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Default Extension="bin" ContentType="application/vnd.openxmlformats-officedocument.presentationml.printerSettings"/>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24.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Override PartName="/ppt/slideMasters/slideMaster3.xml" ContentType="application/vnd.openxmlformats-officedocument.presentationml.slideMaster+xml"/>
  <Override PartName="/ppt/slides/slide46.xml" ContentType="application/vnd.openxmlformats-officedocument.presentationml.slide+xml"/>
  <Override PartName="/ppt/slideLayouts/slideLayout28.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s/slide70.xml" ContentType="application/vnd.openxmlformats-officedocument.presentationml.slide+xml"/>
  <Override PartName="/ppt/slideLayouts/slideLayout33.xml" ContentType="application/vnd.openxmlformats-officedocument.presentationml.slideLayout+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25.xml" ContentType="application/vnd.openxmlformats-officedocument.presentationml.slideLayout+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Default Extension="jpeg" ContentType="image/jpeg"/>
  <Override PartName="/ppt/slides/slide8.xml" ContentType="application/vnd.openxmlformats-officedocument.presentationml.slide+xml"/>
  <Override PartName="/ppt/slideLayouts/slideLayout6.xml" ContentType="application/vnd.openxmlformats-officedocument.presentationml.slideLayout+xml"/>
  <Override PartName="/ppt/slides/slide12.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Masters/slideMaster4.xml" ContentType="application/vnd.openxmlformats-officedocument.presentationml.slideMaster+xml"/>
  <Override PartName="/ppt/slides/slide47.xml" ContentType="application/vnd.openxmlformats-officedocument.presentationml.slide+xml"/>
  <Override PartName="/ppt/slides/slide31.xml" ContentType="application/vnd.openxmlformats-officedocument.presentationml.slide+xml"/>
  <Override PartName="/ppt/slideLayouts/slideLayout29.xml" ContentType="application/vnd.openxmlformats-officedocument.presentationml.slideLayout+xml"/>
  <Override PartName="/ppt/slideLayouts/slideLayout15.xml" ContentType="application/vnd.openxmlformats-officedocument.presentationml.slideLayout+xml"/>
  <Override PartName="/ppt/slides/slide71.xml" ContentType="application/vnd.openxmlformats-officedocument.presentationml.slide+xml"/>
  <Override PartName="/ppt/slideLayouts/slideLayout34.xml" ContentType="application/vnd.openxmlformats-officedocument.presentationml.slideLayout+xml"/>
  <Override PartName="/ppt/theme/theme6.xml" ContentType="application/vnd.openxmlformats-officedocument.them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s/slide82.xml" ContentType="application/vnd.openxmlformats-officedocument.presentationml.slide+xml"/>
  <Override PartName="/ppt/slideLayouts/slideLayout26.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Masters/slideMaster5.xml" ContentType="application/vnd.openxmlformats-officedocument.presentationml.slideMaster+xml"/>
  <Override PartName="/ppt/slides/slide48.xml" ContentType="application/vnd.openxmlformats-officedocument.presentationml.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s/slide29.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slideLayouts/slideLayout35.xml" ContentType="application/vnd.openxmlformats-officedocument.presentationml.slideLayout+xml"/>
  <Override PartName="/docProps/app.xml" ContentType="application/vnd.openxmlformats-officedocument.extended-properties+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Layouts/slideLayout23.xml" ContentType="application/vnd.openxmlformats-officedocument.presentationml.slideLayout+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slides/slide10.xml" ContentType="application/vnd.openxmlformats-officedocument.presentationml.slide+xml"/>
  <Override PartName="/ppt/slides/slide83.xml" ContentType="application/vnd.openxmlformats-officedocument.presentationml.slide+xml"/>
  <Override PartName="/ppt/slides/slide64.xml" ContentType="application/vnd.openxmlformats-officedocument.presentationml.slide+xml"/>
  <Override PartName="/ppt/slideLayouts/slideLayout27.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32.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649" r:id="rId2"/>
    <p:sldMasterId id="2147483651" r:id="rId3"/>
    <p:sldMasterId id="2147483696" r:id="rId4"/>
    <p:sldMasterId id="2147483698" r:id="rId5"/>
  </p:sldMasterIdLst>
  <p:notesMasterIdLst>
    <p:notesMasterId r:id="rId94"/>
  </p:notesMasterIdLst>
  <p:sldIdLst>
    <p:sldId id="446" r:id="rId6"/>
    <p:sldId id="443" r:id="rId7"/>
    <p:sldId id="444" r:id="rId8"/>
    <p:sldId id="451" r:id="rId9"/>
    <p:sldId id="445" r:id="rId10"/>
    <p:sldId id="406" r:id="rId11"/>
    <p:sldId id="407" r:id="rId12"/>
    <p:sldId id="258" r:id="rId13"/>
    <p:sldId id="259" r:id="rId14"/>
    <p:sldId id="260" r:id="rId15"/>
    <p:sldId id="261" r:id="rId16"/>
    <p:sldId id="262" r:id="rId17"/>
    <p:sldId id="263" r:id="rId18"/>
    <p:sldId id="408" r:id="rId19"/>
    <p:sldId id="336" r:id="rId20"/>
    <p:sldId id="264" r:id="rId21"/>
    <p:sldId id="267" r:id="rId22"/>
    <p:sldId id="268" r:id="rId23"/>
    <p:sldId id="269" r:id="rId24"/>
    <p:sldId id="296" r:id="rId25"/>
    <p:sldId id="274" r:id="rId26"/>
    <p:sldId id="370" r:id="rId27"/>
    <p:sldId id="371" r:id="rId28"/>
    <p:sldId id="275" r:id="rId29"/>
    <p:sldId id="276" r:id="rId30"/>
    <p:sldId id="277" r:id="rId31"/>
    <p:sldId id="278" r:id="rId32"/>
    <p:sldId id="279" r:id="rId33"/>
    <p:sldId id="280" r:id="rId34"/>
    <p:sldId id="384" r:id="rId35"/>
    <p:sldId id="345" r:id="rId36"/>
    <p:sldId id="282" r:id="rId37"/>
    <p:sldId id="283" r:id="rId38"/>
    <p:sldId id="284" r:id="rId39"/>
    <p:sldId id="285" r:id="rId40"/>
    <p:sldId id="286" r:id="rId41"/>
    <p:sldId id="450" r:id="rId42"/>
    <p:sldId id="348" r:id="rId43"/>
    <p:sldId id="356" r:id="rId44"/>
    <p:sldId id="299" r:id="rId45"/>
    <p:sldId id="289" r:id="rId46"/>
    <p:sldId id="290" r:id="rId47"/>
    <p:sldId id="355" r:id="rId48"/>
    <p:sldId id="291" r:id="rId49"/>
    <p:sldId id="292" r:id="rId50"/>
    <p:sldId id="293" r:id="rId51"/>
    <p:sldId id="294" r:id="rId52"/>
    <p:sldId id="300" r:id="rId53"/>
    <p:sldId id="295" r:id="rId54"/>
    <p:sldId id="303" r:id="rId55"/>
    <p:sldId id="304" r:id="rId56"/>
    <p:sldId id="447" r:id="rId57"/>
    <p:sldId id="448" r:id="rId58"/>
    <p:sldId id="449" r:id="rId59"/>
    <p:sldId id="374" r:id="rId60"/>
    <p:sldId id="308" r:id="rId61"/>
    <p:sldId id="310" r:id="rId62"/>
    <p:sldId id="440" r:id="rId63"/>
    <p:sldId id="347" r:id="rId64"/>
    <p:sldId id="323" r:id="rId65"/>
    <p:sldId id="311" r:id="rId66"/>
    <p:sldId id="330" r:id="rId67"/>
    <p:sldId id="357" r:id="rId68"/>
    <p:sldId id="382" r:id="rId69"/>
    <p:sldId id="319" r:id="rId70"/>
    <p:sldId id="441" r:id="rId71"/>
    <p:sldId id="379" r:id="rId72"/>
    <p:sldId id="376" r:id="rId73"/>
    <p:sldId id="312" r:id="rId74"/>
    <p:sldId id="380" r:id="rId75"/>
    <p:sldId id="297" r:id="rId76"/>
    <p:sldId id="301" r:id="rId77"/>
    <p:sldId id="339" r:id="rId78"/>
    <p:sldId id="413" r:id="rId79"/>
    <p:sldId id="416" r:id="rId80"/>
    <p:sldId id="417" r:id="rId81"/>
    <p:sldId id="420" r:id="rId82"/>
    <p:sldId id="421" r:id="rId83"/>
    <p:sldId id="422" r:id="rId84"/>
    <p:sldId id="424" r:id="rId85"/>
    <p:sldId id="425" r:id="rId86"/>
    <p:sldId id="442" r:id="rId87"/>
    <p:sldId id="426" r:id="rId88"/>
    <p:sldId id="427" r:id="rId89"/>
    <p:sldId id="429" r:id="rId90"/>
    <p:sldId id="430" r:id="rId91"/>
    <p:sldId id="431" r:id="rId92"/>
    <p:sldId id="438" r:id="rId93"/>
  </p:sldIdLst>
  <p:sldSz cx="9144000" cy="6858000" type="screen4x3"/>
  <p:notesSz cx="6858000" cy="9144000"/>
  <p:defaultTextStyle>
    <a:defPPr>
      <a:defRPr lang="en-US"/>
    </a:defPPr>
    <a:lvl1pPr algn="l" rtl="0" fontAlgn="base">
      <a:spcBef>
        <a:spcPct val="0"/>
      </a:spcBef>
      <a:spcAft>
        <a:spcPct val="0"/>
      </a:spcAft>
      <a:defRPr sz="2400" kern="1200">
        <a:solidFill>
          <a:srgbClr val="000000"/>
        </a:solidFill>
        <a:latin typeface="Times New Roman" charset="0"/>
        <a:ea typeface="华文宋体" charset="0"/>
        <a:cs typeface="华文宋体" charset="0"/>
        <a:sym typeface="Times New Roman" charset="0"/>
      </a:defRPr>
    </a:lvl1pPr>
    <a:lvl2pPr marL="457200" algn="l" rtl="0" fontAlgn="base">
      <a:spcBef>
        <a:spcPct val="0"/>
      </a:spcBef>
      <a:spcAft>
        <a:spcPct val="0"/>
      </a:spcAft>
      <a:defRPr sz="2400" kern="1200">
        <a:solidFill>
          <a:srgbClr val="000000"/>
        </a:solidFill>
        <a:latin typeface="Times New Roman" charset="0"/>
        <a:ea typeface="华文宋体" charset="0"/>
        <a:cs typeface="华文宋体" charset="0"/>
        <a:sym typeface="Times New Roman" charset="0"/>
      </a:defRPr>
    </a:lvl2pPr>
    <a:lvl3pPr marL="914400" algn="l" rtl="0" fontAlgn="base">
      <a:spcBef>
        <a:spcPct val="0"/>
      </a:spcBef>
      <a:spcAft>
        <a:spcPct val="0"/>
      </a:spcAft>
      <a:defRPr sz="2400" kern="1200">
        <a:solidFill>
          <a:srgbClr val="000000"/>
        </a:solidFill>
        <a:latin typeface="Times New Roman" charset="0"/>
        <a:ea typeface="华文宋体" charset="0"/>
        <a:cs typeface="华文宋体" charset="0"/>
        <a:sym typeface="Times New Roman" charset="0"/>
      </a:defRPr>
    </a:lvl3pPr>
    <a:lvl4pPr marL="1371600" algn="l" rtl="0" fontAlgn="base">
      <a:spcBef>
        <a:spcPct val="0"/>
      </a:spcBef>
      <a:spcAft>
        <a:spcPct val="0"/>
      </a:spcAft>
      <a:defRPr sz="2400" kern="1200">
        <a:solidFill>
          <a:srgbClr val="000000"/>
        </a:solidFill>
        <a:latin typeface="Times New Roman" charset="0"/>
        <a:ea typeface="华文宋体" charset="0"/>
        <a:cs typeface="华文宋体" charset="0"/>
        <a:sym typeface="Times New Roman" charset="0"/>
      </a:defRPr>
    </a:lvl4pPr>
    <a:lvl5pPr marL="1828800" algn="l" rtl="0" fontAlgn="base">
      <a:spcBef>
        <a:spcPct val="0"/>
      </a:spcBef>
      <a:spcAft>
        <a:spcPct val="0"/>
      </a:spcAft>
      <a:defRPr sz="2400" kern="1200">
        <a:solidFill>
          <a:srgbClr val="000000"/>
        </a:solidFill>
        <a:latin typeface="Times New Roman" charset="0"/>
        <a:ea typeface="华文宋体" charset="0"/>
        <a:cs typeface="华文宋体" charset="0"/>
        <a:sym typeface="Times New Roman" charset="0"/>
      </a:defRPr>
    </a:lvl5pPr>
    <a:lvl6pPr marL="2286000" algn="l" defTabSz="457200" rtl="0" eaLnBrk="1" latinLnBrk="0" hangingPunct="1">
      <a:defRPr sz="2400" kern="1200">
        <a:solidFill>
          <a:srgbClr val="000000"/>
        </a:solidFill>
        <a:latin typeface="Times New Roman" charset="0"/>
        <a:ea typeface="华文宋体" charset="0"/>
        <a:cs typeface="华文宋体" charset="0"/>
        <a:sym typeface="Times New Roman" charset="0"/>
      </a:defRPr>
    </a:lvl6pPr>
    <a:lvl7pPr marL="2743200" algn="l" defTabSz="457200" rtl="0" eaLnBrk="1" latinLnBrk="0" hangingPunct="1">
      <a:defRPr sz="2400" kern="1200">
        <a:solidFill>
          <a:srgbClr val="000000"/>
        </a:solidFill>
        <a:latin typeface="Times New Roman" charset="0"/>
        <a:ea typeface="华文宋体" charset="0"/>
        <a:cs typeface="华文宋体" charset="0"/>
        <a:sym typeface="Times New Roman" charset="0"/>
      </a:defRPr>
    </a:lvl7pPr>
    <a:lvl8pPr marL="3200400" algn="l" defTabSz="457200" rtl="0" eaLnBrk="1" latinLnBrk="0" hangingPunct="1">
      <a:defRPr sz="2400" kern="1200">
        <a:solidFill>
          <a:srgbClr val="000000"/>
        </a:solidFill>
        <a:latin typeface="Times New Roman" charset="0"/>
        <a:ea typeface="华文宋体" charset="0"/>
        <a:cs typeface="华文宋体" charset="0"/>
        <a:sym typeface="Times New Roman" charset="0"/>
      </a:defRPr>
    </a:lvl8pPr>
    <a:lvl9pPr marL="3657600" algn="l" defTabSz="457200" rtl="0" eaLnBrk="1" latinLnBrk="0" hangingPunct="1">
      <a:defRPr sz="2400" kern="1200">
        <a:solidFill>
          <a:srgbClr val="000000"/>
        </a:solidFill>
        <a:latin typeface="Times New Roman" charset="0"/>
        <a:ea typeface="华文宋体" charset="0"/>
        <a:cs typeface="华文宋体" charset="0"/>
        <a:sym typeface="Times New Roman"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126" d="100"/>
          <a:sy n="126" d="100"/>
        </p:scale>
        <p:origin x="-104" y="-128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712"/>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notesMaster" Target="notesMasters/notes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C03856-7DB6-5547-A7B6-F881A206BCC4}" type="datetimeFigureOut">
              <a:rPr lang="en-US" smtClean="0"/>
              <a:t>10/23/12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5E32F-4609-1B47-8C86-0B3B8A9760F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21B36B-E89B-D648-A531-ED9CB715F8AC}" type="slidenum">
              <a:rPr lang="en-US">
                <a:latin typeface="Times New Roman" charset="0"/>
                <a:ea typeface="Times New Roman" charset="0"/>
                <a:cs typeface="Times New Roman" charset="0"/>
              </a:rPr>
              <a:pPr fontAlgn="base">
                <a:spcBef>
                  <a:spcPct val="0"/>
                </a:spcBef>
                <a:spcAft>
                  <a:spcPct val="0"/>
                </a:spcAft>
              </a:pPr>
              <a:t>3</a:t>
            </a:fld>
            <a:endParaRPr lang="en-US">
              <a:latin typeface="Times New Roman" charset="0"/>
              <a:ea typeface="Times New Roman" charset="0"/>
              <a:cs typeface="Times New Roman" charset="0"/>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7F3FF5-A6F1-4A43-A27F-282583184FCD}" type="slidenum">
              <a:rPr lang="en-US">
                <a:latin typeface="Times New Roman" charset="0"/>
                <a:ea typeface="Times New Roman" charset="0"/>
                <a:cs typeface="Times New Roman" charset="0"/>
              </a:rPr>
              <a:pPr fontAlgn="base">
                <a:spcBef>
                  <a:spcPct val="0"/>
                </a:spcBef>
                <a:spcAft>
                  <a:spcPct val="0"/>
                </a:spcAft>
              </a:pPr>
              <a:t>5</a:t>
            </a:fld>
            <a:endParaRPr lang="en-US">
              <a:latin typeface="Times New Roman" charset="0"/>
              <a:ea typeface="Times New Roman" charset="0"/>
              <a:cs typeface="Times New Roman" charset="0"/>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877B3A0-CEC0-D14C-8727-463847187B7F}" type="slidenum">
              <a:rPr lang="en-US">
                <a:solidFill>
                  <a:prstClr val="black"/>
                </a:solidFill>
                <a:latin typeface="Times New Roman" charset="0"/>
                <a:ea typeface="Times New Roman" charset="0"/>
                <a:cs typeface="Times New Roman" charset="0"/>
              </a:rPr>
              <a:pPr/>
              <a:t>37</a:t>
            </a:fld>
            <a:endParaRPr lang="en-US">
              <a:solidFill>
                <a:prstClr val="black"/>
              </a:solidFill>
              <a:latin typeface="Times New Roman" charset="0"/>
              <a:ea typeface="Times New Roman" charset="0"/>
              <a:cs typeface="Times New Roman"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915AB38-DC52-7249-9BC7-B415A742BC02}" type="slidenum">
              <a:rPr lang="en-US">
                <a:solidFill>
                  <a:prstClr val="black"/>
                </a:solidFill>
                <a:latin typeface="Times New Roman" charset="0"/>
                <a:ea typeface="Times New Roman" charset="0"/>
                <a:cs typeface="Times New Roman" charset="0"/>
              </a:rPr>
              <a:pPr/>
              <a:t>52</a:t>
            </a:fld>
            <a:endParaRPr lang="en-US">
              <a:solidFill>
                <a:prstClr val="black"/>
              </a:solidFill>
              <a:latin typeface="Times New Roman" charset="0"/>
              <a:ea typeface="Times New Roman" charset="0"/>
              <a:cs typeface="Times New Roman"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0DEF78A-917B-E04D-A3DF-012762EA0C38}" type="slidenum">
              <a:rPr lang="en-US">
                <a:solidFill>
                  <a:prstClr val="black"/>
                </a:solidFill>
                <a:latin typeface="Times New Roman" charset="0"/>
                <a:ea typeface="Times New Roman" charset="0"/>
                <a:cs typeface="Times New Roman" charset="0"/>
              </a:rPr>
              <a:pPr/>
              <a:t>53</a:t>
            </a:fld>
            <a:endParaRPr lang="en-US">
              <a:solidFill>
                <a:prstClr val="black"/>
              </a:solidFill>
              <a:latin typeface="Times New Roman" charset="0"/>
              <a:ea typeface="Times New Roman" charset="0"/>
              <a:cs typeface="Times New Roman" charset="0"/>
            </a:endParaRPr>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A30D293-CEEE-874F-A550-1EE17E852FA3}" type="slidenum">
              <a:rPr lang="en-US">
                <a:solidFill>
                  <a:prstClr val="black"/>
                </a:solidFill>
                <a:latin typeface="Times New Roman" charset="0"/>
                <a:ea typeface="Times New Roman" charset="0"/>
                <a:cs typeface="Times New Roman" charset="0"/>
              </a:rPr>
              <a:pPr/>
              <a:t>54</a:t>
            </a:fld>
            <a:endParaRPr lang="en-US">
              <a:solidFill>
                <a:prstClr val="black"/>
              </a:solidFill>
              <a:latin typeface="Times New Roman" charset="0"/>
              <a:ea typeface="Times New Roman" charset="0"/>
              <a:cs typeface="Times New Roman"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31D79B0-D926-A94C-99EF-15B8023FBE6A}"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478856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2E01ADD-1731-FD4C-97FE-959B0034C366}"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0882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D876B5F-07BF-5740-A801-514AD302BCDF}"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64055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1D4E3476-553A-ED40-A6CC-C1F36B72EB8F}"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439413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A38A952-7B0E-C445-B224-E057AF905961}"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830087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4F2C837-3A81-C34C-8C5B-1F753F336795}"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58117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378D638-CC0B-B24C-B321-E2636FD3F211}"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31149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3B76851-C6B7-8A4D-A66A-5517C6999277}"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181122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C0883F5-17A5-7D44-9318-5A6EE916ED45}"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328809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AEF72AB-B96D-DD42-AC04-4527CD2EE74A}"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171087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80AA7B5-3E69-AC48-8FE0-C09B925323BB}"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98077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7F2FAC5-3050-FD46-9210-549876EEE78A}"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045336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EAB2A36-D086-DB4C-A100-3424D7DB0F5B}"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940317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E21DF68-7831-5B4C-94A8-CD3E1257FC68}"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75608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4D42612-6542-A149-BC6D-CBFA5FC1C007}"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694298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D0F52B1-015F-4241-8B77-BED3CED89C97}"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549654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A80582B-55D6-6A4E-8DC6-1015641AA1F6}"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615966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DB10474-A9FE-5743-8B1B-C9BB4D604C52}"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09883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E1B743DD-2320-F444-B45E-0CFE5EB90B49}"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33059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ED11D1C-D2F3-4445-B489-68B53A113102}"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017172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C32CBDE-0F7D-344C-8A70-3EB92B293CCA}"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996101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1F6573B-9C6B-564E-B2EA-61F32B7686FA}"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53361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23E9F8F-FA13-7949-AF18-DFCDEA97A10F}"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366916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8EEEE75-04FC-4B46-9B71-4CA379331C81}"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348760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1EA43B4-A1F8-2D4D-8BFB-E811366BE993}"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068460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97ED416-E6A9-354D-8674-1EF656262E52}"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4786198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0C327C5-2295-5E47-AD7F-78A167338E45}"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206151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26236A-E6F8-4A42-8309-B05B67CA3E43}"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26236A-E6F8-4A42-8309-B05B67CA3E43}" type="slidenum">
              <a:rPr lang="ru-RU">
                <a:solidFill>
                  <a:srgbClr val="000000"/>
                </a:solidFill>
              </a:rPr>
              <a:pPr>
                <a:defRPr/>
              </a:pPr>
              <a:t>‹#›</a:t>
            </a:fld>
            <a:endParaRPr lang="ru-RU">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5852E4E-C690-F241-9E79-C3AE3B4CF44E}"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49680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E00088BF-890B-004C-81B1-6AE8C3D99A66}"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74015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96085D8-3FAB-EA47-A0AA-339696D74766}"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159441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6002A65-F7D2-6C41-8826-E473FA5F76D0}"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320034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1ECA189-FAAF-3446-9437-66486032F2CF}"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86345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207C1EE-1F58-2A40-B5C4-C3DA6D512297}"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6126145"/>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50800" tIns="50800" rIns="91440" bIns="50800" numCol="1" anchor="ctr" anchorCtr="0" compatLnSpc="1">
            <a:prstTxWarp prst="textNoShape">
              <a:avLst/>
            </a:prstTxWarp>
          </a:bodyPr>
          <a:lstStyle/>
          <a:p>
            <a:pPr lvl="0"/>
            <a:r>
              <a:rPr lang="en-US">
                <a:sym typeface="Times New Roman" charset="0"/>
              </a:rPr>
              <a:t>Click to edit Master title style</a:t>
            </a:r>
          </a:p>
        </p:txBody>
      </p:sp>
      <p:sp>
        <p:nvSpPr>
          <p:cNvPr id="1026" name="Rectangle 2"/>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027"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Times New Roman"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834EADE6-6BC4-DF4B-BC79-FF954C3D05A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Times New Roman" charset="0"/>
        </a:defRPr>
      </a:lvl1pPr>
      <a:lvl2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2pPr>
      <a:lvl3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3pPr>
      <a:lvl4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4pPr>
      <a:lvl5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5pPr>
      <a:lvl6pPr marL="4968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6pPr>
      <a:lvl7pPr marL="9540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7pPr>
      <a:lvl8pPr marL="14112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8pPr>
      <a:lvl9pPr marL="18684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9pPr>
    </p:titleStyle>
    <p:bodyStyle>
      <a:lvl1pPr marL="382588" indent="-342900" algn="l" rtl="0" fontAlgn="base">
        <a:spcBef>
          <a:spcPts val="700"/>
        </a:spcBef>
        <a:spcAft>
          <a:spcPct val="0"/>
        </a:spcAft>
        <a:buSzPct val="100000"/>
        <a:buFont typeface="Times New Roman" charset="0"/>
        <a:buChar char="•"/>
        <a:defRPr sz="3200">
          <a:solidFill>
            <a:schemeClr val="tx1"/>
          </a:solidFill>
          <a:latin typeface="+mn-lt"/>
          <a:ea typeface="+mn-ea"/>
          <a:cs typeface="+mn-cs"/>
          <a:sym typeface="Times New Roman" charset="0"/>
        </a:defRPr>
      </a:lvl1pPr>
      <a:lvl2pPr marL="731838" indent="-285750" algn="l" rtl="0" fontAlgn="base">
        <a:spcBef>
          <a:spcPts val="600"/>
        </a:spcBef>
        <a:spcAft>
          <a:spcPct val="0"/>
        </a:spcAft>
        <a:buSzPct val="100000"/>
        <a:buFont typeface="Times New Roman" charset="0"/>
        <a:buChar char="–"/>
        <a:defRPr sz="2800">
          <a:solidFill>
            <a:schemeClr val="tx1"/>
          </a:solidFill>
          <a:latin typeface="+mn-lt"/>
          <a:ea typeface="+mn-ea"/>
          <a:cs typeface="+mn-cs"/>
          <a:sym typeface="Times New Roman" charset="0"/>
        </a:defRPr>
      </a:lvl2pPr>
      <a:lvl3pPr marL="1131888" indent="-228600" algn="l" rtl="0" fontAlgn="base">
        <a:spcBef>
          <a:spcPts val="500"/>
        </a:spcBef>
        <a:spcAft>
          <a:spcPct val="0"/>
        </a:spcAft>
        <a:buSzPct val="100000"/>
        <a:buFont typeface="Times New Roman" charset="0"/>
        <a:buChar char="•"/>
        <a:defRPr sz="2400">
          <a:solidFill>
            <a:schemeClr val="tx1"/>
          </a:solidFill>
          <a:latin typeface="+mn-lt"/>
          <a:ea typeface="+mn-ea"/>
          <a:cs typeface="+mn-cs"/>
          <a:sym typeface="Times New Roman" charset="0"/>
        </a:defRPr>
      </a:lvl3pPr>
      <a:lvl4pPr marL="1589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4pPr>
      <a:lvl5pPr marL="20462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5pPr>
      <a:lvl6pPr marL="25034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6pPr>
      <a:lvl7pPr marL="29606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7pPr>
      <a:lvl8pPr marL="34178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8pPr>
      <a:lvl9pPr marL="3875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50800" tIns="50800" rIns="91440" bIns="50800" numCol="1" anchor="ctr" anchorCtr="0" compatLnSpc="1">
            <a:prstTxWarp prst="textNoShape">
              <a:avLst/>
            </a:prstTxWarp>
          </a:bodyPr>
          <a:lstStyle/>
          <a:p>
            <a:pPr lvl="0"/>
            <a:r>
              <a:rPr lang="en-US">
                <a:sym typeface="Times New Roman" charset="0"/>
              </a:rPr>
              <a:t>Click to edit Master title style</a:t>
            </a:r>
          </a:p>
        </p:txBody>
      </p:sp>
      <p:sp>
        <p:nvSpPr>
          <p:cNvPr id="2050" name="Rectangle 2"/>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2051"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Times New Roman"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107B8393-34E7-E346-B0B4-A0AFB8C3A4A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Times New Roman" charset="0"/>
        </a:defRPr>
      </a:lvl1pPr>
      <a:lvl2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2pPr>
      <a:lvl3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3pPr>
      <a:lvl4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4pPr>
      <a:lvl5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5pPr>
      <a:lvl6pPr marL="4968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6pPr>
      <a:lvl7pPr marL="9540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7pPr>
      <a:lvl8pPr marL="14112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8pPr>
      <a:lvl9pPr marL="18684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9pPr>
    </p:titleStyle>
    <p:bodyStyle>
      <a:lvl1pPr marL="382588" indent="-342900" algn="l" rtl="0" fontAlgn="base">
        <a:spcBef>
          <a:spcPts val="700"/>
        </a:spcBef>
        <a:spcAft>
          <a:spcPct val="0"/>
        </a:spcAft>
        <a:buSzPct val="100000"/>
        <a:buFont typeface="Times New Roman" charset="0"/>
        <a:buChar char="•"/>
        <a:defRPr sz="3200">
          <a:solidFill>
            <a:schemeClr val="tx1"/>
          </a:solidFill>
          <a:latin typeface="+mn-lt"/>
          <a:ea typeface="+mn-ea"/>
          <a:cs typeface="+mn-cs"/>
          <a:sym typeface="Times New Roman" charset="0"/>
        </a:defRPr>
      </a:lvl1pPr>
      <a:lvl2pPr marL="731838" indent="-285750" algn="l" rtl="0" fontAlgn="base">
        <a:spcBef>
          <a:spcPts val="600"/>
        </a:spcBef>
        <a:spcAft>
          <a:spcPct val="0"/>
        </a:spcAft>
        <a:buSzPct val="100000"/>
        <a:buFont typeface="Times New Roman" charset="0"/>
        <a:buChar char="–"/>
        <a:defRPr sz="2800">
          <a:solidFill>
            <a:schemeClr val="tx1"/>
          </a:solidFill>
          <a:latin typeface="+mn-lt"/>
          <a:ea typeface="+mn-ea"/>
          <a:cs typeface="+mn-cs"/>
          <a:sym typeface="Times New Roman" charset="0"/>
        </a:defRPr>
      </a:lvl2pPr>
      <a:lvl3pPr marL="1131888" indent="-228600" algn="l" rtl="0" fontAlgn="base">
        <a:spcBef>
          <a:spcPts val="500"/>
        </a:spcBef>
        <a:spcAft>
          <a:spcPct val="0"/>
        </a:spcAft>
        <a:buSzPct val="100000"/>
        <a:buFont typeface="Times New Roman" charset="0"/>
        <a:buChar char="•"/>
        <a:defRPr sz="2400">
          <a:solidFill>
            <a:schemeClr val="tx1"/>
          </a:solidFill>
          <a:latin typeface="+mn-lt"/>
          <a:ea typeface="+mn-ea"/>
          <a:cs typeface="+mn-cs"/>
          <a:sym typeface="Times New Roman" charset="0"/>
        </a:defRPr>
      </a:lvl3pPr>
      <a:lvl4pPr marL="1589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4pPr>
      <a:lvl5pPr marL="20462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5pPr>
      <a:lvl6pPr marL="25034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6pPr>
      <a:lvl7pPr marL="29606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7pPr>
      <a:lvl8pPr marL="34178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8pPr>
      <a:lvl9pPr marL="3875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50800" tIns="50800" rIns="91440" bIns="50800" numCol="1" anchor="ctr" anchorCtr="0" compatLnSpc="1">
            <a:prstTxWarp prst="textNoShape">
              <a:avLst/>
            </a:prstTxWarp>
          </a:bodyPr>
          <a:lstStyle/>
          <a:p>
            <a:pPr lvl="0"/>
            <a:r>
              <a:rPr lang="en-US">
                <a:sym typeface="Times New Roman" charset="0"/>
              </a:rPr>
              <a:t>Click to edit Master title style</a:t>
            </a:r>
          </a:p>
        </p:txBody>
      </p:sp>
      <p:sp>
        <p:nvSpPr>
          <p:cNvPr id="4098" name="Rectangle 2"/>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4099"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Times New Roman"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3B23EC52-A531-E842-B0ED-9C17EB9E4A3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Times New Roman" charset="0"/>
        </a:defRPr>
      </a:lvl1pPr>
      <a:lvl2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2pPr>
      <a:lvl3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3pPr>
      <a:lvl4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4pPr>
      <a:lvl5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5pPr>
      <a:lvl6pPr marL="4968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6pPr>
      <a:lvl7pPr marL="9540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7pPr>
      <a:lvl8pPr marL="14112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8pPr>
      <a:lvl9pPr marL="18684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9pPr>
    </p:titleStyle>
    <p:bodyStyle>
      <a:lvl1pPr marL="382588" indent="-342900" algn="l" rtl="0" fontAlgn="base">
        <a:spcBef>
          <a:spcPts val="700"/>
        </a:spcBef>
        <a:spcAft>
          <a:spcPct val="0"/>
        </a:spcAft>
        <a:buSzPct val="100000"/>
        <a:buFont typeface="Times New Roman" charset="0"/>
        <a:buChar char="•"/>
        <a:defRPr sz="3200">
          <a:solidFill>
            <a:schemeClr val="tx1"/>
          </a:solidFill>
          <a:latin typeface="+mn-lt"/>
          <a:ea typeface="+mn-ea"/>
          <a:cs typeface="+mn-cs"/>
          <a:sym typeface="Times New Roman" charset="0"/>
        </a:defRPr>
      </a:lvl1pPr>
      <a:lvl2pPr marL="731838" indent="-285750" algn="l" rtl="0" fontAlgn="base">
        <a:spcBef>
          <a:spcPts val="600"/>
        </a:spcBef>
        <a:spcAft>
          <a:spcPct val="0"/>
        </a:spcAft>
        <a:buSzPct val="100000"/>
        <a:buFont typeface="Times New Roman" charset="0"/>
        <a:buChar char="–"/>
        <a:defRPr sz="2800">
          <a:solidFill>
            <a:schemeClr val="tx1"/>
          </a:solidFill>
          <a:latin typeface="+mn-lt"/>
          <a:ea typeface="+mn-ea"/>
          <a:cs typeface="+mn-cs"/>
          <a:sym typeface="Times New Roman" charset="0"/>
        </a:defRPr>
      </a:lvl2pPr>
      <a:lvl3pPr marL="1131888" indent="-228600" algn="l" rtl="0" fontAlgn="base">
        <a:spcBef>
          <a:spcPts val="500"/>
        </a:spcBef>
        <a:spcAft>
          <a:spcPct val="0"/>
        </a:spcAft>
        <a:buSzPct val="100000"/>
        <a:buFont typeface="Times New Roman" charset="0"/>
        <a:buChar char="•"/>
        <a:defRPr sz="2400">
          <a:solidFill>
            <a:schemeClr val="tx1"/>
          </a:solidFill>
          <a:latin typeface="+mn-lt"/>
          <a:ea typeface="+mn-ea"/>
          <a:cs typeface="+mn-cs"/>
          <a:sym typeface="Times New Roman" charset="0"/>
        </a:defRPr>
      </a:lvl3pPr>
      <a:lvl4pPr marL="1589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4pPr>
      <a:lvl5pPr marL="20462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5pPr>
      <a:lvl6pPr marL="25034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6pPr>
      <a:lvl7pPr marL="29606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7pPr>
      <a:lvl8pPr marL="34178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8pPr>
      <a:lvl9pPr marL="3875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Times New Roman" pitchFamily="-112" charset="0"/>
                <a:cs typeface="Times New Roman" pitchFamily="-112" charset="0"/>
              </a:defRPr>
            </a:lvl1pPr>
          </a:lstStyle>
          <a:p>
            <a:pPr defTabSz="457200">
              <a:defRPr/>
            </a:pPr>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defTabSz="457200">
              <a:defRPr/>
            </a:pPr>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12" charset="0"/>
                <a:ea typeface="Times New Roman" pitchFamily="-112" charset="0"/>
                <a:cs typeface="Times New Roman" pitchFamily="-112" charset="0"/>
              </a:defRPr>
            </a:lvl1pPr>
          </a:lstStyle>
          <a:p>
            <a:pPr defTabSz="457200">
              <a:defRPr/>
            </a:pPr>
            <a:fld id="{C8CBED5C-5BF8-DA4A-AB9D-A73C536F4EB0}" type="slidenum">
              <a:rPr lang="ru-RU"/>
              <a:pPr defTabSz="457200">
                <a:defRPr/>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2pPr>
      <a:lvl3pPr algn="ctr" rtl="0" eaLnBrk="0" fontAlgn="base" hangingPunct="0">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3pPr>
      <a:lvl4pPr algn="ctr" rtl="0" eaLnBrk="0" fontAlgn="base" hangingPunct="0">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4pPr>
      <a:lvl5pPr algn="ctr" rtl="0" eaLnBrk="0" fontAlgn="base" hangingPunct="0">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5pPr>
      <a:lvl6pPr marL="457200" algn="ctr" rtl="0" fontAlgn="base">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Times New Roman" pitchFamily="-112" charset="0"/>
                <a:cs typeface="Times New Roman" pitchFamily="-112" charset="0"/>
              </a:defRPr>
            </a:lvl1pPr>
          </a:lstStyle>
          <a:p>
            <a:pPr defTabSz="457200">
              <a:defRPr/>
            </a:pPr>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defTabSz="457200">
              <a:defRPr/>
            </a:pPr>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12" charset="0"/>
                <a:ea typeface="Times New Roman" pitchFamily="-112" charset="0"/>
                <a:cs typeface="Times New Roman" pitchFamily="-112" charset="0"/>
              </a:defRPr>
            </a:lvl1pPr>
          </a:lstStyle>
          <a:p>
            <a:pPr defTabSz="457200">
              <a:defRPr/>
            </a:pPr>
            <a:fld id="{C8CBED5C-5BF8-DA4A-AB9D-A73C536F4EB0}" type="slidenum">
              <a:rPr lang="ru-RU"/>
              <a:pPr defTabSz="457200">
                <a:defRPr/>
              </a:pPr>
              <a:t>‹#›</a:t>
            </a:fld>
            <a:endParaRPr lang="ru-RU"/>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2pPr>
      <a:lvl3pPr algn="ctr" rtl="0" eaLnBrk="0" fontAlgn="base" hangingPunct="0">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3pPr>
      <a:lvl4pPr algn="ctr" rtl="0" eaLnBrk="0" fontAlgn="base" hangingPunct="0">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4pPr>
      <a:lvl5pPr algn="ctr" rtl="0" eaLnBrk="0" fontAlgn="base" hangingPunct="0">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5pPr>
      <a:lvl6pPr marL="457200" algn="ctr" rtl="0" fontAlgn="base">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ea typeface="Times New Roman" pitchFamily="-112" charset="0"/>
          <a:cs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9" Type="http://schemas.openxmlformats.org/officeDocument/2006/relationships/image" Target="../media/image12.jpeg"/><Relationship Id="rId20" Type="http://schemas.openxmlformats.org/officeDocument/2006/relationships/image" Target="../media/image23.jpeg"/><Relationship Id="rId21" Type="http://schemas.openxmlformats.org/officeDocument/2006/relationships/image" Target="../media/image24.jpeg"/><Relationship Id="rId22" Type="http://schemas.openxmlformats.org/officeDocument/2006/relationships/image" Target="../media/image25.jpeg"/><Relationship Id="rId23" Type="http://schemas.openxmlformats.org/officeDocument/2006/relationships/image" Target="../media/image26.jpeg"/><Relationship Id="rId24" Type="http://schemas.openxmlformats.org/officeDocument/2006/relationships/image" Target="../media/image27.jpeg"/><Relationship Id="rId10" Type="http://schemas.openxmlformats.org/officeDocument/2006/relationships/image" Target="../media/image13.jpeg"/><Relationship Id="rId11" Type="http://schemas.openxmlformats.org/officeDocument/2006/relationships/image" Target="../media/image14.jpeg"/><Relationship Id="rId12" Type="http://schemas.openxmlformats.org/officeDocument/2006/relationships/image" Target="../media/image15.jpeg"/><Relationship Id="rId13" Type="http://schemas.openxmlformats.org/officeDocument/2006/relationships/image" Target="../media/image16.jpeg"/><Relationship Id="rId14" Type="http://schemas.openxmlformats.org/officeDocument/2006/relationships/image" Target="../media/image17.jpeg"/><Relationship Id="rId15" Type="http://schemas.openxmlformats.org/officeDocument/2006/relationships/image" Target="../media/image18.jpeg"/><Relationship Id="rId16" Type="http://schemas.openxmlformats.org/officeDocument/2006/relationships/image" Target="../media/image19.jpeg"/><Relationship Id="rId17" Type="http://schemas.openxmlformats.org/officeDocument/2006/relationships/image" Target="../media/image20.jpeg"/><Relationship Id="rId18" Type="http://schemas.openxmlformats.org/officeDocument/2006/relationships/image" Target="../media/image21.jpeg"/><Relationship Id="rId19" Type="http://schemas.openxmlformats.org/officeDocument/2006/relationships/image" Target="../media/image22.jpeg"/><Relationship Id="rId1" Type="http://schemas.openxmlformats.org/officeDocument/2006/relationships/slideLayout" Target="../slideLayouts/slideLayout13.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sdom.weizmann.ac.il/~deniss/vision_spring04/files/InvariantFeatures.pp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sdom.weizmann.ac.il/~deniss/vision_spring04/files/InvariantFeatures.pp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sdom.weizmann.ac.il/~deniss/vision_spring04/files/InvariantFeatures.pp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hyperlink" Target="http://www.wisdom.weizmann.ac.il/~deniss/vision_spring04/files/InvariantFeatures.pp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hyperlink" Target="http://www.wisdom.weizmann.ac.il/~deniss/vision_spring04/files/InvariantFeatures.ppt" TargetMode="External"/><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 Id="rId3" Type="http://schemas.openxmlformats.org/officeDocument/2006/relationships/hyperlink" Target="http://www.wisdom.weizmann.ac.il/~deniss/vision_spring04/files/InvariantFeatures.pp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hyperlink" Target="http://www.wisdom.weizmann.ac.il/~deniss/vision_spring04/files/InvariantFeatures.ppt" TargetMode="External"/><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hyperlink" Target="http://www.wisdom.weizmann.ac.il/~deniss/vision_spring04/files/InvariantFeatures.ppt" TargetMode="External"/><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hyperlink" Target="http://www.wisdom.weizmann.ac.il/~deniss/vision_spring04/files/InvariantFeatures.ppt" TargetMode="External"/><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sdom.weizmann.ac.il/~deniss/vision_spring04/files/InvariantFeatures.pp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www.wisdom.weizmann.ac.il/~deniss/vision_spring04/files/InvariantFeatures.ppt" TargetMode="External"/><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sdom.weizmann.ac.il/~deniss/vision_spring04/files/InvariantFeatures.pp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www.wisdom.weizmann.ac.il/~deniss/vision_spring04/files/InvariantFeatures.ppt" TargetMode="External"/><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hyperlink" Target="http://www.wisdom.weizmann.ac.il/~deniss/vision_spring04/files/InvariantFeatures.pp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hyperlink" Target="http://www.wisdom.weizmann.ac.il/~deniss/vision_spring04/files/InvariantFeatures.pp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hyperlink" Target="http://www.wisdom.weizmann.ac.il/~deniss/vision_spring04/files/InvariantFeatures.pp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hyperlink" Target="http://www.wisdom.weizmann.ac.il/~deniss/vision_spring04/files/InvariantFeatures.pp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hyperlink" Target="http://www.wisdom.weizmann.ac.il/~deniss/vision_spring04/files/InvariantFeatures.pp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sdom.weizmann.ac.il/~deniss/vision_spring04/files/InvariantFeatures.ppt"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6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sdom.weizmann.ac.il/~deniss/vision_spring04/files/InvariantFeatures.pp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www.wisdom.weizmann.ac.il/~deniss/vision_spring04/files/InvariantFeatures.ppt" TargetMode="External"/><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hyperlink" Target="http://www.wisdom.weizmann.ac.il/~deniss/vision_spring04/files/InvariantFeatures.ppt" TargetMode="External"/><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xml.rels><?xml version="1.0" encoding="UTF-8" standalone="yes"?>
<Relationships xmlns="http://schemas.openxmlformats.org/package/2006/relationships"><Relationship Id="rId9" Type="http://schemas.openxmlformats.org/officeDocument/2006/relationships/image" Target="../media/image11.jpeg"/><Relationship Id="rId20" Type="http://schemas.openxmlformats.org/officeDocument/2006/relationships/image" Target="../media/image22.jpeg"/><Relationship Id="rId21" Type="http://schemas.openxmlformats.org/officeDocument/2006/relationships/image" Target="../media/image23.jpeg"/><Relationship Id="rId22" Type="http://schemas.openxmlformats.org/officeDocument/2006/relationships/image" Target="../media/image24.jpeg"/><Relationship Id="rId23" Type="http://schemas.openxmlformats.org/officeDocument/2006/relationships/image" Target="../media/image25.jpeg"/><Relationship Id="rId24" Type="http://schemas.openxmlformats.org/officeDocument/2006/relationships/image" Target="../media/image26.jpeg"/><Relationship Id="rId25" Type="http://schemas.openxmlformats.org/officeDocument/2006/relationships/image" Target="../media/image27.jpeg"/><Relationship Id="rId10" Type="http://schemas.openxmlformats.org/officeDocument/2006/relationships/image" Target="../media/image12.jpeg"/><Relationship Id="rId11" Type="http://schemas.openxmlformats.org/officeDocument/2006/relationships/image" Target="../media/image13.jpeg"/><Relationship Id="rId12" Type="http://schemas.openxmlformats.org/officeDocument/2006/relationships/image" Target="../media/image14.jpeg"/><Relationship Id="rId13" Type="http://schemas.openxmlformats.org/officeDocument/2006/relationships/image" Target="../media/image15.jpeg"/><Relationship Id="rId14" Type="http://schemas.openxmlformats.org/officeDocument/2006/relationships/image" Target="../media/image16.jpeg"/><Relationship Id="rId15" Type="http://schemas.openxmlformats.org/officeDocument/2006/relationships/image" Target="../media/image17.jpeg"/><Relationship Id="rId16" Type="http://schemas.openxmlformats.org/officeDocument/2006/relationships/image" Target="../media/image18.jpeg"/><Relationship Id="rId17" Type="http://schemas.openxmlformats.org/officeDocument/2006/relationships/image" Target="../media/image19.jpeg"/><Relationship Id="rId18" Type="http://schemas.openxmlformats.org/officeDocument/2006/relationships/image" Target="../media/image20.jpeg"/><Relationship Id="rId19"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sdom.weizmann.ac.il/~deniss/vision_spring04/files/InvariantFeatures.ppt"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sdom.weizmann.ac.il/~deniss/vision_spring04/files/InvariantFeatures.ppt"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hyperlink" Target="http://www.wisdom.weizmann.ac.il/~deniss/vision_spring04/files/InvariantFeatures.ppt" TargetMode="External"/><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sdom.weizmann.ac.il/~deniss/vision_spring04/files/InvariantFeatures.ppt"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hyperlink" Target="http://www.robots.ox.ac.uk/~vgg/research/affine/det_eval_files/mikolajczyk_ijcv2004.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sdom.weizmann.ac.il/~deniss/vision_spring04/files/InvariantFeatures.ppt" TargetMode="External"/><Relationship Id="rId3"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85.png"/><Relationship Id="rId5" Type="http://schemas.openxmlformats.org/officeDocument/2006/relationships/hyperlink" Target="http://www.wisdom.weizmann.ac.il/~deniss/vision_spring04/files/InvariantFeatures.ppt" TargetMode="External"/><Relationship Id="rId1" Type="http://schemas.openxmlformats.org/officeDocument/2006/relationships/slideLayout" Target="../slideLayouts/slideLayout24.xml"/><Relationship Id="rId2" Type="http://schemas.openxmlformats.org/officeDocument/2006/relationships/image" Target="../media/image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67.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hyperlink" Target="http://www.wisdom.weizmann.ac.il/~deniss/vision_spring04/files/InvariantFeatures.ppt" TargetMode="External"/><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hyperlink" Target="http://www.robots.ox.ac.uk/~vgg/research/affine/det_eval_files/mikolajczyk_ijcv2004.pdf"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bc.ca/~lowe/papers/ijcv04.pdf"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3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3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3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1" Type="http://schemas.openxmlformats.org/officeDocument/2006/relationships/slideLayout" Target="../slideLayouts/slideLayout24.xml"/><Relationship Id="rId2" Type="http://schemas.openxmlformats.org/officeDocument/2006/relationships/image" Target="../media/image9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3.jpeg"/><Relationship Id="rId3" Type="http://schemas.openxmlformats.org/officeDocument/2006/relationships/image" Target="../media/image10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toronto.edu/~jepson/csc2503/tutSIFT04.pdf" TargetMode="External"/><Relationship Id="rId3" Type="http://schemas.openxmlformats.org/officeDocument/2006/relationships/hyperlink" Target="http://www.cs.ubc.ca/~lowe/papers/ijcv04.pdf"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dirty="0">
                <a:solidFill>
                  <a:schemeClr val="tx1"/>
                </a:solidFill>
                <a:ea typeface="ＭＳ Ｐゴシック" pitchFamily="-84" charset="-128"/>
                <a:cs typeface="ＭＳ Ｐゴシック" pitchFamily="-84" charset="-128"/>
              </a:rPr>
              <a:t>Lecture </a:t>
            </a:r>
            <a:r>
              <a:rPr lang="en-US" sz="3000" b="1" dirty="0" smtClean="0">
                <a:solidFill>
                  <a:schemeClr val="tx1"/>
                </a:solidFill>
                <a:ea typeface="ＭＳ Ｐゴシック" pitchFamily="-84" charset="-128"/>
                <a:cs typeface="ＭＳ Ｐゴシック" pitchFamily="-84" charset="-128"/>
              </a:rPr>
              <a:t>12</a:t>
            </a:r>
          </a:p>
          <a:p>
            <a:pPr algn="l" eaLnBrk="1" hangingPunct="1">
              <a:lnSpc>
                <a:spcPct val="80000"/>
              </a:lnSpc>
            </a:pPr>
            <a:r>
              <a:rPr lang="en-US" sz="3000" dirty="0" smtClean="0">
                <a:solidFill>
                  <a:schemeClr val="tx1"/>
                </a:solidFill>
                <a:ea typeface="ＭＳ Ｐゴシック" pitchFamily="-84" charset="-128"/>
                <a:cs typeface="ＭＳ Ｐゴシック" pitchFamily="-84" charset="-128"/>
              </a:rPr>
              <a:t>	Image features</a:t>
            </a:r>
            <a:endParaRPr lang="en-US" sz="3000" dirty="0">
              <a:solidFill>
                <a:schemeClr val="tx1"/>
              </a:solidFill>
              <a:ea typeface="ＭＳ Ｐゴシック" pitchFamily="-84" charset="-128"/>
              <a:cs typeface="ＭＳ Ｐゴシック" pitchFamily="-84" charset="-128"/>
            </a:endParaRPr>
          </a:p>
        </p:txBody>
      </p:sp>
      <p:pic>
        <p:nvPicPr>
          <p:cNvPr id="39939"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
        <p:nvSpPr>
          <p:cNvPr id="4" name="TextBox 3"/>
          <p:cNvSpPr txBox="1"/>
          <p:nvPr/>
        </p:nvSpPr>
        <p:spPr>
          <a:xfrm>
            <a:off x="3434817" y="1018401"/>
            <a:ext cx="1975383" cy="307777"/>
          </a:xfrm>
          <a:prstGeom prst="rect">
            <a:avLst/>
          </a:prstGeom>
          <a:noFill/>
        </p:spPr>
        <p:txBody>
          <a:bodyPr wrap="none" rtlCol="0">
            <a:spAutoFit/>
          </a:bodyPr>
          <a:lstStyle/>
          <a:p>
            <a:r>
              <a:rPr lang="en-US" sz="1400" b="1" dirty="0" smtClean="0"/>
              <a:t>Antonio Torralba, 2012</a:t>
            </a:r>
            <a:endParaRPr lang="en-US" sz="1400" b="1" dirty="0"/>
          </a:p>
        </p:txBody>
      </p:sp>
      <p:sp>
        <p:nvSpPr>
          <p:cNvPr id="5" name="Rectangle 4"/>
          <p:cNvSpPr/>
          <p:nvPr/>
        </p:nvSpPr>
        <p:spPr>
          <a:xfrm>
            <a:off x="685800" y="5638800"/>
            <a:ext cx="7848600" cy="695575"/>
          </a:xfrm>
          <a:prstGeom prst="rect">
            <a:avLst/>
          </a:prstGeom>
        </p:spPr>
        <p:txBody>
          <a:bodyPr wrap="square">
            <a:spAutoFit/>
          </a:bodyPr>
          <a:lstStyle/>
          <a:p>
            <a:pPr>
              <a:lnSpc>
                <a:spcPct val="80000"/>
              </a:lnSpc>
              <a:buFont typeface="Times New Roman" charset="0"/>
              <a:buNone/>
            </a:pPr>
            <a:r>
              <a:rPr lang="en-US" dirty="0" smtClean="0"/>
              <a:t>With some slides from  </a:t>
            </a:r>
            <a:br>
              <a:rPr lang="en-US" dirty="0" smtClean="0"/>
            </a:br>
            <a:r>
              <a:rPr lang="en-US" dirty="0" smtClean="0"/>
              <a:t>Darya </a:t>
            </a:r>
            <a:r>
              <a:rPr lang="en-US" dirty="0" err="1" smtClean="0"/>
              <a:t>Frolova</a:t>
            </a:r>
            <a:r>
              <a:rPr lang="en-US" dirty="0" smtClean="0"/>
              <a:t>, Denis </a:t>
            </a:r>
            <a:r>
              <a:rPr lang="en-US" dirty="0" err="1" smtClean="0"/>
              <a:t>Simakov</a:t>
            </a:r>
            <a:r>
              <a:rPr lang="en-US" dirty="0" smtClean="0"/>
              <a:t>, David </a:t>
            </a:r>
            <a:r>
              <a:rPr lang="en-US" dirty="0" smtClean="0"/>
              <a:t>Lowe, Bill Freeman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685800" y="0"/>
            <a:ext cx="7772400" cy="1143000"/>
          </a:xfrm>
          <a:ln/>
        </p:spPr>
        <p:txBody>
          <a:bodyPr rIns="132080"/>
          <a:lstStyle/>
          <a:p>
            <a:r>
              <a:rPr lang="en-US"/>
              <a:t>Matching with Features</a:t>
            </a:r>
          </a:p>
        </p:txBody>
      </p:sp>
      <p:sp>
        <p:nvSpPr>
          <p:cNvPr id="17410" name="Rectangle 2"/>
          <p:cNvSpPr>
            <a:spLocks/>
          </p:cNvSpPr>
          <p:nvPr/>
        </p:nvSpPr>
        <p:spPr bwMode="auto">
          <a:xfrm>
            <a:off x="838200" y="1219200"/>
            <a:ext cx="7086600" cy="1104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600"/>
              </a:spcBef>
              <a:buClr>
                <a:srgbClr val="000000"/>
              </a:buClr>
              <a:buSzPct val="100000"/>
              <a:buFont typeface="Times New Roman" charset="0"/>
              <a:buChar char="•"/>
            </a:pPr>
            <a:r>
              <a:rPr lang="en-US" sz="2800">
                <a:solidFill>
                  <a:schemeClr val="tx1"/>
                </a:solidFill>
                <a:ea typeface="ＭＳ Ｐゴシック" charset="0"/>
                <a:cs typeface="Times New Roman" charset="0"/>
              </a:rPr>
              <a:t>Detect feature points in both images</a:t>
            </a:r>
          </a:p>
          <a:p>
            <a:pPr marL="39688">
              <a:spcBef>
                <a:spcPts val="1600"/>
              </a:spcBef>
              <a:buClr>
                <a:srgbClr val="000000"/>
              </a:buClr>
              <a:buSzPct val="100000"/>
              <a:buFont typeface="Times New Roman" charset="0"/>
              <a:buChar char="•"/>
            </a:pPr>
            <a:r>
              <a:rPr lang="en-US" sz="2800">
                <a:solidFill>
                  <a:schemeClr val="tx1"/>
                </a:solidFill>
                <a:ea typeface="ＭＳ Ｐゴシック" charset="0"/>
                <a:cs typeface="Times New Roman" charset="0"/>
              </a:rPr>
              <a:t>Find corresponding pairs</a:t>
            </a:r>
          </a:p>
        </p:txBody>
      </p:sp>
      <p:grpSp>
        <p:nvGrpSpPr>
          <p:cNvPr id="17418" name="Group 10"/>
          <p:cNvGrpSpPr>
            <a:grpSpLocks/>
          </p:cNvGrpSpPr>
          <p:nvPr/>
        </p:nvGrpSpPr>
        <p:grpSpPr bwMode="auto">
          <a:xfrm>
            <a:off x="822325" y="3436938"/>
            <a:ext cx="7485063" cy="2663825"/>
            <a:chOff x="0" y="0"/>
            <a:chExt cx="4715" cy="1678"/>
          </a:xfrm>
        </p:grpSpPr>
        <p:pic>
          <p:nvPicPr>
            <p:cNvPr id="17411"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00" y="0"/>
              <a:ext cx="2315" cy="167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17412"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315" cy="167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17413" name="Line 5"/>
            <p:cNvSpPr>
              <a:spLocks noChangeShapeType="1"/>
            </p:cNvSpPr>
            <p:nvPr/>
          </p:nvSpPr>
          <p:spPr bwMode="auto">
            <a:xfrm rot="10800000" flipH="1">
              <a:off x="1536" y="504"/>
              <a:ext cx="1200" cy="96"/>
            </a:xfrm>
            <a:prstGeom prst="line">
              <a:avLst/>
            </a:prstGeom>
            <a:noFill/>
            <a:ln w="12700" cap="flat">
              <a:solidFill>
                <a:srgbClr val="FF0000"/>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7414" name="Line 6"/>
            <p:cNvSpPr>
              <a:spLocks noChangeShapeType="1"/>
            </p:cNvSpPr>
            <p:nvPr/>
          </p:nvSpPr>
          <p:spPr bwMode="auto">
            <a:xfrm>
              <a:off x="2130" y="674"/>
              <a:ext cx="1144" cy="9"/>
            </a:xfrm>
            <a:prstGeom prst="line">
              <a:avLst/>
            </a:prstGeom>
            <a:noFill/>
            <a:ln w="12700" cap="flat">
              <a:solidFill>
                <a:srgbClr val="FF0000"/>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7415" name="Line 7"/>
            <p:cNvSpPr>
              <a:spLocks noChangeShapeType="1"/>
            </p:cNvSpPr>
            <p:nvPr/>
          </p:nvSpPr>
          <p:spPr bwMode="auto">
            <a:xfrm rot="10800000" flipH="1">
              <a:off x="1810" y="1368"/>
              <a:ext cx="1070" cy="90"/>
            </a:xfrm>
            <a:prstGeom prst="line">
              <a:avLst/>
            </a:prstGeom>
            <a:noFill/>
            <a:ln w="12700" cap="flat">
              <a:solidFill>
                <a:srgbClr val="FF0000"/>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7416" name="Line 8"/>
            <p:cNvSpPr>
              <a:spLocks noChangeShapeType="1"/>
            </p:cNvSpPr>
            <p:nvPr/>
          </p:nvSpPr>
          <p:spPr bwMode="auto">
            <a:xfrm rot="10800000" flipH="1">
              <a:off x="2098" y="1080"/>
              <a:ext cx="1094" cy="26"/>
            </a:xfrm>
            <a:prstGeom prst="line">
              <a:avLst/>
            </a:prstGeom>
            <a:noFill/>
            <a:ln w="12700" cap="flat">
              <a:solidFill>
                <a:srgbClr val="FF0000"/>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7417" name="Line 9"/>
            <p:cNvSpPr>
              <a:spLocks noChangeShapeType="1"/>
            </p:cNvSpPr>
            <p:nvPr/>
          </p:nvSpPr>
          <p:spPr bwMode="auto">
            <a:xfrm rot="10800000" flipH="1">
              <a:off x="1634" y="816"/>
              <a:ext cx="1150" cy="82"/>
            </a:xfrm>
            <a:prstGeom prst="line">
              <a:avLst/>
            </a:prstGeom>
            <a:noFill/>
            <a:ln w="12700" cap="flat">
              <a:solidFill>
                <a:srgbClr val="FF0000"/>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685800" y="0"/>
            <a:ext cx="7772400" cy="1143000"/>
          </a:xfrm>
          <a:ln/>
        </p:spPr>
        <p:txBody>
          <a:bodyPr rIns="132080"/>
          <a:lstStyle/>
          <a:p>
            <a:r>
              <a:rPr lang="en-US"/>
              <a:t>Matching with Features</a:t>
            </a:r>
          </a:p>
        </p:txBody>
      </p:sp>
      <p:sp>
        <p:nvSpPr>
          <p:cNvPr id="18434" name="Rectangle 2"/>
          <p:cNvSpPr>
            <a:spLocks/>
          </p:cNvSpPr>
          <p:nvPr/>
        </p:nvSpPr>
        <p:spPr bwMode="auto">
          <a:xfrm>
            <a:off x="838200" y="1219200"/>
            <a:ext cx="7086600" cy="2120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600"/>
              </a:spcBef>
              <a:buClr>
                <a:srgbClr val="000000"/>
              </a:buClr>
              <a:buSzPct val="100000"/>
              <a:buFont typeface="Times New Roman" charset="0"/>
              <a:buChar char="•"/>
            </a:pPr>
            <a:r>
              <a:rPr lang="en-US" sz="2800">
                <a:solidFill>
                  <a:schemeClr val="tx1"/>
                </a:solidFill>
                <a:ea typeface="ＭＳ Ｐゴシック" charset="0"/>
                <a:cs typeface="Times New Roman" charset="0"/>
              </a:rPr>
              <a:t>Detect feature points in both images</a:t>
            </a:r>
          </a:p>
          <a:p>
            <a:pPr marL="39688">
              <a:spcBef>
                <a:spcPts val="1600"/>
              </a:spcBef>
              <a:buClr>
                <a:srgbClr val="000000"/>
              </a:buClr>
              <a:buSzPct val="100000"/>
              <a:buFont typeface="Times New Roman" charset="0"/>
              <a:buChar char="•"/>
            </a:pPr>
            <a:r>
              <a:rPr lang="en-US" sz="2800">
                <a:solidFill>
                  <a:schemeClr val="tx1"/>
                </a:solidFill>
                <a:ea typeface="ＭＳ Ｐゴシック" charset="0"/>
                <a:cs typeface="Times New Roman" charset="0"/>
              </a:rPr>
              <a:t>Find corresponding pairs</a:t>
            </a:r>
          </a:p>
          <a:p>
            <a:pPr marL="39688">
              <a:spcBef>
                <a:spcPts val="1600"/>
              </a:spcBef>
              <a:buClr>
                <a:srgbClr val="000000"/>
              </a:buClr>
              <a:buSzPct val="100000"/>
              <a:buFont typeface="Times New Roman" charset="0"/>
              <a:buChar char="•"/>
            </a:pPr>
            <a:r>
              <a:rPr lang="en-US" sz="2800">
                <a:solidFill>
                  <a:schemeClr val="tx1"/>
                </a:solidFill>
                <a:ea typeface="ＭＳ Ｐゴシック" charset="0"/>
                <a:cs typeface="Times New Roman" charset="0"/>
              </a:rPr>
              <a:t>Use these matching pairs to align images - the required mapping is called a homography.</a:t>
            </a:r>
          </a:p>
        </p:txBody>
      </p:sp>
      <p:pic>
        <p:nvPicPr>
          <p:cNvPr id="18435"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2325" y="3436938"/>
            <a:ext cx="5691188" cy="28463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ln/>
        </p:spPr>
        <p:txBody>
          <a:bodyPr rIns="132080"/>
          <a:lstStyle/>
          <a:p>
            <a:r>
              <a:rPr lang="en-US"/>
              <a:t>Matching with Features</a:t>
            </a:r>
          </a:p>
        </p:txBody>
      </p:sp>
      <p:sp>
        <p:nvSpPr>
          <p:cNvPr id="19458" name="Rectangle 2"/>
          <p:cNvSpPr>
            <a:spLocks noGrp="1" noChangeArrowheads="1"/>
          </p:cNvSpPr>
          <p:nvPr>
            <p:ph type="body" idx="1"/>
          </p:nvPr>
        </p:nvSpPr>
        <p:spPr>
          <a:ln/>
        </p:spPr>
        <p:txBody>
          <a:bodyPr rIns="132080"/>
          <a:lstStyle/>
          <a:p>
            <a:r>
              <a:rPr lang="en-US"/>
              <a:t>Problem 1:</a:t>
            </a:r>
          </a:p>
          <a:p>
            <a:pPr marL="782638" lvl="1"/>
            <a:r>
              <a:rPr lang="en-US"/>
              <a:t>Detect the </a:t>
            </a:r>
            <a:r>
              <a:rPr lang="en-US">
                <a:latin typeface="Times New Roman Italic" charset="0"/>
                <a:cs typeface="Times New Roman Italic" charset="0"/>
                <a:sym typeface="Times New Roman Italic" charset="0"/>
              </a:rPr>
              <a:t>same</a:t>
            </a:r>
            <a:r>
              <a:rPr lang="en-US"/>
              <a:t> point </a:t>
            </a:r>
            <a:r>
              <a:rPr lang="en-US">
                <a:latin typeface="Times New Roman Italic" charset="0"/>
                <a:cs typeface="Times New Roman Italic" charset="0"/>
                <a:sym typeface="Times New Roman Italic" charset="0"/>
              </a:rPr>
              <a:t>independently</a:t>
            </a:r>
            <a:r>
              <a:rPr lang="en-US"/>
              <a:t> in both images</a:t>
            </a:r>
          </a:p>
        </p:txBody>
      </p:sp>
      <p:grpSp>
        <p:nvGrpSpPr>
          <p:cNvPr id="19469" name="Group 13"/>
          <p:cNvGrpSpPr>
            <a:grpSpLocks/>
          </p:cNvGrpSpPr>
          <p:nvPr/>
        </p:nvGrpSpPr>
        <p:grpSpPr bwMode="auto">
          <a:xfrm>
            <a:off x="1981200" y="3810000"/>
            <a:ext cx="4076700" cy="1000125"/>
            <a:chOff x="0" y="0"/>
            <a:chExt cx="2568" cy="630"/>
          </a:xfrm>
        </p:grpSpPr>
        <p:pic>
          <p:nvPicPr>
            <p:cNvPr id="19459"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080" cy="6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19460"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84" y="48"/>
              <a:ext cx="984" cy="5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19461" name="Oval 5"/>
            <p:cNvSpPr>
              <a:spLocks/>
            </p:cNvSpPr>
            <p:nvPr/>
          </p:nvSpPr>
          <p:spPr bwMode="auto">
            <a:xfrm>
              <a:off x="384" y="192"/>
              <a:ext cx="48" cy="48"/>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9462" name="Oval 6"/>
            <p:cNvSpPr>
              <a:spLocks/>
            </p:cNvSpPr>
            <p:nvPr/>
          </p:nvSpPr>
          <p:spPr bwMode="auto">
            <a:xfrm>
              <a:off x="240" y="384"/>
              <a:ext cx="48" cy="48"/>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9463" name="Oval 7"/>
            <p:cNvSpPr>
              <a:spLocks/>
            </p:cNvSpPr>
            <p:nvPr/>
          </p:nvSpPr>
          <p:spPr bwMode="auto">
            <a:xfrm>
              <a:off x="432" y="480"/>
              <a:ext cx="48" cy="48"/>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9464" name="Oval 8"/>
            <p:cNvSpPr>
              <a:spLocks/>
            </p:cNvSpPr>
            <p:nvPr/>
          </p:nvSpPr>
          <p:spPr bwMode="auto">
            <a:xfrm>
              <a:off x="624" y="336"/>
              <a:ext cx="48" cy="48"/>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9465" name="Oval 9"/>
            <p:cNvSpPr>
              <a:spLocks/>
            </p:cNvSpPr>
            <p:nvPr/>
          </p:nvSpPr>
          <p:spPr bwMode="auto">
            <a:xfrm>
              <a:off x="2400" y="288"/>
              <a:ext cx="48" cy="48"/>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9466" name="Oval 10"/>
            <p:cNvSpPr>
              <a:spLocks/>
            </p:cNvSpPr>
            <p:nvPr/>
          </p:nvSpPr>
          <p:spPr bwMode="auto">
            <a:xfrm>
              <a:off x="2256" y="480"/>
              <a:ext cx="48" cy="48"/>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9467" name="Oval 11"/>
            <p:cNvSpPr>
              <a:spLocks/>
            </p:cNvSpPr>
            <p:nvPr/>
          </p:nvSpPr>
          <p:spPr bwMode="auto">
            <a:xfrm>
              <a:off x="2016" y="240"/>
              <a:ext cx="48" cy="48"/>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9468" name="Oval 12"/>
            <p:cNvSpPr>
              <a:spLocks/>
            </p:cNvSpPr>
            <p:nvPr/>
          </p:nvSpPr>
          <p:spPr bwMode="auto">
            <a:xfrm>
              <a:off x="1680" y="432"/>
              <a:ext cx="48" cy="48"/>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19470" name="Rectangle 14"/>
          <p:cNvSpPr>
            <a:spLocks/>
          </p:cNvSpPr>
          <p:nvPr/>
        </p:nvSpPr>
        <p:spPr bwMode="auto">
          <a:xfrm>
            <a:off x="2895600" y="4876800"/>
            <a:ext cx="2206625"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rgbClr val="FF3300"/>
                </a:solidFill>
                <a:ea typeface="ＭＳ Ｐゴシック" charset="0"/>
                <a:cs typeface="Times New Roman" charset="0"/>
              </a:rPr>
              <a:t>no chance to match!</a:t>
            </a:r>
          </a:p>
        </p:txBody>
      </p:sp>
      <p:sp>
        <p:nvSpPr>
          <p:cNvPr id="19471" name="Rectangle 15"/>
          <p:cNvSpPr>
            <a:spLocks/>
          </p:cNvSpPr>
          <p:nvPr/>
        </p:nvSpPr>
        <p:spPr bwMode="auto">
          <a:xfrm>
            <a:off x="1676400" y="5562600"/>
            <a:ext cx="5410200" cy="588963"/>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40639" bIns="0"/>
          <a:lstStyle/>
          <a:p>
            <a:pPr marL="39688" algn="ctr">
              <a:spcBef>
                <a:spcPts val="1850"/>
              </a:spcBef>
            </a:pPr>
            <a:r>
              <a:rPr lang="en-US" sz="3200">
                <a:solidFill>
                  <a:srgbClr val="006600"/>
                </a:solidFill>
                <a:ea typeface="ＭＳ Ｐゴシック" charset="0"/>
                <a:cs typeface="Times New Roman" charset="0"/>
              </a:rPr>
              <a:t>We need a repeatable </a:t>
            </a:r>
            <a:r>
              <a:rPr lang="en-US" sz="3200">
                <a:solidFill>
                  <a:srgbClr val="006600"/>
                </a:solidFill>
                <a:latin typeface="Times New Roman Bold" charset="0"/>
                <a:ea typeface="ＭＳ Ｐゴシック" charset="0"/>
                <a:cs typeface="Times New Roman Bold" charset="0"/>
                <a:sym typeface="Times New Roman Bold" charset="0"/>
              </a:rPr>
              <a:t>detector</a:t>
            </a:r>
          </a:p>
        </p:txBody>
      </p:sp>
      <p:sp>
        <p:nvSpPr>
          <p:cNvPr id="19472" name="Rectangle 16"/>
          <p:cNvSpPr>
            <a:spLocks/>
          </p:cNvSpPr>
          <p:nvPr/>
        </p:nvSpPr>
        <p:spPr bwMode="auto">
          <a:xfrm>
            <a:off x="1676400" y="3429000"/>
            <a:ext cx="1989138"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rgbClr val="FF3300"/>
                </a:solidFill>
                <a:ea typeface="ＭＳ Ｐゴシック" charset="0"/>
                <a:cs typeface="Times New Roman" charset="0"/>
              </a:rPr>
              <a:t>counter-example: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9471"/>
                                        </p:tgtEl>
                                        <p:attrNameLst>
                                          <p:attrName>style.visibility</p:attrName>
                                        </p:attrNameLst>
                                      </p:cBhvr>
                                      <p:to>
                                        <p:strVal val="visible"/>
                                      </p:to>
                                    </p:set>
                                    <p:anim calcmode="lin" valueType="num">
                                      <p:cBhvr>
                                        <p:cTn id="7" dur="500" fill="hold"/>
                                        <p:tgtEl>
                                          <p:spTgt spid="19471"/>
                                        </p:tgtEl>
                                        <p:attrNameLst>
                                          <p:attrName>ppt_x</p:attrName>
                                        </p:attrNameLst>
                                      </p:cBhvr>
                                      <p:tavLst>
                                        <p:tav tm="0">
                                          <p:val>
                                            <p:strVal val="#ppt_x-#ppt_w/2"/>
                                          </p:val>
                                        </p:tav>
                                        <p:tav tm="100000">
                                          <p:val>
                                            <p:strVal val="#ppt_x"/>
                                          </p:val>
                                        </p:tav>
                                      </p:tavLst>
                                    </p:anim>
                                    <p:anim calcmode="lin" valueType="num">
                                      <p:cBhvr>
                                        <p:cTn id="8" dur="500" fill="hold"/>
                                        <p:tgtEl>
                                          <p:spTgt spid="19471"/>
                                        </p:tgtEl>
                                        <p:attrNameLst>
                                          <p:attrName>ppt_y</p:attrName>
                                        </p:attrNameLst>
                                      </p:cBhvr>
                                      <p:tavLst>
                                        <p:tav tm="0">
                                          <p:val>
                                            <p:strVal val="#ppt_y"/>
                                          </p:val>
                                        </p:tav>
                                        <p:tav tm="100000">
                                          <p:val>
                                            <p:strVal val="#ppt_y"/>
                                          </p:val>
                                        </p:tav>
                                      </p:tavLst>
                                    </p:anim>
                                    <p:anim calcmode="lin" valueType="num">
                                      <p:cBhvr>
                                        <p:cTn id="9" dur="500" fill="hold"/>
                                        <p:tgtEl>
                                          <p:spTgt spid="19471"/>
                                        </p:tgtEl>
                                        <p:attrNameLst>
                                          <p:attrName>ppt_w</p:attrName>
                                        </p:attrNameLst>
                                      </p:cBhvr>
                                      <p:tavLst>
                                        <p:tav tm="0">
                                          <p:val>
                                            <p:fltVal val="0"/>
                                          </p:val>
                                        </p:tav>
                                        <p:tav tm="100000">
                                          <p:val>
                                            <p:strVal val="#ppt_w"/>
                                          </p:val>
                                        </p:tav>
                                      </p:tavLst>
                                    </p:anim>
                                    <p:anim calcmode="lin" valueType="num">
                                      <p:cBhvr>
                                        <p:cTn id="10" dur="500" fill="hold"/>
                                        <p:tgtEl>
                                          <p:spTgt spid="194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1" grpId="0" animBg="1" autoUpdateAnimBg="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ln/>
        </p:spPr>
        <p:txBody>
          <a:bodyPr rIns="132080"/>
          <a:lstStyle/>
          <a:p>
            <a:r>
              <a:rPr lang="en-US"/>
              <a:t>Matching with Features</a:t>
            </a:r>
          </a:p>
        </p:txBody>
      </p:sp>
      <p:sp>
        <p:nvSpPr>
          <p:cNvPr id="20482" name="Rectangle 2"/>
          <p:cNvSpPr>
            <a:spLocks noGrp="1" noChangeArrowheads="1"/>
          </p:cNvSpPr>
          <p:nvPr>
            <p:ph type="body" idx="1"/>
          </p:nvPr>
        </p:nvSpPr>
        <p:spPr>
          <a:ln/>
        </p:spPr>
        <p:txBody>
          <a:bodyPr rIns="132080"/>
          <a:lstStyle/>
          <a:p>
            <a:r>
              <a:rPr lang="en-US"/>
              <a:t>Problem 2:</a:t>
            </a:r>
          </a:p>
          <a:p>
            <a:pPr marL="782638" lvl="1"/>
            <a:r>
              <a:rPr lang="en-US"/>
              <a:t>For each point correctly recognize the corresponding one</a:t>
            </a:r>
          </a:p>
        </p:txBody>
      </p:sp>
      <p:pic>
        <p:nvPicPr>
          <p:cNvPr id="20483"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3810000"/>
            <a:ext cx="1714500" cy="1000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20484"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3886200"/>
            <a:ext cx="1562100" cy="8477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20485" name="Oval 5"/>
          <p:cNvSpPr>
            <a:spLocks/>
          </p:cNvSpPr>
          <p:nvPr/>
        </p:nvSpPr>
        <p:spPr bwMode="auto">
          <a:xfrm>
            <a:off x="2590800" y="41148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20486" name="Oval 6"/>
          <p:cNvSpPr>
            <a:spLocks/>
          </p:cNvSpPr>
          <p:nvPr/>
        </p:nvSpPr>
        <p:spPr bwMode="auto">
          <a:xfrm>
            <a:off x="2362200" y="44196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20487" name="Oval 7"/>
          <p:cNvSpPr>
            <a:spLocks/>
          </p:cNvSpPr>
          <p:nvPr/>
        </p:nvSpPr>
        <p:spPr bwMode="auto">
          <a:xfrm>
            <a:off x="2667000" y="45720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20488" name="Oval 8"/>
          <p:cNvSpPr>
            <a:spLocks/>
          </p:cNvSpPr>
          <p:nvPr/>
        </p:nvSpPr>
        <p:spPr bwMode="auto">
          <a:xfrm>
            <a:off x="2971800" y="43434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20489" name="Oval 9"/>
          <p:cNvSpPr>
            <a:spLocks/>
          </p:cNvSpPr>
          <p:nvPr/>
        </p:nvSpPr>
        <p:spPr bwMode="auto">
          <a:xfrm>
            <a:off x="5367338" y="4267200"/>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20490" name="Oval 10"/>
          <p:cNvSpPr>
            <a:spLocks/>
          </p:cNvSpPr>
          <p:nvPr/>
        </p:nvSpPr>
        <p:spPr bwMode="auto">
          <a:xfrm>
            <a:off x="5000625" y="4467225"/>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20491" name="Oval 11"/>
          <p:cNvSpPr>
            <a:spLocks/>
          </p:cNvSpPr>
          <p:nvPr/>
        </p:nvSpPr>
        <p:spPr bwMode="auto">
          <a:xfrm>
            <a:off x="4953000" y="3962400"/>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20492" name="Oval 12"/>
          <p:cNvSpPr>
            <a:spLocks/>
          </p:cNvSpPr>
          <p:nvPr/>
        </p:nvSpPr>
        <p:spPr bwMode="auto">
          <a:xfrm>
            <a:off x="4724400" y="4267200"/>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20493" name="Line 13"/>
          <p:cNvSpPr>
            <a:spLocks noChangeShapeType="1"/>
          </p:cNvSpPr>
          <p:nvPr/>
        </p:nvSpPr>
        <p:spPr bwMode="auto">
          <a:xfrm rot="10800000" flipH="1">
            <a:off x="3109913" y="3984625"/>
            <a:ext cx="1839912" cy="373063"/>
          </a:xfrm>
          <a:prstGeom prst="line">
            <a:avLst/>
          </a:prstGeom>
          <a:noFill/>
          <a:ln w="25400" cap="flat">
            <a:solidFill>
              <a:srgbClr val="008000"/>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20494" name="Line 14"/>
          <p:cNvSpPr>
            <a:spLocks noChangeShapeType="1"/>
          </p:cNvSpPr>
          <p:nvPr/>
        </p:nvSpPr>
        <p:spPr bwMode="auto">
          <a:xfrm rot="10800000" flipH="1">
            <a:off x="3124200" y="4267200"/>
            <a:ext cx="1600200" cy="144463"/>
          </a:xfrm>
          <a:prstGeom prst="line">
            <a:avLst/>
          </a:prstGeom>
          <a:noFill/>
          <a:ln w="25400" cap="flat">
            <a:solidFill>
              <a:srgbClr val="008000"/>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20495" name="Line 15"/>
          <p:cNvSpPr>
            <a:spLocks noChangeShapeType="1"/>
          </p:cNvSpPr>
          <p:nvPr/>
        </p:nvSpPr>
        <p:spPr bwMode="auto">
          <a:xfrm>
            <a:off x="3121025" y="4411663"/>
            <a:ext cx="1831975" cy="84137"/>
          </a:xfrm>
          <a:prstGeom prst="line">
            <a:avLst/>
          </a:prstGeom>
          <a:noFill/>
          <a:ln w="25400" cap="flat">
            <a:solidFill>
              <a:srgbClr val="008000"/>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20496" name="Line 16"/>
          <p:cNvSpPr>
            <a:spLocks noChangeShapeType="1"/>
          </p:cNvSpPr>
          <p:nvPr/>
        </p:nvSpPr>
        <p:spPr bwMode="auto">
          <a:xfrm rot="10800000" flipH="1">
            <a:off x="3124200" y="4318000"/>
            <a:ext cx="2246313" cy="101600"/>
          </a:xfrm>
          <a:prstGeom prst="line">
            <a:avLst/>
          </a:prstGeom>
          <a:noFill/>
          <a:ln w="25400" cap="flat">
            <a:solidFill>
              <a:srgbClr val="008000"/>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20497" name="Rectangle 17"/>
          <p:cNvSpPr>
            <a:spLocks/>
          </p:cNvSpPr>
          <p:nvPr/>
        </p:nvSpPr>
        <p:spPr bwMode="auto">
          <a:xfrm>
            <a:off x="3886200" y="3276600"/>
            <a:ext cx="609600" cy="939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3450"/>
              </a:spcBef>
            </a:pPr>
            <a:r>
              <a:rPr lang="en-US" sz="6000">
                <a:solidFill>
                  <a:srgbClr val="FF3300"/>
                </a:solidFill>
                <a:latin typeface="Times New Roman Bold" charset="0"/>
                <a:ea typeface="ＭＳ Ｐゴシック" charset="0"/>
                <a:cs typeface="Times New Roman Bold" charset="0"/>
                <a:sym typeface="Times New Roman Bold" charset="0"/>
              </a:rPr>
              <a:t>?</a:t>
            </a:r>
          </a:p>
        </p:txBody>
      </p:sp>
      <p:sp>
        <p:nvSpPr>
          <p:cNvPr id="20498" name="Rectangle 18"/>
          <p:cNvSpPr>
            <a:spLocks/>
          </p:cNvSpPr>
          <p:nvPr/>
        </p:nvSpPr>
        <p:spPr bwMode="auto">
          <a:xfrm>
            <a:off x="685800" y="5486400"/>
            <a:ext cx="7696200" cy="588963"/>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40639" bIns="0"/>
          <a:lstStyle/>
          <a:p>
            <a:pPr marL="39688" algn="ctr">
              <a:spcBef>
                <a:spcPts val="1850"/>
              </a:spcBef>
            </a:pPr>
            <a:r>
              <a:rPr lang="en-US" sz="3200">
                <a:solidFill>
                  <a:srgbClr val="006600"/>
                </a:solidFill>
                <a:ea typeface="ＭＳ Ｐゴシック" charset="0"/>
                <a:cs typeface="Times New Roman" charset="0"/>
              </a:rPr>
              <a:t>We need a reliable and distinctive </a:t>
            </a:r>
            <a:r>
              <a:rPr lang="en-US" sz="3200">
                <a:solidFill>
                  <a:srgbClr val="006600"/>
                </a:solidFill>
                <a:latin typeface="Times New Roman Bold" charset="0"/>
                <a:ea typeface="ＭＳ Ｐゴシック" charset="0"/>
                <a:cs typeface="Times New Roman Bold" charset="0"/>
                <a:sym typeface="Times New Roman Bold" charset="0"/>
              </a:rPr>
              <a:t>descriptor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0498"/>
                                        </p:tgtEl>
                                        <p:attrNameLst>
                                          <p:attrName>style.visibility</p:attrName>
                                        </p:attrNameLst>
                                      </p:cBhvr>
                                      <p:to>
                                        <p:strVal val="visible"/>
                                      </p:to>
                                    </p:set>
                                    <p:anim calcmode="lin" valueType="num">
                                      <p:cBhvr>
                                        <p:cTn id="7" dur="500" fill="hold"/>
                                        <p:tgtEl>
                                          <p:spTgt spid="20498"/>
                                        </p:tgtEl>
                                        <p:attrNameLst>
                                          <p:attrName>ppt_x</p:attrName>
                                        </p:attrNameLst>
                                      </p:cBhvr>
                                      <p:tavLst>
                                        <p:tav tm="0">
                                          <p:val>
                                            <p:strVal val="#ppt_x-#ppt_w/2"/>
                                          </p:val>
                                        </p:tav>
                                        <p:tav tm="100000">
                                          <p:val>
                                            <p:strVal val="#ppt_x"/>
                                          </p:val>
                                        </p:tav>
                                      </p:tavLst>
                                    </p:anim>
                                    <p:anim calcmode="lin" valueType="num">
                                      <p:cBhvr>
                                        <p:cTn id="8" dur="500" fill="hold"/>
                                        <p:tgtEl>
                                          <p:spTgt spid="20498"/>
                                        </p:tgtEl>
                                        <p:attrNameLst>
                                          <p:attrName>ppt_y</p:attrName>
                                        </p:attrNameLst>
                                      </p:cBhvr>
                                      <p:tavLst>
                                        <p:tav tm="0">
                                          <p:val>
                                            <p:strVal val="#ppt_y"/>
                                          </p:val>
                                        </p:tav>
                                        <p:tav tm="100000">
                                          <p:val>
                                            <p:strVal val="#ppt_y"/>
                                          </p:val>
                                        </p:tav>
                                      </p:tavLst>
                                    </p:anim>
                                    <p:anim calcmode="lin" valueType="num">
                                      <p:cBhvr>
                                        <p:cTn id="9" dur="500" fill="hold"/>
                                        <p:tgtEl>
                                          <p:spTgt spid="20498"/>
                                        </p:tgtEl>
                                        <p:attrNameLst>
                                          <p:attrName>ppt_w</p:attrName>
                                        </p:attrNameLst>
                                      </p:cBhvr>
                                      <p:tavLst>
                                        <p:tav tm="0">
                                          <p:val>
                                            <p:fltVal val="0"/>
                                          </p:val>
                                        </p:tav>
                                        <p:tav tm="100000">
                                          <p:val>
                                            <p:strVal val="#ppt_w"/>
                                          </p:val>
                                        </p:tav>
                                      </p:tavLst>
                                    </p:anim>
                                    <p:anim calcmode="lin" valueType="num">
                                      <p:cBhvr>
                                        <p:cTn id="10" dur="500" fill="hold"/>
                                        <p:tgtEl>
                                          <p:spTgt spid="204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8" grpId="0" animBg="1" autoUpdateAnimBg="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ln/>
        </p:spPr>
        <p:txBody>
          <a:bodyPr rIns="132080"/>
          <a:lstStyle/>
          <a:p>
            <a:r>
              <a:rPr lang="en-US"/>
              <a:t>Building a Panorama</a:t>
            </a:r>
          </a:p>
        </p:txBody>
      </p:sp>
      <p:pic>
        <p:nvPicPr>
          <p:cNvPr id="21506" name="Picture 2"/>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07" name="Picture 3"/>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08" name="Picture 4"/>
          <p:cNvPicPr>
            <a:picLocks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09" name="Picture 5"/>
          <p:cNvPicPr>
            <a:picLocks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10" name="Picture 6"/>
          <p:cNvPicPr>
            <a:picLocks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11" name="Picture 7"/>
          <p:cNvPicPr>
            <a:picLocks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12" name="Picture 8"/>
          <p:cNvPicPr>
            <a:picLocks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13" name="Picture 9"/>
          <p:cNvPicPr>
            <a:picLocks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14" name="Picture 10"/>
          <p:cNvPicPr>
            <a:picLocks noChangeArrowheads="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15" name="Picture 11"/>
          <p:cNvPicPr>
            <a:picLocks noChangeArrowheads="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16" name="Picture 12"/>
          <p:cNvPicPr>
            <a:picLocks noChangeArrowheads="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17" name="Picture 13"/>
          <p:cNvPicPr>
            <a:picLocks noChangeArrowheads="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18" name="Picture 14"/>
          <p:cNvPicPr>
            <a:picLocks noChangeArrowheads="1"/>
          </p:cNvPicPr>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19" name="Picture 15"/>
          <p:cNvPicPr>
            <a:picLocks noChangeArrowheads="1"/>
          </p:cNvPicPr>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2388"/>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20" name="Picture 16"/>
          <p:cNvPicPr>
            <a:picLocks noChangeArrowheads="1"/>
          </p:cNvPicPr>
          <p:nvPr/>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2388"/>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21" name="Picture 17"/>
          <p:cNvPicPr>
            <a:picLocks noChangeArrowheads="1"/>
          </p:cNvPicPr>
          <p:nvPr/>
        </p:nvPicPr>
        <p:blipFill>
          <a:blip r:embed="rId1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2388"/>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22" name="Picture 18"/>
          <p:cNvPicPr>
            <a:picLocks noChangeArrowheads="1"/>
          </p:cNvPicPr>
          <p:nvPr/>
        </p:nvPicPr>
        <p:blipFill>
          <a:blip r:embed="rId1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2388"/>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23" name="Picture 19"/>
          <p:cNvPicPr>
            <a:picLocks noChangeArrowheads="1"/>
          </p:cNvPicPr>
          <p:nvPr/>
        </p:nvPicPr>
        <p:blipFill>
          <a:blip r:embed="rId1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2388"/>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24" name="Picture 20"/>
          <p:cNvPicPr>
            <a:picLocks noChangeArrowheads="1"/>
          </p:cNvPicPr>
          <p:nvPr/>
        </p:nvPicPr>
        <p:blipFill>
          <a:blip r:embed="rId2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2388"/>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25" name="Picture 21"/>
          <p:cNvPicPr>
            <a:picLocks noChangeArrowheads="1"/>
          </p:cNvPicPr>
          <p:nvPr/>
        </p:nvPicPr>
        <p:blipFill>
          <a:blip r:embed="rId2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2388"/>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26" name="Picture 22"/>
          <p:cNvPicPr>
            <a:picLocks noChangeArrowheads="1"/>
          </p:cNvPicPr>
          <p:nvPr/>
        </p:nvPicPr>
        <p:blipFill>
          <a:blip r:embed="rId2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2388"/>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27" name="Picture 23"/>
          <p:cNvPicPr>
            <a:picLocks noChangeArrowheads="1"/>
          </p:cNvPicPr>
          <p:nvPr/>
        </p:nvPicPr>
        <p:blipFill>
          <a:blip r:embed="rId2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2388"/>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21528" name="Picture 24"/>
          <p:cNvPicPr>
            <a:picLocks noChangeArrowheads="1"/>
          </p:cNvPicPr>
          <p:nvPr/>
        </p:nvPicPr>
        <p:blipFill>
          <a:blip r:embed="rId2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2388"/>
            <a:ext cx="9196388" cy="229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sp>
        <p:nvSpPr>
          <p:cNvPr id="21529" name="Rectangle 25"/>
          <p:cNvSpPr>
            <a:spLocks/>
          </p:cNvSpPr>
          <p:nvPr/>
        </p:nvSpPr>
        <p:spPr bwMode="auto">
          <a:xfrm>
            <a:off x="381000" y="6324600"/>
            <a:ext cx="6642100"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050"/>
              </a:spcBef>
            </a:pPr>
            <a:r>
              <a:rPr lang="en-US" sz="1800">
                <a:solidFill>
                  <a:schemeClr val="tx1"/>
                </a:solidFill>
                <a:ea typeface="ＭＳ Ｐゴシック" charset="0"/>
                <a:cs typeface="Times New Roman" charset="0"/>
              </a:rPr>
              <a:t>M. Brown and D. G. Lowe. Recognising Panoramas. ICCV 2003</a:t>
            </a:r>
          </a:p>
        </p:txBody>
      </p:sp>
      <p:sp>
        <p:nvSpPr>
          <p:cNvPr id="21530" name="Line 26"/>
          <p:cNvSpPr>
            <a:spLocks noChangeShapeType="1"/>
          </p:cNvSpPr>
          <p:nvPr/>
        </p:nvSpPr>
        <p:spPr bwMode="auto">
          <a:xfrm>
            <a:off x="0" y="6324600"/>
            <a:ext cx="9144000" cy="1588"/>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
                                  </p:stCondLst>
                                  <p:childTnLst>
                                    <p:set>
                                      <p:cBhvr>
                                        <p:cTn id="6" dur="1" fill="hold">
                                          <p:stCondLst>
                                            <p:cond delay="499"/>
                                          </p:stCondLst>
                                        </p:cTn>
                                        <p:tgtEl>
                                          <p:spTgt spid="21507"/>
                                        </p:tgtEl>
                                        <p:attrNameLst>
                                          <p:attrName>style.visibility</p:attrName>
                                        </p:attrNameLst>
                                      </p:cBhvr>
                                      <p:to>
                                        <p:strVal val="visible"/>
                                      </p:to>
                                    </p:set>
                                  </p:childTnLst>
                                </p:cTn>
                              </p:par>
                            </p:childTnLst>
                          </p:cTn>
                        </p:par>
                        <p:par>
                          <p:cTn id="7" fill="hold" nodeType="afterGroup">
                            <p:stCondLst>
                              <p:cond delay="700"/>
                            </p:stCondLst>
                            <p:childTnLst>
                              <p:par>
                                <p:cTn id="8" presetID="1" presetClass="entr" presetSubtype="0" fill="hold" nodeType="afterEffect">
                                  <p:stCondLst>
                                    <p:cond delay="200"/>
                                  </p:stCondLst>
                                  <p:childTnLst>
                                    <p:set>
                                      <p:cBhvr>
                                        <p:cTn id="9" dur="1" fill="hold">
                                          <p:stCondLst>
                                            <p:cond delay="499"/>
                                          </p:stCondLst>
                                        </p:cTn>
                                        <p:tgtEl>
                                          <p:spTgt spid="21508"/>
                                        </p:tgtEl>
                                        <p:attrNameLst>
                                          <p:attrName>style.visibility</p:attrName>
                                        </p:attrNameLst>
                                      </p:cBhvr>
                                      <p:to>
                                        <p:strVal val="visible"/>
                                      </p:to>
                                    </p:set>
                                  </p:childTnLst>
                                </p:cTn>
                              </p:par>
                            </p:childTnLst>
                          </p:cTn>
                        </p:par>
                        <p:par>
                          <p:cTn id="10" fill="hold" nodeType="afterGroup">
                            <p:stCondLst>
                              <p:cond delay="1400"/>
                            </p:stCondLst>
                            <p:childTnLst>
                              <p:par>
                                <p:cTn id="11" presetID="1" presetClass="entr" presetSubtype="0" fill="hold" nodeType="afterEffect">
                                  <p:stCondLst>
                                    <p:cond delay="200"/>
                                  </p:stCondLst>
                                  <p:childTnLst>
                                    <p:set>
                                      <p:cBhvr>
                                        <p:cTn id="12" dur="1" fill="hold">
                                          <p:stCondLst>
                                            <p:cond delay="499"/>
                                          </p:stCondLst>
                                        </p:cTn>
                                        <p:tgtEl>
                                          <p:spTgt spid="21509"/>
                                        </p:tgtEl>
                                        <p:attrNameLst>
                                          <p:attrName>style.visibility</p:attrName>
                                        </p:attrNameLst>
                                      </p:cBhvr>
                                      <p:to>
                                        <p:strVal val="visible"/>
                                      </p:to>
                                    </p:set>
                                  </p:childTnLst>
                                </p:cTn>
                              </p:par>
                            </p:childTnLst>
                          </p:cTn>
                        </p:par>
                        <p:par>
                          <p:cTn id="13" fill="hold" nodeType="afterGroup">
                            <p:stCondLst>
                              <p:cond delay="2100"/>
                            </p:stCondLst>
                            <p:childTnLst>
                              <p:par>
                                <p:cTn id="14" presetID="1" presetClass="entr" presetSubtype="0" fill="hold" nodeType="afterEffect">
                                  <p:stCondLst>
                                    <p:cond delay="200"/>
                                  </p:stCondLst>
                                  <p:childTnLst>
                                    <p:set>
                                      <p:cBhvr>
                                        <p:cTn id="15" dur="1" fill="hold">
                                          <p:stCondLst>
                                            <p:cond delay="499"/>
                                          </p:stCondLst>
                                        </p:cTn>
                                        <p:tgtEl>
                                          <p:spTgt spid="21510"/>
                                        </p:tgtEl>
                                        <p:attrNameLst>
                                          <p:attrName>style.visibility</p:attrName>
                                        </p:attrNameLst>
                                      </p:cBhvr>
                                      <p:to>
                                        <p:strVal val="visible"/>
                                      </p:to>
                                    </p:set>
                                  </p:childTnLst>
                                </p:cTn>
                              </p:par>
                            </p:childTnLst>
                          </p:cTn>
                        </p:par>
                        <p:par>
                          <p:cTn id="16" fill="hold" nodeType="afterGroup">
                            <p:stCondLst>
                              <p:cond delay="2800"/>
                            </p:stCondLst>
                            <p:childTnLst>
                              <p:par>
                                <p:cTn id="17" presetID="1" presetClass="entr" presetSubtype="0" fill="hold" nodeType="afterEffect">
                                  <p:stCondLst>
                                    <p:cond delay="200"/>
                                  </p:stCondLst>
                                  <p:childTnLst>
                                    <p:set>
                                      <p:cBhvr>
                                        <p:cTn id="18" dur="1" fill="hold">
                                          <p:stCondLst>
                                            <p:cond delay="499"/>
                                          </p:stCondLst>
                                        </p:cTn>
                                        <p:tgtEl>
                                          <p:spTgt spid="21511"/>
                                        </p:tgtEl>
                                        <p:attrNameLst>
                                          <p:attrName>style.visibility</p:attrName>
                                        </p:attrNameLst>
                                      </p:cBhvr>
                                      <p:to>
                                        <p:strVal val="visible"/>
                                      </p:to>
                                    </p:set>
                                  </p:childTnLst>
                                </p:cTn>
                              </p:par>
                            </p:childTnLst>
                          </p:cTn>
                        </p:par>
                        <p:par>
                          <p:cTn id="19" fill="hold" nodeType="afterGroup">
                            <p:stCondLst>
                              <p:cond delay="3500"/>
                            </p:stCondLst>
                            <p:childTnLst>
                              <p:par>
                                <p:cTn id="20" presetID="1" presetClass="entr" presetSubtype="0" fill="hold" nodeType="afterEffect">
                                  <p:stCondLst>
                                    <p:cond delay="200"/>
                                  </p:stCondLst>
                                  <p:childTnLst>
                                    <p:set>
                                      <p:cBhvr>
                                        <p:cTn id="21" dur="1" fill="hold">
                                          <p:stCondLst>
                                            <p:cond delay="499"/>
                                          </p:stCondLst>
                                        </p:cTn>
                                        <p:tgtEl>
                                          <p:spTgt spid="21512"/>
                                        </p:tgtEl>
                                        <p:attrNameLst>
                                          <p:attrName>style.visibility</p:attrName>
                                        </p:attrNameLst>
                                      </p:cBhvr>
                                      <p:to>
                                        <p:strVal val="visible"/>
                                      </p:to>
                                    </p:set>
                                  </p:childTnLst>
                                </p:cTn>
                              </p:par>
                            </p:childTnLst>
                          </p:cTn>
                        </p:par>
                        <p:par>
                          <p:cTn id="22" fill="hold" nodeType="afterGroup">
                            <p:stCondLst>
                              <p:cond delay="4200"/>
                            </p:stCondLst>
                            <p:childTnLst>
                              <p:par>
                                <p:cTn id="23" presetID="1" presetClass="entr" presetSubtype="0" fill="hold" nodeType="afterEffect">
                                  <p:stCondLst>
                                    <p:cond delay="200"/>
                                  </p:stCondLst>
                                  <p:childTnLst>
                                    <p:set>
                                      <p:cBhvr>
                                        <p:cTn id="24" dur="1" fill="hold">
                                          <p:stCondLst>
                                            <p:cond delay="499"/>
                                          </p:stCondLst>
                                        </p:cTn>
                                        <p:tgtEl>
                                          <p:spTgt spid="21513"/>
                                        </p:tgtEl>
                                        <p:attrNameLst>
                                          <p:attrName>style.visibility</p:attrName>
                                        </p:attrNameLst>
                                      </p:cBhvr>
                                      <p:to>
                                        <p:strVal val="visible"/>
                                      </p:to>
                                    </p:set>
                                  </p:childTnLst>
                                </p:cTn>
                              </p:par>
                            </p:childTnLst>
                          </p:cTn>
                        </p:par>
                        <p:par>
                          <p:cTn id="25" fill="hold" nodeType="afterGroup">
                            <p:stCondLst>
                              <p:cond delay="4900"/>
                            </p:stCondLst>
                            <p:childTnLst>
                              <p:par>
                                <p:cTn id="26" presetID="1" presetClass="entr" presetSubtype="0" fill="hold" nodeType="afterEffect">
                                  <p:stCondLst>
                                    <p:cond delay="200"/>
                                  </p:stCondLst>
                                  <p:childTnLst>
                                    <p:set>
                                      <p:cBhvr>
                                        <p:cTn id="27" dur="1" fill="hold">
                                          <p:stCondLst>
                                            <p:cond delay="499"/>
                                          </p:stCondLst>
                                        </p:cTn>
                                        <p:tgtEl>
                                          <p:spTgt spid="21514"/>
                                        </p:tgtEl>
                                        <p:attrNameLst>
                                          <p:attrName>style.visibility</p:attrName>
                                        </p:attrNameLst>
                                      </p:cBhvr>
                                      <p:to>
                                        <p:strVal val="visible"/>
                                      </p:to>
                                    </p:set>
                                  </p:childTnLst>
                                </p:cTn>
                              </p:par>
                            </p:childTnLst>
                          </p:cTn>
                        </p:par>
                        <p:par>
                          <p:cTn id="28" fill="hold" nodeType="afterGroup">
                            <p:stCondLst>
                              <p:cond delay="5600"/>
                            </p:stCondLst>
                            <p:childTnLst>
                              <p:par>
                                <p:cTn id="29" presetID="1" presetClass="entr" presetSubtype="0" fill="hold" nodeType="afterEffect">
                                  <p:stCondLst>
                                    <p:cond delay="200"/>
                                  </p:stCondLst>
                                  <p:childTnLst>
                                    <p:set>
                                      <p:cBhvr>
                                        <p:cTn id="30" dur="1" fill="hold">
                                          <p:stCondLst>
                                            <p:cond delay="499"/>
                                          </p:stCondLst>
                                        </p:cTn>
                                        <p:tgtEl>
                                          <p:spTgt spid="21515"/>
                                        </p:tgtEl>
                                        <p:attrNameLst>
                                          <p:attrName>style.visibility</p:attrName>
                                        </p:attrNameLst>
                                      </p:cBhvr>
                                      <p:to>
                                        <p:strVal val="visible"/>
                                      </p:to>
                                    </p:set>
                                  </p:childTnLst>
                                </p:cTn>
                              </p:par>
                            </p:childTnLst>
                          </p:cTn>
                        </p:par>
                        <p:par>
                          <p:cTn id="31" fill="hold" nodeType="afterGroup">
                            <p:stCondLst>
                              <p:cond delay="6300"/>
                            </p:stCondLst>
                            <p:childTnLst>
                              <p:par>
                                <p:cTn id="32" presetID="1" presetClass="entr" presetSubtype="0" fill="hold" nodeType="afterEffect">
                                  <p:stCondLst>
                                    <p:cond delay="200"/>
                                  </p:stCondLst>
                                  <p:childTnLst>
                                    <p:set>
                                      <p:cBhvr>
                                        <p:cTn id="33" dur="1" fill="hold">
                                          <p:stCondLst>
                                            <p:cond delay="499"/>
                                          </p:stCondLst>
                                        </p:cTn>
                                        <p:tgtEl>
                                          <p:spTgt spid="21516"/>
                                        </p:tgtEl>
                                        <p:attrNameLst>
                                          <p:attrName>style.visibility</p:attrName>
                                        </p:attrNameLst>
                                      </p:cBhvr>
                                      <p:to>
                                        <p:strVal val="visible"/>
                                      </p:to>
                                    </p:set>
                                  </p:childTnLst>
                                </p:cTn>
                              </p:par>
                            </p:childTnLst>
                          </p:cTn>
                        </p:par>
                        <p:par>
                          <p:cTn id="34" fill="hold" nodeType="afterGroup">
                            <p:stCondLst>
                              <p:cond delay="7000"/>
                            </p:stCondLst>
                            <p:childTnLst>
                              <p:par>
                                <p:cTn id="35" presetID="1" presetClass="entr" presetSubtype="0" fill="hold" nodeType="afterEffect">
                                  <p:stCondLst>
                                    <p:cond delay="200"/>
                                  </p:stCondLst>
                                  <p:childTnLst>
                                    <p:set>
                                      <p:cBhvr>
                                        <p:cTn id="36" dur="1" fill="hold">
                                          <p:stCondLst>
                                            <p:cond delay="499"/>
                                          </p:stCondLst>
                                        </p:cTn>
                                        <p:tgtEl>
                                          <p:spTgt spid="21517"/>
                                        </p:tgtEl>
                                        <p:attrNameLst>
                                          <p:attrName>style.visibility</p:attrName>
                                        </p:attrNameLst>
                                      </p:cBhvr>
                                      <p:to>
                                        <p:strVal val="visible"/>
                                      </p:to>
                                    </p:set>
                                  </p:childTnLst>
                                </p:cTn>
                              </p:par>
                            </p:childTnLst>
                          </p:cTn>
                        </p:par>
                        <p:par>
                          <p:cTn id="37" fill="hold" nodeType="afterGroup">
                            <p:stCondLst>
                              <p:cond delay="7700"/>
                            </p:stCondLst>
                            <p:childTnLst>
                              <p:par>
                                <p:cTn id="38" presetID="1" presetClass="entr" presetSubtype="0" fill="hold" nodeType="afterEffect">
                                  <p:stCondLst>
                                    <p:cond delay="200"/>
                                  </p:stCondLst>
                                  <p:childTnLst>
                                    <p:set>
                                      <p:cBhvr>
                                        <p:cTn id="39" dur="1" fill="hold">
                                          <p:stCondLst>
                                            <p:cond delay="499"/>
                                          </p:stCondLst>
                                        </p:cTn>
                                        <p:tgtEl>
                                          <p:spTgt spid="21518"/>
                                        </p:tgtEl>
                                        <p:attrNameLst>
                                          <p:attrName>style.visibility</p:attrName>
                                        </p:attrNameLst>
                                      </p:cBhvr>
                                      <p:to>
                                        <p:strVal val="visible"/>
                                      </p:to>
                                    </p:set>
                                  </p:childTnLst>
                                </p:cTn>
                              </p:par>
                            </p:childTnLst>
                          </p:cTn>
                        </p:par>
                        <p:par>
                          <p:cTn id="40" fill="hold" nodeType="afterGroup">
                            <p:stCondLst>
                              <p:cond delay="8400"/>
                            </p:stCondLst>
                            <p:childTnLst>
                              <p:par>
                                <p:cTn id="41" presetID="1" presetClass="entr" presetSubtype="0" fill="hold" nodeType="afterEffect">
                                  <p:stCondLst>
                                    <p:cond delay="200"/>
                                  </p:stCondLst>
                                  <p:childTnLst>
                                    <p:set>
                                      <p:cBhvr>
                                        <p:cTn id="42" dur="1" fill="hold">
                                          <p:stCondLst>
                                            <p:cond delay="499"/>
                                          </p:stCondLst>
                                        </p:cTn>
                                        <p:tgtEl>
                                          <p:spTgt spid="21520"/>
                                        </p:tgtEl>
                                        <p:attrNameLst>
                                          <p:attrName>style.visibility</p:attrName>
                                        </p:attrNameLst>
                                      </p:cBhvr>
                                      <p:to>
                                        <p:strVal val="visible"/>
                                      </p:to>
                                    </p:set>
                                  </p:childTnLst>
                                </p:cTn>
                              </p:par>
                            </p:childTnLst>
                          </p:cTn>
                        </p:par>
                        <p:par>
                          <p:cTn id="43" fill="hold" nodeType="afterGroup">
                            <p:stCondLst>
                              <p:cond delay="9100"/>
                            </p:stCondLst>
                            <p:childTnLst>
                              <p:par>
                                <p:cTn id="44" presetID="1" presetClass="entr" presetSubtype="0" fill="hold" nodeType="afterEffect">
                                  <p:stCondLst>
                                    <p:cond delay="200"/>
                                  </p:stCondLst>
                                  <p:childTnLst>
                                    <p:set>
                                      <p:cBhvr>
                                        <p:cTn id="45" dur="1" fill="hold">
                                          <p:stCondLst>
                                            <p:cond delay="499"/>
                                          </p:stCondLst>
                                        </p:cTn>
                                        <p:tgtEl>
                                          <p:spTgt spid="21521"/>
                                        </p:tgtEl>
                                        <p:attrNameLst>
                                          <p:attrName>style.visibility</p:attrName>
                                        </p:attrNameLst>
                                      </p:cBhvr>
                                      <p:to>
                                        <p:strVal val="visible"/>
                                      </p:to>
                                    </p:set>
                                  </p:childTnLst>
                                </p:cTn>
                              </p:par>
                            </p:childTnLst>
                          </p:cTn>
                        </p:par>
                        <p:par>
                          <p:cTn id="46" fill="hold" nodeType="afterGroup">
                            <p:stCondLst>
                              <p:cond delay="9800"/>
                            </p:stCondLst>
                            <p:childTnLst>
                              <p:par>
                                <p:cTn id="47" presetID="1" presetClass="entr" presetSubtype="0" fill="hold" nodeType="afterEffect">
                                  <p:stCondLst>
                                    <p:cond delay="200"/>
                                  </p:stCondLst>
                                  <p:childTnLst>
                                    <p:set>
                                      <p:cBhvr>
                                        <p:cTn id="48" dur="1" fill="hold">
                                          <p:stCondLst>
                                            <p:cond delay="499"/>
                                          </p:stCondLst>
                                        </p:cTn>
                                        <p:tgtEl>
                                          <p:spTgt spid="21522"/>
                                        </p:tgtEl>
                                        <p:attrNameLst>
                                          <p:attrName>style.visibility</p:attrName>
                                        </p:attrNameLst>
                                      </p:cBhvr>
                                      <p:to>
                                        <p:strVal val="visible"/>
                                      </p:to>
                                    </p:set>
                                  </p:childTnLst>
                                </p:cTn>
                              </p:par>
                            </p:childTnLst>
                          </p:cTn>
                        </p:par>
                        <p:par>
                          <p:cTn id="49" fill="hold" nodeType="afterGroup">
                            <p:stCondLst>
                              <p:cond delay="10500"/>
                            </p:stCondLst>
                            <p:childTnLst>
                              <p:par>
                                <p:cTn id="50" presetID="1" presetClass="entr" presetSubtype="0" fill="hold" nodeType="afterEffect">
                                  <p:stCondLst>
                                    <p:cond delay="200"/>
                                  </p:stCondLst>
                                  <p:childTnLst>
                                    <p:set>
                                      <p:cBhvr>
                                        <p:cTn id="51" dur="1" fill="hold">
                                          <p:stCondLst>
                                            <p:cond delay="499"/>
                                          </p:stCondLst>
                                        </p:cTn>
                                        <p:tgtEl>
                                          <p:spTgt spid="21523"/>
                                        </p:tgtEl>
                                        <p:attrNameLst>
                                          <p:attrName>style.visibility</p:attrName>
                                        </p:attrNameLst>
                                      </p:cBhvr>
                                      <p:to>
                                        <p:strVal val="visible"/>
                                      </p:to>
                                    </p:set>
                                  </p:childTnLst>
                                </p:cTn>
                              </p:par>
                            </p:childTnLst>
                          </p:cTn>
                        </p:par>
                        <p:par>
                          <p:cTn id="52" fill="hold" nodeType="afterGroup">
                            <p:stCondLst>
                              <p:cond delay="11200"/>
                            </p:stCondLst>
                            <p:childTnLst>
                              <p:par>
                                <p:cTn id="53" presetID="1" presetClass="entr" presetSubtype="0" fill="hold" nodeType="afterEffect">
                                  <p:stCondLst>
                                    <p:cond delay="200"/>
                                  </p:stCondLst>
                                  <p:childTnLst>
                                    <p:set>
                                      <p:cBhvr>
                                        <p:cTn id="54" dur="1" fill="hold">
                                          <p:stCondLst>
                                            <p:cond delay="499"/>
                                          </p:stCondLst>
                                        </p:cTn>
                                        <p:tgtEl>
                                          <p:spTgt spid="21524"/>
                                        </p:tgtEl>
                                        <p:attrNameLst>
                                          <p:attrName>style.visibility</p:attrName>
                                        </p:attrNameLst>
                                      </p:cBhvr>
                                      <p:to>
                                        <p:strVal val="visible"/>
                                      </p:to>
                                    </p:set>
                                  </p:childTnLst>
                                </p:cTn>
                              </p:par>
                            </p:childTnLst>
                          </p:cTn>
                        </p:par>
                        <p:par>
                          <p:cTn id="55" fill="hold" nodeType="afterGroup">
                            <p:stCondLst>
                              <p:cond delay="11900"/>
                            </p:stCondLst>
                            <p:childTnLst>
                              <p:par>
                                <p:cTn id="56" presetID="1" presetClass="entr" presetSubtype="0" fill="hold" nodeType="afterEffect">
                                  <p:stCondLst>
                                    <p:cond delay="200"/>
                                  </p:stCondLst>
                                  <p:childTnLst>
                                    <p:set>
                                      <p:cBhvr>
                                        <p:cTn id="57" dur="1" fill="hold">
                                          <p:stCondLst>
                                            <p:cond delay="499"/>
                                          </p:stCondLst>
                                        </p:cTn>
                                        <p:tgtEl>
                                          <p:spTgt spid="21525"/>
                                        </p:tgtEl>
                                        <p:attrNameLst>
                                          <p:attrName>style.visibility</p:attrName>
                                        </p:attrNameLst>
                                      </p:cBhvr>
                                      <p:to>
                                        <p:strVal val="visible"/>
                                      </p:to>
                                    </p:set>
                                  </p:childTnLst>
                                </p:cTn>
                              </p:par>
                            </p:childTnLst>
                          </p:cTn>
                        </p:par>
                        <p:par>
                          <p:cTn id="58" fill="hold" nodeType="afterGroup">
                            <p:stCondLst>
                              <p:cond delay="12600"/>
                            </p:stCondLst>
                            <p:childTnLst>
                              <p:par>
                                <p:cTn id="59" presetID="1" presetClass="entr" presetSubtype="0" fill="hold" nodeType="afterEffect">
                                  <p:stCondLst>
                                    <p:cond delay="200"/>
                                  </p:stCondLst>
                                  <p:childTnLst>
                                    <p:set>
                                      <p:cBhvr>
                                        <p:cTn id="60" dur="1" fill="hold">
                                          <p:stCondLst>
                                            <p:cond delay="499"/>
                                          </p:stCondLst>
                                        </p:cTn>
                                        <p:tgtEl>
                                          <p:spTgt spid="21526"/>
                                        </p:tgtEl>
                                        <p:attrNameLst>
                                          <p:attrName>style.visibility</p:attrName>
                                        </p:attrNameLst>
                                      </p:cBhvr>
                                      <p:to>
                                        <p:strVal val="visible"/>
                                      </p:to>
                                    </p:set>
                                  </p:childTnLst>
                                </p:cTn>
                              </p:par>
                            </p:childTnLst>
                          </p:cTn>
                        </p:par>
                        <p:par>
                          <p:cTn id="61" fill="hold" nodeType="afterGroup">
                            <p:stCondLst>
                              <p:cond delay="13300"/>
                            </p:stCondLst>
                            <p:childTnLst>
                              <p:par>
                                <p:cTn id="62" presetID="1" presetClass="entr" presetSubtype="0" fill="hold" nodeType="afterEffect">
                                  <p:stCondLst>
                                    <p:cond delay="200"/>
                                  </p:stCondLst>
                                  <p:childTnLst>
                                    <p:set>
                                      <p:cBhvr>
                                        <p:cTn id="63" dur="1" fill="hold">
                                          <p:stCondLst>
                                            <p:cond delay="499"/>
                                          </p:stCondLst>
                                        </p:cTn>
                                        <p:tgtEl>
                                          <p:spTgt spid="21527"/>
                                        </p:tgtEl>
                                        <p:attrNameLst>
                                          <p:attrName>style.visibility</p:attrName>
                                        </p:attrNameLst>
                                      </p:cBhvr>
                                      <p:to>
                                        <p:strVal val="visible"/>
                                      </p:to>
                                    </p:set>
                                  </p:childTnLst>
                                </p:cTn>
                              </p:par>
                            </p:childTnLst>
                          </p:cTn>
                        </p:par>
                        <p:par>
                          <p:cTn id="64" fill="hold" nodeType="afterGroup">
                            <p:stCondLst>
                              <p:cond delay="14000"/>
                            </p:stCondLst>
                            <p:childTnLst>
                              <p:par>
                                <p:cTn id="65" presetID="1" presetClass="entr" presetSubtype="0" fill="hold" nodeType="afterEffect">
                                  <p:stCondLst>
                                    <p:cond delay="200"/>
                                  </p:stCondLst>
                                  <p:childTnLst>
                                    <p:set>
                                      <p:cBhvr>
                                        <p:cTn id="66" dur="1" fill="hold">
                                          <p:stCondLst>
                                            <p:cond delay="499"/>
                                          </p:stCondLst>
                                        </p:cTn>
                                        <p:tgtEl>
                                          <p:spTgt spid="21528"/>
                                        </p:tgtEl>
                                        <p:attrNameLst>
                                          <p:attrName>style.visibility</p:attrName>
                                        </p:attrNameLst>
                                      </p:cBhvr>
                                      <p:to>
                                        <p:strVal val="visible"/>
                                      </p:to>
                                    </p:set>
                                  </p:childTnLst>
                                </p:cTn>
                              </p:par>
                            </p:childTnLst>
                          </p:cTn>
                        </p:par>
                        <p:par>
                          <p:cTn id="67" fill="hold" nodeType="afterGroup">
                            <p:stCondLst>
                              <p:cond delay="14700"/>
                            </p:stCondLst>
                            <p:childTnLst>
                              <p:par>
                                <p:cTn id="68" presetID="1" presetClass="entr" presetSubtype="0" fill="hold" nodeType="afterEffect">
                                  <p:stCondLst>
                                    <p:cond delay="2000"/>
                                  </p:stCondLst>
                                  <p:childTnLst>
                                    <p:set>
                                      <p:cBhvr>
                                        <p:cTn id="69" dur="1" fill="hold">
                                          <p:stCondLst>
                                            <p:cond delay="499"/>
                                          </p:stCondLst>
                                        </p:cTn>
                                        <p:tgtEl>
                                          <p:spTgt spid="21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685800" y="63500"/>
            <a:ext cx="7772400" cy="1143000"/>
          </a:xfrm>
          <a:ln/>
        </p:spPr>
        <p:txBody>
          <a:bodyPr rIns="132080"/>
          <a:lstStyle/>
          <a:p>
            <a:r>
              <a:rPr lang="en-US" sz="4000">
                <a:latin typeface="Times New Roman Bold" charset="0"/>
                <a:cs typeface="Times New Roman Bold" charset="0"/>
                <a:sym typeface="Times New Roman Bold" charset="0"/>
              </a:rPr>
              <a:t>Preview</a:t>
            </a:r>
            <a:endParaRPr lang="en-US" sz="4000">
              <a:latin typeface="Times New Roman Bold" charset="0"/>
              <a:sym typeface="Times New Roman Bold" charset="0"/>
            </a:endParaRPr>
          </a:p>
        </p:txBody>
      </p:sp>
      <p:pic>
        <p:nvPicPr>
          <p:cNvPr id="27650" name="Picture 2"/>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3990975"/>
            <a:ext cx="7559675" cy="28495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27651" name="Rectangle 3"/>
          <p:cNvSpPr>
            <a:spLocks/>
          </p:cNvSpPr>
          <p:nvPr/>
        </p:nvSpPr>
        <p:spPr bwMode="auto">
          <a:xfrm>
            <a:off x="3873500" y="6515100"/>
            <a:ext cx="1296988"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sq">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Bold" charset="0"/>
                <a:ea typeface="ＭＳ Ｐゴシック" charset="0"/>
                <a:cs typeface="Arial Bold" charset="0"/>
                <a:sym typeface="Arial Bold" charset="0"/>
              </a:rPr>
              <a:t>Descriptor</a:t>
            </a:r>
          </a:p>
        </p:txBody>
      </p:sp>
      <p:sp>
        <p:nvSpPr>
          <p:cNvPr id="27652" name="Rectangle 4"/>
          <p:cNvSpPr>
            <a:spLocks/>
          </p:cNvSpPr>
          <p:nvPr/>
        </p:nvSpPr>
        <p:spPr bwMode="auto">
          <a:xfrm>
            <a:off x="825500" y="5257800"/>
            <a:ext cx="1271588" cy="546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sq">
                <a:solidFill>
                  <a:schemeClr val="tx1"/>
                </a:solidFill>
                <a:miter lim="800000"/>
                <a:headEnd type="none" w="med" len="med"/>
                <a:tailEnd type="none" w="med" len="med"/>
              </a14:hiddenLine>
            </a:ext>
          </a:extLst>
        </p:spPr>
        <p:txBody>
          <a:bodyPr wrap="none" lIns="0" tIns="0" rIns="40639" bIns="0">
            <a:spAutoFit/>
          </a:bodyPr>
          <a:lstStyle/>
          <a:p>
            <a:pPr marL="39688">
              <a:lnSpc>
                <a:spcPct val="70000"/>
              </a:lnSpc>
            </a:pPr>
            <a:r>
              <a:rPr lang="en-US" sz="1800">
                <a:solidFill>
                  <a:srgbClr val="F3EB00"/>
                </a:solidFill>
                <a:latin typeface="Arial Bold" charset="0"/>
                <a:ea typeface="ＭＳ Ｐゴシック" charset="0"/>
                <a:cs typeface="Arial Bold" charset="0"/>
                <a:sym typeface="Arial Bold" charset="0"/>
              </a:rPr>
              <a:t>detector </a:t>
            </a:r>
            <a:br>
              <a:rPr lang="en-US" sz="1800">
                <a:solidFill>
                  <a:srgbClr val="F3EB00"/>
                </a:solidFill>
                <a:latin typeface="Arial Bold" charset="0"/>
                <a:ea typeface="ＭＳ Ｐゴシック" charset="0"/>
                <a:cs typeface="Arial Bold" charset="0"/>
                <a:sym typeface="Arial Bold" charset="0"/>
              </a:rPr>
            </a:br>
            <a:r>
              <a:rPr lang="en-US" sz="1800">
                <a:solidFill>
                  <a:srgbClr val="F3EB00"/>
                </a:solidFill>
                <a:latin typeface="Arial Bold" charset="0"/>
                <a:ea typeface="ＭＳ Ｐゴシック" charset="0"/>
                <a:cs typeface="Arial Bold" charset="0"/>
                <a:sym typeface="Arial Bold" charset="0"/>
              </a:rPr>
              <a:t>location</a:t>
            </a:r>
          </a:p>
        </p:txBody>
      </p:sp>
      <p:sp>
        <p:nvSpPr>
          <p:cNvPr id="27653" name="Rectangle 5"/>
          <p:cNvSpPr>
            <a:spLocks/>
          </p:cNvSpPr>
          <p:nvPr/>
        </p:nvSpPr>
        <p:spPr bwMode="auto">
          <a:xfrm>
            <a:off x="6629400" y="6375400"/>
            <a:ext cx="2628900"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1400">
                <a:solidFill>
                  <a:schemeClr val="tx1"/>
                </a:solidFill>
                <a:ea typeface="ＭＳ Ｐゴシック" charset="0"/>
                <a:cs typeface="Times New Roman" charset="0"/>
              </a:rPr>
              <a:t>Note: here viewpoint is different, not panorama (they show off)</a:t>
            </a:r>
          </a:p>
        </p:txBody>
      </p:sp>
      <p:sp>
        <p:nvSpPr>
          <p:cNvPr id="27654" name="Rectangle 6"/>
          <p:cNvSpPr>
            <a:spLocks noGrp="1" noChangeArrowheads="1"/>
          </p:cNvSpPr>
          <p:nvPr>
            <p:ph type="body" idx="1"/>
          </p:nvPr>
        </p:nvSpPr>
        <p:spPr>
          <a:xfrm>
            <a:off x="457200" y="1054100"/>
            <a:ext cx="8547100" cy="3073400"/>
          </a:xfrm>
          <a:ln/>
        </p:spPr>
        <p:txBody>
          <a:bodyPr rIns="132080"/>
          <a:lstStyle/>
          <a:p>
            <a:r>
              <a:rPr lang="en-US" sz="2800">
                <a:latin typeface="Times New Roman Bold" charset="0"/>
                <a:cs typeface="Times New Roman Bold" charset="0"/>
                <a:sym typeface="Times New Roman Bold" charset="0"/>
              </a:rPr>
              <a:t>Detector</a:t>
            </a:r>
            <a:r>
              <a:rPr lang="en-US" sz="2800"/>
              <a:t>: detect same scene points independently in both images</a:t>
            </a:r>
          </a:p>
          <a:p>
            <a:r>
              <a:rPr lang="en-US" sz="2800">
                <a:latin typeface="Times New Roman Bold" charset="0"/>
                <a:cs typeface="Times New Roman Bold" charset="0"/>
                <a:sym typeface="Times New Roman Bold" charset="0"/>
              </a:rPr>
              <a:t>Descriptor</a:t>
            </a:r>
            <a:r>
              <a:rPr lang="en-US" sz="2800"/>
              <a:t>: encode local neighboring window</a:t>
            </a:r>
          </a:p>
          <a:p>
            <a:pPr marL="782638" lvl="1"/>
            <a:r>
              <a:rPr lang="en-US" sz="2400"/>
              <a:t>Note how scale &amp; rotation of window are the same in both image (but computed independently)</a:t>
            </a:r>
          </a:p>
          <a:p>
            <a:r>
              <a:rPr lang="en-US" sz="2800">
                <a:latin typeface="Times New Roman Bold" charset="0"/>
                <a:cs typeface="Times New Roman Bold" charset="0"/>
                <a:sym typeface="Times New Roman Bold" charset="0"/>
              </a:rPr>
              <a:t>Correspondence</a:t>
            </a:r>
            <a:r>
              <a:rPr lang="en-US" sz="2800"/>
              <a:t>: find most similar descriptor in other image</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D38462B8-E307-7240-AB63-C0604A11EB6F}" type="slidenum">
              <a:rPr lang="en-US"/>
              <a:pPr/>
              <a:t>16</a:t>
            </a:fld>
            <a:endParaRPr lang="en-US"/>
          </a:p>
        </p:txBody>
      </p:sp>
      <p:sp>
        <p:nvSpPr>
          <p:cNvPr id="28673" name="Rectangle 1"/>
          <p:cNvSpPr>
            <a:spLocks noGrp="1" noChangeArrowheads="1"/>
          </p:cNvSpPr>
          <p:nvPr>
            <p:ph type="title"/>
          </p:nvPr>
        </p:nvSpPr>
        <p:spPr>
          <a:ln/>
        </p:spPr>
        <p:txBody>
          <a:bodyPr rIns="132080"/>
          <a:lstStyle/>
          <a:p>
            <a:r>
              <a:rPr lang="en-US"/>
              <a:t>Outline</a:t>
            </a:r>
          </a:p>
        </p:txBody>
      </p:sp>
      <p:sp>
        <p:nvSpPr>
          <p:cNvPr id="28674" name="Rectangle 2"/>
          <p:cNvSpPr>
            <a:spLocks noGrp="1" noChangeArrowheads="1"/>
          </p:cNvSpPr>
          <p:nvPr>
            <p:ph type="body" idx="1"/>
          </p:nvPr>
        </p:nvSpPr>
        <p:spPr>
          <a:ln/>
        </p:spPr>
        <p:txBody>
          <a:bodyPr rIns="132080"/>
          <a:lstStyle/>
          <a:p>
            <a:r>
              <a:rPr lang="en-US"/>
              <a:t>Feature point </a:t>
            </a:r>
            <a:r>
              <a:rPr lang="en-US" u="sng"/>
              <a:t>detection</a:t>
            </a:r>
            <a:endParaRPr lang="en-US"/>
          </a:p>
          <a:p>
            <a:pPr marL="782638" lvl="1"/>
            <a:r>
              <a:rPr lang="en-US"/>
              <a:t>Harris corner detector</a:t>
            </a:r>
          </a:p>
          <a:p>
            <a:pPr marL="782638" lvl="1"/>
            <a:r>
              <a:rPr lang="en-US"/>
              <a:t>finding a characteristic scale:  DoG or Laplacian of Gaussian</a:t>
            </a:r>
          </a:p>
          <a:p>
            <a:r>
              <a:rPr lang="en-US"/>
              <a:t>Local image </a:t>
            </a:r>
            <a:r>
              <a:rPr lang="en-US" u="sng"/>
              <a:t>description</a:t>
            </a:r>
            <a:endParaRPr lang="en-US"/>
          </a:p>
          <a:p>
            <a:pPr marL="782638" lvl="1"/>
            <a:r>
              <a:rPr lang="en-US"/>
              <a:t>SIFT features</a:t>
            </a:r>
          </a:p>
        </p:txBody>
      </p:sp>
      <p:sp>
        <p:nvSpPr>
          <p:cNvPr id="28675"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0CBBE757-06FA-A04F-9E6D-214CC22DD3AF}" type="slidenum">
              <a:rPr lang="en-US" sz="1400">
                <a:cs typeface="Times New Roman" charset="0"/>
              </a:rPr>
              <a:pPr algn="ctr"/>
              <a:t>16</a:t>
            </a:fld>
            <a:endParaRPr lang="en-US" sz="1400">
              <a:cs typeface="Times New Roman"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Rectangle 1"/>
          <p:cNvSpPr>
            <a:spLocks noGrp="1" noChangeArrowheads="1"/>
          </p:cNvSpPr>
          <p:nvPr>
            <p:ph type="body" idx="1"/>
          </p:nvPr>
        </p:nvSpPr>
        <p:spPr>
          <a:xfrm>
            <a:off x="1447800" y="1371600"/>
            <a:ext cx="6324600" cy="3771900"/>
          </a:xfrm>
          <a:ln/>
        </p:spPr>
        <p:txBody>
          <a:bodyPr rIns="132080"/>
          <a:lstStyle/>
          <a:p>
            <a:pPr marL="39688" indent="0" algn="ctr">
              <a:buFont typeface="Times New Roman" charset="0"/>
              <a:buNone/>
            </a:pPr>
            <a:r>
              <a:rPr lang="en-US" sz="4400">
                <a:solidFill>
                  <a:srgbClr val="000099"/>
                </a:solidFill>
                <a:latin typeface="Times New Roman Bold Italic" charset="0"/>
                <a:cs typeface="Times New Roman Bold Italic" charset="0"/>
                <a:sym typeface="Times New Roman Bold Italic" charset="0"/>
              </a:rPr>
              <a:t>Harris corner detector</a:t>
            </a:r>
            <a:endParaRPr lang="en-US" sz="4400">
              <a:solidFill>
                <a:srgbClr val="000099"/>
              </a:solidFill>
              <a:latin typeface="Times New Roman Bold Italic" charset="0"/>
              <a:sym typeface="Times New Roman Bold Italic" charset="0"/>
            </a:endParaRPr>
          </a:p>
        </p:txBody>
      </p:sp>
      <p:sp>
        <p:nvSpPr>
          <p:cNvPr id="34818" name="Rectangle 2"/>
          <p:cNvSpPr>
            <a:spLocks/>
          </p:cNvSpPr>
          <p:nvPr/>
        </p:nvSpPr>
        <p:spPr bwMode="auto">
          <a:xfrm>
            <a:off x="2971800" y="2514600"/>
            <a:ext cx="3581400" cy="2209800"/>
          </a:xfrm>
          <a:prstGeom prst="rect">
            <a:avLst/>
          </a:prstGeom>
          <a:solidFill>
            <a:srgbClr val="C0C0C0"/>
          </a:solidFill>
          <a:ln w="12700" cap="flat">
            <a:solidFill>
              <a:schemeClr val="tx1"/>
            </a:solidFill>
            <a:prstDash val="solid"/>
            <a:round/>
            <a:headEnd type="none" w="med" len="med"/>
            <a:tailEnd type="none" w="med" len="med"/>
          </a:ln>
        </p:spPr>
        <p:txBody>
          <a:bodyPr lIns="0" tIns="0" rIns="0" bIns="0"/>
          <a:lstStyle/>
          <a:p>
            <a:endParaRPr lang="en-US"/>
          </a:p>
        </p:txBody>
      </p:sp>
      <p:sp>
        <p:nvSpPr>
          <p:cNvPr id="34819" name="Freeform 3"/>
          <p:cNvSpPr>
            <a:spLocks/>
          </p:cNvSpPr>
          <p:nvPr/>
        </p:nvSpPr>
        <p:spPr bwMode="auto">
          <a:xfrm>
            <a:off x="3687763" y="2895600"/>
            <a:ext cx="2506662" cy="1227138"/>
          </a:xfrm>
          <a:custGeom>
            <a:avLst/>
            <a:gdLst>
              <a:gd name="T0" fmla="*/ 0 w 21600"/>
              <a:gd name="T1" fmla="*/ 21600 h 21600"/>
              <a:gd name="T2" fmla="*/ 0 w 21600"/>
              <a:gd name="T3" fmla="*/ 8640 h 21600"/>
              <a:gd name="T4" fmla="*/ 12343 w 21600"/>
              <a:gd name="T5" fmla="*/ 10800 h 21600"/>
              <a:gd name="T6" fmla="*/ 7714 w 21600"/>
              <a:gd name="T7" fmla="*/ 0 h 21600"/>
              <a:gd name="T8" fmla="*/ 21600 w 21600"/>
              <a:gd name="T9" fmla="*/ 0 h 21600"/>
            </a:gdLst>
            <a:ahLst/>
            <a:cxnLst>
              <a:cxn ang="0">
                <a:pos x="T0" y="T1"/>
              </a:cxn>
              <a:cxn ang="0">
                <a:pos x="T2" y="T3"/>
              </a:cxn>
              <a:cxn ang="0">
                <a:pos x="T4" y="T5"/>
              </a:cxn>
              <a:cxn ang="0">
                <a:pos x="T6" y="T7"/>
              </a:cxn>
              <a:cxn ang="0">
                <a:pos x="T8" y="T9"/>
              </a:cxn>
            </a:cxnLst>
            <a:rect l="0" t="0" r="r" b="b"/>
            <a:pathLst>
              <a:path w="21600" h="21600">
                <a:moveTo>
                  <a:pt x="0" y="21600"/>
                </a:moveTo>
                <a:lnTo>
                  <a:pt x="0" y="8640"/>
                </a:lnTo>
                <a:lnTo>
                  <a:pt x="12343" y="10800"/>
                </a:lnTo>
                <a:lnTo>
                  <a:pt x="7714" y="0"/>
                </a:lnTo>
                <a:lnTo>
                  <a:pt x="21600" y="0"/>
                </a:lnTo>
              </a:path>
            </a:pathLst>
          </a:custGeom>
          <a:noFill/>
          <a:ln w="508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nvGrpSpPr>
          <p:cNvPr id="34822" name="Group 6"/>
          <p:cNvGrpSpPr>
            <a:grpSpLocks/>
          </p:cNvGrpSpPr>
          <p:nvPr/>
        </p:nvGrpSpPr>
        <p:grpSpPr bwMode="auto">
          <a:xfrm>
            <a:off x="3578225" y="3271838"/>
            <a:ext cx="304800" cy="304800"/>
            <a:chOff x="0" y="0"/>
            <a:chExt cx="192" cy="192"/>
          </a:xfrm>
        </p:grpSpPr>
        <p:sp>
          <p:nvSpPr>
            <p:cNvPr id="34820" name="Oval 4"/>
            <p:cNvSpPr>
              <a:spLocks/>
            </p:cNvSpPr>
            <p:nvPr/>
          </p:nvSpPr>
          <p:spPr bwMode="auto">
            <a:xfrm>
              <a:off x="0" y="0"/>
              <a:ext cx="192" cy="192"/>
            </a:xfrm>
            <a:prstGeom prst="ellipse">
              <a:avLst/>
            </a:pr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4821" name="Rectangle 5"/>
            <p:cNvSpPr>
              <a:spLocks/>
            </p:cNvSpPr>
            <p:nvPr/>
          </p:nvSpPr>
          <p:spPr bwMode="auto">
            <a:xfrm>
              <a:off x="28" y="28"/>
              <a:ext cx="135" cy="13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spAutoFit/>
            </a:bodyPr>
            <a:lstStyle/>
            <a:p>
              <a:endParaRPr lang="en-US"/>
            </a:p>
          </p:txBody>
        </p:sp>
      </p:grpSp>
      <p:grpSp>
        <p:nvGrpSpPr>
          <p:cNvPr id="34825" name="Group 9"/>
          <p:cNvGrpSpPr>
            <a:grpSpLocks/>
          </p:cNvGrpSpPr>
          <p:nvPr/>
        </p:nvGrpSpPr>
        <p:grpSpPr bwMode="auto">
          <a:xfrm>
            <a:off x="4922838" y="3341688"/>
            <a:ext cx="304800" cy="304800"/>
            <a:chOff x="0" y="0"/>
            <a:chExt cx="192" cy="192"/>
          </a:xfrm>
        </p:grpSpPr>
        <p:sp>
          <p:nvSpPr>
            <p:cNvPr id="34823" name="Oval 7"/>
            <p:cNvSpPr>
              <a:spLocks/>
            </p:cNvSpPr>
            <p:nvPr/>
          </p:nvSpPr>
          <p:spPr bwMode="auto">
            <a:xfrm>
              <a:off x="0" y="0"/>
              <a:ext cx="192" cy="192"/>
            </a:xfrm>
            <a:prstGeom prst="ellipse">
              <a:avLst/>
            </a:pr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4824" name="Rectangle 8"/>
            <p:cNvSpPr>
              <a:spLocks/>
            </p:cNvSpPr>
            <p:nvPr/>
          </p:nvSpPr>
          <p:spPr bwMode="auto">
            <a:xfrm>
              <a:off x="28" y="28"/>
              <a:ext cx="135" cy="13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spAutoFit/>
            </a:bodyPr>
            <a:lstStyle/>
            <a:p>
              <a:endParaRPr lang="en-US"/>
            </a:p>
          </p:txBody>
        </p:sp>
      </p:grpSp>
      <p:grpSp>
        <p:nvGrpSpPr>
          <p:cNvPr id="34828" name="Group 12"/>
          <p:cNvGrpSpPr>
            <a:grpSpLocks/>
          </p:cNvGrpSpPr>
          <p:nvPr/>
        </p:nvGrpSpPr>
        <p:grpSpPr bwMode="auto">
          <a:xfrm>
            <a:off x="4456113" y="2757488"/>
            <a:ext cx="304800" cy="304800"/>
            <a:chOff x="0" y="0"/>
            <a:chExt cx="192" cy="192"/>
          </a:xfrm>
        </p:grpSpPr>
        <p:sp>
          <p:nvSpPr>
            <p:cNvPr id="34826" name="Oval 10"/>
            <p:cNvSpPr>
              <a:spLocks/>
            </p:cNvSpPr>
            <p:nvPr/>
          </p:nvSpPr>
          <p:spPr bwMode="auto">
            <a:xfrm>
              <a:off x="0" y="0"/>
              <a:ext cx="192" cy="192"/>
            </a:xfrm>
            <a:prstGeom prst="ellipse">
              <a:avLst/>
            </a:pr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4827" name="Rectangle 11"/>
            <p:cNvSpPr>
              <a:spLocks/>
            </p:cNvSpPr>
            <p:nvPr/>
          </p:nvSpPr>
          <p:spPr bwMode="auto">
            <a:xfrm>
              <a:off x="28" y="28"/>
              <a:ext cx="135" cy="13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spAutoFit/>
            </a:bodyPr>
            <a:lstStyle/>
            <a:p>
              <a:endParaRPr lang="en-US"/>
            </a:p>
          </p:txBody>
        </p:sp>
      </p:grpSp>
      <p:sp>
        <p:nvSpPr>
          <p:cNvPr id="34829" name="Line 13"/>
          <p:cNvSpPr>
            <a:spLocks noChangeShapeType="1"/>
          </p:cNvSpPr>
          <p:nvPr/>
        </p:nvSpPr>
        <p:spPr bwMode="auto">
          <a:xfrm>
            <a:off x="0" y="6400800"/>
            <a:ext cx="9144000" cy="158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4830" name="Rectangle 14"/>
          <p:cNvSpPr>
            <a:spLocks/>
          </p:cNvSpPr>
          <p:nvPr/>
        </p:nvSpPr>
        <p:spPr bwMode="auto">
          <a:xfrm>
            <a:off x="304800" y="6400800"/>
            <a:ext cx="8305800"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150"/>
              </a:spcBef>
            </a:pPr>
            <a:r>
              <a:rPr lang="en-US" sz="2000">
                <a:solidFill>
                  <a:schemeClr val="tx1"/>
                </a:solidFill>
                <a:ea typeface="ＭＳ Ｐゴシック" charset="0"/>
                <a:cs typeface="Times New Roman" charset="0"/>
              </a:rPr>
              <a:t>C.Harris, M.Stephens. </a:t>
            </a:r>
            <a:r>
              <a:rPr lang="ja-JP" altLang="en-US" sz="2000">
                <a:solidFill>
                  <a:schemeClr val="tx1"/>
                </a:solidFill>
                <a:latin typeface="Arial"/>
                <a:ea typeface="ＭＳ Ｐゴシック" charset="0"/>
                <a:cs typeface="Times New Roman" charset="0"/>
              </a:rPr>
              <a:t>“</a:t>
            </a:r>
            <a:r>
              <a:rPr lang="en-US" sz="2000">
                <a:solidFill>
                  <a:schemeClr val="tx1"/>
                </a:solidFill>
                <a:ea typeface="ＭＳ Ｐゴシック" charset="0"/>
                <a:cs typeface="Times New Roman" charset="0"/>
              </a:rPr>
              <a:t>A Combined Corner and Edge Detector</a:t>
            </a:r>
            <a:r>
              <a:rPr lang="ja-JP" altLang="en-US" sz="2000">
                <a:solidFill>
                  <a:schemeClr val="tx1"/>
                </a:solidFill>
                <a:latin typeface="Arial"/>
                <a:ea typeface="ＭＳ Ｐゴシック" charset="0"/>
                <a:cs typeface="Times New Roman" charset="0"/>
              </a:rPr>
              <a:t>”</a:t>
            </a:r>
            <a:r>
              <a:rPr lang="en-US" sz="2000">
                <a:solidFill>
                  <a:schemeClr val="tx1"/>
                </a:solidFill>
                <a:ea typeface="ＭＳ Ｐゴシック" charset="0"/>
                <a:cs typeface="Times New Roman" charset="0"/>
              </a:rPr>
              <a:t>. 1988</a:t>
            </a:r>
          </a:p>
        </p:txBody>
      </p:sp>
      <p:sp>
        <p:nvSpPr>
          <p:cNvPr id="34831" name="Rectangle 15"/>
          <p:cNvSpPr>
            <a:spLocks/>
          </p:cNvSpPr>
          <p:nvPr/>
        </p:nvSpPr>
        <p:spPr bwMode="auto">
          <a:xfrm rot="-5400000">
            <a:off x="-2868613" y="2832100"/>
            <a:ext cx="6550026" cy="584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200">
                <a:solidFill>
                  <a:schemeClr val="tx1"/>
                </a:solidFill>
                <a:ea typeface="ＭＳ Ｐゴシック" charset="0"/>
                <a:cs typeface="Times New Roman" charset="0"/>
              </a:rPr>
              <a:t>Darya Frolova, Denis Simakov The Weizmann Institute of Science</a:t>
            </a:r>
          </a:p>
          <a:p>
            <a:pPr marL="39688">
              <a:lnSpc>
                <a:spcPct val="50000"/>
              </a:lnSpc>
              <a:spcBef>
                <a:spcPts val="738"/>
              </a:spcBef>
            </a:pPr>
            <a:r>
              <a:rPr lang="en-US" sz="1400" u="sng">
                <a:solidFill>
                  <a:schemeClr val="tx1"/>
                </a:solidFill>
                <a:ea typeface="ＭＳ Ｐゴシック" charset="0"/>
                <a:cs typeface="Times New Roman" charset="0"/>
                <a:hlinkClick r:id="rId2"/>
              </a:rPr>
              <a:t>http://www.wisdom.weizmann.ac.il/~deniss/vision_spring04/files/InvariantFeatures.ppt</a:t>
            </a:r>
            <a:endParaRPr lang="en-US" sz="1400" u="sng">
              <a:solidFill>
                <a:schemeClr val="tx1"/>
              </a:solidFill>
              <a:ea typeface="ＭＳ Ｐゴシック" charset="0"/>
              <a:cs typeface="Times New Roman"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685800" y="228600"/>
            <a:ext cx="7772400" cy="1447800"/>
          </a:xfrm>
          <a:ln/>
        </p:spPr>
        <p:txBody>
          <a:bodyPr rIns="132080"/>
          <a:lstStyle/>
          <a:p>
            <a:r>
              <a:rPr lang="en-US"/>
              <a:t>The Basic Idea</a:t>
            </a:r>
          </a:p>
        </p:txBody>
      </p:sp>
      <p:sp>
        <p:nvSpPr>
          <p:cNvPr id="35842" name="Rectangle 2"/>
          <p:cNvSpPr>
            <a:spLocks noGrp="1" noChangeArrowheads="1"/>
          </p:cNvSpPr>
          <p:nvPr>
            <p:ph type="body" idx="1"/>
          </p:nvPr>
        </p:nvSpPr>
        <p:spPr>
          <a:xfrm>
            <a:off x="685800" y="1676400"/>
            <a:ext cx="7467600" cy="3543300"/>
          </a:xfrm>
          <a:ln/>
        </p:spPr>
        <p:txBody>
          <a:bodyPr rIns="132080"/>
          <a:lstStyle/>
          <a:p>
            <a:pPr>
              <a:lnSpc>
                <a:spcPct val="90000"/>
              </a:lnSpc>
            </a:pPr>
            <a:r>
              <a:rPr lang="en-US" sz="2800"/>
              <a:t>We should easily localize the point by looking through a small window</a:t>
            </a:r>
          </a:p>
          <a:p>
            <a:pPr>
              <a:lnSpc>
                <a:spcPct val="90000"/>
              </a:lnSpc>
            </a:pPr>
            <a:r>
              <a:rPr lang="en-US" sz="2800"/>
              <a:t>Shifting a window in </a:t>
            </a:r>
            <a:r>
              <a:rPr lang="en-US" sz="2800">
                <a:latin typeface="Times New Roman Italic" charset="0"/>
                <a:cs typeface="Times New Roman Italic" charset="0"/>
                <a:sym typeface="Times New Roman Italic" charset="0"/>
              </a:rPr>
              <a:t>any</a:t>
            </a:r>
            <a:r>
              <a:rPr lang="en-US" sz="2800"/>
              <a:t> </a:t>
            </a:r>
            <a:r>
              <a:rPr lang="en-US" sz="2800">
                <a:latin typeface="Times New Roman Italic" charset="0"/>
                <a:cs typeface="Times New Roman Italic" charset="0"/>
                <a:sym typeface="Times New Roman Italic" charset="0"/>
              </a:rPr>
              <a:t>direction</a:t>
            </a:r>
            <a:r>
              <a:rPr lang="en-US" sz="2800"/>
              <a:t> should give </a:t>
            </a:r>
            <a:r>
              <a:rPr lang="en-US" sz="2800">
                <a:latin typeface="Times New Roman Italic" charset="0"/>
                <a:cs typeface="Times New Roman Italic" charset="0"/>
                <a:sym typeface="Times New Roman Italic" charset="0"/>
              </a:rPr>
              <a:t>a large change</a:t>
            </a:r>
            <a:r>
              <a:rPr lang="en-US" sz="2800"/>
              <a:t> in pixels intensities in window</a:t>
            </a:r>
          </a:p>
          <a:p>
            <a:pPr marL="782638" lvl="1">
              <a:lnSpc>
                <a:spcPct val="90000"/>
              </a:lnSpc>
            </a:pPr>
            <a:r>
              <a:rPr lang="en-US"/>
              <a:t>makes location precisely define</a:t>
            </a:r>
          </a:p>
        </p:txBody>
      </p:sp>
      <p:sp>
        <p:nvSpPr>
          <p:cNvPr id="35843" name="Rectangle 3"/>
          <p:cNvSpPr>
            <a:spLocks/>
          </p:cNvSpPr>
          <p:nvPr/>
        </p:nvSpPr>
        <p:spPr bwMode="auto">
          <a:xfrm>
            <a:off x="3276600" y="3962400"/>
            <a:ext cx="2590800" cy="2514600"/>
          </a:xfrm>
          <a:prstGeom prst="rect">
            <a:avLst/>
          </a:prstGeom>
          <a:solidFill>
            <a:srgbClr val="C0C0C0"/>
          </a:solidFill>
          <a:ln w="12700" cap="flat">
            <a:solidFill>
              <a:schemeClr val="tx1"/>
            </a:solidFill>
            <a:prstDash val="solid"/>
            <a:round/>
            <a:headEnd type="none" w="med" len="med"/>
            <a:tailEnd type="none" w="med" len="med"/>
          </a:ln>
        </p:spPr>
        <p:txBody>
          <a:bodyPr lIns="0" tIns="0" rIns="0" bIns="0"/>
          <a:lstStyle/>
          <a:p>
            <a:endParaRPr lang="en-US"/>
          </a:p>
        </p:txBody>
      </p:sp>
      <p:sp>
        <p:nvSpPr>
          <p:cNvPr id="35844" name="Freeform 4"/>
          <p:cNvSpPr>
            <a:spLocks/>
          </p:cNvSpPr>
          <p:nvPr/>
        </p:nvSpPr>
        <p:spPr bwMode="auto">
          <a:xfrm>
            <a:off x="3733800" y="4495800"/>
            <a:ext cx="2027238" cy="1485900"/>
          </a:xfrm>
          <a:custGeom>
            <a:avLst/>
            <a:gdLst>
              <a:gd name="T0" fmla="*/ 0 w 21600"/>
              <a:gd name="T1" fmla="*/ 21600 h 21600"/>
              <a:gd name="T2" fmla="*/ 1440 w 21600"/>
              <a:gd name="T3" fmla="*/ 0 h 21600"/>
              <a:gd name="T4" fmla="*/ 21600 w 21600"/>
              <a:gd name="T5" fmla="*/ 13745 h 21600"/>
            </a:gdLst>
            <a:ahLst/>
            <a:cxnLst>
              <a:cxn ang="0">
                <a:pos x="T0" y="T1"/>
              </a:cxn>
              <a:cxn ang="0">
                <a:pos x="T2" y="T3"/>
              </a:cxn>
              <a:cxn ang="0">
                <a:pos x="T4" y="T5"/>
              </a:cxn>
            </a:cxnLst>
            <a:rect l="0" t="0" r="r" b="b"/>
            <a:pathLst>
              <a:path w="21600" h="21600">
                <a:moveTo>
                  <a:pt x="0" y="21600"/>
                </a:moveTo>
                <a:lnTo>
                  <a:pt x="1440" y="0"/>
                </a:lnTo>
                <a:lnTo>
                  <a:pt x="21600" y="13745"/>
                </a:lnTo>
              </a:path>
            </a:pathLst>
          </a:custGeom>
          <a:noFill/>
          <a:ln w="508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5845" name="Rectangle 5"/>
          <p:cNvSpPr>
            <a:spLocks/>
          </p:cNvSpPr>
          <p:nvPr/>
        </p:nvSpPr>
        <p:spPr bwMode="auto">
          <a:xfrm>
            <a:off x="3657600" y="4343400"/>
            <a:ext cx="533400" cy="533400"/>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5846" name="Rectangle 6"/>
          <p:cNvSpPr>
            <a:spLocks/>
          </p:cNvSpPr>
          <p:nvPr/>
        </p:nvSpPr>
        <p:spPr bwMode="auto">
          <a:xfrm rot="-5400000">
            <a:off x="-2868613" y="2832100"/>
            <a:ext cx="6550026" cy="584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a:p>
            <a:pPr marL="39688">
              <a:lnSpc>
                <a:spcPct val="50000"/>
              </a:lnSpc>
              <a:spcBef>
                <a:spcPts val="738"/>
              </a:spcBef>
            </a:pPr>
            <a:r>
              <a:rPr lang="en-US" sz="1000" u="sng">
                <a:solidFill>
                  <a:schemeClr val="tx1"/>
                </a:solidFill>
                <a:ea typeface="ＭＳ Ｐゴシック" charset="0"/>
                <a:cs typeface="Times New Roman" charset="0"/>
                <a:hlinkClick r:id="rId2"/>
              </a:rPr>
              <a:t>http://www.wisdom.weizmann.ac.il/~deniss/vision_spring04/files/InvariantFeatures.ppt</a:t>
            </a:r>
            <a:endParaRPr lang="en-US" sz="1000" u="sng">
              <a:solidFill>
                <a:schemeClr val="tx1"/>
              </a:solidFill>
              <a:ea typeface="ＭＳ Ｐゴシック" charset="0"/>
              <a:cs typeface="Times New Roman"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685800" y="0"/>
            <a:ext cx="7772400" cy="1752600"/>
          </a:xfrm>
          <a:ln/>
        </p:spPr>
        <p:txBody>
          <a:bodyPr rIns="132080"/>
          <a:lstStyle/>
          <a:p>
            <a:r>
              <a:rPr lang="en-US"/>
              <a:t>Corner Detector: Basic Idea</a:t>
            </a:r>
          </a:p>
        </p:txBody>
      </p:sp>
      <p:sp>
        <p:nvSpPr>
          <p:cNvPr id="36866" name="Rectangle 2"/>
          <p:cNvSpPr>
            <a:spLocks/>
          </p:cNvSpPr>
          <p:nvPr/>
        </p:nvSpPr>
        <p:spPr bwMode="auto">
          <a:xfrm>
            <a:off x="533400" y="1752600"/>
            <a:ext cx="2362200" cy="2209800"/>
          </a:xfrm>
          <a:prstGeom prst="rect">
            <a:avLst/>
          </a:prstGeom>
          <a:solidFill>
            <a:srgbClr val="C0C0C0"/>
          </a:solidFill>
          <a:ln w="12700" cap="flat">
            <a:solidFill>
              <a:schemeClr val="tx1"/>
            </a:solidFill>
            <a:prstDash val="solid"/>
            <a:round/>
            <a:headEnd type="none" w="med" len="med"/>
            <a:tailEnd type="none" w="med" len="med"/>
          </a:ln>
        </p:spPr>
        <p:txBody>
          <a:bodyPr lIns="0" tIns="0" rIns="0" bIns="0"/>
          <a:lstStyle/>
          <a:p>
            <a:endParaRPr lang="en-US"/>
          </a:p>
        </p:txBody>
      </p:sp>
      <p:sp>
        <p:nvSpPr>
          <p:cNvPr id="36867" name="Rectangle 3"/>
          <p:cNvSpPr>
            <a:spLocks/>
          </p:cNvSpPr>
          <p:nvPr/>
        </p:nvSpPr>
        <p:spPr bwMode="auto">
          <a:xfrm>
            <a:off x="762000" y="4419600"/>
            <a:ext cx="2057400" cy="1117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ja-JP" altLang="en-US">
                <a:solidFill>
                  <a:srgbClr val="003399"/>
                </a:solidFill>
                <a:latin typeface="Arial"/>
                <a:ea typeface="ＭＳ Ｐゴシック" charset="0"/>
                <a:cs typeface="Times New Roman" charset="0"/>
              </a:rPr>
              <a:t>“</a:t>
            </a:r>
            <a:r>
              <a:rPr lang="en-US">
                <a:solidFill>
                  <a:srgbClr val="003399"/>
                </a:solidFill>
                <a:ea typeface="ＭＳ Ｐゴシック" charset="0"/>
                <a:cs typeface="Times New Roman" charset="0"/>
              </a:rPr>
              <a:t>flat</a:t>
            </a:r>
            <a:r>
              <a:rPr lang="ja-JP" altLang="en-US">
                <a:solidFill>
                  <a:srgbClr val="003399"/>
                </a:solidFill>
                <a:latin typeface="Arial"/>
                <a:ea typeface="ＭＳ Ｐゴシック" charset="0"/>
                <a:cs typeface="Times New Roman" charset="0"/>
              </a:rPr>
              <a:t>”</a:t>
            </a:r>
            <a:r>
              <a:rPr lang="en-US">
                <a:solidFill>
                  <a:schemeClr val="tx1"/>
                </a:solidFill>
                <a:ea typeface="ＭＳ Ｐゴシック" charset="0"/>
                <a:cs typeface="Times New Roman" charset="0"/>
              </a:rPr>
              <a:t> region:</a:t>
            </a:r>
            <a:br>
              <a:rPr lang="en-US">
                <a:solidFill>
                  <a:schemeClr val="tx1"/>
                </a:solidFill>
                <a:ea typeface="ＭＳ Ｐゴシック" charset="0"/>
                <a:cs typeface="Times New Roman" charset="0"/>
              </a:rPr>
            </a:br>
            <a:r>
              <a:rPr lang="en-US">
                <a:solidFill>
                  <a:schemeClr val="tx1"/>
                </a:solidFill>
                <a:ea typeface="ＭＳ Ｐゴシック" charset="0"/>
                <a:cs typeface="Times New Roman" charset="0"/>
              </a:rPr>
              <a:t>no change in all directions</a:t>
            </a:r>
          </a:p>
        </p:txBody>
      </p:sp>
      <p:grpSp>
        <p:nvGrpSpPr>
          <p:cNvPr id="36873" name="Group 9"/>
          <p:cNvGrpSpPr>
            <a:grpSpLocks/>
          </p:cNvGrpSpPr>
          <p:nvPr/>
        </p:nvGrpSpPr>
        <p:grpSpPr bwMode="auto">
          <a:xfrm>
            <a:off x="1371600" y="2971800"/>
            <a:ext cx="703263" cy="677863"/>
            <a:chOff x="0" y="0"/>
            <a:chExt cx="443" cy="427"/>
          </a:xfrm>
        </p:grpSpPr>
        <p:sp>
          <p:nvSpPr>
            <p:cNvPr id="36868" name="Rectangle 4"/>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869" name="Line 5"/>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70" name="Line 6"/>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71" name="Line 7"/>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72" name="Line 8"/>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879" name="Group 15"/>
          <p:cNvGrpSpPr>
            <a:grpSpLocks/>
          </p:cNvGrpSpPr>
          <p:nvPr/>
        </p:nvGrpSpPr>
        <p:grpSpPr bwMode="auto">
          <a:xfrm>
            <a:off x="1447800" y="2895600"/>
            <a:ext cx="703263" cy="677863"/>
            <a:chOff x="0" y="0"/>
            <a:chExt cx="443" cy="427"/>
          </a:xfrm>
        </p:grpSpPr>
        <p:sp>
          <p:nvSpPr>
            <p:cNvPr id="36874" name="Rectangle 10"/>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875" name="Line 11"/>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76" name="Line 12"/>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77" name="Line 13"/>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78" name="Line 14"/>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885" name="Group 21"/>
          <p:cNvGrpSpPr>
            <a:grpSpLocks/>
          </p:cNvGrpSpPr>
          <p:nvPr/>
        </p:nvGrpSpPr>
        <p:grpSpPr bwMode="auto">
          <a:xfrm>
            <a:off x="1493838" y="2955925"/>
            <a:ext cx="703262" cy="677863"/>
            <a:chOff x="0" y="0"/>
            <a:chExt cx="443" cy="427"/>
          </a:xfrm>
        </p:grpSpPr>
        <p:sp>
          <p:nvSpPr>
            <p:cNvPr id="36880" name="Rectangle 16"/>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881" name="Line 17"/>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82" name="Line 18"/>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83" name="Line 19"/>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84" name="Line 20"/>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891" name="Group 27"/>
          <p:cNvGrpSpPr>
            <a:grpSpLocks/>
          </p:cNvGrpSpPr>
          <p:nvPr/>
        </p:nvGrpSpPr>
        <p:grpSpPr bwMode="auto">
          <a:xfrm>
            <a:off x="1436688" y="3057525"/>
            <a:ext cx="703262" cy="677863"/>
            <a:chOff x="0" y="0"/>
            <a:chExt cx="443" cy="427"/>
          </a:xfrm>
        </p:grpSpPr>
        <p:sp>
          <p:nvSpPr>
            <p:cNvPr id="36886" name="Rectangle 22"/>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887" name="Line 23"/>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88" name="Line 24"/>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89" name="Line 25"/>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90" name="Line 26"/>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897" name="Group 33"/>
          <p:cNvGrpSpPr>
            <a:grpSpLocks/>
          </p:cNvGrpSpPr>
          <p:nvPr/>
        </p:nvGrpSpPr>
        <p:grpSpPr bwMode="auto">
          <a:xfrm>
            <a:off x="1349375" y="3014663"/>
            <a:ext cx="703263" cy="677862"/>
            <a:chOff x="0" y="0"/>
            <a:chExt cx="443" cy="427"/>
          </a:xfrm>
        </p:grpSpPr>
        <p:sp>
          <p:nvSpPr>
            <p:cNvPr id="36892" name="Rectangle 28"/>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893" name="Line 29"/>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94" name="Line 30"/>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95" name="Line 31"/>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896" name="Line 32"/>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03" name="Group 39"/>
          <p:cNvGrpSpPr>
            <a:grpSpLocks/>
          </p:cNvGrpSpPr>
          <p:nvPr/>
        </p:nvGrpSpPr>
        <p:grpSpPr bwMode="auto">
          <a:xfrm>
            <a:off x="1408113" y="2941638"/>
            <a:ext cx="703262" cy="677862"/>
            <a:chOff x="0" y="0"/>
            <a:chExt cx="443" cy="427"/>
          </a:xfrm>
        </p:grpSpPr>
        <p:sp>
          <p:nvSpPr>
            <p:cNvPr id="36898" name="Rectangle 34"/>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899" name="Line 35"/>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00" name="Line 36"/>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01" name="Line 37"/>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02" name="Line 38"/>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sp>
        <p:nvSpPr>
          <p:cNvPr id="36904" name="Freeform 40"/>
          <p:cNvSpPr>
            <a:spLocks/>
          </p:cNvSpPr>
          <p:nvPr/>
        </p:nvSpPr>
        <p:spPr bwMode="auto">
          <a:xfrm>
            <a:off x="990600" y="2133600"/>
            <a:ext cx="1600200" cy="1447800"/>
          </a:xfrm>
          <a:custGeom>
            <a:avLst/>
            <a:gdLst>
              <a:gd name="T0" fmla="*/ 0 w 21600"/>
              <a:gd name="T1" fmla="*/ 21600 h 21600"/>
              <a:gd name="T2" fmla="*/ 0 w 21600"/>
              <a:gd name="T3" fmla="*/ 0 h 21600"/>
              <a:gd name="T4" fmla="*/ 21600 w 21600"/>
              <a:gd name="T5" fmla="*/ 12505 h 21600"/>
            </a:gdLst>
            <a:ahLst/>
            <a:cxnLst>
              <a:cxn ang="0">
                <a:pos x="T0" y="T1"/>
              </a:cxn>
              <a:cxn ang="0">
                <a:pos x="T2" y="T3"/>
              </a:cxn>
              <a:cxn ang="0">
                <a:pos x="T4" y="T5"/>
              </a:cxn>
            </a:cxnLst>
            <a:rect l="0" t="0" r="r" b="b"/>
            <a:pathLst>
              <a:path w="21600" h="21600">
                <a:moveTo>
                  <a:pt x="0" y="21600"/>
                </a:moveTo>
                <a:lnTo>
                  <a:pt x="0" y="0"/>
                </a:lnTo>
                <a:lnTo>
                  <a:pt x="21600" y="12505"/>
                </a:lnTo>
              </a:path>
            </a:pathLst>
          </a:cu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nvGrpSpPr>
          <p:cNvPr id="36907" name="Group 43"/>
          <p:cNvGrpSpPr>
            <a:grpSpLocks/>
          </p:cNvGrpSpPr>
          <p:nvPr/>
        </p:nvGrpSpPr>
        <p:grpSpPr bwMode="auto">
          <a:xfrm>
            <a:off x="3429000" y="1752600"/>
            <a:ext cx="2362200" cy="2209800"/>
            <a:chOff x="0" y="0"/>
            <a:chExt cx="1488" cy="1392"/>
          </a:xfrm>
        </p:grpSpPr>
        <p:sp>
          <p:nvSpPr>
            <p:cNvPr id="36905" name="Rectangle 41"/>
            <p:cNvSpPr>
              <a:spLocks/>
            </p:cNvSpPr>
            <p:nvPr/>
          </p:nvSpPr>
          <p:spPr bwMode="auto">
            <a:xfrm>
              <a:off x="0" y="0"/>
              <a:ext cx="1488" cy="1392"/>
            </a:xfrm>
            <a:prstGeom prst="rect">
              <a:avLst/>
            </a:prstGeom>
            <a:solidFill>
              <a:srgbClr val="C0C0C0"/>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06" name="Freeform 42"/>
            <p:cNvSpPr>
              <a:spLocks/>
            </p:cNvSpPr>
            <p:nvPr/>
          </p:nvSpPr>
          <p:spPr bwMode="auto">
            <a:xfrm>
              <a:off x="288" y="240"/>
              <a:ext cx="1008" cy="912"/>
            </a:xfrm>
            <a:custGeom>
              <a:avLst/>
              <a:gdLst>
                <a:gd name="T0" fmla="*/ 0 w 21600"/>
                <a:gd name="T1" fmla="*/ 21600 h 21600"/>
                <a:gd name="T2" fmla="*/ 0 w 21600"/>
                <a:gd name="T3" fmla="*/ 0 h 21600"/>
                <a:gd name="T4" fmla="*/ 21600 w 21600"/>
                <a:gd name="T5" fmla="*/ 12505 h 21600"/>
              </a:gdLst>
              <a:ahLst/>
              <a:cxnLst>
                <a:cxn ang="0">
                  <a:pos x="T0" y="T1"/>
                </a:cxn>
                <a:cxn ang="0">
                  <a:pos x="T2" y="T3"/>
                </a:cxn>
                <a:cxn ang="0">
                  <a:pos x="T4" y="T5"/>
                </a:cxn>
              </a:cxnLst>
              <a:rect l="0" t="0" r="r" b="b"/>
              <a:pathLst>
                <a:path w="21600" h="21600">
                  <a:moveTo>
                    <a:pt x="0" y="21600"/>
                  </a:moveTo>
                  <a:lnTo>
                    <a:pt x="0" y="0"/>
                  </a:lnTo>
                  <a:lnTo>
                    <a:pt x="21600" y="12505"/>
                  </a:lnTo>
                </a:path>
              </a:pathLst>
            </a:cu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13" name="Group 49"/>
          <p:cNvGrpSpPr>
            <a:grpSpLocks/>
          </p:cNvGrpSpPr>
          <p:nvPr/>
        </p:nvGrpSpPr>
        <p:grpSpPr bwMode="auto">
          <a:xfrm>
            <a:off x="3581400" y="2590800"/>
            <a:ext cx="703263" cy="677863"/>
            <a:chOff x="0" y="0"/>
            <a:chExt cx="443" cy="427"/>
          </a:xfrm>
        </p:grpSpPr>
        <p:sp>
          <p:nvSpPr>
            <p:cNvPr id="36908" name="Rectangle 44"/>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09" name="Line 45"/>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10" name="Line 46"/>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11" name="Line 47"/>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12" name="Line 48"/>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19" name="Group 55"/>
          <p:cNvGrpSpPr>
            <a:grpSpLocks/>
          </p:cNvGrpSpPr>
          <p:nvPr/>
        </p:nvGrpSpPr>
        <p:grpSpPr bwMode="auto">
          <a:xfrm>
            <a:off x="3657600" y="2590800"/>
            <a:ext cx="703263" cy="677863"/>
            <a:chOff x="0" y="0"/>
            <a:chExt cx="443" cy="427"/>
          </a:xfrm>
        </p:grpSpPr>
        <p:sp>
          <p:nvSpPr>
            <p:cNvPr id="36914" name="Rectangle 50"/>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15" name="Line 51"/>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16" name="Line 52"/>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17" name="Line 53"/>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18" name="Line 54"/>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25" name="Group 61"/>
          <p:cNvGrpSpPr>
            <a:grpSpLocks/>
          </p:cNvGrpSpPr>
          <p:nvPr/>
        </p:nvGrpSpPr>
        <p:grpSpPr bwMode="auto">
          <a:xfrm>
            <a:off x="3617913" y="2409825"/>
            <a:ext cx="703262" cy="677863"/>
            <a:chOff x="0" y="0"/>
            <a:chExt cx="443" cy="427"/>
          </a:xfrm>
        </p:grpSpPr>
        <p:sp>
          <p:nvSpPr>
            <p:cNvPr id="36920" name="Rectangle 56"/>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21" name="Line 57"/>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22" name="Line 58"/>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23" name="Line 59"/>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24" name="Line 60"/>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31" name="Group 67"/>
          <p:cNvGrpSpPr>
            <a:grpSpLocks/>
          </p:cNvGrpSpPr>
          <p:nvPr/>
        </p:nvGrpSpPr>
        <p:grpSpPr bwMode="auto">
          <a:xfrm>
            <a:off x="3508375" y="2525713"/>
            <a:ext cx="703263" cy="677862"/>
            <a:chOff x="0" y="0"/>
            <a:chExt cx="443" cy="427"/>
          </a:xfrm>
        </p:grpSpPr>
        <p:sp>
          <p:nvSpPr>
            <p:cNvPr id="36926" name="Rectangle 62"/>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27" name="Line 63"/>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28" name="Line 64"/>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29" name="Line 65"/>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30" name="Line 66"/>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37" name="Group 73"/>
          <p:cNvGrpSpPr>
            <a:grpSpLocks/>
          </p:cNvGrpSpPr>
          <p:nvPr/>
        </p:nvGrpSpPr>
        <p:grpSpPr bwMode="auto">
          <a:xfrm>
            <a:off x="3505200" y="2590800"/>
            <a:ext cx="703263" cy="677863"/>
            <a:chOff x="0" y="0"/>
            <a:chExt cx="443" cy="427"/>
          </a:xfrm>
        </p:grpSpPr>
        <p:sp>
          <p:nvSpPr>
            <p:cNvPr id="36932" name="Rectangle 68"/>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33" name="Line 69"/>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34" name="Line 70"/>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35" name="Line 71"/>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36" name="Line 72"/>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43" name="Group 79"/>
          <p:cNvGrpSpPr>
            <a:grpSpLocks/>
          </p:cNvGrpSpPr>
          <p:nvPr/>
        </p:nvGrpSpPr>
        <p:grpSpPr bwMode="auto">
          <a:xfrm>
            <a:off x="3505200" y="2667000"/>
            <a:ext cx="703263" cy="677863"/>
            <a:chOff x="0" y="0"/>
            <a:chExt cx="443" cy="427"/>
          </a:xfrm>
        </p:grpSpPr>
        <p:sp>
          <p:nvSpPr>
            <p:cNvPr id="36938" name="Rectangle 74"/>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39" name="Line 75"/>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40" name="Line 76"/>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41" name="Line 77"/>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42" name="Line 78"/>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49" name="Group 85"/>
          <p:cNvGrpSpPr>
            <a:grpSpLocks/>
          </p:cNvGrpSpPr>
          <p:nvPr/>
        </p:nvGrpSpPr>
        <p:grpSpPr bwMode="auto">
          <a:xfrm>
            <a:off x="3505200" y="2514600"/>
            <a:ext cx="703263" cy="677863"/>
            <a:chOff x="0" y="0"/>
            <a:chExt cx="443" cy="427"/>
          </a:xfrm>
        </p:grpSpPr>
        <p:sp>
          <p:nvSpPr>
            <p:cNvPr id="36944" name="Rectangle 80"/>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45" name="Line 81"/>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46" name="Line 82"/>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47" name="Line 83"/>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48" name="Line 84"/>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55" name="Group 91"/>
          <p:cNvGrpSpPr>
            <a:grpSpLocks/>
          </p:cNvGrpSpPr>
          <p:nvPr/>
        </p:nvGrpSpPr>
        <p:grpSpPr bwMode="auto">
          <a:xfrm>
            <a:off x="3505200" y="2438400"/>
            <a:ext cx="703263" cy="677863"/>
            <a:chOff x="0" y="0"/>
            <a:chExt cx="443" cy="427"/>
          </a:xfrm>
        </p:grpSpPr>
        <p:sp>
          <p:nvSpPr>
            <p:cNvPr id="36950" name="Rectangle 86"/>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51" name="Line 87"/>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52" name="Line 88"/>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53" name="Line 89"/>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54" name="Line 90"/>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sp>
        <p:nvSpPr>
          <p:cNvPr id="36956" name="Rectangle 92"/>
          <p:cNvSpPr>
            <a:spLocks/>
          </p:cNvSpPr>
          <p:nvPr/>
        </p:nvSpPr>
        <p:spPr bwMode="auto">
          <a:xfrm>
            <a:off x="3429000" y="4419600"/>
            <a:ext cx="2438400" cy="1117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ja-JP" altLang="en-US">
                <a:solidFill>
                  <a:srgbClr val="003399"/>
                </a:solidFill>
                <a:latin typeface="Arial"/>
                <a:ea typeface="ＭＳ Ｐゴシック" charset="0"/>
                <a:cs typeface="Times New Roman" charset="0"/>
              </a:rPr>
              <a:t>“</a:t>
            </a:r>
            <a:r>
              <a:rPr lang="en-US">
                <a:solidFill>
                  <a:srgbClr val="003399"/>
                </a:solidFill>
                <a:ea typeface="ＭＳ Ｐゴシック" charset="0"/>
                <a:cs typeface="Times New Roman" charset="0"/>
              </a:rPr>
              <a:t>edge</a:t>
            </a:r>
            <a:r>
              <a:rPr lang="ja-JP" altLang="en-US">
                <a:solidFill>
                  <a:srgbClr val="003399"/>
                </a:solidFill>
                <a:latin typeface="Arial"/>
                <a:ea typeface="ＭＳ Ｐゴシック" charset="0"/>
                <a:cs typeface="Times New Roman" charset="0"/>
              </a:rPr>
              <a:t>”</a:t>
            </a:r>
            <a:r>
              <a:rPr lang="en-US">
                <a:solidFill>
                  <a:schemeClr val="tx1"/>
                </a:solidFill>
                <a:ea typeface="ＭＳ Ｐゴシック" charset="0"/>
                <a:cs typeface="Times New Roman" charset="0"/>
              </a:rPr>
              <a:t>:</a:t>
            </a:r>
            <a:br>
              <a:rPr lang="en-US">
                <a:solidFill>
                  <a:schemeClr val="tx1"/>
                </a:solidFill>
                <a:ea typeface="ＭＳ Ｐゴシック" charset="0"/>
                <a:cs typeface="Times New Roman" charset="0"/>
              </a:rPr>
            </a:br>
            <a:r>
              <a:rPr lang="en-US">
                <a:solidFill>
                  <a:schemeClr val="tx1"/>
                </a:solidFill>
                <a:ea typeface="ＭＳ Ｐゴシック" charset="0"/>
                <a:cs typeface="Times New Roman" charset="0"/>
              </a:rPr>
              <a:t>no change along the edge direction</a:t>
            </a:r>
          </a:p>
        </p:txBody>
      </p:sp>
      <p:grpSp>
        <p:nvGrpSpPr>
          <p:cNvPr id="36959" name="Group 95"/>
          <p:cNvGrpSpPr>
            <a:grpSpLocks/>
          </p:cNvGrpSpPr>
          <p:nvPr/>
        </p:nvGrpSpPr>
        <p:grpSpPr bwMode="auto">
          <a:xfrm>
            <a:off x="6248400" y="1752600"/>
            <a:ext cx="2362200" cy="2209800"/>
            <a:chOff x="0" y="0"/>
            <a:chExt cx="1488" cy="1392"/>
          </a:xfrm>
        </p:grpSpPr>
        <p:sp>
          <p:nvSpPr>
            <p:cNvPr id="36957" name="Rectangle 93"/>
            <p:cNvSpPr>
              <a:spLocks/>
            </p:cNvSpPr>
            <p:nvPr/>
          </p:nvSpPr>
          <p:spPr bwMode="auto">
            <a:xfrm>
              <a:off x="0" y="0"/>
              <a:ext cx="1488" cy="1392"/>
            </a:xfrm>
            <a:prstGeom prst="rect">
              <a:avLst/>
            </a:prstGeom>
            <a:solidFill>
              <a:srgbClr val="C0C0C0"/>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58" name="Freeform 94"/>
            <p:cNvSpPr>
              <a:spLocks/>
            </p:cNvSpPr>
            <p:nvPr/>
          </p:nvSpPr>
          <p:spPr bwMode="auto">
            <a:xfrm>
              <a:off x="288" y="240"/>
              <a:ext cx="1008" cy="912"/>
            </a:xfrm>
            <a:custGeom>
              <a:avLst/>
              <a:gdLst>
                <a:gd name="T0" fmla="*/ 0 w 21600"/>
                <a:gd name="T1" fmla="*/ 21600 h 21600"/>
                <a:gd name="T2" fmla="*/ 0 w 21600"/>
                <a:gd name="T3" fmla="*/ 0 h 21600"/>
                <a:gd name="T4" fmla="*/ 21600 w 21600"/>
                <a:gd name="T5" fmla="*/ 12505 h 21600"/>
              </a:gdLst>
              <a:ahLst/>
              <a:cxnLst>
                <a:cxn ang="0">
                  <a:pos x="T0" y="T1"/>
                </a:cxn>
                <a:cxn ang="0">
                  <a:pos x="T2" y="T3"/>
                </a:cxn>
                <a:cxn ang="0">
                  <a:pos x="T4" y="T5"/>
                </a:cxn>
              </a:cxnLst>
              <a:rect l="0" t="0" r="r" b="b"/>
              <a:pathLst>
                <a:path w="21600" h="21600">
                  <a:moveTo>
                    <a:pt x="0" y="21600"/>
                  </a:moveTo>
                  <a:lnTo>
                    <a:pt x="0" y="0"/>
                  </a:lnTo>
                  <a:lnTo>
                    <a:pt x="21600" y="12505"/>
                  </a:lnTo>
                </a:path>
              </a:pathLst>
            </a:cu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65" name="Group 101"/>
          <p:cNvGrpSpPr>
            <a:grpSpLocks/>
          </p:cNvGrpSpPr>
          <p:nvPr/>
        </p:nvGrpSpPr>
        <p:grpSpPr bwMode="auto">
          <a:xfrm>
            <a:off x="6400800" y="1828800"/>
            <a:ext cx="703263" cy="677863"/>
            <a:chOff x="0" y="0"/>
            <a:chExt cx="443" cy="427"/>
          </a:xfrm>
        </p:grpSpPr>
        <p:sp>
          <p:nvSpPr>
            <p:cNvPr id="36960" name="Rectangle 96"/>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61" name="Line 97"/>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62" name="Line 98"/>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63" name="Line 99"/>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64" name="Line 100"/>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71" name="Group 107"/>
          <p:cNvGrpSpPr>
            <a:grpSpLocks/>
          </p:cNvGrpSpPr>
          <p:nvPr/>
        </p:nvGrpSpPr>
        <p:grpSpPr bwMode="auto">
          <a:xfrm>
            <a:off x="6469063" y="1897063"/>
            <a:ext cx="703262" cy="677862"/>
            <a:chOff x="0" y="0"/>
            <a:chExt cx="443" cy="427"/>
          </a:xfrm>
        </p:grpSpPr>
        <p:sp>
          <p:nvSpPr>
            <p:cNvPr id="36966" name="Rectangle 102"/>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67" name="Line 103"/>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68" name="Line 104"/>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69" name="Line 105"/>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70" name="Line 106"/>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77" name="Group 113"/>
          <p:cNvGrpSpPr>
            <a:grpSpLocks/>
          </p:cNvGrpSpPr>
          <p:nvPr/>
        </p:nvGrpSpPr>
        <p:grpSpPr bwMode="auto">
          <a:xfrm>
            <a:off x="6432550" y="1962150"/>
            <a:ext cx="703263" cy="677863"/>
            <a:chOff x="0" y="0"/>
            <a:chExt cx="443" cy="427"/>
          </a:xfrm>
        </p:grpSpPr>
        <p:sp>
          <p:nvSpPr>
            <p:cNvPr id="36972" name="Rectangle 108"/>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73" name="Line 109"/>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74" name="Line 110"/>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75" name="Line 111"/>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76" name="Line 112"/>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83" name="Group 119"/>
          <p:cNvGrpSpPr>
            <a:grpSpLocks/>
          </p:cNvGrpSpPr>
          <p:nvPr/>
        </p:nvGrpSpPr>
        <p:grpSpPr bwMode="auto">
          <a:xfrm>
            <a:off x="6345238" y="1917700"/>
            <a:ext cx="703262" cy="677863"/>
            <a:chOff x="0" y="0"/>
            <a:chExt cx="443" cy="427"/>
          </a:xfrm>
        </p:grpSpPr>
        <p:sp>
          <p:nvSpPr>
            <p:cNvPr id="36978" name="Rectangle 114"/>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79" name="Line 115"/>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80" name="Line 116"/>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81" name="Line 117"/>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82" name="Line 118"/>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89" name="Group 125"/>
          <p:cNvGrpSpPr>
            <a:grpSpLocks/>
          </p:cNvGrpSpPr>
          <p:nvPr/>
        </p:nvGrpSpPr>
        <p:grpSpPr bwMode="auto">
          <a:xfrm>
            <a:off x="6286500" y="1801813"/>
            <a:ext cx="703263" cy="677862"/>
            <a:chOff x="0" y="0"/>
            <a:chExt cx="443" cy="427"/>
          </a:xfrm>
        </p:grpSpPr>
        <p:sp>
          <p:nvSpPr>
            <p:cNvPr id="36984" name="Rectangle 120"/>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85" name="Line 121"/>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86" name="Line 122"/>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87" name="Line 123"/>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88" name="Line 124"/>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6995" name="Group 131"/>
          <p:cNvGrpSpPr>
            <a:grpSpLocks/>
          </p:cNvGrpSpPr>
          <p:nvPr/>
        </p:nvGrpSpPr>
        <p:grpSpPr bwMode="auto">
          <a:xfrm>
            <a:off x="6345238" y="1728788"/>
            <a:ext cx="703262" cy="677862"/>
            <a:chOff x="0" y="0"/>
            <a:chExt cx="443" cy="427"/>
          </a:xfrm>
        </p:grpSpPr>
        <p:sp>
          <p:nvSpPr>
            <p:cNvPr id="36990" name="Rectangle 126"/>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91" name="Line 127"/>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92" name="Line 128"/>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93" name="Line 129"/>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94" name="Line 130"/>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7001" name="Group 137"/>
          <p:cNvGrpSpPr>
            <a:grpSpLocks/>
          </p:cNvGrpSpPr>
          <p:nvPr/>
        </p:nvGrpSpPr>
        <p:grpSpPr bwMode="auto">
          <a:xfrm>
            <a:off x="6489700" y="1785938"/>
            <a:ext cx="703263" cy="677862"/>
            <a:chOff x="0" y="0"/>
            <a:chExt cx="443" cy="427"/>
          </a:xfrm>
        </p:grpSpPr>
        <p:sp>
          <p:nvSpPr>
            <p:cNvPr id="36996" name="Rectangle 132"/>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6997" name="Line 133"/>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98" name="Line 134"/>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6999" name="Line 135"/>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7000" name="Line 136"/>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7007" name="Group 143"/>
          <p:cNvGrpSpPr>
            <a:grpSpLocks/>
          </p:cNvGrpSpPr>
          <p:nvPr/>
        </p:nvGrpSpPr>
        <p:grpSpPr bwMode="auto">
          <a:xfrm>
            <a:off x="6430963" y="1828800"/>
            <a:ext cx="703262" cy="677863"/>
            <a:chOff x="0" y="0"/>
            <a:chExt cx="443" cy="427"/>
          </a:xfrm>
        </p:grpSpPr>
        <p:sp>
          <p:nvSpPr>
            <p:cNvPr id="37002" name="Rectangle 138"/>
            <p:cNvSpPr>
              <a:spLocks/>
            </p:cNvSpPr>
            <p:nvPr/>
          </p:nvSpPr>
          <p:spPr bwMode="auto">
            <a:xfrm>
              <a:off x="67" y="71"/>
              <a:ext cx="307" cy="296"/>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37003" name="Line 139"/>
            <p:cNvSpPr>
              <a:spLocks noChangeShapeType="1"/>
            </p:cNvSpPr>
            <p:nvPr/>
          </p:nvSpPr>
          <p:spPr bwMode="auto">
            <a:xfrm rot="10800000" flipH="1">
              <a:off x="371" y="10"/>
              <a:ext cx="57" cy="6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7004" name="Line 140"/>
            <p:cNvSpPr>
              <a:spLocks noChangeShapeType="1"/>
            </p:cNvSpPr>
            <p:nvPr/>
          </p:nvSpPr>
          <p:spPr bwMode="auto">
            <a:xfrm>
              <a:off x="383" y="368"/>
              <a:ext cx="60" cy="57"/>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7005" name="Line 141"/>
            <p:cNvSpPr>
              <a:spLocks noChangeShapeType="1"/>
            </p:cNvSpPr>
            <p:nvPr/>
          </p:nvSpPr>
          <p:spPr bwMode="auto">
            <a:xfrm flipH="1">
              <a:off x="0" y="369"/>
              <a:ext cx="67" cy="58"/>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7006" name="Line 142"/>
            <p:cNvSpPr>
              <a:spLocks noChangeShapeType="1"/>
            </p:cNvSpPr>
            <p:nvPr/>
          </p:nvSpPr>
          <p:spPr bwMode="auto">
            <a:xfrm rot="10800000">
              <a:off x="5" y="0"/>
              <a:ext cx="62" cy="71"/>
            </a:xfrm>
            <a:prstGeom prst="line">
              <a:avLst/>
            </a:prstGeom>
            <a:noFill/>
            <a:ln w="12700" cap="flat">
              <a:solidFill>
                <a:schemeClr val="tx1"/>
              </a:solidFill>
              <a:prstDash val="solid"/>
              <a:round/>
              <a:headEnd type="none" w="med" len="med"/>
              <a:tailEnd type="triangle" w="sm"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sp>
        <p:nvSpPr>
          <p:cNvPr id="37008" name="Rectangle 144"/>
          <p:cNvSpPr>
            <a:spLocks/>
          </p:cNvSpPr>
          <p:nvPr/>
        </p:nvSpPr>
        <p:spPr bwMode="auto">
          <a:xfrm>
            <a:off x="6248400" y="4419600"/>
            <a:ext cx="2438400" cy="1117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ja-JP" altLang="en-US">
                <a:solidFill>
                  <a:srgbClr val="003399"/>
                </a:solidFill>
                <a:latin typeface="Arial"/>
                <a:ea typeface="ＭＳ Ｐゴシック" charset="0"/>
                <a:cs typeface="Times New Roman" charset="0"/>
              </a:rPr>
              <a:t>“</a:t>
            </a:r>
            <a:r>
              <a:rPr lang="en-US">
                <a:solidFill>
                  <a:srgbClr val="003399"/>
                </a:solidFill>
                <a:ea typeface="ＭＳ Ｐゴシック" charset="0"/>
                <a:cs typeface="Times New Roman" charset="0"/>
              </a:rPr>
              <a:t>corner</a:t>
            </a:r>
            <a:r>
              <a:rPr lang="ja-JP" altLang="en-US">
                <a:solidFill>
                  <a:srgbClr val="003399"/>
                </a:solidFill>
                <a:latin typeface="Arial"/>
                <a:ea typeface="ＭＳ Ｐゴシック" charset="0"/>
                <a:cs typeface="Times New Roman" charset="0"/>
              </a:rPr>
              <a:t>”</a:t>
            </a:r>
            <a:r>
              <a:rPr lang="en-US">
                <a:solidFill>
                  <a:schemeClr val="tx1"/>
                </a:solidFill>
                <a:ea typeface="ＭＳ Ｐゴシック" charset="0"/>
                <a:cs typeface="Times New Roman" charset="0"/>
              </a:rPr>
              <a:t>:</a:t>
            </a:r>
            <a:br>
              <a:rPr lang="en-US">
                <a:solidFill>
                  <a:schemeClr val="tx1"/>
                </a:solidFill>
                <a:ea typeface="ＭＳ Ｐゴシック" charset="0"/>
                <a:cs typeface="Times New Roman" charset="0"/>
              </a:rPr>
            </a:br>
            <a:r>
              <a:rPr lang="en-US">
                <a:solidFill>
                  <a:schemeClr val="tx1"/>
                </a:solidFill>
                <a:ea typeface="ＭＳ Ｐゴシック" charset="0"/>
                <a:cs typeface="Times New Roman" charset="0"/>
              </a:rPr>
              <a:t>significant change in all directions</a:t>
            </a:r>
          </a:p>
        </p:txBody>
      </p:sp>
      <p:sp>
        <p:nvSpPr>
          <p:cNvPr id="37009" name="Rectangle 145"/>
          <p:cNvSpPr>
            <a:spLocks/>
          </p:cNvSpPr>
          <p:nvPr/>
        </p:nvSpPr>
        <p:spPr bwMode="auto">
          <a:xfrm rot="-5400000">
            <a:off x="-2995613" y="3124200"/>
            <a:ext cx="6551613" cy="582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a:p>
            <a:pPr marL="39688">
              <a:lnSpc>
                <a:spcPct val="50000"/>
              </a:lnSpc>
              <a:spcBef>
                <a:spcPts val="738"/>
              </a:spcBef>
            </a:pPr>
            <a:r>
              <a:rPr lang="en-US" sz="1000" u="sng">
                <a:solidFill>
                  <a:schemeClr val="tx1"/>
                </a:solidFill>
                <a:ea typeface="ＭＳ Ｐゴシック" charset="0"/>
                <a:cs typeface="Times New Roman" charset="0"/>
                <a:hlinkClick r:id="rId2"/>
              </a:rPr>
              <a:t>http://www.wisdom.weizmann.ac.il/~deniss/vision_spring04/files/InvariantFeatures.ppt</a:t>
            </a:r>
            <a:endParaRPr lang="en-US" sz="1000" u="sng">
              <a:solidFill>
                <a:schemeClr val="tx1"/>
              </a:solidFill>
              <a:ea typeface="ＭＳ Ｐゴシック"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
                                  </p:stCondLst>
                                  <p:childTnLst>
                                    <p:set>
                                      <p:cBhvr>
                                        <p:cTn id="6" dur="1" fill="hold">
                                          <p:stCondLst>
                                            <p:cond delay="499"/>
                                          </p:stCondLst>
                                        </p:cTn>
                                        <p:tgtEl>
                                          <p:spTgt spid="368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499"/>
                                          </p:stCondLst>
                                        </p:cTn>
                                        <p:tgtEl>
                                          <p:spTgt spid="36873"/>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nodeType="afterEffect">
                                  <p:stCondLst>
                                    <p:cond delay="1"/>
                                  </p:stCondLst>
                                  <p:childTnLst>
                                    <p:set>
                                      <p:cBhvr>
                                        <p:cTn id="13" dur="1" fill="hold">
                                          <p:stCondLst>
                                            <p:cond delay="499"/>
                                          </p:stCondLst>
                                        </p:cTn>
                                        <p:tgtEl>
                                          <p:spTgt spid="3687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xit" presetSubtype="0" fill="hold" nodeType="clickEffect">
                                  <p:stCondLst>
                                    <p:cond delay="0"/>
                                  </p:stCondLst>
                                  <p:childTnLst>
                                    <p:set>
                                      <p:cBhvr>
                                        <p:cTn id="17" dur="1" fill="hold">
                                          <p:stCondLst>
                                            <p:cond delay="499"/>
                                          </p:stCondLst>
                                        </p:cTn>
                                        <p:tgtEl>
                                          <p:spTgt spid="36879"/>
                                        </p:tgtEl>
                                        <p:attrNameLst>
                                          <p:attrName>style.visibility</p:attrName>
                                        </p:attrNameLst>
                                      </p:cBhvr>
                                      <p:to>
                                        <p:strVal val="hidden"/>
                                      </p:to>
                                    </p:set>
                                  </p:childTnLst>
                                </p:cTn>
                              </p:par>
                            </p:childTnLst>
                          </p:cTn>
                        </p:par>
                        <p:par>
                          <p:cTn id="18" fill="hold" nodeType="afterGroup">
                            <p:stCondLst>
                              <p:cond delay="500"/>
                            </p:stCondLst>
                            <p:childTnLst>
                              <p:par>
                                <p:cTn id="19" presetID="1" presetClass="entr" presetSubtype="0" fill="hold" nodeType="afterEffect">
                                  <p:stCondLst>
                                    <p:cond delay="1"/>
                                  </p:stCondLst>
                                  <p:childTnLst>
                                    <p:set>
                                      <p:cBhvr>
                                        <p:cTn id="20" dur="1" fill="hold">
                                          <p:stCondLst>
                                            <p:cond delay="499"/>
                                          </p:stCondLst>
                                        </p:cTn>
                                        <p:tgtEl>
                                          <p:spTgt spid="3688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499"/>
                                          </p:stCondLst>
                                        </p:cTn>
                                        <p:tgtEl>
                                          <p:spTgt spid="36885"/>
                                        </p:tgtEl>
                                        <p:attrNameLst>
                                          <p:attrName>style.visibility</p:attrName>
                                        </p:attrNameLst>
                                      </p:cBhvr>
                                      <p:to>
                                        <p:strVal val="hidden"/>
                                      </p:to>
                                    </p:set>
                                  </p:childTnLst>
                                </p:cTn>
                              </p:par>
                            </p:childTnLst>
                          </p:cTn>
                        </p:par>
                        <p:par>
                          <p:cTn id="25" fill="hold" nodeType="afterGroup">
                            <p:stCondLst>
                              <p:cond delay="500"/>
                            </p:stCondLst>
                            <p:childTnLst>
                              <p:par>
                                <p:cTn id="26" presetID="1" presetClass="entr" presetSubtype="0" fill="hold" nodeType="afterEffect">
                                  <p:stCondLst>
                                    <p:cond delay="1"/>
                                  </p:stCondLst>
                                  <p:childTnLst>
                                    <p:set>
                                      <p:cBhvr>
                                        <p:cTn id="27" dur="1" fill="hold">
                                          <p:stCondLst>
                                            <p:cond delay="499"/>
                                          </p:stCondLst>
                                        </p:cTn>
                                        <p:tgtEl>
                                          <p:spTgt spid="36891"/>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499"/>
                                          </p:stCondLst>
                                        </p:cTn>
                                        <p:tgtEl>
                                          <p:spTgt spid="36891"/>
                                        </p:tgtEl>
                                        <p:attrNameLst>
                                          <p:attrName>style.visibility</p:attrName>
                                        </p:attrNameLst>
                                      </p:cBhvr>
                                      <p:to>
                                        <p:strVal val="hidden"/>
                                      </p:to>
                                    </p:set>
                                  </p:childTnLst>
                                </p:cTn>
                              </p:par>
                            </p:childTnLst>
                          </p:cTn>
                        </p:par>
                        <p:par>
                          <p:cTn id="32" fill="hold" nodeType="afterGroup">
                            <p:stCondLst>
                              <p:cond delay="500"/>
                            </p:stCondLst>
                            <p:childTnLst>
                              <p:par>
                                <p:cTn id="33" presetID="1" presetClass="entr" presetSubtype="0" fill="hold" nodeType="afterEffect">
                                  <p:stCondLst>
                                    <p:cond delay="1"/>
                                  </p:stCondLst>
                                  <p:childTnLst>
                                    <p:set>
                                      <p:cBhvr>
                                        <p:cTn id="34" dur="1" fill="hold">
                                          <p:stCondLst>
                                            <p:cond delay="499"/>
                                          </p:stCondLst>
                                        </p:cTn>
                                        <p:tgtEl>
                                          <p:spTgt spid="3689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499"/>
                                          </p:stCondLst>
                                        </p:cTn>
                                        <p:tgtEl>
                                          <p:spTgt spid="36897"/>
                                        </p:tgtEl>
                                        <p:attrNameLst>
                                          <p:attrName>style.visibility</p:attrName>
                                        </p:attrNameLst>
                                      </p:cBhvr>
                                      <p:to>
                                        <p:strVal val="hidden"/>
                                      </p:to>
                                    </p:set>
                                  </p:childTnLst>
                                </p:cTn>
                              </p:par>
                            </p:childTnLst>
                          </p:cTn>
                        </p:par>
                        <p:par>
                          <p:cTn id="39" fill="hold" nodeType="afterGroup">
                            <p:stCondLst>
                              <p:cond delay="500"/>
                            </p:stCondLst>
                            <p:childTnLst>
                              <p:par>
                                <p:cTn id="40" presetID="1" presetClass="entr" presetSubtype="0" fill="hold" nodeType="afterEffect">
                                  <p:stCondLst>
                                    <p:cond delay="1"/>
                                  </p:stCondLst>
                                  <p:childTnLst>
                                    <p:set>
                                      <p:cBhvr>
                                        <p:cTn id="41" dur="1" fill="hold">
                                          <p:stCondLst>
                                            <p:cond delay="499"/>
                                          </p:stCondLst>
                                        </p:cTn>
                                        <p:tgtEl>
                                          <p:spTgt spid="36903"/>
                                        </p:tgtEl>
                                        <p:attrNameLst>
                                          <p:attrName>style.visibility</p:attrName>
                                        </p:attrNameLst>
                                      </p:cBhvr>
                                      <p:to>
                                        <p:strVal val="visible"/>
                                      </p:to>
                                    </p:set>
                                  </p:childTnLst>
                                </p:cTn>
                              </p:par>
                            </p:childTnLst>
                          </p:cTn>
                        </p:par>
                        <p:par>
                          <p:cTn id="42" fill="hold" nodeType="afterGroup">
                            <p:stCondLst>
                              <p:cond delay="1001"/>
                            </p:stCondLst>
                            <p:childTnLst>
                              <p:par>
                                <p:cTn id="43" presetID="1" presetClass="entr" presetSubtype="0" fill="hold" grpId="0" nodeType="afterEffect">
                                  <p:stCondLst>
                                    <p:cond delay="1"/>
                                  </p:stCondLst>
                                  <p:childTnLst>
                                    <p:set>
                                      <p:cBhvr>
                                        <p:cTn id="44" dur="1" fill="hold">
                                          <p:stCondLst>
                                            <p:cond delay="499"/>
                                          </p:stCondLst>
                                        </p:cTn>
                                        <p:tgtEl>
                                          <p:spTgt spid="3686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499"/>
                                          </p:stCondLst>
                                        </p:cTn>
                                        <p:tgtEl>
                                          <p:spTgt spid="36907"/>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nodeType="afterEffect">
                                  <p:stCondLst>
                                    <p:cond delay="1"/>
                                  </p:stCondLst>
                                  <p:childTnLst>
                                    <p:set>
                                      <p:cBhvr>
                                        <p:cTn id="51" dur="1" fill="hold">
                                          <p:stCondLst>
                                            <p:cond delay="499"/>
                                          </p:stCondLst>
                                        </p:cTn>
                                        <p:tgtEl>
                                          <p:spTgt spid="36913"/>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499"/>
                                          </p:stCondLst>
                                        </p:cTn>
                                        <p:tgtEl>
                                          <p:spTgt spid="36913"/>
                                        </p:tgtEl>
                                        <p:attrNameLst>
                                          <p:attrName>style.visibility</p:attrName>
                                        </p:attrNameLst>
                                      </p:cBhvr>
                                      <p:to>
                                        <p:strVal val="hidden"/>
                                      </p:to>
                                    </p:set>
                                  </p:childTnLst>
                                </p:cTn>
                              </p:par>
                            </p:childTnLst>
                          </p:cTn>
                        </p:par>
                        <p:par>
                          <p:cTn id="56" fill="hold" nodeType="afterGroup">
                            <p:stCondLst>
                              <p:cond delay="500"/>
                            </p:stCondLst>
                            <p:childTnLst>
                              <p:par>
                                <p:cTn id="57" presetID="1" presetClass="entr" presetSubtype="0" fill="hold" nodeType="afterEffect">
                                  <p:stCondLst>
                                    <p:cond delay="1"/>
                                  </p:stCondLst>
                                  <p:childTnLst>
                                    <p:set>
                                      <p:cBhvr>
                                        <p:cTn id="58" dur="1" fill="hold">
                                          <p:stCondLst>
                                            <p:cond delay="499"/>
                                          </p:stCondLst>
                                        </p:cTn>
                                        <p:tgtEl>
                                          <p:spTgt spid="3691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499"/>
                                          </p:stCondLst>
                                        </p:cTn>
                                        <p:tgtEl>
                                          <p:spTgt spid="36919"/>
                                        </p:tgtEl>
                                        <p:attrNameLst>
                                          <p:attrName>style.visibility</p:attrName>
                                        </p:attrNameLst>
                                      </p:cBhvr>
                                      <p:to>
                                        <p:strVal val="hidden"/>
                                      </p:to>
                                    </p:set>
                                  </p:childTnLst>
                                </p:cTn>
                              </p:par>
                            </p:childTnLst>
                          </p:cTn>
                        </p:par>
                        <p:par>
                          <p:cTn id="63" fill="hold" nodeType="afterGroup">
                            <p:stCondLst>
                              <p:cond delay="500"/>
                            </p:stCondLst>
                            <p:childTnLst>
                              <p:par>
                                <p:cTn id="64" presetID="1" presetClass="entr" presetSubtype="0" fill="hold" nodeType="afterEffect">
                                  <p:stCondLst>
                                    <p:cond delay="1"/>
                                  </p:stCondLst>
                                  <p:childTnLst>
                                    <p:set>
                                      <p:cBhvr>
                                        <p:cTn id="65" dur="1" fill="hold">
                                          <p:stCondLst>
                                            <p:cond delay="499"/>
                                          </p:stCondLst>
                                        </p:cTn>
                                        <p:tgtEl>
                                          <p:spTgt spid="36925"/>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xit" presetSubtype="0" fill="hold" nodeType="clickEffect">
                                  <p:stCondLst>
                                    <p:cond delay="0"/>
                                  </p:stCondLst>
                                  <p:childTnLst>
                                    <p:set>
                                      <p:cBhvr>
                                        <p:cTn id="69" dur="1" fill="hold">
                                          <p:stCondLst>
                                            <p:cond delay="499"/>
                                          </p:stCondLst>
                                        </p:cTn>
                                        <p:tgtEl>
                                          <p:spTgt spid="36925"/>
                                        </p:tgtEl>
                                        <p:attrNameLst>
                                          <p:attrName>style.visibility</p:attrName>
                                        </p:attrNameLst>
                                      </p:cBhvr>
                                      <p:to>
                                        <p:strVal val="hidden"/>
                                      </p:to>
                                    </p:set>
                                  </p:childTnLst>
                                </p:cTn>
                              </p:par>
                            </p:childTnLst>
                          </p:cTn>
                        </p:par>
                        <p:par>
                          <p:cTn id="70" fill="hold" nodeType="afterGroup">
                            <p:stCondLst>
                              <p:cond delay="500"/>
                            </p:stCondLst>
                            <p:childTnLst>
                              <p:par>
                                <p:cTn id="71" presetID="1" presetClass="entr" presetSubtype="0" fill="hold" nodeType="afterEffect">
                                  <p:stCondLst>
                                    <p:cond delay="1"/>
                                  </p:stCondLst>
                                  <p:childTnLst>
                                    <p:set>
                                      <p:cBhvr>
                                        <p:cTn id="72" dur="1" fill="hold">
                                          <p:stCondLst>
                                            <p:cond delay="499"/>
                                          </p:stCondLst>
                                        </p:cTn>
                                        <p:tgtEl>
                                          <p:spTgt spid="36931"/>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499"/>
                                          </p:stCondLst>
                                        </p:cTn>
                                        <p:tgtEl>
                                          <p:spTgt spid="36931"/>
                                        </p:tgtEl>
                                        <p:attrNameLst>
                                          <p:attrName>style.visibility</p:attrName>
                                        </p:attrNameLst>
                                      </p:cBhvr>
                                      <p:to>
                                        <p:strVal val="hidden"/>
                                      </p:to>
                                    </p:set>
                                  </p:childTnLst>
                                </p:cTn>
                              </p:par>
                            </p:childTnLst>
                          </p:cTn>
                        </p:par>
                        <p:par>
                          <p:cTn id="77" fill="hold" nodeType="afterGroup">
                            <p:stCondLst>
                              <p:cond delay="500"/>
                            </p:stCondLst>
                            <p:childTnLst>
                              <p:par>
                                <p:cTn id="78" presetID="1" presetClass="entr" presetSubtype="0" fill="hold" nodeType="afterEffect">
                                  <p:stCondLst>
                                    <p:cond delay="1"/>
                                  </p:stCondLst>
                                  <p:childTnLst>
                                    <p:set>
                                      <p:cBhvr>
                                        <p:cTn id="79" dur="1" fill="hold">
                                          <p:stCondLst>
                                            <p:cond delay="499"/>
                                          </p:stCondLst>
                                        </p:cTn>
                                        <p:tgtEl>
                                          <p:spTgt spid="36937"/>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xit" presetSubtype="0" fill="hold" nodeType="clickEffect">
                                  <p:stCondLst>
                                    <p:cond delay="0"/>
                                  </p:stCondLst>
                                  <p:childTnLst>
                                    <p:set>
                                      <p:cBhvr>
                                        <p:cTn id="83" dur="1" fill="hold">
                                          <p:stCondLst>
                                            <p:cond delay="499"/>
                                          </p:stCondLst>
                                        </p:cTn>
                                        <p:tgtEl>
                                          <p:spTgt spid="36937"/>
                                        </p:tgtEl>
                                        <p:attrNameLst>
                                          <p:attrName>style.visibility</p:attrName>
                                        </p:attrNameLst>
                                      </p:cBhvr>
                                      <p:to>
                                        <p:strVal val="hidden"/>
                                      </p:to>
                                    </p:set>
                                  </p:childTnLst>
                                </p:cTn>
                              </p:par>
                            </p:childTnLst>
                          </p:cTn>
                        </p:par>
                        <p:par>
                          <p:cTn id="84" fill="hold" nodeType="afterGroup">
                            <p:stCondLst>
                              <p:cond delay="500"/>
                            </p:stCondLst>
                            <p:childTnLst>
                              <p:par>
                                <p:cTn id="85" presetID="1" presetClass="entr" presetSubtype="0" fill="hold" nodeType="afterEffect">
                                  <p:stCondLst>
                                    <p:cond delay="1"/>
                                  </p:stCondLst>
                                  <p:childTnLst>
                                    <p:set>
                                      <p:cBhvr>
                                        <p:cTn id="86" dur="1" fill="hold">
                                          <p:stCondLst>
                                            <p:cond delay="499"/>
                                          </p:stCondLst>
                                        </p:cTn>
                                        <p:tgtEl>
                                          <p:spTgt spid="36943"/>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xit" presetSubtype="0" fill="hold" nodeType="clickEffect">
                                  <p:stCondLst>
                                    <p:cond delay="0"/>
                                  </p:stCondLst>
                                  <p:childTnLst>
                                    <p:set>
                                      <p:cBhvr>
                                        <p:cTn id="90" dur="1" fill="hold">
                                          <p:stCondLst>
                                            <p:cond delay="499"/>
                                          </p:stCondLst>
                                        </p:cTn>
                                        <p:tgtEl>
                                          <p:spTgt spid="36943"/>
                                        </p:tgtEl>
                                        <p:attrNameLst>
                                          <p:attrName>style.visibility</p:attrName>
                                        </p:attrNameLst>
                                      </p:cBhvr>
                                      <p:to>
                                        <p:strVal val="hidden"/>
                                      </p:to>
                                    </p:set>
                                  </p:childTnLst>
                                </p:cTn>
                              </p:par>
                            </p:childTnLst>
                          </p:cTn>
                        </p:par>
                        <p:par>
                          <p:cTn id="91" fill="hold" nodeType="afterGroup">
                            <p:stCondLst>
                              <p:cond delay="500"/>
                            </p:stCondLst>
                            <p:childTnLst>
                              <p:par>
                                <p:cTn id="92" presetID="1" presetClass="entr" presetSubtype="0" fill="hold" nodeType="afterEffect">
                                  <p:stCondLst>
                                    <p:cond delay="1"/>
                                  </p:stCondLst>
                                  <p:childTnLst>
                                    <p:set>
                                      <p:cBhvr>
                                        <p:cTn id="93" dur="1" fill="hold">
                                          <p:stCondLst>
                                            <p:cond delay="499"/>
                                          </p:stCondLst>
                                        </p:cTn>
                                        <p:tgtEl>
                                          <p:spTgt spid="36949"/>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xit" presetSubtype="0" fill="hold" nodeType="clickEffect">
                                  <p:stCondLst>
                                    <p:cond delay="0"/>
                                  </p:stCondLst>
                                  <p:childTnLst>
                                    <p:set>
                                      <p:cBhvr>
                                        <p:cTn id="97" dur="1" fill="hold">
                                          <p:stCondLst>
                                            <p:cond delay="499"/>
                                          </p:stCondLst>
                                        </p:cTn>
                                        <p:tgtEl>
                                          <p:spTgt spid="36949"/>
                                        </p:tgtEl>
                                        <p:attrNameLst>
                                          <p:attrName>style.visibility</p:attrName>
                                        </p:attrNameLst>
                                      </p:cBhvr>
                                      <p:to>
                                        <p:strVal val="hidden"/>
                                      </p:to>
                                    </p:set>
                                  </p:childTnLst>
                                </p:cTn>
                              </p:par>
                            </p:childTnLst>
                          </p:cTn>
                        </p:par>
                        <p:par>
                          <p:cTn id="98" fill="hold" nodeType="afterGroup">
                            <p:stCondLst>
                              <p:cond delay="500"/>
                            </p:stCondLst>
                            <p:childTnLst>
                              <p:par>
                                <p:cTn id="99" presetID="1" presetClass="entr" presetSubtype="0" fill="hold" nodeType="afterEffect">
                                  <p:stCondLst>
                                    <p:cond delay="1"/>
                                  </p:stCondLst>
                                  <p:childTnLst>
                                    <p:set>
                                      <p:cBhvr>
                                        <p:cTn id="100" dur="1" fill="hold">
                                          <p:stCondLst>
                                            <p:cond delay="499"/>
                                          </p:stCondLst>
                                        </p:cTn>
                                        <p:tgtEl>
                                          <p:spTgt spid="36955"/>
                                        </p:tgtEl>
                                        <p:attrNameLst>
                                          <p:attrName>style.visibility</p:attrName>
                                        </p:attrNameLst>
                                      </p:cBhvr>
                                      <p:to>
                                        <p:strVal val="visible"/>
                                      </p:to>
                                    </p:set>
                                  </p:childTnLst>
                                </p:cTn>
                              </p:par>
                            </p:childTnLst>
                          </p:cTn>
                        </p:par>
                        <p:par>
                          <p:cTn id="101" fill="hold" nodeType="afterGroup">
                            <p:stCondLst>
                              <p:cond delay="1001"/>
                            </p:stCondLst>
                            <p:childTnLst>
                              <p:par>
                                <p:cTn id="102" presetID="1" presetClass="entr" presetSubtype="0" fill="hold" grpId="0" nodeType="afterEffect">
                                  <p:stCondLst>
                                    <p:cond delay="1"/>
                                  </p:stCondLst>
                                  <p:childTnLst>
                                    <p:set>
                                      <p:cBhvr>
                                        <p:cTn id="103" dur="1" fill="hold">
                                          <p:stCondLst>
                                            <p:cond delay="499"/>
                                          </p:stCondLst>
                                        </p:cTn>
                                        <p:tgtEl>
                                          <p:spTgt spid="36956"/>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499"/>
                                          </p:stCondLst>
                                        </p:cTn>
                                        <p:tgtEl>
                                          <p:spTgt spid="36959"/>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nodeType="afterEffect">
                                  <p:stCondLst>
                                    <p:cond delay="1"/>
                                  </p:stCondLst>
                                  <p:childTnLst>
                                    <p:set>
                                      <p:cBhvr>
                                        <p:cTn id="110" dur="1" fill="hold">
                                          <p:stCondLst>
                                            <p:cond delay="499"/>
                                          </p:stCondLst>
                                        </p:cTn>
                                        <p:tgtEl>
                                          <p:spTgt spid="36965"/>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36965"/>
                                        </p:tgtEl>
                                        <p:attrNameLst>
                                          <p:attrName>style.visibility</p:attrName>
                                        </p:attrNameLst>
                                      </p:cBhvr>
                                      <p:to>
                                        <p:strVal val="hidden"/>
                                      </p:to>
                                    </p:set>
                                  </p:childTnLst>
                                </p:cTn>
                              </p:par>
                            </p:childTnLst>
                          </p:cTn>
                        </p:par>
                        <p:par>
                          <p:cTn id="115" fill="hold" nodeType="afterGroup">
                            <p:stCondLst>
                              <p:cond delay="500"/>
                            </p:stCondLst>
                            <p:childTnLst>
                              <p:par>
                                <p:cTn id="116" presetID="1" presetClass="entr" presetSubtype="0" fill="hold" nodeType="afterEffect">
                                  <p:stCondLst>
                                    <p:cond delay="1"/>
                                  </p:stCondLst>
                                  <p:childTnLst>
                                    <p:set>
                                      <p:cBhvr>
                                        <p:cTn id="117" dur="1" fill="hold">
                                          <p:stCondLst>
                                            <p:cond delay="499"/>
                                          </p:stCondLst>
                                        </p:cTn>
                                        <p:tgtEl>
                                          <p:spTgt spid="36971"/>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 presetClass="exit" presetSubtype="0" fill="hold" nodeType="clickEffect">
                                  <p:stCondLst>
                                    <p:cond delay="0"/>
                                  </p:stCondLst>
                                  <p:childTnLst>
                                    <p:set>
                                      <p:cBhvr>
                                        <p:cTn id="121" dur="1" fill="hold">
                                          <p:stCondLst>
                                            <p:cond delay="499"/>
                                          </p:stCondLst>
                                        </p:cTn>
                                        <p:tgtEl>
                                          <p:spTgt spid="36971"/>
                                        </p:tgtEl>
                                        <p:attrNameLst>
                                          <p:attrName>style.visibility</p:attrName>
                                        </p:attrNameLst>
                                      </p:cBhvr>
                                      <p:to>
                                        <p:strVal val="hidden"/>
                                      </p:to>
                                    </p:set>
                                  </p:childTnLst>
                                </p:cTn>
                              </p:par>
                            </p:childTnLst>
                          </p:cTn>
                        </p:par>
                        <p:par>
                          <p:cTn id="122" fill="hold" nodeType="afterGroup">
                            <p:stCondLst>
                              <p:cond delay="500"/>
                            </p:stCondLst>
                            <p:childTnLst>
                              <p:par>
                                <p:cTn id="123" presetID="1" presetClass="entr" presetSubtype="0" fill="hold" nodeType="afterEffect">
                                  <p:stCondLst>
                                    <p:cond delay="1"/>
                                  </p:stCondLst>
                                  <p:childTnLst>
                                    <p:set>
                                      <p:cBhvr>
                                        <p:cTn id="124" dur="1" fill="hold">
                                          <p:stCondLst>
                                            <p:cond delay="499"/>
                                          </p:stCondLst>
                                        </p:cTn>
                                        <p:tgtEl>
                                          <p:spTgt spid="36977"/>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xit" presetSubtype="0" fill="hold" nodeType="clickEffect">
                                  <p:stCondLst>
                                    <p:cond delay="0"/>
                                  </p:stCondLst>
                                  <p:childTnLst>
                                    <p:set>
                                      <p:cBhvr>
                                        <p:cTn id="128" dur="1" fill="hold">
                                          <p:stCondLst>
                                            <p:cond delay="499"/>
                                          </p:stCondLst>
                                        </p:cTn>
                                        <p:tgtEl>
                                          <p:spTgt spid="36977"/>
                                        </p:tgtEl>
                                        <p:attrNameLst>
                                          <p:attrName>style.visibility</p:attrName>
                                        </p:attrNameLst>
                                      </p:cBhvr>
                                      <p:to>
                                        <p:strVal val="hidden"/>
                                      </p:to>
                                    </p:set>
                                  </p:childTnLst>
                                </p:cTn>
                              </p:par>
                            </p:childTnLst>
                          </p:cTn>
                        </p:par>
                        <p:par>
                          <p:cTn id="129" fill="hold" nodeType="afterGroup">
                            <p:stCondLst>
                              <p:cond delay="500"/>
                            </p:stCondLst>
                            <p:childTnLst>
                              <p:par>
                                <p:cTn id="130" presetID="1" presetClass="entr" presetSubtype="0" fill="hold" nodeType="afterEffect">
                                  <p:stCondLst>
                                    <p:cond delay="1"/>
                                  </p:stCondLst>
                                  <p:childTnLst>
                                    <p:set>
                                      <p:cBhvr>
                                        <p:cTn id="131" dur="1" fill="hold">
                                          <p:stCondLst>
                                            <p:cond delay="499"/>
                                          </p:stCondLst>
                                        </p:cTn>
                                        <p:tgtEl>
                                          <p:spTgt spid="36983"/>
                                        </p:tgtEl>
                                        <p:attrNameLst>
                                          <p:attrName>style.visibility</p:attrName>
                                        </p:attrNameLst>
                                      </p:cBhvr>
                                      <p:to>
                                        <p:strVal val="visible"/>
                                      </p:to>
                                    </p:se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 presetClass="exit" presetSubtype="0" fill="hold" nodeType="clickEffect">
                                  <p:stCondLst>
                                    <p:cond delay="0"/>
                                  </p:stCondLst>
                                  <p:childTnLst>
                                    <p:set>
                                      <p:cBhvr>
                                        <p:cTn id="135" dur="1" fill="hold">
                                          <p:stCondLst>
                                            <p:cond delay="499"/>
                                          </p:stCondLst>
                                        </p:cTn>
                                        <p:tgtEl>
                                          <p:spTgt spid="36983"/>
                                        </p:tgtEl>
                                        <p:attrNameLst>
                                          <p:attrName>style.visibility</p:attrName>
                                        </p:attrNameLst>
                                      </p:cBhvr>
                                      <p:to>
                                        <p:strVal val="hidden"/>
                                      </p:to>
                                    </p:set>
                                  </p:childTnLst>
                                </p:cTn>
                              </p:par>
                            </p:childTnLst>
                          </p:cTn>
                        </p:par>
                        <p:par>
                          <p:cTn id="136" fill="hold" nodeType="afterGroup">
                            <p:stCondLst>
                              <p:cond delay="500"/>
                            </p:stCondLst>
                            <p:childTnLst>
                              <p:par>
                                <p:cTn id="137" presetID="1" presetClass="entr" presetSubtype="0" fill="hold" nodeType="afterEffect">
                                  <p:stCondLst>
                                    <p:cond delay="1"/>
                                  </p:stCondLst>
                                  <p:childTnLst>
                                    <p:set>
                                      <p:cBhvr>
                                        <p:cTn id="138" dur="1" fill="hold">
                                          <p:stCondLst>
                                            <p:cond delay="499"/>
                                          </p:stCondLst>
                                        </p:cTn>
                                        <p:tgtEl>
                                          <p:spTgt spid="36989"/>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499"/>
                                          </p:stCondLst>
                                        </p:cTn>
                                        <p:tgtEl>
                                          <p:spTgt spid="36989"/>
                                        </p:tgtEl>
                                        <p:attrNameLst>
                                          <p:attrName>style.visibility</p:attrName>
                                        </p:attrNameLst>
                                      </p:cBhvr>
                                      <p:to>
                                        <p:strVal val="hidden"/>
                                      </p:to>
                                    </p:set>
                                  </p:childTnLst>
                                </p:cTn>
                              </p:par>
                            </p:childTnLst>
                          </p:cTn>
                        </p:par>
                        <p:par>
                          <p:cTn id="143" fill="hold" nodeType="afterGroup">
                            <p:stCondLst>
                              <p:cond delay="500"/>
                            </p:stCondLst>
                            <p:childTnLst>
                              <p:par>
                                <p:cTn id="144" presetID="1" presetClass="entr" presetSubtype="0" fill="hold" nodeType="afterEffect">
                                  <p:stCondLst>
                                    <p:cond delay="1"/>
                                  </p:stCondLst>
                                  <p:childTnLst>
                                    <p:set>
                                      <p:cBhvr>
                                        <p:cTn id="145" dur="1" fill="hold">
                                          <p:stCondLst>
                                            <p:cond delay="499"/>
                                          </p:stCondLst>
                                        </p:cTn>
                                        <p:tgtEl>
                                          <p:spTgt spid="36995"/>
                                        </p:tgtEl>
                                        <p:attrNameLst>
                                          <p:attrName>style.visibility</p:attrName>
                                        </p:attrNameLst>
                                      </p:cBhvr>
                                      <p:to>
                                        <p:strVal val="visible"/>
                                      </p:to>
                                    </p:se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 presetClass="exit" presetSubtype="0" fill="hold" nodeType="clickEffect">
                                  <p:stCondLst>
                                    <p:cond delay="0"/>
                                  </p:stCondLst>
                                  <p:childTnLst>
                                    <p:set>
                                      <p:cBhvr>
                                        <p:cTn id="149" dur="1" fill="hold">
                                          <p:stCondLst>
                                            <p:cond delay="499"/>
                                          </p:stCondLst>
                                        </p:cTn>
                                        <p:tgtEl>
                                          <p:spTgt spid="36995"/>
                                        </p:tgtEl>
                                        <p:attrNameLst>
                                          <p:attrName>style.visibility</p:attrName>
                                        </p:attrNameLst>
                                      </p:cBhvr>
                                      <p:to>
                                        <p:strVal val="hidden"/>
                                      </p:to>
                                    </p:set>
                                  </p:childTnLst>
                                </p:cTn>
                              </p:par>
                            </p:childTnLst>
                          </p:cTn>
                        </p:par>
                        <p:par>
                          <p:cTn id="150" fill="hold" nodeType="afterGroup">
                            <p:stCondLst>
                              <p:cond delay="500"/>
                            </p:stCondLst>
                            <p:childTnLst>
                              <p:par>
                                <p:cTn id="151" presetID="1" presetClass="entr" presetSubtype="0" fill="hold" nodeType="afterEffect">
                                  <p:stCondLst>
                                    <p:cond delay="1"/>
                                  </p:stCondLst>
                                  <p:childTnLst>
                                    <p:set>
                                      <p:cBhvr>
                                        <p:cTn id="152" dur="1" fill="hold">
                                          <p:stCondLst>
                                            <p:cond delay="499"/>
                                          </p:stCondLst>
                                        </p:cTn>
                                        <p:tgtEl>
                                          <p:spTgt spid="37001"/>
                                        </p:tgtEl>
                                        <p:attrNameLst>
                                          <p:attrName>style.visibility</p:attrName>
                                        </p:attrNameLst>
                                      </p:cBhvr>
                                      <p:to>
                                        <p:strVal val="visible"/>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xit" presetSubtype="0" fill="hold" nodeType="clickEffect">
                                  <p:stCondLst>
                                    <p:cond delay="0"/>
                                  </p:stCondLst>
                                  <p:childTnLst>
                                    <p:set>
                                      <p:cBhvr>
                                        <p:cTn id="156" dur="1" fill="hold">
                                          <p:stCondLst>
                                            <p:cond delay="499"/>
                                          </p:stCondLst>
                                        </p:cTn>
                                        <p:tgtEl>
                                          <p:spTgt spid="37001"/>
                                        </p:tgtEl>
                                        <p:attrNameLst>
                                          <p:attrName>style.visibility</p:attrName>
                                        </p:attrNameLst>
                                      </p:cBhvr>
                                      <p:to>
                                        <p:strVal val="hidden"/>
                                      </p:to>
                                    </p:set>
                                  </p:childTnLst>
                                </p:cTn>
                              </p:par>
                            </p:childTnLst>
                          </p:cTn>
                        </p:par>
                        <p:par>
                          <p:cTn id="157" fill="hold" nodeType="afterGroup">
                            <p:stCondLst>
                              <p:cond delay="500"/>
                            </p:stCondLst>
                            <p:childTnLst>
                              <p:par>
                                <p:cTn id="158" presetID="1" presetClass="entr" presetSubtype="0" fill="hold" nodeType="afterEffect">
                                  <p:stCondLst>
                                    <p:cond delay="1"/>
                                  </p:stCondLst>
                                  <p:childTnLst>
                                    <p:set>
                                      <p:cBhvr>
                                        <p:cTn id="159" dur="1" fill="hold">
                                          <p:stCondLst>
                                            <p:cond delay="499"/>
                                          </p:stCondLst>
                                        </p:cTn>
                                        <p:tgtEl>
                                          <p:spTgt spid="37007"/>
                                        </p:tgtEl>
                                        <p:attrNameLst>
                                          <p:attrName>style.visibility</p:attrName>
                                        </p:attrNameLst>
                                      </p:cBhvr>
                                      <p:to>
                                        <p:strVal val="visible"/>
                                      </p:to>
                                    </p:set>
                                  </p:childTnLst>
                                </p:cTn>
                              </p:par>
                            </p:childTnLst>
                          </p:cTn>
                        </p:par>
                        <p:par>
                          <p:cTn id="160" fill="hold" nodeType="afterGroup">
                            <p:stCondLst>
                              <p:cond delay="1001"/>
                            </p:stCondLst>
                            <p:childTnLst>
                              <p:par>
                                <p:cTn id="161" presetID="1" presetClass="entr" presetSubtype="0" fill="hold" grpId="0" nodeType="afterEffect">
                                  <p:stCondLst>
                                    <p:cond delay="1"/>
                                  </p:stCondLst>
                                  <p:childTnLst>
                                    <p:set>
                                      <p:cBhvr>
                                        <p:cTn id="162" dur="1" fill="hold">
                                          <p:stCondLst>
                                            <p:cond delay="499"/>
                                          </p:stCondLst>
                                        </p:cTn>
                                        <p:tgtEl>
                                          <p:spTgt spid="37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P spid="36956" grpId="0" autoUpdateAnimBg="0"/>
      <p:bldP spid="37008" grpId="0" autoUpdateAnimBg="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extBox 6"/>
          <p:cNvSpPr txBox="1">
            <a:spLocks noChangeArrowheads="1"/>
          </p:cNvSpPr>
          <p:nvPr/>
        </p:nvSpPr>
        <p:spPr bwMode="auto">
          <a:xfrm>
            <a:off x="1981200" y="1166812"/>
            <a:ext cx="1519237" cy="368300"/>
          </a:xfrm>
          <a:prstGeom prst="rect">
            <a:avLst/>
          </a:prstGeom>
          <a:noFill/>
          <a:ln w="9525">
            <a:noFill/>
            <a:miter lim="800000"/>
            <a:headEnd/>
            <a:tailEnd/>
          </a:ln>
        </p:spPr>
        <p:txBody>
          <a:bodyPr wrap="none">
            <a:prstTxWarp prst="textNoShape">
              <a:avLst/>
            </a:prstTxWarp>
            <a:spAutoFit/>
          </a:bodyPr>
          <a:lstStyle/>
          <a:p>
            <a:r>
              <a:rPr lang="en-US" dirty="0"/>
              <a:t>Find a bottle:</a:t>
            </a:r>
          </a:p>
        </p:txBody>
      </p:sp>
      <p:pic>
        <p:nvPicPr>
          <p:cNvPr id="19459" name="Picture 16"/>
          <p:cNvPicPr>
            <a:picLocks noChangeAspect="1"/>
          </p:cNvPicPr>
          <p:nvPr/>
        </p:nvPicPr>
        <p:blipFill>
          <a:blip r:embed="rId2"/>
          <a:srcRect l="43164" t="51431"/>
          <a:stretch>
            <a:fillRect/>
          </a:stretch>
        </p:blipFill>
        <p:spPr bwMode="auto">
          <a:xfrm>
            <a:off x="409575" y="1816100"/>
            <a:ext cx="3243262" cy="2078037"/>
          </a:xfrm>
          <a:prstGeom prst="rect">
            <a:avLst/>
          </a:prstGeom>
          <a:noFill/>
          <a:ln w="9525">
            <a:noFill/>
            <a:miter lim="800000"/>
            <a:headEnd/>
            <a:tailEnd/>
          </a:ln>
        </p:spPr>
      </p:pic>
      <p:sp>
        <p:nvSpPr>
          <p:cNvPr id="19461" name="TextBox 15"/>
          <p:cNvSpPr txBox="1">
            <a:spLocks noChangeArrowheads="1"/>
          </p:cNvSpPr>
          <p:nvPr/>
        </p:nvSpPr>
        <p:spPr bwMode="auto">
          <a:xfrm>
            <a:off x="300037" y="1073150"/>
            <a:ext cx="1774825" cy="461962"/>
          </a:xfrm>
          <a:prstGeom prst="rect">
            <a:avLst/>
          </a:prstGeom>
          <a:noFill/>
          <a:ln w="9525">
            <a:noFill/>
            <a:miter lim="800000"/>
            <a:headEnd/>
            <a:tailEnd/>
          </a:ln>
        </p:spPr>
        <p:txBody>
          <a:bodyPr wrap="none">
            <a:prstTxWarp prst="textNoShape">
              <a:avLst/>
            </a:prstTxWarp>
            <a:spAutoFit/>
          </a:bodyPr>
          <a:lstStyle/>
          <a:p>
            <a:r>
              <a:rPr lang="en-US" sz="2400" b="1"/>
              <a:t>Categories</a:t>
            </a:r>
          </a:p>
        </p:txBody>
      </p:sp>
      <p:sp>
        <p:nvSpPr>
          <p:cNvPr id="19462" name="TextBox 21"/>
          <p:cNvSpPr txBox="1">
            <a:spLocks noChangeArrowheads="1"/>
          </p:cNvSpPr>
          <p:nvPr/>
        </p:nvSpPr>
        <p:spPr bwMode="auto">
          <a:xfrm>
            <a:off x="4795837" y="1074737"/>
            <a:ext cx="1604963" cy="461963"/>
          </a:xfrm>
          <a:prstGeom prst="rect">
            <a:avLst/>
          </a:prstGeom>
          <a:noFill/>
          <a:ln w="9525">
            <a:noFill/>
            <a:miter lim="800000"/>
            <a:headEnd/>
            <a:tailEnd/>
          </a:ln>
        </p:spPr>
        <p:txBody>
          <a:bodyPr wrap="none">
            <a:prstTxWarp prst="textNoShape">
              <a:avLst/>
            </a:prstTxWarp>
            <a:spAutoFit/>
          </a:bodyPr>
          <a:lstStyle/>
          <a:p>
            <a:r>
              <a:rPr lang="en-US" sz="2400" b="1"/>
              <a:t>Instances</a:t>
            </a:r>
          </a:p>
        </p:txBody>
      </p:sp>
      <p:pic>
        <p:nvPicPr>
          <p:cNvPr id="19463" name="Picture 4" descr="tmp"/>
          <p:cNvPicPr>
            <a:picLocks noChangeAspect="1" noChangeArrowheads="1"/>
          </p:cNvPicPr>
          <p:nvPr/>
        </p:nvPicPr>
        <p:blipFill>
          <a:blip r:embed="rId3"/>
          <a:srcRect t="3156" r="42500" b="29834"/>
          <a:stretch>
            <a:fillRect/>
          </a:stretch>
        </p:blipFill>
        <p:spPr bwMode="auto">
          <a:xfrm>
            <a:off x="5181600" y="1752600"/>
            <a:ext cx="3508375" cy="2136775"/>
          </a:xfrm>
          <a:prstGeom prst="rect">
            <a:avLst/>
          </a:prstGeom>
          <a:noFill/>
          <a:ln w="9525">
            <a:noFill/>
            <a:miter lim="800000"/>
            <a:headEnd/>
            <a:tailEnd/>
          </a:ln>
        </p:spPr>
      </p:pic>
      <p:sp>
        <p:nvSpPr>
          <p:cNvPr id="19464" name="TextBox 6"/>
          <p:cNvSpPr txBox="1">
            <a:spLocks noChangeArrowheads="1"/>
          </p:cNvSpPr>
          <p:nvPr/>
        </p:nvSpPr>
        <p:spPr bwMode="auto">
          <a:xfrm>
            <a:off x="6172200" y="1090612"/>
            <a:ext cx="2481262" cy="369888"/>
          </a:xfrm>
          <a:prstGeom prst="rect">
            <a:avLst/>
          </a:prstGeom>
          <a:noFill/>
          <a:ln w="9525">
            <a:noFill/>
            <a:miter lim="800000"/>
            <a:headEnd/>
            <a:tailEnd/>
          </a:ln>
        </p:spPr>
        <p:txBody>
          <a:bodyPr wrap="none">
            <a:prstTxWarp prst="textNoShape">
              <a:avLst/>
            </a:prstTxWarp>
            <a:spAutoFit/>
          </a:bodyPr>
          <a:lstStyle/>
          <a:p>
            <a:r>
              <a:rPr lang="en-US" dirty="0"/>
              <a:t>Find these two objects</a:t>
            </a:r>
          </a:p>
        </p:txBody>
      </p:sp>
      <p:sp>
        <p:nvSpPr>
          <p:cNvPr id="19465" name="TextBox 24"/>
          <p:cNvSpPr txBox="1">
            <a:spLocks noChangeArrowheads="1"/>
          </p:cNvSpPr>
          <p:nvPr/>
        </p:nvSpPr>
        <p:spPr bwMode="auto">
          <a:xfrm>
            <a:off x="969962" y="4243387"/>
            <a:ext cx="2597150" cy="922338"/>
          </a:xfrm>
          <a:prstGeom prst="rect">
            <a:avLst/>
          </a:prstGeom>
          <a:noFill/>
          <a:ln w="9525">
            <a:noFill/>
            <a:miter lim="800000"/>
            <a:headEnd/>
            <a:tailEnd/>
          </a:ln>
        </p:spPr>
        <p:txBody>
          <a:bodyPr wrap="none">
            <a:prstTxWarp prst="textNoShape">
              <a:avLst/>
            </a:prstTxWarp>
            <a:spAutoFit/>
          </a:bodyPr>
          <a:lstStyle/>
          <a:p>
            <a:pPr algn="ctr"/>
            <a:r>
              <a:rPr lang="en-US"/>
              <a:t>Can’t do</a:t>
            </a:r>
          </a:p>
          <a:p>
            <a:pPr algn="ctr"/>
            <a:r>
              <a:rPr lang="en-US"/>
              <a:t>unless you do not </a:t>
            </a:r>
            <a:br>
              <a:rPr lang="en-US"/>
            </a:br>
            <a:r>
              <a:rPr lang="en-US"/>
              <a:t>care about few errors…</a:t>
            </a:r>
          </a:p>
        </p:txBody>
      </p:sp>
      <p:sp>
        <p:nvSpPr>
          <p:cNvPr id="19466" name="TextBox 25"/>
          <p:cNvSpPr txBox="1">
            <a:spLocks noChangeArrowheads="1"/>
          </p:cNvSpPr>
          <p:nvPr/>
        </p:nvSpPr>
        <p:spPr bwMode="auto">
          <a:xfrm>
            <a:off x="6929437" y="4243387"/>
            <a:ext cx="1211263" cy="368300"/>
          </a:xfrm>
          <a:prstGeom prst="rect">
            <a:avLst/>
          </a:prstGeom>
          <a:noFill/>
          <a:ln w="9525">
            <a:noFill/>
            <a:miter lim="800000"/>
            <a:headEnd/>
            <a:tailEnd/>
          </a:ln>
        </p:spPr>
        <p:txBody>
          <a:bodyPr wrap="none">
            <a:prstTxWarp prst="textNoShape">
              <a:avLst/>
            </a:prstTxWarp>
            <a:spAutoFit/>
          </a:bodyPr>
          <a:lstStyle/>
          <a:p>
            <a:r>
              <a:rPr lang="en-US"/>
              <a:t>Can nail it</a:t>
            </a:r>
          </a:p>
        </p:txBody>
      </p:sp>
      <p:sp>
        <p:nvSpPr>
          <p:cNvPr id="11" name="Title 10"/>
          <p:cNvSpPr>
            <a:spLocks noGrp="1"/>
          </p:cNvSpPr>
          <p:nvPr>
            <p:ph type="title"/>
          </p:nvPr>
        </p:nvSpPr>
        <p:spPr>
          <a:xfrm>
            <a:off x="0" y="0"/>
            <a:ext cx="9144000" cy="990600"/>
          </a:xfrm>
        </p:spPr>
        <p:txBody>
          <a:bodyPr/>
          <a:lstStyle/>
          <a:p>
            <a:r>
              <a:rPr lang="en-US" dirty="0" smtClean="0"/>
              <a:t>Finding the “same” thing across images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685800" y="0"/>
            <a:ext cx="7772400" cy="1577975"/>
          </a:xfrm>
          <a:ln/>
        </p:spPr>
        <p:txBody>
          <a:bodyPr rIns="132080"/>
          <a:lstStyle/>
          <a:p>
            <a:r>
              <a:rPr lang="en-US"/>
              <a:t>Harris Detector: Mathematics</a:t>
            </a:r>
          </a:p>
        </p:txBody>
      </p:sp>
      <p:grpSp>
        <p:nvGrpSpPr>
          <p:cNvPr id="39940" name="Group 4"/>
          <p:cNvGrpSpPr>
            <a:grpSpLocks/>
          </p:cNvGrpSpPr>
          <p:nvPr/>
        </p:nvGrpSpPr>
        <p:grpSpPr bwMode="auto">
          <a:xfrm>
            <a:off x="1219200" y="2514600"/>
            <a:ext cx="6934200" cy="954088"/>
            <a:chOff x="0" y="0"/>
            <a:chExt cx="4368" cy="601"/>
          </a:xfrm>
        </p:grpSpPr>
        <p:sp>
          <p:nvSpPr>
            <p:cNvPr id="39938" name="Rectangle 2"/>
            <p:cNvSpPr>
              <a:spLocks/>
            </p:cNvSpPr>
            <p:nvPr/>
          </p:nvSpPr>
          <p:spPr bwMode="auto">
            <a:xfrm>
              <a:off x="0" y="0"/>
              <a:ext cx="4368" cy="601"/>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39939"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4368" cy="60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grpSp>
      <p:sp>
        <p:nvSpPr>
          <p:cNvPr id="39941" name="Rectangle 5"/>
          <p:cNvSpPr>
            <a:spLocks/>
          </p:cNvSpPr>
          <p:nvPr/>
        </p:nvSpPr>
        <p:spPr bwMode="auto">
          <a:xfrm>
            <a:off x="915988" y="1403350"/>
            <a:ext cx="6858000" cy="901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sz="2800">
                <a:solidFill>
                  <a:schemeClr val="tx1"/>
                </a:solidFill>
                <a:ea typeface="ＭＳ Ｐゴシック" charset="0"/>
                <a:cs typeface="Times New Roman" charset="0"/>
              </a:rPr>
              <a:t>Window-averaged squared change of intensity induced by shifting the image data by [</a:t>
            </a:r>
            <a:r>
              <a:rPr lang="en-US" sz="2800">
                <a:solidFill>
                  <a:schemeClr val="tx1"/>
                </a:solidFill>
                <a:latin typeface="Times New Roman Italic" charset="0"/>
                <a:ea typeface="ＭＳ Ｐゴシック" charset="0"/>
                <a:cs typeface="Times New Roman Italic" charset="0"/>
                <a:sym typeface="Times New Roman Italic" charset="0"/>
              </a:rPr>
              <a:t>u,v</a:t>
            </a:r>
            <a:r>
              <a:rPr lang="en-US" sz="2800">
                <a:solidFill>
                  <a:schemeClr val="tx1"/>
                </a:solidFill>
                <a:ea typeface="ＭＳ Ｐゴシック" charset="0"/>
                <a:cs typeface="Times New Roman" charset="0"/>
              </a:rPr>
              <a:t>]:</a:t>
            </a:r>
          </a:p>
        </p:txBody>
      </p:sp>
      <p:grpSp>
        <p:nvGrpSpPr>
          <p:cNvPr id="39945" name="Group 9"/>
          <p:cNvGrpSpPr>
            <a:grpSpLocks/>
          </p:cNvGrpSpPr>
          <p:nvPr/>
        </p:nvGrpSpPr>
        <p:grpSpPr bwMode="auto">
          <a:xfrm>
            <a:off x="6477000" y="3048000"/>
            <a:ext cx="1384300" cy="1371600"/>
            <a:chOff x="0" y="0"/>
            <a:chExt cx="872" cy="864"/>
          </a:xfrm>
        </p:grpSpPr>
        <p:sp>
          <p:nvSpPr>
            <p:cNvPr id="39942" name="Line 6"/>
            <p:cNvSpPr>
              <a:spLocks noChangeShapeType="1"/>
            </p:cNvSpPr>
            <p:nvPr/>
          </p:nvSpPr>
          <p:spPr bwMode="auto">
            <a:xfrm rot="10800000">
              <a:off x="288" y="0"/>
              <a:ext cx="96" cy="528"/>
            </a:xfrm>
            <a:prstGeom prst="line">
              <a:avLst/>
            </a:pr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9943" name="AutoShape 7"/>
            <p:cNvSpPr>
              <a:spLocks/>
            </p:cNvSpPr>
            <p:nvPr/>
          </p:nvSpPr>
          <p:spPr bwMode="auto">
            <a:xfrm>
              <a:off x="0" y="528"/>
              <a:ext cx="864" cy="336"/>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endParaRPr lang="en-US"/>
            </a:p>
          </p:txBody>
        </p:sp>
        <p:sp>
          <p:nvSpPr>
            <p:cNvPr id="39944" name="Rectangle 8"/>
            <p:cNvSpPr>
              <a:spLocks/>
            </p:cNvSpPr>
            <p:nvPr/>
          </p:nvSpPr>
          <p:spPr bwMode="auto">
            <a:xfrm>
              <a:off x="0" y="566"/>
              <a:ext cx="872" cy="25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spcBef>
                  <a:spcPts val="1200"/>
                </a:spcBef>
              </a:pPr>
              <a:r>
                <a:rPr lang="en-US" sz="2000">
                  <a:solidFill>
                    <a:schemeClr val="tx1"/>
                  </a:solidFill>
                  <a:latin typeface="Tahoma" charset="0"/>
                  <a:ea typeface="ＭＳ Ｐゴシック" charset="0"/>
                  <a:cs typeface="Tahoma" charset="0"/>
                  <a:sym typeface="Tahoma" charset="0"/>
                </a:rPr>
                <a:t>Intensity</a:t>
              </a:r>
            </a:p>
          </p:txBody>
        </p:sp>
      </p:grpSp>
      <p:grpSp>
        <p:nvGrpSpPr>
          <p:cNvPr id="39949" name="Group 13"/>
          <p:cNvGrpSpPr>
            <a:grpSpLocks/>
          </p:cNvGrpSpPr>
          <p:nvPr/>
        </p:nvGrpSpPr>
        <p:grpSpPr bwMode="auto">
          <a:xfrm>
            <a:off x="4114800" y="3200400"/>
            <a:ext cx="1398588" cy="1371600"/>
            <a:chOff x="0" y="0"/>
            <a:chExt cx="881" cy="864"/>
          </a:xfrm>
        </p:grpSpPr>
        <p:sp>
          <p:nvSpPr>
            <p:cNvPr id="39946" name="AutoShape 10"/>
            <p:cNvSpPr>
              <a:spLocks/>
            </p:cNvSpPr>
            <p:nvPr/>
          </p:nvSpPr>
          <p:spPr bwMode="auto">
            <a:xfrm>
              <a:off x="0" y="384"/>
              <a:ext cx="864" cy="48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endParaRPr lang="en-US"/>
            </a:p>
          </p:txBody>
        </p:sp>
        <p:sp>
          <p:nvSpPr>
            <p:cNvPr id="39947" name="Rectangle 11"/>
            <p:cNvSpPr>
              <a:spLocks/>
            </p:cNvSpPr>
            <p:nvPr/>
          </p:nvSpPr>
          <p:spPr bwMode="auto">
            <a:xfrm>
              <a:off x="9" y="411"/>
              <a:ext cx="872" cy="44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spcBef>
                  <a:spcPts val="1200"/>
                </a:spcBef>
              </a:pPr>
              <a:r>
                <a:rPr lang="en-US" sz="2000">
                  <a:solidFill>
                    <a:schemeClr val="tx1"/>
                  </a:solidFill>
                  <a:latin typeface="Tahoma" charset="0"/>
                  <a:ea typeface="ＭＳ Ｐゴシック" charset="0"/>
                  <a:cs typeface="Tahoma" charset="0"/>
                  <a:sym typeface="Tahoma" charset="0"/>
                </a:rPr>
                <a:t>Shifted intensity</a:t>
              </a:r>
            </a:p>
          </p:txBody>
        </p:sp>
        <p:sp>
          <p:nvSpPr>
            <p:cNvPr id="39948" name="Line 12"/>
            <p:cNvSpPr>
              <a:spLocks noChangeShapeType="1"/>
            </p:cNvSpPr>
            <p:nvPr/>
          </p:nvSpPr>
          <p:spPr bwMode="auto">
            <a:xfrm rot="10800000">
              <a:off x="336" y="0"/>
              <a:ext cx="48" cy="384"/>
            </a:xfrm>
            <a:prstGeom prst="line">
              <a:avLst/>
            </a:pr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9953" name="Group 17"/>
          <p:cNvGrpSpPr>
            <a:grpSpLocks/>
          </p:cNvGrpSpPr>
          <p:nvPr/>
        </p:nvGrpSpPr>
        <p:grpSpPr bwMode="auto">
          <a:xfrm>
            <a:off x="1905000" y="3124200"/>
            <a:ext cx="1398588" cy="1447800"/>
            <a:chOff x="0" y="0"/>
            <a:chExt cx="881" cy="912"/>
          </a:xfrm>
        </p:grpSpPr>
        <p:sp>
          <p:nvSpPr>
            <p:cNvPr id="39950" name="AutoShape 14"/>
            <p:cNvSpPr>
              <a:spLocks/>
            </p:cNvSpPr>
            <p:nvPr/>
          </p:nvSpPr>
          <p:spPr bwMode="auto">
            <a:xfrm>
              <a:off x="0" y="432"/>
              <a:ext cx="864" cy="48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endParaRPr lang="en-US"/>
            </a:p>
          </p:txBody>
        </p:sp>
        <p:sp>
          <p:nvSpPr>
            <p:cNvPr id="39951" name="Rectangle 15"/>
            <p:cNvSpPr>
              <a:spLocks/>
            </p:cNvSpPr>
            <p:nvPr/>
          </p:nvSpPr>
          <p:spPr bwMode="auto">
            <a:xfrm>
              <a:off x="9" y="459"/>
              <a:ext cx="872" cy="44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spcBef>
                  <a:spcPts val="1200"/>
                </a:spcBef>
              </a:pPr>
              <a:r>
                <a:rPr lang="en-US" sz="2000">
                  <a:solidFill>
                    <a:schemeClr val="tx1"/>
                  </a:solidFill>
                  <a:latin typeface="Tahoma" charset="0"/>
                  <a:ea typeface="ＭＳ Ｐゴシック" charset="0"/>
                  <a:cs typeface="Tahoma" charset="0"/>
                  <a:sym typeface="Tahoma" charset="0"/>
                </a:rPr>
                <a:t>Window function</a:t>
              </a:r>
            </a:p>
          </p:txBody>
        </p:sp>
        <p:sp>
          <p:nvSpPr>
            <p:cNvPr id="39952" name="Line 16"/>
            <p:cNvSpPr>
              <a:spLocks noChangeShapeType="1"/>
            </p:cNvSpPr>
            <p:nvPr/>
          </p:nvSpPr>
          <p:spPr bwMode="auto">
            <a:xfrm rot="10800000" flipH="1">
              <a:off x="528" y="0"/>
              <a:ext cx="336" cy="432"/>
            </a:xfrm>
            <a:prstGeom prst="line">
              <a:avLst/>
            </a:pr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9971" name="Group 35"/>
          <p:cNvGrpSpPr>
            <a:grpSpLocks/>
          </p:cNvGrpSpPr>
          <p:nvPr/>
        </p:nvGrpSpPr>
        <p:grpSpPr bwMode="auto">
          <a:xfrm>
            <a:off x="381029" y="5257800"/>
            <a:ext cx="8534371" cy="1268413"/>
            <a:chOff x="99" y="0"/>
            <a:chExt cx="5375" cy="799"/>
          </a:xfrm>
        </p:grpSpPr>
        <p:grpSp>
          <p:nvGrpSpPr>
            <p:cNvPr id="39961" name="Group 25"/>
            <p:cNvGrpSpPr>
              <a:grpSpLocks/>
            </p:cNvGrpSpPr>
            <p:nvPr/>
          </p:nvGrpSpPr>
          <p:grpSpPr bwMode="auto">
            <a:xfrm>
              <a:off x="3986" y="0"/>
              <a:ext cx="1488" cy="432"/>
              <a:chOff x="0" y="0"/>
              <a:chExt cx="1488" cy="432"/>
            </a:xfrm>
          </p:grpSpPr>
          <p:grpSp>
            <p:nvGrpSpPr>
              <p:cNvPr id="39956" name="Group 20"/>
              <p:cNvGrpSpPr>
                <a:grpSpLocks/>
              </p:cNvGrpSpPr>
              <p:nvPr/>
            </p:nvGrpSpPr>
            <p:grpSpPr bwMode="auto">
              <a:xfrm>
                <a:off x="0" y="265"/>
                <a:ext cx="1488" cy="167"/>
                <a:chOff x="0" y="0"/>
                <a:chExt cx="1488" cy="166"/>
              </a:xfrm>
            </p:grpSpPr>
            <p:sp>
              <p:nvSpPr>
                <p:cNvPr id="39954" name="AutoShape 18"/>
                <p:cNvSpPr>
                  <a:spLocks/>
                </p:cNvSpPr>
                <p:nvPr/>
              </p:nvSpPr>
              <p:spPr bwMode="auto">
                <a:xfrm>
                  <a:off x="0" y="0"/>
                  <a:ext cx="1488" cy="166"/>
                </a:xfrm>
                <a:custGeom>
                  <a:avLst/>
                  <a:gdLst/>
                  <a:ahLst/>
                  <a:cxnLst/>
                  <a:rect l="0" t="0" r="r" b="b"/>
                  <a:pathLst>
                    <a:path w="21600" h="21600">
                      <a:moveTo>
                        <a:pt x="5400" y="0"/>
                      </a:moveTo>
                      <a:lnTo>
                        <a:pt x="0" y="21600"/>
                      </a:lnTo>
                      <a:lnTo>
                        <a:pt x="16200" y="21600"/>
                      </a:lnTo>
                      <a:lnTo>
                        <a:pt x="21600" y="0"/>
                      </a:lnTo>
                      <a:close/>
                      <a:moveTo>
                        <a:pt x="5400" y="0"/>
                      </a:moveTo>
                    </a:path>
                  </a:pathLst>
                </a:custGeom>
                <a:solidFill>
                  <a:srgbClr val="C0C0C0"/>
                </a:solidFill>
                <a:ln w="9525" cap="flat">
                  <a:solidFill>
                    <a:schemeClr val="tx1"/>
                  </a:solidFill>
                  <a:prstDash val="dash"/>
                  <a:miter lim="800000"/>
                  <a:headEnd type="none" w="med" len="med"/>
                  <a:tailEnd type="none" w="med" len="med"/>
                </a:ln>
              </p:spPr>
              <p:txBody>
                <a:bodyPr lIns="0" tIns="0" rIns="0" bIns="0"/>
                <a:lstStyle/>
                <a:p>
                  <a:endParaRPr lang="en-US"/>
                </a:p>
              </p:txBody>
            </p:sp>
            <p:sp>
              <p:nvSpPr>
                <p:cNvPr id="39955" name="Freeform 19"/>
                <p:cNvSpPr>
                  <a:spLocks/>
                </p:cNvSpPr>
                <p:nvPr/>
              </p:nvSpPr>
              <p:spPr bwMode="auto">
                <a:xfrm>
                  <a:off x="334" y="33"/>
                  <a:ext cx="744" cy="99"/>
                </a:xfrm>
                <a:custGeom>
                  <a:avLst/>
                  <a:gdLst>
                    <a:gd name="T0" fmla="*/ 0 w 21600"/>
                    <a:gd name="T1" fmla="*/ 21600 h 21600"/>
                    <a:gd name="T2" fmla="*/ 5400 w 21600"/>
                    <a:gd name="T3" fmla="*/ 0 h 21600"/>
                    <a:gd name="T4" fmla="*/ 21600 w 21600"/>
                    <a:gd name="T5" fmla="*/ 14400 h 21600"/>
                  </a:gdLst>
                  <a:ahLst/>
                  <a:cxnLst>
                    <a:cxn ang="0">
                      <a:pos x="T0" y="T1"/>
                    </a:cxn>
                    <a:cxn ang="0">
                      <a:pos x="T2" y="T3"/>
                    </a:cxn>
                    <a:cxn ang="0">
                      <a:pos x="T4" y="T5"/>
                    </a:cxn>
                  </a:cxnLst>
                  <a:rect l="0" t="0" r="r" b="b"/>
                  <a:pathLst>
                    <a:path w="21600" h="21600">
                      <a:moveTo>
                        <a:pt x="0" y="21600"/>
                      </a:moveTo>
                      <a:lnTo>
                        <a:pt x="5400" y="0"/>
                      </a:lnTo>
                      <a:lnTo>
                        <a:pt x="21600" y="14400"/>
                      </a:lnTo>
                    </a:path>
                  </a:pathLst>
                </a:cu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39960" name="Group 24"/>
              <p:cNvGrpSpPr>
                <a:grpSpLocks/>
              </p:cNvGrpSpPr>
              <p:nvPr/>
            </p:nvGrpSpPr>
            <p:grpSpPr bwMode="auto">
              <a:xfrm>
                <a:off x="37" y="0"/>
                <a:ext cx="1413" cy="365"/>
                <a:chOff x="0" y="0"/>
                <a:chExt cx="1413" cy="365"/>
              </a:xfrm>
            </p:grpSpPr>
            <p:sp>
              <p:nvSpPr>
                <p:cNvPr id="39957" name="Freeform 21"/>
                <p:cNvSpPr>
                  <a:spLocks/>
                </p:cNvSpPr>
                <p:nvPr/>
              </p:nvSpPr>
              <p:spPr bwMode="auto">
                <a:xfrm>
                  <a:off x="0" y="0"/>
                  <a:ext cx="668" cy="365"/>
                </a:xfrm>
                <a:custGeom>
                  <a:avLst/>
                  <a:gdLst>
                    <a:gd name="T0" fmla="*/ 0 w 21600"/>
                    <a:gd name="T1" fmla="*/ 21600 h 21600"/>
                    <a:gd name="T2" fmla="*/ 5815 w 21600"/>
                    <a:gd name="T3" fmla="*/ 19059 h 21600"/>
                    <a:gd name="T4" fmla="*/ 13292 w 21600"/>
                    <a:gd name="T5" fmla="*/ 7624 h 21600"/>
                    <a:gd name="T6" fmla="*/ 17446 w 21600"/>
                    <a:gd name="T7" fmla="*/ 2541 h 21600"/>
                    <a:gd name="T8" fmla="*/ 21600 w 21600"/>
                    <a:gd name="T9" fmla="*/ 0 h 21600"/>
                  </a:gdLst>
                  <a:ahLst/>
                  <a:cxnLst>
                    <a:cxn ang="0">
                      <a:pos x="T0" y="T1"/>
                    </a:cxn>
                    <a:cxn ang="0">
                      <a:pos x="T2" y="T3"/>
                    </a:cxn>
                    <a:cxn ang="0">
                      <a:pos x="T4" y="T5"/>
                    </a:cxn>
                    <a:cxn ang="0">
                      <a:pos x="T6" y="T7"/>
                    </a:cxn>
                    <a:cxn ang="0">
                      <a:pos x="T8" y="T9"/>
                    </a:cxn>
                  </a:cxnLst>
                  <a:rect l="0" t="0" r="r" b="b"/>
                  <a:pathLst>
                    <a:path w="21600" h="21600">
                      <a:moveTo>
                        <a:pt x="0" y="21600"/>
                      </a:moveTo>
                      <a:cubicBezTo>
                        <a:pt x="1800" y="21494"/>
                        <a:pt x="3600" y="21388"/>
                        <a:pt x="5815" y="19059"/>
                      </a:cubicBezTo>
                      <a:cubicBezTo>
                        <a:pt x="8031" y="16729"/>
                        <a:pt x="11354" y="10376"/>
                        <a:pt x="13292" y="7624"/>
                      </a:cubicBezTo>
                      <a:cubicBezTo>
                        <a:pt x="15231" y="4871"/>
                        <a:pt x="16062" y="3812"/>
                        <a:pt x="17446" y="2541"/>
                      </a:cubicBezTo>
                      <a:cubicBezTo>
                        <a:pt x="18831" y="1271"/>
                        <a:pt x="20908" y="424"/>
                        <a:pt x="21600" y="0"/>
                      </a:cubicBezTo>
                    </a:path>
                  </a:pathLst>
                </a:custGeom>
                <a:noFill/>
                <a:ln w="31750" cap="flat">
                  <a:solidFill>
                    <a:srgbClr val="FF00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9958" name="Freeform 22"/>
                <p:cNvSpPr>
                  <a:spLocks/>
                </p:cNvSpPr>
                <p:nvPr/>
              </p:nvSpPr>
              <p:spPr bwMode="auto">
                <a:xfrm flipH="1">
                  <a:off x="745" y="0"/>
                  <a:ext cx="668" cy="365"/>
                </a:xfrm>
                <a:custGeom>
                  <a:avLst/>
                  <a:gdLst>
                    <a:gd name="T0" fmla="*/ 0 w 21600"/>
                    <a:gd name="T1" fmla="*/ 21600 h 21600"/>
                    <a:gd name="T2" fmla="*/ 5815 w 21600"/>
                    <a:gd name="T3" fmla="*/ 19059 h 21600"/>
                    <a:gd name="T4" fmla="*/ 13292 w 21600"/>
                    <a:gd name="T5" fmla="*/ 7624 h 21600"/>
                    <a:gd name="T6" fmla="*/ 17446 w 21600"/>
                    <a:gd name="T7" fmla="*/ 2541 h 21600"/>
                    <a:gd name="T8" fmla="*/ 21600 w 21600"/>
                    <a:gd name="T9" fmla="*/ 0 h 21600"/>
                  </a:gdLst>
                  <a:ahLst/>
                  <a:cxnLst>
                    <a:cxn ang="0">
                      <a:pos x="T0" y="T1"/>
                    </a:cxn>
                    <a:cxn ang="0">
                      <a:pos x="T2" y="T3"/>
                    </a:cxn>
                    <a:cxn ang="0">
                      <a:pos x="T4" y="T5"/>
                    </a:cxn>
                    <a:cxn ang="0">
                      <a:pos x="T6" y="T7"/>
                    </a:cxn>
                    <a:cxn ang="0">
                      <a:pos x="T8" y="T9"/>
                    </a:cxn>
                  </a:cxnLst>
                  <a:rect l="0" t="0" r="r" b="b"/>
                  <a:pathLst>
                    <a:path w="21600" h="21600">
                      <a:moveTo>
                        <a:pt x="0" y="21600"/>
                      </a:moveTo>
                      <a:cubicBezTo>
                        <a:pt x="1800" y="21494"/>
                        <a:pt x="3600" y="21388"/>
                        <a:pt x="5815" y="19059"/>
                      </a:cubicBezTo>
                      <a:cubicBezTo>
                        <a:pt x="8031" y="16729"/>
                        <a:pt x="11354" y="10376"/>
                        <a:pt x="13292" y="7624"/>
                      </a:cubicBezTo>
                      <a:cubicBezTo>
                        <a:pt x="15231" y="4871"/>
                        <a:pt x="16062" y="3812"/>
                        <a:pt x="17446" y="2541"/>
                      </a:cubicBezTo>
                      <a:cubicBezTo>
                        <a:pt x="18831" y="1271"/>
                        <a:pt x="20908" y="424"/>
                        <a:pt x="21600" y="0"/>
                      </a:cubicBezTo>
                    </a:path>
                  </a:pathLst>
                </a:custGeom>
                <a:noFill/>
                <a:ln w="31750" cap="flat">
                  <a:solidFill>
                    <a:srgbClr val="FF00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39959" name="Line 23"/>
                <p:cNvSpPr>
                  <a:spLocks noChangeShapeType="1"/>
                </p:cNvSpPr>
                <p:nvPr/>
              </p:nvSpPr>
              <p:spPr bwMode="auto">
                <a:xfrm>
                  <a:off x="668" y="0"/>
                  <a:ext cx="77" cy="1"/>
                </a:xfrm>
                <a:prstGeom prst="line">
                  <a:avLst/>
                </a:prstGeom>
                <a:noFill/>
                <a:ln w="31750" cap="flat">
                  <a:solidFill>
                    <a:srgbClr val="FF00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grpSp>
          <p:nvGrpSpPr>
            <p:cNvPr id="39966" name="Group 30"/>
            <p:cNvGrpSpPr>
              <a:grpSpLocks/>
            </p:cNvGrpSpPr>
            <p:nvPr/>
          </p:nvGrpSpPr>
          <p:grpSpPr bwMode="auto">
            <a:xfrm>
              <a:off x="2066" y="48"/>
              <a:ext cx="1632" cy="432"/>
              <a:chOff x="0" y="0"/>
              <a:chExt cx="1632" cy="432"/>
            </a:xfrm>
          </p:grpSpPr>
          <p:grpSp>
            <p:nvGrpSpPr>
              <p:cNvPr id="39964" name="Group 28"/>
              <p:cNvGrpSpPr>
                <a:grpSpLocks/>
              </p:cNvGrpSpPr>
              <p:nvPr/>
            </p:nvGrpSpPr>
            <p:grpSpPr bwMode="auto">
              <a:xfrm>
                <a:off x="148" y="235"/>
                <a:ext cx="1484" cy="197"/>
                <a:chOff x="0" y="0"/>
                <a:chExt cx="1483" cy="196"/>
              </a:xfrm>
            </p:grpSpPr>
            <p:sp>
              <p:nvSpPr>
                <p:cNvPr id="39962" name="AutoShape 26"/>
                <p:cNvSpPr>
                  <a:spLocks/>
                </p:cNvSpPr>
                <p:nvPr/>
              </p:nvSpPr>
              <p:spPr bwMode="auto">
                <a:xfrm>
                  <a:off x="0" y="0"/>
                  <a:ext cx="1483" cy="196"/>
                </a:xfrm>
                <a:custGeom>
                  <a:avLst/>
                  <a:gdLst/>
                  <a:ahLst/>
                  <a:cxnLst/>
                  <a:rect l="0" t="0" r="r" b="b"/>
                  <a:pathLst>
                    <a:path w="21600" h="21600">
                      <a:moveTo>
                        <a:pt x="5400" y="0"/>
                      </a:moveTo>
                      <a:lnTo>
                        <a:pt x="0" y="21600"/>
                      </a:lnTo>
                      <a:lnTo>
                        <a:pt x="16200" y="21600"/>
                      </a:lnTo>
                      <a:lnTo>
                        <a:pt x="21600" y="0"/>
                      </a:lnTo>
                      <a:close/>
                      <a:moveTo>
                        <a:pt x="5400" y="0"/>
                      </a:moveTo>
                    </a:path>
                  </a:pathLst>
                </a:custGeom>
                <a:solidFill>
                  <a:srgbClr val="C0C0C0"/>
                </a:solidFill>
                <a:ln w="9525" cap="flat">
                  <a:solidFill>
                    <a:schemeClr val="tx1"/>
                  </a:solidFill>
                  <a:prstDash val="dash"/>
                  <a:miter lim="800000"/>
                  <a:headEnd type="none" w="med" len="med"/>
                  <a:tailEnd type="none" w="med" len="med"/>
                </a:ln>
              </p:spPr>
              <p:txBody>
                <a:bodyPr lIns="0" tIns="0" rIns="0" bIns="0"/>
                <a:lstStyle/>
                <a:p>
                  <a:endParaRPr lang="en-US"/>
                </a:p>
              </p:txBody>
            </p:sp>
            <p:sp>
              <p:nvSpPr>
                <p:cNvPr id="39963" name="Freeform 27"/>
                <p:cNvSpPr>
                  <a:spLocks/>
                </p:cNvSpPr>
                <p:nvPr/>
              </p:nvSpPr>
              <p:spPr bwMode="auto">
                <a:xfrm>
                  <a:off x="333" y="39"/>
                  <a:ext cx="742" cy="118"/>
                </a:xfrm>
                <a:custGeom>
                  <a:avLst/>
                  <a:gdLst>
                    <a:gd name="T0" fmla="*/ 0 w 21600"/>
                    <a:gd name="T1" fmla="*/ 21600 h 21600"/>
                    <a:gd name="T2" fmla="*/ 5400 w 21600"/>
                    <a:gd name="T3" fmla="*/ 0 h 21600"/>
                    <a:gd name="T4" fmla="*/ 21600 w 21600"/>
                    <a:gd name="T5" fmla="*/ 14400 h 21600"/>
                  </a:gdLst>
                  <a:ahLst/>
                  <a:cxnLst>
                    <a:cxn ang="0">
                      <a:pos x="T0" y="T1"/>
                    </a:cxn>
                    <a:cxn ang="0">
                      <a:pos x="T2" y="T3"/>
                    </a:cxn>
                    <a:cxn ang="0">
                      <a:pos x="T4" y="T5"/>
                    </a:cxn>
                  </a:cxnLst>
                  <a:rect l="0" t="0" r="r" b="b"/>
                  <a:pathLst>
                    <a:path w="21600" h="21600">
                      <a:moveTo>
                        <a:pt x="0" y="21600"/>
                      </a:moveTo>
                      <a:lnTo>
                        <a:pt x="5400" y="0"/>
                      </a:lnTo>
                      <a:lnTo>
                        <a:pt x="21600" y="14400"/>
                      </a:lnTo>
                    </a:path>
                  </a:pathLst>
                </a:custGeom>
                <a:noFill/>
                <a:ln w="1905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sp>
            <p:nvSpPr>
              <p:cNvPr id="39965" name="Freeform 29"/>
              <p:cNvSpPr>
                <a:spLocks/>
              </p:cNvSpPr>
              <p:nvPr/>
            </p:nvSpPr>
            <p:spPr bwMode="auto">
              <a:xfrm>
                <a:off x="0" y="0"/>
                <a:ext cx="1594" cy="353"/>
              </a:xfrm>
              <a:custGeom>
                <a:avLst/>
                <a:gdLst>
                  <a:gd name="T0" fmla="*/ 0 w 21600"/>
                  <a:gd name="T1" fmla="*/ 21600 h 21600"/>
                  <a:gd name="T2" fmla="*/ 4019 w 21600"/>
                  <a:gd name="T3" fmla="*/ 21600 h 21600"/>
                  <a:gd name="T4" fmla="*/ 4019 w 21600"/>
                  <a:gd name="T5" fmla="*/ 0 h 21600"/>
                  <a:gd name="T6" fmla="*/ 19088 w 21600"/>
                  <a:gd name="T7" fmla="*/ 0 h 21600"/>
                  <a:gd name="T8" fmla="*/ 19088 w 21600"/>
                  <a:gd name="T9" fmla="*/ 21600 h 21600"/>
                  <a:gd name="T10" fmla="*/ 2160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0" y="21600"/>
                    </a:moveTo>
                    <a:lnTo>
                      <a:pt x="4019" y="21600"/>
                    </a:lnTo>
                    <a:lnTo>
                      <a:pt x="4019" y="0"/>
                    </a:lnTo>
                    <a:lnTo>
                      <a:pt x="19088" y="0"/>
                    </a:lnTo>
                    <a:lnTo>
                      <a:pt x="19088" y="21600"/>
                    </a:lnTo>
                    <a:lnTo>
                      <a:pt x="21600" y="21600"/>
                    </a:lnTo>
                  </a:path>
                </a:pathLst>
              </a:custGeom>
              <a:noFill/>
              <a:ln w="31750" cap="flat">
                <a:solidFill>
                  <a:srgbClr val="FF00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sp>
          <p:nvSpPr>
            <p:cNvPr id="39967" name="Rectangle 31"/>
            <p:cNvSpPr>
              <a:spLocks/>
            </p:cNvSpPr>
            <p:nvPr/>
          </p:nvSpPr>
          <p:spPr bwMode="auto">
            <a:xfrm>
              <a:off x="3798" y="79"/>
              <a:ext cx="231" cy="2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chemeClr val="tx1"/>
                  </a:solidFill>
                  <a:ea typeface="ＭＳ Ｐゴシック" charset="0"/>
                  <a:cs typeface="Times New Roman" charset="0"/>
                </a:rPr>
                <a:t>or</a:t>
              </a:r>
            </a:p>
          </p:txBody>
        </p:sp>
        <p:sp>
          <p:nvSpPr>
            <p:cNvPr id="39968" name="Rectangle 32"/>
            <p:cNvSpPr>
              <a:spLocks/>
            </p:cNvSpPr>
            <p:nvPr/>
          </p:nvSpPr>
          <p:spPr bwMode="auto">
            <a:xfrm>
              <a:off x="99" y="48"/>
              <a:ext cx="1939" cy="3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dirty="0">
                  <a:solidFill>
                    <a:schemeClr val="tx1"/>
                  </a:solidFill>
                  <a:ea typeface="ＭＳ Ｐゴシック" charset="0"/>
                  <a:cs typeface="Times New Roman" charset="0"/>
                </a:rPr>
                <a:t>Window function </a:t>
              </a:r>
              <a:r>
                <a:rPr lang="en-US" sz="2800" dirty="0" err="1">
                  <a:solidFill>
                    <a:schemeClr val="tx1"/>
                  </a:solidFill>
                  <a:latin typeface="Times New Roman Italic" charset="0"/>
                  <a:ea typeface="ＭＳ Ｐゴシック" charset="0"/>
                  <a:cs typeface="Times New Roman Italic" charset="0"/>
                  <a:sym typeface="Times New Roman Italic" charset="0"/>
                </a:rPr>
                <a:t>w(x,y</a:t>
              </a:r>
              <a:r>
                <a:rPr lang="en-US" sz="2800" dirty="0">
                  <a:solidFill>
                    <a:schemeClr val="tx1"/>
                  </a:solidFill>
                  <a:latin typeface="Times New Roman Italic" charset="0"/>
                  <a:ea typeface="ＭＳ Ｐゴシック" charset="0"/>
                  <a:cs typeface="Times New Roman Italic" charset="0"/>
                  <a:sym typeface="Times New Roman Italic" charset="0"/>
                </a:rPr>
                <a:t>)</a:t>
              </a:r>
              <a:r>
                <a:rPr lang="en-US" sz="2000" dirty="0">
                  <a:solidFill>
                    <a:schemeClr val="tx1"/>
                  </a:solidFill>
                  <a:ea typeface="ＭＳ Ｐゴシック" charset="0"/>
                  <a:cs typeface="Times New Roman" charset="0"/>
                </a:rPr>
                <a:t> =</a:t>
              </a:r>
            </a:p>
          </p:txBody>
        </p:sp>
        <p:sp>
          <p:nvSpPr>
            <p:cNvPr id="39969" name="Rectangle 33"/>
            <p:cNvSpPr>
              <a:spLocks/>
            </p:cNvSpPr>
            <p:nvPr/>
          </p:nvSpPr>
          <p:spPr bwMode="auto">
            <a:xfrm>
              <a:off x="4394" y="559"/>
              <a:ext cx="684" cy="2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chemeClr val="tx1"/>
                  </a:solidFill>
                  <a:ea typeface="ＭＳ Ｐゴシック" charset="0"/>
                  <a:cs typeface="Times New Roman" charset="0"/>
                </a:rPr>
                <a:t>Gaussian</a:t>
              </a:r>
            </a:p>
          </p:txBody>
        </p:sp>
        <p:sp>
          <p:nvSpPr>
            <p:cNvPr id="39970" name="Rectangle 34"/>
            <p:cNvSpPr>
              <a:spLocks/>
            </p:cNvSpPr>
            <p:nvPr/>
          </p:nvSpPr>
          <p:spPr bwMode="auto">
            <a:xfrm>
              <a:off x="2086" y="559"/>
              <a:ext cx="1549" cy="2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chemeClr val="tx1"/>
                  </a:solidFill>
                  <a:ea typeface="ＭＳ Ｐゴシック" charset="0"/>
                  <a:cs typeface="Times New Roman" charset="0"/>
                </a:rPr>
                <a:t>1 in window, 0 outside</a:t>
              </a:r>
            </a:p>
          </p:txBody>
        </p:sp>
      </p:grpSp>
      <p:sp>
        <p:nvSpPr>
          <p:cNvPr id="39972" name="Rectangle 36"/>
          <p:cNvSpPr>
            <a:spLocks/>
          </p:cNvSpPr>
          <p:nvPr/>
        </p:nvSpPr>
        <p:spPr bwMode="auto">
          <a:xfrm rot="-5400000">
            <a:off x="-2957513" y="3251200"/>
            <a:ext cx="6551613" cy="582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dirty="0">
                <a:solidFill>
                  <a:schemeClr val="tx1"/>
                </a:solidFill>
                <a:ea typeface="ＭＳ Ｐゴシック" charset="0"/>
                <a:cs typeface="Times New Roman" charset="0"/>
              </a:rPr>
              <a:t>Darya </a:t>
            </a:r>
            <a:r>
              <a:rPr lang="en-US" sz="1000" dirty="0" err="1">
                <a:solidFill>
                  <a:schemeClr val="tx1"/>
                </a:solidFill>
                <a:ea typeface="ＭＳ Ｐゴシック" charset="0"/>
                <a:cs typeface="Times New Roman" charset="0"/>
              </a:rPr>
              <a:t>Frolova</a:t>
            </a:r>
            <a:r>
              <a:rPr lang="en-US" sz="1000" dirty="0">
                <a:solidFill>
                  <a:schemeClr val="tx1"/>
                </a:solidFill>
                <a:ea typeface="ＭＳ Ｐゴシック" charset="0"/>
                <a:cs typeface="Times New Roman" charset="0"/>
              </a:rPr>
              <a:t>, Denis </a:t>
            </a:r>
            <a:r>
              <a:rPr lang="en-US" sz="1000" dirty="0" err="1">
                <a:solidFill>
                  <a:schemeClr val="tx1"/>
                </a:solidFill>
                <a:ea typeface="ＭＳ Ｐゴシック" charset="0"/>
                <a:cs typeface="Times New Roman" charset="0"/>
              </a:rPr>
              <a:t>Simakov</a:t>
            </a:r>
            <a:r>
              <a:rPr lang="en-US" sz="1000" dirty="0">
                <a:solidFill>
                  <a:schemeClr val="tx1"/>
                </a:solidFill>
                <a:ea typeface="ＭＳ Ｐゴシック" charset="0"/>
                <a:cs typeface="Times New Roman" charset="0"/>
              </a:rPr>
              <a:t> The Weizmann Institute of Science</a:t>
            </a:r>
          </a:p>
          <a:p>
            <a:pPr marL="39688">
              <a:lnSpc>
                <a:spcPct val="50000"/>
              </a:lnSpc>
              <a:spcBef>
                <a:spcPts val="738"/>
              </a:spcBef>
            </a:pPr>
            <a:r>
              <a:rPr lang="en-US" sz="1000" u="sng" dirty="0">
                <a:solidFill>
                  <a:schemeClr val="tx1"/>
                </a:solidFill>
                <a:ea typeface="ＭＳ Ｐゴシック" charset="0"/>
                <a:cs typeface="Times New Roman" charset="0"/>
                <a:hlinkClick r:id="rId3"/>
              </a:rPr>
              <a:t>http://www.wisdom.weizmann.ac.il/~deniss/vision_spring04/files/InvariantFeatures.ppt</a:t>
            </a:r>
            <a:endParaRPr lang="en-US" sz="1000" u="sng" dirty="0">
              <a:solidFill>
                <a:schemeClr val="tx1"/>
              </a:solidFill>
              <a:ea typeface="ＭＳ Ｐゴシック"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99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99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99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9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977900" y="228600"/>
            <a:ext cx="7175500" cy="2006600"/>
          </a:xfrm>
          <a:ln/>
        </p:spPr>
        <p:txBody>
          <a:bodyPr rIns="132080"/>
          <a:lstStyle/>
          <a:p>
            <a:r>
              <a:rPr lang="en-US" sz="2400"/>
              <a:t>Taylor series approximation to shifted image gives quadratic form for error as function of image shifts.</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77900" y="2336800"/>
            <a:ext cx="7175500" cy="297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round/>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685800" y="-292100"/>
            <a:ext cx="7772400" cy="1949450"/>
          </a:xfrm>
          <a:ln/>
        </p:spPr>
        <p:txBody>
          <a:bodyPr rIns="132080"/>
          <a:lstStyle/>
          <a:p>
            <a:r>
              <a:rPr lang="en-US"/>
              <a:t>Harris Detector: Mathematics</a:t>
            </a:r>
          </a:p>
        </p:txBody>
      </p:sp>
      <p:grpSp>
        <p:nvGrpSpPr>
          <p:cNvPr id="41988" name="Group 4"/>
          <p:cNvGrpSpPr>
            <a:grpSpLocks/>
          </p:cNvGrpSpPr>
          <p:nvPr/>
        </p:nvGrpSpPr>
        <p:grpSpPr bwMode="auto">
          <a:xfrm>
            <a:off x="2514600" y="2514600"/>
            <a:ext cx="3752850" cy="1144588"/>
            <a:chOff x="0" y="0"/>
            <a:chExt cx="2364" cy="721"/>
          </a:xfrm>
        </p:grpSpPr>
        <p:sp>
          <p:nvSpPr>
            <p:cNvPr id="41986" name="Rectangle 2"/>
            <p:cNvSpPr>
              <a:spLocks/>
            </p:cNvSpPr>
            <p:nvPr/>
          </p:nvSpPr>
          <p:spPr bwMode="auto">
            <a:xfrm>
              <a:off x="0" y="0"/>
              <a:ext cx="2364" cy="721"/>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41987"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364" cy="7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grpSp>
      <p:sp>
        <p:nvSpPr>
          <p:cNvPr id="41989" name="Rectangle 5"/>
          <p:cNvSpPr>
            <a:spLocks/>
          </p:cNvSpPr>
          <p:nvPr/>
        </p:nvSpPr>
        <p:spPr bwMode="auto">
          <a:xfrm>
            <a:off x="457200" y="1190625"/>
            <a:ext cx="8547100" cy="1244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ea typeface="ＭＳ Ｐゴシック" charset="0"/>
                <a:cs typeface="Times New Roman" charset="0"/>
              </a:rPr>
              <a:t>Expanding I(x,y) in a Taylor series expansion, we have, for small shifts </a:t>
            </a:r>
            <a:r>
              <a:rPr lang="en-US" sz="2800">
                <a:solidFill>
                  <a:schemeClr val="tx1"/>
                </a:solidFill>
                <a:ea typeface="ＭＳ Ｐゴシック" charset="0"/>
                <a:cs typeface="Times New Roman" charset="0"/>
              </a:rPr>
              <a:t>[</a:t>
            </a:r>
            <a:r>
              <a:rPr lang="en-US" sz="2800">
                <a:solidFill>
                  <a:schemeClr val="tx1"/>
                </a:solidFill>
                <a:latin typeface="Times New Roman Italic" charset="0"/>
                <a:ea typeface="ＭＳ Ｐゴシック" charset="0"/>
                <a:cs typeface="Times New Roman Italic" charset="0"/>
                <a:sym typeface="Times New Roman Italic" charset="0"/>
              </a:rPr>
              <a:t>u,v</a:t>
            </a:r>
            <a:r>
              <a:rPr lang="en-US">
                <a:solidFill>
                  <a:schemeClr val="tx1"/>
                </a:solidFill>
                <a:ea typeface="ＭＳ Ｐゴシック" charset="0"/>
                <a:cs typeface="Times New Roman" charset="0"/>
              </a:rPr>
              <a:t>],  a </a:t>
            </a:r>
            <a:r>
              <a:rPr lang="en-US">
                <a:solidFill>
                  <a:schemeClr val="tx1"/>
                </a:solidFill>
                <a:latin typeface="Times New Roman Italic" charset="0"/>
                <a:ea typeface="ＭＳ Ｐゴシック" charset="0"/>
                <a:cs typeface="Times New Roman Italic" charset="0"/>
                <a:sym typeface="Times New Roman Italic" charset="0"/>
              </a:rPr>
              <a:t>quadratic</a:t>
            </a:r>
            <a:r>
              <a:rPr lang="en-US">
                <a:solidFill>
                  <a:schemeClr val="tx1"/>
                </a:solidFill>
                <a:ea typeface="ＭＳ Ｐゴシック" charset="0"/>
                <a:cs typeface="Times New Roman" charset="0"/>
              </a:rPr>
              <a:t> approximation to the error surface between a patch and itself, shifted by </a:t>
            </a:r>
            <a:r>
              <a:rPr lang="en-US" sz="2800">
                <a:solidFill>
                  <a:schemeClr val="tx1"/>
                </a:solidFill>
                <a:ea typeface="ＭＳ Ｐゴシック" charset="0"/>
                <a:cs typeface="Times New Roman" charset="0"/>
              </a:rPr>
              <a:t>[</a:t>
            </a:r>
            <a:r>
              <a:rPr lang="en-US" sz="2800">
                <a:solidFill>
                  <a:schemeClr val="tx1"/>
                </a:solidFill>
                <a:latin typeface="Times New Roman Italic" charset="0"/>
                <a:ea typeface="ＭＳ Ｐゴシック" charset="0"/>
                <a:cs typeface="Times New Roman Italic" charset="0"/>
                <a:sym typeface="Times New Roman Italic" charset="0"/>
              </a:rPr>
              <a:t>u,v</a:t>
            </a:r>
            <a:r>
              <a:rPr lang="en-US">
                <a:solidFill>
                  <a:schemeClr val="tx1"/>
                </a:solidFill>
                <a:ea typeface="ＭＳ Ｐゴシック" charset="0"/>
                <a:cs typeface="Times New Roman" charset="0"/>
              </a:rPr>
              <a:t>]:</a:t>
            </a:r>
          </a:p>
        </p:txBody>
      </p:sp>
      <p:grpSp>
        <p:nvGrpSpPr>
          <p:cNvPr id="41992" name="Group 8"/>
          <p:cNvGrpSpPr>
            <a:grpSpLocks/>
          </p:cNvGrpSpPr>
          <p:nvPr/>
        </p:nvGrpSpPr>
        <p:grpSpPr bwMode="auto">
          <a:xfrm>
            <a:off x="2438400" y="4800600"/>
            <a:ext cx="4422775" cy="1270000"/>
            <a:chOff x="0" y="0"/>
            <a:chExt cx="2786" cy="800"/>
          </a:xfrm>
        </p:grpSpPr>
        <p:sp>
          <p:nvSpPr>
            <p:cNvPr id="41990" name="Rectangle 6"/>
            <p:cNvSpPr>
              <a:spLocks/>
            </p:cNvSpPr>
            <p:nvPr/>
          </p:nvSpPr>
          <p:spPr bwMode="auto">
            <a:xfrm>
              <a:off x="0" y="0"/>
              <a:ext cx="2786" cy="800"/>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41991" name="Picture 7"/>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786" cy="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grpSp>
      <p:sp>
        <p:nvSpPr>
          <p:cNvPr id="41993" name="Rectangle 9"/>
          <p:cNvSpPr>
            <a:spLocks/>
          </p:cNvSpPr>
          <p:nvPr/>
        </p:nvSpPr>
        <p:spPr bwMode="auto">
          <a:xfrm>
            <a:off x="609600" y="4191000"/>
            <a:ext cx="85471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ea typeface="ＭＳ Ｐゴシック" charset="0"/>
                <a:cs typeface="Times New Roman" charset="0"/>
              </a:rPr>
              <a:t>where </a:t>
            </a:r>
            <a:r>
              <a:rPr lang="en-US">
                <a:solidFill>
                  <a:schemeClr val="tx1"/>
                </a:solidFill>
                <a:latin typeface="Times New Roman Italic" charset="0"/>
                <a:ea typeface="ＭＳ Ｐゴシック" charset="0"/>
                <a:cs typeface="Times New Roman Italic" charset="0"/>
                <a:sym typeface="Times New Roman Italic" charset="0"/>
              </a:rPr>
              <a:t>M</a:t>
            </a:r>
            <a:r>
              <a:rPr lang="en-US">
                <a:solidFill>
                  <a:schemeClr val="tx1"/>
                </a:solidFill>
                <a:ea typeface="ＭＳ Ｐゴシック" charset="0"/>
                <a:cs typeface="Times New Roman" charset="0"/>
              </a:rPr>
              <a:t> is a 2</a:t>
            </a:r>
            <a:r>
              <a:rPr lang="en-US">
                <a:solidFill>
                  <a:schemeClr val="tx1"/>
                </a:solidFill>
                <a:latin typeface="Symbol" charset="0"/>
                <a:ea typeface="ＭＳ Ｐゴシック" charset="0"/>
                <a:cs typeface="Symbol" charset="0"/>
                <a:sym typeface="Symbol" charset="0"/>
              </a:rPr>
              <a:t>×</a:t>
            </a:r>
            <a:r>
              <a:rPr lang="en-US">
                <a:solidFill>
                  <a:schemeClr val="tx1"/>
                </a:solidFill>
                <a:ea typeface="ＭＳ Ｐゴシック" charset="0"/>
                <a:cs typeface="Times New Roman" charset="0"/>
              </a:rPr>
              <a:t>2 matrix computed from image derivatives:</a:t>
            </a:r>
          </a:p>
        </p:txBody>
      </p:sp>
      <p:sp>
        <p:nvSpPr>
          <p:cNvPr id="41994" name="Rectangle 10"/>
          <p:cNvSpPr>
            <a:spLocks/>
          </p:cNvSpPr>
          <p:nvPr/>
        </p:nvSpPr>
        <p:spPr bwMode="auto">
          <a:xfrm>
            <a:off x="1930400" y="6223000"/>
            <a:ext cx="4175125"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M is often called structure tensor</a:t>
            </a:r>
          </a:p>
        </p:txBody>
      </p:sp>
      <p:sp>
        <p:nvSpPr>
          <p:cNvPr id="41995" name="Rectangle 11"/>
          <p:cNvSpPr>
            <a:spLocks/>
          </p:cNvSpPr>
          <p:nvPr/>
        </p:nvSpPr>
        <p:spPr bwMode="auto">
          <a:xfrm rot="-5400000">
            <a:off x="-3008313" y="3251200"/>
            <a:ext cx="6551613" cy="582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a:p>
            <a:pPr marL="39688">
              <a:lnSpc>
                <a:spcPct val="50000"/>
              </a:lnSpc>
              <a:spcBef>
                <a:spcPts val="738"/>
              </a:spcBef>
            </a:pPr>
            <a:r>
              <a:rPr lang="en-US" sz="1000" u="sng">
                <a:solidFill>
                  <a:schemeClr val="tx1"/>
                </a:solidFill>
                <a:ea typeface="ＭＳ Ｐゴシック" charset="0"/>
                <a:cs typeface="Times New Roman" charset="0"/>
                <a:hlinkClick r:id="rId4"/>
              </a:rPr>
              <a:t>http://www.wisdom.weizmann.ac.il/~deniss/vision_spring04/files/InvariantFeatures.ppt</a:t>
            </a:r>
            <a:endParaRPr lang="en-US" sz="1000" u="sng">
              <a:solidFill>
                <a:schemeClr val="tx1"/>
              </a:solidFill>
              <a:ea typeface="ＭＳ Ｐゴシック" charset="0"/>
              <a:cs typeface="Times New Roman"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ln/>
        </p:spPr>
        <p:txBody>
          <a:bodyPr rIns="132080"/>
          <a:lstStyle/>
          <a:p>
            <a:r>
              <a:rPr lang="en-US"/>
              <a:t>Harris Detector: Mathematics</a:t>
            </a:r>
          </a:p>
        </p:txBody>
      </p:sp>
      <p:grpSp>
        <p:nvGrpSpPr>
          <p:cNvPr id="43012" name="Group 4"/>
          <p:cNvGrpSpPr>
            <a:grpSpLocks/>
          </p:cNvGrpSpPr>
          <p:nvPr/>
        </p:nvGrpSpPr>
        <p:grpSpPr bwMode="auto">
          <a:xfrm>
            <a:off x="457200" y="2284413"/>
            <a:ext cx="3752850" cy="1144587"/>
            <a:chOff x="0" y="0"/>
            <a:chExt cx="2364" cy="721"/>
          </a:xfrm>
        </p:grpSpPr>
        <p:sp>
          <p:nvSpPr>
            <p:cNvPr id="43010" name="Rectangle 2"/>
            <p:cNvSpPr>
              <a:spLocks/>
            </p:cNvSpPr>
            <p:nvPr/>
          </p:nvSpPr>
          <p:spPr bwMode="auto">
            <a:xfrm>
              <a:off x="0" y="0"/>
              <a:ext cx="2364" cy="721"/>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43011"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364" cy="7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grpSp>
      <p:sp>
        <p:nvSpPr>
          <p:cNvPr id="43013" name="Rectangle 5"/>
          <p:cNvSpPr>
            <a:spLocks/>
          </p:cNvSpPr>
          <p:nvPr/>
        </p:nvSpPr>
        <p:spPr bwMode="auto">
          <a:xfrm>
            <a:off x="303213" y="1614488"/>
            <a:ext cx="8777287"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600"/>
              </a:spcBef>
            </a:pPr>
            <a:r>
              <a:rPr lang="en-US" sz="2800">
                <a:solidFill>
                  <a:schemeClr val="tx1"/>
                </a:solidFill>
                <a:ea typeface="ＭＳ Ｐゴシック" charset="0"/>
                <a:cs typeface="Times New Roman" charset="0"/>
              </a:rPr>
              <a:t>Intensity change in shifting window: eigenvalue analysis</a:t>
            </a:r>
          </a:p>
        </p:txBody>
      </p:sp>
      <p:sp>
        <p:nvSpPr>
          <p:cNvPr id="43014" name="Rectangle 6"/>
          <p:cNvSpPr>
            <a:spLocks/>
          </p:cNvSpPr>
          <p:nvPr/>
        </p:nvSpPr>
        <p:spPr bwMode="auto">
          <a:xfrm>
            <a:off x="4724400" y="2452688"/>
            <a:ext cx="3213100" cy="5715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2800">
                <a:solidFill>
                  <a:schemeClr val="tx1"/>
                </a:solidFill>
                <a:latin typeface="Symbol" charset="0"/>
                <a:ea typeface="ＭＳ Ｐゴシック" charset="0"/>
                <a:cs typeface="Symbol" charset="0"/>
                <a:sym typeface="Symbol" charset="0"/>
              </a:rPr>
              <a:t>λ</a:t>
            </a:r>
            <a:r>
              <a:rPr lang="en-US" sz="2800" baseline="-25000">
                <a:solidFill>
                  <a:schemeClr val="tx1"/>
                </a:solidFill>
                <a:ea typeface="ＭＳ Ｐゴシック" charset="0"/>
                <a:cs typeface="Times New Roman" charset="0"/>
              </a:rPr>
              <a:t>1</a:t>
            </a:r>
            <a:r>
              <a:rPr lang="en-US" sz="2000">
                <a:solidFill>
                  <a:schemeClr val="tx1"/>
                </a:solidFill>
                <a:ea typeface="ＭＳ Ｐゴシック" charset="0"/>
                <a:cs typeface="Times New Roman" charset="0"/>
              </a:rPr>
              <a:t>, </a:t>
            </a:r>
            <a:r>
              <a:rPr lang="en-US" sz="2800">
                <a:solidFill>
                  <a:schemeClr val="tx1"/>
                </a:solidFill>
                <a:latin typeface="Symbol" charset="0"/>
                <a:ea typeface="ＭＳ Ｐゴシック" charset="0"/>
                <a:cs typeface="Symbol" charset="0"/>
                <a:sym typeface="Symbol" charset="0"/>
              </a:rPr>
              <a:t>λ</a:t>
            </a:r>
            <a:r>
              <a:rPr lang="en-US" sz="2800" baseline="-25000">
                <a:solidFill>
                  <a:schemeClr val="tx1"/>
                </a:solidFill>
                <a:ea typeface="ＭＳ Ｐゴシック" charset="0"/>
                <a:cs typeface="Times New Roman" charset="0"/>
              </a:rPr>
              <a:t>2 </a:t>
            </a:r>
            <a:r>
              <a:rPr lang="en-US" sz="2000">
                <a:solidFill>
                  <a:schemeClr val="tx1"/>
                </a:solidFill>
                <a:ea typeface="ＭＳ Ｐゴシック" charset="0"/>
                <a:cs typeface="Times New Roman" charset="0"/>
              </a:rPr>
              <a:t>– eigenvalues of </a:t>
            </a:r>
            <a:r>
              <a:rPr lang="en-US" sz="2800">
                <a:solidFill>
                  <a:schemeClr val="tx1"/>
                </a:solidFill>
                <a:latin typeface="Times New Roman Italic" charset="0"/>
                <a:ea typeface="ＭＳ Ｐゴシック" charset="0"/>
                <a:cs typeface="Times New Roman Italic" charset="0"/>
                <a:sym typeface="Times New Roman Italic" charset="0"/>
              </a:rPr>
              <a:t>M</a:t>
            </a:r>
          </a:p>
        </p:txBody>
      </p:sp>
      <p:sp>
        <p:nvSpPr>
          <p:cNvPr id="43015" name="Rectangle 7"/>
          <p:cNvSpPr>
            <a:spLocks/>
          </p:cNvSpPr>
          <p:nvPr/>
        </p:nvSpPr>
        <p:spPr bwMode="auto">
          <a:xfrm>
            <a:off x="7086600" y="4419600"/>
            <a:ext cx="1612900" cy="546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sz="1600">
                <a:solidFill>
                  <a:srgbClr val="FF3300"/>
                </a:solidFill>
                <a:latin typeface="Times New Roman Bold" charset="0"/>
                <a:ea typeface="ＭＳ Ｐゴシック" charset="0"/>
                <a:cs typeface="Times New Roman Bold" charset="0"/>
                <a:sym typeface="Times New Roman Bold" charset="0"/>
              </a:rPr>
              <a:t>direction of the slowest change</a:t>
            </a:r>
          </a:p>
        </p:txBody>
      </p:sp>
      <p:sp>
        <p:nvSpPr>
          <p:cNvPr id="43016" name="Rectangle 8"/>
          <p:cNvSpPr>
            <a:spLocks/>
          </p:cNvSpPr>
          <p:nvPr/>
        </p:nvSpPr>
        <p:spPr bwMode="auto">
          <a:xfrm>
            <a:off x="3886200" y="3810000"/>
            <a:ext cx="1689100" cy="546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sz="1600">
                <a:solidFill>
                  <a:srgbClr val="0033CC"/>
                </a:solidFill>
                <a:latin typeface="Times New Roman Bold" charset="0"/>
                <a:ea typeface="ＭＳ Ｐゴシック" charset="0"/>
                <a:cs typeface="Times New Roman Bold" charset="0"/>
                <a:sym typeface="Times New Roman Bold" charset="0"/>
              </a:rPr>
              <a:t>direction of the fastest change</a:t>
            </a:r>
          </a:p>
        </p:txBody>
      </p:sp>
      <p:grpSp>
        <p:nvGrpSpPr>
          <p:cNvPr id="43022" name="Group 14"/>
          <p:cNvGrpSpPr>
            <a:grpSpLocks/>
          </p:cNvGrpSpPr>
          <p:nvPr/>
        </p:nvGrpSpPr>
        <p:grpSpPr bwMode="auto">
          <a:xfrm rot="1260000">
            <a:off x="3019425" y="3455988"/>
            <a:ext cx="4235450" cy="3946525"/>
            <a:chOff x="0" y="0"/>
            <a:chExt cx="2668" cy="2486"/>
          </a:xfrm>
        </p:grpSpPr>
        <p:sp>
          <p:nvSpPr>
            <p:cNvPr id="43017" name="Oval 9"/>
            <p:cNvSpPr>
              <a:spLocks/>
            </p:cNvSpPr>
            <p:nvPr/>
          </p:nvSpPr>
          <p:spPr bwMode="auto">
            <a:xfrm rot="-2340000">
              <a:off x="110" y="634"/>
              <a:ext cx="2448" cy="1217"/>
            </a:xfrm>
            <a:prstGeom prst="ellipse">
              <a:avLst/>
            </a:prstGeom>
            <a:solidFill>
              <a:srgbClr val="7CF6D3"/>
            </a:solidFill>
            <a:ln w="19050" cap="flat">
              <a:solidFill>
                <a:schemeClr val="tx1"/>
              </a:solidFill>
              <a:prstDash val="solid"/>
              <a:round/>
              <a:headEnd type="none" w="med" len="med"/>
              <a:tailEnd type="none" w="med" len="med"/>
            </a:ln>
          </p:spPr>
          <p:txBody>
            <a:bodyPr lIns="0" tIns="0" rIns="0" bIns="0"/>
            <a:lstStyle/>
            <a:p>
              <a:endParaRPr lang="en-US"/>
            </a:p>
          </p:txBody>
        </p:sp>
        <p:sp>
          <p:nvSpPr>
            <p:cNvPr id="43018" name="Line 10"/>
            <p:cNvSpPr>
              <a:spLocks noChangeShapeType="1"/>
            </p:cNvSpPr>
            <p:nvPr/>
          </p:nvSpPr>
          <p:spPr bwMode="auto">
            <a:xfrm rot="10800000" flipH="1">
              <a:off x="411" y="458"/>
              <a:ext cx="1875" cy="1568"/>
            </a:xfrm>
            <a:prstGeom prst="line">
              <a:avLst/>
            </a:prstGeom>
            <a:noFill/>
            <a:ln w="19050" cap="flat">
              <a:solidFill>
                <a:srgbClr val="FF3300"/>
              </a:solidFill>
              <a:prstDash val="solid"/>
              <a:round/>
              <a:headEnd type="none" w="med" len="med"/>
              <a:tailEnd type="stealth" w="med" len="lg"/>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43019" name="Line 11"/>
            <p:cNvSpPr>
              <a:spLocks noChangeShapeType="1"/>
            </p:cNvSpPr>
            <p:nvPr/>
          </p:nvSpPr>
          <p:spPr bwMode="auto">
            <a:xfrm rot="10800000">
              <a:off x="949" y="768"/>
              <a:ext cx="798" cy="940"/>
            </a:xfrm>
            <a:prstGeom prst="line">
              <a:avLst/>
            </a:prstGeom>
            <a:noFill/>
            <a:ln w="19050" cap="flat">
              <a:solidFill>
                <a:srgbClr val="3333CC"/>
              </a:solidFill>
              <a:prstDash val="solid"/>
              <a:round/>
              <a:headEnd type="none" w="med" len="med"/>
              <a:tailEnd type="stealth" w="med" len="lg"/>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43020" name="Freeform 12"/>
            <p:cNvSpPr>
              <a:spLocks/>
            </p:cNvSpPr>
            <p:nvPr/>
          </p:nvSpPr>
          <p:spPr bwMode="auto">
            <a:xfrm rot="-7860000">
              <a:off x="1816" y="440"/>
              <a:ext cx="192" cy="1095"/>
            </a:xfrm>
            <a:custGeom>
              <a:avLst/>
              <a:gdLst>
                <a:gd name="T0" fmla="*/ 21600 w 21600"/>
                <a:gd name="T1" fmla="*/ 0 h 21600"/>
                <a:gd name="T2" fmla="*/ 10800 w 21600"/>
                <a:gd name="T3" fmla="*/ 1800 h 21600"/>
                <a:gd name="T4" fmla="*/ 10800 w 21600"/>
                <a:gd name="T5" fmla="*/ 8798 h 21600"/>
                <a:gd name="T6" fmla="*/ 0 w 21600"/>
                <a:gd name="T7" fmla="*/ 10598 h 21600"/>
                <a:gd name="T8" fmla="*/ 10800 w 21600"/>
                <a:gd name="T9" fmla="*/ 12398 h 21600"/>
                <a:gd name="T10" fmla="*/ 10800 w 21600"/>
                <a:gd name="T11" fmla="*/ 198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0"/>
                  </a:moveTo>
                  <a:cubicBezTo>
                    <a:pt x="15635" y="0"/>
                    <a:pt x="10800" y="806"/>
                    <a:pt x="10800" y="1800"/>
                  </a:cubicBezTo>
                  <a:lnTo>
                    <a:pt x="10800" y="8798"/>
                  </a:lnTo>
                  <a:cubicBezTo>
                    <a:pt x="10800" y="9792"/>
                    <a:pt x="5965" y="10598"/>
                    <a:pt x="0" y="10598"/>
                  </a:cubicBezTo>
                  <a:cubicBezTo>
                    <a:pt x="5965" y="10598"/>
                    <a:pt x="10800" y="11404"/>
                    <a:pt x="10800" y="12398"/>
                  </a:cubicBezTo>
                  <a:lnTo>
                    <a:pt x="10800" y="19800"/>
                  </a:lnTo>
                  <a:cubicBezTo>
                    <a:pt x="10800" y="20794"/>
                    <a:pt x="15635" y="21600"/>
                    <a:pt x="21600" y="21600"/>
                  </a:cubicBezTo>
                </a:path>
              </a:pathLst>
            </a:custGeom>
            <a:noFill/>
            <a:ln w="9525" cap="flat">
              <a:solidFill>
                <a:srgbClr val="FF33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43021" name="Freeform 13"/>
            <p:cNvSpPr>
              <a:spLocks/>
            </p:cNvSpPr>
            <p:nvPr/>
          </p:nvSpPr>
          <p:spPr bwMode="auto">
            <a:xfrm rot="-2460000">
              <a:off x="902" y="855"/>
              <a:ext cx="245" cy="512"/>
            </a:xfrm>
            <a:custGeom>
              <a:avLst/>
              <a:gdLst>
                <a:gd name="T0" fmla="*/ 21600 w 21600"/>
                <a:gd name="T1" fmla="*/ 0 h 21600"/>
                <a:gd name="T2" fmla="*/ 10800 w 21600"/>
                <a:gd name="T3" fmla="*/ 1800 h 21600"/>
                <a:gd name="T4" fmla="*/ 10800 w 21600"/>
                <a:gd name="T5" fmla="*/ 8798 h 21600"/>
                <a:gd name="T6" fmla="*/ 0 w 21600"/>
                <a:gd name="T7" fmla="*/ 10598 h 21600"/>
                <a:gd name="T8" fmla="*/ 10800 w 21600"/>
                <a:gd name="T9" fmla="*/ 12398 h 21600"/>
                <a:gd name="T10" fmla="*/ 10800 w 21600"/>
                <a:gd name="T11" fmla="*/ 198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0"/>
                  </a:moveTo>
                  <a:cubicBezTo>
                    <a:pt x="15635" y="0"/>
                    <a:pt x="10800" y="806"/>
                    <a:pt x="10800" y="1800"/>
                  </a:cubicBezTo>
                  <a:lnTo>
                    <a:pt x="10800" y="8798"/>
                  </a:lnTo>
                  <a:cubicBezTo>
                    <a:pt x="10800" y="9792"/>
                    <a:pt x="5965" y="10598"/>
                    <a:pt x="0" y="10598"/>
                  </a:cubicBezTo>
                  <a:cubicBezTo>
                    <a:pt x="5965" y="10598"/>
                    <a:pt x="10800" y="11404"/>
                    <a:pt x="10800" y="12398"/>
                  </a:cubicBezTo>
                  <a:lnTo>
                    <a:pt x="10800" y="19800"/>
                  </a:lnTo>
                  <a:cubicBezTo>
                    <a:pt x="10800" y="20794"/>
                    <a:pt x="15635" y="21600"/>
                    <a:pt x="21600" y="21600"/>
                  </a:cubicBezTo>
                </a:path>
              </a:pathLst>
            </a:custGeom>
            <a:noFill/>
            <a:ln w="9525" cap="flat">
              <a:solidFill>
                <a:srgbClr val="3333CC"/>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sp>
        <p:nvSpPr>
          <p:cNvPr id="43023" name="Rectangle 15"/>
          <p:cNvSpPr>
            <a:spLocks/>
          </p:cNvSpPr>
          <p:nvPr/>
        </p:nvSpPr>
        <p:spPr bwMode="auto">
          <a:xfrm>
            <a:off x="3352800" y="5043488"/>
            <a:ext cx="1765300"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a:solidFill>
                  <a:srgbClr val="0033CC"/>
                </a:solidFill>
                <a:ea typeface="ＭＳ Ｐゴシック" charset="0"/>
                <a:cs typeface="Times New Roman" charset="0"/>
              </a:rPr>
              <a:t>(</a:t>
            </a:r>
            <a:r>
              <a:rPr lang="en-US">
                <a:solidFill>
                  <a:srgbClr val="0033CC"/>
                </a:solidFill>
                <a:latin typeface="Symbol" charset="0"/>
                <a:ea typeface="ＭＳ Ｐゴシック" charset="0"/>
                <a:cs typeface="Symbol" charset="0"/>
                <a:sym typeface="Symbol" charset="0"/>
              </a:rPr>
              <a:t>λ</a:t>
            </a:r>
            <a:r>
              <a:rPr lang="en-US" baseline="-25000">
                <a:solidFill>
                  <a:srgbClr val="0033CC"/>
                </a:solidFill>
                <a:ea typeface="ＭＳ Ｐゴシック" charset="0"/>
                <a:cs typeface="Times New Roman" charset="0"/>
              </a:rPr>
              <a:t>max</a:t>
            </a:r>
            <a:r>
              <a:rPr lang="en-US">
                <a:solidFill>
                  <a:srgbClr val="0033CC"/>
                </a:solidFill>
                <a:ea typeface="ＭＳ Ｐゴシック" charset="0"/>
                <a:cs typeface="Times New Roman" charset="0"/>
              </a:rPr>
              <a:t>)</a:t>
            </a:r>
            <a:r>
              <a:rPr lang="en-US" baseline="30000">
                <a:solidFill>
                  <a:srgbClr val="0033CC"/>
                </a:solidFill>
                <a:ea typeface="ＭＳ Ｐゴシック" charset="0"/>
                <a:cs typeface="Times New Roman" charset="0"/>
              </a:rPr>
              <a:t>-1/2</a:t>
            </a:r>
          </a:p>
        </p:txBody>
      </p:sp>
      <p:sp>
        <p:nvSpPr>
          <p:cNvPr id="43024" name="Rectangle 16"/>
          <p:cNvSpPr>
            <a:spLocks/>
          </p:cNvSpPr>
          <p:nvPr/>
        </p:nvSpPr>
        <p:spPr bwMode="auto">
          <a:xfrm>
            <a:off x="5133975" y="5486400"/>
            <a:ext cx="1765300"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a:solidFill>
                  <a:srgbClr val="FF3300"/>
                </a:solidFill>
                <a:ea typeface="ＭＳ Ｐゴシック" charset="0"/>
                <a:cs typeface="Times New Roman" charset="0"/>
              </a:rPr>
              <a:t>(</a:t>
            </a:r>
            <a:r>
              <a:rPr lang="en-US">
                <a:solidFill>
                  <a:srgbClr val="FF3300"/>
                </a:solidFill>
                <a:latin typeface="Symbol" charset="0"/>
                <a:ea typeface="ＭＳ Ｐゴシック" charset="0"/>
                <a:cs typeface="Symbol" charset="0"/>
                <a:sym typeface="Symbol" charset="0"/>
              </a:rPr>
              <a:t>λ</a:t>
            </a:r>
            <a:r>
              <a:rPr lang="en-US" baseline="-25000">
                <a:solidFill>
                  <a:srgbClr val="FF3300"/>
                </a:solidFill>
                <a:ea typeface="ＭＳ Ｐゴシック" charset="0"/>
                <a:cs typeface="Times New Roman" charset="0"/>
              </a:rPr>
              <a:t>min</a:t>
            </a:r>
            <a:r>
              <a:rPr lang="en-US">
                <a:solidFill>
                  <a:srgbClr val="FF3300"/>
                </a:solidFill>
                <a:ea typeface="ＭＳ Ｐゴシック" charset="0"/>
                <a:cs typeface="Times New Roman" charset="0"/>
              </a:rPr>
              <a:t>)</a:t>
            </a:r>
            <a:r>
              <a:rPr lang="en-US" baseline="30000">
                <a:solidFill>
                  <a:srgbClr val="FF3300"/>
                </a:solidFill>
                <a:ea typeface="ＭＳ Ｐゴシック" charset="0"/>
                <a:cs typeface="Times New Roman" charset="0"/>
              </a:rPr>
              <a:t>-1/2</a:t>
            </a:r>
          </a:p>
        </p:txBody>
      </p:sp>
      <p:sp>
        <p:nvSpPr>
          <p:cNvPr id="43025" name="Rectangle 17"/>
          <p:cNvSpPr>
            <a:spLocks/>
          </p:cNvSpPr>
          <p:nvPr/>
        </p:nvSpPr>
        <p:spPr bwMode="auto">
          <a:xfrm>
            <a:off x="381000" y="4267200"/>
            <a:ext cx="3594100"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600"/>
              </a:spcBef>
            </a:pPr>
            <a:r>
              <a:rPr lang="en-US" sz="2800">
                <a:solidFill>
                  <a:schemeClr val="tx1"/>
                </a:solidFill>
                <a:ea typeface="ＭＳ Ｐゴシック" charset="0"/>
                <a:cs typeface="Times New Roman" charset="0"/>
              </a:rPr>
              <a:t>Ellipse </a:t>
            </a:r>
            <a:r>
              <a:rPr lang="en-US" sz="2800">
                <a:solidFill>
                  <a:schemeClr val="tx1"/>
                </a:solidFill>
                <a:latin typeface="Times New Roman Italic" charset="0"/>
                <a:ea typeface="ＭＳ Ｐゴシック" charset="0"/>
                <a:cs typeface="Times New Roman Italic" charset="0"/>
                <a:sym typeface="Times New Roman Italic" charset="0"/>
              </a:rPr>
              <a:t>E(u,v) </a:t>
            </a:r>
            <a:r>
              <a:rPr lang="en-US" sz="2800">
                <a:solidFill>
                  <a:schemeClr val="tx1"/>
                </a:solidFill>
                <a:ea typeface="ＭＳ Ｐゴシック" charset="0"/>
                <a:cs typeface="Times New Roman" charset="0"/>
              </a:rPr>
              <a:t>= const</a:t>
            </a:r>
          </a:p>
        </p:txBody>
      </p:sp>
      <p:sp>
        <p:nvSpPr>
          <p:cNvPr id="43026" name="Rectangle 18"/>
          <p:cNvSpPr>
            <a:spLocks/>
          </p:cNvSpPr>
          <p:nvPr/>
        </p:nvSpPr>
        <p:spPr bwMode="auto">
          <a:xfrm>
            <a:off x="1206500" y="5281613"/>
            <a:ext cx="2552700" cy="622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050"/>
              </a:spcBef>
            </a:pPr>
            <a:r>
              <a:rPr lang="en-US" sz="1800">
                <a:solidFill>
                  <a:schemeClr val="tx1"/>
                </a:solidFill>
                <a:ea typeface="ＭＳ Ｐゴシック" charset="0"/>
                <a:cs typeface="Times New Roman" charset="0"/>
              </a:rPr>
              <a:t>Iso-contour of the squared error, </a:t>
            </a:r>
            <a:r>
              <a:rPr lang="en-US" sz="1800">
                <a:solidFill>
                  <a:schemeClr val="tx1"/>
                </a:solidFill>
                <a:latin typeface="Times New Roman Italic" charset="0"/>
                <a:ea typeface="ＭＳ Ｐゴシック" charset="0"/>
                <a:cs typeface="Times New Roman Italic" charset="0"/>
                <a:sym typeface="Times New Roman Italic" charset="0"/>
              </a:rPr>
              <a:t>E(u,v)</a:t>
            </a:r>
          </a:p>
        </p:txBody>
      </p:sp>
      <p:sp>
        <p:nvSpPr>
          <p:cNvPr id="43027" name="Rectangle 19"/>
          <p:cNvSpPr>
            <a:spLocks/>
          </p:cNvSpPr>
          <p:nvPr/>
        </p:nvSpPr>
        <p:spPr bwMode="auto">
          <a:xfrm rot="-5400000">
            <a:off x="-3008313" y="3251200"/>
            <a:ext cx="6551613" cy="582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a:p>
            <a:pPr marL="39688">
              <a:lnSpc>
                <a:spcPct val="50000"/>
              </a:lnSpc>
              <a:spcBef>
                <a:spcPts val="738"/>
              </a:spcBef>
            </a:pPr>
            <a:r>
              <a:rPr lang="en-US" sz="1000" u="sng">
                <a:solidFill>
                  <a:schemeClr val="tx1"/>
                </a:solidFill>
                <a:ea typeface="ＭＳ Ｐゴシック" charset="0"/>
                <a:cs typeface="Times New Roman" charset="0"/>
                <a:hlinkClick r:id="rId3"/>
              </a:rPr>
              <a:t>http://www.wisdom.weizmann.ac.il/~deniss/vision_spring04/files/InvariantFeatures.ppt</a:t>
            </a:r>
            <a:endParaRPr lang="en-US" sz="1000" u="sng">
              <a:solidFill>
                <a:schemeClr val="tx1"/>
              </a:solidFill>
              <a:ea typeface="ＭＳ Ｐゴシック" charset="0"/>
              <a:cs typeface="Times New Roman"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685800" y="0"/>
            <a:ext cx="7772400" cy="1600200"/>
          </a:xfrm>
          <a:ln/>
        </p:spPr>
        <p:txBody>
          <a:bodyPr rIns="132080"/>
          <a:lstStyle/>
          <a:p>
            <a:r>
              <a:rPr lang="en-US"/>
              <a:t>Selecting Good Features</a:t>
            </a:r>
          </a:p>
        </p:txBody>
      </p:sp>
      <p:pic>
        <p:nvPicPr>
          <p:cNvPr id="47106" name="Picture 2"/>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57800" y="3562350"/>
            <a:ext cx="3378200" cy="25336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47107" name="Rectangle 3"/>
          <p:cNvSpPr>
            <a:spLocks/>
          </p:cNvSpPr>
          <p:nvPr/>
        </p:nvSpPr>
        <p:spPr bwMode="auto">
          <a:xfrm>
            <a:off x="4343400" y="4114800"/>
            <a:ext cx="152400" cy="152400"/>
          </a:xfrm>
          <a:prstGeom prst="rect">
            <a:avLst/>
          </a:prstGeom>
          <a:noFill/>
          <a:ln w="25400" cap="flat">
            <a:solidFill>
              <a:srgbClr val="FF0000"/>
            </a:solidFill>
            <a:prstDash val="solid"/>
            <a:miter lim="800000"/>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pic>
        <p:nvPicPr>
          <p:cNvPr id="47108"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370013"/>
            <a:ext cx="5621338" cy="42148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47109" name="Rectangle 5"/>
          <p:cNvSpPr>
            <a:spLocks/>
          </p:cNvSpPr>
          <p:nvPr/>
        </p:nvSpPr>
        <p:spPr bwMode="auto">
          <a:xfrm>
            <a:off x="5561013" y="6056313"/>
            <a:ext cx="2767012" cy="50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nSpc>
                <a:spcPct val="90000"/>
              </a:lnSpc>
              <a:spcBef>
                <a:spcPts val="475"/>
              </a:spcBef>
            </a:pPr>
            <a:r>
              <a:rPr lang="en-US">
                <a:solidFill>
                  <a:schemeClr val="tx1"/>
                </a:solidFill>
                <a:latin typeface="Symbol" charset="0"/>
                <a:ea typeface="ＭＳ Ｐゴシック" charset="0"/>
                <a:cs typeface="Symbol" charset="0"/>
                <a:sym typeface="Symbol" charset="0"/>
              </a:rPr>
              <a:t>λ</a:t>
            </a:r>
            <a:r>
              <a:rPr lang="en-US" baseline="-25000">
                <a:solidFill>
                  <a:schemeClr val="tx1"/>
                </a:solidFill>
                <a:latin typeface="Arial" charset="0"/>
                <a:ea typeface="ＭＳ Ｐゴシック" charset="0"/>
                <a:cs typeface="Arial" charset="0"/>
                <a:sym typeface="Arial" charset="0"/>
              </a:rPr>
              <a:t>1</a:t>
            </a:r>
            <a:r>
              <a:rPr lang="en-US">
                <a:solidFill>
                  <a:schemeClr val="tx1"/>
                </a:solidFill>
                <a:latin typeface="Arial" charset="0"/>
                <a:ea typeface="ＭＳ Ｐゴシック" charset="0"/>
                <a:cs typeface="Arial" charset="0"/>
                <a:sym typeface="Arial" charset="0"/>
              </a:rPr>
              <a:t> and  </a:t>
            </a:r>
            <a:r>
              <a:rPr lang="en-US">
                <a:solidFill>
                  <a:schemeClr val="tx1"/>
                </a:solidFill>
                <a:latin typeface="Symbol" charset="0"/>
                <a:ea typeface="ＭＳ Ｐゴシック" charset="0"/>
                <a:cs typeface="Symbol" charset="0"/>
                <a:sym typeface="Symbol" charset="0"/>
              </a:rPr>
              <a:t>λ</a:t>
            </a:r>
            <a:r>
              <a:rPr lang="en-US" baseline="-25000">
                <a:solidFill>
                  <a:schemeClr val="tx1"/>
                </a:solidFill>
                <a:latin typeface="Arial" charset="0"/>
                <a:ea typeface="ＭＳ Ｐゴシック" charset="0"/>
                <a:cs typeface="Arial" charset="0"/>
                <a:sym typeface="Arial" charset="0"/>
              </a:rPr>
              <a:t>2</a:t>
            </a:r>
            <a:r>
              <a:rPr lang="en-US">
                <a:solidFill>
                  <a:schemeClr val="tx1"/>
                </a:solidFill>
                <a:latin typeface="Arial" charset="0"/>
                <a:ea typeface="ＭＳ Ｐゴシック" charset="0"/>
                <a:cs typeface="Arial" charset="0"/>
                <a:sym typeface="Arial" charset="0"/>
              </a:rPr>
              <a:t> are large</a:t>
            </a:r>
          </a:p>
        </p:txBody>
      </p:sp>
      <p:pic>
        <p:nvPicPr>
          <p:cNvPr id="47110" name="Picture 6"/>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30900" y="1422400"/>
            <a:ext cx="2540000" cy="1917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47111" name="Line 7"/>
          <p:cNvSpPr>
            <a:spLocks noChangeShapeType="1"/>
          </p:cNvSpPr>
          <p:nvPr/>
        </p:nvSpPr>
        <p:spPr bwMode="auto">
          <a:xfrm flipH="1">
            <a:off x="4545013" y="2625725"/>
            <a:ext cx="1527175" cy="1570038"/>
          </a:xfrm>
          <a:prstGeom prst="line">
            <a:avLst/>
          </a:prstGeom>
          <a:noFill/>
          <a:ln w="63500" cap="flat">
            <a:solidFill>
              <a:srgbClr val="FF0000"/>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47112" name="Rectangle 8"/>
          <p:cNvSpPr>
            <a:spLocks/>
          </p:cNvSpPr>
          <p:nvPr/>
        </p:nvSpPr>
        <p:spPr bwMode="auto">
          <a:xfrm>
            <a:off x="6399213" y="1168400"/>
            <a:ext cx="1654175"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Image patch</a:t>
            </a:r>
          </a:p>
        </p:txBody>
      </p:sp>
      <p:sp>
        <p:nvSpPr>
          <p:cNvPr id="47113" name="Rectangle 9"/>
          <p:cNvSpPr>
            <a:spLocks/>
          </p:cNvSpPr>
          <p:nvPr/>
        </p:nvSpPr>
        <p:spPr bwMode="auto">
          <a:xfrm>
            <a:off x="6119813" y="3568700"/>
            <a:ext cx="1754187"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Error surface</a:t>
            </a:r>
          </a:p>
        </p:txBody>
      </p:sp>
      <p:sp>
        <p:nvSpPr>
          <p:cNvPr id="47114" name="Rectangle 10"/>
          <p:cNvSpPr>
            <a:spLocks/>
          </p:cNvSpPr>
          <p:nvPr/>
        </p:nvSpPr>
        <p:spPr bwMode="auto">
          <a:xfrm rot="-5400000">
            <a:off x="-3008313" y="3251200"/>
            <a:ext cx="6551613" cy="582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a:p>
            <a:pPr marL="39688">
              <a:lnSpc>
                <a:spcPct val="50000"/>
              </a:lnSpc>
              <a:spcBef>
                <a:spcPts val="738"/>
              </a:spcBef>
            </a:pPr>
            <a:r>
              <a:rPr lang="en-US" sz="1000" u="sng">
                <a:solidFill>
                  <a:schemeClr val="tx1"/>
                </a:solidFill>
                <a:ea typeface="ＭＳ Ｐゴシック" charset="0"/>
                <a:cs typeface="Times New Roman" charset="0"/>
                <a:hlinkClick r:id="rId5"/>
              </a:rPr>
              <a:t>http://www.wisdom.weizmann.ac.il/~deniss/vision_spring04/files/InvariantFeatures.ppt</a:t>
            </a:r>
            <a:endParaRPr lang="en-US" sz="1000" u="sng">
              <a:solidFill>
                <a:schemeClr val="tx1"/>
              </a:solidFill>
              <a:ea typeface="ＭＳ Ｐゴシック" charset="0"/>
              <a:cs typeface="Times New Roman" charset="0"/>
            </a:endParaRPr>
          </a:p>
        </p:txBody>
      </p:sp>
      <p:sp>
        <p:nvSpPr>
          <p:cNvPr id="47115" name="Rectangle 11"/>
          <p:cNvSpPr>
            <a:spLocks/>
          </p:cNvSpPr>
          <p:nvPr/>
        </p:nvSpPr>
        <p:spPr bwMode="auto">
          <a:xfrm>
            <a:off x="5372100" y="3543300"/>
            <a:ext cx="682625" cy="279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schemeClr val="tx1"/>
                </a:solidFill>
                <a:ea typeface="ＭＳ Ｐゴシック" charset="0"/>
                <a:cs typeface="Times New Roman" charset="0"/>
              </a:rPr>
              <a:t>12x10^5</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685800" y="0"/>
            <a:ext cx="7772400" cy="1600200"/>
          </a:xfrm>
          <a:ln/>
        </p:spPr>
        <p:txBody>
          <a:bodyPr rIns="132080"/>
          <a:lstStyle/>
          <a:p>
            <a:r>
              <a:rPr lang="en-US"/>
              <a:t>Selecting Good Features</a:t>
            </a:r>
          </a:p>
        </p:txBody>
      </p:sp>
      <p:pic>
        <p:nvPicPr>
          <p:cNvPr id="48130" name="Picture 2"/>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370013"/>
            <a:ext cx="5638800" cy="42275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48131" name="Picture 3"/>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03838" y="3590925"/>
            <a:ext cx="3382962" cy="2536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48132" name="Rectangle 4"/>
          <p:cNvSpPr>
            <a:spLocks/>
          </p:cNvSpPr>
          <p:nvPr/>
        </p:nvSpPr>
        <p:spPr bwMode="auto">
          <a:xfrm>
            <a:off x="5713413" y="6056313"/>
            <a:ext cx="2435225" cy="50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nSpc>
                <a:spcPct val="90000"/>
              </a:lnSpc>
              <a:spcBef>
                <a:spcPts val="550"/>
              </a:spcBef>
            </a:pPr>
            <a:r>
              <a:rPr lang="en-US">
                <a:solidFill>
                  <a:schemeClr val="tx1"/>
                </a:solidFill>
                <a:latin typeface="Arial" charset="0"/>
                <a:ea typeface="ＭＳ Ｐゴシック" charset="0"/>
                <a:cs typeface="Arial" charset="0"/>
                <a:sym typeface="Arial" charset="0"/>
              </a:rPr>
              <a:t>large</a:t>
            </a:r>
            <a:r>
              <a:rPr lang="en-US">
                <a:solidFill>
                  <a:schemeClr val="tx1"/>
                </a:solidFill>
                <a:latin typeface="Symbol" charset="0"/>
                <a:ea typeface="ＭＳ Ｐゴシック" charset="0"/>
                <a:cs typeface="Symbol" charset="0"/>
                <a:sym typeface="Symbol" charset="0"/>
              </a:rPr>
              <a:t> λ</a:t>
            </a:r>
            <a:r>
              <a:rPr lang="en-US" baseline="-25000">
                <a:solidFill>
                  <a:schemeClr val="tx1"/>
                </a:solidFill>
                <a:latin typeface="Arial" charset="0"/>
                <a:ea typeface="ＭＳ Ｐゴシック" charset="0"/>
                <a:cs typeface="Arial" charset="0"/>
                <a:sym typeface="Arial" charset="0"/>
              </a:rPr>
              <a:t>1</a:t>
            </a:r>
            <a:r>
              <a:rPr lang="en-US">
                <a:solidFill>
                  <a:schemeClr val="tx1"/>
                </a:solidFill>
                <a:latin typeface="Arial" charset="0"/>
                <a:ea typeface="ＭＳ Ｐゴシック" charset="0"/>
                <a:cs typeface="Arial" charset="0"/>
                <a:sym typeface="Arial" charset="0"/>
              </a:rPr>
              <a:t>, small </a:t>
            </a:r>
            <a:r>
              <a:rPr lang="en-US">
                <a:solidFill>
                  <a:schemeClr val="tx1"/>
                </a:solidFill>
                <a:latin typeface="Symbol" charset="0"/>
                <a:ea typeface="ＭＳ Ｐゴシック" charset="0"/>
                <a:cs typeface="Symbol" charset="0"/>
                <a:sym typeface="Symbol" charset="0"/>
              </a:rPr>
              <a:t>λ</a:t>
            </a:r>
            <a:r>
              <a:rPr lang="en-US" baseline="-25000">
                <a:solidFill>
                  <a:schemeClr val="tx1"/>
                </a:solidFill>
                <a:latin typeface="Arial" charset="0"/>
                <a:ea typeface="ＭＳ Ｐゴシック" charset="0"/>
                <a:cs typeface="Arial" charset="0"/>
                <a:sym typeface="Arial" charset="0"/>
              </a:rPr>
              <a:t>2</a:t>
            </a:r>
          </a:p>
        </p:txBody>
      </p:sp>
      <p:pic>
        <p:nvPicPr>
          <p:cNvPr id="48133"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30900" y="1384300"/>
            <a:ext cx="2540000" cy="1905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48134" name="Line 6"/>
          <p:cNvSpPr>
            <a:spLocks noChangeShapeType="1"/>
          </p:cNvSpPr>
          <p:nvPr/>
        </p:nvSpPr>
        <p:spPr bwMode="auto">
          <a:xfrm flipH="1">
            <a:off x="4830763" y="2384425"/>
            <a:ext cx="1254125" cy="101600"/>
          </a:xfrm>
          <a:prstGeom prst="line">
            <a:avLst/>
          </a:prstGeom>
          <a:noFill/>
          <a:ln w="63500" cap="flat">
            <a:solidFill>
              <a:srgbClr val="FF0000"/>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48135" name="Rectangle 7"/>
          <p:cNvSpPr>
            <a:spLocks/>
          </p:cNvSpPr>
          <p:nvPr/>
        </p:nvSpPr>
        <p:spPr bwMode="auto">
          <a:xfrm>
            <a:off x="6399213" y="1168400"/>
            <a:ext cx="1654175"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Image patch</a:t>
            </a:r>
          </a:p>
        </p:txBody>
      </p:sp>
      <p:sp>
        <p:nvSpPr>
          <p:cNvPr id="48136" name="Rectangle 8"/>
          <p:cNvSpPr>
            <a:spLocks/>
          </p:cNvSpPr>
          <p:nvPr/>
        </p:nvSpPr>
        <p:spPr bwMode="auto">
          <a:xfrm>
            <a:off x="6119813" y="3568700"/>
            <a:ext cx="1754187"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Error surface</a:t>
            </a:r>
          </a:p>
        </p:txBody>
      </p:sp>
      <p:sp>
        <p:nvSpPr>
          <p:cNvPr id="48137" name="Rectangle 9"/>
          <p:cNvSpPr>
            <a:spLocks/>
          </p:cNvSpPr>
          <p:nvPr/>
        </p:nvSpPr>
        <p:spPr bwMode="auto">
          <a:xfrm rot="-5400000">
            <a:off x="-3008313" y="3251200"/>
            <a:ext cx="6551613" cy="582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a:p>
            <a:pPr marL="39688">
              <a:lnSpc>
                <a:spcPct val="50000"/>
              </a:lnSpc>
              <a:spcBef>
                <a:spcPts val="738"/>
              </a:spcBef>
            </a:pPr>
            <a:r>
              <a:rPr lang="en-US" sz="1000" u="sng">
                <a:solidFill>
                  <a:schemeClr val="tx1"/>
                </a:solidFill>
                <a:ea typeface="ＭＳ Ｐゴシック" charset="0"/>
                <a:cs typeface="Times New Roman" charset="0"/>
                <a:hlinkClick r:id="rId5"/>
              </a:rPr>
              <a:t>http://www.wisdom.weizmann.ac.il/~deniss/vision_spring04/files/InvariantFeatures.ppt</a:t>
            </a:r>
            <a:endParaRPr lang="en-US" sz="1000" u="sng">
              <a:solidFill>
                <a:schemeClr val="tx1"/>
              </a:solidFill>
              <a:ea typeface="ＭＳ Ｐゴシック" charset="0"/>
              <a:cs typeface="Times New Roman" charset="0"/>
            </a:endParaRPr>
          </a:p>
        </p:txBody>
      </p:sp>
      <p:sp>
        <p:nvSpPr>
          <p:cNvPr id="48138" name="Rectangle 10"/>
          <p:cNvSpPr>
            <a:spLocks/>
          </p:cNvSpPr>
          <p:nvPr/>
        </p:nvSpPr>
        <p:spPr bwMode="auto">
          <a:xfrm>
            <a:off x="5372100" y="3619500"/>
            <a:ext cx="606425" cy="279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schemeClr val="tx1"/>
                </a:solidFill>
                <a:ea typeface="ＭＳ Ｐゴシック" charset="0"/>
                <a:cs typeface="Times New Roman" charset="0"/>
              </a:rPr>
              <a:t>9x10^5</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3" name="Picture 1"/>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03838" y="3543300"/>
            <a:ext cx="3382962" cy="2536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49154" name="Picture 2"/>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370013"/>
            <a:ext cx="5621338" cy="42148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49155" name="Rectangle 3"/>
          <p:cNvSpPr>
            <a:spLocks noGrp="1" noChangeArrowheads="1"/>
          </p:cNvSpPr>
          <p:nvPr>
            <p:ph type="title"/>
          </p:nvPr>
        </p:nvSpPr>
        <p:spPr>
          <a:xfrm>
            <a:off x="685800" y="0"/>
            <a:ext cx="7772400" cy="1600200"/>
          </a:xfrm>
          <a:ln/>
        </p:spPr>
        <p:txBody>
          <a:bodyPr rIns="132080"/>
          <a:lstStyle/>
          <a:p>
            <a:r>
              <a:rPr lang="en-US"/>
              <a:t>Selecting Good Features</a:t>
            </a:r>
          </a:p>
        </p:txBody>
      </p:sp>
      <p:sp>
        <p:nvSpPr>
          <p:cNvPr id="49156" name="Rectangle 4"/>
          <p:cNvSpPr>
            <a:spLocks/>
          </p:cNvSpPr>
          <p:nvPr/>
        </p:nvSpPr>
        <p:spPr bwMode="auto">
          <a:xfrm>
            <a:off x="5713413" y="6056313"/>
            <a:ext cx="2468562" cy="50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nSpc>
                <a:spcPct val="90000"/>
              </a:lnSpc>
              <a:spcBef>
                <a:spcPts val="550"/>
              </a:spcBef>
            </a:pPr>
            <a:r>
              <a:rPr lang="en-US">
                <a:solidFill>
                  <a:schemeClr val="tx1"/>
                </a:solidFill>
                <a:latin typeface="Arial" charset="0"/>
                <a:ea typeface="ＭＳ Ｐゴシック" charset="0"/>
                <a:cs typeface="Arial" charset="0"/>
                <a:sym typeface="Arial" charset="0"/>
              </a:rPr>
              <a:t>small</a:t>
            </a:r>
            <a:r>
              <a:rPr lang="en-US">
                <a:solidFill>
                  <a:schemeClr val="tx1"/>
                </a:solidFill>
                <a:latin typeface="Symbol" charset="0"/>
                <a:ea typeface="ＭＳ Ｐゴシック" charset="0"/>
                <a:cs typeface="Symbol" charset="0"/>
                <a:sym typeface="Symbol" charset="0"/>
              </a:rPr>
              <a:t> λ</a:t>
            </a:r>
            <a:r>
              <a:rPr lang="en-US" baseline="-25000">
                <a:solidFill>
                  <a:schemeClr val="tx1"/>
                </a:solidFill>
                <a:latin typeface="Arial" charset="0"/>
                <a:ea typeface="ＭＳ Ｐゴシック" charset="0"/>
                <a:cs typeface="Arial" charset="0"/>
                <a:sym typeface="Arial" charset="0"/>
              </a:rPr>
              <a:t>1</a:t>
            </a:r>
            <a:r>
              <a:rPr lang="en-US">
                <a:solidFill>
                  <a:schemeClr val="tx1"/>
                </a:solidFill>
                <a:latin typeface="Arial" charset="0"/>
                <a:ea typeface="ＭＳ Ｐゴシック" charset="0"/>
                <a:cs typeface="Arial" charset="0"/>
                <a:sym typeface="Arial" charset="0"/>
              </a:rPr>
              <a:t>, small </a:t>
            </a:r>
            <a:r>
              <a:rPr lang="en-US">
                <a:solidFill>
                  <a:schemeClr val="tx1"/>
                </a:solidFill>
                <a:latin typeface="Symbol" charset="0"/>
                <a:ea typeface="ＭＳ Ｐゴシック" charset="0"/>
                <a:cs typeface="Symbol" charset="0"/>
                <a:sym typeface="Symbol" charset="0"/>
              </a:rPr>
              <a:t>λ</a:t>
            </a:r>
            <a:r>
              <a:rPr lang="en-US" baseline="-25000">
                <a:solidFill>
                  <a:schemeClr val="tx1"/>
                </a:solidFill>
                <a:latin typeface="Arial" charset="0"/>
                <a:ea typeface="ＭＳ Ｐゴシック" charset="0"/>
                <a:cs typeface="Arial" charset="0"/>
                <a:sym typeface="Arial" charset="0"/>
              </a:rPr>
              <a:t>2</a:t>
            </a:r>
          </a:p>
        </p:txBody>
      </p:sp>
      <p:pic>
        <p:nvPicPr>
          <p:cNvPr id="49157"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27700" y="1384300"/>
            <a:ext cx="2540000" cy="1905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49158" name="Line 6"/>
          <p:cNvSpPr>
            <a:spLocks noChangeShapeType="1"/>
          </p:cNvSpPr>
          <p:nvPr/>
        </p:nvSpPr>
        <p:spPr bwMode="auto">
          <a:xfrm flipH="1">
            <a:off x="1489075" y="2408238"/>
            <a:ext cx="4441825" cy="685800"/>
          </a:xfrm>
          <a:prstGeom prst="line">
            <a:avLst/>
          </a:prstGeom>
          <a:noFill/>
          <a:ln w="63500" cap="flat">
            <a:solidFill>
              <a:srgbClr val="FF0000"/>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49159" name="Rectangle 7"/>
          <p:cNvSpPr>
            <a:spLocks/>
          </p:cNvSpPr>
          <p:nvPr/>
        </p:nvSpPr>
        <p:spPr bwMode="auto">
          <a:xfrm>
            <a:off x="5929313" y="3060700"/>
            <a:ext cx="2130425"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(contrast auto-scaled)</a:t>
            </a:r>
          </a:p>
        </p:txBody>
      </p:sp>
      <p:sp>
        <p:nvSpPr>
          <p:cNvPr id="49160" name="Rectangle 8"/>
          <p:cNvSpPr>
            <a:spLocks/>
          </p:cNvSpPr>
          <p:nvPr/>
        </p:nvSpPr>
        <p:spPr bwMode="auto">
          <a:xfrm>
            <a:off x="6170613" y="1168400"/>
            <a:ext cx="1654175"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Image patch</a:t>
            </a:r>
          </a:p>
        </p:txBody>
      </p:sp>
      <p:sp>
        <p:nvSpPr>
          <p:cNvPr id="49161" name="Rectangle 9"/>
          <p:cNvSpPr>
            <a:spLocks/>
          </p:cNvSpPr>
          <p:nvPr/>
        </p:nvSpPr>
        <p:spPr bwMode="auto">
          <a:xfrm>
            <a:off x="7112000" y="5499100"/>
            <a:ext cx="175260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Error surface</a:t>
            </a:r>
          </a:p>
        </p:txBody>
      </p:sp>
      <p:sp>
        <p:nvSpPr>
          <p:cNvPr id="49162" name="Rectangle 10"/>
          <p:cNvSpPr>
            <a:spLocks/>
          </p:cNvSpPr>
          <p:nvPr/>
        </p:nvSpPr>
        <p:spPr bwMode="auto">
          <a:xfrm>
            <a:off x="3924300" y="5791200"/>
            <a:ext cx="5092700"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ea typeface="ＭＳ Ｐゴシック" charset="0"/>
                <a:cs typeface="Times New Roman" charset="0"/>
              </a:rPr>
              <a:t>(vertical scale exaggerated relative to previous plots)</a:t>
            </a:r>
          </a:p>
        </p:txBody>
      </p:sp>
      <p:sp>
        <p:nvSpPr>
          <p:cNvPr id="49163" name="Rectangle 11"/>
          <p:cNvSpPr>
            <a:spLocks/>
          </p:cNvSpPr>
          <p:nvPr/>
        </p:nvSpPr>
        <p:spPr bwMode="auto">
          <a:xfrm rot="-5400000">
            <a:off x="-3008313" y="3251200"/>
            <a:ext cx="6551613" cy="582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a:p>
            <a:pPr marL="39688">
              <a:lnSpc>
                <a:spcPct val="50000"/>
              </a:lnSpc>
              <a:spcBef>
                <a:spcPts val="738"/>
              </a:spcBef>
            </a:pPr>
            <a:r>
              <a:rPr lang="en-US" sz="1000" u="sng">
                <a:solidFill>
                  <a:schemeClr val="tx1"/>
                </a:solidFill>
                <a:ea typeface="ＭＳ Ｐゴシック" charset="0"/>
                <a:cs typeface="Times New Roman" charset="0"/>
                <a:hlinkClick r:id="rId5"/>
              </a:rPr>
              <a:t>http://www.wisdom.weizmann.ac.il/~deniss/vision_spring04/files/InvariantFeatures.ppt</a:t>
            </a:r>
            <a:endParaRPr lang="en-US" sz="1000" u="sng">
              <a:solidFill>
                <a:schemeClr val="tx1"/>
              </a:solidFill>
              <a:ea typeface="ＭＳ Ｐゴシック" charset="0"/>
              <a:cs typeface="Times New Roman" charset="0"/>
            </a:endParaRPr>
          </a:p>
        </p:txBody>
      </p:sp>
      <p:sp>
        <p:nvSpPr>
          <p:cNvPr id="49164" name="Rectangle 12"/>
          <p:cNvSpPr>
            <a:spLocks/>
          </p:cNvSpPr>
          <p:nvPr/>
        </p:nvSpPr>
        <p:spPr bwMode="auto">
          <a:xfrm>
            <a:off x="5473700" y="3746500"/>
            <a:ext cx="382588" cy="279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schemeClr val="tx1"/>
                </a:solidFill>
                <a:ea typeface="ＭＳ Ｐゴシック" charset="0"/>
                <a:cs typeface="Times New Roman" charset="0"/>
              </a:rPr>
              <a:t>200</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AutoShape 1"/>
          <p:cNvSpPr>
            <a:spLocks/>
          </p:cNvSpPr>
          <p:nvPr/>
        </p:nvSpPr>
        <p:spPr bwMode="auto">
          <a:xfrm>
            <a:off x="838200" y="4800600"/>
            <a:ext cx="3124200" cy="1219200"/>
          </a:xfrm>
          <a:custGeom>
            <a:avLst/>
            <a:gdLst/>
            <a:ahLst/>
            <a:cxnLst/>
            <a:rect l="0" t="0" r="r" b="b"/>
            <a:pathLst>
              <a:path w="21600" h="21600">
                <a:moveTo>
                  <a:pt x="0" y="0"/>
                </a:moveTo>
                <a:lnTo>
                  <a:pt x="0" y="21600"/>
                </a:lnTo>
                <a:lnTo>
                  <a:pt x="16343" y="21600"/>
                </a:lnTo>
                <a:lnTo>
                  <a:pt x="16343" y="13500"/>
                </a:lnTo>
                <a:lnTo>
                  <a:pt x="18095" y="13500"/>
                </a:lnTo>
                <a:lnTo>
                  <a:pt x="18095" y="16004"/>
                </a:lnTo>
                <a:lnTo>
                  <a:pt x="21600" y="10800"/>
                </a:lnTo>
                <a:lnTo>
                  <a:pt x="18095" y="5596"/>
                </a:lnTo>
                <a:lnTo>
                  <a:pt x="18095" y="8100"/>
                </a:lnTo>
                <a:lnTo>
                  <a:pt x="16343" y="8100"/>
                </a:lnTo>
                <a:lnTo>
                  <a:pt x="16343" y="0"/>
                </a:lnTo>
                <a:close/>
                <a:moveTo>
                  <a:pt x="0" y="0"/>
                </a:moveTo>
              </a:path>
            </a:pathLst>
          </a:custGeom>
          <a:solidFill>
            <a:srgbClr val="C0C0C0"/>
          </a:solidFill>
          <a:ln w="12700" cap="flat">
            <a:solidFill>
              <a:schemeClr val="tx1"/>
            </a:solidFill>
            <a:prstDash val="solid"/>
            <a:round/>
            <a:headEnd type="none" w="med" len="med"/>
            <a:tailEnd type="none" w="med" len="med"/>
          </a:ln>
        </p:spPr>
        <p:txBody>
          <a:bodyPr lIns="0" tIns="0" rIns="0" bIns="0"/>
          <a:lstStyle/>
          <a:p>
            <a:endParaRPr lang="en-US"/>
          </a:p>
        </p:txBody>
      </p:sp>
      <p:sp>
        <p:nvSpPr>
          <p:cNvPr id="50178" name="Rectangle 2"/>
          <p:cNvSpPr>
            <a:spLocks noGrp="1" noChangeArrowheads="1"/>
          </p:cNvSpPr>
          <p:nvPr>
            <p:ph type="title"/>
          </p:nvPr>
        </p:nvSpPr>
        <p:spPr>
          <a:ln/>
        </p:spPr>
        <p:txBody>
          <a:bodyPr rIns="132080"/>
          <a:lstStyle/>
          <a:p>
            <a:r>
              <a:rPr lang="en-US"/>
              <a:t>Harris Detector: Mathematics</a:t>
            </a:r>
          </a:p>
        </p:txBody>
      </p:sp>
      <p:sp>
        <p:nvSpPr>
          <p:cNvPr id="50179" name="Rectangle 3"/>
          <p:cNvSpPr>
            <a:spLocks/>
          </p:cNvSpPr>
          <p:nvPr/>
        </p:nvSpPr>
        <p:spPr bwMode="auto">
          <a:xfrm>
            <a:off x="4038600" y="1752600"/>
            <a:ext cx="4343400" cy="4343400"/>
          </a:xfrm>
          <a:prstGeom prst="rect">
            <a:avLst/>
          </a:prstGeom>
          <a:solidFill>
            <a:srgbClr val="F38F67"/>
          </a:solidFill>
          <a:ln w="12700" cap="flat">
            <a:solidFill>
              <a:schemeClr val="tx1"/>
            </a:solidFill>
            <a:prstDash val="solid"/>
            <a:round/>
            <a:headEnd type="none" w="med" len="med"/>
            <a:tailEnd type="none" w="med" len="med"/>
          </a:ln>
        </p:spPr>
        <p:txBody>
          <a:bodyPr lIns="0" tIns="0" rIns="0" bIns="0"/>
          <a:lstStyle/>
          <a:p>
            <a:endParaRPr lang="en-US"/>
          </a:p>
        </p:txBody>
      </p:sp>
      <p:sp>
        <p:nvSpPr>
          <p:cNvPr id="50180" name="Rectangle 4"/>
          <p:cNvSpPr>
            <a:spLocks/>
          </p:cNvSpPr>
          <p:nvPr/>
        </p:nvSpPr>
        <p:spPr bwMode="auto">
          <a:xfrm>
            <a:off x="7772400" y="6096000"/>
            <a:ext cx="762000"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1</a:t>
            </a:r>
          </a:p>
        </p:txBody>
      </p:sp>
      <p:sp>
        <p:nvSpPr>
          <p:cNvPr id="50181" name="Rectangle 5"/>
          <p:cNvSpPr>
            <a:spLocks/>
          </p:cNvSpPr>
          <p:nvPr/>
        </p:nvSpPr>
        <p:spPr bwMode="auto">
          <a:xfrm>
            <a:off x="3124200" y="1828800"/>
            <a:ext cx="1066800"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2</a:t>
            </a:r>
          </a:p>
        </p:txBody>
      </p:sp>
      <p:sp>
        <p:nvSpPr>
          <p:cNvPr id="50182" name="Freeform 6"/>
          <p:cNvSpPr>
            <a:spLocks/>
          </p:cNvSpPr>
          <p:nvPr/>
        </p:nvSpPr>
        <p:spPr bwMode="auto">
          <a:xfrm>
            <a:off x="4495800" y="1752600"/>
            <a:ext cx="3886200" cy="3937000"/>
          </a:xfrm>
          <a:custGeom>
            <a:avLst/>
            <a:gdLst>
              <a:gd name="T0" fmla="*/ 0 w 21600"/>
              <a:gd name="T1" fmla="*/ 16723 h 21600"/>
              <a:gd name="T2" fmla="*/ 5929 w 21600"/>
              <a:gd name="T3" fmla="*/ 0 h 21600"/>
              <a:gd name="T4" fmla="*/ 21600 w 21600"/>
              <a:gd name="T5" fmla="*/ 0 h 21600"/>
              <a:gd name="T6" fmla="*/ 21600 w 21600"/>
              <a:gd name="T7" fmla="*/ 16305 h 21600"/>
              <a:gd name="T8" fmla="*/ 4897 w 21600"/>
              <a:gd name="T9" fmla="*/ 21600 h 21600"/>
              <a:gd name="T10" fmla="*/ 0 w 21600"/>
              <a:gd name="T11" fmla="*/ 16723 h 21600"/>
              <a:gd name="T12" fmla="*/ 0 w 21600"/>
              <a:gd name="T13" fmla="*/ 16723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16723"/>
                </a:moveTo>
                <a:lnTo>
                  <a:pt x="5929" y="0"/>
                </a:lnTo>
                <a:lnTo>
                  <a:pt x="21600" y="0"/>
                </a:lnTo>
                <a:lnTo>
                  <a:pt x="21600" y="16305"/>
                </a:lnTo>
                <a:lnTo>
                  <a:pt x="4897" y="21600"/>
                </a:lnTo>
                <a:lnTo>
                  <a:pt x="0" y="16723"/>
                </a:lnTo>
                <a:close/>
                <a:moveTo>
                  <a:pt x="0" y="16723"/>
                </a:moveTo>
              </a:path>
            </a:pathLst>
          </a:cu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50183" name="AutoShape 7"/>
          <p:cNvSpPr>
            <a:spLocks/>
          </p:cNvSpPr>
          <p:nvPr/>
        </p:nvSpPr>
        <p:spPr bwMode="auto">
          <a:xfrm>
            <a:off x="4038600" y="4343400"/>
            <a:ext cx="1749425" cy="1752600"/>
          </a:xfrm>
          <a:prstGeom prst="rtTriangle">
            <a:avLst/>
          </a:prstGeom>
          <a:solidFill>
            <a:srgbClr val="B2B2B2"/>
          </a:solidFill>
          <a:ln w="12700" cap="flat">
            <a:solidFill>
              <a:schemeClr val="tx1"/>
            </a:solidFill>
            <a:prstDash val="solid"/>
            <a:round/>
            <a:headEnd type="none" w="med" len="med"/>
            <a:tailEnd type="none" w="med" len="med"/>
          </a:ln>
        </p:spPr>
        <p:txBody>
          <a:bodyPr lIns="0" tIns="0" rIns="0" bIns="0"/>
          <a:lstStyle/>
          <a:p>
            <a:endParaRPr lang="en-US"/>
          </a:p>
        </p:txBody>
      </p:sp>
      <p:sp>
        <p:nvSpPr>
          <p:cNvPr id="50184" name="Rectangle 8"/>
          <p:cNvSpPr>
            <a:spLocks/>
          </p:cNvSpPr>
          <p:nvPr/>
        </p:nvSpPr>
        <p:spPr bwMode="auto">
          <a:xfrm>
            <a:off x="5562600" y="2362200"/>
            <a:ext cx="2667000" cy="1879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Corner</a:t>
            </a:r>
            <a:r>
              <a:rPr lang="ja-JP" altLang="en-US">
                <a:solidFill>
                  <a:srgbClr val="0033CC"/>
                </a:solidFill>
                <a:latin typeface="Arial"/>
                <a:ea typeface="ＭＳ Ｐゴシック" charset="0"/>
                <a:cs typeface="Times New Roman" charset="0"/>
              </a:rPr>
              <a:t>”</a:t>
            </a:r>
            <a:r>
              <a:rPr lang="en-US">
                <a:solidFill>
                  <a:schemeClr val="tx1"/>
                </a:solidFill>
                <a:ea typeface="ヒラギノ明朝 ProN W3" charset="0"/>
                <a:cs typeface="ヒラギノ明朝 ProN W3" charset="0"/>
              </a:rPr>
              <a:t/>
            </a:r>
            <a:br>
              <a:rPr lang="en-US">
                <a:solidFill>
                  <a:schemeClr val="tx1"/>
                </a:solidFill>
                <a:ea typeface="ヒラギノ明朝 ProN W3" charset="0"/>
                <a:cs typeface="ヒラギノ明朝 ProN W3" charset="0"/>
              </a:rPr>
            </a:b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1</a:t>
            </a:r>
            <a:r>
              <a:rPr lang="en-US" sz="2000">
                <a:solidFill>
                  <a:schemeClr val="tx1"/>
                </a:solidFill>
                <a:ea typeface="ＭＳ Ｐゴシック" charset="0"/>
                <a:cs typeface="Times New Roman" charset="0"/>
              </a:rPr>
              <a:t> and </a:t>
            </a: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2</a:t>
            </a:r>
            <a:r>
              <a:rPr lang="en-US" sz="2000">
                <a:solidFill>
                  <a:schemeClr val="tx1"/>
                </a:solidFill>
                <a:ea typeface="ＭＳ Ｐゴシック" charset="0"/>
                <a:cs typeface="Times New Roman" charset="0"/>
              </a:rPr>
              <a:t> are large,</a:t>
            </a:r>
            <a:br>
              <a:rPr lang="en-US" sz="2000">
                <a:solidFill>
                  <a:schemeClr val="tx1"/>
                </a:solidFill>
                <a:ea typeface="ＭＳ Ｐゴシック" charset="0"/>
                <a:cs typeface="Times New Roman" charset="0"/>
              </a:rPr>
            </a:br>
            <a:r>
              <a:rPr lang="en-US" sz="2000">
                <a:solidFill>
                  <a:schemeClr val="tx1"/>
                </a:solidFill>
                <a:ea typeface="ＭＳ Ｐゴシック" charset="0"/>
                <a:cs typeface="Times New Roman" charset="0"/>
              </a:rPr>
              <a:t> </a:t>
            </a: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1 </a:t>
            </a:r>
            <a:r>
              <a:rPr lang="en-US">
                <a:solidFill>
                  <a:schemeClr val="tx1"/>
                </a:solidFill>
                <a:ea typeface="ＭＳ Ｐゴシック" charset="0"/>
                <a:cs typeface="Times New Roman" charset="0"/>
              </a:rPr>
              <a:t>~ </a:t>
            </a: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2</a:t>
            </a:r>
            <a:r>
              <a:rPr lang="en-US" sz="2000">
                <a:solidFill>
                  <a:schemeClr val="tx1"/>
                </a:solidFill>
                <a:ea typeface="ＭＳ Ｐゴシック" charset="0"/>
                <a:cs typeface="Times New Roman" charset="0"/>
              </a:rPr>
              <a:t>;</a:t>
            </a:r>
            <a:br>
              <a:rPr lang="en-US" sz="2000">
                <a:solidFill>
                  <a:schemeClr val="tx1"/>
                </a:solidFill>
                <a:ea typeface="ＭＳ Ｐゴシック" charset="0"/>
                <a:cs typeface="Times New Roman" charset="0"/>
              </a:rPr>
            </a:br>
            <a:r>
              <a:rPr lang="en-US">
                <a:solidFill>
                  <a:schemeClr val="tx1"/>
                </a:solidFill>
                <a:latin typeface="Times New Roman Italic" charset="0"/>
                <a:ea typeface="ＭＳ Ｐゴシック" charset="0"/>
                <a:cs typeface="Times New Roman Italic" charset="0"/>
                <a:sym typeface="Times New Roman Italic" charset="0"/>
              </a:rPr>
              <a:t>E</a:t>
            </a:r>
            <a:r>
              <a:rPr lang="en-US" sz="2000">
                <a:solidFill>
                  <a:schemeClr val="tx1"/>
                </a:solidFill>
                <a:ea typeface="ＭＳ Ｐゴシック" charset="0"/>
                <a:cs typeface="Times New Roman" charset="0"/>
              </a:rPr>
              <a:t> increases in all directions</a:t>
            </a:r>
          </a:p>
        </p:txBody>
      </p:sp>
      <p:sp>
        <p:nvSpPr>
          <p:cNvPr id="50185" name="Rectangle 9"/>
          <p:cNvSpPr>
            <a:spLocks/>
          </p:cNvSpPr>
          <p:nvPr/>
        </p:nvSpPr>
        <p:spPr bwMode="auto">
          <a:xfrm>
            <a:off x="914400" y="4800600"/>
            <a:ext cx="2362200" cy="1127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1</a:t>
            </a:r>
            <a:r>
              <a:rPr lang="en-US" sz="2000">
                <a:solidFill>
                  <a:schemeClr val="tx1"/>
                </a:solidFill>
                <a:ea typeface="ＭＳ Ｐゴシック" charset="0"/>
                <a:cs typeface="Times New Roman" charset="0"/>
              </a:rPr>
              <a:t> and </a:t>
            </a: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2</a:t>
            </a:r>
            <a:r>
              <a:rPr lang="en-US" sz="2000">
                <a:solidFill>
                  <a:schemeClr val="tx1"/>
                </a:solidFill>
                <a:ea typeface="ＭＳ Ｐゴシック" charset="0"/>
                <a:cs typeface="Times New Roman" charset="0"/>
              </a:rPr>
              <a:t> are small;</a:t>
            </a:r>
            <a:br>
              <a:rPr lang="en-US" sz="2000">
                <a:solidFill>
                  <a:schemeClr val="tx1"/>
                </a:solidFill>
                <a:ea typeface="ＭＳ Ｐゴシック" charset="0"/>
                <a:cs typeface="Times New Roman" charset="0"/>
              </a:rPr>
            </a:br>
            <a:r>
              <a:rPr lang="en-US">
                <a:solidFill>
                  <a:schemeClr val="tx1"/>
                </a:solidFill>
                <a:latin typeface="Times New Roman Italic" charset="0"/>
                <a:ea typeface="ＭＳ Ｐゴシック" charset="0"/>
                <a:cs typeface="Times New Roman Italic" charset="0"/>
                <a:sym typeface="Times New Roman Italic" charset="0"/>
              </a:rPr>
              <a:t>E</a:t>
            </a:r>
            <a:r>
              <a:rPr lang="en-US" sz="2000">
                <a:solidFill>
                  <a:schemeClr val="tx1"/>
                </a:solidFill>
                <a:ea typeface="ＭＳ Ｐゴシック" charset="0"/>
                <a:cs typeface="Times New Roman" charset="0"/>
              </a:rPr>
              <a:t> is almost constant in all directions</a:t>
            </a:r>
          </a:p>
        </p:txBody>
      </p:sp>
      <p:sp>
        <p:nvSpPr>
          <p:cNvPr id="50186" name="Rectangle 10"/>
          <p:cNvSpPr>
            <a:spLocks/>
          </p:cNvSpPr>
          <p:nvPr/>
        </p:nvSpPr>
        <p:spPr bwMode="auto">
          <a:xfrm>
            <a:off x="7162800" y="5105400"/>
            <a:ext cx="1295400" cy="838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Edge</a:t>
            </a:r>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 </a:t>
            </a:r>
            <a:r>
              <a:rPr lang="en-US">
                <a:solidFill>
                  <a:schemeClr val="tx1"/>
                </a:solidFill>
                <a:ea typeface="ヒラギノ明朝 ProN W3" charset="0"/>
                <a:cs typeface="ヒラギノ明朝 ProN W3" charset="0"/>
              </a:rPr>
              <a:t/>
            </a:r>
            <a:br>
              <a:rPr lang="en-US">
                <a:solidFill>
                  <a:schemeClr val="tx1"/>
                </a:solidFill>
                <a:ea typeface="ヒラギノ明朝 ProN W3" charset="0"/>
                <a:cs typeface="ヒラギノ明朝 ProN W3" charset="0"/>
              </a:rPr>
            </a:b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1</a:t>
            </a:r>
            <a:r>
              <a:rPr lang="en-US" sz="2000">
                <a:solidFill>
                  <a:schemeClr val="tx1"/>
                </a:solidFill>
                <a:ea typeface="ＭＳ Ｐゴシック" charset="0"/>
                <a:cs typeface="Times New Roman" charset="0"/>
              </a:rPr>
              <a:t> &gt;&gt; </a:t>
            </a: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2</a:t>
            </a:r>
          </a:p>
        </p:txBody>
      </p:sp>
      <p:sp>
        <p:nvSpPr>
          <p:cNvPr id="50187" name="Rectangle 11"/>
          <p:cNvSpPr>
            <a:spLocks/>
          </p:cNvSpPr>
          <p:nvPr/>
        </p:nvSpPr>
        <p:spPr bwMode="auto">
          <a:xfrm>
            <a:off x="4114800" y="1905000"/>
            <a:ext cx="1295400" cy="838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Edge</a:t>
            </a:r>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 </a:t>
            </a:r>
            <a:r>
              <a:rPr lang="en-US">
                <a:solidFill>
                  <a:schemeClr val="tx1"/>
                </a:solidFill>
                <a:ea typeface="ヒラギノ明朝 ProN W3" charset="0"/>
                <a:cs typeface="ヒラギノ明朝 ProN W3" charset="0"/>
              </a:rPr>
              <a:t/>
            </a:r>
            <a:br>
              <a:rPr lang="en-US">
                <a:solidFill>
                  <a:schemeClr val="tx1"/>
                </a:solidFill>
                <a:ea typeface="ヒラギノ明朝 ProN W3" charset="0"/>
                <a:cs typeface="ヒラギノ明朝 ProN W3" charset="0"/>
              </a:rPr>
            </a:b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2</a:t>
            </a:r>
            <a:r>
              <a:rPr lang="en-US" sz="2000">
                <a:solidFill>
                  <a:schemeClr val="tx1"/>
                </a:solidFill>
                <a:ea typeface="ＭＳ Ｐゴシック" charset="0"/>
                <a:cs typeface="Times New Roman" charset="0"/>
              </a:rPr>
              <a:t> &gt;&gt; </a:t>
            </a: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1</a:t>
            </a:r>
          </a:p>
        </p:txBody>
      </p:sp>
      <p:sp>
        <p:nvSpPr>
          <p:cNvPr id="50188" name="Rectangle 12"/>
          <p:cNvSpPr>
            <a:spLocks/>
          </p:cNvSpPr>
          <p:nvPr/>
        </p:nvSpPr>
        <p:spPr bwMode="auto">
          <a:xfrm>
            <a:off x="3962400" y="5181600"/>
            <a:ext cx="1219200" cy="774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Flat</a:t>
            </a:r>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 region</a:t>
            </a:r>
          </a:p>
        </p:txBody>
      </p:sp>
      <p:sp>
        <p:nvSpPr>
          <p:cNvPr id="50189" name="Rectangle 13"/>
          <p:cNvSpPr>
            <a:spLocks/>
          </p:cNvSpPr>
          <p:nvPr/>
        </p:nvSpPr>
        <p:spPr bwMode="auto">
          <a:xfrm>
            <a:off x="228600" y="1905000"/>
            <a:ext cx="2667000" cy="1117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ea typeface="ＭＳ Ｐゴシック" charset="0"/>
                <a:cs typeface="Times New Roman" charset="0"/>
              </a:rPr>
              <a:t>Classification of image points using eigenvalues of </a:t>
            </a:r>
            <a:r>
              <a:rPr lang="en-US">
                <a:solidFill>
                  <a:schemeClr val="tx1"/>
                </a:solidFill>
                <a:latin typeface="Times New Roman Italic" charset="0"/>
                <a:ea typeface="ＭＳ Ｐゴシック" charset="0"/>
                <a:cs typeface="Times New Roman Italic" charset="0"/>
                <a:sym typeface="Times New Roman Italic" charset="0"/>
              </a:rPr>
              <a:t>M</a:t>
            </a:r>
            <a:r>
              <a:rPr lang="en-US">
                <a:solidFill>
                  <a:schemeClr val="tx1"/>
                </a:solidFill>
                <a:ea typeface="ＭＳ Ｐゴシック" charset="0"/>
                <a:cs typeface="Times New Roman" charset="0"/>
              </a:rPr>
              <a:t>:</a:t>
            </a:r>
          </a:p>
        </p:txBody>
      </p:sp>
      <p:sp>
        <p:nvSpPr>
          <p:cNvPr id="50190" name="Oval 14"/>
          <p:cNvSpPr>
            <a:spLocks/>
          </p:cNvSpPr>
          <p:nvPr/>
        </p:nvSpPr>
        <p:spPr bwMode="auto">
          <a:xfrm>
            <a:off x="5389563" y="2522538"/>
            <a:ext cx="165100" cy="152400"/>
          </a:xfrm>
          <a:prstGeom prst="ellipse">
            <a:avLst/>
          </a:prstGeom>
          <a:solidFill>
            <a:srgbClr val="000099"/>
          </a:solidFill>
          <a:ln w="12700" cap="flat">
            <a:solidFill>
              <a:schemeClr val="tx1"/>
            </a:solidFill>
            <a:prstDash val="solid"/>
            <a:round/>
            <a:headEnd type="none" w="med" len="med"/>
            <a:tailEnd type="none" w="med" len="med"/>
          </a:ln>
        </p:spPr>
        <p:txBody>
          <a:bodyPr lIns="0" tIns="0" rIns="0" bIns="0"/>
          <a:lstStyle/>
          <a:p>
            <a:endParaRPr lang="en-US"/>
          </a:p>
        </p:txBody>
      </p:sp>
      <p:sp>
        <p:nvSpPr>
          <p:cNvPr id="50191" name="Oval 15"/>
          <p:cNvSpPr>
            <a:spLocks/>
          </p:cNvSpPr>
          <p:nvPr/>
        </p:nvSpPr>
        <p:spPr bwMode="auto">
          <a:xfrm>
            <a:off x="4184650" y="1828800"/>
            <a:ext cx="927100" cy="125413"/>
          </a:xfrm>
          <a:prstGeom prst="ellipse">
            <a:avLst/>
          </a:prstGeom>
          <a:solidFill>
            <a:srgbClr val="000099"/>
          </a:solidFill>
          <a:ln w="12700" cap="flat">
            <a:solidFill>
              <a:schemeClr val="tx1"/>
            </a:solidFill>
            <a:prstDash val="solid"/>
            <a:round/>
            <a:headEnd type="none" w="med" len="med"/>
            <a:tailEnd type="none" w="med" len="med"/>
          </a:ln>
        </p:spPr>
        <p:txBody>
          <a:bodyPr lIns="0" tIns="0" rIns="0" bIns="0"/>
          <a:lstStyle/>
          <a:p>
            <a:endParaRPr lang="en-US"/>
          </a:p>
        </p:txBody>
      </p:sp>
      <p:sp>
        <p:nvSpPr>
          <p:cNvPr id="50192" name="Oval 16"/>
          <p:cNvSpPr>
            <a:spLocks/>
          </p:cNvSpPr>
          <p:nvPr/>
        </p:nvSpPr>
        <p:spPr bwMode="auto">
          <a:xfrm>
            <a:off x="4087813" y="4751388"/>
            <a:ext cx="414337" cy="415925"/>
          </a:xfrm>
          <a:prstGeom prst="ellipse">
            <a:avLst/>
          </a:prstGeom>
          <a:solidFill>
            <a:srgbClr val="000099"/>
          </a:solidFill>
          <a:ln w="12700" cap="flat">
            <a:solidFill>
              <a:schemeClr val="tx1"/>
            </a:solidFill>
            <a:prstDash val="solid"/>
            <a:round/>
            <a:headEnd type="none" w="med" len="med"/>
            <a:tailEnd type="none" w="med" len="med"/>
          </a:ln>
        </p:spPr>
        <p:txBody>
          <a:bodyPr lIns="0" tIns="0" rIns="0" bIns="0"/>
          <a:lstStyle/>
          <a:p>
            <a:endParaRPr lang="en-US"/>
          </a:p>
        </p:txBody>
      </p:sp>
      <p:sp>
        <p:nvSpPr>
          <p:cNvPr id="50193" name="Oval 17"/>
          <p:cNvSpPr>
            <a:spLocks/>
          </p:cNvSpPr>
          <p:nvPr/>
        </p:nvSpPr>
        <p:spPr bwMode="auto">
          <a:xfrm rot="5519999">
            <a:off x="6646069" y="5555457"/>
            <a:ext cx="927100" cy="125412"/>
          </a:xfrm>
          <a:prstGeom prst="ellipse">
            <a:avLst/>
          </a:prstGeom>
          <a:solidFill>
            <a:srgbClr val="000099"/>
          </a:solidFill>
          <a:ln w="12700" cap="flat">
            <a:solidFill>
              <a:schemeClr val="tx1"/>
            </a:solidFill>
            <a:prstDash val="solid"/>
            <a:round/>
            <a:headEnd type="none" w="med" len="med"/>
            <a:tailEnd type="none" w="med" len="med"/>
          </a:ln>
        </p:spPr>
        <p:txBody>
          <a:bodyPr lIns="0" tIns="0" rIns="0" bIns="0"/>
          <a:lstStyle/>
          <a:p>
            <a:endParaRPr lang="en-US"/>
          </a:p>
        </p:txBody>
      </p:sp>
      <p:sp>
        <p:nvSpPr>
          <p:cNvPr id="50194" name="Rectangle 18"/>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2"/>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rIns="132080"/>
          <a:lstStyle/>
          <a:p>
            <a:r>
              <a:rPr lang="en-US"/>
              <a:t>Harris Detector: Mathematics</a:t>
            </a:r>
          </a:p>
        </p:txBody>
      </p:sp>
      <p:sp>
        <p:nvSpPr>
          <p:cNvPr id="51202" name="Rectangle 2"/>
          <p:cNvSpPr>
            <a:spLocks/>
          </p:cNvSpPr>
          <p:nvPr/>
        </p:nvSpPr>
        <p:spPr bwMode="auto">
          <a:xfrm>
            <a:off x="381000" y="1766888"/>
            <a:ext cx="4419600"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spcBef>
                <a:spcPts val="1600"/>
              </a:spcBef>
            </a:pPr>
            <a:r>
              <a:rPr lang="en-US" sz="2800">
                <a:solidFill>
                  <a:schemeClr val="tx1"/>
                </a:solidFill>
                <a:ea typeface="ＭＳ Ｐゴシック" charset="0"/>
                <a:cs typeface="Times New Roman" charset="0"/>
              </a:rPr>
              <a:t>Measure of corner response:</a:t>
            </a:r>
          </a:p>
        </p:txBody>
      </p:sp>
      <p:grpSp>
        <p:nvGrpSpPr>
          <p:cNvPr id="51205" name="Group 5"/>
          <p:cNvGrpSpPr>
            <a:grpSpLocks/>
          </p:cNvGrpSpPr>
          <p:nvPr/>
        </p:nvGrpSpPr>
        <p:grpSpPr bwMode="auto">
          <a:xfrm>
            <a:off x="2209800" y="2514600"/>
            <a:ext cx="3848100" cy="698500"/>
            <a:chOff x="0" y="0"/>
            <a:chExt cx="2424" cy="440"/>
          </a:xfrm>
        </p:grpSpPr>
        <p:sp>
          <p:nvSpPr>
            <p:cNvPr id="51203" name="Rectangle 3"/>
            <p:cNvSpPr>
              <a:spLocks/>
            </p:cNvSpPr>
            <p:nvPr/>
          </p:nvSpPr>
          <p:spPr bwMode="auto">
            <a:xfrm>
              <a:off x="0" y="0"/>
              <a:ext cx="2424" cy="440"/>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51204" name="Picture 4"/>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424" cy="4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grpSp>
      <p:grpSp>
        <p:nvGrpSpPr>
          <p:cNvPr id="51208" name="Group 8"/>
          <p:cNvGrpSpPr>
            <a:grpSpLocks/>
          </p:cNvGrpSpPr>
          <p:nvPr/>
        </p:nvGrpSpPr>
        <p:grpSpPr bwMode="auto">
          <a:xfrm>
            <a:off x="2806700" y="3670300"/>
            <a:ext cx="2671763" cy="1143000"/>
            <a:chOff x="0" y="0"/>
            <a:chExt cx="1683" cy="720"/>
          </a:xfrm>
        </p:grpSpPr>
        <p:sp>
          <p:nvSpPr>
            <p:cNvPr id="51206" name="Rectangle 6"/>
            <p:cNvSpPr>
              <a:spLocks/>
            </p:cNvSpPr>
            <p:nvPr/>
          </p:nvSpPr>
          <p:spPr bwMode="auto">
            <a:xfrm>
              <a:off x="0" y="0"/>
              <a:ext cx="1683" cy="720"/>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51207" name="Picture 7"/>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683" cy="7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grpSp>
      <p:sp>
        <p:nvSpPr>
          <p:cNvPr id="51209" name="Rectangle 9"/>
          <p:cNvSpPr>
            <a:spLocks/>
          </p:cNvSpPr>
          <p:nvPr/>
        </p:nvSpPr>
        <p:spPr bwMode="auto">
          <a:xfrm>
            <a:off x="1916113" y="5283200"/>
            <a:ext cx="4821237"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ea typeface="ＭＳ Ｐゴシック" charset="0"/>
                <a:cs typeface="Times New Roman" charset="0"/>
              </a:rPr>
              <a:t>(</a:t>
            </a:r>
            <a:r>
              <a:rPr lang="en-US">
                <a:solidFill>
                  <a:schemeClr val="tx1"/>
                </a:solidFill>
                <a:latin typeface="Times New Roman Italic" charset="0"/>
                <a:ea typeface="ＭＳ Ｐゴシック" charset="0"/>
                <a:cs typeface="Times New Roman Italic" charset="0"/>
                <a:sym typeface="Times New Roman Italic" charset="0"/>
              </a:rPr>
              <a:t>k</a:t>
            </a:r>
            <a:r>
              <a:rPr lang="en-US">
                <a:solidFill>
                  <a:schemeClr val="tx1"/>
                </a:solidFill>
                <a:ea typeface="ＭＳ Ｐゴシック" charset="0"/>
                <a:cs typeface="Times New Roman" charset="0"/>
              </a:rPr>
              <a:t> – empirical constant, </a:t>
            </a:r>
            <a:r>
              <a:rPr lang="en-US">
                <a:solidFill>
                  <a:schemeClr val="tx1"/>
                </a:solidFill>
                <a:latin typeface="Times New Roman Italic" charset="0"/>
                <a:ea typeface="ＭＳ Ｐゴシック" charset="0"/>
                <a:cs typeface="Times New Roman Italic" charset="0"/>
                <a:sym typeface="Times New Roman Italic" charset="0"/>
              </a:rPr>
              <a:t>k </a:t>
            </a:r>
            <a:r>
              <a:rPr lang="en-US">
                <a:solidFill>
                  <a:schemeClr val="tx1"/>
                </a:solidFill>
                <a:ea typeface="ＭＳ Ｐゴシック" charset="0"/>
                <a:cs typeface="Times New Roman" charset="0"/>
              </a:rPr>
              <a:t>= 0.04-0.06)</a:t>
            </a:r>
          </a:p>
        </p:txBody>
      </p:sp>
      <p:sp>
        <p:nvSpPr>
          <p:cNvPr id="51210" name="Rectangle 10"/>
          <p:cNvSpPr>
            <a:spLocks/>
          </p:cNvSpPr>
          <p:nvPr/>
        </p:nvSpPr>
        <p:spPr bwMode="auto">
          <a:xfrm>
            <a:off x="520700" y="6223000"/>
            <a:ext cx="914400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a:spcBef>
                <a:spcPts val="738"/>
              </a:spcBef>
            </a:pPr>
            <a:r>
              <a:rPr lang="en-US">
                <a:solidFill>
                  <a:schemeClr val="tx1"/>
                </a:solidFill>
                <a:ea typeface="ＭＳ Ｐゴシック" charset="0"/>
                <a:cs typeface="Times New Roman" charset="0"/>
              </a:rPr>
              <a:t>(Shi-Tomasi variation:  use min(λ</a:t>
            </a:r>
            <a:r>
              <a:rPr lang="en-US" baseline="-6000">
                <a:solidFill>
                  <a:schemeClr val="tx1"/>
                </a:solidFill>
                <a:ea typeface="ＭＳ Ｐゴシック" charset="0"/>
                <a:cs typeface="Times New Roman" charset="0"/>
              </a:rPr>
              <a:t>1</a:t>
            </a:r>
            <a:r>
              <a:rPr lang="en-US">
                <a:solidFill>
                  <a:schemeClr val="tx1"/>
                </a:solidFill>
                <a:ea typeface="ＭＳ Ｐゴシック" charset="0"/>
                <a:cs typeface="Times New Roman" charset="0"/>
              </a:rPr>
              <a:t>,λ</a:t>
            </a:r>
            <a:r>
              <a:rPr lang="en-US" baseline="-6000">
                <a:solidFill>
                  <a:schemeClr val="tx1"/>
                </a:solidFill>
                <a:ea typeface="ＭＳ Ｐゴシック" charset="0"/>
                <a:cs typeface="Times New Roman" charset="0"/>
              </a:rPr>
              <a:t>2</a:t>
            </a:r>
            <a:r>
              <a:rPr lang="en-US">
                <a:solidFill>
                  <a:schemeClr val="tx1"/>
                </a:solidFill>
                <a:ea typeface="ＭＳ Ｐゴシック" charset="0"/>
                <a:cs typeface="Times New Roman" charset="0"/>
              </a:rPr>
              <a:t>) instead of R)</a:t>
            </a:r>
          </a:p>
        </p:txBody>
      </p:sp>
      <p:sp>
        <p:nvSpPr>
          <p:cNvPr id="51211" name="Rectangle 11"/>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4"/>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0" grpId="0" autoUpdateAnimBg="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ln/>
        </p:spPr>
        <p:txBody>
          <a:bodyPr rIns="132080"/>
          <a:lstStyle/>
          <a:p>
            <a:r>
              <a:rPr lang="en-US"/>
              <a:t>Harris Detector: Mathematics</a:t>
            </a:r>
          </a:p>
        </p:txBody>
      </p:sp>
      <p:sp>
        <p:nvSpPr>
          <p:cNvPr id="52226" name="Rectangle 2"/>
          <p:cNvSpPr>
            <a:spLocks/>
          </p:cNvSpPr>
          <p:nvPr/>
        </p:nvSpPr>
        <p:spPr bwMode="auto">
          <a:xfrm>
            <a:off x="4038600" y="1752600"/>
            <a:ext cx="4343400" cy="4343400"/>
          </a:xfrm>
          <a:prstGeom prst="rect">
            <a:avLst/>
          </a:prstGeom>
          <a:solidFill>
            <a:srgbClr val="F38F67"/>
          </a:solidFill>
          <a:ln w="12700" cap="flat">
            <a:solidFill>
              <a:schemeClr val="tx1"/>
            </a:solidFill>
            <a:prstDash val="solid"/>
            <a:round/>
            <a:headEnd type="none" w="med" len="med"/>
            <a:tailEnd type="none" w="med" len="med"/>
          </a:ln>
        </p:spPr>
        <p:txBody>
          <a:bodyPr lIns="0" tIns="0" rIns="0" bIns="0"/>
          <a:lstStyle/>
          <a:p>
            <a:endParaRPr lang="en-US"/>
          </a:p>
        </p:txBody>
      </p:sp>
      <p:sp>
        <p:nvSpPr>
          <p:cNvPr id="52227" name="Rectangle 3"/>
          <p:cNvSpPr>
            <a:spLocks/>
          </p:cNvSpPr>
          <p:nvPr/>
        </p:nvSpPr>
        <p:spPr bwMode="auto">
          <a:xfrm>
            <a:off x="7772400" y="6096000"/>
            <a:ext cx="762000"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1</a:t>
            </a:r>
          </a:p>
        </p:txBody>
      </p:sp>
      <p:sp>
        <p:nvSpPr>
          <p:cNvPr id="52228" name="Rectangle 4"/>
          <p:cNvSpPr>
            <a:spLocks/>
          </p:cNvSpPr>
          <p:nvPr/>
        </p:nvSpPr>
        <p:spPr bwMode="auto">
          <a:xfrm>
            <a:off x="3124200" y="1828800"/>
            <a:ext cx="1066800"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a:solidFill>
                  <a:schemeClr val="tx1"/>
                </a:solidFill>
                <a:latin typeface="Symbol" charset="0"/>
                <a:ea typeface="ＭＳ Ｐゴシック" charset="0"/>
                <a:cs typeface="Symbol" charset="0"/>
                <a:sym typeface="Symbol" charset="0"/>
              </a:rPr>
              <a:t>λ</a:t>
            </a:r>
            <a:r>
              <a:rPr lang="en-US" baseline="-25000">
                <a:solidFill>
                  <a:schemeClr val="tx1"/>
                </a:solidFill>
                <a:ea typeface="ＭＳ Ｐゴシック" charset="0"/>
                <a:cs typeface="Times New Roman" charset="0"/>
              </a:rPr>
              <a:t>2</a:t>
            </a:r>
          </a:p>
        </p:txBody>
      </p:sp>
      <p:sp>
        <p:nvSpPr>
          <p:cNvPr id="52229" name="Freeform 5"/>
          <p:cNvSpPr>
            <a:spLocks/>
          </p:cNvSpPr>
          <p:nvPr/>
        </p:nvSpPr>
        <p:spPr bwMode="auto">
          <a:xfrm>
            <a:off x="4495800" y="1752600"/>
            <a:ext cx="3886200" cy="3937000"/>
          </a:xfrm>
          <a:custGeom>
            <a:avLst/>
            <a:gdLst>
              <a:gd name="T0" fmla="*/ 0 w 21600"/>
              <a:gd name="T1" fmla="*/ 16723 h 21600"/>
              <a:gd name="T2" fmla="*/ 5929 w 21600"/>
              <a:gd name="T3" fmla="*/ 0 h 21600"/>
              <a:gd name="T4" fmla="*/ 21600 w 21600"/>
              <a:gd name="T5" fmla="*/ 0 h 21600"/>
              <a:gd name="T6" fmla="*/ 21600 w 21600"/>
              <a:gd name="T7" fmla="*/ 16305 h 21600"/>
              <a:gd name="T8" fmla="*/ 4897 w 21600"/>
              <a:gd name="T9" fmla="*/ 21600 h 21600"/>
              <a:gd name="T10" fmla="*/ 0 w 21600"/>
              <a:gd name="T11" fmla="*/ 16723 h 21600"/>
              <a:gd name="T12" fmla="*/ 0 w 21600"/>
              <a:gd name="T13" fmla="*/ 16723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16723"/>
                </a:moveTo>
                <a:lnTo>
                  <a:pt x="5929" y="0"/>
                </a:lnTo>
                <a:lnTo>
                  <a:pt x="21600" y="0"/>
                </a:lnTo>
                <a:lnTo>
                  <a:pt x="21600" y="16305"/>
                </a:lnTo>
                <a:lnTo>
                  <a:pt x="4897" y="21600"/>
                </a:lnTo>
                <a:lnTo>
                  <a:pt x="0" y="16723"/>
                </a:lnTo>
                <a:close/>
                <a:moveTo>
                  <a:pt x="0" y="16723"/>
                </a:moveTo>
              </a:path>
            </a:pathLst>
          </a:cu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52230" name="AutoShape 6"/>
          <p:cNvSpPr>
            <a:spLocks/>
          </p:cNvSpPr>
          <p:nvPr/>
        </p:nvSpPr>
        <p:spPr bwMode="auto">
          <a:xfrm>
            <a:off x="4038600" y="4343400"/>
            <a:ext cx="1749425" cy="1752600"/>
          </a:xfrm>
          <a:prstGeom prst="rtTriangle">
            <a:avLst/>
          </a:prstGeom>
          <a:solidFill>
            <a:srgbClr val="B2B2B2"/>
          </a:solidFill>
          <a:ln w="12700" cap="flat">
            <a:solidFill>
              <a:schemeClr val="tx1"/>
            </a:solidFill>
            <a:prstDash val="solid"/>
            <a:round/>
            <a:headEnd type="none" w="med" len="med"/>
            <a:tailEnd type="none" w="med" len="med"/>
          </a:ln>
        </p:spPr>
        <p:txBody>
          <a:bodyPr lIns="0" tIns="0" rIns="0" bIns="0"/>
          <a:lstStyle/>
          <a:p>
            <a:endParaRPr lang="en-US"/>
          </a:p>
        </p:txBody>
      </p:sp>
      <p:sp>
        <p:nvSpPr>
          <p:cNvPr id="52231" name="Rectangle 7"/>
          <p:cNvSpPr>
            <a:spLocks/>
          </p:cNvSpPr>
          <p:nvPr/>
        </p:nvSpPr>
        <p:spPr bwMode="auto">
          <a:xfrm>
            <a:off x="5791200" y="1981200"/>
            <a:ext cx="266700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Corner</a:t>
            </a:r>
            <a:r>
              <a:rPr lang="ja-JP" altLang="en-US">
                <a:solidFill>
                  <a:srgbClr val="0033CC"/>
                </a:solidFill>
                <a:latin typeface="Arial"/>
                <a:ea typeface="ＭＳ Ｐゴシック" charset="0"/>
                <a:cs typeface="Times New Roman" charset="0"/>
              </a:rPr>
              <a:t>”</a:t>
            </a:r>
            <a:endParaRPr lang="en-US">
              <a:solidFill>
                <a:srgbClr val="0033CC"/>
              </a:solidFill>
              <a:ea typeface="ＭＳ Ｐゴシック" charset="0"/>
              <a:cs typeface="Times New Roman" charset="0"/>
            </a:endParaRPr>
          </a:p>
        </p:txBody>
      </p:sp>
      <p:sp>
        <p:nvSpPr>
          <p:cNvPr id="52232" name="Rectangle 8"/>
          <p:cNvSpPr>
            <a:spLocks/>
          </p:cNvSpPr>
          <p:nvPr/>
        </p:nvSpPr>
        <p:spPr bwMode="auto">
          <a:xfrm>
            <a:off x="7162800" y="5105400"/>
            <a:ext cx="129540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Edge</a:t>
            </a:r>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 </a:t>
            </a:r>
          </a:p>
        </p:txBody>
      </p:sp>
      <p:sp>
        <p:nvSpPr>
          <p:cNvPr id="52233" name="Rectangle 9"/>
          <p:cNvSpPr>
            <a:spLocks/>
          </p:cNvSpPr>
          <p:nvPr/>
        </p:nvSpPr>
        <p:spPr bwMode="auto">
          <a:xfrm>
            <a:off x="4114800" y="1905000"/>
            <a:ext cx="129540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Edge</a:t>
            </a:r>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 </a:t>
            </a:r>
          </a:p>
        </p:txBody>
      </p:sp>
      <p:sp>
        <p:nvSpPr>
          <p:cNvPr id="52234" name="Rectangle 10"/>
          <p:cNvSpPr>
            <a:spLocks/>
          </p:cNvSpPr>
          <p:nvPr/>
        </p:nvSpPr>
        <p:spPr bwMode="auto">
          <a:xfrm>
            <a:off x="3886200" y="5105400"/>
            <a:ext cx="121920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ja-JP" altLang="en-US">
                <a:solidFill>
                  <a:srgbClr val="0033CC"/>
                </a:solidFill>
                <a:latin typeface="Arial"/>
                <a:ea typeface="ＭＳ Ｐゴシック" charset="0"/>
                <a:cs typeface="Times New Roman" charset="0"/>
              </a:rPr>
              <a:t>“</a:t>
            </a:r>
            <a:r>
              <a:rPr lang="en-US">
                <a:solidFill>
                  <a:srgbClr val="0033CC"/>
                </a:solidFill>
                <a:ea typeface="ＭＳ Ｐゴシック" charset="0"/>
                <a:cs typeface="Times New Roman" charset="0"/>
              </a:rPr>
              <a:t>Flat</a:t>
            </a:r>
            <a:r>
              <a:rPr lang="ja-JP" altLang="en-US">
                <a:solidFill>
                  <a:srgbClr val="0033CC"/>
                </a:solidFill>
                <a:latin typeface="Arial"/>
                <a:ea typeface="ＭＳ Ｐゴシック" charset="0"/>
                <a:cs typeface="Times New Roman" charset="0"/>
              </a:rPr>
              <a:t>”</a:t>
            </a:r>
            <a:endParaRPr lang="en-US">
              <a:solidFill>
                <a:srgbClr val="0033CC"/>
              </a:solidFill>
              <a:ea typeface="ＭＳ Ｐゴシック" charset="0"/>
              <a:cs typeface="Times New Roman" charset="0"/>
            </a:endParaRPr>
          </a:p>
        </p:txBody>
      </p:sp>
      <p:sp>
        <p:nvSpPr>
          <p:cNvPr id="52235" name="Rectangle 11"/>
          <p:cNvSpPr>
            <a:spLocks/>
          </p:cNvSpPr>
          <p:nvPr/>
        </p:nvSpPr>
        <p:spPr bwMode="auto">
          <a:xfrm>
            <a:off x="381000" y="2286000"/>
            <a:ext cx="3505200" cy="3009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buClr>
                <a:srgbClr val="000000"/>
              </a:buClr>
              <a:buSzPct val="100000"/>
              <a:buFont typeface="Times New Roman" charset="0"/>
              <a:buChar char="•"/>
            </a:pPr>
            <a:r>
              <a:rPr lang="en-US">
                <a:solidFill>
                  <a:schemeClr val="tx1"/>
                </a:solidFill>
                <a:ea typeface="ＭＳ Ｐゴシック" charset="0"/>
                <a:cs typeface="Times New Roman" charset="0"/>
              </a:rPr>
              <a:t> </a:t>
            </a:r>
            <a:r>
              <a:rPr lang="en-US">
                <a:solidFill>
                  <a:schemeClr val="tx1"/>
                </a:solidFill>
                <a:latin typeface="Times New Roman Italic" charset="0"/>
                <a:ea typeface="ＭＳ Ｐゴシック" charset="0"/>
                <a:cs typeface="Times New Roman Italic" charset="0"/>
                <a:sym typeface="Times New Roman Italic" charset="0"/>
              </a:rPr>
              <a:t>R</a:t>
            </a:r>
            <a:r>
              <a:rPr lang="en-US">
                <a:solidFill>
                  <a:schemeClr val="tx1"/>
                </a:solidFill>
                <a:ea typeface="ＭＳ Ｐゴシック" charset="0"/>
                <a:cs typeface="Times New Roman" charset="0"/>
              </a:rPr>
              <a:t> depends only on eigenvalues of M</a:t>
            </a:r>
          </a:p>
          <a:p>
            <a:pPr marL="39688">
              <a:spcBef>
                <a:spcPts val="1350"/>
              </a:spcBef>
              <a:buClr>
                <a:srgbClr val="000000"/>
              </a:buClr>
              <a:buSzPct val="100000"/>
              <a:buFont typeface="Times New Roman" charset="0"/>
              <a:buChar char="•"/>
            </a:pPr>
            <a:r>
              <a:rPr lang="en-US">
                <a:solidFill>
                  <a:schemeClr val="tx1"/>
                </a:solidFill>
                <a:ea typeface="ＭＳ Ｐゴシック" charset="0"/>
                <a:cs typeface="Times New Roman" charset="0"/>
              </a:rPr>
              <a:t> </a:t>
            </a:r>
            <a:r>
              <a:rPr lang="en-US">
                <a:solidFill>
                  <a:schemeClr val="tx1"/>
                </a:solidFill>
                <a:latin typeface="Times New Roman Italic" charset="0"/>
                <a:ea typeface="ＭＳ Ｐゴシック" charset="0"/>
                <a:cs typeface="Times New Roman Italic" charset="0"/>
                <a:sym typeface="Times New Roman Italic" charset="0"/>
              </a:rPr>
              <a:t>R</a:t>
            </a:r>
            <a:r>
              <a:rPr lang="en-US">
                <a:solidFill>
                  <a:schemeClr val="tx1"/>
                </a:solidFill>
                <a:ea typeface="ＭＳ Ｐゴシック" charset="0"/>
                <a:cs typeface="Times New Roman" charset="0"/>
              </a:rPr>
              <a:t> is large for a </a:t>
            </a:r>
            <a:r>
              <a:rPr lang="en-US">
                <a:solidFill>
                  <a:srgbClr val="0033CC"/>
                </a:solidFill>
                <a:ea typeface="ＭＳ Ｐゴシック" charset="0"/>
                <a:cs typeface="Times New Roman" charset="0"/>
              </a:rPr>
              <a:t>corner</a:t>
            </a:r>
          </a:p>
          <a:p>
            <a:pPr marL="39688">
              <a:spcBef>
                <a:spcPts val="1350"/>
              </a:spcBef>
              <a:buClr>
                <a:srgbClr val="000000"/>
              </a:buClr>
              <a:buSzPct val="100000"/>
              <a:buFont typeface="Times New Roman" charset="0"/>
              <a:buChar char="•"/>
            </a:pPr>
            <a:r>
              <a:rPr lang="en-US">
                <a:solidFill>
                  <a:schemeClr val="tx1"/>
                </a:solidFill>
                <a:ea typeface="ＭＳ Ｐゴシック" charset="0"/>
                <a:cs typeface="Times New Roman" charset="0"/>
              </a:rPr>
              <a:t> </a:t>
            </a:r>
            <a:r>
              <a:rPr lang="en-US">
                <a:solidFill>
                  <a:schemeClr val="tx1"/>
                </a:solidFill>
                <a:latin typeface="Times New Roman Italic" charset="0"/>
                <a:ea typeface="ＭＳ Ｐゴシック" charset="0"/>
                <a:cs typeface="Times New Roman Italic" charset="0"/>
                <a:sym typeface="Times New Roman Italic" charset="0"/>
              </a:rPr>
              <a:t>R</a:t>
            </a:r>
            <a:r>
              <a:rPr lang="en-US">
                <a:solidFill>
                  <a:schemeClr val="tx1"/>
                </a:solidFill>
                <a:ea typeface="ＭＳ Ｐゴシック" charset="0"/>
                <a:cs typeface="Times New Roman" charset="0"/>
              </a:rPr>
              <a:t> is negative with large magnitude for an </a:t>
            </a:r>
            <a:r>
              <a:rPr lang="en-US">
                <a:solidFill>
                  <a:srgbClr val="0033CC"/>
                </a:solidFill>
                <a:ea typeface="ＭＳ Ｐゴシック" charset="0"/>
                <a:cs typeface="Times New Roman" charset="0"/>
              </a:rPr>
              <a:t>edge</a:t>
            </a:r>
          </a:p>
          <a:p>
            <a:pPr marL="39688">
              <a:spcBef>
                <a:spcPts val="1350"/>
              </a:spcBef>
              <a:buClr>
                <a:srgbClr val="000000"/>
              </a:buClr>
              <a:buSzPct val="100000"/>
              <a:buFont typeface="Times New Roman" charset="0"/>
              <a:buChar char="•"/>
            </a:pPr>
            <a:r>
              <a:rPr lang="en-US">
                <a:solidFill>
                  <a:schemeClr val="tx1"/>
                </a:solidFill>
                <a:ea typeface="ＭＳ Ｐゴシック" charset="0"/>
                <a:cs typeface="Times New Roman" charset="0"/>
              </a:rPr>
              <a:t> |</a:t>
            </a:r>
            <a:r>
              <a:rPr lang="en-US">
                <a:solidFill>
                  <a:schemeClr val="tx1"/>
                </a:solidFill>
                <a:latin typeface="Times New Roman Italic" charset="0"/>
                <a:ea typeface="ＭＳ Ｐゴシック" charset="0"/>
                <a:cs typeface="Times New Roman Italic" charset="0"/>
                <a:sym typeface="Times New Roman Italic" charset="0"/>
              </a:rPr>
              <a:t>R</a:t>
            </a:r>
            <a:r>
              <a:rPr lang="en-US">
                <a:solidFill>
                  <a:schemeClr val="tx1"/>
                </a:solidFill>
                <a:ea typeface="ＭＳ Ｐゴシック" charset="0"/>
                <a:cs typeface="Times New Roman" charset="0"/>
              </a:rPr>
              <a:t>| is small for a </a:t>
            </a:r>
            <a:r>
              <a:rPr lang="en-US">
                <a:solidFill>
                  <a:srgbClr val="0033CC"/>
                </a:solidFill>
                <a:ea typeface="ＭＳ Ｐゴシック" charset="0"/>
                <a:cs typeface="Times New Roman" charset="0"/>
              </a:rPr>
              <a:t>flat</a:t>
            </a:r>
            <a:r>
              <a:rPr lang="en-US">
                <a:solidFill>
                  <a:schemeClr val="tx1"/>
                </a:solidFill>
                <a:ea typeface="ＭＳ Ｐゴシック" charset="0"/>
                <a:cs typeface="Times New Roman" charset="0"/>
              </a:rPr>
              <a:t> region</a:t>
            </a:r>
          </a:p>
        </p:txBody>
      </p:sp>
      <p:sp>
        <p:nvSpPr>
          <p:cNvPr id="52236" name="Rectangle 12"/>
          <p:cNvSpPr>
            <a:spLocks/>
          </p:cNvSpPr>
          <p:nvPr/>
        </p:nvSpPr>
        <p:spPr bwMode="auto">
          <a:xfrm>
            <a:off x="6042025" y="3276600"/>
            <a:ext cx="81915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latin typeface="Times New Roman Italic" charset="0"/>
                <a:ea typeface="ＭＳ Ｐゴシック" charset="0"/>
                <a:cs typeface="Times New Roman Italic" charset="0"/>
                <a:sym typeface="Times New Roman Italic" charset="0"/>
              </a:rPr>
              <a:t>R</a:t>
            </a:r>
            <a:r>
              <a:rPr lang="en-US">
                <a:solidFill>
                  <a:schemeClr val="tx1"/>
                </a:solidFill>
                <a:ea typeface="ＭＳ Ｐゴシック" charset="0"/>
                <a:cs typeface="Times New Roman" charset="0"/>
              </a:rPr>
              <a:t> &gt; 0</a:t>
            </a:r>
          </a:p>
        </p:txBody>
      </p:sp>
      <p:sp>
        <p:nvSpPr>
          <p:cNvPr id="52237" name="Rectangle 13"/>
          <p:cNvSpPr>
            <a:spLocks/>
          </p:cNvSpPr>
          <p:nvPr/>
        </p:nvSpPr>
        <p:spPr bwMode="auto">
          <a:xfrm>
            <a:off x="4203700" y="2362200"/>
            <a:ext cx="81915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latin typeface="Times New Roman Italic" charset="0"/>
                <a:ea typeface="ＭＳ Ｐゴシック" charset="0"/>
                <a:cs typeface="Times New Roman Italic" charset="0"/>
                <a:sym typeface="Times New Roman Italic" charset="0"/>
              </a:rPr>
              <a:t>R</a:t>
            </a:r>
            <a:r>
              <a:rPr lang="en-US">
                <a:solidFill>
                  <a:schemeClr val="tx1"/>
                </a:solidFill>
                <a:ea typeface="ＭＳ Ｐゴシック" charset="0"/>
                <a:cs typeface="Times New Roman" charset="0"/>
              </a:rPr>
              <a:t> &lt; 0</a:t>
            </a:r>
          </a:p>
        </p:txBody>
      </p:sp>
      <p:sp>
        <p:nvSpPr>
          <p:cNvPr id="52238" name="Rectangle 14"/>
          <p:cNvSpPr>
            <a:spLocks/>
          </p:cNvSpPr>
          <p:nvPr/>
        </p:nvSpPr>
        <p:spPr bwMode="auto">
          <a:xfrm>
            <a:off x="7327900" y="5562600"/>
            <a:ext cx="81915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latin typeface="Times New Roman Italic" charset="0"/>
                <a:ea typeface="ＭＳ Ｐゴシック" charset="0"/>
                <a:cs typeface="Times New Roman Italic" charset="0"/>
                <a:sym typeface="Times New Roman Italic" charset="0"/>
              </a:rPr>
              <a:t>R</a:t>
            </a:r>
            <a:r>
              <a:rPr lang="en-US">
                <a:solidFill>
                  <a:schemeClr val="tx1"/>
                </a:solidFill>
                <a:ea typeface="ＭＳ Ｐゴシック" charset="0"/>
                <a:cs typeface="Times New Roman" charset="0"/>
              </a:rPr>
              <a:t> &lt; 0</a:t>
            </a:r>
          </a:p>
        </p:txBody>
      </p:sp>
      <p:sp>
        <p:nvSpPr>
          <p:cNvPr id="52239" name="Rectangle 15"/>
          <p:cNvSpPr>
            <a:spLocks/>
          </p:cNvSpPr>
          <p:nvPr/>
        </p:nvSpPr>
        <p:spPr bwMode="auto">
          <a:xfrm>
            <a:off x="4073525" y="5562600"/>
            <a:ext cx="1246188"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latin typeface="Times New Roman Italic" charset="0"/>
                <a:ea typeface="ＭＳ Ｐゴシック" charset="0"/>
                <a:cs typeface="Times New Roman Italic" charset="0"/>
                <a:sym typeface="Times New Roman Italic" charset="0"/>
              </a:rPr>
              <a:t>|R|</a:t>
            </a:r>
            <a:r>
              <a:rPr lang="en-US">
                <a:solidFill>
                  <a:schemeClr val="tx1"/>
                </a:solidFill>
                <a:ea typeface="ＭＳ Ｐゴシック" charset="0"/>
                <a:cs typeface="Times New Roman" charset="0"/>
              </a:rPr>
              <a:t> small</a:t>
            </a:r>
          </a:p>
        </p:txBody>
      </p:sp>
      <p:sp>
        <p:nvSpPr>
          <p:cNvPr id="52240" name="Rectangle 16"/>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2"/>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en-US"/>
          </a:p>
        </p:txBody>
      </p:sp>
      <p:sp>
        <p:nvSpPr>
          <p:cNvPr id="20483" name="Rectangle 3"/>
          <p:cNvSpPr>
            <a:spLocks noGrp="1" noChangeArrowheads="1"/>
          </p:cNvSpPr>
          <p:nvPr>
            <p:ph type="body" idx="1"/>
          </p:nvPr>
        </p:nvSpPr>
        <p:spPr/>
        <p:txBody>
          <a:bodyPr/>
          <a:lstStyle/>
          <a:p>
            <a:pPr eaLnBrk="1" hangingPunct="1"/>
            <a:endParaRPr lang="en-US"/>
          </a:p>
        </p:txBody>
      </p:sp>
      <p:pic>
        <p:nvPicPr>
          <p:cNvPr id="20484" name="Picture 4" descr="tmp"/>
          <p:cNvPicPr>
            <a:picLocks noChangeAspect="1" noChangeArrowheads="1"/>
          </p:cNvPicPr>
          <p:nvPr/>
        </p:nvPicPr>
        <p:blipFill>
          <a:blip r:embed="rId3"/>
          <a:srcRect/>
          <a:stretch>
            <a:fillRect/>
          </a:stretch>
        </p:blipFill>
        <p:spPr bwMode="auto">
          <a:xfrm>
            <a:off x="0" y="914400"/>
            <a:ext cx="9144000" cy="477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ln/>
        </p:spPr>
        <p:txBody>
          <a:bodyPr rIns="132080"/>
          <a:lstStyle/>
          <a:p>
            <a:r>
              <a:rPr lang="en-US"/>
              <a:t>Harris Detector</a:t>
            </a:r>
          </a:p>
        </p:txBody>
      </p:sp>
      <p:sp>
        <p:nvSpPr>
          <p:cNvPr id="53250" name="Rectangle 2"/>
          <p:cNvSpPr>
            <a:spLocks noGrp="1" noChangeArrowheads="1"/>
          </p:cNvSpPr>
          <p:nvPr>
            <p:ph type="body" idx="1"/>
          </p:nvPr>
        </p:nvSpPr>
        <p:spPr>
          <a:ln/>
        </p:spPr>
        <p:txBody>
          <a:bodyPr rIns="132080"/>
          <a:lstStyle/>
          <a:p>
            <a:pPr>
              <a:buClr>
                <a:srgbClr val="000000"/>
              </a:buClr>
            </a:pPr>
            <a:r>
              <a:rPr lang="en-US"/>
              <a:t>The Algorithm:</a:t>
            </a:r>
          </a:p>
          <a:p>
            <a:pPr marL="782638" lvl="1">
              <a:buClr>
                <a:srgbClr val="000000"/>
              </a:buClr>
            </a:pPr>
            <a:r>
              <a:rPr lang="en-US"/>
              <a:t>Find points with large corner response function  </a:t>
            </a:r>
            <a:r>
              <a:rPr lang="en-US">
                <a:latin typeface="Times New Roman Italic" charset="0"/>
                <a:cs typeface="Times New Roman Italic" charset="0"/>
                <a:sym typeface="Times New Roman Italic" charset="0"/>
              </a:rPr>
              <a:t>R</a:t>
            </a:r>
            <a:r>
              <a:rPr lang="en-US"/>
              <a:t>   (</a:t>
            </a:r>
            <a:r>
              <a:rPr lang="en-US">
                <a:latin typeface="Times New Roman Italic" charset="0"/>
                <a:cs typeface="Times New Roman Italic" charset="0"/>
                <a:sym typeface="Times New Roman Italic" charset="0"/>
              </a:rPr>
              <a:t>R </a:t>
            </a:r>
            <a:r>
              <a:rPr lang="en-US"/>
              <a:t>&gt; threshold)</a:t>
            </a:r>
          </a:p>
          <a:p>
            <a:pPr marL="782638" lvl="1">
              <a:buClr>
                <a:srgbClr val="000000"/>
              </a:buClr>
            </a:pPr>
            <a:r>
              <a:rPr lang="en-US"/>
              <a:t>Take the points of </a:t>
            </a:r>
            <a:r>
              <a:rPr lang="en-US">
                <a:latin typeface="Times New Roman Italic" charset="0"/>
                <a:cs typeface="Times New Roman Italic" charset="0"/>
                <a:sym typeface="Times New Roman Italic" charset="0"/>
              </a:rPr>
              <a:t>local maxima</a:t>
            </a:r>
            <a:r>
              <a:rPr lang="en-US"/>
              <a:t> of </a:t>
            </a:r>
            <a:r>
              <a:rPr lang="en-US">
                <a:latin typeface="Times New Roman Italic" charset="0"/>
                <a:cs typeface="Times New Roman Italic" charset="0"/>
                <a:sym typeface="Times New Roman Italic" charset="0"/>
              </a:rPr>
              <a:t>R</a:t>
            </a:r>
            <a:endParaRPr lang="en-US">
              <a:latin typeface="Times New Roman Italic" charset="0"/>
              <a:sym typeface="Times New Roman Italic"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A2B0F635-AEC2-F642-965C-FCB15CA569E5}" type="slidenum">
              <a:rPr lang="en-US"/>
              <a:pPr/>
              <a:t>31</a:t>
            </a:fld>
            <a:endParaRPr lang="en-US"/>
          </a:p>
        </p:txBody>
      </p:sp>
      <p:sp>
        <p:nvSpPr>
          <p:cNvPr id="54273" name="Rectangle 1"/>
          <p:cNvSpPr>
            <a:spLocks noGrp="1" noChangeArrowheads="1"/>
          </p:cNvSpPr>
          <p:nvPr>
            <p:ph type="title"/>
          </p:nvPr>
        </p:nvSpPr>
        <p:spPr>
          <a:xfrm>
            <a:off x="685800" y="381000"/>
            <a:ext cx="7772400" cy="698500"/>
          </a:xfrm>
          <a:ln/>
        </p:spPr>
        <p:txBody>
          <a:bodyPr rIns="132080"/>
          <a:lstStyle/>
          <a:p>
            <a:r>
              <a:rPr lang="en-US"/>
              <a:t>Harris corner detector algorithm</a:t>
            </a:r>
          </a:p>
        </p:txBody>
      </p:sp>
      <p:sp>
        <p:nvSpPr>
          <p:cNvPr id="54274" name="Rectangle 2"/>
          <p:cNvSpPr>
            <a:spLocks noGrp="1" noChangeArrowheads="1"/>
          </p:cNvSpPr>
          <p:nvPr>
            <p:ph type="body" idx="1"/>
          </p:nvPr>
        </p:nvSpPr>
        <p:spPr>
          <a:xfrm>
            <a:off x="685800" y="1079500"/>
            <a:ext cx="7772400" cy="6159500"/>
          </a:xfrm>
          <a:ln/>
        </p:spPr>
        <p:txBody>
          <a:bodyPr rIns="132080"/>
          <a:lstStyle/>
          <a:p>
            <a:r>
              <a:rPr lang="en-US"/>
              <a:t>Compute image gradients I</a:t>
            </a:r>
            <a:r>
              <a:rPr lang="en-US" baseline="-6000"/>
              <a:t>x</a:t>
            </a:r>
            <a:r>
              <a:rPr lang="en-US"/>
              <a:t> I</a:t>
            </a:r>
            <a:r>
              <a:rPr lang="en-US" baseline="-6000"/>
              <a:t>y</a:t>
            </a:r>
            <a:r>
              <a:rPr lang="en-US"/>
              <a:t> for all pixels</a:t>
            </a:r>
          </a:p>
          <a:p>
            <a:r>
              <a:rPr lang="en-US"/>
              <a:t>For each pixel</a:t>
            </a:r>
          </a:p>
          <a:p>
            <a:pPr marL="782638" lvl="1"/>
            <a:r>
              <a:rPr lang="en-US"/>
              <a:t>Compute </a:t>
            </a:r>
            <a:br>
              <a:rPr lang="en-US"/>
            </a:br>
            <a:r>
              <a:rPr lang="en-US"/>
              <a:t/>
            </a:r>
            <a:br>
              <a:rPr lang="en-US"/>
            </a:br>
            <a:r>
              <a:rPr lang="en-US"/>
              <a:t>by looping over neighbors x,y </a:t>
            </a:r>
          </a:p>
          <a:p>
            <a:pPr marL="782638" lvl="1"/>
            <a:r>
              <a:rPr lang="en-US"/>
              <a:t>compute</a:t>
            </a:r>
          </a:p>
          <a:p>
            <a:pPr marL="782638" lvl="1"/>
            <a:endParaRPr lang="en-US"/>
          </a:p>
          <a:p>
            <a:r>
              <a:rPr lang="en-US"/>
              <a:t>Find points with large corner response function  </a:t>
            </a:r>
            <a:r>
              <a:rPr lang="en-US">
                <a:latin typeface="Times New Roman Italic" charset="0"/>
                <a:cs typeface="Times New Roman Italic" charset="0"/>
                <a:sym typeface="Times New Roman Italic" charset="0"/>
              </a:rPr>
              <a:t>R</a:t>
            </a:r>
            <a:r>
              <a:rPr lang="en-US"/>
              <a:t>   (</a:t>
            </a:r>
            <a:r>
              <a:rPr lang="en-US">
                <a:latin typeface="Times New Roman Italic" charset="0"/>
                <a:cs typeface="Times New Roman Italic" charset="0"/>
                <a:sym typeface="Times New Roman Italic" charset="0"/>
              </a:rPr>
              <a:t>R </a:t>
            </a:r>
            <a:r>
              <a:rPr lang="en-US"/>
              <a:t>&gt; threshold)</a:t>
            </a:r>
          </a:p>
          <a:p>
            <a:r>
              <a:rPr lang="en-US"/>
              <a:t>Take the points of locally maximum </a:t>
            </a:r>
            <a:r>
              <a:rPr lang="en-US">
                <a:latin typeface="Times New Roman Italic" charset="0"/>
                <a:cs typeface="Times New Roman Italic" charset="0"/>
                <a:sym typeface="Times New Roman Italic" charset="0"/>
              </a:rPr>
              <a:t>R </a:t>
            </a:r>
            <a:r>
              <a:rPr lang="en-US"/>
              <a:t>as the detected feature points </a:t>
            </a:r>
            <a:r>
              <a:rPr lang="en-US" sz="1800"/>
              <a:t>(ie, pixels where R is bigger than for all the 4 or 8 neighbors).</a:t>
            </a:r>
          </a:p>
        </p:txBody>
      </p:sp>
      <p:sp>
        <p:nvSpPr>
          <p:cNvPr id="54275" name="Text Box 3"/>
          <p:cNvSpPr txBox="1">
            <a:spLocks noChangeArrowheads="1"/>
          </p:cNvSpPr>
          <p:nvPr/>
        </p:nvSpPr>
        <p:spPr bwMode="auto">
          <a:xfrm>
            <a:off x="7359650" y="5346700"/>
            <a:ext cx="292100"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BD04D109-5BFA-F947-AEFB-6876DB2BD368}" type="slidenum">
              <a:rPr lang="en-US" sz="1400">
                <a:cs typeface="Times New Roman" charset="0"/>
              </a:rPr>
              <a:pPr algn="ctr"/>
              <a:t>31</a:t>
            </a:fld>
            <a:endParaRPr lang="en-US" sz="1400">
              <a:cs typeface="Times New Roman" charset="0"/>
            </a:endParaRPr>
          </a:p>
        </p:txBody>
      </p:sp>
      <p:grpSp>
        <p:nvGrpSpPr>
          <p:cNvPr id="54278" name="Group 6"/>
          <p:cNvGrpSpPr>
            <a:grpSpLocks/>
          </p:cNvGrpSpPr>
          <p:nvPr/>
        </p:nvGrpSpPr>
        <p:grpSpPr bwMode="auto">
          <a:xfrm>
            <a:off x="2984500" y="2133600"/>
            <a:ext cx="3175000" cy="914400"/>
            <a:chOff x="0" y="0"/>
            <a:chExt cx="2000" cy="576"/>
          </a:xfrm>
        </p:grpSpPr>
        <p:sp>
          <p:nvSpPr>
            <p:cNvPr id="54276" name="Rectangle 4"/>
            <p:cNvSpPr>
              <a:spLocks/>
            </p:cNvSpPr>
            <p:nvPr/>
          </p:nvSpPr>
          <p:spPr bwMode="auto">
            <a:xfrm>
              <a:off x="0" y="0"/>
              <a:ext cx="2000" cy="576"/>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54277" name="Picture 5"/>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000" cy="5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grpSp>
      <p:grpSp>
        <p:nvGrpSpPr>
          <p:cNvPr id="54281" name="Group 9"/>
          <p:cNvGrpSpPr>
            <a:grpSpLocks/>
          </p:cNvGrpSpPr>
          <p:nvPr/>
        </p:nvGrpSpPr>
        <p:grpSpPr bwMode="auto">
          <a:xfrm>
            <a:off x="3454400" y="3619500"/>
            <a:ext cx="3351213" cy="596900"/>
            <a:chOff x="0" y="0"/>
            <a:chExt cx="2111" cy="376"/>
          </a:xfrm>
        </p:grpSpPr>
        <p:sp>
          <p:nvSpPr>
            <p:cNvPr id="54279" name="Rectangle 7"/>
            <p:cNvSpPr>
              <a:spLocks/>
            </p:cNvSpPr>
            <p:nvPr/>
          </p:nvSpPr>
          <p:spPr bwMode="auto">
            <a:xfrm>
              <a:off x="0" y="0"/>
              <a:ext cx="2111" cy="376"/>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54280" name="Picture 8"/>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111" cy="37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grpSp>
      <p:sp>
        <p:nvSpPr>
          <p:cNvPr id="54282" name="Rectangle 10"/>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4"/>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685800" y="0"/>
            <a:ext cx="7772400" cy="685800"/>
          </a:xfrm>
          <a:ln/>
        </p:spPr>
        <p:txBody>
          <a:bodyPr rIns="132080"/>
          <a:lstStyle/>
          <a:p>
            <a:r>
              <a:rPr lang="en-US" sz="3600">
                <a:latin typeface="Times New Roman Bold" charset="0"/>
                <a:cs typeface="Times New Roman Bold" charset="0"/>
                <a:sym typeface="Times New Roman Bold" charset="0"/>
              </a:rPr>
              <a:t>Harris Detector: Workflow</a:t>
            </a:r>
            <a:endParaRPr lang="en-US" sz="3600">
              <a:latin typeface="Times New Roman Bold" charset="0"/>
              <a:sym typeface="Times New Roman Bold" charset="0"/>
            </a:endParaRPr>
          </a:p>
        </p:txBody>
      </p:sp>
      <p:pic>
        <p:nvPicPr>
          <p:cNvPr id="57346" name="Picture 2"/>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1295400"/>
            <a:ext cx="8153400" cy="52720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57347" name="Rectangle 3"/>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3"/>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685800" y="0"/>
            <a:ext cx="7772400" cy="685800"/>
          </a:xfrm>
          <a:ln/>
        </p:spPr>
        <p:txBody>
          <a:bodyPr rIns="132080"/>
          <a:lstStyle/>
          <a:p>
            <a:r>
              <a:rPr lang="en-US" sz="3600">
                <a:latin typeface="Times New Roman Bold" charset="0"/>
                <a:cs typeface="Times New Roman Bold" charset="0"/>
                <a:sym typeface="Times New Roman Bold" charset="0"/>
              </a:rPr>
              <a:t>Harris Detector: Workflow</a:t>
            </a:r>
            <a:endParaRPr lang="en-US" sz="3600">
              <a:latin typeface="Times New Roman Bold" charset="0"/>
              <a:sym typeface="Times New Roman Bold" charset="0"/>
            </a:endParaRPr>
          </a:p>
        </p:txBody>
      </p:sp>
      <p:pic>
        <p:nvPicPr>
          <p:cNvPr id="58370" name="Picture 2"/>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1295400"/>
            <a:ext cx="8153400" cy="52689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58371" name="Rectangle 3"/>
          <p:cNvSpPr>
            <a:spLocks/>
          </p:cNvSpPr>
          <p:nvPr/>
        </p:nvSpPr>
        <p:spPr bwMode="auto">
          <a:xfrm>
            <a:off x="828675" y="635000"/>
            <a:ext cx="3562350"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Compute corner response </a:t>
            </a:r>
            <a:r>
              <a:rPr lang="en-US" sz="2800">
                <a:solidFill>
                  <a:schemeClr val="tx1"/>
                </a:solidFill>
                <a:latin typeface="Times New Roman Italic" charset="0"/>
                <a:ea typeface="ＭＳ Ｐゴシック" charset="0"/>
                <a:cs typeface="Times New Roman Italic" charset="0"/>
                <a:sym typeface="Times New Roman Italic" charset="0"/>
              </a:rPr>
              <a:t>R</a:t>
            </a:r>
          </a:p>
        </p:txBody>
      </p:sp>
      <p:sp>
        <p:nvSpPr>
          <p:cNvPr id="58372" name="Rectangle 4"/>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3"/>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685800" y="0"/>
            <a:ext cx="7772400" cy="685800"/>
          </a:xfrm>
          <a:ln/>
        </p:spPr>
        <p:txBody>
          <a:bodyPr rIns="132080"/>
          <a:lstStyle/>
          <a:p>
            <a:r>
              <a:rPr lang="en-US" sz="3600">
                <a:latin typeface="Times New Roman Bold" charset="0"/>
                <a:cs typeface="Times New Roman Bold" charset="0"/>
                <a:sym typeface="Times New Roman Bold" charset="0"/>
              </a:rPr>
              <a:t>Harris Detector: Workflow</a:t>
            </a:r>
            <a:endParaRPr lang="en-US" sz="3600">
              <a:latin typeface="Times New Roman Bold" charset="0"/>
              <a:sym typeface="Times New Roman Bold" charset="0"/>
            </a:endParaRPr>
          </a:p>
        </p:txBody>
      </p:sp>
      <p:sp>
        <p:nvSpPr>
          <p:cNvPr id="59394" name="Rectangle 2"/>
          <p:cNvSpPr>
            <a:spLocks/>
          </p:cNvSpPr>
          <p:nvPr/>
        </p:nvSpPr>
        <p:spPr bwMode="auto">
          <a:xfrm>
            <a:off x="838200" y="635000"/>
            <a:ext cx="6770688"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Find points with large corner response: </a:t>
            </a:r>
            <a:r>
              <a:rPr lang="en-US" sz="2800">
                <a:solidFill>
                  <a:schemeClr val="tx1"/>
                </a:solidFill>
                <a:latin typeface="Times New Roman Italic" charset="0"/>
                <a:ea typeface="ＭＳ Ｐゴシック" charset="0"/>
                <a:cs typeface="Times New Roman Italic" charset="0"/>
                <a:sym typeface="Times New Roman Italic" charset="0"/>
              </a:rPr>
              <a:t>R&gt;</a:t>
            </a:r>
            <a:r>
              <a:rPr lang="en-US" sz="2800">
                <a:solidFill>
                  <a:schemeClr val="tx1"/>
                </a:solidFill>
                <a:ea typeface="ＭＳ Ｐゴシック" charset="0"/>
                <a:cs typeface="Times New Roman" charset="0"/>
              </a:rPr>
              <a:t>threshold</a:t>
            </a:r>
          </a:p>
        </p:txBody>
      </p:sp>
      <p:pic>
        <p:nvPicPr>
          <p:cNvPr id="59395"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1295400"/>
            <a:ext cx="8153400" cy="52689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59396" name="Rectangle 4"/>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3"/>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685800" y="0"/>
            <a:ext cx="7772400" cy="685800"/>
          </a:xfrm>
          <a:ln/>
        </p:spPr>
        <p:txBody>
          <a:bodyPr rIns="132080"/>
          <a:lstStyle/>
          <a:p>
            <a:r>
              <a:rPr lang="en-US" sz="3600">
                <a:latin typeface="Times New Roman Bold" charset="0"/>
                <a:cs typeface="Times New Roman Bold" charset="0"/>
                <a:sym typeface="Times New Roman Bold" charset="0"/>
              </a:rPr>
              <a:t>Harris Detector: Workflow</a:t>
            </a:r>
            <a:endParaRPr lang="en-US" sz="3600">
              <a:latin typeface="Times New Roman Bold" charset="0"/>
              <a:sym typeface="Times New Roman Bold" charset="0"/>
            </a:endParaRPr>
          </a:p>
        </p:txBody>
      </p:sp>
      <p:sp>
        <p:nvSpPr>
          <p:cNvPr id="60418" name="Rectangle 2"/>
          <p:cNvSpPr>
            <a:spLocks/>
          </p:cNvSpPr>
          <p:nvPr/>
        </p:nvSpPr>
        <p:spPr bwMode="auto">
          <a:xfrm>
            <a:off x="838200" y="635000"/>
            <a:ext cx="5310188"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Take only the points of local maxima of </a:t>
            </a:r>
            <a:r>
              <a:rPr lang="en-US" sz="2800">
                <a:solidFill>
                  <a:schemeClr val="tx1"/>
                </a:solidFill>
                <a:latin typeface="Times New Roman Italic" charset="0"/>
                <a:ea typeface="ＭＳ Ｐゴシック" charset="0"/>
                <a:cs typeface="Times New Roman Italic" charset="0"/>
                <a:sym typeface="Times New Roman Italic" charset="0"/>
              </a:rPr>
              <a:t>R</a:t>
            </a:r>
          </a:p>
        </p:txBody>
      </p:sp>
      <p:pic>
        <p:nvPicPr>
          <p:cNvPr id="60419"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1295400"/>
            <a:ext cx="8153400" cy="52514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60420" name="Rectangle 4"/>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3"/>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685800" y="0"/>
            <a:ext cx="7772400" cy="685800"/>
          </a:xfrm>
          <a:ln/>
        </p:spPr>
        <p:txBody>
          <a:bodyPr rIns="132080"/>
          <a:lstStyle/>
          <a:p>
            <a:r>
              <a:rPr lang="en-US" sz="3600">
                <a:latin typeface="Times New Roman Bold" charset="0"/>
                <a:cs typeface="Times New Roman Bold" charset="0"/>
                <a:sym typeface="Times New Roman Bold" charset="0"/>
              </a:rPr>
              <a:t>Harris Detector: Workflow</a:t>
            </a:r>
            <a:endParaRPr lang="en-US" sz="3600">
              <a:latin typeface="Times New Roman Bold" charset="0"/>
              <a:sym typeface="Times New Roman Bold" charset="0"/>
            </a:endParaRPr>
          </a:p>
        </p:txBody>
      </p:sp>
      <p:pic>
        <p:nvPicPr>
          <p:cNvPr id="62466" name="Picture 2"/>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1295400"/>
            <a:ext cx="8153400" cy="5278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62467" name="Rectangle 3"/>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3"/>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381000"/>
            <a:ext cx="7772400" cy="1143000"/>
          </a:xfrm>
        </p:spPr>
        <p:txBody>
          <a:bodyPr/>
          <a:lstStyle/>
          <a:p>
            <a:pPr eaLnBrk="1" hangingPunct="1"/>
            <a:r>
              <a:rPr lang="en-US"/>
              <a:t>Selecting Good Features</a:t>
            </a:r>
          </a:p>
        </p:txBody>
      </p:sp>
      <p:sp>
        <p:nvSpPr>
          <p:cNvPr id="38915" name="Rectangle 3"/>
          <p:cNvSpPr>
            <a:spLocks noGrp="1" noChangeArrowheads="1"/>
          </p:cNvSpPr>
          <p:nvPr>
            <p:ph type="body" idx="1"/>
          </p:nvPr>
        </p:nvSpPr>
        <p:spPr>
          <a:xfrm>
            <a:off x="685800" y="1524000"/>
            <a:ext cx="7772400" cy="1908175"/>
          </a:xfrm>
        </p:spPr>
        <p:txBody>
          <a:bodyPr/>
          <a:lstStyle/>
          <a:p>
            <a:pPr eaLnBrk="1" hangingPunct="1">
              <a:lnSpc>
                <a:spcPct val="90000"/>
              </a:lnSpc>
            </a:pPr>
            <a:r>
              <a:rPr lang="en-US" sz="2800" dirty="0"/>
              <a:t>What’s a “good feature”?</a:t>
            </a:r>
          </a:p>
          <a:p>
            <a:pPr lvl="1" eaLnBrk="1" hangingPunct="1">
              <a:lnSpc>
                <a:spcPct val="90000"/>
              </a:lnSpc>
            </a:pPr>
            <a:r>
              <a:rPr lang="en-US" sz="2400" dirty="0"/>
              <a:t>Satisfies brightness constancy—looks the same in both images</a:t>
            </a:r>
          </a:p>
          <a:p>
            <a:pPr lvl="1" eaLnBrk="1" hangingPunct="1">
              <a:lnSpc>
                <a:spcPct val="90000"/>
              </a:lnSpc>
            </a:pPr>
            <a:r>
              <a:rPr lang="en-US" sz="2400" dirty="0"/>
              <a:t>Has sufficient texture variation</a:t>
            </a:r>
          </a:p>
          <a:p>
            <a:pPr lvl="1" eaLnBrk="1" hangingPunct="1">
              <a:lnSpc>
                <a:spcPct val="90000"/>
              </a:lnSpc>
            </a:pPr>
            <a:r>
              <a:rPr lang="en-US" sz="2400" dirty="0"/>
              <a:t>Does not have too much texture variation</a:t>
            </a:r>
          </a:p>
          <a:p>
            <a:pPr lvl="1" eaLnBrk="1" hangingPunct="1">
              <a:lnSpc>
                <a:spcPct val="90000"/>
              </a:lnSpc>
            </a:pPr>
            <a:r>
              <a:rPr lang="en-US" sz="2400" dirty="0"/>
              <a:t>Corresponds to a “real” surface patch—see below:</a:t>
            </a:r>
          </a:p>
          <a:p>
            <a:pPr lvl="1" eaLnBrk="1" hangingPunct="1">
              <a:lnSpc>
                <a:spcPct val="90000"/>
              </a:lnSpc>
            </a:pPr>
            <a:endParaRPr lang="en-US" sz="2400" dirty="0"/>
          </a:p>
          <a:p>
            <a:pPr lvl="1" eaLnBrk="1" hangingPunct="1">
              <a:lnSpc>
                <a:spcPct val="90000"/>
              </a:lnSpc>
            </a:pPr>
            <a:endParaRPr lang="en-US" sz="2400" dirty="0"/>
          </a:p>
          <a:p>
            <a:pPr lvl="1" eaLnBrk="1" hangingPunct="1">
              <a:lnSpc>
                <a:spcPct val="90000"/>
              </a:lnSpc>
            </a:pPr>
            <a:endParaRPr lang="en-US" sz="2400" dirty="0"/>
          </a:p>
          <a:p>
            <a:pPr lvl="1" eaLnBrk="1" hangingPunct="1">
              <a:lnSpc>
                <a:spcPct val="90000"/>
              </a:lnSpc>
            </a:pPr>
            <a:endParaRPr lang="en-US" sz="2400" dirty="0"/>
          </a:p>
          <a:p>
            <a:pPr lvl="1" eaLnBrk="1" hangingPunct="1">
              <a:lnSpc>
                <a:spcPct val="90000"/>
              </a:lnSpc>
            </a:pPr>
            <a:endParaRPr lang="en-US" sz="2400" dirty="0"/>
          </a:p>
          <a:p>
            <a:pPr lvl="1" eaLnBrk="1" hangingPunct="1">
              <a:lnSpc>
                <a:spcPct val="90000"/>
              </a:lnSpc>
            </a:pPr>
            <a:r>
              <a:rPr lang="en-US" sz="2400" dirty="0"/>
              <a:t>Does not deform too much over time</a:t>
            </a:r>
          </a:p>
        </p:txBody>
      </p:sp>
      <p:sp>
        <p:nvSpPr>
          <p:cNvPr id="4" name="Rectangle 3"/>
          <p:cNvSpPr/>
          <p:nvPr/>
        </p:nvSpPr>
        <p:spPr bwMode="auto">
          <a:xfrm>
            <a:off x="2306638" y="4116388"/>
            <a:ext cx="1225550" cy="1081087"/>
          </a:xfrm>
          <a:prstGeom prst="rect">
            <a:avLst/>
          </a:prstGeom>
          <a:solidFill>
            <a:schemeClr val="tx2">
              <a:lumMod val="50000"/>
              <a:lumOff val="50000"/>
            </a:schemeClr>
          </a:solidFill>
          <a:ln w="9525" cap="flat" cmpd="sng" algn="ctr">
            <a:noFill/>
            <a:prstDash val="solid"/>
            <a:round/>
            <a:headEnd type="none" w="med" len="med"/>
            <a:tailEnd type="none" w="med" len="med"/>
          </a:ln>
          <a:effectLst/>
        </p:spPr>
        <p:txBody>
          <a:bodyPr>
            <a:prstTxWarp prst="textNoShape">
              <a:avLst/>
            </a:prstTxWarp>
          </a:bodyPr>
          <a:lstStyle/>
          <a:p>
            <a:pPr defTabSz="457200">
              <a:defRPr/>
            </a:pPr>
            <a:endParaRPr lang="en-US" sz="1800">
              <a:latin typeface="Times New Roman" pitchFamily="-112" charset="0"/>
              <a:ea typeface="Times New Roman" pitchFamily="-112" charset="0"/>
              <a:cs typeface="Times New Roman" pitchFamily="-112" charset="0"/>
            </a:endParaRPr>
          </a:p>
        </p:txBody>
      </p:sp>
      <p:sp>
        <p:nvSpPr>
          <p:cNvPr id="5" name="Rectangle 4"/>
          <p:cNvSpPr/>
          <p:nvPr/>
        </p:nvSpPr>
        <p:spPr bwMode="auto">
          <a:xfrm>
            <a:off x="3159125" y="4487863"/>
            <a:ext cx="1227138" cy="1081087"/>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prstTxWarp prst="textNoShape">
              <a:avLst/>
            </a:prstTxWarp>
          </a:bodyPr>
          <a:lstStyle/>
          <a:p>
            <a:pPr defTabSz="457200">
              <a:defRPr/>
            </a:pPr>
            <a:endParaRPr lang="en-US" sz="1800">
              <a:latin typeface="Times New Roman" pitchFamily="-112" charset="0"/>
              <a:ea typeface="Times New Roman" pitchFamily="-112" charset="0"/>
              <a:cs typeface="Times New Roman" pitchFamily="-112" charset="0"/>
            </a:endParaRPr>
          </a:p>
        </p:txBody>
      </p:sp>
      <p:sp>
        <p:nvSpPr>
          <p:cNvPr id="6" name="Rectangle 5"/>
          <p:cNvSpPr/>
          <p:nvPr/>
        </p:nvSpPr>
        <p:spPr bwMode="auto">
          <a:xfrm>
            <a:off x="5027613" y="4122738"/>
            <a:ext cx="1227137" cy="1081087"/>
          </a:xfrm>
          <a:prstGeom prst="rect">
            <a:avLst/>
          </a:prstGeom>
          <a:solidFill>
            <a:schemeClr val="tx2">
              <a:lumMod val="50000"/>
              <a:lumOff val="50000"/>
            </a:schemeClr>
          </a:solidFill>
          <a:ln w="9525" cap="flat" cmpd="sng" algn="ctr">
            <a:noFill/>
            <a:prstDash val="solid"/>
            <a:round/>
            <a:headEnd type="none" w="med" len="med"/>
            <a:tailEnd type="none" w="med" len="med"/>
          </a:ln>
          <a:effectLst/>
        </p:spPr>
        <p:txBody>
          <a:bodyPr>
            <a:prstTxWarp prst="textNoShape">
              <a:avLst/>
            </a:prstTxWarp>
          </a:bodyPr>
          <a:lstStyle/>
          <a:p>
            <a:pPr defTabSz="457200">
              <a:defRPr/>
            </a:pPr>
            <a:endParaRPr lang="en-US" sz="1800">
              <a:latin typeface="Times New Roman" pitchFamily="-112" charset="0"/>
              <a:ea typeface="Times New Roman" pitchFamily="-112" charset="0"/>
              <a:cs typeface="Times New Roman" pitchFamily="-112" charset="0"/>
            </a:endParaRPr>
          </a:p>
        </p:txBody>
      </p:sp>
      <p:sp>
        <p:nvSpPr>
          <p:cNvPr id="7" name="Rectangle 6"/>
          <p:cNvSpPr/>
          <p:nvPr/>
        </p:nvSpPr>
        <p:spPr bwMode="auto">
          <a:xfrm>
            <a:off x="5399088" y="4479925"/>
            <a:ext cx="1227137" cy="108108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prstTxWarp prst="textNoShape">
              <a:avLst/>
            </a:prstTxWarp>
          </a:bodyPr>
          <a:lstStyle/>
          <a:p>
            <a:pPr defTabSz="457200">
              <a:defRPr/>
            </a:pPr>
            <a:endParaRPr lang="en-US" sz="1800">
              <a:latin typeface="Times New Roman" pitchFamily="-112" charset="0"/>
              <a:ea typeface="Times New Roman" pitchFamily="-112" charset="0"/>
              <a:cs typeface="Times New Roman" pitchFamily="-112" charset="0"/>
            </a:endParaRPr>
          </a:p>
        </p:txBody>
      </p:sp>
      <p:sp>
        <p:nvSpPr>
          <p:cNvPr id="38920" name="TextBox 7"/>
          <p:cNvSpPr txBox="1">
            <a:spLocks noChangeArrowheads="1"/>
          </p:cNvSpPr>
          <p:nvPr/>
        </p:nvSpPr>
        <p:spPr bwMode="auto">
          <a:xfrm>
            <a:off x="1182688" y="4481513"/>
            <a:ext cx="1123950" cy="646112"/>
          </a:xfrm>
          <a:prstGeom prst="rect">
            <a:avLst/>
          </a:prstGeom>
          <a:noFill/>
          <a:ln w="9525">
            <a:noFill/>
            <a:miter lim="800000"/>
            <a:headEnd/>
            <a:tailEnd/>
          </a:ln>
        </p:spPr>
        <p:txBody>
          <a:bodyPr>
            <a:prstTxWarp prst="textNoShape">
              <a:avLst/>
            </a:prstTxWarp>
            <a:spAutoFit/>
          </a:bodyPr>
          <a:lstStyle/>
          <a:p>
            <a:pPr algn="r" defTabSz="457200"/>
            <a:r>
              <a:rPr lang="en-US" sz="1800">
                <a:latin typeface="Arial" charset="0"/>
                <a:ea typeface="ＭＳ Ｐゴシック" charset="-128"/>
                <a:cs typeface="ＭＳ Ｐゴシック" charset="-128"/>
              </a:rPr>
              <a:t>Left eye view</a:t>
            </a:r>
          </a:p>
        </p:txBody>
      </p:sp>
      <p:sp>
        <p:nvSpPr>
          <p:cNvPr id="38921" name="TextBox 8"/>
          <p:cNvSpPr txBox="1">
            <a:spLocks noChangeArrowheads="1"/>
          </p:cNvSpPr>
          <p:nvPr/>
        </p:nvSpPr>
        <p:spPr bwMode="auto">
          <a:xfrm>
            <a:off x="6678613" y="4459288"/>
            <a:ext cx="1123950" cy="646112"/>
          </a:xfrm>
          <a:prstGeom prst="rect">
            <a:avLst/>
          </a:prstGeom>
          <a:noFill/>
          <a:ln w="9525">
            <a:noFill/>
            <a:miter lim="800000"/>
            <a:headEnd/>
            <a:tailEnd/>
          </a:ln>
        </p:spPr>
        <p:txBody>
          <a:bodyPr>
            <a:prstTxWarp prst="textNoShape">
              <a:avLst/>
            </a:prstTxWarp>
            <a:spAutoFit/>
          </a:bodyPr>
          <a:lstStyle/>
          <a:p>
            <a:pPr defTabSz="457200"/>
            <a:r>
              <a:rPr lang="en-US" sz="1800">
                <a:latin typeface="Arial" charset="0"/>
                <a:ea typeface="ＭＳ Ｐゴシック" charset="-128"/>
                <a:cs typeface="ＭＳ Ｐゴシック" charset="-128"/>
              </a:rPr>
              <a:t>Right eye view</a:t>
            </a:r>
          </a:p>
        </p:txBody>
      </p:sp>
      <p:grpSp>
        <p:nvGrpSpPr>
          <p:cNvPr id="2" name="Group 13"/>
          <p:cNvGrpSpPr>
            <a:grpSpLocks/>
          </p:cNvGrpSpPr>
          <p:nvPr/>
        </p:nvGrpSpPr>
        <p:grpSpPr bwMode="auto">
          <a:xfrm>
            <a:off x="3357563" y="4021138"/>
            <a:ext cx="3152775" cy="1865312"/>
            <a:chOff x="3357604" y="4021197"/>
            <a:chExt cx="3153228" cy="1864865"/>
          </a:xfrm>
        </p:grpSpPr>
        <p:sp>
          <p:nvSpPr>
            <p:cNvPr id="38923" name="Oval 9"/>
            <p:cNvSpPr>
              <a:spLocks noChangeArrowheads="1"/>
            </p:cNvSpPr>
            <p:nvPr/>
          </p:nvSpPr>
          <p:spPr bwMode="auto">
            <a:xfrm>
              <a:off x="3357604" y="4321378"/>
              <a:ext cx="350382" cy="350382"/>
            </a:xfrm>
            <a:prstGeom prst="ellipse">
              <a:avLst/>
            </a:prstGeom>
            <a:noFill/>
            <a:ln w="9525">
              <a:solidFill>
                <a:srgbClr val="FF0000"/>
              </a:solidFill>
              <a:round/>
              <a:headEnd/>
              <a:tailEn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38924" name="Oval 10"/>
            <p:cNvSpPr>
              <a:spLocks noChangeArrowheads="1"/>
            </p:cNvSpPr>
            <p:nvPr/>
          </p:nvSpPr>
          <p:spPr bwMode="auto">
            <a:xfrm>
              <a:off x="4196124" y="5378932"/>
              <a:ext cx="350382" cy="350382"/>
            </a:xfrm>
            <a:prstGeom prst="ellipse">
              <a:avLst/>
            </a:prstGeom>
            <a:noFill/>
            <a:ln w="9525">
              <a:solidFill>
                <a:srgbClr val="3333CC"/>
              </a:solidFill>
              <a:round/>
              <a:headEnd/>
              <a:tailEn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38925" name="TextBox 11"/>
            <p:cNvSpPr txBox="1">
              <a:spLocks noChangeArrowheads="1"/>
            </p:cNvSpPr>
            <p:nvPr/>
          </p:nvSpPr>
          <p:spPr bwMode="auto">
            <a:xfrm>
              <a:off x="3553796" y="4021197"/>
              <a:ext cx="1759977" cy="369332"/>
            </a:xfrm>
            <a:prstGeom prst="rect">
              <a:avLst/>
            </a:prstGeom>
            <a:noFill/>
            <a:ln w="9525">
              <a:noFill/>
              <a:miter lim="800000"/>
              <a:headEnd/>
              <a:tailEnd/>
            </a:ln>
          </p:spPr>
          <p:txBody>
            <a:bodyPr>
              <a:prstTxWarp prst="textNoShape">
                <a:avLst/>
              </a:prstTxWarp>
              <a:spAutoFit/>
            </a:bodyPr>
            <a:lstStyle/>
            <a:p>
              <a:pPr defTabSz="457200"/>
              <a:r>
                <a:rPr lang="en-US" sz="1800" dirty="0" smtClean="0">
                  <a:solidFill>
                    <a:srgbClr val="FF0000"/>
                  </a:solidFill>
                  <a:latin typeface="Arial" charset="0"/>
                  <a:ea typeface="ＭＳ Ｐゴシック" charset="-128"/>
                  <a:cs typeface="ＭＳ Ｐゴシック" charset="-128"/>
                </a:rPr>
                <a:t>Bad feature</a:t>
              </a:r>
              <a:endParaRPr lang="en-US" sz="1800" dirty="0">
                <a:solidFill>
                  <a:srgbClr val="FF0000"/>
                </a:solidFill>
                <a:latin typeface="Arial" charset="0"/>
                <a:ea typeface="ＭＳ Ｐゴシック" charset="-128"/>
                <a:cs typeface="ＭＳ Ｐゴシック" charset="-128"/>
              </a:endParaRPr>
            </a:p>
          </p:txBody>
        </p:sp>
        <p:sp>
          <p:nvSpPr>
            <p:cNvPr id="38926" name="TextBox 12"/>
            <p:cNvSpPr txBox="1">
              <a:spLocks noChangeArrowheads="1"/>
            </p:cNvSpPr>
            <p:nvPr/>
          </p:nvSpPr>
          <p:spPr bwMode="auto">
            <a:xfrm>
              <a:off x="4494503" y="5516730"/>
              <a:ext cx="2016329" cy="369332"/>
            </a:xfrm>
            <a:prstGeom prst="rect">
              <a:avLst/>
            </a:prstGeom>
            <a:noFill/>
            <a:ln w="9525">
              <a:noFill/>
              <a:miter lim="800000"/>
              <a:headEnd/>
              <a:tailEnd/>
            </a:ln>
          </p:spPr>
          <p:txBody>
            <a:bodyPr>
              <a:prstTxWarp prst="textNoShape">
                <a:avLst/>
              </a:prstTxWarp>
              <a:spAutoFit/>
            </a:bodyPr>
            <a:lstStyle/>
            <a:p>
              <a:pPr defTabSz="457200"/>
              <a:r>
                <a:rPr lang="en-US" sz="1800">
                  <a:solidFill>
                    <a:srgbClr val="3333CC"/>
                  </a:solidFill>
                  <a:latin typeface="Arial" charset="0"/>
                  <a:ea typeface="ＭＳ Ｐゴシック" charset="-128"/>
                  <a:cs typeface="ＭＳ Ｐゴシック" charset="-128"/>
                </a:rPr>
                <a:t>Good feature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83D5F5F-B816-A94A-AD24-CCB5ED40D0E4}" type="slidenum">
              <a:rPr lang="en-US"/>
              <a:pPr/>
              <a:t>38</a:t>
            </a:fld>
            <a:endParaRPr lang="en-US"/>
          </a:p>
        </p:txBody>
      </p:sp>
      <p:sp>
        <p:nvSpPr>
          <p:cNvPr id="65537" name="Rectangle 1"/>
          <p:cNvSpPr>
            <a:spLocks noGrp="1" noChangeArrowheads="1"/>
          </p:cNvSpPr>
          <p:nvPr>
            <p:ph type="title"/>
          </p:nvPr>
        </p:nvSpPr>
        <p:spPr>
          <a:ln/>
        </p:spPr>
        <p:txBody>
          <a:bodyPr rIns="132080"/>
          <a:lstStyle/>
          <a:p>
            <a:r>
              <a:rPr lang="en-US"/>
              <a:t>Analysis of Harris corner detector invariance properties</a:t>
            </a:r>
          </a:p>
        </p:txBody>
      </p:sp>
      <p:sp>
        <p:nvSpPr>
          <p:cNvPr id="65538" name="Rectangle 2"/>
          <p:cNvSpPr>
            <a:spLocks noGrp="1" noChangeArrowheads="1"/>
          </p:cNvSpPr>
          <p:nvPr>
            <p:ph type="body" idx="1"/>
          </p:nvPr>
        </p:nvSpPr>
        <p:spPr>
          <a:ln/>
        </p:spPr>
        <p:txBody>
          <a:bodyPr rIns="132080"/>
          <a:lstStyle/>
          <a:p>
            <a:r>
              <a:rPr lang="en-US"/>
              <a:t>Geometry</a:t>
            </a:r>
          </a:p>
          <a:p>
            <a:pPr marL="782638" lvl="1"/>
            <a:r>
              <a:rPr lang="en-US"/>
              <a:t>rotation</a:t>
            </a:r>
          </a:p>
          <a:p>
            <a:pPr marL="782638" lvl="1"/>
            <a:r>
              <a:rPr lang="en-US"/>
              <a:t>scale</a:t>
            </a:r>
          </a:p>
          <a:p>
            <a:r>
              <a:rPr lang="en-US"/>
              <a:t>Photometry</a:t>
            </a:r>
          </a:p>
          <a:p>
            <a:pPr marL="782638" lvl="1"/>
            <a:r>
              <a:rPr lang="en-US"/>
              <a:t>intensity change</a:t>
            </a:r>
          </a:p>
        </p:txBody>
      </p:sp>
      <p:sp>
        <p:nvSpPr>
          <p:cNvPr id="65539"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226AA5B2-6226-084B-96D1-8F782E40EB71}" type="slidenum">
              <a:rPr lang="en-US" sz="1400">
                <a:cs typeface="Times New Roman" charset="0"/>
              </a:rPr>
              <a:pPr algn="ctr"/>
              <a:t>38</a:t>
            </a:fld>
            <a:endParaRPr lang="en-US" sz="1400">
              <a:cs typeface="Times New Roman"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685800" y="0"/>
            <a:ext cx="7772400" cy="1281113"/>
          </a:xfrm>
          <a:ln/>
        </p:spPr>
        <p:txBody>
          <a:bodyPr rIns="132080"/>
          <a:lstStyle/>
          <a:p>
            <a:r>
              <a:rPr lang="en-US" sz="4000"/>
              <a:t>Evaluation plots are from this paper</a:t>
            </a:r>
          </a:p>
        </p:txBody>
      </p:sp>
      <p:sp>
        <p:nvSpPr>
          <p:cNvPr id="73730" name="Rectangle 2"/>
          <p:cNvSpPr>
            <a:spLocks noGrp="1" noChangeArrowheads="1"/>
          </p:cNvSpPr>
          <p:nvPr>
            <p:ph type="body" idx="1"/>
          </p:nvPr>
        </p:nvSpPr>
        <p:spPr>
          <a:ln/>
        </p:spPr>
        <p:txBody>
          <a:bodyPr rIns="132080"/>
          <a:lstStyle/>
          <a:p>
            <a:pPr>
              <a:buClr>
                <a:srgbClr val="000000"/>
              </a:buClr>
            </a:pPr>
            <a:endParaRPr lang="en-US"/>
          </a:p>
        </p:txBody>
      </p:sp>
      <p:pic>
        <p:nvPicPr>
          <p:cNvPr id="73731"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430338"/>
            <a:ext cx="9144000" cy="5070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7F2FAC5-3050-FD46-9210-549876EEE78A}" type="slidenum">
              <a:rPr lang="en-US" smtClean="0"/>
              <a:pPr/>
              <a:t>4</a:t>
            </a:fld>
            <a:endParaRPr lang="en-US"/>
          </a:p>
        </p:txBody>
      </p:sp>
      <p:pic>
        <p:nvPicPr>
          <p:cNvPr id="5" name="Picture 1"/>
          <p:cNvPicPr>
            <a:picLocks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064" t="37152" r="6250" b="30817"/>
          <a:stretch>
            <a:fillRect/>
          </a:stretch>
        </p:blipFill>
        <p:spPr bwMode="auto">
          <a:xfrm>
            <a:off x="457200" y="1752600"/>
            <a:ext cx="8259762" cy="22637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sp>
        <p:nvSpPr>
          <p:cNvPr id="6" name="TextBox 5"/>
          <p:cNvSpPr txBox="1"/>
          <p:nvPr/>
        </p:nvSpPr>
        <p:spPr>
          <a:xfrm>
            <a:off x="5105400" y="4038600"/>
            <a:ext cx="3125074" cy="461665"/>
          </a:xfrm>
          <a:prstGeom prst="rect">
            <a:avLst/>
          </a:prstGeom>
          <a:noFill/>
        </p:spPr>
        <p:txBody>
          <a:bodyPr wrap="none" rtlCol="0">
            <a:spAutoFit/>
          </a:bodyPr>
          <a:lstStyle/>
          <a:p>
            <a:r>
              <a:rPr lang="en-US" dirty="0" smtClean="0"/>
              <a:t>But where is that point?</a:t>
            </a:r>
            <a:endParaRPr lang="en-US"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685800" y="609600"/>
            <a:ext cx="7772400" cy="1143000"/>
          </a:xfrm>
          <a:ln/>
        </p:spPr>
        <p:txBody>
          <a:bodyPr rIns="132080"/>
          <a:lstStyle/>
          <a:p>
            <a:r>
              <a:rPr lang="en-US"/>
              <a:t>Models of Image Change</a:t>
            </a:r>
          </a:p>
        </p:txBody>
      </p:sp>
      <p:sp>
        <p:nvSpPr>
          <p:cNvPr id="68610" name="Rectangle 2"/>
          <p:cNvSpPr>
            <a:spLocks noGrp="1" noChangeArrowheads="1"/>
          </p:cNvSpPr>
          <p:nvPr>
            <p:ph type="body" idx="1"/>
          </p:nvPr>
        </p:nvSpPr>
        <p:spPr>
          <a:xfrm>
            <a:off x="609600" y="1752600"/>
            <a:ext cx="7848600" cy="5105400"/>
          </a:xfrm>
          <a:ln/>
        </p:spPr>
        <p:txBody>
          <a:bodyPr rIns="132080"/>
          <a:lstStyle/>
          <a:p>
            <a:r>
              <a:rPr lang="en-US"/>
              <a:t>Geometry</a:t>
            </a:r>
          </a:p>
          <a:p>
            <a:pPr marL="782638" lvl="1"/>
            <a:r>
              <a:rPr lang="en-US"/>
              <a:t>Rotation</a:t>
            </a:r>
          </a:p>
          <a:p>
            <a:pPr marL="782638" lvl="1"/>
            <a:r>
              <a:rPr lang="en-US"/>
              <a:t>Similarity (rotation + uniform scale)</a:t>
            </a:r>
            <a:br>
              <a:rPr lang="en-US"/>
            </a:br>
            <a:endParaRPr lang="en-US"/>
          </a:p>
          <a:p>
            <a:pPr marL="782638" lvl="1"/>
            <a:r>
              <a:rPr lang="en-US"/>
              <a:t>Affine (scale dependent on direction)</a:t>
            </a:r>
            <a:br>
              <a:rPr lang="en-US"/>
            </a:br>
            <a:r>
              <a:rPr lang="en-US"/>
              <a:t>valid for: orthographic camera, locally planar object</a:t>
            </a:r>
          </a:p>
          <a:p>
            <a:r>
              <a:rPr lang="en-US"/>
              <a:t>Photometry</a:t>
            </a:r>
          </a:p>
          <a:p>
            <a:pPr marL="782638" lvl="1"/>
            <a:r>
              <a:rPr lang="en-US"/>
              <a:t>Affine intensity change (</a:t>
            </a:r>
            <a:r>
              <a:rPr lang="en-US" sz="2400">
                <a:latin typeface="Times New Roman Italic" charset="0"/>
                <a:cs typeface="Times New Roman Italic" charset="0"/>
                <a:sym typeface="Times New Roman Italic" charset="0"/>
              </a:rPr>
              <a:t>I </a:t>
            </a:r>
            <a:r>
              <a:rPr lang="en-US" sz="2400">
                <a:latin typeface="Symbol" charset="0"/>
                <a:cs typeface="Symbol" charset="0"/>
                <a:sym typeface="Symbol" charset="0"/>
              </a:rPr>
              <a:t>→</a:t>
            </a:r>
            <a:r>
              <a:rPr lang="en-US" sz="2400"/>
              <a:t> </a:t>
            </a:r>
            <a:r>
              <a:rPr lang="en-US" sz="2400">
                <a:latin typeface="Times New Roman Italic" charset="0"/>
                <a:cs typeface="Times New Roman Italic" charset="0"/>
                <a:sym typeface="Times New Roman Italic" charset="0"/>
              </a:rPr>
              <a:t>a I + b</a:t>
            </a:r>
            <a:r>
              <a:rPr lang="en-US" sz="2400"/>
              <a:t>)</a:t>
            </a:r>
          </a:p>
        </p:txBody>
      </p:sp>
      <p:sp>
        <p:nvSpPr>
          <p:cNvPr id="68611" name="Rectangle 3"/>
          <p:cNvSpPr>
            <a:spLocks/>
          </p:cNvSpPr>
          <p:nvPr/>
        </p:nvSpPr>
        <p:spPr bwMode="auto">
          <a:xfrm>
            <a:off x="3048000" y="2438400"/>
            <a:ext cx="457200" cy="381000"/>
          </a:xfrm>
          <a:prstGeom prst="rect">
            <a:avLst/>
          </a:prstGeom>
          <a:solidFill>
            <a:srgbClr val="0033CC"/>
          </a:solidFill>
          <a:ln w="12700" cap="flat">
            <a:solidFill>
              <a:schemeClr val="tx1"/>
            </a:solidFill>
            <a:prstDash val="solid"/>
            <a:round/>
            <a:headEnd type="none" w="med" len="med"/>
            <a:tailEnd type="none" w="med" len="med"/>
          </a:ln>
        </p:spPr>
        <p:txBody>
          <a:bodyPr lIns="0" tIns="0" rIns="0" bIns="0"/>
          <a:lstStyle/>
          <a:p>
            <a:endParaRPr lang="en-US"/>
          </a:p>
        </p:txBody>
      </p:sp>
      <p:sp>
        <p:nvSpPr>
          <p:cNvPr id="68612" name="Rectangle 4"/>
          <p:cNvSpPr>
            <a:spLocks/>
          </p:cNvSpPr>
          <p:nvPr/>
        </p:nvSpPr>
        <p:spPr bwMode="auto">
          <a:xfrm rot="2339999">
            <a:off x="4113213" y="2436813"/>
            <a:ext cx="457200" cy="381000"/>
          </a:xfrm>
          <a:prstGeom prst="rect">
            <a:avLst/>
          </a:prstGeom>
          <a:solidFill>
            <a:srgbClr val="0033CC"/>
          </a:solidFill>
          <a:ln w="12700" cap="flat">
            <a:solidFill>
              <a:schemeClr val="tx1"/>
            </a:solidFill>
            <a:prstDash val="solid"/>
            <a:round/>
            <a:headEnd type="none" w="med" len="med"/>
            <a:tailEnd type="none" w="med" len="med"/>
          </a:ln>
        </p:spPr>
        <p:txBody>
          <a:bodyPr lIns="0" tIns="0" rIns="0" bIns="0"/>
          <a:lstStyle/>
          <a:p>
            <a:endParaRPr lang="en-US"/>
          </a:p>
        </p:txBody>
      </p:sp>
      <p:sp>
        <p:nvSpPr>
          <p:cNvPr id="68613" name="Rectangle 5"/>
          <p:cNvSpPr>
            <a:spLocks/>
          </p:cNvSpPr>
          <p:nvPr/>
        </p:nvSpPr>
        <p:spPr bwMode="auto">
          <a:xfrm>
            <a:off x="6781800" y="2895600"/>
            <a:ext cx="457200" cy="381000"/>
          </a:xfrm>
          <a:prstGeom prst="rect">
            <a:avLst/>
          </a:prstGeom>
          <a:solidFill>
            <a:srgbClr val="0033CC"/>
          </a:solidFill>
          <a:ln w="12700" cap="flat">
            <a:solidFill>
              <a:schemeClr val="tx1"/>
            </a:solidFill>
            <a:prstDash val="solid"/>
            <a:round/>
            <a:headEnd type="none" w="med" len="med"/>
            <a:tailEnd type="none" w="med" len="med"/>
          </a:ln>
        </p:spPr>
        <p:txBody>
          <a:bodyPr lIns="0" tIns="0" rIns="0" bIns="0"/>
          <a:lstStyle/>
          <a:p>
            <a:endParaRPr lang="en-US"/>
          </a:p>
        </p:txBody>
      </p:sp>
      <p:sp>
        <p:nvSpPr>
          <p:cNvPr id="68614" name="Rectangle 6"/>
          <p:cNvSpPr>
            <a:spLocks/>
          </p:cNvSpPr>
          <p:nvPr/>
        </p:nvSpPr>
        <p:spPr bwMode="auto">
          <a:xfrm>
            <a:off x="7772400" y="2743200"/>
            <a:ext cx="685800" cy="609600"/>
          </a:xfrm>
          <a:prstGeom prst="rect">
            <a:avLst/>
          </a:prstGeom>
          <a:solidFill>
            <a:srgbClr val="0033CC"/>
          </a:solidFill>
          <a:ln w="12700" cap="flat">
            <a:solidFill>
              <a:schemeClr val="tx1"/>
            </a:solidFill>
            <a:prstDash val="solid"/>
            <a:round/>
            <a:headEnd type="none" w="med" len="med"/>
            <a:tailEnd type="none" w="med" len="med"/>
          </a:ln>
        </p:spPr>
        <p:txBody>
          <a:bodyPr lIns="0" tIns="0" rIns="0" bIns="0"/>
          <a:lstStyle/>
          <a:p>
            <a:endParaRPr lang="en-US"/>
          </a:p>
        </p:txBody>
      </p:sp>
      <p:sp>
        <p:nvSpPr>
          <p:cNvPr id="68615" name="Rectangle 7"/>
          <p:cNvSpPr>
            <a:spLocks/>
          </p:cNvSpPr>
          <p:nvPr/>
        </p:nvSpPr>
        <p:spPr bwMode="auto">
          <a:xfrm>
            <a:off x="6858000" y="3733800"/>
            <a:ext cx="457200" cy="381000"/>
          </a:xfrm>
          <a:prstGeom prst="rect">
            <a:avLst/>
          </a:prstGeom>
          <a:solidFill>
            <a:srgbClr val="0033CC"/>
          </a:solidFill>
          <a:ln w="12700" cap="flat">
            <a:solidFill>
              <a:schemeClr val="tx1"/>
            </a:solidFill>
            <a:prstDash val="solid"/>
            <a:round/>
            <a:headEnd type="none" w="med" len="med"/>
            <a:tailEnd type="none" w="med" len="med"/>
          </a:ln>
        </p:spPr>
        <p:txBody>
          <a:bodyPr lIns="0" tIns="0" rIns="0" bIns="0"/>
          <a:lstStyle/>
          <a:p>
            <a:endParaRPr lang="en-US"/>
          </a:p>
        </p:txBody>
      </p:sp>
      <p:sp>
        <p:nvSpPr>
          <p:cNvPr id="68616" name="AutoShape 8"/>
          <p:cNvSpPr>
            <a:spLocks/>
          </p:cNvSpPr>
          <p:nvPr/>
        </p:nvSpPr>
        <p:spPr bwMode="auto">
          <a:xfrm>
            <a:off x="7772400" y="3733800"/>
            <a:ext cx="1143000" cy="381000"/>
          </a:xfrm>
          <a:custGeom>
            <a:avLst/>
            <a:gdLst/>
            <a:ahLst/>
            <a:cxnLst/>
            <a:rect l="0" t="0" r="r" b="b"/>
            <a:pathLst>
              <a:path w="21600" h="21600">
                <a:moveTo>
                  <a:pt x="5400" y="0"/>
                </a:moveTo>
                <a:lnTo>
                  <a:pt x="0" y="21600"/>
                </a:lnTo>
                <a:lnTo>
                  <a:pt x="16200" y="21600"/>
                </a:lnTo>
                <a:lnTo>
                  <a:pt x="21600" y="0"/>
                </a:lnTo>
                <a:close/>
                <a:moveTo>
                  <a:pt x="5400" y="0"/>
                </a:moveTo>
              </a:path>
            </a:pathLst>
          </a:custGeom>
          <a:solidFill>
            <a:srgbClr val="0033CC"/>
          </a:solidFill>
          <a:ln w="12700" cap="flat">
            <a:solidFill>
              <a:schemeClr val="tx1"/>
            </a:solidFill>
            <a:prstDash val="solid"/>
            <a:round/>
            <a:headEnd type="none" w="med" len="med"/>
            <a:tailEnd type="none" w="med" len="med"/>
          </a:ln>
        </p:spPr>
        <p:txBody>
          <a:bodyPr lIns="0" tIns="0" rIns="0" bIns="0"/>
          <a:lstStyle/>
          <a:p>
            <a:endParaRPr lang="en-US"/>
          </a:p>
        </p:txBody>
      </p:sp>
      <p:sp>
        <p:nvSpPr>
          <p:cNvPr id="68617" name="AutoShape 9"/>
          <p:cNvSpPr>
            <a:spLocks/>
          </p:cNvSpPr>
          <p:nvPr/>
        </p:nvSpPr>
        <p:spPr bwMode="auto">
          <a:xfrm>
            <a:off x="3657600" y="2514600"/>
            <a:ext cx="304800" cy="228600"/>
          </a:xfrm>
          <a:custGeom>
            <a:avLst/>
            <a:gdLst/>
            <a:ahLst/>
            <a:cxnLst/>
            <a:rect l="0" t="0" r="r" b="b"/>
            <a:pathLst>
              <a:path w="21600" h="2160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moveTo>
                  <a:pt x="0" y="5400"/>
                </a:moveTo>
              </a:path>
            </a:pathLst>
          </a:cu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68618" name="AutoShape 10"/>
          <p:cNvSpPr>
            <a:spLocks/>
          </p:cNvSpPr>
          <p:nvPr/>
        </p:nvSpPr>
        <p:spPr bwMode="auto">
          <a:xfrm>
            <a:off x="7315200" y="2971800"/>
            <a:ext cx="304800" cy="228600"/>
          </a:xfrm>
          <a:custGeom>
            <a:avLst/>
            <a:gdLst/>
            <a:ahLst/>
            <a:cxnLst/>
            <a:rect l="0" t="0" r="r" b="b"/>
            <a:pathLst>
              <a:path w="21600" h="2160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moveTo>
                  <a:pt x="0" y="5400"/>
                </a:moveTo>
              </a:path>
            </a:pathLst>
          </a:cu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68619" name="AutoShape 11"/>
          <p:cNvSpPr>
            <a:spLocks/>
          </p:cNvSpPr>
          <p:nvPr/>
        </p:nvSpPr>
        <p:spPr bwMode="auto">
          <a:xfrm>
            <a:off x="7391400" y="3810000"/>
            <a:ext cx="304800" cy="228600"/>
          </a:xfrm>
          <a:custGeom>
            <a:avLst/>
            <a:gdLst/>
            <a:ahLst/>
            <a:cxnLst/>
            <a:rect l="0" t="0" r="r" b="b"/>
            <a:pathLst>
              <a:path w="21600" h="2160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moveTo>
                  <a:pt x="0" y="5400"/>
                </a:moveTo>
              </a:path>
            </a:pathLst>
          </a:cu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68620" name="Rectangle 12"/>
          <p:cNvSpPr>
            <a:spLocks/>
          </p:cNvSpPr>
          <p:nvPr/>
        </p:nvSpPr>
        <p:spPr bwMode="auto">
          <a:xfrm>
            <a:off x="6858000" y="5715000"/>
            <a:ext cx="457200" cy="381000"/>
          </a:xfrm>
          <a:prstGeom prst="rect">
            <a:avLst/>
          </a:prstGeom>
          <a:solidFill>
            <a:srgbClr val="0033CC"/>
          </a:solidFill>
          <a:ln w="12700" cap="flat">
            <a:solidFill>
              <a:schemeClr val="tx1"/>
            </a:solidFill>
            <a:prstDash val="solid"/>
            <a:round/>
            <a:headEnd type="none" w="med" len="med"/>
            <a:tailEnd type="none" w="med" len="med"/>
          </a:ln>
        </p:spPr>
        <p:txBody>
          <a:bodyPr lIns="0" tIns="0" rIns="0" bIns="0"/>
          <a:lstStyle/>
          <a:p>
            <a:endParaRPr lang="en-US"/>
          </a:p>
        </p:txBody>
      </p:sp>
      <p:sp>
        <p:nvSpPr>
          <p:cNvPr id="68621" name="Rectangle 13"/>
          <p:cNvSpPr>
            <a:spLocks/>
          </p:cNvSpPr>
          <p:nvPr/>
        </p:nvSpPr>
        <p:spPr bwMode="auto">
          <a:xfrm>
            <a:off x="8077200" y="5715000"/>
            <a:ext cx="457200" cy="381000"/>
          </a:xfrm>
          <a:prstGeom prst="rect">
            <a:avLst/>
          </a:prstGeom>
          <a:solidFill>
            <a:srgbClr val="9FB6FF"/>
          </a:solidFill>
          <a:ln w="12700" cap="flat">
            <a:solidFill>
              <a:schemeClr val="tx1"/>
            </a:solidFill>
            <a:prstDash val="solid"/>
            <a:round/>
            <a:headEnd type="none" w="med" len="med"/>
            <a:tailEnd type="none" w="med" len="med"/>
          </a:ln>
        </p:spPr>
        <p:txBody>
          <a:bodyPr lIns="0" tIns="0" rIns="0" bIns="0"/>
          <a:lstStyle/>
          <a:p>
            <a:endParaRPr lang="en-US"/>
          </a:p>
        </p:txBody>
      </p:sp>
      <p:sp>
        <p:nvSpPr>
          <p:cNvPr id="68622" name="AutoShape 14"/>
          <p:cNvSpPr>
            <a:spLocks/>
          </p:cNvSpPr>
          <p:nvPr/>
        </p:nvSpPr>
        <p:spPr bwMode="auto">
          <a:xfrm>
            <a:off x="7467600" y="5791200"/>
            <a:ext cx="381000" cy="228600"/>
          </a:xfrm>
          <a:custGeom>
            <a:avLst/>
            <a:gdLst/>
            <a:ahLst/>
            <a:cxnLst/>
            <a:rect l="0" t="0" r="r" b="b"/>
            <a:pathLst>
              <a:path w="21600" h="2160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moveTo>
                  <a:pt x="0" y="5400"/>
                </a:moveTo>
              </a:path>
            </a:pathLst>
          </a:cu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ln/>
        </p:spPr>
        <p:txBody>
          <a:bodyPr rIns="132080"/>
          <a:lstStyle/>
          <a:p>
            <a:r>
              <a:rPr lang="en-US"/>
              <a:t>Harris Detector: Some Properties</a:t>
            </a:r>
          </a:p>
        </p:txBody>
      </p:sp>
      <p:sp>
        <p:nvSpPr>
          <p:cNvPr id="70658" name="Rectangle 2"/>
          <p:cNvSpPr>
            <a:spLocks noGrp="1" noChangeArrowheads="1"/>
          </p:cNvSpPr>
          <p:nvPr>
            <p:ph type="body" idx="1"/>
          </p:nvPr>
        </p:nvSpPr>
        <p:spPr>
          <a:xfrm>
            <a:off x="685800" y="1981200"/>
            <a:ext cx="7772400" cy="2247900"/>
          </a:xfrm>
          <a:ln/>
        </p:spPr>
        <p:txBody>
          <a:bodyPr rIns="132080"/>
          <a:lstStyle/>
          <a:p>
            <a:pPr>
              <a:lnSpc>
                <a:spcPct val="90000"/>
              </a:lnSpc>
            </a:pPr>
            <a:r>
              <a:rPr lang="en-US"/>
              <a:t>Rotation invariance?</a:t>
            </a:r>
          </a:p>
        </p:txBody>
      </p:sp>
      <p:grpSp>
        <p:nvGrpSpPr>
          <p:cNvPr id="70661" name="Group 5"/>
          <p:cNvGrpSpPr>
            <a:grpSpLocks/>
          </p:cNvGrpSpPr>
          <p:nvPr/>
        </p:nvGrpSpPr>
        <p:grpSpPr bwMode="auto">
          <a:xfrm>
            <a:off x="2667000" y="2819400"/>
            <a:ext cx="685800" cy="685800"/>
            <a:chOff x="0" y="0"/>
            <a:chExt cx="432" cy="432"/>
          </a:xfrm>
        </p:grpSpPr>
        <p:sp>
          <p:nvSpPr>
            <p:cNvPr id="70659" name="Rectangle 3"/>
            <p:cNvSpPr>
              <a:spLocks/>
            </p:cNvSpPr>
            <p:nvPr/>
          </p:nvSpPr>
          <p:spPr bwMode="auto">
            <a:xfrm>
              <a:off x="0" y="0"/>
              <a:ext cx="432" cy="432"/>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70660" name="Freeform 4"/>
            <p:cNvSpPr>
              <a:spLocks/>
            </p:cNvSpPr>
            <p:nvPr/>
          </p:nvSpPr>
          <p:spPr bwMode="auto">
            <a:xfrm>
              <a:off x="121" y="149"/>
              <a:ext cx="311" cy="283"/>
            </a:xfrm>
            <a:custGeom>
              <a:avLst/>
              <a:gdLst>
                <a:gd name="T0" fmla="*/ 0 w 21600"/>
                <a:gd name="T1" fmla="*/ 21600 h 21600"/>
                <a:gd name="T2" fmla="*/ 1440 w 21600"/>
                <a:gd name="T3" fmla="*/ 0 h 21600"/>
                <a:gd name="T4" fmla="*/ 21600 w 21600"/>
                <a:gd name="T5" fmla="*/ 13745 h 21600"/>
              </a:gdLst>
              <a:ahLst/>
              <a:cxnLst>
                <a:cxn ang="0">
                  <a:pos x="T0" y="T1"/>
                </a:cxn>
                <a:cxn ang="0">
                  <a:pos x="T2" y="T3"/>
                </a:cxn>
                <a:cxn ang="0">
                  <a:pos x="T4" y="T5"/>
                </a:cxn>
              </a:cxnLst>
              <a:rect l="0" t="0" r="r" b="b"/>
              <a:pathLst>
                <a:path w="21600" h="21600">
                  <a:moveTo>
                    <a:pt x="0" y="21600"/>
                  </a:moveTo>
                  <a:lnTo>
                    <a:pt x="1440" y="0"/>
                  </a:lnTo>
                  <a:lnTo>
                    <a:pt x="21600" y="13745"/>
                  </a:lnTo>
                </a:path>
              </a:pathLst>
            </a:custGeom>
            <a:solidFill>
              <a:schemeClr val="accent1">
                <a:alpha val="49803"/>
              </a:schemeClr>
            </a:solidFill>
            <a:ln w="50800" cap="flat">
              <a:solidFill>
                <a:schemeClr val="tx1"/>
              </a:solidFill>
              <a:prstDash val="solid"/>
              <a:round/>
              <a:headEnd type="none" w="med" len="med"/>
              <a:tailEnd type="none" w="med" len="med"/>
            </a:ln>
          </p:spPr>
          <p:txBody>
            <a:bodyPr lIns="0" tIns="0" rIns="0" bIns="0"/>
            <a:lstStyle/>
            <a:p>
              <a:endParaRPr lang="en-US"/>
            </a:p>
          </p:txBody>
        </p:sp>
      </p:grpSp>
      <p:grpSp>
        <p:nvGrpSpPr>
          <p:cNvPr id="70664" name="Group 8"/>
          <p:cNvGrpSpPr>
            <a:grpSpLocks/>
          </p:cNvGrpSpPr>
          <p:nvPr/>
        </p:nvGrpSpPr>
        <p:grpSpPr bwMode="auto">
          <a:xfrm>
            <a:off x="5105400" y="2819400"/>
            <a:ext cx="763588" cy="796925"/>
            <a:chOff x="0" y="0"/>
            <a:chExt cx="481" cy="502"/>
          </a:xfrm>
        </p:grpSpPr>
        <p:sp>
          <p:nvSpPr>
            <p:cNvPr id="70662" name="Rectangle 6"/>
            <p:cNvSpPr>
              <a:spLocks/>
            </p:cNvSpPr>
            <p:nvPr/>
          </p:nvSpPr>
          <p:spPr bwMode="auto">
            <a:xfrm>
              <a:off x="0" y="0"/>
              <a:ext cx="432" cy="432"/>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70663" name="Freeform 7"/>
            <p:cNvSpPr>
              <a:spLocks/>
            </p:cNvSpPr>
            <p:nvPr/>
          </p:nvSpPr>
          <p:spPr bwMode="auto">
            <a:xfrm rot="3000000">
              <a:off x="58" y="96"/>
              <a:ext cx="364" cy="323"/>
            </a:xfrm>
            <a:custGeom>
              <a:avLst/>
              <a:gdLst>
                <a:gd name="T0" fmla="*/ 0 w 21600"/>
                <a:gd name="T1" fmla="*/ 21600 h 21600"/>
                <a:gd name="T2" fmla="*/ 1440 w 21600"/>
                <a:gd name="T3" fmla="*/ 0 h 21600"/>
                <a:gd name="T4" fmla="*/ 21600 w 21600"/>
                <a:gd name="T5" fmla="*/ 13745 h 21600"/>
              </a:gdLst>
              <a:ahLst/>
              <a:cxnLst>
                <a:cxn ang="0">
                  <a:pos x="T0" y="T1"/>
                </a:cxn>
                <a:cxn ang="0">
                  <a:pos x="T2" y="T3"/>
                </a:cxn>
                <a:cxn ang="0">
                  <a:pos x="T4" y="T5"/>
                </a:cxn>
              </a:cxnLst>
              <a:rect l="0" t="0" r="r" b="b"/>
              <a:pathLst>
                <a:path w="21600" h="21600">
                  <a:moveTo>
                    <a:pt x="0" y="21600"/>
                  </a:moveTo>
                  <a:lnTo>
                    <a:pt x="1440" y="0"/>
                  </a:lnTo>
                  <a:lnTo>
                    <a:pt x="21600" y="13745"/>
                  </a:lnTo>
                </a:path>
              </a:pathLst>
            </a:custGeom>
            <a:solidFill>
              <a:schemeClr val="accent1">
                <a:alpha val="49803"/>
              </a:schemeClr>
            </a:solidFill>
            <a:ln w="50800" cap="flat">
              <a:solidFill>
                <a:schemeClr val="tx1"/>
              </a:solidFill>
              <a:prstDash val="solid"/>
              <a:round/>
              <a:headEnd type="none" w="med" len="med"/>
              <a:tailEnd type="none" w="med" len="med"/>
            </a:ln>
          </p:spPr>
          <p:txBody>
            <a:bodyPr lIns="0" tIns="0" rIns="0" bIns="0"/>
            <a:lstStyle/>
            <a:p>
              <a:endParaRPr lang="en-US"/>
            </a:p>
          </p:txBody>
        </p:sp>
      </p:grpSp>
      <p:sp>
        <p:nvSpPr>
          <p:cNvPr id="70665" name="AutoShape 9"/>
          <p:cNvSpPr>
            <a:spLocks/>
          </p:cNvSpPr>
          <p:nvPr/>
        </p:nvSpPr>
        <p:spPr bwMode="auto">
          <a:xfrm>
            <a:off x="3886200" y="3048000"/>
            <a:ext cx="762000" cy="762000"/>
          </a:xfrm>
          <a:custGeom>
            <a:avLst/>
            <a:gdLst/>
            <a:ahLst/>
            <a:cxnLst/>
            <a:rect l="0" t="0" r="r" b="b"/>
            <a:pathLst>
              <a:path w="21600" h="2160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moveTo>
                  <a:pt x="0" y="5400"/>
                </a:moveTo>
              </a:path>
            </a:pathLst>
          </a:cu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pic>
        <p:nvPicPr>
          <p:cNvPr id="70666" name="Picture 10"/>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94200" y="4229100"/>
            <a:ext cx="2057400" cy="2400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70667" name="Picture 11"/>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6598" t="186" b="29025"/>
          <a:stretch>
            <a:fillRect/>
          </a:stretch>
        </p:blipFill>
        <p:spPr bwMode="auto">
          <a:xfrm>
            <a:off x="2108200" y="4229100"/>
            <a:ext cx="1962150" cy="2400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ln/>
        </p:spPr>
        <p:txBody>
          <a:bodyPr rIns="132080"/>
          <a:lstStyle/>
          <a:p>
            <a:r>
              <a:rPr lang="en-US"/>
              <a:t>Harris Detector: Some Properties</a:t>
            </a:r>
          </a:p>
        </p:txBody>
      </p:sp>
      <p:sp>
        <p:nvSpPr>
          <p:cNvPr id="71682" name="Rectangle 2"/>
          <p:cNvSpPr>
            <a:spLocks noGrp="1" noChangeArrowheads="1"/>
          </p:cNvSpPr>
          <p:nvPr>
            <p:ph type="body" idx="1"/>
          </p:nvPr>
        </p:nvSpPr>
        <p:spPr>
          <a:xfrm>
            <a:off x="685800" y="1981200"/>
            <a:ext cx="7772400" cy="2247900"/>
          </a:xfrm>
          <a:ln/>
        </p:spPr>
        <p:txBody>
          <a:bodyPr rIns="132080"/>
          <a:lstStyle/>
          <a:p>
            <a:pPr>
              <a:lnSpc>
                <a:spcPct val="90000"/>
              </a:lnSpc>
            </a:pPr>
            <a:r>
              <a:rPr lang="en-US"/>
              <a:t>Rotation invariance</a:t>
            </a:r>
          </a:p>
        </p:txBody>
      </p:sp>
      <p:grpSp>
        <p:nvGrpSpPr>
          <p:cNvPr id="71685" name="Group 5"/>
          <p:cNvGrpSpPr>
            <a:grpSpLocks/>
          </p:cNvGrpSpPr>
          <p:nvPr/>
        </p:nvGrpSpPr>
        <p:grpSpPr bwMode="auto">
          <a:xfrm>
            <a:off x="2667000" y="2819400"/>
            <a:ext cx="685800" cy="685800"/>
            <a:chOff x="0" y="0"/>
            <a:chExt cx="432" cy="432"/>
          </a:xfrm>
        </p:grpSpPr>
        <p:sp>
          <p:nvSpPr>
            <p:cNvPr id="71683" name="Rectangle 3"/>
            <p:cNvSpPr>
              <a:spLocks/>
            </p:cNvSpPr>
            <p:nvPr/>
          </p:nvSpPr>
          <p:spPr bwMode="auto">
            <a:xfrm>
              <a:off x="0" y="0"/>
              <a:ext cx="432" cy="432"/>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71684" name="Freeform 4"/>
            <p:cNvSpPr>
              <a:spLocks/>
            </p:cNvSpPr>
            <p:nvPr/>
          </p:nvSpPr>
          <p:spPr bwMode="auto">
            <a:xfrm>
              <a:off x="121" y="149"/>
              <a:ext cx="311" cy="283"/>
            </a:xfrm>
            <a:custGeom>
              <a:avLst/>
              <a:gdLst>
                <a:gd name="T0" fmla="*/ 0 w 21600"/>
                <a:gd name="T1" fmla="*/ 21600 h 21600"/>
                <a:gd name="T2" fmla="*/ 1440 w 21600"/>
                <a:gd name="T3" fmla="*/ 0 h 21600"/>
                <a:gd name="T4" fmla="*/ 21600 w 21600"/>
                <a:gd name="T5" fmla="*/ 13745 h 21600"/>
              </a:gdLst>
              <a:ahLst/>
              <a:cxnLst>
                <a:cxn ang="0">
                  <a:pos x="T0" y="T1"/>
                </a:cxn>
                <a:cxn ang="0">
                  <a:pos x="T2" y="T3"/>
                </a:cxn>
                <a:cxn ang="0">
                  <a:pos x="T4" y="T5"/>
                </a:cxn>
              </a:cxnLst>
              <a:rect l="0" t="0" r="r" b="b"/>
              <a:pathLst>
                <a:path w="21600" h="21600">
                  <a:moveTo>
                    <a:pt x="0" y="21600"/>
                  </a:moveTo>
                  <a:lnTo>
                    <a:pt x="1440" y="0"/>
                  </a:lnTo>
                  <a:lnTo>
                    <a:pt x="21600" y="13745"/>
                  </a:lnTo>
                </a:path>
              </a:pathLst>
            </a:custGeom>
            <a:solidFill>
              <a:schemeClr val="accent1">
                <a:alpha val="49803"/>
              </a:schemeClr>
            </a:solidFill>
            <a:ln w="50800" cap="flat">
              <a:solidFill>
                <a:schemeClr val="tx1"/>
              </a:solidFill>
              <a:prstDash val="solid"/>
              <a:round/>
              <a:headEnd type="none" w="med" len="med"/>
              <a:tailEnd type="none" w="med" len="med"/>
            </a:ln>
          </p:spPr>
          <p:txBody>
            <a:bodyPr lIns="0" tIns="0" rIns="0" bIns="0"/>
            <a:lstStyle/>
            <a:p>
              <a:endParaRPr lang="en-US"/>
            </a:p>
          </p:txBody>
        </p:sp>
      </p:grpSp>
      <p:grpSp>
        <p:nvGrpSpPr>
          <p:cNvPr id="71688" name="Group 8"/>
          <p:cNvGrpSpPr>
            <a:grpSpLocks/>
          </p:cNvGrpSpPr>
          <p:nvPr/>
        </p:nvGrpSpPr>
        <p:grpSpPr bwMode="auto">
          <a:xfrm>
            <a:off x="5105400" y="2819400"/>
            <a:ext cx="763588" cy="796925"/>
            <a:chOff x="0" y="0"/>
            <a:chExt cx="481" cy="502"/>
          </a:xfrm>
        </p:grpSpPr>
        <p:sp>
          <p:nvSpPr>
            <p:cNvPr id="71686" name="Rectangle 6"/>
            <p:cNvSpPr>
              <a:spLocks/>
            </p:cNvSpPr>
            <p:nvPr/>
          </p:nvSpPr>
          <p:spPr bwMode="auto">
            <a:xfrm>
              <a:off x="0" y="0"/>
              <a:ext cx="432" cy="432"/>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71687" name="Freeform 7"/>
            <p:cNvSpPr>
              <a:spLocks/>
            </p:cNvSpPr>
            <p:nvPr/>
          </p:nvSpPr>
          <p:spPr bwMode="auto">
            <a:xfrm rot="3000000">
              <a:off x="58" y="96"/>
              <a:ext cx="364" cy="323"/>
            </a:xfrm>
            <a:custGeom>
              <a:avLst/>
              <a:gdLst>
                <a:gd name="T0" fmla="*/ 0 w 21600"/>
                <a:gd name="T1" fmla="*/ 21600 h 21600"/>
                <a:gd name="T2" fmla="*/ 1440 w 21600"/>
                <a:gd name="T3" fmla="*/ 0 h 21600"/>
                <a:gd name="T4" fmla="*/ 21600 w 21600"/>
                <a:gd name="T5" fmla="*/ 13745 h 21600"/>
              </a:gdLst>
              <a:ahLst/>
              <a:cxnLst>
                <a:cxn ang="0">
                  <a:pos x="T0" y="T1"/>
                </a:cxn>
                <a:cxn ang="0">
                  <a:pos x="T2" y="T3"/>
                </a:cxn>
                <a:cxn ang="0">
                  <a:pos x="T4" y="T5"/>
                </a:cxn>
              </a:cxnLst>
              <a:rect l="0" t="0" r="r" b="b"/>
              <a:pathLst>
                <a:path w="21600" h="21600">
                  <a:moveTo>
                    <a:pt x="0" y="21600"/>
                  </a:moveTo>
                  <a:lnTo>
                    <a:pt x="1440" y="0"/>
                  </a:lnTo>
                  <a:lnTo>
                    <a:pt x="21600" y="13745"/>
                  </a:lnTo>
                </a:path>
              </a:pathLst>
            </a:custGeom>
            <a:solidFill>
              <a:schemeClr val="accent1">
                <a:alpha val="49803"/>
              </a:schemeClr>
            </a:solidFill>
            <a:ln w="50800" cap="flat">
              <a:solidFill>
                <a:schemeClr val="tx1"/>
              </a:solidFill>
              <a:prstDash val="solid"/>
              <a:round/>
              <a:headEnd type="none" w="med" len="med"/>
              <a:tailEnd type="none" w="med" len="med"/>
            </a:ln>
          </p:spPr>
          <p:txBody>
            <a:bodyPr lIns="0" tIns="0" rIns="0" bIns="0"/>
            <a:lstStyle/>
            <a:p>
              <a:endParaRPr lang="en-US"/>
            </a:p>
          </p:txBody>
        </p:sp>
      </p:grpSp>
      <p:sp>
        <p:nvSpPr>
          <p:cNvPr id="71689" name="AutoShape 9"/>
          <p:cNvSpPr>
            <a:spLocks/>
          </p:cNvSpPr>
          <p:nvPr/>
        </p:nvSpPr>
        <p:spPr bwMode="auto">
          <a:xfrm>
            <a:off x="3886200" y="3048000"/>
            <a:ext cx="762000" cy="762000"/>
          </a:xfrm>
          <a:custGeom>
            <a:avLst/>
            <a:gdLst/>
            <a:ahLst/>
            <a:cxnLst/>
            <a:rect l="0" t="0" r="r" b="b"/>
            <a:pathLst>
              <a:path w="21600" h="2160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moveTo>
                  <a:pt x="0" y="5400"/>
                </a:moveTo>
              </a:path>
            </a:pathLst>
          </a:cu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71690" name="Rectangle 10"/>
          <p:cNvSpPr>
            <a:spLocks/>
          </p:cNvSpPr>
          <p:nvPr/>
        </p:nvSpPr>
        <p:spPr bwMode="auto">
          <a:xfrm>
            <a:off x="1447800" y="4572000"/>
            <a:ext cx="5715000" cy="774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ea typeface="ＭＳ Ｐゴシック" charset="0"/>
                <a:cs typeface="Times New Roman" charset="0"/>
              </a:rPr>
              <a:t>Ellipse rotates but its shape (i.e. eigenvalues) remains the same</a:t>
            </a:r>
          </a:p>
        </p:txBody>
      </p:sp>
      <p:grpSp>
        <p:nvGrpSpPr>
          <p:cNvPr id="71694" name="Group 14"/>
          <p:cNvGrpSpPr>
            <a:grpSpLocks/>
          </p:cNvGrpSpPr>
          <p:nvPr/>
        </p:nvGrpSpPr>
        <p:grpSpPr bwMode="auto">
          <a:xfrm rot="-1260000">
            <a:off x="2589213" y="3960813"/>
            <a:ext cx="928687" cy="366712"/>
            <a:chOff x="0" y="0"/>
            <a:chExt cx="584" cy="230"/>
          </a:xfrm>
        </p:grpSpPr>
        <p:sp>
          <p:nvSpPr>
            <p:cNvPr id="71691" name="Oval 11"/>
            <p:cNvSpPr>
              <a:spLocks/>
            </p:cNvSpPr>
            <p:nvPr/>
          </p:nvSpPr>
          <p:spPr bwMode="auto">
            <a:xfrm>
              <a:off x="0" y="0"/>
              <a:ext cx="584" cy="230"/>
            </a:xfrm>
            <a:prstGeom prst="ellipse">
              <a:avLst/>
            </a:prstGeom>
            <a:solidFill>
              <a:srgbClr val="7CF6D3"/>
            </a:solidFill>
            <a:ln w="12700" cap="flat">
              <a:solidFill>
                <a:schemeClr val="tx1"/>
              </a:solidFill>
              <a:prstDash val="solid"/>
              <a:round/>
              <a:headEnd type="none" w="med" len="med"/>
              <a:tailEnd type="none" w="med" len="med"/>
            </a:ln>
          </p:spPr>
          <p:txBody>
            <a:bodyPr lIns="0" tIns="0" rIns="0" bIns="0"/>
            <a:lstStyle/>
            <a:p>
              <a:endParaRPr lang="en-US"/>
            </a:p>
          </p:txBody>
        </p:sp>
        <p:sp>
          <p:nvSpPr>
            <p:cNvPr id="71692" name="Line 12"/>
            <p:cNvSpPr>
              <a:spLocks noChangeShapeType="1"/>
            </p:cNvSpPr>
            <p:nvPr/>
          </p:nvSpPr>
          <p:spPr bwMode="auto">
            <a:xfrm rot="10800000" flipH="1">
              <a:off x="0" y="115"/>
              <a:ext cx="584" cy="1"/>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1693" name="Line 13"/>
            <p:cNvSpPr>
              <a:spLocks noChangeShapeType="1"/>
            </p:cNvSpPr>
            <p:nvPr/>
          </p:nvSpPr>
          <p:spPr bwMode="auto">
            <a:xfrm>
              <a:off x="291" y="0"/>
              <a:ext cx="2" cy="23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71698" name="Group 18"/>
          <p:cNvGrpSpPr>
            <a:grpSpLocks/>
          </p:cNvGrpSpPr>
          <p:nvPr/>
        </p:nvGrpSpPr>
        <p:grpSpPr bwMode="auto">
          <a:xfrm rot="1020000">
            <a:off x="4951413" y="3959225"/>
            <a:ext cx="928687" cy="366713"/>
            <a:chOff x="0" y="0"/>
            <a:chExt cx="584" cy="230"/>
          </a:xfrm>
        </p:grpSpPr>
        <p:sp>
          <p:nvSpPr>
            <p:cNvPr id="71695" name="Oval 15"/>
            <p:cNvSpPr>
              <a:spLocks/>
            </p:cNvSpPr>
            <p:nvPr/>
          </p:nvSpPr>
          <p:spPr bwMode="auto">
            <a:xfrm>
              <a:off x="0" y="0"/>
              <a:ext cx="584" cy="230"/>
            </a:xfrm>
            <a:prstGeom prst="ellipse">
              <a:avLst/>
            </a:prstGeom>
            <a:solidFill>
              <a:srgbClr val="7CF6D3"/>
            </a:solidFill>
            <a:ln w="12700" cap="flat">
              <a:solidFill>
                <a:schemeClr val="tx1"/>
              </a:solidFill>
              <a:prstDash val="solid"/>
              <a:round/>
              <a:headEnd type="none" w="med" len="med"/>
              <a:tailEnd type="none" w="med" len="med"/>
            </a:ln>
          </p:spPr>
          <p:txBody>
            <a:bodyPr lIns="0" tIns="0" rIns="0" bIns="0"/>
            <a:lstStyle/>
            <a:p>
              <a:endParaRPr lang="en-US"/>
            </a:p>
          </p:txBody>
        </p:sp>
        <p:sp>
          <p:nvSpPr>
            <p:cNvPr id="71696" name="Line 16"/>
            <p:cNvSpPr>
              <a:spLocks noChangeShapeType="1"/>
            </p:cNvSpPr>
            <p:nvPr/>
          </p:nvSpPr>
          <p:spPr bwMode="auto">
            <a:xfrm>
              <a:off x="0" y="114"/>
              <a:ext cx="584" cy="4"/>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1697" name="Line 17"/>
            <p:cNvSpPr>
              <a:spLocks noChangeShapeType="1"/>
            </p:cNvSpPr>
            <p:nvPr/>
          </p:nvSpPr>
          <p:spPr bwMode="auto">
            <a:xfrm flipH="1">
              <a:off x="292" y="0"/>
              <a:ext cx="0" cy="230"/>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sp>
        <p:nvSpPr>
          <p:cNvPr id="71699" name="Rectangle 19"/>
          <p:cNvSpPr>
            <a:spLocks/>
          </p:cNvSpPr>
          <p:nvPr/>
        </p:nvSpPr>
        <p:spPr bwMode="auto">
          <a:xfrm>
            <a:off x="1447800" y="5346700"/>
            <a:ext cx="6324600" cy="520700"/>
          </a:xfrm>
          <a:prstGeom prst="rect">
            <a:avLst/>
          </a:prstGeom>
          <a:noFill/>
          <a:ln w="12700" cap="flat">
            <a:solidFill>
              <a:srgbClr val="FF0000"/>
            </a:solidFill>
            <a:prstDash val="solid"/>
            <a:miter lim="800000"/>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40639" bIns="0"/>
          <a:lstStyle/>
          <a:p>
            <a:pPr marL="39688">
              <a:spcBef>
                <a:spcPts val="1350"/>
              </a:spcBef>
            </a:pPr>
            <a:r>
              <a:rPr lang="en-US">
                <a:solidFill>
                  <a:srgbClr val="0033CC"/>
                </a:solidFill>
                <a:latin typeface="Times New Roman Italic" charset="0"/>
                <a:ea typeface="ＭＳ Ｐゴシック" charset="0"/>
                <a:cs typeface="Times New Roman Italic" charset="0"/>
                <a:sym typeface="Times New Roman Italic" charset="0"/>
              </a:rPr>
              <a:t>Corner response </a:t>
            </a:r>
            <a:r>
              <a:rPr lang="en-US" sz="2800">
                <a:solidFill>
                  <a:srgbClr val="0033CC"/>
                </a:solidFill>
                <a:latin typeface="Times New Roman Italic" charset="0"/>
                <a:ea typeface="ＭＳ Ｐゴシック" charset="0"/>
                <a:cs typeface="Times New Roman Italic" charset="0"/>
                <a:sym typeface="Times New Roman Italic" charset="0"/>
              </a:rPr>
              <a:t>R</a:t>
            </a:r>
            <a:r>
              <a:rPr lang="en-US">
                <a:solidFill>
                  <a:srgbClr val="0033CC"/>
                </a:solidFill>
                <a:ea typeface="ＭＳ Ｐゴシック" charset="0"/>
                <a:cs typeface="Times New Roman" charset="0"/>
              </a:rPr>
              <a:t> is invariant to image rotation</a:t>
            </a:r>
          </a:p>
        </p:txBody>
      </p:sp>
      <p:sp>
        <p:nvSpPr>
          <p:cNvPr id="71700" name="Rectangle 20"/>
          <p:cNvSpPr>
            <a:spLocks/>
          </p:cNvSpPr>
          <p:nvPr/>
        </p:nvSpPr>
        <p:spPr bwMode="auto">
          <a:xfrm>
            <a:off x="1447800" y="6045200"/>
            <a:ext cx="7696200" cy="774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ea typeface="ＭＳ Ｐゴシック" charset="0"/>
                <a:cs typeface="Times New Roman" charset="0"/>
              </a:rPr>
              <a:t>Eigen analysis allows us to work in the canonical frame of the linear form.</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685800" y="-381000"/>
            <a:ext cx="7772400" cy="1600200"/>
          </a:xfrm>
          <a:ln/>
        </p:spPr>
        <p:txBody>
          <a:bodyPr rIns="132080"/>
          <a:lstStyle/>
          <a:p>
            <a:r>
              <a:rPr lang="en-US"/>
              <a:t>Rotation Invariant Detection</a:t>
            </a:r>
          </a:p>
        </p:txBody>
      </p:sp>
      <p:sp>
        <p:nvSpPr>
          <p:cNvPr id="72706" name="Rectangle 2"/>
          <p:cNvSpPr>
            <a:spLocks noGrp="1" noChangeArrowheads="1"/>
          </p:cNvSpPr>
          <p:nvPr>
            <p:ph type="body" idx="1"/>
          </p:nvPr>
        </p:nvSpPr>
        <p:spPr>
          <a:xfrm>
            <a:off x="685800" y="1219200"/>
            <a:ext cx="7772400" cy="4876800"/>
          </a:xfrm>
          <a:ln/>
        </p:spPr>
        <p:txBody>
          <a:bodyPr rIns="132080"/>
          <a:lstStyle/>
          <a:p>
            <a:pPr marL="0" indent="0">
              <a:buFont typeface="Times New Roman" charset="0"/>
              <a:buNone/>
            </a:pPr>
            <a:r>
              <a:rPr lang="en-US"/>
              <a:t>Harris Corner Detector</a:t>
            </a:r>
          </a:p>
        </p:txBody>
      </p:sp>
      <p:pic>
        <p:nvPicPr>
          <p:cNvPr id="72707"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3600" y="1828800"/>
            <a:ext cx="5029200" cy="37068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sp>
        <p:nvSpPr>
          <p:cNvPr id="72708" name="Rectangle 4"/>
          <p:cNvSpPr>
            <a:spLocks/>
          </p:cNvSpPr>
          <p:nvPr/>
        </p:nvSpPr>
        <p:spPr bwMode="auto">
          <a:xfrm>
            <a:off x="403225" y="6450013"/>
            <a:ext cx="6386513"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ea typeface="ＭＳ Ｐゴシック" charset="0"/>
                <a:cs typeface="Times New Roman" charset="0"/>
              </a:rPr>
              <a:t>C.Schmid et.al. </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Evaluation of Interest Point Detectors</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 IJCV 2000</a:t>
            </a:r>
          </a:p>
        </p:txBody>
      </p:sp>
      <p:sp>
        <p:nvSpPr>
          <p:cNvPr id="72709" name="Line 5"/>
          <p:cNvSpPr>
            <a:spLocks noChangeShapeType="1"/>
          </p:cNvSpPr>
          <p:nvPr/>
        </p:nvSpPr>
        <p:spPr bwMode="auto">
          <a:xfrm>
            <a:off x="0" y="6426200"/>
            <a:ext cx="9144000" cy="1588"/>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2710" name="Rectangle 6"/>
          <p:cNvSpPr>
            <a:spLocks/>
          </p:cNvSpPr>
          <p:nvPr/>
        </p:nvSpPr>
        <p:spPr bwMode="auto">
          <a:xfrm>
            <a:off x="428625" y="5549900"/>
            <a:ext cx="7124700" cy="774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ea typeface="ＭＳ Ｐゴシック" charset="0"/>
                <a:cs typeface="Times New Roman" charset="0"/>
              </a:rPr>
              <a:t>This gives us rotation invariant </a:t>
            </a:r>
            <a:r>
              <a:rPr lang="en-US">
                <a:solidFill>
                  <a:schemeClr val="tx1"/>
                </a:solidFill>
                <a:latin typeface="Times New Roman Italic" charset="0"/>
                <a:ea typeface="ＭＳ Ｐゴシック" charset="0"/>
                <a:cs typeface="Times New Roman Italic" charset="0"/>
                <a:sym typeface="Times New Roman Italic" charset="0"/>
              </a:rPr>
              <a:t>detection</a:t>
            </a:r>
            <a:r>
              <a:rPr lang="en-US">
                <a:solidFill>
                  <a:schemeClr val="tx1"/>
                </a:solidFill>
                <a:ea typeface="ＭＳ Ｐゴシック" charset="0"/>
                <a:cs typeface="Times New Roman" charset="0"/>
              </a:rPr>
              <a:t>, but we</a:t>
            </a:r>
            <a:r>
              <a:rPr lang="ja-JP" altLang="en-US">
                <a:solidFill>
                  <a:schemeClr val="tx1"/>
                </a:solidFill>
                <a:latin typeface="Arial"/>
                <a:ea typeface="ＭＳ Ｐゴシック" charset="0"/>
                <a:cs typeface="Times New Roman" charset="0"/>
              </a:rPr>
              <a:t>’</a:t>
            </a:r>
            <a:r>
              <a:rPr lang="en-US">
                <a:solidFill>
                  <a:schemeClr val="tx1"/>
                </a:solidFill>
                <a:ea typeface="ＭＳ Ｐゴシック" charset="0"/>
                <a:cs typeface="Times New Roman" charset="0"/>
              </a:rPr>
              <a:t>ll need to do more to ensure a rotation invariant </a:t>
            </a:r>
            <a:r>
              <a:rPr lang="en-US">
                <a:solidFill>
                  <a:schemeClr val="tx1"/>
                </a:solidFill>
                <a:latin typeface="Times New Roman Italic" charset="0"/>
                <a:ea typeface="ＭＳ Ｐゴシック" charset="0"/>
                <a:cs typeface="Times New Roman Italic" charset="0"/>
                <a:sym typeface="Times New Roman Italic" charset="0"/>
              </a:rPr>
              <a:t>descriptor</a:t>
            </a:r>
            <a:r>
              <a:rPr lang="en-US">
                <a:solidFill>
                  <a:schemeClr val="tx1"/>
                </a:solidFill>
                <a:ea typeface="ＭＳ Ｐゴシック" charset="0"/>
                <a:cs typeface="Times New Roman" charset="0"/>
              </a:rPr>
              <a:t>...</a:t>
            </a:r>
          </a:p>
        </p:txBody>
      </p:sp>
      <p:sp>
        <p:nvSpPr>
          <p:cNvPr id="72711" name="Rectangle 7"/>
          <p:cNvSpPr>
            <a:spLocks/>
          </p:cNvSpPr>
          <p:nvPr/>
        </p:nvSpPr>
        <p:spPr bwMode="auto">
          <a:xfrm>
            <a:off x="4225925" y="774700"/>
            <a:ext cx="4838700" cy="889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r"/>
            <a:r>
              <a:rPr lang="en-US" sz="1800">
                <a:solidFill>
                  <a:schemeClr val="tx1"/>
                </a:solidFill>
                <a:ea typeface="ＭＳ Ｐゴシック" charset="0"/>
                <a:cs typeface="Times New Roman" charset="0"/>
              </a:rPr>
              <a:t>ImpHarris:  derivatives are computed more precisely by replacing the [-2 -1 0 1 2] mask with derivatives of a Gaussian (sigma = 1).</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Rectangle 1"/>
          <p:cNvSpPr>
            <a:spLocks noGrp="1" noChangeArrowheads="1"/>
          </p:cNvSpPr>
          <p:nvPr>
            <p:ph type="title"/>
          </p:nvPr>
        </p:nvSpPr>
        <p:spPr>
          <a:ln/>
        </p:spPr>
        <p:txBody>
          <a:bodyPr rIns="132080"/>
          <a:lstStyle/>
          <a:p>
            <a:r>
              <a:rPr lang="en-US"/>
              <a:t>Harris Detector: Some Properties</a:t>
            </a:r>
          </a:p>
        </p:txBody>
      </p:sp>
      <p:sp>
        <p:nvSpPr>
          <p:cNvPr id="74754" name="Rectangle 2"/>
          <p:cNvSpPr>
            <a:spLocks noGrp="1" noChangeArrowheads="1"/>
          </p:cNvSpPr>
          <p:nvPr>
            <p:ph type="body" idx="1"/>
          </p:nvPr>
        </p:nvSpPr>
        <p:spPr>
          <a:xfrm>
            <a:off x="685800" y="1981200"/>
            <a:ext cx="7772400" cy="2247900"/>
          </a:xfrm>
          <a:ln/>
        </p:spPr>
        <p:txBody>
          <a:bodyPr rIns="132080"/>
          <a:lstStyle/>
          <a:p>
            <a:pPr>
              <a:lnSpc>
                <a:spcPct val="90000"/>
              </a:lnSpc>
            </a:pPr>
            <a:r>
              <a:rPr lang="en-US"/>
              <a:t>Invariance to image intensity change?</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584200" y="219075"/>
            <a:ext cx="7772400" cy="1187450"/>
          </a:xfrm>
          <a:ln/>
        </p:spPr>
        <p:txBody>
          <a:bodyPr rIns="132080"/>
          <a:lstStyle/>
          <a:p>
            <a:r>
              <a:rPr lang="en-US"/>
              <a:t>Harris Detector: Some Properties</a:t>
            </a:r>
          </a:p>
        </p:txBody>
      </p:sp>
      <p:sp>
        <p:nvSpPr>
          <p:cNvPr id="75778" name="Rectangle 2"/>
          <p:cNvSpPr>
            <a:spLocks noGrp="1" noChangeArrowheads="1"/>
          </p:cNvSpPr>
          <p:nvPr>
            <p:ph type="body" idx="1"/>
          </p:nvPr>
        </p:nvSpPr>
        <p:spPr>
          <a:xfrm>
            <a:off x="685800" y="1774825"/>
            <a:ext cx="7772400" cy="2563813"/>
          </a:xfrm>
          <a:ln/>
        </p:spPr>
        <p:txBody>
          <a:bodyPr rIns="132080"/>
          <a:lstStyle/>
          <a:p>
            <a:pPr>
              <a:lnSpc>
                <a:spcPct val="80000"/>
              </a:lnSpc>
            </a:pPr>
            <a:r>
              <a:rPr lang="en-US" sz="2800"/>
              <a:t>Partial invariance to additive and multiplicative intensity changes</a:t>
            </a:r>
          </a:p>
        </p:txBody>
      </p:sp>
      <p:sp>
        <p:nvSpPr>
          <p:cNvPr id="75779" name="Rectangle 3"/>
          <p:cNvSpPr>
            <a:spLocks/>
          </p:cNvSpPr>
          <p:nvPr/>
        </p:nvSpPr>
        <p:spPr bwMode="auto">
          <a:xfrm>
            <a:off x="1295400" y="2590800"/>
            <a:ext cx="5562600" cy="800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buClr>
                <a:srgbClr val="000000"/>
              </a:buClr>
              <a:buSzPct val="100000"/>
              <a:buFont typeface="Wingdings" charset="0"/>
              <a:buChar char="ü"/>
            </a:pPr>
            <a:r>
              <a:rPr lang="en-US">
                <a:solidFill>
                  <a:schemeClr val="tx1"/>
                </a:solidFill>
                <a:ea typeface="ＭＳ Ｐゴシック" charset="0"/>
                <a:cs typeface="Times New Roman" charset="0"/>
              </a:rPr>
              <a:t> Only derivatives are used =&gt; invariance to intensity shift </a:t>
            </a:r>
            <a:r>
              <a:rPr lang="en-US">
                <a:solidFill>
                  <a:schemeClr val="tx1"/>
                </a:solidFill>
                <a:latin typeface="Times New Roman Italic" charset="0"/>
                <a:ea typeface="ＭＳ Ｐゴシック" charset="0"/>
                <a:cs typeface="Times New Roman Italic" charset="0"/>
                <a:sym typeface="Times New Roman Italic" charset="0"/>
              </a:rPr>
              <a:t>I</a:t>
            </a:r>
            <a:r>
              <a:rPr lang="en-US">
                <a:solidFill>
                  <a:schemeClr val="tx1"/>
                </a:solidFill>
                <a:ea typeface="ＭＳ Ｐゴシック" charset="0"/>
                <a:cs typeface="Times New Roman" charset="0"/>
              </a:rPr>
              <a:t> </a:t>
            </a:r>
            <a:r>
              <a:rPr lang="en-US">
                <a:solidFill>
                  <a:schemeClr val="tx1"/>
                </a:solidFill>
                <a:latin typeface="Symbol" charset="0"/>
                <a:ea typeface="ＭＳ Ｐゴシック" charset="0"/>
                <a:cs typeface="Symbol" charset="0"/>
                <a:sym typeface="Symbol" charset="0"/>
              </a:rPr>
              <a:t>→</a:t>
            </a:r>
            <a:r>
              <a:rPr lang="en-US">
                <a:solidFill>
                  <a:schemeClr val="tx1"/>
                </a:solidFill>
                <a:ea typeface="ＭＳ Ｐゴシック" charset="0"/>
                <a:cs typeface="Times New Roman" charset="0"/>
              </a:rPr>
              <a:t> </a:t>
            </a:r>
            <a:r>
              <a:rPr lang="en-US">
                <a:solidFill>
                  <a:schemeClr val="tx1"/>
                </a:solidFill>
                <a:latin typeface="Times New Roman Italic" charset="0"/>
                <a:ea typeface="ＭＳ Ｐゴシック" charset="0"/>
                <a:cs typeface="Times New Roman Italic" charset="0"/>
                <a:sym typeface="Times New Roman Italic" charset="0"/>
              </a:rPr>
              <a:t>I </a:t>
            </a:r>
            <a:r>
              <a:rPr lang="en-US">
                <a:solidFill>
                  <a:schemeClr val="tx1"/>
                </a:solidFill>
                <a:ea typeface="ＭＳ Ｐゴシック" charset="0"/>
                <a:cs typeface="Times New Roman" charset="0"/>
              </a:rPr>
              <a:t>+ </a:t>
            </a:r>
            <a:r>
              <a:rPr lang="en-US">
                <a:solidFill>
                  <a:schemeClr val="tx1"/>
                </a:solidFill>
                <a:latin typeface="Times New Roman Italic" charset="0"/>
                <a:ea typeface="ＭＳ Ｐゴシック" charset="0"/>
                <a:cs typeface="Times New Roman Italic" charset="0"/>
                <a:sym typeface="Times New Roman Italic" charset="0"/>
              </a:rPr>
              <a:t>b</a:t>
            </a:r>
          </a:p>
        </p:txBody>
      </p:sp>
      <p:grpSp>
        <p:nvGrpSpPr>
          <p:cNvPr id="75819" name="Group 43"/>
          <p:cNvGrpSpPr>
            <a:grpSpLocks/>
          </p:cNvGrpSpPr>
          <p:nvPr/>
        </p:nvGrpSpPr>
        <p:grpSpPr bwMode="auto">
          <a:xfrm>
            <a:off x="180975" y="3505200"/>
            <a:ext cx="8594725" cy="3267075"/>
            <a:chOff x="0" y="0"/>
            <a:chExt cx="5413" cy="2058"/>
          </a:xfrm>
        </p:grpSpPr>
        <p:sp>
          <p:nvSpPr>
            <p:cNvPr id="75780" name="Rectangle 4"/>
            <p:cNvSpPr>
              <a:spLocks/>
            </p:cNvSpPr>
            <p:nvPr/>
          </p:nvSpPr>
          <p:spPr bwMode="auto">
            <a:xfrm>
              <a:off x="701" y="0"/>
              <a:ext cx="4712" cy="50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buClr>
                  <a:srgbClr val="000000"/>
                </a:buClr>
                <a:buSzPct val="100000"/>
                <a:buFont typeface="Wingdings" charset="0"/>
                <a:buChar char="ü"/>
              </a:pPr>
              <a:r>
                <a:rPr lang="en-US">
                  <a:solidFill>
                    <a:schemeClr val="tx1"/>
                  </a:solidFill>
                  <a:ea typeface="ＭＳ Ｐゴシック" charset="0"/>
                  <a:cs typeface="Times New Roman" charset="0"/>
                </a:rPr>
                <a:t> Intensity scaling: </a:t>
              </a:r>
              <a:r>
                <a:rPr lang="en-US">
                  <a:solidFill>
                    <a:schemeClr val="tx1"/>
                  </a:solidFill>
                  <a:latin typeface="Times New Roman Italic" charset="0"/>
                  <a:ea typeface="ＭＳ Ｐゴシック" charset="0"/>
                  <a:cs typeface="Times New Roman Italic" charset="0"/>
                  <a:sym typeface="Times New Roman Italic" charset="0"/>
                </a:rPr>
                <a:t>I </a:t>
              </a:r>
              <a:r>
                <a:rPr lang="en-US">
                  <a:solidFill>
                    <a:schemeClr val="tx1"/>
                  </a:solidFill>
                  <a:latin typeface="Symbol" charset="0"/>
                  <a:ea typeface="ＭＳ Ｐゴシック" charset="0"/>
                  <a:cs typeface="Symbol" charset="0"/>
                  <a:sym typeface="Symbol" charset="0"/>
                </a:rPr>
                <a:t>→</a:t>
              </a:r>
              <a:r>
                <a:rPr lang="en-US">
                  <a:solidFill>
                    <a:schemeClr val="tx1"/>
                  </a:solidFill>
                  <a:ea typeface="ＭＳ Ｐゴシック" charset="0"/>
                  <a:cs typeface="Times New Roman" charset="0"/>
                </a:rPr>
                <a:t> </a:t>
              </a:r>
              <a:r>
                <a:rPr lang="en-US">
                  <a:solidFill>
                    <a:schemeClr val="tx1"/>
                  </a:solidFill>
                  <a:latin typeface="Times New Roman Italic" charset="0"/>
                  <a:ea typeface="ＭＳ Ｐゴシック" charset="0"/>
                  <a:cs typeface="Times New Roman Italic" charset="0"/>
                  <a:sym typeface="Times New Roman Italic" charset="0"/>
                </a:rPr>
                <a:t>a I   </a:t>
              </a:r>
              <a:r>
                <a:rPr lang="en-US">
                  <a:solidFill>
                    <a:schemeClr val="tx1"/>
                  </a:solidFill>
                  <a:ea typeface="ＭＳ Ｐゴシック" charset="0"/>
                  <a:cs typeface="Times New Roman" charset="0"/>
                </a:rPr>
                <a:t>fine, </a:t>
              </a:r>
              <a:r>
                <a:rPr lang="en-US">
                  <a:solidFill>
                    <a:schemeClr val="tx1"/>
                  </a:solidFill>
                  <a:latin typeface="Times New Roman Italic" charset="0"/>
                  <a:ea typeface="ＭＳ Ｐゴシック" charset="0"/>
                  <a:cs typeface="Times New Roman Italic" charset="0"/>
                  <a:sym typeface="Times New Roman Italic" charset="0"/>
                </a:rPr>
                <a:t>except for the threshold that</a:t>
              </a:r>
              <a:r>
                <a:rPr lang="ja-JP" altLang="en-US">
                  <a:solidFill>
                    <a:schemeClr val="tx1"/>
                  </a:solidFill>
                  <a:latin typeface="Arial"/>
                  <a:ea typeface="ＭＳ Ｐゴシック" charset="0"/>
                  <a:cs typeface="Times New Roman Italic" charset="0"/>
                  <a:sym typeface="Times New Roman Italic" charset="0"/>
                </a:rPr>
                <a:t>’</a:t>
              </a:r>
              <a:r>
                <a:rPr lang="en-US">
                  <a:solidFill>
                    <a:schemeClr val="tx1"/>
                  </a:solidFill>
                  <a:latin typeface="Times New Roman Italic" charset="0"/>
                  <a:ea typeface="ＭＳ Ｐゴシック" charset="0"/>
                  <a:cs typeface="Times New Roman Italic" charset="0"/>
                  <a:sym typeface="Times New Roman Italic" charset="0"/>
                </a:rPr>
                <a:t>s used to specify when R is large enough.</a:t>
              </a:r>
            </a:p>
          </p:txBody>
        </p:sp>
        <p:sp>
          <p:nvSpPr>
            <p:cNvPr id="75781" name="Freeform 5"/>
            <p:cNvSpPr>
              <a:spLocks/>
            </p:cNvSpPr>
            <p:nvPr/>
          </p:nvSpPr>
          <p:spPr bwMode="auto">
            <a:xfrm>
              <a:off x="797" y="942"/>
              <a:ext cx="1584" cy="721"/>
            </a:xfrm>
            <a:custGeom>
              <a:avLst/>
              <a:gdLst>
                <a:gd name="T0" fmla="*/ 0 w 21600"/>
                <a:gd name="T1" fmla="+- 0 21600 865"/>
                <a:gd name="T2" fmla="*/ 21600 h 20735"/>
                <a:gd name="T3" fmla="*/ 1964 w 21600"/>
                <a:gd name="T4" fmla="+- 0 6434 865"/>
                <a:gd name="T5" fmla="*/ 6434 h 20735"/>
                <a:gd name="T6" fmla="*/ 5236 w 21600"/>
                <a:gd name="T7" fmla="+- 0 11949 865"/>
                <a:gd name="T8" fmla="*/ 11949 h 20735"/>
                <a:gd name="T9" fmla="*/ 7200 w 21600"/>
                <a:gd name="T10" fmla="+- 0 919 865"/>
                <a:gd name="T11" fmla="*/ 919 h 20735"/>
                <a:gd name="T12" fmla="*/ 10473 w 21600"/>
                <a:gd name="T13" fmla="+- 0 17464 865"/>
                <a:gd name="T14" fmla="*/ 17464 h 20735"/>
                <a:gd name="T15" fmla="*/ 12436 w 21600"/>
                <a:gd name="T16" fmla="+- 0 13328 865"/>
                <a:gd name="T17" fmla="*/ 13328 h 20735"/>
                <a:gd name="T18" fmla="*/ 15055 w 21600"/>
                <a:gd name="T19" fmla="+- 0 18843 865"/>
                <a:gd name="T20" fmla="*/ 18843 h 20735"/>
                <a:gd name="T21" fmla="*/ 17018 w 21600"/>
                <a:gd name="T22" fmla="+- 0 7813 865"/>
                <a:gd name="T23" fmla="*/ 7813 h 20735"/>
                <a:gd name="T24" fmla="*/ 21600 w 21600"/>
                <a:gd name="T25" fmla="+- 0 18843 865"/>
                <a:gd name="T26" fmla="*/ 18843 h 20735"/>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Lst>
              <a:rect l="0" t="0" r="r" b="b"/>
              <a:pathLst>
                <a:path w="21600" h="20735">
                  <a:moveTo>
                    <a:pt x="0" y="20735"/>
                  </a:moveTo>
                  <a:cubicBezTo>
                    <a:pt x="545" y="13956"/>
                    <a:pt x="1091" y="7178"/>
                    <a:pt x="1964" y="5569"/>
                  </a:cubicBezTo>
                  <a:cubicBezTo>
                    <a:pt x="2836" y="3961"/>
                    <a:pt x="4364" y="12003"/>
                    <a:pt x="5236" y="11084"/>
                  </a:cubicBezTo>
                  <a:cubicBezTo>
                    <a:pt x="6109" y="10165"/>
                    <a:pt x="6327" y="-865"/>
                    <a:pt x="7200" y="54"/>
                  </a:cubicBezTo>
                  <a:cubicBezTo>
                    <a:pt x="8073" y="973"/>
                    <a:pt x="9600" y="14531"/>
                    <a:pt x="10473" y="16599"/>
                  </a:cubicBezTo>
                  <a:cubicBezTo>
                    <a:pt x="11345" y="18667"/>
                    <a:pt x="11673" y="12233"/>
                    <a:pt x="12436" y="12463"/>
                  </a:cubicBezTo>
                  <a:cubicBezTo>
                    <a:pt x="13200" y="12692"/>
                    <a:pt x="14291" y="18897"/>
                    <a:pt x="15055" y="17978"/>
                  </a:cubicBezTo>
                  <a:cubicBezTo>
                    <a:pt x="15818" y="17058"/>
                    <a:pt x="15927" y="6948"/>
                    <a:pt x="17018" y="6948"/>
                  </a:cubicBezTo>
                  <a:cubicBezTo>
                    <a:pt x="18109" y="6948"/>
                    <a:pt x="19855" y="12463"/>
                    <a:pt x="21600" y="17978"/>
                  </a:cubicBezTo>
                </a:path>
              </a:pathLst>
            </a:cu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5782" name="Freeform 6"/>
            <p:cNvSpPr>
              <a:spLocks/>
            </p:cNvSpPr>
            <p:nvPr/>
          </p:nvSpPr>
          <p:spPr bwMode="auto">
            <a:xfrm>
              <a:off x="3329" y="465"/>
              <a:ext cx="1584" cy="1182"/>
            </a:xfrm>
            <a:custGeom>
              <a:avLst/>
              <a:gdLst>
                <a:gd name="T0" fmla="*/ 0 w 21600"/>
                <a:gd name="T1" fmla="+- 0 21600 865"/>
                <a:gd name="T2" fmla="*/ 21600 h 20735"/>
                <a:gd name="T3" fmla="*/ 1964 w 21600"/>
                <a:gd name="T4" fmla="+- 0 6434 865"/>
                <a:gd name="T5" fmla="*/ 6434 h 20735"/>
                <a:gd name="T6" fmla="*/ 5236 w 21600"/>
                <a:gd name="T7" fmla="+- 0 11949 865"/>
                <a:gd name="T8" fmla="*/ 11949 h 20735"/>
                <a:gd name="T9" fmla="*/ 7200 w 21600"/>
                <a:gd name="T10" fmla="+- 0 919 865"/>
                <a:gd name="T11" fmla="*/ 919 h 20735"/>
                <a:gd name="T12" fmla="*/ 10473 w 21600"/>
                <a:gd name="T13" fmla="+- 0 17464 865"/>
                <a:gd name="T14" fmla="*/ 17464 h 20735"/>
                <a:gd name="T15" fmla="*/ 12436 w 21600"/>
                <a:gd name="T16" fmla="+- 0 13328 865"/>
                <a:gd name="T17" fmla="*/ 13328 h 20735"/>
                <a:gd name="T18" fmla="*/ 15055 w 21600"/>
                <a:gd name="T19" fmla="+- 0 18843 865"/>
                <a:gd name="T20" fmla="*/ 18843 h 20735"/>
                <a:gd name="T21" fmla="*/ 17018 w 21600"/>
                <a:gd name="T22" fmla="+- 0 7813 865"/>
                <a:gd name="T23" fmla="*/ 7813 h 20735"/>
                <a:gd name="T24" fmla="*/ 21600 w 21600"/>
                <a:gd name="T25" fmla="+- 0 18843 865"/>
                <a:gd name="T26" fmla="*/ 18843 h 20735"/>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Lst>
              <a:rect l="0" t="0" r="r" b="b"/>
              <a:pathLst>
                <a:path w="21600" h="20735">
                  <a:moveTo>
                    <a:pt x="0" y="20735"/>
                  </a:moveTo>
                  <a:cubicBezTo>
                    <a:pt x="545" y="13956"/>
                    <a:pt x="1091" y="7178"/>
                    <a:pt x="1964" y="5569"/>
                  </a:cubicBezTo>
                  <a:cubicBezTo>
                    <a:pt x="2836" y="3961"/>
                    <a:pt x="4364" y="12003"/>
                    <a:pt x="5236" y="11084"/>
                  </a:cubicBezTo>
                  <a:cubicBezTo>
                    <a:pt x="6109" y="10165"/>
                    <a:pt x="6327" y="-865"/>
                    <a:pt x="7200" y="54"/>
                  </a:cubicBezTo>
                  <a:cubicBezTo>
                    <a:pt x="8073" y="973"/>
                    <a:pt x="9600" y="14531"/>
                    <a:pt x="10473" y="16599"/>
                  </a:cubicBezTo>
                  <a:cubicBezTo>
                    <a:pt x="11345" y="18667"/>
                    <a:pt x="11673" y="12233"/>
                    <a:pt x="12436" y="12463"/>
                  </a:cubicBezTo>
                  <a:cubicBezTo>
                    <a:pt x="13200" y="12692"/>
                    <a:pt x="14291" y="18897"/>
                    <a:pt x="15055" y="17978"/>
                  </a:cubicBezTo>
                  <a:cubicBezTo>
                    <a:pt x="15818" y="17058"/>
                    <a:pt x="15927" y="6948"/>
                    <a:pt x="17018" y="6948"/>
                  </a:cubicBezTo>
                  <a:cubicBezTo>
                    <a:pt x="18109" y="6948"/>
                    <a:pt x="19855" y="12463"/>
                    <a:pt x="21600" y="17978"/>
                  </a:cubicBezTo>
                </a:path>
              </a:pathLst>
            </a:cu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nvGrpSpPr>
            <p:cNvPr id="75789" name="Group 13"/>
            <p:cNvGrpSpPr>
              <a:grpSpLocks/>
            </p:cNvGrpSpPr>
            <p:nvPr/>
          </p:nvGrpSpPr>
          <p:grpSpPr bwMode="auto">
            <a:xfrm>
              <a:off x="477" y="800"/>
              <a:ext cx="2203" cy="1258"/>
              <a:chOff x="0" y="0"/>
              <a:chExt cx="2203" cy="1258"/>
            </a:xfrm>
          </p:grpSpPr>
          <p:grpSp>
            <p:nvGrpSpPr>
              <p:cNvPr id="75787" name="Group 11"/>
              <p:cNvGrpSpPr>
                <a:grpSpLocks/>
              </p:cNvGrpSpPr>
              <p:nvPr/>
            </p:nvGrpSpPr>
            <p:grpSpPr bwMode="auto">
              <a:xfrm>
                <a:off x="0" y="0"/>
                <a:ext cx="2203" cy="1258"/>
                <a:chOff x="0" y="0"/>
                <a:chExt cx="2203" cy="1258"/>
              </a:xfrm>
            </p:grpSpPr>
            <p:sp>
              <p:nvSpPr>
                <p:cNvPr id="75783" name="Line 7"/>
                <p:cNvSpPr>
                  <a:spLocks noChangeShapeType="1"/>
                </p:cNvSpPr>
                <p:nvPr/>
              </p:nvSpPr>
              <p:spPr bwMode="auto">
                <a:xfrm>
                  <a:off x="223" y="1008"/>
                  <a:ext cx="1920" cy="1"/>
                </a:xfrm>
                <a:prstGeom prst="line">
                  <a:avLst/>
                </a:pr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5784" name="Line 8"/>
                <p:cNvSpPr>
                  <a:spLocks noChangeShapeType="1"/>
                </p:cNvSpPr>
                <p:nvPr/>
              </p:nvSpPr>
              <p:spPr bwMode="auto">
                <a:xfrm rot="10800000" flipH="1">
                  <a:off x="223" y="96"/>
                  <a:ext cx="1" cy="912"/>
                </a:xfrm>
                <a:prstGeom prst="line">
                  <a:avLst/>
                </a:pr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5785" name="Rectangle 9"/>
                <p:cNvSpPr>
                  <a:spLocks/>
                </p:cNvSpPr>
                <p:nvPr/>
              </p:nvSpPr>
              <p:spPr bwMode="auto">
                <a:xfrm>
                  <a:off x="0" y="0"/>
                  <a:ext cx="214" cy="2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latin typeface="Times New Roman Italic" charset="0"/>
                      <a:ea typeface="ＭＳ Ｐゴシック" charset="0"/>
                      <a:cs typeface="Times New Roman Italic" charset="0"/>
                      <a:sym typeface="Times New Roman Italic" charset="0"/>
                    </a:rPr>
                    <a:t>R</a:t>
                  </a:r>
                </a:p>
              </p:txBody>
            </p:sp>
            <p:sp>
              <p:nvSpPr>
                <p:cNvPr id="75786" name="Rectangle 10"/>
                <p:cNvSpPr>
                  <a:spLocks/>
                </p:cNvSpPr>
                <p:nvPr/>
              </p:nvSpPr>
              <p:spPr bwMode="auto">
                <a:xfrm>
                  <a:off x="759" y="986"/>
                  <a:ext cx="1444" cy="2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latin typeface="Times New Roman Italic" charset="0"/>
                      <a:ea typeface="ＭＳ Ｐゴシック" charset="0"/>
                      <a:cs typeface="Times New Roman Italic" charset="0"/>
                      <a:sym typeface="Times New Roman Italic" charset="0"/>
                    </a:rPr>
                    <a:t>x</a:t>
                  </a:r>
                  <a:r>
                    <a:rPr lang="en-US">
                      <a:solidFill>
                        <a:schemeClr val="tx1"/>
                      </a:solidFill>
                      <a:ea typeface="ＭＳ Ｐゴシック" charset="0"/>
                      <a:cs typeface="Times New Roman" charset="0"/>
                    </a:rPr>
                    <a:t> </a:t>
                  </a:r>
                  <a:r>
                    <a:rPr lang="en-US" sz="2000">
                      <a:solidFill>
                        <a:schemeClr val="tx1"/>
                      </a:solidFill>
                      <a:ea typeface="ＭＳ Ｐゴシック" charset="0"/>
                      <a:cs typeface="Times New Roman" charset="0"/>
                    </a:rPr>
                    <a:t>(image coordinate)</a:t>
                  </a:r>
                </a:p>
              </p:txBody>
            </p:sp>
          </p:grpSp>
          <p:sp>
            <p:nvSpPr>
              <p:cNvPr id="75788" name="Rectangle 12"/>
              <p:cNvSpPr>
                <a:spLocks/>
              </p:cNvSpPr>
              <p:nvPr/>
            </p:nvSpPr>
            <p:spPr bwMode="auto">
              <a:xfrm>
                <a:off x="223" y="432"/>
                <a:ext cx="1824" cy="576"/>
              </a:xfrm>
              <a:prstGeom prst="rect">
                <a:avLst/>
              </a:prstGeom>
              <a:solidFill>
                <a:srgbClr val="C0C0C0">
                  <a:alpha val="49803"/>
                </a:srgbClr>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75790" name="Rectangle 14"/>
            <p:cNvSpPr>
              <a:spLocks/>
            </p:cNvSpPr>
            <p:nvPr/>
          </p:nvSpPr>
          <p:spPr bwMode="auto">
            <a:xfrm>
              <a:off x="0" y="1126"/>
              <a:ext cx="693" cy="2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chemeClr val="tx1"/>
                  </a:solidFill>
                  <a:ea typeface="ＭＳ Ｐゴシック" charset="0"/>
                  <a:cs typeface="Times New Roman" charset="0"/>
                </a:rPr>
                <a:t>threshold</a:t>
              </a:r>
            </a:p>
          </p:txBody>
        </p:sp>
        <p:grpSp>
          <p:nvGrpSpPr>
            <p:cNvPr id="75797" name="Group 21"/>
            <p:cNvGrpSpPr>
              <a:grpSpLocks/>
            </p:cNvGrpSpPr>
            <p:nvPr/>
          </p:nvGrpSpPr>
          <p:grpSpPr bwMode="auto">
            <a:xfrm>
              <a:off x="3002" y="800"/>
              <a:ext cx="2203" cy="1258"/>
              <a:chOff x="0" y="0"/>
              <a:chExt cx="2203" cy="1258"/>
            </a:xfrm>
          </p:grpSpPr>
          <p:grpSp>
            <p:nvGrpSpPr>
              <p:cNvPr id="75795" name="Group 19"/>
              <p:cNvGrpSpPr>
                <a:grpSpLocks/>
              </p:cNvGrpSpPr>
              <p:nvPr/>
            </p:nvGrpSpPr>
            <p:grpSpPr bwMode="auto">
              <a:xfrm>
                <a:off x="0" y="0"/>
                <a:ext cx="2203" cy="1258"/>
                <a:chOff x="0" y="0"/>
                <a:chExt cx="2203" cy="1258"/>
              </a:xfrm>
            </p:grpSpPr>
            <p:sp>
              <p:nvSpPr>
                <p:cNvPr id="75791" name="Line 15"/>
                <p:cNvSpPr>
                  <a:spLocks noChangeShapeType="1"/>
                </p:cNvSpPr>
                <p:nvPr/>
              </p:nvSpPr>
              <p:spPr bwMode="auto">
                <a:xfrm>
                  <a:off x="223" y="1008"/>
                  <a:ext cx="1920" cy="1"/>
                </a:xfrm>
                <a:prstGeom prst="line">
                  <a:avLst/>
                </a:pr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5792" name="Line 16"/>
                <p:cNvSpPr>
                  <a:spLocks noChangeShapeType="1"/>
                </p:cNvSpPr>
                <p:nvPr/>
              </p:nvSpPr>
              <p:spPr bwMode="auto">
                <a:xfrm rot="10800000" flipH="1">
                  <a:off x="223" y="96"/>
                  <a:ext cx="1" cy="912"/>
                </a:xfrm>
                <a:prstGeom prst="line">
                  <a:avLst/>
                </a:pr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5793" name="Rectangle 17"/>
                <p:cNvSpPr>
                  <a:spLocks/>
                </p:cNvSpPr>
                <p:nvPr/>
              </p:nvSpPr>
              <p:spPr bwMode="auto">
                <a:xfrm>
                  <a:off x="0" y="0"/>
                  <a:ext cx="214" cy="2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latin typeface="Times New Roman Italic" charset="0"/>
                      <a:ea typeface="ＭＳ Ｐゴシック" charset="0"/>
                      <a:cs typeface="Times New Roman Italic" charset="0"/>
                      <a:sym typeface="Times New Roman Italic" charset="0"/>
                    </a:rPr>
                    <a:t>R</a:t>
                  </a:r>
                </a:p>
              </p:txBody>
            </p:sp>
            <p:sp>
              <p:nvSpPr>
                <p:cNvPr id="75794" name="Rectangle 18"/>
                <p:cNvSpPr>
                  <a:spLocks/>
                </p:cNvSpPr>
                <p:nvPr/>
              </p:nvSpPr>
              <p:spPr bwMode="auto">
                <a:xfrm>
                  <a:off x="759" y="986"/>
                  <a:ext cx="1444" cy="2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latin typeface="Times New Roman Italic" charset="0"/>
                      <a:ea typeface="ＭＳ Ｐゴシック" charset="0"/>
                      <a:cs typeface="Times New Roman Italic" charset="0"/>
                      <a:sym typeface="Times New Roman Italic" charset="0"/>
                    </a:rPr>
                    <a:t>x</a:t>
                  </a:r>
                  <a:r>
                    <a:rPr lang="en-US">
                      <a:solidFill>
                        <a:schemeClr val="tx1"/>
                      </a:solidFill>
                      <a:ea typeface="ＭＳ Ｐゴシック" charset="0"/>
                      <a:cs typeface="Times New Roman" charset="0"/>
                    </a:rPr>
                    <a:t> </a:t>
                  </a:r>
                  <a:r>
                    <a:rPr lang="en-US" sz="2000">
                      <a:solidFill>
                        <a:schemeClr val="tx1"/>
                      </a:solidFill>
                      <a:ea typeface="ＭＳ Ｐゴシック" charset="0"/>
                      <a:cs typeface="Times New Roman" charset="0"/>
                    </a:rPr>
                    <a:t>(image coordinate)</a:t>
                  </a:r>
                </a:p>
              </p:txBody>
            </p:sp>
          </p:grpSp>
          <p:sp>
            <p:nvSpPr>
              <p:cNvPr id="75796" name="Rectangle 20"/>
              <p:cNvSpPr>
                <a:spLocks/>
              </p:cNvSpPr>
              <p:nvPr/>
            </p:nvSpPr>
            <p:spPr bwMode="auto">
              <a:xfrm>
                <a:off x="223" y="432"/>
                <a:ext cx="1824" cy="576"/>
              </a:xfrm>
              <a:prstGeom prst="rect">
                <a:avLst/>
              </a:prstGeom>
              <a:solidFill>
                <a:srgbClr val="C0C0C0">
                  <a:alpha val="49803"/>
                </a:srgbClr>
              </a:solidFill>
              <a:ln w="12700" cap="flat">
                <a:solidFill>
                  <a:schemeClr val="tx1"/>
                </a:solidFill>
                <a:prstDash val="solid"/>
                <a:round/>
                <a:headEnd type="none" w="med" len="med"/>
                <a:tailEnd type="none" w="med" len="med"/>
              </a:ln>
            </p:spPr>
            <p:txBody>
              <a:bodyPr lIns="0" tIns="0" rIns="0" bIns="0"/>
              <a:lstStyle/>
              <a:p>
                <a:endParaRPr lang="en-US"/>
              </a:p>
            </p:txBody>
          </p:sp>
        </p:grpSp>
        <p:grpSp>
          <p:nvGrpSpPr>
            <p:cNvPr id="75800" name="Group 24"/>
            <p:cNvGrpSpPr>
              <a:grpSpLocks/>
            </p:cNvGrpSpPr>
            <p:nvPr/>
          </p:nvGrpSpPr>
          <p:grpSpPr bwMode="auto">
            <a:xfrm>
              <a:off x="932" y="1097"/>
              <a:ext cx="57" cy="47"/>
              <a:chOff x="0" y="0"/>
              <a:chExt cx="57" cy="47"/>
            </a:xfrm>
          </p:grpSpPr>
          <p:sp>
            <p:nvSpPr>
              <p:cNvPr id="75798" name="Oval 22"/>
              <p:cNvSpPr>
                <a:spLocks/>
              </p:cNvSpPr>
              <p:nvPr/>
            </p:nvSpPr>
            <p:spPr bwMode="auto">
              <a:xfrm>
                <a:off x="0" y="0"/>
                <a:ext cx="57" cy="47"/>
              </a:xfrm>
              <a:prstGeom prst="ellipse">
                <a:avLst/>
              </a:prstGeom>
              <a:solidFill>
                <a:srgbClr val="FF3300"/>
              </a:solidFill>
              <a:ln w="25400" cap="flat">
                <a:solidFill>
                  <a:srgbClr val="FF0000"/>
                </a:solidFill>
                <a:prstDash val="solid"/>
                <a:round/>
                <a:headEnd type="none" w="med" len="med"/>
                <a:tailEnd type="none" w="med" len="med"/>
              </a:ln>
            </p:spPr>
            <p:txBody>
              <a:bodyPr lIns="0" tIns="0" rIns="0" bIns="0"/>
              <a:lstStyle/>
              <a:p>
                <a:endParaRPr lang="en-US"/>
              </a:p>
            </p:txBody>
          </p:sp>
          <p:sp>
            <p:nvSpPr>
              <p:cNvPr id="75799" name="Rectangle 23"/>
              <p:cNvSpPr>
                <a:spLocks/>
              </p:cNvSpPr>
              <p:nvPr/>
            </p:nvSpPr>
            <p:spPr bwMode="auto">
              <a:xfrm>
                <a:off x="8" y="6"/>
                <a:ext cx="40" cy="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spAutoFit/>
              </a:bodyPr>
              <a:lstStyle/>
              <a:p>
                <a:endParaRPr lang="en-US"/>
              </a:p>
            </p:txBody>
          </p:sp>
        </p:grpSp>
        <p:grpSp>
          <p:nvGrpSpPr>
            <p:cNvPr id="75803" name="Group 27"/>
            <p:cNvGrpSpPr>
              <a:grpSpLocks/>
            </p:cNvGrpSpPr>
            <p:nvPr/>
          </p:nvGrpSpPr>
          <p:grpSpPr bwMode="auto">
            <a:xfrm>
              <a:off x="1286" y="914"/>
              <a:ext cx="57" cy="47"/>
              <a:chOff x="0" y="0"/>
              <a:chExt cx="57" cy="47"/>
            </a:xfrm>
          </p:grpSpPr>
          <p:sp>
            <p:nvSpPr>
              <p:cNvPr id="75801" name="Oval 25"/>
              <p:cNvSpPr>
                <a:spLocks/>
              </p:cNvSpPr>
              <p:nvPr/>
            </p:nvSpPr>
            <p:spPr bwMode="auto">
              <a:xfrm>
                <a:off x="0" y="0"/>
                <a:ext cx="57" cy="47"/>
              </a:xfrm>
              <a:prstGeom prst="ellipse">
                <a:avLst/>
              </a:prstGeom>
              <a:solidFill>
                <a:srgbClr val="FF3300"/>
              </a:solidFill>
              <a:ln w="25400" cap="flat">
                <a:solidFill>
                  <a:srgbClr val="FF0000"/>
                </a:solidFill>
                <a:prstDash val="solid"/>
                <a:round/>
                <a:headEnd type="none" w="med" len="med"/>
                <a:tailEnd type="none" w="med" len="med"/>
              </a:ln>
            </p:spPr>
            <p:txBody>
              <a:bodyPr lIns="0" tIns="0" rIns="0" bIns="0"/>
              <a:lstStyle/>
              <a:p>
                <a:endParaRPr lang="en-US"/>
              </a:p>
            </p:txBody>
          </p:sp>
          <p:sp>
            <p:nvSpPr>
              <p:cNvPr id="75802" name="Rectangle 26"/>
              <p:cNvSpPr>
                <a:spLocks/>
              </p:cNvSpPr>
              <p:nvPr/>
            </p:nvSpPr>
            <p:spPr bwMode="auto">
              <a:xfrm>
                <a:off x="8" y="6"/>
                <a:ext cx="40" cy="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spAutoFit/>
              </a:bodyPr>
              <a:lstStyle/>
              <a:p>
                <a:endParaRPr lang="en-US"/>
              </a:p>
            </p:txBody>
          </p:sp>
        </p:grpSp>
        <p:grpSp>
          <p:nvGrpSpPr>
            <p:cNvPr id="75806" name="Group 30"/>
            <p:cNvGrpSpPr>
              <a:grpSpLocks/>
            </p:cNvGrpSpPr>
            <p:nvPr/>
          </p:nvGrpSpPr>
          <p:grpSpPr bwMode="auto">
            <a:xfrm>
              <a:off x="2026" y="1161"/>
              <a:ext cx="57" cy="47"/>
              <a:chOff x="0" y="0"/>
              <a:chExt cx="57" cy="47"/>
            </a:xfrm>
          </p:grpSpPr>
          <p:sp>
            <p:nvSpPr>
              <p:cNvPr id="75804" name="Oval 28"/>
              <p:cNvSpPr>
                <a:spLocks/>
              </p:cNvSpPr>
              <p:nvPr/>
            </p:nvSpPr>
            <p:spPr bwMode="auto">
              <a:xfrm>
                <a:off x="0" y="0"/>
                <a:ext cx="57" cy="47"/>
              </a:xfrm>
              <a:prstGeom prst="ellipse">
                <a:avLst/>
              </a:prstGeom>
              <a:solidFill>
                <a:srgbClr val="FF3300"/>
              </a:solidFill>
              <a:ln w="25400" cap="flat">
                <a:solidFill>
                  <a:srgbClr val="FF0000"/>
                </a:solidFill>
                <a:prstDash val="solid"/>
                <a:round/>
                <a:headEnd type="none" w="med" len="med"/>
                <a:tailEnd type="none" w="med" len="med"/>
              </a:ln>
            </p:spPr>
            <p:txBody>
              <a:bodyPr lIns="0" tIns="0" rIns="0" bIns="0"/>
              <a:lstStyle/>
              <a:p>
                <a:endParaRPr lang="en-US"/>
              </a:p>
            </p:txBody>
          </p:sp>
          <p:sp>
            <p:nvSpPr>
              <p:cNvPr id="75805" name="Rectangle 29"/>
              <p:cNvSpPr>
                <a:spLocks/>
              </p:cNvSpPr>
              <p:nvPr/>
            </p:nvSpPr>
            <p:spPr bwMode="auto">
              <a:xfrm>
                <a:off x="8" y="6"/>
                <a:ext cx="40" cy="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spAutoFit/>
              </a:bodyPr>
              <a:lstStyle/>
              <a:p>
                <a:endParaRPr lang="en-US"/>
              </a:p>
            </p:txBody>
          </p:sp>
        </p:grpSp>
        <p:grpSp>
          <p:nvGrpSpPr>
            <p:cNvPr id="75809" name="Group 33"/>
            <p:cNvGrpSpPr>
              <a:grpSpLocks/>
            </p:cNvGrpSpPr>
            <p:nvPr/>
          </p:nvGrpSpPr>
          <p:grpSpPr bwMode="auto">
            <a:xfrm>
              <a:off x="3477" y="766"/>
              <a:ext cx="57" cy="47"/>
              <a:chOff x="0" y="0"/>
              <a:chExt cx="57" cy="47"/>
            </a:xfrm>
          </p:grpSpPr>
          <p:sp>
            <p:nvSpPr>
              <p:cNvPr id="75807" name="Oval 31"/>
              <p:cNvSpPr>
                <a:spLocks/>
              </p:cNvSpPr>
              <p:nvPr/>
            </p:nvSpPr>
            <p:spPr bwMode="auto">
              <a:xfrm>
                <a:off x="0" y="0"/>
                <a:ext cx="57" cy="47"/>
              </a:xfrm>
              <a:prstGeom prst="ellipse">
                <a:avLst/>
              </a:prstGeom>
              <a:solidFill>
                <a:srgbClr val="FF3300"/>
              </a:solidFill>
              <a:ln w="25400" cap="flat">
                <a:solidFill>
                  <a:srgbClr val="FF0000"/>
                </a:solidFill>
                <a:prstDash val="solid"/>
                <a:round/>
                <a:headEnd type="none" w="med" len="med"/>
                <a:tailEnd type="none" w="med" len="med"/>
              </a:ln>
            </p:spPr>
            <p:txBody>
              <a:bodyPr lIns="0" tIns="0" rIns="0" bIns="0"/>
              <a:lstStyle/>
              <a:p>
                <a:endParaRPr lang="en-US"/>
              </a:p>
            </p:txBody>
          </p:sp>
          <p:sp>
            <p:nvSpPr>
              <p:cNvPr id="75808" name="Rectangle 32"/>
              <p:cNvSpPr>
                <a:spLocks/>
              </p:cNvSpPr>
              <p:nvPr/>
            </p:nvSpPr>
            <p:spPr bwMode="auto">
              <a:xfrm>
                <a:off x="8" y="6"/>
                <a:ext cx="40" cy="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spAutoFit/>
              </a:bodyPr>
              <a:lstStyle/>
              <a:p>
                <a:endParaRPr lang="en-US"/>
              </a:p>
            </p:txBody>
          </p:sp>
        </p:grpSp>
        <p:grpSp>
          <p:nvGrpSpPr>
            <p:cNvPr id="75812" name="Group 36"/>
            <p:cNvGrpSpPr>
              <a:grpSpLocks/>
            </p:cNvGrpSpPr>
            <p:nvPr/>
          </p:nvGrpSpPr>
          <p:grpSpPr bwMode="auto">
            <a:xfrm>
              <a:off x="3824" y="464"/>
              <a:ext cx="57" cy="47"/>
              <a:chOff x="0" y="0"/>
              <a:chExt cx="57" cy="47"/>
            </a:xfrm>
          </p:grpSpPr>
          <p:sp>
            <p:nvSpPr>
              <p:cNvPr id="75810" name="Oval 34"/>
              <p:cNvSpPr>
                <a:spLocks/>
              </p:cNvSpPr>
              <p:nvPr/>
            </p:nvSpPr>
            <p:spPr bwMode="auto">
              <a:xfrm>
                <a:off x="0" y="0"/>
                <a:ext cx="57" cy="47"/>
              </a:xfrm>
              <a:prstGeom prst="ellipse">
                <a:avLst/>
              </a:prstGeom>
              <a:solidFill>
                <a:srgbClr val="FF3300"/>
              </a:solidFill>
              <a:ln w="25400" cap="flat">
                <a:solidFill>
                  <a:srgbClr val="FF0000"/>
                </a:solidFill>
                <a:prstDash val="solid"/>
                <a:round/>
                <a:headEnd type="none" w="med" len="med"/>
                <a:tailEnd type="none" w="med" len="med"/>
              </a:ln>
            </p:spPr>
            <p:txBody>
              <a:bodyPr lIns="0" tIns="0" rIns="0" bIns="0"/>
              <a:lstStyle/>
              <a:p>
                <a:endParaRPr lang="en-US"/>
              </a:p>
            </p:txBody>
          </p:sp>
          <p:sp>
            <p:nvSpPr>
              <p:cNvPr id="75811" name="Rectangle 35"/>
              <p:cNvSpPr>
                <a:spLocks/>
              </p:cNvSpPr>
              <p:nvPr/>
            </p:nvSpPr>
            <p:spPr bwMode="auto">
              <a:xfrm>
                <a:off x="8" y="6"/>
                <a:ext cx="40" cy="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spAutoFit/>
              </a:bodyPr>
              <a:lstStyle/>
              <a:p>
                <a:endParaRPr lang="en-US"/>
              </a:p>
            </p:txBody>
          </p:sp>
        </p:grpSp>
        <p:grpSp>
          <p:nvGrpSpPr>
            <p:cNvPr id="75815" name="Group 39"/>
            <p:cNvGrpSpPr>
              <a:grpSpLocks/>
            </p:cNvGrpSpPr>
            <p:nvPr/>
          </p:nvGrpSpPr>
          <p:grpSpPr bwMode="auto">
            <a:xfrm>
              <a:off x="4205" y="1136"/>
              <a:ext cx="57" cy="47"/>
              <a:chOff x="0" y="0"/>
              <a:chExt cx="57" cy="47"/>
            </a:xfrm>
          </p:grpSpPr>
          <p:sp>
            <p:nvSpPr>
              <p:cNvPr id="75813" name="Oval 37"/>
              <p:cNvSpPr>
                <a:spLocks/>
              </p:cNvSpPr>
              <p:nvPr/>
            </p:nvSpPr>
            <p:spPr bwMode="auto">
              <a:xfrm>
                <a:off x="0" y="0"/>
                <a:ext cx="57" cy="47"/>
              </a:xfrm>
              <a:prstGeom prst="ellipse">
                <a:avLst/>
              </a:prstGeom>
              <a:solidFill>
                <a:schemeClr val="accent1"/>
              </a:solidFill>
              <a:ln w="25400" cap="flat">
                <a:solidFill>
                  <a:srgbClr val="00CC99"/>
                </a:solidFill>
                <a:prstDash val="solid"/>
                <a:round/>
                <a:headEnd type="none" w="med" len="med"/>
                <a:tailEnd type="none" w="med" len="med"/>
              </a:ln>
            </p:spPr>
            <p:txBody>
              <a:bodyPr lIns="0" tIns="0" rIns="0" bIns="0"/>
              <a:lstStyle/>
              <a:p>
                <a:endParaRPr lang="en-US"/>
              </a:p>
            </p:txBody>
          </p:sp>
          <p:sp>
            <p:nvSpPr>
              <p:cNvPr id="75814" name="Rectangle 38"/>
              <p:cNvSpPr>
                <a:spLocks/>
              </p:cNvSpPr>
              <p:nvPr/>
            </p:nvSpPr>
            <p:spPr bwMode="auto">
              <a:xfrm>
                <a:off x="8" y="6"/>
                <a:ext cx="40" cy="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spAutoFit/>
              </a:bodyPr>
              <a:lstStyle/>
              <a:p>
                <a:endParaRPr lang="en-US"/>
              </a:p>
            </p:txBody>
          </p:sp>
        </p:grpSp>
        <p:grpSp>
          <p:nvGrpSpPr>
            <p:cNvPr id="75818" name="Group 42"/>
            <p:cNvGrpSpPr>
              <a:grpSpLocks/>
            </p:cNvGrpSpPr>
            <p:nvPr/>
          </p:nvGrpSpPr>
          <p:grpSpPr bwMode="auto">
            <a:xfrm>
              <a:off x="4556" y="859"/>
              <a:ext cx="57" cy="47"/>
              <a:chOff x="0" y="0"/>
              <a:chExt cx="57" cy="47"/>
            </a:xfrm>
          </p:grpSpPr>
          <p:sp>
            <p:nvSpPr>
              <p:cNvPr id="75816" name="Oval 40"/>
              <p:cNvSpPr>
                <a:spLocks/>
              </p:cNvSpPr>
              <p:nvPr/>
            </p:nvSpPr>
            <p:spPr bwMode="auto">
              <a:xfrm>
                <a:off x="0" y="0"/>
                <a:ext cx="57" cy="47"/>
              </a:xfrm>
              <a:prstGeom prst="ellipse">
                <a:avLst/>
              </a:prstGeom>
              <a:solidFill>
                <a:srgbClr val="FF3300"/>
              </a:solidFill>
              <a:ln w="25400" cap="flat">
                <a:solidFill>
                  <a:srgbClr val="FF0000"/>
                </a:solidFill>
                <a:prstDash val="solid"/>
                <a:round/>
                <a:headEnd type="none" w="med" len="med"/>
                <a:tailEnd type="none" w="med" len="med"/>
              </a:ln>
            </p:spPr>
            <p:txBody>
              <a:bodyPr lIns="0" tIns="0" rIns="0" bIns="0"/>
              <a:lstStyle/>
              <a:p>
                <a:endParaRPr lang="en-US"/>
              </a:p>
            </p:txBody>
          </p:sp>
          <p:sp>
            <p:nvSpPr>
              <p:cNvPr id="75817" name="Rectangle 41"/>
              <p:cNvSpPr>
                <a:spLocks/>
              </p:cNvSpPr>
              <p:nvPr/>
            </p:nvSpPr>
            <p:spPr bwMode="auto">
              <a:xfrm>
                <a:off x="8" y="6"/>
                <a:ext cx="40" cy="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spAutoFit/>
              </a:bodyPr>
              <a:lstStyle/>
              <a:p>
                <a:endParaRPr lang="en-US"/>
              </a:p>
            </p:txBody>
          </p:sp>
        </p:grpSp>
      </p:grpSp>
      <p:sp>
        <p:nvSpPr>
          <p:cNvPr id="75820" name="Rectangle 44"/>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2"/>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5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autoUpdateAnimBg="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685800" y="609600"/>
            <a:ext cx="7772400" cy="1143000"/>
          </a:xfrm>
          <a:ln/>
        </p:spPr>
        <p:txBody>
          <a:bodyPr rIns="132080"/>
          <a:lstStyle/>
          <a:p>
            <a:r>
              <a:rPr lang="en-US"/>
              <a:t>Harris Detector: Some Properties</a:t>
            </a:r>
          </a:p>
        </p:txBody>
      </p:sp>
      <p:sp>
        <p:nvSpPr>
          <p:cNvPr id="76802" name="Rectangle 2"/>
          <p:cNvSpPr>
            <a:spLocks noGrp="1" noChangeArrowheads="1"/>
          </p:cNvSpPr>
          <p:nvPr>
            <p:ph type="body" idx="1"/>
          </p:nvPr>
        </p:nvSpPr>
        <p:spPr>
          <a:xfrm>
            <a:off x="533400" y="1752600"/>
            <a:ext cx="7772400" cy="5105400"/>
          </a:xfrm>
          <a:ln/>
        </p:spPr>
        <p:txBody>
          <a:bodyPr rIns="132080"/>
          <a:lstStyle/>
          <a:p>
            <a:r>
              <a:rPr lang="en-US"/>
              <a:t>Invariant to image scale?</a:t>
            </a:r>
          </a:p>
        </p:txBody>
      </p:sp>
      <p:pic>
        <p:nvPicPr>
          <p:cNvPr id="76803"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7545" r="68622" b="18303"/>
          <a:stretch>
            <a:fillRect/>
          </a:stretch>
        </p:blipFill>
        <p:spPr bwMode="auto">
          <a:xfrm>
            <a:off x="4648200" y="3103551"/>
            <a:ext cx="3429000" cy="280405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76804"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4850" y="3143250"/>
            <a:ext cx="3656013" cy="2743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76805" name="Rectangle 5"/>
          <p:cNvSpPr>
            <a:spLocks/>
          </p:cNvSpPr>
          <p:nvPr/>
        </p:nvSpPr>
        <p:spPr bwMode="auto">
          <a:xfrm>
            <a:off x="1955800" y="5981700"/>
            <a:ext cx="898525"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image</a:t>
            </a:r>
          </a:p>
        </p:txBody>
      </p:sp>
      <p:sp>
        <p:nvSpPr>
          <p:cNvPr id="76806" name="Rectangle 6"/>
          <p:cNvSpPr>
            <a:spLocks/>
          </p:cNvSpPr>
          <p:nvPr/>
        </p:nvSpPr>
        <p:spPr bwMode="auto">
          <a:xfrm>
            <a:off x="5359400" y="5994400"/>
            <a:ext cx="1939925"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zoomed image</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xfrm>
            <a:off x="685800" y="609600"/>
            <a:ext cx="7772400" cy="1143000"/>
          </a:xfrm>
          <a:ln/>
        </p:spPr>
        <p:txBody>
          <a:bodyPr rIns="132080"/>
          <a:lstStyle/>
          <a:p>
            <a:r>
              <a:rPr lang="en-US"/>
              <a:t>Harris Detector: Some Properties</a:t>
            </a:r>
          </a:p>
        </p:txBody>
      </p:sp>
      <p:sp>
        <p:nvSpPr>
          <p:cNvPr id="77826" name="Rectangle 2"/>
          <p:cNvSpPr>
            <a:spLocks noGrp="1" noChangeArrowheads="1"/>
          </p:cNvSpPr>
          <p:nvPr>
            <p:ph type="body" idx="1"/>
          </p:nvPr>
        </p:nvSpPr>
        <p:spPr>
          <a:xfrm>
            <a:off x="533400" y="1752600"/>
            <a:ext cx="7772400" cy="5105400"/>
          </a:xfrm>
          <a:ln/>
        </p:spPr>
        <p:txBody>
          <a:bodyPr rIns="132080"/>
          <a:lstStyle/>
          <a:p>
            <a:r>
              <a:rPr lang="en-US"/>
              <a:t>Not invariant to </a:t>
            </a:r>
            <a:r>
              <a:rPr lang="en-US">
                <a:latin typeface="Times New Roman Italic" charset="0"/>
                <a:cs typeface="Times New Roman Italic" charset="0"/>
                <a:sym typeface="Times New Roman Italic" charset="0"/>
              </a:rPr>
              <a:t>image scale</a:t>
            </a:r>
            <a:r>
              <a:rPr lang="en-US"/>
              <a:t>!</a:t>
            </a:r>
          </a:p>
        </p:txBody>
      </p:sp>
      <p:sp>
        <p:nvSpPr>
          <p:cNvPr id="77827" name="Freeform 3"/>
          <p:cNvSpPr>
            <a:spLocks/>
          </p:cNvSpPr>
          <p:nvPr/>
        </p:nvSpPr>
        <p:spPr bwMode="auto">
          <a:xfrm>
            <a:off x="7086600" y="3557588"/>
            <a:ext cx="381000" cy="328612"/>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7828" name="Rectangle 4"/>
          <p:cNvSpPr>
            <a:spLocks/>
          </p:cNvSpPr>
          <p:nvPr/>
        </p:nvSpPr>
        <p:spPr bwMode="auto">
          <a:xfrm>
            <a:off x="7024688" y="3451225"/>
            <a:ext cx="381000" cy="381000"/>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77829" name="Freeform 5"/>
          <p:cNvSpPr>
            <a:spLocks/>
          </p:cNvSpPr>
          <p:nvPr/>
        </p:nvSpPr>
        <p:spPr bwMode="auto">
          <a:xfrm>
            <a:off x="1295400" y="3186113"/>
            <a:ext cx="2743200" cy="1995487"/>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7830" name="Rectangle 6"/>
          <p:cNvSpPr>
            <a:spLocks/>
          </p:cNvSpPr>
          <p:nvPr/>
        </p:nvSpPr>
        <p:spPr bwMode="auto">
          <a:xfrm>
            <a:off x="1219200" y="3733800"/>
            <a:ext cx="381000" cy="381000"/>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77831" name="Rectangle 7"/>
          <p:cNvSpPr>
            <a:spLocks/>
          </p:cNvSpPr>
          <p:nvPr/>
        </p:nvSpPr>
        <p:spPr bwMode="auto">
          <a:xfrm>
            <a:off x="1600200" y="3200400"/>
            <a:ext cx="381000" cy="381000"/>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77832" name="Rectangle 8"/>
          <p:cNvSpPr>
            <a:spLocks/>
          </p:cNvSpPr>
          <p:nvPr/>
        </p:nvSpPr>
        <p:spPr bwMode="auto">
          <a:xfrm>
            <a:off x="2452688" y="2986088"/>
            <a:ext cx="381000" cy="381000"/>
          </a:xfrm>
          <a:prstGeom prst="rect">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77833" name="AutoShape 9"/>
          <p:cNvSpPr>
            <a:spLocks/>
          </p:cNvSpPr>
          <p:nvPr/>
        </p:nvSpPr>
        <p:spPr bwMode="auto">
          <a:xfrm>
            <a:off x="4800600" y="3276600"/>
            <a:ext cx="1676400" cy="838200"/>
          </a:xfrm>
          <a:custGeom>
            <a:avLst/>
            <a:gdLst/>
            <a:ahLst/>
            <a:cxnLst/>
            <a:rect l="0" t="0" r="r" b="b"/>
            <a:pathLst>
              <a:path w="21600" h="2160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moveTo>
                  <a:pt x="0" y="5400"/>
                </a:moveTo>
              </a:path>
            </a:pathLst>
          </a:cu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77834" name="Rectangle 10"/>
          <p:cNvSpPr>
            <a:spLocks/>
          </p:cNvSpPr>
          <p:nvPr/>
        </p:nvSpPr>
        <p:spPr bwMode="auto">
          <a:xfrm>
            <a:off x="1371600" y="5486400"/>
            <a:ext cx="2590800" cy="673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150"/>
              </a:spcBef>
            </a:pPr>
            <a:r>
              <a:rPr lang="en-US" sz="2000">
                <a:solidFill>
                  <a:schemeClr val="tx1"/>
                </a:solidFill>
                <a:ea typeface="ＭＳ Ｐゴシック" charset="0"/>
                <a:cs typeface="Times New Roman" charset="0"/>
              </a:rPr>
              <a:t>All points will be classified as </a:t>
            </a:r>
            <a:r>
              <a:rPr lang="en-US" sz="2000">
                <a:solidFill>
                  <a:srgbClr val="0033CC"/>
                </a:solidFill>
                <a:ea typeface="ＭＳ Ｐゴシック" charset="0"/>
                <a:cs typeface="Times New Roman" charset="0"/>
              </a:rPr>
              <a:t>edges</a:t>
            </a:r>
          </a:p>
        </p:txBody>
      </p:sp>
      <p:sp>
        <p:nvSpPr>
          <p:cNvPr id="77835" name="Rectangle 11"/>
          <p:cNvSpPr>
            <a:spLocks/>
          </p:cNvSpPr>
          <p:nvPr/>
        </p:nvSpPr>
        <p:spPr bwMode="auto">
          <a:xfrm>
            <a:off x="6781800" y="5486400"/>
            <a:ext cx="137160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rgbClr val="FF3300"/>
                </a:solidFill>
                <a:ea typeface="ＭＳ Ｐゴシック" charset="0"/>
                <a:cs typeface="Times New Roman" charset="0"/>
              </a:rPr>
              <a:t>Corner !</a:t>
            </a:r>
          </a:p>
        </p:txBody>
      </p:sp>
      <p:sp>
        <p:nvSpPr>
          <p:cNvPr id="77836" name="Rectangle 12"/>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2"/>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7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4" grpId="0" autoUpdateAnimBg="0"/>
      <p:bldP spid="77835" grpId="0" autoUpdateAnimBg="0"/>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Rectangle 1"/>
          <p:cNvSpPr>
            <a:spLocks noGrp="1" noChangeArrowheads="1"/>
          </p:cNvSpPr>
          <p:nvPr>
            <p:ph type="title"/>
          </p:nvPr>
        </p:nvSpPr>
        <p:spPr>
          <a:xfrm>
            <a:off x="685800" y="609600"/>
            <a:ext cx="7772400" cy="1143000"/>
          </a:xfrm>
          <a:ln/>
        </p:spPr>
        <p:txBody>
          <a:bodyPr rIns="132080"/>
          <a:lstStyle/>
          <a:p>
            <a:r>
              <a:rPr lang="en-US"/>
              <a:t>Harris Detector: Some Properties</a:t>
            </a:r>
          </a:p>
        </p:txBody>
      </p:sp>
      <p:sp>
        <p:nvSpPr>
          <p:cNvPr id="78850" name="Rectangle 2"/>
          <p:cNvSpPr>
            <a:spLocks noGrp="1" noChangeArrowheads="1"/>
          </p:cNvSpPr>
          <p:nvPr>
            <p:ph type="body" idx="1"/>
          </p:nvPr>
        </p:nvSpPr>
        <p:spPr>
          <a:xfrm>
            <a:off x="685800" y="1600200"/>
            <a:ext cx="7772400" cy="4114800"/>
          </a:xfrm>
          <a:ln/>
        </p:spPr>
        <p:txBody>
          <a:bodyPr rIns="132080"/>
          <a:lstStyle/>
          <a:p>
            <a:pPr>
              <a:buClr>
                <a:srgbClr val="000000"/>
              </a:buClr>
            </a:pPr>
            <a:r>
              <a:rPr lang="en-US"/>
              <a:t>Quality of Harris detector for different scale changes</a:t>
            </a:r>
          </a:p>
        </p:txBody>
      </p:sp>
      <p:sp>
        <p:nvSpPr>
          <p:cNvPr id="78851" name="Rectangle 3"/>
          <p:cNvSpPr>
            <a:spLocks/>
          </p:cNvSpPr>
          <p:nvPr/>
        </p:nvSpPr>
        <p:spPr bwMode="auto">
          <a:xfrm>
            <a:off x="762000" y="3124200"/>
            <a:ext cx="275590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rgbClr val="0033CC"/>
                </a:solidFill>
                <a:ea typeface="ＭＳ Ｐゴシック" charset="0"/>
                <a:cs typeface="Times New Roman" charset="0"/>
              </a:rPr>
              <a:t>Repeatability rate:</a:t>
            </a:r>
          </a:p>
        </p:txBody>
      </p:sp>
      <p:grpSp>
        <p:nvGrpSpPr>
          <p:cNvPr id="78867" name="Group 19"/>
          <p:cNvGrpSpPr>
            <a:grpSpLocks/>
          </p:cNvGrpSpPr>
          <p:nvPr/>
        </p:nvGrpSpPr>
        <p:grpSpPr bwMode="auto">
          <a:xfrm>
            <a:off x="1295400" y="4271963"/>
            <a:ext cx="1600200" cy="1976437"/>
            <a:chOff x="0" y="0"/>
            <a:chExt cx="1008" cy="1245"/>
          </a:xfrm>
        </p:grpSpPr>
        <p:pic>
          <p:nvPicPr>
            <p:cNvPr id="78852" name="Picture 4"/>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 y="711"/>
              <a:ext cx="984" cy="5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78853" name="Picture 5"/>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008" cy="58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sp>
          <p:nvSpPr>
            <p:cNvPr id="78854" name="Oval 6"/>
            <p:cNvSpPr>
              <a:spLocks/>
            </p:cNvSpPr>
            <p:nvPr/>
          </p:nvSpPr>
          <p:spPr bwMode="auto">
            <a:xfrm>
              <a:off x="358" y="177"/>
              <a:ext cx="45" cy="45"/>
            </a:xfrm>
            <a:prstGeom prst="ellipse">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78855" name="Oval 7"/>
            <p:cNvSpPr>
              <a:spLocks/>
            </p:cNvSpPr>
            <p:nvPr/>
          </p:nvSpPr>
          <p:spPr bwMode="auto">
            <a:xfrm>
              <a:off x="224" y="355"/>
              <a:ext cx="45" cy="44"/>
            </a:xfrm>
            <a:prstGeom prst="ellipse">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78856" name="Oval 8"/>
            <p:cNvSpPr>
              <a:spLocks/>
            </p:cNvSpPr>
            <p:nvPr/>
          </p:nvSpPr>
          <p:spPr bwMode="auto">
            <a:xfrm>
              <a:off x="828" y="240"/>
              <a:ext cx="45" cy="45"/>
            </a:xfrm>
            <a:prstGeom prst="ellipse">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78857" name="Oval 9"/>
            <p:cNvSpPr>
              <a:spLocks/>
            </p:cNvSpPr>
            <p:nvPr/>
          </p:nvSpPr>
          <p:spPr bwMode="auto">
            <a:xfrm>
              <a:off x="582" y="310"/>
              <a:ext cx="45" cy="45"/>
            </a:xfrm>
            <a:prstGeom prst="ellipse">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78858" name="Oval 10"/>
            <p:cNvSpPr>
              <a:spLocks/>
            </p:cNvSpPr>
            <p:nvPr/>
          </p:nvSpPr>
          <p:spPr bwMode="auto">
            <a:xfrm>
              <a:off x="822" y="951"/>
              <a:ext cx="48" cy="48"/>
            </a:xfrm>
            <a:prstGeom prst="ellipse">
              <a:avLst/>
            </a:prstGeom>
            <a:solidFill>
              <a:srgbClr val="FF3300"/>
            </a:solidFill>
            <a:ln w="9525" cap="flat">
              <a:solidFill>
                <a:schemeClr val="tx1"/>
              </a:solidFill>
              <a:prstDash val="solid"/>
              <a:round/>
              <a:headEnd type="none" w="med" len="med"/>
              <a:tailEnd type="none" w="med" len="med"/>
            </a:ln>
          </p:spPr>
          <p:txBody>
            <a:bodyPr lIns="0" tIns="0" rIns="0" bIns="0"/>
            <a:lstStyle/>
            <a:p>
              <a:endParaRPr lang="en-US"/>
            </a:p>
          </p:txBody>
        </p:sp>
        <p:sp>
          <p:nvSpPr>
            <p:cNvPr id="78859" name="Oval 11"/>
            <p:cNvSpPr>
              <a:spLocks/>
            </p:cNvSpPr>
            <p:nvPr/>
          </p:nvSpPr>
          <p:spPr bwMode="auto">
            <a:xfrm>
              <a:off x="366" y="1095"/>
              <a:ext cx="48" cy="48"/>
            </a:xfrm>
            <a:prstGeom prst="ellipse">
              <a:avLst/>
            </a:prstGeom>
            <a:solidFill>
              <a:srgbClr val="FF3300"/>
            </a:solidFill>
            <a:ln w="9525" cap="flat">
              <a:solidFill>
                <a:schemeClr val="tx1"/>
              </a:solidFill>
              <a:prstDash val="solid"/>
              <a:round/>
              <a:headEnd type="none" w="med" len="med"/>
              <a:tailEnd type="none" w="med" len="med"/>
            </a:ln>
          </p:spPr>
          <p:txBody>
            <a:bodyPr lIns="0" tIns="0" rIns="0" bIns="0"/>
            <a:lstStyle/>
            <a:p>
              <a:endParaRPr lang="en-US"/>
            </a:p>
          </p:txBody>
        </p:sp>
        <p:sp>
          <p:nvSpPr>
            <p:cNvPr id="78860" name="Oval 12"/>
            <p:cNvSpPr>
              <a:spLocks/>
            </p:cNvSpPr>
            <p:nvPr/>
          </p:nvSpPr>
          <p:spPr bwMode="auto">
            <a:xfrm>
              <a:off x="438" y="903"/>
              <a:ext cx="48" cy="48"/>
            </a:xfrm>
            <a:prstGeom prst="ellipse">
              <a:avLst/>
            </a:prstGeom>
            <a:solidFill>
              <a:srgbClr val="FF3300"/>
            </a:solidFill>
            <a:ln w="9525" cap="flat">
              <a:solidFill>
                <a:schemeClr val="tx1"/>
              </a:solidFill>
              <a:prstDash val="solid"/>
              <a:round/>
              <a:headEnd type="none" w="med" len="med"/>
              <a:tailEnd type="none" w="med" len="med"/>
            </a:ln>
          </p:spPr>
          <p:txBody>
            <a:bodyPr lIns="0" tIns="0" rIns="0" bIns="0"/>
            <a:lstStyle/>
            <a:p>
              <a:endParaRPr lang="en-US"/>
            </a:p>
          </p:txBody>
        </p:sp>
        <p:sp>
          <p:nvSpPr>
            <p:cNvPr id="78861" name="Oval 13"/>
            <p:cNvSpPr>
              <a:spLocks/>
            </p:cNvSpPr>
            <p:nvPr/>
          </p:nvSpPr>
          <p:spPr bwMode="auto">
            <a:xfrm>
              <a:off x="174" y="951"/>
              <a:ext cx="48" cy="48"/>
            </a:xfrm>
            <a:prstGeom prst="ellipse">
              <a:avLst/>
            </a:prstGeom>
            <a:solidFill>
              <a:srgbClr val="FF3300"/>
            </a:solidFill>
            <a:ln w="9525" cap="flat">
              <a:solidFill>
                <a:schemeClr val="tx1"/>
              </a:solidFill>
              <a:prstDash val="solid"/>
              <a:round/>
              <a:headEnd type="none" w="med" len="med"/>
              <a:tailEnd type="none" w="med" len="med"/>
            </a:ln>
          </p:spPr>
          <p:txBody>
            <a:bodyPr lIns="0" tIns="0" rIns="0" bIns="0"/>
            <a:lstStyle/>
            <a:p>
              <a:endParaRPr lang="en-US"/>
            </a:p>
          </p:txBody>
        </p:sp>
        <p:sp>
          <p:nvSpPr>
            <p:cNvPr id="78862" name="Oval 14"/>
            <p:cNvSpPr>
              <a:spLocks/>
            </p:cNvSpPr>
            <p:nvPr/>
          </p:nvSpPr>
          <p:spPr bwMode="auto">
            <a:xfrm>
              <a:off x="270" y="759"/>
              <a:ext cx="48" cy="48"/>
            </a:xfrm>
            <a:prstGeom prst="ellipse">
              <a:avLst/>
            </a:prstGeom>
            <a:solidFill>
              <a:srgbClr val="FF3300"/>
            </a:solidFill>
            <a:ln w="9525" cap="flat">
              <a:solidFill>
                <a:schemeClr val="tx1"/>
              </a:solidFill>
              <a:prstDash val="solid"/>
              <a:round/>
              <a:headEnd type="none" w="med" len="med"/>
              <a:tailEnd type="none" w="med" len="med"/>
            </a:ln>
          </p:spPr>
          <p:txBody>
            <a:bodyPr lIns="0" tIns="0" rIns="0" bIns="0"/>
            <a:lstStyle/>
            <a:p>
              <a:endParaRPr lang="en-US"/>
            </a:p>
          </p:txBody>
        </p:sp>
        <p:sp>
          <p:nvSpPr>
            <p:cNvPr id="78863" name="Line 15"/>
            <p:cNvSpPr>
              <a:spLocks noChangeShapeType="1"/>
            </p:cNvSpPr>
            <p:nvPr/>
          </p:nvSpPr>
          <p:spPr bwMode="auto">
            <a:xfrm flipH="1">
              <a:off x="208" y="409"/>
              <a:ext cx="28" cy="521"/>
            </a:xfrm>
            <a:prstGeom prst="line">
              <a:avLst/>
            </a:prstGeom>
            <a:noFill/>
            <a:ln w="28575" cap="flat">
              <a:solidFill>
                <a:srgbClr val="3333CC"/>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8864" name="Line 16"/>
            <p:cNvSpPr>
              <a:spLocks noChangeShapeType="1"/>
            </p:cNvSpPr>
            <p:nvPr/>
          </p:nvSpPr>
          <p:spPr bwMode="auto">
            <a:xfrm flipH="1">
              <a:off x="281" y="231"/>
              <a:ext cx="85" cy="528"/>
            </a:xfrm>
            <a:prstGeom prst="line">
              <a:avLst/>
            </a:prstGeom>
            <a:noFill/>
            <a:ln w="28575" cap="flat">
              <a:solidFill>
                <a:srgbClr val="3333CC"/>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8865" name="Line 17"/>
            <p:cNvSpPr>
              <a:spLocks noChangeShapeType="1"/>
            </p:cNvSpPr>
            <p:nvPr/>
          </p:nvSpPr>
          <p:spPr bwMode="auto">
            <a:xfrm>
              <a:off x="835" y="327"/>
              <a:ext cx="11" cy="624"/>
            </a:xfrm>
            <a:prstGeom prst="line">
              <a:avLst/>
            </a:prstGeom>
            <a:noFill/>
            <a:ln w="28575" cap="flat">
              <a:solidFill>
                <a:srgbClr val="3333CC"/>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8866" name="Oval 18"/>
            <p:cNvSpPr>
              <a:spLocks/>
            </p:cNvSpPr>
            <p:nvPr/>
          </p:nvSpPr>
          <p:spPr bwMode="auto">
            <a:xfrm>
              <a:off x="750" y="471"/>
              <a:ext cx="45" cy="45"/>
            </a:xfrm>
            <a:prstGeom prst="ellipse">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grpSp>
      <p:sp>
        <p:nvSpPr>
          <p:cNvPr id="78868" name="Rectangle 20"/>
          <p:cNvSpPr>
            <a:spLocks/>
          </p:cNvSpPr>
          <p:nvPr/>
        </p:nvSpPr>
        <p:spPr bwMode="auto">
          <a:xfrm>
            <a:off x="685800" y="3549650"/>
            <a:ext cx="2984500" cy="622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spcBef>
                <a:spcPts val="1050"/>
              </a:spcBef>
            </a:pPr>
            <a:r>
              <a:rPr lang="en-US" sz="1800">
                <a:solidFill>
                  <a:srgbClr val="0033CC"/>
                </a:solidFill>
                <a:ea typeface="ＭＳ Ｐゴシック" charset="0"/>
                <a:cs typeface="Times New Roman" charset="0"/>
              </a:rPr>
              <a:t># correspondences</a:t>
            </a:r>
            <a:br>
              <a:rPr lang="en-US" sz="1800">
                <a:solidFill>
                  <a:srgbClr val="0033CC"/>
                </a:solidFill>
                <a:ea typeface="ＭＳ Ｐゴシック" charset="0"/>
                <a:cs typeface="Times New Roman" charset="0"/>
              </a:rPr>
            </a:br>
            <a:r>
              <a:rPr lang="en-US" sz="1800">
                <a:solidFill>
                  <a:srgbClr val="0033CC"/>
                </a:solidFill>
                <a:ea typeface="ＭＳ Ｐゴシック" charset="0"/>
                <a:cs typeface="Times New Roman" charset="0"/>
              </a:rPr>
              <a:t># possible correspondences</a:t>
            </a:r>
          </a:p>
        </p:txBody>
      </p:sp>
      <p:sp>
        <p:nvSpPr>
          <p:cNvPr id="78869" name="Line 21"/>
          <p:cNvSpPr>
            <a:spLocks noChangeShapeType="1"/>
          </p:cNvSpPr>
          <p:nvPr/>
        </p:nvSpPr>
        <p:spPr bwMode="auto">
          <a:xfrm>
            <a:off x="914400" y="3886200"/>
            <a:ext cx="2438400" cy="1588"/>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8870" name="Rectangle 22"/>
          <p:cNvSpPr>
            <a:spLocks/>
          </p:cNvSpPr>
          <p:nvPr/>
        </p:nvSpPr>
        <p:spPr bwMode="auto">
          <a:xfrm>
            <a:off x="403225" y="6424613"/>
            <a:ext cx="6386513"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ea typeface="ＭＳ Ｐゴシック" charset="0"/>
                <a:cs typeface="Times New Roman" charset="0"/>
              </a:rPr>
              <a:t>C.Schmid et.al. </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Evaluation of Interest Point Detectors</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 IJCV 2000</a:t>
            </a:r>
          </a:p>
        </p:txBody>
      </p:sp>
      <p:sp>
        <p:nvSpPr>
          <p:cNvPr id="78871" name="Line 23"/>
          <p:cNvSpPr>
            <a:spLocks noChangeShapeType="1"/>
          </p:cNvSpPr>
          <p:nvPr/>
        </p:nvSpPr>
        <p:spPr bwMode="auto">
          <a:xfrm>
            <a:off x="0" y="6400800"/>
            <a:ext cx="9144000" cy="1588"/>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8872" name="Rectangle 24"/>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4"/>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685800" y="609600"/>
            <a:ext cx="7772400" cy="1143000"/>
          </a:xfrm>
          <a:ln/>
        </p:spPr>
        <p:txBody>
          <a:bodyPr rIns="132080"/>
          <a:lstStyle/>
          <a:p>
            <a:r>
              <a:rPr lang="en-US"/>
              <a:t>Harris Detector: Some Properties</a:t>
            </a:r>
          </a:p>
        </p:txBody>
      </p:sp>
      <p:sp>
        <p:nvSpPr>
          <p:cNvPr id="79874" name="Rectangle 2"/>
          <p:cNvSpPr>
            <a:spLocks noGrp="1" noChangeArrowheads="1"/>
          </p:cNvSpPr>
          <p:nvPr>
            <p:ph type="body" idx="1"/>
          </p:nvPr>
        </p:nvSpPr>
        <p:spPr>
          <a:xfrm>
            <a:off x="685800" y="1600200"/>
            <a:ext cx="7772400" cy="4114800"/>
          </a:xfrm>
          <a:ln/>
        </p:spPr>
        <p:txBody>
          <a:bodyPr rIns="132080"/>
          <a:lstStyle/>
          <a:p>
            <a:r>
              <a:rPr lang="en-US"/>
              <a:t>Quality of Harris detector for different scale changes</a:t>
            </a:r>
          </a:p>
        </p:txBody>
      </p:sp>
      <p:pic>
        <p:nvPicPr>
          <p:cNvPr id="79875"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38600" y="2438400"/>
            <a:ext cx="4648200" cy="3425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79876" name="Rectangle 4"/>
          <p:cNvSpPr>
            <a:spLocks/>
          </p:cNvSpPr>
          <p:nvPr/>
        </p:nvSpPr>
        <p:spPr bwMode="auto">
          <a:xfrm>
            <a:off x="762000" y="3124200"/>
            <a:ext cx="2743200"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rgbClr val="0033CC"/>
                </a:solidFill>
                <a:ea typeface="ＭＳ Ｐゴシック" charset="0"/>
                <a:cs typeface="Times New Roman" charset="0"/>
              </a:rPr>
              <a:t>Repeatability rate:</a:t>
            </a:r>
          </a:p>
        </p:txBody>
      </p:sp>
      <p:pic>
        <p:nvPicPr>
          <p:cNvPr id="79877" name="Picture 5"/>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400" y="4271963"/>
            <a:ext cx="1600200" cy="9239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79878" name="Oval 6"/>
          <p:cNvSpPr>
            <a:spLocks/>
          </p:cNvSpPr>
          <p:nvPr/>
        </p:nvSpPr>
        <p:spPr bwMode="auto">
          <a:xfrm>
            <a:off x="1863725" y="4552950"/>
            <a:ext cx="71438" cy="71438"/>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79879" name="Oval 7"/>
          <p:cNvSpPr>
            <a:spLocks/>
          </p:cNvSpPr>
          <p:nvPr/>
        </p:nvSpPr>
        <p:spPr bwMode="auto">
          <a:xfrm>
            <a:off x="1651000" y="4835525"/>
            <a:ext cx="71438" cy="6985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nvGrpSpPr>
          <p:cNvPr id="79882" name="Group 10"/>
          <p:cNvGrpSpPr>
            <a:grpSpLocks/>
          </p:cNvGrpSpPr>
          <p:nvPr/>
        </p:nvGrpSpPr>
        <p:grpSpPr bwMode="auto">
          <a:xfrm>
            <a:off x="2609850" y="4652963"/>
            <a:ext cx="71438" cy="71437"/>
            <a:chOff x="0" y="0"/>
            <a:chExt cx="45" cy="45"/>
          </a:xfrm>
        </p:grpSpPr>
        <p:sp>
          <p:nvSpPr>
            <p:cNvPr id="79880" name="Oval 8"/>
            <p:cNvSpPr>
              <a:spLocks/>
            </p:cNvSpPr>
            <p:nvPr/>
          </p:nvSpPr>
          <p:spPr bwMode="auto">
            <a:xfrm>
              <a:off x="0" y="0"/>
              <a:ext cx="45" cy="45"/>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79881" name="Rectangle 9"/>
            <p:cNvSpPr>
              <a:spLocks/>
            </p:cNvSpPr>
            <p:nvPr/>
          </p:nvSpPr>
          <p:spPr bwMode="auto">
            <a:xfrm>
              <a:off x="6" y="6"/>
              <a:ext cx="32" cy="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0" bIns="0">
              <a:spAutoFit/>
            </a:bodyPr>
            <a:lstStyle/>
            <a:p>
              <a:endParaRPr lang="en-US"/>
            </a:p>
          </p:txBody>
        </p:sp>
      </p:grpSp>
      <p:sp>
        <p:nvSpPr>
          <p:cNvPr id="79883" name="Oval 11"/>
          <p:cNvSpPr>
            <a:spLocks/>
          </p:cNvSpPr>
          <p:nvPr/>
        </p:nvSpPr>
        <p:spPr bwMode="auto">
          <a:xfrm>
            <a:off x="2219325" y="4764088"/>
            <a:ext cx="71438" cy="71437"/>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pic>
        <p:nvPicPr>
          <p:cNvPr id="79884" name="Picture 12"/>
          <p:cNvPicPr>
            <a:picLocks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0825" y="5419725"/>
            <a:ext cx="1143000" cy="6032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79885" name="Oval 13"/>
          <p:cNvSpPr>
            <a:spLocks/>
          </p:cNvSpPr>
          <p:nvPr/>
        </p:nvSpPr>
        <p:spPr bwMode="auto">
          <a:xfrm>
            <a:off x="2468563" y="5691188"/>
            <a:ext cx="55562" cy="53975"/>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9886" name="Oval 14"/>
          <p:cNvSpPr>
            <a:spLocks/>
          </p:cNvSpPr>
          <p:nvPr/>
        </p:nvSpPr>
        <p:spPr bwMode="auto">
          <a:xfrm>
            <a:off x="1938338" y="5853113"/>
            <a:ext cx="55562" cy="53975"/>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9887" name="Oval 15"/>
          <p:cNvSpPr>
            <a:spLocks/>
          </p:cNvSpPr>
          <p:nvPr/>
        </p:nvSpPr>
        <p:spPr bwMode="auto">
          <a:xfrm>
            <a:off x="2022475" y="5637213"/>
            <a:ext cx="55563" cy="53975"/>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9888" name="Oval 16"/>
          <p:cNvSpPr>
            <a:spLocks/>
          </p:cNvSpPr>
          <p:nvPr/>
        </p:nvSpPr>
        <p:spPr bwMode="auto">
          <a:xfrm>
            <a:off x="1714500" y="5691188"/>
            <a:ext cx="57150" cy="53975"/>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9889" name="Oval 17"/>
          <p:cNvSpPr>
            <a:spLocks/>
          </p:cNvSpPr>
          <p:nvPr/>
        </p:nvSpPr>
        <p:spPr bwMode="auto">
          <a:xfrm>
            <a:off x="1827213" y="5473700"/>
            <a:ext cx="55562" cy="53975"/>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79890" name="Line 18"/>
          <p:cNvSpPr>
            <a:spLocks noChangeShapeType="1"/>
          </p:cNvSpPr>
          <p:nvPr/>
        </p:nvSpPr>
        <p:spPr bwMode="auto">
          <a:xfrm>
            <a:off x="1685925" y="4914900"/>
            <a:ext cx="68263" cy="752475"/>
          </a:xfrm>
          <a:prstGeom prst="line">
            <a:avLst/>
          </a:prstGeom>
          <a:noFill/>
          <a:ln w="25400" cap="flat">
            <a:solidFill>
              <a:srgbClr val="3333CC"/>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9891" name="Line 19"/>
          <p:cNvSpPr>
            <a:spLocks noChangeShapeType="1"/>
          </p:cNvSpPr>
          <p:nvPr/>
        </p:nvSpPr>
        <p:spPr bwMode="auto">
          <a:xfrm flipH="1">
            <a:off x="1839913" y="4635500"/>
            <a:ext cx="65087" cy="838200"/>
          </a:xfrm>
          <a:prstGeom prst="line">
            <a:avLst/>
          </a:prstGeom>
          <a:noFill/>
          <a:ln w="25400" cap="flat">
            <a:solidFill>
              <a:srgbClr val="3333CC"/>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9892" name="Line 20"/>
          <p:cNvSpPr>
            <a:spLocks noChangeShapeType="1"/>
          </p:cNvSpPr>
          <p:nvPr/>
        </p:nvSpPr>
        <p:spPr bwMode="auto">
          <a:xfrm flipH="1">
            <a:off x="2495550" y="4762500"/>
            <a:ext cx="139700" cy="928688"/>
          </a:xfrm>
          <a:prstGeom prst="line">
            <a:avLst/>
          </a:prstGeom>
          <a:noFill/>
          <a:ln w="25400" cap="flat">
            <a:solidFill>
              <a:srgbClr val="3333CC"/>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9893" name="Oval 21"/>
          <p:cNvSpPr>
            <a:spLocks/>
          </p:cNvSpPr>
          <p:nvPr/>
        </p:nvSpPr>
        <p:spPr bwMode="auto">
          <a:xfrm>
            <a:off x="2486025" y="5019675"/>
            <a:ext cx="71438" cy="71438"/>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79894" name="Rectangle 22"/>
          <p:cNvSpPr>
            <a:spLocks/>
          </p:cNvSpPr>
          <p:nvPr/>
        </p:nvSpPr>
        <p:spPr bwMode="auto">
          <a:xfrm>
            <a:off x="685800" y="3549650"/>
            <a:ext cx="2971800" cy="622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spcBef>
                <a:spcPts val="1050"/>
              </a:spcBef>
            </a:pPr>
            <a:r>
              <a:rPr lang="en-US" sz="1800">
                <a:solidFill>
                  <a:srgbClr val="0033CC"/>
                </a:solidFill>
                <a:ea typeface="ＭＳ Ｐゴシック" charset="0"/>
                <a:cs typeface="Times New Roman" charset="0"/>
              </a:rPr>
              <a:t># correspondences</a:t>
            </a:r>
            <a:br>
              <a:rPr lang="en-US" sz="1800">
                <a:solidFill>
                  <a:srgbClr val="0033CC"/>
                </a:solidFill>
                <a:ea typeface="ＭＳ Ｐゴシック" charset="0"/>
                <a:cs typeface="Times New Roman" charset="0"/>
              </a:rPr>
            </a:br>
            <a:r>
              <a:rPr lang="en-US" sz="1800">
                <a:solidFill>
                  <a:srgbClr val="0033CC"/>
                </a:solidFill>
                <a:ea typeface="ＭＳ Ｐゴシック" charset="0"/>
                <a:cs typeface="Times New Roman" charset="0"/>
              </a:rPr>
              <a:t># possible correspondences</a:t>
            </a:r>
          </a:p>
        </p:txBody>
      </p:sp>
      <p:sp>
        <p:nvSpPr>
          <p:cNvPr id="79895" name="Line 23"/>
          <p:cNvSpPr>
            <a:spLocks noChangeShapeType="1"/>
          </p:cNvSpPr>
          <p:nvPr/>
        </p:nvSpPr>
        <p:spPr bwMode="auto">
          <a:xfrm>
            <a:off x="914400" y="3886200"/>
            <a:ext cx="2438400" cy="158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9896" name="Rectangle 24"/>
          <p:cNvSpPr>
            <a:spLocks/>
          </p:cNvSpPr>
          <p:nvPr/>
        </p:nvSpPr>
        <p:spPr bwMode="auto">
          <a:xfrm>
            <a:off x="396875" y="6424613"/>
            <a:ext cx="6386513"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ea typeface="ＭＳ Ｐゴシック" charset="0"/>
                <a:cs typeface="Times New Roman" charset="0"/>
              </a:rPr>
              <a:t>C.Schmid et.al. </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Evaluation of Interest Point Detectors</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 IJCV 2000</a:t>
            </a:r>
          </a:p>
        </p:txBody>
      </p:sp>
      <p:sp>
        <p:nvSpPr>
          <p:cNvPr id="79897" name="Line 25"/>
          <p:cNvSpPr>
            <a:spLocks noChangeShapeType="1"/>
          </p:cNvSpPr>
          <p:nvPr/>
        </p:nvSpPr>
        <p:spPr bwMode="auto">
          <a:xfrm>
            <a:off x="0" y="6400800"/>
            <a:ext cx="9144000" cy="158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79898" name="Rectangle 26"/>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5"/>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t>Building a Panorama</a:t>
            </a:r>
          </a:p>
        </p:txBody>
      </p:sp>
      <p:pic>
        <p:nvPicPr>
          <p:cNvPr id="22531" name="Picture 8" descr="00"/>
          <p:cNvPicPr>
            <a:picLocks noChangeAspect="1" noChangeArrowheads="1"/>
          </p:cNvPicPr>
          <p:nvPr/>
        </p:nvPicPr>
        <p:blipFill>
          <a:blip r:embed="rId3"/>
          <a:srcRect/>
          <a:stretch>
            <a:fillRect/>
          </a:stretch>
        </p:blipFill>
        <p:spPr bwMode="auto">
          <a:xfrm>
            <a:off x="0" y="2590800"/>
            <a:ext cx="9196388" cy="2298700"/>
          </a:xfrm>
          <a:prstGeom prst="rect">
            <a:avLst/>
          </a:prstGeom>
          <a:noFill/>
          <a:ln w="9525">
            <a:noFill/>
            <a:miter lim="800000"/>
            <a:headEnd/>
            <a:tailEnd/>
          </a:ln>
        </p:spPr>
      </p:pic>
      <p:pic>
        <p:nvPicPr>
          <p:cNvPr id="13321" name="Picture 9" descr="01"/>
          <p:cNvPicPr>
            <a:picLocks noChangeAspect="1" noChangeArrowheads="1"/>
          </p:cNvPicPr>
          <p:nvPr/>
        </p:nvPicPr>
        <p:blipFill>
          <a:blip r:embed="rId4"/>
          <a:srcRect/>
          <a:stretch>
            <a:fillRect/>
          </a:stretch>
        </p:blipFill>
        <p:spPr bwMode="auto">
          <a:xfrm>
            <a:off x="0" y="2590800"/>
            <a:ext cx="9196388" cy="2298700"/>
          </a:xfrm>
          <a:prstGeom prst="rect">
            <a:avLst/>
          </a:prstGeom>
          <a:noFill/>
          <a:ln w="9525">
            <a:noFill/>
            <a:miter lim="800000"/>
            <a:headEnd/>
            <a:tailEnd/>
          </a:ln>
        </p:spPr>
      </p:pic>
      <p:pic>
        <p:nvPicPr>
          <p:cNvPr id="13322" name="Picture 10" descr="02"/>
          <p:cNvPicPr>
            <a:picLocks noChangeAspect="1" noChangeArrowheads="1"/>
          </p:cNvPicPr>
          <p:nvPr/>
        </p:nvPicPr>
        <p:blipFill>
          <a:blip r:embed="rId5"/>
          <a:srcRect/>
          <a:stretch>
            <a:fillRect/>
          </a:stretch>
        </p:blipFill>
        <p:spPr bwMode="auto">
          <a:xfrm>
            <a:off x="0" y="2590800"/>
            <a:ext cx="9196388" cy="2298700"/>
          </a:xfrm>
          <a:prstGeom prst="rect">
            <a:avLst/>
          </a:prstGeom>
          <a:noFill/>
          <a:ln w="9525">
            <a:noFill/>
            <a:miter lim="800000"/>
            <a:headEnd/>
            <a:tailEnd/>
          </a:ln>
        </p:spPr>
      </p:pic>
      <p:pic>
        <p:nvPicPr>
          <p:cNvPr id="13323" name="Picture 11" descr="03"/>
          <p:cNvPicPr>
            <a:picLocks noChangeAspect="1" noChangeArrowheads="1"/>
          </p:cNvPicPr>
          <p:nvPr/>
        </p:nvPicPr>
        <p:blipFill>
          <a:blip r:embed="rId6"/>
          <a:srcRect/>
          <a:stretch>
            <a:fillRect/>
          </a:stretch>
        </p:blipFill>
        <p:spPr bwMode="auto">
          <a:xfrm>
            <a:off x="0" y="2590800"/>
            <a:ext cx="9196388" cy="2298700"/>
          </a:xfrm>
          <a:prstGeom prst="rect">
            <a:avLst/>
          </a:prstGeom>
          <a:noFill/>
          <a:ln w="9525">
            <a:noFill/>
            <a:miter lim="800000"/>
            <a:headEnd/>
            <a:tailEnd/>
          </a:ln>
        </p:spPr>
      </p:pic>
      <p:pic>
        <p:nvPicPr>
          <p:cNvPr id="13324" name="Picture 12" descr="04"/>
          <p:cNvPicPr>
            <a:picLocks noChangeAspect="1" noChangeArrowheads="1"/>
          </p:cNvPicPr>
          <p:nvPr/>
        </p:nvPicPr>
        <p:blipFill>
          <a:blip r:embed="rId7"/>
          <a:srcRect/>
          <a:stretch>
            <a:fillRect/>
          </a:stretch>
        </p:blipFill>
        <p:spPr bwMode="auto">
          <a:xfrm>
            <a:off x="0" y="2590800"/>
            <a:ext cx="9196388" cy="2298700"/>
          </a:xfrm>
          <a:prstGeom prst="rect">
            <a:avLst/>
          </a:prstGeom>
          <a:noFill/>
          <a:ln w="9525">
            <a:noFill/>
            <a:miter lim="800000"/>
            <a:headEnd/>
            <a:tailEnd/>
          </a:ln>
        </p:spPr>
      </p:pic>
      <p:pic>
        <p:nvPicPr>
          <p:cNvPr id="13325" name="Picture 13" descr="05"/>
          <p:cNvPicPr>
            <a:picLocks noChangeAspect="1" noChangeArrowheads="1"/>
          </p:cNvPicPr>
          <p:nvPr/>
        </p:nvPicPr>
        <p:blipFill>
          <a:blip r:embed="rId8"/>
          <a:srcRect/>
          <a:stretch>
            <a:fillRect/>
          </a:stretch>
        </p:blipFill>
        <p:spPr bwMode="auto">
          <a:xfrm>
            <a:off x="0" y="2590800"/>
            <a:ext cx="9196388" cy="2298700"/>
          </a:xfrm>
          <a:prstGeom prst="rect">
            <a:avLst/>
          </a:prstGeom>
          <a:noFill/>
          <a:ln w="9525">
            <a:noFill/>
            <a:miter lim="800000"/>
            <a:headEnd/>
            <a:tailEnd/>
          </a:ln>
        </p:spPr>
      </p:pic>
      <p:pic>
        <p:nvPicPr>
          <p:cNvPr id="13326" name="Picture 14" descr="06"/>
          <p:cNvPicPr>
            <a:picLocks noChangeAspect="1" noChangeArrowheads="1"/>
          </p:cNvPicPr>
          <p:nvPr/>
        </p:nvPicPr>
        <p:blipFill>
          <a:blip r:embed="rId9"/>
          <a:srcRect/>
          <a:stretch>
            <a:fillRect/>
          </a:stretch>
        </p:blipFill>
        <p:spPr bwMode="auto">
          <a:xfrm>
            <a:off x="0" y="2590800"/>
            <a:ext cx="9196388" cy="2298700"/>
          </a:xfrm>
          <a:prstGeom prst="rect">
            <a:avLst/>
          </a:prstGeom>
          <a:noFill/>
          <a:ln w="9525">
            <a:noFill/>
            <a:miter lim="800000"/>
            <a:headEnd/>
            <a:tailEnd/>
          </a:ln>
        </p:spPr>
      </p:pic>
      <p:pic>
        <p:nvPicPr>
          <p:cNvPr id="13327" name="Picture 15" descr="07"/>
          <p:cNvPicPr>
            <a:picLocks noChangeAspect="1" noChangeArrowheads="1"/>
          </p:cNvPicPr>
          <p:nvPr/>
        </p:nvPicPr>
        <p:blipFill>
          <a:blip r:embed="rId10"/>
          <a:srcRect/>
          <a:stretch>
            <a:fillRect/>
          </a:stretch>
        </p:blipFill>
        <p:spPr bwMode="auto">
          <a:xfrm>
            <a:off x="0" y="2590800"/>
            <a:ext cx="9196388" cy="2298700"/>
          </a:xfrm>
          <a:prstGeom prst="rect">
            <a:avLst/>
          </a:prstGeom>
          <a:noFill/>
          <a:ln w="9525">
            <a:noFill/>
            <a:miter lim="800000"/>
            <a:headEnd/>
            <a:tailEnd/>
          </a:ln>
        </p:spPr>
      </p:pic>
      <p:pic>
        <p:nvPicPr>
          <p:cNvPr id="13328" name="Picture 16" descr="08"/>
          <p:cNvPicPr>
            <a:picLocks noChangeAspect="1" noChangeArrowheads="1"/>
          </p:cNvPicPr>
          <p:nvPr/>
        </p:nvPicPr>
        <p:blipFill>
          <a:blip r:embed="rId11"/>
          <a:srcRect/>
          <a:stretch>
            <a:fillRect/>
          </a:stretch>
        </p:blipFill>
        <p:spPr bwMode="auto">
          <a:xfrm>
            <a:off x="0" y="2590800"/>
            <a:ext cx="9196388" cy="2298700"/>
          </a:xfrm>
          <a:prstGeom prst="rect">
            <a:avLst/>
          </a:prstGeom>
          <a:noFill/>
          <a:ln w="9525">
            <a:noFill/>
            <a:miter lim="800000"/>
            <a:headEnd/>
            <a:tailEnd/>
          </a:ln>
        </p:spPr>
      </p:pic>
      <p:pic>
        <p:nvPicPr>
          <p:cNvPr id="13329" name="Picture 17" descr="09"/>
          <p:cNvPicPr>
            <a:picLocks noChangeAspect="1" noChangeArrowheads="1"/>
          </p:cNvPicPr>
          <p:nvPr/>
        </p:nvPicPr>
        <p:blipFill>
          <a:blip r:embed="rId12"/>
          <a:srcRect/>
          <a:stretch>
            <a:fillRect/>
          </a:stretch>
        </p:blipFill>
        <p:spPr bwMode="auto">
          <a:xfrm>
            <a:off x="0" y="2590800"/>
            <a:ext cx="9196388" cy="2298700"/>
          </a:xfrm>
          <a:prstGeom prst="rect">
            <a:avLst/>
          </a:prstGeom>
          <a:noFill/>
          <a:ln w="9525">
            <a:noFill/>
            <a:miter lim="800000"/>
            <a:headEnd/>
            <a:tailEnd/>
          </a:ln>
        </p:spPr>
      </p:pic>
      <p:pic>
        <p:nvPicPr>
          <p:cNvPr id="13330" name="Picture 18" descr="10"/>
          <p:cNvPicPr>
            <a:picLocks noChangeAspect="1" noChangeArrowheads="1"/>
          </p:cNvPicPr>
          <p:nvPr/>
        </p:nvPicPr>
        <p:blipFill>
          <a:blip r:embed="rId13"/>
          <a:srcRect/>
          <a:stretch>
            <a:fillRect/>
          </a:stretch>
        </p:blipFill>
        <p:spPr bwMode="auto">
          <a:xfrm>
            <a:off x="0" y="2590800"/>
            <a:ext cx="9196388" cy="2298700"/>
          </a:xfrm>
          <a:prstGeom prst="rect">
            <a:avLst/>
          </a:prstGeom>
          <a:noFill/>
          <a:ln w="9525">
            <a:noFill/>
            <a:miter lim="800000"/>
            <a:headEnd/>
            <a:tailEnd/>
          </a:ln>
        </p:spPr>
      </p:pic>
      <p:pic>
        <p:nvPicPr>
          <p:cNvPr id="13331" name="Picture 19" descr="11"/>
          <p:cNvPicPr>
            <a:picLocks noChangeAspect="1" noChangeArrowheads="1"/>
          </p:cNvPicPr>
          <p:nvPr/>
        </p:nvPicPr>
        <p:blipFill>
          <a:blip r:embed="rId14"/>
          <a:srcRect/>
          <a:stretch>
            <a:fillRect/>
          </a:stretch>
        </p:blipFill>
        <p:spPr bwMode="auto">
          <a:xfrm>
            <a:off x="0" y="2590800"/>
            <a:ext cx="9196388" cy="2298700"/>
          </a:xfrm>
          <a:prstGeom prst="rect">
            <a:avLst/>
          </a:prstGeom>
          <a:noFill/>
          <a:ln w="9525">
            <a:noFill/>
            <a:miter lim="800000"/>
            <a:headEnd/>
            <a:tailEnd/>
          </a:ln>
        </p:spPr>
      </p:pic>
      <p:pic>
        <p:nvPicPr>
          <p:cNvPr id="13332" name="Picture 20" descr="12"/>
          <p:cNvPicPr>
            <a:picLocks noChangeAspect="1" noChangeArrowheads="1"/>
          </p:cNvPicPr>
          <p:nvPr/>
        </p:nvPicPr>
        <p:blipFill>
          <a:blip r:embed="rId15"/>
          <a:srcRect/>
          <a:stretch>
            <a:fillRect/>
          </a:stretch>
        </p:blipFill>
        <p:spPr bwMode="auto">
          <a:xfrm>
            <a:off x="0" y="2590800"/>
            <a:ext cx="9196388" cy="2298700"/>
          </a:xfrm>
          <a:prstGeom prst="rect">
            <a:avLst/>
          </a:prstGeom>
          <a:noFill/>
          <a:ln w="9525">
            <a:noFill/>
            <a:miter lim="800000"/>
            <a:headEnd/>
            <a:tailEnd/>
          </a:ln>
        </p:spPr>
      </p:pic>
      <p:sp>
        <p:nvSpPr>
          <p:cNvPr id="22544" name="Rectangle 21"/>
          <p:cNvSpPr>
            <a:spLocks noGrp="1" noChangeArrowheads="1"/>
          </p:cNvSpPr>
          <p:nvPr>
            <p:ph type="body" idx="1"/>
          </p:nvPr>
        </p:nvSpPr>
        <p:spPr>
          <a:xfrm>
            <a:off x="685800" y="1981200"/>
            <a:ext cx="7772400" cy="3429000"/>
          </a:xfrm>
        </p:spPr>
        <p:txBody>
          <a:bodyPr/>
          <a:lstStyle/>
          <a:p>
            <a:pPr eaLnBrk="1" hangingPunct="1"/>
            <a:endParaRPr lang="en-US"/>
          </a:p>
        </p:txBody>
      </p:sp>
      <p:pic>
        <p:nvPicPr>
          <p:cNvPr id="13334" name="Picture 22" descr="20"/>
          <p:cNvPicPr>
            <a:picLocks noChangeAspect="1" noChangeArrowheads="1"/>
          </p:cNvPicPr>
          <p:nvPr/>
        </p:nvPicPr>
        <p:blipFill>
          <a:blip r:embed="rId16"/>
          <a:srcRect/>
          <a:stretch>
            <a:fillRect/>
          </a:stretch>
        </p:blipFill>
        <p:spPr bwMode="auto">
          <a:xfrm>
            <a:off x="0" y="2592388"/>
            <a:ext cx="9196388" cy="2298700"/>
          </a:xfrm>
          <a:prstGeom prst="rect">
            <a:avLst/>
          </a:prstGeom>
          <a:noFill/>
          <a:ln w="9525">
            <a:noFill/>
            <a:miter lim="800000"/>
            <a:headEnd/>
            <a:tailEnd/>
          </a:ln>
        </p:spPr>
      </p:pic>
      <p:pic>
        <p:nvPicPr>
          <p:cNvPr id="13335" name="Picture 23" descr="28"/>
          <p:cNvPicPr>
            <a:picLocks noChangeAspect="1" noChangeArrowheads="1"/>
          </p:cNvPicPr>
          <p:nvPr/>
        </p:nvPicPr>
        <p:blipFill>
          <a:blip r:embed="rId17"/>
          <a:srcRect/>
          <a:stretch>
            <a:fillRect/>
          </a:stretch>
        </p:blipFill>
        <p:spPr bwMode="auto">
          <a:xfrm>
            <a:off x="0" y="2592388"/>
            <a:ext cx="9196388" cy="2298700"/>
          </a:xfrm>
          <a:prstGeom prst="rect">
            <a:avLst/>
          </a:prstGeom>
          <a:noFill/>
          <a:ln w="9525">
            <a:noFill/>
            <a:miter lim="800000"/>
            <a:headEnd/>
            <a:tailEnd/>
          </a:ln>
        </p:spPr>
      </p:pic>
      <p:pic>
        <p:nvPicPr>
          <p:cNvPr id="13336" name="Picture 24" descr="36"/>
          <p:cNvPicPr>
            <a:picLocks noChangeAspect="1" noChangeArrowheads="1"/>
          </p:cNvPicPr>
          <p:nvPr/>
        </p:nvPicPr>
        <p:blipFill>
          <a:blip r:embed="rId18"/>
          <a:srcRect/>
          <a:stretch>
            <a:fillRect/>
          </a:stretch>
        </p:blipFill>
        <p:spPr bwMode="auto">
          <a:xfrm>
            <a:off x="0" y="2592388"/>
            <a:ext cx="9196388" cy="2298700"/>
          </a:xfrm>
          <a:prstGeom prst="rect">
            <a:avLst/>
          </a:prstGeom>
          <a:noFill/>
          <a:ln w="9525">
            <a:noFill/>
            <a:miter lim="800000"/>
            <a:headEnd/>
            <a:tailEnd/>
          </a:ln>
        </p:spPr>
      </p:pic>
      <p:pic>
        <p:nvPicPr>
          <p:cNvPr id="13337" name="Picture 25" descr="44"/>
          <p:cNvPicPr>
            <a:picLocks noChangeAspect="1" noChangeArrowheads="1"/>
          </p:cNvPicPr>
          <p:nvPr/>
        </p:nvPicPr>
        <p:blipFill>
          <a:blip r:embed="rId19"/>
          <a:srcRect/>
          <a:stretch>
            <a:fillRect/>
          </a:stretch>
        </p:blipFill>
        <p:spPr bwMode="auto">
          <a:xfrm>
            <a:off x="0" y="2592388"/>
            <a:ext cx="9196388" cy="2298700"/>
          </a:xfrm>
          <a:prstGeom prst="rect">
            <a:avLst/>
          </a:prstGeom>
          <a:noFill/>
          <a:ln w="9525">
            <a:noFill/>
            <a:miter lim="800000"/>
            <a:headEnd/>
            <a:tailEnd/>
          </a:ln>
        </p:spPr>
      </p:pic>
      <p:pic>
        <p:nvPicPr>
          <p:cNvPr id="13338" name="Picture 26" descr="52"/>
          <p:cNvPicPr>
            <a:picLocks noChangeAspect="1" noChangeArrowheads="1"/>
          </p:cNvPicPr>
          <p:nvPr/>
        </p:nvPicPr>
        <p:blipFill>
          <a:blip r:embed="rId20"/>
          <a:srcRect/>
          <a:stretch>
            <a:fillRect/>
          </a:stretch>
        </p:blipFill>
        <p:spPr bwMode="auto">
          <a:xfrm>
            <a:off x="0" y="2592388"/>
            <a:ext cx="9196388" cy="2298700"/>
          </a:xfrm>
          <a:prstGeom prst="rect">
            <a:avLst/>
          </a:prstGeom>
          <a:noFill/>
          <a:ln w="9525">
            <a:noFill/>
            <a:miter lim="800000"/>
            <a:headEnd/>
            <a:tailEnd/>
          </a:ln>
        </p:spPr>
      </p:pic>
      <p:pic>
        <p:nvPicPr>
          <p:cNvPr id="13339" name="Picture 27" descr="60"/>
          <p:cNvPicPr>
            <a:picLocks noChangeAspect="1" noChangeArrowheads="1"/>
          </p:cNvPicPr>
          <p:nvPr/>
        </p:nvPicPr>
        <p:blipFill>
          <a:blip r:embed="rId21"/>
          <a:srcRect/>
          <a:stretch>
            <a:fillRect/>
          </a:stretch>
        </p:blipFill>
        <p:spPr bwMode="auto">
          <a:xfrm>
            <a:off x="0" y="2592388"/>
            <a:ext cx="9196388" cy="2298700"/>
          </a:xfrm>
          <a:prstGeom prst="rect">
            <a:avLst/>
          </a:prstGeom>
          <a:noFill/>
          <a:ln w="9525">
            <a:noFill/>
            <a:miter lim="800000"/>
            <a:headEnd/>
            <a:tailEnd/>
          </a:ln>
        </p:spPr>
      </p:pic>
      <p:pic>
        <p:nvPicPr>
          <p:cNvPr id="13340" name="Picture 28" descr="68"/>
          <p:cNvPicPr>
            <a:picLocks noChangeAspect="1" noChangeArrowheads="1"/>
          </p:cNvPicPr>
          <p:nvPr/>
        </p:nvPicPr>
        <p:blipFill>
          <a:blip r:embed="rId22"/>
          <a:srcRect/>
          <a:stretch>
            <a:fillRect/>
          </a:stretch>
        </p:blipFill>
        <p:spPr bwMode="auto">
          <a:xfrm>
            <a:off x="0" y="2592388"/>
            <a:ext cx="9196388" cy="2298700"/>
          </a:xfrm>
          <a:prstGeom prst="rect">
            <a:avLst/>
          </a:prstGeom>
          <a:noFill/>
          <a:ln w="9525">
            <a:noFill/>
            <a:miter lim="800000"/>
            <a:headEnd/>
            <a:tailEnd/>
          </a:ln>
        </p:spPr>
      </p:pic>
      <p:pic>
        <p:nvPicPr>
          <p:cNvPr id="13341" name="Picture 29" descr="76"/>
          <p:cNvPicPr>
            <a:picLocks noChangeAspect="1" noChangeArrowheads="1"/>
          </p:cNvPicPr>
          <p:nvPr/>
        </p:nvPicPr>
        <p:blipFill>
          <a:blip r:embed="rId23"/>
          <a:srcRect/>
          <a:stretch>
            <a:fillRect/>
          </a:stretch>
        </p:blipFill>
        <p:spPr bwMode="auto">
          <a:xfrm>
            <a:off x="0" y="2592388"/>
            <a:ext cx="9196388" cy="2298700"/>
          </a:xfrm>
          <a:prstGeom prst="rect">
            <a:avLst/>
          </a:prstGeom>
          <a:noFill/>
          <a:ln w="9525">
            <a:noFill/>
            <a:miter lim="800000"/>
            <a:headEnd/>
            <a:tailEnd/>
          </a:ln>
        </p:spPr>
      </p:pic>
      <p:pic>
        <p:nvPicPr>
          <p:cNvPr id="13342" name="Picture 30" descr="78"/>
          <p:cNvPicPr>
            <a:picLocks noChangeAspect="1" noChangeArrowheads="1"/>
          </p:cNvPicPr>
          <p:nvPr/>
        </p:nvPicPr>
        <p:blipFill>
          <a:blip r:embed="rId24"/>
          <a:srcRect/>
          <a:stretch>
            <a:fillRect/>
          </a:stretch>
        </p:blipFill>
        <p:spPr bwMode="auto">
          <a:xfrm>
            <a:off x="0" y="2592388"/>
            <a:ext cx="9196388" cy="2298700"/>
          </a:xfrm>
          <a:prstGeom prst="rect">
            <a:avLst/>
          </a:prstGeom>
          <a:noFill/>
          <a:ln w="9525">
            <a:noFill/>
            <a:miter lim="800000"/>
            <a:headEnd/>
            <a:tailEnd/>
          </a:ln>
        </p:spPr>
      </p:pic>
      <p:pic>
        <p:nvPicPr>
          <p:cNvPr id="13343" name="Picture 31" descr="pano"/>
          <p:cNvPicPr>
            <a:picLocks noChangeAspect="1" noChangeArrowheads="1"/>
          </p:cNvPicPr>
          <p:nvPr/>
        </p:nvPicPr>
        <p:blipFill>
          <a:blip r:embed="rId25"/>
          <a:srcRect/>
          <a:stretch>
            <a:fillRect/>
          </a:stretch>
        </p:blipFill>
        <p:spPr bwMode="auto">
          <a:xfrm>
            <a:off x="0" y="2592388"/>
            <a:ext cx="9196388" cy="2298700"/>
          </a:xfrm>
          <a:prstGeom prst="rect">
            <a:avLst/>
          </a:prstGeom>
          <a:noFill/>
          <a:ln w="9525">
            <a:noFill/>
            <a:miter lim="800000"/>
            <a:headEnd/>
            <a:tailEnd/>
          </a:ln>
        </p:spPr>
      </p:pic>
      <p:sp>
        <p:nvSpPr>
          <p:cNvPr id="22555" name="Text Box 32"/>
          <p:cNvSpPr txBox="1">
            <a:spLocks noChangeArrowheads="1"/>
          </p:cNvSpPr>
          <p:nvPr/>
        </p:nvSpPr>
        <p:spPr bwMode="auto">
          <a:xfrm>
            <a:off x="381000" y="6324600"/>
            <a:ext cx="8382000" cy="461665"/>
          </a:xfrm>
          <a:prstGeom prst="rect">
            <a:avLst/>
          </a:prstGeom>
          <a:noFill/>
          <a:ln w="9525">
            <a:noFill/>
            <a:miter lim="800000"/>
            <a:headEnd/>
            <a:tailEnd/>
          </a:ln>
        </p:spPr>
        <p:txBody>
          <a:bodyPr wrap="square">
            <a:prstTxWarp prst="textNoShape">
              <a:avLst/>
            </a:prstTxWarp>
            <a:spAutoFit/>
          </a:bodyPr>
          <a:lstStyle/>
          <a:p>
            <a:pPr>
              <a:spcBef>
                <a:spcPct val="50000"/>
              </a:spcBef>
            </a:pPr>
            <a:r>
              <a:rPr lang="ru-RU" dirty="0"/>
              <a:t>M. Brown and D. G. Low</a:t>
            </a:r>
            <a:r>
              <a:rPr lang="en-US" dirty="0" err="1"/>
              <a:t>e</a:t>
            </a:r>
            <a:r>
              <a:rPr lang="en-US" dirty="0"/>
              <a:t>. </a:t>
            </a:r>
            <a:r>
              <a:rPr lang="ru-RU" dirty="0"/>
              <a:t>Recognising Panorama</a:t>
            </a:r>
            <a:r>
              <a:rPr lang="en-US" dirty="0" err="1"/>
              <a:t>s</a:t>
            </a:r>
            <a:r>
              <a:rPr lang="en-US" dirty="0"/>
              <a:t>. ICCV 2003</a:t>
            </a:r>
            <a:endParaRPr lang="ru-RU" dirty="0"/>
          </a:p>
        </p:txBody>
      </p:sp>
      <p:sp>
        <p:nvSpPr>
          <p:cNvPr id="22556" name="Line 33"/>
          <p:cNvSpPr>
            <a:spLocks noChangeShapeType="1"/>
          </p:cNvSpPr>
          <p:nvPr/>
        </p:nvSpPr>
        <p:spPr bwMode="auto">
          <a:xfrm>
            <a:off x="0" y="6324600"/>
            <a:ext cx="9144000" cy="0"/>
          </a:xfrm>
          <a:prstGeom prst="line">
            <a:avLst/>
          </a:prstGeom>
          <a:noFill/>
          <a:ln w="9525">
            <a:solidFill>
              <a:schemeClr val="tx1"/>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499"/>
                                          </p:stCondLst>
                                        </p:cTn>
                                        <p:tgtEl>
                                          <p:spTgt spid="13321"/>
                                        </p:tgtEl>
                                        <p:attrNameLst>
                                          <p:attrName>style.visibility</p:attrName>
                                        </p:attrNameLst>
                                      </p:cBhvr>
                                      <p:to>
                                        <p:strVal val="visible"/>
                                      </p:to>
                                    </p:set>
                                  </p:childTnLst>
                                </p:cTn>
                              </p:par>
                            </p:childTnLst>
                          </p:cTn>
                        </p:par>
                        <p:par>
                          <p:cTn id="7" fill="hold">
                            <p:stCondLst>
                              <p:cond delay="700"/>
                            </p:stCondLst>
                            <p:childTnLst>
                              <p:par>
                                <p:cTn id="8" presetID="1" presetClass="entr" presetSubtype="0" fill="hold" nodeType="afterEffect">
                                  <p:stCondLst>
                                    <p:cond delay="200"/>
                                  </p:stCondLst>
                                  <p:childTnLst>
                                    <p:set>
                                      <p:cBhvr>
                                        <p:cTn id="9" dur="1" fill="hold">
                                          <p:stCondLst>
                                            <p:cond delay="499"/>
                                          </p:stCondLst>
                                        </p:cTn>
                                        <p:tgtEl>
                                          <p:spTgt spid="13322"/>
                                        </p:tgtEl>
                                        <p:attrNameLst>
                                          <p:attrName>style.visibility</p:attrName>
                                        </p:attrNameLst>
                                      </p:cBhvr>
                                      <p:to>
                                        <p:strVal val="visible"/>
                                      </p:to>
                                    </p:set>
                                  </p:childTnLst>
                                </p:cTn>
                              </p:par>
                            </p:childTnLst>
                          </p:cTn>
                        </p:par>
                        <p:par>
                          <p:cTn id="10" fill="hold">
                            <p:stCondLst>
                              <p:cond delay="1400"/>
                            </p:stCondLst>
                            <p:childTnLst>
                              <p:par>
                                <p:cTn id="11" presetID="1" presetClass="entr" presetSubtype="0" fill="hold" nodeType="afterEffect">
                                  <p:stCondLst>
                                    <p:cond delay="200"/>
                                  </p:stCondLst>
                                  <p:childTnLst>
                                    <p:set>
                                      <p:cBhvr>
                                        <p:cTn id="12" dur="1" fill="hold">
                                          <p:stCondLst>
                                            <p:cond delay="499"/>
                                          </p:stCondLst>
                                        </p:cTn>
                                        <p:tgtEl>
                                          <p:spTgt spid="13323"/>
                                        </p:tgtEl>
                                        <p:attrNameLst>
                                          <p:attrName>style.visibility</p:attrName>
                                        </p:attrNameLst>
                                      </p:cBhvr>
                                      <p:to>
                                        <p:strVal val="visible"/>
                                      </p:to>
                                    </p:set>
                                  </p:childTnLst>
                                </p:cTn>
                              </p:par>
                            </p:childTnLst>
                          </p:cTn>
                        </p:par>
                        <p:par>
                          <p:cTn id="13" fill="hold">
                            <p:stCondLst>
                              <p:cond delay="2100"/>
                            </p:stCondLst>
                            <p:childTnLst>
                              <p:par>
                                <p:cTn id="14" presetID="1" presetClass="entr" presetSubtype="0" fill="hold" nodeType="afterEffect">
                                  <p:stCondLst>
                                    <p:cond delay="200"/>
                                  </p:stCondLst>
                                  <p:childTnLst>
                                    <p:set>
                                      <p:cBhvr>
                                        <p:cTn id="15" dur="1" fill="hold">
                                          <p:stCondLst>
                                            <p:cond delay="499"/>
                                          </p:stCondLst>
                                        </p:cTn>
                                        <p:tgtEl>
                                          <p:spTgt spid="13324"/>
                                        </p:tgtEl>
                                        <p:attrNameLst>
                                          <p:attrName>style.visibility</p:attrName>
                                        </p:attrNameLst>
                                      </p:cBhvr>
                                      <p:to>
                                        <p:strVal val="visible"/>
                                      </p:to>
                                    </p:set>
                                  </p:childTnLst>
                                </p:cTn>
                              </p:par>
                            </p:childTnLst>
                          </p:cTn>
                        </p:par>
                        <p:par>
                          <p:cTn id="16" fill="hold">
                            <p:stCondLst>
                              <p:cond delay="2800"/>
                            </p:stCondLst>
                            <p:childTnLst>
                              <p:par>
                                <p:cTn id="17" presetID="1" presetClass="entr" presetSubtype="0" fill="hold" nodeType="afterEffect">
                                  <p:stCondLst>
                                    <p:cond delay="200"/>
                                  </p:stCondLst>
                                  <p:childTnLst>
                                    <p:set>
                                      <p:cBhvr>
                                        <p:cTn id="18" dur="1" fill="hold">
                                          <p:stCondLst>
                                            <p:cond delay="499"/>
                                          </p:stCondLst>
                                        </p:cTn>
                                        <p:tgtEl>
                                          <p:spTgt spid="13325"/>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200"/>
                                  </p:stCondLst>
                                  <p:childTnLst>
                                    <p:set>
                                      <p:cBhvr>
                                        <p:cTn id="21" dur="1" fill="hold">
                                          <p:stCondLst>
                                            <p:cond delay="499"/>
                                          </p:stCondLst>
                                        </p:cTn>
                                        <p:tgtEl>
                                          <p:spTgt spid="13326"/>
                                        </p:tgtEl>
                                        <p:attrNameLst>
                                          <p:attrName>style.visibility</p:attrName>
                                        </p:attrNameLst>
                                      </p:cBhvr>
                                      <p:to>
                                        <p:strVal val="visible"/>
                                      </p:to>
                                    </p:set>
                                  </p:childTnLst>
                                </p:cTn>
                              </p:par>
                            </p:childTnLst>
                          </p:cTn>
                        </p:par>
                        <p:par>
                          <p:cTn id="22" fill="hold">
                            <p:stCondLst>
                              <p:cond delay="4200"/>
                            </p:stCondLst>
                            <p:childTnLst>
                              <p:par>
                                <p:cTn id="23" presetID="1" presetClass="entr" presetSubtype="0" fill="hold" nodeType="afterEffect">
                                  <p:stCondLst>
                                    <p:cond delay="200"/>
                                  </p:stCondLst>
                                  <p:childTnLst>
                                    <p:set>
                                      <p:cBhvr>
                                        <p:cTn id="24" dur="1" fill="hold">
                                          <p:stCondLst>
                                            <p:cond delay="499"/>
                                          </p:stCondLst>
                                        </p:cTn>
                                        <p:tgtEl>
                                          <p:spTgt spid="13327"/>
                                        </p:tgtEl>
                                        <p:attrNameLst>
                                          <p:attrName>style.visibility</p:attrName>
                                        </p:attrNameLst>
                                      </p:cBhvr>
                                      <p:to>
                                        <p:strVal val="visible"/>
                                      </p:to>
                                    </p:set>
                                  </p:childTnLst>
                                </p:cTn>
                              </p:par>
                            </p:childTnLst>
                          </p:cTn>
                        </p:par>
                        <p:par>
                          <p:cTn id="25" fill="hold">
                            <p:stCondLst>
                              <p:cond delay="4900"/>
                            </p:stCondLst>
                            <p:childTnLst>
                              <p:par>
                                <p:cTn id="26" presetID="1" presetClass="entr" presetSubtype="0" fill="hold" nodeType="afterEffect">
                                  <p:stCondLst>
                                    <p:cond delay="200"/>
                                  </p:stCondLst>
                                  <p:childTnLst>
                                    <p:set>
                                      <p:cBhvr>
                                        <p:cTn id="27" dur="1" fill="hold">
                                          <p:stCondLst>
                                            <p:cond delay="499"/>
                                          </p:stCondLst>
                                        </p:cTn>
                                        <p:tgtEl>
                                          <p:spTgt spid="13328"/>
                                        </p:tgtEl>
                                        <p:attrNameLst>
                                          <p:attrName>style.visibility</p:attrName>
                                        </p:attrNameLst>
                                      </p:cBhvr>
                                      <p:to>
                                        <p:strVal val="visible"/>
                                      </p:to>
                                    </p:set>
                                  </p:childTnLst>
                                </p:cTn>
                              </p:par>
                            </p:childTnLst>
                          </p:cTn>
                        </p:par>
                        <p:par>
                          <p:cTn id="28" fill="hold">
                            <p:stCondLst>
                              <p:cond delay="5600"/>
                            </p:stCondLst>
                            <p:childTnLst>
                              <p:par>
                                <p:cTn id="29" presetID="1" presetClass="entr" presetSubtype="0" fill="hold" nodeType="afterEffect">
                                  <p:stCondLst>
                                    <p:cond delay="200"/>
                                  </p:stCondLst>
                                  <p:childTnLst>
                                    <p:set>
                                      <p:cBhvr>
                                        <p:cTn id="30" dur="1" fill="hold">
                                          <p:stCondLst>
                                            <p:cond delay="499"/>
                                          </p:stCondLst>
                                        </p:cTn>
                                        <p:tgtEl>
                                          <p:spTgt spid="13329"/>
                                        </p:tgtEl>
                                        <p:attrNameLst>
                                          <p:attrName>style.visibility</p:attrName>
                                        </p:attrNameLst>
                                      </p:cBhvr>
                                      <p:to>
                                        <p:strVal val="visible"/>
                                      </p:to>
                                    </p:set>
                                  </p:childTnLst>
                                </p:cTn>
                              </p:par>
                            </p:childTnLst>
                          </p:cTn>
                        </p:par>
                        <p:par>
                          <p:cTn id="31" fill="hold">
                            <p:stCondLst>
                              <p:cond delay="6300"/>
                            </p:stCondLst>
                            <p:childTnLst>
                              <p:par>
                                <p:cTn id="32" presetID="1" presetClass="entr" presetSubtype="0" fill="hold" nodeType="afterEffect">
                                  <p:stCondLst>
                                    <p:cond delay="200"/>
                                  </p:stCondLst>
                                  <p:childTnLst>
                                    <p:set>
                                      <p:cBhvr>
                                        <p:cTn id="33" dur="1" fill="hold">
                                          <p:stCondLst>
                                            <p:cond delay="499"/>
                                          </p:stCondLst>
                                        </p:cTn>
                                        <p:tgtEl>
                                          <p:spTgt spid="13330"/>
                                        </p:tgtEl>
                                        <p:attrNameLst>
                                          <p:attrName>style.visibility</p:attrName>
                                        </p:attrNameLst>
                                      </p:cBhvr>
                                      <p:to>
                                        <p:strVal val="visible"/>
                                      </p:to>
                                    </p:set>
                                  </p:childTnLst>
                                </p:cTn>
                              </p:par>
                            </p:childTnLst>
                          </p:cTn>
                        </p:par>
                        <p:par>
                          <p:cTn id="34" fill="hold">
                            <p:stCondLst>
                              <p:cond delay="7000"/>
                            </p:stCondLst>
                            <p:childTnLst>
                              <p:par>
                                <p:cTn id="35" presetID="1" presetClass="entr" presetSubtype="0" fill="hold" nodeType="afterEffect">
                                  <p:stCondLst>
                                    <p:cond delay="200"/>
                                  </p:stCondLst>
                                  <p:childTnLst>
                                    <p:set>
                                      <p:cBhvr>
                                        <p:cTn id="36" dur="1" fill="hold">
                                          <p:stCondLst>
                                            <p:cond delay="499"/>
                                          </p:stCondLst>
                                        </p:cTn>
                                        <p:tgtEl>
                                          <p:spTgt spid="13331"/>
                                        </p:tgtEl>
                                        <p:attrNameLst>
                                          <p:attrName>style.visibility</p:attrName>
                                        </p:attrNameLst>
                                      </p:cBhvr>
                                      <p:to>
                                        <p:strVal val="visible"/>
                                      </p:to>
                                    </p:set>
                                  </p:childTnLst>
                                </p:cTn>
                              </p:par>
                            </p:childTnLst>
                          </p:cTn>
                        </p:par>
                        <p:par>
                          <p:cTn id="37" fill="hold">
                            <p:stCondLst>
                              <p:cond delay="7700"/>
                            </p:stCondLst>
                            <p:childTnLst>
                              <p:par>
                                <p:cTn id="38" presetID="1" presetClass="entr" presetSubtype="0" fill="hold" nodeType="afterEffect">
                                  <p:stCondLst>
                                    <p:cond delay="200"/>
                                  </p:stCondLst>
                                  <p:childTnLst>
                                    <p:set>
                                      <p:cBhvr>
                                        <p:cTn id="39" dur="1" fill="hold">
                                          <p:stCondLst>
                                            <p:cond delay="499"/>
                                          </p:stCondLst>
                                        </p:cTn>
                                        <p:tgtEl>
                                          <p:spTgt spid="13332"/>
                                        </p:tgtEl>
                                        <p:attrNameLst>
                                          <p:attrName>style.visibility</p:attrName>
                                        </p:attrNameLst>
                                      </p:cBhvr>
                                      <p:to>
                                        <p:strVal val="visible"/>
                                      </p:to>
                                    </p:set>
                                  </p:childTnLst>
                                </p:cTn>
                              </p:par>
                            </p:childTnLst>
                          </p:cTn>
                        </p:par>
                        <p:par>
                          <p:cTn id="40" fill="hold">
                            <p:stCondLst>
                              <p:cond delay="8400"/>
                            </p:stCondLst>
                            <p:childTnLst>
                              <p:par>
                                <p:cTn id="41" presetID="1" presetClass="entr" presetSubtype="0" fill="hold" nodeType="afterEffect">
                                  <p:stCondLst>
                                    <p:cond delay="200"/>
                                  </p:stCondLst>
                                  <p:childTnLst>
                                    <p:set>
                                      <p:cBhvr>
                                        <p:cTn id="42" dur="1" fill="hold">
                                          <p:stCondLst>
                                            <p:cond delay="499"/>
                                          </p:stCondLst>
                                        </p:cTn>
                                        <p:tgtEl>
                                          <p:spTgt spid="13335"/>
                                        </p:tgtEl>
                                        <p:attrNameLst>
                                          <p:attrName>style.visibility</p:attrName>
                                        </p:attrNameLst>
                                      </p:cBhvr>
                                      <p:to>
                                        <p:strVal val="visible"/>
                                      </p:to>
                                    </p:set>
                                  </p:childTnLst>
                                </p:cTn>
                              </p:par>
                            </p:childTnLst>
                          </p:cTn>
                        </p:par>
                        <p:par>
                          <p:cTn id="43" fill="hold">
                            <p:stCondLst>
                              <p:cond delay="9100"/>
                            </p:stCondLst>
                            <p:childTnLst>
                              <p:par>
                                <p:cTn id="44" presetID="1" presetClass="entr" presetSubtype="0" fill="hold" nodeType="afterEffect">
                                  <p:stCondLst>
                                    <p:cond delay="200"/>
                                  </p:stCondLst>
                                  <p:childTnLst>
                                    <p:set>
                                      <p:cBhvr>
                                        <p:cTn id="45" dur="1" fill="hold">
                                          <p:stCondLst>
                                            <p:cond delay="499"/>
                                          </p:stCondLst>
                                        </p:cTn>
                                        <p:tgtEl>
                                          <p:spTgt spid="13336"/>
                                        </p:tgtEl>
                                        <p:attrNameLst>
                                          <p:attrName>style.visibility</p:attrName>
                                        </p:attrNameLst>
                                      </p:cBhvr>
                                      <p:to>
                                        <p:strVal val="visible"/>
                                      </p:to>
                                    </p:set>
                                  </p:childTnLst>
                                </p:cTn>
                              </p:par>
                            </p:childTnLst>
                          </p:cTn>
                        </p:par>
                        <p:par>
                          <p:cTn id="46" fill="hold">
                            <p:stCondLst>
                              <p:cond delay="9800"/>
                            </p:stCondLst>
                            <p:childTnLst>
                              <p:par>
                                <p:cTn id="47" presetID="1" presetClass="entr" presetSubtype="0" fill="hold" nodeType="afterEffect">
                                  <p:stCondLst>
                                    <p:cond delay="200"/>
                                  </p:stCondLst>
                                  <p:childTnLst>
                                    <p:set>
                                      <p:cBhvr>
                                        <p:cTn id="48" dur="1" fill="hold">
                                          <p:stCondLst>
                                            <p:cond delay="499"/>
                                          </p:stCondLst>
                                        </p:cTn>
                                        <p:tgtEl>
                                          <p:spTgt spid="13337"/>
                                        </p:tgtEl>
                                        <p:attrNameLst>
                                          <p:attrName>style.visibility</p:attrName>
                                        </p:attrNameLst>
                                      </p:cBhvr>
                                      <p:to>
                                        <p:strVal val="visible"/>
                                      </p:to>
                                    </p:set>
                                  </p:childTnLst>
                                </p:cTn>
                              </p:par>
                            </p:childTnLst>
                          </p:cTn>
                        </p:par>
                        <p:par>
                          <p:cTn id="49" fill="hold">
                            <p:stCondLst>
                              <p:cond delay="10500"/>
                            </p:stCondLst>
                            <p:childTnLst>
                              <p:par>
                                <p:cTn id="50" presetID="1" presetClass="entr" presetSubtype="0" fill="hold" nodeType="afterEffect">
                                  <p:stCondLst>
                                    <p:cond delay="200"/>
                                  </p:stCondLst>
                                  <p:childTnLst>
                                    <p:set>
                                      <p:cBhvr>
                                        <p:cTn id="51" dur="1" fill="hold">
                                          <p:stCondLst>
                                            <p:cond delay="499"/>
                                          </p:stCondLst>
                                        </p:cTn>
                                        <p:tgtEl>
                                          <p:spTgt spid="13338"/>
                                        </p:tgtEl>
                                        <p:attrNameLst>
                                          <p:attrName>style.visibility</p:attrName>
                                        </p:attrNameLst>
                                      </p:cBhvr>
                                      <p:to>
                                        <p:strVal val="visible"/>
                                      </p:to>
                                    </p:set>
                                  </p:childTnLst>
                                </p:cTn>
                              </p:par>
                            </p:childTnLst>
                          </p:cTn>
                        </p:par>
                        <p:par>
                          <p:cTn id="52" fill="hold">
                            <p:stCondLst>
                              <p:cond delay="11200"/>
                            </p:stCondLst>
                            <p:childTnLst>
                              <p:par>
                                <p:cTn id="53" presetID="1" presetClass="entr" presetSubtype="0" fill="hold" nodeType="afterEffect">
                                  <p:stCondLst>
                                    <p:cond delay="200"/>
                                  </p:stCondLst>
                                  <p:childTnLst>
                                    <p:set>
                                      <p:cBhvr>
                                        <p:cTn id="54" dur="1" fill="hold">
                                          <p:stCondLst>
                                            <p:cond delay="499"/>
                                          </p:stCondLst>
                                        </p:cTn>
                                        <p:tgtEl>
                                          <p:spTgt spid="13339"/>
                                        </p:tgtEl>
                                        <p:attrNameLst>
                                          <p:attrName>style.visibility</p:attrName>
                                        </p:attrNameLst>
                                      </p:cBhvr>
                                      <p:to>
                                        <p:strVal val="visible"/>
                                      </p:to>
                                    </p:set>
                                  </p:childTnLst>
                                </p:cTn>
                              </p:par>
                            </p:childTnLst>
                          </p:cTn>
                        </p:par>
                        <p:par>
                          <p:cTn id="55" fill="hold">
                            <p:stCondLst>
                              <p:cond delay="11900"/>
                            </p:stCondLst>
                            <p:childTnLst>
                              <p:par>
                                <p:cTn id="56" presetID="1" presetClass="entr" presetSubtype="0" fill="hold" nodeType="afterEffect">
                                  <p:stCondLst>
                                    <p:cond delay="200"/>
                                  </p:stCondLst>
                                  <p:childTnLst>
                                    <p:set>
                                      <p:cBhvr>
                                        <p:cTn id="57" dur="1" fill="hold">
                                          <p:stCondLst>
                                            <p:cond delay="499"/>
                                          </p:stCondLst>
                                        </p:cTn>
                                        <p:tgtEl>
                                          <p:spTgt spid="13340"/>
                                        </p:tgtEl>
                                        <p:attrNameLst>
                                          <p:attrName>style.visibility</p:attrName>
                                        </p:attrNameLst>
                                      </p:cBhvr>
                                      <p:to>
                                        <p:strVal val="visible"/>
                                      </p:to>
                                    </p:set>
                                  </p:childTnLst>
                                </p:cTn>
                              </p:par>
                            </p:childTnLst>
                          </p:cTn>
                        </p:par>
                        <p:par>
                          <p:cTn id="58" fill="hold">
                            <p:stCondLst>
                              <p:cond delay="12600"/>
                            </p:stCondLst>
                            <p:childTnLst>
                              <p:par>
                                <p:cTn id="59" presetID="1" presetClass="entr" presetSubtype="0" fill="hold" nodeType="afterEffect">
                                  <p:stCondLst>
                                    <p:cond delay="200"/>
                                  </p:stCondLst>
                                  <p:childTnLst>
                                    <p:set>
                                      <p:cBhvr>
                                        <p:cTn id="60" dur="1" fill="hold">
                                          <p:stCondLst>
                                            <p:cond delay="499"/>
                                          </p:stCondLst>
                                        </p:cTn>
                                        <p:tgtEl>
                                          <p:spTgt spid="13341"/>
                                        </p:tgtEl>
                                        <p:attrNameLst>
                                          <p:attrName>style.visibility</p:attrName>
                                        </p:attrNameLst>
                                      </p:cBhvr>
                                      <p:to>
                                        <p:strVal val="visible"/>
                                      </p:to>
                                    </p:set>
                                  </p:childTnLst>
                                </p:cTn>
                              </p:par>
                            </p:childTnLst>
                          </p:cTn>
                        </p:par>
                        <p:par>
                          <p:cTn id="61" fill="hold">
                            <p:stCondLst>
                              <p:cond delay="13300"/>
                            </p:stCondLst>
                            <p:childTnLst>
                              <p:par>
                                <p:cTn id="62" presetID="1" presetClass="entr" presetSubtype="0" fill="hold" nodeType="afterEffect">
                                  <p:stCondLst>
                                    <p:cond delay="200"/>
                                  </p:stCondLst>
                                  <p:childTnLst>
                                    <p:set>
                                      <p:cBhvr>
                                        <p:cTn id="63" dur="1" fill="hold">
                                          <p:stCondLst>
                                            <p:cond delay="499"/>
                                          </p:stCondLst>
                                        </p:cTn>
                                        <p:tgtEl>
                                          <p:spTgt spid="13342"/>
                                        </p:tgtEl>
                                        <p:attrNameLst>
                                          <p:attrName>style.visibility</p:attrName>
                                        </p:attrNameLst>
                                      </p:cBhvr>
                                      <p:to>
                                        <p:strVal val="visible"/>
                                      </p:to>
                                    </p:set>
                                  </p:childTnLst>
                                </p:cTn>
                              </p:par>
                            </p:childTnLst>
                          </p:cTn>
                        </p:par>
                        <p:par>
                          <p:cTn id="64" fill="hold">
                            <p:stCondLst>
                              <p:cond delay="14000"/>
                            </p:stCondLst>
                            <p:childTnLst>
                              <p:par>
                                <p:cTn id="65" presetID="1" presetClass="entr" presetSubtype="0" fill="hold" nodeType="afterEffect">
                                  <p:stCondLst>
                                    <p:cond delay="200"/>
                                  </p:stCondLst>
                                  <p:childTnLst>
                                    <p:set>
                                      <p:cBhvr>
                                        <p:cTn id="66" dur="1" fill="hold">
                                          <p:stCondLst>
                                            <p:cond delay="499"/>
                                          </p:stCondLst>
                                        </p:cTn>
                                        <p:tgtEl>
                                          <p:spTgt spid="13343"/>
                                        </p:tgtEl>
                                        <p:attrNameLst>
                                          <p:attrName>style.visibility</p:attrName>
                                        </p:attrNameLst>
                                      </p:cBhvr>
                                      <p:to>
                                        <p:strVal val="visible"/>
                                      </p:to>
                                    </p:set>
                                  </p:childTnLst>
                                </p:cTn>
                              </p:par>
                            </p:childTnLst>
                          </p:cTn>
                        </p:par>
                        <p:par>
                          <p:cTn id="67" fill="hold">
                            <p:stCondLst>
                              <p:cond delay="14700"/>
                            </p:stCondLst>
                            <p:childTnLst>
                              <p:par>
                                <p:cTn id="68" presetID="1" presetClass="entr" presetSubtype="0" fill="hold" nodeType="afterEffect">
                                  <p:stCondLst>
                                    <p:cond delay="2000"/>
                                  </p:stCondLst>
                                  <p:childTnLst>
                                    <p:set>
                                      <p:cBhvr>
                                        <p:cTn id="69" dur="1" fill="hold">
                                          <p:stCondLst>
                                            <p:cond delay="499"/>
                                          </p:stCondLst>
                                        </p:cTn>
                                        <p:tgtEl>
                                          <p:spTgt spid="13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Rectangle 1"/>
          <p:cNvSpPr>
            <a:spLocks noGrp="1" noChangeArrowheads="1"/>
          </p:cNvSpPr>
          <p:nvPr>
            <p:ph type="title"/>
          </p:nvPr>
        </p:nvSpPr>
        <p:spPr>
          <a:xfrm>
            <a:off x="685800" y="609600"/>
            <a:ext cx="7772400" cy="1143000"/>
          </a:xfrm>
          <a:ln/>
        </p:spPr>
        <p:txBody>
          <a:bodyPr rIns="132080"/>
          <a:lstStyle/>
          <a:p>
            <a:r>
              <a:rPr lang="en-US"/>
              <a:t>Scale Invariant Detection</a:t>
            </a:r>
          </a:p>
        </p:txBody>
      </p:sp>
      <p:sp>
        <p:nvSpPr>
          <p:cNvPr id="86018" name="Rectangle 2"/>
          <p:cNvSpPr>
            <a:spLocks noGrp="1" noChangeArrowheads="1"/>
          </p:cNvSpPr>
          <p:nvPr>
            <p:ph type="body" idx="1"/>
          </p:nvPr>
        </p:nvSpPr>
        <p:spPr>
          <a:xfrm>
            <a:off x="685800" y="1676400"/>
            <a:ext cx="7772400" cy="4114800"/>
          </a:xfrm>
          <a:ln/>
        </p:spPr>
        <p:txBody>
          <a:bodyPr rIns="132080"/>
          <a:lstStyle/>
          <a:p>
            <a:r>
              <a:rPr lang="en-US" sz="2800"/>
              <a:t>Consider regions (e.g. circles) of different sizes around a point</a:t>
            </a:r>
          </a:p>
          <a:p>
            <a:r>
              <a:rPr lang="en-US" sz="2800"/>
              <a:t>Regions of corresponding sizes will look the same in both images</a:t>
            </a:r>
          </a:p>
        </p:txBody>
      </p:sp>
      <p:sp>
        <p:nvSpPr>
          <p:cNvPr id="86019" name="Freeform 3"/>
          <p:cNvSpPr>
            <a:spLocks/>
          </p:cNvSpPr>
          <p:nvPr/>
        </p:nvSpPr>
        <p:spPr bwMode="auto">
          <a:xfrm>
            <a:off x="2209800" y="4786313"/>
            <a:ext cx="2743200" cy="1995487"/>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86020" name="Oval 4"/>
          <p:cNvSpPr>
            <a:spLocks/>
          </p:cNvSpPr>
          <p:nvPr/>
        </p:nvSpPr>
        <p:spPr bwMode="auto">
          <a:xfrm>
            <a:off x="2681288" y="4727575"/>
            <a:ext cx="381000" cy="3810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21" name="Oval 5"/>
          <p:cNvSpPr>
            <a:spLocks/>
          </p:cNvSpPr>
          <p:nvPr/>
        </p:nvSpPr>
        <p:spPr bwMode="auto">
          <a:xfrm>
            <a:off x="2481263" y="4546600"/>
            <a:ext cx="795337" cy="790575"/>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22" name="Oval 6"/>
          <p:cNvSpPr>
            <a:spLocks/>
          </p:cNvSpPr>
          <p:nvPr/>
        </p:nvSpPr>
        <p:spPr bwMode="auto">
          <a:xfrm>
            <a:off x="2147888" y="4256088"/>
            <a:ext cx="1447800" cy="1371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23" name="Oval 7"/>
          <p:cNvSpPr>
            <a:spLocks/>
          </p:cNvSpPr>
          <p:nvPr/>
        </p:nvSpPr>
        <p:spPr bwMode="auto">
          <a:xfrm>
            <a:off x="1600200" y="3689350"/>
            <a:ext cx="2514600" cy="2514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grpSp>
        <p:nvGrpSpPr>
          <p:cNvPr id="86026" name="Group 10"/>
          <p:cNvGrpSpPr>
            <a:grpSpLocks/>
          </p:cNvGrpSpPr>
          <p:nvPr/>
        </p:nvGrpSpPr>
        <p:grpSpPr bwMode="auto">
          <a:xfrm>
            <a:off x="6705600" y="4545013"/>
            <a:ext cx="609600" cy="560387"/>
            <a:chOff x="0" y="0"/>
            <a:chExt cx="384" cy="353"/>
          </a:xfrm>
        </p:grpSpPr>
        <p:sp>
          <p:nvSpPr>
            <p:cNvPr id="86024" name="Freeform 8"/>
            <p:cNvSpPr>
              <a:spLocks/>
            </p:cNvSpPr>
            <p:nvPr/>
          </p:nvSpPr>
          <p:spPr bwMode="auto">
            <a:xfrm>
              <a:off x="69" y="125"/>
              <a:ext cx="315" cy="228"/>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86025" name="Oval 9"/>
            <p:cNvSpPr>
              <a:spLocks/>
            </p:cNvSpPr>
            <p:nvPr/>
          </p:nvSpPr>
          <p:spPr bwMode="auto">
            <a:xfrm>
              <a:off x="0" y="0"/>
              <a:ext cx="288" cy="287"/>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grpSp>
      <p:grpSp>
        <p:nvGrpSpPr>
          <p:cNvPr id="86029" name="Group 13"/>
          <p:cNvGrpSpPr>
            <a:grpSpLocks/>
          </p:cNvGrpSpPr>
          <p:nvPr/>
        </p:nvGrpSpPr>
        <p:grpSpPr bwMode="auto">
          <a:xfrm>
            <a:off x="4078288" y="3835400"/>
            <a:ext cx="2843212" cy="838200"/>
            <a:chOff x="0" y="0"/>
            <a:chExt cx="1790" cy="528"/>
          </a:xfrm>
        </p:grpSpPr>
        <p:sp>
          <p:nvSpPr>
            <p:cNvPr id="86027" name="Rectangle 11"/>
            <p:cNvSpPr>
              <a:spLocks/>
            </p:cNvSpPr>
            <p:nvPr/>
          </p:nvSpPr>
          <p:spPr bwMode="auto">
            <a:xfrm>
              <a:off x="38" y="0"/>
              <a:ext cx="1752" cy="3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1800">
                  <a:solidFill>
                    <a:srgbClr val="FF0000"/>
                  </a:solidFill>
                  <a:ea typeface="ＭＳ Ｐゴシック" charset="0"/>
                  <a:cs typeface="Times New Roman" charset="0"/>
                </a:rPr>
                <a:t>The features look the same to these two operators.</a:t>
              </a:r>
            </a:p>
          </p:txBody>
        </p:sp>
        <p:sp>
          <p:nvSpPr>
            <p:cNvPr id="86028" name="Line 12"/>
            <p:cNvSpPr>
              <a:spLocks noChangeShapeType="1"/>
            </p:cNvSpPr>
            <p:nvPr/>
          </p:nvSpPr>
          <p:spPr bwMode="auto">
            <a:xfrm>
              <a:off x="0" y="447"/>
              <a:ext cx="1632" cy="81"/>
            </a:xfrm>
            <a:prstGeom prst="line">
              <a:avLst/>
            </a:prstGeom>
            <a:noFill/>
            <a:ln w="12700" cap="flat">
              <a:solidFill>
                <a:srgbClr val="FF0000"/>
              </a:solidFill>
              <a:prstDash val="solid"/>
              <a:round/>
              <a:headEnd type="stealth" w="med" len="me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sp>
        <p:nvSpPr>
          <p:cNvPr id="86030" name="Rectangle 14"/>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2"/>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60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60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6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animBg="1"/>
      <p:bldP spid="86022" grpId="0" animBg="1"/>
      <p:bldP spid="86023"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Freeform 1"/>
          <p:cNvSpPr>
            <a:spLocks/>
          </p:cNvSpPr>
          <p:nvPr/>
        </p:nvSpPr>
        <p:spPr bwMode="auto">
          <a:xfrm>
            <a:off x="7162800" y="2803525"/>
            <a:ext cx="844550" cy="1887538"/>
          </a:xfrm>
          <a:custGeom>
            <a:avLst/>
            <a:gdLst>
              <a:gd name="T0" fmla="*/ 0 w 21148"/>
              <a:gd name="T1" fmla="*/ 19356 h 20852"/>
              <a:gd name="T2" fmla="*/ 17153 w 21148"/>
              <a:gd name="T3" fmla="*/ 20197 h 20852"/>
              <a:gd name="T4" fmla="*/ 20965 w 21148"/>
              <a:gd name="T5" fmla="*/ 10940 h 20852"/>
              <a:gd name="T6" fmla="*/ 13341 w 21148"/>
              <a:gd name="T7" fmla="*/ 4208 h 20852"/>
              <a:gd name="T8" fmla="*/ 20965 w 21148"/>
              <a:gd name="T9" fmla="*/ 0 h 20852"/>
            </a:gdLst>
            <a:ahLst/>
            <a:cxnLst>
              <a:cxn ang="0">
                <a:pos x="T0" y="T1"/>
              </a:cxn>
              <a:cxn ang="0">
                <a:pos x="T2" y="T3"/>
              </a:cxn>
              <a:cxn ang="0">
                <a:pos x="T4" y="T5"/>
              </a:cxn>
              <a:cxn ang="0">
                <a:pos x="T6" y="T7"/>
              </a:cxn>
              <a:cxn ang="0">
                <a:pos x="T8" y="T9"/>
              </a:cxn>
            </a:cxnLst>
            <a:rect l="0" t="0" r="r" b="b"/>
            <a:pathLst>
              <a:path w="21148" h="20852">
                <a:moveTo>
                  <a:pt x="0" y="19356"/>
                </a:moveTo>
                <a:cubicBezTo>
                  <a:pt x="6829" y="20478"/>
                  <a:pt x="13659" y="21600"/>
                  <a:pt x="17153" y="20197"/>
                </a:cubicBezTo>
                <a:cubicBezTo>
                  <a:pt x="20647" y="18795"/>
                  <a:pt x="21600" y="13605"/>
                  <a:pt x="20965" y="10940"/>
                </a:cubicBezTo>
                <a:cubicBezTo>
                  <a:pt x="20329" y="8275"/>
                  <a:pt x="13341" y="6031"/>
                  <a:pt x="13341" y="4208"/>
                </a:cubicBezTo>
                <a:cubicBezTo>
                  <a:pt x="13341" y="2384"/>
                  <a:pt x="17153" y="1192"/>
                  <a:pt x="20965" y="0"/>
                </a:cubicBezTo>
              </a:path>
            </a:pathLst>
          </a:cu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87042" name="Freeform 2"/>
          <p:cNvSpPr>
            <a:spLocks/>
          </p:cNvSpPr>
          <p:nvPr/>
        </p:nvSpPr>
        <p:spPr bwMode="auto">
          <a:xfrm>
            <a:off x="5715000" y="4872038"/>
            <a:ext cx="1019175" cy="1306512"/>
          </a:xfrm>
          <a:custGeom>
            <a:avLst/>
            <a:gdLst>
              <a:gd name="T0" fmla="*/ 0 w 20907"/>
              <a:gd name="T1" fmla="*/ 20172 h 20996"/>
              <a:gd name="T2" fmla="*/ 15614 w 20907"/>
              <a:gd name="T3" fmla="*/ 20172 h 20996"/>
              <a:gd name="T4" fmla="*/ 12492 w 20907"/>
              <a:gd name="T5" fmla="*/ 11603 h 20996"/>
              <a:gd name="T6" fmla="*/ 20299 w 20907"/>
              <a:gd name="T7" fmla="*/ 9155 h 20996"/>
              <a:gd name="T8" fmla="*/ 20299 w 20907"/>
              <a:gd name="T9" fmla="*/ 5483 h 20996"/>
              <a:gd name="T10" fmla="*/ 19551 w 20907"/>
              <a:gd name="T11" fmla="*/ 0 h 20996"/>
            </a:gdLst>
            <a:ahLst/>
            <a:cxnLst>
              <a:cxn ang="0">
                <a:pos x="T0" y="T1"/>
              </a:cxn>
              <a:cxn ang="0">
                <a:pos x="T2" y="T3"/>
              </a:cxn>
              <a:cxn ang="0">
                <a:pos x="T4" y="T5"/>
              </a:cxn>
              <a:cxn ang="0">
                <a:pos x="T6" y="T7"/>
              </a:cxn>
              <a:cxn ang="0">
                <a:pos x="T8" y="T9"/>
              </a:cxn>
              <a:cxn ang="0">
                <a:pos x="T10" y="T11"/>
              </a:cxn>
            </a:cxnLst>
            <a:rect l="0" t="0" r="r" b="b"/>
            <a:pathLst>
              <a:path w="20907" h="20996">
                <a:moveTo>
                  <a:pt x="0" y="20172"/>
                </a:moveTo>
                <a:cubicBezTo>
                  <a:pt x="6766" y="20886"/>
                  <a:pt x="13533" y="21600"/>
                  <a:pt x="15614" y="20172"/>
                </a:cubicBezTo>
                <a:cubicBezTo>
                  <a:pt x="17696" y="18744"/>
                  <a:pt x="11711" y="13439"/>
                  <a:pt x="12492" y="11603"/>
                </a:cubicBezTo>
                <a:cubicBezTo>
                  <a:pt x="13272" y="9767"/>
                  <a:pt x="18998" y="10175"/>
                  <a:pt x="20299" y="9155"/>
                </a:cubicBezTo>
                <a:cubicBezTo>
                  <a:pt x="21600" y="8135"/>
                  <a:pt x="20429" y="7013"/>
                  <a:pt x="20299" y="5483"/>
                </a:cubicBezTo>
                <a:cubicBezTo>
                  <a:pt x="20169" y="3953"/>
                  <a:pt x="19843" y="1964"/>
                  <a:pt x="19551" y="0"/>
                </a:cubicBezTo>
              </a:path>
            </a:pathLst>
          </a:cu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87043" name="Rectangle 3"/>
          <p:cNvSpPr>
            <a:spLocks noGrp="1" noChangeArrowheads="1"/>
          </p:cNvSpPr>
          <p:nvPr>
            <p:ph type="title"/>
          </p:nvPr>
        </p:nvSpPr>
        <p:spPr>
          <a:xfrm>
            <a:off x="685800" y="609600"/>
            <a:ext cx="7772400" cy="1143000"/>
          </a:xfrm>
          <a:ln/>
        </p:spPr>
        <p:txBody>
          <a:bodyPr rIns="132080"/>
          <a:lstStyle/>
          <a:p>
            <a:r>
              <a:rPr lang="en-US"/>
              <a:t>Scale Invariant Detection</a:t>
            </a:r>
          </a:p>
        </p:txBody>
      </p:sp>
      <p:sp>
        <p:nvSpPr>
          <p:cNvPr id="87044" name="Rectangle 4"/>
          <p:cNvSpPr>
            <a:spLocks noGrp="1" noChangeArrowheads="1"/>
          </p:cNvSpPr>
          <p:nvPr>
            <p:ph type="body" idx="1"/>
          </p:nvPr>
        </p:nvSpPr>
        <p:spPr>
          <a:xfrm>
            <a:off x="685800" y="1676400"/>
            <a:ext cx="7543800" cy="4114800"/>
          </a:xfrm>
          <a:ln/>
        </p:spPr>
        <p:txBody>
          <a:bodyPr rIns="132080"/>
          <a:lstStyle/>
          <a:p>
            <a:r>
              <a:rPr lang="en-US" sz="2800" dirty="0"/>
              <a:t>The problem: how do we choose corresponding circles </a:t>
            </a:r>
            <a:r>
              <a:rPr lang="en-US" sz="2800" dirty="0">
                <a:solidFill>
                  <a:srgbClr val="0033CC"/>
                </a:solidFill>
                <a:latin typeface="Times New Roman Bold Italic" charset="0"/>
                <a:cs typeface="Times New Roman Bold Italic" charset="0"/>
                <a:sym typeface="Times New Roman Bold Italic" charset="0"/>
              </a:rPr>
              <a:t>independently</a:t>
            </a:r>
            <a:r>
              <a:rPr lang="en-US" sz="2800" dirty="0"/>
              <a:t> in each image?</a:t>
            </a:r>
          </a:p>
          <a:p>
            <a:r>
              <a:rPr lang="en-US" sz="2800" dirty="0"/>
              <a:t>Do objects in the image have a </a:t>
            </a:r>
            <a:r>
              <a:rPr lang="en-US" sz="2800" u="sng" dirty="0"/>
              <a:t>characteristic scale</a:t>
            </a:r>
            <a:r>
              <a:rPr lang="en-US" sz="2800" dirty="0"/>
              <a:t> that we can identify?</a:t>
            </a:r>
          </a:p>
        </p:txBody>
      </p:sp>
      <p:sp>
        <p:nvSpPr>
          <p:cNvPr id="87045" name="Freeform 5"/>
          <p:cNvSpPr>
            <a:spLocks/>
          </p:cNvSpPr>
          <p:nvPr/>
        </p:nvSpPr>
        <p:spPr bwMode="auto">
          <a:xfrm>
            <a:off x="2057400" y="4557713"/>
            <a:ext cx="2743200" cy="1995487"/>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87046" name="Oval 6"/>
          <p:cNvSpPr>
            <a:spLocks/>
          </p:cNvSpPr>
          <p:nvPr/>
        </p:nvSpPr>
        <p:spPr bwMode="auto">
          <a:xfrm>
            <a:off x="2528888" y="4498975"/>
            <a:ext cx="381000" cy="3810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87047" name="Oval 7"/>
          <p:cNvSpPr>
            <a:spLocks/>
          </p:cNvSpPr>
          <p:nvPr/>
        </p:nvSpPr>
        <p:spPr bwMode="auto">
          <a:xfrm>
            <a:off x="2328863" y="4318000"/>
            <a:ext cx="795337" cy="790575"/>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87048" name="Oval 8"/>
          <p:cNvSpPr>
            <a:spLocks/>
          </p:cNvSpPr>
          <p:nvPr/>
        </p:nvSpPr>
        <p:spPr bwMode="auto">
          <a:xfrm>
            <a:off x="1995488" y="4027488"/>
            <a:ext cx="1447800" cy="1371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87049" name="Oval 9"/>
          <p:cNvSpPr>
            <a:spLocks/>
          </p:cNvSpPr>
          <p:nvPr/>
        </p:nvSpPr>
        <p:spPr bwMode="auto">
          <a:xfrm>
            <a:off x="1447800" y="3460750"/>
            <a:ext cx="2514600" cy="2514600"/>
          </a:xfrm>
          <a:prstGeom prst="ellipse">
            <a:avLst/>
          </a:prstGeom>
          <a:solidFill>
            <a:schemeClr val="accent1">
              <a:alpha val="49803"/>
            </a:schemeClr>
          </a:solidFill>
          <a:ln w="25400" cap="flat">
            <a:solidFill>
              <a:srgbClr val="FF0000"/>
            </a:solidFill>
            <a:prstDash val="solid"/>
            <a:round/>
            <a:headEnd type="none" w="med" len="med"/>
            <a:tailEnd type="none" w="med" len="med"/>
          </a:ln>
        </p:spPr>
        <p:txBody>
          <a:bodyPr lIns="0" tIns="0" rIns="0" bIns="0"/>
          <a:lstStyle/>
          <a:p>
            <a:endParaRPr lang="en-US"/>
          </a:p>
        </p:txBody>
      </p:sp>
      <p:sp>
        <p:nvSpPr>
          <p:cNvPr id="87050" name="Freeform 10"/>
          <p:cNvSpPr>
            <a:spLocks/>
          </p:cNvSpPr>
          <p:nvPr/>
        </p:nvSpPr>
        <p:spPr bwMode="auto">
          <a:xfrm>
            <a:off x="6664325" y="4514850"/>
            <a:ext cx="498475" cy="360363"/>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87051" name="Oval 11"/>
          <p:cNvSpPr>
            <a:spLocks/>
          </p:cNvSpPr>
          <p:nvPr/>
        </p:nvSpPr>
        <p:spPr bwMode="auto">
          <a:xfrm>
            <a:off x="6381750" y="4151313"/>
            <a:ext cx="795338" cy="790575"/>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87052" name="Oval 12"/>
          <p:cNvSpPr>
            <a:spLocks/>
          </p:cNvSpPr>
          <p:nvPr/>
        </p:nvSpPr>
        <p:spPr bwMode="auto">
          <a:xfrm>
            <a:off x="6048375" y="3860800"/>
            <a:ext cx="1447800" cy="1371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87053" name="Oval 13"/>
          <p:cNvSpPr>
            <a:spLocks/>
          </p:cNvSpPr>
          <p:nvPr/>
        </p:nvSpPr>
        <p:spPr bwMode="auto">
          <a:xfrm>
            <a:off x="5500688" y="3294063"/>
            <a:ext cx="2514600" cy="2514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87054" name="Oval 14"/>
          <p:cNvSpPr>
            <a:spLocks/>
          </p:cNvSpPr>
          <p:nvPr/>
        </p:nvSpPr>
        <p:spPr bwMode="auto">
          <a:xfrm>
            <a:off x="6553200" y="4316413"/>
            <a:ext cx="457200" cy="455612"/>
          </a:xfrm>
          <a:prstGeom prst="ellipse">
            <a:avLst/>
          </a:prstGeom>
          <a:solidFill>
            <a:schemeClr val="accent1">
              <a:alpha val="49803"/>
            </a:schemeClr>
          </a:solidFill>
          <a:ln w="25400" cap="flat">
            <a:solidFill>
              <a:srgbClr val="FF0000"/>
            </a:solidFill>
            <a:prstDash val="solid"/>
            <a:round/>
            <a:headEnd type="none" w="med" len="med"/>
            <a:tailEnd type="none" w="med" len="med"/>
          </a:ln>
        </p:spPr>
        <p:txBody>
          <a:bodyPr lIns="0" tIns="0" rIns="0" bIns="0"/>
          <a:lstStyle/>
          <a:p>
            <a:endParaRPr lang="en-US"/>
          </a:p>
        </p:txBody>
      </p:sp>
      <p:sp>
        <p:nvSpPr>
          <p:cNvPr id="87055" name="Line 15"/>
          <p:cNvSpPr>
            <a:spLocks noChangeShapeType="1"/>
          </p:cNvSpPr>
          <p:nvPr/>
        </p:nvSpPr>
        <p:spPr bwMode="auto">
          <a:xfrm>
            <a:off x="3925888" y="4341813"/>
            <a:ext cx="2592387" cy="128587"/>
          </a:xfrm>
          <a:prstGeom prst="line">
            <a:avLst/>
          </a:prstGeom>
          <a:noFill/>
          <a:ln w="12700" cap="flat">
            <a:solidFill>
              <a:srgbClr val="FF0000"/>
            </a:solidFill>
            <a:prstDash val="solid"/>
            <a:round/>
            <a:headEnd type="stealth" w="med" len="me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87056" name="Rectangle 16"/>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2"/>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4"/>
          <p:cNvSpPr>
            <a:spLocks noGrp="1" noChangeArrowheads="1"/>
          </p:cNvSpPr>
          <p:nvPr>
            <p:ph type="title"/>
          </p:nvPr>
        </p:nvSpPr>
        <p:spPr>
          <a:xfrm>
            <a:off x="685800" y="304800"/>
            <a:ext cx="7772400" cy="1143000"/>
          </a:xfrm>
        </p:spPr>
        <p:txBody>
          <a:bodyPr/>
          <a:lstStyle/>
          <a:p>
            <a:pPr eaLnBrk="1" hangingPunct="1"/>
            <a:r>
              <a:rPr lang="en-US"/>
              <a:t>Scale Invariant Detection</a:t>
            </a:r>
            <a:endParaRPr lang="ru-RU"/>
          </a:p>
        </p:txBody>
      </p:sp>
      <p:sp>
        <p:nvSpPr>
          <p:cNvPr id="117763" name="Rectangle 5"/>
          <p:cNvSpPr>
            <a:spLocks noGrp="1" noChangeArrowheads="1"/>
          </p:cNvSpPr>
          <p:nvPr>
            <p:ph type="body" idx="1"/>
          </p:nvPr>
        </p:nvSpPr>
        <p:spPr>
          <a:xfrm>
            <a:off x="685800" y="1447800"/>
            <a:ext cx="7772400" cy="4114800"/>
          </a:xfrm>
        </p:spPr>
        <p:txBody>
          <a:bodyPr/>
          <a:lstStyle/>
          <a:p>
            <a:pPr eaLnBrk="1" hangingPunct="1"/>
            <a:r>
              <a:rPr lang="en-US" sz="2400"/>
              <a:t>Solution:</a:t>
            </a:r>
          </a:p>
          <a:p>
            <a:pPr lvl="1" eaLnBrk="1" hangingPunct="1"/>
            <a:r>
              <a:rPr lang="en-US" sz="2400"/>
              <a:t>Design a function on the region (circle), which is “scale invariant” (the same for corresponding regions, even if they are at different scales)</a:t>
            </a:r>
            <a:br>
              <a:rPr lang="en-US" sz="2400"/>
            </a:br>
            <a:r>
              <a:rPr lang="en-US" sz="2400"/>
              <a:t/>
            </a:r>
            <a:br>
              <a:rPr lang="en-US" sz="2400"/>
            </a:br>
            <a:endParaRPr lang="en-US" sz="2400"/>
          </a:p>
        </p:txBody>
      </p:sp>
      <p:sp>
        <p:nvSpPr>
          <p:cNvPr id="117764" name="Rectangle 17"/>
          <p:cNvSpPr>
            <a:spLocks noChangeArrowheads="1"/>
          </p:cNvSpPr>
          <p:nvPr/>
        </p:nvSpPr>
        <p:spPr bwMode="auto">
          <a:xfrm>
            <a:off x="2057400" y="3048000"/>
            <a:ext cx="6096000" cy="701675"/>
          </a:xfrm>
          <a:prstGeom prst="rect">
            <a:avLst/>
          </a:prstGeom>
          <a:solidFill>
            <a:schemeClr val="hlink"/>
          </a:solidFill>
          <a:ln w="9525">
            <a:noFill/>
            <a:miter lim="800000"/>
            <a:headEnd/>
            <a:tailEnd/>
          </a:ln>
        </p:spPr>
        <p:txBody>
          <a:bodyPr>
            <a:prstTxWarp prst="textNoShape">
              <a:avLst/>
            </a:prstTxWarp>
            <a:spAutoFit/>
          </a:bodyPr>
          <a:lstStyle/>
          <a:p>
            <a:pPr defTabSz="457200"/>
            <a:r>
              <a:rPr lang="en-US" sz="2000">
                <a:latin typeface="Arial" charset="0"/>
                <a:ea typeface="Arial" charset="0"/>
                <a:cs typeface="Arial" charset="0"/>
              </a:rPr>
              <a:t>Example</a:t>
            </a:r>
            <a:r>
              <a:rPr lang="en-US" sz="2000">
                <a:latin typeface="Arial" charset="0"/>
                <a:ea typeface="ＭＳ Ｐゴシック" charset="-128"/>
                <a:cs typeface="ＭＳ Ｐゴシック" charset="-128"/>
              </a:rPr>
              <a:t>: average intensity. For corresponding regions (even of different sizes) it will be the same.</a:t>
            </a:r>
            <a:endParaRPr lang="ru-RU" sz="2000">
              <a:latin typeface="Arial" charset="0"/>
              <a:ea typeface="ＭＳ Ｐゴシック" charset="-128"/>
              <a:cs typeface="ＭＳ Ｐゴシック" charset="-128"/>
            </a:endParaRPr>
          </a:p>
        </p:txBody>
      </p:sp>
      <p:grpSp>
        <p:nvGrpSpPr>
          <p:cNvPr id="2" name="Group 58"/>
          <p:cNvGrpSpPr>
            <a:grpSpLocks/>
          </p:cNvGrpSpPr>
          <p:nvPr/>
        </p:nvGrpSpPr>
        <p:grpSpPr bwMode="auto">
          <a:xfrm>
            <a:off x="3897313" y="5318125"/>
            <a:ext cx="1284287" cy="625475"/>
            <a:chOff x="2455" y="2342"/>
            <a:chExt cx="809" cy="394"/>
          </a:xfrm>
        </p:grpSpPr>
        <p:sp>
          <p:nvSpPr>
            <p:cNvPr id="117781" name="AutoShape 59"/>
            <p:cNvSpPr>
              <a:spLocks noChangeArrowheads="1"/>
            </p:cNvSpPr>
            <p:nvPr/>
          </p:nvSpPr>
          <p:spPr bwMode="auto">
            <a:xfrm>
              <a:off x="2688" y="2544"/>
              <a:ext cx="38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7782" name="Text Box 60"/>
            <p:cNvSpPr txBox="1">
              <a:spLocks noChangeArrowheads="1"/>
            </p:cNvSpPr>
            <p:nvPr/>
          </p:nvSpPr>
          <p:spPr bwMode="auto">
            <a:xfrm>
              <a:off x="2455" y="2342"/>
              <a:ext cx="809" cy="250"/>
            </a:xfrm>
            <a:prstGeom prst="rect">
              <a:avLst/>
            </a:prstGeom>
            <a:noFill/>
            <a:ln w="9525">
              <a:noFill/>
              <a:miter lim="800000"/>
              <a:headEnd/>
              <a:tailEnd/>
            </a:ln>
          </p:spPr>
          <p:txBody>
            <a:bodyPr wrap="none">
              <a:prstTxWarp prst="textNoShape">
                <a:avLst/>
              </a:prstTxWarp>
              <a:spAutoFit/>
            </a:bodyPr>
            <a:lstStyle/>
            <a:p>
              <a:pPr defTabSz="457200"/>
              <a:r>
                <a:rPr lang="en-US" sz="2000">
                  <a:solidFill>
                    <a:srgbClr val="0033CC"/>
                  </a:solidFill>
                  <a:latin typeface="Arial" charset="0"/>
                  <a:ea typeface="ＭＳ Ｐゴシック" charset="-128"/>
                  <a:cs typeface="ＭＳ Ｐゴシック" charset="-128"/>
                </a:rPr>
                <a:t>scale = 1/2</a:t>
              </a:r>
              <a:endParaRPr lang="ru-RU" sz="2000">
                <a:solidFill>
                  <a:srgbClr val="0033CC"/>
                </a:solidFill>
                <a:latin typeface="Arial" charset="0"/>
                <a:ea typeface="ＭＳ Ｐゴシック" charset="-128"/>
                <a:cs typeface="ＭＳ Ｐゴシック" charset="-128"/>
              </a:endParaRPr>
            </a:p>
          </p:txBody>
        </p:sp>
      </p:grpSp>
      <p:sp>
        <p:nvSpPr>
          <p:cNvPr id="55358" name="Rectangle 62"/>
          <p:cNvSpPr>
            <a:spLocks noChangeArrowheads="1"/>
          </p:cNvSpPr>
          <p:nvPr/>
        </p:nvSpPr>
        <p:spPr bwMode="auto">
          <a:xfrm>
            <a:off x="685800" y="3733800"/>
            <a:ext cx="7315200" cy="838200"/>
          </a:xfrm>
          <a:prstGeom prst="rect">
            <a:avLst/>
          </a:prstGeom>
          <a:noFill/>
          <a:ln w="9525">
            <a:noFill/>
            <a:miter lim="800000"/>
            <a:headEnd/>
            <a:tailEnd/>
          </a:ln>
        </p:spPr>
        <p:txBody>
          <a:bodyPr>
            <a:prstTxWarp prst="textNoShape">
              <a:avLst/>
            </a:prstTxWarp>
          </a:bodyPr>
          <a:lstStyle/>
          <a:p>
            <a:pPr marL="742950" lvl="1" indent="-285750" defTabSz="457200">
              <a:spcBef>
                <a:spcPct val="20000"/>
              </a:spcBef>
              <a:buFontTx/>
              <a:buChar char="–"/>
            </a:pPr>
            <a:r>
              <a:rPr lang="en-US" sz="1800">
                <a:latin typeface="Arial" charset="0"/>
                <a:ea typeface="ＭＳ Ｐゴシック" charset="-128"/>
                <a:cs typeface="ＭＳ Ｐゴシック" charset="-128"/>
              </a:rPr>
              <a:t>For a point in one image, we can consider it as a function of region size (circle radius) </a:t>
            </a:r>
            <a:br>
              <a:rPr lang="en-US" sz="1800">
                <a:latin typeface="Arial" charset="0"/>
                <a:ea typeface="ＭＳ Ｐゴシック" charset="-128"/>
                <a:cs typeface="ＭＳ Ｐゴシック" charset="-128"/>
              </a:rPr>
            </a:br>
            <a:endParaRPr lang="en-US" sz="1800">
              <a:latin typeface="Arial" charset="0"/>
              <a:ea typeface="ＭＳ Ｐゴシック" charset="-128"/>
              <a:cs typeface="ＭＳ Ｐゴシック" charset="-128"/>
            </a:endParaRPr>
          </a:p>
        </p:txBody>
      </p:sp>
      <p:grpSp>
        <p:nvGrpSpPr>
          <p:cNvPr id="3" name="Group 65"/>
          <p:cNvGrpSpPr>
            <a:grpSpLocks/>
          </p:cNvGrpSpPr>
          <p:nvPr/>
        </p:nvGrpSpPr>
        <p:grpSpPr bwMode="auto">
          <a:xfrm>
            <a:off x="76200" y="4849813"/>
            <a:ext cx="3676650" cy="2024062"/>
            <a:chOff x="48" y="3055"/>
            <a:chExt cx="2316" cy="1275"/>
          </a:xfrm>
        </p:grpSpPr>
        <p:sp>
          <p:nvSpPr>
            <p:cNvPr id="117775" name="Line 46"/>
            <p:cNvSpPr>
              <a:spLocks noChangeShapeType="1"/>
            </p:cNvSpPr>
            <p:nvPr/>
          </p:nvSpPr>
          <p:spPr bwMode="auto">
            <a:xfrm>
              <a:off x="297" y="4080"/>
              <a:ext cx="1920" cy="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7776" name="Line 47"/>
            <p:cNvSpPr>
              <a:spLocks noChangeShapeType="1"/>
            </p:cNvSpPr>
            <p:nvPr/>
          </p:nvSpPr>
          <p:spPr bwMode="auto">
            <a:xfrm flipV="1">
              <a:off x="297" y="3168"/>
              <a:ext cx="0" cy="912"/>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7777" name="Text Box 48"/>
            <p:cNvSpPr txBox="1">
              <a:spLocks noChangeArrowheads="1"/>
            </p:cNvSpPr>
            <p:nvPr/>
          </p:nvSpPr>
          <p:spPr bwMode="auto">
            <a:xfrm>
              <a:off x="48" y="3072"/>
              <a:ext cx="256" cy="288"/>
            </a:xfrm>
            <a:prstGeom prst="rect">
              <a:avLst/>
            </a:prstGeom>
            <a:noFill/>
            <a:ln w="9525">
              <a:noFill/>
              <a:miter lim="800000"/>
              <a:headEnd/>
              <a:tailEnd/>
            </a:ln>
          </p:spPr>
          <p:txBody>
            <a:bodyPr>
              <a:prstTxWarp prst="textNoShape">
                <a:avLst/>
              </a:prstTxWarp>
              <a:spAutoFit/>
            </a:bodyPr>
            <a:lstStyle/>
            <a:p>
              <a:pPr defTabSz="457200"/>
              <a:r>
                <a:rPr lang="en-US" sz="1800" i="1">
                  <a:solidFill>
                    <a:srgbClr val="009900"/>
                  </a:solidFill>
                  <a:latin typeface="Arial" charset="0"/>
                  <a:ea typeface="ＭＳ Ｐゴシック" charset="-128"/>
                  <a:cs typeface="ＭＳ Ｐゴシック" charset="-128"/>
                </a:rPr>
                <a:t>f</a:t>
              </a:r>
              <a:endParaRPr lang="ru-RU" sz="1800" i="1">
                <a:solidFill>
                  <a:srgbClr val="009900"/>
                </a:solidFill>
                <a:latin typeface="Arial" charset="0"/>
                <a:ea typeface="ＭＳ Ｐゴシック" charset="-128"/>
                <a:cs typeface="ＭＳ Ｐゴシック" charset="-128"/>
              </a:endParaRPr>
            </a:p>
          </p:txBody>
        </p:sp>
        <p:sp>
          <p:nvSpPr>
            <p:cNvPr id="117778" name="Text Box 49"/>
            <p:cNvSpPr txBox="1">
              <a:spLocks noChangeArrowheads="1"/>
            </p:cNvSpPr>
            <p:nvPr/>
          </p:nvSpPr>
          <p:spPr bwMode="auto">
            <a:xfrm>
              <a:off x="1552" y="4080"/>
              <a:ext cx="812" cy="250"/>
            </a:xfrm>
            <a:prstGeom prst="rect">
              <a:avLst/>
            </a:prstGeom>
            <a:noFill/>
            <a:ln w="9525">
              <a:noFill/>
              <a:miter lim="800000"/>
              <a:headEnd/>
              <a:tailEnd/>
            </a:ln>
          </p:spPr>
          <p:txBody>
            <a:bodyPr wrap="none">
              <a:prstTxWarp prst="textNoShape">
                <a:avLst/>
              </a:prstTxWarp>
              <a:spAutoFit/>
            </a:bodyPr>
            <a:lstStyle/>
            <a:p>
              <a:pPr defTabSz="457200"/>
              <a:r>
                <a:rPr lang="en-US" sz="2000">
                  <a:solidFill>
                    <a:srgbClr val="009900"/>
                  </a:solidFill>
                  <a:latin typeface="Arial" charset="0"/>
                  <a:ea typeface="ＭＳ Ｐゴシック" charset="-128"/>
                  <a:cs typeface="ＭＳ Ｐゴシック" charset="-128"/>
                </a:rPr>
                <a:t>region size</a:t>
              </a:r>
              <a:endParaRPr lang="ru-RU" sz="2000">
                <a:solidFill>
                  <a:srgbClr val="009900"/>
                </a:solidFill>
                <a:latin typeface="Arial" charset="0"/>
                <a:ea typeface="ＭＳ Ｐゴシック" charset="-128"/>
                <a:cs typeface="ＭＳ Ｐゴシック" charset="-128"/>
              </a:endParaRPr>
            </a:p>
          </p:txBody>
        </p:sp>
        <p:sp>
          <p:nvSpPr>
            <p:cNvPr id="117779" name="Text Box 50"/>
            <p:cNvSpPr txBox="1">
              <a:spLocks noChangeArrowheads="1"/>
            </p:cNvSpPr>
            <p:nvPr/>
          </p:nvSpPr>
          <p:spPr bwMode="auto">
            <a:xfrm>
              <a:off x="1348" y="3055"/>
              <a:ext cx="635" cy="250"/>
            </a:xfrm>
            <a:prstGeom prst="rect">
              <a:avLst/>
            </a:prstGeom>
            <a:noFill/>
            <a:ln w="9525">
              <a:noFill/>
              <a:miter lim="800000"/>
              <a:headEnd/>
              <a:tailEnd/>
            </a:ln>
          </p:spPr>
          <p:txBody>
            <a:bodyPr wrap="none">
              <a:prstTxWarp prst="textNoShape">
                <a:avLst/>
              </a:prstTxWarp>
              <a:spAutoFit/>
            </a:bodyPr>
            <a:lstStyle/>
            <a:p>
              <a:pPr defTabSz="457200"/>
              <a:r>
                <a:rPr lang="en-US" sz="2000">
                  <a:solidFill>
                    <a:srgbClr val="009900"/>
                  </a:solidFill>
                  <a:latin typeface="Arial" charset="0"/>
                  <a:ea typeface="ＭＳ Ｐゴシック" charset="-128"/>
                  <a:cs typeface="ＭＳ Ｐゴシック" charset="-128"/>
                </a:rPr>
                <a:t>Image 1</a:t>
              </a:r>
              <a:endParaRPr lang="ru-RU" sz="2000">
                <a:solidFill>
                  <a:srgbClr val="009900"/>
                </a:solidFill>
                <a:latin typeface="Arial" charset="0"/>
                <a:ea typeface="ＭＳ Ｐゴシック" charset="-128"/>
                <a:cs typeface="ＭＳ Ｐゴシック" charset="-128"/>
              </a:endParaRPr>
            </a:p>
          </p:txBody>
        </p:sp>
        <p:sp>
          <p:nvSpPr>
            <p:cNvPr id="117780" name="Freeform 63"/>
            <p:cNvSpPr>
              <a:spLocks/>
            </p:cNvSpPr>
            <p:nvPr/>
          </p:nvSpPr>
          <p:spPr bwMode="auto">
            <a:xfrm>
              <a:off x="528" y="3368"/>
              <a:ext cx="1632" cy="568"/>
            </a:xfrm>
            <a:custGeom>
              <a:avLst/>
              <a:gdLst>
                <a:gd name="T0" fmla="*/ 0 w 1632"/>
                <a:gd name="T1" fmla="*/ 568 h 568"/>
                <a:gd name="T2" fmla="*/ 288 w 1632"/>
                <a:gd name="T3" fmla="*/ 40 h 568"/>
                <a:gd name="T4" fmla="*/ 912 w 1632"/>
                <a:gd name="T5" fmla="*/ 328 h 568"/>
                <a:gd name="T6" fmla="*/ 1392 w 1632"/>
                <a:gd name="T7" fmla="*/ 472 h 568"/>
                <a:gd name="T8" fmla="*/ 1632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grpSp>
      <p:grpSp>
        <p:nvGrpSpPr>
          <p:cNvPr id="4" name="Group 66"/>
          <p:cNvGrpSpPr>
            <a:grpSpLocks/>
          </p:cNvGrpSpPr>
          <p:nvPr/>
        </p:nvGrpSpPr>
        <p:grpSpPr bwMode="auto">
          <a:xfrm>
            <a:off x="5391150" y="4860925"/>
            <a:ext cx="3676650" cy="1997075"/>
            <a:chOff x="3396" y="3072"/>
            <a:chExt cx="2316" cy="1258"/>
          </a:xfrm>
        </p:grpSpPr>
        <p:sp>
          <p:nvSpPr>
            <p:cNvPr id="117769" name="Line 53"/>
            <p:cNvSpPr>
              <a:spLocks noChangeShapeType="1"/>
            </p:cNvSpPr>
            <p:nvPr/>
          </p:nvSpPr>
          <p:spPr bwMode="auto">
            <a:xfrm>
              <a:off x="3645" y="4080"/>
              <a:ext cx="1920" cy="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7770" name="Line 54"/>
            <p:cNvSpPr>
              <a:spLocks noChangeShapeType="1"/>
            </p:cNvSpPr>
            <p:nvPr/>
          </p:nvSpPr>
          <p:spPr bwMode="auto">
            <a:xfrm flipV="1">
              <a:off x="3645" y="3168"/>
              <a:ext cx="0" cy="912"/>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7771" name="Text Box 55"/>
            <p:cNvSpPr txBox="1">
              <a:spLocks noChangeArrowheads="1"/>
            </p:cNvSpPr>
            <p:nvPr/>
          </p:nvSpPr>
          <p:spPr bwMode="auto">
            <a:xfrm>
              <a:off x="3396" y="3072"/>
              <a:ext cx="256" cy="288"/>
            </a:xfrm>
            <a:prstGeom prst="rect">
              <a:avLst/>
            </a:prstGeom>
            <a:noFill/>
            <a:ln w="9525">
              <a:noFill/>
              <a:miter lim="800000"/>
              <a:headEnd/>
              <a:tailEnd/>
            </a:ln>
          </p:spPr>
          <p:txBody>
            <a:bodyPr>
              <a:prstTxWarp prst="textNoShape">
                <a:avLst/>
              </a:prstTxWarp>
              <a:spAutoFit/>
            </a:bodyPr>
            <a:lstStyle/>
            <a:p>
              <a:pPr defTabSz="457200"/>
              <a:r>
                <a:rPr lang="en-US" sz="1800" i="1">
                  <a:solidFill>
                    <a:srgbClr val="009900"/>
                  </a:solidFill>
                  <a:latin typeface="Arial" charset="0"/>
                  <a:ea typeface="ＭＳ Ｐゴシック" charset="-128"/>
                  <a:cs typeface="ＭＳ Ｐゴシック" charset="-128"/>
                </a:rPr>
                <a:t>f</a:t>
              </a:r>
              <a:endParaRPr lang="ru-RU" sz="1800" i="1">
                <a:solidFill>
                  <a:srgbClr val="009900"/>
                </a:solidFill>
                <a:latin typeface="Arial" charset="0"/>
                <a:ea typeface="ＭＳ Ｐゴシック" charset="-128"/>
                <a:cs typeface="ＭＳ Ｐゴシック" charset="-128"/>
              </a:endParaRPr>
            </a:p>
          </p:txBody>
        </p:sp>
        <p:sp>
          <p:nvSpPr>
            <p:cNvPr id="117772" name="Text Box 56"/>
            <p:cNvSpPr txBox="1">
              <a:spLocks noChangeArrowheads="1"/>
            </p:cNvSpPr>
            <p:nvPr/>
          </p:nvSpPr>
          <p:spPr bwMode="auto">
            <a:xfrm>
              <a:off x="4900" y="4080"/>
              <a:ext cx="812" cy="250"/>
            </a:xfrm>
            <a:prstGeom prst="rect">
              <a:avLst/>
            </a:prstGeom>
            <a:noFill/>
            <a:ln w="9525">
              <a:noFill/>
              <a:miter lim="800000"/>
              <a:headEnd/>
              <a:tailEnd/>
            </a:ln>
          </p:spPr>
          <p:txBody>
            <a:bodyPr wrap="none">
              <a:prstTxWarp prst="textNoShape">
                <a:avLst/>
              </a:prstTxWarp>
              <a:spAutoFit/>
            </a:bodyPr>
            <a:lstStyle/>
            <a:p>
              <a:pPr defTabSz="457200"/>
              <a:r>
                <a:rPr lang="en-US" sz="2000">
                  <a:solidFill>
                    <a:srgbClr val="009900"/>
                  </a:solidFill>
                  <a:latin typeface="Arial" charset="0"/>
                  <a:ea typeface="ＭＳ Ｐゴシック" charset="-128"/>
                  <a:cs typeface="ＭＳ Ｐゴシック" charset="-128"/>
                </a:rPr>
                <a:t>region size</a:t>
              </a:r>
              <a:endParaRPr lang="ru-RU" sz="2000">
                <a:solidFill>
                  <a:srgbClr val="009900"/>
                </a:solidFill>
                <a:latin typeface="Arial" charset="0"/>
                <a:ea typeface="ＭＳ Ｐゴシック" charset="-128"/>
                <a:cs typeface="ＭＳ Ｐゴシック" charset="-128"/>
              </a:endParaRPr>
            </a:p>
          </p:txBody>
        </p:sp>
        <p:sp>
          <p:nvSpPr>
            <p:cNvPr id="117773" name="Text Box 57"/>
            <p:cNvSpPr txBox="1">
              <a:spLocks noChangeArrowheads="1"/>
            </p:cNvSpPr>
            <p:nvPr/>
          </p:nvSpPr>
          <p:spPr bwMode="auto">
            <a:xfrm>
              <a:off x="4804" y="3103"/>
              <a:ext cx="635" cy="250"/>
            </a:xfrm>
            <a:prstGeom prst="rect">
              <a:avLst/>
            </a:prstGeom>
            <a:noFill/>
            <a:ln w="9525">
              <a:noFill/>
              <a:miter lim="800000"/>
              <a:headEnd/>
              <a:tailEnd/>
            </a:ln>
          </p:spPr>
          <p:txBody>
            <a:bodyPr wrap="none">
              <a:prstTxWarp prst="textNoShape">
                <a:avLst/>
              </a:prstTxWarp>
              <a:spAutoFit/>
            </a:bodyPr>
            <a:lstStyle/>
            <a:p>
              <a:pPr defTabSz="457200"/>
              <a:r>
                <a:rPr lang="en-US" sz="2000">
                  <a:solidFill>
                    <a:srgbClr val="009900"/>
                  </a:solidFill>
                  <a:latin typeface="Arial" charset="0"/>
                  <a:ea typeface="ＭＳ Ｐゴシック" charset="-128"/>
                  <a:cs typeface="ＭＳ Ｐゴシック" charset="-128"/>
                </a:rPr>
                <a:t>Image 2</a:t>
              </a:r>
              <a:endParaRPr lang="ru-RU" sz="2000">
                <a:solidFill>
                  <a:srgbClr val="009900"/>
                </a:solidFill>
                <a:latin typeface="Arial" charset="0"/>
                <a:ea typeface="ＭＳ Ｐゴシック" charset="-128"/>
                <a:cs typeface="ＭＳ Ｐゴシック" charset="-128"/>
              </a:endParaRPr>
            </a:p>
          </p:txBody>
        </p:sp>
        <p:sp>
          <p:nvSpPr>
            <p:cNvPr id="117774" name="Freeform 64"/>
            <p:cNvSpPr>
              <a:spLocks/>
            </p:cNvSpPr>
            <p:nvPr/>
          </p:nvSpPr>
          <p:spPr bwMode="auto">
            <a:xfrm>
              <a:off x="3744" y="3368"/>
              <a:ext cx="864" cy="568"/>
            </a:xfrm>
            <a:custGeom>
              <a:avLst/>
              <a:gdLst>
                <a:gd name="T0" fmla="*/ 0 w 1632"/>
                <a:gd name="T1" fmla="*/ 568 h 568"/>
                <a:gd name="T2" fmla="*/ 22 w 1632"/>
                <a:gd name="T3" fmla="*/ 40 h 568"/>
                <a:gd name="T4" fmla="*/ 72 w 1632"/>
                <a:gd name="T5" fmla="*/ 328 h 568"/>
                <a:gd name="T6" fmla="*/ 109 w 1632"/>
                <a:gd name="T7" fmla="*/ 472 h 568"/>
                <a:gd name="T8" fmla="*/ 128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5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58" grpId="0" autoUpdateAnimBg="0"/>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304800"/>
            <a:ext cx="7772400" cy="1143000"/>
          </a:xfrm>
        </p:spPr>
        <p:txBody>
          <a:bodyPr/>
          <a:lstStyle/>
          <a:p>
            <a:pPr eaLnBrk="1" hangingPunct="1"/>
            <a:r>
              <a:rPr lang="en-US"/>
              <a:t>Scale Invariant Detection</a:t>
            </a:r>
            <a:endParaRPr lang="ru-RU"/>
          </a:p>
        </p:txBody>
      </p:sp>
      <p:sp>
        <p:nvSpPr>
          <p:cNvPr id="119811" name="Rectangle 3"/>
          <p:cNvSpPr>
            <a:spLocks noGrp="1" noChangeArrowheads="1"/>
          </p:cNvSpPr>
          <p:nvPr>
            <p:ph type="body" idx="1"/>
          </p:nvPr>
        </p:nvSpPr>
        <p:spPr>
          <a:xfrm>
            <a:off x="685800" y="1447800"/>
            <a:ext cx="7772400" cy="4114800"/>
          </a:xfrm>
        </p:spPr>
        <p:txBody>
          <a:bodyPr/>
          <a:lstStyle/>
          <a:p>
            <a:pPr eaLnBrk="1" hangingPunct="1"/>
            <a:r>
              <a:rPr lang="en-US" sz="2800"/>
              <a:t>Common approach:</a:t>
            </a:r>
          </a:p>
        </p:txBody>
      </p:sp>
      <p:grpSp>
        <p:nvGrpSpPr>
          <p:cNvPr id="2" name="Group 5"/>
          <p:cNvGrpSpPr>
            <a:grpSpLocks/>
          </p:cNvGrpSpPr>
          <p:nvPr/>
        </p:nvGrpSpPr>
        <p:grpSpPr bwMode="auto">
          <a:xfrm>
            <a:off x="3897313" y="5318125"/>
            <a:ext cx="1284287" cy="625475"/>
            <a:chOff x="2455" y="2342"/>
            <a:chExt cx="809" cy="394"/>
          </a:xfrm>
        </p:grpSpPr>
        <p:sp>
          <p:nvSpPr>
            <p:cNvPr id="119838" name="AutoShape 6"/>
            <p:cNvSpPr>
              <a:spLocks noChangeArrowheads="1"/>
            </p:cNvSpPr>
            <p:nvPr/>
          </p:nvSpPr>
          <p:spPr bwMode="auto">
            <a:xfrm>
              <a:off x="2688" y="2544"/>
              <a:ext cx="38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9839" name="Text Box 7"/>
            <p:cNvSpPr txBox="1">
              <a:spLocks noChangeArrowheads="1"/>
            </p:cNvSpPr>
            <p:nvPr/>
          </p:nvSpPr>
          <p:spPr bwMode="auto">
            <a:xfrm>
              <a:off x="2455" y="2342"/>
              <a:ext cx="809" cy="250"/>
            </a:xfrm>
            <a:prstGeom prst="rect">
              <a:avLst/>
            </a:prstGeom>
            <a:noFill/>
            <a:ln w="9525">
              <a:noFill/>
              <a:miter lim="800000"/>
              <a:headEnd/>
              <a:tailEnd/>
            </a:ln>
          </p:spPr>
          <p:txBody>
            <a:bodyPr wrap="none">
              <a:prstTxWarp prst="textNoShape">
                <a:avLst/>
              </a:prstTxWarp>
              <a:spAutoFit/>
            </a:bodyPr>
            <a:lstStyle/>
            <a:p>
              <a:pPr defTabSz="457200"/>
              <a:r>
                <a:rPr lang="en-US" sz="2000">
                  <a:solidFill>
                    <a:srgbClr val="0033CC"/>
                  </a:solidFill>
                  <a:latin typeface="Arial" charset="0"/>
                  <a:ea typeface="ＭＳ Ｐゴシック" charset="-128"/>
                  <a:cs typeface="ＭＳ Ｐゴシック" charset="-128"/>
                </a:rPr>
                <a:t>scale = 1/2</a:t>
              </a:r>
              <a:endParaRPr lang="ru-RU" sz="2000">
                <a:solidFill>
                  <a:srgbClr val="0033CC"/>
                </a:solidFill>
                <a:latin typeface="Arial" charset="0"/>
                <a:ea typeface="ＭＳ Ｐゴシック" charset="-128"/>
                <a:cs typeface="ＭＳ Ｐゴシック" charset="-128"/>
              </a:endParaRPr>
            </a:p>
          </p:txBody>
        </p:sp>
      </p:grpSp>
      <p:grpSp>
        <p:nvGrpSpPr>
          <p:cNvPr id="3" name="Group 9"/>
          <p:cNvGrpSpPr>
            <a:grpSpLocks/>
          </p:cNvGrpSpPr>
          <p:nvPr/>
        </p:nvGrpSpPr>
        <p:grpSpPr bwMode="auto">
          <a:xfrm>
            <a:off x="76200" y="4849813"/>
            <a:ext cx="3676650" cy="2024062"/>
            <a:chOff x="48" y="3055"/>
            <a:chExt cx="2316" cy="1275"/>
          </a:xfrm>
        </p:grpSpPr>
        <p:sp>
          <p:nvSpPr>
            <p:cNvPr id="119832" name="Line 10"/>
            <p:cNvSpPr>
              <a:spLocks noChangeShapeType="1"/>
            </p:cNvSpPr>
            <p:nvPr/>
          </p:nvSpPr>
          <p:spPr bwMode="auto">
            <a:xfrm>
              <a:off x="297" y="4080"/>
              <a:ext cx="1920" cy="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9833" name="Line 11"/>
            <p:cNvSpPr>
              <a:spLocks noChangeShapeType="1"/>
            </p:cNvSpPr>
            <p:nvPr/>
          </p:nvSpPr>
          <p:spPr bwMode="auto">
            <a:xfrm flipV="1">
              <a:off x="297" y="3168"/>
              <a:ext cx="0" cy="912"/>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9834" name="Text Box 12"/>
            <p:cNvSpPr txBox="1">
              <a:spLocks noChangeArrowheads="1"/>
            </p:cNvSpPr>
            <p:nvPr/>
          </p:nvSpPr>
          <p:spPr bwMode="auto">
            <a:xfrm>
              <a:off x="48" y="3072"/>
              <a:ext cx="256" cy="288"/>
            </a:xfrm>
            <a:prstGeom prst="rect">
              <a:avLst/>
            </a:prstGeom>
            <a:noFill/>
            <a:ln w="9525">
              <a:noFill/>
              <a:miter lim="800000"/>
              <a:headEnd/>
              <a:tailEnd/>
            </a:ln>
          </p:spPr>
          <p:txBody>
            <a:bodyPr>
              <a:prstTxWarp prst="textNoShape">
                <a:avLst/>
              </a:prstTxWarp>
              <a:spAutoFit/>
            </a:bodyPr>
            <a:lstStyle/>
            <a:p>
              <a:pPr defTabSz="457200"/>
              <a:r>
                <a:rPr lang="en-US" sz="1800" i="1">
                  <a:solidFill>
                    <a:srgbClr val="009900"/>
                  </a:solidFill>
                  <a:latin typeface="Arial" charset="0"/>
                  <a:ea typeface="ＭＳ Ｐゴシック" charset="-128"/>
                  <a:cs typeface="ＭＳ Ｐゴシック" charset="-128"/>
                </a:rPr>
                <a:t>f</a:t>
              </a:r>
              <a:endParaRPr lang="ru-RU" sz="1800" i="1">
                <a:solidFill>
                  <a:srgbClr val="009900"/>
                </a:solidFill>
                <a:latin typeface="Arial" charset="0"/>
                <a:ea typeface="ＭＳ Ｐゴシック" charset="-128"/>
                <a:cs typeface="ＭＳ Ｐゴシック" charset="-128"/>
              </a:endParaRPr>
            </a:p>
          </p:txBody>
        </p:sp>
        <p:sp>
          <p:nvSpPr>
            <p:cNvPr id="119835" name="Text Box 13"/>
            <p:cNvSpPr txBox="1">
              <a:spLocks noChangeArrowheads="1"/>
            </p:cNvSpPr>
            <p:nvPr/>
          </p:nvSpPr>
          <p:spPr bwMode="auto">
            <a:xfrm>
              <a:off x="1552" y="4080"/>
              <a:ext cx="812" cy="250"/>
            </a:xfrm>
            <a:prstGeom prst="rect">
              <a:avLst/>
            </a:prstGeom>
            <a:noFill/>
            <a:ln w="9525">
              <a:noFill/>
              <a:miter lim="800000"/>
              <a:headEnd/>
              <a:tailEnd/>
            </a:ln>
          </p:spPr>
          <p:txBody>
            <a:bodyPr wrap="none">
              <a:prstTxWarp prst="textNoShape">
                <a:avLst/>
              </a:prstTxWarp>
              <a:spAutoFit/>
            </a:bodyPr>
            <a:lstStyle/>
            <a:p>
              <a:pPr defTabSz="457200"/>
              <a:r>
                <a:rPr lang="en-US" sz="2000">
                  <a:solidFill>
                    <a:srgbClr val="009900"/>
                  </a:solidFill>
                  <a:latin typeface="Arial" charset="0"/>
                  <a:ea typeface="ＭＳ Ｐゴシック" charset="-128"/>
                  <a:cs typeface="ＭＳ Ｐゴシック" charset="-128"/>
                </a:rPr>
                <a:t>region size</a:t>
              </a:r>
              <a:endParaRPr lang="ru-RU" sz="2000">
                <a:solidFill>
                  <a:srgbClr val="009900"/>
                </a:solidFill>
                <a:latin typeface="Arial" charset="0"/>
                <a:ea typeface="ＭＳ Ｐゴシック" charset="-128"/>
                <a:cs typeface="ＭＳ Ｐゴシック" charset="-128"/>
              </a:endParaRPr>
            </a:p>
          </p:txBody>
        </p:sp>
        <p:sp>
          <p:nvSpPr>
            <p:cNvPr id="119836" name="Text Box 14"/>
            <p:cNvSpPr txBox="1">
              <a:spLocks noChangeArrowheads="1"/>
            </p:cNvSpPr>
            <p:nvPr/>
          </p:nvSpPr>
          <p:spPr bwMode="auto">
            <a:xfrm>
              <a:off x="1348" y="3055"/>
              <a:ext cx="635" cy="250"/>
            </a:xfrm>
            <a:prstGeom prst="rect">
              <a:avLst/>
            </a:prstGeom>
            <a:noFill/>
            <a:ln w="9525">
              <a:noFill/>
              <a:miter lim="800000"/>
              <a:headEnd/>
              <a:tailEnd/>
            </a:ln>
          </p:spPr>
          <p:txBody>
            <a:bodyPr wrap="none">
              <a:prstTxWarp prst="textNoShape">
                <a:avLst/>
              </a:prstTxWarp>
              <a:spAutoFit/>
            </a:bodyPr>
            <a:lstStyle/>
            <a:p>
              <a:pPr defTabSz="457200"/>
              <a:r>
                <a:rPr lang="en-US" sz="2000">
                  <a:solidFill>
                    <a:srgbClr val="009900"/>
                  </a:solidFill>
                  <a:latin typeface="Arial" charset="0"/>
                  <a:ea typeface="ＭＳ Ｐゴシック" charset="-128"/>
                  <a:cs typeface="ＭＳ Ｐゴシック" charset="-128"/>
                </a:rPr>
                <a:t>Image 1</a:t>
              </a:r>
              <a:endParaRPr lang="ru-RU" sz="2000">
                <a:solidFill>
                  <a:srgbClr val="009900"/>
                </a:solidFill>
                <a:latin typeface="Arial" charset="0"/>
                <a:ea typeface="ＭＳ Ｐゴシック" charset="-128"/>
                <a:cs typeface="ＭＳ Ｐゴシック" charset="-128"/>
              </a:endParaRPr>
            </a:p>
          </p:txBody>
        </p:sp>
        <p:sp>
          <p:nvSpPr>
            <p:cNvPr id="119837" name="Freeform 15"/>
            <p:cNvSpPr>
              <a:spLocks/>
            </p:cNvSpPr>
            <p:nvPr/>
          </p:nvSpPr>
          <p:spPr bwMode="auto">
            <a:xfrm>
              <a:off x="528" y="3368"/>
              <a:ext cx="1632" cy="568"/>
            </a:xfrm>
            <a:custGeom>
              <a:avLst/>
              <a:gdLst>
                <a:gd name="T0" fmla="*/ 0 w 1632"/>
                <a:gd name="T1" fmla="*/ 568 h 568"/>
                <a:gd name="T2" fmla="*/ 288 w 1632"/>
                <a:gd name="T3" fmla="*/ 40 h 568"/>
                <a:gd name="T4" fmla="*/ 912 w 1632"/>
                <a:gd name="T5" fmla="*/ 328 h 568"/>
                <a:gd name="T6" fmla="*/ 1392 w 1632"/>
                <a:gd name="T7" fmla="*/ 472 h 568"/>
                <a:gd name="T8" fmla="*/ 1632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grpSp>
      <p:grpSp>
        <p:nvGrpSpPr>
          <p:cNvPr id="4" name="Group 16"/>
          <p:cNvGrpSpPr>
            <a:grpSpLocks/>
          </p:cNvGrpSpPr>
          <p:nvPr/>
        </p:nvGrpSpPr>
        <p:grpSpPr bwMode="auto">
          <a:xfrm>
            <a:off x="5391150" y="4860925"/>
            <a:ext cx="3676650" cy="1997075"/>
            <a:chOff x="3396" y="3072"/>
            <a:chExt cx="2316" cy="1258"/>
          </a:xfrm>
        </p:grpSpPr>
        <p:sp>
          <p:nvSpPr>
            <p:cNvPr id="119826" name="Line 17"/>
            <p:cNvSpPr>
              <a:spLocks noChangeShapeType="1"/>
            </p:cNvSpPr>
            <p:nvPr/>
          </p:nvSpPr>
          <p:spPr bwMode="auto">
            <a:xfrm>
              <a:off x="3645" y="4080"/>
              <a:ext cx="1920" cy="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9827" name="Line 18"/>
            <p:cNvSpPr>
              <a:spLocks noChangeShapeType="1"/>
            </p:cNvSpPr>
            <p:nvPr/>
          </p:nvSpPr>
          <p:spPr bwMode="auto">
            <a:xfrm flipV="1">
              <a:off x="3645" y="3168"/>
              <a:ext cx="0" cy="912"/>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9828" name="Text Box 19"/>
            <p:cNvSpPr txBox="1">
              <a:spLocks noChangeArrowheads="1"/>
            </p:cNvSpPr>
            <p:nvPr/>
          </p:nvSpPr>
          <p:spPr bwMode="auto">
            <a:xfrm>
              <a:off x="3396" y="3072"/>
              <a:ext cx="256" cy="288"/>
            </a:xfrm>
            <a:prstGeom prst="rect">
              <a:avLst/>
            </a:prstGeom>
            <a:noFill/>
            <a:ln w="9525">
              <a:noFill/>
              <a:miter lim="800000"/>
              <a:headEnd/>
              <a:tailEnd/>
            </a:ln>
          </p:spPr>
          <p:txBody>
            <a:bodyPr>
              <a:prstTxWarp prst="textNoShape">
                <a:avLst/>
              </a:prstTxWarp>
              <a:spAutoFit/>
            </a:bodyPr>
            <a:lstStyle/>
            <a:p>
              <a:pPr defTabSz="457200"/>
              <a:r>
                <a:rPr lang="en-US" sz="1800" i="1">
                  <a:solidFill>
                    <a:srgbClr val="009900"/>
                  </a:solidFill>
                  <a:latin typeface="Arial" charset="0"/>
                  <a:ea typeface="ＭＳ Ｐゴシック" charset="-128"/>
                  <a:cs typeface="ＭＳ Ｐゴシック" charset="-128"/>
                </a:rPr>
                <a:t>f</a:t>
              </a:r>
              <a:endParaRPr lang="ru-RU" sz="1800" i="1">
                <a:solidFill>
                  <a:srgbClr val="009900"/>
                </a:solidFill>
                <a:latin typeface="Arial" charset="0"/>
                <a:ea typeface="ＭＳ Ｐゴシック" charset="-128"/>
                <a:cs typeface="ＭＳ Ｐゴシック" charset="-128"/>
              </a:endParaRPr>
            </a:p>
          </p:txBody>
        </p:sp>
        <p:sp>
          <p:nvSpPr>
            <p:cNvPr id="119829" name="Text Box 20"/>
            <p:cNvSpPr txBox="1">
              <a:spLocks noChangeArrowheads="1"/>
            </p:cNvSpPr>
            <p:nvPr/>
          </p:nvSpPr>
          <p:spPr bwMode="auto">
            <a:xfrm>
              <a:off x="4900" y="4080"/>
              <a:ext cx="812" cy="250"/>
            </a:xfrm>
            <a:prstGeom prst="rect">
              <a:avLst/>
            </a:prstGeom>
            <a:noFill/>
            <a:ln w="9525">
              <a:noFill/>
              <a:miter lim="800000"/>
              <a:headEnd/>
              <a:tailEnd/>
            </a:ln>
          </p:spPr>
          <p:txBody>
            <a:bodyPr wrap="none">
              <a:prstTxWarp prst="textNoShape">
                <a:avLst/>
              </a:prstTxWarp>
              <a:spAutoFit/>
            </a:bodyPr>
            <a:lstStyle/>
            <a:p>
              <a:pPr defTabSz="457200"/>
              <a:r>
                <a:rPr lang="en-US" sz="2000">
                  <a:solidFill>
                    <a:srgbClr val="009900"/>
                  </a:solidFill>
                  <a:latin typeface="Arial" charset="0"/>
                  <a:ea typeface="ＭＳ Ｐゴシック" charset="-128"/>
                  <a:cs typeface="ＭＳ Ｐゴシック" charset="-128"/>
                </a:rPr>
                <a:t>region size</a:t>
              </a:r>
              <a:endParaRPr lang="ru-RU" sz="2000">
                <a:solidFill>
                  <a:srgbClr val="009900"/>
                </a:solidFill>
                <a:latin typeface="Arial" charset="0"/>
                <a:ea typeface="ＭＳ Ｐゴシック" charset="-128"/>
                <a:cs typeface="ＭＳ Ｐゴシック" charset="-128"/>
              </a:endParaRPr>
            </a:p>
          </p:txBody>
        </p:sp>
        <p:sp>
          <p:nvSpPr>
            <p:cNvPr id="119830" name="Text Box 21"/>
            <p:cNvSpPr txBox="1">
              <a:spLocks noChangeArrowheads="1"/>
            </p:cNvSpPr>
            <p:nvPr/>
          </p:nvSpPr>
          <p:spPr bwMode="auto">
            <a:xfrm>
              <a:off x="4804" y="3103"/>
              <a:ext cx="635" cy="250"/>
            </a:xfrm>
            <a:prstGeom prst="rect">
              <a:avLst/>
            </a:prstGeom>
            <a:noFill/>
            <a:ln w="9525">
              <a:noFill/>
              <a:miter lim="800000"/>
              <a:headEnd/>
              <a:tailEnd/>
            </a:ln>
          </p:spPr>
          <p:txBody>
            <a:bodyPr wrap="none">
              <a:prstTxWarp prst="textNoShape">
                <a:avLst/>
              </a:prstTxWarp>
              <a:spAutoFit/>
            </a:bodyPr>
            <a:lstStyle/>
            <a:p>
              <a:pPr defTabSz="457200"/>
              <a:r>
                <a:rPr lang="en-US" sz="2000">
                  <a:solidFill>
                    <a:srgbClr val="009900"/>
                  </a:solidFill>
                  <a:latin typeface="Arial" charset="0"/>
                  <a:ea typeface="ＭＳ Ｐゴシック" charset="-128"/>
                  <a:cs typeface="ＭＳ Ｐゴシック" charset="-128"/>
                </a:rPr>
                <a:t>Image 2</a:t>
              </a:r>
              <a:endParaRPr lang="ru-RU" sz="2000">
                <a:solidFill>
                  <a:srgbClr val="009900"/>
                </a:solidFill>
                <a:latin typeface="Arial" charset="0"/>
                <a:ea typeface="ＭＳ Ｐゴシック" charset="-128"/>
                <a:cs typeface="ＭＳ Ｐゴシック" charset="-128"/>
              </a:endParaRPr>
            </a:p>
          </p:txBody>
        </p:sp>
        <p:sp>
          <p:nvSpPr>
            <p:cNvPr id="119831" name="Freeform 22"/>
            <p:cNvSpPr>
              <a:spLocks/>
            </p:cNvSpPr>
            <p:nvPr/>
          </p:nvSpPr>
          <p:spPr bwMode="auto">
            <a:xfrm>
              <a:off x="3744" y="3368"/>
              <a:ext cx="864" cy="568"/>
            </a:xfrm>
            <a:custGeom>
              <a:avLst/>
              <a:gdLst>
                <a:gd name="T0" fmla="*/ 0 w 1632"/>
                <a:gd name="T1" fmla="*/ 568 h 568"/>
                <a:gd name="T2" fmla="*/ 22 w 1632"/>
                <a:gd name="T3" fmla="*/ 40 h 568"/>
                <a:gd name="T4" fmla="*/ 72 w 1632"/>
                <a:gd name="T5" fmla="*/ 328 h 568"/>
                <a:gd name="T6" fmla="*/ 109 w 1632"/>
                <a:gd name="T7" fmla="*/ 472 h 568"/>
                <a:gd name="T8" fmla="*/ 128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grpSp>
      <p:sp>
        <p:nvSpPr>
          <p:cNvPr id="58391" name="Oval 23"/>
          <p:cNvSpPr>
            <a:spLocks noChangeArrowheads="1"/>
          </p:cNvSpPr>
          <p:nvPr/>
        </p:nvSpPr>
        <p:spPr bwMode="auto">
          <a:xfrm>
            <a:off x="1295400" y="5334000"/>
            <a:ext cx="152400" cy="152400"/>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58392" name="Oval 24"/>
          <p:cNvSpPr>
            <a:spLocks noChangeArrowheads="1"/>
          </p:cNvSpPr>
          <p:nvPr/>
        </p:nvSpPr>
        <p:spPr bwMode="auto">
          <a:xfrm>
            <a:off x="6157913" y="5305425"/>
            <a:ext cx="152400" cy="152400"/>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58393" name="Rectangle 25"/>
          <p:cNvSpPr>
            <a:spLocks noChangeArrowheads="1"/>
          </p:cNvSpPr>
          <p:nvPr/>
        </p:nvSpPr>
        <p:spPr bwMode="auto">
          <a:xfrm>
            <a:off x="1676400" y="2057400"/>
            <a:ext cx="4916488" cy="457200"/>
          </a:xfrm>
          <a:prstGeom prst="rect">
            <a:avLst/>
          </a:prstGeom>
          <a:noFill/>
          <a:ln w="9525">
            <a:noFill/>
            <a:miter lim="800000"/>
            <a:headEnd/>
            <a:tailEnd/>
          </a:ln>
        </p:spPr>
        <p:txBody>
          <a:bodyPr wrap="none">
            <a:prstTxWarp prst="textNoShape">
              <a:avLst/>
            </a:prstTxWarp>
            <a:spAutoFit/>
          </a:bodyPr>
          <a:lstStyle/>
          <a:p>
            <a:pPr defTabSz="457200"/>
            <a:r>
              <a:rPr lang="en-US" sz="1800">
                <a:latin typeface="Arial" charset="0"/>
                <a:ea typeface="ＭＳ Ｐゴシック" charset="-128"/>
                <a:cs typeface="ＭＳ Ｐゴシック" charset="-128"/>
              </a:rPr>
              <a:t>Take a local maximum of this function</a:t>
            </a:r>
            <a:endParaRPr lang="ru-RU" sz="1800">
              <a:latin typeface="Arial" charset="0"/>
              <a:ea typeface="ＭＳ Ｐゴシック" charset="-128"/>
              <a:cs typeface="ＭＳ Ｐゴシック" charset="-128"/>
            </a:endParaRPr>
          </a:p>
        </p:txBody>
      </p:sp>
      <p:sp>
        <p:nvSpPr>
          <p:cNvPr id="58394" name="Rectangle 26"/>
          <p:cNvSpPr>
            <a:spLocks noChangeArrowheads="1"/>
          </p:cNvSpPr>
          <p:nvPr/>
        </p:nvSpPr>
        <p:spPr bwMode="auto">
          <a:xfrm>
            <a:off x="1676400" y="2667000"/>
            <a:ext cx="6870700" cy="822325"/>
          </a:xfrm>
          <a:prstGeom prst="rect">
            <a:avLst/>
          </a:prstGeom>
          <a:noFill/>
          <a:ln w="9525">
            <a:noFill/>
            <a:miter lim="800000"/>
            <a:headEnd/>
            <a:tailEnd/>
          </a:ln>
        </p:spPr>
        <p:txBody>
          <a:bodyPr>
            <a:prstTxWarp prst="textNoShape">
              <a:avLst/>
            </a:prstTxWarp>
            <a:spAutoFit/>
          </a:bodyPr>
          <a:lstStyle/>
          <a:p>
            <a:pPr defTabSz="457200">
              <a:spcBef>
                <a:spcPct val="20000"/>
              </a:spcBef>
            </a:pPr>
            <a:r>
              <a:rPr lang="en-US" sz="2000">
                <a:latin typeface="Arial" charset="0"/>
                <a:ea typeface="Arial" charset="0"/>
                <a:cs typeface="Arial" charset="0"/>
              </a:rPr>
              <a:t>Observation</a:t>
            </a:r>
            <a:r>
              <a:rPr lang="en-US" sz="1800">
                <a:latin typeface="Arial" charset="0"/>
                <a:ea typeface="ＭＳ Ｐゴシック" charset="-128"/>
                <a:cs typeface="ＭＳ Ｐゴシック" charset="-128"/>
              </a:rPr>
              <a:t>: region size, for which the maximum is achieved, should be </a:t>
            </a:r>
            <a:r>
              <a:rPr lang="en-US" sz="1800" i="1">
                <a:latin typeface="Arial" charset="0"/>
                <a:ea typeface="ＭＳ Ｐゴシック" charset="-128"/>
                <a:cs typeface="ＭＳ Ｐゴシック" charset="-128"/>
              </a:rPr>
              <a:t>invariant</a:t>
            </a:r>
            <a:r>
              <a:rPr lang="en-US" sz="1800">
                <a:latin typeface="Arial" charset="0"/>
                <a:ea typeface="ＭＳ Ｐゴシック" charset="-128"/>
                <a:cs typeface="ＭＳ Ｐゴシック" charset="-128"/>
              </a:rPr>
              <a:t> to image scale.</a:t>
            </a:r>
          </a:p>
        </p:txBody>
      </p:sp>
      <p:grpSp>
        <p:nvGrpSpPr>
          <p:cNvPr id="5" name="Group 32"/>
          <p:cNvGrpSpPr>
            <a:grpSpLocks/>
          </p:cNvGrpSpPr>
          <p:nvPr/>
        </p:nvGrpSpPr>
        <p:grpSpPr bwMode="auto">
          <a:xfrm>
            <a:off x="1219200" y="5486400"/>
            <a:ext cx="404813" cy="1371600"/>
            <a:chOff x="768" y="3456"/>
            <a:chExt cx="255" cy="864"/>
          </a:xfrm>
        </p:grpSpPr>
        <p:sp>
          <p:nvSpPr>
            <p:cNvPr id="119824" name="Line 28"/>
            <p:cNvSpPr>
              <a:spLocks noChangeShapeType="1"/>
            </p:cNvSpPr>
            <p:nvPr/>
          </p:nvSpPr>
          <p:spPr bwMode="auto">
            <a:xfrm>
              <a:off x="864" y="3456"/>
              <a:ext cx="0" cy="624"/>
            </a:xfrm>
            <a:prstGeom prst="line">
              <a:avLst/>
            </a:prstGeom>
            <a:noFill/>
            <a:ln w="19050">
              <a:solidFill>
                <a:srgbClr val="FF0000"/>
              </a:solidFill>
              <a:prstDash val="dash"/>
              <a:round/>
              <a:headEnd/>
              <a:tailEn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9825" name="Text Box 30"/>
            <p:cNvSpPr txBox="1">
              <a:spLocks noChangeArrowheads="1"/>
            </p:cNvSpPr>
            <p:nvPr/>
          </p:nvSpPr>
          <p:spPr bwMode="auto">
            <a:xfrm>
              <a:off x="768" y="4032"/>
              <a:ext cx="255" cy="288"/>
            </a:xfrm>
            <a:prstGeom prst="rect">
              <a:avLst/>
            </a:prstGeom>
            <a:noFill/>
            <a:ln w="9525">
              <a:noFill/>
              <a:miter lim="800000"/>
              <a:headEnd/>
              <a:tailEnd/>
            </a:ln>
          </p:spPr>
          <p:txBody>
            <a:bodyPr wrap="none">
              <a:prstTxWarp prst="textNoShape">
                <a:avLst/>
              </a:prstTxWarp>
              <a:spAutoFit/>
            </a:bodyPr>
            <a:lstStyle/>
            <a:p>
              <a:pPr defTabSz="457200"/>
              <a:r>
                <a:rPr lang="en-US" sz="1800">
                  <a:solidFill>
                    <a:srgbClr val="FF0000"/>
                  </a:solidFill>
                  <a:latin typeface="Arial" charset="0"/>
                  <a:ea typeface="ＭＳ Ｐゴシック" charset="-128"/>
                  <a:cs typeface="ＭＳ Ｐゴシック" charset="-128"/>
                </a:rPr>
                <a:t>s</a:t>
              </a:r>
              <a:r>
                <a:rPr lang="en-US" sz="1800" baseline="-25000">
                  <a:solidFill>
                    <a:srgbClr val="FF0000"/>
                  </a:solidFill>
                  <a:latin typeface="Arial" charset="0"/>
                  <a:ea typeface="ＭＳ Ｐゴシック" charset="-128"/>
                  <a:cs typeface="ＭＳ Ｐゴシック" charset="-128"/>
                </a:rPr>
                <a:t>1</a:t>
              </a:r>
              <a:endParaRPr lang="ru-RU" sz="1800" baseline="-25000">
                <a:solidFill>
                  <a:srgbClr val="FF0000"/>
                </a:solidFill>
                <a:latin typeface="Arial" charset="0"/>
                <a:ea typeface="ＭＳ Ｐゴシック" charset="-128"/>
                <a:cs typeface="ＭＳ Ｐゴシック" charset="-128"/>
              </a:endParaRPr>
            </a:p>
          </p:txBody>
        </p:sp>
      </p:grpSp>
      <p:grpSp>
        <p:nvGrpSpPr>
          <p:cNvPr id="6" name="Group 33"/>
          <p:cNvGrpSpPr>
            <a:grpSpLocks/>
          </p:cNvGrpSpPr>
          <p:nvPr/>
        </p:nvGrpSpPr>
        <p:grpSpPr bwMode="auto">
          <a:xfrm>
            <a:off x="6096000" y="5486400"/>
            <a:ext cx="404813" cy="1371600"/>
            <a:chOff x="3840" y="3456"/>
            <a:chExt cx="255" cy="864"/>
          </a:xfrm>
        </p:grpSpPr>
        <p:sp>
          <p:nvSpPr>
            <p:cNvPr id="119822" name="Line 29"/>
            <p:cNvSpPr>
              <a:spLocks noChangeShapeType="1"/>
            </p:cNvSpPr>
            <p:nvPr/>
          </p:nvSpPr>
          <p:spPr bwMode="auto">
            <a:xfrm>
              <a:off x="3936" y="3456"/>
              <a:ext cx="0" cy="624"/>
            </a:xfrm>
            <a:prstGeom prst="line">
              <a:avLst/>
            </a:prstGeom>
            <a:noFill/>
            <a:ln w="19050">
              <a:solidFill>
                <a:srgbClr val="FF0000"/>
              </a:solidFill>
              <a:prstDash val="dash"/>
              <a:round/>
              <a:headEnd/>
              <a:tailEn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19823" name="Text Box 31"/>
            <p:cNvSpPr txBox="1">
              <a:spLocks noChangeArrowheads="1"/>
            </p:cNvSpPr>
            <p:nvPr/>
          </p:nvSpPr>
          <p:spPr bwMode="auto">
            <a:xfrm>
              <a:off x="3840" y="4032"/>
              <a:ext cx="255" cy="288"/>
            </a:xfrm>
            <a:prstGeom prst="rect">
              <a:avLst/>
            </a:prstGeom>
            <a:noFill/>
            <a:ln w="9525">
              <a:noFill/>
              <a:miter lim="800000"/>
              <a:headEnd/>
              <a:tailEnd/>
            </a:ln>
          </p:spPr>
          <p:txBody>
            <a:bodyPr wrap="none">
              <a:prstTxWarp prst="textNoShape">
                <a:avLst/>
              </a:prstTxWarp>
              <a:spAutoFit/>
            </a:bodyPr>
            <a:lstStyle/>
            <a:p>
              <a:pPr defTabSz="457200"/>
              <a:r>
                <a:rPr lang="en-US" sz="1800">
                  <a:solidFill>
                    <a:srgbClr val="FF0000"/>
                  </a:solidFill>
                  <a:latin typeface="Arial" charset="0"/>
                  <a:ea typeface="ＭＳ Ｐゴシック" charset="-128"/>
                  <a:cs typeface="ＭＳ Ｐゴシック" charset="-128"/>
                </a:rPr>
                <a:t>s</a:t>
              </a:r>
              <a:r>
                <a:rPr lang="en-US" sz="1800" baseline="-25000">
                  <a:solidFill>
                    <a:srgbClr val="FF0000"/>
                  </a:solidFill>
                  <a:latin typeface="Arial" charset="0"/>
                  <a:ea typeface="ＭＳ Ｐゴシック" charset="-128"/>
                  <a:cs typeface="ＭＳ Ｐゴシック" charset="-128"/>
                </a:rPr>
                <a:t>2</a:t>
              </a:r>
              <a:endParaRPr lang="ru-RU" sz="1800" baseline="-25000">
                <a:solidFill>
                  <a:srgbClr val="FF0000"/>
                </a:solidFill>
                <a:latin typeface="Arial" charset="0"/>
                <a:ea typeface="ＭＳ Ｐゴシック" charset="-128"/>
                <a:cs typeface="ＭＳ Ｐゴシック" charset="-128"/>
              </a:endParaRPr>
            </a:p>
          </p:txBody>
        </p:sp>
      </p:grpSp>
      <p:sp>
        <p:nvSpPr>
          <p:cNvPr id="58404" name="Text Box 36"/>
          <p:cNvSpPr txBox="1">
            <a:spLocks noChangeArrowheads="1"/>
          </p:cNvSpPr>
          <p:nvPr/>
        </p:nvSpPr>
        <p:spPr bwMode="auto">
          <a:xfrm>
            <a:off x="1447800" y="3657600"/>
            <a:ext cx="6553200" cy="830263"/>
          </a:xfrm>
          <a:prstGeom prst="rect">
            <a:avLst/>
          </a:prstGeom>
          <a:noFill/>
          <a:ln w="19050">
            <a:solidFill>
              <a:srgbClr val="FF0000"/>
            </a:solidFill>
            <a:miter lim="800000"/>
            <a:headEnd/>
            <a:tailEnd/>
          </a:ln>
        </p:spPr>
        <p:txBody>
          <a:bodyPr>
            <a:prstTxWarp prst="textNoShape">
              <a:avLst/>
            </a:prstTxWarp>
            <a:spAutoFit/>
          </a:bodyPr>
          <a:lstStyle/>
          <a:p>
            <a:pPr defTabSz="457200">
              <a:spcBef>
                <a:spcPct val="50000"/>
              </a:spcBef>
            </a:pPr>
            <a:r>
              <a:rPr lang="en-US">
                <a:latin typeface="Arial" charset="0"/>
                <a:ea typeface="Arial" charset="0"/>
                <a:cs typeface="Arial" charset="0"/>
              </a:rPr>
              <a:t>Important:</a:t>
            </a:r>
            <a:r>
              <a:rPr lang="en-US">
                <a:latin typeface="Arial" charset="0"/>
                <a:ea typeface="ＭＳ Ｐゴシック" charset="-128"/>
                <a:cs typeface="ＭＳ Ｐゴシック" charset="-128"/>
              </a:rPr>
              <a:t> this scale invariant region size is found in each image </a:t>
            </a:r>
            <a:r>
              <a:rPr lang="en-US">
                <a:solidFill>
                  <a:srgbClr val="3333CC"/>
                </a:solidFill>
                <a:latin typeface="Arial" charset="0"/>
                <a:ea typeface="ＭＳ Ｐゴシック" charset="-128"/>
                <a:cs typeface="ＭＳ Ｐゴシック" charset="-128"/>
              </a:rPr>
              <a:t>independently</a:t>
            </a:r>
            <a:r>
              <a:rPr lang="en-US">
                <a:latin typeface="Arial" charset="0"/>
                <a:ea typeface="ＭＳ Ｐゴシック" charset="-128"/>
                <a:cs typeface="ＭＳ Ｐゴシック" charset="-128"/>
              </a:rPr>
              <a:t>!</a:t>
            </a:r>
            <a:endParaRPr lang="ru-RU">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9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839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83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8394"/>
                                        </p:tgtEl>
                                        <p:attrNameLst>
                                          <p:attrName>style.visibility</p:attrName>
                                        </p:attrNameLst>
                                      </p:cBhvr>
                                      <p:to>
                                        <p:strVal val="visible"/>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8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91" grpId="0" animBg="1"/>
      <p:bldP spid="58392" grpId="0" animBg="1"/>
      <p:bldP spid="58393" grpId="0" autoUpdateAnimBg="0"/>
      <p:bldP spid="58394" grpId="0" autoUpdateAnimBg="0"/>
      <p:bldP spid="58404" grpId="0" animBg="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85800" y="304800"/>
            <a:ext cx="7772400" cy="1143000"/>
          </a:xfrm>
        </p:spPr>
        <p:txBody>
          <a:bodyPr/>
          <a:lstStyle/>
          <a:p>
            <a:pPr eaLnBrk="1" hangingPunct="1"/>
            <a:r>
              <a:rPr lang="en-US"/>
              <a:t>Scale Invariant Detection</a:t>
            </a:r>
            <a:endParaRPr lang="ru-RU"/>
          </a:p>
        </p:txBody>
      </p:sp>
      <p:sp>
        <p:nvSpPr>
          <p:cNvPr id="121859" name="Rectangle 3"/>
          <p:cNvSpPr>
            <a:spLocks noGrp="1" noChangeArrowheads="1"/>
          </p:cNvSpPr>
          <p:nvPr>
            <p:ph type="body" idx="1"/>
          </p:nvPr>
        </p:nvSpPr>
        <p:spPr>
          <a:xfrm>
            <a:off x="685800" y="1447800"/>
            <a:ext cx="7772400" cy="1066800"/>
          </a:xfrm>
        </p:spPr>
        <p:txBody>
          <a:bodyPr/>
          <a:lstStyle/>
          <a:p>
            <a:pPr eaLnBrk="1" hangingPunct="1"/>
            <a:r>
              <a:rPr lang="en-US" sz="2800"/>
              <a:t>A “good” function for scale detection:</a:t>
            </a:r>
            <a:br>
              <a:rPr lang="en-US" sz="2800"/>
            </a:br>
            <a:r>
              <a:rPr lang="en-US" sz="2800"/>
              <a:t>    has one stable sharp peak</a:t>
            </a:r>
          </a:p>
        </p:txBody>
      </p:sp>
      <p:grpSp>
        <p:nvGrpSpPr>
          <p:cNvPr id="2" name="Group 69"/>
          <p:cNvGrpSpPr>
            <a:grpSpLocks/>
          </p:cNvGrpSpPr>
          <p:nvPr/>
        </p:nvGrpSpPr>
        <p:grpSpPr bwMode="auto">
          <a:xfrm>
            <a:off x="498475" y="2667000"/>
            <a:ext cx="2503488" cy="1246188"/>
            <a:chOff x="3024" y="1584"/>
            <a:chExt cx="2020" cy="1045"/>
          </a:xfrm>
        </p:grpSpPr>
        <p:grpSp>
          <p:nvGrpSpPr>
            <p:cNvPr id="3" name="Group 64"/>
            <p:cNvGrpSpPr>
              <a:grpSpLocks/>
            </p:cNvGrpSpPr>
            <p:nvPr/>
          </p:nvGrpSpPr>
          <p:grpSpPr bwMode="auto">
            <a:xfrm>
              <a:off x="3024" y="1584"/>
              <a:ext cx="2020" cy="1045"/>
              <a:chOff x="2496" y="1536"/>
              <a:chExt cx="2020" cy="1045"/>
            </a:xfrm>
          </p:grpSpPr>
          <p:sp>
            <p:nvSpPr>
              <p:cNvPr id="121884" name="Line 45"/>
              <p:cNvSpPr>
                <a:spLocks noChangeShapeType="1"/>
              </p:cNvSpPr>
              <p:nvPr/>
            </p:nvSpPr>
            <p:spPr bwMode="auto">
              <a:xfrm>
                <a:off x="2697" y="2253"/>
                <a:ext cx="1552" cy="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21885" name="Line 46"/>
              <p:cNvSpPr>
                <a:spLocks noChangeShapeType="1"/>
              </p:cNvSpPr>
              <p:nvPr/>
            </p:nvSpPr>
            <p:spPr bwMode="auto">
              <a:xfrm flipV="1">
                <a:off x="2697" y="1604"/>
                <a:ext cx="0" cy="649"/>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21886" name="Text Box 47"/>
              <p:cNvSpPr txBox="1">
                <a:spLocks noChangeArrowheads="1"/>
              </p:cNvSpPr>
              <p:nvPr/>
            </p:nvSpPr>
            <p:spPr bwMode="auto">
              <a:xfrm>
                <a:off x="2496" y="1536"/>
                <a:ext cx="208" cy="383"/>
              </a:xfrm>
              <a:prstGeom prst="rect">
                <a:avLst/>
              </a:prstGeom>
              <a:noFill/>
              <a:ln w="9525">
                <a:noFill/>
                <a:miter lim="800000"/>
                <a:headEnd/>
                <a:tailEnd/>
              </a:ln>
            </p:spPr>
            <p:txBody>
              <a:bodyPr>
                <a:prstTxWarp prst="textNoShape">
                  <a:avLst/>
                </a:prstTxWarp>
                <a:spAutoFit/>
              </a:bodyPr>
              <a:lstStyle/>
              <a:p>
                <a:pPr defTabSz="457200"/>
                <a:r>
                  <a:rPr lang="en-US" sz="1800" i="1">
                    <a:solidFill>
                      <a:srgbClr val="009900"/>
                    </a:solidFill>
                    <a:latin typeface="Arial" charset="0"/>
                    <a:ea typeface="ＭＳ Ｐゴシック" charset="-128"/>
                    <a:cs typeface="ＭＳ Ｐゴシック" charset="-128"/>
                  </a:rPr>
                  <a:t>f</a:t>
                </a:r>
                <a:endParaRPr lang="ru-RU" sz="1800" i="1">
                  <a:solidFill>
                    <a:srgbClr val="009900"/>
                  </a:solidFill>
                  <a:latin typeface="Arial" charset="0"/>
                  <a:ea typeface="ＭＳ Ｐゴシック" charset="-128"/>
                  <a:cs typeface="ＭＳ Ｐゴシック" charset="-128"/>
                </a:endParaRPr>
              </a:p>
            </p:txBody>
          </p:sp>
          <p:sp>
            <p:nvSpPr>
              <p:cNvPr id="121887" name="Text Box 48"/>
              <p:cNvSpPr txBox="1">
                <a:spLocks noChangeArrowheads="1"/>
              </p:cNvSpPr>
              <p:nvPr/>
            </p:nvSpPr>
            <p:spPr bwMode="auto">
              <a:xfrm>
                <a:off x="3563" y="2273"/>
                <a:ext cx="953" cy="308"/>
              </a:xfrm>
              <a:prstGeom prst="rect">
                <a:avLst/>
              </a:prstGeom>
              <a:noFill/>
              <a:ln w="9525">
                <a:noFill/>
                <a:miter lim="800000"/>
                <a:headEnd/>
                <a:tailEnd/>
              </a:ln>
            </p:spPr>
            <p:txBody>
              <a:bodyPr wrap="none">
                <a:prstTxWarp prst="textNoShape">
                  <a:avLst/>
                </a:prstTxWarp>
                <a:spAutoFit/>
              </a:bodyPr>
              <a:lstStyle/>
              <a:p>
                <a:pPr defTabSz="457200"/>
                <a:r>
                  <a:rPr lang="en-US" sz="1800">
                    <a:solidFill>
                      <a:srgbClr val="009900"/>
                    </a:solidFill>
                    <a:latin typeface="Arial" charset="0"/>
                    <a:ea typeface="ＭＳ Ｐゴシック" charset="-128"/>
                    <a:cs typeface="ＭＳ Ｐゴシック" charset="-128"/>
                  </a:rPr>
                  <a:t>region size</a:t>
                </a:r>
                <a:endParaRPr lang="ru-RU" sz="1800">
                  <a:solidFill>
                    <a:srgbClr val="009900"/>
                  </a:solidFill>
                  <a:latin typeface="Arial" charset="0"/>
                  <a:ea typeface="ＭＳ Ｐゴシック" charset="-128"/>
                  <a:cs typeface="ＭＳ Ｐゴシック" charset="-128"/>
                </a:endParaRPr>
              </a:p>
            </p:txBody>
          </p:sp>
          <p:sp>
            <p:nvSpPr>
              <p:cNvPr id="121888" name="Oval 50"/>
              <p:cNvSpPr>
                <a:spLocks noChangeArrowheads="1"/>
              </p:cNvSpPr>
              <p:nvPr/>
            </p:nvSpPr>
            <p:spPr bwMode="auto">
              <a:xfrm>
                <a:off x="3216" y="1665"/>
                <a:ext cx="960" cy="75"/>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21889" name="Freeform 59"/>
              <p:cNvSpPr>
                <a:spLocks/>
              </p:cNvSpPr>
              <p:nvPr/>
            </p:nvSpPr>
            <p:spPr bwMode="auto">
              <a:xfrm>
                <a:off x="2832" y="1672"/>
                <a:ext cx="1632" cy="440"/>
              </a:xfrm>
              <a:custGeom>
                <a:avLst/>
                <a:gdLst>
                  <a:gd name="T0" fmla="*/ 0 w 1632"/>
                  <a:gd name="T1" fmla="*/ 440 h 440"/>
                  <a:gd name="T2" fmla="*/ 240 w 1632"/>
                  <a:gd name="T3" fmla="*/ 104 h 440"/>
                  <a:gd name="T4" fmla="*/ 912 w 1632"/>
                  <a:gd name="T5" fmla="*/ 8 h 440"/>
                  <a:gd name="T6" fmla="*/ 1392 w 1632"/>
                  <a:gd name="T7" fmla="*/ 56 h 440"/>
                  <a:gd name="T8" fmla="*/ 1632 w 1632"/>
                  <a:gd name="T9" fmla="*/ 152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440"/>
                    </a:moveTo>
                    <a:cubicBezTo>
                      <a:pt x="44" y="308"/>
                      <a:pt x="88" y="176"/>
                      <a:pt x="240" y="104"/>
                    </a:cubicBezTo>
                    <a:cubicBezTo>
                      <a:pt x="392" y="32"/>
                      <a:pt x="720" y="16"/>
                      <a:pt x="912" y="8"/>
                    </a:cubicBezTo>
                    <a:cubicBezTo>
                      <a:pt x="1104" y="0"/>
                      <a:pt x="1272" y="32"/>
                      <a:pt x="1392" y="56"/>
                    </a:cubicBezTo>
                    <a:cubicBezTo>
                      <a:pt x="1512" y="80"/>
                      <a:pt x="1572" y="116"/>
                      <a:pt x="1632" y="152"/>
                    </a:cubicBezTo>
                  </a:path>
                </a:pathLst>
              </a:custGeom>
              <a:noFill/>
              <a:ln w="9525">
                <a:solidFill>
                  <a:schemeClr val="tx1"/>
                </a:solidFill>
                <a:round/>
                <a:headEnd/>
                <a:tailEn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grpSp>
        <p:sp>
          <p:nvSpPr>
            <p:cNvPr id="121883" name="Text Box 65"/>
            <p:cNvSpPr txBox="1">
              <a:spLocks noChangeArrowheads="1"/>
            </p:cNvSpPr>
            <p:nvPr/>
          </p:nvSpPr>
          <p:spPr bwMode="auto">
            <a:xfrm>
              <a:off x="3788" y="1921"/>
              <a:ext cx="484" cy="332"/>
            </a:xfrm>
            <a:prstGeom prst="rect">
              <a:avLst/>
            </a:prstGeom>
            <a:noFill/>
            <a:ln w="9525">
              <a:noFill/>
              <a:miter lim="800000"/>
              <a:headEnd/>
              <a:tailEnd/>
            </a:ln>
          </p:spPr>
          <p:txBody>
            <a:bodyPr>
              <a:prstTxWarp prst="textNoShape">
                <a:avLst/>
              </a:prstTxWarp>
              <a:spAutoFit/>
            </a:bodyPr>
            <a:lstStyle/>
            <a:p>
              <a:pPr defTabSz="457200"/>
              <a:r>
                <a:rPr lang="en-US" sz="2000" i="1">
                  <a:solidFill>
                    <a:srgbClr val="3333CC"/>
                  </a:solidFill>
                  <a:latin typeface="Arial" charset="0"/>
                  <a:ea typeface="ＭＳ Ｐゴシック" charset="-128"/>
                  <a:cs typeface="ＭＳ Ｐゴシック" charset="-128"/>
                </a:rPr>
                <a:t>bad</a:t>
              </a:r>
              <a:endParaRPr lang="ru-RU" sz="2000" i="1">
                <a:solidFill>
                  <a:srgbClr val="3333CC"/>
                </a:solidFill>
                <a:latin typeface="Arial" charset="0"/>
                <a:ea typeface="ＭＳ Ｐゴシック" charset="-128"/>
                <a:cs typeface="ＭＳ Ｐゴシック" charset="-128"/>
              </a:endParaRPr>
            </a:p>
          </p:txBody>
        </p:sp>
      </p:grpSp>
      <p:grpSp>
        <p:nvGrpSpPr>
          <p:cNvPr id="4" name="Group 70"/>
          <p:cNvGrpSpPr>
            <a:grpSpLocks/>
          </p:cNvGrpSpPr>
          <p:nvPr/>
        </p:nvGrpSpPr>
        <p:grpSpPr bwMode="auto">
          <a:xfrm>
            <a:off x="3241675" y="2590800"/>
            <a:ext cx="2701925" cy="1358900"/>
            <a:chOff x="3024" y="2640"/>
            <a:chExt cx="1976" cy="1005"/>
          </a:xfrm>
        </p:grpSpPr>
        <p:grpSp>
          <p:nvGrpSpPr>
            <p:cNvPr id="5" name="Group 63"/>
            <p:cNvGrpSpPr>
              <a:grpSpLocks/>
            </p:cNvGrpSpPr>
            <p:nvPr/>
          </p:nvGrpSpPr>
          <p:grpSpPr bwMode="auto">
            <a:xfrm>
              <a:off x="3024" y="2640"/>
              <a:ext cx="1976" cy="1005"/>
              <a:chOff x="2736" y="2544"/>
              <a:chExt cx="1976" cy="1005"/>
            </a:xfrm>
          </p:grpSpPr>
          <p:sp>
            <p:nvSpPr>
              <p:cNvPr id="121874" name="Line 53"/>
              <p:cNvSpPr>
                <a:spLocks noChangeShapeType="1"/>
              </p:cNvSpPr>
              <p:nvPr/>
            </p:nvSpPr>
            <p:spPr bwMode="auto">
              <a:xfrm>
                <a:off x="2937" y="3261"/>
                <a:ext cx="1552" cy="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21875" name="Line 54"/>
              <p:cNvSpPr>
                <a:spLocks noChangeShapeType="1"/>
              </p:cNvSpPr>
              <p:nvPr/>
            </p:nvSpPr>
            <p:spPr bwMode="auto">
              <a:xfrm flipV="1">
                <a:off x="2937" y="2612"/>
                <a:ext cx="0" cy="649"/>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21876" name="Text Box 55"/>
              <p:cNvSpPr txBox="1">
                <a:spLocks noChangeArrowheads="1"/>
              </p:cNvSpPr>
              <p:nvPr/>
            </p:nvSpPr>
            <p:spPr bwMode="auto">
              <a:xfrm>
                <a:off x="2736" y="2544"/>
                <a:ext cx="207" cy="338"/>
              </a:xfrm>
              <a:prstGeom prst="rect">
                <a:avLst/>
              </a:prstGeom>
              <a:noFill/>
              <a:ln w="9525">
                <a:noFill/>
                <a:miter lim="800000"/>
                <a:headEnd/>
                <a:tailEnd/>
              </a:ln>
            </p:spPr>
            <p:txBody>
              <a:bodyPr>
                <a:prstTxWarp prst="textNoShape">
                  <a:avLst/>
                </a:prstTxWarp>
                <a:spAutoFit/>
              </a:bodyPr>
              <a:lstStyle/>
              <a:p>
                <a:pPr defTabSz="457200"/>
                <a:r>
                  <a:rPr lang="en-US" sz="1800" i="1">
                    <a:solidFill>
                      <a:srgbClr val="009900"/>
                    </a:solidFill>
                    <a:latin typeface="Arial" charset="0"/>
                    <a:ea typeface="ＭＳ Ｐゴシック" charset="-128"/>
                    <a:cs typeface="ＭＳ Ｐゴシック" charset="-128"/>
                  </a:rPr>
                  <a:t>f</a:t>
                </a:r>
                <a:endParaRPr lang="ru-RU" sz="1800" i="1">
                  <a:solidFill>
                    <a:srgbClr val="009900"/>
                  </a:solidFill>
                  <a:latin typeface="Arial" charset="0"/>
                  <a:ea typeface="ＭＳ Ｐゴシック" charset="-128"/>
                  <a:cs typeface="ＭＳ Ｐゴシック" charset="-128"/>
                </a:endParaRPr>
              </a:p>
            </p:txBody>
          </p:sp>
          <p:sp>
            <p:nvSpPr>
              <p:cNvPr id="121877" name="Text Box 56"/>
              <p:cNvSpPr txBox="1">
                <a:spLocks noChangeArrowheads="1"/>
              </p:cNvSpPr>
              <p:nvPr/>
            </p:nvSpPr>
            <p:spPr bwMode="auto">
              <a:xfrm>
                <a:off x="3848" y="3278"/>
                <a:ext cx="864" cy="271"/>
              </a:xfrm>
              <a:prstGeom prst="rect">
                <a:avLst/>
              </a:prstGeom>
              <a:noFill/>
              <a:ln w="9525">
                <a:noFill/>
                <a:miter lim="800000"/>
                <a:headEnd/>
                <a:tailEnd/>
              </a:ln>
            </p:spPr>
            <p:txBody>
              <a:bodyPr wrap="none">
                <a:prstTxWarp prst="textNoShape">
                  <a:avLst/>
                </a:prstTxWarp>
                <a:spAutoFit/>
              </a:bodyPr>
              <a:lstStyle/>
              <a:p>
                <a:pPr defTabSz="457200"/>
                <a:r>
                  <a:rPr lang="en-US" sz="1800">
                    <a:solidFill>
                      <a:srgbClr val="009900"/>
                    </a:solidFill>
                    <a:latin typeface="Arial" charset="0"/>
                    <a:ea typeface="ＭＳ Ｐゴシック" charset="-128"/>
                    <a:cs typeface="ＭＳ Ｐゴシック" charset="-128"/>
                  </a:rPr>
                  <a:t>region size</a:t>
                </a:r>
                <a:endParaRPr lang="ru-RU" sz="1800">
                  <a:solidFill>
                    <a:srgbClr val="009900"/>
                  </a:solidFill>
                  <a:latin typeface="Arial" charset="0"/>
                  <a:ea typeface="ＭＳ Ｐゴシック" charset="-128"/>
                  <a:cs typeface="ＭＳ Ｐゴシック" charset="-128"/>
                </a:endParaRPr>
              </a:p>
            </p:txBody>
          </p:sp>
          <p:sp>
            <p:nvSpPr>
              <p:cNvPr id="121878" name="Oval 58"/>
              <p:cNvSpPr>
                <a:spLocks noChangeArrowheads="1"/>
              </p:cNvSpPr>
              <p:nvPr/>
            </p:nvSpPr>
            <p:spPr bwMode="auto">
              <a:xfrm>
                <a:off x="3216" y="2736"/>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21879" name="Freeform 60"/>
              <p:cNvSpPr>
                <a:spLocks/>
              </p:cNvSpPr>
              <p:nvPr/>
            </p:nvSpPr>
            <p:spPr bwMode="auto">
              <a:xfrm>
                <a:off x="3120" y="2688"/>
                <a:ext cx="1344" cy="384"/>
              </a:xfrm>
              <a:custGeom>
                <a:avLst/>
                <a:gdLst>
                  <a:gd name="T0" fmla="*/ 0 w 1344"/>
                  <a:gd name="T1" fmla="*/ 384 h 384"/>
                  <a:gd name="T2" fmla="*/ 144 w 1344"/>
                  <a:gd name="T3" fmla="*/ 96 h 384"/>
                  <a:gd name="T4" fmla="*/ 576 w 1344"/>
                  <a:gd name="T5" fmla="*/ 288 h 384"/>
                  <a:gd name="T6" fmla="*/ 912 w 1344"/>
                  <a:gd name="T7" fmla="*/ 144 h 384"/>
                  <a:gd name="T8" fmla="*/ 1056 w 1344"/>
                  <a:gd name="T9" fmla="*/ 288 h 384"/>
                  <a:gd name="T10" fmla="*/ 1152 w 1344"/>
                  <a:gd name="T11" fmla="*/ 0 h 384"/>
                  <a:gd name="T12" fmla="*/ 1344 w 1344"/>
                  <a:gd name="T13" fmla="*/ 288 h 384"/>
                  <a:gd name="T14" fmla="*/ 0 60000 65536"/>
                  <a:gd name="T15" fmla="*/ 0 60000 65536"/>
                  <a:gd name="T16" fmla="*/ 0 60000 65536"/>
                  <a:gd name="T17" fmla="*/ 0 60000 65536"/>
                  <a:gd name="T18" fmla="*/ 0 60000 65536"/>
                  <a:gd name="T19" fmla="*/ 0 60000 65536"/>
                  <a:gd name="T20" fmla="*/ 0 60000 65536"/>
                  <a:gd name="T21" fmla="*/ 0 w 1344"/>
                  <a:gd name="T22" fmla="*/ 0 h 384"/>
                  <a:gd name="T23" fmla="*/ 1344 w 1344"/>
                  <a:gd name="T24" fmla="*/ 384 h 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384">
                    <a:moveTo>
                      <a:pt x="0" y="384"/>
                    </a:moveTo>
                    <a:cubicBezTo>
                      <a:pt x="24" y="248"/>
                      <a:pt x="48" y="112"/>
                      <a:pt x="144" y="96"/>
                    </a:cubicBezTo>
                    <a:cubicBezTo>
                      <a:pt x="240" y="80"/>
                      <a:pt x="448" y="280"/>
                      <a:pt x="576" y="288"/>
                    </a:cubicBezTo>
                    <a:cubicBezTo>
                      <a:pt x="704" y="296"/>
                      <a:pt x="832" y="144"/>
                      <a:pt x="912" y="144"/>
                    </a:cubicBezTo>
                    <a:cubicBezTo>
                      <a:pt x="992" y="144"/>
                      <a:pt x="1016" y="312"/>
                      <a:pt x="1056" y="288"/>
                    </a:cubicBezTo>
                    <a:cubicBezTo>
                      <a:pt x="1096" y="264"/>
                      <a:pt x="1104" y="0"/>
                      <a:pt x="1152" y="0"/>
                    </a:cubicBezTo>
                    <a:cubicBezTo>
                      <a:pt x="1200" y="0"/>
                      <a:pt x="1272" y="144"/>
                      <a:pt x="1344" y="288"/>
                    </a:cubicBezTo>
                  </a:path>
                </a:pathLst>
              </a:custGeom>
              <a:noFill/>
              <a:ln w="9525">
                <a:solidFill>
                  <a:schemeClr val="tx1"/>
                </a:solidFill>
                <a:round/>
                <a:headEnd/>
                <a:tailEn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21880" name="Oval 61"/>
              <p:cNvSpPr>
                <a:spLocks noChangeArrowheads="1"/>
              </p:cNvSpPr>
              <p:nvPr/>
            </p:nvSpPr>
            <p:spPr bwMode="auto">
              <a:xfrm>
                <a:off x="4011" y="2798"/>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21881" name="Oval 62"/>
              <p:cNvSpPr>
                <a:spLocks noChangeArrowheads="1"/>
              </p:cNvSpPr>
              <p:nvPr/>
            </p:nvSpPr>
            <p:spPr bwMode="auto">
              <a:xfrm>
                <a:off x="4240" y="2661"/>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457200"/>
                <a:endParaRPr lang="en-US" sz="1800">
                  <a:latin typeface="Arial" charset="0"/>
                  <a:ea typeface="ＭＳ Ｐゴシック" charset="-128"/>
                  <a:cs typeface="ＭＳ Ｐゴシック" charset="-128"/>
                </a:endParaRPr>
              </a:p>
            </p:txBody>
          </p:sp>
        </p:grpSp>
        <p:sp>
          <p:nvSpPr>
            <p:cNvPr id="121873" name="Text Box 67"/>
            <p:cNvSpPr txBox="1">
              <a:spLocks noChangeArrowheads="1"/>
            </p:cNvSpPr>
            <p:nvPr/>
          </p:nvSpPr>
          <p:spPr bwMode="auto">
            <a:xfrm>
              <a:off x="3787" y="3024"/>
              <a:ext cx="485" cy="294"/>
            </a:xfrm>
            <a:prstGeom prst="rect">
              <a:avLst/>
            </a:prstGeom>
            <a:noFill/>
            <a:ln w="9525">
              <a:noFill/>
              <a:miter lim="800000"/>
              <a:headEnd/>
              <a:tailEnd/>
            </a:ln>
          </p:spPr>
          <p:txBody>
            <a:bodyPr>
              <a:prstTxWarp prst="textNoShape">
                <a:avLst/>
              </a:prstTxWarp>
              <a:spAutoFit/>
            </a:bodyPr>
            <a:lstStyle/>
            <a:p>
              <a:pPr defTabSz="457200"/>
              <a:r>
                <a:rPr lang="en-US" sz="2000" i="1">
                  <a:solidFill>
                    <a:srgbClr val="3333CC"/>
                  </a:solidFill>
                  <a:latin typeface="Arial" charset="0"/>
                  <a:ea typeface="ＭＳ Ｐゴシック" charset="-128"/>
                  <a:cs typeface="ＭＳ Ｐゴシック" charset="-128"/>
                </a:rPr>
                <a:t>bad</a:t>
              </a:r>
              <a:endParaRPr lang="ru-RU" sz="2000" i="1">
                <a:solidFill>
                  <a:srgbClr val="3333CC"/>
                </a:solidFill>
                <a:latin typeface="Arial" charset="0"/>
                <a:ea typeface="ＭＳ Ｐゴシック" charset="-128"/>
                <a:cs typeface="ＭＳ Ｐゴシック" charset="-128"/>
              </a:endParaRPr>
            </a:p>
          </p:txBody>
        </p:sp>
      </p:grpSp>
      <p:grpSp>
        <p:nvGrpSpPr>
          <p:cNvPr id="6" name="Group 71"/>
          <p:cNvGrpSpPr>
            <a:grpSpLocks/>
          </p:cNvGrpSpPr>
          <p:nvPr/>
        </p:nvGrpSpPr>
        <p:grpSpPr bwMode="auto">
          <a:xfrm>
            <a:off x="6061075" y="2590800"/>
            <a:ext cx="2701925" cy="1303338"/>
            <a:chOff x="192" y="1632"/>
            <a:chExt cx="1976" cy="1024"/>
          </a:xfrm>
        </p:grpSpPr>
        <p:grpSp>
          <p:nvGrpSpPr>
            <p:cNvPr id="7" name="Group 43"/>
            <p:cNvGrpSpPr>
              <a:grpSpLocks/>
            </p:cNvGrpSpPr>
            <p:nvPr/>
          </p:nvGrpSpPr>
          <p:grpSpPr bwMode="auto">
            <a:xfrm>
              <a:off x="192" y="1632"/>
              <a:ext cx="1976" cy="1024"/>
              <a:chOff x="480" y="1553"/>
              <a:chExt cx="2445" cy="1439"/>
            </a:xfrm>
          </p:grpSpPr>
          <p:sp>
            <p:nvSpPr>
              <p:cNvPr id="121866" name="Line 33"/>
              <p:cNvSpPr>
                <a:spLocks noChangeShapeType="1"/>
              </p:cNvSpPr>
              <p:nvPr/>
            </p:nvSpPr>
            <p:spPr bwMode="auto">
              <a:xfrm>
                <a:off x="729" y="2561"/>
                <a:ext cx="1920" cy="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21867" name="Line 34"/>
              <p:cNvSpPr>
                <a:spLocks noChangeShapeType="1"/>
              </p:cNvSpPr>
              <p:nvPr/>
            </p:nvSpPr>
            <p:spPr bwMode="auto">
              <a:xfrm flipV="1">
                <a:off x="729" y="1649"/>
                <a:ext cx="0" cy="912"/>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21868" name="Text Box 35"/>
              <p:cNvSpPr txBox="1">
                <a:spLocks noChangeArrowheads="1"/>
              </p:cNvSpPr>
              <p:nvPr/>
            </p:nvSpPr>
            <p:spPr bwMode="auto">
              <a:xfrm>
                <a:off x="480" y="1553"/>
                <a:ext cx="256" cy="504"/>
              </a:xfrm>
              <a:prstGeom prst="rect">
                <a:avLst/>
              </a:prstGeom>
              <a:noFill/>
              <a:ln w="9525">
                <a:noFill/>
                <a:miter lim="800000"/>
                <a:headEnd/>
                <a:tailEnd/>
              </a:ln>
            </p:spPr>
            <p:txBody>
              <a:bodyPr>
                <a:prstTxWarp prst="textNoShape">
                  <a:avLst/>
                </a:prstTxWarp>
                <a:spAutoFit/>
              </a:bodyPr>
              <a:lstStyle/>
              <a:p>
                <a:pPr defTabSz="457200"/>
                <a:r>
                  <a:rPr lang="en-US" sz="1800" i="1">
                    <a:solidFill>
                      <a:srgbClr val="009900"/>
                    </a:solidFill>
                    <a:latin typeface="Arial" charset="0"/>
                    <a:ea typeface="ＭＳ Ｐゴシック" charset="-128"/>
                    <a:cs typeface="ＭＳ Ｐゴシック" charset="-128"/>
                  </a:rPr>
                  <a:t>f</a:t>
                </a:r>
                <a:endParaRPr lang="ru-RU" sz="1800" i="1">
                  <a:solidFill>
                    <a:srgbClr val="009900"/>
                  </a:solidFill>
                  <a:latin typeface="Arial" charset="0"/>
                  <a:ea typeface="ＭＳ Ｐゴシック" charset="-128"/>
                  <a:cs typeface="ＭＳ Ｐゴシック" charset="-128"/>
                </a:endParaRPr>
              </a:p>
            </p:txBody>
          </p:sp>
          <p:sp>
            <p:nvSpPr>
              <p:cNvPr id="121869" name="Text Box 36"/>
              <p:cNvSpPr txBox="1">
                <a:spLocks noChangeArrowheads="1"/>
              </p:cNvSpPr>
              <p:nvPr/>
            </p:nvSpPr>
            <p:spPr bwMode="auto">
              <a:xfrm>
                <a:off x="1856" y="2587"/>
                <a:ext cx="1069" cy="405"/>
              </a:xfrm>
              <a:prstGeom prst="rect">
                <a:avLst/>
              </a:prstGeom>
              <a:noFill/>
              <a:ln w="9525">
                <a:noFill/>
                <a:miter lim="800000"/>
                <a:headEnd/>
                <a:tailEnd/>
              </a:ln>
            </p:spPr>
            <p:txBody>
              <a:bodyPr wrap="none">
                <a:prstTxWarp prst="textNoShape">
                  <a:avLst/>
                </a:prstTxWarp>
                <a:spAutoFit/>
              </a:bodyPr>
              <a:lstStyle/>
              <a:p>
                <a:pPr defTabSz="457200"/>
                <a:r>
                  <a:rPr lang="en-US" sz="1800">
                    <a:solidFill>
                      <a:srgbClr val="009900"/>
                    </a:solidFill>
                    <a:latin typeface="Arial" charset="0"/>
                    <a:ea typeface="ＭＳ Ｐゴシック" charset="-128"/>
                    <a:cs typeface="ＭＳ Ｐゴシック" charset="-128"/>
                  </a:rPr>
                  <a:t>region size</a:t>
                </a:r>
                <a:endParaRPr lang="ru-RU" sz="1800">
                  <a:solidFill>
                    <a:srgbClr val="009900"/>
                  </a:solidFill>
                  <a:latin typeface="Arial" charset="0"/>
                  <a:ea typeface="ＭＳ Ｐゴシック" charset="-128"/>
                  <a:cs typeface="ＭＳ Ｐゴシック" charset="-128"/>
                </a:endParaRPr>
              </a:p>
            </p:txBody>
          </p:sp>
          <p:sp>
            <p:nvSpPr>
              <p:cNvPr id="121870" name="Freeform 38"/>
              <p:cNvSpPr>
                <a:spLocks/>
              </p:cNvSpPr>
              <p:nvPr/>
            </p:nvSpPr>
            <p:spPr bwMode="auto">
              <a:xfrm>
                <a:off x="960" y="1849"/>
                <a:ext cx="1632" cy="568"/>
              </a:xfrm>
              <a:custGeom>
                <a:avLst/>
                <a:gdLst>
                  <a:gd name="T0" fmla="*/ 0 w 1632"/>
                  <a:gd name="T1" fmla="*/ 568 h 568"/>
                  <a:gd name="T2" fmla="*/ 288 w 1632"/>
                  <a:gd name="T3" fmla="*/ 40 h 568"/>
                  <a:gd name="T4" fmla="*/ 912 w 1632"/>
                  <a:gd name="T5" fmla="*/ 328 h 568"/>
                  <a:gd name="T6" fmla="*/ 1392 w 1632"/>
                  <a:gd name="T7" fmla="*/ 472 h 568"/>
                  <a:gd name="T8" fmla="*/ 1632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defTabSz="457200"/>
                <a:endParaRPr lang="en-US" sz="1800">
                  <a:latin typeface="Arial" charset="0"/>
                  <a:ea typeface="ＭＳ Ｐゴシック" charset="-128"/>
                  <a:cs typeface="ＭＳ Ｐゴシック" charset="-128"/>
                </a:endParaRPr>
              </a:p>
            </p:txBody>
          </p:sp>
          <p:sp>
            <p:nvSpPr>
              <p:cNvPr id="121871" name="Oval 39"/>
              <p:cNvSpPr>
                <a:spLocks noChangeArrowheads="1"/>
              </p:cNvSpPr>
              <p:nvPr/>
            </p:nvSpPr>
            <p:spPr bwMode="auto">
              <a:xfrm>
                <a:off x="1248" y="1841"/>
                <a:ext cx="96" cy="96"/>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457200"/>
                <a:endParaRPr lang="en-US" sz="1800">
                  <a:latin typeface="Arial" charset="0"/>
                  <a:ea typeface="ＭＳ Ｐゴシック" charset="-128"/>
                  <a:cs typeface="ＭＳ Ｐゴシック" charset="-128"/>
                </a:endParaRPr>
              </a:p>
            </p:txBody>
          </p:sp>
        </p:grpSp>
        <p:sp>
          <p:nvSpPr>
            <p:cNvPr id="121865" name="Text Box 68"/>
            <p:cNvSpPr txBox="1">
              <a:spLocks noChangeArrowheads="1"/>
            </p:cNvSpPr>
            <p:nvPr/>
          </p:nvSpPr>
          <p:spPr bwMode="auto">
            <a:xfrm>
              <a:off x="1152" y="1728"/>
              <a:ext cx="672" cy="312"/>
            </a:xfrm>
            <a:prstGeom prst="rect">
              <a:avLst/>
            </a:prstGeom>
            <a:noFill/>
            <a:ln w="9525">
              <a:noFill/>
              <a:miter lim="800000"/>
              <a:headEnd/>
              <a:tailEnd/>
            </a:ln>
          </p:spPr>
          <p:txBody>
            <a:bodyPr>
              <a:prstTxWarp prst="textNoShape">
                <a:avLst/>
              </a:prstTxWarp>
              <a:spAutoFit/>
            </a:bodyPr>
            <a:lstStyle/>
            <a:p>
              <a:pPr defTabSz="457200"/>
              <a:r>
                <a:rPr lang="en-US" sz="2000" i="1">
                  <a:solidFill>
                    <a:srgbClr val="3333CC"/>
                  </a:solidFill>
                  <a:latin typeface="Arial" charset="0"/>
                  <a:ea typeface="ＭＳ Ｐゴシック" charset="-128"/>
                  <a:cs typeface="ＭＳ Ｐゴシック" charset="-128"/>
                </a:rPr>
                <a:t>Good </a:t>
              </a:r>
              <a:r>
                <a:rPr lang="en-US" sz="2000">
                  <a:solidFill>
                    <a:srgbClr val="3333CC"/>
                  </a:solidFill>
                  <a:latin typeface="Arial" charset="0"/>
                  <a:ea typeface="ＭＳ Ｐゴシック" charset="-128"/>
                  <a:cs typeface="ＭＳ Ｐゴシック" charset="-128"/>
                </a:rPr>
                <a:t>!</a:t>
              </a:r>
              <a:endParaRPr lang="ru-RU" sz="2000">
                <a:solidFill>
                  <a:srgbClr val="3333CC"/>
                </a:solidFill>
                <a:latin typeface="Arial" charset="0"/>
                <a:ea typeface="ＭＳ Ｐゴシック" charset="-128"/>
                <a:cs typeface="ＭＳ Ｐゴシック" charset="-128"/>
              </a:endParaRPr>
            </a:p>
          </p:txBody>
        </p:sp>
      </p:grpSp>
      <p:sp>
        <p:nvSpPr>
          <p:cNvPr id="121863" name="Rectangle 72"/>
          <p:cNvSpPr>
            <a:spLocks noChangeArrowheads="1"/>
          </p:cNvSpPr>
          <p:nvPr/>
        </p:nvSpPr>
        <p:spPr bwMode="auto">
          <a:xfrm>
            <a:off x="762000" y="4419600"/>
            <a:ext cx="8001000" cy="1447800"/>
          </a:xfrm>
          <a:prstGeom prst="rect">
            <a:avLst/>
          </a:prstGeom>
          <a:noFill/>
          <a:ln w="9525">
            <a:noFill/>
            <a:miter lim="800000"/>
            <a:headEnd/>
            <a:tailEnd/>
          </a:ln>
        </p:spPr>
        <p:txBody>
          <a:bodyPr>
            <a:prstTxWarp prst="textNoShape">
              <a:avLst/>
            </a:prstTxWarp>
          </a:bodyPr>
          <a:lstStyle/>
          <a:p>
            <a:pPr marL="342900" indent="-342900" defTabSz="457200">
              <a:spcBef>
                <a:spcPct val="20000"/>
              </a:spcBef>
              <a:buFontTx/>
              <a:buChar char="•"/>
            </a:pPr>
            <a:r>
              <a:rPr lang="en-US" sz="2800">
                <a:latin typeface="Arial" charset="0"/>
                <a:ea typeface="ＭＳ Ｐゴシック" charset="-128"/>
                <a:cs typeface="ＭＳ Ｐゴシック" charset="-128"/>
              </a:rPr>
              <a:t>For usual images: a good function would be a one which responds to contrast (sharp local intensity change)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ln/>
        </p:spPr>
        <p:txBody>
          <a:bodyPr rIns="132080"/>
          <a:lstStyle/>
          <a:p>
            <a:r>
              <a:rPr lang="en-US">
                <a:latin typeface="Times New Roman Bold" charset="0"/>
                <a:cs typeface="Times New Roman Bold" charset="0"/>
                <a:sym typeface="Times New Roman Bold" charset="0"/>
              </a:rPr>
              <a:t>Detection over scale</a:t>
            </a:r>
            <a:endParaRPr lang="en-US">
              <a:latin typeface="Times New Roman Bold" charset="0"/>
              <a:sym typeface="Times New Roman Bold" charset="0"/>
            </a:endParaRPr>
          </a:p>
        </p:txBody>
      </p:sp>
      <p:sp>
        <p:nvSpPr>
          <p:cNvPr id="88066" name="Rectangle 2"/>
          <p:cNvSpPr>
            <a:spLocks noGrp="1" noChangeArrowheads="1"/>
          </p:cNvSpPr>
          <p:nvPr>
            <p:ph type="body" idx="1"/>
          </p:nvPr>
        </p:nvSpPr>
        <p:spPr>
          <a:xfrm>
            <a:off x="685800" y="1981200"/>
            <a:ext cx="7559675" cy="4876800"/>
          </a:xfrm>
          <a:ln/>
        </p:spPr>
        <p:txBody>
          <a:bodyPr rIns="132080"/>
          <a:lstStyle/>
          <a:p>
            <a:pPr>
              <a:lnSpc>
                <a:spcPct val="90000"/>
              </a:lnSpc>
              <a:buFont typeface="Times New Roman" charset="0"/>
              <a:buNone/>
            </a:pPr>
            <a:r>
              <a:rPr lang="en-US" sz="2400">
                <a:latin typeface="Times New Roman Bold" charset="0"/>
                <a:cs typeface="Times New Roman Bold" charset="0"/>
                <a:sym typeface="Times New Roman Bold" charset="0"/>
              </a:rPr>
              <a:t>Requires a method to repeatably select points in location and scale:</a:t>
            </a:r>
            <a:endParaRPr lang="en-US" sz="2400">
              <a:latin typeface="Times New Roman Bold" charset="0"/>
              <a:sym typeface="Times New Roman Bold" charset="0"/>
            </a:endParaRPr>
          </a:p>
          <a:p>
            <a:pPr>
              <a:lnSpc>
                <a:spcPct val="90000"/>
              </a:lnSpc>
            </a:pPr>
            <a:r>
              <a:rPr lang="en-US" sz="2400"/>
              <a:t>The only reasonable scale-space kernel is a Gaussian (Koenderink, 1984; Lindeberg, 1994)</a:t>
            </a:r>
          </a:p>
          <a:p>
            <a:pPr>
              <a:lnSpc>
                <a:spcPct val="90000"/>
              </a:lnSpc>
            </a:pPr>
            <a:r>
              <a:rPr lang="en-US" sz="2400"/>
              <a:t>An efficient choice is to detect peaks in the difference of Gaussian pyramid (Burt &amp; Adelson, 1983; Crowley &amp; Parker, 1984 – but examining more scales)</a:t>
            </a:r>
          </a:p>
          <a:p>
            <a:pPr>
              <a:lnSpc>
                <a:spcPct val="90000"/>
              </a:lnSpc>
            </a:pPr>
            <a:r>
              <a:rPr lang="en-US" sz="2400"/>
              <a:t>Difference-of-Gaussian with constant ratio of scales is a close approximation to Lindeberg</a:t>
            </a:r>
            <a:r>
              <a:rPr lang="ja-JP" altLang="en-US" sz="2400">
                <a:latin typeface="Arial"/>
              </a:rPr>
              <a:t>’</a:t>
            </a:r>
            <a:r>
              <a:rPr lang="en-US" sz="2400"/>
              <a:t>s scale-normalized Laplacian (can be shown from the heat diffusion equation)</a:t>
            </a:r>
          </a:p>
        </p:txBody>
      </p:sp>
      <p:pic>
        <p:nvPicPr>
          <p:cNvPr id="88067"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68825" y="3425825"/>
            <a:ext cx="6350" cy="6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88068" name="Picture 4"/>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68825" y="3425825"/>
            <a:ext cx="6350" cy="6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89" name="Rectangle 1"/>
          <p:cNvSpPr>
            <a:spLocks noGrp="1" noChangeArrowheads="1"/>
          </p:cNvSpPr>
          <p:nvPr>
            <p:ph type="title"/>
          </p:nvPr>
        </p:nvSpPr>
        <p:spPr>
          <a:xfrm>
            <a:off x="685800" y="304800"/>
            <a:ext cx="7772400" cy="1143000"/>
          </a:xfrm>
          <a:ln/>
        </p:spPr>
        <p:txBody>
          <a:bodyPr rIns="132080"/>
          <a:lstStyle/>
          <a:p>
            <a:r>
              <a:rPr lang="en-US"/>
              <a:t>Scale Invariant Detection</a:t>
            </a:r>
          </a:p>
        </p:txBody>
      </p:sp>
      <p:sp>
        <p:nvSpPr>
          <p:cNvPr id="89090" name="Rectangle 2"/>
          <p:cNvSpPr>
            <a:spLocks noGrp="1" noChangeArrowheads="1"/>
          </p:cNvSpPr>
          <p:nvPr>
            <p:ph type="body" idx="1"/>
          </p:nvPr>
        </p:nvSpPr>
        <p:spPr>
          <a:xfrm>
            <a:off x="533400" y="1447800"/>
            <a:ext cx="7772400" cy="2781300"/>
          </a:xfrm>
          <a:ln/>
        </p:spPr>
        <p:txBody>
          <a:bodyPr rIns="132080"/>
          <a:lstStyle/>
          <a:p>
            <a:r>
              <a:rPr lang="en-US" sz="2800"/>
              <a:t>Functions for determining scale</a:t>
            </a:r>
          </a:p>
        </p:txBody>
      </p:sp>
      <p:grpSp>
        <p:nvGrpSpPr>
          <p:cNvPr id="89093" name="Group 5"/>
          <p:cNvGrpSpPr>
            <a:grpSpLocks/>
          </p:cNvGrpSpPr>
          <p:nvPr/>
        </p:nvGrpSpPr>
        <p:grpSpPr bwMode="auto">
          <a:xfrm>
            <a:off x="1295400" y="5487988"/>
            <a:ext cx="3276600" cy="912812"/>
            <a:chOff x="0" y="0"/>
            <a:chExt cx="2064" cy="575"/>
          </a:xfrm>
        </p:grpSpPr>
        <p:sp>
          <p:nvSpPr>
            <p:cNvPr id="89091" name="Rectangle 3"/>
            <p:cNvSpPr>
              <a:spLocks/>
            </p:cNvSpPr>
            <p:nvPr/>
          </p:nvSpPr>
          <p:spPr bwMode="auto">
            <a:xfrm>
              <a:off x="0" y="0"/>
              <a:ext cx="2064" cy="575"/>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89092" name="Picture 4"/>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064" cy="5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grpSp>
      <p:grpSp>
        <p:nvGrpSpPr>
          <p:cNvPr id="89096" name="Group 8"/>
          <p:cNvGrpSpPr>
            <a:grpSpLocks/>
          </p:cNvGrpSpPr>
          <p:nvPr/>
        </p:nvGrpSpPr>
        <p:grpSpPr bwMode="auto">
          <a:xfrm>
            <a:off x="457200" y="2590800"/>
            <a:ext cx="4311650" cy="569913"/>
            <a:chOff x="0" y="0"/>
            <a:chExt cx="2716" cy="359"/>
          </a:xfrm>
        </p:grpSpPr>
        <p:sp>
          <p:nvSpPr>
            <p:cNvPr id="89094" name="Rectangle 6"/>
            <p:cNvSpPr>
              <a:spLocks/>
            </p:cNvSpPr>
            <p:nvPr/>
          </p:nvSpPr>
          <p:spPr bwMode="auto">
            <a:xfrm>
              <a:off x="0" y="0"/>
              <a:ext cx="2716" cy="359"/>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89095" name="Picture 7"/>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716" cy="35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grpSp>
      <p:grpSp>
        <p:nvGrpSpPr>
          <p:cNvPr id="89099" name="Group 11"/>
          <p:cNvGrpSpPr>
            <a:grpSpLocks/>
          </p:cNvGrpSpPr>
          <p:nvPr/>
        </p:nvGrpSpPr>
        <p:grpSpPr bwMode="auto">
          <a:xfrm>
            <a:off x="457200" y="3794125"/>
            <a:ext cx="3886200" cy="411163"/>
            <a:chOff x="0" y="0"/>
            <a:chExt cx="2448" cy="259"/>
          </a:xfrm>
        </p:grpSpPr>
        <p:sp>
          <p:nvSpPr>
            <p:cNvPr id="89097" name="Rectangle 9"/>
            <p:cNvSpPr>
              <a:spLocks/>
            </p:cNvSpPr>
            <p:nvPr/>
          </p:nvSpPr>
          <p:spPr bwMode="auto">
            <a:xfrm>
              <a:off x="0" y="0"/>
              <a:ext cx="2448" cy="259"/>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89098" name="Picture 10"/>
            <p:cNvPicPr>
              <a:picLocks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448" cy="25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grpSp>
      <p:grpSp>
        <p:nvGrpSpPr>
          <p:cNvPr id="89102" name="Group 14"/>
          <p:cNvGrpSpPr>
            <a:grpSpLocks/>
          </p:cNvGrpSpPr>
          <p:nvPr/>
        </p:nvGrpSpPr>
        <p:grpSpPr bwMode="auto">
          <a:xfrm>
            <a:off x="5715000" y="1447800"/>
            <a:ext cx="3084513" cy="520700"/>
            <a:chOff x="0" y="0"/>
            <a:chExt cx="1943" cy="328"/>
          </a:xfrm>
        </p:grpSpPr>
        <p:sp>
          <p:nvSpPr>
            <p:cNvPr id="89100" name="Rectangle 12"/>
            <p:cNvSpPr>
              <a:spLocks/>
            </p:cNvSpPr>
            <p:nvPr/>
          </p:nvSpPr>
          <p:spPr bwMode="auto">
            <a:xfrm>
              <a:off x="0" y="0"/>
              <a:ext cx="1943" cy="328"/>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89101" name="Picture 13"/>
            <p:cNvPicPr>
              <a:picLocks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943" cy="32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grpSp>
      <p:sp>
        <p:nvSpPr>
          <p:cNvPr id="89103" name="Rectangle 15"/>
          <p:cNvSpPr>
            <a:spLocks/>
          </p:cNvSpPr>
          <p:nvPr/>
        </p:nvSpPr>
        <p:spPr bwMode="auto">
          <a:xfrm>
            <a:off x="411163" y="1981200"/>
            <a:ext cx="1189037"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ea typeface="ＭＳ Ｐゴシック" charset="0"/>
                <a:cs typeface="Times New Roman" charset="0"/>
              </a:rPr>
              <a:t>Kernels:</a:t>
            </a:r>
          </a:p>
        </p:txBody>
      </p:sp>
      <p:sp>
        <p:nvSpPr>
          <p:cNvPr id="89104" name="Rectangle 16"/>
          <p:cNvSpPr>
            <a:spLocks/>
          </p:cNvSpPr>
          <p:nvPr/>
        </p:nvSpPr>
        <p:spPr bwMode="auto">
          <a:xfrm>
            <a:off x="555625" y="4927600"/>
            <a:ext cx="1771650"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chemeClr val="tx1"/>
                </a:solidFill>
                <a:ea typeface="ＭＳ Ｐゴシック" charset="0"/>
                <a:cs typeface="Times New Roman" charset="0"/>
              </a:rPr>
              <a:t>where Gaussian</a:t>
            </a:r>
          </a:p>
        </p:txBody>
      </p:sp>
      <p:pic>
        <p:nvPicPr>
          <p:cNvPr id="89105" name="Picture 17"/>
          <p:cNvPicPr>
            <a:picLocks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53000" y="2286000"/>
            <a:ext cx="3810000" cy="30146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89106" name="Rectangle 18"/>
          <p:cNvSpPr>
            <a:spLocks/>
          </p:cNvSpPr>
          <p:nvPr/>
        </p:nvSpPr>
        <p:spPr bwMode="auto">
          <a:xfrm>
            <a:off x="5105400" y="5689600"/>
            <a:ext cx="3810000" cy="711200"/>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40639" bIns="0"/>
          <a:lstStyle/>
          <a:p>
            <a:pPr marL="39688" algn="ctr"/>
            <a:r>
              <a:rPr lang="en-US" sz="2000">
                <a:solidFill>
                  <a:schemeClr val="tx1"/>
                </a:solidFill>
                <a:latin typeface="Arial" charset="0"/>
                <a:ea typeface="ＭＳ Ｐゴシック" charset="0"/>
                <a:cs typeface="Arial" charset="0"/>
                <a:sym typeface="Arial" charset="0"/>
              </a:rPr>
              <a:t>Note: </a:t>
            </a:r>
            <a:r>
              <a:rPr lang="en-US" sz="2000">
                <a:solidFill>
                  <a:schemeClr val="tx1"/>
                </a:solidFill>
                <a:ea typeface="ＭＳ Ｐゴシック" charset="0"/>
                <a:cs typeface="Times New Roman" charset="0"/>
              </a:rPr>
              <a:t>both kernels are invariant to </a:t>
            </a:r>
            <a:r>
              <a:rPr lang="en-US" sz="2000">
                <a:solidFill>
                  <a:schemeClr val="tx1"/>
                </a:solidFill>
                <a:latin typeface="Times New Roman Italic" charset="0"/>
                <a:ea typeface="ＭＳ Ｐゴシック" charset="0"/>
                <a:cs typeface="Times New Roman Italic" charset="0"/>
                <a:sym typeface="Times New Roman Italic" charset="0"/>
              </a:rPr>
              <a:t>scale</a:t>
            </a:r>
            <a:r>
              <a:rPr lang="en-US" sz="2000">
                <a:solidFill>
                  <a:schemeClr val="tx1"/>
                </a:solidFill>
                <a:ea typeface="ＭＳ Ｐゴシック" charset="0"/>
                <a:cs typeface="Times New Roman" charset="0"/>
              </a:rPr>
              <a:t> and </a:t>
            </a:r>
            <a:r>
              <a:rPr lang="en-US" sz="2000">
                <a:solidFill>
                  <a:schemeClr val="tx1"/>
                </a:solidFill>
                <a:latin typeface="Times New Roman Italic" charset="0"/>
                <a:ea typeface="ＭＳ Ｐゴシック" charset="0"/>
                <a:cs typeface="Times New Roman Italic" charset="0"/>
                <a:sym typeface="Times New Roman Italic" charset="0"/>
              </a:rPr>
              <a:t>rotation</a:t>
            </a:r>
          </a:p>
        </p:txBody>
      </p:sp>
      <p:sp>
        <p:nvSpPr>
          <p:cNvPr id="89107" name="Rectangle 19"/>
          <p:cNvSpPr>
            <a:spLocks/>
          </p:cNvSpPr>
          <p:nvPr/>
        </p:nvSpPr>
        <p:spPr bwMode="auto">
          <a:xfrm>
            <a:off x="257175" y="3124200"/>
            <a:ext cx="4318000"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sz="2000">
                <a:solidFill>
                  <a:srgbClr val="0033CC"/>
                </a:solidFill>
                <a:ea typeface="ＭＳ Ｐゴシック" charset="0"/>
                <a:cs typeface="Times New Roman" charset="0"/>
              </a:rPr>
              <a:t>(Laplacian: 2nd derivative of Gaussian)</a:t>
            </a:r>
          </a:p>
        </p:txBody>
      </p:sp>
      <p:sp>
        <p:nvSpPr>
          <p:cNvPr id="89108" name="Rectangle 20"/>
          <p:cNvSpPr>
            <a:spLocks/>
          </p:cNvSpPr>
          <p:nvPr/>
        </p:nvSpPr>
        <p:spPr bwMode="auto">
          <a:xfrm>
            <a:off x="563563" y="4175125"/>
            <a:ext cx="2773362"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rgbClr val="0033CC"/>
                </a:solidFill>
                <a:ea typeface="ＭＳ Ｐゴシック" charset="0"/>
                <a:cs typeface="Times New Roman" charset="0"/>
              </a:rPr>
              <a:t>(Difference of Gaussians)</a:t>
            </a:r>
          </a:p>
        </p:txBody>
      </p:sp>
      <p:sp>
        <p:nvSpPr>
          <p:cNvPr id="89109" name="Rectangle 21"/>
          <p:cNvSpPr>
            <a:spLocks/>
          </p:cNvSpPr>
          <p:nvPr/>
        </p:nvSpPr>
        <p:spPr bwMode="auto">
          <a:xfrm rot="-5400000">
            <a:off x="-2170113" y="43180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7"/>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685800" y="304800"/>
            <a:ext cx="7772400" cy="1143000"/>
          </a:xfrm>
          <a:ln/>
        </p:spPr>
        <p:txBody>
          <a:bodyPr rIns="132080"/>
          <a:lstStyle/>
          <a:p>
            <a:r>
              <a:rPr lang="en-US"/>
              <a:t>Scale Invariant Detectors</a:t>
            </a:r>
          </a:p>
        </p:txBody>
      </p:sp>
      <p:sp>
        <p:nvSpPr>
          <p:cNvPr id="90114" name="Rectangle 2"/>
          <p:cNvSpPr>
            <a:spLocks noGrp="1" noChangeArrowheads="1"/>
          </p:cNvSpPr>
          <p:nvPr>
            <p:ph type="body" idx="1"/>
          </p:nvPr>
        </p:nvSpPr>
        <p:spPr>
          <a:xfrm>
            <a:off x="304800" y="1371600"/>
            <a:ext cx="4191000" cy="2057400"/>
          </a:xfrm>
          <a:ln/>
        </p:spPr>
        <p:txBody>
          <a:bodyPr rIns="132080"/>
          <a:lstStyle/>
          <a:p>
            <a:pPr>
              <a:lnSpc>
                <a:spcPct val="90000"/>
              </a:lnSpc>
              <a:buClr>
                <a:srgbClr val="0033CC"/>
              </a:buClr>
              <a:buFont typeface="Arial" charset="0"/>
              <a:buChar char="•"/>
            </a:pPr>
            <a:r>
              <a:rPr lang="en-US" sz="2800">
                <a:solidFill>
                  <a:srgbClr val="0033CC"/>
                </a:solidFill>
                <a:latin typeface="Arial" charset="0"/>
                <a:cs typeface="Arial" charset="0"/>
                <a:sym typeface="Arial" charset="0"/>
              </a:rPr>
              <a:t>Harris-Laplacian</a:t>
            </a:r>
            <a:r>
              <a:rPr lang="en-US" sz="2800" baseline="30000">
                <a:latin typeface="Arial" charset="0"/>
                <a:cs typeface="Arial" charset="0"/>
                <a:sym typeface="Arial" charset="0"/>
              </a:rPr>
              <a:t>1</a:t>
            </a:r>
            <a:r>
              <a:rPr lang="en-US" sz="2800">
                <a:latin typeface="Arial" charset="0"/>
                <a:ea typeface="Heiti SC Light" charset="0"/>
                <a:cs typeface="Heiti SC Light" charset="0"/>
                <a:sym typeface="Arial" charset="0"/>
              </a:rPr>
              <a:t/>
            </a:r>
            <a:br>
              <a:rPr lang="en-US" sz="2800">
                <a:latin typeface="Arial" charset="0"/>
                <a:ea typeface="Heiti SC Light" charset="0"/>
                <a:cs typeface="Heiti SC Light" charset="0"/>
                <a:sym typeface="Arial" charset="0"/>
              </a:rPr>
            </a:br>
            <a:r>
              <a:rPr lang="en-US" sz="2400">
                <a:latin typeface="Times New Roman Italic" charset="0"/>
                <a:cs typeface="Times New Roman Italic" charset="0"/>
                <a:sym typeface="Times New Roman Italic" charset="0"/>
              </a:rPr>
              <a:t>Find local maximum of:</a:t>
            </a:r>
            <a:endParaRPr lang="en-US" sz="2400">
              <a:latin typeface="Times New Roman Italic" charset="0"/>
              <a:sym typeface="Times New Roman Italic" charset="0"/>
            </a:endParaRPr>
          </a:p>
          <a:p>
            <a:pPr marL="782638" lvl="1">
              <a:lnSpc>
                <a:spcPct val="90000"/>
              </a:lnSpc>
            </a:pPr>
            <a:r>
              <a:rPr lang="en-US" sz="2400"/>
              <a:t>Harris corner detector in space (image coordinates)</a:t>
            </a:r>
          </a:p>
          <a:p>
            <a:pPr marL="782638" lvl="1">
              <a:lnSpc>
                <a:spcPct val="90000"/>
              </a:lnSpc>
            </a:pPr>
            <a:r>
              <a:rPr lang="en-US" sz="2400"/>
              <a:t>Laplacian in scale</a:t>
            </a:r>
          </a:p>
        </p:txBody>
      </p:sp>
      <p:sp>
        <p:nvSpPr>
          <p:cNvPr id="90115" name="Line 3"/>
          <p:cNvSpPr>
            <a:spLocks noChangeShapeType="1"/>
          </p:cNvSpPr>
          <p:nvPr/>
        </p:nvSpPr>
        <p:spPr bwMode="auto">
          <a:xfrm>
            <a:off x="0" y="6096000"/>
            <a:ext cx="9144000" cy="158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0116" name="Rectangle 4"/>
          <p:cNvSpPr>
            <a:spLocks/>
          </p:cNvSpPr>
          <p:nvPr/>
        </p:nvSpPr>
        <p:spPr bwMode="auto">
          <a:xfrm>
            <a:off x="50800" y="6096000"/>
            <a:ext cx="8823325"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baseline="30000">
                <a:solidFill>
                  <a:schemeClr val="tx1"/>
                </a:solidFill>
                <a:ea typeface="ＭＳ Ｐゴシック" charset="0"/>
                <a:cs typeface="Times New Roman" charset="0"/>
              </a:rPr>
              <a:t>1 </a:t>
            </a:r>
            <a:r>
              <a:rPr lang="en-US" sz="1800">
                <a:solidFill>
                  <a:schemeClr val="tx1"/>
                </a:solidFill>
                <a:ea typeface="ＭＳ Ｐゴシック" charset="0"/>
                <a:cs typeface="Times New Roman" charset="0"/>
              </a:rPr>
              <a:t>K.Mikolajczyk, C.Schmid. </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Indexing Based on Scale Invariant Interest Points</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 ICCV 2001</a:t>
            </a:r>
            <a:br>
              <a:rPr lang="en-US" sz="1800">
                <a:solidFill>
                  <a:schemeClr val="tx1"/>
                </a:solidFill>
                <a:ea typeface="ＭＳ Ｐゴシック" charset="0"/>
                <a:cs typeface="Times New Roman" charset="0"/>
              </a:rPr>
            </a:br>
            <a:endParaRPr lang="en-US" sz="1800">
              <a:solidFill>
                <a:schemeClr val="tx1"/>
              </a:solidFill>
              <a:ea typeface="ＭＳ Ｐゴシック" charset="0"/>
              <a:cs typeface="Times New Roman" charset="0"/>
            </a:endParaRPr>
          </a:p>
        </p:txBody>
      </p:sp>
      <p:grpSp>
        <p:nvGrpSpPr>
          <p:cNvPr id="90134" name="Group 22"/>
          <p:cNvGrpSpPr>
            <a:grpSpLocks/>
          </p:cNvGrpSpPr>
          <p:nvPr/>
        </p:nvGrpSpPr>
        <p:grpSpPr bwMode="auto">
          <a:xfrm>
            <a:off x="4508500" y="1077913"/>
            <a:ext cx="4254500" cy="2427287"/>
            <a:chOff x="0" y="0"/>
            <a:chExt cx="2679" cy="1528"/>
          </a:xfrm>
        </p:grpSpPr>
        <p:sp>
          <p:nvSpPr>
            <p:cNvPr id="90117" name="AutoShape 5"/>
            <p:cNvSpPr>
              <a:spLocks/>
            </p:cNvSpPr>
            <p:nvPr/>
          </p:nvSpPr>
          <p:spPr bwMode="auto">
            <a:xfrm>
              <a:off x="471" y="904"/>
              <a:ext cx="2016" cy="240"/>
            </a:xfrm>
            <a:custGeom>
              <a:avLst/>
              <a:gdLst/>
              <a:ahLst/>
              <a:cxnLst/>
              <a:rect l="0" t="0" r="r" b="b"/>
              <a:pathLst>
                <a:path w="21600" h="21600">
                  <a:moveTo>
                    <a:pt x="5400" y="0"/>
                  </a:moveTo>
                  <a:lnTo>
                    <a:pt x="0" y="21600"/>
                  </a:lnTo>
                  <a:lnTo>
                    <a:pt x="16200" y="21600"/>
                  </a:lnTo>
                  <a:lnTo>
                    <a:pt x="21600" y="0"/>
                  </a:lnTo>
                  <a:close/>
                  <a:moveTo>
                    <a:pt x="5400" y="0"/>
                  </a:moveTo>
                </a:path>
              </a:pathLst>
            </a:cu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90118" name="Line 6"/>
            <p:cNvSpPr>
              <a:spLocks noChangeShapeType="1"/>
            </p:cNvSpPr>
            <p:nvPr/>
          </p:nvSpPr>
          <p:spPr bwMode="auto">
            <a:xfrm rot="10800000" flipH="1">
              <a:off x="135" y="328"/>
              <a:ext cx="1" cy="912"/>
            </a:xfrm>
            <a:prstGeom prst="line">
              <a:avLst/>
            </a:prstGeom>
            <a:noFill/>
            <a:ln w="25400" cap="flat">
              <a:solidFill>
                <a:schemeClr val="tx1"/>
              </a:solidFill>
              <a:prstDash val="solid"/>
              <a:round/>
              <a:headEnd type="none" w="med" len="me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0119" name="Line 7"/>
            <p:cNvSpPr>
              <a:spLocks noChangeShapeType="1"/>
            </p:cNvSpPr>
            <p:nvPr/>
          </p:nvSpPr>
          <p:spPr bwMode="auto">
            <a:xfrm>
              <a:off x="135" y="1240"/>
              <a:ext cx="2160" cy="1"/>
            </a:xfrm>
            <a:prstGeom prst="line">
              <a:avLst/>
            </a:prstGeom>
            <a:noFill/>
            <a:ln w="25400" cap="flat">
              <a:solidFill>
                <a:schemeClr val="tx1"/>
              </a:solidFill>
              <a:prstDash val="solid"/>
              <a:round/>
              <a:headEnd type="none" w="med" len="me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0120" name="Line 8"/>
            <p:cNvSpPr>
              <a:spLocks noChangeShapeType="1"/>
            </p:cNvSpPr>
            <p:nvPr/>
          </p:nvSpPr>
          <p:spPr bwMode="auto">
            <a:xfrm rot="10800000" flipH="1">
              <a:off x="135" y="894"/>
              <a:ext cx="668" cy="346"/>
            </a:xfrm>
            <a:prstGeom prst="line">
              <a:avLst/>
            </a:prstGeom>
            <a:noFill/>
            <a:ln w="25400" cap="flat">
              <a:solidFill>
                <a:schemeClr val="tx1"/>
              </a:solidFill>
              <a:prstDash val="solid"/>
              <a:round/>
              <a:headEnd type="none" w="med" len="me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0121" name="Rectangle 9"/>
            <p:cNvSpPr>
              <a:spLocks/>
            </p:cNvSpPr>
            <p:nvPr/>
          </p:nvSpPr>
          <p:spPr bwMode="auto">
            <a:xfrm>
              <a:off x="0" y="88"/>
              <a:ext cx="481" cy="2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ea typeface="ＭＳ Ｐゴシック" charset="0"/>
                  <a:cs typeface="Times New Roman" charset="0"/>
                </a:rPr>
                <a:t>scale</a:t>
              </a:r>
            </a:p>
          </p:txBody>
        </p:sp>
        <p:sp>
          <p:nvSpPr>
            <p:cNvPr id="90122" name="Rectangle 10"/>
            <p:cNvSpPr>
              <a:spLocks/>
            </p:cNvSpPr>
            <p:nvPr/>
          </p:nvSpPr>
          <p:spPr bwMode="auto">
            <a:xfrm>
              <a:off x="2172" y="1223"/>
              <a:ext cx="168" cy="2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chemeClr val="tx1"/>
                  </a:solidFill>
                  <a:latin typeface="Times New Roman Italic" charset="0"/>
                  <a:ea typeface="ＭＳ Ｐゴシック" charset="0"/>
                  <a:cs typeface="Times New Roman Italic" charset="0"/>
                  <a:sym typeface="Times New Roman Italic" charset="0"/>
                </a:rPr>
                <a:t>x</a:t>
              </a:r>
            </a:p>
          </p:txBody>
        </p:sp>
        <p:sp>
          <p:nvSpPr>
            <p:cNvPr id="90123" name="Rectangle 11"/>
            <p:cNvSpPr>
              <a:spLocks/>
            </p:cNvSpPr>
            <p:nvPr/>
          </p:nvSpPr>
          <p:spPr bwMode="auto">
            <a:xfrm>
              <a:off x="492" y="791"/>
              <a:ext cx="168" cy="2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chemeClr val="tx1"/>
                  </a:solidFill>
                  <a:latin typeface="Times New Roman Italic" charset="0"/>
                  <a:ea typeface="ＭＳ Ｐゴシック" charset="0"/>
                  <a:cs typeface="Times New Roman Italic" charset="0"/>
                  <a:sym typeface="Times New Roman Italic" charset="0"/>
                </a:rPr>
                <a:t>y</a:t>
              </a:r>
            </a:p>
          </p:txBody>
        </p:sp>
        <p:sp>
          <p:nvSpPr>
            <p:cNvPr id="90124" name="Rectangle 12"/>
            <p:cNvSpPr>
              <a:spLocks/>
            </p:cNvSpPr>
            <p:nvPr/>
          </p:nvSpPr>
          <p:spPr bwMode="auto">
            <a:xfrm>
              <a:off x="623" y="1240"/>
              <a:ext cx="1053" cy="2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rgbClr val="0033CC"/>
                  </a:solidFill>
                  <a:latin typeface="Symbol" charset="0"/>
                  <a:ea typeface="ＭＳ Ｐゴシック" charset="0"/>
                  <a:cs typeface="Symbol" charset="0"/>
                  <a:sym typeface="Symbol" charset="0"/>
                </a:rPr>
                <a:t>←</a:t>
              </a:r>
              <a:r>
                <a:rPr lang="en-US">
                  <a:solidFill>
                    <a:srgbClr val="0033CC"/>
                  </a:solidFill>
                  <a:ea typeface="ＭＳ Ｐゴシック" charset="0"/>
                  <a:cs typeface="Times New Roman" charset="0"/>
                </a:rPr>
                <a:t> Harris </a:t>
              </a:r>
              <a:r>
                <a:rPr lang="en-US">
                  <a:solidFill>
                    <a:srgbClr val="0033CC"/>
                  </a:solidFill>
                  <a:latin typeface="Symbol" charset="0"/>
                  <a:ea typeface="ＭＳ Ｐゴシック" charset="0"/>
                  <a:cs typeface="Symbol" charset="0"/>
                  <a:sym typeface="Symbol" charset="0"/>
                </a:rPr>
                <a:t>→</a:t>
              </a:r>
            </a:p>
          </p:txBody>
        </p:sp>
        <p:sp>
          <p:nvSpPr>
            <p:cNvPr id="90125" name="Freeform 13"/>
            <p:cNvSpPr>
              <a:spLocks/>
            </p:cNvSpPr>
            <p:nvPr/>
          </p:nvSpPr>
          <p:spPr bwMode="auto">
            <a:xfrm>
              <a:off x="1095" y="999"/>
              <a:ext cx="384" cy="97"/>
            </a:xfrm>
            <a:custGeom>
              <a:avLst/>
              <a:gdLst>
                <a:gd name="T0" fmla="*/ 0 w 21600"/>
                <a:gd name="T1" fmla="+- 0 21600 1475"/>
                <a:gd name="T2" fmla="*/ 21600 h 20125"/>
                <a:gd name="T3" fmla="*/ 10800 w 21600"/>
                <a:gd name="T4" fmla="+- 0 1662 1475"/>
                <a:gd name="T5" fmla="*/ 1662 h 20125"/>
                <a:gd name="T6" fmla="*/ 21600 w 21600"/>
                <a:gd name="T7" fmla="+- 0 11631 1475"/>
                <a:gd name="T8" fmla="*/ 11631 h 20125"/>
              </a:gdLst>
              <a:ahLst/>
              <a:cxnLst>
                <a:cxn ang="0">
                  <a:pos x="T0" y="T2"/>
                </a:cxn>
                <a:cxn ang="0">
                  <a:pos x="T3" y="T5"/>
                </a:cxn>
                <a:cxn ang="0">
                  <a:pos x="T6" y="T8"/>
                </a:cxn>
              </a:cxnLst>
              <a:rect l="0" t="0" r="r" b="b"/>
              <a:pathLst>
                <a:path w="21600" h="20125">
                  <a:moveTo>
                    <a:pt x="0" y="20125"/>
                  </a:moveTo>
                  <a:cubicBezTo>
                    <a:pt x="3600" y="10987"/>
                    <a:pt x="7200" y="1848"/>
                    <a:pt x="10800" y="187"/>
                  </a:cubicBezTo>
                  <a:cubicBezTo>
                    <a:pt x="14400" y="-1475"/>
                    <a:pt x="19800" y="8494"/>
                    <a:pt x="21600" y="10156"/>
                  </a:cubicBezTo>
                </a:path>
              </a:pathLst>
            </a:cu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0126" name="Oval 14"/>
            <p:cNvSpPr>
              <a:spLocks/>
            </p:cNvSpPr>
            <p:nvPr/>
          </p:nvSpPr>
          <p:spPr bwMode="auto">
            <a:xfrm>
              <a:off x="1191" y="952"/>
              <a:ext cx="144" cy="96"/>
            </a:xfrm>
            <a:prstGeom prst="ellipse">
              <a:avLst/>
            </a:prstGeom>
            <a:solidFill>
              <a:srgbClr val="FF0000">
                <a:alpha val="49803"/>
              </a:srgbClr>
            </a:solidFill>
            <a:ln w="12700" cap="flat">
              <a:solidFill>
                <a:srgbClr val="FF0000"/>
              </a:solidFill>
              <a:prstDash val="solid"/>
              <a:round/>
              <a:headEnd type="none" w="med" len="med"/>
              <a:tailEnd type="none" w="med" len="med"/>
            </a:ln>
          </p:spPr>
          <p:txBody>
            <a:bodyPr lIns="0" tIns="0" rIns="0" bIns="0"/>
            <a:lstStyle/>
            <a:p>
              <a:endParaRPr lang="en-US"/>
            </a:p>
          </p:txBody>
        </p:sp>
        <p:sp>
          <p:nvSpPr>
            <p:cNvPr id="90127" name="AutoShape 15"/>
            <p:cNvSpPr>
              <a:spLocks/>
            </p:cNvSpPr>
            <p:nvPr/>
          </p:nvSpPr>
          <p:spPr bwMode="auto">
            <a:xfrm>
              <a:off x="471" y="568"/>
              <a:ext cx="2016" cy="240"/>
            </a:xfrm>
            <a:custGeom>
              <a:avLst/>
              <a:gdLst/>
              <a:ahLst/>
              <a:cxnLst/>
              <a:rect l="0" t="0" r="r" b="b"/>
              <a:pathLst>
                <a:path w="21600" h="21600">
                  <a:moveTo>
                    <a:pt x="5400" y="0"/>
                  </a:moveTo>
                  <a:lnTo>
                    <a:pt x="0" y="21600"/>
                  </a:lnTo>
                  <a:lnTo>
                    <a:pt x="16200" y="21600"/>
                  </a:lnTo>
                  <a:lnTo>
                    <a:pt x="21600" y="0"/>
                  </a:lnTo>
                  <a:close/>
                  <a:moveTo>
                    <a:pt x="5400" y="0"/>
                  </a:moveTo>
                </a:path>
              </a:pathLst>
            </a:cu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90128" name="Freeform 16"/>
            <p:cNvSpPr>
              <a:spLocks/>
            </p:cNvSpPr>
            <p:nvPr/>
          </p:nvSpPr>
          <p:spPr bwMode="auto">
            <a:xfrm>
              <a:off x="1095" y="663"/>
              <a:ext cx="384" cy="97"/>
            </a:xfrm>
            <a:custGeom>
              <a:avLst/>
              <a:gdLst>
                <a:gd name="T0" fmla="*/ 0 w 21600"/>
                <a:gd name="T1" fmla="+- 0 21600 1475"/>
                <a:gd name="T2" fmla="*/ 21600 h 20125"/>
                <a:gd name="T3" fmla="*/ 10800 w 21600"/>
                <a:gd name="T4" fmla="+- 0 1662 1475"/>
                <a:gd name="T5" fmla="*/ 1662 h 20125"/>
                <a:gd name="T6" fmla="*/ 21600 w 21600"/>
                <a:gd name="T7" fmla="+- 0 11631 1475"/>
                <a:gd name="T8" fmla="*/ 11631 h 20125"/>
              </a:gdLst>
              <a:ahLst/>
              <a:cxnLst>
                <a:cxn ang="0">
                  <a:pos x="T0" y="T2"/>
                </a:cxn>
                <a:cxn ang="0">
                  <a:pos x="T3" y="T5"/>
                </a:cxn>
                <a:cxn ang="0">
                  <a:pos x="T6" y="T8"/>
                </a:cxn>
              </a:cxnLst>
              <a:rect l="0" t="0" r="r" b="b"/>
              <a:pathLst>
                <a:path w="21600" h="20125">
                  <a:moveTo>
                    <a:pt x="0" y="20125"/>
                  </a:moveTo>
                  <a:cubicBezTo>
                    <a:pt x="3600" y="10987"/>
                    <a:pt x="7200" y="1848"/>
                    <a:pt x="10800" y="187"/>
                  </a:cubicBezTo>
                  <a:cubicBezTo>
                    <a:pt x="14400" y="-1475"/>
                    <a:pt x="19800" y="8494"/>
                    <a:pt x="21600" y="10156"/>
                  </a:cubicBezTo>
                </a:path>
              </a:pathLst>
            </a:cu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0129" name="Oval 17"/>
            <p:cNvSpPr>
              <a:spLocks/>
            </p:cNvSpPr>
            <p:nvPr/>
          </p:nvSpPr>
          <p:spPr bwMode="auto">
            <a:xfrm>
              <a:off x="1173" y="593"/>
              <a:ext cx="192" cy="128"/>
            </a:xfrm>
            <a:prstGeom prst="ellipse">
              <a:avLst/>
            </a:prstGeom>
            <a:solidFill>
              <a:srgbClr val="FF0000">
                <a:alpha val="49803"/>
              </a:srgbClr>
            </a:solidFill>
            <a:ln w="12700" cap="flat">
              <a:solidFill>
                <a:srgbClr val="FF0000"/>
              </a:solidFill>
              <a:prstDash val="solid"/>
              <a:round/>
              <a:headEnd type="none" w="med" len="med"/>
              <a:tailEnd type="none" w="med" len="med"/>
            </a:ln>
          </p:spPr>
          <p:txBody>
            <a:bodyPr lIns="0" tIns="0" rIns="0" bIns="0"/>
            <a:lstStyle/>
            <a:p>
              <a:endParaRPr lang="en-US"/>
            </a:p>
          </p:txBody>
        </p:sp>
        <p:sp>
          <p:nvSpPr>
            <p:cNvPr id="90130" name="AutoShape 18"/>
            <p:cNvSpPr>
              <a:spLocks/>
            </p:cNvSpPr>
            <p:nvPr/>
          </p:nvSpPr>
          <p:spPr bwMode="auto">
            <a:xfrm>
              <a:off x="471" y="232"/>
              <a:ext cx="2016" cy="240"/>
            </a:xfrm>
            <a:custGeom>
              <a:avLst/>
              <a:gdLst/>
              <a:ahLst/>
              <a:cxnLst/>
              <a:rect l="0" t="0" r="r" b="b"/>
              <a:pathLst>
                <a:path w="21600" h="21600">
                  <a:moveTo>
                    <a:pt x="5400" y="0"/>
                  </a:moveTo>
                  <a:lnTo>
                    <a:pt x="0" y="21600"/>
                  </a:lnTo>
                  <a:lnTo>
                    <a:pt x="16200" y="21600"/>
                  </a:lnTo>
                  <a:lnTo>
                    <a:pt x="21600" y="0"/>
                  </a:lnTo>
                  <a:close/>
                  <a:moveTo>
                    <a:pt x="5400" y="0"/>
                  </a:moveTo>
                </a:path>
              </a:pathLst>
            </a:cu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90131" name="Freeform 19"/>
            <p:cNvSpPr>
              <a:spLocks/>
            </p:cNvSpPr>
            <p:nvPr/>
          </p:nvSpPr>
          <p:spPr bwMode="auto">
            <a:xfrm>
              <a:off x="1095" y="327"/>
              <a:ext cx="384" cy="97"/>
            </a:xfrm>
            <a:custGeom>
              <a:avLst/>
              <a:gdLst>
                <a:gd name="T0" fmla="*/ 0 w 21600"/>
                <a:gd name="T1" fmla="+- 0 21600 1475"/>
                <a:gd name="T2" fmla="*/ 21600 h 20125"/>
                <a:gd name="T3" fmla="*/ 10800 w 21600"/>
                <a:gd name="T4" fmla="+- 0 1662 1475"/>
                <a:gd name="T5" fmla="*/ 1662 h 20125"/>
                <a:gd name="T6" fmla="*/ 21600 w 21600"/>
                <a:gd name="T7" fmla="+- 0 11631 1475"/>
                <a:gd name="T8" fmla="*/ 11631 h 20125"/>
              </a:gdLst>
              <a:ahLst/>
              <a:cxnLst>
                <a:cxn ang="0">
                  <a:pos x="T0" y="T2"/>
                </a:cxn>
                <a:cxn ang="0">
                  <a:pos x="T3" y="T5"/>
                </a:cxn>
                <a:cxn ang="0">
                  <a:pos x="T6" y="T8"/>
                </a:cxn>
              </a:cxnLst>
              <a:rect l="0" t="0" r="r" b="b"/>
              <a:pathLst>
                <a:path w="21600" h="20125">
                  <a:moveTo>
                    <a:pt x="0" y="20125"/>
                  </a:moveTo>
                  <a:cubicBezTo>
                    <a:pt x="3600" y="10987"/>
                    <a:pt x="7200" y="1848"/>
                    <a:pt x="10800" y="187"/>
                  </a:cubicBezTo>
                  <a:cubicBezTo>
                    <a:pt x="14400" y="-1475"/>
                    <a:pt x="19800" y="8494"/>
                    <a:pt x="21600" y="10156"/>
                  </a:cubicBezTo>
                </a:path>
              </a:pathLst>
            </a:cu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0132" name="Oval 20"/>
            <p:cNvSpPr>
              <a:spLocks/>
            </p:cNvSpPr>
            <p:nvPr/>
          </p:nvSpPr>
          <p:spPr bwMode="auto">
            <a:xfrm>
              <a:off x="1104" y="253"/>
              <a:ext cx="336" cy="192"/>
            </a:xfrm>
            <a:prstGeom prst="ellipse">
              <a:avLst/>
            </a:prstGeom>
            <a:solidFill>
              <a:srgbClr val="FF0000">
                <a:alpha val="49803"/>
              </a:srgbClr>
            </a:solidFill>
            <a:ln w="12700" cap="flat">
              <a:solidFill>
                <a:srgbClr val="FF0000"/>
              </a:solidFill>
              <a:prstDash val="solid"/>
              <a:round/>
              <a:headEnd type="none" w="med" len="med"/>
              <a:tailEnd type="none" w="med" len="med"/>
            </a:ln>
          </p:spPr>
          <p:txBody>
            <a:bodyPr lIns="0" tIns="0" rIns="0" bIns="0"/>
            <a:lstStyle/>
            <a:p>
              <a:endParaRPr lang="en-US"/>
            </a:p>
          </p:txBody>
        </p:sp>
        <p:sp>
          <p:nvSpPr>
            <p:cNvPr id="90133" name="Rectangle 21"/>
            <p:cNvSpPr>
              <a:spLocks/>
            </p:cNvSpPr>
            <p:nvPr/>
          </p:nvSpPr>
          <p:spPr bwMode="auto">
            <a:xfrm rot="-5400000">
              <a:off x="1870" y="520"/>
              <a:ext cx="1328" cy="2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rgbClr val="0033CC"/>
                  </a:solidFill>
                  <a:latin typeface="Symbol" charset="0"/>
                  <a:ea typeface="ＭＳ Ｐゴシック" charset="0"/>
                  <a:cs typeface="Symbol" charset="0"/>
                  <a:sym typeface="Symbol" charset="0"/>
                </a:rPr>
                <a:t>←</a:t>
              </a:r>
              <a:r>
                <a:rPr lang="en-US">
                  <a:solidFill>
                    <a:srgbClr val="0033CC"/>
                  </a:solidFill>
                  <a:ea typeface="ＭＳ Ｐゴシック" charset="0"/>
                  <a:cs typeface="Times New Roman" charset="0"/>
                </a:rPr>
                <a:t> Laplacian </a:t>
              </a:r>
              <a:r>
                <a:rPr lang="en-US">
                  <a:solidFill>
                    <a:srgbClr val="0033CC"/>
                  </a:solidFill>
                  <a:latin typeface="Symbol" charset="0"/>
                  <a:ea typeface="ＭＳ Ｐゴシック" charset="0"/>
                  <a:cs typeface="Symbol" charset="0"/>
                  <a:sym typeface="Symbol" charset="0"/>
                </a:rPr>
                <a:t>→</a:t>
              </a:r>
            </a:p>
          </p:txBody>
        </p:sp>
      </p:grpSp>
      <p:sp>
        <p:nvSpPr>
          <p:cNvPr id="90135" name="Rectangle 23"/>
          <p:cNvSpPr>
            <a:spLocks/>
          </p:cNvSpPr>
          <p:nvPr/>
        </p:nvSpPr>
        <p:spPr bwMode="auto">
          <a:xfrm rot="-5400000">
            <a:off x="-2170113" y="353060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2"/>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E1F1EE90-CDDD-4B49-9BD5-F7596AE87C47}" type="slidenum">
              <a:rPr lang="en-US"/>
              <a:pPr/>
              <a:t>58</a:t>
            </a:fld>
            <a:endParaRPr lang="en-US"/>
          </a:p>
        </p:txBody>
      </p:sp>
      <p:sp>
        <p:nvSpPr>
          <p:cNvPr id="91137" name="Rectangle 1"/>
          <p:cNvSpPr>
            <a:spLocks noGrp="1" noChangeArrowheads="1"/>
          </p:cNvSpPr>
          <p:nvPr>
            <p:ph type="title"/>
          </p:nvPr>
        </p:nvSpPr>
        <p:spPr>
          <a:xfrm>
            <a:off x="685800" y="-304800"/>
            <a:ext cx="7772400" cy="1600200"/>
          </a:xfrm>
          <a:ln/>
        </p:spPr>
        <p:txBody>
          <a:bodyPr rIns="132080"/>
          <a:lstStyle/>
          <a:p>
            <a:r>
              <a:rPr lang="en-US" sz="3600"/>
              <a:t>Laplacian of Gaussian for selection of characteristic scale</a:t>
            </a:r>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727200"/>
            <a:ext cx="9185275" cy="4559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91139" name="Rectangle 3"/>
          <p:cNvSpPr>
            <a:spLocks/>
          </p:cNvSpPr>
          <p:nvPr/>
        </p:nvSpPr>
        <p:spPr bwMode="auto">
          <a:xfrm>
            <a:off x="25400" y="1130300"/>
            <a:ext cx="9144000"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1800" u="sng">
                <a:solidFill>
                  <a:schemeClr val="tx1"/>
                </a:solidFill>
                <a:ea typeface="ＭＳ Ｐゴシック" charset="0"/>
                <a:cs typeface="Times New Roman" charset="0"/>
                <a:hlinkClick r:id="rId3"/>
              </a:rPr>
              <a:t>http://www.robots.ox.ac.uk/~vgg/research/affine/det_eval_files/mikolajczyk_ijcv2004.pdf</a:t>
            </a:r>
            <a:endParaRPr lang="en-US" sz="1800" u="sng">
              <a:solidFill>
                <a:schemeClr val="tx1"/>
              </a:solidFill>
              <a:ea typeface="ＭＳ Ｐゴシック" charset="0"/>
              <a:cs typeface="Times New Roman"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685800" y="-38100"/>
            <a:ext cx="7772400" cy="1143000"/>
          </a:xfrm>
          <a:ln/>
        </p:spPr>
        <p:txBody>
          <a:bodyPr rIns="132080"/>
          <a:lstStyle/>
          <a:p>
            <a:r>
              <a:rPr lang="en-US"/>
              <a:t>Scale Invariant Detectors</a:t>
            </a:r>
          </a:p>
        </p:txBody>
      </p:sp>
      <p:sp>
        <p:nvSpPr>
          <p:cNvPr id="92162" name="Rectangle 2"/>
          <p:cNvSpPr>
            <a:spLocks noGrp="1" noChangeArrowheads="1"/>
          </p:cNvSpPr>
          <p:nvPr>
            <p:ph type="body" idx="1"/>
          </p:nvPr>
        </p:nvSpPr>
        <p:spPr>
          <a:xfrm>
            <a:off x="304800" y="1371600"/>
            <a:ext cx="4191000" cy="2057400"/>
          </a:xfrm>
          <a:ln/>
        </p:spPr>
        <p:txBody>
          <a:bodyPr rIns="132080"/>
          <a:lstStyle/>
          <a:p>
            <a:pPr>
              <a:lnSpc>
                <a:spcPct val="90000"/>
              </a:lnSpc>
              <a:buClr>
                <a:srgbClr val="0033CC"/>
              </a:buClr>
              <a:buFont typeface="Arial" charset="0"/>
              <a:buChar char="•"/>
            </a:pPr>
            <a:r>
              <a:rPr lang="en-US" sz="2800">
                <a:solidFill>
                  <a:srgbClr val="0033CC"/>
                </a:solidFill>
                <a:latin typeface="Arial" charset="0"/>
                <a:cs typeface="Arial" charset="0"/>
                <a:sym typeface="Arial" charset="0"/>
              </a:rPr>
              <a:t>Harris-Laplacian</a:t>
            </a:r>
            <a:r>
              <a:rPr lang="en-US" sz="2800" baseline="30000">
                <a:latin typeface="Arial" charset="0"/>
                <a:cs typeface="Arial" charset="0"/>
                <a:sym typeface="Arial" charset="0"/>
              </a:rPr>
              <a:t>1</a:t>
            </a:r>
            <a:r>
              <a:rPr lang="en-US" sz="2800">
                <a:latin typeface="Arial" charset="0"/>
                <a:ea typeface="Heiti SC Light" charset="0"/>
                <a:cs typeface="Heiti SC Light" charset="0"/>
                <a:sym typeface="Arial" charset="0"/>
              </a:rPr>
              <a:t/>
            </a:r>
            <a:br>
              <a:rPr lang="en-US" sz="2800">
                <a:latin typeface="Arial" charset="0"/>
                <a:ea typeface="Heiti SC Light" charset="0"/>
                <a:cs typeface="Heiti SC Light" charset="0"/>
                <a:sym typeface="Arial" charset="0"/>
              </a:rPr>
            </a:br>
            <a:r>
              <a:rPr lang="en-US" sz="2400">
                <a:latin typeface="Times New Roman Italic" charset="0"/>
                <a:cs typeface="Times New Roman Italic" charset="0"/>
                <a:sym typeface="Times New Roman Italic" charset="0"/>
              </a:rPr>
              <a:t>Find local maximum of:</a:t>
            </a:r>
            <a:endParaRPr lang="en-US" sz="2400">
              <a:latin typeface="Times New Roman Italic" charset="0"/>
              <a:sym typeface="Times New Roman Italic" charset="0"/>
            </a:endParaRPr>
          </a:p>
          <a:p>
            <a:pPr marL="782638" lvl="1">
              <a:lnSpc>
                <a:spcPct val="90000"/>
              </a:lnSpc>
            </a:pPr>
            <a:r>
              <a:rPr lang="en-US" sz="2400"/>
              <a:t>Harris corner detector in space (image coordinates)</a:t>
            </a:r>
          </a:p>
          <a:p>
            <a:pPr marL="782638" lvl="1">
              <a:lnSpc>
                <a:spcPct val="90000"/>
              </a:lnSpc>
            </a:pPr>
            <a:r>
              <a:rPr lang="en-US" sz="2400"/>
              <a:t>Laplacian in scale</a:t>
            </a:r>
          </a:p>
        </p:txBody>
      </p:sp>
      <p:sp>
        <p:nvSpPr>
          <p:cNvPr id="92163" name="Line 3"/>
          <p:cNvSpPr>
            <a:spLocks noChangeShapeType="1"/>
          </p:cNvSpPr>
          <p:nvPr/>
        </p:nvSpPr>
        <p:spPr bwMode="auto">
          <a:xfrm>
            <a:off x="0" y="6096000"/>
            <a:ext cx="9144000" cy="1588"/>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64" name="Rectangle 4"/>
          <p:cNvSpPr>
            <a:spLocks/>
          </p:cNvSpPr>
          <p:nvPr/>
        </p:nvSpPr>
        <p:spPr bwMode="auto">
          <a:xfrm>
            <a:off x="50800" y="6096000"/>
            <a:ext cx="8993188" cy="622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baseline="30000">
                <a:solidFill>
                  <a:schemeClr val="tx1"/>
                </a:solidFill>
                <a:ea typeface="ＭＳ Ｐゴシック" charset="0"/>
                <a:cs typeface="Times New Roman" charset="0"/>
              </a:rPr>
              <a:t>1 </a:t>
            </a:r>
            <a:r>
              <a:rPr lang="en-US" sz="1800">
                <a:solidFill>
                  <a:schemeClr val="tx1"/>
                </a:solidFill>
                <a:ea typeface="ＭＳ Ｐゴシック" charset="0"/>
                <a:cs typeface="Times New Roman" charset="0"/>
              </a:rPr>
              <a:t>K.Mikolajczyk, C.Schmid. </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Indexing Based on Scale Invariant Interest Points</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 ICCV 2001</a:t>
            </a:r>
            <a:br>
              <a:rPr lang="en-US" sz="1800">
                <a:solidFill>
                  <a:schemeClr val="tx1"/>
                </a:solidFill>
                <a:ea typeface="ＭＳ Ｐゴシック" charset="0"/>
                <a:cs typeface="Times New Roman" charset="0"/>
              </a:rPr>
            </a:br>
            <a:r>
              <a:rPr lang="en-US" sz="1800" baseline="30000">
                <a:solidFill>
                  <a:schemeClr val="tx1"/>
                </a:solidFill>
                <a:ea typeface="ＭＳ Ｐゴシック" charset="0"/>
                <a:cs typeface="Times New Roman" charset="0"/>
              </a:rPr>
              <a:t>2 </a:t>
            </a:r>
            <a:r>
              <a:rPr lang="en-US" sz="1800">
                <a:solidFill>
                  <a:schemeClr val="tx1"/>
                </a:solidFill>
                <a:ea typeface="ＭＳ Ｐゴシック" charset="0"/>
                <a:cs typeface="Times New Roman" charset="0"/>
              </a:rPr>
              <a:t>D.Lowe. </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Distinctive Image Features from Scale-Invariant Keypoints</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 Accepted to IJCV 2004</a:t>
            </a:r>
          </a:p>
        </p:txBody>
      </p:sp>
      <p:grpSp>
        <p:nvGrpSpPr>
          <p:cNvPr id="92182" name="Group 22"/>
          <p:cNvGrpSpPr>
            <a:grpSpLocks/>
          </p:cNvGrpSpPr>
          <p:nvPr/>
        </p:nvGrpSpPr>
        <p:grpSpPr bwMode="auto">
          <a:xfrm>
            <a:off x="4508500" y="1077913"/>
            <a:ext cx="4254500" cy="2427287"/>
            <a:chOff x="0" y="0"/>
            <a:chExt cx="2679" cy="1528"/>
          </a:xfrm>
        </p:grpSpPr>
        <p:sp>
          <p:nvSpPr>
            <p:cNvPr id="92165" name="AutoShape 5"/>
            <p:cNvSpPr>
              <a:spLocks/>
            </p:cNvSpPr>
            <p:nvPr/>
          </p:nvSpPr>
          <p:spPr bwMode="auto">
            <a:xfrm>
              <a:off x="471" y="904"/>
              <a:ext cx="2016" cy="240"/>
            </a:xfrm>
            <a:custGeom>
              <a:avLst/>
              <a:gdLst/>
              <a:ahLst/>
              <a:cxnLst/>
              <a:rect l="0" t="0" r="r" b="b"/>
              <a:pathLst>
                <a:path w="21600" h="21600">
                  <a:moveTo>
                    <a:pt x="5400" y="0"/>
                  </a:moveTo>
                  <a:lnTo>
                    <a:pt x="0" y="21600"/>
                  </a:lnTo>
                  <a:lnTo>
                    <a:pt x="16200" y="21600"/>
                  </a:lnTo>
                  <a:lnTo>
                    <a:pt x="21600" y="0"/>
                  </a:lnTo>
                  <a:close/>
                  <a:moveTo>
                    <a:pt x="5400" y="0"/>
                  </a:moveTo>
                </a:path>
              </a:pathLst>
            </a:cu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92166" name="Line 6"/>
            <p:cNvSpPr>
              <a:spLocks noChangeShapeType="1"/>
            </p:cNvSpPr>
            <p:nvPr/>
          </p:nvSpPr>
          <p:spPr bwMode="auto">
            <a:xfrm rot="10800000" flipH="1">
              <a:off x="135" y="328"/>
              <a:ext cx="1" cy="912"/>
            </a:xfrm>
            <a:prstGeom prst="line">
              <a:avLst/>
            </a:prstGeom>
            <a:noFill/>
            <a:ln w="25400" cap="flat">
              <a:solidFill>
                <a:schemeClr val="tx1"/>
              </a:solidFill>
              <a:prstDash val="solid"/>
              <a:round/>
              <a:headEnd type="none" w="med" len="me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67" name="Line 7"/>
            <p:cNvSpPr>
              <a:spLocks noChangeShapeType="1"/>
            </p:cNvSpPr>
            <p:nvPr/>
          </p:nvSpPr>
          <p:spPr bwMode="auto">
            <a:xfrm>
              <a:off x="135" y="1240"/>
              <a:ext cx="2160" cy="1"/>
            </a:xfrm>
            <a:prstGeom prst="line">
              <a:avLst/>
            </a:prstGeom>
            <a:noFill/>
            <a:ln w="25400" cap="flat">
              <a:solidFill>
                <a:schemeClr val="tx1"/>
              </a:solidFill>
              <a:prstDash val="solid"/>
              <a:round/>
              <a:headEnd type="none" w="med" len="me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68" name="Line 8"/>
            <p:cNvSpPr>
              <a:spLocks noChangeShapeType="1"/>
            </p:cNvSpPr>
            <p:nvPr/>
          </p:nvSpPr>
          <p:spPr bwMode="auto">
            <a:xfrm rot="10800000" flipH="1">
              <a:off x="135" y="894"/>
              <a:ext cx="668" cy="346"/>
            </a:xfrm>
            <a:prstGeom prst="line">
              <a:avLst/>
            </a:prstGeom>
            <a:noFill/>
            <a:ln w="25400" cap="flat">
              <a:solidFill>
                <a:schemeClr val="tx1"/>
              </a:solidFill>
              <a:prstDash val="solid"/>
              <a:round/>
              <a:headEnd type="none" w="med" len="me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69" name="Rectangle 9"/>
            <p:cNvSpPr>
              <a:spLocks/>
            </p:cNvSpPr>
            <p:nvPr/>
          </p:nvSpPr>
          <p:spPr bwMode="auto">
            <a:xfrm>
              <a:off x="0" y="88"/>
              <a:ext cx="481" cy="2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ea typeface="ＭＳ Ｐゴシック" charset="0"/>
                  <a:cs typeface="Times New Roman" charset="0"/>
                </a:rPr>
                <a:t>scale</a:t>
              </a:r>
            </a:p>
          </p:txBody>
        </p:sp>
        <p:sp>
          <p:nvSpPr>
            <p:cNvPr id="92170" name="Rectangle 10"/>
            <p:cNvSpPr>
              <a:spLocks/>
            </p:cNvSpPr>
            <p:nvPr/>
          </p:nvSpPr>
          <p:spPr bwMode="auto">
            <a:xfrm>
              <a:off x="2172" y="1223"/>
              <a:ext cx="168" cy="2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chemeClr val="tx1"/>
                  </a:solidFill>
                  <a:latin typeface="Times New Roman Italic" charset="0"/>
                  <a:ea typeface="ＭＳ Ｐゴシック" charset="0"/>
                  <a:cs typeface="Times New Roman Italic" charset="0"/>
                  <a:sym typeface="Times New Roman Italic" charset="0"/>
                </a:rPr>
                <a:t>x</a:t>
              </a:r>
            </a:p>
          </p:txBody>
        </p:sp>
        <p:sp>
          <p:nvSpPr>
            <p:cNvPr id="92171" name="Rectangle 11"/>
            <p:cNvSpPr>
              <a:spLocks/>
            </p:cNvSpPr>
            <p:nvPr/>
          </p:nvSpPr>
          <p:spPr bwMode="auto">
            <a:xfrm>
              <a:off x="492" y="791"/>
              <a:ext cx="168" cy="2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chemeClr val="tx1"/>
                  </a:solidFill>
                  <a:latin typeface="Times New Roman Italic" charset="0"/>
                  <a:ea typeface="ＭＳ Ｐゴシック" charset="0"/>
                  <a:cs typeface="Times New Roman Italic" charset="0"/>
                  <a:sym typeface="Times New Roman Italic" charset="0"/>
                </a:rPr>
                <a:t>y</a:t>
              </a:r>
            </a:p>
          </p:txBody>
        </p:sp>
        <p:sp>
          <p:nvSpPr>
            <p:cNvPr id="92172" name="Rectangle 12"/>
            <p:cNvSpPr>
              <a:spLocks/>
            </p:cNvSpPr>
            <p:nvPr/>
          </p:nvSpPr>
          <p:spPr bwMode="auto">
            <a:xfrm>
              <a:off x="623" y="1240"/>
              <a:ext cx="1053" cy="2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rgbClr val="0033CC"/>
                  </a:solidFill>
                  <a:latin typeface="Symbol" charset="0"/>
                  <a:ea typeface="ＭＳ Ｐゴシック" charset="0"/>
                  <a:cs typeface="Symbol" charset="0"/>
                  <a:sym typeface="Symbol" charset="0"/>
                </a:rPr>
                <a:t>←</a:t>
              </a:r>
              <a:r>
                <a:rPr lang="en-US">
                  <a:solidFill>
                    <a:srgbClr val="0033CC"/>
                  </a:solidFill>
                  <a:ea typeface="ＭＳ Ｐゴシック" charset="0"/>
                  <a:cs typeface="Times New Roman" charset="0"/>
                </a:rPr>
                <a:t> Harris </a:t>
              </a:r>
              <a:r>
                <a:rPr lang="en-US">
                  <a:solidFill>
                    <a:srgbClr val="0033CC"/>
                  </a:solidFill>
                  <a:latin typeface="Symbol" charset="0"/>
                  <a:ea typeface="ＭＳ Ｐゴシック" charset="0"/>
                  <a:cs typeface="Symbol" charset="0"/>
                  <a:sym typeface="Symbol" charset="0"/>
                </a:rPr>
                <a:t>→</a:t>
              </a:r>
            </a:p>
          </p:txBody>
        </p:sp>
        <p:sp>
          <p:nvSpPr>
            <p:cNvPr id="92173" name="Freeform 13"/>
            <p:cNvSpPr>
              <a:spLocks/>
            </p:cNvSpPr>
            <p:nvPr/>
          </p:nvSpPr>
          <p:spPr bwMode="auto">
            <a:xfrm>
              <a:off x="1095" y="999"/>
              <a:ext cx="384" cy="97"/>
            </a:xfrm>
            <a:custGeom>
              <a:avLst/>
              <a:gdLst>
                <a:gd name="T0" fmla="*/ 0 w 21600"/>
                <a:gd name="T1" fmla="+- 0 21600 1475"/>
                <a:gd name="T2" fmla="*/ 21600 h 20125"/>
                <a:gd name="T3" fmla="*/ 10800 w 21600"/>
                <a:gd name="T4" fmla="+- 0 1662 1475"/>
                <a:gd name="T5" fmla="*/ 1662 h 20125"/>
                <a:gd name="T6" fmla="*/ 21600 w 21600"/>
                <a:gd name="T7" fmla="+- 0 11631 1475"/>
                <a:gd name="T8" fmla="*/ 11631 h 20125"/>
              </a:gdLst>
              <a:ahLst/>
              <a:cxnLst>
                <a:cxn ang="0">
                  <a:pos x="T0" y="T2"/>
                </a:cxn>
                <a:cxn ang="0">
                  <a:pos x="T3" y="T5"/>
                </a:cxn>
                <a:cxn ang="0">
                  <a:pos x="T6" y="T8"/>
                </a:cxn>
              </a:cxnLst>
              <a:rect l="0" t="0" r="r" b="b"/>
              <a:pathLst>
                <a:path w="21600" h="20125">
                  <a:moveTo>
                    <a:pt x="0" y="20125"/>
                  </a:moveTo>
                  <a:cubicBezTo>
                    <a:pt x="3600" y="10987"/>
                    <a:pt x="7200" y="1848"/>
                    <a:pt x="10800" y="187"/>
                  </a:cubicBezTo>
                  <a:cubicBezTo>
                    <a:pt x="14400" y="-1475"/>
                    <a:pt x="19800" y="8494"/>
                    <a:pt x="21600" y="10156"/>
                  </a:cubicBezTo>
                </a:path>
              </a:pathLst>
            </a:cu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74" name="Oval 14"/>
            <p:cNvSpPr>
              <a:spLocks/>
            </p:cNvSpPr>
            <p:nvPr/>
          </p:nvSpPr>
          <p:spPr bwMode="auto">
            <a:xfrm>
              <a:off x="1191" y="952"/>
              <a:ext cx="144" cy="96"/>
            </a:xfrm>
            <a:prstGeom prst="ellipse">
              <a:avLst/>
            </a:prstGeom>
            <a:solidFill>
              <a:srgbClr val="FF0000">
                <a:alpha val="49803"/>
              </a:srgbClr>
            </a:solidFill>
            <a:ln w="12700" cap="flat">
              <a:solidFill>
                <a:srgbClr val="FF0000"/>
              </a:solidFill>
              <a:prstDash val="solid"/>
              <a:round/>
              <a:headEnd type="none" w="med" len="med"/>
              <a:tailEnd type="none" w="med" len="med"/>
            </a:ln>
          </p:spPr>
          <p:txBody>
            <a:bodyPr lIns="0" tIns="0" rIns="0" bIns="0"/>
            <a:lstStyle/>
            <a:p>
              <a:endParaRPr lang="en-US"/>
            </a:p>
          </p:txBody>
        </p:sp>
        <p:sp>
          <p:nvSpPr>
            <p:cNvPr id="92175" name="AutoShape 15"/>
            <p:cNvSpPr>
              <a:spLocks/>
            </p:cNvSpPr>
            <p:nvPr/>
          </p:nvSpPr>
          <p:spPr bwMode="auto">
            <a:xfrm>
              <a:off x="471" y="568"/>
              <a:ext cx="2016" cy="240"/>
            </a:xfrm>
            <a:custGeom>
              <a:avLst/>
              <a:gdLst/>
              <a:ahLst/>
              <a:cxnLst/>
              <a:rect l="0" t="0" r="r" b="b"/>
              <a:pathLst>
                <a:path w="21600" h="21600">
                  <a:moveTo>
                    <a:pt x="5400" y="0"/>
                  </a:moveTo>
                  <a:lnTo>
                    <a:pt x="0" y="21600"/>
                  </a:lnTo>
                  <a:lnTo>
                    <a:pt x="16200" y="21600"/>
                  </a:lnTo>
                  <a:lnTo>
                    <a:pt x="21600" y="0"/>
                  </a:lnTo>
                  <a:close/>
                  <a:moveTo>
                    <a:pt x="5400" y="0"/>
                  </a:moveTo>
                </a:path>
              </a:pathLst>
            </a:cu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92176" name="Freeform 16"/>
            <p:cNvSpPr>
              <a:spLocks/>
            </p:cNvSpPr>
            <p:nvPr/>
          </p:nvSpPr>
          <p:spPr bwMode="auto">
            <a:xfrm>
              <a:off x="1095" y="663"/>
              <a:ext cx="384" cy="97"/>
            </a:xfrm>
            <a:custGeom>
              <a:avLst/>
              <a:gdLst>
                <a:gd name="T0" fmla="*/ 0 w 21600"/>
                <a:gd name="T1" fmla="+- 0 21600 1475"/>
                <a:gd name="T2" fmla="*/ 21600 h 20125"/>
                <a:gd name="T3" fmla="*/ 10800 w 21600"/>
                <a:gd name="T4" fmla="+- 0 1662 1475"/>
                <a:gd name="T5" fmla="*/ 1662 h 20125"/>
                <a:gd name="T6" fmla="*/ 21600 w 21600"/>
                <a:gd name="T7" fmla="+- 0 11631 1475"/>
                <a:gd name="T8" fmla="*/ 11631 h 20125"/>
              </a:gdLst>
              <a:ahLst/>
              <a:cxnLst>
                <a:cxn ang="0">
                  <a:pos x="T0" y="T2"/>
                </a:cxn>
                <a:cxn ang="0">
                  <a:pos x="T3" y="T5"/>
                </a:cxn>
                <a:cxn ang="0">
                  <a:pos x="T6" y="T8"/>
                </a:cxn>
              </a:cxnLst>
              <a:rect l="0" t="0" r="r" b="b"/>
              <a:pathLst>
                <a:path w="21600" h="20125">
                  <a:moveTo>
                    <a:pt x="0" y="20125"/>
                  </a:moveTo>
                  <a:cubicBezTo>
                    <a:pt x="3600" y="10987"/>
                    <a:pt x="7200" y="1848"/>
                    <a:pt x="10800" y="187"/>
                  </a:cubicBezTo>
                  <a:cubicBezTo>
                    <a:pt x="14400" y="-1475"/>
                    <a:pt x="19800" y="8494"/>
                    <a:pt x="21600" y="10156"/>
                  </a:cubicBezTo>
                </a:path>
              </a:pathLst>
            </a:cu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77" name="Oval 17"/>
            <p:cNvSpPr>
              <a:spLocks/>
            </p:cNvSpPr>
            <p:nvPr/>
          </p:nvSpPr>
          <p:spPr bwMode="auto">
            <a:xfrm>
              <a:off x="1173" y="593"/>
              <a:ext cx="192" cy="128"/>
            </a:xfrm>
            <a:prstGeom prst="ellipse">
              <a:avLst/>
            </a:prstGeom>
            <a:solidFill>
              <a:srgbClr val="FF0000">
                <a:alpha val="49803"/>
              </a:srgbClr>
            </a:solidFill>
            <a:ln w="12700" cap="flat">
              <a:solidFill>
                <a:srgbClr val="FF0000"/>
              </a:solidFill>
              <a:prstDash val="solid"/>
              <a:round/>
              <a:headEnd type="none" w="med" len="med"/>
              <a:tailEnd type="none" w="med" len="med"/>
            </a:ln>
          </p:spPr>
          <p:txBody>
            <a:bodyPr lIns="0" tIns="0" rIns="0" bIns="0"/>
            <a:lstStyle/>
            <a:p>
              <a:endParaRPr lang="en-US"/>
            </a:p>
          </p:txBody>
        </p:sp>
        <p:sp>
          <p:nvSpPr>
            <p:cNvPr id="92178" name="AutoShape 18"/>
            <p:cNvSpPr>
              <a:spLocks/>
            </p:cNvSpPr>
            <p:nvPr/>
          </p:nvSpPr>
          <p:spPr bwMode="auto">
            <a:xfrm>
              <a:off x="471" y="232"/>
              <a:ext cx="2016" cy="240"/>
            </a:xfrm>
            <a:custGeom>
              <a:avLst/>
              <a:gdLst/>
              <a:ahLst/>
              <a:cxnLst/>
              <a:rect l="0" t="0" r="r" b="b"/>
              <a:pathLst>
                <a:path w="21600" h="21600">
                  <a:moveTo>
                    <a:pt x="5400" y="0"/>
                  </a:moveTo>
                  <a:lnTo>
                    <a:pt x="0" y="21600"/>
                  </a:lnTo>
                  <a:lnTo>
                    <a:pt x="16200" y="21600"/>
                  </a:lnTo>
                  <a:lnTo>
                    <a:pt x="21600" y="0"/>
                  </a:lnTo>
                  <a:close/>
                  <a:moveTo>
                    <a:pt x="5400" y="0"/>
                  </a:moveTo>
                </a:path>
              </a:pathLst>
            </a:cu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92179" name="Freeform 19"/>
            <p:cNvSpPr>
              <a:spLocks/>
            </p:cNvSpPr>
            <p:nvPr/>
          </p:nvSpPr>
          <p:spPr bwMode="auto">
            <a:xfrm>
              <a:off x="1095" y="327"/>
              <a:ext cx="384" cy="97"/>
            </a:xfrm>
            <a:custGeom>
              <a:avLst/>
              <a:gdLst>
                <a:gd name="T0" fmla="*/ 0 w 21600"/>
                <a:gd name="T1" fmla="+- 0 21600 1475"/>
                <a:gd name="T2" fmla="*/ 21600 h 20125"/>
                <a:gd name="T3" fmla="*/ 10800 w 21600"/>
                <a:gd name="T4" fmla="+- 0 1662 1475"/>
                <a:gd name="T5" fmla="*/ 1662 h 20125"/>
                <a:gd name="T6" fmla="*/ 21600 w 21600"/>
                <a:gd name="T7" fmla="+- 0 11631 1475"/>
                <a:gd name="T8" fmla="*/ 11631 h 20125"/>
              </a:gdLst>
              <a:ahLst/>
              <a:cxnLst>
                <a:cxn ang="0">
                  <a:pos x="T0" y="T2"/>
                </a:cxn>
                <a:cxn ang="0">
                  <a:pos x="T3" y="T5"/>
                </a:cxn>
                <a:cxn ang="0">
                  <a:pos x="T6" y="T8"/>
                </a:cxn>
              </a:cxnLst>
              <a:rect l="0" t="0" r="r" b="b"/>
              <a:pathLst>
                <a:path w="21600" h="20125">
                  <a:moveTo>
                    <a:pt x="0" y="20125"/>
                  </a:moveTo>
                  <a:cubicBezTo>
                    <a:pt x="3600" y="10987"/>
                    <a:pt x="7200" y="1848"/>
                    <a:pt x="10800" y="187"/>
                  </a:cubicBezTo>
                  <a:cubicBezTo>
                    <a:pt x="14400" y="-1475"/>
                    <a:pt x="19800" y="8494"/>
                    <a:pt x="21600" y="10156"/>
                  </a:cubicBezTo>
                </a:path>
              </a:pathLst>
            </a:cu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80" name="Oval 20"/>
            <p:cNvSpPr>
              <a:spLocks/>
            </p:cNvSpPr>
            <p:nvPr/>
          </p:nvSpPr>
          <p:spPr bwMode="auto">
            <a:xfrm>
              <a:off x="1104" y="253"/>
              <a:ext cx="336" cy="192"/>
            </a:xfrm>
            <a:prstGeom prst="ellipse">
              <a:avLst/>
            </a:prstGeom>
            <a:solidFill>
              <a:srgbClr val="FF0000">
                <a:alpha val="49803"/>
              </a:srgbClr>
            </a:solidFill>
            <a:ln w="12700" cap="flat">
              <a:solidFill>
                <a:srgbClr val="FF0000"/>
              </a:solidFill>
              <a:prstDash val="solid"/>
              <a:round/>
              <a:headEnd type="none" w="med" len="med"/>
              <a:tailEnd type="none" w="med" len="med"/>
            </a:ln>
          </p:spPr>
          <p:txBody>
            <a:bodyPr lIns="0" tIns="0" rIns="0" bIns="0"/>
            <a:lstStyle/>
            <a:p>
              <a:endParaRPr lang="en-US"/>
            </a:p>
          </p:txBody>
        </p:sp>
        <p:sp>
          <p:nvSpPr>
            <p:cNvPr id="92181" name="Rectangle 21"/>
            <p:cNvSpPr>
              <a:spLocks/>
            </p:cNvSpPr>
            <p:nvPr/>
          </p:nvSpPr>
          <p:spPr bwMode="auto">
            <a:xfrm rot="-5400000">
              <a:off x="1870" y="520"/>
              <a:ext cx="1328" cy="2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rgbClr val="0033CC"/>
                  </a:solidFill>
                  <a:latin typeface="Symbol" charset="0"/>
                  <a:ea typeface="ＭＳ Ｐゴシック" charset="0"/>
                  <a:cs typeface="Symbol" charset="0"/>
                  <a:sym typeface="Symbol" charset="0"/>
                </a:rPr>
                <a:t>←</a:t>
              </a:r>
              <a:r>
                <a:rPr lang="en-US">
                  <a:solidFill>
                    <a:srgbClr val="0033CC"/>
                  </a:solidFill>
                  <a:ea typeface="ＭＳ Ｐゴシック" charset="0"/>
                  <a:cs typeface="Times New Roman" charset="0"/>
                </a:rPr>
                <a:t> Laplacian </a:t>
              </a:r>
              <a:r>
                <a:rPr lang="en-US">
                  <a:solidFill>
                    <a:srgbClr val="0033CC"/>
                  </a:solidFill>
                  <a:latin typeface="Symbol" charset="0"/>
                  <a:ea typeface="ＭＳ Ｐゴシック" charset="0"/>
                  <a:cs typeface="Symbol" charset="0"/>
                  <a:sym typeface="Symbol" charset="0"/>
                </a:rPr>
                <a:t>→</a:t>
              </a:r>
            </a:p>
          </p:txBody>
        </p:sp>
      </p:grpSp>
      <p:sp>
        <p:nvSpPr>
          <p:cNvPr id="92183" name="Rectangle 23"/>
          <p:cNvSpPr>
            <a:spLocks/>
          </p:cNvSpPr>
          <p:nvPr/>
        </p:nvSpPr>
        <p:spPr bwMode="auto">
          <a:xfrm rot="-5400000">
            <a:off x="-2189163" y="352425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2"/>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grpSp>
        <p:nvGrpSpPr>
          <p:cNvPr id="92205" name="Group 45"/>
          <p:cNvGrpSpPr>
            <a:grpSpLocks/>
          </p:cNvGrpSpPr>
          <p:nvPr/>
        </p:nvGrpSpPr>
        <p:grpSpPr bwMode="auto">
          <a:xfrm>
            <a:off x="0" y="3505200"/>
            <a:ext cx="9144000" cy="2514600"/>
            <a:chOff x="0" y="0"/>
            <a:chExt cx="5760" cy="1584"/>
          </a:xfrm>
        </p:grpSpPr>
        <p:grpSp>
          <p:nvGrpSpPr>
            <p:cNvPr id="92203" name="Group 43"/>
            <p:cNvGrpSpPr>
              <a:grpSpLocks/>
            </p:cNvGrpSpPr>
            <p:nvPr/>
          </p:nvGrpSpPr>
          <p:grpSpPr bwMode="auto">
            <a:xfrm>
              <a:off x="0" y="0"/>
              <a:ext cx="5760" cy="1536"/>
              <a:chOff x="0" y="0"/>
              <a:chExt cx="5760" cy="1536"/>
            </a:xfrm>
          </p:grpSpPr>
          <p:sp>
            <p:nvSpPr>
              <p:cNvPr id="92184" name="Rectangle 24"/>
              <p:cNvSpPr>
                <a:spLocks/>
              </p:cNvSpPr>
              <p:nvPr/>
            </p:nvSpPr>
            <p:spPr bwMode="auto">
              <a:xfrm>
                <a:off x="240" y="144"/>
                <a:ext cx="2640" cy="113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82588" indent="-342900">
                  <a:lnSpc>
                    <a:spcPct val="90000"/>
                  </a:lnSpc>
                  <a:spcBef>
                    <a:spcPts val="638"/>
                  </a:spcBef>
                  <a:buClr>
                    <a:srgbClr val="0033CC"/>
                  </a:buClr>
                  <a:buSzPct val="100000"/>
                  <a:buFont typeface="Arial" charset="0"/>
                  <a:buChar char="•"/>
                </a:pPr>
                <a:r>
                  <a:rPr lang="en-US" sz="2800">
                    <a:solidFill>
                      <a:srgbClr val="0033CC"/>
                    </a:solidFill>
                    <a:latin typeface="Arial" charset="0"/>
                    <a:ea typeface="ＭＳ Ｐゴシック" charset="0"/>
                    <a:cs typeface="Arial" charset="0"/>
                    <a:sym typeface="Arial" charset="0"/>
                  </a:rPr>
                  <a:t>SIFT (Lowe)</a:t>
                </a:r>
                <a:r>
                  <a:rPr lang="en-US" sz="2800" baseline="30000">
                    <a:solidFill>
                      <a:schemeClr val="tx1"/>
                    </a:solidFill>
                    <a:latin typeface="Arial" charset="0"/>
                    <a:ea typeface="ＭＳ Ｐゴシック" charset="0"/>
                    <a:cs typeface="Arial" charset="0"/>
                    <a:sym typeface="Arial" charset="0"/>
                  </a:rPr>
                  <a:t>2</a:t>
                </a:r>
                <a:r>
                  <a:rPr lang="en-US" sz="2800">
                    <a:solidFill>
                      <a:schemeClr val="tx1"/>
                    </a:solidFill>
                    <a:latin typeface="Arial" charset="0"/>
                    <a:ea typeface="ヒラギノ角ゴ ProN W3" charset="0"/>
                    <a:cs typeface="ヒラギノ角ゴ ProN W3" charset="0"/>
                    <a:sym typeface="Arial" charset="0"/>
                  </a:rPr>
                  <a:t/>
                </a:r>
                <a:br>
                  <a:rPr lang="en-US" sz="2800">
                    <a:solidFill>
                      <a:schemeClr val="tx1"/>
                    </a:solidFill>
                    <a:latin typeface="Arial" charset="0"/>
                    <a:ea typeface="ヒラギノ角ゴ ProN W3" charset="0"/>
                    <a:cs typeface="ヒラギノ角ゴ ProN W3" charset="0"/>
                    <a:sym typeface="Arial" charset="0"/>
                  </a:rPr>
                </a:br>
                <a:r>
                  <a:rPr lang="en-US">
                    <a:solidFill>
                      <a:schemeClr val="tx1"/>
                    </a:solidFill>
                    <a:latin typeface="Times New Roman Italic" charset="0"/>
                    <a:ea typeface="ＭＳ Ｐゴシック" charset="0"/>
                    <a:cs typeface="Times New Roman Italic" charset="0"/>
                    <a:sym typeface="Times New Roman Italic" charset="0"/>
                  </a:rPr>
                  <a:t>Find local maximum (minimum) of:</a:t>
                </a:r>
              </a:p>
              <a:p>
                <a:pPr marL="382588" indent="-342900">
                  <a:lnSpc>
                    <a:spcPct val="90000"/>
                  </a:lnSpc>
                  <a:spcBef>
                    <a:spcPts val="538"/>
                  </a:spcBef>
                  <a:buClr>
                    <a:srgbClr val="000000"/>
                  </a:buClr>
                  <a:buSzPct val="100000"/>
                  <a:buFont typeface="Times New Roman" charset="0"/>
                  <a:buChar char="–"/>
                </a:pPr>
                <a:r>
                  <a:rPr lang="en-US">
                    <a:solidFill>
                      <a:schemeClr val="tx1"/>
                    </a:solidFill>
                    <a:ea typeface="ＭＳ Ｐゴシック" charset="0"/>
                    <a:cs typeface="Times New Roman" charset="0"/>
                  </a:rPr>
                  <a:t>Difference of Gaussians in space and scale</a:t>
                </a:r>
              </a:p>
            </p:txBody>
          </p:sp>
          <p:sp>
            <p:nvSpPr>
              <p:cNvPr id="92185" name="AutoShape 25"/>
              <p:cNvSpPr>
                <a:spLocks/>
              </p:cNvSpPr>
              <p:nvPr/>
            </p:nvSpPr>
            <p:spPr bwMode="auto">
              <a:xfrm>
                <a:off x="3312" y="912"/>
                <a:ext cx="2016" cy="240"/>
              </a:xfrm>
              <a:custGeom>
                <a:avLst/>
                <a:gdLst/>
                <a:ahLst/>
                <a:cxnLst/>
                <a:rect l="0" t="0" r="r" b="b"/>
                <a:pathLst>
                  <a:path w="21600" h="21600">
                    <a:moveTo>
                      <a:pt x="5400" y="0"/>
                    </a:moveTo>
                    <a:lnTo>
                      <a:pt x="0" y="21600"/>
                    </a:lnTo>
                    <a:lnTo>
                      <a:pt x="16200" y="21600"/>
                    </a:lnTo>
                    <a:lnTo>
                      <a:pt x="21600" y="0"/>
                    </a:lnTo>
                    <a:close/>
                    <a:moveTo>
                      <a:pt x="5400" y="0"/>
                    </a:moveTo>
                  </a:path>
                </a:pathLst>
              </a:cu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92186" name="Line 26"/>
              <p:cNvSpPr>
                <a:spLocks noChangeShapeType="1"/>
              </p:cNvSpPr>
              <p:nvPr/>
            </p:nvSpPr>
            <p:spPr bwMode="auto">
              <a:xfrm rot="10800000" flipH="1">
                <a:off x="2976" y="336"/>
                <a:ext cx="1" cy="912"/>
              </a:xfrm>
              <a:prstGeom prst="line">
                <a:avLst/>
              </a:prstGeom>
              <a:noFill/>
              <a:ln w="25400" cap="flat">
                <a:solidFill>
                  <a:schemeClr val="tx1"/>
                </a:solidFill>
                <a:prstDash val="solid"/>
                <a:round/>
                <a:headEnd type="none" w="med" len="me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87" name="Line 27"/>
              <p:cNvSpPr>
                <a:spLocks noChangeShapeType="1"/>
              </p:cNvSpPr>
              <p:nvPr/>
            </p:nvSpPr>
            <p:spPr bwMode="auto">
              <a:xfrm>
                <a:off x="2976" y="1248"/>
                <a:ext cx="2160" cy="0"/>
              </a:xfrm>
              <a:prstGeom prst="line">
                <a:avLst/>
              </a:prstGeom>
              <a:noFill/>
              <a:ln w="25400" cap="flat">
                <a:solidFill>
                  <a:schemeClr val="tx1"/>
                </a:solidFill>
                <a:prstDash val="solid"/>
                <a:round/>
                <a:headEnd type="none" w="med" len="me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88" name="Line 28"/>
              <p:cNvSpPr>
                <a:spLocks noChangeShapeType="1"/>
              </p:cNvSpPr>
              <p:nvPr/>
            </p:nvSpPr>
            <p:spPr bwMode="auto">
              <a:xfrm rot="10800000" flipH="1">
                <a:off x="2976" y="902"/>
                <a:ext cx="668" cy="346"/>
              </a:xfrm>
              <a:prstGeom prst="line">
                <a:avLst/>
              </a:prstGeom>
              <a:noFill/>
              <a:ln w="25400" cap="flat">
                <a:solidFill>
                  <a:schemeClr val="tx1"/>
                </a:solidFill>
                <a:prstDash val="solid"/>
                <a:round/>
                <a:headEnd type="none" w="med" len="med"/>
                <a:tailEnd type="stealth"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89" name="Rectangle 29"/>
              <p:cNvSpPr>
                <a:spLocks/>
              </p:cNvSpPr>
              <p:nvPr/>
            </p:nvSpPr>
            <p:spPr bwMode="auto">
              <a:xfrm>
                <a:off x="2840" y="96"/>
                <a:ext cx="482" cy="2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chemeClr val="tx1"/>
                    </a:solidFill>
                    <a:ea typeface="ＭＳ Ｐゴシック" charset="0"/>
                    <a:cs typeface="Times New Roman" charset="0"/>
                  </a:rPr>
                  <a:t>scale</a:t>
                </a:r>
              </a:p>
            </p:txBody>
          </p:sp>
          <p:sp>
            <p:nvSpPr>
              <p:cNvPr id="92190" name="Rectangle 30"/>
              <p:cNvSpPr>
                <a:spLocks/>
              </p:cNvSpPr>
              <p:nvPr/>
            </p:nvSpPr>
            <p:spPr bwMode="auto">
              <a:xfrm>
                <a:off x="5013" y="1231"/>
                <a:ext cx="168" cy="2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chemeClr val="tx1"/>
                    </a:solidFill>
                    <a:latin typeface="Times New Roman Italic" charset="0"/>
                    <a:ea typeface="ＭＳ Ｐゴシック" charset="0"/>
                    <a:cs typeface="Times New Roman Italic" charset="0"/>
                    <a:sym typeface="Times New Roman Italic" charset="0"/>
                  </a:rPr>
                  <a:t>x</a:t>
                </a:r>
              </a:p>
            </p:txBody>
          </p:sp>
          <p:sp>
            <p:nvSpPr>
              <p:cNvPr id="92191" name="Rectangle 31"/>
              <p:cNvSpPr>
                <a:spLocks/>
              </p:cNvSpPr>
              <p:nvPr/>
            </p:nvSpPr>
            <p:spPr bwMode="auto">
              <a:xfrm>
                <a:off x="3333" y="799"/>
                <a:ext cx="168" cy="24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2000">
                    <a:solidFill>
                      <a:schemeClr val="tx1"/>
                    </a:solidFill>
                    <a:latin typeface="Times New Roman Italic" charset="0"/>
                    <a:ea typeface="ＭＳ Ｐゴシック" charset="0"/>
                    <a:cs typeface="Times New Roman Italic" charset="0"/>
                    <a:sym typeface="Times New Roman Italic" charset="0"/>
                  </a:rPr>
                  <a:t>y</a:t>
                </a:r>
              </a:p>
            </p:txBody>
          </p:sp>
          <p:sp>
            <p:nvSpPr>
              <p:cNvPr id="92192" name="Rectangle 32"/>
              <p:cNvSpPr>
                <a:spLocks/>
              </p:cNvSpPr>
              <p:nvPr/>
            </p:nvSpPr>
            <p:spPr bwMode="auto">
              <a:xfrm>
                <a:off x="3518" y="1248"/>
                <a:ext cx="945" cy="2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rgbClr val="0033CC"/>
                    </a:solidFill>
                    <a:latin typeface="Symbol" charset="0"/>
                    <a:ea typeface="ＭＳ Ｐゴシック" charset="0"/>
                    <a:cs typeface="Symbol" charset="0"/>
                    <a:sym typeface="Symbol" charset="0"/>
                  </a:rPr>
                  <a:t>←</a:t>
                </a:r>
                <a:r>
                  <a:rPr lang="en-US">
                    <a:solidFill>
                      <a:srgbClr val="0033CC"/>
                    </a:solidFill>
                    <a:ea typeface="ＭＳ Ｐゴシック" charset="0"/>
                    <a:cs typeface="Times New Roman" charset="0"/>
                  </a:rPr>
                  <a:t> DoG </a:t>
                </a:r>
                <a:r>
                  <a:rPr lang="en-US">
                    <a:solidFill>
                      <a:srgbClr val="0033CC"/>
                    </a:solidFill>
                    <a:latin typeface="Symbol" charset="0"/>
                    <a:ea typeface="ＭＳ Ｐゴシック" charset="0"/>
                    <a:cs typeface="Symbol" charset="0"/>
                    <a:sym typeface="Symbol" charset="0"/>
                  </a:rPr>
                  <a:t>→</a:t>
                </a:r>
              </a:p>
            </p:txBody>
          </p:sp>
          <p:sp>
            <p:nvSpPr>
              <p:cNvPr id="92193" name="Freeform 33"/>
              <p:cNvSpPr>
                <a:spLocks/>
              </p:cNvSpPr>
              <p:nvPr/>
            </p:nvSpPr>
            <p:spPr bwMode="auto">
              <a:xfrm>
                <a:off x="3936" y="1007"/>
                <a:ext cx="384" cy="96"/>
              </a:xfrm>
              <a:custGeom>
                <a:avLst/>
                <a:gdLst>
                  <a:gd name="T0" fmla="*/ 0 w 21600"/>
                  <a:gd name="T1" fmla="+- 0 21600 1475"/>
                  <a:gd name="T2" fmla="*/ 21600 h 20125"/>
                  <a:gd name="T3" fmla="*/ 10800 w 21600"/>
                  <a:gd name="T4" fmla="+- 0 1662 1475"/>
                  <a:gd name="T5" fmla="*/ 1662 h 20125"/>
                  <a:gd name="T6" fmla="*/ 21600 w 21600"/>
                  <a:gd name="T7" fmla="+- 0 11631 1475"/>
                  <a:gd name="T8" fmla="*/ 11631 h 20125"/>
                </a:gdLst>
                <a:ahLst/>
                <a:cxnLst>
                  <a:cxn ang="0">
                    <a:pos x="T0" y="T2"/>
                  </a:cxn>
                  <a:cxn ang="0">
                    <a:pos x="T3" y="T5"/>
                  </a:cxn>
                  <a:cxn ang="0">
                    <a:pos x="T6" y="T8"/>
                  </a:cxn>
                </a:cxnLst>
                <a:rect l="0" t="0" r="r" b="b"/>
                <a:pathLst>
                  <a:path w="21600" h="20125">
                    <a:moveTo>
                      <a:pt x="0" y="20125"/>
                    </a:moveTo>
                    <a:cubicBezTo>
                      <a:pt x="3600" y="10987"/>
                      <a:pt x="7200" y="1848"/>
                      <a:pt x="10800" y="187"/>
                    </a:cubicBezTo>
                    <a:cubicBezTo>
                      <a:pt x="14400" y="-1475"/>
                      <a:pt x="19800" y="8494"/>
                      <a:pt x="21600" y="10156"/>
                    </a:cubicBezTo>
                  </a:path>
                </a:pathLst>
              </a:cu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94" name="Oval 34"/>
              <p:cNvSpPr>
                <a:spLocks/>
              </p:cNvSpPr>
              <p:nvPr/>
            </p:nvSpPr>
            <p:spPr bwMode="auto">
              <a:xfrm>
                <a:off x="4032" y="960"/>
                <a:ext cx="144" cy="96"/>
              </a:xfrm>
              <a:prstGeom prst="ellipse">
                <a:avLst/>
              </a:prstGeom>
              <a:solidFill>
                <a:srgbClr val="FF0000">
                  <a:alpha val="49803"/>
                </a:srgbClr>
              </a:solidFill>
              <a:ln w="12700" cap="flat">
                <a:solidFill>
                  <a:srgbClr val="FF0000"/>
                </a:solidFill>
                <a:prstDash val="solid"/>
                <a:round/>
                <a:headEnd type="none" w="med" len="med"/>
                <a:tailEnd type="none" w="med" len="med"/>
              </a:ln>
            </p:spPr>
            <p:txBody>
              <a:bodyPr lIns="0" tIns="0" rIns="0" bIns="0"/>
              <a:lstStyle/>
              <a:p>
                <a:endParaRPr lang="en-US"/>
              </a:p>
            </p:txBody>
          </p:sp>
          <p:sp>
            <p:nvSpPr>
              <p:cNvPr id="92195" name="AutoShape 35"/>
              <p:cNvSpPr>
                <a:spLocks/>
              </p:cNvSpPr>
              <p:nvPr/>
            </p:nvSpPr>
            <p:spPr bwMode="auto">
              <a:xfrm>
                <a:off x="3312" y="576"/>
                <a:ext cx="2016" cy="240"/>
              </a:xfrm>
              <a:custGeom>
                <a:avLst/>
                <a:gdLst/>
                <a:ahLst/>
                <a:cxnLst/>
                <a:rect l="0" t="0" r="r" b="b"/>
                <a:pathLst>
                  <a:path w="21600" h="21600">
                    <a:moveTo>
                      <a:pt x="5400" y="0"/>
                    </a:moveTo>
                    <a:lnTo>
                      <a:pt x="0" y="21600"/>
                    </a:lnTo>
                    <a:lnTo>
                      <a:pt x="16200" y="21600"/>
                    </a:lnTo>
                    <a:lnTo>
                      <a:pt x="21600" y="0"/>
                    </a:lnTo>
                    <a:close/>
                    <a:moveTo>
                      <a:pt x="5400" y="0"/>
                    </a:moveTo>
                  </a:path>
                </a:pathLst>
              </a:cu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92196" name="Freeform 36"/>
              <p:cNvSpPr>
                <a:spLocks/>
              </p:cNvSpPr>
              <p:nvPr/>
            </p:nvSpPr>
            <p:spPr bwMode="auto">
              <a:xfrm>
                <a:off x="3936" y="671"/>
                <a:ext cx="384" cy="96"/>
              </a:xfrm>
              <a:custGeom>
                <a:avLst/>
                <a:gdLst>
                  <a:gd name="T0" fmla="*/ 0 w 21600"/>
                  <a:gd name="T1" fmla="+- 0 21600 1475"/>
                  <a:gd name="T2" fmla="*/ 21600 h 20125"/>
                  <a:gd name="T3" fmla="*/ 10800 w 21600"/>
                  <a:gd name="T4" fmla="+- 0 1662 1475"/>
                  <a:gd name="T5" fmla="*/ 1662 h 20125"/>
                  <a:gd name="T6" fmla="*/ 21600 w 21600"/>
                  <a:gd name="T7" fmla="+- 0 11631 1475"/>
                  <a:gd name="T8" fmla="*/ 11631 h 20125"/>
                </a:gdLst>
                <a:ahLst/>
                <a:cxnLst>
                  <a:cxn ang="0">
                    <a:pos x="T0" y="T2"/>
                  </a:cxn>
                  <a:cxn ang="0">
                    <a:pos x="T3" y="T5"/>
                  </a:cxn>
                  <a:cxn ang="0">
                    <a:pos x="T6" y="T8"/>
                  </a:cxn>
                </a:cxnLst>
                <a:rect l="0" t="0" r="r" b="b"/>
                <a:pathLst>
                  <a:path w="21600" h="20125">
                    <a:moveTo>
                      <a:pt x="0" y="20125"/>
                    </a:moveTo>
                    <a:cubicBezTo>
                      <a:pt x="3600" y="10987"/>
                      <a:pt x="7200" y="1848"/>
                      <a:pt x="10800" y="187"/>
                    </a:cubicBezTo>
                    <a:cubicBezTo>
                      <a:pt x="14400" y="-1475"/>
                      <a:pt x="19800" y="8494"/>
                      <a:pt x="21600" y="10156"/>
                    </a:cubicBezTo>
                  </a:path>
                </a:pathLst>
              </a:cu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197" name="Oval 37"/>
              <p:cNvSpPr>
                <a:spLocks/>
              </p:cNvSpPr>
              <p:nvPr/>
            </p:nvSpPr>
            <p:spPr bwMode="auto">
              <a:xfrm>
                <a:off x="4014" y="601"/>
                <a:ext cx="192" cy="128"/>
              </a:xfrm>
              <a:prstGeom prst="ellipse">
                <a:avLst/>
              </a:prstGeom>
              <a:solidFill>
                <a:srgbClr val="FF0000">
                  <a:alpha val="49803"/>
                </a:srgbClr>
              </a:solidFill>
              <a:ln w="12700" cap="flat">
                <a:solidFill>
                  <a:srgbClr val="FF0000"/>
                </a:solidFill>
                <a:prstDash val="solid"/>
                <a:round/>
                <a:headEnd type="none" w="med" len="med"/>
                <a:tailEnd type="none" w="med" len="med"/>
              </a:ln>
            </p:spPr>
            <p:txBody>
              <a:bodyPr lIns="0" tIns="0" rIns="0" bIns="0"/>
              <a:lstStyle/>
              <a:p>
                <a:endParaRPr lang="en-US"/>
              </a:p>
            </p:txBody>
          </p:sp>
          <p:sp>
            <p:nvSpPr>
              <p:cNvPr id="92198" name="AutoShape 38"/>
              <p:cNvSpPr>
                <a:spLocks/>
              </p:cNvSpPr>
              <p:nvPr/>
            </p:nvSpPr>
            <p:spPr bwMode="auto">
              <a:xfrm>
                <a:off x="3312" y="240"/>
                <a:ext cx="2016" cy="240"/>
              </a:xfrm>
              <a:custGeom>
                <a:avLst/>
                <a:gdLst/>
                <a:ahLst/>
                <a:cxnLst/>
                <a:rect l="0" t="0" r="r" b="b"/>
                <a:pathLst>
                  <a:path w="21600" h="21600">
                    <a:moveTo>
                      <a:pt x="5400" y="0"/>
                    </a:moveTo>
                    <a:lnTo>
                      <a:pt x="0" y="21600"/>
                    </a:lnTo>
                    <a:lnTo>
                      <a:pt x="16200" y="21600"/>
                    </a:lnTo>
                    <a:lnTo>
                      <a:pt x="21600" y="0"/>
                    </a:lnTo>
                    <a:close/>
                    <a:moveTo>
                      <a:pt x="5400" y="0"/>
                    </a:moveTo>
                  </a:path>
                </a:pathLst>
              </a:cu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92199" name="Freeform 39"/>
              <p:cNvSpPr>
                <a:spLocks/>
              </p:cNvSpPr>
              <p:nvPr/>
            </p:nvSpPr>
            <p:spPr bwMode="auto">
              <a:xfrm>
                <a:off x="3936" y="335"/>
                <a:ext cx="384" cy="96"/>
              </a:xfrm>
              <a:custGeom>
                <a:avLst/>
                <a:gdLst>
                  <a:gd name="T0" fmla="*/ 0 w 21600"/>
                  <a:gd name="T1" fmla="+- 0 21600 1475"/>
                  <a:gd name="T2" fmla="*/ 21600 h 20125"/>
                  <a:gd name="T3" fmla="*/ 10800 w 21600"/>
                  <a:gd name="T4" fmla="+- 0 1662 1475"/>
                  <a:gd name="T5" fmla="*/ 1662 h 20125"/>
                  <a:gd name="T6" fmla="*/ 21600 w 21600"/>
                  <a:gd name="T7" fmla="+- 0 11631 1475"/>
                  <a:gd name="T8" fmla="*/ 11631 h 20125"/>
                </a:gdLst>
                <a:ahLst/>
                <a:cxnLst>
                  <a:cxn ang="0">
                    <a:pos x="T0" y="T2"/>
                  </a:cxn>
                  <a:cxn ang="0">
                    <a:pos x="T3" y="T5"/>
                  </a:cxn>
                  <a:cxn ang="0">
                    <a:pos x="T6" y="T8"/>
                  </a:cxn>
                </a:cxnLst>
                <a:rect l="0" t="0" r="r" b="b"/>
                <a:pathLst>
                  <a:path w="21600" h="20125">
                    <a:moveTo>
                      <a:pt x="0" y="20125"/>
                    </a:moveTo>
                    <a:cubicBezTo>
                      <a:pt x="3600" y="10987"/>
                      <a:pt x="7200" y="1848"/>
                      <a:pt x="10800" y="187"/>
                    </a:cubicBezTo>
                    <a:cubicBezTo>
                      <a:pt x="14400" y="-1475"/>
                      <a:pt x="19800" y="8494"/>
                      <a:pt x="21600" y="10156"/>
                    </a:cubicBezTo>
                  </a:path>
                </a:pathLst>
              </a:custGeom>
              <a:noFill/>
              <a:ln w="254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2200" name="Oval 40"/>
              <p:cNvSpPr>
                <a:spLocks/>
              </p:cNvSpPr>
              <p:nvPr/>
            </p:nvSpPr>
            <p:spPr bwMode="auto">
              <a:xfrm>
                <a:off x="3945" y="261"/>
                <a:ext cx="336" cy="192"/>
              </a:xfrm>
              <a:prstGeom prst="ellipse">
                <a:avLst/>
              </a:prstGeom>
              <a:solidFill>
                <a:srgbClr val="FF0000">
                  <a:alpha val="49803"/>
                </a:srgbClr>
              </a:solidFill>
              <a:ln w="12700" cap="flat">
                <a:solidFill>
                  <a:srgbClr val="FF0000"/>
                </a:solidFill>
                <a:prstDash val="solid"/>
                <a:round/>
                <a:headEnd type="none" w="med" len="med"/>
                <a:tailEnd type="none" w="med" len="med"/>
              </a:ln>
            </p:spPr>
            <p:txBody>
              <a:bodyPr lIns="0" tIns="0" rIns="0" bIns="0"/>
              <a:lstStyle/>
              <a:p>
                <a:endParaRPr lang="en-US"/>
              </a:p>
            </p:txBody>
          </p:sp>
          <p:sp>
            <p:nvSpPr>
              <p:cNvPr id="92201" name="Rectangle 41"/>
              <p:cNvSpPr>
                <a:spLocks/>
              </p:cNvSpPr>
              <p:nvPr/>
            </p:nvSpPr>
            <p:spPr bwMode="auto">
              <a:xfrm rot="-5400000">
                <a:off x="4902" y="526"/>
                <a:ext cx="945" cy="2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a:solidFill>
                      <a:srgbClr val="0033CC"/>
                    </a:solidFill>
                    <a:latin typeface="Symbol" charset="0"/>
                    <a:ea typeface="ＭＳ Ｐゴシック" charset="0"/>
                    <a:cs typeface="Symbol" charset="0"/>
                    <a:sym typeface="Symbol" charset="0"/>
                  </a:rPr>
                  <a:t>←</a:t>
                </a:r>
                <a:r>
                  <a:rPr lang="en-US">
                    <a:solidFill>
                      <a:srgbClr val="0033CC"/>
                    </a:solidFill>
                    <a:ea typeface="ＭＳ Ｐゴシック" charset="0"/>
                    <a:cs typeface="Times New Roman" charset="0"/>
                  </a:rPr>
                  <a:t> DoG </a:t>
                </a:r>
                <a:r>
                  <a:rPr lang="en-US">
                    <a:solidFill>
                      <a:srgbClr val="0033CC"/>
                    </a:solidFill>
                    <a:latin typeface="Symbol" charset="0"/>
                    <a:ea typeface="ＭＳ Ｐゴシック" charset="0"/>
                    <a:cs typeface="Symbol" charset="0"/>
                    <a:sym typeface="Symbol" charset="0"/>
                  </a:rPr>
                  <a:t>→</a:t>
                </a:r>
              </a:p>
            </p:txBody>
          </p:sp>
          <p:sp>
            <p:nvSpPr>
              <p:cNvPr id="92202" name="Line 42"/>
              <p:cNvSpPr>
                <a:spLocks noChangeShapeType="1"/>
              </p:cNvSpPr>
              <p:nvPr/>
            </p:nvSpPr>
            <p:spPr bwMode="auto">
              <a:xfrm>
                <a:off x="0" y="0"/>
                <a:ext cx="5760" cy="1"/>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pic>
          <p:nvPicPr>
            <p:cNvPr id="92204" name="Picture 4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4" y="1247"/>
              <a:ext cx="3079" cy="3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2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Slide Number Placeholder 3"/>
          <p:cNvSpPr>
            <a:spLocks noGrp="1"/>
          </p:cNvSpPr>
          <p:nvPr>
            <p:ph type="sldNum" sz="quarter" idx="10"/>
          </p:nvPr>
        </p:nvSpPr>
        <p:spPr/>
        <p:txBody>
          <a:bodyPr/>
          <a:lstStyle/>
          <a:p>
            <a:fld id="{E8C330F2-2CB6-EE40-B586-8E9E6BCEA96A}" type="slidenum">
              <a:rPr lang="en-US"/>
              <a:pPr/>
              <a:t>6</a:t>
            </a:fld>
            <a:endParaRPr lang="en-US"/>
          </a:p>
        </p:txBody>
      </p:sp>
      <p:pic>
        <p:nvPicPr>
          <p:cNvPr id="13313" name="Picture 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000" y="195263"/>
            <a:ext cx="4406900" cy="31956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0400" y="3441700"/>
            <a:ext cx="5957888" cy="3771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57700" y="-153988"/>
            <a:ext cx="5232400" cy="38750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73600" y="3733800"/>
            <a:ext cx="4803775" cy="3200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13317" name="Oval 5"/>
          <p:cNvSpPr>
            <a:spLocks/>
          </p:cNvSpPr>
          <p:nvPr/>
        </p:nvSpPr>
        <p:spPr bwMode="auto">
          <a:xfrm>
            <a:off x="1016000" y="5118100"/>
            <a:ext cx="812800" cy="812800"/>
          </a:xfrm>
          <a:prstGeom prst="ellipse">
            <a:avLst/>
          </a:prstGeom>
          <a:noFill/>
          <a:ln w="50800" cap="flat">
            <a:solidFill>
              <a:srgbClr val="FFFF66"/>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318" name="Oval 6"/>
          <p:cNvSpPr>
            <a:spLocks/>
          </p:cNvSpPr>
          <p:nvPr/>
        </p:nvSpPr>
        <p:spPr bwMode="auto">
          <a:xfrm>
            <a:off x="5905500" y="1689100"/>
            <a:ext cx="850900" cy="850900"/>
          </a:xfrm>
          <a:prstGeom prst="ellipse">
            <a:avLst/>
          </a:prstGeom>
          <a:noFill/>
          <a:ln w="50800" cap="flat">
            <a:solidFill>
              <a:srgbClr val="FFFF66"/>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319" name="Oval 7"/>
          <p:cNvSpPr>
            <a:spLocks/>
          </p:cNvSpPr>
          <p:nvPr/>
        </p:nvSpPr>
        <p:spPr bwMode="auto">
          <a:xfrm>
            <a:off x="6959600" y="4241800"/>
            <a:ext cx="1676400" cy="1676400"/>
          </a:xfrm>
          <a:prstGeom prst="ellipse">
            <a:avLst/>
          </a:prstGeom>
          <a:noFill/>
          <a:ln w="50800" cap="flat">
            <a:solidFill>
              <a:srgbClr val="FFFF66"/>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nvGrpSpPr>
          <p:cNvPr id="13322" name="Group 10"/>
          <p:cNvGrpSpPr>
            <a:grpSpLocks/>
          </p:cNvGrpSpPr>
          <p:nvPr/>
        </p:nvGrpSpPr>
        <p:grpSpPr bwMode="auto">
          <a:xfrm>
            <a:off x="2552700" y="2133600"/>
            <a:ext cx="285750" cy="306388"/>
            <a:chOff x="0" y="0"/>
            <a:chExt cx="180" cy="193"/>
          </a:xfrm>
        </p:grpSpPr>
        <p:sp>
          <p:nvSpPr>
            <p:cNvPr id="13320" name="Line 8"/>
            <p:cNvSpPr>
              <a:spLocks noChangeShapeType="1"/>
            </p:cNvSpPr>
            <p:nvPr/>
          </p:nvSpPr>
          <p:spPr bwMode="auto">
            <a:xfrm>
              <a:off x="0" y="103"/>
              <a:ext cx="180" cy="0"/>
            </a:xfrm>
            <a:prstGeom prst="line">
              <a:avLst/>
            </a:prstGeom>
            <a:noFill/>
            <a:ln w="12700" cap="flat">
              <a:solidFill>
                <a:srgbClr val="FFFF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321" name="Line 9"/>
            <p:cNvSpPr>
              <a:spLocks noChangeShapeType="1"/>
            </p:cNvSpPr>
            <p:nvPr/>
          </p:nvSpPr>
          <p:spPr bwMode="auto">
            <a:xfrm rot="10800000">
              <a:off x="90" y="0"/>
              <a:ext cx="6" cy="193"/>
            </a:xfrm>
            <a:prstGeom prst="line">
              <a:avLst/>
            </a:prstGeom>
            <a:noFill/>
            <a:ln w="12700" cap="flat">
              <a:solidFill>
                <a:srgbClr val="FFFF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13325" name="Group 13"/>
          <p:cNvGrpSpPr>
            <a:grpSpLocks/>
          </p:cNvGrpSpPr>
          <p:nvPr/>
        </p:nvGrpSpPr>
        <p:grpSpPr bwMode="auto">
          <a:xfrm>
            <a:off x="1282700" y="5359400"/>
            <a:ext cx="285750" cy="306388"/>
            <a:chOff x="0" y="0"/>
            <a:chExt cx="180" cy="193"/>
          </a:xfrm>
        </p:grpSpPr>
        <p:sp>
          <p:nvSpPr>
            <p:cNvPr id="13323" name="Line 11"/>
            <p:cNvSpPr>
              <a:spLocks noChangeShapeType="1"/>
            </p:cNvSpPr>
            <p:nvPr/>
          </p:nvSpPr>
          <p:spPr bwMode="auto">
            <a:xfrm>
              <a:off x="0" y="103"/>
              <a:ext cx="180" cy="0"/>
            </a:xfrm>
            <a:prstGeom prst="line">
              <a:avLst/>
            </a:prstGeom>
            <a:noFill/>
            <a:ln w="12700" cap="flat">
              <a:solidFill>
                <a:srgbClr val="FFFF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324" name="Line 12"/>
            <p:cNvSpPr>
              <a:spLocks noChangeShapeType="1"/>
            </p:cNvSpPr>
            <p:nvPr/>
          </p:nvSpPr>
          <p:spPr bwMode="auto">
            <a:xfrm rot="10800000">
              <a:off x="90" y="0"/>
              <a:ext cx="6" cy="193"/>
            </a:xfrm>
            <a:prstGeom prst="line">
              <a:avLst/>
            </a:prstGeom>
            <a:noFill/>
            <a:ln w="12700" cap="flat">
              <a:solidFill>
                <a:srgbClr val="FFFF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13328" name="Group 16"/>
          <p:cNvGrpSpPr>
            <a:grpSpLocks/>
          </p:cNvGrpSpPr>
          <p:nvPr/>
        </p:nvGrpSpPr>
        <p:grpSpPr bwMode="auto">
          <a:xfrm>
            <a:off x="6184900" y="1968500"/>
            <a:ext cx="285750" cy="306388"/>
            <a:chOff x="0" y="0"/>
            <a:chExt cx="180" cy="193"/>
          </a:xfrm>
        </p:grpSpPr>
        <p:sp>
          <p:nvSpPr>
            <p:cNvPr id="13326" name="Line 14"/>
            <p:cNvSpPr>
              <a:spLocks noChangeShapeType="1"/>
            </p:cNvSpPr>
            <p:nvPr/>
          </p:nvSpPr>
          <p:spPr bwMode="auto">
            <a:xfrm>
              <a:off x="0" y="103"/>
              <a:ext cx="180" cy="0"/>
            </a:xfrm>
            <a:prstGeom prst="line">
              <a:avLst/>
            </a:prstGeom>
            <a:noFill/>
            <a:ln w="12700" cap="flat">
              <a:solidFill>
                <a:srgbClr val="FFFF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327" name="Line 15"/>
            <p:cNvSpPr>
              <a:spLocks noChangeShapeType="1"/>
            </p:cNvSpPr>
            <p:nvPr/>
          </p:nvSpPr>
          <p:spPr bwMode="auto">
            <a:xfrm rot="10800000">
              <a:off x="93" y="0"/>
              <a:ext cx="3" cy="193"/>
            </a:xfrm>
            <a:prstGeom prst="line">
              <a:avLst/>
            </a:prstGeom>
            <a:noFill/>
            <a:ln w="12700" cap="flat">
              <a:solidFill>
                <a:srgbClr val="FFFF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grpSp>
        <p:nvGrpSpPr>
          <p:cNvPr id="13331" name="Group 19"/>
          <p:cNvGrpSpPr>
            <a:grpSpLocks/>
          </p:cNvGrpSpPr>
          <p:nvPr/>
        </p:nvGrpSpPr>
        <p:grpSpPr bwMode="auto">
          <a:xfrm>
            <a:off x="7645400" y="4914900"/>
            <a:ext cx="285750" cy="306388"/>
            <a:chOff x="0" y="0"/>
            <a:chExt cx="180" cy="193"/>
          </a:xfrm>
        </p:grpSpPr>
        <p:sp>
          <p:nvSpPr>
            <p:cNvPr id="13329" name="Line 17"/>
            <p:cNvSpPr>
              <a:spLocks noChangeShapeType="1"/>
            </p:cNvSpPr>
            <p:nvPr/>
          </p:nvSpPr>
          <p:spPr bwMode="auto">
            <a:xfrm>
              <a:off x="0" y="103"/>
              <a:ext cx="180" cy="0"/>
            </a:xfrm>
            <a:prstGeom prst="line">
              <a:avLst/>
            </a:prstGeom>
            <a:noFill/>
            <a:ln w="12700" cap="flat">
              <a:solidFill>
                <a:srgbClr val="FFFF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330" name="Line 18"/>
            <p:cNvSpPr>
              <a:spLocks noChangeShapeType="1"/>
            </p:cNvSpPr>
            <p:nvPr/>
          </p:nvSpPr>
          <p:spPr bwMode="auto">
            <a:xfrm rot="10800000">
              <a:off x="93" y="0"/>
              <a:ext cx="3" cy="193"/>
            </a:xfrm>
            <a:prstGeom prst="line">
              <a:avLst/>
            </a:prstGeom>
            <a:noFill/>
            <a:ln w="12700" cap="flat">
              <a:solidFill>
                <a:srgbClr val="FFFF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grpSp>
      <p:sp>
        <p:nvSpPr>
          <p:cNvPr id="13332" name="Oval 20"/>
          <p:cNvSpPr>
            <a:spLocks/>
          </p:cNvSpPr>
          <p:nvPr/>
        </p:nvSpPr>
        <p:spPr bwMode="auto">
          <a:xfrm>
            <a:off x="2387600" y="2019300"/>
            <a:ext cx="609600" cy="596900"/>
          </a:xfrm>
          <a:prstGeom prst="ellipse">
            <a:avLst/>
          </a:prstGeom>
          <a:noFill/>
          <a:ln w="50800" cap="flat">
            <a:solidFill>
              <a:srgbClr val="FFFF66"/>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3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33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33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3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33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332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31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33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333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3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P spid="13318" grpId="0" animBg="1"/>
      <p:bldP spid="13319" grpId="0" animBg="1"/>
      <p:bldP spid="13332" grpId="0" animBg="1"/>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F5A70154-E245-1F46-9722-0C039A6AB7D7}" type="slidenum">
              <a:rPr lang="en-US"/>
              <a:pPr/>
              <a:t>60</a:t>
            </a:fld>
            <a:endParaRPr lang="en-US"/>
          </a:p>
        </p:txBody>
      </p:sp>
      <p:sp>
        <p:nvSpPr>
          <p:cNvPr id="93185" name="Rectangle 1"/>
          <p:cNvSpPr>
            <a:spLocks noGrp="1" noChangeArrowheads="1"/>
          </p:cNvSpPr>
          <p:nvPr>
            <p:ph type="title"/>
          </p:nvPr>
        </p:nvSpPr>
        <p:spPr>
          <a:xfrm>
            <a:off x="685800" y="-215900"/>
            <a:ext cx="7772400" cy="1143000"/>
          </a:xfrm>
          <a:ln/>
        </p:spPr>
        <p:txBody>
          <a:bodyPr rIns="132080"/>
          <a:lstStyle/>
          <a:p>
            <a:r>
              <a:rPr lang="en-US" sz="2400"/>
              <a:t>Scale-space example:  3 bumps of different widths.</a:t>
            </a:r>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35300" y="2692400"/>
            <a:ext cx="5613400" cy="1943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60700" y="4914900"/>
            <a:ext cx="5562600" cy="1905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9318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01800" y="4724400"/>
            <a:ext cx="1084263" cy="1943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93189" name="Rectangle 5"/>
          <p:cNvSpPr>
            <a:spLocks/>
          </p:cNvSpPr>
          <p:nvPr/>
        </p:nvSpPr>
        <p:spPr bwMode="auto">
          <a:xfrm>
            <a:off x="2692400" y="4597400"/>
            <a:ext cx="763588"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scale</a:t>
            </a:r>
          </a:p>
        </p:txBody>
      </p:sp>
      <p:sp>
        <p:nvSpPr>
          <p:cNvPr id="93190" name="Line 6"/>
          <p:cNvSpPr>
            <a:spLocks noChangeShapeType="1"/>
          </p:cNvSpPr>
          <p:nvPr/>
        </p:nvSpPr>
        <p:spPr bwMode="auto">
          <a:xfrm rot="10800000" flipH="1">
            <a:off x="2936875" y="4981575"/>
            <a:ext cx="0" cy="931863"/>
          </a:xfrm>
          <a:prstGeom prst="line">
            <a:avLst/>
          </a:prstGeom>
          <a:noFill/>
          <a:ln w="50800" cap="flat">
            <a:solidFill>
              <a:schemeClr val="tx1"/>
            </a:solidFill>
            <a:prstDash val="solid"/>
            <a:round/>
            <a:headEnd type="stealth"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3191" name="Rectangle 7"/>
          <p:cNvSpPr>
            <a:spLocks/>
          </p:cNvSpPr>
          <p:nvPr/>
        </p:nvSpPr>
        <p:spPr bwMode="auto">
          <a:xfrm>
            <a:off x="3060700" y="6362700"/>
            <a:ext cx="830263"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space</a:t>
            </a:r>
          </a:p>
        </p:txBody>
      </p:sp>
      <p:sp>
        <p:nvSpPr>
          <p:cNvPr id="93192" name="Line 8"/>
          <p:cNvSpPr>
            <a:spLocks noChangeShapeType="1"/>
          </p:cNvSpPr>
          <p:nvPr/>
        </p:nvSpPr>
        <p:spPr bwMode="auto">
          <a:xfrm rot="10800000">
            <a:off x="3987800" y="6602413"/>
            <a:ext cx="757238" cy="6350"/>
          </a:xfrm>
          <a:prstGeom prst="line">
            <a:avLst/>
          </a:prstGeom>
          <a:noFill/>
          <a:ln w="50800" cap="flat">
            <a:solidFill>
              <a:schemeClr val="tx1"/>
            </a:solidFill>
            <a:prstDash val="solid"/>
            <a:round/>
            <a:headEnd type="stealth"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93193" name="Rectangle 9"/>
          <p:cNvSpPr>
            <a:spLocks/>
          </p:cNvSpPr>
          <p:nvPr/>
        </p:nvSpPr>
        <p:spPr bwMode="auto">
          <a:xfrm>
            <a:off x="685800" y="1511300"/>
            <a:ext cx="1449388"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1-d bumps</a:t>
            </a:r>
          </a:p>
        </p:txBody>
      </p:sp>
      <p:sp>
        <p:nvSpPr>
          <p:cNvPr id="93194" name="Rectangle 10"/>
          <p:cNvSpPr>
            <a:spLocks/>
          </p:cNvSpPr>
          <p:nvPr/>
        </p:nvSpPr>
        <p:spPr bwMode="auto">
          <a:xfrm>
            <a:off x="685800" y="3213100"/>
            <a:ext cx="2159000" cy="774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r"/>
            <a:r>
              <a:rPr lang="en-US">
                <a:solidFill>
                  <a:schemeClr val="tx1"/>
                </a:solidFill>
                <a:ea typeface="ＭＳ Ｐゴシック" charset="0"/>
                <a:cs typeface="Times New Roman" charset="0"/>
              </a:rPr>
              <a:t>display as an image</a:t>
            </a:r>
          </a:p>
        </p:txBody>
      </p:sp>
      <p:sp>
        <p:nvSpPr>
          <p:cNvPr id="93195" name="Rectangle 11"/>
          <p:cNvSpPr>
            <a:spLocks/>
          </p:cNvSpPr>
          <p:nvPr/>
        </p:nvSpPr>
        <p:spPr bwMode="auto">
          <a:xfrm>
            <a:off x="-203200" y="4902200"/>
            <a:ext cx="1854200" cy="14605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r"/>
            <a:r>
              <a:rPr lang="en-US">
                <a:solidFill>
                  <a:schemeClr val="tx1"/>
                </a:solidFill>
                <a:ea typeface="ＭＳ Ｐゴシック" charset="0"/>
                <a:cs typeface="Times New Roman" charset="0"/>
              </a:rPr>
              <a:t>blur with Gaussians of increasing width</a:t>
            </a:r>
          </a:p>
        </p:txBody>
      </p:sp>
      <p:pic>
        <p:nvPicPr>
          <p:cNvPr id="93196" name="Picture 1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19400" y="1066800"/>
            <a:ext cx="6032500" cy="1346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97D27EEE-FDB3-854B-B5B3-DE685CAE259D}" type="slidenum">
              <a:rPr lang="en-US"/>
              <a:pPr/>
              <a:t>61</a:t>
            </a:fld>
            <a:endParaRPr lang="en-US"/>
          </a:p>
        </p:txBody>
      </p:sp>
      <p:sp>
        <p:nvSpPr>
          <p:cNvPr id="99329" name="Rectangle 1"/>
          <p:cNvSpPr>
            <a:spLocks noGrp="1" noChangeArrowheads="1"/>
          </p:cNvSpPr>
          <p:nvPr>
            <p:ph type="body" idx="1"/>
          </p:nvPr>
        </p:nvSpPr>
        <p:spPr>
          <a:ln/>
        </p:spPr>
        <p:txBody>
          <a:bodyPr rIns="132080"/>
          <a:lstStyle/>
          <a:p>
            <a:endParaRPr lang="en-US"/>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203200"/>
            <a:ext cx="7600950" cy="6819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99331" name="Rectangle 3"/>
          <p:cNvSpPr>
            <a:spLocks/>
          </p:cNvSpPr>
          <p:nvPr/>
        </p:nvSpPr>
        <p:spPr bwMode="auto">
          <a:xfrm>
            <a:off x="0" y="-304800"/>
            <a:ext cx="9093200" cy="1270000"/>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type="none" w="med" len="med"/>
                <a:tailEnd type="none" w="med" len="med"/>
              </a14:hiddenLine>
            </a:ext>
          </a:extLst>
        </p:spPr>
        <p:txBody>
          <a:bodyPr lIns="0" tIns="0" rIns="0" bIns="0"/>
          <a:lstStyle/>
          <a:p>
            <a:endParaRPr lang="en-US"/>
          </a:p>
        </p:txBody>
      </p:sp>
      <p:sp>
        <p:nvSpPr>
          <p:cNvPr id="99332" name="Rectangle 4"/>
          <p:cNvSpPr>
            <a:spLocks noGrp="1" noChangeArrowheads="1"/>
          </p:cNvSpPr>
          <p:nvPr>
            <p:ph type="title"/>
          </p:nvPr>
        </p:nvSpPr>
        <p:spPr>
          <a:xfrm>
            <a:off x="0" y="76200"/>
            <a:ext cx="9144000" cy="1143000"/>
          </a:xfrm>
          <a:ln/>
        </p:spPr>
        <p:txBody>
          <a:bodyPr rIns="132080"/>
          <a:lstStyle/>
          <a:p>
            <a:r>
              <a:rPr lang="en-US" sz="3600" dirty="0"/>
              <a:t>Gaussian and difference-of-Gaussian filters</a:t>
            </a:r>
          </a:p>
        </p:txBody>
      </p:sp>
      <p:sp>
        <p:nvSpPr>
          <p:cNvPr id="99333" name="Text Box 5"/>
          <p:cNvSpPr txBox="1">
            <a:spLocks noChangeArrowheads="1"/>
          </p:cNvSpPr>
          <p:nvPr/>
        </p:nvSpPr>
        <p:spPr bwMode="auto">
          <a:xfrm>
            <a:off x="7359650" y="6248400"/>
            <a:ext cx="292100"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D5008CF7-265C-3248-AE34-CAFC5933B334}" type="slidenum">
              <a:rPr lang="en-US" sz="1400">
                <a:cs typeface="Times New Roman" charset="0"/>
              </a:rPr>
              <a:pPr algn="ctr"/>
              <a:t>61</a:t>
            </a:fld>
            <a:endParaRPr lang="en-US" sz="1400">
              <a:cs typeface="Times New Roman"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2097697E-11B4-0C4A-B207-1590C967A5AD}" type="slidenum">
              <a:rPr lang="en-US"/>
              <a:pPr/>
              <a:t>62</a:t>
            </a:fld>
            <a:endParaRPr lang="en-US"/>
          </a:p>
        </p:txBody>
      </p:sp>
      <p:pic>
        <p:nvPicPr>
          <p:cNvPr id="100353" name="Picture 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84300" y="3441700"/>
            <a:ext cx="6819900" cy="23129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10035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9200" y="1638300"/>
            <a:ext cx="7086600" cy="1638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100355" name="Rectangle 3"/>
          <p:cNvSpPr>
            <a:spLocks/>
          </p:cNvSpPr>
          <p:nvPr/>
        </p:nvSpPr>
        <p:spPr bwMode="auto">
          <a:xfrm>
            <a:off x="404813" y="3657600"/>
            <a:ext cx="765175"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scale</a:t>
            </a:r>
          </a:p>
        </p:txBody>
      </p:sp>
      <p:sp>
        <p:nvSpPr>
          <p:cNvPr id="100356" name="Line 4"/>
          <p:cNvSpPr>
            <a:spLocks noChangeShapeType="1"/>
          </p:cNvSpPr>
          <p:nvPr/>
        </p:nvSpPr>
        <p:spPr bwMode="auto">
          <a:xfrm rot="10800000">
            <a:off x="866775" y="4105275"/>
            <a:ext cx="0" cy="931863"/>
          </a:xfrm>
          <a:prstGeom prst="line">
            <a:avLst/>
          </a:prstGeom>
          <a:noFill/>
          <a:ln w="50800" cap="flat">
            <a:solidFill>
              <a:schemeClr val="tx1"/>
            </a:solidFill>
            <a:prstDash val="solid"/>
            <a:round/>
            <a:headEnd type="stealth"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0357" name="Rectangle 5"/>
          <p:cNvSpPr>
            <a:spLocks/>
          </p:cNvSpPr>
          <p:nvPr/>
        </p:nvSpPr>
        <p:spPr bwMode="auto">
          <a:xfrm>
            <a:off x="1384300" y="5918200"/>
            <a:ext cx="830263"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space</a:t>
            </a:r>
          </a:p>
        </p:txBody>
      </p:sp>
      <p:sp>
        <p:nvSpPr>
          <p:cNvPr id="100358" name="Line 6"/>
          <p:cNvSpPr>
            <a:spLocks noChangeShapeType="1"/>
          </p:cNvSpPr>
          <p:nvPr/>
        </p:nvSpPr>
        <p:spPr bwMode="auto">
          <a:xfrm rot="10800000">
            <a:off x="2311400" y="6157913"/>
            <a:ext cx="757238" cy="6350"/>
          </a:xfrm>
          <a:prstGeom prst="line">
            <a:avLst/>
          </a:prstGeom>
          <a:noFill/>
          <a:ln w="50800" cap="flat">
            <a:solidFill>
              <a:schemeClr val="tx1"/>
            </a:solidFill>
            <a:prstDash val="solid"/>
            <a:round/>
            <a:headEnd type="stealth"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0359" name="Rectangle 7"/>
          <p:cNvSpPr>
            <a:spLocks noGrp="1" noChangeArrowheads="1"/>
          </p:cNvSpPr>
          <p:nvPr>
            <p:ph type="title"/>
          </p:nvPr>
        </p:nvSpPr>
        <p:spPr>
          <a:xfrm>
            <a:off x="317500" y="177800"/>
            <a:ext cx="8140700" cy="1143000"/>
          </a:xfrm>
          <a:ln/>
        </p:spPr>
        <p:txBody>
          <a:bodyPr rIns="132080"/>
          <a:lstStyle/>
          <a:p>
            <a:r>
              <a:rPr lang="en-US" sz="3600"/>
              <a:t>The bumps, filtered by difference-of-Gaussian filters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Slide Number Placeholder 3"/>
          <p:cNvSpPr>
            <a:spLocks noGrp="1"/>
          </p:cNvSpPr>
          <p:nvPr>
            <p:ph type="sldNum" sz="quarter" idx="10"/>
          </p:nvPr>
        </p:nvSpPr>
        <p:spPr/>
        <p:txBody>
          <a:bodyPr/>
          <a:lstStyle/>
          <a:p>
            <a:fld id="{91B16155-61F8-F046-902F-0F07CE526ED7}" type="slidenum">
              <a:rPr lang="en-US"/>
              <a:pPr/>
              <a:t>63</a:t>
            </a:fld>
            <a:endParaRPr lang="en-US"/>
          </a:p>
        </p:txBody>
      </p:sp>
      <p:pic>
        <p:nvPicPr>
          <p:cNvPr id="101377" name="Picture 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46300" y="4025900"/>
            <a:ext cx="6811963" cy="2311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10137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2600" y="3683000"/>
            <a:ext cx="1435100" cy="25955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101379" name="Line 3"/>
          <p:cNvSpPr>
            <a:spLocks noChangeShapeType="1"/>
          </p:cNvSpPr>
          <p:nvPr/>
        </p:nvSpPr>
        <p:spPr bwMode="auto">
          <a:xfrm>
            <a:off x="2136775" y="4570413"/>
            <a:ext cx="6773863" cy="4762"/>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1380" name="Line 4"/>
          <p:cNvSpPr>
            <a:spLocks noChangeShapeType="1"/>
          </p:cNvSpPr>
          <p:nvPr/>
        </p:nvSpPr>
        <p:spPr bwMode="auto">
          <a:xfrm>
            <a:off x="2159000" y="4953000"/>
            <a:ext cx="6772275" cy="31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1381" name="Line 5"/>
          <p:cNvSpPr>
            <a:spLocks noChangeShapeType="1"/>
          </p:cNvSpPr>
          <p:nvPr/>
        </p:nvSpPr>
        <p:spPr bwMode="auto">
          <a:xfrm>
            <a:off x="2171700" y="5511800"/>
            <a:ext cx="6772275" cy="3175"/>
          </a:xfrm>
          <a:prstGeom prst="lin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pic>
        <p:nvPicPr>
          <p:cNvPr id="101382" name="Picture 6"/>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2209800"/>
            <a:ext cx="7086600" cy="1638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101383" name="Line 7"/>
          <p:cNvSpPr>
            <a:spLocks noChangeShapeType="1"/>
          </p:cNvSpPr>
          <p:nvPr/>
        </p:nvSpPr>
        <p:spPr bwMode="auto">
          <a:xfrm rot="10800000">
            <a:off x="3560763" y="4338638"/>
            <a:ext cx="0" cy="1579562"/>
          </a:xfrm>
          <a:prstGeom prst="line">
            <a:avLst/>
          </a:prstGeom>
          <a:noFill/>
          <a:ln w="12700" cap="flat">
            <a:solidFill>
              <a:srgbClr val="FF00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1384" name="Line 8"/>
          <p:cNvSpPr>
            <a:spLocks noChangeShapeType="1"/>
          </p:cNvSpPr>
          <p:nvPr/>
        </p:nvSpPr>
        <p:spPr bwMode="auto">
          <a:xfrm rot="10800000">
            <a:off x="5384800" y="4343400"/>
            <a:ext cx="0" cy="1579563"/>
          </a:xfrm>
          <a:prstGeom prst="line">
            <a:avLst/>
          </a:prstGeom>
          <a:noFill/>
          <a:ln w="12700" cap="flat">
            <a:solidFill>
              <a:srgbClr val="FF00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1385" name="Line 9"/>
          <p:cNvSpPr>
            <a:spLocks noChangeShapeType="1"/>
          </p:cNvSpPr>
          <p:nvPr/>
        </p:nvSpPr>
        <p:spPr bwMode="auto">
          <a:xfrm rot="10800000">
            <a:off x="7454900" y="4343400"/>
            <a:ext cx="0" cy="1579563"/>
          </a:xfrm>
          <a:prstGeom prst="line">
            <a:avLst/>
          </a:prstGeom>
          <a:noFill/>
          <a:ln w="12700" cap="flat">
            <a:solidFill>
              <a:srgbClr val="FF0000"/>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1386" name="Rectangle 10"/>
          <p:cNvSpPr>
            <a:spLocks/>
          </p:cNvSpPr>
          <p:nvPr/>
        </p:nvSpPr>
        <p:spPr bwMode="auto">
          <a:xfrm>
            <a:off x="3403600" y="6299200"/>
            <a:ext cx="6400800"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1800">
                <a:solidFill>
                  <a:srgbClr val="FF0000"/>
                </a:solidFill>
                <a:ea typeface="ＭＳ Ｐゴシック" charset="0"/>
                <a:cs typeface="Times New Roman" charset="0"/>
              </a:rPr>
              <a:t>cross-sections along red lines plotted next slide</a:t>
            </a:r>
          </a:p>
        </p:txBody>
      </p:sp>
      <p:sp>
        <p:nvSpPr>
          <p:cNvPr id="101387" name="Rectangle 11"/>
          <p:cNvSpPr>
            <a:spLocks noGrp="1" noChangeArrowheads="1"/>
          </p:cNvSpPr>
          <p:nvPr>
            <p:ph type="title"/>
          </p:nvPr>
        </p:nvSpPr>
        <p:spPr>
          <a:xfrm>
            <a:off x="317500" y="177800"/>
            <a:ext cx="8140700" cy="1143000"/>
          </a:xfrm>
          <a:ln/>
        </p:spPr>
        <p:txBody>
          <a:bodyPr rIns="132080"/>
          <a:lstStyle/>
          <a:p>
            <a:r>
              <a:rPr lang="en-US" sz="3600"/>
              <a:t>The bumps, filtered by difference-of-Gaussian filters</a:t>
            </a:r>
          </a:p>
        </p:txBody>
      </p:sp>
      <p:sp>
        <p:nvSpPr>
          <p:cNvPr id="101388" name="Rectangle 12"/>
          <p:cNvSpPr>
            <a:spLocks/>
          </p:cNvSpPr>
          <p:nvPr/>
        </p:nvSpPr>
        <p:spPr bwMode="auto">
          <a:xfrm>
            <a:off x="3302000" y="5664200"/>
            <a:ext cx="288925"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rgbClr val="FF0000"/>
                </a:solidFill>
                <a:ea typeface="ＭＳ Ｐゴシック" charset="0"/>
                <a:cs typeface="Times New Roman" charset="0"/>
              </a:rPr>
              <a:t>a</a:t>
            </a:r>
          </a:p>
        </p:txBody>
      </p:sp>
      <p:sp>
        <p:nvSpPr>
          <p:cNvPr id="101389" name="Rectangle 13"/>
          <p:cNvSpPr>
            <a:spLocks/>
          </p:cNvSpPr>
          <p:nvPr/>
        </p:nvSpPr>
        <p:spPr bwMode="auto">
          <a:xfrm>
            <a:off x="5092700" y="5664200"/>
            <a:ext cx="306388"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rgbClr val="FF0000"/>
                </a:solidFill>
                <a:ea typeface="ＭＳ Ｐゴシック" charset="0"/>
                <a:cs typeface="Times New Roman" charset="0"/>
              </a:rPr>
              <a:t>b</a:t>
            </a:r>
          </a:p>
        </p:txBody>
      </p:sp>
      <p:sp>
        <p:nvSpPr>
          <p:cNvPr id="101390" name="Rectangle 14"/>
          <p:cNvSpPr>
            <a:spLocks/>
          </p:cNvSpPr>
          <p:nvPr/>
        </p:nvSpPr>
        <p:spPr bwMode="auto">
          <a:xfrm>
            <a:off x="7200900" y="5664200"/>
            <a:ext cx="288925"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rgbClr val="FF0000"/>
                </a:solidFill>
                <a:ea typeface="ＭＳ Ｐゴシック" charset="0"/>
                <a:cs typeface="Times New Roman" charset="0"/>
              </a:rPr>
              <a:t>c</a:t>
            </a:r>
          </a:p>
        </p:txBody>
      </p:sp>
      <p:sp>
        <p:nvSpPr>
          <p:cNvPr id="101391" name="Rectangle 15"/>
          <p:cNvSpPr>
            <a:spLocks/>
          </p:cNvSpPr>
          <p:nvPr/>
        </p:nvSpPr>
        <p:spPr bwMode="auto">
          <a:xfrm>
            <a:off x="2133600" y="4267200"/>
            <a:ext cx="7010400"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1800">
                <a:solidFill>
                  <a:srgbClr val="000080"/>
                </a:solidFill>
                <a:ea typeface="ＭＳ Ｐゴシック" charset="0"/>
                <a:cs typeface="Times New Roman" charset="0"/>
              </a:rPr>
              <a:t>1.7</a:t>
            </a:r>
          </a:p>
        </p:txBody>
      </p:sp>
      <p:sp>
        <p:nvSpPr>
          <p:cNvPr id="101392" name="Rectangle 16"/>
          <p:cNvSpPr>
            <a:spLocks/>
          </p:cNvSpPr>
          <p:nvPr/>
        </p:nvSpPr>
        <p:spPr bwMode="auto">
          <a:xfrm>
            <a:off x="2133600" y="4673600"/>
            <a:ext cx="7010400"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1800">
                <a:solidFill>
                  <a:srgbClr val="000080"/>
                </a:solidFill>
                <a:ea typeface="ＭＳ Ｐゴシック" charset="0"/>
                <a:cs typeface="Times New Roman" charset="0"/>
              </a:rPr>
              <a:t>3.0</a:t>
            </a:r>
          </a:p>
        </p:txBody>
      </p:sp>
      <p:sp>
        <p:nvSpPr>
          <p:cNvPr id="101393" name="Rectangle 17"/>
          <p:cNvSpPr>
            <a:spLocks/>
          </p:cNvSpPr>
          <p:nvPr/>
        </p:nvSpPr>
        <p:spPr bwMode="auto">
          <a:xfrm>
            <a:off x="2133600" y="5245100"/>
            <a:ext cx="7010400"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1800">
                <a:solidFill>
                  <a:srgbClr val="000080"/>
                </a:solidFill>
                <a:ea typeface="ＭＳ Ｐゴシック" charset="0"/>
                <a:cs typeface="Times New Roman" charset="0"/>
              </a:rPr>
              <a:t>5.2</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FC993A1D-ECFC-6F4A-BA02-69521CD9E554}" type="slidenum">
              <a:rPr lang="en-US"/>
              <a:pPr/>
              <a:t>64</a:t>
            </a:fld>
            <a:endParaRPr lang="en-US"/>
          </a:p>
        </p:txBody>
      </p:sp>
      <p:sp>
        <p:nvSpPr>
          <p:cNvPr id="102401" name="Rectangle 1"/>
          <p:cNvSpPr>
            <a:spLocks noGrp="1" noChangeArrowheads="1"/>
          </p:cNvSpPr>
          <p:nvPr>
            <p:ph type="title"/>
          </p:nvPr>
        </p:nvSpPr>
        <p:spPr>
          <a:xfrm>
            <a:off x="1308100" y="571500"/>
            <a:ext cx="7772400" cy="1600200"/>
          </a:xfrm>
          <a:ln/>
        </p:spPr>
        <p:txBody>
          <a:bodyPr rIns="132080"/>
          <a:lstStyle/>
          <a:p>
            <a:endParaRPr lang="en-US"/>
          </a:p>
        </p:txBody>
      </p:sp>
      <p:sp>
        <p:nvSpPr>
          <p:cNvPr id="102402" name="Rectangle 2"/>
          <p:cNvSpPr>
            <a:spLocks noGrp="1" noChangeArrowheads="1"/>
          </p:cNvSpPr>
          <p:nvPr>
            <p:ph type="body" idx="1"/>
          </p:nvPr>
        </p:nvSpPr>
        <p:spPr>
          <a:xfrm>
            <a:off x="1308100" y="2171700"/>
            <a:ext cx="7772400" cy="4876800"/>
          </a:xfrm>
          <a:ln/>
        </p:spPr>
        <p:txBody>
          <a:bodyPr rIns="132080"/>
          <a:lstStyle/>
          <a:p>
            <a:endParaRPr lang="en-US"/>
          </a:p>
        </p:txBody>
      </p:sp>
      <p:sp>
        <p:nvSpPr>
          <p:cNvPr id="102403" name="Text Box 3"/>
          <p:cNvSpPr txBox="1">
            <a:spLocks noChangeArrowheads="1"/>
          </p:cNvSpPr>
          <p:nvPr/>
        </p:nvSpPr>
        <p:spPr bwMode="auto">
          <a:xfrm>
            <a:off x="7981950" y="6438900"/>
            <a:ext cx="292100"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9489E747-D750-5342-8FC4-E47F33933414}" type="slidenum">
              <a:rPr lang="en-US" sz="1400">
                <a:cs typeface="Times New Roman" charset="0"/>
              </a:rPr>
              <a:pPr algn="ctr"/>
              <a:t>64</a:t>
            </a:fld>
            <a:endParaRPr lang="en-US" sz="1400">
              <a:cs typeface="Times New Roman" charset="0"/>
            </a:endParaRPr>
          </a:p>
        </p:txBody>
      </p:sp>
      <p:pic>
        <p:nvPicPr>
          <p:cNvPr id="102404" name="Picture 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90913" y="-520700"/>
            <a:ext cx="5792787" cy="7378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102405"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7163" y="-598488"/>
            <a:ext cx="4075113" cy="73771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102406" name="Picture 6"/>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24325" y="6146800"/>
            <a:ext cx="3076575" cy="711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102407" name="Rectangle 7"/>
          <p:cNvSpPr>
            <a:spLocks/>
          </p:cNvSpPr>
          <p:nvPr/>
        </p:nvSpPr>
        <p:spPr bwMode="auto">
          <a:xfrm>
            <a:off x="-190500" y="-152400"/>
            <a:ext cx="9499600" cy="406400"/>
          </a:xfrm>
          <a:prstGeom prst="rect">
            <a:avLst/>
          </a:prstGeom>
          <a:solidFill>
            <a:srgbClr val="CCCCC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type="none" w="med" len="med"/>
                <a:tailEnd type="none" w="med" len="med"/>
              </a14:hiddenLine>
            </a:ext>
          </a:extLst>
        </p:spPr>
        <p:txBody>
          <a:bodyPr lIns="0" tIns="0" rIns="0" bIns="0"/>
          <a:lstStyle/>
          <a:p>
            <a:endParaRPr lang="en-US"/>
          </a:p>
        </p:txBody>
      </p:sp>
      <p:sp>
        <p:nvSpPr>
          <p:cNvPr id="102408" name="Rectangle 8"/>
          <p:cNvSpPr>
            <a:spLocks/>
          </p:cNvSpPr>
          <p:nvPr/>
        </p:nvSpPr>
        <p:spPr bwMode="auto">
          <a:xfrm>
            <a:off x="12700" y="-50800"/>
            <a:ext cx="9245600" cy="622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sz="1800">
                <a:solidFill>
                  <a:srgbClr val="000080"/>
                </a:solidFill>
                <a:ea typeface="ＭＳ Ｐゴシック" charset="0"/>
                <a:cs typeface="Times New Roman" charset="0"/>
              </a:rPr>
              <a:t>Scales of peak responses are proportional to bump width (the characteristic scale of each bump):  [1.7, 3, 5.2] ./ [5, 9, 15] = 0.3400    0.3333    0.3467 </a:t>
            </a:r>
          </a:p>
        </p:txBody>
      </p:sp>
      <p:sp>
        <p:nvSpPr>
          <p:cNvPr id="102409" name="Line 9"/>
          <p:cNvSpPr>
            <a:spLocks noChangeShapeType="1"/>
          </p:cNvSpPr>
          <p:nvPr/>
        </p:nvSpPr>
        <p:spPr bwMode="auto">
          <a:xfrm>
            <a:off x="5011738" y="1333500"/>
            <a:ext cx="0" cy="363538"/>
          </a:xfrm>
          <a:prstGeom prst="line">
            <a:avLst/>
          </a:prstGeom>
          <a:noFill/>
          <a:ln w="12700" cap="flat">
            <a:solidFill>
              <a:schemeClr val="tx1"/>
            </a:solidFill>
            <a:prstDash val="solid"/>
            <a:round/>
            <a:headEnd type="stealth"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2410" name="Line 10"/>
          <p:cNvSpPr>
            <a:spLocks noChangeShapeType="1"/>
          </p:cNvSpPr>
          <p:nvPr/>
        </p:nvSpPr>
        <p:spPr bwMode="auto">
          <a:xfrm>
            <a:off x="5613400" y="3073400"/>
            <a:ext cx="0" cy="361950"/>
          </a:xfrm>
          <a:prstGeom prst="line">
            <a:avLst/>
          </a:prstGeom>
          <a:noFill/>
          <a:ln w="12700" cap="flat">
            <a:solidFill>
              <a:schemeClr val="tx1"/>
            </a:solidFill>
            <a:prstDash val="solid"/>
            <a:round/>
            <a:headEnd type="stealth"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2411" name="Line 11"/>
          <p:cNvSpPr>
            <a:spLocks noChangeShapeType="1"/>
          </p:cNvSpPr>
          <p:nvPr/>
        </p:nvSpPr>
        <p:spPr bwMode="auto">
          <a:xfrm>
            <a:off x="6604000" y="4775200"/>
            <a:ext cx="0" cy="361950"/>
          </a:xfrm>
          <a:prstGeom prst="line">
            <a:avLst/>
          </a:prstGeom>
          <a:noFill/>
          <a:ln w="12700" cap="flat">
            <a:solidFill>
              <a:schemeClr val="tx1"/>
            </a:solidFill>
            <a:prstDash val="solid"/>
            <a:round/>
            <a:headEnd type="stealth"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2412" name="Rectangle 12"/>
          <p:cNvSpPr>
            <a:spLocks/>
          </p:cNvSpPr>
          <p:nvPr/>
        </p:nvSpPr>
        <p:spPr bwMode="auto">
          <a:xfrm>
            <a:off x="4660900" y="1651000"/>
            <a:ext cx="990600"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ea typeface="ＭＳ Ｐゴシック" charset="0"/>
                <a:cs typeface="Times New Roman" charset="0"/>
              </a:rPr>
              <a:t>sigma = 1.7</a:t>
            </a:r>
          </a:p>
        </p:txBody>
      </p:sp>
      <p:sp>
        <p:nvSpPr>
          <p:cNvPr id="102413" name="Rectangle 13"/>
          <p:cNvSpPr>
            <a:spLocks/>
          </p:cNvSpPr>
          <p:nvPr/>
        </p:nvSpPr>
        <p:spPr bwMode="auto">
          <a:xfrm>
            <a:off x="5232400" y="3340100"/>
            <a:ext cx="857250"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ea typeface="ＭＳ Ｐゴシック" charset="0"/>
                <a:cs typeface="Times New Roman" charset="0"/>
              </a:rPr>
              <a:t>sigma = 3</a:t>
            </a:r>
          </a:p>
        </p:txBody>
      </p:sp>
      <p:sp>
        <p:nvSpPr>
          <p:cNvPr id="102414" name="Rectangle 14"/>
          <p:cNvSpPr>
            <a:spLocks/>
          </p:cNvSpPr>
          <p:nvPr/>
        </p:nvSpPr>
        <p:spPr bwMode="auto">
          <a:xfrm>
            <a:off x="6170613" y="5092700"/>
            <a:ext cx="992187"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ea typeface="ＭＳ Ｐゴシック" charset="0"/>
                <a:cs typeface="Times New Roman" charset="0"/>
              </a:rPr>
              <a:t>sigma = 5.2</a:t>
            </a:r>
          </a:p>
        </p:txBody>
      </p:sp>
      <p:sp>
        <p:nvSpPr>
          <p:cNvPr id="102415" name="Rectangle 15"/>
          <p:cNvSpPr>
            <a:spLocks/>
          </p:cNvSpPr>
          <p:nvPr/>
        </p:nvSpPr>
        <p:spPr bwMode="auto">
          <a:xfrm>
            <a:off x="4699000" y="6248400"/>
            <a:ext cx="242888"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ea typeface="ＭＳ Ｐゴシック" charset="0"/>
                <a:cs typeface="Times New Roman" charset="0"/>
              </a:rPr>
              <a:t>5</a:t>
            </a:r>
          </a:p>
        </p:txBody>
      </p:sp>
      <p:sp>
        <p:nvSpPr>
          <p:cNvPr id="102416" name="Rectangle 16"/>
          <p:cNvSpPr>
            <a:spLocks/>
          </p:cNvSpPr>
          <p:nvPr/>
        </p:nvSpPr>
        <p:spPr bwMode="auto">
          <a:xfrm>
            <a:off x="5486400" y="6248400"/>
            <a:ext cx="242888"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ea typeface="ＭＳ Ｐゴシック" charset="0"/>
                <a:cs typeface="Times New Roman" charset="0"/>
              </a:rPr>
              <a:t>9</a:t>
            </a:r>
          </a:p>
        </p:txBody>
      </p:sp>
      <p:sp>
        <p:nvSpPr>
          <p:cNvPr id="102417" name="Rectangle 17"/>
          <p:cNvSpPr>
            <a:spLocks/>
          </p:cNvSpPr>
          <p:nvPr/>
        </p:nvSpPr>
        <p:spPr bwMode="auto">
          <a:xfrm>
            <a:off x="6335713" y="6248400"/>
            <a:ext cx="333375"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ea typeface="ＭＳ Ｐゴシック" charset="0"/>
                <a:cs typeface="Times New Roman" charset="0"/>
              </a:rPr>
              <a:t>15</a:t>
            </a:r>
          </a:p>
        </p:txBody>
      </p:sp>
      <p:sp>
        <p:nvSpPr>
          <p:cNvPr id="102418" name="Rectangle 18"/>
          <p:cNvSpPr>
            <a:spLocks/>
          </p:cNvSpPr>
          <p:nvPr/>
        </p:nvSpPr>
        <p:spPr bwMode="auto">
          <a:xfrm>
            <a:off x="3797300" y="1333500"/>
            <a:ext cx="288925"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rgbClr val="FF0000"/>
                </a:solidFill>
                <a:ea typeface="ＭＳ Ｐゴシック" charset="0"/>
                <a:cs typeface="Times New Roman" charset="0"/>
              </a:rPr>
              <a:t>a</a:t>
            </a:r>
          </a:p>
        </p:txBody>
      </p:sp>
      <p:sp>
        <p:nvSpPr>
          <p:cNvPr id="102419" name="Rectangle 19"/>
          <p:cNvSpPr>
            <a:spLocks/>
          </p:cNvSpPr>
          <p:nvPr/>
        </p:nvSpPr>
        <p:spPr bwMode="auto">
          <a:xfrm>
            <a:off x="3797300" y="3352800"/>
            <a:ext cx="306388"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rgbClr val="FF0000"/>
                </a:solidFill>
                <a:ea typeface="ＭＳ Ｐゴシック" charset="0"/>
                <a:cs typeface="Times New Roman" charset="0"/>
              </a:rPr>
              <a:t>b</a:t>
            </a:r>
          </a:p>
        </p:txBody>
      </p:sp>
      <p:sp>
        <p:nvSpPr>
          <p:cNvPr id="102420" name="Rectangle 20"/>
          <p:cNvSpPr>
            <a:spLocks/>
          </p:cNvSpPr>
          <p:nvPr/>
        </p:nvSpPr>
        <p:spPr bwMode="auto">
          <a:xfrm>
            <a:off x="3797300" y="5308600"/>
            <a:ext cx="288925"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rgbClr val="FF0000"/>
                </a:solidFill>
                <a:ea typeface="ＭＳ Ｐゴシック" charset="0"/>
                <a:cs typeface="Times New Roman" charset="0"/>
              </a:rPr>
              <a:t>c</a:t>
            </a:r>
          </a:p>
        </p:txBody>
      </p:sp>
      <p:sp>
        <p:nvSpPr>
          <p:cNvPr id="102421" name="Rectangle 21"/>
          <p:cNvSpPr>
            <a:spLocks/>
          </p:cNvSpPr>
          <p:nvPr/>
        </p:nvSpPr>
        <p:spPr bwMode="auto">
          <a:xfrm>
            <a:off x="-12700" y="6286500"/>
            <a:ext cx="3883025"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rgbClr val="000080"/>
                </a:solidFill>
                <a:ea typeface="ＭＳ Ｐゴシック" charset="0"/>
                <a:cs typeface="Times New Roman" charset="0"/>
              </a:rPr>
              <a:t>Diff of Gauss filter giving peak response</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830846AB-A215-694B-93BC-FC500ABD254F}" type="slidenum">
              <a:rPr lang="en-US"/>
              <a:pPr/>
              <a:t>65</a:t>
            </a:fld>
            <a:endParaRPr lang="en-US"/>
          </a:p>
        </p:txBody>
      </p:sp>
      <p:pic>
        <p:nvPicPr>
          <p:cNvPr id="103425" name="Picture 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550" y="-407988"/>
            <a:ext cx="4076700" cy="73771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103426" name="Rectangle 2"/>
          <p:cNvSpPr>
            <a:spLocks/>
          </p:cNvSpPr>
          <p:nvPr/>
        </p:nvSpPr>
        <p:spPr bwMode="auto">
          <a:xfrm>
            <a:off x="-190500" y="-152400"/>
            <a:ext cx="9499600" cy="406400"/>
          </a:xfrm>
          <a:prstGeom prst="rect">
            <a:avLst/>
          </a:prstGeom>
          <a:solidFill>
            <a:srgbClr val="CCCCCC"/>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type="none" w="med" len="med"/>
                <a:tailEnd type="none" w="med" len="med"/>
              </a14:hiddenLine>
            </a:ext>
          </a:extLst>
        </p:spPr>
        <p:txBody>
          <a:bodyPr lIns="0" tIns="0" rIns="0" bIns="0"/>
          <a:lstStyle/>
          <a:p>
            <a:endParaRPr lang="en-US"/>
          </a:p>
        </p:txBody>
      </p:sp>
      <p:sp>
        <p:nvSpPr>
          <p:cNvPr id="103427" name="Rectangle 3"/>
          <p:cNvSpPr>
            <a:spLocks/>
          </p:cNvSpPr>
          <p:nvPr/>
        </p:nvSpPr>
        <p:spPr bwMode="auto">
          <a:xfrm>
            <a:off x="4622800" y="762000"/>
            <a:ext cx="3949700" cy="4622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1800">
                <a:solidFill>
                  <a:srgbClr val="000080"/>
                </a:solidFill>
                <a:ea typeface="ＭＳ Ｐゴシック" charset="0"/>
                <a:cs typeface="Times New Roman" charset="0"/>
              </a:rPr>
              <a:t>Scales of peak responses are proportional to bump width (the characteristic scale of each bump):  </a:t>
            </a:r>
          </a:p>
          <a:p>
            <a:pPr marL="39688"/>
            <a:r>
              <a:rPr lang="en-US" sz="1800">
                <a:solidFill>
                  <a:srgbClr val="000080"/>
                </a:solidFill>
                <a:ea typeface="ＭＳ Ｐゴシック" charset="0"/>
                <a:cs typeface="Times New Roman" charset="0"/>
              </a:rPr>
              <a:t>[1.7, 3, 5.2] ./ [5, 9, 15] = 0.3400    0.3333    0.3467 </a:t>
            </a:r>
          </a:p>
          <a:p>
            <a:pPr marL="39688"/>
            <a:endParaRPr lang="en-US" sz="1800">
              <a:solidFill>
                <a:srgbClr val="000080"/>
              </a:solidFill>
              <a:ea typeface="ＭＳ Ｐゴシック" charset="0"/>
              <a:cs typeface="Times New Roman" charset="0"/>
            </a:endParaRPr>
          </a:p>
          <a:p>
            <a:pPr marL="39688"/>
            <a:r>
              <a:rPr lang="en-US" sz="1800">
                <a:solidFill>
                  <a:srgbClr val="000080"/>
                </a:solidFill>
                <a:ea typeface="ＭＳ Ｐゴシック" charset="0"/>
                <a:cs typeface="Times New Roman" charset="0"/>
              </a:rPr>
              <a:t>Note that the max response filters each has the same relationship to the bump that it favors (the zero crossings of the filter are about at the bump edges).  So the scale space analysis correctly picks out the </a:t>
            </a:r>
            <a:r>
              <a:rPr lang="ja-JP" altLang="en-US" sz="1800">
                <a:solidFill>
                  <a:srgbClr val="000080"/>
                </a:solidFill>
                <a:latin typeface="Arial"/>
                <a:ea typeface="ＭＳ Ｐゴシック" charset="0"/>
                <a:cs typeface="Times New Roman" charset="0"/>
              </a:rPr>
              <a:t>“</a:t>
            </a:r>
            <a:r>
              <a:rPr lang="en-US" sz="1800">
                <a:solidFill>
                  <a:srgbClr val="000080"/>
                </a:solidFill>
                <a:ea typeface="ＭＳ Ｐゴシック" charset="0"/>
                <a:cs typeface="Times New Roman" charset="0"/>
              </a:rPr>
              <a:t>characteristic scale</a:t>
            </a:r>
            <a:r>
              <a:rPr lang="ja-JP" altLang="en-US" sz="1800">
                <a:solidFill>
                  <a:srgbClr val="000080"/>
                </a:solidFill>
                <a:latin typeface="Arial"/>
                <a:ea typeface="ＭＳ Ｐゴシック" charset="0"/>
                <a:cs typeface="Times New Roman" charset="0"/>
              </a:rPr>
              <a:t>”</a:t>
            </a:r>
            <a:r>
              <a:rPr lang="en-US" sz="1800">
                <a:solidFill>
                  <a:srgbClr val="000080"/>
                </a:solidFill>
                <a:ea typeface="ＭＳ Ｐゴシック" charset="0"/>
                <a:cs typeface="Times New Roman" charset="0"/>
              </a:rPr>
              <a:t> for each of the bumps.  </a:t>
            </a:r>
          </a:p>
          <a:p>
            <a:pPr marL="39688"/>
            <a:endParaRPr lang="en-US" sz="1800">
              <a:solidFill>
                <a:srgbClr val="000080"/>
              </a:solidFill>
              <a:ea typeface="ＭＳ Ｐゴシック" charset="0"/>
              <a:cs typeface="Times New Roman" charset="0"/>
            </a:endParaRPr>
          </a:p>
          <a:p>
            <a:pPr marL="39688"/>
            <a:r>
              <a:rPr lang="en-US" sz="1800">
                <a:solidFill>
                  <a:srgbClr val="000080"/>
                </a:solidFill>
                <a:ea typeface="ＭＳ Ｐゴシック" charset="0"/>
                <a:cs typeface="Times New Roman" charset="0"/>
              </a:rPr>
              <a:t>More generally, this happens for the features of the images we analyze.</a:t>
            </a:r>
          </a:p>
          <a:p>
            <a:pPr marL="39688"/>
            <a:endParaRPr lang="en-US" sz="1800">
              <a:solidFill>
                <a:srgbClr val="000080"/>
              </a:solidFill>
              <a:ea typeface="ＭＳ Ｐゴシック" charset="0"/>
              <a:cs typeface="Times New Roman" charset="0"/>
            </a:endParaRPr>
          </a:p>
        </p:txBody>
      </p:sp>
      <p:pic>
        <p:nvPicPr>
          <p:cNvPr id="10342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8100" y="1473200"/>
            <a:ext cx="2882900" cy="482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103429"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0700" y="3429000"/>
            <a:ext cx="2882900" cy="482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103430" name="Picture 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3700" y="5295900"/>
            <a:ext cx="2882900" cy="482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103431" name="Rectangle 7"/>
          <p:cNvSpPr>
            <a:spLocks/>
          </p:cNvSpPr>
          <p:nvPr/>
        </p:nvSpPr>
        <p:spPr bwMode="auto">
          <a:xfrm>
            <a:off x="-241300" y="-812800"/>
            <a:ext cx="4495800" cy="1346200"/>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type="none" w="med" len="med"/>
                <a:tailEnd type="none" w="med" len="med"/>
              </a14:hiddenLine>
            </a:ext>
          </a:extLst>
        </p:spPr>
        <p:txBody>
          <a:bodyPr lIns="0" tIns="0" rIns="0" bIns="0"/>
          <a:lstStyle/>
          <a:p>
            <a:endParaRPr lang="en-US"/>
          </a:p>
        </p:txBody>
      </p:sp>
    </p:spTree>
  </p:cSld>
  <p:clrMapOvr>
    <a:masterClrMapping/>
  </p:clrMapOvr>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49" name="Rectangle 1"/>
          <p:cNvSpPr>
            <a:spLocks noGrp="1" noChangeArrowheads="1"/>
          </p:cNvSpPr>
          <p:nvPr>
            <p:ph type="title"/>
          </p:nvPr>
        </p:nvSpPr>
        <p:spPr>
          <a:xfrm>
            <a:off x="685800" y="304800"/>
            <a:ext cx="7772400" cy="1143000"/>
          </a:xfrm>
          <a:ln/>
        </p:spPr>
        <p:txBody>
          <a:bodyPr rIns="132080"/>
          <a:lstStyle/>
          <a:p>
            <a:r>
              <a:rPr lang="en-US"/>
              <a:t>Scale Invariant Detectors</a:t>
            </a:r>
          </a:p>
        </p:txBody>
      </p:sp>
      <p:sp>
        <p:nvSpPr>
          <p:cNvPr id="104450" name="Line 2"/>
          <p:cNvSpPr>
            <a:spLocks noChangeShapeType="1"/>
          </p:cNvSpPr>
          <p:nvPr/>
        </p:nvSpPr>
        <p:spPr bwMode="auto">
          <a:xfrm>
            <a:off x="0" y="6477000"/>
            <a:ext cx="9144000" cy="1588"/>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4451" name="Rectangle 3"/>
          <p:cNvSpPr>
            <a:spLocks/>
          </p:cNvSpPr>
          <p:nvPr/>
        </p:nvSpPr>
        <p:spPr bwMode="auto">
          <a:xfrm>
            <a:off x="50800" y="6477000"/>
            <a:ext cx="9093200" cy="622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1600" dirty="0" err="1">
                <a:solidFill>
                  <a:schemeClr val="tx1"/>
                </a:solidFill>
                <a:latin typeface="Arial" charset="0"/>
                <a:ea typeface="ＭＳ Ｐゴシック" charset="0"/>
                <a:cs typeface="Arial" charset="0"/>
                <a:sym typeface="Arial" charset="0"/>
              </a:rPr>
              <a:t>K.Mikolajczyk</a:t>
            </a:r>
            <a:r>
              <a:rPr lang="en-US" sz="1600" dirty="0">
                <a:solidFill>
                  <a:schemeClr val="tx1"/>
                </a:solidFill>
                <a:latin typeface="Arial" charset="0"/>
                <a:ea typeface="ＭＳ Ｐゴシック" charset="0"/>
                <a:cs typeface="Arial" charset="0"/>
                <a:sym typeface="Arial" charset="0"/>
              </a:rPr>
              <a:t>, </a:t>
            </a:r>
            <a:r>
              <a:rPr lang="en-US" sz="1600" dirty="0" err="1">
                <a:solidFill>
                  <a:schemeClr val="tx1"/>
                </a:solidFill>
                <a:latin typeface="Arial" charset="0"/>
                <a:ea typeface="ＭＳ Ｐゴシック" charset="0"/>
                <a:cs typeface="Arial" charset="0"/>
                <a:sym typeface="Arial" charset="0"/>
              </a:rPr>
              <a:t>C.Schmid</a:t>
            </a:r>
            <a:r>
              <a:rPr lang="en-US" sz="1600" dirty="0">
                <a:solidFill>
                  <a:schemeClr val="tx1"/>
                </a:solidFill>
                <a:latin typeface="Arial" charset="0"/>
                <a:ea typeface="ＭＳ Ｐゴシック" charset="0"/>
                <a:cs typeface="Arial" charset="0"/>
                <a:sym typeface="Arial" charset="0"/>
              </a:rPr>
              <a:t>. </a:t>
            </a:r>
            <a:r>
              <a:rPr lang="ja-JP" altLang="en-US" sz="1600" dirty="0">
                <a:solidFill>
                  <a:schemeClr val="tx1"/>
                </a:solidFill>
                <a:latin typeface="Arial"/>
                <a:ea typeface="ＭＳ Ｐゴシック" charset="0"/>
                <a:cs typeface="Arial" charset="0"/>
                <a:sym typeface="Arial" charset="0"/>
              </a:rPr>
              <a:t>“</a:t>
            </a:r>
            <a:r>
              <a:rPr lang="en-US" sz="1600" dirty="0">
                <a:solidFill>
                  <a:schemeClr val="tx1"/>
                </a:solidFill>
                <a:latin typeface="Arial" charset="0"/>
                <a:ea typeface="ＭＳ Ｐゴシック" charset="0"/>
                <a:cs typeface="Arial" charset="0"/>
                <a:sym typeface="Arial" charset="0"/>
              </a:rPr>
              <a:t>Indexing Based on Scale Invariant Interest Points</a:t>
            </a:r>
            <a:r>
              <a:rPr lang="ja-JP" altLang="en-US" sz="1600" dirty="0">
                <a:solidFill>
                  <a:schemeClr val="tx1"/>
                </a:solidFill>
                <a:latin typeface="Arial"/>
                <a:ea typeface="ＭＳ Ｐゴシック" charset="0"/>
                <a:cs typeface="Arial" charset="0"/>
                <a:sym typeface="Arial" charset="0"/>
              </a:rPr>
              <a:t>”</a:t>
            </a:r>
            <a:r>
              <a:rPr lang="en-US" sz="1600" dirty="0">
                <a:solidFill>
                  <a:schemeClr val="tx1"/>
                </a:solidFill>
                <a:latin typeface="Arial" charset="0"/>
                <a:ea typeface="ＭＳ Ｐゴシック" charset="0"/>
                <a:cs typeface="Arial" charset="0"/>
                <a:sym typeface="Arial" charset="0"/>
              </a:rPr>
              <a:t>. ICCV 2001</a:t>
            </a:r>
          </a:p>
        </p:txBody>
      </p:sp>
      <p:sp>
        <p:nvSpPr>
          <p:cNvPr id="104452" name="Rectangle 4"/>
          <p:cNvSpPr>
            <a:spLocks noGrp="1" noChangeArrowheads="1"/>
          </p:cNvSpPr>
          <p:nvPr>
            <p:ph type="body" idx="1"/>
          </p:nvPr>
        </p:nvSpPr>
        <p:spPr>
          <a:xfrm>
            <a:off x="304800" y="1447800"/>
            <a:ext cx="7772400" cy="5410200"/>
          </a:xfrm>
          <a:ln/>
        </p:spPr>
        <p:txBody>
          <a:bodyPr rIns="132080"/>
          <a:lstStyle/>
          <a:p>
            <a:pPr>
              <a:buClr>
                <a:srgbClr val="000000"/>
              </a:buClr>
            </a:pPr>
            <a:r>
              <a:rPr lang="en-US" sz="2800" dirty="0"/>
              <a:t>Experimental evaluation of detectors </a:t>
            </a:r>
            <a:br>
              <a:rPr lang="en-US" sz="2800" dirty="0"/>
            </a:br>
            <a:r>
              <a:rPr lang="en-US" sz="2800" dirty="0" err="1"/>
              <a:t>w.r.t</a:t>
            </a:r>
            <a:r>
              <a:rPr lang="en-US" sz="2800" dirty="0"/>
              <a:t>. scale change</a:t>
            </a:r>
          </a:p>
        </p:txBody>
      </p:sp>
      <p:sp>
        <p:nvSpPr>
          <p:cNvPr id="104453" name="Rectangle 5"/>
          <p:cNvSpPr>
            <a:spLocks/>
          </p:cNvSpPr>
          <p:nvPr/>
        </p:nvSpPr>
        <p:spPr bwMode="auto">
          <a:xfrm>
            <a:off x="304800" y="3043238"/>
            <a:ext cx="2755900"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150"/>
              </a:spcBef>
            </a:pPr>
            <a:r>
              <a:rPr lang="en-US" sz="2000">
                <a:solidFill>
                  <a:srgbClr val="0033CC"/>
                </a:solidFill>
                <a:latin typeface="Arial" charset="0"/>
                <a:ea typeface="ＭＳ Ｐゴシック" charset="0"/>
                <a:cs typeface="Arial" charset="0"/>
                <a:sym typeface="Arial" charset="0"/>
              </a:rPr>
              <a:t>Repeatability rate:</a:t>
            </a:r>
          </a:p>
        </p:txBody>
      </p:sp>
      <p:grpSp>
        <p:nvGrpSpPr>
          <p:cNvPr id="104469" name="Group 21"/>
          <p:cNvGrpSpPr>
            <a:grpSpLocks/>
          </p:cNvGrpSpPr>
          <p:nvPr/>
        </p:nvGrpSpPr>
        <p:grpSpPr bwMode="auto">
          <a:xfrm>
            <a:off x="838200" y="4191000"/>
            <a:ext cx="1600200" cy="1976438"/>
            <a:chOff x="0" y="0"/>
            <a:chExt cx="1008" cy="1245"/>
          </a:xfrm>
        </p:grpSpPr>
        <p:pic>
          <p:nvPicPr>
            <p:cNvPr id="104454" name="Picture 6"/>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 y="711"/>
              <a:ext cx="984" cy="5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104455" name="Picture 7"/>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008" cy="58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sp>
          <p:nvSpPr>
            <p:cNvPr id="104456" name="Oval 8"/>
            <p:cNvSpPr>
              <a:spLocks/>
            </p:cNvSpPr>
            <p:nvPr/>
          </p:nvSpPr>
          <p:spPr bwMode="auto">
            <a:xfrm>
              <a:off x="358" y="177"/>
              <a:ext cx="45" cy="45"/>
            </a:xfrm>
            <a:prstGeom prst="ellipse">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104457" name="Oval 9"/>
            <p:cNvSpPr>
              <a:spLocks/>
            </p:cNvSpPr>
            <p:nvPr/>
          </p:nvSpPr>
          <p:spPr bwMode="auto">
            <a:xfrm>
              <a:off x="224" y="355"/>
              <a:ext cx="45" cy="44"/>
            </a:xfrm>
            <a:prstGeom prst="ellipse">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104458" name="Oval 10"/>
            <p:cNvSpPr>
              <a:spLocks/>
            </p:cNvSpPr>
            <p:nvPr/>
          </p:nvSpPr>
          <p:spPr bwMode="auto">
            <a:xfrm>
              <a:off x="828" y="240"/>
              <a:ext cx="45" cy="45"/>
            </a:xfrm>
            <a:prstGeom prst="ellipse">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104459" name="Oval 11"/>
            <p:cNvSpPr>
              <a:spLocks/>
            </p:cNvSpPr>
            <p:nvPr/>
          </p:nvSpPr>
          <p:spPr bwMode="auto">
            <a:xfrm>
              <a:off x="582" y="310"/>
              <a:ext cx="45" cy="45"/>
            </a:xfrm>
            <a:prstGeom prst="ellipse">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104460" name="Oval 12"/>
            <p:cNvSpPr>
              <a:spLocks/>
            </p:cNvSpPr>
            <p:nvPr/>
          </p:nvSpPr>
          <p:spPr bwMode="auto">
            <a:xfrm>
              <a:off x="822" y="951"/>
              <a:ext cx="48" cy="48"/>
            </a:xfrm>
            <a:prstGeom prst="ellipse">
              <a:avLst/>
            </a:prstGeom>
            <a:solidFill>
              <a:srgbClr val="FF3300"/>
            </a:solidFill>
            <a:ln w="9525" cap="flat">
              <a:solidFill>
                <a:schemeClr val="tx1"/>
              </a:solidFill>
              <a:prstDash val="solid"/>
              <a:round/>
              <a:headEnd type="none" w="med" len="med"/>
              <a:tailEnd type="none" w="med" len="med"/>
            </a:ln>
          </p:spPr>
          <p:txBody>
            <a:bodyPr lIns="0" tIns="0" rIns="0" bIns="0"/>
            <a:lstStyle/>
            <a:p>
              <a:endParaRPr lang="en-US"/>
            </a:p>
          </p:txBody>
        </p:sp>
        <p:sp>
          <p:nvSpPr>
            <p:cNvPr id="104461" name="Oval 13"/>
            <p:cNvSpPr>
              <a:spLocks/>
            </p:cNvSpPr>
            <p:nvPr/>
          </p:nvSpPr>
          <p:spPr bwMode="auto">
            <a:xfrm>
              <a:off x="366" y="1095"/>
              <a:ext cx="48" cy="48"/>
            </a:xfrm>
            <a:prstGeom prst="ellipse">
              <a:avLst/>
            </a:prstGeom>
            <a:solidFill>
              <a:srgbClr val="FF3300"/>
            </a:solidFill>
            <a:ln w="9525" cap="flat">
              <a:solidFill>
                <a:schemeClr val="tx1"/>
              </a:solidFill>
              <a:prstDash val="solid"/>
              <a:round/>
              <a:headEnd type="none" w="med" len="med"/>
              <a:tailEnd type="none" w="med" len="med"/>
            </a:ln>
          </p:spPr>
          <p:txBody>
            <a:bodyPr lIns="0" tIns="0" rIns="0" bIns="0"/>
            <a:lstStyle/>
            <a:p>
              <a:endParaRPr lang="en-US"/>
            </a:p>
          </p:txBody>
        </p:sp>
        <p:sp>
          <p:nvSpPr>
            <p:cNvPr id="104462" name="Oval 14"/>
            <p:cNvSpPr>
              <a:spLocks/>
            </p:cNvSpPr>
            <p:nvPr/>
          </p:nvSpPr>
          <p:spPr bwMode="auto">
            <a:xfrm>
              <a:off x="438" y="903"/>
              <a:ext cx="48" cy="48"/>
            </a:xfrm>
            <a:prstGeom prst="ellipse">
              <a:avLst/>
            </a:prstGeom>
            <a:solidFill>
              <a:srgbClr val="FF3300"/>
            </a:solidFill>
            <a:ln w="9525" cap="flat">
              <a:solidFill>
                <a:schemeClr val="tx1"/>
              </a:solidFill>
              <a:prstDash val="solid"/>
              <a:round/>
              <a:headEnd type="none" w="med" len="med"/>
              <a:tailEnd type="none" w="med" len="med"/>
            </a:ln>
          </p:spPr>
          <p:txBody>
            <a:bodyPr lIns="0" tIns="0" rIns="0" bIns="0"/>
            <a:lstStyle/>
            <a:p>
              <a:endParaRPr lang="en-US"/>
            </a:p>
          </p:txBody>
        </p:sp>
        <p:sp>
          <p:nvSpPr>
            <p:cNvPr id="104463" name="Oval 15"/>
            <p:cNvSpPr>
              <a:spLocks/>
            </p:cNvSpPr>
            <p:nvPr/>
          </p:nvSpPr>
          <p:spPr bwMode="auto">
            <a:xfrm>
              <a:off x="174" y="951"/>
              <a:ext cx="48" cy="48"/>
            </a:xfrm>
            <a:prstGeom prst="ellipse">
              <a:avLst/>
            </a:prstGeom>
            <a:solidFill>
              <a:srgbClr val="FF3300"/>
            </a:solidFill>
            <a:ln w="9525" cap="flat">
              <a:solidFill>
                <a:schemeClr val="tx1"/>
              </a:solidFill>
              <a:prstDash val="solid"/>
              <a:round/>
              <a:headEnd type="none" w="med" len="med"/>
              <a:tailEnd type="none" w="med" len="med"/>
            </a:ln>
          </p:spPr>
          <p:txBody>
            <a:bodyPr lIns="0" tIns="0" rIns="0" bIns="0"/>
            <a:lstStyle/>
            <a:p>
              <a:endParaRPr lang="en-US"/>
            </a:p>
          </p:txBody>
        </p:sp>
        <p:sp>
          <p:nvSpPr>
            <p:cNvPr id="104464" name="Oval 16"/>
            <p:cNvSpPr>
              <a:spLocks/>
            </p:cNvSpPr>
            <p:nvPr/>
          </p:nvSpPr>
          <p:spPr bwMode="auto">
            <a:xfrm>
              <a:off x="270" y="759"/>
              <a:ext cx="48" cy="48"/>
            </a:xfrm>
            <a:prstGeom prst="ellipse">
              <a:avLst/>
            </a:prstGeom>
            <a:solidFill>
              <a:srgbClr val="FF3300"/>
            </a:solidFill>
            <a:ln w="9525" cap="flat">
              <a:solidFill>
                <a:schemeClr val="tx1"/>
              </a:solidFill>
              <a:prstDash val="solid"/>
              <a:round/>
              <a:headEnd type="none" w="med" len="med"/>
              <a:tailEnd type="none" w="med" len="med"/>
            </a:ln>
          </p:spPr>
          <p:txBody>
            <a:bodyPr lIns="0" tIns="0" rIns="0" bIns="0"/>
            <a:lstStyle/>
            <a:p>
              <a:endParaRPr lang="en-US"/>
            </a:p>
          </p:txBody>
        </p:sp>
        <p:sp>
          <p:nvSpPr>
            <p:cNvPr id="104465" name="Line 17"/>
            <p:cNvSpPr>
              <a:spLocks noChangeShapeType="1"/>
            </p:cNvSpPr>
            <p:nvPr/>
          </p:nvSpPr>
          <p:spPr bwMode="auto">
            <a:xfrm flipH="1">
              <a:off x="208" y="409"/>
              <a:ext cx="28" cy="521"/>
            </a:xfrm>
            <a:prstGeom prst="line">
              <a:avLst/>
            </a:prstGeom>
            <a:noFill/>
            <a:ln w="28575" cap="flat">
              <a:solidFill>
                <a:srgbClr val="3333CC"/>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4466" name="Line 18"/>
            <p:cNvSpPr>
              <a:spLocks noChangeShapeType="1"/>
            </p:cNvSpPr>
            <p:nvPr/>
          </p:nvSpPr>
          <p:spPr bwMode="auto">
            <a:xfrm flipH="1">
              <a:off x="281" y="231"/>
              <a:ext cx="85" cy="528"/>
            </a:xfrm>
            <a:prstGeom prst="line">
              <a:avLst/>
            </a:prstGeom>
            <a:noFill/>
            <a:ln w="28575" cap="flat">
              <a:solidFill>
                <a:srgbClr val="3333CC"/>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4467" name="Line 19"/>
            <p:cNvSpPr>
              <a:spLocks noChangeShapeType="1"/>
            </p:cNvSpPr>
            <p:nvPr/>
          </p:nvSpPr>
          <p:spPr bwMode="auto">
            <a:xfrm>
              <a:off x="835" y="327"/>
              <a:ext cx="11" cy="624"/>
            </a:xfrm>
            <a:prstGeom prst="line">
              <a:avLst/>
            </a:prstGeom>
            <a:noFill/>
            <a:ln w="28575" cap="flat">
              <a:solidFill>
                <a:srgbClr val="3333CC"/>
              </a:solidFill>
              <a:prstDash val="solid"/>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04468" name="Oval 20"/>
            <p:cNvSpPr>
              <a:spLocks/>
            </p:cNvSpPr>
            <p:nvPr/>
          </p:nvSpPr>
          <p:spPr bwMode="auto">
            <a:xfrm>
              <a:off x="750" y="471"/>
              <a:ext cx="45" cy="45"/>
            </a:xfrm>
            <a:prstGeom prst="ellipse">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grpSp>
      <p:sp>
        <p:nvSpPr>
          <p:cNvPr id="104470" name="Rectangle 22"/>
          <p:cNvSpPr>
            <a:spLocks/>
          </p:cNvSpPr>
          <p:nvPr/>
        </p:nvSpPr>
        <p:spPr bwMode="auto">
          <a:xfrm>
            <a:off x="228600" y="3468688"/>
            <a:ext cx="3213100" cy="622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050"/>
              </a:spcBef>
            </a:pPr>
            <a:r>
              <a:rPr lang="en-US" sz="1800">
                <a:solidFill>
                  <a:srgbClr val="0033CC"/>
                </a:solidFill>
                <a:latin typeface="Arial" charset="0"/>
                <a:ea typeface="ＭＳ Ｐゴシック" charset="0"/>
                <a:cs typeface="Arial" charset="0"/>
                <a:sym typeface="Arial" charset="0"/>
              </a:rPr>
              <a:t># correspondences</a:t>
            </a:r>
            <a:r>
              <a:rPr lang="en-US" sz="1800">
                <a:solidFill>
                  <a:srgbClr val="0033CC"/>
                </a:solidFill>
                <a:latin typeface="ＭＳ Ｐゴシック" charset="0"/>
                <a:ea typeface="ヒラギノ角ゴ ProN W3" charset="0"/>
                <a:cs typeface="ヒラギノ角ゴ ProN W3" charset="0"/>
                <a:sym typeface="ＭＳ Ｐゴシック" charset="0"/>
              </a:rPr>
              <a:t/>
            </a:r>
            <a:br>
              <a:rPr lang="en-US" sz="1800">
                <a:solidFill>
                  <a:srgbClr val="0033CC"/>
                </a:solidFill>
                <a:latin typeface="ＭＳ Ｐゴシック" charset="0"/>
                <a:ea typeface="ヒラギノ角ゴ ProN W3" charset="0"/>
                <a:cs typeface="ヒラギノ角ゴ ProN W3" charset="0"/>
                <a:sym typeface="ＭＳ Ｐゴシック" charset="0"/>
              </a:rPr>
            </a:br>
            <a:r>
              <a:rPr lang="en-US" sz="1800">
                <a:solidFill>
                  <a:srgbClr val="0033CC"/>
                </a:solidFill>
                <a:latin typeface="Arial" charset="0"/>
                <a:ea typeface="ＭＳ Ｐゴシック" charset="0"/>
                <a:cs typeface="Arial" charset="0"/>
                <a:sym typeface="Arial" charset="0"/>
              </a:rPr>
              <a:t># possible correspondences</a:t>
            </a:r>
          </a:p>
        </p:txBody>
      </p:sp>
      <p:sp>
        <p:nvSpPr>
          <p:cNvPr id="104471" name="Line 23"/>
          <p:cNvSpPr>
            <a:spLocks noChangeShapeType="1"/>
          </p:cNvSpPr>
          <p:nvPr/>
        </p:nvSpPr>
        <p:spPr bwMode="auto">
          <a:xfrm>
            <a:off x="457200" y="3805238"/>
            <a:ext cx="2438400" cy="1587"/>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pic>
        <p:nvPicPr>
          <p:cNvPr id="104472" name="Picture 24"/>
          <p:cNvPicPr>
            <a:picLocks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0" y="2166938"/>
            <a:ext cx="5334000" cy="40957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sp>
        <p:nvSpPr>
          <p:cNvPr id="104473" name="Rectangle 25"/>
          <p:cNvSpPr>
            <a:spLocks/>
          </p:cNvSpPr>
          <p:nvPr/>
        </p:nvSpPr>
        <p:spPr bwMode="auto">
          <a:xfrm rot="-5400000">
            <a:off x="-2201863" y="3854450"/>
            <a:ext cx="4710113"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5"/>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3" name="Rectangle 1"/>
          <p:cNvSpPr>
            <a:spLocks noGrp="1" noChangeArrowheads="1"/>
          </p:cNvSpPr>
          <p:nvPr>
            <p:ph type="title"/>
          </p:nvPr>
        </p:nvSpPr>
        <p:spPr>
          <a:xfrm>
            <a:off x="334963" y="-134938"/>
            <a:ext cx="8161337" cy="1143001"/>
          </a:xfrm>
          <a:ln/>
        </p:spPr>
        <p:txBody>
          <a:bodyPr rIns="132080"/>
          <a:lstStyle/>
          <a:p>
            <a:r>
              <a:rPr lang="en-US" sz="2800"/>
              <a:t>Repeatability vs number of scales sampled per octave</a:t>
            </a:r>
          </a:p>
        </p:txBody>
      </p:sp>
      <p:sp>
        <p:nvSpPr>
          <p:cNvPr id="110594" name="Rectangle 2"/>
          <p:cNvSpPr>
            <a:spLocks/>
          </p:cNvSpPr>
          <p:nvPr/>
        </p:nvSpPr>
        <p:spPr bwMode="auto">
          <a:xfrm>
            <a:off x="2079625" y="6357938"/>
            <a:ext cx="6400800" cy="469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gn="ctr"/>
            <a:r>
              <a:rPr lang="en-US" sz="1200">
                <a:solidFill>
                  <a:schemeClr val="tx1"/>
                </a:solidFill>
                <a:ea typeface="ＭＳ Ｐゴシック" charset="0"/>
                <a:cs typeface="Times New Roman" charset="0"/>
              </a:rPr>
              <a:t>David G. Lowe, "Distinctive image features from scale-invariant keypoints," International Journal of Computer Vision, 60, 2 (2004), pp. 91-110</a:t>
            </a:r>
          </a:p>
        </p:txBody>
      </p:sp>
      <p:pic>
        <p:nvPicPr>
          <p:cNvPr id="110595"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17600" y="1333500"/>
            <a:ext cx="6896100" cy="4686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round/>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7" name="Rectangle 1"/>
          <p:cNvSpPr>
            <a:spLocks noGrp="1" noChangeArrowheads="1"/>
          </p:cNvSpPr>
          <p:nvPr>
            <p:ph type="title"/>
          </p:nvPr>
        </p:nvSpPr>
        <p:spPr>
          <a:xfrm>
            <a:off x="685800" y="0"/>
            <a:ext cx="7772400" cy="1600200"/>
          </a:xfrm>
          <a:ln/>
        </p:spPr>
        <p:txBody>
          <a:bodyPr rIns="132080"/>
          <a:lstStyle/>
          <a:p>
            <a:r>
              <a:rPr lang="en-US" sz="3600">
                <a:latin typeface="Times New Roman Bold" charset="0"/>
                <a:cs typeface="Times New Roman Bold" charset="0"/>
                <a:sym typeface="Times New Roman Bold" charset="0"/>
              </a:rPr>
              <a:t>Some details of key point localization over scale and space</a:t>
            </a:r>
            <a:endParaRPr lang="en-US" sz="3600">
              <a:latin typeface="Times New Roman Bold" charset="0"/>
              <a:sym typeface="Times New Roman Bold" charset="0"/>
            </a:endParaRPr>
          </a:p>
        </p:txBody>
      </p:sp>
      <p:sp>
        <p:nvSpPr>
          <p:cNvPr id="111618" name="Rectangle 2"/>
          <p:cNvSpPr>
            <a:spLocks noGrp="1" noChangeArrowheads="1"/>
          </p:cNvSpPr>
          <p:nvPr>
            <p:ph type="body" idx="1"/>
          </p:nvPr>
        </p:nvSpPr>
        <p:spPr>
          <a:xfrm>
            <a:off x="685800" y="1600200"/>
            <a:ext cx="4098925" cy="5257800"/>
          </a:xfrm>
          <a:ln/>
        </p:spPr>
        <p:txBody>
          <a:bodyPr rIns="132080"/>
          <a:lstStyle/>
          <a:p>
            <a:pPr>
              <a:lnSpc>
                <a:spcPct val="90000"/>
              </a:lnSpc>
            </a:pPr>
            <a:r>
              <a:rPr lang="en-US" sz="2000"/>
              <a:t>Detect maxima and minima of difference-of-Gaussian in scale space</a:t>
            </a:r>
          </a:p>
          <a:p>
            <a:pPr>
              <a:lnSpc>
                <a:spcPct val="90000"/>
              </a:lnSpc>
            </a:pPr>
            <a:r>
              <a:rPr lang="en-US" sz="2000"/>
              <a:t>Fit a quadratic to surrounding values for sub-pixel and sub-scale interpolation (Brown &amp; Lowe, 2002)</a:t>
            </a:r>
          </a:p>
          <a:p>
            <a:pPr>
              <a:lnSpc>
                <a:spcPct val="90000"/>
              </a:lnSpc>
            </a:pPr>
            <a:r>
              <a:rPr lang="en-US" sz="2000"/>
              <a:t>Taylor expansion around point:</a:t>
            </a:r>
          </a:p>
          <a:p>
            <a:pPr>
              <a:lnSpc>
                <a:spcPct val="90000"/>
              </a:lnSpc>
            </a:pPr>
            <a:endParaRPr lang="en-US" sz="2000"/>
          </a:p>
          <a:p>
            <a:pPr>
              <a:lnSpc>
                <a:spcPct val="90000"/>
              </a:lnSpc>
            </a:pPr>
            <a:endParaRPr lang="en-US" sz="2000"/>
          </a:p>
          <a:p>
            <a:pPr>
              <a:lnSpc>
                <a:spcPct val="90000"/>
              </a:lnSpc>
            </a:pPr>
            <a:r>
              <a:rPr lang="en-US" sz="2000"/>
              <a:t>Offset of extremum (use finite differences for derivatives):</a:t>
            </a:r>
          </a:p>
        </p:txBody>
      </p:sp>
      <p:pic>
        <p:nvPicPr>
          <p:cNvPr id="111619"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67300" y="2219325"/>
            <a:ext cx="3267075" cy="24812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sq">
                <a:solidFill>
                  <a:schemeClr val="tx1"/>
                </a:solidFill>
                <a:miter lim="800000"/>
                <a:headEnd/>
                <a:tailEnd/>
              </a14:hiddenLine>
            </a:ext>
          </a:extLst>
        </p:spPr>
      </p:pic>
      <p:pic>
        <p:nvPicPr>
          <p:cNvPr id="111620"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68825" y="3425825"/>
            <a:ext cx="6350" cy="6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111621" name="Picture 5"/>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68825" y="3425825"/>
            <a:ext cx="6350" cy="6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111622" name="Picture 6"/>
          <p:cNvPicPr>
            <a:picLocks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9138" y="3386138"/>
            <a:ext cx="84137" cy="841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sq">
                <a:solidFill>
                  <a:schemeClr val="tx1"/>
                </a:solidFill>
                <a:miter lim="800000"/>
                <a:headEnd/>
                <a:tailEnd/>
              </a14:hiddenLine>
            </a:ext>
          </a:extLst>
        </p:spPr>
      </p:pic>
      <p:pic>
        <p:nvPicPr>
          <p:cNvPr id="111623" name="Picture 7"/>
          <p:cNvPicPr>
            <a:picLocks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68825" y="3425825"/>
            <a:ext cx="6350" cy="6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111624" name="Picture 8"/>
          <p:cNvPicPr>
            <a:picLocks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81100" y="4068763"/>
            <a:ext cx="3036888" cy="546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sq">
                <a:solidFill>
                  <a:schemeClr val="tx1"/>
                </a:solidFill>
                <a:miter lim="800000"/>
                <a:headEnd/>
                <a:tailEnd/>
              </a14:hiddenLine>
            </a:ext>
          </a:extLst>
        </p:spPr>
      </p:pic>
      <p:pic>
        <p:nvPicPr>
          <p:cNvPr id="111625" name="Picture 9"/>
          <p:cNvPicPr>
            <a:picLocks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0200" y="5410200"/>
            <a:ext cx="1752600" cy="6492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sq">
                <a:solidFill>
                  <a:schemeClr val="tx1"/>
                </a:solidFill>
                <a:miter lim="800000"/>
                <a:headEnd/>
                <a:tailEnd/>
              </a14:hiddenLine>
            </a:ext>
          </a:extLst>
        </p:spPr>
      </p:pic>
      <p:sp>
        <p:nvSpPr>
          <p:cNvPr id="111626" name="Rectangle 10"/>
          <p:cNvSpPr>
            <a:spLocks/>
          </p:cNvSpPr>
          <p:nvPr/>
        </p:nvSpPr>
        <p:spPr bwMode="auto">
          <a:xfrm rot="-5400000">
            <a:off x="-2139157" y="4221957"/>
            <a:ext cx="4710113"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lnSpc>
                <a:spcPct val="50000"/>
              </a:lnSpc>
              <a:spcBef>
                <a:spcPts val="738"/>
              </a:spcBef>
            </a:pPr>
            <a:r>
              <a:rPr lang="en-US" sz="1000" u="sng">
                <a:solidFill>
                  <a:schemeClr val="tx1"/>
                </a:solidFill>
                <a:ea typeface="ＭＳ Ｐゴシック" charset="0"/>
                <a:cs typeface="Times New Roman" charset="0"/>
                <a:hlinkClick r:id="rId8"/>
              </a:rPr>
              <a:t>http://www.wisdom.weizmann.ac.il/~deniss/vision_spring04/files/InvariantFeatures.ppt</a:t>
            </a:r>
            <a:endParaRPr lang="en-US" sz="1000">
              <a:solidFill>
                <a:schemeClr val="tx1"/>
              </a:solidFill>
              <a:ea typeface="ＭＳ Ｐゴシック" charset="0"/>
              <a:cs typeface="Times New Roman" charset="0"/>
            </a:endParaRPr>
          </a:p>
          <a:p>
            <a:pPr marL="39688">
              <a:lnSpc>
                <a:spcPct val="50000"/>
              </a:lnSpc>
              <a:spcBef>
                <a:spcPts val="738"/>
              </a:spcBef>
            </a:pPr>
            <a:r>
              <a:rPr lang="en-US" sz="1000">
                <a:solidFill>
                  <a:schemeClr val="tx1"/>
                </a:solidFill>
                <a:ea typeface="ＭＳ Ｐゴシック" charset="0"/>
                <a:cs typeface="Times New Roman" charset="0"/>
              </a:rPr>
              <a:t>Darya Frolova, Denis Simakov The Weizmann Institute of Science</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3665" name="Rectangle 1"/>
          <p:cNvSpPr>
            <a:spLocks noGrp="1" noChangeArrowheads="1"/>
          </p:cNvSpPr>
          <p:nvPr>
            <p:ph type="title"/>
          </p:nvPr>
        </p:nvSpPr>
        <p:spPr>
          <a:xfrm>
            <a:off x="685800" y="304800"/>
            <a:ext cx="7772400" cy="1752600"/>
          </a:xfrm>
          <a:ln/>
        </p:spPr>
        <p:txBody>
          <a:bodyPr rIns="132080"/>
          <a:lstStyle/>
          <a:p>
            <a:r>
              <a:rPr lang="en-US"/>
              <a:t>Scale and Rotation Invariant Detection: Summary</a:t>
            </a:r>
          </a:p>
        </p:txBody>
      </p:sp>
      <p:sp>
        <p:nvSpPr>
          <p:cNvPr id="113666" name="Rectangle 2"/>
          <p:cNvSpPr>
            <a:spLocks noGrp="1" noChangeArrowheads="1"/>
          </p:cNvSpPr>
          <p:nvPr>
            <p:ph type="body" idx="1"/>
          </p:nvPr>
        </p:nvSpPr>
        <p:spPr>
          <a:xfrm>
            <a:off x="685800" y="1981200"/>
            <a:ext cx="7848600" cy="2946400"/>
          </a:xfrm>
          <a:ln/>
        </p:spPr>
        <p:txBody>
          <a:bodyPr rIns="132080"/>
          <a:lstStyle/>
          <a:p>
            <a:pPr>
              <a:lnSpc>
                <a:spcPct val="90000"/>
              </a:lnSpc>
              <a:buClr>
                <a:srgbClr val="0033CC"/>
              </a:buClr>
              <a:buFont typeface="Arial" charset="0"/>
              <a:buChar char="•"/>
            </a:pPr>
            <a:r>
              <a:rPr lang="en-US" sz="2800">
                <a:solidFill>
                  <a:srgbClr val="0033CC"/>
                </a:solidFill>
                <a:latin typeface="Arial" charset="0"/>
                <a:cs typeface="Arial" charset="0"/>
                <a:sym typeface="Arial" charset="0"/>
              </a:rPr>
              <a:t>Given:</a:t>
            </a:r>
            <a:r>
              <a:rPr lang="en-US" sz="2800">
                <a:solidFill>
                  <a:srgbClr val="0033CC"/>
                </a:solidFill>
              </a:rPr>
              <a:t> </a:t>
            </a:r>
            <a:r>
              <a:rPr lang="en-US" sz="2800"/>
              <a:t>two images of the same scene with a large </a:t>
            </a:r>
            <a:r>
              <a:rPr lang="en-US" sz="2800">
                <a:latin typeface="Times New Roman Italic" charset="0"/>
                <a:cs typeface="Times New Roman Italic" charset="0"/>
                <a:sym typeface="Times New Roman Italic" charset="0"/>
              </a:rPr>
              <a:t>scale difference and/or rotation</a:t>
            </a:r>
            <a:r>
              <a:rPr lang="en-US" sz="2800"/>
              <a:t> between them</a:t>
            </a:r>
          </a:p>
          <a:p>
            <a:pPr>
              <a:lnSpc>
                <a:spcPct val="90000"/>
              </a:lnSpc>
              <a:buClr>
                <a:srgbClr val="0033CC"/>
              </a:buClr>
              <a:buFont typeface="Arial" charset="0"/>
              <a:buChar char="•"/>
            </a:pPr>
            <a:r>
              <a:rPr lang="en-US" sz="2800">
                <a:solidFill>
                  <a:srgbClr val="0033CC"/>
                </a:solidFill>
                <a:latin typeface="Arial" charset="0"/>
                <a:cs typeface="Arial" charset="0"/>
                <a:sym typeface="Arial" charset="0"/>
              </a:rPr>
              <a:t>Goal:</a:t>
            </a:r>
            <a:r>
              <a:rPr lang="en-US" sz="2800">
                <a:latin typeface="Arial" charset="0"/>
                <a:cs typeface="Arial" charset="0"/>
                <a:sym typeface="Arial" charset="0"/>
              </a:rPr>
              <a:t> </a:t>
            </a:r>
            <a:r>
              <a:rPr lang="en-US" sz="2800"/>
              <a:t>find </a:t>
            </a:r>
            <a:r>
              <a:rPr lang="en-US" sz="2800">
                <a:latin typeface="Times New Roman Italic" charset="0"/>
                <a:cs typeface="Times New Roman Italic" charset="0"/>
                <a:sym typeface="Times New Roman Italic" charset="0"/>
              </a:rPr>
              <a:t>the same</a:t>
            </a:r>
            <a:r>
              <a:rPr lang="en-US" sz="2800"/>
              <a:t> interest points </a:t>
            </a:r>
            <a:r>
              <a:rPr lang="en-US" sz="2800">
                <a:latin typeface="Times New Roman Italic" charset="0"/>
                <a:cs typeface="Times New Roman Italic" charset="0"/>
                <a:sym typeface="Times New Roman Italic" charset="0"/>
              </a:rPr>
              <a:t>independently</a:t>
            </a:r>
            <a:r>
              <a:rPr lang="en-US" sz="2800"/>
              <a:t> in each image</a:t>
            </a:r>
          </a:p>
          <a:p>
            <a:pPr>
              <a:lnSpc>
                <a:spcPct val="90000"/>
              </a:lnSpc>
              <a:buClr>
                <a:srgbClr val="0033CC"/>
              </a:buClr>
              <a:buFont typeface="Arial" charset="0"/>
              <a:buChar char="•"/>
            </a:pPr>
            <a:r>
              <a:rPr lang="en-US" sz="2800">
                <a:solidFill>
                  <a:srgbClr val="0033CC"/>
                </a:solidFill>
                <a:latin typeface="Arial" charset="0"/>
                <a:cs typeface="Arial" charset="0"/>
                <a:sym typeface="Arial" charset="0"/>
              </a:rPr>
              <a:t>Solution:</a:t>
            </a:r>
            <a:r>
              <a:rPr lang="en-US" sz="2800"/>
              <a:t> search for </a:t>
            </a:r>
            <a:r>
              <a:rPr lang="en-US" sz="2800">
                <a:latin typeface="Times New Roman Italic" charset="0"/>
                <a:cs typeface="Times New Roman Italic" charset="0"/>
                <a:sym typeface="Times New Roman Italic" charset="0"/>
              </a:rPr>
              <a:t>maxima</a:t>
            </a:r>
            <a:r>
              <a:rPr lang="en-US" sz="2800"/>
              <a:t> of suitable functions in </a:t>
            </a:r>
            <a:r>
              <a:rPr lang="en-US" sz="2800">
                <a:latin typeface="Times New Roman Italic" charset="0"/>
                <a:cs typeface="Times New Roman Italic" charset="0"/>
                <a:sym typeface="Times New Roman Italic" charset="0"/>
              </a:rPr>
              <a:t>scale</a:t>
            </a:r>
            <a:r>
              <a:rPr lang="en-US" sz="2800"/>
              <a:t> and in </a:t>
            </a:r>
            <a:r>
              <a:rPr lang="en-US" sz="2800">
                <a:latin typeface="Times New Roman Italic" charset="0"/>
                <a:cs typeface="Times New Roman Italic" charset="0"/>
                <a:sym typeface="Times New Roman Italic" charset="0"/>
              </a:rPr>
              <a:t>space</a:t>
            </a:r>
            <a:r>
              <a:rPr lang="en-US" sz="2800"/>
              <a:t> (over the image).  Also, find characteristic </a:t>
            </a:r>
            <a:r>
              <a:rPr lang="en-US" sz="2800">
                <a:latin typeface="Times New Roman Italic" charset="0"/>
                <a:cs typeface="Times New Roman Italic" charset="0"/>
                <a:sym typeface="Times New Roman Italic" charset="0"/>
              </a:rPr>
              <a:t>orientation</a:t>
            </a:r>
            <a:r>
              <a:rPr lang="en-US" sz="2800"/>
              <a:t>.</a:t>
            </a:r>
          </a:p>
        </p:txBody>
      </p:sp>
      <p:sp>
        <p:nvSpPr>
          <p:cNvPr id="113667" name="Rectangle 3"/>
          <p:cNvSpPr>
            <a:spLocks/>
          </p:cNvSpPr>
          <p:nvPr/>
        </p:nvSpPr>
        <p:spPr bwMode="auto">
          <a:xfrm>
            <a:off x="762000" y="5067300"/>
            <a:ext cx="7924800" cy="1638300"/>
          </a:xfrm>
          <a:prstGeom prst="rect">
            <a:avLst/>
          </a:prstGeom>
          <a:noFill/>
          <a:ln w="12700" cap="flat">
            <a:solidFill>
              <a:srgbClr val="3333CC"/>
            </a:solidFill>
            <a:prstDash val="solid"/>
            <a:miter lim="800000"/>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40639" bIns="0"/>
          <a:lstStyle/>
          <a:p>
            <a:pPr marL="496888" indent="-457200">
              <a:spcBef>
                <a:spcPts val="1400"/>
              </a:spcBef>
            </a:pPr>
            <a:r>
              <a:rPr lang="en-US">
                <a:solidFill>
                  <a:schemeClr val="tx1"/>
                </a:solidFill>
                <a:latin typeface="Arial" charset="0"/>
                <a:ea typeface="ＭＳ Ｐゴシック" charset="0"/>
                <a:cs typeface="Arial" charset="0"/>
                <a:sym typeface="Arial" charset="0"/>
              </a:rPr>
              <a:t>Methods: </a:t>
            </a:r>
          </a:p>
          <a:p>
            <a:pPr marL="496888" indent="-457200">
              <a:spcBef>
                <a:spcPts val="1150"/>
              </a:spcBef>
              <a:buFontTx/>
              <a:buAutoNum type="arabicPeriod"/>
            </a:pPr>
            <a:r>
              <a:rPr lang="en-US" sz="2000">
                <a:solidFill>
                  <a:srgbClr val="0033CC"/>
                </a:solidFill>
                <a:ea typeface="ＭＳ Ｐゴシック" charset="0"/>
                <a:cs typeface="Times New Roman" charset="0"/>
              </a:rPr>
              <a:t>Harris-Laplacian</a:t>
            </a:r>
            <a:r>
              <a:rPr lang="en-US" sz="2000">
                <a:solidFill>
                  <a:schemeClr val="tx1"/>
                </a:solidFill>
                <a:ea typeface="ＭＳ Ｐゴシック" charset="0"/>
                <a:cs typeface="Times New Roman" charset="0"/>
              </a:rPr>
              <a:t> [Mikolajczyk, Schmid]: maximize Laplacian over scale, Harris</a:t>
            </a:r>
            <a:r>
              <a:rPr lang="ja-JP" altLang="en-US" sz="2000">
                <a:solidFill>
                  <a:schemeClr val="tx1"/>
                </a:solidFill>
                <a:latin typeface="Arial"/>
                <a:ea typeface="ＭＳ Ｐゴシック" charset="0"/>
                <a:cs typeface="Times New Roman" charset="0"/>
              </a:rPr>
              <a:t>’</a:t>
            </a:r>
            <a:r>
              <a:rPr lang="en-US" sz="2000">
                <a:solidFill>
                  <a:schemeClr val="tx1"/>
                </a:solidFill>
                <a:ea typeface="ＭＳ Ｐゴシック" charset="0"/>
                <a:cs typeface="Times New Roman" charset="0"/>
              </a:rPr>
              <a:t> measure of corner response over the image</a:t>
            </a:r>
          </a:p>
          <a:p>
            <a:pPr marL="496888" indent="-457200">
              <a:spcBef>
                <a:spcPts val="1150"/>
              </a:spcBef>
              <a:buFontTx/>
              <a:buAutoNum type="arabicPeriod"/>
            </a:pPr>
            <a:r>
              <a:rPr lang="en-US" sz="2000">
                <a:solidFill>
                  <a:srgbClr val="0033CC"/>
                </a:solidFill>
                <a:ea typeface="ＭＳ Ｐゴシック" charset="0"/>
                <a:cs typeface="Times New Roman" charset="0"/>
              </a:rPr>
              <a:t>SIFT</a:t>
            </a:r>
            <a:r>
              <a:rPr lang="en-US" sz="2000">
                <a:solidFill>
                  <a:schemeClr val="tx1"/>
                </a:solidFill>
                <a:ea typeface="ＭＳ Ｐゴシック" charset="0"/>
                <a:cs typeface="Times New Roman" charset="0"/>
              </a:rPr>
              <a:t> [Lowe]: maximize Difference of Gaussians over scale and space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136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1136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1136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3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build="p" autoUpdateAnimBg="0"/>
      <p:bldP spid="113667" grpId="0" animBg="1" autoUpdateAnimBg="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254000" y="139700"/>
            <a:ext cx="8293100" cy="1727200"/>
          </a:xfrm>
          <a:ln/>
        </p:spPr>
        <p:txBody>
          <a:bodyPr rIns="132080"/>
          <a:lstStyle/>
          <a:p>
            <a:r>
              <a:rPr lang="en-US" sz="3600"/>
              <a:t>Uses for feature point detectors and descriptors in computer vision and graphics.  </a:t>
            </a:r>
          </a:p>
        </p:txBody>
      </p:sp>
      <p:sp>
        <p:nvSpPr>
          <p:cNvPr id="14338" name="Rectangle 2"/>
          <p:cNvSpPr>
            <a:spLocks noGrp="1" noChangeArrowheads="1"/>
          </p:cNvSpPr>
          <p:nvPr>
            <p:ph type="body" idx="1"/>
          </p:nvPr>
        </p:nvSpPr>
        <p:spPr>
          <a:ln/>
        </p:spPr>
        <p:txBody>
          <a:bodyPr rIns="132080"/>
          <a:lstStyle/>
          <a:p>
            <a:endParaRPr lang="en-US" sz="2800"/>
          </a:p>
          <a:p>
            <a:pPr marL="782638" lvl="1"/>
            <a:r>
              <a:rPr lang="en-US" sz="2400"/>
              <a:t>Image alignment and building panoramas</a:t>
            </a:r>
          </a:p>
          <a:p>
            <a:pPr marL="782638" lvl="1"/>
            <a:r>
              <a:rPr lang="en-US" sz="2400"/>
              <a:t>3D reconstruction</a:t>
            </a:r>
          </a:p>
          <a:p>
            <a:pPr marL="782638" lvl="1"/>
            <a:r>
              <a:rPr lang="en-US" sz="2400"/>
              <a:t>Motion tracking</a:t>
            </a:r>
          </a:p>
          <a:p>
            <a:pPr marL="782638" lvl="1"/>
            <a:r>
              <a:rPr lang="en-US" sz="2400"/>
              <a:t>Object recognition</a:t>
            </a:r>
          </a:p>
          <a:p>
            <a:pPr marL="782638" lvl="1"/>
            <a:r>
              <a:rPr lang="en-US" sz="2400"/>
              <a:t>Indexing and database retrieval</a:t>
            </a:r>
          </a:p>
          <a:p>
            <a:pPr marL="782638" lvl="1"/>
            <a:r>
              <a:rPr lang="en-US" sz="2400"/>
              <a:t>Robot navigation</a:t>
            </a:r>
          </a:p>
          <a:p>
            <a:pPr marL="782638" lvl="1"/>
            <a:r>
              <a:rPr lang="en-US" sz="2400"/>
              <a:t>… other</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89" name="Rectangle 1"/>
          <p:cNvSpPr>
            <a:spLocks noGrp="1" noChangeArrowheads="1"/>
          </p:cNvSpPr>
          <p:nvPr>
            <p:ph type="title"/>
          </p:nvPr>
        </p:nvSpPr>
        <p:spPr>
          <a:xfrm>
            <a:off x="965200" y="0"/>
            <a:ext cx="7493000" cy="1143000"/>
          </a:xfrm>
          <a:ln/>
        </p:spPr>
        <p:txBody>
          <a:bodyPr rIns="132080"/>
          <a:lstStyle/>
          <a:p>
            <a:r>
              <a:rPr lang="en-US">
                <a:latin typeface="Times New Roman Bold" charset="0"/>
                <a:cs typeface="Times New Roman Bold" charset="0"/>
                <a:sym typeface="Times New Roman Bold" charset="0"/>
              </a:rPr>
              <a:t>Example of keypoint detection</a:t>
            </a:r>
            <a:endParaRPr lang="en-US">
              <a:latin typeface="Times New Roman Bold" charset="0"/>
              <a:sym typeface="Times New Roman Bold" charset="0"/>
            </a:endParaRPr>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041400"/>
            <a:ext cx="9029700" cy="431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114691" name="Rectangle 3"/>
          <p:cNvSpPr>
            <a:spLocks/>
          </p:cNvSpPr>
          <p:nvPr/>
        </p:nvSpPr>
        <p:spPr bwMode="auto">
          <a:xfrm>
            <a:off x="139700" y="6273800"/>
            <a:ext cx="9144000"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r>
              <a:rPr lang="en-US" sz="1400" u="sng">
                <a:solidFill>
                  <a:schemeClr val="tx1"/>
                </a:solidFill>
                <a:ea typeface="ＭＳ Ｐゴシック" charset="0"/>
                <a:cs typeface="Times New Roman" charset="0"/>
                <a:hlinkClick r:id="rId3"/>
              </a:rPr>
              <a:t>http://www.robots.ox.ac.uk/~vgg/research/affine/det_eval_files/mikolajczyk_ijcv2004.pdf</a:t>
            </a:r>
            <a:endParaRPr lang="en-US" sz="1400" u="sng">
              <a:solidFill>
                <a:schemeClr val="tx1"/>
              </a:solidFill>
              <a:ea typeface="ＭＳ Ｐゴシック" charset="0"/>
              <a:cs typeface="Times New Roman"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CA8ED346-40E9-C446-AB64-95DE3256FE32}" type="slidenum">
              <a:rPr lang="en-US"/>
              <a:pPr/>
              <a:t>71</a:t>
            </a:fld>
            <a:endParaRPr lang="en-US"/>
          </a:p>
        </p:txBody>
      </p:sp>
      <p:sp>
        <p:nvSpPr>
          <p:cNvPr id="130049" name="Rectangle 1"/>
          <p:cNvSpPr>
            <a:spLocks noGrp="1" noChangeArrowheads="1"/>
          </p:cNvSpPr>
          <p:nvPr>
            <p:ph type="title"/>
          </p:nvPr>
        </p:nvSpPr>
        <p:spPr>
          <a:ln/>
        </p:spPr>
        <p:txBody>
          <a:bodyPr rIns="132080"/>
          <a:lstStyle/>
          <a:p>
            <a:r>
              <a:rPr lang="en-US"/>
              <a:t>Outline</a:t>
            </a:r>
          </a:p>
        </p:txBody>
      </p:sp>
      <p:sp>
        <p:nvSpPr>
          <p:cNvPr id="130050" name="Rectangle 2"/>
          <p:cNvSpPr>
            <a:spLocks noGrp="1" noChangeArrowheads="1"/>
          </p:cNvSpPr>
          <p:nvPr>
            <p:ph type="body" idx="1"/>
          </p:nvPr>
        </p:nvSpPr>
        <p:spPr>
          <a:ln/>
        </p:spPr>
        <p:txBody>
          <a:bodyPr rIns="132080"/>
          <a:lstStyle/>
          <a:p>
            <a:r>
              <a:rPr lang="en-US">
                <a:solidFill>
                  <a:srgbClr val="B3B3B3"/>
                </a:solidFill>
              </a:rPr>
              <a:t>Feature point </a:t>
            </a:r>
            <a:r>
              <a:rPr lang="en-US" u="sng">
                <a:solidFill>
                  <a:srgbClr val="B3B3B3"/>
                </a:solidFill>
              </a:rPr>
              <a:t>detection</a:t>
            </a:r>
            <a:endParaRPr lang="en-US">
              <a:solidFill>
                <a:srgbClr val="B3B3B3"/>
              </a:solidFill>
            </a:endParaRPr>
          </a:p>
          <a:p>
            <a:pPr marL="782638" lvl="1"/>
            <a:r>
              <a:rPr lang="en-US">
                <a:solidFill>
                  <a:srgbClr val="B3B3B3"/>
                </a:solidFill>
              </a:rPr>
              <a:t>Harris corner detector</a:t>
            </a:r>
          </a:p>
          <a:p>
            <a:pPr marL="782638" lvl="1"/>
            <a:r>
              <a:rPr lang="en-US">
                <a:solidFill>
                  <a:srgbClr val="B3B3B3"/>
                </a:solidFill>
              </a:rPr>
              <a:t>finding a characteristic scale</a:t>
            </a:r>
          </a:p>
          <a:p>
            <a:r>
              <a:rPr lang="en-US"/>
              <a:t>Local image </a:t>
            </a:r>
            <a:r>
              <a:rPr lang="en-US" u="sng"/>
              <a:t>description</a:t>
            </a:r>
            <a:endParaRPr lang="en-US"/>
          </a:p>
          <a:p>
            <a:pPr marL="782638" lvl="1"/>
            <a:r>
              <a:rPr lang="en-US"/>
              <a:t>SIFT features</a:t>
            </a:r>
          </a:p>
        </p:txBody>
      </p:sp>
      <p:sp>
        <p:nvSpPr>
          <p:cNvPr id="130051"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A3D644A2-2BE2-3C40-ABAE-9F640FF2BE31}" type="slidenum">
              <a:rPr lang="en-US" sz="1400">
                <a:cs typeface="Times New Roman" charset="0"/>
              </a:rPr>
              <a:pPr algn="ctr"/>
              <a:t>71</a:t>
            </a:fld>
            <a:endParaRPr lang="en-US" sz="1400">
              <a:cs typeface="Times New Roman"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3" name="Rectangle 1"/>
          <p:cNvSpPr>
            <a:spLocks noGrp="1" noChangeArrowheads="1"/>
          </p:cNvSpPr>
          <p:nvPr>
            <p:ph type="title"/>
          </p:nvPr>
        </p:nvSpPr>
        <p:spPr>
          <a:ln/>
        </p:spPr>
        <p:txBody>
          <a:bodyPr rIns="132080"/>
          <a:lstStyle/>
          <a:p>
            <a:r>
              <a:rPr lang="en-US"/>
              <a:t>Recall: Matching with Features</a:t>
            </a:r>
          </a:p>
        </p:txBody>
      </p:sp>
      <p:sp>
        <p:nvSpPr>
          <p:cNvPr id="131074" name="Rectangle 2"/>
          <p:cNvSpPr>
            <a:spLocks noGrp="1" noChangeArrowheads="1"/>
          </p:cNvSpPr>
          <p:nvPr>
            <p:ph type="body" idx="1"/>
          </p:nvPr>
        </p:nvSpPr>
        <p:spPr>
          <a:xfrm>
            <a:off x="0" y="1701800"/>
            <a:ext cx="9017000" cy="4876800"/>
          </a:xfrm>
          <a:ln/>
        </p:spPr>
        <p:txBody>
          <a:bodyPr rIns="132080"/>
          <a:lstStyle/>
          <a:p>
            <a:r>
              <a:rPr lang="en-US" dirty="0"/>
              <a:t>Problem 1:</a:t>
            </a:r>
          </a:p>
          <a:p>
            <a:pPr marL="782638" lvl="1"/>
            <a:r>
              <a:rPr lang="en-US" dirty="0"/>
              <a:t>Detect the </a:t>
            </a:r>
            <a:r>
              <a:rPr lang="en-US" dirty="0">
                <a:latin typeface="Times New Roman Italic" charset="0"/>
                <a:cs typeface="Times New Roman Italic" charset="0"/>
                <a:sym typeface="Times New Roman Italic" charset="0"/>
              </a:rPr>
              <a:t>same</a:t>
            </a:r>
            <a:r>
              <a:rPr lang="en-US" dirty="0"/>
              <a:t> point </a:t>
            </a:r>
            <a:r>
              <a:rPr lang="en-US" dirty="0">
                <a:latin typeface="Times New Roman Italic" charset="0"/>
                <a:cs typeface="Times New Roman Italic" charset="0"/>
                <a:sym typeface="Times New Roman Italic" charset="0"/>
              </a:rPr>
              <a:t>independently</a:t>
            </a:r>
            <a:r>
              <a:rPr lang="en-US" dirty="0"/>
              <a:t> in both images</a:t>
            </a:r>
          </a:p>
        </p:txBody>
      </p:sp>
      <p:grpSp>
        <p:nvGrpSpPr>
          <p:cNvPr id="131085" name="Group 13"/>
          <p:cNvGrpSpPr>
            <a:grpSpLocks/>
          </p:cNvGrpSpPr>
          <p:nvPr/>
        </p:nvGrpSpPr>
        <p:grpSpPr bwMode="auto">
          <a:xfrm>
            <a:off x="1981200" y="2921000"/>
            <a:ext cx="4076700" cy="1000125"/>
            <a:chOff x="0" y="0"/>
            <a:chExt cx="2568" cy="630"/>
          </a:xfrm>
        </p:grpSpPr>
        <p:pic>
          <p:nvPicPr>
            <p:cNvPr id="131075"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080" cy="6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131076"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84" y="48"/>
              <a:ext cx="984" cy="5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131077" name="Oval 5"/>
            <p:cNvSpPr>
              <a:spLocks/>
            </p:cNvSpPr>
            <p:nvPr/>
          </p:nvSpPr>
          <p:spPr bwMode="auto">
            <a:xfrm>
              <a:off x="384" y="192"/>
              <a:ext cx="48" cy="48"/>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78" name="Oval 6"/>
            <p:cNvSpPr>
              <a:spLocks/>
            </p:cNvSpPr>
            <p:nvPr/>
          </p:nvSpPr>
          <p:spPr bwMode="auto">
            <a:xfrm>
              <a:off x="240" y="384"/>
              <a:ext cx="48" cy="48"/>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79" name="Oval 7"/>
            <p:cNvSpPr>
              <a:spLocks/>
            </p:cNvSpPr>
            <p:nvPr/>
          </p:nvSpPr>
          <p:spPr bwMode="auto">
            <a:xfrm>
              <a:off x="432" y="480"/>
              <a:ext cx="48" cy="48"/>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80" name="Oval 8"/>
            <p:cNvSpPr>
              <a:spLocks/>
            </p:cNvSpPr>
            <p:nvPr/>
          </p:nvSpPr>
          <p:spPr bwMode="auto">
            <a:xfrm>
              <a:off x="624" y="336"/>
              <a:ext cx="48" cy="48"/>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81" name="Oval 9"/>
            <p:cNvSpPr>
              <a:spLocks/>
            </p:cNvSpPr>
            <p:nvPr/>
          </p:nvSpPr>
          <p:spPr bwMode="auto">
            <a:xfrm>
              <a:off x="2400" y="288"/>
              <a:ext cx="48" cy="48"/>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82" name="Oval 10"/>
            <p:cNvSpPr>
              <a:spLocks/>
            </p:cNvSpPr>
            <p:nvPr/>
          </p:nvSpPr>
          <p:spPr bwMode="auto">
            <a:xfrm>
              <a:off x="2256" y="480"/>
              <a:ext cx="48" cy="48"/>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83" name="Oval 11"/>
            <p:cNvSpPr>
              <a:spLocks/>
            </p:cNvSpPr>
            <p:nvPr/>
          </p:nvSpPr>
          <p:spPr bwMode="auto">
            <a:xfrm>
              <a:off x="2016" y="240"/>
              <a:ext cx="48" cy="48"/>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84" name="Oval 12"/>
            <p:cNvSpPr>
              <a:spLocks/>
            </p:cNvSpPr>
            <p:nvPr/>
          </p:nvSpPr>
          <p:spPr bwMode="auto">
            <a:xfrm>
              <a:off x="1680" y="432"/>
              <a:ext cx="48" cy="48"/>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131086" name="Rectangle 14"/>
          <p:cNvSpPr>
            <a:spLocks/>
          </p:cNvSpPr>
          <p:nvPr/>
        </p:nvSpPr>
        <p:spPr bwMode="auto">
          <a:xfrm>
            <a:off x="2895600" y="3022600"/>
            <a:ext cx="2232025" cy="406400"/>
          </a:xfrm>
          <a:prstGeom prst="rect">
            <a:avLst/>
          </a:prstGeom>
          <a:solidFill>
            <a:srgbClr val="FFFFFF"/>
          </a:solidFill>
          <a:ln w="12700" cap="flat">
            <a:solidFill>
              <a:schemeClr val="tx1"/>
            </a:solidFill>
            <a:prstDash val="solid"/>
            <a:miter lim="800000"/>
            <a:headEnd type="none" w="med" len="med"/>
            <a:tailEnd type="none" w="med" len="med"/>
          </a:ln>
        </p:spPr>
        <p:txBody>
          <a:bodyPr wrap="none" lIns="0" tIns="0" rIns="40639" bIns="0">
            <a:spAutoFit/>
          </a:bodyPr>
          <a:lstStyle/>
          <a:p>
            <a:pPr marL="39688"/>
            <a:r>
              <a:rPr lang="en-US" sz="2000">
                <a:solidFill>
                  <a:srgbClr val="FF3300"/>
                </a:solidFill>
                <a:ea typeface="ＭＳ Ｐゴシック" charset="0"/>
                <a:cs typeface="Times New Roman" charset="0"/>
              </a:rPr>
              <a:t>no chance to match!</a:t>
            </a:r>
          </a:p>
        </p:txBody>
      </p:sp>
      <p:sp>
        <p:nvSpPr>
          <p:cNvPr id="131087" name="Rectangle 15"/>
          <p:cNvSpPr>
            <a:spLocks/>
          </p:cNvSpPr>
          <p:nvPr/>
        </p:nvSpPr>
        <p:spPr bwMode="auto">
          <a:xfrm>
            <a:off x="1676400" y="5562600"/>
            <a:ext cx="5410200" cy="584200"/>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40639" bIns="0"/>
          <a:lstStyle/>
          <a:p>
            <a:pPr marL="39688" algn="ctr">
              <a:spcBef>
                <a:spcPts val="1850"/>
              </a:spcBef>
            </a:pPr>
            <a:r>
              <a:rPr lang="en-US" sz="3200">
                <a:solidFill>
                  <a:srgbClr val="006600"/>
                </a:solidFill>
                <a:ea typeface="ＭＳ Ｐゴシック" charset="0"/>
                <a:cs typeface="Times New Roman" charset="0"/>
              </a:rPr>
              <a:t>We need a repeatable detector </a:t>
            </a:r>
          </a:p>
        </p:txBody>
      </p:sp>
      <p:pic>
        <p:nvPicPr>
          <p:cNvPr id="131088" name="Picture 16"/>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4178300"/>
            <a:ext cx="1714500" cy="1000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131089" name="Picture 17"/>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4254500"/>
            <a:ext cx="1562100" cy="8477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131090" name="Oval 18"/>
          <p:cNvSpPr>
            <a:spLocks/>
          </p:cNvSpPr>
          <p:nvPr/>
        </p:nvSpPr>
        <p:spPr bwMode="auto">
          <a:xfrm>
            <a:off x="2590800" y="44831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91" name="Oval 19"/>
          <p:cNvSpPr>
            <a:spLocks/>
          </p:cNvSpPr>
          <p:nvPr/>
        </p:nvSpPr>
        <p:spPr bwMode="auto">
          <a:xfrm>
            <a:off x="2362200" y="47879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92" name="Oval 20"/>
          <p:cNvSpPr>
            <a:spLocks/>
          </p:cNvSpPr>
          <p:nvPr/>
        </p:nvSpPr>
        <p:spPr bwMode="auto">
          <a:xfrm>
            <a:off x="2667000" y="49403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93" name="Oval 21"/>
          <p:cNvSpPr>
            <a:spLocks/>
          </p:cNvSpPr>
          <p:nvPr/>
        </p:nvSpPr>
        <p:spPr bwMode="auto">
          <a:xfrm>
            <a:off x="2971800" y="47117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94" name="Oval 22"/>
          <p:cNvSpPr>
            <a:spLocks/>
          </p:cNvSpPr>
          <p:nvPr/>
        </p:nvSpPr>
        <p:spPr bwMode="auto">
          <a:xfrm>
            <a:off x="5367338" y="4635500"/>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95" name="Oval 23"/>
          <p:cNvSpPr>
            <a:spLocks/>
          </p:cNvSpPr>
          <p:nvPr/>
        </p:nvSpPr>
        <p:spPr bwMode="auto">
          <a:xfrm>
            <a:off x="5000625" y="4835525"/>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96" name="Oval 24"/>
          <p:cNvSpPr>
            <a:spLocks/>
          </p:cNvSpPr>
          <p:nvPr/>
        </p:nvSpPr>
        <p:spPr bwMode="auto">
          <a:xfrm>
            <a:off x="4953000" y="4330700"/>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97" name="Oval 25"/>
          <p:cNvSpPr>
            <a:spLocks/>
          </p:cNvSpPr>
          <p:nvPr/>
        </p:nvSpPr>
        <p:spPr bwMode="auto">
          <a:xfrm>
            <a:off x="4724400" y="4635500"/>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1098" name="Rectangle 26"/>
          <p:cNvSpPr>
            <a:spLocks/>
          </p:cNvSpPr>
          <p:nvPr/>
        </p:nvSpPr>
        <p:spPr bwMode="auto">
          <a:xfrm>
            <a:off x="3721100" y="4521200"/>
            <a:ext cx="744538" cy="406400"/>
          </a:xfrm>
          <a:prstGeom prst="rect">
            <a:avLst/>
          </a:prstGeom>
          <a:solidFill>
            <a:srgbClr val="FFFFFF"/>
          </a:solidFill>
          <a:ln w="12700" cap="flat">
            <a:solidFill>
              <a:schemeClr val="tx1"/>
            </a:solidFill>
            <a:prstDash val="solid"/>
            <a:miter lim="800000"/>
            <a:headEnd type="none" w="med" len="med"/>
            <a:tailEnd type="none" w="med" len="med"/>
          </a:ln>
        </p:spPr>
        <p:txBody>
          <a:bodyPr wrap="none" lIns="0" tIns="0" rIns="40639" bIns="0">
            <a:spAutoFit/>
          </a:bodyPr>
          <a:lstStyle/>
          <a:p>
            <a:pPr marL="39688"/>
            <a:r>
              <a:rPr lang="en-US" sz="2000">
                <a:solidFill>
                  <a:srgbClr val="FF3300"/>
                </a:solidFill>
                <a:ea typeface="ＭＳ Ｐゴシック" charset="0"/>
                <a:cs typeface="Times New Roman" charset="0"/>
              </a:rPr>
              <a:t>Good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31087"/>
                                        </p:tgtEl>
                                        <p:attrNameLst>
                                          <p:attrName>style.visibility</p:attrName>
                                        </p:attrNameLst>
                                      </p:cBhvr>
                                      <p:to>
                                        <p:strVal val="visible"/>
                                      </p:to>
                                    </p:set>
                                    <p:anim calcmode="lin" valueType="num">
                                      <p:cBhvr>
                                        <p:cTn id="7" dur="500" fill="hold"/>
                                        <p:tgtEl>
                                          <p:spTgt spid="131087"/>
                                        </p:tgtEl>
                                        <p:attrNameLst>
                                          <p:attrName>ppt_x</p:attrName>
                                        </p:attrNameLst>
                                      </p:cBhvr>
                                      <p:tavLst>
                                        <p:tav tm="0">
                                          <p:val>
                                            <p:strVal val="#ppt_x-#ppt_w/2"/>
                                          </p:val>
                                        </p:tav>
                                        <p:tav tm="100000">
                                          <p:val>
                                            <p:strVal val="#ppt_x"/>
                                          </p:val>
                                        </p:tav>
                                      </p:tavLst>
                                    </p:anim>
                                    <p:anim calcmode="lin" valueType="num">
                                      <p:cBhvr>
                                        <p:cTn id="8" dur="500" fill="hold"/>
                                        <p:tgtEl>
                                          <p:spTgt spid="131087"/>
                                        </p:tgtEl>
                                        <p:attrNameLst>
                                          <p:attrName>ppt_y</p:attrName>
                                        </p:attrNameLst>
                                      </p:cBhvr>
                                      <p:tavLst>
                                        <p:tav tm="0">
                                          <p:val>
                                            <p:strVal val="#ppt_y"/>
                                          </p:val>
                                        </p:tav>
                                        <p:tav tm="100000">
                                          <p:val>
                                            <p:strVal val="#ppt_y"/>
                                          </p:val>
                                        </p:tav>
                                      </p:tavLst>
                                    </p:anim>
                                    <p:anim calcmode="lin" valueType="num">
                                      <p:cBhvr>
                                        <p:cTn id="9" dur="500" fill="hold"/>
                                        <p:tgtEl>
                                          <p:spTgt spid="131087"/>
                                        </p:tgtEl>
                                        <p:attrNameLst>
                                          <p:attrName>ppt_w</p:attrName>
                                        </p:attrNameLst>
                                      </p:cBhvr>
                                      <p:tavLst>
                                        <p:tav tm="0">
                                          <p:val>
                                            <p:fltVal val="0"/>
                                          </p:val>
                                        </p:tav>
                                        <p:tav tm="100000">
                                          <p:val>
                                            <p:strVal val="#ppt_w"/>
                                          </p:val>
                                        </p:tav>
                                      </p:tavLst>
                                    </p:anim>
                                    <p:anim calcmode="lin" valueType="num">
                                      <p:cBhvr>
                                        <p:cTn id="10" dur="500" fill="hold"/>
                                        <p:tgtEl>
                                          <p:spTgt spid="1310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7" grpId="0" animBg="1" autoUpdateAnimBg="0"/>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7" name="Rectangle 1"/>
          <p:cNvSpPr>
            <a:spLocks noGrp="1" noChangeArrowheads="1"/>
          </p:cNvSpPr>
          <p:nvPr>
            <p:ph type="title"/>
          </p:nvPr>
        </p:nvSpPr>
        <p:spPr>
          <a:ln/>
        </p:spPr>
        <p:txBody>
          <a:bodyPr rIns="132080"/>
          <a:lstStyle/>
          <a:p>
            <a:r>
              <a:rPr lang="en-US"/>
              <a:t>Recall: Matching with Features</a:t>
            </a:r>
          </a:p>
        </p:txBody>
      </p:sp>
      <p:sp>
        <p:nvSpPr>
          <p:cNvPr id="132098" name="Rectangle 2"/>
          <p:cNvSpPr>
            <a:spLocks noGrp="1" noChangeArrowheads="1"/>
          </p:cNvSpPr>
          <p:nvPr>
            <p:ph type="body" idx="1"/>
          </p:nvPr>
        </p:nvSpPr>
        <p:spPr>
          <a:ln/>
        </p:spPr>
        <p:txBody>
          <a:bodyPr rIns="132080"/>
          <a:lstStyle/>
          <a:p>
            <a:r>
              <a:rPr lang="en-US"/>
              <a:t>Problem 2:</a:t>
            </a:r>
          </a:p>
          <a:p>
            <a:pPr marL="782638" lvl="1"/>
            <a:r>
              <a:rPr lang="en-US"/>
              <a:t>For each point correctly recognize the corresponding one</a:t>
            </a:r>
          </a:p>
        </p:txBody>
      </p:sp>
      <p:pic>
        <p:nvPicPr>
          <p:cNvPr id="132099"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4178300"/>
            <a:ext cx="1714500" cy="1000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132100"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4254500"/>
            <a:ext cx="1562100" cy="8477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132101" name="Oval 5"/>
          <p:cNvSpPr>
            <a:spLocks/>
          </p:cNvSpPr>
          <p:nvPr/>
        </p:nvSpPr>
        <p:spPr bwMode="auto">
          <a:xfrm>
            <a:off x="2590800" y="44831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2102" name="Oval 6"/>
          <p:cNvSpPr>
            <a:spLocks/>
          </p:cNvSpPr>
          <p:nvPr/>
        </p:nvSpPr>
        <p:spPr bwMode="auto">
          <a:xfrm>
            <a:off x="2362200" y="47879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2103" name="Oval 7"/>
          <p:cNvSpPr>
            <a:spLocks/>
          </p:cNvSpPr>
          <p:nvPr/>
        </p:nvSpPr>
        <p:spPr bwMode="auto">
          <a:xfrm>
            <a:off x="2667000" y="49403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2104" name="Oval 8"/>
          <p:cNvSpPr>
            <a:spLocks/>
          </p:cNvSpPr>
          <p:nvPr/>
        </p:nvSpPr>
        <p:spPr bwMode="auto">
          <a:xfrm>
            <a:off x="2971800" y="4711700"/>
            <a:ext cx="76200" cy="762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2105" name="Oval 9"/>
          <p:cNvSpPr>
            <a:spLocks/>
          </p:cNvSpPr>
          <p:nvPr/>
        </p:nvSpPr>
        <p:spPr bwMode="auto">
          <a:xfrm>
            <a:off x="5367338" y="4635500"/>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2106" name="Oval 10"/>
          <p:cNvSpPr>
            <a:spLocks/>
          </p:cNvSpPr>
          <p:nvPr/>
        </p:nvSpPr>
        <p:spPr bwMode="auto">
          <a:xfrm>
            <a:off x="5000625" y="4835525"/>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2107" name="Oval 11"/>
          <p:cNvSpPr>
            <a:spLocks/>
          </p:cNvSpPr>
          <p:nvPr/>
        </p:nvSpPr>
        <p:spPr bwMode="auto">
          <a:xfrm>
            <a:off x="4953000" y="4330700"/>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2108" name="Oval 12"/>
          <p:cNvSpPr>
            <a:spLocks/>
          </p:cNvSpPr>
          <p:nvPr/>
        </p:nvSpPr>
        <p:spPr bwMode="auto">
          <a:xfrm>
            <a:off x="4724400" y="4635500"/>
            <a:ext cx="76200" cy="76200"/>
          </a:xfrm>
          <a:prstGeom prst="ellipse">
            <a:avLst/>
          </a:prstGeom>
          <a:solidFill>
            <a:srgbClr val="FF33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2109" name="Line 13"/>
          <p:cNvSpPr>
            <a:spLocks noChangeShapeType="1"/>
          </p:cNvSpPr>
          <p:nvPr/>
        </p:nvSpPr>
        <p:spPr bwMode="auto">
          <a:xfrm rot="10800000" flipH="1">
            <a:off x="3109913" y="4352925"/>
            <a:ext cx="1839912" cy="373063"/>
          </a:xfrm>
          <a:prstGeom prst="line">
            <a:avLst/>
          </a:prstGeom>
          <a:noFill/>
          <a:ln w="25400" cap="flat">
            <a:solidFill>
              <a:srgbClr val="008000"/>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2110" name="Line 14"/>
          <p:cNvSpPr>
            <a:spLocks noChangeShapeType="1"/>
          </p:cNvSpPr>
          <p:nvPr/>
        </p:nvSpPr>
        <p:spPr bwMode="auto">
          <a:xfrm rot="10800000" flipH="1">
            <a:off x="3124200" y="4635500"/>
            <a:ext cx="1600200" cy="144463"/>
          </a:xfrm>
          <a:prstGeom prst="line">
            <a:avLst/>
          </a:prstGeom>
          <a:noFill/>
          <a:ln w="25400" cap="flat">
            <a:solidFill>
              <a:srgbClr val="008000"/>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2111" name="Line 15"/>
          <p:cNvSpPr>
            <a:spLocks noChangeShapeType="1"/>
          </p:cNvSpPr>
          <p:nvPr/>
        </p:nvSpPr>
        <p:spPr bwMode="auto">
          <a:xfrm>
            <a:off x="3121025" y="4779963"/>
            <a:ext cx="1831975" cy="84137"/>
          </a:xfrm>
          <a:prstGeom prst="line">
            <a:avLst/>
          </a:prstGeom>
          <a:noFill/>
          <a:ln w="25400" cap="flat">
            <a:solidFill>
              <a:srgbClr val="008000"/>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2112" name="Line 16"/>
          <p:cNvSpPr>
            <a:spLocks noChangeShapeType="1"/>
          </p:cNvSpPr>
          <p:nvPr/>
        </p:nvSpPr>
        <p:spPr bwMode="auto">
          <a:xfrm rot="10800000" flipH="1">
            <a:off x="3124200" y="4686300"/>
            <a:ext cx="2246313" cy="101600"/>
          </a:xfrm>
          <a:prstGeom prst="line">
            <a:avLst/>
          </a:prstGeom>
          <a:noFill/>
          <a:ln w="25400" cap="flat">
            <a:solidFill>
              <a:srgbClr val="008000"/>
            </a:solidFill>
            <a:prstDash val="solid"/>
            <a:round/>
            <a:headEnd type="non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2113" name="Rectangle 17"/>
          <p:cNvSpPr>
            <a:spLocks/>
          </p:cNvSpPr>
          <p:nvPr/>
        </p:nvSpPr>
        <p:spPr bwMode="auto">
          <a:xfrm>
            <a:off x="3886200" y="3644900"/>
            <a:ext cx="609600" cy="939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3450"/>
              </a:spcBef>
            </a:pPr>
            <a:r>
              <a:rPr lang="en-US" sz="6000">
                <a:solidFill>
                  <a:srgbClr val="FF3300"/>
                </a:solidFill>
                <a:latin typeface="Times New Roman Bold" charset="0"/>
                <a:ea typeface="ＭＳ Ｐゴシック" charset="0"/>
                <a:cs typeface="Times New Roman Bold" charset="0"/>
                <a:sym typeface="Times New Roman Bold" charset="0"/>
              </a:rPr>
              <a:t>?</a:t>
            </a:r>
          </a:p>
        </p:txBody>
      </p:sp>
      <p:sp>
        <p:nvSpPr>
          <p:cNvPr id="132114" name="Rectangle 18"/>
          <p:cNvSpPr>
            <a:spLocks/>
          </p:cNvSpPr>
          <p:nvPr/>
        </p:nvSpPr>
        <p:spPr bwMode="auto">
          <a:xfrm>
            <a:off x="685800" y="5486400"/>
            <a:ext cx="7696200" cy="588963"/>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40639" bIns="0"/>
          <a:lstStyle/>
          <a:p>
            <a:pPr marL="39688" algn="ctr">
              <a:spcBef>
                <a:spcPts val="1850"/>
              </a:spcBef>
            </a:pPr>
            <a:r>
              <a:rPr lang="en-US" sz="3200">
                <a:solidFill>
                  <a:srgbClr val="006600"/>
                </a:solidFill>
                <a:ea typeface="ＭＳ Ｐゴシック" charset="0"/>
                <a:cs typeface="Times New Roman" charset="0"/>
              </a:rPr>
              <a:t>We need a reliable and distinctive descriptor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32114"/>
                                        </p:tgtEl>
                                        <p:attrNameLst>
                                          <p:attrName>style.visibility</p:attrName>
                                        </p:attrNameLst>
                                      </p:cBhvr>
                                      <p:to>
                                        <p:strVal val="visible"/>
                                      </p:to>
                                    </p:set>
                                    <p:anim calcmode="lin" valueType="num">
                                      <p:cBhvr>
                                        <p:cTn id="7" dur="500" fill="hold"/>
                                        <p:tgtEl>
                                          <p:spTgt spid="132114"/>
                                        </p:tgtEl>
                                        <p:attrNameLst>
                                          <p:attrName>ppt_x</p:attrName>
                                        </p:attrNameLst>
                                      </p:cBhvr>
                                      <p:tavLst>
                                        <p:tav tm="0">
                                          <p:val>
                                            <p:strVal val="#ppt_x-#ppt_w/2"/>
                                          </p:val>
                                        </p:tav>
                                        <p:tav tm="100000">
                                          <p:val>
                                            <p:strVal val="#ppt_x"/>
                                          </p:val>
                                        </p:tav>
                                      </p:tavLst>
                                    </p:anim>
                                    <p:anim calcmode="lin" valueType="num">
                                      <p:cBhvr>
                                        <p:cTn id="8" dur="500" fill="hold"/>
                                        <p:tgtEl>
                                          <p:spTgt spid="132114"/>
                                        </p:tgtEl>
                                        <p:attrNameLst>
                                          <p:attrName>ppt_y</p:attrName>
                                        </p:attrNameLst>
                                      </p:cBhvr>
                                      <p:tavLst>
                                        <p:tav tm="0">
                                          <p:val>
                                            <p:strVal val="#ppt_y"/>
                                          </p:val>
                                        </p:tav>
                                        <p:tav tm="100000">
                                          <p:val>
                                            <p:strVal val="#ppt_y"/>
                                          </p:val>
                                        </p:tav>
                                      </p:tavLst>
                                    </p:anim>
                                    <p:anim calcmode="lin" valueType="num">
                                      <p:cBhvr>
                                        <p:cTn id="9" dur="500" fill="hold"/>
                                        <p:tgtEl>
                                          <p:spTgt spid="132114"/>
                                        </p:tgtEl>
                                        <p:attrNameLst>
                                          <p:attrName>ppt_w</p:attrName>
                                        </p:attrNameLst>
                                      </p:cBhvr>
                                      <p:tavLst>
                                        <p:tav tm="0">
                                          <p:val>
                                            <p:fltVal val="0"/>
                                          </p:val>
                                        </p:tav>
                                        <p:tav tm="100000">
                                          <p:val>
                                            <p:strVal val="#ppt_w"/>
                                          </p:val>
                                        </p:tav>
                                      </p:tavLst>
                                    </p:anim>
                                    <p:anim calcmode="lin" valueType="num">
                                      <p:cBhvr>
                                        <p:cTn id="10" dur="500" fill="hold"/>
                                        <p:tgtEl>
                                          <p:spTgt spid="1321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4" grpId="0" animBg="1" autoUpdateAnimBg="0"/>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3" name="Rectangle 1"/>
          <p:cNvSpPr>
            <a:spLocks noGrp="1" noChangeArrowheads="1"/>
          </p:cNvSpPr>
          <p:nvPr>
            <p:ph type="title"/>
          </p:nvPr>
        </p:nvSpPr>
        <p:spPr>
          <a:xfrm>
            <a:off x="685800" y="0"/>
            <a:ext cx="7666038" cy="3581400"/>
          </a:xfrm>
          <a:ln/>
        </p:spPr>
        <p:txBody>
          <a:bodyPr rIns="41275" anchor="b"/>
          <a:lstStyle/>
          <a:p>
            <a:pPr marL="41275"/>
            <a:r>
              <a:rPr lang="en-US">
                <a:latin typeface="Times New Roman Bold" charset="0"/>
                <a:cs typeface="Times New Roman Bold" charset="0"/>
                <a:sym typeface="Times New Roman Bold" charset="0"/>
              </a:rPr>
              <a:t>CVPR 2003 Tutorial</a:t>
            </a:r>
            <a:r>
              <a:rPr lang="en-US">
                <a:latin typeface="Times New Roman Bold" charset="0"/>
                <a:sym typeface="Times New Roman Bold" charset="0"/>
              </a:rPr>
              <a:t/>
            </a:r>
            <a:br>
              <a:rPr lang="en-US">
                <a:latin typeface="Times New Roman Bold" charset="0"/>
                <a:sym typeface="Times New Roman Bold" charset="0"/>
              </a:rPr>
            </a:br>
            <a:r>
              <a:rPr lang="en-US">
                <a:latin typeface="Times New Roman Bold" charset="0"/>
                <a:sym typeface="Times New Roman Bold" charset="0"/>
              </a:rPr>
              <a:t/>
            </a:r>
            <a:br>
              <a:rPr lang="en-US">
                <a:latin typeface="Times New Roman Bold" charset="0"/>
                <a:sym typeface="Times New Roman Bold" charset="0"/>
              </a:rPr>
            </a:br>
            <a:r>
              <a:rPr lang="en-US">
                <a:latin typeface="Times New Roman Bold" charset="0"/>
                <a:cs typeface="Times New Roman Bold" charset="0"/>
                <a:sym typeface="Times New Roman Bold" charset="0"/>
              </a:rPr>
              <a:t>Recognition and Matching Based on Local Invariant Features</a:t>
            </a:r>
            <a:r>
              <a:rPr lang="en-US"/>
              <a:t> </a:t>
            </a:r>
          </a:p>
        </p:txBody>
      </p:sp>
      <p:sp>
        <p:nvSpPr>
          <p:cNvPr id="136194" name="Rectangle 2"/>
          <p:cNvSpPr>
            <a:spLocks noGrp="1" noChangeArrowheads="1"/>
          </p:cNvSpPr>
          <p:nvPr>
            <p:ph type="body" idx="1"/>
          </p:nvPr>
        </p:nvSpPr>
        <p:spPr>
          <a:xfrm>
            <a:off x="1166813" y="3886200"/>
            <a:ext cx="6757987" cy="2971800"/>
          </a:xfrm>
          <a:ln/>
        </p:spPr>
        <p:txBody>
          <a:bodyPr rIns="41275"/>
          <a:lstStyle/>
          <a:p>
            <a:pPr marL="41275" indent="0" algn="ctr">
              <a:buFont typeface="Times New Roman" charset="0"/>
              <a:buNone/>
            </a:pPr>
            <a:r>
              <a:rPr lang="en-US"/>
              <a:t>David Lowe </a:t>
            </a:r>
          </a:p>
          <a:p>
            <a:pPr marL="41275" indent="0" algn="ctr">
              <a:buFont typeface="Times New Roman" charset="0"/>
              <a:buNone/>
            </a:pPr>
            <a:r>
              <a:rPr lang="en-US"/>
              <a:t>Computer Science Department</a:t>
            </a:r>
          </a:p>
          <a:p>
            <a:pPr marL="41275" indent="0" algn="ctr">
              <a:buFont typeface="Times New Roman" charset="0"/>
              <a:buNone/>
            </a:pPr>
            <a:r>
              <a:rPr lang="en-US"/>
              <a:t>University of British Columbia</a:t>
            </a:r>
          </a:p>
        </p:txBody>
      </p:sp>
      <p:sp>
        <p:nvSpPr>
          <p:cNvPr id="136195" name="Rectangle 3"/>
          <p:cNvSpPr>
            <a:spLocks/>
          </p:cNvSpPr>
          <p:nvPr/>
        </p:nvSpPr>
        <p:spPr bwMode="auto">
          <a:xfrm>
            <a:off x="330200" y="6261100"/>
            <a:ext cx="5767388" cy="431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u="sng">
                <a:solidFill>
                  <a:schemeClr val="tx1"/>
                </a:solidFill>
                <a:ea typeface="ＭＳ Ｐゴシック" charset="0"/>
                <a:cs typeface="Times New Roman" charset="0"/>
                <a:hlinkClick r:id="rId2"/>
              </a:rPr>
              <a:t>http://www.cs.ubc.ca/~lowe/papers/ijcv04.pdf</a:t>
            </a:r>
            <a:endParaRPr lang="en-US" u="sng">
              <a:solidFill>
                <a:schemeClr val="tx1"/>
              </a:solidFill>
              <a:ea typeface="ＭＳ Ｐゴシック" charset="0"/>
              <a:cs typeface="Times New Roman"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8241" name="Picture 1"/>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3790" r="58810"/>
          <a:stretch>
            <a:fillRect/>
          </a:stretch>
        </p:blipFill>
        <p:spPr bwMode="auto">
          <a:xfrm>
            <a:off x="3024188" y="3721100"/>
            <a:ext cx="2322512" cy="2578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138242" name="Rectangle 2"/>
          <p:cNvSpPr>
            <a:spLocks noGrp="1" noChangeArrowheads="1"/>
          </p:cNvSpPr>
          <p:nvPr>
            <p:ph type="title"/>
          </p:nvPr>
        </p:nvSpPr>
        <p:spPr>
          <a:xfrm>
            <a:off x="685800" y="-76200"/>
            <a:ext cx="7772400" cy="1143000"/>
          </a:xfrm>
          <a:ln/>
        </p:spPr>
        <p:txBody>
          <a:bodyPr rIns="132080"/>
          <a:lstStyle/>
          <a:p>
            <a:r>
              <a:rPr lang="en-US">
                <a:latin typeface="Times New Roman Bold" charset="0"/>
                <a:cs typeface="Times New Roman Bold" charset="0"/>
                <a:sym typeface="Times New Roman Bold" charset="0"/>
              </a:rPr>
              <a:t>SIFT vector formation</a:t>
            </a:r>
            <a:endParaRPr lang="en-US">
              <a:latin typeface="Times New Roman Bold" charset="0"/>
              <a:sym typeface="Times New Roman Bold" charset="0"/>
            </a:endParaRPr>
          </a:p>
        </p:txBody>
      </p:sp>
      <p:sp>
        <p:nvSpPr>
          <p:cNvPr id="138243" name="Rectangle 3"/>
          <p:cNvSpPr>
            <a:spLocks noGrp="1" noChangeArrowheads="1"/>
          </p:cNvSpPr>
          <p:nvPr>
            <p:ph type="body" idx="1"/>
          </p:nvPr>
        </p:nvSpPr>
        <p:spPr>
          <a:xfrm>
            <a:off x="457200" y="914400"/>
            <a:ext cx="8382000" cy="2590800"/>
          </a:xfrm>
          <a:ln/>
        </p:spPr>
        <p:txBody>
          <a:bodyPr rIns="132080"/>
          <a:lstStyle/>
          <a:p>
            <a:r>
              <a:rPr lang="en-US" sz="2800"/>
              <a:t>Computed on rotated and scaled version of window according to computed orientation &amp; scale</a:t>
            </a:r>
          </a:p>
          <a:p>
            <a:pPr marL="782638" lvl="1"/>
            <a:r>
              <a:rPr lang="en-US"/>
              <a:t>resample the window</a:t>
            </a:r>
          </a:p>
          <a:p>
            <a:r>
              <a:rPr lang="en-US" sz="2800"/>
              <a:t>Based on gradients weighted by a Gaussian of variance half the window (for smooth falloff)</a:t>
            </a:r>
          </a:p>
        </p:txBody>
      </p:sp>
      <p:pic>
        <p:nvPicPr>
          <p:cNvPr id="138244"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138245" name="Line 5"/>
          <p:cNvSpPr>
            <a:spLocks noChangeShapeType="1"/>
          </p:cNvSpPr>
          <p:nvPr/>
        </p:nvSpPr>
        <p:spPr bwMode="auto">
          <a:xfrm rot="10800000" flipH="1">
            <a:off x="1982788" y="3954463"/>
            <a:ext cx="1160462" cy="58737"/>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8246" name="Line 6"/>
          <p:cNvSpPr>
            <a:spLocks noChangeShapeType="1"/>
          </p:cNvSpPr>
          <p:nvPr/>
        </p:nvSpPr>
        <p:spPr bwMode="auto">
          <a:xfrm>
            <a:off x="1987550" y="4241800"/>
            <a:ext cx="1155700" cy="1670050"/>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Tree>
  </p:cSld>
  <p:clrMapOvr>
    <a:masterClrMapping/>
  </p:clrMapOvr>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9265" name="Picture 1"/>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24188" y="3619500"/>
            <a:ext cx="5638800" cy="2679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139266" name="Rectangle 2"/>
          <p:cNvSpPr>
            <a:spLocks noGrp="1" noChangeArrowheads="1"/>
          </p:cNvSpPr>
          <p:nvPr>
            <p:ph type="title"/>
          </p:nvPr>
        </p:nvSpPr>
        <p:spPr>
          <a:xfrm>
            <a:off x="685800" y="-76200"/>
            <a:ext cx="7772400" cy="1143000"/>
          </a:xfrm>
          <a:ln/>
        </p:spPr>
        <p:txBody>
          <a:bodyPr rIns="132080"/>
          <a:lstStyle/>
          <a:p>
            <a:r>
              <a:rPr lang="en-US">
                <a:latin typeface="Times New Roman Bold" charset="0"/>
                <a:cs typeface="Times New Roman Bold" charset="0"/>
                <a:sym typeface="Times New Roman Bold" charset="0"/>
              </a:rPr>
              <a:t>SIFT vector formation</a:t>
            </a:r>
            <a:endParaRPr lang="en-US">
              <a:latin typeface="Times New Roman Bold" charset="0"/>
              <a:sym typeface="Times New Roman Bold" charset="0"/>
            </a:endParaRPr>
          </a:p>
        </p:txBody>
      </p:sp>
      <p:sp>
        <p:nvSpPr>
          <p:cNvPr id="139267" name="Rectangle 3"/>
          <p:cNvSpPr>
            <a:spLocks noGrp="1" noChangeArrowheads="1"/>
          </p:cNvSpPr>
          <p:nvPr>
            <p:ph type="body" idx="1"/>
          </p:nvPr>
        </p:nvSpPr>
        <p:spPr>
          <a:xfrm>
            <a:off x="457200" y="914400"/>
            <a:ext cx="8382000" cy="2590800"/>
          </a:xfrm>
          <a:ln/>
        </p:spPr>
        <p:txBody>
          <a:bodyPr rIns="132080"/>
          <a:lstStyle/>
          <a:p>
            <a:r>
              <a:rPr lang="en-US" sz="2800"/>
              <a:t>4x4 array of gradient orientation histograms</a:t>
            </a:r>
          </a:p>
          <a:p>
            <a:pPr marL="782638" lvl="1"/>
            <a:r>
              <a:rPr lang="en-US"/>
              <a:t>not really histogram, weighted by magnitude</a:t>
            </a:r>
          </a:p>
          <a:p>
            <a:r>
              <a:rPr lang="en-US" sz="2800"/>
              <a:t>8 orientations x 4x4 array = 128 dimensions</a:t>
            </a:r>
          </a:p>
          <a:p>
            <a:r>
              <a:rPr lang="en-US" sz="2800"/>
              <a:t>Motivation:  some sensitivity to spatial layout, but not too much.</a:t>
            </a:r>
          </a:p>
        </p:txBody>
      </p:sp>
      <p:sp>
        <p:nvSpPr>
          <p:cNvPr id="139268" name="Rectangle 4"/>
          <p:cNvSpPr>
            <a:spLocks/>
          </p:cNvSpPr>
          <p:nvPr/>
        </p:nvSpPr>
        <p:spPr bwMode="auto">
          <a:xfrm>
            <a:off x="5840413" y="6299200"/>
            <a:ext cx="3033712" cy="342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700">
                <a:solidFill>
                  <a:schemeClr val="tx1"/>
                </a:solidFill>
                <a:ea typeface="ＭＳ Ｐゴシック" charset="0"/>
                <a:cs typeface="Times New Roman" charset="0"/>
              </a:rPr>
              <a:t>showing only 2x2 here but is 4x4</a:t>
            </a:r>
          </a:p>
        </p:txBody>
      </p:sp>
      <p:pic>
        <p:nvPicPr>
          <p:cNvPr id="139269" name="Picture 5"/>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139270" name="Line 6"/>
          <p:cNvSpPr>
            <a:spLocks noChangeShapeType="1"/>
          </p:cNvSpPr>
          <p:nvPr/>
        </p:nvSpPr>
        <p:spPr bwMode="auto">
          <a:xfrm rot="10800000" flipH="1">
            <a:off x="1982788" y="3954463"/>
            <a:ext cx="1160462" cy="58737"/>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39271" name="Line 7"/>
          <p:cNvSpPr>
            <a:spLocks noChangeShapeType="1"/>
          </p:cNvSpPr>
          <p:nvPr/>
        </p:nvSpPr>
        <p:spPr bwMode="auto">
          <a:xfrm>
            <a:off x="1987550" y="4241800"/>
            <a:ext cx="1155700" cy="1670050"/>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Tree>
  </p:cSld>
  <p:clrMapOvr>
    <a:masterClrMapping/>
  </p:clrMapOvr>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7" name="Rectangle 1"/>
          <p:cNvSpPr>
            <a:spLocks noGrp="1" noChangeArrowheads="1"/>
          </p:cNvSpPr>
          <p:nvPr>
            <p:ph type="title"/>
          </p:nvPr>
        </p:nvSpPr>
        <p:spPr>
          <a:xfrm>
            <a:off x="685800" y="-76200"/>
            <a:ext cx="7772400" cy="1143000"/>
          </a:xfrm>
          <a:ln/>
        </p:spPr>
        <p:txBody>
          <a:bodyPr rIns="132080"/>
          <a:lstStyle/>
          <a:p>
            <a:r>
              <a:rPr lang="en-US">
                <a:latin typeface="Times New Roman Bold" charset="0"/>
                <a:cs typeface="Times New Roman Bold" charset="0"/>
                <a:sym typeface="Times New Roman Bold" charset="0"/>
              </a:rPr>
              <a:t>Reduce effect of illumination</a:t>
            </a:r>
            <a:endParaRPr lang="en-US">
              <a:latin typeface="Times New Roman Bold" charset="0"/>
              <a:sym typeface="Times New Roman Bold" charset="0"/>
            </a:endParaRPr>
          </a:p>
        </p:txBody>
      </p:sp>
      <p:sp>
        <p:nvSpPr>
          <p:cNvPr id="142338" name="Rectangle 2"/>
          <p:cNvSpPr>
            <a:spLocks noGrp="1" noChangeArrowheads="1"/>
          </p:cNvSpPr>
          <p:nvPr>
            <p:ph type="body" idx="1"/>
          </p:nvPr>
        </p:nvSpPr>
        <p:spPr>
          <a:xfrm>
            <a:off x="457200" y="914400"/>
            <a:ext cx="8382000" cy="2819400"/>
          </a:xfrm>
          <a:ln/>
        </p:spPr>
        <p:txBody>
          <a:bodyPr rIns="132080"/>
          <a:lstStyle/>
          <a:p>
            <a:r>
              <a:rPr lang="en-US" sz="2800"/>
              <a:t>128-dim vector normalized to 1 </a:t>
            </a:r>
          </a:p>
          <a:p>
            <a:r>
              <a:rPr lang="en-US" sz="2800"/>
              <a:t>Threshold gradient magnitudes to avoid excessive influence of high gradients</a:t>
            </a:r>
          </a:p>
          <a:p>
            <a:pPr marL="782638" lvl="1"/>
            <a:r>
              <a:rPr lang="en-US"/>
              <a:t>after normalization, clamp gradients &gt;0.2</a:t>
            </a:r>
          </a:p>
          <a:p>
            <a:pPr marL="782638" lvl="1"/>
            <a:r>
              <a:rPr lang="en-US"/>
              <a:t>renormalize</a:t>
            </a:r>
          </a:p>
        </p:txBody>
      </p:sp>
      <p:pic>
        <p:nvPicPr>
          <p:cNvPr id="142339"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24188" y="3619500"/>
            <a:ext cx="5638800" cy="2679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142340"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142341" name="Line 5"/>
          <p:cNvSpPr>
            <a:spLocks noChangeShapeType="1"/>
          </p:cNvSpPr>
          <p:nvPr/>
        </p:nvSpPr>
        <p:spPr bwMode="auto">
          <a:xfrm rot="10800000" flipH="1">
            <a:off x="1982788" y="3954463"/>
            <a:ext cx="1160462" cy="58737"/>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42342" name="Line 6"/>
          <p:cNvSpPr>
            <a:spLocks noChangeShapeType="1"/>
          </p:cNvSpPr>
          <p:nvPr/>
        </p:nvSpPr>
        <p:spPr bwMode="auto">
          <a:xfrm>
            <a:off x="1987550" y="4241800"/>
            <a:ext cx="1155700" cy="1670050"/>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Tree>
  </p:cSld>
  <p:clrMapOvr>
    <a:masterClrMapping/>
  </p:clrMapOvr>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C1356A76-2775-8E4D-84B4-09B83AB8AC85}" type="slidenum">
              <a:rPr lang="en-US"/>
              <a:pPr/>
              <a:t>78</a:t>
            </a:fld>
            <a:endParaRPr lang="en-US"/>
          </a:p>
        </p:txBody>
      </p:sp>
      <p:sp>
        <p:nvSpPr>
          <p:cNvPr id="143361" name="Rectangle 1"/>
          <p:cNvSpPr>
            <a:spLocks noGrp="1" noChangeArrowheads="1"/>
          </p:cNvSpPr>
          <p:nvPr>
            <p:ph type="title"/>
          </p:nvPr>
        </p:nvSpPr>
        <p:spPr>
          <a:xfrm>
            <a:off x="381000" y="0"/>
            <a:ext cx="8369300" cy="1600200"/>
          </a:xfrm>
          <a:ln/>
        </p:spPr>
        <p:txBody>
          <a:bodyPr rIns="132080"/>
          <a:lstStyle/>
          <a:p>
            <a:r>
              <a:rPr lang="en-US" sz="3600">
                <a:latin typeface="Times New Roman Bold" charset="0"/>
                <a:cs typeface="Times New Roman Bold" charset="0"/>
                <a:sym typeface="Times New Roman Bold" charset="0"/>
              </a:rPr>
              <a:t>Tuning and evaluating the SIFT descriptors</a:t>
            </a:r>
            <a:endParaRPr lang="en-US" sz="3600">
              <a:latin typeface="Times New Roman Bold" charset="0"/>
              <a:sym typeface="Times New Roman Bold" charset="0"/>
            </a:endParaRPr>
          </a:p>
        </p:txBody>
      </p:sp>
      <p:sp>
        <p:nvSpPr>
          <p:cNvPr id="143362" name="Rectangle 2"/>
          <p:cNvSpPr>
            <a:spLocks noGrp="1" noChangeArrowheads="1"/>
          </p:cNvSpPr>
          <p:nvPr>
            <p:ph type="body" idx="1"/>
          </p:nvPr>
        </p:nvSpPr>
        <p:spPr>
          <a:xfrm>
            <a:off x="546100" y="1752600"/>
            <a:ext cx="8369300" cy="4876800"/>
          </a:xfrm>
          <a:ln/>
        </p:spPr>
        <p:txBody>
          <a:bodyPr rIns="132080"/>
          <a:lstStyle/>
          <a:p>
            <a:pPr marL="0" indent="0">
              <a:buFont typeface="Times New Roman" charset="0"/>
              <a:buNone/>
            </a:pPr>
            <a:r>
              <a:rPr lang="en-US" sz="2400" dirty="0"/>
              <a:t>Database images were subjected to rotation, scaling, affine stretch, brightness and contrast changes, and added noise.  Feature point detectors and descriptors were compared before and after the distortions, and evaluated for:</a:t>
            </a:r>
          </a:p>
          <a:p>
            <a:pPr marL="0" indent="0"/>
            <a:endParaRPr lang="en-US" dirty="0" smtClean="0"/>
          </a:p>
          <a:p>
            <a:pPr marL="0" indent="0"/>
            <a:r>
              <a:rPr lang="en-US" dirty="0" smtClean="0"/>
              <a:t> Sensitivity </a:t>
            </a:r>
            <a:r>
              <a:rPr lang="en-US" dirty="0"/>
              <a:t>to number of histogram orientations and </a:t>
            </a:r>
            <a:r>
              <a:rPr lang="en-US" dirty="0" err="1"/>
              <a:t>subregions</a:t>
            </a:r>
            <a:r>
              <a:rPr lang="en-US" dirty="0"/>
              <a:t>.</a:t>
            </a:r>
            <a:endParaRPr lang="en-US" dirty="0" smtClean="0"/>
          </a:p>
          <a:p>
            <a:pPr marL="0" indent="0"/>
            <a:r>
              <a:rPr lang="en-US" dirty="0" smtClean="0"/>
              <a:t> Stability </a:t>
            </a:r>
            <a:r>
              <a:rPr lang="en-US" dirty="0"/>
              <a:t>to noise.</a:t>
            </a:r>
            <a:endParaRPr lang="en-US" dirty="0" smtClean="0"/>
          </a:p>
          <a:p>
            <a:pPr marL="0" indent="0"/>
            <a:r>
              <a:rPr lang="en-US" dirty="0" smtClean="0"/>
              <a:t> Stability </a:t>
            </a:r>
            <a:r>
              <a:rPr lang="en-US" dirty="0"/>
              <a:t>to affine change.</a:t>
            </a:r>
            <a:endParaRPr lang="en-US" dirty="0" smtClean="0"/>
          </a:p>
          <a:p>
            <a:pPr marL="0" indent="0"/>
            <a:r>
              <a:rPr lang="en-US" dirty="0" smtClean="0"/>
              <a:t> Feature </a:t>
            </a:r>
            <a:r>
              <a:rPr lang="en-US" dirty="0"/>
              <a:t>distinctiveness</a:t>
            </a:r>
          </a:p>
        </p:txBody>
      </p:sp>
      <p:sp>
        <p:nvSpPr>
          <p:cNvPr id="143363"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C7342285-1ADA-1A47-8E6D-76C2F2EA9292}" type="slidenum">
              <a:rPr lang="en-US" sz="1400">
                <a:cs typeface="Times New Roman" charset="0"/>
              </a:rPr>
              <a:pPr algn="ctr"/>
              <a:t>78</a:t>
            </a:fld>
            <a:endParaRPr lang="en-US" sz="1400">
              <a:cs typeface="Times New Roman"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5" name="Rectangle 1"/>
          <p:cNvSpPr>
            <a:spLocks noGrp="1" noChangeArrowheads="1"/>
          </p:cNvSpPr>
          <p:nvPr>
            <p:ph type="title"/>
          </p:nvPr>
        </p:nvSpPr>
        <p:spPr>
          <a:xfrm>
            <a:off x="730250" y="-188913"/>
            <a:ext cx="7772400" cy="1143001"/>
          </a:xfrm>
          <a:ln/>
        </p:spPr>
        <p:txBody>
          <a:bodyPr rIns="132080"/>
          <a:lstStyle/>
          <a:p>
            <a:r>
              <a:rPr lang="en-US" sz="2800">
                <a:latin typeface="Times New Roman Bold" charset="0"/>
                <a:cs typeface="Times New Roman Bold" charset="0"/>
                <a:sym typeface="Times New Roman Bold" charset="0"/>
              </a:rPr>
              <a:t>Sensitivity to number of histogram orientations and subregions, n.</a:t>
            </a:r>
            <a:endParaRPr lang="en-US" sz="2800">
              <a:latin typeface="Times New Roman Bold" charset="0"/>
              <a:sym typeface="Times New Roman Bold" charset="0"/>
            </a:endParaRPr>
          </a:p>
        </p:txBody>
      </p:sp>
      <p:pic>
        <p:nvPicPr>
          <p:cNvPr id="14438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5300" y="1092200"/>
            <a:ext cx="8394700" cy="5245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round/>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ln/>
        </p:spPr>
        <p:txBody>
          <a:bodyPr rIns="132080"/>
          <a:lstStyle/>
          <a:p>
            <a:r>
              <a:rPr lang="en-US"/>
              <a:t>How do we build a panorama?</a:t>
            </a:r>
          </a:p>
        </p:txBody>
      </p:sp>
      <p:sp>
        <p:nvSpPr>
          <p:cNvPr id="15362" name="Rectangle 2"/>
          <p:cNvSpPr>
            <a:spLocks noGrp="1" noChangeArrowheads="1"/>
          </p:cNvSpPr>
          <p:nvPr>
            <p:ph type="body" idx="1"/>
          </p:nvPr>
        </p:nvSpPr>
        <p:spPr>
          <a:ln/>
        </p:spPr>
        <p:txBody>
          <a:bodyPr rIns="132080"/>
          <a:lstStyle/>
          <a:p>
            <a:r>
              <a:rPr lang="en-US"/>
              <a:t>We need to match (align) images</a:t>
            </a:r>
          </a:p>
        </p:txBody>
      </p:sp>
      <p:grpSp>
        <p:nvGrpSpPr>
          <p:cNvPr id="15365" name="Group 5"/>
          <p:cNvGrpSpPr>
            <a:grpSpLocks/>
          </p:cNvGrpSpPr>
          <p:nvPr/>
        </p:nvGrpSpPr>
        <p:grpSpPr bwMode="auto">
          <a:xfrm>
            <a:off x="819150" y="3435350"/>
            <a:ext cx="7486650" cy="2660650"/>
            <a:chOff x="0" y="0"/>
            <a:chExt cx="4716" cy="1675"/>
          </a:xfrm>
        </p:grpSpPr>
        <p:pic>
          <p:nvPicPr>
            <p:cNvPr id="15363"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316" cy="16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15364"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00" y="0"/>
              <a:ext cx="2316" cy="16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grpSp>
    </p:spTree>
  </p:cSld>
  <p:clrMapOvr>
    <a:masterClrMapping/>
  </p:clrMapOvr>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3" name="Rectangle 1"/>
          <p:cNvSpPr>
            <a:spLocks noGrp="1" noChangeArrowheads="1"/>
          </p:cNvSpPr>
          <p:nvPr>
            <p:ph type="title"/>
          </p:nvPr>
        </p:nvSpPr>
        <p:spPr>
          <a:xfrm>
            <a:off x="457200" y="0"/>
            <a:ext cx="8458200" cy="838200"/>
          </a:xfrm>
          <a:ln/>
        </p:spPr>
        <p:txBody>
          <a:bodyPr rIns="132080"/>
          <a:lstStyle/>
          <a:p>
            <a:r>
              <a:rPr lang="en-US" sz="3600">
                <a:latin typeface="Times New Roman Bold" charset="0"/>
                <a:cs typeface="Times New Roman Bold" charset="0"/>
                <a:sym typeface="Times New Roman Bold" charset="0"/>
              </a:rPr>
              <a:t>Feature stability to noise</a:t>
            </a:r>
            <a:endParaRPr lang="en-US" sz="3600">
              <a:latin typeface="Times New Roman Bold" charset="0"/>
              <a:sym typeface="Times New Roman Bold" charset="0"/>
            </a:endParaRPr>
          </a:p>
        </p:txBody>
      </p:sp>
      <p:sp>
        <p:nvSpPr>
          <p:cNvPr id="146434" name="Rectangle 2"/>
          <p:cNvSpPr>
            <a:spLocks noGrp="1" noChangeArrowheads="1"/>
          </p:cNvSpPr>
          <p:nvPr>
            <p:ph type="body" idx="1"/>
          </p:nvPr>
        </p:nvSpPr>
        <p:spPr>
          <a:xfrm>
            <a:off x="457200" y="838200"/>
            <a:ext cx="8382000" cy="3390900"/>
          </a:xfrm>
          <a:ln/>
        </p:spPr>
        <p:txBody>
          <a:bodyPr rIns="132080"/>
          <a:lstStyle/>
          <a:p>
            <a:pPr>
              <a:buClr>
                <a:srgbClr val="000000"/>
              </a:buClr>
            </a:pPr>
            <a:r>
              <a:rPr lang="en-US" sz="2800"/>
              <a:t>Match features after random change in image scale &amp; orientation, with differing levels of image noise</a:t>
            </a:r>
          </a:p>
          <a:p>
            <a:pPr>
              <a:buClr>
                <a:srgbClr val="000000"/>
              </a:buClr>
            </a:pPr>
            <a:r>
              <a:rPr lang="en-US" sz="2800"/>
              <a:t>Find nearest neighbor in database of 30,000 features</a:t>
            </a:r>
          </a:p>
        </p:txBody>
      </p:sp>
      <p:pic>
        <p:nvPicPr>
          <p:cNvPr id="146435"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400" y="2479675"/>
            <a:ext cx="5886450" cy="4073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sq">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7" name="Rectangle 1"/>
          <p:cNvSpPr>
            <a:spLocks noGrp="1" noChangeArrowheads="1"/>
          </p:cNvSpPr>
          <p:nvPr>
            <p:ph type="title"/>
          </p:nvPr>
        </p:nvSpPr>
        <p:spPr>
          <a:xfrm>
            <a:off x="457200" y="0"/>
            <a:ext cx="8458200" cy="838200"/>
          </a:xfrm>
          <a:ln/>
        </p:spPr>
        <p:txBody>
          <a:bodyPr rIns="132080"/>
          <a:lstStyle/>
          <a:p>
            <a:r>
              <a:rPr lang="en-US" sz="3600">
                <a:latin typeface="Times New Roman Bold" charset="0"/>
                <a:cs typeface="Times New Roman Bold" charset="0"/>
                <a:sym typeface="Times New Roman Bold" charset="0"/>
              </a:rPr>
              <a:t>Feature stability to affine change</a:t>
            </a:r>
            <a:endParaRPr lang="en-US" sz="3600">
              <a:latin typeface="Times New Roman Bold" charset="0"/>
              <a:sym typeface="Times New Roman Bold" charset="0"/>
            </a:endParaRPr>
          </a:p>
        </p:txBody>
      </p:sp>
      <p:sp>
        <p:nvSpPr>
          <p:cNvPr id="147458" name="Rectangle 2"/>
          <p:cNvSpPr>
            <a:spLocks noGrp="1" noChangeArrowheads="1"/>
          </p:cNvSpPr>
          <p:nvPr>
            <p:ph type="body" idx="1"/>
          </p:nvPr>
        </p:nvSpPr>
        <p:spPr>
          <a:xfrm>
            <a:off x="457200" y="838200"/>
            <a:ext cx="8382000" cy="3390900"/>
          </a:xfrm>
          <a:ln/>
        </p:spPr>
        <p:txBody>
          <a:bodyPr rIns="132080"/>
          <a:lstStyle/>
          <a:p>
            <a:pPr>
              <a:buClr>
                <a:srgbClr val="000000"/>
              </a:buClr>
            </a:pPr>
            <a:r>
              <a:rPr lang="en-US" sz="2800"/>
              <a:t>Match features after random change in image scale &amp; orientation, with 2% image noise, and affine distortion</a:t>
            </a:r>
          </a:p>
          <a:p>
            <a:pPr>
              <a:buClr>
                <a:srgbClr val="000000"/>
              </a:buClr>
            </a:pPr>
            <a:r>
              <a:rPr lang="en-US" sz="2800"/>
              <a:t>Find nearest neighbor in database of 30,000 features</a:t>
            </a:r>
          </a:p>
        </p:txBody>
      </p:sp>
      <p:pic>
        <p:nvPicPr>
          <p:cNvPr id="147459"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1600" y="2392363"/>
            <a:ext cx="6248400" cy="43894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1" name="Rectangle 1"/>
          <p:cNvSpPr>
            <a:spLocks noGrp="1" noChangeArrowheads="1"/>
          </p:cNvSpPr>
          <p:nvPr>
            <p:ph type="title"/>
          </p:nvPr>
        </p:nvSpPr>
        <p:spPr>
          <a:xfrm>
            <a:off x="787400" y="-457200"/>
            <a:ext cx="7772400" cy="1143000"/>
          </a:xfrm>
          <a:ln/>
        </p:spPr>
        <p:txBody>
          <a:bodyPr rIns="132080"/>
          <a:lstStyle/>
          <a:p>
            <a:r>
              <a:rPr lang="en-US" sz="2400"/>
              <a:t>Affine Invariant Descriptors</a:t>
            </a:r>
          </a:p>
        </p:txBody>
      </p:sp>
      <p:sp>
        <p:nvSpPr>
          <p:cNvPr id="148482" name="Rectangle 2"/>
          <p:cNvSpPr>
            <a:spLocks noGrp="1" noChangeArrowheads="1"/>
          </p:cNvSpPr>
          <p:nvPr>
            <p:ph type="body" idx="1"/>
          </p:nvPr>
        </p:nvSpPr>
        <p:spPr>
          <a:xfrm>
            <a:off x="122238" y="2641600"/>
            <a:ext cx="7339012" cy="717550"/>
          </a:xfrm>
          <a:ln/>
        </p:spPr>
        <p:txBody>
          <a:bodyPr rIns="132080"/>
          <a:lstStyle/>
          <a:p>
            <a:pPr marL="0" indent="0">
              <a:spcBef>
                <a:spcPct val="0"/>
              </a:spcBef>
              <a:buFont typeface="Times New Roman" charset="0"/>
              <a:buNone/>
            </a:pPr>
            <a:r>
              <a:rPr lang="en-US" sz="1800">
                <a:solidFill>
                  <a:srgbClr val="000099"/>
                </a:solidFill>
              </a:rPr>
              <a:t>Find affine normalized frame</a:t>
            </a:r>
          </a:p>
        </p:txBody>
      </p:sp>
      <p:sp>
        <p:nvSpPr>
          <p:cNvPr id="148483" name="Line 3"/>
          <p:cNvSpPr>
            <a:spLocks noChangeShapeType="1"/>
          </p:cNvSpPr>
          <p:nvPr/>
        </p:nvSpPr>
        <p:spPr bwMode="auto">
          <a:xfrm>
            <a:off x="0" y="6400800"/>
            <a:ext cx="9144000" cy="1588"/>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lIns="0" tIns="0" rIns="0" bIns="0"/>
          <a:lstStyle/>
          <a:p>
            <a:endParaRPr lang="en-US"/>
          </a:p>
        </p:txBody>
      </p:sp>
      <p:sp>
        <p:nvSpPr>
          <p:cNvPr id="148484" name="Rectangle 4"/>
          <p:cNvSpPr>
            <a:spLocks/>
          </p:cNvSpPr>
          <p:nvPr/>
        </p:nvSpPr>
        <p:spPr bwMode="auto">
          <a:xfrm>
            <a:off x="0" y="6400800"/>
            <a:ext cx="9156700" cy="3175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900"/>
              </a:spcBef>
            </a:pPr>
            <a:r>
              <a:rPr lang="en-US" sz="1600">
                <a:solidFill>
                  <a:schemeClr val="tx1"/>
                </a:solidFill>
                <a:latin typeface="Arial" charset="0"/>
                <a:ea typeface="ＭＳ Ｐゴシック" charset="0"/>
                <a:cs typeface="Arial" charset="0"/>
                <a:sym typeface="Arial" charset="0"/>
              </a:rPr>
              <a:t>J.Matas et.al. </a:t>
            </a:r>
            <a:r>
              <a:rPr lang="ja-JP" altLang="en-US" sz="1600">
                <a:solidFill>
                  <a:schemeClr val="tx1"/>
                </a:solidFill>
                <a:latin typeface="Arial"/>
                <a:ea typeface="ＭＳ Ｐゴシック" charset="0"/>
                <a:cs typeface="Arial" charset="0"/>
                <a:sym typeface="Arial" charset="0"/>
              </a:rPr>
              <a:t>“</a:t>
            </a:r>
            <a:r>
              <a:rPr lang="en-US" sz="1600">
                <a:solidFill>
                  <a:schemeClr val="tx1"/>
                </a:solidFill>
                <a:latin typeface="Arial" charset="0"/>
                <a:ea typeface="ＭＳ Ｐゴシック" charset="0"/>
                <a:cs typeface="Arial" charset="0"/>
                <a:sym typeface="Arial" charset="0"/>
              </a:rPr>
              <a:t>Rotational Invariants for Wide-baseline Stereo</a:t>
            </a:r>
            <a:r>
              <a:rPr lang="ja-JP" altLang="en-US" sz="1600">
                <a:solidFill>
                  <a:schemeClr val="tx1"/>
                </a:solidFill>
                <a:latin typeface="Arial"/>
                <a:ea typeface="ＭＳ Ｐゴシック" charset="0"/>
                <a:cs typeface="Arial" charset="0"/>
                <a:sym typeface="Arial" charset="0"/>
              </a:rPr>
              <a:t>”</a:t>
            </a:r>
            <a:r>
              <a:rPr lang="en-US" sz="1600">
                <a:solidFill>
                  <a:schemeClr val="tx1"/>
                </a:solidFill>
                <a:latin typeface="Arial" charset="0"/>
                <a:ea typeface="ＭＳ Ｐゴシック" charset="0"/>
                <a:cs typeface="Arial" charset="0"/>
                <a:sym typeface="Arial" charset="0"/>
              </a:rPr>
              <a:t>. Research Report of CMP, 2003</a:t>
            </a:r>
          </a:p>
        </p:txBody>
      </p:sp>
      <p:grpSp>
        <p:nvGrpSpPr>
          <p:cNvPr id="148488" name="Group 8"/>
          <p:cNvGrpSpPr>
            <a:grpSpLocks/>
          </p:cNvGrpSpPr>
          <p:nvPr/>
        </p:nvGrpSpPr>
        <p:grpSpPr bwMode="auto">
          <a:xfrm>
            <a:off x="3638550" y="3281363"/>
            <a:ext cx="1071563" cy="347662"/>
            <a:chOff x="0" y="0"/>
            <a:chExt cx="675" cy="219"/>
          </a:xfrm>
        </p:grpSpPr>
        <p:sp>
          <p:nvSpPr>
            <p:cNvPr id="148485" name="AutoShape 5"/>
            <p:cNvSpPr>
              <a:spLocks/>
            </p:cNvSpPr>
            <p:nvPr/>
          </p:nvSpPr>
          <p:spPr bwMode="auto">
            <a:xfrm>
              <a:off x="105" y="0"/>
              <a:ext cx="570" cy="219"/>
            </a:xfrm>
            <a:custGeom>
              <a:avLst/>
              <a:gdLst/>
              <a:ahLst/>
              <a:cxnLst/>
              <a:rect l="0" t="0" r="r" b="b"/>
              <a:pathLst>
                <a:path w="21600" h="21600">
                  <a:moveTo>
                    <a:pt x="15200" y="0"/>
                  </a:moveTo>
                  <a:lnTo>
                    <a:pt x="15200" y="5400"/>
                  </a:lnTo>
                  <a:lnTo>
                    <a:pt x="0" y="5400"/>
                  </a:lnTo>
                  <a:lnTo>
                    <a:pt x="0" y="16200"/>
                  </a:lnTo>
                  <a:lnTo>
                    <a:pt x="15200" y="16200"/>
                  </a:lnTo>
                  <a:lnTo>
                    <a:pt x="15200" y="21600"/>
                  </a:lnTo>
                  <a:lnTo>
                    <a:pt x="21600" y="10800"/>
                  </a:lnTo>
                  <a:close/>
                  <a:moveTo>
                    <a:pt x="15200" y="0"/>
                  </a:moveTo>
                </a:path>
              </a:pathLst>
            </a:cu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148486" name="AutoShape 6"/>
            <p:cNvSpPr>
              <a:spLocks/>
            </p:cNvSpPr>
            <p:nvPr/>
          </p:nvSpPr>
          <p:spPr bwMode="auto">
            <a:xfrm>
              <a:off x="42" y="54"/>
              <a:ext cx="42" cy="110"/>
            </a:xfrm>
            <a:custGeom>
              <a:avLst/>
              <a:gdLst/>
              <a:ahLst/>
              <a:cxnLst/>
              <a:rect l="0" t="0" r="r" b="b"/>
              <a:pathLst>
                <a:path w="21600" h="21600">
                  <a:moveTo>
                    <a:pt x="0" y="0"/>
                  </a:moveTo>
                  <a:lnTo>
                    <a:pt x="0" y="21600"/>
                  </a:lnTo>
                  <a:lnTo>
                    <a:pt x="21600" y="21600"/>
                  </a:lnTo>
                  <a:lnTo>
                    <a:pt x="21600" y="0"/>
                  </a:lnTo>
                  <a:close/>
                  <a:moveTo>
                    <a:pt x="0" y="0"/>
                  </a:moveTo>
                </a:path>
              </a:pathLst>
            </a:cu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148487" name="AutoShape 7"/>
            <p:cNvSpPr>
              <a:spLocks/>
            </p:cNvSpPr>
            <p:nvPr/>
          </p:nvSpPr>
          <p:spPr bwMode="auto">
            <a:xfrm>
              <a:off x="0" y="54"/>
              <a:ext cx="21" cy="110"/>
            </a:xfrm>
            <a:custGeom>
              <a:avLst/>
              <a:gdLst/>
              <a:ahLst/>
              <a:cxnLst/>
              <a:rect l="0" t="0" r="r" b="b"/>
              <a:pathLst>
                <a:path w="21600" h="21600">
                  <a:moveTo>
                    <a:pt x="0" y="0"/>
                  </a:moveTo>
                  <a:lnTo>
                    <a:pt x="0" y="21600"/>
                  </a:lnTo>
                  <a:lnTo>
                    <a:pt x="21600" y="21600"/>
                  </a:lnTo>
                  <a:lnTo>
                    <a:pt x="21600" y="0"/>
                  </a:lnTo>
                  <a:close/>
                  <a:moveTo>
                    <a:pt x="0" y="0"/>
                  </a:moveTo>
                </a:path>
              </a:pathLst>
            </a:cu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grpSp>
      <p:grpSp>
        <p:nvGrpSpPr>
          <p:cNvPr id="148491" name="Group 11"/>
          <p:cNvGrpSpPr>
            <a:grpSpLocks/>
          </p:cNvGrpSpPr>
          <p:nvPr/>
        </p:nvGrpSpPr>
        <p:grpSpPr bwMode="auto">
          <a:xfrm>
            <a:off x="4678363" y="2308225"/>
            <a:ext cx="2165350" cy="1912938"/>
            <a:chOff x="0" y="0"/>
            <a:chExt cx="1363" cy="1205"/>
          </a:xfrm>
        </p:grpSpPr>
        <p:sp>
          <p:nvSpPr>
            <p:cNvPr id="148489" name="AutoShape 9"/>
            <p:cNvSpPr>
              <a:spLocks/>
            </p:cNvSpPr>
            <p:nvPr/>
          </p:nvSpPr>
          <p:spPr bwMode="auto">
            <a:xfrm rot="-1500000">
              <a:off x="156" y="336"/>
              <a:ext cx="991" cy="466"/>
            </a:xfrm>
            <a:custGeom>
              <a:avLst/>
              <a:gdLst/>
              <a:ahLst/>
              <a:cxnLst/>
              <a:rect l="0" t="0" r="r" b="b"/>
              <a:pathLst>
                <a:path w="19842" h="21442">
                  <a:moveTo>
                    <a:pt x="226" y="18581"/>
                  </a:moveTo>
                  <a:cubicBezTo>
                    <a:pt x="-273" y="16275"/>
                    <a:pt x="60" y="9630"/>
                    <a:pt x="1172" y="7543"/>
                  </a:cubicBezTo>
                  <a:cubicBezTo>
                    <a:pt x="2285" y="5456"/>
                    <a:pt x="5789" y="7305"/>
                    <a:pt x="6901" y="6042"/>
                  </a:cubicBezTo>
                  <a:cubicBezTo>
                    <a:pt x="8014" y="4779"/>
                    <a:pt x="6761" y="93"/>
                    <a:pt x="7835" y="2"/>
                  </a:cubicBezTo>
                  <a:cubicBezTo>
                    <a:pt x="8909" y="-90"/>
                    <a:pt x="11544" y="4724"/>
                    <a:pt x="13321" y="5530"/>
                  </a:cubicBezTo>
                  <a:cubicBezTo>
                    <a:pt x="15099" y="6335"/>
                    <a:pt x="17721" y="3846"/>
                    <a:pt x="18475" y="4871"/>
                  </a:cubicBezTo>
                  <a:cubicBezTo>
                    <a:pt x="19230" y="5896"/>
                    <a:pt x="17797" y="9538"/>
                    <a:pt x="17887" y="11717"/>
                  </a:cubicBezTo>
                  <a:cubicBezTo>
                    <a:pt x="17976" y="13895"/>
                    <a:pt x="21327" y="16311"/>
                    <a:pt x="19051" y="17922"/>
                  </a:cubicBezTo>
                  <a:cubicBezTo>
                    <a:pt x="16774" y="19533"/>
                    <a:pt x="7298" y="21364"/>
                    <a:pt x="4203" y="21437"/>
                  </a:cubicBezTo>
                  <a:cubicBezTo>
                    <a:pt x="1108" y="21510"/>
                    <a:pt x="725" y="20888"/>
                    <a:pt x="226" y="18581"/>
                  </a:cubicBezTo>
                  <a:close/>
                  <a:moveTo>
                    <a:pt x="226" y="18581"/>
                  </a:moveTo>
                </a:path>
              </a:pathLst>
            </a:custGeom>
            <a:solidFill>
              <a:srgbClr val="CCCCFF"/>
            </a:solidFill>
            <a:ln w="9525" cap="flat">
              <a:solidFill>
                <a:schemeClr val="tx1"/>
              </a:solidFill>
              <a:prstDash val="solid"/>
              <a:round/>
              <a:headEnd type="none" w="med" len="med"/>
              <a:tailEnd type="none" w="med" len="med"/>
            </a:ln>
          </p:spPr>
          <p:txBody>
            <a:bodyPr lIns="0" tIns="0" rIns="0" bIns="0"/>
            <a:lstStyle/>
            <a:p>
              <a:endParaRPr lang="en-US"/>
            </a:p>
          </p:txBody>
        </p:sp>
        <p:sp>
          <p:nvSpPr>
            <p:cNvPr id="148490" name="Oval 10"/>
            <p:cNvSpPr>
              <a:spLocks/>
            </p:cNvSpPr>
            <p:nvPr/>
          </p:nvSpPr>
          <p:spPr bwMode="auto">
            <a:xfrm rot="-1980000">
              <a:off x="82" y="273"/>
              <a:ext cx="1198" cy="659"/>
            </a:xfrm>
            <a:prstGeom prst="ellipse">
              <a:avLst/>
            </a:prstGeom>
            <a:solidFill>
              <a:schemeClr val="accent1">
                <a:alpha val="49803"/>
              </a:schemeClr>
            </a:solidFill>
            <a:ln w="9525" cap="flat">
              <a:solidFill>
                <a:schemeClr val="tx1"/>
              </a:solidFill>
              <a:prstDash val="solid"/>
              <a:round/>
              <a:headEnd type="none" w="med" len="med"/>
              <a:tailEnd type="none" w="med" len="med"/>
            </a:ln>
          </p:spPr>
          <p:txBody>
            <a:bodyPr lIns="0" tIns="0" rIns="0" bIns="0"/>
            <a:lstStyle/>
            <a:p>
              <a:endParaRPr lang="en-US"/>
            </a:p>
          </p:txBody>
        </p:sp>
      </p:grpSp>
      <p:grpSp>
        <p:nvGrpSpPr>
          <p:cNvPr id="148494" name="Group 14"/>
          <p:cNvGrpSpPr>
            <a:grpSpLocks/>
          </p:cNvGrpSpPr>
          <p:nvPr/>
        </p:nvGrpSpPr>
        <p:grpSpPr bwMode="auto">
          <a:xfrm>
            <a:off x="6904038" y="3136900"/>
            <a:ext cx="1393825" cy="550863"/>
            <a:chOff x="0" y="0"/>
            <a:chExt cx="878" cy="347"/>
          </a:xfrm>
        </p:grpSpPr>
        <p:sp>
          <p:nvSpPr>
            <p:cNvPr id="148492" name="Rectangle 12"/>
            <p:cNvSpPr>
              <a:spLocks/>
            </p:cNvSpPr>
            <p:nvPr/>
          </p:nvSpPr>
          <p:spPr bwMode="auto">
            <a:xfrm>
              <a:off x="0" y="0"/>
              <a:ext cx="878" cy="347"/>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148493" name="Picture 1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878" cy="34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grpSp>
      <p:grpSp>
        <p:nvGrpSpPr>
          <p:cNvPr id="148497" name="Group 17"/>
          <p:cNvGrpSpPr>
            <a:grpSpLocks/>
          </p:cNvGrpSpPr>
          <p:nvPr/>
        </p:nvGrpSpPr>
        <p:grpSpPr bwMode="auto">
          <a:xfrm>
            <a:off x="2060575" y="2847975"/>
            <a:ext cx="1450975" cy="1139825"/>
            <a:chOff x="0" y="0"/>
            <a:chExt cx="914" cy="717"/>
          </a:xfrm>
        </p:grpSpPr>
        <p:sp>
          <p:nvSpPr>
            <p:cNvPr id="148495" name="AutoShape 15"/>
            <p:cNvSpPr>
              <a:spLocks/>
            </p:cNvSpPr>
            <p:nvPr/>
          </p:nvSpPr>
          <p:spPr bwMode="auto">
            <a:xfrm>
              <a:off x="146" y="115"/>
              <a:ext cx="608" cy="437"/>
            </a:xfrm>
            <a:custGeom>
              <a:avLst/>
              <a:gdLst/>
              <a:ahLst/>
              <a:cxnLst/>
              <a:rect l="0" t="0" r="r" b="b"/>
              <a:pathLst>
                <a:path w="19842" h="21442">
                  <a:moveTo>
                    <a:pt x="226" y="18581"/>
                  </a:moveTo>
                  <a:cubicBezTo>
                    <a:pt x="-273" y="16275"/>
                    <a:pt x="60" y="9630"/>
                    <a:pt x="1172" y="7543"/>
                  </a:cubicBezTo>
                  <a:cubicBezTo>
                    <a:pt x="2285" y="5456"/>
                    <a:pt x="5789" y="7305"/>
                    <a:pt x="6901" y="6042"/>
                  </a:cubicBezTo>
                  <a:cubicBezTo>
                    <a:pt x="8014" y="4779"/>
                    <a:pt x="6761" y="93"/>
                    <a:pt x="7835" y="2"/>
                  </a:cubicBezTo>
                  <a:cubicBezTo>
                    <a:pt x="8909" y="-90"/>
                    <a:pt x="11544" y="4724"/>
                    <a:pt x="13321" y="5530"/>
                  </a:cubicBezTo>
                  <a:cubicBezTo>
                    <a:pt x="15099" y="6335"/>
                    <a:pt x="17721" y="3846"/>
                    <a:pt x="18475" y="4871"/>
                  </a:cubicBezTo>
                  <a:cubicBezTo>
                    <a:pt x="19230" y="5896"/>
                    <a:pt x="17797" y="9538"/>
                    <a:pt x="17887" y="11717"/>
                  </a:cubicBezTo>
                  <a:cubicBezTo>
                    <a:pt x="17976" y="13895"/>
                    <a:pt x="21327" y="16311"/>
                    <a:pt x="19051" y="17922"/>
                  </a:cubicBezTo>
                  <a:cubicBezTo>
                    <a:pt x="16774" y="19533"/>
                    <a:pt x="7298" y="21364"/>
                    <a:pt x="4203" y="21437"/>
                  </a:cubicBezTo>
                  <a:cubicBezTo>
                    <a:pt x="1108" y="21510"/>
                    <a:pt x="725" y="20888"/>
                    <a:pt x="226" y="18581"/>
                  </a:cubicBezTo>
                  <a:close/>
                  <a:moveTo>
                    <a:pt x="226" y="18581"/>
                  </a:moveTo>
                </a:path>
              </a:pathLst>
            </a:custGeom>
            <a:solidFill>
              <a:srgbClr val="CCCCFF"/>
            </a:solidFill>
            <a:ln w="9525" cap="flat">
              <a:solidFill>
                <a:schemeClr val="tx1"/>
              </a:solidFill>
              <a:prstDash val="solid"/>
              <a:round/>
              <a:headEnd type="none" w="med" len="med"/>
              <a:tailEnd type="none" w="med" len="med"/>
            </a:ln>
          </p:spPr>
          <p:txBody>
            <a:bodyPr lIns="0" tIns="0" rIns="0" bIns="0"/>
            <a:lstStyle/>
            <a:p>
              <a:endParaRPr lang="en-US"/>
            </a:p>
          </p:txBody>
        </p:sp>
        <p:sp>
          <p:nvSpPr>
            <p:cNvPr id="148496" name="Oval 16"/>
            <p:cNvSpPr>
              <a:spLocks/>
            </p:cNvSpPr>
            <p:nvPr/>
          </p:nvSpPr>
          <p:spPr bwMode="auto">
            <a:xfrm rot="-660000">
              <a:off x="47" y="72"/>
              <a:ext cx="820" cy="572"/>
            </a:xfrm>
            <a:prstGeom prst="ellipse">
              <a:avLst/>
            </a:prstGeom>
            <a:solidFill>
              <a:schemeClr val="accent1">
                <a:alpha val="49803"/>
              </a:schemeClr>
            </a:solidFill>
            <a:ln w="9525" cap="flat">
              <a:solidFill>
                <a:schemeClr val="tx1"/>
              </a:solidFill>
              <a:prstDash val="solid"/>
              <a:round/>
              <a:headEnd type="none" w="med" len="med"/>
              <a:tailEnd type="none" w="med" len="med"/>
            </a:ln>
          </p:spPr>
          <p:txBody>
            <a:bodyPr lIns="0" tIns="0" rIns="0" bIns="0"/>
            <a:lstStyle/>
            <a:p>
              <a:endParaRPr lang="en-US"/>
            </a:p>
          </p:txBody>
        </p:sp>
      </p:grpSp>
      <p:grpSp>
        <p:nvGrpSpPr>
          <p:cNvPr id="148500" name="Group 20"/>
          <p:cNvGrpSpPr>
            <a:grpSpLocks/>
          </p:cNvGrpSpPr>
          <p:nvPr/>
        </p:nvGrpSpPr>
        <p:grpSpPr bwMode="auto">
          <a:xfrm>
            <a:off x="552450" y="3178175"/>
            <a:ext cx="1400175" cy="544513"/>
            <a:chOff x="0" y="0"/>
            <a:chExt cx="882" cy="343"/>
          </a:xfrm>
        </p:grpSpPr>
        <p:sp>
          <p:nvSpPr>
            <p:cNvPr id="148498" name="Rectangle 18"/>
            <p:cNvSpPr>
              <a:spLocks/>
            </p:cNvSpPr>
            <p:nvPr/>
          </p:nvSpPr>
          <p:spPr bwMode="auto">
            <a:xfrm>
              <a:off x="0" y="0"/>
              <a:ext cx="882" cy="343"/>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148499" name="Picture 19"/>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882" cy="34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grpSp>
      <p:sp>
        <p:nvSpPr>
          <p:cNvPr id="148501" name="Rectangle 21"/>
          <p:cNvSpPr>
            <a:spLocks/>
          </p:cNvSpPr>
          <p:nvPr/>
        </p:nvSpPr>
        <p:spPr bwMode="auto">
          <a:xfrm>
            <a:off x="3890963" y="2736850"/>
            <a:ext cx="392112" cy="495300"/>
          </a:xfrm>
          <a:prstGeom prst="rect">
            <a:avLst/>
          </a:prstGeom>
          <a:solidFill>
            <a:srgbClr val="FFFF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800">
                <a:solidFill>
                  <a:schemeClr val="tx1"/>
                </a:solidFill>
                <a:latin typeface="Arial Italic" charset="0"/>
                <a:ea typeface="ＭＳ Ｐゴシック" charset="0"/>
                <a:cs typeface="Arial Italic" charset="0"/>
                <a:sym typeface="Arial Italic" charset="0"/>
              </a:rPr>
              <a:t>A</a:t>
            </a:r>
          </a:p>
        </p:txBody>
      </p:sp>
      <p:grpSp>
        <p:nvGrpSpPr>
          <p:cNvPr id="148504" name="Group 24"/>
          <p:cNvGrpSpPr>
            <a:grpSpLocks/>
          </p:cNvGrpSpPr>
          <p:nvPr/>
        </p:nvGrpSpPr>
        <p:grpSpPr bwMode="auto">
          <a:xfrm>
            <a:off x="2159000" y="4813300"/>
            <a:ext cx="1311275" cy="1263650"/>
            <a:chOff x="0" y="0"/>
            <a:chExt cx="825" cy="796"/>
          </a:xfrm>
        </p:grpSpPr>
        <p:sp>
          <p:nvSpPr>
            <p:cNvPr id="148502" name="AutoShape 22"/>
            <p:cNvSpPr>
              <a:spLocks/>
            </p:cNvSpPr>
            <p:nvPr/>
          </p:nvSpPr>
          <p:spPr bwMode="auto">
            <a:xfrm>
              <a:off x="144" y="111"/>
              <a:ext cx="526" cy="514"/>
            </a:xfrm>
            <a:custGeom>
              <a:avLst/>
              <a:gdLst/>
              <a:ahLst/>
              <a:cxnLst/>
              <a:rect l="0" t="0" r="r" b="b"/>
              <a:pathLst>
                <a:path w="19842" h="21442">
                  <a:moveTo>
                    <a:pt x="226" y="18581"/>
                  </a:moveTo>
                  <a:cubicBezTo>
                    <a:pt x="-273" y="16275"/>
                    <a:pt x="60" y="9630"/>
                    <a:pt x="1172" y="7543"/>
                  </a:cubicBezTo>
                  <a:cubicBezTo>
                    <a:pt x="2285" y="5456"/>
                    <a:pt x="5789" y="7305"/>
                    <a:pt x="6901" y="6042"/>
                  </a:cubicBezTo>
                  <a:cubicBezTo>
                    <a:pt x="8014" y="4779"/>
                    <a:pt x="6761" y="93"/>
                    <a:pt x="7835" y="2"/>
                  </a:cubicBezTo>
                  <a:cubicBezTo>
                    <a:pt x="8909" y="-90"/>
                    <a:pt x="11544" y="4724"/>
                    <a:pt x="13321" y="5530"/>
                  </a:cubicBezTo>
                  <a:cubicBezTo>
                    <a:pt x="15099" y="6335"/>
                    <a:pt x="17721" y="3846"/>
                    <a:pt x="18475" y="4871"/>
                  </a:cubicBezTo>
                  <a:cubicBezTo>
                    <a:pt x="19230" y="5896"/>
                    <a:pt x="17797" y="9538"/>
                    <a:pt x="17887" y="11717"/>
                  </a:cubicBezTo>
                  <a:cubicBezTo>
                    <a:pt x="17976" y="13895"/>
                    <a:pt x="21327" y="16311"/>
                    <a:pt x="19051" y="17922"/>
                  </a:cubicBezTo>
                  <a:cubicBezTo>
                    <a:pt x="16774" y="19533"/>
                    <a:pt x="7298" y="21364"/>
                    <a:pt x="4203" y="21437"/>
                  </a:cubicBezTo>
                  <a:cubicBezTo>
                    <a:pt x="1108" y="21510"/>
                    <a:pt x="725" y="20888"/>
                    <a:pt x="226" y="18581"/>
                  </a:cubicBezTo>
                  <a:close/>
                  <a:moveTo>
                    <a:pt x="226" y="18581"/>
                  </a:moveTo>
                </a:path>
              </a:pathLst>
            </a:custGeom>
            <a:solidFill>
              <a:srgbClr val="CCCCFF"/>
            </a:solidFill>
            <a:ln w="9525" cap="flat">
              <a:solidFill>
                <a:schemeClr val="tx1"/>
              </a:solidFill>
              <a:prstDash val="solid"/>
              <a:round/>
              <a:headEnd type="none" w="med" len="med"/>
              <a:tailEnd type="none" w="med" len="med"/>
            </a:ln>
          </p:spPr>
          <p:txBody>
            <a:bodyPr lIns="0" tIns="0" rIns="0" bIns="0"/>
            <a:lstStyle/>
            <a:p>
              <a:endParaRPr lang="en-US"/>
            </a:p>
          </p:txBody>
        </p:sp>
        <p:sp>
          <p:nvSpPr>
            <p:cNvPr id="148503" name="Oval 23"/>
            <p:cNvSpPr>
              <a:spLocks/>
            </p:cNvSpPr>
            <p:nvPr/>
          </p:nvSpPr>
          <p:spPr bwMode="auto">
            <a:xfrm rot="-660000">
              <a:off x="57" y="61"/>
              <a:ext cx="710" cy="673"/>
            </a:xfrm>
            <a:prstGeom prst="ellipse">
              <a:avLst/>
            </a:prstGeom>
            <a:solidFill>
              <a:schemeClr val="accent1">
                <a:alpha val="49803"/>
              </a:schemeClr>
            </a:solidFill>
            <a:ln w="9525" cap="flat">
              <a:solidFill>
                <a:schemeClr val="tx1"/>
              </a:solidFill>
              <a:prstDash val="solid"/>
              <a:round/>
              <a:headEnd type="none" w="med" len="med"/>
              <a:tailEnd type="none" w="med" len="med"/>
            </a:ln>
          </p:spPr>
          <p:txBody>
            <a:bodyPr lIns="0" tIns="0" rIns="0" bIns="0"/>
            <a:lstStyle/>
            <a:p>
              <a:endParaRPr lang="en-US"/>
            </a:p>
          </p:txBody>
        </p:sp>
      </p:grpSp>
      <p:grpSp>
        <p:nvGrpSpPr>
          <p:cNvPr id="148508" name="Group 28"/>
          <p:cNvGrpSpPr>
            <a:grpSpLocks/>
          </p:cNvGrpSpPr>
          <p:nvPr/>
        </p:nvGrpSpPr>
        <p:grpSpPr bwMode="auto">
          <a:xfrm rot="5400000">
            <a:off x="2298700" y="4244975"/>
            <a:ext cx="985838" cy="319088"/>
            <a:chOff x="0" y="0"/>
            <a:chExt cx="621" cy="201"/>
          </a:xfrm>
        </p:grpSpPr>
        <p:sp>
          <p:nvSpPr>
            <p:cNvPr id="148505" name="AutoShape 25"/>
            <p:cNvSpPr>
              <a:spLocks/>
            </p:cNvSpPr>
            <p:nvPr/>
          </p:nvSpPr>
          <p:spPr bwMode="auto">
            <a:xfrm>
              <a:off x="97" y="0"/>
              <a:ext cx="524" cy="201"/>
            </a:xfrm>
            <a:custGeom>
              <a:avLst/>
              <a:gdLst/>
              <a:ahLst/>
              <a:cxnLst/>
              <a:rect l="0" t="0" r="r" b="b"/>
              <a:pathLst>
                <a:path w="21600" h="21600">
                  <a:moveTo>
                    <a:pt x="15200" y="0"/>
                  </a:moveTo>
                  <a:lnTo>
                    <a:pt x="15200" y="5400"/>
                  </a:lnTo>
                  <a:lnTo>
                    <a:pt x="0" y="5400"/>
                  </a:lnTo>
                  <a:lnTo>
                    <a:pt x="0" y="16200"/>
                  </a:lnTo>
                  <a:lnTo>
                    <a:pt x="15200" y="16200"/>
                  </a:lnTo>
                  <a:lnTo>
                    <a:pt x="15200" y="21600"/>
                  </a:lnTo>
                  <a:lnTo>
                    <a:pt x="21600" y="10800"/>
                  </a:lnTo>
                  <a:close/>
                  <a:moveTo>
                    <a:pt x="15200" y="0"/>
                  </a:moveTo>
                </a:path>
              </a:pathLst>
            </a:cu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148506" name="AutoShape 26"/>
            <p:cNvSpPr>
              <a:spLocks/>
            </p:cNvSpPr>
            <p:nvPr/>
          </p:nvSpPr>
          <p:spPr bwMode="auto">
            <a:xfrm>
              <a:off x="38" y="50"/>
              <a:ext cx="39" cy="100"/>
            </a:xfrm>
            <a:custGeom>
              <a:avLst/>
              <a:gdLst/>
              <a:ahLst/>
              <a:cxnLst/>
              <a:rect l="0" t="0" r="r" b="b"/>
              <a:pathLst>
                <a:path w="21600" h="21600">
                  <a:moveTo>
                    <a:pt x="0" y="0"/>
                  </a:moveTo>
                  <a:lnTo>
                    <a:pt x="0" y="21600"/>
                  </a:lnTo>
                  <a:lnTo>
                    <a:pt x="21600" y="21600"/>
                  </a:lnTo>
                  <a:lnTo>
                    <a:pt x="21600" y="0"/>
                  </a:lnTo>
                  <a:close/>
                  <a:moveTo>
                    <a:pt x="0" y="0"/>
                  </a:moveTo>
                </a:path>
              </a:pathLst>
            </a:cu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148507" name="AutoShape 27"/>
            <p:cNvSpPr>
              <a:spLocks/>
            </p:cNvSpPr>
            <p:nvPr/>
          </p:nvSpPr>
          <p:spPr bwMode="auto">
            <a:xfrm>
              <a:off x="0" y="50"/>
              <a:ext cx="19" cy="100"/>
            </a:xfrm>
            <a:custGeom>
              <a:avLst/>
              <a:gdLst/>
              <a:ahLst/>
              <a:cxnLst/>
              <a:rect l="0" t="0" r="r" b="b"/>
              <a:pathLst>
                <a:path w="21600" h="21600">
                  <a:moveTo>
                    <a:pt x="0" y="0"/>
                  </a:moveTo>
                  <a:lnTo>
                    <a:pt x="0" y="21600"/>
                  </a:lnTo>
                  <a:lnTo>
                    <a:pt x="21600" y="21600"/>
                  </a:lnTo>
                  <a:lnTo>
                    <a:pt x="21600" y="0"/>
                  </a:lnTo>
                  <a:close/>
                  <a:moveTo>
                    <a:pt x="0" y="0"/>
                  </a:moveTo>
                </a:path>
              </a:pathLst>
            </a:cu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grpSp>
      <p:sp>
        <p:nvSpPr>
          <p:cNvPr id="148509" name="Rectangle 29"/>
          <p:cNvSpPr>
            <a:spLocks/>
          </p:cNvSpPr>
          <p:nvPr/>
        </p:nvSpPr>
        <p:spPr bwMode="auto">
          <a:xfrm>
            <a:off x="2114550" y="4035425"/>
            <a:ext cx="523875" cy="571500"/>
          </a:xfrm>
          <a:prstGeom prst="rect">
            <a:avLst/>
          </a:prstGeom>
          <a:solidFill>
            <a:srgbClr val="FFFF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800">
                <a:solidFill>
                  <a:schemeClr val="tx1"/>
                </a:solidFill>
                <a:latin typeface="Arial Italic" charset="0"/>
                <a:ea typeface="ＭＳ Ｐゴシック" charset="0"/>
                <a:cs typeface="Arial Italic" charset="0"/>
                <a:sym typeface="Arial Italic" charset="0"/>
              </a:rPr>
              <a:t>A</a:t>
            </a:r>
            <a:r>
              <a:rPr lang="en-US" sz="2800" baseline="-25000">
                <a:solidFill>
                  <a:schemeClr val="tx1"/>
                </a:solidFill>
                <a:latin typeface="Arial" charset="0"/>
                <a:ea typeface="ＭＳ Ｐゴシック" charset="0"/>
                <a:cs typeface="Arial" charset="0"/>
                <a:sym typeface="Arial" charset="0"/>
              </a:rPr>
              <a:t>1</a:t>
            </a:r>
          </a:p>
        </p:txBody>
      </p:sp>
      <p:grpSp>
        <p:nvGrpSpPr>
          <p:cNvPr id="148512" name="Group 32"/>
          <p:cNvGrpSpPr>
            <a:grpSpLocks/>
          </p:cNvGrpSpPr>
          <p:nvPr/>
        </p:nvGrpSpPr>
        <p:grpSpPr bwMode="auto">
          <a:xfrm>
            <a:off x="560388" y="4092575"/>
            <a:ext cx="1328737" cy="469900"/>
            <a:chOff x="0" y="0"/>
            <a:chExt cx="836" cy="296"/>
          </a:xfrm>
        </p:grpSpPr>
        <p:sp>
          <p:nvSpPr>
            <p:cNvPr id="148510" name="Rectangle 30"/>
            <p:cNvSpPr>
              <a:spLocks/>
            </p:cNvSpPr>
            <p:nvPr/>
          </p:nvSpPr>
          <p:spPr bwMode="auto">
            <a:xfrm>
              <a:off x="0" y="0"/>
              <a:ext cx="836" cy="296"/>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148511" name="Picture 31"/>
            <p:cNvPicPr>
              <a:picLocks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836" cy="29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grpSp>
      <p:grpSp>
        <p:nvGrpSpPr>
          <p:cNvPr id="148515" name="Group 35"/>
          <p:cNvGrpSpPr>
            <a:grpSpLocks/>
          </p:cNvGrpSpPr>
          <p:nvPr/>
        </p:nvGrpSpPr>
        <p:grpSpPr bwMode="auto">
          <a:xfrm rot="-2520000">
            <a:off x="5184775" y="4843463"/>
            <a:ext cx="1309688" cy="1263650"/>
            <a:chOff x="0" y="0"/>
            <a:chExt cx="825" cy="796"/>
          </a:xfrm>
        </p:grpSpPr>
        <p:sp>
          <p:nvSpPr>
            <p:cNvPr id="148513" name="AutoShape 33"/>
            <p:cNvSpPr>
              <a:spLocks/>
            </p:cNvSpPr>
            <p:nvPr/>
          </p:nvSpPr>
          <p:spPr bwMode="auto">
            <a:xfrm>
              <a:off x="143" y="110"/>
              <a:ext cx="526" cy="514"/>
            </a:xfrm>
            <a:custGeom>
              <a:avLst/>
              <a:gdLst/>
              <a:ahLst/>
              <a:cxnLst/>
              <a:rect l="0" t="0" r="r" b="b"/>
              <a:pathLst>
                <a:path w="19842" h="21442">
                  <a:moveTo>
                    <a:pt x="226" y="18581"/>
                  </a:moveTo>
                  <a:cubicBezTo>
                    <a:pt x="-273" y="16275"/>
                    <a:pt x="60" y="9630"/>
                    <a:pt x="1172" y="7543"/>
                  </a:cubicBezTo>
                  <a:cubicBezTo>
                    <a:pt x="2285" y="5456"/>
                    <a:pt x="5789" y="7305"/>
                    <a:pt x="6901" y="6042"/>
                  </a:cubicBezTo>
                  <a:cubicBezTo>
                    <a:pt x="8014" y="4779"/>
                    <a:pt x="6761" y="93"/>
                    <a:pt x="7835" y="2"/>
                  </a:cubicBezTo>
                  <a:cubicBezTo>
                    <a:pt x="8909" y="-90"/>
                    <a:pt x="11544" y="4724"/>
                    <a:pt x="13321" y="5530"/>
                  </a:cubicBezTo>
                  <a:cubicBezTo>
                    <a:pt x="15099" y="6335"/>
                    <a:pt x="17721" y="3846"/>
                    <a:pt x="18475" y="4871"/>
                  </a:cubicBezTo>
                  <a:cubicBezTo>
                    <a:pt x="19230" y="5896"/>
                    <a:pt x="17797" y="9538"/>
                    <a:pt x="17887" y="11717"/>
                  </a:cubicBezTo>
                  <a:cubicBezTo>
                    <a:pt x="17976" y="13895"/>
                    <a:pt x="21327" y="16311"/>
                    <a:pt x="19051" y="17922"/>
                  </a:cubicBezTo>
                  <a:cubicBezTo>
                    <a:pt x="16774" y="19533"/>
                    <a:pt x="7298" y="21364"/>
                    <a:pt x="4203" y="21437"/>
                  </a:cubicBezTo>
                  <a:cubicBezTo>
                    <a:pt x="1108" y="21510"/>
                    <a:pt x="725" y="20888"/>
                    <a:pt x="226" y="18581"/>
                  </a:cubicBezTo>
                  <a:close/>
                  <a:moveTo>
                    <a:pt x="226" y="18581"/>
                  </a:moveTo>
                </a:path>
              </a:pathLst>
            </a:custGeom>
            <a:solidFill>
              <a:srgbClr val="CCCCFF"/>
            </a:solidFill>
            <a:ln w="9525" cap="flat">
              <a:solidFill>
                <a:schemeClr val="tx1"/>
              </a:solidFill>
              <a:prstDash val="solid"/>
              <a:round/>
              <a:headEnd type="none" w="med" len="med"/>
              <a:tailEnd type="none" w="med" len="med"/>
            </a:ln>
          </p:spPr>
          <p:txBody>
            <a:bodyPr lIns="0" tIns="0" rIns="0" bIns="0"/>
            <a:lstStyle/>
            <a:p>
              <a:endParaRPr lang="en-US"/>
            </a:p>
          </p:txBody>
        </p:sp>
        <p:sp>
          <p:nvSpPr>
            <p:cNvPr id="148514" name="Oval 34"/>
            <p:cNvSpPr>
              <a:spLocks/>
            </p:cNvSpPr>
            <p:nvPr/>
          </p:nvSpPr>
          <p:spPr bwMode="auto">
            <a:xfrm rot="-660000">
              <a:off x="57" y="61"/>
              <a:ext cx="710" cy="673"/>
            </a:xfrm>
            <a:prstGeom prst="ellipse">
              <a:avLst/>
            </a:prstGeom>
            <a:solidFill>
              <a:schemeClr val="accent1">
                <a:alpha val="49803"/>
              </a:schemeClr>
            </a:solidFill>
            <a:ln w="9525" cap="flat">
              <a:solidFill>
                <a:schemeClr val="tx1"/>
              </a:solidFill>
              <a:prstDash val="solid"/>
              <a:round/>
              <a:headEnd type="none" w="med" len="med"/>
              <a:tailEnd type="none" w="med" len="med"/>
            </a:ln>
          </p:spPr>
          <p:txBody>
            <a:bodyPr lIns="0" tIns="0" rIns="0" bIns="0"/>
            <a:lstStyle/>
            <a:p>
              <a:endParaRPr lang="en-US"/>
            </a:p>
          </p:txBody>
        </p:sp>
      </p:grpSp>
      <p:grpSp>
        <p:nvGrpSpPr>
          <p:cNvPr id="148519" name="Group 39"/>
          <p:cNvGrpSpPr>
            <a:grpSpLocks/>
          </p:cNvGrpSpPr>
          <p:nvPr/>
        </p:nvGrpSpPr>
        <p:grpSpPr bwMode="auto">
          <a:xfrm rot="5400000">
            <a:off x="5205413" y="4232275"/>
            <a:ext cx="985838" cy="319087"/>
            <a:chOff x="0" y="0"/>
            <a:chExt cx="621" cy="201"/>
          </a:xfrm>
        </p:grpSpPr>
        <p:sp>
          <p:nvSpPr>
            <p:cNvPr id="148516" name="AutoShape 36"/>
            <p:cNvSpPr>
              <a:spLocks/>
            </p:cNvSpPr>
            <p:nvPr/>
          </p:nvSpPr>
          <p:spPr bwMode="auto">
            <a:xfrm>
              <a:off x="97" y="0"/>
              <a:ext cx="524" cy="201"/>
            </a:xfrm>
            <a:custGeom>
              <a:avLst/>
              <a:gdLst/>
              <a:ahLst/>
              <a:cxnLst/>
              <a:rect l="0" t="0" r="r" b="b"/>
              <a:pathLst>
                <a:path w="21600" h="21600">
                  <a:moveTo>
                    <a:pt x="15200" y="0"/>
                  </a:moveTo>
                  <a:lnTo>
                    <a:pt x="15200" y="5400"/>
                  </a:lnTo>
                  <a:lnTo>
                    <a:pt x="0" y="5400"/>
                  </a:lnTo>
                  <a:lnTo>
                    <a:pt x="0" y="16200"/>
                  </a:lnTo>
                  <a:lnTo>
                    <a:pt x="15200" y="16200"/>
                  </a:lnTo>
                  <a:lnTo>
                    <a:pt x="15200" y="21600"/>
                  </a:lnTo>
                  <a:lnTo>
                    <a:pt x="21600" y="10800"/>
                  </a:lnTo>
                  <a:close/>
                  <a:moveTo>
                    <a:pt x="15200" y="0"/>
                  </a:moveTo>
                </a:path>
              </a:pathLst>
            </a:cu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148517" name="AutoShape 37"/>
            <p:cNvSpPr>
              <a:spLocks/>
            </p:cNvSpPr>
            <p:nvPr/>
          </p:nvSpPr>
          <p:spPr bwMode="auto">
            <a:xfrm>
              <a:off x="38" y="50"/>
              <a:ext cx="39" cy="100"/>
            </a:xfrm>
            <a:custGeom>
              <a:avLst/>
              <a:gdLst/>
              <a:ahLst/>
              <a:cxnLst/>
              <a:rect l="0" t="0" r="r" b="b"/>
              <a:pathLst>
                <a:path w="21600" h="21600">
                  <a:moveTo>
                    <a:pt x="0" y="0"/>
                  </a:moveTo>
                  <a:lnTo>
                    <a:pt x="0" y="21600"/>
                  </a:lnTo>
                  <a:lnTo>
                    <a:pt x="21600" y="21600"/>
                  </a:lnTo>
                  <a:lnTo>
                    <a:pt x="21600" y="0"/>
                  </a:lnTo>
                  <a:close/>
                  <a:moveTo>
                    <a:pt x="0" y="0"/>
                  </a:moveTo>
                </a:path>
              </a:pathLst>
            </a:cu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148518" name="AutoShape 38"/>
            <p:cNvSpPr>
              <a:spLocks/>
            </p:cNvSpPr>
            <p:nvPr/>
          </p:nvSpPr>
          <p:spPr bwMode="auto">
            <a:xfrm>
              <a:off x="0" y="50"/>
              <a:ext cx="19" cy="100"/>
            </a:xfrm>
            <a:custGeom>
              <a:avLst/>
              <a:gdLst/>
              <a:ahLst/>
              <a:cxnLst/>
              <a:rect l="0" t="0" r="r" b="b"/>
              <a:pathLst>
                <a:path w="21600" h="21600">
                  <a:moveTo>
                    <a:pt x="0" y="0"/>
                  </a:moveTo>
                  <a:lnTo>
                    <a:pt x="0" y="21600"/>
                  </a:lnTo>
                  <a:lnTo>
                    <a:pt x="21600" y="21600"/>
                  </a:lnTo>
                  <a:lnTo>
                    <a:pt x="21600" y="0"/>
                  </a:lnTo>
                  <a:close/>
                  <a:moveTo>
                    <a:pt x="0" y="0"/>
                  </a:moveTo>
                </a:path>
              </a:pathLst>
            </a:cu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grpSp>
      <p:sp>
        <p:nvSpPr>
          <p:cNvPr id="148520" name="Rectangle 40"/>
          <p:cNvSpPr>
            <a:spLocks/>
          </p:cNvSpPr>
          <p:nvPr/>
        </p:nvSpPr>
        <p:spPr bwMode="auto">
          <a:xfrm>
            <a:off x="5864225" y="4079875"/>
            <a:ext cx="523875" cy="571500"/>
          </a:xfrm>
          <a:prstGeom prst="rect">
            <a:avLst/>
          </a:prstGeom>
          <a:solidFill>
            <a:srgbClr val="FFFF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800">
                <a:solidFill>
                  <a:schemeClr val="tx1"/>
                </a:solidFill>
                <a:latin typeface="Arial Italic" charset="0"/>
                <a:ea typeface="ＭＳ Ｐゴシック" charset="0"/>
                <a:cs typeface="Arial Italic" charset="0"/>
                <a:sym typeface="Arial Italic" charset="0"/>
              </a:rPr>
              <a:t>A</a:t>
            </a:r>
            <a:r>
              <a:rPr lang="en-US" sz="2800" baseline="-25000">
                <a:solidFill>
                  <a:schemeClr val="tx1"/>
                </a:solidFill>
                <a:latin typeface="Arial" charset="0"/>
                <a:ea typeface="ＭＳ Ｐゴシック" charset="0"/>
                <a:cs typeface="Arial" charset="0"/>
                <a:sym typeface="Arial" charset="0"/>
              </a:rPr>
              <a:t>2</a:t>
            </a:r>
          </a:p>
        </p:txBody>
      </p:sp>
      <p:grpSp>
        <p:nvGrpSpPr>
          <p:cNvPr id="148523" name="Group 43"/>
          <p:cNvGrpSpPr>
            <a:grpSpLocks/>
          </p:cNvGrpSpPr>
          <p:nvPr/>
        </p:nvGrpSpPr>
        <p:grpSpPr bwMode="auto">
          <a:xfrm>
            <a:off x="6948488" y="4137025"/>
            <a:ext cx="1352550" cy="469900"/>
            <a:chOff x="0" y="0"/>
            <a:chExt cx="852" cy="296"/>
          </a:xfrm>
        </p:grpSpPr>
        <p:sp>
          <p:nvSpPr>
            <p:cNvPr id="148521" name="Rectangle 41"/>
            <p:cNvSpPr>
              <a:spLocks/>
            </p:cNvSpPr>
            <p:nvPr/>
          </p:nvSpPr>
          <p:spPr bwMode="auto">
            <a:xfrm>
              <a:off x="0" y="0"/>
              <a:ext cx="852" cy="296"/>
            </a:xfrm>
            <a:prstGeom prst="rect">
              <a:avLst/>
            </a:prstGeom>
            <a:solidFill>
              <a:srgbClr val="67D967"/>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0" bIns="0"/>
            <a:lstStyle/>
            <a:p>
              <a:endParaRPr lang="en-US"/>
            </a:p>
          </p:txBody>
        </p:sp>
        <p:pic>
          <p:nvPicPr>
            <p:cNvPr id="148522" name="Picture 42"/>
            <p:cNvPicPr>
              <a:picLocks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852" cy="29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grpSp>
      <p:grpSp>
        <p:nvGrpSpPr>
          <p:cNvPr id="148529" name="Group 49"/>
          <p:cNvGrpSpPr>
            <a:grpSpLocks/>
          </p:cNvGrpSpPr>
          <p:nvPr/>
        </p:nvGrpSpPr>
        <p:grpSpPr bwMode="auto">
          <a:xfrm>
            <a:off x="3659188" y="4911725"/>
            <a:ext cx="1152525" cy="723900"/>
            <a:chOff x="0" y="0"/>
            <a:chExt cx="726" cy="456"/>
          </a:xfrm>
        </p:grpSpPr>
        <p:grpSp>
          <p:nvGrpSpPr>
            <p:cNvPr id="148527" name="Group 47"/>
            <p:cNvGrpSpPr>
              <a:grpSpLocks/>
            </p:cNvGrpSpPr>
            <p:nvPr/>
          </p:nvGrpSpPr>
          <p:grpSpPr bwMode="auto">
            <a:xfrm>
              <a:off x="51" y="237"/>
              <a:ext cx="675" cy="219"/>
              <a:chOff x="0" y="0"/>
              <a:chExt cx="675" cy="219"/>
            </a:xfrm>
          </p:grpSpPr>
          <p:sp>
            <p:nvSpPr>
              <p:cNvPr id="148524" name="AutoShape 44"/>
              <p:cNvSpPr>
                <a:spLocks/>
              </p:cNvSpPr>
              <p:nvPr/>
            </p:nvSpPr>
            <p:spPr bwMode="auto">
              <a:xfrm>
                <a:off x="105" y="0"/>
                <a:ext cx="570" cy="219"/>
              </a:xfrm>
              <a:custGeom>
                <a:avLst/>
                <a:gdLst/>
                <a:ahLst/>
                <a:cxnLst/>
                <a:rect l="0" t="0" r="r" b="b"/>
                <a:pathLst>
                  <a:path w="21600" h="21600">
                    <a:moveTo>
                      <a:pt x="15200" y="0"/>
                    </a:moveTo>
                    <a:lnTo>
                      <a:pt x="15200" y="5400"/>
                    </a:lnTo>
                    <a:lnTo>
                      <a:pt x="0" y="5400"/>
                    </a:lnTo>
                    <a:lnTo>
                      <a:pt x="0" y="16200"/>
                    </a:lnTo>
                    <a:lnTo>
                      <a:pt x="15200" y="16200"/>
                    </a:lnTo>
                    <a:lnTo>
                      <a:pt x="15200" y="21600"/>
                    </a:lnTo>
                    <a:lnTo>
                      <a:pt x="21600" y="10800"/>
                    </a:lnTo>
                    <a:close/>
                    <a:moveTo>
                      <a:pt x="15200" y="0"/>
                    </a:moveTo>
                  </a:path>
                </a:pathLst>
              </a:cu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148525" name="AutoShape 45"/>
              <p:cNvSpPr>
                <a:spLocks/>
              </p:cNvSpPr>
              <p:nvPr/>
            </p:nvSpPr>
            <p:spPr bwMode="auto">
              <a:xfrm>
                <a:off x="42" y="54"/>
                <a:ext cx="42" cy="110"/>
              </a:xfrm>
              <a:custGeom>
                <a:avLst/>
                <a:gdLst/>
                <a:ahLst/>
                <a:cxnLst/>
                <a:rect l="0" t="0" r="r" b="b"/>
                <a:pathLst>
                  <a:path w="21600" h="21600">
                    <a:moveTo>
                      <a:pt x="0" y="0"/>
                    </a:moveTo>
                    <a:lnTo>
                      <a:pt x="0" y="21600"/>
                    </a:lnTo>
                    <a:lnTo>
                      <a:pt x="21600" y="21600"/>
                    </a:lnTo>
                    <a:lnTo>
                      <a:pt x="21600" y="0"/>
                    </a:lnTo>
                    <a:close/>
                    <a:moveTo>
                      <a:pt x="0" y="0"/>
                    </a:moveTo>
                  </a:path>
                </a:pathLst>
              </a:cu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148526" name="AutoShape 46"/>
              <p:cNvSpPr>
                <a:spLocks/>
              </p:cNvSpPr>
              <p:nvPr/>
            </p:nvSpPr>
            <p:spPr bwMode="auto">
              <a:xfrm>
                <a:off x="0" y="54"/>
                <a:ext cx="21" cy="110"/>
              </a:xfrm>
              <a:custGeom>
                <a:avLst/>
                <a:gdLst/>
                <a:ahLst/>
                <a:cxnLst/>
                <a:rect l="0" t="0" r="r" b="b"/>
                <a:pathLst>
                  <a:path w="21600" h="21600">
                    <a:moveTo>
                      <a:pt x="0" y="0"/>
                    </a:moveTo>
                    <a:lnTo>
                      <a:pt x="0" y="21600"/>
                    </a:lnTo>
                    <a:lnTo>
                      <a:pt x="21600" y="21600"/>
                    </a:lnTo>
                    <a:lnTo>
                      <a:pt x="21600" y="0"/>
                    </a:lnTo>
                    <a:close/>
                    <a:moveTo>
                      <a:pt x="0" y="0"/>
                    </a:moveTo>
                  </a:path>
                </a:pathLst>
              </a:cu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grpSp>
        <p:sp>
          <p:nvSpPr>
            <p:cNvPr id="148528" name="Rectangle 48"/>
            <p:cNvSpPr>
              <a:spLocks/>
            </p:cNvSpPr>
            <p:nvPr/>
          </p:nvSpPr>
          <p:spPr bwMode="auto">
            <a:xfrm>
              <a:off x="0" y="0"/>
              <a:ext cx="577" cy="22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rgbClr val="FF0000"/>
                  </a:solidFill>
                  <a:latin typeface="Arial" charset="0"/>
                  <a:ea typeface="ＭＳ Ｐゴシック" charset="0"/>
                  <a:cs typeface="Arial" charset="0"/>
                  <a:sym typeface="Arial" charset="0"/>
                </a:rPr>
                <a:t>rotation</a:t>
              </a:r>
            </a:p>
          </p:txBody>
        </p:sp>
      </p:grpSp>
      <p:sp>
        <p:nvSpPr>
          <p:cNvPr id="148530" name="Rectangle 50"/>
          <p:cNvSpPr>
            <a:spLocks/>
          </p:cNvSpPr>
          <p:nvPr/>
        </p:nvSpPr>
        <p:spPr bwMode="auto">
          <a:xfrm>
            <a:off x="114300" y="6029325"/>
            <a:ext cx="8483600"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r>
              <a:rPr lang="en-US" sz="1800">
                <a:solidFill>
                  <a:srgbClr val="000099"/>
                </a:solidFill>
                <a:latin typeface="Arial" charset="0"/>
                <a:ea typeface="ＭＳ Ｐゴシック" charset="0"/>
                <a:cs typeface="Arial" charset="0"/>
                <a:sym typeface="Arial" charset="0"/>
              </a:rPr>
              <a:t>Compute rotational invariant descriptor in this normalized frame</a:t>
            </a:r>
          </a:p>
        </p:txBody>
      </p:sp>
      <p:pic>
        <p:nvPicPr>
          <p:cNvPr id="148531" name="Picture 51"/>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1300" y="368300"/>
            <a:ext cx="8682038" cy="2019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round/>
                <a:headEnd/>
                <a:tailEnd/>
              </a14:hiddenLine>
            </a:ext>
          </a:extLst>
        </p:spPr>
      </p:pic>
      <p:sp>
        <p:nvSpPr>
          <p:cNvPr id="148532" name="Rectangle 52"/>
          <p:cNvSpPr>
            <a:spLocks/>
          </p:cNvSpPr>
          <p:nvPr/>
        </p:nvSpPr>
        <p:spPr bwMode="auto">
          <a:xfrm>
            <a:off x="368300" y="304800"/>
            <a:ext cx="3695700" cy="342900"/>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round/>
                <a:headEnd type="none" w="med" len="med"/>
                <a:tailEnd type="none" w="med" len="med"/>
              </a14:hiddenLine>
            </a:ext>
          </a:extLst>
        </p:spPr>
        <p:txBody>
          <a:bodyPr lIns="0" tIns="0" rIns="0" bIns="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85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8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30" grpId="0" autoUpdateAnimBg="0"/>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5" name="Rectangle 1"/>
          <p:cNvSpPr>
            <a:spLocks noGrp="1" noChangeArrowheads="1"/>
          </p:cNvSpPr>
          <p:nvPr>
            <p:ph type="title"/>
          </p:nvPr>
        </p:nvSpPr>
        <p:spPr>
          <a:xfrm>
            <a:off x="457200" y="0"/>
            <a:ext cx="8458200" cy="838200"/>
          </a:xfrm>
          <a:ln/>
        </p:spPr>
        <p:txBody>
          <a:bodyPr rIns="132080"/>
          <a:lstStyle/>
          <a:p>
            <a:r>
              <a:rPr lang="en-US" sz="3600">
                <a:latin typeface="Times New Roman Bold" charset="0"/>
                <a:cs typeface="Times New Roman Bold" charset="0"/>
                <a:sym typeface="Times New Roman Bold" charset="0"/>
              </a:rPr>
              <a:t>Distinctiveness of features</a:t>
            </a:r>
            <a:endParaRPr lang="en-US" sz="3600">
              <a:latin typeface="Times New Roman Bold" charset="0"/>
              <a:sym typeface="Times New Roman Bold" charset="0"/>
            </a:endParaRPr>
          </a:p>
        </p:txBody>
      </p:sp>
      <p:sp>
        <p:nvSpPr>
          <p:cNvPr id="149506" name="Rectangle 2"/>
          <p:cNvSpPr>
            <a:spLocks noGrp="1" noChangeArrowheads="1"/>
          </p:cNvSpPr>
          <p:nvPr>
            <p:ph type="body" idx="1"/>
          </p:nvPr>
        </p:nvSpPr>
        <p:spPr>
          <a:xfrm>
            <a:off x="457200" y="838200"/>
            <a:ext cx="8382000" cy="3390900"/>
          </a:xfrm>
          <a:ln/>
        </p:spPr>
        <p:txBody>
          <a:bodyPr rIns="132080"/>
          <a:lstStyle/>
          <a:p>
            <a:pPr>
              <a:buClr>
                <a:srgbClr val="000000"/>
              </a:buClr>
            </a:pPr>
            <a:r>
              <a:rPr lang="en-US" sz="2800"/>
              <a:t>Vary size of database of features, with 30 degree affine change, 2% image noise</a:t>
            </a:r>
          </a:p>
          <a:p>
            <a:pPr>
              <a:buClr>
                <a:srgbClr val="000000"/>
              </a:buClr>
            </a:pPr>
            <a:r>
              <a:rPr lang="en-US" sz="2800"/>
              <a:t>Measure % correct for single nearest neighbor match</a:t>
            </a:r>
          </a:p>
        </p:txBody>
      </p:sp>
      <p:pic>
        <p:nvPicPr>
          <p:cNvPr id="149507"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47800" y="2551113"/>
            <a:ext cx="6048375" cy="42306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29" name="Rectangle 1"/>
          <p:cNvSpPr>
            <a:spLocks noGrp="1" noChangeArrowheads="1"/>
          </p:cNvSpPr>
          <p:nvPr>
            <p:ph type="title"/>
          </p:nvPr>
        </p:nvSpPr>
        <p:spPr>
          <a:xfrm>
            <a:off x="685800" y="-292100"/>
            <a:ext cx="7772400" cy="2006600"/>
          </a:xfrm>
          <a:ln/>
        </p:spPr>
        <p:txBody>
          <a:bodyPr rIns="132080"/>
          <a:lstStyle/>
          <a:p>
            <a:r>
              <a:rPr lang="en-US" sz="3600">
                <a:latin typeface="Times New Roman Bold" charset="0"/>
                <a:cs typeface="Times New Roman Bold" charset="0"/>
                <a:sym typeface="Times New Roman Bold" charset="0"/>
              </a:rPr>
              <a:t>Application of invariant local features to object (instance) recognition.</a:t>
            </a:r>
            <a:endParaRPr lang="en-US" sz="3600">
              <a:latin typeface="Times New Roman Bold" charset="0"/>
              <a:sym typeface="Times New Roman Bold" charset="0"/>
            </a:endParaRPr>
          </a:p>
        </p:txBody>
      </p:sp>
      <p:sp>
        <p:nvSpPr>
          <p:cNvPr id="150530" name="Rectangle 2"/>
          <p:cNvSpPr>
            <a:spLocks noGrp="1" noChangeArrowheads="1"/>
          </p:cNvSpPr>
          <p:nvPr>
            <p:ph type="body" idx="1"/>
          </p:nvPr>
        </p:nvSpPr>
        <p:spPr>
          <a:xfrm>
            <a:off x="457200" y="1752600"/>
            <a:ext cx="8001000" cy="1600200"/>
          </a:xfrm>
          <a:ln/>
        </p:spPr>
        <p:txBody>
          <a:bodyPr rIns="132080"/>
          <a:lstStyle/>
          <a:p>
            <a:pPr marL="0" indent="0">
              <a:buFont typeface="Times New Roman" charset="0"/>
              <a:buNone/>
            </a:pPr>
            <a:r>
              <a:rPr lang="en-US" sz="2800"/>
              <a:t>Image content is transformed into local feature coordinates that are invariant to translation, rotation, scale, and other imaging parameters</a:t>
            </a:r>
          </a:p>
        </p:txBody>
      </p:sp>
      <p:pic>
        <p:nvPicPr>
          <p:cNvPr id="150531"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3100" y="3279775"/>
            <a:ext cx="7558088" cy="3086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150532" name="Rectangle 4"/>
          <p:cNvSpPr>
            <a:spLocks/>
          </p:cNvSpPr>
          <p:nvPr/>
        </p:nvSpPr>
        <p:spPr bwMode="auto">
          <a:xfrm>
            <a:off x="3733800" y="6400800"/>
            <a:ext cx="1665288" cy="35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sq">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Bold" charset="0"/>
                <a:ea typeface="ＭＳ Ｐゴシック" charset="0"/>
                <a:cs typeface="Arial Bold" charset="0"/>
                <a:sym typeface="Arial Bold" charset="0"/>
              </a:rPr>
              <a:t>SIFT Features</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7" name="Rectangle 1"/>
          <p:cNvSpPr>
            <a:spLocks noGrp="1" noChangeArrowheads="1"/>
          </p:cNvSpPr>
          <p:nvPr>
            <p:ph type="title"/>
          </p:nvPr>
        </p:nvSpPr>
        <p:spPr>
          <a:ln/>
        </p:spPr>
        <p:txBody>
          <a:bodyPr rIns="132080"/>
          <a:lstStyle/>
          <a:p>
            <a:endParaRPr lang="en-US"/>
          </a:p>
        </p:txBody>
      </p:sp>
      <p:sp>
        <p:nvSpPr>
          <p:cNvPr id="152578" name="Rectangle 2"/>
          <p:cNvSpPr>
            <a:spLocks noGrp="1" noChangeArrowheads="1"/>
          </p:cNvSpPr>
          <p:nvPr>
            <p:ph type="body" idx="1"/>
          </p:nvPr>
        </p:nvSpPr>
        <p:spPr>
          <a:ln/>
        </p:spPr>
        <p:txBody>
          <a:bodyPr rIns="132080"/>
          <a:lstStyle/>
          <a:p>
            <a:pPr>
              <a:buClr>
                <a:srgbClr val="000000"/>
              </a:buClr>
            </a:pPr>
            <a:endParaRPr lang="en-US"/>
          </a:p>
        </p:txBody>
      </p:sp>
      <p:pic>
        <p:nvPicPr>
          <p:cNvPr id="152579"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14400"/>
            <a:ext cx="9144000" cy="47783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1" name="Rectangle 1"/>
          <p:cNvSpPr>
            <a:spLocks noGrp="1" noChangeArrowheads="1"/>
          </p:cNvSpPr>
          <p:nvPr>
            <p:ph type="title"/>
          </p:nvPr>
        </p:nvSpPr>
        <p:spPr>
          <a:ln/>
        </p:spPr>
        <p:txBody>
          <a:bodyPr rIns="132080"/>
          <a:lstStyle/>
          <a:p>
            <a:endParaRPr lang="en-US"/>
          </a:p>
        </p:txBody>
      </p:sp>
      <p:sp>
        <p:nvSpPr>
          <p:cNvPr id="153602" name="Rectangle 2"/>
          <p:cNvSpPr>
            <a:spLocks noGrp="1" noChangeArrowheads="1"/>
          </p:cNvSpPr>
          <p:nvPr>
            <p:ph type="body" idx="1"/>
          </p:nvPr>
        </p:nvSpPr>
        <p:spPr>
          <a:ln/>
        </p:spPr>
        <p:txBody>
          <a:bodyPr rIns="132080"/>
          <a:lstStyle/>
          <a:p>
            <a:pPr>
              <a:buClr>
                <a:srgbClr val="000000"/>
              </a:buClr>
            </a:pPr>
            <a:endParaRPr lang="en-US"/>
          </a:p>
        </p:txBody>
      </p:sp>
      <p:pic>
        <p:nvPicPr>
          <p:cNvPr id="153603" name="Picture 3"/>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0"/>
            <a:ext cx="7848600" cy="6788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pic>
        <p:nvPicPr>
          <p:cNvPr id="153604" name="Picture 4"/>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89088" y="2789238"/>
            <a:ext cx="5724525" cy="29003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5" name="Rectangle 1"/>
          <p:cNvSpPr>
            <a:spLocks noGrp="1" noChangeArrowheads="1"/>
          </p:cNvSpPr>
          <p:nvPr>
            <p:ph type="title"/>
          </p:nvPr>
        </p:nvSpPr>
        <p:spPr>
          <a:xfrm>
            <a:off x="685800" y="-101600"/>
            <a:ext cx="7772400" cy="1104900"/>
          </a:xfrm>
          <a:ln/>
        </p:spPr>
        <p:txBody>
          <a:bodyPr rIns="132080"/>
          <a:lstStyle/>
          <a:p>
            <a:r>
              <a:rPr lang="en-US"/>
              <a:t>SIFT features impact</a:t>
            </a:r>
          </a:p>
        </p:txBody>
      </p:sp>
      <p:sp>
        <p:nvSpPr>
          <p:cNvPr id="154626" name="Rectangle 2"/>
          <p:cNvSpPr>
            <a:spLocks noGrp="1" noChangeArrowheads="1"/>
          </p:cNvSpPr>
          <p:nvPr>
            <p:ph type="body" idx="1"/>
          </p:nvPr>
        </p:nvSpPr>
        <p:spPr>
          <a:xfrm>
            <a:off x="292100" y="4381500"/>
            <a:ext cx="8763000" cy="3441700"/>
          </a:xfrm>
          <a:ln/>
        </p:spPr>
        <p:txBody>
          <a:bodyPr rIns="132080"/>
          <a:lstStyle/>
          <a:p>
            <a:pPr>
              <a:buFont typeface="Times New Roman" charset="0"/>
              <a:buNone/>
            </a:pPr>
            <a:r>
              <a:rPr lang="en-US" sz="1800" dirty="0"/>
              <a:t>A good SIFT features tutorial:</a:t>
            </a:r>
          </a:p>
          <a:p>
            <a:pPr>
              <a:buFont typeface="Times New Roman" charset="0"/>
              <a:buNone/>
            </a:pPr>
            <a:r>
              <a:rPr lang="en-US" sz="1800" u="sng" dirty="0">
                <a:solidFill>
                  <a:srgbClr val="CCCCFF"/>
                </a:solidFill>
                <a:hlinkClick r:id="rId2"/>
              </a:rPr>
              <a:t>http://www.cs.toronto.edu/~jepson/csc2503/tutSIFT04.pdf</a:t>
            </a:r>
            <a:endParaRPr lang="en-US" sz="1800" dirty="0"/>
          </a:p>
          <a:p>
            <a:pPr>
              <a:buFont typeface="Times New Roman" charset="0"/>
              <a:buNone/>
            </a:pPr>
            <a:r>
              <a:rPr lang="en-US" sz="1800" dirty="0"/>
              <a:t>By Estrada, Jepson, and Fleet.</a:t>
            </a:r>
          </a:p>
          <a:p>
            <a:pPr>
              <a:buFont typeface="Times New Roman" charset="0"/>
              <a:buNone/>
            </a:pPr>
            <a:endParaRPr lang="en-US" sz="2400" dirty="0"/>
          </a:p>
          <a:p>
            <a:pPr>
              <a:buFont typeface="Times New Roman" charset="0"/>
              <a:buNone/>
            </a:pPr>
            <a:r>
              <a:rPr lang="en-US" sz="2400" dirty="0"/>
              <a:t>The original SIFT paper: </a:t>
            </a:r>
            <a:br>
              <a:rPr lang="en-US" sz="2400" dirty="0"/>
            </a:br>
            <a:r>
              <a:rPr lang="en-US" sz="2400" u="sng" dirty="0">
                <a:hlinkClick r:id="rId3"/>
              </a:rPr>
              <a:t>http://www.cs.ubc.ca/~lowe/papers/ijcv04.pdf</a:t>
            </a:r>
            <a:endParaRPr lang="en-US" sz="2400" u="sng" dirty="0"/>
          </a:p>
        </p:txBody>
      </p:sp>
      <p:sp>
        <p:nvSpPr>
          <p:cNvPr id="154627" name="Rectangle 3"/>
          <p:cNvSpPr>
            <a:spLocks/>
          </p:cNvSpPr>
          <p:nvPr/>
        </p:nvSpPr>
        <p:spPr bwMode="auto">
          <a:xfrm>
            <a:off x="292100" y="1003300"/>
            <a:ext cx="8763000" cy="30099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82588" indent="-342900">
              <a:spcBef>
                <a:spcPts val="738"/>
              </a:spcBef>
            </a:pPr>
            <a:r>
              <a:rPr lang="en-US" dirty="0">
                <a:solidFill>
                  <a:schemeClr val="tx1"/>
                </a:solidFill>
                <a:latin typeface="Times New Roman Bold" charset="0"/>
                <a:ea typeface="ＭＳ Ｐゴシック" charset="0"/>
                <a:cs typeface="Times New Roman Bold" charset="0"/>
                <a:sym typeface="Times New Roman Bold" charset="0"/>
              </a:rPr>
              <a:t>SIFT feature paper citations:</a:t>
            </a:r>
          </a:p>
          <a:p>
            <a:pPr marL="382588" indent="-342900">
              <a:spcBef>
                <a:spcPts val="738"/>
              </a:spcBef>
            </a:pPr>
            <a:r>
              <a:rPr lang="en-US" dirty="0">
                <a:solidFill>
                  <a:schemeClr val="tx1"/>
                </a:solidFill>
                <a:ea typeface="ＭＳ Ｐゴシック" charset="0"/>
                <a:cs typeface="Times New Roman" charset="0"/>
              </a:rPr>
              <a:t>Distinctive image features from scale-invariant </a:t>
            </a:r>
            <a:r>
              <a:rPr lang="en-US" dirty="0" err="1">
                <a:solidFill>
                  <a:schemeClr val="tx1"/>
                </a:solidFill>
                <a:ea typeface="ＭＳ Ｐゴシック" charset="0"/>
                <a:cs typeface="Times New Roman" charset="0"/>
              </a:rPr>
              <a:t>keypointsDG</a:t>
            </a:r>
            <a:r>
              <a:rPr lang="en-US" dirty="0">
                <a:solidFill>
                  <a:schemeClr val="tx1"/>
                </a:solidFill>
                <a:ea typeface="ＭＳ Ｐゴシック" charset="0"/>
                <a:cs typeface="Times New Roman" charset="0"/>
              </a:rPr>
              <a:t> Lowe - International journal of computer vision, 2004 - Springer International Journal of Computer Vision 60(2), 91–110, 2004 </a:t>
            </a:r>
            <a:r>
              <a:rPr lang="en-US" dirty="0" err="1">
                <a:solidFill>
                  <a:schemeClr val="tx1"/>
                </a:solidFill>
                <a:ea typeface="ＭＳ Ｐゴシック" charset="0"/>
                <a:cs typeface="Times New Roman" charset="0"/>
              </a:rPr>
              <a:t>cс</a:t>
            </a:r>
            <a:r>
              <a:rPr lang="en-US" dirty="0">
                <a:solidFill>
                  <a:schemeClr val="tx1"/>
                </a:solidFill>
                <a:ea typeface="ＭＳ Ｐゴシック" charset="0"/>
                <a:cs typeface="Times New Roman" charset="0"/>
              </a:rPr>
              <a:t> 2004 </a:t>
            </a:r>
            <a:r>
              <a:rPr lang="en-US" dirty="0" err="1">
                <a:solidFill>
                  <a:schemeClr val="tx1"/>
                </a:solidFill>
                <a:ea typeface="ＭＳ Ｐゴシック" charset="0"/>
                <a:cs typeface="Times New Roman" charset="0"/>
              </a:rPr>
              <a:t>Kluwer</a:t>
            </a:r>
            <a:r>
              <a:rPr lang="en-US" dirty="0">
                <a:solidFill>
                  <a:schemeClr val="tx1"/>
                </a:solidFill>
                <a:ea typeface="ＭＳ Ｐゴシック" charset="0"/>
                <a:cs typeface="Times New Roman" charset="0"/>
              </a:rPr>
              <a:t> Academic Publishers.  Computer Science Department, University of British Columbia ...</a:t>
            </a:r>
            <a:r>
              <a:rPr lang="en-US" dirty="0">
                <a:solidFill>
                  <a:srgbClr val="FF0000"/>
                </a:solidFill>
                <a:latin typeface="Times New Roman Bold" charset="0"/>
                <a:ea typeface="ＭＳ Ｐゴシック" charset="0"/>
                <a:cs typeface="Times New Roman Bold" charset="0"/>
                <a:sym typeface="Times New Roman Bold" charset="0"/>
              </a:rPr>
              <a:t>Cited by</a:t>
            </a:r>
            <a:r>
              <a:rPr lang="en-US" dirty="0" smtClean="0">
                <a:solidFill>
                  <a:srgbClr val="FF0000"/>
                </a:solidFill>
                <a:latin typeface="Times New Roman Bold" charset="0"/>
                <a:ea typeface="ＭＳ Ｐゴシック" charset="0"/>
                <a:cs typeface="Times New Roman Bold" charset="0"/>
                <a:sym typeface="Times New Roman Bold" charset="0"/>
              </a:rPr>
              <a:t> 16232 (</a:t>
            </a:r>
            <a:r>
              <a:rPr lang="en-US" dirty="0" err="1" smtClean="0">
                <a:solidFill>
                  <a:srgbClr val="FF0000"/>
                </a:solidFill>
                <a:latin typeface="Times New Roman Bold" charset="0"/>
                <a:ea typeface="ＭＳ Ｐゴシック" charset="0"/>
                <a:cs typeface="Times New Roman Bold" charset="0"/>
                <a:sym typeface="Times New Roman Bold" charset="0"/>
              </a:rPr>
              <a:t>google</a:t>
            </a:r>
            <a:r>
              <a:rPr lang="en-US" dirty="0" smtClean="0">
                <a:solidFill>
                  <a:srgbClr val="FF0000"/>
                </a:solidFill>
                <a:latin typeface="Times New Roman Bold" charset="0"/>
                <a:ea typeface="ＭＳ Ｐゴシック" charset="0"/>
                <a:cs typeface="Times New Roman Bold" charset="0"/>
                <a:sym typeface="Times New Roman Bold" charset="0"/>
              </a:rPr>
              <a:t>)</a:t>
            </a:r>
            <a:r>
              <a:rPr lang="en-US" dirty="0" smtClean="0">
                <a:solidFill>
                  <a:schemeClr val="tx1"/>
                </a:solidFill>
                <a:latin typeface="Times New Roman Bold" charset="0"/>
                <a:ea typeface="ＭＳ Ｐゴシック" charset="0"/>
                <a:cs typeface="Times New Roman Bold" charset="0"/>
                <a:sym typeface="Times New Roman Bold" charset="0"/>
              </a:rPr>
              <a:t> </a:t>
            </a:r>
            <a:endParaRPr lang="en-US" dirty="0">
              <a:solidFill>
                <a:schemeClr val="tx1"/>
              </a:solidFill>
              <a:latin typeface="Times New Roman Bold" charset="0"/>
              <a:ea typeface="ＭＳ Ｐゴシック" charset="0"/>
              <a:cs typeface="Times New Roman Bold" charset="0"/>
              <a:sym typeface="Times New Roman Bold"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3" name="Rectangle 1"/>
          <p:cNvSpPr>
            <a:spLocks noGrp="1" noChangeArrowheads="1"/>
          </p:cNvSpPr>
          <p:nvPr>
            <p:ph type="title"/>
          </p:nvPr>
        </p:nvSpPr>
        <p:spPr>
          <a:ln/>
        </p:spPr>
        <p:txBody>
          <a:bodyPr rIns="132080"/>
          <a:lstStyle/>
          <a:p>
            <a:r>
              <a:rPr lang="en-US"/>
              <a:t>Now we have</a:t>
            </a:r>
          </a:p>
        </p:txBody>
      </p:sp>
      <p:sp>
        <p:nvSpPr>
          <p:cNvPr id="161794" name="Rectangle 2"/>
          <p:cNvSpPr>
            <a:spLocks noGrp="1" noChangeArrowheads="1"/>
          </p:cNvSpPr>
          <p:nvPr>
            <p:ph type="body" idx="1"/>
          </p:nvPr>
        </p:nvSpPr>
        <p:spPr>
          <a:ln/>
        </p:spPr>
        <p:txBody>
          <a:bodyPr rIns="132080"/>
          <a:lstStyle/>
          <a:p>
            <a:r>
              <a:rPr lang="en-US" dirty="0"/>
              <a:t>Well-localized feature points</a:t>
            </a:r>
          </a:p>
          <a:p>
            <a:r>
              <a:rPr lang="en-US" dirty="0"/>
              <a:t>Distinctive descriptor</a:t>
            </a:r>
          </a:p>
          <a:p>
            <a:endParaRPr lang="en-US" dirty="0"/>
          </a:p>
          <a:p>
            <a:r>
              <a:rPr lang="en-US" dirty="0"/>
              <a:t>Now we need to</a:t>
            </a:r>
          </a:p>
          <a:p>
            <a:pPr marL="782638" lvl="1"/>
            <a:r>
              <a:rPr lang="en-US" dirty="0"/>
              <a:t>match pairs of feature points in different images</a:t>
            </a:r>
          </a:p>
          <a:p>
            <a:pPr marL="782638" lvl="1"/>
            <a:r>
              <a:rPr lang="en-US" dirty="0"/>
              <a:t>Robustly compute </a:t>
            </a:r>
            <a:r>
              <a:rPr lang="en-US" dirty="0" err="1"/>
              <a:t>homographies</a:t>
            </a:r>
            <a:r>
              <a:rPr lang="en-US" dirty="0"/>
              <a:t> </a:t>
            </a:r>
            <a:br>
              <a:rPr lang="en-US" dirty="0"/>
            </a:br>
            <a:r>
              <a:rPr lang="en-US" dirty="0"/>
              <a:t>(in the presence of errors/outliers)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6387" name="Group 3"/>
          <p:cNvGrpSpPr>
            <a:grpSpLocks/>
          </p:cNvGrpSpPr>
          <p:nvPr/>
        </p:nvGrpSpPr>
        <p:grpSpPr bwMode="auto">
          <a:xfrm>
            <a:off x="820738" y="3436938"/>
            <a:ext cx="7485062" cy="2663825"/>
            <a:chOff x="0" y="0"/>
            <a:chExt cx="4715" cy="1678"/>
          </a:xfrm>
        </p:grpSpPr>
        <p:pic>
          <p:nvPicPr>
            <p:cNvPr id="16385" name="Picture 1"/>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00" y="0"/>
              <a:ext cx="2315" cy="167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pic>
          <p:nvPicPr>
            <p:cNvPr id="16386" name="Picture 2"/>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2315" cy="167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grpSp>
      <p:sp>
        <p:nvSpPr>
          <p:cNvPr id="16388" name="Rectangle 4"/>
          <p:cNvSpPr>
            <a:spLocks noGrp="1" noChangeArrowheads="1"/>
          </p:cNvSpPr>
          <p:nvPr>
            <p:ph type="title"/>
          </p:nvPr>
        </p:nvSpPr>
        <p:spPr>
          <a:xfrm>
            <a:off x="685800" y="0"/>
            <a:ext cx="7772400" cy="1143000"/>
          </a:xfrm>
          <a:ln/>
        </p:spPr>
        <p:txBody>
          <a:bodyPr rIns="132080"/>
          <a:lstStyle/>
          <a:p>
            <a:r>
              <a:rPr lang="en-US"/>
              <a:t>Matching with Features</a:t>
            </a:r>
          </a:p>
        </p:txBody>
      </p:sp>
      <p:sp>
        <p:nvSpPr>
          <p:cNvPr id="16389" name="Rectangle 5"/>
          <p:cNvSpPr>
            <a:spLocks/>
          </p:cNvSpPr>
          <p:nvPr/>
        </p:nvSpPr>
        <p:spPr bwMode="auto">
          <a:xfrm>
            <a:off x="838200" y="1219200"/>
            <a:ext cx="7086600" cy="495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txBody>
          <a:bodyPr lIns="0" tIns="0" rIns="40639" bIns="0"/>
          <a:lstStyle/>
          <a:p>
            <a:pPr marL="39688">
              <a:spcBef>
                <a:spcPts val="1600"/>
              </a:spcBef>
              <a:buClr>
                <a:srgbClr val="000000"/>
              </a:buClr>
              <a:buSzPct val="100000"/>
              <a:buFont typeface="Times New Roman" charset="0"/>
              <a:buChar char="•"/>
            </a:pPr>
            <a:r>
              <a:rPr lang="en-US" sz="2800">
                <a:solidFill>
                  <a:schemeClr val="tx1"/>
                </a:solidFill>
                <a:ea typeface="ＭＳ Ｐゴシック" charset="0"/>
                <a:cs typeface="Times New Roman" charset="0"/>
              </a:rPr>
              <a:t>Detect feature points in both images</a:t>
            </a:r>
          </a:p>
        </p:txBody>
      </p:sp>
    </p:spTree>
  </p:cSld>
  <p:clrMapOvr>
    <a:masterClrMapping/>
  </p:clrMapOvr>
  <p:transition/>
</p:sld>
</file>

<file path=ppt/theme/theme1.xml><?xml version="1.0" encoding="utf-8"?>
<a:theme xmlns:a="http://schemas.openxmlformats.org/drawingml/2006/main" name="Оформление по умолчанию">
  <a:themeElements>
    <a:clrScheme name="">
      <a:dk1>
        <a:srgbClr val="000000"/>
      </a:dk1>
      <a:lt1>
        <a:srgbClr val="FFFFFF"/>
      </a:lt1>
      <a:dk2>
        <a:srgbClr val="000000"/>
      </a:dk2>
      <a:lt2>
        <a:srgbClr val="00000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Оформление по умолчанию">
      <a:majorFont>
        <a:latin typeface="Times New Roman"/>
        <a:ea typeface="华文宋体"/>
        <a:cs typeface="华文宋体"/>
      </a:majorFont>
      <a:minorFont>
        <a:latin typeface="Times New Roman"/>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Оформление по умолчанию">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Оформление по умолчанию">
      <a:majorFont>
        <a:latin typeface="Times New Roman"/>
        <a:ea typeface="华文宋体"/>
        <a:cs typeface="华文宋体"/>
      </a:majorFont>
      <a:minorFont>
        <a:latin typeface="Times New Roman"/>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Оформление по умолчанию">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Оформление по умолчанию">
      <a:majorFont>
        <a:latin typeface="Times New Roman"/>
        <a:ea typeface="华文宋体"/>
        <a:cs typeface="华文宋体"/>
      </a:majorFont>
      <a:minorFont>
        <a:latin typeface="Times New Roman"/>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a:ln>
              <a:noFill/>
            </a:ln>
            <a:solidFill>
              <a:schemeClr val="tx1"/>
            </a:solidFill>
            <a:effectLst/>
            <a:latin typeface="Times New Roman"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a:ln>
              <a:noFill/>
            </a:ln>
            <a:solidFill>
              <a:schemeClr val="tx1"/>
            </a:solidFill>
            <a:effectLst/>
            <a:latin typeface="Times New Roman" pitchFamily="-112" charset="0"/>
            <a:ea typeface="Times New Roman" pitchFamily="-112" charset="0"/>
            <a:cs typeface="Times New Roman" pitchFamily="-112"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a:ln>
              <a:noFill/>
            </a:ln>
            <a:solidFill>
              <a:schemeClr val="tx1"/>
            </a:solidFill>
            <a:effectLst/>
            <a:latin typeface="Times New Roman"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a:ln>
              <a:noFill/>
            </a:ln>
            <a:solidFill>
              <a:schemeClr val="tx1"/>
            </a:solidFill>
            <a:effectLst/>
            <a:latin typeface="Times New Roman" pitchFamily="-112" charset="0"/>
            <a:ea typeface="Times New Roman" pitchFamily="-112" charset="0"/>
            <a:cs typeface="Times New Roman" pitchFamily="-112"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701</TotalTime>
  <Pages>0</Pages>
  <Words>3823</Words>
  <Characters>0</Characters>
  <Application>Microsoft Macintosh PowerPoint</Application>
  <PresentationFormat>On-screen Show (4:3)</PresentationFormat>
  <Lines>0</Lines>
  <Paragraphs>540</Paragraphs>
  <Slides>88</Slides>
  <Notes>6</Notes>
  <HiddenSlides>0</HiddenSlides>
  <MMClips>0</MMClips>
  <ScaleCrop>false</ScaleCrop>
  <HeadingPairs>
    <vt:vector size="4" baseType="variant">
      <vt:variant>
        <vt:lpstr>Design Template</vt:lpstr>
      </vt:variant>
      <vt:variant>
        <vt:i4>5</vt:i4>
      </vt:variant>
      <vt:variant>
        <vt:lpstr>Slide Titles</vt:lpstr>
      </vt:variant>
      <vt:variant>
        <vt:i4>88</vt:i4>
      </vt:variant>
    </vt:vector>
  </HeadingPairs>
  <TitlesOfParts>
    <vt:vector size="93" baseType="lpstr">
      <vt:lpstr>Оформление по умолчанию</vt:lpstr>
      <vt:lpstr>Оформление по умолчанию</vt:lpstr>
      <vt:lpstr>Оформление по умолчанию</vt:lpstr>
      <vt:lpstr>1_Оформление по умолчанию</vt:lpstr>
      <vt:lpstr>2_Оформление по умолчанию</vt:lpstr>
      <vt:lpstr>Slide 1</vt:lpstr>
      <vt:lpstr>Finding the “same” thing across images</vt:lpstr>
      <vt:lpstr>Slide 3</vt:lpstr>
      <vt:lpstr>Slide 4</vt:lpstr>
      <vt:lpstr>Building a Panorama</vt:lpstr>
      <vt:lpstr>Slide 6</vt:lpstr>
      <vt:lpstr>Uses for feature point detectors and descriptors in computer vision and graphics.  </vt:lpstr>
      <vt:lpstr>How do we build a panorama?</vt:lpstr>
      <vt:lpstr>Matching with Features</vt:lpstr>
      <vt:lpstr>Matching with Features</vt:lpstr>
      <vt:lpstr>Matching with Features</vt:lpstr>
      <vt:lpstr>Matching with Features</vt:lpstr>
      <vt:lpstr>Matching with Features</vt:lpstr>
      <vt:lpstr>Building a Panorama</vt:lpstr>
      <vt:lpstr>Preview</vt:lpstr>
      <vt:lpstr>Outline</vt:lpstr>
      <vt:lpstr>Slide 17</vt:lpstr>
      <vt:lpstr>The Basic Idea</vt:lpstr>
      <vt:lpstr>Corner Detector: Basic Idea</vt:lpstr>
      <vt:lpstr>Harris Detector: Mathematics</vt:lpstr>
      <vt:lpstr>Taylor series approximation to shifted image gives quadratic form for error as function of image shifts.</vt:lpstr>
      <vt:lpstr>Harris Detector: Mathematics</vt:lpstr>
      <vt:lpstr>Harris Detector: Mathematics</vt:lpstr>
      <vt:lpstr>Selecting Good Features</vt:lpstr>
      <vt:lpstr>Selecting Good Features</vt:lpstr>
      <vt:lpstr>Selecting Good Features</vt:lpstr>
      <vt:lpstr>Harris Detector: Mathematics</vt:lpstr>
      <vt:lpstr>Harris Detector: Mathematics</vt:lpstr>
      <vt:lpstr>Harris Detector: Mathematics</vt:lpstr>
      <vt:lpstr>Harris Detector</vt:lpstr>
      <vt:lpstr>Harris corner detector algorithm</vt:lpstr>
      <vt:lpstr>Harris Detector: Workflow</vt:lpstr>
      <vt:lpstr>Harris Detector: Workflow</vt:lpstr>
      <vt:lpstr>Harris Detector: Workflow</vt:lpstr>
      <vt:lpstr>Harris Detector: Workflow</vt:lpstr>
      <vt:lpstr>Harris Detector: Workflow</vt:lpstr>
      <vt:lpstr>Selecting Good Features</vt:lpstr>
      <vt:lpstr>Analysis of Harris corner detector invariance properties</vt:lpstr>
      <vt:lpstr>Evaluation plots are from this paper</vt:lpstr>
      <vt:lpstr>Models of Image Change</vt:lpstr>
      <vt:lpstr>Harris Detector: Some Properties</vt:lpstr>
      <vt:lpstr>Harris Detector: Some Properties</vt:lpstr>
      <vt:lpstr>Rotation Invariant Detection</vt:lpstr>
      <vt:lpstr>Harris Detector: Some Properties</vt:lpstr>
      <vt:lpstr>Harris Detector: Some Properties</vt:lpstr>
      <vt:lpstr>Harris Detector: Some Properties</vt:lpstr>
      <vt:lpstr>Harris Detector: Some Properties</vt:lpstr>
      <vt:lpstr>Harris Detector: Some Properties</vt:lpstr>
      <vt:lpstr>Harris Detector: Some Properties</vt:lpstr>
      <vt:lpstr>Scale Invariant Detection</vt:lpstr>
      <vt:lpstr>Scale Invariant Detection</vt:lpstr>
      <vt:lpstr>Scale Invariant Detection</vt:lpstr>
      <vt:lpstr>Scale Invariant Detection</vt:lpstr>
      <vt:lpstr>Scale Invariant Detection</vt:lpstr>
      <vt:lpstr>Detection over scale</vt:lpstr>
      <vt:lpstr>Scale Invariant Detection</vt:lpstr>
      <vt:lpstr>Scale Invariant Detectors</vt:lpstr>
      <vt:lpstr>Laplacian of Gaussian for selection of characteristic scale</vt:lpstr>
      <vt:lpstr>Scale Invariant Detectors</vt:lpstr>
      <vt:lpstr>Scale-space example:  3 bumps of different widths.</vt:lpstr>
      <vt:lpstr>Gaussian and difference-of-Gaussian filters</vt:lpstr>
      <vt:lpstr>The bumps, filtered by difference-of-Gaussian filters</vt:lpstr>
      <vt:lpstr>The bumps, filtered by difference-of-Gaussian filters</vt:lpstr>
      <vt:lpstr>Slide 64</vt:lpstr>
      <vt:lpstr>Slide 65</vt:lpstr>
      <vt:lpstr>Scale Invariant Detectors</vt:lpstr>
      <vt:lpstr>Repeatability vs number of scales sampled per octave</vt:lpstr>
      <vt:lpstr>Some details of key point localization over scale and space</vt:lpstr>
      <vt:lpstr>Scale and Rotation Invariant Detection: Summary</vt:lpstr>
      <vt:lpstr>Example of keypoint detection</vt:lpstr>
      <vt:lpstr>Outline</vt:lpstr>
      <vt:lpstr>Recall: Matching with Features</vt:lpstr>
      <vt:lpstr>Recall: Matching with Features</vt:lpstr>
      <vt:lpstr>CVPR 2003 Tutorial  Recognition and Matching Based on Local Invariant Features </vt:lpstr>
      <vt:lpstr>SIFT vector formation</vt:lpstr>
      <vt:lpstr>SIFT vector formation</vt:lpstr>
      <vt:lpstr>Reduce effect of illumination</vt:lpstr>
      <vt:lpstr>Tuning and evaluating the SIFT descriptors</vt:lpstr>
      <vt:lpstr>Sensitivity to number of histogram orientations and subregions, n.</vt:lpstr>
      <vt:lpstr>Feature stability to noise</vt:lpstr>
      <vt:lpstr>Feature stability to affine change</vt:lpstr>
      <vt:lpstr>Affine Invariant Descriptors</vt:lpstr>
      <vt:lpstr>Distinctiveness of features</vt:lpstr>
      <vt:lpstr>Application of invariant local features to object (instance) recognition.</vt:lpstr>
      <vt:lpstr>Slide 85</vt:lpstr>
      <vt:lpstr>Slide 86</vt:lpstr>
      <vt:lpstr>SIFT features impact</vt:lpstr>
      <vt:lpstr>Now we have</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 Features</dc:title>
  <dc:subject/>
  <dc:creator>den</dc:creator>
  <cp:keywords/>
  <dc:description/>
  <cp:lastModifiedBy>antonio torralba</cp:lastModifiedBy>
  <cp:revision>7</cp:revision>
  <dcterms:created xsi:type="dcterms:W3CDTF">2012-10-23T02:57:04Z</dcterms:created>
  <dcterms:modified xsi:type="dcterms:W3CDTF">2012-10-23T14:38:28Z</dcterms:modified>
  <cp:category/>
</cp:coreProperties>
</file>