
<file path=[Content_Types].xml><?xml version="1.0" encoding="utf-8"?>
<Types xmlns="http://schemas.openxmlformats.org/package/2006/content-types">
  <Override PartName="/ppt/slides/slide41.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Default Extension="jpeg" ContentType="image/jpeg"/>
  <Override PartName="/ppt/slideLayouts/slideLayout63.xml" ContentType="application/vnd.openxmlformats-officedocument.presentationml.slideLayout+xml"/>
  <Override PartName="/ppt/slides/slide13.xml" ContentType="application/vnd.openxmlformats-officedocument.presentationml.slide+xml"/>
  <Override PartName="/ppt/slides/slide23.xml" ContentType="application/vnd.openxmlformats-officedocument.presentationml.slide+xml"/>
  <Override PartName="/ppt/slideLayouts/slideLayout49.xml" ContentType="application/vnd.openxmlformats-officedocument.presentationml.slideLayout+xml"/>
  <Override PartName="/ppt/slides/slide32.xml" ContentType="application/vnd.openxmlformats-officedocument.presentationml.slide+xml"/>
  <Override PartName="/ppt/slides/slide4.xml" ContentType="application/vnd.openxmlformats-officedocument.presentationml.slide+xml"/>
  <Override PartName="/ppt/slideLayouts/slideLayout59.xml" ContentType="application/vnd.openxmlformats-officedocument.presentationml.slideLayout+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4.xml" ContentType="application/vnd.openxmlformats-officedocument.presentationml.slideLayout+xml"/>
  <Override PartName="/ppt/notesSlides/notesSlide8.xml" ContentType="application/vnd.openxmlformats-officedocument.presentationml.notesSlide+xml"/>
  <Override PartName="/ppt/slideLayouts/slideLayout64.xml" ContentType="application/vnd.openxmlformats-officedocument.presentationml.slideLayout+xml"/>
  <Override PartName="/ppt/slides/slide14.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Layouts/slideLayout30.xml" ContentType="application/vnd.openxmlformats-officedocument.presentationml.slideLayout+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slideLayouts/slideLayout26.xml" ContentType="application/vnd.openxmlformats-officedocument.presentationml.slideLayout+xml"/>
  <Override PartName="/ppt/notesSlides/notesSlide4.xml" ContentType="application/vnd.openxmlformats-officedocument.presentationml.notesSlid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55.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slides/slide15.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slides/slide53.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slideLayouts/slideLayout21.xml" ContentType="application/vnd.openxmlformats-officedocument.presentationml.slideLayout+xml"/>
  <Override PartName="/ppt/slides/slide72.xml" ContentType="application/vnd.openxmlformats-officedocument.presentationml.slide+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s/slide59.xml" ContentType="application/vnd.openxmlformats-officedocument.presentationml.slide+xml"/>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slides/slide69.xml" ContentType="application/vnd.openxmlformats-officedocument.presentationml.slide+xml"/>
  <Override PartName="/ppt/theme/theme4.xml" ContentType="application/vnd.openxmlformats-officedocument.theme+xml"/>
  <Override PartName="/ppt/slideLayouts/slideLayout60.xml" ContentType="application/vnd.openxmlformats-officedocument.presentationml.slideLayout+xml"/>
  <Override PartName="/ppt/slideLayouts/slideLayout27.xml" ContentType="application/vnd.openxmlformats-officedocument.presentationml.slideLayout+xml"/>
  <Override PartName="/ppt/notesSlides/notesSlide5.xml" ContentType="application/vnd.openxmlformats-officedocument.presentationml.notesSlide+xml"/>
  <Override PartName="/ppt/slides/slide10.xml" ContentType="application/vnd.openxmlformats-officedocument.presentationml.slide+xml"/>
  <Override PartName="/ppt/slideLayouts/slideLayout37.xml" ContentType="application/vnd.openxmlformats-officedocument.presentationml.slideLayout+xml"/>
  <Override PartName="/ppt/slides/slide20.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Layouts/slideLayout56.xml" ContentType="application/vnd.openxmlformats-officedocument.presentationml.slideLayout+xml"/>
  <Override PartName="/ppt/slideLayouts/slideLayout2.xml" ContentType="application/vnd.openxmlformats-officedocument.presentationml.slideLayout+xml"/>
  <Override PartName="/ppt/slideLayouts/slideLayout65.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Layouts/slideLayout22.xml" ContentType="application/vnd.openxmlformats-officedocument.presentationml.slideLayout+xml"/>
  <Override PartName="/ppt/slides/slide73.xml" ContentType="application/vnd.openxmlformats-officedocument.presentationml.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1.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61.xml" ContentType="application/vnd.openxmlformats-officedocument.presentationml.slideLayout+xml"/>
  <Override PartName="/ppt/notesSlides/notesSlide6.xml" ContentType="application/vnd.openxmlformats-officedocument.presentationml.notesSlide+xml"/>
  <Override PartName="/ppt/slides/slide11.xml" ContentType="application/vnd.openxmlformats-officedocument.presentationml.slide+xml"/>
  <Override PartName="/ppt/slideLayouts/slideLayout38.xml" ContentType="application/vnd.openxmlformats-officedocument.presentationml.slideLayout+xml"/>
  <Override PartName="/ppt/slides/slide21.xml" ContentType="application/vnd.openxmlformats-officedocument.presentationml.slide+xml"/>
  <Override PartName="/ppt/slideLayouts/slideLayout47.xml" ContentType="application/vnd.openxmlformats-officedocument.presentationml.slideLayout+xml"/>
  <Override PartName="/ppt/slides/slide30.xml" ContentType="application/vnd.openxmlformats-officedocument.presentationml.slide+xml"/>
  <Override PartName="/ppt/slides/slide2.xml" ContentType="application/vnd.openxmlformats-officedocument.presentationml.slide+xml"/>
  <Override PartName="/ppt/slideLayouts/slideLayout57.xml" ContentType="application/vnd.openxmlformats-officedocument.presentationml.slideLayout+xml"/>
  <Override PartName="/ppt/slideLayouts/slideLayout3.xml" ContentType="application/vnd.openxmlformats-officedocument.presentationml.slideLayout+xml"/>
  <Override PartName="/ppt/slides/slide40.xml" ContentType="application/vnd.openxmlformats-officedocument.presentationml.slide+xml"/>
  <Override PartName="/ppt/slideLayouts/slideLayout66.xml" ContentType="application/vnd.openxmlformats-officedocument.presentationml.slideLayout+xml"/>
  <Override PartName="/ppt/slides/slide17.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notesSlides/notesSlide7.xml" ContentType="application/vnd.openxmlformats-officedocument.presentationml.notesSlide+xml"/>
  <Override PartName="/ppt/slides/slide12.xml" ContentType="application/vnd.openxmlformats-officedocument.presentationml.slide+xml"/>
  <Override PartName="/ppt/slideLayouts/slideLayout39.xml" ContentType="application/vnd.openxmlformats-officedocument.presentationml.slideLayout+xml"/>
  <Override PartName="/ppt/slides/slide22.xml" ContentType="application/vnd.openxmlformats-officedocument.presentationml.slide+xml"/>
  <Override PartName="/ppt/slideLayouts/slideLayout48.xml" ContentType="application/vnd.openxmlformats-officedocument.presentationml.slideLayout+xml"/>
  <Override PartName="/ppt/slides/slide31.xml" ContentType="application/vnd.openxmlformats-officedocument.presentationml.slide+xml"/>
  <Override PartName="/ppt/slides/slide3.xml" ContentType="application/vnd.openxmlformats-officedocument.presentationml.slide+xml"/>
  <Override PartName="/ppt/slideLayouts/slideLayout58.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Lst>
  <p:notesMasterIdLst>
    <p:notesMasterId r:id="rId80"/>
  </p:notesMasterIdLst>
  <p:sldIdLst>
    <p:sldId id="416" r:id="rId7"/>
    <p:sldId id="263" r:id="rId8"/>
    <p:sldId id="264" r:id="rId9"/>
    <p:sldId id="266" r:id="rId10"/>
    <p:sldId id="265" r:id="rId11"/>
    <p:sldId id="278" r:id="rId12"/>
    <p:sldId id="296" r:id="rId13"/>
    <p:sldId id="277" r:id="rId14"/>
    <p:sldId id="298" r:id="rId15"/>
    <p:sldId id="302" r:id="rId16"/>
    <p:sldId id="272" r:id="rId17"/>
    <p:sldId id="268" r:id="rId18"/>
    <p:sldId id="269" r:id="rId19"/>
    <p:sldId id="270" r:id="rId20"/>
    <p:sldId id="275" r:id="rId21"/>
    <p:sldId id="330" r:id="rId22"/>
    <p:sldId id="331" r:id="rId23"/>
    <p:sldId id="332" r:id="rId24"/>
    <p:sldId id="333" r:id="rId25"/>
    <p:sldId id="351" r:id="rId26"/>
    <p:sldId id="276" r:id="rId27"/>
    <p:sldId id="336" r:id="rId28"/>
    <p:sldId id="337" r:id="rId29"/>
    <p:sldId id="366" r:id="rId30"/>
    <p:sldId id="340" r:id="rId31"/>
    <p:sldId id="341" r:id="rId32"/>
    <p:sldId id="342" r:id="rId33"/>
    <p:sldId id="343" r:id="rId34"/>
    <p:sldId id="344" r:id="rId35"/>
    <p:sldId id="345" r:id="rId36"/>
    <p:sldId id="258" r:id="rId37"/>
    <p:sldId id="259" r:id="rId38"/>
    <p:sldId id="346" r:id="rId39"/>
    <p:sldId id="257" r:id="rId40"/>
    <p:sldId id="347" r:id="rId41"/>
    <p:sldId id="369" r:id="rId42"/>
    <p:sldId id="370" r:id="rId43"/>
    <p:sldId id="371" r:id="rId44"/>
    <p:sldId id="372" r:id="rId45"/>
    <p:sldId id="373" r:id="rId46"/>
    <p:sldId id="374" r:id="rId47"/>
    <p:sldId id="348" r:id="rId48"/>
    <p:sldId id="376" r:id="rId49"/>
    <p:sldId id="375" r:id="rId50"/>
    <p:sldId id="377" r:id="rId51"/>
    <p:sldId id="414" r:id="rId52"/>
    <p:sldId id="378" r:id="rId53"/>
    <p:sldId id="260" r:id="rId54"/>
    <p:sldId id="349" r:id="rId55"/>
    <p:sldId id="352" r:id="rId56"/>
    <p:sldId id="354" r:id="rId57"/>
    <p:sldId id="355" r:id="rId58"/>
    <p:sldId id="356" r:id="rId59"/>
    <p:sldId id="358" r:id="rId60"/>
    <p:sldId id="359" r:id="rId61"/>
    <p:sldId id="360" r:id="rId62"/>
    <p:sldId id="361" r:id="rId63"/>
    <p:sldId id="362" r:id="rId64"/>
    <p:sldId id="279" r:id="rId65"/>
    <p:sldId id="280" r:id="rId66"/>
    <p:sldId id="379" r:id="rId67"/>
    <p:sldId id="380" r:id="rId68"/>
    <p:sldId id="294" r:id="rId69"/>
    <p:sldId id="381" r:id="rId70"/>
    <p:sldId id="384" r:id="rId71"/>
    <p:sldId id="385" r:id="rId72"/>
    <p:sldId id="386" r:id="rId73"/>
    <p:sldId id="387" r:id="rId74"/>
    <p:sldId id="388" r:id="rId75"/>
    <p:sldId id="389" r:id="rId76"/>
    <p:sldId id="267" r:id="rId77"/>
    <p:sldId id="391" r:id="rId78"/>
    <p:sldId id="261" r:id="rId79"/>
  </p:sldIdLst>
  <p:sldSz cx="9144000" cy="6858000" type="screen4x3"/>
  <p:notesSz cx="6858000" cy="9144000"/>
  <p:defaultTextStyle>
    <a:defPPr>
      <a:defRPr lang="en-US"/>
    </a:defPPr>
    <a:lvl1pPr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1pPr>
    <a:lvl2pPr marL="457200"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2pPr>
    <a:lvl3pPr marL="914400"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3pPr>
    <a:lvl4pPr marL="1371600"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4pPr>
    <a:lvl5pPr marL="1828800" algn="l" rtl="0" fontAlgn="base">
      <a:spcBef>
        <a:spcPct val="0"/>
      </a:spcBef>
      <a:spcAft>
        <a:spcPct val="0"/>
      </a:spcAft>
      <a:defRPr sz="2400" kern="1200">
        <a:solidFill>
          <a:srgbClr val="000000"/>
        </a:solidFill>
        <a:latin typeface="Times New Roman" charset="0"/>
        <a:ea typeface="华文宋体" charset="0"/>
        <a:cs typeface="华文宋体" charset="0"/>
        <a:sym typeface="Times New Roman" charset="0"/>
      </a:defRPr>
    </a:lvl5pPr>
    <a:lvl6pPr marL="2286000" algn="l" defTabSz="457200" rtl="0" eaLnBrk="1" latinLnBrk="0" hangingPunct="1">
      <a:defRPr sz="2400" kern="1200">
        <a:solidFill>
          <a:srgbClr val="000000"/>
        </a:solidFill>
        <a:latin typeface="Times New Roman" charset="0"/>
        <a:ea typeface="华文宋体" charset="0"/>
        <a:cs typeface="华文宋体" charset="0"/>
        <a:sym typeface="Times New Roman" charset="0"/>
      </a:defRPr>
    </a:lvl6pPr>
    <a:lvl7pPr marL="2743200" algn="l" defTabSz="457200" rtl="0" eaLnBrk="1" latinLnBrk="0" hangingPunct="1">
      <a:defRPr sz="2400" kern="1200">
        <a:solidFill>
          <a:srgbClr val="000000"/>
        </a:solidFill>
        <a:latin typeface="Times New Roman" charset="0"/>
        <a:ea typeface="华文宋体" charset="0"/>
        <a:cs typeface="华文宋体" charset="0"/>
        <a:sym typeface="Times New Roman" charset="0"/>
      </a:defRPr>
    </a:lvl7pPr>
    <a:lvl8pPr marL="3200400" algn="l" defTabSz="457200" rtl="0" eaLnBrk="1" latinLnBrk="0" hangingPunct="1">
      <a:defRPr sz="2400" kern="1200">
        <a:solidFill>
          <a:srgbClr val="000000"/>
        </a:solidFill>
        <a:latin typeface="Times New Roman" charset="0"/>
        <a:ea typeface="华文宋体" charset="0"/>
        <a:cs typeface="华文宋体" charset="0"/>
        <a:sym typeface="Times New Roman" charset="0"/>
      </a:defRPr>
    </a:lvl8pPr>
    <a:lvl9pPr marL="3657600" algn="l" defTabSz="457200" rtl="0" eaLnBrk="1" latinLnBrk="0" hangingPunct="1">
      <a:defRPr sz="2400" kern="1200">
        <a:solidFill>
          <a:srgbClr val="000000"/>
        </a:solidFill>
        <a:latin typeface="Times New Roman" charset="0"/>
        <a:ea typeface="华文宋体" charset="0"/>
        <a:cs typeface="华文宋体" charset="0"/>
        <a:sym typeface="Times New Roman"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38" d="100"/>
          <a:sy n="138" d="100"/>
        </p:scale>
        <p:origin x="-84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2225"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sp>
      <p:sp>
        <p:nvSpPr>
          <p:cNvPr id="5222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01073142"/>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25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44450">
              <a:spcBef>
                <a:spcPts val="450"/>
              </a:spcBef>
            </a:pPr>
            <a:r>
              <a:rPr lang="en-US">
                <a:solidFill>
                  <a:srgbClr val="000000"/>
                </a:solidFill>
                <a:cs typeface="Times New Roman" charset="0"/>
                <a:sym typeface="Times New Roman" charset="0"/>
              </a:rPr>
              <a:t>homography!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spcBef>
                <a:spcPts val="413"/>
              </a:spcBef>
            </a:pPr>
            <a:r>
              <a:rPr lang="en-US">
                <a:solidFill>
                  <a:srgbClr val="000000"/>
                </a:solidFill>
                <a:latin typeface="Arial" charset="0"/>
                <a:cs typeface="Arial" charset="0"/>
                <a:sym typeface="Arial" charset="0"/>
              </a:rPr>
              <a:t>Our system takes as input an unordered set of photos, either from an Internet search or from a large personal collection.  We assume the photos are largely from the same static scene.  </a:t>
            </a:r>
          </a:p>
          <a:p>
            <a:pPr marL="39688">
              <a:spcBef>
                <a:spcPts val="413"/>
              </a:spcBef>
            </a:pPr>
            <a:r>
              <a:rPr lang="en-US">
                <a:solidFill>
                  <a:srgbClr val="000000"/>
                </a:solidFill>
                <a:latin typeface="Arial" charset="0"/>
                <a:cs typeface="Arial" charset="0"/>
                <a:sym typeface="Arial" charset="0"/>
              </a:rPr>
              <a:t>The first step of our system is to apply a computer vision techniques to reconstruct the geometry of the scene.  The output of this procedure is the relative positions and orientation for the cameras used to take a connected set of the photographs, as well as a point cloud representing the geometry of the scene, and a sparse set of correspondences between the photos.</a:t>
            </a:r>
          </a:p>
          <a:p>
            <a:pPr marL="39688">
              <a:spcBef>
                <a:spcPts val="413"/>
              </a:spcBef>
            </a:pPr>
            <a:r>
              <a:rPr lang="en-US">
                <a:solidFill>
                  <a:srgbClr val="000000"/>
                </a:solidFill>
                <a:latin typeface="Arial" charset="0"/>
                <a:cs typeface="Arial" charset="0"/>
                <a:sym typeface="Arial" charset="0"/>
              </a:rPr>
              <a:t>This information is then loaded into our interactive photo explorer tool.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7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spcBef>
                <a:spcPts val="413"/>
              </a:spcBef>
            </a:pPr>
            <a:r>
              <a:rPr lang="en-US">
                <a:solidFill>
                  <a:srgbClr val="000000"/>
                </a:solidFill>
                <a:latin typeface="Arial" charset="0"/>
                <a:cs typeface="Arial" charset="0"/>
                <a:sym typeface="Arial" charset="0"/>
              </a:rPr>
              <a:t>Now I will describe the Photo Tourism system, beginning with the scene reconstruction procedure.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8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spcBef>
                <a:spcPts val="413"/>
              </a:spcBef>
            </a:pPr>
            <a:r>
              <a:rPr lang="en-US">
                <a:solidFill>
                  <a:srgbClr val="000000"/>
                </a:solidFill>
                <a:latin typeface="Arial" charset="0"/>
                <a:cs typeface="Arial" charset="0"/>
                <a:sym typeface="Arial" charset="0"/>
              </a:rPr>
              <a:t>Again, the goal of the reconstruction procedure is to automatically estimate the relative positions and orientations, as well as the focal length or zoom, of each of the photographs in a connected component of the scene.  The process consists of four steps: detecting features in each of the input photos; matching features between each pair of photos; grouping the matches into correspondences across multiple photos; and using the correspondences to estimate the geometry of the scene and the cameras in a technique known as structure from motion.</a:t>
            </a:r>
          </a:p>
          <a:p>
            <a:pPr marL="39688">
              <a:spcBef>
                <a:spcPts val="413"/>
              </a:spcBef>
            </a:pPr>
            <a:r>
              <a:rPr lang="en-US">
                <a:solidFill>
                  <a:srgbClr val="000000"/>
                </a:solidFill>
                <a:latin typeface="Arial" charset="0"/>
                <a:cs typeface="Arial" charset="0"/>
                <a:sym typeface="Arial" charset="0"/>
              </a:rPr>
              <a:t>I</a:t>
            </a:r>
            <a:r>
              <a:rPr lang="ja-JP" altLang="en-US">
                <a:solidFill>
                  <a:srgbClr val="000000"/>
                </a:solidFill>
                <a:latin typeface="Arial"/>
                <a:cs typeface="Arial" charset="0"/>
                <a:sym typeface="Arial" charset="0"/>
              </a:rPr>
              <a:t>’</a:t>
            </a:r>
            <a:r>
              <a:rPr lang="en-US">
                <a:solidFill>
                  <a:srgbClr val="000000"/>
                </a:solidFill>
                <a:latin typeface="Arial" charset="0"/>
                <a:cs typeface="Arial" charset="0"/>
                <a:sym typeface="Arial" charset="0"/>
              </a:rPr>
              <a:t>ll now describe each of these steps in more detail.</a:t>
            </a:r>
          </a:p>
          <a:p>
            <a:pPr marL="39688">
              <a:spcBef>
                <a:spcPts val="413"/>
              </a:spcBef>
            </a:pPr>
            <a:endParaRPr lang="en-US">
              <a:solidFill>
                <a:srgbClr val="000000"/>
              </a:solidFill>
              <a:latin typeface="Arial" charset="0"/>
              <a:cs typeface="Arial" charset="0"/>
              <a:sym typeface="Arial" charset="0"/>
            </a:endParaRPr>
          </a:p>
          <a:p>
            <a:pPr marL="39688">
              <a:spcBef>
                <a:spcPts val="413"/>
              </a:spcBef>
            </a:pPr>
            <a:r>
              <a:rPr lang="en-US">
                <a:solidFill>
                  <a:srgbClr val="000000"/>
                </a:solidFill>
                <a:latin typeface="Arial" charset="0"/>
                <a:cs typeface="Arial" charset="0"/>
                <a:sym typeface="Arial" charset="0"/>
              </a:rPr>
              <a:t>[Structure from motion techniques for unordered image collections have also been developed by others, such as Brown and Lowe and Schaffalitzky and Zisserman, and the basic pipeline of our system closely follows that of Brown and Lowe.  To our knowledge, our system is the first to have been demonstrated on large collections of photos from the Internet.]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8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spcBef>
                <a:spcPts val="413"/>
              </a:spcBef>
            </a:pPr>
            <a:r>
              <a:rPr lang="en-US">
                <a:solidFill>
                  <a:srgbClr val="000000"/>
                </a:solidFill>
                <a:latin typeface="Arial" charset="0"/>
                <a:cs typeface="Arial" charset="0"/>
                <a:sym typeface="Arial" charset="0"/>
              </a:rPr>
              <a:t>The core of the reconstruction process is the ability to reliably match feature points between images.  Fortunately, over the last few years feature detection and matching techniques have improved dramatically.  Many different technique exist – we use SIFT, or scale-invariant feature transform, developed by David Lowe.  SIFT is designed to be invariant to image scale and rotation, as well as affine changes in image intensity.  </a:t>
            </a:r>
          </a:p>
          <a:p>
            <a:pPr marL="39688">
              <a:spcBef>
                <a:spcPts val="413"/>
              </a:spcBef>
            </a:pPr>
            <a:endParaRPr lang="en-US">
              <a:solidFill>
                <a:srgbClr val="000000"/>
              </a:solidFill>
              <a:latin typeface="Arial" charset="0"/>
              <a:cs typeface="Arial" charset="0"/>
              <a:sym typeface="Arial" charset="0"/>
            </a:endParaRPr>
          </a:p>
          <a:p>
            <a:pPr marL="39688">
              <a:spcBef>
                <a:spcPts val="413"/>
              </a:spcBef>
            </a:pPr>
            <a:r>
              <a:rPr lang="en-US">
                <a:solidFill>
                  <a:srgbClr val="000000"/>
                </a:solidFill>
                <a:latin typeface="Arial" charset="0"/>
                <a:cs typeface="Arial" charset="0"/>
                <a:sym typeface="Arial" charset="0"/>
              </a:rPr>
              <a:t>Here is an image from the Trevi Fountain, and here are the features SIFT detects in the image, shown as square patches.  The squares are scaled and rotated to reflect the scale and orientation of the features.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39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spcBef>
                <a:spcPts val="413"/>
              </a:spcBef>
            </a:pPr>
            <a:r>
              <a:rPr lang="en-US">
                <a:solidFill>
                  <a:srgbClr val="000000"/>
                </a:solidFill>
                <a:latin typeface="Arial" charset="0"/>
                <a:cs typeface="Arial" charset="0"/>
                <a:sym typeface="Arial" charset="0"/>
              </a:rPr>
              <a:t>So, we begin by detecting SIFT features in each photo.</a:t>
            </a:r>
          </a:p>
          <a:p>
            <a:pPr marL="39688">
              <a:spcBef>
                <a:spcPts val="413"/>
              </a:spcBef>
            </a:pPr>
            <a:endParaRPr lang="en-US">
              <a:solidFill>
                <a:srgbClr val="000000"/>
              </a:solidFill>
              <a:latin typeface="Arial" charset="0"/>
              <a:cs typeface="Arial" charset="0"/>
              <a:sym typeface="Arial" charset="0"/>
            </a:endParaRPr>
          </a:p>
          <a:p>
            <a:pPr marL="39688">
              <a:spcBef>
                <a:spcPts val="413"/>
              </a:spcBef>
            </a:pPr>
            <a:r>
              <a:rPr lang="en-US">
                <a:solidFill>
                  <a:srgbClr val="000000"/>
                </a:solidFill>
                <a:latin typeface="Arial" charset="0"/>
                <a:cs typeface="Arial" charset="0"/>
                <a:sym typeface="Arial" charset="0"/>
              </a:rPr>
              <a:t>[We detect SIFT features in each photo, resulting in a set of feature locations and 128-byte feature descriptors…]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69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spcBef>
                <a:spcPts val="413"/>
              </a:spcBef>
            </a:pPr>
            <a:r>
              <a:rPr lang="en-US">
                <a:solidFill>
                  <a:srgbClr val="000000"/>
                </a:solidFill>
                <a:latin typeface="Arial" charset="0"/>
                <a:cs typeface="Arial" charset="0"/>
                <a:sym typeface="Arial" charset="0"/>
              </a:rPr>
              <a:t>Next, we match features across each pair of photos using approximate nearest neighbor matching.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90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spcBef>
                <a:spcPts val="413"/>
              </a:spcBef>
            </a:pPr>
            <a:r>
              <a:rPr lang="en-US">
                <a:solidFill>
                  <a:srgbClr val="000000"/>
                </a:solidFill>
                <a:latin typeface="Arial" charset="0"/>
                <a:cs typeface="Arial" charset="0"/>
                <a:sym typeface="Arial" charset="0"/>
              </a:rPr>
              <a:t>The matches are refined by using RANSAC, which is a robust model-fitting technique, to estimate a fundamental matrix between each pair of matching images and keeping only matches consistent with that fundamental matrix.</a:t>
            </a:r>
          </a:p>
          <a:p>
            <a:pPr marL="39688">
              <a:spcBef>
                <a:spcPts val="413"/>
              </a:spcBef>
            </a:pPr>
            <a:r>
              <a:rPr lang="en-US">
                <a:solidFill>
                  <a:srgbClr val="000000"/>
                </a:solidFill>
                <a:latin typeface="Arial" charset="0"/>
                <a:cs typeface="Arial" charset="0"/>
                <a:sym typeface="Arial" charset="0"/>
              </a:rPr>
              <a:t>We then link connected components of pairwise feature matches together to form correspondences across multiple images.</a:t>
            </a:r>
          </a:p>
          <a:p>
            <a:pPr marL="39688">
              <a:spcBef>
                <a:spcPts val="413"/>
              </a:spcBef>
            </a:pPr>
            <a:r>
              <a:rPr lang="en-US">
                <a:solidFill>
                  <a:srgbClr val="000000"/>
                </a:solidFill>
                <a:latin typeface="Arial" charset="0"/>
                <a:cs typeface="Arial" charset="0"/>
                <a:sym typeface="Arial" charset="0"/>
              </a:rPr>
              <a:t>Once we have correspondences, we run structure from motion to recover the camera and scene geometry.  Structure from motion solves the following problem: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107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spcBef>
                <a:spcPts val="413"/>
              </a:spcBef>
            </a:pPr>
            <a:r>
              <a:rPr lang="en-US">
                <a:solidFill>
                  <a:srgbClr val="000000"/>
                </a:solidFill>
                <a:latin typeface="Arial" charset="0"/>
                <a:cs typeface="Arial" charset="0"/>
                <a:sym typeface="Arial" charset="0"/>
              </a:rPr>
              <a:t>Structure from motion solves the following problem:</a:t>
            </a:r>
          </a:p>
          <a:p>
            <a:pPr marL="39688">
              <a:spcBef>
                <a:spcPts val="413"/>
              </a:spcBef>
            </a:pPr>
            <a:endParaRPr lang="en-US">
              <a:solidFill>
                <a:srgbClr val="000000"/>
              </a:solidFill>
              <a:latin typeface="Arial" charset="0"/>
              <a:cs typeface="Arial" charset="0"/>
              <a:sym typeface="Arial" charset="0"/>
            </a:endParaRPr>
          </a:p>
          <a:p>
            <a:pPr marL="39688">
              <a:spcBef>
                <a:spcPts val="413"/>
              </a:spcBef>
            </a:pPr>
            <a:r>
              <a:rPr lang="en-US">
                <a:solidFill>
                  <a:srgbClr val="000000"/>
                </a:solidFill>
                <a:latin typeface="Arial" charset="0"/>
                <a:cs typeface="Arial" charset="0"/>
                <a:sym typeface="Arial" charset="0"/>
              </a:rPr>
              <a:t>Given a set of images of a static scene with 2D points in correspondence, shown here as color-coded points, find…</a:t>
            </a:r>
          </a:p>
          <a:p>
            <a:pPr marL="39688">
              <a:spcBef>
                <a:spcPts val="413"/>
              </a:spcBef>
            </a:pPr>
            <a:endParaRPr lang="en-US">
              <a:solidFill>
                <a:srgbClr val="000000"/>
              </a:solidFill>
              <a:latin typeface="Arial" charset="0"/>
              <a:cs typeface="Arial" charset="0"/>
              <a:sym typeface="Arial" charset="0"/>
            </a:endParaRPr>
          </a:p>
          <a:p>
            <a:pPr marL="39688">
              <a:spcBef>
                <a:spcPts val="413"/>
              </a:spcBef>
            </a:pPr>
            <a:r>
              <a:rPr lang="en-US">
                <a:solidFill>
                  <a:srgbClr val="000000"/>
                </a:solidFill>
                <a:latin typeface="Arial" charset="0"/>
                <a:cs typeface="Arial" charset="0"/>
                <a:sym typeface="Arial" charset="0"/>
              </a:rPr>
              <a:t>a set of 3D points P and </a:t>
            </a:r>
          </a:p>
          <a:p>
            <a:pPr marL="39688">
              <a:spcBef>
                <a:spcPts val="413"/>
              </a:spcBef>
            </a:pPr>
            <a:r>
              <a:rPr lang="en-US">
                <a:solidFill>
                  <a:srgbClr val="000000"/>
                </a:solidFill>
                <a:latin typeface="Arial" charset="0"/>
                <a:cs typeface="Arial" charset="0"/>
                <a:sym typeface="Arial" charset="0"/>
              </a:rPr>
              <a:t>a rotation R and position t of the cameras that explain the observed correspondences.  In other words, when we project a point into any of the cameras, the reprojection error between the projected and observed 2D points is low.</a:t>
            </a:r>
          </a:p>
          <a:p>
            <a:pPr marL="39688">
              <a:spcBef>
                <a:spcPts val="413"/>
              </a:spcBef>
            </a:pPr>
            <a:r>
              <a:rPr lang="en-US">
                <a:solidFill>
                  <a:srgbClr val="000000"/>
                </a:solidFill>
                <a:latin typeface="Arial" charset="0"/>
                <a:cs typeface="Arial" charset="0"/>
                <a:sym typeface="Arial" charset="0"/>
              </a:rPr>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a:t>
            </a:r>
            <a:r>
              <a:rPr lang="ja-JP" altLang="en-US">
                <a:solidFill>
                  <a:srgbClr val="000000"/>
                </a:solidFill>
                <a:latin typeface="Arial"/>
                <a:cs typeface="Arial" charset="0"/>
                <a:sym typeface="Arial" charset="0"/>
              </a:rPr>
              <a:t>’</a:t>
            </a:r>
            <a:r>
              <a:rPr lang="en-US">
                <a:solidFill>
                  <a:srgbClr val="000000"/>
                </a:solidFill>
                <a:latin typeface="Arial" charset="0"/>
                <a:cs typeface="Arial" charset="0"/>
                <a:sym typeface="Arial" charset="0"/>
              </a:rPr>
              <a:t>s important to initialize the parameters of the system carefully.  In addition, we need to be able to deal with erroneous correspondences.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51FC409-B567-F444-AB46-9DDA8F1253FD}"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798108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2BDE552-41B6-1F4B-9EB3-B2F6508DF8D8}"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902935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9D37A8D-6706-CC4B-B90D-36383584163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098317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529130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285718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16668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90600"/>
            <a:ext cx="4267200" cy="586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267200" cy="586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64256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456184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802823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5210824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666437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78D9C22-F2DC-BA49-A0DD-BC601771077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833071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772971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339094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1717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3627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379456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9054776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3653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7981283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066800"/>
            <a:ext cx="422433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7738" y="1066800"/>
            <a:ext cx="422592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525660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76621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7774837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2442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CD37150-A498-DD4F-8160-D508FDDA3BD2}"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789516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87255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1112839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9997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0"/>
            <a:ext cx="214947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0"/>
            <a:ext cx="6300788"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4643464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91FFF43F-7ADE-8145-AEF5-88A0FC56C877}"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912212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931EA5B-2891-AA40-92A7-A87978ED8D59}"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025191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487104C-6898-7F40-8F7D-C70125B69EC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33287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0CCBE70-F854-A141-BDBE-750DE9C6A2F3}"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62188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AB57A29-1DD6-4E4D-91A4-C4BAFB90A767}"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20984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62C686E-4515-124B-A778-27B70142AF08}"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995954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27CE7C0-E21E-8441-B178-5521D7D8DDF8}"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0652699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8997BF2-8272-F245-89FF-8E4966419846}"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460821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9A353FB-906A-1247-AF7D-E75F56231DEB}"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959238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4A061A4-9890-EA40-ABE0-37CFB2609DAE}"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8287729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516509A-ADEC-8D41-AF93-BF002CDCCD43}"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51097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CB7D6F7-D4B4-0442-9111-406E1CB9E0C8}"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765713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967122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2054669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4040888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663" y="1316038"/>
            <a:ext cx="4130675" cy="554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316038"/>
            <a:ext cx="4132262" cy="554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7741024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29766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B779AF7-35E5-7D4C-86E6-DBCB7CCF036D}"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411154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011426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352212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957034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2970522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4479274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41288"/>
            <a:ext cx="2114550" cy="67167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41288"/>
            <a:ext cx="6191250" cy="67167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595252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1249649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1928229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763347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663" y="1533525"/>
            <a:ext cx="4130675" cy="5324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533525"/>
            <a:ext cx="4132262" cy="5324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417468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862A665-F884-9C4C-8D3E-030EF1408D3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765021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59141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826758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5795775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5158137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337753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472928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0"/>
            <a:ext cx="211455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19125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86917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FF99E54-9035-A446-87D3-C6DAE3D03DC8}"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8703768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CA31A8E-4FD8-C642-AD45-953FBE45931E}"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0764728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9385D65-42F4-C241-AEEC-D456BE0BEA8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40881059"/>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1026" name="Rectangle 2"/>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027"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Times New Roman"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4CDA93FB-2930-584C-9396-1FB777BE01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Times New Roman" charset="0"/>
        </a:defRPr>
      </a:lvl1pPr>
      <a:lvl2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2pPr>
      <a:lvl3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3pPr>
      <a:lvl4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4pPr>
      <a:lvl5pPr marL="396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5pPr>
      <a:lvl6pPr marL="4968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6pPr>
      <a:lvl7pPr marL="9540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7pPr>
      <a:lvl8pPr marL="14112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8pPr>
      <a:lvl9pPr marL="1868488" algn="ctr"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9pPr>
    </p:titleStyle>
    <p:bodyStyle>
      <a:lvl1pPr marL="382588" indent="-342900" algn="l" rtl="0" fontAlgn="base">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31838" indent="-285750" algn="l" rtl="0" fontAlgn="base">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31888" indent="-228600" algn="l" rtl="0" fontAlgn="base">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9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62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34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606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78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5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04800" y="0"/>
            <a:ext cx="8686800" cy="838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2075" bIns="50800" numCol="1" anchor="b" anchorCtr="0" compatLnSpc="1">
            <a:prstTxWarp prst="textNoShape">
              <a:avLst/>
            </a:prstTxWarp>
          </a:bodyPr>
          <a:lstStyle/>
          <a:p>
            <a:pPr lvl="0"/>
            <a:r>
              <a:rPr lang="en-US">
                <a:sym typeface="Arial Bold" charset="0"/>
              </a:rPr>
              <a:t>Click to edit Master title style</a:t>
            </a:r>
          </a:p>
        </p:txBody>
      </p:sp>
      <p:sp>
        <p:nvSpPr>
          <p:cNvPr id="2050" name="Rectangle 2"/>
          <p:cNvSpPr>
            <a:spLocks noGrp="1" noChangeArrowheads="1"/>
          </p:cNvSpPr>
          <p:nvPr>
            <p:ph type="body" idx="1"/>
          </p:nvPr>
        </p:nvSpPr>
        <p:spPr bwMode="auto">
          <a:xfrm>
            <a:off x="304800" y="990600"/>
            <a:ext cx="8686800" cy="5867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2075" bIns="50800" numCol="1" anchor="t" anchorCtr="0" compatLnSpc="1">
            <a:prstTxWarp prst="textNoShape">
              <a:avLst/>
            </a:prstTxWarp>
          </a:bodyPr>
          <a:lstStyle/>
          <a:p>
            <a:pPr lvl="0"/>
            <a:r>
              <a:rPr lang="en-US">
                <a:sym typeface="Times New Roman Bold"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p:txStyles>
    <p:titleStyle>
      <a:lvl1pPr marL="41275" algn="l" rtl="0" fontAlgn="base">
        <a:spcBef>
          <a:spcPct val="0"/>
        </a:spcBef>
        <a:spcAft>
          <a:spcPct val="0"/>
        </a:spcAft>
        <a:defRPr sz="4000">
          <a:solidFill>
            <a:srgbClr val="CC6600"/>
          </a:solidFill>
          <a:latin typeface="+mj-lt"/>
          <a:ea typeface="+mj-ea"/>
          <a:cs typeface="+mj-cs"/>
          <a:sym typeface="Arial Bold" charset="0"/>
        </a:defRPr>
      </a:lvl1pPr>
      <a:lvl2pPr marL="41275" algn="l" rtl="0" fontAlgn="base">
        <a:spcBef>
          <a:spcPct val="0"/>
        </a:spcBef>
        <a:spcAft>
          <a:spcPct val="0"/>
        </a:spcAft>
        <a:defRPr sz="4000">
          <a:solidFill>
            <a:srgbClr val="CC6600"/>
          </a:solidFill>
          <a:latin typeface="Arial Bold" charset="0"/>
          <a:ea typeface="Heiti SC Medium" charset="0"/>
          <a:cs typeface="Heiti SC Medium" charset="0"/>
          <a:sym typeface="Arial Bold" charset="0"/>
        </a:defRPr>
      </a:lvl2pPr>
      <a:lvl3pPr marL="41275" algn="l" rtl="0" fontAlgn="base">
        <a:spcBef>
          <a:spcPct val="0"/>
        </a:spcBef>
        <a:spcAft>
          <a:spcPct val="0"/>
        </a:spcAft>
        <a:defRPr sz="4000">
          <a:solidFill>
            <a:srgbClr val="CC6600"/>
          </a:solidFill>
          <a:latin typeface="Arial Bold" charset="0"/>
          <a:ea typeface="Heiti SC Medium" charset="0"/>
          <a:cs typeface="Heiti SC Medium" charset="0"/>
          <a:sym typeface="Arial Bold" charset="0"/>
        </a:defRPr>
      </a:lvl3pPr>
      <a:lvl4pPr marL="41275" algn="l" rtl="0" fontAlgn="base">
        <a:spcBef>
          <a:spcPct val="0"/>
        </a:spcBef>
        <a:spcAft>
          <a:spcPct val="0"/>
        </a:spcAft>
        <a:defRPr sz="4000">
          <a:solidFill>
            <a:srgbClr val="CC6600"/>
          </a:solidFill>
          <a:latin typeface="Arial Bold" charset="0"/>
          <a:ea typeface="Heiti SC Medium" charset="0"/>
          <a:cs typeface="Heiti SC Medium" charset="0"/>
          <a:sym typeface="Arial Bold" charset="0"/>
        </a:defRPr>
      </a:lvl4pPr>
      <a:lvl5pPr marL="41275" algn="l" rtl="0" fontAlgn="base">
        <a:spcBef>
          <a:spcPct val="0"/>
        </a:spcBef>
        <a:spcAft>
          <a:spcPct val="0"/>
        </a:spcAft>
        <a:defRPr sz="4000">
          <a:solidFill>
            <a:srgbClr val="CC6600"/>
          </a:solidFill>
          <a:latin typeface="Arial Bold" charset="0"/>
          <a:ea typeface="Heiti SC Medium" charset="0"/>
          <a:cs typeface="Heiti SC Medium" charset="0"/>
          <a:sym typeface="Arial Bold" charset="0"/>
        </a:defRPr>
      </a:lvl5pPr>
      <a:lvl6pPr marL="498475" algn="l" rtl="0" fontAlgn="base">
        <a:spcBef>
          <a:spcPct val="0"/>
        </a:spcBef>
        <a:spcAft>
          <a:spcPct val="0"/>
        </a:spcAft>
        <a:defRPr sz="4000">
          <a:solidFill>
            <a:srgbClr val="CC6600"/>
          </a:solidFill>
          <a:latin typeface="Arial Bold" charset="0"/>
          <a:ea typeface="Heiti SC Medium" charset="0"/>
          <a:cs typeface="Heiti SC Medium" charset="0"/>
          <a:sym typeface="Arial Bold" charset="0"/>
        </a:defRPr>
      </a:lvl6pPr>
      <a:lvl7pPr marL="955675" algn="l" rtl="0" fontAlgn="base">
        <a:spcBef>
          <a:spcPct val="0"/>
        </a:spcBef>
        <a:spcAft>
          <a:spcPct val="0"/>
        </a:spcAft>
        <a:defRPr sz="4000">
          <a:solidFill>
            <a:srgbClr val="CC6600"/>
          </a:solidFill>
          <a:latin typeface="Arial Bold" charset="0"/>
          <a:ea typeface="Heiti SC Medium" charset="0"/>
          <a:cs typeface="Heiti SC Medium" charset="0"/>
          <a:sym typeface="Arial Bold" charset="0"/>
        </a:defRPr>
      </a:lvl7pPr>
      <a:lvl8pPr marL="1412875" algn="l" rtl="0" fontAlgn="base">
        <a:spcBef>
          <a:spcPct val="0"/>
        </a:spcBef>
        <a:spcAft>
          <a:spcPct val="0"/>
        </a:spcAft>
        <a:defRPr sz="4000">
          <a:solidFill>
            <a:srgbClr val="CC6600"/>
          </a:solidFill>
          <a:latin typeface="Arial Bold" charset="0"/>
          <a:ea typeface="Heiti SC Medium" charset="0"/>
          <a:cs typeface="Heiti SC Medium" charset="0"/>
          <a:sym typeface="Arial Bold" charset="0"/>
        </a:defRPr>
      </a:lvl8pPr>
      <a:lvl9pPr marL="1870075" algn="l" rtl="0" fontAlgn="base">
        <a:spcBef>
          <a:spcPct val="0"/>
        </a:spcBef>
        <a:spcAft>
          <a:spcPct val="0"/>
        </a:spcAft>
        <a:defRPr sz="4000">
          <a:solidFill>
            <a:srgbClr val="CC6600"/>
          </a:solidFill>
          <a:latin typeface="Arial Bold" charset="0"/>
          <a:ea typeface="Heiti SC Medium" charset="0"/>
          <a:cs typeface="Heiti SC Medium" charset="0"/>
          <a:sym typeface="Arial Bold" charset="0"/>
        </a:defRPr>
      </a:lvl9pPr>
    </p:titleStyle>
    <p:bodyStyle>
      <a:lvl1pPr marL="384175" indent="-342900" algn="l" rtl="0" fontAlgn="base">
        <a:spcBef>
          <a:spcPts val="600"/>
        </a:spcBef>
        <a:spcAft>
          <a:spcPct val="0"/>
        </a:spcAft>
        <a:buClr>
          <a:srgbClr val="000000"/>
        </a:buClr>
        <a:buSzPct val="100000"/>
        <a:buFont typeface="Times New Roman" charset="0"/>
        <a:buChar char="•"/>
        <a:defRPr sz="2800">
          <a:solidFill>
            <a:schemeClr val="tx1"/>
          </a:solidFill>
          <a:latin typeface="+mn-lt"/>
          <a:ea typeface="+mn-ea"/>
          <a:cs typeface="+mn-cs"/>
          <a:sym typeface="Times New Roman Bold" charset="0"/>
        </a:defRPr>
      </a:lvl1pPr>
      <a:lvl2pPr marL="733425" indent="-285750" algn="l" rtl="0" fontAlgn="base">
        <a:spcBef>
          <a:spcPts val="600"/>
        </a:spcBef>
        <a:spcAft>
          <a:spcPct val="0"/>
        </a:spcAft>
        <a:buClr>
          <a:srgbClr val="000000"/>
        </a:buClr>
        <a:buSzPct val="100000"/>
        <a:buFont typeface="Times New Roman" charset="0"/>
        <a:buChar char="–"/>
        <a:defRPr sz="2800">
          <a:solidFill>
            <a:schemeClr val="tx1"/>
          </a:solidFill>
          <a:latin typeface="Times New Roman" charset="0"/>
          <a:ea typeface="+mn-ea"/>
          <a:cs typeface="+mn-cs"/>
          <a:sym typeface="Times New Roman" charset="0"/>
        </a:defRPr>
      </a:lvl2pPr>
      <a:lvl3pPr marL="1133475" indent="-228600" algn="l" rtl="0" fontAlgn="base">
        <a:spcBef>
          <a:spcPts val="500"/>
        </a:spcBef>
        <a:spcAft>
          <a:spcPct val="0"/>
        </a:spcAft>
        <a:buClr>
          <a:srgbClr val="000000"/>
        </a:buClr>
        <a:buSzPct val="100000"/>
        <a:buFont typeface="Times New Roman" charset="0"/>
        <a:buChar char="•"/>
        <a:defRPr sz="2400">
          <a:solidFill>
            <a:schemeClr val="tx1"/>
          </a:solidFill>
          <a:latin typeface="Times New Roman" charset="0"/>
          <a:ea typeface="+mn-ea"/>
          <a:cs typeface="+mn-cs"/>
          <a:sym typeface="Times New Roman" charset="0"/>
        </a:defRPr>
      </a:lvl3pPr>
      <a:lvl4pPr marL="1590675" indent="-228600" algn="l" rtl="0" fontAlgn="base">
        <a:spcBef>
          <a:spcPts val="500"/>
        </a:spcBef>
        <a:spcAft>
          <a:spcPct val="0"/>
        </a:spcAft>
        <a:buClr>
          <a:srgbClr val="000000"/>
        </a:buClr>
        <a:buSzPct val="100000"/>
        <a:buFont typeface="Times New Roman" charset="0"/>
        <a:buChar char="–"/>
        <a:defRPr sz="2000">
          <a:solidFill>
            <a:schemeClr val="tx1"/>
          </a:solidFill>
          <a:latin typeface="Times New Roman" charset="0"/>
          <a:ea typeface="+mn-ea"/>
          <a:cs typeface="+mn-cs"/>
          <a:sym typeface="Times New Roman" charset="0"/>
        </a:defRPr>
      </a:lvl4pPr>
      <a:lvl5pPr marL="2047875" indent="-228600" algn="l" rtl="0" fontAlgn="base">
        <a:spcBef>
          <a:spcPts val="500"/>
        </a:spcBef>
        <a:spcAft>
          <a:spcPct val="0"/>
        </a:spcAft>
        <a:buClr>
          <a:srgbClr val="000000"/>
        </a:buClr>
        <a:buSzPct val="100000"/>
        <a:buFont typeface="Times New Roman" charset="0"/>
        <a:buChar char="•"/>
        <a:defRPr sz="2000">
          <a:solidFill>
            <a:schemeClr val="tx1"/>
          </a:solidFill>
          <a:latin typeface="Times New Roman" charset="0"/>
          <a:ea typeface="+mn-ea"/>
          <a:cs typeface="+mn-cs"/>
          <a:sym typeface="Times New Roman" charset="0"/>
        </a:defRPr>
      </a:lvl5pPr>
      <a:lvl6pPr marL="2505075" indent="-228600" algn="l" rtl="0" fontAlgn="base">
        <a:spcBef>
          <a:spcPts val="500"/>
        </a:spcBef>
        <a:spcAft>
          <a:spcPct val="0"/>
        </a:spcAft>
        <a:buClr>
          <a:srgbClr val="000000"/>
        </a:buClr>
        <a:buSzPct val="100000"/>
        <a:buFont typeface="Times New Roman" charset="0"/>
        <a:buChar char="•"/>
        <a:defRPr sz="2000">
          <a:solidFill>
            <a:schemeClr val="tx1"/>
          </a:solidFill>
          <a:latin typeface="Times New Roman" charset="0"/>
          <a:ea typeface="+mn-ea"/>
          <a:cs typeface="+mn-cs"/>
          <a:sym typeface="Times New Roman" charset="0"/>
        </a:defRPr>
      </a:lvl6pPr>
      <a:lvl7pPr marL="2962275" indent="-228600" algn="l" rtl="0" fontAlgn="base">
        <a:spcBef>
          <a:spcPts val="500"/>
        </a:spcBef>
        <a:spcAft>
          <a:spcPct val="0"/>
        </a:spcAft>
        <a:buClr>
          <a:srgbClr val="000000"/>
        </a:buClr>
        <a:buSzPct val="100000"/>
        <a:buFont typeface="Times New Roman" charset="0"/>
        <a:buChar char="•"/>
        <a:defRPr sz="2000">
          <a:solidFill>
            <a:schemeClr val="tx1"/>
          </a:solidFill>
          <a:latin typeface="Times New Roman" charset="0"/>
          <a:ea typeface="+mn-ea"/>
          <a:cs typeface="+mn-cs"/>
          <a:sym typeface="Times New Roman" charset="0"/>
        </a:defRPr>
      </a:lvl7pPr>
      <a:lvl8pPr marL="3419475" indent="-228600" algn="l" rtl="0" fontAlgn="base">
        <a:spcBef>
          <a:spcPts val="500"/>
        </a:spcBef>
        <a:spcAft>
          <a:spcPct val="0"/>
        </a:spcAft>
        <a:buClr>
          <a:srgbClr val="000000"/>
        </a:buClr>
        <a:buSzPct val="100000"/>
        <a:buFont typeface="Times New Roman" charset="0"/>
        <a:buChar char="•"/>
        <a:defRPr sz="2000">
          <a:solidFill>
            <a:schemeClr val="tx1"/>
          </a:solidFill>
          <a:latin typeface="Times New Roman" charset="0"/>
          <a:ea typeface="+mn-ea"/>
          <a:cs typeface="+mn-cs"/>
          <a:sym typeface="Times New Roman" charset="0"/>
        </a:defRPr>
      </a:lvl8pPr>
      <a:lvl9pPr marL="3876675" indent="-228600" algn="l" rtl="0" fontAlgn="base">
        <a:spcBef>
          <a:spcPts val="500"/>
        </a:spcBef>
        <a:spcAft>
          <a:spcPct val="0"/>
        </a:spcAft>
        <a:buClr>
          <a:srgbClr val="000000"/>
        </a:buClr>
        <a:buSzPct val="100000"/>
        <a:buFont typeface="Times New Roman" charset="0"/>
        <a:buChar char="•"/>
        <a:defRPr sz="2000">
          <a:solidFill>
            <a:schemeClr val="tx1"/>
          </a:solidFill>
          <a:latin typeface="Times New Roman" charset="0"/>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381000" y="0"/>
            <a:ext cx="8602663" cy="90646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0000" bIns="50800" numCol="1" anchor="ctr" anchorCtr="0" compatLnSpc="1">
            <a:prstTxWarp prst="textNoShape">
              <a:avLst/>
            </a:prstTxWarp>
          </a:bodyPr>
          <a:lstStyle/>
          <a:p>
            <a:pPr lvl="0"/>
            <a:r>
              <a:rPr lang="en-US">
                <a:sym typeface="Times New Roman" charset="0"/>
              </a:rPr>
              <a:t>Click to edit Master title style</a:t>
            </a:r>
          </a:p>
        </p:txBody>
      </p:sp>
      <p:sp>
        <p:nvSpPr>
          <p:cNvPr id="3074" name="Rectangle 2"/>
          <p:cNvSpPr>
            <a:spLocks noGrp="1" noChangeArrowheads="1"/>
          </p:cNvSpPr>
          <p:nvPr>
            <p:ph type="body" idx="1"/>
          </p:nvPr>
        </p:nvSpPr>
        <p:spPr bwMode="auto">
          <a:xfrm>
            <a:off x="381000" y="1066800"/>
            <a:ext cx="8602663" cy="5791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000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xStyles>
    <p:titleStyle>
      <a:lvl1pPr marL="38100" algn="l" rtl="0" fontAlgn="base">
        <a:spcBef>
          <a:spcPct val="0"/>
        </a:spcBef>
        <a:spcAft>
          <a:spcPct val="0"/>
        </a:spcAft>
        <a:defRPr sz="4400">
          <a:solidFill>
            <a:schemeClr val="tx1"/>
          </a:solidFill>
          <a:latin typeface="+mj-lt"/>
          <a:ea typeface="+mj-ea"/>
          <a:cs typeface="+mj-cs"/>
          <a:sym typeface="Times New Roman" charset="0"/>
        </a:defRPr>
      </a:lvl1pPr>
      <a:lvl2pPr marL="38100" algn="l"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2pPr>
      <a:lvl3pPr marL="38100" algn="l"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3pPr>
      <a:lvl4pPr marL="38100" algn="l"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4pPr>
      <a:lvl5pPr marL="38100" algn="l"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5pPr>
      <a:lvl6pPr marL="495300" algn="l"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6pPr>
      <a:lvl7pPr marL="952500" algn="l"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7pPr>
      <a:lvl8pPr marL="1409700" algn="l"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8pPr>
      <a:lvl9pPr marL="1866900" algn="l" rtl="0" fontAlgn="base">
        <a:spcBef>
          <a:spcPct val="0"/>
        </a:spcBef>
        <a:spcAft>
          <a:spcPct val="0"/>
        </a:spcAft>
        <a:defRPr sz="4400">
          <a:solidFill>
            <a:schemeClr val="tx1"/>
          </a:solidFill>
          <a:latin typeface="Times New Roman" charset="0"/>
          <a:ea typeface="华文宋体" charset="0"/>
          <a:cs typeface="华文宋体" charset="0"/>
          <a:sym typeface="Times New Roman" charset="0"/>
        </a:defRPr>
      </a:lvl9pPr>
    </p:titleStyle>
    <p:bodyStyle>
      <a:lvl1pPr marL="373063" indent="-334963" algn="l" rtl="0" fontAlgn="base">
        <a:spcBef>
          <a:spcPts val="700"/>
        </a:spcBef>
        <a:spcAft>
          <a:spcPct val="0"/>
        </a:spcAft>
        <a:buClr>
          <a:srgbClr val="000000"/>
        </a:buClr>
        <a:buSzPct val="100000"/>
        <a:buFont typeface="Times New Roman" charset="0"/>
        <a:buChar char="•"/>
        <a:defRPr sz="3200">
          <a:solidFill>
            <a:schemeClr val="tx1"/>
          </a:solidFill>
          <a:latin typeface="+mn-lt"/>
          <a:ea typeface="+mn-ea"/>
          <a:cs typeface="+mn-cs"/>
          <a:sym typeface="Times New Roman" charset="0"/>
        </a:defRPr>
      </a:lvl1pPr>
      <a:lvl2pPr marL="722313" indent="-277813" algn="l" rtl="0" fontAlgn="base">
        <a:spcBef>
          <a:spcPts val="600"/>
        </a:spcBef>
        <a:spcAft>
          <a:spcPct val="0"/>
        </a:spcAft>
        <a:buClr>
          <a:srgbClr val="000000"/>
        </a:buClr>
        <a:buSzPct val="100000"/>
        <a:buFont typeface="Times New Roman" charset="0"/>
        <a:buChar char="–"/>
        <a:defRPr sz="2800">
          <a:solidFill>
            <a:schemeClr val="tx1"/>
          </a:solidFill>
          <a:latin typeface="+mn-lt"/>
          <a:ea typeface="+mn-ea"/>
          <a:cs typeface="+mn-cs"/>
          <a:sym typeface="Times New Roman" charset="0"/>
        </a:defRPr>
      </a:lvl2pPr>
      <a:lvl3pPr marL="1130300" indent="-228600" algn="l" rtl="0" fontAlgn="base">
        <a:spcBef>
          <a:spcPts val="500"/>
        </a:spcBef>
        <a:spcAft>
          <a:spcPct val="0"/>
        </a:spcAft>
        <a:buClr>
          <a:srgbClr val="000000"/>
        </a:buClr>
        <a:buSzPct val="100000"/>
        <a:buFont typeface="Times New Roman" charset="0"/>
        <a:buChar char="•"/>
        <a:defRPr sz="2400">
          <a:solidFill>
            <a:schemeClr val="tx1"/>
          </a:solidFill>
          <a:latin typeface="+mn-lt"/>
          <a:ea typeface="+mn-ea"/>
          <a:cs typeface="+mn-cs"/>
          <a:sym typeface="Times New Roman" charset="0"/>
        </a:defRPr>
      </a:lvl3pPr>
      <a:lvl4pPr marL="1587500" indent="-228600" algn="l" rtl="0" fontAlgn="base">
        <a:spcBef>
          <a:spcPts val="400"/>
        </a:spcBef>
        <a:spcAft>
          <a:spcPct val="0"/>
        </a:spcAft>
        <a:buClr>
          <a:srgbClr val="000000"/>
        </a:buClr>
        <a:buSzPct val="100000"/>
        <a:buFont typeface="Times New Roman" charset="0"/>
        <a:buChar char="–"/>
        <a:defRPr sz="2000">
          <a:solidFill>
            <a:schemeClr val="tx1"/>
          </a:solidFill>
          <a:latin typeface="+mn-lt"/>
          <a:ea typeface="+mn-ea"/>
          <a:cs typeface="+mn-cs"/>
          <a:sym typeface="Times New Roman" charset="0"/>
        </a:defRPr>
      </a:lvl4pPr>
      <a:lvl5pPr marL="2044700" indent="-228600" algn="l" rtl="0" fontAlgn="base">
        <a:spcBef>
          <a:spcPts val="400"/>
        </a:spcBef>
        <a:spcAft>
          <a:spcPct val="0"/>
        </a:spcAft>
        <a:buClr>
          <a:srgbClr val="000000"/>
        </a:buClr>
        <a:buSzPct val="100000"/>
        <a:buFont typeface="Times New Roman" charset="0"/>
        <a:buChar char="»"/>
        <a:defRPr sz="2000">
          <a:solidFill>
            <a:schemeClr val="tx1"/>
          </a:solidFill>
          <a:latin typeface="+mn-lt"/>
          <a:ea typeface="+mn-ea"/>
          <a:cs typeface="+mn-cs"/>
          <a:sym typeface="Times New Roman" charset="0"/>
        </a:defRPr>
      </a:lvl5pPr>
      <a:lvl6pPr marL="2501900" indent="-228600" algn="l" rtl="0" fontAlgn="base">
        <a:spcBef>
          <a:spcPts val="400"/>
        </a:spcBef>
        <a:spcAft>
          <a:spcPct val="0"/>
        </a:spcAft>
        <a:buClr>
          <a:srgbClr val="000000"/>
        </a:buClr>
        <a:buSzPct val="100000"/>
        <a:buFont typeface="Times New Roman" charset="0"/>
        <a:buChar char="»"/>
        <a:defRPr sz="2000">
          <a:solidFill>
            <a:schemeClr val="tx1"/>
          </a:solidFill>
          <a:latin typeface="+mn-lt"/>
          <a:ea typeface="+mn-ea"/>
          <a:cs typeface="+mn-cs"/>
          <a:sym typeface="Times New Roman" charset="0"/>
        </a:defRPr>
      </a:lvl6pPr>
      <a:lvl7pPr marL="2959100" indent="-228600" algn="l" rtl="0" fontAlgn="base">
        <a:spcBef>
          <a:spcPts val="400"/>
        </a:spcBef>
        <a:spcAft>
          <a:spcPct val="0"/>
        </a:spcAft>
        <a:buClr>
          <a:srgbClr val="000000"/>
        </a:buClr>
        <a:buSzPct val="100000"/>
        <a:buFont typeface="Times New Roman" charset="0"/>
        <a:buChar char="»"/>
        <a:defRPr sz="2000">
          <a:solidFill>
            <a:schemeClr val="tx1"/>
          </a:solidFill>
          <a:latin typeface="+mn-lt"/>
          <a:ea typeface="+mn-ea"/>
          <a:cs typeface="+mn-cs"/>
          <a:sym typeface="Times New Roman" charset="0"/>
        </a:defRPr>
      </a:lvl7pPr>
      <a:lvl8pPr marL="3416300" indent="-228600" algn="l" rtl="0" fontAlgn="base">
        <a:spcBef>
          <a:spcPts val="400"/>
        </a:spcBef>
        <a:spcAft>
          <a:spcPct val="0"/>
        </a:spcAft>
        <a:buClr>
          <a:srgbClr val="000000"/>
        </a:buClr>
        <a:buSzPct val="100000"/>
        <a:buFont typeface="Times New Roman" charset="0"/>
        <a:buChar char="»"/>
        <a:defRPr sz="2000">
          <a:solidFill>
            <a:schemeClr val="tx1"/>
          </a:solidFill>
          <a:latin typeface="+mn-lt"/>
          <a:ea typeface="+mn-ea"/>
          <a:cs typeface="+mn-cs"/>
          <a:sym typeface="Times New Roman" charset="0"/>
        </a:defRPr>
      </a:lvl8pPr>
      <a:lvl9pPr marL="3873500" indent="-228600" algn="l" rtl="0" fontAlgn="base">
        <a:spcBef>
          <a:spcPts val="400"/>
        </a:spcBef>
        <a:spcAft>
          <a:spcPct val="0"/>
        </a:spcAft>
        <a:buClr>
          <a:srgbClr val="000000"/>
        </a:buClr>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4098" name="Rectangle 2"/>
          <p:cNvSpPr>
            <a:spLocks noGrp="1" noChangeArrowheads="1"/>
          </p:cNvSpPr>
          <p:nvPr>
            <p:ph type="body" idx="1"/>
          </p:nvPr>
        </p:nvSpPr>
        <p:spPr bwMode="auto">
          <a:xfrm>
            <a:off x="685800" y="914400"/>
            <a:ext cx="7772400" cy="5943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099"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Times New Roman" charset="0"/>
                <a:ea typeface="ＭＳ Ｐゴシック" charset="0"/>
                <a:cs typeface="Times New Roman"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8C33DA2E-37FC-5B48-BA9E-54789C094C1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hdr="0" ftr="0" dt="0"/>
  <p:txStyles>
    <p:titleStyle>
      <a:lvl1pPr marL="39688" algn="l" rtl="0" fontAlgn="base">
        <a:spcBef>
          <a:spcPct val="0"/>
        </a:spcBef>
        <a:spcAft>
          <a:spcPct val="0"/>
        </a:spcAft>
        <a:defRPr sz="3400">
          <a:solidFill>
            <a:schemeClr val="tx1"/>
          </a:solidFill>
          <a:latin typeface="+mj-lt"/>
          <a:ea typeface="+mj-ea"/>
          <a:cs typeface="+mj-cs"/>
          <a:sym typeface="Arial" charset="0"/>
        </a:defRPr>
      </a:lvl1pPr>
      <a:lvl2pPr marL="39688" algn="l" rtl="0" fontAlgn="base">
        <a:spcBef>
          <a:spcPct val="0"/>
        </a:spcBef>
        <a:spcAft>
          <a:spcPct val="0"/>
        </a:spcAft>
        <a:defRPr sz="3400">
          <a:solidFill>
            <a:schemeClr val="tx1"/>
          </a:solidFill>
          <a:latin typeface="Arial" charset="0"/>
          <a:ea typeface="Heiti SC Light" charset="0"/>
          <a:cs typeface="Heiti SC Light" charset="0"/>
          <a:sym typeface="Arial" charset="0"/>
        </a:defRPr>
      </a:lvl2pPr>
      <a:lvl3pPr marL="39688" algn="l" rtl="0" fontAlgn="base">
        <a:spcBef>
          <a:spcPct val="0"/>
        </a:spcBef>
        <a:spcAft>
          <a:spcPct val="0"/>
        </a:spcAft>
        <a:defRPr sz="3400">
          <a:solidFill>
            <a:schemeClr val="tx1"/>
          </a:solidFill>
          <a:latin typeface="Arial" charset="0"/>
          <a:ea typeface="Heiti SC Light" charset="0"/>
          <a:cs typeface="Heiti SC Light" charset="0"/>
          <a:sym typeface="Arial" charset="0"/>
        </a:defRPr>
      </a:lvl3pPr>
      <a:lvl4pPr marL="39688" algn="l" rtl="0" fontAlgn="base">
        <a:spcBef>
          <a:spcPct val="0"/>
        </a:spcBef>
        <a:spcAft>
          <a:spcPct val="0"/>
        </a:spcAft>
        <a:defRPr sz="3400">
          <a:solidFill>
            <a:schemeClr val="tx1"/>
          </a:solidFill>
          <a:latin typeface="Arial" charset="0"/>
          <a:ea typeface="Heiti SC Light" charset="0"/>
          <a:cs typeface="Heiti SC Light" charset="0"/>
          <a:sym typeface="Arial" charset="0"/>
        </a:defRPr>
      </a:lvl4pPr>
      <a:lvl5pPr marL="39688" algn="l" rtl="0" fontAlgn="base">
        <a:spcBef>
          <a:spcPct val="0"/>
        </a:spcBef>
        <a:spcAft>
          <a:spcPct val="0"/>
        </a:spcAft>
        <a:defRPr sz="3400">
          <a:solidFill>
            <a:schemeClr val="tx1"/>
          </a:solidFill>
          <a:latin typeface="Arial" charset="0"/>
          <a:ea typeface="Heiti SC Light" charset="0"/>
          <a:cs typeface="Heiti SC Light" charset="0"/>
          <a:sym typeface="Arial" charset="0"/>
        </a:defRPr>
      </a:lvl5pPr>
      <a:lvl6pPr marL="496888" algn="l" rtl="0" fontAlgn="base">
        <a:spcBef>
          <a:spcPct val="0"/>
        </a:spcBef>
        <a:spcAft>
          <a:spcPct val="0"/>
        </a:spcAft>
        <a:defRPr sz="3400">
          <a:solidFill>
            <a:schemeClr val="tx1"/>
          </a:solidFill>
          <a:latin typeface="Arial" charset="0"/>
          <a:ea typeface="Heiti SC Light" charset="0"/>
          <a:cs typeface="Heiti SC Light" charset="0"/>
          <a:sym typeface="Arial" charset="0"/>
        </a:defRPr>
      </a:lvl6pPr>
      <a:lvl7pPr marL="954088" algn="l" rtl="0" fontAlgn="base">
        <a:spcBef>
          <a:spcPct val="0"/>
        </a:spcBef>
        <a:spcAft>
          <a:spcPct val="0"/>
        </a:spcAft>
        <a:defRPr sz="3400">
          <a:solidFill>
            <a:schemeClr val="tx1"/>
          </a:solidFill>
          <a:latin typeface="Arial" charset="0"/>
          <a:ea typeface="Heiti SC Light" charset="0"/>
          <a:cs typeface="Heiti SC Light" charset="0"/>
          <a:sym typeface="Arial" charset="0"/>
        </a:defRPr>
      </a:lvl7pPr>
      <a:lvl8pPr marL="1411288" algn="l" rtl="0" fontAlgn="base">
        <a:spcBef>
          <a:spcPct val="0"/>
        </a:spcBef>
        <a:spcAft>
          <a:spcPct val="0"/>
        </a:spcAft>
        <a:defRPr sz="3400">
          <a:solidFill>
            <a:schemeClr val="tx1"/>
          </a:solidFill>
          <a:latin typeface="Arial" charset="0"/>
          <a:ea typeface="Heiti SC Light" charset="0"/>
          <a:cs typeface="Heiti SC Light" charset="0"/>
          <a:sym typeface="Arial" charset="0"/>
        </a:defRPr>
      </a:lvl8pPr>
      <a:lvl9pPr marL="1868488" algn="l" rtl="0" fontAlgn="base">
        <a:spcBef>
          <a:spcPct val="0"/>
        </a:spcBef>
        <a:spcAft>
          <a:spcPct val="0"/>
        </a:spcAft>
        <a:defRPr sz="3400">
          <a:solidFill>
            <a:schemeClr val="tx1"/>
          </a:solidFill>
          <a:latin typeface="Arial" charset="0"/>
          <a:ea typeface="Heiti SC Light" charset="0"/>
          <a:cs typeface="Heiti SC Light" charset="0"/>
          <a:sym typeface="Arial" charset="0"/>
        </a:defRPr>
      </a:lvl9pPr>
    </p:titleStyle>
    <p:bodyStyle>
      <a:lvl1pPr marL="39688" algn="l" rtl="0" fontAlgn="base">
        <a:spcBef>
          <a:spcPts val="600"/>
        </a:spcBef>
        <a:spcAft>
          <a:spcPct val="0"/>
        </a:spcAft>
        <a:defRPr sz="2400">
          <a:solidFill>
            <a:schemeClr val="tx1"/>
          </a:solidFill>
          <a:latin typeface="+mn-lt"/>
          <a:ea typeface="+mn-ea"/>
          <a:cs typeface="+mn-cs"/>
          <a:sym typeface="Arial" charset="0"/>
        </a:defRPr>
      </a:lvl1pPr>
      <a:lvl2pPr marL="731838" indent="-28575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2pPr>
      <a:lvl3pPr marL="1131888" indent="-228600" algn="l" rtl="0" fontAlgn="base">
        <a:spcBef>
          <a:spcPts val="400"/>
        </a:spcBef>
        <a:spcAft>
          <a:spcPct val="0"/>
        </a:spcAft>
        <a:buSzPct val="100000"/>
        <a:buFont typeface="Arial" charset="0"/>
        <a:buChar char="–"/>
        <a:defRPr>
          <a:solidFill>
            <a:schemeClr val="tx1"/>
          </a:solidFill>
          <a:latin typeface="+mn-lt"/>
          <a:ea typeface="+mn-ea"/>
          <a:cs typeface="+mn-cs"/>
          <a:sym typeface="Arial" charset="0"/>
        </a:defRPr>
      </a:lvl3pPr>
      <a:lvl4pPr marL="1589088" indent="-228600" algn="l" rtl="0" fontAlgn="base">
        <a:spcBef>
          <a:spcPts val="400"/>
        </a:spcBef>
        <a:spcAft>
          <a:spcPct val="0"/>
        </a:spcAft>
        <a:buSzPct val="100000"/>
        <a:buFont typeface="Arial" charset="0"/>
        <a:buChar char="»"/>
        <a:defRPr sz="1600">
          <a:solidFill>
            <a:schemeClr val="tx1"/>
          </a:solidFill>
          <a:latin typeface="+mn-lt"/>
          <a:ea typeface="+mn-ea"/>
          <a:cs typeface="+mn-cs"/>
          <a:sym typeface="Arial" charset="0"/>
        </a:defRPr>
      </a:lvl4pPr>
      <a:lvl5pPr marL="20462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5pPr>
      <a:lvl6pPr marL="25034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6pPr>
      <a:lvl7pPr marL="29606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7pPr>
      <a:lvl8pPr marL="34178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8pPr>
      <a:lvl9pPr marL="3875088" indent="-228600" algn="l" rtl="0" fontAlgn="base">
        <a:spcBef>
          <a:spcPts val="300"/>
        </a:spcBef>
        <a:spcAft>
          <a:spcPct val="0"/>
        </a:spcAft>
        <a:buSzPct val="100000"/>
        <a:buFont typeface="Arial" charset="0"/>
        <a:buChar char="»"/>
        <a:defRPr sz="1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304800" y="141288"/>
            <a:ext cx="8458200" cy="11747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Arial Bold" charset="0"/>
              </a:rPr>
              <a:t>Click to edit Master title style</a:t>
            </a:r>
          </a:p>
        </p:txBody>
      </p:sp>
      <p:sp>
        <p:nvSpPr>
          <p:cNvPr id="5122" name="Rectangle 2"/>
          <p:cNvSpPr>
            <a:spLocks noGrp="1" noChangeArrowheads="1"/>
          </p:cNvSpPr>
          <p:nvPr>
            <p:ph type="body" idx="1"/>
          </p:nvPr>
        </p:nvSpPr>
        <p:spPr bwMode="auto">
          <a:xfrm>
            <a:off x="347663" y="1316038"/>
            <a:ext cx="8415337" cy="55419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123" name="Rectangle 3"/>
          <p:cNvSpPr>
            <a:spLocks/>
          </p:cNvSpPr>
          <p:nvPr/>
        </p:nvSpPr>
        <p:spPr bwMode="auto">
          <a:xfrm>
            <a:off x="0" y="6634163"/>
            <a:ext cx="1020763" cy="190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700">
                <a:solidFill>
                  <a:schemeClr val="tx1"/>
                </a:solidFill>
                <a:latin typeface="Arial" charset="0"/>
                <a:ea typeface="ＭＳ Ｐゴシック" charset="0"/>
                <a:cs typeface="Arial" charset="0"/>
                <a:sym typeface="Arial" charset="0"/>
              </a:rPr>
              <a:t>© 2006 Noah Snavely</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marL="39688" algn="l" rtl="0" fontAlgn="base">
        <a:spcBef>
          <a:spcPct val="0"/>
        </a:spcBef>
        <a:spcAft>
          <a:spcPct val="0"/>
        </a:spcAft>
        <a:defRPr sz="3700">
          <a:solidFill>
            <a:schemeClr val="tx1"/>
          </a:solidFill>
          <a:effectLst>
            <a:outerShdw blurRad="38100" dist="38100" dir="2700000" algn="tl">
              <a:srgbClr val="DDDDDD"/>
            </a:outerShdw>
          </a:effectLst>
          <a:latin typeface="+mj-lt"/>
          <a:ea typeface="+mj-ea"/>
          <a:cs typeface="+mj-cs"/>
          <a:sym typeface="Arial Bold" charset="0"/>
        </a:defRPr>
      </a:lvl1pPr>
      <a:lvl2pPr marL="396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2pPr>
      <a:lvl3pPr marL="396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3pPr>
      <a:lvl4pPr marL="396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4pPr>
      <a:lvl5pPr marL="396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5pPr>
      <a:lvl6pPr marL="4968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6pPr>
      <a:lvl7pPr marL="9540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7pPr>
      <a:lvl8pPr marL="14112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8pPr>
      <a:lvl9pPr marL="18684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9pPr>
    </p:titleStyle>
    <p:bodyStyle>
      <a:lvl1pPr marL="382588" indent="-342900" algn="l" rtl="0" fontAlgn="base">
        <a:lnSpc>
          <a:spcPct val="110000"/>
        </a:lnSpc>
        <a:spcBef>
          <a:spcPts val="600"/>
        </a:spcBef>
        <a:spcAft>
          <a:spcPct val="0"/>
        </a:spcAft>
        <a:buClr>
          <a:srgbClr val="F17C0E"/>
        </a:buClr>
        <a:buSzPct val="110000"/>
        <a:buFont typeface="Arial" charset="0"/>
        <a:buChar char="•"/>
        <a:defRPr sz="3100">
          <a:solidFill>
            <a:schemeClr val="tx1"/>
          </a:solidFill>
          <a:latin typeface="+mn-lt"/>
          <a:ea typeface="+mn-ea"/>
          <a:cs typeface="+mn-cs"/>
          <a:sym typeface="Arial" charset="0"/>
        </a:defRPr>
      </a:lvl1pPr>
      <a:lvl2pPr marL="731838" indent="-285750" algn="l" rtl="0" fontAlgn="base">
        <a:lnSpc>
          <a:spcPct val="110000"/>
        </a:lnSpc>
        <a:spcBef>
          <a:spcPts val="600"/>
        </a:spcBef>
        <a:spcAft>
          <a:spcPct val="0"/>
        </a:spcAft>
        <a:buClr>
          <a:srgbClr val="F17C0E"/>
        </a:buClr>
        <a:buSzPct val="110000"/>
        <a:buFont typeface="Arial" charset="0"/>
        <a:buChar char="–"/>
        <a:defRPr sz="2600">
          <a:solidFill>
            <a:schemeClr val="tx1"/>
          </a:solidFill>
          <a:latin typeface="+mn-lt"/>
          <a:ea typeface="+mn-ea"/>
          <a:cs typeface="+mn-cs"/>
          <a:sym typeface="Arial" charset="0"/>
        </a:defRPr>
      </a:lvl2pPr>
      <a:lvl3pPr marL="1131888" indent="-228600" algn="l" rtl="0" fontAlgn="base">
        <a:lnSpc>
          <a:spcPct val="110000"/>
        </a:lnSpc>
        <a:spcBef>
          <a:spcPts val="600"/>
        </a:spcBef>
        <a:spcAft>
          <a:spcPct val="0"/>
        </a:spcAft>
        <a:buClr>
          <a:srgbClr val="F17C0E"/>
        </a:buClr>
        <a:buSzPct val="110000"/>
        <a:buFont typeface="Arial" charset="0"/>
        <a:buChar char="•"/>
        <a:defRPr sz="2100">
          <a:solidFill>
            <a:schemeClr val="tx1"/>
          </a:solidFill>
          <a:latin typeface="+mn-lt"/>
          <a:ea typeface="+mn-ea"/>
          <a:cs typeface="+mn-cs"/>
          <a:sym typeface="Arial" charset="0"/>
        </a:defRPr>
      </a:lvl3pPr>
      <a:lvl4pPr marL="15890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4pPr>
      <a:lvl5pPr marL="20462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5pPr>
      <a:lvl6pPr marL="25034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6pPr>
      <a:lvl7pPr marL="29606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7pPr>
      <a:lvl8pPr marL="34178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8pPr>
      <a:lvl9pPr marL="38750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304800" y="0"/>
            <a:ext cx="8458200" cy="14573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Arial Bold" charset="0"/>
              </a:rPr>
              <a:t>Click to edit Master title style</a:t>
            </a:r>
          </a:p>
        </p:txBody>
      </p:sp>
      <p:sp>
        <p:nvSpPr>
          <p:cNvPr id="6146" name="Rectangle 2"/>
          <p:cNvSpPr>
            <a:spLocks noGrp="1" noChangeArrowheads="1"/>
          </p:cNvSpPr>
          <p:nvPr>
            <p:ph type="body" idx="1"/>
          </p:nvPr>
        </p:nvSpPr>
        <p:spPr bwMode="auto">
          <a:xfrm>
            <a:off x="347663" y="1533525"/>
            <a:ext cx="8415337" cy="53244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6147" name="Rectangle 3"/>
          <p:cNvSpPr>
            <a:spLocks/>
          </p:cNvSpPr>
          <p:nvPr/>
        </p:nvSpPr>
        <p:spPr bwMode="auto">
          <a:xfrm>
            <a:off x="0" y="6634163"/>
            <a:ext cx="1020763" cy="190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700">
                <a:solidFill>
                  <a:schemeClr val="tx1"/>
                </a:solidFill>
                <a:latin typeface="Arial" charset="0"/>
                <a:ea typeface="ＭＳ Ｐゴシック" charset="0"/>
                <a:cs typeface="Arial" charset="0"/>
                <a:sym typeface="Arial" charset="0"/>
              </a:rPr>
              <a:t>© 2006 Noah Snavely</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marL="39688" algn="l" rtl="0" fontAlgn="base">
        <a:spcBef>
          <a:spcPct val="0"/>
        </a:spcBef>
        <a:spcAft>
          <a:spcPct val="0"/>
        </a:spcAft>
        <a:defRPr sz="3700">
          <a:solidFill>
            <a:schemeClr val="tx1"/>
          </a:solidFill>
          <a:effectLst>
            <a:outerShdw blurRad="38100" dist="38100" dir="2700000" algn="tl">
              <a:srgbClr val="DDDDDD"/>
            </a:outerShdw>
          </a:effectLst>
          <a:latin typeface="+mj-lt"/>
          <a:ea typeface="+mj-ea"/>
          <a:cs typeface="+mj-cs"/>
          <a:sym typeface="Arial Bold" charset="0"/>
        </a:defRPr>
      </a:lvl1pPr>
      <a:lvl2pPr marL="396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2pPr>
      <a:lvl3pPr marL="396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3pPr>
      <a:lvl4pPr marL="396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4pPr>
      <a:lvl5pPr marL="396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5pPr>
      <a:lvl6pPr marL="4968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6pPr>
      <a:lvl7pPr marL="9540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7pPr>
      <a:lvl8pPr marL="14112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8pPr>
      <a:lvl9pPr marL="1868488" algn="l" rtl="0" fontAlgn="base">
        <a:spcBef>
          <a:spcPct val="0"/>
        </a:spcBef>
        <a:spcAft>
          <a:spcPct val="0"/>
        </a:spcAft>
        <a:defRPr sz="3700">
          <a:solidFill>
            <a:schemeClr val="tx1"/>
          </a:solidFill>
          <a:effectLst>
            <a:outerShdw blurRad="38100" dist="38100" dir="2700000" algn="tl">
              <a:srgbClr val="DDDDDD"/>
            </a:outerShdw>
          </a:effectLst>
          <a:latin typeface="Arial Bold" charset="0"/>
          <a:ea typeface="Heiti SC Medium" charset="0"/>
          <a:cs typeface="Heiti SC Medium" charset="0"/>
          <a:sym typeface="Arial Bold" charset="0"/>
        </a:defRPr>
      </a:lvl9pPr>
    </p:titleStyle>
    <p:bodyStyle>
      <a:lvl1pPr marL="382588" indent="-342900" algn="l" rtl="0" fontAlgn="base">
        <a:lnSpc>
          <a:spcPct val="110000"/>
        </a:lnSpc>
        <a:spcBef>
          <a:spcPts val="600"/>
        </a:spcBef>
        <a:spcAft>
          <a:spcPct val="0"/>
        </a:spcAft>
        <a:buClr>
          <a:srgbClr val="F17C0E"/>
        </a:buClr>
        <a:buSzPct val="110000"/>
        <a:buFont typeface="Arial" charset="0"/>
        <a:buChar char="•"/>
        <a:defRPr sz="3100">
          <a:solidFill>
            <a:schemeClr val="tx1"/>
          </a:solidFill>
          <a:latin typeface="+mn-lt"/>
          <a:ea typeface="+mn-ea"/>
          <a:cs typeface="+mn-cs"/>
          <a:sym typeface="Arial" charset="0"/>
        </a:defRPr>
      </a:lvl1pPr>
      <a:lvl2pPr marL="731838" indent="-285750" algn="l" rtl="0" fontAlgn="base">
        <a:lnSpc>
          <a:spcPct val="110000"/>
        </a:lnSpc>
        <a:spcBef>
          <a:spcPts val="600"/>
        </a:spcBef>
        <a:spcAft>
          <a:spcPct val="0"/>
        </a:spcAft>
        <a:buClr>
          <a:srgbClr val="F17C0E"/>
        </a:buClr>
        <a:buSzPct val="110000"/>
        <a:buFont typeface="Arial" charset="0"/>
        <a:buChar char="–"/>
        <a:defRPr sz="2600">
          <a:solidFill>
            <a:schemeClr val="tx1"/>
          </a:solidFill>
          <a:latin typeface="+mn-lt"/>
          <a:ea typeface="+mn-ea"/>
          <a:cs typeface="+mn-cs"/>
          <a:sym typeface="Arial" charset="0"/>
        </a:defRPr>
      </a:lvl2pPr>
      <a:lvl3pPr marL="1131888" indent="-228600" algn="l" rtl="0" fontAlgn="base">
        <a:lnSpc>
          <a:spcPct val="110000"/>
        </a:lnSpc>
        <a:spcBef>
          <a:spcPts val="600"/>
        </a:spcBef>
        <a:spcAft>
          <a:spcPct val="0"/>
        </a:spcAft>
        <a:buClr>
          <a:srgbClr val="F17C0E"/>
        </a:buClr>
        <a:buSzPct val="110000"/>
        <a:buFont typeface="Arial" charset="0"/>
        <a:buChar char="•"/>
        <a:defRPr sz="2100">
          <a:solidFill>
            <a:schemeClr val="tx1"/>
          </a:solidFill>
          <a:latin typeface="+mn-lt"/>
          <a:ea typeface="+mn-ea"/>
          <a:cs typeface="+mn-cs"/>
          <a:sym typeface="Arial" charset="0"/>
        </a:defRPr>
      </a:lvl3pPr>
      <a:lvl4pPr marL="15890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4pPr>
      <a:lvl5pPr marL="20462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5pPr>
      <a:lvl6pPr marL="25034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6pPr>
      <a:lvl7pPr marL="29606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7pPr>
      <a:lvl8pPr marL="34178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8pPr>
      <a:lvl9pPr marL="3875088" indent="-228600" algn="l" rtl="0" fontAlgn="base">
        <a:lnSpc>
          <a:spcPct val="110000"/>
        </a:lnSpc>
        <a:spcBef>
          <a:spcPts val="600"/>
        </a:spcBef>
        <a:spcAft>
          <a:spcPct val="0"/>
        </a:spcAft>
        <a:buClr>
          <a:srgbClr val="F17C0E"/>
        </a:buClr>
        <a:buSzPct val="11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jpeg"/><Relationship Id="rId5"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5.pn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9.pn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35.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35.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ortal.acm.org/citation.cfm?id=358692" TargetMode="Externa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9" Type="http://schemas.openxmlformats.org/officeDocument/2006/relationships/image" Target="../media/image49.jpeg"/><Relationship Id="rId20" Type="http://schemas.openxmlformats.org/officeDocument/2006/relationships/image" Target="../media/image60.jpeg"/><Relationship Id="rId21" Type="http://schemas.openxmlformats.org/officeDocument/2006/relationships/image" Target="../media/image61.jpeg"/><Relationship Id="rId22" Type="http://schemas.openxmlformats.org/officeDocument/2006/relationships/image" Target="../media/image62.jpeg"/><Relationship Id="rId23" Type="http://schemas.openxmlformats.org/officeDocument/2006/relationships/image" Target="../media/image63.jpeg"/><Relationship Id="rId24" Type="http://schemas.openxmlformats.org/officeDocument/2006/relationships/image" Target="../media/image64.jpeg"/><Relationship Id="rId25" Type="http://schemas.openxmlformats.org/officeDocument/2006/relationships/image" Target="../media/image65.jpeg"/><Relationship Id="rId26" Type="http://schemas.openxmlformats.org/officeDocument/2006/relationships/image" Target="../media/image66.jpeg"/><Relationship Id="rId27" Type="http://schemas.openxmlformats.org/officeDocument/2006/relationships/image" Target="../media/image67.jpeg"/><Relationship Id="rId28" Type="http://schemas.openxmlformats.org/officeDocument/2006/relationships/image" Target="../media/image68.jpeg"/><Relationship Id="rId29" Type="http://schemas.openxmlformats.org/officeDocument/2006/relationships/image" Target="../media/image69.jpeg"/><Relationship Id="rId10" Type="http://schemas.openxmlformats.org/officeDocument/2006/relationships/image" Target="../media/image50.jpeg"/><Relationship Id="rId11" Type="http://schemas.openxmlformats.org/officeDocument/2006/relationships/image" Target="../media/image51.jpeg"/><Relationship Id="rId12" Type="http://schemas.openxmlformats.org/officeDocument/2006/relationships/image" Target="../media/image52.jpeg"/><Relationship Id="rId13" Type="http://schemas.openxmlformats.org/officeDocument/2006/relationships/image" Target="../media/image53.jpeg"/><Relationship Id="rId14" Type="http://schemas.openxmlformats.org/officeDocument/2006/relationships/image" Target="../media/image54.jpeg"/><Relationship Id="rId15" Type="http://schemas.openxmlformats.org/officeDocument/2006/relationships/image" Target="../media/image55.jpeg"/><Relationship Id="rId16" Type="http://schemas.openxmlformats.org/officeDocument/2006/relationships/image" Target="../media/image56.jpeg"/><Relationship Id="rId17" Type="http://schemas.openxmlformats.org/officeDocument/2006/relationships/image" Target="../media/image57.jpeg"/><Relationship Id="rId18" Type="http://schemas.openxmlformats.org/officeDocument/2006/relationships/image" Target="../media/image58.jpeg"/><Relationship Id="rId19"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54.xml.rels><?xml version="1.0" encoding="UTF-8" standalone="yes"?>
<Relationships xmlns="http://schemas.openxmlformats.org/package/2006/relationships"><Relationship Id="rId9" Type="http://schemas.openxmlformats.org/officeDocument/2006/relationships/image" Target="../media/image53.jpeg"/><Relationship Id="rId20" Type="http://schemas.openxmlformats.org/officeDocument/2006/relationships/image" Target="../media/image64.jpeg"/><Relationship Id="rId21" Type="http://schemas.openxmlformats.org/officeDocument/2006/relationships/image" Target="../media/image65.jpeg"/><Relationship Id="rId22" Type="http://schemas.openxmlformats.org/officeDocument/2006/relationships/image" Target="../media/image66.jpeg"/><Relationship Id="rId23" Type="http://schemas.openxmlformats.org/officeDocument/2006/relationships/image" Target="../media/image67.jpeg"/><Relationship Id="rId24" Type="http://schemas.openxmlformats.org/officeDocument/2006/relationships/image" Target="../media/image68.jpeg"/><Relationship Id="rId25" Type="http://schemas.openxmlformats.org/officeDocument/2006/relationships/image" Target="../media/image69.jpeg"/><Relationship Id="rId10" Type="http://schemas.openxmlformats.org/officeDocument/2006/relationships/image" Target="../media/image54.jpeg"/><Relationship Id="rId11" Type="http://schemas.openxmlformats.org/officeDocument/2006/relationships/image" Target="../media/image55.jpeg"/><Relationship Id="rId12" Type="http://schemas.openxmlformats.org/officeDocument/2006/relationships/image" Target="../media/image56.jpeg"/><Relationship Id="rId13" Type="http://schemas.openxmlformats.org/officeDocument/2006/relationships/image" Target="../media/image57.jpeg"/><Relationship Id="rId14" Type="http://schemas.openxmlformats.org/officeDocument/2006/relationships/image" Target="../media/image58.jpeg"/><Relationship Id="rId15" Type="http://schemas.openxmlformats.org/officeDocument/2006/relationships/image" Target="../media/image59.jpeg"/><Relationship Id="rId16" Type="http://schemas.openxmlformats.org/officeDocument/2006/relationships/image" Target="../media/image60.jpeg"/><Relationship Id="rId17" Type="http://schemas.openxmlformats.org/officeDocument/2006/relationships/image" Target="../media/image61.jpeg"/><Relationship Id="rId18" Type="http://schemas.openxmlformats.org/officeDocument/2006/relationships/image" Target="../media/image62.jpeg"/><Relationship Id="rId19"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jpeg"/></Relationships>
</file>

<file path=ppt/slides/_rels/slide55.xml.rels><?xml version="1.0" encoding="UTF-8" standalone="yes"?>
<Relationships xmlns="http://schemas.openxmlformats.org/package/2006/relationships"><Relationship Id="rId9" Type="http://schemas.openxmlformats.org/officeDocument/2006/relationships/image" Target="../media/image53.jpeg"/><Relationship Id="rId20" Type="http://schemas.openxmlformats.org/officeDocument/2006/relationships/image" Target="../media/image64.jpeg"/><Relationship Id="rId21" Type="http://schemas.openxmlformats.org/officeDocument/2006/relationships/image" Target="../media/image65.jpeg"/><Relationship Id="rId22" Type="http://schemas.openxmlformats.org/officeDocument/2006/relationships/image" Target="../media/image66.jpeg"/><Relationship Id="rId23" Type="http://schemas.openxmlformats.org/officeDocument/2006/relationships/image" Target="../media/image67.jpeg"/><Relationship Id="rId24" Type="http://schemas.openxmlformats.org/officeDocument/2006/relationships/image" Target="../media/image68.jpeg"/><Relationship Id="rId25" Type="http://schemas.openxmlformats.org/officeDocument/2006/relationships/image" Target="../media/image69.jpeg"/><Relationship Id="rId10" Type="http://schemas.openxmlformats.org/officeDocument/2006/relationships/image" Target="../media/image54.jpeg"/><Relationship Id="rId11" Type="http://schemas.openxmlformats.org/officeDocument/2006/relationships/image" Target="../media/image55.jpeg"/><Relationship Id="rId12" Type="http://schemas.openxmlformats.org/officeDocument/2006/relationships/image" Target="../media/image56.jpeg"/><Relationship Id="rId13" Type="http://schemas.openxmlformats.org/officeDocument/2006/relationships/image" Target="../media/image57.jpeg"/><Relationship Id="rId14" Type="http://schemas.openxmlformats.org/officeDocument/2006/relationships/image" Target="../media/image58.jpeg"/><Relationship Id="rId15" Type="http://schemas.openxmlformats.org/officeDocument/2006/relationships/image" Target="../media/image59.jpeg"/><Relationship Id="rId16" Type="http://schemas.openxmlformats.org/officeDocument/2006/relationships/image" Target="../media/image60.jpeg"/><Relationship Id="rId17" Type="http://schemas.openxmlformats.org/officeDocument/2006/relationships/image" Target="../media/image61.jpeg"/><Relationship Id="rId18" Type="http://schemas.openxmlformats.org/officeDocument/2006/relationships/image" Target="../media/image62.jpeg"/><Relationship Id="rId19"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jpeg"/></Relationships>
</file>

<file path=ppt/slides/_rels/slide56.xml.rels><?xml version="1.0" encoding="UTF-8" standalone="yes"?>
<Relationships xmlns="http://schemas.openxmlformats.org/package/2006/relationships"><Relationship Id="rId9" Type="http://schemas.openxmlformats.org/officeDocument/2006/relationships/image" Target="../media/image53.jpeg"/><Relationship Id="rId20" Type="http://schemas.openxmlformats.org/officeDocument/2006/relationships/image" Target="../media/image64.jpeg"/><Relationship Id="rId21" Type="http://schemas.openxmlformats.org/officeDocument/2006/relationships/image" Target="../media/image65.jpeg"/><Relationship Id="rId22" Type="http://schemas.openxmlformats.org/officeDocument/2006/relationships/image" Target="../media/image66.jpeg"/><Relationship Id="rId23" Type="http://schemas.openxmlformats.org/officeDocument/2006/relationships/image" Target="../media/image67.jpeg"/><Relationship Id="rId24" Type="http://schemas.openxmlformats.org/officeDocument/2006/relationships/image" Target="../media/image68.jpeg"/><Relationship Id="rId25" Type="http://schemas.openxmlformats.org/officeDocument/2006/relationships/image" Target="../media/image69.jpeg"/><Relationship Id="rId10" Type="http://schemas.openxmlformats.org/officeDocument/2006/relationships/image" Target="../media/image54.jpeg"/><Relationship Id="rId11" Type="http://schemas.openxmlformats.org/officeDocument/2006/relationships/image" Target="../media/image55.jpeg"/><Relationship Id="rId12" Type="http://schemas.openxmlformats.org/officeDocument/2006/relationships/image" Target="../media/image56.jpeg"/><Relationship Id="rId13" Type="http://schemas.openxmlformats.org/officeDocument/2006/relationships/image" Target="../media/image57.jpeg"/><Relationship Id="rId14" Type="http://schemas.openxmlformats.org/officeDocument/2006/relationships/image" Target="../media/image58.jpeg"/><Relationship Id="rId15" Type="http://schemas.openxmlformats.org/officeDocument/2006/relationships/image" Target="../media/image59.jpeg"/><Relationship Id="rId16" Type="http://schemas.openxmlformats.org/officeDocument/2006/relationships/image" Target="../media/image60.jpeg"/><Relationship Id="rId17" Type="http://schemas.openxmlformats.org/officeDocument/2006/relationships/image" Target="../media/image61.jpeg"/><Relationship Id="rId18" Type="http://schemas.openxmlformats.org/officeDocument/2006/relationships/image" Target="../media/image62.jpeg"/><Relationship Id="rId19"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jpeg"/></Relationships>
</file>

<file path=ppt/slides/_rels/slide57.xml.rels><?xml version="1.0" encoding="UTF-8" standalone="yes"?>
<Relationships xmlns="http://schemas.openxmlformats.org/package/2006/relationships"><Relationship Id="rId9" Type="http://schemas.openxmlformats.org/officeDocument/2006/relationships/image" Target="../media/image49.jpeg"/><Relationship Id="rId20" Type="http://schemas.openxmlformats.org/officeDocument/2006/relationships/image" Target="../media/image60.jpeg"/><Relationship Id="rId21" Type="http://schemas.openxmlformats.org/officeDocument/2006/relationships/image" Target="../media/image61.jpeg"/><Relationship Id="rId22" Type="http://schemas.openxmlformats.org/officeDocument/2006/relationships/image" Target="../media/image62.jpeg"/><Relationship Id="rId23" Type="http://schemas.openxmlformats.org/officeDocument/2006/relationships/image" Target="../media/image63.jpeg"/><Relationship Id="rId24" Type="http://schemas.openxmlformats.org/officeDocument/2006/relationships/image" Target="../media/image64.jpeg"/><Relationship Id="rId25" Type="http://schemas.openxmlformats.org/officeDocument/2006/relationships/image" Target="../media/image65.jpeg"/><Relationship Id="rId26" Type="http://schemas.openxmlformats.org/officeDocument/2006/relationships/image" Target="../media/image66.jpeg"/><Relationship Id="rId27" Type="http://schemas.openxmlformats.org/officeDocument/2006/relationships/image" Target="../media/image67.jpeg"/><Relationship Id="rId28" Type="http://schemas.openxmlformats.org/officeDocument/2006/relationships/image" Target="../media/image68.jpeg"/><Relationship Id="rId29" Type="http://schemas.openxmlformats.org/officeDocument/2006/relationships/image" Target="../media/image69.jpeg"/><Relationship Id="rId10" Type="http://schemas.openxmlformats.org/officeDocument/2006/relationships/image" Target="../media/image50.jpeg"/><Relationship Id="rId11" Type="http://schemas.openxmlformats.org/officeDocument/2006/relationships/image" Target="../media/image51.jpeg"/><Relationship Id="rId12" Type="http://schemas.openxmlformats.org/officeDocument/2006/relationships/image" Target="../media/image52.jpeg"/><Relationship Id="rId13" Type="http://schemas.openxmlformats.org/officeDocument/2006/relationships/image" Target="../media/image53.jpeg"/><Relationship Id="rId14" Type="http://schemas.openxmlformats.org/officeDocument/2006/relationships/image" Target="../media/image54.jpeg"/><Relationship Id="rId15" Type="http://schemas.openxmlformats.org/officeDocument/2006/relationships/image" Target="../media/image55.jpeg"/><Relationship Id="rId16" Type="http://schemas.openxmlformats.org/officeDocument/2006/relationships/image" Target="../media/image56.jpeg"/><Relationship Id="rId17" Type="http://schemas.openxmlformats.org/officeDocument/2006/relationships/image" Target="../media/image57.jpeg"/><Relationship Id="rId18" Type="http://schemas.openxmlformats.org/officeDocument/2006/relationships/image" Target="../media/image58.jpeg"/><Relationship Id="rId19"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s>
</file>

<file path=ppt/slides/_rels/slide58.xml.rels><?xml version="1.0" encoding="UTF-8" standalone="yes"?>
<Relationships xmlns="http://schemas.openxmlformats.org/package/2006/relationships"><Relationship Id="rId9" Type="http://schemas.openxmlformats.org/officeDocument/2006/relationships/image" Target="../media/image84.jpeg"/><Relationship Id="rId20" Type="http://schemas.openxmlformats.org/officeDocument/2006/relationships/image" Target="../media/image95.jpeg"/><Relationship Id="rId21" Type="http://schemas.openxmlformats.org/officeDocument/2006/relationships/image" Target="../media/image96.jpeg"/><Relationship Id="rId22" Type="http://schemas.openxmlformats.org/officeDocument/2006/relationships/image" Target="../media/image97.jpeg"/><Relationship Id="rId23" Type="http://schemas.openxmlformats.org/officeDocument/2006/relationships/image" Target="../media/image98.jpeg"/><Relationship Id="rId24" Type="http://schemas.openxmlformats.org/officeDocument/2006/relationships/image" Target="../media/image99.jpeg"/><Relationship Id="rId25" Type="http://schemas.openxmlformats.org/officeDocument/2006/relationships/image" Target="../media/image100.jpeg"/><Relationship Id="rId26" Type="http://schemas.openxmlformats.org/officeDocument/2006/relationships/image" Target="../media/image101.jpeg"/><Relationship Id="rId27" Type="http://schemas.openxmlformats.org/officeDocument/2006/relationships/image" Target="../media/image102.jpeg"/><Relationship Id="rId10" Type="http://schemas.openxmlformats.org/officeDocument/2006/relationships/image" Target="../media/image85.jpeg"/><Relationship Id="rId11" Type="http://schemas.openxmlformats.org/officeDocument/2006/relationships/image" Target="../media/image86.jpeg"/><Relationship Id="rId12" Type="http://schemas.openxmlformats.org/officeDocument/2006/relationships/image" Target="../media/image87.jpeg"/><Relationship Id="rId13" Type="http://schemas.openxmlformats.org/officeDocument/2006/relationships/image" Target="../media/image88.jpeg"/><Relationship Id="rId14" Type="http://schemas.openxmlformats.org/officeDocument/2006/relationships/image" Target="../media/image89.jpeg"/><Relationship Id="rId15" Type="http://schemas.openxmlformats.org/officeDocument/2006/relationships/image" Target="../media/image90.jpeg"/><Relationship Id="rId16" Type="http://schemas.openxmlformats.org/officeDocument/2006/relationships/image" Target="../media/image91.jpeg"/><Relationship Id="rId17" Type="http://schemas.openxmlformats.org/officeDocument/2006/relationships/image" Target="../media/image92.jpeg"/><Relationship Id="rId18" Type="http://schemas.openxmlformats.org/officeDocument/2006/relationships/image" Target="../media/image93.jpeg"/><Relationship Id="rId19"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1" Type="http://schemas.openxmlformats.org/officeDocument/2006/relationships/slideLayout" Target="../slideLayouts/slideLayout46.xml"/><Relationship Id="rId2"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microsoft.com/office/2007/relationships/media" Target="file://localhost/Users/jxiao/Documents/6.869/15Ransac2010.ppt_media/PhotoTourismFull-3.mov" TargetMode="External"/><Relationship Id="rId4" Type="http://schemas.openxmlformats.org/officeDocument/2006/relationships/image" Target="../media/image109.png"/><Relationship Id="rId1" Type="http://schemas.openxmlformats.org/officeDocument/2006/relationships/video" Target="file://localhost/Users/torralba/atb/Teaching/2012/6.869_2012f/slides/lecture13ransac/PhotoTourismFull-2.mov" TargetMode="External"/><Relationship Id="rId2"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57.xml"/><Relationship Id="rId2" Type="http://schemas.openxmlformats.org/officeDocument/2006/relationships/notesSlide" Target="../notesSlides/notesSlide2.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57.xml"/><Relationship Id="rId2" Type="http://schemas.openxmlformats.org/officeDocument/2006/relationships/notesSlide" Target="../notesSlides/notesSlide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png"/><Relationship Id="rId1" Type="http://schemas.openxmlformats.org/officeDocument/2006/relationships/slideLayout" Target="../slideLayouts/slideLayout57.xml"/><Relationship Id="rId2" Type="http://schemas.openxmlformats.org/officeDocument/2006/relationships/notesSlide" Target="../notesSlides/notesSlide5.xml"/></Relationships>
</file>

<file path=ppt/slides/_rels/slide68.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4" Type="http://schemas.openxmlformats.org/officeDocument/2006/relationships/image" Target="../media/image126.png"/><Relationship Id="rId15" Type="http://schemas.openxmlformats.org/officeDocument/2006/relationships/image" Target="../media/image127.png"/><Relationship Id="rId16" Type="http://schemas.openxmlformats.org/officeDocument/2006/relationships/image" Target="../media/image128.png"/><Relationship Id="rId17" Type="http://schemas.openxmlformats.org/officeDocument/2006/relationships/image" Target="../media/image129.png"/><Relationship Id="rId18" Type="http://schemas.openxmlformats.org/officeDocument/2006/relationships/image" Target="../media/image130.png"/><Relationship Id="rId1" Type="http://schemas.openxmlformats.org/officeDocument/2006/relationships/slideLayout" Target="../slideLayouts/slideLayout57.xml"/><Relationship Id="rId2" Type="http://schemas.openxmlformats.org/officeDocument/2006/relationships/notesSlide" Target="../notesSlides/notesSlide6.xm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69.xml.rels><?xml version="1.0" encoding="UTF-8" standalone="yes"?>
<Relationships xmlns="http://schemas.openxmlformats.org/package/2006/relationships"><Relationship Id="rId11" Type="http://schemas.openxmlformats.org/officeDocument/2006/relationships/image" Target="../media/image124.png"/><Relationship Id="rId12" Type="http://schemas.openxmlformats.org/officeDocument/2006/relationships/image" Target="../media/image125.png"/><Relationship Id="rId13" Type="http://schemas.openxmlformats.org/officeDocument/2006/relationships/image" Target="../media/image126.png"/><Relationship Id="rId14" Type="http://schemas.openxmlformats.org/officeDocument/2006/relationships/image" Target="../media/image127.png"/><Relationship Id="rId15" Type="http://schemas.openxmlformats.org/officeDocument/2006/relationships/image" Target="../media/image128.png"/><Relationship Id="rId16" Type="http://schemas.openxmlformats.org/officeDocument/2006/relationships/image" Target="../media/image129.png"/><Relationship Id="rId17" Type="http://schemas.openxmlformats.org/officeDocument/2006/relationships/image" Target="../media/image130.png"/><Relationship Id="rId1" Type="http://schemas.openxmlformats.org/officeDocument/2006/relationships/slideLayout" Target="../slideLayouts/slideLayout57.xml"/><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70.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4" Type="http://schemas.openxmlformats.org/officeDocument/2006/relationships/image" Target="../media/image126.png"/><Relationship Id="rId15" Type="http://schemas.openxmlformats.org/officeDocument/2006/relationships/image" Target="../media/image127.png"/><Relationship Id="rId16" Type="http://schemas.openxmlformats.org/officeDocument/2006/relationships/image" Target="../media/image128.png"/><Relationship Id="rId17" Type="http://schemas.openxmlformats.org/officeDocument/2006/relationships/image" Target="../media/image129.png"/><Relationship Id="rId18" Type="http://schemas.openxmlformats.org/officeDocument/2006/relationships/image" Target="../media/image130.png"/><Relationship Id="rId1" Type="http://schemas.openxmlformats.org/officeDocument/2006/relationships/slideLayout" Target="../slideLayouts/slideLayout57.xml"/><Relationship Id="rId2" Type="http://schemas.openxmlformats.org/officeDocument/2006/relationships/notesSlide" Target="../notesSlides/notesSlide7.xm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71.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4" Type="http://schemas.openxmlformats.org/officeDocument/2006/relationships/image" Target="../media/image126.png"/><Relationship Id="rId15" Type="http://schemas.openxmlformats.org/officeDocument/2006/relationships/image" Target="../media/image127.png"/><Relationship Id="rId16" Type="http://schemas.openxmlformats.org/officeDocument/2006/relationships/image" Target="../media/image128.png"/><Relationship Id="rId17" Type="http://schemas.openxmlformats.org/officeDocument/2006/relationships/image" Target="../media/image129.png"/><Relationship Id="rId18" Type="http://schemas.openxmlformats.org/officeDocument/2006/relationships/image" Target="../media/image130.png"/><Relationship Id="rId19" Type="http://schemas.openxmlformats.org/officeDocument/2006/relationships/hyperlink" Target="http://danielwedge.com/fmatrix/" TargetMode="External"/><Relationship Id="rId1" Type="http://schemas.openxmlformats.org/officeDocument/2006/relationships/slideLayout" Target="../slideLayouts/slideLayout57.xml"/><Relationship Id="rId2" Type="http://schemas.openxmlformats.org/officeDocument/2006/relationships/notesSlide" Target="../notesSlides/notesSlide8.xm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s>
</file>

<file path=ppt/slides/_rels/slide73.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4" Type="http://schemas.openxmlformats.org/officeDocument/2006/relationships/hyperlink" Target="http://livelabs.com/photosynth/" TargetMode="External"/><Relationship Id="rId5" Type="http://schemas.openxmlformats.org/officeDocument/2006/relationships/hyperlink" Target="http://www.cs.cornell.edu/~snavely/" TargetMode="External"/><Relationship Id="rId1" Type="http://schemas.openxmlformats.org/officeDocument/2006/relationships/slideLayout" Target="../slideLayouts/slideLayout57.xml"/><Relationship Id="rId2" Type="http://schemas.openxmlformats.org/officeDocument/2006/relationships/hyperlink" Target="http://phototour.cs.washington.edu/bundl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jpeg"/><Relationship Id="rId1" Type="http://schemas.openxmlformats.org/officeDocument/2006/relationships/slideLayout" Target="../slideLayouts/slideLayout13.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dirty="0">
                <a:solidFill>
                  <a:schemeClr val="tx1"/>
                </a:solidFill>
                <a:ea typeface="ＭＳ Ｐゴシック" pitchFamily="-84" charset="-128"/>
                <a:cs typeface="ＭＳ Ｐゴシック" pitchFamily="-84" charset="-128"/>
              </a:rPr>
              <a:t>Lecture </a:t>
            </a:r>
            <a:r>
              <a:rPr lang="en-US" sz="3000" b="1" dirty="0" smtClean="0">
                <a:solidFill>
                  <a:schemeClr val="tx1"/>
                </a:solidFill>
                <a:ea typeface="ＭＳ Ｐゴシック" pitchFamily="-84" charset="-128"/>
                <a:cs typeface="ＭＳ Ｐゴシック" pitchFamily="-84" charset="-128"/>
              </a:rPr>
              <a:t>13</a:t>
            </a:r>
          </a:p>
          <a:p>
            <a:pPr algn="l" eaLnBrk="1" hangingPunct="1">
              <a:lnSpc>
                <a:spcPct val="80000"/>
              </a:lnSpc>
            </a:pPr>
            <a:r>
              <a:rPr lang="en-US" sz="3000" dirty="0" smtClean="0">
                <a:solidFill>
                  <a:schemeClr val="tx1"/>
                </a:solidFill>
                <a:ea typeface="ＭＳ Ｐゴシック" pitchFamily="-84" charset="-128"/>
                <a:cs typeface="ＭＳ Ｐゴシック" pitchFamily="-84" charset="-128"/>
              </a:rPr>
              <a:t>	</a:t>
            </a:r>
            <a:r>
              <a:rPr lang="en-US" sz="3000" dirty="0" err="1" smtClean="0">
                <a:ea typeface="ＭＳ Ｐゴシック" pitchFamily="-84" charset="-128"/>
                <a:cs typeface="ＭＳ Ｐゴシック" pitchFamily="-84" charset="-128"/>
              </a:rPr>
              <a:t>Homographies</a:t>
            </a:r>
            <a:r>
              <a:rPr lang="en-US" sz="3000" dirty="0" smtClean="0">
                <a:ea typeface="ＭＳ Ｐゴシック" pitchFamily="-84" charset="-128"/>
                <a:cs typeface="ＭＳ Ｐゴシック" pitchFamily="-84" charset="-128"/>
              </a:rPr>
              <a:t> and RANSAC</a:t>
            </a:r>
            <a:endParaRPr lang="en-US" sz="3000" dirty="0">
              <a:solidFill>
                <a:schemeClr val="tx1"/>
              </a:solidFill>
              <a:ea typeface="ＭＳ Ｐゴシック" pitchFamily="-84" charset="-128"/>
              <a:cs typeface="ＭＳ Ｐゴシック" pitchFamily="-84" charset="-128"/>
            </a:endParaRPr>
          </a:p>
        </p:txBody>
      </p:sp>
      <p:pic>
        <p:nvPicPr>
          <p:cNvPr id="39939"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5" name="Line 1"/>
          <p:cNvSpPr>
            <a:spLocks noChangeShapeType="1"/>
          </p:cNvSpPr>
          <p:nvPr/>
        </p:nvSpPr>
        <p:spPr bwMode="auto">
          <a:xfrm>
            <a:off x="304800" y="838200"/>
            <a:ext cx="8686800" cy="1588"/>
          </a:xfrm>
          <a:prstGeom prst="line">
            <a:avLst/>
          </a:prstGeom>
          <a:noFill/>
          <a:ln w="38100" cap="flat">
            <a:solidFill>
              <a:srgbClr val="CC66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21506"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9600" y="0"/>
            <a:ext cx="914400" cy="668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21507" name="Rectangle 3"/>
          <p:cNvSpPr>
            <a:spLocks noGrp="1" noChangeArrowheads="1"/>
          </p:cNvSpPr>
          <p:nvPr>
            <p:ph type="title"/>
          </p:nvPr>
        </p:nvSpPr>
        <p:spPr>
          <a:ln/>
        </p:spPr>
        <p:txBody>
          <a:bodyPr rIns="133350"/>
          <a:lstStyle/>
          <a:p>
            <a:r>
              <a:rPr lang="en-US"/>
              <a:t>Aligning images: translation?</a:t>
            </a:r>
          </a:p>
        </p:txBody>
      </p:sp>
      <p:sp>
        <p:nvSpPr>
          <p:cNvPr id="21508" name="Rectangle 4"/>
          <p:cNvSpPr>
            <a:spLocks noGrp="1" noChangeArrowheads="1"/>
          </p:cNvSpPr>
          <p:nvPr>
            <p:ph type="body" idx="1"/>
          </p:nvPr>
        </p:nvSpPr>
        <p:spPr>
          <a:xfrm>
            <a:off x="533400" y="4327525"/>
            <a:ext cx="7880350" cy="2263775"/>
          </a:xfrm>
          <a:ln/>
        </p:spPr>
        <p:txBody>
          <a:bodyPr rIns="133350"/>
          <a:lstStyle/>
          <a:p>
            <a:pPr marL="784225" lvl="1">
              <a:buFont typeface="Times New Roman" charset="0"/>
              <a:buNone/>
            </a:pPr>
            <a:r>
              <a:rPr lang="en-US"/>
              <a:t>Translations are not enough to align the images</a:t>
            </a:r>
          </a:p>
        </p:txBody>
      </p:sp>
      <p:pic>
        <p:nvPicPr>
          <p:cNvPr id="21509" name="Picture 5"/>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0" y="1066800"/>
            <a:ext cx="2038350" cy="1530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21510" name="Picture 6"/>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28850" y="1066800"/>
            <a:ext cx="2038350" cy="1530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21511" name="Picture 7"/>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14600" y="4953000"/>
            <a:ext cx="3757613" cy="17478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nvGrpSpPr>
          <p:cNvPr id="21518" name="Group 14"/>
          <p:cNvGrpSpPr>
            <a:grpSpLocks/>
          </p:cNvGrpSpPr>
          <p:nvPr/>
        </p:nvGrpSpPr>
        <p:grpSpPr bwMode="auto">
          <a:xfrm>
            <a:off x="379413" y="2286000"/>
            <a:ext cx="7975600" cy="1911350"/>
            <a:chOff x="0" y="0"/>
            <a:chExt cx="5024" cy="1204"/>
          </a:xfrm>
        </p:grpSpPr>
        <p:pic>
          <p:nvPicPr>
            <p:cNvPr id="21512" name="Picture 8"/>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97" y="240"/>
              <a:ext cx="1284" cy="96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21513" name="Picture 9"/>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37" y="240"/>
              <a:ext cx="1284" cy="96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21514" name="Picture 10"/>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 y="240"/>
              <a:ext cx="1284" cy="96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21515" name="Picture 11"/>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85" y="240"/>
              <a:ext cx="1284" cy="96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21516" name="Rectangle 12"/>
            <p:cNvSpPr>
              <a:spLocks/>
            </p:cNvSpPr>
            <p:nvPr/>
          </p:nvSpPr>
          <p:spPr bwMode="auto">
            <a:xfrm>
              <a:off x="0" y="0"/>
              <a:ext cx="800" cy="24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Arial" charset="0"/>
                  <a:ea typeface="ＭＳ Ｐゴシック" charset="0"/>
                  <a:cs typeface="Arial" charset="0"/>
                  <a:sym typeface="Arial" charset="0"/>
                </a:rPr>
                <a:t>left on top</a:t>
              </a:r>
            </a:p>
          </p:txBody>
        </p:sp>
        <p:sp>
          <p:nvSpPr>
            <p:cNvPr id="21517" name="Rectangle 13"/>
            <p:cNvSpPr>
              <a:spLocks/>
            </p:cNvSpPr>
            <p:nvPr/>
          </p:nvSpPr>
          <p:spPr bwMode="auto">
            <a:xfrm>
              <a:off x="4126" y="0"/>
              <a:ext cx="898" cy="24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Arial" charset="0"/>
                  <a:ea typeface="ＭＳ Ｐゴシック" charset="0"/>
                  <a:cs typeface="Arial" charset="0"/>
                  <a:sym typeface="Arial" charset="0"/>
                </a:rPr>
                <a:t>right on top</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8">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1"/>
                                  </p:stCondLst>
                                  <p:childTnLst>
                                    <p:set>
                                      <p:cBhvr>
                                        <p:cTn id="13" dur="1" fill="hold">
                                          <p:stCondLst>
                                            <p:cond delay="499"/>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5" autoUpdateAnimBg="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7649" name="Line 1"/>
          <p:cNvSpPr>
            <a:spLocks noChangeShapeType="1"/>
          </p:cNvSpPr>
          <p:nvPr/>
        </p:nvSpPr>
        <p:spPr bwMode="auto">
          <a:xfrm>
            <a:off x="304800" y="838200"/>
            <a:ext cx="8686800" cy="1588"/>
          </a:xfrm>
          <a:prstGeom prst="line">
            <a:avLst/>
          </a:prstGeom>
          <a:noFill/>
          <a:ln w="38100" cap="flat">
            <a:solidFill>
              <a:srgbClr val="CC66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2765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9600" y="0"/>
            <a:ext cx="914400" cy="668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27651" name="Rectangle 3"/>
          <p:cNvSpPr>
            <a:spLocks noGrp="1" noChangeArrowheads="1"/>
          </p:cNvSpPr>
          <p:nvPr>
            <p:ph type="title"/>
          </p:nvPr>
        </p:nvSpPr>
        <p:spPr>
          <a:ln/>
        </p:spPr>
        <p:txBody>
          <a:bodyPr rIns="133350"/>
          <a:lstStyle/>
          <a:p>
            <a:r>
              <a:rPr lang="en-US"/>
              <a:t>Homography</a:t>
            </a:r>
          </a:p>
        </p:txBody>
      </p:sp>
      <p:sp>
        <p:nvSpPr>
          <p:cNvPr id="27652" name="Rectangle 4"/>
          <p:cNvSpPr>
            <a:spLocks noGrp="1" noChangeArrowheads="1"/>
          </p:cNvSpPr>
          <p:nvPr>
            <p:ph type="body" idx="1"/>
          </p:nvPr>
        </p:nvSpPr>
        <p:spPr>
          <a:xfrm>
            <a:off x="609600" y="914400"/>
            <a:ext cx="8305800" cy="4914900"/>
          </a:xfrm>
          <a:ln/>
        </p:spPr>
        <p:txBody>
          <a:bodyPr rIns="133350"/>
          <a:lstStyle/>
          <a:p>
            <a:r>
              <a:rPr lang="en-US" dirty="0"/>
              <a:t>Projective – mapping between any two projection planes with the same center of projection</a:t>
            </a:r>
          </a:p>
          <a:p>
            <a:r>
              <a:rPr lang="en-US" dirty="0"/>
              <a:t>called </a:t>
            </a:r>
            <a:r>
              <a:rPr lang="en-US" dirty="0" err="1"/>
              <a:t>Homography</a:t>
            </a:r>
            <a:r>
              <a:rPr lang="en-US" dirty="0"/>
              <a:t> </a:t>
            </a:r>
          </a:p>
          <a:p>
            <a:r>
              <a:rPr lang="en-US" dirty="0"/>
              <a:t>represented as 3x3 matrix in homogenous coordinates</a:t>
            </a:r>
          </a:p>
        </p:txBody>
      </p:sp>
      <p:sp>
        <p:nvSpPr>
          <p:cNvPr id="27653" name="Freeform 5"/>
          <p:cNvSpPr>
            <a:spLocks/>
          </p:cNvSpPr>
          <p:nvPr/>
        </p:nvSpPr>
        <p:spPr bwMode="auto">
          <a:xfrm>
            <a:off x="7062788" y="2773363"/>
            <a:ext cx="1490662" cy="1524000"/>
          </a:xfrm>
          <a:custGeom>
            <a:avLst/>
            <a:gdLst>
              <a:gd name="T0" fmla="*/ 21600 w 21600"/>
              <a:gd name="T1" fmla="*/ 5400 h 21600"/>
              <a:gd name="T2" fmla="*/ 0 w 21600"/>
              <a:gd name="T3" fmla="*/ 0 h 21600"/>
              <a:gd name="T4" fmla="*/ 0 w 21600"/>
              <a:gd name="T5" fmla="*/ 16200 h 21600"/>
              <a:gd name="T6" fmla="*/ 21600 w 21600"/>
              <a:gd name="T7" fmla="*/ 21600 h 21600"/>
              <a:gd name="T8" fmla="*/ 21600 w 21600"/>
              <a:gd name="T9" fmla="*/ 5400 h 21600"/>
            </a:gdLst>
            <a:ahLst/>
            <a:cxnLst>
              <a:cxn ang="0">
                <a:pos x="T0" y="T1"/>
              </a:cxn>
              <a:cxn ang="0">
                <a:pos x="T2" y="T3"/>
              </a:cxn>
              <a:cxn ang="0">
                <a:pos x="T4" y="T5"/>
              </a:cxn>
              <a:cxn ang="0">
                <a:pos x="T6" y="T7"/>
              </a:cxn>
              <a:cxn ang="0">
                <a:pos x="T8" y="T9"/>
              </a:cxn>
            </a:cxnLst>
            <a:rect l="0" t="0" r="r" b="b"/>
            <a:pathLst>
              <a:path w="21600" h="21600">
                <a:moveTo>
                  <a:pt x="21600" y="5400"/>
                </a:moveTo>
                <a:lnTo>
                  <a:pt x="0" y="0"/>
                </a:lnTo>
                <a:lnTo>
                  <a:pt x="0" y="16200"/>
                </a:lnTo>
                <a:lnTo>
                  <a:pt x="21600" y="21600"/>
                </a:lnTo>
                <a:lnTo>
                  <a:pt x="21600" y="5400"/>
                </a:lnTo>
              </a:path>
            </a:pathLst>
          </a:custGeom>
          <a:solidFill>
            <a:srgbClr val="FFFFFF"/>
          </a:solidFill>
          <a:ln w="25400" cap="rnd">
            <a:solidFill>
              <a:srgbClr val="393939"/>
            </a:solidFill>
            <a:prstDash val="solid"/>
            <a:round/>
            <a:headEnd type="none" w="med" len="med"/>
            <a:tailEnd type="none" w="med" len="med"/>
          </a:ln>
        </p:spPr>
        <p:txBody>
          <a:bodyPr lIns="0" tIns="0" rIns="0" bIns="0"/>
          <a:lstStyle/>
          <a:p>
            <a:endParaRPr lang="en-US"/>
          </a:p>
        </p:txBody>
      </p:sp>
      <p:sp>
        <p:nvSpPr>
          <p:cNvPr id="27654" name="Freeform 6"/>
          <p:cNvSpPr>
            <a:spLocks/>
          </p:cNvSpPr>
          <p:nvPr/>
        </p:nvSpPr>
        <p:spPr bwMode="auto">
          <a:xfrm>
            <a:off x="6859588" y="4268788"/>
            <a:ext cx="1219200" cy="2000250"/>
          </a:xfrm>
          <a:custGeom>
            <a:avLst/>
            <a:gdLst>
              <a:gd name="T0" fmla="*/ 0 w 21600"/>
              <a:gd name="T1" fmla="*/ 14194 h 21600"/>
              <a:gd name="T2" fmla="*/ 21600 w 21600"/>
              <a:gd name="T3" fmla="*/ 21600 h 21600"/>
              <a:gd name="T4" fmla="*/ 21600 w 21600"/>
              <a:gd name="T5" fmla="*/ 7097 h 21600"/>
              <a:gd name="T6" fmla="*/ 0 w 21600"/>
              <a:gd name="T7" fmla="*/ 0 h 21600"/>
              <a:gd name="T8" fmla="*/ 0 w 21600"/>
              <a:gd name="T9" fmla="*/ 14194 h 21600"/>
            </a:gdLst>
            <a:ahLst/>
            <a:cxnLst>
              <a:cxn ang="0">
                <a:pos x="T0" y="T1"/>
              </a:cxn>
              <a:cxn ang="0">
                <a:pos x="T2" y="T3"/>
              </a:cxn>
              <a:cxn ang="0">
                <a:pos x="T4" y="T5"/>
              </a:cxn>
              <a:cxn ang="0">
                <a:pos x="T6" y="T7"/>
              </a:cxn>
              <a:cxn ang="0">
                <a:pos x="T8" y="T9"/>
              </a:cxn>
            </a:cxnLst>
            <a:rect l="0" t="0" r="r" b="b"/>
            <a:pathLst>
              <a:path w="21600" h="21600">
                <a:moveTo>
                  <a:pt x="0" y="14194"/>
                </a:moveTo>
                <a:lnTo>
                  <a:pt x="21600" y="21600"/>
                </a:lnTo>
                <a:lnTo>
                  <a:pt x="21600" y="7097"/>
                </a:lnTo>
                <a:lnTo>
                  <a:pt x="0" y="0"/>
                </a:lnTo>
                <a:lnTo>
                  <a:pt x="0" y="14194"/>
                </a:lnTo>
              </a:path>
            </a:pathLst>
          </a:custGeom>
          <a:solidFill>
            <a:srgbClr val="FFFFFF"/>
          </a:solidFill>
          <a:ln w="25400" cap="rnd">
            <a:solidFill>
              <a:srgbClr val="393939"/>
            </a:solidFill>
            <a:prstDash val="solid"/>
            <a:round/>
            <a:headEnd type="none" w="med" len="med"/>
            <a:tailEnd type="none" w="med" len="med"/>
          </a:ln>
        </p:spPr>
        <p:txBody>
          <a:bodyPr lIns="0" tIns="0" rIns="0" bIns="0"/>
          <a:lstStyle/>
          <a:p>
            <a:endParaRPr lang="en-US"/>
          </a:p>
        </p:txBody>
      </p:sp>
      <p:sp>
        <p:nvSpPr>
          <p:cNvPr id="27655" name="Freeform 7"/>
          <p:cNvSpPr>
            <a:spLocks/>
          </p:cNvSpPr>
          <p:nvPr/>
        </p:nvSpPr>
        <p:spPr bwMode="auto">
          <a:xfrm>
            <a:off x="6802438" y="6067425"/>
            <a:ext cx="284162" cy="484188"/>
          </a:xfrm>
          <a:custGeom>
            <a:avLst/>
            <a:gdLst>
              <a:gd name="T0" fmla="*/ 1719 w 21600"/>
              <a:gd name="T1" fmla="*/ 21600 h 21600"/>
              <a:gd name="T2" fmla="*/ 0 w 21600"/>
              <a:gd name="T3" fmla="*/ 1558 h 21600"/>
              <a:gd name="T4" fmla="*/ 967 w 21600"/>
              <a:gd name="T5" fmla="*/ 921 h 21600"/>
              <a:gd name="T6" fmla="*/ 1612 w 21600"/>
              <a:gd name="T7" fmla="*/ 991 h 21600"/>
              <a:gd name="T8" fmla="*/ 2257 w 21600"/>
              <a:gd name="T9" fmla="*/ 921 h 21600"/>
              <a:gd name="T10" fmla="*/ 2364 w 21600"/>
              <a:gd name="T11" fmla="*/ 708 h 21600"/>
              <a:gd name="T12" fmla="*/ 2901 w 21600"/>
              <a:gd name="T13" fmla="*/ 779 h 21600"/>
              <a:gd name="T14" fmla="*/ 3331 w 21600"/>
              <a:gd name="T15" fmla="*/ 496 h 21600"/>
              <a:gd name="T16" fmla="*/ 3976 w 21600"/>
              <a:gd name="T17" fmla="*/ 637 h 21600"/>
              <a:gd name="T18" fmla="*/ 4406 w 21600"/>
              <a:gd name="T19" fmla="*/ 425 h 21600"/>
              <a:gd name="T20" fmla="*/ 4943 w 21600"/>
              <a:gd name="T21" fmla="*/ 354 h 21600"/>
              <a:gd name="T22" fmla="*/ 5588 w 21600"/>
              <a:gd name="T23" fmla="*/ 212 h 21600"/>
              <a:gd name="T24" fmla="*/ 6125 w 21600"/>
              <a:gd name="T25" fmla="*/ 283 h 21600"/>
              <a:gd name="T26" fmla="*/ 6663 w 21600"/>
              <a:gd name="T27" fmla="*/ 212 h 21600"/>
              <a:gd name="T28" fmla="*/ 7093 w 21600"/>
              <a:gd name="T29" fmla="*/ 0 h 21600"/>
              <a:gd name="T30" fmla="*/ 7952 w 21600"/>
              <a:gd name="T31" fmla="*/ 0 h 21600"/>
              <a:gd name="T32" fmla="*/ 8597 w 21600"/>
              <a:gd name="T33" fmla="*/ 71 h 21600"/>
              <a:gd name="T34" fmla="*/ 8919 w 21600"/>
              <a:gd name="T35" fmla="*/ 71 h 21600"/>
              <a:gd name="T36" fmla="*/ 9242 w 21600"/>
              <a:gd name="T37" fmla="*/ 212 h 21600"/>
              <a:gd name="T38" fmla="*/ 9887 w 21600"/>
              <a:gd name="T39" fmla="*/ 283 h 21600"/>
              <a:gd name="T40" fmla="*/ 10531 w 21600"/>
              <a:gd name="T41" fmla="*/ 496 h 21600"/>
              <a:gd name="T42" fmla="*/ 11069 w 21600"/>
              <a:gd name="T43" fmla="*/ 496 h 21600"/>
              <a:gd name="T44" fmla="*/ 11928 w 21600"/>
              <a:gd name="T45" fmla="*/ 708 h 21600"/>
              <a:gd name="T46" fmla="*/ 12358 w 21600"/>
              <a:gd name="T47" fmla="*/ 850 h 21600"/>
              <a:gd name="T48" fmla="*/ 13003 w 21600"/>
              <a:gd name="T49" fmla="*/ 779 h 21600"/>
              <a:gd name="T50" fmla="*/ 13433 w 21600"/>
              <a:gd name="T51" fmla="*/ 1133 h 21600"/>
              <a:gd name="T52" fmla="*/ 14078 w 21600"/>
              <a:gd name="T53" fmla="*/ 1204 h 21600"/>
              <a:gd name="T54" fmla="*/ 14507 w 21600"/>
              <a:gd name="T55" fmla="*/ 1346 h 21600"/>
              <a:gd name="T56" fmla="*/ 15045 w 21600"/>
              <a:gd name="T57" fmla="*/ 1487 h 21600"/>
              <a:gd name="T58" fmla="*/ 15260 w 21600"/>
              <a:gd name="T59" fmla="*/ 1700 h 21600"/>
              <a:gd name="T60" fmla="*/ 15690 w 21600"/>
              <a:gd name="T61" fmla="*/ 1912 h 21600"/>
              <a:gd name="T62" fmla="*/ 16227 w 21600"/>
              <a:gd name="T63" fmla="*/ 2195 h 21600"/>
              <a:gd name="T64" fmla="*/ 16442 w 21600"/>
              <a:gd name="T65" fmla="*/ 2479 h 21600"/>
              <a:gd name="T66" fmla="*/ 16764 w 21600"/>
              <a:gd name="T67" fmla="*/ 2550 h 21600"/>
              <a:gd name="T68" fmla="*/ 17194 w 21600"/>
              <a:gd name="T69" fmla="*/ 2904 h 21600"/>
              <a:gd name="T70" fmla="*/ 17516 w 21600"/>
              <a:gd name="T71" fmla="*/ 3116 h 21600"/>
              <a:gd name="T72" fmla="*/ 18054 w 21600"/>
              <a:gd name="T73" fmla="*/ 3258 h 21600"/>
              <a:gd name="T74" fmla="*/ 18484 w 21600"/>
              <a:gd name="T75" fmla="*/ 3541 h 21600"/>
              <a:gd name="T76" fmla="*/ 18913 w 21600"/>
              <a:gd name="T77" fmla="*/ 3753 h 21600"/>
              <a:gd name="T78" fmla="*/ 19128 w 21600"/>
              <a:gd name="T79" fmla="*/ 3895 h 21600"/>
              <a:gd name="T80" fmla="*/ 19558 w 21600"/>
              <a:gd name="T81" fmla="*/ 4178 h 21600"/>
              <a:gd name="T82" fmla="*/ 19881 w 21600"/>
              <a:gd name="T83" fmla="*/ 4391 h 21600"/>
              <a:gd name="T84" fmla="*/ 19988 w 21600"/>
              <a:gd name="T85" fmla="*/ 4745 h 21600"/>
              <a:gd name="T86" fmla="*/ 20310 w 21600"/>
              <a:gd name="T87" fmla="*/ 5170 h 21600"/>
              <a:gd name="T88" fmla="*/ 20633 w 21600"/>
              <a:gd name="T89" fmla="*/ 5382 h 21600"/>
              <a:gd name="T90" fmla="*/ 21063 w 21600"/>
              <a:gd name="T91" fmla="*/ 5666 h 21600"/>
              <a:gd name="T92" fmla="*/ 21278 w 21600"/>
              <a:gd name="T93" fmla="*/ 5949 h 21600"/>
              <a:gd name="T94" fmla="*/ 21493 w 21600"/>
              <a:gd name="T95" fmla="*/ 6374 h 21600"/>
              <a:gd name="T96" fmla="*/ 21600 w 21600"/>
              <a:gd name="T97" fmla="*/ 7011 h 21600"/>
              <a:gd name="T98" fmla="*/ 1719 w 21600"/>
              <a:gd name="T9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00" h="21600">
                <a:moveTo>
                  <a:pt x="1719" y="21600"/>
                </a:moveTo>
                <a:lnTo>
                  <a:pt x="0" y="1558"/>
                </a:lnTo>
                <a:lnTo>
                  <a:pt x="967" y="921"/>
                </a:lnTo>
                <a:lnTo>
                  <a:pt x="1612" y="991"/>
                </a:lnTo>
                <a:lnTo>
                  <a:pt x="2257" y="921"/>
                </a:lnTo>
                <a:lnTo>
                  <a:pt x="2364" y="708"/>
                </a:lnTo>
                <a:lnTo>
                  <a:pt x="2901" y="779"/>
                </a:lnTo>
                <a:lnTo>
                  <a:pt x="3331" y="496"/>
                </a:lnTo>
                <a:lnTo>
                  <a:pt x="3976" y="637"/>
                </a:lnTo>
                <a:lnTo>
                  <a:pt x="4406" y="425"/>
                </a:lnTo>
                <a:lnTo>
                  <a:pt x="4943" y="354"/>
                </a:lnTo>
                <a:lnTo>
                  <a:pt x="5588" y="212"/>
                </a:lnTo>
                <a:lnTo>
                  <a:pt x="6125" y="283"/>
                </a:lnTo>
                <a:lnTo>
                  <a:pt x="6663" y="212"/>
                </a:lnTo>
                <a:lnTo>
                  <a:pt x="7093" y="0"/>
                </a:lnTo>
                <a:lnTo>
                  <a:pt x="7952" y="0"/>
                </a:lnTo>
                <a:lnTo>
                  <a:pt x="8597" y="71"/>
                </a:lnTo>
                <a:lnTo>
                  <a:pt x="8919" y="71"/>
                </a:lnTo>
                <a:lnTo>
                  <a:pt x="9242" y="212"/>
                </a:lnTo>
                <a:lnTo>
                  <a:pt x="9887" y="283"/>
                </a:lnTo>
                <a:lnTo>
                  <a:pt x="10531" y="496"/>
                </a:lnTo>
                <a:lnTo>
                  <a:pt x="11069" y="496"/>
                </a:lnTo>
                <a:lnTo>
                  <a:pt x="11928" y="708"/>
                </a:lnTo>
                <a:lnTo>
                  <a:pt x="12358" y="850"/>
                </a:lnTo>
                <a:lnTo>
                  <a:pt x="13003" y="779"/>
                </a:lnTo>
                <a:lnTo>
                  <a:pt x="13433" y="1133"/>
                </a:lnTo>
                <a:lnTo>
                  <a:pt x="14078" y="1204"/>
                </a:lnTo>
                <a:lnTo>
                  <a:pt x="14507" y="1346"/>
                </a:lnTo>
                <a:lnTo>
                  <a:pt x="15045" y="1487"/>
                </a:lnTo>
                <a:lnTo>
                  <a:pt x="15260" y="1700"/>
                </a:lnTo>
                <a:lnTo>
                  <a:pt x="15690" y="1912"/>
                </a:lnTo>
                <a:lnTo>
                  <a:pt x="16227" y="2195"/>
                </a:lnTo>
                <a:lnTo>
                  <a:pt x="16442" y="2479"/>
                </a:lnTo>
                <a:lnTo>
                  <a:pt x="16764" y="2550"/>
                </a:lnTo>
                <a:lnTo>
                  <a:pt x="17194" y="2904"/>
                </a:lnTo>
                <a:lnTo>
                  <a:pt x="17516" y="3116"/>
                </a:lnTo>
                <a:lnTo>
                  <a:pt x="18054" y="3258"/>
                </a:lnTo>
                <a:lnTo>
                  <a:pt x="18484" y="3541"/>
                </a:lnTo>
                <a:lnTo>
                  <a:pt x="18913" y="3753"/>
                </a:lnTo>
                <a:lnTo>
                  <a:pt x="19128" y="3895"/>
                </a:lnTo>
                <a:lnTo>
                  <a:pt x="19558" y="4178"/>
                </a:lnTo>
                <a:lnTo>
                  <a:pt x="19881" y="4391"/>
                </a:lnTo>
                <a:lnTo>
                  <a:pt x="19988" y="4745"/>
                </a:lnTo>
                <a:lnTo>
                  <a:pt x="20310" y="5170"/>
                </a:lnTo>
                <a:lnTo>
                  <a:pt x="20633" y="5382"/>
                </a:lnTo>
                <a:lnTo>
                  <a:pt x="21063" y="5666"/>
                </a:lnTo>
                <a:lnTo>
                  <a:pt x="21278" y="5949"/>
                </a:lnTo>
                <a:lnTo>
                  <a:pt x="21493" y="6374"/>
                </a:lnTo>
                <a:lnTo>
                  <a:pt x="21600" y="7011"/>
                </a:lnTo>
                <a:lnTo>
                  <a:pt x="1719" y="21600"/>
                </a:ln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rnd">
                <a:solidFill>
                  <a:schemeClr val="tx1"/>
                </a:solidFill>
                <a:round/>
                <a:headEnd type="none" w="med" len="med"/>
                <a:tailEnd type="none" w="med" len="med"/>
              </a14:hiddenLine>
            </a:ext>
          </a:extLst>
        </p:spPr>
        <p:txBody>
          <a:bodyPr lIns="0" tIns="0" rIns="0" bIns="0"/>
          <a:lstStyle/>
          <a:p>
            <a:endParaRPr lang="en-US"/>
          </a:p>
        </p:txBody>
      </p:sp>
      <p:grpSp>
        <p:nvGrpSpPr>
          <p:cNvPr id="27658" name="Group 10"/>
          <p:cNvGrpSpPr>
            <a:grpSpLocks/>
          </p:cNvGrpSpPr>
          <p:nvPr/>
        </p:nvGrpSpPr>
        <p:grpSpPr bwMode="auto">
          <a:xfrm rot="-1380000">
            <a:off x="6845300" y="6029325"/>
            <a:ext cx="209550" cy="236538"/>
            <a:chOff x="0" y="0"/>
            <a:chExt cx="131" cy="149"/>
          </a:xfrm>
        </p:grpSpPr>
        <p:sp>
          <p:nvSpPr>
            <p:cNvPr id="27656" name="Freeform 8"/>
            <p:cNvSpPr>
              <a:spLocks/>
            </p:cNvSpPr>
            <p:nvPr/>
          </p:nvSpPr>
          <p:spPr bwMode="auto">
            <a:xfrm>
              <a:off x="0" y="0"/>
              <a:ext cx="131" cy="149"/>
            </a:xfrm>
            <a:custGeom>
              <a:avLst/>
              <a:gdLst>
                <a:gd name="T0" fmla="*/ 0 w 21600"/>
                <a:gd name="T1" fmla="+- 0 80 79"/>
                <a:gd name="T2" fmla="*/ 80 h 21521"/>
                <a:gd name="T3" fmla="*/ 21600 w 21600"/>
                <a:gd name="T4" fmla="+- 0 21456 79"/>
                <a:gd name="T5" fmla="*/ 21456 h 21521"/>
                <a:gd name="T6" fmla="*/ 21600 w 21600"/>
                <a:gd name="T7" fmla="+- 0 21600 79"/>
                <a:gd name="T8" fmla="*/ 21600 h 21521"/>
              </a:gdLst>
              <a:ahLst/>
              <a:cxnLst>
                <a:cxn ang="0">
                  <a:pos x="T0" y="T2"/>
                </a:cxn>
                <a:cxn ang="0">
                  <a:pos x="T3" y="T5"/>
                </a:cxn>
                <a:cxn ang="0">
                  <a:pos x="T6" y="T8"/>
                </a:cxn>
              </a:cxnLst>
              <a:rect l="0" t="0" r="r" b="b"/>
              <a:pathLst>
                <a:path w="21600" h="21521">
                  <a:moveTo>
                    <a:pt x="0" y="1"/>
                  </a:moveTo>
                  <a:cubicBezTo>
                    <a:pt x="11850" y="-79"/>
                    <a:pt x="21520" y="9491"/>
                    <a:pt x="21600" y="21377"/>
                  </a:cubicBezTo>
                  <a:cubicBezTo>
                    <a:pt x="21600" y="21425"/>
                    <a:pt x="21600" y="21473"/>
                    <a:pt x="21600" y="21521"/>
                  </a:cubicBezTo>
                </a:path>
              </a:pathLst>
            </a:custGeom>
            <a:noFill/>
            <a:ln w="25400" cap="rnd">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7657" name="AutoShape 9"/>
            <p:cNvSpPr>
              <a:spLocks/>
            </p:cNvSpPr>
            <p:nvPr/>
          </p:nvSpPr>
          <p:spPr bwMode="auto">
            <a:xfrm>
              <a:off x="0" y="0"/>
              <a:ext cx="131" cy="149"/>
            </a:xfrm>
            <a:custGeom>
              <a:avLst/>
              <a:gdLst/>
              <a:ahLst/>
              <a:cxnLst/>
              <a:rect l="0" t="0" r="r" b="b"/>
              <a:pathLst>
                <a:path w="21600" h="21521">
                  <a:moveTo>
                    <a:pt x="0" y="1"/>
                  </a:moveTo>
                  <a:cubicBezTo>
                    <a:pt x="11850" y="-79"/>
                    <a:pt x="21520" y="9491"/>
                    <a:pt x="21600" y="21377"/>
                  </a:cubicBezTo>
                  <a:cubicBezTo>
                    <a:pt x="21600" y="21425"/>
                    <a:pt x="21600" y="21473"/>
                    <a:pt x="21600" y="21521"/>
                  </a:cubicBezTo>
                  <a:lnTo>
                    <a:pt x="144" y="21521"/>
                  </a:lnTo>
                  <a:close/>
                  <a:moveTo>
                    <a:pt x="0" y="1"/>
                  </a:move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cap="rnd">
                  <a:solidFill>
                    <a:schemeClr val="tx1"/>
                  </a:solidFill>
                  <a:round/>
                  <a:headEnd type="none" w="med" len="med"/>
                  <a:tailEnd type="none" w="med" len="med"/>
                </a14:hiddenLine>
              </a:ext>
            </a:extLst>
          </p:spPr>
          <p:txBody>
            <a:bodyPr lIns="0" tIns="0" rIns="0" bIns="0"/>
            <a:lstStyle/>
            <a:p>
              <a:endParaRPr lang="en-US"/>
            </a:p>
          </p:txBody>
        </p:sp>
      </p:grpSp>
      <p:sp>
        <p:nvSpPr>
          <p:cNvPr id="27659" name="Line 11"/>
          <p:cNvSpPr>
            <a:spLocks noChangeShapeType="1"/>
          </p:cNvSpPr>
          <p:nvPr/>
        </p:nvSpPr>
        <p:spPr bwMode="auto">
          <a:xfrm>
            <a:off x="6794500" y="5905500"/>
            <a:ext cx="31750" cy="646113"/>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7660" name="Oval 12"/>
          <p:cNvSpPr>
            <a:spLocks/>
          </p:cNvSpPr>
          <p:nvPr/>
        </p:nvSpPr>
        <p:spPr bwMode="auto">
          <a:xfrm rot="-3960000">
            <a:off x="6902450" y="6035675"/>
            <a:ext cx="112713" cy="176213"/>
          </a:xfrm>
          <a:prstGeom prst="ellipse">
            <a:avLst/>
          </a:prstGeom>
          <a:solidFill>
            <a:srgbClr val="00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27661" name="Line 13"/>
          <p:cNvSpPr>
            <a:spLocks noChangeShapeType="1"/>
          </p:cNvSpPr>
          <p:nvPr/>
        </p:nvSpPr>
        <p:spPr bwMode="auto">
          <a:xfrm rot="10800000" flipH="1">
            <a:off x="6826250" y="6075363"/>
            <a:ext cx="381000" cy="476250"/>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7662" name="Rectangle 14"/>
          <p:cNvSpPr>
            <a:spLocks/>
          </p:cNvSpPr>
          <p:nvPr/>
        </p:nvSpPr>
        <p:spPr bwMode="auto">
          <a:xfrm>
            <a:off x="8555038" y="3165475"/>
            <a:ext cx="635000"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Arial" charset="0"/>
                <a:ea typeface="ＭＳ Ｐゴシック" charset="0"/>
                <a:cs typeface="Arial" charset="0"/>
                <a:sym typeface="Arial" charset="0"/>
              </a:rPr>
              <a:t>PP2</a:t>
            </a:r>
          </a:p>
        </p:txBody>
      </p:sp>
      <p:sp>
        <p:nvSpPr>
          <p:cNvPr id="27663" name="Rectangle 15"/>
          <p:cNvSpPr>
            <a:spLocks/>
          </p:cNvSpPr>
          <p:nvPr/>
        </p:nvSpPr>
        <p:spPr bwMode="auto">
          <a:xfrm>
            <a:off x="8097838" y="4891088"/>
            <a:ext cx="635000"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Arial" charset="0"/>
                <a:ea typeface="ＭＳ Ｐゴシック" charset="0"/>
                <a:cs typeface="Arial" charset="0"/>
                <a:sym typeface="Arial" charset="0"/>
              </a:rPr>
              <a:t>PP1</a:t>
            </a:r>
          </a:p>
        </p:txBody>
      </p:sp>
      <p:grpSp>
        <p:nvGrpSpPr>
          <p:cNvPr id="27669" name="Group 21"/>
          <p:cNvGrpSpPr>
            <a:grpSpLocks/>
          </p:cNvGrpSpPr>
          <p:nvPr/>
        </p:nvGrpSpPr>
        <p:grpSpPr bwMode="auto">
          <a:xfrm>
            <a:off x="6954838" y="2209800"/>
            <a:ext cx="1625600" cy="3886200"/>
            <a:chOff x="0" y="0"/>
            <a:chExt cx="1024" cy="2448"/>
          </a:xfrm>
        </p:grpSpPr>
        <p:sp>
          <p:nvSpPr>
            <p:cNvPr id="27664" name="Line 16"/>
            <p:cNvSpPr>
              <a:spLocks noChangeShapeType="1"/>
            </p:cNvSpPr>
            <p:nvPr/>
          </p:nvSpPr>
          <p:spPr bwMode="auto">
            <a:xfrm rot="10800000" flipH="1">
              <a:off x="785" y="0"/>
              <a:ext cx="239" cy="564"/>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7665" name="Line 17"/>
            <p:cNvSpPr>
              <a:spLocks noChangeShapeType="1"/>
            </p:cNvSpPr>
            <p:nvPr/>
          </p:nvSpPr>
          <p:spPr bwMode="auto">
            <a:xfrm rot="10800000" flipH="1">
              <a:off x="362" y="852"/>
              <a:ext cx="299" cy="716"/>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7666" name="Line 18"/>
            <p:cNvSpPr>
              <a:spLocks noChangeShapeType="1"/>
            </p:cNvSpPr>
            <p:nvPr/>
          </p:nvSpPr>
          <p:spPr bwMode="auto">
            <a:xfrm rot="10800000" flipH="1">
              <a:off x="0" y="1956"/>
              <a:ext cx="202" cy="492"/>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7667" name="Oval 19"/>
            <p:cNvSpPr>
              <a:spLocks/>
            </p:cNvSpPr>
            <p:nvPr/>
          </p:nvSpPr>
          <p:spPr bwMode="auto">
            <a:xfrm>
              <a:off x="637" y="823"/>
              <a:ext cx="48" cy="48"/>
            </a:xfrm>
            <a:prstGeom prst="ellipse">
              <a:avLst/>
            </a:prstGeom>
            <a:solidFill>
              <a:srgbClr val="008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27668" name="Oval 20"/>
            <p:cNvSpPr>
              <a:spLocks/>
            </p:cNvSpPr>
            <p:nvPr/>
          </p:nvSpPr>
          <p:spPr bwMode="auto">
            <a:xfrm>
              <a:off x="181" y="1927"/>
              <a:ext cx="48" cy="48"/>
            </a:xfrm>
            <a:prstGeom prst="ellipse">
              <a:avLst/>
            </a:prstGeom>
            <a:solidFill>
              <a:srgbClr val="008000"/>
            </a:solidFill>
            <a:ln w="12700" cap="flat">
              <a:solidFill>
                <a:schemeClr val="tx1"/>
              </a:solidFill>
              <a:prstDash val="solid"/>
              <a:round/>
              <a:headEnd type="none" w="med" len="med"/>
              <a:tailEnd type="none" w="med" len="med"/>
            </a:ln>
          </p:spPr>
          <p:txBody>
            <a:bodyPr lIns="0" tIns="0" rIns="0" bIns="0"/>
            <a:lstStyle/>
            <a:p>
              <a:endParaRPr lang="en-US"/>
            </a:p>
          </p:txBody>
        </p:sp>
      </p:grpSp>
      <p:grpSp>
        <p:nvGrpSpPr>
          <p:cNvPr id="27674" name="Group 26"/>
          <p:cNvGrpSpPr>
            <a:grpSpLocks/>
          </p:cNvGrpSpPr>
          <p:nvPr/>
        </p:nvGrpSpPr>
        <p:grpSpPr bwMode="auto">
          <a:xfrm>
            <a:off x="1104900" y="3746500"/>
            <a:ext cx="2705100" cy="1333500"/>
            <a:chOff x="0" y="0"/>
            <a:chExt cx="1704" cy="840"/>
          </a:xfrm>
        </p:grpSpPr>
        <p:pic>
          <p:nvPicPr>
            <p:cNvPr id="27670" name="Picture 2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1691" cy="6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27671" name="Rectangle 23"/>
            <p:cNvSpPr>
              <a:spLocks/>
            </p:cNvSpPr>
            <p:nvPr/>
          </p:nvSpPr>
          <p:spPr bwMode="auto">
            <a:xfrm>
              <a:off x="845" y="536"/>
              <a:ext cx="305" cy="30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H</a:t>
              </a:r>
            </a:p>
          </p:txBody>
        </p:sp>
        <p:sp>
          <p:nvSpPr>
            <p:cNvPr id="27672" name="Rectangle 24"/>
            <p:cNvSpPr>
              <a:spLocks/>
            </p:cNvSpPr>
            <p:nvPr/>
          </p:nvSpPr>
          <p:spPr bwMode="auto">
            <a:xfrm>
              <a:off x="1399" y="536"/>
              <a:ext cx="305" cy="30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p</a:t>
              </a:r>
            </a:p>
          </p:txBody>
        </p:sp>
        <p:sp>
          <p:nvSpPr>
            <p:cNvPr id="27673" name="Rectangle 25"/>
            <p:cNvSpPr>
              <a:spLocks/>
            </p:cNvSpPr>
            <p:nvPr/>
          </p:nvSpPr>
          <p:spPr bwMode="auto">
            <a:xfrm>
              <a:off x="38" y="536"/>
              <a:ext cx="340" cy="30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p</a:t>
              </a:r>
              <a:r>
                <a:rPr lang="ja-JP" altLang="en-US">
                  <a:solidFill>
                    <a:schemeClr val="tx1"/>
                  </a:solidFill>
                  <a:latin typeface="Arial"/>
                  <a:ea typeface="ＭＳ Ｐゴシック" charset="0"/>
                  <a:cs typeface="Times New Roman Bold" charset="0"/>
                  <a:sym typeface="Times New Roman Bold" charset="0"/>
                </a:rPr>
                <a:t>’</a:t>
              </a:r>
              <a:r>
                <a:rPr lang="en-US">
                  <a:solidFill>
                    <a:schemeClr val="tx1"/>
                  </a:solidFill>
                  <a:ea typeface="ＭＳ Ｐゴシック" charset="0"/>
                  <a:cs typeface="Times New Roman" charset="0"/>
                </a:rPr>
                <a:t>  </a:t>
              </a:r>
            </a:p>
          </p:txBody>
        </p:sp>
      </p:grpSp>
      <p:sp>
        <p:nvSpPr>
          <p:cNvPr id="27675" name="Rectangle 27"/>
          <p:cNvSpPr>
            <a:spLocks/>
          </p:cNvSpPr>
          <p:nvPr/>
        </p:nvSpPr>
        <p:spPr bwMode="auto">
          <a:xfrm>
            <a:off x="609600" y="5257800"/>
            <a:ext cx="6184900" cy="1447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82588" indent="-342900">
              <a:spcBef>
                <a:spcPts val="550"/>
              </a:spcBef>
            </a:pPr>
            <a:r>
              <a:rPr lang="en-US">
                <a:solidFill>
                  <a:schemeClr val="tx1"/>
                </a:solidFill>
                <a:latin typeface="Arial" charset="0"/>
                <a:ea typeface="ＭＳ Ｐゴシック" charset="0"/>
                <a:cs typeface="Arial" charset="0"/>
                <a:sym typeface="Arial" charset="0"/>
              </a:rPr>
              <a:t>To apply a homography </a:t>
            </a:r>
            <a:r>
              <a:rPr lang="en-US">
                <a:solidFill>
                  <a:schemeClr val="tx1"/>
                </a:solidFill>
                <a:latin typeface="Arial Bold" charset="0"/>
                <a:ea typeface="ＭＳ Ｐゴシック" charset="0"/>
                <a:cs typeface="Arial Bold" charset="0"/>
                <a:sym typeface="Arial Bold" charset="0"/>
              </a:rPr>
              <a:t>H</a:t>
            </a:r>
          </a:p>
          <a:p>
            <a:pPr marL="382588" indent="-342900">
              <a:spcBef>
                <a:spcPts val="450"/>
              </a:spcBef>
              <a:buClr>
                <a:srgbClr val="000000"/>
              </a:buClr>
              <a:buSzPct val="100000"/>
              <a:buFont typeface="Arial" charset="0"/>
              <a:buChar char="•"/>
            </a:pPr>
            <a:r>
              <a:rPr lang="en-US" sz="2000">
                <a:solidFill>
                  <a:schemeClr val="tx1"/>
                </a:solidFill>
                <a:latin typeface="Arial" charset="0"/>
                <a:ea typeface="ＭＳ Ｐゴシック" charset="0"/>
                <a:cs typeface="Arial" charset="0"/>
                <a:sym typeface="Arial" charset="0"/>
              </a:rPr>
              <a:t>Compute     </a:t>
            </a:r>
            <a:r>
              <a:rPr lang="en-US" sz="2000">
                <a:solidFill>
                  <a:schemeClr val="tx1"/>
                </a:solidFill>
                <a:latin typeface="Arial Bold" charset="0"/>
                <a:ea typeface="ＭＳ Ｐゴシック" charset="0"/>
                <a:cs typeface="Arial Bold" charset="0"/>
                <a:sym typeface="Arial Bold" charset="0"/>
              </a:rPr>
              <a:t>p</a:t>
            </a:r>
            <a:r>
              <a:rPr lang="ja-JP" altLang="en-US" sz="2000">
                <a:solidFill>
                  <a:schemeClr val="tx1"/>
                </a:solidFill>
                <a:latin typeface="Arial"/>
                <a:ea typeface="ＭＳ Ｐゴシック" charset="0"/>
                <a:cs typeface="Arial Bold" charset="0"/>
                <a:sym typeface="Arial Bold" charset="0"/>
              </a:rPr>
              <a:t>’</a:t>
            </a:r>
            <a:r>
              <a:rPr lang="en-US" sz="2000">
                <a:solidFill>
                  <a:schemeClr val="tx1"/>
                </a:solidFill>
                <a:latin typeface="Arial" charset="0"/>
                <a:ea typeface="ＭＳ Ｐゴシック" charset="0"/>
                <a:cs typeface="Arial" charset="0"/>
                <a:sym typeface="Arial" charset="0"/>
              </a:rPr>
              <a:t> = </a:t>
            </a:r>
            <a:r>
              <a:rPr lang="en-US" sz="2000">
                <a:solidFill>
                  <a:schemeClr val="tx1"/>
                </a:solidFill>
                <a:latin typeface="Arial Bold" charset="0"/>
                <a:ea typeface="ＭＳ Ｐゴシック" charset="0"/>
                <a:cs typeface="Arial Bold" charset="0"/>
                <a:sym typeface="Arial Bold" charset="0"/>
              </a:rPr>
              <a:t>Hp   </a:t>
            </a:r>
            <a:r>
              <a:rPr lang="en-US" sz="2000">
                <a:solidFill>
                  <a:schemeClr val="tx1"/>
                </a:solidFill>
                <a:latin typeface="Arial" charset="0"/>
                <a:ea typeface="ＭＳ Ｐゴシック" charset="0"/>
                <a:cs typeface="Arial" charset="0"/>
                <a:sym typeface="Arial" charset="0"/>
              </a:rPr>
              <a:t>(regular matrix multiply)</a:t>
            </a:r>
          </a:p>
          <a:p>
            <a:pPr marL="382588" indent="-342900">
              <a:spcBef>
                <a:spcPts val="450"/>
              </a:spcBef>
              <a:buClr>
                <a:srgbClr val="000000"/>
              </a:buClr>
              <a:buSzPct val="100000"/>
              <a:buFont typeface="Arial" charset="0"/>
              <a:buChar char="•"/>
            </a:pPr>
            <a:r>
              <a:rPr lang="en-US" sz="2000">
                <a:solidFill>
                  <a:schemeClr val="tx1"/>
                </a:solidFill>
                <a:latin typeface="Arial" charset="0"/>
                <a:ea typeface="ＭＳ Ｐゴシック" charset="0"/>
                <a:cs typeface="Arial" charset="0"/>
                <a:sym typeface="Arial" charset="0"/>
              </a:rPr>
              <a:t>Convert </a:t>
            </a:r>
            <a:r>
              <a:rPr lang="en-US" sz="2000">
                <a:solidFill>
                  <a:schemeClr val="tx1"/>
                </a:solidFill>
                <a:latin typeface="Arial Bold" charset="0"/>
                <a:ea typeface="ＭＳ Ｐゴシック" charset="0"/>
                <a:cs typeface="Arial Bold" charset="0"/>
                <a:sym typeface="Arial Bold" charset="0"/>
              </a:rPr>
              <a:t>p</a:t>
            </a:r>
            <a:r>
              <a:rPr lang="ja-JP" altLang="en-US" sz="2000">
                <a:solidFill>
                  <a:schemeClr val="tx1"/>
                </a:solidFill>
                <a:latin typeface="Arial"/>
                <a:ea typeface="ＭＳ Ｐゴシック" charset="0"/>
                <a:cs typeface="Arial Bold" charset="0"/>
                <a:sym typeface="Arial Bold" charset="0"/>
              </a:rPr>
              <a:t>’</a:t>
            </a:r>
            <a:r>
              <a:rPr lang="en-US" sz="2000">
                <a:solidFill>
                  <a:schemeClr val="tx1"/>
                </a:solidFill>
                <a:latin typeface="Arial" charset="0"/>
                <a:ea typeface="ＭＳ Ｐゴシック" charset="0"/>
                <a:cs typeface="Arial" charset="0"/>
                <a:sym typeface="Arial" charset="0"/>
              </a:rPr>
              <a:t> from homogeneous to  image coordinates (divide by w)</a:t>
            </a:r>
          </a:p>
        </p:txBody>
      </p:sp>
      <p:sp>
        <p:nvSpPr>
          <p:cNvPr id="27676" name="Rectangle 28"/>
          <p:cNvSpPr>
            <a:spLocks/>
          </p:cNvSpPr>
          <p:nvPr/>
        </p:nvSpPr>
        <p:spPr bwMode="auto">
          <a:xfrm rot="-5400000">
            <a:off x="-2749550" y="3422650"/>
            <a:ext cx="6096000" cy="622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dirty="0">
                <a:solidFill>
                  <a:schemeClr val="tx1"/>
                </a:solidFill>
                <a:ea typeface="ＭＳ Ｐゴシック" charset="0"/>
                <a:cs typeface="Times New Roman" charset="0"/>
              </a:rPr>
              <a:t>See </a:t>
            </a:r>
            <a:r>
              <a:rPr lang="en-US" sz="1800" dirty="0" err="1">
                <a:solidFill>
                  <a:schemeClr val="tx1"/>
                </a:solidFill>
                <a:ea typeface="ＭＳ Ｐゴシック" charset="0"/>
                <a:cs typeface="Times New Roman" charset="0"/>
              </a:rPr>
              <a:t>Szeliski</a:t>
            </a:r>
            <a:r>
              <a:rPr lang="en-US" sz="1800" dirty="0">
                <a:solidFill>
                  <a:schemeClr val="tx1"/>
                </a:solidFill>
                <a:ea typeface="ＭＳ Ｐゴシック" charset="0"/>
                <a:cs typeface="Times New Roman" charset="0"/>
              </a:rPr>
              <a:t> Sect 2.1.5, Mapping from one camera to another.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
                                  </p:stCondLst>
                                  <p:childTnLst>
                                    <p:set>
                                      <p:cBhvr>
                                        <p:cTn id="6" dur="1" fill="hold">
                                          <p:stCondLst>
                                            <p:cond delay="499"/>
                                          </p:stCondLst>
                                        </p:cTn>
                                        <p:tgtEl>
                                          <p:spTgt spid="27652">
                                            <p:txEl>
                                              <p:pRg st="0" end="0"/>
                                            </p:txEl>
                                          </p:spTgt>
                                        </p:tgtEl>
                                        <p:attrNameLst>
                                          <p:attrName>style.visibility</p:attrName>
                                        </p:attrNameLst>
                                      </p:cBhvr>
                                      <p:to>
                                        <p:strVal val="visible"/>
                                      </p:to>
                                    </p:set>
                                  </p:childTnLst>
                                </p:cTn>
                              </p:par>
                            </p:childTnLst>
                          </p:cTn>
                        </p:par>
                        <p:par>
                          <p:cTn id="7" fill="hold" nodeType="afterGroup">
                            <p:stCondLst>
                              <p:cond delay="501"/>
                            </p:stCondLst>
                            <p:childTnLst>
                              <p:par>
                                <p:cTn id="8" presetID="1" presetClass="entr" presetSubtype="0" fill="hold" grpId="0" nodeType="afterEffect">
                                  <p:stCondLst>
                                    <p:cond delay="1"/>
                                  </p:stCondLst>
                                  <p:childTnLst>
                                    <p:set>
                                      <p:cBhvr>
                                        <p:cTn id="9" dur="1" fill="hold">
                                          <p:stCondLst>
                                            <p:cond delay="499"/>
                                          </p:stCondLst>
                                        </p:cTn>
                                        <p:tgtEl>
                                          <p:spTgt spid="27652">
                                            <p:txEl>
                                              <p:pRg st="1" end="1"/>
                                            </p:txEl>
                                          </p:spTgt>
                                        </p:tgtEl>
                                        <p:attrNameLst>
                                          <p:attrName>style.visibility</p:attrName>
                                        </p:attrNameLst>
                                      </p:cBhvr>
                                      <p:to>
                                        <p:strVal val="visible"/>
                                      </p:to>
                                    </p:set>
                                  </p:childTnLst>
                                </p:cTn>
                              </p:par>
                            </p:childTnLst>
                          </p:cTn>
                        </p:par>
                        <p:par>
                          <p:cTn id="10" fill="hold" nodeType="afterGroup">
                            <p:stCondLst>
                              <p:cond delay="1002"/>
                            </p:stCondLst>
                            <p:childTnLst>
                              <p:par>
                                <p:cTn id="11" presetID="1" presetClass="entr" presetSubtype="0" fill="hold" grpId="0" nodeType="afterEffect">
                                  <p:stCondLst>
                                    <p:cond delay="1"/>
                                  </p:stCondLst>
                                  <p:childTnLst>
                                    <p:set>
                                      <p:cBhvr>
                                        <p:cTn id="12" dur="1" fill="hold">
                                          <p:stCondLst>
                                            <p:cond delay="499"/>
                                          </p:stCondLst>
                                        </p:cTn>
                                        <p:tgtEl>
                                          <p:spTgt spid="27652">
                                            <p:txEl>
                                              <p:pRg st="2" end="2"/>
                                            </p:txEl>
                                          </p:spTgt>
                                        </p:tgtEl>
                                        <p:attrNameLst>
                                          <p:attrName>style.visibility</p:attrName>
                                        </p:attrNameLst>
                                      </p:cBhvr>
                                      <p:to>
                                        <p:strVal val="visible"/>
                                      </p:to>
                                    </p:set>
                                  </p:childTnLst>
                                </p:cTn>
                              </p:par>
                            </p:childTnLst>
                          </p:cTn>
                        </p:par>
                        <p:par>
                          <p:cTn id="13" fill="hold" nodeType="afterGroup">
                            <p:stCondLst>
                              <p:cond delay="1503"/>
                            </p:stCondLst>
                            <p:childTnLst>
                              <p:par>
                                <p:cTn id="14" presetID="1" presetClass="entr" presetSubtype="0" fill="hold" nodeType="afterEffect">
                                  <p:stCondLst>
                                    <p:cond delay="1"/>
                                  </p:stCondLst>
                                  <p:childTnLst>
                                    <p:set>
                                      <p:cBhvr>
                                        <p:cTn id="15" dur="1" fill="hold">
                                          <p:stCondLst>
                                            <p:cond delay="499"/>
                                          </p:stCondLst>
                                        </p:cTn>
                                        <p:tgtEl>
                                          <p:spTgt spid="276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7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autoUpdateAnimBg="0" advAuto="1"/>
      <p:bldP spid="27675" grpId="0" autoUpdateAnimBg="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Line 1"/>
          <p:cNvSpPr>
            <a:spLocks noChangeShapeType="1"/>
          </p:cNvSpPr>
          <p:nvPr/>
        </p:nvSpPr>
        <p:spPr bwMode="auto">
          <a:xfrm>
            <a:off x="381000" y="914400"/>
            <a:ext cx="8610600" cy="15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3554" name="Rectangle 2"/>
          <p:cNvSpPr>
            <a:spLocks noGrp="1" noChangeArrowheads="1"/>
          </p:cNvSpPr>
          <p:nvPr>
            <p:ph type="title"/>
          </p:nvPr>
        </p:nvSpPr>
        <p:spPr>
          <a:ln/>
        </p:spPr>
        <p:txBody>
          <a:bodyPr rIns="129200"/>
          <a:lstStyle/>
          <a:p>
            <a:r>
              <a:rPr lang="en-US"/>
              <a:t>homography</a:t>
            </a:r>
          </a:p>
        </p:txBody>
      </p:sp>
      <p:pic>
        <p:nvPicPr>
          <p:cNvPr id="23555" name="Picture 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01700" y="1825625"/>
            <a:ext cx="5930900" cy="41068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76200" cap="flat">
                <a:solidFill>
                  <a:schemeClr val="tx1"/>
                </a:solidFill>
                <a:round/>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Line 1"/>
          <p:cNvSpPr>
            <a:spLocks noChangeShapeType="1"/>
          </p:cNvSpPr>
          <p:nvPr/>
        </p:nvSpPr>
        <p:spPr bwMode="auto">
          <a:xfrm>
            <a:off x="381000" y="914400"/>
            <a:ext cx="8610600" cy="15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4578" name="Rectangle 2"/>
          <p:cNvSpPr>
            <a:spLocks noGrp="1" noChangeArrowheads="1"/>
          </p:cNvSpPr>
          <p:nvPr>
            <p:ph type="title"/>
          </p:nvPr>
        </p:nvSpPr>
        <p:spPr>
          <a:ln/>
        </p:spPr>
        <p:txBody>
          <a:bodyPr rIns="129200"/>
          <a:lstStyle/>
          <a:p>
            <a:r>
              <a:rPr lang="en-US"/>
              <a:t>homography</a:t>
            </a:r>
          </a:p>
        </p:txBody>
      </p:sp>
      <p:pic>
        <p:nvPicPr>
          <p:cNvPr id="24579" name="Picture 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39800" y="1163638"/>
            <a:ext cx="6477000" cy="53260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76200" cap="flat">
                <a:solidFill>
                  <a:schemeClr val="tx1"/>
                </a:solidFill>
                <a:round/>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Line 1"/>
          <p:cNvSpPr>
            <a:spLocks noChangeShapeType="1"/>
          </p:cNvSpPr>
          <p:nvPr/>
        </p:nvSpPr>
        <p:spPr bwMode="auto">
          <a:xfrm>
            <a:off x="381000" y="914400"/>
            <a:ext cx="8610600" cy="15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5602" name="Rectangle 2"/>
          <p:cNvSpPr>
            <a:spLocks noGrp="1" noChangeArrowheads="1"/>
          </p:cNvSpPr>
          <p:nvPr>
            <p:ph type="title"/>
          </p:nvPr>
        </p:nvSpPr>
        <p:spPr>
          <a:ln/>
        </p:spPr>
        <p:txBody>
          <a:bodyPr rIns="129200"/>
          <a:lstStyle/>
          <a:p>
            <a:r>
              <a:rPr lang="en-US"/>
              <a:t>homography</a:t>
            </a:r>
          </a:p>
        </p:txBody>
      </p:sp>
      <p:pic>
        <p:nvPicPr>
          <p:cNvPr id="25603" name="Picture 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08100" y="1635125"/>
            <a:ext cx="5207000" cy="1539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76200" cap="flat">
                <a:solidFill>
                  <a:schemeClr val="tx1"/>
                </a:solidFill>
                <a:round/>
                <a:headEnd/>
                <a:tailEnd/>
              </a14:hiddenLine>
            </a:ext>
          </a:extLst>
        </p:spPr>
      </p:pic>
      <p:pic>
        <p:nvPicPr>
          <p:cNvPr id="25604"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08100" y="3651250"/>
            <a:ext cx="5372100" cy="844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76200" cap="flat">
                <a:solidFill>
                  <a:schemeClr val="tx1"/>
                </a:solidFill>
                <a:round/>
                <a:headEnd/>
                <a:tailEnd/>
              </a14:hiddenLine>
            </a:ext>
          </a:extLst>
        </p:spPr>
      </p:pic>
      <p:sp>
        <p:nvSpPr>
          <p:cNvPr id="25605" name="Rectangle 5"/>
          <p:cNvSpPr>
            <a:spLocks/>
          </p:cNvSpPr>
          <p:nvPr/>
        </p:nvSpPr>
        <p:spPr bwMode="auto">
          <a:xfrm>
            <a:off x="863600" y="4978400"/>
            <a:ext cx="69945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How many pairs of points does it take to specify M_10?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utoUpdateAnimBg="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Line 1"/>
          <p:cNvSpPr>
            <a:spLocks noChangeShapeType="1"/>
          </p:cNvSpPr>
          <p:nvPr/>
        </p:nvSpPr>
        <p:spPr bwMode="auto">
          <a:xfrm>
            <a:off x="304800" y="838200"/>
            <a:ext cx="8686800" cy="1588"/>
          </a:xfrm>
          <a:prstGeom prst="line">
            <a:avLst/>
          </a:prstGeom>
          <a:noFill/>
          <a:ln w="38100" cap="flat">
            <a:solidFill>
              <a:srgbClr val="CC66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5017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9600" y="0"/>
            <a:ext cx="914400" cy="668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50179" name="Rectangle 3"/>
          <p:cNvSpPr>
            <a:spLocks noGrp="1" noChangeArrowheads="1"/>
          </p:cNvSpPr>
          <p:nvPr>
            <p:ph type="title"/>
          </p:nvPr>
        </p:nvSpPr>
        <p:spPr>
          <a:xfrm>
            <a:off x="5397500" y="825500"/>
            <a:ext cx="3581400" cy="2425700"/>
          </a:xfrm>
          <a:ln/>
        </p:spPr>
        <p:txBody>
          <a:bodyPr rIns="133350"/>
          <a:lstStyle/>
          <a:p>
            <a:r>
              <a:rPr lang="en-US" sz="2400" dirty="0"/>
              <a:t>Images of planar objects, taken by generically offset cameras,  are also related by a </a:t>
            </a:r>
            <a:r>
              <a:rPr lang="en-US" sz="2400" dirty="0" err="1"/>
              <a:t>homography</a:t>
            </a:r>
            <a:r>
              <a:rPr lang="en-US" sz="2400" dirty="0"/>
              <a:t>.</a:t>
            </a:r>
          </a:p>
        </p:txBody>
      </p:sp>
      <p:pic>
        <p:nvPicPr>
          <p:cNvPr id="50180"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52500" y="2728913"/>
            <a:ext cx="3848100" cy="41671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pic>
        <p:nvPicPr>
          <p:cNvPr id="50181"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87400" y="1308100"/>
            <a:ext cx="4033838" cy="1498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grpSp>
        <p:nvGrpSpPr>
          <p:cNvPr id="50189" name="Group 13"/>
          <p:cNvGrpSpPr>
            <a:grpSpLocks/>
          </p:cNvGrpSpPr>
          <p:nvPr/>
        </p:nvGrpSpPr>
        <p:grpSpPr bwMode="auto">
          <a:xfrm>
            <a:off x="5524500" y="4186238"/>
            <a:ext cx="3352800" cy="2112962"/>
            <a:chOff x="0" y="0"/>
            <a:chExt cx="2112" cy="1330"/>
          </a:xfrm>
        </p:grpSpPr>
        <p:pic>
          <p:nvPicPr>
            <p:cNvPr id="50182" name="Picture 6"/>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 y="74"/>
              <a:ext cx="2049" cy="125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pic>
          <p:nvPicPr>
            <p:cNvPr id="50183" name="Picture 7"/>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398349">
              <a:off x="17" y="23"/>
              <a:ext cx="430" cy="3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grpSp>
          <p:nvGrpSpPr>
            <p:cNvPr id="50188" name="Group 12"/>
            <p:cNvGrpSpPr>
              <a:grpSpLocks/>
            </p:cNvGrpSpPr>
            <p:nvPr/>
          </p:nvGrpSpPr>
          <p:grpSpPr bwMode="auto">
            <a:xfrm>
              <a:off x="359" y="142"/>
              <a:ext cx="1162" cy="643"/>
              <a:chOff x="0" y="0"/>
              <a:chExt cx="1161" cy="643"/>
            </a:xfrm>
          </p:grpSpPr>
          <p:sp>
            <p:nvSpPr>
              <p:cNvPr id="50184" name="Line 8"/>
              <p:cNvSpPr>
                <a:spLocks noChangeShapeType="1"/>
              </p:cNvSpPr>
              <p:nvPr/>
            </p:nvSpPr>
            <p:spPr bwMode="auto">
              <a:xfrm rot="10800000">
                <a:off x="67" y="0"/>
                <a:ext cx="1014" cy="127"/>
              </a:xfrm>
              <a:prstGeom prst="line">
                <a:avLst/>
              </a:prstGeom>
              <a:noFill/>
              <a:ln w="12700" cap="flat">
                <a:solidFill>
                  <a:srgbClr val="FF008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0185" name="Line 9"/>
              <p:cNvSpPr>
                <a:spLocks noChangeShapeType="1"/>
              </p:cNvSpPr>
              <p:nvPr/>
            </p:nvSpPr>
            <p:spPr bwMode="auto">
              <a:xfrm rot="10800000">
                <a:off x="67" y="0"/>
                <a:ext cx="1074" cy="311"/>
              </a:xfrm>
              <a:prstGeom prst="line">
                <a:avLst/>
              </a:prstGeom>
              <a:noFill/>
              <a:ln w="12700" cap="flat">
                <a:solidFill>
                  <a:srgbClr val="FF008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0186" name="Line 10"/>
              <p:cNvSpPr>
                <a:spLocks noChangeShapeType="1"/>
              </p:cNvSpPr>
              <p:nvPr/>
            </p:nvSpPr>
            <p:spPr bwMode="auto">
              <a:xfrm rot="10800000">
                <a:off x="79" y="11"/>
                <a:ext cx="1082" cy="552"/>
              </a:xfrm>
              <a:prstGeom prst="line">
                <a:avLst/>
              </a:prstGeom>
              <a:noFill/>
              <a:ln w="12700" cap="flat">
                <a:solidFill>
                  <a:srgbClr val="FF008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0187" name="Line 11"/>
              <p:cNvSpPr>
                <a:spLocks noChangeShapeType="1"/>
              </p:cNvSpPr>
              <p:nvPr/>
            </p:nvSpPr>
            <p:spPr bwMode="auto">
              <a:xfrm rot="10800000">
                <a:off x="63" y="7"/>
                <a:ext cx="715" cy="636"/>
              </a:xfrm>
              <a:prstGeom prst="line">
                <a:avLst/>
              </a:prstGeom>
              <a:noFill/>
              <a:ln w="12700" cap="flat">
                <a:solidFill>
                  <a:srgbClr val="FF008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grpSp>
      <p:sp>
        <p:nvSpPr>
          <p:cNvPr id="50190" name="Rectangle 14"/>
          <p:cNvSpPr>
            <a:spLocks/>
          </p:cNvSpPr>
          <p:nvPr/>
        </p:nvSpPr>
        <p:spPr bwMode="auto">
          <a:xfrm rot="-5400000">
            <a:off x="-496888" y="5445126"/>
            <a:ext cx="2238375"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1275" bIns="0">
            <a:spAutoFit/>
          </a:bodyPr>
          <a:lstStyle/>
          <a:p>
            <a:pPr marL="41275"/>
            <a:r>
              <a:rPr lang="en-US" sz="1800">
                <a:solidFill>
                  <a:srgbClr val="CC6600"/>
                </a:solidFill>
                <a:latin typeface="Arial Bold" charset="0"/>
                <a:ea typeface="ＭＳ Ｐゴシック" charset="0"/>
                <a:cs typeface="Arial Bold" charset="0"/>
                <a:sym typeface="Arial Bold" charset="0"/>
              </a:rPr>
              <a:t>From Szeliski book</a:t>
            </a:r>
          </a:p>
        </p:txBody>
      </p:sp>
      <p:sp>
        <p:nvSpPr>
          <p:cNvPr id="50191" name="Rectangle 15"/>
          <p:cNvSpPr>
            <a:spLocks/>
          </p:cNvSpPr>
          <p:nvPr/>
        </p:nvSpPr>
        <p:spPr bwMode="auto">
          <a:xfrm>
            <a:off x="5499100" y="3886200"/>
            <a:ext cx="830263"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rgbClr val="0000FF"/>
                </a:solidFill>
                <a:ea typeface="ＭＳ Ｐゴシック" charset="0"/>
                <a:cs typeface="Times New Roman" charset="0"/>
              </a:rPr>
              <a:t>camera A</a:t>
            </a:r>
          </a:p>
        </p:txBody>
      </p:sp>
      <p:sp>
        <p:nvSpPr>
          <p:cNvPr id="50192" name="Rectangle 16"/>
          <p:cNvSpPr>
            <a:spLocks/>
          </p:cNvSpPr>
          <p:nvPr/>
        </p:nvSpPr>
        <p:spPr bwMode="auto">
          <a:xfrm>
            <a:off x="5537200" y="4902200"/>
            <a:ext cx="830263"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rgbClr val="0000FF"/>
                </a:solidFill>
                <a:ea typeface="ＭＳ Ｐゴシック" charset="0"/>
                <a:cs typeface="Times New Roman" charset="0"/>
              </a:rPr>
              <a:t>camera B</a:t>
            </a:r>
          </a:p>
        </p:txBody>
      </p:sp>
      <p:sp>
        <p:nvSpPr>
          <p:cNvPr id="18" name="TextBox 17"/>
          <p:cNvSpPr txBox="1"/>
          <p:nvPr/>
        </p:nvSpPr>
        <p:spPr>
          <a:xfrm>
            <a:off x="3352800" y="0"/>
            <a:ext cx="2787166" cy="646331"/>
          </a:xfrm>
          <a:prstGeom prst="rect">
            <a:avLst/>
          </a:prstGeom>
          <a:noFill/>
        </p:spPr>
        <p:txBody>
          <a:bodyPr wrap="none" rtlCol="0">
            <a:spAutoFit/>
          </a:bodyPr>
          <a:lstStyle/>
          <a:p>
            <a:r>
              <a:rPr lang="en-US" sz="3600" dirty="0" smtClean="0"/>
              <a:t>Planar objects</a:t>
            </a:r>
            <a:endParaRPr lang="en-US" sz="36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02" name="Rectangle 2"/>
          <p:cNvSpPr>
            <a:spLocks/>
          </p:cNvSpPr>
          <p:nvPr/>
        </p:nvSpPr>
        <p:spPr bwMode="auto">
          <a:xfrm>
            <a:off x="685800" y="6248400"/>
            <a:ext cx="19177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400">
                <a:solidFill>
                  <a:schemeClr val="tx1"/>
                </a:solidFill>
                <a:ea typeface="ＭＳ Ｐゴシック" charset="0"/>
                <a:cs typeface="Times New Roman" charset="0"/>
              </a:rPr>
              <a:t>CSE 576, Spring 2008</a:t>
            </a:r>
          </a:p>
        </p:txBody>
      </p:sp>
      <p:sp>
        <p:nvSpPr>
          <p:cNvPr id="51203" name="Rectangle 3"/>
          <p:cNvSpPr>
            <a:spLocks/>
          </p:cNvSpPr>
          <p:nvPr/>
        </p:nvSpPr>
        <p:spPr bwMode="auto">
          <a:xfrm>
            <a:off x="3124200" y="6248400"/>
            <a:ext cx="29083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r>
              <a:rPr lang="en-US" sz="1400">
                <a:solidFill>
                  <a:schemeClr val="tx1"/>
                </a:solidFill>
                <a:ea typeface="ＭＳ Ｐゴシック" charset="0"/>
                <a:cs typeface="Times New Roman" charset="0"/>
              </a:rPr>
              <a:t>Projective Geometry</a:t>
            </a:r>
          </a:p>
        </p:txBody>
      </p:sp>
      <p:sp>
        <p:nvSpPr>
          <p:cNvPr id="51204" name="Rectangle 4"/>
          <p:cNvSpPr>
            <a:spLocks/>
          </p:cNvSpPr>
          <p:nvPr/>
        </p:nvSpPr>
        <p:spPr bwMode="auto">
          <a:xfrm>
            <a:off x="6553200" y="6248400"/>
            <a:ext cx="19177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r"/>
            <a:r>
              <a:rPr lang="en-US" sz="1400">
                <a:solidFill>
                  <a:schemeClr val="tx1"/>
                </a:solidFill>
                <a:ea typeface="ＭＳ Ｐゴシック" charset="0"/>
                <a:cs typeface="Times New Roman" charset="0"/>
              </a:rPr>
              <a:t>6</a:t>
            </a:r>
          </a:p>
        </p:txBody>
      </p:sp>
      <p:grpSp>
        <p:nvGrpSpPr>
          <p:cNvPr id="51261" name="Group 61"/>
          <p:cNvGrpSpPr>
            <a:grpSpLocks/>
          </p:cNvGrpSpPr>
          <p:nvPr/>
        </p:nvGrpSpPr>
        <p:grpSpPr bwMode="auto">
          <a:xfrm>
            <a:off x="3884613" y="990600"/>
            <a:ext cx="3748087" cy="3784600"/>
            <a:chOff x="0" y="0"/>
            <a:chExt cx="2361" cy="2384"/>
          </a:xfrm>
        </p:grpSpPr>
        <p:grpSp>
          <p:nvGrpSpPr>
            <p:cNvPr id="51232" name="Group 32"/>
            <p:cNvGrpSpPr>
              <a:grpSpLocks/>
            </p:cNvGrpSpPr>
            <p:nvPr/>
          </p:nvGrpSpPr>
          <p:grpSpPr bwMode="auto">
            <a:xfrm>
              <a:off x="0" y="1966"/>
              <a:ext cx="1921" cy="418"/>
              <a:chOff x="0" y="0"/>
              <a:chExt cx="1921" cy="417"/>
            </a:xfrm>
          </p:grpSpPr>
          <p:sp>
            <p:nvSpPr>
              <p:cNvPr id="51205" name="Rectangle 5"/>
              <p:cNvSpPr>
                <a:spLocks/>
              </p:cNvSpPr>
              <p:nvPr/>
            </p:nvSpPr>
            <p:spPr bwMode="auto">
              <a:xfrm rot="5400000">
                <a:off x="767" y="-767"/>
                <a:ext cx="385" cy="1920"/>
              </a:xfrm>
              <a:prstGeom prst="rect">
                <a:avLst/>
              </a:prstGeom>
              <a:noFill/>
              <a:ln w="28575" cap="flat">
                <a:solidFill>
                  <a:schemeClr val="tx1"/>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nvGrpSpPr>
              <p:cNvPr id="51226" name="Group 26"/>
              <p:cNvGrpSpPr>
                <a:grpSpLocks/>
              </p:cNvGrpSpPr>
              <p:nvPr/>
            </p:nvGrpSpPr>
            <p:grpSpPr bwMode="auto">
              <a:xfrm>
                <a:off x="94" y="0"/>
                <a:ext cx="1825" cy="192"/>
                <a:chOff x="0" y="0"/>
                <a:chExt cx="1825" cy="192"/>
              </a:xfrm>
            </p:grpSpPr>
            <p:sp>
              <p:nvSpPr>
                <p:cNvPr id="51206" name="Line 6"/>
                <p:cNvSpPr>
                  <a:spLocks noChangeShapeType="1"/>
                </p:cNvSpPr>
                <p:nvPr/>
              </p:nvSpPr>
              <p:spPr bwMode="auto">
                <a:xfrm flipH="1">
                  <a:off x="0"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07" name="Line 7"/>
                <p:cNvSpPr>
                  <a:spLocks noChangeShapeType="1"/>
                </p:cNvSpPr>
                <p:nvPr/>
              </p:nvSpPr>
              <p:spPr bwMode="auto">
                <a:xfrm flipH="1">
                  <a:off x="96"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08" name="Line 8"/>
                <p:cNvSpPr>
                  <a:spLocks noChangeShapeType="1"/>
                </p:cNvSpPr>
                <p:nvPr/>
              </p:nvSpPr>
              <p:spPr bwMode="auto">
                <a:xfrm flipH="1">
                  <a:off x="192"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09" name="Line 9"/>
                <p:cNvSpPr>
                  <a:spLocks noChangeShapeType="1"/>
                </p:cNvSpPr>
                <p:nvPr/>
              </p:nvSpPr>
              <p:spPr bwMode="auto">
                <a:xfrm flipH="1">
                  <a:off x="288"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0" name="Line 10"/>
                <p:cNvSpPr>
                  <a:spLocks noChangeShapeType="1"/>
                </p:cNvSpPr>
                <p:nvPr/>
              </p:nvSpPr>
              <p:spPr bwMode="auto">
                <a:xfrm flipH="1">
                  <a:off x="384"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1" name="Line 11"/>
                <p:cNvSpPr>
                  <a:spLocks noChangeShapeType="1"/>
                </p:cNvSpPr>
                <p:nvPr/>
              </p:nvSpPr>
              <p:spPr bwMode="auto">
                <a:xfrm flipH="1">
                  <a:off x="480"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2" name="Line 12"/>
                <p:cNvSpPr>
                  <a:spLocks noChangeShapeType="1"/>
                </p:cNvSpPr>
                <p:nvPr/>
              </p:nvSpPr>
              <p:spPr bwMode="auto">
                <a:xfrm flipH="1">
                  <a:off x="576"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3" name="Line 13"/>
                <p:cNvSpPr>
                  <a:spLocks noChangeShapeType="1"/>
                </p:cNvSpPr>
                <p:nvPr/>
              </p:nvSpPr>
              <p:spPr bwMode="auto">
                <a:xfrm flipH="1">
                  <a:off x="672"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4" name="Line 14"/>
                <p:cNvSpPr>
                  <a:spLocks noChangeShapeType="1"/>
                </p:cNvSpPr>
                <p:nvPr/>
              </p:nvSpPr>
              <p:spPr bwMode="auto">
                <a:xfrm flipH="1">
                  <a:off x="768"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5" name="Line 15"/>
                <p:cNvSpPr>
                  <a:spLocks noChangeShapeType="1"/>
                </p:cNvSpPr>
                <p:nvPr/>
              </p:nvSpPr>
              <p:spPr bwMode="auto">
                <a:xfrm flipH="1">
                  <a:off x="864"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6" name="Line 16"/>
                <p:cNvSpPr>
                  <a:spLocks noChangeShapeType="1"/>
                </p:cNvSpPr>
                <p:nvPr/>
              </p:nvSpPr>
              <p:spPr bwMode="auto">
                <a:xfrm flipH="1">
                  <a:off x="960"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7" name="Line 17"/>
                <p:cNvSpPr>
                  <a:spLocks noChangeShapeType="1"/>
                </p:cNvSpPr>
                <p:nvPr/>
              </p:nvSpPr>
              <p:spPr bwMode="auto">
                <a:xfrm flipH="1">
                  <a:off x="1056"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8" name="Line 18"/>
                <p:cNvSpPr>
                  <a:spLocks noChangeShapeType="1"/>
                </p:cNvSpPr>
                <p:nvPr/>
              </p:nvSpPr>
              <p:spPr bwMode="auto">
                <a:xfrm flipH="1">
                  <a:off x="1152"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19" name="Line 19"/>
                <p:cNvSpPr>
                  <a:spLocks noChangeShapeType="1"/>
                </p:cNvSpPr>
                <p:nvPr/>
              </p:nvSpPr>
              <p:spPr bwMode="auto">
                <a:xfrm flipH="1">
                  <a:off x="1248"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20" name="Line 20"/>
                <p:cNvSpPr>
                  <a:spLocks noChangeShapeType="1"/>
                </p:cNvSpPr>
                <p:nvPr/>
              </p:nvSpPr>
              <p:spPr bwMode="auto">
                <a:xfrm flipH="1">
                  <a:off x="1344"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21" name="Line 21"/>
                <p:cNvSpPr>
                  <a:spLocks noChangeShapeType="1"/>
                </p:cNvSpPr>
                <p:nvPr/>
              </p:nvSpPr>
              <p:spPr bwMode="auto">
                <a:xfrm flipH="1">
                  <a:off x="1440"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22" name="Line 22"/>
                <p:cNvSpPr>
                  <a:spLocks noChangeShapeType="1"/>
                </p:cNvSpPr>
                <p:nvPr/>
              </p:nvSpPr>
              <p:spPr bwMode="auto">
                <a:xfrm flipH="1">
                  <a:off x="1536"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23" name="Line 23"/>
                <p:cNvSpPr>
                  <a:spLocks noChangeShapeType="1"/>
                </p:cNvSpPr>
                <p:nvPr/>
              </p:nvSpPr>
              <p:spPr bwMode="auto">
                <a:xfrm flipH="1">
                  <a:off x="1632"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24" name="Line 24"/>
                <p:cNvSpPr>
                  <a:spLocks noChangeShapeType="1"/>
                </p:cNvSpPr>
                <p:nvPr/>
              </p:nvSpPr>
              <p:spPr bwMode="auto">
                <a:xfrm flipH="1">
                  <a:off x="1728"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25" name="Line 25"/>
                <p:cNvSpPr>
                  <a:spLocks noChangeShapeType="1"/>
                </p:cNvSpPr>
                <p:nvPr/>
              </p:nvSpPr>
              <p:spPr bwMode="auto">
                <a:xfrm flipH="1">
                  <a:off x="1824"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grpSp>
            <p:nvGrpSpPr>
              <p:cNvPr id="51231" name="Group 31"/>
              <p:cNvGrpSpPr>
                <a:grpSpLocks/>
              </p:cNvGrpSpPr>
              <p:nvPr/>
            </p:nvGrpSpPr>
            <p:grpSpPr bwMode="auto">
              <a:xfrm>
                <a:off x="276" y="145"/>
                <a:ext cx="1413" cy="272"/>
                <a:chOff x="0" y="0"/>
                <a:chExt cx="1413" cy="272"/>
              </a:xfrm>
            </p:grpSpPr>
            <p:sp>
              <p:nvSpPr>
                <p:cNvPr id="51227" name="Rectangle 27"/>
                <p:cNvSpPr>
                  <a:spLocks/>
                </p:cNvSpPr>
                <p:nvPr/>
              </p:nvSpPr>
              <p:spPr bwMode="auto">
                <a:xfrm>
                  <a:off x="0" y="0"/>
                  <a:ext cx="248" cy="2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1</a:t>
                  </a:r>
                </a:p>
              </p:txBody>
            </p:sp>
            <p:sp>
              <p:nvSpPr>
                <p:cNvPr id="51228" name="Rectangle 28"/>
                <p:cNvSpPr>
                  <a:spLocks/>
                </p:cNvSpPr>
                <p:nvPr/>
              </p:nvSpPr>
              <p:spPr bwMode="auto">
                <a:xfrm>
                  <a:off x="397" y="0"/>
                  <a:ext cx="248" cy="2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2</a:t>
                  </a:r>
                </a:p>
              </p:txBody>
            </p:sp>
            <p:sp>
              <p:nvSpPr>
                <p:cNvPr id="51229" name="Rectangle 29"/>
                <p:cNvSpPr>
                  <a:spLocks/>
                </p:cNvSpPr>
                <p:nvPr/>
              </p:nvSpPr>
              <p:spPr bwMode="auto">
                <a:xfrm>
                  <a:off x="781" y="0"/>
                  <a:ext cx="248" cy="2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3</a:t>
                  </a:r>
                </a:p>
              </p:txBody>
            </p:sp>
            <p:sp>
              <p:nvSpPr>
                <p:cNvPr id="51230" name="Rectangle 30"/>
                <p:cNvSpPr>
                  <a:spLocks/>
                </p:cNvSpPr>
                <p:nvPr/>
              </p:nvSpPr>
              <p:spPr bwMode="auto">
                <a:xfrm>
                  <a:off x="1165" y="0"/>
                  <a:ext cx="248" cy="2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4</a:t>
                  </a:r>
                </a:p>
              </p:txBody>
            </p:sp>
          </p:grpSp>
        </p:grpSp>
        <p:grpSp>
          <p:nvGrpSpPr>
            <p:cNvPr id="51260" name="Group 60"/>
            <p:cNvGrpSpPr>
              <a:grpSpLocks/>
            </p:cNvGrpSpPr>
            <p:nvPr/>
          </p:nvGrpSpPr>
          <p:grpSpPr bwMode="auto">
            <a:xfrm>
              <a:off x="1921" y="0"/>
              <a:ext cx="440" cy="1920"/>
              <a:chOff x="0" y="0"/>
              <a:chExt cx="440" cy="1920"/>
            </a:xfrm>
          </p:grpSpPr>
          <p:sp>
            <p:nvSpPr>
              <p:cNvPr id="51233" name="Rectangle 33"/>
              <p:cNvSpPr>
                <a:spLocks/>
              </p:cNvSpPr>
              <p:nvPr/>
            </p:nvSpPr>
            <p:spPr bwMode="auto">
              <a:xfrm>
                <a:off x="0" y="0"/>
                <a:ext cx="384" cy="1920"/>
              </a:xfrm>
              <a:prstGeom prst="rect">
                <a:avLst/>
              </a:prstGeom>
              <a:noFill/>
              <a:ln w="28575" cap="flat">
                <a:solidFill>
                  <a:schemeClr val="tx1"/>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nvGrpSpPr>
              <p:cNvPr id="51238" name="Group 38"/>
              <p:cNvGrpSpPr>
                <a:grpSpLocks/>
              </p:cNvGrpSpPr>
              <p:nvPr/>
            </p:nvGrpSpPr>
            <p:grpSpPr bwMode="auto">
              <a:xfrm>
                <a:off x="192" y="240"/>
                <a:ext cx="248" cy="1424"/>
                <a:chOff x="0" y="0"/>
                <a:chExt cx="248" cy="1424"/>
              </a:xfrm>
            </p:grpSpPr>
            <p:sp>
              <p:nvSpPr>
                <p:cNvPr id="51234" name="Rectangle 34"/>
                <p:cNvSpPr>
                  <a:spLocks/>
                </p:cNvSpPr>
                <p:nvPr/>
              </p:nvSpPr>
              <p:spPr bwMode="auto">
                <a:xfrm>
                  <a:off x="0" y="1152"/>
                  <a:ext cx="248" cy="2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1</a:t>
                  </a:r>
                </a:p>
              </p:txBody>
            </p:sp>
            <p:sp>
              <p:nvSpPr>
                <p:cNvPr id="51235" name="Rectangle 35"/>
                <p:cNvSpPr>
                  <a:spLocks/>
                </p:cNvSpPr>
                <p:nvPr/>
              </p:nvSpPr>
              <p:spPr bwMode="auto">
                <a:xfrm>
                  <a:off x="0" y="768"/>
                  <a:ext cx="248" cy="2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2</a:t>
                  </a:r>
                </a:p>
              </p:txBody>
            </p:sp>
            <p:sp>
              <p:nvSpPr>
                <p:cNvPr id="51236" name="Rectangle 36"/>
                <p:cNvSpPr>
                  <a:spLocks/>
                </p:cNvSpPr>
                <p:nvPr/>
              </p:nvSpPr>
              <p:spPr bwMode="auto">
                <a:xfrm>
                  <a:off x="0" y="384"/>
                  <a:ext cx="248" cy="2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3</a:t>
                  </a:r>
                </a:p>
              </p:txBody>
            </p:sp>
            <p:sp>
              <p:nvSpPr>
                <p:cNvPr id="51237" name="Rectangle 37"/>
                <p:cNvSpPr>
                  <a:spLocks/>
                </p:cNvSpPr>
                <p:nvPr/>
              </p:nvSpPr>
              <p:spPr bwMode="auto">
                <a:xfrm>
                  <a:off x="0" y="0"/>
                  <a:ext cx="248" cy="2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ea typeface="ＭＳ Ｐゴシック" charset="0"/>
                      <a:cs typeface="Times New Roman Bold" charset="0"/>
                      <a:sym typeface="Times New Roman Bold" charset="0"/>
                    </a:rPr>
                    <a:t>4</a:t>
                  </a:r>
                </a:p>
              </p:txBody>
            </p:sp>
          </p:grpSp>
          <p:grpSp>
            <p:nvGrpSpPr>
              <p:cNvPr id="51259" name="Group 59"/>
              <p:cNvGrpSpPr>
                <a:grpSpLocks/>
              </p:cNvGrpSpPr>
              <p:nvPr/>
            </p:nvGrpSpPr>
            <p:grpSpPr bwMode="auto">
              <a:xfrm>
                <a:off x="0" y="0"/>
                <a:ext cx="192" cy="1825"/>
                <a:chOff x="0" y="0"/>
                <a:chExt cx="192" cy="1825"/>
              </a:xfrm>
            </p:grpSpPr>
            <p:sp>
              <p:nvSpPr>
                <p:cNvPr id="51239" name="Line 39"/>
                <p:cNvSpPr>
                  <a:spLocks noChangeShapeType="1"/>
                </p:cNvSpPr>
                <p:nvPr/>
              </p:nvSpPr>
              <p:spPr bwMode="auto">
                <a:xfrm>
                  <a:off x="0" y="1824"/>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0" name="Line 40"/>
                <p:cNvSpPr>
                  <a:spLocks noChangeShapeType="1"/>
                </p:cNvSpPr>
                <p:nvPr/>
              </p:nvSpPr>
              <p:spPr bwMode="auto">
                <a:xfrm>
                  <a:off x="0" y="1728"/>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1" name="Line 41"/>
                <p:cNvSpPr>
                  <a:spLocks noChangeShapeType="1"/>
                </p:cNvSpPr>
                <p:nvPr/>
              </p:nvSpPr>
              <p:spPr bwMode="auto">
                <a:xfrm>
                  <a:off x="0" y="1632"/>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2" name="Line 42"/>
                <p:cNvSpPr>
                  <a:spLocks noChangeShapeType="1"/>
                </p:cNvSpPr>
                <p:nvPr/>
              </p:nvSpPr>
              <p:spPr bwMode="auto">
                <a:xfrm>
                  <a:off x="0" y="1536"/>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3" name="Line 43"/>
                <p:cNvSpPr>
                  <a:spLocks noChangeShapeType="1"/>
                </p:cNvSpPr>
                <p:nvPr/>
              </p:nvSpPr>
              <p:spPr bwMode="auto">
                <a:xfrm>
                  <a:off x="0" y="1440"/>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4" name="Line 44"/>
                <p:cNvSpPr>
                  <a:spLocks noChangeShapeType="1"/>
                </p:cNvSpPr>
                <p:nvPr/>
              </p:nvSpPr>
              <p:spPr bwMode="auto">
                <a:xfrm>
                  <a:off x="0" y="1344"/>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5" name="Line 45"/>
                <p:cNvSpPr>
                  <a:spLocks noChangeShapeType="1"/>
                </p:cNvSpPr>
                <p:nvPr/>
              </p:nvSpPr>
              <p:spPr bwMode="auto">
                <a:xfrm>
                  <a:off x="0" y="1248"/>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6" name="Line 46"/>
                <p:cNvSpPr>
                  <a:spLocks noChangeShapeType="1"/>
                </p:cNvSpPr>
                <p:nvPr/>
              </p:nvSpPr>
              <p:spPr bwMode="auto">
                <a:xfrm>
                  <a:off x="0" y="1152"/>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7" name="Line 47"/>
                <p:cNvSpPr>
                  <a:spLocks noChangeShapeType="1"/>
                </p:cNvSpPr>
                <p:nvPr/>
              </p:nvSpPr>
              <p:spPr bwMode="auto">
                <a:xfrm>
                  <a:off x="0" y="1056"/>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8" name="Line 48"/>
                <p:cNvSpPr>
                  <a:spLocks noChangeShapeType="1"/>
                </p:cNvSpPr>
                <p:nvPr/>
              </p:nvSpPr>
              <p:spPr bwMode="auto">
                <a:xfrm>
                  <a:off x="0" y="960"/>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49" name="Line 49"/>
                <p:cNvSpPr>
                  <a:spLocks noChangeShapeType="1"/>
                </p:cNvSpPr>
                <p:nvPr/>
              </p:nvSpPr>
              <p:spPr bwMode="auto">
                <a:xfrm>
                  <a:off x="0" y="864"/>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50" name="Line 50"/>
                <p:cNvSpPr>
                  <a:spLocks noChangeShapeType="1"/>
                </p:cNvSpPr>
                <p:nvPr/>
              </p:nvSpPr>
              <p:spPr bwMode="auto">
                <a:xfrm>
                  <a:off x="0" y="768"/>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51" name="Line 51"/>
                <p:cNvSpPr>
                  <a:spLocks noChangeShapeType="1"/>
                </p:cNvSpPr>
                <p:nvPr/>
              </p:nvSpPr>
              <p:spPr bwMode="auto">
                <a:xfrm>
                  <a:off x="0" y="672"/>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52" name="Line 52"/>
                <p:cNvSpPr>
                  <a:spLocks noChangeShapeType="1"/>
                </p:cNvSpPr>
                <p:nvPr/>
              </p:nvSpPr>
              <p:spPr bwMode="auto">
                <a:xfrm>
                  <a:off x="0" y="576"/>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53" name="Line 53"/>
                <p:cNvSpPr>
                  <a:spLocks noChangeShapeType="1"/>
                </p:cNvSpPr>
                <p:nvPr/>
              </p:nvSpPr>
              <p:spPr bwMode="auto">
                <a:xfrm>
                  <a:off x="0" y="480"/>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54" name="Line 54"/>
                <p:cNvSpPr>
                  <a:spLocks noChangeShapeType="1"/>
                </p:cNvSpPr>
                <p:nvPr/>
              </p:nvSpPr>
              <p:spPr bwMode="auto">
                <a:xfrm>
                  <a:off x="0" y="384"/>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55" name="Line 55"/>
                <p:cNvSpPr>
                  <a:spLocks noChangeShapeType="1"/>
                </p:cNvSpPr>
                <p:nvPr/>
              </p:nvSpPr>
              <p:spPr bwMode="auto">
                <a:xfrm>
                  <a:off x="0" y="288"/>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56" name="Line 56"/>
                <p:cNvSpPr>
                  <a:spLocks noChangeShapeType="1"/>
                </p:cNvSpPr>
                <p:nvPr/>
              </p:nvSpPr>
              <p:spPr bwMode="auto">
                <a:xfrm>
                  <a:off x="0" y="192"/>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57" name="Line 57"/>
                <p:cNvSpPr>
                  <a:spLocks noChangeShapeType="1"/>
                </p:cNvSpPr>
                <p:nvPr/>
              </p:nvSpPr>
              <p:spPr bwMode="auto">
                <a:xfrm>
                  <a:off x="0" y="96"/>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1258" name="Line 58"/>
                <p:cNvSpPr>
                  <a:spLocks noChangeShapeType="1"/>
                </p:cNvSpPr>
                <p:nvPr/>
              </p:nvSpPr>
              <p:spPr bwMode="auto">
                <a:xfrm>
                  <a:off x="0" y="0"/>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grpSp>
      </p:grpSp>
      <p:sp>
        <p:nvSpPr>
          <p:cNvPr id="51262" name="Rectangle 62"/>
          <p:cNvSpPr>
            <a:spLocks noGrp="1" noChangeArrowheads="1"/>
          </p:cNvSpPr>
          <p:nvPr>
            <p:ph type="title"/>
          </p:nvPr>
        </p:nvSpPr>
        <p:spPr>
          <a:ln/>
        </p:spPr>
        <p:txBody>
          <a:bodyPr rIns="132080"/>
          <a:lstStyle/>
          <a:p>
            <a:r>
              <a:rPr lang="en-US"/>
              <a:t>Measurements on planes</a:t>
            </a:r>
          </a:p>
        </p:txBody>
      </p:sp>
      <p:sp>
        <p:nvSpPr>
          <p:cNvPr id="51263" name="Rectangle 63"/>
          <p:cNvSpPr>
            <a:spLocks noGrp="1" noChangeArrowheads="1"/>
          </p:cNvSpPr>
          <p:nvPr>
            <p:ph type="body" idx="1"/>
          </p:nvPr>
        </p:nvSpPr>
        <p:spPr>
          <a:ln/>
        </p:spPr>
        <p:txBody>
          <a:bodyPr rIns="132080"/>
          <a:lstStyle/>
          <a:p>
            <a:endParaRPr lang="en-US"/>
          </a:p>
        </p:txBody>
      </p:sp>
      <p:pic>
        <p:nvPicPr>
          <p:cNvPr id="51264" name="Picture 64"/>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9600" y="914400"/>
            <a:ext cx="3082925" cy="312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51265" name="Line 65"/>
          <p:cNvSpPr>
            <a:spLocks noChangeShapeType="1"/>
          </p:cNvSpPr>
          <p:nvPr/>
        </p:nvSpPr>
        <p:spPr bwMode="auto">
          <a:xfrm>
            <a:off x="1371600" y="3276600"/>
            <a:ext cx="533400" cy="228600"/>
          </a:xfrm>
          <a:prstGeom prst="line">
            <a:avLst/>
          </a:prstGeom>
          <a:noFill/>
          <a:ln w="28575" cap="flat">
            <a:solidFill>
              <a:srgbClr val="FF0000"/>
            </a:solidFill>
            <a:prstDash val="solid"/>
            <a:round/>
            <a:headEnd type="triangl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nvGrpSpPr>
          <p:cNvPr id="51268" name="Group 68"/>
          <p:cNvGrpSpPr>
            <a:grpSpLocks/>
          </p:cNvGrpSpPr>
          <p:nvPr/>
        </p:nvGrpSpPr>
        <p:grpSpPr bwMode="auto">
          <a:xfrm>
            <a:off x="3810000" y="914400"/>
            <a:ext cx="3082925" cy="3124200"/>
            <a:chOff x="0" y="0"/>
            <a:chExt cx="1942" cy="1968"/>
          </a:xfrm>
        </p:grpSpPr>
        <p:pic>
          <p:nvPicPr>
            <p:cNvPr id="51266" name="Picture 66"/>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1942" cy="19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51267" name="Line 67"/>
            <p:cNvSpPr>
              <a:spLocks noChangeShapeType="1"/>
            </p:cNvSpPr>
            <p:nvPr/>
          </p:nvSpPr>
          <p:spPr bwMode="auto">
            <a:xfrm>
              <a:off x="720" y="912"/>
              <a:ext cx="432" cy="480"/>
            </a:xfrm>
            <a:prstGeom prst="line">
              <a:avLst/>
            </a:prstGeom>
            <a:noFill/>
            <a:ln w="28575" cap="flat">
              <a:solidFill>
                <a:srgbClr val="FF0000"/>
              </a:solidFill>
              <a:prstDash val="solid"/>
              <a:round/>
              <a:headEnd type="triangl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
        <p:nvSpPr>
          <p:cNvPr id="51269" name="Line 69"/>
          <p:cNvSpPr>
            <a:spLocks noChangeShapeType="1"/>
          </p:cNvSpPr>
          <p:nvPr/>
        </p:nvSpPr>
        <p:spPr bwMode="auto">
          <a:xfrm flipH="1">
            <a:off x="2057400" y="1295400"/>
            <a:ext cx="533400" cy="1143000"/>
          </a:xfrm>
          <a:prstGeom prst="line">
            <a:avLst/>
          </a:prstGeom>
          <a:noFill/>
          <a:ln w="28575" cap="flat">
            <a:solidFill>
              <a:srgbClr val="0066FF"/>
            </a:solidFill>
            <a:prstDash val="solid"/>
            <a:round/>
            <a:headEnd type="triangl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nvGrpSpPr>
          <p:cNvPr id="51272" name="Group 72"/>
          <p:cNvGrpSpPr>
            <a:grpSpLocks/>
          </p:cNvGrpSpPr>
          <p:nvPr/>
        </p:nvGrpSpPr>
        <p:grpSpPr bwMode="auto">
          <a:xfrm>
            <a:off x="5791200" y="3200400"/>
            <a:ext cx="2933700" cy="2971800"/>
            <a:chOff x="0" y="0"/>
            <a:chExt cx="1848" cy="1872"/>
          </a:xfrm>
        </p:grpSpPr>
        <p:pic>
          <p:nvPicPr>
            <p:cNvPr id="51270" name="Picture 70"/>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1848" cy="18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51271" name="Line 71"/>
            <p:cNvSpPr>
              <a:spLocks noChangeShapeType="1"/>
            </p:cNvSpPr>
            <p:nvPr/>
          </p:nvSpPr>
          <p:spPr bwMode="auto">
            <a:xfrm rot="10800000" flipH="1">
              <a:off x="720" y="432"/>
              <a:ext cx="720" cy="528"/>
            </a:xfrm>
            <a:prstGeom prst="line">
              <a:avLst/>
            </a:prstGeom>
            <a:noFill/>
            <a:ln w="28575" cap="flat">
              <a:solidFill>
                <a:srgbClr val="0066FF"/>
              </a:solidFill>
              <a:prstDash val="solid"/>
              <a:round/>
              <a:headEnd type="triangl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
        <p:nvSpPr>
          <p:cNvPr id="51273" name="Rectangle 73"/>
          <p:cNvSpPr>
            <a:spLocks/>
          </p:cNvSpPr>
          <p:nvPr/>
        </p:nvSpPr>
        <p:spPr bwMode="auto">
          <a:xfrm>
            <a:off x="669925" y="5486400"/>
            <a:ext cx="46609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Approach:  unwarp then measure</a:t>
            </a:r>
          </a:p>
        </p:txBody>
      </p:sp>
      <p:sp>
        <p:nvSpPr>
          <p:cNvPr id="51274" name="Rectangle 74"/>
          <p:cNvSpPr>
            <a:spLocks/>
          </p:cNvSpPr>
          <p:nvPr/>
        </p:nvSpPr>
        <p:spPr bwMode="auto">
          <a:xfrm>
            <a:off x="673100" y="5943600"/>
            <a:ext cx="37592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latin typeface="Arial" charset="0"/>
                <a:ea typeface="ＭＳ Ｐゴシック" charset="0"/>
                <a:cs typeface="Arial" charset="0"/>
                <a:sym typeface="Arial" charset="0"/>
              </a:rPr>
              <a:t>How to unwarp?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7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126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12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12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12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5" grpId="0" animBg="1"/>
      <p:bldP spid="51269" grpId="0" animBg="1"/>
      <p:bldP spid="51273" grpId="0" build="p" autoUpdateAnimBg="0"/>
      <p:bldP spid="51274" grpId="0" build="p" autoUpdateAnimBg="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4274" name="Rectangle 2"/>
          <p:cNvSpPr>
            <a:spLocks/>
          </p:cNvSpPr>
          <p:nvPr/>
        </p:nvSpPr>
        <p:spPr bwMode="auto">
          <a:xfrm>
            <a:off x="685800" y="6248400"/>
            <a:ext cx="19177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400">
                <a:solidFill>
                  <a:schemeClr val="tx1"/>
                </a:solidFill>
                <a:ea typeface="ＭＳ Ｐゴシック" charset="0"/>
                <a:cs typeface="Times New Roman" charset="0"/>
              </a:rPr>
              <a:t>CSE 576, Spring 2008</a:t>
            </a:r>
          </a:p>
        </p:txBody>
      </p:sp>
      <p:sp>
        <p:nvSpPr>
          <p:cNvPr id="54275" name="Rectangle 3"/>
          <p:cNvSpPr>
            <a:spLocks/>
          </p:cNvSpPr>
          <p:nvPr/>
        </p:nvSpPr>
        <p:spPr bwMode="auto">
          <a:xfrm>
            <a:off x="3124200" y="6248400"/>
            <a:ext cx="29083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r>
              <a:rPr lang="en-US" sz="1400">
                <a:solidFill>
                  <a:schemeClr val="tx1"/>
                </a:solidFill>
                <a:ea typeface="ＭＳ Ｐゴシック" charset="0"/>
                <a:cs typeface="Times New Roman" charset="0"/>
              </a:rPr>
              <a:t>Projective Geometry</a:t>
            </a:r>
          </a:p>
        </p:txBody>
      </p:sp>
      <p:sp>
        <p:nvSpPr>
          <p:cNvPr id="54276" name="Rectangle 4"/>
          <p:cNvSpPr>
            <a:spLocks/>
          </p:cNvSpPr>
          <p:nvPr/>
        </p:nvSpPr>
        <p:spPr bwMode="auto">
          <a:xfrm>
            <a:off x="6553200" y="6248400"/>
            <a:ext cx="19177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r"/>
            <a:r>
              <a:rPr lang="en-US" sz="1400">
                <a:solidFill>
                  <a:schemeClr val="tx1"/>
                </a:solidFill>
                <a:ea typeface="ＭＳ Ｐゴシック" charset="0"/>
                <a:cs typeface="Times New Roman" charset="0"/>
              </a:rPr>
              <a:t>7</a:t>
            </a:r>
          </a:p>
        </p:txBody>
      </p:sp>
      <p:sp>
        <p:nvSpPr>
          <p:cNvPr id="54277" name="Rectangle 5"/>
          <p:cNvSpPr>
            <a:spLocks noGrp="1" noChangeArrowheads="1"/>
          </p:cNvSpPr>
          <p:nvPr>
            <p:ph type="title"/>
          </p:nvPr>
        </p:nvSpPr>
        <p:spPr>
          <a:ln/>
        </p:spPr>
        <p:txBody>
          <a:bodyPr rIns="132080"/>
          <a:lstStyle/>
          <a:p>
            <a:r>
              <a:rPr lang="en-US"/>
              <a:t>Image rectification</a:t>
            </a:r>
          </a:p>
        </p:txBody>
      </p:sp>
      <p:sp>
        <p:nvSpPr>
          <p:cNvPr id="54278" name="Rectangle 6"/>
          <p:cNvSpPr>
            <a:spLocks noGrp="1" noChangeArrowheads="1"/>
          </p:cNvSpPr>
          <p:nvPr>
            <p:ph type="body" idx="1"/>
          </p:nvPr>
        </p:nvSpPr>
        <p:spPr>
          <a:ln/>
        </p:spPr>
        <p:txBody>
          <a:bodyPr rIns="132080"/>
          <a:lstStyle/>
          <a:p>
            <a:endParaRPr lang="en-US"/>
          </a:p>
        </p:txBody>
      </p:sp>
      <p:pic>
        <p:nvPicPr>
          <p:cNvPr id="54279" name="Picture 7"/>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9600" y="914400"/>
            <a:ext cx="3082925" cy="312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54280" name="Picture 8"/>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0" y="914400"/>
            <a:ext cx="3082925" cy="312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54281" name="Oval 9"/>
          <p:cNvSpPr>
            <a:spLocks/>
          </p:cNvSpPr>
          <p:nvPr/>
        </p:nvSpPr>
        <p:spPr bwMode="auto">
          <a:xfrm>
            <a:off x="1166813" y="3895725"/>
            <a:ext cx="76200" cy="76200"/>
          </a:xfrm>
          <a:prstGeom prst="ellipse">
            <a:avLst/>
          </a:prstGeom>
          <a:solidFill>
            <a:srgbClr val="33CC33"/>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2" name="Oval 10"/>
          <p:cNvSpPr>
            <a:spLocks/>
          </p:cNvSpPr>
          <p:nvPr/>
        </p:nvSpPr>
        <p:spPr bwMode="auto">
          <a:xfrm>
            <a:off x="2066925" y="3533775"/>
            <a:ext cx="76200" cy="76200"/>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3" name="Oval 11"/>
          <p:cNvSpPr>
            <a:spLocks/>
          </p:cNvSpPr>
          <p:nvPr/>
        </p:nvSpPr>
        <p:spPr bwMode="auto">
          <a:xfrm>
            <a:off x="1228725" y="3562350"/>
            <a:ext cx="76200" cy="76200"/>
          </a:xfrm>
          <a:prstGeom prst="ellipse">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4" name="Oval 12"/>
          <p:cNvSpPr>
            <a:spLocks/>
          </p:cNvSpPr>
          <p:nvPr/>
        </p:nvSpPr>
        <p:spPr bwMode="auto">
          <a:xfrm>
            <a:off x="2209800" y="3819525"/>
            <a:ext cx="76200" cy="76200"/>
          </a:xfrm>
          <a:prstGeom prst="ellipse">
            <a:avLst/>
          </a:prstGeom>
          <a:solidFill>
            <a:srgbClr val="FFFF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5" name="Oval 13"/>
          <p:cNvSpPr>
            <a:spLocks/>
          </p:cNvSpPr>
          <p:nvPr/>
        </p:nvSpPr>
        <p:spPr bwMode="auto">
          <a:xfrm>
            <a:off x="4819650" y="3917950"/>
            <a:ext cx="76200" cy="76200"/>
          </a:xfrm>
          <a:prstGeom prst="ellipse">
            <a:avLst/>
          </a:prstGeom>
          <a:solidFill>
            <a:srgbClr val="33CC33"/>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6" name="Oval 14"/>
          <p:cNvSpPr>
            <a:spLocks/>
          </p:cNvSpPr>
          <p:nvPr/>
        </p:nvSpPr>
        <p:spPr bwMode="auto">
          <a:xfrm>
            <a:off x="5776913" y="3213100"/>
            <a:ext cx="76200" cy="76200"/>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7" name="Oval 15"/>
          <p:cNvSpPr>
            <a:spLocks/>
          </p:cNvSpPr>
          <p:nvPr/>
        </p:nvSpPr>
        <p:spPr bwMode="auto">
          <a:xfrm>
            <a:off x="4829175" y="3213100"/>
            <a:ext cx="76200" cy="76200"/>
          </a:xfrm>
          <a:prstGeom prst="ellipse">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8" name="Oval 16"/>
          <p:cNvSpPr>
            <a:spLocks/>
          </p:cNvSpPr>
          <p:nvPr/>
        </p:nvSpPr>
        <p:spPr bwMode="auto">
          <a:xfrm>
            <a:off x="5781675" y="3917950"/>
            <a:ext cx="76200" cy="76200"/>
          </a:xfrm>
          <a:prstGeom prst="ellipse">
            <a:avLst/>
          </a:prstGeom>
          <a:solidFill>
            <a:srgbClr val="FFFF00"/>
          </a:solidFill>
          <a:ln w="9525" cap="flat">
            <a:solidFill>
              <a:schemeClr val="tx1"/>
            </a:solidFill>
            <a:prstDash val="solid"/>
            <a:round/>
            <a:headEnd type="none" w="med" len="med"/>
            <a:tailEnd type="none" w="med" len="med"/>
          </a:ln>
        </p:spPr>
        <p:txBody>
          <a:bodyPr lIns="0" tIns="0" rIns="0" bIns="0"/>
          <a:lstStyle/>
          <a:p>
            <a:endParaRPr lang="en-US"/>
          </a:p>
        </p:txBody>
      </p:sp>
      <p:sp>
        <p:nvSpPr>
          <p:cNvPr id="54289" name="Rectangle 17"/>
          <p:cNvSpPr>
            <a:spLocks/>
          </p:cNvSpPr>
          <p:nvPr/>
        </p:nvSpPr>
        <p:spPr bwMode="auto">
          <a:xfrm>
            <a:off x="685800" y="4114800"/>
            <a:ext cx="7785100" cy="2108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82588" indent="-342900">
              <a:spcBef>
                <a:spcPts val="550"/>
              </a:spcBef>
            </a:pPr>
            <a:r>
              <a:rPr lang="en-US">
                <a:solidFill>
                  <a:schemeClr val="tx1"/>
                </a:solidFill>
                <a:latin typeface="Arial" charset="0"/>
                <a:ea typeface="ＭＳ Ｐゴシック" charset="0"/>
                <a:cs typeface="Arial" charset="0"/>
                <a:sym typeface="Arial" charset="0"/>
              </a:rPr>
              <a:t>To unwarp (rectify) an image</a:t>
            </a:r>
          </a:p>
          <a:p>
            <a:pPr marL="382588" indent="-342900">
              <a:spcBef>
                <a:spcPts val="450"/>
              </a:spcBef>
              <a:buClr>
                <a:srgbClr val="000000"/>
              </a:buClr>
              <a:buSzPct val="100000"/>
              <a:buFont typeface="Arial" charset="0"/>
              <a:buChar char="•"/>
            </a:pPr>
            <a:r>
              <a:rPr lang="en-US" sz="2000">
                <a:solidFill>
                  <a:schemeClr val="tx1"/>
                </a:solidFill>
                <a:latin typeface="Arial" charset="0"/>
                <a:ea typeface="ＭＳ Ｐゴシック" charset="0"/>
                <a:cs typeface="Arial" charset="0"/>
                <a:sym typeface="Arial" charset="0"/>
              </a:rPr>
              <a:t>solve for homography </a:t>
            </a:r>
            <a:r>
              <a:rPr lang="en-US" sz="2000">
                <a:solidFill>
                  <a:schemeClr val="tx1"/>
                </a:solidFill>
                <a:latin typeface="Arial Bold" charset="0"/>
                <a:ea typeface="ＭＳ Ｐゴシック" charset="0"/>
                <a:cs typeface="Arial Bold" charset="0"/>
                <a:sym typeface="Arial Bold" charset="0"/>
              </a:rPr>
              <a:t>H</a:t>
            </a:r>
            <a:r>
              <a:rPr lang="en-US" sz="2000">
                <a:solidFill>
                  <a:schemeClr val="tx1"/>
                </a:solidFill>
                <a:latin typeface="Arial" charset="0"/>
                <a:ea typeface="ＭＳ Ｐゴシック" charset="0"/>
                <a:cs typeface="Arial" charset="0"/>
                <a:sym typeface="Arial" charset="0"/>
              </a:rPr>
              <a:t> given </a:t>
            </a:r>
            <a:r>
              <a:rPr lang="en-US" sz="2000">
                <a:solidFill>
                  <a:schemeClr val="tx1"/>
                </a:solidFill>
                <a:latin typeface="Arial Bold" charset="0"/>
                <a:ea typeface="ＭＳ Ｐゴシック" charset="0"/>
                <a:cs typeface="Arial Bold" charset="0"/>
                <a:sym typeface="Arial Bold" charset="0"/>
              </a:rPr>
              <a:t>p</a:t>
            </a:r>
            <a:r>
              <a:rPr lang="en-US" sz="2000">
                <a:solidFill>
                  <a:schemeClr val="tx1"/>
                </a:solidFill>
                <a:latin typeface="Arial" charset="0"/>
                <a:ea typeface="ＭＳ Ｐゴシック" charset="0"/>
                <a:cs typeface="Arial" charset="0"/>
                <a:sym typeface="Arial" charset="0"/>
              </a:rPr>
              <a:t> and </a:t>
            </a:r>
            <a:r>
              <a:rPr lang="en-US" sz="2000">
                <a:solidFill>
                  <a:schemeClr val="tx1"/>
                </a:solidFill>
                <a:latin typeface="Arial Bold" charset="0"/>
                <a:ea typeface="ＭＳ Ｐゴシック" charset="0"/>
                <a:cs typeface="Arial Bold" charset="0"/>
                <a:sym typeface="Arial Bold" charset="0"/>
              </a:rPr>
              <a:t>p</a:t>
            </a:r>
            <a:r>
              <a:rPr lang="ja-JP" altLang="en-US" sz="2000">
                <a:solidFill>
                  <a:schemeClr val="tx1"/>
                </a:solidFill>
                <a:latin typeface="Arial"/>
                <a:ea typeface="ＭＳ Ｐゴシック" charset="0"/>
                <a:cs typeface="Arial Bold" charset="0"/>
                <a:sym typeface="Arial Bold" charset="0"/>
              </a:rPr>
              <a:t>’</a:t>
            </a:r>
            <a:endParaRPr lang="en-US" sz="2000">
              <a:solidFill>
                <a:schemeClr val="tx1"/>
              </a:solidFill>
              <a:latin typeface="Arial Bold" charset="0"/>
              <a:ea typeface="ＭＳ Ｐゴシック" charset="0"/>
              <a:cs typeface="Arial Bold" charset="0"/>
              <a:sym typeface="Arial Bold" charset="0"/>
            </a:endParaRPr>
          </a:p>
          <a:p>
            <a:pPr marL="382588" indent="-342900">
              <a:spcBef>
                <a:spcPts val="450"/>
              </a:spcBef>
              <a:buClr>
                <a:srgbClr val="000000"/>
              </a:buClr>
              <a:buSzPct val="100000"/>
              <a:buFont typeface="Arial" charset="0"/>
              <a:buChar char="•"/>
            </a:pPr>
            <a:r>
              <a:rPr lang="en-US" sz="2000">
                <a:solidFill>
                  <a:schemeClr val="tx1"/>
                </a:solidFill>
                <a:latin typeface="Arial" charset="0"/>
                <a:ea typeface="ＭＳ Ｐゴシック" charset="0"/>
                <a:cs typeface="Arial" charset="0"/>
                <a:sym typeface="Arial" charset="0"/>
              </a:rPr>
              <a:t>solve equations of the form:  w</a:t>
            </a:r>
            <a:r>
              <a:rPr lang="en-US" sz="2000">
                <a:solidFill>
                  <a:schemeClr val="tx1"/>
                </a:solidFill>
                <a:latin typeface="Arial Bold" charset="0"/>
                <a:ea typeface="ＭＳ Ｐゴシック" charset="0"/>
                <a:cs typeface="Arial Bold" charset="0"/>
                <a:sym typeface="Arial Bold" charset="0"/>
              </a:rPr>
              <a:t>p</a:t>
            </a:r>
            <a:r>
              <a:rPr lang="ja-JP" altLang="en-US" sz="2000">
                <a:solidFill>
                  <a:schemeClr val="tx1"/>
                </a:solidFill>
                <a:latin typeface="Arial"/>
                <a:ea typeface="ＭＳ Ｐゴシック" charset="0"/>
                <a:cs typeface="Arial Bold" charset="0"/>
                <a:sym typeface="Arial Bold" charset="0"/>
              </a:rPr>
              <a:t>’</a:t>
            </a:r>
            <a:r>
              <a:rPr lang="en-US" sz="2000">
                <a:solidFill>
                  <a:schemeClr val="tx1"/>
                </a:solidFill>
                <a:latin typeface="Arial" charset="0"/>
                <a:ea typeface="ＭＳ Ｐゴシック" charset="0"/>
                <a:cs typeface="Arial" charset="0"/>
                <a:sym typeface="Arial" charset="0"/>
              </a:rPr>
              <a:t> = </a:t>
            </a:r>
            <a:r>
              <a:rPr lang="en-US" sz="2000">
                <a:solidFill>
                  <a:schemeClr val="tx1"/>
                </a:solidFill>
                <a:latin typeface="Arial Bold" charset="0"/>
                <a:ea typeface="ＭＳ Ｐゴシック" charset="0"/>
                <a:cs typeface="Arial Bold" charset="0"/>
                <a:sym typeface="Arial Bold" charset="0"/>
              </a:rPr>
              <a:t>Hp</a:t>
            </a:r>
          </a:p>
          <a:p>
            <a:pPr marL="382588" indent="-342900">
              <a:spcBef>
                <a:spcPts val="413"/>
              </a:spcBef>
              <a:buClr>
                <a:srgbClr val="000000"/>
              </a:buClr>
              <a:buSzPct val="100000"/>
              <a:buFont typeface="Arial" charset="0"/>
              <a:buChar char="–"/>
            </a:pPr>
            <a:r>
              <a:rPr lang="en-US" sz="1800">
                <a:solidFill>
                  <a:schemeClr val="tx1"/>
                </a:solidFill>
                <a:latin typeface="Arial" charset="0"/>
                <a:ea typeface="ＭＳ Ｐゴシック" charset="0"/>
                <a:cs typeface="Arial" charset="0"/>
                <a:sym typeface="Arial" charset="0"/>
              </a:rPr>
              <a:t>linear in unknowns:  w and coefficients of </a:t>
            </a:r>
            <a:r>
              <a:rPr lang="en-US" sz="1800">
                <a:solidFill>
                  <a:schemeClr val="tx1"/>
                </a:solidFill>
                <a:latin typeface="Arial Bold" charset="0"/>
                <a:ea typeface="ＭＳ Ｐゴシック" charset="0"/>
                <a:cs typeface="Arial Bold" charset="0"/>
                <a:sym typeface="Arial Bold" charset="0"/>
              </a:rPr>
              <a:t>H</a:t>
            </a:r>
          </a:p>
          <a:p>
            <a:pPr marL="382588" indent="-342900">
              <a:spcBef>
                <a:spcPts val="413"/>
              </a:spcBef>
              <a:buClr>
                <a:srgbClr val="000000"/>
              </a:buClr>
              <a:buSzPct val="100000"/>
              <a:buFont typeface="Arial" charset="0"/>
              <a:buChar char="–"/>
            </a:pPr>
            <a:r>
              <a:rPr lang="en-US" sz="1800">
                <a:solidFill>
                  <a:schemeClr val="tx1"/>
                </a:solidFill>
                <a:latin typeface="Arial" charset="0"/>
                <a:ea typeface="ＭＳ Ｐゴシック" charset="0"/>
                <a:cs typeface="Arial" charset="0"/>
                <a:sym typeface="Arial" charset="0"/>
              </a:rPr>
              <a:t>H is defined up to an arbitrary scale factor</a:t>
            </a:r>
          </a:p>
          <a:p>
            <a:pPr marL="382588" indent="-342900">
              <a:spcBef>
                <a:spcPts val="413"/>
              </a:spcBef>
              <a:buClr>
                <a:srgbClr val="000000"/>
              </a:buClr>
              <a:buSzPct val="100000"/>
              <a:buFont typeface="Arial" charset="0"/>
              <a:buChar char="–"/>
            </a:pPr>
            <a:r>
              <a:rPr lang="en-US" sz="1800">
                <a:solidFill>
                  <a:schemeClr val="tx1"/>
                </a:solidFill>
                <a:latin typeface="Arial" charset="0"/>
                <a:ea typeface="ＭＳ Ｐゴシック" charset="0"/>
                <a:cs typeface="Arial" charset="0"/>
                <a:sym typeface="Arial" charset="0"/>
              </a:rPr>
              <a:t>how many points are necessary to solve for </a:t>
            </a:r>
            <a:r>
              <a:rPr lang="en-US" sz="1800">
                <a:solidFill>
                  <a:schemeClr val="tx1"/>
                </a:solidFill>
                <a:latin typeface="Arial Bold" charset="0"/>
                <a:ea typeface="ＭＳ Ｐゴシック" charset="0"/>
                <a:cs typeface="Arial Bold" charset="0"/>
                <a:sym typeface="Arial Bold" charset="0"/>
              </a:rPr>
              <a:t>H</a:t>
            </a:r>
            <a:r>
              <a:rPr lang="en-US" sz="1800">
                <a:solidFill>
                  <a:schemeClr val="tx1"/>
                </a:solidFill>
                <a:latin typeface="Arial" charset="0"/>
                <a:ea typeface="ＭＳ Ｐゴシック" charset="0"/>
                <a:cs typeface="Arial" charset="0"/>
                <a:sym typeface="Arial" charset="0"/>
              </a:rPr>
              <a:t>?</a:t>
            </a:r>
          </a:p>
        </p:txBody>
      </p:sp>
      <p:sp>
        <p:nvSpPr>
          <p:cNvPr id="54290" name="Rectangle 18"/>
          <p:cNvSpPr>
            <a:spLocks/>
          </p:cNvSpPr>
          <p:nvPr/>
        </p:nvSpPr>
        <p:spPr bwMode="auto">
          <a:xfrm>
            <a:off x="1260475" y="3352800"/>
            <a:ext cx="309563"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rgbClr val="FF0000"/>
                </a:solidFill>
                <a:latin typeface="Arial Bold" charset="0"/>
                <a:ea typeface="ＭＳ Ｐゴシック" charset="0"/>
                <a:cs typeface="Arial Bold" charset="0"/>
                <a:sym typeface="Arial Bold" charset="0"/>
              </a:rPr>
              <a:t>p</a:t>
            </a:r>
          </a:p>
        </p:txBody>
      </p:sp>
      <p:sp>
        <p:nvSpPr>
          <p:cNvPr id="54291" name="Rectangle 19"/>
          <p:cNvSpPr>
            <a:spLocks/>
          </p:cNvSpPr>
          <p:nvPr/>
        </p:nvSpPr>
        <p:spPr bwMode="auto">
          <a:xfrm>
            <a:off x="4856163" y="3124200"/>
            <a:ext cx="379412"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rgbClr val="FF0000"/>
                </a:solidFill>
                <a:latin typeface="Arial Bold" charset="0"/>
                <a:ea typeface="ＭＳ Ｐゴシック" charset="0"/>
                <a:cs typeface="Arial Bold" charset="0"/>
                <a:sym typeface="Arial Bold" charset="0"/>
              </a:rPr>
              <a:t>p</a:t>
            </a:r>
            <a:r>
              <a:rPr lang="ja-JP" altLang="en-US" sz="2000">
                <a:solidFill>
                  <a:srgbClr val="FF0000"/>
                </a:solidFill>
                <a:latin typeface="Arial"/>
                <a:ea typeface="ＭＳ Ｐゴシック" charset="0"/>
                <a:cs typeface="Arial Bold" charset="0"/>
                <a:sym typeface="Arial Bold" charset="0"/>
              </a:rPr>
              <a:t>’</a:t>
            </a:r>
            <a:endParaRPr lang="en-US" sz="2000">
              <a:solidFill>
                <a:srgbClr val="FF0000"/>
              </a:solidFill>
              <a:latin typeface="Arial Bold" charset="0"/>
              <a:ea typeface="ＭＳ Ｐゴシック" charset="0"/>
              <a:cs typeface="Arial Bold" charset="0"/>
              <a:sym typeface="Arial Bold"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5298" name="Rectangle 2"/>
          <p:cNvSpPr>
            <a:spLocks/>
          </p:cNvSpPr>
          <p:nvPr/>
        </p:nvSpPr>
        <p:spPr bwMode="auto">
          <a:xfrm>
            <a:off x="685800" y="6248400"/>
            <a:ext cx="19177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400">
                <a:solidFill>
                  <a:schemeClr val="tx1"/>
                </a:solidFill>
                <a:ea typeface="ＭＳ Ｐゴシック" charset="0"/>
                <a:cs typeface="Times New Roman" charset="0"/>
              </a:rPr>
              <a:t>CSE 576, Spring 2008</a:t>
            </a:r>
          </a:p>
        </p:txBody>
      </p:sp>
      <p:sp>
        <p:nvSpPr>
          <p:cNvPr id="55299" name="Rectangle 3"/>
          <p:cNvSpPr>
            <a:spLocks/>
          </p:cNvSpPr>
          <p:nvPr/>
        </p:nvSpPr>
        <p:spPr bwMode="auto">
          <a:xfrm>
            <a:off x="3124200" y="6248400"/>
            <a:ext cx="29083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r>
              <a:rPr lang="en-US" sz="1400">
                <a:solidFill>
                  <a:schemeClr val="tx1"/>
                </a:solidFill>
                <a:ea typeface="ＭＳ Ｐゴシック" charset="0"/>
                <a:cs typeface="Times New Roman" charset="0"/>
              </a:rPr>
              <a:t>Projective Geometry</a:t>
            </a:r>
          </a:p>
        </p:txBody>
      </p:sp>
      <p:sp>
        <p:nvSpPr>
          <p:cNvPr id="55300" name="Rectangle 4"/>
          <p:cNvSpPr>
            <a:spLocks/>
          </p:cNvSpPr>
          <p:nvPr/>
        </p:nvSpPr>
        <p:spPr bwMode="auto">
          <a:xfrm>
            <a:off x="6553200" y="6248400"/>
            <a:ext cx="19177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r"/>
            <a:r>
              <a:rPr lang="en-US" sz="1400">
                <a:solidFill>
                  <a:schemeClr val="tx1"/>
                </a:solidFill>
                <a:ea typeface="ＭＳ Ｐゴシック" charset="0"/>
                <a:cs typeface="Times New Roman" charset="0"/>
              </a:rPr>
              <a:t>8</a:t>
            </a:r>
          </a:p>
        </p:txBody>
      </p:sp>
      <p:sp>
        <p:nvSpPr>
          <p:cNvPr id="55301" name="Rectangle 5"/>
          <p:cNvSpPr>
            <a:spLocks noGrp="1" noChangeArrowheads="1"/>
          </p:cNvSpPr>
          <p:nvPr>
            <p:ph type="title"/>
          </p:nvPr>
        </p:nvSpPr>
        <p:spPr>
          <a:ln/>
        </p:spPr>
        <p:txBody>
          <a:bodyPr rIns="132080"/>
          <a:lstStyle/>
          <a:p>
            <a:r>
              <a:rPr lang="en-US"/>
              <a:t>Solving for homographies</a:t>
            </a:r>
          </a:p>
        </p:txBody>
      </p:sp>
      <p:pic>
        <p:nvPicPr>
          <p:cNvPr id="55302" name="Picture 6"/>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89200" y="1158875"/>
            <a:ext cx="3687763" cy="8683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55303" name="Picture 7"/>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21000" y="2357438"/>
            <a:ext cx="2768600" cy="10525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55304" name="Picture 8"/>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6625" y="3735388"/>
            <a:ext cx="4579938" cy="5318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55305" name="Picture 9"/>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65338" y="4572000"/>
            <a:ext cx="5173662" cy="20732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1" name="TextBox 10"/>
          <p:cNvSpPr txBox="1"/>
          <p:nvPr/>
        </p:nvSpPr>
        <p:spPr>
          <a:xfrm>
            <a:off x="2438400" y="1143000"/>
            <a:ext cx="300082" cy="276999"/>
          </a:xfrm>
          <a:prstGeom prst="rect">
            <a:avLst/>
          </a:prstGeom>
          <a:noFill/>
        </p:spPr>
        <p:txBody>
          <a:bodyPr wrap="none" rtlCol="0">
            <a:spAutoFit/>
          </a:bodyPr>
          <a:lstStyle/>
          <a:p>
            <a:r>
              <a:rPr lang="en-US" sz="1200" dirty="0" err="1" smtClean="0"/>
              <a:t>w</a:t>
            </a:r>
            <a:endParaRPr lang="en-US" sz="1200" dirty="0"/>
          </a:p>
        </p:txBody>
      </p:sp>
      <p:sp>
        <p:nvSpPr>
          <p:cNvPr id="12" name="TextBox 11"/>
          <p:cNvSpPr txBox="1"/>
          <p:nvPr/>
        </p:nvSpPr>
        <p:spPr>
          <a:xfrm>
            <a:off x="2438400" y="1475601"/>
            <a:ext cx="300082" cy="276999"/>
          </a:xfrm>
          <a:prstGeom prst="rect">
            <a:avLst/>
          </a:prstGeom>
          <a:noFill/>
        </p:spPr>
        <p:txBody>
          <a:bodyPr wrap="none" rtlCol="0">
            <a:spAutoFit/>
          </a:bodyPr>
          <a:lstStyle/>
          <a:p>
            <a:r>
              <a:rPr lang="en-US" sz="1200" dirty="0" err="1" smtClean="0"/>
              <a:t>w</a:t>
            </a:r>
            <a:endParaRPr lang="en-US" sz="1200" dirty="0"/>
          </a:p>
        </p:txBody>
      </p:sp>
      <p:sp>
        <p:nvSpPr>
          <p:cNvPr id="13" name="TextBox 12"/>
          <p:cNvSpPr txBox="1"/>
          <p:nvPr/>
        </p:nvSpPr>
        <p:spPr>
          <a:xfrm>
            <a:off x="2590800" y="1752600"/>
            <a:ext cx="300082" cy="276999"/>
          </a:xfrm>
          <a:prstGeom prst="rect">
            <a:avLst/>
          </a:prstGeom>
          <a:solidFill>
            <a:schemeClr val="bg1"/>
          </a:solidFill>
        </p:spPr>
        <p:txBody>
          <a:bodyPr wrap="none" rtlCol="0">
            <a:spAutoFit/>
          </a:bodyPr>
          <a:lstStyle/>
          <a:p>
            <a:r>
              <a:rPr lang="en-US" sz="1200" dirty="0" err="1" smtClean="0"/>
              <a:t>w</a:t>
            </a:r>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53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53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5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6322" name="Rectangle 2"/>
          <p:cNvSpPr>
            <a:spLocks/>
          </p:cNvSpPr>
          <p:nvPr/>
        </p:nvSpPr>
        <p:spPr bwMode="auto">
          <a:xfrm>
            <a:off x="685800" y="6248400"/>
            <a:ext cx="19177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400">
                <a:solidFill>
                  <a:schemeClr val="tx1"/>
                </a:solidFill>
                <a:ea typeface="ＭＳ Ｐゴシック" charset="0"/>
                <a:cs typeface="Times New Roman" charset="0"/>
              </a:rPr>
              <a:t>CSE 576, Spring 2008</a:t>
            </a:r>
          </a:p>
        </p:txBody>
      </p:sp>
      <p:sp>
        <p:nvSpPr>
          <p:cNvPr id="56323" name="Rectangle 3"/>
          <p:cNvSpPr>
            <a:spLocks/>
          </p:cNvSpPr>
          <p:nvPr/>
        </p:nvSpPr>
        <p:spPr bwMode="auto">
          <a:xfrm>
            <a:off x="3124200" y="6248400"/>
            <a:ext cx="29083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r>
              <a:rPr lang="en-US" sz="1400">
                <a:solidFill>
                  <a:schemeClr val="tx1"/>
                </a:solidFill>
                <a:ea typeface="ＭＳ Ｐゴシック" charset="0"/>
                <a:cs typeface="Times New Roman" charset="0"/>
              </a:rPr>
              <a:t>Projective Geometry</a:t>
            </a:r>
          </a:p>
        </p:txBody>
      </p:sp>
      <p:sp>
        <p:nvSpPr>
          <p:cNvPr id="56324" name="Rectangle 4"/>
          <p:cNvSpPr>
            <a:spLocks/>
          </p:cNvSpPr>
          <p:nvPr/>
        </p:nvSpPr>
        <p:spPr bwMode="auto">
          <a:xfrm>
            <a:off x="6553200" y="6248400"/>
            <a:ext cx="19177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r"/>
            <a:r>
              <a:rPr lang="en-US" sz="1400">
                <a:solidFill>
                  <a:schemeClr val="tx1"/>
                </a:solidFill>
                <a:ea typeface="ＭＳ Ｐゴシック" charset="0"/>
                <a:cs typeface="Times New Roman" charset="0"/>
              </a:rPr>
              <a:t>9</a:t>
            </a:r>
          </a:p>
        </p:txBody>
      </p:sp>
      <p:sp>
        <p:nvSpPr>
          <p:cNvPr id="56325" name="Rectangle 5"/>
          <p:cNvSpPr>
            <a:spLocks noGrp="1" noChangeArrowheads="1"/>
          </p:cNvSpPr>
          <p:nvPr>
            <p:ph type="title"/>
          </p:nvPr>
        </p:nvSpPr>
        <p:spPr>
          <a:ln/>
        </p:spPr>
        <p:txBody>
          <a:bodyPr rIns="132080"/>
          <a:lstStyle/>
          <a:p>
            <a:r>
              <a:rPr lang="en-US"/>
              <a:t>Solving for homographies</a:t>
            </a:r>
          </a:p>
        </p:txBody>
      </p:sp>
      <p:pic>
        <p:nvPicPr>
          <p:cNvPr id="56326" name="Picture 6"/>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98613" y="1127125"/>
            <a:ext cx="5622925" cy="20732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56327" name="Rectangle 7"/>
          <p:cNvSpPr>
            <a:spLocks/>
          </p:cNvSpPr>
          <p:nvPr/>
        </p:nvSpPr>
        <p:spPr bwMode="auto">
          <a:xfrm>
            <a:off x="3429000" y="3276600"/>
            <a:ext cx="37465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Bold" charset="0"/>
                <a:ea typeface="ＭＳ Ｐゴシック" charset="0"/>
                <a:cs typeface="Arial Bold" charset="0"/>
                <a:sym typeface="Arial Bold" charset="0"/>
              </a:rPr>
              <a:t>A</a:t>
            </a:r>
          </a:p>
        </p:txBody>
      </p:sp>
      <p:sp>
        <p:nvSpPr>
          <p:cNvPr id="56328" name="Rectangle 8"/>
          <p:cNvSpPr>
            <a:spLocks/>
          </p:cNvSpPr>
          <p:nvPr/>
        </p:nvSpPr>
        <p:spPr bwMode="auto">
          <a:xfrm>
            <a:off x="5954713" y="3276600"/>
            <a:ext cx="339725"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Bold" charset="0"/>
                <a:ea typeface="ＭＳ Ｐゴシック" charset="0"/>
                <a:cs typeface="Arial Bold" charset="0"/>
                <a:sym typeface="Arial Bold" charset="0"/>
              </a:rPr>
              <a:t>h</a:t>
            </a:r>
          </a:p>
        </p:txBody>
      </p:sp>
      <p:sp>
        <p:nvSpPr>
          <p:cNvPr id="56329" name="Rectangle 9"/>
          <p:cNvSpPr>
            <a:spLocks/>
          </p:cNvSpPr>
          <p:nvPr/>
        </p:nvSpPr>
        <p:spPr bwMode="auto">
          <a:xfrm>
            <a:off x="6858000" y="3276600"/>
            <a:ext cx="32385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Bold" charset="0"/>
                <a:ea typeface="ＭＳ Ｐゴシック" charset="0"/>
                <a:cs typeface="Arial Bold" charset="0"/>
                <a:sym typeface="Arial Bold" charset="0"/>
              </a:rPr>
              <a:t>0</a:t>
            </a:r>
          </a:p>
        </p:txBody>
      </p:sp>
      <p:sp>
        <p:nvSpPr>
          <p:cNvPr id="56330" name="Rectangle 10"/>
          <p:cNvSpPr>
            <a:spLocks/>
          </p:cNvSpPr>
          <p:nvPr/>
        </p:nvSpPr>
        <p:spPr bwMode="auto">
          <a:xfrm>
            <a:off x="685800" y="3962400"/>
            <a:ext cx="78613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82588" indent="-342900">
              <a:spcBef>
                <a:spcPts val="550"/>
              </a:spcBef>
            </a:pPr>
            <a:r>
              <a:rPr lang="en-US">
                <a:solidFill>
                  <a:schemeClr val="tx1"/>
                </a:solidFill>
                <a:latin typeface="Arial" charset="0"/>
                <a:ea typeface="ＭＳ Ｐゴシック" charset="0"/>
                <a:cs typeface="Arial" charset="0"/>
                <a:sym typeface="Arial" charset="0"/>
              </a:rPr>
              <a:t>Defines a least squares problem:</a:t>
            </a:r>
          </a:p>
        </p:txBody>
      </p:sp>
      <p:grpSp>
        <p:nvGrpSpPr>
          <p:cNvPr id="56334" name="Group 14"/>
          <p:cNvGrpSpPr>
            <a:grpSpLocks/>
          </p:cNvGrpSpPr>
          <p:nvPr/>
        </p:nvGrpSpPr>
        <p:grpSpPr bwMode="auto">
          <a:xfrm>
            <a:off x="3276600" y="3587750"/>
            <a:ext cx="3943350" cy="309563"/>
            <a:chOff x="0" y="0"/>
            <a:chExt cx="2484" cy="195"/>
          </a:xfrm>
        </p:grpSpPr>
        <p:sp>
          <p:nvSpPr>
            <p:cNvPr id="56331" name="Rectangle 11"/>
            <p:cNvSpPr>
              <a:spLocks/>
            </p:cNvSpPr>
            <p:nvPr/>
          </p:nvSpPr>
          <p:spPr bwMode="auto">
            <a:xfrm>
              <a:off x="0" y="0"/>
              <a:ext cx="418" cy="1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latin typeface="Arial Bold" charset="0"/>
                  <a:ea typeface="ＭＳ Ｐゴシック" charset="0"/>
                  <a:cs typeface="Arial Bold" charset="0"/>
                  <a:sym typeface="Arial Bold" charset="0"/>
                </a:rPr>
                <a:t>2n × 9</a:t>
              </a:r>
            </a:p>
          </p:txBody>
        </p:sp>
        <p:sp>
          <p:nvSpPr>
            <p:cNvPr id="56332" name="Rectangle 12"/>
            <p:cNvSpPr>
              <a:spLocks/>
            </p:cNvSpPr>
            <p:nvPr/>
          </p:nvSpPr>
          <p:spPr bwMode="auto">
            <a:xfrm>
              <a:off x="1714" y="3"/>
              <a:ext cx="159" cy="1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latin typeface="Arial Bold" charset="0"/>
                  <a:ea typeface="ＭＳ Ｐゴシック" charset="0"/>
                  <a:cs typeface="Arial Bold" charset="0"/>
                  <a:sym typeface="Arial Bold" charset="0"/>
                </a:rPr>
                <a:t>9</a:t>
              </a:r>
            </a:p>
          </p:txBody>
        </p:sp>
        <p:sp>
          <p:nvSpPr>
            <p:cNvPr id="56333" name="Rectangle 13"/>
            <p:cNvSpPr>
              <a:spLocks/>
            </p:cNvSpPr>
            <p:nvPr/>
          </p:nvSpPr>
          <p:spPr bwMode="auto">
            <a:xfrm>
              <a:off x="2256" y="3"/>
              <a:ext cx="228" cy="1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latin typeface="Arial Bold" charset="0"/>
                  <a:ea typeface="ＭＳ Ｐゴシック" charset="0"/>
                  <a:cs typeface="Arial Bold" charset="0"/>
                  <a:sym typeface="Arial Bold" charset="0"/>
                </a:rPr>
                <a:t>2n</a:t>
              </a:r>
            </a:p>
          </p:txBody>
        </p:sp>
      </p:grpSp>
      <p:sp>
        <p:nvSpPr>
          <p:cNvPr id="56335" name="Rectangle 15"/>
          <p:cNvSpPr>
            <a:spLocks/>
          </p:cNvSpPr>
          <p:nvPr/>
        </p:nvSpPr>
        <p:spPr bwMode="auto">
          <a:xfrm>
            <a:off x="685800" y="4419600"/>
            <a:ext cx="7861300" cy="109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782638" indent="-285750">
              <a:spcBef>
                <a:spcPts val="450"/>
              </a:spcBef>
              <a:buClr>
                <a:srgbClr val="000000"/>
              </a:buClr>
              <a:buSzPct val="100000"/>
              <a:buFont typeface="Arial" charset="0"/>
              <a:buChar char="•"/>
            </a:pPr>
            <a:r>
              <a:rPr lang="en-US" sz="2000">
                <a:solidFill>
                  <a:schemeClr val="tx1"/>
                </a:solidFill>
                <a:latin typeface="Arial" charset="0"/>
                <a:ea typeface="ＭＳ Ｐゴシック" charset="0"/>
                <a:cs typeface="Arial" charset="0"/>
                <a:sym typeface="Arial" charset="0"/>
              </a:rPr>
              <a:t>Since </a:t>
            </a:r>
            <a:r>
              <a:rPr lang="en-US" sz="2000">
                <a:solidFill>
                  <a:schemeClr val="tx1"/>
                </a:solidFill>
                <a:latin typeface="Arial Bold" charset="0"/>
                <a:ea typeface="ＭＳ Ｐゴシック" charset="0"/>
                <a:cs typeface="Arial Bold" charset="0"/>
                <a:sym typeface="Arial Bold" charset="0"/>
              </a:rPr>
              <a:t>h</a:t>
            </a:r>
            <a:r>
              <a:rPr lang="en-US" sz="2000">
                <a:solidFill>
                  <a:schemeClr val="tx1"/>
                </a:solidFill>
                <a:latin typeface="Arial" charset="0"/>
                <a:ea typeface="ＭＳ Ｐゴシック" charset="0"/>
                <a:cs typeface="Arial" charset="0"/>
                <a:sym typeface="Arial" charset="0"/>
              </a:rPr>
              <a:t> is only defined up to scale, solve for unit vector </a:t>
            </a:r>
            <a:r>
              <a:rPr lang="en-US" sz="2000">
                <a:solidFill>
                  <a:schemeClr val="tx1"/>
                </a:solidFill>
                <a:latin typeface="Arial Bold" charset="0"/>
                <a:ea typeface="ＭＳ Ｐゴシック" charset="0"/>
                <a:cs typeface="Arial Bold" charset="0"/>
                <a:sym typeface="Arial Bold" charset="0"/>
              </a:rPr>
              <a:t>ĥ</a:t>
            </a:r>
          </a:p>
          <a:p>
            <a:pPr marL="782638" indent="-285750">
              <a:spcBef>
                <a:spcPts val="450"/>
              </a:spcBef>
              <a:buClr>
                <a:srgbClr val="000000"/>
              </a:buClr>
              <a:buSzPct val="100000"/>
              <a:buFont typeface="Arial" charset="0"/>
              <a:buChar char="•"/>
            </a:pPr>
            <a:r>
              <a:rPr lang="en-US" sz="2000">
                <a:solidFill>
                  <a:schemeClr val="tx1"/>
                </a:solidFill>
                <a:latin typeface="Arial" charset="0"/>
                <a:ea typeface="ＭＳ Ｐゴシック" charset="0"/>
                <a:cs typeface="Arial" charset="0"/>
                <a:sym typeface="Arial" charset="0"/>
              </a:rPr>
              <a:t>Solution: </a:t>
            </a:r>
            <a:r>
              <a:rPr lang="en-US" sz="2000">
                <a:solidFill>
                  <a:schemeClr val="tx1"/>
                </a:solidFill>
                <a:latin typeface="Arial Bold" charset="0"/>
                <a:ea typeface="ＭＳ Ｐゴシック" charset="0"/>
                <a:cs typeface="Arial Bold" charset="0"/>
                <a:sym typeface="Arial Bold" charset="0"/>
              </a:rPr>
              <a:t>ĥ</a:t>
            </a:r>
            <a:r>
              <a:rPr lang="en-US" sz="2000">
                <a:solidFill>
                  <a:schemeClr val="tx1"/>
                </a:solidFill>
                <a:latin typeface="Arial" charset="0"/>
                <a:ea typeface="ＭＳ Ｐゴシック" charset="0"/>
                <a:cs typeface="Arial" charset="0"/>
                <a:sym typeface="Arial" charset="0"/>
              </a:rPr>
              <a:t> = eigenvector of </a:t>
            </a:r>
            <a:r>
              <a:rPr lang="en-US" sz="2000">
                <a:solidFill>
                  <a:schemeClr val="tx1"/>
                </a:solidFill>
                <a:latin typeface="Arial Bold" charset="0"/>
                <a:ea typeface="ＭＳ Ｐゴシック" charset="0"/>
                <a:cs typeface="Arial Bold" charset="0"/>
                <a:sym typeface="Arial Bold" charset="0"/>
              </a:rPr>
              <a:t>A</a:t>
            </a:r>
            <a:r>
              <a:rPr lang="en-US" sz="2000" baseline="30000">
                <a:solidFill>
                  <a:schemeClr val="tx1"/>
                </a:solidFill>
                <a:latin typeface="Arial" charset="0"/>
                <a:ea typeface="ＭＳ Ｐゴシック" charset="0"/>
                <a:cs typeface="Arial" charset="0"/>
                <a:sym typeface="Arial" charset="0"/>
              </a:rPr>
              <a:t>T</a:t>
            </a:r>
            <a:r>
              <a:rPr lang="en-US" sz="2000">
                <a:solidFill>
                  <a:schemeClr val="tx1"/>
                </a:solidFill>
                <a:latin typeface="Arial Bold" charset="0"/>
                <a:ea typeface="ＭＳ Ｐゴシック" charset="0"/>
                <a:cs typeface="Arial Bold" charset="0"/>
                <a:sym typeface="Arial Bold" charset="0"/>
              </a:rPr>
              <a:t>A</a:t>
            </a:r>
            <a:r>
              <a:rPr lang="en-US" sz="2000">
                <a:solidFill>
                  <a:schemeClr val="tx1"/>
                </a:solidFill>
                <a:latin typeface="Arial" charset="0"/>
                <a:ea typeface="ＭＳ Ｐゴシック" charset="0"/>
                <a:cs typeface="Arial" charset="0"/>
                <a:sym typeface="Arial" charset="0"/>
              </a:rPr>
              <a:t> with smallest eigenvalue</a:t>
            </a:r>
          </a:p>
          <a:p>
            <a:pPr marL="782638" indent="-285750">
              <a:spcBef>
                <a:spcPts val="450"/>
              </a:spcBef>
              <a:buClr>
                <a:srgbClr val="000000"/>
              </a:buClr>
              <a:buSzPct val="100000"/>
              <a:buFont typeface="Arial" charset="0"/>
              <a:buChar char="•"/>
            </a:pPr>
            <a:r>
              <a:rPr lang="en-US" sz="2000">
                <a:solidFill>
                  <a:schemeClr val="tx1"/>
                </a:solidFill>
                <a:latin typeface="Arial" charset="0"/>
                <a:ea typeface="ＭＳ Ｐゴシック" charset="0"/>
                <a:cs typeface="Arial" charset="0"/>
                <a:sym typeface="Arial" charset="0"/>
              </a:rPr>
              <a:t>Works with 4 or more points</a:t>
            </a:r>
          </a:p>
        </p:txBody>
      </p:sp>
      <p:pic>
        <p:nvPicPr>
          <p:cNvPr id="56336" name="Picture 16"/>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608638" y="4041775"/>
            <a:ext cx="2439987" cy="3016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3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330">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1"/>
                                  </p:stCondLst>
                                  <p:childTnLst>
                                    <p:set>
                                      <p:cBhvr>
                                        <p:cTn id="13" dur="1" fill="hold">
                                          <p:stCondLst>
                                            <p:cond delay="499"/>
                                          </p:stCondLst>
                                        </p:cTn>
                                        <p:tgtEl>
                                          <p:spTgt spid="5633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56335">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56335">
                                            <p:txEl>
                                              <p:pRg st="1" end="1"/>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563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build="p" autoUpdateAnimBg="0"/>
      <p:bldP spid="56335" grpId="0" build="p" autoUpdateAnimBg="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Line 1"/>
          <p:cNvSpPr>
            <a:spLocks noChangeShapeType="1"/>
          </p:cNvSpPr>
          <p:nvPr/>
        </p:nvSpPr>
        <p:spPr bwMode="auto">
          <a:xfrm>
            <a:off x="304800" y="838200"/>
            <a:ext cx="8686800" cy="1588"/>
          </a:xfrm>
          <a:prstGeom prst="line">
            <a:avLst/>
          </a:prstGeom>
          <a:noFill/>
          <a:ln w="38100" cap="flat">
            <a:solidFill>
              <a:srgbClr val="CC66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921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9600" y="0"/>
            <a:ext cx="914400" cy="668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9219" name="Rectangle 3"/>
          <p:cNvSpPr>
            <a:spLocks noGrp="1" noChangeArrowheads="1"/>
          </p:cNvSpPr>
          <p:nvPr>
            <p:ph type="title"/>
          </p:nvPr>
        </p:nvSpPr>
        <p:spPr>
          <a:ln/>
        </p:spPr>
        <p:txBody>
          <a:bodyPr rIns="133350"/>
          <a:lstStyle/>
          <a:p>
            <a:r>
              <a:rPr lang="en-US"/>
              <a:t>Depth-based ambiguity of position</a:t>
            </a:r>
          </a:p>
        </p:txBody>
      </p:sp>
      <p:pic>
        <p:nvPicPr>
          <p:cNvPr id="9220" name="Picture 4"/>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1577975"/>
            <a:ext cx="6334125" cy="46577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9221" name="Rectangle 5"/>
          <p:cNvSpPr>
            <a:spLocks/>
          </p:cNvSpPr>
          <p:nvPr/>
        </p:nvSpPr>
        <p:spPr bwMode="auto">
          <a:xfrm>
            <a:off x="2273300" y="1155700"/>
            <a:ext cx="13811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Camera A</a:t>
            </a:r>
          </a:p>
        </p:txBody>
      </p:sp>
      <p:sp>
        <p:nvSpPr>
          <p:cNvPr id="9222" name="Rectangle 6"/>
          <p:cNvSpPr>
            <a:spLocks/>
          </p:cNvSpPr>
          <p:nvPr/>
        </p:nvSpPr>
        <p:spPr bwMode="auto">
          <a:xfrm>
            <a:off x="5308600" y="1155700"/>
            <a:ext cx="13811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Camera B</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Line 1"/>
          <p:cNvSpPr>
            <a:spLocks noChangeShapeType="1"/>
          </p:cNvSpPr>
          <p:nvPr/>
        </p:nvSpPr>
        <p:spPr bwMode="auto">
          <a:xfrm>
            <a:off x="304800" y="838200"/>
            <a:ext cx="8686800" cy="1588"/>
          </a:xfrm>
          <a:prstGeom prst="line">
            <a:avLst/>
          </a:prstGeom>
          <a:noFill/>
          <a:ln w="38100" cap="flat">
            <a:solidFill>
              <a:srgbClr val="CC66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5837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9600" y="0"/>
            <a:ext cx="914400" cy="668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nvGrpSpPr>
          <p:cNvPr id="58378" name="Group 10"/>
          <p:cNvGrpSpPr>
            <a:grpSpLocks/>
          </p:cNvGrpSpPr>
          <p:nvPr/>
        </p:nvGrpSpPr>
        <p:grpSpPr bwMode="auto">
          <a:xfrm rot="9780000">
            <a:off x="6118225" y="4206875"/>
            <a:ext cx="457200" cy="590550"/>
            <a:chOff x="0" y="0"/>
            <a:chExt cx="287" cy="371"/>
          </a:xfrm>
        </p:grpSpPr>
        <p:sp>
          <p:nvSpPr>
            <p:cNvPr id="58371" name="Freeform 3"/>
            <p:cNvSpPr>
              <a:spLocks/>
            </p:cNvSpPr>
            <p:nvPr/>
          </p:nvSpPr>
          <p:spPr bwMode="auto">
            <a:xfrm>
              <a:off x="7" y="93"/>
              <a:ext cx="198" cy="278"/>
            </a:xfrm>
            <a:custGeom>
              <a:avLst/>
              <a:gdLst>
                <a:gd name="T0" fmla="*/ 1719 w 21600"/>
                <a:gd name="T1" fmla="*/ 21600 h 21600"/>
                <a:gd name="T2" fmla="*/ 0 w 21600"/>
                <a:gd name="T3" fmla="*/ 1558 h 21600"/>
                <a:gd name="T4" fmla="*/ 967 w 21600"/>
                <a:gd name="T5" fmla="*/ 921 h 21600"/>
                <a:gd name="T6" fmla="*/ 1612 w 21600"/>
                <a:gd name="T7" fmla="*/ 991 h 21600"/>
                <a:gd name="T8" fmla="*/ 2257 w 21600"/>
                <a:gd name="T9" fmla="*/ 921 h 21600"/>
                <a:gd name="T10" fmla="*/ 2364 w 21600"/>
                <a:gd name="T11" fmla="*/ 708 h 21600"/>
                <a:gd name="T12" fmla="*/ 2901 w 21600"/>
                <a:gd name="T13" fmla="*/ 779 h 21600"/>
                <a:gd name="T14" fmla="*/ 3331 w 21600"/>
                <a:gd name="T15" fmla="*/ 496 h 21600"/>
                <a:gd name="T16" fmla="*/ 3976 w 21600"/>
                <a:gd name="T17" fmla="*/ 637 h 21600"/>
                <a:gd name="T18" fmla="*/ 4406 w 21600"/>
                <a:gd name="T19" fmla="*/ 425 h 21600"/>
                <a:gd name="T20" fmla="*/ 4943 w 21600"/>
                <a:gd name="T21" fmla="*/ 354 h 21600"/>
                <a:gd name="T22" fmla="*/ 5588 w 21600"/>
                <a:gd name="T23" fmla="*/ 212 h 21600"/>
                <a:gd name="T24" fmla="*/ 6125 w 21600"/>
                <a:gd name="T25" fmla="*/ 283 h 21600"/>
                <a:gd name="T26" fmla="*/ 6663 w 21600"/>
                <a:gd name="T27" fmla="*/ 212 h 21600"/>
                <a:gd name="T28" fmla="*/ 7093 w 21600"/>
                <a:gd name="T29" fmla="*/ 0 h 21600"/>
                <a:gd name="T30" fmla="*/ 7952 w 21600"/>
                <a:gd name="T31" fmla="*/ 0 h 21600"/>
                <a:gd name="T32" fmla="*/ 8597 w 21600"/>
                <a:gd name="T33" fmla="*/ 71 h 21600"/>
                <a:gd name="T34" fmla="*/ 8919 w 21600"/>
                <a:gd name="T35" fmla="*/ 71 h 21600"/>
                <a:gd name="T36" fmla="*/ 9242 w 21600"/>
                <a:gd name="T37" fmla="*/ 212 h 21600"/>
                <a:gd name="T38" fmla="*/ 9887 w 21600"/>
                <a:gd name="T39" fmla="*/ 283 h 21600"/>
                <a:gd name="T40" fmla="*/ 10531 w 21600"/>
                <a:gd name="T41" fmla="*/ 496 h 21600"/>
                <a:gd name="T42" fmla="*/ 11069 w 21600"/>
                <a:gd name="T43" fmla="*/ 496 h 21600"/>
                <a:gd name="T44" fmla="*/ 11928 w 21600"/>
                <a:gd name="T45" fmla="*/ 708 h 21600"/>
                <a:gd name="T46" fmla="*/ 12358 w 21600"/>
                <a:gd name="T47" fmla="*/ 850 h 21600"/>
                <a:gd name="T48" fmla="*/ 13003 w 21600"/>
                <a:gd name="T49" fmla="*/ 779 h 21600"/>
                <a:gd name="T50" fmla="*/ 13433 w 21600"/>
                <a:gd name="T51" fmla="*/ 1133 h 21600"/>
                <a:gd name="T52" fmla="*/ 14078 w 21600"/>
                <a:gd name="T53" fmla="*/ 1204 h 21600"/>
                <a:gd name="T54" fmla="*/ 14507 w 21600"/>
                <a:gd name="T55" fmla="*/ 1346 h 21600"/>
                <a:gd name="T56" fmla="*/ 15045 w 21600"/>
                <a:gd name="T57" fmla="*/ 1487 h 21600"/>
                <a:gd name="T58" fmla="*/ 15260 w 21600"/>
                <a:gd name="T59" fmla="*/ 1700 h 21600"/>
                <a:gd name="T60" fmla="*/ 15690 w 21600"/>
                <a:gd name="T61" fmla="*/ 1912 h 21600"/>
                <a:gd name="T62" fmla="*/ 16227 w 21600"/>
                <a:gd name="T63" fmla="*/ 2195 h 21600"/>
                <a:gd name="T64" fmla="*/ 16442 w 21600"/>
                <a:gd name="T65" fmla="*/ 2479 h 21600"/>
                <a:gd name="T66" fmla="*/ 16764 w 21600"/>
                <a:gd name="T67" fmla="*/ 2550 h 21600"/>
                <a:gd name="T68" fmla="*/ 17194 w 21600"/>
                <a:gd name="T69" fmla="*/ 2904 h 21600"/>
                <a:gd name="T70" fmla="*/ 17516 w 21600"/>
                <a:gd name="T71" fmla="*/ 3116 h 21600"/>
                <a:gd name="T72" fmla="*/ 18054 w 21600"/>
                <a:gd name="T73" fmla="*/ 3258 h 21600"/>
                <a:gd name="T74" fmla="*/ 18484 w 21600"/>
                <a:gd name="T75" fmla="*/ 3541 h 21600"/>
                <a:gd name="T76" fmla="*/ 18913 w 21600"/>
                <a:gd name="T77" fmla="*/ 3753 h 21600"/>
                <a:gd name="T78" fmla="*/ 19128 w 21600"/>
                <a:gd name="T79" fmla="*/ 3895 h 21600"/>
                <a:gd name="T80" fmla="*/ 19558 w 21600"/>
                <a:gd name="T81" fmla="*/ 4178 h 21600"/>
                <a:gd name="T82" fmla="*/ 19881 w 21600"/>
                <a:gd name="T83" fmla="*/ 4391 h 21600"/>
                <a:gd name="T84" fmla="*/ 19988 w 21600"/>
                <a:gd name="T85" fmla="*/ 4745 h 21600"/>
                <a:gd name="T86" fmla="*/ 20310 w 21600"/>
                <a:gd name="T87" fmla="*/ 5170 h 21600"/>
                <a:gd name="T88" fmla="*/ 20633 w 21600"/>
                <a:gd name="T89" fmla="*/ 5382 h 21600"/>
                <a:gd name="T90" fmla="*/ 21063 w 21600"/>
                <a:gd name="T91" fmla="*/ 5666 h 21600"/>
                <a:gd name="T92" fmla="*/ 21278 w 21600"/>
                <a:gd name="T93" fmla="*/ 5949 h 21600"/>
                <a:gd name="T94" fmla="*/ 21493 w 21600"/>
                <a:gd name="T95" fmla="*/ 6374 h 21600"/>
                <a:gd name="T96" fmla="*/ 21600 w 21600"/>
                <a:gd name="T97" fmla="*/ 7011 h 21600"/>
                <a:gd name="T98" fmla="*/ 1719 w 21600"/>
                <a:gd name="T9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00" h="21600">
                  <a:moveTo>
                    <a:pt x="1719" y="21600"/>
                  </a:moveTo>
                  <a:lnTo>
                    <a:pt x="0" y="1558"/>
                  </a:lnTo>
                  <a:lnTo>
                    <a:pt x="967" y="921"/>
                  </a:lnTo>
                  <a:lnTo>
                    <a:pt x="1612" y="991"/>
                  </a:lnTo>
                  <a:lnTo>
                    <a:pt x="2257" y="921"/>
                  </a:lnTo>
                  <a:lnTo>
                    <a:pt x="2364" y="708"/>
                  </a:lnTo>
                  <a:lnTo>
                    <a:pt x="2901" y="779"/>
                  </a:lnTo>
                  <a:lnTo>
                    <a:pt x="3331" y="496"/>
                  </a:lnTo>
                  <a:lnTo>
                    <a:pt x="3976" y="637"/>
                  </a:lnTo>
                  <a:lnTo>
                    <a:pt x="4406" y="425"/>
                  </a:lnTo>
                  <a:lnTo>
                    <a:pt x="4943" y="354"/>
                  </a:lnTo>
                  <a:lnTo>
                    <a:pt x="5588" y="212"/>
                  </a:lnTo>
                  <a:lnTo>
                    <a:pt x="6125" y="283"/>
                  </a:lnTo>
                  <a:lnTo>
                    <a:pt x="6663" y="212"/>
                  </a:lnTo>
                  <a:lnTo>
                    <a:pt x="7093" y="0"/>
                  </a:lnTo>
                  <a:lnTo>
                    <a:pt x="7952" y="0"/>
                  </a:lnTo>
                  <a:lnTo>
                    <a:pt x="8597" y="71"/>
                  </a:lnTo>
                  <a:lnTo>
                    <a:pt x="8919" y="71"/>
                  </a:lnTo>
                  <a:lnTo>
                    <a:pt x="9242" y="212"/>
                  </a:lnTo>
                  <a:lnTo>
                    <a:pt x="9887" y="283"/>
                  </a:lnTo>
                  <a:lnTo>
                    <a:pt x="10531" y="496"/>
                  </a:lnTo>
                  <a:lnTo>
                    <a:pt x="11069" y="496"/>
                  </a:lnTo>
                  <a:lnTo>
                    <a:pt x="11928" y="708"/>
                  </a:lnTo>
                  <a:lnTo>
                    <a:pt x="12358" y="850"/>
                  </a:lnTo>
                  <a:lnTo>
                    <a:pt x="13003" y="779"/>
                  </a:lnTo>
                  <a:lnTo>
                    <a:pt x="13433" y="1133"/>
                  </a:lnTo>
                  <a:lnTo>
                    <a:pt x="14078" y="1204"/>
                  </a:lnTo>
                  <a:lnTo>
                    <a:pt x="14507" y="1346"/>
                  </a:lnTo>
                  <a:lnTo>
                    <a:pt x="15045" y="1487"/>
                  </a:lnTo>
                  <a:lnTo>
                    <a:pt x="15260" y="1700"/>
                  </a:lnTo>
                  <a:lnTo>
                    <a:pt x="15690" y="1912"/>
                  </a:lnTo>
                  <a:lnTo>
                    <a:pt x="16227" y="2195"/>
                  </a:lnTo>
                  <a:lnTo>
                    <a:pt x="16442" y="2479"/>
                  </a:lnTo>
                  <a:lnTo>
                    <a:pt x="16764" y="2550"/>
                  </a:lnTo>
                  <a:lnTo>
                    <a:pt x="17194" y="2904"/>
                  </a:lnTo>
                  <a:lnTo>
                    <a:pt x="17516" y="3116"/>
                  </a:lnTo>
                  <a:lnTo>
                    <a:pt x="18054" y="3258"/>
                  </a:lnTo>
                  <a:lnTo>
                    <a:pt x="18484" y="3541"/>
                  </a:lnTo>
                  <a:lnTo>
                    <a:pt x="18913" y="3753"/>
                  </a:lnTo>
                  <a:lnTo>
                    <a:pt x="19128" y="3895"/>
                  </a:lnTo>
                  <a:lnTo>
                    <a:pt x="19558" y="4178"/>
                  </a:lnTo>
                  <a:lnTo>
                    <a:pt x="19881" y="4391"/>
                  </a:lnTo>
                  <a:lnTo>
                    <a:pt x="19988" y="4745"/>
                  </a:lnTo>
                  <a:lnTo>
                    <a:pt x="20310" y="5170"/>
                  </a:lnTo>
                  <a:lnTo>
                    <a:pt x="20633" y="5382"/>
                  </a:lnTo>
                  <a:lnTo>
                    <a:pt x="21063" y="5666"/>
                  </a:lnTo>
                  <a:lnTo>
                    <a:pt x="21278" y="5949"/>
                  </a:lnTo>
                  <a:lnTo>
                    <a:pt x="21493" y="6374"/>
                  </a:lnTo>
                  <a:lnTo>
                    <a:pt x="21600" y="7011"/>
                  </a:lnTo>
                  <a:lnTo>
                    <a:pt x="1719" y="21600"/>
                  </a:ln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rnd">
                  <a:solidFill>
                    <a:schemeClr val="tx1"/>
                  </a:solidFill>
                  <a:round/>
                  <a:headEnd type="none" w="med" len="med"/>
                  <a:tailEnd type="none" w="med" len="med"/>
                </a14:hiddenLine>
              </a:ext>
            </a:extLst>
          </p:spPr>
          <p:txBody>
            <a:bodyPr lIns="0" tIns="0" rIns="0" bIns="0"/>
            <a:lstStyle/>
            <a:p>
              <a:endParaRPr lang="en-US"/>
            </a:p>
          </p:txBody>
        </p:sp>
        <p:grpSp>
          <p:nvGrpSpPr>
            <p:cNvPr id="58374" name="Group 6"/>
            <p:cNvGrpSpPr>
              <a:grpSpLocks/>
            </p:cNvGrpSpPr>
            <p:nvPr/>
          </p:nvGrpSpPr>
          <p:grpSpPr bwMode="auto">
            <a:xfrm rot="-1380000">
              <a:off x="36" y="71"/>
              <a:ext cx="146" cy="136"/>
              <a:chOff x="0" y="0"/>
              <a:chExt cx="145" cy="136"/>
            </a:xfrm>
          </p:grpSpPr>
          <p:sp>
            <p:nvSpPr>
              <p:cNvPr id="58372" name="Freeform 4"/>
              <p:cNvSpPr>
                <a:spLocks/>
              </p:cNvSpPr>
              <p:nvPr/>
            </p:nvSpPr>
            <p:spPr bwMode="auto">
              <a:xfrm>
                <a:off x="0" y="0"/>
                <a:ext cx="145" cy="136"/>
              </a:xfrm>
              <a:custGeom>
                <a:avLst/>
                <a:gdLst>
                  <a:gd name="T0" fmla="*/ 0 w 21600"/>
                  <a:gd name="T1" fmla="+- 0 80 79"/>
                  <a:gd name="T2" fmla="*/ 80 h 21521"/>
                  <a:gd name="T3" fmla="*/ 21600 w 21600"/>
                  <a:gd name="T4" fmla="+- 0 21456 79"/>
                  <a:gd name="T5" fmla="*/ 21456 h 21521"/>
                  <a:gd name="T6" fmla="*/ 21600 w 21600"/>
                  <a:gd name="T7" fmla="+- 0 21600 79"/>
                  <a:gd name="T8" fmla="*/ 21600 h 21521"/>
                </a:gdLst>
                <a:ahLst/>
                <a:cxnLst>
                  <a:cxn ang="0">
                    <a:pos x="T0" y="T2"/>
                  </a:cxn>
                  <a:cxn ang="0">
                    <a:pos x="T3" y="T5"/>
                  </a:cxn>
                  <a:cxn ang="0">
                    <a:pos x="T6" y="T8"/>
                  </a:cxn>
                </a:cxnLst>
                <a:rect l="0" t="0" r="r" b="b"/>
                <a:pathLst>
                  <a:path w="21600" h="21521">
                    <a:moveTo>
                      <a:pt x="0" y="1"/>
                    </a:moveTo>
                    <a:cubicBezTo>
                      <a:pt x="11850" y="-79"/>
                      <a:pt x="21520" y="9491"/>
                      <a:pt x="21600" y="21377"/>
                    </a:cubicBezTo>
                    <a:cubicBezTo>
                      <a:pt x="21600" y="21425"/>
                      <a:pt x="21600" y="21473"/>
                      <a:pt x="21600" y="21521"/>
                    </a:cubicBezTo>
                  </a:path>
                </a:pathLst>
              </a:custGeom>
              <a:noFill/>
              <a:ln w="25400" cap="rnd">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8373" name="AutoShape 5"/>
              <p:cNvSpPr>
                <a:spLocks/>
              </p:cNvSpPr>
              <p:nvPr/>
            </p:nvSpPr>
            <p:spPr bwMode="auto">
              <a:xfrm>
                <a:off x="0" y="0"/>
                <a:ext cx="145" cy="136"/>
              </a:xfrm>
              <a:custGeom>
                <a:avLst/>
                <a:gdLst/>
                <a:ahLst/>
                <a:cxnLst/>
                <a:rect l="0" t="0" r="r" b="b"/>
                <a:pathLst>
                  <a:path w="21600" h="21521">
                    <a:moveTo>
                      <a:pt x="0" y="1"/>
                    </a:moveTo>
                    <a:cubicBezTo>
                      <a:pt x="11850" y="-79"/>
                      <a:pt x="21520" y="9491"/>
                      <a:pt x="21600" y="21377"/>
                    </a:cubicBezTo>
                    <a:cubicBezTo>
                      <a:pt x="21600" y="21425"/>
                      <a:pt x="21600" y="21473"/>
                      <a:pt x="21600" y="21521"/>
                    </a:cubicBezTo>
                    <a:lnTo>
                      <a:pt x="144" y="21521"/>
                    </a:lnTo>
                    <a:close/>
                    <a:moveTo>
                      <a:pt x="0" y="1"/>
                    </a:move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cap="rnd">
                    <a:solidFill>
                      <a:schemeClr val="tx1"/>
                    </a:solidFill>
                    <a:round/>
                    <a:headEnd type="none" w="med" len="med"/>
                    <a:tailEnd type="none" w="med" len="med"/>
                  </a14:hiddenLine>
                </a:ext>
              </a:extLst>
            </p:spPr>
            <p:txBody>
              <a:bodyPr lIns="0" tIns="0" rIns="0" bIns="0"/>
              <a:lstStyle/>
              <a:p>
                <a:endParaRPr lang="en-US"/>
              </a:p>
            </p:txBody>
          </p:sp>
        </p:grpSp>
        <p:sp>
          <p:nvSpPr>
            <p:cNvPr id="58375" name="Line 7"/>
            <p:cNvSpPr>
              <a:spLocks noChangeShapeType="1"/>
            </p:cNvSpPr>
            <p:nvPr/>
          </p:nvSpPr>
          <p:spPr bwMode="auto">
            <a:xfrm>
              <a:off x="0" y="0"/>
              <a:ext cx="24" cy="371"/>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8376" name="Oval 8"/>
            <p:cNvSpPr>
              <a:spLocks/>
            </p:cNvSpPr>
            <p:nvPr/>
          </p:nvSpPr>
          <p:spPr bwMode="auto">
            <a:xfrm rot="-3960000">
              <a:off x="81" y="63"/>
              <a:ext cx="65" cy="122"/>
            </a:xfrm>
            <a:prstGeom prst="ellipse">
              <a:avLst/>
            </a:prstGeom>
            <a:solidFill>
              <a:srgbClr val="00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58377" name="Line 9"/>
            <p:cNvSpPr>
              <a:spLocks noChangeShapeType="1"/>
            </p:cNvSpPr>
            <p:nvPr/>
          </p:nvSpPr>
          <p:spPr bwMode="auto">
            <a:xfrm rot="10800000" flipH="1">
              <a:off x="24" y="95"/>
              <a:ext cx="263" cy="276"/>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
        <p:nvSpPr>
          <p:cNvPr id="58379" name="Line 11"/>
          <p:cNvSpPr>
            <a:spLocks noChangeShapeType="1"/>
          </p:cNvSpPr>
          <p:nvPr/>
        </p:nvSpPr>
        <p:spPr bwMode="auto">
          <a:xfrm rot="10800000" flipH="1">
            <a:off x="8229600" y="4572000"/>
            <a:ext cx="1588" cy="533400"/>
          </a:xfrm>
          <a:prstGeom prst="line">
            <a:avLst/>
          </a:prstGeom>
          <a:noFill/>
          <a:ln w="25400" cap="flat">
            <a:solidFill>
              <a:srgbClr val="008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8380" name="Line 12"/>
          <p:cNvSpPr>
            <a:spLocks noChangeShapeType="1"/>
          </p:cNvSpPr>
          <p:nvPr/>
        </p:nvSpPr>
        <p:spPr bwMode="auto">
          <a:xfrm>
            <a:off x="7467600" y="5105400"/>
            <a:ext cx="762000" cy="1588"/>
          </a:xfrm>
          <a:prstGeom prst="line">
            <a:avLst/>
          </a:prstGeom>
          <a:noFill/>
          <a:ln w="25400" cap="flat">
            <a:solidFill>
              <a:srgbClr val="008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8381" name="Rectangle 13"/>
          <p:cNvSpPr>
            <a:spLocks noGrp="1" noChangeArrowheads="1"/>
          </p:cNvSpPr>
          <p:nvPr>
            <p:ph type="title"/>
          </p:nvPr>
        </p:nvSpPr>
        <p:spPr>
          <a:ln/>
        </p:spPr>
        <p:txBody>
          <a:bodyPr rIns="133350"/>
          <a:lstStyle/>
          <a:p>
            <a:r>
              <a:rPr lang="en-US"/>
              <a:t>Image warping with homographies</a:t>
            </a:r>
          </a:p>
        </p:txBody>
      </p:sp>
      <p:pic>
        <p:nvPicPr>
          <p:cNvPr id="58382" name="Picture 14"/>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 y="914400"/>
            <a:ext cx="3082925" cy="312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58383" name="Picture 15"/>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81600" y="914400"/>
            <a:ext cx="3082925" cy="312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nvGrpSpPr>
          <p:cNvPr id="58388" name="Group 20"/>
          <p:cNvGrpSpPr>
            <a:grpSpLocks/>
          </p:cNvGrpSpPr>
          <p:nvPr/>
        </p:nvGrpSpPr>
        <p:grpSpPr bwMode="auto">
          <a:xfrm rot="-5400000">
            <a:off x="6132513" y="4532313"/>
            <a:ext cx="458787" cy="1144587"/>
            <a:chOff x="0" y="0"/>
            <a:chExt cx="289" cy="720"/>
          </a:xfrm>
        </p:grpSpPr>
        <p:sp>
          <p:nvSpPr>
            <p:cNvPr id="58384" name="Line 16"/>
            <p:cNvSpPr>
              <a:spLocks noChangeShapeType="1"/>
            </p:cNvSpPr>
            <p:nvPr/>
          </p:nvSpPr>
          <p:spPr bwMode="auto">
            <a:xfrm>
              <a:off x="0" y="0"/>
              <a:ext cx="1" cy="480"/>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8385" name="Line 17"/>
            <p:cNvSpPr>
              <a:spLocks noChangeShapeType="1"/>
            </p:cNvSpPr>
            <p:nvPr/>
          </p:nvSpPr>
          <p:spPr bwMode="auto">
            <a:xfrm>
              <a:off x="0" y="0"/>
              <a:ext cx="288" cy="239"/>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8386" name="Line 18"/>
            <p:cNvSpPr>
              <a:spLocks noChangeShapeType="1"/>
            </p:cNvSpPr>
            <p:nvPr/>
          </p:nvSpPr>
          <p:spPr bwMode="auto">
            <a:xfrm>
              <a:off x="0" y="480"/>
              <a:ext cx="288" cy="240"/>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8387" name="Line 19"/>
            <p:cNvSpPr>
              <a:spLocks noChangeShapeType="1"/>
            </p:cNvSpPr>
            <p:nvPr/>
          </p:nvSpPr>
          <p:spPr bwMode="auto">
            <a:xfrm>
              <a:off x="288" y="240"/>
              <a:ext cx="1" cy="480"/>
            </a:xfrm>
            <a:prstGeom prst="lin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
        <p:nvSpPr>
          <p:cNvPr id="58389" name="Rectangle 21"/>
          <p:cNvSpPr>
            <a:spLocks/>
          </p:cNvSpPr>
          <p:nvPr/>
        </p:nvSpPr>
        <p:spPr bwMode="auto">
          <a:xfrm>
            <a:off x="5637213" y="5334000"/>
            <a:ext cx="2273300"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Arial" charset="0"/>
                <a:ea typeface="ＭＳ Ｐゴシック" charset="0"/>
                <a:cs typeface="Arial" charset="0"/>
                <a:sym typeface="Arial" charset="0"/>
              </a:rPr>
              <a:t>image plane below</a:t>
            </a:r>
          </a:p>
        </p:txBody>
      </p:sp>
      <p:sp>
        <p:nvSpPr>
          <p:cNvPr id="58390" name="Line 22"/>
          <p:cNvSpPr>
            <a:spLocks noChangeShapeType="1"/>
          </p:cNvSpPr>
          <p:nvPr/>
        </p:nvSpPr>
        <p:spPr bwMode="auto">
          <a:xfrm rot="10800000" flipH="1">
            <a:off x="3048000" y="2627313"/>
            <a:ext cx="1966913" cy="0"/>
          </a:xfrm>
          <a:prstGeom prst="line">
            <a:avLst/>
          </a:prstGeom>
          <a:noFill/>
          <a:ln w="38100" cap="flat">
            <a:solidFill>
              <a:srgbClr val="FF0000"/>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nvGrpSpPr>
          <p:cNvPr id="58393" name="Group 25"/>
          <p:cNvGrpSpPr>
            <a:grpSpLocks/>
          </p:cNvGrpSpPr>
          <p:nvPr/>
        </p:nvGrpSpPr>
        <p:grpSpPr bwMode="auto">
          <a:xfrm>
            <a:off x="3892550" y="4038600"/>
            <a:ext cx="1517650" cy="2424113"/>
            <a:chOff x="0" y="0"/>
            <a:chExt cx="956" cy="1527"/>
          </a:xfrm>
        </p:grpSpPr>
        <p:sp>
          <p:nvSpPr>
            <p:cNvPr id="58391" name="Rectangle 23"/>
            <p:cNvSpPr>
              <a:spLocks/>
            </p:cNvSpPr>
            <p:nvPr/>
          </p:nvSpPr>
          <p:spPr bwMode="auto">
            <a:xfrm>
              <a:off x="0" y="1039"/>
              <a:ext cx="922" cy="4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600">
                  <a:solidFill>
                    <a:schemeClr val="tx1"/>
                  </a:solidFill>
                  <a:latin typeface="Arial" charset="0"/>
                  <a:ea typeface="ＭＳ Ｐゴシック" charset="0"/>
                  <a:cs typeface="Arial" charset="0"/>
                  <a:sym typeface="Arial" charset="0"/>
                </a:rPr>
                <a:t>black area</a:t>
              </a:r>
            </a:p>
            <a:p>
              <a:pPr marL="39688"/>
              <a:r>
                <a:rPr lang="en-US" sz="1600">
                  <a:solidFill>
                    <a:schemeClr val="tx1"/>
                  </a:solidFill>
                  <a:latin typeface="Arial" charset="0"/>
                  <a:ea typeface="ＭＳ Ｐゴシック" charset="0"/>
                  <a:cs typeface="Arial" charset="0"/>
                  <a:sym typeface="Arial" charset="0"/>
                </a:rPr>
                <a:t>where no pixel</a:t>
              </a:r>
            </a:p>
            <a:p>
              <a:pPr marL="39688"/>
              <a:r>
                <a:rPr lang="en-US" sz="1600">
                  <a:solidFill>
                    <a:schemeClr val="tx1"/>
                  </a:solidFill>
                  <a:latin typeface="Arial" charset="0"/>
                  <a:ea typeface="ＭＳ Ｐゴシック" charset="0"/>
                  <a:cs typeface="Arial" charset="0"/>
                  <a:sym typeface="Arial" charset="0"/>
                </a:rPr>
                <a:t>maps to</a:t>
              </a:r>
            </a:p>
          </p:txBody>
        </p:sp>
        <p:sp>
          <p:nvSpPr>
            <p:cNvPr id="58392" name="Line 24"/>
            <p:cNvSpPr>
              <a:spLocks noChangeShapeType="1"/>
            </p:cNvSpPr>
            <p:nvPr/>
          </p:nvSpPr>
          <p:spPr bwMode="auto">
            <a:xfrm rot="10800000" flipH="1">
              <a:off x="668" y="0"/>
              <a:ext cx="288" cy="1056"/>
            </a:xfrm>
            <a:prstGeom prst="line">
              <a:avLst/>
            </a:prstGeom>
            <a:noFill/>
            <a:ln w="12700"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grpSp>
        <p:nvGrpSpPr>
          <p:cNvPr id="58397" name="Group 29"/>
          <p:cNvGrpSpPr>
            <a:grpSpLocks/>
          </p:cNvGrpSpPr>
          <p:nvPr/>
        </p:nvGrpSpPr>
        <p:grpSpPr bwMode="auto">
          <a:xfrm>
            <a:off x="4191000" y="3733800"/>
            <a:ext cx="4267200" cy="2895600"/>
            <a:chOff x="0" y="0"/>
            <a:chExt cx="2688" cy="1824"/>
          </a:xfrm>
        </p:grpSpPr>
        <p:pic>
          <p:nvPicPr>
            <p:cNvPr id="58394" name="Picture 26"/>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194" t="2562"/>
            <a:stretch>
              <a:fillRect/>
            </a:stretch>
          </p:blipFill>
          <p:spPr bwMode="auto">
            <a:xfrm>
              <a:off x="936" y="0"/>
              <a:ext cx="1751" cy="182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58395" name="Line 27"/>
            <p:cNvSpPr>
              <a:spLocks noChangeShapeType="1"/>
            </p:cNvSpPr>
            <p:nvPr/>
          </p:nvSpPr>
          <p:spPr bwMode="auto">
            <a:xfrm>
              <a:off x="0" y="0"/>
              <a:ext cx="479" cy="480"/>
            </a:xfrm>
            <a:prstGeom prst="line">
              <a:avLst/>
            </a:prstGeom>
            <a:noFill/>
            <a:ln w="38100" cap="flat">
              <a:solidFill>
                <a:srgbClr val="FF0000"/>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8396" name="Line 28"/>
            <p:cNvSpPr>
              <a:spLocks noChangeShapeType="1"/>
            </p:cNvSpPr>
            <p:nvPr/>
          </p:nvSpPr>
          <p:spPr bwMode="auto">
            <a:xfrm>
              <a:off x="624" y="1344"/>
              <a:ext cx="1824" cy="384"/>
            </a:xfrm>
            <a:prstGeom prst="line">
              <a:avLst/>
            </a:prstGeom>
            <a:noFill/>
            <a:ln w="12700"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
        <p:nvSpPr>
          <p:cNvPr id="58398" name="Rectangle 30"/>
          <p:cNvSpPr>
            <a:spLocks/>
          </p:cNvSpPr>
          <p:nvPr/>
        </p:nvSpPr>
        <p:spPr bwMode="auto">
          <a:xfrm>
            <a:off x="3200400" y="1181100"/>
            <a:ext cx="2133600" cy="1117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New Roman" charset="0"/>
              </a:rPr>
              <a:t>homography so that image is parallel to floor</a:t>
            </a:r>
          </a:p>
        </p:txBody>
      </p:sp>
      <p:sp>
        <p:nvSpPr>
          <p:cNvPr id="58399" name="Rectangle 31"/>
          <p:cNvSpPr>
            <a:spLocks/>
          </p:cNvSpPr>
          <p:nvPr/>
        </p:nvSpPr>
        <p:spPr bwMode="auto">
          <a:xfrm>
            <a:off x="2768600" y="4165600"/>
            <a:ext cx="2133600" cy="1460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New Roman" charset="0"/>
              </a:rPr>
              <a:t>homography so that image is parallel to right wall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83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8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0417" name="Line 1"/>
          <p:cNvSpPr>
            <a:spLocks noChangeShapeType="1"/>
          </p:cNvSpPr>
          <p:nvPr/>
        </p:nvSpPr>
        <p:spPr bwMode="auto">
          <a:xfrm>
            <a:off x="304800" y="838200"/>
            <a:ext cx="8686800" cy="1588"/>
          </a:xfrm>
          <a:prstGeom prst="line">
            <a:avLst/>
          </a:prstGeom>
          <a:noFill/>
          <a:ln w="38100" cap="flat">
            <a:solidFill>
              <a:srgbClr val="CC66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6041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9600" y="0"/>
            <a:ext cx="914400" cy="668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60419" name="Rectangle 3"/>
          <p:cNvSpPr>
            <a:spLocks noGrp="1" noChangeArrowheads="1"/>
          </p:cNvSpPr>
          <p:nvPr>
            <p:ph type="title"/>
          </p:nvPr>
        </p:nvSpPr>
        <p:spPr>
          <a:ln/>
        </p:spPr>
        <p:txBody>
          <a:bodyPr rIns="133350"/>
          <a:lstStyle/>
          <a:p>
            <a:r>
              <a:rPr lang="en-US"/>
              <a:t>automatic image mosaicing</a:t>
            </a:r>
          </a:p>
        </p:txBody>
      </p:sp>
      <p:sp>
        <p:nvSpPr>
          <p:cNvPr id="60420" name="Rectangle 4"/>
          <p:cNvSpPr>
            <a:spLocks noGrp="1" noChangeArrowheads="1"/>
          </p:cNvSpPr>
          <p:nvPr>
            <p:ph type="body" idx="1"/>
          </p:nvPr>
        </p:nvSpPr>
        <p:spPr>
          <a:xfrm>
            <a:off x="88900" y="990600"/>
            <a:ext cx="9232900" cy="5867400"/>
          </a:xfrm>
          <a:ln/>
        </p:spPr>
        <p:txBody>
          <a:bodyPr rIns="133350"/>
          <a:lstStyle/>
          <a:p>
            <a:r>
              <a:rPr lang="en-US"/>
              <a:t>Basic Procedure</a:t>
            </a:r>
          </a:p>
          <a:p>
            <a:pPr marL="784225" lvl="1"/>
            <a:r>
              <a:rPr lang="en-US"/>
              <a:t>Take a sequence of images </a:t>
            </a:r>
            <a:r>
              <a:rPr lang="en-US">
                <a:latin typeface="Times New Roman Bold" charset="0"/>
                <a:cs typeface="Times New Roman Bold" charset="0"/>
                <a:sym typeface="Times New Roman Bold" charset="0"/>
              </a:rPr>
              <a:t>from the same position.</a:t>
            </a:r>
            <a:endParaRPr lang="en-US">
              <a:latin typeface="Times New Roman Bold" charset="0"/>
              <a:sym typeface="Times New Roman Bold" charset="0"/>
            </a:endParaRPr>
          </a:p>
          <a:p>
            <a:pPr marL="1184275" lvl="2"/>
            <a:r>
              <a:rPr lang="en-US"/>
              <a:t>Rotate the camera about its optical center (entrance pupil).</a:t>
            </a:r>
          </a:p>
          <a:p>
            <a:pPr marL="784225" lvl="1"/>
            <a:r>
              <a:rPr lang="en-US"/>
              <a:t>Robustly compute the homography transformation between second image and first.</a:t>
            </a:r>
          </a:p>
          <a:p>
            <a:pPr marL="784225" lvl="1"/>
            <a:r>
              <a:rPr lang="en-US"/>
              <a:t>Transform (warp) the second image to overlap with first.</a:t>
            </a:r>
          </a:p>
          <a:p>
            <a:pPr marL="784225" lvl="1"/>
            <a:r>
              <a:rPr lang="en-US"/>
              <a:t>Blend the two together to create a mosaic.</a:t>
            </a:r>
          </a:p>
          <a:p>
            <a:pPr marL="784225" lvl="1"/>
            <a:r>
              <a:rPr lang="en-US"/>
              <a:t>If there are more images, repeat.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
                                  </p:stCondLst>
                                  <p:childTnLst>
                                    <p:set>
                                      <p:cBhvr>
                                        <p:cTn id="6" dur="1" fill="hold">
                                          <p:stCondLst>
                                            <p:cond delay="499"/>
                                          </p:stCondLst>
                                        </p:cTn>
                                        <p:tgtEl>
                                          <p:spTgt spid="60420">
                                            <p:txEl>
                                              <p:pRg st="0" end="0"/>
                                            </p:txEl>
                                          </p:spTgt>
                                        </p:tgtEl>
                                        <p:attrNameLst>
                                          <p:attrName>style.visibility</p:attrName>
                                        </p:attrNameLst>
                                      </p:cBhvr>
                                      <p:to>
                                        <p:strVal val="visible"/>
                                      </p:to>
                                    </p:set>
                                  </p:childTnLst>
                                </p:cTn>
                              </p:par>
                            </p:childTnLst>
                          </p:cTn>
                        </p:par>
                        <p:par>
                          <p:cTn id="7" fill="hold" nodeType="afterGroup">
                            <p:stCondLst>
                              <p:cond delay="501"/>
                            </p:stCondLst>
                            <p:childTnLst>
                              <p:par>
                                <p:cTn id="8" presetID="1" presetClass="entr" presetSubtype="0" fill="hold" grpId="0" nodeType="afterEffect">
                                  <p:stCondLst>
                                    <p:cond delay="1"/>
                                  </p:stCondLst>
                                  <p:childTnLst>
                                    <p:set>
                                      <p:cBhvr>
                                        <p:cTn id="9" dur="1" fill="hold">
                                          <p:stCondLst>
                                            <p:cond delay="499"/>
                                          </p:stCondLst>
                                        </p:cTn>
                                        <p:tgtEl>
                                          <p:spTgt spid="60420">
                                            <p:txEl>
                                              <p:pRg st="1" end="1"/>
                                            </p:txEl>
                                          </p:spTgt>
                                        </p:tgtEl>
                                        <p:attrNameLst>
                                          <p:attrName>style.visibility</p:attrName>
                                        </p:attrNameLst>
                                      </p:cBhvr>
                                      <p:to>
                                        <p:strVal val="visible"/>
                                      </p:to>
                                    </p:set>
                                  </p:childTnLst>
                                </p:cTn>
                              </p:par>
                            </p:childTnLst>
                          </p:cTn>
                        </p:par>
                        <p:par>
                          <p:cTn id="10" fill="hold" nodeType="afterGroup">
                            <p:stCondLst>
                              <p:cond delay="1002"/>
                            </p:stCondLst>
                            <p:childTnLst>
                              <p:par>
                                <p:cTn id="11" presetID="1" presetClass="entr" presetSubtype="0" fill="hold" grpId="0" nodeType="afterEffect">
                                  <p:stCondLst>
                                    <p:cond delay="1"/>
                                  </p:stCondLst>
                                  <p:childTnLst>
                                    <p:set>
                                      <p:cBhvr>
                                        <p:cTn id="12" dur="1" fill="hold">
                                          <p:stCondLst>
                                            <p:cond delay="499"/>
                                          </p:stCondLst>
                                        </p:cTn>
                                        <p:tgtEl>
                                          <p:spTgt spid="60420">
                                            <p:txEl>
                                              <p:pRg st="2" end="2"/>
                                            </p:txEl>
                                          </p:spTgt>
                                        </p:tgtEl>
                                        <p:attrNameLst>
                                          <p:attrName>style.visibility</p:attrName>
                                        </p:attrNameLst>
                                      </p:cBhvr>
                                      <p:to>
                                        <p:strVal val="visible"/>
                                      </p:to>
                                    </p:set>
                                  </p:childTnLst>
                                </p:cTn>
                              </p:par>
                            </p:childTnLst>
                          </p:cTn>
                        </p:par>
                        <p:par>
                          <p:cTn id="13" fill="hold" nodeType="afterGroup">
                            <p:stCondLst>
                              <p:cond delay="1503"/>
                            </p:stCondLst>
                            <p:childTnLst>
                              <p:par>
                                <p:cTn id="14" presetID="1" presetClass="entr" presetSubtype="0" fill="hold" grpId="0" nodeType="afterEffect">
                                  <p:stCondLst>
                                    <p:cond delay="1"/>
                                  </p:stCondLst>
                                  <p:childTnLst>
                                    <p:set>
                                      <p:cBhvr>
                                        <p:cTn id="15" dur="1" fill="hold">
                                          <p:stCondLst>
                                            <p:cond delay="499"/>
                                          </p:stCondLst>
                                        </p:cTn>
                                        <p:tgtEl>
                                          <p:spTgt spid="60420">
                                            <p:txEl>
                                              <p:pRg st="3" end="3"/>
                                            </p:txEl>
                                          </p:spTgt>
                                        </p:tgtEl>
                                        <p:attrNameLst>
                                          <p:attrName>style.visibility</p:attrName>
                                        </p:attrNameLst>
                                      </p:cBhvr>
                                      <p:to>
                                        <p:strVal val="visible"/>
                                      </p:to>
                                    </p:set>
                                  </p:childTnLst>
                                </p:cTn>
                              </p:par>
                            </p:childTnLst>
                          </p:cTn>
                        </p:par>
                        <p:par>
                          <p:cTn id="16" fill="hold" nodeType="afterGroup">
                            <p:stCondLst>
                              <p:cond delay="2004"/>
                            </p:stCondLst>
                            <p:childTnLst>
                              <p:par>
                                <p:cTn id="17" presetID="1" presetClass="entr" presetSubtype="0" fill="hold" grpId="0" nodeType="afterEffect">
                                  <p:stCondLst>
                                    <p:cond delay="1"/>
                                  </p:stCondLst>
                                  <p:childTnLst>
                                    <p:set>
                                      <p:cBhvr>
                                        <p:cTn id="18" dur="1" fill="hold">
                                          <p:stCondLst>
                                            <p:cond delay="499"/>
                                          </p:stCondLst>
                                        </p:cTn>
                                        <p:tgtEl>
                                          <p:spTgt spid="60420">
                                            <p:txEl>
                                              <p:pRg st="4" end="4"/>
                                            </p:txEl>
                                          </p:spTgt>
                                        </p:tgtEl>
                                        <p:attrNameLst>
                                          <p:attrName>style.visibility</p:attrName>
                                        </p:attrNameLst>
                                      </p:cBhvr>
                                      <p:to>
                                        <p:strVal val="visible"/>
                                      </p:to>
                                    </p:set>
                                  </p:childTnLst>
                                </p:cTn>
                              </p:par>
                            </p:childTnLst>
                          </p:cTn>
                        </p:par>
                        <p:par>
                          <p:cTn id="19" fill="hold" nodeType="afterGroup">
                            <p:stCondLst>
                              <p:cond delay="2505"/>
                            </p:stCondLst>
                            <p:childTnLst>
                              <p:par>
                                <p:cTn id="20" presetID="1" presetClass="entr" presetSubtype="0" fill="hold" grpId="0" nodeType="afterEffect">
                                  <p:stCondLst>
                                    <p:cond delay="1"/>
                                  </p:stCondLst>
                                  <p:childTnLst>
                                    <p:set>
                                      <p:cBhvr>
                                        <p:cTn id="21" dur="1" fill="hold">
                                          <p:stCondLst>
                                            <p:cond delay="499"/>
                                          </p:stCondLst>
                                        </p:cTn>
                                        <p:tgtEl>
                                          <p:spTgt spid="60420">
                                            <p:txEl>
                                              <p:pRg st="5" end="5"/>
                                            </p:txEl>
                                          </p:spTgt>
                                        </p:tgtEl>
                                        <p:attrNameLst>
                                          <p:attrName>style.visibility</p:attrName>
                                        </p:attrNameLst>
                                      </p:cBhvr>
                                      <p:to>
                                        <p:strVal val="visible"/>
                                      </p:to>
                                    </p:set>
                                  </p:childTnLst>
                                </p:cTn>
                              </p:par>
                            </p:childTnLst>
                          </p:cTn>
                        </p:par>
                        <p:par>
                          <p:cTn id="22" fill="hold" nodeType="afterGroup">
                            <p:stCondLst>
                              <p:cond delay="3006"/>
                            </p:stCondLst>
                            <p:childTnLst>
                              <p:par>
                                <p:cTn id="23" presetID="1" presetClass="entr" presetSubtype="0" fill="hold" grpId="0" nodeType="afterEffect">
                                  <p:stCondLst>
                                    <p:cond delay="1"/>
                                  </p:stCondLst>
                                  <p:childTnLst>
                                    <p:set>
                                      <p:cBhvr>
                                        <p:cTn id="24" dur="1" fill="hold">
                                          <p:stCondLst>
                                            <p:cond delay="499"/>
                                          </p:stCondLst>
                                        </p:cTn>
                                        <p:tgtEl>
                                          <p:spTgt spid="604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bldLvl="5" autoUpdateAnimBg="0" advAuto="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606425" y="0"/>
            <a:ext cx="8369300" cy="1625600"/>
          </a:xfrm>
          <a:ln/>
        </p:spPr>
        <p:txBody>
          <a:bodyPr rIns="132080"/>
          <a:lstStyle/>
          <a:p>
            <a:r>
              <a:rPr lang="en-US"/>
              <a:t>Robust feature matching through RANSAC</a:t>
            </a:r>
          </a:p>
        </p:txBody>
      </p:sp>
      <p:sp>
        <p:nvSpPr>
          <p:cNvPr id="64514" name="Rectangle 2"/>
          <p:cNvSpPr>
            <a:spLocks/>
          </p:cNvSpPr>
          <p:nvPr/>
        </p:nvSpPr>
        <p:spPr bwMode="auto">
          <a:xfrm>
            <a:off x="3919538" y="5959475"/>
            <a:ext cx="5053012" cy="800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lgn="r"/>
            <a:r>
              <a:rPr lang="en-US">
                <a:solidFill>
                  <a:schemeClr val="tx1"/>
                </a:solidFill>
                <a:latin typeface="Arial" charset="0"/>
                <a:ea typeface="ＭＳ Ｐゴシック" charset="0"/>
                <a:cs typeface="Arial" charset="0"/>
                <a:sym typeface="Arial" charset="0"/>
              </a:rPr>
              <a:t>15-463: Computational Photography</a:t>
            </a:r>
          </a:p>
          <a:p>
            <a:pPr marL="39688" algn="r"/>
            <a:r>
              <a:rPr lang="en-US">
                <a:solidFill>
                  <a:schemeClr val="tx1"/>
                </a:solidFill>
                <a:latin typeface="Arial" charset="0"/>
                <a:ea typeface="ＭＳ Ｐゴシック" charset="0"/>
                <a:cs typeface="Arial" charset="0"/>
                <a:sym typeface="Arial" charset="0"/>
              </a:rPr>
              <a:t>Alexei Efros, CMU, Fall 2005</a:t>
            </a:r>
          </a:p>
        </p:txBody>
      </p:sp>
      <p:sp>
        <p:nvSpPr>
          <p:cNvPr id="64515" name="Rectangle 3"/>
          <p:cNvSpPr>
            <a:spLocks/>
          </p:cNvSpPr>
          <p:nvPr/>
        </p:nvSpPr>
        <p:spPr bwMode="auto">
          <a:xfrm>
            <a:off x="88900" y="6216650"/>
            <a:ext cx="3167063" cy="622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latin typeface="Arial Italic" charset="0"/>
                <a:ea typeface="ＭＳ Ｐゴシック" charset="0"/>
                <a:cs typeface="Arial Italic" charset="0"/>
                <a:sym typeface="Arial Italic" charset="0"/>
              </a:rPr>
              <a:t>with a lot of slides stolen from</a:t>
            </a:r>
          </a:p>
          <a:p>
            <a:pPr marL="39688" algn="ctr"/>
            <a:r>
              <a:rPr lang="en-US" sz="1800">
                <a:solidFill>
                  <a:schemeClr val="tx1"/>
                </a:solidFill>
                <a:latin typeface="Arial Italic" charset="0"/>
                <a:ea typeface="ＭＳ Ｐゴシック" charset="0"/>
                <a:cs typeface="Arial Italic" charset="0"/>
                <a:sym typeface="Arial Italic" charset="0"/>
              </a:rPr>
              <a:t> Steve Seitz and Rick Szeliski</a:t>
            </a:r>
          </a:p>
        </p:txBody>
      </p:sp>
      <p:sp>
        <p:nvSpPr>
          <p:cNvPr id="64516" name="Rectangle 4"/>
          <p:cNvSpPr>
            <a:spLocks/>
          </p:cNvSpPr>
          <p:nvPr/>
        </p:nvSpPr>
        <p:spPr bwMode="auto">
          <a:xfrm>
            <a:off x="304800" y="4953000"/>
            <a:ext cx="211137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latin typeface="Times New Roman Bold" charset="0"/>
                <a:ea typeface="ＭＳ Ｐゴシック" charset="0"/>
                <a:cs typeface="Times New Roman Bold" charset="0"/>
                <a:sym typeface="Times New Roman Bold" charset="0"/>
              </a:rPr>
              <a:t>© </a:t>
            </a:r>
            <a:r>
              <a:rPr lang="en-US" sz="1600">
                <a:solidFill>
                  <a:schemeClr val="tx1"/>
                </a:solidFill>
                <a:latin typeface="Times New Roman Bold" charset="0"/>
                <a:ea typeface="ＭＳ Ｐゴシック" charset="0"/>
                <a:cs typeface="Times New Roman Bold" charset="0"/>
                <a:sym typeface="Times New Roman Bold" charset="0"/>
              </a:rPr>
              <a:t>Krister Parmstrand</a:t>
            </a:r>
            <a:r>
              <a:rPr lang="en-US">
                <a:solidFill>
                  <a:schemeClr val="tx1"/>
                </a:solidFill>
                <a:latin typeface="Times New Roman Bold" charset="0"/>
                <a:ea typeface="ＭＳ Ｐゴシック" charset="0"/>
                <a:cs typeface="Times New Roman Bold" charset="0"/>
                <a:sym typeface="Times New Roman Bold" charset="0"/>
              </a:rPr>
              <a:t> </a:t>
            </a:r>
          </a:p>
        </p:txBody>
      </p:sp>
      <p:pic>
        <p:nvPicPr>
          <p:cNvPr id="64517" name="Picture 5"/>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1641475"/>
            <a:ext cx="8667750" cy="34639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64518" name="Rectangle 6"/>
          <p:cNvSpPr>
            <a:spLocks/>
          </p:cNvSpPr>
          <p:nvPr/>
        </p:nvSpPr>
        <p:spPr bwMode="auto">
          <a:xfrm>
            <a:off x="228600" y="5384800"/>
            <a:ext cx="7277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400">
                <a:solidFill>
                  <a:schemeClr val="tx1"/>
                </a:solidFill>
                <a:ea typeface="ＭＳ Ｐゴシック" charset="0"/>
                <a:cs typeface="Times New Roman" charset="0"/>
              </a:rPr>
              <a:t>Nikon D70. Stitched Panorama. The sky has been retouched. No other image manipulation.</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685800" y="-495300"/>
            <a:ext cx="7772400" cy="1600200"/>
          </a:xfrm>
          <a:ln/>
        </p:spPr>
        <p:txBody>
          <a:bodyPr rIns="132080"/>
          <a:lstStyle/>
          <a:p>
            <a:r>
              <a:rPr lang="en-US"/>
              <a:t>Feature matching</a:t>
            </a:r>
          </a:p>
        </p:txBody>
      </p:sp>
      <p:pic>
        <p:nvPicPr>
          <p:cNvPr id="6553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284" t="8487" r="9428" b="11044"/>
          <a:stretch>
            <a:fillRect/>
          </a:stretch>
        </p:blipFill>
        <p:spPr bwMode="auto">
          <a:xfrm>
            <a:off x="685800" y="609600"/>
            <a:ext cx="3662363" cy="28971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65539"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141" t="7619" r="9428" b="11806"/>
          <a:stretch>
            <a:fillRect/>
          </a:stretch>
        </p:blipFill>
        <p:spPr bwMode="auto">
          <a:xfrm>
            <a:off x="4611688" y="609600"/>
            <a:ext cx="3721100" cy="29035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65540"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905" t="10825" r="12073" b="10780"/>
          <a:stretch>
            <a:fillRect/>
          </a:stretch>
        </p:blipFill>
        <p:spPr bwMode="auto">
          <a:xfrm>
            <a:off x="1066800" y="3962400"/>
            <a:ext cx="2898775" cy="28400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65541"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589" t="9528" r="12910" b="9253"/>
          <a:stretch>
            <a:fillRect/>
          </a:stretch>
        </p:blipFill>
        <p:spPr bwMode="auto">
          <a:xfrm>
            <a:off x="5029200" y="3962400"/>
            <a:ext cx="2949575" cy="28146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65542" name="Line 6"/>
          <p:cNvSpPr>
            <a:spLocks noChangeShapeType="1"/>
          </p:cNvSpPr>
          <p:nvPr/>
        </p:nvSpPr>
        <p:spPr bwMode="auto">
          <a:xfrm>
            <a:off x="4191000" y="5410200"/>
            <a:ext cx="681038" cy="1588"/>
          </a:xfrm>
          <a:prstGeom prst="line">
            <a:avLst/>
          </a:prstGeom>
          <a:noFill/>
          <a:ln w="38100" cap="flat">
            <a:solidFill>
              <a:srgbClr val="FF0000"/>
            </a:solidFill>
            <a:prstDash val="solid"/>
            <a:round/>
            <a:headEnd type="triangl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65543" name="Rectangle 7"/>
          <p:cNvSpPr>
            <a:spLocks/>
          </p:cNvSpPr>
          <p:nvPr/>
        </p:nvSpPr>
        <p:spPr bwMode="auto">
          <a:xfrm>
            <a:off x="4348163" y="4768850"/>
            <a:ext cx="382587"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FF0000"/>
                </a:solidFill>
                <a:miter lim="800000"/>
                <a:headEnd type="none" w="med" len="med"/>
                <a:tailEnd type="none" w="med" len="med"/>
              </a14:hiddenLine>
            </a:ext>
          </a:extLst>
        </p:spPr>
        <p:txBody>
          <a:bodyPr wrap="none" lIns="0" tIns="0" rIns="40639" bIns="0">
            <a:spAutoFit/>
          </a:bodyPr>
          <a:lstStyle/>
          <a:p>
            <a:pPr marL="39688"/>
            <a:r>
              <a:rPr lang="en-US" sz="3600">
                <a:solidFill>
                  <a:srgbClr val="FF0000"/>
                </a:solidFill>
                <a:latin typeface="Times New Roman Bold" charset="0"/>
                <a:ea typeface="ＭＳ Ｐゴシック" charset="0"/>
                <a:cs typeface="Times New Roman Bold" charset="0"/>
                <a:sym typeface="Times New Roman Bold" charset="0"/>
              </a:rPr>
              <a:t>?</a:t>
            </a:r>
          </a:p>
        </p:txBody>
      </p:sp>
      <p:sp>
        <p:nvSpPr>
          <p:cNvPr id="65544" name="Rectangle 8"/>
          <p:cNvSpPr>
            <a:spLocks/>
          </p:cNvSpPr>
          <p:nvPr/>
        </p:nvSpPr>
        <p:spPr bwMode="auto">
          <a:xfrm>
            <a:off x="508000" y="3695700"/>
            <a:ext cx="376555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descriptors for left image feature points</a:t>
            </a:r>
          </a:p>
        </p:txBody>
      </p:sp>
      <p:sp>
        <p:nvSpPr>
          <p:cNvPr id="65545" name="Rectangle 9"/>
          <p:cNvSpPr>
            <a:spLocks/>
          </p:cNvSpPr>
          <p:nvPr/>
        </p:nvSpPr>
        <p:spPr bwMode="auto">
          <a:xfrm>
            <a:off x="4608513" y="3695700"/>
            <a:ext cx="389413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Times New Roman" charset="0"/>
              </a:rPr>
              <a:t>descriptors for right image feature points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13E9E09-D9AF-8843-B023-1B9E20FDD357}" type="slidenum">
              <a:rPr lang="en-US"/>
              <a:pPr/>
              <a:t>24</a:t>
            </a:fld>
            <a:endParaRPr lang="en-US"/>
          </a:p>
        </p:txBody>
      </p:sp>
      <p:sp>
        <p:nvSpPr>
          <p:cNvPr id="66561" name="Rectangle 1"/>
          <p:cNvSpPr>
            <a:spLocks noGrp="1" noChangeArrowheads="1"/>
          </p:cNvSpPr>
          <p:nvPr>
            <p:ph type="title"/>
          </p:nvPr>
        </p:nvSpPr>
        <p:spPr>
          <a:xfrm>
            <a:off x="482600" y="-635000"/>
            <a:ext cx="8331200" cy="1600200"/>
          </a:xfrm>
          <a:ln/>
        </p:spPr>
        <p:txBody>
          <a:bodyPr rIns="132080"/>
          <a:lstStyle/>
          <a:p>
            <a:r>
              <a:rPr lang="en-US" sz="3600"/>
              <a:t/>
            </a:r>
            <a:br>
              <a:rPr lang="en-US" sz="3600"/>
            </a:br>
            <a:r>
              <a:rPr lang="en-US" sz="3600"/>
              <a:t>Strategies to match images robustly</a:t>
            </a:r>
          </a:p>
        </p:txBody>
      </p:sp>
      <p:sp>
        <p:nvSpPr>
          <p:cNvPr id="66562" name="Rectangle 2"/>
          <p:cNvSpPr>
            <a:spLocks noGrp="1" noChangeArrowheads="1"/>
          </p:cNvSpPr>
          <p:nvPr>
            <p:ph type="body" idx="1"/>
          </p:nvPr>
        </p:nvSpPr>
        <p:spPr>
          <a:xfrm>
            <a:off x="685800" y="1346200"/>
            <a:ext cx="7772400" cy="5372100"/>
          </a:xfrm>
          <a:ln/>
        </p:spPr>
        <p:txBody>
          <a:bodyPr rIns="132080"/>
          <a:lstStyle/>
          <a:p>
            <a:pPr marL="0" indent="0">
              <a:buFont typeface="Times New Roman" charset="0"/>
              <a:buNone/>
            </a:pPr>
            <a:r>
              <a:rPr lang="en-US" sz="2400" u="sng"/>
              <a:t>(a) Working with individual features:</a:t>
            </a:r>
            <a:r>
              <a:rPr lang="en-US" sz="2400"/>
              <a:t>  For each feature point, find most similar point in other image (SIFT distance)</a:t>
            </a:r>
          </a:p>
          <a:p>
            <a:pPr marL="0" lvl="1" indent="0">
              <a:buFont typeface="Times New Roman" charset="0"/>
              <a:buNone/>
            </a:pPr>
            <a:r>
              <a:rPr lang="en-US" sz="1800"/>
              <a:t>Reject ambiguous matches where there are too many similar points</a:t>
            </a:r>
          </a:p>
          <a:p>
            <a:pPr marL="0" lvl="1" indent="0">
              <a:buFont typeface="Times New Roman" charset="0"/>
              <a:buNone/>
            </a:pPr>
            <a:endParaRPr lang="en-US" sz="1800"/>
          </a:p>
          <a:p>
            <a:pPr marL="0" indent="0">
              <a:buFont typeface="Times New Roman" charset="0"/>
              <a:buNone/>
            </a:pPr>
            <a:r>
              <a:rPr lang="en-US" sz="2400"/>
              <a:t>(b) </a:t>
            </a:r>
            <a:r>
              <a:rPr lang="en-US" sz="2400" u="sng"/>
              <a:t>Working with all the features:</a:t>
            </a:r>
            <a:r>
              <a:rPr lang="en-US" sz="2400"/>
              <a:t>  Given some good feature matches, look for possible homographies relating the two images</a:t>
            </a:r>
          </a:p>
          <a:p>
            <a:pPr marL="0" lvl="1" indent="0">
              <a:buFont typeface="Times New Roman" charset="0"/>
              <a:buNone/>
            </a:pPr>
            <a:r>
              <a:rPr lang="en-US" sz="1800"/>
              <a:t>Reject homographies that don</a:t>
            </a:r>
            <a:r>
              <a:rPr lang="ja-JP" altLang="en-US" sz="1800">
                <a:latin typeface="Arial"/>
              </a:rPr>
              <a:t>’</a:t>
            </a:r>
            <a:r>
              <a:rPr lang="en-US" sz="1800"/>
              <a:t>t have many feature matches.</a:t>
            </a:r>
          </a:p>
        </p:txBody>
      </p:sp>
      <p:sp>
        <p:nvSpPr>
          <p:cNvPr id="66563"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EA1FD724-4393-374D-90D0-D52F14450658}" type="slidenum">
              <a:rPr lang="en-US" sz="1400">
                <a:cs typeface="Times New Roman" charset="0"/>
              </a:rPr>
              <a:pPr algn="ctr"/>
              <a:t>24</a:t>
            </a:fld>
            <a:endParaRPr lang="en-US" sz="1400">
              <a:cs typeface="Times New Roman"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685800" y="0"/>
            <a:ext cx="7772400" cy="1143000"/>
          </a:xfrm>
          <a:ln/>
        </p:spPr>
        <p:txBody>
          <a:bodyPr rIns="132080"/>
          <a:lstStyle/>
          <a:p>
            <a:r>
              <a:rPr lang="en-US"/>
              <a:t>(a) Feature-space outlier rejection</a:t>
            </a:r>
          </a:p>
        </p:txBody>
      </p:sp>
      <p:sp>
        <p:nvSpPr>
          <p:cNvPr id="69634" name="Rectangle 2"/>
          <p:cNvSpPr>
            <a:spLocks noGrp="1" noChangeArrowheads="1"/>
          </p:cNvSpPr>
          <p:nvPr>
            <p:ph type="body" idx="1"/>
          </p:nvPr>
        </p:nvSpPr>
        <p:spPr>
          <a:xfrm>
            <a:off x="685800" y="1371600"/>
            <a:ext cx="7772400" cy="3443288"/>
          </a:xfrm>
          <a:ln/>
        </p:spPr>
        <p:txBody>
          <a:bodyPr rIns="132080"/>
          <a:lstStyle/>
          <a:p>
            <a:r>
              <a:rPr lang="en-US" sz="2800"/>
              <a:t>Let</a:t>
            </a:r>
            <a:r>
              <a:rPr lang="ja-JP" altLang="en-US" sz="2800">
                <a:latin typeface="Arial"/>
              </a:rPr>
              <a:t>’</a:t>
            </a:r>
            <a:r>
              <a:rPr lang="en-US" sz="2800"/>
              <a:t>s not match all features, but only these that have </a:t>
            </a:r>
            <a:r>
              <a:rPr lang="ja-JP" altLang="en-US" sz="2800">
                <a:latin typeface="Arial"/>
              </a:rPr>
              <a:t>“</a:t>
            </a:r>
            <a:r>
              <a:rPr lang="en-US" sz="2800"/>
              <a:t>similar enough</a:t>
            </a:r>
            <a:r>
              <a:rPr lang="ja-JP" altLang="en-US" sz="2800">
                <a:latin typeface="Arial"/>
              </a:rPr>
              <a:t>”</a:t>
            </a:r>
            <a:r>
              <a:rPr lang="en-US" sz="2800"/>
              <a:t> matches?</a:t>
            </a:r>
          </a:p>
          <a:p>
            <a:r>
              <a:rPr lang="en-US" sz="2800"/>
              <a:t>How can we do it? </a:t>
            </a:r>
          </a:p>
          <a:p>
            <a:pPr marL="782638" lvl="1"/>
            <a:r>
              <a:rPr lang="en-US" sz="2400"/>
              <a:t>SSD(patch1,patch2) &lt; threshold</a:t>
            </a:r>
          </a:p>
          <a:p>
            <a:pPr marL="782638" lvl="1"/>
            <a:r>
              <a:rPr lang="en-US" sz="2400"/>
              <a:t>How to set threshold?</a:t>
            </a:r>
            <a:br>
              <a:rPr lang="en-US" sz="2400"/>
            </a:br>
            <a:r>
              <a:rPr lang="en-US" sz="2400"/>
              <a:t>Not so easy.</a:t>
            </a:r>
          </a:p>
        </p:txBody>
      </p:sp>
      <p:pic>
        <p:nvPicPr>
          <p:cNvPr id="69635"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33900" y="3319463"/>
            <a:ext cx="4467225" cy="35385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685800" y="0"/>
            <a:ext cx="7772400" cy="1143000"/>
          </a:xfrm>
          <a:ln/>
        </p:spPr>
        <p:txBody>
          <a:bodyPr rIns="132080"/>
          <a:lstStyle/>
          <a:p>
            <a:r>
              <a:rPr lang="en-US"/>
              <a:t>Feature-space outlier rejection</a:t>
            </a:r>
          </a:p>
        </p:txBody>
      </p:sp>
      <p:sp>
        <p:nvSpPr>
          <p:cNvPr id="70658" name="Rectangle 2"/>
          <p:cNvSpPr>
            <a:spLocks noGrp="1" noChangeArrowheads="1"/>
          </p:cNvSpPr>
          <p:nvPr>
            <p:ph type="body" idx="1"/>
          </p:nvPr>
        </p:nvSpPr>
        <p:spPr>
          <a:xfrm>
            <a:off x="209550" y="1371600"/>
            <a:ext cx="8785225" cy="5486400"/>
          </a:xfrm>
          <a:ln/>
        </p:spPr>
        <p:txBody>
          <a:bodyPr rIns="132080"/>
          <a:lstStyle/>
          <a:p>
            <a:r>
              <a:rPr lang="en-US" sz="2800"/>
              <a:t>A better way [Lowe, 1999]:</a:t>
            </a:r>
          </a:p>
          <a:p>
            <a:pPr marL="782638" lvl="1"/>
            <a:r>
              <a:rPr lang="en-US" sz="2400"/>
              <a:t>1-NN: SSD of the closest match</a:t>
            </a:r>
          </a:p>
          <a:p>
            <a:pPr marL="782638" lvl="1"/>
            <a:r>
              <a:rPr lang="en-US" sz="2400"/>
              <a:t>2-NN: SSD of the </a:t>
            </a:r>
            <a:r>
              <a:rPr lang="en-US" sz="2400" u="sng"/>
              <a:t>second-closest</a:t>
            </a:r>
            <a:r>
              <a:rPr lang="en-US" sz="2400"/>
              <a:t> match</a:t>
            </a:r>
          </a:p>
          <a:p>
            <a:pPr marL="782638" lvl="1"/>
            <a:r>
              <a:rPr lang="en-US" sz="2400"/>
              <a:t>Look at how much better 1-NN is than 2-NN, e.g. 1-NN/2-NN</a:t>
            </a:r>
          </a:p>
          <a:p>
            <a:pPr marL="782638" lvl="1"/>
            <a:r>
              <a:rPr lang="en-US" sz="2400"/>
              <a:t>That is, is our best match so much better than the rest?</a:t>
            </a:r>
          </a:p>
        </p:txBody>
      </p:sp>
      <p:pic>
        <p:nvPicPr>
          <p:cNvPr id="70659"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4510"/>
          <a:stretch>
            <a:fillRect/>
          </a:stretch>
        </p:blipFill>
        <p:spPr bwMode="auto">
          <a:xfrm>
            <a:off x="4673600" y="3565525"/>
            <a:ext cx="4237038" cy="32924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0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xfrm>
            <a:off x="685800" y="-508000"/>
            <a:ext cx="7772400" cy="2362200"/>
          </a:xfrm>
          <a:ln/>
        </p:spPr>
        <p:txBody>
          <a:bodyPr rIns="132080"/>
          <a:lstStyle/>
          <a:p>
            <a:r>
              <a:rPr lang="en-US"/>
              <a:t>Feature-space outlier rejection</a:t>
            </a:r>
          </a:p>
        </p:txBody>
      </p:sp>
      <p:sp>
        <p:nvSpPr>
          <p:cNvPr id="71682" name="Rectangle 2"/>
          <p:cNvSpPr>
            <a:spLocks noGrp="1" noChangeArrowheads="1"/>
          </p:cNvSpPr>
          <p:nvPr>
            <p:ph type="body" idx="1"/>
          </p:nvPr>
        </p:nvSpPr>
        <p:spPr>
          <a:xfrm>
            <a:off x="685800" y="4664075"/>
            <a:ext cx="7772400" cy="2193925"/>
          </a:xfrm>
          <a:ln/>
        </p:spPr>
        <p:txBody>
          <a:bodyPr rIns="132080"/>
          <a:lstStyle/>
          <a:p>
            <a:r>
              <a:rPr lang="en-US"/>
              <a:t>Can we now compute H from the blue points?</a:t>
            </a:r>
          </a:p>
          <a:p>
            <a:pPr marL="782638" lvl="1"/>
            <a:r>
              <a:rPr lang="en-US"/>
              <a:t>No!  Still too many outliers… </a:t>
            </a:r>
          </a:p>
          <a:p>
            <a:pPr marL="782638" lvl="1"/>
            <a:r>
              <a:rPr lang="en-US"/>
              <a:t>What can we do?</a:t>
            </a:r>
          </a:p>
        </p:txBody>
      </p:sp>
      <p:pic>
        <p:nvPicPr>
          <p:cNvPr id="71683"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703" t="7367" r="9428" b="11072"/>
          <a:stretch>
            <a:fillRect/>
          </a:stretch>
        </p:blipFill>
        <p:spPr bwMode="auto">
          <a:xfrm>
            <a:off x="606425" y="1727200"/>
            <a:ext cx="3736975" cy="29352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71684" name="Picture 4"/>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604" t="7367" r="9691" b="11072"/>
          <a:stretch>
            <a:fillRect/>
          </a:stretch>
        </p:blipFill>
        <p:spPr bwMode="auto">
          <a:xfrm>
            <a:off x="4572000" y="1727200"/>
            <a:ext cx="3729038" cy="29352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
                                  </p:stCondLst>
                                  <p:childTnLst>
                                    <p:set>
                                      <p:cBhvr>
                                        <p:cTn id="6" dur="1" fill="hold">
                                          <p:stCondLst>
                                            <p:cond delay="499"/>
                                          </p:stCondLst>
                                        </p:cTn>
                                        <p:tgtEl>
                                          <p:spTgt spid="71682">
                                            <p:txEl>
                                              <p:pRg st="0" end="0"/>
                                            </p:txEl>
                                          </p:spTgt>
                                        </p:tgtEl>
                                        <p:attrNameLst>
                                          <p:attrName>style.visibility</p:attrName>
                                        </p:attrNameLst>
                                      </p:cBhvr>
                                      <p:to>
                                        <p:strVal val="visible"/>
                                      </p:to>
                                    </p:set>
                                  </p:childTnLst>
                                </p:cTn>
                              </p:par>
                            </p:childTnLst>
                          </p:cTn>
                        </p:par>
                        <p:par>
                          <p:cTn id="7" fill="hold" nodeType="afterGroup">
                            <p:stCondLst>
                              <p:cond delay="501"/>
                            </p:stCondLst>
                            <p:childTnLst>
                              <p:par>
                                <p:cTn id="8" presetID="1" presetClass="entr" presetSubtype="0" fill="hold" grpId="0" nodeType="afterEffect">
                                  <p:stCondLst>
                                    <p:cond delay="1"/>
                                  </p:stCondLst>
                                  <p:childTnLst>
                                    <p:set>
                                      <p:cBhvr>
                                        <p:cTn id="9" dur="1" fill="hold">
                                          <p:stCondLst>
                                            <p:cond delay="499"/>
                                          </p:stCondLst>
                                        </p:cTn>
                                        <p:tgtEl>
                                          <p:spTgt spid="71682">
                                            <p:txEl>
                                              <p:pRg st="1" end="1"/>
                                            </p:txEl>
                                          </p:spTgt>
                                        </p:tgtEl>
                                        <p:attrNameLst>
                                          <p:attrName>style.visibility</p:attrName>
                                        </p:attrNameLst>
                                      </p:cBhvr>
                                      <p:to>
                                        <p:strVal val="visible"/>
                                      </p:to>
                                    </p:set>
                                  </p:childTnLst>
                                </p:cTn>
                              </p:par>
                            </p:childTnLst>
                          </p:cTn>
                        </p:par>
                        <p:par>
                          <p:cTn id="10" fill="hold" nodeType="afterGroup">
                            <p:stCondLst>
                              <p:cond delay="1002"/>
                            </p:stCondLst>
                            <p:childTnLst>
                              <p:par>
                                <p:cTn id="11" presetID="1" presetClass="entr" presetSubtype="0" fill="hold" grpId="0" nodeType="afterEffect">
                                  <p:stCondLst>
                                    <p:cond delay="1"/>
                                  </p:stCondLst>
                                  <p:childTnLst>
                                    <p:set>
                                      <p:cBhvr>
                                        <p:cTn id="12" dur="1" fill="hold">
                                          <p:stCondLst>
                                            <p:cond delay="499"/>
                                          </p:stCondLst>
                                        </p:cTn>
                                        <p:tgtEl>
                                          <p:spTgt spid="716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bldLvl="5" autoUpdateAnimBg="0" advAuto="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698500" y="-330200"/>
            <a:ext cx="7772400" cy="1600200"/>
          </a:xfrm>
          <a:ln/>
        </p:spPr>
        <p:txBody>
          <a:bodyPr rIns="132080"/>
          <a:lstStyle/>
          <a:p>
            <a:r>
              <a:rPr lang="en-US" sz="3600"/>
              <a:t>(b) Matching many features--looking for a good homography</a:t>
            </a:r>
          </a:p>
        </p:txBody>
      </p:sp>
      <p:pic>
        <p:nvPicPr>
          <p:cNvPr id="72706"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4450" y="1981200"/>
            <a:ext cx="6515100"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72707" name="Line 3"/>
          <p:cNvSpPr>
            <a:spLocks noChangeShapeType="1"/>
          </p:cNvSpPr>
          <p:nvPr/>
        </p:nvSpPr>
        <p:spPr bwMode="auto">
          <a:xfrm rot="10800000" flipH="1">
            <a:off x="3886200" y="3657600"/>
            <a:ext cx="16002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2708" name="Line 4"/>
          <p:cNvSpPr>
            <a:spLocks noChangeShapeType="1"/>
          </p:cNvSpPr>
          <p:nvPr/>
        </p:nvSpPr>
        <p:spPr bwMode="auto">
          <a:xfrm rot="10800000" flipH="1">
            <a:off x="4114800" y="28956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2709" name="Line 5"/>
          <p:cNvSpPr>
            <a:spLocks noChangeShapeType="1"/>
          </p:cNvSpPr>
          <p:nvPr/>
        </p:nvSpPr>
        <p:spPr bwMode="auto">
          <a:xfrm rot="10800000" flipH="1">
            <a:off x="4114800" y="20574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2710" name="Line 6"/>
          <p:cNvSpPr>
            <a:spLocks noChangeShapeType="1"/>
          </p:cNvSpPr>
          <p:nvPr/>
        </p:nvSpPr>
        <p:spPr bwMode="auto">
          <a:xfrm rot="10800000" flipH="1">
            <a:off x="3657600" y="24384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2711" name="Line 7"/>
          <p:cNvSpPr>
            <a:spLocks noChangeShapeType="1"/>
          </p:cNvSpPr>
          <p:nvPr/>
        </p:nvSpPr>
        <p:spPr bwMode="auto">
          <a:xfrm rot="10800000" flipH="1">
            <a:off x="3657600" y="33528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2712" name="Line 8"/>
          <p:cNvSpPr>
            <a:spLocks noChangeShapeType="1"/>
          </p:cNvSpPr>
          <p:nvPr/>
        </p:nvSpPr>
        <p:spPr bwMode="auto">
          <a:xfrm>
            <a:off x="2971800" y="2895600"/>
            <a:ext cx="29718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2713" name="Line 9"/>
          <p:cNvSpPr>
            <a:spLocks noChangeShapeType="1"/>
          </p:cNvSpPr>
          <p:nvPr/>
        </p:nvSpPr>
        <p:spPr bwMode="auto">
          <a:xfrm>
            <a:off x="2971800" y="1981200"/>
            <a:ext cx="3581400" cy="2286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2714" name="Rectangle 10"/>
          <p:cNvSpPr>
            <a:spLocks/>
          </p:cNvSpPr>
          <p:nvPr/>
        </p:nvSpPr>
        <p:spPr bwMode="auto">
          <a:xfrm>
            <a:off x="1524000" y="5410200"/>
            <a:ext cx="6019800" cy="4318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spcBef>
                <a:spcPts val="1350"/>
              </a:spcBef>
            </a:pPr>
            <a:r>
              <a:rPr lang="en-US">
                <a:solidFill>
                  <a:schemeClr val="tx1"/>
                </a:solidFill>
                <a:ea typeface="ＭＳ Ｐゴシック" charset="0"/>
                <a:cs typeface="Times New Roman" charset="0"/>
              </a:rPr>
              <a:t>What do we do about the </a:t>
            </a:r>
            <a:r>
              <a:rPr lang="ja-JP" altLang="en-US">
                <a:solidFill>
                  <a:schemeClr val="tx1"/>
                </a:solidFill>
                <a:latin typeface="Arial"/>
                <a:ea typeface="ＭＳ Ｐゴシック" charset="0"/>
                <a:cs typeface="Times New Roman" charset="0"/>
              </a:rPr>
              <a:t>“</a:t>
            </a:r>
            <a:r>
              <a:rPr lang="en-US">
                <a:solidFill>
                  <a:schemeClr val="tx1"/>
                </a:solidFill>
                <a:ea typeface="ＭＳ Ｐゴシック" charset="0"/>
                <a:cs typeface="Times New Roman" charset="0"/>
              </a:rPr>
              <a:t>bad</a:t>
            </a:r>
            <a:r>
              <a:rPr lang="ja-JP" altLang="en-US">
                <a:solidFill>
                  <a:schemeClr val="tx1"/>
                </a:solidFill>
                <a:latin typeface="Arial"/>
                <a:ea typeface="ＭＳ Ｐゴシック" charset="0"/>
                <a:cs typeface="Times New Roman" charset="0"/>
              </a:rPr>
              <a:t>”</a:t>
            </a:r>
            <a:r>
              <a:rPr lang="en-US">
                <a:solidFill>
                  <a:schemeClr val="tx1"/>
                </a:solidFill>
                <a:ea typeface="ＭＳ Ｐゴシック" charset="0"/>
                <a:cs typeface="Times New Roman" charset="0"/>
              </a:rPr>
              <a:t> matches?</a:t>
            </a:r>
          </a:p>
        </p:txBody>
      </p:sp>
      <p:sp>
        <p:nvSpPr>
          <p:cNvPr id="72715" name="Rectangle 11"/>
          <p:cNvSpPr>
            <a:spLocks/>
          </p:cNvSpPr>
          <p:nvPr/>
        </p:nvSpPr>
        <p:spPr bwMode="auto">
          <a:xfrm>
            <a:off x="330200" y="6235700"/>
            <a:ext cx="7361238"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Note: at this point we don</a:t>
            </a:r>
            <a:r>
              <a:rPr lang="ja-JP" altLang="en-US">
                <a:solidFill>
                  <a:schemeClr val="tx1"/>
                </a:solidFill>
                <a:latin typeface="Arial"/>
                <a:ea typeface="ＭＳ Ｐゴシック" charset="0"/>
                <a:cs typeface="Times New Roman" charset="0"/>
              </a:rPr>
              <a:t>’</a:t>
            </a:r>
            <a:r>
              <a:rPr lang="en-US">
                <a:solidFill>
                  <a:schemeClr val="tx1"/>
                </a:solidFill>
                <a:ea typeface="ＭＳ Ｐゴシック" charset="0"/>
                <a:cs typeface="Times New Roman" charset="0"/>
              </a:rPr>
              <a:t>t know which ones are good/bad</a:t>
            </a:r>
          </a:p>
        </p:txBody>
      </p:sp>
      <p:sp>
        <p:nvSpPr>
          <p:cNvPr id="72716" name="Rectangle 12"/>
          <p:cNvSpPr>
            <a:spLocks/>
          </p:cNvSpPr>
          <p:nvPr/>
        </p:nvSpPr>
        <p:spPr bwMode="auto">
          <a:xfrm>
            <a:off x="596900" y="1536700"/>
            <a:ext cx="77057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Simplified illustration with translation instead of homography</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ln/>
        </p:spPr>
        <p:txBody>
          <a:bodyPr rIns="132080"/>
          <a:lstStyle/>
          <a:p>
            <a:r>
              <a:rPr lang="en-US" u="sng"/>
              <a:t>RA</a:t>
            </a:r>
            <a:r>
              <a:rPr lang="en-US"/>
              <a:t>ndom </a:t>
            </a:r>
            <a:r>
              <a:rPr lang="en-US" u="sng"/>
              <a:t>SA</a:t>
            </a:r>
            <a:r>
              <a:rPr lang="en-US"/>
              <a:t>mple </a:t>
            </a:r>
            <a:r>
              <a:rPr lang="en-US" u="sng"/>
              <a:t>C</a:t>
            </a:r>
            <a:r>
              <a:rPr lang="en-US"/>
              <a:t>onsensus</a:t>
            </a:r>
          </a:p>
        </p:txBody>
      </p:sp>
      <p:pic>
        <p:nvPicPr>
          <p:cNvPr id="7373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4450" y="1981200"/>
            <a:ext cx="6515100"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73731" name="Line 3"/>
          <p:cNvSpPr>
            <a:spLocks noChangeShapeType="1"/>
          </p:cNvSpPr>
          <p:nvPr/>
        </p:nvSpPr>
        <p:spPr bwMode="auto">
          <a:xfrm rot="10800000" flipH="1">
            <a:off x="3886200" y="3657600"/>
            <a:ext cx="16002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3732" name="Line 4"/>
          <p:cNvSpPr>
            <a:spLocks noChangeShapeType="1"/>
          </p:cNvSpPr>
          <p:nvPr/>
        </p:nvSpPr>
        <p:spPr bwMode="auto">
          <a:xfrm rot="10800000" flipH="1">
            <a:off x="4114800" y="28956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3733" name="Line 5"/>
          <p:cNvSpPr>
            <a:spLocks noChangeShapeType="1"/>
          </p:cNvSpPr>
          <p:nvPr/>
        </p:nvSpPr>
        <p:spPr bwMode="auto">
          <a:xfrm rot="10800000" flipH="1">
            <a:off x="4114800" y="20574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3734" name="Line 6"/>
          <p:cNvSpPr>
            <a:spLocks noChangeShapeType="1"/>
          </p:cNvSpPr>
          <p:nvPr/>
        </p:nvSpPr>
        <p:spPr bwMode="auto">
          <a:xfrm rot="10800000" flipH="1">
            <a:off x="3657600" y="24384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3735" name="Line 7"/>
          <p:cNvSpPr>
            <a:spLocks noChangeShapeType="1"/>
          </p:cNvSpPr>
          <p:nvPr/>
        </p:nvSpPr>
        <p:spPr bwMode="auto">
          <a:xfrm rot="10800000" flipH="1">
            <a:off x="3657600" y="33528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3736" name="Line 8"/>
          <p:cNvSpPr>
            <a:spLocks noChangeShapeType="1"/>
          </p:cNvSpPr>
          <p:nvPr/>
        </p:nvSpPr>
        <p:spPr bwMode="auto">
          <a:xfrm>
            <a:off x="2971800" y="2895600"/>
            <a:ext cx="29718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3737" name="Line 9"/>
          <p:cNvSpPr>
            <a:spLocks noChangeShapeType="1"/>
          </p:cNvSpPr>
          <p:nvPr/>
        </p:nvSpPr>
        <p:spPr bwMode="auto">
          <a:xfrm>
            <a:off x="2971800" y="1981200"/>
            <a:ext cx="3581400" cy="2286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3738" name="Rectangle 10"/>
          <p:cNvSpPr>
            <a:spLocks/>
          </p:cNvSpPr>
          <p:nvPr/>
        </p:nvSpPr>
        <p:spPr bwMode="auto">
          <a:xfrm>
            <a:off x="1524000" y="5410200"/>
            <a:ext cx="6019800" cy="4318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spcBef>
                <a:spcPts val="1350"/>
              </a:spcBef>
            </a:pPr>
            <a:r>
              <a:rPr lang="en-US">
                <a:solidFill>
                  <a:schemeClr val="tx1"/>
                </a:solidFill>
                <a:ea typeface="ＭＳ Ｐゴシック" charset="0"/>
                <a:cs typeface="Times New Roman" charset="0"/>
              </a:rPr>
              <a:t>Select </a:t>
            </a:r>
            <a:r>
              <a:rPr lang="en-US">
                <a:solidFill>
                  <a:schemeClr val="tx1"/>
                </a:solidFill>
                <a:latin typeface="Times New Roman Italic" charset="0"/>
                <a:ea typeface="ＭＳ Ｐゴシック" charset="0"/>
                <a:cs typeface="Times New Roman Italic" charset="0"/>
                <a:sym typeface="Times New Roman Italic" charset="0"/>
              </a:rPr>
              <a:t>one</a:t>
            </a:r>
            <a:r>
              <a:rPr lang="en-US">
                <a:solidFill>
                  <a:schemeClr val="tx1"/>
                </a:solidFill>
                <a:ea typeface="ＭＳ Ｐゴシック" charset="0"/>
                <a:cs typeface="Times New Roman" charset="0"/>
              </a:rPr>
              <a:t> match, count </a:t>
            </a:r>
            <a:r>
              <a:rPr lang="en-US">
                <a:solidFill>
                  <a:schemeClr val="tx1"/>
                </a:solidFill>
                <a:latin typeface="Times New Roman Italic" charset="0"/>
                <a:ea typeface="ＭＳ Ｐゴシック" charset="0"/>
                <a:cs typeface="Times New Roman Italic" charset="0"/>
                <a:sym typeface="Times New Roman Italic" charset="0"/>
              </a:rPr>
              <a:t>inliers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Slide Number Placeholder 3"/>
          <p:cNvSpPr>
            <a:spLocks noGrp="1"/>
          </p:cNvSpPr>
          <p:nvPr>
            <p:ph type="sldNum" sz="quarter" idx="10"/>
          </p:nvPr>
        </p:nvSpPr>
        <p:spPr/>
        <p:txBody>
          <a:bodyPr/>
          <a:lstStyle/>
          <a:p>
            <a:fld id="{171565E6-8D02-DF45-A2CC-DA4C2C5B8329}" type="slidenum">
              <a:rPr lang="en-US"/>
              <a:pPr/>
              <a:t>3</a:t>
            </a:fld>
            <a:endParaRPr lang="en-US"/>
          </a:p>
        </p:txBody>
      </p:sp>
      <p:sp>
        <p:nvSpPr>
          <p:cNvPr id="10241" name="Rectangle 1"/>
          <p:cNvSpPr>
            <a:spLocks noGrp="1" noChangeArrowheads="1"/>
          </p:cNvSpPr>
          <p:nvPr>
            <p:ph type="body" idx="1"/>
          </p:nvPr>
        </p:nvSpPr>
        <p:spPr>
          <a:xfrm>
            <a:off x="685800" y="165100"/>
            <a:ext cx="7772400" cy="2616200"/>
          </a:xfrm>
          <a:ln/>
        </p:spPr>
        <p:txBody>
          <a:bodyPr rIns="132080"/>
          <a:lstStyle/>
          <a:p>
            <a:pPr marL="0" indent="0">
              <a:buFont typeface="Times New Roman" charset="0"/>
              <a:buNone/>
            </a:pPr>
            <a:r>
              <a:rPr lang="en-US"/>
              <a:t>Under what conditions can you know where to translate each point of image A to where it would appear in camera B (with calibrated cameras), knowing nothing about image depths?</a:t>
            </a:r>
          </a:p>
        </p:txBody>
      </p:sp>
      <p:pic>
        <p:nvPicPr>
          <p:cNvPr id="1024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33550" y="3200400"/>
            <a:ext cx="2038350" cy="1530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14900" y="3200400"/>
            <a:ext cx="2038350" cy="1530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10244" name="Line 4"/>
          <p:cNvSpPr>
            <a:spLocks noChangeShapeType="1"/>
          </p:cNvSpPr>
          <p:nvPr/>
        </p:nvSpPr>
        <p:spPr bwMode="auto">
          <a:xfrm flipH="1">
            <a:off x="552450" y="3198813"/>
            <a:ext cx="1190625" cy="2611437"/>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45" name="Line 5"/>
          <p:cNvSpPr>
            <a:spLocks noChangeShapeType="1"/>
          </p:cNvSpPr>
          <p:nvPr/>
        </p:nvSpPr>
        <p:spPr bwMode="auto">
          <a:xfrm flipH="1">
            <a:off x="552450" y="3211513"/>
            <a:ext cx="3213100" cy="2611437"/>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46" name="Line 6"/>
          <p:cNvSpPr>
            <a:spLocks noChangeShapeType="1"/>
          </p:cNvSpPr>
          <p:nvPr/>
        </p:nvSpPr>
        <p:spPr bwMode="auto">
          <a:xfrm flipH="1">
            <a:off x="544513" y="4727575"/>
            <a:ext cx="1187450" cy="1089025"/>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47" name="Line 7"/>
          <p:cNvSpPr>
            <a:spLocks noChangeShapeType="1"/>
          </p:cNvSpPr>
          <p:nvPr/>
        </p:nvSpPr>
        <p:spPr bwMode="auto">
          <a:xfrm flipH="1">
            <a:off x="544513" y="4714875"/>
            <a:ext cx="3160712" cy="1112838"/>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48" name="Line 8"/>
          <p:cNvSpPr>
            <a:spLocks noChangeShapeType="1"/>
          </p:cNvSpPr>
          <p:nvPr/>
        </p:nvSpPr>
        <p:spPr bwMode="auto">
          <a:xfrm>
            <a:off x="6916738" y="3198813"/>
            <a:ext cx="1158875" cy="2611437"/>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49" name="Line 9"/>
          <p:cNvSpPr>
            <a:spLocks noChangeShapeType="1"/>
          </p:cNvSpPr>
          <p:nvPr/>
        </p:nvSpPr>
        <p:spPr bwMode="auto">
          <a:xfrm>
            <a:off x="4864100" y="3213100"/>
            <a:ext cx="3211513" cy="2609850"/>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50" name="Line 10"/>
          <p:cNvSpPr>
            <a:spLocks noChangeShapeType="1"/>
          </p:cNvSpPr>
          <p:nvPr/>
        </p:nvSpPr>
        <p:spPr bwMode="auto">
          <a:xfrm>
            <a:off x="6900863" y="4724400"/>
            <a:ext cx="1187450" cy="1089025"/>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51" name="Line 11"/>
          <p:cNvSpPr>
            <a:spLocks noChangeShapeType="1"/>
          </p:cNvSpPr>
          <p:nvPr/>
        </p:nvSpPr>
        <p:spPr bwMode="auto">
          <a:xfrm>
            <a:off x="4927600" y="4711700"/>
            <a:ext cx="3160713" cy="1112838"/>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52" name="Rectangle 12"/>
          <p:cNvSpPr>
            <a:spLocks/>
          </p:cNvSpPr>
          <p:nvPr/>
        </p:nvSpPr>
        <p:spPr bwMode="auto">
          <a:xfrm>
            <a:off x="1917700" y="5372100"/>
            <a:ext cx="13811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Camera A</a:t>
            </a:r>
          </a:p>
        </p:txBody>
      </p:sp>
      <p:sp>
        <p:nvSpPr>
          <p:cNvPr id="10253" name="Rectangle 13"/>
          <p:cNvSpPr>
            <a:spLocks/>
          </p:cNvSpPr>
          <p:nvPr/>
        </p:nvSpPr>
        <p:spPr bwMode="auto">
          <a:xfrm>
            <a:off x="5588000" y="5372100"/>
            <a:ext cx="13811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Camera B</a:t>
            </a:r>
          </a:p>
        </p:txBody>
      </p:sp>
      <p:sp>
        <p:nvSpPr>
          <p:cNvPr id="10254" name="Oval 14"/>
          <p:cNvSpPr>
            <a:spLocks/>
          </p:cNvSpPr>
          <p:nvPr/>
        </p:nvSpPr>
        <p:spPr bwMode="auto">
          <a:xfrm>
            <a:off x="3251200" y="37846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55" name="Oval 15"/>
          <p:cNvSpPr>
            <a:spLocks/>
          </p:cNvSpPr>
          <p:nvPr/>
        </p:nvSpPr>
        <p:spPr bwMode="auto">
          <a:xfrm>
            <a:off x="3441700" y="41402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56" name="Oval 16"/>
          <p:cNvSpPr>
            <a:spLocks/>
          </p:cNvSpPr>
          <p:nvPr/>
        </p:nvSpPr>
        <p:spPr bwMode="auto">
          <a:xfrm>
            <a:off x="3429000" y="44196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57" name="Oval 17"/>
          <p:cNvSpPr>
            <a:spLocks/>
          </p:cNvSpPr>
          <p:nvPr/>
        </p:nvSpPr>
        <p:spPr bwMode="auto">
          <a:xfrm>
            <a:off x="3251200" y="41529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58" name="Oval 18"/>
          <p:cNvSpPr>
            <a:spLocks/>
          </p:cNvSpPr>
          <p:nvPr/>
        </p:nvSpPr>
        <p:spPr bwMode="auto">
          <a:xfrm>
            <a:off x="3657600" y="41021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59" name="Oval 19"/>
          <p:cNvSpPr>
            <a:spLocks/>
          </p:cNvSpPr>
          <p:nvPr/>
        </p:nvSpPr>
        <p:spPr bwMode="auto">
          <a:xfrm>
            <a:off x="4991100" y="37592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60" name="Oval 20"/>
          <p:cNvSpPr>
            <a:spLocks/>
          </p:cNvSpPr>
          <p:nvPr/>
        </p:nvSpPr>
        <p:spPr bwMode="auto">
          <a:xfrm>
            <a:off x="5194300" y="41275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61" name="Oval 21"/>
          <p:cNvSpPr>
            <a:spLocks/>
          </p:cNvSpPr>
          <p:nvPr/>
        </p:nvSpPr>
        <p:spPr bwMode="auto">
          <a:xfrm>
            <a:off x="5168900" y="43942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62" name="Oval 22"/>
          <p:cNvSpPr>
            <a:spLocks/>
          </p:cNvSpPr>
          <p:nvPr/>
        </p:nvSpPr>
        <p:spPr bwMode="auto">
          <a:xfrm>
            <a:off x="5003800" y="41529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63" name="Oval 23"/>
          <p:cNvSpPr>
            <a:spLocks/>
          </p:cNvSpPr>
          <p:nvPr/>
        </p:nvSpPr>
        <p:spPr bwMode="auto">
          <a:xfrm>
            <a:off x="5372100" y="4089400"/>
            <a:ext cx="76200" cy="76200"/>
          </a:xfrm>
          <a:prstGeom prst="ellipse">
            <a:avLst/>
          </a:prstGeom>
          <a:solidFill>
            <a:srgbClr val="008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0264" name="Line 24"/>
          <p:cNvSpPr>
            <a:spLocks noChangeShapeType="1"/>
          </p:cNvSpPr>
          <p:nvPr/>
        </p:nvSpPr>
        <p:spPr bwMode="auto">
          <a:xfrm flipH="1">
            <a:off x="3319463" y="3813175"/>
            <a:ext cx="1708150" cy="23813"/>
          </a:xfrm>
          <a:prstGeom prst="line">
            <a:avLst/>
          </a:prstGeom>
          <a:noFill/>
          <a:ln w="25400" cap="flat">
            <a:solidFill>
              <a:srgbClr val="0000FF"/>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65" name="Line 25"/>
          <p:cNvSpPr>
            <a:spLocks noChangeShapeType="1"/>
          </p:cNvSpPr>
          <p:nvPr/>
        </p:nvSpPr>
        <p:spPr bwMode="auto">
          <a:xfrm flipH="1">
            <a:off x="3327400" y="4181475"/>
            <a:ext cx="1708150" cy="23813"/>
          </a:xfrm>
          <a:prstGeom prst="line">
            <a:avLst/>
          </a:prstGeom>
          <a:noFill/>
          <a:ln w="25400" cap="flat">
            <a:solidFill>
              <a:srgbClr val="0000FF"/>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66" name="Line 26"/>
          <p:cNvSpPr>
            <a:spLocks noChangeShapeType="1"/>
          </p:cNvSpPr>
          <p:nvPr/>
        </p:nvSpPr>
        <p:spPr bwMode="auto">
          <a:xfrm flipH="1">
            <a:off x="3517900" y="4143375"/>
            <a:ext cx="1708150" cy="23813"/>
          </a:xfrm>
          <a:prstGeom prst="line">
            <a:avLst/>
          </a:prstGeom>
          <a:noFill/>
          <a:ln w="25400" cap="flat">
            <a:solidFill>
              <a:srgbClr val="0000FF"/>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67" name="Line 27"/>
          <p:cNvSpPr>
            <a:spLocks noChangeShapeType="1"/>
          </p:cNvSpPr>
          <p:nvPr/>
        </p:nvSpPr>
        <p:spPr bwMode="auto">
          <a:xfrm flipH="1">
            <a:off x="3721100" y="4105275"/>
            <a:ext cx="1708150" cy="23813"/>
          </a:xfrm>
          <a:prstGeom prst="line">
            <a:avLst/>
          </a:prstGeom>
          <a:noFill/>
          <a:ln w="25400" cap="flat">
            <a:solidFill>
              <a:srgbClr val="0000FF"/>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268" name="Line 28"/>
          <p:cNvSpPr>
            <a:spLocks noChangeShapeType="1"/>
          </p:cNvSpPr>
          <p:nvPr/>
        </p:nvSpPr>
        <p:spPr bwMode="auto">
          <a:xfrm flipH="1">
            <a:off x="3454400" y="4422775"/>
            <a:ext cx="1708150" cy="23813"/>
          </a:xfrm>
          <a:prstGeom prst="line">
            <a:avLst/>
          </a:prstGeom>
          <a:noFill/>
          <a:ln w="25400" cap="flat">
            <a:solidFill>
              <a:srgbClr val="0000FF"/>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a:ln/>
        </p:spPr>
        <p:txBody>
          <a:bodyPr rIns="132080"/>
          <a:lstStyle/>
          <a:p>
            <a:r>
              <a:rPr lang="en-US" u="sng"/>
              <a:t>RA</a:t>
            </a:r>
            <a:r>
              <a:rPr lang="en-US"/>
              <a:t>ndom </a:t>
            </a:r>
            <a:r>
              <a:rPr lang="en-US" u="sng"/>
              <a:t>SA</a:t>
            </a:r>
            <a:r>
              <a:rPr lang="en-US"/>
              <a:t>mple </a:t>
            </a:r>
            <a:r>
              <a:rPr lang="en-US" u="sng"/>
              <a:t>C</a:t>
            </a:r>
            <a:r>
              <a:rPr lang="en-US"/>
              <a:t>onsensus</a:t>
            </a:r>
          </a:p>
        </p:txBody>
      </p:sp>
      <p:pic>
        <p:nvPicPr>
          <p:cNvPr id="7475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4450" y="1981200"/>
            <a:ext cx="6515100"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74755" name="Line 3"/>
          <p:cNvSpPr>
            <a:spLocks noChangeShapeType="1"/>
          </p:cNvSpPr>
          <p:nvPr/>
        </p:nvSpPr>
        <p:spPr bwMode="auto">
          <a:xfrm rot="10800000" flipH="1">
            <a:off x="3886200" y="3657600"/>
            <a:ext cx="16002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4756" name="Line 4"/>
          <p:cNvSpPr>
            <a:spLocks noChangeShapeType="1"/>
          </p:cNvSpPr>
          <p:nvPr/>
        </p:nvSpPr>
        <p:spPr bwMode="auto">
          <a:xfrm rot="10800000" flipH="1">
            <a:off x="4114800" y="28956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4757" name="Line 5"/>
          <p:cNvSpPr>
            <a:spLocks noChangeShapeType="1"/>
          </p:cNvSpPr>
          <p:nvPr/>
        </p:nvSpPr>
        <p:spPr bwMode="auto">
          <a:xfrm rot="10800000" flipH="1">
            <a:off x="4114800" y="20574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4758" name="Line 6"/>
          <p:cNvSpPr>
            <a:spLocks noChangeShapeType="1"/>
          </p:cNvSpPr>
          <p:nvPr/>
        </p:nvSpPr>
        <p:spPr bwMode="auto">
          <a:xfrm rot="10800000" flipH="1">
            <a:off x="3657600" y="24384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4759" name="Line 7"/>
          <p:cNvSpPr>
            <a:spLocks noChangeShapeType="1"/>
          </p:cNvSpPr>
          <p:nvPr/>
        </p:nvSpPr>
        <p:spPr bwMode="auto">
          <a:xfrm rot="10800000" flipH="1">
            <a:off x="3657600" y="3352800"/>
            <a:ext cx="16764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4760" name="Line 8"/>
          <p:cNvSpPr>
            <a:spLocks noChangeShapeType="1"/>
          </p:cNvSpPr>
          <p:nvPr/>
        </p:nvSpPr>
        <p:spPr bwMode="auto">
          <a:xfrm>
            <a:off x="2971800" y="2895600"/>
            <a:ext cx="2971800" cy="76200"/>
          </a:xfrm>
          <a:prstGeom prst="line">
            <a:avLst/>
          </a:prstGeom>
          <a:noFill/>
          <a:ln w="76200" cap="flat">
            <a:solidFill>
              <a:srgbClr val="A8184B"/>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4761" name="Line 9"/>
          <p:cNvSpPr>
            <a:spLocks noChangeShapeType="1"/>
          </p:cNvSpPr>
          <p:nvPr/>
        </p:nvSpPr>
        <p:spPr bwMode="auto">
          <a:xfrm>
            <a:off x="2971800" y="1981200"/>
            <a:ext cx="3581400" cy="2286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4762" name="Rectangle 10"/>
          <p:cNvSpPr>
            <a:spLocks/>
          </p:cNvSpPr>
          <p:nvPr/>
        </p:nvSpPr>
        <p:spPr bwMode="auto">
          <a:xfrm>
            <a:off x="1524000" y="5410200"/>
            <a:ext cx="6019800" cy="4318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spcBef>
                <a:spcPts val="1350"/>
              </a:spcBef>
            </a:pPr>
            <a:r>
              <a:rPr lang="en-US">
                <a:solidFill>
                  <a:schemeClr val="tx1"/>
                </a:solidFill>
                <a:ea typeface="ＭＳ Ｐゴシック" charset="0"/>
                <a:cs typeface="Times New Roman" charset="0"/>
              </a:rPr>
              <a:t>Select </a:t>
            </a:r>
            <a:r>
              <a:rPr lang="en-US">
                <a:solidFill>
                  <a:schemeClr val="tx1"/>
                </a:solidFill>
                <a:latin typeface="Times New Roman Italic" charset="0"/>
                <a:ea typeface="ＭＳ Ｐゴシック" charset="0"/>
                <a:cs typeface="Times New Roman Italic" charset="0"/>
                <a:sym typeface="Times New Roman Italic" charset="0"/>
              </a:rPr>
              <a:t>one</a:t>
            </a:r>
            <a:r>
              <a:rPr lang="en-US">
                <a:solidFill>
                  <a:schemeClr val="tx1"/>
                </a:solidFill>
                <a:ea typeface="ＭＳ Ｐゴシック" charset="0"/>
                <a:cs typeface="Times New Roman" charset="0"/>
              </a:rPr>
              <a:t> match, count </a:t>
            </a:r>
            <a:r>
              <a:rPr lang="en-US">
                <a:solidFill>
                  <a:schemeClr val="tx1"/>
                </a:solidFill>
                <a:latin typeface="Times New Roman Italic" charset="0"/>
                <a:ea typeface="ＭＳ Ｐゴシック" charset="0"/>
                <a:cs typeface="Times New Roman Italic" charset="0"/>
                <a:sym typeface="Times New Roman Italic" charset="0"/>
              </a:rPr>
              <a:t>inliers</a:t>
            </a:r>
          </a:p>
        </p:txBody>
      </p:sp>
      <p:sp>
        <p:nvSpPr>
          <p:cNvPr id="74763" name="Rectangle 11"/>
          <p:cNvSpPr>
            <a:spLocks/>
          </p:cNvSpPr>
          <p:nvPr/>
        </p:nvSpPr>
        <p:spPr bwMode="auto">
          <a:xfrm>
            <a:off x="1320800" y="6223000"/>
            <a:ext cx="1144588"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0 inliers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ln/>
        </p:spPr>
        <p:txBody>
          <a:bodyPr rIns="132080"/>
          <a:lstStyle/>
          <a:p>
            <a:r>
              <a:rPr lang="en-US" u="sng"/>
              <a:t>RA</a:t>
            </a:r>
            <a:r>
              <a:rPr lang="en-US"/>
              <a:t>ndom </a:t>
            </a:r>
            <a:r>
              <a:rPr lang="en-US" u="sng"/>
              <a:t>SA</a:t>
            </a:r>
            <a:r>
              <a:rPr lang="en-US"/>
              <a:t>mple </a:t>
            </a:r>
            <a:r>
              <a:rPr lang="en-US" u="sng"/>
              <a:t>C</a:t>
            </a:r>
            <a:r>
              <a:rPr lang="en-US"/>
              <a:t>onsensus</a:t>
            </a:r>
          </a:p>
        </p:txBody>
      </p:sp>
      <p:pic>
        <p:nvPicPr>
          <p:cNvPr id="7577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4450" y="1981200"/>
            <a:ext cx="6515100"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75779" name="Line 3"/>
          <p:cNvSpPr>
            <a:spLocks noChangeShapeType="1"/>
          </p:cNvSpPr>
          <p:nvPr/>
        </p:nvSpPr>
        <p:spPr bwMode="auto">
          <a:xfrm rot="10800000" flipH="1">
            <a:off x="3886200" y="3657600"/>
            <a:ext cx="1600200" cy="76200"/>
          </a:xfrm>
          <a:prstGeom prst="line">
            <a:avLst/>
          </a:prstGeom>
          <a:noFill/>
          <a:ln w="25400" cap="flat">
            <a:solidFill>
              <a:srgbClr val="86CD4D"/>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5780" name="Line 4"/>
          <p:cNvSpPr>
            <a:spLocks noChangeShapeType="1"/>
          </p:cNvSpPr>
          <p:nvPr/>
        </p:nvSpPr>
        <p:spPr bwMode="auto">
          <a:xfrm rot="10800000" flipH="1">
            <a:off x="4114800" y="2895600"/>
            <a:ext cx="1676400" cy="76200"/>
          </a:xfrm>
          <a:prstGeom prst="line">
            <a:avLst/>
          </a:prstGeom>
          <a:noFill/>
          <a:ln w="25400" cap="flat">
            <a:solidFill>
              <a:srgbClr val="86CD4D"/>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5781" name="Line 5"/>
          <p:cNvSpPr>
            <a:spLocks noChangeShapeType="1"/>
          </p:cNvSpPr>
          <p:nvPr/>
        </p:nvSpPr>
        <p:spPr bwMode="auto">
          <a:xfrm rot="10800000" flipH="1">
            <a:off x="4114800" y="2057400"/>
            <a:ext cx="1676400" cy="76200"/>
          </a:xfrm>
          <a:prstGeom prst="line">
            <a:avLst/>
          </a:prstGeom>
          <a:noFill/>
          <a:ln w="25400" cap="flat">
            <a:solidFill>
              <a:srgbClr val="86CD4D"/>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5782" name="Line 6"/>
          <p:cNvSpPr>
            <a:spLocks noChangeShapeType="1"/>
          </p:cNvSpPr>
          <p:nvPr/>
        </p:nvSpPr>
        <p:spPr bwMode="auto">
          <a:xfrm rot="10800000" flipH="1">
            <a:off x="3657600" y="2438400"/>
            <a:ext cx="1676400" cy="76200"/>
          </a:xfrm>
          <a:prstGeom prst="line">
            <a:avLst/>
          </a:prstGeom>
          <a:noFill/>
          <a:ln w="50800" cap="flat">
            <a:solidFill>
              <a:srgbClr val="A8184B"/>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5783" name="Line 7"/>
          <p:cNvSpPr>
            <a:spLocks noChangeShapeType="1"/>
          </p:cNvSpPr>
          <p:nvPr/>
        </p:nvSpPr>
        <p:spPr bwMode="auto">
          <a:xfrm rot="10800000" flipH="1">
            <a:off x="3657600" y="3352800"/>
            <a:ext cx="1676400" cy="76200"/>
          </a:xfrm>
          <a:prstGeom prst="line">
            <a:avLst/>
          </a:prstGeom>
          <a:noFill/>
          <a:ln w="25400" cap="flat">
            <a:solidFill>
              <a:srgbClr val="86CD4D"/>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5784" name="Line 8"/>
          <p:cNvSpPr>
            <a:spLocks noChangeShapeType="1"/>
          </p:cNvSpPr>
          <p:nvPr/>
        </p:nvSpPr>
        <p:spPr bwMode="auto">
          <a:xfrm>
            <a:off x="2971800" y="2895600"/>
            <a:ext cx="29718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5785" name="Line 9"/>
          <p:cNvSpPr>
            <a:spLocks noChangeShapeType="1"/>
          </p:cNvSpPr>
          <p:nvPr/>
        </p:nvSpPr>
        <p:spPr bwMode="auto">
          <a:xfrm>
            <a:off x="2971800" y="1981200"/>
            <a:ext cx="3581400" cy="2286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5786" name="Rectangle 10"/>
          <p:cNvSpPr>
            <a:spLocks/>
          </p:cNvSpPr>
          <p:nvPr/>
        </p:nvSpPr>
        <p:spPr bwMode="auto">
          <a:xfrm>
            <a:off x="1524000" y="5410200"/>
            <a:ext cx="6019800" cy="4318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spcBef>
                <a:spcPts val="1350"/>
              </a:spcBef>
            </a:pPr>
            <a:r>
              <a:rPr lang="en-US">
                <a:solidFill>
                  <a:schemeClr val="tx1"/>
                </a:solidFill>
                <a:ea typeface="ＭＳ Ｐゴシック" charset="0"/>
                <a:cs typeface="Times New Roman" charset="0"/>
              </a:rPr>
              <a:t>Select </a:t>
            </a:r>
            <a:r>
              <a:rPr lang="en-US">
                <a:solidFill>
                  <a:schemeClr val="tx1"/>
                </a:solidFill>
                <a:latin typeface="Times New Roman Italic" charset="0"/>
                <a:ea typeface="ＭＳ Ｐゴシック" charset="0"/>
                <a:cs typeface="Times New Roman Italic" charset="0"/>
                <a:sym typeface="Times New Roman Italic" charset="0"/>
              </a:rPr>
              <a:t>one</a:t>
            </a:r>
            <a:r>
              <a:rPr lang="en-US">
                <a:solidFill>
                  <a:schemeClr val="tx1"/>
                </a:solidFill>
                <a:ea typeface="ＭＳ Ｐゴシック" charset="0"/>
                <a:cs typeface="Times New Roman" charset="0"/>
              </a:rPr>
              <a:t> match, count </a:t>
            </a:r>
            <a:r>
              <a:rPr lang="en-US">
                <a:solidFill>
                  <a:schemeClr val="tx1"/>
                </a:solidFill>
                <a:latin typeface="Times New Roman Italic" charset="0"/>
                <a:ea typeface="ＭＳ Ｐゴシック" charset="0"/>
                <a:cs typeface="Times New Roman Italic" charset="0"/>
                <a:sym typeface="Times New Roman Italic" charset="0"/>
              </a:rPr>
              <a:t>inliers</a:t>
            </a:r>
          </a:p>
        </p:txBody>
      </p:sp>
      <p:sp>
        <p:nvSpPr>
          <p:cNvPr id="75787" name="Rectangle 11"/>
          <p:cNvSpPr>
            <a:spLocks/>
          </p:cNvSpPr>
          <p:nvPr/>
        </p:nvSpPr>
        <p:spPr bwMode="auto">
          <a:xfrm>
            <a:off x="1320800" y="6223000"/>
            <a:ext cx="1144588"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4 inliers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ln/>
        </p:spPr>
        <p:txBody>
          <a:bodyPr rIns="132080"/>
          <a:lstStyle/>
          <a:p>
            <a:r>
              <a:rPr lang="en-US" u="sng"/>
              <a:t>RA</a:t>
            </a:r>
            <a:r>
              <a:rPr lang="en-US"/>
              <a:t>ndom </a:t>
            </a:r>
            <a:r>
              <a:rPr lang="en-US" u="sng"/>
              <a:t>SA</a:t>
            </a:r>
            <a:r>
              <a:rPr lang="en-US"/>
              <a:t>mple </a:t>
            </a:r>
            <a:r>
              <a:rPr lang="en-US" u="sng"/>
              <a:t>C</a:t>
            </a:r>
            <a:r>
              <a:rPr lang="en-US"/>
              <a:t>onsensus</a:t>
            </a:r>
          </a:p>
        </p:txBody>
      </p:sp>
      <p:pic>
        <p:nvPicPr>
          <p:cNvPr id="7680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4450" y="1981200"/>
            <a:ext cx="6515100"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76803" name="Line 3"/>
          <p:cNvSpPr>
            <a:spLocks noChangeShapeType="1"/>
          </p:cNvSpPr>
          <p:nvPr/>
        </p:nvSpPr>
        <p:spPr bwMode="auto">
          <a:xfrm rot="10800000" flipH="1">
            <a:off x="3886200" y="3657600"/>
            <a:ext cx="1600200" cy="76200"/>
          </a:xfrm>
          <a:prstGeom prst="line">
            <a:avLst/>
          </a:prstGeom>
          <a:noFill/>
          <a:ln w="25400" cap="flat">
            <a:solidFill>
              <a:srgbClr val="86CD4D"/>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6804" name="Line 4"/>
          <p:cNvSpPr>
            <a:spLocks noChangeShapeType="1"/>
          </p:cNvSpPr>
          <p:nvPr/>
        </p:nvSpPr>
        <p:spPr bwMode="auto">
          <a:xfrm rot="10800000" flipH="1">
            <a:off x="4114800" y="2895600"/>
            <a:ext cx="1676400" cy="76200"/>
          </a:xfrm>
          <a:prstGeom prst="line">
            <a:avLst/>
          </a:prstGeom>
          <a:noFill/>
          <a:ln w="25400" cap="flat">
            <a:solidFill>
              <a:srgbClr val="86CD4D"/>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6805" name="Line 5"/>
          <p:cNvSpPr>
            <a:spLocks noChangeShapeType="1"/>
          </p:cNvSpPr>
          <p:nvPr/>
        </p:nvSpPr>
        <p:spPr bwMode="auto">
          <a:xfrm rot="10800000" flipH="1">
            <a:off x="4114800" y="2057400"/>
            <a:ext cx="1676400" cy="76200"/>
          </a:xfrm>
          <a:prstGeom prst="line">
            <a:avLst/>
          </a:prstGeom>
          <a:noFill/>
          <a:ln w="25400" cap="flat">
            <a:solidFill>
              <a:srgbClr val="86CD4D"/>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6806" name="Line 6"/>
          <p:cNvSpPr>
            <a:spLocks noChangeShapeType="1"/>
          </p:cNvSpPr>
          <p:nvPr/>
        </p:nvSpPr>
        <p:spPr bwMode="auto">
          <a:xfrm rot="10800000" flipH="1">
            <a:off x="3657600" y="2438400"/>
            <a:ext cx="1676400" cy="76200"/>
          </a:xfrm>
          <a:prstGeom prst="line">
            <a:avLst/>
          </a:prstGeom>
          <a:noFill/>
          <a:ln w="50800" cap="flat">
            <a:solidFill>
              <a:srgbClr val="A8184B"/>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6807" name="Line 7"/>
          <p:cNvSpPr>
            <a:spLocks noChangeShapeType="1"/>
          </p:cNvSpPr>
          <p:nvPr/>
        </p:nvSpPr>
        <p:spPr bwMode="auto">
          <a:xfrm rot="10800000" flipH="1">
            <a:off x="3657600" y="3352800"/>
            <a:ext cx="1676400" cy="76200"/>
          </a:xfrm>
          <a:prstGeom prst="line">
            <a:avLst/>
          </a:prstGeom>
          <a:noFill/>
          <a:ln w="25400" cap="flat">
            <a:solidFill>
              <a:srgbClr val="86CD4D"/>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6808" name="Line 8"/>
          <p:cNvSpPr>
            <a:spLocks noChangeShapeType="1"/>
          </p:cNvSpPr>
          <p:nvPr/>
        </p:nvSpPr>
        <p:spPr bwMode="auto">
          <a:xfrm>
            <a:off x="2971800" y="2895600"/>
            <a:ext cx="2971800" cy="762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6809" name="Line 9"/>
          <p:cNvSpPr>
            <a:spLocks noChangeShapeType="1"/>
          </p:cNvSpPr>
          <p:nvPr/>
        </p:nvSpPr>
        <p:spPr bwMode="auto">
          <a:xfrm>
            <a:off x="2971800" y="1981200"/>
            <a:ext cx="3581400" cy="228600"/>
          </a:xfrm>
          <a:prstGeom prst="line">
            <a:avLst/>
          </a:prstGeom>
          <a:noFill/>
          <a:ln w="25400" cap="flat">
            <a:solidFill>
              <a:srgbClr val="FFFFFF"/>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6810" name="Rectangle 10"/>
          <p:cNvSpPr>
            <a:spLocks/>
          </p:cNvSpPr>
          <p:nvPr/>
        </p:nvSpPr>
        <p:spPr bwMode="auto">
          <a:xfrm>
            <a:off x="1524000" y="5410200"/>
            <a:ext cx="6019800" cy="4318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spcBef>
                <a:spcPts val="1350"/>
              </a:spcBef>
            </a:pPr>
            <a:r>
              <a:rPr lang="en-US">
                <a:solidFill>
                  <a:schemeClr val="tx1"/>
                </a:solidFill>
                <a:ea typeface="ＭＳ Ｐゴシック" charset="0"/>
                <a:cs typeface="Times New Roman" charset="0"/>
              </a:rPr>
              <a:t>Select </a:t>
            </a:r>
            <a:r>
              <a:rPr lang="en-US">
                <a:solidFill>
                  <a:schemeClr val="tx1"/>
                </a:solidFill>
                <a:latin typeface="Times New Roman Italic" charset="0"/>
                <a:ea typeface="ＭＳ Ｐゴシック" charset="0"/>
                <a:cs typeface="Times New Roman Italic" charset="0"/>
                <a:sym typeface="Times New Roman Italic" charset="0"/>
              </a:rPr>
              <a:t>one</a:t>
            </a:r>
            <a:r>
              <a:rPr lang="en-US">
                <a:solidFill>
                  <a:schemeClr val="tx1"/>
                </a:solidFill>
                <a:ea typeface="ＭＳ Ｐゴシック" charset="0"/>
                <a:cs typeface="Times New Roman" charset="0"/>
              </a:rPr>
              <a:t> match, count </a:t>
            </a:r>
            <a:r>
              <a:rPr lang="en-US">
                <a:solidFill>
                  <a:schemeClr val="tx1"/>
                </a:solidFill>
                <a:latin typeface="Times New Roman Italic" charset="0"/>
                <a:ea typeface="ＭＳ Ｐゴシック" charset="0"/>
                <a:cs typeface="Times New Roman Italic" charset="0"/>
                <a:sym typeface="Times New Roman Italic" charset="0"/>
              </a:rPr>
              <a:t>inliers</a:t>
            </a:r>
          </a:p>
        </p:txBody>
      </p:sp>
      <p:sp>
        <p:nvSpPr>
          <p:cNvPr id="76811" name="Rectangle 11"/>
          <p:cNvSpPr>
            <a:spLocks/>
          </p:cNvSpPr>
          <p:nvPr/>
        </p:nvSpPr>
        <p:spPr bwMode="auto">
          <a:xfrm>
            <a:off x="1524000" y="5410200"/>
            <a:ext cx="6019800" cy="9525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spcBef>
                <a:spcPts val="1350"/>
              </a:spcBef>
            </a:pPr>
            <a:r>
              <a:rPr lang="en-US">
                <a:solidFill>
                  <a:schemeClr val="tx1"/>
                </a:solidFill>
                <a:ea typeface="ＭＳ Ｐゴシック" charset="0"/>
                <a:cs typeface="Times New Roman" charset="0"/>
              </a:rPr>
              <a:t>Select </a:t>
            </a:r>
            <a:r>
              <a:rPr lang="en-US">
                <a:solidFill>
                  <a:schemeClr val="tx1"/>
                </a:solidFill>
                <a:latin typeface="Times New Roman Italic" charset="0"/>
                <a:ea typeface="ＭＳ Ｐゴシック" charset="0"/>
                <a:cs typeface="Times New Roman Italic" charset="0"/>
                <a:sym typeface="Times New Roman Italic" charset="0"/>
              </a:rPr>
              <a:t>one</a:t>
            </a:r>
            <a:r>
              <a:rPr lang="en-US">
                <a:solidFill>
                  <a:schemeClr val="tx1"/>
                </a:solidFill>
                <a:ea typeface="ＭＳ Ｐゴシック" charset="0"/>
                <a:cs typeface="Times New Roman" charset="0"/>
              </a:rPr>
              <a:t> match, count </a:t>
            </a:r>
            <a:r>
              <a:rPr lang="en-US">
                <a:solidFill>
                  <a:schemeClr val="tx1"/>
                </a:solidFill>
                <a:latin typeface="Times New Roman Italic" charset="0"/>
                <a:ea typeface="ＭＳ Ｐゴシック" charset="0"/>
                <a:cs typeface="Times New Roman Italic" charset="0"/>
                <a:sym typeface="Times New Roman Italic" charset="0"/>
              </a:rPr>
              <a:t>inliers</a:t>
            </a:r>
          </a:p>
          <a:p>
            <a:pPr marL="39688" algn="ctr">
              <a:spcBef>
                <a:spcPts val="1350"/>
              </a:spcBef>
            </a:pPr>
            <a:r>
              <a:rPr lang="en-US">
                <a:solidFill>
                  <a:schemeClr val="tx1"/>
                </a:solidFill>
                <a:ea typeface="ＭＳ Ｐゴシック" charset="0"/>
                <a:cs typeface="Times New Roman" charset="0"/>
              </a:rPr>
              <a:t>Keep match with largest set of inliers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ln/>
        </p:spPr>
        <p:txBody>
          <a:bodyPr rIns="132080"/>
          <a:lstStyle/>
          <a:p>
            <a:r>
              <a:rPr lang="en-US"/>
              <a:t>At the end: Least squares fit</a:t>
            </a:r>
          </a:p>
        </p:txBody>
      </p:sp>
      <p:pic>
        <p:nvPicPr>
          <p:cNvPr id="77826"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4450" y="1981200"/>
            <a:ext cx="6515100" cy="411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77827" name="Line 3"/>
          <p:cNvSpPr>
            <a:spLocks noChangeShapeType="1"/>
          </p:cNvSpPr>
          <p:nvPr/>
        </p:nvSpPr>
        <p:spPr bwMode="auto">
          <a:xfrm rot="10800000" flipH="1">
            <a:off x="3886200" y="3657600"/>
            <a:ext cx="1600200" cy="76200"/>
          </a:xfrm>
          <a:prstGeom prst="line">
            <a:avLst/>
          </a:prstGeom>
          <a:noFill/>
          <a:ln w="25400" cap="flat">
            <a:solidFill>
              <a:srgbClr val="00CC99"/>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7828" name="Line 4"/>
          <p:cNvSpPr>
            <a:spLocks noChangeShapeType="1"/>
          </p:cNvSpPr>
          <p:nvPr/>
        </p:nvSpPr>
        <p:spPr bwMode="auto">
          <a:xfrm>
            <a:off x="2971800" y="2895600"/>
            <a:ext cx="2971800" cy="76200"/>
          </a:xfrm>
          <a:prstGeom prst="line">
            <a:avLst/>
          </a:prstGeom>
          <a:noFill/>
          <a:ln w="25400" cap="flat">
            <a:solidFill>
              <a:srgbClr val="CC0000"/>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7829" name="Line 5"/>
          <p:cNvSpPr>
            <a:spLocks noChangeShapeType="1"/>
          </p:cNvSpPr>
          <p:nvPr/>
        </p:nvSpPr>
        <p:spPr bwMode="auto">
          <a:xfrm>
            <a:off x="2971800" y="1981200"/>
            <a:ext cx="3581400" cy="228600"/>
          </a:xfrm>
          <a:prstGeom prst="line">
            <a:avLst/>
          </a:prstGeom>
          <a:noFill/>
          <a:ln w="25400" cap="flat">
            <a:solidFill>
              <a:srgbClr val="CC0000"/>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7830" name="Rectangle 6"/>
          <p:cNvSpPr>
            <a:spLocks/>
          </p:cNvSpPr>
          <p:nvPr/>
        </p:nvSpPr>
        <p:spPr bwMode="auto">
          <a:xfrm>
            <a:off x="1524000" y="5410200"/>
            <a:ext cx="6019800" cy="7747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spcBef>
                <a:spcPts val="1350"/>
              </a:spcBef>
            </a:pPr>
            <a:r>
              <a:rPr lang="en-US">
                <a:solidFill>
                  <a:schemeClr val="tx1"/>
                </a:solidFill>
                <a:ea typeface="ＭＳ Ｐゴシック" charset="0"/>
                <a:cs typeface="Times New Roman" charset="0"/>
              </a:rPr>
              <a:t>Find </a:t>
            </a:r>
            <a:r>
              <a:rPr lang="ja-JP" altLang="en-US">
                <a:solidFill>
                  <a:schemeClr val="tx1"/>
                </a:solidFill>
                <a:latin typeface="Arial"/>
                <a:ea typeface="ＭＳ Ｐゴシック" charset="0"/>
                <a:cs typeface="Times New Roman" charset="0"/>
              </a:rPr>
              <a:t>“</a:t>
            </a:r>
            <a:r>
              <a:rPr lang="en-US">
                <a:solidFill>
                  <a:schemeClr val="tx1"/>
                </a:solidFill>
                <a:ea typeface="ＭＳ Ｐゴシック" charset="0"/>
                <a:cs typeface="Times New Roman" charset="0"/>
              </a:rPr>
              <a:t>average</a:t>
            </a:r>
            <a:r>
              <a:rPr lang="ja-JP" altLang="en-US">
                <a:solidFill>
                  <a:schemeClr val="tx1"/>
                </a:solidFill>
                <a:latin typeface="Arial"/>
                <a:ea typeface="ＭＳ Ｐゴシック" charset="0"/>
                <a:cs typeface="Times New Roman" charset="0"/>
              </a:rPr>
              <a:t>”</a:t>
            </a:r>
            <a:r>
              <a:rPr lang="en-US">
                <a:solidFill>
                  <a:schemeClr val="tx1"/>
                </a:solidFill>
                <a:ea typeface="ＭＳ Ｐゴシック" charset="0"/>
                <a:cs typeface="Times New Roman" charset="0"/>
              </a:rPr>
              <a:t> translation vector, </a:t>
            </a:r>
            <a:br>
              <a:rPr lang="en-US">
                <a:solidFill>
                  <a:schemeClr val="tx1"/>
                </a:solidFill>
                <a:ea typeface="ＭＳ Ｐゴシック" charset="0"/>
                <a:cs typeface="Times New Roman" charset="0"/>
              </a:rPr>
            </a:br>
            <a:r>
              <a:rPr lang="en-US">
                <a:solidFill>
                  <a:schemeClr val="tx1"/>
                </a:solidFill>
                <a:ea typeface="ＭＳ Ｐゴシック" charset="0"/>
                <a:cs typeface="Times New Roman" charset="0"/>
              </a:rPr>
              <a:t>but with only inliers</a:t>
            </a:r>
          </a:p>
        </p:txBody>
      </p:sp>
      <p:sp>
        <p:nvSpPr>
          <p:cNvPr id="77831" name="Line 7"/>
          <p:cNvSpPr>
            <a:spLocks noChangeShapeType="1"/>
          </p:cNvSpPr>
          <p:nvPr/>
        </p:nvSpPr>
        <p:spPr bwMode="auto">
          <a:xfrm rot="10800000" flipH="1">
            <a:off x="4114800" y="2895600"/>
            <a:ext cx="1676400" cy="76200"/>
          </a:xfrm>
          <a:prstGeom prst="line">
            <a:avLst/>
          </a:prstGeom>
          <a:noFill/>
          <a:ln w="25400" cap="flat">
            <a:solidFill>
              <a:srgbClr val="00CC99"/>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7832" name="Line 8"/>
          <p:cNvSpPr>
            <a:spLocks noChangeShapeType="1"/>
          </p:cNvSpPr>
          <p:nvPr/>
        </p:nvSpPr>
        <p:spPr bwMode="auto">
          <a:xfrm rot="10800000" flipH="1">
            <a:off x="4114800" y="2057400"/>
            <a:ext cx="1676400" cy="76200"/>
          </a:xfrm>
          <a:prstGeom prst="line">
            <a:avLst/>
          </a:prstGeom>
          <a:noFill/>
          <a:ln w="25400" cap="flat">
            <a:solidFill>
              <a:srgbClr val="00CC99"/>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7833" name="Line 9"/>
          <p:cNvSpPr>
            <a:spLocks noChangeShapeType="1"/>
          </p:cNvSpPr>
          <p:nvPr/>
        </p:nvSpPr>
        <p:spPr bwMode="auto">
          <a:xfrm rot="10800000" flipH="1">
            <a:off x="3657600" y="2438400"/>
            <a:ext cx="1676400" cy="76200"/>
          </a:xfrm>
          <a:prstGeom prst="line">
            <a:avLst/>
          </a:prstGeom>
          <a:noFill/>
          <a:ln w="25400" cap="flat">
            <a:solidFill>
              <a:srgbClr val="00CC99"/>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7834" name="Line 10"/>
          <p:cNvSpPr>
            <a:spLocks noChangeShapeType="1"/>
          </p:cNvSpPr>
          <p:nvPr/>
        </p:nvSpPr>
        <p:spPr bwMode="auto">
          <a:xfrm rot="10800000" flipH="1">
            <a:off x="3657600" y="3352800"/>
            <a:ext cx="1676400" cy="76200"/>
          </a:xfrm>
          <a:prstGeom prst="line">
            <a:avLst/>
          </a:prstGeom>
          <a:noFill/>
          <a:ln w="25400" cap="flat">
            <a:solidFill>
              <a:srgbClr val="00CC99"/>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77835" name="Line 11"/>
          <p:cNvSpPr>
            <a:spLocks noChangeShapeType="1"/>
          </p:cNvSpPr>
          <p:nvPr/>
        </p:nvSpPr>
        <p:spPr bwMode="auto">
          <a:xfrm rot="10800000" flipH="1">
            <a:off x="3810000" y="3124200"/>
            <a:ext cx="1676400" cy="76200"/>
          </a:xfrm>
          <a:prstGeom prst="line">
            <a:avLst/>
          </a:prstGeom>
          <a:noFill/>
          <a:ln w="63500" cap="flat">
            <a:solidFill>
              <a:srgbClr val="3333CC"/>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5"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D24DAC1A-B1B9-6B41-ADFA-8B96BE6D863D}" type="slidenum">
              <a:rPr lang="en-US"/>
              <a:pPr/>
              <a:t>34</a:t>
            </a:fld>
            <a:endParaRPr lang="en-US"/>
          </a:p>
        </p:txBody>
      </p:sp>
      <p:sp>
        <p:nvSpPr>
          <p:cNvPr id="78849" name="Rectangle 1"/>
          <p:cNvSpPr>
            <a:spLocks noGrp="1" noChangeArrowheads="1"/>
          </p:cNvSpPr>
          <p:nvPr>
            <p:ph type="title"/>
          </p:nvPr>
        </p:nvSpPr>
        <p:spPr>
          <a:xfrm>
            <a:off x="-1892300" y="-292100"/>
            <a:ext cx="7772400" cy="1600200"/>
          </a:xfrm>
          <a:ln/>
        </p:spPr>
        <p:txBody>
          <a:bodyPr rIns="132080"/>
          <a:lstStyle/>
          <a:p>
            <a:r>
              <a:rPr lang="en-US"/>
              <a:t>Reference</a:t>
            </a:r>
          </a:p>
        </p:txBody>
      </p:sp>
      <p:sp>
        <p:nvSpPr>
          <p:cNvPr id="78850" name="Rectangle 2"/>
          <p:cNvSpPr>
            <a:spLocks noGrp="1" noChangeArrowheads="1"/>
          </p:cNvSpPr>
          <p:nvPr>
            <p:ph type="body" idx="1"/>
          </p:nvPr>
        </p:nvSpPr>
        <p:spPr>
          <a:xfrm>
            <a:off x="0" y="1790700"/>
            <a:ext cx="3987800" cy="4978400"/>
          </a:xfrm>
          <a:ln/>
        </p:spPr>
        <p:txBody>
          <a:bodyPr rIns="132080"/>
          <a:lstStyle/>
          <a:p>
            <a:r>
              <a:rPr lang="en-US" sz="2400"/>
              <a:t>M. A. Fischler, R. C. Bolles. Random Sample Consensus: A Paradigm for Model Fitting with Applications to Image Analysis and Automated Cartography. Comm. of the ACM, Vol 24, pp 381-395, 1981.</a:t>
            </a:r>
          </a:p>
          <a:p>
            <a:r>
              <a:rPr lang="en-US" sz="2400" u="sng">
                <a:hlinkClick r:id="rId2"/>
              </a:rPr>
              <a:t>http://portal.acm.org/citation.cfm?id=358692</a:t>
            </a:r>
            <a:r>
              <a:rPr lang="en-US" sz="2400"/>
              <a:t> </a:t>
            </a:r>
          </a:p>
        </p:txBody>
      </p:sp>
      <p:pic>
        <p:nvPicPr>
          <p:cNvPr id="78851"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86300" y="785813"/>
            <a:ext cx="3543300" cy="4960937"/>
          </a:xfrm>
          <a:prstGeom prst="rect">
            <a:avLst/>
          </a:prstGeom>
          <a:noFill/>
          <a:ln w="15875" cap="flat" cmpd="sng" algn="ctr">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215900" y="609600"/>
            <a:ext cx="8813800" cy="1295400"/>
          </a:xfrm>
          <a:ln/>
        </p:spPr>
        <p:txBody>
          <a:bodyPr rIns="132080"/>
          <a:lstStyle/>
          <a:p>
            <a:r>
              <a:rPr lang="en-US"/>
              <a:t>RANSAC for estimating homography</a:t>
            </a:r>
          </a:p>
        </p:txBody>
      </p:sp>
      <p:sp>
        <p:nvSpPr>
          <p:cNvPr id="79874" name="Rectangle 2"/>
          <p:cNvSpPr>
            <a:spLocks noGrp="1" noChangeArrowheads="1"/>
          </p:cNvSpPr>
          <p:nvPr>
            <p:ph type="body" idx="1"/>
          </p:nvPr>
        </p:nvSpPr>
        <p:spPr>
          <a:xfrm>
            <a:off x="685800" y="1752600"/>
            <a:ext cx="8153400" cy="5105400"/>
          </a:xfrm>
          <a:ln/>
        </p:spPr>
        <p:txBody>
          <a:bodyPr rIns="132080"/>
          <a:lstStyle/>
          <a:p>
            <a:pPr marL="0" indent="0">
              <a:buFont typeface="Times New Roman" charset="0"/>
              <a:buNone/>
            </a:pPr>
            <a:r>
              <a:rPr lang="en-US"/>
              <a:t>RANSAC loop:</a:t>
            </a:r>
          </a:p>
          <a:p>
            <a:pPr marL="0" indent="0">
              <a:buFont typeface="Times New Roman" charset="0"/>
              <a:buNone/>
            </a:pPr>
            <a:r>
              <a:rPr lang="en-US"/>
              <a:t>Select four feature pairs (at random)</a:t>
            </a:r>
          </a:p>
          <a:p>
            <a:pPr marL="0" indent="0">
              <a:buFont typeface="Times New Roman" charset="0"/>
              <a:buNone/>
            </a:pPr>
            <a:r>
              <a:rPr lang="en-US"/>
              <a:t>Compute homography H (exact)</a:t>
            </a:r>
          </a:p>
          <a:p>
            <a:pPr marL="0" indent="0">
              <a:buFont typeface="Times New Roman" charset="0"/>
              <a:buNone/>
            </a:pPr>
            <a:r>
              <a:rPr lang="en-US"/>
              <a:t>Compute </a:t>
            </a:r>
            <a:r>
              <a:rPr lang="en-US">
                <a:latin typeface="Times New Roman Italic" charset="0"/>
                <a:cs typeface="Times New Roman Italic" charset="0"/>
                <a:sym typeface="Times New Roman Italic" charset="0"/>
              </a:rPr>
              <a:t>inliers</a:t>
            </a:r>
            <a:r>
              <a:rPr lang="en-US"/>
              <a:t> where ||</a:t>
            </a:r>
            <a:r>
              <a:rPr lang="en-US">
                <a:latin typeface="Times New Roman Italic" charset="0"/>
                <a:cs typeface="Times New Roman Italic" charset="0"/>
                <a:sym typeface="Times New Roman Italic" charset="0"/>
              </a:rPr>
              <a:t>p</a:t>
            </a:r>
            <a:r>
              <a:rPr lang="en-US" baseline="-25000">
                <a:latin typeface="Times New Roman Italic" charset="0"/>
                <a:cs typeface="Times New Roman Italic" charset="0"/>
                <a:sym typeface="Times New Roman Italic" charset="0"/>
              </a:rPr>
              <a:t>i</a:t>
            </a:r>
            <a:r>
              <a:rPr lang="ja-JP" altLang="en-US">
                <a:latin typeface="Arial"/>
                <a:cs typeface="Times New Roman Italic" charset="0"/>
                <a:sym typeface="Times New Roman Italic" charset="0"/>
              </a:rPr>
              <a:t>’</a:t>
            </a:r>
            <a:r>
              <a:rPr lang="en-US">
                <a:latin typeface="Times New Roman Italic" charset="0"/>
                <a:cs typeface="Times New Roman Italic" charset="0"/>
                <a:sym typeface="Times New Roman Italic" charset="0"/>
              </a:rPr>
              <a:t>, </a:t>
            </a:r>
            <a:r>
              <a:rPr lang="en-US">
                <a:latin typeface="Times New Roman Bold Italic" charset="0"/>
                <a:cs typeface="Times New Roman Bold Italic" charset="0"/>
                <a:sym typeface="Times New Roman Bold Italic" charset="0"/>
              </a:rPr>
              <a:t>H</a:t>
            </a:r>
            <a:r>
              <a:rPr lang="en-US">
                <a:latin typeface="Times New Roman Italic" charset="0"/>
                <a:cs typeface="Times New Roman Italic" charset="0"/>
                <a:sym typeface="Times New Roman Italic" charset="0"/>
              </a:rPr>
              <a:t> p</a:t>
            </a:r>
            <a:r>
              <a:rPr lang="en-US" baseline="-25000">
                <a:latin typeface="Times New Roman Italic" charset="0"/>
                <a:cs typeface="Times New Roman Italic" charset="0"/>
                <a:sym typeface="Times New Roman Italic" charset="0"/>
              </a:rPr>
              <a:t>i</a:t>
            </a:r>
            <a:r>
              <a:rPr lang="en-US"/>
              <a:t>||</a:t>
            </a:r>
            <a:r>
              <a:rPr lang="en-US">
                <a:latin typeface="Times New Roman Italic" charset="0"/>
                <a:cs typeface="Times New Roman Italic" charset="0"/>
                <a:sym typeface="Times New Roman Italic" charset="0"/>
              </a:rPr>
              <a:t> &lt; ε</a:t>
            </a:r>
            <a:endParaRPr lang="en-US">
              <a:latin typeface="Times New Roman Italic" charset="0"/>
              <a:sym typeface="Times New Roman Italic" charset="0"/>
            </a:endParaRPr>
          </a:p>
          <a:p>
            <a:pPr marL="0" indent="0">
              <a:buFont typeface="Times New Roman" charset="0"/>
              <a:buNone/>
            </a:pPr>
            <a:r>
              <a:rPr lang="en-US"/>
              <a:t>Keep largest set of inliers</a:t>
            </a:r>
          </a:p>
          <a:p>
            <a:pPr marL="0" indent="0">
              <a:buFont typeface="Times New Roman" charset="0"/>
              <a:buNone/>
            </a:pPr>
            <a:r>
              <a:rPr lang="en-US"/>
              <a:t>Re-compute least-squares H estimate using all of the inliers</a:t>
            </a:r>
          </a:p>
        </p:txBody>
      </p:sp>
      <p:sp>
        <p:nvSpPr>
          <p:cNvPr id="79875" name="AutoShape 3"/>
          <p:cNvSpPr>
            <a:spLocks/>
          </p:cNvSpPr>
          <p:nvPr/>
        </p:nvSpPr>
        <p:spPr bwMode="auto">
          <a:xfrm>
            <a:off x="557213" y="2470150"/>
            <a:ext cx="536575" cy="1339850"/>
          </a:xfrm>
          <a:custGeom>
            <a:avLst/>
            <a:gdLst/>
            <a:ahLst/>
            <a:cxnLst/>
            <a:rect l="0" t="0" r="r" b="b"/>
            <a:pathLst>
              <a:path w="21123" h="21600">
                <a:moveTo>
                  <a:pt x="15022" y="21600"/>
                </a:moveTo>
                <a:cubicBezTo>
                  <a:pt x="7272" y="16479"/>
                  <a:pt x="-477" y="11358"/>
                  <a:pt x="23" y="7944"/>
                </a:cubicBezTo>
                <a:cubicBezTo>
                  <a:pt x="523" y="4530"/>
                  <a:pt x="15022" y="2254"/>
                  <a:pt x="18021" y="1116"/>
                </a:cubicBezTo>
                <a:lnTo>
                  <a:pt x="21123" y="0"/>
                </a:lnTo>
              </a:path>
            </a:pathLst>
          </a:custGeom>
          <a:noFill/>
          <a:ln w="25400" cap="flat">
            <a:solidFill>
              <a:srgbClr val="00CC99"/>
            </a:solidFill>
            <a:prstDash val="solid"/>
            <a:round/>
            <a:headEnd type="none" w="med" len="med"/>
            <a:tailEnd type="stealth" w="lg" len="lg"/>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987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987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987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9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P spid="79875"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fld id="{2AEE2B3B-2160-FF4A-BD5E-FD7A459A0B55}" type="slidenum">
              <a:rPr lang="en-US"/>
              <a:pPr/>
              <a:t>36</a:t>
            </a:fld>
            <a:endParaRPr lang="en-US"/>
          </a:p>
        </p:txBody>
      </p:sp>
      <p:sp>
        <p:nvSpPr>
          <p:cNvPr id="80897" name="Rectangle 1"/>
          <p:cNvSpPr>
            <a:spLocks noGrp="1" noChangeArrowheads="1"/>
          </p:cNvSpPr>
          <p:nvPr>
            <p:ph type="title"/>
          </p:nvPr>
        </p:nvSpPr>
        <p:spPr>
          <a:ln/>
        </p:spPr>
        <p:txBody>
          <a:bodyPr rIns="132080"/>
          <a:lstStyle/>
          <a:p>
            <a:r>
              <a:rPr lang="en-US"/>
              <a:t>Simple example: fit a line</a:t>
            </a:r>
          </a:p>
        </p:txBody>
      </p:sp>
      <p:sp>
        <p:nvSpPr>
          <p:cNvPr id="80898" name="Rectangle 2"/>
          <p:cNvSpPr>
            <a:spLocks noGrp="1" noChangeArrowheads="1"/>
          </p:cNvSpPr>
          <p:nvPr>
            <p:ph type="body" idx="1"/>
          </p:nvPr>
        </p:nvSpPr>
        <p:spPr>
          <a:ln/>
        </p:spPr>
        <p:txBody>
          <a:bodyPr rIns="132080"/>
          <a:lstStyle/>
          <a:p>
            <a:r>
              <a:rPr lang="en-US"/>
              <a:t>Rather than homography H (8 numbers) </a:t>
            </a:r>
            <a:br>
              <a:rPr lang="en-US"/>
            </a:br>
            <a:r>
              <a:rPr lang="en-US"/>
              <a:t>fit y=ax+b (2 numbers a, b) to 2D pairs</a:t>
            </a:r>
          </a:p>
        </p:txBody>
      </p:sp>
      <p:sp>
        <p:nvSpPr>
          <p:cNvPr id="80899"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72B2694C-F170-9D4B-A7DE-A2B8CB4C3578}" type="slidenum">
              <a:rPr lang="en-US" sz="1400">
                <a:cs typeface="Times New Roman" charset="0"/>
              </a:rPr>
              <a:pPr algn="ctr"/>
              <a:t>36</a:t>
            </a:fld>
            <a:endParaRPr lang="en-US" sz="1400">
              <a:cs typeface="Times New Roman" charset="0"/>
            </a:endParaRPr>
          </a:p>
        </p:txBody>
      </p:sp>
      <p:sp>
        <p:nvSpPr>
          <p:cNvPr id="80900" name="Line 4"/>
          <p:cNvSpPr>
            <a:spLocks noChangeShapeType="1"/>
          </p:cNvSpPr>
          <p:nvPr/>
        </p:nvSpPr>
        <p:spPr bwMode="auto">
          <a:xfrm flipH="1">
            <a:off x="506413" y="3416300"/>
            <a:ext cx="0" cy="3068638"/>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0901" name="Line 5"/>
          <p:cNvSpPr>
            <a:spLocks noChangeShapeType="1"/>
          </p:cNvSpPr>
          <p:nvPr/>
        </p:nvSpPr>
        <p:spPr bwMode="auto">
          <a:xfrm rot="10800000">
            <a:off x="388938" y="6467475"/>
            <a:ext cx="5086350" cy="0"/>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0902" name="Oval 6"/>
          <p:cNvSpPr>
            <a:spLocks/>
          </p:cNvSpPr>
          <p:nvPr/>
        </p:nvSpPr>
        <p:spPr bwMode="auto">
          <a:xfrm>
            <a:off x="1003300" y="5245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03" name="Oval 7"/>
          <p:cNvSpPr>
            <a:spLocks/>
          </p:cNvSpPr>
          <p:nvPr/>
        </p:nvSpPr>
        <p:spPr bwMode="auto">
          <a:xfrm>
            <a:off x="1562100" y="48514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04" name="Oval 8"/>
          <p:cNvSpPr>
            <a:spLocks/>
          </p:cNvSpPr>
          <p:nvPr/>
        </p:nvSpPr>
        <p:spPr bwMode="auto">
          <a:xfrm>
            <a:off x="21717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05" name="Oval 9"/>
          <p:cNvSpPr>
            <a:spLocks/>
          </p:cNvSpPr>
          <p:nvPr/>
        </p:nvSpPr>
        <p:spPr bwMode="auto">
          <a:xfrm>
            <a:off x="25654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06" name="Oval 10"/>
          <p:cNvSpPr>
            <a:spLocks/>
          </p:cNvSpPr>
          <p:nvPr/>
        </p:nvSpPr>
        <p:spPr bwMode="auto">
          <a:xfrm>
            <a:off x="33147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07" name="Oval 11"/>
          <p:cNvSpPr>
            <a:spLocks/>
          </p:cNvSpPr>
          <p:nvPr/>
        </p:nvSpPr>
        <p:spPr bwMode="auto">
          <a:xfrm>
            <a:off x="3822700" y="37592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08" name="Oval 12"/>
          <p:cNvSpPr>
            <a:spLocks/>
          </p:cNvSpPr>
          <p:nvPr/>
        </p:nvSpPr>
        <p:spPr bwMode="auto">
          <a:xfrm>
            <a:off x="3416300" y="3975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09" name="Oval 13"/>
          <p:cNvSpPr>
            <a:spLocks/>
          </p:cNvSpPr>
          <p:nvPr/>
        </p:nvSpPr>
        <p:spPr bwMode="auto">
          <a:xfrm>
            <a:off x="17780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10" name="Oval 14"/>
          <p:cNvSpPr>
            <a:spLocks/>
          </p:cNvSpPr>
          <p:nvPr/>
        </p:nvSpPr>
        <p:spPr bwMode="auto">
          <a:xfrm>
            <a:off x="4241800" y="48387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11" name="Oval 15"/>
          <p:cNvSpPr>
            <a:spLocks/>
          </p:cNvSpPr>
          <p:nvPr/>
        </p:nvSpPr>
        <p:spPr bwMode="auto">
          <a:xfrm>
            <a:off x="45720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0912" name="Oval 16"/>
          <p:cNvSpPr>
            <a:spLocks/>
          </p:cNvSpPr>
          <p:nvPr/>
        </p:nvSpPr>
        <p:spPr bwMode="auto">
          <a:xfrm>
            <a:off x="29464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 name="Slide Number Placeholder 3"/>
          <p:cNvSpPr>
            <a:spLocks noGrp="1"/>
          </p:cNvSpPr>
          <p:nvPr>
            <p:ph type="sldNum" sz="quarter" idx="10"/>
          </p:nvPr>
        </p:nvSpPr>
        <p:spPr/>
        <p:txBody>
          <a:bodyPr/>
          <a:lstStyle/>
          <a:p>
            <a:fld id="{32C6624B-5E69-9649-884E-D39FCAA696B0}" type="slidenum">
              <a:rPr lang="en-US"/>
              <a:pPr/>
              <a:t>37</a:t>
            </a:fld>
            <a:endParaRPr lang="en-US"/>
          </a:p>
        </p:txBody>
      </p:sp>
      <p:sp>
        <p:nvSpPr>
          <p:cNvPr id="81921" name="Rectangle 1"/>
          <p:cNvSpPr>
            <a:spLocks noGrp="1" noChangeArrowheads="1"/>
          </p:cNvSpPr>
          <p:nvPr>
            <p:ph type="title"/>
          </p:nvPr>
        </p:nvSpPr>
        <p:spPr>
          <a:ln/>
        </p:spPr>
        <p:txBody>
          <a:bodyPr rIns="132080"/>
          <a:lstStyle/>
          <a:p>
            <a:r>
              <a:rPr lang="en-US"/>
              <a:t>Simple example: fit a line</a:t>
            </a:r>
          </a:p>
        </p:txBody>
      </p:sp>
      <p:sp>
        <p:nvSpPr>
          <p:cNvPr id="81922" name="Rectangle 2"/>
          <p:cNvSpPr>
            <a:spLocks noGrp="1" noChangeArrowheads="1"/>
          </p:cNvSpPr>
          <p:nvPr>
            <p:ph type="body" idx="1"/>
          </p:nvPr>
        </p:nvSpPr>
        <p:spPr>
          <a:ln/>
        </p:spPr>
        <p:txBody>
          <a:bodyPr rIns="132080"/>
          <a:lstStyle/>
          <a:p>
            <a:r>
              <a:rPr lang="en-US"/>
              <a:t>Pick 2 points</a:t>
            </a:r>
          </a:p>
          <a:p>
            <a:r>
              <a:rPr lang="en-US"/>
              <a:t>Fit line</a:t>
            </a:r>
          </a:p>
          <a:p>
            <a:r>
              <a:rPr lang="en-US"/>
              <a:t>Count inliers</a:t>
            </a:r>
          </a:p>
        </p:txBody>
      </p:sp>
      <p:sp>
        <p:nvSpPr>
          <p:cNvPr id="81923"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8BCEC05D-68E3-BF46-AB7B-AD2EE654ED6E}" type="slidenum">
              <a:rPr lang="en-US" sz="1400">
                <a:cs typeface="Times New Roman" charset="0"/>
              </a:rPr>
              <a:pPr algn="ctr"/>
              <a:t>37</a:t>
            </a:fld>
            <a:endParaRPr lang="en-US" sz="1400">
              <a:cs typeface="Times New Roman" charset="0"/>
            </a:endParaRPr>
          </a:p>
        </p:txBody>
      </p:sp>
      <p:sp>
        <p:nvSpPr>
          <p:cNvPr id="81924" name="Line 4"/>
          <p:cNvSpPr>
            <a:spLocks noChangeShapeType="1"/>
          </p:cNvSpPr>
          <p:nvPr/>
        </p:nvSpPr>
        <p:spPr bwMode="auto">
          <a:xfrm flipH="1">
            <a:off x="506413" y="3416300"/>
            <a:ext cx="0" cy="3068638"/>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1925" name="Line 5"/>
          <p:cNvSpPr>
            <a:spLocks noChangeShapeType="1"/>
          </p:cNvSpPr>
          <p:nvPr/>
        </p:nvSpPr>
        <p:spPr bwMode="auto">
          <a:xfrm rot="10800000">
            <a:off x="388938" y="6467475"/>
            <a:ext cx="5086350" cy="0"/>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1926" name="Oval 6"/>
          <p:cNvSpPr>
            <a:spLocks/>
          </p:cNvSpPr>
          <p:nvPr/>
        </p:nvSpPr>
        <p:spPr bwMode="auto">
          <a:xfrm>
            <a:off x="1003300" y="5245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27" name="Oval 7"/>
          <p:cNvSpPr>
            <a:spLocks/>
          </p:cNvSpPr>
          <p:nvPr/>
        </p:nvSpPr>
        <p:spPr bwMode="auto">
          <a:xfrm>
            <a:off x="1562100" y="48514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28" name="Oval 8"/>
          <p:cNvSpPr>
            <a:spLocks/>
          </p:cNvSpPr>
          <p:nvPr/>
        </p:nvSpPr>
        <p:spPr bwMode="auto">
          <a:xfrm>
            <a:off x="21717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29" name="Oval 9"/>
          <p:cNvSpPr>
            <a:spLocks/>
          </p:cNvSpPr>
          <p:nvPr/>
        </p:nvSpPr>
        <p:spPr bwMode="auto">
          <a:xfrm>
            <a:off x="2565400" y="4305300"/>
            <a:ext cx="203200" cy="203200"/>
          </a:xfrm>
          <a:prstGeom prst="ellipse">
            <a:avLst/>
          </a:prstGeom>
          <a:solidFill>
            <a:srgbClr val="4A00E6"/>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30" name="Oval 10"/>
          <p:cNvSpPr>
            <a:spLocks/>
          </p:cNvSpPr>
          <p:nvPr/>
        </p:nvSpPr>
        <p:spPr bwMode="auto">
          <a:xfrm>
            <a:off x="33147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31" name="Oval 11"/>
          <p:cNvSpPr>
            <a:spLocks/>
          </p:cNvSpPr>
          <p:nvPr/>
        </p:nvSpPr>
        <p:spPr bwMode="auto">
          <a:xfrm>
            <a:off x="3822700" y="37592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32" name="Oval 12"/>
          <p:cNvSpPr>
            <a:spLocks/>
          </p:cNvSpPr>
          <p:nvPr/>
        </p:nvSpPr>
        <p:spPr bwMode="auto">
          <a:xfrm>
            <a:off x="3416300" y="3975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33" name="Oval 13"/>
          <p:cNvSpPr>
            <a:spLocks/>
          </p:cNvSpPr>
          <p:nvPr/>
        </p:nvSpPr>
        <p:spPr bwMode="auto">
          <a:xfrm>
            <a:off x="17780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34" name="Oval 14"/>
          <p:cNvSpPr>
            <a:spLocks/>
          </p:cNvSpPr>
          <p:nvPr/>
        </p:nvSpPr>
        <p:spPr bwMode="auto">
          <a:xfrm>
            <a:off x="4241800" y="4838700"/>
            <a:ext cx="203200" cy="203200"/>
          </a:xfrm>
          <a:prstGeom prst="ellipse">
            <a:avLst/>
          </a:prstGeom>
          <a:solidFill>
            <a:srgbClr val="4A00E6"/>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35" name="Oval 15"/>
          <p:cNvSpPr>
            <a:spLocks/>
          </p:cNvSpPr>
          <p:nvPr/>
        </p:nvSpPr>
        <p:spPr bwMode="auto">
          <a:xfrm>
            <a:off x="45720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36" name="Oval 16"/>
          <p:cNvSpPr>
            <a:spLocks/>
          </p:cNvSpPr>
          <p:nvPr/>
        </p:nvSpPr>
        <p:spPr bwMode="auto">
          <a:xfrm>
            <a:off x="29464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37" name="Line 17"/>
          <p:cNvSpPr>
            <a:spLocks noChangeShapeType="1"/>
          </p:cNvSpPr>
          <p:nvPr/>
        </p:nvSpPr>
        <p:spPr bwMode="auto">
          <a:xfrm>
            <a:off x="1966913" y="4171950"/>
            <a:ext cx="3732212" cy="1209675"/>
          </a:xfrm>
          <a:prstGeom prst="line">
            <a:avLst/>
          </a:prstGeom>
          <a:noFill/>
          <a:ln w="50800" cap="flat">
            <a:solidFill>
              <a:srgbClr val="3B00A4"/>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1938" name="Oval 18"/>
          <p:cNvSpPr>
            <a:spLocks/>
          </p:cNvSpPr>
          <p:nvPr/>
        </p:nvSpPr>
        <p:spPr bwMode="auto">
          <a:xfrm>
            <a:off x="2946400" y="4305300"/>
            <a:ext cx="203200" cy="203200"/>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1939" name="Rectangle 19"/>
          <p:cNvSpPr>
            <a:spLocks/>
          </p:cNvSpPr>
          <p:nvPr/>
        </p:nvSpPr>
        <p:spPr bwMode="auto">
          <a:xfrm>
            <a:off x="2387600" y="3759200"/>
            <a:ext cx="10255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2B4714"/>
                </a:solidFill>
                <a:ea typeface="ＭＳ Ｐゴシック" charset="0"/>
                <a:cs typeface="Times New Roman" charset="0"/>
              </a:rPr>
              <a:t>3 inlier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1922">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1922">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1922">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8193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81938"/>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81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bldLvl="5" autoUpdateAnimBg="0" advAuto="0"/>
      <p:bldP spid="81937" grpId="0" animBg="1"/>
      <p:bldP spid="81938" grpId="0" animBg="1"/>
      <p:bldP spid="81939" grpId="0" autoUpdateAnimBg="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F9923825-5A73-D54D-9277-BE7D6033C1F1}" type="slidenum">
              <a:rPr lang="en-US"/>
              <a:pPr/>
              <a:t>38</a:t>
            </a:fld>
            <a:endParaRPr lang="en-US"/>
          </a:p>
        </p:txBody>
      </p:sp>
      <p:sp>
        <p:nvSpPr>
          <p:cNvPr id="82945" name="Rectangle 1"/>
          <p:cNvSpPr>
            <a:spLocks noGrp="1" noChangeArrowheads="1"/>
          </p:cNvSpPr>
          <p:nvPr>
            <p:ph type="title"/>
          </p:nvPr>
        </p:nvSpPr>
        <p:spPr>
          <a:ln/>
        </p:spPr>
        <p:txBody>
          <a:bodyPr rIns="132080"/>
          <a:lstStyle/>
          <a:p>
            <a:r>
              <a:rPr lang="en-US"/>
              <a:t>Simple example: fit a line</a:t>
            </a:r>
          </a:p>
        </p:txBody>
      </p:sp>
      <p:sp>
        <p:nvSpPr>
          <p:cNvPr id="82946" name="Rectangle 2"/>
          <p:cNvSpPr>
            <a:spLocks noGrp="1" noChangeArrowheads="1"/>
          </p:cNvSpPr>
          <p:nvPr>
            <p:ph type="body" idx="1"/>
          </p:nvPr>
        </p:nvSpPr>
        <p:spPr>
          <a:ln/>
        </p:spPr>
        <p:txBody>
          <a:bodyPr rIns="132080"/>
          <a:lstStyle/>
          <a:p>
            <a:r>
              <a:rPr lang="en-US"/>
              <a:t>Pick 2 points</a:t>
            </a:r>
          </a:p>
          <a:p>
            <a:r>
              <a:rPr lang="en-US"/>
              <a:t>Fit line</a:t>
            </a:r>
          </a:p>
          <a:p>
            <a:r>
              <a:rPr lang="en-US"/>
              <a:t>Count inliers</a:t>
            </a:r>
          </a:p>
        </p:txBody>
      </p:sp>
      <p:sp>
        <p:nvSpPr>
          <p:cNvPr id="82947"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3463C306-6021-0549-99BD-A1B86E9839C4}" type="slidenum">
              <a:rPr lang="en-US" sz="1400">
                <a:cs typeface="Times New Roman" charset="0"/>
              </a:rPr>
              <a:pPr algn="ctr"/>
              <a:t>38</a:t>
            </a:fld>
            <a:endParaRPr lang="en-US" sz="1400">
              <a:cs typeface="Times New Roman" charset="0"/>
            </a:endParaRPr>
          </a:p>
        </p:txBody>
      </p:sp>
      <p:sp>
        <p:nvSpPr>
          <p:cNvPr id="82948" name="Line 4"/>
          <p:cNvSpPr>
            <a:spLocks noChangeShapeType="1"/>
          </p:cNvSpPr>
          <p:nvPr/>
        </p:nvSpPr>
        <p:spPr bwMode="auto">
          <a:xfrm flipH="1">
            <a:off x="506413" y="3416300"/>
            <a:ext cx="0" cy="3068638"/>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2949" name="Line 5"/>
          <p:cNvSpPr>
            <a:spLocks noChangeShapeType="1"/>
          </p:cNvSpPr>
          <p:nvPr/>
        </p:nvSpPr>
        <p:spPr bwMode="auto">
          <a:xfrm rot="10800000">
            <a:off x="388938" y="6467475"/>
            <a:ext cx="5086350" cy="0"/>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2950" name="Oval 6"/>
          <p:cNvSpPr>
            <a:spLocks/>
          </p:cNvSpPr>
          <p:nvPr/>
        </p:nvSpPr>
        <p:spPr bwMode="auto">
          <a:xfrm>
            <a:off x="1003300" y="5245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51" name="Oval 7"/>
          <p:cNvSpPr>
            <a:spLocks/>
          </p:cNvSpPr>
          <p:nvPr/>
        </p:nvSpPr>
        <p:spPr bwMode="auto">
          <a:xfrm>
            <a:off x="1562100" y="48514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52" name="Oval 8"/>
          <p:cNvSpPr>
            <a:spLocks/>
          </p:cNvSpPr>
          <p:nvPr/>
        </p:nvSpPr>
        <p:spPr bwMode="auto">
          <a:xfrm>
            <a:off x="21717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53" name="Oval 9"/>
          <p:cNvSpPr>
            <a:spLocks/>
          </p:cNvSpPr>
          <p:nvPr/>
        </p:nvSpPr>
        <p:spPr bwMode="auto">
          <a:xfrm>
            <a:off x="25654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54" name="Oval 10"/>
          <p:cNvSpPr>
            <a:spLocks/>
          </p:cNvSpPr>
          <p:nvPr/>
        </p:nvSpPr>
        <p:spPr bwMode="auto">
          <a:xfrm>
            <a:off x="33147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55" name="Oval 11"/>
          <p:cNvSpPr>
            <a:spLocks/>
          </p:cNvSpPr>
          <p:nvPr/>
        </p:nvSpPr>
        <p:spPr bwMode="auto">
          <a:xfrm>
            <a:off x="3822700" y="37592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56" name="Oval 12"/>
          <p:cNvSpPr>
            <a:spLocks/>
          </p:cNvSpPr>
          <p:nvPr/>
        </p:nvSpPr>
        <p:spPr bwMode="auto">
          <a:xfrm>
            <a:off x="3416300" y="3975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57" name="Oval 13"/>
          <p:cNvSpPr>
            <a:spLocks/>
          </p:cNvSpPr>
          <p:nvPr/>
        </p:nvSpPr>
        <p:spPr bwMode="auto">
          <a:xfrm>
            <a:off x="17780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58" name="Oval 14"/>
          <p:cNvSpPr>
            <a:spLocks/>
          </p:cNvSpPr>
          <p:nvPr/>
        </p:nvSpPr>
        <p:spPr bwMode="auto">
          <a:xfrm>
            <a:off x="4241800" y="48387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59" name="Oval 15"/>
          <p:cNvSpPr>
            <a:spLocks/>
          </p:cNvSpPr>
          <p:nvPr/>
        </p:nvSpPr>
        <p:spPr bwMode="auto">
          <a:xfrm>
            <a:off x="4572000" y="4305300"/>
            <a:ext cx="203200" cy="203200"/>
          </a:xfrm>
          <a:prstGeom prst="ellipse">
            <a:avLst/>
          </a:prstGeom>
          <a:solidFill>
            <a:srgbClr val="4A00E6"/>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60" name="Oval 16"/>
          <p:cNvSpPr>
            <a:spLocks/>
          </p:cNvSpPr>
          <p:nvPr/>
        </p:nvSpPr>
        <p:spPr bwMode="auto">
          <a:xfrm>
            <a:off x="2946400" y="4305300"/>
            <a:ext cx="203200" cy="203200"/>
          </a:xfrm>
          <a:prstGeom prst="ellipse">
            <a:avLst/>
          </a:prstGeom>
          <a:solidFill>
            <a:srgbClr val="4A00E6"/>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61" name="Line 17"/>
          <p:cNvSpPr>
            <a:spLocks noChangeShapeType="1"/>
          </p:cNvSpPr>
          <p:nvPr/>
        </p:nvSpPr>
        <p:spPr bwMode="auto">
          <a:xfrm>
            <a:off x="1095375" y="4406900"/>
            <a:ext cx="5013325" cy="20638"/>
          </a:xfrm>
          <a:prstGeom prst="line">
            <a:avLst/>
          </a:prstGeom>
          <a:noFill/>
          <a:ln w="50800" cap="flat">
            <a:solidFill>
              <a:srgbClr val="3B00A4"/>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nvGrpSpPr>
          <p:cNvPr id="82964" name="Group 20"/>
          <p:cNvGrpSpPr>
            <a:grpSpLocks/>
          </p:cNvGrpSpPr>
          <p:nvPr/>
        </p:nvGrpSpPr>
        <p:grpSpPr bwMode="auto">
          <a:xfrm>
            <a:off x="2565400" y="4305300"/>
            <a:ext cx="952500" cy="203200"/>
            <a:chOff x="0" y="0"/>
            <a:chExt cx="600" cy="128"/>
          </a:xfrm>
        </p:grpSpPr>
        <p:sp>
          <p:nvSpPr>
            <p:cNvPr id="82962" name="Oval 18"/>
            <p:cNvSpPr>
              <a:spLocks/>
            </p:cNvSpPr>
            <p:nvPr/>
          </p:nvSpPr>
          <p:spPr bwMode="auto">
            <a:xfrm>
              <a:off x="0" y="0"/>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2963" name="Oval 19"/>
            <p:cNvSpPr>
              <a:spLocks/>
            </p:cNvSpPr>
            <p:nvPr/>
          </p:nvSpPr>
          <p:spPr bwMode="auto">
            <a:xfrm>
              <a:off x="472" y="0"/>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82965" name="Rectangle 21"/>
          <p:cNvSpPr>
            <a:spLocks/>
          </p:cNvSpPr>
          <p:nvPr/>
        </p:nvSpPr>
        <p:spPr bwMode="auto">
          <a:xfrm>
            <a:off x="2387600" y="3759200"/>
            <a:ext cx="10255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2B4714"/>
                </a:solidFill>
                <a:ea typeface="ＭＳ Ｐゴシック" charset="0"/>
                <a:cs typeface="Times New Roman" charset="0"/>
              </a:rPr>
              <a:t>4 inlier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2946">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2946">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2946">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296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8296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82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bldLvl="5" autoUpdateAnimBg="0" advAuto="0"/>
      <p:bldP spid="82961" grpId="0" animBg="1"/>
      <p:bldP spid="82965" grpId="0" autoUpdateAnimBg="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8" name="Slide Number Placeholder 3"/>
          <p:cNvSpPr>
            <a:spLocks noGrp="1"/>
          </p:cNvSpPr>
          <p:nvPr>
            <p:ph type="sldNum" sz="quarter" idx="10"/>
          </p:nvPr>
        </p:nvSpPr>
        <p:spPr/>
        <p:txBody>
          <a:bodyPr/>
          <a:lstStyle/>
          <a:p>
            <a:fld id="{7E743DC0-BC08-674B-9C51-57A675187388}" type="slidenum">
              <a:rPr lang="en-US"/>
              <a:pPr/>
              <a:t>39</a:t>
            </a:fld>
            <a:endParaRPr lang="en-US"/>
          </a:p>
        </p:txBody>
      </p:sp>
      <p:sp>
        <p:nvSpPr>
          <p:cNvPr id="83969" name="Rectangle 1"/>
          <p:cNvSpPr>
            <a:spLocks noGrp="1" noChangeArrowheads="1"/>
          </p:cNvSpPr>
          <p:nvPr>
            <p:ph type="title"/>
          </p:nvPr>
        </p:nvSpPr>
        <p:spPr>
          <a:ln/>
        </p:spPr>
        <p:txBody>
          <a:bodyPr rIns="132080"/>
          <a:lstStyle/>
          <a:p>
            <a:r>
              <a:rPr lang="en-US"/>
              <a:t>Simple example: fit a line</a:t>
            </a:r>
          </a:p>
        </p:txBody>
      </p:sp>
      <p:sp>
        <p:nvSpPr>
          <p:cNvPr id="83970" name="Rectangle 2"/>
          <p:cNvSpPr>
            <a:spLocks noGrp="1" noChangeArrowheads="1"/>
          </p:cNvSpPr>
          <p:nvPr>
            <p:ph type="body" idx="1"/>
          </p:nvPr>
        </p:nvSpPr>
        <p:spPr>
          <a:ln/>
        </p:spPr>
        <p:txBody>
          <a:bodyPr rIns="132080"/>
          <a:lstStyle/>
          <a:p>
            <a:r>
              <a:rPr lang="en-US"/>
              <a:t>Pick 2 points</a:t>
            </a:r>
          </a:p>
          <a:p>
            <a:r>
              <a:rPr lang="en-US"/>
              <a:t>Fit line</a:t>
            </a:r>
          </a:p>
          <a:p>
            <a:r>
              <a:rPr lang="en-US"/>
              <a:t>Count inliers</a:t>
            </a:r>
          </a:p>
        </p:txBody>
      </p:sp>
      <p:sp>
        <p:nvSpPr>
          <p:cNvPr id="83971"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172028FE-4EEC-9543-ABD7-D6FD639A9920}" type="slidenum">
              <a:rPr lang="en-US" sz="1400">
                <a:cs typeface="Times New Roman" charset="0"/>
              </a:rPr>
              <a:pPr algn="ctr"/>
              <a:t>39</a:t>
            </a:fld>
            <a:endParaRPr lang="en-US" sz="1400">
              <a:cs typeface="Times New Roman" charset="0"/>
            </a:endParaRPr>
          </a:p>
        </p:txBody>
      </p:sp>
      <p:sp>
        <p:nvSpPr>
          <p:cNvPr id="83972" name="Line 4"/>
          <p:cNvSpPr>
            <a:spLocks noChangeShapeType="1"/>
          </p:cNvSpPr>
          <p:nvPr/>
        </p:nvSpPr>
        <p:spPr bwMode="auto">
          <a:xfrm flipH="1">
            <a:off x="506413" y="3416300"/>
            <a:ext cx="0" cy="3068638"/>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3973" name="Line 5"/>
          <p:cNvSpPr>
            <a:spLocks noChangeShapeType="1"/>
          </p:cNvSpPr>
          <p:nvPr/>
        </p:nvSpPr>
        <p:spPr bwMode="auto">
          <a:xfrm rot="10800000">
            <a:off x="388938" y="6467475"/>
            <a:ext cx="5086350" cy="0"/>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3974" name="Oval 6"/>
          <p:cNvSpPr>
            <a:spLocks/>
          </p:cNvSpPr>
          <p:nvPr/>
        </p:nvSpPr>
        <p:spPr bwMode="auto">
          <a:xfrm>
            <a:off x="1003300" y="5245100"/>
            <a:ext cx="203200" cy="203200"/>
          </a:xfrm>
          <a:prstGeom prst="ellipse">
            <a:avLst/>
          </a:prstGeom>
          <a:solidFill>
            <a:srgbClr val="4A00E6"/>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75" name="Oval 7"/>
          <p:cNvSpPr>
            <a:spLocks/>
          </p:cNvSpPr>
          <p:nvPr/>
        </p:nvSpPr>
        <p:spPr bwMode="auto">
          <a:xfrm>
            <a:off x="1562100" y="48514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76" name="Oval 8"/>
          <p:cNvSpPr>
            <a:spLocks/>
          </p:cNvSpPr>
          <p:nvPr/>
        </p:nvSpPr>
        <p:spPr bwMode="auto">
          <a:xfrm>
            <a:off x="21717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77" name="Oval 9"/>
          <p:cNvSpPr>
            <a:spLocks/>
          </p:cNvSpPr>
          <p:nvPr/>
        </p:nvSpPr>
        <p:spPr bwMode="auto">
          <a:xfrm>
            <a:off x="25654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78" name="Oval 10"/>
          <p:cNvSpPr>
            <a:spLocks/>
          </p:cNvSpPr>
          <p:nvPr/>
        </p:nvSpPr>
        <p:spPr bwMode="auto">
          <a:xfrm>
            <a:off x="33147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79" name="Oval 11"/>
          <p:cNvSpPr>
            <a:spLocks/>
          </p:cNvSpPr>
          <p:nvPr/>
        </p:nvSpPr>
        <p:spPr bwMode="auto">
          <a:xfrm>
            <a:off x="3822700" y="37592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80" name="Oval 12"/>
          <p:cNvSpPr>
            <a:spLocks/>
          </p:cNvSpPr>
          <p:nvPr/>
        </p:nvSpPr>
        <p:spPr bwMode="auto">
          <a:xfrm>
            <a:off x="3416300" y="3975100"/>
            <a:ext cx="203200" cy="203200"/>
          </a:xfrm>
          <a:prstGeom prst="ellips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3981" name="Oval 13"/>
          <p:cNvSpPr>
            <a:spLocks/>
          </p:cNvSpPr>
          <p:nvPr/>
        </p:nvSpPr>
        <p:spPr bwMode="auto">
          <a:xfrm>
            <a:off x="17780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82" name="Oval 14"/>
          <p:cNvSpPr>
            <a:spLocks/>
          </p:cNvSpPr>
          <p:nvPr/>
        </p:nvSpPr>
        <p:spPr bwMode="auto">
          <a:xfrm>
            <a:off x="4241800" y="48387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83" name="Oval 15"/>
          <p:cNvSpPr>
            <a:spLocks/>
          </p:cNvSpPr>
          <p:nvPr/>
        </p:nvSpPr>
        <p:spPr bwMode="auto">
          <a:xfrm>
            <a:off x="45720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84" name="Oval 16"/>
          <p:cNvSpPr>
            <a:spLocks/>
          </p:cNvSpPr>
          <p:nvPr/>
        </p:nvSpPr>
        <p:spPr bwMode="auto">
          <a:xfrm>
            <a:off x="2946400" y="4305300"/>
            <a:ext cx="203200" cy="203200"/>
          </a:xfrm>
          <a:prstGeom prst="ellipse">
            <a:avLst/>
          </a:prstGeom>
          <a:solidFill>
            <a:srgbClr val="4A00E6"/>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85" name="Line 17"/>
          <p:cNvSpPr>
            <a:spLocks noChangeShapeType="1"/>
          </p:cNvSpPr>
          <p:nvPr/>
        </p:nvSpPr>
        <p:spPr bwMode="auto">
          <a:xfrm rot="10800000" flipH="1">
            <a:off x="542925" y="3443288"/>
            <a:ext cx="4438650" cy="2173287"/>
          </a:xfrm>
          <a:prstGeom prst="line">
            <a:avLst/>
          </a:prstGeom>
          <a:noFill/>
          <a:ln w="50800" cap="flat">
            <a:solidFill>
              <a:srgbClr val="3B00A4"/>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3986" name="Rectangle 18"/>
          <p:cNvSpPr>
            <a:spLocks/>
          </p:cNvSpPr>
          <p:nvPr/>
        </p:nvSpPr>
        <p:spPr bwMode="auto">
          <a:xfrm>
            <a:off x="2387600" y="3759200"/>
            <a:ext cx="10255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2B4714"/>
                </a:solidFill>
                <a:ea typeface="ＭＳ Ｐゴシック" charset="0"/>
                <a:cs typeface="Times New Roman" charset="0"/>
              </a:rPr>
              <a:t>9 inlier</a:t>
            </a:r>
          </a:p>
        </p:txBody>
      </p:sp>
      <p:grpSp>
        <p:nvGrpSpPr>
          <p:cNvPr id="83994" name="Group 26"/>
          <p:cNvGrpSpPr>
            <a:grpSpLocks/>
          </p:cNvGrpSpPr>
          <p:nvPr/>
        </p:nvGrpSpPr>
        <p:grpSpPr bwMode="auto">
          <a:xfrm>
            <a:off x="1562100" y="3759200"/>
            <a:ext cx="2463800" cy="1295400"/>
            <a:chOff x="0" y="0"/>
            <a:chExt cx="1552" cy="816"/>
          </a:xfrm>
        </p:grpSpPr>
        <p:sp>
          <p:nvSpPr>
            <p:cNvPr id="83987" name="Oval 19"/>
            <p:cNvSpPr>
              <a:spLocks/>
            </p:cNvSpPr>
            <p:nvPr/>
          </p:nvSpPr>
          <p:spPr bwMode="auto">
            <a:xfrm>
              <a:off x="0" y="688"/>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88" name="Oval 20"/>
            <p:cNvSpPr>
              <a:spLocks/>
            </p:cNvSpPr>
            <p:nvPr/>
          </p:nvSpPr>
          <p:spPr bwMode="auto">
            <a:xfrm>
              <a:off x="136" y="62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89" name="Oval 21"/>
            <p:cNvSpPr>
              <a:spLocks/>
            </p:cNvSpPr>
            <p:nvPr/>
          </p:nvSpPr>
          <p:spPr bwMode="auto">
            <a:xfrm>
              <a:off x="384" y="62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90" name="Oval 22"/>
            <p:cNvSpPr>
              <a:spLocks/>
            </p:cNvSpPr>
            <p:nvPr/>
          </p:nvSpPr>
          <p:spPr bwMode="auto">
            <a:xfrm>
              <a:off x="632" y="34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91" name="Oval 23"/>
            <p:cNvSpPr>
              <a:spLocks/>
            </p:cNvSpPr>
            <p:nvPr/>
          </p:nvSpPr>
          <p:spPr bwMode="auto">
            <a:xfrm>
              <a:off x="1104" y="34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92" name="Oval 24"/>
            <p:cNvSpPr>
              <a:spLocks/>
            </p:cNvSpPr>
            <p:nvPr/>
          </p:nvSpPr>
          <p:spPr bwMode="auto">
            <a:xfrm>
              <a:off x="1424" y="0"/>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3993" name="Oval 25"/>
            <p:cNvSpPr>
              <a:spLocks/>
            </p:cNvSpPr>
            <p:nvPr/>
          </p:nvSpPr>
          <p:spPr bwMode="auto">
            <a:xfrm>
              <a:off x="1168" y="136"/>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397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3970">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3970">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8398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83994"/>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83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bldLvl="5" autoUpdateAnimBg="0" advAuto="0"/>
      <p:bldP spid="83985" grpId="0" animBg="1"/>
      <p:bldP spid="83986" grpId="0" autoUpdateAnimBg="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A913105D-CCE5-0941-ACAC-51272FB97B07}" type="slidenum">
              <a:rPr lang="en-US"/>
              <a:pPr/>
              <a:t>4</a:t>
            </a:fld>
            <a:endParaRPr lang="en-US"/>
          </a:p>
        </p:txBody>
      </p:sp>
      <p:pic>
        <p:nvPicPr>
          <p:cNvPr id="11265" name="Picture 1"/>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435600" y="1854200"/>
            <a:ext cx="3708400" cy="278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sp>
        <p:nvSpPr>
          <p:cNvPr id="11266" name="Rectangle 2"/>
          <p:cNvSpPr>
            <a:spLocks noGrp="1" noChangeArrowheads="1"/>
          </p:cNvSpPr>
          <p:nvPr>
            <p:ph type="title"/>
          </p:nvPr>
        </p:nvSpPr>
        <p:spPr>
          <a:ln/>
        </p:spPr>
        <p:txBody>
          <a:bodyPr rIns="132080"/>
          <a:lstStyle/>
          <a:p>
            <a:r>
              <a:rPr lang="en-US"/>
              <a:t>(a) camera rotation</a:t>
            </a:r>
          </a:p>
        </p:txBody>
      </p:sp>
      <p:grpSp>
        <p:nvGrpSpPr>
          <p:cNvPr id="11271" name="Group 7"/>
          <p:cNvGrpSpPr>
            <a:grpSpLocks/>
          </p:cNvGrpSpPr>
          <p:nvPr/>
        </p:nvGrpSpPr>
        <p:grpSpPr bwMode="auto">
          <a:xfrm>
            <a:off x="2852738" y="2265363"/>
            <a:ext cx="4398962" cy="2624137"/>
            <a:chOff x="0" y="0"/>
            <a:chExt cx="2770" cy="1653"/>
          </a:xfrm>
        </p:grpSpPr>
        <p:pic>
          <p:nvPicPr>
            <p:cNvPr id="11267"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 y="852"/>
              <a:ext cx="816" cy="60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pic>
          <p:nvPicPr>
            <p:cNvPr id="11268" name="Picture 4"/>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874575">
              <a:off x="50" y="1068"/>
              <a:ext cx="768" cy="49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sp>
          <p:nvSpPr>
            <p:cNvPr id="11269" name="Freeform 5"/>
            <p:cNvSpPr>
              <a:spLocks/>
            </p:cNvSpPr>
            <p:nvPr/>
          </p:nvSpPr>
          <p:spPr bwMode="auto">
            <a:xfrm rot="1043015">
              <a:off x="898" y="236"/>
              <a:ext cx="1750" cy="1084"/>
            </a:xfrm>
            <a:custGeom>
              <a:avLst/>
              <a:gdLst>
                <a:gd name="T0" fmla="*/ 16925 w 21600"/>
                <a:gd name="T1" fmla="*/ 0 h 21600"/>
                <a:gd name="T2" fmla="*/ 0 w 21600"/>
                <a:gd name="T3" fmla="*/ 21600 h 21600"/>
                <a:gd name="T4" fmla="*/ 21600 w 21600"/>
                <a:gd name="T5" fmla="*/ 13897 h 21600"/>
              </a:gdLst>
              <a:ahLst/>
              <a:cxnLst>
                <a:cxn ang="0">
                  <a:pos x="T0" y="T1"/>
                </a:cxn>
                <a:cxn ang="0">
                  <a:pos x="T2" y="T3"/>
                </a:cxn>
                <a:cxn ang="0">
                  <a:pos x="T4" y="T5"/>
                </a:cxn>
              </a:cxnLst>
              <a:rect l="0" t="0" r="r" b="b"/>
              <a:pathLst>
                <a:path w="21600" h="21600">
                  <a:moveTo>
                    <a:pt x="16925" y="0"/>
                  </a:moveTo>
                  <a:lnTo>
                    <a:pt x="0" y="21600"/>
                  </a:lnTo>
                  <a:lnTo>
                    <a:pt x="21600" y="13897"/>
                  </a:lnTo>
                </a:path>
              </a:pathLst>
            </a:custGeom>
            <a:solidFill>
              <a:srgbClr val="6666FF">
                <a:alpha val="51764"/>
              </a:srgbClr>
            </a:solidFill>
            <a:ln w="12700" cap="flat">
              <a:solidFill>
                <a:schemeClr val="tx1"/>
              </a:solidFill>
              <a:prstDash val="solid"/>
              <a:round/>
              <a:headEnd type="none" w="med" len="med"/>
              <a:tailEnd type="none" w="med" len="med"/>
            </a:ln>
          </p:spPr>
          <p:txBody>
            <a:bodyPr lIns="0" tIns="0" rIns="0" bIns="0"/>
            <a:lstStyle/>
            <a:p>
              <a:endParaRPr lang="en-US"/>
            </a:p>
          </p:txBody>
        </p:sp>
        <p:sp>
          <p:nvSpPr>
            <p:cNvPr id="11270" name="Freeform 6"/>
            <p:cNvSpPr>
              <a:spLocks/>
            </p:cNvSpPr>
            <p:nvPr/>
          </p:nvSpPr>
          <p:spPr bwMode="auto">
            <a:xfrm>
              <a:off x="702" y="35"/>
              <a:ext cx="1751" cy="1084"/>
            </a:xfrm>
            <a:custGeom>
              <a:avLst/>
              <a:gdLst>
                <a:gd name="T0" fmla="*/ 16925 w 21600"/>
                <a:gd name="T1" fmla="*/ 0 h 21600"/>
                <a:gd name="T2" fmla="*/ 0 w 21600"/>
                <a:gd name="T3" fmla="*/ 21600 h 21600"/>
                <a:gd name="T4" fmla="*/ 21600 w 21600"/>
                <a:gd name="T5" fmla="*/ 13897 h 21600"/>
              </a:gdLst>
              <a:ahLst/>
              <a:cxnLst>
                <a:cxn ang="0">
                  <a:pos x="T0" y="T1"/>
                </a:cxn>
                <a:cxn ang="0">
                  <a:pos x="T2" y="T3"/>
                </a:cxn>
                <a:cxn ang="0">
                  <a:pos x="T4" y="T5"/>
                </a:cxn>
              </a:cxnLst>
              <a:rect l="0" t="0" r="r" b="b"/>
              <a:pathLst>
                <a:path w="21600" h="21600">
                  <a:moveTo>
                    <a:pt x="16925" y="0"/>
                  </a:moveTo>
                  <a:lnTo>
                    <a:pt x="0" y="21600"/>
                  </a:lnTo>
                  <a:lnTo>
                    <a:pt x="21600" y="13897"/>
                  </a:lnTo>
                </a:path>
              </a:pathLst>
            </a:custGeom>
            <a:solidFill>
              <a:srgbClr val="6666FF">
                <a:alpha val="51764"/>
              </a:srgbClr>
            </a:solidFill>
            <a:ln w="12700" cap="flat">
              <a:solidFill>
                <a:schemeClr val="tx1"/>
              </a:solidFill>
              <a:prstDash val="solid"/>
              <a:round/>
              <a:headEnd type="none" w="med" len="med"/>
              <a:tailEnd type="none" w="med" len="med"/>
            </a:ln>
          </p:spPr>
          <p:txBody>
            <a:bodyPr lIns="0" tIns="0" rIns="0" bIns="0"/>
            <a:lstStyle/>
            <a:p>
              <a:endParaRPr lang="en-US"/>
            </a:p>
          </p:txBody>
        </p:sp>
      </p:gr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7" name="Slide Number Placeholder 3"/>
          <p:cNvSpPr>
            <a:spLocks noGrp="1"/>
          </p:cNvSpPr>
          <p:nvPr>
            <p:ph type="sldNum" sz="quarter" idx="10"/>
          </p:nvPr>
        </p:nvSpPr>
        <p:spPr/>
        <p:txBody>
          <a:bodyPr/>
          <a:lstStyle/>
          <a:p>
            <a:fld id="{5150F7A7-05EA-7D4A-A9D1-B87EA6424833}" type="slidenum">
              <a:rPr lang="en-US"/>
              <a:pPr/>
              <a:t>40</a:t>
            </a:fld>
            <a:endParaRPr lang="en-US"/>
          </a:p>
        </p:txBody>
      </p:sp>
      <p:sp>
        <p:nvSpPr>
          <p:cNvPr id="84993" name="Rectangle 1"/>
          <p:cNvSpPr>
            <a:spLocks noGrp="1" noChangeArrowheads="1"/>
          </p:cNvSpPr>
          <p:nvPr>
            <p:ph type="title"/>
          </p:nvPr>
        </p:nvSpPr>
        <p:spPr>
          <a:ln/>
        </p:spPr>
        <p:txBody>
          <a:bodyPr rIns="132080"/>
          <a:lstStyle/>
          <a:p>
            <a:r>
              <a:rPr lang="en-US"/>
              <a:t>Simple example: fit a line</a:t>
            </a:r>
          </a:p>
        </p:txBody>
      </p:sp>
      <p:sp>
        <p:nvSpPr>
          <p:cNvPr id="84994" name="Rectangle 2"/>
          <p:cNvSpPr>
            <a:spLocks noGrp="1" noChangeArrowheads="1"/>
          </p:cNvSpPr>
          <p:nvPr>
            <p:ph type="body" idx="1"/>
          </p:nvPr>
        </p:nvSpPr>
        <p:spPr>
          <a:ln/>
        </p:spPr>
        <p:txBody>
          <a:bodyPr rIns="132080"/>
          <a:lstStyle/>
          <a:p>
            <a:r>
              <a:rPr lang="en-US"/>
              <a:t>Pick 2 points</a:t>
            </a:r>
          </a:p>
          <a:p>
            <a:r>
              <a:rPr lang="en-US"/>
              <a:t>Fit line</a:t>
            </a:r>
          </a:p>
          <a:p>
            <a:r>
              <a:rPr lang="en-US"/>
              <a:t>Count inliers</a:t>
            </a:r>
          </a:p>
        </p:txBody>
      </p:sp>
      <p:sp>
        <p:nvSpPr>
          <p:cNvPr id="84995"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5B4E4F9F-7DF1-C749-B8D4-06CFEB46C24C}" type="slidenum">
              <a:rPr lang="en-US" sz="1400">
                <a:cs typeface="Times New Roman" charset="0"/>
              </a:rPr>
              <a:pPr algn="ctr"/>
              <a:t>40</a:t>
            </a:fld>
            <a:endParaRPr lang="en-US" sz="1400">
              <a:cs typeface="Times New Roman" charset="0"/>
            </a:endParaRPr>
          </a:p>
        </p:txBody>
      </p:sp>
      <p:sp>
        <p:nvSpPr>
          <p:cNvPr id="84996" name="Line 4"/>
          <p:cNvSpPr>
            <a:spLocks noChangeShapeType="1"/>
          </p:cNvSpPr>
          <p:nvPr/>
        </p:nvSpPr>
        <p:spPr bwMode="auto">
          <a:xfrm flipH="1">
            <a:off x="506413" y="3416300"/>
            <a:ext cx="0" cy="3068638"/>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4997" name="Line 5"/>
          <p:cNvSpPr>
            <a:spLocks noChangeShapeType="1"/>
          </p:cNvSpPr>
          <p:nvPr/>
        </p:nvSpPr>
        <p:spPr bwMode="auto">
          <a:xfrm rot="10800000">
            <a:off x="388938" y="6467475"/>
            <a:ext cx="5086350" cy="0"/>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4998" name="Oval 6"/>
          <p:cNvSpPr>
            <a:spLocks/>
          </p:cNvSpPr>
          <p:nvPr/>
        </p:nvSpPr>
        <p:spPr bwMode="auto">
          <a:xfrm>
            <a:off x="1003300" y="5245100"/>
            <a:ext cx="203200" cy="203200"/>
          </a:xfrm>
          <a:prstGeom prst="ellipse">
            <a:avLst/>
          </a:prstGeom>
          <a:solidFill>
            <a:srgbClr val="4A00E6"/>
          </a:solidFill>
          <a:ln w="12700" cap="flat">
            <a:solidFill>
              <a:schemeClr val="tx1"/>
            </a:solidFill>
            <a:prstDash val="solid"/>
            <a:round/>
            <a:headEnd type="none" w="med" len="med"/>
            <a:tailEnd type="none" w="med" len="med"/>
          </a:ln>
        </p:spPr>
        <p:txBody>
          <a:bodyPr lIns="0" tIns="0" rIns="0" bIns="0"/>
          <a:lstStyle/>
          <a:p>
            <a:endParaRPr lang="en-US"/>
          </a:p>
        </p:txBody>
      </p:sp>
      <p:sp>
        <p:nvSpPr>
          <p:cNvPr id="84999" name="Oval 7"/>
          <p:cNvSpPr>
            <a:spLocks/>
          </p:cNvSpPr>
          <p:nvPr/>
        </p:nvSpPr>
        <p:spPr bwMode="auto">
          <a:xfrm>
            <a:off x="1562100" y="48514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0" name="Oval 8"/>
          <p:cNvSpPr>
            <a:spLocks/>
          </p:cNvSpPr>
          <p:nvPr/>
        </p:nvSpPr>
        <p:spPr bwMode="auto">
          <a:xfrm>
            <a:off x="21717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1" name="Oval 9"/>
          <p:cNvSpPr>
            <a:spLocks/>
          </p:cNvSpPr>
          <p:nvPr/>
        </p:nvSpPr>
        <p:spPr bwMode="auto">
          <a:xfrm>
            <a:off x="25654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2" name="Oval 10"/>
          <p:cNvSpPr>
            <a:spLocks/>
          </p:cNvSpPr>
          <p:nvPr/>
        </p:nvSpPr>
        <p:spPr bwMode="auto">
          <a:xfrm>
            <a:off x="33147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3" name="Oval 11"/>
          <p:cNvSpPr>
            <a:spLocks/>
          </p:cNvSpPr>
          <p:nvPr/>
        </p:nvSpPr>
        <p:spPr bwMode="auto">
          <a:xfrm>
            <a:off x="3822700" y="37592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4" name="Oval 12"/>
          <p:cNvSpPr>
            <a:spLocks/>
          </p:cNvSpPr>
          <p:nvPr/>
        </p:nvSpPr>
        <p:spPr bwMode="auto">
          <a:xfrm>
            <a:off x="3416300" y="3975100"/>
            <a:ext cx="203200" cy="203200"/>
          </a:xfrm>
          <a:prstGeom prst="ellipse">
            <a:avLst/>
          </a:prstGeom>
          <a:solidFill>
            <a:srgbClr val="4A00E6"/>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5" name="Oval 13"/>
          <p:cNvSpPr>
            <a:spLocks/>
          </p:cNvSpPr>
          <p:nvPr/>
        </p:nvSpPr>
        <p:spPr bwMode="auto">
          <a:xfrm>
            <a:off x="17780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6" name="Oval 14"/>
          <p:cNvSpPr>
            <a:spLocks/>
          </p:cNvSpPr>
          <p:nvPr/>
        </p:nvSpPr>
        <p:spPr bwMode="auto">
          <a:xfrm>
            <a:off x="4241800" y="48387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7" name="Oval 15"/>
          <p:cNvSpPr>
            <a:spLocks/>
          </p:cNvSpPr>
          <p:nvPr/>
        </p:nvSpPr>
        <p:spPr bwMode="auto">
          <a:xfrm>
            <a:off x="45720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8" name="Oval 16"/>
          <p:cNvSpPr>
            <a:spLocks/>
          </p:cNvSpPr>
          <p:nvPr/>
        </p:nvSpPr>
        <p:spPr bwMode="auto">
          <a:xfrm>
            <a:off x="29464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09" name="Line 17"/>
          <p:cNvSpPr>
            <a:spLocks noChangeShapeType="1"/>
          </p:cNvSpPr>
          <p:nvPr/>
        </p:nvSpPr>
        <p:spPr bwMode="auto">
          <a:xfrm rot="10800000" flipH="1">
            <a:off x="542925" y="3330575"/>
            <a:ext cx="4335463" cy="2286000"/>
          </a:xfrm>
          <a:prstGeom prst="line">
            <a:avLst/>
          </a:prstGeom>
          <a:noFill/>
          <a:ln w="50800" cap="flat">
            <a:solidFill>
              <a:srgbClr val="3B00A4"/>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5010" name="Rectangle 18"/>
          <p:cNvSpPr>
            <a:spLocks/>
          </p:cNvSpPr>
          <p:nvPr/>
        </p:nvSpPr>
        <p:spPr bwMode="auto">
          <a:xfrm>
            <a:off x="2387600" y="3759200"/>
            <a:ext cx="10255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2B4714"/>
                </a:solidFill>
                <a:ea typeface="ＭＳ Ｐゴシック" charset="0"/>
                <a:cs typeface="Times New Roman" charset="0"/>
              </a:rPr>
              <a:t>8 inlier</a:t>
            </a:r>
          </a:p>
        </p:txBody>
      </p:sp>
      <p:grpSp>
        <p:nvGrpSpPr>
          <p:cNvPr id="85017" name="Group 25"/>
          <p:cNvGrpSpPr>
            <a:grpSpLocks/>
          </p:cNvGrpSpPr>
          <p:nvPr/>
        </p:nvGrpSpPr>
        <p:grpSpPr bwMode="auto">
          <a:xfrm>
            <a:off x="1562100" y="3759200"/>
            <a:ext cx="2463800" cy="1295400"/>
            <a:chOff x="0" y="0"/>
            <a:chExt cx="1552" cy="816"/>
          </a:xfrm>
        </p:grpSpPr>
        <p:sp>
          <p:nvSpPr>
            <p:cNvPr id="85011" name="Oval 19"/>
            <p:cNvSpPr>
              <a:spLocks/>
            </p:cNvSpPr>
            <p:nvPr/>
          </p:nvSpPr>
          <p:spPr bwMode="auto">
            <a:xfrm>
              <a:off x="0" y="688"/>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12" name="Oval 20"/>
            <p:cNvSpPr>
              <a:spLocks/>
            </p:cNvSpPr>
            <p:nvPr/>
          </p:nvSpPr>
          <p:spPr bwMode="auto">
            <a:xfrm>
              <a:off x="136" y="62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13" name="Oval 21"/>
            <p:cNvSpPr>
              <a:spLocks/>
            </p:cNvSpPr>
            <p:nvPr/>
          </p:nvSpPr>
          <p:spPr bwMode="auto">
            <a:xfrm>
              <a:off x="384" y="62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14" name="Oval 22"/>
            <p:cNvSpPr>
              <a:spLocks/>
            </p:cNvSpPr>
            <p:nvPr/>
          </p:nvSpPr>
          <p:spPr bwMode="auto">
            <a:xfrm>
              <a:off x="632" y="34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15" name="Oval 23"/>
            <p:cNvSpPr>
              <a:spLocks/>
            </p:cNvSpPr>
            <p:nvPr/>
          </p:nvSpPr>
          <p:spPr bwMode="auto">
            <a:xfrm>
              <a:off x="872" y="34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5016" name="Oval 24"/>
            <p:cNvSpPr>
              <a:spLocks/>
            </p:cNvSpPr>
            <p:nvPr/>
          </p:nvSpPr>
          <p:spPr bwMode="auto">
            <a:xfrm>
              <a:off x="1424" y="0"/>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99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499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4994">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8500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85017"/>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85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bldLvl="5" autoUpdateAnimBg="0" advAuto="0"/>
      <p:bldP spid="85009" grpId="0" animBg="1"/>
      <p:bldP spid="85010" grpId="0" autoUpdateAnimBg="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7" name="Slide Number Placeholder 3"/>
          <p:cNvSpPr>
            <a:spLocks noGrp="1"/>
          </p:cNvSpPr>
          <p:nvPr>
            <p:ph type="sldNum" sz="quarter" idx="10"/>
          </p:nvPr>
        </p:nvSpPr>
        <p:spPr/>
        <p:txBody>
          <a:bodyPr/>
          <a:lstStyle/>
          <a:p>
            <a:fld id="{F715E4E5-DAFD-7E43-A12B-0A0E369F8201}" type="slidenum">
              <a:rPr lang="en-US"/>
              <a:pPr/>
              <a:t>41</a:t>
            </a:fld>
            <a:endParaRPr lang="en-US"/>
          </a:p>
        </p:txBody>
      </p:sp>
      <p:sp>
        <p:nvSpPr>
          <p:cNvPr id="86017" name="Rectangle 1"/>
          <p:cNvSpPr>
            <a:spLocks noGrp="1" noChangeArrowheads="1"/>
          </p:cNvSpPr>
          <p:nvPr>
            <p:ph type="title"/>
          </p:nvPr>
        </p:nvSpPr>
        <p:spPr>
          <a:ln/>
        </p:spPr>
        <p:txBody>
          <a:bodyPr rIns="132080"/>
          <a:lstStyle/>
          <a:p>
            <a:r>
              <a:rPr lang="en-US"/>
              <a:t>Simple example: fit a line</a:t>
            </a:r>
          </a:p>
        </p:txBody>
      </p:sp>
      <p:sp>
        <p:nvSpPr>
          <p:cNvPr id="86018" name="Rectangle 2"/>
          <p:cNvSpPr>
            <a:spLocks noGrp="1" noChangeArrowheads="1"/>
          </p:cNvSpPr>
          <p:nvPr>
            <p:ph type="body" idx="1"/>
          </p:nvPr>
        </p:nvSpPr>
        <p:spPr>
          <a:ln/>
        </p:spPr>
        <p:txBody>
          <a:bodyPr rIns="132080"/>
          <a:lstStyle/>
          <a:p>
            <a:r>
              <a:rPr lang="en-US"/>
              <a:t>Use biggest set of inliers</a:t>
            </a:r>
          </a:p>
          <a:p>
            <a:r>
              <a:rPr lang="en-US"/>
              <a:t>Do least-square fit</a:t>
            </a:r>
          </a:p>
        </p:txBody>
      </p:sp>
      <p:sp>
        <p:nvSpPr>
          <p:cNvPr id="86019"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AED45634-BA1F-0A49-A5B9-C9CE2FB72D60}" type="slidenum">
              <a:rPr lang="en-US" sz="1400">
                <a:cs typeface="Times New Roman" charset="0"/>
              </a:rPr>
              <a:pPr algn="ctr"/>
              <a:t>41</a:t>
            </a:fld>
            <a:endParaRPr lang="en-US" sz="1400">
              <a:cs typeface="Times New Roman" charset="0"/>
            </a:endParaRPr>
          </a:p>
        </p:txBody>
      </p:sp>
      <p:sp>
        <p:nvSpPr>
          <p:cNvPr id="86020" name="Line 4"/>
          <p:cNvSpPr>
            <a:spLocks noChangeShapeType="1"/>
          </p:cNvSpPr>
          <p:nvPr/>
        </p:nvSpPr>
        <p:spPr bwMode="auto">
          <a:xfrm flipH="1">
            <a:off x="506413" y="3416300"/>
            <a:ext cx="0" cy="3068638"/>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6021" name="Line 5"/>
          <p:cNvSpPr>
            <a:spLocks noChangeShapeType="1"/>
          </p:cNvSpPr>
          <p:nvPr/>
        </p:nvSpPr>
        <p:spPr bwMode="auto">
          <a:xfrm rot="10800000">
            <a:off x="388938" y="6467475"/>
            <a:ext cx="5086350" cy="0"/>
          </a:xfrm>
          <a:prstGeom prst="line">
            <a:avLst/>
          </a:prstGeom>
          <a:noFill/>
          <a:ln w="12700" cap="flat">
            <a:solidFill>
              <a:schemeClr val="tx1"/>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6022" name="Oval 6"/>
          <p:cNvSpPr>
            <a:spLocks/>
          </p:cNvSpPr>
          <p:nvPr/>
        </p:nvSpPr>
        <p:spPr bwMode="auto">
          <a:xfrm>
            <a:off x="1003300" y="5245100"/>
            <a:ext cx="203200" cy="203200"/>
          </a:xfrm>
          <a:prstGeom prst="ellipse">
            <a:avLst/>
          </a:prstGeom>
          <a:solidFill>
            <a:srgbClr val="3F691E"/>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23" name="Oval 7"/>
          <p:cNvSpPr>
            <a:spLocks/>
          </p:cNvSpPr>
          <p:nvPr/>
        </p:nvSpPr>
        <p:spPr bwMode="auto">
          <a:xfrm>
            <a:off x="1562100" y="48514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24" name="Oval 8"/>
          <p:cNvSpPr>
            <a:spLocks/>
          </p:cNvSpPr>
          <p:nvPr/>
        </p:nvSpPr>
        <p:spPr bwMode="auto">
          <a:xfrm>
            <a:off x="21717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25" name="Oval 9"/>
          <p:cNvSpPr>
            <a:spLocks/>
          </p:cNvSpPr>
          <p:nvPr/>
        </p:nvSpPr>
        <p:spPr bwMode="auto">
          <a:xfrm>
            <a:off x="25654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26" name="Oval 10"/>
          <p:cNvSpPr>
            <a:spLocks/>
          </p:cNvSpPr>
          <p:nvPr/>
        </p:nvSpPr>
        <p:spPr bwMode="auto">
          <a:xfrm>
            <a:off x="33147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27" name="Oval 11"/>
          <p:cNvSpPr>
            <a:spLocks/>
          </p:cNvSpPr>
          <p:nvPr/>
        </p:nvSpPr>
        <p:spPr bwMode="auto">
          <a:xfrm>
            <a:off x="3822700" y="37592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28" name="Oval 12"/>
          <p:cNvSpPr>
            <a:spLocks/>
          </p:cNvSpPr>
          <p:nvPr/>
        </p:nvSpPr>
        <p:spPr bwMode="auto">
          <a:xfrm>
            <a:off x="3416300" y="3975100"/>
            <a:ext cx="203200" cy="203200"/>
          </a:xfrm>
          <a:prstGeom prst="ellips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6029" name="Oval 13"/>
          <p:cNvSpPr>
            <a:spLocks/>
          </p:cNvSpPr>
          <p:nvPr/>
        </p:nvSpPr>
        <p:spPr bwMode="auto">
          <a:xfrm>
            <a:off x="1778000" y="47371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30" name="Oval 14"/>
          <p:cNvSpPr>
            <a:spLocks/>
          </p:cNvSpPr>
          <p:nvPr/>
        </p:nvSpPr>
        <p:spPr bwMode="auto">
          <a:xfrm>
            <a:off x="4241800" y="48387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31" name="Oval 15"/>
          <p:cNvSpPr>
            <a:spLocks/>
          </p:cNvSpPr>
          <p:nvPr/>
        </p:nvSpPr>
        <p:spPr bwMode="auto">
          <a:xfrm>
            <a:off x="4572000" y="4305300"/>
            <a:ext cx="203200" cy="203200"/>
          </a:xfrm>
          <a:prstGeom prst="ellipse">
            <a:avLst/>
          </a:pr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32" name="Oval 16"/>
          <p:cNvSpPr>
            <a:spLocks/>
          </p:cNvSpPr>
          <p:nvPr/>
        </p:nvSpPr>
        <p:spPr bwMode="auto">
          <a:xfrm>
            <a:off x="2946400" y="4305300"/>
            <a:ext cx="203200" cy="203200"/>
          </a:xfrm>
          <a:prstGeom prst="ellipse">
            <a:avLst/>
          </a:prstGeom>
          <a:solidFill>
            <a:srgbClr val="3F691E"/>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33" name="Line 17"/>
          <p:cNvSpPr>
            <a:spLocks noChangeShapeType="1"/>
          </p:cNvSpPr>
          <p:nvPr/>
        </p:nvSpPr>
        <p:spPr bwMode="auto">
          <a:xfrm rot="10800000" flipH="1">
            <a:off x="542925" y="3443288"/>
            <a:ext cx="4438650" cy="2173287"/>
          </a:xfrm>
          <a:prstGeom prst="line">
            <a:avLst/>
          </a:prstGeom>
          <a:noFill/>
          <a:ln w="50800" cap="flat">
            <a:solidFill>
              <a:srgbClr val="3F691E"/>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nvGrpSpPr>
          <p:cNvPr id="86041" name="Group 25"/>
          <p:cNvGrpSpPr>
            <a:grpSpLocks/>
          </p:cNvGrpSpPr>
          <p:nvPr/>
        </p:nvGrpSpPr>
        <p:grpSpPr bwMode="auto">
          <a:xfrm>
            <a:off x="1562100" y="3759200"/>
            <a:ext cx="2463800" cy="1295400"/>
            <a:chOff x="0" y="0"/>
            <a:chExt cx="1552" cy="816"/>
          </a:xfrm>
        </p:grpSpPr>
        <p:sp>
          <p:nvSpPr>
            <p:cNvPr id="86034" name="Oval 18"/>
            <p:cNvSpPr>
              <a:spLocks/>
            </p:cNvSpPr>
            <p:nvPr/>
          </p:nvSpPr>
          <p:spPr bwMode="auto">
            <a:xfrm>
              <a:off x="0" y="688"/>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35" name="Oval 19"/>
            <p:cNvSpPr>
              <a:spLocks/>
            </p:cNvSpPr>
            <p:nvPr/>
          </p:nvSpPr>
          <p:spPr bwMode="auto">
            <a:xfrm>
              <a:off x="136" y="62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36" name="Oval 20"/>
            <p:cNvSpPr>
              <a:spLocks/>
            </p:cNvSpPr>
            <p:nvPr/>
          </p:nvSpPr>
          <p:spPr bwMode="auto">
            <a:xfrm>
              <a:off x="384" y="62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37" name="Oval 21"/>
            <p:cNvSpPr>
              <a:spLocks/>
            </p:cNvSpPr>
            <p:nvPr/>
          </p:nvSpPr>
          <p:spPr bwMode="auto">
            <a:xfrm>
              <a:off x="632" y="34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38" name="Oval 22"/>
            <p:cNvSpPr>
              <a:spLocks/>
            </p:cNvSpPr>
            <p:nvPr/>
          </p:nvSpPr>
          <p:spPr bwMode="auto">
            <a:xfrm>
              <a:off x="1104" y="344"/>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39" name="Oval 23"/>
            <p:cNvSpPr>
              <a:spLocks/>
            </p:cNvSpPr>
            <p:nvPr/>
          </p:nvSpPr>
          <p:spPr bwMode="auto">
            <a:xfrm>
              <a:off x="1424" y="0"/>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sp>
          <p:nvSpPr>
            <p:cNvPr id="86040" name="Oval 24"/>
            <p:cNvSpPr>
              <a:spLocks/>
            </p:cNvSpPr>
            <p:nvPr/>
          </p:nvSpPr>
          <p:spPr bwMode="auto">
            <a:xfrm>
              <a:off x="1168" y="136"/>
              <a:ext cx="128" cy="128"/>
            </a:xfrm>
            <a:prstGeom prst="ellipse">
              <a:avLst/>
            </a:prstGeom>
            <a:solidFill>
              <a:srgbClr val="558E28"/>
            </a:solidFill>
            <a:ln w="12700" cap="flat">
              <a:solidFill>
                <a:schemeClr val="tx1"/>
              </a:solidFill>
              <a:prstDash val="solid"/>
              <a:round/>
              <a:headEnd type="none" w="med" len="med"/>
              <a:tailEnd type="none" w="med" len="med"/>
            </a:ln>
          </p:spPr>
          <p:txBody>
            <a:bodyPr lIns="0" tIns="0" rIns="0" bIns="0"/>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018">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6018">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6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build="p" bldLvl="5" autoUpdateAnimBg="0" advAuto="0"/>
      <p:bldP spid="86033" grpId="0"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685800" y="-139700"/>
            <a:ext cx="7772400" cy="1600200"/>
          </a:xfrm>
          <a:ln/>
        </p:spPr>
        <p:txBody>
          <a:bodyPr rIns="132080"/>
          <a:lstStyle/>
          <a:p>
            <a:r>
              <a:rPr lang="en-US"/>
              <a:t>RANSAC</a:t>
            </a:r>
          </a:p>
        </p:txBody>
      </p:sp>
      <p:pic>
        <p:nvPicPr>
          <p:cNvPr id="8704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426" t="7237" r="9428" b="11426"/>
          <a:stretch>
            <a:fillRect/>
          </a:stretch>
        </p:blipFill>
        <p:spPr bwMode="auto">
          <a:xfrm>
            <a:off x="762000" y="1066800"/>
            <a:ext cx="3702050" cy="29289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87043"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000" t="7236" r="9427" b="11426"/>
          <a:stretch>
            <a:fillRect/>
          </a:stretch>
        </p:blipFill>
        <p:spPr bwMode="auto">
          <a:xfrm>
            <a:off x="4651375" y="1066800"/>
            <a:ext cx="3765550" cy="29241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87044"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665" t="9225" r="11665" b="10825"/>
          <a:stretch>
            <a:fillRect/>
          </a:stretch>
        </p:blipFill>
        <p:spPr bwMode="auto">
          <a:xfrm>
            <a:off x="4254500" y="4114800"/>
            <a:ext cx="4572000" cy="25844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87045" name="Rectangle 5"/>
          <p:cNvSpPr>
            <a:spLocks/>
          </p:cNvSpPr>
          <p:nvPr/>
        </p:nvSpPr>
        <p:spPr bwMode="auto">
          <a:xfrm>
            <a:off x="368300" y="4000500"/>
            <a:ext cx="3886200" cy="2489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New Roman" charset="0"/>
              </a:rPr>
              <a:t>red: </a:t>
            </a:r>
          </a:p>
          <a:p>
            <a:pPr marL="39688"/>
            <a:r>
              <a:rPr lang="en-US">
                <a:solidFill>
                  <a:schemeClr val="tx1"/>
                </a:solidFill>
                <a:ea typeface="ＭＳ Ｐゴシック" charset="0"/>
                <a:cs typeface="Times New Roman" charset="0"/>
              </a:rPr>
              <a:t>rejected by 2nd nearest neighbor criterion</a:t>
            </a:r>
          </a:p>
          <a:p>
            <a:pPr marL="39688"/>
            <a:r>
              <a:rPr lang="en-US">
                <a:solidFill>
                  <a:schemeClr val="tx1"/>
                </a:solidFill>
                <a:ea typeface="ＭＳ Ｐゴシック" charset="0"/>
                <a:cs typeface="Times New Roman" charset="0"/>
              </a:rPr>
              <a:t>blue:</a:t>
            </a:r>
          </a:p>
          <a:p>
            <a:pPr marL="39688"/>
            <a:r>
              <a:rPr lang="en-US">
                <a:solidFill>
                  <a:schemeClr val="tx1"/>
                </a:solidFill>
                <a:ea typeface="ＭＳ Ｐゴシック" charset="0"/>
                <a:cs typeface="Times New Roman" charset="0"/>
              </a:rPr>
              <a:t>Ransac outliers</a:t>
            </a:r>
          </a:p>
          <a:p>
            <a:pPr marL="39688"/>
            <a:r>
              <a:rPr lang="en-US">
                <a:solidFill>
                  <a:schemeClr val="tx1"/>
                </a:solidFill>
                <a:ea typeface="ＭＳ Ｐゴシック" charset="0"/>
                <a:cs typeface="Times New Roman" charset="0"/>
              </a:rPr>
              <a:t>yellow:</a:t>
            </a:r>
          </a:p>
          <a:p>
            <a:pPr marL="39688"/>
            <a:r>
              <a:rPr lang="en-US">
                <a:solidFill>
                  <a:schemeClr val="tx1"/>
                </a:solidFill>
                <a:ea typeface="ＭＳ Ｐゴシック" charset="0"/>
                <a:cs typeface="Times New Roman" charset="0"/>
              </a:rPr>
              <a:t>inliers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9AEAC80C-4267-3647-BFCC-65C051663ABD}" type="slidenum">
              <a:rPr lang="en-US"/>
              <a:pPr/>
              <a:t>43</a:t>
            </a:fld>
            <a:endParaRPr lang="en-US"/>
          </a:p>
        </p:txBody>
      </p:sp>
      <p:sp>
        <p:nvSpPr>
          <p:cNvPr id="88065" name="Rectangle 1"/>
          <p:cNvSpPr>
            <a:spLocks noGrp="1" noChangeArrowheads="1"/>
          </p:cNvSpPr>
          <p:nvPr>
            <p:ph type="title"/>
          </p:nvPr>
        </p:nvSpPr>
        <p:spPr>
          <a:ln/>
        </p:spPr>
        <p:txBody>
          <a:bodyPr rIns="132080"/>
          <a:lstStyle/>
          <a:p>
            <a:r>
              <a:rPr lang="en-US"/>
              <a:t>Robustness</a:t>
            </a:r>
          </a:p>
        </p:txBody>
      </p:sp>
      <p:sp>
        <p:nvSpPr>
          <p:cNvPr id="88066" name="Rectangle 2"/>
          <p:cNvSpPr>
            <a:spLocks noGrp="1" noChangeArrowheads="1"/>
          </p:cNvSpPr>
          <p:nvPr>
            <p:ph type="body" idx="1"/>
          </p:nvPr>
        </p:nvSpPr>
        <p:spPr>
          <a:xfrm>
            <a:off x="685800" y="1676400"/>
            <a:ext cx="7772400" cy="4876800"/>
          </a:xfrm>
          <a:ln/>
        </p:spPr>
        <p:txBody>
          <a:bodyPr rIns="132080"/>
          <a:lstStyle/>
          <a:p>
            <a:r>
              <a:rPr lang="en-US" dirty="0"/>
              <a:t>Proportion of inliers in our pairs is G (for </a:t>
            </a:r>
            <a:r>
              <a:rPr lang="ja-JP" altLang="en-US" dirty="0">
                <a:latin typeface="Arial"/>
              </a:rPr>
              <a:t>“</a:t>
            </a:r>
            <a:r>
              <a:rPr lang="en-US" dirty="0"/>
              <a:t>good</a:t>
            </a:r>
            <a:r>
              <a:rPr lang="ja-JP" altLang="en-US" dirty="0">
                <a:latin typeface="Arial"/>
              </a:rPr>
              <a:t>”</a:t>
            </a:r>
            <a:r>
              <a:rPr lang="en-US" dirty="0"/>
              <a:t>)</a:t>
            </a:r>
          </a:p>
          <a:p>
            <a:r>
              <a:rPr lang="en-US" dirty="0"/>
              <a:t>Our model needs P pairs </a:t>
            </a:r>
          </a:p>
          <a:p>
            <a:pPr marL="782638" lvl="1"/>
            <a:r>
              <a:rPr lang="en-US" dirty="0"/>
              <a:t>P=4 for </a:t>
            </a:r>
            <a:r>
              <a:rPr lang="en-US" dirty="0" err="1"/>
              <a:t>homography</a:t>
            </a:r>
            <a:endParaRPr lang="en-US" dirty="0"/>
          </a:p>
          <a:p>
            <a:r>
              <a:rPr lang="en-US" dirty="0"/>
              <a:t>Probability that we pick P inliers?</a:t>
            </a:r>
          </a:p>
          <a:p>
            <a:pPr marL="782638" lvl="1"/>
            <a:r>
              <a:rPr lang="en-US" dirty="0"/>
              <a:t>G</a:t>
            </a:r>
            <a:r>
              <a:rPr lang="en-US" baseline="32000" dirty="0"/>
              <a:t>P</a:t>
            </a:r>
            <a:endParaRPr lang="en-US" dirty="0"/>
          </a:p>
          <a:p>
            <a:r>
              <a:rPr lang="en-US" dirty="0"/>
              <a:t>Probability that after N RANSAC iterations we have </a:t>
            </a:r>
            <a:r>
              <a:rPr lang="en-US" dirty="0">
                <a:latin typeface="Times New Roman Bold" charset="0"/>
                <a:cs typeface="Times New Roman Bold" charset="0"/>
                <a:sym typeface="Times New Roman Bold" charset="0"/>
              </a:rPr>
              <a:t>not</a:t>
            </a:r>
            <a:r>
              <a:rPr lang="en-US" dirty="0"/>
              <a:t> picked a set of inliers?</a:t>
            </a:r>
          </a:p>
          <a:p>
            <a:pPr marL="782638" lvl="1"/>
            <a:r>
              <a:rPr lang="en-US" dirty="0"/>
              <a:t>(1-G</a:t>
            </a:r>
            <a:r>
              <a:rPr lang="en-US" baseline="32000" dirty="0"/>
              <a:t>P</a:t>
            </a:r>
            <a:r>
              <a:rPr lang="en-US" dirty="0"/>
              <a:t>)</a:t>
            </a:r>
            <a:r>
              <a:rPr lang="en-US" baseline="32000" dirty="0"/>
              <a:t>N</a:t>
            </a:r>
          </a:p>
        </p:txBody>
      </p:sp>
      <p:sp>
        <p:nvSpPr>
          <p:cNvPr id="88067"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61D44BD8-BA8B-AA44-8375-FA7743D09EC2}" type="slidenum">
              <a:rPr lang="en-US" sz="1400">
                <a:cs typeface="Times New Roman" charset="0"/>
              </a:rPr>
              <a:pPr algn="ctr"/>
              <a:t>43</a:t>
            </a:fld>
            <a:endParaRPr lang="en-US" sz="140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06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806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06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06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A36EA923-EC0A-2E40-B7F1-DBBA2CC7B359}" type="slidenum">
              <a:rPr lang="en-US"/>
              <a:pPr/>
              <a:t>44</a:t>
            </a:fld>
            <a:endParaRPr lang="en-US"/>
          </a:p>
        </p:txBody>
      </p:sp>
      <p:sp>
        <p:nvSpPr>
          <p:cNvPr id="89089" name="Rectangle 1"/>
          <p:cNvSpPr>
            <a:spLocks noGrp="1" noChangeArrowheads="1"/>
          </p:cNvSpPr>
          <p:nvPr>
            <p:ph type="title"/>
          </p:nvPr>
        </p:nvSpPr>
        <p:spPr>
          <a:ln/>
        </p:spPr>
        <p:txBody>
          <a:bodyPr rIns="132080"/>
          <a:lstStyle/>
          <a:p>
            <a:r>
              <a:rPr lang="en-US"/>
              <a:t>Robustness: example</a:t>
            </a:r>
          </a:p>
        </p:txBody>
      </p:sp>
      <p:sp>
        <p:nvSpPr>
          <p:cNvPr id="89090" name="Rectangle 2"/>
          <p:cNvSpPr>
            <a:spLocks noGrp="1" noChangeArrowheads="1"/>
          </p:cNvSpPr>
          <p:nvPr>
            <p:ph type="body" idx="1"/>
          </p:nvPr>
        </p:nvSpPr>
        <p:spPr>
          <a:xfrm>
            <a:off x="685800" y="1981200"/>
            <a:ext cx="8318500" cy="5029200"/>
          </a:xfrm>
          <a:ln/>
        </p:spPr>
        <p:txBody>
          <a:bodyPr rIns="132080"/>
          <a:lstStyle/>
          <a:p>
            <a:r>
              <a:rPr lang="en-US"/>
              <a:t>Proportion of inliers </a:t>
            </a:r>
            <a:r>
              <a:rPr lang="en-US">
                <a:latin typeface="Times New Roman Bold" charset="0"/>
                <a:cs typeface="Times New Roman Bold" charset="0"/>
                <a:sym typeface="Times New Roman Bold" charset="0"/>
              </a:rPr>
              <a:t>G=0.5 </a:t>
            </a:r>
            <a:endParaRPr lang="en-US">
              <a:latin typeface="Times New Roman Bold" charset="0"/>
              <a:sym typeface="Times New Roman Bold" charset="0"/>
            </a:endParaRPr>
          </a:p>
          <a:p>
            <a:r>
              <a:rPr lang="en-US"/>
              <a:t>Probability that we pick P=4 inliers?</a:t>
            </a:r>
          </a:p>
          <a:p>
            <a:pPr marL="782638" lvl="1"/>
            <a:r>
              <a:rPr lang="en-US"/>
              <a:t>0.5</a:t>
            </a:r>
            <a:r>
              <a:rPr lang="en-US" baseline="32000"/>
              <a:t>4</a:t>
            </a:r>
            <a:r>
              <a:rPr lang="en-US" sz="3200">
                <a:latin typeface="Times New Roman Bold" charset="0"/>
                <a:cs typeface="Times New Roman Bold" charset="0"/>
                <a:sym typeface="Times New Roman Bold" charset="0"/>
              </a:rPr>
              <a:t>=</a:t>
            </a:r>
            <a:r>
              <a:rPr lang="en-US" sz="3200"/>
              <a:t>0.0625 (6% chance)</a:t>
            </a:r>
            <a:endParaRPr lang="en-US"/>
          </a:p>
          <a:p>
            <a:r>
              <a:rPr lang="en-US"/>
              <a:t>Probability that we have </a:t>
            </a:r>
            <a:r>
              <a:rPr lang="en-US">
                <a:latin typeface="Times New Roman Bold" charset="0"/>
                <a:cs typeface="Times New Roman Bold" charset="0"/>
                <a:sym typeface="Times New Roman Bold" charset="0"/>
              </a:rPr>
              <a:t>not</a:t>
            </a:r>
            <a:r>
              <a:rPr lang="en-US"/>
              <a:t> picked a set of inliers?</a:t>
            </a:r>
          </a:p>
          <a:p>
            <a:pPr marL="782638" lvl="1"/>
            <a:r>
              <a:rPr lang="en-US"/>
              <a:t>N=100 iterations: </a:t>
            </a:r>
            <a:br>
              <a:rPr lang="en-US"/>
            </a:br>
            <a:r>
              <a:rPr lang="en-US"/>
              <a:t>(1-0.5</a:t>
            </a:r>
            <a:r>
              <a:rPr lang="en-US" baseline="32000"/>
              <a:t>4</a:t>
            </a:r>
            <a:r>
              <a:rPr lang="en-US"/>
              <a:t>)</a:t>
            </a:r>
            <a:r>
              <a:rPr lang="en-US" baseline="32000"/>
              <a:t>100</a:t>
            </a:r>
            <a:r>
              <a:rPr lang="en-US" sz="3200"/>
              <a:t>=0.00157 (1 chance in 600)</a:t>
            </a:r>
          </a:p>
          <a:p>
            <a:pPr marL="782638" lvl="1"/>
            <a:r>
              <a:rPr lang="en-US" sz="3200"/>
              <a:t>N=1000 iterations:</a:t>
            </a:r>
            <a:br>
              <a:rPr lang="en-US" sz="3200"/>
            </a:br>
            <a:r>
              <a:rPr lang="en-US" sz="3200"/>
              <a:t>1 chance in 1e28</a:t>
            </a:r>
          </a:p>
        </p:txBody>
      </p:sp>
      <p:sp>
        <p:nvSpPr>
          <p:cNvPr id="89091"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7B67DA04-2CC0-5A4C-949A-D2C932B0C1F3}" type="slidenum">
              <a:rPr lang="en-US" sz="1400">
                <a:cs typeface="Times New Roman" charset="0"/>
              </a:rPr>
              <a:pPr algn="ctr"/>
              <a:t>44</a:t>
            </a:fld>
            <a:endParaRPr lang="en-US" sz="1400">
              <a:cs typeface="Times New Roman" charset="0"/>
            </a:endParaRPr>
          </a:p>
        </p:txBody>
      </p:sp>
      <p:sp>
        <p:nvSpPr>
          <p:cNvPr id="89092" name="Rectangle 4"/>
          <p:cNvSpPr>
            <a:spLocks/>
          </p:cNvSpPr>
          <p:nvPr/>
        </p:nvSpPr>
        <p:spPr bwMode="auto">
          <a:xfrm>
            <a:off x="685800" y="1181100"/>
            <a:ext cx="8559800" cy="762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782638" lvl="1" indent="-285750">
              <a:spcBef>
                <a:spcPts val="638"/>
              </a:spcBef>
              <a:buSzPct val="100000"/>
              <a:buFont typeface="Courier" charset="0"/>
              <a:buChar char="–"/>
            </a:pPr>
            <a:endParaRPr lang="en-US" sz="1800">
              <a:solidFill>
                <a:schemeClr val="tx1"/>
              </a:solidFill>
              <a:latin typeface="Courier" charset="0"/>
              <a:ea typeface="ＭＳ Ｐゴシック" charset="0"/>
              <a:cs typeface="Courier" charset="0"/>
              <a:sym typeface="Courier" charset="0"/>
            </a:endParaRPr>
          </a:p>
          <a:p>
            <a:pPr marL="382588" indent="-342900">
              <a:spcBef>
                <a:spcPts val="738"/>
              </a:spcBef>
              <a:buSzPct val="100000"/>
              <a:buFont typeface="Courier" charset="0"/>
              <a:buChar char="•"/>
            </a:pPr>
            <a:r>
              <a:rPr lang="en-US" sz="1800">
                <a:solidFill>
                  <a:schemeClr val="tx1"/>
                </a:solidFill>
                <a:latin typeface="Courier" charset="0"/>
                <a:ea typeface="ＭＳ Ｐゴシック" charset="0"/>
                <a:cs typeface="Courier" charset="0"/>
                <a:sym typeface="Courier" charset="0"/>
              </a:rPr>
              <a:t>Matlab: p=4; x=0.5; n=1000; (1-x^p)^n</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2E8E383D-188F-8445-93A8-F73039936340}" type="slidenum">
              <a:rPr lang="en-US"/>
              <a:pPr/>
              <a:t>45</a:t>
            </a:fld>
            <a:endParaRPr lang="en-US"/>
          </a:p>
        </p:txBody>
      </p:sp>
      <p:sp>
        <p:nvSpPr>
          <p:cNvPr id="90113" name="Rectangle 1"/>
          <p:cNvSpPr>
            <a:spLocks noGrp="1" noChangeArrowheads="1"/>
          </p:cNvSpPr>
          <p:nvPr>
            <p:ph type="title"/>
          </p:nvPr>
        </p:nvSpPr>
        <p:spPr>
          <a:ln/>
        </p:spPr>
        <p:txBody>
          <a:bodyPr rIns="132080"/>
          <a:lstStyle/>
          <a:p>
            <a:r>
              <a:rPr lang="en-US"/>
              <a:t>Robustness: example</a:t>
            </a:r>
          </a:p>
        </p:txBody>
      </p:sp>
      <p:sp>
        <p:nvSpPr>
          <p:cNvPr id="90114" name="Rectangle 2"/>
          <p:cNvSpPr>
            <a:spLocks noGrp="1" noChangeArrowheads="1"/>
          </p:cNvSpPr>
          <p:nvPr>
            <p:ph type="body" idx="1"/>
          </p:nvPr>
        </p:nvSpPr>
        <p:spPr>
          <a:xfrm>
            <a:off x="685800" y="1981200"/>
            <a:ext cx="8318500" cy="4876800"/>
          </a:xfrm>
          <a:ln/>
        </p:spPr>
        <p:txBody>
          <a:bodyPr rIns="132080"/>
          <a:lstStyle/>
          <a:p>
            <a:r>
              <a:rPr lang="en-US"/>
              <a:t>Proportion of inliers </a:t>
            </a:r>
            <a:r>
              <a:rPr lang="en-US">
                <a:latin typeface="Times New Roman Bold" charset="0"/>
                <a:cs typeface="Times New Roman Bold" charset="0"/>
                <a:sym typeface="Times New Roman Bold" charset="0"/>
              </a:rPr>
              <a:t>G=0.3</a:t>
            </a:r>
            <a:r>
              <a:rPr lang="en-US"/>
              <a:t> </a:t>
            </a:r>
          </a:p>
          <a:p>
            <a:r>
              <a:rPr lang="en-US"/>
              <a:t>Probability that we pick P=4 inliers?</a:t>
            </a:r>
          </a:p>
          <a:p>
            <a:pPr marL="782638" lvl="1"/>
            <a:r>
              <a:rPr lang="en-US"/>
              <a:t>0.3</a:t>
            </a:r>
            <a:r>
              <a:rPr lang="en-US" baseline="32000"/>
              <a:t>4</a:t>
            </a:r>
            <a:r>
              <a:rPr lang="en-US" sz="3200">
                <a:latin typeface="Times New Roman Bold" charset="0"/>
                <a:cs typeface="Times New Roman Bold" charset="0"/>
                <a:sym typeface="Times New Roman Bold" charset="0"/>
              </a:rPr>
              <a:t>=</a:t>
            </a:r>
            <a:r>
              <a:rPr lang="en-US" sz="3200"/>
              <a:t>0.0081 (0.8% chance)</a:t>
            </a:r>
            <a:endParaRPr lang="en-US"/>
          </a:p>
          <a:p>
            <a:r>
              <a:rPr lang="en-US"/>
              <a:t>Probability that we have </a:t>
            </a:r>
            <a:r>
              <a:rPr lang="en-US">
                <a:latin typeface="Times New Roman Bold" charset="0"/>
                <a:cs typeface="Times New Roman Bold" charset="0"/>
                <a:sym typeface="Times New Roman Bold" charset="0"/>
              </a:rPr>
              <a:t>not</a:t>
            </a:r>
            <a:r>
              <a:rPr lang="en-US"/>
              <a:t> picked a set of inliers?</a:t>
            </a:r>
          </a:p>
          <a:p>
            <a:pPr marL="782638" lvl="1"/>
            <a:r>
              <a:rPr lang="en-US"/>
              <a:t>N=100 iterations: </a:t>
            </a:r>
            <a:br>
              <a:rPr lang="en-US"/>
            </a:br>
            <a:r>
              <a:rPr lang="en-US"/>
              <a:t>(1-0.3</a:t>
            </a:r>
            <a:r>
              <a:rPr lang="en-US" baseline="32000"/>
              <a:t>4</a:t>
            </a:r>
            <a:r>
              <a:rPr lang="en-US"/>
              <a:t>)</a:t>
            </a:r>
            <a:r>
              <a:rPr lang="en-US" baseline="32000"/>
              <a:t>100</a:t>
            </a:r>
            <a:r>
              <a:rPr lang="en-US" sz="3200"/>
              <a:t>=0.44 (1 chance in 2)</a:t>
            </a:r>
          </a:p>
          <a:p>
            <a:pPr marL="782638" lvl="1"/>
            <a:r>
              <a:rPr lang="en-US" sz="3200"/>
              <a:t>N=1000 iterations:</a:t>
            </a:r>
            <a:br>
              <a:rPr lang="en-US" sz="3200"/>
            </a:br>
            <a:r>
              <a:rPr lang="en-US" sz="3200"/>
              <a:t>1 chance in 3400</a:t>
            </a:r>
          </a:p>
        </p:txBody>
      </p:sp>
      <p:sp>
        <p:nvSpPr>
          <p:cNvPr id="90115"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3FEF4B98-8FE9-FD42-ABEC-1491E0BCE1B6}" type="slidenum">
              <a:rPr lang="en-US" sz="1400">
                <a:cs typeface="Times New Roman" charset="0"/>
              </a:rPr>
              <a:pPr algn="ctr"/>
              <a:t>45</a:t>
            </a:fld>
            <a:endParaRPr lang="en-US" sz="1400">
              <a:cs typeface="Times New Roman" charset="0"/>
            </a:endParaRPr>
          </a:p>
        </p:txBody>
      </p:sp>
      <p:grpSp>
        <p:nvGrpSpPr>
          <p:cNvPr id="90118" name="Group 6"/>
          <p:cNvGrpSpPr>
            <a:grpSpLocks/>
          </p:cNvGrpSpPr>
          <p:nvPr/>
        </p:nvGrpSpPr>
        <p:grpSpPr bwMode="auto">
          <a:xfrm>
            <a:off x="5994400" y="1473200"/>
            <a:ext cx="2717800" cy="1041400"/>
            <a:chOff x="0" y="0"/>
            <a:chExt cx="1712" cy="656"/>
          </a:xfrm>
        </p:grpSpPr>
        <p:pic>
          <p:nvPicPr>
            <p:cNvPr id="90116" name="Picture 4"/>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426" t="7237" r="9428" b="11426"/>
            <a:stretch>
              <a:fillRect/>
            </a:stretch>
          </p:blipFill>
          <p:spPr bwMode="auto">
            <a:xfrm>
              <a:off x="0" y="0"/>
              <a:ext cx="827" cy="65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0117" name="Picture 5"/>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000" t="7236" r="9427" b="11427"/>
            <a:stretch>
              <a:fillRect/>
            </a:stretch>
          </p:blipFill>
          <p:spPr bwMode="auto">
            <a:xfrm>
              <a:off x="869" y="0"/>
              <a:ext cx="843" cy="6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a:xfrm>
            <a:off x="7359650" y="5842000"/>
            <a:ext cx="292100" cy="292100"/>
          </a:xfrm>
        </p:spPr>
        <p:txBody>
          <a:bodyPr/>
          <a:lstStyle/>
          <a:p>
            <a:fld id="{C383E339-E457-CC43-890A-9EF4B34CBEAE}" type="slidenum">
              <a:rPr lang="en-US"/>
              <a:pPr/>
              <a:t>46</a:t>
            </a:fld>
            <a:endParaRPr lang="en-US"/>
          </a:p>
        </p:txBody>
      </p:sp>
      <p:sp>
        <p:nvSpPr>
          <p:cNvPr id="91137" name="Rectangle 1"/>
          <p:cNvSpPr>
            <a:spLocks noGrp="1" noChangeArrowheads="1"/>
          </p:cNvSpPr>
          <p:nvPr>
            <p:ph type="title"/>
          </p:nvPr>
        </p:nvSpPr>
        <p:spPr>
          <a:xfrm>
            <a:off x="685800" y="-76200"/>
            <a:ext cx="7772400" cy="1219200"/>
          </a:xfrm>
          <a:ln/>
        </p:spPr>
        <p:txBody>
          <a:bodyPr rIns="132080"/>
          <a:lstStyle/>
          <a:p>
            <a:r>
              <a:rPr lang="en-US" dirty="0"/>
              <a:t>Robustness: example</a:t>
            </a:r>
          </a:p>
        </p:txBody>
      </p:sp>
      <p:sp>
        <p:nvSpPr>
          <p:cNvPr id="91138" name="Rectangle 2"/>
          <p:cNvSpPr>
            <a:spLocks noGrp="1" noChangeArrowheads="1"/>
          </p:cNvSpPr>
          <p:nvPr>
            <p:ph type="body" idx="1"/>
          </p:nvPr>
        </p:nvSpPr>
        <p:spPr>
          <a:xfrm>
            <a:off x="685800" y="1574800"/>
            <a:ext cx="8318500" cy="4876800"/>
          </a:xfrm>
          <a:ln/>
        </p:spPr>
        <p:txBody>
          <a:bodyPr rIns="132080"/>
          <a:lstStyle/>
          <a:p>
            <a:r>
              <a:rPr lang="en-US"/>
              <a:t>Proportion of inliers </a:t>
            </a:r>
            <a:r>
              <a:rPr lang="en-US">
                <a:latin typeface="Times New Roman Bold" charset="0"/>
                <a:cs typeface="Times New Roman Bold" charset="0"/>
                <a:sym typeface="Times New Roman Bold" charset="0"/>
              </a:rPr>
              <a:t>G=0.1</a:t>
            </a:r>
            <a:r>
              <a:rPr lang="en-US"/>
              <a:t> </a:t>
            </a:r>
          </a:p>
          <a:p>
            <a:r>
              <a:rPr lang="en-US"/>
              <a:t>Probability that we pick P=4 inliers?</a:t>
            </a:r>
          </a:p>
          <a:p>
            <a:pPr marL="782638" lvl="1"/>
            <a:r>
              <a:rPr lang="en-US"/>
              <a:t>0.1</a:t>
            </a:r>
            <a:r>
              <a:rPr lang="en-US" baseline="32000"/>
              <a:t>4</a:t>
            </a:r>
            <a:r>
              <a:rPr lang="en-US" sz="3200">
                <a:latin typeface="Times New Roman Bold" charset="0"/>
                <a:cs typeface="Times New Roman Bold" charset="0"/>
                <a:sym typeface="Times New Roman Bold" charset="0"/>
              </a:rPr>
              <a:t>=</a:t>
            </a:r>
            <a:r>
              <a:rPr lang="en-US" sz="3200"/>
              <a:t>0.0001 (0.01% chances, 1 in 10,000)</a:t>
            </a:r>
            <a:endParaRPr lang="en-US"/>
          </a:p>
          <a:p>
            <a:r>
              <a:rPr lang="en-US"/>
              <a:t>Probability that we have </a:t>
            </a:r>
            <a:r>
              <a:rPr lang="en-US">
                <a:latin typeface="Times New Roman Bold" charset="0"/>
                <a:cs typeface="Times New Roman Bold" charset="0"/>
                <a:sym typeface="Times New Roman Bold" charset="0"/>
              </a:rPr>
              <a:t>not</a:t>
            </a:r>
            <a:r>
              <a:rPr lang="en-US"/>
              <a:t> picked a set of inliers?</a:t>
            </a:r>
          </a:p>
          <a:p>
            <a:pPr marL="782638" lvl="1"/>
            <a:r>
              <a:rPr lang="en-US"/>
              <a:t>N=100 iterations:  (1-0.1</a:t>
            </a:r>
            <a:r>
              <a:rPr lang="en-US" baseline="32000"/>
              <a:t>4</a:t>
            </a:r>
            <a:r>
              <a:rPr lang="en-US"/>
              <a:t>)</a:t>
            </a:r>
            <a:r>
              <a:rPr lang="en-US" baseline="32000"/>
              <a:t>100</a:t>
            </a:r>
            <a:r>
              <a:rPr lang="en-US" sz="3200"/>
              <a:t>=0.99</a:t>
            </a:r>
          </a:p>
          <a:p>
            <a:pPr marL="782638" lvl="1"/>
            <a:r>
              <a:rPr lang="en-US" sz="3200"/>
              <a:t>N=1000 iterations: 90%</a:t>
            </a:r>
          </a:p>
          <a:p>
            <a:pPr marL="782638" lvl="1"/>
            <a:r>
              <a:rPr lang="en-US" sz="3200"/>
              <a:t>N=10,000: 36%</a:t>
            </a:r>
          </a:p>
          <a:p>
            <a:pPr marL="782638" lvl="1"/>
            <a:r>
              <a:rPr lang="en-US" sz="3200"/>
              <a:t>N=100,000: 1 in 22,000</a:t>
            </a:r>
          </a:p>
        </p:txBody>
      </p:sp>
      <p:sp>
        <p:nvSpPr>
          <p:cNvPr id="91139" name="Text Box 3"/>
          <p:cNvSpPr txBox="1">
            <a:spLocks noChangeArrowheads="1"/>
          </p:cNvSpPr>
          <p:nvPr/>
        </p:nvSpPr>
        <p:spPr bwMode="auto">
          <a:xfrm>
            <a:off x="7359650" y="58420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1BAC4B8F-8362-5C4E-AB52-D1056618BB0D}" type="slidenum">
              <a:rPr lang="en-US" sz="1400">
                <a:cs typeface="Times New Roman" charset="0"/>
              </a:rPr>
              <a:pPr algn="ctr"/>
              <a:t>46</a:t>
            </a:fld>
            <a:endParaRPr lang="en-US" sz="1400">
              <a:cs typeface="Times New Roman" charset="0"/>
            </a:endParaRPr>
          </a:p>
        </p:txBody>
      </p:sp>
      <p:grpSp>
        <p:nvGrpSpPr>
          <p:cNvPr id="91142" name="Group 6"/>
          <p:cNvGrpSpPr>
            <a:grpSpLocks/>
          </p:cNvGrpSpPr>
          <p:nvPr/>
        </p:nvGrpSpPr>
        <p:grpSpPr bwMode="auto">
          <a:xfrm>
            <a:off x="5994400" y="1066800"/>
            <a:ext cx="2717800" cy="1041400"/>
            <a:chOff x="0" y="0"/>
            <a:chExt cx="1712" cy="656"/>
          </a:xfrm>
        </p:grpSpPr>
        <p:pic>
          <p:nvPicPr>
            <p:cNvPr id="91140" name="Picture 4"/>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426" t="7237" r="9428" b="11426"/>
            <a:stretch>
              <a:fillRect/>
            </a:stretch>
          </p:blipFill>
          <p:spPr bwMode="auto">
            <a:xfrm>
              <a:off x="0" y="0"/>
              <a:ext cx="827" cy="65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1141" name="Picture 5"/>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000" t="7236" r="9427" b="11427"/>
            <a:stretch>
              <a:fillRect/>
            </a:stretch>
          </p:blipFill>
          <p:spPr bwMode="auto">
            <a:xfrm>
              <a:off x="869" y="0"/>
              <a:ext cx="843" cy="6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538E56B0-4106-6441-B370-CF7C2B90048F}" type="slidenum">
              <a:rPr lang="en-US"/>
              <a:pPr/>
              <a:t>47</a:t>
            </a:fld>
            <a:endParaRPr lang="en-US"/>
          </a:p>
        </p:txBody>
      </p:sp>
      <p:sp>
        <p:nvSpPr>
          <p:cNvPr id="92161" name="Rectangle 1"/>
          <p:cNvSpPr>
            <a:spLocks noGrp="1" noChangeArrowheads="1"/>
          </p:cNvSpPr>
          <p:nvPr>
            <p:ph type="title"/>
          </p:nvPr>
        </p:nvSpPr>
        <p:spPr>
          <a:ln/>
        </p:spPr>
        <p:txBody>
          <a:bodyPr rIns="132080"/>
          <a:lstStyle/>
          <a:p>
            <a:r>
              <a:rPr lang="en-US"/>
              <a:t>Robustness: conclusions</a:t>
            </a:r>
          </a:p>
        </p:txBody>
      </p:sp>
      <p:sp>
        <p:nvSpPr>
          <p:cNvPr id="92162" name="Rectangle 2"/>
          <p:cNvSpPr>
            <a:spLocks noGrp="1" noChangeArrowheads="1"/>
          </p:cNvSpPr>
          <p:nvPr>
            <p:ph type="body" idx="1"/>
          </p:nvPr>
        </p:nvSpPr>
        <p:spPr>
          <a:ln/>
        </p:spPr>
        <p:txBody>
          <a:bodyPr rIns="132080"/>
          <a:lstStyle/>
          <a:p>
            <a:r>
              <a:rPr lang="en-US"/>
              <a:t>Effect of number of parameters of model/number of necessary pairs</a:t>
            </a:r>
          </a:p>
          <a:p>
            <a:pPr marL="782638" lvl="1"/>
            <a:r>
              <a:rPr lang="en-US"/>
              <a:t>Bad exponential</a:t>
            </a:r>
          </a:p>
          <a:p>
            <a:r>
              <a:rPr lang="en-US"/>
              <a:t>Effect of percentage of inliers</a:t>
            </a:r>
          </a:p>
          <a:p>
            <a:pPr marL="782638" lvl="1"/>
            <a:r>
              <a:rPr lang="en-US"/>
              <a:t>Base of the exponential</a:t>
            </a:r>
          </a:p>
          <a:p>
            <a:r>
              <a:rPr lang="en-US"/>
              <a:t>Effect of number of iterations</a:t>
            </a:r>
          </a:p>
          <a:p>
            <a:pPr marL="782638" lvl="1"/>
            <a:r>
              <a:rPr lang="en-US"/>
              <a:t>Good exponential</a:t>
            </a:r>
          </a:p>
        </p:txBody>
      </p:sp>
      <p:sp>
        <p:nvSpPr>
          <p:cNvPr id="92163"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6945D2AF-D50D-884B-9F1B-65A4786DAC3B}" type="slidenum">
              <a:rPr lang="en-US" sz="1400">
                <a:cs typeface="Times New Roman" charset="0"/>
              </a:rPr>
              <a:pPr algn="ctr"/>
              <a:t>47</a:t>
            </a:fld>
            <a:endParaRPr lang="en-US" sz="140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62">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2162">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2162">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92162">
                                            <p:txEl>
                                              <p:pRg st="3" end="3"/>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92162">
                                            <p:txEl>
                                              <p:pRg st="4" end="4"/>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921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bldLvl="5" autoUpdateAnimBg="0" advAuto="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4F539277-E4AF-D841-99D7-D08509949731}" type="slidenum">
              <a:rPr lang="en-US"/>
              <a:pPr/>
              <a:t>48</a:t>
            </a:fld>
            <a:endParaRPr lang="en-US"/>
          </a:p>
        </p:txBody>
      </p:sp>
      <p:sp>
        <p:nvSpPr>
          <p:cNvPr id="93185" name="Rectangle 1"/>
          <p:cNvSpPr>
            <a:spLocks noGrp="1" noChangeArrowheads="1"/>
          </p:cNvSpPr>
          <p:nvPr>
            <p:ph type="title"/>
          </p:nvPr>
        </p:nvSpPr>
        <p:spPr>
          <a:ln/>
        </p:spPr>
        <p:txBody>
          <a:bodyPr rIns="132080"/>
          <a:lstStyle/>
          <a:p>
            <a:r>
              <a:rPr lang="en-US"/>
              <a:t>RANSAC recap</a:t>
            </a:r>
          </a:p>
        </p:txBody>
      </p:sp>
      <p:sp>
        <p:nvSpPr>
          <p:cNvPr id="93186" name="Rectangle 2"/>
          <p:cNvSpPr>
            <a:spLocks noGrp="1" noChangeArrowheads="1"/>
          </p:cNvSpPr>
          <p:nvPr>
            <p:ph type="body" idx="1"/>
          </p:nvPr>
        </p:nvSpPr>
        <p:spPr>
          <a:ln/>
        </p:spPr>
        <p:txBody>
          <a:bodyPr rIns="132080"/>
          <a:lstStyle/>
          <a:p>
            <a:r>
              <a:rPr lang="en-US"/>
              <a:t>For fitting a model with low number P of parameters (8 for homographies)</a:t>
            </a:r>
          </a:p>
          <a:p>
            <a:r>
              <a:rPr lang="en-US"/>
              <a:t>Loop</a:t>
            </a:r>
          </a:p>
          <a:p>
            <a:pPr marL="782638" lvl="1"/>
            <a:r>
              <a:rPr lang="en-US"/>
              <a:t>Select P random data points</a:t>
            </a:r>
          </a:p>
          <a:p>
            <a:pPr marL="782638" lvl="1"/>
            <a:r>
              <a:rPr lang="en-US"/>
              <a:t>Fit model</a:t>
            </a:r>
          </a:p>
          <a:p>
            <a:pPr marL="782638" lvl="1"/>
            <a:r>
              <a:rPr lang="en-US"/>
              <a:t>Count inliers </a:t>
            </a:r>
            <a:br>
              <a:rPr lang="en-US"/>
            </a:br>
            <a:r>
              <a:rPr lang="en-US"/>
              <a:t>(other data points well fit by this model)</a:t>
            </a:r>
          </a:p>
          <a:p>
            <a:r>
              <a:rPr lang="en-US"/>
              <a:t>Keep model with largest number of inliers</a:t>
            </a:r>
          </a:p>
        </p:txBody>
      </p:sp>
      <p:sp>
        <p:nvSpPr>
          <p:cNvPr id="93187"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406AD447-4E98-BE45-82F1-B566B7871FCB}" type="slidenum">
              <a:rPr lang="en-US" sz="1400">
                <a:cs typeface="Times New Roman" charset="0"/>
              </a:rPr>
              <a:pPr algn="ctr"/>
              <a:t>48</a:t>
            </a:fld>
            <a:endParaRPr lang="en-US" sz="1400">
              <a:cs typeface="Times New Roman"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Rectangle 1"/>
          <p:cNvSpPr>
            <a:spLocks noGrp="1" noChangeArrowheads="1"/>
          </p:cNvSpPr>
          <p:nvPr>
            <p:ph type="title"/>
          </p:nvPr>
        </p:nvSpPr>
        <p:spPr>
          <a:xfrm>
            <a:off x="381000" y="1295400"/>
            <a:ext cx="8077200" cy="1447800"/>
          </a:xfrm>
          <a:ln/>
        </p:spPr>
        <p:txBody>
          <a:bodyPr rIns="132080"/>
          <a:lstStyle/>
          <a:p>
            <a:r>
              <a:rPr lang="en-US" sz="4900"/>
              <a:t>Example: Recognising Panoramas</a:t>
            </a:r>
          </a:p>
        </p:txBody>
      </p:sp>
      <p:sp>
        <p:nvSpPr>
          <p:cNvPr id="94210" name="Rectangle 2"/>
          <p:cNvSpPr>
            <a:spLocks noGrp="1" noChangeArrowheads="1"/>
          </p:cNvSpPr>
          <p:nvPr>
            <p:ph type="body" idx="1"/>
          </p:nvPr>
        </p:nvSpPr>
        <p:spPr>
          <a:xfrm>
            <a:off x="1295400" y="3124200"/>
            <a:ext cx="6400800" cy="3467100"/>
          </a:xfrm>
          <a:ln/>
        </p:spPr>
        <p:txBody>
          <a:bodyPr rIns="132080"/>
          <a:lstStyle/>
          <a:p>
            <a:pPr marL="39688" indent="0" algn="ctr">
              <a:buFont typeface="Times New Roman" charset="0"/>
              <a:buNone/>
            </a:pPr>
            <a:r>
              <a:rPr lang="en-US" sz="3600"/>
              <a:t>M. Brown and D. Lowe, </a:t>
            </a:r>
          </a:p>
          <a:p>
            <a:pPr marL="39688" indent="0" algn="ctr">
              <a:buFont typeface="Times New Roman" charset="0"/>
              <a:buNone/>
            </a:pPr>
            <a:r>
              <a:rPr lang="en-US" sz="3600"/>
              <a:t>University of British Columbia</a:t>
            </a:r>
          </a:p>
        </p:txBody>
      </p:sp>
      <p:sp>
        <p:nvSpPr>
          <p:cNvPr id="94211" name="Rectangle 3"/>
          <p:cNvSpPr>
            <a:spLocks/>
          </p:cNvSpPr>
          <p:nvPr/>
        </p:nvSpPr>
        <p:spPr bwMode="auto">
          <a:xfrm>
            <a:off x="444500" y="4699000"/>
            <a:ext cx="8255000" cy="1689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ea typeface="ＭＳ Ｐゴシック" charset="0"/>
                <a:cs typeface="Times New Roman" charset="0"/>
              </a:rPr>
              <a:t>    * M. Brown and D. Lowe. Automatic Panoramic Image Stitching using Invariant Features. International Journal of Computer Vision, 74(1), pages 59-73, 2007 (pdf 3.5Mb | bib)    * M. Brown and D. G. Lowe. Recognising Panoramas. In Proceedings of the 9th International Conference on Computer Vision (ICCV2003), pages 1218-1225, Nice, France, 2003 (pdf 820kb | ppt | bib)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E70D41D2-DAB0-9949-B667-F0F872CA52E4}" type="slidenum">
              <a:rPr lang="en-US"/>
              <a:pPr/>
              <a:t>5</a:t>
            </a:fld>
            <a:endParaRPr lang="en-US"/>
          </a:p>
        </p:txBody>
      </p:sp>
      <p:sp>
        <p:nvSpPr>
          <p:cNvPr id="12289" name="Rectangle 1"/>
          <p:cNvSpPr>
            <a:spLocks noGrp="1" noChangeArrowheads="1"/>
          </p:cNvSpPr>
          <p:nvPr>
            <p:ph type="title"/>
          </p:nvPr>
        </p:nvSpPr>
        <p:spPr>
          <a:ln/>
        </p:spPr>
        <p:txBody>
          <a:bodyPr rIns="132080"/>
          <a:lstStyle/>
          <a:p>
            <a:r>
              <a:rPr lang="en-US"/>
              <a:t> and (b) imaging a planar surface</a:t>
            </a:r>
          </a:p>
        </p:txBody>
      </p:sp>
      <p:pic>
        <p:nvPicPr>
          <p:cNvPr id="12290"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05100" y="2514600"/>
            <a:ext cx="6172200" cy="3784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pic>
        <p:nvPicPr>
          <p:cNvPr id="12291"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398349">
            <a:off x="2565400" y="2362200"/>
            <a:ext cx="1295400" cy="96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grpSp>
        <p:nvGrpSpPr>
          <p:cNvPr id="12296" name="Group 8"/>
          <p:cNvGrpSpPr>
            <a:grpSpLocks/>
          </p:cNvGrpSpPr>
          <p:nvPr/>
        </p:nvGrpSpPr>
        <p:grpSpPr bwMode="auto">
          <a:xfrm>
            <a:off x="3597275" y="2717800"/>
            <a:ext cx="3500438" cy="1939925"/>
            <a:chOff x="0" y="0"/>
            <a:chExt cx="2204" cy="1221"/>
          </a:xfrm>
        </p:grpSpPr>
        <p:sp>
          <p:nvSpPr>
            <p:cNvPr id="12292" name="Line 4"/>
            <p:cNvSpPr>
              <a:spLocks noChangeShapeType="1"/>
            </p:cNvSpPr>
            <p:nvPr/>
          </p:nvSpPr>
          <p:spPr bwMode="auto">
            <a:xfrm rot="10800000">
              <a:off x="128" y="0"/>
              <a:ext cx="1925" cy="242"/>
            </a:xfrm>
            <a:prstGeom prst="line">
              <a:avLst/>
            </a:prstGeom>
            <a:noFill/>
            <a:ln w="12700" cap="flat">
              <a:solidFill>
                <a:srgbClr val="FF008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293" name="Line 5"/>
            <p:cNvSpPr>
              <a:spLocks noChangeShapeType="1"/>
            </p:cNvSpPr>
            <p:nvPr/>
          </p:nvSpPr>
          <p:spPr bwMode="auto">
            <a:xfrm rot="10800000">
              <a:off x="128" y="0"/>
              <a:ext cx="2039" cy="591"/>
            </a:xfrm>
            <a:prstGeom prst="line">
              <a:avLst/>
            </a:prstGeom>
            <a:noFill/>
            <a:ln w="12700" cap="flat">
              <a:solidFill>
                <a:srgbClr val="FF008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294" name="Line 6"/>
            <p:cNvSpPr>
              <a:spLocks noChangeShapeType="1"/>
            </p:cNvSpPr>
            <p:nvPr/>
          </p:nvSpPr>
          <p:spPr bwMode="auto">
            <a:xfrm rot="10800000">
              <a:off x="151" y="22"/>
              <a:ext cx="2053" cy="1046"/>
            </a:xfrm>
            <a:prstGeom prst="line">
              <a:avLst/>
            </a:prstGeom>
            <a:noFill/>
            <a:ln w="12700" cap="flat">
              <a:solidFill>
                <a:srgbClr val="FF008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295" name="Line 7"/>
            <p:cNvSpPr>
              <a:spLocks noChangeShapeType="1"/>
            </p:cNvSpPr>
            <p:nvPr/>
          </p:nvSpPr>
          <p:spPr bwMode="auto">
            <a:xfrm rot="10800000">
              <a:off x="120" y="15"/>
              <a:ext cx="1358" cy="1206"/>
            </a:xfrm>
            <a:prstGeom prst="line">
              <a:avLst/>
            </a:prstGeom>
            <a:noFill/>
            <a:ln w="12700" cap="flat">
              <a:solidFill>
                <a:srgbClr val="FF008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a:xfrm>
            <a:off x="685800" y="0"/>
            <a:ext cx="7772400" cy="1885950"/>
          </a:xfrm>
          <a:ln/>
        </p:spPr>
        <p:txBody>
          <a:bodyPr rIns="132080"/>
          <a:lstStyle/>
          <a:p>
            <a:r>
              <a:rPr lang="ja-JP" altLang="en-US">
                <a:latin typeface="Arial"/>
              </a:rPr>
              <a:t>“</a:t>
            </a:r>
            <a:r>
              <a:rPr lang="en-US"/>
              <a:t>Recognising Panoramas</a:t>
            </a:r>
            <a:r>
              <a:rPr lang="ja-JP" altLang="en-US">
                <a:latin typeface="Arial"/>
              </a:rPr>
              <a:t>”</a:t>
            </a:r>
            <a:r>
              <a:rPr lang="en-US"/>
              <a:t>?</a:t>
            </a:r>
          </a:p>
        </p:txBody>
      </p:sp>
      <p:grpSp>
        <p:nvGrpSpPr>
          <p:cNvPr id="95265" name="Group 33"/>
          <p:cNvGrpSpPr>
            <a:grpSpLocks/>
          </p:cNvGrpSpPr>
          <p:nvPr/>
        </p:nvGrpSpPr>
        <p:grpSpPr bwMode="auto">
          <a:xfrm>
            <a:off x="990600" y="1371600"/>
            <a:ext cx="7010400" cy="5360988"/>
            <a:chOff x="0" y="0"/>
            <a:chExt cx="4416" cy="3377"/>
          </a:xfrm>
        </p:grpSpPr>
        <p:grpSp>
          <p:nvGrpSpPr>
            <p:cNvPr id="95238" name="Group 6"/>
            <p:cNvGrpSpPr>
              <a:grpSpLocks/>
            </p:cNvGrpSpPr>
            <p:nvPr/>
          </p:nvGrpSpPr>
          <p:grpSpPr bwMode="auto">
            <a:xfrm>
              <a:off x="392" y="1472"/>
              <a:ext cx="3754" cy="1905"/>
              <a:chOff x="0" y="0"/>
              <a:chExt cx="3753" cy="1904"/>
            </a:xfrm>
          </p:grpSpPr>
          <p:pic>
            <p:nvPicPr>
              <p:cNvPr id="9523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3" y="0"/>
                <a:ext cx="1767" cy="10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35"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1490" cy="1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36"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3" y="1082"/>
                <a:ext cx="1148" cy="82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37"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16" y="1082"/>
                <a:ext cx="1037" cy="67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grpSp>
          <p:nvGrpSpPr>
            <p:cNvPr id="95263" name="Group 31"/>
            <p:cNvGrpSpPr>
              <a:grpSpLocks/>
            </p:cNvGrpSpPr>
            <p:nvPr/>
          </p:nvGrpSpPr>
          <p:grpSpPr bwMode="auto">
            <a:xfrm>
              <a:off x="0" y="0"/>
              <a:ext cx="4416" cy="1242"/>
              <a:chOff x="0" y="0"/>
              <a:chExt cx="4416" cy="1242"/>
            </a:xfrm>
          </p:grpSpPr>
          <p:pic>
            <p:nvPicPr>
              <p:cNvPr id="95239" name="Picture 7"/>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0" name="Picture 8"/>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1" name="Picture 9"/>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2" name="Picture 10"/>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3" name="Picture 11"/>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4" name="Picture 12"/>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5" name="Picture 13"/>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6" name="Picture 14"/>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7" name="Picture 15"/>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8" name="Picture 16"/>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49" name="Picture 17"/>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0" name="Picture 18"/>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1" name="Picture 19"/>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2" name="Picture 20"/>
              <p:cNvPicPr>
                <a:picLocks noChangeArrowheads="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3" name="Picture 21"/>
              <p:cNvPicPr>
                <a:picLocks noChangeArrowheads="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4" name="Picture 22"/>
              <p:cNvPicPr>
                <a:picLocks noChangeArrowheads="1"/>
              </p:cNvPicPr>
              <p:nvPr/>
            </p:nvPicPr>
            <p:blipFill>
              <a:blip r:embed="rId2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5" name="Picture 23"/>
              <p:cNvPicPr>
                <a:picLocks noChangeArrowheads="1"/>
              </p:cNvPicPr>
              <p:nvPr/>
            </p:nvPicPr>
            <p:blipFill>
              <a:blip r:embed="rId2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6" name="Picture 24"/>
              <p:cNvPicPr>
                <a:picLocks noChangeArrowheads="1"/>
              </p:cNvPicPr>
              <p:nvPr/>
            </p:nvPicPr>
            <p:blipFill>
              <a:blip r:embed="rId2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7" name="Picture 25"/>
              <p:cNvPicPr>
                <a:picLocks noChangeArrowheads="1"/>
              </p:cNvPicPr>
              <p:nvPr/>
            </p:nvPicPr>
            <p:blipFill>
              <a:blip r:embed="rId2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8" name="Picture 26"/>
              <p:cNvPicPr>
                <a:picLocks noChangeArrowheads="1"/>
              </p:cNvPicPr>
              <p:nvPr/>
            </p:nvPicPr>
            <p:blipFill>
              <a:blip r:embed="rId2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59" name="Picture 27"/>
              <p:cNvPicPr>
                <a:picLocks noChangeArrowheads="1"/>
              </p:cNvPicPr>
              <p:nvPr/>
            </p:nvPicPr>
            <p:blipFill>
              <a:blip r:embed="rId2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60" name="Picture 28"/>
              <p:cNvPicPr>
                <a:picLocks noChangeArrowheads="1"/>
              </p:cNvPicPr>
              <p:nvPr/>
            </p:nvPicPr>
            <p:blipFill>
              <a:blip r:embed="rId2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61" name="Picture 29"/>
              <p:cNvPicPr>
                <a:picLocks noChangeArrowheads="1"/>
              </p:cNvPicPr>
              <p:nvPr/>
            </p:nvPicPr>
            <p:blipFill>
              <a:blip r:embed="rId2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5262" name="Picture 30"/>
              <p:cNvPicPr>
                <a:picLocks noChangeArrowheads="1"/>
              </p:cNvPicPr>
              <p:nvPr/>
            </p:nvPicPr>
            <p:blipFill>
              <a:blip r:embed="rId2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
          <p:nvSpPr>
            <p:cNvPr id="95264" name="AutoShape 32"/>
            <p:cNvSpPr>
              <a:spLocks/>
            </p:cNvSpPr>
            <p:nvPr/>
          </p:nvSpPr>
          <p:spPr bwMode="auto">
            <a:xfrm>
              <a:off x="1987" y="1104"/>
              <a:ext cx="467" cy="688"/>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chemeClr val="accent1"/>
            </a:solidFill>
            <a:ln w="12700" cap="flat">
              <a:solidFill>
                <a:srgbClr val="FFFFFF"/>
              </a:solidFill>
              <a:prstDash val="solid"/>
              <a:miter lim="800000"/>
              <a:headEnd type="none" w="med" len="med"/>
              <a:tailEnd type="none" w="med" len="med"/>
            </a:ln>
          </p:spPr>
          <p:txBody>
            <a:bodyPr lIns="0" tIns="0" rIns="0" bIns="0"/>
            <a:lstStyle/>
            <a:p>
              <a:endParaRPr lang="en-US"/>
            </a:p>
          </p:txBody>
        </p:sp>
      </p:gr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257"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48200" y="3924300"/>
            <a:ext cx="3675063" cy="2660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6258" name="Picture 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8200" y="3924300"/>
            <a:ext cx="3675063" cy="26638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6259" name="Picture 3"/>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8200" y="1143000"/>
            <a:ext cx="3676650" cy="2660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6260" name="Picture 4"/>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48200" y="1143000"/>
            <a:ext cx="3676650" cy="2660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96261" name="Rectangle 5"/>
          <p:cNvSpPr>
            <a:spLocks noGrp="1" noChangeArrowheads="1"/>
          </p:cNvSpPr>
          <p:nvPr>
            <p:ph type="title"/>
          </p:nvPr>
        </p:nvSpPr>
        <p:spPr>
          <a:xfrm>
            <a:off x="685800" y="-203200"/>
            <a:ext cx="7772400" cy="1600200"/>
          </a:xfrm>
          <a:ln/>
        </p:spPr>
        <p:txBody>
          <a:bodyPr rIns="132080"/>
          <a:lstStyle/>
          <a:p>
            <a:r>
              <a:rPr lang="en-US"/>
              <a:t>RANSAC for Homography</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1"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8200" y="1143000"/>
            <a:ext cx="3676650" cy="2660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7282" name="Picture 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48200" y="1143000"/>
            <a:ext cx="3676650" cy="2660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97283" name="Rectangle 3"/>
          <p:cNvSpPr>
            <a:spLocks noGrp="1" noChangeArrowheads="1"/>
          </p:cNvSpPr>
          <p:nvPr>
            <p:ph type="title"/>
          </p:nvPr>
        </p:nvSpPr>
        <p:spPr>
          <a:xfrm>
            <a:off x="685800" y="-266700"/>
            <a:ext cx="7772400" cy="1600200"/>
          </a:xfrm>
          <a:ln/>
        </p:spPr>
        <p:txBody>
          <a:bodyPr rIns="132080"/>
          <a:lstStyle/>
          <a:p>
            <a:r>
              <a:rPr lang="en-US"/>
              <a:t>RANSAC for Homography</a:t>
            </a:r>
          </a:p>
        </p:txBody>
      </p:sp>
      <p:pic>
        <p:nvPicPr>
          <p:cNvPr id="97284"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8200" y="3921125"/>
            <a:ext cx="3675063" cy="2660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7285"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43438" y="3921125"/>
            <a:ext cx="3675062" cy="2660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8305"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8200" y="1143000"/>
            <a:ext cx="3676650" cy="2660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98306" name="Picture 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48200" y="1143000"/>
            <a:ext cx="3676650" cy="2660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98307" name="Rectangle 3"/>
          <p:cNvSpPr>
            <a:spLocks noGrp="1" noChangeArrowheads="1"/>
          </p:cNvSpPr>
          <p:nvPr>
            <p:ph type="title"/>
          </p:nvPr>
        </p:nvSpPr>
        <p:spPr>
          <a:xfrm>
            <a:off x="698500" y="-317500"/>
            <a:ext cx="7772400" cy="1600200"/>
          </a:xfrm>
          <a:ln/>
        </p:spPr>
        <p:txBody>
          <a:bodyPr rIns="132080"/>
          <a:lstStyle/>
          <a:p>
            <a:r>
              <a:rPr lang="en-US"/>
              <a:t>RANSAC for Homography</a:t>
            </a:r>
          </a:p>
        </p:txBody>
      </p:sp>
      <p:pic>
        <p:nvPicPr>
          <p:cNvPr id="98308"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38313" y="3922713"/>
            <a:ext cx="5691187" cy="28463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98309" name="AutoShape 5"/>
          <p:cNvSpPr>
            <a:spLocks/>
          </p:cNvSpPr>
          <p:nvPr/>
        </p:nvSpPr>
        <p:spPr bwMode="auto">
          <a:xfrm>
            <a:off x="4191000" y="3200400"/>
            <a:ext cx="739775" cy="1090613"/>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chemeClr val="accent1"/>
          </a:solidFill>
          <a:ln w="12700" cap="flat">
            <a:solidFill>
              <a:srgbClr val="FFFFFF"/>
            </a:solidFill>
            <a:prstDash val="solid"/>
            <a:miter lim="800000"/>
            <a:headEnd type="none" w="med" len="med"/>
            <a:tailEnd type="none" w="med" len="med"/>
          </a:ln>
        </p:spPr>
        <p:txBody>
          <a:bodyPr lIns="0" tIns="0" rIns="0" bIns="0"/>
          <a:lstStyle/>
          <a:p>
            <a:endParaRPr lang="en-US"/>
          </a:p>
        </p:txBody>
      </p:sp>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3" name="Rectangle 1"/>
          <p:cNvSpPr>
            <a:spLocks noGrp="1" noChangeArrowheads="1"/>
          </p:cNvSpPr>
          <p:nvPr>
            <p:ph type="title"/>
          </p:nvPr>
        </p:nvSpPr>
        <p:spPr>
          <a:xfrm>
            <a:off x="685800" y="-304800"/>
            <a:ext cx="7772400" cy="1600200"/>
          </a:xfrm>
          <a:ln/>
        </p:spPr>
        <p:txBody>
          <a:bodyPr rIns="132080"/>
          <a:lstStyle/>
          <a:p>
            <a:r>
              <a:rPr lang="en-US"/>
              <a:t>Finding the panoramas</a:t>
            </a:r>
          </a:p>
        </p:txBody>
      </p:sp>
      <p:grpSp>
        <p:nvGrpSpPr>
          <p:cNvPr id="100378" name="Group 26"/>
          <p:cNvGrpSpPr>
            <a:grpSpLocks/>
          </p:cNvGrpSpPr>
          <p:nvPr/>
        </p:nvGrpSpPr>
        <p:grpSpPr bwMode="auto">
          <a:xfrm>
            <a:off x="990600" y="1370013"/>
            <a:ext cx="7010400" cy="1973262"/>
            <a:chOff x="0" y="0"/>
            <a:chExt cx="4416" cy="1242"/>
          </a:xfrm>
        </p:grpSpPr>
        <p:pic>
          <p:nvPicPr>
            <p:cNvPr id="10035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55"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56"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57"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58" name="Picture 6"/>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59" name="Picture 7"/>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0" name="Picture 8"/>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1" name="Picture 9"/>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2" name="Picture 10"/>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3" name="Picture 11"/>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4" name="Picture 12"/>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5" name="Picture 13"/>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6" name="Picture 14"/>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7" name="Picture 15"/>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8" name="Picture 16"/>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69" name="Picture 17"/>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70" name="Picture 18"/>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71" name="Picture 19"/>
            <p:cNvPicPr>
              <a:picLocks noChangeArrowheads="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72" name="Picture 20"/>
            <p:cNvPicPr>
              <a:picLocks noChangeArrowheads="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73" name="Picture 21"/>
            <p:cNvPicPr>
              <a:picLocks noChangeArrowheads="1"/>
            </p:cNvPicPr>
            <p:nvPr/>
          </p:nvPicPr>
          <p:blipFill>
            <a:blip r:embed="rId2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74" name="Picture 22"/>
            <p:cNvPicPr>
              <a:picLocks noChangeArrowheads="1"/>
            </p:cNvPicPr>
            <p:nvPr/>
          </p:nvPicPr>
          <p:blipFill>
            <a:blip r:embed="rId2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75" name="Picture 23"/>
            <p:cNvPicPr>
              <a:picLocks noChangeArrowheads="1"/>
            </p:cNvPicPr>
            <p:nvPr/>
          </p:nvPicPr>
          <p:blipFill>
            <a:blip r:embed="rId2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76" name="Picture 24"/>
            <p:cNvPicPr>
              <a:picLocks noChangeArrowheads="1"/>
            </p:cNvPicPr>
            <p:nvPr/>
          </p:nvPicPr>
          <p:blipFill>
            <a:blip r:embed="rId2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0377" name="Picture 25"/>
            <p:cNvPicPr>
              <a:picLocks noChangeArrowheads="1"/>
            </p:cNvPicPr>
            <p:nvPr/>
          </p:nvPicPr>
          <p:blipFill>
            <a:blip r:embed="rId2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
        <p:nvSpPr>
          <p:cNvPr id="100379" name="Line 27"/>
          <p:cNvSpPr>
            <a:spLocks noChangeShapeType="1"/>
          </p:cNvSpPr>
          <p:nvPr/>
        </p:nvSpPr>
        <p:spPr bwMode="auto">
          <a:xfrm>
            <a:off x="1524000" y="1524000"/>
            <a:ext cx="758825"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0" name="Line 28"/>
          <p:cNvSpPr>
            <a:spLocks noChangeShapeType="1"/>
          </p:cNvSpPr>
          <p:nvPr/>
        </p:nvSpPr>
        <p:spPr bwMode="auto">
          <a:xfrm rot="10800000" flipH="1">
            <a:off x="5943600" y="1676400"/>
            <a:ext cx="758825" cy="76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1" name="Line 29"/>
          <p:cNvSpPr>
            <a:spLocks noChangeShapeType="1"/>
          </p:cNvSpPr>
          <p:nvPr/>
        </p:nvSpPr>
        <p:spPr bwMode="auto">
          <a:xfrm>
            <a:off x="6934200" y="1676400"/>
            <a:ext cx="758825"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2" name="Line 30"/>
          <p:cNvSpPr>
            <a:spLocks noChangeShapeType="1"/>
          </p:cNvSpPr>
          <p:nvPr/>
        </p:nvSpPr>
        <p:spPr bwMode="auto">
          <a:xfrm>
            <a:off x="2514600" y="1524000"/>
            <a:ext cx="758825"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3" name="Line 31"/>
          <p:cNvSpPr>
            <a:spLocks noChangeShapeType="1"/>
          </p:cNvSpPr>
          <p:nvPr/>
        </p:nvSpPr>
        <p:spPr bwMode="auto">
          <a:xfrm>
            <a:off x="1447800" y="2362200"/>
            <a:ext cx="758825"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4" name="Line 32"/>
          <p:cNvSpPr>
            <a:spLocks noChangeShapeType="1"/>
          </p:cNvSpPr>
          <p:nvPr/>
        </p:nvSpPr>
        <p:spPr bwMode="auto">
          <a:xfrm>
            <a:off x="2514600" y="2362200"/>
            <a:ext cx="758825"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5" name="Line 33"/>
          <p:cNvSpPr>
            <a:spLocks noChangeShapeType="1"/>
          </p:cNvSpPr>
          <p:nvPr/>
        </p:nvSpPr>
        <p:spPr bwMode="auto">
          <a:xfrm>
            <a:off x="3429000" y="2362200"/>
            <a:ext cx="758825"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6" name="Line 34"/>
          <p:cNvSpPr>
            <a:spLocks noChangeShapeType="1"/>
          </p:cNvSpPr>
          <p:nvPr/>
        </p:nvSpPr>
        <p:spPr bwMode="auto">
          <a:xfrm>
            <a:off x="4343400" y="2362200"/>
            <a:ext cx="758825"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7" name="Line 35"/>
          <p:cNvSpPr>
            <a:spLocks noChangeShapeType="1"/>
          </p:cNvSpPr>
          <p:nvPr/>
        </p:nvSpPr>
        <p:spPr bwMode="auto">
          <a:xfrm>
            <a:off x="5257800" y="2362200"/>
            <a:ext cx="758825"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8" name="Line 36"/>
          <p:cNvSpPr>
            <a:spLocks noChangeShapeType="1"/>
          </p:cNvSpPr>
          <p:nvPr/>
        </p:nvSpPr>
        <p:spPr bwMode="auto">
          <a:xfrm>
            <a:off x="5638800" y="1600200"/>
            <a:ext cx="152400" cy="6096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89" name="Line 37"/>
          <p:cNvSpPr>
            <a:spLocks noChangeShapeType="1"/>
          </p:cNvSpPr>
          <p:nvPr/>
        </p:nvSpPr>
        <p:spPr bwMode="auto">
          <a:xfrm flipH="1">
            <a:off x="6096000" y="1905000"/>
            <a:ext cx="304800" cy="457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0" name="Line 38"/>
          <p:cNvSpPr>
            <a:spLocks noChangeShapeType="1"/>
          </p:cNvSpPr>
          <p:nvPr/>
        </p:nvSpPr>
        <p:spPr bwMode="auto">
          <a:xfrm flipH="1">
            <a:off x="1676400" y="1752600"/>
            <a:ext cx="1295400" cy="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1" name="Line 39"/>
          <p:cNvSpPr>
            <a:spLocks noChangeShapeType="1"/>
          </p:cNvSpPr>
          <p:nvPr/>
        </p:nvSpPr>
        <p:spPr bwMode="auto">
          <a:xfrm flipH="1">
            <a:off x="5715000" y="1447800"/>
            <a:ext cx="1828800" cy="76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2" name="Line 40"/>
          <p:cNvSpPr>
            <a:spLocks noChangeShapeType="1"/>
          </p:cNvSpPr>
          <p:nvPr/>
        </p:nvSpPr>
        <p:spPr bwMode="auto">
          <a:xfrm rot="10800000" flipH="1">
            <a:off x="1600200" y="2590800"/>
            <a:ext cx="1295400"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3" name="Line 41"/>
          <p:cNvSpPr>
            <a:spLocks noChangeShapeType="1"/>
          </p:cNvSpPr>
          <p:nvPr/>
        </p:nvSpPr>
        <p:spPr bwMode="auto">
          <a:xfrm rot="10800000" flipH="1">
            <a:off x="3048000" y="2590800"/>
            <a:ext cx="1295400"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4" name="Line 42"/>
          <p:cNvSpPr>
            <a:spLocks noChangeShapeType="1"/>
          </p:cNvSpPr>
          <p:nvPr/>
        </p:nvSpPr>
        <p:spPr bwMode="auto">
          <a:xfrm rot="10800000" flipH="1">
            <a:off x="4724400" y="2590800"/>
            <a:ext cx="1295400"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5" name="Line 43"/>
          <p:cNvSpPr>
            <a:spLocks noChangeShapeType="1"/>
          </p:cNvSpPr>
          <p:nvPr/>
        </p:nvSpPr>
        <p:spPr bwMode="auto">
          <a:xfrm rot="10800000" flipH="1">
            <a:off x="4038600" y="1905000"/>
            <a:ext cx="2667000" cy="3048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6" name="Line 44"/>
          <p:cNvSpPr>
            <a:spLocks noChangeShapeType="1"/>
          </p:cNvSpPr>
          <p:nvPr/>
        </p:nvSpPr>
        <p:spPr bwMode="auto">
          <a:xfrm rot="10800000" flipH="1">
            <a:off x="5257800" y="1828800"/>
            <a:ext cx="609600" cy="6096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7" name="Line 45"/>
          <p:cNvSpPr>
            <a:spLocks noChangeShapeType="1"/>
          </p:cNvSpPr>
          <p:nvPr/>
        </p:nvSpPr>
        <p:spPr bwMode="auto">
          <a:xfrm>
            <a:off x="1371600" y="2971800"/>
            <a:ext cx="914400" cy="3048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8" name="Line 46"/>
          <p:cNvSpPr>
            <a:spLocks noChangeShapeType="1"/>
          </p:cNvSpPr>
          <p:nvPr/>
        </p:nvSpPr>
        <p:spPr bwMode="auto">
          <a:xfrm rot="10800000" flipH="1">
            <a:off x="2286000" y="2895600"/>
            <a:ext cx="685800"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399" name="Line 47"/>
          <p:cNvSpPr>
            <a:spLocks noChangeShapeType="1"/>
          </p:cNvSpPr>
          <p:nvPr/>
        </p:nvSpPr>
        <p:spPr bwMode="auto">
          <a:xfrm>
            <a:off x="4038600" y="3048000"/>
            <a:ext cx="1143000" cy="76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400" name="Line 48"/>
          <p:cNvSpPr>
            <a:spLocks noChangeShapeType="1"/>
          </p:cNvSpPr>
          <p:nvPr/>
        </p:nvSpPr>
        <p:spPr bwMode="auto">
          <a:xfrm>
            <a:off x="4724400" y="2895600"/>
            <a:ext cx="1143000" cy="76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0401" name="Line 49"/>
          <p:cNvSpPr>
            <a:spLocks noChangeShapeType="1"/>
          </p:cNvSpPr>
          <p:nvPr/>
        </p:nvSpPr>
        <p:spPr bwMode="auto">
          <a:xfrm rot="10800000" flipH="1">
            <a:off x="5638800" y="3124200"/>
            <a:ext cx="914400" cy="76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7" name="Rectangle 1"/>
          <p:cNvSpPr>
            <a:spLocks noGrp="1" noChangeArrowheads="1"/>
          </p:cNvSpPr>
          <p:nvPr>
            <p:ph type="title"/>
          </p:nvPr>
        </p:nvSpPr>
        <p:spPr>
          <a:xfrm>
            <a:off x="685800" y="-190500"/>
            <a:ext cx="7772400" cy="1600200"/>
          </a:xfrm>
          <a:ln/>
        </p:spPr>
        <p:txBody>
          <a:bodyPr rIns="132080"/>
          <a:lstStyle/>
          <a:p>
            <a:r>
              <a:rPr lang="en-US"/>
              <a:t>Finding the panoramas</a:t>
            </a:r>
          </a:p>
        </p:txBody>
      </p:sp>
      <p:grpSp>
        <p:nvGrpSpPr>
          <p:cNvPr id="101402" name="Group 26"/>
          <p:cNvGrpSpPr>
            <a:grpSpLocks/>
          </p:cNvGrpSpPr>
          <p:nvPr/>
        </p:nvGrpSpPr>
        <p:grpSpPr bwMode="auto">
          <a:xfrm>
            <a:off x="990600" y="1370013"/>
            <a:ext cx="7010400" cy="1973262"/>
            <a:chOff x="0" y="0"/>
            <a:chExt cx="4416" cy="1242"/>
          </a:xfrm>
        </p:grpSpPr>
        <p:pic>
          <p:nvPicPr>
            <p:cNvPr id="10137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79"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0"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1"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2" name="Picture 6"/>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3" name="Picture 7"/>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4" name="Picture 8"/>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5" name="Picture 9"/>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6" name="Picture 10"/>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7" name="Picture 11"/>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8" name="Picture 12"/>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89" name="Picture 13"/>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0" name="Picture 14"/>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1" name="Picture 15"/>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2" name="Picture 16"/>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3" name="Picture 17"/>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4" name="Picture 18"/>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5" name="Picture 19"/>
            <p:cNvPicPr>
              <a:picLocks noChangeArrowheads="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6" name="Picture 20"/>
            <p:cNvPicPr>
              <a:picLocks noChangeArrowheads="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7" name="Picture 21"/>
            <p:cNvPicPr>
              <a:picLocks noChangeArrowheads="1"/>
            </p:cNvPicPr>
            <p:nvPr/>
          </p:nvPicPr>
          <p:blipFill>
            <a:blip r:embed="rId2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8" name="Picture 22"/>
            <p:cNvPicPr>
              <a:picLocks noChangeArrowheads="1"/>
            </p:cNvPicPr>
            <p:nvPr/>
          </p:nvPicPr>
          <p:blipFill>
            <a:blip r:embed="rId2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399" name="Picture 23"/>
            <p:cNvPicPr>
              <a:picLocks noChangeArrowheads="1"/>
            </p:cNvPicPr>
            <p:nvPr/>
          </p:nvPicPr>
          <p:blipFill>
            <a:blip r:embed="rId2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00" name="Picture 24"/>
            <p:cNvPicPr>
              <a:picLocks noChangeArrowheads="1"/>
            </p:cNvPicPr>
            <p:nvPr/>
          </p:nvPicPr>
          <p:blipFill>
            <a:blip r:embed="rId2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01" name="Picture 25"/>
            <p:cNvPicPr>
              <a:picLocks noChangeArrowheads="1"/>
            </p:cNvPicPr>
            <p:nvPr/>
          </p:nvPicPr>
          <p:blipFill>
            <a:blip r:embed="rId2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
        <p:nvSpPr>
          <p:cNvPr id="101403" name="AutoShape 27"/>
          <p:cNvSpPr>
            <a:spLocks/>
          </p:cNvSpPr>
          <p:nvPr/>
        </p:nvSpPr>
        <p:spPr bwMode="auto">
          <a:xfrm>
            <a:off x="4146550" y="3125788"/>
            <a:ext cx="739775" cy="1090612"/>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chemeClr val="accent1"/>
          </a:solidFill>
          <a:ln w="12700" cap="flat">
            <a:solidFill>
              <a:srgbClr val="FFFFFF"/>
            </a:solidFill>
            <a:prstDash val="solid"/>
            <a:miter lim="800000"/>
            <a:headEnd type="none" w="med" len="med"/>
            <a:tailEnd type="none" w="med" len="med"/>
          </a:ln>
        </p:spPr>
        <p:txBody>
          <a:bodyPr lIns="0" tIns="0" rIns="0" bIns="0"/>
          <a:lstStyle/>
          <a:p>
            <a:endParaRPr lang="en-US"/>
          </a:p>
        </p:txBody>
      </p:sp>
      <p:pic>
        <p:nvPicPr>
          <p:cNvPr id="101404" name="Picture 28"/>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76800" y="60198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05" name="Picture 29"/>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14800" y="5943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06" name="Picture 30"/>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0" y="54864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07" name="Picture 31"/>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90800" y="5715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08" name="Picture 32"/>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0" y="3810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09" name="Picture 33"/>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33600" y="4038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0" name="Picture 34"/>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05000" y="46482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1" name="Picture 35"/>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71800" y="3810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2" name="Picture 36"/>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71800" y="4572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3" name="Picture 37"/>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28800" y="5562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4" name="Picture 38"/>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24600" y="60198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5" name="Picture 39"/>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58000" y="5562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6" name="Picture 40"/>
          <p:cNvPicPr>
            <a:picLocks noChangeArrowheads="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96000" y="5562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7" name="Picture 41"/>
          <p:cNvPicPr>
            <a:picLocks noChangeArrowheads="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086600" y="60198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8" name="Picture 42"/>
          <p:cNvPicPr>
            <a:picLocks noChangeArrowheads="1"/>
          </p:cNvPicPr>
          <p:nvPr/>
        </p:nvPicPr>
        <p:blipFill>
          <a:blip r:embed="rId2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486400" y="44958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19" name="Picture 43"/>
          <p:cNvPicPr>
            <a:picLocks noChangeArrowheads="1"/>
          </p:cNvPicPr>
          <p:nvPr/>
        </p:nvPicPr>
        <p:blipFill>
          <a:blip r:embed="rId2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57800" y="3810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20" name="Picture 44"/>
          <p:cNvPicPr>
            <a:picLocks noChangeArrowheads="1"/>
          </p:cNvPicPr>
          <p:nvPr/>
        </p:nvPicPr>
        <p:blipFill>
          <a:blip r:embed="rId2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24400" y="42672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21" name="Picture 45"/>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0" y="50292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1422" name="Picture 46"/>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67000" y="4953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101423" name="Line 47"/>
          <p:cNvSpPr>
            <a:spLocks noChangeShapeType="1"/>
          </p:cNvSpPr>
          <p:nvPr/>
        </p:nvSpPr>
        <p:spPr bwMode="auto">
          <a:xfrm rot="10800000">
            <a:off x="2895600" y="5334000"/>
            <a:ext cx="152400" cy="612775"/>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24" name="Line 48"/>
          <p:cNvSpPr>
            <a:spLocks noChangeShapeType="1"/>
          </p:cNvSpPr>
          <p:nvPr/>
        </p:nvSpPr>
        <p:spPr bwMode="auto">
          <a:xfrm rot="10800000">
            <a:off x="3429000" y="4114800"/>
            <a:ext cx="1588" cy="765175"/>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25" name="Line 49"/>
          <p:cNvSpPr>
            <a:spLocks noChangeShapeType="1"/>
          </p:cNvSpPr>
          <p:nvPr/>
        </p:nvSpPr>
        <p:spPr bwMode="auto">
          <a:xfrm rot="10800000">
            <a:off x="1981200" y="4038600"/>
            <a:ext cx="609600" cy="457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26" name="Line 50"/>
          <p:cNvSpPr>
            <a:spLocks noChangeShapeType="1"/>
          </p:cNvSpPr>
          <p:nvPr/>
        </p:nvSpPr>
        <p:spPr bwMode="auto">
          <a:xfrm rot="10800000">
            <a:off x="1828800" y="5486400"/>
            <a:ext cx="381000" cy="3048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27" name="Line 51"/>
          <p:cNvSpPr>
            <a:spLocks noChangeShapeType="1"/>
          </p:cNvSpPr>
          <p:nvPr/>
        </p:nvSpPr>
        <p:spPr bwMode="auto">
          <a:xfrm rot="10800000">
            <a:off x="4724400" y="5867400"/>
            <a:ext cx="1588" cy="457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28" name="Line 52"/>
          <p:cNvSpPr>
            <a:spLocks noChangeShapeType="1"/>
          </p:cNvSpPr>
          <p:nvPr/>
        </p:nvSpPr>
        <p:spPr bwMode="auto">
          <a:xfrm rot="10800000">
            <a:off x="2514600" y="4800600"/>
            <a:ext cx="381000" cy="3048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29" name="Line 53"/>
          <p:cNvSpPr>
            <a:spLocks noChangeShapeType="1"/>
          </p:cNvSpPr>
          <p:nvPr/>
        </p:nvSpPr>
        <p:spPr bwMode="auto">
          <a:xfrm rot="10800000">
            <a:off x="2057400" y="4800600"/>
            <a:ext cx="1588" cy="457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0" name="Line 54"/>
          <p:cNvSpPr>
            <a:spLocks noChangeShapeType="1"/>
          </p:cNvSpPr>
          <p:nvPr/>
        </p:nvSpPr>
        <p:spPr bwMode="auto">
          <a:xfrm flipH="1">
            <a:off x="2743200" y="4191000"/>
            <a:ext cx="457200" cy="76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1" name="Line 55"/>
          <p:cNvSpPr>
            <a:spLocks noChangeShapeType="1"/>
          </p:cNvSpPr>
          <p:nvPr/>
        </p:nvSpPr>
        <p:spPr bwMode="auto">
          <a:xfrm rot="10800000">
            <a:off x="2514600" y="4953000"/>
            <a:ext cx="1588" cy="9144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2" name="Line 56"/>
          <p:cNvSpPr>
            <a:spLocks noChangeShapeType="1"/>
          </p:cNvSpPr>
          <p:nvPr/>
        </p:nvSpPr>
        <p:spPr bwMode="auto">
          <a:xfrm rot="10800000">
            <a:off x="7391400" y="5791200"/>
            <a:ext cx="1588" cy="457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3" name="Line 57"/>
          <p:cNvSpPr>
            <a:spLocks noChangeShapeType="1"/>
          </p:cNvSpPr>
          <p:nvPr/>
        </p:nvSpPr>
        <p:spPr bwMode="auto">
          <a:xfrm rot="10800000">
            <a:off x="5105400" y="4800600"/>
            <a:ext cx="838200" cy="3048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4" name="Line 58"/>
          <p:cNvSpPr>
            <a:spLocks noChangeShapeType="1"/>
          </p:cNvSpPr>
          <p:nvPr/>
        </p:nvSpPr>
        <p:spPr bwMode="auto">
          <a:xfrm rot="10800000" flipH="1">
            <a:off x="5257800" y="4038600"/>
            <a:ext cx="381000" cy="457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5" name="Line 59"/>
          <p:cNvSpPr>
            <a:spLocks noChangeShapeType="1"/>
          </p:cNvSpPr>
          <p:nvPr/>
        </p:nvSpPr>
        <p:spPr bwMode="auto">
          <a:xfrm rot="10800000">
            <a:off x="5943600" y="4191000"/>
            <a:ext cx="1588" cy="457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6" name="Line 60"/>
          <p:cNvSpPr>
            <a:spLocks noChangeShapeType="1"/>
          </p:cNvSpPr>
          <p:nvPr/>
        </p:nvSpPr>
        <p:spPr bwMode="auto">
          <a:xfrm rot="10800000">
            <a:off x="4800600" y="6477000"/>
            <a:ext cx="457200"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7" name="Line 61"/>
          <p:cNvSpPr>
            <a:spLocks noChangeShapeType="1"/>
          </p:cNvSpPr>
          <p:nvPr/>
        </p:nvSpPr>
        <p:spPr bwMode="auto">
          <a:xfrm rot="10800000">
            <a:off x="5257800" y="5867400"/>
            <a:ext cx="76200" cy="457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8" name="Line 62"/>
          <p:cNvSpPr>
            <a:spLocks noChangeShapeType="1"/>
          </p:cNvSpPr>
          <p:nvPr/>
        </p:nvSpPr>
        <p:spPr bwMode="auto">
          <a:xfrm rot="10800000" flipH="1">
            <a:off x="6629400" y="5791200"/>
            <a:ext cx="533400"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39" name="Line 63"/>
          <p:cNvSpPr>
            <a:spLocks noChangeShapeType="1"/>
          </p:cNvSpPr>
          <p:nvPr/>
        </p:nvSpPr>
        <p:spPr bwMode="auto">
          <a:xfrm rot="10800000" flipH="1">
            <a:off x="6858000" y="6477000"/>
            <a:ext cx="533400" cy="1588"/>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01440" name="Line 64"/>
          <p:cNvSpPr>
            <a:spLocks noChangeShapeType="1"/>
          </p:cNvSpPr>
          <p:nvPr/>
        </p:nvSpPr>
        <p:spPr bwMode="auto">
          <a:xfrm rot="10800000">
            <a:off x="6629400" y="5943600"/>
            <a:ext cx="1588" cy="457200"/>
          </a:xfrm>
          <a:prstGeom prst="line">
            <a:avLst/>
          </a:prstGeom>
          <a:noFill/>
          <a:ln w="38100" cap="flat">
            <a:solidFill>
              <a:srgbClr val="0000FF"/>
            </a:solidFill>
            <a:prstDash val="solid"/>
            <a:round/>
            <a:headEnd type="triangle" w="lg" len="med"/>
            <a:tailEnd type="triangle" w="lg"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xfrm>
            <a:off x="673100" y="-190500"/>
            <a:ext cx="7772400" cy="1600200"/>
          </a:xfrm>
          <a:ln/>
        </p:spPr>
        <p:txBody>
          <a:bodyPr rIns="132080"/>
          <a:lstStyle/>
          <a:p>
            <a:r>
              <a:rPr lang="en-US"/>
              <a:t>Finding the panoramas</a:t>
            </a:r>
          </a:p>
        </p:txBody>
      </p:sp>
      <p:grpSp>
        <p:nvGrpSpPr>
          <p:cNvPr id="102426" name="Group 26"/>
          <p:cNvGrpSpPr>
            <a:grpSpLocks/>
          </p:cNvGrpSpPr>
          <p:nvPr/>
        </p:nvGrpSpPr>
        <p:grpSpPr bwMode="auto">
          <a:xfrm>
            <a:off x="990600" y="1370013"/>
            <a:ext cx="7010400" cy="1973262"/>
            <a:chOff x="0" y="0"/>
            <a:chExt cx="4416" cy="1242"/>
          </a:xfrm>
        </p:grpSpPr>
        <p:pic>
          <p:nvPicPr>
            <p:cNvPr id="10240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03"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04"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05"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06" name="Picture 6"/>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07" name="Picture 7"/>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08" name="Picture 8"/>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09" name="Picture 9"/>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0" name="Picture 10"/>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1" name="Picture 11"/>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2" name="Picture 12"/>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3" name="Picture 13"/>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4" name="Picture 14"/>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5" name="Picture 15"/>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6" name="Picture 16"/>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7" name="Picture 17"/>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8" name="Picture 18"/>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19" name="Picture 19"/>
            <p:cNvPicPr>
              <a:picLocks noChangeArrowheads="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20" name="Picture 20"/>
            <p:cNvPicPr>
              <a:picLocks noChangeArrowheads="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21" name="Picture 21"/>
            <p:cNvPicPr>
              <a:picLocks noChangeArrowheads="1"/>
            </p:cNvPicPr>
            <p:nvPr/>
          </p:nvPicPr>
          <p:blipFill>
            <a:blip r:embed="rId2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22" name="Picture 22"/>
            <p:cNvPicPr>
              <a:picLocks noChangeArrowheads="1"/>
            </p:cNvPicPr>
            <p:nvPr/>
          </p:nvPicPr>
          <p:blipFill>
            <a:blip r:embed="rId2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23" name="Picture 23"/>
            <p:cNvPicPr>
              <a:picLocks noChangeArrowheads="1"/>
            </p:cNvPicPr>
            <p:nvPr/>
          </p:nvPicPr>
          <p:blipFill>
            <a:blip r:embed="rId2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24" name="Picture 24"/>
            <p:cNvPicPr>
              <a:picLocks noChangeArrowheads="1"/>
            </p:cNvPicPr>
            <p:nvPr/>
          </p:nvPicPr>
          <p:blipFill>
            <a:blip r:embed="rId2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25" name="Picture 25"/>
            <p:cNvPicPr>
              <a:picLocks noChangeArrowheads="1"/>
            </p:cNvPicPr>
            <p:nvPr/>
          </p:nvPicPr>
          <p:blipFill>
            <a:blip r:embed="rId2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
        <p:nvSpPr>
          <p:cNvPr id="102427" name="AutoShape 27"/>
          <p:cNvSpPr>
            <a:spLocks/>
          </p:cNvSpPr>
          <p:nvPr/>
        </p:nvSpPr>
        <p:spPr bwMode="auto">
          <a:xfrm>
            <a:off x="4146550" y="3125788"/>
            <a:ext cx="739775" cy="1090612"/>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chemeClr val="accent1"/>
          </a:solidFill>
          <a:ln w="12700" cap="flat">
            <a:solidFill>
              <a:srgbClr val="FFFFFF"/>
            </a:solidFill>
            <a:prstDash val="solid"/>
            <a:miter lim="800000"/>
            <a:headEnd type="none" w="med" len="med"/>
            <a:tailEnd type="none" w="med" len="med"/>
          </a:ln>
        </p:spPr>
        <p:txBody>
          <a:bodyPr lIns="0" tIns="0" rIns="0" bIns="0"/>
          <a:lstStyle/>
          <a:p>
            <a:endParaRPr lang="en-US"/>
          </a:p>
        </p:txBody>
      </p:sp>
      <p:pic>
        <p:nvPicPr>
          <p:cNvPr id="102428" name="Picture 28"/>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76800" y="60198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29" name="Picture 29"/>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14800" y="5943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0" name="Picture 30"/>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0" y="54864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1" name="Picture 31"/>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90800" y="5715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2" name="Picture 32"/>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0" y="3810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3" name="Picture 33"/>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33600" y="4038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4" name="Picture 34"/>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05000" y="46482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5" name="Picture 35"/>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71800" y="3810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6" name="Picture 36"/>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71800" y="4572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7" name="Picture 37"/>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28800" y="5562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8" name="Picture 38"/>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324600" y="60198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39" name="Picture 39"/>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58000" y="5562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40" name="Picture 40"/>
          <p:cNvPicPr>
            <a:picLocks noChangeArrowheads="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96000" y="55626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41" name="Picture 41"/>
          <p:cNvPicPr>
            <a:picLocks noChangeArrowheads="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086600" y="60198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42" name="Picture 42"/>
          <p:cNvPicPr>
            <a:picLocks noChangeArrowheads="1"/>
          </p:cNvPicPr>
          <p:nvPr/>
        </p:nvPicPr>
        <p:blipFill>
          <a:blip r:embed="rId2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486400" y="44958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43" name="Picture 43"/>
          <p:cNvPicPr>
            <a:picLocks noChangeArrowheads="1"/>
          </p:cNvPicPr>
          <p:nvPr/>
        </p:nvPicPr>
        <p:blipFill>
          <a:blip r:embed="rId2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57800" y="3810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44" name="Picture 44"/>
          <p:cNvPicPr>
            <a:picLocks noChangeArrowheads="1"/>
          </p:cNvPicPr>
          <p:nvPr/>
        </p:nvPicPr>
        <p:blipFill>
          <a:blip r:embed="rId2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24400" y="42672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45" name="Picture 45"/>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0" y="50292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2446" name="Picture 46"/>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67000" y="4953000"/>
            <a:ext cx="876300" cy="657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685800" y="-165100"/>
            <a:ext cx="7772400" cy="1600200"/>
          </a:xfrm>
          <a:ln/>
        </p:spPr>
        <p:txBody>
          <a:bodyPr rIns="132080"/>
          <a:lstStyle/>
          <a:p>
            <a:r>
              <a:rPr lang="en-US"/>
              <a:t>Finding the panoramas</a:t>
            </a:r>
          </a:p>
        </p:txBody>
      </p:sp>
      <p:grpSp>
        <p:nvGrpSpPr>
          <p:cNvPr id="103430" name="Group 6"/>
          <p:cNvGrpSpPr>
            <a:grpSpLocks/>
          </p:cNvGrpSpPr>
          <p:nvPr/>
        </p:nvGrpSpPr>
        <p:grpSpPr bwMode="auto">
          <a:xfrm>
            <a:off x="1612900" y="3709988"/>
            <a:ext cx="5961063" cy="3022600"/>
            <a:chOff x="0" y="0"/>
            <a:chExt cx="3754" cy="1904"/>
          </a:xfrm>
        </p:grpSpPr>
        <p:pic>
          <p:nvPicPr>
            <p:cNvPr id="103426"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3" y="0"/>
              <a:ext cx="1767" cy="10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27"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1491" cy="18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28"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3" y="1082"/>
              <a:ext cx="1148" cy="82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29"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16" y="1082"/>
              <a:ext cx="1038" cy="67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grpSp>
        <p:nvGrpSpPr>
          <p:cNvPr id="103455" name="Group 31"/>
          <p:cNvGrpSpPr>
            <a:grpSpLocks/>
          </p:cNvGrpSpPr>
          <p:nvPr/>
        </p:nvGrpSpPr>
        <p:grpSpPr bwMode="auto">
          <a:xfrm>
            <a:off x="990600" y="1370013"/>
            <a:ext cx="7010400" cy="1973262"/>
            <a:chOff x="0" y="0"/>
            <a:chExt cx="4416" cy="1242"/>
          </a:xfrm>
        </p:grpSpPr>
        <p:pic>
          <p:nvPicPr>
            <p:cNvPr id="103431" name="Picture 7"/>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32" name="Picture 8"/>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33" name="Picture 9"/>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0"/>
              <a:ext cx="552" cy="4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34" name="Picture 10"/>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35" name="Picture 11"/>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36" name="Picture 12"/>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37" name="Picture 13"/>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38" name="Picture 14"/>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39" name="Picture 15"/>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0" name="Picture 16"/>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1" name="Picture 17"/>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2" name="Picture 18"/>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3" name="Picture 19"/>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4" name="Picture 20"/>
            <p:cNvPicPr>
              <a:picLocks noChangeArrowheads="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5" name="Picture 21"/>
            <p:cNvPicPr>
              <a:picLocks noChangeArrowheads="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414"/>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6" name="Picture 22"/>
            <p:cNvPicPr>
              <a:picLocks noChangeArrowheads="1"/>
            </p:cNvPicPr>
            <p:nvPr/>
          </p:nvPicPr>
          <p:blipFill>
            <a:blip r:embed="rId2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7" name="Picture 23"/>
            <p:cNvPicPr>
              <a:picLocks noChangeArrowheads="1"/>
            </p:cNvPicPr>
            <p:nvPr/>
          </p:nvPicPr>
          <p:blipFill>
            <a:blip r:embed="rId2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08"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8" name="Picture 24"/>
            <p:cNvPicPr>
              <a:picLocks noChangeArrowheads="1"/>
            </p:cNvPicPr>
            <p:nvPr/>
          </p:nvPicPr>
          <p:blipFill>
            <a:blip r:embed="rId2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6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49" name="Picture 25"/>
            <p:cNvPicPr>
              <a:picLocks noChangeArrowheads="1"/>
            </p:cNvPicPr>
            <p:nvPr/>
          </p:nvPicPr>
          <p:blipFill>
            <a:blip r:embed="rId2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1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50" name="Picture 26"/>
            <p:cNvPicPr>
              <a:picLocks noChangeArrowheads="1"/>
            </p:cNvPicPr>
            <p:nvPr/>
          </p:nvPicPr>
          <p:blipFill>
            <a:blip r:embed="rId2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51" name="Picture 27"/>
            <p:cNvPicPr>
              <a:picLocks noChangeArrowheads="1"/>
            </p:cNvPicPr>
            <p:nvPr/>
          </p:nvPicPr>
          <p:blipFill>
            <a:blip r:embed="rId2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6" y="0"/>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52" name="Picture 28"/>
            <p:cNvPicPr>
              <a:picLocks noChangeArrowheads="1"/>
            </p:cNvPicPr>
            <p:nvPr/>
          </p:nvPicPr>
          <p:blipFill>
            <a:blip r:embed="rId2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53" name="Picture 29"/>
            <p:cNvPicPr>
              <a:picLocks noChangeArrowheads="1"/>
            </p:cNvPicPr>
            <p:nvPr/>
          </p:nvPicPr>
          <p:blipFill>
            <a:blip r:embed="rId2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2"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3454" name="Picture 30"/>
            <p:cNvPicPr>
              <a:picLocks noChangeArrowheads="1"/>
            </p:cNvPicPr>
            <p:nvPr/>
          </p:nvPicPr>
          <p:blipFill>
            <a:blip r:embed="rId2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04" y="828"/>
              <a:ext cx="552" cy="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
        <p:nvSpPr>
          <p:cNvPr id="103456" name="AutoShape 32"/>
          <p:cNvSpPr>
            <a:spLocks/>
          </p:cNvSpPr>
          <p:nvPr/>
        </p:nvSpPr>
        <p:spPr bwMode="auto">
          <a:xfrm>
            <a:off x="4146550" y="3125788"/>
            <a:ext cx="739775" cy="1090612"/>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chemeClr val="accent1"/>
          </a:solidFill>
          <a:ln w="12700" cap="flat">
            <a:solidFill>
              <a:srgbClr val="FFFFFF"/>
            </a:solidFill>
            <a:prstDash val="solid"/>
            <a:miter lim="800000"/>
            <a:headEnd type="none" w="med" len="med"/>
            <a:tailEnd type="none" w="med" len="med"/>
          </a:ln>
        </p:spPr>
        <p:txBody>
          <a:bodyPr lIns="0" tIns="0" rIns="0" bIns="0"/>
          <a:lstStyle/>
          <a:p>
            <a:endParaRPr lang="en-US"/>
          </a:p>
        </p:txBody>
      </p:sp>
    </p:spTree>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685800" y="-88900"/>
            <a:ext cx="7772400" cy="1600200"/>
          </a:xfrm>
          <a:ln/>
        </p:spPr>
        <p:txBody>
          <a:bodyPr rIns="132080"/>
          <a:lstStyle/>
          <a:p>
            <a:r>
              <a:rPr lang="en-US"/>
              <a:t>Results</a:t>
            </a:r>
          </a:p>
        </p:txBody>
      </p:sp>
      <p:grpSp>
        <p:nvGrpSpPr>
          <p:cNvPr id="104477" name="Group 29"/>
          <p:cNvGrpSpPr>
            <a:grpSpLocks/>
          </p:cNvGrpSpPr>
          <p:nvPr/>
        </p:nvGrpSpPr>
        <p:grpSpPr bwMode="auto">
          <a:xfrm>
            <a:off x="1524000" y="1141413"/>
            <a:ext cx="5943600" cy="2471737"/>
            <a:chOff x="0" y="0"/>
            <a:chExt cx="3744" cy="1556"/>
          </a:xfrm>
        </p:grpSpPr>
        <p:grpSp>
          <p:nvGrpSpPr>
            <p:cNvPr id="104458" name="Group 10"/>
            <p:cNvGrpSpPr>
              <a:grpSpLocks/>
            </p:cNvGrpSpPr>
            <p:nvPr/>
          </p:nvGrpSpPr>
          <p:grpSpPr bwMode="auto">
            <a:xfrm>
              <a:off x="0" y="1047"/>
              <a:ext cx="3712" cy="509"/>
              <a:chOff x="0" y="0"/>
              <a:chExt cx="3712" cy="508"/>
            </a:xfrm>
          </p:grpSpPr>
          <p:pic>
            <p:nvPicPr>
              <p:cNvPr id="10445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12" y="133"/>
                <a:ext cx="500" cy="35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51"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44"/>
                <a:ext cx="499" cy="35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52"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3" y="0"/>
                <a:ext cx="359" cy="50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53"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 y="148"/>
                <a:ext cx="504" cy="3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54" name="Picture 6"/>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26" y="146"/>
                <a:ext cx="504" cy="3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55" name="Picture 7"/>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24" y="142"/>
                <a:ext cx="504" cy="3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56" name="Picture 8"/>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25" y="135"/>
                <a:ext cx="504" cy="3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57" name="Picture 9"/>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27" y="203"/>
                <a:ext cx="387" cy="29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grpSp>
          <p:nvGrpSpPr>
            <p:cNvPr id="104466" name="Group 18"/>
            <p:cNvGrpSpPr>
              <a:grpSpLocks/>
            </p:cNvGrpSpPr>
            <p:nvPr/>
          </p:nvGrpSpPr>
          <p:grpSpPr bwMode="auto">
            <a:xfrm>
              <a:off x="0" y="0"/>
              <a:ext cx="3620" cy="553"/>
              <a:chOff x="0" y="0"/>
              <a:chExt cx="3620" cy="553"/>
            </a:xfrm>
          </p:grpSpPr>
          <p:pic>
            <p:nvPicPr>
              <p:cNvPr id="104459" name="Picture 11"/>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93"/>
                <a:ext cx="499" cy="3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60" name="Picture 12"/>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4" y="193"/>
                <a:ext cx="500" cy="3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61" name="Picture 13"/>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87" y="11"/>
                <a:ext cx="751" cy="54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62" name="Picture 14"/>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41" y="195"/>
                <a:ext cx="499" cy="35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63" name="Picture 15"/>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32" y="189"/>
                <a:ext cx="500" cy="35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64" name="Picture 16"/>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25" y="189"/>
                <a:ext cx="500" cy="35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65" name="Picture 17"/>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26" y="0"/>
                <a:ext cx="394" cy="5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grpSp>
          <p:nvGrpSpPr>
            <p:cNvPr id="104476" name="Group 28"/>
            <p:cNvGrpSpPr>
              <a:grpSpLocks/>
            </p:cNvGrpSpPr>
            <p:nvPr/>
          </p:nvGrpSpPr>
          <p:grpSpPr bwMode="auto">
            <a:xfrm>
              <a:off x="0" y="545"/>
              <a:ext cx="3744" cy="505"/>
              <a:chOff x="0" y="0"/>
              <a:chExt cx="3743" cy="505"/>
            </a:xfrm>
          </p:grpSpPr>
          <p:pic>
            <p:nvPicPr>
              <p:cNvPr id="104467" name="Picture 19"/>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92" y="143"/>
                <a:ext cx="499" cy="3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68" name="Picture 20"/>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76" y="140"/>
                <a:ext cx="500" cy="3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69" name="Picture 21"/>
              <p:cNvPicPr>
                <a:picLocks noChangeArrowheads="1"/>
              </p:cNvPicPr>
              <p:nvPr/>
            </p:nvPicPr>
            <p:blipFill>
              <a:blip r:embed="rId1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46"/>
                <a:ext cx="499" cy="3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70" name="Picture 22"/>
              <p:cNvPicPr>
                <a:picLocks noChangeArrowheads="1"/>
              </p:cNvPicPr>
              <p:nvPr/>
            </p:nvPicPr>
            <p:blipFill>
              <a:blip r:embed="rId2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2" y="145"/>
                <a:ext cx="499" cy="3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71" name="Picture 23"/>
              <p:cNvPicPr>
                <a:picLocks noChangeArrowheads="1"/>
              </p:cNvPicPr>
              <p:nvPr/>
            </p:nvPicPr>
            <p:blipFill>
              <a:blip r:embed="rId2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87" y="146"/>
                <a:ext cx="499" cy="3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72" name="Picture 24"/>
              <p:cNvPicPr>
                <a:picLocks noChangeArrowheads="1"/>
              </p:cNvPicPr>
              <p:nvPr/>
            </p:nvPicPr>
            <p:blipFill>
              <a:blip r:embed="rId2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84" y="5"/>
                <a:ext cx="359" cy="4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73" name="Picture 25"/>
              <p:cNvPicPr>
                <a:picLocks noChangeArrowheads="1"/>
              </p:cNvPicPr>
              <p:nvPr/>
            </p:nvPicPr>
            <p:blipFill>
              <a:blip r:embed="rId2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37" y="0"/>
                <a:ext cx="359" cy="4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74" name="Picture 26"/>
              <p:cNvPicPr>
                <a:picLocks noChangeArrowheads="1"/>
              </p:cNvPicPr>
              <p:nvPr/>
            </p:nvPicPr>
            <p:blipFill>
              <a:blip r:embed="rId2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82" y="186"/>
                <a:ext cx="404" cy="31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75" name="Picture 27"/>
              <p:cNvPicPr>
                <a:picLocks noChangeArrowheads="1"/>
              </p:cNvPicPr>
              <p:nvPr/>
            </p:nvPicPr>
            <p:blipFill>
              <a:blip r:embed="rId2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571" y="243"/>
                <a:ext cx="172" cy="2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grpSp>
      <p:pic>
        <p:nvPicPr>
          <p:cNvPr id="104478" name="Picture 30"/>
          <p:cNvPicPr>
            <a:picLocks noChangeArrowheads="1"/>
          </p:cNvPicPr>
          <p:nvPr/>
        </p:nvPicPr>
        <p:blipFill>
          <a:blip r:embed="rId2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8738" y="4052888"/>
            <a:ext cx="9012237" cy="9001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04479" name="Picture 31"/>
          <p:cNvPicPr>
            <a:picLocks noChangeArrowheads="1"/>
          </p:cNvPicPr>
          <p:nvPr/>
        </p:nvPicPr>
        <p:blipFill>
          <a:blip r:embed="rId2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29000" y="5029200"/>
            <a:ext cx="2252663" cy="1501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104480" name="AutoShape 32"/>
          <p:cNvSpPr>
            <a:spLocks/>
          </p:cNvSpPr>
          <p:nvPr/>
        </p:nvSpPr>
        <p:spPr bwMode="auto">
          <a:xfrm>
            <a:off x="4191000" y="3352800"/>
            <a:ext cx="739775" cy="1090613"/>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chemeClr val="accent1"/>
          </a:solidFill>
          <a:ln w="12700" cap="flat">
            <a:solidFill>
              <a:srgbClr val="FFFFFF"/>
            </a:solidFill>
            <a:prstDash val="solid"/>
            <a:miter lim="800000"/>
            <a:headEnd type="none" w="med" len="med"/>
            <a:tailEnd type="none" w="med" len="med"/>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19B23C81-66E5-484A-B65C-828F8B32198A}" type="slidenum">
              <a:rPr lang="en-US"/>
              <a:pPr/>
              <a:t>59</a:t>
            </a:fld>
            <a:endParaRPr lang="en-US"/>
          </a:p>
        </p:txBody>
      </p:sp>
      <p:pic>
        <p:nvPicPr>
          <p:cNvPr id="105473" name="Picture 1"/>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800" y="12700"/>
            <a:ext cx="92329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21BCEBA1-2096-494E-B482-E34F45A0C870}" type="slidenum">
              <a:rPr lang="en-US"/>
              <a:pPr/>
              <a:t>6</a:t>
            </a:fld>
            <a:endParaRPr lang="en-US"/>
          </a:p>
        </p:txBody>
      </p:sp>
      <p:sp>
        <p:nvSpPr>
          <p:cNvPr id="13313" name="Rectangle 1"/>
          <p:cNvSpPr>
            <a:spLocks noGrp="1" noChangeArrowheads="1"/>
          </p:cNvSpPr>
          <p:nvPr>
            <p:ph type="title"/>
          </p:nvPr>
        </p:nvSpPr>
        <p:spPr>
          <a:ln/>
        </p:spPr>
        <p:txBody>
          <a:bodyPr rIns="132080"/>
          <a:lstStyle/>
          <a:p>
            <a:r>
              <a:rPr lang="en-US" sz="3600"/>
              <a:t>Geometry of perspective projection</a:t>
            </a:r>
          </a:p>
        </p:txBody>
      </p:sp>
      <p:grpSp>
        <p:nvGrpSpPr>
          <p:cNvPr id="13319" name="Group 7"/>
          <p:cNvGrpSpPr>
            <a:grpSpLocks/>
          </p:cNvGrpSpPr>
          <p:nvPr/>
        </p:nvGrpSpPr>
        <p:grpSpPr bwMode="auto">
          <a:xfrm>
            <a:off x="2019300" y="2982913"/>
            <a:ext cx="5105400" cy="2579687"/>
            <a:chOff x="0" y="0"/>
            <a:chExt cx="3216" cy="1625"/>
          </a:xfrm>
        </p:grpSpPr>
        <p:pic>
          <p:nvPicPr>
            <p:cNvPr id="1331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3216" cy="16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3315" name="Rectangle 3"/>
            <p:cNvSpPr>
              <a:spLocks/>
            </p:cNvSpPr>
            <p:nvPr/>
          </p:nvSpPr>
          <p:spPr bwMode="auto">
            <a:xfrm>
              <a:off x="304" y="449"/>
              <a:ext cx="184" cy="176"/>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type="none" w="med" len="med"/>
                  <a:tailEnd type="none" w="med" len="med"/>
                </a14:hiddenLine>
              </a:ext>
            </a:extLst>
          </p:spPr>
          <p:txBody>
            <a:bodyPr lIns="0" tIns="0" rIns="0" bIns="0"/>
            <a:lstStyle/>
            <a:p>
              <a:endParaRPr lang="en-US"/>
            </a:p>
          </p:txBody>
        </p:sp>
        <p:sp>
          <p:nvSpPr>
            <p:cNvPr id="13316" name="Rectangle 4"/>
            <p:cNvSpPr>
              <a:spLocks/>
            </p:cNvSpPr>
            <p:nvPr/>
          </p:nvSpPr>
          <p:spPr bwMode="auto">
            <a:xfrm>
              <a:off x="816" y="1377"/>
              <a:ext cx="184" cy="176"/>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type="none" w="med" len="med"/>
                  <a:tailEnd type="none" w="med" len="med"/>
                </a14:hiddenLine>
              </a:ext>
            </a:extLst>
          </p:spPr>
          <p:txBody>
            <a:bodyPr lIns="0" tIns="0" rIns="0" bIns="0"/>
            <a:lstStyle/>
            <a:p>
              <a:endParaRPr lang="en-US"/>
            </a:p>
          </p:txBody>
        </p:sp>
        <p:sp>
          <p:nvSpPr>
            <p:cNvPr id="13317" name="Rectangle 5"/>
            <p:cNvSpPr>
              <a:spLocks/>
            </p:cNvSpPr>
            <p:nvPr/>
          </p:nvSpPr>
          <p:spPr bwMode="auto">
            <a:xfrm>
              <a:off x="1800" y="513"/>
              <a:ext cx="136" cy="152"/>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type="none" w="med" len="med"/>
                  <a:tailEnd type="none" w="med" len="med"/>
                </a14:hiddenLine>
              </a:ext>
            </a:extLst>
          </p:spPr>
          <p:txBody>
            <a:bodyPr lIns="0" tIns="0" rIns="0" bIns="0"/>
            <a:lstStyle/>
            <a:p>
              <a:endParaRPr lang="en-US"/>
            </a:p>
          </p:txBody>
        </p:sp>
        <p:sp>
          <p:nvSpPr>
            <p:cNvPr id="13318" name="Rectangle 6"/>
            <p:cNvSpPr>
              <a:spLocks/>
            </p:cNvSpPr>
            <p:nvPr/>
          </p:nvSpPr>
          <p:spPr bwMode="auto">
            <a:xfrm>
              <a:off x="2904" y="1473"/>
              <a:ext cx="112" cy="104"/>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type="none" w="med" len="med"/>
                  <a:tailEnd type="none" w="med" len="med"/>
                </a14:hiddenLine>
              </a:ext>
            </a:extLst>
          </p:spPr>
          <p:txBody>
            <a:bodyPr lIns="0" tIns="0" rIns="0" bIns="0"/>
            <a:lstStyle/>
            <a:p>
              <a:endParaRPr lang="en-US"/>
            </a:p>
          </p:txBody>
        </p:sp>
      </p:grpSp>
      <p:sp>
        <p:nvSpPr>
          <p:cNvPr id="13320" name="Rectangle 8"/>
          <p:cNvSpPr>
            <a:spLocks/>
          </p:cNvSpPr>
          <p:nvPr/>
        </p:nvSpPr>
        <p:spPr bwMode="auto">
          <a:xfrm>
            <a:off x="2514600" y="3365500"/>
            <a:ext cx="8397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rgbClr val="0000FF"/>
                </a:solidFill>
                <a:ea typeface="ＭＳ Ｐゴシック" charset="0"/>
                <a:cs typeface="Times New Roman" charset="0"/>
              </a:rPr>
              <a:t>pinhole</a:t>
            </a:r>
          </a:p>
        </p:txBody>
      </p:sp>
      <p:grpSp>
        <p:nvGrpSpPr>
          <p:cNvPr id="13331" name="Group 19"/>
          <p:cNvGrpSpPr>
            <a:grpSpLocks/>
          </p:cNvGrpSpPr>
          <p:nvPr/>
        </p:nvGrpSpPr>
        <p:grpSpPr bwMode="auto">
          <a:xfrm>
            <a:off x="203200" y="2324100"/>
            <a:ext cx="4559300" cy="2995613"/>
            <a:chOff x="0" y="0"/>
            <a:chExt cx="2872" cy="1887"/>
          </a:xfrm>
        </p:grpSpPr>
        <p:grpSp>
          <p:nvGrpSpPr>
            <p:cNvPr id="13329" name="Group 17"/>
            <p:cNvGrpSpPr>
              <a:grpSpLocks/>
            </p:cNvGrpSpPr>
            <p:nvPr/>
          </p:nvGrpSpPr>
          <p:grpSpPr bwMode="auto">
            <a:xfrm>
              <a:off x="341" y="326"/>
              <a:ext cx="2531" cy="1561"/>
              <a:chOff x="0" y="0"/>
              <a:chExt cx="2530" cy="1561"/>
            </a:xfrm>
          </p:grpSpPr>
          <p:sp>
            <p:nvSpPr>
              <p:cNvPr id="13321" name="Line 9"/>
              <p:cNvSpPr>
                <a:spLocks noChangeShapeType="1"/>
              </p:cNvSpPr>
              <p:nvPr/>
            </p:nvSpPr>
            <p:spPr bwMode="auto">
              <a:xfrm>
                <a:off x="136" y="202"/>
                <a:ext cx="2394" cy="959"/>
              </a:xfrm>
              <a:prstGeom prst="line">
                <a:avLst/>
              </a:prstGeom>
              <a:noFill/>
              <a:ln w="12700" cap="flat">
                <a:solidFill>
                  <a:srgbClr val="0080FF">
                    <a:alpha val="43999"/>
                  </a:srgbClr>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322" name="Line 10"/>
              <p:cNvSpPr>
                <a:spLocks noChangeShapeType="1"/>
              </p:cNvSpPr>
              <p:nvPr/>
            </p:nvSpPr>
            <p:spPr bwMode="auto">
              <a:xfrm>
                <a:off x="197" y="278"/>
                <a:ext cx="2160" cy="758"/>
              </a:xfrm>
              <a:prstGeom prst="line">
                <a:avLst/>
              </a:prstGeom>
              <a:noFill/>
              <a:ln w="12700" cap="flat">
                <a:solidFill>
                  <a:srgbClr val="0080FF">
                    <a:alpha val="43999"/>
                  </a:srgbClr>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323" name="Line 11"/>
              <p:cNvSpPr>
                <a:spLocks noChangeShapeType="1"/>
              </p:cNvSpPr>
              <p:nvPr/>
            </p:nvSpPr>
            <p:spPr bwMode="auto">
              <a:xfrm rot="10800000" flipH="1">
                <a:off x="212" y="468"/>
                <a:ext cx="2038" cy="515"/>
              </a:xfrm>
              <a:prstGeom prst="line">
                <a:avLst/>
              </a:prstGeom>
              <a:noFill/>
              <a:ln w="12700" cap="flat">
                <a:solidFill>
                  <a:srgbClr val="0080FF">
                    <a:alpha val="43999"/>
                  </a:srgbClr>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nvGrpSpPr>
              <p:cNvPr id="13328" name="Group 16"/>
              <p:cNvGrpSpPr>
                <a:grpSpLocks/>
              </p:cNvGrpSpPr>
              <p:nvPr/>
            </p:nvGrpSpPr>
            <p:grpSpPr bwMode="auto">
              <a:xfrm>
                <a:off x="0" y="0"/>
                <a:ext cx="650" cy="1561"/>
                <a:chOff x="0" y="0"/>
                <a:chExt cx="650" cy="1561"/>
              </a:xfrm>
            </p:grpSpPr>
            <p:sp>
              <p:nvSpPr>
                <p:cNvPr id="13324" name="Freeform 12"/>
                <p:cNvSpPr>
                  <a:spLocks/>
                </p:cNvSpPr>
                <p:nvPr/>
              </p:nvSpPr>
              <p:spPr bwMode="auto">
                <a:xfrm>
                  <a:off x="6" y="0"/>
                  <a:ext cx="644" cy="1561"/>
                </a:xfrm>
                <a:custGeom>
                  <a:avLst/>
                  <a:gdLst>
                    <a:gd name="T0" fmla="*/ 762 w 21600"/>
                    <a:gd name="T1" fmla="*/ 0 h 21600"/>
                    <a:gd name="T2" fmla="*/ 21600 w 21600"/>
                    <a:gd name="T3" fmla="*/ 7340 h 21600"/>
                    <a:gd name="T4" fmla="*/ 21346 w 21600"/>
                    <a:gd name="T5" fmla="*/ 21600 h 21600"/>
                    <a:gd name="T6" fmla="*/ 0 w 21600"/>
                    <a:gd name="T7" fmla="*/ 14260 h 21600"/>
                    <a:gd name="T8" fmla="*/ 762 w 21600"/>
                    <a:gd name="T9" fmla="*/ 0 h 21600"/>
                    <a:gd name="T10" fmla="*/ 762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762" y="0"/>
                      </a:moveTo>
                      <a:lnTo>
                        <a:pt x="21600" y="7340"/>
                      </a:lnTo>
                      <a:lnTo>
                        <a:pt x="21346" y="21600"/>
                      </a:lnTo>
                      <a:lnTo>
                        <a:pt x="0" y="14260"/>
                      </a:lnTo>
                      <a:lnTo>
                        <a:pt x="762" y="0"/>
                      </a:lnTo>
                      <a:close/>
                      <a:moveTo>
                        <a:pt x="762" y="0"/>
                      </a:moveTo>
                    </a:path>
                  </a:pathLst>
                </a:custGeom>
                <a:noFill/>
                <a:ln w="12700" cap="flat">
                  <a:solidFill>
                    <a:srgbClr val="804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325" name="Line 13"/>
                <p:cNvSpPr>
                  <a:spLocks noChangeShapeType="1"/>
                </p:cNvSpPr>
                <p:nvPr/>
              </p:nvSpPr>
              <p:spPr bwMode="auto">
                <a:xfrm>
                  <a:off x="0" y="805"/>
                  <a:ext cx="644" cy="544"/>
                </a:xfrm>
                <a:prstGeom prst="line">
                  <a:avLst/>
                </a:prstGeom>
                <a:noFill/>
                <a:ln w="12700" cap="flat">
                  <a:solidFill>
                    <a:srgbClr val="804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326" name="Line 14"/>
                <p:cNvSpPr>
                  <a:spLocks noChangeShapeType="1"/>
                </p:cNvSpPr>
                <p:nvPr/>
              </p:nvSpPr>
              <p:spPr bwMode="auto">
                <a:xfrm>
                  <a:off x="197" y="157"/>
                  <a:ext cx="7" cy="811"/>
                </a:xfrm>
                <a:prstGeom prst="line">
                  <a:avLst/>
                </a:prstGeom>
                <a:noFill/>
                <a:ln w="12700" cap="flat">
                  <a:solidFill>
                    <a:srgbClr val="804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327" name="Line 15"/>
                <p:cNvSpPr>
                  <a:spLocks noChangeShapeType="1"/>
                </p:cNvSpPr>
                <p:nvPr/>
              </p:nvSpPr>
              <p:spPr bwMode="auto">
                <a:xfrm>
                  <a:off x="128" y="96"/>
                  <a:ext cx="84" cy="872"/>
                </a:xfrm>
                <a:prstGeom prst="line">
                  <a:avLst/>
                </a:prstGeom>
                <a:noFill/>
                <a:ln w="12700" cap="flat">
                  <a:solidFill>
                    <a:srgbClr val="804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grpSp>
        <p:sp>
          <p:nvSpPr>
            <p:cNvPr id="13330" name="Rectangle 18"/>
            <p:cNvSpPr>
              <a:spLocks/>
            </p:cNvSpPr>
            <p:nvPr/>
          </p:nvSpPr>
          <p:spPr bwMode="auto">
            <a:xfrm>
              <a:off x="0" y="0"/>
              <a:ext cx="813" cy="22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rgbClr val="0000FF"/>
                  </a:solidFill>
                  <a:ea typeface="ＭＳ Ｐゴシック" charset="0"/>
                  <a:cs typeface="Times New Roman" charset="0"/>
                </a:rPr>
                <a:t>sensor plane</a:t>
              </a:r>
            </a:p>
          </p:txBody>
        </p:sp>
      </p:grpSp>
      <p:sp>
        <p:nvSpPr>
          <p:cNvPr id="13332" name="Rectangle 20"/>
          <p:cNvSpPr>
            <a:spLocks/>
          </p:cNvSpPr>
          <p:nvPr/>
        </p:nvSpPr>
        <p:spPr bwMode="auto">
          <a:xfrm>
            <a:off x="3892550" y="2324100"/>
            <a:ext cx="1612900" cy="622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rgbClr val="0000FF"/>
                </a:solidFill>
                <a:ea typeface="ＭＳ Ｐゴシック" charset="0"/>
                <a:cs typeface="Times New Roman" charset="0"/>
              </a:rPr>
              <a:t>inverted copy of sensor plane</a:t>
            </a:r>
          </a:p>
        </p:txBody>
      </p:sp>
      <p:sp>
        <p:nvSpPr>
          <p:cNvPr id="13333" name="Rectangle 21"/>
          <p:cNvSpPr>
            <a:spLocks/>
          </p:cNvSpPr>
          <p:nvPr/>
        </p:nvSpPr>
        <p:spPr bwMode="auto">
          <a:xfrm>
            <a:off x="1219200" y="5905500"/>
            <a:ext cx="41529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ea typeface="ＭＳ Ｐゴシック" charset="0"/>
                <a:cs typeface="Times New Roman" charset="0"/>
              </a:rPr>
              <a:t>Let</a:t>
            </a:r>
            <a:r>
              <a:rPr lang="ja-JP" altLang="en-US" sz="1800">
                <a:solidFill>
                  <a:schemeClr val="tx1"/>
                </a:solidFill>
                <a:latin typeface="Arial"/>
                <a:ea typeface="ＭＳ Ｐゴシック" charset="0"/>
                <a:cs typeface="Times New Roman" charset="0"/>
              </a:rPr>
              <a:t>’</a:t>
            </a:r>
            <a:r>
              <a:rPr lang="en-US" sz="1800">
                <a:solidFill>
                  <a:schemeClr val="tx1"/>
                </a:solidFill>
                <a:ea typeface="ＭＳ Ｐゴシック" charset="0"/>
                <a:cs typeface="Times New Roman" charset="0"/>
              </a:rPr>
              <a:t>s look at this scene from above...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xit" presetSubtype="0" fill="hold" nodeType="clickEffect">
                                  <p:stCondLst>
                                    <p:cond delay="0"/>
                                  </p:stCondLst>
                                  <p:childTnLst>
                                    <p:set>
                                      <p:cBhvr>
                                        <p:cTn id="6" dur="1" fill="hold">
                                          <p:stCondLst>
                                            <p:cond delay="499"/>
                                          </p:stCondLst>
                                        </p:cTn>
                                        <p:tgtEl>
                                          <p:spTgt spid="13331"/>
                                        </p:tgtEl>
                                        <p:attrNameLst>
                                          <p:attrName>style.visibility</p:attrName>
                                        </p:attrNameLst>
                                      </p:cBhvr>
                                      <p:to>
                                        <p:strVal val="hidden"/>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333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3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 grpId="0" autoUpdateAnimBg="0"/>
      <p:bldP spid="13333" grpId="0" autoUpdateAnimBg="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E604CD9B-4B45-FA42-9759-26819EA44428}" type="slidenum">
              <a:rPr lang="en-US"/>
              <a:pPr/>
              <a:t>60</a:t>
            </a:fld>
            <a:endParaRPr lang="en-US"/>
          </a:p>
        </p:txBody>
      </p:sp>
      <p:pic>
        <p:nvPicPr>
          <p:cNvPr id="106497" name="Picture 1"/>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8420" y="838200"/>
            <a:ext cx="9009380" cy="500521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a:tailEnd/>
              </a14:hiddenLine>
            </a:ext>
          </a:extLst>
        </p:spPr>
      </p:pic>
      <p:sp>
        <p:nvSpPr>
          <p:cNvPr id="106498" name="Rectangle 2"/>
          <p:cNvSpPr>
            <a:spLocks noGrp="1" noChangeArrowheads="1"/>
          </p:cNvSpPr>
          <p:nvPr>
            <p:ph type="title"/>
          </p:nvPr>
        </p:nvSpPr>
        <p:spPr>
          <a:xfrm>
            <a:off x="685800" y="-495300"/>
            <a:ext cx="7772400" cy="1600200"/>
          </a:xfrm>
          <a:ln/>
        </p:spPr>
        <p:txBody>
          <a:bodyPr rIns="132080"/>
          <a:lstStyle/>
          <a:p>
            <a:r>
              <a:rPr lang="en-US" sz="3600"/>
              <a:t>Benefits of Laplacian image compositing</a:t>
            </a:r>
          </a:p>
        </p:txBody>
      </p:sp>
      <p:sp>
        <p:nvSpPr>
          <p:cNvPr id="106499" name="Rectangle 3"/>
          <p:cNvSpPr>
            <a:spLocks/>
          </p:cNvSpPr>
          <p:nvPr/>
        </p:nvSpPr>
        <p:spPr bwMode="auto">
          <a:xfrm>
            <a:off x="152400" y="6311900"/>
            <a:ext cx="6108700" cy="495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400">
                <a:solidFill>
                  <a:srgbClr val="804000"/>
                </a:solidFill>
                <a:ea typeface="ＭＳ Ｐゴシック" charset="0"/>
                <a:cs typeface="Times New Roman" charset="0"/>
              </a:rPr>
              <a:t>M. Brown and D. Lowe. Automatic Panoramic Image Stitching using Invariant Features. International Journal of Computer Vision, 74(1), pages 59-73, 2007</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1" name="Rectangle 1"/>
          <p:cNvSpPr>
            <a:spLocks noGrp="1" noChangeArrowheads="1"/>
          </p:cNvSpPr>
          <p:nvPr>
            <p:ph type="title"/>
          </p:nvPr>
        </p:nvSpPr>
        <p:spPr>
          <a:xfrm>
            <a:off x="685800" y="1557338"/>
            <a:ext cx="7772400" cy="1755775"/>
          </a:xfrm>
          <a:ln/>
        </p:spPr>
        <p:txBody>
          <a:bodyPr rIns="132080"/>
          <a:lstStyle/>
          <a:p>
            <a:r>
              <a:rPr lang="en-US"/>
              <a:t>Photo Tourism:</a:t>
            </a:r>
            <a:br>
              <a:rPr lang="en-US"/>
            </a:br>
            <a:r>
              <a:rPr lang="en-US" sz="2900"/>
              <a:t>Exploring Photo Collections in 3D</a:t>
            </a:r>
          </a:p>
        </p:txBody>
      </p:sp>
      <p:sp>
        <p:nvSpPr>
          <p:cNvPr id="107522" name="Rectangle 2"/>
          <p:cNvSpPr>
            <a:spLocks noGrp="1" noChangeArrowheads="1"/>
          </p:cNvSpPr>
          <p:nvPr>
            <p:ph type="body" idx="1"/>
          </p:nvPr>
        </p:nvSpPr>
        <p:spPr>
          <a:xfrm>
            <a:off x="1416050" y="3313113"/>
            <a:ext cx="3886200" cy="3544887"/>
          </a:xfrm>
          <a:ln/>
        </p:spPr>
        <p:txBody>
          <a:bodyPr rIns="132080"/>
          <a:lstStyle/>
          <a:p>
            <a:pPr marL="39688" indent="0">
              <a:buFont typeface="Arial" charset="0"/>
              <a:buNone/>
            </a:pPr>
            <a:r>
              <a:rPr lang="en-US" sz="2400"/>
              <a:t>Noah Snavely     </a:t>
            </a:r>
          </a:p>
          <a:p>
            <a:pPr marL="39688" indent="0">
              <a:buFont typeface="Arial" charset="0"/>
              <a:buNone/>
            </a:pPr>
            <a:r>
              <a:rPr lang="en-US" sz="2400"/>
              <a:t>Steven M. Seitz </a:t>
            </a:r>
          </a:p>
          <a:p>
            <a:pPr marL="39688" indent="0">
              <a:buFont typeface="Arial" charset="0"/>
              <a:buNone/>
            </a:pPr>
            <a:r>
              <a:rPr lang="en-US" sz="1800">
                <a:latin typeface="Arial Italic" charset="0"/>
                <a:cs typeface="Arial Italic" charset="0"/>
                <a:sym typeface="Arial Italic" charset="0"/>
              </a:rPr>
              <a:t>    University of Washington </a:t>
            </a:r>
            <a:endParaRPr lang="en-US" sz="1800">
              <a:latin typeface="Arial Italic" charset="0"/>
              <a:sym typeface="Arial Italic" charset="0"/>
            </a:endParaRPr>
          </a:p>
          <a:p>
            <a:pPr marL="39688" indent="0">
              <a:buFont typeface="Arial" charset="0"/>
              <a:buNone/>
            </a:pPr>
            <a:r>
              <a:rPr lang="en-US" sz="2400"/>
              <a:t>Richard Szeliski </a:t>
            </a:r>
          </a:p>
          <a:p>
            <a:pPr marL="39688" indent="0">
              <a:buFont typeface="Arial" charset="0"/>
              <a:buNone/>
            </a:pPr>
            <a:r>
              <a:rPr lang="en-US" sz="1800">
                <a:latin typeface="Arial Italic" charset="0"/>
                <a:cs typeface="Arial Italic" charset="0"/>
                <a:sym typeface="Arial Italic" charset="0"/>
              </a:rPr>
              <a:t>    Microsoft Research</a:t>
            </a:r>
            <a:r>
              <a:rPr lang="en-US" sz="1800"/>
              <a:t>   </a:t>
            </a:r>
          </a:p>
        </p:txBody>
      </p:sp>
      <p:sp>
        <p:nvSpPr>
          <p:cNvPr id="107523" name="Rectangle 3"/>
          <p:cNvSpPr>
            <a:spLocks/>
          </p:cNvSpPr>
          <p:nvPr/>
        </p:nvSpPr>
        <p:spPr bwMode="auto">
          <a:xfrm>
            <a:off x="0" y="6521450"/>
            <a:ext cx="2133600" cy="3175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600">
                <a:solidFill>
                  <a:schemeClr val="tx1"/>
                </a:solidFill>
                <a:latin typeface="Arial" charset="0"/>
                <a:ea typeface="ＭＳ Ｐゴシック" charset="0"/>
                <a:cs typeface="Arial" charset="0"/>
                <a:sym typeface="Arial" charset="0"/>
              </a:rPr>
              <a:t>© 2006 Noah Snavely</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5"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2413" cy="68611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sp>
        <p:nvSpPr>
          <p:cNvPr id="108546" name="Rectangle 2"/>
          <p:cNvSpPr>
            <a:spLocks/>
          </p:cNvSpPr>
          <p:nvPr/>
        </p:nvSpPr>
        <p:spPr bwMode="auto">
          <a:xfrm>
            <a:off x="0" y="0"/>
            <a:ext cx="9256713" cy="6858000"/>
          </a:xfrm>
          <a:prstGeom prst="rect">
            <a:avLst/>
          </a:prstGeom>
          <a:solidFill>
            <a:srgbClr val="DDDDDD">
              <a:alpha val="79999"/>
            </a:srgbClr>
          </a:solidFill>
          <a:ln w="12700" cap="flat">
            <a:solidFill>
              <a:schemeClr val="tx1"/>
            </a:solidFill>
            <a:prstDash val="solid"/>
            <a:round/>
            <a:headEnd type="none" w="med" len="med"/>
            <a:tailEnd type="none" w="med" len="med"/>
          </a:ln>
        </p:spPr>
        <p:txBody>
          <a:bodyPr lIns="0" tIns="0" rIns="0" bIns="0"/>
          <a:lstStyle/>
          <a:p>
            <a:endParaRPr lang="en-US"/>
          </a:p>
        </p:txBody>
      </p:sp>
      <p:pic>
        <p:nvPicPr>
          <p:cNvPr id="108547"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46163" y="1123950"/>
            <a:ext cx="1412875" cy="1882775"/>
          </a:xfrm>
          <a:prstGeom prst="rect">
            <a:avLst/>
          </a:prstGeom>
          <a:noFill/>
          <a:ln w="12700"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08548" name="Rectangle 4"/>
          <p:cNvSpPr>
            <a:spLocks/>
          </p:cNvSpPr>
          <p:nvPr/>
        </p:nvSpPr>
        <p:spPr bwMode="auto">
          <a:xfrm>
            <a:off x="1154113" y="2995613"/>
            <a:ext cx="15367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nchor="ctr"/>
          <a:lstStyle/>
          <a:p>
            <a:pPr marL="39688"/>
            <a:r>
              <a:rPr lang="en-US">
                <a:solidFill>
                  <a:schemeClr val="tx1"/>
                </a:solidFill>
                <a:latin typeface="Arial" charset="0"/>
                <a:ea typeface="ＭＳ Ｐゴシック" charset="0"/>
                <a:cs typeface="Arial" charset="0"/>
                <a:sym typeface="Arial" charset="0"/>
              </a:rPr>
              <a:t>15,464 </a:t>
            </a:r>
          </a:p>
        </p:txBody>
      </p:sp>
      <p:pic>
        <p:nvPicPr>
          <p:cNvPr id="108549" name="Picture 5"/>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97200" y="1547813"/>
            <a:ext cx="1789113" cy="2687637"/>
          </a:xfrm>
          <a:prstGeom prst="rect">
            <a:avLst/>
          </a:prstGeom>
          <a:noFill/>
          <a:ln w="12700"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8550" name="Picture 6"/>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62563" y="3275013"/>
            <a:ext cx="3611562" cy="2378075"/>
          </a:xfrm>
          <a:prstGeom prst="rect">
            <a:avLst/>
          </a:prstGeom>
          <a:noFill/>
          <a:ln w="12700"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08551" name="Rectangle 7"/>
          <p:cNvSpPr>
            <a:spLocks/>
          </p:cNvSpPr>
          <p:nvPr/>
        </p:nvSpPr>
        <p:spPr bwMode="auto">
          <a:xfrm>
            <a:off x="6259513" y="5665788"/>
            <a:ext cx="1511300" cy="558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nchor="ctr">
            <a:spAutoFit/>
          </a:bodyPr>
          <a:lstStyle/>
          <a:p>
            <a:pPr marL="39688"/>
            <a:r>
              <a:rPr lang="en-US" sz="3200">
                <a:solidFill>
                  <a:schemeClr val="tx1"/>
                </a:solidFill>
                <a:latin typeface="Arial" charset="0"/>
                <a:ea typeface="ＭＳ Ｐゴシック" charset="0"/>
                <a:cs typeface="Arial" charset="0"/>
                <a:sym typeface="Arial" charset="0"/>
              </a:rPr>
              <a:t>76,389 </a:t>
            </a:r>
          </a:p>
        </p:txBody>
      </p:sp>
      <p:sp>
        <p:nvSpPr>
          <p:cNvPr id="108552" name="Rectangle 8"/>
          <p:cNvSpPr>
            <a:spLocks/>
          </p:cNvSpPr>
          <p:nvPr/>
        </p:nvSpPr>
        <p:spPr bwMode="auto">
          <a:xfrm>
            <a:off x="3303588" y="4265613"/>
            <a:ext cx="1339850" cy="495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nchor="ctr">
            <a:spAutoFit/>
          </a:bodyPr>
          <a:lstStyle/>
          <a:p>
            <a:pPr marL="39688"/>
            <a:r>
              <a:rPr lang="en-US" sz="2800">
                <a:solidFill>
                  <a:schemeClr val="tx1"/>
                </a:solidFill>
                <a:latin typeface="Arial" charset="0"/>
                <a:ea typeface="ＭＳ Ｐゴシック" charset="0"/>
                <a:cs typeface="Arial" charset="0"/>
                <a:sym typeface="Arial" charset="0"/>
              </a:rPr>
              <a:t>37,383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nodeType="afterEffect">
                                  <p:stCondLst>
                                    <p:cond delay="0"/>
                                  </p:stCondLst>
                                  <p:childTnLst>
                                    <p:set>
                                      <p:cBhvr>
                                        <p:cTn id="6" dur="1" fill="hold">
                                          <p:stCondLst>
                                            <p:cond delay="499"/>
                                          </p:stCondLst>
                                        </p:cTn>
                                        <p:tgtEl>
                                          <p:spTgt spid="1085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08546"/>
                                        </p:tgtEl>
                                        <p:attrNameLst>
                                          <p:attrName>style.visibility</p:attrName>
                                        </p:attrNameLst>
                                      </p:cBhvr>
                                      <p:to>
                                        <p:strVal val="visible"/>
                                      </p:to>
                                    </p:set>
                                  </p:childTnLst>
                                </p:cTn>
                              </p:par>
                            </p:childTnLst>
                          </p:cTn>
                        </p:par>
                        <p:par>
                          <p:cTn id="11" fill="hold" nodeType="afterGroup">
                            <p:stCondLst>
                              <p:cond delay="500"/>
                            </p:stCondLst>
                            <p:childTnLst>
                              <p:par>
                                <p:cTn id="12" presetID="168" presetClass="entr" presetSubtype="0" fill="hold" nodeType="afterEffect">
                                  <p:stCondLst>
                                    <p:cond delay="0"/>
                                  </p:stCondLst>
                                  <p:childTnLst>
                                    <p:set>
                                      <p:cBhvr>
                                        <p:cTn id="13" dur="1" fill="hold">
                                          <p:stCondLst>
                                            <p:cond delay="499"/>
                                          </p:stCondLst>
                                        </p:cTn>
                                        <p:tgtEl>
                                          <p:spTgt spid="108547"/>
                                        </p:tgtEl>
                                        <p:attrNameLst>
                                          <p:attrName>style.visibility</p:attrName>
                                        </p:attrNameLst>
                                      </p:cBhvr>
                                      <p:to>
                                        <p:strVal val="visible"/>
                                      </p:to>
                                    </p:set>
                                  </p:childTnLst>
                                </p:cTn>
                              </p:par>
                            </p:childTnLst>
                          </p:cTn>
                        </p:par>
                        <p:par>
                          <p:cTn id="14" fill="hold" nodeType="afterGroup">
                            <p:stCondLst>
                              <p:cond delay="1000"/>
                            </p:stCondLst>
                            <p:childTnLst>
                              <p:par>
                                <p:cTn id="15" presetID="168" presetClass="entr" presetSubtype="0" fill="hold" grpId="0" nodeType="afterEffect">
                                  <p:stCondLst>
                                    <p:cond delay="0"/>
                                  </p:stCondLst>
                                  <p:childTnLst>
                                    <p:set>
                                      <p:cBhvr>
                                        <p:cTn id="16" dur="1" fill="hold">
                                          <p:stCondLst>
                                            <p:cond delay="499"/>
                                          </p:stCondLst>
                                        </p:cTn>
                                        <p:tgtEl>
                                          <p:spTgt spid="10854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68" presetClass="entr" presetSubtype="0" fill="hold" nodeType="clickEffect">
                                  <p:stCondLst>
                                    <p:cond delay="0"/>
                                  </p:stCondLst>
                                  <p:childTnLst>
                                    <p:set>
                                      <p:cBhvr>
                                        <p:cTn id="20" dur="1" fill="hold">
                                          <p:stCondLst>
                                            <p:cond delay="499"/>
                                          </p:stCondLst>
                                        </p:cTn>
                                        <p:tgtEl>
                                          <p:spTgt spid="108549"/>
                                        </p:tgtEl>
                                        <p:attrNameLst>
                                          <p:attrName>style.visibility</p:attrName>
                                        </p:attrNameLst>
                                      </p:cBhvr>
                                      <p:to>
                                        <p:strVal val="visible"/>
                                      </p:to>
                                    </p:set>
                                  </p:childTnLst>
                                </p:cTn>
                              </p:par>
                            </p:childTnLst>
                          </p:cTn>
                        </p:par>
                        <p:par>
                          <p:cTn id="21" fill="hold" nodeType="afterGroup">
                            <p:stCondLst>
                              <p:cond delay="500"/>
                            </p:stCondLst>
                            <p:childTnLst>
                              <p:par>
                                <p:cTn id="22" presetID="168" presetClass="entr" presetSubtype="0" fill="hold" grpId="0" nodeType="afterEffect">
                                  <p:stCondLst>
                                    <p:cond delay="0"/>
                                  </p:stCondLst>
                                  <p:childTnLst>
                                    <p:set>
                                      <p:cBhvr>
                                        <p:cTn id="23" dur="1" fill="hold">
                                          <p:stCondLst>
                                            <p:cond delay="499"/>
                                          </p:stCondLst>
                                        </p:cTn>
                                        <p:tgtEl>
                                          <p:spTgt spid="10855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68" presetClass="entr" presetSubtype="0" fill="hold" nodeType="clickEffect">
                                  <p:stCondLst>
                                    <p:cond delay="0"/>
                                  </p:stCondLst>
                                  <p:childTnLst>
                                    <p:set>
                                      <p:cBhvr>
                                        <p:cTn id="27" dur="1" fill="hold">
                                          <p:stCondLst>
                                            <p:cond delay="499"/>
                                          </p:stCondLst>
                                        </p:cTn>
                                        <p:tgtEl>
                                          <p:spTgt spid="108550"/>
                                        </p:tgtEl>
                                        <p:attrNameLst>
                                          <p:attrName>style.visibility</p:attrName>
                                        </p:attrNameLst>
                                      </p:cBhvr>
                                      <p:to>
                                        <p:strVal val="visible"/>
                                      </p:to>
                                    </p:set>
                                  </p:childTnLst>
                                </p:cTn>
                              </p:par>
                            </p:childTnLst>
                          </p:cTn>
                        </p:par>
                        <p:par>
                          <p:cTn id="28" fill="hold" nodeType="afterGroup">
                            <p:stCondLst>
                              <p:cond delay="500"/>
                            </p:stCondLst>
                            <p:childTnLst>
                              <p:par>
                                <p:cTn id="29" presetID="168" presetClass="entr" presetSubtype="0" fill="hold" grpId="0" nodeType="afterEffect">
                                  <p:stCondLst>
                                    <p:cond delay="0"/>
                                  </p:stCondLst>
                                  <p:childTnLst>
                                    <p:set>
                                      <p:cBhvr>
                                        <p:cTn id="30" dur="1" fill="hold">
                                          <p:stCondLst>
                                            <p:cond delay="499"/>
                                          </p:stCondLst>
                                        </p:cTn>
                                        <p:tgtEl>
                                          <p:spTgt spid="108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animBg="1"/>
      <p:bldP spid="108548" grpId="0" autoUpdateAnimBg="0"/>
      <p:bldP spid="108551" grpId="0" autoUpdateAnimBg="0"/>
      <p:bldP spid="108552" grpId="0" autoUpdateAnimBg="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69" name="Rectangle 1"/>
          <p:cNvSpPr>
            <a:spLocks noGrp="1" noChangeArrowheads="1"/>
          </p:cNvSpPr>
          <p:nvPr>
            <p:ph type="title"/>
          </p:nvPr>
        </p:nvSpPr>
        <p:spPr>
          <a:ln/>
        </p:spPr>
        <p:txBody>
          <a:bodyPr rIns="132080"/>
          <a:lstStyle/>
          <a:p>
            <a:r>
              <a:rPr lang="en-US"/>
              <a:t>Movie</a:t>
            </a:r>
          </a:p>
        </p:txBody>
      </p:sp>
      <p:sp>
        <p:nvSpPr>
          <p:cNvPr id="109570" name="Rectangle 2"/>
          <p:cNvSpPr>
            <a:spLocks noGrp="1" noChangeArrowheads="1"/>
          </p:cNvSpPr>
          <p:nvPr>
            <p:ph type="body" idx="1"/>
          </p:nvPr>
        </p:nvSpPr>
        <p:spPr>
          <a:ln/>
        </p:spPr>
        <p:txBody>
          <a:bodyPr rIns="132080"/>
          <a:lstStyle/>
          <a:p>
            <a:endParaRPr lang="en-US"/>
          </a:p>
        </p:txBody>
      </p:sp>
      <p:pic>
        <p:nvPicPr>
          <p:cNvPr id="109571" name="PhotoTourismFull-3.mov" descr="/Users/jxiao/Documents/6.869/15Ransac2010.ppt_media/PhotoTourismFull-3.mov">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3"/>
              </p:ext>
            </p:extLst>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700" y="0"/>
            <a:ext cx="9144000" cy="6858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09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9571"/>
                </p:tgtEl>
              </p:cMediaNode>
            </p:video>
            <p:seq concurrent="1" nextAc="seek">
              <p:cTn id="8" restart="whenNotActive" fill="hold" evtFilter="cancelBubble" nodeType="interactiveSeq">
                <p:stCondLst>
                  <p:cond evt="onClick" delay="0">
                    <p:tgtEl>
                      <p:spTgt spid="1095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9571"/>
                                        </p:tgtEl>
                                      </p:cBhvr>
                                    </p:cmd>
                                  </p:childTnLst>
                                </p:cTn>
                              </p:par>
                            </p:childTnLst>
                          </p:cTn>
                        </p:par>
                      </p:childTnLst>
                    </p:cTn>
                  </p:par>
                </p:childTnLst>
              </p:cTn>
              <p:nextCondLst>
                <p:cond evt="onClick" delay="0">
                  <p:tgtEl>
                    <p:spTgt spid="109571"/>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Rectangle 1"/>
          <p:cNvSpPr>
            <a:spLocks noGrp="1" noChangeArrowheads="1"/>
          </p:cNvSpPr>
          <p:nvPr>
            <p:ph type="title"/>
          </p:nvPr>
        </p:nvSpPr>
        <p:spPr>
          <a:ln/>
        </p:spPr>
        <p:txBody>
          <a:bodyPr rIns="132080"/>
          <a:lstStyle/>
          <a:p>
            <a:r>
              <a:rPr lang="en-US"/>
              <a:t>Photo Tourism overview</a:t>
            </a:r>
          </a:p>
        </p:txBody>
      </p:sp>
      <p:grpSp>
        <p:nvGrpSpPr>
          <p:cNvPr id="110596" name="Group 4"/>
          <p:cNvGrpSpPr>
            <a:grpSpLocks/>
          </p:cNvGrpSpPr>
          <p:nvPr/>
        </p:nvGrpSpPr>
        <p:grpSpPr bwMode="auto">
          <a:xfrm>
            <a:off x="3352800" y="2886075"/>
            <a:ext cx="2239963" cy="1143000"/>
            <a:chOff x="0" y="0"/>
            <a:chExt cx="1411" cy="720"/>
          </a:xfrm>
        </p:grpSpPr>
        <p:sp>
          <p:nvSpPr>
            <p:cNvPr id="110594" name="AutoShape 2"/>
            <p:cNvSpPr>
              <a:spLocks/>
            </p:cNvSpPr>
            <p:nvPr/>
          </p:nvSpPr>
          <p:spPr bwMode="auto">
            <a:xfrm>
              <a:off x="0" y="0"/>
              <a:ext cx="1411" cy="720"/>
            </a:xfrm>
            <a:prstGeom prst="roundRect">
              <a:avLst>
                <a:gd name="adj" fmla="val 16667"/>
              </a:avLst>
            </a:prstGeom>
            <a:solidFill>
              <a:srgbClr val="FFCCCC"/>
            </a:solidFill>
            <a:ln w="38100" cap="flat">
              <a:solidFill>
                <a:schemeClr val="tx1"/>
              </a:solidFill>
              <a:prstDash val="solid"/>
              <a:round/>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0595" name="Rectangle 3"/>
            <p:cNvSpPr>
              <a:spLocks/>
            </p:cNvSpPr>
            <p:nvPr/>
          </p:nvSpPr>
          <p:spPr bwMode="auto">
            <a:xfrm>
              <a:off x="33" y="116"/>
              <a:ext cx="1344" cy="4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38100" tIns="38100" rIns="89163" bIns="38100" anchor="ctr"/>
            <a:lstStyle/>
            <a:p>
              <a:pPr marL="12700" algn="ctr"/>
              <a:r>
                <a:rPr lang="en-US">
                  <a:solidFill>
                    <a:schemeClr val="tx1"/>
                  </a:solidFill>
                  <a:latin typeface="Arial" charset="0"/>
                  <a:ea typeface="ＭＳ Ｐゴシック" charset="0"/>
                  <a:cs typeface="Arial" charset="0"/>
                  <a:sym typeface="Arial" charset="0"/>
                </a:rPr>
                <a:t>Scene reconstruction</a:t>
              </a:r>
            </a:p>
          </p:txBody>
        </p:sp>
      </p:grpSp>
      <p:grpSp>
        <p:nvGrpSpPr>
          <p:cNvPr id="110599" name="Group 7"/>
          <p:cNvGrpSpPr>
            <a:grpSpLocks/>
          </p:cNvGrpSpPr>
          <p:nvPr/>
        </p:nvGrpSpPr>
        <p:grpSpPr bwMode="auto">
          <a:xfrm>
            <a:off x="7010400" y="2257425"/>
            <a:ext cx="1905000" cy="2362200"/>
            <a:chOff x="0" y="0"/>
            <a:chExt cx="1200" cy="1488"/>
          </a:xfrm>
        </p:grpSpPr>
        <p:sp>
          <p:nvSpPr>
            <p:cNvPr id="110597" name="AutoShape 5"/>
            <p:cNvSpPr>
              <a:spLocks/>
            </p:cNvSpPr>
            <p:nvPr/>
          </p:nvSpPr>
          <p:spPr bwMode="auto">
            <a:xfrm>
              <a:off x="0" y="0"/>
              <a:ext cx="1200" cy="1488"/>
            </a:xfrm>
            <a:prstGeom prst="roundRect">
              <a:avLst>
                <a:gd name="adj" fmla="val 16667"/>
              </a:avLst>
            </a:prstGeom>
            <a:solidFill>
              <a:srgbClr val="99CCFF"/>
            </a:solidFill>
            <a:ln w="38100" cap="flat">
              <a:solidFill>
                <a:schemeClr val="tx1"/>
              </a:solidFill>
              <a:prstDash val="solid"/>
              <a:round/>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0598" name="Rectangle 6"/>
            <p:cNvSpPr>
              <a:spLocks/>
            </p:cNvSpPr>
            <p:nvPr/>
          </p:nvSpPr>
          <p:spPr bwMode="auto">
            <a:xfrm>
              <a:off x="60" y="79"/>
              <a:ext cx="1080" cy="132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38100" tIns="38100" rIns="86978" bIns="38100" anchor="ctr"/>
            <a:lstStyle/>
            <a:p>
              <a:pPr marL="9525" algn="ctr"/>
              <a:endParaRPr lang="en-US" sz="2000">
                <a:solidFill>
                  <a:schemeClr val="tx1"/>
                </a:solidFill>
                <a:latin typeface="Arial" charset="0"/>
                <a:ea typeface="ＭＳ Ｐゴシック" charset="0"/>
                <a:cs typeface="Arial" charset="0"/>
                <a:sym typeface="Arial" charset="0"/>
              </a:endParaRPr>
            </a:p>
            <a:p>
              <a:pPr marL="9525" algn="ctr"/>
              <a:endParaRPr lang="en-US" sz="2000">
                <a:solidFill>
                  <a:schemeClr val="tx1"/>
                </a:solidFill>
                <a:latin typeface="Arial" charset="0"/>
                <a:ea typeface="ＭＳ Ｐゴシック" charset="0"/>
                <a:cs typeface="Arial" charset="0"/>
                <a:sym typeface="Arial" charset="0"/>
              </a:endParaRPr>
            </a:p>
            <a:p>
              <a:pPr marL="9525" algn="ctr"/>
              <a:endParaRPr lang="en-US" sz="2000">
                <a:solidFill>
                  <a:schemeClr val="tx1"/>
                </a:solidFill>
                <a:latin typeface="Arial" charset="0"/>
                <a:ea typeface="ＭＳ Ｐゴシック" charset="0"/>
                <a:cs typeface="Arial" charset="0"/>
                <a:sym typeface="Arial" charset="0"/>
              </a:endParaRPr>
            </a:p>
            <a:p>
              <a:pPr marL="9525" algn="ctr"/>
              <a:endParaRPr lang="en-US" sz="2000">
                <a:solidFill>
                  <a:schemeClr val="tx1"/>
                </a:solidFill>
                <a:latin typeface="Arial" charset="0"/>
                <a:ea typeface="ＭＳ Ｐゴシック" charset="0"/>
                <a:cs typeface="Arial" charset="0"/>
                <a:sym typeface="Arial" charset="0"/>
              </a:endParaRPr>
            </a:p>
            <a:p>
              <a:pPr marL="9525" algn="ctr"/>
              <a:endParaRPr lang="en-US" sz="2000">
                <a:solidFill>
                  <a:schemeClr val="tx1"/>
                </a:solidFill>
                <a:latin typeface="Arial" charset="0"/>
                <a:ea typeface="ＭＳ Ｐゴシック" charset="0"/>
                <a:cs typeface="Arial" charset="0"/>
                <a:sym typeface="Arial" charset="0"/>
              </a:endParaRPr>
            </a:p>
            <a:p>
              <a:pPr marL="9525" algn="ctr"/>
              <a:r>
                <a:rPr lang="en-US" sz="2000">
                  <a:solidFill>
                    <a:schemeClr val="tx1"/>
                  </a:solidFill>
                  <a:latin typeface="Arial" charset="0"/>
                  <a:ea typeface="ＭＳ Ｐゴシック" charset="0"/>
                  <a:cs typeface="Arial" charset="0"/>
                  <a:sym typeface="Arial" charset="0"/>
                </a:rPr>
                <a:t>Photo Explorer</a:t>
              </a:r>
            </a:p>
          </p:txBody>
        </p:sp>
      </p:grpSp>
      <p:pic>
        <p:nvPicPr>
          <p:cNvPr id="110600" name="Picture 8"/>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43750" y="2514600"/>
            <a:ext cx="1600200" cy="1200150"/>
          </a:xfrm>
          <a:prstGeom prst="rect">
            <a:avLst/>
          </a:prstGeom>
          <a:noFill/>
          <a:ln w="25400"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10601" name="Picture 9"/>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2657475"/>
            <a:ext cx="1905000" cy="15795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sp>
        <p:nvSpPr>
          <p:cNvPr id="110602" name="Rectangle 10"/>
          <p:cNvSpPr>
            <a:spLocks/>
          </p:cNvSpPr>
          <p:nvPr/>
        </p:nvSpPr>
        <p:spPr bwMode="auto">
          <a:xfrm>
            <a:off x="184150" y="4257675"/>
            <a:ext cx="1997075"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Input photographs</a:t>
            </a:r>
          </a:p>
        </p:txBody>
      </p:sp>
      <p:sp>
        <p:nvSpPr>
          <p:cNvPr id="110603" name="AutoShape 11"/>
          <p:cNvSpPr>
            <a:spLocks/>
          </p:cNvSpPr>
          <p:nvPr/>
        </p:nvSpPr>
        <p:spPr bwMode="auto">
          <a:xfrm>
            <a:off x="5992813" y="3190875"/>
            <a:ext cx="685800" cy="547688"/>
          </a:xfrm>
          <a:prstGeom prst="rightArrow">
            <a:avLst>
              <a:gd name="adj1" fmla="val 50148"/>
              <a:gd name="adj2" fmla="val 58841"/>
            </a:avLst>
          </a:prstGeom>
          <a:solidFill>
            <a:srgbClr val="FFFFCC"/>
          </a:solidFill>
          <a:ln w="25400" cap="flat">
            <a:solidFill>
              <a:schemeClr val="tx1"/>
            </a:solidFill>
            <a:prstDash val="solid"/>
            <a:miter lim="800000"/>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0604" name="AutoShape 12"/>
          <p:cNvSpPr>
            <a:spLocks/>
          </p:cNvSpPr>
          <p:nvPr/>
        </p:nvSpPr>
        <p:spPr bwMode="auto">
          <a:xfrm>
            <a:off x="2393950" y="3190875"/>
            <a:ext cx="685800" cy="547688"/>
          </a:xfrm>
          <a:prstGeom prst="rightArrow">
            <a:avLst>
              <a:gd name="adj1" fmla="val 50148"/>
              <a:gd name="adj2" fmla="val 58841"/>
            </a:avLst>
          </a:prstGeom>
          <a:solidFill>
            <a:srgbClr val="FFFFCC"/>
          </a:solidFill>
          <a:ln w="25400" cap="flat">
            <a:solidFill>
              <a:schemeClr val="tx1"/>
            </a:solidFill>
            <a:prstDash val="solid"/>
            <a:miter lim="800000"/>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0605" name="Rectangle 13"/>
          <p:cNvSpPr>
            <a:spLocks/>
          </p:cNvSpPr>
          <p:nvPr/>
        </p:nvSpPr>
        <p:spPr bwMode="auto">
          <a:xfrm>
            <a:off x="2514600" y="7239000"/>
            <a:ext cx="3124200" cy="546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charset="0"/>
                <a:ea typeface="ＭＳ Ｐゴシック" charset="0"/>
                <a:cs typeface="Arial" charset="0"/>
                <a:sym typeface="Arial" charset="0"/>
              </a:rPr>
              <a:t>[Note: change to Trevi for consistency]</a:t>
            </a:r>
          </a:p>
        </p:txBody>
      </p:sp>
      <p:pic>
        <p:nvPicPr>
          <p:cNvPr id="110606" name="Picture 14"/>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89288" y="4246563"/>
            <a:ext cx="1828800" cy="1371600"/>
          </a:xfrm>
          <a:prstGeom prst="rect">
            <a:avLst/>
          </a:prstGeom>
          <a:noFill/>
          <a:ln w="25400"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10607" name="Rectangle 15"/>
          <p:cNvSpPr>
            <a:spLocks/>
          </p:cNvSpPr>
          <p:nvPr/>
        </p:nvSpPr>
        <p:spPr bwMode="auto">
          <a:xfrm>
            <a:off x="5027613" y="4403725"/>
            <a:ext cx="1917700" cy="990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spcBef>
                <a:spcPts val="700"/>
              </a:spcBef>
            </a:pPr>
            <a:r>
              <a:rPr lang="en-US" sz="1200">
                <a:solidFill>
                  <a:schemeClr val="tx1"/>
                </a:solidFill>
                <a:latin typeface="Arial" charset="0"/>
                <a:ea typeface="ＭＳ Ｐゴシック" charset="0"/>
                <a:cs typeface="Arial" charset="0"/>
                <a:sym typeface="Arial" charset="0"/>
              </a:rPr>
              <a:t>Relative camera positions and orientations</a:t>
            </a:r>
          </a:p>
          <a:p>
            <a:pPr marL="39688">
              <a:spcBef>
                <a:spcPts val="700"/>
              </a:spcBef>
            </a:pPr>
            <a:r>
              <a:rPr lang="en-US" sz="1200">
                <a:solidFill>
                  <a:schemeClr val="tx1"/>
                </a:solidFill>
                <a:latin typeface="Arial" charset="0"/>
                <a:ea typeface="ＭＳ Ｐゴシック" charset="0"/>
                <a:cs typeface="Arial" charset="0"/>
                <a:sym typeface="Arial" charset="0"/>
              </a:rPr>
              <a:t>Point cloud</a:t>
            </a:r>
          </a:p>
          <a:p>
            <a:pPr marL="39688">
              <a:spcBef>
                <a:spcPts val="700"/>
              </a:spcBef>
            </a:pPr>
            <a:r>
              <a:rPr lang="en-US" sz="1200">
                <a:solidFill>
                  <a:schemeClr val="tx1"/>
                </a:solidFill>
                <a:latin typeface="Arial" charset="0"/>
                <a:ea typeface="ＭＳ Ｐゴシック" charset="0"/>
                <a:cs typeface="Arial" charset="0"/>
                <a:sym typeface="Arial" charset="0"/>
              </a:rPr>
              <a:t>Sparse correspondence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nodeType="afterEffect">
                                  <p:stCondLst>
                                    <p:cond delay="0"/>
                                  </p:stCondLst>
                                  <p:childTnLst>
                                    <p:set>
                                      <p:cBhvr>
                                        <p:cTn id="6" dur="1" fill="hold">
                                          <p:stCondLst>
                                            <p:cond delay="499"/>
                                          </p:stCondLst>
                                        </p:cTn>
                                        <p:tgtEl>
                                          <p:spTgt spid="110601"/>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0"/>
                                  </p:stCondLst>
                                  <p:childTnLst>
                                    <p:set>
                                      <p:cBhvr>
                                        <p:cTn id="9" dur="1" fill="hold">
                                          <p:stCondLst>
                                            <p:cond delay="499"/>
                                          </p:stCondLst>
                                        </p:cTn>
                                        <p:tgtEl>
                                          <p:spTgt spid="11060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8" presetClass="entr" presetSubtype="0" fill="hold" nodeType="clickEffect">
                                  <p:stCondLst>
                                    <p:cond delay="0"/>
                                  </p:stCondLst>
                                  <p:childTnLst>
                                    <p:set>
                                      <p:cBhvr>
                                        <p:cTn id="13" dur="1" fill="hold">
                                          <p:stCondLst>
                                            <p:cond delay="499"/>
                                          </p:stCondLst>
                                        </p:cTn>
                                        <p:tgtEl>
                                          <p:spTgt spid="110596"/>
                                        </p:tgtEl>
                                        <p:attrNameLst>
                                          <p:attrName>style.visibility</p:attrName>
                                        </p:attrNameLst>
                                      </p:cBhvr>
                                      <p:to>
                                        <p:strVal val="visible"/>
                                      </p:to>
                                    </p:set>
                                  </p:childTnLst>
                                </p:cTn>
                              </p:par>
                            </p:childTnLst>
                          </p:cTn>
                        </p:par>
                        <p:par>
                          <p:cTn id="14" fill="hold" nodeType="afterGroup">
                            <p:stCondLst>
                              <p:cond delay="500"/>
                            </p:stCondLst>
                            <p:childTnLst>
                              <p:par>
                                <p:cTn id="15" presetID="168" presetClass="entr" presetSubtype="0" fill="hold" grpId="0" nodeType="afterEffect">
                                  <p:stCondLst>
                                    <p:cond delay="0"/>
                                  </p:stCondLst>
                                  <p:childTnLst>
                                    <p:set>
                                      <p:cBhvr>
                                        <p:cTn id="16" dur="1" fill="hold">
                                          <p:stCondLst>
                                            <p:cond delay="499"/>
                                          </p:stCondLst>
                                        </p:cTn>
                                        <p:tgtEl>
                                          <p:spTgt spid="11060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68" presetClass="entr" presetSubtype="0" fill="hold" grpId="0" nodeType="clickEffect">
                                  <p:stCondLst>
                                    <p:cond delay="0"/>
                                  </p:stCondLst>
                                  <p:childTnLst>
                                    <p:set>
                                      <p:cBhvr>
                                        <p:cTn id="20" dur="1" fill="hold">
                                          <p:stCondLst>
                                            <p:cond delay="499"/>
                                          </p:stCondLst>
                                        </p:cTn>
                                        <p:tgtEl>
                                          <p:spTgt spid="110607"/>
                                        </p:tgtEl>
                                        <p:attrNameLst>
                                          <p:attrName>style.visibility</p:attrName>
                                        </p:attrNameLst>
                                      </p:cBhvr>
                                      <p:to>
                                        <p:strVal val="visible"/>
                                      </p:to>
                                    </p:set>
                                  </p:childTnLst>
                                </p:cTn>
                              </p:par>
                            </p:childTnLst>
                          </p:cTn>
                        </p:par>
                        <p:par>
                          <p:cTn id="21" fill="hold" nodeType="afterGroup">
                            <p:stCondLst>
                              <p:cond delay="500"/>
                            </p:stCondLst>
                            <p:childTnLst>
                              <p:par>
                                <p:cTn id="22" presetID="168" presetClass="entr" presetSubtype="0" fill="hold" nodeType="afterEffect">
                                  <p:stCondLst>
                                    <p:cond delay="0"/>
                                  </p:stCondLst>
                                  <p:childTnLst>
                                    <p:set>
                                      <p:cBhvr>
                                        <p:cTn id="23" dur="1" fill="hold">
                                          <p:stCondLst>
                                            <p:cond delay="499"/>
                                          </p:stCondLst>
                                        </p:cTn>
                                        <p:tgtEl>
                                          <p:spTgt spid="110606"/>
                                        </p:tgtEl>
                                        <p:attrNameLst>
                                          <p:attrName>style.visibility</p:attrName>
                                        </p:attrNameLst>
                                      </p:cBhvr>
                                      <p:to>
                                        <p:strVal val="visible"/>
                                      </p:to>
                                    </p:set>
                                  </p:childTnLst>
                                </p:cTn>
                              </p:par>
                            </p:childTnLst>
                          </p:cTn>
                        </p:par>
                        <p:par>
                          <p:cTn id="24" fill="hold" nodeType="afterGroup">
                            <p:stCondLst>
                              <p:cond delay="1000"/>
                            </p:stCondLst>
                            <p:childTnLst>
                              <p:par>
                                <p:cTn id="25" presetID="168" presetClass="entr" presetSubtype="0" fill="hold" grpId="0" nodeType="afterEffect">
                                  <p:stCondLst>
                                    <p:cond delay="0"/>
                                  </p:stCondLst>
                                  <p:childTnLst>
                                    <p:set>
                                      <p:cBhvr>
                                        <p:cTn id="26" dur="1" fill="hold">
                                          <p:stCondLst>
                                            <p:cond delay="499"/>
                                          </p:stCondLst>
                                        </p:cTn>
                                        <p:tgtEl>
                                          <p:spTgt spid="11060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68" presetClass="entr" presetSubtype="0" fill="hold" nodeType="clickEffect">
                                  <p:stCondLst>
                                    <p:cond delay="0"/>
                                  </p:stCondLst>
                                  <p:childTnLst>
                                    <p:set>
                                      <p:cBhvr>
                                        <p:cTn id="30" dur="1" fill="hold">
                                          <p:stCondLst>
                                            <p:cond delay="499"/>
                                          </p:stCondLst>
                                        </p:cTn>
                                        <p:tgtEl>
                                          <p:spTgt spid="110599"/>
                                        </p:tgtEl>
                                        <p:attrNameLst>
                                          <p:attrName>style.visibility</p:attrName>
                                        </p:attrNameLst>
                                      </p:cBhvr>
                                      <p:to>
                                        <p:strVal val="visible"/>
                                      </p:to>
                                    </p:set>
                                  </p:childTnLst>
                                </p:cTn>
                              </p:par>
                            </p:childTnLst>
                          </p:cTn>
                        </p:par>
                        <p:par>
                          <p:cTn id="31" fill="hold" nodeType="afterGroup">
                            <p:stCondLst>
                              <p:cond delay="500"/>
                            </p:stCondLst>
                            <p:childTnLst>
                              <p:par>
                                <p:cTn id="32" presetID="168" presetClass="entr" presetSubtype="0" fill="hold" nodeType="afterEffect">
                                  <p:stCondLst>
                                    <p:cond delay="0"/>
                                  </p:stCondLst>
                                  <p:childTnLst>
                                    <p:set>
                                      <p:cBhvr>
                                        <p:cTn id="33" dur="1" fill="hold">
                                          <p:stCondLst>
                                            <p:cond delay="499"/>
                                          </p:stCondLst>
                                        </p:cTn>
                                        <p:tgtEl>
                                          <p:spTgt spid="110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autoUpdateAnimBg="0"/>
      <p:bldP spid="110603" grpId="0" animBg="1"/>
      <p:bldP spid="110604" grpId="0" animBg="1"/>
      <p:bldP spid="110607" grpId="0" autoUpdateAnimBg="0"/>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7" name="Rectangle 1"/>
          <p:cNvSpPr>
            <a:spLocks noGrp="1" noChangeArrowheads="1"/>
          </p:cNvSpPr>
          <p:nvPr>
            <p:ph type="title"/>
          </p:nvPr>
        </p:nvSpPr>
        <p:spPr>
          <a:ln/>
        </p:spPr>
        <p:txBody>
          <a:bodyPr rIns="132080"/>
          <a:lstStyle/>
          <a:p>
            <a:r>
              <a:rPr lang="en-US"/>
              <a:t>Photo Tourism overview</a:t>
            </a:r>
          </a:p>
        </p:txBody>
      </p:sp>
      <p:grpSp>
        <p:nvGrpSpPr>
          <p:cNvPr id="116740" name="Group 4"/>
          <p:cNvGrpSpPr>
            <a:grpSpLocks/>
          </p:cNvGrpSpPr>
          <p:nvPr/>
        </p:nvGrpSpPr>
        <p:grpSpPr bwMode="auto">
          <a:xfrm>
            <a:off x="3352800" y="2886075"/>
            <a:ext cx="2239963" cy="1143000"/>
            <a:chOff x="0" y="0"/>
            <a:chExt cx="1411" cy="720"/>
          </a:xfrm>
        </p:grpSpPr>
        <p:sp>
          <p:nvSpPr>
            <p:cNvPr id="116738" name="AutoShape 2"/>
            <p:cNvSpPr>
              <a:spLocks/>
            </p:cNvSpPr>
            <p:nvPr/>
          </p:nvSpPr>
          <p:spPr bwMode="auto">
            <a:xfrm>
              <a:off x="0" y="0"/>
              <a:ext cx="1411" cy="720"/>
            </a:xfrm>
            <a:prstGeom prst="roundRect">
              <a:avLst>
                <a:gd name="adj" fmla="val 16667"/>
              </a:avLst>
            </a:prstGeom>
            <a:solidFill>
              <a:srgbClr val="FFCCCC"/>
            </a:solidFill>
            <a:ln w="38100" cap="flat">
              <a:solidFill>
                <a:schemeClr val="tx1"/>
              </a:solidFill>
              <a:prstDash val="solid"/>
              <a:round/>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6739" name="Rectangle 3"/>
            <p:cNvSpPr>
              <a:spLocks/>
            </p:cNvSpPr>
            <p:nvPr/>
          </p:nvSpPr>
          <p:spPr bwMode="auto">
            <a:xfrm>
              <a:off x="33" y="116"/>
              <a:ext cx="1344" cy="4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38100" tIns="38100" rIns="89163" bIns="38100" anchor="ctr"/>
            <a:lstStyle/>
            <a:p>
              <a:pPr marL="12700" algn="ctr"/>
              <a:r>
                <a:rPr lang="en-US">
                  <a:solidFill>
                    <a:schemeClr val="tx1"/>
                  </a:solidFill>
                  <a:latin typeface="Arial" charset="0"/>
                  <a:ea typeface="ＭＳ Ｐゴシック" charset="0"/>
                  <a:cs typeface="Arial" charset="0"/>
                  <a:sym typeface="Arial" charset="0"/>
                </a:rPr>
                <a:t>Scene reconstruction</a:t>
              </a:r>
            </a:p>
          </p:txBody>
        </p:sp>
      </p:grpSp>
      <p:grpSp>
        <p:nvGrpSpPr>
          <p:cNvPr id="116743" name="Group 7"/>
          <p:cNvGrpSpPr>
            <a:grpSpLocks/>
          </p:cNvGrpSpPr>
          <p:nvPr/>
        </p:nvGrpSpPr>
        <p:grpSpPr bwMode="auto">
          <a:xfrm>
            <a:off x="7010400" y="2505075"/>
            <a:ext cx="1905000" cy="2362200"/>
            <a:chOff x="0" y="0"/>
            <a:chExt cx="1200" cy="1488"/>
          </a:xfrm>
        </p:grpSpPr>
        <p:sp>
          <p:nvSpPr>
            <p:cNvPr id="116741" name="AutoShape 5"/>
            <p:cNvSpPr>
              <a:spLocks/>
            </p:cNvSpPr>
            <p:nvPr/>
          </p:nvSpPr>
          <p:spPr bwMode="auto">
            <a:xfrm>
              <a:off x="0" y="0"/>
              <a:ext cx="1200" cy="1488"/>
            </a:xfrm>
            <a:prstGeom prst="roundRect">
              <a:avLst>
                <a:gd name="adj" fmla="val 16667"/>
              </a:avLst>
            </a:prstGeom>
            <a:solidFill>
              <a:srgbClr val="99CCFF"/>
            </a:solidFill>
            <a:ln w="38100" cap="flat">
              <a:solidFill>
                <a:schemeClr val="tx1"/>
              </a:solidFill>
              <a:prstDash val="solid"/>
              <a:round/>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6742" name="Rectangle 6"/>
            <p:cNvSpPr>
              <a:spLocks/>
            </p:cNvSpPr>
            <p:nvPr/>
          </p:nvSpPr>
          <p:spPr bwMode="auto">
            <a:xfrm>
              <a:off x="60" y="79"/>
              <a:ext cx="1080" cy="132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38100" tIns="38100" rIns="86978" bIns="38100" anchor="ctr"/>
            <a:lstStyle/>
            <a:p>
              <a:pPr marL="9525" algn="ctr"/>
              <a:endParaRPr lang="en-US" sz="2000">
                <a:solidFill>
                  <a:schemeClr val="tx1"/>
                </a:solidFill>
                <a:latin typeface="Arial" charset="0"/>
                <a:ea typeface="ＭＳ Ｐゴシック" charset="0"/>
                <a:cs typeface="Arial" charset="0"/>
                <a:sym typeface="Arial" charset="0"/>
              </a:endParaRPr>
            </a:p>
            <a:p>
              <a:pPr marL="9525" algn="ctr"/>
              <a:endParaRPr lang="en-US" sz="2000">
                <a:solidFill>
                  <a:schemeClr val="tx1"/>
                </a:solidFill>
                <a:latin typeface="Arial" charset="0"/>
                <a:ea typeface="ＭＳ Ｐゴシック" charset="0"/>
                <a:cs typeface="Arial" charset="0"/>
                <a:sym typeface="Arial" charset="0"/>
              </a:endParaRPr>
            </a:p>
            <a:p>
              <a:pPr marL="9525" algn="ctr"/>
              <a:endParaRPr lang="en-US" sz="2000">
                <a:solidFill>
                  <a:schemeClr val="tx1"/>
                </a:solidFill>
                <a:latin typeface="Arial" charset="0"/>
                <a:ea typeface="ＭＳ Ｐゴシック" charset="0"/>
                <a:cs typeface="Arial" charset="0"/>
                <a:sym typeface="Arial" charset="0"/>
              </a:endParaRPr>
            </a:p>
            <a:p>
              <a:pPr marL="9525" algn="ctr"/>
              <a:endParaRPr lang="en-US" sz="2000">
                <a:solidFill>
                  <a:schemeClr val="tx1"/>
                </a:solidFill>
                <a:latin typeface="Arial" charset="0"/>
                <a:ea typeface="ＭＳ Ｐゴシック" charset="0"/>
                <a:cs typeface="Arial" charset="0"/>
                <a:sym typeface="Arial" charset="0"/>
              </a:endParaRPr>
            </a:p>
            <a:p>
              <a:pPr marL="9525" algn="ctr"/>
              <a:endParaRPr lang="en-US" sz="2000">
                <a:solidFill>
                  <a:schemeClr val="tx1"/>
                </a:solidFill>
                <a:latin typeface="Arial" charset="0"/>
                <a:ea typeface="ＭＳ Ｐゴシック" charset="0"/>
                <a:cs typeface="Arial" charset="0"/>
                <a:sym typeface="Arial" charset="0"/>
              </a:endParaRPr>
            </a:p>
            <a:p>
              <a:pPr marL="9525" algn="ctr"/>
              <a:r>
                <a:rPr lang="en-US" sz="2000">
                  <a:solidFill>
                    <a:schemeClr val="tx1"/>
                  </a:solidFill>
                  <a:latin typeface="Arial" charset="0"/>
                  <a:ea typeface="ＭＳ Ｐゴシック" charset="0"/>
                  <a:cs typeface="Arial" charset="0"/>
                  <a:sym typeface="Arial" charset="0"/>
                </a:rPr>
                <a:t>Photo Explorer</a:t>
              </a:r>
            </a:p>
          </p:txBody>
        </p:sp>
      </p:grpSp>
      <p:pic>
        <p:nvPicPr>
          <p:cNvPr id="116744" name="Picture 8"/>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43750" y="2762250"/>
            <a:ext cx="1600200" cy="1200150"/>
          </a:xfrm>
          <a:prstGeom prst="rect">
            <a:avLst/>
          </a:prstGeom>
          <a:noFill/>
          <a:ln w="25400" cap="flat">
            <a:solidFill>
              <a:srgbClr val="000000"/>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16745" name="Picture 9"/>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2657475"/>
            <a:ext cx="1905000" cy="15795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sp>
        <p:nvSpPr>
          <p:cNvPr id="116746" name="Rectangle 10"/>
          <p:cNvSpPr>
            <a:spLocks/>
          </p:cNvSpPr>
          <p:nvPr/>
        </p:nvSpPr>
        <p:spPr bwMode="auto">
          <a:xfrm>
            <a:off x="184150" y="4257675"/>
            <a:ext cx="1997075"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Input photographs</a:t>
            </a:r>
          </a:p>
        </p:txBody>
      </p:sp>
      <p:sp>
        <p:nvSpPr>
          <p:cNvPr id="116747" name="AutoShape 11"/>
          <p:cNvSpPr>
            <a:spLocks/>
          </p:cNvSpPr>
          <p:nvPr/>
        </p:nvSpPr>
        <p:spPr bwMode="auto">
          <a:xfrm>
            <a:off x="5867400" y="3190875"/>
            <a:ext cx="685800" cy="547688"/>
          </a:xfrm>
          <a:prstGeom prst="rightArrow">
            <a:avLst>
              <a:gd name="adj1" fmla="val 50148"/>
              <a:gd name="adj2" fmla="val 58841"/>
            </a:avLst>
          </a:prstGeom>
          <a:solidFill>
            <a:srgbClr val="FFFFCC"/>
          </a:solidFill>
          <a:ln w="25400" cap="flat">
            <a:solidFill>
              <a:schemeClr val="tx1"/>
            </a:solidFill>
            <a:prstDash val="solid"/>
            <a:miter lim="800000"/>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6748" name="AutoShape 12"/>
          <p:cNvSpPr>
            <a:spLocks/>
          </p:cNvSpPr>
          <p:nvPr/>
        </p:nvSpPr>
        <p:spPr bwMode="auto">
          <a:xfrm>
            <a:off x="2393950" y="3190875"/>
            <a:ext cx="685800" cy="547688"/>
          </a:xfrm>
          <a:prstGeom prst="rightArrow">
            <a:avLst>
              <a:gd name="adj1" fmla="val 50148"/>
              <a:gd name="adj2" fmla="val 58841"/>
            </a:avLst>
          </a:prstGeom>
          <a:solidFill>
            <a:srgbClr val="FFFFCC"/>
          </a:solidFill>
          <a:ln w="25400" cap="flat">
            <a:solidFill>
              <a:schemeClr val="tx1"/>
            </a:solidFill>
            <a:prstDash val="solid"/>
            <a:miter lim="800000"/>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6749" name="Rectangle 13"/>
          <p:cNvSpPr>
            <a:spLocks/>
          </p:cNvSpPr>
          <p:nvPr/>
        </p:nvSpPr>
        <p:spPr bwMode="auto">
          <a:xfrm>
            <a:off x="2514600" y="7239000"/>
            <a:ext cx="3124200" cy="546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spcBef>
                <a:spcPts val="900"/>
              </a:spcBef>
            </a:pPr>
            <a:r>
              <a:rPr lang="en-US" sz="1600">
                <a:solidFill>
                  <a:schemeClr val="tx1"/>
                </a:solidFill>
                <a:latin typeface="Arial" charset="0"/>
                <a:ea typeface="ＭＳ Ｐゴシック" charset="0"/>
                <a:cs typeface="Arial" charset="0"/>
                <a:sym typeface="Arial" charset="0"/>
              </a:rPr>
              <a:t>[Note: change to Trevi for consistency]</a:t>
            </a:r>
          </a:p>
        </p:txBody>
      </p:sp>
      <p:sp>
        <p:nvSpPr>
          <p:cNvPr id="116750" name="Rectangle 14"/>
          <p:cNvSpPr>
            <a:spLocks/>
          </p:cNvSpPr>
          <p:nvPr/>
        </p:nvSpPr>
        <p:spPr bwMode="auto">
          <a:xfrm>
            <a:off x="0" y="2200275"/>
            <a:ext cx="3124200" cy="2590800"/>
          </a:xfrm>
          <a:prstGeom prst="rect">
            <a:avLst/>
          </a:prstGeom>
          <a:solidFill>
            <a:srgbClr val="FFFFFF">
              <a:alpha val="74901"/>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endParaRPr lang="en-US"/>
          </a:p>
        </p:txBody>
      </p:sp>
      <p:sp>
        <p:nvSpPr>
          <p:cNvPr id="116751" name="Rectangle 15"/>
          <p:cNvSpPr>
            <a:spLocks/>
          </p:cNvSpPr>
          <p:nvPr/>
        </p:nvSpPr>
        <p:spPr bwMode="auto">
          <a:xfrm>
            <a:off x="5608638" y="1879600"/>
            <a:ext cx="3505200" cy="3124200"/>
          </a:xfrm>
          <a:prstGeom prst="rect">
            <a:avLst/>
          </a:prstGeom>
          <a:solidFill>
            <a:srgbClr val="FFFFFF">
              <a:alpha val="74901"/>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16751"/>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0"/>
                                  </p:stCondLst>
                                  <p:childTnLst>
                                    <p:set>
                                      <p:cBhvr>
                                        <p:cTn id="9" dur="1" fill="hold">
                                          <p:stCondLst>
                                            <p:cond delay="499"/>
                                          </p:stCondLst>
                                        </p:cTn>
                                        <p:tgtEl>
                                          <p:spTgt spid="116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0" grpId="0" animBg="1"/>
      <p:bldP spid="116751" grpId="0" animBg="1"/>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8785" name="Rectangle 1"/>
          <p:cNvSpPr>
            <a:spLocks noGrp="1" noChangeArrowheads="1"/>
          </p:cNvSpPr>
          <p:nvPr>
            <p:ph type="title"/>
          </p:nvPr>
        </p:nvSpPr>
        <p:spPr>
          <a:xfrm>
            <a:off x="304800" y="179388"/>
            <a:ext cx="8458200" cy="1098550"/>
          </a:xfrm>
          <a:ln/>
        </p:spPr>
        <p:txBody>
          <a:bodyPr rIns="132080"/>
          <a:lstStyle/>
          <a:p>
            <a:r>
              <a:rPr lang="en-US"/>
              <a:t>Scene reconstruction</a:t>
            </a:r>
          </a:p>
        </p:txBody>
      </p:sp>
      <p:sp>
        <p:nvSpPr>
          <p:cNvPr id="118786" name="Rectangle 2"/>
          <p:cNvSpPr>
            <a:spLocks noGrp="1" noChangeArrowheads="1"/>
          </p:cNvSpPr>
          <p:nvPr>
            <p:ph type="body" idx="1"/>
          </p:nvPr>
        </p:nvSpPr>
        <p:spPr>
          <a:xfrm>
            <a:off x="347663" y="1239838"/>
            <a:ext cx="8415337" cy="5237162"/>
          </a:xfrm>
          <a:ln/>
        </p:spPr>
        <p:txBody>
          <a:bodyPr rIns="132080"/>
          <a:lstStyle/>
          <a:p>
            <a:r>
              <a:rPr lang="en-US" sz="2300"/>
              <a:t>Automatically estimate </a:t>
            </a:r>
          </a:p>
          <a:p>
            <a:pPr marL="782638" lvl="1"/>
            <a:r>
              <a:rPr lang="en-US" sz="2000"/>
              <a:t>position, orientation, and focal length of cameras</a:t>
            </a:r>
          </a:p>
          <a:p>
            <a:pPr marL="782638" lvl="1"/>
            <a:r>
              <a:rPr lang="en-US" sz="2000"/>
              <a:t>3D positions of feature points</a:t>
            </a:r>
          </a:p>
        </p:txBody>
      </p:sp>
      <p:grpSp>
        <p:nvGrpSpPr>
          <p:cNvPr id="118789" name="Group 5"/>
          <p:cNvGrpSpPr>
            <a:grpSpLocks/>
          </p:cNvGrpSpPr>
          <p:nvPr/>
        </p:nvGrpSpPr>
        <p:grpSpPr bwMode="auto">
          <a:xfrm>
            <a:off x="2003425" y="3044825"/>
            <a:ext cx="2743200" cy="762000"/>
            <a:chOff x="0" y="0"/>
            <a:chExt cx="1728" cy="480"/>
          </a:xfrm>
        </p:grpSpPr>
        <p:sp>
          <p:nvSpPr>
            <p:cNvPr id="118787" name="AutoShape 3"/>
            <p:cNvSpPr>
              <a:spLocks/>
            </p:cNvSpPr>
            <p:nvPr/>
          </p:nvSpPr>
          <p:spPr bwMode="auto">
            <a:xfrm>
              <a:off x="0" y="0"/>
              <a:ext cx="1728" cy="480"/>
            </a:xfrm>
            <a:prstGeom prst="roundRect">
              <a:avLst>
                <a:gd name="adj" fmla="val 16667"/>
              </a:avLst>
            </a:prstGeom>
            <a:solidFill>
              <a:srgbClr val="FFCCCC"/>
            </a:solidFill>
            <a:ln w="38100" cap="flat">
              <a:solidFill>
                <a:schemeClr val="tx1"/>
              </a:solidFill>
              <a:prstDash val="solid"/>
              <a:round/>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8788" name="Rectangle 4"/>
            <p:cNvSpPr>
              <a:spLocks/>
            </p:cNvSpPr>
            <p:nvPr/>
          </p:nvSpPr>
          <p:spPr bwMode="auto">
            <a:xfrm>
              <a:off x="24" y="107"/>
              <a:ext cx="1680" cy="26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38100" tIns="38100" rIns="90200" bIns="38100" anchor="ctr"/>
            <a:lstStyle/>
            <a:p>
              <a:pPr marL="12700" algn="ctr"/>
              <a:r>
                <a:rPr lang="en-US">
                  <a:solidFill>
                    <a:schemeClr val="tx1"/>
                  </a:solidFill>
                  <a:latin typeface="Arial" charset="0"/>
                  <a:ea typeface="ＭＳ Ｐゴシック" charset="0"/>
                  <a:cs typeface="Arial" charset="0"/>
                  <a:sym typeface="Arial" charset="0"/>
                </a:rPr>
                <a:t>Feature detection</a:t>
              </a:r>
            </a:p>
          </p:txBody>
        </p:sp>
      </p:grpSp>
      <p:grpSp>
        <p:nvGrpSpPr>
          <p:cNvPr id="118792" name="Group 8"/>
          <p:cNvGrpSpPr>
            <a:grpSpLocks/>
          </p:cNvGrpSpPr>
          <p:nvPr/>
        </p:nvGrpSpPr>
        <p:grpSpPr bwMode="auto">
          <a:xfrm>
            <a:off x="2003425" y="4187825"/>
            <a:ext cx="2743200" cy="838200"/>
            <a:chOff x="0" y="0"/>
            <a:chExt cx="1728" cy="528"/>
          </a:xfrm>
        </p:grpSpPr>
        <p:sp>
          <p:nvSpPr>
            <p:cNvPr id="118790" name="AutoShape 6"/>
            <p:cNvSpPr>
              <a:spLocks/>
            </p:cNvSpPr>
            <p:nvPr/>
          </p:nvSpPr>
          <p:spPr bwMode="auto">
            <a:xfrm>
              <a:off x="0" y="0"/>
              <a:ext cx="1728" cy="528"/>
            </a:xfrm>
            <a:prstGeom prst="roundRect">
              <a:avLst>
                <a:gd name="adj" fmla="val 16667"/>
              </a:avLst>
            </a:prstGeom>
            <a:solidFill>
              <a:srgbClr val="FFCC99"/>
            </a:solidFill>
            <a:ln w="38100" cap="flat">
              <a:solidFill>
                <a:schemeClr val="tx1"/>
              </a:solidFill>
              <a:prstDash val="solid"/>
              <a:round/>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8791" name="Rectangle 7"/>
            <p:cNvSpPr>
              <a:spLocks/>
            </p:cNvSpPr>
            <p:nvPr/>
          </p:nvSpPr>
          <p:spPr bwMode="auto">
            <a:xfrm>
              <a:off x="24" y="20"/>
              <a:ext cx="1680" cy="4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38100" tIns="38100" rIns="90076" bIns="38100" anchor="ctr"/>
            <a:lstStyle/>
            <a:p>
              <a:pPr marL="12700" algn="ctr"/>
              <a:r>
                <a:rPr lang="en-US">
                  <a:solidFill>
                    <a:schemeClr val="tx1"/>
                  </a:solidFill>
                  <a:latin typeface="Arial" charset="0"/>
                  <a:ea typeface="ＭＳ Ｐゴシック" charset="0"/>
                  <a:cs typeface="Arial" charset="0"/>
                  <a:sym typeface="Arial" charset="0"/>
                </a:rPr>
                <a:t>Pairwise</a:t>
              </a:r>
            </a:p>
            <a:p>
              <a:pPr marL="12700" algn="ctr"/>
              <a:r>
                <a:rPr lang="en-US">
                  <a:solidFill>
                    <a:schemeClr val="tx1"/>
                  </a:solidFill>
                  <a:latin typeface="Arial" charset="0"/>
                  <a:ea typeface="ＭＳ Ｐゴシック" charset="0"/>
                  <a:cs typeface="Arial" charset="0"/>
                  <a:sym typeface="Arial" charset="0"/>
                </a:rPr>
                <a:t>feature matching</a:t>
              </a:r>
            </a:p>
          </p:txBody>
        </p:sp>
      </p:grpSp>
      <p:grpSp>
        <p:nvGrpSpPr>
          <p:cNvPr id="118795" name="Group 11"/>
          <p:cNvGrpSpPr>
            <a:grpSpLocks/>
          </p:cNvGrpSpPr>
          <p:nvPr/>
        </p:nvGrpSpPr>
        <p:grpSpPr bwMode="auto">
          <a:xfrm>
            <a:off x="5280025" y="3654425"/>
            <a:ext cx="2057400" cy="1905000"/>
            <a:chOff x="0" y="0"/>
            <a:chExt cx="1296" cy="1200"/>
          </a:xfrm>
        </p:grpSpPr>
        <p:sp>
          <p:nvSpPr>
            <p:cNvPr id="118793" name="AutoShape 9"/>
            <p:cNvSpPr>
              <a:spLocks/>
            </p:cNvSpPr>
            <p:nvPr/>
          </p:nvSpPr>
          <p:spPr bwMode="auto">
            <a:xfrm>
              <a:off x="0" y="0"/>
              <a:ext cx="1296" cy="1200"/>
            </a:xfrm>
            <a:prstGeom prst="roundRect">
              <a:avLst>
                <a:gd name="adj" fmla="val 16667"/>
              </a:avLst>
            </a:prstGeom>
            <a:solidFill>
              <a:srgbClr val="CCECFF"/>
            </a:solidFill>
            <a:ln w="38100" cap="flat">
              <a:solidFill>
                <a:schemeClr val="tx1"/>
              </a:solidFill>
              <a:prstDash val="solid"/>
              <a:round/>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8794" name="Rectangle 10"/>
            <p:cNvSpPr>
              <a:spLocks/>
            </p:cNvSpPr>
            <p:nvPr/>
          </p:nvSpPr>
          <p:spPr bwMode="auto">
            <a:xfrm>
              <a:off x="60" y="244"/>
              <a:ext cx="1176" cy="7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38100" tIns="38100" rIns="87308" bIns="38100" anchor="ctr"/>
            <a:lstStyle/>
            <a:p>
              <a:pPr marL="9525" algn="ctr"/>
              <a:r>
                <a:rPr lang="en-US">
                  <a:solidFill>
                    <a:schemeClr val="tx1"/>
                  </a:solidFill>
                  <a:latin typeface="Arial" charset="0"/>
                  <a:ea typeface="ＭＳ Ｐゴシック" charset="0"/>
                  <a:cs typeface="Arial" charset="0"/>
                  <a:sym typeface="Arial" charset="0"/>
                </a:rPr>
                <a:t>Incremental structure from motion</a:t>
              </a:r>
            </a:p>
          </p:txBody>
        </p:sp>
      </p:grpSp>
      <p:grpSp>
        <p:nvGrpSpPr>
          <p:cNvPr id="118798" name="Group 14"/>
          <p:cNvGrpSpPr>
            <a:grpSpLocks/>
          </p:cNvGrpSpPr>
          <p:nvPr/>
        </p:nvGrpSpPr>
        <p:grpSpPr bwMode="auto">
          <a:xfrm>
            <a:off x="2003425" y="5407025"/>
            <a:ext cx="2743200" cy="838200"/>
            <a:chOff x="0" y="0"/>
            <a:chExt cx="1728" cy="528"/>
          </a:xfrm>
        </p:grpSpPr>
        <p:sp>
          <p:nvSpPr>
            <p:cNvPr id="118796" name="AutoShape 12"/>
            <p:cNvSpPr>
              <a:spLocks/>
            </p:cNvSpPr>
            <p:nvPr/>
          </p:nvSpPr>
          <p:spPr bwMode="auto">
            <a:xfrm>
              <a:off x="0" y="0"/>
              <a:ext cx="1728" cy="528"/>
            </a:xfrm>
            <a:prstGeom prst="roundRect">
              <a:avLst>
                <a:gd name="adj" fmla="val 16667"/>
              </a:avLst>
            </a:prstGeom>
            <a:solidFill>
              <a:srgbClr val="CCFFCC"/>
            </a:solidFill>
            <a:ln w="38100" cap="flat">
              <a:solidFill>
                <a:schemeClr val="tx1"/>
              </a:solidFill>
              <a:prstDash val="solid"/>
              <a:round/>
              <a:headEnd type="none" w="med" len="med"/>
              <a:tailEnd type="none" w="med" len="med"/>
            </a:ln>
            <a:effectLst>
              <a:outerShdw blurRad="63500" dist="38099" dir="2700000" algn="ctr" rotWithShape="0">
                <a:schemeClr val="bg2">
                  <a:alpha val="50000"/>
                </a:schemeClr>
              </a:outerShdw>
            </a:effectLst>
          </p:spPr>
          <p:txBody>
            <a:bodyPr lIns="0" tIns="0" rIns="0" bIns="0"/>
            <a:lstStyle/>
            <a:p>
              <a:endParaRPr lang="en-US"/>
            </a:p>
          </p:txBody>
        </p:sp>
        <p:sp>
          <p:nvSpPr>
            <p:cNvPr id="118797" name="Rectangle 13"/>
            <p:cNvSpPr>
              <a:spLocks/>
            </p:cNvSpPr>
            <p:nvPr/>
          </p:nvSpPr>
          <p:spPr bwMode="auto">
            <a:xfrm>
              <a:off x="24" y="20"/>
              <a:ext cx="1680" cy="4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38100" tIns="38100" rIns="90076" bIns="38100" anchor="ctr"/>
            <a:lstStyle/>
            <a:p>
              <a:pPr marL="12700" algn="ctr"/>
              <a:r>
                <a:rPr lang="en-US">
                  <a:solidFill>
                    <a:schemeClr val="tx1"/>
                  </a:solidFill>
                  <a:latin typeface="Arial" charset="0"/>
                  <a:ea typeface="ＭＳ Ｐゴシック" charset="0"/>
                  <a:cs typeface="Arial" charset="0"/>
                  <a:sym typeface="Arial" charset="0"/>
                </a:rPr>
                <a:t>Correspondence estimation</a:t>
              </a:r>
            </a:p>
          </p:txBody>
        </p:sp>
      </p:grpSp>
      <p:sp>
        <p:nvSpPr>
          <p:cNvPr id="118799" name="Line 15"/>
          <p:cNvSpPr>
            <a:spLocks noChangeShapeType="1"/>
          </p:cNvSpPr>
          <p:nvPr/>
        </p:nvSpPr>
        <p:spPr bwMode="auto">
          <a:xfrm>
            <a:off x="3375025" y="3806825"/>
            <a:ext cx="1588" cy="381000"/>
          </a:xfrm>
          <a:prstGeom prst="line">
            <a:avLst/>
          </a:prstGeom>
          <a:noFill/>
          <a:ln w="12700"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18800" name="Line 16"/>
          <p:cNvSpPr>
            <a:spLocks noChangeShapeType="1"/>
          </p:cNvSpPr>
          <p:nvPr/>
        </p:nvSpPr>
        <p:spPr bwMode="auto">
          <a:xfrm>
            <a:off x="3375025" y="5026025"/>
            <a:ext cx="1588" cy="381000"/>
          </a:xfrm>
          <a:prstGeom prst="line">
            <a:avLst/>
          </a:prstGeom>
          <a:noFill/>
          <a:ln w="12700"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18801" name="AutoShape 17"/>
          <p:cNvSpPr>
            <a:spLocks/>
          </p:cNvSpPr>
          <p:nvPr/>
        </p:nvSpPr>
        <p:spPr bwMode="auto">
          <a:xfrm rot="-5400000">
            <a:off x="4364831" y="4529932"/>
            <a:ext cx="950913" cy="2933700"/>
          </a:xfrm>
          <a:custGeom>
            <a:avLst/>
            <a:gdLst/>
            <a:ahLst/>
            <a:cxnLst/>
            <a:rect l="0" t="0" r="r" b="b"/>
            <a:pathLst>
              <a:path w="21600" h="21600">
                <a:moveTo>
                  <a:pt x="4765" y="0"/>
                </a:moveTo>
                <a:lnTo>
                  <a:pt x="0" y="0"/>
                </a:lnTo>
                <a:lnTo>
                  <a:pt x="0" y="21600"/>
                </a:lnTo>
                <a:lnTo>
                  <a:pt x="21600" y="21600"/>
                </a:lnTo>
              </a:path>
            </a:pathLst>
          </a:custGeom>
          <a:noFill/>
          <a:ln w="12700"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118786">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118786">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11878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nodeType="clickEffect">
                                  <p:stCondLst>
                                    <p:cond delay="0"/>
                                  </p:stCondLst>
                                  <p:childTnLst>
                                    <p:set>
                                      <p:cBhvr>
                                        <p:cTn id="14" dur="1" fill="hold">
                                          <p:stCondLst>
                                            <p:cond delay="499"/>
                                          </p:stCondLst>
                                        </p:cTn>
                                        <p:tgtEl>
                                          <p:spTgt spid="1187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nodeType="clickEffect">
                                  <p:stCondLst>
                                    <p:cond delay="0"/>
                                  </p:stCondLst>
                                  <p:childTnLst>
                                    <p:set>
                                      <p:cBhvr>
                                        <p:cTn id="18" dur="1" fill="hold">
                                          <p:stCondLst>
                                            <p:cond delay="499"/>
                                          </p:stCondLst>
                                        </p:cTn>
                                        <p:tgtEl>
                                          <p:spTgt spid="118792"/>
                                        </p:tgtEl>
                                        <p:attrNameLst>
                                          <p:attrName>style.visibility</p:attrName>
                                        </p:attrNameLst>
                                      </p:cBhvr>
                                      <p:to>
                                        <p:strVal val="visible"/>
                                      </p:to>
                                    </p:set>
                                  </p:childTnLst>
                                </p:cTn>
                              </p:par>
                            </p:childTnLst>
                          </p:cTn>
                        </p:par>
                        <p:par>
                          <p:cTn id="19" fill="hold" nodeType="afterGroup">
                            <p:stCondLst>
                              <p:cond delay="500"/>
                            </p:stCondLst>
                            <p:childTnLst>
                              <p:par>
                                <p:cTn id="20" presetID="168" presetClass="entr" presetSubtype="0" fill="hold" grpId="0" nodeType="afterEffect">
                                  <p:stCondLst>
                                    <p:cond delay="0"/>
                                  </p:stCondLst>
                                  <p:childTnLst>
                                    <p:set>
                                      <p:cBhvr>
                                        <p:cTn id="21" dur="1" fill="hold">
                                          <p:stCondLst>
                                            <p:cond delay="499"/>
                                          </p:stCondLst>
                                        </p:cTn>
                                        <p:tgtEl>
                                          <p:spTgt spid="11879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68" presetClass="entr" presetSubtype="0" fill="hold" nodeType="clickEffect">
                                  <p:stCondLst>
                                    <p:cond delay="0"/>
                                  </p:stCondLst>
                                  <p:childTnLst>
                                    <p:set>
                                      <p:cBhvr>
                                        <p:cTn id="25" dur="1" fill="hold">
                                          <p:stCondLst>
                                            <p:cond delay="499"/>
                                          </p:stCondLst>
                                        </p:cTn>
                                        <p:tgtEl>
                                          <p:spTgt spid="118798"/>
                                        </p:tgtEl>
                                        <p:attrNameLst>
                                          <p:attrName>style.visibility</p:attrName>
                                        </p:attrNameLst>
                                      </p:cBhvr>
                                      <p:to>
                                        <p:strVal val="visible"/>
                                      </p:to>
                                    </p:set>
                                  </p:childTnLst>
                                </p:cTn>
                              </p:par>
                            </p:childTnLst>
                          </p:cTn>
                        </p:par>
                        <p:par>
                          <p:cTn id="26" fill="hold" nodeType="afterGroup">
                            <p:stCondLst>
                              <p:cond delay="500"/>
                            </p:stCondLst>
                            <p:childTnLst>
                              <p:par>
                                <p:cTn id="27" presetID="168" presetClass="entr" presetSubtype="0" fill="hold" grpId="0" nodeType="afterEffect">
                                  <p:stCondLst>
                                    <p:cond delay="0"/>
                                  </p:stCondLst>
                                  <p:childTnLst>
                                    <p:set>
                                      <p:cBhvr>
                                        <p:cTn id="28" dur="1" fill="hold">
                                          <p:stCondLst>
                                            <p:cond delay="499"/>
                                          </p:stCondLst>
                                        </p:cTn>
                                        <p:tgtEl>
                                          <p:spTgt spid="11880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68" presetClass="entr" presetSubtype="0" fill="hold" grpId="0" nodeType="clickEffect">
                                  <p:stCondLst>
                                    <p:cond delay="0"/>
                                  </p:stCondLst>
                                  <p:childTnLst>
                                    <p:set>
                                      <p:cBhvr>
                                        <p:cTn id="32" dur="1" fill="hold">
                                          <p:stCondLst>
                                            <p:cond delay="499"/>
                                          </p:stCondLst>
                                        </p:cTn>
                                        <p:tgtEl>
                                          <p:spTgt spid="118801"/>
                                        </p:tgtEl>
                                        <p:attrNameLst>
                                          <p:attrName>style.visibility</p:attrName>
                                        </p:attrNameLst>
                                      </p:cBhvr>
                                      <p:to>
                                        <p:strVal val="visible"/>
                                      </p:to>
                                    </p:set>
                                  </p:childTnLst>
                                </p:cTn>
                              </p:par>
                            </p:childTnLst>
                          </p:cTn>
                        </p:par>
                        <p:par>
                          <p:cTn id="33" fill="hold" nodeType="afterGroup">
                            <p:stCondLst>
                              <p:cond delay="500"/>
                            </p:stCondLst>
                            <p:childTnLst>
                              <p:par>
                                <p:cTn id="34" presetID="168" presetClass="entr" presetSubtype="0" fill="hold" nodeType="afterEffect">
                                  <p:stCondLst>
                                    <p:cond delay="0"/>
                                  </p:stCondLst>
                                  <p:childTnLst>
                                    <p:set>
                                      <p:cBhvr>
                                        <p:cTn id="35" dur="1" fill="hold">
                                          <p:stCondLst>
                                            <p:cond delay="499"/>
                                          </p:stCondLst>
                                        </p:cTn>
                                        <p:tgtEl>
                                          <p:spTgt spid="118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advAuto="0"/>
      <p:bldP spid="118799" grpId="0" animBg="1"/>
      <p:bldP spid="118800" grpId="0" animBg="1"/>
      <p:bldP spid="118801"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3" name="Rectangle 1"/>
          <p:cNvSpPr>
            <a:spLocks noGrp="1" noChangeArrowheads="1"/>
          </p:cNvSpPr>
          <p:nvPr>
            <p:ph type="title"/>
          </p:nvPr>
        </p:nvSpPr>
        <p:spPr>
          <a:ln/>
        </p:spPr>
        <p:txBody>
          <a:bodyPr rIns="132080"/>
          <a:lstStyle/>
          <a:p>
            <a:r>
              <a:rPr lang="en-US"/>
              <a:t>Feature detection</a:t>
            </a:r>
          </a:p>
        </p:txBody>
      </p:sp>
      <p:sp>
        <p:nvSpPr>
          <p:cNvPr id="120834" name="Rectangle 2"/>
          <p:cNvSpPr>
            <a:spLocks/>
          </p:cNvSpPr>
          <p:nvPr/>
        </p:nvSpPr>
        <p:spPr bwMode="auto">
          <a:xfrm>
            <a:off x="1384300" y="1355725"/>
            <a:ext cx="65278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82588" indent="-342900">
              <a:lnSpc>
                <a:spcPct val="110000"/>
              </a:lnSpc>
              <a:spcBef>
                <a:spcPts val="600"/>
              </a:spcBef>
            </a:pPr>
            <a:r>
              <a:rPr lang="en-US">
                <a:solidFill>
                  <a:schemeClr val="tx1"/>
                </a:solidFill>
                <a:latin typeface="Arial" charset="0"/>
                <a:ea typeface="ＭＳ Ｐゴシック" charset="0"/>
                <a:cs typeface="Arial" charset="0"/>
                <a:sym typeface="Arial" charset="0"/>
              </a:rPr>
              <a:t>Detect features using SIFT [Lowe, IJCV 2004]</a:t>
            </a:r>
          </a:p>
        </p:txBody>
      </p:sp>
      <p:pic>
        <p:nvPicPr>
          <p:cNvPr id="120835"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1000" y="2008188"/>
            <a:ext cx="5992813" cy="4494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0836"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1000" y="2008188"/>
            <a:ext cx="5992813" cy="44942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1208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nodeType="clickEffect">
                                  <p:stCondLst>
                                    <p:cond delay="0"/>
                                  </p:stCondLst>
                                  <p:childTnLst>
                                    <p:set>
                                      <p:cBhvr>
                                        <p:cTn id="10" dur="1" fill="hold">
                                          <p:stCondLst>
                                            <p:cond delay="499"/>
                                          </p:stCondLst>
                                        </p:cTn>
                                        <p:tgtEl>
                                          <p:spTgt spid="120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1" name="Rectangle 1"/>
          <p:cNvSpPr>
            <a:spLocks noGrp="1" noChangeArrowheads="1"/>
          </p:cNvSpPr>
          <p:nvPr>
            <p:ph type="title"/>
          </p:nvPr>
        </p:nvSpPr>
        <p:spPr>
          <a:ln/>
        </p:spPr>
        <p:txBody>
          <a:bodyPr rIns="132080"/>
          <a:lstStyle/>
          <a:p>
            <a:r>
              <a:rPr lang="en-US"/>
              <a:t>Feature detection</a:t>
            </a:r>
          </a:p>
        </p:txBody>
      </p:sp>
      <p:grpSp>
        <p:nvGrpSpPr>
          <p:cNvPr id="122898" name="Group 18"/>
          <p:cNvGrpSpPr>
            <a:grpSpLocks/>
          </p:cNvGrpSpPr>
          <p:nvPr/>
        </p:nvGrpSpPr>
        <p:grpSpPr bwMode="auto">
          <a:xfrm>
            <a:off x="2411413" y="2392363"/>
            <a:ext cx="4233862" cy="3711575"/>
            <a:chOff x="0" y="0"/>
            <a:chExt cx="2666" cy="2338"/>
          </a:xfrm>
        </p:grpSpPr>
        <p:pic>
          <p:nvPicPr>
            <p:cNvPr id="122882" name="Picture 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5" y="1986"/>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83" name="Picture 3"/>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35" y="253"/>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84" name="Picture 4"/>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734"/>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85" name="Picture 5"/>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8" y="0"/>
              <a:ext cx="470" cy="35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38100" cap="flat">
                  <a:solidFill>
                    <a:srgbClr val="000000"/>
                  </a:solidFill>
                  <a:miter lim="800000"/>
                  <a:headEnd/>
                  <a:tailEnd/>
                </a14:hiddenLine>
              </a:ext>
            </a:extLst>
          </p:spPr>
        </p:pic>
        <p:pic>
          <p:nvPicPr>
            <p:cNvPr id="122886" name="Picture 6"/>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 y="505"/>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87" name="Picture 7"/>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29" y="1878"/>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88" name="Picture 8"/>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70" y="722"/>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89" name="Picture 9"/>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81" y="1841"/>
              <a:ext cx="316"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90" name="Picture 10"/>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9" y="1227"/>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91" name="Picture 11"/>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614"/>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92" name="Picture 12"/>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0" y="1046"/>
              <a:ext cx="314"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93" name="Picture 13"/>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51" y="1841"/>
              <a:ext cx="315"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94" name="Picture 14"/>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180"/>
              <a:ext cx="471" cy="3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95" name="Picture 15"/>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19" y="1192"/>
              <a:ext cx="353" cy="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96" name="Picture 16"/>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98" y="1263"/>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2897" name="Picture 17"/>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 y="505"/>
              <a:ext cx="352" cy="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grpSp>
      <p:sp>
        <p:nvSpPr>
          <p:cNvPr id="122899" name="Rectangle 19"/>
          <p:cNvSpPr>
            <a:spLocks/>
          </p:cNvSpPr>
          <p:nvPr/>
        </p:nvSpPr>
        <p:spPr bwMode="auto">
          <a:xfrm>
            <a:off x="1384300" y="1355725"/>
            <a:ext cx="6527800" cy="444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82588" indent="-342900">
              <a:lnSpc>
                <a:spcPct val="110000"/>
              </a:lnSpc>
              <a:spcBef>
                <a:spcPts val="600"/>
              </a:spcBef>
            </a:pPr>
            <a:r>
              <a:rPr lang="en-US">
                <a:solidFill>
                  <a:schemeClr val="tx1"/>
                </a:solidFill>
                <a:latin typeface="Arial" charset="0"/>
                <a:ea typeface="ＭＳ Ｐゴシック" charset="0"/>
                <a:cs typeface="Arial" charset="0"/>
                <a:sym typeface="Arial" charset="0"/>
              </a:rPr>
              <a:t>Detect features using SIFT [Lowe, IJCV 2004]</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29" name="Rectangle 1"/>
          <p:cNvSpPr>
            <a:spLocks noGrp="1" noChangeArrowheads="1"/>
          </p:cNvSpPr>
          <p:nvPr>
            <p:ph type="title"/>
          </p:nvPr>
        </p:nvSpPr>
        <p:spPr>
          <a:xfrm>
            <a:off x="304800" y="101600"/>
            <a:ext cx="8458200" cy="1254125"/>
          </a:xfrm>
          <a:ln/>
        </p:spPr>
        <p:txBody>
          <a:bodyPr rIns="132080"/>
          <a:lstStyle/>
          <a:p>
            <a:r>
              <a:rPr lang="en-US"/>
              <a:t>Feature detection</a:t>
            </a:r>
          </a:p>
        </p:txBody>
      </p:sp>
      <p:sp>
        <p:nvSpPr>
          <p:cNvPr id="124930" name="Rectangle 2"/>
          <p:cNvSpPr>
            <a:spLocks noGrp="1" noChangeArrowheads="1"/>
          </p:cNvSpPr>
          <p:nvPr>
            <p:ph type="body" idx="1"/>
          </p:nvPr>
        </p:nvSpPr>
        <p:spPr>
          <a:xfrm>
            <a:off x="1384300" y="1355725"/>
            <a:ext cx="6529388" cy="2265363"/>
          </a:xfrm>
          <a:ln/>
        </p:spPr>
        <p:txBody>
          <a:bodyPr rIns="132080"/>
          <a:lstStyle/>
          <a:p>
            <a:pPr>
              <a:buFont typeface="Arial" charset="0"/>
              <a:buNone/>
            </a:pPr>
            <a:r>
              <a:rPr lang="en-US" sz="2400"/>
              <a:t>Detect features using SIFT [Lowe, IJCV 2004]</a:t>
            </a:r>
          </a:p>
        </p:txBody>
      </p:sp>
      <p:grpSp>
        <p:nvGrpSpPr>
          <p:cNvPr id="125058" name="Group 130"/>
          <p:cNvGrpSpPr>
            <a:grpSpLocks/>
          </p:cNvGrpSpPr>
          <p:nvPr/>
        </p:nvGrpSpPr>
        <p:grpSpPr bwMode="auto">
          <a:xfrm>
            <a:off x="2411413" y="2392363"/>
            <a:ext cx="4233862" cy="3711575"/>
            <a:chOff x="0" y="0"/>
            <a:chExt cx="2666" cy="2338"/>
          </a:xfrm>
        </p:grpSpPr>
        <p:pic>
          <p:nvPicPr>
            <p:cNvPr id="124931"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5" y="1986"/>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32" name="Picture 4"/>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35" y="253"/>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33" name="Picture 5"/>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734"/>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34" name="Picture 6"/>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8" y="0"/>
              <a:ext cx="470" cy="35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38100" cap="flat">
                  <a:solidFill>
                    <a:srgbClr val="000000"/>
                  </a:solidFill>
                  <a:miter lim="800000"/>
                  <a:headEnd/>
                  <a:tailEnd/>
                </a14:hiddenLine>
              </a:ext>
            </a:extLst>
          </p:spPr>
        </p:pic>
        <p:pic>
          <p:nvPicPr>
            <p:cNvPr id="124935" name="Picture 7"/>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 y="505"/>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36" name="Picture 8"/>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29" y="1878"/>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37" name="Picture 9"/>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70" y="722"/>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38" name="Picture 10"/>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81" y="1841"/>
              <a:ext cx="316"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39" name="Picture 11"/>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9" y="1227"/>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40" name="Picture 12"/>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614"/>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41" name="Picture 13"/>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0" y="1046"/>
              <a:ext cx="314"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42" name="Picture 14"/>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51" y="1841"/>
              <a:ext cx="315"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43" name="Picture 15"/>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180"/>
              <a:ext cx="471" cy="3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44" name="Picture 16"/>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19" y="1192"/>
              <a:ext cx="353" cy="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45" name="Picture 17"/>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98" y="1263"/>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4946" name="Picture 18"/>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 y="505"/>
              <a:ext cx="352" cy="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sp>
          <p:nvSpPr>
            <p:cNvPr id="124947" name="Oval 19"/>
            <p:cNvSpPr>
              <a:spLocks/>
            </p:cNvSpPr>
            <p:nvPr/>
          </p:nvSpPr>
          <p:spPr bwMode="auto">
            <a:xfrm flipH="1">
              <a:off x="686" y="144"/>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48" name="Oval 20"/>
            <p:cNvSpPr>
              <a:spLocks/>
            </p:cNvSpPr>
            <p:nvPr/>
          </p:nvSpPr>
          <p:spPr bwMode="auto">
            <a:xfrm flipH="1">
              <a:off x="824" y="216"/>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49" name="Oval 21"/>
            <p:cNvSpPr>
              <a:spLocks/>
            </p:cNvSpPr>
            <p:nvPr/>
          </p:nvSpPr>
          <p:spPr bwMode="auto">
            <a:xfrm flipH="1">
              <a:off x="969" y="72"/>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50" name="Oval 22"/>
            <p:cNvSpPr>
              <a:spLocks/>
            </p:cNvSpPr>
            <p:nvPr/>
          </p:nvSpPr>
          <p:spPr bwMode="auto">
            <a:xfrm flipH="1">
              <a:off x="867" y="570"/>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51" name="Oval 23"/>
            <p:cNvSpPr>
              <a:spLocks/>
            </p:cNvSpPr>
            <p:nvPr/>
          </p:nvSpPr>
          <p:spPr bwMode="auto">
            <a:xfrm flipH="1">
              <a:off x="1012"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grpSp>
          <p:nvGrpSpPr>
            <p:cNvPr id="124954" name="Group 26"/>
            <p:cNvGrpSpPr>
              <a:grpSpLocks/>
            </p:cNvGrpSpPr>
            <p:nvPr/>
          </p:nvGrpSpPr>
          <p:grpSpPr bwMode="auto">
            <a:xfrm flipH="1">
              <a:off x="615" y="253"/>
              <a:ext cx="43" cy="43"/>
              <a:chOff x="0" y="0"/>
              <a:chExt cx="42" cy="42"/>
            </a:xfrm>
          </p:grpSpPr>
          <p:sp>
            <p:nvSpPr>
              <p:cNvPr id="124952" name="Oval 24"/>
              <p:cNvSpPr>
                <a:spLocks/>
              </p:cNvSpPr>
              <p:nvPr/>
            </p:nvSpPr>
            <p:spPr bwMode="auto">
              <a:xfrm>
                <a:off x="0" y="0"/>
                <a:ext cx="42"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53" name="Rectangle 25"/>
              <p:cNvSpPr>
                <a:spLocks/>
              </p:cNvSpPr>
              <p:nvPr/>
            </p:nvSpPr>
            <p:spPr bwMode="auto">
              <a:xfrm flipH="1">
                <a:off x="6" y="6"/>
                <a:ext cx="30" cy="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24955" name="Oval 27"/>
            <p:cNvSpPr>
              <a:spLocks/>
            </p:cNvSpPr>
            <p:nvPr/>
          </p:nvSpPr>
          <p:spPr bwMode="auto">
            <a:xfrm flipH="1">
              <a:off x="1519" y="2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56" name="Oval 28"/>
            <p:cNvSpPr>
              <a:spLocks/>
            </p:cNvSpPr>
            <p:nvPr/>
          </p:nvSpPr>
          <p:spPr bwMode="auto">
            <a:xfrm flipH="1">
              <a:off x="867" y="794"/>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57" name="Oval 29"/>
            <p:cNvSpPr>
              <a:spLocks/>
            </p:cNvSpPr>
            <p:nvPr/>
          </p:nvSpPr>
          <p:spPr bwMode="auto">
            <a:xfrm flipH="1">
              <a:off x="1844" y="288"/>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58" name="Oval 30"/>
            <p:cNvSpPr>
              <a:spLocks/>
            </p:cNvSpPr>
            <p:nvPr/>
          </p:nvSpPr>
          <p:spPr bwMode="auto">
            <a:xfrm flipH="1">
              <a:off x="1627" y="433"/>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59" name="Oval 31"/>
            <p:cNvSpPr>
              <a:spLocks/>
            </p:cNvSpPr>
            <p:nvPr/>
          </p:nvSpPr>
          <p:spPr bwMode="auto">
            <a:xfrm flipH="1">
              <a:off x="1483"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0" name="Oval 32"/>
            <p:cNvSpPr>
              <a:spLocks/>
            </p:cNvSpPr>
            <p:nvPr/>
          </p:nvSpPr>
          <p:spPr bwMode="auto">
            <a:xfrm flipH="1">
              <a:off x="1844" y="8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1" name="Oval 33"/>
            <p:cNvSpPr>
              <a:spLocks/>
            </p:cNvSpPr>
            <p:nvPr/>
          </p:nvSpPr>
          <p:spPr bwMode="auto">
            <a:xfrm flipH="1">
              <a:off x="1627" y="1336"/>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2" name="Oval 34"/>
            <p:cNvSpPr>
              <a:spLocks/>
            </p:cNvSpPr>
            <p:nvPr/>
          </p:nvSpPr>
          <p:spPr bwMode="auto">
            <a:xfrm flipH="1">
              <a:off x="177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3" name="Oval 35"/>
            <p:cNvSpPr>
              <a:spLocks/>
            </p:cNvSpPr>
            <p:nvPr/>
          </p:nvSpPr>
          <p:spPr bwMode="auto">
            <a:xfrm flipH="1">
              <a:off x="1157" y="1263"/>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4" name="Oval 36"/>
            <p:cNvSpPr>
              <a:spLocks/>
            </p:cNvSpPr>
            <p:nvPr/>
          </p:nvSpPr>
          <p:spPr bwMode="auto">
            <a:xfrm flipH="1">
              <a:off x="1556" y="15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5" name="Oval 37"/>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6" name="Oval 38"/>
            <p:cNvSpPr>
              <a:spLocks/>
            </p:cNvSpPr>
            <p:nvPr/>
          </p:nvSpPr>
          <p:spPr bwMode="auto">
            <a:xfrm flipH="1">
              <a:off x="325" y="1119"/>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7" name="Oval 39"/>
            <p:cNvSpPr>
              <a:spLocks/>
            </p:cNvSpPr>
            <p:nvPr/>
          </p:nvSpPr>
          <p:spPr bwMode="auto">
            <a:xfrm flipH="1">
              <a:off x="252" y="1300"/>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8" name="Oval 40"/>
            <p:cNvSpPr>
              <a:spLocks/>
            </p:cNvSpPr>
            <p:nvPr/>
          </p:nvSpPr>
          <p:spPr bwMode="auto">
            <a:xfrm flipH="1">
              <a:off x="180" y="614"/>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69" name="Oval 41"/>
            <p:cNvSpPr>
              <a:spLocks/>
            </p:cNvSpPr>
            <p:nvPr/>
          </p:nvSpPr>
          <p:spPr bwMode="auto">
            <a:xfrm flipH="1">
              <a:off x="398" y="6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0" name="Oval 42"/>
            <p:cNvSpPr>
              <a:spLocks/>
            </p:cNvSpPr>
            <p:nvPr/>
          </p:nvSpPr>
          <p:spPr bwMode="auto">
            <a:xfrm flipH="1">
              <a:off x="398" y="1878"/>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1" name="Oval 43"/>
            <p:cNvSpPr>
              <a:spLocks/>
            </p:cNvSpPr>
            <p:nvPr/>
          </p:nvSpPr>
          <p:spPr bwMode="auto">
            <a:xfrm flipH="1">
              <a:off x="325" y="198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2" name="Oval 44"/>
            <p:cNvSpPr>
              <a:spLocks/>
            </p:cNvSpPr>
            <p:nvPr/>
          </p:nvSpPr>
          <p:spPr bwMode="auto">
            <a:xfrm flipH="1">
              <a:off x="2460"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3" name="Oval 45"/>
            <p:cNvSpPr>
              <a:spLocks/>
            </p:cNvSpPr>
            <p:nvPr/>
          </p:nvSpPr>
          <p:spPr bwMode="auto">
            <a:xfrm flipH="1">
              <a:off x="867"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4" name="Oval 46"/>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5" name="Oval 47"/>
            <p:cNvSpPr>
              <a:spLocks/>
            </p:cNvSpPr>
            <p:nvPr/>
          </p:nvSpPr>
          <p:spPr bwMode="auto">
            <a:xfrm flipH="1">
              <a:off x="686" y="21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6" name="Oval 48"/>
            <p:cNvSpPr>
              <a:spLocks/>
            </p:cNvSpPr>
            <p:nvPr/>
          </p:nvSpPr>
          <p:spPr bwMode="auto">
            <a:xfrm flipH="1">
              <a:off x="831"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7" name="Oval 49"/>
            <p:cNvSpPr>
              <a:spLocks/>
            </p:cNvSpPr>
            <p:nvPr/>
          </p:nvSpPr>
          <p:spPr bwMode="auto">
            <a:xfrm flipH="1">
              <a:off x="796" y="21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8" name="Oval 50"/>
            <p:cNvSpPr>
              <a:spLocks/>
            </p:cNvSpPr>
            <p:nvPr/>
          </p:nvSpPr>
          <p:spPr bwMode="auto">
            <a:xfrm flipH="1">
              <a:off x="977" y="1517"/>
              <a:ext cx="43"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79" name="Oval 51"/>
            <p:cNvSpPr>
              <a:spLocks/>
            </p:cNvSpPr>
            <p:nvPr/>
          </p:nvSpPr>
          <p:spPr bwMode="auto">
            <a:xfrm flipH="1">
              <a:off x="1338"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0" name="Oval 52"/>
            <p:cNvSpPr>
              <a:spLocks/>
            </p:cNvSpPr>
            <p:nvPr/>
          </p:nvSpPr>
          <p:spPr bwMode="auto">
            <a:xfrm flipH="1">
              <a:off x="2604"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1" name="Oval 53"/>
            <p:cNvSpPr>
              <a:spLocks/>
            </p:cNvSpPr>
            <p:nvPr/>
          </p:nvSpPr>
          <p:spPr bwMode="auto">
            <a:xfrm flipH="1">
              <a:off x="1954" y="198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2" name="Oval 54"/>
            <p:cNvSpPr>
              <a:spLocks/>
            </p:cNvSpPr>
            <p:nvPr/>
          </p:nvSpPr>
          <p:spPr bwMode="auto">
            <a:xfrm flipH="1">
              <a:off x="2387" y="144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3" name="Oval 55"/>
            <p:cNvSpPr>
              <a:spLocks/>
            </p:cNvSpPr>
            <p:nvPr/>
          </p:nvSpPr>
          <p:spPr bwMode="auto">
            <a:xfrm flipH="1">
              <a:off x="2062" y="216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4" name="Oval 56"/>
            <p:cNvSpPr>
              <a:spLocks/>
            </p:cNvSpPr>
            <p:nvPr/>
          </p:nvSpPr>
          <p:spPr bwMode="auto">
            <a:xfrm flipH="1">
              <a:off x="2206"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5" name="Oval 57"/>
            <p:cNvSpPr>
              <a:spLocks/>
            </p:cNvSpPr>
            <p:nvPr/>
          </p:nvSpPr>
          <p:spPr bwMode="auto">
            <a:xfrm flipH="1">
              <a:off x="2170" y="32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6" name="Oval 58"/>
            <p:cNvSpPr>
              <a:spLocks/>
            </p:cNvSpPr>
            <p:nvPr/>
          </p:nvSpPr>
          <p:spPr bwMode="auto">
            <a:xfrm flipH="1">
              <a:off x="2387" y="50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7" name="Oval 59"/>
            <p:cNvSpPr>
              <a:spLocks/>
            </p:cNvSpPr>
            <p:nvPr/>
          </p:nvSpPr>
          <p:spPr bwMode="auto">
            <a:xfrm flipH="1">
              <a:off x="2496" y="8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8" name="Oval 60"/>
            <p:cNvSpPr>
              <a:spLocks/>
            </p:cNvSpPr>
            <p:nvPr/>
          </p:nvSpPr>
          <p:spPr bwMode="auto">
            <a:xfrm flipH="1">
              <a:off x="2496" y="758"/>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89" name="Oval 61"/>
            <p:cNvSpPr>
              <a:spLocks/>
            </p:cNvSpPr>
            <p:nvPr/>
          </p:nvSpPr>
          <p:spPr bwMode="auto">
            <a:xfrm flipH="1">
              <a:off x="36" y="176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0" name="Oval 62"/>
            <p:cNvSpPr>
              <a:spLocks/>
            </p:cNvSpPr>
            <p:nvPr/>
          </p:nvSpPr>
          <p:spPr bwMode="auto">
            <a:xfrm flipH="1">
              <a:off x="796" y="10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1" name="Oval 63"/>
            <p:cNvSpPr>
              <a:spLocks/>
            </p:cNvSpPr>
            <p:nvPr/>
          </p:nvSpPr>
          <p:spPr bwMode="auto">
            <a:xfrm flipH="1">
              <a:off x="940" y="18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2" name="Oval 64"/>
            <p:cNvSpPr>
              <a:spLocks/>
            </p:cNvSpPr>
            <p:nvPr/>
          </p:nvSpPr>
          <p:spPr bwMode="auto">
            <a:xfrm flipH="1">
              <a:off x="1556"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3" name="Oval 65"/>
            <p:cNvSpPr>
              <a:spLocks/>
            </p:cNvSpPr>
            <p:nvPr/>
          </p:nvSpPr>
          <p:spPr bwMode="auto">
            <a:xfrm flipH="1">
              <a:off x="1736"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4" name="Oval 66"/>
            <p:cNvSpPr>
              <a:spLocks/>
            </p:cNvSpPr>
            <p:nvPr/>
          </p:nvSpPr>
          <p:spPr bwMode="auto">
            <a:xfrm flipH="1">
              <a:off x="1772" y="21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5" name="Oval 67"/>
            <p:cNvSpPr>
              <a:spLocks/>
            </p:cNvSpPr>
            <p:nvPr/>
          </p:nvSpPr>
          <p:spPr bwMode="auto">
            <a:xfrm flipH="1">
              <a:off x="2460"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6" name="Oval 68"/>
            <p:cNvSpPr>
              <a:spLocks/>
            </p:cNvSpPr>
            <p:nvPr/>
          </p:nvSpPr>
          <p:spPr bwMode="auto">
            <a:xfrm flipH="1">
              <a:off x="2315"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7" name="Oval 69"/>
            <p:cNvSpPr>
              <a:spLocks/>
            </p:cNvSpPr>
            <p:nvPr/>
          </p:nvSpPr>
          <p:spPr bwMode="auto">
            <a:xfrm flipH="1">
              <a:off x="2206" y="433"/>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8" name="Oval 70"/>
            <p:cNvSpPr>
              <a:spLocks/>
            </p:cNvSpPr>
            <p:nvPr/>
          </p:nvSpPr>
          <p:spPr bwMode="auto">
            <a:xfrm flipH="1">
              <a:off x="180" y="7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4999" name="Oval 71"/>
            <p:cNvSpPr>
              <a:spLocks/>
            </p:cNvSpPr>
            <p:nvPr/>
          </p:nvSpPr>
          <p:spPr bwMode="auto">
            <a:xfrm flipH="1">
              <a:off x="434" y="54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0" name="Oval 72"/>
            <p:cNvSpPr>
              <a:spLocks/>
            </p:cNvSpPr>
            <p:nvPr/>
          </p:nvSpPr>
          <p:spPr bwMode="auto">
            <a:xfrm flipH="1">
              <a:off x="1591" y="685"/>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1" name="Oval 73"/>
            <p:cNvSpPr>
              <a:spLocks/>
            </p:cNvSpPr>
            <p:nvPr/>
          </p:nvSpPr>
          <p:spPr bwMode="auto">
            <a:xfrm flipH="1">
              <a:off x="1519" y="90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2" name="Oval 74"/>
            <p:cNvSpPr>
              <a:spLocks/>
            </p:cNvSpPr>
            <p:nvPr/>
          </p:nvSpPr>
          <p:spPr bwMode="auto">
            <a:xfrm flipH="1">
              <a:off x="1736" y="79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3" name="Oval 75"/>
            <p:cNvSpPr>
              <a:spLocks/>
            </p:cNvSpPr>
            <p:nvPr/>
          </p:nvSpPr>
          <p:spPr bwMode="auto">
            <a:xfrm flipH="1">
              <a:off x="1012" y="794"/>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4" name="Oval 76"/>
            <p:cNvSpPr>
              <a:spLocks/>
            </p:cNvSpPr>
            <p:nvPr/>
          </p:nvSpPr>
          <p:spPr bwMode="auto">
            <a:xfrm flipH="1">
              <a:off x="1048" y="541"/>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5" name="Oval 77"/>
            <p:cNvSpPr>
              <a:spLocks/>
            </p:cNvSpPr>
            <p:nvPr/>
          </p:nvSpPr>
          <p:spPr bwMode="auto">
            <a:xfrm flipH="1">
              <a:off x="867" y="1300"/>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6" name="Oval 78"/>
            <p:cNvSpPr>
              <a:spLocks/>
            </p:cNvSpPr>
            <p:nvPr/>
          </p:nvSpPr>
          <p:spPr bwMode="auto">
            <a:xfrm flipH="1">
              <a:off x="1736" y="1517"/>
              <a:ext cx="43" cy="42"/>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7" name="Oval 79"/>
            <p:cNvSpPr>
              <a:spLocks/>
            </p:cNvSpPr>
            <p:nvPr/>
          </p:nvSpPr>
          <p:spPr bwMode="auto">
            <a:xfrm flipH="1">
              <a:off x="1772" y="1263"/>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8" name="Oval 80"/>
            <p:cNvSpPr>
              <a:spLocks/>
            </p:cNvSpPr>
            <p:nvPr/>
          </p:nvSpPr>
          <p:spPr bwMode="auto">
            <a:xfrm flipH="1">
              <a:off x="2279"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09" name="Oval 81"/>
            <p:cNvSpPr>
              <a:spLocks/>
            </p:cNvSpPr>
            <p:nvPr/>
          </p:nvSpPr>
          <p:spPr bwMode="auto">
            <a:xfrm flipH="1">
              <a:off x="2315" y="130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0" name="Oval 82"/>
            <p:cNvSpPr>
              <a:spLocks/>
            </p:cNvSpPr>
            <p:nvPr/>
          </p:nvSpPr>
          <p:spPr bwMode="auto">
            <a:xfrm flipH="1">
              <a:off x="2135"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1" name="Oval 83"/>
            <p:cNvSpPr>
              <a:spLocks/>
            </p:cNvSpPr>
            <p:nvPr/>
          </p:nvSpPr>
          <p:spPr bwMode="auto">
            <a:xfrm flipH="1">
              <a:off x="2496" y="2058"/>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2" name="Oval 84"/>
            <p:cNvSpPr>
              <a:spLocks/>
            </p:cNvSpPr>
            <p:nvPr/>
          </p:nvSpPr>
          <p:spPr bwMode="auto">
            <a:xfrm flipH="1">
              <a:off x="238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3" name="Oval 85"/>
            <p:cNvSpPr>
              <a:spLocks/>
            </p:cNvSpPr>
            <p:nvPr/>
          </p:nvSpPr>
          <p:spPr bwMode="auto">
            <a:xfrm flipH="1">
              <a:off x="2062" y="2022"/>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4" name="Oval 86"/>
            <p:cNvSpPr>
              <a:spLocks/>
            </p:cNvSpPr>
            <p:nvPr/>
          </p:nvSpPr>
          <p:spPr bwMode="auto">
            <a:xfrm flipH="1">
              <a:off x="2098" y="191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5" name="Oval 87"/>
            <p:cNvSpPr>
              <a:spLocks/>
            </p:cNvSpPr>
            <p:nvPr/>
          </p:nvSpPr>
          <p:spPr bwMode="auto">
            <a:xfrm flipH="1">
              <a:off x="1519" y="20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6" name="Oval 88"/>
            <p:cNvSpPr>
              <a:spLocks/>
            </p:cNvSpPr>
            <p:nvPr/>
          </p:nvSpPr>
          <p:spPr bwMode="auto">
            <a:xfrm flipH="1">
              <a:off x="1265" y="2058"/>
              <a:ext cx="45"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7" name="Oval 89"/>
            <p:cNvSpPr>
              <a:spLocks/>
            </p:cNvSpPr>
            <p:nvPr/>
          </p:nvSpPr>
          <p:spPr bwMode="auto">
            <a:xfrm flipH="1">
              <a:off x="162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8" name="Oval 90"/>
            <p:cNvSpPr>
              <a:spLocks/>
            </p:cNvSpPr>
            <p:nvPr/>
          </p:nvSpPr>
          <p:spPr bwMode="auto">
            <a:xfrm flipH="1">
              <a:off x="977" y="2202"/>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19" name="Oval 91"/>
            <p:cNvSpPr>
              <a:spLocks/>
            </p:cNvSpPr>
            <p:nvPr/>
          </p:nvSpPr>
          <p:spPr bwMode="auto">
            <a:xfrm flipH="1">
              <a:off x="686" y="2022"/>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0" name="Oval 92"/>
            <p:cNvSpPr>
              <a:spLocks/>
            </p:cNvSpPr>
            <p:nvPr/>
          </p:nvSpPr>
          <p:spPr bwMode="auto">
            <a:xfrm flipH="1">
              <a:off x="759" y="2239"/>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1" name="Oval 93"/>
            <p:cNvSpPr>
              <a:spLocks/>
            </p:cNvSpPr>
            <p:nvPr/>
          </p:nvSpPr>
          <p:spPr bwMode="auto">
            <a:xfrm flipH="1">
              <a:off x="36" y="1986"/>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2" name="Oval 94"/>
            <p:cNvSpPr>
              <a:spLocks/>
            </p:cNvSpPr>
            <p:nvPr/>
          </p:nvSpPr>
          <p:spPr bwMode="auto">
            <a:xfrm flipH="1">
              <a:off x="180" y="1805"/>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3" name="Oval 95"/>
            <p:cNvSpPr>
              <a:spLocks/>
            </p:cNvSpPr>
            <p:nvPr/>
          </p:nvSpPr>
          <p:spPr bwMode="auto">
            <a:xfrm flipH="1">
              <a:off x="361" y="133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4" name="Oval 96"/>
            <p:cNvSpPr>
              <a:spLocks/>
            </p:cNvSpPr>
            <p:nvPr/>
          </p:nvSpPr>
          <p:spPr bwMode="auto">
            <a:xfrm flipH="1">
              <a:off x="398" y="122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5" name="Oval 97"/>
            <p:cNvSpPr>
              <a:spLocks/>
            </p:cNvSpPr>
            <p:nvPr/>
          </p:nvSpPr>
          <p:spPr bwMode="auto">
            <a:xfrm flipH="1">
              <a:off x="217" y="1407"/>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6" name="Oval 98"/>
            <p:cNvSpPr>
              <a:spLocks/>
            </p:cNvSpPr>
            <p:nvPr/>
          </p:nvSpPr>
          <p:spPr bwMode="auto">
            <a:xfrm flipH="1">
              <a:off x="615" y="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7" name="Oval 99"/>
            <p:cNvSpPr>
              <a:spLocks/>
            </p:cNvSpPr>
            <p:nvPr/>
          </p:nvSpPr>
          <p:spPr bwMode="auto">
            <a:xfrm flipH="1">
              <a:off x="723" y="253"/>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8" name="Oval 100"/>
            <p:cNvSpPr>
              <a:spLocks/>
            </p:cNvSpPr>
            <p:nvPr/>
          </p:nvSpPr>
          <p:spPr bwMode="auto">
            <a:xfrm flipH="1">
              <a:off x="1736" y="397"/>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29" name="Oval 101"/>
            <p:cNvSpPr>
              <a:spLocks/>
            </p:cNvSpPr>
            <p:nvPr/>
          </p:nvSpPr>
          <p:spPr bwMode="auto">
            <a:xfrm flipH="1">
              <a:off x="1627" y="216"/>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0" name="Oval 102"/>
            <p:cNvSpPr>
              <a:spLocks/>
            </p:cNvSpPr>
            <p:nvPr/>
          </p:nvSpPr>
          <p:spPr bwMode="auto">
            <a:xfrm flipH="1">
              <a:off x="2315" y="36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1" name="Oval 103"/>
            <p:cNvSpPr>
              <a:spLocks/>
            </p:cNvSpPr>
            <p:nvPr/>
          </p:nvSpPr>
          <p:spPr bwMode="auto">
            <a:xfrm flipH="1">
              <a:off x="2533" y="54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2" name="Oval 104"/>
            <p:cNvSpPr>
              <a:spLocks/>
            </p:cNvSpPr>
            <p:nvPr/>
          </p:nvSpPr>
          <p:spPr bwMode="auto">
            <a:xfrm flipH="1">
              <a:off x="2135" y="2202"/>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3" name="Oval 105"/>
            <p:cNvSpPr>
              <a:spLocks/>
            </p:cNvSpPr>
            <p:nvPr/>
          </p:nvSpPr>
          <p:spPr bwMode="auto">
            <a:xfrm flipH="1">
              <a:off x="1954" y="216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4" name="Oval 106"/>
            <p:cNvSpPr>
              <a:spLocks/>
            </p:cNvSpPr>
            <p:nvPr/>
          </p:nvSpPr>
          <p:spPr bwMode="auto">
            <a:xfrm flipH="1">
              <a:off x="1917"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5" name="Oval 107"/>
            <p:cNvSpPr>
              <a:spLocks/>
            </p:cNvSpPr>
            <p:nvPr/>
          </p:nvSpPr>
          <p:spPr bwMode="auto">
            <a:xfrm flipH="1">
              <a:off x="1446" y="1914"/>
              <a:ext cx="45"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6" name="Oval 108"/>
            <p:cNvSpPr>
              <a:spLocks/>
            </p:cNvSpPr>
            <p:nvPr/>
          </p:nvSpPr>
          <p:spPr bwMode="auto">
            <a:xfrm flipH="1">
              <a:off x="1591" y="19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7" name="Oval 109"/>
            <p:cNvSpPr>
              <a:spLocks/>
            </p:cNvSpPr>
            <p:nvPr/>
          </p:nvSpPr>
          <p:spPr bwMode="auto">
            <a:xfrm flipH="1">
              <a:off x="1375" y="205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8" name="Oval 110"/>
            <p:cNvSpPr>
              <a:spLocks/>
            </p:cNvSpPr>
            <p:nvPr/>
          </p:nvSpPr>
          <p:spPr bwMode="auto">
            <a:xfrm flipH="1">
              <a:off x="977" y="2095"/>
              <a:ext cx="43" cy="42"/>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39" name="Oval 111"/>
            <p:cNvSpPr>
              <a:spLocks/>
            </p:cNvSpPr>
            <p:nvPr/>
          </p:nvSpPr>
          <p:spPr bwMode="auto">
            <a:xfrm flipH="1">
              <a:off x="867" y="2239"/>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0" name="Oval 112"/>
            <p:cNvSpPr>
              <a:spLocks/>
            </p:cNvSpPr>
            <p:nvPr/>
          </p:nvSpPr>
          <p:spPr bwMode="auto">
            <a:xfrm flipH="1">
              <a:off x="180" y="198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1" name="Oval 113"/>
            <p:cNvSpPr>
              <a:spLocks/>
            </p:cNvSpPr>
            <p:nvPr/>
          </p:nvSpPr>
          <p:spPr bwMode="auto">
            <a:xfrm flipH="1">
              <a:off x="288" y="1805"/>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2" name="Oval 114"/>
            <p:cNvSpPr>
              <a:spLocks/>
            </p:cNvSpPr>
            <p:nvPr/>
          </p:nvSpPr>
          <p:spPr bwMode="auto">
            <a:xfrm flipH="1">
              <a:off x="36"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3" name="Oval 115"/>
            <p:cNvSpPr>
              <a:spLocks/>
            </p:cNvSpPr>
            <p:nvPr/>
          </p:nvSpPr>
          <p:spPr bwMode="auto">
            <a:xfrm flipH="1">
              <a:off x="325" y="1444"/>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4" name="Oval 116"/>
            <p:cNvSpPr>
              <a:spLocks/>
            </p:cNvSpPr>
            <p:nvPr/>
          </p:nvSpPr>
          <p:spPr bwMode="auto">
            <a:xfrm flipH="1">
              <a:off x="434" y="1407"/>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5" name="Oval 117"/>
            <p:cNvSpPr>
              <a:spLocks/>
            </p:cNvSpPr>
            <p:nvPr/>
          </p:nvSpPr>
          <p:spPr bwMode="auto">
            <a:xfrm flipH="1">
              <a:off x="977" y="1263"/>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6" name="Oval 118"/>
            <p:cNvSpPr>
              <a:spLocks/>
            </p:cNvSpPr>
            <p:nvPr/>
          </p:nvSpPr>
          <p:spPr bwMode="auto">
            <a:xfrm flipH="1">
              <a:off x="1121" y="1372"/>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7" name="Oval 119"/>
            <p:cNvSpPr>
              <a:spLocks/>
            </p:cNvSpPr>
            <p:nvPr/>
          </p:nvSpPr>
          <p:spPr bwMode="auto">
            <a:xfrm flipH="1">
              <a:off x="1048" y="902"/>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8" name="Oval 120"/>
            <p:cNvSpPr>
              <a:spLocks/>
            </p:cNvSpPr>
            <p:nvPr/>
          </p:nvSpPr>
          <p:spPr bwMode="auto">
            <a:xfrm flipH="1">
              <a:off x="831"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49" name="Oval 121"/>
            <p:cNvSpPr>
              <a:spLocks/>
            </p:cNvSpPr>
            <p:nvPr/>
          </p:nvSpPr>
          <p:spPr bwMode="auto">
            <a:xfrm flipH="1">
              <a:off x="1556" y="831"/>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50" name="Oval 122"/>
            <p:cNvSpPr>
              <a:spLocks/>
            </p:cNvSpPr>
            <p:nvPr/>
          </p:nvSpPr>
          <p:spPr bwMode="auto">
            <a:xfrm flipH="1">
              <a:off x="1808"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51" name="Oval 123"/>
            <p:cNvSpPr>
              <a:spLocks/>
            </p:cNvSpPr>
            <p:nvPr/>
          </p:nvSpPr>
          <p:spPr bwMode="auto">
            <a:xfrm flipH="1">
              <a:off x="2387" y="866"/>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52" name="Oval 124"/>
            <p:cNvSpPr>
              <a:spLocks/>
            </p:cNvSpPr>
            <p:nvPr/>
          </p:nvSpPr>
          <p:spPr bwMode="auto">
            <a:xfrm flipH="1">
              <a:off x="2279" y="75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53" name="Oval 125"/>
            <p:cNvSpPr>
              <a:spLocks/>
            </p:cNvSpPr>
            <p:nvPr/>
          </p:nvSpPr>
          <p:spPr bwMode="auto">
            <a:xfrm flipH="1">
              <a:off x="2568" y="975"/>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54" name="Oval 126"/>
            <p:cNvSpPr>
              <a:spLocks/>
            </p:cNvSpPr>
            <p:nvPr/>
          </p:nvSpPr>
          <p:spPr bwMode="auto">
            <a:xfrm flipH="1">
              <a:off x="1700" y="1300"/>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55" name="Oval 127"/>
            <p:cNvSpPr>
              <a:spLocks/>
            </p:cNvSpPr>
            <p:nvPr/>
          </p:nvSpPr>
          <p:spPr bwMode="auto">
            <a:xfrm flipH="1">
              <a:off x="1556" y="1227"/>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56" name="Oval 128"/>
            <p:cNvSpPr>
              <a:spLocks/>
            </p:cNvSpPr>
            <p:nvPr/>
          </p:nvSpPr>
          <p:spPr bwMode="auto">
            <a:xfrm flipH="1">
              <a:off x="1627" y="1588"/>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057" name="Oval 129"/>
            <p:cNvSpPr>
              <a:spLocks/>
            </p:cNvSpPr>
            <p:nvPr/>
          </p:nvSpPr>
          <p:spPr bwMode="auto">
            <a:xfrm flipH="1">
              <a:off x="2460" y="13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Line 1"/>
          <p:cNvSpPr>
            <a:spLocks noChangeShapeType="1"/>
          </p:cNvSpPr>
          <p:nvPr/>
        </p:nvSpPr>
        <p:spPr bwMode="auto">
          <a:xfrm>
            <a:off x="304800" y="838200"/>
            <a:ext cx="8686800" cy="1588"/>
          </a:xfrm>
          <a:prstGeom prst="line">
            <a:avLst/>
          </a:prstGeom>
          <a:noFill/>
          <a:ln w="38100" cap="flat">
            <a:solidFill>
              <a:srgbClr val="CC66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1433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9600" y="0"/>
            <a:ext cx="914400" cy="668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14339" name="Rectangle 3"/>
          <p:cNvSpPr>
            <a:spLocks noGrp="1" noChangeArrowheads="1"/>
          </p:cNvSpPr>
          <p:nvPr>
            <p:ph type="title"/>
          </p:nvPr>
        </p:nvSpPr>
        <p:spPr>
          <a:xfrm>
            <a:off x="304800" y="-546100"/>
            <a:ext cx="8686800" cy="1244600"/>
          </a:xfrm>
          <a:ln/>
        </p:spPr>
        <p:txBody>
          <a:bodyPr rIns="133350"/>
          <a:lstStyle/>
          <a:p>
            <a:r>
              <a:rPr lang="en-US" sz="2400"/>
              <a:t>Two cameras with same center of projection</a:t>
            </a:r>
          </a:p>
        </p:txBody>
      </p:sp>
      <p:sp>
        <p:nvSpPr>
          <p:cNvPr id="14340" name="Line 4"/>
          <p:cNvSpPr>
            <a:spLocks noChangeShapeType="1"/>
          </p:cNvSpPr>
          <p:nvPr/>
        </p:nvSpPr>
        <p:spPr bwMode="auto">
          <a:xfrm rot="10800000" flipH="1">
            <a:off x="3816350" y="2557463"/>
            <a:ext cx="2849563" cy="800100"/>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41" name="Line 5"/>
          <p:cNvSpPr>
            <a:spLocks noChangeShapeType="1"/>
          </p:cNvSpPr>
          <p:nvPr/>
        </p:nvSpPr>
        <p:spPr bwMode="auto">
          <a:xfrm rot="10800000">
            <a:off x="3089275" y="2659063"/>
            <a:ext cx="373063" cy="619125"/>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42" name="Line 6"/>
          <p:cNvSpPr>
            <a:spLocks noChangeShapeType="1"/>
          </p:cNvSpPr>
          <p:nvPr/>
        </p:nvSpPr>
        <p:spPr bwMode="auto">
          <a:xfrm rot="10800000">
            <a:off x="2052638" y="2874963"/>
            <a:ext cx="1304925" cy="487362"/>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43" name="Line 7"/>
          <p:cNvSpPr>
            <a:spLocks noChangeShapeType="1"/>
          </p:cNvSpPr>
          <p:nvPr/>
        </p:nvSpPr>
        <p:spPr bwMode="auto">
          <a:xfrm>
            <a:off x="3616325" y="3481388"/>
            <a:ext cx="3430588" cy="458787"/>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44" name="Line 8"/>
          <p:cNvSpPr>
            <a:spLocks noChangeShapeType="1"/>
          </p:cNvSpPr>
          <p:nvPr/>
        </p:nvSpPr>
        <p:spPr bwMode="auto">
          <a:xfrm flipH="1">
            <a:off x="2709863" y="3567113"/>
            <a:ext cx="714375" cy="1089025"/>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45" name="Line 9"/>
          <p:cNvSpPr>
            <a:spLocks noChangeShapeType="1"/>
          </p:cNvSpPr>
          <p:nvPr/>
        </p:nvSpPr>
        <p:spPr bwMode="auto">
          <a:xfrm>
            <a:off x="3822700" y="3575050"/>
            <a:ext cx="2955925" cy="1060450"/>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46" name="Line 10"/>
          <p:cNvSpPr>
            <a:spLocks noChangeShapeType="1"/>
          </p:cNvSpPr>
          <p:nvPr/>
        </p:nvSpPr>
        <p:spPr bwMode="auto">
          <a:xfrm rot="10800000" flipH="1">
            <a:off x="3630613" y="2057400"/>
            <a:ext cx="1879600" cy="1270000"/>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47" name="Line 11"/>
          <p:cNvSpPr>
            <a:spLocks noChangeShapeType="1"/>
          </p:cNvSpPr>
          <p:nvPr/>
        </p:nvSpPr>
        <p:spPr bwMode="auto">
          <a:xfrm rot="10800000" flipH="1">
            <a:off x="3886200" y="3208338"/>
            <a:ext cx="3243263" cy="209550"/>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48" name="Line 12"/>
          <p:cNvSpPr>
            <a:spLocks noChangeShapeType="1"/>
          </p:cNvSpPr>
          <p:nvPr/>
        </p:nvSpPr>
        <p:spPr bwMode="auto">
          <a:xfrm>
            <a:off x="3608388" y="3563938"/>
            <a:ext cx="2030412" cy="2074862"/>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49" name="Line 13"/>
          <p:cNvSpPr>
            <a:spLocks noChangeShapeType="1"/>
          </p:cNvSpPr>
          <p:nvPr/>
        </p:nvSpPr>
        <p:spPr bwMode="auto">
          <a:xfrm flipH="1">
            <a:off x="1150938" y="3533775"/>
            <a:ext cx="2179637" cy="708025"/>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50" name="Oval 14"/>
          <p:cNvSpPr>
            <a:spLocks/>
          </p:cNvSpPr>
          <p:nvPr/>
        </p:nvSpPr>
        <p:spPr bwMode="auto">
          <a:xfrm>
            <a:off x="3409950" y="3321050"/>
            <a:ext cx="228600" cy="228600"/>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nvGrpSpPr>
          <p:cNvPr id="14354" name="Group 18"/>
          <p:cNvGrpSpPr>
            <a:grpSpLocks/>
          </p:cNvGrpSpPr>
          <p:nvPr/>
        </p:nvGrpSpPr>
        <p:grpSpPr bwMode="auto">
          <a:xfrm>
            <a:off x="3562350" y="1676400"/>
            <a:ext cx="1314450" cy="2133600"/>
            <a:chOff x="0" y="0"/>
            <a:chExt cx="828" cy="1344"/>
          </a:xfrm>
        </p:grpSpPr>
        <p:sp>
          <p:nvSpPr>
            <p:cNvPr id="14351" name="Line 15"/>
            <p:cNvSpPr>
              <a:spLocks noChangeShapeType="1"/>
            </p:cNvSpPr>
            <p:nvPr/>
          </p:nvSpPr>
          <p:spPr bwMode="auto">
            <a:xfrm>
              <a:off x="300" y="384"/>
              <a:ext cx="432" cy="960"/>
            </a:xfrm>
            <a:prstGeom prst="line">
              <a:avLst/>
            </a:prstGeom>
            <a:noFill/>
            <a:ln w="63500" cap="flat">
              <a:solidFill>
                <a:srgbClr val="0000FF"/>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52" name="Line 16"/>
            <p:cNvSpPr>
              <a:spLocks noChangeShapeType="1"/>
            </p:cNvSpPr>
            <p:nvPr/>
          </p:nvSpPr>
          <p:spPr bwMode="auto">
            <a:xfrm rot="10800000" flipH="1">
              <a:off x="540" y="720"/>
              <a:ext cx="288" cy="144"/>
            </a:xfrm>
            <a:prstGeom prst="line">
              <a:avLst/>
            </a:prstGeom>
            <a:noFill/>
            <a:ln w="38100" cap="rnd">
              <a:solidFill>
                <a:srgbClr val="0000FF"/>
              </a:solidFill>
              <a:prstDash val="sysDot"/>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53" name="Rectangle 17"/>
            <p:cNvSpPr>
              <a:spLocks/>
            </p:cNvSpPr>
            <p:nvPr/>
          </p:nvSpPr>
          <p:spPr bwMode="auto">
            <a:xfrm>
              <a:off x="0" y="0"/>
              <a:ext cx="705" cy="22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camera A</a:t>
              </a:r>
            </a:p>
          </p:txBody>
        </p:sp>
      </p:grpSp>
      <p:grpSp>
        <p:nvGrpSpPr>
          <p:cNvPr id="14358" name="Group 22"/>
          <p:cNvGrpSpPr>
            <a:grpSpLocks/>
          </p:cNvGrpSpPr>
          <p:nvPr/>
        </p:nvGrpSpPr>
        <p:grpSpPr bwMode="auto">
          <a:xfrm>
            <a:off x="4800600" y="1752600"/>
            <a:ext cx="1951038" cy="3810000"/>
            <a:chOff x="0" y="0"/>
            <a:chExt cx="1229" cy="2399"/>
          </a:xfrm>
        </p:grpSpPr>
        <p:sp>
          <p:nvSpPr>
            <p:cNvPr id="14355" name="Line 19"/>
            <p:cNvSpPr>
              <a:spLocks noChangeShapeType="1"/>
            </p:cNvSpPr>
            <p:nvPr/>
          </p:nvSpPr>
          <p:spPr bwMode="auto">
            <a:xfrm>
              <a:off x="288" y="1344"/>
              <a:ext cx="336" cy="96"/>
            </a:xfrm>
            <a:prstGeom prst="line">
              <a:avLst/>
            </a:prstGeom>
            <a:noFill/>
            <a:ln w="38100" cap="rnd">
              <a:solidFill>
                <a:srgbClr val="0000FF"/>
              </a:solidFill>
              <a:prstDash val="sysDot"/>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56" name="Line 20"/>
            <p:cNvSpPr>
              <a:spLocks noChangeShapeType="1"/>
            </p:cNvSpPr>
            <p:nvPr/>
          </p:nvSpPr>
          <p:spPr bwMode="auto">
            <a:xfrm flipH="1">
              <a:off x="0" y="384"/>
              <a:ext cx="480" cy="2015"/>
            </a:xfrm>
            <a:prstGeom prst="line">
              <a:avLst/>
            </a:prstGeom>
            <a:noFill/>
            <a:ln w="63500" cap="flat">
              <a:solidFill>
                <a:srgbClr val="0000FF"/>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4357" name="Rectangle 21"/>
            <p:cNvSpPr>
              <a:spLocks/>
            </p:cNvSpPr>
            <p:nvPr/>
          </p:nvSpPr>
          <p:spPr bwMode="auto">
            <a:xfrm>
              <a:off x="516" y="0"/>
              <a:ext cx="713" cy="22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camera B</a:t>
              </a:r>
            </a:p>
          </p:txBody>
        </p:sp>
      </p:grpSp>
      <p:grpSp>
        <p:nvGrpSpPr>
          <p:cNvPr id="14365" name="Group 29"/>
          <p:cNvGrpSpPr>
            <a:grpSpLocks/>
          </p:cNvGrpSpPr>
          <p:nvPr/>
        </p:nvGrpSpPr>
        <p:grpSpPr bwMode="auto">
          <a:xfrm>
            <a:off x="4365625" y="2841625"/>
            <a:ext cx="1131888" cy="925513"/>
            <a:chOff x="0" y="0"/>
            <a:chExt cx="713" cy="583"/>
          </a:xfrm>
        </p:grpSpPr>
        <p:sp>
          <p:nvSpPr>
            <p:cNvPr id="14359" name="Oval 23"/>
            <p:cNvSpPr>
              <a:spLocks/>
            </p:cNvSpPr>
            <p:nvPr/>
          </p:nvSpPr>
          <p:spPr bwMode="auto">
            <a:xfrm>
              <a:off x="0" y="164"/>
              <a:ext cx="96" cy="96"/>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4360" name="Oval 24"/>
            <p:cNvSpPr>
              <a:spLocks/>
            </p:cNvSpPr>
            <p:nvPr/>
          </p:nvSpPr>
          <p:spPr bwMode="auto">
            <a:xfrm>
              <a:off x="62" y="281"/>
              <a:ext cx="96" cy="96"/>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4361" name="Oval 25"/>
            <p:cNvSpPr>
              <a:spLocks/>
            </p:cNvSpPr>
            <p:nvPr/>
          </p:nvSpPr>
          <p:spPr bwMode="auto">
            <a:xfrm>
              <a:off x="130" y="452"/>
              <a:ext cx="96" cy="96"/>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4362" name="Oval 26"/>
            <p:cNvSpPr>
              <a:spLocks/>
            </p:cNvSpPr>
            <p:nvPr/>
          </p:nvSpPr>
          <p:spPr bwMode="auto">
            <a:xfrm>
              <a:off x="617" y="0"/>
              <a:ext cx="96" cy="96"/>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4363" name="Oval 27"/>
            <p:cNvSpPr>
              <a:spLocks/>
            </p:cNvSpPr>
            <p:nvPr/>
          </p:nvSpPr>
          <p:spPr bwMode="auto">
            <a:xfrm>
              <a:off x="562" y="260"/>
              <a:ext cx="96" cy="96"/>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4364" name="Oval 28"/>
            <p:cNvSpPr>
              <a:spLocks/>
            </p:cNvSpPr>
            <p:nvPr/>
          </p:nvSpPr>
          <p:spPr bwMode="auto">
            <a:xfrm>
              <a:off x="514" y="487"/>
              <a:ext cx="96" cy="96"/>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14366" name="Rectangle 30"/>
          <p:cNvSpPr>
            <a:spLocks/>
          </p:cNvSpPr>
          <p:nvPr/>
        </p:nvSpPr>
        <p:spPr bwMode="auto">
          <a:xfrm>
            <a:off x="1355725" y="5907088"/>
            <a:ext cx="6802438" cy="825500"/>
          </a:xfrm>
          <a:prstGeom prst="rect">
            <a:avLst/>
          </a:prstGeom>
          <a:noFill/>
          <a:ln w="12700" cap="flat">
            <a:solidFill>
              <a:schemeClr val="tx1"/>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Can generate any synthetic camera view</a:t>
            </a:r>
          </a:p>
          <a:p>
            <a:pPr marL="39688"/>
            <a:r>
              <a:rPr lang="en-US">
                <a:solidFill>
                  <a:schemeClr val="tx1"/>
                </a:solidFill>
                <a:latin typeface="Arial" charset="0"/>
                <a:ea typeface="ＭＳ Ｐゴシック" charset="0"/>
                <a:cs typeface="Arial" charset="0"/>
                <a:sym typeface="Arial" charset="0"/>
              </a:rPr>
              <a:t>as long as it has </a:t>
            </a:r>
            <a:r>
              <a:rPr lang="en-US">
                <a:solidFill>
                  <a:schemeClr val="tx1"/>
                </a:solidFill>
                <a:latin typeface="Arial Bold" charset="0"/>
                <a:ea typeface="ＭＳ Ｐゴシック" charset="0"/>
                <a:cs typeface="Arial Bold" charset="0"/>
                <a:sym typeface="Arial Bold" charset="0"/>
              </a:rPr>
              <a:t>the same center of projection</a:t>
            </a:r>
            <a:r>
              <a:rPr lang="en-US">
                <a:solidFill>
                  <a:schemeClr val="tx1"/>
                </a:solidFill>
                <a:latin typeface="Arial" charset="0"/>
                <a:ea typeface="ＭＳ Ｐゴシック" charset="0"/>
                <a:cs typeface="Arial" charset="0"/>
                <a:sym typeface="Arial" charset="0"/>
              </a:rPr>
              <a:t>!</a:t>
            </a:r>
          </a:p>
        </p:txBody>
      </p:sp>
      <p:sp>
        <p:nvSpPr>
          <p:cNvPr id="14367" name="Rectangle 31"/>
          <p:cNvSpPr>
            <a:spLocks/>
          </p:cNvSpPr>
          <p:nvPr/>
        </p:nvSpPr>
        <p:spPr bwMode="auto">
          <a:xfrm>
            <a:off x="914400" y="2654300"/>
            <a:ext cx="2286000" cy="889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r"/>
            <a:r>
              <a:rPr lang="en-US" sz="1800">
                <a:solidFill>
                  <a:srgbClr val="400080"/>
                </a:solidFill>
                <a:ea typeface="ＭＳ Ｐゴシック" charset="0"/>
                <a:cs typeface="Times New Roman" charset="0"/>
              </a:rPr>
              <a:t>common pinhole position of the cameras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3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365"/>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1"/>
                                  </p:stCondLst>
                                  <p:childTnLst>
                                    <p:set>
                                      <p:cBhvr>
                                        <p:cTn id="17" dur="1" fill="hold">
                                          <p:stCondLst>
                                            <p:cond delay="499"/>
                                          </p:stCondLst>
                                        </p:cTn>
                                        <p:tgtEl>
                                          <p:spTgt spid="14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 grpId="0" animBg="1" autoUpdateAnimBg="0"/>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3" name="Line 1"/>
          <p:cNvSpPr>
            <a:spLocks noChangeShapeType="1"/>
          </p:cNvSpPr>
          <p:nvPr/>
        </p:nvSpPr>
        <p:spPr bwMode="auto">
          <a:xfrm rot="10800000">
            <a:off x="3033713" y="4465638"/>
            <a:ext cx="3333750" cy="1293812"/>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54" name="Rectangle 2"/>
          <p:cNvSpPr>
            <a:spLocks noGrp="1" noChangeArrowheads="1"/>
          </p:cNvSpPr>
          <p:nvPr>
            <p:ph type="title"/>
          </p:nvPr>
        </p:nvSpPr>
        <p:spPr>
          <a:xfrm>
            <a:off x="304800" y="101600"/>
            <a:ext cx="8458200" cy="1254125"/>
          </a:xfrm>
          <a:ln/>
        </p:spPr>
        <p:txBody>
          <a:bodyPr rIns="132080"/>
          <a:lstStyle/>
          <a:p>
            <a:r>
              <a:rPr lang="en-US"/>
              <a:t>Feature matching</a:t>
            </a:r>
          </a:p>
        </p:txBody>
      </p:sp>
      <p:sp>
        <p:nvSpPr>
          <p:cNvPr id="125955" name="Rectangle 3"/>
          <p:cNvSpPr>
            <a:spLocks noGrp="1" noChangeArrowheads="1"/>
          </p:cNvSpPr>
          <p:nvPr>
            <p:ph type="body" idx="1"/>
          </p:nvPr>
        </p:nvSpPr>
        <p:spPr>
          <a:xfrm>
            <a:off x="1500188" y="1355725"/>
            <a:ext cx="6297612" cy="2303463"/>
          </a:xfrm>
          <a:ln/>
        </p:spPr>
        <p:txBody>
          <a:bodyPr rIns="132080"/>
          <a:lstStyle/>
          <a:p>
            <a:pPr>
              <a:buFont typeface="Arial" charset="0"/>
              <a:buNone/>
            </a:pPr>
            <a:r>
              <a:rPr lang="en-US" sz="2400"/>
              <a:t>Match features between each pair of images</a:t>
            </a:r>
          </a:p>
        </p:txBody>
      </p:sp>
      <p:grpSp>
        <p:nvGrpSpPr>
          <p:cNvPr id="126103" name="Group 151"/>
          <p:cNvGrpSpPr>
            <a:grpSpLocks/>
          </p:cNvGrpSpPr>
          <p:nvPr/>
        </p:nvGrpSpPr>
        <p:grpSpPr bwMode="auto">
          <a:xfrm>
            <a:off x="2411413" y="2395538"/>
            <a:ext cx="4233862" cy="3711575"/>
            <a:chOff x="0" y="0"/>
            <a:chExt cx="2666" cy="2338"/>
          </a:xfrm>
        </p:grpSpPr>
        <p:sp>
          <p:nvSpPr>
            <p:cNvPr id="125956" name="Line 4"/>
            <p:cNvSpPr>
              <a:spLocks noChangeShapeType="1"/>
            </p:cNvSpPr>
            <p:nvPr/>
          </p:nvSpPr>
          <p:spPr bwMode="auto">
            <a:xfrm flipH="1">
              <a:off x="2339" y="888"/>
              <a:ext cx="31" cy="56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57" name="Line 5"/>
            <p:cNvSpPr>
              <a:spLocks noChangeShapeType="1"/>
            </p:cNvSpPr>
            <p:nvPr/>
          </p:nvSpPr>
          <p:spPr bwMode="auto">
            <a:xfrm>
              <a:off x="2308" y="1484"/>
              <a:ext cx="156" cy="566"/>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58" name="Line 6"/>
            <p:cNvSpPr>
              <a:spLocks noChangeShapeType="1"/>
            </p:cNvSpPr>
            <p:nvPr/>
          </p:nvSpPr>
          <p:spPr bwMode="auto">
            <a:xfrm rot="10800000" flipH="1">
              <a:off x="984" y="783"/>
              <a:ext cx="755" cy="60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59" name="Line 7"/>
            <p:cNvSpPr>
              <a:spLocks noChangeShapeType="1"/>
            </p:cNvSpPr>
            <p:nvPr/>
          </p:nvSpPr>
          <p:spPr bwMode="auto">
            <a:xfrm>
              <a:off x="1740" y="793"/>
              <a:ext cx="629" cy="52"/>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0" name="Line 8"/>
            <p:cNvSpPr>
              <a:spLocks noChangeShapeType="1"/>
            </p:cNvSpPr>
            <p:nvPr/>
          </p:nvSpPr>
          <p:spPr bwMode="auto">
            <a:xfrm>
              <a:off x="796" y="180"/>
              <a:ext cx="216" cy="614"/>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1" name="Line 9"/>
            <p:cNvSpPr>
              <a:spLocks noChangeShapeType="1"/>
            </p:cNvSpPr>
            <p:nvPr/>
          </p:nvSpPr>
          <p:spPr bwMode="auto">
            <a:xfrm>
              <a:off x="796" y="180"/>
              <a:ext cx="181" cy="1264"/>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2" name="Line 10"/>
            <p:cNvSpPr>
              <a:spLocks noChangeShapeType="1"/>
            </p:cNvSpPr>
            <p:nvPr/>
          </p:nvSpPr>
          <p:spPr bwMode="auto">
            <a:xfrm flipH="1">
              <a:off x="977" y="794"/>
              <a:ext cx="35" cy="65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3" name="Line 11"/>
            <p:cNvSpPr>
              <a:spLocks noChangeShapeType="1"/>
            </p:cNvSpPr>
            <p:nvPr/>
          </p:nvSpPr>
          <p:spPr bwMode="auto">
            <a:xfrm>
              <a:off x="288" y="1227"/>
              <a:ext cx="689" cy="217"/>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4" name="Line 12"/>
            <p:cNvSpPr>
              <a:spLocks noChangeShapeType="1"/>
            </p:cNvSpPr>
            <p:nvPr/>
          </p:nvSpPr>
          <p:spPr bwMode="auto">
            <a:xfrm>
              <a:off x="288" y="1914"/>
              <a:ext cx="616" cy="252"/>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5" name="Line 13"/>
            <p:cNvSpPr>
              <a:spLocks noChangeShapeType="1"/>
            </p:cNvSpPr>
            <p:nvPr/>
          </p:nvSpPr>
          <p:spPr bwMode="auto">
            <a:xfrm flipH="1">
              <a:off x="398" y="288"/>
              <a:ext cx="1338" cy="97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6" name="Line 14"/>
            <p:cNvSpPr>
              <a:spLocks noChangeShapeType="1"/>
            </p:cNvSpPr>
            <p:nvPr/>
          </p:nvSpPr>
          <p:spPr bwMode="auto">
            <a:xfrm>
              <a:off x="1483" y="2022"/>
              <a:ext cx="615" cy="73"/>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7" name="Line 15"/>
            <p:cNvSpPr>
              <a:spLocks noChangeShapeType="1"/>
            </p:cNvSpPr>
            <p:nvPr/>
          </p:nvSpPr>
          <p:spPr bwMode="auto">
            <a:xfrm>
              <a:off x="325" y="1336"/>
              <a:ext cx="1773" cy="759"/>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8" name="Line 16"/>
            <p:cNvSpPr>
              <a:spLocks noChangeShapeType="1"/>
            </p:cNvSpPr>
            <p:nvPr/>
          </p:nvSpPr>
          <p:spPr bwMode="auto">
            <a:xfrm rot="10800000" flipH="1">
              <a:off x="217" y="1444"/>
              <a:ext cx="723" cy="397"/>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69" name="Line 17"/>
            <p:cNvSpPr>
              <a:spLocks noChangeShapeType="1"/>
            </p:cNvSpPr>
            <p:nvPr/>
          </p:nvSpPr>
          <p:spPr bwMode="auto">
            <a:xfrm rot="10800000" flipH="1">
              <a:off x="1483" y="1444"/>
              <a:ext cx="832" cy="57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70" name="Line 18"/>
            <p:cNvSpPr>
              <a:spLocks noChangeShapeType="1"/>
            </p:cNvSpPr>
            <p:nvPr/>
          </p:nvSpPr>
          <p:spPr bwMode="auto">
            <a:xfrm rot="10800000" flipH="1">
              <a:off x="1664" y="433"/>
              <a:ext cx="579" cy="32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71" name="Line 19"/>
            <p:cNvSpPr>
              <a:spLocks noChangeShapeType="1"/>
            </p:cNvSpPr>
            <p:nvPr/>
          </p:nvSpPr>
          <p:spPr bwMode="auto">
            <a:xfrm rot="10800000">
              <a:off x="1012" y="1372"/>
              <a:ext cx="688" cy="3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5972" name="Line 20"/>
            <p:cNvSpPr>
              <a:spLocks noChangeShapeType="1"/>
            </p:cNvSpPr>
            <p:nvPr/>
          </p:nvSpPr>
          <p:spPr bwMode="auto">
            <a:xfrm flipH="1">
              <a:off x="867" y="902"/>
              <a:ext cx="1484" cy="1264"/>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125973" name="Picture 21"/>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5" y="1986"/>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74" name="Picture 22"/>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35" y="253"/>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75" name="Picture 23"/>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734"/>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76" name="Picture 24"/>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8" y="0"/>
              <a:ext cx="470" cy="35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38100" cap="flat">
                  <a:solidFill>
                    <a:srgbClr val="000000"/>
                  </a:solidFill>
                  <a:miter lim="800000"/>
                  <a:headEnd/>
                  <a:tailEnd/>
                </a14:hiddenLine>
              </a:ext>
            </a:extLst>
          </p:spPr>
        </p:pic>
        <p:pic>
          <p:nvPicPr>
            <p:cNvPr id="125977" name="Picture 25"/>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 y="505"/>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78" name="Picture 26"/>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29" y="1878"/>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79" name="Picture 27"/>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70" y="722"/>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0" name="Picture 28"/>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81" y="1841"/>
              <a:ext cx="316"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1" name="Picture 29"/>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9" y="1227"/>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2" name="Picture 30"/>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614"/>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3" name="Picture 31"/>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0" y="1046"/>
              <a:ext cx="314"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4" name="Picture 32"/>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51" y="1841"/>
              <a:ext cx="315"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5" name="Picture 33"/>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180"/>
              <a:ext cx="471" cy="3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6" name="Picture 34"/>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19" y="1192"/>
              <a:ext cx="353" cy="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7" name="Picture 35"/>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98" y="1263"/>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8" name="Picture 36"/>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 y="505"/>
              <a:ext cx="352" cy="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89" name="Picture 37"/>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70" y="722"/>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90" name="Picture 38"/>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614"/>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5991" name="Picture 39"/>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 y="505"/>
              <a:ext cx="352" cy="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sp>
          <p:nvSpPr>
            <p:cNvPr id="125992" name="Oval 40"/>
            <p:cNvSpPr>
              <a:spLocks/>
            </p:cNvSpPr>
            <p:nvPr/>
          </p:nvSpPr>
          <p:spPr bwMode="auto">
            <a:xfrm flipH="1">
              <a:off x="686" y="144"/>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993" name="Oval 41"/>
            <p:cNvSpPr>
              <a:spLocks/>
            </p:cNvSpPr>
            <p:nvPr/>
          </p:nvSpPr>
          <p:spPr bwMode="auto">
            <a:xfrm flipH="1">
              <a:off x="824" y="216"/>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994" name="Oval 42"/>
            <p:cNvSpPr>
              <a:spLocks/>
            </p:cNvSpPr>
            <p:nvPr/>
          </p:nvSpPr>
          <p:spPr bwMode="auto">
            <a:xfrm flipH="1">
              <a:off x="969" y="72"/>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995" name="Oval 43"/>
            <p:cNvSpPr>
              <a:spLocks/>
            </p:cNvSpPr>
            <p:nvPr/>
          </p:nvSpPr>
          <p:spPr bwMode="auto">
            <a:xfrm flipH="1">
              <a:off x="867" y="570"/>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996" name="Oval 44"/>
            <p:cNvSpPr>
              <a:spLocks/>
            </p:cNvSpPr>
            <p:nvPr/>
          </p:nvSpPr>
          <p:spPr bwMode="auto">
            <a:xfrm flipH="1">
              <a:off x="1012"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grpSp>
          <p:nvGrpSpPr>
            <p:cNvPr id="125999" name="Group 47"/>
            <p:cNvGrpSpPr>
              <a:grpSpLocks/>
            </p:cNvGrpSpPr>
            <p:nvPr/>
          </p:nvGrpSpPr>
          <p:grpSpPr bwMode="auto">
            <a:xfrm flipH="1">
              <a:off x="615" y="253"/>
              <a:ext cx="43" cy="43"/>
              <a:chOff x="0" y="0"/>
              <a:chExt cx="42" cy="42"/>
            </a:xfrm>
          </p:grpSpPr>
          <p:sp>
            <p:nvSpPr>
              <p:cNvPr id="125997" name="Oval 45"/>
              <p:cNvSpPr>
                <a:spLocks/>
              </p:cNvSpPr>
              <p:nvPr/>
            </p:nvSpPr>
            <p:spPr bwMode="auto">
              <a:xfrm>
                <a:off x="0" y="0"/>
                <a:ext cx="42"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5998" name="Rectangle 46"/>
              <p:cNvSpPr>
                <a:spLocks/>
              </p:cNvSpPr>
              <p:nvPr/>
            </p:nvSpPr>
            <p:spPr bwMode="auto">
              <a:xfrm flipH="1">
                <a:off x="6" y="6"/>
                <a:ext cx="30" cy="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26000" name="Oval 48"/>
            <p:cNvSpPr>
              <a:spLocks/>
            </p:cNvSpPr>
            <p:nvPr/>
          </p:nvSpPr>
          <p:spPr bwMode="auto">
            <a:xfrm flipH="1">
              <a:off x="1519" y="2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01" name="Oval 49"/>
            <p:cNvSpPr>
              <a:spLocks/>
            </p:cNvSpPr>
            <p:nvPr/>
          </p:nvSpPr>
          <p:spPr bwMode="auto">
            <a:xfrm flipH="1">
              <a:off x="867" y="794"/>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02" name="Oval 50"/>
            <p:cNvSpPr>
              <a:spLocks/>
            </p:cNvSpPr>
            <p:nvPr/>
          </p:nvSpPr>
          <p:spPr bwMode="auto">
            <a:xfrm flipH="1">
              <a:off x="1844" y="288"/>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03" name="Oval 51"/>
            <p:cNvSpPr>
              <a:spLocks/>
            </p:cNvSpPr>
            <p:nvPr/>
          </p:nvSpPr>
          <p:spPr bwMode="auto">
            <a:xfrm flipH="1">
              <a:off x="1627" y="433"/>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04" name="Oval 52"/>
            <p:cNvSpPr>
              <a:spLocks/>
            </p:cNvSpPr>
            <p:nvPr/>
          </p:nvSpPr>
          <p:spPr bwMode="auto">
            <a:xfrm flipH="1">
              <a:off x="1483"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05" name="Oval 53"/>
            <p:cNvSpPr>
              <a:spLocks/>
            </p:cNvSpPr>
            <p:nvPr/>
          </p:nvSpPr>
          <p:spPr bwMode="auto">
            <a:xfrm flipH="1">
              <a:off x="1844" y="8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06" name="Oval 54"/>
            <p:cNvSpPr>
              <a:spLocks/>
            </p:cNvSpPr>
            <p:nvPr/>
          </p:nvSpPr>
          <p:spPr bwMode="auto">
            <a:xfrm flipH="1">
              <a:off x="1627" y="1336"/>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07" name="Oval 55"/>
            <p:cNvSpPr>
              <a:spLocks/>
            </p:cNvSpPr>
            <p:nvPr/>
          </p:nvSpPr>
          <p:spPr bwMode="auto">
            <a:xfrm flipH="1">
              <a:off x="177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08" name="Oval 56"/>
            <p:cNvSpPr>
              <a:spLocks/>
            </p:cNvSpPr>
            <p:nvPr/>
          </p:nvSpPr>
          <p:spPr bwMode="auto">
            <a:xfrm flipH="1">
              <a:off x="1157" y="1263"/>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09" name="Oval 57"/>
            <p:cNvSpPr>
              <a:spLocks/>
            </p:cNvSpPr>
            <p:nvPr/>
          </p:nvSpPr>
          <p:spPr bwMode="auto">
            <a:xfrm flipH="1">
              <a:off x="1556" y="15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0" name="Oval 58"/>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1" name="Oval 59"/>
            <p:cNvSpPr>
              <a:spLocks/>
            </p:cNvSpPr>
            <p:nvPr/>
          </p:nvSpPr>
          <p:spPr bwMode="auto">
            <a:xfrm flipH="1">
              <a:off x="325" y="1119"/>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2" name="Oval 60"/>
            <p:cNvSpPr>
              <a:spLocks/>
            </p:cNvSpPr>
            <p:nvPr/>
          </p:nvSpPr>
          <p:spPr bwMode="auto">
            <a:xfrm flipH="1">
              <a:off x="252" y="1300"/>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3" name="Oval 61"/>
            <p:cNvSpPr>
              <a:spLocks/>
            </p:cNvSpPr>
            <p:nvPr/>
          </p:nvSpPr>
          <p:spPr bwMode="auto">
            <a:xfrm flipH="1">
              <a:off x="180" y="614"/>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4" name="Oval 62"/>
            <p:cNvSpPr>
              <a:spLocks/>
            </p:cNvSpPr>
            <p:nvPr/>
          </p:nvSpPr>
          <p:spPr bwMode="auto">
            <a:xfrm flipH="1">
              <a:off x="398" y="6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5" name="Oval 63"/>
            <p:cNvSpPr>
              <a:spLocks/>
            </p:cNvSpPr>
            <p:nvPr/>
          </p:nvSpPr>
          <p:spPr bwMode="auto">
            <a:xfrm flipH="1">
              <a:off x="398" y="1878"/>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6" name="Oval 64"/>
            <p:cNvSpPr>
              <a:spLocks/>
            </p:cNvSpPr>
            <p:nvPr/>
          </p:nvSpPr>
          <p:spPr bwMode="auto">
            <a:xfrm flipH="1">
              <a:off x="325" y="198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7" name="Oval 65"/>
            <p:cNvSpPr>
              <a:spLocks/>
            </p:cNvSpPr>
            <p:nvPr/>
          </p:nvSpPr>
          <p:spPr bwMode="auto">
            <a:xfrm flipH="1">
              <a:off x="2460"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8" name="Oval 66"/>
            <p:cNvSpPr>
              <a:spLocks/>
            </p:cNvSpPr>
            <p:nvPr/>
          </p:nvSpPr>
          <p:spPr bwMode="auto">
            <a:xfrm flipH="1">
              <a:off x="867"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19" name="Oval 67"/>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0" name="Oval 68"/>
            <p:cNvSpPr>
              <a:spLocks/>
            </p:cNvSpPr>
            <p:nvPr/>
          </p:nvSpPr>
          <p:spPr bwMode="auto">
            <a:xfrm flipH="1">
              <a:off x="686" y="21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1" name="Oval 69"/>
            <p:cNvSpPr>
              <a:spLocks/>
            </p:cNvSpPr>
            <p:nvPr/>
          </p:nvSpPr>
          <p:spPr bwMode="auto">
            <a:xfrm flipH="1">
              <a:off x="831"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2" name="Oval 70"/>
            <p:cNvSpPr>
              <a:spLocks/>
            </p:cNvSpPr>
            <p:nvPr/>
          </p:nvSpPr>
          <p:spPr bwMode="auto">
            <a:xfrm flipH="1">
              <a:off x="796" y="21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3" name="Oval 71"/>
            <p:cNvSpPr>
              <a:spLocks/>
            </p:cNvSpPr>
            <p:nvPr/>
          </p:nvSpPr>
          <p:spPr bwMode="auto">
            <a:xfrm flipH="1">
              <a:off x="977" y="1517"/>
              <a:ext cx="43"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4" name="Oval 72"/>
            <p:cNvSpPr>
              <a:spLocks/>
            </p:cNvSpPr>
            <p:nvPr/>
          </p:nvSpPr>
          <p:spPr bwMode="auto">
            <a:xfrm flipH="1">
              <a:off x="1338"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5" name="Oval 73"/>
            <p:cNvSpPr>
              <a:spLocks/>
            </p:cNvSpPr>
            <p:nvPr/>
          </p:nvSpPr>
          <p:spPr bwMode="auto">
            <a:xfrm flipH="1">
              <a:off x="2604"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6" name="Oval 74"/>
            <p:cNvSpPr>
              <a:spLocks/>
            </p:cNvSpPr>
            <p:nvPr/>
          </p:nvSpPr>
          <p:spPr bwMode="auto">
            <a:xfrm flipH="1">
              <a:off x="1954" y="198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7" name="Oval 75"/>
            <p:cNvSpPr>
              <a:spLocks/>
            </p:cNvSpPr>
            <p:nvPr/>
          </p:nvSpPr>
          <p:spPr bwMode="auto">
            <a:xfrm flipH="1">
              <a:off x="2387" y="144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8" name="Oval 76"/>
            <p:cNvSpPr>
              <a:spLocks/>
            </p:cNvSpPr>
            <p:nvPr/>
          </p:nvSpPr>
          <p:spPr bwMode="auto">
            <a:xfrm flipH="1">
              <a:off x="2062" y="216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29" name="Oval 77"/>
            <p:cNvSpPr>
              <a:spLocks/>
            </p:cNvSpPr>
            <p:nvPr/>
          </p:nvSpPr>
          <p:spPr bwMode="auto">
            <a:xfrm flipH="1">
              <a:off x="2206"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0" name="Oval 78"/>
            <p:cNvSpPr>
              <a:spLocks/>
            </p:cNvSpPr>
            <p:nvPr/>
          </p:nvSpPr>
          <p:spPr bwMode="auto">
            <a:xfrm flipH="1">
              <a:off x="2170" y="32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1" name="Oval 79"/>
            <p:cNvSpPr>
              <a:spLocks/>
            </p:cNvSpPr>
            <p:nvPr/>
          </p:nvSpPr>
          <p:spPr bwMode="auto">
            <a:xfrm flipH="1">
              <a:off x="2387" y="50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2" name="Oval 80"/>
            <p:cNvSpPr>
              <a:spLocks/>
            </p:cNvSpPr>
            <p:nvPr/>
          </p:nvSpPr>
          <p:spPr bwMode="auto">
            <a:xfrm flipH="1">
              <a:off x="2496" y="8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3" name="Oval 81"/>
            <p:cNvSpPr>
              <a:spLocks/>
            </p:cNvSpPr>
            <p:nvPr/>
          </p:nvSpPr>
          <p:spPr bwMode="auto">
            <a:xfrm flipH="1">
              <a:off x="2496" y="758"/>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4" name="Oval 82"/>
            <p:cNvSpPr>
              <a:spLocks/>
            </p:cNvSpPr>
            <p:nvPr/>
          </p:nvSpPr>
          <p:spPr bwMode="auto">
            <a:xfrm flipH="1">
              <a:off x="36" y="176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5" name="Oval 83"/>
            <p:cNvSpPr>
              <a:spLocks/>
            </p:cNvSpPr>
            <p:nvPr/>
          </p:nvSpPr>
          <p:spPr bwMode="auto">
            <a:xfrm flipH="1">
              <a:off x="796" y="10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6" name="Oval 84"/>
            <p:cNvSpPr>
              <a:spLocks/>
            </p:cNvSpPr>
            <p:nvPr/>
          </p:nvSpPr>
          <p:spPr bwMode="auto">
            <a:xfrm flipH="1">
              <a:off x="940" y="18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7" name="Oval 85"/>
            <p:cNvSpPr>
              <a:spLocks/>
            </p:cNvSpPr>
            <p:nvPr/>
          </p:nvSpPr>
          <p:spPr bwMode="auto">
            <a:xfrm flipH="1">
              <a:off x="1556"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8" name="Oval 86"/>
            <p:cNvSpPr>
              <a:spLocks/>
            </p:cNvSpPr>
            <p:nvPr/>
          </p:nvSpPr>
          <p:spPr bwMode="auto">
            <a:xfrm flipH="1">
              <a:off x="1736"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39" name="Oval 87"/>
            <p:cNvSpPr>
              <a:spLocks/>
            </p:cNvSpPr>
            <p:nvPr/>
          </p:nvSpPr>
          <p:spPr bwMode="auto">
            <a:xfrm flipH="1">
              <a:off x="1772" y="21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0" name="Oval 88"/>
            <p:cNvSpPr>
              <a:spLocks/>
            </p:cNvSpPr>
            <p:nvPr/>
          </p:nvSpPr>
          <p:spPr bwMode="auto">
            <a:xfrm flipH="1">
              <a:off x="2460"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1" name="Oval 89"/>
            <p:cNvSpPr>
              <a:spLocks/>
            </p:cNvSpPr>
            <p:nvPr/>
          </p:nvSpPr>
          <p:spPr bwMode="auto">
            <a:xfrm flipH="1">
              <a:off x="2315"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2" name="Oval 90"/>
            <p:cNvSpPr>
              <a:spLocks/>
            </p:cNvSpPr>
            <p:nvPr/>
          </p:nvSpPr>
          <p:spPr bwMode="auto">
            <a:xfrm flipH="1">
              <a:off x="2206" y="433"/>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3" name="Oval 91"/>
            <p:cNvSpPr>
              <a:spLocks/>
            </p:cNvSpPr>
            <p:nvPr/>
          </p:nvSpPr>
          <p:spPr bwMode="auto">
            <a:xfrm flipH="1">
              <a:off x="180" y="7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4" name="Oval 92"/>
            <p:cNvSpPr>
              <a:spLocks/>
            </p:cNvSpPr>
            <p:nvPr/>
          </p:nvSpPr>
          <p:spPr bwMode="auto">
            <a:xfrm flipH="1">
              <a:off x="434" y="54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5" name="Oval 93"/>
            <p:cNvSpPr>
              <a:spLocks/>
            </p:cNvSpPr>
            <p:nvPr/>
          </p:nvSpPr>
          <p:spPr bwMode="auto">
            <a:xfrm flipH="1">
              <a:off x="1591" y="685"/>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6" name="Oval 94"/>
            <p:cNvSpPr>
              <a:spLocks/>
            </p:cNvSpPr>
            <p:nvPr/>
          </p:nvSpPr>
          <p:spPr bwMode="auto">
            <a:xfrm flipH="1">
              <a:off x="1519" y="90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7" name="Oval 95"/>
            <p:cNvSpPr>
              <a:spLocks/>
            </p:cNvSpPr>
            <p:nvPr/>
          </p:nvSpPr>
          <p:spPr bwMode="auto">
            <a:xfrm flipH="1">
              <a:off x="1736" y="79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8" name="Oval 96"/>
            <p:cNvSpPr>
              <a:spLocks/>
            </p:cNvSpPr>
            <p:nvPr/>
          </p:nvSpPr>
          <p:spPr bwMode="auto">
            <a:xfrm flipH="1">
              <a:off x="1012" y="794"/>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49" name="Oval 97"/>
            <p:cNvSpPr>
              <a:spLocks/>
            </p:cNvSpPr>
            <p:nvPr/>
          </p:nvSpPr>
          <p:spPr bwMode="auto">
            <a:xfrm flipH="1">
              <a:off x="1048" y="541"/>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0" name="Oval 98"/>
            <p:cNvSpPr>
              <a:spLocks/>
            </p:cNvSpPr>
            <p:nvPr/>
          </p:nvSpPr>
          <p:spPr bwMode="auto">
            <a:xfrm flipH="1">
              <a:off x="867" y="1300"/>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1" name="Oval 99"/>
            <p:cNvSpPr>
              <a:spLocks/>
            </p:cNvSpPr>
            <p:nvPr/>
          </p:nvSpPr>
          <p:spPr bwMode="auto">
            <a:xfrm flipH="1">
              <a:off x="1736" y="1517"/>
              <a:ext cx="43" cy="42"/>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2" name="Oval 100"/>
            <p:cNvSpPr>
              <a:spLocks/>
            </p:cNvSpPr>
            <p:nvPr/>
          </p:nvSpPr>
          <p:spPr bwMode="auto">
            <a:xfrm flipH="1">
              <a:off x="1772" y="1263"/>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3" name="Oval 101"/>
            <p:cNvSpPr>
              <a:spLocks/>
            </p:cNvSpPr>
            <p:nvPr/>
          </p:nvSpPr>
          <p:spPr bwMode="auto">
            <a:xfrm flipH="1">
              <a:off x="2279"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4" name="Oval 102"/>
            <p:cNvSpPr>
              <a:spLocks/>
            </p:cNvSpPr>
            <p:nvPr/>
          </p:nvSpPr>
          <p:spPr bwMode="auto">
            <a:xfrm flipH="1">
              <a:off x="2315" y="130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5" name="Oval 103"/>
            <p:cNvSpPr>
              <a:spLocks/>
            </p:cNvSpPr>
            <p:nvPr/>
          </p:nvSpPr>
          <p:spPr bwMode="auto">
            <a:xfrm flipH="1">
              <a:off x="2135"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6" name="Oval 104"/>
            <p:cNvSpPr>
              <a:spLocks/>
            </p:cNvSpPr>
            <p:nvPr/>
          </p:nvSpPr>
          <p:spPr bwMode="auto">
            <a:xfrm flipH="1">
              <a:off x="2496" y="2058"/>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7" name="Oval 105"/>
            <p:cNvSpPr>
              <a:spLocks/>
            </p:cNvSpPr>
            <p:nvPr/>
          </p:nvSpPr>
          <p:spPr bwMode="auto">
            <a:xfrm flipH="1">
              <a:off x="238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8" name="Oval 106"/>
            <p:cNvSpPr>
              <a:spLocks/>
            </p:cNvSpPr>
            <p:nvPr/>
          </p:nvSpPr>
          <p:spPr bwMode="auto">
            <a:xfrm flipH="1">
              <a:off x="2062" y="2022"/>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59" name="Oval 107"/>
            <p:cNvSpPr>
              <a:spLocks/>
            </p:cNvSpPr>
            <p:nvPr/>
          </p:nvSpPr>
          <p:spPr bwMode="auto">
            <a:xfrm flipH="1">
              <a:off x="2098" y="191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0" name="Oval 108"/>
            <p:cNvSpPr>
              <a:spLocks/>
            </p:cNvSpPr>
            <p:nvPr/>
          </p:nvSpPr>
          <p:spPr bwMode="auto">
            <a:xfrm flipH="1">
              <a:off x="1519" y="20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1" name="Oval 109"/>
            <p:cNvSpPr>
              <a:spLocks/>
            </p:cNvSpPr>
            <p:nvPr/>
          </p:nvSpPr>
          <p:spPr bwMode="auto">
            <a:xfrm flipH="1">
              <a:off x="1265" y="2058"/>
              <a:ext cx="45"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2" name="Oval 110"/>
            <p:cNvSpPr>
              <a:spLocks/>
            </p:cNvSpPr>
            <p:nvPr/>
          </p:nvSpPr>
          <p:spPr bwMode="auto">
            <a:xfrm flipH="1">
              <a:off x="162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3" name="Oval 111"/>
            <p:cNvSpPr>
              <a:spLocks/>
            </p:cNvSpPr>
            <p:nvPr/>
          </p:nvSpPr>
          <p:spPr bwMode="auto">
            <a:xfrm flipH="1">
              <a:off x="977" y="2202"/>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4" name="Oval 112"/>
            <p:cNvSpPr>
              <a:spLocks/>
            </p:cNvSpPr>
            <p:nvPr/>
          </p:nvSpPr>
          <p:spPr bwMode="auto">
            <a:xfrm flipH="1">
              <a:off x="686" y="2022"/>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5" name="Oval 113"/>
            <p:cNvSpPr>
              <a:spLocks/>
            </p:cNvSpPr>
            <p:nvPr/>
          </p:nvSpPr>
          <p:spPr bwMode="auto">
            <a:xfrm flipH="1">
              <a:off x="759" y="2239"/>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6" name="Oval 114"/>
            <p:cNvSpPr>
              <a:spLocks/>
            </p:cNvSpPr>
            <p:nvPr/>
          </p:nvSpPr>
          <p:spPr bwMode="auto">
            <a:xfrm flipH="1">
              <a:off x="36" y="1986"/>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7" name="Oval 115"/>
            <p:cNvSpPr>
              <a:spLocks/>
            </p:cNvSpPr>
            <p:nvPr/>
          </p:nvSpPr>
          <p:spPr bwMode="auto">
            <a:xfrm flipH="1">
              <a:off x="180" y="1805"/>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8" name="Oval 116"/>
            <p:cNvSpPr>
              <a:spLocks/>
            </p:cNvSpPr>
            <p:nvPr/>
          </p:nvSpPr>
          <p:spPr bwMode="auto">
            <a:xfrm flipH="1">
              <a:off x="361" y="133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69" name="Oval 117"/>
            <p:cNvSpPr>
              <a:spLocks/>
            </p:cNvSpPr>
            <p:nvPr/>
          </p:nvSpPr>
          <p:spPr bwMode="auto">
            <a:xfrm flipH="1">
              <a:off x="398" y="122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0" name="Oval 118"/>
            <p:cNvSpPr>
              <a:spLocks/>
            </p:cNvSpPr>
            <p:nvPr/>
          </p:nvSpPr>
          <p:spPr bwMode="auto">
            <a:xfrm flipH="1">
              <a:off x="217" y="1407"/>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1" name="Oval 119"/>
            <p:cNvSpPr>
              <a:spLocks/>
            </p:cNvSpPr>
            <p:nvPr/>
          </p:nvSpPr>
          <p:spPr bwMode="auto">
            <a:xfrm flipH="1">
              <a:off x="615" y="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2" name="Oval 120"/>
            <p:cNvSpPr>
              <a:spLocks/>
            </p:cNvSpPr>
            <p:nvPr/>
          </p:nvSpPr>
          <p:spPr bwMode="auto">
            <a:xfrm flipH="1">
              <a:off x="723" y="253"/>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3" name="Oval 121"/>
            <p:cNvSpPr>
              <a:spLocks/>
            </p:cNvSpPr>
            <p:nvPr/>
          </p:nvSpPr>
          <p:spPr bwMode="auto">
            <a:xfrm flipH="1">
              <a:off x="1736" y="397"/>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4" name="Oval 122"/>
            <p:cNvSpPr>
              <a:spLocks/>
            </p:cNvSpPr>
            <p:nvPr/>
          </p:nvSpPr>
          <p:spPr bwMode="auto">
            <a:xfrm flipH="1">
              <a:off x="1627" y="216"/>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5" name="Oval 123"/>
            <p:cNvSpPr>
              <a:spLocks/>
            </p:cNvSpPr>
            <p:nvPr/>
          </p:nvSpPr>
          <p:spPr bwMode="auto">
            <a:xfrm flipH="1">
              <a:off x="2315" y="36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6" name="Oval 124"/>
            <p:cNvSpPr>
              <a:spLocks/>
            </p:cNvSpPr>
            <p:nvPr/>
          </p:nvSpPr>
          <p:spPr bwMode="auto">
            <a:xfrm flipH="1">
              <a:off x="2533" y="54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7" name="Oval 125"/>
            <p:cNvSpPr>
              <a:spLocks/>
            </p:cNvSpPr>
            <p:nvPr/>
          </p:nvSpPr>
          <p:spPr bwMode="auto">
            <a:xfrm flipH="1">
              <a:off x="2135" y="2202"/>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8" name="Oval 126"/>
            <p:cNvSpPr>
              <a:spLocks/>
            </p:cNvSpPr>
            <p:nvPr/>
          </p:nvSpPr>
          <p:spPr bwMode="auto">
            <a:xfrm flipH="1">
              <a:off x="1954" y="216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79" name="Oval 127"/>
            <p:cNvSpPr>
              <a:spLocks/>
            </p:cNvSpPr>
            <p:nvPr/>
          </p:nvSpPr>
          <p:spPr bwMode="auto">
            <a:xfrm flipH="1">
              <a:off x="1917"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0" name="Oval 128"/>
            <p:cNvSpPr>
              <a:spLocks/>
            </p:cNvSpPr>
            <p:nvPr/>
          </p:nvSpPr>
          <p:spPr bwMode="auto">
            <a:xfrm flipH="1">
              <a:off x="1446" y="1914"/>
              <a:ext cx="45"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1" name="Oval 129"/>
            <p:cNvSpPr>
              <a:spLocks/>
            </p:cNvSpPr>
            <p:nvPr/>
          </p:nvSpPr>
          <p:spPr bwMode="auto">
            <a:xfrm flipH="1">
              <a:off x="1591" y="19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2" name="Oval 130"/>
            <p:cNvSpPr>
              <a:spLocks/>
            </p:cNvSpPr>
            <p:nvPr/>
          </p:nvSpPr>
          <p:spPr bwMode="auto">
            <a:xfrm flipH="1">
              <a:off x="1375" y="205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3" name="Oval 131"/>
            <p:cNvSpPr>
              <a:spLocks/>
            </p:cNvSpPr>
            <p:nvPr/>
          </p:nvSpPr>
          <p:spPr bwMode="auto">
            <a:xfrm flipH="1">
              <a:off x="977" y="2095"/>
              <a:ext cx="43" cy="42"/>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4" name="Oval 132"/>
            <p:cNvSpPr>
              <a:spLocks/>
            </p:cNvSpPr>
            <p:nvPr/>
          </p:nvSpPr>
          <p:spPr bwMode="auto">
            <a:xfrm flipH="1">
              <a:off x="867" y="2239"/>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5" name="Oval 133"/>
            <p:cNvSpPr>
              <a:spLocks/>
            </p:cNvSpPr>
            <p:nvPr/>
          </p:nvSpPr>
          <p:spPr bwMode="auto">
            <a:xfrm flipH="1">
              <a:off x="180" y="198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6" name="Oval 134"/>
            <p:cNvSpPr>
              <a:spLocks/>
            </p:cNvSpPr>
            <p:nvPr/>
          </p:nvSpPr>
          <p:spPr bwMode="auto">
            <a:xfrm flipH="1">
              <a:off x="288" y="1805"/>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7" name="Oval 135"/>
            <p:cNvSpPr>
              <a:spLocks/>
            </p:cNvSpPr>
            <p:nvPr/>
          </p:nvSpPr>
          <p:spPr bwMode="auto">
            <a:xfrm flipH="1">
              <a:off x="36"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8" name="Oval 136"/>
            <p:cNvSpPr>
              <a:spLocks/>
            </p:cNvSpPr>
            <p:nvPr/>
          </p:nvSpPr>
          <p:spPr bwMode="auto">
            <a:xfrm flipH="1">
              <a:off x="325" y="1444"/>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89" name="Oval 137"/>
            <p:cNvSpPr>
              <a:spLocks/>
            </p:cNvSpPr>
            <p:nvPr/>
          </p:nvSpPr>
          <p:spPr bwMode="auto">
            <a:xfrm flipH="1">
              <a:off x="434" y="1407"/>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0" name="Oval 138"/>
            <p:cNvSpPr>
              <a:spLocks/>
            </p:cNvSpPr>
            <p:nvPr/>
          </p:nvSpPr>
          <p:spPr bwMode="auto">
            <a:xfrm flipH="1">
              <a:off x="977" y="1263"/>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1" name="Oval 139"/>
            <p:cNvSpPr>
              <a:spLocks/>
            </p:cNvSpPr>
            <p:nvPr/>
          </p:nvSpPr>
          <p:spPr bwMode="auto">
            <a:xfrm flipH="1">
              <a:off x="1121" y="1372"/>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2" name="Oval 140"/>
            <p:cNvSpPr>
              <a:spLocks/>
            </p:cNvSpPr>
            <p:nvPr/>
          </p:nvSpPr>
          <p:spPr bwMode="auto">
            <a:xfrm flipH="1">
              <a:off x="1048" y="902"/>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3" name="Oval 141"/>
            <p:cNvSpPr>
              <a:spLocks/>
            </p:cNvSpPr>
            <p:nvPr/>
          </p:nvSpPr>
          <p:spPr bwMode="auto">
            <a:xfrm flipH="1">
              <a:off x="831"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4" name="Oval 142"/>
            <p:cNvSpPr>
              <a:spLocks/>
            </p:cNvSpPr>
            <p:nvPr/>
          </p:nvSpPr>
          <p:spPr bwMode="auto">
            <a:xfrm flipH="1">
              <a:off x="1556" y="831"/>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5" name="Oval 143"/>
            <p:cNvSpPr>
              <a:spLocks/>
            </p:cNvSpPr>
            <p:nvPr/>
          </p:nvSpPr>
          <p:spPr bwMode="auto">
            <a:xfrm flipH="1">
              <a:off x="1808"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6" name="Oval 144"/>
            <p:cNvSpPr>
              <a:spLocks/>
            </p:cNvSpPr>
            <p:nvPr/>
          </p:nvSpPr>
          <p:spPr bwMode="auto">
            <a:xfrm flipH="1">
              <a:off x="2387" y="866"/>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7" name="Oval 145"/>
            <p:cNvSpPr>
              <a:spLocks/>
            </p:cNvSpPr>
            <p:nvPr/>
          </p:nvSpPr>
          <p:spPr bwMode="auto">
            <a:xfrm flipH="1">
              <a:off x="2279" y="75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8" name="Oval 146"/>
            <p:cNvSpPr>
              <a:spLocks/>
            </p:cNvSpPr>
            <p:nvPr/>
          </p:nvSpPr>
          <p:spPr bwMode="auto">
            <a:xfrm flipH="1">
              <a:off x="2568" y="975"/>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099" name="Oval 147"/>
            <p:cNvSpPr>
              <a:spLocks/>
            </p:cNvSpPr>
            <p:nvPr/>
          </p:nvSpPr>
          <p:spPr bwMode="auto">
            <a:xfrm flipH="1">
              <a:off x="1700" y="1300"/>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00" name="Oval 148"/>
            <p:cNvSpPr>
              <a:spLocks/>
            </p:cNvSpPr>
            <p:nvPr/>
          </p:nvSpPr>
          <p:spPr bwMode="auto">
            <a:xfrm flipH="1">
              <a:off x="1556" y="1227"/>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01" name="Oval 149"/>
            <p:cNvSpPr>
              <a:spLocks/>
            </p:cNvSpPr>
            <p:nvPr/>
          </p:nvSpPr>
          <p:spPr bwMode="auto">
            <a:xfrm flipH="1">
              <a:off x="1627" y="1588"/>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02" name="Oval 150"/>
            <p:cNvSpPr>
              <a:spLocks/>
            </p:cNvSpPr>
            <p:nvPr/>
          </p:nvSpPr>
          <p:spPr bwMode="auto">
            <a:xfrm flipH="1">
              <a:off x="2460" y="13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grpSp>
      <p:grpSp>
        <p:nvGrpSpPr>
          <p:cNvPr id="126231" name="Group 279"/>
          <p:cNvGrpSpPr>
            <a:grpSpLocks/>
          </p:cNvGrpSpPr>
          <p:nvPr/>
        </p:nvGrpSpPr>
        <p:grpSpPr bwMode="auto">
          <a:xfrm>
            <a:off x="2411413" y="2392363"/>
            <a:ext cx="4233862" cy="3711575"/>
            <a:chOff x="0" y="0"/>
            <a:chExt cx="2666" cy="2338"/>
          </a:xfrm>
        </p:grpSpPr>
        <p:pic>
          <p:nvPicPr>
            <p:cNvPr id="126104" name="Picture 15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5" y="1986"/>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05" name="Picture 153"/>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35" y="253"/>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06" name="Picture 154"/>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734"/>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07" name="Picture 155"/>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8" y="0"/>
              <a:ext cx="470" cy="35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38100" cap="flat">
                  <a:solidFill>
                    <a:srgbClr val="000000"/>
                  </a:solidFill>
                  <a:miter lim="800000"/>
                  <a:headEnd/>
                  <a:tailEnd/>
                </a14:hiddenLine>
              </a:ext>
            </a:extLst>
          </p:spPr>
        </p:pic>
        <p:pic>
          <p:nvPicPr>
            <p:cNvPr id="126108" name="Picture 156"/>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 y="505"/>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09" name="Picture 157"/>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29" y="1878"/>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0" name="Picture 158"/>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70" y="722"/>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1" name="Picture 159"/>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81" y="1841"/>
              <a:ext cx="316"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2" name="Picture 160"/>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9" y="1227"/>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3" name="Picture 161"/>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614"/>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4" name="Picture 162"/>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0" y="1046"/>
              <a:ext cx="314"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5" name="Picture 163"/>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51" y="1841"/>
              <a:ext cx="315"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6" name="Picture 164"/>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180"/>
              <a:ext cx="471" cy="3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7" name="Picture 165"/>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19" y="1192"/>
              <a:ext cx="353" cy="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8" name="Picture 166"/>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98" y="1263"/>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6119" name="Picture 167"/>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 y="505"/>
              <a:ext cx="352" cy="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sp>
          <p:nvSpPr>
            <p:cNvPr id="126120" name="Oval 168"/>
            <p:cNvSpPr>
              <a:spLocks/>
            </p:cNvSpPr>
            <p:nvPr/>
          </p:nvSpPr>
          <p:spPr bwMode="auto">
            <a:xfrm flipH="1">
              <a:off x="686" y="144"/>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21" name="Oval 169"/>
            <p:cNvSpPr>
              <a:spLocks/>
            </p:cNvSpPr>
            <p:nvPr/>
          </p:nvSpPr>
          <p:spPr bwMode="auto">
            <a:xfrm flipH="1">
              <a:off x="824" y="216"/>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22" name="Oval 170"/>
            <p:cNvSpPr>
              <a:spLocks/>
            </p:cNvSpPr>
            <p:nvPr/>
          </p:nvSpPr>
          <p:spPr bwMode="auto">
            <a:xfrm flipH="1">
              <a:off x="969" y="72"/>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23" name="Oval 171"/>
            <p:cNvSpPr>
              <a:spLocks/>
            </p:cNvSpPr>
            <p:nvPr/>
          </p:nvSpPr>
          <p:spPr bwMode="auto">
            <a:xfrm flipH="1">
              <a:off x="867" y="570"/>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24" name="Oval 172"/>
            <p:cNvSpPr>
              <a:spLocks/>
            </p:cNvSpPr>
            <p:nvPr/>
          </p:nvSpPr>
          <p:spPr bwMode="auto">
            <a:xfrm flipH="1">
              <a:off x="1012"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grpSp>
          <p:nvGrpSpPr>
            <p:cNvPr id="126127" name="Group 175"/>
            <p:cNvGrpSpPr>
              <a:grpSpLocks/>
            </p:cNvGrpSpPr>
            <p:nvPr/>
          </p:nvGrpSpPr>
          <p:grpSpPr bwMode="auto">
            <a:xfrm flipH="1">
              <a:off x="615" y="253"/>
              <a:ext cx="43" cy="43"/>
              <a:chOff x="0" y="0"/>
              <a:chExt cx="42" cy="42"/>
            </a:xfrm>
          </p:grpSpPr>
          <p:sp>
            <p:nvSpPr>
              <p:cNvPr id="126125" name="Oval 173"/>
              <p:cNvSpPr>
                <a:spLocks/>
              </p:cNvSpPr>
              <p:nvPr/>
            </p:nvSpPr>
            <p:spPr bwMode="auto">
              <a:xfrm>
                <a:off x="0" y="0"/>
                <a:ext cx="42"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26" name="Rectangle 174"/>
              <p:cNvSpPr>
                <a:spLocks/>
              </p:cNvSpPr>
              <p:nvPr/>
            </p:nvSpPr>
            <p:spPr bwMode="auto">
              <a:xfrm flipH="1">
                <a:off x="6" y="6"/>
                <a:ext cx="30" cy="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26128" name="Oval 176"/>
            <p:cNvSpPr>
              <a:spLocks/>
            </p:cNvSpPr>
            <p:nvPr/>
          </p:nvSpPr>
          <p:spPr bwMode="auto">
            <a:xfrm flipH="1">
              <a:off x="1519" y="2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29" name="Oval 177"/>
            <p:cNvSpPr>
              <a:spLocks/>
            </p:cNvSpPr>
            <p:nvPr/>
          </p:nvSpPr>
          <p:spPr bwMode="auto">
            <a:xfrm flipH="1">
              <a:off x="867" y="794"/>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0" name="Oval 178"/>
            <p:cNvSpPr>
              <a:spLocks/>
            </p:cNvSpPr>
            <p:nvPr/>
          </p:nvSpPr>
          <p:spPr bwMode="auto">
            <a:xfrm flipH="1">
              <a:off x="1844" y="288"/>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1" name="Oval 179"/>
            <p:cNvSpPr>
              <a:spLocks/>
            </p:cNvSpPr>
            <p:nvPr/>
          </p:nvSpPr>
          <p:spPr bwMode="auto">
            <a:xfrm flipH="1">
              <a:off x="1627" y="433"/>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2" name="Oval 180"/>
            <p:cNvSpPr>
              <a:spLocks/>
            </p:cNvSpPr>
            <p:nvPr/>
          </p:nvSpPr>
          <p:spPr bwMode="auto">
            <a:xfrm flipH="1">
              <a:off x="1483"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3" name="Oval 181"/>
            <p:cNvSpPr>
              <a:spLocks/>
            </p:cNvSpPr>
            <p:nvPr/>
          </p:nvSpPr>
          <p:spPr bwMode="auto">
            <a:xfrm flipH="1">
              <a:off x="1844" y="8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4" name="Oval 182"/>
            <p:cNvSpPr>
              <a:spLocks/>
            </p:cNvSpPr>
            <p:nvPr/>
          </p:nvSpPr>
          <p:spPr bwMode="auto">
            <a:xfrm flipH="1">
              <a:off x="1627" y="1336"/>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5" name="Oval 183"/>
            <p:cNvSpPr>
              <a:spLocks/>
            </p:cNvSpPr>
            <p:nvPr/>
          </p:nvSpPr>
          <p:spPr bwMode="auto">
            <a:xfrm flipH="1">
              <a:off x="177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6" name="Oval 184"/>
            <p:cNvSpPr>
              <a:spLocks/>
            </p:cNvSpPr>
            <p:nvPr/>
          </p:nvSpPr>
          <p:spPr bwMode="auto">
            <a:xfrm flipH="1">
              <a:off x="1157" y="1263"/>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7" name="Oval 185"/>
            <p:cNvSpPr>
              <a:spLocks/>
            </p:cNvSpPr>
            <p:nvPr/>
          </p:nvSpPr>
          <p:spPr bwMode="auto">
            <a:xfrm flipH="1">
              <a:off x="1556" y="15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8" name="Oval 186"/>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39" name="Oval 187"/>
            <p:cNvSpPr>
              <a:spLocks/>
            </p:cNvSpPr>
            <p:nvPr/>
          </p:nvSpPr>
          <p:spPr bwMode="auto">
            <a:xfrm flipH="1">
              <a:off x="325" y="1119"/>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0" name="Oval 188"/>
            <p:cNvSpPr>
              <a:spLocks/>
            </p:cNvSpPr>
            <p:nvPr/>
          </p:nvSpPr>
          <p:spPr bwMode="auto">
            <a:xfrm flipH="1">
              <a:off x="252" y="1300"/>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1" name="Oval 189"/>
            <p:cNvSpPr>
              <a:spLocks/>
            </p:cNvSpPr>
            <p:nvPr/>
          </p:nvSpPr>
          <p:spPr bwMode="auto">
            <a:xfrm flipH="1">
              <a:off x="180" y="614"/>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2" name="Oval 190"/>
            <p:cNvSpPr>
              <a:spLocks/>
            </p:cNvSpPr>
            <p:nvPr/>
          </p:nvSpPr>
          <p:spPr bwMode="auto">
            <a:xfrm flipH="1">
              <a:off x="398" y="6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3" name="Oval 191"/>
            <p:cNvSpPr>
              <a:spLocks/>
            </p:cNvSpPr>
            <p:nvPr/>
          </p:nvSpPr>
          <p:spPr bwMode="auto">
            <a:xfrm flipH="1">
              <a:off x="398" y="1878"/>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4" name="Oval 192"/>
            <p:cNvSpPr>
              <a:spLocks/>
            </p:cNvSpPr>
            <p:nvPr/>
          </p:nvSpPr>
          <p:spPr bwMode="auto">
            <a:xfrm flipH="1">
              <a:off x="325" y="198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5" name="Oval 193"/>
            <p:cNvSpPr>
              <a:spLocks/>
            </p:cNvSpPr>
            <p:nvPr/>
          </p:nvSpPr>
          <p:spPr bwMode="auto">
            <a:xfrm flipH="1">
              <a:off x="2460"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6" name="Oval 194"/>
            <p:cNvSpPr>
              <a:spLocks/>
            </p:cNvSpPr>
            <p:nvPr/>
          </p:nvSpPr>
          <p:spPr bwMode="auto">
            <a:xfrm flipH="1">
              <a:off x="867"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7" name="Oval 195"/>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8" name="Oval 196"/>
            <p:cNvSpPr>
              <a:spLocks/>
            </p:cNvSpPr>
            <p:nvPr/>
          </p:nvSpPr>
          <p:spPr bwMode="auto">
            <a:xfrm flipH="1">
              <a:off x="686" y="21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49" name="Oval 197"/>
            <p:cNvSpPr>
              <a:spLocks/>
            </p:cNvSpPr>
            <p:nvPr/>
          </p:nvSpPr>
          <p:spPr bwMode="auto">
            <a:xfrm flipH="1">
              <a:off x="831"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0" name="Oval 198"/>
            <p:cNvSpPr>
              <a:spLocks/>
            </p:cNvSpPr>
            <p:nvPr/>
          </p:nvSpPr>
          <p:spPr bwMode="auto">
            <a:xfrm flipH="1">
              <a:off x="796" y="21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1" name="Oval 199"/>
            <p:cNvSpPr>
              <a:spLocks/>
            </p:cNvSpPr>
            <p:nvPr/>
          </p:nvSpPr>
          <p:spPr bwMode="auto">
            <a:xfrm flipH="1">
              <a:off x="977" y="1517"/>
              <a:ext cx="43"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2" name="Oval 200"/>
            <p:cNvSpPr>
              <a:spLocks/>
            </p:cNvSpPr>
            <p:nvPr/>
          </p:nvSpPr>
          <p:spPr bwMode="auto">
            <a:xfrm flipH="1">
              <a:off x="1338"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3" name="Oval 201"/>
            <p:cNvSpPr>
              <a:spLocks/>
            </p:cNvSpPr>
            <p:nvPr/>
          </p:nvSpPr>
          <p:spPr bwMode="auto">
            <a:xfrm flipH="1">
              <a:off x="2604"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4" name="Oval 202"/>
            <p:cNvSpPr>
              <a:spLocks/>
            </p:cNvSpPr>
            <p:nvPr/>
          </p:nvSpPr>
          <p:spPr bwMode="auto">
            <a:xfrm flipH="1">
              <a:off x="1954" y="198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5" name="Oval 203"/>
            <p:cNvSpPr>
              <a:spLocks/>
            </p:cNvSpPr>
            <p:nvPr/>
          </p:nvSpPr>
          <p:spPr bwMode="auto">
            <a:xfrm flipH="1">
              <a:off x="2387" y="144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6" name="Oval 204"/>
            <p:cNvSpPr>
              <a:spLocks/>
            </p:cNvSpPr>
            <p:nvPr/>
          </p:nvSpPr>
          <p:spPr bwMode="auto">
            <a:xfrm flipH="1">
              <a:off x="2062" y="216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7" name="Oval 205"/>
            <p:cNvSpPr>
              <a:spLocks/>
            </p:cNvSpPr>
            <p:nvPr/>
          </p:nvSpPr>
          <p:spPr bwMode="auto">
            <a:xfrm flipH="1">
              <a:off x="2206"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8" name="Oval 206"/>
            <p:cNvSpPr>
              <a:spLocks/>
            </p:cNvSpPr>
            <p:nvPr/>
          </p:nvSpPr>
          <p:spPr bwMode="auto">
            <a:xfrm flipH="1">
              <a:off x="2170" y="32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59" name="Oval 207"/>
            <p:cNvSpPr>
              <a:spLocks/>
            </p:cNvSpPr>
            <p:nvPr/>
          </p:nvSpPr>
          <p:spPr bwMode="auto">
            <a:xfrm flipH="1">
              <a:off x="2387" y="50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0" name="Oval 208"/>
            <p:cNvSpPr>
              <a:spLocks/>
            </p:cNvSpPr>
            <p:nvPr/>
          </p:nvSpPr>
          <p:spPr bwMode="auto">
            <a:xfrm flipH="1">
              <a:off x="2496" y="8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1" name="Oval 209"/>
            <p:cNvSpPr>
              <a:spLocks/>
            </p:cNvSpPr>
            <p:nvPr/>
          </p:nvSpPr>
          <p:spPr bwMode="auto">
            <a:xfrm flipH="1">
              <a:off x="2496" y="758"/>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2" name="Oval 210"/>
            <p:cNvSpPr>
              <a:spLocks/>
            </p:cNvSpPr>
            <p:nvPr/>
          </p:nvSpPr>
          <p:spPr bwMode="auto">
            <a:xfrm flipH="1">
              <a:off x="36" y="176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3" name="Oval 211"/>
            <p:cNvSpPr>
              <a:spLocks/>
            </p:cNvSpPr>
            <p:nvPr/>
          </p:nvSpPr>
          <p:spPr bwMode="auto">
            <a:xfrm flipH="1">
              <a:off x="796" y="10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4" name="Oval 212"/>
            <p:cNvSpPr>
              <a:spLocks/>
            </p:cNvSpPr>
            <p:nvPr/>
          </p:nvSpPr>
          <p:spPr bwMode="auto">
            <a:xfrm flipH="1">
              <a:off x="940" y="18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5" name="Oval 213"/>
            <p:cNvSpPr>
              <a:spLocks/>
            </p:cNvSpPr>
            <p:nvPr/>
          </p:nvSpPr>
          <p:spPr bwMode="auto">
            <a:xfrm flipH="1">
              <a:off x="1556"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6" name="Oval 214"/>
            <p:cNvSpPr>
              <a:spLocks/>
            </p:cNvSpPr>
            <p:nvPr/>
          </p:nvSpPr>
          <p:spPr bwMode="auto">
            <a:xfrm flipH="1">
              <a:off x="1736"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7" name="Oval 215"/>
            <p:cNvSpPr>
              <a:spLocks/>
            </p:cNvSpPr>
            <p:nvPr/>
          </p:nvSpPr>
          <p:spPr bwMode="auto">
            <a:xfrm flipH="1">
              <a:off x="1772" y="21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8" name="Oval 216"/>
            <p:cNvSpPr>
              <a:spLocks/>
            </p:cNvSpPr>
            <p:nvPr/>
          </p:nvSpPr>
          <p:spPr bwMode="auto">
            <a:xfrm flipH="1">
              <a:off x="2460"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69" name="Oval 217"/>
            <p:cNvSpPr>
              <a:spLocks/>
            </p:cNvSpPr>
            <p:nvPr/>
          </p:nvSpPr>
          <p:spPr bwMode="auto">
            <a:xfrm flipH="1">
              <a:off x="2315"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0" name="Oval 218"/>
            <p:cNvSpPr>
              <a:spLocks/>
            </p:cNvSpPr>
            <p:nvPr/>
          </p:nvSpPr>
          <p:spPr bwMode="auto">
            <a:xfrm flipH="1">
              <a:off x="2206" y="433"/>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1" name="Oval 219"/>
            <p:cNvSpPr>
              <a:spLocks/>
            </p:cNvSpPr>
            <p:nvPr/>
          </p:nvSpPr>
          <p:spPr bwMode="auto">
            <a:xfrm flipH="1">
              <a:off x="180" y="7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2" name="Oval 220"/>
            <p:cNvSpPr>
              <a:spLocks/>
            </p:cNvSpPr>
            <p:nvPr/>
          </p:nvSpPr>
          <p:spPr bwMode="auto">
            <a:xfrm flipH="1">
              <a:off x="434" y="54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3" name="Oval 221"/>
            <p:cNvSpPr>
              <a:spLocks/>
            </p:cNvSpPr>
            <p:nvPr/>
          </p:nvSpPr>
          <p:spPr bwMode="auto">
            <a:xfrm flipH="1">
              <a:off x="1591" y="685"/>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4" name="Oval 222"/>
            <p:cNvSpPr>
              <a:spLocks/>
            </p:cNvSpPr>
            <p:nvPr/>
          </p:nvSpPr>
          <p:spPr bwMode="auto">
            <a:xfrm flipH="1">
              <a:off x="1519" y="90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5" name="Oval 223"/>
            <p:cNvSpPr>
              <a:spLocks/>
            </p:cNvSpPr>
            <p:nvPr/>
          </p:nvSpPr>
          <p:spPr bwMode="auto">
            <a:xfrm flipH="1">
              <a:off x="1736" y="79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6" name="Oval 224"/>
            <p:cNvSpPr>
              <a:spLocks/>
            </p:cNvSpPr>
            <p:nvPr/>
          </p:nvSpPr>
          <p:spPr bwMode="auto">
            <a:xfrm flipH="1">
              <a:off x="1012" y="794"/>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7" name="Oval 225"/>
            <p:cNvSpPr>
              <a:spLocks/>
            </p:cNvSpPr>
            <p:nvPr/>
          </p:nvSpPr>
          <p:spPr bwMode="auto">
            <a:xfrm flipH="1">
              <a:off x="1048" y="541"/>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8" name="Oval 226"/>
            <p:cNvSpPr>
              <a:spLocks/>
            </p:cNvSpPr>
            <p:nvPr/>
          </p:nvSpPr>
          <p:spPr bwMode="auto">
            <a:xfrm flipH="1">
              <a:off x="867" y="1300"/>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79" name="Oval 227"/>
            <p:cNvSpPr>
              <a:spLocks/>
            </p:cNvSpPr>
            <p:nvPr/>
          </p:nvSpPr>
          <p:spPr bwMode="auto">
            <a:xfrm flipH="1">
              <a:off x="1736" y="1517"/>
              <a:ext cx="43" cy="42"/>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0" name="Oval 228"/>
            <p:cNvSpPr>
              <a:spLocks/>
            </p:cNvSpPr>
            <p:nvPr/>
          </p:nvSpPr>
          <p:spPr bwMode="auto">
            <a:xfrm flipH="1">
              <a:off x="1772" y="1263"/>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1" name="Oval 229"/>
            <p:cNvSpPr>
              <a:spLocks/>
            </p:cNvSpPr>
            <p:nvPr/>
          </p:nvSpPr>
          <p:spPr bwMode="auto">
            <a:xfrm flipH="1">
              <a:off x="2279"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2" name="Oval 230"/>
            <p:cNvSpPr>
              <a:spLocks/>
            </p:cNvSpPr>
            <p:nvPr/>
          </p:nvSpPr>
          <p:spPr bwMode="auto">
            <a:xfrm flipH="1">
              <a:off x="2315" y="130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3" name="Oval 231"/>
            <p:cNvSpPr>
              <a:spLocks/>
            </p:cNvSpPr>
            <p:nvPr/>
          </p:nvSpPr>
          <p:spPr bwMode="auto">
            <a:xfrm flipH="1">
              <a:off x="2135"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4" name="Oval 232"/>
            <p:cNvSpPr>
              <a:spLocks/>
            </p:cNvSpPr>
            <p:nvPr/>
          </p:nvSpPr>
          <p:spPr bwMode="auto">
            <a:xfrm flipH="1">
              <a:off x="2496" y="2058"/>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5" name="Oval 233"/>
            <p:cNvSpPr>
              <a:spLocks/>
            </p:cNvSpPr>
            <p:nvPr/>
          </p:nvSpPr>
          <p:spPr bwMode="auto">
            <a:xfrm flipH="1">
              <a:off x="238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6" name="Oval 234"/>
            <p:cNvSpPr>
              <a:spLocks/>
            </p:cNvSpPr>
            <p:nvPr/>
          </p:nvSpPr>
          <p:spPr bwMode="auto">
            <a:xfrm flipH="1">
              <a:off x="2062" y="2022"/>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7" name="Oval 235"/>
            <p:cNvSpPr>
              <a:spLocks/>
            </p:cNvSpPr>
            <p:nvPr/>
          </p:nvSpPr>
          <p:spPr bwMode="auto">
            <a:xfrm flipH="1">
              <a:off x="2098" y="191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8" name="Oval 236"/>
            <p:cNvSpPr>
              <a:spLocks/>
            </p:cNvSpPr>
            <p:nvPr/>
          </p:nvSpPr>
          <p:spPr bwMode="auto">
            <a:xfrm flipH="1">
              <a:off x="1519" y="20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89" name="Oval 237"/>
            <p:cNvSpPr>
              <a:spLocks/>
            </p:cNvSpPr>
            <p:nvPr/>
          </p:nvSpPr>
          <p:spPr bwMode="auto">
            <a:xfrm flipH="1">
              <a:off x="1265" y="2058"/>
              <a:ext cx="45"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0" name="Oval 238"/>
            <p:cNvSpPr>
              <a:spLocks/>
            </p:cNvSpPr>
            <p:nvPr/>
          </p:nvSpPr>
          <p:spPr bwMode="auto">
            <a:xfrm flipH="1">
              <a:off x="162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1" name="Oval 239"/>
            <p:cNvSpPr>
              <a:spLocks/>
            </p:cNvSpPr>
            <p:nvPr/>
          </p:nvSpPr>
          <p:spPr bwMode="auto">
            <a:xfrm flipH="1">
              <a:off x="977" y="2202"/>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2" name="Oval 240"/>
            <p:cNvSpPr>
              <a:spLocks/>
            </p:cNvSpPr>
            <p:nvPr/>
          </p:nvSpPr>
          <p:spPr bwMode="auto">
            <a:xfrm flipH="1">
              <a:off x="686" y="2022"/>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3" name="Oval 241"/>
            <p:cNvSpPr>
              <a:spLocks/>
            </p:cNvSpPr>
            <p:nvPr/>
          </p:nvSpPr>
          <p:spPr bwMode="auto">
            <a:xfrm flipH="1">
              <a:off x="759" y="2239"/>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4" name="Oval 242"/>
            <p:cNvSpPr>
              <a:spLocks/>
            </p:cNvSpPr>
            <p:nvPr/>
          </p:nvSpPr>
          <p:spPr bwMode="auto">
            <a:xfrm flipH="1">
              <a:off x="36" y="1986"/>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5" name="Oval 243"/>
            <p:cNvSpPr>
              <a:spLocks/>
            </p:cNvSpPr>
            <p:nvPr/>
          </p:nvSpPr>
          <p:spPr bwMode="auto">
            <a:xfrm flipH="1">
              <a:off x="180" y="1805"/>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6" name="Oval 244"/>
            <p:cNvSpPr>
              <a:spLocks/>
            </p:cNvSpPr>
            <p:nvPr/>
          </p:nvSpPr>
          <p:spPr bwMode="auto">
            <a:xfrm flipH="1">
              <a:off x="361" y="133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7" name="Oval 245"/>
            <p:cNvSpPr>
              <a:spLocks/>
            </p:cNvSpPr>
            <p:nvPr/>
          </p:nvSpPr>
          <p:spPr bwMode="auto">
            <a:xfrm flipH="1">
              <a:off x="398" y="122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8" name="Oval 246"/>
            <p:cNvSpPr>
              <a:spLocks/>
            </p:cNvSpPr>
            <p:nvPr/>
          </p:nvSpPr>
          <p:spPr bwMode="auto">
            <a:xfrm flipH="1">
              <a:off x="217" y="1407"/>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199" name="Oval 247"/>
            <p:cNvSpPr>
              <a:spLocks/>
            </p:cNvSpPr>
            <p:nvPr/>
          </p:nvSpPr>
          <p:spPr bwMode="auto">
            <a:xfrm flipH="1">
              <a:off x="615" y="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0" name="Oval 248"/>
            <p:cNvSpPr>
              <a:spLocks/>
            </p:cNvSpPr>
            <p:nvPr/>
          </p:nvSpPr>
          <p:spPr bwMode="auto">
            <a:xfrm flipH="1">
              <a:off x="723" y="253"/>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1" name="Oval 249"/>
            <p:cNvSpPr>
              <a:spLocks/>
            </p:cNvSpPr>
            <p:nvPr/>
          </p:nvSpPr>
          <p:spPr bwMode="auto">
            <a:xfrm flipH="1">
              <a:off x="1736" y="397"/>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2" name="Oval 250"/>
            <p:cNvSpPr>
              <a:spLocks/>
            </p:cNvSpPr>
            <p:nvPr/>
          </p:nvSpPr>
          <p:spPr bwMode="auto">
            <a:xfrm flipH="1">
              <a:off x="1627" y="216"/>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3" name="Oval 251"/>
            <p:cNvSpPr>
              <a:spLocks/>
            </p:cNvSpPr>
            <p:nvPr/>
          </p:nvSpPr>
          <p:spPr bwMode="auto">
            <a:xfrm flipH="1">
              <a:off x="2315" y="36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4" name="Oval 252"/>
            <p:cNvSpPr>
              <a:spLocks/>
            </p:cNvSpPr>
            <p:nvPr/>
          </p:nvSpPr>
          <p:spPr bwMode="auto">
            <a:xfrm flipH="1">
              <a:off x="2533" y="54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5" name="Oval 253"/>
            <p:cNvSpPr>
              <a:spLocks/>
            </p:cNvSpPr>
            <p:nvPr/>
          </p:nvSpPr>
          <p:spPr bwMode="auto">
            <a:xfrm flipH="1">
              <a:off x="2135" y="2202"/>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6" name="Oval 254"/>
            <p:cNvSpPr>
              <a:spLocks/>
            </p:cNvSpPr>
            <p:nvPr/>
          </p:nvSpPr>
          <p:spPr bwMode="auto">
            <a:xfrm flipH="1">
              <a:off x="1954" y="216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7" name="Oval 255"/>
            <p:cNvSpPr>
              <a:spLocks/>
            </p:cNvSpPr>
            <p:nvPr/>
          </p:nvSpPr>
          <p:spPr bwMode="auto">
            <a:xfrm flipH="1">
              <a:off x="1917"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8" name="Oval 256"/>
            <p:cNvSpPr>
              <a:spLocks/>
            </p:cNvSpPr>
            <p:nvPr/>
          </p:nvSpPr>
          <p:spPr bwMode="auto">
            <a:xfrm flipH="1">
              <a:off x="1446" y="1914"/>
              <a:ext cx="45"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09" name="Oval 257"/>
            <p:cNvSpPr>
              <a:spLocks/>
            </p:cNvSpPr>
            <p:nvPr/>
          </p:nvSpPr>
          <p:spPr bwMode="auto">
            <a:xfrm flipH="1">
              <a:off x="1591" y="19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0" name="Oval 258"/>
            <p:cNvSpPr>
              <a:spLocks/>
            </p:cNvSpPr>
            <p:nvPr/>
          </p:nvSpPr>
          <p:spPr bwMode="auto">
            <a:xfrm flipH="1">
              <a:off x="1375" y="205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1" name="Oval 259"/>
            <p:cNvSpPr>
              <a:spLocks/>
            </p:cNvSpPr>
            <p:nvPr/>
          </p:nvSpPr>
          <p:spPr bwMode="auto">
            <a:xfrm flipH="1">
              <a:off x="977" y="2095"/>
              <a:ext cx="43" cy="42"/>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2" name="Oval 260"/>
            <p:cNvSpPr>
              <a:spLocks/>
            </p:cNvSpPr>
            <p:nvPr/>
          </p:nvSpPr>
          <p:spPr bwMode="auto">
            <a:xfrm flipH="1">
              <a:off x="867" y="2239"/>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3" name="Oval 261"/>
            <p:cNvSpPr>
              <a:spLocks/>
            </p:cNvSpPr>
            <p:nvPr/>
          </p:nvSpPr>
          <p:spPr bwMode="auto">
            <a:xfrm flipH="1">
              <a:off x="180" y="198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4" name="Oval 262"/>
            <p:cNvSpPr>
              <a:spLocks/>
            </p:cNvSpPr>
            <p:nvPr/>
          </p:nvSpPr>
          <p:spPr bwMode="auto">
            <a:xfrm flipH="1">
              <a:off x="288" y="1805"/>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5" name="Oval 263"/>
            <p:cNvSpPr>
              <a:spLocks/>
            </p:cNvSpPr>
            <p:nvPr/>
          </p:nvSpPr>
          <p:spPr bwMode="auto">
            <a:xfrm flipH="1">
              <a:off x="36"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6" name="Oval 264"/>
            <p:cNvSpPr>
              <a:spLocks/>
            </p:cNvSpPr>
            <p:nvPr/>
          </p:nvSpPr>
          <p:spPr bwMode="auto">
            <a:xfrm flipH="1">
              <a:off x="325" y="1444"/>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7" name="Oval 265"/>
            <p:cNvSpPr>
              <a:spLocks/>
            </p:cNvSpPr>
            <p:nvPr/>
          </p:nvSpPr>
          <p:spPr bwMode="auto">
            <a:xfrm flipH="1">
              <a:off x="434" y="1407"/>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8" name="Oval 266"/>
            <p:cNvSpPr>
              <a:spLocks/>
            </p:cNvSpPr>
            <p:nvPr/>
          </p:nvSpPr>
          <p:spPr bwMode="auto">
            <a:xfrm flipH="1">
              <a:off x="977" y="1263"/>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19" name="Oval 267"/>
            <p:cNvSpPr>
              <a:spLocks/>
            </p:cNvSpPr>
            <p:nvPr/>
          </p:nvSpPr>
          <p:spPr bwMode="auto">
            <a:xfrm flipH="1">
              <a:off x="1121" y="1372"/>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0" name="Oval 268"/>
            <p:cNvSpPr>
              <a:spLocks/>
            </p:cNvSpPr>
            <p:nvPr/>
          </p:nvSpPr>
          <p:spPr bwMode="auto">
            <a:xfrm flipH="1">
              <a:off x="1048" y="902"/>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1" name="Oval 269"/>
            <p:cNvSpPr>
              <a:spLocks/>
            </p:cNvSpPr>
            <p:nvPr/>
          </p:nvSpPr>
          <p:spPr bwMode="auto">
            <a:xfrm flipH="1">
              <a:off x="831"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2" name="Oval 270"/>
            <p:cNvSpPr>
              <a:spLocks/>
            </p:cNvSpPr>
            <p:nvPr/>
          </p:nvSpPr>
          <p:spPr bwMode="auto">
            <a:xfrm flipH="1">
              <a:off x="1556" y="831"/>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3" name="Oval 271"/>
            <p:cNvSpPr>
              <a:spLocks/>
            </p:cNvSpPr>
            <p:nvPr/>
          </p:nvSpPr>
          <p:spPr bwMode="auto">
            <a:xfrm flipH="1">
              <a:off x="1808"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4" name="Oval 272"/>
            <p:cNvSpPr>
              <a:spLocks/>
            </p:cNvSpPr>
            <p:nvPr/>
          </p:nvSpPr>
          <p:spPr bwMode="auto">
            <a:xfrm flipH="1">
              <a:off x="2387" y="866"/>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5" name="Oval 273"/>
            <p:cNvSpPr>
              <a:spLocks/>
            </p:cNvSpPr>
            <p:nvPr/>
          </p:nvSpPr>
          <p:spPr bwMode="auto">
            <a:xfrm flipH="1">
              <a:off x="2279" y="75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6" name="Oval 274"/>
            <p:cNvSpPr>
              <a:spLocks/>
            </p:cNvSpPr>
            <p:nvPr/>
          </p:nvSpPr>
          <p:spPr bwMode="auto">
            <a:xfrm flipH="1">
              <a:off x="2568" y="975"/>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7" name="Oval 275"/>
            <p:cNvSpPr>
              <a:spLocks/>
            </p:cNvSpPr>
            <p:nvPr/>
          </p:nvSpPr>
          <p:spPr bwMode="auto">
            <a:xfrm flipH="1">
              <a:off x="1700" y="1300"/>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8" name="Oval 276"/>
            <p:cNvSpPr>
              <a:spLocks/>
            </p:cNvSpPr>
            <p:nvPr/>
          </p:nvSpPr>
          <p:spPr bwMode="auto">
            <a:xfrm flipH="1">
              <a:off x="1556" y="1227"/>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29" name="Oval 277"/>
            <p:cNvSpPr>
              <a:spLocks/>
            </p:cNvSpPr>
            <p:nvPr/>
          </p:nvSpPr>
          <p:spPr bwMode="auto">
            <a:xfrm flipH="1">
              <a:off x="1627" y="1588"/>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6230" name="Oval 278"/>
            <p:cNvSpPr>
              <a:spLocks/>
            </p:cNvSpPr>
            <p:nvPr/>
          </p:nvSpPr>
          <p:spPr bwMode="auto">
            <a:xfrm flipH="1">
              <a:off x="2460" y="13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126103"/>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0"/>
                                  </p:stCondLst>
                                  <p:childTnLst>
                                    <p:set>
                                      <p:cBhvr>
                                        <p:cTn id="9" dur="1" fill="hold">
                                          <p:stCondLst>
                                            <p:cond delay="499"/>
                                          </p:stCondLst>
                                        </p:cTn>
                                        <p:tgtEl>
                                          <p:spTgt spid="125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3" grpId="0" animBg="1"/>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1" name="Line 1"/>
          <p:cNvSpPr>
            <a:spLocks noChangeShapeType="1"/>
          </p:cNvSpPr>
          <p:nvPr/>
        </p:nvSpPr>
        <p:spPr bwMode="auto">
          <a:xfrm rot="10800000">
            <a:off x="3033713" y="4833938"/>
            <a:ext cx="3333750" cy="1293812"/>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02" name="Rectangle 2"/>
          <p:cNvSpPr>
            <a:spLocks noGrp="1" noChangeArrowheads="1"/>
          </p:cNvSpPr>
          <p:nvPr>
            <p:ph type="title"/>
          </p:nvPr>
        </p:nvSpPr>
        <p:spPr>
          <a:ln/>
        </p:spPr>
        <p:txBody>
          <a:bodyPr rIns="132080"/>
          <a:lstStyle/>
          <a:p>
            <a:r>
              <a:rPr lang="en-US"/>
              <a:t>Feature matching</a:t>
            </a:r>
          </a:p>
        </p:txBody>
      </p:sp>
      <p:grpSp>
        <p:nvGrpSpPr>
          <p:cNvPr id="128147" name="Group 147"/>
          <p:cNvGrpSpPr>
            <a:grpSpLocks/>
          </p:cNvGrpSpPr>
          <p:nvPr/>
        </p:nvGrpSpPr>
        <p:grpSpPr bwMode="auto">
          <a:xfrm>
            <a:off x="2411413" y="2763838"/>
            <a:ext cx="4233862" cy="3711575"/>
            <a:chOff x="0" y="0"/>
            <a:chExt cx="2666" cy="2338"/>
          </a:xfrm>
        </p:grpSpPr>
        <p:sp>
          <p:nvSpPr>
            <p:cNvPr id="128003" name="Line 3"/>
            <p:cNvSpPr>
              <a:spLocks noChangeShapeType="1"/>
            </p:cNvSpPr>
            <p:nvPr/>
          </p:nvSpPr>
          <p:spPr bwMode="auto">
            <a:xfrm flipH="1">
              <a:off x="2339" y="888"/>
              <a:ext cx="31" cy="56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04" name="Line 4"/>
            <p:cNvSpPr>
              <a:spLocks noChangeShapeType="1"/>
            </p:cNvSpPr>
            <p:nvPr/>
          </p:nvSpPr>
          <p:spPr bwMode="auto">
            <a:xfrm>
              <a:off x="2308" y="1484"/>
              <a:ext cx="156" cy="566"/>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05" name="Line 5"/>
            <p:cNvSpPr>
              <a:spLocks noChangeShapeType="1"/>
            </p:cNvSpPr>
            <p:nvPr/>
          </p:nvSpPr>
          <p:spPr bwMode="auto">
            <a:xfrm>
              <a:off x="1740" y="793"/>
              <a:ext cx="629" cy="52"/>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06" name="Line 6"/>
            <p:cNvSpPr>
              <a:spLocks noChangeShapeType="1"/>
            </p:cNvSpPr>
            <p:nvPr/>
          </p:nvSpPr>
          <p:spPr bwMode="auto">
            <a:xfrm rot="10800000" flipH="1">
              <a:off x="984" y="783"/>
              <a:ext cx="755" cy="60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07" name="Line 7"/>
            <p:cNvSpPr>
              <a:spLocks noChangeShapeType="1"/>
            </p:cNvSpPr>
            <p:nvPr/>
          </p:nvSpPr>
          <p:spPr bwMode="auto">
            <a:xfrm>
              <a:off x="796" y="180"/>
              <a:ext cx="216" cy="614"/>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08" name="Line 8"/>
            <p:cNvSpPr>
              <a:spLocks noChangeShapeType="1"/>
            </p:cNvSpPr>
            <p:nvPr/>
          </p:nvSpPr>
          <p:spPr bwMode="auto">
            <a:xfrm>
              <a:off x="796" y="180"/>
              <a:ext cx="181" cy="1264"/>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09" name="Line 9"/>
            <p:cNvSpPr>
              <a:spLocks noChangeShapeType="1"/>
            </p:cNvSpPr>
            <p:nvPr/>
          </p:nvSpPr>
          <p:spPr bwMode="auto">
            <a:xfrm flipH="1">
              <a:off x="977" y="794"/>
              <a:ext cx="35" cy="65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10" name="Line 10"/>
            <p:cNvSpPr>
              <a:spLocks noChangeShapeType="1"/>
            </p:cNvSpPr>
            <p:nvPr/>
          </p:nvSpPr>
          <p:spPr bwMode="auto">
            <a:xfrm>
              <a:off x="288" y="1227"/>
              <a:ext cx="689" cy="217"/>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11" name="Line 11"/>
            <p:cNvSpPr>
              <a:spLocks noChangeShapeType="1"/>
            </p:cNvSpPr>
            <p:nvPr/>
          </p:nvSpPr>
          <p:spPr bwMode="auto">
            <a:xfrm>
              <a:off x="288" y="1914"/>
              <a:ext cx="616" cy="252"/>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12" name="Line 12"/>
            <p:cNvSpPr>
              <a:spLocks noChangeShapeType="1"/>
            </p:cNvSpPr>
            <p:nvPr/>
          </p:nvSpPr>
          <p:spPr bwMode="auto">
            <a:xfrm>
              <a:off x="1483" y="2022"/>
              <a:ext cx="615" cy="73"/>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13" name="Line 13"/>
            <p:cNvSpPr>
              <a:spLocks noChangeShapeType="1"/>
            </p:cNvSpPr>
            <p:nvPr/>
          </p:nvSpPr>
          <p:spPr bwMode="auto">
            <a:xfrm rot="10800000" flipH="1">
              <a:off x="217" y="1444"/>
              <a:ext cx="723" cy="397"/>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14" name="Line 14"/>
            <p:cNvSpPr>
              <a:spLocks noChangeShapeType="1"/>
            </p:cNvSpPr>
            <p:nvPr/>
          </p:nvSpPr>
          <p:spPr bwMode="auto">
            <a:xfrm rot="10800000" flipH="1">
              <a:off x="1483" y="1444"/>
              <a:ext cx="832" cy="57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15" name="Line 15"/>
            <p:cNvSpPr>
              <a:spLocks noChangeShapeType="1"/>
            </p:cNvSpPr>
            <p:nvPr/>
          </p:nvSpPr>
          <p:spPr bwMode="auto">
            <a:xfrm rot="10800000" flipH="1">
              <a:off x="1664" y="433"/>
              <a:ext cx="579" cy="32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016" name="Line 16"/>
            <p:cNvSpPr>
              <a:spLocks noChangeShapeType="1"/>
            </p:cNvSpPr>
            <p:nvPr/>
          </p:nvSpPr>
          <p:spPr bwMode="auto">
            <a:xfrm rot="10800000">
              <a:off x="1012" y="1372"/>
              <a:ext cx="688" cy="3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128017" name="Picture 17"/>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5" y="1986"/>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18" name="Picture 18"/>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35" y="253"/>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19" name="Picture 19"/>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734"/>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20" name="Picture 20"/>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8" y="0"/>
              <a:ext cx="470" cy="35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38100" cap="flat">
                  <a:solidFill>
                    <a:srgbClr val="000000"/>
                  </a:solidFill>
                  <a:miter lim="800000"/>
                  <a:headEnd/>
                  <a:tailEnd/>
                </a14:hiddenLine>
              </a:ext>
            </a:extLst>
          </p:spPr>
        </p:pic>
        <p:pic>
          <p:nvPicPr>
            <p:cNvPr id="128021" name="Picture 21"/>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 y="505"/>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22" name="Picture 22"/>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29" y="1878"/>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23" name="Picture 23"/>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70" y="722"/>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24" name="Picture 24"/>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81" y="1841"/>
              <a:ext cx="316"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25" name="Picture 25"/>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9" y="1227"/>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26" name="Picture 26"/>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614"/>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27" name="Picture 27"/>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0" y="1046"/>
              <a:ext cx="314"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28" name="Picture 28"/>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51" y="1841"/>
              <a:ext cx="315"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29" name="Picture 29"/>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180"/>
              <a:ext cx="471" cy="3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30" name="Picture 30"/>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19" y="1192"/>
              <a:ext cx="353" cy="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31" name="Picture 31"/>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98" y="1263"/>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32" name="Picture 32"/>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 y="505"/>
              <a:ext cx="352" cy="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33" name="Picture 33"/>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70" y="722"/>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34" name="Picture 34"/>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614"/>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035" name="Picture 35"/>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 y="505"/>
              <a:ext cx="352" cy="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sp>
          <p:nvSpPr>
            <p:cNvPr id="128036" name="Oval 36"/>
            <p:cNvSpPr>
              <a:spLocks/>
            </p:cNvSpPr>
            <p:nvPr/>
          </p:nvSpPr>
          <p:spPr bwMode="auto">
            <a:xfrm flipH="1">
              <a:off x="686" y="144"/>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37" name="Oval 37"/>
            <p:cNvSpPr>
              <a:spLocks/>
            </p:cNvSpPr>
            <p:nvPr/>
          </p:nvSpPr>
          <p:spPr bwMode="auto">
            <a:xfrm flipH="1">
              <a:off x="824" y="216"/>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38" name="Oval 38"/>
            <p:cNvSpPr>
              <a:spLocks/>
            </p:cNvSpPr>
            <p:nvPr/>
          </p:nvSpPr>
          <p:spPr bwMode="auto">
            <a:xfrm flipH="1">
              <a:off x="969" y="72"/>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39" name="Oval 39"/>
            <p:cNvSpPr>
              <a:spLocks/>
            </p:cNvSpPr>
            <p:nvPr/>
          </p:nvSpPr>
          <p:spPr bwMode="auto">
            <a:xfrm flipH="1">
              <a:off x="867" y="570"/>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40" name="Oval 40"/>
            <p:cNvSpPr>
              <a:spLocks/>
            </p:cNvSpPr>
            <p:nvPr/>
          </p:nvSpPr>
          <p:spPr bwMode="auto">
            <a:xfrm flipH="1">
              <a:off x="1012"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grpSp>
          <p:nvGrpSpPr>
            <p:cNvPr id="128043" name="Group 43"/>
            <p:cNvGrpSpPr>
              <a:grpSpLocks/>
            </p:cNvGrpSpPr>
            <p:nvPr/>
          </p:nvGrpSpPr>
          <p:grpSpPr bwMode="auto">
            <a:xfrm flipH="1">
              <a:off x="615" y="253"/>
              <a:ext cx="43" cy="43"/>
              <a:chOff x="0" y="0"/>
              <a:chExt cx="42" cy="42"/>
            </a:xfrm>
          </p:grpSpPr>
          <p:sp>
            <p:nvSpPr>
              <p:cNvPr id="128041" name="Oval 41"/>
              <p:cNvSpPr>
                <a:spLocks/>
              </p:cNvSpPr>
              <p:nvPr/>
            </p:nvSpPr>
            <p:spPr bwMode="auto">
              <a:xfrm>
                <a:off x="0" y="0"/>
                <a:ext cx="42"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42" name="Rectangle 42"/>
              <p:cNvSpPr>
                <a:spLocks/>
              </p:cNvSpPr>
              <p:nvPr/>
            </p:nvSpPr>
            <p:spPr bwMode="auto">
              <a:xfrm flipH="1">
                <a:off x="6" y="6"/>
                <a:ext cx="30" cy="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28044" name="Oval 44"/>
            <p:cNvSpPr>
              <a:spLocks/>
            </p:cNvSpPr>
            <p:nvPr/>
          </p:nvSpPr>
          <p:spPr bwMode="auto">
            <a:xfrm flipH="1">
              <a:off x="1519" y="2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45" name="Oval 45"/>
            <p:cNvSpPr>
              <a:spLocks/>
            </p:cNvSpPr>
            <p:nvPr/>
          </p:nvSpPr>
          <p:spPr bwMode="auto">
            <a:xfrm flipH="1">
              <a:off x="867" y="794"/>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46" name="Oval 46"/>
            <p:cNvSpPr>
              <a:spLocks/>
            </p:cNvSpPr>
            <p:nvPr/>
          </p:nvSpPr>
          <p:spPr bwMode="auto">
            <a:xfrm flipH="1">
              <a:off x="1844" y="288"/>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47" name="Oval 47"/>
            <p:cNvSpPr>
              <a:spLocks/>
            </p:cNvSpPr>
            <p:nvPr/>
          </p:nvSpPr>
          <p:spPr bwMode="auto">
            <a:xfrm flipH="1">
              <a:off x="1627" y="433"/>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48" name="Oval 48"/>
            <p:cNvSpPr>
              <a:spLocks/>
            </p:cNvSpPr>
            <p:nvPr/>
          </p:nvSpPr>
          <p:spPr bwMode="auto">
            <a:xfrm flipH="1">
              <a:off x="1483"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49" name="Oval 49"/>
            <p:cNvSpPr>
              <a:spLocks/>
            </p:cNvSpPr>
            <p:nvPr/>
          </p:nvSpPr>
          <p:spPr bwMode="auto">
            <a:xfrm flipH="1">
              <a:off x="1844" y="8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0" name="Oval 50"/>
            <p:cNvSpPr>
              <a:spLocks/>
            </p:cNvSpPr>
            <p:nvPr/>
          </p:nvSpPr>
          <p:spPr bwMode="auto">
            <a:xfrm flipH="1">
              <a:off x="1627" y="1336"/>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1" name="Oval 51"/>
            <p:cNvSpPr>
              <a:spLocks/>
            </p:cNvSpPr>
            <p:nvPr/>
          </p:nvSpPr>
          <p:spPr bwMode="auto">
            <a:xfrm flipH="1">
              <a:off x="177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2" name="Oval 52"/>
            <p:cNvSpPr>
              <a:spLocks/>
            </p:cNvSpPr>
            <p:nvPr/>
          </p:nvSpPr>
          <p:spPr bwMode="auto">
            <a:xfrm flipH="1">
              <a:off x="1157" y="1263"/>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3" name="Oval 53"/>
            <p:cNvSpPr>
              <a:spLocks/>
            </p:cNvSpPr>
            <p:nvPr/>
          </p:nvSpPr>
          <p:spPr bwMode="auto">
            <a:xfrm flipH="1">
              <a:off x="1556" y="15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4" name="Oval 54"/>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5" name="Oval 55"/>
            <p:cNvSpPr>
              <a:spLocks/>
            </p:cNvSpPr>
            <p:nvPr/>
          </p:nvSpPr>
          <p:spPr bwMode="auto">
            <a:xfrm flipH="1">
              <a:off x="325" y="1119"/>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6" name="Oval 56"/>
            <p:cNvSpPr>
              <a:spLocks/>
            </p:cNvSpPr>
            <p:nvPr/>
          </p:nvSpPr>
          <p:spPr bwMode="auto">
            <a:xfrm flipH="1">
              <a:off x="252" y="1300"/>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7" name="Oval 57"/>
            <p:cNvSpPr>
              <a:spLocks/>
            </p:cNvSpPr>
            <p:nvPr/>
          </p:nvSpPr>
          <p:spPr bwMode="auto">
            <a:xfrm flipH="1">
              <a:off x="180" y="614"/>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8" name="Oval 58"/>
            <p:cNvSpPr>
              <a:spLocks/>
            </p:cNvSpPr>
            <p:nvPr/>
          </p:nvSpPr>
          <p:spPr bwMode="auto">
            <a:xfrm flipH="1">
              <a:off x="398" y="6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59" name="Oval 59"/>
            <p:cNvSpPr>
              <a:spLocks/>
            </p:cNvSpPr>
            <p:nvPr/>
          </p:nvSpPr>
          <p:spPr bwMode="auto">
            <a:xfrm flipH="1">
              <a:off x="398" y="1878"/>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0" name="Oval 60"/>
            <p:cNvSpPr>
              <a:spLocks/>
            </p:cNvSpPr>
            <p:nvPr/>
          </p:nvSpPr>
          <p:spPr bwMode="auto">
            <a:xfrm flipH="1">
              <a:off x="325" y="198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1" name="Oval 61"/>
            <p:cNvSpPr>
              <a:spLocks/>
            </p:cNvSpPr>
            <p:nvPr/>
          </p:nvSpPr>
          <p:spPr bwMode="auto">
            <a:xfrm flipH="1">
              <a:off x="2460"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2" name="Oval 62"/>
            <p:cNvSpPr>
              <a:spLocks/>
            </p:cNvSpPr>
            <p:nvPr/>
          </p:nvSpPr>
          <p:spPr bwMode="auto">
            <a:xfrm flipH="1">
              <a:off x="867"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3" name="Oval 63"/>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4" name="Oval 64"/>
            <p:cNvSpPr>
              <a:spLocks/>
            </p:cNvSpPr>
            <p:nvPr/>
          </p:nvSpPr>
          <p:spPr bwMode="auto">
            <a:xfrm flipH="1">
              <a:off x="686" y="21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5" name="Oval 65"/>
            <p:cNvSpPr>
              <a:spLocks/>
            </p:cNvSpPr>
            <p:nvPr/>
          </p:nvSpPr>
          <p:spPr bwMode="auto">
            <a:xfrm flipH="1">
              <a:off x="831"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6" name="Oval 66"/>
            <p:cNvSpPr>
              <a:spLocks/>
            </p:cNvSpPr>
            <p:nvPr/>
          </p:nvSpPr>
          <p:spPr bwMode="auto">
            <a:xfrm flipH="1">
              <a:off x="796" y="21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7" name="Oval 67"/>
            <p:cNvSpPr>
              <a:spLocks/>
            </p:cNvSpPr>
            <p:nvPr/>
          </p:nvSpPr>
          <p:spPr bwMode="auto">
            <a:xfrm flipH="1">
              <a:off x="977" y="1517"/>
              <a:ext cx="43"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8" name="Oval 68"/>
            <p:cNvSpPr>
              <a:spLocks/>
            </p:cNvSpPr>
            <p:nvPr/>
          </p:nvSpPr>
          <p:spPr bwMode="auto">
            <a:xfrm flipH="1">
              <a:off x="1338"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69" name="Oval 69"/>
            <p:cNvSpPr>
              <a:spLocks/>
            </p:cNvSpPr>
            <p:nvPr/>
          </p:nvSpPr>
          <p:spPr bwMode="auto">
            <a:xfrm flipH="1">
              <a:off x="2604"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0" name="Oval 70"/>
            <p:cNvSpPr>
              <a:spLocks/>
            </p:cNvSpPr>
            <p:nvPr/>
          </p:nvSpPr>
          <p:spPr bwMode="auto">
            <a:xfrm flipH="1">
              <a:off x="1954" y="198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1" name="Oval 71"/>
            <p:cNvSpPr>
              <a:spLocks/>
            </p:cNvSpPr>
            <p:nvPr/>
          </p:nvSpPr>
          <p:spPr bwMode="auto">
            <a:xfrm flipH="1">
              <a:off x="2387" y="144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2" name="Oval 72"/>
            <p:cNvSpPr>
              <a:spLocks/>
            </p:cNvSpPr>
            <p:nvPr/>
          </p:nvSpPr>
          <p:spPr bwMode="auto">
            <a:xfrm flipH="1">
              <a:off x="2062" y="216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3" name="Oval 73"/>
            <p:cNvSpPr>
              <a:spLocks/>
            </p:cNvSpPr>
            <p:nvPr/>
          </p:nvSpPr>
          <p:spPr bwMode="auto">
            <a:xfrm flipH="1">
              <a:off x="2206"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4" name="Oval 74"/>
            <p:cNvSpPr>
              <a:spLocks/>
            </p:cNvSpPr>
            <p:nvPr/>
          </p:nvSpPr>
          <p:spPr bwMode="auto">
            <a:xfrm flipH="1">
              <a:off x="2170" y="32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5" name="Oval 75"/>
            <p:cNvSpPr>
              <a:spLocks/>
            </p:cNvSpPr>
            <p:nvPr/>
          </p:nvSpPr>
          <p:spPr bwMode="auto">
            <a:xfrm flipH="1">
              <a:off x="2387" y="50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6" name="Oval 76"/>
            <p:cNvSpPr>
              <a:spLocks/>
            </p:cNvSpPr>
            <p:nvPr/>
          </p:nvSpPr>
          <p:spPr bwMode="auto">
            <a:xfrm flipH="1">
              <a:off x="2496" y="8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7" name="Oval 77"/>
            <p:cNvSpPr>
              <a:spLocks/>
            </p:cNvSpPr>
            <p:nvPr/>
          </p:nvSpPr>
          <p:spPr bwMode="auto">
            <a:xfrm flipH="1">
              <a:off x="2496" y="758"/>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8" name="Oval 78"/>
            <p:cNvSpPr>
              <a:spLocks/>
            </p:cNvSpPr>
            <p:nvPr/>
          </p:nvSpPr>
          <p:spPr bwMode="auto">
            <a:xfrm flipH="1">
              <a:off x="36" y="176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79" name="Oval 79"/>
            <p:cNvSpPr>
              <a:spLocks/>
            </p:cNvSpPr>
            <p:nvPr/>
          </p:nvSpPr>
          <p:spPr bwMode="auto">
            <a:xfrm flipH="1">
              <a:off x="796" y="10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0" name="Oval 80"/>
            <p:cNvSpPr>
              <a:spLocks/>
            </p:cNvSpPr>
            <p:nvPr/>
          </p:nvSpPr>
          <p:spPr bwMode="auto">
            <a:xfrm flipH="1">
              <a:off x="940" y="18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1" name="Oval 81"/>
            <p:cNvSpPr>
              <a:spLocks/>
            </p:cNvSpPr>
            <p:nvPr/>
          </p:nvSpPr>
          <p:spPr bwMode="auto">
            <a:xfrm flipH="1">
              <a:off x="1556"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2" name="Oval 82"/>
            <p:cNvSpPr>
              <a:spLocks/>
            </p:cNvSpPr>
            <p:nvPr/>
          </p:nvSpPr>
          <p:spPr bwMode="auto">
            <a:xfrm flipH="1">
              <a:off x="1736"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3" name="Oval 83"/>
            <p:cNvSpPr>
              <a:spLocks/>
            </p:cNvSpPr>
            <p:nvPr/>
          </p:nvSpPr>
          <p:spPr bwMode="auto">
            <a:xfrm flipH="1">
              <a:off x="1772" y="21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4" name="Oval 84"/>
            <p:cNvSpPr>
              <a:spLocks/>
            </p:cNvSpPr>
            <p:nvPr/>
          </p:nvSpPr>
          <p:spPr bwMode="auto">
            <a:xfrm flipH="1">
              <a:off x="2460"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5" name="Oval 85"/>
            <p:cNvSpPr>
              <a:spLocks/>
            </p:cNvSpPr>
            <p:nvPr/>
          </p:nvSpPr>
          <p:spPr bwMode="auto">
            <a:xfrm flipH="1">
              <a:off x="2315"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6" name="Oval 86"/>
            <p:cNvSpPr>
              <a:spLocks/>
            </p:cNvSpPr>
            <p:nvPr/>
          </p:nvSpPr>
          <p:spPr bwMode="auto">
            <a:xfrm flipH="1">
              <a:off x="2206" y="433"/>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7" name="Oval 87"/>
            <p:cNvSpPr>
              <a:spLocks/>
            </p:cNvSpPr>
            <p:nvPr/>
          </p:nvSpPr>
          <p:spPr bwMode="auto">
            <a:xfrm flipH="1">
              <a:off x="180" y="7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8" name="Oval 88"/>
            <p:cNvSpPr>
              <a:spLocks/>
            </p:cNvSpPr>
            <p:nvPr/>
          </p:nvSpPr>
          <p:spPr bwMode="auto">
            <a:xfrm flipH="1">
              <a:off x="434" y="54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89" name="Oval 89"/>
            <p:cNvSpPr>
              <a:spLocks/>
            </p:cNvSpPr>
            <p:nvPr/>
          </p:nvSpPr>
          <p:spPr bwMode="auto">
            <a:xfrm flipH="1">
              <a:off x="1591" y="685"/>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0" name="Oval 90"/>
            <p:cNvSpPr>
              <a:spLocks/>
            </p:cNvSpPr>
            <p:nvPr/>
          </p:nvSpPr>
          <p:spPr bwMode="auto">
            <a:xfrm flipH="1">
              <a:off x="1519" y="90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1" name="Oval 91"/>
            <p:cNvSpPr>
              <a:spLocks/>
            </p:cNvSpPr>
            <p:nvPr/>
          </p:nvSpPr>
          <p:spPr bwMode="auto">
            <a:xfrm flipH="1">
              <a:off x="1736" y="79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2" name="Oval 92"/>
            <p:cNvSpPr>
              <a:spLocks/>
            </p:cNvSpPr>
            <p:nvPr/>
          </p:nvSpPr>
          <p:spPr bwMode="auto">
            <a:xfrm flipH="1">
              <a:off x="1012" y="794"/>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3" name="Oval 93"/>
            <p:cNvSpPr>
              <a:spLocks/>
            </p:cNvSpPr>
            <p:nvPr/>
          </p:nvSpPr>
          <p:spPr bwMode="auto">
            <a:xfrm flipH="1">
              <a:off x="1048" y="541"/>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4" name="Oval 94"/>
            <p:cNvSpPr>
              <a:spLocks/>
            </p:cNvSpPr>
            <p:nvPr/>
          </p:nvSpPr>
          <p:spPr bwMode="auto">
            <a:xfrm flipH="1">
              <a:off x="867" y="1300"/>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5" name="Oval 95"/>
            <p:cNvSpPr>
              <a:spLocks/>
            </p:cNvSpPr>
            <p:nvPr/>
          </p:nvSpPr>
          <p:spPr bwMode="auto">
            <a:xfrm flipH="1">
              <a:off x="1736" y="1517"/>
              <a:ext cx="43" cy="42"/>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6" name="Oval 96"/>
            <p:cNvSpPr>
              <a:spLocks/>
            </p:cNvSpPr>
            <p:nvPr/>
          </p:nvSpPr>
          <p:spPr bwMode="auto">
            <a:xfrm flipH="1">
              <a:off x="1772" y="1263"/>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7" name="Oval 97"/>
            <p:cNvSpPr>
              <a:spLocks/>
            </p:cNvSpPr>
            <p:nvPr/>
          </p:nvSpPr>
          <p:spPr bwMode="auto">
            <a:xfrm flipH="1">
              <a:off x="2279"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8" name="Oval 98"/>
            <p:cNvSpPr>
              <a:spLocks/>
            </p:cNvSpPr>
            <p:nvPr/>
          </p:nvSpPr>
          <p:spPr bwMode="auto">
            <a:xfrm flipH="1">
              <a:off x="2315" y="130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099" name="Oval 99"/>
            <p:cNvSpPr>
              <a:spLocks/>
            </p:cNvSpPr>
            <p:nvPr/>
          </p:nvSpPr>
          <p:spPr bwMode="auto">
            <a:xfrm flipH="1">
              <a:off x="2135"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0" name="Oval 100"/>
            <p:cNvSpPr>
              <a:spLocks/>
            </p:cNvSpPr>
            <p:nvPr/>
          </p:nvSpPr>
          <p:spPr bwMode="auto">
            <a:xfrm flipH="1">
              <a:off x="2496" y="2058"/>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1" name="Oval 101"/>
            <p:cNvSpPr>
              <a:spLocks/>
            </p:cNvSpPr>
            <p:nvPr/>
          </p:nvSpPr>
          <p:spPr bwMode="auto">
            <a:xfrm flipH="1">
              <a:off x="238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2" name="Oval 102"/>
            <p:cNvSpPr>
              <a:spLocks/>
            </p:cNvSpPr>
            <p:nvPr/>
          </p:nvSpPr>
          <p:spPr bwMode="auto">
            <a:xfrm flipH="1">
              <a:off x="2062" y="2022"/>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3" name="Oval 103"/>
            <p:cNvSpPr>
              <a:spLocks/>
            </p:cNvSpPr>
            <p:nvPr/>
          </p:nvSpPr>
          <p:spPr bwMode="auto">
            <a:xfrm flipH="1">
              <a:off x="2098" y="191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4" name="Oval 104"/>
            <p:cNvSpPr>
              <a:spLocks/>
            </p:cNvSpPr>
            <p:nvPr/>
          </p:nvSpPr>
          <p:spPr bwMode="auto">
            <a:xfrm flipH="1">
              <a:off x="1519" y="20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5" name="Oval 105"/>
            <p:cNvSpPr>
              <a:spLocks/>
            </p:cNvSpPr>
            <p:nvPr/>
          </p:nvSpPr>
          <p:spPr bwMode="auto">
            <a:xfrm flipH="1">
              <a:off x="1265" y="2058"/>
              <a:ext cx="45"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6" name="Oval 106"/>
            <p:cNvSpPr>
              <a:spLocks/>
            </p:cNvSpPr>
            <p:nvPr/>
          </p:nvSpPr>
          <p:spPr bwMode="auto">
            <a:xfrm flipH="1">
              <a:off x="162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7" name="Oval 107"/>
            <p:cNvSpPr>
              <a:spLocks/>
            </p:cNvSpPr>
            <p:nvPr/>
          </p:nvSpPr>
          <p:spPr bwMode="auto">
            <a:xfrm flipH="1">
              <a:off x="977" y="2202"/>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8" name="Oval 108"/>
            <p:cNvSpPr>
              <a:spLocks/>
            </p:cNvSpPr>
            <p:nvPr/>
          </p:nvSpPr>
          <p:spPr bwMode="auto">
            <a:xfrm flipH="1">
              <a:off x="686" y="2022"/>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09" name="Oval 109"/>
            <p:cNvSpPr>
              <a:spLocks/>
            </p:cNvSpPr>
            <p:nvPr/>
          </p:nvSpPr>
          <p:spPr bwMode="auto">
            <a:xfrm flipH="1">
              <a:off x="759" y="2239"/>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0" name="Oval 110"/>
            <p:cNvSpPr>
              <a:spLocks/>
            </p:cNvSpPr>
            <p:nvPr/>
          </p:nvSpPr>
          <p:spPr bwMode="auto">
            <a:xfrm flipH="1">
              <a:off x="36" y="1986"/>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1" name="Oval 111"/>
            <p:cNvSpPr>
              <a:spLocks/>
            </p:cNvSpPr>
            <p:nvPr/>
          </p:nvSpPr>
          <p:spPr bwMode="auto">
            <a:xfrm flipH="1">
              <a:off x="180" y="1805"/>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2" name="Oval 112"/>
            <p:cNvSpPr>
              <a:spLocks/>
            </p:cNvSpPr>
            <p:nvPr/>
          </p:nvSpPr>
          <p:spPr bwMode="auto">
            <a:xfrm flipH="1">
              <a:off x="361" y="133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3" name="Oval 113"/>
            <p:cNvSpPr>
              <a:spLocks/>
            </p:cNvSpPr>
            <p:nvPr/>
          </p:nvSpPr>
          <p:spPr bwMode="auto">
            <a:xfrm flipH="1">
              <a:off x="398" y="122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4" name="Oval 114"/>
            <p:cNvSpPr>
              <a:spLocks/>
            </p:cNvSpPr>
            <p:nvPr/>
          </p:nvSpPr>
          <p:spPr bwMode="auto">
            <a:xfrm flipH="1">
              <a:off x="217" y="1407"/>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5" name="Oval 115"/>
            <p:cNvSpPr>
              <a:spLocks/>
            </p:cNvSpPr>
            <p:nvPr/>
          </p:nvSpPr>
          <p:spPr bwMode="auto">
            <a:xfrm flipH="1">
              <a:off x="615" y="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6" name="Oval 116"/>
            <p:cNvSpPr>
              <a:spLocks/>
            </p:cNvSpPr>
            <p:nvPr/>
          </p:nvSpPr>
          <p:spPr bwMode="auto">
            <a:xfrm flipH="1">
              <a:off x="723" y="253"/>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7" name="Oval 117"/>
            <p:cNvSpPr>
              <a:spLocks/>
            </p:cNvSpPr>
            <p:nvPr/>
          </p:nvSpPr>
          <p:spPr bwMode="auto">
            <a:xfrm flipH="1">
              <a:off x="1736" y="397"/>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8" name="Oval 118"/>
            <p:cNvSpPr>
              <a:spLocks/>
            </p:cNvSpPr>
            <p:nvPr/>
          </p:nvSpPr>
          <p:spPr bwMode="auto">
            <a:xfrm flipH="1">
              <a:off x="1627" y="216"/>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19" name="Oval 119"/>
            <p:cNvSpPr>
              <a:spLocks/>
            </p:cNvSpPr>
            <p:nvPr/>
          </p:nvSpPr>
          <p:spPr bwMode="auto">
            <a:xfrm flipH="1">
              <a:off x="2315" y="36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0" name="Oval 120"/>
            <p:cNvSpPr>
              <a:spLocks/>
            </p:cNvSpPr>
            <p:nvPr/>
          </p:nvSpPr>
          <p:spPr bwMode="auto">
            <a:xfrm flipH="1">
              <a:off x="2533" y="54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1" name="Oval 121"/>
            <p:cNvSpPr>
              <a:spLocks/>
            </p:cNvSpPr>
            <p:nvPr/>
          </p:nvSpPr>
          <p:spPr bwMode="auto">
            <a:xfrm flipH="1">
              <a:off x="2135" y="2202"/>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2" name="Oval 122"/>
            <p:cNvSpPr>
              <a:spLocks/>
            </p:cNvSpPr>
            <p:nvPr/>
          </p:nvSpPr>
          <p:spPr bwMode="auto">
            <a:xfrm flipH="1">
              <a:off x="1954" y="216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3" name="Oval 123"/>
            <p:cNvSpPr>
              <a:spLocks/>
            </p:cNvSpPr>
            <p:nvPr/>
          </p:nvSpPr>
          <p:spPr bwMode="auto">
            <a:xfrm flipH="1">
              <a:off x="1917"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4" name="Oval 124"/>
            <p:cNvSpPr>
              <a:spLocks/>
            </p:cNvSpPr>
            <p:nvPr/>
          </p:nvSpPr>
          <p:spPr bwMode="auto">
            <a:xfrm flipH="1">
              <a:off x="1446" y="1914"/>
              <a:ext cx="45"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5" name="Oval 125"/>
            <p:cNvSpPr>
              <a:spLocks/>
            </p:cNvSpPr>
            <p:nvPr/>
          </p:nvSpPr>
          <p:spPr bwMode="auto">
            <a:xfrm flipH="1">
              <a:off x="1591" y="19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6" name="Oval 126"/>
            <p:cNvSpPr>
              <a:spLocks/>
            </p:cNvSpPr>
            <p:nvPr/>
          </p:nvSpPr>
          <p:spPr bwMode="auto">
            <a:xfrm flipH="1">
              <a:off x="1375" y="205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7" name="Oval 127"/>
            <p:cNvSpPr>
              <a:spLocks/>
            </p:cNvSpPr>
            <p:nvPr/>
          </p:nvSpPr>
          <p:spPr bwMode="auto">
            <a:xfrm flipH="1">
              <a:off x="977" y="2095"/>
              <a:ext cx="43" cy="42"/>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8" name="Oval 128"/>
            <p:cNvSpPr>
              <a:spLocks/>
            </p:cNvSpPr>
            <p:nvPr/>
          </p:nvSpPr>
          <p:spPr bwMode="auto">
            <a:xfrm flipH="1">
              <a:off x="867" y="2239"/>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29" name="Oval 129"/>
            <p:cNvSpPr>
              <a:spLocks/>
            </p:cNvSpPr>
            <p:nvPr/>
          </p:nvSpPr>
          <p:spPr bwMode="auto">
            <a:xfrm flipH="1">
              <a:off x="180" y="198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0" name="Oval 130"/>
            <p:cNvSpPr>
              <a:spLocks/>
            </p:cNvSpPr>
            <p:nvPr/>
          </p:nvSpPr>
          <p:spPr bwMode="auto">
            <a:xfrm flipH="1">
              <a:off x="288" y="1805"/>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1" name="Oval 131"/>
            <p:cNvSpPr>
              <a:spLocks/>
            </p:cNvSpPr>
            <p:nvPr/>
          </p:nvSpPr>
          <p:spPr bwMode="auto">
            <a:xfrm flipH="1">
              <a:off x="36"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2" name="Oval 132"/>
            <p:cNvSpPr>
              <a:spLocks/>
            </p:cNvSpPr>
            <p:nvPr/>
          </p:nvSpPr>
          <p:spPr bwMode="auto">
            <a:xfrm flipH="1">
              <a:off x="325" y="1444"/>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3" name="Oval 133"/>
            <p:cNvSpPr>
              <a:spLocks/>
            </p:cNvSpPr>
            <p:nvPr/>
          </p:nvSpPr>
          <p:spPr bwMode="auto">
            <a:xfrm flipH="1">
              <a:off x="434" y="1407"/>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4" name="Oval 134"/>
            <p:cNvSpPr>
              <a:spLocks/>
            </p:cNvSpPr>
            <p:nvPr/>
          </p:nvSpPr>
          <p:spPr bwMode="auto">
            <a:xfrm flipH="1">
              <a:off x="977" y="1263"/>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5" name="Oval 135"/>
            <p:cNvSpPr>
              <a:spLocks/>
            </p:cNvSpPr>
            <p:nvPr/>
          </p:nvSpPr>
          <p:spPr bwMode="auto">
            <a:xfrm flipH="1">
              <a:off x="1121" y="1372"/>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6" name="Oval 136"/>
            <p:cNvSpPr>
              <a:spLocks/>
            </p:cNvSpPr>
            <p:nvPr/>
          </p:nvSpPr>
          <p:spPr bwMode="auto">
            <a:xfrm flipH="1">
              <a:off x="1048" y="902"/>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7" name="Oval 137"/>
            <p:cNvSpPr>
              <a:spLocks/>
            </p:cNvSpPr>
            <p:nvPr/>
          </p:nvSpPr>
          <p:spPr bwMode="auto">
            <a:xfrm flipH="1">
              <a:off x="831"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8" name="Oval 138"/>
            <p:cNvSpPr>
              <a:spLocks/>
            </p:cNvSpPr>
            <p:nvPr/>
          </p:nvSpPr>
          <p:spPr bwMode="auto">
            <a:xfrm flipH="1">
              <a:off x="1556" y="831"/>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39" name="Oval 139"/>
            <p:cNvSpPr>
              <a:spLocks/>
            </p:cNvSpPr>
            <p:nvPr/>
          </p:nvSpPr>
          <p:spPr bwMode="auto">
            <a:xfrm flipH="1">
              <a:off x="1808"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40" name="Oval 140"/>
            <p:cNvSpPr>
              <a:spLocks/>
            </p:cNvSpPr>
            <p:nvPr/>
          </p:nvSpPr>
          <p:spPr bwMode="auto">
            <a:xfrm flipH="1">
              <a:off x="2387" y="866"/>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41" name="Oval 141"/>
            <p:cNvSpPr>
              <a:spLocks/>
            </p:cNvSpPr>
            <p:nvPr/>
          </p:nvSpPr>
          <p:spPr bwMode="auto">
            <a:xfrm flipH="1">
              <a:off x="2279" y="75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42" name="Oval 142"/>
            <p:cNvSpPr>
              <a:spLocks/>
            </p:cNvSpPr>
            <p:nvPr/>
          </p:nvSpPr>
          <p:spPr bwMode="auto">
            <a:xfrm flipH="1">
              <a:off x="2568" y="975"/>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43" name="Oval 143"/>
            <p:cNvSpPr>
              <a:spLocks/>
            </p:cNvSpPr>
            <p:nvPr/>
          </p:nvSpPr>
          <p:spPr bwMode="auto">
            <a:xfrm flipH="1">
              <a:off x="1700" y="1300"/>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44" name="Oval 144"/>
            <p:cNvSpPr>
              <a:spLocks/>
            </p:cNvSpPr>
            <p:nvPr/>
          </p:nvSpPr>
          <p:spPr bwMode="auto">
            <a:xfrm flipH="1">
              <a:off x="1556" y="1227"/>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45" name="Oval 145"/>
            <p:cNvSpPr>
              <a:spLocks/>
            </p:cNvSpPr>
            <p:nvPr/>
          </p:nvSpPr>
          <p:spPr bwMode="auto">
            <a:xfrm flipH="1">
              <a:off x="1627" y="1588"/>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46" name="Oval 146"/>
            <p:cNvSpPr>
              <a:spLocks/>
            </p:cNvSpPr>
            <p:nvPr/>
          </p:nvSpPr>
          <p:spPr bwMode="auto">
            <a:xfrm flipH="1">
              <a:off x="2460" y="13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grpSp>
      <p:sp>
        <p:nvSpPr>
          <p:cNvPr id="128148" name="Rectangle 148"/>
          <p:cNvSpPr>
            <a:spLocks/>
          </p:cNvSpPr>
          <p:nvPr/>
        </p:nvSpPr>
        <p:spPr bwMode="auto">
          <a:xfrm>
            <a:off x="808038" y="1074738"/>
            <a:ext cx="7912100" cy="1739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lnSpc>
                <a:spcPct val="110000"/>
              </a:lnSpc>
              <a:spcBef>
                <a:spcPts val="600"/>
              </a:spcBef>
            </a:pPr>
            <a:r>
              <a:rPr lang="en-US">
                <a:solidFill>
                  <a:schemeClr val="tx1"/>
                </a:solidFill>
                <a:latin typeface="Arial" charset="0"/>
                <a:ea typeface="ＭＳ Ｐゴシック" charset="0"/>
                <a:cs typeface="Arial" charset="0"/>
                <a:sym typeface="Arial" charset="0"/>
              </a:rPr>
              <a:t>Refine matching using RANSAC [Fischler &amp; Bolles 1987] to estimate fundamental matrices between pairs</a:t>
            </a:r>
          </a:p>
          <a:p>
            <a:pPr marL="725488" lvl="1">
              <a:lnSpc>
                <a:spcPct val="110000"/>
              </a:lnSpc>
              <a:spcBef>
                <a:spcPts val="600"/>
              </a:spcBef>
            </a:pPr>
            <a:r>
              <a:rPr lang="en-US" sz="1400">
                <a:solidFill>
                  <a:schemeClr val="tx1"/>
                </a:solidFill>
                <a:latin typeface="Arial" charset="0"/>
                <a:ea typeface="ＭＳ Ｐゴシック" charset="0"/>
                <a:cs typeface="Arial" charset="0"/>
                <a:sym typeface="Arial" charset="0"/>
              </a:rPr>
              <a:t>(See 6.801/6.866 for fundamental matrix, or Hartley and Zisserman, Multi-View Geometry.  </a:t>
            </a:r>
          </a:p>
          <a:p>
            <a:pPr marL="725488" lvl="1">
              <a:lnSpc>
                <a:spcPct val="110000"/>
              </a:lnSpc>
              <a:spcBef>
                <a:spcPts val="600"/>
              </a:spcBef>
            </a:pPr>
            <a:r>
              <a:rPr lang="en-US" sz="1400">
                <a:solidFill>
                  <a:schemeClr val="tx1"/>
                </a:solidFill>
                <a:latin typeface="Arial" charset="0"/>
                <a:ea typeface="ＭＳ Ｐゴシック" charset="0"/>
                <a:cs typeface="Arial" charset="0"/>
                <a:sym typeface="Arial" charset="0"/>
              </a:rPr>
              <a:t>See also the fundamental matrix song:  </a:t>
            </a:r>
            <a:r>
              <a:rPr lang="en-US" sz="1800" u="sng">
                <a:solidFill>
                  <a:schemeClr val="tx1"/>
                </a:solidFill>
                <a:latin typeface="Arial" charset="0"/>
                <a:ea typeface="ＭＳ Ｐゴシック" charset="0"/>
                <a:cs typeface="Arial" charset="0"/>
                <a:sym typeface="Arial" charset="0"/>
                <a:hlinkClick r:id="rId19"/>
              </a:rPr>
              <a:t>http://danielwedge.com/fmatrix/</a:t>
            </a:r>
            <a:r>
              <a:rPr lang="en-US" sz="1400">
                <a:solidFill>
                  <a:schemeClr val="tx1"/>
                </a:solidFill>
                <a:latin typeface="Arial" charset="0"/>
                <a:ea typeface="ＭＳ Ｐゴシック" charset="0"/>
                <a:cs typeface="Arial" charset="0"/>
                <a:sym typeface="Arial" charset="0"/>
              </a:rPr>
              <a:t> )</a:t>
            </a:r>
          </a:p>
        </p:txBody>
      </p:sp>
      <p:grpSp>
        <p:nvGrpSpPr>
          <p:cNvPr id="128296" name="Group 296"/>
          <p:cNvGrpSpPr>
            <a:grpSpLocks/>
          </p:cNvGrpSpPr>
          <p:nvPr/>
        </p:nvGrpSpPr>
        <p:grpSpPr bwMode="auto">
          <a:xfrm>
            <a:off x="2411413" y="2760663"/>
            <a:ext cx="4233862" cy="3711575"/>
            <a:chOff x="0" y="0"/>
            <a:chExt cx="2666" cy="2338"/>
          </a:xfrm>
        </p:grpSpPr>
        <p:sp>
          <p:nvSpPr>
            <p:cNvPr id="128149" name="Line 149"/>
            <p:cNvSpPr>
              <a:spLocks noChangeShapeType="1"/>
            </p:cNvSpPr>
            <p:nvPr/>
          </p:nvSpPr>
          <p:spPr bwMode="auto">
            <a:xfrm flipH="1">
              <a:off x="2339" y="888"/>
              <a:ext cx="31" cy="56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0" name="Line 150"/>
            <p:cNvSpPr>
              <a:spLocks noChangeShapeType="1"/>
            </p:cNvSpPr>
            <p:nvPr/>
          </p:nvSpPr>
          <p:spPr bwMode="auto">
            <a:xfrm>
              <a:off x="2308" y="1484"/>
              <a:ext cx="156" cy="566"/>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1" name="Line 151"/>
            <p:cNvSpPr>
              <a:spLocks noChangeShapeType="1"/>
            </p:cNvSpPr>
            <p:nvPr/>
          </p:nvSpPr>
          <p:spPr bwMode="auto">
            <a:xfrm rot="10800000" flipH="1">
              <a:off x="984" y="783"/>
              <a:ext cx="755" cy="60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2" name="Line 152"/>
            <p:cNvSpPr>
              <a:spLocks noChangeShapeType="1"/>
            </p:cNvSpPr>
            <p:nvPr/>
          </p:nvSpPr>
          <p:spPr bwMode="auto">
            <a:xfrm>
              <a:off x="1740" y="793"/>
              <a:ext cx="629" cy="52"/>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3" name="Line 153"/>
            <p:cNvSpPr>
              <a:spLocks noChangeShapeType="1"/>
            </p:cNvSpPr>
            <p:nvPr/>
          </p:nvSpPr>
          <p:spPr bwMode="auto">
            <a:xfrm>
              <a:off x="796" y="180"/>
              <a:ext cx="216" cy="614"/>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4" name="Line 154"/>
            <p:cNvSpPr>
              <a:spLocks noChangeShapeType="1"/>
            </p:cNvSpPr>
            <p:nvPr/>
          </p:nvSpPr>
          <p:spPr bwMode="auto">
            <a:xfrm>
              <a:off x="796" y="180"/>
              <a:ext cx="181" cy="1264"/>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5" name="Line 155"/>
            <p:cNvSpPr>
              <a:spLocks noChangeShapeType="1"/>
            </p:cNvSpPr>
            <p:nvPr/>
          </p:nvSpPr>
          <p:spPr bwMode="auto">
            <a:xfrm flipH="1">
              <a:off x="977" y="794"/>
              <a:ext cx="35" cy="65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6" name="Line 156"/>
            <p:cNvSpPr>
              <a:spLocks noChangeShapeType="1"/>
            </p:cNvSpPr>
            <p:nvPr/>
          </p:nvSpPr>
          <p:spPr bwMode="auto">
            <a:xfrm>
              <a:off x="288" y="1227"/>
              <a:ext cx="689" cy="217"/>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7" name="Line 157"/>
            <p:cNvSpPr>
              <a:spLocks noChangeShapeType="1"/>
            </p:cNvSpPr>
            <p:nvPr/>
          </p:nvSpPr>
          <p:spPr bwMode="auto">
            <a:xfrm>
              <a:off x="288" y="1914"/>
              <a:ext cx="616" cy="252"/>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8" name="Line 158"/>
            <p:cNvSpPr>
              <a:spLocks noChangeShapeType="1"/>
            </p:cNvSpPr>
            <p:nvPr/>
          </p:nvSpPr>
          <p:spPr bwMode="auto">
            <a:xfrm flipH="1">
              <a:off x="398" y="288"/>
              <a:ext cx="1338" cy="97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59" name="Line 159"/>
            <p:cNvSpPr>
              <a:spLocks noChangeShapeType="1"/>
            </p:cNvSpPr>
            <p:nvPr/>
          </p:nvSpPr>
          <p:spPr bwMode="auto">
            <a:xfrm>
              <a:off x="1483" y="2022"/>
              <a:ext cx="615" cy="73"/>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60" name="Line 160"/>
            <p:cNvSpPr>
              <a:spLocks noChangeShapeType="1"/>
            </p:cNvSpPr>
            <p:nvPr/>
          </p:nvSpPr>
          <p:spPr bwMode="auto">
            <a:xfrm>
              <a:off x="325" y="1336"/>
              <a:ext cx="1773" cy="759"/>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61" name="Line 161"/>
            <p:cNvSpPr>
              <a:spLocks noChangeShapeType="1"/>
            </p:cNvSpPr>
            <p:nvPr/>
          </p:nvSpPr>
          <p:spPr bwMode="auto">
            <a:xfrm rot="10800000" flipH="1">
              <a:off x="217" y="1444"/>
              <a:ext cx="723" cy="397"/>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62" name="Line 162"/>
            <p:cNvSpPr>
              <a:spLocks noChangeShapeType="1"/>
            </p:cNvSpPr>
            <p:nvPr/>
          </p:nvSpPr>
          <p:spPr bwMode="auto">
            <a:xfrm rot="10800000" flipH="1">
              <a:off x="1483" y="1444"/>
              <a:ext cx="832" cy="57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63" name="Line 163"/>
            <p:cNvSpPr>
              <a:spLocks noChangeShapeType="1"/>
            </p:cNvSpPr>
            <p:nvPr/>
          </p:nvSpPr>
          <p:spPr bwMode="auto">
            <a:xfrm rot="10800000" flipH="1">
              <a:off x="1664" y="433"/>
              <a:ext cx="579" cy="32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64" name="Line 164"/>
            <p:cNvSpPr>
              <a:spLocks noChangeShapeType="1"/>
            </p:cNvSpPr>
            <p:nvPr/>
          </p:nvSpPr>
          <p:spPr bwMode="auto">
            <a:xfrm rot="10800000">
              <a:off x="1012" y="1372"/>
              <a:ext cx="688" cy="3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8165" name="Line 165"/>
            <p:cNvSpPr>
              <a:spLocks noChangeShapeType="1"/>
            </p:cNvSpPr>
            <p:nvPr/>
          </p:nvSpPr>
          <p:spPr bwMode="auto">
            <a:xfrm flipH="1">
              <a:off x="867" y="902"/>
              <a:ext cx="1484" cy="1264"/>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128166" name="Picture 166"/>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5" y="1986"/>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67" name="Picture 167"/>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35" y="253"/>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68" name="Picture 168"/>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734"/>
              <a:ext cx="469"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69" name="Picture 169"/>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8" y="0"/>
              <a:ext cx="470" cy="35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38100" cap="flat">
                  <a:solidFill>
                    <a:srgbClr val="000000"/>
                  </a:solidFill>
                  <a:miter lim="800000"/>
                  <a:headEnd/>
                  <a:tailEnd/>
                </a14:hiddenLine>
              </a:ext>
            </a:extLst>
          </p:spPr>
        </p:pic>
        <p:pic>
          <p:nvPicPr>
            <p:cNvPr id="128170" name="Picture 170"/>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1" y="505"/>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71" name="Picture 171"/>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29" y="1878"/>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72" name="Picture 172"/>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70" y="722"/>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73" name="Picture 173"/>
            <p:cNvPicPr>
              <a:picLocks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81" y="1841"/>
              <a:ext cx="316"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74" name="Picture 174"/>
            <p:cNvPicPr>
              <a:picLocks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9" y="1227"/>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75" name="Picture 175"/>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614"/>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76" name="Picture 176"/>
            <p:cNvPicPr>
              <a:picLocks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0" y="1046"/>
              <a:ext cx="314"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77" name="Picture 177"/>
            <p:cNvPicPr>
              <a:picLocks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51" y="1841"/>
              <a:ext cx="315" cy="47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78" name="Picture 178"/>
            <p:cNvPicPr>
              <a:picLocks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180"/>
              <a:ext cx="471" cy="3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79" name="Picture 179"/>
            <p:cNvPicPr>
              <a:picLocks noChangeArrowheads="1"/>
            </p:cNvPicPr>
            <p:nvPr/>
          </p:nvPicPr>
          <p:blipFill>
            <a:blip r:embed="rId1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19" y="1192"/>
              <a:ext cx="353" cy="46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80" name="Picture 180"/>
            <p:cNvPicPr>
              <a:picLocks noChangeArrowheads="1"/>
            </p:cNvPicPr>
            <p:nvPr/>
          </p:nvPicPr>
          <p:blipFill>
            <a:blip r:embed="rId1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98" y="1263"/>
              <a:ext cx="470"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81" name="Picture 181"/>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 y="505"/>
              <a:ext cx="352" cy="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82" name="Picture 182"/>
            <p:cNvPicPr>
              <a:picLocks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70" y="722"/>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83" name="Picture 183"/>
            <p:cNvPicPr>
              <a:picLocks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6" y="614"/>
              <a:ext cx="47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pic>
          <p:nvPicPr>
            <p:cNvPr id="128184" name="Picture 184"/>
            <p:cNvPicPr>
              <a:picLocks noChangeArrowheads="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 y="505"/>
              <a:ext cx="352" cy="47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a:tailEnd/>
                </a14:hiddenLine>
              </a:ext>
            </a:extLst>
          </p:spPr>
        </p:pic>
        <p:sp>
          <p:nvSpPr>
            <p:cNvPr id="128185" name="Oval 185"/>
            <p:cNvSpPr>
              <a:spLocks/>
            </p:cNvSpPr>
            <p:nvPr/>
          </p:nvSpPr>
          <p:spPr bwMode="auto">
            <a:xfrm flipH="1">
              <a:off x="686" y="144"/>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86" name="Oval 186"/>
            <p:cNvSpPr>
              <a:spLocks/>
            </p:cNvSpPr>
            <p:nvPr/>
          </p:nvSpPr>
          <p:spPr bwMode="auto">
            <a:xfrm flipH="1">
              <a:off x="824" y="216"/>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87" name="Oval 187"/>
            <p:cNvSpPr>
              <a:spLocks/>
            </p:cNvSpPr>
            <p:nvPr/>
          </p:nvSpPr>
          <p:spPr bwMode="auto">
            <a:xfrm flipH="1">
              <a:off x="969" y="72"/>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88" name="Oval 188"/>
            <p:cNvSpPr>
              <a:spLocks/>
            </p:cNvSpPr>
            <p:nvPr/>
          </p:nvSpPr>
          <p:spPr bwMode="auto">
            <a:xfrm flipH="1">
              <a:off x="867" y="570"/>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89" name="Oval 189"/>
            <p:cNvSpPr>
              <a:spLocks/>
            </p:cNvSpPr>
            <p:nvPr/>
          </p:nvSpPr>
          <p:spPr bwMode="auto">
            <a:xfrm flipH="1">
              <a:off x="1012"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grpSp>
          <p:nvGrpSpPr>
            <p:cNvPr id="128192" name="Group 192"/>
            <p:cNvGrpSpPr>
              <a:grpSpLocks/>
            </p:cNvGrpSpPr>
            <p:nvPr/>
          </p:nvGrpSpPr>
          <p:grpSpPr bwMode="auto">
            <a:xfrm flipH="1">
              <a:off x="615" y="253"/>
              <a:ext cx="43" cy="43"/>
              <a:chOff x="0" y="0"/>
              <a:chExt cx="42" cy="42"/>
            </a:xfrm>
          </p:grpSpPr>
          <p:sp>
            <p:nvSpPr>
              <p:cNvPr id="128190" name="Oval 190"/>
              <p:cNvSpPr>
                <a:spLocks/>
              </p:cNvSpPr>
              <p:nvPr/>
            </p:nvSpPr>
            <p:spPr bwMode="auto">
              <a:xfrm>
                <a:off x="0" y="0"/>
                <a:ext cx="42"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91" name="Rectangle 191"/>
              <p:cNvSpPr>
                <a:spLocks/>
              </p:cNvSpPr>
              <p:nvPr/>
            </p:nvSpPr>
            <p:spPr bwMode="auto">
              <a:xfrm flipH="1">
                <a:off x="6" y="6"/>
                <a:ext cx="30" cy="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0" bIns="0">
                <a:spAutoFit/>
              </a:bodyPr>
              <a:lstStyle/>
              <a:p>
                <a:endParaRPr lang="en-US"/>
              </a:p>
            </p:txBody>
          </p:sp>
        </p:grpSp>
        <p:sp>
          <p:nvSpPr>
            <p:cNvPr id="128193" name="Oval 193"/>
            <p:cNvSpPr>
              <a:spLocks/>
            </p:cNvSpPr>
            <p:nvPr/>
          </p:nvSpPr>
          <p:spPr bwMode="auto">
            <a:xfrm flipH="1">
              <a:off x="1519" y="2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94" name="Oval 194"/>
            <p:cNvSpPr>
              <a:spLocks/>
            </p:cNvSpPr>
            <p:nvPr/>
          </p:nvSpPr>
          <p:spPr bwMode="auto">
            <a:xfrm flipH="1">
              <a:off x="867" y="794"/>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95" name="Oval 195"/>
            <p:cNvSpPr>
              <a:spLocks/>
            </p:cNvSpPr>
            <p:nvPr/>
          </p:nvSpPr>
          <p:spPr bwMode="auto">
            <a:xfrm flipH="1">
              <a:off x="1844" y="288"/>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96" name="Oval 196"/>
            <p:cNvSpPr>
              <a:spLocks/>
            </p:cNvSpPr>
            <p:nvPr/>
          </p:nvSpPr>
          <p:spPr bwMode="auto">
            <a:xfrm flipH="1">
              <a:off x="1627" y="433"/>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97" name="Oval 197"/>
            <p:cNvSpPr>
              <a:spLocks/>
            </p:cNvSpPr>
            <p:nvPr/>
          </p:nvSpPr>
          <p:spPr bwMode="auto">
            <a:xfrm flipH="1">
              <a:off x="1483" y="68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98" name="Oval 198"/>
            <p:cNvSpPr>
              <a:spLocks/>
            </p:cNvSpPr>
            <p:nvPr/>
          </p:nvSpPr>
          <p:spPr bwMode="auto">
            <a:xfrm flipH="1">
              <a:off x="1844" y="8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199" name="Oval 199"/>
            <p:cNvSpPr>
              <a:spLocks/>
            </p:cNvSpPr>
            <p:nvPr/>
          </p:nvSpPr>
          <p:spPr bwMode="auto">
            <a:xfrm flipH="1">
              <a:off x="1627" y="1336"/>
              <a:ext cx="44"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0" name="Oval 200"/>
            <p:cNvSpPr>
              <a:spLocks/>
            </p:cNvSpPr>
            <p:nvPr/>
          </p:nvSpPr>
          <p:spPr bwMode="auto">
            <a:xfrm flipH="1">
              <a:off x="177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1" name="Oval 201"/>
            <p:cNvSpPr>
              <a:spLocks/>
            </p:cNvSpPr>
            <p:nvPr/>
          </p:nvSpPr>
          <p:spPr bwMode="auto">
            <a:xfrm flipH="1">
              <a:off x="1157" y="1263"/>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2" name="Oval 202"/>
            <p:cNvSpPr>
              <a:spLocks/>
            </p:cNvSpPr>
            <p:nvPr/>
          </p:nvSpPr>
          <p:spPr bwMode="auto">
            <a:xfrm flipH="1">
              <a:off x="1556" y="1553"/>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3" name="Oval 203"/>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4" name="Oval 204"/>
            <p:cNvSpPr>
              <a:spLocks/>
            </p:cNvSpPr>
            <p:nvPr/>
          </p:nvSpPr>
          <p:spPr bwMode="auto">
            <a:xfrm flipH="1">
              <a:off x="325" y="1119"/>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5" name="Oval 205"/>
            <p:cNvSpPr>
              <a:spLocks/>
            </p:cNvSpPr>
            <p:nvPr/>
          </p:nvSpPr>
          <p:spPr bwMode="auto">
            <a:xfrm flipH="1">
              <a:off x="252" y="1300"/>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6" name="Oval 206"/>
            <p:cNvSpPr>
              <a:spLocks/>
            </p:cNvSpPr>
            <p:nvPr/>
          </p:nvSpPr>
          <p:spPr bwMode="auto">
            <a:xfrm flipH="1">
              <a:off x="180" y="614"/>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7" name="Oval 207"/>
            <p:cNvSpPr>
              <a:spLocks/>
            </p:cNvSpPr>
            <p:nvPr/>
          </p:nvSpPr>
          <p:spPr bwMode="auto">
            <a:xfrm flipH="1">
              <a:off x="398" y="6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8" name="Oval 208"/>
            <p:cNvSpPr>
              <a:spLocks/>
            </p:cNvSpPr>
            <p:nvPr/>
          </p:nvSpPr>
          <p:spPr bwMode="auto">
            <a:xfrm flipH="1">
              <a:off x="398" y="1878"/>
              <a:ext cx="43"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09" name="Oval 209"/>
            <p:cNvSpPr>
              <a:spLocks/>
            </p:cNvSpPr>
            <p:nvPr/>
          </p:nvSpPr>
          <p:spPr bwMode="auto">
            <a:xfrm flipH="1">
              <a:off x="325" y="198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0" name="Oval 210"/>
            <p:cNvSpPr>
              <a:spLocks/>
            </p:cNvSpPr>
            <p:nvPr/>
          </p:nvSpPr>
          <p:spPr bwMode="auto">
            <a:xfrm flipH="1">
              <a:off x="2460"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1" name="Oval 211"/>
            <p:cNvSpPr>
              <a:spLocks/>
            </p:cNvSpPr>
            <p:nvPr/>
          </p:nvSpPr>
          <p:spPr bwMode="auto">
            <a:xfrm flipH="1">
              <a:off x="867"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2" name="Oval 212"/>
            <p:cNvSpPr>
              <a:spLocks/>
            </p:cNvSpPr>
            <p:nvPr/>
          </p:nvSpPr>
          <p:spPr bwMode="auto">
            <a:xfrm flipH="1">
              <a:off x="1012" y="1407"/>
              <a:ext cx="44" cy="45"/>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3" name="Oval 213"/>
            <p:cNvSpPr>
              <a:spLocks/>
            </p:cNvSpPr>
            <p:nvPr/>
          </p:nvSpPr>
          <p:spPr bwMode="auto">
            <a:xfrm flipH="1">
              <a:off x="686" y="2166"/>
              <a:ext cx="45"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4" name="Oval 214"/>
            <p:cNvSpPr>
              <a:spLocks/>
            </p:cNvSpPr>
            <p:nvPr/>
          </p:nvSpPr>
          <p:spPr bwMode="auto">
            <a:xfrm flipH="1">
              <a:off x="831"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5" name="Oval 215"/>
            <p:cNvSpPr>
              <a:spLocks/>
            </p:cNvSpPr>
            <p:nvPr/>
          </p:nvSpPr>
          <p:spPr bwMode="auto">
            <a:xfrm flipH="1">
              <a:off x="796" y="21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6" name="Oval 216"/>
            <p:cNvSpPr>
              <a:spLocks/>
            </p:cNvSpPr>
            <p:nvPr/>
          </p:nvSpPr>
          <p:spPr bwMode="auto">
            <a:xfrm flipH="1">
              <a:off x="977" y="1517"/>
              <a:ext cx="43"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7" name="Oval 217"/>
            <p:cNvSpPr>
              <a:spLocks/>
            </p:cNvSpPr>
            <p:nvPr/>
          </p:nvSpPr>
          <p:spPr bwMode="auto">
            <a:xfrm flipH="1">
              <a:off x="1338" y="194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8" name="Oval 218"/>
            <p:cNvSpPr>
              <a:spLocks/>
            </p:cNvSpPr>
            <p:nvPr/>
          </p:nvSpPr>
          <p:spPr bwMode="auto">
            <a:xfrm flipH="1">
              <a:off x="2604" y="2058"/>
              <a:ext cx="45" cy="43"/>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19" name="Oval 219"/>
            <p:cNvSpPr>
              <a:spLocks/>
            </p:cNvSpPr>
            <p:nvPr/>
          </p:nvSpPr>
          <p:spPr bwMode="auto">
            <a:xfrm flipH="1">
              <a:off x="1954" y="198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0" name="Oval 220"/>
            <p:cNvSpPr>
              <a:spLocks/>
            </p:cNvSpPr>
            <p:nvPr/>
          </p:nvSpPr>
          <p:spPr bwMode="auto">
            <a:xfrm flipH="1">
              <a:off x="2387" y="144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1" name="Oval 221"/>
            <p:cNvSpPr>
              <a:spLocks/>
            </p:cNvSpPr>
            <p:nvPr/>
          </p:nvSpPr>
          <p:spPr bwMode="auto">
            <a:xfrm flipH="1">
              <a:off x="2062" y="2166"/>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2" name="Oval 222"/>
            <p:cNvSpPr>
              <a:spLocks/>
            </p:cNvSpPr>
            <p:nvPr/>
          </p:nvSpPr>
          <p:spPr bwMode="auto">
            <a:xfrm flipH="1">
              <a:off x="2206" y="1517"/>
              <a:ext cx="44" cy="42"/>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3" name="Oval 223"/>
            <p:cNvSpPr>
              <a:spLocks/>
            </p:cNvSpPr>
            <p:nvPr/>
          </p:nvSpPr>
          <p:spPr bwMode="auto">
            <a:xfrm flipH="1">
              <a:off x="2170" y="324"/>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4" name="Oval 224"/>
            <p:cNvSpPr>
              <a:spLocks/>
            </p:cNvSpPr>
            <p:nvPr/>
          </p:nvSpPr>
          <p:spPr bwMode="auto">
            <a:xfrm flipH="1">
              <a:off x="2387" y="505"/>
              <a:ext cx="44"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5" name="Oval 225"/>
            <p:cNvSpPr>
              <a:spLocks/>
            </p:cNvSpPr>
            <p:nvPr/>
          </p:nvSpPr>
          <p:spPr bwMode="auto">
            <a:xfrm flipH="1">
              <a:off x="2496" y="866"/>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6" name="Oval 226"/>
            <p:cNvSpPr>
              <a:spLocks/>
            </p:cNvSpPr>
            <p:nvPr/>
          </p:nvSpPr>
          <p:spPr bwMode="auto">
            <a:xfrm flipH="1">
              <a:off x="2496" y="758"/>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7" name="Oval 227"/>
            <p:cNvSpPr>
              <a:spLocks/>
            </p:cNvSpPr>
            <p:nvPr/>
          </p:nvSpPr>
          <p:spPr bwMode="auto">
            <a:xfrm flipH="1">
              <a:off x="36" y="1769"/>
              <a:ext cx="43" cy="44"/>
            </a:xfrm>
            <a:prstGeom prst="ellipse">
              <a:avLst/>
            </a:prstGeom>
            <a:solidFill>
              <a:srgbClr val="FF00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8" name="Oval 228"/>
            <p:cNvSpPr>
              <a:spLocks/>
            </p:cNvSpPr>
            <p:nvPr/>
          </p:nvSpPr>
          <p:spPr bwMode="auto">
            <a:xfrm flipH="1">
              <a:off x="796" y="10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29" name="Oval 229"/>
            <p:cNvSpPr>
              <a:spLocks/>
            </p:cNvSpPr>
            <p:nvPr/>
          </p:nvSpPr>
          <p:spPr bwMode="auto">
            <a:xfrm flipH="1">
              <a:off x="940" y="18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0" name="Oval 230"/>
            <p:cNvSpPr>
              <a:spLocks/>
            </p:cNvSpPr>
            <p:nvPr/>
          </p:nvSpPr>
          <p:spPr bwMode="auto">
            <a:xfrm flipH="1">
              <a:off x="1556"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1" name="Oval 231"/>
            <p:cNvSpPr>
              <a:spLocks/>
            </p:cNvSpPr>
            <p:nvPr/>
          </p:nvSpPr>
          <p:spPr bwMode="auto">
            <a:xfrm flipH="1">
              <a:off x="1736"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2" name="Oval 232"/>
            <p:cNvSpPr>
              <a:spLocks/>
            </p:cNvSpPr>
            <p:nvPr/>
          </p:nvSpPr>
          <p:spPr bwMode="auto">
            <a:xfrm flipH="1">
              <a:off x="1772" y="21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3" name="Oval 233"/>
            <p:cNvSpPr>
              <a:spLocks/>
            </p:cNvSpPr>
            <p:nvPr/>
          </p:nvSpPr>
          <p:spPr bwMode="auto">
            <a:xfrm flipH="1">
              <a:off x="2460" y="36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4" name="Oval 234"/>
            <p:cNvSpPr>
              <a:spLocks/>
            </p:cNvSpPr>
            <p:nvPr/>
          </p:nvSpPr>
          <p:spPr bwMode="auto">
            <a:xfrm flipH="1">
              <a:off x="2315" y="28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5" name="Oval 235"/>
            <p:cNvSpPr>
              <a:spLocks/>
            </p:cNvSpPr>
            <p:nvPr/>
          </p:nvSpPr>
          <p:spPr bwMode="auto">
            <a:xfrm flipH="1">
              <a:off x="2206" y="433"/>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6" name="Oval 236"/>
            <p:cNvSpPr>
              <a:spLocks/>
            </p:cNvSpPr>
            <p:nvPr/>
          </p:nvSpPr>
          <p:spPr bwMode="auto">
            <a:xfrm flipH="1">
              <a:off x="180" y="7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7" name="Oval 237"/>
            <p:cNvSpPr>
              <a:spLocks/>
            </p:cNvSpPr>
            <p:nvPr/>
          </p:nvSpPr>
          <p:spPr bwMode="auto">
            <a:xfrm flipH="1">
              <a:off x="434" y="541"/>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8" name="Oval 238"/>
            <p:cNvSpPr>
              <a:spLocks/>
            </p:cNvSpPr>
            <p:nvPr/>
          </p:nvSpPr>
          <p:spPr bwMode="auto">
            <a:xfrm flipH="1">
              <a:off x="1591" y="685"/>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39" name="Oval 239"/>
            <p:cNvSpPr>
              <a:spLocks/>
            </p:cNvSpPr>
            <p:nvPr/>
          </p:nvSpPr>
          <p:spPr bwMode="auto">
            <a:xfrm flipH="1">
              <a:off x="1519" y="90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0" name="Oval 240"/>
            <p:cNvSpPr>
              <a:spLocks/>
            </p:cNvSpPr>
            <p:nvPr/>
          </p:nvSpPr>
          <p:spPr bwMode="auto">
            <a:xfrm flipH="1">
              <a:off x="1736" y="79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1" name="Oval 241"/>
            <p:cNvSpPr>
              <a:spLocks/>
            </p:cNvSpPr>
            <p:nvPr/>
          </p:nvSpPr>
          <p:spPr bwMode="auto">
            <a:xfrm flipH="1">
              <a:off x="1012" y="794"/>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2" name="Oval 242"/>
            <p:cNvSpPr>
              <a:spLocks/>
            </p:cNvSpPr>
            <p:nvPr/>
          </p:nvSpPr>
          <p:spPr bwMode="auto">
            <a:xfrm flipH="1">
              <a:off x="1048" y="541"/>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3" name="Oval 243"/>
            <p:cNvSpPr>
              <a:spLocks/>
            </p:cNvSpPr>
            <p:nvPr/>
          </p:nvSpPr>
          <p:spPr bwMode="auto">
            <a:xfrm flipH="1">
              <a:off x="867" y="1300"/>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4" name="Oval 244"/>
            <p:cNvSpPr>
              <a:spLocks/>
            </p:cNvSpPr>
            <p:nvPr/>
          </p:nvSpPr>
          <p:spPr bwMode="auto">
            <a:xfrm flipH="1">
              <a:off x="1736" y="1517"/>
              <a:ext cx="43" cy="42"/>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5" name="Oval 245"/>
            <p:cNvSpPr>
              <a:spLocks/>
            </p:cNvSpPr>
            <p:nvPr/>
          </p:nvSpPr>
          <p:spPr bwMode="auto">
            <a:xfrm flipH="1">
              <a:off x="1772" y="1263"/>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6" name="Oval 246"/>
            <p:cNvSpPr>
              <a:spLocks/>
            </p:cNvSpPr>
            <p:nvPr/>
          </p:nvSpPr>
          <p:spPr bwMode="auto">
            <a:xfrm flipH="1">
              <a:off x="2279"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7" name="Oval 247"/>
            <p:cNvSpPr>
              <a:spLocks/>
            </p:cNvSpPr>
            <p:nvPr/>
          </p:nvSpPr>
          <p:spPr bwMode="auto">
            <a:xfrm flipH="1">
              <a:off x="2315" y="1300"/>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8" name="Oval 248"/>
            <p:cNvSpPr>
              <a:spLocks/>
            </p:cNvSpPr>
            <p:nvPr/>
          </p:nvSpPr>
          <p:spPr bwMode="auto">
            <a:xfrm flipH="1">
              <a:off x="2135" y="1444"/>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49" name="Oval 249"/>
            <p:cNvSpPr>
              <a:spLocks/>
            </p:cNvSpPr>
            <p:nvPr/>
          </p:nvSpPr>
          <p:spPr bwMode="auto">
            <a:xfrm flipH="1">
              <a:off x="2496" y="2058"/>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0" name="Oval 250"/>
            <p:cNvSpPr>
              <a:spLocks/>
            </p:cNvSpPr>
            <p:nvPr/>
          </p:nvSpPr>
          <p:spPr bwMode="auto">
            <a:xfrm flipH="1">
              <a:off x="238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1" name="Oval 251"/>
            <p:cNvSpPr>
              <a:spLocks/>
            </p:cNvSpPr>
            <p:nvPr/>
          </p:nvSpPr>
          <p:spPr bwMode="auto">
            <a:xfrm flipH="1">
              <a:off x="2062" y="2022"/>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2" name="Oval 252"/>
            <p:cNvSpPr>
              <a:spLocks/>
            </p:cNvSpPr>
            <p:nvPr/>
          </p:nvSpPr>
          <p:spPr bwMode="auto">
            <a:xfrm flipH="1">
              <a:off x="2098" y="1914"/>
              <a:ext cx="43"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3" name="Oval 253"/>
            <p:cNvSpPr>
              <a:spLocks/>
            </p:cNvSpPr>
            <p:nvPr/>
          </p:nvSpPr>
          <p:spPr bwMode="auto">
            <a:xfrm flipH="1">
              <a:off x="1519" y="2022"/>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4" name="Oval 254"/>
            <p:cNvSpPr>
              <a:spLocks/>
            </p:cNvSpPr>
            <p:nvPr/>
          </p:nvSpPr>
          <p:spPr bwMode="auto">
            <a:xfrm flipH="1">
              <a:off x="1265" y="2058"/>
              <a:ext cx="45"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5" name="Oval 255"/>
            <p:cNvSpPr>
              <a:spLocks/>
            </p:cNvSpPr>
            <p:nvPr/>
          </p:nvSpPr>
          <p:spPr bwMode="auto">
            <a:xfrm flipH="1">
              <a:off x="1627" y="2130"/>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6" name="Oval 256"/>
            <p:cNvSpPr>
              <a:spLocks/>
            </p:cNvSpPr>
            <p:nvPr/>
          </p:nvSpPr>
          <p:spPr bwMode="auto">
            <a:xfrm flipH="1">
              <a:off x="977" y="2202"/>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7" name="Oval 257"/>
            <p:cNvSpPr>
              <a:spLocks/>
            </p:cNvSpPr>
            <p:nvPr/>
          </p:nvSpPr>
          <p:spPr bwMode="auto">
            <a:xfrm flipH="1">
              <a:off x="686" y="2022"/>
              <a:ext cx="45"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8" name="Oval 258"/>
            <p:cNvSpPr>
              <a:spLocks/>
            </p:cNvSpPr>
            <p:nvPr/>
          </p:nvSpPr>
          <p:spPr bwMode="auto">
            <a:xfrm flipH="1">
              <a:off x="759" y="2239"/>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59" name="Oval 259"/>
            <p:cNvSpPr>
              <a:spLocks/>
            </p:cNvSpPr>
            <p:nvPr/>
          </p:nvSpPr>
          <p:spPr bwMode="auto">
            <a:xfrm flipH="1">
              <a:off x="36" y="1986"/>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0" name="Oval 260"/>
            <p:cNvSpPr>
              <a:spLocks/>
            </p:cNvSpPr>
            <p:nvPr/>
          </p:nvSpPr>
          <p:spPr bwMode="auto">
            <a:xfrm flipH="1">
              <a:off x="180" y="1805"/>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1" name="Oval 261"/>
            <p:cNvSpPr>
              <a:spLocks/>
            </p:cNvSpPr>
            <p:nvPr/>
          </p:nvSpPr>
          <p:spPr bwMode="auto">
            <a:xfrm flipH="1">
              <a:off x="361" y="1336"/>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2" name="Oval 262"/>
            <p:cNvSpPr>
              <a:spLocks/>
            </p:cNvSpPr>
            <p:nvPr/>
          </p:nvSpPr>
          <p:spPr bwMode="auto">
            <a:xfrm flipH="1">
              <a:off x="398" y="1227"/>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3" name="Oval 263"/>
            <p:cNvSpPr>
              <a:spLocks/>
            </p:cNvSpPr>
            <p:nvPr/>
          </p:nvSpPr>
          <p:spPr bwMode="auto">
            <a:xfrm flipH="1">
              <a:off x="217" y="1407"/>
              <a:ext cx="43" cy="45"/>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4" name="Oval 264"/>
            <p:cNvSpPr>
              <a:spLocks/>
            </p:cNvSpPr>
            <p:nvPr/>
          </p:nvSpPr>
          <p:spPr bwMode="auto">
            <a:xfrm flipH="1">
              <a:off x="615" y="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5" name="Oval 265"/>
            <p:cNvSpPr>
              <a:spLocks/>
            </p:cNvSpPr>
            <p:nvPr/>
          </p:nvSpPr>
          <p:spPr bwMode="auto">
            <a:xfrm flipH="1">
              <a:off x="723" y="253"/>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6" name="Oval 266"/>
            <p:cNvSpPr>
              <a:spLocks/>
            </p:cNvSpPr>
            <p:nvPr/>
          </p:nvSpPr>
          <p:spPr bwMode="auto">
            <a:xfrm flipH="1">
              <a:off x="1736" y="397"/>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7" name="Oval 267"/>
            <p:cNvSpPr>
              <a:spLocks/>
            </p:cNvSpPr>
            <p:nvPr/>
          </p:nvSpPr>
          <p:spPr bwMode="auto">
            <a:xfrm flipH="1">
              <a:off x="1627" y="216"/>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8" name="Oval 268"/>
            <p:cNvSpPr>
              <a:spLocks/>
            </p:cNvSpPr>
            <p:nvPr/>
          </p:nvSpPr>
          <p:spPr bwMode="auto">
            <a:xfrm flipH="1">
              <a:off x="2315" y="36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69" name="Oval 269"/>
            <p:cNvSpPr>
              <a:spLocks/>
            </p:cNvSpPr>
            <p:nvPr/>
          </p:nvSpPr>
          <p:spPr bwMode="auto">
            <a:xfrm flipH="1">
              <a:off x="2533" y="541"/>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0" name="Oval 270"/>
            <p:cNvSpPr>
              <a:spLocks/>
            </p:cNvSpPr>
            <p:nvPr/>
          </p:nvSpPr>
          <p:spPr bwMode="auto">
            <a:xfrm flipH="1">
              <a:off x="2135" y="2202"/>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1" name="Oval 271"/>
            <p:cNvSpPr>
              <a:spLocks/>
            </p:cNvSpPr>
            <p:nvPr/>
          </p:nvSpPr>
          <p:spPr bwMode="auto">
            <a:xfrm flipH="1">
              <a:off x="1954" y="216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2" name="Oval 272"/>
            <p:cNvSpPr>
              <a:spLocks/>
            </p:cNvSpPr>
            <p:nvPr/>
          </p:nvSpPr>
          <p:spPr bwMode="auto">
            <a:xfrm flipH="1">
              <a:off x="1917"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3" name="Oval 273"/>
            <p:cNvSpPr>
              <a:spLocks/>
            </p:cNvSpPr>
            <p:nvPr/>
          </p:nvSpPr>
          <p:spPr bwMode="auto">
            <a:xfrm flipH="1">
              <a:off x="1446" y="1914"/>
              <a:ext cx="45"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4" name="Oval 274"/>
            <p:cNvSpPr>
              <a:spLocks/>
            </p:cNvSpPr>
            <p:nvPr/>
          </p:nvSpPr>
          <p:spPr bwMode="auto">
            <a:xfrm flipH="1">
              <a:off x="1591" y="19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5" name="Oval 275"/>
            <p:cNvSpPr>
              <a:spLocks/>
            </p:cNvSpPr>
            <p:nvPr/>
          </p:nvSpPr>
          <p:spPr bwMode="auto">
            <a:xfrm flipH="1">
              <a:off x="1375" y="205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6" name="Oval 276"/>
            <p:cNvSpPr>
              <a:spLocks/>
            </p:cNvSpPr>
            <p:nvPr/>
          </p:nvSpPr>
          <p:spPr bwMode="auto">
            <a:xfrm flipH="1">
              <a:off x="977" y="2095"/>
              <a:ext cx="43" cy="42"/>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7" name="Oval 277"/>
            <p:cNvSpPr>
              <a:spLocks/>
            </p:cNvSpPr>
            <p:nvPr/>
          </p:nvSpPr>
          <p:spPr bwMode="auto">
            <a:xfrm flipH="1">
              <a:off x="867" y="2239"/>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8" name="Oval 278"/>
            <p:cNvSpPr>
              <a:spLocks/>
            </p:cNvSpPr>
            <p:nvPr/>
          </p:nvSpPr>
          <p:spPr bwMode="auto">
            <a:xfrm flipH="1">
              <a:off x="180" y="1986"/>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79" name="Oval 279"/>
            <p:cNvSpPr>
              <a:spLocks/>
            </p:cNvSpPr>
            <p:nvPr/>
          </p:nvSpPr>
          <p:spPr bwMode="auto">
            <a:xfrm flipH="1">
              <a:off x="288" y="1805"/>
              <a:ext cx="45"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0" name="Oval 280"/>
            <p:cNvSpPr>
              <a:spLocks/>
            </p:cNvSpPr>
            <p:nvPr/>
          </p:nvSpPr>
          <p:spPr bwMode="auto">
            <a:xfrm flipH="1">
              <a:off x="36" y="1878"/>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1" name="Oval 281"/>
            <p:cNvSpPr>
              <a:spLocks/>
            </p:cNvSpPr>
            <p:nvPr/>
          </p:nvSpPr>
          <p:spPr bwMode="auto">
            <a:xfrm flipH="1">
              <a:off x="325" y="1444"/>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2" name="Oval 282"/>
            <p:cNvSpPr>
              <a:spLocks/>
            </p:cNvSpPr>
            <p:nvPr/>
          </p:nvSpPr>
          <p:spPr bwMode="auto">
            <a:xfrm flipH="1">
              <a:off x="434" y="1407"/>
              <a:ext cx="43" cy="45"/>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3" name="Oval 283"/>
            <p:cNvSpPr>
              <a:spLocks/>
            </p:cNvSpPr>
            <p:nvPr/>
          </p:nvSpPr>
          <p:spPr bwMode="auto">
            <a:xfrm flipH="1">
              <a:off x="977" y="1263"/>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4" name="Oval 284"/>
            <p:cNvSpPr>
              <a:spLocks/>
            </p:cNvSpPr>
            <p:nvPr/>
          </p:nvSpPr>
          <p:spPr bwMode="auto">
            <a:xfrm flipH="1">
              <a:off x="1121" y="1372"/>
              <a:ext cx="44"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5" name="Oval 285"/>
            <p:cNvSpPr>
              <a:spLocks/>
            </p:cNvSpPr>
            <p:nvPr/>
          </p:nvSpPr>
          <p:spPr bwMode="auto">
            <a:xfrm flipH="1">
              <a:off x="1048" y="902"/>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6" name="Oval 286"/>
            <p:cNvSpPr>
              <a:spLocks/>
            </p:cNvSpPr>
            <p:nvPr/>
          </p:nvSpPr>
          <p:spPr bwMode="auto">
            <a:xfrm flipH="1">
              <a:off x="831"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7" name="Oval 287"/>
            <p:cNvSpPr>
              <a:spLocks/>
            </p:cNvSpPr>
            <p:nvPr/>
          </p:nvSpPr>
          <p:spPr bwMode="auto">
            <a:xfrm flipH="1">
              <a:off x="1556" y="831"/>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8" name="Oval 288"/>
            <p:cNvSpPr>
              <a:spLocks/>
            </p:cNvSpPr>
            <p:nvPr/>
          </p:nvSpPr>
          <p:spPr bwMode="auto">
            <a:xfrm flipH="1">
              <a:off x="1808" y="649"/>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89" name="Oval 289"/>
            <p:cNvSpPr>
              <a:spLocks/>
            </p:cNvSpPr>
            <p:nvPr/>
          </p:nvSpPr>
          <p:spPr bwMode="auto">
            <a:xfrm flipH="1">
              <a:off x="2387" y="866"/>
              <a:ext cx="44"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90" name="Oval 290"/>
            <p:cNvSpPr>
              <a:spLocks/>
            </p:cNvSpPr>
            <p:nvPr/>
          </p:nvSpPr>
          <p:spPr bwMode="auto">
            <a:xfrm flipH="1">
              <a:off x="2279" y="758"/>
              <a:ext cx="43" cy="44"/>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91" name="Oval 291"/>
            <p:cNvSpPr>
              <a:spLocks/>
            </p:cNvSpPr>
            <p:nvPr/>
          </p:nvSpPr>
          <p:spPr bwMode="auto">
            <a:xfrm flipH="1">
              <a:off x="2568" y="975"/>
              <a:ext cx="44" cy="43"/>
            </a:xfrm>
            <a:prstGeom prst="ellipse">
              <a:avLst/>
            </a:prstGeom>
            <a:solidFill>
              <a:srgbClr val="00FF00"/>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92" name="Oval 292"/>
            <p:cNvSpPr>
              <a:spLocks/>
            </p:cNvSpPr>
            <p:nvPr/>
          </p:nvSpPr>
          <p:spPr bwMode="auto">
            <a:xfrm flipH="1">
              <a:off x="1700" y="1300"/>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93" name="Oval 293"/>
            <p:cNvSpPr>
              <a:spLocks/>
            </p:cNvSpPr>
            <p:nvPr/>
          </p:nvSpPr>
          <p:spPr bwMode="auto">
            <a:xfrm flipH="1">
              <a:off x="1556" y="1227"/>
              <a:ext cx="43"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94" name="Oval 294"/>
            <p:cNvSpPr>
              <a:spLocks/>
            </p:cNvSpPr>
            <p:nvPr/>
          </p:nvSpPr>
          <p:spPr bwMode="auto">
            <a:xfrm flipH="1">
              <a:off x="1627" y="1588"/>
              <a:ext cx="44" cy="44"/>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sp>
          <p:nvSpPr>
            <p:cNvPr id="128295" name="Oval 295"/>
            <p:cNvSpPr>
              <a:spLocks/>
            </p:cNvSpPr>
            <p:nvPr/>
          </p:nvSpPr>
          <p:spPr bwMode="auto">
            <a:xfrm flipH="1">
              <a:off x="2460" y="1372"/>
              <a:ext cx="43" cy="43"/>
            </a:xfrm>
            <a:prstGeom prst="ellipse">
              <a:avLst/>
            </a:prstGeom>
            <a:solidFill>
              <a:srgbClr val="0000FF"/>
            </a:solidFill>
            <a:ln w="25400" cap="flat">
              <a:solidFill>
                <a:schemeClr val="tx1"/>
              </a:solidFill>
              <a:prstDash val="solid"/>
              <a:round/>
              <a:headEnd type="none" w="med" len="med"/>
              <a:tailEnd type="none" w="med" len="med"/>
            </a:ln>
          </p:spPr>
          <p:txBody>
            <a:bodyPr lIns="0" tIns="0" rIns="0" bIns="0"/>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xit" presetSubtype="0" fill="hold" nodeType="clickEffect">
                                  <p:stCondLst>
                                    <p:cond delay="0"/>
                                  </p:stCondLst>
                                  <p:childTnLst>
                                    <p:set>
                                      <p:cBhvr>
                                        <p:cTn id="6" dur="1" fill="hold">
                                          <p:stCondLst>
                                            <p:cond delay="499"/>
                                          </p:stCondLst>
                                        </p:cTn>
                                        <p:tgtEl>
                                          <p:spTgt spid="1282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49" name="Rectangle 1"/>
          <p:cNvSpPr>
            <a:spLocks noGrp="1" noChangeArrowheads="1"/>
          </p:cNvSpPr>
          <p:nvPr>
            <p:ph type="title"/>
          </p:nvPr>
        </p:nvSpPr>
        <p:spPr>
          <a:ln/>
        </p:spPr>
        <p:txBody>
          <a:bodyPr rIns="132080"/>
          <a:lstStyle/>
          <a:p>
            <a:r>
              <a:rPr lang="en-US"/>
              <a:t>Structure from motion</a:t>
            </a:r>
          </a:p>
        </p:txBody>
      </p:sp>
      <p:sp>
        <p:nvSpPr>
          <p:cNvPr id="130050" name="Rectangle 2"/>
          <p:cNvSpPr>
            <a:spLocks/>
          </p:cNvSpPr>
          <p:nvPr/>
        </p:nvSpPr>
        <p:spPr bwMode="auto">
          <a:xfrm>
            <a:off x="4313238" y="2362200"/>
            <a:ext cx="1219200" cy="1219200"/>
          </a:xfrm>
          <a:prstGeom prst="rect">
            <a:avLst/>
          </a:prstGeom>
          <a:solidFill>
            <a:srgbClr val="DDEE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51" name="AutoShape 3"/>
          <p:cNvSpPr>
            <a:spLocks/>
          </p:cNvSpPr>
          <p:nvPr/>
        </p:nvSpPr>
        <p:spPr bwMode="auto">
          <a:xfrm rot="5400000">
            <a:off x="865982" y="3707606"/>
            <a:ext cx="1981200" cy="1725613"/>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52" name="Rectangle 4"/>
          <p:cNvSpPr>
            <a:spLocks/>
          </p:cNvSpPr>
          <p:nvPr/>
        </p:nvSpPr>
        <p:spPr bwMode="auto">
          <a:xfrm>
            <a:off x="2017713" y="4284663"/>
            <a:ext cx="574675" cy="574675"/>
          </a:xfrm>
          <a:prstGeom prst="rect">
            <a:avLst/>
          </a:prstGeom>
          <a:solidFill>
            <a:srgbClr val="DDEE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53" name="AutoShape 5"/>
          <p:cNvSpPr>
            <a:spLocks/>
          </p:cNvSpPr>
          <p:nvPr/>
        </p:nvSpPr>
        <p:spPr bwMode="auto">
          <a:xfrm rot="16200000" flipH="1">
            <a:off x="6049169" y="3899694"/>
            <a:ext cx="1981200" cy="1725612"/>
          </a:xfrm>
          <a:custGeom>
            <a:avLst/>
            <a:gdLst/>
            <a:ahLst/>
            <a:cxnLst/>
            <a:rect l="0" t="0" r="r" b="b"/>
            <a:pathLst>
              <a:path w="21600" h="21600">
                <a:moveTo>
                  <a:pt x="5400" y="0"/>
                </a:moveTo>
                <a:lnTo>
                  <a:pt x="0" y="21600"/>
                </a:lnTo>
                <a:lnTo>
                  <a:pt x="16200" y="21600"/>
                </a:lnTo>
                <a:lnTo>
                  <a:pt x="21600" y="0"/>
                </a:lnTo>
                <a:close/>
                <a:moveTo>
                  <a:pt x="5400" y="0"/>
                </a:moveTo>
              </a:path>
            </a:pathLst>
          </a:custGeom>
          <a:noFill/>
          <a:ln w="25400" cap="flat">
            <a:solidFill>
              <a:schemeClr val="tx1"/>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54" name="Rectangle 6"/>
          <p:cNvSpPr>
            <a:spLocks/>
          </p:cNvSpPr>
          <p:nvPr/>
        </p:nvSpPr>
        <p:spPr bwMode="auto">
          <a:xfrm>
            <a:off x="6881813" y="4540250"/>
            <a:ext cx="574675" cy="574675"/>
          </a:xfrm>
          <a:prstGeom prst="rect">
            <a:avLst/>
          </a:prstGeom>
          <a:solidFill>
            <a:srgbClr val="DDEE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55" name="Rectangle 7"/>
          <p:cNvSpPr>
            <a:spLocks/>
          </p:cNvSpPr>
          <p:nvPr/>
        </p:nvSpPr>
        <p:spPr bwMode="auto">
          <a:xfrm>
            <a:off x="3563938" y="4343400"/>
            <a:ext cx="2044700" cy="1470025"/>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56" name="Rectangle 8"/>
          <p:cNvSpPr>
            <a:spLocks/>
          </p:cNvSpPr>
          <p:nvPr/>
        </p:nvSpPr>
        <p:spPr bwMode="auto">
          <a:xfrm>
            <a:off x="4459288" y="4854575"/>
            <a:ext cx="574675" cy="574675"/>
          </a:xfrm>
          <a:prstGeom prst="rect">
            <a:avLst/>
          </a:prstGeom>
          <a:solidFill>
            <a:srgbClr val="DDEE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57" name="Line 9"/>
          <p:cNvSpPr>
            <a:spLocks noChangeShapeType="1"/>
          </p:cNvSpPr>
          <p:nvPr/>
        </p:nvSpPr>
        <p:spPr bwMode="auto">
          <a:xfrm flipH="1">
            <a:off x="461963" y="3581400"/>
            <a:ext cx="533400" cy="2057400"/>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58" name="Line 10"/>
          <p:cNvSpPr>
            <a:spLocks noChangeShapeType="1"/>
          </p:cNvSpPr>
          <p:nvPr/>
        </p:nvSpPr>
        <p:spPr bwMode="auto">
          <a:xfrm flipH="1">
            <a:off x="461963" y="5029200"/>
            <a:ext cx="533400" cy="609600"/>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59" name="Line 11"/>
          <p:cNvSpPr>
            <a:spLocks noChangeShapeType="1"/>
          </p:cNvSpPr>
          <p:nvPr/>
        </p:nvSpPr>
        <p:spPr bwMode="auto">
          <a:xfrm flipH="1">
            <a:off x="461963" y="4081463"/>
            <a:ext cx="2270125" cy="1557337"/>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0" name="Line 12"/>
          <p:cNvSpPr>
            <a:spLocks noChangeShapeType="1"/>
          </p:cNvSpPr>
          <p:nvPr/>
        </p:nvSpPr>
        <p:spPr bwMode="auto">
          <a:xfrm flipH="1">
            <a:off x="461963" y="5562600"/>
            <a:ext cx="2209800" cy="76200"/>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1" name="Line 13"/>
          <p:cNvSpPr>
            <a:spLocks noChangeShapeType="1"/>
          </p:cNvSpPr>
          <p:nvPr/>
        </p:nvSpPr>
        <p:spPr bwMode="auto">
          <a:xfrm>
            <a:off x="3551238" y="4346575"/>
            <a:ext cx="990600" cy="2130425"/>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2" name="Line 14"/>
          <p:cNvSpPr>
            <a:spLocks noChangeShapeType="1"/>
          </p:cNvSpPr>
          <p:nvPr/>
        </p:nvSpPr>
        <p:spPr bwMode="auto">
          <a:xfrm flipH="1">
            <a:off x="4541838" y="4365625"/>
            <a:ext cx="1066800" cy="2111375"/>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3" name="Line 15"/>
          <p:cNvSpPr>
            <a:spLocks noChangeShapeType="1"/>
          </p:cNvSpPr>
          <p:nvPr/>
        </p:nvSpPr>
        <p:spPr bwMode="auto">
          <a:xfrm>
            <a:off x="3551238" y="5813425"/>
            <a:ext cx="990600" cy="663575"/>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4" name="Line 16"/>
          <p:cNvSpPr>
            <a:spLocks noChangeShapeType="1"/>
          </p:cNvSpPr>
          <p:nvPr/>
        </p:nvSpPr>
        <p:spPr bwMode="auto">
          <a:xfrm flipH="1">
            <a:off x="4541838" y="5813425"/>
            <a:ext cx="1066800" cy="663575"/>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5" name="Line 17"/>
          <p:cNvSpPr>
            <a:spLocks noChangeShapeType="1"/>
          </p:cNvSpPr>
          <p:nvPr/>
        </p:nvSpPr>
        <p:spPr bwMode="auto">
          <a:xfrm>
            <a:off x="6164263" y="4273550"/>
            <a:ext cx="2197100" cy="1328738"/>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6" name="Line 18"/>
          <p:cNvSpPr>
            <a:spLocks noChangeShapeType="1"/>
          </p:cNvSpPr>
          <p:nvPr/>
        </p:nvSpPr>
        <p:spPr bwMode="auto">
          <a:xfrm rot="10800000" flipH="1">
            <a:off x="6151563" y="5602288"/>
            <a:ext cx="2209800" cy="152400"/>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7" name="Line 19"/>
          <p:cNvSpPr>
            <a:spLocks noChangeShapeType="1"/>
          </p:cNvSpPr>
          <p:nvPr/>
        </p:nvSpPr>
        <p:spPr bwMode="auto">
          <a:xfrm>
            <a:off x="7904163" y="5221288"/>
            <a:ext cx="457200" cy="381000"/>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8" name="Line 20"/>
          <p:cNvSpPr>
            <a:spLocks noChangeShapeType="1"/>
          </p:cNvSpPr>
          <p:nvPr/>
        </p:nvSpPr>
        <p:spPr bwMode="auto">
          <a:xfrm>
            <a:off x="7904163" y="3773488"/>
            <a:ext cx="457200" cy="1828800"/>
          </a:xfrm>
          <a:prstGeom prst="line">
            <a:avLst/>
          </a:prstGeom>
          <a:noFill/>
          <a:ln w="127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069" name="Rectangle 21"/>
          <p:cNvSpPr>
            <a:spLocks/>
          </p:cNvSpPr>
          <p:nvPr/>
        </p:nvSpPr>
        <p:spPr bwMode="auto">
          <a:xfrm>
            <a:off x="695325" y="5618163"/>
            <a:ext cx="11572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Camera 1</a:t>
            </a:r>
          </a:p>
        </p:txBody>
      </p:sp>
      <p:sp>
        <p:nvSpPr>
          <p:cNvPr id="130070" name="Rectangle 22"/>
          <p:cNvSpPr>
            <a:spLocks/>
          </p:cNvSpPr>
          <p:nvPr/>
        </p:nvSpPr>
        <p:spPr bwMode="auto">
          <a:xfrm>
            <a:off x="2847975" y="6040438"/>
            <a:ext cx="11572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Camera 2</a:t>
            </a:r>
          </a:p>
        </p:txBody>
      </p:sp>
      <p:sp>
        <p:nvSpPr>
          <p:cNvPr id="130071" name="Rectangle 23"/>
          <p:cNvSpPr>
            <a:spLocks/>
          </p:cNvSpPr>
          <p:nvPr/>
        </p:nvSpPr>
        <p:spPr bwMode="auto">
          <a:xfrm>
            <a:off x="7281863" y="5618163"/>
            <a:ext cx="11572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Camera 3</a:t>
            </a:r>
          </a:p>
        </p:txBody>
      </p:sp>
      <p:grpSp>
        <p:nvGrpSpPr>
          <p:cNvPr id="130079" name="Group 31"/>
          <p:cNvGrpSpPr>
            <a:grpSpLocks/>
          </p:cNvGrpSpPr>
          <p:nvPr/>
        </p:nvGrpSpPr>
        <p:grpSpPr bwMode="auto">
          <a:xfrm>
            <a:off x="1425575" y="4119563"/>
            <a:ext cx="1076325" cy="860425"/>
            <a:chOff x="0" y="0"/>
            <a:chExt cx="678" cy="542"/>
          </a:xfrm>
        </p:grpSpPr>
        <p:sp>
          <p:nvSpPr>
            <p:cNvPr id="130072" name="Oval 24"/>
            <p:cNvSpPr>
              <a:spLocks/>
            </p:cNvSpPr>
            <p:nvPr/>
          </p:nvSpPr>
          <p:spPr bwMode="auto">
            <a:xfrm>
              <a:off x="7" y="128"/>
              <a:ext cx="57" cy="57"/>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73" name="Oval 25"/>
            <p:cNvSpPr>
              <a:spLocks/>
            </p:cNvSpPr>
            <p:nvPr/>
          </p:nvSpPr>
          <p:spPr bwMode="auto">
            <a:xfrm>
              <a:off x="442" y="146"/>
              <a:ext cx="57" cy="56"/>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74" name="Oval 26"/>
            <p:cNvSpPr>
              <a:spLocks/>
            </p:cNvSpPr>
            <p:nvPr/>
          </p:nvSpPr>
          <p:spPr bwMode="auto">
            <a:xfrm>
              <a:off x="0" y="472"/>
              <a:ext cx="56" cy="57"/>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75" name="Oval 27"/>
            <p:cNvSpPr>
              <a:spLocks/>
            </p:cNvSpPr>
            <p:nvPr/>
          </p:nvSpPr>
          <p:spPr bwMode="auto">
            <a:xfrm>
              <a:off x="435" y="485"/>
              <a:ext cx="57" cy="57"/>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76" name="Oval 28"/>
            <p:cNvSpPr>
              <a:spLocks/>
            </p:cNvSpPr>
            <p:nvPr/>
          </p:nvSpPr>
          <p:spPr bwMode="auto">
            <a:xfrm>
              <a:off x="621" y="366"/>
              <a:ext cx="57" cy="57"/>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77" name="Oval 29"/>
            <p:cNvSpPr>
              <a:spLocks/>
            </p:cNvSpPr>
            <p:nvPr/>
          </p:nvSpPr>
          <p:spPr bwMode="auto">
            <a:xfrm>
              <a:off x="611" y="29"/>
              <a:ext cx="57" cy="57"/>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78" name="Oval 30"/>
            <p:cNvSpPr>
              <a:spLocks/>
            </p:cNvSpPr>
            <p:nvPr/>
          </p:nvSpPr>
          <p:spPr bwMode="auto">
            <a:xfrm>
              <a:off x="158" y="0"/>
              <a:ext cx="57" cy="56"/>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grpSp>
      <p:grpSp>
        <p:nvGrpSpPr>
          <p:cNvPr id="130087" name="Group 39"/>
          <p:cNvGrpSpPr>
            <a:grpSpLocks/>
          </p:cNvGrpSpPr>
          <p:nvPr/>
        </p:nvGrpSpPr>
        <p:grpSpPr bwMode="auto">
          <a:xfrm>
            <a:off x="3968750" y="4591050"/>
            <a:ext cx="1073150" cy="950913"/>
            <a:chOff x="0" y="0"/>
            <a:chExt cx="676" cy="599"/>
          </a:xfrm>
        </p:grpSpPr>
        <p:sp>
          <p:nvSpPr>
            <p:cNvPr id="130080" name="Oval 32"/>
            <p:cNvSpPr>
              <a:spLocks/>
            </p:cNvSpPr>
            <p:nvPr/>
          </p:nvSpPr>
          <p:spPr bwMode="auto">
            <a:xfrm>
              <a:off x="12" y="104"/>
              <a:ext cx="55" cy="56"/>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81" name="Oval 33"/>
            <p:cNvSpPr>
              <a:spLocks/>
            </p:cNvSpPr>
            <p:nvPr/>
          </p:nvSpPr>
          <p:spPr bwMode="auto">
            <a:xfrm>
              <a:off x="322" y="203"/>
              <a:ext cx="55" cy="56"/>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82" name="Oval 34"/>
            <p:cNvSpPr>
              <a:spLocks/>
            </p:cNvSpPr>
            <p:nvPr/>
          </p:nvSpPr>
          <p:spPr bwMode="auto">
            <a:xfrm>
              <a:off x="0" y="436"/>
              <a:ext cx="55" cy="56"/>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83" name="Oval 35"/>
            <p:cNvSpPr>
              <a:spLocks/>
            </p:cNvSpPr>
            <p:nvPr/>
          </p:nvSpPr>
          <p:spPr bwMode="auto">
            <a:xfrm>
              <a:off x="322" y="543"/>
              <a:ext cx="55" cy="56"/>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84" name="Oval 36"/>
            <p:cNvSpPr>
              <a:spLocks/>
            </p:cNvSpPr>
            <p:nvPr/>
          </p:nvSpPr>
          <p:spPr bwMode="auto">
            <a:xfrm>
              <a:off x="620" y="455"/>
              <a:ext cx="56" cy="56"/>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85" name="Oval 37"/>
            <p:cNvSpPr>
              <a:spLocks/>
            </p:cNvSpPr>
            <p:nvPr/>
          </p:nvSpPr>
          <p:spPr bwMode="auto">
            <a:xfrm>
              <a:off x="610" y="104"/>
              <a:ext cx="56" cy="56"/>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86" name="Oval 38"/>
            <p:cNvSpPr>
              <a:spLocks/>
            </p:cNvSpPr>
            <p:nvPr/>
          </p:nvSpPr>
          <p:spPr bwMode="auto">
            <a:xfrm>
              <a:off x="310" y="0"/>
              <a:ext cx="55" cy="55"/>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grpSp>
      <p:grpSp>
        <p:nvGrpSpPr>
          <p:cNvPr id="130095" name="Group 47"/>
          <p:cNvGrpSpPr>
            <a:grpSpLocks/>
          </p:cNvGrpSpPr>
          <p:nvPr/>
        </p:nvGrpSpPr>
        <p:grpSpPr bwMode="auto">
          <a:xfrm>
            <a:off x="6508750" y="4197350"/>
            <a:ext cx="1004888" cy="1016000"/>
            <a:chOff x="0" y="0"/>
            <a:chExt cx="632" cy="639"/>
          </a:xfrm>
        </p:grpSpPr>
        <p:sp>
          <p:nvSpPr>
            <p:cNvPr id="130088" name="Oval 40"/>
            <p:cNvSpPr>
              <a:spLocks/>
            </p:cNvSpPr>
            <p:nvPr/>
          </p:nvSpPr>
          <p:spPr bwMode="auto">
            <a:xfrm>
              <a:off x="2" y="80"/>
              <a:ext cx="58" cy="58"/>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89" name="Oval 41"/>
            <p:cNvSpPr>
              <a:spLocks/>
            </p:cNvSpPr>
            <p:nvPr/>
          </p:nvSpPr>
          <p:spPr bwMode="auto">
            <a:xfrm>
              <a:off x="213" y="220"/>
              <a:ext cx="57" cy="58"/>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90" name="Oval 42"/>
            <p:cNvSpPr>
              <a:spLocks/>
            </p:cNvSpPr>
            <p:nvPr/>
          </p:nvSpPr>
          <p:spPr bwMode="auto">
            <a:xfrm>
              <a:off x="0" y="434"/>
              <a:ext cx="57" cy="57"/>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91" name="Oval 43"/>
            <p:cNvSpPr>
              <a:spLocks/>
            </p:cNvSpPr>
            <p:nvPr/>
          </p:nvSpPr>
          <p:spPr bwMode="auto">
            <a:xfrm>
              <a:off x="200" y="582"/>
              <a:ext cx="58" cy="57"/>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92" name="Oval 44"/>
            <p:cNvSpPr>
              <a:spLocks/>
            </p:cNvSpPr>
            <p:nvPr/>
          </p:nvSpPr>
          <p:spPr bwMode="auto">
            <a:xfrm>
              <a:off x="574" y="491"/>
              <a:ext cx="58" cy="58"/>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93" name="Oval 45"/>
            <p:cNvSpPr>
              <a:spLocks/>
            </p:cNvSpPr>
            <p:nvPr/>
          </p:nvSpPr>
          <p:spPr bwMode="auto">
            <a:xfrm>
              <a:off x="551" y="143"/>
              <a:ext cx="58" cy="57"/>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094" name="Oval 46"/>
            <p:cNvSpPr>
              <a:spLocks/>
            </p:cNvSpPr>
            <p:nvPr/>
          </p:nvSpPr>
          <p:spPr bwMode="auto">
            <a:xfrm>
              <a:off x="373" y="0"/>
              <a:ext cx="58" cy="57"/>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130096" name="Rectangle 48"/>
          <p:cNvSpPr>
            <a:spLocks/>
          </p:cNvSpPr>
          <p:nvPr/>
        </p:nvSpPr>
        <p:spPr bwMode="auto">
          <a:xfrm>
            <a:off x="792163" y="5829300"/>
            <a:ext cx="901700" cy="571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sz="2800">
                <a:solidFill>
                  <a:schemeClr val="tx1"/>
                </a:solidFill>
                <a:latin typeface="Times New Roman Italic" charset="0"/>
                <a:ea typeface="ＭＳ Ｐゴシック" charset="0"/>
                <a:cs typeface="Times New Roman Italic" charset="0"/>
                <a:sym typeface="Times New Roman Italic" charset="0"/>
              </a:rPr>
              <a:t>R</a:t>
            </a:r>
            <a:r>
              <a:rPr lang="en-US" sz="2800" baseline="-25000">
                <a:solidFill>
                  <a:schemeClr val="tx1"/>
                </a:solidFill>
                <a:ea typeface="ＭＳ Ｐゴシック" charset="0"/>
                <a:cs typeface="Times New Roman" charset="0"/>
              </a:rPr>
              <a:t>1</a:t>
            </a:r>
            <a:r>
              <a:rPr lang="en-US" sz="2800">
                <a:solidFill>
                  <a:schemeClr val="tx1"/>
                </a:solidFill>
                <a:latin typeface="Times New Roman Italic" charset="0"/>
                <a:ea typeface="ＭＳ Ｐゴシック" charset="0"/>
                <a:cs typeface="Times New Roman Italic" charset="0"/>
                <a:sym typeface="Times New Roman Italic" charset="0"/>
              </a:rPr>
              <a:t>,t</a:t>
            </a:r>
            <a:r>
              <a:rPr lang="en-US" sz="2800" baseline="-25000">
                <a:solidFill>
                  <a:schemeClr val="tx1"/>
                </a:solidFill>
                <a:ea typeface="ＭＳ Ｐゴシック" charset="0"/>
                <a:cs typeface="Times New Roman" charset="0"/>
              </a:rPr>
              <a:t>1</a:t>
            </a:r>
          </a:p>
        </p:txBody>
      </p:sp>
      <p:sp>
        <p:nvSpPr>
          <p:cNvPr id="130097" name="Rectangle 49"/>
          <p:cNvSpPr>
            <a:spLocks/>
          </p:cNvSpPr>
          <p:nvPr/>
        </p:nvSpPr>
        <p:spPr bwMode="auto">
          <a:xfrm>
            <a:off x="2986088" y="6251575"/>
            <a:ext cx="901700" cy="571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sz="2800">
                <a:solidFill>
                  <a:schemeClr val="tx1"/>
                </a:solidFill>
                <a:latin typeface="Times New Roman Italic" charset="0"/>
                <a:ea typeface="ＭＳ Ｐゴシック" charset="0"/>
                <a:cs typeface="Times New Roman Italic" charset="0"/>
                <a:sym typeface="Times New Roman Italic" charset="0"/>
              </a:rPr>
              <a:t>R</a:t>
            </a:r>
            <a:r>
              <a:rPr lang="en-US" sz="2800" baseline="-25000">
                <a:solidFill>
                  <a:schemeClr val="tx1"/>
                </a:solidFill>
                <a:ea typeface="ＭＳ Ｐゴシック" charset="0"/>
                <a:cs typeface="Times New Roman" charset="0"/>
              </a:rPr>
              <a:t>2</a:t>
            </a:r>
            <a:r>
              <a:rPr lang="en-US" sz="2800">
                <a:solidFill>
                  <a:schemeClr val="tx1"/>
                </a:solidFill>
                <a:latin typeface="Times New Roman Italic" charset="0"/>
                <a:ea typeface="ＭＳ Ｐゴシック" charset="0"/>
                <a:cs typeface="Times New Roman Italic" charset="0"/>
                <a:sym typeface="Times New Roman Italic" charset="0"/>
              </a:rPr>
              <a:t>,t</a:t>
            </a:r>
            <a:r>
              <a:rPr lang="en-US" sz="2800" baseline="-25000">
                <a:solidFill>
                  <a:schemeClr val="tx1"/>
                </a:solidFill>
                <a:ea typeface="ＭＳ Ｐゴシック" charset="0"/>
                <a:cs typeface="Times New Roman" charset="0"/>
              </a:rPr>
              <a:t>2</a:t>
            </a:r>
          </a:p>
        </p:txBody>
      </p:sp>
      <p:sp>
        <p:nvSpPr>
          <p:cNvPr id="130098" name="Rectangle 50"/>
          <p:cNvSpPr>
            <a:spLocks/>
          </p:cNvSpPr>
          <p:nvPr/>
        </p:nvSpPr>
        <p:spPr bwMode="auto">
          <a:xfrm>
            <a:off x="7504113" y="5829300"/>
            <a:ext cx="901700" cy="571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sz="2800">
                <a:solidFill>
                  <a:schemeClr val="tx1"/>
                </a:solidFill>
                <a:latin typeface="Times New Roman Italic" charset="0"/>
                <a:ea typeface="ＭＳ Ｐゴシック" charset="0"/>
                <a:cs typeface="Times New Roman Italic" charset="0"/>
                <a:sym typeface="Times New Roman Italic" charset="0"/>
              </a:rPr>
              <a:t>R</a:t>
            </a:r>
            <a:r>
              <a:rPr lang="en-US" sz="2800" baseline="-25000">
                <a:solidFill>
                  <a:schemeClr val="tx1"/>
                </a:solidFill>
                <a:ea typeface="ＭＳ Ｐゴシック" charset="0"/>
                <a:cs typeface="Times New Roman" charset="0"/>
              </a:rPr>
              <a:t>3</a:t>
            </a:r>
            <a:r>
              <a:rPr lang="en-US" sz="2800">
                <a:solidFill>
                  <a:schemeClr val="tx1"/>
                </a:solidFill>
                <a:latin typeface="Times New Roman Italic" charset="0"/>
                <a:ea typeface="ＭＳ Ｐゴシック" charset="0"/>
                <a:cs typeface="Times New Roman Italic" charset="0"/>
                <a:sym typeface="Times New Roman Italic" charset="0"/>
              </a:rPr>
              <a:t>,t</a:t>
            </a:r>
            <a:r>
              <a:rPr lang="en-US" sz="2800" baseline="-25000">
                <a:solidFill>
                  <a:schemeClr val="tx1"/>
                </a:solidFill>
                <a:ea typeface="ＭＳ Ｐゴシック" charset="0"/>
                <a:cs typeface="Times New Roman" charset="0"/>
              </a:rPr>
              <a:t>3</a:t>
            </a:r>
          </a:p>
        </p:txBody>
      </p:sp>
      <p:grpSp>
        <p:nvGrpSpPr>
          <p:cNvPr id="130106" name="Group 58"/>
          <p:cNvGrpSpPr>
            <a:grpSpLocks/>
          </p:cNvGrpSpPr>
          <p:nvPr/>
        </p:nvGrpSpPr>
        <p:grpSpPr bwMode="auto">
          <a:xfrm>
            <a:off x="2805113" y="1355725"/>
            <a:ext cx="3335337" cy="2722563"/>
            <a:chOff x="0" y="0"/>
            <a:chExt cx="2101" cy="1715"/>
          </a:xfrm>
        </p:grpSpPr>
        <p:sp>
          <p:nvSpPr>
            <p:cNvPr id="130099" name="Rectangle 51"/>
            <p:cNvSpPr>
              <a:spLocks/>
            </p:cNvSpPr>
            <p:nvPr/>
          </p:nvSpPr>
          <p:spPr bwMode="auto">
            <a:xfrm>
              <a:off x="23" y="316"/>
              <a:ext cx="336" cy="3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latin typeface="Times New Roman Italic" charset="0"/>
                  <a:ea typeface="ＭＳ Ｐゴシック" charset="0"/>
                  <a:cs typeface="Times New Roman Italic" charset="0"/>
                  <a:sym typeface="Times New Roman Italic" charset="0"/>
                </a:rPr>
                <a:t>p</a:t>
              </a:r>
              <a:r>
                <a:rPr lang="en-US" baseline="-25000">
                  <a:solidFill>
                    <a:schemeClr val="tx1"/>
                  </a:solidFill>
                  <a:ea typeface="ＭＳ Ｐゴシック" charset="0"/>
                  <a:cs typeface="Times New Roman" charset="0"/>
                </a:rPr>
                <a:t>1</a:t>
              </a:r>
            </a:p>
          </p:txBody>
        </p:sp>
        <p:sp>
          <p:nvSpPr>
            <p:cNvPr id="130100" name="Rectangle 52"/>
            <p:cNvSpPr>
              <a:spLocks/>
            </p:cNvSpPr>
            <p:nvPr/>
          </p:nvSpPr>
          <p:spPr bwMode="auto">
            <a:xfrm>
              <a:off x="700" y="0"/>
              <a:ext cx="336" cy="3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latin typeface="Times New Roman Italic" charset="0"/>
                  <a:ea typeface="ＭＳ Ｐゴシック" charset="0"/>
                  <a:cs typeface="Times New Roman Italic" charset="0"/>
                  <a:sym typeface="Times New Roman Italic" charset="0"/>
                </a:rPr>
                <a:t>p</a:t>
              </a:r>
              <a:r>
                <a:rPr lang="en-US" baseline="-25000">
                  <a:solidFill>
                    <a:schemeClr val="tx1"/>
                  </a:solidFill>
                  <a:ea typeface="ＭＳ Ｐゴシック" charset="0"/>
                  <a:cs typeface="Times New Roman" charset="0"/>
                </a:rPr>
                <a:t>4</a:t>
              </a:r>
            </a:p>
          </p:txBody>
        </p:sp>
        <p:sp>
          <p:nvSpPr>
            <p:cNvPr id="130101" name="Rectangle 53"/>
            <p:cNvSpPr>
              <a:spLocks/>
            </p:cNvSpPr>
            <p:nvPr/>
          </p:nvSpPr>
          <p:spPr bwMode="auto">
            <a:xfrm>
              <a:off x="1717" y="338"/>
              <a:ext cx="336" cy="3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latin typeface="Times New Roman Italic" charset="0"/>
                  <a:ea typeface="ＭＳ Ｐゴシック" charset="0"/>
                  <a:cs typeface="Times New Roman Italic" charset="0"/>
                  <a:sym typeface="Times New Roman Italic" charset="0"/>
                </a:rPr>
                <a:t>p</a:t>
              </a:r>
              <a:r>
                <a:rPr lang="en-US" baseline="-25000">
                  <a:solidFill>
                    <a:schemeClr val="tx1"/>
                  </a:solidFill>
                  <a:ea typeface="ＭＳ Ｐゴシック" charset="0"/>
                  <a:cs typeface="Times New Roman" charset="0"/>
                </a:rPr>
                <a:t>3</a:t>
              </a:r>
            </a:p>
          </p:txBody>
        </p:sp>
        <p:sp>
          <p:nvSpPr>
            <p:cNvPr id="130102" name="Rectangle 54"/>
            <p:cNvSpPr>
              <a:spLocks/>
            </p:cNvSpPr>
            <p:nvPr/>
          </p:nvSpPr>
          <p:spPr bwMode="auto">
            <a:xfrm>
              <a:off x="1063" y="655"/>
              <a:ext cx="336" cy="3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latin typeface="Times New Roman Italic" charset="0"/>
                  <a:ea typeface="ＭＳ Ｐゴシック" charset="0"/>
                  <a:cs typeface="Times New Roman Italic" charset="0"/>
                  <a:sym typeface="Times New Roman Italic" charset="0"/>
                </a:rPr>
                <a:t>p</a:t>
              </a:r>
              <a:r>
                <a:rPr lang="en-US" baseline="-25000">
                  <a:solidFill>
                    <a:schemeClr val="tx1"/>
                  </a:solidFill>
                  <a:ea typeface="ＭＳ Ｐゴシック" charset="0"/>
                  <a:cs typeface="Times New Roman" charset="0"/>
                </a:rPr>
                <a:t>2</a:t>
              </a:r>
            </a:p>
          </p:txBody>
        </p:sp>
        <p:sp>
          <p:nvSpPr>
            <p:cNvPr id="130103" name="Rectangle 55"/>
            <p:cNvSpPr>
              <a:spLocks/>
            </p:cNvSpPr>
            <p:nvPr/>
          </p:nvSpPr>
          <p:spPr bwMode="auto">
            <a:xfrm>
              <a:off x="0" y="1091"/>
              <a:ext cx="336" cy="3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latin typeface="Times New Roman Italic" charset="0"/>
                  <a:ea typeface="ＭＳ Ｐゴシック" charset="0"/>
                  <a:cs typeface="Times New Roman Italic" charset="0"/>
                  <a:sym typeface="Times New Roman Italic" charset="0"/>
                </a:rPr>
                <a:t>p</a:t>
              </a:r>
              <a:r>
                <a:rPr lang="en-US" baseline="-25000">
                  <a:solidFill>
                    <a:schemeClr val="tx1"/>
                  </a:solidFill>
                  <a:ea typeface="ＭＳ Ｐゴシック" charset="0"/>
                  <a:cs typeface="Times New Roman" charset="0"/>
                </a:rPr>
                <a:t>5</a:t>
              </a:r>
            </a:p>
          </p:txBody>
        </p:sp>
        <p:sp>
          <p:nvSpPr>
            <p:cNvPr id="130104" name="Rectangle 56"/>
            <p:cNvSpPr>
              <a:spLocks/>
            </p:cNvSpPr>
            <p:nvPr/>
          </p:nvSpPr>
          <p:spPr bwMode="auto">
            <a:xfrm>
              <a:off x="677" y="1403"/>
              <a:ext cx="336" cy="3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latin typeface="Times New Roman Italic" charset="0"/>
                  <a:ea typeface="ＭＳ Ｐゴシック" charset="0"/>
                  <a:cs typeface="Times New Roman Italic" charset="0"/>
                  <a:sym typeface="Times New Roman Italic" charset="0"/>
                </a:rPr>
                <a:t>p</a:t>
              </a:r>
              <a:r>
                <a:rPr lang="en-US" baseline="-25000">
                  <a:solidFill>
                    <a:schemeClr val="tx1"/>
                  </a:solidFill>
                  <a:ea typeface="ＭＳ Ｐゴシック" charset="0"/>
                  <a:cs typeface="Times New Roman" charset="0"/>
                </a:rPr>
                <a:t>6</a:t>
              </a:r>
            </a:p>
          </p:txBody>
        </p:sp>
        <p:sp>
          <p:nvSpPr>
            <p:cNvPr id="130105" name="Rectangle 57"/>
            <p:cNvSpPr>
              <a:spLocks/>
            </p:cNvSpPr>
            <p:nvPr/>
          </p:nvSpPr>
          <p:spPr bwMode="auto">
            <a:xfrm>
              <a:off x="1765" y="1115"/>
              <a:ext cx="336" cy="3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40639" bIns="0"/>
            <a:lstStyle/>
            <a:p>
              <a:pPr marL="39688"/>
              <a:r>
                <a:rPr lang="en-US">
                  <a:solidFill>
                    <a:schemeClr val="tx1"/>
                  </a:solidFill>
                  <a:latin typeface="Times New Roman Italic" charset="0"/>
                  <a:ea typeface="ＭＳ Ｐゴシック" charset="0"/>
                  <a:cs typeface="Times New Roman Italic" charset="0"/>
                  <a:sym typeface="Times New Roman Italic" charset="0"/>
                </a:rPr>
                <a:t>p</a:t>
              </a:r>
              <a:r>
                <a:rPr lang="en-US" baseline="-25000">
                  <a:solidFill>
                    <a:schemeClr val="tx1"/>
                  </a:solidFill>
                  <a:ea typeface="ＭＳ Ｐゴシック" charset="0"/>
                  <a:cs typeface="Times New Roman" charset="0"/>
                </a:rPr>
                <a:t>7</a:t>
              </a:r>
            </a:p>
          </p:txBody>
        </p:sp>
      </p:grpSp>
      <p:sp>
        <p:nvSpPr>
          <p:cNvPr id="130107" name="Line 59"/>
          <p:cNvSpPr>
            <a:spLocks noChangeShapeType="1"/>
          </p:cNvSpPr>
          <p:nvPr/>
        </p:nvSpPr>
        <p:spPr bwMode="auto">
          <a:xfrm flipH="1">
            <a:off x="466725" y="2162175"/>
            <a:ext cx="2881313" cy="3455988"/>
          </a:xfrm>
          <a:prstGeom prst="line">
            <a:avLst/>
          </a:prstGeom>
          <a:noFill/>
          <a:ln w="25400" cap="flat">
            <a:solidFill>
              <a:srgbClr val="3366FF"/>
            </a:solidFill>
            <a:prstDash val="dash"/>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108" name="Line 60"/>
          <p:cNvSpPr>
            <a:spLocks noChangeShapeType="1"/>
          </p:cNvSpPr>
          <p:nvPr/>
        </p:nvSpPr>
        <p:spPr bwMode="auto">
          <a:xfrm>
            <a:off x="3348038" y="2200275"/>
            <a:ext cx="1150937" cy="4262438"/>
          </a:xfrm>
          <a:prstGeom prst="line">
            <a:avLst/>
          </a:prstGeom>
          <a:noFill/>
          <a:ln w="25400" cap="flat">
            <a:solidFill>
              <a:srgbClr val="3366FF"/>
            </a:solidFill>
            <a:prstDash val="dash"/>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30109" name="Line 61"/>
          <p:cNvSpPr>
            <a:spLocks noChangeShapeType="1"/>
          </p:cNvSpPr>
          <p:nvPr/>
        </p:nvSpPr>
        <p:spPr bwMode="auto">
          <a:xfrm>
            <a:off x="3348038" y="2200275"/>
            <a:ext cx="4992687" cy="3379788"/>
          </a:xfrm>
          <a:prstGeom prst="line">
            <a:avLst/>
          </a:prstGeom>
          <a:noFill/>
          <a:ln w="25400" cap="flat">
            <a:solidFill>
              <a:srgbClr val="3366FF"/>
            </a:solidFill>
            <a:prstDash val="dash"/>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nvGrpSpPr>
          <p:cNvPr id="130117" name="Group 69"/>
          <p:cNvGrpSpPr>
            <a:grpSpLocks/>
          </p:cNvGrpSpPr>
          <p:nvPr/>
        </p:nvGrpSpPr>
        <p:grpSpPr bwMode="auto">
          <a:xfrm>
            <a:off x="3208338" y="1733550"/>
            <a:ext cx="2362200" cy="2090738"/>
            <a:chOff x="0" y="0"/>
            <a:chExt cx="1487" cy="1316"/>
          </a:xfrm>
        </p:grpSpPr>
        <p:sp>
          <p:nvSpPr>
            <p:cNvPr id="130110" name="Oval 62"/>
            <p:cNvSpPr>
              <a:spLocks/>
            </p:cNvSpPr>
            <p:nvPr/>
          </p:nvSpPr>
          <p:spPr bwMode="auto">
            <a:xfrm>
              <a:off x="26" y="229"/>
              <a:ext cx="123" cy="122"/>
            </a:xfrm>
            <a:prstGeom prst="ellipse">
              <a:avLst/>
            </a:prstGeom>
            <a:solidFill>
              <a:srgbClr val="FF0101"/>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111" name="Oval 63"/>
            <p:cNvSpPr>
              <a:spLocks/>
            </p:cNvSpPr>
            <p:nvPr/>
          </p:nvSpPr>
          <p:spPr bwMode="auto">
            <a:xfrm>
              <a:off x="709" y="447"/>
              <a:ext cx="122" cy="123"/>
            </a:xfrm>
            <a:prstGeom prst="ellipse">
              <a:avLst/>
            </a:prstGeom>
            <a:solidFill>
              <a:srgbClr val="00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112" name="Oval 64"/>
            <p:cNvSpPr>
              <a:spLocks/>
            </p:cNvSpPr>
            <p:nvPr/>
          </p:nvSpPr>
          <p:spPr bwMode="auto">
            <a:xfrm>
              <a:off x="0" y="959"/>
              <a:ext cx="122" cy="123"/>
            </a:xfrm>
            <a:prstGeom prst="ellipse">
              <a:avLst/>
            </a:prstGeom>
            <a:solidFill>
              <a:srgbClr val="6699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113" name="Oval 65"/>
            <p:cNvSpPr>
              <a:spLocks/>
            </p:cNvSpPr>
            <p:nvPr/>
          </p:nvSpPr>
          <p:spPr bwMode="auto">
            <a:xfrm>
              <a:off x="709" y="1194"/>
              <a:ext cx="122" cy="122"/>
            </a:xfrm>
            <a:prstGeom prst="ellipse">
              <a:avLst/>
            </a:prstGeom>
            <a:solidFill>
              <a:srgbClr val="FF00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114" name="Oval 66"/>
            <p:cNvSpPr>
              <a:spLocks/>
            </p:cNvSpPr>
            <p:nvPr/>
          </p:nvSpPr>
          <p:spPr bwMode="auto">
            <a:xfrm>
              <a:off x="1365" y="1002"/>
              <a:ext cx="122" cy="123"/>
            </a:xfrm>
            <a:prstGeom prst="ellipse">
              <a:avLst/>
            </a:prstGeom>
            <a:solidFill>
              <a:srgbClr val="FFFF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115" name="Oval 67"/>
            <p:cNvSpPr>
              <a:spLocks/>
            </p:cNvSpPr>
            <p:nvPr/>
          </p:nvSpPr>
          <p:spPr bwMode="auto">
            <a:xfrm>
              <a:off x="1344" y="229"/>
              <a:ext cx="122" cy="122"/>
            </a:xfrm>
            <a:prstGeom prst="ellipse">
              <a:avLst/>
            </a:prstGeom>
            <a:solidFill>
              <a:srgbClr val="00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30116" name="Oval 68"/>
            <p:cNvSpPr>
              <a:spLocks/>
            </p:cNvSpPr>
            <p:nvPr/>
          </p:nvSpPr>
          <p:spPr bwMode="auto">
            <a:xfrm>
              <a:off x="682" y="0"/>
              <a:ext cx="123" cy="122"/>
            </a:xfrm>
            <a:prstGeom prst="ellipse">
              <a:avLst/>
            </a:prstGeom>
            <a:solidFill>
              <a:srgbClr val="FF99CC"/>
            </a:solidFill>
            <a:ln w="12700" cap="flat">
              <a:solidFill>
                <a:schemeClr val="tx1"/>
              </a:solidFill>
              <a:prstDash val="solid"/>
              <a:round/>
              <a:headEnd type="none" w="med" len="med"/>
              <a:tailEnd type="none" w="med" len="med"/>
            </a:ln>
          </p:spPr>
          <p:txBody>
            <a:bodyPr lIns="0" tIns="0" rIns="0" bIns="0"/>
            <a:lstStyle/>
            <a:p>
              <a:endParaRPr lang="en-US"/>
            </a:p>
          </p:txBody>
        </p:sp>
      </p:grpSp>
      <p:grpSp>
        <p:nvGrpSpPr>
          <p:cNvPr id="130120" name="Group 72"/>
          <p:cNvGrpSpPr>
            <a:grpSpLocks/>
          </p:cNvGrpSpPr>
          <p:nvPr/>
        </p:nvGrpSpPr>
        <p:grpSpPr bwMode="auto">
          <a:xfrm>
            <a:off x="6299200" y="1930400"/>
            <a:ext cx="2378075" cy="1146175"/>
            <a:chOff x="0" y="0"/>
            <a:chExt cx="1497" cy="722"/>
          </a:xfrm>
        </p:grpSpPr>
        <p:sp>
          <p:nvSpPr>
            <p:cNvPr id="130118" name="Rectangle 70"/>
            <p:cNvSpPr>
              <a:spLocks/>
            </p:cNvSpPr>
            <p:nvPr/>
          </p:nvSpPr>
          <p:spPr bwMode="auto">
            <a:xfrm>
              <a:off x="217" y="0"/>
              <a:ext cx="1021" cy="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3200">
                  <a:solidFill>
                    <a:schemeClr val="tx1"/>
                  </a:solidFill>
                  <a:latin typeface="Times New Roman Italic" charset="0"/>
                  <a:ea typeface="ＭＳ Ｐゴシック" charset="0"/>
                  <a:cs typeface="Times New Roman Italic" charset="0"/>
                  <a:sym typeface="Times New Roman Italic" charset="0"/>
                </a:rPr>
                <a:t>minimize</a:t>
              </a:r>
            </a:p>
          </p:txBody>
        </p:sp>
        <p:sp>
          <p:nvSpPr>
            <p:cNvPr id="130119" name="Rectangle 71"/>
            <p:cNvSpPr>
              <a:spLocks/>
            </p:cNvSpPr>
            <p:nvPr/>
          </p:nvSpPr>
          <p:spPr bwMode="auto">
            <a:xfrm>
              <a:off x="0" y="266"/>
              <a:ext cx="1497" cy="45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4400">
                  <a:solidFill>
                    <a:schemeClr val="tx1"/>
                  </a:solidFill>
                  <a:ea typeface="ＭＳ Ｐゴシック" charset="0"/>
                  <a:cs typeface="Times New Roman" charset="0"/>
                </a:rPr>
                <a:t>f</a:t>
              </a:r>
              <a:r>
                <a:rPr lang="en-US" sz="4400">
                  <a:solidFill>
                    <a:schemeClr val="tx1"/>
                  </a:solidFill>
                  <a:latin typeface="Times New Roman Italic" charset="0"/>
                  <a:ea typeface="ＭＳ Ｐゴシック" charset="0"/>
                  <a:cs typeface="Times New Roman Italic" charset="0"/>
                  <a:sym typeface="Times New Roman Italic" charset="0"/>
                </a:rPr>
                <a:t> </a:t>
              </a:r>
              <a:r>
                <a:rPr lang="en-US" sz="4400">
                  <a:solidFill>
                    <a:schemeClr val="tx1"/>
                  </a:solidFill>
                  <a:ea typeface="ＭＳ Ｐゴシック" charset="0"/>
                  <a:cs typeface="Times New Roman" charset="0"/>
                </a:rPr>
                <a:t>(</a:t>
              </a:r>
              <a:r>
                <a:rPr lang="en-US" sz="4400">
                  <a:solidFill>
                    <a:schemeClr val="tx1"/>
                  </a:solidFill>
                  <a:latin typeface="Times New Roman Bold" charset="0"/>
                  <a:ea typeface="ＭＳ Ｐゴシック" charset="0"/>
                  <a:cs typeface="Times New Roman Bold" charset="0"/>
                  <a:sym typeface="Times New Roman Bold" charset="0"/>
                </a:rPr>
                <a:t>R</a:t>
              </a:r>
              <a:r>
                <a:rPr lang="en-US" sz="4400">
                  <a:solidFill>
                    <a:schemeClr val="tx1"/>
                  </a:solidFill>
                  <a:ea typeface="ＭＳ Ｐゴシック" charset="0"/>
                  <a:cs typeface="Times New Roman" charset="0"/>
                </a:rPr>
                <a:t>,</a:t>
              </a:r>
              <a:r>
                <a:rPr lang="en-US" sz="2000">
                  <a:solidFill>
                    <a:schemeClr val="tx1"/>
                  </a:solidFill>
                  <a:ea typeface="ＭＳ Ｐゴシック" charset="0"/>
                  <a:cs typeface="Times New Roman" charset="0"/>
                </a:rPr>
                <a:t> </a:t>
              </a:r>
              <a:r>
                <a:rPr lang="en-US" sz="4400">
                  <a:solidFill>
                    <a:schemeClr val="tx1"/>
                  </a:solidFill>
                  <a:latin typeface="Times New Roman Bold" charset="0"/>
                  <a:ea typeface="ＭＳ Ｐゴシック" charset="0"/>
                  <a:cs typeface="Times New Roman Bold" charset="0"/>
                  <a:sym typeface="Times New Roman Bold" charset="0"/>
                </a:rPr>
                <a:t>T</a:t>
              </a:r>
              <a:r>
                <a:rPr lang="en-US" sz="4400">
                  <a:solidFill>
                    <a:schemeClr val="tx1"/>
                  </a:solidFill>
                  <a:ea typeface="ＭＳ Ｐゴシック" charset="0"/>
                  <a:cs typeface="Times New Roman" charset="0"/>
                </a:rPr>
                <a:t>,</a:t>
              </a:r>
              <a:r>
                <a:rPr lang="en-US" sz="2000">
                  <a:solidFill>
                    <a:schemeClr val="tx1"/>
                  </a:solidFill>
                  <a:ea typeface="ＭＳ Ｐゴシック" charset="0"/>
                  <a:cs typeface="Times New Roman" charset="0"/>
                </a:rPr>
                <a:t> </a:t>
              </a:r>
              <a:r>
                <a:rPr lang="en-US" sz="4400">
                  <a:solidFill>
                    <a:schemeClr val="tx1"/>
                  </a:solidFill>
                  <a:latin typeface="Times New Roman Bold" charset="0"/>
                  <a:ea typeface="ＭＳ Ｐゴシック" charset="0"/>
                  <a:cs typeface="Times New Roman Bold" charset="0"/>
                  <a:sym typeface="Times New Roman Bold" charset="0"/>
                </a:rPr>
                <a:t>P</a:t>
              </a:r>
              <a:r>
                <a:rPr lang="en-US" sz="4400">
                  <a:solidFill>
                    <a:schemeClr val="tx1"/>
                  </a:solidFill>
                  <a:ea typeface="ＭＳ Ｐゴシック" charset="0"/>
                  <a:cs typeface="Times New Roman" charset="0"/>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130051"/>
                                        </p:tgtEl>
                                        <p:attrNameLst>
                                          <p:attrName>style.visibility</p:attrName>
                                        </p:attrNameLst>
                                      </p:cBhvr>
                                      <p:to>
                                        <p:strVal val="visible"/>
                                      </p:to>
                                    </p:set>
                                  </p:childTnLst>
                                </p:cTn>
                              </p:par>
                            </p:childTnLst>
                          </p:cTn>
                        </p:par>
                        <p:par>
                          <p:cTn id="7" fill="hold" nodeType="afterGroup">
                            <p:stCondLst>
                              <p:cond delay="500"/>
                            </p:stCondLst>
                            <p:childTnLst>
                              <p:par>
                                <p:cTn id="8" presetID="168" presetClass="entr" presetSubtype="0" fill="hold" grpId="0" nodeType="afterEffect">
                                  <p:stCondLst>
                                    <p:cond delay="0"/>
                                  </p:stCondLst>
                                  <p:childTnLst>
                                    <p:set>
                                      <p:cBhvr>
                                        <p:cTn id="9" dur="1" fill="hold">
                                          <p:stCondLst>
                                            <p:cond delay="499"/>
                                          </p:stCondLst>
                                        </p:cTn>
                                        <p:tgtEl>
                                          <p:spTgt spid="130052"/>
                                        </p:tgtEl>
                                        <p:attrNameLst>
                                          <p:attrName>style.visibility</p:attrName>
                                        </p:attrNameLst>
                                      </p:cBhvr>
                                      <p:to>
                                        <p:strVal val="visible"/>
                                      </p:to>
                                    </p:set>
                                  </p:childTnLst>
                                </p:cTn>
                              </p:par>
                            </p:childTnLst>
                          </p:cTn>
                        </p:par>
                        <p:par>
                          <p:cTn id="10" fill="hold" nodeType="afterGroup">
                            <p:stCondLst>
                              <p:cond delay="1000"/>
                            </p:stCondLst>
                            <p:childTnLst>
                              <p:par>
                                <p:cTn id="11" presetID="168" presetClass="entr" presetSubtype="0" fill="hold" grpId="0" nodeType="afterEffect">
                                  <p:stCondLst>
                                    <p:cond delay="0"/>
                                  </p:stCondLst>
                                  <p:childTnLst>
                                    <p:set>
                                      <p:cBhvr>
                                        <p:cTn id="12" dur="1" fill="hold">
                                          <p:stCondLst>
                                            <p:cond delay="499"/>
                                          </p:stCondLst>
                                        </p:cTn>
                                        <p:tgtEl>
                                          <p:spTgt spid="130057"/>
                                        </p:tgtEl>
                                        <p:attrNameLst>
                                          <p:attrName>style.visibility</p:attrName>
                                        </p:attrNameLst>
                                      </p:cBhvr>
                                      <p:to>
                                        <p:strVal val="visible"/>
                                      </p:to>
                                    </p:set>
                                  </p:childTnLst>
                                </p:cTn>
                              </p:par>
                            </p:childTnLst>
                          </p:cTn>
                        </p:par>
                        <p:par>
                          <p:cTn id="13" fill="hold" nodeType="afterGroup">
                            <p:stCondLst>
                              <p:cond delay="1500"/>
                            </p:stCondLst>
                            <p:childTnLst>
                              <p:par>
                                <p:cTn id="14" presetID="168" presetClass="entr" presetSubtype="0" fill="hold" grpId="0" nodeType="afterEffect">
                                  <p:stCondLst>
                                    <p:cond delay="0"/>
                                  </p:stCondLst>
                                  <p:childTnLst>
                                    <p:set>
                                      <p:cBhvr>
                                        <p:cTn id="15" dur="1" fill="hold">
                                          <p:stCondLst>
                                            <p:cond delay="499"/>
                                          </p:stCondLst>
                                        </p:cTn>
                                        <p:tgtEl>
                                          <p:spTgt spid="130058"/>
                                        </p:tgtEl>
                                        <p:attrNameLst>
                                          <p:attrName>style.visibility</p:attrName>
                                        </p:attrNameLst>
                                      </p:cBhvr>
                                      <p:to>
                                        <p:strVal val="visible"/>
                                      </p:to>
                                    </p:set>
                                  </p:childTnLst>
                                </p:cTn>
                              </p:par>
                            </p:childTnLst>
                          </p:cTn>
                        </p:par>
                        <p:par>
                          <p:cTn id="16" fill="hold" nodeType="afterGroup">
                            <p:stCondLst>
                              <p:cond delay="2000"/>
                            </p:stCondLst>
                            <p:childTnLst>
                              <p:par>
                                <p:cTn id="17" presetID="168" presetClass="entr" presetSubtype="0" fill="hold" grpId="0" nodeType="afterEffect">
                                  <p:stCondLst>
                                    <p:cond delay="0"/>
                                  </p:stCondLst>
                                  <p:childTnLst>
                                    <p:set>
                                      <p:cBhvr>
                                        <p:cTn id="18" dur="1" fill="hold">
                                          <p:stCondLst>
                                            <p:cond delay="499"/>
                                          </p:stCondLst>
                                        </p:cTn>
                                        <p:tgtEl>
                                          <p:spTgt spid="130059"/>
                                        </p:tgtEl>
                                        <p:attrNameLst>
                                          <p:attrName>style.visibility</p:attrName>
                                        </p:attrNameLst>
                                      </p:cBhvr>
                                      <p:to>
                                        <p:strVal val="visible"/>
                                      </p:to>
                                    </p:set>
                                  </p:childTnLst>
                                </p:cTn>
                              </p:par>
                            </p:childTnLst>
                          </p:cTn>
                        </p:par>
                        <p:par>
                          <p:cTn id="19" fill="hold" nodeType="afterGroup">
                            <p:stCondLst>
                              <p:cond delay="2500"/>
                            </p:stCondLst>
                            <p:childTnLst>
                              <p:par>
                                <p:cTn id="20" presetID="168" presetClass="entr" presetSubtype="0" fill="hold" grpId="0" nodeType="afterEffect">
                                  <p:stCondLst>
                                    <p:cond delay="0"/>
                                  </p:stCondLst>
                                  <p:childTnLst>
                                    <p:set>
                                      <p:cBhvr>
                                        <p:cTn id="21" dur="1" fill="hold">
                                          <p:stCondLst>
                                            <p:cond delay="499"/>
                                          </p:stCondLst>
                                        </p:cTn>
                                        <p:tgtEl>
                                          <p:spTgt spid="130060"/>
                                        </p:tgtEl>
                                        <p:attrNameLst>
                                          <p:attrName>style.visibility</p:attrName>
                                        </p:attrNameLst>
                                      </p:cBhvr>
                                      <p:to>
                                        <p:strVal val="visible"/>
                                      </p:to>
                                    </p:set>
                                  </p:childTnLst>
                                </p:cTn>
                              </p:par>
                            </p:childTnLst>
                          </p:cTn>
                        </p:par>
                        <p:par>
                          <p:cTn id="22" fill="hold" nodeType="afterGroup">
                            <p:stCondLst>
                              <p:cond delay="3000"/>
                            </p:stCondLst>
                            <p:childTnLst>
                              <p:par>
                                <p:cTn id="23" presetID="168" presetClass="entr" presetSubtype="0" fill="hold" grpId="0" nodeType="afterEffect">
                                  <p:stCondLst>
                                    <p:cond delay="0"/>
                                  </p:stCondLst>
                                  <p:childTnLst>
                                    <p:set>
                                      <p:cBhvr>
                                        <p:cTn id="24" dur="1" fill="hold">
                                          <p:stCondLst>
                                            <p:cond delay="499"/>
                                          </p:stCondLst>
                                        </p:cTn>
                                        <p:tgtEl>
                                          <p:spTgt spid="130069"/>
                                        </p:tgtEl>
                                        <p:attrNameLst>
                                          <p:attrName>style.visibility</p:attrName>
                                        </p:attrNameLst>
                                      </p:cBhvr>
                                      <p:to>
                                        <p:strVal val="visible"/>
                                      </p:to>
                                    </p:set>
                                  </p:childTnLst>
                                </p:cTn>
                              </p:par>
                            </p:childTnLst>
                          </p:cTn>
                        </p:par>
                        <p:par>
                          <p:cTn id="25" fill="hold" nodeType="afterGroup">
                            <p:stCondLst>
                              <p:cond delay="3500"/>
                            </p:stCondLst>
                            <p:childTnLst>
                              <p:par>
                                <p:cTn id="26" presetID="168" presetClass="entr" presetSubtype="0" fill="hold" grpId="0" nodeType="afterEffect">
                                  <p:stCondLst>
                                    <p:cond delay="0"/>
                                  </p:stCondLst>
                                  <p:childTnLst>
                                    <p:set>
                                      <p:cBhvr>
                                        <p:cTn id="27" dur="1" fill="hold">
                                          <p:stCondLst>
                                            <p:cond delay="499"/>
                                          </p:stCondLst>
                                        </p:cTn>
                                        <p:tgtEl>
                                          <p:spTgt spid="130055"/>
                                        </p:tgtEl>
                                        <p:attrNameLst>
                                          <p:attrName>style.visibility</p:attrName>
                                        </p:attrNameLst>
                                      </p:cBhvr>
                                      <p:to>
                                        <p:strVal val="visible"/>
                                      </p:to>
                                    </p:set>
                                  </p:childTnLst>
                                </p:cTn>
                              </p:par>
                            </p:childTnLst>
                          </p:cTn>
                        </p:par>
                        <p:par>
                          <p:cTn id="28" fill="hold" nodeType="afterGroup">
                            <p:stCondLst>
                              <p:cond delay="4000"/>
                            </p:stCondLst>
                            <p:childTnLst>
                              <p:par>
                                <p:cTn id="29" presetID="168" presetClass="entr" presetSubtype="0" fill="hold" grpId="0" nodeType="afterEffect">
                                  <p:stCondLst>
                                    <p:cond delay="0"/>
                                  </p:stCondLst>
                                  <p:childTnLst>
                                    <p:set>
                                      <p:cBhvr>
                                        <p:cTn id="30" dur="1" fill="hold">
                                          <p:stCondLst>
                                            <p:cond delay="499"/>
                                          </p:stCondLst>
                                        </p:cTn>
                                        <p:tgtEl>
                                          <p:spTgt spid="130056"/>
                                        </p:tgtEl>
                                        <p:attrNameLst>
                                          <p:attrName>style.visibility</p:attrName>
                                        </p:attrNameLst>
                                      </p:cBhvr>
                                      <p:to>
                                        <p:strVal val="visible"/>
                                      </p:to>
                                    </p:set>
                                  </p:childTnLst>
                                </p:cTn>
                              </p:par>
                            </p:childTnLst>
                          </p:cTn>
                        </p:par>
                        <p:par>
                          <p:cTn id="31" fill="hold" nodeType="afterGroup">
                            <p:stCondLst>
                              <p:cond delay="4500"/>
                            </p:stCondLst>
                            <p:childTnLst>
                              <p:par>
                                <p:cTn id="32" presetID="168" presetClass="entr" presetSubtype="0" fill="hold" grpId="0" nodeType="afterEffect">
                                  <p:stCondLst>
                                    <p:cond delay="0"/>
                                  </p:stCondLst>
                                  <p:childTnLst>
                                    <p:set>
                                      <p:cBhvr>
                                        <p:cTn id="33" dur="1" fill="hold">
                                          <p:stCondLst>
                                            <p:cond delay="499"/>
                                          </p:stCondLst>
                                        </p:cTn>
                                        <p:tgtEl>
                                          <p:spTgt spid="130061"/>
                                        </p:tgtEl>
                                        <p:attrNameLst>
                                          <p:attrName>style.visibility</p:attrName>
                                        </p:attrNameLst>
                                      </p:cBhvr>
                                      <p:to>
                                        <p:strVal val="visible"/>
                                      </p:to>
                                    </p:set>
                                  </p:childTnLst>
                                </p:cTn>
                              </p:par>
                            </p:childTnLst>
                          </p:cTn>
                        </p:par>
                        <p:par>
                          <p:cTn id="34" fill="hold" nodeType="afterGroup">
                            <p:stCondLst>
                              <p:cond delay="5000"/>
                            </p:stCondLst>
                            <p:childTnLst>
                              <p:par>
                                <p:cTn id="35" presetID="168" presetClass="entr" presetSubtype="0" fill="hold" grpId="0" nodeType="afterEffect">
                                  <p:stCondLst>
                                    <p:cond delay="0"/>
                                  </p:stCondLst>
                                  <p:childTnLst>
                                    <p:set>
                                      <p:cBhvr>
                                        <p:cTn id="36" dur="1" fill="hold">
                                          <p:stCondLst>
                                            <p:cond delay="499"/>
                                          </p:stCondLst>
                                        </p:cTn>
                                        <p:tgtEl>
                                          <p:spTgt spid="130062"/>
                                        </p:tgtEl>
                                        <p:attrNameLst>
                                          <p:attrName>style.visibility</p:attrName>
                                        </p:attrNameLst>
                                      </p:cBhvr>
                                      <p:to>
                                        <p:strVal val="visible"/>
                                      </p:to>
                                    </p:set>
                                  </p:childTnLst>
                                </p:cTn>
                              </p:par>
                            </p:childTnLst>
                          </p:cTn>
                        </p:par>
                        <p:par>
                          <p:cTn id="37" fill="hold" nodeType="afterGroup">
                            <p:stCondLst>
                              <p:cond delay="5500"/>
                            </p:stCondLst>
                            <p:childTnLst>
                              <p:par>
                                <p:cTn id="38" presetID="168" presetClass="entr" presetSubtype="0" fill="hold" grpId="0" nodeType="afterEffect">
                                  <p:stCondLst>
                                    <p:cond delay="0"/>
                                  </p:stCondLst>
                                  <p:childTnLst>
                                    <p:set>
                                      <p:cBhvr>
                                        <p:cTn id="39" dur="1" fill="hold">
                                          <p:stCondLst>
                                            <p:cond delay="499"/>
                                          </p:stCondLst>
                                        </p:cTn>
                                        <p:tgtEl>
                                          <p:spTgt spid="130063"/>
                                        </p:tgtEl>
                                        <p:attrNameLst>
                                          <p:attrName>style.visibility</p:attrName>
                                        </p:attrNameLst>
                                      </p:cBhvr>
                                      <p:to>
                                        <p:strVal val="visible"/>
                                      </p:to>
                                    </p:set>
                                  </p:childTnLst>
                                </p:cTn>
                              </p:par>
                            </p:childTnLst>
                          </p:cTn>
                        </p:par>
                        <p:par>
                          <p:cTn id="40" fill="hold" nodeType="afterGroup">
                            <p:stCondLst>
                              <p:cond delay="6000"/>
                            </p:stCondLst>
                            <p:childTnLst>
                              <p:par>
                                <p:cTn id="41" presetID="168" presetClass="entr" presetSubtype="0" fill="hold" grpId="0" nodeType="afterEffect">
                                  <p:stCondLst>
                                    <p:cond delay="0"/>
                                  </p:stCondLst>
                                  <p:childTnLst>
                                    <p:set>
                                      <p:cBhvr>
                                        <p:cTn id="42" dur="1" fill="hold">
                                          <p:stCondLst>
                                            <p:cond delay="499"/>
                                          </p:stCondLst>
                                        </p:cTn>
                                        <p:tgtEl>
                                          <p:spTgt spid="130064"/>
                                        </p:tgtEl>
                                        <p:attrNameLst>
                                          <p:attrName>style.visibility</p:attrName>
                                        </p:attrNameLst>
                                      </p:cBhvr>
                                      <p:to>
                                        <p:strVal val="visible"/>
                                      </p:to>
                                    </p:set>
                                  </p:childTnLst>
                                </p:cTn>
                              </p:par>
                            </p:childTnLst>
                          </p:cTn>
                        </p:par>
                        <p:par>
                          <p:cTn id="43" fill="hold" nodeType="afterGroup">
                            <p:stCondLst>
                              <p:cond delay="6500"/>
                            </p:stCondLst>
                            <p:childTnLst>
                              <p:par>
                                <p:cTn id="44" presetID="168" presetClass="entr" presetSubtype="0" fill="hold" grpId="0" nodeType="afterEffect">
                                  <p:stCondLst>
                                    <p:cond delay="0"/>
                                  </p:stCondLst>
                                  <p:childTnLst>
                                    <p:set>
                                      <p:cBhvr>
                                        <p:cTn id="45" dur="1" fill="hold">
                                          <p:stCondLst>
                                            <p:cond delay="499"/>
                                          </p:stCondLst>
                                        </p:cTn>
                                        <p:tgtEl>
                                          <p:spTgt spid="130070"/>
                                        </p:tgtEl>
                                        <p:attrNameLst>
                                          <p:attrName>style.visibility</p:attrName>
                                        </p:attrNameLst>
                                      </p:cBhvr>
                                      <p:to>
                                        <p:strVal val="visible"/>
                                      </p:to>
                                    </p:set>
                                  </p:childTnLst>
                                </p:cTn>
                              </p:par>
                            </p:childTnLst>
                          </p:cTn>
                        </p:par>
                        <p:par>
                          <p:cTn id="46" fill="hold" nodeType="afterGroup">
                            <p:stCondLst>
                              <p:cond delay="7000"/>
                            </p:stCondLst>
                            <p:childTnLst>
                              <p:par>
                                <p:cTn id="47" presetID="168" presetClass="entr" presetSubtype="0" fill="hold" grpId="0" nodeType="afterEffect">
                                  <p:stCondLst>
                                    <p:cond delay="0"/>
                                  </p:stCondLst>
                                  <p:childTnLst>
                                    <p:set>
                                      <p:cBhvr>
                                        <p:cTn id="48" dur="1" fill="hold">
                                          <p:stCondLst>
                                            <p:cond delay="499"/>
                                          </p:stCondLst>
                                        </p:cTn>
                                        <p:tgtEl>
                                          <p:spTgt spid="130053"/>
                                        </p:tgtEl>
                                        <p:attrNameLst>
                                          <p:attrName>style.visibility</p:attrName>
                                        </p:attrNameLst>
                                      </p:cBhvr>
                                      <p:to>
                                        <p:strVal val="visible"/>
                                      </p:to>
                                    </p:set>
                                  </p:childTnLst>
                                </p:cTn>
                              </p:par>
                            </p:childTnLst>
                          </p:cTn>
                        </p:par>
                        <p:par>
                          <p:cTn id="49" fill="hold" nodeType="afterGroup">
                            <p:stCondLst>
                              <p:cond delay="7500"/>
                            </p:stCondLst>
                            <p:childTnLst>
                              <p:par>
                                <p:cTn id="50" presetID="168" presetClass="entr" presetSubtype="0" fill="hold" grpId="0" nodeType="afterEffect">
                                  <p:stCondLst>
                                    <p:cond delay="0"/>
                                  </p:stCondLst>
                                  <p:childTnLst>
                                    <p:set>
                                      <p:cBhvr>
                                        <p:cTn id="51" dur="1" fill="hold">
                                          <p:stCondLst>
                                            <p:cond delay="499"/>
                                          </p:stCondLst>
                                        </p:cTn>
                                        <p:tgtEl>
                                          <p:spTgt spid="130054"/>
                                        </p:tgtEl>
                                        <p:attrNameLst>
                                          <p:attrName>style.visibility</p:attrName>
                                        </p:attrNameLst>
                                      </p:cBhvr>
                                      <p:to>
                                        <p:strVal val="visible"/>
                                      </p:to>
                                    </p:set>
                                  </p:childTnLst>
                                </p:cTn>
                              </p:par>
                            </p:childTnLst>
                          </p:cTn>
                        </p:par>
                        <p:par>
                          <p:cTn id="52" fill="hold" nodeType="afterGroup">
                            <p:stCondLst>
                              <p:cond delay="8000"/>
                            </p:stCondLst>
                            <p:childTnLst>
                              <p:par>
                                <p:cTn id="53" presetID="168" presetClass="entr" presetSubtype="0" fill="hold" grpId="0" nodeType="afterEffect">
                                  <p:stCondLst>
                                    <p:cond delay="0"/>
                                  </p:stCondLst>
                                  <p:childTnLst>
                                    <p:set>
                                      <p:cBhvr>
                                        <p:cTn id="54" dur="1" fill="hold">
                                          <p:stCondLst>
                                            <p:cond delay="499"/>
                                          </p:stCondLst>
                                        </p:cTn>
                                        <p:tgtEl>
                                          <p:spTgt spid="130065"/>
                                        </p:tgtEl>
                                        <p:attrNameLst>
                                          <p:attrName>style.visibility</p:attrName>
                                        </p:attrNameLst>
                                      </p:cBhvr>
                                      <p:to>
                                        <p:strVal val="visible"/>
                                      </p:to>
                                    </p:set>
                                  </p:childTnLst>
                                </p:cTn>
                              </p:par>
                            </p:childTnLst>
                          </p:cTn>
                        </p:par>
                        <p:par>
                          <p:cTn id="55" fill="hold" nodeType="afterGroup">
                            <p:stCondLst>
                              <p:cond delay="8500"/>
                            </p:stCondLst>
                            <p:childTnLst>
                              <p:par>
                                <p:cTn id="56" presetID="168" presetClass="entr" presetSubtype="0" fill="hold" grpId="0" nodeType="afterEffect">
                                  <p:stCondLst>
                                    <p:cond delay="0"/>
                                  </p:stCondLst>
                                  <p:childTnLst>
                                    <p:set>
                                      <p:cBhvr>
                                        <p:cTn id="57" dur="1" fill="hold">
                                          <p:stCondLst>
                                            <p:cond delay="499"/>
                                          </p:stCondLst>
                                        </p:cTn>
                                        <p:tgtEl>
                                          <p:spTgt spid="130066"/>
                                        </p:tgtEl>
                                        <p:attrNameLst>
                                          <p:attrName>style.visibility</p:attrName>
                                        </p:attrNameLst>
                                      </p:cBhvr>
                                      <p:to>
                                        <p:strVal val="visible"/>
                                      </p:to>
                                    </p:set>
                                  </p:childTnLst>
                                </p:cTn>
                              </p:par>
                            </p:childTnLst>
                          </p:cTn>
                        </p:par>
                        <p:par>
                          <p:cTn id="58" fill="hold" nodeType="afterGroup">
                            <p:stCondLst>
                              <p:cond delay="9000"/>
                            </p:stCondLst>
                            <p:childTnLst>
                              <p:par>
                                <p:cTn id="59" presetID="168" presetClass="entr" presetSubtype="0" fill="hold" grpId="0" nodeType="afterEffect">
                                  <p:stCondLst>
                                    <p:cond delay="0"/>
                                  </p:stCondLst>
                                  <p:childTnLst>
                                    <p:set>
                                      <p:cBhvr>
                                        <p:cTn id="60" dur="1" fill="hold">
                                          <p:stCondLst>
                                            <p:cond delay="499"/>
                                          </p:stCondLst>
                                        </p:cTn>
                                        <p:tgtEl>
                                          <p:spTgt spid="130067"/>
                                        </p:tgtEl>
                                        <p:attrNameLst>
                                          <p:attrName>style.visibility</p:attrName>
                                        </p:attrNameLst>
                                      </p:cBhvr>
                                      <p:to>
                                        <p:strVal val="visible"/>
                                      </p:to>
                                    </p:set>
                                  </p:childTnLst>
                                </p:cTn>
                              </p:par>
                            </p:childTnLst>
                          </p:cTn>
                        </p:par>
                        <p:par>
                          <p:cTn id="61" fill="hold" nodeType="afterGroup">
                            <p:stCondLst>
                              <p:cond delay="9500"/>
                            </p:stCondLst>
                            <p:childTnLst>
                              <p:par>
                                <p:cTn id="62" presetID="168" presetClass="entr" presetSubtype="0" fill="hold" grpId="0" nodeType="afterEffect">
                                  <p:stCondLst>
                                    <p:cond delay="0"/>
                                  </p:stCondLst>
                                  <p:childTnLst>
                                    <p:set>
                                      <p:cBhvr>
                                        <p:cTn id="63" dur="1" fill="hold">
                                          <p:stCondLst>
                                            <p:cond delay="499"/>
                                          </p:stCondLst>
                                        </p:cTn>
                                        <p:tgtEl>
                                          <p:spTgt spid="130068"/>
                                        </p:tgtEl>
                                        <p:attrNameLst>
                                          <p:attrName>style.visibility</p:attrName>
                                        </p:attrNameLst>
                                      </p:cBhvr>
                                      <p:to>
                                        <p:strVal val="visible"/>
                                      </p:to>
                                    </p:set>
                                  </p:childTnLst>
                                </p:cTn>
                              </p:par>
                            </p:childTnLst>
                          </p:cTn>
                        </p:par>
                        <p:par>
                          <p:cTn id="64" fill="hold" nodeType="afterGroup">
                            <p:stCondLst>
                              <p:cond delay="10000"/>
                            </p:stCondLst>
                            <p:childTnLst>
                              <p:par>
                                <p:cTn id="65" presetID="168" presetClass="entr" presetSubtype="0" fill="hold" grpId="0" nodeType="afterEffect">
                                  <p:stCondLst>
                                    <p:cond delay="0"/>
                                  </p:stCondLst>
                                  <p:childTnLst>
                                    <p:set>
                                      <p:cBhvr>
                                        <p:cTn id="66" dur="1" fill="hold">
                                          <p:stCondLst>
                                            <p:cond delay="499"/>
                                          </p:stCondLst>
                                        </p:cTn>
                                        <p:tgtEl>
                                          <p:spTgt spid="13007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68" presetClass="entr" presetSubtype="0" fill="hold" nodeType="clickEffect">
                                  <p:stCondLst>
                                    <p:cond delay="0"/>
                                  </p:stCondLst>
                                  <p:childTnLst>
                                    <p:set>
                                      <p:cBhvr>
                                        <p:cTn id="70" dur="1" fill="hold">
                                          <p:stCondLst>
                                            <p:cond delay="499"/>
                                          </p:stCondLst>
                                        </p:cTn>
                                        <p:tgtEl>
                                          <p:spTgt spid="130079"/>
                                        </p:tgtEl>
                                        <p:attrNameLst>
                                          <p:attrName>style.visibility</p:attrName>
                                        </p:attrNameLst>
                                      </p:cBhvr>
                                      <p:to>
                                        <p:strVal val="visible"/>
                                      </p:to>
                                    </p:set>
                                  </p:childTnLst>
                                </p:cTn>
                              </p:par>
                            </p:childTnLst>
                          </p:cTn>
                        </p:par>
                        <p:par>
                          <p:cTn id="71" fill="hold" nodeType="afterGroup">
                            <p:stCondLst>
                              <p:cond delay="500"/>
                            </p:stCondLst>
                            <p:childTnLst>
                              <p:par>
                                <p:cTn id="72" presetID="168" presetClass="entr" presetSubtype="0" fill="hold" nodeType="afterEffect">
                                  <p:stCondLst>
                                    <p:cond delay="0"/>
                                  </p:stCondLst>
                                  <p:childTnLst>
                                    <p:set>
                                      <p:cBhvr>
                                        <p:cTn id="73" dur="1" fill="hold">
                                          <p:stCondLst>
                                            <p:cond delay="499"/>
                                          </p:stCondLst>
                                        </p:cTn>
                                        <p:tgtEl>
                                          <p:spTgt spid="130087"/>
                                        </p:tgtEl>
                                        <p:attrNameLst>
                                          <p:attrName>style.visibility</p:attrName>
                                        </p:attrNameLst>
                                      </p:cBhvr>
                                      <p:to>
                                        <p:strVal val="visible"/>
                                      </p:to>
                                    </p:set>
                                  </p:childTnLst>
                                </p:cTn>
                              </p:par>
                            </p:childTnLst>
                          </p:cTn>
                        </p:par>
                        <p:par>
                          <p:cTn id="74" fill="hold" nodeType="afterGroup">
                            <p:stCondLst>
                              <p:cond delay="1000"/>
                            </p:stCondLst>
                            <p:childTnLst>
                              <p:par>
                                <p:cTn id="75" presetID="168" presetClass="entr" presetSubtype="0" fill="hold" nodeType="afterEffect">
                                  <p:stCondLst>
                                    <p:cond delay="0"/>
                                  </p:stCondLst>
                                  <p:childTnLst>
                                    <p:set>
                                      <p:cBhvr>
                                        <p:cTn id="76" dur="1" fill="hold">
                                          <p:stCondLst>
                                            <p:cond delay="499"/>
                                          </p:stCondLst>
                                        </p:cTn>
                                        <p:tgtEl>
                                          <p:spTgt spid="130095"/>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68" presetClass="entr" presetSubtype="0" fill="hold" nodeType="clickEffect">
                                  <p:stCondLst>
                                    <p:cond delay="0"/>
                                  </p:stCondLst>
                                  <p:childTnLst>
                                    <p:set>
                                      <p:cBhvr>
                                        <p:cTn id="80" dur="1" fill="hold">
                                          <p:stCondLst>
                                            <p:cond delay="499"/>
                                          </p:stCondLst>
                                        </p:cTn>
                                        <p:tgtEl>
                                          <p:spTgt spid="130117"/>
                                        </p:tgtEl>
                                        <p:attrNameLst>
                                          <p:attrName>style.visibility</p:attrName>
                                        </p:attrNameLst>
                                      </p:cBhvr>
                                      <p:to>
                                        <p:strVal val="visible"/>
                                      </p:to>
                                    </p:set>
                                  </p:childTnLst>
                                </p:cTn>
                              </p:par>
                            </p:childTnLst>
                          </p:cTn>
                        </p:par>
                        <p:par>
                          <p:cTn id="81" fill="hold" nodeType="afterGroup">
                            <p:stCondLst>
                              <p:cond delay="500"/>
                            </p:stCondLst>
                            <p:childTnLst>
                              <p:par>
                                <p:cTn id="82" presetID="168" presetClass="entr" presetSubtype="0" fill="hold" nodeType="afterEffect">
                                  <p:stCondLst>
                                    <p:cond delay="0"/>
                                  </p:stCondLst>
                                  <p:childTnLst>
                                    <p:set>
                                      <p:cBhvr>
                                        <p:cTn id="83" dur="1" fill="hold">
                                          <p:stCondLst>
                                            <p:cond delay="499"/>
                                          </p:stCondLst>
                                        </p:cTn>
                                        <p:tgtEl>
                                          <p:spTgt spid="130106"/>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68" presetClass="entr" presetSubtype="0" fill="hold" grpId="0" nodeType="clickEffect">
                                  <p:stCondLst>
                                    <p:cond delay="0"/>
                                  </p:stCondLst>
                                  <p:childTnLst>
                                    <p:set>
                                      <p:cBhvr>
                                        <p:cTn id="87" dur="1" fill="hold">
                                          <p:stCondLst>
                                            <p:cond delay="499"/>
                                          </p:stCondLst>
                                        </p:cTn>
                                        <p:tgtEl>
                                          <p:spTgt spid="130096"/>
                                        </p:tgtEl>
                                        <p:attrNameLst>
                                          <p:attrName>style.visibility</p:attrName>
                                        </p:attrNameLst>
                                      </p:cBhvr>
                                      <p:to>
                                        <p:strVal val="visible"/>
                                      </p:to>
                                    </p:set>
                                  </p:childTnLst>
                                </p:cTn>
                              </p:par>
                            </p:childTnLst>
                          </p:cTn>
                        </p:par>
                        <p:par>
                          <p:cTn id="88" fill="hold" nodeType="afterGroup">
                            <p:stCondLst>
                              <p:cond delay="500"/>
                            </p:stCondLst>
                            <p:childTnLst>
                              <p:par>
                                <p:cTn id="89" presetID="168" presetClass="entr" presetSubtype="0" fill="hold" grpId="0" nodeType="afterEffect">
                                  <p:stCondLst>
                                    <p:cond delay="0"/>
                                  </p:stCondLst>
                                  <p:childTnLst>
                                    <p:set>
                                      <p:cBhvr>
                                        <p:cTn id="90" dur="1" fill="hold">
                                          <p:stCondLst>
                                            <p:cond delay="499"/>
                                          </p:stCondLst>
                                        </p:cTn>
                                        <p:tgtEl>
                                          <p:spTgt spid="130097"/>
                                        </p:tgtEl>
                                        <p:attrNameLst>
                                          <p:attrName>style.visibility</p:attrName>
                                        </p:attrNameLst>
                                      </p:cBhvr>
                                      <p:to>
                                        <p:strVal val="visible"/>
                                      </p:to>
                                    </p:set>
                                  </p:childTnLst>
                                </p:cTn>
                              </p:par>
                            </p:childTnLst>
                          </p:cTn>
                        </p:par>
                        <p:par>
                          <p:cTn id="91" fill="hold" nodeType="afterGroup">
                            <p:stCondLst>
                              <p:cond delay="1000"/>
                            </p:stCondLst>
                            <p:childTnLst>
                              <p:par>
                                <p:cTn id="92" presetID="168" presetClass="entr" presetSubtype="0" fill="hold" grpId="0" nodeType="afterEffect">
                                  <p:stCondLst>
                                    <p:cond delay="0"/>
                                  </p:stCondLst>
                                  <p:childTnLst>
                                    <p:set>
                                      <p:cBhvr>
                                        <p:cTn id="93" dur="1" fill="hold">
                                          <p:stCondLst>
                                            <p:cond delay="499"/>
                                          </p:stCondLst>
                                        </p:cTn>
                                        <p:tgtEl>
                                          <p:spTgt spid="130098"/>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130107"/>
                                        </p:tgtEl>
                                        <p:attrNameLst>
                                          <p:attrName>style.visibility</p:attrName>
                                        </p:attrNameLst>
                                      </p:cBhvr>
                                      <p:to>
                                        <p:strVal val="visible"/>
                                      </p:to>
                                    </p:set>
                                    <p:animEffect transition="in" filter="wipe(up)">
                                      <p:cBhvr>
                                        <p:cTn id="98" dur="500"/>
                                        <p:tgtEl>
                                          <p:spTgt spid="130107"/>
                                        </p:tgtEl>
                                      </p:cBhvr>
                                    </p:animEffect>
                                  </p:childTnLst>
                                </p:cTn>
                              </p:par>
                            </p:childTnLst>
                          </p:cTn>
                        </p:par>
                        <p:par>
                          <p:cTn id="99" fill="hold" nodeType="afterGroup">
                            <p:stCondLst>
                              <p:cond delay="500"/>
                            </p:stCondLst>
                            <p:childTnLst>
                              <p:par>
                                <p:cTn id="100" presetID="22" presetClass="entr" presetSubtype="1" fill="hold" grpId="0" nodeType="afterEffect">
                                  <p:stCondLst>
                                    <p:cond delay="1500"/>
                                  </p:stCondLst>
                                  <p:childTnLst>
                                    <p:set>
                                      <p:cBhvr>
                                        <p:cTn id="101" dur="1" fill="hold">
                                          <p:stCondLst>
                                            <p:cond delay="0"/>
                                          </p:stCondLst>
                                        </p:cTn>
                                        <p:tgtEl>
                                          <p:spTgt spid="130108"/>
                                        </p:tgtEl>
                                        <p:attrNameLst>
                                          <p:attrName>style.visibility</p:attrName>
                                        </p:attrNameLst>
                                      </p:cBhvr>
                                      <p:to>
                                        <p:strVal val="visible"/>
                                      </p:to>
                                    </p:set>
                                    <p:animEffect transition="in" filter="wipe(up)">
                                      <p:cBhvr>
                                        <p:cTn id="102" dur="500"/>
                                        <p:tgtEl>
                                          <p:spTgt spid="130108"/>
                                        </p:tgtEl>
                                      </p:cBhvr>
                                    </p:animEffect>
                                  </p:childTnLst>
                                </p:cTn>
                              </p:par>
                            </p:childTnLst>
                          </p:cTn>
                        </p:par>
                        <p:par>
                          <p:cTn id="103" fill="hold" nodeType="afterGroup">
                            <p:stCondLst>
                              <p:cond delay="2500"/>
                            </p:stCondLst>
                            <p:childTnLst>
                              <p:par>
                                <p:cTn id="104" presetID="22" presetClass="entr" presetSubtype="1" fill="hold" grpId="0" nodeType="afterEffect">
                                  <p:stCondLst>
                                    <p:cond delay="1500"/>
                                  </p:stCondLst>
                                  <p:childTnLst>
                                    <p:set>
                                      <p:cBhvr>
                                        <p:cTn id="105" dur="1" fill="hold">
                                          <p:stCondLst>
                                            <p:cond delay="0"/>
                                          </p:stCondLst>
                                        </p:cTn>
                                        <p:tgtEl>
                                          <p:spTgt spid="130109"/>
                                        </p:tgtEl>
                                        <p:attrNameLst>
                                          <p:attrName>style.visibility</p:attrName>
                                        </p:attrNameLst>
                                      </p:cBhvr>
                                      <p:to>
                                        <p:strVal val="visible"/>
                                      </p:to>
                                    </p:set>
                                    <p:animEffect transition="in" filter="wipe(up)">
                                      <p:cBhvr>
                                        <p:cTn id="106" dur="500"/>
                                        <p:tgtEl>
                                          <p:spTgt spid="130109"/>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4" fill="hold" nodeType="clickEffect">
                                  <p:stCondLst>
                                    <p:cond delay="0"/>
                                  </p:stCondLst>
                                  <p:childTnLst>
                                    <p:set>
                                      <p:cBhvr>
                                        <p:cTn id="110" dur="1" fill="hold">
                                          <p:stCondLst>
                                            <p:cond delay="0"/>
                                          </p:stCondLst>
                                        </p:cTn>
                                        <p:tgtEl>
                                          <p:spTgt spid="130120"/>
                                        </p:tgtEl>
                                        <p:attrNameLst>
                                          <p:attrName>style.visibility</p:attrName>
                                        </p:attrNameLst>
                                      </p:cBhvr>
                                      <p:to>
                                        <p:strVal val="visible"/>
                                      </p:to>
                                    </p:set>
                                    <p:animEffect transition="in" filter="wipe(down)">
                                      <p:cBhvr>
                                        <p:cTn id="111" dur="500"/>
                                        <p:tgtEl>
                                          <p:spTgt spid="130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nimBg="1"/>
      <p:bldP spid="130052" grpId="0" animBg="1"/>
      <p:bldP spid="130053" grpId="0" animBg="1"/>
      <p:bldP spid="130054" grpId="0" animBg="1"/>
      <p:bldP spid="130055" grpId="0" animBg="1"/>
      <p:bldP spid="130056" grpId="0" animBg="1"/>
      <p:bldP spid="130057" grpId="0" animBg="1"/>
      <p:bldP spid="130058" grpId="0" animBg="1"/>
      <p:bldP spid="130059" grpId="0" animBg="1"/>
      <p:bldP spid="130060" grpId="0" animBg="1"/>
      <p:bldP spid="130061" grpId="0" animBg="1"/>
      <p:bldP spid="130062" grpId="0" animBg="1"/>
      <p:bldP spid="130063" grpId="0" animBg="1"/>
      <p:bldP spid="130064" grpId="0" animBg="1"/>
      <p:bldP spid="130065" grpId="0" animBg="1"/>
      <p:bldP spid="130066" grpId="0" animBg="1"/>
      <p:bldP spid="130067" grpId="0" animBg="1"/>
      <p:bldP spid="130068" grpId="0" animBg="1"/>
      <p:bldP spid="130069" grpId="0" autoUpdateAnimBg="0"/>
      <p:bldP spid="130070" grpId="0" autoUpdateAnimBg="0"/>
      <p:bldP spid="130071" grpId="0" autoUpdateAnimBg="0"/>
      <p:bldP spid="130096" grpId="0" autoUpdateAnimBg="0"/>
      <p:bldP spid="130097" grpId="0" autoUpdateAnimBg="0"/>
      <p:bldP spid="130098" grpId="0" autoUpdateAnimBg="0"/>
      <p:bldP spid="130107" grpId="0" animBg="1"/>
      <p:bldP spid="130108" grpId="0" animBg="1"/>
      <p:bldP spid="130109" grpId="0" animBg="1"/>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3" name="Rectangle 1"/>
          <p:cNvSpPr>
            <a:spLocks noGrp="1" noChangeArrowheads="1"/>
          </p:cNvSpPr>
          <p:nvPr>
            <p:ph type="title"/>
          </p:nvPr>
        </p:nvSpPr>
        <p:spPr>
          <a:ln/>
        </p:spPr>
        <p:txBody>
          <a:bodyPr rIns="132080"/>
          <a:lstStyle/>
          <a:p>
            <a:r>
              <a:rPr lang="en-US"/>
              <a:t>Links	</a:t>
            </a:r>
          </a:p>
        </p:txBody>
      </p:sp>
      <p:sp>
        <p:nvSpPr>
          <p:cNvPr id="166914" name="Rectangle 2"/>
          <p:cNvSpPr>
            <a:spLocks noGrp="1" noChangeArrowheads="1"/>
          </p:cNvSpPr>
          <p:nvPr>
            <p:ph type="body" idx="1"/>
          </p:nvPr>
        </p:nvSpPr>
        <p:spPr>
          <a:xfrm>
            <a:off x="215900" y="1535113"/>
            <a:ext cx="8826500" cy="5321300"/>
          </a:xfrm>
          <a:ln/>
        </p:spPr>
        <p:txBody>
          <a:bodyPr rIns="132080"/>
          <a:lstStyle/>
          <a:p>
            <a:r>
              <a:rPr lang="en-US" sz="2400"/>
              <a:t>Code available: </a:t>
            </a:r>
            <a:r>
              <a:rPr lang="en-US" sz="2400" u="sng">
                <a:hlinkClick r:id="rId2"/>
              </a:rPr>
              <a:t>http://phototour.cs.washington.edu/bundler/</a:t>
            </a:r>
            <a:endParaRPr lang="en-US" sz="2400"/>
          </a:p>
          <a:p>
            <a:r>
              <a:rPr lang="en-US" sz="2400" u="sng">
                <a:hlinkClick r:id="rId3"/>
              </a:rPr>
              <a:t>http://phototour.cs.washington.edu</a:t>
            </a:r>
            <a:r>
              <a:rPr lang="en-US" sz="2400"/>
              <a:t>/</a:t>
            </a:r>
          </a:p>
          <a:p>
            <a:r>
              <a:rPr lang="en-US" sz="2400" u="sng">
                <a:hlinkClick r:id="rId4"/>
              </a:rPr>
              <a:t>http://livelabs.com/photosynth/</a:t>
            </a:r>
            <a:endParaRPr lang="en-US" sz="2400"/>
          </a:p>
          <a:p>
            <a:r>
              <a:rPr lang="en-US" sz="2400" u="sng">
                <a:hlinkClick r:id="rId5"/>
              </a:rPr>
              <a:t>http://www.cs.cornell.edu/~snavely/</a:t>
            </a:r>
            <a:endParaRPr lang="en-US" sz="2400" u="sng"/>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Line 1"/>
          <p:cNvSpPr>
            <a:spLocks noChangeShapeType="1"/>
          </p:cNvSpPr>
          <p:nvPr/>
        </p:nvSpPr>
        <p:spPr bwMode="auto">
          <a:xfrm>
            <a:off x="304800" y="838200"/>
            <a:ext cx="8686800" cy="1588"/>
          </a:xfrm>
          <a:prstGeom prst="line">
            <a:avLst/>
          </a:prstGeom>
          <a:noFill/>
          <a:ln w="38100" cap="flat">
            <a:solidFill>
              <a:srgbClr val="CC66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1536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9600" y="0"/>
            <a:ext cx="914400" cy="668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15363" name="Line 3"/>
          <p:cNvSpPr>
            <a:spLocks noChangeShapeType="1"/>
          </p:cNvSpPr>
          <p:nvPr/>
        </p:nvSpPr>
        <p:spPr bwMode="auto">
          <a:xfrm rot="10800000" flipH="1">
            <a:off x="3632200" y="2555875"/>
            <a:ext cx="3033713" cy="836613"/>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4" name="Line 4"/>
          <p:cNvSpPr>
            <a:spLocks noChangeShapeType="1"/>
          </p:cNvSpPr>
          <p:nvPr/>
        </p:nvSpPr>
        <p:spPr bwMode="auto">
          <a:xfrm>
            <a:off x="3616325" y="3481388"/>
            <a:ext cx="3430588" cy="458787"/>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5" name="Line 5"/>
          <p:cNvSpPr>
            <a:spLocks noChangeShapeType="1"/>
          </p:cNvSpPr>
          <p:nvPr/>
        </p:nvSpPr>
        <p:spPr bwMode="auto">
          <a:xfrm rot="10800000" flipH="1">
            <a:off x="3632200" y="3208338"/>
            <a:ext cx="3497263" cy="207962"/>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6" name="Oval 6"/>
          <p:cNvSpPr>
            <a:spLocks/>
          </p:cNvSpPr>
          <p:nvPr/>
        </p:nvSpPr>
        <p:spPr bwMode="auto">
          <a:xfrm>
            <a:off x="3409950" y="3321050"/>
            <a:ext cx="228600" cy="228600"/>
          </a:xfrm>
          <a:prstGeom prst="ellipse">
            <a:avLst/>
          </a:prstGeom>
          <a:solidFill>
            <a:schemeClr val="accent1">
              <a:alpha val="45882"/>
            </a:scheme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round/>
                <a:headEnd type="none" w="med" len="med"/>
                <a:tailEnd type="none" w="med" len="med"/>
              </a14:hiddenLine>
            </a:ext>
          </a:extLst>
        </p:spPr>
        <p:txBody>
          <a:bodyPr lIns="0" tIns="0" rIns="0" bIns="0"/>
          <a:lstStyle/>
          <a:p>
            <a:endParaRPr lang="en-US"/>
          </a:p>
        </p:txBody>
      </p:sp>
      <p:grpSp>
        <p:nvGrpSpPr>
          <p:cNvPr id="15370" name="Group 10"/>
          <p:cNvGrpSpPr>
            <a:grpSpLocks/>
          </p:cNvGrpSpPr>
          <p:nvPr/>
        </p:nvGrpSpPr>
        <p:grpSpPr bwMode="auto">
          <a:xfrm>
            <a:off x="3562350" y="1676400"/>
            <a:ext cx="1314450" cy="2133600"/>
            <a:chOff x="0" y="0"/>
            <a:chExt cx="828" cy="1344"/>
          </a:xfrm>
        </p:grpSpPr>
        <p:sp>
          <p:nvSpPr>
            <p:cNvPr id="15367" name="Line 7"/>
            <p:cNvSpPr>
              <a:spLocks noChangeShapeType="1"/>
            </p:cNvSpPr>
            <p:nvPr/>
          </p:nvSpPr>
          <p:spPr bwMode="auto">
            <a:xfrm>
              <a:off x="300" y="384"/>
              <a:ext cx="432" cy="960"/>
            </a:xfrm>
            <a:prstGeom prst="line">
              <a:avLst/>
            </a:prstGeom>
            <a:noFill/>
            <a:ln w="63500" cap="flat">
              <a:solidFill>
                <a:srgbClr val="0000FF"/>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8" name="Line 8"/>
            <p:cNvSpPr>
              <a:spLocks noChangeShapeType="1"/>
            </p:cNvSpPr>
            <p:nvPr/>
          </p:nvSpPr>
          <p:spPr bwMode="auto">
            <a:xfrm rot="10800000" flipH="1">
              <a:off x="540" y="720"/>
              <a:ext cx="288" cy="144"/>
            </a:xfrm>
            <a:prstGeom prst="line">
              <a:avLst/>
            </a:prstGeom>
            <a:noFill/>
            <a:ln w="38100" cap="rnd">
              <a:solidFill>
                <a:srgbClr val="0000FF"/>
              </a:solidFill>
              <a:prstDash val="sysDot"/>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9" name="Rectangle 9"/>
            <p:cNvSpPr>
              <a:spLocks/>
            </p:cNvSpPr>
            <p:nvPr/>
          </p:nvSpPr>
          <p:spPr bwMode="auto">
            <a:xfrm>
              <a:off x="0" y="0"/>
              <a:ext cx="705" cy="22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camera A</a:t>
              </a:r>
            </a:p>
          </p:txBody>
        </p:sp>
      </p:grpSp>
      <p:grpSp>
        <p:nvGrpSpPr>
          <p:cNvPr id="15373" name="Group 13"/>
          <p:cNvGrpSpPr>
            <a:grpSpLocks/>
          </p:cNvGrpSpPr>
          <p:nvPr/>
        </p:nvGrpSpPr>
        <p:grpSpPr bwMode="auto">
          <a:xfrm>
            <a:off x="4749800" y="2628900"/>
            <a:ext cx="990600" cy="3200400"/>
            <a:chOff x="0" y="0"/>
            <a:chExt cx="624" cy="2015"/>
          </a:xfrm>
        </p:grpSpPr>
        <p:sp>
          <p:nvSpPr>
            <p:cNvPr id="15371" name="Line 11"/>
            <p:cNvSpPr>
              <a:spLocks noChangeShapeType="1"/>
            </p:cNvSpPr>
            <p:nvPr/>
          </p:nvSpPr>
          <p:spPr bwMode="auto">
            <a:xfrm>
              <a:off x="288" y="960"/>
              <a:ext cx="336" cy="96"/>
            </a:xfrm>
            <a:prstGeom prst="line">
              <a:avLst/>
            </a:prstGeom>
            <a:noFill/>
            <a:ln w="38100" cap="rnd">
              <a:solidFill>
                <a:srgbClr val="0000FF"/>
              </a:solidFill>
              <a:prstDash val="sysDot"/>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2" name="Line 12"/>
            <p:cNvSpPr>
              <a:spLocks noChangeShapeType="1"/>
            </p:cNvSpPr>
            <p:nvPr/>
          </p:nvSpPr>
          <p:spPr bwMode="auto">
            <a:xfrm flipH="1">
              <a:off x="0" y="0"/>
              <a:ext cx="480" cy="2015"/>
            </a:xfrm>
            <a:prstGeom prst="line">
              <a:avLst/>
            </a:prstGeom>
            <a:noFill/>
            <a:ln w="63500" cap="flat">
              <a:solidFill>
                <a:srgbClr val="0000FF"/>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
        <p:nvSpPr>
          <p:cNvPr id="15374" name="Rectangle 14"/>
          <p:cNvSpPr>
            <a:spLocks/>
          </p:cNvSpPr>
          <p:nvPr/>
        </p:nvSpPr>
        <p:spPr bwMode="auto">
          <a:xfrm>
            <a:off x="5619750" y="1752600"/>
            <a:ext cx="11318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camera B</a:t>
            </a:r>
          </a:p>
        </p:txBody>
      </p:sp>
      <p:sp>
        <p:nvSpPr>
          <p:cNvPr id="15375" name="Oval 15"/>
          <p:cNvSpPr>
            <a:spLocks/>
          </p:cNvSpPr>
          <p:nvPr/>
        </p:nvSpPr>
        <p:spPr bwMode="auto">
          <a:xfrm>
            <a:off x="4365625" y="3101975"/>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5376" name="Oval 16"/>
          <p:cNvSpPr>
            <a:spLocks/>
          </p:cNvSpPr>
          <p:nvPr/>
        </p:nvSpPr>
        <p:spPr bwMode="auto">
          <a:xfrm>
            <a:off x="4464050" y="3287713"/>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5377" name="Oval 17"/>
          <p:cNvSpPr>
            <a:spLocks/>
          </p:cNvSpPr>
          <p:nvPr/>
        </p:nvSpPr>
        <p:spPr bwMode="auto">
          <a:xfrm>
            <a:off x="4572000" y="3559175"/>
            <a:ext cx="152400" cy="152400"/>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5378" name="Oval 18"/>
          <p:cNvSpPr>
            <a:spLocks/>
          </p:cNvSpPr>
          <p:nvPr/>
        </p:nvSpPr>
        <p:spPr bwMode="auto">
          <a:xfrm>
            <a:off x="5345113" y="2841625"/>
            <a:ext cx="152400" cy="152400"/>
          </a:xfrm>
          <a:prstGeom prst="ellipse">
            <a:avLst/>
          </a:prstGeom>
          <a:noFill/>
          <a:ln w="12700" cap="flat">
            <a:solidFill>
              <a:schemeClr val="tx1">
                <a:alpha val="14000"/>
              </a:schemeClr>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9" name="Oval 19"/>
          <p:cNvSpPr>
            <a:spLocks/>
          </p:cNvSpPr>
          <p:nvPr/>
        </p:nvSpPr>
        <p:spPr bwMode="auto">
          <a:xfrm>
            <a:off x="5257800" y="3254375"/>
            <a:ext cx="152400" cy="152400"/>
          </a:xfrm>
          <a:prstGeom prst="ellipse">
            <a:avLst/>
          </a:prstGeom>
          <a:noFill/>
          <a:ln w="12700" cap="flat">
            <a:solidFill>
              <a:schemeClr val="tx1">
                <a:alpha val="14000"/>
              </a:schemeClr>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80" name="Oval 20"/>
          <p:cNvSpPr>
            <a:spLocks/>
          </p:cNvSpPr>
          <p:nvPr/>
        </p:nvSpPr>
        <p:spPr bwMode="auto">
          <a:xfrm>
            <a:off x="5181600" y="3614738"/>
            <a:ext cx="152400" cy="152400"/>
          </a:xfrm>
          <a:prstGeom prst="ellipse">
            <a:avLst/>
          </a:prstGeom>
          <a:noFill/>
          <a:ln w="12700" cap="flat">
            <a:solidFill>
              <a:schemeClr val="tx1">
                <a:alpha val="14000"/>
              </a:schemeClr>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81" name="Rectangle 21"/>
          <p:cNvSpPr>
            <a:spLocks/>
          </p:cNvSpPr>
          <p:nvPr/>
        </p:nvSpPr>
        <p:spPr bwMode="auto">
          <a:xfrm>
            <a:off x="1092200" y="3009900"/>
            <a:ext cx="22860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r"/>
            <a:r>
              <a:rPr lang="en-US" sz="1800">
                <a:solidFill>
                  <a:srgbClr val="400080"/>
                </a:solidFill>
                <a:ea typeface="ＭＳ Ｐゴシック" charset="0"/>
                <a:cs typeface="Times New Roman" charset="0"/>
              </a:rPr>
              <a:t>camera A center</a:t>
            </a:r>
          </a:p>
        </p:txBody>
      </p:sp>
      <p:grpSp>
        <p:nvGrpSpPr>
          <p:cNvPr id="15390" name="Group 30"/>
          <p:cNvGrpSpPr>
            <a:grpSpLocks/>
          </p:cNvGrpSpPr>
          <p:nvPr/>
        </p:nvGrpSpPr>
        <p:grpSpPr bwMode="auto">
          <a:xfrm>
            <a:off x="3632200" y="3068638"/>
            <a:ext cx="2540000" cy="660400"/>
            <a:chOff x="0" y="0"/>
            <a:chExt cx="1599" cy="416"/>
          </a:xfrm>
        </p:grpSpPr>
        <p:grpSp>
          <p:nvGrpSpPr>
            <p:cNvPr id="15384" name="Group 24"/>
            <p:cNvGrpSpPr>
              <a:grpSpLocks/>
            </p:cNvGrpSpPr>
            <p:nvPr/>
          </p:nvGrpSpPr>
          <p:grpSpPr bwMode="auto">
            <a:xfrm>
              <a:off x="0" y="135"/>
              <a:ext cx="1530" cy="281"/>
              <a:chOff x="0" y="0"/>
              <a:chExt cx="1530" cy="280"/>
            </a:xfrm>
          </p:grpSpPr>
          <p:sp>
            <p:nvSpPr>
              <p:cNvPr id="15382" name="Line 22"/>
              <p:cNvSpPr>
                <a:spLocks noChangeShapeType="1"/>
              </p:cNvSpPr>
              <p:nvPr/>
            </p:nvSpPr>
            <p:spPr bwMode="auto">
              <a:xfrm rot="10800000" flipH="1">
                <a:off x="0" y="0"/>
                <a:ext cx="1530" cy="280"/>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83" name="Oval 23"/>
              <p:cNvSpPr>
                <a:spLocks/>
              </p:cNvSpPr>
              <p:nvPr/>
            </p:nvSpPr>
            <p:spPr bwMode="auto">
              <a:xfrm>
                <a:off x="1015" y="42"/>
                <a:ext cx="96" cy="96"/>
              </a:xfrm>
              <a:prstGeom prst="ellipse">
                <a:avLst/>
              </a:prstGeom>
              <a:noFill/>
              <a:ln w="25400" cap="flat">
                <a:solidFill>
                  <a:srgbClr val="FF00FF"/>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grpSp>
          <p:nvGrpSpPr>
            <p:cNvPr id="15389" name="Group 29"/>
            <p:cNvGrpSpPr>
              <a:grpSpLocks/>
            </p:cNvGrpSpPr>
            <p:nvPr/>
          </p:nvGrpSpPr>
          <p:grpSpPr bwMode="auto">
            <a:xfrm>
              <a:off x="1333" y="0"/>
              <a:ext cx="266" cy="128"/>
              <a:chOff x="0" y="0"/>
              <a:chExt cx="265" cy="128"/>
            </a:xfrm>
          </p:grpSpPr>
          <p:sp>
            <p:nvSpPr>
              <p:cNvPr id="15385" name="Line 25"/>
              <p:cNvSpPr>
                <a:spLocks noChangeShapeType="1"/>
              </p:cNvSpPr>
              <p:nvPr/>
            </p:nvSpPr>
            <p:spPr bwMode="auto">
              <a:xfrm>
                <a:off x="0" y="90"/>
                <a:ext cx="181" cy="38"/>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86" name="Line 26"/>
              <p:cNvSpPr>
                <a:spLocks noChangeShapeType="1"/>
              </p:cNvSpPr>
              <p:nvPr/>
            </p:nvSpPr>
            <p:spPr bwMode="auto">
              <a:xfrm>
                <a:off x="76" y="14"/>
                <a:ext cx="98" cy="114"/>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87" name="Line 27"/>
              <p:cNvSpPr>
                <a:spLocks noChangeShapeType="1"/>
              </p:cNvSpPr>
              <p:nvPr/>
            </p:nvSpPr>
            <p:spPr bwMode="auto">
              <a:xfrm flipH="1">
                <a:off x="183" y="0"/>
                <a:ext cx="0" cy="113"/>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88" name="Line 28"/>
              <p:cNvSpPr>
                <a:spLocks noChangeShapeType="1"/>
              </p:cNvSpPr>
              <p:nvPr/>
            </p:nvSpPr>
            <p:spPr bwMode="auto">
              <a:xfrm flipH="1">
                <a:off x="182" y="7"/>
                <a:ext cx="83" cy="121"/>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grpSp>
      <p:grpSp>
        <p:nvGrpSpPr>
          <p:cNvPr id="15399" name="Group 39"/>
          <p:cNvGrpSpPr>
            <a:grpSpLocks/>
          </p:cNvGrpSpPr>
          <p:nvPr/>
        </p:nvGrpSpPr>
        <p:grpSpPr bwMode="auto">
          <a:xfrm>
            <a:off x="3632200" y="3009900"/>
            <a:ext cx="3608388" cy="719138"/>
            <a:chOff x="0" y="0"/>
            <a:chExt cx="2272" cy="453"/>
          </a:xfrm>
        </p:grpSpPr>
        <p:grpSp>
          <p:nvGrpSpPr>
            <p:cNvPr id="15393" name="Group 33"/>
            <p:cNvGrpSpPr>
              <a:grpSpLocks/>
            </p:cNvGrpSpPr>
            <p:nvPr/>
          </p:nvGrpSpPr>
          <p:grpSpPr bwMode="auto">
            <a:xfrm>
              <a:off x="0" y="135"/>
              <a:ext cx="2190" cy="318"/>
              <a:chOff x="0" y="0"/>
              <a:chExt cx="2190" cy="318"/>
            </a:xfrm>
          </p:grpSpPr>
          <p:sp>
            <p:nvSpPr>
              <p:cNvPr id="15391" name="Line 31"/>
              <p:cNvSpPr>
                <a:spLocks noChangeShapeType="1"/>
              </p:cNvSpPr>
              <p:nvPr/>
            </p:nvSpPr>
            <p:spPr bwMode="auto">
              <a:xfrm rot="10800000" flipH="1">
                <a:off x="0" y="0"/>
                <a:ext cx="2190" cy="318"/>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92" name="Oval 32"/>
              <p:cNvSpPr>
                <a:spLocks/>
              </p:cNvSpPr>
              <p:nvPr/>
            </p:nvSpPr>
            <p:spPr bwMode="auto">
              <a:xfrm>
                <a:off x="1007" y="120"/>
                <a:ext cx="96" cy="96"/>
              </a:xfrm>
              <a:prstGeom prst="ellipse">
                <a:avLst/>
              </a:prstGeom>
              <a:noFill/>
              <a:ln w="25400" cap="flat">
                <a:solidFill>
                  <a:srgbClr val="00FFFF"/>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grpSp>
          <p:nvGrpSpPr>
            <p:cNvPr id="15398" name="Group 38"/>
            <p:cNvGrpSpPr>
              <a:grpSpLocks/>
            </p:cNvGrpSpPr>
            <p:nvPr/>
          </p:nvGrpSpPr>
          <p:grpSpPr bwMode="auto">
            <a:xfrm>
              <a:off x="2007" y="0"/>
              <a:ext cx="265" cy="128"/>
              <a:chOff x="0" y="0"/>
              <a:chExt cx="265" cy="128"/>
            </a:xfrm>
          </p:grpSpPr>
          <p:sp>
            <p:nvSpPr>
              <p:cNvPr id="15394" name="Line 34"/>
              <p:cNvSpPr>
                <a:spLocks noChangeShapeType="1"/>
              </p:cNvSpPr>
              <p:nvPr/>
            </p:nvSpPr>
            <p:spPr bwMode="auto">
              <a:xfrm>
                <a:off x="0" y="90"/>
                <a:ext cx="181" cy="38"/>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95" name="Line 35"/>
              <p:cNvSpPr>
                <a:spLocks noChangeShapeType="1"/>
              </p:cNvSpPr>
              <p:nvPr/>
            </p:nvSpPr>
            <p:spPr bwMode="auto">
              <a:xfrm>
                <a:off x="76" y="14"/>
                <a:ext cx="98" cy="114"/>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96" name="Line 36"/>
              <p:cNvSpPr>
                <a:spLocks noChangeShapeType="1"/>
              </p:cNvSpPr>
              <p:nvPr/>
            </p:nvSpPr>
            <p:spPr bwMode="auto">
              <a:xfrm flipH="1">
                <a:off x="183" y="0"/>
                <a:ext cx="0" cy="113"/>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97" name="Line 37"/>
              <p:cNvSpPr>
                <a:spLocks noChangeShapeType="1"/>
              </p:cNvSpPr>
              <p:nvPr/>
            </p:nvSpPr>
            <p:spPr bwMode="auto">
              <a:xfrm flipH="1">
                <a:off x="182" y="7"/>
                <a:ext cx="83" cy="121"/>
              </a:xfrm>
              <a:prstGeom prst="line">
                <a:avLst/>
              </a:prstGeom>
              <a:noFill/>
              <a:ln w="127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grpSp>
      <p:grpSp>
        <p:nvGrpSpPr>
          <p:cNvPr id="15402" name="Group 42"/>
          <p:cNvGrpSpPr>
            <a:grpSpLocks/>
          </p:cNvGrpSpPr>
          <p:nvPr/>
        </p:nvGrpSpPr>
        <p:grpSpPr bwMode="auto">
          <a:xfrm>
            <a:off x="1092200" y="3467100"/>
            <a:ext cx="2552700" cy="406400"/>
            <a:chOff x="0" y="0"/>
            <a:chExt cx="1608" cy="256"/>
          </a:xfrm>
        </p:grpSpPr>
        <p:sp>
          <p:nvSpPr>
            <p:cNvPr id="15400" name="Oval 40"/>
            <p:cNvSpPr>
              <a:spLocks/>
            </p:cNvSpPr>
            <p:nvPr/>
          </p:nvSpPr>
          <p:spPr bwMode="auto">
            <a:xfrm>
              <a:off x="1464" y="112"/>
              <a:ext cx="144" cy="144"/>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15401" name="Rectangle 41"/>
            <p:cNvSpPr>
              <a:spLocks/>
            </p:cNvSpPr>
            <p:nvPr/>
          </p:nvSpPr>
          <p:spPr bwMode="auto">
            <a:xfrm>
              <a:off x="0" y="0"/>
              <a:ext cx="1440" cy="22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r"/>
              <a:r>
                <a:rPr lang="en-US" sz="1800">
                  <a:solidFill>
                    <a:srgbClr val="400080"/>
                  </a:solidFill>
                  <a:ea typeface="ＭＳ Ｐゴシック" charset="0"/>
                  <a:cs typeface="Times New Roman" charset="0"/>
                </a:rPr>
                <a:t>camera B center</a:t>
              </a:r>
            </a:p>
          </p:txBody>
        </p:sp>
      </p:grpSp>
      <p:sp>
        <p:nvSpPr>
          <p:cNvPr id="15403" name="Rectangle 43"/>
          <p:cNvSpPr>
            <a:spLocks/>
          </p:cNvSpPr>
          <p:nvPr/>
        </p:nvSpPr>
        <p:spPr bwMode="auto">
          <a:xfrm>
            <a:off x="304800" y="-546100"/>
            <a:ext cx="8686800" cy="1244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1275" bIns="0" anchor="b"/>
          <a:lstStyle/>
          <a:p>
            <a:pPr marL="41275"/>
            <a:r>
              <a:rPr lang="en-US">
                <a:solidFill>
                  <a:srgbClr val="CC6600"/>
                </a:solidFill>
                <a:latin typeface="Arial Bold" charset="0"/>
                <a:ea typeface="ＭＳ Ｐゴシック" charset="0"/>
                <a:cs typeface="Arial Bold" charset="0"/>
                <a:sym typeface="Arial Bold" charset="0"/>
              </a:rPr>
              <a:t>Two cameras with offset centers of projection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3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5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Line 1"/>
          <p:cNvSpPr>
            <a:spLocks noChangeShapeType="1"/>
          </p:cNvSpPr>
          <p:nvPr/>
        </p:nvSpPr>
        <p:spPr bwMode="auto">
          <a:xfrm>
            <a:off x="304800" y="838200"/>
            <a:ext cx="8686800" cy="1588"/>
          </a:xfrm>
          <a:prstGeom prst="line">
            <a:avLst/>
          </a:prstGeom>
          <a:noFill/>
          <a:ln w="38100" cap="flat">
            <a:solidFill>
              <a:srgbClr val="CC66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1741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29600" y="0"/>
            <a:ext cx="914400" cy="6683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17411" name="Rectangle 3"/>
          <p:cNvSpPr>
            <a:spLocks noGrp="1" noChangeArrowheads="1"/>
          </p:cNvSpPr>
          <p:nvPr>
            <p:ph type="title"/>
          </p:nvPr>
        </p:nvSpPr>
        <p:spPr>
          <a:ln/>
        </p:spPr>
        <p:txBody>
          <a:bodyPr rIns="133350"/>
          <a:lstStyle/>
          <a:p>
            <a:r>
              <a:rPr lang="en-US"/>
              <a:t>Recap</a:t>
            </a:r>
          </a:p>
        </p:txBody>
      </p:sp>
      <p:sp>
        <p:nvSpPr>
          <p:cNvPr id="17412" name="Rectangle 4"/>
          <p:cNvSpPr>
            <a:spLocks noGrp="1" noChangeArrowheads="1"/>
          </p:cNvSpPr>
          <p:nvPr>
            <p:ph type="body" idx="1"/>
          </p:nvPr>
        </p:nvSpPr>
        <p:spPr>
          <a:ln/>
        </p:spPr>
        <p:txBody>
          <a:bodyPr rIns="133350"/>
          <a:lstStyle/>
          <a:p>
            <a:r>
              <a:rPr lang="en-US"/>
              <a:t>When we only rotate the camera (around nodal point) depth does not matter </a:t>
            </a:r>
          </a:p>
          <a:p>
            <a:r>
              <a:rPr lang="en-US"/>
              <a:t>It only performs a 2D warp </a:t>
            </a:r>
          </a:p>
          <a:p>
            <a:pPr marL="784225" lvl="1"/>
            <a:r>
              <a:rPr lang="en-US"/>
              <a:t>one-to-one mapping of the 2D plane</a:t>
            </a:r>
          </a:p>
          <a:p>
            <a:pPr marL="784225" lvl="1"/>
            <a:r>
              <a:rPr lang="en-US"/>
              <a:t>plus of course reveals stuff that was outside the field of view</a:t>
            </a:r>
          </a:p>
          <a:p>
            <a:endParaRPr lang="en-US"/>
          </a:p>
          <a:p>
            <a:endParaRPr lang="en-US"/>
          </a:p>
          <a:p>
            <a:endParaRPr lang="en-US"/>
          </a:p>
          <a:p>
            <a:endParaRPr lang="en-US"/>
          </a:p>
          <a:p>
            <a:endParaRPr lang="en-US"/>
          </a:p>
          <a:p>
            <a:r>
              <a:rPr lang="en-US"/>
              <a:t>Now we just need to figure out this mapping</a:t>
            </a:r>
          </a:p>
        </p:txBody>
      </p:sp>
      <p:grpSp>
        <p:nvGrpSpPr>
          <p:cNvPr id="17439" name="Group 31"/>
          <p:cNvGrpSpPr>
            <a:grpSpLocks/>
          </p:cNvGrpSpPr>
          <p:nvPr/>
        </p:nvGrpSpPr>
        <p:grpSpPr bwMode="auto">
          <a:xfrm>
            <a:off x="4745038" y="3390900"/>
            <a:ext cx="4013200" cy="2652713"/>
            <a:chOff x="0" y="0"/>
            <a:chExt cx="2528" cy="1671"/>
          </a:xfrm>
        </p:grpSpPr>
        <p:sp>
          <p:nvSpPr>
            <p:cNvPr id="17413" name="Line 5"/>
            <p:cNvSpPr>
              <a:spLocks noChangeShapeType="1"/>
            </p:cNvSpPr>
            <p:nvPr/>
          </p:nvSpPr>
          <p:spPr bwMode="auto">
            <a:xfrm rot="10800000" flipH="1">
              <a:off x="1127" y="371"/>
              <a:ext cx="1204" cy="338"/>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14" name="Line 6"/>
            <p:cNvSpPr>
              <a:spLocks noChangeShapeType="1"/>
            </p:cNvSpPr>
            <p:nvPr/>
          </p:nvSpPr>
          <p:spPr bwMode="auto">
            <a:xfrm rot="10800000">
              <a:off x="819" y="414"/>
              <a:ext cx="158" cy="261"/>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15" name="Line 7"/>
            <p:cNvSpPr>
              <a:spLocks noChangeShapeType="1"/>
            </p:cNvSpPr>
            <p:nvPr/>
          </p:nvSpPr>
          <p:spPr bwMode="auto">
            <a:xfrm rot="10800000">
              <a:off x="381" y="505"/>
              <a:ext cx="552" cy="206"/>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16" name="Line 8"/>
            <p:cNvSpPr>
              <a:spLocks noChangeShapeType="1"/>
            </p:cNvSpPr>
            <p:nvPr/>
          </p:nvSpPr>
          <p:spPr bwMode="auto">
            <a:xfrm>
              <a:off x="1042" y="761"/>
              <a:ext cx="1451" cy="194"/>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17" name="Line 9"/>
            <p:cNvSpPr>
              <a:spLocks noChangeShapeType="1"/>
            </p:cNvSpPr>
            <p:nvPr/>
          </p:nvSpPr>
          <p:spPr bwMode="auto">
            <a:xfrm flipH="1">
              <a:off x="659" y="797"/>
              <a:ext cx="302" cy="460"/>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18" name="Line 10"/>
            <p:cNvSpPr>
              <a:spLocks noChangeShapeType="1"/>
            </p:cNvSpPr>
            <p:nvPr/>
          </p:nvSpPr>
          <p:spPr bwMode="auto">
            <a:xfrm>
              <a:off x="1129" y="801"/>
              <a:ext cx="1250" cy="447"/>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19" name="Line 11"/>
            <p:cNvSpPr>
              <a:spLocks noChangeShapeType="1"/>
            </p:cNvSpPr>
            <p:nvPr/>
          </p:nvSpPr>
          <p:spPr bwMode="auto">
            <a:xfrm rot="10800000" flipH="1">
              <a:off x="1048" y="160"/>
              <a:ext cx="795" cy="536"/>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20" name="Line 12"/>
            <p:cNvSpPr>
              <a:spLocks noChangeShapeType="1"/>
            </p:cNvSpPr>
            <p:nvPr/>
          </p:nvSpPr>
          <p:spPr bwMode="auto">
            <a:xfrm rot="10800000" flipH="1">
              <a:off x="1156" y="646"/>
              <a:ext cx="1372" cy="88"/>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21" name="Line 13"/>
            <p:cNvSpPr>
              <a:spLocks noChangeShapeType="1"/>
            </p:cNvSpPr>
            <p:nvPr/>
          </p:nvSpPr>
          <p:spPr bwMode="auto">
            <a:xfrm>
              <a:off x="1039" y="796"/>
              <a:ext cx="858" cy="875"/>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22" name="Line 14"/>
            <p:cNvSpPr>
              <a:spLocks noChangeShapeType="1"/>
            </p:cNvSpPr>
            <p:nvPr/>
          </p:nvSpPr>
          <p:spPr bwMode="auto">
            <a:xfrm flipH="1">
              <a:off x="0" y="783"/>
              <a:ext cx="921" cy="299"/>
            </a:xfrm>
            <a:prstGeom prst="line">
              <a:avLst/>
            </a:prstGeom>
            <a:noFill/>
            <a:ln w="63500" cap="flat">
              <a:solidFill>
                <a:schemeClr val="tx1"/>
              </a:solidFill>
              <a:prstDash val="solid"/>
              <a:round/>
              <a:headEnd type="triangl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23" name="Oval 15"/>
            <p:cNvSpPr>
              <a:spLocks/>
            </p:cNvSpPr>
            <p:nvPr/>
          </p:nvSpPr>
          <p:spPr bwMode="auto">
            <a:xfrm>
              <a:off x="955" y="693"/>
              <a:ext cx="96" cy="97"/>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nvGrpSpPr>
            <p:cNvPr id="17427" name="Group 19"/>
            <p:cNvGrpSpPr>
              <a:grpSpLocks/>
            </p:cNvGrpSpPr>
            <p:nvPr/>
          </p:nvGrpSpPr>
          <p:grpSpPr bwMode="auto">
            <a:xfrm>
              <a:off x="1019" y="0"/>
              <a:ext cx="556" cy="900"/>
              <a:chOff x="0" y="0"/>
              <a:chExt cx="555" cy="900"/>
            </a:xfrm>
          </p:grpSpPr>
          <p:sp>
            <p:nvSpPr>
              <p:cNvPr id="17424" name="Line 16"/>
              <p:cNvSpPr>
                <a:spLocks noChangeShapeType="1"/>
              </p:cNvSpPr>
              <p:nvPr/>
            </p:nvSpPr>
            <p:spPr bwMode="auto">
              <a:xfrm>
                <a:off x="201" y="257"/>
                <a:ext cx="290" cy="643"/>
              </a:xfrm>
              <a:prstGeom prst="line">
                <a:avLst/>
              </a:prstGeom>
              <a:noFill/>
              <a:ln w="63500" cap="flat">
                <a:solidFill>
                  <a:srgbClr val="0000FF"/>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25" name="Line 17"/>
              <p:cNvSpPr>
                <a:spLocks noChangeShapeType="1"/>
              </p:cNvSpPr>
              <p:nvPr/>
            </p:nvSpPr>
            <p:spPr bwMode="auto">
              <a:xfrm rot="10800000" flipH="1">
                <a:off x="362" y="482"/>
                <a:ext cx="193" cy="96"/>
              </a:xfrm>
              <a:prstGeom prst="line">
                <a:avLst/>
              </a:prstGeom>
              <a:noFill/>
              <a:ln w="38100" cap="rnd">
                <a:solidFill>
                  <a:srgbClr val="0000FF"/>
                </a:solidFill>
                <a:prstDash val="sysDot"/>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26" name="Rectangle 18"/>
              <p:cNvSpPr>
                <a:spLocks/>
              </p:cNvSpPr>
              <p:nvPr/>
            </p:nvSpPr>
            <p:spPr bwMode="auto">
              <a:xfrm>
                <a:off x="0" y="0"/>
                <a:ext cx="387" cy="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Arial" charset="0"/>
                    <a:ea typeface="ＭＳ Ｐゴシック" charset="0"/>
                    <a:cs typeface="Arial" charset="0"/>
                    <a:sym typeface="Arial" charset="0"/>
                  </a:rPr>
                  <a:t>A</a:t>
                </a:r>
              </a:p>
              <a:p>
                <a:pPr marL="39688"/>
                <a:r>
                  <a:rPr lang="en-US" sz="1800">
                    <a:solidFill>
                      <a:schemeClr val="tx1"/>
                    </a:solidFill>
                    <a:latin typeface="Arial" charset="0"/>
                    <a:ea typeface="ＭＳ Ｐゴシック" charset="0"/>
                    <a:cs typeface="Arial" charset="0"/>
                    <a:sym typeface="Arial" charset="0"/>
                  </a:rPr>
                  <a:t>camera</a:t>
                </a:r>
              </a:p>
            </p:txBody>
          </p:sp>
        </p:grpSp>
        <p:grpSp>
          <p:nvGrpSpPr>
            <p:cNvPr id="17431" name="Group 23"/>
            <p:cNvGrpSpPr>
              <a:grpSpLocks/>
            </p:cNvGrpSpPr>
            <p:nvPr/>
          </p:nvGrpSpPr>
          <p:grpSpPr bwMode="auto">
            <a:xfrm>
              <a:off x="1543" y="32"/>
              <a:ext cx="793" cy="1607"/>
              <a:chOff x="0" y="0"/>
              <a:chExt cx="793" cy="1607"/>
            </a:xfrm>
          </p:grpSpPr>
          <p:sp>
            <p:nvSpPr>
              <p:cNvPr id="17428" name="Line 20"/>
              <p:cNvSpPr>
                <a:spLocks noChangeShapeType="1"/>
              </p:cNvSpPr>
              <p:nvPr/>
            </p:nvSpPr>
            <p:spPr bwMode="auto">
              <a:xfrm>
                <a:off x="193" y="900"/>
                <a:ext cx="225" cy="64"/>
              </a:xfrm>
              <a:prstGeom prst="line">
                <a:avLst/>
              </a:prstGeom>
              <a:noFill/>
              <a:ln w="38100" cap="rnd">
                <a:solidFill>
                  <a:srgbClr val="0000FF"/>
                </a:solidFill>
                <a:prstDash val="sysDot"/>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29" name="Line 21"/>
              <p:cNvSpPr>
                <a:spLocks noChangeShapeType="1"/>
              </p:cNvSpPr>
              <p:nvPr/>
            </p:nvSpPr>
            <p:spPr bwMode="auto">
              <a:xfrm flipH="1">
                <a:off x="0" y="257"/>
                <a:ext cx="322" cy="1350"/>
              </a:xfrm>
              <a:prstGeom prst="line">
                <a:avLst/>
              </a:prstGeom>
              <a:noFill/>
              <a:ln w="63500" cap="flat">
                <a:solidFill>
                  <a:srgbClr val="0000FF"/>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430" name="Rectangle 22"/>
              <p:cNvSpPr>
                <a:spLocks/>
              </p:cNvSpPr>
              <p:nvPr/>
            </p:nvSpPr>
            <p:spPr bwMode="auto">
              <a:xfrm>
                <a:off x="346" y="0"/>
                <a:ext cx="447" cy="2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Arial" charset="0"/>
                    <a:ea typeface="ＭＳ Ｐゴシック" charset="0"/>
                    <a:cs typeface="Arial" charset="0"/>
                    <a:sym typeface="Arial" charset="0"/>
                  </a:rPr>
                  <a:t>B</a:t>
                </a:r>
              </a:p>
              <a:p>
                <a:pPr marL="39688"/>
                <a:r>
                  <a:rPr lang="en-US" sz="1800">
                    <a:solidFill>
                      <a:schemeClr val="tx1"/>
                    </a:solidFill>
                    <a:latin typeface="Arial" charset="0"/>
                    <a:ea typeface="ＭＳ Ｐゴシック" charset="0"/>
                    <a:cs typeface="Arial" charset="0"/>
                    <a:sym typeface="Arial" charset="0"/>
                  </a:rPr>
                  <a:t>camera</a:t>
                </a:r>
              </a:p>
            </p:txBody>
          </p:sp>
        </p:grpSp>
        <p:grpSp>
          <p:nvGrpSpPr>
            <p:cNvPr id="17438" name="Group 30"/>
            <p:cNvGrpSpPr>
              <a:grpSpLocks/>
            </p:cNvGrpSpPr>
            <p:nvPr/>
          </p:nvGrpSpPr>
          <p:grpSpPr bwMode="auto">
            <a:xfrm>
              <a:off x="1359" y="491"/>
              <a:ext cx="478" cy="391"/>
              <a:chOff x="0" y="0"/>
              <a:chExt cx="478" cy="390"/>
            </a:xfrm>
          </p:grpSpPr>
          <p:sp>
            <p:nvSpPr>
              <p:cNvPr id="17432" name="Oval 24"/>
              <p:cNvSpPr>
                <a:spLocks/>
              </p:cNvSpPr>
              <p:nvPr/>
            </p:nvSpPr>
            <p:spPr bwMode="auto">
              <a:xfrm>
                <a:off x="0" y="109"/>
                <a:ext cx="64" cy="65"/>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3" name="Oval 25"/>
              <p:cNvSpPr>
                <a:spLocks/>
              </p:cNvSpPr>
              <p:nvPr/>
            </p:nvSpPr>
            <p:spPr bwMode="auto">
              <a:xfrm>
                <a:off x="41" y="188"/>
                <a:ext cx="65" cy="64"/>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4" name="Oval 26"/>
              <p:cNvSpPr>
                <a:spLocks/>
              </p:cNvSpPr>
              <p:nvPr/>
            </p:nvSpPr>
            <p:spPr bwMode="auto">
              <a:xfrm>
                <a:off x="87" y="302"/>
                <a:ext cx="64" cy="65"/>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5" name="Oval 27"/>
              <p:cNvSpPr>
                <a:spLocks/>
              </p:cNvSpPr>
              <p:nvPr/>
            </p:nvSpPr>
            <p:spPr bwMode="auto">
              <a:xfrm>
                <a:off x="414" y="0"/>
                <a:ext cx="64" cy="64"/>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6" name="Oval 28"/>
              <p:cNvSpPr>
                <a:spLocks/>
              </p:cNvSpPr>
              <p:nvPr/>
            </p:nvSpPr>
            <p:spPr bwMode="auto">
              <a:xfrm>
                <a:off x="377" y="174"/>
                <a:ext cx="64" cy="64"/>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7437" name="Oval 29"/>
              <p:cNvSpPr>
                <a:spLocks/>
              </p:cNvSpPr>
              <p:nvPr/>
            </p:nvSpPr>
            <p:spPr bwMode="auto">
              <a:xfrm>
                <a:off x="345" y="326"/>
                <a:ext cx="64" cy="64"/>
              </a:xfrm>
              <a:prstGeom prst="ellipse">
                <a:avLst/>
              </a:prstGeom>
              <a:solidFill>
                <a:srgbClr val="FF0000"/>
              </a:solidFill>
              <a:ln w="12700" cap="flat">
                <a:solidFill>
                  <a:schemeClr val="tx1"/>
                </a:solidFill>
                <a:prstDash val="solid"/>
                <a:round/>
                <a:headEnd type="none" w="med" len="med"/>
                <a:tailEnd type="none" w="med" len="med"/>
              </a:ln>
            </p:spPr>
            <p:txBody>
              <a:bodyPr lIns="0" tIns="0" rIns="0" bIns="0"/>
              <a:lstStyle/>
              <a:p>
                <a:endParaRPr lang="en-US"/>
              </a:p>
            </p:txBody>
          </p:sp>
        </p:grpSp>
      </p:grpSp>
      <p:pic>
        <p:nvPicPr>
          <p:cNvPr id="17440" name="Picture 3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33700" y="3962400"/>
            <a:ext cx="2038350" cy="1530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pic>
        <p:nvPicPr>
          <p:cNvPr id="17441" name="Picture 33"/>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0550" y="3962400"/>
            <a:ext cx="2038350" cy="1530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Оформление по умолчанию">
      <a:majorFont>
        <a:latin typeface="Times New Roman"/>
        <a:ea typeface="华文宋体"/>
        <a:cs typeface="华文宋体"/>
      </a:majorFont>
      <a:minorFont>
        <a:latin typeface="Times New Roman"/>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ophiaArtScience">
  <a:themeElements>
    <a:clrScheme name="">
      <a:dk1>
        <a:srgbClr val="000000"/>
      </a:dk1>
      <a:lt1>
        <a:srgbClr val="FFFFFF"/>
      </a:lt1>
      <a:dk2>
        <a:srgbClr val="000000"/>
      </a:dk2>
      <a:lt2>
        <a:srgbClr val="808080"/>
      </a:lt2>
      <a:accent1>
        <a:srgbClr val="9900FF"/>
      </a:accent1>
      <a:accent2>
        <a:srgbClr val="333399"/>
      </a:accent2>
      <a:accent3>
        <a:srgbClr val="FFFFFF"/>
      </a:accent3>
      <a:accent4>
        <a:srgbClr val="000000"/>
      </a:accent4>
      <a:accent5>
        <a:srgbClr val="CAAAFF"/>
      </a:accent5>
      <a:accent6>
        <a:srgbClr val="2D2D8A"/>
      </a:accent6>
      <a:hlink>
        <a:srgbClr val="009999"/>
      </a:hlink>
      <a:folHlink>
        <a:srgbClr val="99CC00"/>
      </a:folHlink>
    </a:clrScheme>
    <a:fontScheme name="sophiaArtScience">
      <a:majorFont>
        <a:latin typeface="Arial Bold"/>
        <a:ea typeface="Heiti SC Medium"/>
        <a:cs typeface="Heiti SC Medium"/>
      </a:majorFont>
      <a:minorFont>
        <a:latin typeface="Times New Roman Bold"/>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sophiaArtScie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Times New Roman"/>
        <a:ea typeface="华文宋体"/>
        <a:cs typeface="华文宋体"/>
      </a:majorFont>
      <a:minorFont>
        <a:latin typeface="Times New Roman"/>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mosaic">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mosa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
      <a:dk1>
        <a:srgbClr val="004731"/>
      </a:dk1>
      <a:lt1>
        <a:srgbClr val="FFFFFF"/>
      </a:lt1>
      <a:dk2>
        <a:srgbClr val="000000"/>
      </a:dk2>
      <a:lt2>
        <a:srgbClr val="808080"/>
      </a:lt2>
      <a:accent1>
        <a:srgbClr val="7BC5A2"/>
      </a:accent1>
      <a:accent2>
        <a:srgbClr val="333399"/>
      </a:accent2>
      <a:accent3>
        <a:srgbClr val="FFFFFF"/>
      </a:accent3>
      <a:accent4>
        <a:srgbClr val="003B28"/>
      </a:accent4>
      <a:accent5>
        <a:srgbClr val="BFDFCE"/>
      </a:accent5>
      <a:accent6>
        <a:srgbClr val="2D2D8A"/>
      </a:accent6>
      <a:hlink>
        <a:srgbClr val="009999"/>
      </a:hlink>
      <a:folHlink>
        <a:srgbClr val="99CC00"/>
      </a:folHlink>
    </a:clrScheme>
    <a:fontScheme name="1_Custom Design">
      <a:majorFont>
        <a:latin typeface="Arial Bold"/>
        <a:ea typeface="Heiti SC Medium"/>
        <a:cs typeface="Heiti SC Medium"/>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
      <a:dk1>
        <a:srgbClr val="004731"/>
      </a:dk1>
      <a:lt1>
        <a:srgbClr val="FFFFFF"/>
      </a:lt1>
      <a:dk2>
        <a:srgbClr val="000000"/>
      </a:dk2>
      <a:lt2>
        <a:srgbClr val="BFB678"/>
      </a:lt2>
      <a:accent1>
        <a:srgbClr val="7BC5A2"/>
      </a:accent1>
      <a:accent2>
        <a:srgbClr val="333399"/>
      </a:accent2>
      <a:accent3>
        <a:srgbClr val="FFFFFF"/>
      </a:accent3>
      <a:accent4>
        <a:srgbClr val="003B28"/>
      </a:accent4>
      <a:accent5>
        <a:srgbClr val="BFDFCE"/>
      </a:accent5>
      <a:accent6>
        <a:srgbClr val="2D2D8A"/>
      </a:accent6>
      <a:hlink>
        <a:srgbClr val="009999"/>
      </a:hlink>
      <a:folHlink>
        <a:srgbClr val="99CC00"/>
      </a:folHlink>
    </a:clrScheme>
    <a:fontScheme name="Custom Design">
      <a:majorFont>
        <a:latin typeface="Arial Bold"/>
        <a:ea typeface="Heiti SC Medium"/>
        <a:cs typeface="Heiti SC Medium"/>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华文宋体" charset="0"/>
            <a:cs typeface="华文宋体" charset="0"/>
            <a:sym typeface="Times New Roman"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699</TotalTime>
  <Pages>0</Pages>
  <Words>2802</Words>
  <Characters>0</Characters>
  <Application>Microsoft Macintosh PowerPoint</Application>
  <PresentationFormat>On-screen Show (4:3)</PresentationFormat>
  <Lines>0</Lines>
  <Paragraphs>418</Paragraphs>
  <Slides>73</Slides>
  <Notes>9</Notes>
  <HiddenSlides>0</HiddenSlides>
  <MMClips>1</MMClips>
  <ScaleCrop>false</ScaleCrop>
  <HeadingPairs>
    <vt:vector size="4" baseType="variant">
      <vt:variant>
        <vt:lpstr>Design Template</vt:lpstr>
      </vt:variant>
      <vt:variant>
        <vt:i4>6</vt:i4>
      </vt:variant>
      <vt:variant>
        <vt:lpstr>Slide Titles</vt:lpstr>
      </vt:variant>
      <vt:variant>
        <vt:i4>73</vt:i4>
      </vt:variant>
    </vt:vector>
  </HeadingPairs>
  <TitlesOfParts>
    <vt:vector size="79" baseType="lpstr">
      <vt:lpstr>Оформление по умолчанию</vt:lpstr>
      <vt:lpstr>sophiaArtScience</vt:lpstr>
      <vt:lpstr>Title &amp; Bullets</vt:lpstr>
      <vt:lpstr>mosaic</vt:lpstr>
      <vt:lpstr>1_Custom Design</vt:lpstr>
      <vt:lpstr>Custom Design</vt:lpstr>
      <vt:lpstr>Slide 1</vt:lpstr>
      <vt:lpstr>Depth-based ambiguity of position</vt:lpstr>
      <vt:lpstr>Slide 3</vt:lpstr>
      <vt:lpstr>(a) camera rotation</vt:lpstr>
      <vt:lpstr> and (b) imaging a planar surface</vt:lpstr>
      <vt:lpstr>Geometry of perspective projection</vt:lpstr>
      <vt:lpstr>Two cameras with same center of projection</vt:lpstr>
      <vt:lpstr>Slide 8</vt:lpstr>
      <vt:lpstr>Recap</vt:lpstr>
      <vt:lpstr>Aligning images: translation?</vt:lpstr>
      <vt:lpstr>Homography</vt:lpstr>
      <vt:lpstr>homography</vt:lpstr>
      <vt:lpstr>homography</vt:lpstr>
      <vt:lpstr>homography</vt:lpstr>
      <vt:lpstr>Images of planar objects, taken by generically offset cameras,  are also related by a homography.</vt:lpstr>
      <vt:lpstr>Measurements on planes</vt:lpstr>
      <vt:lpstr>Image rectification</vt:lpstr>
      <vt:lpstr>Solving for homographies</vt:lpstr>
      <vt:lpstr>Solving for homographies</vt:lpstr>
      <vt:lpstr>Image warping with homographies</vt:lpstr>
      <vt:lpstr>automatic image mosaicing</vt:lpstr>
      <vt:lpstr>Robust feature matching through RANSAC</vt:lpstr>
      <vt:lpstr>Feature matching</vt:lpstr>
      <vt:lpstr> Strategies to match images robustly</vt:lpstr>
      <vt:lpstr>(a) Feature-space outlier rejection</vt:lpstr>
      <vt:lpstr>Feature-space outlier rejection</vt:lpstr>
      <vt:lpstr>Feature-space outlier rejection</vt:lpstr>
      <vt:lpstr>(b) Matching many features--looking for a good homography</vt:lpstr>
      <vt:lpstr>RAndom SAmple Consensus</vt:lpstr>
      <vt:lpstr>RAndom SAmple Consensus</vt:lpstr>
      <vt:lpstr>RAndom SAmple Consensus</vt:lpstr>
      <vt:lpstr>RAndom SAmple Consensus</vt:lpstr>
      <vt:lpstr>At the end: Least squares fit</vt:lpstr>
      <vt:lpstr>Reference</vt:lpstr>
      <vt:lpstr>RANSAC for estimating homography</vt:lpstr>
      <vt:lpstr>Simple example: fit a line</vt:lpstr>
      <vt:lpstr>Simple example: fit a line</vt:lpstr>
      <vt:lpstr>Simple example: fit a line</vt:lpstr>
      <vt:lpstr>Simple example: fit a line</vt:lpstr>
      <vt:lpstr>Simple example: fit a line</vt:lpstr>
      <vt:lpstr>Simple example: fit a line</vt:lpstr>
      <vt:lpstr>RANSAC</vt:lpstr>
      <vt:lpstr>Robustness</vt:lpstr>
      <vt:lpstr>Robustness: example</vt:lpstr>
      <vt:lpstr>Robustness: example</vt:lpstr>
      <vt:lpstr>Robustness: example</vt:lpstr>
      <vt:lpstr>Robustness: conclusions</vt:lpstr>
      <vt:lpstr>RANSAC recap</vt:lpstr>
      <vt:lpstr>Example: Recognising Panoramas</vt:lpstr>
      <vt:lpstr>“Recognising Panoramas”?</vt:lpstr>
      <vt:lpstr>RANSAC for Homography</vt:lpstr>
      <vt:lpstr>RANSAC for Homography</vt:lpstr>
      <vt:lpstr>RANSAC for Homography</vt:lpstr>
      <vt:lpstr>Finding the panoramas</vt:lpstr>
      <vt:lpstr>Finding the panoramas</vt:lpstr>
      <vt:lpstr>Finding the panoramas</vt:lpstr>
      <vt:lpstr>Finding the panoramas</vt:lpstr>
      <vt:lpstr>Results</vt:lpstr>
      <vt:lpstr>Slide 59</vt:lpstr>
      <vt:lpstr>Benefits of Laplacian image compositing</vt:lpstr>
      <vt:lpstr>Photo Tourism: Exploring Photo Collections in 3D</vt:lpstr>
      <vt:lpstr>Slide 62</vt:lpstr>
      <vt:lpstr>Movie</vt:lpstr>
      <vt:lpstr>Photo Tourism overview</vt:lpstr>
      <vt:lpstr>Photo Tourism overview</vt:lpstr>
      <vt:lpstr>Scene reconstruction</vt:lpstr>
      <vt:lpstr>Feature detection</vt:lpstr>
      <vt:lpstr>Feature detection</vt:lpstr>
      <vt:lpstr>Feature detection</vt:lpstr>
      <vt:lpstr>Feature matching</vt:lpstr>
      <vt:lpstr>Feature matching</vt:lpstr>
      <vt:lpstr>Structure from motion</vt:lpstr>
      <vt:lpstr>Links </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 Features</dc:title>
  <dc:subject/>
  <dc:creator>den</dc:creator>
  <cp:keywords/>
  <dc:description/>
  <cp:lastModifiedBy>antonio torralba</cp:lastModifiedBy>
  <cp:revision>9</cp:revision>
  <dcterms:created xsi:type="dcterms:W3CDTF">2012-10-25T04:59:07Z</dcterms:created>
  <dcterms:modified xsi:type="dcterms:W3CDTF">2012-10-25T16:39:05Z</dcterms:modified>
  <cp:category/>
</cp:coreProperties>
</file>