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embeddings/oleObject29.bin" ContentType="application/vnd.openxmlformats-officedocument.oleObject"/>
  <Override PartName="/ppt/slideLayouts/slideLayout5.xml" ContentType="application/vnd.openxmlformats-officedocument.presentationml.slideLayout+xml"/>
  <Override PartName="/ppt/theme/theme4.xml" ContentType="application/vnd.openxmlformats-officedocument.theme+xml"/>
  <Override PartName="/ppt/embeddings/oleObject62.bin" ContentType="application/vnd.openxmlformats-officedocument.oleObject"/>
  <Override PartName="/ppt/notesSlides/notesSlide48.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tags/tag2.xml" ContentType="application/vnd.openxmlformats-officedocument.presentationml.tags+xml"/>
  <Override PartName="/ppt/slides/slide45.xml" ContentType="application/vnd.openxmlformats-officedocument.presentationml.slide+xml"/>
  <Override PartName="/ppt/slides/slide108.xml" ContentType="application/vnd.openxmlformats-officedocument.presentationml.slide+xml"/>
  <Override PartName="/ppt/embeddings/oleObject35.bin" ContentType="application/vnd.openxmlformats-officedocument.oleObject"/>
  <Override PartName="/ppt/embeddings/oleObject19.bin" ContentType="application/vnd.openxmlformats-officedocument.oleObject"/>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embeddings/oleObject3.bin" ContentType="application/vnd.openxmlformats-officedocument.oleObject"/>
  <Override PartName="/ppt/slides/slide114.xml" ContentType="application/vnd.openxmlformats-officedocument.presentationml.slide+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s/slide35.xml" ContentType="application/vnd.openxmlformats-officedocument.presentationml.slide+xml"/>
  <Override PartName="/ppt/embeddings/oleObject25.bin" ContentType="application/vnd.openxmlformats-officedocument.oleObject"/>
  <Override PartName="/ppt/tags/tag28.xml" ContentType="application/vnd.openxmlformats-officedocument.presentationml.tags+xml"/>
  <Override PartName="/ppt/slideLayouts/slideLayout1.xml" ContentType="application/vnd.openxmlformats-officedocument.presentationml.slideLayout+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embeddings/oleObject86.bin" ContentType="application/vnd.openxmlformats-officedocument.oleObject"/>
  <Override PartName="/ppt/slides/slide41.xml" ContentType="application/vnd.openxmlformats-officedocument.presentationml.slide+xml"/>
  <Override PartName="/ppt/slides/slide104.xml" ContentType="application/vnd.openxmlformats-officedocument.presentationml.slide+xml"/>
  <Override PartName="/ppt/slideLayouts/slideLayout26.xml" ContentType="application/vnd.openxmlformats-officedocument.presentationml.slideLayout+xml"/>
  <Override PartName="/ppt/slides/slide148.xml" ContentType="application/vnd.openxmlformats-officedocument.presentationml.slide+xml"/>
  <Override PartName="/ppt/embeddings/oleObject31.bin" ContentType="application/vnd.openxmlformats-officedocument.oleObject"/>
  <Default Extension="xml" ContentType="application/xml"/>
  <Override PartName="/ppt/slides/slide69.xml" ContentType="application/vnd.openxmlformats-officedocument.presentationml.slide+xml"/>
  <Override PartName="/docProps/app.xml" ContentType="application/vnd.openxmlformats-officedocument.extended-properties+xml"/>
  <Override PartName="/ppt/embeddings/oleObject15.bin" ContentType="application/vnd.openxmlformats-officedocument.oleObject"/>
  <Override PartName="/ppt/tags/tag18.xml" ContentType="application/vnd.openxmlformats-officedocument.presentationml.tags+xml"/>
  <Override PartName="/ppt/notesSlides/notesSlide50.xml" ContentType="application/vnd.openxmlformats-officedocument.presentationml.notesSlide+xml"/>
  <Override PartName="/ppt/embeddings/oleObject59.bin" ContentType="application/vnd.openxmlformats-officedocument.oleObject"/>
  <Override PartName="/ppt/embeddings/oleObject92.bin" ContentType="application/vnd.openxmlformats-officedocument.oleObject"/>
  <Override PartName="/ppt/notesSlides/notesSlide78.xml" ContentType="application/vnd.openxmlformats-officedocument.presentationml.notesSlide+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s/slide31.xml" ContentType="application/vnd.openxmlformats-officedocument.presentationml.slide+xml"/>
  <Override PartName="/ppt/embeddings/Microsoft_Equation1.bin" ContentType="application/vnd.openxmlformats-officedocument.oleObject"/>
  <Override PartName="/ppt/embeddings/oleObject21.bin" ContentType="application/vnd.openxmlformats-officedocument.oleObject"/>
  <Override PartName="/ppt/slides/slide138.xml" ContentType="application/vnd.openxmlformats-officedocument.presentationml.slide+xml"/>
  <Override PartName="/ppt/tags/tag24.xml" ContentType="application/vnd.openxmlformats-officedocument.presentationml.tags+xml"/>
  <Override PartName="/ppt/slides/slide59.xml" ContentType="application/vnd.openxmlformats-officedocument.presentationml.slide+xml"/>
  <Override PartName="/ppt/notesSlides/notesSlide40.xml" ContentType="application/vnd.openxmlformats-officedocument.presentationml.notesSlide+xml"/>
  <Override PartName="/ppt/embeddings/oleObject49.bin" ContentType="application/vnd.openxmlformats-officedocument.oleObject"/>
  <Override PartName="/ppt/embeddings/oleObject82.bin" ContentType="application/vnd.openxmlformats-officedocument.oleObject"/>
  <Override PartName="/ppt/notesSlides/notesSlide68.xml" ContentType="application/vnd.openxmlformats-officedocument.presentationml.notesSlide+xml"/>
  <Override PartName="/ppt/slideLayouts/slideLayout22.xml" ContentType="application/vnd.openxmlformats-officedocument.presentationml.slideLayout+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tags/tag14.xml" ContentType="application/vnd.openxmlformats-officedocument.presentationml.tags+xml"/>
  <Override PartName="/ppt/embeddings/oleObject55.bin" ContentType="application/vnd.openxmlformats-officedocument.oleObject"/>
  <Override PartName="/ppt/embeddings/oleObject39.bin" ContentType="application/vnd.openxmlformats-officedocument.oleObject"/>
  <Override PartName="/ppt/notesSlides/notesSlide74.xml" ContentType="application/vnd.openxmlformats-officedocument.presentationml.notesSlide+xml"/>
  <Override PartName="/ppt/slides/slide71.xml" ContentType="application/vnd.openxmlformats-officedocument.presentationml.slide+xml"/>
  <Override PartName="/ppt/slides/slide134.xml" ContentType="application/vnd.openxmlformats-officedocument.presentationml.slide+xml"/>
  <Override PartName="/ppt/tags/tag20.xml" ContentType="application/vnd.openxmlformats-officedocument.presentationml.tags+xml"/>
  <Override PartName="/ppt/slides/slide55.xml" ContentType="application/vnd.openxmlformats-officedocument.presentationml.slide+xml"/>
  <Override PartName="/ppt/embeddings/oleObject45.bin" ContentType="application/vnd.openxmlformats-officedocument.oleObject"/>
  <Override PartName="/ppt/notesSlides/notesSlide64.xml" ContentType="application/vnd.openxmlformats-officedocument.presentationml.notesSlide+xml"/>
  <Override PartName="/ppt/slideMasters/slideMaster9.xml" ContentType="application/vnd.openxmlformats-officedocument.presentationml.slideMaster+xml"/>
  <Override PartName="/ppt/slides/slide140.xml" ContentType="application/vnd.openxmlformats-officedocument.presentationml.slide+xml"/>
  <Override PartName="/ppt/slides/slide28.xml" ContentType="application/vnd.openxmlformats-officedocument.presentationml.slide+xml"/>
  <Override PartName="/ppt/slides/slide61.xml" ContentType="application/vnd.openxmlformats-officedocument.presentationml.slide+xml"/>
  <Override PartName="/ppt/tags/tag10.xml" ContentType="application/vnd.openxmlformats-officedocument.presentationml.tags+xml"/>
  <Override PartName="/ppt/embeddings/oleObject51.bin" ContentType="application/vnd.openxmlformats-officedocument.oleObject"/>
  <Override PartName="/ppt/slides/slide89.xml" ContentType="application/vnd.openxmlformats-officedocument.presentationml.slide+xml"/>
  <Override PartName="/ppt/notesSlides/notesSlide70.xml" ContentType="application/vnd.openxmlformats-officedocument.presentationml.notesSlide+xml"/>
  <Override PartName="/ppt/embeddings/oleObject79.bin" ContentType="application/vnd.openxmlformats-officedocument.oleObject"/>
  <Override PartName="/ppt/slideLayouts/slideLayout19.xml" ContentType="application/vnd.openxmlformats-officedocument.presentationml.slideLayout+xml"/>
  <Override PartName="/ppt/slides/slide130.xml" ContentType="application/vnd.openxmlformats-officedocument.presentationml.slide+xml"/>
  <Override PartName="/ppt/slides/slide18.xml" ContentType="application/vnd.openxmlformats-officedocument.presentationml.slide+xml"/>
  <Override PartName="/ppt/theme/theme14.xml" ContentType="application/vnd.openxmlformats-officedocument.theme+xml"/>
  <Override PartName="/ppt/slides/slide51.xml" ContentType="application/vnd.openxmlformats-officedocument.presentationml.slide+xml"/>
  <Override PartName="/ppt/slides/slide95.xml" ContentType="application/vnd.openxmlformats-officedocument.presentationml.slide+xml"/>
  <Override PartName="/ppt/embeddings/oleObject41.bin" ContentType="application/vnd.openxmlformats-officedocument.oleObject"/>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60.xml" ContentType="application/vnd.openxmlformats-officedocument.presentationml.notesSlide+xml"/>
  <Override PartName="/ppt/slideMasters/slideMaster5.xml" ContentType="application/vnd.openxmlformats-officedocument.presentationml.slideMaster+xml"/>
  <Override PartName="/ppt/slides/slide103.xml" ContentType="application/vnd.openxmlformats-officedocument.presentationml.slide+xml"/>
  <Override PartName="/ppt/embeddings/oleObject69.bin" ContentType="application/vnd.openxmlformats-officedocument.oleObject"/>
  <Override PartName="/ppt/slides/slide24.xml" ContentType="application/vnd.openxmlformats-officedocument.presentationml.slide+xml"/>
  <Override PartName="/ppt/notesSlides/notesSlide88.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slides/slide85.xml" ContentType="application/vnd.openxmlformats-officedocument.presentationml.slide+xml"/>
  <Override PartName="/ppt/tags/tag34.xml" ContentType="application/vnd.openxmlformats-officedocument.presentationml.tags+xml"/>
  <Override PartName="/ppt/notesSlides/notesSlide17.xml" ContentType="application/vnd.openxmlformats-officedocument.presentationml.notesSlide+xml"/>
  <Override PartName="/ppt/notesSlides/notesSlide8.xml" ContentType="application/vnd.openxmlformats-officedocument.presentationml.notesSlide+xml"/>
  <Override PartName="/ppt/embeddings/oleObject75.bin" ContentType="application/vnd.openxmlformats-officedocument.oleObject"/>
  <Override PartName="/ppt/notesSlides/notesSlide94.xml" ContentType="application/vnd.openxmlformats-officedocument.presentationml.notesSlide+xml"/>
  <Override PartName="/ppt/slideLayouts/slideLayout15.xml" ContentType="application/vnd.openxmlformats-officedocument.presentationml.slideLayout+xml"/>
  <Override PartName="/ppt/slides/slide14.xml" ContentType="application/vnd.openxmlformats-officedocument.presentationml.slide+xml"/>
  <Override PartName="/ppt/theme/theme10.xml" ContentType="application/vnd.openxmlformats-officedocument.theme+xml"/>
  <Override PartName="/ppt/slides/slide91.xml" ContentType="application/vnd.openxmlformats-officedocument.presentationml.slide+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embeddings/oleObject65.bin" ContentType="application/vnd.openxmlformats-officedocument.oleObject"/>
  <Override PartName="/ppt/slides/slide20.xml" ContentType="application/vnd.openxmlformats-officedocument.presentationml.slide+xml"/>
  <Override PartName="/ppt/notesSlides/notesSlide84.xml" ContentType="application/vnd.openxmlformats-officedocument.presentationml.notesSlide+xml"/>
  <Override PartName="/ppt/slides/slide127.xml" ContentType="application/vnd.openxmlformats-officedocument.presentationml.slide+xml"/>
  <Override PartName="/ppt/embeddings/oleObject10.bin" ContentType="application/vnd.openxmlformats-officedocument.oleObject"/>
  <Override PartName="/ppt/tags/tag5.xml" ContentType="application/vnd.openxmlformats-officedocument.presentationml.tags+xml"/>
  <Default Extension="bin" ContentType="application/vnd.openxmlformats-officedocument.presentationml.printerSettings"/>
  <Override PartName="/ppt/slides/slide48.xml" ContentType="application/vnd.openxmlformats-officedocument.presentationml.slide+xml"/>
  <Override PartName="/ppt/slides/slide81.xml" ContentType="application/vnd.openxmlformats-officedocument.presentationml.slide+xml"/>
  <Override PartName="/ppt/tags/tag30.xml" ContentType="application/vnd.openxmlformats-officedocument.presentationml.tags+xml"/>
  <Override PartName="/ppt/notesSlides/notesSlide13.xml" ContentType="application/vnd.openxmlformats-officedocument.presentationml.notesSlide+xml"/>
  <Override PartName="/ppt/embeddings/oleObject71.bin" ContentType="application/vnd.openxmlformats-officedocument.oleObject"/>
  <Override PartName="/ppt/notesSlides/notesSlide57.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embeddings/oleObject6.bin" ContentType="application/vnd.openxmlformats-officedocument.oleObject"/>
  <Override PartName="/ppt/slides/slide117.xml" ContentType="application/vnd.openxmlformats-officedocument.presentationml.slide+xml"/>
  <Override PartName="/ppt/slides/slide150.xml" ContentType="application/vnd.openxmlformats-officedocument.presentationml.slide+xml"/>
  <Override PartName="/ppt/slides/slide38.xml" ContentType="application/vnd.openxmlformats-officedocument.presentationml.slide+xml"/>
  <Override PartName="/ppt/embeddings/oleObject28.bin" ContentType="application/vnd.openxmlformats-officedocument.oleObject"/>
  <Override PartName="/ppt/slideLayouts/slideLayout4.xml" ContentType="application/vnd.openxmlformats-officedocument.presentationml.slideLayout+xml"/>
  <Override PartName="/ppt/theme/theme3.xml" ContentType="application/vnd.openxmlformats-officedocument.theme+xml"/>
  <Override PartName="/ppt/embeddings/oleObject61.bin" ContentType="application/vnd.openxmlformats-officedocument.oleObject"/>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80.xml" ContentType="application/vnd.openxmlformats-officedocument.presentationml.notesSlide+xml"/>
  <Override PartName="/ppt/slides/slide123.xml" ContentType="application/vnd.openxmlformats-officedocument.presentationml.slide+xml"/>
  <Override PartName="/ppt/embeddings/oleObject89.bin" ContentType="application/vnd.openxmlformats-officedocument.oleObject"/>
  <Override PartName="/ppt/tags/tag1.xml" ContentType="application/vnd.openxmlformats-officedocument.presentationml.tags+xml"/>
  <Override PartName="/ppt/slides/slide44.xml" ContentType="application/vnd.openxmlformats-officedocument.presentationml.slide+xml"/>
  <Override PartName="/ppt/slides/slide107.xml" ContentType="application/vnd.openxmlformats-officedocument.presentationml.slide+xml"/>
  <Override PartName="/ppt/slideLayouts/slideLayout29.xml" ContentType="application/vnd.openxmlformats-officedocument.presentationml.slideLayout+xml"/>
  <Override PartName="/ppt/embeddings/oleObject34.bin" ContentType="application/vnd.openxmlformats-officedocument.oleObject"/>
  <Override PartName="/ppt/notesSlides/notesSlide53.xml" ContentType="application/vnd.openxmlformats-officedocument.presentationml.notesSlide+xml"/>
  <Override PartName="/ppt/embeddings/oleObject18.bin" ContentType="application/vnd.openxmlformats-officedocument.oleObject"/>
  <Override PartName="/ppt/slides/slide2.xml" ContentType="application/vnd.openxmlformats-officedocument.presentationml.slide+xml"/>
  <Override PartName="/ppt/notesSlides/notesSlide37.xml" ContentType="application/vnd.openxmlformats-officedocument.presentationml.notesSlide+xml"/>
  <Override PartName="/ppt/embeddings/oleObject95.bin" ContentType="application/vnd.openxmlformats-officedocument.oleObject"/>
  <Override PartName="/ppt/embeddings/oleObject2.bin" ContentType="application/vnd.openxmlformats-officedocument.oleObject"/>
  <Default Extension="vml" ContentType="application/vnd.openxmlformats-officedocument.vmlDrawing"/>
  <Override PartName="/ppt/slides/slide113.xml" ContentType="application/vnd.openxmlformats-officedocument.presentationml.slide+xml"/>
  <Override PartName="/ppt/slideLayouts/slideLayout35.xml" ContentType="application/vnd.openxmlformats-officedocument.presentationml.slideLayout+xml"/>
  <Override PartName="/ppt/slides/slide34.xml" ContentType="application/vnd.openxmlformats-officedocument.presentationml.slide+xml"/>
  <Override PartName="/ppt/embeddings/oleObject24.bin" ContentType="application/vnd.openxmlformats-officedocument.oleObject"/>
  <Override PartName="/ppt/tags/tag27.xml" ContentType="application/vnd.openxmlformats-officedocument.presentationml.tags+xml"/>
  <Override PartName="/ppt/notesSlides/notesSlide43.xml" ContentType="application/vnd.openxmlformats-officedocument.presentationml.notesSlide+xml"/>
  <Override PartName="/ppt/embeddings/oleObject85.bin" ContentType="application/vnd.openxmlformats-officedocument.oleObject"/>
  <Override PartName="/ppt/slides/slide40.xml" ContentType="application/vnd.openxmlformats-officedocument.presentationml.slide+xml"/>
  <Override PartName="/ppt/slideLayouts/slideLayout25.xml" ContentType="application/vnd.openxmlformats-officedocument.presentationml.slideLayout+xml"/>
  <Override PartName="/ppt/slides/slide147.xml" ContentType="application/vnd.openxmlformats-officedocument.presentationml.slide+xml"/>
  <Override PartName="/ppt/embeddings/oleObject30.bin" ContentType="application/vnd.openxmlformats-officedocument.oleObject"/>
  <Override PartName="/ppt/notesSlides/notesSlide7.xml" ContentType="application/vnd.openxmlformats-officedocument.presentationml.notesSlide+xml"/>
  <Default Extension="jpeg" ContentType="image/jpeg"/>
  <Override PartName="/ppt/tags/tag17.xml" ContentType="application/vnd.openxmlformats-officedocument.presentationml.tags+xml"/>
  <Override PartName="/ppt/embeddings/oleObject14.bin" ContentType="application/vnd.openxmlformats-officedocument.oleObject"/>
  <Override PartName="/ppt/slides/slide68.xml" ContentType="application/vnd.openxmlformats-officedocument.presentationml.slide+xml"/>
  <Override PartName="/ppt/embeddings/oleObject58.bin" ContentType="application/vnd.openxmlformats-officedocument.oleObject"/>
  <Override PartName="/ppt/embeddings/oleObject91.bin" ContentType="application/vnd.openxmlformats-officedocument.oleObject"/>
  <Override PartName="/ppt/notesSlides/notesSlide77.xml" ContentType="application/vnd.openxmlformats-officedocument.presentationml.notesSlide+xml"/>
  <Override PartName="/ppt/slideMasters/slideMaster12.xml" ContentType="application/vnd.openxmlformats-officedocument.presentationml.slideMaster+xml"/>
  <Override PartName="/ppt/slideLayouts/slideLayout31.xml" ContentType="application/vnd.openxmlformats-officedocument.presentationml.slideLayout+xml"/>
  <Override PartName="/ppt/slides/slide30.xml" ContentType="application/vnd.openxmlformats-officedocument.presentationml.slide+xml"/>
  <Override PartName="/ppt/slides/slide137.xml" ContentType="application/vnd.openxmlformats-officedocument.presentationml.slide+xml"/>
  <Override PartName="/ppt/embeddings/oleObject20.bin" ContentType="application/vnd.openxmlformats-officedocument.oleObject"/>
  <Override PartName="/ppt/tags/tag23.xml" ContentType="application/vnd.openxmlformats-officedocument.presentationml.tags+xml"/>
  <Override PartName="/ppt/slides/slide58.xml" ContentType="application/vnd.openxmlformats-officedocument.presentationml.slide+xml"/>
  <Override PartName="/ppt/embeddings/oleObject48.bin" ContentType="application/vnd.openxmlformats-officedocument.oleObject"/>
  <Override PartName="/ppt/embeddings/oleObject81.bin" ContentType="application/vnd.openxmlformats-officedocument.oleObject"/>
  <Override PartName="/ppt/notesSlides/notesSlide67.xml" ContentType="application/vnd.openxmlformats-officedocument.presentationml.notesSlide+xml"/>
  <Override PartName="/ppt/slideLayouts/slideLayout21.xml" ContentType="application/vnd.openxmlformats-officedocument.presentationml.slideLayout+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tags/tag13.xml" ContentType="application/vnd.openxmlformats-officedocument.presentationml.tags+xml"/>
  <Override PartName="/ppt/embeddings/oleObject54.bin" ContentType="application/vnd.openxmlformats-officedocument.oleObject"/>
  <Override PartName="/ppt/notesSlides/notesSlide73.xml" ContentType="application/vnd.openxmlformats-officedocument.presentationml.notesSlide+xml"/>
  <Override PartName="/ppt/embeddings/oleObject38.bin" ContentType="application/vnd.openxmlformats-officedocument.oleObject"/>
  <Override PartName="/ppt/slides/slide70.xml" ContentType="application/vnd.openxmlformats-officedocument.presentationml.slide+xml"/>
  <Override PartName="/ppt/slides/slide133.xml" ContentType="application/vnd.openxmlformats-officedocument.presentationml.slide+xml"/>
  <Override PartName="/ppt/slides/slide54.xml" ContentType="application/vnd.openxmlformats-officedocument.presentationml.slide+xml"/>
  <Override PartName="/ppt/embeddings/oleObject44.bin" ContentType="application/vnd.openxmlformats-officedocument.oleObject"/>
  <Override PartName="/ppt/notesSlides/notesSlide63.xml" ContentType="application/vnd.openxmlformats-officedocument.presentationml.notesSlide+xml"/>
  <Override PartName="/ppt/slideMasters/slideMaster8.xml" ContentType="application/vnd.openxmlformats-officedocument.presentationml.slideMaster+xml"/>
  <Override PartName="/ppt/slides/slide27.xml" ContentType="application/vnd.openxmlformats-officedocument.presentationml.slide+xml"/>
  <Override PartName="/ppt/slides/slide60.xml" ContentType="application/vnd.openxmlformats-officedocument.presentationml.slide+xml"/>
  <Override PartName="/ppt/embeddings/oleObject50.bin" ContentType="application/vnd.openxmlformats-officedocument.oleObject"/>
  <Override PartName="/ppt/slides/slide88.xml" ContentType="application/vnd.openxmlformats-officedocument.presentationml.slide+xml"/>
  <Override PartName="/ppt/embeddings/oleObject78.bin" ContentType="application/vnd.openxmlformats-officedocument.oleObject"/>
  <Override PartName="/ppt/slideLayouts/slideLayout18.xml" ContentType="application/vnd.openxmlformats-officedocument.presentationml.slideLayout+xml"/>
  <Override PartName="/ppt/slides/slide17.xml" ContentType="application/vnd.openxmlformats-officedocument.presentationml.slide+xml"/>
  <Override PartName="/ppt/slides/slide50.xml" ContentType="application/vnd.openxmlformats-officedocument.presentationml.slide+xml"/>
  <Override PartName="/ppt/theme/theme13.xml" ContentType="application/vnd.openxmlformats-officedocument.theme+xml"/>
  <Override PartName="/ppt/slides/slide94.xml" ContentType="application/vnd.openxmlformats-officedocument.presentationml.slide+xml"/>
  <Override PartName="/ppt/embeddings/oleObject40.bin" ContentType="application/vnd.openxmlformats-officedocument.oleObject"/>
  <Override PartName="/ppt/notesSlides/notesSlide26.xml" ContentType="application/vnd.openxmlformats-officedocument.presentationml.notesSlide+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embeddings/oleObject68.bin" ContentType="application/vnd.openxmlformats-officedocument.oleObject"/>
  <Override PartName="/ppt/slides/slide23.xml" ContentType="application/vnd.openxmlformats-officedocument.presentationml.slide+xml"/>
  <Override PartName="/ppt/notesSlides/notesSlide87.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slides/slide84.xml" ContentType="application/vnd.openxmlformats-officedocument.presentationml.slide+xml"/>
  <Override PartName="/ppt/tags/tag33.xml" ContentType="application/vnd.openxmlformats-officedocument.presentationml.tags+xml"/>
  <Override PartName="/ppt/presProps.xml" ContentType="application/vnd.openxmlformats-officedocument.presentationml.presProps+xml"/>
  <Override PartName="/ppt/notesSlides/notesSlide16.xml" ContentType="application/vnd.openxmlformats-officedocument.presentationml.notesSlide+xml"/>
  <Override PartName="/ppt/embeddings/oleObject74.bin" ContentType="application/vnd.openxmlformats-officedocument.oleObject"/>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embeddings/oleObject9.bin" ContentType="application/vnd.openxmlformats-officedocument.oleObject"/>
  <Default Extension="rels" ContentType="application/vnd.openxmlformats-package.relationships+xml"/>
  <Override PartName="/ppt/slides/slide90.xml" ContentType="application/vnd.openxmlformats-officedocument.presentationml.slide+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embeddings/oleObject64.bin" ContentType="application/vnd.openxmlformats-officedocument.oleObject"/>
  <Override PartName="/ppt/notesSlides/notesSlide83.xml" ContentType="application/vnd.openxmlformats-officedocument.presentationml.notesSlide+xml"/>
  <Override PartName="/ppt/slides/slide126.xml" ContentType="application/vnd.openxmlformats-officedocument.presentationml.slide+xml"/>
  <Override PartName="/ppt/tags/tag4.xml" ContentType="application/vnd.openxmlformats-officedocument.presentationml.tags+xml"/>
  <Override PartName="/ppt/slides/slide47.xml" ContentType="application/vnd.openxmlformats-officedocument.presentationml.slide+xml"/>
  <Override PartName="/ppt/slides/slide80.xml" ContentType="application/vnd.openxmlformats-officedocument.presentationml.slide+xml"/>
  <Override PartName="/ppt/embeddings/oleObject37.bin" ContentType="application/vnd.openxmlformats-officedocument.oleObject"/>
  <Override PartName="/ppt/notesSlides/notesSlide12.xml" ContentType="application/vnd.openxmlformats-officedocument.presentationml.notesSlide+xml"/>
  <Override PartName="/ppt/embeddings/oleObject70.bin" ContentType="application/vnd.openxmlformats-officedocument.oleObject"/>
  <Override PartName="/ppt/notesSlides/notesSlide56.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embeddings/oleObject5.bin" ContentType="application/vnd.openxmlformats-officedocument.oleObject"/>
  <Override PartName="/ppt/slides/slide116.xml" ContentType="application/vnd.openxmlformats-officedocument.presentationml.slide+xml"/>
  <Override PartName="/ppt/slides/slide37.xml" ContentType="application/vnd.openxmlformats-officedocument.presentationml.slide+xml"/>
  <Override PartName="/ppt/embeddings/oleObject27.bin" ContentType="application/vnd.openxmlformats-officedocument.oleObject"/>
  <Override PartName="/ppt/slideLayouts/slideLayout3.xml" ContentType="application/vnd.openxmlformats-officedocument.presentationml.slideLayout+xml"/>
  <Override PartName="/ppt/theme/theme2.xml" ContentType="application/vnd.openxmlformats-officedocument.theme+xml"/>
  <Override PartName="/ppt/embeddings/oleObject60.bin" ContentType="application/vnd.openxmlformats-officedocument.oleObject"/>
  <Override PartName="/ppt/notesSlides/notesSlide46.xml" ContentType="application/vnd.openxmlformats-officedocument.presentationml.notesSlide+xml"/>
  <Override PartName="/ppt/slides/slide98.xml" ContentType="application/vnd.openxmlformats-officedocument.presentationml.slide+xml"/>
  <Override PartName="/ppt/slides/slide122.xml" ContentType="application/vnd.openxmlformats-officedocument.presentationml.slide+xml"/>
  <Override PartName="/ppt/embeddings/oleObject88.bin" ContentType="application/vnd.openxmlformats-officedocument.oleObject"/>
  <Override PartName="/ppt/slides/slide43.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embeddings/oleObject33.bin" ContentType="application/vnd.openxmlformats-officedocument.oleObject"/>
  <Override PartName="/ppt/embeddings/oleObject17.bin" ContentType="application/vnd.openxmlformats-officedocument.oleObject"/>
  <Override PartName="/ppt/notesSlides/notesSlide52.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embeddings/oleObject94.bin" ContentType="application/vnd.openxmlformats-officedocument.oleObject"/>
  <Override PartName="/ppt/embeddings/oleObject1.bin" ContentType="application/vnd.openxmlformats-officedocument.oleObject"/>
  <Override PartName="/ppt/slides/slide112.xml" ContentType="application/vnd.openxmlformats-officedocument.presentationml.slide+xml"/>
  <Override PartName="/ppt/slideLayouts/slideLayout34.xml" ContentType="application/vnd.openxmlformats-officedocument.presentationml.slideLayout+xml"/>
  <Override PartName="/ppt/slides/slide33.xml" ContentType="application/vnd.openxmlformats-officedocument.presentationml.slide+xml"/>
  <Override PartName="/ppt/embeddings/Microsoft_Equation3.bin" ContentType="application/vnd.openxmlformats-officedocument.oleObject"/>
  <Override PartName="/ppt/embeddings/oleObject23.bin" ContentType="application/vnd.openxmlformats-officedocument.oleObject"/>
  <Override PartName="/ppt/tags/tag26.xml" ContentType="application/vnd.openxmlformats-officedocument.presentationml.tags+xml"/>
  <Override PartName="/ppt/notesSlides/notesSlide42.xml" ContentType="application/vnd.openxmlformats-officedocument.presentationml.notesSlide+xml"/>
  <Override PartName="/ppt/embeddings/oleObject84.bin" ContentType="application/vnd.openxmlformats-officedocument.oleObject"/>
  <Override PartName="/ppt/slideLayouts/slideLayout24.xml" ContentType="application/vnd.openxmlformats-officedocument.presentationml.slideLayout+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embeddings/oleObject13.bin" ContentType="application/vnd.openxmlformats-officedocument.oleObject"/>
  <Override PartName="/ppt/tags/tag16.xml" ContentType="application/vnd.openxmlformats-officedocument.presentationml.tags+xml"/>
  <Override PartName="/ppt/embeddings/oleObject57.bin" ContentType="application/vnd.openxmlformats-officedocument.oleObject"/>
  <Override PartName="/ppt/embeddings/oleObject90.bin" ContentType="application/vnd.openxmlformats-officedocument.oleObject"/>
  <Override PartName="/ppt/notesSlides/notesSlide76.xml" ContentType="application/vnd.openxmlformats-officedocument.presentationml.notesSlide+xml"/>
  <Override PartName="/ppt/slideMasters/slideMaster11.xml" ContentType="application/vnd.openxmlformats-officedocument.presentationml.slideMaster+xml"/>
  <Override PartName="/ppt/slideLayouts/slideLayout30.xml" ContentType="application/vnd.openxmlformats-officedocument.presentationml.slideLayout+xml"/>
  <Override PartName="/ppt/tableStyles.xml" ContentType="application/vnd.openxmlformats-officedocument.presentationml.tableStyles+xml"/>
  <Override PartName="/ppt/slides/slide136.xml" ContentType="application/vnd.openxmlformats-officedocument.presentationml.slide+xml"/>
  <Override PartName="/ppt/tags/tag22.xml" ContentType="application/vnd.openxmlformats-officedocument.presentationml.tags+xml"/>
  <Override PartName="/ppt/slides/slide57.xml" ContentType="application/vnd.openxmlformats-officedocument.presentationml.slide+xml"/>
  <Override PartName="/ppt/embeddings/oleObject47.bin" ContentType="application/vnd.openxmlformats-officedocument.oleObject"/>
  <Override PartName="/ppt/embeddings/oleObject80.bin" ContentType="application/vnd.openxmlformats-officedocument.oleObject"/>
  <Override PartName="/ppt/notesSlides/notesSlide66.xml" ContentType="application/vnd.openxmlformats-officedocument.presentationml.notesSlide+xml"/>
  <Override PartName="/ppt/slideLayouts/slideLayout20.xml" ContentType="application/vnd.openxmlformats-officedocument.presentationml.slideLayout+xml"/>
  <Override PartName="/ppt/slides/slide142.xml" ContentType="application/vnd.openxmlformats-officedocument.presentationml.slide+xml"/>
  <Override PartName="/ppt/slides/slide63.xml" ContentType="application/vnd.openxmlformats-officedocument.presentationml.slide+xml"/>
  <Override PartName="/ppt/notesSlides/notesSlide2.xml" ContentType="application/vnd.openxmlformats-officedocument.presentationml.notesSlide+xml"/>
  <Override PartName="/ppt/tags/tag12.xml" ContentType="application/vnd.openxmlformats-officedocument.presentationml.tags+xml"/>
  <Override PartName="/ppt/embeddings/oleObject53.bin" ContentType="application/vnd.openxmlformats-officedocument.oleObject"/>
  <Override PartName="/ppt/viewProps.xml" ContentType="application/vnd.openxmlformats-officedocument.presentationml.viewProps+xml"/>
  <Override PartName="/ppt/notesSlides/notesSlide72.xml" ContentType="application/vnd.openxmlformats-officedocument.presentationml.notesSlide+xml"/>
  <Override PartName="/ppt/slides/slide132.xml" ContentType="application/vnd.openxmlformats-officedocument.presentationml.slide+xml"/>
  <Override PartName="/ppt/slides/slide53.xml" ContentType="application/vnd.openxmlformats-officedocument.presentationml.slide+xml"/>
  <Override PartName="/ppt/embeddings/oleObject43.bin" ContentType="application/vnd.openxmlformats-officedocument.oleObject"/>
  <Override PartName="/ppt/notesSlides/notesSlide29.xml" ContentType="application/vnd.openxmlformats-officedocument.presentationml.notesSlide+xml"/>
  <Override PartName="/ppt/notesSlides/notesSlide62.xml" ContentType="application/vnd.openxmlformats-officedocument.presentationml.notesSlide+xml"/>
  <Override PartName="/ppt/slideMasters/slideMaster7.xml" ContentType="application/vnd.openxmlformats-officedocument.presentationml.slideMaster+xml"/>
  <Override PartName="/ppt/slides/slide26.xml" ContentType="application/vnd.openxmlformats-officedocument.presentationml.slide+xml"/>
  <Default Extension="wmf" ContentType="image/x-wmf"/>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embeddings/oleObject77.bin" ContentType="application/vnd.openxmlformats-officedocument.oleObject"/>
  <Override PartName="/ppt/notesSlides/notesSlide96.xml" ContentType="application/vnd.openxmlformats-officedocument.presentationml.notesSlide+xml"/>
  <Override PartName="/ppt/slideLayouts/slideLayout17.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s/slide93.xml" ContentType="application/vnd.openxmlformats-officedocument.presentationml.slide+xml"/>
  <Override PartName="/ppt/notesSlides/notesSlide25.xml" ContentType="application/vnd.openxmlformats-officedocument.presentationml.notesSlide+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embeddings/oleObject67.bin" ContentType="application/vnd.openxmlformats-officedocument.oleObject"/>
  <Override PartName="/ppt/slides/slide22.xml" ContentType="application/vnd.openxmlformats-officedocument.presentationml.slide+xml"/>
  <Override PartName="/ppt/notesSlides/notesSlide86.xml" ContentType="application/vnd.openxmlformats-officedocument.presentationml.notesSlide+xml"/>
  <Override PartName="/ppt/embeddings/oleObject12.bin" ContentType="application/vnd.openxmlformats-officedocument.oleObject"/>
  <Override PartName="/ppt/tags/tag7.xml" ContentType="application/vnd.openxmlformats-officedocument.presentationml.tags+xml"/>
  <Override PartName="/ppt/notesSlides/notesSlide31.xml" ContentType="application/vnd.openxmlformats-officedocument.presentationml.notesSlide+xml"/>
  <Override PartName="/ppt/slides/slide83.xml" ContentType="application/vnd.openxmlformats-officedocument.presentationml.slide+xml"/>
  <Override PartName="/ppt/tags/tag32.xml" ContentType="application/vnd.openxmlformats-officedocument.presentationml.tags+xml"/>
  <Override PartName="/ppt/notesSlides/notesSlide15.xml" ContentType="application/vnd.openxmlformats-officedocument.presentationml.notesSlide+xml"/>
  <Override PartName="/ppt/embeddings/oleObject73.bin" ContentType="application/vnd.openxmlformats-officedocument.oleObject"/>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embeddings/oleObject8.bin" ContentType="application/vnd.openxmlformats-officedocument.oleObject"/>
  <Override PartName="/ppt/slides/slide119.xml" ContentType="application/vnd.openxmlformats-officedocument.presentationml.slide+xml"/>
  <Override PartName="/ppt/slides/slide152.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embeddings/oleObject63.bin" ContentType="application/vnd.openxmlformats-officedocument.oleObject"/>
  <Override PartName="/ppt/notesSlides/notesSlide49.xml" ContentType="application/vnd.openxmlformats-officedocument.presentationml.notesSlide+xml"/>
  <Override PartName="/ppt/notesSlides/notesSlide82.xml" ContentType="application/vnd.openxmlformats-officedocument.presentationml.notesSlide+xml"/>
  <Override PartName="/ppt/slides/slide125.xml" ContentType="application/vnd.openxmlformats-officedocument.presentationml.slide+xml"/>
  <Default Extension="emf" ContentType="image/x-emf"/>
  <Override PartName="/ppt/tags/tag3.xml" ContentType="application/vnd.openxmlformats-officedocument.presentationml.tags+xml"/>
  <Override PartName="/ppt/slides/slide46.xml" ContentType="application/vnd.openxmlformats-officedocument.presentationml.slide+xml"/>
  <Override PartName="/ppt/slides/slide109.xml" ContentType="application/vnd.openxmlformats-officedocument.presentationml.slide+xml"/>
  <Override PartName="/ppt/embeddings/oleObject36.bin" ContentType="application/vnd.openxmlformats-officedocument.oleObject"/>
  <Override PartName="/ppt/notesSlides/notesSlide11.xml" ContentType="application/vnd.openxmlformats-officedocument.presentationml.notesSlide+xml"/>
  <Override PartName="/ppt/notesSlides/notesSlide55.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slideLayouts/slideLayout37.xml" ContentType="application/vnd.openxmlformats-officedocument.presentationml.slideLayout+xml"/>
  <Override PartName="/ppt/slides/slide36.xml" ContentType="application/vnd.openxmlformats-officedocument.presentationml.slide+xml"/>
  <Override PartName="/ppt/embeddings/oleObject26.bin" ContentType="application/vnd.openxmlformats-officedocument.oleObject"/>
  <Override PartName="/ppt/tags/tag29.xml" ContentType="application/vnd.openxmlformats-officedocument.presentationml.tags+xml"/>
  <Override PartName="/ppt/slideLayouts/slideLayout2.xml" ContentType="application/vnd.openxmlformats-officedocument.presentationml.slideLayout+xml"/>
  <Override PartName="/ppt/theme/theme1.xml" ContentType="application/vnd.openxmlformats-officedocument.theme+xml"/>
  <Override PartName="/ppt/notesSlides/notesSlide45.xml" ContentType="application/vnd.openxmlformats-officedocument.presentationml.notesSlide+xml"/>
  <Override PartName="/ppt/slides/slide97.xml" ContentType="application/vnd.openxmlformats-officedocument.presentationml.slide+xml"/>
  <Override PartName="/ppt/slides/slide121.xml" ContentType="application/vnd.openxmlformats-officedocument.presentationml.slide+xml"/>
  <Override PartName="/ppt/embeddings/oleObject87.bin" ContentType="application/vnd.openxmlformats-officedocument.oleObject"/>
  <Override PartName="/ppt/slides/slide42.xml" ContentType="application/vnd.openxmlformats-officedocument.presentationml.slide+xml"/>
  <Override PartName="/ppt/slides/slide105.xml" ContentType="application/vnd.openxmlformats-officedocument.presentationml.slide+xml"/>
  <Override PartName="/ppt/slideLayouts/slideLayout27.xml" ContentType="application/vnd.openxmlformats-officedocument.presentationml.slideLayout+xml"/>
  <Override PartName="/ppt/slides/slide149.xml" ContentType="application/vnd.openxmlformats-officedocument.presentationml.slide+xml"/>
  <Override PartName="/ppt/embeddings/oleObject32.bin" ContentType="application/vnd.openxmlformats-officedocument.oleObject"/>
  <Override PartName="/ppt/tags/tag19.xml" ContentType="application/vnd.openxmlformats-officedocument.presentationml.tags+xml"/>
  <Override PartName="/ppt/notesSlides/notesSlide51.xml" ContentType="application/vnd.openxmlformats-officedocument.presentationml.notesSlide+xml"/>
  <Override PartName="/ppt/embeddings/oleObject16.bin" ContentType="application/vnd.openxmlformats-officedocument.oleObject"/>
  <Override PartName="/ppt/embeddings/oleObject93.bin" ContentType="application/vnd.openxmlformats-officedocument.oleObject"/>
  <Override PartName="/ppt/notesSlides/notesSlide79.xml" ContentType="application/vnd.openxmlformats-officedocument.presentationml.notesSlide+xml"/>
  <Override PartName="/ppt/slideMasters/slideMaster14.xml" ContentType="application/vnd.openxmlformats-officedocument.presentationml.slideMaster+xml"/>
  <Override PartName="/ppt/slides/slide111.xml" ContentType="application/vnd.openxmlformats-officedocument.presentationml.slide+xml"/>
  <Override PartName="/ppt/slideLayouts/slideLayout33.xml" ContentType="application/vnd.openxmlformats-officedocument.presentationml.slideLayout+xml"/>
  <Override PartName="/ppt/slides/slide32.xml" ContentType="application/vnd.openxmlformats-officedocument.presentationml.slide+xml"/>
  <Override PartName="/ppt/slides/slide139.xml" ContentType="application/vnd.openxmlformats-officedocument.presentationml.slide+xml"/>
  <Override PartName="/ppt/embeddings/oleObject22.bin" ContentType="application/vnd.openxmlformats-officedocument.oleObject"/>
  <Override PartName="/ppt/tags/tag25.xml" ContentType="application/vnd.openxmlformats-officedocument.presentationml.tags+xml"/>
  <Override PartName="/ppt/embeddings/Microsoft_Equation2.bin" ContentType="application/vnd.openxmlformats-officedocument.oleObject"/>
  <Override PartName="/ppt/notesSlides/notesSlide41.xml" ContentType="application/vnd.openxmlformats-officedocument.presentationml.notesSlide+xml"/>
  <Override PartName="/ppt/embeddings/oleObject83.bin" ContentType="application/vnd.openxmlformats-officedocument.oleObject"/>
  <Override PartName="/ppt/notesSlides/notesSlide69.xml" ContentType="application/vnd.openxmlformats-officedocument.presentationml.notesSlide+xml"/>
  <Override PartName="/ppt/slideLayouts/slideLayout23.xml" ContentType="application/vnd.openxmlformats-officedocument.presentationml.slideLayout+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Override PartName="/ppt/tags/tag15.xml" ContentType="application/vnd.openxmlformats-officedocument.presentationml.tags+xml"/>
  <Override PartName="/ppt/embeddings/oleObject56.bin" ContentType="application/vnd.openxmlformats-officedocument.oleObject"/>
  <Override PartName="/ppt/notesSlides/notesSlide75.xml" ContentType="application/vnd.openxmlformats-officedocument.presentationml.notesSlide+xml"/>
  <Override PartName="/ppt/slideMasters/slideMaster10.xml" ContentType="application/vnd.openxmlformats-officedocument.presentationml.slideMaster+xml"/>
  <Override PartName="/ppt/slides/slide135.xml" ContentType="application/vnd.openxmlformats-officedocument.presentationml.slide+xml"/>
  <Override PartName="/ppt/tags/tag21.xml" ContentType="application/vnd.openxmlformats-officedocument.presentationml.tags+xml"/>
  <Override PartName="/ppt/slides/slide56.xml" ContentType="application/vnd.openxmlformats-officedocument.presentationml.slide+xml"/>
  <Override PartName="/ppt/embeddings/oleObject46.bin" ContentType="application/vnd.openxmlformats-officedocument.oleObject"/>
  <Override PartName="/ppt/notesSlides/notesSlide65.xml" ContentType="application/vnd.openxmlformats-officedocument.presentationml.notesSlide+xml"/>
  <Override PartName="/ppt/slides/slide141.xml" ContentType="application/vnd.openxmlformats-officedocument.presentationml.slide+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notesSlides/notesSlide1.xml" ContentType="application/vnd.openxmlformats-officedocument.presentationml.notesSlide+xml"/>
  <Override PartName="/ppt/tags/tag11.xml" ContentType="application/vnd.openxmlformats-officedocument.presentationml.tags+xml"/>
  <Override PartName="/ppt/embeddings/oleObject52.bin" ContentType="application/vnd.openxmlformats-officedocument.oleObject"/>
  <Override PartName="/ppt/notesSlides/notesSlide71.xml" ContentType="application/vnd.openxmlformats-officedocument.presentationml.notesSlide+xml"/>
  <Override PartName="/ppt/presentation.xml" ContentType="application/vnd.openxmlformats-officedocument.presentationml.presentation.main+xml"/>
  <Override PartName="/ppt/slides/slide131.xml" ContentType="application/vnd.openxmlformats-officedocument.presentationml.slide+xml"/>
  <Override PartName="/ppt/slides/slide19.xml" ContentType="application/vnd.openxmlformats-officedocument.presentationml.slide+xml"/>
  <Override PartName="/ppt/theme/theme15.xml" ContentType="application/vnd.openxmlformats-officedocument.theme+xml"/>
  <Override PartName="/ppt/slides/slide52.xml" ContentType="application/vnd.openxmlformats-officedocument.presentationml.slide+xml"/>
  <Override PartName="/ppt/embeddings/oleObject42.bin" ContentType="application/vnd.openxmlformats-officedocument.oleObject"/>
  <Override PartName="/ppt/notesSlides/notesSlide28.xml" ContentType="application/vnd.openxmlformats-officedocument.presentationml.notesSlide+xml"/>
  <Override PartName="/ppt/notesSlides/notesSlide61.xml" ContentType="application/vnd.openxmlformats-officedocument.presentationml.notesSlide+xml"/>
  <Override PartName="/ppt/slideMasters/slideMaster6.xml" ContentType="application/vnd.openxmlformats-officedocument.presentationml.slideMaster+xml"/>
  <Override PartName="/ppt/slides/slide25.xml" ContentType="application/vnd.openxmlformats-officedocument.presentationml.slide+xml"/>
  <Override PartName="/ppt/notesSlides/notesSlide89.xml" ContentType="application/vnd.openxmlformats-officedocument.presentationml.notes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embeddings/oleObject76.bin" ContentType="application/vnd.openxmlformats-officedocument.oleObject"/>
  <Override PartName="/ppt/notesSlides/notesSlide95.xml" ContentType="application/vnd.openxmlformats-officedocument.presentationml.notesSlide+xml"/>
  <Override PartName="/ppt/slideLayouts/slideLayout16.xml" ContentType="application/vnd.openxmlformats-officedocument.presentationml.slideLayout+xml"/>
  <Override PartName="/ppt/slides/slide15.xml" ContentType="application/vnd.openxmlformats-officedocument.presentationml.slide+xml"/>
  <Override PartName="/ppt/theme/theme11.xml" ContentType="application/vnd.openxmlformats-officedocument.theme+xml"/>
  <Override PartName="/ppt/slides/slide92.xml" ContentType="application/vnd.openxmlformats-officedocument.presentationml.slide+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embeddings/oleObject66.bin" ContentType="application/vnd.openxmlformats-officedocument.oleObject"/>
  <Override PartName="/ppt/slides/slide21.xml" ContentType="application/vnd.openxmlformats-officedocument.presentationml.slide+xml"/>
  <Override PartName="/ppt/notesSlides/notesSlide85.xml" ContentType="application/vnd.openxmlformats-officedocument.presentationml.notesSlide+xml"/>
  <Override PartName="/ppt/slides/slide128.xml" ContentType="application/vnd.openxmlformats-officedocument.presentationml.slide+xml"/>
  <Override PartName="/ppt/embeddings/oleObject11.bin" ContentType="application/vnd.openxmlformats-officedocument.oleObject"/>
  <Override PartName="/ppt/tags/tag6.xml" ContentType="application/vnd.openxmlformats-officedocument.presentationml.tags+xml"/>
  <Override PartName="/ppt/slides/slide49.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tags/tag31.xml" ContentType="application/vnd.openxmlformats-officedocument.presentationml.tags+xml"/>
  <Override PartName="/ppt/notesSlides/notesSlide14.xml" ContentType="application/vnd.openxmlformats-officedocument.presentationml.notesSlide+xml"/>
  <Override PartName="/ppt/embeddings/oleObject72.bin" ContentType="application/vnd.openxmlformats-officedocument.oleObject"/>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embeddings/oleObject7.bin" ContentType="application/vnd.openxmlformats-officedocument.oleObject"/>
  <Override PartName="/ppt/slides/slide118.xml" ContentType="application/vnd.openxmlformats-officedocument.presentationml.slide+xml"/>
  <Override PartName="/ppt/slides/slide151.xml" ContentType="application/vnd.openxmlformats-officedocument.presentationml.slide+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74" r:id="rId2"/>
    <p:sldMasterId id="2147483690" r:id="rId3"/>
    <p:sldMasterId id="2147483692" r:id="rId4"/>
    <p:sldMasterId id="2147483695" r:id="rId5"/>
    <p:sldMasterId id="2147483697" r:id="rId6"/>
    <p:sldMasterId id="2147483699" r:id="rId7"/>
    <p:sldMasterId id="2147483701" r:id="rId8"/>
    <p:sldMasterId id="2147483711" r:id="rId9"/>
    <p:sldMasterId id="2147483713" r:id="rId10"/>
    <p:sldMasterId id="2147483716" r:id="rId11"/>
    <p:sldMasterId id="2147483721" r:id="rId12"/>
    <p:sldMasterId id="2147483761" r:id="rId13"/>
    <p:sldMasterId id="2147483837" r:id="rId14"/>
  </p:sldMasterIdLst>
  <p:notesMasterIdLst>
    <p:notesMasterId r:id="rId167"/>
  </p:notesMasterIdLst>
  <p:sldIdLst>
    <p:sldId id="257" r:id="rId15"/>
    <p:sldId id="398"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5" r:id="rId42"/>
    <p:sldId id="426" r:id="rId43"/>
    <p:sldId id="427" r:id="rId44"/>
    <p:sldId id="428" r:id="rId45"/>
    <p:sldId id="429" r:id="rId46"/>
    <p:sldId id="430" r:id="rId47"/>
    <p:sldId id="431" r:id="rId48"/>
    <p:sldId id="432" r:id="rId49"/>
    <p:sldId id="433" r:id="rId50"/>
    <p:sldId id="434" r:id="rId51"/>
    <p:sldId id="435" r:id="rId52"/>
    <p:sldId id="436" r:id="rId53"/>
    <p:sldId id="437" r:id="rId54"/>
    <p:sldId id="438" r:id="rId55"/>
    <p:sldId id="439" r:id="rId56"/>
    <p:sldId id="440" r:id="rId57"/>
    <p:sldId id="441" r:id="rId58"/>
    <p:sldId id="278" r:id="rId59"/>
    <p:sldId id="279" r:id="rId60"/>
    <p:sldId id="280"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06" r:id="rId87"/>
    <p:sldId id="307" r:id="rId88"/>
    <p:sldId id="390" r:id="rId89"/>
    <p:sldId id="391" r:id="rId90"/>
    <p:sldId id="308" r:id="rId91"/>
    <p:sldId id="309" r:id="rId92"/>
    <p:sldId id="310" r:id="rId93"/>
    <p:sldId id="31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274" r:id="rId107"/>
    <p:sldId id="392" r:id="rId108"/>
    <p:sldId id="329" r:id="rId109"/>
    <p:sldId id="328" r:id="rId110"/>
    <p:sldId id="330" r:id="rId111"/>
    <p:sldId id="397" r:id="rId112"/>
    <p:sldId id="276" r:id="rId113"/>
    <p:sldId id="334" r:id="rId114"/>
    <p:sldId id="331" r:id="rId115"/>
    <p:sldId id="332" r:id="rId116"/>
    <p:sldId id="335" r:id="rId117"/>
    <p:sldId id="333" r:id="rId118"/>
    <p:sldId id="362" r:id="rId119"/>
    <p:sldId id="363" r:id="rId120"/>
    <p:sldId id="364" r:id="rId121"/>
    <p:sldId id="393" r:id="rId122"/>
    <p:sldId id="394" r:id="rId123"/>
    <p:sldId id="365" r:id="rId124"/>
    <p:sldId id="396" r:id="rId125"/>
    <p:sldId id="366" r:id="rId126"/>
    <p:sldId id="367" r:id="rId127"/>
    <p:sldId id="369" r:id="rId128"/>
    <p:sldId id="370" r:id="rId129"/>
    <p:sldId id="371" r:id="rId130"/>
    <p:sldId id="372" r:id="rId131"/>
    <p:sldId id="373" r:id="rId132"/>
    <p:sldId id="374" r:id="rId133"/>
    <p:sldId id="375" r:id="rId134"/>
    <p:sldId id="376" r:id="rId135"/>
    <p:sldId id="377" r:id="rId136"/>
    <p:sldId id="379" r:id="rId137"/>
    <p:sldId id="380" r:id="rId138"/>
    <p:sldId id="381" r:id="rId139"/>
    <p:sldId id="382" r:id="rId140"/>
    <p:sldId id="383" r:id="rId141"/>
    <p:sldId id="384" r:id="rId142"/>
    <p:sldId id="385" r:id="rId143"/>
    <p:sldId id="386" r:id="rId144"/>
    <p:sldId id="395" r:id="rId145"/>
    <p:sldId id="336" r:id="rId146"/>
    <p:sldId id="338" r:id="rId147"/>
    <p:sldId id="343" r:id="rId148"/>
    <p:sldId id="387" r:id="rId149"/>
    <p:sldId id="344" r:id="rId150"/>
    <p:sldId id="345" r:id="rId151"/>
    <p:sldId id="346" r:id="rId152"/>
    <p:sldId id="347" r:id="rId153"/>
    <p:sldId id="348" r:id="rId154"/>
    <p:sldId id="349" r:id="rId155"/>
    <p:sldId id="350" r:id="rId156"/>
    <p:sldId id="352" r:id="rId157"/>
    <p:sldId id="353" r:id="rId158"/>
    <p:sldId id="354" r:id="rId159"/>
    <p:sldId id="355" r:id="rId160"/>
    <p:sldId id="356" r:id="rId161"/>
    <p:sldId id="357" r:id="rId162"/>
    <p:sldId id="358" r:id="rId163"/>
    <p:sldId id="359" r:id="rId164"/>
    <p:sldId id="388" r:id="rId165"/>
    <p:sldId id="389" r:id="rId166"/>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5613" indent="1588" algn="l" defTabSz="455613"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2813" indent="1588" algn="l" defTabSz="455613"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0013" indent="1588" algn="l" defTabSz="455613"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7213" indent="1588" algn="l" defTabSz="455613"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p:cViewPr varScale="1">
        <p:scale>
          <a:sx n="139" d="100"/>
          <a:sy n="139" d="100"/>
        </p:scale>
        <p:origin x="-8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08"/>
    </p:cViewPr>
  </p:sorter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Relationship Id="rId145" Type="http://schemas.openxmlformats.org/officeDocument/2006/relationships/slide" Target="slides/slide131.xml"/><Relationship Id="rId146" Type="http://schemas.openxmlformats.org/officeDocument/2006/relationships/slide" Target="slides/slide132.xml"/><Relationship Id="rId147" Type="http://schemas.openxmlformats.org/officeDocument/2006/relationships/slide" Target="slides/slide133.xml"/><Relationship Id="rId148" Type="http://schemas.openxmlformats.org/officeDocument/2006/relationships/slide" Target="slides/slide134.xml"/><Relationship Id="rId149" Type="http://schemas.openxmlformats.org/officeDocument/2006/relationships/slide" Target="slides/slide13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50" Type="http://schemas.openxmlformats.org/officeDocument/2006/relationships/slide" Target="slides/slide136.xml"/><Relationship Id="rId151" Type="http://schemas.openxmlformats.org/officeDocument/2006/relationships/slide" Target="slides/slide137.xml"/><Relationship Id="rId152" Type="http://schemas.openxmlformats.org/officeDocument/2006/relationships/slide" Target="slides/slide13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153" Type="http://schemas.openxmlformats.org/officeDocument/2006/relationships/slide" Target="slides/slide139.xml"/><Relationship Id="rId154" Type="http://schemas.openxmlformats.org/officeDocument/2006/relationships/slide" Target="slides/slide140.xml"/><Relationship Id="rId155" Type="http://schemas.openxmlformats.org/officeDocument/2006/relationships/slide" Target="slides/slide141.xml"/><Relationship Id="rId156" Type="http://schemas.openxmlformats.org/officeDocument/2006/relationships/slide" Target="slides/slide142.xml"/><Relationship Id="rId157" Type="http://schemas.openxmlformats.org/officeDocument/2006/relationships/slide" Target="slides/slide143.xml"/><Relationship Id="rId158" Type="http://schemas.openxmlformats.org/officeDocument/2006/relationships/slide" Target="slides/slide144.xml"/><Relationship Id="rId159" Type="http://schemas.openxmlformats.org/officeDocument/2006/relationships/slide" Target="slides/slide14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60" Type="http://schemas.openxmlformats.org/officeDocument/2006/relationships/slide" Target="slides/slide146.xml"/><Relationship Id="rId161" Type="http://schemas.openxmlformats.org/officeDocument/2006/relationships/slide" Target="slides/slide147.xml"/><Relationship Id="rId162" Type="http://schemas.openxmlformats.org/officeDocument/2006/relationships/slide" Target="slides/slide148.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63" Type="http://schemas.openxmlformats.org/officeDocument/2006/relationships/slide" Target="slides/slide149.xml"/><Relationship Id="rId164" Type="http://schemas.openxmlformats.org/officeDocument/2006/relationships/slide" Target="slides/slide150.xml"/><Relationship Id="rId165" Type="http://schemas.openxmlformats.org/officeDocument/2006/relationships/slide" Target="slides/slide151.xml"/><Relationship Id="rId166" Type="http://schemas.openxmlformats.org/officeDocument/2006/relationships/slide" Target="slides/slide152.xml"/><Relationship Id="rId167" Type="http://schemas.openxmlformats.org/officeDocument/2006/relationships/notesMaster" Target="notesMasters/notesMaster1.xml"/><Relationship Id="rId168" Type="http://schemas.openxmlformats.org/officeDocument/2006/relationships/printerSettings" Target="printerSettings/printerSettings1.bin"/><Relationship Id="rId169" Type="http://schemas.openxmlformats.org/officeDocument/2006/relationships/presProps" Target="presProps.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70" Type="http://schemas.openxmlformats.org/officeDocument/2006/relationships/viewProps" Target="viewProps.xml"/><Relationship Id="rId171" Type="http://schemas.openxmlformats.org/officeDocument/2006/relationships/theme" Target="theme/theme1.xml"/><Relationship Id="rId172" Type="http://schemas.openxmlformats.org/officeDocument/2006/relationships/tableStyles" Target="tableStyles.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6.xml"/><Relationship Id="rId141" Type="http://schemas.openxmlformats.org/officeDocument/2006/relationships/slide" Target="slides/slide127.xml"/></Relationships>
</file>

<file path=ppt/drawings/_rels/vmlDrawing1.vml.rels><?xml version="1.0" encoding="UTF-8" standalone="yes"?>
<Relationships xmlns="http://schemas.openxmlformats.org/package/2006/relationships"><Relationship Id="rId9" Type="http://schemas.openxmlformats.org/officeDocument/2006/relationships/image" Target="../media/image11.png"/><Relationship Id="rId20" Type="http://schemas.openxmlformats.org/officeDocument/2006/relationships/image" Target="../media/image22.png"/><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png"/><Relationship Id="rId24" Type="http://schemas.openxmlformats.org/officeDocument/2006/relationships/image" Target="../media/image26.png"/><Relationship Id="rId25" Type="http://schemas.openxmlformats.org/officeDocument/2006/relationships/image" Target="../media/image27.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image" Target="../media/image9.png"/><Relationship Id="rId2"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2.wmf"/><Relationship Id="rId2" Type="http://schemas.openxmlformats.org/officeDocument/2006/relationships/image" Target="../media/image1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7.png"/><Relationship Id="rId5" Type="http://schemas.openxmlformats.org/officeDocument/2006/relationships/image" Target="../media/image248.png"/><Relationship Id="rId6" Type="http://schemas.openxmlformats.org/officeDocument/2006/relationships/image" Target="../media/image249.png"/><Relationship Id="rId7" Type="http://schemas.openxmlformats.org/officeDocument/2006/relationships/image" Target="../media/image250.png"/><Relationship Id="rId8" Type="http://schemas.openxmlformats.org/officeDocument/2006/relationships/image" Target="../media/image251.png"/><Relationship Id="rId1" Type="http://schemas.openxmlformats.org/officeDocument/2006/relationships/image" Target="../media/image244.png"/><Relationship Id="rId2" Type="http://schemas.openxmlformats.org/officeDocument/2006/relationships/image" Target="../media/image245.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7.png"/><Relationship Id="rId5" Type="http://schemas.openxmlformats.org/officeDocument/2006/relationships/image" Target="../media/image250.png"/><Relationship Id="rId6" Type="http://schemas.openxmlformats.org/officeDocument/2006/relationships/image" Target="../media/image248.png"/><Relationship Id="rId7" Type="http://schemas.openxmlformats.org/officeDocument/2006/relationships/image" Target="../media/image249.png"/><Relationship Id="rId8" Type="http://schemas.openxmlformats.org/officeDocument/2006/relationships/image" Target="../media/image251.png"/><Relationship Id="rId1" Type="http://schemas.openxmlformats.org/officeDocument/2006/relationships/image" Target="../media/image244.png"/><Relationship Id="rId2" Type="http://schemas.openxmlformats.org/officeDocument/2006/relationships/image" Target="../media/image24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C64CC51-D70E-8C4C-A1FF-1BA1831F9174}" type="datetime1">
              <a:rPr lang="en-US"/>
              <a:pPr>
                <a:defRPr/>
              </a:pPr>
              <a:t>11/14/12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C8CE274-E364-9446-A15E-EACDAAFBE57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5766" algn="l" defTabSz="457154" rtl="0" eaLnBrk="1" latinLnBrk="0" hangingPunct="1">
      <a:defRPr sz="1200" kern="1200">
        <a:solidFill>
          <a:schemeClr val="tx1"/>
        </a:solidFill>
        <a:latin typeface="+mn-lt"/>
        <a:ea typeface="+mn-ea"/>
        <a:cs typeface="+mn-cs"/>
      </a:defRPr>
    </a:lvl6pPr>
    <a:lvl7pPr marL="2742920" algn="l" defTabSz="457154" rtl="0" eaLnBrk="1" latinLnBrk="0" hangingPunct="1">
      <a:defRPr sz="1200" kern="1200">
        <a:solidFill>
          <a:schemeClr val="tx1"/>
        </a:solidFill>
        <a:latin typeface="+mn-lt"/>
        <a:ea typeface="+mn-ea"/>
        <a:cs typeface="+mn-cs"/>
      </a:defRPr>
    </a:lvl7pPr>
    <a:lvl8pPr marL="3200072" algn="l" defTabSz="457154" rtl="0" eaLnBrk="1" latinLnBrk="0" hangingPunct="1">
      <a:defRPr sz="1200" kern="1200">
        <a:solidFill>
          <a:schemeClr val="tx1"/>
        </a:solidFill>
        <a:latin typeface="+mn-lt"/>
        <a:ea typeface="+mn-ea"/>
        <a:cs typeface="+mn-cs"/>
      </a:defRPr>
    </a:lvl8pPr>
    <a:lvl9pPr marL="3657226"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F0CDC45-D00B-8E4A-94D1-26B156CBC8B9}" type="slidenum">
              <a:rPr lang="en-US">
                <a:solidFill>
                  <a:prstClr val="black"/>
                </a:solidFill>
                <a:ea typeface="Arial" pitchFamily="-1" charset="0"/>
                <a:cs typeface="Arial" pitchFamily="-1" charset="0"/>
              </a:rPr>
              <a:pPr/>
              <a:t>2</a:t>
            </a:fld>
            <a:endParaRPr lang="en-US">
              <a:solidFill>
                <a:prstClr val="black"/>
              </a:solidFill>
              <a:ea typeface="Arial" pitchFamily="-1" charset="0"/>
              <a:cs typeface="Arial" pitchFamily="-1"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F0AB0EA-51D7-E74C-94C3-F8D4876A4CB5}" type="slidenum">
              <a:rPr lang="en-US">
                <a:solidFill>
                  <a:prstClr val="black"/>
                </a:solidFill>
                <a:ea typeface="Arial" pitchFamily="-1" charset="0"/>
                <a:cs typeface="Arial" pitchFamily="-1" charset="0"/>
              </a:rPr>
              <a:pPr/>
              <a:t>11</a:t>
            </a:fld>
            <a:endParaRPr lang="en-US">
              <a:solidFill>
                <a:prstClr val="black"/>
              </a:solidFill>
              <a:ea typeface="Arial" pitchFamily="-1" charset="0"/>
              <a:cs typeface="Arial" pitchFamily="-1"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8FBC2A86-719D-3642-A7EC-09C89A8C737D}" type="slidenum">
              <a:rPr lang="en-US">
                <a:solidFill>
                  <a:prstClr val="black"/>
                </a:solidFill>
                <a:ea typeface="Arial" pitchFamily="-1" charset="0"/>
                <a:cs typeface="Arial" pitchFamily="-1" charset="0"/>
              </a:rPr>
              <a:pPr/>
              <a:t>12</a:t>
            </a:fld>
            <a:endParaRPr lang="en-US">
              <a:solidFill>
                <a:prstClr val="black"/>
              </a:solidFill>
              <a:ea typeface="Arial" pitchFamily="-1" charset="0"/>
              <a:cs typeface="Arial" pitchFamily="-1"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EAEBD89-EA47-B849-B542-8B2DBE4BA220}" type="slidenum">
              <a:rPr lang="en-US">
                <a:solidFill>
                  <a:prstClr val="black"/>
                </a:solidFill>
                <a:ea typeface="Arial" pitchFamily="-1" charset="0"/>
                <a:cs typeface="Arial" pitchFamily="-1" charset="0"/>
              </a:rPr>
              <a:pPr/>
              <a:t>13</a:t>
            </a:fld>
            <a:endParaRPr lang="en-US">
              <a:solidFill>
                <a:prstClr val="black"/>
              </a:solidFill>
              <a:ea typeface="Arial" pitchFamily="-1" charset="0"/>
              <a:cs typeface="Arial" pitchFamily="-1"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092D9BF6-0FC8-ED41-9005-C082A00CE861}" type="slidenum">
              <a:rPr lang="en-US">
                <a:solidFill>
                  <a:prstClr val="black"/>
                </a:solidFill>
                <a:ea typeface="Arial" pitchFamily="-1" charset="0"/>
                <a:cs typeface="Arial" pitchFamily="-1" charset="0"/>
              </a:rPr>
              <a:pPr/>
              <a:t>14</a:t>
            </a:fld>
            <a:endParaRPr lang="en-US">
              <a:solidFill>
                <a:prstClr val="black"/>
              </a:solidFill>
              <a:ea typeface="Arial" pitchFamily="-1" charset="0"/>
              <a:cs typeface="Arial" pitchFamily="-1"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AE1EF522-A7DB-1E4F-9E57-25CC3CFE6019}" type="slidenum">
              <a:rPr lang="en-US">
                <a:solidFill>
                  <a:prstClr val="black"/>
                </a:solidFill>
                <a:ea typeface="Arial" pitchFamily="-1" charset="0"/>
                <a:cs typeface="Arial" pitchFamily="-1" charset="0"/>
              </a:rPr>
              <a:pPr/>
              <a:t>15</a:t>
            </a:fld>
            <a:endParaRPr lang="en-US">
              <a:solidFill>
                <a:prstClr val="black"/>
              </a:solidFill>
              <a:ea typeface="Arial" pitchFamily="-1" charset="0"/>
              <a:cs typeface="Arial" pitchFamily="-1"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9779447C-73DD-0642-8871-11DD9D253307}" type="slidenum">
              <a:rPr lang="en-US">
                <a:solidFill>
                  <a:prstClr val="black"/>
                </a:solidFill>
                <a:ea typeface="Arial" pitchFamily="-1" charset="0"/>
                <a:cs typeface="Arial" pitchFamily="-1" charset="0"/>
              </a:rPr>
              <a:pPr/>
              <a:t>16</a:t>
            </a:fld>
            <a:endParaRPr lang="en-US">
              <a:solidFill>
                <a:prstClr val="black"/>
              </a:solidFill>
              <a:ea typeface="Arial" pitchFamily="-1" charset="0"/>
              <a:cs typeface="Arial" pitchFamily="-1"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72E1BED-67EB-F141-A001-A6CA3E874CCA}" type="slidenum">
              <a:rPr lang="en-US">
                <a:solidFill>
                  <a:prstClr val="black"/>
                </a:solidFill>
                <a:ea typeface="Arial" pitchFamily="-1" charset="0"/>
                <a:cs typeface="Arial" pitchFamily="-1" charset="0"/>
              </a:rPr>
              <a:pPr/>
              <a:t>17</a:t>
            </a:fld>
            <a:endParaRPr lang="en-US">
              <a:solidFill>
                <a:prstClr val="black"/>
              </a:solidFill>
              <a:ea typeface="Arial" pitchFamily="-1" charset="0"/>
              <a:cs typeface="Arial" pitchFamily="-1"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F487DBAC-FABF-5143-8A60-493DCB0673B9}" type="slidenum">
              <a:rPr lang="en-US">
                <a:solidFill>
                  <a:prstClr val="black"/>
                </a:solidFill>
                <a:ea typeface="Arial" pitchFamily="-1" charset="0"/>
                <a:cs typeface="Arial" pitchFamily="-1" charset="0"/>
              </a:rPr>
              <a:pPr/>
              <a:t>18</a:t>
            </a:fld>
            <a:endParaRPr lang="en-US">
              <a:solidFill>
                <a:prstClr val="black"/>
              </a:solidFill>
              <a:ea typeface="Arial" pitchFamily="-1" charset="0"/>
              <a:cs typeface="Arial" pitchFamily="-1"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2B0EFCF3-D9EB-0D42-841C-D380AAA0B173}" type="slidenum">
              <a:rPr lang="en-US">
                <a:solidFill>
                  <a:prstClr val="black"/>
                </a:solidFill>
                <a:ea typeface="Arial" pitchFamily="-1" charset="0"/>
                <a:cs typeface="Arial" pitchFamily="-1" charset="0"/>
              </a:rPr>
              <a:pPr/>
              <a:t>19</a:t>
            </a:fld>
            <a:endParaRPr lang="en-US">
              <a:solidFill>
                <a:prstClr val="black"/>
              </a:solidFill>
              <a:ea typeface="Arial" pitchFamily="-1" charset="0"/>
              <a:cs typeface="Arial" pitchFamily="-1"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855FFC0-A91D-BB46-9AC2-61E8D69C5AE3}" type="slidenum">
              <a:rPr lang="en-US">
                <a:solidFill>
                  <a:prstClr val="black"/>
                </a:solidFill>
                <a:ea typeface="Arial" pitchFamily="-1" charset="0"/>
                <a:cs typeface="Arial" pitchFamily="-1" charset="0"/>
              </a:rPr>
              <a:pPr/>
              <a:t>20</a:t>
            </a:fld>
            <a:endParaRPr lang="en-US">
              <a:solidFill>
                <a:prstClr val="black"/>
              </a:solidFill>
              <a:ea typeface="Arial" pitchFamily="-1" charset="0"/>
              <a:cs typeface="Arial" pitchFamily="-1"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6E29E00-F954-7541-A8E6-F3ECA86244CC}" type="slidenum">
              <a:rPr lang="en-US">
                <a:solidFill>
                  <a:prstClr val="black"/>
                </a:solidFill>
                <a:ea typeface="Arial" pitchFamily="-1" charset="0"/>
                <a:cs typeface="Arial" pitchFamily="-1" charset="0"/>
              </a:rPr>
              <a:pPr/>
              <a:t>3</a:t>
            </a:fld>
            <a:endParaRPr lang="en-US">
              <a:solidFill>
                <a:prstClr val="black"/>
              </a:solidFill>
              <a:ea typeface="Arial" pitchFamily="-1" charset="0"/>
              <a:cs typeface="Arial" pitchFamily="-1"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n-US">
                <a:latin typeface="Times New Roman" pitchFamily="-1" charset="0"/>
                <a:ea typeface="Arial" pitchFamily="-1" charset="0"/>
                <a:cs typeface="Arial" pitchFamily="-1" charset="0"/>
              </a:rPr>
              <a:t>Object detection and recognition is formulated as a classification problem. The image is partitioned into a set of overlapping windows, and a decision is taken at each window about if it contains a target object or not.</a:t>
            </a:r>
          </a:p>
          <a:p>
            <a:pPr eaLnBrk="1" hangingPunct="1"/>
            <a:r>
              <a:rPr lang="en-US">
                <a:latin typeface="Times New Roman" pitchFamily="-1" charset="0"/>
                <a:ea typeface="Arial" pitchFamily="-1" charset="0"/>
                <a:cs typeface="Arial" pitchFamily="-1" charset="0"/>
              </a:rPr>
              <a:t>Each window is represented by extracting a large number of features that encode information such as boundaries, textures, color, spatial structure.</a:t>
            </a:r>
          </a:p>
          <a:p>
            <a:pPr eaLnBrk="1" hangingPunct="1"/>
            <a:r>
              <a:rPr lang="en-US">
                <a:latin typeface="Times New Roman" pitchFamily="-1" charset="0"/>
                <a:ea typeface="Arial" pitchFamily="-1" charset="0"/>
                <a:cs typeface="Arial" pitchFamily="-1" charset="0"/>
              </a:rPr>
              <a:t>The classification function, that maps an image window into a binary decision, is learnt using methods such as SVMs, boosting or neural networks. </a:t>
            </a:r>
          </a:p>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C9DB3287-ACF6-D74B-A9C5-19C7D497EEC8}" type="slidenum">
              <a:rPr lang="en-US">
                <a:solidFill>
                  <a:prstClr val="black"/>
                </a:solidFill>
                <a:ea typeface="Arial" pitchFamily="-1" charset="0"/>
                <a:cs typeface="Arial" pitchFamily="-1" charset="0"/>
              </a:rPr>
              <a:pPr/>
              <a:t>21</a:t>
            </a:fld>
            <a:endParaRPr lang="en-US">
              <a:solidFill>
                <a:prstClr val="black"/>
              </a:solidFill>
              <a:ea typeface="Arial" pitchFamily="-1" charset="0"/>
              <a:cs typeface="Arial" pitchFamily="-1"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A0E90C97-23B2-3E44-8D35-E5CF3D216798}" type="slidenum">
              <a:rPr lang="en-US">
                <a:solidFill>
                  <a:prstClr val="black"/>
                </a:solidFill>
                <a:ea typeface="Arial" pitchFamily="-1" charset="0"/>
                <a:cs typeface="Arial" pitchFamily="-1" charset="0"/>
              </a:rPr>
              <a:pPr/>
              <a:t>22</a:t>
            </a:fld>
            <a:endParaRPr lang="en-US">
              <a:solidFill>
                <a:prstClr val="black"/>
              </a:solidFill>
              <a:ea typeface="Arial" pitchFamily="-1" charset="0"/>
              <a:cs typeface="Arial" pitchFamily="-1"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E1E85F61-60B8-C349-9D82-D5268950D455}" type="slidenum">
              <a:rPr lang="en-US">
                <a:solidFill>
                  <a:prstClr val="black"/>
                </a:solidFill>
                <a:ea typeface="Arial" pitchFamily="-1" charset="0"/>
                <a:cs typeface="Arial" pitchFamily="-1" charset="0"/>
              </a:rPr>
              <a:pPr/>
              <a:t>23</a:t>
            </a:fld>
            <a:endParaRPr lang="en-US">
              <a:solidFill>
                <a:prstClr val="black"/>
              </a:solidFill>
              <a:ea typeface="Arial" pitchFamily="-1" charset="0"/>
              <a:cs typeface="Arial" pitchFamily="-1"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4CE94B57-F772-AC4E-9E68-D998B0CC04C8}" type="slidenum">
              <a:rPr lang="en-US">
                <a:solidFill>
                  <a:prstClr val="black"/>
                </a:solidFill>
                <a:ea typeface="Arial" pitchFamily="-1" charset="0"/>
                <a:cs typeface="Arial" pitchFamily="-1" charset="0"/>
              </a:rPr>
              <a:pPr/>
              <a:t>24</a:t>
            </a:fld>
            <a:endParaRPr lang="en-US">
              <a:solidFill>
                <a:prstClr val="black"/>
              </a:solidFill>
              <a:ea typeface="Arial" pitchFamily="-1" charset="0"/>
              <a:cs typeface="Arial" pitchFamily="-1"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FE6138CD-B3F6-D148-BF51-D3A3BD7ED62C}" type="slidenum">
              <a:rPr lang="en-US">
                <a:solidFill>
                  <a:prstClr val="black"/>
                </a:solidFill>
                <a:ea typeface="Arial" pitchFamily="-1" charset="0"/>
                <a:cs typeface="Arial" pitchFamily="-1" charset="0"/>
              </a:rPr>
              <a:pPr/>
              <a:t>25</a:t>
            </a:fld>
            <a:endParaRPr lang="en-US">
              <a:solidFill>
                <a:prstClr val="black"/>
              </a:solidFill>
              <a:ea typeface="Arial" pitchFamily="-1" charset="0"/>
              <a:cs typeface="Arial" pitchFamily="-1"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F1ECBFC7-239A-0D4A-ADC6-D33913A7D449}" type="slidenum">
              <a:rPr lang="en-US">
                <a:solidFill>
                  <a:prstClr val="black"/>
                </a:solidFill>
                <a:ea typeface="Arial" pitchFamily="-1" charset="0"/>
                <a:cs typeface="Arial" pitchFamily="-1" charset="0"/>
              </a:rPr>
              <a:pPr/>
              <a:t>26</a:t>
            </a:fld>
            <a:endParaRPr lang="en-US">
              <a:solidFill>
                <a:prstClr val="black"/>
              </a:solidFill>
              <a:ea typeface="Arial" pitchFamily="-1" charset="0"/>
              <a:cs typeface="Arial" pitchFamily="-1"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881D5AB7-062C-D445-A047-F77B057F2529}" type="slidenum">
              <a:rPr lang="en-US">
                <a:solidFill>
                  <a:prstClr val="black"/>
                </a:solidFill>
                <a:ea typeface="Arial" pitchFamily="-1" charset="0"/>
                <a:cs typeface="Arial" pitchFamily="-1" charset="0"/>
              </a:rPr>
              <a:pPr/>
              <a:t>27</a:t>
            </a:fld>
            <a:endParaRPr lang="en-US">
              <a:solidFill>
                <a:prstClr val="black"/>
              </a:solidFill>
              <a:ea typeface="Arial" pitchFamily="-1" charset="0"/>
              <a:cs typeface="Arial" pitchFamily="-1"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E5522BBC-032A-7F4A-AB5C-D96802F4F4BF}" type="slidenum">
              <a:rPr lang="en-US">
                <a:solidFill>
                  <a:prstClr val="black"/>
                </a:solidFill>
                <a:ea typeface="Arial" pitchFamily="-1" charset="0"/>
                <a:cs typeface="Arial" pitchFamily="-1" charset="0"/>
              </a:rPr>
              <a:pPr/>
              <a:t>28</a:t>
            </a:fld>
            <a:endParaRPr lang="en-US">
              <a:solidFill>
                <a:prstClr val="black"/>
              </a:solidFill>
              <a:ea typeface="Arial" pitchFamily="-1" charset="0"/>
              <a:cs typeface="Arial" pitchFamily="-1"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6AF9B1A1-6055-DB43-9C7B-6E5109C5223A}" type="slidenum">
              <a:rPr lang="en-US">
                <a:solidFill>
                  <a:prstClr val="black"/>
                </a:solidFill>
                <a:ea typeface="Arial" pitchFamily="-1" charset="0"/>
                <a:cs typeface="Arial" pitchFamily="-1" charset="0"/>
              </a:rPr>
              <a:pPr/>
              <a:t>29</a:t>
            </a:fld>
            <a:endParaRPr lang="en-US">
              <a:solidFill>
                <a:prstClr val="black"/>
              </a:solidFill>
              <a:ea typeface="Arial" pitchFamily="-1" charset="0"/>
              <a:cs typeface="Arial" pitchFamily="-1"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CD8782C1-07E8-5847-8823-110D5D24E6DE}" type="slidenum">
              <a:rPr lang="en-US">
                <a:solidFill>
                  <a:prstClr val="black"/>
                </a:solidFill>
                <a:ea typeface="Arial" pitchFamily="-1" charset="0"/>
                <a:cs typeface="Arial" pitchFamily="-1" charset="0"/>
              </a:rPr>
              <a:pPr/>
              <a:t>30</a:t>
            </a:fld>
            <a:endParaRPr lang="en-US">
              <a:solidFill>
                <a:prstClr val="black"/>
              </a:solidFill>
              <a:ea typeface="Arial" pitchFamily="-1" charset="0"/>
              <a:cs typeface="Arial" pitchFamily="-1"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5F819F5-1CB4-1E4B-9A5E-2F54DF31A2F0}" type="slidenum">
              <a:rPr lang="en-US">
                <a:solidFill>
                  <a:prstClr val="black"/>
                </a:solidFill>
                <a:ea typeface="Arial" pitchFamily="-1" charset="0"/>
                <a:cs typeface="Arial" pitchFamily="-1" charset="0"/>
              </a:rPr>
              <a:pPr/>
              <a:t>4</a:t>
            </a:fld>
            <a:endParaRPr lang="en-US">
              <a:solidFill>
                <a:prstClr val="black"/>
              </a:solidFill>
              <a:ea typeface="Arial" pitchFamily="-1" charset="0"/>
              <a:cs typeface="Arial" pitchFamily="-1"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0E678D7-84FC-564F-A4C8-9A4B39D47B0D}" type="slidenum">
              <a:rPr lang="en-US">
                <a:solidFill>
                  <a:prstClr val="black"/>
                </a:solidFill>
                <a:ea typeface="Arial" pitchFamily="-1" charset="0"/>
                <a:cs typeface="Arial" pitchFamily="-1" charset="0"/>
              </a:rPr>
              <a:pPr/>
              <a:t>31</a:t>
            </a:fld>
            <a:endParaRPr lang="en-US">
              <a:solidFill>
                <a:prstClr val="black"/>
              </a:solidFill>
              <a:ea typeface="Arial" pitchFamily="-1" charset="0"/>
              <a:cs typeface="Arial" pitchFamily="-1"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7DDD04C-0D89-CF47-B701-9EDEF9820E87}" type="slidenum">
              <a:rPr lang="en-US">
                <a:solidFill>
                  <a:prstClr val="black"/>
                </a:solidFill>
                <a:ea typeface="Arial" pitchFamily="-1" charset="0"/>
                <a:cs typeface="Arial" pitchFamily="-1" charset="0"/>
              </a:rPr>
              <a:pPr/>
              <a:t>32</a:t>
            </a:fld>
            <a:endParaRPr lang="en-US">
              <a:solidFill>
                <a:prstClr val="black"/>
              </a:solidFill>
              <a:ea typeface="Arial" pitchFamily="-1" charset="0"/>
              <a:cs typeface="Arial" pitchFamily="-1"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B2F9C69-7498-A642-8F66-3D916A163BE7}" type="slidenum">
              <a:rPr lang="en-US">
                <a:solidFill>
                  <a:prstClr val="black"/>
                </a:solidFill>
                <a:ea typeface="Arial" pitchFamily="-1" charset="0"/>
                <a:cs typeface="Arial" pitchFamily="-1" charset="0"/>
              </a:rPr>
              <a:pPr/>
              <a:t>33</a:t>
            </a:fld>
            <a:endParaRPr lang="en-US">
              <a:solidFill>
                <a:prstClr val="black"/>
              </a:solidFill>
              <a:ea typeface="Arial" pitchFamily="-1" charset="0"/>
              <a:cs typeface="Arial" pitchFamily="-1"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One of the first papers to use boosting for a vision task.</a:t>
            </a:r>
          </a:p>
          <a:p>
            <a:pPr eaLnBrk="1" hangingPunct="1"/>
            <a:r>
              <a:rPr lang="en-US">
                <a:latin typeface="Arial" pitchFamily="-1" charset="0"/>
                <a:ea typeface="Arial" pitchFamily="-1" charset="0"/>
                <a:cs typeface="Arial" pitchFamily="-1" charset="0"/>
              </a:rPr>
              <a:t>Take one filter, filter the image, take the absolute value and downsample. Take another filter, take absolute value of the output and downsample. Do this once more. Then, for each color channel independently, sum the value of all the pixels and the resulting number will be one of the features. If you do this for all triples of filters, you’ll end up with 46875 features.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3744AE0B-60C7-B84B-B340-8B13113F23BA}" type="slidenum">
              <a:rPr lang="en-US">
                <a:solidFill>
                  <a:prstClr val="black"/>
                </a:solidFill>
                <a:ea typeface="Arial" pitchFamily="-1" charset="0"/>
                <a:cs typeface="Arial" pitchFamily="-1" charset="0"/>
              </a:rPr>
              <a:pPr/>
              <a:t>34</a:t>
            </a:fld>
            <a:endParaRPr lang="en-US">
              <a:solidFill>
                <a:prstClr val="black"/>
              </a:solidFill>
              <a:ea typeface="Arial" pitchFamily="-1" charset="0"/>
              <a:cs typeface="Arial" pitchFamily="-1"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No need of image pyramid in order to achieve scale invariance. Very efficient. Works well for faces which are objects well defined by the intensity pattern. Combined with a cascade, achieves real time performance for face detection even on large images.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57B98024-143A-3248-8D56-26127E5F62A1}" type="slidenum">
              <a:rPr lang="en-US">
                <a:solidFill>
                  <a:prstClr val="black"/>
                </a:solidFill>
              </a:rPr>
              <a:pPr/>
              <a:t>35</a:t>
            </a:fld>
            <a:endParaRPr lang="en-US">
              <a:solidFill>
                <a:prstClr val="black"/>
              </a:solidFill>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61171ACB-D860-E346-9061-57FC419418C5}" type="slidenum">
              <a:rPr lang="en-US">
                <a:solidFill>
                  <a:prstClr val="black"/>
                </a:solidFill>
                <a:ea typeface="Arial" pitchFamily="-1" charset="0"/>
                <a:cs typeface="Arial" pitchFamily="-1" charset="0"/>
              </a:rPr>
              <a:pPr/>
              <a:t>36</a:t>
            </a:fld>
            <a:endParaRPr lang="en-US">
              <a:solidFill>
                <a:prstClr val="black"/>
              </a:solidFill>
              <a:ea typeface="Arial" pitchFamily="-1" charset="0"/>
              <a:cs typeface="Arial" pitchFamily="-1"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D5E2ADA-982A-A94A-9AF3-2330F040B3E9}" type="slidenum">
              <a:rPr lang="en-US">
                <a:solidFill>
                  <a:prstClr val="black"/>
                </a:solidFill>
                <a:ea typeface="Arial" pitchFamily="-1" charset="0"/>
                <a:cs typeface="Arial" pitchFamily="-1" charset="0"/>
              </a:rPr>
              <a:pPr/>
              <a:t>37</a:t>
            </a:fld>
            <a:endParaRPr lang="en-US">
              <a:solidFill>
                <a:prstClr val="black"/>
              </a:solidFill>
              <a:ea typeface="Arial" pitchFamily="-1" charset="0"/>
              <a:cs typeface="Arial" pitchFamily="-1"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This will be better than a full object template because it allows for some flexibility in the location of the parts. It is still easy to compute.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2148AA37-1761-2D49-AF74-6BECD3D86754}" type="slidenum">
              <a:rPr lang="en-US">
                <a:solidFill>
                  <a:prstClr val="black"/>
                </a:solidFill>
                <a:ea typeface="Arial" pitchFamily="-1" charset="0"/>
                <a:cs typeface="Arial" pitchFamily="-1" charset="0"/>
              </a:rPr>
              <a:pPr/>
              <a:t>38</a:t>
            </a:fld>
            <a:endParaRPr lang="en-US">
              <a:solidFill>
                <a:prstClr val="black"/>
              </a:solidFill>
              <a:ea typeface="Arial" pitchFamily="-1" charset="0"/>
              <a:cs typeface="Arial" pitchFamily="-1"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The simplest weak detector will be using template matching. In this case we use template matching to detect the presence of a part of the object. Once the presence is detected it will vote for the object in the center of the object coordinates frame. In this example, we are trying to detect a computer screen. We use the top left corner of the screen. The first thing we do is compute a normalize correlation between the image and the template. This will give a pick in the response near the top-left corner of the screen and, of course, many other matches that do not correspond to screen. Now we displace the output of the correlation taking into account the relative positions between the top left corner of the screen and the center of the screen. We also blur the output. Now, if we apply a threshold we can see that the center of the screen has a value above the threshold while most of the background gets suppressed. There are a lot of other locations that also are above the threshold. Therefore, this is not a good detector. But it is better than chance!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04483954-11C4-5D45-952D-083DD071BF17}" type="slidenum">
              <a:rPr lang="en-US">
                <a:solidFill>
                  <a:prstClr val="black"/>
                </a:solidFill>
                <a:ea typeface="Arial" pitchFamily="-1" charset="0"/>
                <a:cs typeface="Arial" pitchFamily="-1" charset="0"/>
              </a:rPr>
              <a:pPr/>
              <a:t>39</a:t>
            </a:fld>
            <a:endParaRPr lang="en-US">
              <a:solidFill>
                <a:prstClr val="black"/>
              </a:solidFill>
              <a:ea typeface="Arial" pitchFamily="-1" charset="0"/>
              <a:cs typeface="Arial" pitchFamily="-1"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The simplest weak detector will be using template matching. In this case we use template matching to detect the presence of a part of the object. Once the presence is detected it will vote for the object in the center of the object coordinates frame. In this example, we are trying to detect a computer screen. We use the top left corner of the screen. The first thing we do is compute a normalize correlation between the image and the template. This will give a pick in the response near the top-left corner of the screen and, of course, many other matches that do not correspond to screen. Now we displace the output of the correlation taking into account the relative positions between the top left corner of the screen and the center of the screen. We also blur the output. Now, if we apply a threshold we can see that the center of the screen has a value above the threshold while most of the background gets suppressed. There are a lot of other locations that also are above the threshold. Therefore, this is not a good detector. But it is better than chance!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01D7FFB1-5CA7-CF40-B8EB-AB47284B946F}" type="slidenum">
              <a:rPr lang="en-US">
                <a:solidFill>
                  <a:prstClr val="black"/>
                </a:solidFill>
                <a:ea typeface="Arial" pitchFamily="-1" charset="0"/>
                <a:cs typeface="Arial" pitchFamily="-1" charset="0"/>
              </a:rPr>
              <a:pPr/>
              <a:t>40</a:t>
            </a:fld>
            <a:endParaRPr lang="en-US">
              <a:solidFill>
                <a:prstClr val="black"/>
              </a:solidFill>
              <a:ea typeface="Arial" pitchFamily="-1" charset="0"/>
              <a:cs typeface="Arial" pitchFamily="-1"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E9764AD6-EF54-A94E-B1EC-FB6F0E8D5123}" type="slidenum">
              <a:rPr lang="en-US">
                <a:solidFill>
                  <a:prstClr val="black"/>
                </a:solidFill>
                <a:ea typeface="Arial" pitchFamily="-1" charset="0"/>
                <a:cs typeface="Arial" pitchFamily="-1" charset="0"/>
              </a:rPr>
              <a:pPr/>
              <a:t>5</a:t>
            </a:fld>
            <a:endParaRPr lang="en-US">
              <a:solidFill>
                <a:prstClr val="black"/>
              </a:solidFill>
              <a:ea typeface="Arial" pitchFamily="-1" charset="0"/>
              <a:cs typeface="Arial" pitchFamily="-1"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In many cases, F(x) will give a real value and the classification is perform with a Threshold. If F(x)&gt;0 then y =+1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F873A85A-1D25-0643-8EC6-DD2C390FBB21}" type="slidenum">
              <a:rPr lang="en-US">
                <a:solidFill>
                  <a:prstClr val="black"/>
                </a:solidFill>
                <a:ea typeface="Arial" pitchFamily="-1" charset="0"/>
                <a:cs typeface="Arial" pitchFamily="-1" charset="0"/>
              </a:rPr>
              <a:pPr/>
              <a:t>41</a:t>
            </a:fld>
            <a:endParaRPr lang="en-US">
              <a:solidFill>
                <a:prstClr val="black"/>
              </a:solidFill>
              <a:ea typeface="Arial" pitchFamily="-1" charset="0"/>
              <a:cs typeface="Arial" pitchFamily="-1"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So, now we have to train. We need positive and negative examples. So we do the next thing: get positive samples by taking the values of all the features in the center of the target. Then take negative samples from the background.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E2F3B99F-E780-4346-91FC-2A750795E96E}" type="slidenum">
              <a:rPr lang="en-US">
                <a:solidFill>
                  <a:prstClr val="black"/>
                </a:solidFill>
                <a:ea typeface="Arial" pitchFamily="-1" charset="0"/>
                <a:cs typeface="Arial" pitchFamily="-1" charset="0"/>
              </a:rPr>
              <a:pPr/>
              <a:t>42</a:t>
            </a:fld>
            <a:endParaRPr lang="en-US">
              <a:solidFill>
                <a:prstClr val="black"/>
              </a:solidFill>
              <a:ea typeface="Arial" pitchFamily="-1" charset="0"/>
              <a:cs typeface="Arial" pitchFamily="-1"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93A3ECE4-9038-FD4B-A20B-B5D7116089CD}" type="slidenum">
              <a:rPr lang="en-US">
                <a:solidFill>
                  <a:prstClr val="black"/>
                </a:solidFill>
                <a:ea typeface="Arial" pitchFamily="-1" charset="0"/>
                <a:cs typeface="Arial" pitchFamily="-1" charset="0"/>
              </a:rPr>
              <a:pPr/>
              <a:t>43</a:t>
            </a:fld>
            <a:endParaRPr lang="en-US">
              <a:solidFill>
                <a:prstClr val="black"/>
              </a:solidFill>
              <a:ea typeface="Arial" pitchFamily="-1" charset="0"/>
              <a:cs typeface="Arial" pitchFamily="-1"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8E2EA3E-736C-484F-8B75-18747960A806}" type="slidenum">
              <a:rPr lang="en-US">
                <a:solidFill>
                  <a:prstClr val="black"/>
                </a:solidFill>
                <a:ea typeface="Arial" pitchFamily="-1" charset="0"/>
                <a:cs typeface="Arial" pitchFamily="-1" charset="0"/>
              </a:rPr>
              <a:pPr/>
              <a:t>44</a:t>
            </a:fld>
            <a:endParaRPr lang="en-US">
              <a:solidFill>
                <a:prstClr val="black"/>
              </a:solidFill>
              <a:ea typeface="Arial" pitchFamily="-1" charset="0"/>
              <a:cs typeface="Arial" pitchFamily="-1"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48E55653-7638-CC4B-810A-403B74399DDE}" type="slidenum">
              <a:rPr lang="en-US">
                <a:ea typeface="Arial" pitchFamily="-1" charset="0"/>
                <a:cs typeface="Arial" pitchFamily="-1" charset="0"/>
              </a:rPr>
              <a:pPr/>
              <a:t>45</a:t>
            </a:fld>
            <a:endParaRPr lang="en-US">
              <a:ea typeface="Arial" pitchFamily="-1" charset="0"/>
              <a:cs typeface="Arial" pitchFamily="-1"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a:lstStyle/>
          <a:p>
            <a:pPr eaLnBrk="1" hangingPunct="1"/>
            <a:r>
              <a:rPr lang="en-US">
                <a:latin typeface="Arial" pitchFamily="-1" charset="0"/>
                <a:ea typeface="Arial" pitchFamily="-1" charset="0"/>
                <a:cs typeface="Arial" pitchFamily="-1" charset="0"/>
              </a:rPr>
              <a:t>Finally, the object model is very similar to the one built with the generative model. Here, invariance in translation and scale is achieved by the search strategy: the classifier is evaluated at all locations (by translating the image) and at all scales (by reescaling the image in small steps).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a:lstStyle/>
          <a:p>
            <a:fld id="{BE3FA513-6449-6745-B9A2-27207081592E}" type="slidenum">
              <a:rPr lang="en-US">
                <a:ea typeface="Arial" pitchFamily="-1" charset="0"/>
                <a:cs typeface="Arial" pitchFamily="-1" charset="0"/>
              </a:rPr>
              <a:pPr/>
              <a:t>46</a:t>
            </a:fld>
            <a:endParaRPr lang="en-US">
              <a:ea typeface="Arial" pitchFamily="-1" charset="0"/>
              <a:cs typeface="Arial" pitchFamily="-1"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DB957819-0DB8-DD4E-B63F-2EA334A346F3}" type="slidenum">
              <a:rPr lang="en-US">
                <a:ea typeface="Arial" pitchFamily="-1" charset="0"/>
                <a:cs typeface="Arial" pitchFamily="-1" charset="0"/>
              </a:rPr>
              <a:pPr/>
              <a:t>47</a:t>
            </a:fld>
            <a:endParaRPr lang="en-US">
              <a:ea typeface="Arial" pitchFamily="-1" charset="0"/>
              <a:cs typeface="Arial" pitchFamily="-1"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3064F19A-7CA0-E24C-84C1-FB3999F35677}" type="slidenum">
              <a:rPr lang="en-US">
                <a:ea typeface="Arial" pitchFamily="-1" charset="0"/>
                <a:cs typeface="Arial" pitchFamily="-1" charset="0"/>
              </a:rPr>
              <a:pPr/>
              <a:t>48</a:t>
            </a:fld>
            <a:endParaRPr lang="en-US">
              <a:ea typeface="Arial" pitchFamily="-1" charset="0"/>
              <a:cs typeface="Arial" pitchFamily="-1"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8D3FA1AE-9079-C146-8D21-7C06180179C7}" type="slidenum">
              <a:rPr lang="en-US">
                <a:ea typeface="Arial" pitchFamily="-1" charset="0"/>
                <a:cs typeface="Arial" pitchFamily="-1" charset="0"/>
              </a:rPr>
              <a:pPr/>
              <a:t>49</a:t>
            </a:fld>
            <a:endParaRPr lang="en-US">
              <a:ea typeface="Arial" pitchFamily="-1" charset="0"/>
              <a:cs typeface="Arial" pitchFamily="-1"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a:lstStyle/>
          <a:p>
            <a:fld id="{92A1383E-EC01-E740-A9F0-014217774706}" type="slidenum">
              <a:rPr lang="en-US">
                <a:ea typeface="Arial" pitchFamily="-1" charset="0"/>
                <a:cs typeface="Arial" pitchFamily="-1" charset="0"/>
              </a:rPr>
              <a:pPr/>
              <a:t>50</a:t>
            </a:fld>
            <a:endParaRPr lang="en-US">
              <a:ea typeface="Arial" pitchFamily="-1" charset="0"/>
              <a:cs typeface="Arial" pitchFamily="-1"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8ED27311-4028-674A-8793-601316F6F06E}" type="slidenum">
              <a:rPr lang="en-US">
                <a:solidFill>
                  <a:prstClr val="black"/>
                </a:solidFill>
                <a:ea typeface="Arial" pitchFamily="-1" charset="0"/>
                <a:cs typeface="Arial" pitchFamily="-1" charset="0"/>
              </a:rPr>
              <a:pPr/>
              <a:t>6</a:t>
            </a:fld>
            <a:endParaRPr lang="en-US">
              <a:solidFill>
                <a:prstClr val="black"/>
              </a:solidFill>
              <a:ea typeface="Arial" pitchFamily="-1" charset="0"/>
              <a:cs typeface="Arial" pitchFamily="-1"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a:lstStyle/>
          <a:p>
            <a:fld id="{FE827252-C8B5-9742-B587-779BBF95BE38}" type="slidenum">
              <a:rPr lang="en-US">
                <a:ea typeface="Arial" pitchFamily="-1" charset="0"/>
                <a:cs typeface="Arial" pitchFamily="-1" charset="0"/>
              </a:rPr>
              <a:pPr/>
              <a:t>51</a:t>
            </a:fld>
            <a:endParaRPr lang="en-US">
              <a:ea typeface="Arial" pitchFamily="-1" charset="0"/>
              <a:cs typeface="Arial"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9A395CD5-4DF5-0149-9F1A-36F871201E73}" type="slidenum">
              <a:rPr lang="en-US">
                <a:ea typeface="Arial" pitchFamily="-1" charset="0"/>
                <a:cs typeface="Arial" pitchFamily="-1" charset="0"/>
              </a:rPr>
              <a:pPr/>
              <a:t>52</a:t>
            </a:fld>
            <a:endParaRPr lang="en-US">
              <a:ea typeface="Arial" pitchFamily="-1" charset="0"/>
              <a:cs typeface="Arial" pitchFamily="-1"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B2D298CC-4DF2-FC4D-BE90-F9FBC0810D02}" type="slidenum">
              <a:rPr lang="en-US">
                <a:ea typeface="Arial" pitchFamily="-1" charset="0"/>
                <a:cs typeface="Arial" pitchFamily="-1" charset="0"/>
              </a:rPr>
              <a:pPr/>
              <a:t>53</a:t>
            </a:fld>
            <a:endParaRPr lang="en-US">
              <a:ea typeface="Arial" pitchFamily="-1" charset="0"/>
              <a:cs typeface="Arial" pitchFamily="-1"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703F7808-3814-4041-AB6C-1A4B8A36D77C}" type="slidenum">
              <a:rPr lang="en-US">
                <a:ea typeface="Arial" pitchFamily="-1" charset="0"/>
                <a:cs typeface="Arial" pitchFamily="-1" charset="0"/>
              </a:rPr>
              <a:pPr/>
              <a:t>54</a:t>
            </a:fld>
            <a:endParaRPr lang="en-US">
              <a:ea typeface="Arial" pitchFamily="-1" charset="0"/>
              <a:cs typeface="Arial" pitchFamily="-1"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a:lstStyle/>
          <a:p>
            <a:fld id="{9D398189-D3CC-FF4B-93EB-C04C6DBC6D23}" type="slidenum">
              <a:rPr lang="en-US">
                <a:latin typeface="Times New Roman" pitchFamily="-1" charset="0"/>
              </a:rPr>
              <a:pPr/>
              <a:t>56</a:t>
            </a:fld>
            <a:endParaRPr lang="en-US">
              <a:latin typeface="Times New Roman" pitchFamily="-1" charset="0"/>
            </a:endParaRPr>
          </a:p>
        </p:txBody>
      </p:sp>
      <p:sp>
        <p:nvSpPr>
          <p:cNvPr id="72707" name="Rectangle 2"/>
          <p:cNvSpPr>
            <a:spLocks noGrp="1" noRot="1" noChangeAspect="1" noChangeArrowheads="1" noTextEdit="1"/>
          </p:cNvSpPr>
          <p:nvPr>
            <p:ph type="sldImg"/>
          </p:nvPr>
        </p:nvSpPr>
        <p:spPr bwMode="auto">
          <a:xfrm>
            <a:off x="1152525" y="690563"/>
            <a:ext cx="4554538" cy="3416300"/>
          </a:xfrm>
          <a:noFill/>
          <a:ln>
            <a:solidFill>
              <a:srgbClr val="000000"/>
            </a:solidFill>
            <a:miter lim="800000"/>
            <a:headEnd/>
            <a:tailEnd/>
          </a:ln>
        </p:spPr>
      </p:sp>
      <p:sp>
        <p:nvSpPr>
          <p:cNvPr id="72708" name="Rectangle 3"/>
          <p:cNvSpPr>
            <a:spLocks noGrp="1" noChangeArrowheads="1"/>
          </p:cNvSpPr>
          <p:nvPr>
            <p:ph type="body" idx="1"/>
          </p:nvPr>
        </p:nvSpPr>
        <p:spPr bwMode="auto">
          <a:xfrm>
            <a:off x="915988" y="4341813"/>
            <a:ext cx="5026025" cy="4116387"/>
          </a:xfrm>
          <a:noFill/>
        </p:spPr>
        <p:txBody>
          <a:bodyPr lIns="90165" tIns="45084" rIns="90165" bIns="45084"/>
          <a:lstStyle/>
          <a:p>
            <a:r>
              <a:rPr lang="en-US">
                <a:latin typeface="Times New Roman" pitchFamily="-1" charset="0"/>
                <a:ea typeface="ＭＳ Ｐゴシック" pitchFamily="-1" charset="-128"/>
                <a:cs typeface="ＭＳ Ｐゴシック" pitchFamily="-1" charset="-128"/>
              </a:rPr>
              <a:t>While the title of this talk emphasizes the application of our ideas to an important real-world task  </a:t>
            </a:r>
          </a:p>
          <a:p>
            <a:r>
              <a:rPr lang="en-US">
                <a:latin typeface="Times New Roman" pitchFamily="-1" charset="0"/>
                <a:ea typeface="ＭＳ Ｐゴシック" pitchFamily="-1" charset="-128"/>
                <a:cs typeface="ＭＳ Ｐゴシック" pitchFamily="-1" charset="-128"/>
              </a:rPr>
              <a:t>   There are two nice ideas which could have broader impact in machine learning</a:t>
            </a:r>
          </a:p>
          <a:p>
            <a:endParaRPr lang="en-US">
              <a:latin typeface="Times New Roman" pitchFamily="-1" charset="0"/>
              <a:ea typeface="ＭＳ Ｐゴシック" pitchFamily="-1" charset="-128"/>
              <a:cs typeface="ＭＳ Ｐゴシック" pitchFamily="-1" charset="-128"/>
            </a:endParaRPr>
          </a:p>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a:lstStyle/>
          <a:p>
            <a:fld id="{A9C83557-6299-524A-8275-EF2997D97CED}" type="slidenum">
              <a:rPr lang="en-US">
                <a:latin typeface="Times New Roman" pitchFamily="-1" charset="0"/>
              </a:rPr>
              <a:pPr/>
              <a:t>57</a:t>
            </a:fld>
            <a:endParaRPr lang="en-US">
              <a:latin typeface="Times New Roman" pitchFamily="-1" charset="0"/>
            </a:endParaRPr>
          </a:p>
        </p:txBody>
      </p:sp>
      <p:sp>
        <p:nvSpPr>
          <p:cNvPr id="74755" name="Rectangle 2"/>
          <p:cNvSpPr>
            <a:spLocks noGrp="1" noRot="1" noChangeAspect="1" noChangeArrowheads="1" noTextEdit="1"/>
          </p:cNvSpPr>
          <p:nvPr>
            <p:ph type="sldImg"/>
          </p:nvPr>
        </p:nvSpPr>
        <p:spPr bwMode="auto">
          <a:xfrm>
            <a:off x="1152525" y="690563"/>
            <a:ext cx="4554538" cy="3416300"/>
          </a:xfrm>
          <a:noFill/>
          <a:ln>
            <a:solidFill>
              <a:srgbClr val="000000"/>
            </a:solidFill>
            <a:miter lim="800000"/>
            <a:headEnd/>
            <a:tailEnd/>
          </a:ln>
        </p:spPr>
      </p:sp>
      <p:sp>
        <p:nvSpPr>
          <p:cNvPr id="74756" name="Rectangle 3"/>
          <p:cNvSpPr>
            <a:spLocks noGrp="1" noChangeArrowheads="1"/>
          </p:cNvSpPr>
          <p:nvPr>
            <p:ph type="body" idx="1"/>
          </p:nvPr>
        </p:nvSpPr>
        <p:spPr bwMode="auto">
          <a:xfrm>
            <a:off x="915988" y="4341813"/>
            <a:ext cx="5026025" cy="4116387"/>
          </a:xfrm>
          <a:noFill/>
        </p:spPr>
        <p:txBody>
          <a:bodyPr lIns="90165" tIns="45084" rIns="90165" bIns="45084"/>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a:lstStyle/>
          <a:p>
            <a:fld id="{73ABC570-01C4-2C43-A3DE-437D6ABA2034}" type="slidenum">
              <a:rPr lang="en-US">
                <a:latin typeface="Times New Roman" pitchFamily="-1" charset="0"/>
              </a:rPr>
              <a:pPr/>
              <a:t>58</a:t>
            </a:fld>
            <a:endParaRPr lang="en-US">
              <a:latin typeface="Times New Roman" pitchFamily="-1" charset="0"/>
            </a:endParaRPr>
          </a:p>
        </p:txBody>
      </p:sp>
      <p:sp>
        <p:nvSpPr>
          <p:cNvPr id="76803" name="Rectangle 2"/>
          <p:cNvSpPr>
            <a:spLocks noGrp="1" noRot="1" noChangeAspect="1" noChangeArrowheads="1" noTextEdit="1"/>
          </p:cNvSpPr>
          <p:nvPr>
            <p:ph type="sldImg"/>
          </p:nvPr>
        </p:nvSpPr>
        <p:spPr bwMode="auto">
          <a:xfrm>
            <a:off x="1152525" y="690563"/>
            <a:ext cx="4554538" cy="3416300"/>
          </a:xfrm>
          <a:noFill/>
          <a:ln>
            <a:solidFill>
              <a:srgbClr val="000000"/>
            </a:solidFill>
            <a:miter lim="800000"/>
            <a:headEnd/>
            <a:tailEnd/>
          </a:ln>
        </p:spPr>
      </p:sp>
      <p:sp>
        <p:nvSpPr>
          <p:cNvPr id="76804" name="Rectangle 3"/>
          <p:cNvSpPr>
            <a:spLocks noGrp="1" noChangeArrowheads="1"/>
          </p:cNvSpPr>
          <p:nvPr>
            <p:ph type="body" idx="1"/>
          </p:nvPr>
        </p:nvSpPr>
        <p:spPr bwMode="auto">
          <a:xfrm>
            <a:off x="915988" y="4341813"/>
            <a:ext cx="5026025" cy="4116387"/>
          </a:xfrm>
          <a:noFill/>
        </p:spPr>
        <p:txBody>
          <a:bodyPr lIns="90165" tIns="45084" rIns="90165" bIns="45084"/>
          <a:lstStyle/>
          <a:p>
            <a:r>
              <a:rPr lang="en-US">
                <a:latin typeface="Times New Roman" pitchFamily="-1" charset="0"/>
                <a:ea typeface="ＭＳ Ｐゴシック" pitchFamily="-1" charset="-128"/>
                <a:cs typeface="ＭＳ Ｐゴシック" pitchFamily="-1" charset="-128"/>
              </a:rPr>
              <a:t>For real problems results are only as good as the features used...</a:t>
            </a:r>
          </a:p>
          <a:p>
            <a:r>
              <a:rPr lang="en-US">
                <a:latin typeface="Times New Roman" pitchFamily="-1" charset="0"/>
                <a:ea typeface="ＭＳ Ｐゴシック" pitchFamily="-1" charset="-128"/>
                <a:cs typeface="ＭＳ Ｐゴシック" pitchFamily="-1" charset="-128"/>
              </a:rPr>
              <a:t>    This is the main piece of ad-hoc (or domain) knowledge</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Rather than the pixels,  we have selected a very large set of simple functions </a:t>
            </a:r>
          </a:p>
          <a:p>
            <a:r>
              <a:rPr lang="en-US">
                <a:latin typeface="Times New Roman" pitchFamily="-1" charset="0"/>
                <a:ea typeface="ＭＳ Ｐゴシック" pitchFamily="-1" charset="-128"/>
                <a:cs typeface="ＭＳ Ｐゴシック" pitchFamily="-1" charset="-128"/>
              </a:rPr>
              <a:t>   Sensitive to edges and other critcal features of the image</a:t>
            </a:r>
          </a:p>
          <a:p>
            <a:r>
              <a:rPr lang="en-US">
                <a:latin typeface="Times New Roman" pitchFamily="-1" charset="0"/>
                <a:ea typeface="ＭＳ Ｐゴシック" pitchFamily="-1" charset="-128"/>
                <a:cs typeface="ＭＳ Ｐゴシック" pitchFamily="-1" charset="-128"/>
              </a:rPr>
              <a:t>   ** At multiple scales</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Since the final classifier is a perceptron it is important that the features be non-linear…  otherwise the final classifier will be a simple perceptron.</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We introduce a threshold to yield binary features </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a:lstStyle/>
          <a:p>
            <a:fld id="{68CA5CD4-E184-AB4F-BCAC-2A2C2E326886}" type="slidenum">
              <a:rPr lang="en-US">
                <a:latin typeface="Times New Roman" pitchFamily="-1" charset="0"/>
              </a:rPr>
              <a:pPr/>
              <a:t>59</a:t>
            </a:fld>
            <a:endParaRPr lang="en-US">
              <a:latin typeface="Times New Roman" pitchFamily="-1"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a:lstStyle/>
          <a:p>
            <a:fld id="{D3BF450A-B93C-4642-9E52-21DEFBCD9F25}" type="slidenum">
              <a:rPr lang="en-US">
                <a:latin typeface="Times New Roman" pitchFamily="-1" charset="0"/>
              </a:rPr>
              <a:pPr/>
              <a:t>60</a:t>
            </a:fld>
            <a:endParaRPr lang="en-US">
              <a:latin typeface="Times New Roman" pitchFamily="-1"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CF4507C7-51FF-994A-BFF6-385FB743FDC3}" type="slidenum">
              <a:rPr lang="en-US">
                <a:latin typeface="Times New Roman" pitchFamily="-1" charset="0"/>
              </a:rPr>
              <a:pPr/>
              <a:t>61</a:t>
            </a:fld>
            <a:endParaRPr lang="en-US">
              <a:latin typeface="Times New Roman" pitchFamily="-1"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DC11673-DC47-E644-8D7E-0EDF627833A7}" type="slidenum">
              <a:rPr lang="en-US">
                <a:solidFill>
                  <a:prstClr val="black"/>
                </a:solidFill>
                <a:ea typeface="Arial" pitchFamily="-1" charset="0"/>
                <a:cs typeface="Arial" pitchFamily="-1" charset="0"/>
              </a:rPr>
              <a:pPr/>
              <a:t>7</a:t>
            </a:fld>
            <a:endParaRPr lang="en-US">
              <a:solidFill>
                <a:prstClr val="black"/>
              </a:solidFill>
              <a:ea typeface="Arial" pitchFamily="-1" charset="0"/>
              <a:cs typeface="Arial" pitchFamily="-1"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In the next part I will focus on particular technique, and I will provide a detailed description of things you need to know to make it work. This part is accompanied by a Matlab toolbox that you can find on the web site of the class. Is entirely self contained and written in matlab. It has an implementation of gentle boosting, and an object detector. The demo shows results on detecting screens and cars and can be easily trained to detect other objects.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a:lstStyle/>
          <a:p>
            <a:fld id="{BA4699D9-28F2-3F4F-A4D7-EA05A007FD82}" type="slidenum">
              <a:rPr lang="en-US">
                <a:latin typeface="Times New Roman" pitchFamily="-1" charset="0"/>
              </a:rPr>
              <a:pPr/>
              <a:t>62</a:t>
            </a:fld>
            <a:endParaRPr lang="en-US">
              <a:latin typeface="Times New Roman" pitchFamily="-1" charset="0"/>
            </a:endParaRPr>
          </a:p>
        </p:txBody>
      </p:sp>
      <p:sp>
        <p:nvSpPr>
          <p:cNvPr id="84995" name="Rectangle 2"/>
          <p:cNvSpPr>
            <a:spLocks noGrp="1" noRot="1" noChangeAspect="1" noChangeArrowheads="1" noTextEdit="1"/>
          </p:cNvSpPr>
          <p:nvPr>
            <p:ph type="sldImg"/>
          </p:nvPr>
        </p:nvSpPr>
        <p:spPr bwMode="auto">
          <a:xfrm>
            <a:off x="1152525" y="690563"/>
            <a:ext cx="4554538" cy="3416300"/>
          </a:xfrm>
          <a:noFill/>
          <a:ln>
            <a:solidFill>
              <a:srgbClr val="000000"/>
            </a:solidFill>
            <a:miter lim="800000"/>
            <a:headEnd/>
            <a:tailEnd/>
          </a:ln>
        </p:spPr>
      </p:sp>
      <p:sp>
        <p:nvSpPr>
          <p:cNvPr id="84996" name="Rectangle 3"/>
          <p:cNvSpPr>
            <a:spLocks noGrp="1" noChangeArrowheads="1"/>
          </p:cNvSpPr>
          <p:nvPr>
            <p:ph type="body" idx="1"/>
          </p:nvPr>
        </p:nvSpPr>
        <p:spPr bwMode="auto">
          <a:xfrm>
            <a:off x="915988" y="4341813"/>
            <a:ext cx="5026025" cy="4116387"/>
          </a:xfrm>
          <a:noFill/>
        </p:spPr>
        <p:txBody>
          <a:bodyPr lIns="90165" tIns="45084" rIns="90165" bIns="45084"/>
          <a:lstStyle/>
          <a:p>
            <a:r>
              <a:rPr lang="en-US">
                <a:latin typeface="Times New Roman" pitchFamily="-1" charset="0"/>
                <a:ea typeface="ＭＳ Ｐゴシック" pitchFamily="-1" charset="-128"/>
                <a:cs typeface="ＭＳ Ｐゴシック" pitchFamily="-1" charset="-128"/>
              </a:rPr>
              <a:t>In general simple classifiers, while they are more efficient,  they are also weaker.</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We could define a computational risk hierarchy (in analogy with structural risk minimization)…</a:t>
            </a:r>
          </a:p>
          <a:p>
            <a:r>
              <a:rPr lang="en-US">
                <a:latin typeface="Times New Roman" pitchFamily="-1" charset="0"/>
                <a:ea typeface="ＭＳ Ｐゴシック" pitchFamily="-1" charset="-128"/>
                <a:cs typeface="ＭＳ Ｐゴシック" pitchFamily="-1" charset="-128"/>
              </a:rPr>
              <a:t>  A nested set of  classifier classes</a:t>
            </a:r>
          </a:p>
          <a:p>
            <a:endParaRPr lang="en-US">
              <a:latin typeface="Times New Roman" pitchFamily="-1" charset="0"/>
              <a:ea typeface="ＭＳ Ｐゴシック" pitchFamily="-1" charset="-128"/>
              <a:cs typeface="ＭＳ Ｐゴシック" pitchFamily="-1" charset="-128"/>
            </a:endParaRPr>
          </a:p>
          <a:p>
            <a:endParaRPr lang="en-US">
              <a:latin typeface="Times New Roman" pitchFamily="-1" charset="0"/>
              <a:ea typeface="ＭＳ Ｐゴシック" pitchFamily="-1" charset="-128"/>
              <a:cs typeface="ＭＳ Ｐゴシック" pitchFamily="-1" charset="-128"/>
            </a:endParaRP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The training process is reminiscent of boosting…</a:t>
            </a:r>
          </a:p>
          <a:p>
            <a:r>
              <a:rPr lang="en-US">
                <a:latin typeface="Times New Roman" pitchFamily="-1" charset="0"/>
                <a:ea typeface="ＭＳ Ｐゴシック" pitchFamily="-1" charset="-128"/>
                <a:cs typeface="ＭＳ Ｐゴシック" pitchFamily="-1" charset="-128"/>
              </a:rPr>
              <a:t>   - previous classifiers reweight the examples used to train subsequent classifiers</a:t>
            </a:r>
          </a:p>
          <a:p>
            <a:endParaRPr lang="en-US">
              <a:latin typeface="Times New Roman" pitchFamily="-1" charset="0"/>
              <a:ea typeface="ＭＳ Ｐゴシック" pitchFamily="-1" charset="-128"/>
              <a:cs typeface="ＭＳ Ｐゴシック" pitchFamily="-1" charset="-128"/>
            </a:endParaRPr>
          </a:p>
          <a:p>
            <a:r>
              <a:rPr lang="en-US">
                <a:latin typeface="Times New Roman" pitchFamily="-1" charset="0"/>
                <a:ea typeface="ＭＳ Ｐゴシック" pitchFamily="-1" charset="-128"/>
                <a:cs typeface="ＭＳ Ｐゴシック" pitchFamily="-1" charset="-128"/>
              </a:rPr>
              <a:t>The goal of the training process is different</a:t>
            </a:r>
          </a:p>
          <a:p>
            <a:r>
              <a:rPr lang="en-US">
                <a:latin typeface="Times New Roman" pitchFamily="-1" charset="0"/>
                <a:ea typeface="ＭＳ Ｐゴシック" pitchFamily="-1" charset="-128"/>
                <a:cs typeface="ＭＳ Ｐゴシック" pitchFamily="-1" charset="-128"/>
              </a:rPr>
              <a:t>   - instead of minimizing errors minimize false positives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E731943A-1C7B-8043-B43D-A0416DBD7564}" type="slidenum">
              <a:rPr lang="en-US">
                <a:latin typeface="Times New Roman" pitchFamily="-1" charset="0"/>
              </a:rPr>
              <a:pPr/>
              <a:t>63</a:t>
            </a:fld>
            <a:endParaRPr lang="en-US">
              <a:latin typeface="Times New Roman" pitchFamily="-1" charset="0"/>
            </a:endParaRPr>
          </a:p>
        </p:txBody>
      </p:sp>
      <p:sp>
        <p:nvSpPr>
          <p:cNvPr id="87043" name="Rectangle 2"/>
          <p:cNvSpPr>
            <a:spLocks noGrp="1" noRot="1" noChangeAspect="1" noChangeArrowheads="1" noTextEdit="1"/>
          </p:cNvSpPr>
          <p:nvPr>
            <p:ph type="sldImg"/>
          </p:nvPr>
        </p:nvSpPr>
        <p:spPr bwMode="auto">
          <a:xfrm>
            <a:off x="1152525" y="690563"/>
            <a:ext cx="4554538" cy="3416300"/>
          </a:xfrm>
          <a:noFill/>
          <a:ln>
            <a:solidFill>
              <a:srgbClr val="000000"/>
            </a:solidFill>
            <a:miter lim="800000"/>
            <a:headEnd/>
            <a:tailEnd/>
          </a:ln>
        </p:spPr>
      </p:sp>
      <p:sp>
        <p:nvSpPr>
          <p:cNvPr id="87044" name="Rectangle 3"/>
          <p:cNvSpPr>
            <a:spLocks noGrp="1" noChangeArrowheads="1"/>
          </p:cNvSpPr>
          <p:nvPr>
            <p:ph type="body" idx="1"/>
          </p:nvPr>
        </p:nvSpPr>
        <p:spPr bwMode="auto">
          <a:xfrm>
            <a:off x="915988" y="4341813"/>
            <a:ext cx="5026025" cy="4116387"/>
          </a:xfrm>
          <a:noFill/>
        </p:spPr>
        <p:txBody>
          <a:bodyPr lIns="90165" tIns="45084" rIns="90165" bIns="45084"/>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a:lstStyle/>
          <a:p>
            <a:fld id="{5C02B1C7-F22D-B846-84F1-20C663CACF22}" type="slidenum">
              <a:rPr lang="en-US">
                <a:latin typeface="Times New Roman" pitchFamily="-1" charset="0"/>
              </a:rPr>
              <a:pPr/>
              <a:t>64</a:t>
            </a:fld>
            <a:endParaRPr lang="en-US">
              <a:latin typeface="Times New Roman" pitchFamily="-1"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3CB91F6A-943D-0547-B792-228F5BB905A3}" type="slidenum">
              <a:rPr lang="en-US">
                <a:latin typeface="Times New Roman" pitchFamily="-1" charset="0"/>
              </a:rPr>
              <a:pPr/>
              <a:t>65</a:t>
            </a:fld>
            <a:endParaRPr lang="en-US">
              <a:latin typeface="Times New Roman" pitchFamily="-1"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685EB8CD-9F1C-8C4E-A586-5EF180706C40}" type="slidenum">
              <a:rPr lang="en-US">
                <a:latin typeface="Times New Roman" pitchFamily="-1" charset="0"/>
              </a:rPr>
              <a:pPr/>
              <a:t>66</a:t>
            </a:fld>
            <a:endParaRPr lang="en-US">
              <a:latin typeface="Times New Roman" pitchFamily="-1"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C2BBEA03-8A63-B543-9DB2-F2DDF2D0C734}" type="slidenum">
              <a:rPr lang="en-US"/>
              <a:pPr/>
              <a:t>71</a:t>
            </a:fld>
            <a:endParaRPr lang="en-US"/>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EC1AB990-9FD4-DE4D-A200-962619692AA3}" type="slidenum">
              <a:rPr lang="en-US"/>
              <a:pPr/>
              <a:t>72</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a:lstStyle/>
          <a:p>
            <a:fld id="{83736FA0-89E6-5A40-8E2E-3C08EE822637}" type="slidenum">
              <a:rPr lang="en-US"/>
              <a:pPr/>
              <a:t>75</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a:lstStyle/>
          <a:p>
            <a:fld id="{69E1CA33-D38B-6042-8147-91A11288D303}" type="slidenum">
              <a:rPr lang="en-GB"/>
              <a:pPr/>
              <a:t>83</a:t>
            </a:fld>
            <a:endParaRPr lang="en-GB"/>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a:lstStyle/>
          <a:p>
            <a:fld id="{D5954BD8-56A6-9644-B522-D1D30CDBB7C2}" type="slidenum">
              <a:rPr lang="en-GB"/>
              <a:pPr/>
              <a:t>84</a:t>
            </a:fld>
            <a:endParaRPr lang="en-GB"/>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AC23FB5E-149A-9A4C-BCA7-7E8E992DEB62}" type="slidenum">
              <a:rPr lang="en-US">
                <a:solidFill>
                  <a:prstClr val="black"/>
                </a:solidFill>
                <a:ea typeface="Arial" pitchFamily="-1" charset="0"/>
                <a:cs typeface="Arial" pitchFamily="-1" charset="0"/>
              </a:rPr>
              <a:pPr/>
              <a:t>8</a:t>
            </a:fld>
            <a:endParaRPr lang="en-US">
              <a:solidFill>
                <a:prstClr val="black"/>
              </a:solidFill>
              <a:ea typeface="Arial" pitchFamily="-1" charset="0"/>
              <a:cs typeface="Arial" pitchFamily="-1"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a:lstStyle/>
          <a:p>
            <a:fld id="{5590DECB-F489-BB48-A210-1832D325393D}" type="slidenum">
              <a:rPr lang="en-GB"/>
              <a:pPr/>
              <a:t>85</a:t>
            </a:fld>
            <a:endParaRPr lang="en-GB"/>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5457DEF5-7390-D246-ABAF-14377C2F10C4}" type="slidenum">
              <a:rPr lang="en-GB"/>
              <a:pPr/>
              <a:t>86</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pPr lvl="1"/>
            <a:r>
              <a:rPr lang="en-GB" b="1">
                <a:latin typeface="Arial" pitchFamily="-1" charset="0"/>
              </a:rPr>
              <a:t>boosted additive model combines feature responses</a:t>
            </a:r>
          </a:p>
          <a:p>
            <a:endParaRPr lang="en-GB" b="1">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a:lstStyle/>
          <a:p>
            <a:fld id="{7C92B338-1D2B-BF40-9224-57665AB9C985}" type="slidenum">
              <a:rPr lang="en-GB"/>
              <a:pPr/>
              <a:t>87</a:t>
            </a:fld>
            <a:endParaRPr lang="en-GB"/>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a:lstStyle/>
          <a:p>
            <a:r>
              <a:rPr lang="en-GB" b="1">
                <a:latin typeface="Arial" pitchFamily="-1" charset="0"/>
                <a:ea typeface="ＭＳ Ｐゴシック" pitchFamily="-1" charset="-128"/>
                <a:cs typeface="ＭＳ Ｐゴシック" pitchFamily="-1" charset="-128"/>
              </a:rPr>
              <a:t>separate classifiers</a:t>
            </a:r>
          </a:p>
          <a:p>
            <a:endParaRPr lang="en-GB" b="1">
              <a:latin typeface="Arial" pitchFamily="-1" charset="0"/>
              <a:ea typeface="ＭＳ Ｐゴシック" pitchFamily="-1" charset="-128"/>
              <a:cs typeface="ＭＳ Ｐゴシック" pitchFamily="-1" charset="-128"/>
            </a:endParaRPr>
          </a:p>
          <a:p>
            <a:r>
              <a:rPr lang="en-GB" b="1">
                <a:latin typeface="Arial" pitchFamily="-1" charset="0"/>
                <a:ea typeface="ＭＳ Ｐゴシック" pitchFamily="-1" charset="-128"/>
                <a:cs typeface="ＭＳ Ｐゴシック" pitchFamily="-1" charset="-128"/>
              </a:rPr>
              <a:t>for each detection, contour fragments that contributed positively to the detection at their optimal positions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a:lstStyle/>
          <a:p>
            <a:fld id="{40EA8987-08DF-AD45-BAD6-599A033D2172}" type="slidenum">
              <a:rPr lang="en-GB"/>
              <a:pPr/>
              <a:t>88</a:t>
            </a:fld>
            <a:endParaRPr lang="en-GB"/>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a:lstStyle/>
          <a:p>
            <a:fld id="{969DC76D-B20E-594E-8891-4700534ECE16}" type="slidenum">
              <a:rPr lang="en-GB"/>
              <a:pPr/>
              <a:t>89</a:t>
            </a:fld>
            <a:endParaRPr lang="en-GB"/>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a:lstStyle/>
          <a:p>
            <a:fld id="{04B3308D-A58C-6E49-A3B6-04EAF0AF1413}" type="slidenum">
              <a:rPr lang="en-GB"/>
              <a:pPr/>
              <a:t>90</a:t>
            </a:fld>
            <a:endParaRPr lang="en-GB"/>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a:lstStyle/>
          <a:p>
            <a:endParaRPr lang="en-GB" b="1">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ln>
            <a:miter lim="800000"/>
            <a:headEnd/>
            <a:tailEnd/>
          </a:ln>
        </p:spPr>
        <p:txBody>
          <a:bodyPr/>
          <a:lstStyle/>
          <a:p>
            <a:fld id="{A18961C1-51C1-2940-BC0E-BB0407ECD17F}" type="slidenum">
              <a:rPr lang="en-GB"/>
              <a:pPr/>
              <a:t>91</a:t>
            </a:fld>
            <a:endParaRPr lang="en-GB"/>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ln>
            <a:miter lim="800000"/>
            <a:headEnd/>
            <a:tailEnd/>
          </a:ln>
        </p:spPr>
        <p:txBody>
          <a:bodyPr/>
          <a:lstStyle/>
          <a:p>
            <a:fld id="{983169CA-9DE9-FA45-99EF-D9E2E98E4FC6}" type="slidenum">
              <a:rPr lang="en-GB"/>
              <a:pPr/>
              <a:t>92</a:t>
            </a:fld>
            <a:endParaRPr lang="en-GB"/>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a:lstStyle/>
          <a:p>
            <a:fld id="{30F9DBC3-0A61-5443-A310-CD10EC9B2CC1}" type="slidenum">
              <a:rPr lang="en-US"/>
              <a:pPr/>
              <a:t>93</a:t>
            </a:fld>
            <a:endParaRPr lang="en-US"/>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a:lstStyle/>
          <a:p>
            <a:fld id="{E73FE856-3DFD-8045-9C3E-653B29F40221}" type="slidenum">
              <a:rPr lang="en-US"/>
              <a:pPr/>
              <a:t>94</a:t>
            </a:fld>
            <a:endParaRPr lang="en-US"/>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CE269F4-5374-4641-9A81-2AA148927500}" type="slidenum">
              <a:rPr lang="en-US">
                <a:solidFill>
                  <a:prstClr val="black"/>
                </a:solidFill>
                <a:ea typeface="Arial" pitchFamily="-1" charset="0"/>
                <a:cs typeface="Arial" pitchFamily="-1" charset="0"/>
              </a:rPr>
              <a:pPr/>
              <a:t>9</a:t>
            </a:fld>
            <a:endParaRPr lang="en-US">
              <a:solidFill>
                <a:prstClr val="black"/>
              </a:solidFill>
              <a:ea typeface="Arial" pitchFamily="-1" charset="0"/>
              <a:cs typeface="Arial" pitchFamily="-1"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9267"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One can do this by working with invariant features instead of raw pixel values. One of the more successful features is something called a histogram of gradient descriptor. At every pixel, first compute its derivate in the x and y direction. Quantize the resulting gradient vector into one of 9 orientations. Compute a histogram, over 8x8 pixel regions, of the number of pixels with particular orientations. Here, I’m visualizing the histogram by drawing a line at the orientation, whose intensity is proportional to the count of pixels with that gradient orientation. For example, we see lots of vertical edges toward the right of the image, and these are manifested as strong counts in the vertical bin. This is what the HOG feature sees when it looks at an image. If the bike was red or green, or the wheel was slightly deformed or shifted by a few pixels, the descriptor would look the same. Any questions?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fld id="{4FA9965D-739A-A542-B6A5-D5E89E0A050E}" type="slidenum">
              <a:rPr lang="en-US"/>
              <a:pPr/>
              <a:t>96</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ln>
            <a:miter lim="800000"/>
            <a:headEnd/>
            <a:tailEnd/>
          </a:ln>
        </p:spPr>
        <p:txBody>
          <a:bodyPr/>
          <a:lstStyle/>
          <a:p>
            <a:fld id="{9FA376ED-5B51-0648-8A57-DC6483036FB4}" type="slidenum">
              <a:rPr lang="en-US"/>
              <a:pPr/>
              <a:t>97</a:t>
            </a:fld>
            <a:endParaRPr lang="en-US"/>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7459"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A reasonable model might be a simple linear classifier defined on such features. To build a person detector, we would assemble positive and negative examples of cropped images of people. For each example, we encode it using a HOG descriptor, and feed these features into a linear classifier such as a SVM. For a linear classifier, we can visualize the learned weight vector ‘w’ as a spacial template defined on gradient orientation features, just like in the previous slide. For example, the template favors image regions with lots of edges near the head. *Click* One can then use this template to scan over the entire image, reporting back windows that score above some threshold.</a:t>
            </a:r>
          </a:p>
          <a:p>
            <a:endParaRPr lang="en-US" sz="2200">
              <a:latin typeface="Lucida Grande" pitchFamily="-1" charset="0"/>
              <a:ea typeface="Lucida Grande" pitchFamily="-1" charset="0"/>
              <a:cs typeface="Lucida Grande" pitchFamily="-1" charset="0"/>
              <a:sym typeface="Lucida Grande" pitchFamily="-1"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9507"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When doing this, you will discover that not all learned weights are positive. Let w+ be the positive portion of w, with negative values zeroed out. Let w- be the negative component of w, with positive values zeroed out. The final weight vector is simply the difference between these two templates. In other words the original classifier reports a detection when the positive template outscores the negative template. My interpretation of what’s going on, is that if you just built a template by averaging together positive examples, the resulting detector would look like the positive template, which tends to fire on image regions with strong vertical edges. This produces false positives on doorways and pillars. The “right” approach, in a Bayesian sense, is to compete a pedestrian model with all other object models, including doorway and pillar models. Such a complex background hypothesis is difficult to build. Instead, it is easer to penalize particular vertical edges in particular locations. In essence, this is the classic argument for discriminative models over generative ones; model your decision boundary rather than the complex class distributions that generate it.</a:t>
            </a:r>
          </a:p>
          <a:p>
            <a:endParaRPr lang="en-US" sz="2200">
              <a:latin typeface="Lucida Grande" pitchFamily="-1" charset="0"/>
              <a:ea typeface="Lucida Grande" pitchFamily="-1" charset="0"/>
              <a:cs typeface="Lucida Grande" pitchFamily="-1" charset="0"/>
              <a:sym typeface="Lucida Grande" pitchFamily="-1"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a:lstStyle/>
          <a:p>
            <a:fld id="{26E7DE02-7BD7-F84D-B788-705F44DEE05A}" type="slidenum">
              <a:rPr lang="en-US"/>
              <a:pPr/>
              <a:t>103</a:t>
            </a:fld>
            <a:endParaRPr lang="en-US"/>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E0A5EDB6-5C4E-2344-8E5A-C0E740CEC268}" type="slidenum">
              <a:rPr lang="en-US"/>
              <a:pPr/>
              <a:t>107</a:t>
            </a:fld>
            <a:endParaRPr lang="en-US"/>
          </a:p>
        </p:txBody>
      </p:sp>
      <p:sp>
        <p:nvSpPr>
          <p:cNvPr id="156675" name="Rectangle 2"/>
          <p:cNvSpPr>
            <a:spLocks noGrp="1" noRot="1" noChangeAspect="1" noChangeArrowheads="1" noTextEdit="1"/>
          </p:cNvSpPr>
          <p:nvPr>
            <p:ph type="sldImg"/>
          </p:nvPr>
        </p:nvSpPr>
        <p:spPr bwMode="auto">
          <a:xfrm>
            <a:off x="1343025" y="915988"/>
            <a:ext cx="4160838" cy="3121025"/>
          </a:xfrm>
          <a:solidFill>
            <a:srgbClr val="FFFFFF"/>
          </a:solidFill>
          <a:ln>
            <a:solidFill>
              <a:srgbClr val="000000"/>
            </a:solidFill>
            <a:miter lim="800000"/>
            <a:headEnd/>
            <a:tailEnd/>
          </a:ln>
        </p:spPr>
      </p:sp>
      <p:sp>
        <p:nvSpPr>
          <p:cNvPr id="156676" name="Text Box 3"/>
          <p:cNvSpPr>
            <a:spLocks noGrp="1" noChangeArrowheads="1"/>
          </p:cNvSpPr>
          <p:nvPr>
            <p:ph type="body" idx="1"/>
          </p:nvPr>
        </p:nvSpPr>
        <p:spPr bwMode="auto">
          <a:xfrm>
            <a:off x="1046163" y="4351338"/>
            <a:ext cx="4760912" cy="182562"/>
          </a:xfrm>
          <a:noFill/>
        </p:spPr>
        <p:txBody>
          <a:bodyPr lIns="0" tIns="0" rIns="0" bIns="0">
            <a:spAutoFit/>
          </a:bodyPr>
          <a:lstStyle/>
          <a:p>
            <a:pPr defTabSz="457200"/>
            <a:endParaRPr lang="en-US">
              <a:ea typeface="ＭＳ Ｐゴシック" pitchFamily="-1" charset="-128"/>
              <a:cs typeface="ＭＳ Ｐゴシック" pitchFamily="-1"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ln>
            <a:miter lim="800000"/>
            <a:headEnd/>
            <a:tailEnd/>
          </a:ln>
        </p:spPr>
        <p:txBody>
          <a:bodyPr/>
          <a:lstStyle/>
          <a:p>
            <a:fld id="{B5C901A9-3360-A145-864A-9FAB16CEF111}" type="slidenum">
              <a:rPr lang="en-US"/>
              <a:pPr/>
              <a:t>110</a:t>
            </a:fld>
            <a:endParaRPr lang="en-US"/>
          </a:p>
        </p:txBody>
      </p:sp>
      <p:sp>
        <p:nvSpPr>
          <p:cNvPr id="160771" name="Rectangle 2"/>
          <p:cNvSpPr>
            <a:spLocks noGrp="1" noRot="1" noChangeAspect="1" noChangeArrowheads="1" noTextEdit="1"/>
          </p:cNvSpPr>
          <p:nvPr>
            <p:ph type="sldImg"/>
          </p:nvPr>
        </p:nvSpPr>
        <p:spPr bwMode="auto">
          <a:xfrm>
            <a:off x="1343025" y="915988"/>
            <a:ext cx="4160838" cy="3121025"/>
          </a:xfrm>
          <a:solidFill>
            <a:srgbClr val="FFFFFF"/>
          </a:solidFill>
          <a:ln>
            <a:solidFill>
              <a:srgbClr val="000000"/>
            </a:solidFill>
            <a:miter lim="800000"/>
            <a:headEnd/>
            <a:tailEnd/>
          </a:ln>
        </p:spPr>
      </p:sp>
      <p:sp>
        <p:nvSpPr>
          <p:cNvPr id="160772" name="Text Box 3"/>
          <p:cNvSpPr>
            <a:spLocks noGrp="1" noChangeArrowheads="1"/>
          </p:cNvSpPr>
          <p:nvPr>
            <p:ph type="body" idx="1"/>
          </p:nvPr>
        </p:nvSpPr>
        <p:spPr bwMode="auto">
          <a:xfrm>
            <a:off x="1046163" y="4351338"/>
            <a:ext cx="4760912" cy="182562"/>
          </a:xfrm>
          <a:noFill/>
        </p:spPr>
        <p:txBody>
          <a:bodyPr lIns="0" tIns="0" rIns="0" bIns="0">
            <a:spAutoFit/>
          </a:bodyPr>
          <a:lstStyle/>
          <a:p>
            <a:pPr defTabSz="457200"/>
            <a:endParaRPr lang="en-US">
              <a:ea typeface="ＭＳ Ｐゴシック" pitchFamily="-1" charset="-128"/>
              <a:cs typeface="ＭＳ Ｐゴシック" pitchFamily="-1"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ln>
            <a:miter lim="800000"/>
            <a:headEnd/>
            <a:tailEnd/>
          </a:ln>
        </p:spPr>
        <p:txBody>
          <a:bodyPr/>
          <a:lstStyle/>
          <a:p>
            <a:fld id="{A0FFECD0-99A0-2C4F-93A1-7E36BB7B4D3E}" type="slidenum">
              <a:rPr lang="en-US"/>
              <a:pPr/>
              <a:t>113</a:t>
            </a:fld>
            <a:endParaRPr lang="en-US"/>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bwMode="auto">
          <a:noFill/>
        </p:spPr>
        <p:txBody>
          <a:bodyPr/>
          <a:lstStyle/>
          <a:p>
            <a:r>
              <a:rPr lang="en-GB">
                <a:ea typeface="ＭＳ Ｐゴシック" pitchFamily="-1" charset="-128"/>
                <a:cs typeface="ＭＳ Ｐゴシック" pitchFamily="-1" charset="-128"/>
              </a:rPr>
              <a:t>Key problem with approach &amp; motivates design choices.  Assume for the moment that we have a set of regions. </a:t>
            </a:r>
            <a:endParaRPr lang="en-US">
              <a:ea typeface="ＭＳ Ｐゴシック" pitchFamily="-1" charset="-128"/>
              <a:cs typeface="ＭＳ Ｐゴシック" pitchFamily="-1"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ln>
            <a:miter lim="800000"/>
            <a:headEnd/>
            <a:tailEnd/>
          </a:ln>
        </p:spPr>
        <p:txBody>
          <a:bodyPr/>
          <a:lstStyle/>
          <a:p>
            <a:fld id="{B61A490C-48BA-5341-8BDE-F77106EB7EBC}" type="slidenum">
              <a:rPr lang="en-US"/>
              <a:pPr/>
              <a:t>117</a:t>
            </a:fld>
            <a:endParaRPr lang="en-US"/>
          </a:p>
        </p:txBody>
      </p:sp>
      <p:sp>
        <p:nvSpPr>
          <p:cNvPr id="169987" name="Shape 1"/>
          <p:cNvSpPr>
            <a:spLocks noGrp="1" noRot="1" noChangeAspect="1" noTextEdit="1"/>
          </p:cNvSpPr>
          <p:nvPr>
            <p:ph type="sldImg"/>
          </p:nvPr>
        </p:nvSpPr>
        <p:spPr bwMode="auto">
          <a:noFill/>
          <a:ln>
            <a:solidFill>
              <a:srgbClr val="000000"/>
            </a:solidFill>
            <a:miter lim="800000"/>
            <a:headEnd/>
            <a:tailEnd/>
          </a:ln>
        </p:spPr>
      </p:sp>
      <p:sp>
        <p:nvSpPr>
          <p:cNvPr id="169988" name="Shape 2"/>
          <p:cNvSpPr>
            <a:spLocks noGrp="1"/>
          </p:cNvSpPr>
          <p:nvPr>
            <p:ph type="body" idx="1"/>
          </p:nvPr>
        </p:nvSpPr>
        <p:spPr bwMode="auto">
          <a:noFill/>
        </p:spPr>
        <p:txBody>
          <a:bodyPr/>
          <a:lstStyle/>
          <a:p>
            <a:pPr marL="319088" indent="-319088">
              <a:spcBef>
                <a:spcPts val="700"/>
              </a:spcBef>
            </a:pPr>
            <a:r>
              <a:rPr lang="en-GB">
                <a:ea typeface="ＭＳ Ｐゴシック" pitchFamily="-1" charset="-128"/>
                <a:cs typeface="ＭＳ Ｐゴシック" pitchFamily="-1" charset="-128"/>
              </a:rPr>
              <a:t>Each pixel is labelled – regions of pixels have the same part label.</a:t>
            </a:r>
          </a:p>
        </p:txBody>
      </p:sp>
      <p:sp>
        <p:nvSpPr>
          <p:cNvPr id="169989" name="Shape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914CDFE-7F31-044E-A178-3574490CEE90}" type="slidenum">
              <a:rPr lang="en-GB" sz="1200"/>
              <a:pPr algn="r"/>
              <a:t>117</a:t>
            </a:fld>
            <a:endParaRPr lang="en-GB"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A66BE5E-D80F-D143-BBB1-B46568D46D27}" type="slidenum">
              <a:rPr lang="en-US">
                <a:solidFill>
                  <a:prstClr val="black"/>
                </a:solidFill>
                <a:ea typeface="Arial" pitchFamily="-1" charset="0"/>
                <a:cs typeface="Arial" pitchFamily="-1" charset="0"/>
              </a:rPr>
              <a:pPr/>
              <a:t>10</a:t>
            </a:fld>
            <a:endParaRPr lang="en-US">
              <a:solidFill>
                <a:prstClr val="black"/>
              </a:solidFill>
              <a:ea typeface="Arial" pitchFamily="-1" charset="0"/>
              <a:cs typeface="Arial" pitchFamily="-1"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ln>
            <a:miter lim="800000"/>
            <a:headEnd/>
            <a:tailEnd/>
          </a:ln>
        </p:spPr>
        <p:txBody>
          <a:bodyPr/>
          <a:lstStyle/>
          <a:p>
            <a:fld id="{4669D308-7B66-5A4A-9C98-C9A47538E977}" type="slidenum">
              <a:rPr lang="en-US"/>
              <a:pPr/>
              <a:t>121</a:t>
            </a:fld>
            <a:endParaRPr lang="en-US"/>
          </a:p>
        </p:txBody>
      </p:sp>
      <p:sp>
        <p:nvSpPr>
          <p:cNvPr id="175107" name="Rectangle 2"/>
          <p:cNvSpPr>
            <a:spLocks noGrp="1" noRot="1" noChangeAspect="1" noChangeArrowheads="1" noTextEdit="1"/>
          </p:cNvSpPr>
          <p:nvPr>
            <p:ph type="sldImg"/>
          </p:nvPr>
        </p:nvSpPr>
        <p:spPr bwMode="auto">
          <a:xfrm>
            <a:off x="1338263" y="914400"/>
            <a:ext cx="4181475" cy="3135313"/>
          </a:xfrm>
          <a:solidFill>
            <a:srgbClr val="FFFFFF"/>
          </a:solidFill>
          <a:ln>
            <a:solidFill>
              <a:srgbClr val="000000"/>
            </a:solidFill>
            <a:miter lim="800000"/>
            <a:headEnd/>
            <a:tailEnd/>
          </a:ln>
        </p:spPr>
      </p:sp>
      <p:sp>
        <p:nvSpPr>
          <p:cNvPr id="175108" name="Text Box 3"/>
          <p:cNvSpPr>
            <a:spLocks noGrp="1" noChangeArrowheads="1"/>
          </p:cNvSpPr>
          <p:nvPr>
            <p:ph type="body" idx="1"/>
          </p:nvPr>
        </p:nvSpPr>
        <p:spPr bwMode="auto">
          <a:xfrm>
            <a:off x="1046163" y="4352925"/>
            <a:ext cx="4770437" cy="4386263"/>
          </a:xfrm>
          <a:noFill/>
        </p:spPr>
        <p:txBody>
          <a:bodyPr lIns="0" tIns="0" rIns="0" bIns="0">
            <a:spAutoFit/>
          </a:bodyPr>
          <a:lstStyle/>
          <a:p>
            <a:pPr defTabSz="457200">
              <a:lnSpc>
                <a:spcPts val="16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The idea of deformable templates is not new.  In</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the early 1970's at least three groups were</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working on similar ideas:</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400">
              <a:ea typeface="ＭＳ Ｐゴシック" pitchFamily="-1" charset="-128"/>
              <a:cs typeface="ＭＳ Ｐゴシック" pitchFamily="-1" charset="-128"/>
            </a:endParaRP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Grenander in statistical pattern theory</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von der Malsburg in neural networks</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 and Fischler and Eschlager in computer vision</a:t>
            </a: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400">
              <a:ea typeface="ＭＳ Ｐゴシック" pitchFamily="-1" charset="-128"/>
              <a:cs typeface="ＭＳ Ｐゴシック" pitchFamily="-1" charset="-128"/>
            </a:endParaRPr>
          </a:p>
          <a:p>
            <a:pPr defTabSz="457200">
              <a:lnSpc>
                <a:spcPct val="116000"/>
              </a:lnSpc>
              <a:spcBef>
                <a:spcPct val="0"/>
              </a:spcBef>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ea typeface="ＭＳ Ｐゴシック" pitchFamily="-1" charset="-128"/>
                <a:cs typeface="ＭＳ Ｐゴシック" pitchFamily="-1" charset="-128"/>
              </a:rPr>
              <a:t>On the left we have the model template of a helicopter.  We characterize the template by a set of feature points sampled from edges in the image.  These are shown as the approximately 40 colored dots in the left image.    On the right we show a query image.  Here feature points are extracted along edges in the entire image.  Many of these will be on background or clutter, but some are on the object of interest.  Our problem is to find a correspondence between the model points at left and the correct subset of feature points on the right.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87395"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I’ll discuss object recognition within the context of the PASCAL Visual Object Challenge. This is an annual image benchmark competition that is widely considered to be the most difficult and realistic testbed for object detection. The dataset consists of 10,000 Flickr images labeled with 20 everyday object categories, split into a training and test set with held-out labels. Given the labeled training images on the left, the challenge is to learn models that produce accurate bounding box labels on the test images. In this talk, I will describe our winning entry into this competition.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0467" name="Rectangle 2"/>
          <p:cNvSpPr>
            <a:spLocks noGrp="1" noChangeArrowheads="1"/>
          </p:cNvSpPr>
          <p:nvPr>
            <p:ph type="body" idx="1"/>
          </p:nvPr>
        </p:nvSpPr>
        <p:spPr bwMode="auto">
          <a:noFill/>
        </p:spPr>
        <p:txBody>
          <a:bodyPr/>
          <a:lstStyle/>
          <a:p>
            <a:r>
              <a:rPr lang="en-US" sz="1600">
                <a:latin typeface="Helvetica" pitchFamily="-1" charset="0"/>
                <a:ea typeface="Helvetica" pitchFamily="-1" charset="0"/>
                <a:cs typeface="Helvetica" pitchFamily="-1" charset="0"/>
                <a:sym typeface="Helvetica" pitchFamily="-1" charset="0"/>
              </a:rPr>
              <a:t>We can visualize this model, more simply as a collection of templates, each representing the local appearance of a part. These templates are constrained to be in relative spatial arrangements by springs that connect pairs of parts. This model, originally introduced 30 years ago, has a rich history in vision.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3539"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Given an image window x, we would like to score a particular arrangement of parts. To do so, let z_i be the pixel position of part i. For simplicity, lets encode position by the x-y coordinate of the part, though later we’ll introduce an orientation to model rotated parts.</a:t>
            </a:r>
          </a:p>
          <a:p>
            <a:endParaRPr lang="en-US" sz="2200">
              <a:latin typeface="Lucida Grande" pitchFamily="-1" charset="0"/>
              <a:ea typeface="Lucida Grande" pitchFamily="-1" charset="0"/>
              <a:cs typeface="Lucida Grande" pitchFamily="-1" charset="0"/>
              <a:sym typeface="Lucida Grande" pitchFamily="-1"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5587"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The local score for each part is the correlation of the part template with the image feature extracted from that location.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7635"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We add to that a spring score that scores the deformation between pairs of parts. Here psi is a 4 element vector of the relative x-y location of a part with respect to a partner. The weights ij encode the rest location and rigidity of the spring connecting part i to part j. We can visualize the spring score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9683"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We add to that a spring score that scores the deformation between pairs of parts. Here psi is a 4 element vector of the relative x-y location of a part with respect to a partner. The weights ij encode the rest location and rigidity of the spring connecting part i to part j. We can visualize the spring score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3F6250D-0D4E-EE41-9F96-BADF6656D5AC}"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F4CAB-63A6-8D46-9EA3-F9BB9EFB1A1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417F86-CDD1-B844-9D54-395BC123A36F}"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60AB6F-EDF0-7940-9C90-EA31E6A5CD3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5850B8-4DD1-164F-8F60-9E1A4F2BFBDB}"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A8CF79-0B2E-4C48-9305-968E30870D3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DC87F0-D533-7A4C-973C-B038BFCED7D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3341C-0C4B-CC4F-B4F4-DE5C3D861A2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8884D-641A-3B4A-8640-8CE4EF2074C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AD34BC-B794-724F-BCB6-9CCDA8797EE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6E982E-2260-7443-8888-94E6B752AA2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123A2C-9DA4-9B48-88CA-4891778B170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99D708-EE55-E741-BDBF-57E2D98B7E6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DB60C5-851E-6845-B35F-05E343A98AE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BE6F9A-6521-6D4C-9714-B4C9BBAAF55E}"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C0B368-8BC9-2643-842C-B77AB7566C2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Slide Number Placeholder 4"/>
          <p:cNvSpPr>
            <a:spLocks noGrp="1"/>
          </p:cNvSpPr>
          <p:nvPr>
            <p:ph type="sldNum" sz="quarter" idx="11"/>
          </p:nvPr>
        </p:nvSpPr>
        <p:spPr/>
        <p:txBody>
          <a:bodyPr/>
          <a:lstStyle>
            <a:lvl1pPr>
              <a:defRPr/>
            </a:lvl1pPr>
          </a:lstStyle>
          <a:p>
            <a:pPr>
              <a:defRPr/>
            </a:pPr>
            <a:fld id="{FAA019B2-DD5D-2F47-AE04-3BBDD4E6BE9C}" type="slidenum">
              <a:rPr lang="en-GB"/>
              <a:pPr>
                <a:defRPr/>
              </a:pPr>
              <a:t>‹#›</a:t>
            </a:fld>
            <a:endParaRPr lang="en-GB"/>
          </a:p>
        </p:txBody>
      </p:sp>
      <p:sp>
        <p:nvSpPr>
          <p:cNvPr id="6" name="Footer Placeholder 5"/>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852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34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02100"/>
            <a:ext cx="4038600" cy="2351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pPr>
              <a:defRPr/>
            </a:pPr>
            <a:endParaRPr lang="en-GB"/>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pPr>
              <a:defRPr/>
            </a:pPr>
            <a:fld id="{A393BB00-B270-C443-82F8-6FAB7A1F69C5}" type="slidenum">
              <a:rPr lang="en-GB"/>
              <a:pPr>
                <a:defRPr/>
              </a:pPr>
              <a:t>‹#›</a:t>
            </a:fld>
            <a:endParaRPr lang="en-GB"/>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pPr>
              <a:defRPr/>
            </a:pP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852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52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a:defRPr/>
            </a:pPr>
            <a:endParaRPr lang="en-GB"/>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pPr>
              <a:defRPr/>
            </a:pPr>
            <a:fld id="{BAEB4A71-7145-0A4C-ACBB-D9B7231FD91B}" type="slidenum">
              <a:rPr lang="en-GB"/>
              <a:pPr>
                <a:defRPr/>
              </a:pPr>
              <a:t>‹#›</a:t>
            </a:fld>
            <a:endParaRPr lang="en-GB"/>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a:defRPr/>
            </a:pPr>
            <a:fld id="{C84BA7EA-25E6-5B4C-8DFF-ABFD9E853FF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D480-1880-8644-B533-71A0A8438EE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80C078-C41C-8849-9BF9-847F5A9CBD3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F6C0C3-433A-374B-868D-9F4772DF571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EE4B442-8D84-5046-A0B8-DBACBC83A2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F6903-85D5-5742-8A72-D018D70BE2C6}"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B1C17C-8634-7442-ADC9-18B5060A354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98140A-4A8D-9541-8BD5-32E34408563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CA0B7-A874-FE44-93DA-11DD0D5DFB1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9A65FE-57DC-0449-AE2A-33EC1679928E}" type="datetime1">
              <a:rPr lang="en-US"/>
              <a:pPr>
                <a:defRPr/>
              </a:pPr>
              <a:t>11/14/12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13D28-85E8-A14C-A032-21F96B7EE645}"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77B4F03-EFB8-B44F-889E-56A69634367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7E815B-E8E6-1045-BDC4-21356F9CE5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65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BADE6A-20AB-2840-BF25-97B384C3A23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EA91722-0226-B34D-B0E5-C84268BEC75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17456C-D7AF-F44A-924E-C72B46CB8A8B}" type="datetime1">
              <a:rPr lang="en-US"/>
              <a:pPr>
                <a:defRPr/>
              </a:pPr>
              <a:t>11/14/12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A491FE-5F03-0B43-952B-5AAC6CDC9E4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54A823-65CB-4D42-BED9-8D46F1983E1A}" type="datetime1">
              <a:rPr lang="en-US"/>
              <a:pPr>
                <a:defRPr/>
              </a:pPr>
              <a:t>11/14/12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68E521-C394-444A-A29F-1784411972C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C215A8-E7B1-1B42-A139-38CF20308BBB}" type="datetime1">
              <a:rPr lang="en-US"/>
              <a:pPr>
                <a:defRPr/>
              </a:pPr>
              <a:t>11/14/12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A8D75E0-741D-1A4F-BE94-F70ADD8FAA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28283-D019-924C-867C-5438A8138848}" type="datetime1">
              <a:rPr lang="en-US"/>
              <a:pPr>
                <a:defRPr/>
              </a:pPr>
              <a:t>11/14/12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3BBD067-0723-824E-90E7-DDC333612D7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4351E3-9A7E-EB45-A73C-EEA1E5BBD925}" type="datetime1">
              <a:rPr lang="en-US"/>
              <a:pPr>
                <a:defRPr/>
              </a:pPr>
              <a:t>11/14/12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41E3EA-B114-C942-B16B-5518DA3501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26F189-F207-9C44-8AA4-AF8A86FC85F0}" type="datetime1">
              <a:rPr lang="en-US"/>
              <a:pPr>
                <a:defRPr/>
              </a:pPr>
              <a:t>11/14/12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F80F1-135E-6043-AA9F-EF14191846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theme" Target="../theme/theme11.xml"/><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theme" Target="../theme/theme14.xml"/><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theme" Target="../theme/theme8.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6" rIns="91430" bIns="45716" numCol="1" anchor="ctr" anchorCtr="0" compatLnSpc="1">
            <a:prstTxWarp prst="textNoShape">
              <a:avLst/>
            </a:prstTxWarp>
          </a:bodyPr>
          <a:lstStyle>
            <a:lvl1pPr>
              <a:defRPr sz="1200">
                <a:solidFill>
                  <a:srgbClr val="898989"/>
                </a:solidFill>
                <a:latin typeface="Calibri" pitchFamily="-1" charset="0"/>
              </a:defRPr>
            </a:lvl1pPr>
          </a:lstStyle>
          <a:p>
            <a:pPr>
              <a:defRPr/>
            </a:pPr>
            <a:fld id="{8A06CF78-747C-BA48-B294-BEC3C1081EBC}" type="datetime1">
              <a:rPr lang="en-US"/>
              <a:pPr>
                <a:defRPr/>
              </a:pPr>
              <a:t>11/14/12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6" rIns="91430" bIns="45716" numCol="1" anchor="ctr" anchorCtr="0" compatLnSpc="1">
            <a:prstTxWarp prst="textNoShape">
              <a:avLst/>
            </a:prstTxWarp>
          </a:bodyPr>
          <a:lstStyle>
            <a:lvl1pPr algn="ctr">
              <a:defRPr sz="1200">
                <a:solidFill>
                  <a:srgbClr val="898989"/>
                </a:solidFill>
                <a:latin typeface="Calibri" pitchFamily="-1"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6" rIns="91430" bIns="45716" numCol="1" anchor="ctr" anchorCtr="0" compatLnSpc="1">
            <a:prstTxWarp prst="textNoShape">
              <a:avLst/>
            </a:prstTxWarp>
          </a:bodyPr>
          <a:lstStyle>
            <a:lvl1pPr algn="r">
              <a:defRPr sz="1200">
                <a:solidFill>
                  <a:srgbClr val="898989"/>
                </a:solidFill>
                <a:latin typeface="Calibri" pitchFamily="-1" charset="0"/>
              </a:defRPr>
            </a:lvl1pPr>
          </a:lstStyle>
          <a:p>
            <a:pPr>
              <a:defRPr/>
            </a:pPr>
            <a:fld id="{34BF2E43-025C-5848-87B3-040FCF7AF0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5613"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5613"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5613"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5613"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154" algn="ctr" defTabSz="457154"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306" algn="ctr" defTabSz="457154"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460" algn="ctr" defTabSz="457154"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613" algn="ctr" defTabSz="457154"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1313" indent="-341313" algn="l" defTabSz="455613"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1363" indent="-284163" algn="l" defTabSz="455613"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1413" indent="-227013" algn="l" defTabSz="455613"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598613" indent="-227013" algn="l" defTabSz="455613"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5813" indent="-227013" algn="l" defTabSz="455613"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82828"/>
        </a:solid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bwMode="auto">
          <a:xfrm>
            <a:off x="455613" y="0"/>
            <a:ext cx="8232775" cy="1692275"/>
          </a:xfrm>
          <a:prstGeom prst="rect">
            <a:avLst/>
          </a:prstGeom>
          <a:noFill/>
          <a:ln w="12700">
            <a:noFill/>
            <a:miter lim="800000"/>
            <a:headEnd/>
            <a:tailEnd/>
          </a:ln>
        </p:spPr>
        <p:txBody>
          <a:bodyPr vert="horz" wrap="square" lIns="0" tIns="0" rIns="40636" bIns="0" numCol="1" anchor="ctr" anchorCtr="0" compatLnSpc="1">
            <a:prstTxWarp prst="textNoShape">
              <a:avLst/>
            </a:prstTxWarp>
          </a:bodyPr>
          <a:lstStyle/>
          <a:p>
            <a:pPr lvl="0"/>
            <a:r>
              <a:rPr lang="en-US">
                <a:sym typeface="Times New Roman" pitchFamily="-1" charset="0"/>
              </a:rPr>
              <a:t>Click to edit Master title style</a:t>
            </a:r>
          </a:p>
        </p:txBody>
      </p:sp>
      <p:sp>
        <p:nvSpPr>
          <p:cNvPr id="33795" name="Rectangle 2"/>
          <p:cNvSpPr>
            <a:spLocks noGrp="1" noChangeArrowheads="1"/>
          </p:cNvSpPr>
          <p:nvPr>
            <p:ph type="body" idx="1"/>
          </p:nvPr>
        </p:nvSpPr>
        <p:spPr bwMode="auto">
          <a:xfrm>
            <a:off x="455613" y="1598613"/>
            <a:ext cx="8232775" cy="5259387"/>
          </a:xfrm>
          <a:prstGeom prst="rect">
            <a:avLst/>
          </a:prstGeom>
          <a:noFill/>
          <a:ln w="12700">
            <a:noFill/>
            <a:miter lim="800000"/>
            <a:headEnd/>
            <a:tailEnd/>
          </a:ln>
        </p:spPr>
        <p:txBody>
          <a:bodyPr vert="horz" wrap="square" lIns="35715" tIns="35715" rIns="127147" bIns="35715" numCol="1" anchor="t" anchorCtr="0" compatLnSpc="1">
            <a:prstTxWarp prst="textNoShape">
              <a:avLst/>
            </a:prstTxWarp>
          </a:bodyPr>
          <a:lstStyle/>
          <a:p>
            <a:pPr lvl="0"/>
            <a:r>
              <a:rPr lang="en-US">
                <a:sym typeface="Times New Roman" pitchFamily="-1" charset="0"/>
              </a:rPr>
              <a:t>Click to edit Master text styles</a:t>
            </a:r>
          </a:p>
          <a:p>
            <a:pPr lvl="1"/>
            <a:r>
              <a:rPr lang="en-US">
                <a:sym typeface="Times New Roman" pitchFamily="-1" charset="0"/>
              </a:rPr>
              <a:t>Second level</a:t>
            </a:r>
          </a:p>
          <a:p>
            <a:pPr lvl="2"/>
            <a:r>
              <a:rPr lang="en-US">
                <a:sym typeface="Times New Roman" pitchFamily="-1" charset="0"/>
              </a:rPr>
              <a:t>Third level</a:t>
            </a:r>
          </a:p>
          <a:p>
            <a:pPr lvl="3"/>
            <a:r>
              <a:rPr lang="en-US">
                <a:sym typeface="Times New Roman" pitchFamily="-1" charset="0"/>
              </a:rPr>
              <a:t>Fourth level</a:t>
            </a:r>
          </a:p>
          <a:p>
            <a:pPr lvl="4"/>
            <a:r>
              <a:rPr lang="en-US">
                <a:sym typeface="Times New Roman" pitchFamily="-1" charset="0"/>
              </a:rPr>
              <a:t>Fifth level</a:t>
            </a:r>
          </a:p>
        </p:txBody>
      </p:sp>
    </p:spTree>
  </p:cSld>
  <p:clrMap bg1="dk2" tx1="lt1" bg2="dk1" tx2="lt2" accent1="accent1" accent2="accent2" accent3="accent3" accent4="accent4" accent5="accent5" accent6="accent6" hlink="hlink" folHlink="folHlink"/>
  <p:sldLayoutIdLst>
    <p:sldLayoutId id="2147483824" r:id="rId1"/>
    <p:sldLayoutId id="2147483836" r:id="rId2"/>
  </p:sldLayoutIdLst>
  <p:transition>
    <p:dissolve/>
  </p:transition>
  <p:txStyles>
    <p:titleStyle>
      <a:lvl1pPr marL="26988" indent="-26988" algn="ctr" rtl="0" eaLnBrk="0" fontAlgn="base" hangingPunct="0">
        <a:spcBef>
          <a:spcPct val="0"/>
        </a:spcBef>
        <a:spcAft>
          <a:spcPct val="0"/>
        </a:spcAft>
        <a:defRPr sz="4400">
          <a:solidFill>
            <a:schemeClr val="tx1"/>
          </a:solidFill>
          <a:latin typeface="+mj-lt"/>
          <a:ea typeface="+mj-ea"/>
          <a:cs typeface="+mj-cs"/>
          <a:sym typeface="Times New Roman" pitchFamily="-1" charset="0"/>
        </a:defRPr>
      </a:lvl1pPr>
      <a:lvl2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2pPr>
      <a:lvl3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3pPr>
      <a:lvl4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4pPr>
      <a:lvl5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5pPr>
      <a:lvl6pPr marL="349344"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670785"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992226"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313666"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26988" indent="-26988" algn="ctr" rtl="0" eaLnBrk="0" fontAlgn="base" hangingPunct="0">
        <a:spcBef>
          <a:spcPts val="775"/>
        </a:spcBef>
        <a:spcAft>
          <a:spcPct val="0"/>
        </a:spcAft>
        <a:defRPr sz="3100">
          <a:solidFill>
            <a:schemeClr val="tx1"/>
          </a:solidFill>
          <a:latin typeface="+mn-lt"/>
          <a:ea typeface="+mn-ea"/>
          <a:cs typeface="+mn-cs"/>
          <a:sym typeface="Times New Roman" pitchFamily="-1" charset="0"/>
        </a:defRPr>
      </a:lvl1pPr>
      <a:lvl2pPr marL="312738" indent="144463" algn="ctr" rtl="0" eaLnBrk="0" fontAlgn="base" hangingPunct="0">
        <a:spcBef>
          <a:spcPts val="638"/>
        </a:spcBef>
        <a:spcAft>
          <a:spcPct val="0"/>
        </a:spcAft>
        <a:defRPr sz="2700">
          <a:solidFill>
            <a:schemeClr val="tx1"/>
          </a:solidFill>
          <a:latin typeface="+mn-lt"/>
          <a:ea typeface="+mn-ea"/>
          <a:cs typeface="+mn-cs"/>
          <a:sym typeface="Times New Roman" pitchFamily="-1" charset="0"/>
        </a:defRPr>
      </a:lvl2pPr>
      <a:lvl3pPr marL="635000" indent="279400" algn="ctr" rtl="0" eaLnBrk="0" fontAlgn="base" hangingPunct="0">
        <a:spcBef>
          <a:spcPts val="563"/>
        </a:spcBef>
        <a:spcAft>
          <a:spcPct val="0"/>
        </a:spcAft>
        <a:defRPr sz="2400">
          <a:solidFill>
            <a:schemeClr val="tx1"/>
          </a:solidFill>
          <a:latin typeface="+mn-lt"/>
          <a:ea typeface="+mn-ea"/>
          <a:cs typeface="+mn-cs"/>
          <a:sym typeface="Times New Roman" pitchFamily="-1" charset="0"/>
        </a:defRPr>
      </a:lvl3pPr>
      <a:lvl4pPr marL="955675" indent="415925"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4pPr>
      <a:lvl5pPr marL="1277938" indent="550863"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5pPr>
      <a:lvl6pPr marL="1599392" algn="ctr" rtl="0" fontAlgn="base">
        <a:spcBef>
          <a:spcPts val="492"/>
        </a:spcBef>
        <a:spcAft>
          <a:spcPct val="0"/>
        </a:spcAft>
        <a:defRPr sz="2000">
          <a:solidFill>
            <a:schemeClr val="tx1"/>
          </a:solidFill>
          <a:latin typeface="+mn-lt"/>
          <a:ea typeface="+mn-ea"/>
          <a:cs typeface="+mn-cs"/>
          <a:sym typeface="Times New Roman" charset="0"/>
        </a:defRPr>
      </a:lvl6pPr>
      <a:lvl7pPr marL="1920833" algn="ctr" rtl="0" fontAlgn="base">
        <a:spcBef>
          <a:spcPts val="492"/>
        </a:spcBef>
        <a:spcAft>
          <a:spcPct val="0"/>
        </a:spcAft>
        <a:defRPr sz="2000">
          <a:solidFill>
            <a:schemeClr val="tx1"/>
          </a:solidFill>
          <a:latin typeface="+mn-lt"/>
          <a:ea typeface="+mn-ea"/>
          <a:cs typeface="+mn-cs"/>
          <a:sym typeface="Times New Roman" charset="0"/>
        </a:defRPr>
      </a:lvl7pPr>
      <a:lvl8pPr marL="2242273" algn="ctr" rtl="0" fontAlgn="base">
        <a:spcBef>
          <a:spcPts val="492"/>
        </a:spcBef>
        <a:spcAft>
          <a:spcPct val="0"/>
        </a:spcAft>
        <a:defRPr sz="2000">
          <a:solidFill>
            <a:schemeClr val="tx1"/>
          </a:solidFill>
          <a:latin typeface="+mn-lt"/>
          <a:ea typeface="+mn-ea"/>
          <a:cs typeface="+mn-cs"/>
          <a:sym typeface="Times New Roman" charset="0"/>
        </a:defRPr>
      </a:lvl8pPr>
      <a:lvl9pPr marL="2563715" algn="ctr" rtl="0" fontAlgn="base">
        <a:spcBef>
          <a:spcPts val="492"/>
        </a:spcBef>
        <a:spcAft>
          <a:spcPct val="0"/>
        </a:spcAft>
        <a:defRPr sz="2000">
          <a:solidFill>
            <a:schemeClr val="tx1"/>
          </a:solidFill>
          <a:latin typeface="+mn-lt"/>
          <a:ea typeface="+mn-ea"/>
          <a:cs typeface="+mn-cs"/>
          <a:sym typeface="Times New Roman"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92F50E-9FC6-C84B-B8C9-2D702141A0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71513" y="568325"/>
            <a:ext cx="780415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4035" name="Rectangle 3"/>
          <p:cNvSpPr>
            <a:spLocks noGrp="1" noChangeArrowheads="1"/>
          </p:cNvSpPr>
          <p:nvPr>
            <p:ph type="body" idx="1"/>
          </p:nvPr>
        </p:nvSpPr>
        <p:spPr bwMode="auto">
          <a:xfrm>
            <a:off x="671513" y="1906588"/>
            <a:ext cx="7804150" cy="51958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l" defTabSz="414338" rtl="0" eaLnBrk="0" fontAlgn="base" hangingPunct="0">
        <a:spcBef>
          <a:spcPct val="0"/>
        </a:spcBef>
        <a:spcAft>
          <a:spcPct val="0"/>
        </a:spcAft>
        <a:buClr>
          <a:srgbClr val="000000"/>
        </a:buClr>
        <a:buSzPct val="45000"/>
        <a:buFont typeface="StarSymbol" charset="0"/>
        <a:defRPr sz="4000">
          <a:solidFill>
            <a:srgbClr val="000000"/>
          </a:solidFill>
          <a:latin typeface="+mj-lt"/>
          <a:ea typeface="ＭＳ Ｐゴシック" charset="-128"/>
          <a:cs typeface="ＭＳ Ｐゴシック" charset="-128"/>
        </a:defRPr>
      </a:lvl1pPr>
      <a:lvl2pPr algn="l" defTabSz="41433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128"/>
          <a:cs typeface="ＭＳ Ｐゴシック" charset="-128"/>
        </a:defRPr>
      </a:lvl2pPr>
      <a:lvl3pPr algn="l" defTabSz="41433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128"/>
          <a:cs typeface="ＭＳ Ｐゴシック" charset="-128"/>
        </a:defRPr>
      </a:lvl3pPr>
      <a:lvl4pPr algn="l" defTabSz="41433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128"/>
          <a:cs typeface="ＭＳ Ｐゴシック" charset="-128"/>
        </a:defRPr>
      </a:lvl4pPr>
      <a:lvl5pPr algn="l" defTabSz="41433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128"/>
          <a:cs typeface="ＭＳ Ｐゴシック" charset="-128"/>
        </a:defRPr>
      </a:lvl5pPr>
      <a:lvl6pPr marL="457200" algn="l" defTabSz="414338" rtl="0" fontAlgn="base">
        <a:spcBef>
          <a:spcPct val="0"/>
        </a:spcBef>
        <a:spcAft>
          <a:spcPct val="0"/>
        </a:spcAft>
        <a:buClr>
          <a:srgbClr val="000000"/>
        </a:buClr>
        <a:buSzPct val="45000"/>
        <a:buFont typeface="StarSymbol" charset="0"/>
        <a:defRPr sz="4000">
          <a:solidFill>
            <a:srgbClr val="000000"/>
          </a:solidFill>
          <a:latin typeface="Times New Roman" charset="0"/>
        </a:defRPr>
      </a:lvl6pPr>
      <a:lvl7pPr marL="914400" algn="l" defTabSz="414338" rtl="0" fontAlgn="base">
        <a:spcBef>
          <a:spcPct val="0"/>
        </a:spcBef>
        <a:spcAft>
          <a:spcPct val="0"/>
        </a:spcAft>
        <a:buClr>
          <a:srgbClr val="000000"/>
        </a:buClr>
        <a:buSzPct val="45000"/>
        <a:buFont typeface="StarSymbol" charset="0"/>
        <a:defRPr sz="4000">
          <a:solidFill>
            <a:srgbClr val="000000"/>
          </a:solidFill>
          <a:latin typeface="Times New Roman" charset="0"/>
        </a:defRPr>
      </a:lvl7pPr>
      <a:lvl8pPr marL="1371600" algn="l" defTabSz="414338" rtl="0" fontAlgn="base">
        <a:spcBef>
          <a:spcPct val="0"/>
        </a:spcBef>
        <a:spcAft>
          <a:spcPct val="0"/>
        </a:spcAft>
        <a:buClr>
          <a:srgbClr val="000000"/>
        </a:buClr>
        <a:buSzPct val="45000"/>
        <a:buFont typeface="StarSymbol" charset="0"/>
        <a:defRPr sz="4000">
          <a:solidFill>
            <a:srgbClr val="000000"/>
          </a:solidFill>
          <a:latin typeface="Times New Roman" charset="0"/>
        </a:defRPr>
      </a:lvl8pPr>
      <a:lvl9pPr marL="1828800" algn="l" defTabSz="414338" rtl="0" fontAlgn="base">
        <a:spcBef>
          <a:spcPct val="0"/>
        </a:spcBef>
        <a:spcAft>
          <a:spcPct val="0"/>
        </a:spcAft>
        <a:buClr>
          <a:srgbClr val="000000"/>
        </a:buClr>
        <a:buSzPct val="45000"/>
        <a:buFont typeface="StarSymbol" charset="0"/>
        <a:defRPr sz="4000">
          <a:solidFill>
            <a:srgbClr val="000000"/>
          </a:solidFill>
          <a:latin typeface="Times New Roman" charset="0"/>
        </a:defRPr>
      </a:lvl9pPr>
    </p:titleStyle>
    <p:bodyStyle>
      <a:lvl1pPr marL="390525" indent="-293688" algn="l" defTabSz="414338" rtl="0" eaLnBrk="0" fontAlgn="base" hangingPunct="0">
        <a:lnSpc>
          <a:spcPts val="3350"/>
        </a:lnSpc>
        <a:spcBef>
          <a:spcPct val="0"/>
        </a:spcBef>
        <a:spcAft>
          <a:spcPts val="1288"/>
        </a:spcAft>
        <a:buClr>
          <a:srgbClr val="FFFFFF"/>
        </a:buClr>
        <a:buSzPct val="45000"/>
        <a:buFont typeface="StarSymbol" charset="0"/>
        <a:buChar char="●"/>
        <a:defRPr sz="2900">
          <a:solidFill>
            <a:srgbClr val="FFFFFF"/>
          </a:solidFill>
          <a:latin typeface="+mn-lt"/>
          <a:ea typeface="ＭＳ Ｐゴシック" charset="-128"/>
          <a:cs typeface="ＭＳ Ｐゴシック" charset="-128"/>
        </a:defRPr>
      </a:lvl1pPr>
      <a:lvl2pPr marL="782638" indent="-260350" algn="l" defTabSz="414338" rtl="0" eaLnBrk="0" fontAlgn="base" hangingPunct="0">
        <a:lnSpc>
          <a:spcPct val="116000"/>
        </a:lnSpc>
        <a:spcBef>
          <a:spcPct val="0"/>
        </a:spcBef>
        <a:spcAft>
          <a:spcPts val="1038"/>
        </a:spcAft>
        <a:buClr>
          <a:srgbClr val="FFFFFF"/>
        </a:buClr>
        <a:buSzPct val="75000"/>
        <a:buFont typeface="StarSymbol" charset="0"/>
        <a:buChar char="–"/>
        <a:defRPr sz="2900">
          <a:solidFill>
            <a:srgbClr val="FFFFFF"/>
          </a:solidFill>
          <a:latin typeface="+mn-lt"/>
          <a:ea typeface="ＭＳ Ｐゴシック" charset="-128"/>
        </a:defRPr>
      </a:lvl2pPr>
      <a:lvl3pPr marL="1173163" indent="-195263" algn="l" defTabSz="414338" rtl="0" eaLnBrk="0" fontAlgn="base" hangingPunct="0">
        <a:lnSpc>
          <a:spcPct val="116000"/>
        </a:lnSpc>
        <a:spcBef>
          <a:spcPct val="0"/>
        </a:spcBef>
        <a:spcAft>
          <a:spcPts val="775"/>
        </a:spcAft>
        <a:buClr>
          <a:srgbClr val="FFFFFF"/>
        </a:buClr>
        <a:buSzPct val="45000"/>
        <a:buFont typeface="StarSymbol" charset="0"/>
        <a:buChar char="●"/>
        <a:defRPr sz="2900">
          <a:solidFill>
            <a:srgbClr val="FFFFFF"/>
          </a:solidFill>
          <a:latin typeface="+mn-lt"/>
          <a:ea typeface="ＭＳ Ｐゴシック" charset="-128"/>
        </a:defRPr>
      </a:lvl3pPr>
      <a:lvl4pPr marL="1565275" indent="-193675" algn="l" defTabSz="414338" rtl="0" eaLnBrk="0" fontAlgn="base" hangingPunct="0">
        <a:lnSpc>
          <a:spcPct val="116000"/>
        </a:lnSpc>
        <a:spcBef>
          <a:spcPct val="0"/>
        </a:spcBef>
        <a:spcAft>
          <a:spcPts val="525"/>
        </a:spcAft>
        <a:buClr>
          <a:srgbClr val="FFFFFF"/>
        </a:buClr>
        <a:buSzPct val="75000"/>
        <a:buFont typeface="StarSymbol" charset="0"/>
        <a:buChar char="–"/>
        <a:defRPr sz="2900">
          <a:solidFill>
            <a:srgbClr val="FFFFFF"/>
          </a:solidFill>
          <a:latin typeface="+mn-lt"/>
          <a:ea typeface="ＭＳ Ｐゴシック" charset="-128"/>
        </a:defRPr>
      </a:lvl4pPr>
      <a:lvl5pPr marL="1957388" indent="-196850" algn="l" defTabSz="414338" rtl="0" eaLnBrk="0" fontAlgn="base" hangingPunct="0">
        <a:lnSpc>
          <a:spcPct val="116000"/>
        </a:lnSpc>
        <a:spcBef>
          <a:spcPct val="0"/>
        </a:spcBef>
        <a:spcAft>
          <a:spcPts val="263"/>
        </a:spcAft>
        <a:buClr>
          <a:srgbClr val="FFFFFF"/>
        </a:buClr>
        <a:buSzPct val="45000"/>
        <a:buFont typeface="StarSymbol" charset="0"/>
        <a:buChar char="●"/>
        <a:defRPr sz="2900">
          <a:solidFill>
            <a:srgbClr val="FFFFFF"/>
          </a:solidFill>
          <a:latin typeface="+mn-lt"/>
          <a:ea typeface="ＭＳ Ｐゴシック" charset="-128"/>
        </a:defRPr>
      </a:lvl5pPr>
      <a:lvl6pPr marL="2414588" indent="-196850" algn="l" defTabSz="414338" rtl="0" fontAlgn="base">
        <a:lnSpc>
          <a:spcPct val="116000"/>
        </a:lnSpc>
        <a:spcBef>
          <a:spcPct val="0"/>
        </a:spcBef>
        <a:spcAft>
          <a:spcPts val="263"/>
        </a:spcAft>
        <a:buClr>
          <a:srgbClr val="FFFFFF"/>
        </a:buClr>
        <a:buSzPct val="45000"/>
        <a:buFont typeface="StarSymbol" charset="0"/>
        <a:buChar char="●"/>
        <a:defRPr sz="2900">
          <a:solidFill>
            <a:srgbClr val="FFFFFF"/>
          </a:solidFill>
          <a:latin typeface="+mn-lt"/>
          <a:ea typeface="ＭＳ Ｐゴシック" charset="-128"/>
        </a:defRPr>
      </a:lvl6pPr>
      <a:lvl7pPr marL="2871788" indent="-196850" algn="l" defTabSz="414338" rtl="0" fontAlgn="base">
        <a:lnSpc>
          <a:spcPct val="116000"/>
        </a:lnSpc>
        <a:spcBef>
          <a:spcPct val="0"/>
        </a:spcBef>
        <a:spcAft>
          <a:spcPts val="263"/>
        </a:spcAft>
        <a:buClr>
          <a:srgbClr val="FFFFFF"/>
        </a:buClr>
        <a:buSzPct val="45000"/>
        <a:buFont typeface="StarSymbol" charset="0"/>
        <a:buChar char="●"/>
        <a:defRPr sz="2900">
          <a:solidFill>
            <a:srgbClr val="FFFFFF"/>
          </a:solidFill>
          <a:latin typeface="+mn-lt"/>
          <a:ea typeface="ＭＳ Ｐゴシック" charset="-128"/>
        </a:defRPr>
      </a:lvl7pPr>
      <a:lvl8pPr marL="3328988" indent="-196850" algn="l" defTabSz="414338" rtl="0" fontAlgn="base">
        <a:lnSpc>
          <a:spcPct val="116000"/>
        </a:lnSpc>
        <a:spcBef>
          <a:spcPct val="0"/>
        </a:spcBef>
        <a:spcAft>
          <a:spcPts val="263"/>
        </a:spcAft>
        <a:buClr>
          <a:srgbClr val="FFFFFF"/>
        </a:buClr>
        <a:buSzPct val="45000"/>
        <a:buFont typeface="StarSymbol" charset="0"/>
        <a:buChar char="●"/>
        <a:defRPr sz="2900">
          <a:solidFill>
            <a:srgbClr val="FFFFFF"/>
          </a:solidFill>
          <a:latin typeface="+mn-lt"/>
          <a:ea typeface="ＭＳ Ｐゴシック" charset="-128"/>
        </a:defRPr>
      </a:lvl8pPr>
      <a:lvl9pPr marL="3786188" indent="-196850" algn="l" defTabSz="414338" rtl="0" fontAlgn="base">
        <a:lnSpc>
          <a:spcPct val="116000"/>
        </a:lnSpc>
        <a:spcBef>
          <a:spcPct val="0"/>
        </a:spcBef>
        <a:spcAft>
          <a:spcPts val="263"/>
        </a:spcAft>
        <a:buClr>
          <a:srgbClr val="FFFFFF"/>
        </a:buClr>
        <a:buSzPct val="45000"/>
        <a:buFont typeface="StarSymbol" charset="0"/>
        <a:buChar char="●"/>
        <a:defRPr sz="29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60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a:defRPr/>
            </a:pPr>
            <a:fld id="{E7B5463F-FA69-4247-8FCF-78DCCFA0225F}" type="datetime1">
              <a:rPr lang="en-US"/>
              <a:pPr>
                <a:defRPr/>
              </a:pPr>
              <a:t>11/14/12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a:defRPr/>
            </a:pPr>
            <a:fld id="{69F6C33B-BFFA-8F4D-AFD1-43BAED21F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a:endParaRPr lang="en-US">
              <a:solidFill>
                <a:srgbClr val="000000"/>
              </a:solidFill>
              <a:ea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a:endParaRPr lang="en-US">
              <a:solidFill>
                <a:srgbClr val="000000"/>
              </a:solidFill>
              <a:ea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fld id="{AEE83499-1816-8744-AF5A-F02871781A31}" type="slidenum">
              <a:rPr lang="en-US">
                <a:solidFill>
                  <a:srgbClr val="000000"/>
                </a:solidFill>
                <a:ea typeface="Arial"/>
                <a:cs typeface="Arial"/>
              </a:rPr>
              <a:pPr defTabSz="914400"/>
              <a:t>‹#›</a:t>
            </a:fld>
            <a:endParaRPr lang="en-US">
              <a:solidFill>
                <a:srgbClr val="000000"/>
              </a:solidFill>
              <a:ea typeface="Arial"/>
              <a:cs typeface="Arial"/>
            </a:endParaRP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vl1pPr>
          </a:lstStyle>
          <a:p>
            <a:pPr>
              <a:defRPr/>
            </a:pPr>
            <a:fld id="{C914F7B9-3F55-2243-8B13-5F30741BAF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charset="0"/>
        </a:defRPr>
      </a:lvl6pPr>
      <a:lvl7pPr marL="914306" algn="ctr" rtl="0" fontAlgn="base">
        <a:spcBef>
          <a:spcPct val="0"/>
        </a:spcBef>
        <a:spcAft>
          <a:spcPct val="0"/>
        </a:spcAft>
        <a:defRPr sz="4400">
          <a:solidFill>
            <a:schemeClr val="tx2"/>
          </a:solidFill>
          <a:latin typeface="Arial" charset="0"/>
        </a:defRPr>
      </a:lvl7pPr>
      <a:lvl8pPr marL="1371460" algn="ctr" rtl="0" fontAlgn="base">
        <a:spcBef>
          <a:spcPct val="0"/>
        </a:spcBef>
        <a:spcAft>
          <a:spcPct val="0"/>
        </a:spcAft>
        <a:defRPr sz="4400">
          <a:solidFill>
            <a:schemeClr val="tx2"/>
          </a:solidFill>
          <a:latin typeface="Arial" charset="0"/>
        </a:defRPr>
      </a:lvl8pPr>
      <a:lvl9pPr marL="1828613"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43" indent="-228576" algn="l" rtl="0" fontAlgn="base">
        <a:spcBef>
          <a:spcPct val="20000"/>
        </a:spcBef>
        <a:spcAft>
          <a:spcPct val="0"/>
        </a:spcAft>
        <a:buChar char="»"/>
        <a:defRPr sz="2000">
          <a:solidFill>
            <a:schemeClr val="tx1"/>
          </a:solidFill>
          <a:latin typeface="+mn-lt"/>
          <a:ea typeface="ＭＳ Ｐゴシック" charset="-128"/>
        </a:defRPr>
      </a:lvl6pPr>
      <a:lvl7pPr marL="2971496" indent="-228576" algn="l" rtl="0" fontAlgn="base">
        <a:spcBef>
          <a:spcPct val="20000"/>
        </a:spcBef>
        <a:spcAft>
          <a:spcPct val="0"/>
        </a:spcAft>
        <a:buChar char="»"/>
        <a:defRPr sz="2000">
          <a:solidFill>
            <a:schemeClr val="tx1"/>
          </a:solidFill>
          <a:latin typeface="+mn-lt"/>
          <a:ea typeface="ＭＳ Ｐゴシック" charset="-128"/>
        </a:defRPr>
      </a:lvl7pPr>
      <a:lvl8pPr marL="3428650" indent="-228576" algn="l" rtl="0" fontAlgn="base">
        <a:spcBef>
          <a:spcPct val="20000"/>
        </a:spcBef>
        <a:spcAft>
          <a:spcPct val="0"/>
        </a:spcAft>
        <a:buChar char="»"/>
        <a:defRPr sz="2000">
          <a:solidFill>
            <a:schemeClr val="tx1"/>
          </a:solidFill>
          <a:latin typeface="+mn-lt"/>
          <a:ea typeface="ＭＳ Ｐゴシック" charset="-128"/>
        </a:defRPr>
      </a:lvl8pPr>
      <a:lvl9pPr marL="3885802" indent="-22857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ea typeface="Arial" pitchFamily="-1" charset="0"/>
                <a:cs typeface="Arial" pitchFamily="-1"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ea typeface="Arial" pitchFamily="-1" charset="0"/>
                <a:cs typeface="Arial" pitchFamily="-1"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ea typeface="Arial" pitchFamily="-1" charset="0"/>
                <a:cs typeface="Arial" pitchFamily="-1" charset="0"/>
              </a:defRPr>
            </a:lvl1pPr>
          </a:lstStyle>
          <a:p>
            <a:pPr>
              <a:defRPr/>
            </a:pPr>
            <a:fld id="{3C4A72CB-1AB3-0946-BABD-CDB4477153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154"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306"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46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613"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4343" indent="-228576" algn="l" rtl="0" fontAlgn="base">
        <a:spcBef>
          <a:spcPct val="20000"/>
        </a:spcBef>
        <a:spcAft>
          <a:spcPct val="0"/>
        </a:spcAft>
        <a:buChar char="»"/>
        <a:defRPr sz="2000">
          <a:solidFill>
            <a:schemeClr val="tx1"/>
          </a:solidFill>
          <a:latin typeface="+mn-lt"/>
          <a:ea typeface="+mn-ea"/>
          <a:cs typeface="+mn-cs"/>
        </a:defRPr>
      </a:lvl6pPr>
      <a:lvl7pPr marL="2971496" indent="-228576" algn="l" rtl="0" fontAlgn="base">
        <a:spcBef>
          <a:spcPct val="20000"/>
        </a:spcBef>
        <a:spcAft>
          <a:spcPct val="0"/>
        </a:spcAft>
        <a:buChar char="»"/>
        <a:defRPr sz="2000">
          <a:solidFill>
            <a:schemeClr val="tx1"/>
          </a:solidFill>
          <a:latin typeface="+mn-lt"/>
          <a:ea typeface="+mn-ea"/>
          <a:cs typeface="+mn-cs"/>
        </a:defRPr>
      </a:lvl7pPr>
      <a:lvl8pPr marL="3428650" indent="-228576" algn="l" rtl="0" fontAlgn="base">
        <a:spcBef>
          <a:spcPct val="20000"/>
        </a:spcBef>
        <a:spcAft>
          <a:spcPct val="0"/>
        </a:spcAft>
        <a:buChar char="»"/>
        <a:defRPr sz="2000">
          <a:solidFill>
            <a:schemeClr val="tx1"/>
          </a:solidFill>
          <a:latin typeface="+mn-lt"/>
          <a:ea typeface="+mn-ea"/>
          <a:cs typeface="+mn-cs"/>
        </a:defRPr>
      </a:lvl8pPr>
      <a:lvl9pPr marL="3885802" indent="-22857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ea typeface="Arial" pitchFamily="-1" charset="0"/>
                <a:cs typeface="Arial" pitchFamily="-1"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ea typeface="Arial" pitchFamily="-1" charset="0"/>
                <a:cs typeface="Arial" pitchFamily="-1"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ea typeface="Arial" pitchFamily="-1" charset="0"/>
                <a:cs typeface="Arial" pitchFamily="-1" charset="0"/>
              </a:defRPr>
            </a:lvl1pPr>
          </a:lstStyle>
          <a:p>
            <a:pPr>
              <a:defRPr/>
            </a:pPr>
            <a:fld id="{9FF053AB-F288-5846-9A2A-29A6402EC0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154"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306"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46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613"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4343" indent="-228576" algn="l" rtl="0" fontAlgn="base">
        <a:spcBef>
          <a:spcPct val="20000"/>
        </a:spcBef>
        <a:spcAft>
          <a:spcPct val="0"/>
        </a:spcAft>
        <a:buChar char="»"/>
        <a:defRPr sz="2000">
          <a:solidFill>
            <a:schemeClr val="tx1"/>
          </a:solidFill>
          <a:latin typeface="+mn-lt"/>
          <a:ea typeface="+mn-ea"/>
          <a:cs typeface="+mn-cs"/>
        </a:defRPr>
      </a:lvl6pPr>
      <a:lvl7pPr marL="2971496" indent="-228576" algn="l" rtl="0" fontAlgn="base">
        <a:spcBef>
          <a:spcPct val="20000"/>
        </a:spcBef>
        <a:spcAft>
          <a:spcPct val="0"/>
        </a:spcAft>
        <a:buChar char="»"/>
        <a:defRPr sz="2000">
          <a:solidFill>
            <a:schemeClr val="tx1"/>
          </a:solidFill>
          <a:latin typeface="+mn-lt"/>
          <a:ea typeface="+mn-ea"/>
          <a:cs typeface="+mn-cs"/>
        </a:defRPr>
      </a:lvl7pPr>
      <a:lvl8pPr marL="3428650" indent="-228576" algn="l" rtl="0" fontAlgn="base">
        <a:spcBef>
          <a:spcPct val="20000"/>
        </a:spcBef>
        <a:spcAft>
          <a:spcPct val="0"/>
        </a:spcAft>
        <a:buChar char="»"/>
        <a:defRPr sz="2000">
          <a:solidFill>
            <a:schemeClr val="tx1"/>
          </a:solidFill>
          <a:latin typeface="+mn-lt"/>
          <a:ea typeface="+mn-ea"/>
          <a:cs typeface="+mn-cs"/>
        </a:defRPr>
      </a:lvl8pPr>
      <a:lvl9pPr marL="3885802" indent="-22857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ea typeface="Arial" pitchFamily="-1" charset="0"/>
                <a:cs typeface="Arial" pitchFamily="-1"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ea typeface="Arial" pitchFamily="-1" charset="0"/>
                <a:cs typeface="Arial" pitchFamily="-1"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ea typeface="Arial" pitchFamily="-1" charset="0"/>
                <a:cs typeface="Arial" pitchFamily="-1" charset="0"/>
              </a:defRPr>
            </a:lvl1pPr>
          </a:lstStyle>
          <a:p>
            <a:pPr>
              <a:defRPr/>
            </a:pPr>
            <a:fld id="{DA60D071-C9F2-1B40-9076-171263552D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pitchFamily="-106" charset="0"/>
        </a:defRPr>
      </a:lvl6pPr>
      <a:lvl7pPr marL="914306" algn="ctr" rtl="0" fontAlgn="base">
        <a:spcBef>
          <a:spcPct val="0"/>
        </a:spcBef>
        <a:spcAft>
          <a:spcPct val="0"/>
        </a:spcAft>
        <a:defRPr sz="4400">
          <a:solidFill>
            <a:schemeClr val="tx2"/>
          </a:solidFill>
          <a:latin typeface="Arial" pitchFamily="-106" charset="0"/>
        </a:defRPr>
      </a:lvl7pPr>
      <a:lvl8pPr marL="1371460" algn="ctr" rtl="0" fontAlgn="base">
        <a:spcBef>
          <a:spcPct val="0"/>
        </a:spcBef>
        <a:spcAft>
          <a:spcPct val="0"/>
        </a:spcAft>
        <a:defRPr sz="4400">
          <a:solidFill>
            <a:schemeClr val="tx2"/>
          </a:solidFill>
          <a:latin typeface="Arial" pitchFamily="-106" charset="0"/>
        </a:defRPr>
      </a:lvl8pPr>
      <a:lvl9pPr marL="1828613" algn="ctr" rtl="0" fontAlgn="base">
        <a:spcBef>
          <a:spcPct val="0"/>
        </a:spcBef>
        <a:spcAft>
          <a:spcPct val="0"/>
        </a:spcAft>
        <a:defRPr sz="4400">
          <a:solidFill>
            <a:schemeClr val="tx2"/>
          </a:solidFill>
          <a:latin typeface="Arial" pitchFamily="-106"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343" indent="-228576" algn="l" rtl="0" fontAlgn="base">
        <a:spcBef>
          <a:spcPct val="20000"/>
        </a:spcBef>
        <a:spcAft>
          <a:spcPct val="0"/>
        </a:spcAft>
        <a:buChar char="»"/>
        <a:defRPr sz="2000">
          <a:solidFill>
            <a:schemeClr val="tx1"/>
          </a:solidFill>
          <a:latin typeface="+mn-lt"/>
          <a:ea typeface="ＭＳ Ｐゴシック" pitchFamily="-106" charset="-128"/>
        </a:defRPr>
      </a:lvl6pPr>
      <a:lvl7pPr marL="2971496" indent="-228576" algn="l" rtl="0" fontAlgn="base">
        <a:spcBef>
          <a:spcPct val="20000"/>
        </a:spcBef>
        <a:spcAft>
          <a:spcPct val="0"/>
        </a:spcAft>
        <a:buChar char="»"/>
        <a:defRPr sz="2000">
          <a:solidFill>
            <a:schemeClr val="tx1"/>
          </a:solidFill>
          <a:latin typeface="+mn-lt"/>
          <a:ea typeface="ＭＳ Ｐゴシック" pitchFamily="-106" charset="-128"/>
        </a:defRPr>
      </a:lvl7pPr>
      <a:lvl8pPr marL="3428650" indent="-228576" algn="l" rtl="0" fontAlgn="base">
        <a:spcBef>
          <a:spcPct val="20000"/>
        </a:spcBef>
        <a:spcAft>
          <a:spcPct val="0"/>
        </a:spcAft>
        <a:buChar char="»"/>
        <a:defRPr sz="2000">
          <a:solidFill>
            <a:schemeClr val="tx1"/>
          </a:solidFill>
          <a:latin typeface="+mn-lt"/>
          <a:ea typeface="ＭＳ Ｐゴシック" pitchFamily="-106" charset="-128"/>
        </a:defRPr>
      </a:lvl8pPr>
      <a:lvl9pPr marL="3885802" indent="-228576"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715963"/>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ea typeface="Arial" pitchFamily="-1" charset="0"/>
                <a:cs typeface="Arial" pitchFamily="-1"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ea typeface="Arial" pitchFamily="-1" charset="0"/>
                <a:cs typeface="Arial" pitchFamily="-1"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ea typeface="Arial" pitchFamily="-1" charset="0"/>
                <a:cs typeface="Arial" pitchFamily="-1" charset="0"/>
              </a:defRPr>
            </a:lvl1pPr>
          </a:lstStyle>
          <a:p>
            <a:pPr>
              <a:defRPr/>
            </a:pPr>
            <a:fld id="{460FC079-E9D1-854D-8D88-1C57CA71B3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pitchFamily="-106" charset="0"/>
        </a:defRPr>
      </a:lvl6pPr>
      <a:lvl7pPr marL="914306" algn="ctr" rtl="0" fontAlgn="base">
        <a:spcBef>
          <a:spcPct val="0"/>
        </a:spcBef>
        <a:spcAft>
          <a:spcPct val="0"/>
        </a:spcAft>
        <a:defRPr sz="4400">
          <a:solidFill>
            <a:schemeClr val="tx2"/>
          </a:solidFill>
          <a:latin typeface="Arial" pitchFamily="-106" charset="0"/>
        </a:defRPr>
      </a:lvl7pPr>
      <a:lvl8pPr marL="1371460" algn="ctr" rtl="0" fontAlgn="base">
        <a:spcBef>
          <a:spcPct val="0"/>
        </a:spcBef>
        <a:spcAft>
          <a:spcPct val="0"/>
        </a:spcAft>
        <a:defRPr sz="4400">
          <a:solidFill>
            <a:schemeClr val="tx2"/>
          </a:solidFill>
          <a:latin typeface="Arial" pitchFamily="-106" charset="0"/>
        </a:defRPr>
      </a:lvl8pPr>
      <a:lvl9pPr marL="1828613" algn="ctr" rtl="0" fontAlgn="base">
        <a:spcBef>
          <a:spcPct val="0"/>
        </a:spcBef>
        <a:spcAft>
          <a:spcPct val="0"/>
        </a:spcAft>
        <a:defRPr sz="4400">
          <a:solidFill>
            <a:schemeClr val="tx2"/>
          </a:solidFill>
          <a:latin typeface="Arial" pitchFamily="-106"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343" indent="-228576" algn="l" rtl="0" fontAlgn="base">
        <a:spcBef>
          <a:spcPct val="20000"/>
        </a:spcBef>
        <a:spcAft>
          <a:spcPct val="0"/>
        </a:spcAft>
        <a:buChar char="»"/>
        <a:defRPr sz="2000">
          <a:solidFill>
            <a:schemeClr val="tx1"/>
          </a:solidFill>
          <a:latin typeface="+mn-lt"/>
          <a:ea typeface="ＭＳ Ｐゴシック" pitchFamily="-106" charset="-128"/>
        </a:defRPr>
      </a:lvl6pPr>
      <a:lvl7pPr marL="2971496" indent="-228576" algn="l" rtl="0" fontAlgn="base">
        <a:spcBef>
          <a:spcPct val="20000"/>
        </a:spcBef>
        <a:spcAft>
          <a:spcPct val="0"/>
        </a:spcAft>
        <a:buChar char="»"/>
        <a:defRPr sz="2000">
          <a:solidFill>
            <a:schemeClr val="tx1"/>
          </a:solidFill>
          <a:latin typeface="+mn-lt"/>
          <a:ea typeface="ＭＳ Ｐゴシック" pitchFamily="-106" charset="-128"/>
        </a:defRPr>
      </a:lvl7pPr>
      <a:lvl8pPr marL="3428650" indent="-228576" algn="l" rtl="0" fontAlgn="base">
        <a:spcBef>
          <a:spcPct val="20000"/>
        </a:spcBef>
        <a:spcAft>
          <a:spcPct val="0"/>
        </a:spcAft>
        <a:buChar char="»"/>
        <a:defRPr sz="2000">
          <a:solidFill>
            <a:schemeClr val="tx1"/>
          </a:solidFill>
          <a:latin typeface="+mn-lt"/>
          <a:ea typeface="ＭＳ Ｐゴシック" pitchFamily="-106" charset="-128"/>
        </a:defRPr>
      </a:lvl8pPr>
      <a:lvl9pPr marL="3885802" indent="-228576"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vl1pPr>
          </a:lstStyle>
          <a:p>
            <a:pPr>
              <a:defRPr/>
            </a:pPr>
            <a:fld id="{EA6E2B71-EF93-1349-BAB0-9FBD2E3B75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charset="0"/>
        </a:defRPr>
      </a:lvl6pPr>
      <a:lvl7pPr marL="914306" algn="ctr" rtl="0" fontAlgn="base">
        <a:spcBef>
          <a:spcPct val="0"/>
        </a:spcBef>
        <a:spcAft>
          <a:spcPct val="0"/>
        </a:spcAft>
        <a:defRPr sz="4400">
          <a:solidFill>
            <a:schemeClr val="tx2"/>
          </a:solidFill>
          <a:latin typeface="Arial" charset="0"/>
        </a:defRPr>
      </a:lvl7pPr>
      <a:lvl8pPr marL="1371460" algn="ctr" rtl="0" fontAlgn="base">
        <a:spcBef>
          <a:spcPct val="0"/>
        </a:spcBef>
        <a:spcAft>
          <a:spcPct val="0"/>
        </a:spcAft>
        <a:defRPr sz="4400">
          <a:solidFill>
            <a:schemeClr val="tx2"/>
          </a:solidFill>
          <a:latin typeface="Arial" charset="0"/>
        </a:defRPr>
      </a:lvl8pPr>
      <a:lvl9pPr marL="1828613"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43" indent="-228576" algn="l" rtl="0" fontAlgn="base">
        <a:spcBef>
          <a:spcPct val="20000"/>
        </a:spcBef>
        <a:spcAft>
          <a:spcPct val="0"/>
        </a:spcAft>
        <a:buChar char="»"/>
        <a:defRPr sz="2000">
          <a:solidFill>
            <a:schemeClr val="tx1"/>
          </a:solidFill>
          <a:latin typeface="+mn-lt"/>
          <a:ea typeface="ＭＳ Ｐゴシック" charset="-128"/>
        </a:defRPr>
      </a:lvl6pPr>
      <a:lvl7pPr marL="2971496" indent="-228576" algn="l" rtl="0" fontAlgn="base">
        <a:spcBef>
          <a:spcPct val="20000"/>
        </a:spcBef>
        <a:spcAft>
          <a:spcPct val="0"/>
        </a:spcAft>
        <a:buChar char="»"/>
        <a:defRPr sz="2000">
          <a:solidFill>
            <a:schemeClr val="tx1"/>
          </a:solidFill>
          <a:latin typeface="+mn-lt"/>
          <a:ea typeface="ＭＳ Ｐゴシック" charset="-128"/>
        </a:defRPr>
      </a:lvl7pPr>
      <a:lvl8pPr marL="3428650" indent="-228576" algn="l" rtl="0" fontAlgn="base">
        <a:spcBef>
          <a:spcPct val="20000"/>
        </a:spcBef>
        <a:spcAft>
          <a:spcPct val="0"/>
        </a:spcAft>
        <a:buChar char="»"/>
        <a:defRPr sz="2000">
          <a:solidFill>
            <a:schemeClr val="tx1"/>
          </a:solidFill>
          <a:latin typeface="+mn-lt"/>
          <a:ea typeface="ＭＳ Ｐゴシック" charset="-128"/>
        </a:defRPr>
      </a:lvl8pPr>
      <a:lvl9pPr marL="3885802" indent="-22857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0"/>
            <a:ext cx="8229600" cy="9144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990600"/>
            <a:ext cx="8229600" cy="51355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solidFill>
                  <a:srgbClr val="000000"/>
                </a:solidFill>
              </a:defRPr>
            </a:lvl1pPr>
          </a:lstStyle>
          <a:p>
            <a:pPr>
              <a:defRPr/>
            </a:pPr>
            <a:fld id="{FDCC850E-6125-0244-8346-C27808E52E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33" r:id="rId2"/>
    <p:sldLayoutId id="2147483834" r:id="rId3"/>
    <p:sldLayoutId id="2147483835" r:id="rId4"/>
  </p:sldLayoutIdLst>
  <p:txStyles>
    <p:titleStyle>
      <a:lvl1pPr algn="ctr" rtl="0" eaLnBrk="0" fontAlgn="base" hangingPunct="0">
        <a:spcBef>
          <a:spcPct val="0"/>
        </a:spcBef>
        <a:spcAft>
          <a:spcPct val="0"/>
        </a:spcAft>
        <a:defRPr sz="4400">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5pPr>
      <a:lvl6pPr marL="457154" algn="ctr" rtl="0" fontAlgn="base">
        <a:spcBef>
          <a:spcPct val="0"/>
        </a:spcBef>
        <a:spcAft>
          <a:spcPct val="0"/>
        </a:spcAft>
        <a:defRPr sz="4400">
          <a:solidFill>
            <a:schemeClr val="bg1"/>
          </a:solidFill>
          <a:latin typeface="Arial" charset="0"/>
        </a:defRPr>
      </a:lvl6pPr>
      <a:lvl7pPr marL="914306" algn="ctr" rtl="0" fontAlgn="base">
        <a:spcBef>
          <a:spcPct val="0"/>
        </a:spcBef>
        <a:spcAft>
          <a:spcPct val="0"/>
        </a:spcAft>
        <a:defRPr sz="4400">
          <a:solidFill>
            <a:schemeClr val="bg1"/>
          </a:solidFill>
          <a:latin typeface="Arial" charset="0"/>
        </a:defRPr>
      </a:lvl7pPr>
      <a:lvl8pPr marL="1371460" algn="ctr" rtl="0" fontAlgn="base">
        <a:spcBef>
          <a:spcPct val="0"/>
        </a:spcBef>
        <a:spcAft>
          <a:spcPct val="0"/>
        </a:spcAft>
        <a:defRPr sz="4400">
          <a:solidFill>
            <a:schemeClr val="bg1"/>
          </a:solidFill>
          <a:latin typeface="Arial" charset="0"/>
        </a:defRPr>
      </a:lvl8pPr>
      <a:lvl9pPr marL="1828613" algn="ctr" rtl="0" fontAlgn="base">
        <a:spcBef>
          <a:spcPct val="0"/>
        </a:spcBef>
        <a:spcAft>
          <a:spcPct val="0"/>
        </a:spcAft>
        <a:defRPr sz="4400">
          <a:solidFill>
            <a:schemeClr val="bg1"/>
          </a:solidFill>
          <a:latin typeface="Arial" charset="0"/>
        </a:defRPr>
      </a:lvl9pPr>
    </p:titleStyle>
    <p:bodyStyle>
      <a:lvl1pPr marL="341313" indent="-341313" algn="l" rtl="0" eaLnBrk="0" fontAlgn="base" hangingPunct="0">
        <a:spcBef>
          <a:spcPct val="20000"/>
        </a:spcBef>
        <a:spcAft>
          <a:spcPct val="0"/>
        </a:spcAft>
        <a:buChar char="•"/>
        <a:defRPr sz="3200">
          <a:solidFill>
            <a:srgbClr val="000000"/>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rgbClr val="000000"/>
          </a:solidFill>
          <a:latin typeface="+mn-lt"/>
          <a:ea typeface="ＭＳ Ｐゴシック" charset="-128"/>
        </a:defRPr>
      </a:lvl2pPr>
      <a:lvl3pPr marL="1141413" indent="-227013" algn="l" rtl="0" eaLnBrk="0" fontAlgn="base" hangingPunct="0">
        <a:spcBef>
          <a:spcPct val="20000"/>
        </a:spcBef>
        <a:spcAft>
          <a:spcPct val="0"/>
        </a:spcAft>
        <a:buChar char="•"/>
        <a:defRPr sz="2400">
          <a:solidFill>
            <a:srgbClr val="000000"/>
          </a:solidFill>
          <a:latin typeface="+mn-lt"/>
          <a:ea typeface="ＭＳ Ｐゴシック" charset="-128"/>
        </a:defRPr>
      </a:lvl3pPr>
      <a:lvl4pPr marL="1598613" indent="-227013" algn="l" rtl="0" eaLnBrk="0" fontAlgn="base" hangingPunct="0">
        <a:spcBef>
          <a:spcPct val="20000"/>
        </a:spcBef>
        <a:spcAft>
          <a:spcPct val="0"/>
        </a:spcAft>
        <a:buChar char="–"/>
        <a:defRPr sz="2000">
          <a:solidFill>
            <a:srgbClr val="000000"/>
          </a:solidFill>
          <a:latin typeface="+mn-lt"/>
          <a:ea typeface="ＭＳ Ｐゴシック" charset="-128"/>
        </a:defRPr>
      </a:lvl4pPr>
      <a:lvl5pPr marL="2055813" indent="-227013" algn="l" rtl="0" eaLnBrk="0" fontAlgn="base" hangingPunct="0">
        <a:spcBef>
          <a:spcPct val="20000"/>
        </a:spcBef>
        <a:spcAft>
          <a:spcPct val="0"/>
        </a:spcAft>
        <a:buChar char="»"/>
        <a:defRPr sz="2000">
          <a:solidFill>
            <a:srgbClr val="000000"/>
          </a:solidFill>
          <a:latin typeface="+mn-lt"/>
          <a:ea typeface="ＭＳ Ｐゴシック" charset="-128"/>
        </a:defRPr>
      </a:lvl5pPr>
      <a:lvl6pPr marL="2514343" indent="-228576" algn="l" rtl="0" fontAlgn="base">
        <a:spcBef>
          <a:spcPct val="20000"/>
        </a:spcBef>
        <a:spcAft>
          <a:spcPct val="0"/>
        </a:spcAft>
        <a:buChar char="»"/>
        <a:defRPr sz="2000">
          <a:solidFill>
            <a:schemeClr val="bg1"/>
          </a:solidFill>
          <a:latin typeface="+mn-lt"/>
          <a:ea typeface="ＭＳ Ｐゴシック" charset="-128"/>
        </a:defRPr>
      </a:lvl6pPr>
      <a:lvl7pPr marL="2971496" indent="-228576" algn="l" rtl="0" fontAlgn="base">
        <a:spcBef>
          <a:spcPct val="20000"/>
        </a:spcBef>
        <a:spcAft>
          <a:spcPct val="0"/>
        </a:spcAft>
        <a:buChar char="»"/>
        <a:defRPr sz="2000">
          <a:solidFill>
            <a:schemeClr val="bg1"/>
          </a:solidFill>
          <a:latin typeface="+mn-lt"/>
          <a:ea typeface="ＭＳ Ｐゴシック" charset="-128"/>
        </a:defRPr>
      </a:lvl7pPr>
      <a:lvl8pPr marL="3428650" indent="-228576" algn="l" rtl="0" fontAlgn="base">
        <a:spcBef>
          <a:spcPct val="20000"/>
        </a:spcBef>
        <a:spcAft>
          <a:spcPct val="0"/>
        </a:spcAft>
        <a:buChar char="»"/>
        <a:defRPr sz="2000">
          <a:solidFill>
            <a:schemeClr val="bg1"/>
          </a:solidFill>
          <a:latin typeface="+mn-lt"/>
          <a:ea typeface="ＭＳ Ｐゴシック" charset="-128"/>
        </a:defRPr>
      </a:lvl8pPr>
      <a:lvl9pPr marL="3885802" indent="-228576"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82828"/>
        </a:solidFill>
        <a:effectLst/>
      </p:bgPr>
    </p:bg>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bwMode="auto">
          <a:xfrm>
            <a:off x="455613" y="0"/>
            <a:ext cx="8232775" cy="1692275"/>
          </a:xfrm>
          <a:prstGeom prst="rect">
            <a:avLst/>
          </a:prstGeom>
          <a:noFill/>
          <a:ln w="12700">
            <a:noFill/>
            <a:miter lim="800000"/>
            <a:headEnd/>
            <a:tailEnd/>
          </a:ln>
        </p:spPr>
        <p:txBody>
          <a:bodyPr vert="horz" wrap="square" lIns="0" tIns="0" rIns="40634" bIns="0" numCol="1" anchor="ctr" anchorCtr="0" compatLnSpc="1">
            <a:prstTxWarp prst="textNoShape">
              <a:avLst/>
            </a:prstTxWarp>
          </a:bodyPr>
          <a:lstStyle/>
          <a:p>
            <a:pPr lvl="0"/>
            <a:r>
              <a:rPr lang="en-US">
                <a:sym typeface="Times New Roman" pitchFamily="-1" charset="0"/>
              </a:rPr>
              <a:t>Click to edit Master title style</a:t>
            </a:r>
          </a:p>
        </p:txBody>
      </p:sp>
      <p:sp>
        <p:nvSpPr>
          <p:cNvPr id="31747" name="Rectangle 2"/>
          <p:cNvSpPr>
            <a:spLocks noGrp="1" noChangeArrowheads="1"/>
          </p:cNvSpPr>
          <p:nvPr>
            <p:ph type="body" idx="1"/>
          </p:nvPr>
        </p:nvSpPr>
        <p:spPr bwMode="auto">
          <a:xfrm>
            <a:off x="455613" y="1598613"/>
            <a:ext cx="8232775" cy="5259387"/>
          </a:xfrm>
          <a:prstGeom prst="rect">
            <a:avLst/>
          </a:prstGeom>
          <a:noFill/>
          <a:ln w="12700">
            <a:noFill/>
            <a:miter lim="800000"/>
            <a:headEnd/>
            <a:tailEnd/>
          </a:ln>
        </p:spPr>
        <p:txBody>
          <a:bodyPr vert="horz" wrap="square" lIns="35713" tIns="35713" rIns="127140" bIns="35713" numCol="1" anchor="t" anchorCtr="0" compatLnSpc="1">
            <a:prstTxWarp prst="textNoShape">
              <a:avLst/>
            </a:prstTxWarp>
          </a:bodyPr>
          <a:lstStyle/>
          <a:p>
            <a:pPr lvl="0"/>
            <a:r>
              <a:rPr lang="en-US">
                <a:sym typeface="Times New Roman" pitchFamily="-1" charset="0"/>
              </a:rPr>
              <a:t>Click to edit Master text styles</a:t>
            </a:r>
          </a:p>
          <a:p>
            <a:pPr lvl="1"/>
            <a:r>
              <a:rPr lang="en-US">
                <a:sym typeface="Times New Roman" pitchFamily="-1" charset="0"/>
              </a:rPr>
              <a:t>Second level</a:t>
            </a:r>
          </a:p>
          <a:p>
            <a:pPr lvl="2"/>
            <a:r>
              <a:rPr lang="en-US">
                <a:sym typeface="Times New Roman" pitchFamily="-1" charset="0"/>
              </a:rPr>
              <a:t>Third level</a:t>
            </a:r>
          </a:p>
          <a:p>
            <a:pPr lvl="3"/>
            <a:r>
              <a:rPr lang="en-US">
                <a:sym typeface="Times New Roman" pitchFamily="-1" charset="0"/>
              </a:rPr>
              <a:t>Fourth level</a:t>
            </a:r>
          </a:p>
          <a:p>
            <a:pPr lvl="4"/>
            <a:r>
              <a:rPr lang="en-US">
                <a:sym typeface="Times New Roman" pitchFamily="-1" charset="0"/>
              </a:rPr>
              <a:t>Fifth level</a:t>
            </a:r>
          </a:p>
        </p:txBody>
      </p:sp>
    </p:spTree>
  </p:cSld>
  <p:clrMap bg1="dk2" tx1="lt1" bg2="dk1" tx2="lt2" accent1="accent1" accent2="accent2" accent3="accent3" accent4="accent4" accent5="accent5" accent6="accent6" hlink="hlink" folHlink="folHlink"/>
  <p:sldLayoutIdLst>
    <p:sldLayoutId id="2147483823" r:id="rId1"/>
  </p:sldLayoutIdLst>
  <p:transition>
    <p:dissolve/>
  </p:transition>
  <p:txStyles>
    <p:titleStyle>
      <a:lvl1pPr marL="26988" indent="-26988" algn="ctr" rtl="0" eaLnBrk="0" fontAlgn="base" hangingPunct="0">
        <a:spcBef>
          <a:spcPct val="0"/>
        </a:spcBef>
        <a:spcAft>
          <a:spcPct val="0"/>
        </a:spcAft>
        <a:defRPr sz="4400">
          <a:solidFill>
            <a:schemeClr val="tx1"/>
          </a:solidFill>
          <a:latin typeface="+mj-lt"/>
          <a:ea typeface="+mj-ea"/>
          <a:cs typeface="+mj-cs"/>
          <a:sym typeface="Times New Roman" pitchFamily="-1" charset="0"/>
        </a:defRPr>
      </a:lvl1pPr>
      <a:lvl2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2pPr>
      <a:lvl3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3pPr>
      <a:lvl4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4pPr>
      <a:lvl5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5pPr>
      <a:lvl6pPr marL="349326" indent="-27902"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670750" indent="-27902"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992175" indent="-27902"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313599" indent="-27902"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26988" indent="-26988" algn="ctr" rtl="0" eaLnBrk="0" fontAlgn="base" hangingPunct="0">
        <a:spcBef>
          <a:spcPts val="775"/>
        </a:spcBef>
        <a:spcAft>
          <a:spcPct val="0"/>
        </a:spcAft>
        <a:defRPr sz="3100">
          <a:solidFill>
            <a:schemeClr val="tx1"/>
          </a:solidFill>
          <a:latin typeface="+mn-lt"/>
          <a:ea typeface="+mn-ea"/>
          <a:cs typeface="+mn-cs"/>
          <a:sym typeface="Times New Roman" pitchFamily="-1" charset="0"/>
        </a:defRPr>
      </a:lvl1pPr>
      <a:lvl2pPr marL="312738" indent="144463" algn="ctr" rtl="0" eaLnBrk="0" fontAlgn="base" hangingPunct="0">
        <a:spcBef>
          <a:spcPts val="638"/>
        </a:spcBef>
        <a:spcAft>
          <a:spcPct val="0"/>
        </a:spcAft>
        <a:defRPr sz="2700">
          <a:solidFill>
            <a:schemeClr val="tx1"/>
          </a:solidFill>
          <a:latin typeface="+mn-lt"/>
          <a:ea typeface="+mn-ea"/>
          <a:cs typeface="+mn-cs"/>
          <a:sym typeface="Times New Roman" pitchFamily="-1" charset="0"/>
        </a:defRPr>
      </a:lvl2pPr>
      <a:lvl3pPr marL="635000" indent="279400" algn="ctr" rtl="0" eaLnBrk="0" fontAlgn="base" hangingPunct="0">
        <a:spcBef>
          <a:spcPts val="563"/>
        </a:spcBef>
        <a:spcAft>
          <a:spcPct val="0"/>
        </a:spcAft>
        <a:defRPr sz="2400">
          <a:solidFill>
            <a:schemeClr val="tx1"/>
          </a:solidFill>
          <a:latin typeface="+mn-lt"/>
          <a:ea typeface="+mn-ea"/>
          <a:cs typeface="+mn-cs"/>
          <a:sym typeface="Times New Roman" pitchFamily="-1" charset="0"/>
        </a:defRPr>
      </a:lvl3pPr>
      <a:lvl4pPr marL="955675" indent="415925"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4pPr>
      <a:lvl5pPr marL="1276350" indent="552450"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5pPr>
      <a:lvl6pPr marL="1599310" algn="ctr" rtl="0" fontAlgn="base">
        <a:spcBef>
          <a:spcPts val="492"/>
        </a:spcBef>
        <a:spcAft>
          <a:spcPct val="0"/>
        </a:spcAft>
        <a:defRPr sz="2000">
          <a:solidFill>
            <a:schemeClr val="tx1"/>
          </a:solidFill>
          <a:latin typeface="+mn-lt"/>
          <a:ea typeface="+mn-ea"/>
          <a:cs typeface="+mn-cs"/>
          <a:sym typeface="Times New Roman" charset="0"/>
        </a:defRPr>
      </a:lvl6pPr>
      <a:lvl7pPr marL="1920735" algn="ctr" rtl="0" fontAlgn="base">
        <a:spcBef>
          <a:spcPts val="492"/>
        </a:spcBef>
        <a:spcAft>
          <a:spcPct val="0"/>
        </a:spcAft>
        <a:defRPr sz="2000">
          <a:solidFill>
            <a:schemeClr val="tx1"/>
          </a:solidFill>
          <a:latin typeface="+mn-lt"/>
          <a:ea typeface="+mn-ea"/>
          <a:cs typeface="+mn-cs"/>
          <a:sym typeface="Times New Roman" charset="0"/>
        </a:defRPr>
      </a:lvl7pPr>
      <a:lvl8pPr marL="2242158" algn="ctr" rtl="0" fontAlgn="base">
        <a:spcBef>
          <a:spcPts val="492"/>
        </a:spcBef>
        <a:spcAft>
          <a:spcPct val="0"/>
        </a:spcAft>
        <a:defRPr sz="2000">
          <a:solidFill>
            <a:schemeClr val="tx1"/>
          </a:solidFill>
          <a:latin typeface="+mn-lt"/>
          <a:ea typeface="+mn-ea"/>
          <a:cs typeface="+mn-cs"/>
          <a:sym typeface="Times New Roman" charset="0"/>
        </a:defRPr>
      </a:lvl8pPr>
      <a:lvl9pPr marL="2563583" algn="ctr" rtl="0" fontAlgn="base">
        <a:spcBef>
          <a:spcPts val="492"/>
        </a:spcBef>
        <a:spcAft>
          <a:spcPct val="0"/>
        </a:spcAft>
        <a:defRPr sz="2000">
          <a:solidFill>
            <a:schemeClr val="tx1"/>
          </a:solidFill>
          <a:latin typeface="+mn-lt"/>
          <a:ea typeface="+mn-ea"/>
          <a:cs typeface="+mn-cs"/>
          <a:sym typeface="Times New Roman"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9.xml"/><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tags" Target="../tags/tag4.xml"/><Relationship Id="rId2" Type="http://schemas.openxmlformats.org/officeDocument/2006/relationships/tags" Target="../tags/tag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14.png"/><Relationship Id="rId5" Type="http://schemas.openxmlformats.org/officeDocument/2006/relationships/image" Target="../media/image221.png"/><Relationship Id="rId6" Type="http://schemas.openxmlformats.org/officeDocument/2006/relationships/image" Target="../media/image222.png"/><Relationship Id="rId7" Type="http://schemas.openxmlformats.org/officeDocument/2006/relationships/image" Target="../media/image223.png"/><Relationship Id="rId8" Type="http://schemas.openxmlformats.org/officeDocument/2006/relationships/image" Target="../media/image224.png"/><Relationship Id="rId9" Type="http://schemas.openxmlformats.org/officeDocument/2006/relationships/image" Target="../media/image225.png"/><Relationship Id="rId10" Type="http://schemas.openxmlformats.org/officeDocument/2006/relationships/image" Target="../media/image226.png"/><Relationship Id="rId11" Type="http://schemas.openxmlformats.org/officeDocument/2006/relationships/image" Target="../media/image227.jpeg"/><Relationship Id="rId1" Type="http://schemas.openxmlformats.org/officeDocument/2006/relationships/slideLayout" Target="../slideLayouts/slideLayout24.xml"/><Relationship Id="rId2" Type="http://schemas.openxmlformats.org/officeDocument/2006/relationships/notesSlide" Target="../notesSlides/notesSlide83.xml"/></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1" Type="http://schemas.openxmlformats.org/officeDocument/2006/relationships/slideLayout" Target="../slideLayouts/slideLayout24.xml"/><Relationship Id="rId2" Type="http://schemas.openxmlformats.org/officeDocument/2006/relationships/notesSlide" Target="../notesSlides/notesSlide84.xml"/></Relationships>
</file>

<file path=ppt/slides/_rels/slide103.xml.rels><?xml version="1.0" encoding="UTF-8" standalone="yes"?>
<Relationships xmlns="http://schemas.openxmlformats.org/package/2006/relationships"><Relationship Id="rId3" Type="http://schemas.openxmlformats.org/officeDocument/2006/relationships/image" Target="../media/image230.jpeg"/><Relationship Id="rId4" Type="http://schemas.openxmlformats.org/officeDocument/2006/relationships/image" Target="../media/image231.wmf"/><Relationship Id="rId5" Type="http://schemas.openxmlformats.org/officeDocument/2006/relationships/image" Target="../media/image232.wmf"/><Relationship Id="rId1" Type="http://schemas.openxmlformats.org/officeDocument/2006/relationships/slideLayout" Target="../slideLayouts/slideLayout25.xml"/><Relationship Id="rId2" Type="http://schemas.openxmlformats.org/officeDocument/2006/relationships/notesSlide" Target="../notesSlides/notesSlide8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3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6.xml"/><Relationship Id="rId3" Type="http://schemas.openxmlformats.org/officeDocument/2006/relationships/image" Target="../media/image2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36.png"/><Relationship Id="rId3" Type="http://schemas.openxmlformats.org/officeDocument/2006/relationships/image" Target="../media/image23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image" Target="../media/image239.jpeg"/><Relationship Id="rId4" Type="http://schemas.openxmlformats.org/officeDocument/2006/relationships/image" Target="../media/image240.jpeg"/><Relationship Id="rId1" Type="http://schemas.openxmlformats.org/officeDocument/2006/relationships/slideLayout" Target="../slideLayouts/slideLayout28.xml"/><Relationship Id="rId2" Type="http://schemas.openxmlformats.org/officeDocument/2006/relationships/notesSlide" Target="../notesSlides/notesSlide87.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234.png"/><Relationship Id="rId8" Type="http://schemas.openxmlformats.org/officeDocument/2006/relationships/image" Target="../media/image241.png"/><Relationship Id="rId1" Type="http://schemas.openxmlformats.org/officeDocument/2006/relationships/slideLayout" Target="../slideLayouts/slideLayout33.xml"/><Relationship Id="rId2" Type="http://schemas.openxmlformats.org/officeDocument/2006/relationships/image" Target="../media/image7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42.png"/><Relationship Id="rId3" Type="http://schemas.openxmlformats.org/officeDocument/2006/relationships/image" Target="../media/image243.png"/></Relationships>
</file>

<file path=ppt/slides/_rels/slide113.xml.rels><?xml version="1.0" encoding="UTF-8" standalone="yes"?>
<Relationships xmlns="http://schemas.openxmlformats.org/package/2006/relationships"><Relationship Id="rId9" Type="http://schemas.openxmlformats.org/officeDocument/2006/relationships/oleObject" Target="../embeddings/oleObject58.bin"/><Relationship Id="rId20" Type="http://schemas.openxmlformats.org/officeDocument/2006/relationships/image" Target="../media/image256.jpeg"/><Relationship Id="rId21" Type="http://schemas.openxmlformats.org/officeDocument/2006/relationships/image" Target="../media/image240.jpeg"/><Relationship Id="rId10" Type="http://schemas.openxmlformats.org/officeDocument/2006/relationships/oleObject" Target="../embeddings/oleObject59.bin"/><Relationship Id="rId11" Type="http://schemas.openxmlformats.org/officeDocument/2006/relationships/oleObject" Target="../embeddings/oleObject60.bin"/><Relationship Id="rId12" Type="http://schemas.openxmlformats.org/officeDocument/2006/relationships/oleObject" Target="../embeddings/oleObject61.bin"/><Relationship Id="rId13" Type="http://schemas.openxmlformats.org/officeDocument/2006/relationships/oleObject" Target="../embeddings/oleObject62.bin"/><Relationship Id="rId14" Type="http://schemas.openxmlformats.org/officeDocument/2006/relationships/oleObject" Target="../embeddings/oleObject63.bin"/><Relationship Id="rId15" Type="http://schemas.openxmlformats.org/officeDocument/2006/relationships/oleObject" Target="../embeddings/oleObject64.bin"/><Relationship Id="rId16" Type="http://schemas.openxmlformats.org/officeDocument/2006/relationships/oleObject" Target="../embeddings/oleObject65.bin"/><Relationship Id="rId17" Type="http://schemas.openxmlformats.org/officeDocument/2006/relationships/image" Target="../media/image253.jpeg"/><Relationship Id="rId18" Type="http://schemas.openxmlformats.org/officeDocument/2006/relationships/image" Target="../media/image254.jpeg"/><Relationship Id="rId19" Type="http://schemas.openxmlformats.org/officeDocument/2006/relationships/image" Target="../media/image255.jpeg"/><Relationship Id="rId1" Type="http://schemas.openxmlformats.org/officeDocument/2006/relationships/vmlDrawing" Target="../drawings/vmlDrawing6.vml"/><Relationship Id="rId2" Type="http://schemas.openxmlformats.org/officeDocument/2006/relationships/slideLayout" Target="../slideLayouts/slideLayout29.xml"/><Relationship Id="rId3" Type="http://schemas.openxmlformats.org/officeDocument/2006/relationships/notesSlide" Target="../notesSlides/notesSlide88.xml"/><Relationship Id="rId4" Type="http://schemas.openxmlformats.org/officeDocument/2006/relationships/oleObject" Target="../embeddings/oleObject54.bin"/><Relationship Id="rId5" Type="http://schemas.openxmlformats.org/officeDocument/2006/relationships/oleObject" Target="../embeddings/oleObject55.bin"/><Relationship Id="rId6" Type="http://schemas.openxmlformats.org/officeDocument/2006/relationships/oleObject" Target="../embeddings/oleObject56.bin"/><Relationship Id="rId7" Type="http://schemas.openxmlformats.org/officeDocument/2006/relationships/oleObject" Target="../embeddings/oleObject57.bin"/><Relationship Id="rId8" Type="http://schemas.openxmlformats.org/officeDocument/2006/relationships/image" Target="../media/image25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57.wmf"/></Relationships>
</file>

<file path=ppt/slides/_rels/slide11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1" Type="http://schemas.openxmlformats.org/officeDocument/2006/relationships/slideLayout" Target="../slideLayouts/slideLayout27.xml"/><Relationship Id="rId2" Type="http://schemas.openxmlformats.org/officeDocument/2006/relationships/image" Target="../media/image25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62.png"/><Relationship Id="rId3" Type="http://schemas.openxmlformats.org/officeDocument/2006/relationships/image" Target="../media/image263.png"/></Relationships>
</file>

<file path=ppt/slides/_rels/slide117.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png"/><Relationship Id="rId1" Type="http://schemas.openxmlformats.org/officeDocument/2006/relationships/slideLayout" Target="../slideLayouts/slideLayout28.xml"/><Relationship Id="rId2" Type="http://schemas.openxmlformats.org/officeDocument/2006/relationships/notesSlide" Target="../notesSlides/notesSlide8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image" Target="../media/image266.png"/><Relationship Id="rId5" Type="http://schemas.openxmlformats.org/officeDocument/2006/relationships/image" Target="../media/image267.png"/><Relationship Id="rId6" Type="http://schemas.openxmlformats.org/officeDocument/2006/relationships/image" Target="../media/image268.png"/><Relationship Id="rId7" Type="http://schemas.openxmlformats.org/officeDocument/2006/relationships/image" Target="../media/image269.png"/><Relationship Id="rId1" Type="http://schemas.openxmlformats.org/officeDocument/2006/relationships/tags" Target="../tags/tag33.xml"/><Relationship Id="rId2" Type="http://schemas.openxmlformats.org/officeDocument/2006/relationships/tags" Target="../tags/tag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1" Type="http://schemas.openxmlformats.org/officeDocument/2006/relationships/image" Target="../media/image279.png"/><Relationship Id="rId12" Type="http://schemas.openxmlformats.org/officeDocument/2006/relationships/image" Target="../media/image280.png"/><Relationship Id="rId13" Type="http://schemas.openxmlformats.org/officeDocument/2006/relationships/image" Target="../media/image281.png"/><Relationship Id="rId14" Type="http://schemas.openxmlformats.org/officeDocument/2006/relationships/image" Target="../media/image282.png"/><Relationship Id="rId15" Type="http://schemas.openxmlformats.org/officeDocument/2006/relationships/image" Target="../media/image283.png"/><Relationship Id="rId1" Type="http://schemas.openxmlformats.org/officeDocument/2006/relationships/slideLayout" Target="../slideLayouts/slideLayout27.xml"/><Relationship Id="rId2" Type="http://schemas.openxmlformats.org/officeDocument/2006/relationships/image" Target="../media/image270.png"/><Relationship Id="rId3" Type="http://schemas.openxmlformats.org/officeDocument/2006/relationships/image" Target="../media/image271.png"/><Relationship Id="rId4" Type="http://schemas.openxmlformats.org/officeDocument/2006/relationships/image" Target="../media/image272.png"/><Relationship Id="rId5" Type="http://schemas.openxmlformats.org/officeDocument/2006/relationships/image" Target="../media/image273.png"/><Relationship Id="rId6" Type="http://schemas.openxmlformats.org/officeDocument/2006/relationships/image" Target="../media/image274.png"/><Relationship Id="rId7" Type="http://schemas.openxmlformats.org/officeDocument/2006/relationships/image" Target="../media/image275.png"/><Relationship Id="rId8" Type="http://schemas.openxmlformats.org/officeDocument/2006/relationships/image" Target="../media/image276.png"/><Relationship Id="rId9" Type="http://schemas.openxmlformats.org/officeDocument/2006/relationships/image" Target="../media/image277.png"/><Relationship Id="rId10" Type="http://schemas.openxmlformats.org/officeDocument/2006/relationships/image" Target="../media/image278.png"/></Relationships>
</file>

<file path=ppt/slides/_rels/slide121.xml.rels><?xml version="1.0" encoding="UTF-8" standalone="yes"?>
<Relationships xmlns="http://schemas.openxmlformats.org/package/2006/relationships"><Relationship Id="rId3" Type="http://schemas.openxmlformats.org/officeDocument/2006/relationships/image" Target="../media/image284.png"/><Relationship Id="rId4" Type="http://schemas.openxmlformats.org/officeDocument/2006/relationships/image" Target="../media/image285.jpeg"/><Relationship Id="rId5" Type="http://schemas.openxmlformats.org/officeDocument/2006/relationships/image" Target="../media/image286.jpeg"/><Relationship Id="rId1" Type="http://schemas.openxmlformats.org/officeDocument/2006/relationships/slideLayout" Target="../slideLayouts/slideLayout32.xml"/><Relationship Id="rId2" Type="http://schemas.openxmlformats.org/officeDocument/2006/relationships/notesSlide" Target="../notesSlides/notesSlide9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87.png"/><Relationship Id="rId3" Type="http://schemas.openxmlformats.org/officeDocument/2006/relationships/image" Target="../media/image28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89.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90.png"/><Relationship Id="rId3" Type="http://schemas.openxmlformats.org/officeDocument/2006/relationships/image" Target="../media/image291.png"/></Relationships>
</file>

<file path=ppt/slides/_rels/slide125.xml.rels><?xml version="1.0" encoding="UTF-8" standalone="yes"?>
<Relationships xmlns="http://schemas.openxmlformats.org/package/2006/relationships"><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image" Target="../media/image295.png"/><Relationship Id="rId1" Type="http://schemas.openxmlformats.org/officeDocument/2006/relationships/slideLayout" Target="../slideLayouts/slideLayout27.xml"/><Relationship Id="rId2" Type="http://schemas.openxmlformats.org/officeDocument/2006/relationships/image" Target="../media/image292.png"/></Relationships>
</file>

<file path=ppt/slides/_rels/slide126.xml.rels><?xml version="1.0" encoding="UTF-8" standalone="yes"?>
<Relationships xmlns="http://schemas.openxmlformats.org/package/2006/relationships"><Relationship Id="rId9" Type="http://schemas.openxmlformats.org/officeDocument/2006/relationships/oleObject" Target="../embeddings/oleObject72.bin"/><Relationship Id="rId20" Type="http://schemas.openxmlformats.org/officeDocument/2006/relationships/oleObject" Target="../embeddings/oleObject83.bin"/><Relationship Id="rId21" Type="http://schemas.openxmlformats.org/officeDocument/2006/relationships/oleObject" Target="../embeddings/oleObject84.bin"/><Relationship Id="rId22" Type="http://schemas.openxmlformats.org/officeDocument/2006/relationships/oleObject" Target="../embeddings/oleObject85.bin"/><Relationship Id="rId23" Type="http://schemas.openxmlformats.org/officeDocument/2006/relationships/oleObject" Target="../embeddings/oleObject86.bin"/><Relationship Id="rId24" Type="http://schemas.openxmlformats.org/officeDocument/2006/relationships/oleObject" Target="../embeddings/oleObject87.bin"/><Relationship Id="rId25" Type="http://schemas.openxmlformats.org/officeDocument/2006/relationships/oleObject" Target="../embeddings/oleObject88.bin"/><Relationship Id="rId26" Type="http://schemas.openxmlformats.org/officeDocument/2006/relationships/oleObject" Target="../embeddings/oleObject89.bin"/><Relationship Id="rId27" Type="http://schemas.openxmlformats.org/officeDocument/2006/relationships/oleObject" Target="../embeddings/oleObject90.bin"/><Relationship Id="rId28" Type="http://schemas.openxmlformats.org/officeDocument/2006/relationships/oleObject" Target="../embeddings/oleObject91.bin"/><Relationship Id="rId29" Type="http://schemas.openxmlformats.org/officeDocument/2006/relationships/oleObject" Target="../embeddings/oleObject92.bin"/><Relationship Id="rId30" Type="http://schemas.openxmlformats.org/officeDocument/2006/relationships/oleObject" Target="../embeddings/oleObject93.bin"/><Relationship Id="rId31" Type="http://schemas.openxmlformats.org/officeDocument/2006/relationships/oleObject" Target="../embeddings/oleObject94.bin"/><Relationship Id="rId10" Type="http://schemas.openxmlformats.org/officeDocument/2006/relationships/oleObject" Target="../embeddings/oleObject73.bin"/><Relationship Id="rId11" Type="http://schemas.openxmlformats.org/officeDocument/2006/relationships/oleObject" Target="../embeddings/oleObject74.bin"/><Relationship Id="rId12" Type="http://schemas.openxmlformats.org/officeDocument/2006/relationships/oleObject" Target="../embeddings/oleObject75.bin"/><Relationship Id="rId13" Type="http://schemas.openxmlformats.org/officeDocument/2006/relationships/oleObject" Target="../embeddings/oleObject76.bin"/><Relationship Id="rId14" Type="http://schemas.openxmlformats.org/officeDocument/2006/relationships/oleObject" Target="../embeddings/oleObject77.bin"/><Relationship Id="rId15" Type="http://schemas.openxmlformats.org/officeDocument/2006/relationships/oleObject" Target="../embeddings/oleObject78.bin"/><Relationship Id="rId16" Type="http://schemas.openxmlformats.org/officeDocument/2006/relationships/oleObject" Target="../embeddings/oleObject79.bin"/><Relationship Id="rId17" Type="http://schemas.openxmlformats.org/officeDocument/2006/relationships/oleObject" Target="../embeddings/oleObject80.bin"/><Relationship Id="rId18" Type="http://schemas.openxmlformats.org/officeDocument/2006/relationships/oleObject" Target="../embeddings/oleObject81.bin"/><Relationship Id="rId19" Type="http://schemas.openxmlformats.org/officeDocument/2006/relationships/oleObject" Target="../embeddings/oleObject82.bin"/><Relationship Id="rId1" Type="http://schemas.openxmlformats.org/officeDocument/2006/relationships/vmlDrawing" Target="../drawings/vmlDrawing7.vml"/><Relationship Id="rId2" Type="http://schemas.openxmlformats.org/officeDocument/2006/relationships/slideLayout" Target="../slideLayouts/slideLayout27.xml"/><Relationship Id="rId3" Type="http://schemas.openxmlformats.org/officeDocument/2006/relationships/oleObject" Target="../embeddings/oleObject66.bin"/><Relationship Id="rId4" Type="http://schemas.openxmlformats.org/officeDocument/2006/relationships/oleObject" Target="../embeddings/oleObject67.bin"/><Relationship Id="rId5" Type="http://schemas.openxmlformats.org/officeDocument/2006/relationships/oleObject" Target="../embeddings/oleObject68.bin"/><Relationship Id="rId6" Type="http://schemas.openxmlformats.org/officeDocument/2006/relationships/oleObject" Target="../embeddings/oleObject69.bin"/><Relationship Id="rId7" Type="http://schemas.openxmlformats.org/officeDocument/2006/relationships/oleObject" Target="../embeddings/oleObject70.bin"/><Relationship Id="rId8" Type="http://schemas.openxmlformats.org/officeDocument/2006/relationships/oleObject" Target="../embeddings/oleObject71.bin"/></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9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7.png"/><Relationship Id="rId3" Type="http://schemas.openxmlformats.org/officeDocument/2006/relationships/image" Target="../media/image29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1.png"/></Relationships>
</file>

<file path=ppt/slides/_rels/slide132.xml.rels><?xml version="1.0" encoding="UTF-8" standalone="yes"?>
<Relationships xmlns="http://schemas.openxmlformats.org/package/2006/relationships"><Relationship Id="rId3" Type="http://schemas.openxmlformats.org/officeDocument/2006/relationships/image" Target="../media/image302.png"/><Relationship Id="rId4" Type="http://schemas.openxmlformats.org/officeDocument/2006/relationships/image" Target="../media/image303.png"/><Relationship Id="rId1" Type="http://schemas.openxmlformats.org/officeDocument/2006/relationships/slideLayout" Target="../slideLayouts/slideLayout24.xml"/><Relationship Id="rId2" Type="http://schemas.openxmlformats.org/officeDocument/2006/relationships/notesSlide" Target="../notesSlides/notesSlide91.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95.bin"/><Relationship Id="rId4" Type="http://schemas.openxmlformats.org/officeDocument/2006/relationships/image" Target="../media/image305.png"/><Relationship Id="rId1" Type="http://schemas.openxmlformats.org/officeDocument/2006/relationships/vmlDrawing" Target="../drawings/vmlDrawing8.vml"/><Relationship Id="rId2"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2.xml"/><Relationship Id="rId3" Type="http://schemas.openxmlformats.org/officeDocument/2006/relationships/image" Target="../media/image30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3.xml"/><Relationship Id="rId3" Type="http://schemas.openxmlformats.org/officeDocument/2006/relationships/image" Target="../media/image30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4.xml"/><Relationship Id="rId3" Type="http://schemas.openxmlformats.org/officeDocument/2006/relationships/image" Target="../media/image306.png"/></Relationships>
</file>

<file path=ppt/slides/_rels/slide138.xml.rels><?xml version="1.0" encoding="UTF-8" standalone="yes"?>
<Relationships xmlns="http://schemas.openxmlformats.org/package/2006/relationships"><Relationship Id="rId3" Type="http://schemas.openxmlformats.org/officeDocument/2006/relationships/image" Target="../media/image306.png"/><Relationship Id="rId4" Type="http://schemas.openxmlformats.org/officeDocument/2006/relationships/image" Target="../media/image308.png"/><Relationship Id="rId1" Type="http://schemas.openxmlformats.org/officeDocument/2006/relationships/slideLayout" Target="../slideLayouts/slideLayout24.xml"/><Relationship Id="rId2" Type="http://schemas.openxmlformats.org/officeDocument/2006/relationships/notesSlide" Target="../notesSlides/notesSlide95.xml"/></Relationships>
</file>

<file path=ppt/slides/_rels/slide139.xml.rels><?xml version="1.0" encoding="UTF-8" standalone="yes"?>
<Relationships xmlns="http://schemas.openxmlformats.org/package/2006/relationships"><Relationship Id="rId3" Type="http://schemas.openxmlformats.org/officeDocument/2006/relationships/image" Target="../media/image306.png"/><Relationship Id="rId4" Type="http://schemas.openxmlformats.org/officeDocument/2006/relationships/image" Target="../media/image308.png"/><Relationship Id="rId1" Type="http://schemas.openxmlformats.org/officeDocument/2006/relationships/slideLayout" Target="../slideLayouts/slideLayout24.xml"/><Relationship Id="rId2" Type="http://schemas.openxmlformats.org/officeDocument/2006/relationships/notesSlide" Target="../notesSlides/notesSlide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09.png"/><Relationship Id="rId3" Type="http://schemas.openxmlformats.org/officeDocument/2006/relationships/image" Target="../media/image228.png"/></Relationships>
</file>

<file path=ppt/slides/_rels/slide142.xml.rels><?xml version="1.0" encoding="UTF-8" standalone="yes"?>
<Relationships xmlns="http://schemas.openxmlformats.org/package/2006/relationships"><Relationship Id="rId3" Type="http://schemas.openxmlformats.org/officeDocument/2006/relationships/image" Target="../media/image310.png"/><Relationship Id="rId4" Type="http://schemas.openxmlformats.org/officeDocument/2006/relationships/image" Target="../media/image306.png"/><Relationship Id="rId5" Type="http://schemas.openxmlformats.org/officeDocument/2006/relationships/image" Target="../media/image228.png"/><Relationship Id="rId1" Type="http://schemas.openxmlformats.org/officeDocument/2006/relationships/slideLayout" Target="../slideLayouts/slideLayout24.xml"/><Relationship Id="rId2" Type="http://schemas.openxmlformats.org/officeDocument/2006/relationships/image" Target="../media/image309.png"/></Relationships>
</file>

<file path=ppt/slides/_rels/slide143.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image" Target="../media/image226.png"/><Relationship Id="rId8" Type="http://schemas.openxmlformats.org/officeDocument/2006/relationships/image" Target="../media/image311.png"/><Relationship Id="rId1" Type="http://schemas.openxmlformats.org/officeDocument/2006/relationships/slideLayout" Target="../slideLayouts/slideLayout24.xml"/><Relationship Id="rId2" Type="http://schemas.openxmlformats.org/officeDocument/2006/relationships/image" Target="../media/image221.png"/></Relationships>
</file>

<file path=ppt/slides/_rels/slide144.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image" Target="../media/image226.png"/><Relationship Id="rId8" Type="http://schemas.openxmlformats.org/officeDocument/2006/relationships/image" Target="../media/image312.png"/><Relationship Id="rId1" Type="http://schemas.openxmlformats.org/officeDocument/2006/relationships/slideLayout" Target="../slideLayouts/slideLayout24.xml"/><Relationship Id="rId2" Type="http://schemas.openxmlformats.org/officeDocument/2006/relationships/image" Target="../media/image22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3.png"/><Relationship Id="rId3" Type="http://schemas.openxmlformats.org/officeDocument/2006/relationships/image" Target="../media/image31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7.png"/><Relationship Id="rId3" Type="http://schemas.openxmlformats.org/officeDocument/2006/relationships/image" Target="../media/image31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9.png"/><Relationship Id="rId3" Type="http://schemas.openxmlformats.org/officeDocument/2006/relationships/image" Target="../media/image3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1.png"/><Relationship Id="rId3" Type="http://schemas.openxmlformats.org/officeDocument/2006/relationships/image" Target="../media/image32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2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0.xml"/><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tags" Target="../tags/tag6.xml"/><Relationship Id="rId2"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1.xml"/><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tags" Target="../tags/tag8.xml"/><Relationship Id="rId2"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2.xml"/><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tags" Target="../tags/tag10.xml"/><Relationship Id="rId2"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Layout" Target="../slideLayouts/slideLayout35.xml"/><Relationship Id="rId5" Type="http://schemas.openxmlformats.org/officeDocument/2006/relationships/notesSlide" Target="../notesSlides/notesSlide23.xml"/><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tags" Target="../tags/tag12.xml"/><Relationship Id="rId2"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4.xml"/><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tags" Target="../tags/tag15.xml"/><Relationship Id="rId2" Type="http://schemas.openxmlformats.org/officeDocument/2006/relationships/tags" Target="../tags/tag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46" Type="http://schemas.openxmlformats.org/officeDocument/2006/relationships/oleObject" Target="../embeddings/oleObject43.bin"/><Relationship Id="rId47" Type="http://schemas.openxmlformats.org/officeDocument/2006/relationships/oleObject" Target="../embeddings/oleObject44.bin"/><Relationship Id="rId48" Type="http://schemas.openxmlformats.org/officeDocument/2006/relationships/oleObject" Target="../embeddings/oleObject45.bin"/><Relationship Id="rId20" Type="http://schemas.openxmlformats.org/officeDocument/2006/relationships/oleObject" Target="../embeddings/oleObject17.bin"/><Relationship Id="rId21" Type="http://schemas.openxmlformats.org/officeDocument/2006/relationships/oleObject" Target="../embeddings/oleObject18.bin"/><Relationship Id="rId22" Type="http://schemas.openxmlformats.org/officeDocument/2006/relationships/oleObject" Target="../embeddings/oleObject19.bin"/><Relationship Id="rId23" Type="http://schemas.openxmlformats.org/officeDocument/2006/relationships/oleObject" Target="../embeddings/oleObject20.bin"/><Relationship Id="rId24" Type="http://schemas.openxmlformats.org/officeDocument/2006/relationships/oleObject" Target="../embeddings/oleObject21.bin"/><Relationship Id="rId25" Type="http://schemas.openxmlformats.org/officeDocument/2006/relationships/oleObject" Target="../embeddings/oleObject22.bin"/><Relationship Id="rId26" Type="http://schemas.openxmlformats.org/officeDocument/2006/relationships/oleObject" Target="../embeddings/oleObject23.bin"/><Relationship Id="rId27" Type="http://schemas.openxmlformats.org/officeDocument/2006/relationships/oleObject" Target="../embeddings/oleObject24.bin"/><Relationship Id="rId28" Type="http://schemas.openxmlformats.org/officeDocument/2006/relationships/oleObject" Target="../embeddings/oleObject25.bin"/><Relationship Id="rId29" Type="http://schemas.openxmlformats.org/officeDocument/2006/relationships/oleObject" Target="../embeddings/oleObject26.bin"/><Relationship Id="rId1" Type="http://schemas.openxmlformats.org/officeDocument/2006/relationships/vmlDrawing" Target="../drawings/vmlDrawing1.vml"/><Relationship Id="rId2" Type="http://schemas.openxmlformats.org/officeDocument/2006/relationships/slideLayout" Target="../slideLayouts/slideLayout36.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oleObject" Target="../embeddings/oleObject2.bin"/><Relationship Id="rId30" Type="http://schemas.openxmlformats.org/officeDocument/2006/relationships/oleObject" Target="../embeddings/oleObject27.bin"/><Relationship Id="rId31" Type="http://schemas.openxmlformats.org/officeDocument/2006/relationships/oleObject" Target="../embeddings/oleObject28.bin"/><Relationship Id="rId32" Type="http://schemas.openxmlformats.org/officeDocument/2006/relationships/oleObject" Target="../embeddings/oleObject29.bin"/><Relationship Id="rId9" Type="http://schemas.openxmlformats.org/officeDocument/2006/relationships/oleObject" Target="../embeddings/oleObject6.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33" Type="http://schemas.openxmlformats.org/officeDocument/2006/relationships/oleObject" Target="../embeddings/oleObject30.bin"/><Relationship Id="rId34" Type="http://schemas.openxmlformats.org/officeDocument/2006/relationships/oleObject" Target="../embeddings/oleObject31.bin"/><Relationship Id="rId35" Type="http://schemas.openxmlformats.org/officeDocument/2006/relationships/oleObject" Target="../embeddings/oleObject32.bin"/><Relationship Id="rId36" Type="http://schemas.openxmlformats.org/officeDocument/2006/relationships/oleObject" Target="../embeddings/oleObject33.bin"/><Relationship Id="rId10" Type="http://schemas.openxmlformats.org/officeDocument/2006/relationships/oleObject" Target="../embeddings/oleObject7.bin"/><Relationship Id="rId11" Type="http://schemas.openxmlformats.org/officeDocument/2006/relationships/oleObject" Target="../embeddings/oleObject8.bin"/><Relationship Id="rId12" Type="http://schemas.openxmlformats.org/officeDocument/2006/relationships/oleObject" Target="../embeddings/oleObject9.bin"/><Relationship Id="rId13" Type="http://schemas.openxmlformats.org/officeDocument/2006/relationships/oleObject" Target="../embeddings/oleObject10.bin"/><Relationship Id="rId14" Type="http://schemas.openxmlformats.org/officeDocument/2006/relationships/oleObject" Target="../embeddings/oleObject11.bin"/><Relationship Id="rId15" Type="http://schemas.openxmlformats.org/officeDocument/2006/relationships/oleObject" Target="../embeddings/oleObject12.bin"/><Relationship Id="rId16" Type="http://schemas.openxmlformats.org/officeDocument/2006/relationships/oleObject" Target="../embeddings/oleObject13.bin"/><Relationship Id="rId17" Type="http://schemas.openxmlformats.org/officeDocument/2006/relationships/oleObject" Target="../embeddings/oleObject14.bin"/><Relationship Id="rId18" Type="http://schemas.openxmlformats.org/officeDocument/2006/relationships/oleObject" Target="../embeddings/oleObject15.bin"/><Relationship Id="rId19" Type="http://schemas.openxmlformats.org/officeDocument/2006/relationships/oleObject" Target="../embeddings/oleObject16.bin"/><Relationship Id="rId37" Type="http://schemas.openxmlformats.org/officeDocument/2006/relationships/oleObject" Target="../embeddings/oleObject34.bin"/><Relationship Id="rId38" Type="http://schemas.openxmlformats.org/officeDocument/2006/relationships/oleObject" Target="../embeddings/oleObject35.bin"/><Relationship Id="rId39" Type="http://schemas.openxmlformats.org/officeDocument/2006/relationships/oleObject" Target="../embeddings/oleObject36.bin"/><Relationship Id="rId40" Type="http://schemas.openxmlformats.org/officeDocument/2006/relationships/oleObject" Target="../embeddings/oleObject37.bin"/><Relationship Id="rId41" Type="http://schemas.openxmlformats.org/officeDocument/2006/relationships/oleObject" Target="../embeddings/oleObject38.bin"/><Relationship Id="rId42" Type="http://schemas.openxmlformats.org/officeDocument/2006/relationships/oleObject" Target="../embeddings/oleObject39.bin"/><Relationship Id="rId43" Type="http://schemas.openxmlformats.org/officeDocument/2006/relationships/oleObject" Target="../embeddings/oleObject40.bin"/><Relationship Id="rId44" Type="http://schemas.openxmlformats.org/officeDocument/2006/relationships/oleObject" Target="../embeddings/oleObject41.bin"/><Relationship Id="rId45" Type="http://schemas.openxmlformats.org/officeDocument/2006/relationships/oleObject" Target="../embeddings/oleObject42.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tags" Target="../tags/tag17.xml"/><Relationship Id="rId2"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4.png"/><Relationship Id="rId6" Type="http://schemas.openxmlformats.org/officeDocument/2006/relationships/image" Target="../media/image65.wmf"/><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66.wmf"/><Relationship Id="rId5" Type="http://schemas.openxmlformats.org/officeDocument/2006/relationships/image" Target="../media/image67.wmf"/><Relationship Id="rId6" Type="http://schemas.openxmlformats.org/officeDocument/2006/relationships/image" Target="../media/image68.wmf"/><Relationship Id="rId7" Type="http://schemas.openxmlformats.org/officeDocument/2006/relationships/image" Target="../media/image69.png"/><Relationship Id="rId1" Type="http://schemas.openxmlformats.org/officeDocument/2006/relationships/tags" Target="../tags/tag18.xml"/><Relationship Id="rId2"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wmf"/><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image" Target="../media/image73.wmf"/><Relationship Id="rId5" Type="http://schemas.openxmlformats.org/officeDocument/2006/relationships/image" Target="../media/image74.png"/><Relationship Id="rId1" Type="http://schemas.openxmlformats.org/officeDocument/2006/relationships/slideLayout" Target="../slideLayouts/slideLayout3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59.png"/><Relationship Id="rId9" Type="http://schemas.openxmlformats.org/officeDocument/2006/relationships/image" Target="../media/image80.png"/><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59.png"/><Relationship Id="rId8" Type="http://schemas.openxmlformats.org/officeDocument/2006/relationships/image" Target="../media/image84.png"/><Relationship Id="rId9" Type="http://schemas.openxmlformats.org/officeDocument/2006/relationships/image" Target="../media/image85.jpeg"/><Relationship Id="rId10" Type="http://schemas.openxmlformats.org/officeDocument/2006/relationships/image" Target="../media/image86.png"/></Relationships>
</file>

<file path=ppt/slides/_rels/slide39.xml.rels><?xml version="1.0" encoding="UTF-8" standalone="yes"?>
<Relationships xmlns="http://schemas.openxmlformats.org/package/2006/relationships"><Relationship Id="rId9" Type="http://schemas.openxmlformats.org/officeDocument/2006/relationships/image" Target="../media/image90.png"/><Relationship Id="rId20" Type="http://schemas.openxmlformats.org/officeDocument/2006/relationships/image" Target="../media/image94.png"/><Relationship Id="rId21" Type="http://schemas.openxmlformats.org/officeDocument/2006/relationships/image" Target="../media/image95.png"/><Relationship Id="rId22" Type="http://schemas.openxmlformats.org/officeDocument/2006/relationships/image" Target="../media/image96.png"/><Relationship Id="rId23" Type="http://schemas.openxmlformats.org/officeDocument/2006/relationships/image" Target="../media/image97.png"/><Relationship Id="rId10" Type="http://schemas.openxmlformats.org/officeDocument/2006/relationships/image" Target="../media/image59.png"/><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83.png"/><Relationship Id="rId14" Type="http://schemas.openxmlformats.org/officeDocument/2006/relationships/image" Target="../media/image93.png"/><Relationship Id="rId15" Type="http://schemas.openxmlformats.org/officeDocument/2006/relationships/image" Target="../media/image85.jpeg"/><Relationship Id="rId16" Type="http://schemas.openxmlformats.org/officeDocument/2006/relationships/image" Target="../media/image86.png"/><Relationship Id="rId17" Type="http://schemas.openxmlformats.org/officeDocument/2006/relationships/image" Target="../media/image87.png"/><Relationship Id="rId18" Type="http://schemas.openxmlformats.org/officeDocument/2006/relationships/image" Target="../media/image88.png"/><Relationship Id="rId19" Type="http://schemas.openxmlformats.org/officeDocument/2006/relationships/image" Target="../media/image81.png"/><Relationship Id="rId1" Type="http://schemas.openxmlformats.org/officeDocument/2006/relationships/tags" Target="../tags/tag19.xml"/><Relationship Id="rId2" Type="http://schemas.openxmlformats.org/officeDocument/2006/relationships/tags" Target="../tags/tag20.xml"/><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tags" Target="../tags/tag23.xml"/><Relationship Id="rId6" Type="http://schemas.openxmlformats.org/officeDocument/2006/relationships/slideLayout" Target="../slideLayouts/slideLayout35.xml"/><Relationship Id="rId7" Type="http://schemas.openxmlformats.org/officeDocument/2006/relationships/notesSlide" Target="../notesSlides/notesSlide38.xml"/><Relationship Id="rId8" Type="http://schemas.openxmlformats.org/officeDocument/2006/relationships/image" Target="../media/image89.png"/></Relationships>
</file>

<file path=ppt/slides/_rels/slide4.xml.rels><?xml version="1.0" encoding="UTF-8" standalone="yes"?>
<Relationships xmlns="http://schemas.openxmlformats.org/package/2006/relationships"><Relationship Id="rId11" Type="http://schemas.openxmlformats.org/officeDocument/2006/relationships/image" Target="../media/image36.wmf"/><Relationship Id="rId12" Type="http://schemas.openxmlformats.org/officeDocument/2006/relationships/image" Target="../media/image37.png"/><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40.xml.rels><?xml version="1.0" encoding="UTF-8" standalone="yes"?>
<Relationships xmlns="http://schemas.openxmlformats.org/package/2006/relationships"><Relationship Id="rId9" Type="http://schemas.openxmlformats.org/officeDocument/2006/relationships/image" Target="../media/image98.png"/><Relationship Id="rId20" Type="http://schemas.openxmlformats.org/officeDocument/2006/relationships/image" Target="../media/image96.png"/><Relationship Id="rId21" Type="http://schemas.openxmlformats.org/officeDocument/2006/relationships/image" Target="../media/image97.png"/><Relationship Id="rId22" Type="http://schemas.openxmlformats.org/officeDocument/2006/relationships/image" Target="../media/image105.png"/><Relationship Id="rId23" Type="http://schemas.openxmlformats.org/officeDocument/2006/relationships/image" Target="../media/image106.png"/><Relationship Id="rId24" Type="http://schemas.openxmlformats.org/officeDocument/2006/relationships/image" Target="../media/image107.png"/><Relationship Id="rId25" Type="http://schemas.openxmlformats.org/officeDocument/2006/relationships/image" Target="../media/image108.png"/><Relationship Id="rId26" Type="http://schemas.openxmlformats.org/officeDocument/2006/relationships/image" Target="../media/image86.png"/><Relationship Id="rId27" Type="http://schemas.openxmlformats.org/officeDocument/2006/relationships/image" Target="../media/image109.png"/><Relationship Id="rId28" Type="http://schemas.openxmlformats.org/officeDocument/2006/relationships/image" Target="../media/image110.png"/><Relationship Id="rId29" Type="http://schemas.openxmlformats.org/officeDocument/2006/relationships/image" Target="../media/image87.png"/><Relationship Id="rId30" Type="http://schemas.openxmlformats.org/officeDocument/2006/relationships/image" Target="../media/image111.png"/><Relationship Id="rId31" Type="http://schemas.openxmlformats.org/officeDocument/2006/relationships/image" Target="../media/image112.png"/><Relationship Id="rId32" Type="http://schemas.openxmlformats.org/officeDocument/2006/relationships/image" Target="../media/image88.png"/><Relationship Id="rId10" Type="http://schemas.openxmlformats.org/officeDocument/2006/relationships/image" Target="../media/image99.png"/><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60.png"/><Relationship Id="rId15" Type="http://schemas.openxmlformats.org/officeDocument/2006/relationships/image" Target="../media/image59.png"/><Relationship Id="rId16" Type="http://schemas.openxmlformats.org/officeDocument/2006/relationships/image" Target="../media/image103.png"/><Relationship Id="rId17" Type="http://schemas.openxmlformats.org/officeDocument/2006/relationships/image" Target="../media/image93.png"/><Relationship Id="rId18" Type="http://schemas.openxmlformats.org/officeDocument/2006/relationships/image" Target="../media/image104.png"/><Relationship Id="rId19" Type="http://schemas.openxmlformats.org/officeDocument/2006/relationships/image" Target="../media/image95.png"/><Relationship Id="rId1" Type="http://schemas.openxmlformats.org/officeDocument/2006/relationships/tags" Target="../tags/tag24.xml"/><Relationship Id="rId2" Type="http://schemas.openxmlformats.org/officeDocument/2006/relationships/tags" Target="../tags/tag25.xml"/><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tags" Target="../tags/tag29.xml"/><Relationship Id="rId7" Type="http://schemas.openxmlformats.org/officeDocument/2006/relationships/slideLayout" Target="../slideLayouts/slideLayout35.xml"/><Relationship Id="rId8"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9" Type="http://schemas.openxmlformats.org/officeDocument/2006/relationships/image" Target="../media/image121.png"/><Relationship Id="rId20" Type="http://schemas.openxmlformats.org/officeDocument/2006/relationships/image" Target="../media/image123.png"/><Relationship Id="rId10" Type="http://schemas.openxmlformats.org/officeDocument/2006/relationships/image" Target="../media/image122.png"/><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86.png"/><Relationship Id="rId14" Type="http://schemas.openxmlformats.org/officeDocument/2006/relationships/image" Target="../media/image109.png"/><Relationship Id="rId15" Type="http://schemas.openxmlformats.org/officeDocument/2006/relationships/image" Target="../media/image110.png"/><Relationship Id="rId16" Type="http://schemas.openxmlformats.org/officeDocument/2006/relationships/image" Target="../media/image87.png"/><Relationship Id="rId17" Type="http://schemas.openxmlformats.org/officeDocument/2006/relationships/image" Target="../media/image111.png"/><Relationship Id="rId18" Type="http://schemas.openxmlformats.org/officeDocument/2006/relationships/image" Target="../media/image112.png"/><Relationship Id="rId19" Type="http://schemas.openxmlformats.org/officeDocument/2006/relationships/image" Target="../media/image88.png"/><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 Id="rId11" Type="http://schemas.openxmlformats.org/officeDocument/2006/relationships/image" Target="../media/image132.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5" Type="http://schemas.openxmlformats.org/officeDocument/2006/relationships/image" Target="../media/image135.wmf"/><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51.bin"/><Relationship Id="rId12" Type="http://schemas.openxmlformats.org/officeDocument/2006/relationships/oleObject" Target="../embeddings/oleObject52.bin"/><Relationship Id="rId13" Type="http://schemas.openxmlformats.org/officeDocument/2006/relationships/image" Target="../media/image41.png"/><Relationship Id="rId14"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slideLayout" Target="../slideLayouts/slideLayout35.xml"/><Relationship Id="rId5" Type="http://schemas.openxmlformats.org/officeDocument/2006/relationships/notesSlide" Target="../notesSlides/notesSlide4.xml"/><Relationship Id="rId6" Type="http://schemas.openxmlformats.org/officeDocument/2006/relationships/oleObject" Target="../embeddings/oleObject46.bin"/><Relationship Id="rId7" Type="http://schemas.openxmlformats.org/officeDocument/2006/relationships/oleObject" Target="../embeddings/oleObject47.bin"/><Relationship Id="rId8" Type="http://schemas.openxmlformats.org/officeDocument/2006/relationships/oleObject" Target="../embeddings/oleObject48.bin"/><Relationship Id="rId9" Type="http://schemas.openxmlformats.org/officeDocument/2006/relationships/oleObject" Target="../embeddings/oleObject49.bin"/><Relationship Id="rId10" Type="http://schemas.openxmlformats.org/officeDocument/2006/relationships/oleObject" Target="../embeddings/oleObject50.bin"/></Relationships>
</file>

<file path=ppt/slides/_rels/slide50.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5" Type="http://schemas.openxmlformats.org/officeDocument/2006/relationships/image" Target="../media/image135.wmf"/><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5" Type="http://schemas.openxmlformats.org/officeDocument/2006/relationships/image" Target="../media/image135.wmf"/><Relationship Id="rId6" Type="http://schemas.openxmlformats.org/officeDocument/2006/relationships/image" Target="../media/image136.wmf"/><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5" Type="http://schemas.openxmlformats.org/officeDocument/2006/relationships/image" Target="../media/image135.wmf"/><Relationship Id="rId6" Type="http://schemas.openxmlformats.org/officeDocument/2006/relationships/image" Target="../media/image136.wmf"/><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133.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7.png"/><Relationship Id="rId3" Type="http://schemas.openxmlformats.org/officeDocument/2006/relationships/image" Target="../media/image1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40.png"/><Relationship Id="rId5" Type="http://schemas.openxmlformats.org/officeDocument/2006/relationships/oleObject" Target="../embeddings/Microsoft_Equation1.bin"/><Relationship Id="rId6" Type="http://schemas.openxmlformats.org/officeDocument/2006/relationships/image" Target="../media/image141.png"/><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1.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1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16.xml"/><Relationship Id="rId2" Type="http://schemas.openxmlformats.org/officeDocument/2006/relationships/image" Target="../media/image1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wmf"/><Relationship Id="rId5" Type="http://schemas.openxmlformats.org/officeDocument/2006/relationships/image" Target="../media/image164.png"/><Relationship Id="rId6" Type="http://schemas.openxmlformats.org/officeDocument/2006/relationships/image" Target="../media/image165.wmf"/><Relationship Id="rId7"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6.wmf"/><Relationship Id="rId6" Type="http://schemas.openxmlformats.org/officeDocument/2006/relationships/image" Target="../media/image167.wmf"/><Relationship Id="rId1" Type="http://schemas.openxmlformats.org/officeDocument/2006/relationships/slideLayout" Target="../slideLayouts/slideLayout19.xml"/><Relationship Id="rId2"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3" Type="http://schemas.openxmlformats.org/officeDocument/2006/relationships/image" Target="../media/image166.wmf"/><Relationship Id="rId4" Type="http://schemas.openxmlformats.org/officeDocument/2006/relationships/image" Target="../media/image167.wmf"/><Relationship Id="rId5" Type="http://schemas.openxmlformats.org/officeDocument/2006/relationships/image" Target="../media/image168.wmf"/><Relationship Id="rId1" Type="http://schemas.openxmlformats.org/officeDocument/2006/relationships/slideLayout" Target="../slideLayouts/slideLayout19.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wmf"/><Relationship Id="rId5" Type="http://schemas.openxmlformats.org/officeDocument/2006/relationships/image" Target="../media/image168.wmf"/><Relationship Id="rId1" Type="http://schemas.openxmlformats.org/officeDocument/2006/relationships/slideLayout" Target="../slideLayouts/slideLayout19.xml"/><Relationship Id="rId2" Type="http://schemas.openxmlformats.org/officeDocument/2006/relationships/image" Target="../media/image167.wmf"/></Relationships>
</file>

<file path=ppt/slides/_rels/slide74.xml.rels><?xml version="1.0" encoding="UTF-8" standalone="yes"?>
<Relationships xmlns="http://schemas.openxmlformats.org/package/2006/relationships"><Relationship Id="rId3" Type="http://schemas.openxmlformats.org/officeDocument/2006/relationships/image" Target="../media/image167.wmf"/><Relationship Id="rId4" Type="http://schemas.openxmlformats.org/officeDocument/2006/relationships/image" Target="../media/image171.wmf"/><Relationship Id="rId1" Type="http://schemas.openxmlformats.org/officeDocument/2006/relationships/slideLayout" Target="../slideLayouts/slideLayout19.xml"/><Relationship Id="rId2" Type="http://schemas.openxmlformats.org/officeDocument/2006/relationships/image" Target="../media/image166.wmf"/></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72.png"/><Relationship Id="rId6" Type="http://schemas.openxmlformats.org/officeDocument/2006/relationships/image" Target="../media/image166.wmf"/><Relationship Id="rId7" Type="http://schemas.openxmlformats.org/officeDocument/2006/relationships/image" Target="../media/image167.wmf"/><Relationship Id="rId8" Type="http://schemas.openxmlformats.org/officeDocument/2006/relationships/image" Target="../media/image171.wmf"/><Relationship Id="rId9" Type="http://schemas.openxmlformats.org/officeDocument/2006/relationships/image" Target="../media/image168.wmf"/><Relationship Id="rId1" Type="http://schemas.openxmlformats.org/officeDocument/2006/relationships/slideLayout" Target="../slideLayouts/slideLayout19.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4.png"/></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wmf"/><Relationship Id="rId5" Type="http://schemas.openxmlformats.org/officeDocument/2006/relationships/image" Target="../media/image168.wmf"/><Relationship Id="rId6" Type="http://schemas.openxmlformats.org/officeDocument/2006/relationships/image" Target="../media/image171.wmf"/><Relationship Id="rId1" Type="http://schemas.openxmlformats.org/officeDocument/2006/relationships/slideLayout" Target="../slideLayouts/slideLayout19.xml"/><Relationship Id="rId2" Type="http://schemas.openxmlformats.org/officeDocument/2006/relationships/image" Target="../media/image167.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5.png"/><Relationship Id="rId3" Type="http://schemas.openxmlformats.org/officeDocument/2006/relationships/image" Target="../media/image1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7.png"/><Relationship Id="rId3" Type="http://schemas.openxmlformats.org/officeDocument/2006/relationships/image" Target="../media/image17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8.wmf"/></Relationships>
</file>

<file path=ppt/slides/_rels/slide83.xml.rels><?xml version="1.0" encoding="UTF-8" standalone="yes"?>
<Relationships xmlns="http://schemas.openxmlformats.org/package/2006/relationships"><Relationship Id="rId11" Type="http://schemas.openxmlformats.org/officeDocument/2006/relationships/image" Target="../media/image187.png"/><Relationship Id="rId12" Type="http://schemas.openxmlformats.org/officeDocument/2006/relationships/image" Target="../media/image188.png"/><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 Id="rId10" Type="http://schemas.openxmlformats.org/officeDocument/2006/relationships/image" Target="../media/image186.png"/></Relationships>
</file>

<file path=ppt/slides/_rels/slide84.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1" Type="http://schemas.openxmlformats.org/officeDocument/2006/relationships/slideLayout" Target="../slideLayouts/slideLayout20.xml"/><Relationship Id="rId2" Type="http://schemas.openxmlformats.org/officeDocument/2006/relationships/notesSlide" Target="../notesSlides/notesSlide69.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notesSlide" Target="../notesSlides/notesSlide70.xml"/><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95.png"/><Relationship Id="rId1" Type="http://schemas.openxmlformats.org/officeDocument/2006/relationships/tags" Target="../tags/tag30.xml"/><Relationship Id="rId2" Type="http://schemas.openxmlformats.org/officeDocument/2006/relationships/tags" Target="../tags/tag3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96.png"/><Relationship Id="rId1" Type="http://schemas.openxmlformats.org/officeDocument/2006/relationships/tags" Target="../tags/tag32.xml"/><Relationship Id="rId2"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jpeg"/><Relationship Id="rId6" Type="http://schemas.openxmlformats.org/officeDocument/2006/relationships/image" Target="../media/image200.png"/><Relationship Id="rId1" Type="http://schemas.openxmlformats.org/officeDocument/2006/relationships/slideLayout" Target="../slideLayouts/slideLayout20.xml"/><Relationship Id="rId2" Type="http://schemas.openxmlformats.org/officeDocument/2006/relationships/notesSlide" Target="../notesSlides/notesSlide7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53.bin"/><Relationship Id="rId1" Type="http://schemas.openxmlformats.org/officeDocument/2006/relationships/vmlDrawing" Target="../drawings/vmlDrawing5.vml"/><Relationship Id="rId2"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5.png"/><Relationship Id="rId1" Type="http://schemas.openxmlformats.org/officeDocument/2006/relationships/tags" Target="../tags/tag3.xml"/><Relationship Id="rId2"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1" Type="http://schemas.openxmlformats.org/officeDocument/2006/relationships/slideLayout" Target="../slideLayouts/slideLayout22.xml"/><Relationship Id="rId2" Type="http://schemas.openxmlformats.org/officeDocument/2006/relationships/notesSlide" Target="../notesSlides/notesSlide7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6.xml"/><Relationship Id="rId3" Type="http://schemas.openxmlformats.org/officeDocument/2006/relationships/image" Target="../media/image204.jpeg"/></Relationships>
</file>

<file path=ppt/slides/_rels/slide92.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1" Type="http://schemas.openxmlformats.org/officeDocument/2006/relationships/slideLayout" Target="../slideLayouts/slideLayout20.xml"/><Relationship Id="rId2" Type="http://schemas.openxmlformats.org/officeDocument/2006/relationships/notesSlide" Target="../notesSlides/notesSlide7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wmf"/><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95.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1" Type="http://schemas.openxmlformats.org/officeDocument/2006/relationships/slideLayout" Target="../slideLayouts/slideLayout23.xml"/><Relationship Id="rId2" Type="http://schemas.openxmlformats.org/officeDocument/2006/relationships/notesSlide" Target="../notesSlides/notesSlide80.xml"/></Relationships>
</file>

<file path=ppt/slides/_rels/slide96.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97.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5.png"/><Relationship Id="rId5" Type="http://schemas.openxmlformats.org/officeDocument/2006/relationships/image" Target="../media/image216.png"/><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smtClean="0">
                <a:solidFill>
                  <a:schemeClr val="tx1"/>
                </a:solidFill>
                <a:ea typeface="ＭＳ Ｐゴシック" pitchFamily="-1" charset="-128"/>
                <a:cs typeface="ＭＳ Ｐゴシック" pitchFamily="-1" charset="-128"/>
              </a:rPr>
              <a:t>Lecture 19</a:t>
            </a:r>
          </a:p>
          <a:p>
            <a:pPr algn="l" eaLnBrk="1" hangingPunct="1">
              <a:lnSpc>
                <a:spcPct val="80000"/>
              </a:lnSpc>
            </a:pPr>
            <a:r>
              <a:rPr lang="en-US" sz="3000" dirty="0" smtClean="0">
                <a:solidFill>
                  <a:schemeClr val="tx1"/>
                </a:solidFill>
                <a:ea typeface="ＭＳ Ｐゴシック" pitchFamily="-1" charset="-128"/>
                <a:cs typeface="ＭＳ Ｐゴシック" pitchFamily="-1" charset="-128"/>
              </a:rPr>
              <a:t>	Object recognition II</a:t>
            </a:r>
          </a:p>
        </p:txBody>
      </p:sp>
      <p:pic>
        <p:nvPicPr>
          <p:cNvPr id="49155"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58775" y="1458913"/>
            <a:ext cx="8539163" cy="106045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sz="3200">
                <a:solidFill>
                  <a:srgbClr val="000000"/>
                </a:solidFill>
                <a:ea typeface="Arial"/>
                <a:cs typeface="Arial"/>
              </a:rPr>
              <a:t>Defines a classifier using an additive model:</a:t>
            </a:r>
          </a:p>
          <a:p>
            <a:pPr marL="342900" indent="-342900" defTabSz="914400">
              <a:lnSpc>
                <a:spcPct val="90000"/>
              </a:lnSpc>
              <a:spcBef>
                <a:spcPct val="20000"/>
              </a:spcBef>
              <a:buFontTx/>
              <a:buChar char="•"/>
            </a:pPr>
            <a:endParaRPr lang="en-US" sz="3200">
              <a:solidFill>
                <a:srgbClr val="000000"/>
              </a:solidFill>
              <a:ea typeface="Arial"/>
              <a:cs typeface="Arial"/>
            </a:endParaRPr>
          </a:p>
          <a:p>
            <a:pPr marL="342900" indent="-342900" defTabSz="914400">
              <a:lnSpc>
                <a:spcPct val="90000"/>
              </a:lnSpc>
              <a:spcBef>
                <a:spcPct val="20000"/>
              </a:spcBef>
              <a:buFontTx/>
              <a:buChar char="•"/>
            </a:pPr>
            <a:endParaRPr lang="en-US" sz="3200">
              <a:solidFill>
                <a:srgbClr val="000000"/>
              </a:solidFill>
              <a:ea typeface="Arial"/>
              <a:cs typeface="Arial"/>
            </a:endParaRPr>
          </a:p>
          <a:p>
            <a:pPr marL="342900" indent="-342900" defTabSz="914400">
              <a:lnSpc>
                <a:spcPct val="90000"/>
              </a:lnSpc>
              <a:spcBef>
                <a:spcPct val="20000"/>
              </a:spcBef>
            </a:pPr>
            <a:endParaRPr lang="en-US" sz="3200">
              <a:solidFill>
                <a:srgbClr val="000000"/>
              </a:solidFill>
              <a:ea typeface="Arial"/>
              <a:cs typeface="Arial"/>
            </a:endParaRPr>
          </a:p>
        </p:txBody>
      </p:sp>
      <p:sp>
        <p:nvSpPr>
          <p:cNvPr id="177155" name="Rectangle 3"/>
          <p:cNvSpPr>
            <a:spLocks noGrp="1" noChangeArrowheads="1"/>
          </p:cNvSpPr>
          <p:nvPr>
            <p:ph type="body" idx="1"/>
          </p:nvPr>
        </p:nvSpPr>
        <p:spPr>
          <a:xfrm>
            <a:off x="206375" y="4802188"/>
            <a:ext cx="8826500" cy="1068387"/>
          </a:xfrm>
        </p:spPr>
        <p:txBody>
          <a:bodyPr/>
          <a:lstStyle/>
          <a:p>
            <a:pPr eaLnBrk="1" hangingPunct="1"/>
            <a:r>
              <a:rPr lang="en-US"/>
              <a:t>We need to define a family of weak classifiers</a:t>
            </a:r>
          </a:p>
          <a:p>
            <a:pPr eaLnBrk="1" hangingPunct="1"/>
            <a:endParaRPr lang="en-US"/>
          </a:p>
          <a:p>
            <a:pPr eaLnBrk="1" hangingPunct="1">
              <a:buFontTx/>
              <a:buNone/>
            </a:pPr>
            <a:endParaRPr lang="en-US"/>
          </a:p>
        </p:txBody>
      </p:sp>
      <p:sp>
        <p:nvSpPr>
          <p:cNvPr id="177156" name="Rectangle 4"/>
          <p:cNvSpPr>
            <a:spLocks noGrp="1" noChangeArrowheads="1"/>
          </p:cNvSpPr>
          <p:nvPr>
            <p:ph type="title"/>
          </p:nvPr>
        </p:nvSpPr>
        <p:spPr/>
        <p:txBody>
          <a:bodyPr/>
          <a:lstStyle/>
          <a:p>
            <a:pPr eaLnBrk="1" hangingPunct="1"/>
            <a:r>
              <a:rPr lang="en-US">
                <a:solidFill>
                  <a:srgbClr val="0066FF"/>
                </a:solidFill>
              </a:rPr>
              <a:t>Boosting</a:t>
            </a:r>
          </a:p>
        </p:txBody>
      </p:sp>
      <p:pic>
        <p:nvPicPr>
          <p:cNvPr id="177157" name="Picture 5" descr="txp_fig"/>
          <p:cNvPicPr>
            <a:picLocks noChangeAspect="1" noChangeArrowheads="1"/>
          </p:cNvPicPr>
          <p:nvPr>
            <p:custDataLst>
              <p:tags r:id="rId1"/>
            </p:custDataLst>
          </p:nvPr>
        </p:nvPicPr>
        <p:blipFill>
          <a:blip r:embed="rId5"/>
          <a:srcRect/>
          <a:stretch>
            <a:fillRect/>
          </a:stretch>
        </p:blipFill>
        <p:spPr bwMode="auto">
          <a:xfrm>
            <a:off x="814388" y="2281238"/>
            <a:ext cx="7632700" cy="373062"/>
          </a:xfrm>
          <a:prstGeom prst="rect">
            <a:avLst/>
          </a:prstGeom>
          <a:noFill/>
          <a:ln w="9525">
            <a:noFill/>
            <a:miter lim="800000"/>
            <a:headEnd/>
            <a:tailEnd/>
          </a:ln>
        </p:spPr>
      </p:pic>
      <p:sp>
        <p:nvSpPr>
          <p:cNvPr id="177158" name="Line 6"/>
          <p:cNvSpPr>
            <a:spLocks noChangeShapeType="1"/>
          </p:cNvSpPr>
          <p:nvPr/>
        </p:nvSpPr>
        <p:spPr bwMode="auto">
          <a:xfrm flipV="1">
            <a:off x="939800" y="2673350"/>
            <a:ext cx="0" cy="4476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7159" name="Text Box 7"/>
          <p:cNvSpPr txBox="1">
            <a:spLocks noChangeArrowheads="1"/>
          </p:cNvSpPr>
          <p:nvPr/>
        </p:nvSpPr>
        <p:spPr bwMode="auto">
          <a:xfrm>
            <a:off x="292100" y="3228975"/>
            <a:ext cx="10731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Strong </a:t>
            </a:r>
          </a:p>
          <a:p>
            <a:pPr defTabSz="914400"/>
            <a:r>
              <a:rPr lang="en-US">
                <a:solidFill>
                  <a:srgbClr val="0000FF"/>
                </a:solidFill>
                <a:ea typeface="Arial"/>
                <a:cs typeface="Arial"/>
              </a:rPr>
              <a:t>classifier</a:t>
            </a:r>
          </a:p>
        </p:txBody>
      </p:sp>
      <p:sp>
        <p:nvSpPr>
          <p:cNvPr id="177160" name="Line 8"/>
          <p:cNvSpPr>
            <a:spLocks noChangeShapeType="1"/>
          </p:cNvSpPr>
          <p:nvPr/>
        </p:nvSpPr>
        <p:spPr bwMode="auto">
          <a:xfrm flipV="1">
            <a:off x="2909888" y="2746375"/>
            <a:ext cx="0" cy="4476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7161" name="Text Box 9"/>
          <p:cNvSpPr txBox="1">
            <a:spLocks noChangeArrowheads="1"/>
          </p:cNvSpPr>
          <p:nvPr/>
        </p:nvSpPr>
        <p:spPr bwMode="auto">
          <a:xfrm>
            <a:off x="2768600" y="3271838"/>
            <a:ext cx="1720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Weak classifier</a:t>
            </a:r>
          </a:p>
        </p:txBody>
      </p:sp>
      <p:sp>
        <p:nvSpPr>
          <p:cNvPr id="177162" name="Line 10"/>
          <p:cNvSpPr>
            <a:spLocks noChangeShapeType="1"/>
          </p:cNvSpPr>
          <p:nvPr/>
        </p:nvSpPr>
        <p:spPr bwMode="auto">
          <a:xfrm flipV="1">
            <a:off x="2514600" y="2749550"/>
            <a:ext cx="0" cy="108426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7163" name="Text Box 11"/>
          <p:cNvSpPr txBox="1">
            <a:spLocks noChangeArrowheads="1"/>
          </p:cNvSpPr>
          <p:nvPr/>
        </p:nvSpPr>
        <p:spPr bwMode="auto">
          <a:xfrm>
            <a:off x="2224088" y="3830638"/>
            <a:ext cx="8953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Weight</a:t>
            </a:r>
          </a:p>
        </p:txBody>
      </p:sp>
      <p:sp>
        <p:nvSpPr>
          <p:cNvPr id="177164" name="Line 12"/>
          <p:cNvSpPr>
            <a:spLocks noChangeShapeType="1"/>
          </p:cNvSpPr>
          <p:nvPr/>
        </p:nvSpPr>
        <p:spPr bwMode="auto">
          <a:xfrm flipV="1">
            <a:off x="1374775" y="2682875"/>
            <a:ext cx="0" cy="14224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7165" name="Text Box 13"/>
          <p:cNvSpPr txBox="1">
            <a:spLocks noChangeArrowheads="1"/>
          </p:cNvSpPr>
          <p:nvPr/>
        </p:nvSpPr>
        <p:spPr bwMode="auto">
          <a:xfrm>
            <a:off x="904875" y="4092575"/>
            <a:ext cx="10858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Features</a:t>
            </a:r>
          </a:p>
          <a:p>
            <a:pPr defTabSz="914400"/>
            <a:r>
              <a:rPr lang="en-US">
                <a:solidFill>
                  <a:srgbClr val="0000FF"/>
                </a:solidFill>
                <a:ea typeface="Arial"/>
                <a:cs typeface="Arial"/>
              </a:rPr>
              <a:t>vector</a:t>
            </a:r>
          </a:p>
        </p:txBody>
      </p:sp>
      <p:pic>
        <p:nvPicPr>
          <p:cNvPr id="177166" name="Picture 14" descr="txp_fig"/>
          <p:cNvPicPr>
            <a:picLocks noChangeAspect="1" noChangeArrowheads="1"/>
          </p:cNvPicPr>
          <p:nvPr>
            <p:custDataLst>
              <p:tags r:id="rId2"/>
            </p:custDataLst>
          </p:nvPr>
        </p:nvPicPr>
        <p:blipFill>
          <a:blip r:embed="rId6"/>
          <a:srcRect/>
          <a:stretch>
            <a:fillRect/>
          </a:stretch>
        </p:blipFill>
        <p:spPr bwMode="auto">
          <a:xfrm>
            <a:off x="2408238" y="5676900"/>
            <a:ext cx="733425" cy="314325"/>
          </a:xfrm>
          <a:prstGeom prst="rect">
            <a:avLst/>
          </a:prstGeom>
          <a:noFill/>
          <a:ln w="9525">
            <a:noFill/>
            <a:miter lim="800000"/>
            <a:headEnd/>
            <a:tailEnd/>
          </a:ln>
        </p:spPr>
      </p:pic>
      <p:sp>
        <p:nvSpPr>
          <p:cNvPr id="177167" name="Text Box 15"/>
          <p:cNvSpPr txBox="1">
            <a:spLocks noChangeArrowheads="1"/>
          </p:cNvSpPr>
          <p:nvPr/>
        </p:nvSpPr>
        <p:spPr bwMode="auto">
          <a:xfrm>
            <a:off x="3138488" y="5657850"/>
            <a:ext cx="34099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from a family of weak classifiers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smtClean="0">
                <a:ea typeface="ＭＳ Ｐゴシック" pitchFamily="-1" charset="-128"/>
                <a:cs typeface="ＭＳ Ｐゴシック" pitchFamily="-1" charset="-128"/>
              </a:rPr>
              <a:t>Linear SVM</a:t>
            </a:r>
          </a:p>
        </p:txBody>
      </p:sp>
      <p:cxnSp>
        <p:nvCxnSpPr>
          <p:cNvPr id="145411" name="Straight Connector 3"/>
          <p:cNvCxnSpPr>
            <a:cxnSpLocks noChangeShapeType="1"/>
          </p:cNvCxnSpPr>
          <p:nvPr/>
        </p:nvCxnSpPr>
        <p:spPr bwMode="auto">
          <a:xfrm rot="16200000" flipH="1">
            <a:off x="1295400" y="2971800"/>
            <a:ext cx="3962400" cy="2438400"/>
          </a:xfrm>
          <a:prstGeom prst="line">
            <a:avLst/>
          </a:prstGeom>
          <a:noFill/>
          <a:ln w="9525">
            <a:solidFill>
              <a:schemeClr val="tx1"/>
            </a:solidFill>
            <a:round/>
            <a:headEnd/>
            <a:tailEnd/>
          </a:ln>
        </p:spPr>
      </p:cxnSp>
      <p:cxnSp>
        <p:nvCxnSpPr>
          <p:cNvPr id="145412" name="Straight Connector 5"/>
          <p:cNvCxnSpPr>
            <a:cxnSpLocks noChangeShapeType="1"/>
          </p:cNvCxnSpPr>
          <p:nvPr/>
        </p:nvCxnSpPr>
        <p:spPr bwMode="auto">
          <a:xfrm rot="16200000" flipH="1">
            <a:off x="3048000" y="1981200"/>
            <a:ext cx="4648200" cy="2971800"/>
          </a:xfrm>
          <a:prstGeom prst="line">
            <a:avLst/>
          </a:prstGeom>
          <a:noFill/>
          <a:ln w="9525">
            <a:solidFill>
              <a:schemeClr val="tx1"/>
            </a:solidFill>
            <a:round/>
            <a:headEnd/>
            <a:tailEnd/>
          </a:ln>
        </p:spPr>
      </p:cxnSp>
      <p:sp>
        <p:nvSpPr>
          <p:cNvPr id="145413" name="Oval 7"/>
          <p:cNvSpPr>
            <a:spLocks noChangeArrowheads="1"/>
          </p:cNvSpPr>
          <p:nvPr/>
        </p:nvSpPr>
        <p:spPr bwMode="auto">
          <a:xfrm>
            <a:off x="457200" y="23622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14" name="Oval 8"/>
          <p:cNvSpPr>
            <a:spLocks noChangeArrowheads="1"/>
          </p:cNvSpPr>
          <p:nvPr/>
        </p:nvSpPr>
        <p:spPr bwMode="auto">
          <a:xfrm>
            <a:off x="2362200" y="39624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15" name="Oval 9"/>
          <p:cNvSpPr>
            <a:spLocks noChangeArrowheads="1"/>
          </p:cNvSpPr>
          <p:nvPr/>
        </p:nvSpPr>
        <p:spPr bwMode="auto">
          <a:xfrm>
            <a:off x="723900" y="33528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16" name="Rectangle 10"/>
          <p:cNvSpPr>
            <a:spLocks noChangeArrowheads="1"/>
          </p:cNvSpPr>
          <p:nvPr/>
        </p:nvSpPr>
        <p:spPr bwMode="auto">
          <a:xfrm>
            <a:off x="5891213" y="5843588"/>
            <a:ext cx="2960687" cy="585787"/>
          </a:xfrm>
          <a:prstGeom prst="rect">
            <a:avLst/>
          </a:prstGeom>
          <a:noFill/>
          <a:ln w="9525">
            <a:noFill/>
            <a:miter lim="800000"/>
            <a:headEnd/>
            <a:tailEnd/>
          </a:ln>
        </p:spPr>
        <p:txBody>
          <a:bodyPr wrap="none" lIns="91435" tIns="45718" rIns="91435" bIns="45718">
            <a:prstTxWarp prst="textNoShape">
              <a:avLst/>
            </a:prstTxWarp>
            <a:spAutoFit/>
          </a:bodyPr>
          <a:lstStyle/>
          <a:p>
            <a:r>
              <a:rPr lang="en-US" sz="3200">
                <a:solidFill>
                  <a:srgbClr val="000000"/>
                </a:solidFill>
                <a:latin typeface="Times New Roman" pitchFamily="-1" charset="0"/>
              </a:rPr>
              <a:t>f(</a:t>
            </a:r>
            <a:r>
              <a:rPr lang="en-US" sz="3200" b="1">
                <a:solidFill>
                  <a:srgbClr val="000000"/>
                </a:solidFill>
                <a:latin typeface="Times New Roman" pitchFamily="-1" charset="0"/>
              </a:rPr>
              <a:t>x</a:t>
            </a:r>
            <a:r>
              <a:rPr lang="en-US" sz="3200">
                <a:solidFill>
                  <a:srgbClr val="000000"/>
                </a:solidFill>
                <a:latin typeface="Times New Roman" pitchFamily="-1" charset="0"/>
              </a:rPr>
              <a:t>) = (</a:t>
            </a:r>
            <a:r>
              <a:rPr lang="en-US" sz="3200" b="1">
                <a:solidFill>
                  <a:srgbClr val="000000"/>
                </a:solidFill>
                <a:latin typeface="Times New Roman" pitchFamily="-1" charset="0"/>
              </a:rPr>
              <a:t>w . x</a:t>
            </a:r>
            <a:r>
              <a:rPr lang="en-US" sz="3200">
                <a:solidFill>
                  <a:srgbClr val="000000"/>
                </a:solidFill>
                <a:latin typeface="Times New Roman" pitchFamily="-1" charset="0"/>
              </a:rPr>
              <a:t> + b) </a:t>
            </a:r>
            <a:endParaRPr lang="en-US"/>
          </a:p>
        </p:txBody>
      </p:sp>
      <p:sp>
        <p:nvSpPr>
          <p:cNvPr id="145417" name="Oval 11"/>
          <p:cNvSpPr>
            <a:spLocks noChangeArrowheads="1"/>
          </p:cNvSpPr>
          <p:nvPr/>
        </p:nvSpPr>
        <p:spPr bwMode="auto">
          <a:xfrm>
            <a:off x="1828800" y="41910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18" name="Oval 12"/>
          <p:cNvSpPr>
            <a:spLocks noChangeArrowheads="1"/>
          </p:cNvSpPr>
          <p:nvPr/>
        </p:nvSpPr>
        <p:spPr bwMode="auto">
          <a:xfrm>
            <a:off x="3581400" y="47244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19" name="Oval 13"/>
          <p:cNvSpPr>
            <a:spLocks noChangeArrowheads="1"/>
          </p:cNvSpPr>
          <p:nvPr/>
        </p:nvSpPr>
        <p:spPr bwMode="auto">
          <a:xfrm>
            <a:off x="4381500" y="19812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0" name="Oval 14"/>
          <p:cNvSpPr>
            <a:spLocks noChangeArrowheads="1"/>
          </p:cNvSpPr>
          <p:nvPr/>
        </p:nvSpPr>
        <p:spPr bwMode="auto">
          <a:xfrm>
            <a:off x="2247900" y="25908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1" name="Oval 15"/>
          <p:cNvSpPr>
            <a:spLocks noChangeArrowheads="1"/>
          </p:cNvSpPr>
          <p:nvPr/>
        </p:nvSpPr>
        <p:spPr bwMode="auto">
          <a:xfrm>
            <a:off x="5105400" y="24765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2" name="Oval 16"/>
          <p:cNvSpPr>
            <a:spLocks noChangeArrowheads="1"/>
          </p:cNvSpPr>
          <p:nvPr/>
        </p:nvSpPr>
        <p:spPr bwMode="auto">
          <a:xfrm>
            <a:off x="5638800" y="20193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3" name="Oval 17"/>
          <p:cNvSpPr>
            <a:spLocks noChangeArrowheads="1"/>
          </p:cNvSpPr>
          <p:nvPr/>
        </p:nvSpPr>
        <p:spPr bwMode="auto">
          <a:xfrm>
            <a:off x="6858000" y="25908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4" name="Oval 18"/>
          <p:cNvSpPr>
            <a:spLocks noChangeArrowheads="1"/>
          </p:cNvSpPr>
          <p:nvPr/>
        </p:nvSpPr>
        <p:spPr bwMode="auto">
          <a:xfrm>
            <a:off x="5753100" y="31242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5" name="Oval 19"/>
          <p:cNvSpPr>
            <a:spLocks noChangeArrowheads="1"/>
          </p:cNvSpPr>
          <p:nvPr/>
        </p:nvSpPr>
        <p:spPr bwMode="auto">
          <a:xfrm>
            <a:off x="6743700" y="46101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6" name="Oval 20"/>
          <p:cNvSpPr>
            <a:spLocks noChangeArrowheads="1"/>
          </p:cNvSpPr>
          <p:nvPr/>
        </p:nvSpPr>
        <p:spPr bwMode="auto">
          <a:xfrm>
            <a:off x="6629400" y="14478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7" name="Oval 21"/>
          <p:cNvSpPr>
            <a:spLocks noChangeArrowheads="1"/>
          </p:cNvSpPr>
          <p:nvPr/>
        </p:nvSpPr>
        <p:spPr bwMode="auto">
          <a:xfrm>
            <a:off x="7315200" y="37338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8" name="Oval 22"/>
          <p:cNvSpPr>
            <a:spLocks noChangeArrowheads="1"/>
          </p:cNvSpPr>
          <p:nvPr/>
        </p:nvSpPr>
        <p:spPr bwMode="auto">
          <a:xfrm>
            <a:off x="6400800" y="3848100"/>
            <a:ext cx="228600" cy="228600"/>
          </a:xfrm>
          <a:prstGeom prst="ellipse">
            <a:avLst/>
          </a:prstGeom>
          <a:solidFill>
            <a:srgbClr val="FF0000"/>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29" name="Oval 23"/>
          <p:cNvSpPr>
            <a:spLocks noChangeArrowheads="1"/>
          </p:cNvSpPr>
          <p:nvPr/>
        </p:nvSpPr>
        <p:spPr bwMode="auto">
          <a:xfrm>
            <a:off x="2628900" y="49530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30" name="Oval 24"/>
          <p:cNvSpPr>
            <a:spLocks noChangeArrowheads="1"/>
          </p:cNvSpPr>
          <p:nvPr/>
        </p:nvSpPr>
        <p:spPr bwMode="auto">
          <a:xfrm>
            <a:off x="1447800" y="50673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sp>
        <p:nvSpPr>
          <p:cNvPr id="145431" name="Oval 25"/>
          <p:cNvSpPr>
            <a:spLocks noChangeArrowheads="1"/>
          </p:cNvSpPr>
          <p:nvPr/>
        </p:nvSpPr>
        <p:spPr bwMode="auto">
          <a:xfrm>
            <a:off x="1562100" y="2362200"/>
            <a:ext cx="228600" cy="228600"/>
          </a:xfrm>
          <a:prstGeom prst="ellipse">
            <a:avLst/>
          </a:prstGeom>
          <a:solidFill>
            <a:schemeClr val="accent1"/>
          </a:solidFill>
          <a:ln w="9525">
            <a:solidFill>
              <a:schemeClr val="tx1"/>
            </a:solidFill>
            <a:round/>
            <a:headEnd/>
            <a:tailEnd/>
          </a:ln>
        </p:spPr>
        <p:txBody>
          <a:bodyPr lIns="91435" tIns="45718" rIns="91435" bIns="45718">
            <a:prstTxWarp prst="textNoShape">
              <a:avLst/>
            </a:prstTxWarp>
          </a:bodyPr>
          <a:lstStyle/>
          <a:p>
            <a:pPr defTabSz="912813" eaLnBrk="0" hangingPunct="0"/>
            <a:endParaRPr lang="en-US"/>
          </a:p>
        </p:txBody>
      </p:sp>
      <p:cxnSp>
        <p:nvCxnSpPr>
          <p:cNvPr id="145432" name="Straight Arrow Connector 27"/>
          <p:cNvCxnSpPr>
            <a:cxnSpLocks noChangeShapeType="1"/>
          </p:cNvCxnSpPr>
          <p:nvPr/>
        </p:nvCxnSpPr>
        <p:spPr bwMode="auto">
          <a:xfrm flipV="1">
            <a:off x="4367213" y="3378200"/>
            <a:ext cx="577850" cy="355600"/>
          </a:xfrm>
          <a:prstGeom prst="straightConnector1">
            <a:avLst/>
          </a:prstGeom>
          <a:noFill/>
          <a:ln w="9525">
            <a:solidFill>
              <a:schemeClr val="tx1"/>
            </a:solidFill>
            <a:round/>
            <a:headEnd/>
            <a:tailEnd type="arrow" w="med" len="med"/>
          </a:ln>
        </p:spPr>
      </p:cxnSp>
      <p:sp>
        <p:nvSpPr>
          <p:cNvPr id="145433" name="TextBox 28"/>
          <p:cNvSpPr txBox="1">
            <a:spLocks noChangeArrowheads="1"/>
          </p:cNvSpPr>
          <p:nvPr/>
        </p:nvSpPr>
        <p:spPr bwMode="auto">
          <a:xfrm>
            <a:off x="4381500" y="3124200"/>
            <a:ext cx="376238" cy="369888"/>
          </a:xfrm>
          <a:prstGeom prst="rect">
            <a:avLst/>
          </a:prstGeom>
          <a:noFill/>
          <a:ln w="9525">
            <a:noFill/>
            <a:miter lim="800000"/>
            <a:headEnd/>
            <a:tailEnd/>
          </a:ln>
        </p:spPr>
        <p:txBody>
          <a:bodyPr wrap="none" lIns="91435" tIns="45718" rIns="91435" bIns="45718">
            <a:prstTxWarp prst="textNoShape">
              <a:avLst/>
            </a:prstTxWarp>
            <a:spAutoFit/>
          </a:bodyPr>
          <a:lstStyle/>
          <a:p>
            <a:r>
              <a:rPr lang="en-US"/>
              <a:t>w</a:t>
            </a:r>
          </a:p>
        </p:txBody>
      </p:sp>
      <p:cxnSp>
        <p:nvCxnSpPr>
          <p:cNvPr id="145434" name="Straight Connector 29"/>
          <p:cNvCxnSpPr>
            <a:cxnSpLocks noChangeShapeType="1"/>
          </p:cNvCxnSpPr>
          <p:nvPr/>
        </p:nvCxnSpPr>
        <p:spPr bwMode="auto">
          <a:xfrm rot="16200000" flipH="1">
            <a:off x="2019300" y="2247900"/>
            <a:ext cx="4648200" cy="2971800"/>
          </a:xfrm>
          <a:prstGeom prst="line">
            <a:avLst/>
          </a:prstGeom>
          <a:noFill/>
          <a:ln w="57150">
            <a:solidFill>
              <a:schemeClr val="tx1"/>
            </a:solidFill>
            <a:round/>
            <a:headEnd/>
            <a:tailEnd/>
          </a:ln>
        </p:spPr>
      </p:cxnSp>
      <p:cxnSp>
        <p:nvCxnSpPr>
          <p:cNvPr id="145435" name="Straight Arrow Connector 32"/>
          <p:cNvCxnSpPr>
            <a:cxnSpLocks noChangeShapeType="1"/>
          </p:cNvCxnSpPr>
          <p:nvPr/>
        </p:nvCxnSpPr>
        <p:spPr bwMode="auto">
          <a:xfrm flipV="1">
            <a:off x="2728913" y="2247900"/>
            <a:ext cx="1881187" cy="1076325"/>
          </a:xfrm>
          <a:prstGeom prst="straightConnector1">
            <a:avLst/>
          </a:prstGeom>
          <a:noFill/>
          <a:ln w="9525">
            <a:solidFill>
              <a:srgbClr val="008000"/>
            </a:solidFill>
            <a:round/>
            <a:headEnd type="arrow" w="med" len="med"/>
            <a:tailEnd type="arrow" w="med" len="med"/>
          </a:ln>
        </p:spPr>
      </p:cxnSp>
      <p:sp>
        <p:nvSpPr>
          <p:cNvPr id="145436" name="TextBox 34"/>
          <p:cNvSpPr txBox="1">
            <a:spLocks noChangeArrowheads="1"/>
          </p:cNvSpPr>
          <p:nvPr/>
        </p:nvSpPr>
        <p:spPr bwMode="auto">
          <a:xfrm>
            <a:off x="2628900" y="2590800"/>
            <a:ext cx="890588" cy="369888"/>
          </a:xfrm>
          <a:prstGeom prst="rect">
            <a:avLst/>
          </a:prstGeom>
          <a:noFill/>
          <a:ln w="9525">
            <a:noFill/>
            <a:miter lim="800000"/>
            <a:headEnd/>
            <a:tailEnd/>
          </a:ln>
        </p:spPr>
        <p:txBody>
          <a:bodyPr wrap="none" lIns="91435" tIns="45718" rIns="91435" bIns="45718">
            <a:prstTxWarp prst="textNoShape">
              <a:avLst/>
            </a:prstTxWarp>
            <a:spAutoFit/>
          </a:bodyPr>
          <a:lstStyle/>
          <a:p>
            <a:r>
              <a:rPr lang="en-US"/>
              <a:t>margin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1"/>
          <p:cNvSpPr>
            <a:spLocks noGrp="1" noChangeArrowheads="1"/>
          </p:cNvSpPr>
          <p:nvPr>
            <p:ph type="title"/>
          </p:nvPr>
        </p:nvSpPr>
        <p:spPr>
          <a:xfrm>
            <a:off x="893763" y="-214313"/>
            <a:ext cx="7348537" cy="1714501"/>
          </a:xfrm>
        </p:spPr>
        <p:txBody>
          <a:bodyPr rIns="81269"/>
          <a:lstStyle/>
          <a:p>
            <a:pPr marL="0" indent="0" eaLnBrk="1" hangingPunct="1"/>
            <a:r>
              <a:rPr lang="en-US" sz="4800"/>
              <a:t>Scanning-window templates</a:t>
            </a:r>
          </a:p>
        </p:txBody>
      </p:sp>
      <p:pic>
        <p:nvPicPr>
          <p:cNvPr id="146435" name="Picture 2"/>
          <p:cNvPicPr>
            <a:picLocks noChangeAspect="1" noChangeArrowheads="1"/>
          </p:cNvPicPr>
          <p:nvPr/>
        </p:nvPicPr>
        <p:blipFill>
          <a:blip r:embed="rId3"/>
          <a:srcRect/>
          <a:stretch>
            <a:fillRect/>
          </a:stretch>
        </p:blipFill>
        <p:spPr bwMode="auto">
          <a:xfrm>
            <a:off x="4205288" y="1776413"/>
            <a:ext cx="1436687" cy="3184525"/>
          </a:xfrm>
          <a:prstGeom prst="rect">
            <a:avLst/>
          </a:prstGeom>
          <a:noFill/>
          <a:ln w="12700">
            <a:noFill/>
            <a:round/>
            <a:headEnd/>
            <a:tailEnd/>
          </a:ln>
        </p:spPr>
      </p:pic>
      <p:sp>
        <p:nvSpPr>
          <p:cNvPr id="146436" name="AutoShape 3"/>
          <p:cNvSpPr>
            <a:spLocks/>
          </p:cNvSpPr>
          <p:nvPr/>
        </p:nvSpPr>
        <p:spPr bwMode="auto">
          <a:xfrm>
            <a:off x="3419475" y="3036888"/>
            <a:ext cx="893763" cy="650875"/>
          </a:xfrm>
          <a:prstGeom prst="rightArrow">
            <a:avLst>
              <a:gd name="adj1" fmla="val 32000"/>
              <a:gd name="adj2" fmla="val 60420"/>
            </a:avLst>
          </a:prstGeom>
          <a:solidFill>
            <a:schemeClr val="accent1"/>
          </a:solidFill>
          <a:ln w="12700">
            <a:solidFill>
              <a:srgbClr val="000000"/>
            </a:solidFill>
            <a:round/>
            <a:headEnd/>
            <a:tailEnd/>
          </a:ln>
        </p:spPr>
        <p:txBody>
          <a:bodyPr lIns="0" tIns="0" rIns="0" bIns="0">
            <a:prstTxWarp prst="textNoShape">
              <a:avLst/>
            </a:prstTxWarp>
          </a:bodyPr>
          <a:lstStyle/>
          <a:p>
            <a:endParaRPr lang="en-US"/>
          </a:p>
        </p:txBody>
      </p:sp>
      <p:sp>
        <p:nvSpPr>
          <p:cNvPr id="146437" name="Rectangle 4"/>
          <p:cNvSpPr>
            <a:spLocks/>
          </p:cNvSpPr>
          <p:nvPr/>
        </p:nvSpPr>
        <p:spPr bwMode="auto">
          <a:xfrm>
            <a:off x="2811463" y="982663"/>
            <a:ext cx="3789362" cy="307975"/>
          </a:xfrm>
          <a:prstGeom prst="rect">
            <a:avLst/>
          </a:prstGeom>
          <a:noFill/>
          <a:ln w="12700">
            <a:noFill/>
            <a:miter lim="800000"/>
            <a:headEnd/>
            <a:tailEnd/>
          </a:ln>
        </p:spPr>
        <p:txBody>
          <a:bodyPr wrap="none" lIns="0" tIns="0" rIns="40634" bIns="0">
            <a:prstTxWarp prst="textNoShape">
              <a:avLst/>
            </a:prstTxWarp>
            <a:spAutoFit/>
          </a:bodyPr>
          <a:lstStyle/>
          <a:p>
            <a:r>
              <a:rPr lang="en-US" sz="2000">
                <a:ea typeface="Times New Roman" pitchFamily="-1" charset="0"/>
                <a:cs typeface="Times New Roman" pitchFamily="-1" charset="0"/>
              </a:rPr>
              <a:t>Dalal and Triggs CVPR05 (HOG)</a:t>
            </a:r>
          </a:p>
        </p:txBody>
      </p:sp>
      <p:sp>
        <p:nvSpPr>
          <p:cNvPr id="146438" name="Rectangle 5"/>
          <p:cNvSpPr>
            <a:spLocks/>
          </p:cNvSpPr>
          <p:nvPr/>
        </p:nvSpPr>
        <p:spPr bwMode="auto">
          <a:xfrm>
            <a:off x="4383088" y="5791200"/>
            <a:ext cx="804862"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w·x &gt; 0</a:t>
            </a:r>
          </a:p>
        </p:txBody>
      </p:sp>
      <p:sp>
        <p:nvSpPr>
          <p:cNvPr id="146439" name="Rectangle 6"/>
          <p:cNvSpPr>
            <a:spLocks/>
          </p:cNvSpPr>
          <p:nvPr/>
        </p:nvSpPr>
        <p:spPr bwMode="auto">
          <a:xfrm>
            <a:off x="4722813" y="4757738"/>
            <a:ext cx="361950" cy="476250"/>
          </a:xfrm>
          <a:prstGeom prst="rect">
            <a:avLst/>
          </a:prstGeom>
          <a:noFill/>
          <a:ln w="12700">
            <a:noFill/>
            <a:miter lim="800000"/>
            <a:headEnd/>
            <a:tailEnd/>
          </a:ln>
        </p:spPr>
        <p:txBody>
          <a:bodyPr wrap="none" lIns="0" tIns="0" rIns="40634" bIns="0">
            <a:prstTxWarp prst="textNoShape">
              <a:avLst/>
            </a:prstTxWarp>
            <a:spAutoFit/>
          </a:bodyPr>
          <a:lstStyle/>
          <a:p>
            <a:r>
              <a:rPr lang="en-US" sz="3100">
                <a:solidFill>
                  <a:srgbClr val="00FFFF"/>
                </a:solidFill>
                <a:ea typeface="Times New Roman" pitchFamily="-1" charset="0"/>
                <a:cs typeface="Times New Roman" pitchFamily="-1" charset="0"/>
              </a:rPr>
              <a:t>w</a:t>
            </a:r>
          </a:p>
        </p:txBody>
      </p:sp>
      <p:pic>
        <p:nvPicPr>
          <p:cNvPr id="146440" name="Picture 7"/>
          <p:cNvPicPr>
            <a:picLocks noChangeAspect="1" noChangeArrowheads="1"/>
          </p:cNvPicPr>
          <p:nvPr/>
        </p:nvPicPr>
        <p:blipFill>
          <a:blip r:embed="rId4"/>
          <a:srcRect/>
          <a:stretch>
            <a:fillRect/>
          </a:stretch>
        </p:blipFill>
        <p:spPr bwMode="auto">
          <a:xfrm>
            <a:off x="7375525" y="5434013"/>
            <a:ext cx="396875" cy="357187"/>
          </a:xfrm>
          <a:prstGeom prst="rect">
            <a:avLst/>
          </a:prstGeom>
          <a:noFill/>
          <a:ln w="12700">
            <a:noFill/>
            <a:round/>
            <a:headEnd/>
            <a:tailEnd/>
          </a:ln>
        </p:spPr>
      </p:pic>
      <p:sp>
        <p:nvSpPr>
          <p:cNvPr id="146441" name="Rectangle 8"/>
          <p:cNvSpPr>
            <a:spLocks/>
          </p:cNvSpPr>
          <p:nvPr/>
        </p:nvSpPr>
        <p:spPr bwMode="auto">
          <a:xfrm>
            <a:off x="1730375" y="5365750"/>
            <a:ext cx="5661025" cy="401638"/>
          </a:xfrm>
          <a:prstGeom prst="rect">
            <a:avLst/>
          </a:prstGeom>
          <a:noFill/>
          <a:ln w="12700">
            <a:noFill/>
            <a:miter lim="800000"/>
            <a:headEnd/>
            <a:tailEnd/>
          </a:ln>
        </p:spPr>
        <p:txBody>
          <a:bodyPr lIns="0" tIns="0" rIns="40634" bIns="0">
            <a:prstTxWarp prst="textNoShape">
              <a:avLst/>
            </a:prstTxWarp>
          </a:bodyPr>
          <a:lstStyle/>
          <a:p>
            <a:r>
              <a:rPr lang="en-US">
                <a:solidFill>
                  <a:srgbClr val="00FFFF"/>
                </a:solidFill>
                <a:ea typeface="Times New Roman" pitchFamily="-1" charset="0"/>
                <a:cs typeface="Times New Roman" pitchFamily="-1" charset="0"/>
              </a:rPr>
              <a:t>w</a:t>
            </a:r>
            <a:r>
              <a:rPr lang="en-US">
                <a:ea typeface="Times New Roman" pitchFamily="-1" charset="0"/>
                <a:cs typeface="Times New Roman" pitchFamily="-1" charset="0"/>
              </a:rPr>
              <a:t> = weights for orientation and spatial bins</a:t>
            </a:r>
          </a:p>
        </p:txBody>
      </p:sp>
      <p:sp>
        <p:nvSpPr>
          <p:cNvPr id="146442" name="Rectangle 9"/>
          <p:cNvSpPr>
            <a:spLocks/>
          </p:cNvSpPr>
          <p:nvPr/>
        </p:nvSpPr>
        <p:spPr bwMode="auto">
          <a:xfrm>
            <a:off x="2611438" y="1403350"/>
            <a:ext cx="4343400" cy="261938"/>
          </a:xfrm>
          <a:prstGeom prst="rect">
            <a:avLst/>
          </a:prstGeom>
          <a:noFill/>
          <a:ln w="12700">
            <a:noFill/>
            <a:miter lim="800000"/>
            <a:headEnd/>
            <a:tailEnd/>
          </a:ln>
        </p:spPr>
        <p:txBody>
          <a:bodyPr wrap="none" lIns="0" tIns="0" rIns="40634" bIns="0">
            <a:prstTxWarp prst="textNoShape">
              <a:avLst/>
            </a:prstTxWarp>
            <a:spAutoFit/>
          </a:bodyPr>
          <a:lstStyle/>
          <a:p>
            <a:r>
              <a:rPr lang="en-US" sz="1700">
                <a:ea typeface="Times New Roman" pitchFamily="-1" charset="0"/>
                <a:cs typeface="Times New Roman" pitchFamily="-1" charset="0"/>
              </a:rPr>
              <a:t>Papageorgiou and Poggio ICIP99 (wavelets)</a:t>
            </a:r>
          </a:p>
        </p:txBody>
      </p:sp>
      <p:sp>
        <p:nvSpPr>
          <p:cNvPr id="146443" name="Rectangle 10"/>
          <p:cNvSpPr>
            <a:spLocks/>
          </p:cNvSpPr>
          <p:nvPr/>
        </p:nvSpPr>
        <p:spPr bwMode="auto">
          <a:xfrm>
            <a:off x="479425" y="6248400"/>
            <a:ext cx="7050088"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Train with a linear classifier (perceptron, logistic regression, SVMs...)</a:t>
            </a:r>
          </a:p>
        </p:txBody>
      </p:sp>
      <p:pic>
        <p:nvPicPr>
          <p:cNvPr id="146444" name="Picture 11"/>
          <p:cNvPicPr>
            <a:picLocks noChangeAspect="1" noChangeArrowheads="1"/>
          </p:cNvPicPr>
          <p:nvPr/>
        </p:nvPicPr>
        <p:blipFill>
          <a:blip r:embed="rId5"/>
          <a:srcRect/>
          <a:stretch>
            <a:fillRect/>
          </a:stretch>
        </p:blipFill>
        <p:spPr bwMode="auto">
          <a:xfrm>
            <a:off x="1027113" y="2106613"/>
            <a:ext cx="650875" cy="1195387"/>
          </a:xfrm>
          <a:prstGeom prst="rect">
            <a:avLst/>
          </a:prstGeom>
          <a:noFill/>
          <a:ln w="12700">
            <a:noFill/>
            <a:round/>
            <a:headEnd/>
            <a:tailEnd/>
          </a:ln>
        </p:spPr>
      </p:pic>
      <p:pic>
        <p:nvPicPr>
          <p:cNvPr id="146445" name="Picture 12"/>
          <p:cNvPicPr>
            <a:picLocks noChangeAspect="1" noChangeArrowheads="1"/>
          </p:cNvPicPr>
          <p:nvPr/>
        </p:nvPicPr>
        <p:blipFill>
          <a:blip r:embed="rId6"/>
          <a:srcRect/>
          <a:stretch>
            <a:fillRect/>
          </a:stretch>
        </p:blipFill>
        <p:spPr bwMode="auto">
          <a:xfrm>
            <a:off x="1866900" y="2108200"/>
            <a:ext cx="688975" cy="1179513"/>
          </a:xfrm>
          <a:prstGeom prst="rect">
            <a:avLst/>
          </a:prstGeom>
          <a:noFill/>
          <a:ln w="12700">
            <a:noFill/>
            <a:round/>
            <a:headEnd/>
            <a:tailEnd/>
          </a:ln>
        </p:spPr>
      </p:pic>
      <p:pic>
        <p:nvPicPr>
          <p:cNvPr id="146446" name="Picture 13"/>
          <p:cNvPicPr>
            <a:picLocks noChangeAspect="1" noChangeArrowheads="1"/>
          </p:cNvPicPr>
          <p:nvPr/>
        </p:nvPicPr>
        <p:blipFill>
          <a:blip r:embed="rId7"/>
          <a:srcRect/>
          <a:stretch>
            <a:fillRect/>
          </a:stretch>
        </p:blipFill>
        <p:spPr bwMode="auto">
          <a:xfrm>
            <a:off x="2776538" y="2108200"/>
            <a:ext cx="601662" cy="1179513"/>
          </a:xfrm>
          <a:prstGeom prst="rect">
            <a:avLst/>
          </a:prstGeom>
          <a:noFill/>
          <a:ln w="12700">
            <a:noFill/>
            <a:round/>
            <a:headEnd/>
            <a:tailEnd/>
          </a:ln>
        </p:spPr>
      </p:pic>
      <p:pic>
        <p:nvPicPr>
          <p:cNvPr id="146447" name="Picture 14"/>
          <p:cNvPicPr>
            <a:picLocks noChangeAspect="1" noChangeArrowheads="1"/>
          </p:cNvPicPr>
          <p:nvPr/>
        </p:nvPicPr>
        <p:blipFill>
          <a:blip r:embed="rId8"/>
          <a:srcRect/>
          <a:stretch>
            <a:fillRect/>
          </a:stretch>
        </p:blipFill>
        <p:spPr bwMode="auto">
          <a:xfrm>
            <a:off x="1027113" y="3509963"/>
            <a:ext cx="650875" cy="1303337"/>
          </a:xfrm>
          <a:prstGeom prst="rect">
            <a:avLst/>
          </a:prstGeom>
          <a:noFill/>
          <a:ln w="12700">
            <a:noFill/>
            <a:round/>
            <a:headEnd/>
            <a:tailEnd/>
          </a:ln>
        </p:spPr>
      </p:pic>
      <p:pic>
        <p:nvPicPr>
          <p:cNvPr id="146448" name="Picture 15"/>
          <p:cNvPicPr>
            <a:picLocks noChangeAspect="1" noChangeArrowheads="1"/>
          </p:cNvPicPr>
          <p:nvPr/>
        </p:nvPicPr>
        <p:blipFill>
          <a:blip r:embed="rId9"/>
          <a:srcRect/>
          <a:stretch>
            <a:fillRect/>
          </a:stretch>
        </p:blipFill>
        <p:spPr bwMode="auto">
          <a:xfrm>
            <a:off x="1857375" y="3465513"/>
            <a:ext cx="598488" cy="1335087"/>
          </a:xfrm>
          <a:prstGeom prst="rect">
            <a:avLst/>
          </a:prstGeom>
          <a:noFill/>
          <a:ln w="12700">
            <a:noFill/>
            <a:round/>
            <a:headEnd/>
            <a:tailEnd/>
          </a:ln>
        </p:spPr>
      </p:pic>
      <p:pic>
        <p:nvPicPr>
          <p:cNvPr id="146449" name="Picture 16"/>
          <p:cNvPicPr>
            <a:picLocks noChangeAspect="1" noChangeArrowheads="1"/>
          </p:cNvPicPr>
          <p:nvPr/>
        </p:nvPicPr>
        <p:blipFill>
          <a:blip r:embed="rId10"/>
          <a:srcRect/>
          <a:stretch>
            <a:fillRect/>
          </a:stretch>
        </p:blipFill>
        <p:spPr bwMode="auto">
          <a:xfrm>
            <a:off x="2776538" y="3509963"/>
            <a:ext cx="598487" cy="1195387"/>
          </a:xfrm>
          <a:prstGeom prst="rect">
            <a:avLst/>
          </a:prstGeom>
          <a:noFill/>
          <a:ln w="12700">
            <a:noFill/>
            <a:round/>
            <a:headEnd/>
            <a:tailEnd/>
          </a:ln>
        </p:spPr>
      </p:pic>
      <p:sp>
        <p:nvSpPr>
          <p:cNvPr id="146450" name="Rectangle 17"/>
          <p:cNvSpPr>
            <a:spLocks/>
          </p:cNvSpPr>
          <p:nvPr/>
        </p:nvSpPr>
        <p:spPr bwMode="auto">
          <a:xfrm>
            <a:off x="382588" y="3856038"/>
            <a:ext cx="427037"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neg</a:t>
            </a:r>
          </a:p>
        </p:txBody>
      </p:sp>
      <p:sp>
        <p:nvSpPr>
          <p:cNvPr id="146451" name="Rectangle 18"/>
          <p:cNvSpPr>
            <a:spLocks/>
          </p:cNvSpPr>
          <p:nvPr/>
        </p:nvSpPr>
        <p:spPr bwMode="auto">
          <a:xfrm>
            <a:off x="390525" y="2427288"/>
            <a:ext cx="412750"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pos</a:t>
            </a:r>
          </a:p>
        </p:txBody>
      </p:sp>
      <p:pic>
        <p:nvPicPr>
          <p:cNvPr id="146452" name="Picture 19"/>
          <p:cNvPicPr>
            <a:picLocks noChangeAspect="1" noChangeArrowheads="1"/>
          </p:cNvPicPr>
          <p:nvPr/>
        </p:nvPicPr>
        <p:blipFill>
          <a:blip r:embed="rId11"/>
          <a:srcRect/>
          <a:stretch>
            <a:fillRect/>
          </a:stretch>
        </p:blipFill>
        <p:spPr bwMode="auto">
          <a:xfrm>
            <a:off x="6537325" y="1893888"/>
            <a:ext cx="2238375" cy="2936875"/>
          </a:xfrm>
          <a:prstGeom prst="rect">
            <a:avLst/>
          </a:prstGeom>
          <a:noFill/>
          <a:ln w="12700">
            <a:solidFill>
              <a:srgbClr val="000000"/>
            </a:solidFill>
            <a:miter lim="800000"/>
            <a:headEnd/>
            <a:tailEnd/>
          </a:ln>
        </p:spPr>
      </p:pic>
      <p:sp>
        <p:nvSpPr>
          <p:cNvPr id="146453" name="Rectangle 20"/>
          <p:cNvSpPr>
            <a:spLocks/>
          </p:cNvSpPr>
          <p:nvPr/>
        </p:nvSpPr>
        <p:spPr bwMode="auto">
          <a:xfrm>
            <a:off x="6584950" y="1933575"/>
            <a:ext cx="366713" cy="1241425"/>
          </a:xfrm>
          <a:prstGeom prst="rect">
            <a:avLst/>
          </a:prstGeom>
          <a:noFill/>
          <a:ln w="63500">
            <a:solidFill>
              <a:srgbClr val="FF0000"/>
            </a:solidFill>
            <a:miter lim="800000"/>
            <a:headEnd/>
            <a:tailEnd/>
          </a:ln>
        </p:spPr>
        <p:txBody>
          <a:bodyPr lIns="0" tIns="0" rIns="0" bIns="0">
            <a:prstTxWarp prst="textNoShape">
              <a:avLst/>
            </a:prstTxWarp>
          </a:bodyPr>
          <a:lstStyle/>
          <a:p>
            <a:endParaRPr lang="en-US"/>
          </a:p>
        </p:txBody>
      </p:sp>
      <p:sp>
        <p:nvSpPr>
          <p:cNvPr id="146454" name="AutoShape 21"/>
          <p:cNvSpPr>
            <a:spLocks/>
          </p:cNvSpPr>
          <p:nvPr/>
        </p:nvSpPr>
        <p:spPr bwMode="auto">
          <a:xfrm>
            <a:off x="5616575" y="3036888"/>
            <a:ext cx="893763" cy="650875"/>
          </a:xfrm>
          <a:prstGeom prst="rightArrow">
            <a:avLst>
              <a:gd name="adj1" fmla="val 32000"/>
              <a:gd name="adj2" fmla="val 60420"/>
            </a:avLst>
          </a:prstGeom>
          <a:solidFill>
            <a:schemeClr val="accent1"/>
          </a:solidFill>
          <a:ln w="12700">
            <a:solidFill>
              <a:srgbClr val="000000"/>
            </a:solidFill>
            <a:round/>
            <a:headEnd/>
            <a:tailEnd/>
          </a:ln>
        </p:spPr>
        <p:txBody>
          <a:bodyPr lIns="0" tIns="0" rIns="0" bIns="0">
            <a:prstTxWarp prst="textNoShape">
              <a:avLst/>
            </a:prstTxWarp>
          </a:bodyPr>
          <a:lstStyle/>
          <a:p>
            <a:endParaRPr lang="en-US"/>
          </a:p>
        </p:txBody>
      </p:sp>
      <p:sp>
        <p:nvSpPr>
          <p:cNvPr id="146455" name="TextBox 22"/>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a:xfrm>
            <a:off x="-98425" y="-53975"/>
            <a:ext cx="9242425" cy="839788"/>
          </a:xfrm>
        </p:spPr>
        <p:txBody>
          <a:bodyPr rIns="81269"/>
          <a:lstStyle/>
          <a:p>
            <a:pPr marL="0" indent="0" eaLnBrk="1" hangingPunct="1"/>
            <a:r>
              <a:rPr lang="en-US" sz="3100"/>
              <a:t>How to interpret positive and </a:t>
            </a:r>
            <a:r>
              <a:rPr lang="en-US" sz="3100">
                <a:solidFill>
                  <a:srgbClr val="00FFFF"/>
                </a:solidFill>
              </a:rPr>
              <a:t>negative</a:t>
            </a:r>
            <a:r>
              <a:rPr lang="en-US" sz="3100"/>
              <a:t> weights?</a:t>
            </a:r>
          </a:p>
        </p:txBody>
      </p:sp>
      <p:sp>
        <p:nvSpPr>
          <p:cNvPr id="148483" name="Rectangle 2"/>
          <p:cNvSpPr>
            <a:spLocks/>
          </p:cNvSpPr>
          <p:nvPr/>
        </p:nvSpPr>
        <p:spPr bwMode="auto">
          <a:xfrm>
            <a:off x="3789363" y="730250"/>
            <a:ext cx="804862"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w·x &gt; 0</a:t>
            </a:r>
          </a:p>
        </p:txBody>
      </p:sp>
      <p:sp>
        <p:nvSpPr>
          <p:cNvPr id="148484" name="Rectangle 3"/>
          <p:cNvSpPr>
            <a:spLocks/>
          </p:cNvSpPr>
          <p:nvPr/>
        </p:nvSpPr>
        <p:spPr bwMode="auto">
          <a:xfrm>
            <a:off x="2584450" y="1262063"/>
            <a:ext cx="1800225"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(w</a:t>
            </a:r>
            <a:r>
              <a:rPr lang="en-US" baseline="-6000">
                <a:ea typeface="Times New Roman" pitchFamily="-1" charset="0"/>
                <a:cs typeface="Times New Roman" pitchFamily="-1" charset="0"/>
              </a:rPr>
              <a:t>pos </a:t>
            </a:r>
            <a:r>
              <a:rPr lang="en-US">
                <a:ea typeface="Times New Roman" pitchFamily="-1" charset="0"/>
                <a:cs typeface="Times New Roman" pitchFamily="-1" charset="0"/>
              </a:rPr>
              <a:t>- w</a:t>
            </a:r>
            <a:r>
              <a:rPr lang="en-US" baseline="-6000">
                <a:ea typeface="Times New Roman" pitchFamily="-1" charset="0"/>
                <a:cs typeface="Times New Roman" pitchFamily="-1" charset="0"/>
              </a:rPr>
              <a:t>neg</a:t>
            </a:r>
            <a:r>
              <a:rPr lang="en-US">
                <a:ea typeface="Times New Roman" pitchFamily="-1" charset="0"/>
                <a:cs typeface="Times New Roman" pitchFamily="-1" charset="0"/>
              </a:rPr>
              <a:t>)·x &gt; 0</a:t>
            </a:r>
          </a:p>
        </p:txBody>
      </p:sp>
      <p:sp>
        <p:nvSpPr>
          <p:cNvPr id="148485" name="Rectangle 4"/>
          <p:cNvSpPr>
            <a:spLocks/>
          </p:cNvSpPr>
          <p:nvPr/>
        </p:nvSpPr>
        <p:spPr bwMode="auto">
          <a:xfrm>
            <a:off x="3548063" y="1793875"/>
            <a:ext cx="1541462" cy="276225"/>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w</a:t>
            </a:r>
            <a:r>
              <a:rPr lang="en-US" baseline="-6000">
                <a:ea typeface="Times New Roman" pitchFamily="-1" charset="0"/>
                <a:cs typeface="Times New Roman" pitchFamily="-1" charset="0"/>
              </a:rPr>
              <a:t>pos</a:t>
            </a:r>
            <a:r>
              <a:rPr lang="en-US">
                <a:ea typeface="Times New Roman" pitchFamily="-1" charset="0"/>
                <a:cs typeface="Times New Roman" pitchFamily="-1" charset="0"/>
              </a:rPr>
              <a:t>·x &gt; w</a:t>
            </a:r>
            <a:r>
              <a:rPr lang="en-US" baseline="-6000">
                <a:ea typeface="Times New Roman" pitchFamily="-1" charset="0"/>
                <a:cs typeface="Times New Roman" pitchFamily="-1" charset="0"/>
              </a:rPr>
              <a:t>neg</a:t>
            </a:r>
            <a:r>
              <a:rPr lang="en-US">
                <a:ea typeface="Times New Roman" pitchFamily="-1" charset="0"/>
                <a:cs typeface="Times New Roman" pitchFamily="-1" charset="0"/>
              </a:rPr>
              <a:t>·x</a:t>
            </a:r>
          </a:p>
        </p:txBody>
      </p:sp>
      <p:pic>
        <p:nvPicPr>
          <p:cNvPr id="148486" name="Picture 5"/>
          <p:cNvPicPr>
            <a:picLocks noChangeAspect="1" noChangeArrowheads="1"/>
          </p:cNvPicPr>
          <p:nvPr/>
        </p:nvPicPr>
        <p:blipFill>
          <a:blip r:embed="rId3"/>
          <a:srcRect/>
          <a:stretch>
            <a:fillRect/>
          </a:stretch>
        </p:blipFill>
        <p:spPr bwMode="auto">
          <a:xfrm>
            <a:off x="3089275" y="2411413"/>
            <a:ext cx="1233488" cy="2616200"/>
          </a:xfrm>
          <a:prstGeom prst="rect">
            <a:avLst/>
          </a:prstGeom>
          <a:noFill/>
          <a:ln w="12700">
            <a:noFill/>
            <a:round/>
            <a:headEnd/>
            <a:tailEnd/>
          </a:ln>
        </p:spPr>
      </p:pic>
      <p:pic>
        <p:nvPicPr>
          <p:cNvPr id="148487" name="Picture 6"/>
          <p:cNvPicPr>
            <a:picLocks noChangeAspect="1" noChangeArrowheads="1"/>
          </p:cNvPicPr>
          <p:nvPr/>
        </p:nvPicPr>
        <p:blipFill>
          <a:blip r:embed="rId4"/>
          <a:srcRect/>
          <a:stretch>
            <a:fillRect/>
          </a:stretch>
        </p:blipFill>
        <p:spPr bwMode="auto">
          <a:xfrm>
            <a:off x="4803775" y="2411413"/>
            <a:ext cx="1233488" cy="2616200"/>
          </a:xfrm>
          <a:prstGeom prst="rect">
            <a:avLst/>
          </a:prstGeom>
          <a:noFill/>
          <a:ln w="12700">
            <a:noFill/>
            <a:round/>
            <a:headEnd/>
            <a:tailEnd/>
          </a:ln>
        </p:spPr>
      </p:pic>
      <p:sp>
        <p:nvSpPr>
          <p:cNvPr id="148488" name="Rectangle 7"/>
          <p:cNvSpPr>
            <a:spLocks/>
          </p:cNvSpPr>
          <p:nvPr/>
        </p:nvSpPr>
        <p:spPr bwMode="auto">
          <a:xfrm>
            <a:off x="4410075" y="3462338"/>
            <a:ext cx="176213" cy="277812"/>
          </a:xfrm>
          <a:prstGeom prst="rect">
            <a:avLst/>
          </a:prstGeom>
          <a:noFill/>
          <a:ln w="12700">
            <a:noFill/>
            <a:miter lim="800000"/>
            <a:headEnd/>
            <a:tailEnd/>
          </a:ln>
        </p:spPr>
        <p:txBody>
          <a:bodyPr wrap="none" lIns="0" tIns="0" rIns="40634" bIns="0">
            <a:prstTxWarp prst="textNoShape">
              <a:avLst/>
            </a:prstTxWarp>
            <a:spAutoFit/>
          </a:bodyPr>
          <a:lstStyle/>
          <a:p>
            <a:r>
              <a:rPr lang="en-US">
                <a:ea typeface="Times New Roman" pitchFamily="-1" charset="0"/>
                <a:cs typeface="Times New Roman" pitchFamily="-1" charset="0"/>
              </a:rPr>
              <a:t>&gt;</a:t>
            </a:r>
          </a:p>
        </p:txBody>
      </p:sp>
      <p:sp>
        <p:nvSpPr>
          <p:cNvPr id="148489" name="Rectangle 8"/>
          <p:cNvSpPr>
            <a:spLocks/>
          </p:cNvSpPr>
          <p:nvPr/>
        </p:nvSpPr>
        <p:spPr bwMode="auto">
          <a:xfrm>
            <a:off x="152400" y="5480050"/>
            <a:ext cx="8821738" cy="347663"/>
          </a:xfrm>
          <a:prstGeom prst="rect">
            <a:avLst/>
          </a:prstGeom>
          <a:noFill/>
          <a:ln w="12700">
            <a:noFill/>
            <a:miter lim="800000"/>
            <a:headEnd/>
            <a:tailEnd/>
          </a:ln>
        </p:spPr>
        <p:txBody>
          <a:bodyPr lIns="0" tIns="0" rIns="40634" bIns="0">
            <a:prstTxWarp prst="textNoShape">
              <a:avLst/>
            </a:prstTxWarp>
          </a:bodyPr>
          <a:lstStyle/>
          <a:p>
            <a:r>
              <a:rPr lang="en-US" sz="2000">
                <a:ea typeface="Times New Roman" pitchFamily="-1" charset="0"/>
                <a:cs typeface="Times New Roman" pitchFamily="-1" charset="0"/>
              </a:rPr>
              <a:t>Right approach is to </a:t>
            </a:r>
            <a:r>
              <a:rPr lang="en-US" sz="2000">
                <a:solidFill>
                  <a:srgbClr val="00FFFF"/>
                </a:solidFill>
                <a:ea typeface="Times New Roman" pitchFamily="-1" charset="0"/>
                <a:cs typeface="Times New Roman" pitchFamily="-1" charset="0"/>
              </a:rPr>
              <a:t>compete</a:t>
            </a:r>
            <a:r>
              <a:rPr lang="en-US" sz="2000">
                <a:ea typeface="Times New Roman" pitchFamily="-1" charset="0"/>
                <a:cs typeface="Times New Roman" pitchFamily="-1" charset="0"/>
              </a:rPr>
              <a:t> pedestrian, pillar, doorway... models</a:t>
            </a:r>
          </a:p>
        </p:txBody>
      </p:sp>
      <p:sp>
        <p:nvSpPr>
          <p:cNvPr id="148490" name="Rectangle 9"/>
          <p:cNvSpPr>
            <a:spLocks/>
          </p:cNvSpPr>
          <p:nvPr/>
        </p:nvSpPr>
        <p:spPr bwMode="auto">
          <a:xfrm>
            <a:off x="1438275" y="3143250"/>
            <a:ext cx="1574800" cy="769938"/>
          </a:xfrm>
          <a:prstGeom prst="rect">
            <a:avLst/>
          </a:prstGeom>
          <a:noFill/>
          <a:ln w="12700">
            <a:noFill/>
            <a:miter lim="800000"/>
            <a:headEnd/>
            <a:tailEnd/>
          </a:ln>
        </p:spPr>
        <p:txBody>
          <a:bodyPr wrap="none" lIns="0" tIns="0" rIns="40634" bIns="0">
            <a:prstTxWarp prst="textNoShape">
              <a:avLst/>
            </a:prstTxWarp>
            <a:spAutoFit/>
          </a:bodyPr>
          <a:lstStyle/>
          <a:p>
            <a:r>
              <a:rPr lang="en-US" sz="2500">
                <a:ea typeface="Times New Roman" pitchFamily="-1" charset="0"/>
                <a:cs typeface="Times New Roman" pitchFamily="-1" charset="0"/>
              </a:rPr>
              <a:t>Pedestrian </a:t>
            </a:r>
          </a:p>
          <a:p>
            <a:r>
              <a:rPr lang="en-US" sz="2500">
                <a:ea typeface="Times New Roman" pitchFamily="-1" charset="0"/>
                <a:cs typeface="Times New Roman" pitchFamily="-1" charset="0"/>
              </a:rPr>
              <a:t>template</a:t>
            </a:r>
          </a:p>
        </p:txBody>
      </p:sp>
      <p:sp>
        <p:nvSpPr>
          <p:cNvPr id="148491" name="Rectangle 10"/>
          <p:cNvSpPr>
            <a:spLocks/>
          </p:cNvSpPr>
          <p:nvPr/>
        </p:nvSpPr>
        <p:spPr bwMode="auto">
          <a:xfrm>
            <a:off x="6084888" y="2955925"/>
            <a:ext cx="1716087" cy="1154113"/>
          </a:xfrm>
          <a:prstGeom prst="rect">
            <a:avLst/>
          </a:prstGeom>
          <a:noFill/>
          <a:ln w="12700">
            <a:noFill/>
            <a:miter lim="800000"/>
            <a:headEnd/>
            <a:tailEnd/>
          </a:ln>
        </p:spPr>
        <p:txBody>
          <a:bodyPr wrap="none" lIns="0" tIns="0" rIns="40634" bIns="0">
            <a:prstTxWarp prst="textNoShape">
              <a:avLst/>
            </a:prstTxWarp>
            <a:spAutoFit/>
          </a:bodyPr>
          <a:lstStyle/>
          <a:p>
            <a:r>
              <a:rPr lang="en-US" sz="2500">
                <a:ea typeface="Times New Roman" pitchFamily="-1" charset="0"/>
                <a:cs typeface="Times New Roman" pitchFamily="-1" charset="0"/>
              </a:rPr>
              <a:t>Pedestrian </a:t>
            </a:r>
          </a:p>
          <a:p>
            <a:r>
              <a:rPr lang="en-US" sz="2500">
                <a:ea typeface="Times New Roman" pitchFamily="-1" charset="0"/>
                <a:cs typeface="Times New Roman" pitchFamily="-1" charset="0"/>
              </a:rPr>
              <a:t>background</a:t>
            </a:r>
          </a:p>
          <a:p>
            <a:r>
              <a:rPr lang="en-US" sz="2500">
                <a:ea typeface="Times New Roman" pitchFamily="-1" charset="0"/>
                <a:cs typeface="Times New Roman" pitchFamily="-1" charset="0"/>
              </a:rPr>
              <a:t>template</a:t>
            </a:r>
          </a:p>
        </p:txBody>
      </p:sp>
      <p:sp>
        <p:nvSpPr>
          <p:cNvPr id="148492" name="Rectangle 11"/>
          <p:cNvSpPr>
            <a:spLocks/>
          </p:cNvSpPr>
          <p:nvPr/>
        </p:nvSpPr>
        <p:spPr bwMode="auto">
          <a:xfrm>
            <a:off x="152400" y="5894388"/>
            <a:ext cx="8821738" cy="347662"/>
          </a:xfrm>
          <a:prstGeom prst="rect">
            <a:avLst/>
          </a:prstGeom>
          <a:noFill/>
          <a:ln w="12700">
            <a:noFill/>
            <a:miter lim="800000"/>
            <a:headEnd/>
            <a:tailEnd/>
          </a:ln>
        </p:spPr>
        <p:txBody>
          <a:bodyPr lIns="0" tIns="0" rIns="40634" bIns="0">
            <a:prstTxWarp prst="textNoShape">
              <a:avLst/>
            </a:prstTxWarp>
          </a:bodyPr>
          <a:lstStyle/>
          <a:p>
            <a:r>
              <a:rPr lang="en-US" sz="2000">
                <a:ea typeface="Times New Roman" pitchFamily="-1" charset="0"/>
                <a:cs typeface="Times New Roman" pitchFamily="-1" charset="0"/>
              </a:rPr>
              <a:t>Background class is hard to model - easier to penalize particular vertical edges</a:t>
            </a:r>
          </a:p>
        </p:txBody>
      </p:sp>
      <p:sp>
        <p:nvSpPr>
          <p:cNvPr id="148493" name="Rectangle 12"/>
          <p:cNvSpPr>
            <a:spLocks/>
          </p:cNvSpPr>
          <p:nvPr/>
        </p:nvSpPr>
        <p:spPr bwMode="auto">
          <a:xfrm>
            <a:off x="750888" y="5099050"/>
            <a:ext cx="7634287" cy="347663"/>
          </a:xfrm>
          <a:prstGeom prst="rect">
            <a:avLst/>
          </a:prstGeom>
          <a:noFill/>
          <a:ln w="12700">
            <a:noFill/>
            <a:miter lim="800000"/>
            <a:headEnd/>
            <a:tailEnd/>
          </a:ln>
        </p:spPr>
        <p:txBody>
          <a:bodyPr lIns="0" tIns="0" rIns="40634" bIns="0">
            <a:prstTxWarp prst="textNoShape">
              <a:avLst/>
            </a:prstTxWarp>
          </a:bodyPr>
          <a:lstStyle/>
          <a:p>
            <a:r>
              <a:rPr lang="en-US" sz="2000">
                <a:ea typeface="Times New Roman" pitchFamily="-1" charset="0"/>
                <a:cs typeface="Times New Roman" pitchFamily="-1" charset="0"/>
              </a:rPr>
              <a:t>w</a:t>
            </a:r>
            <a:r>
              <a:rPr lang="en-US" sz="2000" baseline="-6000">
                <a:ea typeface="Times New Roman" pitchFamily="-1" charset="0"/>
                <a:cs typeface="Times New Roman" pitchFamily="-1" charset="0"/>
              </a:rPr>
              <a:t>pos</a:t>
            </a:r>
            <a:r>
              <a:rPr lang="en-US" sz="2000">
                <a:ea typeface="Times New Roman" pitchFamily="-1" charset="0"/>
                <a:cs typeface="Times New Roman" pitchFamily="-1" charset="0"/>
              </a:rPr>
              <a:t>,w</a:t>
            </a:r>
            <a:r>
              <a:rPr lang="en-US" sz="2000" baseline="-6000">
                <a:ea typeface="Times New Roman" pitchFamily="-1" charset="0"/>
                <a:cs typeface="Times New Roman" pitchFamily="-1" charset="0"/>
              </a:rPr>
              <a:t>neg</a:t>
            </a:r>
            <a:r>
              <a:rPr lang="en-US" sz="2000">
                <a:ea typeface="Times New Roman" pitchFamily="-1" charset="0"/>
                <a:cs typeface="Times New Roman" pitchFamily="-1" charset="0"/>
              </a:rPr>
              <a:t> = weighted average of positive, negative support vectors</a:t>
            </a:r>
          </a:p>
        </p:txBody>
      </p:sp>
      <p:sp>
        <p:nvSpPr>
          <p:cNvPr id="148494" name="TextBox 13"/>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5613" y="0"/>
            <a:ext cx="8232775" cy="698500"/>
          </a:xfrm>
        </p:spPr>
        <p:txBody>
          <a:bodyPr/>
          <a:lstStyle/>
          <a:p>
            <a:pPr eaLnBrk="1" hangingPunct="1"/>
            <a:r>
              <a:rPr lang="en-US" sz="4000" smtClean="0"/>
              <a:t>Histograms of oriented gradients</a:t>
            </a:r>
          </a:p>
        </p:txBody>
      </p:sp>
      <p:sp>
        <p:nvSpPr>
          <p:cNvPr id="150531" name="Rectangle 5"/>
          <p:cNvSpPr>
            <a:spLocks noChangeArrowheads="1"/>
          </p:cNvSpPr>
          <p:nvPr/>
        </p:nvSpPr>
        <p:spPr bwMode="auto">
          <a:xfrm>
            <a:off x="3429000" y="685800"/>
            <a:ext cx="2135188" cy="369888"/>
          </a:xfrm>
          <a:prstGeom prst="rect">
            <a:avLst/>
          </a:prstGeom>
          <a:noFill/>
          <a:ln w="9525">
            <a:noFill/>
            <a:miter lim="800000"/>
            <a:headEnd/>
            <a:tailEnd/>
          </a:ln>
        </p:spPr>
        <p:txBody>
          <a:bodyPr wrap="none" lIns="91430" tIns="45716" rIns="91430" bIns="45716">
            <a:prstTxWarp prst="textNoShape">
              <a:avLst/>
            </a:prstTxWarp>
            <a:spAutoFit/>
          </a:bodyPr>
          <a:lstStyle/>
          <a:p>
            <a:pPr>
              <a:spcBef>
                <a:spcPct val="20000"/>
              </a:spcBef>
            </a:pPr>
            <a:r>
              <a:rPr lang="en-US">
                <a:ea typeface="Arial" pitchFamily="-1" charset="0"/>
                <a:cs typeface="Arial" pitchFamily="-1" charset="0"/>
              </a:rPr>
              <a:t>Dalal &amp; Trigs, 2006</a:t>
            </a:r>
          </a:p>
        </p:txBody>
      </p:sp>
      <p:pic>
        <p:nvPicPr>
          <p:cNvPr id="150532" name="Picture 10" descr="street_art976"/>
          <p:cNvPicPr>
            <a:picLocks noChangeAspect="1" noChangeArrowheads="1"/>
          </p:cNvPicPr>
          <p:nvPr/>
        </p:nvPicPr>
        <p:blipFill>
          <a:blip r:embed="rId3"/>
          <a:srcRect/>
          <a:stretch>
            <a:fillRect/>
          </a:stretch>
        </p:blipFill>
        <p:spPr bwMode="auto">
          <a:xfrm>
            <a:off x="796925" y="1984375"/>
            <a:ext cx="2971800" cy="2971800"/>
          </a:xfrm>
          <a:prstGeom prst="rect">
            <a:avLst/>
          </a:prstGeom>
          <a:noFill/>
          <a:ln w="9525">
            <a:noFill/>
            <a:miter lim="800000"/>
            <a:headEnd/>
            <a:tailEnd/>
          </a:ln>
        </p:spPr>
      </p:pic>
      <p:grpSp>
        <p:nvGrpSpPr>
          <p:cNvPr id="2" name="Group 26"/>
          <p:cNvGrpSpPr>
            <a:grpSpLocks/>
          </p:cNvGrpSpPr>
          <p:nvPr/>
        </p:nvGrpSpPr>
        <p:grpSpPr bwMode="auto">
          <a:xfrm>
            <a:off x="1668463" y="2136775"/>
            <a:ext cx="3243262" cy="3048000"/>
            <a:chOff x="816" y="1344"/>
            <a:chExt cx="2400" cy="2256"/>
          </a:xfrm>
        </p:grpSpPr>
        <p:pic>
          <p:nvPicPr>
            <p:cNvPr id="150549" name="Picture 11" descr="street_art976"/>
            <p:cNvPicPr>
              <a:picLocks noChangeAspect="1" noChangeArrowheads="1"/>
            </p:cNvPicPr>
            <p:nvPr/>
          </p:nvPicPr>
          <p:blipFill>
            <a:blip r:embed="rId3"/>
            <a:srcRect l="8890" t="57777" r="71111"/>
            <a:stretch>
              <a:fillRect/>
            </a:stretch>
          </p:blipFill>
          <p:spPr bwMode="auto">
            <a:xfrm>
              <a:off x="2880" y="2976"/>
              <a:ext cx="336" cy="624"/>
            </a:xfrm>
            <a:prstGeom prst="rect">
              <a:avLst/>
            </a:prstGeom>
            <a:noFill/>
            <a:ln w="9525">
              <a:solidFill>
                <a:schemeClr val="tx1"/>
              </a:solidFill>
              <a:miter lim="800000"/>
              <a:headEnd/>
              <a:tailEnd/>
            </a:ln>
          </p:spPr>
        </p:pic>
        <p:pic>
          <p:nvPicPr>
            <p:cNvPr id="150550" name="Picture 12" descr="street_art976"/>
            <p:cNvPicPr>
              <a:picLocks noChangeAspect="1" noChangeArrowheads="1"/>
            </p:cNvPicPr>
            <p:nvPr/>
          </p:nvPicPr>
          <p:blipFill>
            <a:blip r:embed="rId3"/>
            <a:srcRect l="53334" t="33333" r="33333" b="37778"/>
            <a:stretch>
              <a:fillRect/>
            </a:stretch>
          </p:blipFill>
          <p:spPr bwMode="auto">
            <a:xfrm>
              <a:off x="2688" y="1344"/>
              <a:ext cx="288" cy="624"/>
            </a:xfrm>
            <a:prstGeom prst="rect">
              <a:avLst/>
            </a:prstGeom>
            <a:noFill/>
            <a:ln w="9525">
              <a:solidFill>
                <a:schemeClr val="tx1"/>
              </a:solidFill>
              <a:miter lim="800000"/>
              <a:headEnd/>
              <a:tailEnd/>
            </a:ln>
          </p:spPr>
        </p:pic>
        <p:sp>
          <p:nvSpPr>
            <p:cNvPr id="150551" name="Line 13"/>
            <p:cNvSpPr>
              <a:spLocks noChangeShapeType="1"/>
            </p:cNvSpPr>
            <p:nvPr/>
          </p:nvSpPr>
          <p:spPr bwMode="auto">
            <a:xfrm>
              <a:off x="816" y="3024"/>
              <a:ext cx="1968" cy="336"/>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50552" name="Line 14"/>
            <p:cNvSpPr>
              <a:spLocks noChangeShapeType="1"/>
            </p:cNvSpPr>
            <p:nvPr/>
          </p:nvSpPr>
          <p:spPr bwMode="auto">
            <a:xfrm flipV="1">
              <a:off x="1488" y="1680"/>
              <a:ext cx="1104" cy="43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grpSp>
        <p:nvGrpSpPr>
          <p:cNvPr id="3" name="Group 27"/>
          <p:cNvGrpSpPr>
            <a:grpSpLocks/>
          </p:cNvGrpSpPr>
          <p:nvPr/>
        </p:nvGrpSpPr>
        <p:grpSpPr bwMode="auto">
          <a:xfrm>
            <a:off x="4835525" y="1908175"/>
            <a:ext cx="906463" cy="1143000"/>
            <a:chOff x="2976" y="1296"/>
            <a:chExt cx="571" cy="720"/>
          </a:xfrm>
        </p:grpSpPr>
        <p:pic>
          <p:nvPicPr>
            <p:cNvPr id="150547" name="Picture 15"/>
            <p:cNvPicPr>
              <a:picLocks noChangeAspect="1" noChangeArrowheads="1"/>
            </p:cNvPicPr>
            <p:nvPr/>
          </p:nvPicPr>
          <p:blipFill>
            <a:blip r:embed="rId4"/>
            <a:srcRect l="74359" b="20764"/>
            <a:stretch>
              <a:fillRect/>
            </a:stretch>
          </p:blipFill>
          <p:spPr bwMode="auto">
            <a:xfrm>
              <a:off x="3168" y="1296"/>
              <a:ext cx="379" cy="720"/>
            </a:xfrm>
            <a:prstGeom prst="rect">
              <a:avLst/>
            </a:prstGeom>
            <a:noFill/>
            <a:ln w="9525">
              <a:noFill/>
              <a:miter lim="800000"/>
              <a:headEnd/>
              <a:tailEnd/>
            </a:ln>
          </p:spPr>
        </p:pic>
        <p:sp>
          <p:nvSpPr>
            <p:cNvPr id="150548" name="Line 16"/>
            <p:cNvSpPr>
              <a:spLocks noChangeShapeType="1"/>
            </p:cNvSpPr>
            <p:nvPr/>
          </p:nvSpPr>
          <p:spPr bwMode="auto">
            <a:xfrm>
              <a:off x="2976" y="1632"/>
              <a:ext cx="19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grpSp>
        <p:nvGrpSpPr>
          <p:cNvPr id="4" name="Group 28"/>
          <p:cNvGrpSpPr>
            <a:grpSpLocks/>
          </p:cNvGrpSpPr>
          <p:nvPr/>
        </p:nvGrpSpPr>
        <p:grpSpPr bwMode="auto">
          <a:xfrm>
            <a:off x="5826125" y="1908175"/>
            <a:ext cx="982663" cy="1143000"/>
            <a:chOff x="3600" y="1296"/>
            <a:chExt cx="619" cy="720"/>
          </a:xfrm>
        </p:grpSpPr>
        <p:pic>
          <p:nvPicPr>
            <p:cNvPr id="150545" name="Picture 17"/>
            <p:cNvPicPr>
              <a:picLocks noChangeAspect="1" noChangeArrowheads="1"/>
            </p:cNvPicPr>
            <p:nvPr/>
          </p:nvPicPr>
          <p:blipFill>
            <a:blip r:embed="rId4"/>
            <a:srcRect l="41026" r="33333" b="20764"/>
            <a:stretch>
              <a:fillRect/>
            </a:stretch>
          </p:blipFill>
          <p:spPr bwMode="auto">
            <a:xfrm>
              <a:off x="3840" y="1296"/>
              <a:ext cx="379" cy="720"/>
            </a:xfrm>
            <a:prstGeom prst="rect">
              <a:avLst/>
            </a:prstGeom>
            <a:noFill/>
            <a:ln w="9525">
              <a:noFill/>
              <a:miter lim="800000"/>
              <a:headEnd/>
              <a:tailEnd/>
            </a:ln>
          </p:spPr>
        </p:pic>
        <p:sp>
          <p:nvSpPr>
            <p:cNvPr id="150546" name="Text Box 19"/>
            <p:cNvSpPr txBox="1">
              <a:spLocks noChangeArrowheads="1"/>
            </p:cNvSpPr>
            <p:nvPr/>
          </p:nvSpPr>
          <p:spPr bwMode="auto">
            <a:xfrm>
              <a:off x="3600" y="1488"/>
              <a:ext cx="189" cy="233"/>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5" name="Group 29"/>
          <p:cNvGrpSpPr>
            <a:grpSpLocks/>
          </p:cNvGrpSpPr>
          <p:nvPr/>
        </p:nvGrpSpPr>
        <p:grpSpPr bwMode="auto">
          <a:xfrm>
            <a:off x="6740525" y="2325688"/>
            <a:ext cx="2024063" cy="369887"/>
            <a:chOff x="4176" y="1559"/>
            <a:chExt cx="1275" cy="233"/>
          </a:xfrm>
        </p:grpSpPr>
        <p:sp>
          <p:nvSpPr>
            <p:cNvPr id="150543" name="Line 20"/>
            <p:cNvSpPr>
              <a:spLocks noChangeShapeType="1"/>
            </p:cNvSpPr>
            <p:nvPr/>
          </p:nvSpPr>
          <p:spPr bwMode="auto">
            <a:xfrm>
              <a:off x="4176" y="1680"/>
              <a:ext cx="19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50544" name="Text Box 21"/>
            <p:cNvSpPr txBox="1">
              <a:spLocks noChangeArrowheads="1"/>
            </p:cNvSpPr>
            <p:nvPr/>
          </p:nvSpPr>
          <p:spPr bwMode="auto">
            <a:xfrm>
              <a:off x="4502" y="1559"/>
              <a:ext cx="949" cy="233"/>
            </a:xfrm>
            <a:prstGeom prst="rect">
              <a:avLst/>
            </a:prstGeom>
            <a:noFill/>
            <a:ln w="9525">
              <a:noFill/>
              <a:miter lim="800000"/>
              <a:headEnd/>
              <a:tailEnd/>
            </a:ln>
          </p:spPr>
          <p:txBody>
            <a:bodyPr wrap="none">
              <a:prstTxWarp prst="textNoShape">
                <a:avLst/>
              </a:prstTxWarp>
              <a:spAutoFit/>
            </a:bodyPr>
            <a:lstStyle/>
            <a:p>
              <a:r>
                <a:rPr lang="en-US"/>
                <a:t>Not a person</a:t>
              </a:r>
            </a:p>
          </p:txBody>
        </p:sp>
      </p:grpSp>
      <p:grpSp>
        <p:nvGrpSpPr>
          <p:cNvPr id="6" name="Group 30"/>
          <p:cNvGrpSpPr>
            <a:grpSpLocks/>
          </p:cNvGrpSpPr>
          <p:nvPr/>
        </p:nvGrpSpPr>
        <p:grpSpPr bwMode="auto">
          <a:xfrm>
            <a:off x="5368925" y="4194175"/>
            <a:ext cx="2795588" cy="1143000"/>
            <a:chOff x="3408" y="2928"/>
            <a:chExt cx="1761" cy="720"/>
          </a:xfrm>
        </p:grpSpPr>
        <p:pic>
          <p:nvPicPr>
            <p:cNvPr id="150538" name="Picture 18"/>
            <p:cNvPicPr>
              <a:picLocks noChangeAspect="1" noChangeArrowheads="1"/>
            </p:cNvPicPr>
            <p:nvPr/>
          </p:nvPicPr>
          <p:blipFill>
            <a:blip r:embed="rId5"/>
            <a:srcRect/>
            <a:stretch>
              <a:fillRect/>
            </a:stretch>
          </p:blipFill>
          <p:spPr bwMode="auto">
            <a:xfrm>
              <a:off x="3408" y="2976"/>
              <a:ext cx="321" cy="619"/>
            </a:xfrm>
            <a:prstGeom prst="rect">
              <a:avLst/>
            </a:prstGeom>
            <a:noFill/>
            <a:ln w="9525">
              <a:noFill/>
              <a:miter lim="800000"/>
              <a:headEnd/>
              <a:tailEnd/>
            </a:ln>
          </p:spPr>
        </p:pic>
        <p:pic>
          <p:nvPicPr>
            <p:cNvPr id="150539" name="Picture 22"/>
            <p:cNvPicPr>
              <a:picLocks noChangeAspect="1" noChangeArrowheads="1"/>
            </p:cNvPicPr>
            <p:nvPr/>
          </p:nvPicPr>
          <p:blipFill>
            <a:blip r:embed="rId4"/>
            <a:srcRect l="41026" r="33333" b="20764"/>
            <a:stretch>
              <a:fillRect/>
            </a:stretch>
          </p:blipFill>
          <p:spPr bwMode="auto">
            <a:xfrm>
              <a:off x="4032" y="2928"/>
              <a:ext cx="379" cy="720"/>
            </a:xfrm>
            <a:prstGeom prst="rect">
              <a:avLst/>
            </a:prstGeom>
            <a:noFill/>
            <a:ln w="9525">
              <a:noFill/>
              <a:miter lim="800000"/>
              <a:headEnd/>
              <a:tailEnd/>
            </a:ln>
          </p:spPr>
        </p:pic>
        <p:sp>
          <p:nvSpPr>
            <p:cNvPr id="150540" name="Text Box 23"/>
            <p:cNvSpPr txBox="1">
              <a:spLocks noChangeArrowheads="1"/>
            </p:cNvSpPr>
            <p:nvPr/>
          </p:nvSpPr>
          <p:spPr bwMode="auto">
            <a:xfrm>
              <a:off x="3792" y="3168"/>
              <a:ext cx="189" cy="233"/>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150541" name="Line 24"/>
            <p:cNvSpPr>
              <a:spLocks noChangeShapeType="1"/>
            </p:cNvSpPr>
            <p:nvPr/>
          </p:nvSpPr>
          <p:spPr bwMode="auto">
            <a:xfrm>
              <a:off x="4416" y="3264"/>
              <a:ext cx="19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50542" name="Text Box 25"/>
            <p:cNvSpPr txBox="1">
              <a:spLocks noChangeArrowheads="1"/>
            </p:cNvSpPr>
            <p:nvPr/>
          </p:nvSpPr>
          <p:spPr bwMode="auto">
            <a:xfrm>
              <a:off x="4608" y="3120"/>
              <a:ext cx="561" cy="233"/>
            </a:xfrm>
            <a:prstGeom prst="rect">
              <a:avLst/>
            </a:prstGeom>
            <a:noFill/>
            <a:ln w="9525">
              <a:noFill/>
              <a:miter lim="800000"/>
              <a:headEnd/>
              <a:tailEnd/>
            </a:ln>
          </p:spPr>
          <p:txBody>
            <a:bodyPr wrap="none">
              <a:prstTxWarp prst="textNoShape">
                <a:avLst/>
              </a:prstTxWarp>
              <a:spAutoFit/>
            </a:bodyPr>
            <a:lstStyle/>
            <a:p>
              <a:r>
                <a:rPr lang="en-US"/>
                <a:t>person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52578" name="Picture 3"/>
          <p:cNvPicPr>
            <a:picLocks noChangeAspect="1"/>
          </p:cNvPicPr>
          <p:nvPr/>
        </p:nvPicPr>
        <p:blipFill>
          <a:blip r:embed="rId2"/>
          <a:srcRect/>
          <a:stretch>
            <a:fillRect/>
          </a:stretch>
        </p:blipFill>
        <p:spPr bwMode="auto">
          <a:xfrm>
            <a:off x="0" y="679450"/>
            <a:ext cx="8974138" cy="3876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920750" y="0"/>
            <a:ext cx="7772400" cy="820738"/>
          </a:xfrm>
        </p:spPr>
        <p:txBody>
          <a:bodyPr/>
          <a:lstStyle/>
          <a:p>
            <a:pPr eaLnBrk="1" hangingPunct="1"/>
            <a:r>
              <a:rPr lang="en-US" smtClean="0">
                <a:ea typeface="ＭＳ Ｐゴシック" pitchFamily="-1" charset="-128"/>
                <a:cs typeface="ＭＳ Ｐゴシック" pitchFamily="-1" charset="-128"/>
              </a:rPr>
              <a:t>Constellation models</a:t>
            </a:r>
          </a:p>
        </p:txBody>
      </p:sp>
      <p:pic>
        <p:nvPicPr>
          <p:cNvPr id="153603" name="Picture 3" descr="face"/>
          <p:cNvPicPr>
            <a:picLocks noChangeAspect="1" noChangeArrowheads="1"/>
          </p:cNvPicPr>
          <p:nvPr/>
        </p:nvPicPr>
        <p:blipFill>
          <a:blip r:embed="rId2"/>
          <a:srcRect/>
          <a:stretch>
            <a:fillRect/>
          </a:stretch>
        </p:blipFill>
        <p:spPr bwMode="auto">
          <a:xfrm>
            <a:off x="400050" y="1525588"/>
            <a:ext cx="3352800" cy="2725737"/>
          </a:xfrm>
          <a:prstGeom prst="rect">
            <a:avLst/>
          </a:prstGeom>
          <a:noFill/>
          <a:ln w="9525">
            <a:noFill/>
            <a:miter lim="800000"/>
            <a:headEnd/>
            <a:tailEnd/>
          </a:ln>
        </p:spPr>
      </p:pic>
      <p:sp>
        <p:nvSpPr>
          <p:cNvPr id="153604" name="TextBox 4"/>
          <p:cNvSpPr txBox="1">
            <a:spLocks noChangeArrowheads="1"/>
          </p:cNvSpPr>
          <p:nvPr/>
        </p:nvSpPr>
        <p:spPr bwMode="auto">
          <a:xfrm>
            <a:off x="2060575" y="6488113"/>
            <a:ext cx="7083425" cy="369887"/>
          </a:xfrm>
          <a:prstGeom prst="rect">
            <a:avLst/>
          </a:prstGeom>
          <a:noFill/>
          <a:ln w="9525">
            <a:noFill/>
            <a:miter lim="800000"/>
            <a:headEnd/>
            <a:tailEnd/>
          </a:ln>
        </p:spPr>
        <p:txBody>
          <a:bodyPr wrap="none">
            <a:prstTxWarp prst="textNoShape">
              <a:avLst/>
            </a:prstTxWarp>
            <a:spAutoFit/>
          </a:bodyPr>
          <a:lstStyle/>
          <a:p>
            <a:r>
              <a:rPr lang="en-US"/>
              <a:t>Source: short course on object recognition. Fergus, Fei-fei, Torralba</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a:ln w="9525">
            <a:noFill/>
            <a:miter lim="800000"/>
            <a:headEnd/>
            <a:tailEnd/>
          </a:ln>
        </p:spPr>
      </p:pic>
      <p:sp>
        <p:nvSpPr>
          <p:cNvPr id="154627" name="Rectangle 3"/>
          <p:cNvSpPr>
            <a:spLocks noGrp="1" noChangeArrowheads="1"/>
          </p:cNvSpPr>
          <p:nvPr>
            <p:ph type="title"/>
          </p:nvPr>
        </p:nvSpPr>
        <p:spPr>
          <a:xfrm>
            <a:off x="457200" y="228600"/>
            <a:ext cx="8229600" cy="1143000"/>
          </a:xfrm>
        </p:spPr>
        <p:txBody>
          <a:bodyPr/>
          <a:lstStyle/>
          <a:p>
            <a:pPr eaLnBrk="1" hangingPunct="1"/>
            <a:r>
              <a:rPr lang="en-US">
                <a:ea typeface="ＭＳ Ｐゴシック" pitchFamily="-1" charset="-128"/>
                <a:cs typeface="ＭＳ Ｐゴシック" pitchFamily="-1" charset="-128"/>
              </a:rPr>
              <a:t>Representation</a:t>
            </a:r>
          </a:p>
        </p:txBody>
      </p:sp>
      <p:sp>
        <p:nvSpPr>
          <p:cNvPr id="154628" name="Rectangle 4"/>
          <p:cNvSpPr>
            <a:spLocks noGrp="1" noChangeArrowheads="1"/>
          </p:cNvSpPr>
          <p:nvPr>
            <p:ph type="body" idx="1"/>
          </p:nvPr>
        </p:nvSpPr>
        <p:spPr>
          <a:xfrm>
            <a:off x="152400" y="1447800"/>
            <a:ext cx="8229600" cy="4525963"/>
          </a:xfrm>
        </p:spPr>
        <p:txBody>
          <a:bodyPr/>
          <a:lstStyle/>
          <a:p>
            <a:pPr eaLnBrk="1" hangingPunct="1"/>
            <a:r>
              <a:rPr lang="en-US" sz="2200">
                <a:ea typeface="ＭＳ Ｐゴシック" pitchFamily="-1" charset="-128"/>
                <a:cs typeface="ＭＳ Ｐゴシック" pitchFamily="-1" charset="-128"/>
              </a:rPr>
              <a:t>Object as set of parts</a:t>
            </a:r>
          </a:p>
          <a:p>
            <a:pPr lvl="1" eaLnBrk="1" hangingPunct="1"/>
            <a:r>
              <a:rPr lang="en-GB" sz="2000"/>
              <a:t>Generative representation</a:t>
            </a:r>
          </a:p>
          <a:p>
            <a:pPr lvl="1" eaLnBrk="1" hangingPunct="1"/>
            <a:endParaRPr lang="en-US" sz="2000"/>
          </a:p>
          <a:p>
            <a:pPr eaLnBrk="1" hangingPunct="1"/>
            <a:r>
              <a:rPr lang="en-US" sz="2200">
                <a:ea typeface="ＭＳ Ｐゴシック" pitchFamily="-1" charset="-128"/>
                <a:cs typeface="ＭＳ Ｐゴシック" pitchFamily="-1" charset="-128"/>
              </a:rPr>
              <a:t>Model:</a:t>
            </a:r>
          </a:p>
          <a:p>
            <a:pPr lvl="1" eaLnBrk="1" hangingPunct="1"/>
            <a:r>
              <a:rPr lang="en-US" sz="2200"/>
              <a:t>Relative locations between parts</a:t>
            </a:r>
          </a:p>
          <a:p>
            <a:pPr lvl="1" eaLnBrk="1" hangingPunct="1"/>
            <a:r>
              <a:rPr lang="en-US" sz="2200"/>
              <a:t>Appearance of part</a:t>
            </a:r>
          </a:p>
          <a:p>
            <a:pPr lvl="1" eaLnBrk="1" hangingPunct="1">
              <a:buFontTx/>
              <a:buNone/>
            </a:pPr>
            <a:endParaRPr lang="en-US" sz="2200"/>
          </a:p>
          <a:p>
            <a:pPr eaLnBrk="1" hangingPunct="1"/>
            <a:r>
              <a:rPr lang="en-US" sz="2200">
                <a:ea typeface="ＭＳ Ｐゴシック" pitchFamily="-1" charset="-128"/>
                <a:cs typeface="ＭＳ Ｐゴシック" pitchFamily="-1" charset="-128"/>
              </a:rPr>
              <a:t>Issues:</a:t>
            </a:r>
          </a:p>
          <a:p>
            <a:pPr lvl="1" eaLnBrk="1" hangingPunct="1"/>
            <a:r>
              <a:rPr lang="en-US" sz="2200"/>
              <a:t>How to model location</a:t>
            </a:r>
          </a:p>
          <a:p>
            <a:pPr lvl="1" eaLnBrk="1" hangingPunct="1"/>
            <a:r>
              <a:rPr lang="en-US" sz="2200"/>
              <a:t>How to represent appearance</a:t>
            </a:r>
          </a:p>
          <a:p>
            <a:pPr lvl="1" eaLnBrk="1" hangingPunct="1"/>
            <a:r>
              <a:rPr lang="en-US" sz="2200"/>
              <a:t>Sparse or dense (pixels or regions)</a:t>
            </a:r>
          </a:p>
          <a:p>
            <a:pPr lvl="1" eaLnBrk="1" hangingPunct="1"/>
            <a:r>
              <a:rPr lang="en-US" sz="2200"/>
              <a:t>How to handle occlusion/clutter</a:t>
            </a:r>
          </a:p>
        </p:txBody>
      </p:sp>
      <p:sp>
        <p:nvSpPr>
          <p:cNvPr id="154629" name="Text Box 5"/>
          <p:cNvSpPr txBox="1">
            <a:spLocks noChangeArrowheads="1"/>
          </p:cNvSpPr>
          <p:nvPr/>
        </p:nvSpPr>
        <p:spPr bwMode="auto">
          <a:xfrm>
            <a:off x="5994400" y="6553200"/>
            <a:ext cx="3149600" cy="304800"/>
          </a:xfrm>
          <a:prstGeom prst="rect">
            <a:avLst/>
          </a:prstGeom>
          <a:noFill/>
          <a:ln w="9525">
            <a:noFill/>
            <a:miter lim="800000"/>
            <a:headEnd/>
            <a:tailEnd/>
          </a:ln>
        </p:spPr>
        <p:txBody>
          <a:bodyPr wrap="none">
            <a:prstTxWarp prst="textNoShape">
              <a:avLst/>
            </a:prstTxWarp>
            <a:spAutoFit/>
          </a:bodyPr>
          <a:lstStyle/>
          <a:p>
            <a:r>
              <a:rPr lang="en-US" sz="1400"/>
              <a:t>Figure from [Fischler </a:t>
            </a:r>
            <a:r>
              <a:rPr lang="en-GB" sz="1400"/>
              <a:t>&amp; Elschlager </a:t>
            </a:r>
            <a:r>
              <a:rPr lang="en-US" sz="1400"/>
              <a:t>73]</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1049338" y="-82550"/>
            <a:ext cx="7043737" cy="1301750"/>
          </a:xfrm>
          <a:prstGeom prst="rect">
            <a:avLst/>
          </a:prstGeom>
          <a:noFill/>
          <a:ln w="9525">
            <a:noFill/>
            <a:miter lim="800000"/>
            <a:headEnd/>
            <a:tailEnd/>
          </a:ln>
        </p:spPr>
        <p:txBody>
          <a:bodyPr lIns="83608" tIns="41804" rIns="83608" bIns="41804" anchor="ctr">
            <a:prstTxWarp prst="textNoShape">
              <a:avLst/>
            </a:prstTxWarp>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a:t>History of Parts and Structure approaches</a:t>
            </a:r>
          </a:p>
        </p:txBody>
      </p:sp>
      <p:sp>
        <p:nvSpPr>
          <p:cNvPr id="155651" name="Text Box 3"/>
          <p:cNvSpPr txBox="1">
            <a:spLocks noChangeArrowheads="1"/>
          </p:cNvSpPr>
          <p:nvPr/>
        </p:nvSpPr>
        <p:spPr bwMode="auto">
          <a:xfrm>
            <a:off x="457200" y="1517650"/>
            <a:ext cx="5867400" cy="5229225"/>
          </a:xfrm>
          <a:prstGeom prst="rect">
            <a:avLst/>
          </a:prstGeom>
          <a:noFill/>
          <a:ln w="9525">
            <a:noFill/>
            <a:miter lim="800000"/>
            <a:headEnd/>
            <a:tailEnd/>
          </a:ln>
        </p:spPr>
        <p:txBody>
          <a:bodyPr lIns="83608" tIns="41804" rIns="83608" bIns="41804">
            <a:prstTxWarp prst="textNoShape">
              <a:avLst/>
            </a:prstTxWarp>
            <a:spAutoFit/>
          </a:bodyPr>
          <a:lstStyle/>
          <a:p>
            <a:pPr marL="342900" indent="-342900" defTabSz="830263" eaLnBrk="0" hangingPunct="0">
              <a:lnSpc>
                <a:spcPct val="90000"/>
              </a:lnSpc>
              <a:spcBef>
                <a:spcPts val="350"/>
              </a:spcBef>
              <a:buClr>
                <a:schemeClr val="tx1"/>
              </a:buClr>
              <a:buSzPct val="60000"/>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endParaRPr lang="en-GB" sz="2200"/>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Fischler &amp; Elschlager 1973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endParaRPr lang="en-GB" sz="2200"/>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endParaRPr lang="en-GB" sz="2200"/>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Yuille ‘91</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Brunelli &amp; Poggio ‘93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Lades, v.d. Malsburg et al. ‘93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Cootes, Lanitis, Taylor et al. ‘95</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Amit &amp; Geman ‘95, ‘99 </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Perona et al. ‘95, ‘96, ’98, ’00, ’03, ‘04, ‘05</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Felzenszwalb &amp; Huttenlocher ’00, ’04 </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Crandall &amp; Huttenlocher ’05, ’06</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Leibe &amp; Schiele ’03, ’04</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endParaRPr lang="en-GB" sz="2200"/>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Many papers since 2000</a:t>
            </a:r>
          </a:p>
        </p:txBody>
      </p:sp>
      <p:pic>
        <p:nvPicPr>
          <p:cNvPr id="155652" name="Picture 4"/>
          <p:cNvPicPr>
            <a:picLocks noChangeAspect="1" noChangeArrowheads="1"/>
          </p:cNvPicPr>
          <p:nvPr/>
        </p:nvPicPr>
        <p:blipFill>
          <a:blip r:embed="rId3"/>
          <a:srcRect/>
          <a:stretch>
            <a:fillRect/>
          </a:stretch>
        </p:blipFill>
        <p:spPr bwMode="auto">
          <a:xfrm>
            <a:off x="5257800" y="1600200"/>
            <a:ext cx="3378200" cy="2486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2"/>
          <a:srcRect/>
          <a:stretch>
            <a:fillRect/>
          </a:stretch>
        </p:blipFill>
        <p:spPr bwMode="auto">
          <a:xfrm>
            <a:off x="177800" y="280988"/>
            <a:ext cx="8751888" cy="5708650"/>
          </a:xfrm>
          <a:prstGeom prst="rect">
            <a:avLst/>
          </a:prstGeom>
          <a:noFill/>
          <a:ln w="9525">
            <a:noFill/>
            <a:miter lim="800000"/>
            <a:headEnd/>
            <a:tailEnd/>
          </a:ln>
        </p:spPr>
      </p:pic>
      <p:pic>
        <p:nvPicPr>
          <p:cNvPr id="157699" name="Picture 2"/>
          <p:cNvPicPr>
            <a:picLocks noChangeAspect="1"/>
          </p:cNvPicPr>
          <p:nvPr/>
        </p:nvPicPr>
        <p:blipFill>
          <a:blip r:embed="rId3"/>
          <a:srcRect/>
          <a:stretch>
            <a:fillRect/>
          </a:stretch>
        </p:blipFill>
        <p:spPr bwMode="auto">
          <a:xfrm>
            <a:off x="6294438" y="2597150"/>
            <a:ext cx="2849562" cy="4260850"/>
          </a:xfrm>
          <a:prstGeom prst="rect">
            <a:avLst/>
          </a:prstGeom>
          <a:noFill/>
          <a:ln w="19050">
            <a:solidFill>
              <a:srgbClr val="FF0000"/>
            </a:solidFill>
            <a:round/>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2" name="Picture 1"/>
          <p:cNvPicPr>
            <a:picLocks noChangeAspect="1"/>
          </p:cNvPicPr>
          <p:nvPr/>
        </p:nvPicPr>
        <p:blipFill>
          <a:blip r:embed="rId2"/>
          <a:srcRect/>
          <a:stretch>
            <a:fillRect/>
          </a:stretch>
        </p:blipFill>
        <p:spPr bwMode="auto">
          <a:xfrm>
            <a:off x="2000250" y="0"/>
            <a:ext cx="5070475" cy="689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Oval 2"/>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3" name="Oval 3"/>
          <p:cNvSpPr>
            <a:spLocks noChangeArrowheads="1"/>
          </p:cNvSpPr>
          <p:nvPr/>
        </p:nvSpPr>
        <p:spPr bwMode="auto">
          <a:xfrm>
            <a:off x="4495800" y="2819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4" name="Oval 4"/>
          <p:cNvSpPr>
            <a:spLocks noChangeArrowheads="1"/>
          </p:cNvSpPr>
          <p:nvPr/>
        </p:nvSpPr>
        <p:spPr bwMode="auto">
          <a:xfrm>
            <a:off x="4724400" y="3048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5" name="Oval 5"/>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6" name="Oval 6"/>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7" name="Oval 7"/>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8" name="Oval 8"/>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09" name="Oval 9"/>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0" name="Oval 10"/>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1" name="Oval 11"/>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2" name="Oval 12"/>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3" name="Oval 13"/>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4" name="Oval 14"/>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5" name="Oval 15"/>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6" name="Oval 16"/>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7" name="Oval 17"/>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8" name="Oval 18"/>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19" name="Oval 19"/>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0" name="Oval 20"/>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1" name="Oval 21"/>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2" name="Oval 22"/>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3" name="Oval 23"/>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4" name="Oval 24"/>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5" name="Oval 25"/>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6" name="Oval 26"/>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7" name="Oval 27"/>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8" name="Oval 28"/>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29" name="Oval 29"/>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0" name="Oval 30"/>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1" name="Oval 31"/>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2" name="Oval 32"/>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3" name="Oval 33"/>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4" name="Oval 34"/>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5" name="Oval 35"/>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6" name="Oval 36"/>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7" name="Oval 37"/>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8" name="Oval 38"/>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39" name="Oval 39"/>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0" name="Oval 40"/>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1" name="Oval 41"/>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2" name="Oval 42"/>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3" name="Oval 43"/>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4" name="Oval 44"/>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5" name="Oval 45"/>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6" name="Oval 46"/>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7" name="Oval 47"/>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8" name="Oval 48"/>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49" name="Oval 49"/>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0" name="Oval 50"/>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1" name="Oval 51"/>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2" name="Oval 52"/>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3" name="Oval 53"/>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4" name="Oval 54"/>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5" name="Oval 55"/>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6" name="Oval 56"/>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7" name="Oval 57"/>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8" name="Oval 58"/>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59" name="Oval 59"/>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60" name="Oval 60"/>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61" name="Text Box 61"/>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79262" name="Text Box 62"/>
          <p:cNvSpPr txBox="1">
            <a:spLocks noChangeArrowheads="1"/>
          </p:cNvSpPr>
          <p:nvPr/>
        </p:nvSpPr>
        <p:spPr bwMode="auto">
          <a:xfrm>
            <a:off x="6858000" y="4343400"/>
            <a:ext cx="695325"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=1</a:t>
            </a:r>
          </a:p>
        </p:txBody>
      </p:sp>
      <p:sp>
        <p:nvSpPr>
          <p:cNvPr id="179263" name="Rectangle 63"/>
          <p:cNvSpPr>
            <a:spLocks noChangeArrowheads="1"/>
          </p:cNvSpPr>
          <p:nvPr/>
        </p:nvSpPr>
        <p:spPr bwMode="auto">
          <a:xfrm>
            <a:off x="6324600" y="4038600"/>
            <a:ext cx="15430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and a weight:</a:t>
            </a:r>
          </a:p>
        </p:txBody>
      </p:sp>
      <p:grpSp>
        <p:nvGrpSpPr>
          <p:cNvPr id="2" name="Group 64"/>
          <p:cNvGrpSpPr>
            <a:grpSpLocks/>
          </p:cNvGrpSpPr>
          <p:nvPr/>
        </p:nvGrpSpPr>
        <p:grpSpPr bwMode="auto">
          <a:xfrm>
            <a:off x="6553200" y="3138488"/>
            <a:ext cx="1397000" cy="747712"/>
            <a:chOff x="4128" y="1977"/>
            <a:chExt cx="880" cy="471"/>
          </a:xfrm>
        </p:grpSpPr>
        <p:grpSp>
          <p:nvGrpSpPr>
            <p:cNvPr id="3" name="Group 65"/>
            <p:cNvGrpSpPr>
              <a:grpSpLocks/>
            </p:cNvGrpSpPr>
            <p:nvPr/>
          </p:nvGrpSpPr>
          <p:grpSpPr bwMode="auto">
            <a:xfrm>
              <a:off x="4128" y="1977"/>
              <a:ext cx="880" cy="471"/>
              <a:chOff x="4224" y="1248"/>
              <a:chExt cx="880" cy="471"/>
            </a:xfrm>
          </p:grpSpPr>
          <p:sp>
            <p:nvSpPr>
              <p:cNvPr id="179273"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79274"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79275"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79276" name="AutoShape 69"/>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79271"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79272"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79265" name="Rectangle 72"/>
          <p:cNvSpPr>
            <a:spLocks noGrp="1" noChangeArrowheads="1"/>
          </p:cNvSpPr>
          <p:nvPr>
            <p:ph type="title"/>
          </p:nvPr>
        </p:nvSpPr>
        <p:spPr>
          <a:noFill/>
        </p:spPr>
        <p:txBody>
          <a:bodyPr/>
          <a:lstStyle/>
          <a:p>
            <a:pPr eaLnBrk="1" hangingPunct="1"/>
            <a:r>
              <a:rPr lang="en-US">
                <a:solidFill>
                  <a:srgbClr val="0000FF"/>
                </a:solidFill>
              </a:rPr>
              <a:t>Boosting</a:t>
            </a:r>
          </a:p>
        </p:txBody>
      </p:sp>
      <p:sp>
        <p:nvSpPr>
          <p:cNvPr id="179266" name="Rectangle 73"/>
          <p:cNvSpPr>
            <a:spLocks noGrp="1" noChangeArrowheads="1"/>
          </p:cNvSpPr>
          <p:nvPr>
            <p:ph type="body" idx="1"/>
          </p:nvPr>
        </p:nvSpPr>
        <p:spPr>
          <a:xfrm>
            <a:off x="217488" y="1235075"/>
            <a:ext cx="8229600" cy="736600"/>
          </a:xfrm>
          <a:noFill/>
        </p:spPr>
        <p:txBody>
          <a:bodyPr/>
          <a:lstStyle/>
          <a:p>
            <a:pPr eaLnBrk="1" hangingPunct="1"/>
            <a:r>
              <a:rPr lang="en-US"/>
              <a:t>It is a sequential procedure:</a:t>
            </a:r>
          </a:p>
          <a:p>
            <a:pPr eaLnBrk="1" hangingPunct="1">
              <a:buFontTx/>
              <a:buNone/>
            </a:pPr>
            <a:endParaRPr lang="en-US"/>
          </a:p>
          <a:p>
            <a:pPr eaLnBrk="1" hangingPunct="1"/>
            <a:endParaRPr lang="en-US"/>
          </a:p>
          <a:p>
            <a:pPr eaLnBrk="1" hangingPunct="1"/>
            <a:endParaRPr lang="en-US"/>
          </a:p>
          <a:p>
            <a:pPr eaLnBrk="1" hangingPunct="1">
              <a:buFontTx/>
              <a:buNone/>
            </a:pPr>
            <a:endParaRPr lang="en-US" sz="2800"/>
          </a:p>
        </p:txBody>
      </p:sp>
      <p:sp>
        <p:nvSpPr>
          <p:cNvPr id="179267" name="Rectangle 74"/>
          <p:cNvSpPr>
            <a:spLocks noChangeArrowheads="1"/>
          </p:cNvSpPr>
          <p:nvPr/>
        </p:nvSpPr>
        <p:spPr bwMode="auto">
          <a:xfrm>
            <a:off x="1879600" y="2325688"/>
            <a:ext cx="5143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x</a:t>
            </a:r>
            <a:r>
              <a:rPr lang="en-US" baseline="-25000">
                <a:solidFill>
                  <a:srgbClr val="000000"/>
                </a:solidFill>
                <a:ea typeface="Arial"/>
                <a:cs typeface="Arial"/>
              </a:rPr>
              <a:t>t=1</a:t>
            </a:r>
          </a:p>
        </p:txBody>
      </p:sp>
      <p:sp>
        <p:nvSpPr>
          <p:cNvPr id="179268" name="Rectangle 75"/>
          <p:cNvSpPr>
            <a:spLocks noChangeArrowheads="1"/>
          </p:cNvSpPr>
          <p:nvPr/>
        </p:nvSpPr>
        <p:spPr bwMode="auto">
          <a:xfrm>
            <a:off x="1871663" y="2909888"/>
            <a:ext cx="5143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x</a:t>
            </a:r>
            <a:r>
              <a:rPr lang="en-US" baseline="-25000">
                <a:solidFill>
                  <a:srgbClr val="000000"/>
                </a:solidFill>
                <a:ea typeface="Arial"/>
                <a:cs typeface="Arial"/>
              </a:rPr>
              <a:t>t=2</a:t>
            </a:r>
          </a:p>
        </p:txBody>
      </p:sp>
      <p:sp>
        <p:nvSpPr>
          <p:cNvPr id="179269" name="Rectangle 76"/>
          <p:cNvSpPr>
            <a:spLocks noChangeArrowheads="1"/>
          </p:cNvSpPr>
          <p:nvPr/>
        </p:nvSpPr>
        <p:spPr bwMode="auto">
          <a:xfrm>
            <a:off x="3730625" y="2439988"/>
            <a:ext cx="341313"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x</a:t>
            </a:r>
            <a:r>
              <a:rPr lang="en-US" baseline="-25000">
                <a:solidFill>
                  <a:srgbClr val="000000"/>
                </a:solidFill>
                <a:ea typeface="Arial"/>
                <a:cs typeface="Arial"/>
              </a:rPr>
              <a:t>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049338" y="31750"/>
            <a:ext cx="7043737" cy="692150"/>
          </a:xfrm>
          <a:prstGeom prst="rect">
            <a:avLst/>
          </a:prstGeom>
          <a:noFill/>
          <a:ln w="9525">
            <a:noFill/>
            <a:miter lim="800000"/>
            <a:headEnd/>
            <a:tailEnd/>
          </a:ln>
        </p:spPr>
        <p:txBody>
          <a:bodyPr lIns="83608" tIns="41804" rIns="83608" bIns="41804" anchor="ctr">
            <a:prstTxWarp prst="textNoShape">
              <a:avLst/>
            </a:prstTxWarp>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2057400"/>
            <a:ext cx="2724150" cy="3352800"/>
          </a:xfrm>
          <a:prstGeom prst="rect">
            <a:avLst/>
          </a:prstGeom>
          <a:noFill/>
          <a:ln w="9525">
            <a:noFill/>
            <a:miter lim="800000"/>
            <a:headEnd/>
            <a:tailEnd/>
          </a:ln>
        </p:spPr>
      </p:pic>
      <p:grpSp>
        <p:nvGrpSpPr>
          <p:cNvPr id="2" name="Group 4"/>
          <p:cNvGrpSpPr>
            <a:grpSpLocks/>
          </p:cNvGrpSpPr>
          <p:nvPr/>
        </p:nvGrpSpPr>
        <p:grpSpPr bwMode="auto">
          <a:xfrm>
            <a:off x="6172200" y="2747963"/>
            <a:ext cx="2836863" cy="2738437"/>
            <a:chOff x="912" y="1456"/>
            <a:chExt cx="1787" cy="1725"/>
          </a:xfrm>
        </p:grpSpPr>
        <p:pic>
          <p:nvPicPr>
            <p:cNvPr id="159759"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a:ln w="9525">
              <a:noFill/>
              <a:miter lim="800000"/>
              <a:headEnd/>
              <a:tailEnd/>
            </a:ln>
          </p:spPr>
        </p:pic>
        <p:pic>
          <p:nvPicPr>
            <p:cNvPr id="159760"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a:ln w="9525">
              <a:noFill/>
              <a:miter lim="800000"/>
              <a:headEnd/>
              <a:tailEnd/>
            </a:ln>
          </p:spPr>
        </p:pic>
        <p:pic>
          <p:nvPicPr>
            <p:cNvPr id="159761"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a:ln w="9525">
              <a:noFill/>
              <a:miter lim="800000"/>
              <a:headEnd/>
              <a:tailEnd/>
            </a:ln>
          </p:spPr>
        </p:pic>
        <p:sp>
          <p:nvSpPr>
            <p:cNvPr id="159762"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prstTxWarp prst="textNoShape">
                <a:avLst/>
              </a:prstTxWarp>
            </a:bodyPr>
            <a:lstStyle/>
            <a:p>
              <a:endParaRPr lang="en-US"/>
            </a:p>
          </p:txBody>
        </p:sp>
        <p:sp>
          <p:nvSpPr>
            <p:cNvPr id="159763"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prstTxWarp prst="textNoShape">
                <a:avLst/>
              </a:prstTxWarp>
            </a:bodyPr>
            <a:lstStyle/>
            <a:p>
              <a:endParaRPr lang="en-US"/>
            </a:p>
          </p:txBody>
        </p:sp>
        <p:sp>
          <p:nvSpPr>
            <p:cNvPr id="159764"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prstTxWarp prst="textNoShape">
                <a:avLst/>
              </a:prstTxWarp>
            </a:bodyP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825750"/>
            <a:ext cx="4572000" cy="3041650"/>
          </a:xfrm>
          <a:prstGeom prst="rect">
            <a:avLst/>
          </a:prstGeom>
          <a:noFill/>
          <a:ln w="9525">
            <a:noFill/>
            <a:miter lim="800000"/>
            <a:headEnd/>
            <a:tailEnd/>
          </a:ln>
        </p:spPr>
      </p:pic>
      <p:grpSp>
        <p:nvGrpSpPr>
          <p:cNvPr id="159750" name="Group 12"/>
          <p:cNvGrpSpPr>
            <a:grpSpLocks/>
          </p:cNvGrpSpPr>
          <p:nvPr/>
        </p:nvGrpSpPr>
        <p:grpSpPr bwMode="auto">
          <a:xfrm>
            <a:off x="1905000" y="2819400"/>
            <a:ext cx="3352800" cy="2813050"/>
            <a:chOff x="3272" y="578"/>
            <a:chExt cx="1835" cy="1693"/>
          </a:xfrm>
        </p:grpSpPr>
        <p:pic>
          <p:nvPicPr>
            <p:cNvPr id="159753"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a:ln w="9525">
              <a:noFill/>
              <a:miter lim="800000"/>
              <a:headEnd/>
              <a:tailEnd/>
            </a:ln>
          </p:spPr>
        </p:pic>
        <p:pic>
          <p:nvPicPr>
            <p:cNvPr id="159754"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a:ln w="9525">
              <a:noFill/>
              <a:miter lim="800000"/>
              <a:headEnd/>
              <a:tailEnd/>
            </a:ln>
          </p:spPr>
        </p:pic>
        <p:pic>
          <p:nvPicPr>
            <p:cNvPr id="159755"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a:ln w="9525">
              <a:noFill/>
              <a:miter lim="800000"/>
              <a:headEnd/>
              <a:tailEnd/>
            </a:ln>
          </p:spPr>
        </p:pic>
        <p:sp>
          <p:nvSpPr>
            <p:cNvPr id="159756"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prstTxWarp prst="textNoShape">
                <a:avLst/>
              </a:prstTxWarp>
            </a:bodyPr>
            <a:lstStyle/>
            <a:p>
              <a:endParaRPr lang="en-US"/>
            </a:p>
          </p:txBody>
        </p:sp>
        <p:sp>
          <p:nvSpPr>
            <p:cNvPr id="159757"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prstTxWarp prst="textNoShape">
                <a:avLst/>
              </a:prstTxWarp>
            </a:bodyPr>
            <a:lstStyle/>
            <a:p>
              <a:endParaRPr lang="en-US"/>
            </a:p>
          </p:txBody>
        </p:sp>
        <p:sp>
          <p:nvSpPr>
            <p:cNvPr id="15975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prstTxWarp prst="textNoShape">
                <a:avLst/>
              </a:prstTxWarp>
            </a:bodyPr>
            <a:lstStyle/>
            <a:p>
              <a:endParaRPr lang="en-US"/>
            </a:p>
          </p:txBody>
        </p:sp>
      </p:grpSp>
      <p:sp>
        <p:nvSpPr>
          <p:cNvPr id="159751" name="Rectangle 19"/>
          <p:cNvSpPr>
            <a:spLocks noChangeArrowheads="1"/>
          </p:cNvSpPr>
          <p:nvPr/>
        </p:nvSpPr>
        <p:spPr bwMode="auto">
          <a:xfrm>
            <a:off x="-228600" y="838200"/>
            <a:ext cx="8610600" cy="1905000"/>
          </a:xfrm>
          <a:prstGeom prst="rect">
            <a:avLst/>
          </a:prstGeom>
          <a:noFill/>
          <a:ln w="9525">
            <a:noFill/>
            <a:miter lim="800000"/>
            <a:headEnd/>
            <a:tailEnd/>
          </a:ln>
        </p:spPr>
        <p:txBody>
          <a:bodyPr>
            <a:prstTxWarp prst="textNoShape">
              <a:avLst/>
            </a:prstTxWarp>
          </a:bodyPr>
          <a:lstStyle/>
          <a:p>
            <a:pPr marL="990600" lvl="1" indent="-533400">
              <a:spcBef>
                <a:spcPct val="20000"/>
              </a:spcBef>
            </a:pPr>
            <a:r>
              <a:rPr lang="en-US" sz="2400"/>
              <a:t>+ Computationally tractable (10</a:t>
            </a:r>
            <a:r>
              <a:rPr lang="en-US" sz="2400" baseline="30000"/>
              <a:t>5</a:t>
            </a:r>
            <a:r>
              <a:rPr lang="en-US" sz="2400"/>
              <a:t> pixels </a:t>
            </a:r>
            <a:r>
              <a:rPr lang="en-US" sz="2400">
                <a:sym typeface="Wingdings" pitchFamily="-1" charset="2"/>
              </a:rPr>
              <a:t> 10</a:t>
            </a:r>
            <a:r>
              <a:rPr lang="en-US" sz="2400" baseline="30000">
                <a:sym typeface="Wingdings" pitchFamily="-1" charset="2"/>
              </a:rPr>
              <a:t>1 </a:t>
            </a:r>
            <a:r>
              <a:rPr lang="en-US" sz="2400">
                <a:sym typeface="Wingdings" pitchFamily="-1" charset="2"/>
              </a:rPr>
              <a:t>-- 10</a:t>
            </a:r>
            <a:r>
              <a:rPr lang="en-US" sz="2400" baseline="30000">
                <a:sym typeface="Wingdings" pitchFamily="-1" charset="2"/>
              </a:rPr>
              <a:t>2</a:t>
            </a:r>
            <a:r>
              <a:rPr lang="en-US" sz="2400">
                <a:sym typeface="Wingdings" pitchFamily="-1" charset="2"/>
              </a:rPr>
              <a:t> parts)</a:t>
            </a:r>
            <a:endParaRPr lang="en-US" sz="2400"/>
          </a:p>
          <a:p>
            <a:pPr marL="990600" lvl="1" indent="-533400">
              <a:spcBef>
                <a:spcPct val="20000"/>
              </a:spcBef>
            </a:pPr>
            <a:r>
              <a:rPr lang="en-US" sz="2400"/>
              <a:t>+ Generative representation of class</a:t>
            </a:r>
          </a:p>
          <a:p>
            <a:pPr marL="990600" lvl="1" indent="-533400">
              <a:spcBef>
                <a:spcPct val="20000"/>
              </a:spcBef>
            </a:pPr>
            <a:r>
              <a:rPr lang="en-US" sz="2400"/>
              <a:t>+ Avoid modeling global variability </a:t>
            </a:r>
          </a:p>
          <a:p>
            <a:pPr marL="990600" lvl="1" indent="-533400">
              <a:spcBef>
                <a:spcPct val="20000"/>
              </a:spcBef>
            </a:pPr>
            <a:r>
              <a:rPr lang="en-US" sz="2400"/>
              <a:t>+ Success in specific object recognition</a:t>
            </a:r>
          </a:p>
        </p:txBody>
      </p:sp>
      <p:sp>
        <p:nvSpPr>
          <p:cNvPr id="159752" name="Rectangle 20"/>
          <p:cNvSpPr>
            <a:spLocks noChangeArrowheads="1"/>
          </p:cNvSpPr>
          <p:nvPr/>
        </p:nvSpPr>
        <p:spPr bwMode="auto">
          <a:xfrm>
            <a:off x="-152400" y="5943600"/>
            <a:ext cx="8915400" cy="1905000"/>
          </a:xfrm>
          <a:prstGeom prst="rect">
            <a:avLst/>
          </a:prstGeom>
          <a:noFill/>
          <a:ln w="9525">
            <a:noFill/>
            <a:miter lim="800000"/>
            <a:headEnd/>
            <a:tailEnd/>
          </a:ln>
        </p:spPr>
        <p:txBody>
          <a:bodyPr>
            <a:prstTxWarp prst="textNoShape">
              <a:avLst/>
            </a:prstTxWarp>
          </a:bodyPr>
          <a:lstStyle/>
          <a:p>
            <a:pPr marL="990600" lvl="1" indent="-533400">
              <a:spcBef>
                <a:spcPct val="20000"/>
              </a:spcBef>
            </a:pPr>
            <a:r>
              <a:rPr lang="en-US" sz="2400"/>
              <a:t>- Throw away most image information</a:t>
            </a:r>
          </a:p>
          <a:p>
            <a:pPr marL="990600" lvl="1" indent="-533400">
              <a:spcBef>
                <a:spcPct val="20000"/>
              </a:spcBef>
            </a:pPr>
            <a:r>
              <a:rPr lang="en-US" sz="2400"/>
              <a:t>- Parts need to be distinctive to separate from other classes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Rectangle 27"/>
          <p:cNvSpPr/>
          <p:nvPr/>
        </p:nvSpPr>
        <p:spPr>
          <a:xfrm>
            <a:off x="304800" y="1149350"/>
            <a:ext cx="2743200" cy="3097213"/>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161795" name="Title 3"/>
          <p:cNvSpPr>
            <a:spLocks noGrp="1"/>
          </p:cNvSpPr>
          <p:nvPr>
            <p:ph type="title"/>
          </p:nvPr>
        </p:nvSpPr>
        <p:spPr>
          <a:xfrm>
            <a:off x="520700" y="0"/>
            <a:ext cx="8229600" cy="685800"/>
          </a:xfrm>
        </p:spPr>
        <p:txBody>
          <a:bodyPr/>
          <a:lstStyle/>
          <a:p>
            <a:pPr eaLnBrk="1" hangingPunct="1"/>
            <a:r>
              <a:rPr lang="en-US" smtClean="0">
                <a:ea typeface="ＭＳ Ｐゴシック" pitchFamily="-1" charset="-128"/>
                <a:cs typeface="ＭＳ Ｐゴシック" pitchFamily="-1" charset="-128"/>
              </a:rPr>
              <a:t>Structure models</a:t>
            </a:r>
          </a:p>
        </p:txBody>
      </p:sp>
      <p:grpSp>
        <p:nvGrpSpPr>
          <p:cNvPr id="161796" name="Group 5"/>
          <p:cNvGrpSpPr>
            <a:grpSpLocks/>
          </p:cNvGrpSpPr>
          <p:nvPr/>
        </p:nvGrpSpPr>
        <p:grpSpPr bwMode="auto">
          <a:xfrm>
            <a:off x="520700" y="2081213"/>
            <a:ext cx="2265363" cy="1204912"/>
            <a:chOff x="2832" y="1441"/>
            <a:chExt cx="2804" cy="1491"/>
          </a:xfrm>
        </p:grpSpPr>
        <p:pic>
          <p:nvPicPr>
            <p:cNvPr id="161807" name="Picture 6"/>
            <p:cNvPicPr>
              <a:picLocks noChangeAspect="1" noChangeArrowheads="1"/>
            </p:cNvPicPr>
            <p:nvPr/>
          </p:nvPicPr>
          <p:blipFill>
            <a:blip r:embed="rId2"/>
            <a:srcRect/>
            <a:stretch>
              <a:fillRect/>
            </a:stretch>
          </p:blipFill>
          <p:spPr bwMode="auto">
            <a:xfrm>
              <a:off x="4412" y="1441"/>
              <a:ext cx="521" cy="524"/>
            </a:xfrm>
            <a:prstGeom prst="rect">
              <a:avLst/>
            </a:prstGeom>
            <a:noFill/>
            <a:ln w="9525">
              <a:noFill/>
              <a:miter lim="800000"/>
              <a:headEnd/>
              <a:tailEnd/>
            </a:ln>
          </p:spPr>
        </p:pic>
        <p:pic>
          <p:nvPicPr>
            <p:cNvPr id="161808" name="Picture 7"/>
            <p:cNvPicPr>
              <a:picLocks noChangeAspect="1" noChangeArrowheads="1"/>
            </p:cNvPicPr>
            <p:nvPr/>
          </p:nvPicPr>
          <p:blipFill>
            <a:blip r:embed="rId3"/>
            <a:srcRect/>
            <a:stretch>
              <a:fillRect/>
            </a:stretch>
          </p:blipFill>
          <p:spPr bwMode="auto">
            <a:xfrm>
              <a:off x="5110" y="2204"/>
              <a:ext cx="526" cy="526"/>
            </a:xfrm>
            <a:prstGeom prst="rect">
              <a:avLst/>
            </a:prstGeom>
            <a:noFill/>
            <a:ln w="9525">
              <a:noFill/>
              <a:miter lim="800000"/>
              <a:headEnd/>
              <a:tailEnd/>
            </a:ln>
          </p:spPr>
        </p:pic>
        <p:pic>
          <p:nvPicPr>
            <p:cNvPr id="161809" name="Picture 8"/>
            <p:cNvPicPr>
              <a:picLocks noChangeAspect="1" noChangeArrowheads="1"/>
            </p:cNvPicPr>
            <p:nvPr/>
          </p:nvPicPr>
          <p:blipFill>
            <a:blip r:embed="rId4"/>
            <a:srcRect/>
            <a:stretch>
              <a:fillRect/>
            </a:stretch>
          </p:blipFill>
          <p:spPr bwMode="auto">
            <a:xfrm>
              <a:off x="2832" y="2126"/>
              <a:ext cx="523" cy="523"/>
            </a:xfrm>
            <a:prstGeom prst="rect">
              <a:avLst/>
            </a:prstGeom>
            <a:noFill/>
            <a:ln w="9525">
              <a:noFill/>
              <a:miter lim="800000"/>
              <a:headEnd/>
              <a:tailEnd/>
            </a:ln>
          </p:spPr>
        </p:pic>
        <p:pic>
          <p:nvPicPr>
            <p:cNvPr id="161810" name="Picture 9"/>
            <p:cNvPicPr>
              <a:picLocks noChangeAspect="1" noChangeArrowheads="1"/>
            </p:cNvPicPr>
            <p:nvPr/>
          </p:nvPicPr>
          <p:blipFill>
            <a:blip r:embed="rId5"/>
            <a:srcRect/>
            <a:stretch>
              <a:fillRect/>
            </a:stretch>
          </p:blipFill>
          <p:spPr bwMode="auto">
            <a:xfrm>
              <a:off x="3960" y="2430"/>
              <a:ext cx="476" cy="502"/>
            </a:xfrm>
            <a:prstGeom prst="rect">
              <a:avLst/>
            </a:prstGeom>
            <a:noFill/>
            <a:ln w="9525">
              <a:noFill/>
              <a:miter lim="800000"/>
              <a:headEnd/>
              <a:tailEnd/>
            </a:ln>
          </p:spPr>
        </p:pic>
        <p:pic>
          <p:nvPicPr>
            <p:cNvPr id="161811" name="Picture 10"/>
            <p:cNvPicPr>
              <a:picLocks noChangeAspect="1" noChangeArrowheads="1"/>
            </p:cNvPicPr>
            <p:nvPr/>
          </p:nvPicPr>
          <p:blipFill>
            <a:blip r:embed="rId6"/>
            <a:srcRect/>
            <a:stretch>
              <a:fillRect/>
            </a:stretch>
          </p:blipFill>
          <p:spPr bwMode="auto">
            <a:xfrm>
              <a:off x="3458" y="1572"/>
              <a:ext cx="394" cy="413"/>
            </a:xfrm>
            <a:prstGeom prst="rect">
              <a:avLst/>
            </a:prstGeom>
            <a:noFill/>
            <a:ln w="9525">
              <a:noFill/>
              <a:miter lim="800000"/>
              <a:headEnd/>
              <a:tailEnd/>
            </a:ln>
          </p:spPr>
        </p:pic>
        <p:sp>
          <p:nvSpPr>
            <p:cNvPr id="161812"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endParaRPr lang="en-US"/>
            </a:p>
          </p:txBody>
        </p:sp>
        <p:sp>
          <p:nvSpPr>
            <p:cNvPr id="161813"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4"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5"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6"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7"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61797" name="TextBox 19"/>
          <p:cNvSpPr txBox="1">
            <a:spLocks noChangeArrowheads="1"/>
          </p:cNvSpPr>
          <p:nvPr/>
        </p:nvSpPr>
        <p:spPr bwMode="auto">
          <a:xfrm>
            <a:off x="762000" y="1281113"/>
            <a:ext cx="1770063" cy="369887"/>
          </a:xfrm>
          <a:prstGeom prst="rect">
            <a:avLst/>
          </a:prstGeom>
          <a:noFill/>
          <a:ln w="9525">
            <a:noFill/>
            <a:miter lim="800000"/>
            <a:headEnd/>
            <a:tailEnd/>
          </a:ln>
        </p:spPr>
        <p:txBody>
          <a:bodyPr wrap="none">
            <a:prstTxWarp prst="textNoShape">
              <a:avLst/>
            </a:prstTxWarp>
            <a:spAutoFit/>
          </a:bodyPr>
          <a:lstStyle/>
          <a:p>
            <a:r>
              <a:rPr lang="en-US" b="1"/>
              <a:t>Voting models</a:t>
            </a:r>
          </a:p>
        </p:txBody>
      </p:sp>
      <p:sp>
        <p:nvSpPr>
          <p:cNvPr id="161798" name="TextBox 20"/>
          <p:cNvSpPr txBox="1">
            <a:spLocks noChangeArrowheads="1"/>
          </p:cNvSpPr>
          <p:nvPr/>
        </p:nvSpPr>
        <p:spPr bwMode="auto">
          <a:xfrm>
            <a:off x="3352800" y="1281113"/>
            <a:ext cx="2519363" cy="369887"/>
          </a:xfrm>
          <a:prstGeom prst="rect">
            <a:avLst/>
          </a:prstGeom>
          <a:noFill/>
          <a:ln w="9525">
            <a:noFill/>
            <a:miter lim="800000"/>
            <a:headEnd/>
            <a:tailEnd/>
          </a:ln>
        </p:spPr>
        <p:txBody>
          <a:bodyPr wrap="none">
            <a:prstTxWarp prst="textNoShape">
              <a:avLst/>
            </a:prstTxWarp>
            <a:spAutoFit/>
          </a:bodyPr>
          <a:lstStyle/>
          <a:p>
            <a:r>
              <a:rPr lang="en-US" b="1"/>
              <a:t>Constellation models</a:t>
            </a:r>
          </a:p>
        </p:txBody>
      </p:sp>
      <p:pic>
        <p:nvPicPr>
          <p:cNvPr id="161799" name="Picture 3" descr="face"/>
          <p:cNvPicPr>
            <a:picLocks noChangeAspect="1" noChangeArrowheads="1"/>
          </p:cNvPicPr>
          <p:nvPr/>
        </p:nvPicPr>
        <p:blipFill>
          <a:blip r:embed="rId7"/>
          <a:srcRect/>
          <a:stretch>
            <a:fillRect/>
          </a:stretch>
        </p:blipFill>
        <p:spPr bwMode="auto">
          <a:xfrm>
            <a:off x="3463925" y="1770063"/>
            <a:ext cx="2284413" cy="1857375"/>
          </a:xfrm>
          <a:prstGeom prst="rect">
            <a:avLst/>
          </a:prstGeom>
          <a:noFill/>
          <a:ln w="9525">
            <a:noFill/>
            <a:miter lim="800000"/>
            <a:headEnd/>
            <a:tailEnd/>
          </a:ln>
        </p:spPr>
      </p:pic>
      <p:pic>
        <p:nvPicPr>
          <p:cNvPr id="161800" name="Picture 8" descr="skulls"/>
          <p:cNvPicPr>
            <a:picLocks noChangeAspect="1" noChangeArrowheads="1"/>
          </p:cNvPicPr>
          <p:nvPr/>
        </p:nvPicPr>
        <p:blipFill>
          <a:blip r:embed="rId8"/>
          <a:srcRect/>
          <a:stretch>
            <a:fillRect/>
          </a:stretch>
        </p:blipFill>
        <p:spPr bwMode="auto">
          <a:xfrm>
            <a:off x="6184900" y="1862138"/>
            <a:ext cx="2501900" cy="1751012"/>
          </a:xfrm>
          <a:prstGeom prst="rect">
            <a:avLst/>
          </a:prstGeom>
          <a:noFill/>
          <a:ln w="9525">
            <a:noFill/>
            <a:miter lim="800000"/>
            <a:headEnd/>
            <a:tailEnd/>
          </a:ln>
        </p:spPr>
      </p:pic>
      <p:sp>
        <p:nvSpPr>
          <p:cNvPr id="161801" name="TextBox 23"/>
          <p:cNvSpPr txBox="1">
            <a:spLocks noChangeArrowheads="1"/>
          </p:cNvSpPr>
          <p:nvPr/>
        </p:nvSpPr>
        <p:spPr bwMode="auto">
          <a:xfrm>
            <a:off x="6283325" y="1308100"/>
            <a:ext cx="2327275" cy="368300"/>
          </a:xfrm>
          <a:prstGeom prst="rect">
            <a:avLst/>
          </a:prstGeom>
          <a:noFill/>
          <a:ln w="9525">
            <a:noFill/>
            <a:miter lim="800000"/>
            <a:headEnd/>
            <a:tailEnd/>
          </a:ln>
        </p:spPr>
        <p:txBody>
          <a:bodyPr wrap="none">
            <a:prstTxWarp prst="textNoShape">
              <a:avLst/>
            </a:prstTxWarp>
            <a:spAutoFit/>
          </a:bodyPr>
          <a:lstStyle/>
          <a:p>
            <a:r>
              <a:rPr lang="en-US" b="1"/>
              <a:t>Deformable models</a:t>
            </a:r>
          </a:p>
        </p:txBody>
      </p:sp>
      <p:sp>
        <p:nvSpPr>
          <p:cNvPr id="161802" name="TextBox 24"/>
          <p:cNvSpPr txBox="1">
            <a:spLocks noChangeArrowheads="1"/>
          </p:cNvSpPr>
          <p:nvPr/>
        </p:nvSpPr>
        <p:spPr bwMode="auto">
          <a:xfrm>
            <a:off x="539750" y="3662363"/>
            <a:ext cx="23876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Many patches (&gt;100)</a:t>
            </a:r>
          </a:p>
          <a:p>
            <a:pPr>
              <a:buFont typeface="Arial" pitchFamily="-1" charset="0"/>
              <a:buChar char="•"/>
            </a:pPr>
            <a:endParaRPr lang="en-US" sz="1600"/>
          </a:p>
        </p:txBody>
      </p:sp>
      <p:sp>
        <p:nvSpPr>
          <p:cNvPr id="161803" name="TextBox 25"/>
          <p:cNvSpPr txBox="1">
            <a:spLocks noChangeArrowheads="1"/>
          </p:cNvSpPr>
          <p:nvPr/>
        </p:nvSpPr>
        <p:spPr bwMode="auto">
          <a:xfrm>
            <a:off x="3733800" y="3662363"/>
            <a:ext cx="19050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Few parts (~6)</a:t>
            </a:r>
          </a:p>
          <a:p>
            <a:pPr>
              <a:buFont typeface="Arial" pitchFamily="-1" charset="0"/>
              <a:buChar char="•"/>
            </a:pPr>
            <a:endParaRPr lang="en-US" sz="1600"/>
          </a:p>
        </p:txBody>
      </p:sp>
      <p:sp>
        <p:nvSpPr>
          <p:cNvPr id="161804" name="TextBox 26"/>
          <p:cNvSpPr txBox="1">
            <a:spLocks noChangeArrowheads="1"/>
          </p:cNvSpPr>
          <p:nvPr/>
        </p:nvSpPr>
        <p:spPr bwMode="auto">
          <a:xfrm>
            <a:off x="6796088" y="3689350"/>
            <a:ext cx="1146175"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No parts</a:t>
            </a:r>
          </a:p>
          <a:p>
            <a:pPr>
              <a:buFont typeface="Arial" pitchFamily="-1" charset="0"/>
              <a:buChar char="•"/>
            </a:pPr>
            <a:endParaRPr lang="en-US" sz="1600"/>
          </a:p>
        </p:txBody>
      </p:sp>
      <p:sp>
        <p:nvSpPr>
          <p:cNvPr id="29" name="Rectangle 28"/>
          <p:cNvSpPr/>
          <p:nvPr/>
        </p:nvSpPr>
        <p:spPr>
          <a:xfrm>
            <a:off x="3200400" y="1149350"/>
            <a:ext cx="2743200" cy="3097213"/>
          </a:xfrm>
          <a:prstGeom prst="rect">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0" name="Rectangle 29"/>
          <p:cNvSpPr/>
          <p:nvPr/>
        </p:nvSpPr>
        <p:spPr>
          <a:xfrm>
            <a:off x="6096000" y="1152525"/>
            <a:ext cx="2743200" cy="3097213"/>
          </a:xfrm>
          <a:prstGeom prst="rect">
            <a:avLst/>
          </a:prstGeom>
          <a:noFill/>
          <a:ln w="38100" cap="flat" cmpd="sng" algn="ctr">
            <a:solidFill>
              <a:schemeClr val="tx2">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0"/>
            <a:ext cx="8229600" cy="1143000"/>
          </a:xfrm>
        </p:spPr>
        <p:txBody>
          <a:bodyPr/>
          <a:lstStyle/>
          <a:p>
            <a:pPr eaLnBrk="1" hangingPunct="1"/>
            <a:r>
              <a:rPr lang="en-GB">
                <a:ea typeface="ＭＳ Ｐゴシック" pitchFamily="-1" charset="-128"/>
                <a:cs typeface="ＭＳ Ｐゴシック" pitchFamily="-1" charset="-128"/>
              </a:rPr>
              <a:t>Region operators</a:t>
            </a:r>
            <a:endParaRPr lang="en-US">
              <a:ea typeface="ＭＳ Ｐゴシック" pitchFamily="-1" charset="-128"/>
              <a:cs typeface="ＭＳ Ｐゴシック" pitchFamily="-1" charset="-128"/>
            </a:endParaRPr>
          </a:p>
        </p:txBody>
      </p:sp>
      <p:sp>
        <p:nvSpPr>
          <p:cNvPr id="162819" name="Rectangle 3"/>
          <p:cNvSpPr>
            <a:spLocks noGrp="1" noChangeArrowheads="1"/>
          </p:cNvSpPr>
          <p:nvPr>
            <p:ph type="body" idx="1"/>
          </p:nvPr>
        </p:nvSpPr>
        <p:spPr>
          <a:xfrm>
            <a:off x="-152400" y="1143000"/>
            <a:ext cx="4495800" cy="3352800"/>
          </a:xfrm>
        </p:spPr>
        <p:txBody>
          <a:bodyPr/>
          <a:lstStyle/>
          <a:p>
            <a:pPr lvl="1" eaLnBrk="1" hangingPunct="1"/>
            <a:r>
              <a:rPr lang="en-GB"/>
              <a:t>Local maxima of interest operator function</a:t>
            </a:r>
          </a:p>
          <a:p>
            <a:pPr lvl="1" eaLnBrk="1" hangingPunct="1"/>
            <a:endParaRPr lang="en-GB" sz="1400"/>
          </a:p>
          <a:p>
            <a:pPr lvl="1" eaLnBrk="1" hangingPunct="1"/>
            <a:r>
              <a:rPr lang="en-GB"/>
              <a:t>Can give scale/orientation invariance</a:t>
            </a:r>
          </a:p>
        </p:txBody>
      </p:sp>
      <p:pic>
        <p:nvPicPr>
          <p:cNvPr id="162820" name="Picture 4"/>
          <p:cNvPicPr>
            <a:picLocks noChangeAspect="1" noChangeArrowheads="1"/>
          </p:cNvPicPr>
          <p:nvPr/>
        </p:nvPicPr>
        <p:blipFill>
          <a:blip r:embed="rId2"/>
          <a:srcRect/>
          <a:stretch>
            <a:fillRect/>
          </a:stretch>
        </p:blipFill>
        <p:spPr bwMode="auto">
          <a:xfrm>
            <a:off x="0" y="4267200"/>
            <a:ext cx="9144000" cy="2422525"/>
          </a:xfrm>
          <a:prstGeom prst="rect">
            <a:avLst/>
          </a:prstGeom>
          <a:noFill/>
          <a:ln w="9525">
            <a:noFill/>
            <a:miter lim="800000"/>
            <a:headEnd/>
            <a:tailEnd/>
          </a:ln>
        </p:spPr>
      </p:pic>
      <p:pic>
        <p:nvPicPr>
          <p:cNvPr id="162821" name="Picture 5"/>
          <p:cNvPicPr>
            <a:picLocks noChangeAspect="1" noChangeArrowheads="1"/>
          </p:cNvPicPr>
          <p:nvPr/>
        </p:nvPicPr>
        <p:blipFill>
          <a:blip r:embed="rId3"/>
          <a:srcRect/>
          <a:stretch>
            <a:fillRect/>
          </a:stretch>
        </p:blipFill>
        <p:spPr bwMode="auto">
          <a:xfrm>
            <a:off x="4419600" y="1600200"/>
            <a:ext cx="4572000" cy="2286000"/>
          </a:xfrm>
          <a:prstGeom prst="rect">
            <a:avLst/>
          </a:prstGeom>
          <a:noFill/>
          <a:ln w="9525">
            <a:noFill/>
            <a:miter lim="800000"/>
            <a:headEnd/>
            <a:tailEnd/>
          </a:ln>
        </p:spPr>
      </p:pic>
      <p:sp>
        <p:nvSpPr>
          <p:cNvPr id="162822" name="Text Box 6"/>
          <p:cNvSpPr txBox="1">
            <a:spLocks noChangeArrowheads="1"/>
          </p:cNvSpPr>
          <p:nvPr/>
        </p:nvSpPr>
        <p:spPr bwMode="auto">
          <a:xfrm>
            <a:off x="5375275" y="6553200"/>
            <a:ext cx="3768725" cy="304800"/>
          </a:xfrm>
          <a:prstGeom prst="rect">
            <a:avLst/>
          </a:prstGeom>
          <a:noFill/>
          <a:ln w="9525">
            <a:noFill/>
            <a:miter lim="800000"/>
            <a:headEnd/>
            <a:tailEnd/>
          </a:ln>
        </p:spPr>
        <p:txBody>
          <a:bodyPr wrap="none">
            <a:prstTxWarp prst="textNoShape">
              <a:avLst/>
            </a:prstTxWarp>
            <a:spAutoFit/>
          </a:bodyPr>
          <a:lstStyle/>
          <a:p>
            <a:r>
              <a:rPr lang="en-US" sz="1400"/>
              <a:t>Figures from [Kadir, Zisserman and Brady 04]</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4" name="Rectangle 2"/>
          <p:cNvSpPr>
            <a:spLocks noChangeArrowheads="1"/>
          </p:cNvSpPr>
          <p:nvPr/>
        </p:nvSpPr>
        <p:spPr bwMode="auto">
          <a:xfrm>
            <a:off x="4495800" y="3048000"/>
            <a:ext cx="4419600" cy="35814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3855" name="Rectangle 3"/>
          <p:cNvSpPr>
            <a:spLocks noGrp="1" noChangeArrowheads="1"/>
          </p:cNvSpPr>
          <p:nvPr>
            <p:ph type="title"/>
          </p:nvPr>
        </p:nvSpPr>
        <p:spPr>
          <a:xfrm>
            <a:off x="457200" y="0"/>
            <a:ext cx="8229600" cy="1143000"/>
          </a:xfrm>
        </p:spPr>
        <p:txBody>
          <a:bodyPr/>
          <a:lstStyle/>
          <a:p>
            <a:pPr eaLnBrk="1" hangingPunct="1"/>
            <a:r>
              <a:rPr lang="en-US">
                <a:ea typeface="ＭＳ Ｐゴシック" pitchFamily="-1" charset="-128"/>
                <a:cs typeface="ＭＳ Ｐゴシック" pitchFamily="-1" charset="-128"/>
              </a:rPr>
              <a:t>The correspondence problem</a:t>
            </a:r>
          </a:p>
        </p:txBody>
      </p:sp>
      <p:sp>
        <p:nvSpPr>
          <p:cNvPr id="163856" name="Rectangle 4"/>
          <p:cNvSpPr>
            <a:spLocks noGrp="1" noChangeArrowheads="1"/>
          </p:cNvSpPr>
          <p:nvPr>
            <p:ph type="body" sz="half" idx="1"/>
          </p:nvPr>
        </p:nvSpPr>
        <p:spPr>
          <a:xfrm>
            <a:off x="381000" y="1219200"/>
            <a:ext cx="8382000" cy="1295400"/>
          </a:xfrm>
        </p:spPr>
        <p:txBody>
          <a:bodyPr/>
          <a:lstStyle/>
          <a:p>
            <a:pPr eaLnBrk="1" hangingPunct="1">
              <a:lnSpc>
                <a:spcPct val="90000"/>
              </a:lnSpc>
            </a:pPr>
            <a:r>
              <a:rPr lang="en-US" sz="2400">
                <a:ea typeface="ＭＳ Ｐゴシック" pitchFamily="-1" charset="-128"/>
                <a:cs typeface="ＭＳ Ｐゴシック" pitchFamily="-1" charset="-128"/>
              </a:rPr>
              <a:t>Model with P parts</a:t>
            </a:r>
          </a:p>
          <a:p>
            <a:pPr eaLnBrk="1" hangingPunct="1">
              <a:lnSpc>
                <a:spcPct val="90000"/>
              </a:lnSpc>
            </a:pPr>
            <a:r>
              <a:rPr lang="en-US" sz="2400">
                <a:ea typeface="ＭＳ Ｐゴシック" pitchFamily="-1" charset="-128"/>
                <a:cs typeface="ＭＳ Ｐゴシック" pitchFamily="-1" charset="-128"/>
              </a:rPr>
              <a:t>Image with N possible assignments for each part</a:t>
            </a:r>
          </a:p>
          <a:p>
            <a:pPr eaLnBrk="1" hangingPunct="1">
              <a:lnSpc>
                <a:spcPct val="90000"/>
              </a:lnSpc>
            </a:pPr>
            <a:r>
              <a:rPr lang="en-US" sz="2400">
                <a:ea typeface="ＭＳ Ｐゴシック" pitchFamily="-1" charset="-128"/>
                <a:cs typeface="ＭＳ Ｐゴシック" pitchFamily="-1" charset="-128"/>
              </a:rPr>
              <a:t>Consider mapping to be 1-1</a:t>
            </a:r>
          </a:p>
          <a:p>
            <a:pPr eaLnBrk="1" hangingPunct="1">
              <a:lnSpc>
                <a:spcPct val="90000"/>
              </a:lnSpc>
            </a:pPr>
            <a:endParaRPr lang="en-US" sz="2400">
              <a:ea typeface="ＭＳ Ｐゴシック" pitchFamily="-1" charset="-128"/>
              <a:cs typeface="ＭＳ Ｐゴシック" pitchFamily="-1" charset="-128"/>
            </a:endParaRPr>
          </a:p>
        </p:txBody>
      </p:sp>
      <p:graphicFrame>
        <p:nvGraphicFramePr>
          <p:cNvPr id="163842" name="Object 2"/>
          <p:cNvGraphicFramePr>
            <a:graphicFrameLocks noChangeAspect="1"/>
          </p:cNvGraphicFramePr>
          <p:nvPr/>
        </p:nvGraphicFramePr>
        <p:xfrm>
          <a:off x="381000" y="3505200"/>
          <a:ext cx="657225" cy="419100"/>
        </p:xfrm>
        <a:graphic>
          <a:graphicData uri="http://schemas.openxmlformats.org/presentationml/2006/ole">
            <p:oleObj spid="_x0000_s163842" name="Photo Editor Photo" r:id="rId4" imgW="657317" imgH="419048" progId="">
              <p:embed/>
            </p:oleObj>
          </a:graphicData>
        </a:graphic>
      </p:graphicFrame>
      <p:graphicFrame>
        <p:nvGraphicFramePr>
          <p:cNvPr id="163843" name="Object 3"/>
          <p:cNvGraphicFramePr>
            <a:graphicFrameLocks noChangeAspect="1"/>
          </p:cNvGraphicFramePr>
          <p:nvPr/>
        </p:nvGraphicFramePr>
        <p:xfrm>
          <a:off x="1981200" y="3429000"/>
          <a:ext cx="685800" cy="495300"/>
        </p:xfrm>
        <a:graphic>
          <a:graphicData uri="http://schemas.openxmlformats.org/presentationml/2006/ole">
            <p:oleObj spid="_x0000_s163843" name="Photo Editor Photo" r:id="rId5" imgW="685714" imgH="495369" progId="">
              <p:embed/>
            </p:oleObj>
          </a:graphicData>
        </a:graphic>
      </p:graphicFrame>
      <p:graphicFrame>
        <p:nvGraphicFramePr>
          <p:cNvPr id="163844" name="Object 4"/>
          <p:cNvGraphicFramePr>
            <a:graphicFrameLocks noChangeAspect="1"/>
          </p:cNvGraphicFramePr>
          <p:nvPr/>
        </p:nvGraphicFramePr>
        <p:xfrm>
          <a:off x="1219200" y="4038600"/>
          <a:ext cx="581025" cy="742950"/>
        </p:xfrm>
        <a:graphic>
          <a:graphicData uri="http://schemas.openxmlformats.org/presentationml/2006/ole">
            <p:oleObj spid="_x0000_s163844" name="Photo Editor Photo" r:id="rId6" imgW="581106" imgH="743054" progId="">
              <p:embed/>
            </p:oleObj>
          </a:graphicData>
        </a:graphic>
      </p:graphicFrame>
      <p:graphicFrame>
        <p:nvGraphicFramePr>
          <p:cNvPr id="163845" name="Object 5"/>
          <p:cNvGraphicFramePr>
            <a:graphicFrameLocks noChangeAspect="1"/>
          </p:cNvGraphicFramePr>
          <p:nvPr/>
        </p:nvGraphicFramePr>
        <p:xfrm>
          <a:off x="990600" y="5095875"/>
          <a:ext cx="981075" cy="657225"/>
        </p:xfrm>
        <a:graphic>
          <a:graphicData uri="http://schemas.openxmlformats.org/presentationml/2006/ole">
            <p:oleObj spid="_x0000_s163845" name="Photo Editor Photo" r:id="rId7" imgW="980952" imgH="657317" progId="">
              <p:embed/>
            </p:oleObj>
          </a:graphicData>
        </a:graphic>
      </p:graphicFrame>
      <p:cxnSp>
        <p:nvCxnSpPr>
          <p:cNvPr id="294921" name="AutoShape 9"/>
          <p:cNvCxnSpPr>
            <a:cxnSpLocks noChangeShapeType="1"/>
          </p:cNvCxnSpPr>
          <p:nvPr/>
        </p:nvCxnSpPr>
        <p:spPr bwMode="auto">
          <a:xfrm>
            <a:off x="2667000" y="3676650"/>
            <a:ext cx="2286000" cy="95250"/>
          </a:xfrm>
          <a:prstGeom prst="curvedConnector3">
            <a:avLst>
              <a:gd name="adj1" fmla="val 50000"/>
            </a:avLst>
          </a:prstGeom>
          <a:noFill/>
          <a:ln w="9525">
            <a:solidFill>
              <a:schemeClr val="tx1"/>
            </a:solidFill>
            <a:round/>
            <a:headEnd/>
            <a:tailEnd type="triangle" w="med" len="med"/>
          </a:ln>
        </p:spPr>
      </p:cxnSp>
      <p:cxnSp>
        <p:nvCxnSpPr>
          <p:cNvPr id="294922" name="AutoShape 10"/>
          <p:cNvCxnSpPr>
            <a:cxnSpLocks noChangeShapeType="1"/>
          </p:cNvCxnSpPr>
          <p:nvPr/>
        </p:nvCxnSpPr>
        <p:spPr bwMode="auto">
          <a:xfrm>
            <a:off x="1971675" y="5424488"/>
            <a:ext cx="2981325" cy="557212"/>
          </a:xfrm>
          <a:prstGeom prst="curvedConnector3">
            <a:avLst>
              <a:gd name="adj1" fmla="val 50000"/>
            </a:avLst>
          </a:prstGeom>
          <a:noFill/>
          <a:ln w="9525">
            <a:solidFill>
              <a:schemeClr val="tx1"/>
            </a:solidFill>
            <a:round/>
            <a:headEnd/>
            <a:tailEnd type="triangle" w="med" len="med"/>
          </a:ln>
        </p:spPr>
      </p:cxnSp>
      <p:cxnSp>
        <p:nvCxnSpPr>
          <p:cNvPr id="294923" name="AutoShape 11"/>
          <p:cNvCxnSpPr>
            <a:cxnSpLocks noChangeShapeType="1"/>
          </p:cNvCxnSpPr>
          <p:nvPr/>
        </p:nvCxnSpPr>
        <p:spPr bwMode="auto">
          <a:xfrm>
            <a:off x="1800225" y="4410075"/>
            <a:ext cx="3228975" cy="314325"/>
          </a:xfrm>
          <a:prstGeom prst="curvedConnector2">
            <a:avLst/>
          </a:prstGeom>
          <a:noFill/>
          <a:ln w="9525">
            <a:solidFill>
              <a:schemeClr val="tx1"/>
            </a:solidFill>
            <a:round/>
            <a:headEnd/>
            <a:tailEnd type="triangle" w="med" len="med"/>
          </a:ln>
        </p:spPr>
      </p:cxnSp>
      <p:cxnSp>
        <p:nvCxnSpPr>
          <p:cNvPr id="294924" name="AutoShape 12"/>
          <p:cNvCxnSpPr>
            <a:cxnSpLocks noChangeShapeType="1"/>
          </p:cNvCxnSpPr>
          <p:nvPr/>
        </p:nvCxnSpPr>
        <p:spPr bwMode="auto">
          <a:xfrm rot="-5400000">
            <a:off x="3092451" y="844550"/>
            <a:ext cx="277812" cy="5043487"/>
          </a:xfrm>
          <a:prstGeom prst="curvedConnector3">
            <a:avLst>
              <a:gd name="adj1" fmla="val 182287"/>
            </a:avLst>
          </a:prstGeom>
          <a:noFill/>
          <a:ln w="9525">
            <a:solidFill>
              <a:schemeClr val="tx1"/>
            </a:solidFill>
            <a:round/>
            <a:headEnd/>
            <a:tailEnd type="triangle" w="med" len="med"/>
          </a:ln>
        </p:spPr>
      </p:cxnSp>
      <p:cxnSp>
        <p:nvCxnSpPr>
          <p:cNvPr id="294925" name="AutoShape 13"/>
          <p:cNvCxnSpPr>
            <a:cxnSpLocks noChangeShapeType="1"/>
          </p:cNvCxnSpPr>
          <p:nvPr/>
        </p:nvCxnSpPr>
        <p:spPr bwMode="auto">
          <a:xfrm rot="-5400000">
            <a:off x="4095751" y="-338138"/>
            <a:ext cx="457200" cy="7229475"/>
          </a:xfrm>
          <a:prstGeom prst="curvedConnector3">
            <a:avLst>
              <a:gd name="adj1" fmla="val 150000"/>
            </a:avLst>
          </a:prstGeom>
          <a:noFill/>
          <a:ln w="9525">
            <a:solidFill>
              <a:srgbClr val="FF0000"/>
            </a:solidFill>
            <a:round/>
            <a:headEnd/>
            <a:tailEnd type="triangle" w="med" len="med"/>
          </a:ln>
        </p:spPr>
      </p:cxnSp>
      <p:pic>
        <p:nvPicPr>
          <p:cNvPr id="163862" name="Picture 14" descr="okapi"/>
          <p:cNvPicPr>
            <a:picLocks noGrp="1" noChangeAspect="1" noChangeArrowheads="1"/>
          </p:cNvPicPr>
          <p:nvPr>
            <p:ph sz="quarter" idx="2"/>
          </p:nvPr>
        </p:nvPicPr>
        <p:blipFill>
          <a:blip r:embed="rId8"/>
          <a:srcRect l="49759" t="61858" r="35872" b="31821"/>
          <a:stretch>
            <a:fillRect/>
          </a:stretch>
        </p:blipFill>
        <p:spPr>
          <a:xfrm>
            <a:off x="4724400" y="4724400"/>
            <a:ext cx="609600" cy="457200"/>
          </a:xfrm>
          <a:noFill/>
        </p:spPr>
      </p:pic>
      <p:graphicFrame>
        <p:nvGraphicFramePr>
          <p:cNvPr id="163846" name="Object 6"/>
          <p:cNvGraphicFramePr>
            <a:graphicFrameLocks noChangeAspect="1"/>
          </p:cNvGraphicFramePr>
          <p:nvPr/>
        </p:nvGraphicFramePr>
        <p:xfrm>
          <a:off x="5573713" y="3808413"/>
          <a:ext cx="385762" cy="246062"/>
        </p:xfrm>
        <a:graphic>
          <a:graphicData uri="http://schemas.openxmlformats.org/presentationml/2006/ole">
            <p:oleObj spid="_x0000_s163846" name="Photo Editor Photo" r:id="rId9" imgW="657317" imgH="419048" progId="">
              <p:embed/>
            </p:oleObj>
          </a:graphicData>
        </a:graphic>
      </p:graphicFrame>
      <p:graphicFrame>
        <p:nvGraphicFramePr>
          <p:cNvPr id="163847" name="Object 7"/>
          <p:cNvGraphicFramePr>
            <a:graphicFrameLocks noChangeAspect="1"/>
          </p:cNvGraphicFramePr>
          <p:nvPr/>
        </p:nvGraphicFramePr>
        <p:xfrm>
          <a:off x="6557963" y="3763963"/>
          <a:ext cx="403225" cy="290512"/>
        </p:xfrm>
        <a:graphic>
          <a:graphicData uri="http://schemas.openxmlformats.org/presentationml/2006/ole">
            <p:oleObj spid="_x0000_s163847" name="Photo Editor Photo" r:id="rId10" imgW="685714" imgH="495369" progId="">
              <p:embed/>
            </p:oleObj>
          </a:graphicData>
        </a:graphic>
      </p:graphicFrame>
      <p:graphicFrame>
        <p:nvGraphicFramePr>
          <p:cNvPr id="163848" name="Object 8"/>
          <p:cNvGraphicFramePr>
            <a:graphicFrameLocks noChangeAspect="1"/>
          </p:cNvGraphicFramePr>
          <p:nvPr/>
        </p:nvGraphicFramePr>
        <p:xfrm>
          <a:off x="6110288" y="4122738"/>
          <a:ext cx="341312" cy="434975"/>
        </p:xfrm>
        <a:graphic>
          <a:graphicData uri="http://schemas.openxmlformats.org/presentationml/2006/ole">
            <p:oleObj spid="_x0000_s163848" name="Photo Editor Photo" r:id="rId11" imgW="581106" imgH="743054" progId="">
              <p:embed/>
            </p:oleObj>
          </a:graphicData>
        </a:graphic>
      </p:graphicFrame>
      <p:graphicFrame>
        <p:nvGraphicFramePr>
          <p:cNvPr id="163849" name="Object 9"/>
          <p:cNvGraphicFramePr>
            <a:graphicFrameLocks noChangeAspect="1"/>
          </p:cNvGraphicFramePr>
          <p:nvPr/>
        </p:nvGraphicFramePr>
        <p:xfrm>
          <a:off x="5976938" y="4741863"/>
          <a:ext cx="576262" cy="385762"/>
        </p:xfrm>
        <a:graphic>
          <a:graphicData uri="http://schemas.openxmlformats.org/presentationml/2006/ole">
            <p:oleObj spid="_x0000_s163849" name="Photo Editor Photo" r:id="rId12" imgW="980952" imgH="657317" progId="">
              <p:embed/>
            </p:oleObj>
          </a:graphicData>
        </a:graphic>
      </p:graphicFrame>
      <p:graphicFrame>
        <p:nvGraphicFramePr>
          <p:cNvPr id="163850" name="Object 10"/>
          <p:cNvGraphicFramePr>
            <a:graphicFrameLocks noChangeAspect="1"/>
          </p:cNvGraphicFramePr>
          <p:nvPr/>
        </p:nvGraphicFramePr>
        <p:xfrm>
          <a:off x="6248400" y="3276600"/>
          <a:ext cx="454025" cy="306388"/>
        </p:xfrm>
        <a:graphic>
          <a:graphicData uri="http://schemas.openxmlformats.org/presentationml/2006/ole">
            <p:oleObj spid="_x0000_s163850" name="Photo Editor Photo" r:id="rId13" imgW="771429" imgH="523810" progId="">
              <p:embed/>
            </p:oleObj>
          </a:graphicData>
        </a:graphic>
      </p:graphicFrame>
      <p:graphicFrame>
        <p:nvGraphicFramePr>
          <p:cNvPr id="163851" name="Object 11"/>
          <p:cNvGraphicFramePr>
            <a:graphicFrameLocks noChangeAspect="1"/>
          </p:cNvGraphicFramePr>
          <p:nvPr/>
        </p:nvGraphicFramePr>
        <p:xfrm>
          <a:off x="7086600" y="3886200"/>
          <a:ext cx="306388" cy="889000"/>
        </p:xfrm>
        <a:graphic>
          <a:graphicData uri="http://schemas.openxmlformats.org/presentationml/2006/ole">
            <p:oleObj spid="_x0000_s163851" name="Photo Editor Photo" r:id="rId14" imgW="523810" imgH="1514686" progId="">
              <p:embed/>
            </p:oleObj>
          </a:graphicData>
        </a:graphic>
      </p:graphicFrame>
      <p:graphicFrame>
        <p:nvGraphicFramePr>
          <p:cNvPr id="163852" name="Object 12"/>
          <p:cNvGraphicFramePr>
            <a:graphicFrameLocks noChangeAspect="1"/>
          </p:cNvGraphicFramePr>
          <p:nvPr/>
        </p:nvGraphicFramePr>
        <p:xfrm>
          <a:off x="5573713" y="3227388"/>
          <a:ext cx="358775" cy="307975"/>
        </p:xfrm>
        <a:graphic>
          <a:graphicData uri="http://schemas.openxmlformats.org/presentationml/2006/ole">
            <p:oleObj spid="_x0000_s163852" name="Photo Editor Photo" r:id="rId15" imgW="609524" imgH="523810" progId="">
              <p:embed/>
            </p:oleObj>
          </a:graphicData>
        </a:graphic>
      </p:graphicFrame>
      <p:graphicFrame>
        <p:nvGraphicFramePr>
          <p:cNvPr id="163853" name="Object 13"/>
          <p:cNvGraphicFramePr>
            <a:graphicFrameLocks noChangeAspect="1"/>
          </p:cNvGraphicFramePr>
          <p:nvPr/>
        </p:nvGraphicFramePr>
        <p:xfrm>
          <a:off x="5440363" y="4384675"/>
          <a:ext cx="346075" cy="458788"/>
        </p:xfrm>
        <a:graphic>
          <a:graphicData uri="http://schemas.openxmlformats.org/presentationml/2006/ole">
            <p:oleObj spid="_x0000_s163853" name="Photo Editor Photo" r:id="rId16" imgW="590476" imgH="781159" progId="">
              <p:embed/>
            </p:oleObj>
          </a:graphicData>
        </a:graphic>
      </p:graphicFrame>
      <p:pic>
        <p:nvPicPr>
          <p:cNvPr id="163863" name="Picture 23" descr="okapi"/>
          <p:cNvPicPr>
            <a:picLocks noChangeAspect="1" noChangeArrowheads="1"/>
          </p:cNvPicPr>
          <p:nvPr/>
        </p:nvPicPr>
        <p:blipFill>
          <a:blip r:embed="rId8"/>
          <a:srcRect l="65144" t="20833" r="15625" b="45834"/>
          <a:stretch>
            <a:fillRect/>
          </a:stretch>
        </p:blipFill>
        <p:spPr bwMode="auto">
          <a:xfrm>
            <a:off x="5867400" y="5410200"/>
            <a:ext cx="762000" cy="990600"/>
          </a:xfrm>
          <a:prstGeom prst="rect">
            <a:avLst/>
          </a:prstGeom>
          <a:noFill/>
          <a:ln w="9525">
            <a:noFill/>
            <a:miter lim="800000"/>
            <a:headEnd/>
            <a:tailEnd/>
          </a:ln>
        </p:spPr>
      </p:pic>
      <p:pic>
        <p:nvPicPr>
          <p:cNvPr id="163864" name="Picture 24" descr="0026"/>
          <p:cNvPicPr>
            <a:picLocks noChangeAspect="1" noChangeArrowheads="1"/>
          </p:cNvPicPr>
          <p:nvPr/>
        </p:nvPicPr>
        <p:blipFill>
          <a:blip r:embed="rId17"/>
          <a:srcRect l="17647" t="50482" r="55882" b="11656"/>
          <a:stretch>
            <a:fillRect/>
          </a:stretch>
        </p:blipFill>
        <p:spPr bwMode="auto">
          <a:xfrm>
            <a:off x="4953000" y="5638800"/>
            <a:ext cx="685800" cy="685800"/>
          </a:xfrm>
          <a:prstGeom prst="rect">
            <a:avLst/>
          </a:prstGeom>
          <a:noFill/>
          <a:ln w="9525">
            <a:noFill/>
            <a:miter lim="800000"/>
            <a:headEnd/>
            <a:tailEnd/>
          </a:ln>
        </p:spPr>
      </p:pic>
      <p:pic>
        <p:nvPicPr>
          <p:cNvPr id="163865" name="Picture 25" descr="okapi"/>
          <p:cNvPicPr>
            <a:picLocks noChangeAspect="1" noChangeArrowheads="1"/>
          </p:cNvPicPr>
          <p:nvPr/>
        </p:nvPicPr>
        <p:blipFill>
          <a:blip r:embed="rId18"/>
          <a:srcRect l="61858" t="15625" r="2245" b="49759"/>
          <a:stretch>
            <a:fillRect/>
          </a:stretch>
        </p:blipFill>
        <p:spPr bwMode="auto">
          <a:xfrm>
            <a:off x="7467600" y="4572000"/>
            <a:ext cx="1066800" cy="762000"/>
          </a:xfrm>
          <a:prstGeom prst="rect">
            <a:avLst/>
          </a:prstGeom>
          <a:noFill/>
          <a:ln w="9525">
            <a:noFill/>
            <a:miter lim="800000"/>
            <a:headEnd/>
            <a:tailEnd/>
          </a:ln>
        </p:spPr>
      </p:pic>
      <p:pic>
        <p:nvPicPr>
          <p:cNvPr id="163866" name="Picture 26" descr="0026"/>
          <p:cNvPicPr>
            <a:picLocks noChangeAspect="1" noChangeArrowheads="1"/>
          </p:cNvPicPr>
          <p:nvPr/>
        </p:nvPicPr>
        <p:blipFill>
          <a:blip r:embed="rId17"/>
          <a:srcRect l="82353" t="50482" r="2940" b="3242"/>
          <a:stretch>
            <a:fillRect/>
          </a:stretch>
        </p:blipFill>
        <p:spPr bwMode="auto">
          <a:xfrm>
            <a:off x="6858000" y="5029200"/>
            <a:ext cx="381000" cy="838200"/>
          </a:xfrm>
          <a:prstGeom prst="rect">
            <a:avLst/>
          </a:prstGeom>
          <a:noFill/>
          <a:ln w="9525">
            <a:noFill/>
            <a:miter lim="800000"/>
            <a:headEnd/>
            <a:tailEnd/>
          </a:ln>
        </p:spPr>
      </p:pic>
      <p:pic>
        <p:nvPicPr>
          <p:cNvPr id="163867" name="Picture 27" descr="zebra"/>
          <p:cNvPicPr>
            <a:picLocks noChangeAspect="1" noChangeArrowheads="1"/>
          </p:cNvPicPr>
          <p:nvPr/>
        </p:nvPicPr>
        <p:blipFill>
          <a:blip r:embed="rId19"/>
          <a:srcRect l="24913" t="84848" r="33565" b="3030"/>
          <a:stretch>
            <a:fillRect/>
          </a:stretch>
        </p:blipFill>
        <p:spPr bwMode="auto">
          <a:xfrm>
            <a:off x="7696200" y="4038600"/>
            <a:ext cx="762000" cy="304800"/>
          </a:xfrm>
          <a:prstGeom prst="rect">
            <a:avLst/>
          </a:prstGeom>
          <a:noFill/>
          <a:ln w="9525">
            <a:noFill/>
            <a:miter lim="800000"/>
            <a:headEnd/>
            <a:tailEnd/>
          </a:ln>
        </p:spPr>
      </p:pic>
      <p:pic>
        <p:nvPicPr>
          <p:cNvPr id="163868" name="Picture 28" descr="zebra"/>
          <p:cNvPicPr>
            <a:picLocks noChangeAspect="1" noChangeArrowheads="1"/>
          </p:cNvPicPr>
          <p:nvPr/>
        </p:nvPicPr>
        <p:blipFill>
          <a:blip r:embed="rId20"/>
          <a:srcRect l="17676" t="41522" r="69698" b="12802"/>
          <a:stretch>
            <a:fillRect/>
          </a:stretch>
        </p:blipFill>
        <p:spPr bwMode="auto">
          <a:xfrm>
            <a:off x="4953000" y="3352800"/>
            <a:ext cx="381000" cy="838200"/>
          </a:xfrm>
          <a:prstGeom prst="rect">
            <a:avLst/>
          </a:prstGeom>
          <a:noFill/>
          <a:ln w="9525">
            <a:noFill/>
            <a:miter lim="800000"/>
            <a:headEnd/>
            <a:tailEnd/>
          </a:ln>
        </p:spPr>
      </p:pic>
      <p:pic>
        <p:nvPicPr>
          <p:cNvPr id="163869" name="Picture 29" descr="0026"/>
          <p:cNvPicPr>
            <a:picLocks noGrp="1" noChangeAspect="1" noChangeArrowheads="1"/>
          </p:cNvPicPr>
          <p:nvPr>
            <p:ph sz="quarter" idx="3"/>
          </p:nvPr>
        </p:nvPicPr>
        <p:blipFill>
          <a:blip r:embed="rId17"/>
          <a:srcRect l="42639" t="52762" r="41058" b="20857"/>
          <a:stretch>
            <a:fillRect/>
          </a:stretch>
        </p:blipFill>
        <p:spPr>
          <a:xfrm>
            <a:off x="7543800" y="5715000"/>
            <a:ext cx="914400" cy="703263"/>
          </a:xfrm>
          <a:noFill/>
        </p:spPr>
      </p:pic>
      <p:pic>
        <p:nvPicPr>
          <p:cNvPr id="163870" name="Picture 30"/>
          <p:cNvPicPr>
            <a:picLocks noChangeAspect="1" noChangeArrowheads="1"/>
          </p:cNvPicPr>
          <p:nvPr/>
        </p:nvPicPr>
        <p:blipFill>
          <a:blip r:embed="rId21"/>
          <a:srcRect l="59024" t="5725" r="23840" b="71378"/>
          <a:stretch>
            <a:fillRect/>
          </a:stretch>
        </p:blipFill>
        <p:spPr bwMode="auto">
          <a:xfrm>
            <a:off x="7543800" y="3048000"/>
            <a:ext cx="790575" cy="638175"/>
          </a:xfrm>
          <a:prstGeom prst="rect">
            <a:avLst/>
          </a:prstGeom>
          <a:noFill/>
          <a:ln w="9525">
            <a:noFill/>
            <a:miter lim="800000"/>
            <a:headEnd/>
            <a:tailEnd/>
          </a:ln>
        </p:spPr>
      </p:pic>
      <p:grpSp>
        <p:nvGrpSpPr>
          <p:cNvPr id="2" name="Group 31"/>
          <p:cNvGrpSpPr>
            <a:grpSpLocks/>
          </p:cNvGrpSpPr>
          <p:nvPr/>
        </p:nvGrpSpPr>
        <p:grpSpPr bwMode="auto">
          <a:xfrm>
            <a:off x="709613" y="3429000"/>
            <a:ext cx="6251575" cy="1995488"/>
            <a:chOff x="447" y="2160"/>
            <a:chExt cx="3938" cy="1257"/>
          </a:xfrm>
        </p:grpSpPr>
        <p:cxnSp>
          <p:nvCxnSpPr>
            <p:cNvPr id="163873"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p:spPr>
        </p:cxnSp>
        <p:cxnSp>
          <p:nvCxnSpPr>
            <p:cNvPr id="163874"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p:spPr>
        </p:cxnSp>
        <p:cxnSp>
          <p:nvCxnSpPr>
            <p:cNvPr id="163875"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p:spPr>
        </p:cxnSp>
        <p:cxnSp>
          <p:nvCxnSpPr>
            <p:cNvPr id="163876"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p:spPr>
        </p:cxnSp>
      </p:grpSp>
      <p:sp>
        <p:nvSpPr>
          <p:cNvPr id="294948" name="Rectangle 36"/>
          <p:cNvSpPr>
            <a:spLocks noChangeArrowheads="1"/>
          </p:cNvSpPr>
          <p:nvPr/>
        </p:nvSpPr>
        <p:spPr bwMode="auto">
          <a:xfrm>
            <a:off x="381000" y="6096000"/>
            <a:ext cx="8382000" cy="1066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a:t>N</a:t>
            </a:r>
            <a:r>
              <a:rPr lang="en-US" sz="2800" baseline="30000"/>
              <a:t>P</a:t>
            </a:r>
            <a:r>
              <a:rPr lang="en-US" sz="2800"/>
              <a:t> combinations!!!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906463" y="5711825"/>
            <a:ext cx="8229600" cy="1143000"/>
          </a:xfrm>
        </p:spPr>
        <p:txBody>
          <a:bodyPr/>
          <a:lstStyle/>
          <a:p>
            <a:pPr algn="r" eaLnBrk="1" hangingPunct="1"/>
            <a:r>
              <a:rPr lang="en-US" sz="2400">
                <a:ea typeface="ＭＳ Ｐゴシック" pitchFamily="-1" charset="-128"/>
                <a:cs typeface="ＭＳ Ｐゴシック" pitchFamily="-1" charset="-128"/>
              </a:rPr>
              <a:t>from Sparse Flexible Models of Local Features</a:t>
            </a:r>
            <a:r>
              <a:rPr lang="en-US" sz="2400" b="1">
                <a:ea typeface="ＭＳ Ｐゴシック" pitchFamily="-1" charset="-128"/>
                <a:cs typeface="ＭＳ Ｐゴシック" pitchFamily="-1" charset="-128"/>
              </a:rPr>
              <a:t/>
            </a:r>
            <a:br>
              <a:rPr lang="en-US" sz="2400" b="1">
                <a:ea typeface="ＭＳ Ｐゴシック" pitchFamily="-1" charset="-128"/>
                <a:cs typeface="ＭＳ Ｐゴシック" pitchFamily="-1" charset="-128"/>
              </a:rPr>
            </a:br>
            <a:r>
              <a:rPr lang="en-US" sz="2400">
                <a:ea typeface="ＭＳ Ｐゴシック" pitchFamily="-1" charset="-128"/>
                <a:cs typeface="ＭＳ Ｐゴシック" pitchFamily="-1" charset="-128"/>
              </a:rPr>
              <a:t>Gustavo Carneiro and David Lowe, ECCV 2006</a:t>
            </a:r>
          </a:p>
        </p:txBody>
      </p:sp>
      <p:sp>
        <p:nvSpPr>
          <p:cNvPr id="165891"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165892" name="Picture 4"/>
          <p:cNvPicPr>
            <a:picLocks noChangeAspect="1" noChangeArrowheads="1"/>
          </p:cNvPicPr>
          <p:nvPr/>
        </p:nvPicPr>
        <p:blipFill>
          <a:blip r:embed="rId2"/>
          <a:srcRect/>
          <a:stretch>
            <a:fillRect/>
          </a:stretch>
        </p:blipFill>
        <p:spPr bwMode="auto">
          <a:xfrm>
            <a:off x="533400" y="1752600"/>
            <a:ext cx="8229600" cy="3505200"/>
          </a:xfrm>
          <a:prstGeom prst="rect">
            <a:avLst/>
          </a:prstGeom>
          <a:noFill/>
          <a:ln w="9525">
            <a:noFill/>
            <a:miter lim="800000"/>
            <a:headEnd/>
            <a:tailEnd/>
          </a:ln>
        </p:spPr>
      </p:pic>
      <p:sp>
        <p:nvSpPr>
          <p:cNvPr id="165893" name="Rectangle 5"/>
          <p:cNvSpPr>
            <a:spLocks noChangeArrowheads="1"/>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a:r>
              <a:rPr lang="en-GB" sz="4400">
                <a:solidFill>
                  <a:schemeClr val="tx2"/>
                </a:solidFill>
              </a:rPr>
              <a:t>Different connectivity structures</a:t>
            </a:r>
            <a:endParaRPr lang="en-US" sz="4400">
              <a:solidFill>
                <a:schemeClr val="tx2"/>
              </a:solidFill>
            </a:endParaRPr>
          </a:p>
        </p:txBody>
      </p:sp>
      <p:sp>
        <p:nvSpPr>
          <p:cNvPr id="165894" name="Text Box 6"/>
          <p:cNvSpPr txBox="1">
            <a:spLocks noChangeArrowheads="1"/>
          </p:cNvSpPr>
          <p:nvPr/>
        </p:nvSpPr>
        <p:spPr bwMode="auto">
          <a:xfrm>
            <a:off x="152400" y="2362200"/>
            <a:ext cx="957263" cy="457200"/>
          </a:xfrm>
          <a:prstGeom prst="rect">
            <a:avLst/>
          </a:prstGeom>
          <a:noFill/>
          <a:ln w="9525">
            <a:noFill/>
            <a:miter lim="800000"/>
            <a:headEnd/>
            <a:tailEnd/>
          </a:ln>
        </p:spPr>
        <p:txBody>
          <a:bodyPr wrap="none">
            <a:prstTxWarp prst="textNoShape">
              <a:avLst/>
            </a:prstTxWarp>
            <a:spAutoFit/>
          </a:bodyPr>
          <a:lstStyle/>
          <a:p>
            <a:r>
              <a:rPr lang="en-US" sz="2400"/>
              <a:t>O(N</a:t>
            </a:r>
            <a:r>
              <a:rPr lang="en-US" sz="2400" baseline="30000"/>
              <a:t>6</a:t>
            </a:r>
            <a:r>
              <a:rPr lang="en-US" sz="2400"/>
              <a:t>)</a:t>
            </a:r>
          </a:p>
        </p:txBody>
      </p:sp>
      <p:sp>
        <p:nvSpPr>
          <p:cNvPr id="165895" name="Text Box 7"/>
          <p:cNvSpPr txBox="1">
            <a:spLocks noChangeArrowheads="1"/>
          </p:cNvSpPr>
          <p:nvPr/>
        </p:nvSpPr>
        <p:spPr bwMode="auto">
          <a:xfrm>
            <a:off x="2667000" y="2362200"/>
            <a:ext cx="957263" cy="457200"/>
          </a:xfrm>
          <a:prstGeom prst="rect">
            <a:avLst/>
          </a:prstGeom>
          <a:noFill/>
          <a:ln w="9525">
            <a:noFill/>
            <a:miter lim="800000"/>
            <a:headEnd/>
            <a:tailEnd/>
          </a:ln>
        </p:spPr>
        <p:txBody>
          <a:bodyPr wrap="none">
            <a:prstTxWarp prst="textNoShape">
              <a:avLst/>
            </a:prstTxWarp>
            <a:spAutoFit/>
          </a:bodyPr>
          <a:lstStyle/>
          <a:p>
            <a:r>
              <a:rPr lang="en-US" sz="2400"/>
              <a:t>O(N</a:t>
            </a:r>
            <a:r>
              <a:rPr lang="en-US" sz="2400" baseline="30000"/>
              <a:t>2</a:t>
            </a:r>
            <a:r>
              <a:rPr lang="en-US" sz="2400"/>
              <a:t>)</a:t>
            </a:r>
          </a:p>
        </p:txBody>
      </p:sp>
      <p:sp>
        <p:nvSpPr>
          <p:cNvPr id="165896" name="Text Box 8"/>
          <p:cNvSpPr txBox="1">
            <a:spLocks noChangeArrowheads="1"/>
          </p:cNvSpPr>
          <p:nvPr/>
        </p:nvSpPr>
        <p:spPr bwMode="auto">
          <a:xfrm>
            <a:off x="5138738" y="2362200"/>
            <a:ext cx="957262" cy="457200"/>
          </a:xfrm>
          <a:prstGeom prst="rect">
            <a:avLst/>
          </a:prstGeom>
          <a:noFill/>
          <a:ln w="9525">
            <a:noFill/>
            <a:miter lim="800000"/>
            <a:headEnd/>
            <a:tailEnd/>
          </a:ln>
        </p:spPr>
        <p:txBody>
          <a:bodyPr wrap="none">
            <a:prstTxWarp prst="textNoShape">
              <a:avLst/>
            </a:prstTxWarp>
            <a:spAutoFit/>
          </a:bodyPr>
          <a:lstStyle/>
          <a:p>
            <a:r>
              <a:rPr lang="en-US" sz="2400"/>
              <a:t>O(N</a:t>
            </a:r>
            <a:r>
              <a:rPr lang="en-US" sz="2400" baseline="30000"/>
              <a:t>3</a:t>
            </a:r>
            <a:r>
              <a:rPr lang="en-US" sz="2400"/>
              <a:t>)</a:t>
            </a:r>
          </a:p>
        </p:txBody>
      </p:sp>
      <p:sp>
        <p:nvSpPr>
          <p:cNvPr id="165897" name="Text Box 10"/>
          <p:cNvSpPr txBox="1">
            <a:spLocks noChangeArrowheads="1"/>
          </p:cNvSpPr>
          <p:nvPr/>
        </p:nvSpPr>
        <p:spPr bwMode="auto">
          <a:xfrm>
            <a:off x="8186738" y="1905000"/>
            <a:ext cx="957262" cy="457200"/>
          </a:xfrm>
          <a:prstGeom prst="rect">
            <a:avLst/>
          </a:prstGeom>
          <a:noFill/>
          <a:ln w="9525">
            <a:noFill/>
            <a:miter lim="800000"/>
            <a:headEnd/>
            <a:tailEnd/>
          </a:ln>
        </p:spPr>
        <p:txBody>
          <a:bodyPr wrap="none">
            <a:prstTxWarp prst="textNoShape">
              <a:avLst/>
            </a:prstTxWarp>
            <a:spAutoFit/>
          </a:bodyPr>
          <a:lstStyle/>
          <a:p>
            <a:r>
              <a:rPr lang="en-US" sz="2400"/>
              <a:t>O(N</a:t>
            </a:r>
            <a:r>
              <a:rPr lang="en-US" sz="2400" baseline="30000"/>
              <a:t>2</a:t>
            </a:r>
            <a:r>
              <a:rPr lang="en-US" sz="2400"/>
              <a:t>)</a:t>
            </a:r>
          </a:p>
        </p:txBody>
      </p:sp>
      <p:sp>
        <p:nvSpPr>
          <p:cNvPr id="165898" name="Text Box 11"/>
          <p:cNvSpPr txBox="1">
            <a:spLocks noChangeArrowheads="1"/>
          </p:cNvSpPr>
          <p:nvPr/>
        </p:nvSpPr>
        <p:spPr bwMode="auto">
          <a:xfrm>
            <a:off x="838200" y="1524000"/>
            <a:ext cx="1676400" cy="517525"/>
          </a:xfrm>
          <a:prstGeom prst="rect">
            <a:avLst/>
          </a:prstGeom>
          <a:noFill/>
          <a:ln w="9525">
            <a:noFill/>
            <a:miter lim="800000"/>
            <a:headEnd/>
            <a:tailEnd/>
          </a:ln>
        </p:spPr>
        <p:txBody>
          <a:bodyPr>
            <a:prstTxWarp prst="textNoShape">
              <a:avLst/>
            </a:prstTxWarp>
            <a:spAutoFit/>
          </a:bodyPr>
          <a:lstStyle/>
          <a:p>
            <a:r>
              <a:rPr lang="en-US" sz="1400"/>
              <a:t>Fergus et al. ’03</a:t>
            </a:r>
          </a:p>
          <a:p>
            <a:r>
              <a:rPr lang="en-US" sz="1400"/>
              <a:t>Fei-Fei et al. ‘03</a:t>
            </a:r>
          </a:p>
        </p:txBody>
      </p:sp>
      <p:sp>
        <p:nvSpPr>
          <p:cNvPr id="165899" name="Text Box 12"/>
          <p:cNvSpPr txBox="1">
            <a:spLocks noChangeArrowheads="1"/>
          </p:cNvSpPr>
          <p:nvPr/>
        </p:nvSpPr>
        <p:spPr bwMode="auto">
          <a:xfrm>
            <a:off x="3352800" y="1524000"/>
            <a:ext cx="1676400" cy="517525"/>
          </a:xfrm>
          <a:prstGeom prst="rect">
            <a:avLst/>
          </a:prstGeom>
          <a:noFill/>
          <a:ln w="9525">
            <a:noFill/>
            <a:miter lim="800000"/>
            <a:headEnd/>
            <a:tailEnd/>
          </a:ln>
        </p:spPr>
        <p:txBody>
          <a:bodyPr>
            <a:prstTxWarp prst="textNoShape">
              <a:avLst/>
            </a:prstTxWarp>
            <a:spAutoFit/>
          </a:bodyPr>
          <a:lstStyle/>
          <a:p>
            <a:r>
              <a:rPr lang="en-US" sz="1400"/>
              <a:t>Crandall et al. ‘05</a:t>
            </a:r>
          </a:p>
          <a:p>
            <a:r>
              <a:rPr lang="en-US" sz="1400"/>
              <a:t>Fergus et al. ’05</a:t>
            </a:r>
          </a:p>
        </p:txBody>
      </p:sp>
      <p:sp>
        <p:nvSpPr>
          <p:cNvPr id="165900" name="Text Box 13"/>
          <p:cNvSpPr txBox="1">
            <a:spLocks noChangeArrowheads="1"/>
          </p:cNvSpPr>
          <p:nvPr/>
        </p:nvSpPr>
        <p:spPr bwMode="auto">
          <a:xfrm>
            <a:off x="5638800" y="1600200"/>
            <a:ext cx="1676400" cy="304800"/>
          </a:xfrm>
          <a:prstGeom prst="rect">
            <a:avLst/>
          </a:prstGeom>
          <a:noFill/>
          <a:ln w="9525">
            <a:noFill/>
            <a:miter lim="800000"/>
            <a:headEnd/>
            <a:tailEnd/>
          </a:ln>
        </p:spPr>
        <p:txBody>
          <a:bodyPr>
            <a:prstTxWarp prst="textNoShape">
              <a:avLst/>
            </a:prstTxWarp>
            <a:spAutoFit/>
          </a:bodyPr>
          <a:lstStyle/>
          <a:p>
            <a:r>
              <a:rPr lang="en-US" sz="1400"/>
              <a:t>Crandall et al. ‘05</a:t>
            </a:r>
          </a:p>
        </p:txBody>
      </p:sp>
      <p:sp>
        <p:nvSpPr>
          <p:cNvPr id="165901" name="Rectangle 15"/>
          <p:cNvSpPr>
            <a:spLocks noChangeArrowheads="1"/>
          </p:cNvSpPr>
          <p:nvPr/>
        </p:nvSpPr>
        <p:spPr bwMode="auto">
          <a:xfrm>
            <a:off x="7543800" y="1463675"/>
            <a:ext cx="2005013" cy="517525"/>
          </a:xfrm>
          <a:prstGeom prst="rect">
            <a:avLst/>
          </a:prstGeom>
          <a:noFill/>
          <a:ln w="9525">
            <a:noFill/>
            <a:miter lim="800000"/>
            <a:headEnd/>
            <a:tailEnd/>
          </a:ln>
        </p:spPr>
        <p:txBody>
          <a:bodyPr>
            <a:prstTxWarp prst="textNoShape">
              <a:avLst/>
            </a:prstTxWarp>
            <a:spAutoFit/>
          </a:bodyPr>
          <a:lstStyle/>
          <a:p>
            <a:r>
              <a:rPr lang="en-GB" sz="1400"/>
              <a:t>Felzenszwalb &amp; Huttenlocher ‘00</a:t>
            </a:r>
            <a:endParaRPr lang="en-US" sz="1400"/>
          </a:p>
        </p:txBody>
      </p:sp>
      <p:sp>
        <p:nvSpPr>
          <p:cNvPr id="165902" name="Text Box 16"/>
          <p:cNvSpPr txBox="1">
            <a:spLocks noChangeArrowheads="1"/>
          </p:cNvSpPr>
          <p:nvPr/>
        </p:nvSpPr>
        <p:spPr bwMode="auto">
          <a:xfrm>
            <a:off x="3581400" y="5257800"/>
            <a:ext cx="1981200" cy="304800"/>
          </a:xfrm>
          <a:prstGeom prst="rect">
            <a:avLst/>
          </a:prstGeom>
          <a:noFill/>
          <a:ln w="9525">
            <a:noFill/>
            <a:miter lim="800000"/>
            <a:headEnd/>
            <a:tailEnd/>
          </a:ln>
        </p:spPr>
        <p:txBody>
          <a:bodyPr>
            <a:prstTxWarp prst="textNoShape">
              <a:avLst/>
            </a:prstTxWarp>
            <a:spAutoFit/>
          </a:bodyPr>
          <a:lstStyle/>
          <a:p>
            <a:r>
              <a:rPr lang="en-US" sz="1400"/>
              <a:t>Bouchard &amp; Triggs ‘05</a:t>
            </a:r>
          </a:p>
        </p:txBody>
      </p:sp>
      <p:sp>
        <p:nvSpPr>
          <p:cNvPr id="165903" name="Text Box 17"/>
          <p:cNvSpPr txBox="1">
            <a:spLocks noChangeArrowheads="1"/>
          </p:cNvSpPr>
          <p:nvPr/>
        </p:nvSpPr>
        <p:spPr bwMode="auto">
          <a:xfrm>
            <a:off x="6324600" y="5257800"/>
            <a:ext cx="1981200" cy="304800"/>
          </a:xfrm>
          <a:prstGeom prst="rect">
            <a:avLst/>
          </a:prstGeom>
          <a:noFill/>
          <a:ln w="9525">
            <a:noFill/>
            <a:miter lim="800000"/>
            <a:headEnd/>
            <a:tailEnd/>
          </a:ln>
        </p:spPr>
        <p:txBody>
          <a:bodyPr>
            <a:prstTxWarp prst="textNoShape">
              <a:avLst/>
            </a:prstTxWarp>
            <a:spAutoFit/>
          </a:bodyPr>
          <a:lstStyle/>
          <a:p>
            <a:r>
              <a:rPr lang="en-US" sz="1400"/>
              <a:t>Carneiro &amp; Lowe ‘06</a:t>
            </a:r>
          </a:p>
        </p:txBody>
      </p:sp>
      <p:sp>
        <p:nvSpPr>
          <p:cNvPr id="165904" name="Text Box 18"/>
          <p:cNvSpPr txBox="1">
            <a:spLocks noChangeArrowheads="1"/>
          </p:cNvSpPr>
          <p:nvPr/>
        </p:nvSpPr>
        <p:spPr bwMode="auto">
          <a:xfrm>
            <a:off x="838200" y="5181600"/>
            <a:ext cx="1981200" cy="517525"/>
          </a:xfrm>
          <a:prstGeom prst="rect">
            <a:avLst/>
          </a:prstGeom>
          <a:noFill/>
          <a:ln w="9525">
            <a:noFill/>
            <a:miter lim="800000"/>
            <a:headEnd/>
            <a:tailEnd/>
          </a:ln>
        </p:spPr>
        <p:txBody>
          <a:bodyPr>
            <a:prstTxWarp prst="textNoShape">
              <a:avLst/>
            </a:prstTxWarp>
            <a:spAutoFit/>
          </a:bodyPr>
          <a:lstStyle/>
          <a:p>
            <a:r>
              <a:rPr lang="en-US" sz="1400"/>
              <a:t>Csurka ’04</a:t>
            </a:r>
          </a:p>
          <a:p>
            <a:r>
              <a:rPr lang="en-US" sz="1400"/>
              <a:t>Vasconcelos ‘00</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81000" y="0"/>
            <a:ext cx="8229600" cy="1143000"/>
          </a:xfrm>
        </p:spPr>
        <p:txBody>
          <a:bodyPr/>
          <a:lstStyle/>
          <a:p>
            <a:pPr eaLnBrk="1" hangingPunct="1"/>
            <a:r>
              <a:rPr lang="en-GB">
                <a:ea typeface="ＭＳ Ｐゴシック" pitchFamily="-1" charset="-128"/>
                <a:cs typeface="ＭＳ Ｐゴシック" pitchFamily="-1" charset="-128"/>
              </a:rPr>
              <a:t>How much does shape help?</a:t>
            </a:r>
            <a:endParaRPr lang="en-US">
              <a:ea typeface="ＭＳ Ｐゴシック" pitchFamily="-1" charset="-128"/>
              <a:cs typeface="ＭＳ Ｐゴシック" pitchFamily="-1" charset="-128"/>
            </a:endParaRPr>
          </a:p>
        </p:txBody>
      </p:sp>
      <p:sp>
        <p:nvSpPr>
          <p:cNvPr id="166915" name="Rectangle 3"/>
          <p:cNvSpPr>
            <a:spLocks noGrp="1" noChangeArrowheads="1"/>
          </p:cNvSpPr>
          <p:nvPr>
            <p:ph type="body" idx="1"/>
          </p:nvPr>
        </p:nvSpPr>
        <p:spPr>
          <a:xfrm>
            <a:off x="304800" y="1143000"/>
            <a:ext cx="8229600" cy="4525963"/>
          </a:xfrm>
        </p:spPr>
        <p:txBody>
          <a:bodyPr/>
          <a:lstStyle/>
          <a:p>
            <a:pPr eaLnBrk="1" hangingPunct="1"/>
            <a:r>
              <a:rPr lang="en-GB" sz="2000">
                <a:ea typeface="ＭＳ Ｐゴシック" pitchFamily="-1" charset="-128"/>
                <a:cs typeface="ＭＳ Ｐゴシック" pitchFamily="-1" charset="-128"/>
              </a:rPr>
              <a:t>Crandall, Felzenszwalb, Huttenlocher CVPR’05</a:t>
            </a:r>
          </a:p>
          <a:p>
            <a:pPr eaLnBrk="1" hangingPunct="1"/>
            <a:r>
              <a:rPr lang="en-GB" sz="2000">
                <a:ea typeface="ＭＳ Ｐゴシック" pitchFamily="-1" charset="-128"/>
                <a:cs typeface="ＭＳ Ｐゴシック" pitchFamily="-1" charset="-128"/>
              </a:rPr>
              <a:t>Shape variance increases with increasing model complexity</a:t>
            </a:r>
          </a:p>
          <a:p>
            <a:pPr eaLnBrk="1" hangingPunct="1"/>
            <a:r>
              <a:rPr lang="en-GB" sz="2000">
                <a:ea typeface="ＭＳ Ｐゴシック" pitchFamily="-1" charset="-128"/>
                <a:cs typeface="ＭＳ Ｐゴシック" pitchFamily="-1" charset="-128"/>
              </a:rPr>
              <a:t>Do get some benefit from shape</a:t>
            </a:r>
            <a:endParaRPr lang="en-US" sz="2000">
              <a:ea typeface="ＭＳ Ｐゴシック" pitchFamily="-1" charset="-128"/>
              <a:cs typeface="ＭＳ Ｐゴシック" pitchFamily="-1" charset="-128"/>
            </a:endParaRPr>
          </a:p>
        </p:txBody>
      </p:sp>
      <p:pic>
        <p:nvPicPr>
          <p:cNvPr id="166916" name="Picture 4"/>
          <p:cNvPicPr>
            <a:picLocks noChangeAspect="1" noChangeArrowheads="1"/>
          </p:cNvPicPr>
          <p:nvPr/>
        </p:nvPicPr>
        <p:blipFill>
          <a:blip r:embed="rId2"/>
          <a:srcRect/>
          <a:stretch>
            <a:fillRect/>
          </a:stretch>
        </p:blipFill>
        <p:spPr bwMode="auto">
          <a:xfrm>
            <a:off x="304800" y="2209800"/>
            <a:ext cx="4724400" cy="1847850"/>
          </a:xfrm>
          <a:prstGeom prst="rect">
            <a:avLst/>
          </a:prstGeom>
          <a:noFill/>
          <a:ln w="9525">
            <a:noFill/>
            <a:miter lim="800000"/>
            <a:headEnd/>
            <a:tailEnd/>
          </a:ln>
        </p:spPr>
      </p:pic>
      <p:pic>
        <p:nvPicPr>
          <p:cNvPr id="166917" name="Picture 5"/>
          <p:cNvPicPr>
            <a:picLocks noChangeAspect="1" noChangeArrowheads="1"/>
          </p:cNvPicPr>
          <p:nvPr/>
        </p:nvPicPr>
        <p:blipFill>
          <a:blip r:embed="rId3"/>
          <a:srcRect/>
          <a:stretch>
            <a:fillRect/>
          </a:stretch>
        </p:blipFill>
        <p:spPr bwMode="auto">
          <a:xfrm>
            <a:off x="4876800" y="2362200"/>
            <a:ext cx="4067175" cy="3981450"/>
          </a:xfrm>
          <a:prstGeom prst="rect">
            <a:avLst/>
          </a:prstGeom>
          <a:noFill/>
          <a:ln w="9525">
            <a:noFill/>
            <a:miter lim="800000"/>
            <a:headEnd/>
            <a:tailEnd/>
          </a:ln>
        </p:spPr>
      </p:pic>
      <p:pic>
        <p:nvPicPr>
          <p:cNvPr id="166918" name="Picture 6"/>
          <p:cNvPicPr>
            <a:picLocks noChangeAspect="1" noChangeArrowheads="1"/>
          </p:cNvPicPr>
          <p:nvPr/>
        </p:nvPicPr>
        <p:blipFill>
          <a:blip r:embed="rId4"/>
          <a:srcRect/>
          <a:stretch>
            <a:fillRect/>
          </a:stretch>
        </p:blipFill>
        <p:spPr bwMode="auto">
          <a:xfrm>
            <a:off x="457200" y="3810000"/>
            <a:ext cx="4362450" cy="2790825"/>
          </a:xfrm>
          <a:prstGeom prst="rect">
            <a:avLst/>
          </a:prstGeom>
          <a:noFill/>
          <a:ln w="9525">
            <a:noFill/>
            <a:miter lim="800000"/>
            <a:headEnd/>
            <a:tailEnd/>
          </a:ln>
        </p:spPr>
      </p:pic>
      <p:pic>
        <p:nvPicPr>
          <p:cNvPr id="166919" name="Picture 7"/>
          <p:cNvPicPr>
            <a:picLocks noChangeAspect="1" noChangeArrowheads="1"/>
          </p:cNvPicPr>
          <p:nvPr/>
        </p:nvPicPr>
        <p:blipFill>
          <a:blip r:embed="rId5"/>
          <a:srcRect/>
          <a:stretch>
            <a:fillRect/>
          </a:stretch>
        </p:blipFill>
        <p:spPr bwMode="auto">
          <a:xfrm>
            <a:off x="9315450" y="3200400"/>
            <a:ext cx="4171950" cy="2790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Some class-specific graphs</a:t>
            </a:r>
            <a:endParaRPr lang="en-US">
              <a:ea typeface="ＭＳ Ｐゴシック" pitchFamily="-1" charset="-128"/>
              <a:cs typeface="ＭＳ Ｐゴシック" pitchFamily="-1" charset="-128"/>
            </a:endParaRPr>
          </a:p>
        </p:txBody>
      </p:sp>
      <p:sp>
        <p:nvSpPr>
          <p:cNvPr id="167939" name="Rectangle 3"/>
          <p:cNvSpPr>
            <a:spLocks noGrp="1" noChangeArrowheads="1"/>
          </p:cNvSpPr>
          <p:nvPr>
            <p:ph type="body" idx="1"/>
          </p:nvPr>
        </p:nvSpPr>
        <p:spPr>
          <a:xfrm>
            <a:off x="76200" y="1295400"/>
            <a:ext cx="8229600" cy="4525963"/>
          </a:xfrm>
        </p:spPr>
        <p:txBody>
          <a:bodyPr/>
          <a:lstStyle/>
          <a:p>
            <a:pPr eaLnBrk="1" hangingPunct="1"/>
            <a:r>
              <a:rPr lang="en-GB" sz="2400">
                <a:ea typeface="ＭＳ Ｐゴシック" pitchFamily="-1" charset="-128"/>
                <a:cs typeface="ＭＳ Ｐゴシック" pitchFamily="-1" charset="-128"/>
              </a:rPr>
              <a:t>Articulated motion</a:t>
            </a:r>
          </a:p>
          <a:p>
            <a:pPr lvl="1" eaLnBrk="1" hangingPunct="1"/>
            <a:r>
              <a:rPr lang="en-GB" sz="2000"/>
              <a:t>People</a:t>
            </a:r>
          </a:p>
          <a:p>
            <a:pPr lvl="1" eaLnBrk="1" hangingPunct="1"/>
            <a:r>
              <a:rPr lang="en-GB" sz="2000"/>
              <a:t>Animals</a:t>
            </a:r>
          </a:p>
          <a:p>
            <a:pPr lvl="1" eaLnBrk="1" hangingPunct="1"/>
            <a:endParaRPr lang="en-GB" sz="2000"/>
          </a:p>
          <a:p>
            <a:pPr eaLnBrk="1" hangingPunct="1"/>
            <a:r>
              <a:rPr lang="en-GB" sz="2400">
                <a:ea typeface="ＭＳ Ｐゴシック" pitchFamily="-1" charset="-128"/>
                <a:cs typeface="ＭＳ Ｐゴシック" pitchFamily="-1" charset="-128"/>
              </a:rPr>
              <a:t>Special parameterisations</a:t>
            </a:r>
          </a:p>
          <a:p>
            <a:pPr lvl="1" eaLnBrk="1" hangingPunct="1"/>
            <a:r>
              <a:rPr lang="en-US" sz="2000"/>
              <a:t>Limb angles</a:t>
            </a:r>
          </a:p>
        </p:txBody>
      </p:sp>
      <p:pic>
        <p:nvPicPr>
          <p:cNvPr id="167940" name="Picture 4"/>
          <p:cNvPicPr>
            <a:picLocks noChangeAspect="1" noChangeArrowheads="1"/>
          </p:cNvPicPr>
          <p:nvPr/>
        </p:nvPicPr>
        <p:blipFill>
          <a:blip r:embed="rId2"/>
          <a:srcRect/>
          <a:stretch>
            <a:fillRect/>
          </a:stretch>
        </p:blipFill>
        <p:spPr bwMode="auto">
          <a:xfrm>
            <a:off x="5638800" y="1524000"/>
            <a:ext cx="3363913" cy="4848225"/>
          </a:xfrm>
          <a:prstGeom prst="rect">
            <a:avLst/>
          </a:prstGeom>
          <a:noFill/>
          <a:ln w="9525">
            <a:noFill/>
            <a:miter lim="800000"/>
            <a:headEnd/>
            <a:tailEnd/>
          </a:ln>
        </p:spPr>
      </p:pic>
      <p:grpSp>
        <p:nvGrpSpPr>
          <p:cNvPr id="167941" name="Group 5"/>
          <p:cNvGrpSpPr>
            <a:grpSpLocks/>
          </p:cNvGrpSpPr>
          <p:nvPr/>
        </p:nvGrpSpPr>
        <p:grpSpPr bwMode="auto">
          <a:xfrm flipH="1">
            <a:off x="3124200" y="2698750"/>
            <a:ext cx="2438400" cy="3321050"/>
            <a:chOff x="576" y="2112"/>
            <a:chExt cx="1536" cy="2092"/>
          </a:xfrm>
        </p:grpSpPr>
        <p:sp>
          <p:nvSpPr>
            <p:cNvPr id="167944" name="Rectangle 6"/>
            <p:cNvSpPr>
              <a:spLocks noChangeArrowheads="1"/>
            </p:cNvSpPr>
            <p:nvPr/>
          </p:nvSpPr>
          <p:spPr bwMode="auto">
            <a:xfrm>
              <a:off x="1104" y="2304"/>
              <a:ext cx="192" cy="24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45" name="Rectangle 7"/>
            <p:cNvSpPr>
              <a:spLocks noChangeArrowheads="1"/>
            </p:cNvSpPr>
            <p:nvPr/>
          </p:nvSpPr>
          <p:spPr bwMode="auto">
            <a:xfrm>
              <a:off x="576" y="2112"/>
              <a:ext cx="96" cy="38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46" name="Rectangle 8"/>
            <p:cNvSpPr>
              <a:spLocks noChangeArrowheads="1"/>
            </p:cNvSpPr>
            <p:nvPr/>
          </p:nvSpPr>
          <p:spPr bwMode="auto">
            <a:xfrm rot="-2019315">
              <a:off x="720" y="2496"/>
              <a:ext cx="105" cy="36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47" name="Rectangle 9"/>
            <p:cNvSpPr>
              <a:spLocks noChangeArrowheads="1"/>
            </p:cNvSpPr>
            <p:nvPr/>
          </p:nvSpPr>
          <p:spPr bwMode="auto">
            <a:xfrm>
              <a:off x="1008" y="3360"/>
              <a:ext cx="96" cy="38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48" name="Rectangle 10"/>
            <p:cNvSpPr>
              <a:spLocks noChangeArrowheads="1"/>
            </p:cNvSpPr>
            <p:nvPr/>
          </p:nvSpPr>
          <p:spPr bwMode="auto">
            <a:xfrm rot="552522">
              <a:off x="912" y="3840"/>
              <a:ext cx="92" cy="36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49" name="Rectangle 11"/>
            <p:cNvSpPr>
              <a:spLocks noChangeArrowheads="1"/>
            </p:cNvSpPr>
            <p:nvPr/>
          </p:nvSpPr>
          <p:spPr bwMode="auto">
            <a:xfrm>
              <a:off x="960" y="2640"/>
              <a:ext cx="432" cy="67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50" name="Rectangle 12"/>
            <p:cNvSpPr>
              <a:spLocks noChangeArrowheads="1"/>
            </p:cNvSpPr>
            <p:nvPr/>
          </p:nvSpPr>
          <p:spPr bwMode="auto">
            <a:xfrm rot="16200000" flipV="1">
              <a:off x="1872" y="2928"/>
              <a:ext cx="96" cy="38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51" name="Rectangle 13"/>
            <p:cNvSpPr>
              <a:spLocks noChangeArrowheads="1"/>
            </p:cNvSpPr>
            <p:nvPr/>
          </p:nvSpPr>
          <p:spPr bwMode="auto">
            <a:xfrm rot="-2019315" flipH="1" flipV="1">
              <a:off x="1536" y="2736"/>
              <a:ext cx="105" cy="36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52" name="Rectangle 14"/>
            <p:cNvSpPr>
              <a:spLocks noChangeArrowheads="1"/>
            </p:cNvSpPr>
            <p:nvPr/>
          </p:nvSpPr>
          <p:spPr bwMode="auto">
            <a:xfrm flipV="1">
              <a:off x="1296" y="3360"/>
              <a:ext cx="96" cy="38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53" name="Rectangle 15"/>
            <p:cNvSpPr>
              <a:spLocks noChangeArrowheads="1"/>
            </p:cNvSpPr>
            <p:nvPr/>
          </p:nvSpPr>
          <p:spPr bwMode="auto">
            <a:xfrm rot="21047478" flipV="1">
              <a:off x="1344" y="3840"/>
              <a:ext cx="92" cy="36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7954" name="Oval 16"/>
            <p:cNvSpPr>
              <a:spLocks noChangeArrowheads="1"/>
            </p:cNvSpPr>
            <p:nvPr/>
          </p:nvSpPr>
          <p:spPr bwMode="auto">
            <a:xfrm>
              <a:off x="576" y="225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55" name="Oval 17"/>
            <p:cNvSpPr>
              <a:spLocks noChangeArrowheads="1"/>
            </p:cNvSpPr>
            <p:nvPr/>
          </p:nvSpPr>
          <p:spPr bwMode="auto">
            <a:xfrm>
              <a:off x="720" y="2640"/>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56" name="Oval 18"/>
            <p:cNvSpPr>
              <a:spLocks noChangeArrowheads="1"/>
            </p:cNvSpPr>
            <p:nvPr/>
          </p:nvSpPr>
          <p:spPr bwMode="auto">
            <a:xfrm>
              <a:off x="1536" y="2880"/>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57" name="Oval 19"/>
            <p:cNvSpPr>
              <a:spLocks noChangeArrowheads="1"/>
            </p:cNvSpPr>
            <p:nvPr/>
          </p:nvSpPr>
          <p:spPr bwMode="auto">
            <a:xfrm>
              <a:off x="1872" y="3072"/>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58" name="Oval 20"/>
            <p:cNvSpPr>
              <a:spLocks noChangeArrowheads="1"/>
            </p:cNvSpPr>
            <p:nvPr/>
          </p:nvSpPr>
          <p:spPr bwMode="auto">
            <a:xfrm>
              <a:off x="1152" y="2352"/>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59" name="Oval 21"/>
            <p:cNvSpPr>
              <a:spLocks noChangeArrowheads="1"/>
            </p:cNvSpPr>
            <p:nvPr/>
          </p:nvSpPr>
          <p:spPr bwMode="auto">
            <a:xfrm>
              <a:off x="1152" y="2928"/>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60" name="Oval 22"/>
            <p:cNvSpPr>
              <a:spLocks noChangeArrowheads="1"/>
            </p:cNvSpPr>
            <p:nvPr/>
          </p:nvSpPr>
          <p:spPr bwMode="auto">
            <a:xfrm>
              <a:off x="1008" y="3504"/>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61" name="Oval 23"/>
            <p:cNvSpPr>
              <a:spLocks noChangeArrowheads="1"/>
            </p:cNvSpPr>
            <p:nvPr/>
          </p:nvSpPr>
          <p:spPr bwMode="auto">
            <a:xfrm>
              <a:off x="1296" y="3504"/>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62" name="Oval 24"/>
            <p:cNvSpPr>
              <a:spLocks noChangeArrowheads="1"/>
            </p:cNvSpPr>
            <p:nvPr/>
          </p:nvSpPr>
          <p:spPr bwMode="auto">
            <a:xfrm>
              <a:off x="912" y="3984"/>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63" name="Oval 25"/>
            <p:cNvSpPr>
              <a:spLocks noChangeArrowheads="1"/>
            </p:cNvSpPr>
            <p:nvPr/>
          </p:nvSpPr>
          <p:spPr bwMode="auto">
            <a:xfrm>
              <a:off x="1344" y="3984"/>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cxnSp>
          <p:nvCxnSpPr>
            <p:cNvPr id="167964" name="AutoShape 26"/>
            <p:cNvCxnSpPr>
              <a:cxnSpLocks noChangeShapeType="1"/>
              <a:stCxn id="167959" idx="2"/>
              <a:endCxn id="167955" idx="5"/>
            </p:cNvCxnSpPr>
            <p:nvPr/>
          </p:nvCxnSpPr>
          <p:spPr bwMode="auto">
            <a:xfrm flipH="1" flipV="1">
              <a:off x="802" y="2722"/>
              <a:ext cx="350" cy="254"/>
            </a:xfrm>
            <a:prstGeom prst="straightConnector1">
              <a:avLst/>
            </a:prstGeom>
            <a:noFill/>
            <a:ln w="9525">
              <a:solidFill>
                <a:schemeClr val="tx1"/>
              </a:solidFill>
              <a:round/>
              <a:headEnd/>
              <a:tailEnd type="triangle" w="med" len="med"/>
            </a:ln>
          </p:spPr>
        </p:cxnSp>
        <p:cxnSp>
          <p:nvCxnSpPr>
            <p:cNvPr id="167965" name="AutoShape 27"/>
            <p:cNvCxnSpPr>
              <a:cxnSpLocks noChangeShapeType="1"/>
              <a:stCxn id="167956" idx="5"/>
              <a:endCxn id="167957" idx="2"/>
            </p:cNvCxnSpPr>
            <p:nvPr/>
          </p:nvCxnSpPr>
          <p:spPr bwMode="auto">
            <a:xfrm>
              <a:off x="1618" y="2962"/>
              <a:ext cx="254" cy="158"/>
            </a:xfrm>
            <a:prstGeom prst="straightConnector1">
              <a:avLst/>
            </a:prstGeom>
            <a:noFill/>
            <a:ln w="9525">
              <a:solidFill>
                <a:schemeClr val="tx1"/>
              </a:solidFill>
              <a:round/>
              <a:headEnd/>
              <a:tailEnd type="triangle" w="med" len="med"/>
            </a:ln>
          </p:spPr>
        </p:cxnSp>
        <p:cxnSp>
          <p:nvCxnSpPr>
            <p:cNvPr id="167966" name="AutoShape 28"/>
            <p:cNvCxnSpPr>
              <a:cxnSpLocks noChangeShapeType="1"/>
              <a:stCxn id="167959" idx="6"/>
              <a:endCxn id="167956" idx="2"/>
            </p:cNvCxnSpPr>
            <p:nvPr/>
          </p:nvCxnSpPr>
          <p:spPr bwMode="auto">
            <a:xfrm flipV="1">
              <a:off x="1248" y="2928"/>
              <a:ext cx="288" cy="48"/>
            </a:xfrm>
            <a:prstGeom prst="straightConnector1">
              <a:avLst/>
            </a:prstGeom>
            <a:noFill/>
            <a:ln w="9525">
              <a:solidFill>
                <a:schemeClr val="tx1"/>
              </a:solidFill>
              <a:round/>
              <a:headEnd/>
              <a:tailEnd type="triangle" w="med" len="med"/>
            </a:ln>
          </p:spPr>
        </p:cxnSp>
        <p:cxnSp>
          <p:nvCxnSpPr>
            <p:cNvPr id="167967" name="AutoShape 29"/>
            <p:cNvCxnSpPr>
              <a:cxnSpLocks noChangeShapeType="1"/>
              <a:stCxn id="167959" idx="4"/>
              <a:endCxn id="167960" idx="0"/>
            </p:cNvCxnSpPr>
            <p:nvPr/>
          </p:nvCxnSpPr>
          <p:spPr bwMode="auto">
            <a:xfrm flipH="1">
              <a:off x="1056" y="3024"/>
              <a:ext cx="144" cy="480"/>
            </a:xfrm>
            <a:prstGeom prst="straightConnector1">
              <a:avLst/>
            </a:prstGeom>
            <a:noFill/>
            <a:ln w="9525">
              <a:solidFill>
                <a:schemeClr val="tx1"/>
              </a:solidFill>
              <a:round/>
              <a:headEnd/>
              <a:tailEnd type="triangle" w="med" len="med"/>
            </a:ln>
          </p:spPr>
        </p:cxnSp>
        <p:cxnSp>
          <p:nvCxnSpPr>
            <p:cNvPr id="167968" name="AutoShape 30"/>
            <p:cNvCxnSpPr>
              <a:cxnSpLocks noChangeShapeType="1"/>
              <a:stCxn id="167959" idx="4"/>
              <a:endCxn id="167961" idx="0"/>
            </p:cNvCxnSpPr>
            <p:nvPr/>
          </p:nvCxnSpPr>
          <p:spPr bwMode="auto">
            <a:xfrm>
              <a:off x="1200" y="3024"/>
              <a:ext cx="144" cy="480"/>
            </a:xfrm>
            <a:prstGeom prst="straightConnector1">
              <a:avLst/>
            </a:prstGeom>
            <a:noFill/>
            <a:ln w="9525">
              <a:solidFill>
                <a:schemeClr val="tx1"/>
              </a:solidFill>
              <a:round/>
              <a:headEnd/>
              <a:tailEnd type="triangle" w="med" len="med"/>
            </a:ln>
          </p:spPr>
        </p:cxnSp>
        <p:cxnSp>
          <p:nvCxnSpPr>
            <p:cNvPr id="167969" name="AutoShape 31"/>
            <p:cNvCxnSpPr>
              <a:cxnSpLocks noChangeShapeType="1"/>
              <a:stCxn id="167959" idx="0"/>
              <a:endCxn id="167958" idx="4"/>
            </p:cNvCxnSpPr>
            <p:nvPr/>
          </p:nvCxnSpPr>
          <p:spPr bwMode="auto">
            <a:xfrm flipV="1">
              <a:off x="1200" y="2448"/>
              <a:ext cx="0" cy="480"/>
            </a:xfrm>
            <a:prstGeom prst="straightConnector1">
              <a:avLst/>
            </a:prstGeom>
            <a:noFill/>
            <a:ln w="9525">
              <a:solidFill>
                <a:schemeClr val="tx1"/>
              </a:solidFill>
              <a:round/>
              <a:headEnd/>
              <a:tailEnd type="triangle" w="med" len="med"/>
            </a:ln>
          </p:spPr>
        </p:cxnSp>
        <p:cxnSp>
          <p:nvCxnSpPr>
            <p:cNvPr id="167970" name="AutoShape 32"/>
            <p:cNvCxnSpPr>
              <a:cxnSpLocks noChangeShapeType="1"/>
              <a:stCxn id="167961" idx="4"/>
              <a:endCxn id="167963" idx="0"/>
            </p:cNvCxnSpPr>
            <p:nvPr/>
          </p:nvCxnSpPr>
          <p:spPr bwMode="auto">
            <a:xfrm>
              <a:off x="1344" y="3600"/>
              <a:ext cx="48" cy="384"/>
            </a:xfrm>
            <a:prstGeom prst="straightConnector1">
              <a:avLst/>
            </a:prstGeom>
            <a:noFill/>
            <a:ln w="9525">
              <a:solidFill>
                <a:schemeClr val="tx1"/>
              </a:solidFill>
              <a:round/>
              <a:headEnd/>
              <a:tailEnd type="triangle" w="med" len="med"/>
            </a:ln>
          </p:spPr>
        </p:cxnSp>
        <p:cxnSp>
          <p:nvCxnSpPr>
            <p:cNvPr id="167971" name="AutoShape 33"/>
            <p:cNvCxnSpPr>
              <a:cxnSpLocks noChangeShapeType="1"/>
              <a:stCxn id="167960" idx="4"/>
              <a:endCxn id="167962" idx="0"/>
            </p:cNvCxnSpPr>
            <p:nvPr/>
          </p:nvCxnSpPr>
          <p:spPr bwMode="auto">
            <a:xfrm flipH="1">
              <a:off x="960" y="3600"/>
              <a:ext cx="96" cy="384"/>
            </a:xfrm>
            <a:prstGeom prst="straightConnector1">
              <a:avLst/>
            </a:prstGeom>
            <a:noFill/>
            <a:ln w="9525">
              <a:solidFill>
                <a:schemeClr val="tx1"/>
              </a:solidFill>
              <a:round/>
              <a:headEnd/>
              <a:tailEnd type="triangle" w="med" len="med"/>
            </a:ln>
          </p:spPr>
        </p:cxnSp>
        <p:cxnSp>
          <p:nvCxnSpPr>
            <p:cNvPr id="167972" name="AutoShape 34"/>
            <p:cNvCxnSpPr>
              <a:cxnSpLocks noChangeShapeType="1"/>
              <a:stCxn id="167955" idx="1"/>
              <a:endCxn id="167954" idx="4"/>
            </p:cNvCxnSpPr>
            <p:nvPr/>
          </p:nvCxnSpPr>
          <p:spPr bwMode="auto">
            <a:xfrm flipH="1" flipV="1">
              <a:off x="624" y="2352"/>
              <a:ext cx="110" cy="302"/>
            </a:xfrm>
            <a:prstGeom prst="straightConnector1">
              <a:avLst/>
            </a:prstGeom>
            <a:noFill/>
            <a:ln w="9525">
              <a:solidFill>
                <a:schemeClr val="tx1"/>
              </a:solidFill>
              <a:round/>
              <a:headEnd/>
              <a:tailEnd type="triangle" w="med" len="med"/>
            </a:ln>
          </p:spPr>
        </p:cxnSp>
      </p:grpSp>
      <p:pic>
        <p:nvPicPr>
          <p:cNvPr id="167942" name="Picture 35" descr="pairwise"/>
          <p:cNvPicPr>
            <a:picLocks noChangeAspect="1" noChangeArrowheads="1"/>
          </p:cNvPicPr>
          <p:nvPr/>
        </p:nvPicPr>
        <p:blipFill>
          <a:blip r:embed="rId3"/>
          <a:srcRect/>
          <a:stretch>
            <a:fillRect/>
          </a:stretch>
        </p:blipFill>
        <p:spPr bwMode="auto">
          <a:xfrm>
            <a:off x="152400" y="4495800"/>
            <a:ext cx="2933700" cy="1778000"/>
          </a:xfrm>
          <a:prstGeom prst="rect">
            <a:avLst/>
          </a:prstGeom>
          <a:noFill/>
          <a:ln w="9525">
            <a:noFill/>
            <a:miter lim="800000"/>
            <a:headEnd/>
            <a:tailEnd/>
          </a:ln>
        </p:spPr>
      </p:pic>
      <p:sp>
        <p:nvSpPr>
          <p:cNvPr id="167943" name="Text Box 36"/>
          <p:cNvSpPr txBox="1">
            <a:spLocks noChangeArrowheads="1"/>
          </p:cNvSpPr>
          <p:nvPr/>
        </p:nvSpPr>
        <p:spPr bwMode="auto">
          <a:xfrm>
            <a:off x="2774950" y="6553200"/>
            <a:ext cx="6369050" cy="304800"/>
          </a:xfrm>
          <a:prstGeom prst="rect">
            <a:avLst/>
          </a:prstGeom>
          <a:noFill/>
          <a:ln w="9525">
            <a:noFill/>
            <a:miter lim="800000"/>
            <a:headEnd/>
            <a:tailEnd/>
          </a:ln>
        </p:spPr>
        <p:txBody>
          <a:bodyPr wrap="none">
            <a:prstTxWarp prst="textNoShape">
              <a:avLst/>
            </a:prstTxWarp>
            <a:spAutoFit/>
          </a:bodyPr>
          <a:lstStyle/>
          <a:p>
            <a:r>
              <a:rPr lang="en-US" sz="1400"/>
              <a:t>Images from [Kumar, Torr and Zisserman 05, Felzenszwalb &amp; Huttenlocher 05]</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Shape 2"/>
          <p:cNvSpPr>
            <a:spLocks noGrp="1"/>
          </p:cNvSpPr>
          <p:nvPr>
            <p:ph type="title" idx="4294967295"/>
          </p:nvPr>
        </p:nvSpPr>
        <p:spPr/>
        <p:txBody>
          <a:bodyPr/>
          <a:lstStyle/>
          <a:p>
            <a:pPr eaLnBrk="1" hangingPunct="1"/>
            <a:r>
              <a:rPr lang="en-GB">
                <a:ea typeface="ＭＳ Ｐゴシック" pitchFamily="-1" charset="-128"/>
                <a:cs typeface="ＭＳ Ｐゴシック" pitchFamily="-1" charset="-128"/>
              </a:rPr>
              <a:t>Dense layout of parts</a:t>
            </a:r>
          </a:p>
        </p:txBody>
      </p:sp>
      <p:pic>
        <p:nvPicPr>
          <p:cNvPr id="168963" name="Rectangle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304800" y="457200"/>
            <a:ext cx="8534400" cy="6400800"/>
          </a:xfrm>
          <a:prstGeom prst="rect">
            <a:avLst/>
          </a:prstGeom>
          <a:noFill/>
          <a:ln w="9525">
            <a:noFill/>
            <a:miter lim="800000"/>
            <a:headEnd/>
            <a:tailEnd/>
          </a:ln>
        </p:spPr>
      </p:pic>
      <p:pic>
        <p:nvPicPr>
          <p:cNvPr id="7" name="Rectangle 6"/>
          <p:cNvPicPr>
            <a:picLocks noChangeAspect="1"/>
          </p:cNvPicPr>
          <p:nvPr/>
        </p:nvPicPr>
        <p:blipFill>
          <a:blip r:embed="rId4">
            <a:clrChange>
              <a:clrFrom>
                <a:srgbClr val="00009D"/>
              </a:clrFrom>
              <a:clrTo>
                <a:srgbClr val="00009D">
                  <a:alpha val="0"/>
                </a:srgbClr>
              </a:clrTo>
            </a:clrChange>
          </a:blip>
          <a:srcRect/>
          <a:stretch>
            <a:fillRect/>
          </a:stretch>
        </p:blipFill>
        <p:spPr bwMode="auto">
          <a:xfrm>
            <a:off x="304800" y="457200"/>
            <a:ext cx="8534400" cy="6400800"/>
          </a:xfrm>
          <a:prstGeom prst="rect">
            <a:avLst/>
          </a:prstGeom>
          <a:noFill/>
          <a:ln w="9525">
            <a:noFill/>
            <a:miter lim="800000"/>
            <a:headEnd/>
            <a:tailEnd/>
          </a:ln>
        </p:spPr>
      </p:pic>
      <p:grpSp>
        <p:nvGrpSpPr>
          <p:cNvPr id="2" name="Group 33"/>
          <p:cNvGrpSpPr>
            <a:grpSpLocks/>
          </p:cNvGrpSpPr>
          <p:nvPr/>
        </p:nvGrpSpPr>
        <p:grpSpPr bwMode="auto">
          <a:xfrm>
            <a:off x="1177925" y="2514600"/>
            <a:ext cx="7051675" cy="2995613"/>
            <a:chOff x="1675268" y="1273545"/>
            <a:chExt cx="5487533" cy="2005462"/>
          </a:xfrm>
        </p:grpSpPr>
        <p:sp>
          <p:nvSpPr>
            <p:cNvPr id="168972" name="Rectangle 10"/>
            <p:cNvSpPr>
              <a:spLocks noChangeArrowheads="1"/>
            </p:cNvSpPr>
            <p:nvPr/>
          </p:nvSpPr>
          <p:spPr bwMode="auto">
            <a:xfrm>
              <a:off x="1675268" y="1281115"/>
              <a:ext cx="5487533" cy="1995487"/>
            </a:xfrm>
            <a:prstGeom prst="rect">
              <a:avLst/>
            </a:prstGeom>
            <a:noFill/>
            <a:ln w="25400">
              <a:solidFill>
                <a:srgbClr val="6D6565"/>
              </a:solidFill>
              <a:miter lim="800000"/>
              <a:headEnd/>
              <a:tailEnd/>
            </a:ln>
          </p:spPr>
          <p:txBody>
            <a:bodyPr wrap="none" anchor="ctr">
              <a:prstTxWarp prst="textNoShape">
                <a:avLst/>
              </a:prstTxWarp>
            </a:bodyPr>
            <a:lstStyle/>
            <a:p>
              <a:endParaRPr lang="en-GB">
                <a:solidFill>
                  <a:srgbClr val="000000"/>
                </a:solidFill>
                <a:latin typeface="Tw Cen MT" pitchFamily="-1" charset="0"/>
              </a:endParaRPr>
            </a:p>
          </p:txBody>
        </p:sp>
        <p:grpSp>
          <p:nvGrpSpPr>
            <p:cNvPr id="168973" name="Group 32"/>
            <p:cNvGrpSpPr>
              <a:grpSpLocks/>
            </p:cNvGrpSpPr>
            <p:nvPr/>
          </p:nvGrpSpPr>
          <p:grpSpPr bwMode="auto">
            <a:xfrm>
              <a:off x="1676400" y="1791587"/>
              <a:ext cx="5486400" cy="990009"/>
              <a:chOff x="1676400" y="1791586"/>
              <a:chExt cx="5543550" cy="990009"/>
            </a:xfrm>
          </p:grpSpPr>
          <p:sp>
            <p:nvSpPr>
              <p:cNvPr id="168986" name="Straight Connector 11"/>
              <p:cNvSpPr>
                <a:spLocks noChangeShapeType="1"/>
              </p:cNvSpPr>
              <p:nvPr/>
            </p:nvSpPr>
            <p:spPr bwMode="auto">
              <a:xfrm>
                <a:off x="1676400" y="1791586"/>
                <a:ext cx="5543550" cy="0"/>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7" name="Straight Connector 12"/>
              <p:cNvSpPr>
                <a:spLocks noChangeShapeType="1"/>
              </p:cNvSpPr>
              <p:nvPr/>
            </p:nvSpPr>
            <p:spPr bwMode="auto">
              <a:xfrm>
                <a:off x="1676400" y="2286591"/>
                <a:ext cx="5543550" cy="0"/>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8" name="Straight Connector 13"/>
              <p:cNvSpPr>
                <a:spLocks noChangeShapeType="1"/>
              </p:cNvSpPr>
              <p:nvPr/>
            </p:nvSpPr>
            <p:spPr bwMode="auto">
              <a:xfrm>
                <a:off x="1676400" y="2781595"/>
                <a:ext cx="5543550" cy="0"/>
              </a:xfrm>
              <a:prstGeom prst="line">
                <a:avLst/>
              </a:prstGeom>
              <a:noFill/>
              <a:ln w="25400">
                <a:solidFill>
                  <a:srgbClr val="6D6565"/>
                </a:solidFill>
                <a:round/>
                <a:headEnd/>
                <a:tailEnd/>
              </a:ln>
            </p:spPr>
            <p:txBody>
              <a:bodyPr>
                <a:prstTxWarp prst="textNoShape">
                  <a:avLst/>
                </a:prstTxWarp>
              </a:bodyPr>
              <a:lstStyle/>
              <a:p>
                <a:endParaRPr lang="en-US"/>
              </a:p>
            </p:txBody>
          </p:sp>
        </p:grpSp>
        <p:grpSp>
          <p:nvGrpSpPr>
            <p:cNvPr id="168974" name="Group 14"/>
            <p:cNvGrpSpPr>
              <a:grpSpLocks/>
            </p:cNvGrpSpPr>
            <p:nvPr/>
          </p:nvGrpSpPr>
          <p:grpSpPr bwMode="auto">
            <a:xfrm>
              <a:off x="2133600" y="1281117"/>
              <a:ext cx="3200400" cy="1995487"/>
              <a:chOff x="1457" y="759"/>
              <a:chExt cx="2716" cy="1219"/>
            </a:xfrm>
          </p:grpSpPr>
          <p:sp>
            <p:nvSpPr>
              <p:cNvPr id="168978" name="Straight Connector 15"/>
              <p:cNvSpPr>
                <a:spLocks noChangeShapeType="1"/>
              </p:cNvSpPr>
              <p:nvPr/>
            </p:nvSpPr>
            <p:spPr bwMode="auto">
              <a:xfrm>
                <a:off x="1457"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79" name="Straight Connector 16"/>
              <p:cNvSpPr>
                <a:spLocks noChangeShapeType="1"/>
              </p:cNvSpPr>
              <p:nvPr/>
            </p:nvSpPr>
            <p:spPr bwMode="auto">
              <a:xfrm>
                <a:off x="1845"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0" name="Straight Connector 17"/>
              <p:cNvSpPr>
                <a:spLocks noChangeShapeType="1"/>
              </p:cNvSpPr>
              <p:nvPr/>
            </p:nvSpPr>
            <p:spPr bwMode="auto">
              <a:xfrm>
                <a:off x="2233"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1" name="Straight Connector 18"/>
              <p:cNvSpPr>
                <a:spLocks noChangeShapeType="1"/>
              </p:cNvSpPr>
              <p:nvPr/>
            </p:nvSpPr>
            <p:spPr bwMode="auto">
              <a:xfrm>
                <a:off x="2621"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2" name="Straight Connector 19"/>
              <p:cNvSpPr>
                <a:spLocks noChangeShapeType="1"/>
              </p:cNvSpPr>
              <p:nvPr/>
            </p:nvSpPr>
            <p:spPr bwMode="auto">
              <a:xfrm>
                <a:off x="3009"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3" name="Straight Connector 20"/>
              <p:cNvSpPr>
                <a:spLocks noChangeShapeType="1"/>
              </p:cNvSpPr>
              <p:nvPr/>
            </p:nvSpPr>
            <p:spPr bwMode="auto">
              <a:xfrm>
                <a:off x="3397"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4" name="Straight Connector 21"/>
              <p:cNvSpPr>
                <a:spLocks noChangeShapeType="1"/>
              </p:cNvSpPr>
              <p:nvPr/>
            </p:nvSpPr>
            <p:spPr bwMode="auto">
              <a:xfrm>
                <a:off x="3785" y="759"/>
                <a:ext cx="0" cy="1219"/>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85" name="Straight Connector 22"/>
              <p:cNvSpPr>
                <a:spLocks noChangeShapeType="1"/>
              </p:cNvSpPr>
              <p:nvPr/>
            </p:nvSpPr>
            <p:spPr bwMode="auto">
              <a:xfrm>
                <a:off x="4173" y="764"/>
                <a:ext cx="0" cy="1214"/>
              </a:xfrm>
              <a:prstGeom prst="line">
                <a:avLst/>
              </a:prstGeom>
              <a:noFill/>
              <a:ln w="25400">
                <a:solidFill>
                  <a:srgbClr val="6D6565"/>
                </a:solidFill>
                <a:round/>
                <a:headEnd/>
                <a:tailEnd/>
              </a:ln>
            </p:spPr>
            <p:txBody>
              <a:bodyPr>
                <a:prstTxWarp prst="textNoShape">
                  <a:avLst/>
                </a:prstTxWarp>
              </a:bodyPr>
              <a:lstStyle/>
              <a:p>
                <a:endParaRPr lang="en-US"/>
              </a:p>
            </p:txBody>
          </p:sp>
        </p:grpSp>
        <p:sp>
          <p:nvSpPr>
            <p:cNvPr id="168975" name="Straight Connector 24"/>
            <p:cNvSpPr>
              <a:spLocks noChangeShapeType="1"/>
            </p:cNvSpPr>
            <p:nvPr/>
          </p:nvSpPr>
          <p:spPr bwMode="auto">
            <a:xfrm>
              <a:off x="5791200" y="1273545"/>
              <a:ext cx="2523" cy="1999982"/>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76" name="Straight Connector 25"/>
            <p:cNvSpPr>
              <a:spLocks noChangeShapeType="1"/>
            </p:cNvSpPr>
            <p:nvPr/>
          </p:nvSpPr>
          <p:spPr bwMode="auto">
            <a:xfrm flipH="1">
              <a:off x="6248402" y="1277786"/>
              <a:ext cx="2523" cy="2001221"/>
            </a:xfrm>
            <a:prstGeom prst="line">
              <a:avLst/>
            </a:prstGeom>
            <a:noFill/>
            <a:ln w="25400">
              <a:solidFill>
                <a:srgbClr val="6D6565"/>
              </a:solidFill>
              <a:round/>
              <a:headEnd/>
              <a:tailEnd/>
            </a:ln>
          </p:spPr>
          <p:txBody>
            <a:bodyPr>
              <a:prstTxWarp prst="textNoShape">
                <a:avLst/>
              </a:prstTxWarp>
            </a:bodyPr>
            <a:lstStyle/>
            <a:p>
              <a:endParaRPr lang="en-US"/>
            </a:p>
          </p:txBody>
        </p:sp>
        <p:sp>
          <p:nvSpPr>
            <p:cNvPr id="168977" name="Straight Connector 26"/>
            <p:cNvSpPr>
              <a:spLocks noChangeShapeType="1"/>
            </p:cNvSpPr>
            <p:nvPr/>
          </p:nvSpPr>
          <p:spPr bwMode="auto">
            <a:xfrm>
              <a:off x="6705602" y="1275617"/>
              <a:ext cx="2525" cy="2000080"/>
            </a:xfrm>
            <a:prstGeom prst="line">
              <a:avLst/>
            </a:prstGeom>
            <a:noFill/>
            <a:ln w="25400">
              <a:solidFill>
                <a:srgbClr val="6D6565"/>
              </a:solidFill>
              <a:round/>
              <a:headEnd/>
              <a:tailEnd/>
            </a:ln>
          </p:spPr>
          <p:txBody>
            <a:bodyPr>
              <a:prstTxWarp prst="textNoShape">
                <a:avLst/>
              </a:prstTxWarp>
            </a:bodyPr>
            <a:lstStyle/>
            <a:p>
              <a:endParaRPr lang="en-US"/>
            </a:p>
          </p:txBody>
        </p:sp>
      </p:grpSp>
      <p:sp>
        <p:nvSpPr>
          <p:cNvPr id="168966" name="Shape 23"/>
          <p:cNvSpPr>
            <a:spLocks noGrp="1"/>
          </p:cNvSpPr>
          <p:nvPr>
            <p:ph sz="quarter" idx="4294967295"/>
          </p:nvPr>
        </p:nvSpPr>
        <p:spPr>
          <a:xfrm>
            <a:off x="304800" y="1447800"/>
            <a:ext cx="8382000" cy="685800"/>
          </a:xfrm>
        </p:spPr>
        <p:txBody>
          <a:bodyPr/>
          <a:lstStyle/>
          <a:p>
            <a:pPr marL="319088" indent="-319088" eaLnBrk="1" hangingPunct="1">
              <a:buFontTx/>
              <a:buNone/>
            </a:pPr>
            <a:r>
              <a:rPr lang="en-GB" sz="3000">
                <a:ea typeface="ＭＳ Ｐゴシック" pitchFamily="-1" charset="-128"/>
                <a:cs typeface="ＭＳ Ｐゴシック" pitchFamily="-1" charset="-128"/>
              </a:rPr>
              <a:t>Layout CRF: Winn &amp; Shotton, CVPR ‘06</a:t>
            </a:r>
          </a:p>
        </p:txBody>
      </p:sp>
      <p:grpSp>
        <p:nvGrpSpPr>
          <p:cNvPr id="5" name="Group 38"/>
          <p:cNvGrpSpPr>
            <a:grpSpLocks/>
          </p:cNvGrpSpPr>
          <p:nvPr/>
        </p:nvGrpSpPr>
        <p:grpSpPr bwMode="auto">
          <a:xfrm>
            <a:off x="1676400" y="4267200"/>
            <a:ext cx="2695575" cy="2152650"/>
            <a:chOff x="1676400" y="4267200"/>
            <a:chExt cx="2696316" cy="2152710"/>
          </a:xfrm>
        </p:grpSpPr>
        <p:cxnSp>
          <p:nvCxnSpPr>
            <p:cNvPr id="168968" name="Straight Arrow Connector 28"/>
            <p:cNvCxnSpPr>
              <a:cxnSpLocks noChangeShapeType="1"/>
            </p:cNvCxnSpPr>
            <p:nvPr/>
          </p:nvCxnSpPr>
          <p:spPr bwMode="auto">
            <a:xfrm rot="16200000" flipV="1">
              <a:off x="1790700" y="5067300"/>
              <a:ext cx="1752600" cy="152400"/>
            </a:xfrm>
            <a:prstGeom prst="straightConnector1">
              <a:avLst/>
            </a:prstGeom>
            <a:noFill/>
            <a:ln w="28575">
              <a:solidFill>
                <a:srgbClr val="94B6D2"/>
              </a:solidFill>
              <a:round/>
              <a:headEnd/>
              <a:tailEnd type="triangle" w="lg" len="lg"/>
            </a:ln>
          </p:spPr>
        </p:cxnSp>
        <p:cxnSp>
          <p:nvCxnSpPr>
            <p:cNvPr id="168969" name="Straight Arrow Connector 30"/>
            <p:cNvCxnSpPr>
              <a:cxnSpLocks noChangeShapeType="1"/>
            </p:cNvCxnSpPr>
            <p:nvPr/>
          </p:nvCxnSpPr>
          <p:spPr bwMode="auto">
            <a:xfrm rot="-5400000">
              <a:off x="2209800" y="5143500"/>
              <a:ext cx="1714500" cy="114300"/>
            </a:xfrm>
            <a:prstGeom prst="straightConnector1">
              <a:avLst/>
            </a:prstGeom>
            <a:noFill/>
            <a:ln w="28575">
              <a:solidFill>
                <a:srgbClr val="94B6D2"/>
              </a:solidFill>
              <a:round/>
              <a:headEnd/>
              <a:tailEnd type="triangle" w="lg" len="lg"/>
            </a:ln>
          </p:spPr>
        </p:cxnSp>
        <p:cxnSp>
          <p:nvCxnSpPr>
            <p:cNvPr id="168970" name="Straight Arrow Connector 34"/>
            <p:cNvCxnSpPr>
              <a:cxnSpLocks noChangeShapeType="1"/>
            </p:cNvCxnSpPr>
            <p:nvPr/>
          </p:nvCxnSpPr>
          <p:spPr bwMode="auto">
            <a:xfrm rot="-5400000">
              <a:off x="2590800" y="5029200"/>
              <a:ext cx="1676400" cy="457200"/>
            </a:xfrm>
            <a:prstGeom prst="straightConnector1">
              <a:avLst/>
            </a:prstGeom>
            <a:noFill/>
            <a:ln w="28575">
              <a:solidFill>
                <a:schemeClr val="accent1"/>
              </a:solidFill>
              <a:round/>
              <a:headEnd/>
              <a:tailEnd type="triangle" w="lg" len="lg"/>
            </a:ln>
          </p:spPr>
        </p:cxnSp>
        <p:sp>
          <p:nvSpPr>
            <p:cNvPr id="168971" name="TextBox 37"/>
            <p:cNvSpPr txBox="1">
              <a:spLocks noChangeArrowheads="1"/>
            </p:cNvSpPr>
            <p:nvPr/>
          </p:nvSpPr>
          <p:spPr bwMode="auto">
            <a:xfrm>
              <a:off x="1676400" y="6019800"/>
              <a:ext cx="2696316" cy="400110"/>
            </a:xfrm>
            <a:prstGeom prst="rect">
              <a:avLst/>
            </a:prstGeom>
            <a:noFill/>
            <a:ln w="9525">
              <a:noFill/>
              <a:miter lim="800000"/>
              <a:headEnd/>
              <a:tailEnd/>
            </a:ln>
          </p:spPr>
          <p:txBody>
            <a:bodyPr wrap="none">
              <a:prstTxWarp prst="textNoShape">
                <a:avLst/>
              </a:prstTxWarp>
              <a:spAutoFit/>
            </a:bodyPr>
            <a:lstStyle/>
            <a:p>
              <a:r>
                <a:rPr lang="en-GB" sz="2000">
                  <a:solidFill>
                    <a:srgbClr val="6B859A"/>
                  </a:solidFill>
                  <a:latin typeface="Tw Cen MT" pitchFamily="-1" charset="0"/>
                </a:rPr>
                <a:t>Part labels (color-coded)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How to model location?</a:t>
            </a:r>
          </a:p>
        </p:txBody>
      </p:sp>
      <p:sp>
        <p:nvSpPr>
          <p:cNvPr id="171011" name="Rectangle 3"/>
          <p:cNvSpPr>
            <a:spLocks noGrp="1" noChangeArrowheads="1"/>
          </p:cNvSpPr>
          <p:nvPr>
            <p:ph type="body" idx="1"/>
          </p:nvPr>
        </p:nvSpPr>
        <p:spPr>
          <a:xfrm>
            <a:off x="381000" y="1600200"/>
            <a:ext cx="8229600" cy="5105400"/>
          </a:xfrm>
        </p:spPr>
        <p:txBody>
          <a:bodyPr/>
          <a:lstStyle/>
          <a:p>
            <a:pPr eaLnBrk="1" hangingPunct="1"/>
            <a:r>
              <a:rPr lang="en-US">
                <a:ea typeface="ＭＳ Ｐゴシック" pitchFamily="-1" charset="-128"/>
                <a:cs typeface="ＭＳ Ｐゴシック" pitchFamily="-1" charset="-128"/>
              </a:rPr>
              <a:t>Explicit: Probability density functions </a:t>
            </a:r>
          </a:p>
          <a:p>
            <a:pPr eaLnBrk="1" hangingPunct="1"/>
            <a:r>
              <a:rPr lang="en-US">
                <a:ea typeface="ＭＳ Ｐゴシック" pitchFamily="-1" charset="-128"/>
                <a:cs typeface="ＭＳ Ｐゴシック" pitchFamily="-1" charset="-128"/>
              </a:rPr>
              <a:t>Implicit: Voting scheme</a:t>
            </a:r>
          </a:p>
          <a:p>
            <a:pPr lvl="1" eaLnBrk="1" hangingPunct="1">
              <a:buFontTx/>
              <a:buNone/>
            </a:pPr>
            <a:endParaRPr lang="en-US"/>
          </a:p>
          <a:p>
            <a:pPr eaLnBrk="1" hangingPunct="1"/>
            <a:r>
              <a:rPr lang="en-US">
                <a:ea typeface="ＭＳ Ｐゴシック" pitchFamily="-1" charset="-128"/>
                <a:cs typeface="ＭＳ Ｐゴシック" pitchFamily="-1" charset="-128"/>
              </a:rPr>
              <a:t>Invariance</a:t>
            </a:r>
          </a:p>
          <a:p>
            <a:pPr lvl="1" eaLnBrk="1" hangingPunct="1"/>
            <a:r>
              <a:rPr lang="en-US"/>
              <a:t>Translation</a:t>
            </a:r>
          </a:p>
          <a:p>
            <a:pPr lvl="1" eaLnBrk="1" hangingPunct="1"/>
            <a:r>
              <a:rPr lang="en-US"/>
              <a:t>Scaling</a:t>
            </a:r>
          </a:p>
          <a:p>
            <a:pPr lvl="1" eaLnBrk="1" hangingPunct="1"/>
            <a:r>
              <a:rPr lang="en-US"/>
              <a:t>Similarity/affine</a:t>
            </a:r>
          </a:p>
          <a:p>
            <a:pPr lvl="1" eaLnBrk="1" hangingPunct="1"/>
            <a:r>
              <a:rPr lang="en-US"/>
              <a:t>Viewpoint </a:t>
            </a:r>
          </a:p>
          <a:p>
            <a:pPr eaLnBrk="1" hangingPunct="1"/>
            <a:endParaRPr lang="en-US">
              <a:ea typeface="ＭＳ Ｐゴシック" pitchFamily="-1" charset="-128"/>
              <a:cs typeface="ＭＳ Ｐゴシック" pitchFamily="-1" charset="-128"/>
            </a:endParaRPr>
          </a:p>
        </p:txBody>
      </p:sp>
      <p:grpSp>
        <p:nvGrpSpPr>
          <p:cNvPr id="2" name="Group 4"/>
          <p:cNvGrpSpPr>
            <a:grpSpLocks/>
          </p:cNvGrpSpPr>
          <p:nvPr/>
        </p:nvGrpSpPr>
        <p:grpSpPr bwMode="auto">
          <a:xfrm>
            <a:off x="4038600" y="3367088"/>
            <a:ext cx="4648200" cy="1966912"/>
            <a:chOff x="2592" y="2313"/>
            <a:chExt cx="2928" cy="1239"/>
          </a:xfrm>
        </p:grpSpPr>
        <p:grpSp>
          <p:nvGrpSpPr>
            <p:cNvPr id="171036" name="Group 5"/>
            <p:cNvGrpSpPr>
              <a:grpSpLocks/>
            </p:cNvGrpSpPr>
            <p:nvPr/>
          </p:nvGrpSpPr>
          <p:grpSpPr bwMode="auto">
            <a:xfrm>
              <a:off x="2592" y="2640"/>
              <a:ext cx="2928" cy="912"/>
              <a:chOff x="2496" y="2352"/>
              <a:chExt cx="2928" cy="912"/>
            </a:xfrm>
          </p:grpSpPr>
          <p:sp>
            <p:nvSpPr>
              <p:cNvPr id="171038" name="Rectangle 6"/>
              <p:cNvSpPr>
                <a:spLocks noChangeArrowheads="1"/>
              </p:cNvSpPr>
              <p:nvPr/>
            </p:nvSpPr>
            <p:spPr bwMode="auto">
              <a:xfrm>
                <a:off x="2880" y="2784"/>
                <a:ext cx="240" cy="24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39" name="Rectangle 7"/>
              <p:cNvSpPr>
                <a:spLocks noChangeArrowheads="1"/>
              </p:cNvSpPr>
              <p:nvPr/>
            </p:nvSpPr>
            <p:spPr bwMode="auto">
              <a:xfrm>
                <a:off x="2496"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40" name="Rectangle 8"/>
              <p:cNvSpPr>
                <a:spLocks noChangeArrowheads="1"/>
              </p:cNvSpPr>
              <p:nvPr/>
            </p:nvSpPr>
            <p:spPr bwMode="auto">
              <a:xfrm rot="-2876786">
                <a:off x="4896" y="2784"/>
                <a:ext cx="384" cy="384"/>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41" name="Rectangle 9"/>
              <p:cNvSpPr>
                <a:spLocks noChangeArrowheads="1"/>
              </p:cNvSpPr>
              <p:nvPr/>
            </p:nvSpPr>
            <p:spPr bwMode="auto">
              <a:xfrm>
                <a:off x="4128"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42" name="Line 10"/>
              <p:cNvSpPr>
                <a:spLocks noChangeShapeType="1"/>
              </p:cNvSpPr>
              <p:nvPr/>
            </p:nvSpPr>
            <p:spPr bwMode="auto">
              <a:xfrm>
                <a:off x="3840" y="2832"/>
                <a:ext cx="24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71037" name="Text Box 11"/>
            <p:cNvSpPr txBox="1">
              <a:spLocks noChangeArrowheads="1"/>
            </p:cNvSpPr>
            <p:nvPr/>
          </p:nvSpPr>
          <p:spPr bwMode="auto">
            <a:xfrm>
              <a:off x="3216" y="2313"/>
              <a:ext cx="1660" cy="231"/>
            </a:xfrm>
            <a:prstGeom prst="rect">
              <a:avLst/>
            </a:prstGeom>
            <a:noFill/>
            <a:ln w="9525">
              <a:noFill/>
              <a:miter lim="800000"/>
              <a:headEnd/>
              <a:tailEnd/>
            </a:ln>
          </p:spPr>
          <p:txBody>
            <a:bodyPr wrap="none">
              <a:prstTxWarp prst="textNoShape">
                <a:avLst/>
              </a:prstTxWarp>
              <a:spAutoFit/>
            </a:bodyPr>
            <a:lstStyle/>
            <a:p>
              <a:r>
                <a:rPr lang="en-US"/>
                <a:t>Similarity transformation</a:t>
              </a:r>
            </a:p>
          </p:txBody>
        </p:sp>
      </p:grpSp>
      <p:grpSp>
        <p:nvGrpSpPr>
          <p:cNvPr id="4" name="Group 12"/>
          <p:cNvGrpSpPr>
            <a:grpSpLocks/>
          </p:cNvGrpSpPr>
          <p:nvPr/>
        </p:nvGrpSpPr>
        <p:grpSpPr bwMode="auto">
          <a:xfrm>
            <a:off x="4038600" y="3389313"/>
            <a:ext cx="4648200" cy="1944687"/>
            <a:chOff x="2496" y="2183"/>
            <a:chExt cx="2928" cy="1225"/>
          </a:xfrm>
        </p:grpSpPr>
        <p:grpSp>
          <p:nvGrpSpPr>
            <p:cNvPr id="171029" name="Group 13"/>
            <p:cNvGrpSpPr>
              <a:grpSpLocks/>
            </p:cNvGrpSpPr>
            <p:nvPr/>
          </p:nvGrpSpPr>
          <p:grpSpPr bwMode="auto">
            <a:xfrm>
              <a:off x="2496" y="2496"/>
              <a:ext cx="2928" cy="912"/>
              <a:chOff x="2496" y="2352"/>
              <a:chExt cx="2928" cy="912"/>
            </a:xfrm>
          </p:grpSpPr>
          <p:sp>
            <p:nvSpPr>
              <p:cNvPr id="171031" name="Rectangle 14"/>
              <p:cNvSpPr>
                <a:spLocks noChangeArrowheads="1"/>
              </p:cNvSpPr>
              <p:nvPr/>
            </p:nvSpPr>
            <p:spPr bwMode="auto">
              <a:xfrm>
                <a:off x="2880" y="2784"/>
                <a:ext cx="240" cy="24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32" name="Rectangle 15"/>
              <p:cNvSpPr>
                <a:spLocks noChangeArrowheads="1"/>
              </p:cNvSpPr>
              <p:nvPr/>
            </p:nvSpPr>
            <p:spPr bwMode="auto">
              <a:xfrm>
                <a:off x="2496"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33" name="Rectangle 16"/>
              <p:cNvSpPr>
                <a:spLocks noChangeArrowheads="1"/>
              </p:cNvSpPr>
              <p:nvPr/>
            </p:nvSpPr>
            <p:spPr bwMode="auto">
              <a:xfrm>
                <a:off x="4896" y="2784"/>
                <a:ext cx="384" cy="384"/>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34" name="Rectangle 17"/>
              <p:cNvSpPr>
                <a:spLocks noChangeArrowheads="1"/>
              </p:cNvSpPr>
              <p:nvPr/>
            </p:nvSpPr>
            <p:spPr bwMode="auto">
              <a:xfrm>
                <a:off x="4128"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35" name="Line 18"/>
              <p:cNvSpPr>
                <a:spLocks noChangeShapeType="1"/>
              </p:cNvSpPr>
              <p:nvPr/>
            </p:nvSpPr>
            <p:spPr bwMode="auto">
              <a:xfrm>
                <a:off x="3840" y="2832"/>
                <a:ext cx="24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71030" name="Text Box 19"/>
            <p:cNvSpPr txBox="1">
              <a:spLocks noChangeArrowheads="1"/>
            </p:cNvSpPr>
            <p:nvPr/>
          </p:nvSpPr>
          <p:spPr bwMode="auto">
            <a:xfrm>
              <a:off x="3132" y="2183"/>
              <a:ext cx="1620" cy="231"/>
            </a:xfrm>
            <a:prstGeom prst="rect">
              <a:avLst/>
            </a:prstGeom>
            <a:noFill/>
            <a:ln w="9525">
              <a:noFill/>
              <a:miter lim="800000"/>
              <a:headEnd/>
              <a:tailEnd/>
            </a:ln>
          </p:spPr>
          <p:txBody>
            <a:bodyPr wrap="none">
              <a:prstTxWarp prst="textNoShape">
                <a:avLst/>
              </a:prstTxWarp>
              <a:spAutoFit/>
            </a:bodyPr>
            <a:lstStyle/>
            <a:p>
              <a:r>
                <a:rPr lang="en-US"/>
                <a:t>Translation and Scaling</a:t>
              </a:r>
            </a:p>
          </p:txBody>
        </p:sp>
      </p:grpSp>
      <p:grpSp>
        <p:nvGrpSpPr>
          <p:cNvPr id="6" name="Group 20"/>
          <p:cNvGrpSpPr>
            <a:grpSpLocks/>
          </p:cNvGrpSpPr>
          <p:nvPr/>
        </p:nvGrpSpPr>
        <p:grpSpPr bwMode="auto">
          <a:xfrm>
            <a:off x="4038600" y="3429000"/>
            <a:ext cx="4648200" cy="1905000"/>
            <a:chOff x="2496" y="768"/>
            <a:chExt cx="2928" cy="1200"/>
          </a:xfrm>
        </p:grpSpPr>
        <p:grpSp>
          <p:nvGrpSpPr>
            <p:cNvPr id="171022" name="Group 21"/>
            <p:cNvGrpSpPr>
              <a:grpSpLocks/>
            </p:cNvGrpSpPr>
            <p:nvPr/>
          </p:nvGrpSpPr>
          <p:grpSpPr bwMode="auto">
            <a:xfrm>
              <a:off x="2496" y="1056"/>
              <a:ext cx="2928" cy="912"/>
              <a:chOff x="2496" y="2352"/>
              <a:chExt cx="2928" cy="912"/>
            </a:xfrm>
          </p:grpSpPr>
          <p:sp>
            <p:nvSpPr>
              <p:cNvPr id="171024" name="Rectangle 22"/>
              <p:cNvSpPr>
                <a:spLocks noChangeArrowheads="1"/>
              </p:cNvSpPr>
              <p:nvPr/>
            </p:nvSpPr>
            <p:spPr bwMode="auto">
              <a:xfrm>
                <a:off x="2880" y="2784"/>
                <a:ext cx="240" cy="24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25" name="Rectangle 23"/>
              <p:cNvSpPr>
                <a:spLocks noChangeArrowheads="1"/>
              </p:cNvSpPr>
              <p:nvPr/>
            </p:nvSpPr>
            <p:spPr bwMode="auto">
              <a:xfrm>
                <a:off x="2496"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26" name="Rectangle 24"/>
              <p:cNvSpPr>
                <a:spLocks noChangeArrowheads="1"/>
              </p:cNvSpPr>
              <p:nvPr/>
            </p:nvSpPr>
            <p:spPr bwMode="auto">
              <a:xfrm>
                <a:off x="5040" y="2928"/>
                <a:ext cx="240" cy="24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27" name="Rectangle 25"/>
              <p:cNvSpPr>
                <a:spLocks noChangeArrowheads="1"/>
              </p:cNvSpPr>
              <p:nvPr/>
            </p:nvSpPr>
            <p:spPr bwMode="auto">
              <a:xfrm>
                <a:off x="4128" y="2352"/>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28" name="Line 26"/>
              <p:cNvSpPr>
                <a:spLocks noChangeShapeType="1"/>
              </p:cNvSpPr>
              <p:nvPr/>
            </p:nvSpPr>
            <p:spPr bwMode="auto">
              <a:xfrm>
                <a:off x="3840" y="2832"/>
                <a:ext cx="24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71023" name="Text Box 27"/>
            <p:cNvSpPr txBox="1">
              <a:spLocks noChangeArrowheads="1"/>
            </p:cNvSpPr>
            <p:nvPr/>
          </p:nvSpPr>
          <p:spPr bwMode="auto">
            <a:xfrm>
              <a:off x="3552" y="768"/>
              <a:ext cx="828" cy="231"/>
            </a:xfrm>
            <a:prstGeom prst="rect">
              <a:avLst/>
            </a:prstGeom>
            <a:noFill/>
            <a:ln w="9525">
              <a:noFill/>
              <a:miter lim="800000"/>
              <a:headEnd/>
              <a:tailEnd/>
            </a:ln>
          </p:spPr>
          <p:txBody>
            <a:bodyPr wrap="none">
              <a:prstTxWarp prst="textNoShape">
                <a:avLst/>
              </a:prstTxWarp>
              <a:spAutoFit/>
            </a:bodyPr>
            <a:lstStyle/>
            <a:p>
              <a:r>
                <a:rPr lang="en-US"/>
                <a:t>Translation</a:t>
              </a:r>
            </a:p>
          </p:txBody>
        </p:sp>
      </p:grpSp>
      <p:grpSp>
        <p:nvGrpSpPr>
          <p:cNvPr id="8" name="Group 28"/>
          <p:cNvGrpSpPr>
            <a:grpSpLocks/>
          </p:cNvGrpSpPr>
          <p:nvPr/>
        </p:nvGrpSpPr>
        <p:grpSpPr bwMode="auto">
          <a:xfrm>
            <a:off x="4038600" y="3389313"/>
            <a:ext cx="4648200" cy="1944687"/>
            <a:chOff x="2544" y="2951"/>
            <a:chExt cx="2928" cy="1225"/>
          </a:xfrm>
        </p:grpSpPr>
        <p:sp>
          <p:nvSpPr>
            <p:cNvPr id="171016" name="Rectangle 29"/>
            <p:cNvSpPr>
              <a:spLocks noChangeArrowheads="1"/>
            </p:cNvSpPr>
            <p:nvPr/>
          </p:nvSpPr>
          <p:spPr bwMode="auto">
            <a:xfrm>
              <a:off x="2928" y="3696"/>
              <a:ext cx="240" cy="24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71017" name="Rectangle 30"/>
            <p:cNvSpPr>
              <a:spLocks noChangeArrowheads="1"/>
            </p:cNvSpPr>
            <p:nvPr/>
          </p:nvSpPr>
          <p:spPr bwMode="auto">
            <a:xfrm>
              <a:off x="2544" y="3264"/>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18" name="Rectangle 31"/>
            <p:cNvSpPr>
              <a:spLocks noChangeArrowheads="1"/>
            </p:cNvSpPr>
            <p:nvPr/>
          </p:nvSpPr>
          <p:spPr bwMode="auto">
            <a:xfrm>
              <a:off x="4176" y="3264"/>
              <a:ext cx="1296" cy="91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1019" name="Line 32"/>
            <p:cNvSpPr>
              <a:spLocks noChangeShapeType="1"/>
            </p:cNvSpPr>
            <p:nvPr/>
          </p:nvSpPr>
          <p:spPr bwMode="auto">
            <a:xfrm>
              <a:off x="3888" y="3744"/>
              <a:ext cx="24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71020" name="Text Box 33"/>
            <p:cNvSpPr txBox="1">
              <a:spLocks noChangeArrowheads="1"/>
            </p:cNvSpPr>
            <p:nvPr/>
          </p:nvSpPr>
          <p:spPr bwMode="auto">
            <a:xfrm>
              <a:off x="3264" y="2951"/>
              <a:ext cx="1444" cy="231"/>
            </a:xfrm>
            <a:prstGeom prst="rect">
              <a:avLst/>
            </a:prstGeom>
            <a:noFill/>
            <a:ln w="9525">
              <a:noFill/>
              <a:miter lim="800000"/>
              <a:headEnd/>
              <a:tailEnd/>
            </a:ln>
          </p:spPr>
          <p:txBody>
            <a:bodyPr wrap="none">
              <a:prstTxWarp prst="textNoShape">
                <a:avLst/>
              </a:prstTxWarp>
              <a:spAutoFit/>
            </a:bodyPr>
            <a:lstStyle/>
            <a:p>
              <a:r>
                <a:rPr lang="en-US"/>
                <a:t>Affine transformation</a:t>
              </a:r>
            </a:p>
          </p:txBody>
        </p:sp>
        <p:sp>
          <p:nvSpPr>
            <p:cNvPr id="171021" name="AutoShape 34"/>
            <p:cNvSpPr>
              <a:spLocks noChangeArrowheads="1"/>
            </p:cNvSpPr>
            <p:nvPr/>
          </p:nvSpPr>
          <p:spPr bwMode="auto">
            <a:xfrm rot="2076046">
              <a:off x="4800" y="3696"/>
              <a:ext cx="528" cy="384"/>
            </a:xfrm>
            <a:prstGeom prst="parallelogram">
              <a:avLst>
                <a:gd name="adj" fmla="val 3437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228600" y="1219200"/>
            <a:ext cx="8229600" cy="4525963"/>
          </a:xfrm>
        </p:spPr>
        <p:txBody>
          <a:bodyPr/>
          <a:lstStyle/>
          <a:p>
            <a:pPr eaLnBrk="1" hangingPunct="1">
              <a:lnSpc>
                <a:spcPct val="90000"/>
              </a:lnSpc>
            </a:pPr>
            <a:r>
              <a:rPr lang="en-GB" sz="2800">
                <a:ea typeface="ＭＳ Ｐゴシック" pitchFamily="-1" charset="-128"/>
                <a:cs typeface="ＭＳ Ｐゴシック" pitchFamily="-1" charset="-128"/>
              </a:rPr>
              <a:t>Cartesian </a:t>
            </a:r>
          </a:p>
          <a:p>
            <a:pPr lvl="1" eaLnBrk="1" hangingPunct="1">
              <a:lnSpc>
                <a:spcPct val="90000"/>
              </a:lnSpc>
            </a:pPr>
            <a:r>
              <a:rPr lang="en-GB" sz="2400"/>
              <a:t>E.g. Gaussian distribution</a:t>
            </a:r>
          </a:p>
          <a:p>
            <a:pPr lvl="1" eaLnBrk="1" hangingPunct="1">
              <a:lnSpc>
                <a:spcPct val="90000"/>
              </a:lnSpc>
            </a:pPr>
            <a:r>
              <a:rPr lang="en-GB" sz="2400"/>
              <a:t>Parameters of model, </a:t>
            </a:r>
            <a:r>
              <a:rPr lang="en-GB" sz="2400">
                <a:sym typeface="Symbol" pitchFamily="-1" charset="2"/>
              </a:rPr>
              <a:t> and </a:t>
            </a:r>
          </a:p>
          <a:p>
            <a:pPr lvl="1" eaLnBrk="1" hangingPunct="1">
              <a:lnSpc>
                <a:spcPct val="90000"/>
              </a:lnSpc>
            </a:pPr>
            <a:r>
              <a:rPr lang="en-GB" sz="2400"/>
              <a:t>Independence corresponds to zeros in </a:t>
            </a:r>
            <a:r>
              <a:rPr lang="en-GB" sz="2400">
                <a:sym typeface="Symbol" pitchFamily="-1" charset="2"/>
              </a:rPr>
              <a:t></a:t>
            </a:r>
          </a:p>
          <a:p>
            <a:pPr lvl="1" eaLnBrk="1" hangingPunct="1">
              <a:lnSpc>
                <a:spcPct val="90000"/>
              </a:lnSpc>
            </a:pPr>
            <a:r>
              <a:rPr lang="en-GB" sz="2400">
                <a:sym typeface="Symbol" pitchFamily="-1" charset="2"/>
              </a:rPr>
              <a:t>Burl et al. ’96, Weber et al. ‘00, Fergus et al. ’03</a:t>
            </a:r>
          </a:p>
          <a:p>
            <a:pPr lvl="1" eaLnBrk="1" hangingPunct="1">
              <a:lnSpc>
                <a:spcPct val="90000"/>
              </a:lnSpc>
            </a:pPr>
            <a:endParaRPr lang="en-GB" sz="2400">
              <a:sym typeface="Symbol" pitchFamily="-1" charset="2"/>
            </a:endParaRPr>
          </a:p>
          <a:p>
            <a:pPr lvl="1" eaLnBrk="1" hangingPunct="1">
              <a:lnSpc>
                <a:spcPct val="90000"/>
              </a:lnSpc>
            </a:pPr>
            <a:endParaRPr lang="en-GB" sz="2400">
              <a:sym typeface="Symbol" pitchFamily="-1" charset="2"/>
            </a:endParaRPr>
          </a:p>
          <a:p>
            <a:pPr eaLnBrk="1" hangingPunct="1">
              <a:lnSpc>
                <a:spcPct val="90000"/>
              </a:lnSpc>
            </a:pPr>
            <a:r>
              <a:rPr lang="en-US" sz="2800">
                <a:ea typeface="ＭＳ Ｐゴシック" pitchFamily="-1" charset="-128"/>
                <a:cs typeface="ＭＳ Ｐゴシック" pitchFamily="-1" charset="-128"/>
              </a:rPr>
              <a:t>Polar </a:t>
            </a:r>
          </a:p>
          <a:p>
            <a:pPr lvl="1" eaLnBrk="1" hangingPunct="1">
              <a:lnSpc>
                <a:spcPct val="90000"/>
              </a:lnSpc>
            </a:pPr>
            <a:r>
              <a:rPr lang="en-GB" sz="2400"/>
              <a:t>Convenient for</a:t>
            </a:r>
            <a:br>
              <a:rPr lang="en-GB" sz="2400"/>
            </a:br>
            <a:r>
              <a:rPr lang="en-GB" sz="2400"/>
              <a:t>invariance to </a:t>
            </a:r>
            <a:br>
              <a:rPr lang="en-GB" sz="2400"/>
            </a:br>
            <a:r>
              <a:rPr lang="en-GB" sz="2400"/>
              <a:t>rotation</a:t>
            </a:r>
          </a:p>
          <a:p>
            <a:pPr lvl="1" eaLnBrk="1" hangingPunct="1">
              <a:lnSpc>
                <a:spcPct val="90000"/>
              </a:lnSpc>
            </a:pPr>
            <a:endParaRPr lang="en-GB" sz="2400"/>
          </a:p>
          <a:p>
            <a:pPr lvl="1" eaLnBrk="1" hangingPunct="1">
              <a:lnSpc>
                <a:spcPct val="90000"/>
              </a:lnSpc>
              <a:buFontTx/>
              <a:buNone/>
            </a:pPr>
            <a:endParaRPr lang="en-GB" sz="2400"/>
          </a:p>
          <a:p>
            <a:pPr lvl="1" eaLnBrk="1" hangingPunct="1">
              <a:lnSpc>
                <a:spcPct val="90000"/>
              </a:lnSpc>
              <a:buFontTx/>
              <a:buNone/>
            </a:pPr>
            <a:endParaRPr lang="en-GB" sz="2400"/>
          </a:p>
          <a:p>
            <a:pPr lvl="1" eaLnBrk="1" hangingPunct="1">
              <a:lnSpc>
                <a:spcPct val="90000"/>
              </a:lnSpc>
            </a:pPr>
            <a:endParaRPr lang="en-GB" sz="2400">
              <a:sym typeface="Symbol" pitchFamily="-1" charset="2"/>
            </a:endParaRPr>
          </a:p>
        </p:txBody>
      </p:sp>
      <p:sp>
        <p:nvSpPr>
          <p:cNvPr id="172035" name="Rectangle 3"/>
          <p:cNvSpPr>
            <a:spLocks noChangeArrowheads="1"/>
          </p:cNvSpPr>
          <p:nvPr/>
        </p:nvSpPr>
        <p:spPr bwMode="auto">
          <a:xfrm>
            <a:off x="533400" y="0"/>
            <a:ext cx="8229600" cy="1143000"/>
          </a:xfrm>
          <a:prstGeom prst="rect">
            <a:avLst/>
          </a:prstGeom>
          <a:noFill/>
          <a:ln w="9525">
            <a:noFill/>
            <a:miter lim="800000"/>
            <a:headEnd/>
            <a:tailEnd/>
          </a:ln>
        </p:spPr>
        <p:txBody>
          <a:bodyPr anchor="ctr">
            <a:prstTxWarp prst="textNoShape">
              <a:avLst/>
            </a:prstTxWarp>
          </a:bodyPr>
          <a:lstStyle/>
          <a:p>
            <a:pPr algn="ctr"/>
            <a:r>
              <a:rPr lang="en-US" sz="4000">
                <a:solidFill>
                  <a:schemeClr val="tx2"/>
                </a:solidFill>
              </a:rPr>
              <a:t>Explicit shape model </a:t>
            </a:r>
          </a:p>
        </p:txBody>
      </p:sp>
      <p:pic>
        <p:nvPicPr>
          <p:cNvPr id="172036" name="Picture 4" descr="txp_fig"/>
          <p:cNvPicPr>
            <a:picLocks noChangeAspect="1" noChangeArrowheads="1"/>
          </p:cNvPicPr>
          <p:nvPr>
            <p:custDataLst>
              <p:tags r:id="rId1"/>
            </p:custDataLst>
          </p:nvPr>
        </p:nvPicPr>
        <p:blipFill>
          <a:blip r:embed="rId4"/>
          <a:srcRect/>
          <a:stretch>
            <a:fillRect/>
          </a:stretch>
        </p:blipFill>
        <p:spPr bwMode="auto">
          <a:xfrm>
            <a:off x="5357813" y="3429000"/>
            <a:ext cx="3786187" cy="1268413"/>
          </a:xfrm>
          <a:prstGeom prst="rect">
            <a:avLst/>
          </a:prstGeom>
          <a:noFill/>
          <a:ln w="9525">
            <a:noFill/>
            <a:miter lim="800000"/>
            <a:headEnd/>
            <a:tailEnd/>
          </a:ln>
        </p:spPr>
      </p:pic>
      <p:pic>
        <p:nvPicPr>
          <p:cNvPr id="172037" name="Picture 5" descr="txp_fig"/>
          <p:cNvPicPr>
            <a:picLocks noChangeAspect="1" noChangeArrowheads="1"/>
          </p:cNvPicPr>
          <p:nvPr>
            <p:custDataLst>
              <p:tags r:id="rId2"/>
            </p:custDataLst>
          </p:nvPr>
        </p:nvPicPr>
        <p:blipFill>
          <a:blip r:embed="rId5"/>
          <a:srcRect/>
          <a:stretch>
            <a:fillRect/>
          </a:stretch>
        </p:blipFill>
        <p:spPr bwMode="auto">
          <a:xfrm>
            <a:off x="4267200" y="3429000"/>
            <a:ext cx="928688" cy="1266825"/>
          </a:xfrm>
          <a:prstGeom prst="rect">
            <a:avLst/>
          </a:prstGeom>
          <a:noFill/>
          <a:ln w="9525">
            <a:noFill/>
            <a:miter lim="800000"/>
            <a:headEnd/>
            <a:tailEnd/>
          </a:ln>
        </p:spPr>
      </p:pic>
      <p:pic>
        <p:nvPicPr>
          <p:cNvPr id="172038" name="Picture 6"/>
          <p:cNvPicPr>
            <a:picLocks noChangeAspect="1" noChangeArrowheads="1"/>
          </p:cNvPicPr>
          <p:nvPr/>
        </p:nvPicPr>
        <p:blipFill>
          <a:blip r:embed="rId6"/>
          <a:srcRect l="4312" t="27071" r="2448" b="4140"/>
          <a:stretch>
            <a:fillRect/>
          </a:stretch>
        </p:blipFill>
        <p:spPr bwMode="auto">
          <a:xfrm>
            <a:off x="6019800" y="914400"/>
            <a:ext cx="2971800" cy="1604963"/>
          </a:xfrm>
          <a:prstGeom prst="rect">
            <a:avLst/>
          </a:prstGeom>
          <a:noFill/>
          <a:ln w="9525">
            <a:noFill/>
            <a:miter lim="800000"/>
            <a:headEnd/>
            <a:tailEnd/>
          </a:ln>
        </p:spPr>
      </p:pic>
      <p:pic>
        <p:nvPicPr>
          <p:cNvPr id="172039" name="Picture 7"/>
          <p:cNvPicPr>
            <a:picLocks noChangeAspect="1" noChangeArrowheads="1"/>
          </p:cNvPicPr>
          <p:nvPr/>
        </p:nvPicPr>
        <p:blipFill>
          <a:blip r:embed="rId7"/>
          <a:srcRect/>
          <a:stretch>
            <a:fillRect/>
          </a:stretch>
        </p:blipFill>
        <p:spPr bwMode="auto">
          <a:xfrm>
            <a:off x="3200400" y="4800600"/>
            <a:ext cx="6153150" cy="1739900"/>
          </a:xfrm>
          <a:prstGeom prst="rect">
            <a:avLst/>
          </a:prstGeom>
          <a:noFill/>
          <a:ln w="9525">
            <a:noFill/>
            <a:miter lim="800000"/>
            <a:headEnd/>
            <a:tailEnd/>
          </a:ln>
        </p:spPr>
      </p:pic>
      <p:sp>
        <p:nvSpPr>
          <p:cNvPr id="172040" name="Rectangle 8"/>
          <p:cNvSpPr>
            <a:spLocks noChangeArrowheads="1"/>
          </p:cNvSpPr>
          <p:nvPr/>
        </p:nvSpPr>
        <p:spPr bwMode="auto">
          <a:xfrm>
            <a:off x="6038850" y="6491288"/>
            <a:ext cx="3105150" cy="366712"/>
          </a:xfrm>
          <a:prstGeom prst="rect">
            <a:avLst/>
          </a:prstGeom>
          <a:noFill/>
          <a:ln w="9525">
            <a:noFill/>
            <a:miter lim="800000"/>
            <a:headEnd/>
            <a:tailEnd/>
          </a:ln>
        </p:spPr>
        <p:txBody>
          <a:bodyPr wrap="none" anchor="ctr">
            <a:prstTxWarp prst="textNoShape">
              <a:avLst/>
            </a:prstTxWarp>
            <a:spAutoFit/>
          </a:bodyPr>
          <a:lstStyle/>
          <a:p>
            <a:r>
              <a:rPr lang="en-US"/>
              <a:t>Mikolajczyk et al., CVPR ‘06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81251"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2" name="Oval 4"/>
          <p:cNvSpPr>
            <a:spLocks noChangeArrowheads="1"/>
          </p:cNvSpPr>
          <p:nvPr/>
        </p:nvSpPr>
        <p:spPr bwMode="auto">
          <a:xfrm>
            <a:off x="4495800" y="2819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3" name="Oval 5"/>
          <p:cNvSpPr>
            <a:spLocks noChangeArrowheads="1"/>
          </p:cNvSpPr>
          <p:nvPr/>
        </p:nvSpPr>
        <p:spPr bwMode="auto">
          <a:xfrm>
            <a:off x="4724400" y="3048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4"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5" name="Oval 7"/>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6" name="Oval 8"/>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7"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8"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59" name="Oval 11"/>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0" name="Oval 12"/>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1"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2"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3"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4"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5"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6" name="Oval 18"/>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7" name="Oval 19"/>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8"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69" name="Oval 21"/>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0" name="Oval 22"/>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1" name="Oval 23"/>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2" name="Oval 24"/>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3" name="Oval 25"/>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4" name="Oval 26"/>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5" name="Oval 27"/>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6" name="Oval 28"/>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7" name="Oval 29"/>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8"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79" name="Oval 31"/>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0"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1"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2"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3" name="Oval 35"/>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4"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5" name="Oval 37"/>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6" name="Oval 38"/>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7" name="Oval 39"/>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8" name="Oval 40"/>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89" name="Oval 41"/>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0"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1" name="Oval 43"/>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2"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3" name="Oval 45"/>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4"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5" name="Oval 47"/>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6" name="Oval 48"/>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7" name="Oval 49"/>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8" name="Oval 50"/>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299" name="Oval 51"/>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0"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1" name="Oval 53"/>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2"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3"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4" name="Oval 56"/>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5" name="Oval 57"/>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6" name="Oval 58"/>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7" name="Oval 59"/>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8" name="Oval 60"/>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09" name="Oval 61"/>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10" name="Text Box 62"/>
          <p:cNvSpPr txBox="1">
            <a:spLocks noChangeArrowheads="1"/>
          </p:cNvSpPr>
          <p:nvPr/>
        </p:nvSpPr>
        <p:spPr bwMode="auto">
          <a:xfrm>
            <a:off x="153988" y="1322388"/>
            <a:ext cx="4006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Weak learners from the family of lines</a:t>
            </a:r>
          </a:p>
        </p:txBody>
      </p:sp>
      <p:sp>
        <p:nvSpPr>
          <p:cNvPr id="181311" name="Line 63"/>
          <p:cNvSpPr>
            <a:spLocks noChangeShapeType="1"/>
          </p:cNvSpPr>
          <p:nvPr/>
        </p:nvSpPr>
        <p:spPr bwMode="auto">
          <a:xfrm>
            <a:off x="4191000" y="1447800"/>
            <a:ext cx="0" cy="4572000"/>
          </a:xfrm>
          <a:prstGeom prst="line">
            <a:avLst/>
          </a:prstGeom>
          <a:noFill/>
          <a:ln w="952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1312" name="Text Box 64"/>
          <p:cNvSpPr txBox="1">
            <a:spLocks noChangeArrowheads="1"/>
          </p:cNvSpPr>
          <p:nvPr/>
        </p:nvSpPr>
        <p:spPr bwMode="auto">
          <a:xfrm>
            <a:off x="3124200" y="6096000"/>
            <a:ext cx="356870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h =&gt; p(error) = 0.5  it is at chance</a:t>
            </a:r>
          </a:p>
        </p:txBody>
      </p:sp>
      <p:sp>
        <p:nvSpPr>
          <p:cNvPr id="181313" name="Text Box 65"/>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81314" name="Text Box 66"/>
          <p:cNvSpPr txBox="1">
            <a:spLocks noChangeArrowheads="1"/>
          </p:cNvSpPr>
          <p:nvPr/>
        </p:nvSpPr>
        <p:spPr bwMode="auto">
          <a:xfrm>
            <a:off x="6858000" y="4343400"/>
            <a:ext cx="695325"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=1</a:t>
            </a:r>
          </a:p>
        </p:txBody>
      </p:sp>
      <p:sp>
        <p:nvSpPr>
          <p:cNvPr id="181315" name="Rectangle 67"/>
          <p:cNvSpPr>
            <a:spLocks noChangeArrowheads="1"/>
          </p:cNvSpPr>
          <p:nvPr/>
        </p:nvSpPr>
        <p:spPr bwMode="auto">
          <a:xfrm>
            <a:off x="6324600" y="4038600"/>
            <a:ext cx="15430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and a weight:</a:t>
            </a:r>
          </a:p>
        </p:txBody>
      </p:sp>
      <p:grpSp>
        <p:nvGrpSpPr>
          <p:cNvPr id="2" name="Group 68"/>
          <p:cNvGrpSpPr>
            <a:grpSpLocks/>
          </p:cNvGrpSpPr>
          <p:nvPr/>
        </p:nvGrpSpPr>
        <p:grpSpPr bwMode="auto">
          <a:xfrm>
            <a:off x="6553200" y="3138488"/>
            <a:ext cx="1397000" cy="747712"/>
            <a:chOff x="4128" y="1977"/>
            <a:chExt cx="880" cy="471"/>
          </a:xfrm>
        </p:grpSpPr>
        <p:grpSp>
          <p:nvGrpSpPr>
            <p:cNvPr id="3" name="Group 69"/>
            <p:cNvGrpSpPr>
              <a:grpSpLocks/>
            </p:cNvGrpSpPr>
            <p:nvPr/>
          </p:nvGrpSpPr>
          <p:grpSpPr bwMode="auto">
            <a:xfrm>
              <a:off x="4128" y="1977"/>
              <a:ext cx="880" cy="471"/>
              <a:chOff x="4224" y="1248"/>
              <a:chExt cx="880" cy="471"/>
            </a:xfrm>
          </p:grpSpPr>
          <p:sp>
            <p:nvSpPr>
              <p:cNvPr id="181322" name="Rectangle 70"/>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1323" name="Rectangle 71"/>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1324" name="Text Box 72"/>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81325" name="AutoShape 73"/>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1320" name="Oval 74"/>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1321" name="Oval 75"/>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1317" name="Line 76"/>
          <p:cNvSpPr>
            <a:spLocks noChangeShapeType="1"/>
          </p:cNvSpPr>
          <p:nvPr/>
        </p:nvSpPr>
        <p:spPr bwMode="auto">
          <a:xfrm flipH="1" flipV="1">
            <a:off x="3757613" y="5751513"/>
            <a:ext cx="420687" cy="9525"/>
          </a:xfrm>
          <a:prstGeom prst="line">
            <a:avLst/>
          </a:prstGeom>
          <a:noFill/>
          <a:ln w="76200">
            <a:solidFill>
              <a:srgbClr val="FE0606"/>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81318" name="Line 77"/>
          <p:cNvSpPr>
            <a:spLocks noChangeShapeType="1"/>
          </p:cNvSpPr>
          <p:nvPr/>
        </p:nvSpPr>
        <p:spPr bwMode="auto">
          <a:xfrm>
            <a:off x="4198938" y="5759450"/>
            <a:ext cx="450850" cy="0"/>
          </a:xfrm>
          <a:prstGeom prst="line">
            <a:avLst/>
          </a:prstGeom>
          <a:noFill/>
          <a:ln w="76200">
            <a:solidFill>
              <a:schemeClr val="accent2"/>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0"/>
            <a:ext cx="8229600" cy="1143000"/>
          </a:xfrm>
        </p:spPr>
        <p:txBody>
          <a:bodyPr/>
          <a:lstStyle/>
          <a:p>
            <a:pPr eaLnBrk="1" hangingPunct="1"/>
            <a:r>
              <a:rPr lang="en-US">
                <a:ea typeface="ＭＳ Ｐゴシック" pitchFamily="-1" charset="-128"/>
                <a:cs typeface="ＭＳ Ｐゴシック" pitchFamily="-1" charset="-128"/>
              </a:rPr>
              <a:t>Implicit shape model</a:t>
            </a:r>
          </a:p>
        </p:txBody>
      </p:sp>
      <p:grpSp>
        <p:nvGrpSpPr>
          <p:cNvPr id="173059" name="Group 3"/>
          <p:cNvGrpSpPr>
            <a:grpSpLocks/>
          </p:cNvGrpSpPr>
          <p:nvPr/>
        </p:nvGrpSpPr>
        <p:grpSpPr bwMode="auto">
          <a:xfrm>
            <a:off x="5791200" y="1447800"/>
            <a:ext cx="3294063" cy="2890838"/>
            <a:chOff x="3589" y="2240"/>
            <a:chExt cx="2075" cy="1821"/>
          </a:xfrm>
        </p:grpSpPr>
        <p:sp>
          <p:nvSpPr>
            <p:cNvPr id="173113" name="Text Box 4"/>
            <p:cNvSpPr txBox="1">
              <a:spLocks noChangeArrowheads="1"/>
            </p:cNvSpPr>
            <p:nvPr/>
          </p:nvSpPr>
          <p:spPr bwMode="auto">
            <a:xfrm>
              <a:off x="3634" y="3849"/>
              <a:ext cx="2030" cy="212"/>
            </a:xfrm>
            <a:prstGeom prst="rect">
              <a:avLst/>
            </a:prstGeom>
            <a:noFill/>
            <a:ln w="12700" cap="sq">
              <a:noFill/>
              <a:miter lim="800000"/>
              <a:headEnd type="none" w="sm" len="sm"/>
              <a:tailEnd type="none" w="sm" len="sm"/>
            </a:ln>
          </p:spPr>
          <p:txBody>
            <a:bodyPr wrap="none">
              <a:prstTxWarp prst="textNoShape">
                <a:avLst/>
              </a:prstTxWarp>
              <a:spAutoFit/>
            </a:bodyPr>
            <a:lstStyle/>
            <a:p>
              <a:pPr algn="ctr" eaLnBrk="0" hangingPunct="0">
                <a:spcBef>
                  <a:spcPct val="20000"/>
                </a:spcBef>
                <a:buClr>
                  <a:schemeClr val="bg1"/>
                </a:buClr>
                <a:buSzPct val="50000"/>
                <a:buFont typeface="Wingdings" pitchFamily="-1" charset="2"/>
                <a:buNone/>
              </a:pPr>
              <a:r>
                <a:rPr kumimoji="1" lang="en-US" sz="1600" b="1">
                  <a:solidFill>
                    <a:srgbClr val="000000"/>
                  </a:solidFill>
                  <a:latin typeface="Trebuchet MS" pitchFamily="-1" charset="0"/>
                </a:rPr>
                <a:t>Spatial occurrence distributions</a:t>
              </a:r>
              <a:endParaRPr lang="en-US" sz="1600">
                <a:solidFill>
                  <a:srgbClr val="FFFFFF"/>
                </a:solidFill>
                <a:latin typeface="Trebuchet MS" pitchFamily="-1" charset="0"/>
              </a:endParaRPr>
            </a:p>
          </p:txBody>
        </p:sp>
        <p:grpSp>
          <p:nvGrpSpPr>
            <p:cNvPr id="173114" name="Group 5"/>
            <p:cNvGrpSpPr>
              <a:grpSpLocks/>
            </p:cNvGrpSpPr>
            <p:nvPr/>
          </p:nvGrpSpPr>
          <p:grpSpPr bwMode="auto">
            <a:xfrm>
              <a:off x="3589" y="2240"/>
              <a:ext cx="1945" cy="1700"/>
              <a:chOff x="3589" y="2240"/>
              <a:chExt cx="1945" cy="1700"/>
            </a:xfrm>
          </p:grpSpPr>
          <p:grpSp>
            <p:nvGrpSpPr>
              <p:cNvPr id="173115" name="Group 6"/>
              <p:cNvGrpSpPr>
                <a:grpSpLocks/>
              </p:cNvGrpSpPr>
              <p:nvPr/>
            </p:nvGrpSpPr>
            <p:grpSpPr bwMode="auto">
              <a:xfrm>
                <a:off x="3589" y="3045"/>
                <a:ext cx="929" cy="895"/>
                <a:chOff x="3589" y="3045"/>
                <a:chExt cx="929" cy="895"/>
              </a:xfrm>
            </p:grpSpPr>
            <p:grpSp>
              <p:nvGrpSpPr>
                <p:cNvPr id="173221" name="Group 7"/>
                <p:cNvGrpSpPr>
                  <a:grpSpLocks/>
                </p:cNvGrpSpPr>
                <p:nvPr/>
              </p:nvGrpSpPr>
              <p:grpSpPr bwMode="auto">
                <a:xfrm>
                  <a:off x="3589" y="3165"/>
                  <a:ext cx="775" cy="680"/>
                  <a:chOff x="3589" y="3165"/>
                  <a:chExt cx="775" cy="680"/>
                </a:xfrm>
              </p:grpSpPr>
              <p:grpSp>
                <p:nvGrpSpPr>
                  <p:cNvPr id="173226" name="Group 8"/>
                  <p:cNvGrpSpPr>
                    <a:grpSpLocks noChangeAspect="1"/>
                  </p:cNvGrpSpPr>
                  <p:nvPr/>
                </p:nvGrpSpPr>
                <p:grpSpPr bwMode="auto">
                  <a:xfrm>
                    <a:off x="3956" y="3165"/>
                    <a:ext cx="408" cy="680"/>
                    <a:chOff x="4627" y="3668"/>
                    <a:chExt cx="340" cy="567"/>
                  </a:xfrm>
                </p:grpSpPr>
                <p:sp>
                  <p:nvSpPr>
                    <p:cNvPr id="173230" name="Oval 9"/>
                    <p:cNvSpPr>
                      <a:spLocks noChangeAspect="1" noChangeArrowheads="1"/>
                    </p:cNvSpPr>
                    <p:nvPr/>
                  </p:nvSpPr>
                  <p:spPr bwMode="auto">
                    <a:xfrm>
                      <a:off x="4800" y="3755"/>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31" name="Oval 10"/>
                    <p:cNvSpPr>
                      <a:spLocks noChangeAspect="1" noChangeArrowheads="1"/>
                    </p:cNvSpPr>
                    <p:nvPr/>
                  </p:nvSpPr>
                  <p:spPr bwMode="auto">
                    <a:xfrm>
                      <a:off x="4826" y="3747"/>
                      <a:ext cx="32" cy="32"/>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32" name="Rectangle 11"/>
                    <p:cNvSpPr>
                      <a:spLocks noChangeAspect="1" noChangeArrowheads="1"/>
                    </p:cNvSpPr>
                    <p:nvPr/>
                  </p:nvSpPr>
                  <p:spPr bwMode="auto">
                    <a:xfrm>
                      <a:off x="4627" y="3668"/>
                      <a:ext cx="340" cy="567"/>
                    </a:xfrm>
                    <a:prstGeom prst="rect">
                      <a:avLst/>
                    </a:prstGeom>
                    <a:noFill/>
                    <a:ln w="12700" cap="sq">
                      <a:solidFill>
                        <a:srgbClr val="000000"/>
                      </a:solidFill>
                      <a:miter lim="800000"/>
                      <a:headEnd type="none" w="sm" len="sm"/>
                      <a:tailEnd type="none" w="sm" len="sm"/>
                    </a:ln>
                    <a:scene3d>
                      <a:camera prst="legacyObliqueTopRight"/>
                      <a:lightRig rig="legacyFlat3" dir="b"/>
                    </a:scene3d>
                    <a:sp3d extrusionH="430200" prstMaterial="legacyWireframe">
                      <a:bevelT w="13500" h="13500" prst="angle"/>
                      <a:bevelB w="13500" h="13500" prst="angle"/>
                      <a:extrusionClr>
                        <a:srgbClr val="000000"/>
                      </a:extrusionClr>
                    </a:sp3d>
                  </p:spPr>
                  <p:txBody>
                    <a:bodyPr lIns="90000" tIns="46800" rIns="90000" bIns="46800" anchor="ctr">
                      <a:prstTxWarp prst="textNoShape">
                        <a:avLst/>
                      </a:prstTxWarp>
                      <a:spAutoFit/>
                      <a:flatTx/>
                    </a:bodyPr>
                    <a:lstStyle/>
                    <a:p>
                      <a:endParaRPr lang="en-US"/>
                    </a:p>
                  </p:txBody>
                </p:sp>
                <p:sp>
                  <p:nvSpPr>
                    <p:cNvPr id="173233" name="Oval 12"/>
                    <p:cNvSpPr>
                      <a:spLocks noChangeAspect="1" noChangeArrowheads="1"/>
                    </p:cNvSpPr>
                    <p:nvPr/>
                  </p:nvSpPr>
                  <p:spPr bwMode="auto">
                    <a:xfrm>
                      <a:off x="4832" y="3763"/>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nvGrpSpPr>
                    <p:cNvPr id="173234" name="Group 13"/>
                    <p:cNvGrpSpPr>
                      <a:grpSpLocks noChangeAspect="1"/>
                    </p:cNvGrpSpPr>
                    <p:nvPr/>
                  </p:nvGrpSpPr>
                  <p:grpSpPr bwMode="auto">
                    <a:xfrm>
                      <a:off x="4831" y="3867"/>
                      <a:ext cx="24" cy="309"/>
                      <a:chOff x="4831" y="3867"/>
                      <a:chExt cx="24" cy="309"/>
                    </a:xfrm>
                  </p:grpSpPr>
                  <p:grpSp>
                    <p:nvGrpSpPr>
                      <p:cNvPr id="173238" name="Group 14"/>
                      <p:cNvGrpSpPr>
                        <a:grpSpLocks noChangeAspect="1"/>
                      </p:cNvGrpSpPr>
                      <p:nvPr/>
                    </p:nvGrpSpPr>
                    <p:grpSpPr bwMode="auto">
                      <a:xfrm>
                        <a:off x="4831" y="3867"/>
                        <a:ext cx="24" cy="24"/>
                        <a:chOff x="4329" y="3961"/>
                        <a:chExt cx="24" cy="24"/>
                      </a:xfrm>
                    </p:grpSpPr>
                    <p:sp>
                      <p:nvSpPr>
                        <p:cNvPr id="173240" name="Line 15"/>
                        <p:cNvSpPr>
                          <a:spLocks noChangeAspect="1" noChangeShapeType="1"/>
                        </p:cNvSpPr>
                        <p:nvPr/>
                      </p:nvSpPr>
                      <p:spPr bwMode="auto">
                        <a:xfrm>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sp>
                      <p:nvSpPr>
                        <p:cNvPr id="173241" name="Line 16"/>
                        <p:cNvSpPr>
                          <a:spLocks noChangeAspect="1" noChangeShapeType="1"/>
                        </p:cNvSpPr>
                        <p:nvPr/>
                      </p:nvSpPr>
                      <p:spPr bwMode="auto">
                        <a:xfrm rot="16200000" flipH="1">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grpSp>
                  <p:sp>
                    <p:nvSpPr>
                      <p:cNvPr id="173239" name="Line 17"/>
                      <p:cNvSpPr>
                        <a:spLocks noChangeAspect="1" noChangeShapeType="1"/>
                      </p:cNvSpPr>
                      <p:nvPr/>
                    </p:nvSpPr>
                    <p:spPr bwMode="auto">
                      <a:xfrm>
                        <a:off x="4843" y="3890"/>
                        <a:ext cx="0" cy="286"/>
                      </a:xfrm>
                      <a:prstGeom prst="line">
                        <a:avLst/>
                      </a:prstGeom>
                      <a:noFill/>
                      <a:ln w="6350" cap="rnd">
                        <a:solidFill>
                          <a:srgbClr val="000000"/>
                        </a:solidFill>
                        <a:prstDash val="sysDot"/>
                        <a:round/>
                        <a:headEnd type="none" w="sm" len="sm"/>
                        <a:tailEnd type="none" w="sm" len="sm"/>
                      </a:ln>
                    </p:spPr>
                    <p:txBody>
                      <a:bodyPr lIns="90000" tIns="46800" rIns="90000" bIns="46800">
                        <a:prstTxWarp prst="textNoShape">
                          <a:avLst/>
                        </a:prstTxWarp>
                        <a:spAutoFit/>
                      </a:bodyPr>
                      <a:lstStyle/>
                      <a:p>
                        <a:endParaRPr lang="en-US"/>
                      </a:p>
                    </p:txBody>
                  </p:sp>
                </p:grpSp>
                <p:sp>
                  <p:nvSpPr>
                    <p:cNvPr id="173235" name="Oval 18"/>
                    <p:cNvSpPr>
                      <a:spLocks noChangeAspect="1" noChangeArrowheads="1"/>
                    </p:cNvSpPr>
                    <p:nvPr/>
                  </p:nvSpPr>
                  <p:spPr bwMode="auto">
                    <a:xfrm>
                      <a:off x="4819" y="3771"/>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36" name="Oval 19"/>
                    <p:cNvSpPr>
                      <a:spLocks noChangeAspect="1" noChangeArrowheads="1"/>
                    </p:cNvSpPr>
                    <p:nvPr/>
                  </p:nvSpPr>
                  <p:spPr bwMode="auto">
                    <a:xfrm>
                      <a:off x="4823" y="3754"/>
                      <a:ext cx="23" cy="21"/>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37" name="Oval 20"/>
                    <p:cNvSpPr>
                      <a:spLocks noChangeAspect="1" noChangeArrowheads="1"/>
                    </p:cNvSpPr>
                    <p:nvPr/>
                  </p:nvSpPr>
                  <p:spPr bwMode="auto">
                    <a:xfrm>
                      <a:off x="4840" y="3802"/>
                      <a:ext cx="11" cy="1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grpSp>
                <p:nvGrpSpPr>
                  <p:cNvPr id="173227" name="Group 21"/>
                  <p:cNvGrpSpPr>
                    <a:grpSpLocks/>
                  </p:cNvGrpSpPr>
                  <p:nvPr/>
                </p:nvGrpSpPr>
                <p:grpSpPr bwMode="auto">
                  <a:xfrm>
                    <a:off x="3589" y="3356"/>
                    <a:ext cx="362" cy="227"/>
                    <a:chOff x="3589" y="3356"/>
                    <a:chExt cx="362" cy="227"/>
                  </a:xfrm>
                </p:grpSpPr>
                <p:pic>
                  <p:nvPicPr>
                    <p:cNvPr id="173228" name="Picture 22" descr="images204"/>
                    <p:cNvPicPr>
                      <a:picLocks noChangeAspect="1" noChangeArrowheads="1"/>
                    </p:cNvPicPr>
                    <p:nvPr/>
                  </p:nvPicPr>
                  <p:blipFill>
                    <a:blip r:embed="rId2"/>
                    <a:srcRect/>
                    <a:stretch>
                      <a:fillRect/>
                    </a:stretch>
                  </p:blipFill>
                  <p:spPr bwMode="auto">
                    <a:xfrm>
                      <a:off x="3589" y="3356"/>
                      <a:ext cx="227" cy="227"/>
                    </a:xfrm>
                    <a:prstGeom prst="rect">
                      <a:avLst/>
                    </a:prstGeom>
                    <a:noFill/>
                    <a:ln w="9525">
                      <a:noFill/>
                      <a:miter lim="800000"/>
                      <a:headEnd/>
                      <a:tailEnd/>
                    </a:ln>
                  </p:spPr>
                </p:pic>
                <p:sp>
                  <p:nvSpPr>
                    <p:cNvPr id="173229" name="Line 23"/>
                    <p:cNvSpPr>
                      <a:spLocks noChangeShapeType="1"/>
                    </p:cNvSpPr>
                    <p:nvPr/>
                  </p:nvSpPr>
                  <p:spPr bwMode="auto">
                    <a:xfrm>
                      <a:off x="3829" y="3469"/>
                      <a:ext cx="122" cy="0"/>
                    </a:xfrm>
                    <a:prstGeom prst="line">
                      <a:avLst/>
                    </a:prstGeom>
                    <a:noFill/>
                    <a:ln w="12700" cap="sq">
                      <a:solidFill>
                        <a:srgbClr val="000000"/>
                      </a:solidFill>
                      <a:round/>
                      <a:headEnd type="none" w="sm" len="sm"/>
                      <a:tailEnd type="arrow" w="med" len="med"/>
                    </a:ln>
                  </p:spPr>
                  <p:txBody>
                    <a:bodyPr lIns="90000" tIns="46800" rIns="90000" bIns="46800">
                      <a:prstTxWarp prst="textNoShape">
                        <a:avLst/>
                      </a:prstTxWarp>
                      <a:spAutoFit/>
                    </a:bodyPr>
                    <a:lstStyle/>
                    <a:p>
                      <a:endParaRPr lang="en-US"/>
                    </a:p>
                  </p:txBody>
                </p:sp>
              </p:grpSp>
            </p:grpSp>
            <p:grpSp>
              <p:nvGrpSpPr>
                <p:cNvPr id="173222" name="Group 24"/>
                <p:cNvGrpSpPr>
                  <a:grpSpLocks/>
                </p:cNvGrpSpPr>
                <p:nvPr/>
              </p:nvGrpSpPr>
              <p:grpSpPr bwMode="auto">
                <a:xfrm>
                  <a:off x="3833" y="3045"/>
                  <a:ext cx="685" cy="895"/>
                  <a:chOff x="3833" y="3045"/>
                  <a:chExt cx="685" cy="895"/>
                </a:xfrm>
              </p:grpSpPr>
              <p:sp>
                <p:nvSpPr>
                  <p:cNvPr id="173223" name="Text Box 25"/>
                  <p:cNvSpPr txBox="1">
                    <a:spLocks noChangeArrowheads="1"/>
                  </p:cNvSpPr>
                  <p:nvPr/>
                </p:nvSpPr>
                <p:spPr bwMode="auto">
                  <a:xfrm>
                    <a:off x="4354" y="3748"/>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x</a:t>
                    </a:r>
                  </a:p>
                </p:txBody>
              </p:sp>
              <p:sp>
                <p:nvSpPr>
                  <p:cNvPr id="173224" name="Text Box 26"/>
                  <p:cNvSpPr txBox="1">
                    <a:spLocks noChangeArrowheads="1"/>
                  </p:cNvSpPr>
                  <p:nvPr/>
                </p:nvSpPr>
                <p:spPr bwMode="auto">
                  <a:xfrm>
                    <a:off x="3833" y="3045"/>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y</a:t>
                    </a:r>
                  </a:p>
                </p:txBody>
              </p:sp>
              <p:sp>
                <p:nvSpPr>
                  <p:cNvPr id="173225" name="Text Box 27"/>
                  <p:cNvSpPr txBox="1">
                    <a:spLocks noChangeArrowheads="1"/>
                  </p:cNvSpPr>
                  <p:nvPr/>
                </p:nvSpPr>
                <p:spPr bwMode="auto">
                  <a:xfrm>
                    <a:off x="3924" y="3612"/>
                    <a:ext cx="158"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s</a:t>
                    </a:r>
                  </a:p>
                </p:txBody>
              </p:sp>
            </p:grpSp>
          </p:grpSp>
          <p:grpSp>
            <p:nvGrpSpPr>
              <p:cNvPr id="173116" name="Group 28"/>
              <p:cNvGrpSpPr>
                <a:grpSpLocks/>
              </p:cNvGrpSpPr>
              <p:nvPr/>
            </p:nvGrpSpPr>
            <p:grpSpPr bwMode="auto">
              <a:xfrm>
                <a:off x="3589" y="2240"/>
                <a:ext cx="929" cy="860"/>
                <a:chOff x="3589" y="2240"/>
                <a:chExt cx="929" cy="860"/>
              </a:xfrm>
            </p:grpSpPr>
            <p:grpSp>
              <p:nvGrpSpPr>
                <p:cNvPr id="173172" name="Group 29"/>
                <p:cNvGrpSpPr>
                  <a:grpSpLocks/>
                </p:cNvGrpSpPr>
                <p:nvPr/>
              </p:nvGrpSpPr>
              <p:grpSpPr bwMode="auto">
                <a:xfrm>
                  <a:off x="3589" y="2348"/>
                  <a:ext cx="775" cy="680"/>
                  <a:chOff x="3589" y="2348"/>
                  <a:chExt cx="775" cy="680"/>
                </a:xfrm>
              </p:grpSpPr>
              <p:grpSp>
                <p:nvGrpSpPr>
                  <p:cNvPr id="173177" name="Group 30"/>
                  <p:cNvGrpSpPr>
                    <a:grpSpLocks/>
                  </p:cNvGrpSpPr>
                  <p:nvPr/>
                </p:nvGrpSpPr>
                <p:grpSpPr bwMode="auto">
                  <a:xfrm>
                    <a:off x="3589" y="2540"/>
                    <a:ext cx="362" cy="227"/>
                    <a:chOff x="3589" y="2540"/>
                    <a:chExt cx="362" cy="227"/>
                  </a:xfrm>
                </p:grpSpPr>
                <p:sp>
                  <p:nvSpPr>
                    <p:cNvPr id="173219" name="Line 31"/>
                    <p:cNvSpPr>
                      <a:spLocks noChangeShapeType="1"/>
                    </p:cNvSpPr>
                    <p:nvPr/>
                  </p:nvSpPr>
                  <p:spPr bwMode="auto">
                    <a:xfrm>
                      <a:off x="3829" y="2651"/>
                      <a:ext cx="122" cy="0"/>
                    </a:xfrm>
                    <a:prstGeom prst="line">
                      <a:avLst/>
                    </a:prstGeom>
                    <a:noFill/>
                    <a:ln w="12700" cap="sq">
                      <a:solidFill>
                        <a:srgbClr val="000000"/>
                      </a:solidFill>
                      <a:round/>
                      <a:headEnd type="none" w="sm" len="sm"/>
                      <a:tailEnd type="arrow" w="med" len="med"/>
                    </a:ln>
                  </p:spPr>
                  <p:txBody>
                    <a:bodyPr lIns="90000" tIns="46800" rIns="90000" bIns="46800">
                      <a:prstTxWarp prst="textNoShape">
                        <a:avLst/>
                      </a:prstTxWarp>
                      <a:spAutoFit/>
                    </a:bodyPr>
                    <a:lstStyle/>
                    <a:p>
                      <a:endParaRPr lang="en-US"/>
                    </a:p>
                  </p:txBody>
                </p:sp>
                <p:pic>
                  <p:nvPicPr>
                    <p:cNvPr id="173220" name="Picture 32" descr="images800"/>
                    <p:cNvPicPr>
                      <a:picLocks noChangeAspect="1" noChangeArrowheads="1"/>
                    </p:cNvPicPr>
                    <p:nvPr/>
                  </p:nvPicPr>
                  <p:blipFill>
                    <a:blip r:embed="rId3"/>
                    <a:srcRect/>
                    <a:stretch>
                      <a:fillRect/>
                    </a:stretch>
                  </p:blipFill>
                  <p:spPr bwMode="auto">
                    <a:xfrm>
                      <a:off x="3589" y="2540"/>
                      <a:ext cx="227" cy="227"/>
                    </a:xfrm>
                    <a:prstGeom prst="rect">
                      <a:avLst/>
                    </a:prstGeom>
                    <a:noFill/>
                    <a:ln w="9525">
                      <a:noFill/>
                      <a:miter lim="800000"/>
                      <a:headEnd/>
                      <a:tailEnd/>
                    </a:ln>
                  </p:spPr>
                </p:pic>
              </p:grpSp>
              <p:grpSp>
                <p:nvGrpSpPr>
                  <p:cNvPr id="173178" name="Group 33"/>
                  <p:cNvGrpSpPr>
                    <a:grpSpLocks noChangeAspect="1"/>
                  </p:cNvGrpSpPr>
                  <p:nvPr/>
                </p:nvGrpSpPr>
                <p:grpSpPr bwMode="auto">
                  <a:xfrm>
                    <a:off x="3956" y="2348"/>
                    <a:ext cx="408" cy="680"/>
                    <a:chOff x="5110" y="2961"/>
                    <a:chExt cx="340" cy="567"/>
                  </a:xfrm>
                </p:grpSpPr>
                <p:sp>
                  <p:nvSpPr>
                    <p:cNvPr id="173179" name="Oval 34"/>
                    <p:cNvSpPr>
                      <a:spLocks noChangeAspect="1" noChangeArrowheads="1"/>
                    </p:cNvSpPr>
                    <p:nvPr/>
                  </p:nvSpPr>
                  <p:spPr bwMode="auto">
                    <a:xfrm>
                      <a:off x="5264" y="3477"/>
                      <a:ext cx="38" cy="36"/>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0" name="Oval 35"/>
                    <p:cNvSpPr>
                      <a:spLocks noChangeAspect="1" noChangeArrowheads="1"/>
                    </p:cNvSpPr>
                    <p:nvPr/>
                  </p:nvSpPr>
                  <p:spPr bwMode="auto">
                    <a:xfrm>
                      <a:off x="5283" y="3454"/>
                      <a:ext cx="38" cy="36"/>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1" name="Oval 36"/>
                    <p:cNvSpPr>
                      <a:spLocks noChangeAspect="1" noChangeArrowheads="1"/>
                    </p:cNvSpPr>
                    <p:nvPr/>
                  </p:nvSpPr>
                  <p:spPr bwMode="auto">
                    <a:xfrm>
                      <a:off x="5333" y="3426"/>
                      <a:ext cx="38" cy="35"/>
                    </a:xfrm>
                    <a:prstGeom prst="ellipse">
                      <a:avLst/>
                    </a:prstGeom>
                    <a:solidFill>
                      <a:srgbClr val="33CCCC"/>
                    </a:solidFill>
                    <a:ln w="9525">
                      <a:solidFill>
                        <a:srgbClr val="003366"/>
                      </a:solidFill>
                      <a:round/>
                      <a:headEnd/>
                      <a:tailEnd/>
                    </a:ln>
                  </p:spPr>
                  <p:txBody>
                    <a:bodyPr wrap="none" anchor="ctr">
                      <a:prstTxWarp prst="textNoShape">
                        <a:avLst/>
                      </a:prstTxWarp>
                    </a:bodyPr>
                    <a:lstStyle/>
                    <a:p>
                      <a:endParaRPr lang="en-US"/>
                    </a:p>
                  </p:txBody>
                </p:sp>
                <p:sp>
                  <p:nvSpPr>
                    <p:cNvPr id="173182" name="Oval 37"/>
                    <p:cNvSpPr>
                      <a:spLocks noChangeAspect="1" noChangeArrowheads="1"/>
                    </p:cNvSpPr>
                    <p:nvPr/>
                  </p:nvSpPr>
                  <p:spPr bwMode="auto">
                    <a:xfrm>
                      <a:off x="5376" y="3428"/>
                      <a:ext cx="38" cy="36"/>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3" name="Oval 38"/>
                    <p:cNvSpPr>
                      <a:spLocks noChangeAspect="1" noChangeArrowheads="1"/>
                    </p:cNvSpPr>
                    <p:nvPr/>
                  </p:nvSpPr>
                  <p:spPr bwMode="auto">
                    <a:xfrm>
                      <a:off x="5231" y="3441"/>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4" name="Oval 39"/>
                    <p:cNvSpPr>
                      <a:spLocks noChangeAspect="1" noChangeArrowheads="1"/>
                    </p:cNvSpPr>
                    <p:nvPr/>
                  </p:nvSpPr>
                  <p:spPr bwMode="auto">
                    <a:xfrm>
                      <a:off x="5332" y="3465"/>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5" name="Oval 40"/>
                    <p:cNvSpPr>
                      <a:spLocks noChangeAspect="1" noChangeArrowheads="1"/>
                    </p:cNvSpPr>
                    <p:nvPr/>
                  </p:nvSpPr>
                  <p:spPr bwMode="auto">
                    <a:xfrm>
                      <a:off x="5285" y="3481"/>
                      <a:ext cx="28"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6" name="Oval 41"/>
                    <p:cNvSpPr>
                      <a:spLocks noChangeAspect="1" noChangeArrowheads="1"/>
                    </p:cNvSpPr>
                    <p:nvPr/>
                  </p:nvSpPr>
                  <p:spPr bwMode="auto">
                    <a:xfrm>
                      <a:off x="5377" y="3442"/>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7" name="Oval 42"/>
                    <p:cNvSpPr>
                      <a:spLocks noChangeAspect="1" noChangeArrowheads="1"/>
                    </p:cNvSpPr>
                    <p:nvPr/>
                  </p:nvSpPr>
                  <p:spPr bwMode="auto">
                    <a:xfrm>
                      <a:off x="5271" y="3450"/>
                      <a:ext cx="28"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8" name="Oval 43"/>
                    <p:cNvSpPr>
                      <a:spLocks noChangeAspect="1" noChangeArrowheads="1"/>
                    </p:cNvSpPr>
                    <p:nvPr/>
                  </p:nvSpPr>
                  <p:spPr bwMode="auto">
                    <a:xfrm>
                      <a:off x="5376" y="3466"/>
                      <a:ext cx="44" cy="4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89" name="Oval 44"/>
                    <p:cNvSpPr>
                      <a:spLocks noChangeAspect="1" noChangeArrowheads="1"/>
                    </p:cNvSpPr>
                    <p:nvPr/>
                  </p:nvSpPr>
                  <p:spPr bwMode="auto">
                    <a:xfrm>
                      <a:off x="5276" y="3412"/>
                      <a:ext cx="28"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0" name="Oval 45"/>
                    <p:cNvSpPr>
                      <a:spLocks noChangeAspect="1" noChangeArrowheads="1"/>
                    </p:cNvSpPr>
                    <p:nvPr/>
                  </p:nvSpPr>
                  <p:spPr bwMode="auto">
                    <a:xfrm>
                      <a:off x="5332" y="3465"/>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1" name="Oval 46"/>
                    <p:cNvSpPr>
                      <a:spLocks noChangeAspect="1" noChangeArrowheads="1"/>
                    </p:cNvSpPr>
                    <p:nvPr/>
                  </p:nvSpPr>
                  <p:spPr bwMode="auto">
                    <a:xfrm>
                      <a:off x="5332" y="3465"/>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2" name="Oval 47"/>
                    <p:cNvSpPr>
                      <a:spLocks noChangeAspect="1" noChangeArrowheads="1"/>
                    </p:cNvSpPr>
                    <p:nvPr/>
                  </p:nvSpPr>
                  <p:spPr bwMode="auto">
                    <a:xfrm>
                      <a:off x="5344" y="3442"/>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3" name="Oval 48"/>
                    <p:cNvSpPr>
                      <a:spLocks noChangeAspect="1" noChangeArrowheads="1"/>
                    </p:cNvSpPr>
                    <p:nvPr/>
                  </p:nvSpPr>
                  <p:spPr bwMode="auto">
                    <a:xfrm>
                      <a:off x="5358" y="3457"/>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4" name="Oval 49"/>
                    <p:cNvSpPr>
                      <a:spLocks noChangeAspect="1" noChangeArrowheads="1"/>
                    </p:cNvSpPr>
                    <p:nvPr/>
                  </p:nvSpPr>
                  <p:spPr bwMode="auto">
                    <a:xfrm>
                      <a:off x="5397" y="3460"/>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5" name="Oval 50"/>
                    <p:cNvSpPr>
                      <a:spLocks noChangeAspect="1" noChangeArrowheads="1"/>
                    </p:cNvSpPr>
                    <p:nvPr/>
                  </p:nvSpPr>
                  <p:spPr bwMode="auto">
                    <a:xfrm>
                      <a:off x="5248" y="3469"/>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6" name="Oval 51"/>
                    <p:cNvSpPr>
                      <a:spLocks noChangeAspect="1" noChangeArrowheads="1"/>
                    </p:cNvSpPr>
                    <p:nvPr/>
                  </p:nvSpPr>
                  <p:spPr bwMode="auto">
                    <a:xfrm>
                      <a:off x="5321" y="3482"/>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7" name="Oval 52"/>
                    <p:cNvSpPr>
                      <a:spLocks noChangeAspect="1" noChangeArrowheads="1"/>
                    </p:cNvSpPr>
                    <p:nvPr/>
                  </p:nvSpPr>
                  <p:spPr bwMode="auto">
                    <a:xfrm>
                      <a:off x="5204" y="3437"/>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8" name="Oval 53"/>
                    <p:cNvSpPr>
                      <a:spLocks noChangeAspect="1" noChangeArrowheads="1"/>
                    </p:cNvSpPr>
                    <p:nvPr/>
                  </p:nvSpPr>
                  <p:spPr bwMode="auto">
                    <a:xfrm>
                      <a:off x="5200" y="3483"/>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99" name="Oval 54"/>
                    <p:cNvSpPr>
                      <a:spLocks noChangeAspect="1" noChangeArrowheads="1"/>
                    </p:cNvSpPr>
                    <p:nvPr/>
                  </p:nvSpPr>
                  <p:spPr bwMode="auto">
                    <a:xfrm>
                      <a:off x="5357" y="3432"/>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0" name="Oval 55"/>
                    <p:cNvSpPr>
                      <a:spLocks noChangeAspect="1" noChangeArrowheads="1"/>
                    </p:cNvSpPr>
                    <p:nvPr/>
                  </p:nvSpPr>
                  <p:spPr bwMode="auto">
                    <a:xfrm>
                      <a:off x="5376" y="3463"/>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1" name="Oval 56"/>
                    <p:cNvSpPr>
                      <a:spLocks noChangeAspect="1" noChangeArrowheads="1"/>
                    </p:cNvSpPr>
                    <p:nvPr/>
                  </p:nvSpPr>
                  <p:spPr bwMode="auto">
                    <a:xfrm>
                      <a:off x="5371" y="3486"/>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2" name="Oval 57"/>
                    <p:cNvSpPr>
                      <a:spLocks noChangeAspect="1" noChangeArrowheads="1"/>
                    </p:cNvSpPr>
                    <p:nvPr/>
                  </p:nvSpPr>
                  <p:spPr bwMode="auto">
                    <a:xfrm>
                      <a:off x="5190" y="3457"/>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3" name="Oval 58"/>
                    <p:cNvSpPr>
                      <a:spLocks noChangeAspect="1" noChangeArrowheads="1"/>
                    </p:cNvSpPr>
                    <p:nvPr/>
                  </p:nvSpPr>
                  <p:spPr bwMode="auto">
                    <a:xfrm>
                      <a:off x="5203" y="3456"/>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4" name="Oval 59"/>
                    <p:cNvSpPr>
                      <a:spLocks noChangeAspect="1" noChangeArrowheads="1"/>
                    </p:cNvSpPr>
                    <p:nvPr/>
                  </p:nvSpPr>
                  <p:spPr bwMode="auto">
                    <a:xfrm>
                      <a:off x="5216" y="3471"/>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5" name="Oval 60"/>
                    <p:cNvSpPr>
                      <a:spLocks noChangeAspect="1" noChangeArrowheads="1"/>
                    </p:cNvSpPr>
                    <p:nvPr/>
                  </p:nvSpPr>
                  <p:spPr bwMode="auto">
                    <a:xfrm>
                      <a:off x="5215" y="3450"/>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6" name="Oval 61"/>
                    <p:cNvSpPr>
                      <a:spLocks noChangeAspect="1" noChangeArrowheads="1"/>
                    </p:cNvSpPr>
                    <p:nvPr/>
                  </p:nvSpPr>
                  <p:spPr bwMode="auto">
                    <a:xfrm>
                      <a:off x="5268" y="3469"/>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7" name="Oval 62"/>
                    <p:cNvSpPr>
                      <a:spLocks noChangeAspect="1" noChangeArrowheads="1"/>
                    </p:cNvSpPr>
                    <p:nvPr/>
                  </p:nvSpPr>
                  <p:spPr bwMode="auto">
                    <a:xfrm>
                      <a:off x="5284" y="3035"/>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08" name="Rectangle 63"/>
                    <p:cNvSpPr>
                      <a:spLocks noChangeAspect="1" noChangeArrowheads="1"/>
                    </p:cNvSpPr>
                    <p:nvPr/>
                  </p:nvSpPr>
                  <p:spPr bwMode="auto">
                    <a:xfrm>
                      <a:off x="5110" y="2961"/>
                      <a:ext cx="340" cy="567"/>
                    </a:xfrm>
                    <a:prstGeom prst="rect">
                      <a:avLst/>
                    </a:prstGeom>
                    <a:noFill/>
                    <a:ln w="12700" cap="sq">
                      <a:solidFill>
                        <a:srgbClr val="000000"/>
                      </a:solidFill>
                      <a:miter lim="800000"/>
                      <a:headEnd type="none" w="sm" len="sm"/>
                      <a:tailEnd type="none" w="sm" len="sm"/>
                    </a:ln>
                    <a:scene3d>
                      <a:camera prst="legacyObliqueTopRight"/>
                      <a:lightRig rig="legacyFlat3" dir="b"/>
                    </a:scene3d>
                    <a:sp3d extrusionH="430200" prstMaterial="legacyWireframe">
                      <a:bevelT w="13500" h="13500" prst="angle"/>
                      <a:bevelB w="13500" h="13500" prst="angle"/>
                      <a:extrusionClr>
                        <a:srgbClr val="000000"/>
                      </a:extrusionClr>
                    </a:sp3d>
                  </p:spPr>
                  <p:txBody>
                    <a:bodyPr lIns="90000" tIns="46800" rIns="90000" bIns="46800" anchor="ctr">
                      <a:prstTxWarp prst="textNoShape">
                        <a:avLst/>
                      </a:prstTxWarp>
                      <a:spAutoFit/>
                      <a:flatTx/>
                    </a:bodyPr>
                    <a:lstStyle/>
                    <a:p>
                      <a:endParaRPr lang="en-US"/>
                    </a:p>
                  </p:txBody>
                </p:sp>
                <p:grpSp>
                  <p:nvGrpSpPr>
                    <p:cNvPr id="173209" name="Group 64"/>
                    <p:cNvGrpSpPr>
                      <a:grpSpLocks noChangeAspect="1"/>
                    </p:cNvGrpSpPr>
                    <p:nvPr/>
                  </p:nvGrpSpPr>
                  <p:grpSpPr bwMode="auto">
                    <a:xfrm>
                      <a:off x="5314" y="3160"/>
                      <a:ext cx="24" cy="309"/>
                      <a:chOff x="4831" y="3867"/>
                      <a:chExt cx="24" cy="309"/>
                    </a:xfrm>
                  </p:grpSpPr>
                  <p:grpSp>
                    <p:nvGrpSpPr>
                      <p:cNvPr id="173215" name="Group 65"/>
                      <p:cNvGrpSpPr>
                        <a:grpSpLocks noChangeAspect="1"/>
                      </p:cNvGrpSpPr>
                      <p:nvPr/>
                    </p:nvGrpSpPr>
                    <p:grpSpPr bwMode="auto">
                      <a:xfrm>
                        <a:off x="4831" y="3867"/>
                        <a:ext cx="24" cy="24"/>
                        <a:chOff x="4329" y="3961"/>
                        <a:chExt cx="24" cy="24"/>
                      </a:xfrm>
                    </p:grpSpPr>
                    <p:sp>
                      <p:nvSpPr>
                        <p:cNvPr id="173217" name="Line 66"/>
                        <p:cNvSpPr>
                          <a:spLocks noChangeAspect="1" noChangeShapeType="1"/>
                        </p:cNvSpPr>
                        <p:nvPr/>
                      </p:nvSpPr>
                      <p:spPr bwMode="auto">
                        <a:xfrm>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sp>
                      <p:nvSpPr>
                        <p:cNvPr id="173218" name="Line 67"/>
                        <p:cNvSpPr>
                          <a:spLocks noChangeAspect="1" noChangeShapeType="1"/>
                        </p:cNvSpPr>
                        <p:nvPr/>
                      </p:nvSpPr>
                      <p:spPr bwMode="auto">
                        <a:xfrm rot="16200000" flipH="1">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grpSp>
                  <p:sp>
                    <p:nvSpPr>
                      <p:cNvPr id="173216" name="Line 68"/>
                      <p:cNvSpPr>
                        <a:spLocks noChangeAspect="1" noChangeShapeType="1"/>
                      </p:cNvSpPr>
                      <p:nvPr/>
                    </p:nvSpPr>
                    <p:spPr bwMode="auto">
                      <a:xfrm>
                        <a:off x="4843" y="3890"/>
                        <a:ext cx="0" cy="286"/>
                      </a:xfrm>
                      <a:prstGeom prst="line">
                        <a:avLst/>
                      </a:prstGeom>
                      <a:noFill/>
                      <a:ln w="6350" cap="rnd">
                        <a:solidFill>
                          <a:srgbClr val="000000"/>
                        </a:solidFill>
                        <a:prstDash val="sysDot"/>
                        <a:round/>
                        <a:headEnd type="none" w="sm" len="sm"/>
                        <a:tailEnd type="none" w="sm" len="sm"/>
                      </a:ln>
                    </p:spPr>
                    <p:txBody>
                      <a:bodyPr lIns="90000" tIns="46800" rIns="90000" bIns="46800">
                        <a:prstTxWarp prst="textNoShape">
                          <a:avLst/>
                        </a:prstTxWarp>
                        <a:spAutoFit/>
                      </a:bodyPr>
                      <a:lstStyle/>
                      <a:p>
                        <a:endParaRPr lang="en-US"/>
                      </a:p>
                    </p:txBody>
                  </p:sp>
                </p:grpSp>
                <p:sp>
                  <p:nvSpPr>
                    <p:cNvPr id="173210" name="Oval 69"/>
                    <p:cNvSpPr>
                      <a:spLocks noChangeAspect="1" noChangeArrowheads="1"/>
                    </p:cNvSpPr>
                    <p:nvPr/>
                  </p:nvSpPr>
                  <p:spPr bwMode="auto">
                    <a:xfrm>
                      <a:off x="5263" y="3197"/>
                      <a:ext cx="11" cy="1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11" name="Oval 70"/>
                    <p:cNvSpPr>
                      <a:spLocks noChangeAspect="1" noChangeArrowheads="1"/>
                    </p:cNvSpPr>
                    <p:nvPr/>
                  </p:nvSpPr>
                  <p:spPr bwMode="auto">
                    <a:xfrm>
                      <a:off x="5368" y="3256"/>
                      <a:ext cx="11" cy="1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12" name="Oval 71"/>
                    <p:cNvSpPr>
                      <a:spLocks noChangeAspect="1" noChangeArrowheads="1"/>
                    </p:cNvSpPr>
                    <p:nvPr/>
                  </p:nvSpPr>
                  <p:spPr bwMode="auto">
                    <a:xfrm>
                      <a:off x="5307" y="3309"/>
                      <a:ext cx="20" cy="18"/>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13" name="Oval 72"/>
                    <p:cNvSpPr>
                      <a:spLocks noChangeAspect="1" noChangeArrowheads="1"/>
                    </p:cNvSpPr>
                    <p:nvPr/>
                  </p:nvSpPr>
                  <p:spPr bwMode="auto">
                    <a:xfrm>
                      <a:off x="5314" y="3041"/>
                      <a:ext cx="23" cy="21"/>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214" name="Oval 73"/>
                    <p:cNvSpPr>
                      <a:spLocks noChangeAspect="1" noChangeArrowheads="1"/>
                    </p:cNvSpPr>
                    <p:nvPr/>
                  </p:nvSpPr>
                  <p:spPr bwMode="auto">
                    <a:xfrm>
                      <a:off x="5295" y="3056"/>
                      <a:ext cx="18" cy="17"/>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grpSp>
            <p:grpSp>
              <p:nvGrpSpPr>
                <p:cNvPr id="2" name="Group 74"/>
                <p:cNvGrpSpPr>
                  <a:grpSpLocks/>
                </p:cNvGrpSpPr>
                <p:nvPr/>
              </p:nvGrpSpPr>
              <p:grpSpPr bwMode="auto">
                <a:xfrm>
                  <a:off x="3833" y="2240"/>
                  <a:ext cx="685" cy="860"/>
                  <a:chOff x="3833" y="2240"/>
                  <a:chExt cx="685" cy="860"/>
                </a:xfrm>
              </p:grpSpPr>
              <p:sp>
                <p:nvSpPr>
                  <p:cNvPr id="173174" name="Text Box 75"/>
                  <p:cNvSpPr txBox="1">
                    <a:spLocks noChangeArrowheads="1"/>
                  </p:cNvSpPr>
                  <p:nvPr/>
                </p:nvSpPr>
                <p:spPr bwMode="auto">
                  <a:xfrm>
                    <a:off x="4354" y="2908"/>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x</a:t>
                    </a:r>
                  </a:p>
                </p:txBody>
              </p:sp>
              <p:sp>
                <p:nvSpPr>
                  <p:cNvPr id="173175" name="Text Box 76"/>
                  <p:cNvSpPr txBox="1">
                    <a:spLocks noChangeArrowheads="1"/>
                  </p:cNvSpPr>
                  <p:nvPr/>
                </p:nvSpPr>
                <p:spPr bwMode="auto">
                  <a:xfrm>
                    <a:off x="3833" y="2240"/>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y</a:t>
                    </a:r>
                  </a:p>
                </p:txBody>
              </p:sp>
              <p:sp>
                <p:nvSpPr>
                  <p:cNvPr id="173176" name="Text Box 77"/>
                  <p:cNvSpPr txBox="1">
                    <a:spLocks noChangeArrowheads="1"/>
                  </p:cNvSpPr>
                  <p:nvPr/>
                </p:nvSpPr>
                <p:spPr bwMode="auto">
                  <a:xfrm>
                    <a:off x="3924" y="2807"/>
                    <a:ext cx="158"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s</a:t>
                    </a:r>
                  </a:p>
                </p:txBody>
              </p:sp>
            </p:grpSp>
          </p:grpSp>
          <p:grpSp>
            <p:nvGrpSpPr>
              <p:cNvPr id="173117" name="Group 78"/>
              <p:cNvGrpSpPr>
                <a:grpSpLocks/>
              </p:cNvGrpSpPr>
              <p:nvPr/>
            </p:nvGrpSpPr>
            <p:grpSpPr bwMode="auto">
              <a:xfrm>
                <a:off x="4603" y="2240"/>
                <a:ext cx="931" cy="860"/>
                <a:chOff x="4603" y="2240"/>
                <a:chExt cx="931" cy="860"/>
              </a:xfrm>
            </p:grpSpPr>
            <p:grpSp>
              <p:nvGrpSpPr>
                <p:cNvPr id="173145" name="Group 79"/>
                <p:cNvGrpSpPr>
                  <a:grpSpLocks/>
                </p:cNvGrpSpPr>
                <p:nvPr/>
              </p:nvGrpSpPr>
              <p:grpSpPr bwMode="auto">
                <a:xfrm>
                  <a:off x="4603" y="2348"/>
                  <a:ext cx="791" cy="682"/>
                  <a:chOff x="4603" y="2348"/>
                  <a:chExt cx="791" cy="682"/>
                </a:xfrm>
              </p:grpSpPr>
              <p:grpSp>
                <p:nvGrpSpPr>
                  <p:cNvPr id="173150" name="Group 80"/>
                  <p:cNvGrpSpPr>
                    <a:grpSpLocks noChangeAspect="1"/>
                  </p:cNvGrpSpPr>
                  <p:nvPr/>
                </p:nvGrpSpPr>
                <p:grpSpPr bwMode="auto">
                  <a:xfrm>
                    <a:off x="4972" y="2348"/>
                    <a:ext cx="422" cy="682"/>
                    <a:chOff x="5087" y="2612"/>
                    <a:chExt cx="351" cy="567"/>
                  </a:xfrm>
                </p:grpSpPr>
                <p:sp>
                  <p:nvSpPr>
                    <p:cNvPr id="173154" name="Oval 81"/>
                    <p:cNvSpPr>
                      <a:spLocks noChangeAspect="1" noChangeArrowheads="1"/>
                    </p:cNvSpPr>
                    <p:nvPr/>
                  </p:nvSpPr>
                  <p:spPr bwMode="auto">
                    <a:xfrm>
                      <a:off x="5314" y="2941"/>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55" name="Oval 82"/>
                    <p:cNvSpPr>
                      <a:spLocks noChangeAspect="1" noChangeArrowheads="1"/>
                    </p:cNvSpPr>
                    <p:nvPr/>
                  </p:nvSpPr>
                  <p:spPr bwMode="auto">
                    <a:xfrm>
                      <a:off x="5375" y="2966"/>
                      <a:ext cx="48"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56" name="Oval 83"/>
                    <p:cNvSpPr>
                      <a:spLocks noChangeAspect="1" noChangeArrowheads="1"/>
                    </p:cNvSpPr>
                    <p:nvPr/>
                  </p:nvSpPr>
                  <p:spPr bwMode="auto">
                    <a:xfrm>
                      <a:off x="5344" y="2965"/>
                      <a:ext cx="48" cy="4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57" name="Oval 84"/>
                    <p:cNvSpPr>
                      <a:spLocks noChangeAspect="1" noChangeArrowheads="1"/>
                    </p:cNvSpPr>
                    <p:nvPr/>
                  </p:nvSpPr>
                  <p:spPr bwMode="auto">
                    <a:xfrm>
                      <a:off x="5369" y="2999"/>
                      <a:ext cx="44" cy="4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58" name="Rectangle 85"/>
                    <p:cNvSpPr>
                      <a:spLocks noChangeAspect="1" noChangeArrowheads="1"/>
                    </p:cNvSpPr>
                    <p:nvPr/>
                  </p:nvSpPr>
                  <p:spPr bwMode="auto">
                    <a:xfrm>
                      <a:off x="5087" y="2612"/>
                      <a:ext cx="340" cy="567"/>
                    </a:xfrm>
                    <a:prstGeom prst="rect">
                      <a:avLst/>
                    </a:prstGeom>
                    <a:noFill/>
                    <a:ln w="12700" cap="sq">
                      <a:solidFill>
                        <a:srgbClr val="000000"/>
                      </a:solidFill>
                      <a:miter lim="800000"/>
                      <a:headEnd type="none" w="sm" len="sm"/>
                      <a:tailEnd type="none" w="sm" len="sm"/>
                    </a:ln>
                    <a:scene3d>
                      <a:camera prst="legacyObliqueTopRight"/>
                      <a:lightRig rig="legacyFlat3" dir="b"/>
                    </a:scene3d>
                    <a:sp3d extrusionH="430200" prstMaterial="legacyWireframe">
                      <a:bevelT w="13500" h="13500" prst="angle"/>
                      <a:bevelB w="13500" h="13500" prst="angle"/>
                      <a:extrusionClr>
                        <a:srgbClr val="000000"/>
                      </a:extrusionClr>
                    </a:sp3d>
                  </p:spPr>
                  <p:txBody>
                    <a:bodyPr lIns="90000" tIns="46800" rIns="90000" bIns="46800" anchor="ctr">
                      <a:prstTxWarp prst="textNoShape">
                        <a:avLst/>
                      </a:prstTxWarp>
                      <a:spAutoFit/>
                      <a:flatTx/>
                    </a:bodyPr>
                    <a:lstStyle/>
                    <a:p>
                      <a:endParaRPr lang="en-US"/>
                    </a:p>
                  </p:txBody>
                </p:sp>
                <p:sp>
                  <p:nvSpPr>
                    <p:cNvPr id="173159" name="Oval 86"/>
                    <p:cNvSpPr>
                      <a:spLocks noChangeAspect="1" noChangeArrowheads="1"/>
                    </p:cNvSpPr>
                    <p:nvPr/>
                  </p:nvSpPr>
                  <p:spPr bwMode="auto">
                    <a:xfrm>
                      <a:off x="5400" y="2995"/>
                      <a:ext cx="38" cy="3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nvGrpSpPr>
                    <p:cNvPr id="3" name="Group 87"/>
                    <p:cNvGrpSpPr>
                      <a:grpSpLocks noChangeAspect="1"/>
                    </p:cNvGrpSpPr>
                    <p:nvPr/>
                  </p:nvGrpSpPr>
                  <p:grpSpPr bwMode="auto">
                    <a:xfrm>
                      <a:off x="5291" y="2811"/>
                      <a:ext cx="24" cy="309"/>
                      <a:chOff x="4831" y="3867"/>
                      <a:chExt cx="24" cy="309"/>
                    </a:xfrm>
                  </p:grpSpPr>
                  <p:grpSp>
                    <p:nvGrpSpPr>
                      <p:cNvPr id="173168" name="Group 88"/>
                      <p:cNvGrpSpPr>
                        <a:grpSpLocks noChangeAspect="1"/>
                      </p:cNvGrpSpPr>
                      <p:nvPr/>
                    </p:nvGrpSpPr>
                    <p:grpSpPr bwMode="auto">
                      <a:xfrm>
                        <a:off x="4831" y="3867"/>
                        <a:ext cx="24" cy="24"/>
                        <a:chOff x="4329" y="3961"/>
                        <a:chExt cx="24" cy="24"/>
                      </a:xfrm>
                    </p:grpSpPr>
                    <p:sp>
                      <p:nvSpPr>
                        <p:cNvPr id="173170" name="Line 89"/>
                        <p:cNvSpPr>
                          <a:spLocks noChangeAspect="1" noChangeShapeType="1"/>
                        </p:cNvSpPr>
                        <p:nvPr/>
                      </p:nvSpPr>
                      <p:spPr bwMode="auto">
                        <a:xfrm>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sp>
                      <p:nvSpPr>
                        <p:cNvPr id="173171" name="Line 90"/>
                        <p:cNvSpPr>
                          <a:spLocks noChangeAspect="1" noChangeShapeType="1"/>
                        </p:cNvSpPr>
                        <p:nvPr/>
                      </p:nvSpPr>
                      <p:spPr bwMode="auto">
                        <a:xfrm rot="16200000" flipH="1">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grpSp>
                  <p:sp>
                    <p:nvSpPr>
                      <p:cNvPr id="173169" name="Line 91"/>
                      <p:cNvSpPr>
                        <a:spLocks noChangeAspect="1" noChangeShapeType="1"/>
                      </p:cNvSpPr>
                      <p:nvPr/>
                    </p:nvSpPr>
                    <p:spPr bwMode="auto">
                      <a:xfrm>
                        <a:off x="4843" y="3890"/>
                        <a:ext cx="0" cy="286"/>
                      </a:xfrm>
                      <a:prstGeom prst="line">
                        <a:avLst/>
                      </a:prstGeom>
                      <a:noFill/>
                      <a:ln w="6350" cap="rnd">
                        <a:solidFill>
                          <a:srgbClr val="000000"/>
                        </a:solidFill>
                        <a:prstDash val="sysDot"/>
                        <a:round/>
                        <a:headEnd type="none" w="sm" len="sm"/>
                        <a:tailEnd type="none" w="sm" len="sm"/>
                      </a:ln>
                    </p:spPr>
                    <p:txBody>
                      <a:bodyPr lIns="90000" tIns="46800" rIns="90000" bIns="46800">
                        <a:prstTxWarp prst="textNoShape">
                          <a:avLst/>
                        </a:prstTxWarp>
                        <a:spAutoFit/>
                      </a:bodyPr>
                      <a:lstStyle/>
                      <a:p>
                        <a:endParaRPr lang="en-US"/>
                      </a:p>
                    </p:txBody>
                  </p:sp>
                </p:grpSp>
                <p:sp>
                  <p:nvSpPr>
                    <p:cNvPr id="173161" name="Oval 92"/>
                    <p:cNvSpPr>
                      <a:spLocks noChangeAspect="1" noChangeArrowheads="1"/>
                    </p:cNvSpPr>
                    <p:nvPr/>
                  </p:nvSpPr>
                  <p:spPr bwMode="auto">
                    <a:xfrm>
                      <a:off x="5332" y="2943"/>
                      <a:ext cx="38" cy="36"/>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2" name="Oval 93"/>
                    <p:cNvSpPr>
                      <a:spLocks noChangeAspect="1" noChangeArrowheads="1"/>
                    </p:cNvSpPr>
                    <p:nvPr/>
                  </p:nvSpPr>
                  <p:spPr bwMode="auto">
                    <a:xfrm>
                      <a:off x="5381" y="2980"/>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3" name="Oval 94"/>
                    <p:cNvSpPr>
                      <a:spLocks noChangeAspect="1" noChangeArrowheads="1"/>
                    </p:cNvSpPr>
                    <p:nvPr/>
                  </p:nvSpPr>
                  <p:spPr bwMode="auto">
                    <a:xfrm>
                      <a:off x="5391" y="3009"/>
                      <a:ext cx="38" cy="36"/>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4" name="Oval 95"/>
                    <p:cNvSpPr>
                      <a:spLocks noChangeAspect="1" noChangeArrowheads="1"/>
                    </p:cNvSpPr>
                    <p:nvPr/>
                  </p:nvSpPr>
                  <p:spPr bwMode="auto">
                    <a:xfrm>
                      <a:off x="5367" y="2951"/>
                      <a:ext cx="28"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5" name="Oval 96"/>
                    <p:cNvSpPr>
                      <a:spLocks noChangeAspect="1" noChangeArrowheads="1"/>
                    </p:cNvSpPr>
                    <p:nvPr/>
                  </p:nvSpPr>
                  <p:spPr bwMode="auto">
                    <a:xfrm>
                      <a:off x="5352" y="3017"/>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6" name="Oval 97"/>
                    <p:cNvSpPr>
                      <a:spLocks noChangeAspect="1" noChangeArrowheads="1"/>
                    </p:cNvSpPr>
                    <p:nvPr/>
                  </p:nvSpPr>
                  <p:spPr bwMode="auto">
                    <a:xfrm>
                      <a:off x="5347" y="2984"/>
                      <a:ext cx="27" cy="25"/>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67" name="Oval 98"/>
                    <p:cNvSpPr>
                      <a:spLocks noChangeAspect="1" noChangeArrowheads="1"/>
                    </p:cNvSpPr>
                    <p:nvPr/>
                  </p:nvSpPr>
                  <p:spPr bwMode="auto">
                    <a:xfrm>
                      <a:off x="5391" y="3056"/>
                      <a:ext cx="23" cy="21"/>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grpSp>
                <p:nvGrpSpPr>
                  <p:cNvPr id="173151" name="Group 99"/>
                  <p:cNvGrpSpPr>
                    <a:grpSpLocks/>
                  </p:cNvGrpSpPr>
                  <p:nvPr/>
                </p:nvGrpSpPr>
                <p:grpSpPr bwMode="auto">
                  <a:xfrm>
                    <a:off x="4603" y="2540"/>
                    <a:ext cx="358" cy="227"/>
                    <a:chOff x="4603" y="2540"/>
                    <a:chExt cx="358" cy="227"/>
                  </a:xfrm>
                </p:grpSpPr>
                <p:pic>
                  <p:nvPicPr>
                    <p:cNvPr id="173152" name="Picture 100" descr="images690"/>
                    <p:cNvPicPr>
                      <a:picLocks noChangeAspect="1" noChangeArrowheads="1"/>
                    </p:cNvPicPr>
                    <p:nvPr/>
                  </p:nvPicPr>
                  <p:blipFill>
                    <a:blip r:embed="rId4"/>
                    <a:srcRect/>
                    <a:stretch>
                      <a:fillRect/>
                    </a:stretch>
                  </p:blipFill>
                  <p:spPr bwMode="auto">
                    <a:xfrm>
                      <a:off x="4603" y="2540"/>
                      <a:ext cx="227" cy="227"/>
                    </a:xfrm>
                    <a:prstGeom prst="rect">
                      <a:avLst/>
                    </a:prstGeom>
                    <a:noFill/>
                    <a:ln w="9525">
                      <a:noFill/>
                      <a:miter lim="800000"/>
                      <a:headEnd/>
                      <a:tailEnd/>
                    </a:ln>
                  </p:spPr>
                </p:pic>
                <p:sp>
                  <p:nvSpPr>
                    <p:cNvPr id="173153" name="Line 101"/>
                    <p:cNvSpPr>
                      <a:spLocks noChangeShapeType="1"/>
                    </p:cNvSpPr>
                    <p:nvPr/>
                  </p:nvSpPr>
                  <p:spPr bwMode="auto">
                    <a:xfrm>
                      <a:off x="4839" y="2651"/>
                      <a:ext cx="122" cy="0"/>
                    </a:xfrm>
                    <a:prstGeom prst="line">
                      <a:avLst/>
                    </a:prstGeom>
                    <a:noFill/>
                    <a:ln w="12700" cap="sq">
                      <a:solidFill>
                        <a:srgbClr val="000000"/>
                      </a:solidFill>
                      <a:round/>
                      <a:headEnd type="none" w="sm" len="sm"/>
                      <a:tailEnd type="arrow" w="med" len="med"/>
                    </a:ln>
                  </p:spPr>
                  <p:txBody>
                    <a:bodyPr lIns="90000" tIns="46800" rIns="90000" bIns="46800">
                      <a:prstTxWarp prst="textNoShape">
                        <a:avLst/>
                      </a:prstTxWarp>
                      <a:spAutoFit/>
                    </a:bodyPr>
                    <a:lstStyle/>
                    <a:p>
                      <a:endParaRPr lang="en-US"/>
                    </a:p>
                  </p:txBody>
                </p:sp>
              </p:grpSp>
            </p:grpSp>
            <p:grpSp>
              <p:nvGrpSpPr>
                <p:cNvPr id="173146" name="Group 102"/>
                <p:cNvGrpSpPr>
                  <a:grpSpLocks/>
                </p:cNvGrpSpPr>
                <p:nvPr/>
              </p:nvGrpSpPr>
              <p:grpSpPr bwMode="auto">
                <a:xfrm>
                  <a:off x="4849" y="2240"/>
                  <a:ext cx="685" cy="860"/>
                  <a:chOff x="4849" y="2240"/>
                  <a:chExt cx="685" cy="860"/>
                </a:xfrm>
              </p:grpSpPr>
              <p:sp>
                <p:nvSpPr>
                  <p:cNvPr id="173147" name="Text Box 103"/>
                  <p:cNvSpPr txBox="1">
                    <a:spLocks noChangeArrowheads="1"/>
                  </p:cNvSpPr>
                  <p:nvPr/>
                </p:nvSpPr>
                <p:spPr bwMode="auto">
                  <a:xfrm>
                    <a:off x="5370" y="2908"/>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x</a:t>
                    </a:r>
                  </a:p>
                </p:txBody>
              </p:sp>
              <p:sp>
                <p:nvSpPr>
                  <p:cNvPr id="173148" name="Text Box 104"/>
                  <p:cNvSpPr txBox="1">
                    <a:spLocks noChangeArrowheads="1"/>
                  </p:cNvSpPr>
                  <p:nvPr/>
                </p:nvSpPr>
                <p:spPr bwMode="auto">
                  <a:xfrm>
                    <a:off x="4849" y="2240"/>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y</a:t>
                    </a:r>
                  </a:p>
                </p:txBody>
              </p:sp>
              <p:sp>
                <p:nvSpPr>
                  <p:cNvPr id="173149" name="Text Box 105"/>
                  <p:cNvSpPr txBox="1">
                    <a:spLocks noChangeArrowheads="1"/>
                  </p:cNvSpPr>
                  <p:nvPr/>
                </p:nvSpPr>
                <p:spPr bwMode="auto">
                  <a:xfrm>
                    <a:off x="4940" y="2807"/>
                    <a:ext cx="158"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s</a:t>
                    </a:r>
                  </a:p>
                </p:txBody>
              </p:sp>
            </p:grpSp>
          </p:grpSp>
          <p:grpSp>
            <p:nvGrpSpPr>
              <p:cNvPr id="173118" name="Group 106"/>
              <p:cNvGrpSpPr>
                <a:grpSpLocks/>
              </p:cNvGrpSpPr>
              <p:nvPr/>
            </p:nvGrpSpPr>
            <p:grpSpPr bwMode="auto">
              <a:xfrm>
                <a:off x="4603" y="3045"/>
                <a:ext cx="931" cy="895"/>
                <a:chOff x="4603" y="3045"/>
                <a:chExt cx="931" cy="895"/>
              </a:xfrm>
            </p:grpSpPr>
            <p:grpSp>
              <p:nvGrpSpPr>
                <p:cNvPr id="173119" name="Group 107"/>
                <p:cNvGrpSpPr>
                  <a:grpSpLocks/>
                </p:cNvGrpSpPr>
                <p:nvPr/>
              </p:nvGrpSpPr>
              <p:grpSpPr bwMode="auto">
                <a:xfrm>
                  <a:off x="4603" y="3165"/>
                  <a:ext cx="777" cy="680"/>
                  <a:chOff x="4603" y="3165"/>
                  <a:chExt cx="777" cy="680"/>
                </a:xfrm>
              </p:grpSpPr>
              <p:grpSp>
                <p:nvGrpSpPr>
                  <p:cNvPr id="173124" name="Group 108"/>
                  <p:cNvGrpSpPr>
                    <a:grpSpLocks/>
                  </p:cNvGrpSpPr>
                  <p:nvPr/>
                </p:nvGrpSpPr>
                <p:grpSpPr bwMode="auto">
                  <a:xfrm>
                    <a:off x="4972" y="3165"/>
                    <a:ext cx="408" cy="680"/>
                    <a:chOff x="4794" y="3483"/>
                    <a:chExt cx="408" cy="680"/>
                  </a:xfrm>
                </p:grpSpPr>
                <p:grpSp>
                  <p:nvGrpSpPr>
                    <p:cNvPr id="173128" name="Group 109"/>
                    <p:cNvGrpSpPr>
                      <a:grpSpLocks noChangeAspect="1"/>
                    </p:cNvGrpSpPr>
                    <p:nvPr/>
                  </p:nvGrpSpPr>
                  <p:grpSpPr bwMode="auto">
                    <a:xfrm>
                      <a:off x="5039" y="3722"/>
                      <a:ext cx="29" cy="370"/>
                      <a:chOff x="4831" y="3867"/>
                      <a:chExt cx="24" cy="309"/>
                    </a:xfrm>
                  </p:grpSpPr>
                  <p:grpSp>
                    <p:nvGrpSpPr>
                      <p:cNvPr id="173141" name="Group 110"/>
                      <p:cNvGrpSpPr>
                        <a:grpSpLocks noChangeAspect="1"/>
                      </p:cNvGrpSpPr>
                      <p:nvPr/>
                    </p:nvGrpSpPr>
                    <p:grpSpPr bwMode="auto">
                      <a:xfrm>
                        <a:off x="4831" y="3867"/>
                        <a:ext cx="24" cy="24"/>
                        <a:chOff x="4329" y="3961"/>
                        <a:chExt cx="24" cy="24"/>
                      </a:xfrm>
                    </p:grpSpPr>
                    <p:sp>
                      <p:nvSpPr>
                        <p:cNvPr id="173143" name="Line 111"/>
                        <p:cNvSpPr>
                          <a:spLocks noChangeAspect="1" noChangeShapeType="1"/>
                        </p:cNvSpPr>
                        <p:nvPr/>
                      </p:nvSpPr>
                      <p:spPr bwMode="auto">
                        <a:xfrm>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sp>
                      <p:nvSpPr>
                        <p:cNvPr id="173144" name="Line 112"/>
                        <p:cNvSpPr>
                          <a:spLocks noChangeAspect="1" noChangeShapeType="1"/>
                        </p:cNvSpPr>
                        <p:nvPr/>
                      </p:nvSpPr>
                      <p:spPr bwMode="auto">
                        <a:xfrm rot="16200000" flipH="1">
                          <a:off x="4329" y="3973"/>
                          <a:ext cx="24" cy="0"/>
                        </a:xfrm>
                        <a:prstGeom prst="line">
                          <a:avLst/>
                        </a:prstGeom>
                        <a:noFill/>
                        <a:ln w="12700" cap="sq">
                          <a:solidFill>
                            <a:srgbClr val="000000"/>
                          </a:solidFill>
                          <a:round/>
                          <a:headEnd type="none" w="sm" len="sm"/>
                          <a:tailEnd type="none" w="sm" len="sm"/>
                        </a:ln>
                      </p:spPr>
                      <p:txBody>
                        <a:bodyPr lIns="90000" tIns="46800" rIns="90000" bIns="46800">
                          <a:prstTxWarp prst="textNoShape">
                            <a:avLst/>
                          </a:prstTxWarp>
                          <a:spAutoFit/>
                        </a:bodyPr>
                        <a:lstStyle/>
                        <a:p>
                          <a:endParaRPr lang="en-US"/>
                        </a:p>
                      </p:txBody>
                    </p:sp>
                  </p:grpSp>
                  <p:sp>
                    <p:nvSpPr>
                      <p:cNvPr id="173142" name="Line 113"/>
                      <p:cNvSpPr>
                        <a:spLocks noChangeAspect="1" noChangeShapeType="1"/>
                      </p:cNvSpPr>
                      <p:nvPr/>
                    </p:nvSpPr>
                    <p:spPr bwMode="auto">
                      <a:xfrm>
                        <a:off x="4843" y="3890"/>
                        <a:ext cx="0" cy="286"/>
                      </a:xfrm>
                      <a:prstGeom prst="line">
                        <a:avLst/>
                      </a:prstGeom>
                      <a:noFill/>
                      <a:ln w="6350" cap="rnd">
                        <a:solidFill>
                          <a:srgbClr val="000000"/>
                        </a:solidFill>
                        <a:prstDash val="sysDot"/>
                        <a:round/>
                        <a:headEnd type="none" w="sm" len="sm"/>
                        <a:tailEnd type="none" w="sm" len="sm"/>
                      </a:ln>
                    </p:spPr>
                    <p:txBody>
                      <a:bodyPr lIns="90000" tIns="46800" rIns="90000" bIns="46800">
                        <a:prstTxWarp prst="textNoShape">
                          <a:avLst/>
                        </a:prstTxWarp>
                        <a:spAutoFit/>
                      </a:bodyPr>
                      <a:lstStyle/>
                      <a:p>
                        <a:endParaRPr lang="en-US"/>
                      </a:p>
                    </p:txBody>
                  </p:sp>
                </p:grpSp>
                <p:sp>
                  <p:nvSpPr>
                    <p:cNvPr id="173129" name="Oval 114"/>
                    <p:cNvSpPr>
                      <a:spLocks noChangeAspect="1" noChangeArrowheads="1"/>
                    </p:cNvSpPr>
                    <p:nvPr/>
                  </p:nvSpPr>
                  <p:spPr bwMode="auto">
                    <a:xfrm>
                      <a:off x="5014" y="3816"/>
                      <a:ext cx="57" cy="6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0" name="Oval 115"/>
                    <p:cNvSpPr>
                      <a:spLocks noChangeAspect="1" noChangeArrowheads="1"/>
                    </p:cNvSpPr>
                    <p:nvPr/>
                  </p:nvSpPr>
                  <p:spPr bwMode="auto">
                    <a:xfrm>
                      <a:off x="5042" y="3844"/>
                      <a:ext cx="33" cy="3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1" name="Oval 116"/>
                    <p:cNvSpPr>
                      <a:spLocks noChangeAspect="1" noChangeArrowheads="1"/>
                    </p:cNvSpPr>
                    <p:nvPr/>
                  </p:nvSpPr>
                  <p:spPr bwMode="auto">
                    <a:xfrm>
                      <a:off x="5077" y="3800"/>
                      <a:ext cx="58" cy="52"/>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2" name="Oval 117"/>
                    <p:cNvSpPr>
                      <a:spLocks noChangeAspect="1" noChangeArrowheads="1"/>
                    </p:cNvSpPr>
                    <p:nvPr/>
                  </p:nvSpPr>
                  <p:spPr bwMode="auto">
                    <a:xfrm>
                      <a:off x="5005" y="3749"/>
                      <a:ext cx="58" cy="5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3" name="Oval 118"/>
                    <p:cNvSpPr>
                      <a:spLocks noChangeAspect="1" noChangeArrowheads="1"/>
                    </p:cNvSpPr>
                    <p:nvPr/>
                  </p:nvSpPr>
                  <p:spPr bwMode="auto">
                    <a:xfrm>
                      <a:off x="4997" y="3770"/>
                      <a:ext cx="57" cy="5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4" name="Oval 119"/>
                    <p:cNvSpPr>
                      <a:spLocks noChangeAspect="1" noChangeArrowheads="1"/>
                    </p:cNvSpPr>
                    <p:nvPr/>
                  </p:nvSpPr>
                  <p:spPr bwMode="auto">
                    <a:xfrm>
                      <a:off x="5048" y="3758"/>
                      <a:ext cx="58" cy="52"/>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5" name="Oval 120"/>
                    <p:cNvSpPr>
                      <a:spLocks noChangeAspect="1" noChangeArrowheads="1"/>
                    </p:cNvSpPr>
                    <p:nvPr/>
                  </p:nvSpPr>
                  <p:spPr bwMode="auto">
                    <a:xfrm>
                      <a:off x="5034" y="3791"/>
                      <a:ext cx="53" cy="48"/>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6" name="Rectangle 121"/>
                    <p:cNvSpPr>
                      <a:spLocks noChangeAspect="1" noChangeArrowheads="1"/>
                    </p:cNvSpPr>
                    <p:nvPr/>
                  </p:nvSpPr>
                  <p:spPr bwMode="auto">
                    <a:xfrm>
                      <a:off x="4794" y="3483"/>
                      <a:ext cx="408" cy="680"/>
                    </a:xfrm>
                    <a:prstGeom prst="rect">
                      <a:avLst/>
                    </a:prstGeom>
                    <a:noFill/>
                    <a:ln w="12700" cap="sq">
                      <a:solidFill>
                        <a:srgbClr val="000000"/>
                      </a:solidFill>
                      <a:miter lim="800000"/>
                      <a:headEnd type="none" w="sm" len="sm"/>
                      <a:tailEnd type="none" w="sm" len="sm"/>
                    </a:ln>
                    <a:scene3d>
                      <a:camera prst="legacyObliqueTopRight"/>
                      <a:lightRig rig="legacyFlat3" dir="b"/>
                    </a:scene3d>
                    <a:sp3d extrusionH="430200" prstMaterial="legacyWireframe">
                      <a:bevelT w="13500" h="13500" prst="angle"/>
                      <a:bevelB w="13500" h="13500" prst="angle"/>
                      <a:extrusionClr>
                        <a:srgbClr val="000000"/>
                      </a:extrusionClr>
                    </a:sp3d>
                  </p:spPr>
                  <p:txBody>
                    <a:bodyPr lIns="90000" tIns="46800" rIns="90000" bIns="46800" anchor="ctr">
                      <a:prstTxWarp prst="textNoShape">
                        <a:avLst/>
                      </a:prstTxWarp>
                      <a:spAutoFit/>
                      <a:flatTx/>
                    </a:bodyPr>
                    <a:lstStyle/>
                    <a:p>
                      <a:endParaRPr lang="en-US"/>
                    </a:p>
                  </p:txBody>
                </p:sp>
                <p:sp>
                  <p:nvSpPr>
                    <p:cNvPr id="173137" name="Oval 122"/>
                    <p:cNvSpPr>
                      <a:spLocks noChangeAspect="1" noChangeArrowheads="1"/>
                    </p:cNvSpPr>
                    <p:nvPr/>
                  </p:nvSpPr>
                  <p:spPr bwMode="auto">
                    <a:xfrm>
                      <a:off x="5066" y="3741"/>
                      <a:ext cx="46" cy="42"/>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8" name="Oval 123"/>
                    <p:cNvSpPr>
                      <a:spLocks noChangeAspect="1" noChangeArrowheads="1"/>
                    </p:cNvSpPr>
                    <p:nvPr/>
                  </p:nvSpPr>
                  <p:spPr bwMode="auto">
                    <a:xfrm>
                      <a:off x="5006" y="3808"/>
                      <a:ext cx="46" cy="4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39" name="Oval 124"/>
                    <p:cNvSpPr>
                      <a:spLocks noChangeAspect="1" noChangeArrowheads="1"/>
                    </p:cNvSpPr>
                    <p:nvPr/>
                  </p:nvSpPr>
                  <p:spPr bwMode="auto">
                    <a:xfrm>
                      <a:off x="5042" y="3590"/>
                      <a:ext cx="33" cy="3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40" name="Oval 125"/>
                    <p:cNvSpPr>
                      <a:spLocks noChangeAspect="1" noChangeArrowheads="1"/>
                    </p:cNvSpPr>
                    <p:nvPr/>
                  </p:nvSpPr>
                  <p:spPr bwMode="auto">
                    <a:xfrm>
                      <a:off x="5024" y="3610"/>
                      <a:ext cx="33" cy="30"/>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grpSp>
              <p:grpSp>
                <p:nvGrpSpPr>
                  <p:cNvPr id="173125" name="Group 126"/>
                  <p:cNvGrpSpPr>
                    <a:grpSpLocks/>
                  </p:cNvGrpSpPr>
                  <p:nvPr/>
                </p:nvGrpSpPr>
                <p:grpSpPr bwMode="auto">
                  <a:xfrm>
                    <a:off x="4603" y="3356"/>
                    <a:ext cx="358" cy="227"/>
                    <a:chOff x="4603" y="3356"/>
                    <a:chExt cx="358" cy="227"/>
                  </a:xfrm>
                </p:grpSpPr>
                <p:pic>
                  <p:nvPicPr>
                    <p:cNvPr id="173126" name="Picture 127" descr="images068"/>
                    <p:cNvPicPr>
                      <a:picLocks noChangeAspect="1" noChangeArrowheads="1"/>
                    </p:cNvPicPr>
                    <p:nvPr/>
                  </p:nvPicPr>
                  <p:blipFill>
                    <a:blip r:embed="rId5"/>
                    <a:srcRect/>
                    <a:stretch>
                      <a:fillRect/>
                    </a:stretch>
                  </p:blipFill>
                  <p:spPr bwMode="auto">
                    <a:xfrm>
                      <a:off x="4603" y="3356"/>
                      <a:ext cx="227" cy="227"/>
                    </a:xfrm>
                    <a:prstGeom prst="rect">
                      <a:avLst/>
                    </a:prstGeom>
                    <a:noFill/>
                    <a:ln w="9525">
                      <a:noFill/>
                      <a:miter lim="800000"/>
                      <a:headEnd/>
                      <a:tailEnd/>
                    </a:ln>
                  </p:spPr>
                </p:pic>
                <p:sp>
                  <p:nvSpPr>
                    <p:cNvPr id="173127" name="Line 128"/>
                    <p:cNvSpPr>
                      <a:spLocks noChangeShapeType="1"/>
                    </p:cNvSpPr>
                    <p:nvPr/>
                  </p:nvSpPr>
                  <p:spPr bwMode="auto">
                    <a:xfrm>
                      <a:off x="4839" y="3469"/>
                      <a:ext cx="122" cy="0"/>
                    </a:xfrm>
                    <a:prstGeom prst="line">
                      <a:avLst/>
                    </a:prstGeom>
                    <a:noFill/>
                    <a:ln w="12700" cap="sq">
                      <a:solidFill>
                        <a:srgbClr val="000000"/>
                      </a:solidFill>
                      <a:round/>
                      <a:headEnd type="none" w="sm" len="sm"/>
                      <a:tailEnd type="arrow" w="med" len="med"/>
                    </a:ln>
                  </p:spPr>
                  <p:txBody>
                    <a:bodyPr lIns="90000" tIns="46800" rIns="90000" bIns="46800">
                      <a:prstTxWarp prst="textNoShape">
                        <a:avLst/>
                      </a:prstTxWarp>
                      <a:spAutoFit/>
                    </a:bodyPr>
                    <a:lstStyle/>
                    <a:p>
                      <a:endParaRPr lang="en-US"/>
                    </a:p>
                  </p:txBody>
                </p:sp>
              </p:grpSp>
            </p:grpSp>
            <p:grpSp>
              <p:nvGrpSpPr>
                <p:cNvPr id="173120" name="Group 129"/>
                <p:cNvGrpSpPr>
                  <a:grpSpLocks/>
                </p:cNvGrpSpPr>
                <p:nvPr/>
              </p:nvGrpSpPr>
              <p:grpSpPr bwMode="auto">
                <a:xfrm>
                  <a:off x="4849" y="3045"/>
                  <a:ext cx="685" cy="895"/>
                  <a:chOff x="3833" y="3045"/>
                  <a:chExt cx="685" cy="895"/>
                </a:xfrm>
              </p:grpSpPr>
              <p:sp>
                <p:nvSpPr>
                  <p:cNvPr id="173121" name="Text Box 130"/>
                  <p:cNvSpPr txBox="1">
                    <a:spLocks noChangeArrowheads="1"/>
                  </p:cNvSpPr>
                  <p:nvPr/>
                </p:nvSpPr>
                <p:spPr bwMode="auto">
                  <a:xfrm>
                    <a:off x="4354" y="3748"/>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x</a:t>
                    </a:r>
                  </a:p>
                </p:txBody>
              </p:sp>
              <p:sp>
                <p:nvSpPr>
                  <p:cNvPr id="173122" name="Text Box 131"/>
                  <p:cNvSpPr txBox="1">
                    <a:spLocks noChangeArrowheads="1"/>
                  </p:cNvSpPr>
                  <p:nvPr/>
                </p:nvSpPr>
                <p:spPr bwMode="auto">
                  <a:xfrm>
                    <a:off x="3833" y="3045"/>
                    <a:ext cx="164"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y</a:t>
                    </a:r>
                  </a:p>
                </p:txBody>
              </p:sp>
              <p:sp>
                <p:nvSpPr>
                  <p:cNvPr id="173123" name="Text Box 132"/>
                  <p:cNvSpPr txBox="1">
                    <a:spLocks noChangeArrowheads="1"/>
                  </p:cNvSpPr>
                  <p:nvPr/>
                </p:nvSpPr>
                <p:spPr bwMode="auto">
                  <a:xfrm>
                    <a:off x="3924" y="3612"/>
                    <a:ext cx="158" cy="192"/>
                  </a:xfrm>
                  <a:prstGeom prst="rect">
                    <a:avLst/>
                  </a:prstGeom>
                  <a:noFill/>
                  <a:ln w="12700" cap="sq">
                    <a:noFill/>
                    <a:miter lim="800000"/>
                    <a:headEnd type="none" w="sm" len="sm"/>
                    <a:tailEnd type="none" w="sm" len="sm"/>
                  </a:ln>
                </p:spPr>
                <p:txBody>
                  <a:bodyPr wrap="none" lIns="90000" tIns="46800" rIns="90000" bIns="46800">
                    <a:prstTxWarp prst="textNoShape">
                      <a:avLst/>
                    </a:prstTxWarp>
                    <a:spAutoFit/>
                  </a:bodyPr>
                  <a:lstStyle/>
                  <a:p>
                    <a:pPr algn="ctr" eaLnBrk="0" hangingPunct="0"/>
                    <a:r>
                      <a:rPr lang="en-US" sz="1400" i="1">
                        <a:solidFill>
                          <a:srgbClr val="000000"/>
                        </a:solidFill>
                        <a:latin typeface="Times New Roman" pitchFamily="-1" charset="0"/>
                        <a:ea typeface="Times New Roman" pitchFamily="-1" charset="0"/>
                        <a:cs typeface="Times New Roman" pitchFamily="-1" charset="0"/>
                      </a:rPr>
                      <a:t>s</a:t>
                    </a:r>
                  </a:p>
                </p:txBody>
              </p:sp>
            </p:grpSp>
          </p:grpSp>
        </p:grpSp>
      </p:grpSp>
      <p:grpSp>
        <p:nvGrpSpPr>
          <p:cNvPr id="173160" name="Group 133"/>
          <p:cNvGrpSpPr>
            <a:grpSpLocks/>
          </p:cNvGrpSpPr>
          <p:nvPr/>
        </p:nvGrpSpPr>
        <p:grpSpPr bwMode="auto">
          <a:xfrm>
            <a:off x="5715000" y="4845050"/>
            <a:ext cx="2286000" cy="1936750"/>
            <a:chOff x="3504" y="657"/>
            <a:chExt cx="1440" cy="1220"/>
          </a:xfrm>
        </p:grpSpPr>
        <p:sp>
          <p:nvSpPr>
            <p:cNvPr id="173083" name="Line 134"/>
            <p:cNvSpPr>
              <a:spLocks noChangeShapeType="1"/>
            </p:cNvSpPr>
            <p:nvPr/>
          </p:nvSpPr>
          <p:spPr bwMode="auto">
            <a:xfrm>
              <a:off x="3504" y="1462"/>
              <a:ext cx="288" cy="0"/>
            </a:xfrm>
            <a:prstGeom prst="line">
              <a:avLst/>
            </a:prstGeom>
            <a:noFill/>
            <a:ln w="12700">
              <a:solidFill>
                <a:srgbClr val="000000"/>
              </a:solidFill>
              <a:round/>
              <a:headEnd/>
              <a:tailEnd type="triangle" w="med" len="med"/>
            </a:ln>
          </p:spPr>
          <p:txBody>
            <a:bodyPr>
              <a:prstTxWarp prst="textNoShape">
                <a:avLst/>
              </a:prstTxWarp>
            </a:bodyPr>
            <a:lstStyle/>
            <a:p>
              <a:endParaRPr lang="en-US"/>
            </a:p>
          </p:txBody>
        </p:sp>
        <p:grpSp>
          <p:nvGrpSpPr>
            <p:cNvPr id="173084" name="Group 135"/>
            <p:cNvGrpSpPr>
              <a:grpSpLocks/>
            </p:cNvGrpSpPr>
            <p:nvPr/>
          </p:nvGrpSpPr>
          <p:grpSpPr bwMode="auto">
            <a:xfrm>
              <a:off x="3810" y="657"/>
              <a:ext cx="1134" cy="1220"/>
              <a:chOff x="3810" y="657"/>
              <a:chExt cx="1134" cy="1220"/>
            </a:xfrm>
          </p:grpSpPr>
          <p:sp>
            <p:nvSpPr>
              <p:cNvPr id="173085" name="Text Box 136"/>
              <p:cNvSpPr txBox="1">
                <a:spLocks noChangeArrowheads="1"/>
              </p:cNvSpPr>
              <p:nvPr/>
            </p:nvSpPr>
            <p:spPr bwMode="auto">
              <a:xfrm>
                <a:off x="3876" y="657"/>
                <a:ext cx="1020" cy="404"/>
              </a:xfrm>
              <a:prstGeom prst="rect">
                <a:avLst/>
              </a:prstGeom>
              <a:solidFill>
                <a:srgbClr val="FFFFFF"/>
              </a:solidFill>
              <a:ln w="9525">
                <a:noFill/>
                <a:miter lim="800000"/>
                <a:headEnd/>
                <a:tailEnd/>
              </a:ln>
            </p:spPr>
            <p:txBody>
              <a:bodyPr wrap="none">
                <a:prstTxWarp prst="textNoShape">
                  <a:avLst/>
                </a:prstTxWarp>
                <a:spAutoFit/>
              </a:bodyPr>
              <a:lstStyle/>
              <a:p>
                <a:pPr algn="ctr" eaLnBrk="0" hangingPunct="0"/>
                <a:r>
                  <a:rPr lang="en-US" b="1">
                    <a:solidFill>
                      <a:srgbClr val="000000"/>
                    </a:solidFill>
                    <a:latin typeface="ETH Light" pitchFamily="2" charset="0"/>
                  </a:rPr>
                  <a:t>Probabilistic </a:t>
                </a:r>
                <a:br>
                  <a:rPr lang="en-US" b="1">
                    <a:solidFill>
                      <a:srgbClr val="000000"/>
                    </a:solidFill>
                    <a:latin typeface="ETH Light" pitchFamily="2" charset="0"/>
                  </a:rPr>
                </a:br>
                <a:r>
                  <a:rPr lang="en-US" b="1">
                    <a:solidFill>
                      <a:srgbClr val="000000"/>
                    </a:solidFill>
                    <a:latin typeface="ETH Light" pitchFamily="2" charset="0"/>
                  </a:rPr>
                  <a:t>Voting</a:t>
                </a:r>
                <a:endParaRPr lang="en-GB" b="1">
                  <a:solidFill>
                    <a:srgbClr val="000000"/>
                  </a:solidFill>
                  <a:latin typeface="ETH Light" pitchFamily="2" charset="0"/>
                </a:endParaRPr>
              </a:p>
            </p:txBody>
          </p:sp>
          <p:grpSp>
            <p:nvGrpSpPr>
              <p:cNvPr id="173086" name="Group 137"/>
              <p:cNvGrpSpPr>
                <a:grpSpLocks/>
              </p:cNvGrpSpPr>
              <p:nvPr/>
            </p:nvGrpSpPr>
            <p:grpSpPr bwMode="auto">
              <a:xfrm>
                <a:off x="3810" y="1026"/>
                <a:ext cx="1134" cy="851"/>
                <a:chOff x="3810" y="1026"/>
                <a:chExt cx="1134" cy="851"/>
              </a:xfrm>
            </p:grpSpPr>
            <p:pic>
              <p:nvPicPr>
                <p:cNvPr id="173087" name="Picture 138" descr="t1f3l16528-gray"/>
                <p:cNvPicPr>
                  <a:picLocks noChangeAspect="1" noChangeArrowheads="1"/>
                </p:cNvPicPr>
                <p:nvPr/>
              </p:nvPicPr>
              <p:blipFill>
                <a:blip r:embed="rId6"/>
                <a:srcRect/>
                <a:stretch>
                  <a:fillRect/>
                </a:stretch>
              </p:blipFill>
              <p:spPr bwMode="auto">
                <a:xfrm>
                  <a:off x="3810" y="1026"/>
                  <a:ext cx="1134" cy="851"/>
                </a:xfrm>
                <a:prstGeom prst="rect">
                  <a:avLst/>
                </a:prstGeom>
                <a:noFill/>
                <a:ln w="9525">
                  <a:noFill/>
                  <a:miter lim="800000"/>
                  <a:headEnd/>
                  <a:tailEnd/>
                </a:ln>
              </p:spPr>
            </p:pic>
            <p:sp>
              <p:nvSpPr>
                <p:cNvPr id="173088" name="Line 139"/>
                <p:cNvSpPr>
                  <a:spLocks noChangeShapeType="1"/>
                </p:cNvSpPr>
                <p:nvPr/>
              </p:nvSpPr>
              <p:spPr bwMode="auto">
                <a:xfrm flipH="1">
                  <a:off x="4214" y="1160"/>
                  <a:ext cx="27" cy="138"/>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089" name="Line 140"/>
                <p:cNvSpPr>
                  <a:spLocks noChangeShapeType="1"/>
                </p:cNvSpPr>
                <p:nvPr/>
              </p:nvSpPr>
              <p:spPr bwMode="auto">
                <a:xfrm flipV="1">
                  <a:off x="4173" y="1298"/>
                  <a:ext cx="91" cy="194"/>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090" name="Oval 141"/>
                <p:cNvSpPr>
                  <a:spLocks noChangeArrowheads="1"/>
                </p:cNvSpPr>
                <p:nvPr/>
              </p:nvSpPr>
              <p:spPr bwMode="auto">
                <a:xfrm>
                  <a:off x="4189" y="1288"/>
                  <a:ext cx="45"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1" name="Oval 142"/>
                <p:cNvSpPr>
                  <a:spLocks noChangeArrowheads="1"/>
                </p:cNvSpPr>
                <p:nvPr/>
              </p:nvSpPr>
              <p:spPr bwMode="auto">
                <a:xfrm>
                  <a:off x="4744" y="1261"/>
                  <a:ext cx="45"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2" name="Oval 143"/>
                <p:cNvSpPr>
                  <a:spLocks noChangeArrowheads="1"/>
                </p:cNvSpPr>
                <p:nvPr/>
              </p:nvSpPr>
              <p:spPr bwMode="auto">
                <a:xfrm>
                  <a:off x="3919" y="1298"/>
                  <a:ext cx="34" cy="3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3" name="Oval 144"/>
                <p:cNvSpPr>
                  <a:spLocks noChangeArrowheads="1"/>
                </p:cNvSpPr>
                <p:nvPr/>
              </p:nvSpPr>
              <p:spPr bwMode="auto">
                <a:xfrm>
                  <a:off x="4245" y="1272"/>
                  <a:ext cx="45"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4" name="Oval 145"/>
                <p:cNvSpPr>
                  <a:spLocks noChangeArrowheads="1"/>
                </p:cNvSpPr>
                <p:nvPr/>
              </p:nvSpPr>
              <p:spPr bwMode="auto">
                <a:xfrm>
                  <a:off x="4694" y="1276"/>
                  <a:ext cx="45"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5" name="Oval 146"/>
                <p:cNvSpPr>
                  <a:spLocks noChangeArrowheads="1"/>
                </p:cNvSpPr>
                <p:nvPr/>
              </p:nvSpPr>
              <p:spPr bwMode="auto">
                <a:xfrm>
                  <a:off x="4717" y="1309"/>
                  <a:ext cx="45" cy="4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096" name="Line 147"/>
                <p:cNvSpPr>
                  <a:spLocks noChangeShapeType="1"/>
                </p:cNvSpPr>
                <p:nvPr/>
              </p:nvSpPr>
              <p:spPr bwMode="auto">
                <a:xfrm flipV="1">
                  <a:off x="4748" y="1298"/>
                  <a:ext cx="15" cy="148"/>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097" name="Line 148"/>
                <p:cNvSpPr>
                  <a:spLocks noChangeShapeType="1"/>
                </p:cNvSpPr>
                <p:nvPr/>
              </p:nvSpPr>
              <p:spPr bwMode="auto">
                <a:xfrm flipV="1">
                  <a:off x="4672" y="1298"/>
                  <a:ext cx="45" cy="194"/>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098" name="Line 149"/>
                <p:cNvSpPr>
                  <a:spLocks noChangeShapeType="1"/>
                </p:cNvSpPr>
                <p:nvPr/>
              </p:nvSpPr>
              <p:spPr bwMode="auto">
                <a:xfrm flipH="1" flipV="1">
                  <a:off x="3946" y="1321"/>
                  <a:ext cx="231" cy="160"/>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099" name="Line 150"/>
                <p:cNvSpPr>
                  <a:spLocks noChangeShapeType="1"/>
                </p:cNvSpPr>
                <p:nvPr/>
              </p:nvSpPr>
              <p:spPr bwMode="auto">
                <a:xfrm flipH="1" flipV="1">
                  <a:off x="4558" y="1321"/>
                  <a:ext cx="114" cy="181"/>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100" name="Oval 151"/>
                <p:cNvSpPr>
                  <a:spLocks noChangeArrowheads="1"/>
                </p:cNvSpPr>
                <p:nvPr/>
              </p:nvSpPr>
              <p:spPr bwMode="auto">
                <a:xfrm>
                  <a:off x="4537" y="1300"/>
                  <a:ext cx="23" cy="2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01" name="Oval 152"/>
                <p:cNvSpPr>
                  <a:spLocks noChangeArrowheads="1"/>
                </p:cNvSpPr>
                <p:nvPr/>
              </p:nvSpPr>
              <p:spPr bwMode="auto">
                <a:xfrm>
                  <a:off x="4894" y="1348"/>
                  <a:ext cx="23" cy="2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02" name="Line 153"/>
                <p:cNvSpPr>
                  <a:spLocks noChangeShapeType="1"/>
                </p:cNvSpPr>
                <p:nvPr/>
              </p:nvSpPr>
              <p:spPr bwMode="auto">
                <a:xfrm flipV="1">
                  <a:off x="4744" y="1366"/>
                  <a:ext cx="155" cy="74"/>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103" name="Line 154"/>
                <p:cNvSpPr>
                  <a:spLocks noChangeShapeType="1"/>
                </p:cNvSpPr>
                <p:nvPr/>
              </p:nvSpPr>
              <p:spPr bwMode="auto">
                <a:xfrm>
                  <a:off x="4241" y="1152"/>
                  <a:ext cx="159" cy="169"/>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sp>
              <p:nvSpPr>
                <p:cNvPr id="173104" name="Oval 155"/>
                <p:cNvSpPr>
                  <a:spLocks noChangeArrowheads="1"/>
                </p:cNvSpPr>
                <p:nvPr/>
              </p:nvSpPr>
              <p:spPr bwMode="auto">
                <a:xfrm>
                  <a:off x="4010" y="1241"/>
                  <a:ext cx="34" cy="34"/>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05" name="Oval 156"/>
                <p:cNvSpPr>
                  <a:spLocks noChangeArrowheads="1"/>
                </p:cNvSpPr>
                <p:nvPr/>
              </p:nvSpPr>
              <p:spPr bwMode="auto">
                <a:xfrm>
                  <a:off x="4397" y="1321"/>
                  <a:ext cx="23" cy="23"/>
                </a:xfrm>
                <a:prstGeom prst="ellipse">
                  <a:avLst/>
                </a:prstGeom>
                <a:solidFill>
                  <a:srgbClr val="33CCCC"/>
                </a:solidFill>
                <a:ln w="9525">
                  <a:solidFill>
                    <a:srgbClr val="000080"/>
                  </a:solidFill>
                  <a:round/>
                  <a:headEnd/>
                  <a:tailEnd/>
                </a:ln>
              </p:spPr>
              <p:txBody>
                <a:bodyPr wrap="none" anchor="ctr">
                  <a:prstTxWarp prst="textNoShape">
                    <a:avLst/>
                  </a:prstTxWarp>
                </a:bodyPr>
                <a:lstStyle/>
                <a:p>
                  <a:endParaRPr lang="en-US"/>
                </a:p>
              </p:txBody>
            </p:sp>
            <p:sp>
              <p:nvSpPr>
                <p:cNvPr id="173106" name="Line 157"/>
                <p:cNvSpPr>
                  <a:spLocks noChangeShapeType="1"/>
                </p:cNvSpPr>
                <p:nvPr/>
              </p:nvSpPr>
              <p:spPr bwMode="auto">
                <a:xfrm flipH="1">
                  <a:off x="4037" y="1152"/>
                  <a:ext cx="204" cy="101"/>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pic>
              <p:nvPicPr>
                <p:cNvPr id="173107" name="Picture 158" descr="images587"/>
                <p:cNvPicPr>
                  <a:picLocks noChangeAspect="1" noChangeArrowheads="1"/>
                </p:cNvPicPr>
                <p:nvPr/>
              </p:nvPicPr>
              <p:blipFill>
                <a:blip r:embed="rId7"/>
                <a:srcRect/>
                <a:stretch>
                  <a:fillRect/>
                </a:stretch>
              </p:blipFill>
              <p:spPr bwMode="auto">
                <a:xfrm>
                  <a:off x="4167" y="1086"/>
                  <a:ext cx="150" cy="150"/>
                </a:xfrm>
                <a:prstGeom prst="rect">
                  <a:avLst/>
                </a:prstGeom>
                <a:noFill/>
                <a:ln w="19050">
                  <a:solidFill>
                    <a:srgbClr val="FF0000"/>
                  </a:solidFill>
                  <a:miter lim="800000"/>
                  <a:headEnd/>
                  <a:tailEnd/>
                </a:ln>
              </p:spPr>
            </p:pic>
            <p:pic>
              <p:nvPicPr>
                <p:cNvPr id="173108" name="Picture 159" descr="images171"/>
                <p:cNvPicPr>
                  <a:picLocks noChangeAspect="1" noChangeArrowheads="1"/>
                </p:cNvPicPr>
                <p:nvPr/>
              </p:nvPicPr>
              <p:blipFill>
                <a:blip r:embed="rId8"/>
                <a:srcRect/>
                <a:stretch>
                  <a:fillRect/>
                </a:stretch>
              </p:blipFill>
              <p:spPr bwMode="auto">
                <a:xfrm>
                  <a:off x="4071" y="1384"/>
                  <a:ext cx="218" cy="218"/>
                </a:xfrm>
                <a:prstGeom prst="rect">
                  <a:avLst/>
                </a:prstGeom>
                <a:noFill/>
                <a:ln w="19050">
                  <a:solidFill>
                    <a:srgbClr val="FF0000"/>
                  </a:solidFill>
                  <a:miter lim="800000"/>
                  <a:headEnd/>
                  <a:tailEnd/>
                </a:ln>
              </p:spPr>
            </p:pic>
            <p:pic>
              <p:nvPicPr>
                <p:cNvPr id="173109" name="Picture 160" descr="images259"/>
                <p:cNvPicPr>
                  <a:picLocks noChangeAspect="1" noChangeArrowheads="1"/>
                </p:cNvPicPr>
                <p:nvPr/>
              </p:nvPicPr>
              <p:blipFill>
                <a:blip r:embed="rId9"/>
                <a:srcRect/>
                <a:stretch>
                  <a:fillRect/>
                </a:stretch>
              </p:blipFill>
              <p:spPr bwMode="auto">
                <a:xfrm>
                  <a:off x="4698" y="1138"/>
                  <a:ext cx="68" cy="68"/>
                </a:xfrm>
                <a:prstGeom prst="rect">
                  <a:avLst/>
                </a:prstGeom>
                <a:noFill/>
                <a:ln w="19050">
                  <a:solidFill>
                    <a:srgbClr val="FF0000"/>
                  </a:solidFill>
                  <a:miter lim="800000"/>
                  <a:headEnd/>
                  <a:tailEnd/>
                </a:ln>
              </p:spPr>
            </p:pic>
            <p:pic>
              <p:nvPicPr>
                <p:cNvPr id="173110" name="Picture 161" descr="images690"/>
                <p:cNvPicPr>
                  <a:picLocks noChangeAspect="1" noChangeArrowheads="1"/>
                </p:cNvPicPr>
                <p:nvPr/>
              </p:nvPicPr>
              <p:blipFill>
                <a:blip r:embed="rId10"/>
                <a:srcRect/>
                <a:stretch>
                  <a:fillRect/>
                </a:stretch>
              </p:blipFill>
              <p:spPr bwMode="auto">
                <a:xfrm>
                  <a:off x="4604" y="1442"/>
                  <a:ext cx="127" cy="127"/>
                </a:xfrm>
                <a:prstGeom prst="rect">
                  <a:avLst/>
                </a:prstGeom>
                <a:noFill/>
                <a:ln w="19050">
                  <a:solidFill>
                    <a:srgbClr val="FF0000"/>
                  </a:solidFill>
                  <a:miter lim="800000"/>
                  <a:headEnd/>
                  <a:tailEnd/>
                </a:ln>
              </p:spPr>
            </p:pic>
            <p:pic>
              <p:nvPicPr>
                <p:cNvPr id="173111" name="Picture 162" descr="images192"/>
                <p:cNvPicPr>
                  <a:picLocks noChangeAspect="1" noChangeArrowheads="1"/>
                </p:cNvPicPr>
                <p:nvPr/>
              </p:nvPicPr>
              <p:blipFill>
                <a:blip r:embed="rId11"/>
                <a:srcRect/>
                <a:stretch>
                  <a:fillRect/>
                </a:stretch>
              </p:blipFill>
              <p:spPr bwMode="auto">
                <a:xfrm>
                  <a:off x="4694" y="1391"/>
                  <a:ext cx="114" cy="114"/>
                </a:xfrm>
                <a:prstGeom prst="rect">
                  <a:avLst/>
                </a:prstGeom>
                <a:noFill/>
                <a:ln w="19050">
                  <a:solidFill>
                    <a:srgbClr val="FF0000"/>
                  </a:solidFill>
                  <a:miter lim="800000"/>
                  <a:headEnd/>
                  <a:tailEnd/>
                </a:ln>
              </p:spPr>
            </p:pic>
            <p:sp>
              <p:nvSpPr>
                <p:cNvPr id="173112" name="Line 163"/>
                <p:cNvSpPr>
                  <a:spLocks noChangeShapeType="1"/>
                </p:cNvSpPr>
                <p:nvPr/>
              </p:nvSpPr>
              <p:spPr bwMode="auto">
                <a:xfrm>
                  <a:off x="4725" y="1174"/>
                  <a:ext cx="15" cy="147"/>
                </a:xfrm>
                <a:prstGeom prst="line">
                  <a:avLst/>
                </a:prstGeom>
                <a:noFill/>
                <a:ln w="25400">
                  <a:solidFill>
                    <a:srgbClr val="FF3300"/>
                  </a:solidFill>
                  <a:round/>
                  <a:headEnd/>
                  <a:tailEnd type="triangle" w="med" len="med"/>
                </a:ln>
              </p:spPr>
              <p:txBody>
                <a:bodyPr>
                  <a:prstTxWarp prst="textNoShape">
                    <a:avLst/>
                  </a:prstTxWarp>
                </a:bodyPr>
                <a:lstStyle/>
                <a:p>
                  <a:endParaRPr lang="en-US"/>
                </a:p>
              </p:txBody>
            </p:sp>
          </p:grpSp>
        </p:grpSp>
      </p:grpSp>
      <p:sp>
        <p:nvSpPr>
          <p:cNvPr id="311460" name="Text Box 164"/>
          <p:cNvSpPr txBox="1">
            <a:spLocks noChangeArrowheads="1"/>
          </p:cNvSpPr>
          <p:nvPr/>
        </p:nvSpPr>
        <p:spPr bwMode="auto">
          <a:xfrm>
            <a:off x="1714500" y="4913313"/>
            <a:ext cx="1771650" cy="366712"/>
          </a:xfrm>
          <a:prstGeom prst="rect">
            <a:avLst/>
          </a:prstGeom>
          <a:solidFill>
            <a:srgbClr val="FFFFFF"/>
          </a:solidFill>
          <a:ln w="9525">
            <a:noFill/>
            <a:miter lim="800000"/>
            <a:headEnd/>
            <a:tailEnd/>
          </a:ln>
        </p:spPr>
        <p:txBody>
          <a:bodyPr wrap="none">
            <a:prstTxWarp prst="textNoShape">
              <a:avLst/>
            </a:prstTxWarp>
            <a:spAutoFit/>
          </a:bodyPr>
          <a:lstStyle/>
          <a:p>
            <a:pPr eaLnBrk="0" hangingPunct="0"/>
            <a:r>
              <a:rPr lang="en-US" b="1">
                <a:solidFill>
                  <a:srgbClr val="000000"/>
                </a:solidFill>
                <a:latin typeface="ETH Light" pitchFamily="2" charset="0"/>
              </a:rPr>
              <a:t>Interest Points</a:t>
            </a:r>
            <a:endParaRPr lang="en-GB" b="1">
              <a:solidFill>
                <a:srgbClr val="000000"/>
              </a:solidFill>
              <a:latin typeface="ETH Light" pitchFamily="2" charset="0"/>
            </a:endParaRPr>
          </a:p>
        </p:txBody>
      </p:sp>
      <p:grpSp>
        <p:nvGrpSpPr>
          <p:cNvPr id="173173" name="Group 165"/>
          <p:cNvGrpSpPr>
            <a:grpSpLocks/>
          </p:cNvGrpSpPr>
          <p:nvPr/>
        </p:nvGrpSpPr>
        <p:grpSpPr bwMode="auto">
          <a:xfrm>
            <a:off x="3429000" y="4837113"/>
            <a:ext cx="2544763" cy="1936750"/>
            <a:chOff x="2064" y="657"/>
            <a:chExt cx="1603" cy="1220"/>
          </a:xfrm>
        </p:grpSpPr>
        <p:sp>
          <p:nvSpPr>
            <p:cNvPr id="173079" name="Line 166"/>
            <p:cNvSpPr>
              <a:spLocks noChangeShapeType="1"/>
            </p:cNvSpPr>
            <p:nvPr/>
          </p:nvSpPr>
          <p:spPr bwMode="auto">
            <a:xfrm>
              <a:off x="2064" y="1462"/>
              <a:ext cx="288" cy="0"/>
            </a:xfrm>
            <a:prstGeom prst="line">
              <a:avLst/>
            </a:prstGeom>
            <a:noFill/>
            <a:ln w="12700">
              <a:solidFill>
                <a:srgbClr val="000000"/>
              </a:solidFill>
              <a:round/>
              <a:headEnd/>
              <a:tailEnd type="triangle" w="med" len="med"/>
            </a:ln>
          </p:spPr>
          <p:txBody>
            <a:bodyPr>
              <a:prstTxWarp prst="textNoShape">
                <a:avLst/>
              </a:prstTxWarp>
            </a:bodyPr>
            <a:lstStyle/>
            <a:p>
              <a:endParaRPr lang="en-US"/>
            </a:p>
          </p:txBody>
        </p:sp>
        <p:grpSp>
          <p:nvGrpSpPr>
            <p:cNvPr id="173080" name="Group 167"/>
            <p:cNvGrpSpPr>
              <a:grpSpLocks/>
            </p:cNvGrpSpPr>
            <p:nvPr/>
          </p:nvGrpSpPr>
          <p:grpSpPr bwMode="auto">
            <a:xfrm>
              <a:off x="2183" y="657"/>
              <a:ext cx="1484" cy="1220"/>
              <a:chOff x="2183" y="657"/>
              <a:chExt cx="1484" cy="1220"/>
            </a:xfrm>
          </p:grpSpPr>
          <p:sp>
            <p:nvSpPr>
              <p:cNvPr id="173081" name="Text Box 168"/>
              <p:cNvSpPr txBox="1">
                <a:spLocks noChangeArrowheads="1"/>
              </p:cNvSpPr>
              <p:nvPr/>
            </p:nvSpPr>
            <p:spPr bwMode="auto">
              <a:xfrm>
                <a:off x="2183" y="657"/>
                <a:ext cx="1484" cy="404"/>
              </a:xfrm>
              <a:prstGeom prst="rect">
                <a:avLst/>
              </a:prstGeom>
              <a:solidFill>
                <a:srgbClr val="FFFFFF"/>
              </a:solidFill>
              <a:ln w="9525">
                <a:noFill/>
                <a:miter lim="800000"/>
                <a:headEnd/>
                <a:tailEnd/>
              </a:ln>
            </p:spPr>
            <p:txBody>
              <a:bodyPr wrap="none">
                <a:prstTxWarp prst="textNoShape">
                  <a:avLst/>
                </a:prstTxWarp>
                <a:spAutoFit/>
              </a:bodyPr>
              <a:lstStyle/>
              <a:p>
                <a:pPr algn="ctr" eaLnBrk="0" hangingPunct="0"/>
                <a:r>
                  <a:rPr lang="en-US" b="1">
                    <a:solidFill>
                      <a:srgbClr val="000000"/>
                    </a:solidFill>
                    <a:latin typeface="ETH Light" pitchFamily="2" charset="0"/>
                  </a:rPr>
                  <a:t>Matched Codebook </a:t>
                </a:r>
                <a:br>
                  <a:rPr lang="en-US" b="1">
                    <a:solidFill>
                      <a:srgbClr val="000000"/>
                    </a:solidFill>
                    <a:latin typeface="ETH Light" pitchFamily="2" charset="0"/>
                  </a:rPr>
                </a:br>
                <a:r>
                  <a:rPr lang="en-US" b="1">
                    <a:solidFill>
                      <a:srgbClr val="000000"/>
                    </a:solidFill>
                    <a:latin typeface="ETH Light" pitchFamily="2" charset="0"/>
                  </a:rPr>
                  <a:t>Entries</a:t>
                </a:r>
                <a:endParaRPr lang="en-GB" b="1">
                  <a:solidFill>
                    <a:srgbClr val="000000"/>
                  </a:solidFill>
                  <a:latin typeface="ETH Light" pitchFamily="2" charset="0"/>
                </a:endParaRPr>
              </a:p>
            </p:txBody>
          </p:sp>
          <p:pic>
            <p:nvPicPr>
              <p:cNvPr id="173082" name="Picture 169" descr="result-t1f3l16528-patches"/>
              <p:cNvPicPr>
                <a:picLocks noChangeAspect="1" noChangeArrowheads="1"/>
              </p:cNvPicPr>
              <p:nvPr/>
            </p:nvPicPr>
            <p:blipFill>
              <a:blip r:embed="rId12"/>
              <a:srcRect/>
              <a:stretch>
                <a:fillRect/>
              </a:stretch>
            </p:blipFill>
            <p:spPr bwMode="auto">
              <a:xfrm>
                <a:off x="2358" y="1026"/>
                <a:ext cx="1134" cy="851"/>
              </a:xfrm>
              <a:prstGeom prst="rect">
                <a:avLst/>
              </a:prstGeom>
              <a:noFill/>
              <a:ln w="9525">
                <a:solidFill>
                  <a:srgbClr val="000000"/>
                </a:solidFill>
                <a:miter lim="800000"/>
                <a:headEnd/>
                <a:tailEnd/>
              </a:ln>
            </p:spPr>
          </p:pic>
        </p:grpSp>
      </p:grpSp>
      <p:pic>
        <p:nvPicPr>
          <p:cNvPr id="311466" name="Picture 170" descr="t1f3l16528"/>
          <p:cNvPicPr>
            <a:picLocks noChangeAspect="1" noChangeArrowheads="1"/>
          </p:cNvPicPr>
          <p:nvPr/>
        </p:nvPicPr>
        <p:blipFill>
          <a:blip r:embed="rId13"/>
          <a:srcRect/>
          <a:stretch>
            <a:fillRect/>
          </a:stretch>
        </p:blipFill>
        <p:spPr bwMode="auto">
          <a:xfrm>
            <a:off x="1628775" y="5422900"/>
            <a:ext cx="1800225" cy="1350963"/>
          </a:xfrm>
          <a:prstGeom prst="rect">
            <a:avLst/>
          </a:prstGeom>
          <a:noFill/>
          <a:ln w="9525">
            <a:noFill/>
            <a:miter lim="800000"/>
            <a:headEnd/>
            <a:tailEnd/>
          </a:ln>
        </p:spPr>
      </p:pic>
      <p:sp>
        <p:nvSpPr>
          <p:cNvPr id="311467" name="Text Box 171"/>
          <p:cNvSpPr txBox="1">
            <a:spLocks noChangeArrowheads="1"/>
          </p:cNvSpPr>
          <p:nvPr/>
        </p:nvSpPr>
        <p:spPr bwMode="auto">
          <a:xfrm>
            <a:off x="209550" y="4876800"/>
            <a:ext cx="1390650" cy="366713"/>
          </a:xfrm>
          <a:prstGeom prst="rect">
            <a:avLst/>
          </a:prstGeom>
          <a:noFill/>
          <a:ln w="9525">
            <a:noFill/>
            <a:miter lim="800000"/>
            <a:headEnd/>
            <a:tailEnd/>
          </a:ln>
        </p:spPr>
        <p:txBody>
          <a:bodyPr wrap="none">
            <a:prstTxWarp prst="textNoShape">
              <a:avLst/>
            </a:prstTxWarp>
            <a:spAutoFit/>
          </a:bodyPr>
          <a:lstStyle/>
          <a:p>
            <a:r>
              <a:rPr lang="en-US" i="1"/>
              <a:t>Recognition</a:t>
            </a:r>
          </a:p>
        </p:txBody>
      </p:sp>
      <p:pic>
        <p:nvPicPr>
          <p:cNvPr id="311468" name="Picture 172" descr="result-t1f3l16528-intpts"/>
          <p:cNvPicPr>
            <a:picLocks noChangeAspect="1" noChangeArrowheads="1"/>
          </p:cNvPicPr>
          <p:nvPr/>
        </p:nvPicPr>
        <p:blipFill>
          <a:blip r:embed="rId14"/>
          <a:srcRect/>
          <a:stretch>
            <a:fillRect/>
          </a:stretch>
        </p:blipFill>
        <p:spPr bwMode="auto">
          <a:xfrm>
            <a:off x="1628775" y="5410200"/>
            <a:ext cx="1800225" cy="1350963"/>
          </a:xfrm>
          <a:prstGeom prst="rect">
            <a:avLst/>
          </a:prstGeom>
          <a:noFill/>
          <a:ln w="9525">
            <a:noFill/>
            <a:miter lim="800000"/>
            <a:headEnd/>
            <a:tailEnd/>
          </a:ln>
        </p:spPr>
      </p:pic>
      <p:grpSp>
        <p:nvGrpSpPr>
          <p:cNvPr id="173066" name="Group 173"/>
          <p:cNvGrpSpPr>
            <a:grpSpLocks/>
          </p:cNvGrpSpPr>
          <p:nvPr/>
        </p:nvGrpSpPr>
        <p:grpSpPr bwMode="auto">
          <a:xfrm>
            <a:off x="3810000" y="1985963"/>
            <a:ext cx="1752600" cy="1371600"/>
            <a:chOff x="1723" y="-176"/>
            <a:chExt cx="1034" cy="831"/>
          </a:xfrm>
        </p:grpSpPr>
        <p:pic>
          <p:nvPicPr>
            <p:cNvPr id="173071" name="Picture 174" descr="IFWN-sequence-035"/>
            <p:cNvPicPr>
              <a:picLocks noChangeAspect="1" noChangeArrowheads="1"/>
            </p:cNvPicPr>
            <p:nvPr/>
          </p:nvPicPr>
          <p:blipFill>
            <a:blip r:embed="rId15"/>
            <a:srcRect/>
            <a:stretch>
              <a:fillRect/>
            </a:stretch>
          </p:blipFill>
          <p:spPr bwMode="auto">
            <a:xfrm>
              <a:off x="1723" y="-176"/>
              <a:ext cx="1034" cy="831"/>
            </a:xfrm>
            <a:prstGeom prst="rect">
              <a:avLst/>
            </a:prstGeom>
            <a:noFill/>
            <a:ln w="9525">
              <a:noFill/>
              <a:miter lim="800000"/>
              <a:headEnd/>
              <a:tailEnd/>
            </a:ln>
          </p:spPr>
        </p:pic>
        <p:sp>
          <p:nvSpPr>
            <p:cNvPr id="173072" name="Oval 175"/>
            <p:cNvSpPr>
              <a:spLocks noChangeArrowheads="1"/>
            </p:cNvSpPr>
            <p:nvPr/>
          </p:nvSpPr>
          <p:spPr bwMode="auto">
            <a:xfrm>
              <a:off x="2321" y="333"/>
              <a:ext cx="159" cy="159"/>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sp>
          <p:nvSpPr>
            <p:cNvPr id="173073" name="Oval 176"/>
            <p:cNvSpPr>
              <a:spLocks noChangeArrowheads="1"/>
            </p:cNvSpPr>
            <p:nvPr/>
          </p:nvSpPr>
          <p:spPr bwMode="auto">
            <a:xfrm>
              <a:off x="2276" y="-30"/>
              <a:ext cx="113" cy="113"/>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sp>
          <p:nvSpPr>
            <p:cNvPr id="173074" name="Oval 177"/>
            <p:cNvSpPr>
              <a:spLocks noChangeArrowheads="1"/>
            </p:cNvSpPr>
            <p:nvPr/>
          </p:nvSpPr>
          <p:spPr bwMode="auto">
            <a:xfrm>
              <a:off x="2367" y="424"/>
              <a:ext cx="91" cy="91"/>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sp>
          <p:nvSpPr>
            <p:cNvPr id="173075" name="Oval 178"/>
            <p:cNvSpPr>
              <a:spLocks noChangeArrowheads="1"/>
            </p:cNvSpPr>
            <p:nvPr/>
          </p:nvSpPr>
          <p:spPr bwMode="auto">
            <a:xfrm>
              <a:off x="2208" y="197"/>
              <a:ext cx="204" cy="204"/>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sp>
          <p:nvSpPr>
            <p:cNvPr id="173076" name="Oval 179"/>
            <p:cNvSpPr>
              <a:spLocks noChangeArrowheads="1"/>
            </p:cNvSpPr>
            <p:nvPr/>
          </p:nvSpPr>
          <p:spPr bwMode="auto">
            <a:xfrm>
              <a:off x="2231" y="61"/>
              <a:ext cx="159" cy="159"/>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sp>
          <p:nvSpPr>
            <p:cNvPr id="173077" name="Oval 180"/>
            <p:cNvSpPr>
              <a:spLocks noChangeArrowheads="1"/>
            </p:cNvSpPr>
            <p:nvPr/>
          </p:nvSpPr>
          <p:spPr bwMode="auto">
            <a:xfrm>
              <a:off x="2114" y="383"/>
              <a:ext cx="136" cy="136"/>
            </a:xfrm>
            <a:prstGeom prst="ellipse">
              <a:avLst/>
            </a:prstGeom>
            <a:noFill/>
            <a:ln w="15875" cap="sq">
              <a:solidFill>
                <a:srgbClr val="FFCC00"/>
              </a:solidFill>
              <a:round/>
              <a:headEnd type="none" w="sm" len="sm"/>
              <a:tailEnd type="none" w="sm" len="sm"/>
            </a:ln>
          </p:spPr>
          <p:txBody>
            <a:bodyPr lIns="90000" tIns="46800" rIns="90000" bIns="46800" anchor="ctr">
              <a:prstTxWarp prst="textNoShape">
                <a:avLst/>
              </a:prstTxWarp>
              <a:spAutoFit/>
            </a:bodyPr>
            <a:lstStyle/>
            <a:p>
              <a:endParaRPr lang="en-US"/>
            </a:p>
          </p:txBody>
        </p:sp>
        <p:sp>
          <p:nvSpPr>
            <p:cNvPr id="173078" name="Oval 181"/>
            <p:cNvSpPr>
              <a:spLocks noChangeArrowheads="1"/>
            </p:cNvSpPr>
            <p:nvPr/>
          </p:nvSpPr>
          <p:spPr bwMode="auto">
            <a:xfrm>
              <a:off x="2344" y="197"/>
              <a:ext cx="91" cy="91"/>
            </a:xfrm>
            <a:prstGeom prst="ellipse">
              <a:avLst/>
            </a:prstGeom>
            <a:noFill/>
            <a:ln w="15875" cap="sq">
              <a:solidFill>
                <a:srgbClr val="FFCC00"/>
              </a:solidFill>
              <a:round/>
              <a:headEnd type="none" w="sm" len="sm"/>
              <a:tailEnd type="none" w="sm" len="sm"/>
            </a:ln>
          </p:spPr>
          <p:txBody>
            <a:bodyPr wrap="none" lIns="90000" tIns="46800" rIns="90000" bIns="46800" anchor="ctr">
              <a:prstTxWarp prst="textNoShape">
                <a:avLst/>
              </a:prstTxWarp>
              <a:spAutoFit/>
            </a:bodyPr>
            <a:lstStyle/>
            <a:p>
              <a:endParaRPr lang="en-US"/>
            </a:p>
          </p:txBody>
        </p:sp>
      </p:grpSp>
      <p:sp>
        <p:nvSpPr>
          <p:cNvPr id="173067" name="Text Box 182"/>
          <p:cNvSpPr txBox="1">
            <a:spLocks noChangeArrowheads="1"/>
          </p:cNvSpPr>
          <p:nvPr/>
        </p:nvSpPr>
        <p:spPr bwMode="auto">
          <a:xfrm>
            <a:off x="152400" y="1833563"/>
            <a:ext cx="1073150" cy="366712"/>
          </a:xfrm>
          <a:prstGeom prst="rect">
            <a:avLst/>
          </a:prstGeom>
          <a:noFill/>
          <a:ln w="9525">
            <a:noFill/>
            <a:miter lim="800000"/>
            <a:headEnd/>
            <a:tailEnd/>
          </a:ln>
        </p:spPr>
        <p:txBody>
          <a:bodyPr wrap="none">
            <a:prstTxWarp prst="textNoShape">
              <a:avLst/>
            </a:prstTxWarp>
            <a:spAutoFit/>
          </a:bodyPr>
          <a:lstStyle/>
          <a:p>
            <a:r>
              <a:rPr lang="en-US" i="1"/>
              <a:t>Learning</a:t>
            </a:r>
          </a:p>
        </p:txBody>
      </p:sp>
      <p:sp>
        <p:nvSpPr>
          <p:cNvPr id="173068" name="AutoShape 183"/>
          <p:cNvSpPr>
            <a:spLocks noChangeArrowheads="1"/>
          </p:cNvSpPr>
          <p:nvPr/>
        </p:nvSpPr>
        <p:spPr bwMode="auto">
          <a:xfrm>
            <a:off x="4724400" y="2595563"/>
            <a:ext cx="152400" cy="152400"/>
          </a:xfrm>
          <a:prstGeom prst="plus">
            <a:avLst>
              <a:gd name="adj" fmla="val 2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73069" name="Rectangle 184"/>
          <p:cNvSpPr>
            <a:spLocks noGrp="1" noChangeArrowheads="1"/>
          </p:cNvSpPr>
          <p:nvPr>
            <p:ph type="body" idx="1"/>
          </p:nvPr>
        </p:nvSpPr>
        <p:spPr>
          <a:xfrm>
            <a:off x="228600" y="2214563"/>
            <a:ext cx="4267200" cy="2133600"/>
          </a:xfrm>
          <a:noFill/>
        </p:spPr>
        <p:txBody>
          <a:bodyPr/>
          <a:lstStyle/>
          <a:p>
            <a:pPr eaLnBrk="1" hangingPunct="1">
              <a:lnSpc>
                <a:spcPct val="80000"/>
              </a:lnSpc>
            </a:pPr>
            <a:r>
              <a:rPr lang="en-US" sz="1800">
                <a:ea typeface="ＭＳ Ｐゴシック" pitchFamily="-1" charset="-128"/>
                <a:cs typeface="ＭＳ Ｐゴシック" pitchFamily="-1" charset="-128"/>
              </a:rPr>
              <a:t>Learn appearance codebook</a:t>
            </a:r>
          </a:p>
          <a:p>
            <a:pPr lvl="1" eaLnBrk="1" hangingPunct="1">
              <a:lnSpc>
                <a:spcPct val="80000"/>
              </a:lnSpc>
            </a:pPr>
            <a:r>
              <a:rPr lang="en-US" sz="1600"/>
              <a:t>Cluster over interest points on training images </a:t>
            </a:r>
          </a:p>
          <a:p>
            <a:pPr eaLnBrk="1" hangingPunct="1">
              <a:lnSpc>
                <a:spcPct val="80000"/>
              </a:lnSpc>
            </a:pPr>
            <a:endParaRPr lang="en-US" sz="1800">
              <a:ea typeface="ＭＳ Ｐゴシック" pitchFamily="-1" charset="-128"/>
              <a:cs typeface="ＭＳ Ｐゴシック" pitchFamily="-1" charset="-128"/>
            </a:endParaRPr>
          </a:p>
          <a:p>
            <a:pPr eaLnBrk="1" hangingPunct="1">
              <a:lnSpc>
                <a:spcPct val="80000"/>
              </a:lnSpc>
            </a:pPr>
            <a:r>
              <a:rPr lang="en-US" sz="1800">
                <a:ea typeface="ＭＳ Ｐゴシック" pitchFamily="-1" charset="-128"/>
                <a:cs typeface="ＭＳ Ｐゴシック" pitchFamily="-1" charset="-128"/>
              </a:rPr>
              <a:t>Learn spatial distributions</a:t>
            </a:r>
          </a:p>
          <a:p>
            <a:pPr lvl="1" eaLnBrk="1" hangingPunct="1">
              <a:lnSpc>
                <a:spcPct val="80000"/>
              </a:lnSpc>
            </a:pPr>
            <a:r>
              <a:rPr lang="en-US" sz="1600"/>
              <a:t>Match codebook to training images</a:t>
            </a:r>
          </a:p>
          <a:p>
            <a:pPr lvl="1" eaLnBrk="1" hangingPunct="1">
              <a:lnSpc>
                <a:spcPct val="80000"/>
              </a:lnSpc>
            </a:pPr>
            <a:r>
              <a:rPr lang="en-US" sz="1600"/>
              <a:t>Record matching positions on object</a:t>
            </a:r>
          </a:p>
          <a:p>
            <a:pPr lvl="1" eaLnBrk="1" hangingPunct="1">
              <a:lnSpc>
                <a:spcPct val="80000"/>
              </a:lnSpc>
            </a:pPr>
            <a:r>
              <a:rPr lang="en-US" sz="1600"/>
              <a:t>Centroid is given</a:t>
            </a:r>
          </a:p>
        </p:txBody>
      </p:sp>
      <p:sp>
        <p:nvSpPr>
          <p:cNvPr id="173070" name="Text Box 185"/>
          <p:cNvSpPr txBox="1">
            <a:spLocks noChangeArrowheads="1"/>
          </p:cNvSpPr>
          <p:nvPr/>
        </p:nvSpPr>
        <p:spPr bwMode="auto">
          <a:xfrm>
            <a:off x="188913" y="974725"/>
            <a:ext cx="4687887" cy="701675"/>
          </a:xfrm>
          <a:prstGeom prst="rect">
            <a:avLst/>
          </a:prstGeom>
          <a:noFill/>
          <a:ln w="9525">
            <a:noFill/>
            <a:miter lim="800000"/>
            <a:headEnd/>
            <a:tailEnd/>
          </a:ln>
        </p:spPr>
        <p:txBody>
          <a:bodyPr wrap="none">
            <a:prstTxWarp prst="textNoShape">
              <a:avLst/>
            </a:prstTxWarp>
            <a:spAutoFit/>
          </a:bodyPr>
          <a:lstStyle/>
          <a:p>
            <a:pPr>
              <a:buFontTx/>
              <a:buChar char="•"/>
            </a:pPr>
            <a:r>
              <a:rPr lang="en-US" sz="2000"/>
              <a:t> Use Hough space voting to find object </a:t>
            </a:r>
          </a:p>
          <a:p>
            <a:pPr>
              <a:buFontTx/>
              <a:buChar char="•"/>
            </a:pPr>
            <a:r>
              <a:rPr lang="en-US" sz="2000"/>
              <a:t> Leibe and Schiele ’03,’05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4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4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14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14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460" grpId="0" animBg="1"/>
      <p:bldP spid="311467" grpId="0"/>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09600" y="-152400"/>
            <a:ext cx="7807325" cy="1401763"/>
          </a:xfrm>
        </p:spPr>
        <p:txBody>
          <a:bodyPr/>
          <a:lstStyle/>
          <a:p>
            <a:pPr defTabSz="457200" eaLnBrk="1" hangingPunct="1">
              <a:tabLst>
                <a:tab pos="0" algn="l"/>
                <a:tab pos="447675" algn="l"/>
                <a:tab pos="896938" algn="l"/>
                <a:tab pos="1346200" algn="l"/>
                <a:tab pos="1795463" algn="l"/>
                <a:tab pos="2244725" algn="l"/>
                <a:tab pos="2692400" algn="l"/>
                <a:tab pos="3143250" algn="l"/>
                <a:tab pos="3592513" algn="l"/>
                <a:tab pos="4040188" algn="l"/>
                <a:tab pos="4491038" algn="l"/>
                <a:tab pos="4940300" algn="l"/>
                <a:tab pos="5389563" algn="l"/>
                <a:tab pos="5837238" algn="l"/>
                <a:tab pos="6288088" algn="l"/>
                <a:tab pos="6737350" algn="l"/>
                <a:tab pos="7185025" algn="l"/>
                <a:tab pos="7634288" algn="l"/>
                <a:tab pos="8085138" algn="l"/>
                <a:tab pos="8534400" algn="l"/>
                <a:tab pos="8982075" algn="l"/>
              </a:tabLst>
            </a:pPr>
            <a:r>
              <a:rPr lang="en-GB">
                <a:solidFill>
                  <a:srgbClr val="FFFF00"/>
                </a:solidFill>
                <a:ea typeface="ＭＳ Ｐゴシック" pitchFamily="-1" charset="-128"/>
                <a:cs typeface="ＭＳ Ｐゴシック" pitchFamily="-1" charset="-128"/>
              </a:rPr>
              <a:t>Deformable Template Matching</a:t>
            </a:r>
          </a:p>
        </p:txBody>
      </p:sp>
      <p:grpSp>
        <p:nvGrpSpPr>
          <p:cNvPr id="174083" name="Group 3"/>
          <p:cNvGrpSpPr>
            <a:grpSpLocks/>
          </p:cNvGrpSpPr>
          <p:nvPr/>
        </p:nvGrpSpPr>
        <p:grpSpPr bwMode="auto">
          <a:xfrm>
            <a:off x="1447800" y="1524000"/>
            <a:ext cx="6334125" cy="1585913"/>
            <a:chOff x="734" y="1540"/>
            <a:chExt cx="4663" cy="1354"/>
          </a:xfrm>
        </p:grpSpPr>
        <p:pic>
          <p:nvPicPr>
            <p:cNvPr id="174089" name="Picture 4"/>
            <p:cNvPicPr>
              <a:picLocks noChangeAspect="1" noChangeArrowheads="1"/>
            </p:cNvPicPr>
            <p:nvPr/>
          </p:nvPicPr>
          <p:blipFill>
            <a:blip r:embed="rId3"/>
            <a:srcRect l="1189" t="3668" r="53844" b="5482"/>
            <a:stretch>
              <a:fillRect/>
            </a:stretch>
          </p:blipFill>
          <p:spPr bwMode="auto">
            <a:xfrm>
              <a:off x="734" y="1540"/>
              <a:ext cx="2116" cy="1355"/>
            </a:xfrm>
            <a:prstGeom prst="rect">
              <a:avLst/>
            </a:prstGeom>
            <a:noFill/>
            <a:ln w="9525">
              <a:noFill/>
              <a:miter lim="800000"/>
              <a:headEnd/>
              <a:tailEnd/>
            </a:ln>
          </p:spPr>
        </p:pic>
        <p:pic>
          <p:nvPicPr>
            <p:cNvPr id="174090" name="Picture 5"/>
            <p:cNvPicPr>
              <a:picLocks noChangeAspect="1" noChangeArrowheads="1"/>
            </p:cNvPicPr>
            <p:nvPr/>
          </p:nvPicPr>
          <p:blipFill>
            <a:blip r:embed="rId4"/>
            <a:srcRect/>
            <a:stretch>
              <a:fillRect/>
            </a:stretch>
          </p:blipFill>
          <p:spPr bwMode="auto">
            <a:xfrm>
              <a:off x="3273" y="1595"/>
              <a:ext cx="2126" cy="1229"/>
            </a:xfrm>
            <a:prstGeom prst="rect">
              <a:avLst/>
            </a:prstGeom>
            <a:noFill/>
            <a:ln w="9525">
              <a:noFill/>
              <a:miter lim="800000"/>
              <a:headEnd/>
              <a:tailEnd/>
            </a:ln>
          </p:spPr>
        </p:pic>
      </p:grpSp>
      <p:sp>
        <p:nvSpPr>
          <p:cNvPr id="174084" name="AutoShape 6"/>
          <p:cNvSpPr>
            <a:spLocks noChangeArrowheads="1"/>
          </p:cNvSpPr>
          <p:nvPr/>
        </p:nvSpPr>
        <p:spPr bwMode="auto">
          <a:xfrm>
            <a:off x="6092825" y="3124200"/>
            <a:ext cx="765175" cy="344488"/>
          </a:xfrm>
          <a:prstGeom prst="roundRect">
            <a:avLst>
              <a:gd name="adj" fmla="val 347"/>
            </a:avLst>
          </a:prstGeom>
          <a:noFill/>
          <a:ln w="9525">
            <a:noFill/>
            <a:round/>
            <a:headEnd/>
            <a:tailEnd/>
          </a:ln>
        </p:spPr>
        <p:txBody>
          <a:bodyPr wrap="none" lIns="0" tIns="0" rIns="0" bIns="0">
            <a:prstTxWarp prst="textNoShape">
              <a:avLst/>
            </a:prstTxWarp>
            <a:spAutoFit/>
          </a:bodyPr>
          <a:lstStyle/>
          <a:p>
            <a:pPr defTabSz="828675" hangingPunct="0">
              <a:lnSpc>
                <a:spcPts val="2688"/>
              </a:lnSpc>
              <a:buClr>
                <a:srgbClr val="000000"/>
              </a:buClr>
              <a:buSzPct val="45000"/>
              <a:buFont typeface="StarSymbol" charset="0"/>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pPr>
            <a:r>
              <a:rPr lang="en-GB" sz="2200">
                <a:solidFill>
                  <a:srgbClr val="FFFF00"/>
                </a:solidFill>
              </a:rPr>
              <a:t>Query</a:t>
            </a:r>
          </a:p>
        </p:txBody>
      </p:sp>
      <p:sp>
        <p:nvSpPr>
          <p:cNvPr id="174085" name="AutoShape 7"/>
          <p:cNvSpPr>
            <a:spLocks noChangeArrowheads="1"/>
          </p:cNvSpPr>
          <p:nvPr/>
        </p:nvSpPr>
        <p:spPr bwMode="auto">
          <a:xfrm>
            <a:off x="1981200" y="3154363"/>
            <a:ext cx="1169988" cy="344487"/>
          </a:xfrm>
          <a:prstGeom prst="roundRect">
            <a:avLst>
              <a:gd name="adj" fmla="val 347"/>
            </a:avLst>
          </a:prstGeom>
          <a:noFill/>
          <a:ln w="9525">
            <a:noFill/>
            <a:round/>
            <a:headEnd/>
            <a:tailEnd/>
          </a:ln>
        </p:spPr>
        <p:txBody>
          <a:bodyPr wrap="none" lIns="0" tIns="0" rIns="0" bIns="0">
            <a:prstTxWarp prst="textNoShape">
              <a:avLst/>
            </a:prstTxWarp>
            <a:spAutoFit/>
          </a:bodyPr>
          <a:lstStyle/>
          <a:p>
            <a:pPr defTabSz="828675" hangingPunct="0">
              <a:lnSpc>
                <a:spcPts val="2688"/>
              </a:lnSpc>
              <a:buClr>
                <a:srgbClr val="000000"/>
              </a:buClr>
              <a:buSzPct val="45000"/>
              <a:buFont typeface="StarSymbol" charset="0"/>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pPr>
            <a:r>
              <a:rPr lang="en-GB" sz="2200">
                <a:solidFill>
                  <a:srgbClr val="FFFF00"/>
                </a:solidFill>
              </a:rPr>
              <a:t>Template</a:t>
            </a:r>
          </a:p>
        </p:txBody>
      </p:sp>
      <p:sp>
        <p:nvSpPr>
          <p:cNvPr id="174086" name="AutoShape 8"/>
          <p:cNvSpPr>
            <a:spLocks noChangeArrowheads="1"/>
          </p:cNvSpPr>
          <p:nvPr/>
        </p:nvSpPr>
        <p:spPr bwMode="auto">
          <a:xfrm>
            <a:off x="304800" y="1066800"/>
            <a:ext cx="4164013" cy="341313"/>
          </a:xfrm>
          <a:prstGeom prst="roundRect">
            <a:avLst>
              <a:gd name="adj" fmla="val 347"/>
            </a:avLst>
          </a:prstGeom>
          <a:noFill/>
          <a:ln w="9525">
            <a:noFill/>
            <a:round/>
            <a:headEnd/>
            <a:tailEnd/>
          </a:ln>
        </p:spPr>
        <p:txBody>
          <a:bodyPr wrap="none" lIns="0" tIns="0" rIns="0" bIns="0">
            <a:prstTxWarp prst="textNoShape">
              <a:avLst/>
            </a:prstTxWarp>
            <a:spAutoFit/>
          </a:bodyPr>
          <a:lstStyle/>
          <a:p>
            <a:pPr defTabSz="828675" hangingPunct="0">
              <a:lnSpc>
                <a:spcPts val="2688"/>
              </a:lnSpc>
              <a:buClr>
                <a:srgbClr val="000000"/>
              </a:buClr>
              <a:buSzPct val="45000"/>
              <a:buFont typeface="StarSymbol" charset="0"/>
              <a:buNone/>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pPr>
            <a:r>
              <a:rPr lang="en-GB" sz="2200">
                <a:solidFill>
                  <a:srgbClr val="FFFF00"/>
                </a:solidFill>
              </a:rPr>
              <a:t>Berg, Berg and Malik CVPR 2005</a:t>
            </a:r>
          </a:p>
        </p:txBody>
      </p:sp>
      <p:pic>
        <p:nvPicPr>
          <p:cNvPr id="313353" name="Picture 9"/>
          <p:cNvPicPr>
            <a:picLocks noChangeAspect="1" noChangeArrowheads="1"/>
          </p:cNvPicPr>
          <p:nvPr/>
        </p:nvPicPr>
        <p:blipFill>
          <a:blip r:embed="rId5"/>
          <a:srcRect l="1596" t="4796" r="1596" b="4796"/>
          <a:stretch>
            <a:fillRect/>
          </a:stretch>
        </p:blipFill>
        <p:spPr bwMode="auto">
          <a:xfrm>
            <a:off x="1371600" y="4800600"/>
            <a:ext cx="6248400" cy="1928813"/>
          </a:xfrm>
          <a:prstGeom prst="rect">
            <a:avLst/>
          </a:prstGeom>
          <a:noFill/>
          <a:ln w="9525">
            <a:noFill/>
            <a:miter lim="800000"/>
            <a:headEnd/>
            <a:tailEnd/>
          </a:ln>
        </p:spPr>
      </p:pic>
      <p:sp>
        <p:nvSpPr>
          <p:cNvPr id="313354" name="Text Box 10"/>
          <p:cNvSpPr txBox="1">
            <a:spLocks noChangeArrowheads="1"/>
          </p:cNvSpPr>
          <p:nvPr/>
        </p:nvSpPr>
        <p:spPr bwMode="auto">
          <a:xfrm>
            <a:off x="304800" y="3641725"/>
            <a:ext cx="7264400" cy="1006475"/>
          </a:xfrm>
          <a:prstGeom prst="rect">
            <a:avLst/>
          </a:prstGeom>
          <a:noFill/>
          <a:ln w="9525">
            <a:noFill/>
            <a:miter lim="800000"/>
            <a:headEnd/>
            <a:tailEnd/>
          </a:ln>
        </p:spPr>
        <p:txBody>
          <a:bodyPr wrap="none">
            <a:prstTxWarp prst="textNoShape">
              <a:avLst/>
            </a:prstTxWarp>
            <a:spAutoFit/>
          </a:bodyPr>
          <a:lstStyle/>
          <a:p>
            <a:pPr marL="342900" indent="-342900">
              <a:buFontTx/>
              <a:buChar char="•"/>
            </a:pPr>
            <a:r>
              <a:rPr lang="en-GB" sz="2000">
                <a:solidFill>
                  <a:schemeClr val="bg1"/>
                </a:solidFill>
              </a:rPr>
              <a:t>Formulate problem as Integer Quadratic Programming</a:t>
            </a:r>
            <a:endParaRPr lang="en-US" sz="2000">
              <a:solidFill>
                <a:schemeClr val="bg1"/>
              </a:solidFill>
            </a:endParaRPr>
          </a:p>
          <a:p>
            <a:pPr marL="342900" indent="-342900">
              <a:buFontTx/>
              <a:buChar char="•"/>
            </a:pPr>
            <a:r>
              <a:rPr lang="en-US" sz="2000">
                <a:solidFill>
                  <a:schemeClr val="bg1"/>
                </a:solidFill>
              </a:rPr>
              <a:t>O(N</a:t>
            </a:r>
            <a:r>
              <a:rPr lang="en-US" sz="2000" baseline="30000">
                <a:solidFill>
                  <a:schemeClr val="bg1"/>
                </a:solidFill>
              </a:rPr>
              <a:t>P</a:t>
            </a:r>
            <a:r>
              <a:rPr lang="en-US" sz="2000">
                <a:solidFill>
                  <a:schemeClr val="bg1"/>
                </a:solidFill>
              </a:rPr>
              <a:t>) in general</a:t>
            </a:r>
          </a:p>
          <a:p>
            <a:pPr marL="342900" indent="-342900">
              <a:buFontTx/>
              <a:buChar char="•"/>
            </a:pPr>
            <a:r>
              <a:rPr lang="en-US" sz="2000">
                <a:solidFill>
                  <a:schemeClr val="bg1"/>
                </a:solidFill>
              </a:rPr>
              <a:t>Use approximations that allow P=50 and N=2550 in &lt;2 secs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4" grpId="0"/>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Multiple view points</a:t>
            </a:r>
          </a:p>
        </p:txBody>
      </p:sp>
      <p:sp>
        <p:nvSpPr>
          <p:cNvPr id="176131" name="Rectangle 3"/>
          <p:cNvSpPr>
            <a:spLocks noGrp="1" noChangeArrowheads="1"/>
          </p:cNvSpPr>
          <p:nvPr>
            <p:ph type="body" idx="1"/>
          </p:nvPr>
        </p:nvSpPr>
        <p:spPr/>
        <p:txBody>
          <a:bodyPr/>
          <a:lstStyle/>
          <a:p>
            <a:pPr eaLnBrk="1" hangingPunct="1"/>
            <a:endParaRPr lang="en-US">
              <a:ea typeface="ＭＳ Ｐゴシック" pitchFamily="-1" charset="-128"/>
              <a:cs typeface="ＭＳ Ｐゴシック" pitchFamily="-1" charset="-128"/>
            </a:endParaRPr>
          </a:p>
        </p:txBody>
      </p:sp>
      <p:pic>
        <p:nvPicPr>
          <p:cNvPr id="176132" name="Picture 4"/>
          <p:cNvPicPr>
            <a:picLocks noChangeAspect="1" noChangeArrowheads="1"/>
          </p:cNvPicPr>
          <p:nvPr/>
        </p:nvPicPr>
        <p:blipFill>
          <a:blip r:embed="rId2"/>
          <a:srcRect b="17461"/>
          <a:stretch>
            <a:fillRect/>
          </a:stretch>
        </p:blipFill>
        <p:spPr bwMode="auto">
          <a:xfrm>
            <a:off x="4876800" y="1600200"/>
            <a:ext cx="4052888" cy="3962400"/>
          </a:xfrm>
          <a:prstGeom prst="rect">
            <a:avLst/>
          </a:prstGeom>
          <a:noFill/>
          <a:ln w="9525">
            <a:noFill/>
            <a:miter lim="800000"/>
            <a:headEnd/>
            <a:tailEnd/>
          </a:ln>
        </p:spPr>
      </p:pic>
      <p:sp>
        <p:nvSpPr>
          <p:cNvPr id="176133" name="Rectangle 5"/>
          <p:cNvSpPr>
            <a:spLocks noChangeArrowheads="1"/>
          </p:cNvSpPr>
          <p:nvPr/>
        </p:nvSpPr>
        <p:spPr bwMode="auto">
          <a:xfrm>
            <a:off x="5257800" y="5667375"/>
            <a:ext cx="3730625" cy="1190625"/>
          </a:xfrm>
          <a:prstGeom prst="rect">
            <a:avLst/>
          </a:prstGeom>
          <a:noFill/>
          <a:ln w="9525">
            <a:noFill/>
            <a:miter lim="800000"/>
            <a:headEnd/>
            <a:tailEnd/>
          </a:ln>
        </p:spPr>
        <p:txBody>
          <a:bodyPr>
            <a:prstTxWarp prst="textNoShape">
              <a:avLst/>
            </a:prstTxWarp>
            <a:spAutoFit/>
          </a:bodyPr>
          <a:lstStyle/>
          <a:p>
            <a:r>
              <a:rPr lang="en-US"/>
              <a:t>Thomas, Ferrari, Leibe, Tuytelaars, Schiele, and L. Van Gool. Towards Multi-View Object Class Detection, CVPR 06</a:t>
            </a:r>
          </a:p>
        </p:txBody>
      </p:sp>
      <p:pic>
        <p:nvPicPr>
          <p:cNvPr id="176134" name="Picture 6"/>
          <p:cNvPicPr>
            <a:picLocks noChangeAspect="1" noChangeArrowheads="1"/>
          </p:cNvPicPr>
          <p:nvPr/>
        </p:nvPicPr>
        <p:blipFill>
          <a:blip r:embed="rId3"/>
          <a:srcRect/>
          <a:stretch>
            <a:fillRect/>
          </a:stretch>
        </p:blipFill>
        <p:spPr bwMode="auto">
          <a:xfrm>
            <a:off x="457200" y="1524000"/>
            <a:ext cx="4037013" cy="4267200"/>
          </a:xfrm>
          <a:prstGeom prst="rect">
            <a:avLst/>
          </a:prstGeom>
          <a:noFill/>
          <a:ln w="9525">
            <a:noFill/>
            <a:miter lim="800000"/>
            <a:headEnd/>
            <a:tailEnd/>
          </a:ln>
        </p:spPr>
      </p:pic>
      <p:sp>
        <p:nvSpPr>
          <p:cNvPr id="176135" name="Rectangle 7"/>
          <p:cNvSpPr>
            <a:spLocks noChangeArrowheads="1"/>
          </p:cNvSpPr>
          <p:nvPr/>
        </p:nvSpPr>
        <p:spPr bwMode="auto">
          <a:xfrm>
            <a:off x="304800" y="5791200"/>
            <a:ext cx="4572000" cy="914400"/>
          </a:xfrm>
          <a:prstGeom prst="rect">
            <a:avLst/>
          </a:prstGeom>
          <a:noFill/>
          <a:ln w="9525">
            <a:noFill/>
            <a:miter lim="800000"/>
            <a:headEnd/>
            <a:tailEnd/>
          </a:ln>
        </p:spPr>
        <p:txBody>
          <a:bodyPr>
            <a:prstTxWarp prst="textNoShape">
              <a:avLst/>
            </a:prstTxWarp>
            <a:spAutoFit/>
          </a:bodyPr>
          <a:lstStyle/>
          <a:p>
            <a:r>
              <a:rPr lang="en-US"/>
              <a:t>Hoiem, Rother, Winn, 3D LayoutCRF for Multi-View Object Class Recognition and Segmentation, CVPR ‘07</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Representation of appearance</a:t>
            </a:r>
            <a:endParaRPr lang="en-US">
              <a:ea typeface="ＭＳ Ｐゴシック" pitchFamily="-1" charset="-128"/>
              <a:cs typeface="ＭＳ Ｐゴシック" pitchFamily="-1" charset="-128"/>
            </a:endParaRPr>
          </a:p>
        </p:txBody>
      </p:sp>
      <p:sp>
        <p:nvSpPr>
          <p:cNvPr id="177155" name="Rectangle 3"/>
          <p:cNvSpPr>
            <a:spLocks noGrp="1" noChangeArrowheads="1"/>
          </p:cNvSpPr>
          <p:nvPr>
            <p:ph type="body" idx="1"/>
          </p:nvPr>
        </p:nvSpPr>
        <p:spPr>
          <a:xfrm>
            <a:off x="228600" y="4343400"/>
            <a:ext cx="4800600" cy="1935163"/>
          </a:xfrm>
        </p:spPr>
        <p:txBody>
          <a:bodyPr/>
          <a:lstStyle/>
          <a:p>
            <a:pPr eaLnBrk="1" hangingPunct="1"/>
            <a:r>
              <a:rPr lang="en-GB" sz="2400">
                <a:ea typeface="ＭＳ Ｐゴシック" pitchFamily="-1" charset="-128"/>
                <a:cs typeface="ＭＳ Ｐゴシック" pitchFamily="-1" charset="-128"/>
              </a:rPr>
              <a:t>Dependency structure</a:t>
            </a:r>
          </a:p>
          <a:p>
            <a:pPr lvl="1" eaLnBrk="1" hangingPunct="1"/>
            <a:r>
              <a:rPr lang="en-GB" sz="2000"/>
              <a:t>Often assume each part’s appearance is independent </a:t>
            </a:r>
          </a:p>
          <a:p>
            <a:pPr lvl="1" eaLnBrk="1" hangingPunct="1"/>
            <a:r>
              <a:rPr lang="en-GB" sz="2000"/>
              <a:t>Common to assume independence with location</a:t>
            </a:r>
          </a:p>
          <a:p>
            <a:pPr lvl="1" eaLnBrk="1" hangingPunct="1"/>
            <a:endParaRPr lang="en-GB" sz="2000"/>
          </a:p>
          <a:p>
            <a:pPr lvl="1" eaLnBrk="1" hangingPunct="1"/>
            <a:endParaRPr lang="en-GB" sz="2000"/>
          </a:p>
          <a:p>
            <a:pPr lvl="1" eaLnBrk="1" hangingPunct="1"/>
            <a:endParaRPr lang="en-GB" sz="2000"/>
          </a:p>
        </p:txBody>
      </p:sp>
      <p:grpSp>
        <p:nvGrpSpPr>
          <p:cNvPr id="177156" name="Group 4"/>
          <p:cNvGrpSpPr>
            <a:grpSpLocks/>
          </p:cNvGrpSpPr>
          <p:nvPr/>
        </p:nvGrpSpPr>
        <p:grpSpPr bwMode="auto">
          <a:xfrm>
            <a:off x="5486400" y="2286000"/>
            <a:ext cx="3352800" cy="3352800"/>
            <a:chOff x="3504" y="1440"/>
            <a:chExt cx="2112" cy="2112"/>
          </a:xfrm>
        </p:grpSpPr>
        <p:pic>
          <p:nvPicPr>
            <p:cNvPr id="177158" name="Picture 5" descr="car_front"/>
            <p:cNvPicPr>
              <a:picLocks noChangeAspect="1" noChangeArrowheads="1"/>
            </p:cNvPicPr>
            <p:nvPr/>
          </p:nvPicPr>
          <p:blipFill>
            <a:blip r:embed="rId2"/>
            <a:srcRect/>
            <a:stretch>
              <a:fillRect/>
            </a:stretch>
          </p:blipFill>
          <p:spPr bwMode="auto">
            <a:xfrm>
              <a:off x="3504" y="1440"/>
              <a:ext cx="2112" cy="2112"/>
            </a:xfrm>
            <a:prstGeom prst="rect">
              <a:avLst/>
            </a:prstGeom>
            <a:noFill/>
            <a:ln w="9525">
              <a:noFill/>
              <a:miter lim="800000"/>
              <a:headEnd/>
              <a:tailEnd/>
            </a:ln>
          </p:spPr>
        </p:pic>
        <p:sp>
          <p:nvSpPr>
            <p:cNvPr id="177159" name="Oval 6"/>
            <p:cNvSpPr>
              <a:spLocks noChangeArrowheads="1"/>
            </p:cNvSpPr>
            <p:nvPr/>
          </p:nvSpPr>
          <p:spPr bwMode="auto">
            <a:xfrm>
              <a:off x="3696" y="2304"/>
              <a:ext cx="384" cy="384"/>
            </a:xfrm>
            <a:prstGeom prst="ellipse">
              <a:avLst/>
            </a:prstGeom>
            <a:noFill/>
            <a:ln w="31750">
              <a:solidFill>
                <a:srgbClr val="FF0000"/>
              </a:solidFill>
              <a:round/>
              <a:headEnd/>
              <a:tailEnd/>
            </a:ln>
          </p:spPr>
          <p:txBody>
            <a:bodyPr wrap="none" anchor="ctr">
              <a:prstTxWarp prst="textNoShape">
                <a:avLst/>
              </a:prstTxWarp>
            </a:bodyPr>
            <a:lstStyle/>
            <a:p>
              <a:endParaRPr lang="en-US"/>
            </a:p>
          </p:txBody>
        </p:sp>
        <p:sp>
          <p:nvSpPr>
            <p:cNvPr id="177160" name="Oval 7"/>
            <p:cNvSpPr>
              <a:spLocks noChangeArrowheads="1"/>
            </p:cNvSpPr>
            <p:nvPr/>
          </p:nvSpPr>
          <p:spPr bwMode="auto">
            <a:xfrm>
              <a:off x="5040" y="2304"/>
              <a:ext cx="384" cy="384"/>
            </a:xfrm>
            <a:prstGeom prst="ellipse">
              <a:avLst/>
            </a:prstGeom>
            <a:noFill/>
            <a:ln w="31750">
              <a:solidFill>
                <a:srgbClr val="FF0000"/>
              </a:solidFill>
              <a:round/>
              <a:headEnd/>
              <a:tailEnd/>
            </a:ln>
          </p:spPr>
          <p:txBody>
            <a:bodyPr wrap="none" anchor="ctr">
              <a:prstTxWarp prst="textNoShape">
                <a:avLst/>
              </a:prstTxWarp>
            </a:bodyPr>
            <a:lstStyle/>
            <a:p>
              <a:endParaRPr lang="en-US"/>
            </a:p>
          </p:txBody>
        </p:sp>
        <p:sp>
          <p:nvSpPr>
            <p:cNvPr id="177161" name="Oval 8"/>
            <p:cNvSpPr>
              <a:spLocks noChangeArrowheads="1"/>
            </p:cNvSpPr>
            <p:nvPr/>
          </p:nvSpPr>
          <p:spPr bwMode="auto">
            <a:xfrm>
              <a:off x="3840" y="2016"/>
              <a:ext cx="192" cy="192"/>
            </a:xfrm>
            <a:prstGeom prst="ellipse">
              <a:avLst/>
            </a:prstGeom>
            <a:noFill/>
            <a:ln w="31750">
              <a:solidFill>
                <a:srgbClr val="00FF00"/>
              </a:solidFill>
              <a:round/>
              <a:headEnd/>
              <a:tailEnd/>
            </a:ln>
          </p:spPr>
          <p:txBody>
            <a:bodyPr wrap="none" anchor="ctr">
              <a:prstTxWarp prst="textNoShape">
                <a:avLst/>
              </a:prstTxWarp>
            </a:bodyPr>
            <a:lstStyle/>
            <a:p>
              <a:endParaRPr lang="en-US"/>
            </a:p>
          </p:txBody>
        </p:sp>
        <p:sp>
          <p:nvSpPr>
            <p:cNvPr id="177162" name="Oval 9"/>
            <p:cNvSpPr>
              <a:spLocks noChangeArrowheads="1"/>
            </p:cNvSpPr>
            <p:nvPr/>
          </p:nvSpPr>
          <p:spPr bwMode="auto">
            <a:xfrm>
              <a:off x="5040" y="2016"/>
              <a:ext cx="192" cy="192"/>
            </a:xfrm>
            <a:prstGeom prst="ellipse">
              <a:avLst/>
            </a:prstGeom>
            <a:noFill/>
            <a:ln w="31750">
              <a:solidFill>
                <a:srgbClr val="00FF00"/>
              </a:solidFill>
              <a:round/>
              <a:headEnd/>
              <a:tailEnd/>
            </a:ln>
          </p:spPr>
          <p:txBody>
            <a:bodyPr wrap="none" anchor="ctr">
              <a:prstTxWarp prst="textNoShape">
                <a:avLst/>
              </a:prstTxWarp>
            </a:bodyPr>
            <a:lstStyle/>
            <a:p>
              <a:endParaRPr lang="en-US"/>
            </a:p>
          </p:txBody>
        </p:sp>
        <p:sp>
          <p:nvSpPr>
            <p:cNvPr id="177163" name="Oval 10"/>
            <p:cNvSpPr>
              <a:spLocks noChangeArrowheads="1"/>
            </p:cNvSpPr>
            <p:nvPr/>
          </p:nvSpPr>
          <p:spPr bwMode="auto">
            <a:xfrm>
              <a:off x="4032" y="1776"/>
              <a:ext cx="288" cy="288"/>
            </a:xfrm>
            <a:prstGeom prst="ellipse">
              <a:avLst/>
            </a:prstGeom>
            <a:noFill/>
            <a:ln w="31750">
              <a:solidFill>
                <a:srgbClr val="FFFF00"/>
              </a:solidFill>
              <a:round/>
              <a:headEnd/>
              <a:tailEnd/>
            </a:ln>
          </p:spPr>
          <p:txBody>
            <a:bodyPr wrap="none" anchor="ctr">
              <a:prstTxWarp prst="textNoShape">
                <a:avLst/>
              </a:prstTxWarp>
            </a:bodyPr>
            <a:lstStyle/>
            <a:p>
              <a:endParaRPr lang="en-US"/>
            </a:p>
          </p:txBody>
        </p:sp>
        <p:sp>
          <p:nvSpPr>
            <p:cNvPr id="177164" name="Oval 11"/>
            <p:cNvSpPr>
              <a:spLocks noChangeArrowheads="1"/>
            </p:cNvSpPr>
            <p:nvPr/>
          </p:nvSpPr>
          <p:spPr bwMode="auto">
            <a:xfrm>
              <a:off x="4752" y="1776"/>
              <a:ext cx="288" cy="288"/>
            </a:xfrm>
            <a:prstGeom prst="ellipse">
              <a:avLst/>
            </a:prstGeom>
            <a:noFill/>
            <a:ln w="31750">
              <a:solidFill>
                <a:srgbClr val="FFFF00"/>
              </a:solidFill>
              <a:round/>
              <a:headEnd/>
              <a:tailEnd/>
            </a:ln>
          </p:spPr>
          <p:txBody>
            <a:bodyPr wrap="none" anchor="ctr">
              <a:prstTxWarp prst="textNoShape">
                <a:avLst/>
              </a:prstTxWarp>
            </a:bodyPr>
            <a:lstStyle/>
            <a:p>
              <a:endParaRPr lang="en-US"/>
            </a:p>
          </p:txBody>
        </p:sp>
      </p:grpSp>
      <p:sp>
        <p:nvSpPr>
          <p:cNvPr id="177157" name="Rectangle 12"/>
          <p:cNvSpPr>
            <a:spLocks noChangeArrowheads="1"/>
          </p:cNvSpPr>
          <p:nvPr/>
        </p:nvSpPr>
        <p:spPr bwMode="auto">
          <a:xfrm>
            <a:off x="76200" y="1371600"/>
            <a:ext cx="5410200" cy="2466975"/>
          </a:xfrm>
          <a:prstGeom prst="rect">
            <a:avLst/>
          </a:prstGeom>
          <a:noFill/>
          <a:ln w="9525">
            <a:noFill/>
            <a:miter lim="800000"/>
            <a:headEnd/>
            <a:tailEnd/>
          </a:ln>
        </p:spPr>
        <p:txBody>
          <a:bodyPr>
            <a:prstTxWarp prst="textNoShape">
              <a:avLst/>
            </a:prstTxWarp>
            <a:spAutoFit/>
          </a:bodyPr>
          <a:lstStyle/>
          <a:p>
            <a:pPr>
              <a:spcBef>
                <a:spcPct val="20000"/>
              </a:spcBef>
              <a:buFontTx/>
              <a:buChar char="•"/>
            </a:pPr>
            <a:r>
              <a:rPr lang="en-GB" sz="2400"/>
              <a:t> Needs to handle intra-class variation</a:t>
            </a:r>
          </a:p>
          <a:p>
            <a:pPr lvl="1" indent="0">
              <a:spcBef>
                <a:spcPct val="20000"/>
              </a:spcBef>
              <a:buFontTx/>
              <a:buChar char="–"/>
            </a:pPr>
            <a:r>
              <a:rPr lang="en-GB" sz="2000"/>
              <a:t>  Task is no longer matching of descriptors</a:t>
            </a:r>
          </a:p>
          <a:p>
            <a:pPr lvl="1" indent="0">
              <a:spcBef>
                <a:spcPct val="20000"/>
              </a:spcBef>
              <a:buFontTx/>
              <a:buChar char="–"/>
            </a:pPr>
            <a:r>
              <a:rPr lang="en-GB" sz="2000"/>
              <a:t>  Implicit variation (VQ to get discrete appearance)</a:t>
            </a:r>
          </a:p>
          <a:p>
            <a:pPr lvl="1" indent="0">
              <a:spcBef>
                <a:spcPct val="20000"/>
              </a:spcBef>
              <a:buFontTx/>
              <a:buChar char="–"/>
            </a:pPr>
            <a:r>
              <a:rPr lang="en-GB" sz="2000"/>
              <a:t>  Explicit model of appearance (e.g. Gaussians in SIFT space)</a:t>
            </a:r>
            <a:endParaRPr lang="en-US" sz="200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Representation of appearance</a:t>
            </a:r>
            <a:endParaRPr lang="en-US">
              <a:ea typeface="ＭＳ Ｐゴシック" pitchFamily="-1" charset="-128"/>
              <a:cs typeface="ＭＳ Ｐゴシック" pitchFamily="-1" charset="-128"/>
            </a:endParaRPr>
          </a:p>
        </p:txBody>
      </p:sp>
      <p:sp>
        <p:nvSpPr>
          <p:cNvPr id="178179" name="Rectangle 3"/>
          <p:cNvSpPr>
            <a:spLocks noGrp="1" noChangeArrowheads="1"/>
          </p:cNvSpPr>
          <p:nvPr>
            <p:ph type="body" idx="1"/>
          </p:nvPr>
        </p:nvSpPr>
        <p:spPr>
          <a:xfrm>
            <a:off x="304800" y="1371600"/>
            <a:ext cx="6248400" cy="5257800"/>
          </a:xfrm>
        </p:spPr>
        <p:txBody>
          <a:bodyPr/>
          <a:lstStyle/>
          <a:p>
            <a:pPr eaLnBrk="1" hangingPunct="1"/>
            <a:r>
              <a:rPr lang="en-GB" sz="2800">
                <a:ea typeface="ＭＳ Ｐゴシック" pitchFamily="-1" charset="-128"/>
                <a:cs typeface="ＭＳ Ｐゴシック" pitchFamily="-1" charset="-128"/>
              </a:rPr>
              <a:t>Invariance needs to match that of shape model</a:t>
            </a:r>
          </a:p>
          <a:p>
            <a:pPr eaLnBrk="1" hangingPunct="1"/>
            <a:endParaRPr lang="en-GB" sz="900">
              <a:ea typeface="ＭＳ Ｐゴシック" pitchFamily="-1" charset="-128"/>
              <a:cs typeface="ＭＳ Ｐゴシック" pitchFamily="-1" charset="-128"/>
            </a:endParaRPr>
          </a:p>
          <a:p>
            <a:pPr eaLnBrk="1" hangingPunct="1"/>
            <a:endParaRPr lang="en-GB" sz="900">
              <a:ea typeface="ＭＳ Ｐゴシック" pitchFamily="-1" charset="-128"/>
              <a:cs typeface="ＭＳ Ｐゴシック" pitchFamily="-1" charset="-128"/>
            </a:endParaRPr>
          </a:p>
          <a:p>
            <a:pPr eaLnBrk="1" hangingPunct="1"/>
            <a:r>
              <a:rPr lang="en-GB" sz="2800">
                <a:ea typeface="ＭＳ Ｐゴシック" pitchFamily="-1" charset="-128"/>
                <a:cs typeface="ＭＳ Ｐゴシック" pitchFamily="-1" charset="-128"/>
              </a:rPr>
              <a:t>Insensitive to small shifts in translation/scale</a:t>
            </a:r>
          </a:p>
          <a:p>
            <a:pPr lvl="1" eaLnBrk="1" hangingPunct="1"/>
            <a:r>
              <a:rPr lang="en-GB" sz="2400"/>
              <a:t>Compensate for jitter of features</a:t>
            </a:r>
          </a:p>
          <a:p>
            <a:pPr lvl="1" eaLnBrk="1" hangingPunct="1"/>
            <a:r>
              <a:rPr lang="en-GB" sz="2400"/>
              <a:t>e.g. SIFT</a:t>
            </a:r>
          </a:p>
          <a:p>
            <a:pPr lvl="1" eaLnBrk="1" hangingPunct="1"/>
            <a:endParaRPr lang="en-GB" sz="900"/>
          </a:p>
          <a:p>
            <a:pPr lvl="1" eaLnBrk="1" hangingPunct="1"/>
            <a:endParaRPr lang="en-GB" sz="900"/>
          </a:p>
          <a:p>
            <a:pPr lvl="1" eaLnBrk="1" hangingPunct="1"/>
            <a:endParaRPr lang="en-GB" sz="900"/>
          </a:p>
          <a:p>
            <a:pPr eaLnBrk="1" hangingPunct="1"/>
            <a:r>
              <a:rPr lang="en-GB" sz="2800">
                <a:ea typeface="ＭＳ Ｐゴシック" pitchFamily="-1" charset="-128"/>
                <a:cs typeface="ＭＳ Ｐゴシック" pitchFamily="-1" charset="-128"/>
              </a:rPr>
              <a:t>Illumination invariance</a:t>
            </a:r>
          </a:p>
          <a:p>
            <a:pPr lvl="1" eaLnBrk="1" hangingPunct="1"/>
            <a:r>
              <a:rPr lang="en-US" sz="2400"/>
              <a:t>Normalize out</a:t>
            </a:r>
          </a:p>
        </p:txBody>
      </p:sp>
      <p:pic>
        <p:nvPicPr>
          <p:cNvPr id="178180" name="Picture 4"/>
          <p:cNvPicPr>
            <a:picLocks noChangeAspect="1" noChangeArrowheads="1"/>
          </p:cNvPicPr>
          <p:nvPr/>
        </p:nvPicPr>
        <p:blipFill>
          <a:blip r:embed="rId2"/>
          <a:srcRect/>
          <a:stretch>
            <a:fillRect/>
          </a:stretch>
        </p:blipFill>
        <p:spPr bwMode="auto">
          <a:xfrm>
            <a:off x="6248400" y="4495800"/>
            <a:ext cx="2895600" cy="1841500"/>
          </a:xfrm>
          <a:prstGeom prst="rect">
            <a:avLst/>
          </a:prstGeom>
          <a:noFill/>
          <a:ln w="9525">
            <a:noFill/>
            <a:miter lim="800000"/>
            <a:headEnd/>
            <a:tailEnd/>
          </a:ln>
        </p:spPr>
      </p:pic>
      <p:pic>
        <p:nvPicPr>
          <p:cNvPr id="178181" name="Picture 5"/>
          <p:cNvPicPr>
            <a:picLocks noChangeAspect="1" noChangeArrowheads="1"/>
          </p:cNvPicPr>
          <p:nvPr/>
        </p:nvPicPr>
        <p:blipFill>
          <a:blip r:embed="rId3"/>
          <a:srcRect/>
          <a:stretch>
            <a:fillRect/>
          </a:stretch>
        </p:blipFill>
        <p:spPr bwMode="auto">
          <a:xfrm>
            <a:off x="6248400" y="2667000"/>
            <a:ext cx="2895600" cy="180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0"/>
            <a:ext cx="8229600" cy="1143000"/>
          </a:xfrm>
        </p:spPr>
        <p:txBody>
          <a:bodyPr/>
          <a:lstStyle/>
          <a:p>
            <a:pPr eaLnBrk="1" hangingPunct="1"/>
            <a:r>
              <a:rPr lang="en-US">
                <a:ea typeface="ＭＳ Ｐゴシック" pitchFamily="-1" charset="-128"/>
                <a:cs typeface="ＭＳ Ｐゴシック" pitchFamily="-1" charset="-128"/>
              </a:rPr>
              <a:t>Appearance representation</a:t>
            </a:r>
          </a:p>
        </p:txBody>
      </p:sp>
      <p:sp>
        <p:nvSpPr>
          <p:cNvPr id="179203" name="Rectangle 3"/>
          <p:cNvSpPr>
            <a:spLocks noGrp="1" noChangeArrowheads="1"/>
          </p:cNvSpPr>
          <p:nvPr>
            <p:ph type="body" idx="1"/>
          </p:nvPr>
        </p:nvSpPr>
        <p:spPr>
          <a:xfrm>
            <a:off x="5029200" y="1295400"/>
            <a:ext cx="3276600" cy="533400"/>
          </a:xfrm>
        </p:spPr>
        <p:txBody>
          <a:bodyPr/>
          <a:lstStyle/>
          <a:p>
            <a:pPr eaLnBrk="1" hangingPunct="1">
              <a:lnSpc>
                <a:spcPct val="90000"/>
              </a:lnSpc>
            </a:pPr>
            <a:r>
              <a:rPr lang="en-US">
                <a:ea typeface="ＭＳ Ｐゴシック" pitchFamily="-1" charset="-128"/>
                <a:cs typeface="ＭＳ Ｐゴシック" pitchFamily="-1" charset="-128"/>
              </a:rPr>
              <a:t>Decision trees</a:t>
            </a:r>
          </a:p>
        </p:txBody>
      </p:sp>
      <p:pic>
        <p:nvPicPr>
          <p:cNvPr id="179204" name="Picture 4"/>
          <p:cNvPicPr>
            <a:picLocks noChangeAspect="1" noChangeArrowheads="1"/>
          </p:cNvPicPr>
          <p:nvPr/>
        </p:nvPicPr>
        <p:blipFill>
          <a:blip r:embed="rId2"/>
          <a:srcRect/>
          <a:stretch>
            <a:fillRect/>
          </a:stretch>
        </p:blipFill>
        <p:spPr bwMode="auto">
          <a:xfrm>
            <a:off x="5151438" y="3505200"/>
            <a:ext cx="3459162" cy="3236913"/>
          </a:xfrm>
          <a:prstGeom prst="rect">
            <a:avLst/>
          </a:prstGeom>
          <a:noFill/>
          <a:ln w="9525">
            <a:noFill/>
            <a:miter lim="800000"/>
            <a:headEnd/>
            <a:tailEnd/>
          </a:ln>
        </p:spPr>
      </p:pic>
      <p:pic>
        <p:nvPicPr>
          <p:cNvPr id="179205" name="Picture 5" descr="29045-sml-lt"/>
          <p:cNvPicPr>
            <a:picLocks noChangeAspect="1" noChangeArrowheads="1"/>
          </p:cNvPicPr>
          <p:nvPr/>
        </p:nvPicPr>
        <p:blipFill>
          <a:blip r:embed="rId3"/>
          <a:srcRect l="49550" t="21977" r="35799" b="56044"/>
          <a:stretch>
            <a:fillRect/>
          </a:stretch>
        </p:blipFill>
        <p:spPr bwMode="auto">
          <a:xfrm>
            <a:off x="6934200" y="2133600"/>
            <a:ext cx="444500" cy="444500"/>
          </a:xfrm>
          <a:prstGeom prst="rect">
            <a:avLst/>
          </a:prstGeom>
          <a:noFill/>
          <a:ln w="9525">
            <a:noFill/>
            <a:miter lim="800000"/>
            <a:headEnd/>
            <a:tailEnd/>
          </a:ln>
        </p:spPr>
      </p:pic>
      <p:pic>
        <p:nvPicPr>
          <p:cNvPr id="179206" name="Picture 6" descr="29045-sml-lt"/>
          <p:cNvPicPr>
            <a:picLocks noChangeAspect="1" noChangeArrowheads="1"/>
          </p:cNvPicPr>
          <p:nvPr/>
        </p:nvPicPr>
        <p:blipFill>
          <a:blip r:embed="rId3"/>
          <a:srcRect l="13586" t="37962" r="71762" b="40059"/>
          <a:stretch>
            <a:fillRect/>
          </a:stretch>
        </p:blipFill>
        <p:spPr bwMode="auto">
          <a:xfrm>
            <a:off x="6629400" y="2286000"/>
            <a:ext cx="444500" cy="444500"/>
          </a:xfrm>
          <a:prstGeom prst="rect">
            <a:avLst/>
          </a:prstGeom>
          <a:noFill/>
          <a:ln w="9525">
            <a:noFill/>
            <a:miter lim="800000"/>
            <a:headEnd/>
            <a:tailEnd/>
          </a:ln>
        </p:spPr>
      </p:pic>
      <p:pic>
        <p:nvPicPr>
          <p:cNvPr id="179207" name="Picture 7" descr="29045-sml-lt"/>
          <p:cNvPicPr>
            <a:picLocks noChangeAspect="1" noChangeArrowheads="1"/>
          </p:cNvPicPr>
          <p:nvPr/>
        </p:nvPicPr>
        <p:blipFill>
          <a:blip r:embed="rId3"/>
          <a:srcRect l="32234" t="43956" r="53114" b="34065"/>
          <a:stretch>
            <a:fillRect/>
          </a:stretch>
        </p:blipFill>
        <p:spPr bwMode="auto">
          <a:xfrm>
            <a:off x="6400800" y="2438400"/>
            <a:ext cx="444500" cy="444500"/>
          </a:xfrm>
          <a:prstGeom prst="rect">
            <a:avLst/>
          </a:prstGeom>
          <a:noFill/>
          <a:ln w="9525">
            <a:noFill/>
            <a:miter lim="800000"/>
            <a:headEnd/>
            <a:tailEnd/>
          </a:ln>
        </p:spPr>
      </p:pic>
      <p:sp>
        <p:nvSpPr>
          <p:cNvPr id="179208" name="AutoShape 8"/>
          <p:cNvSpPr>
            <a:spLocks/>
          </p:cNvSpPr>
          <p:nvPr/>
        </p:nvSpPr>
        <p:spPr bwMode="auto">
          <a:xfrm rot="-5400000">
            <a:off x="6765132" y="2567781"/>
            <a:ext cx="146050" cy="954087"/>
          </a:xfrm>
          <a:prstGeom prst="leftBrace">
            <a:avLst>
              <a:gd name="adj1" fmla="val 54438"/>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79209" name="Line 9"/>
          <p:cNvSpPr>
            <a:spLocks noChangeShapeType="1"/>
          </p:cNvSpPr>
          <p:nvPr/>
        </p:nvSpPr>
        <p:spPr bwMode="auto">
          <a:xfrm>
            <a:off x="6858000" y="3295650"/>
            <a:ext cx="1588" cy="242888"/>
          </a:xfrm>
          <a:prstGeom prst="line">
            <a:avLst/>
          </a:prstGeom>
          <a:noFill/>
          <a:ln w="25400">
            <a:solidFill>
              <a:schemeClr val="tx1"/>
            </a:solidFill>
            <a:round/>
            <a:headEnd/>
            <a:tailEnd type="arrow" w="lg" len="med"/>
          </a:ln>
        </p:spPr>
        <p:txBody>
          <a:bodyPr>
            <a:prstTxWarp prst="textNoShape">
              <a:avLst/>
            </a:prstTxWarp>
          </a:bodyPr>
          <a:lstStyle/>
          <a:p>
            <a:endParaRPr lang="en-US"/>
          </a:p>
        </p:txBody>
      </p:sp>
      <p:pic>
        <p:nvPicPr>
          <p:cNvPr id="179210" name="Picture 11"/>
          <p:cNvPicPr>
            <a:picLocks noChangeAspect="1" noChangeArrowheads="1"/>
          </p:cNvPicPr>
          <p:nvPr/>
        </p:nvPicPr>
        <p:blipFill>
          <a:blip r:embed="rId4"/>
          <a:srcRect/>
          <a:stretch>
            <a:fillRect/>
          </a:stretch>
        </p:blipFill>
        <p:spPr bwMode="auto">
          <a:xfrm>
            <a:off x="381000" y="1828800"/>
            <a:ext cx="3505200" cy="1573213"/>
          </a:xfrm>
          <a:prstGeom prst="rect">
            <a:avLst/>
          </a:prstGeom>
          <a:noFill/>
          <a:ln w="9525">
            <a:noFill/>
            <a:miter lim="800000"/>
            <a:headEnd/>
            <a:tailEnd/>
          </a:ln>
        </p:spPr>
      </p:pic>
      <p:sp>
        <p:nvSpPr>
          <p:cNvPr id="179211" name="Text Box 12"/>
          <p:cNvSpPr txBox="1">
            <a:spLocks noChangeArrowheads="1"/>
          </p:cNvSpPr>
          <p:nvPr/>
        </p:nvSpPr>
        <p:spPr bwMode="auto">
          <a:xfrm>
            <a:off x="7391400" y="6340475"/>
            <a:ext cx="1752600" cy="517525"/>
          </a:xfrm>
          <a:prstGeom prst="rect">
            <a:avLst/>
          </a:prstGeom>
          <a:noFill/>
          <a:ln w="9525">
            <a:noFill/>
            <a:miter lim="800000"/>
            <a:headEnd/>
            <a:tailEnd/>
          </a:ln>
        </p:spPr>
        <p:txBody>
          <a:bodyPr>
            <a:prstTxWarp prst="textNoShape">
              <a:avLst/>
            </a:prstTxWarp>
            <a:spAutoFit/>
          </a:bodyPr>
          <a:lstStyle/>
          <a:p>
            <a:pPr algn="r"/>
            <a:r>
              <a:rPr lang="en-US" sz="1400"/>
              <a:t>Figure from Winn &amp; Shotton, CVPR ‘06</a:t>
            </a:r>
          </a:p>
        </p:txBody>
      </p:sp>
      <p:sp>
        <p:nvSpPr>
          <p:cNvPr id="179212" name="Rectangle 13"/>
          <p:cNvSpPr>
            <a:spLocks noChangeArrowheads="1"/>
          </p:cNvSpPr>
          <p:nvPr/>
        </p:nvSpPr>
        <p:spPr bwMode="auto">
          <a:xfrm>
            <a:off x="304800" y="1219200"/>
            <a:ext cx="3276600" cy="533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200"/>
              <a:t>SIFT</a:t>
            </a:r>
          </a:p>
        </p:txBody>
      </p:sp>
      <p:sp>
        <p:nvSpPr>
          <p:cNvPr id="179213" name="Rectangle 14"/>
          <p:cNvSpPr>
            <a:spLocks noChangeArrowheads="1"/>
          </p:cNvSpPr>
          <p:nvPr/>
        </p:nvSpPr>
        <p:spPr bwMode="auto">
          <a:xfrm>
            <a:off x="304800" y="3733800"/>
            <a:ext cx="3276600" cy="533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200"/>
              <a:t>PCA </a:t>
            </a:r>
          </a:p>
        </p:txBody>
      </p:sp>
      <p:pic>
        <p:nvPicPr>
          <p:cNvPr id="179214" name="Picture 15"/>
          <p:cNvPicPr>
            <a:picLocks noChangeAspect="1" noChangeArrowheads="1"/>
          </p:cNvPicPr>
          <p:nvPr/>
        </p:nvPicPr>
        <p:blipFill>
          <a:blip r:embed="rId5"/>
          <a:srcRect/>
          <a:stretch>
            <a:fillRect/>
          </a:stretch>
        </p:blipFill>
        <p:spPr bwMode="auto">
          <a:xfrm>
            <a:off x="304800" y="4405313"/>
            <a:ext cx="4876800" cy="2376487"/>
          </a:xfrm>
          <a:prstGeom prst="rect">
            <a:avLst/>
          </a:prstGeom>
          <a:noFill/>
          <a:ln w="9525">
            <a:noFill/>
            <a:miter lim="800000"/>
            <a:headEnd/>
            <a:tailEnd/>
          </a:ln>
        </p:spPr>
      </p:pic>
      <p:sp>
        <p:nvSpPr>
          <p:cNvPr id="179215" name="Rectangle 16"/>
          <p:cNvSpPr>
            <a:spLocks noChangeArrowheads="1"/>
          </p:cNvSpPr>
          <p:nvPr/>
        </p:nvSpPr>
        <p:spPr bwMode="auto">
          <a:xfrm>
            <a:off x="5975350" y="1752600"/>
            <a:ext cx="3168650" cy="366713"/>
          </a:xfrm>
          <a:prstGeom prst="rect">
            <a:avLst/>
          </a:prstGeom>
          <a:noFill/>
          <a:ln w="9525">
            <a:noFill/>
            <a:miter lim="800000"/>
            <a:headEnd/>
            <a:tailEnd/>
          </a:ln>
        </p:spPr>
        <p:txBody>
          <a:bodyPr wrap="none">
            <a:prstTxWarp prst="textNoShape">
              <a:avLst/>
            </a:prstTxWarp>
            <a:spAutoFit/>
          </a:bodyPr>
          <a:lstStyle/>
          <a:p>
            <a:r>
              <a:rPr lang="en-GB"/>
              <a:t>[Lepetit and Fua CVPR 2005]</a:t>
            </a:r>
            <a:endParaRPr lang="en-US"/>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80255" name="Rectangle 2"/>
          <p:cNvSpPr>
            <a:spLocks noGrp="1" noChangeArrowheads="1"/>
          </p:cNvSpPr>
          <p:nvPr>
            <p:ph type="title"/>
          </p:nvPr>
        </p:nvSpPr>
        <p:spPr>
          <a:xfrm>
            <a:off x="457200" y="152400"/>
            <a:ext cx="8229600" cy="1143000"/>
          </a:xfrm>
        </p:spPr>
        <p:txBody>
          <a:bodyPr/>
          <a:lstStyle/>
          <a:p>
            <a:pPr eaLnBrk="1" hangingPunct="1"/>
            <a:r>
              <a:rPr lang="en-GB" sz="4000">
                <a:ea typeface="ＭＳ Ｐゴシック" pitchFamily="-1" charset="-128"/>
                <a:cs typeface="ＭＳ Ｐゴシック" pitchFamily="-1" charset="-128"/>
              </a:rPr>
              <a:t>Background clutter</a:t>
            </a:r>
            <a:endParaRPr lang="en-US" sz="4000">
              <a:ea typeface="ＭＳ Ｐゴシック" pitchFamily="-1" charset="-128"/>
              <a:cs typeface="ＭＳ Ｐゴシック" pitchFamily="-1" charset="-128"/>
            </a:endParaRPr>
          </a:p>
        </p:txBody>
      </p:sp>
      <p:sp>
        <p:nvSpPr>
          <p:cNvPr id="180256" name="Rectangle 3"/>
          <p:cNvSpPr>
            <a:spLocks noGrp="1" noChangeArrowheads="1"/>
          </p:cNvSpPr>
          <p:nvPr>
            <p:ph type="body" idx="1"/>
          </p:nvPr>
        </p:nvSpPr>
        <p:spPr>
          <a:xfrm>
            <a:off x="152400" y="1524000"/>
            <a:ext cx="8229600" cy="4525963"/>
          </a:xfrm>
        </p:spPr>
        <p:txBody>
          <a:bodyPr/>
          <a:lstStyle/>
          <a:p>
            <a:pPr eaLnBrk="1" hangingPunct="1"/>
            <a:r>
              <a:rPr lang="en-GB">
                <a:ea typeface="ＭＳ Ｐゴシック" pitchFamily="-1" charset="-128"/>
                <a:cs typeface="ＭＳ Ｐゴシック" pitchFamily="-1" charset="-128"/>
              </a:rPr>
              <a:t>Explicit model</a:t>
            </a:r>
          </a:p>
          <a:p>
            <a:pPr lvl="1" eaLnBrk="1" hangingPunct="1"/>
            <a:r>
              <a:rPr lang="en-GB" sz="2400"/>
              <a:t>Generative model for clutter as well as foreground object</a:t>
            </a:r>
          </a:p>
          <a:p>
            <a:pPr lvl="1" eaLnBrk="1" hangingPunct="1"/>
            <a:endParaRPr lang="en-GB" sz="2400"/>
          </a:p>
          <a:p>
            <a:pPr eaLnBrk="1" hangingPunct="1"/>
            <a:r>
              <a:rPr lang="en-GB">
                <a:ea typeface="ＭＳ Ｐゴシック" pitchFamily="-1" charset="-128"/>
                <a:cs typeface="ＭＳ Ｐゴシック" pitchFamily="-1" charset="-128"/>
              </a:rPr>
              <a:t>Use a sub-window</a:t>
            </a:r>
          </a:p>
          <a:p>
            <a:pPr lvl="1" eaLnBrk="1" hangingPunct="1"/>
            <a:r>
              <a:rPr lang="en-GB" sz="2400"/>
              <a:t>At correct position, </a:t>
            </a:r>
            <a:br>
              <a:rPr lang="en-GB" sz="2400"/>
            </a:br>
            <a:r>
              <a:rPr lang="en-GB" sz="2400"/>
              <a:t>no clutter is present</a:t>
            </a:r>
            <a:endParaRPr lang="en-US" sz="2400"/>
          </a:p>
        </p:txBody>
      </p:sp>
      <p:grpSp>
        <p:nvGrpSpPr>
          <p:cNvPr id="180257" name="Group 4"/>
          <p:cNvGrpSpPr>
            <a:grpSpLocks/>
          </p:cNvGrpSpPr>
          <p:nvPr/>
        </p:nvGrpSpPr>
        <p:grpSpPr bwMode="auto">
          <a:xfrm>
            <a:off x="4191000" y="3048000"/>
            <a:ext cx="4552950" cy="3332163"/>
            <a:chOff x="235" y="329"/>
            <a:chExt cx="5321" cy="3895"/>
          </a:xfrm>
        </p:grpSpPr>
        <p:graphicFrame>
          <p:nvGraphicFramePr>
            <p:cNvPr id="180226" name="Object 2"/>
            <p:cNvGraphicFramePr>
              <a:graphicFrameLocks noChangeAspect="1"/>
            </p:cNvGraphicFramePr>
            <p:nvPr/>
          </p:nvGraphicFramePr>
          <p:xfrm>
            <a:off x="1146" y="1394"/>
            <a:ext cx="420" cy="268"/>
          </p:xfrm>
          <a:graphic>
            <a:graphicData uri="http://schemas.openxmlformats.org/presentationml/2006/ole">
              <p:oleObj spid="_x0000_s180226" name="Photo Editor Photo" r:id="rId3" imgW="657317" imgH="419048" progId="">
                <p:embed/>
              </p:oleObj>
            </a:graphicData>
          </a:graphic>
        </p:graphicFrame>
        <p:graphicFrame>
          <p:nvGraphicFramePr>
            <p:cNvPr id="180227" name="Object 3"/>
            <p:cNvGraphicFramePr>
              <a:graphicFrameLocks noChangeAspect="1"/>
            </p:cNvGraphicFramePr>
            <p:nvPr/>
          </p:nvGraphicFramePr>
          <p:xfrm>
            <a:off x="2202" y="1346"/>
            <a:ext cx="438" cy="316"/>
          </p:xfrm>
          <a:graphic>
            <a:graphicData uri="http://schemas.openxmlformats.org/presentationml/2006/ole">
              <p:oleObj spid="_x0000_s180227" name="Photo Editor Photo" r:id="rId4" imgW="685714" imgH="495369" progId="">
                <p:embed/>
              </p:oleObj>
            </a:graphicData>
          </a:graphic>
        </p:graphicFrame>
        <p:graphicFrame>
          <p:nvGraphicFramePr>
            <p:cNvPr id="180228" name="Object 4"/>
            <p:cNvGraphicFramePr>
              <a:graphicFrameLocks noChangeAspect="1"/>
            </p:cNvGraphicFramePr>
            <p:nvPr/>
          </p:nvGraphicFramePr>
          <p:xfrm>
            <a:off x="1723" y="1728"/>
            <a:ext cx="371" cy="474"/>
          </p:xfrm>
          <a:graphic>
            <a:graphicData uri="http://schemas.openxmlformats.org/presentationml/2006/ole">
              <p:oleObj spid="_x0000_s180228" name="Photo Editor Photo" r:id="rId5" imgW="581106" imgH="743054" progId="">
                <p:embed/>
              </p:oleObj>
            </a:graphicData>
          </a:graphic>
        </p:graphicFrame>
        <p:graphicFrame>
          <p:nvGraphicFramePr>
            <p:cNvPr id="180229" name="Object 5"/>
            <p:cNvGraphicFramePr>
              <a:graphicFrameLocks noChangeAspect="1"/>
            </p:cNvGraphicFramePr>
            <p:nvPr/>
          </p:nvGraphicFramePr>
          <p:xfrm>
            <a:off x="1576" y="2395"/>
            <a:ext cx="626" cy="419"/>
          </p:xfrm>
          <a:graphic>
            <a:graphicData uri="http://schemas.openxmlformats.org/presentationml/2006/ole">
              <p:oleObj spid="_x0000_s180229" name="Photo Editor Photo" r:id="rId6" imgW="980952" imgH="657317" progId="">
                <p:embed/>
              </p:oleObj>
            </a:graphicData>
          </a:graphic>
        </p:graphicFrame>
        <p:graphicFrame>
          <p:nvGraphicFramePr>
            <p:cNvPr id="180230" name="Object 6"/>
            <p:cNvGraphicFramePr>
              <a:graphicFrameLocks noChangeAspect="1"/>
            </p:cNvGraphicFramePr>
            <p:nvPr/>
          </p:nvGraphicFramePr>
          <p:xfrm>
            <a:off x="3739" y="1874"/>
            <a:ext cx="389" cy="334"/>
          </p:xfrm>
          <a:graphic>
            <a:graphicData uri="http://schemas.openxmlformats.org/presentationml/2006/ole">
              <p:oleObj spid="_x0000_s180230" name="Photo Editor Photo" r:id="rId7" imgW="609524" imgH="523810" progId="">
                <p:embed/>
              </p:oleObj>
            </a:graphicData>
          </a:graphic>
        </p:graphicFrame>
        <p:graphicFrame>
          <p:nvGraphicFramePr>
            <p:cNvPr id="180231" name="Object 7"/>
            <p:cNvGraphicFramePr>
              <a:graphicFrameLocks noChangeAspect="1"/>
            </p:cNvGraphicFramePr>
            <p:nvPr/>
          </p:nvGraphicFramePr>
          <p:xfrm>
            <a:off x="3065" y="1393"/>
            <a:ext cx="493" cy="335"/>
          </p:xfrm>
          <a:graphic>
            <a:graphicData uri="http://schemas.openxmlformats.org/presentationml/2006/ole">
              <p:oleObj spid="_x0000_s180231" name="Photo Editor Photo" r:id="rId8" imgW="771429" imgH="523810" progId="">
                <p:embed/>
              </p:oleObj>
            </a:graphicData>
          </a:graphic>
        </p:graphicFrame>
        <p:graphicFrame>
          <p:nvGraphicFramePr>
            <p:cNvPr id="180232" name="Object 8"/>
            <p:cNvGraphicFramePr>
              <a:graphicFrameLocks noChangeAspect="1"/>
            </p:cNvGraphicFramePr>
            <p:nvPr/>
          </p:nvGraphicFramePr>
          <p:xfrm>
            <a:off x="427" y="1480"/>
            <a:ext cx="335" cy="968"/>
          </p:xfrm>
          <a:graphic>
            <a:graphicData uri="http://schemas.openxmlformats.org/presentationml/2006/ole">
              <p:oleObj spid="_x0000_s180232" name="Photo Editor Photo" r:id="rId9" imgW="523810" imgH="1514686" progId="">
                <p:embed/>
              </p:oleObj>
            </a:graphicData>
          </a:graphic>
        </p:graphicFrame>
        <p:graphicFrame>
          <p:nvGraphicFramePr>
            <p:cNvPr id="180233" name="Object 9"/>
            <p:cNvGraphicFramePr>
              <a:graphicFrameLocks noChangeAspect="1"/>
            </p:cNvGraphicFramePr>
            <p:nvPr/>
          </p:nvGraphicFramePr>
          <p:xfrm>
            <a:off x="4651" y="2399"/>
            <a:ext cx="377" cy="499"/>
          </p:xfrm>
          <a:graphic>
            <a:graphicData uri="http://schemas.openxmlformats.org/presentationml/2006/ole">
              <p:oleObj spid="_x0000_s180233" name="Photo Editor Photo" r:id="rId10" imgW="590476" imgH="781159" progId="">
                <p:embed/>
              </p:oleObj>
            </a:graphicData>
          </a:graphic>
        </p:graphicFrame>
        <p:graphicFrame>
          <p:nvGraphicFramePr>
            <p:cNvPr id="180234" name="Object 10"/>
            <p:cNvGraphicFramePr>
              <a:graphicFrameLocks noChangeAspect="1"/>
            </p:cNvGraphicFramePr>
            <p:nvPr/>
          </p:nvGraphicFramePr>
          <p:xfrm>
            <a:off x="2011" y="3266"/>
            <a:ext cx="389" cy="334"/>
          </p:xfrm>
          <a:graphic>
            <a:graphicData uri="http://schemas.openxmlformats.org/presentationml/2006/ole">
              <p:oleObj spid="_x0000_s180234" name="Photo Editor Photo" r:id="rId11" imgW="609524" imgH="523810" progId="">
                <p:embed/>
              </p:oleObj>
            </a:graphicData>
          </a:graphic>
        </p:graphicFrame>
        <p:graphicFrame>
          <p:nvGraphicFramePr>
            <p:cNvPr id="180235" name="Object 11"/>
            <p:cNvGraphicFramePr>
              <a:graphicFrameLocks noChangeAspect="1"/>
            </p:cNvGraphicFramePr>
            <p:nvPr/>
          </p:nvGraphicFramePr>
          <p:xfrm>
            <a:off x="2872" y="3649"/>
            <a:ext cx="626" cy="419"/>
          </p:xfrm>
          <a:graphic>
            <a:graphicData uri="http://schemas.openxmlformats.org/presentationml/2006/ole">
              <p:oleObj spid="_x0000_s180235" name="Photo Editor Photo" r:id="rId12" imgW="980952" imgH="657317" progId="">
                <p:embed/>
              </p:oleObj>
            </a:graphicData>
          </a:graphic>
        </p:graphicFrame>
        <p:graphicFrame>
          <p:nvGraphicFramePr>
            <p:cNvPr id="180236" name="Object 12"/>
            <p:cNvGraphicFramePr>
              <a:graphicFrameLocks noChangeAspect="1"/>
            </p:cNvGraphicFramePr>
            <p:nvPr/>
          </p:nvGraphicFramePr>
          <p:xfrm>
            <a:off x="4600" y="1003"/>
            <a:ext cx="626" cy="419"/>
          </p:xfrm>
          <a:graphic>
            <a:graphicData uri="http://schemas.openxmlformats.org/presentationml/2006/ole">
              <p:oleObj spid="_x0000_s180236" name="Photo Editor Photo" r:id="rId13" imgW="980952" imgH="657317" progId="">
                <p:embed/>
              </p:oleObj>
            </a:graphicData>
          </a:graphic>
        </p:graphicFrame>
        <p:graphicFrame>
          <p:nvGraphicFramePr>
            <p:cNvPr id="180237" name="Object 13"/>
            <p:cNvGraphicFramePr>
              <a:graphicFrameLocks noChangeAspect="1"/>
            </p:cNvGraphicFramePr>
            <p:nvPr/>
          </p:nvGraphicFramePr>
          <p:xfrm>
            <a:off x="426" y="3074"/>
            <a:ext cx="438" cy="316"/>
          </p:xfrm>
          <a:graphic>
            <a:graphicData uri="http://schemas.openxmlformats.org/presentationml/2006/ole">
              <p:oleObj spid="_x0000_s180237" name="Photo Editor Photo" r:id="rId14" imgW="685714" imgH="495369" progId="">
                <p:embed/>
              </p:oleObj>
            </a:graphicData>
          </a:graphic>
        </p:graphicFrame>
        <p:graphicFrame>
          <p:nvGraphicFramePr>
            <p:cNvPr id="180238" name="Object 14"/>
            <p:cNvGraphicFramePr>
              <a:graphicFrameLocks noChangeAspect="1"/>
            </p:cNvGraphicFramePr>
            <p:nvPr/>
          </p:nvGraphicFramePr>
          <p:xfrm>
            <a:off x="3594" y="2642"/>
            <a:ext cx="438" cy="316"/>
          </p:xfrm>
          <a:graphic>
            <a:graphicData uri="http://schemas.openxmlformats.org/presentationml/2006/ole">
              <p:oleObj spid="_x0000_s180238" name="Photo Editor Photo" r:id="rId15" imgW="685714" imgH="495369" progId="">
                <p:embed/>
              </p:oleObj>
            </a:graphicData>
          </a:graphic>
        </p:graphicFrame>
        <p:graphicFrame>
          <p:nvGraphicFramePr>
            <p:cNvPr id="180239" name="Object 15"/>
            <p:cNvGraphicFramePr>
              <a:graphicFrameLocks noChangeAspect="1"/>
            </p:cNvGraphicFramePr>
            <p:nvPr/>
          </p:nvGraphicFramePr>
          <p:xfrm>
            <a:off x="2731" y="2008"/>
            <a:ext cx="335" cy="968"/>
          </p:xfrm>
          <a:graphic>
            <a:graphicData uri="http://schemas.openxmlformats.org/presentationml/2006/ole">
              <p:oleObj spid="_x0000_s180239" name="Photo Editor Photo" r:id="rId16" imgW="523810" imgH="1514686" progId="">
                <p:embed/>
              </p:oleObj>
            </a:graphicData>
          </a:graphic>
        </p:graphicFrame>
        <p:graphicFrame>
          <p:nvGraphicFramePr>
            <p:cNvPr id="180240" name="Object 16"/>
            <p:cNvGraphicFramePr>
              <a:graphicFrameLocks noChangeAspect="1"/>
            </p:cNvGraphicFramePr>
            <p:nvPr/>
          </p:nvGraphicFramePr>
          <p:xfrm>
            <a:off x="570" y="3842"/>
            <a:ext cx="420" cy="268"/>
          </p:xfrm>
          <a:graphic>
            <a:graphicData uri="http://schemas.openxmlformats.org/presentationml/2006/ole">
              <p:oleObj spid="_x0000_s180240" name="Photo Editor Photo" r:id="rId17" imgW="657317" imgH="419048" progId="">
                <p:embed/>
              </p:oleObj>
            </a:graphicData>
          </a:graphic>
        </p:graphicFrame>
        <p:graphicFrame>
          <p:nvGraphicFramePr>
            <p:cNvPr id="180241" name="Object 17"/>
            <p:cNvGraphicFramePr>
              <a:graphicFrameLocks noChangeAspect="1"/>
            </p:cNvGraphicFramePr>
            <p:nvPr/>
          </p:nvGraphicFramePr>
          <p:xfrm>
            <a:off x="4602" y="1628"/>
            <a:ext cx="420" cy="268"/>
          </p:xfrm>
          <a:graphic>
            <a:graphicData uri="http://schemas.openxmlformats.org/presentationml/2006/ole">
              <p:oleObj spid="_x0000_s180241" name="Photo Editor Photo" r:id="rId18" imgW="657317" imgH="419048" progId="">
                <p:embed/>
              </p:oleObj>
            </a:graphicData>
          </a:graphic>
        </p:graphicFrame>
        <p:graphicFrame>
          <p:nvGraphicFramePr>
            <p:cNvPr id="180242" name="Object 18"/>
            <p:cNvGraphicFramePr>
              <a:graphicFrameLocks noChangeAspect="1"/>
            </p:cNvGraphicFramePr>
            <p:nvPr/>
          </p:nvGraphicFramePr>
          <p:xfrm>
            <a:off x="235" y="384"/>
            <a:ext cx="371" cy="474"/>
          </p:xfrm>
          <a:graphic>
            <a:graphicData uri="http://schemas.openxmlformats.org/presentationml/2006/ole">
              <p:oleObj spid="_x0000_s180242" name="Photo Editor Photo" r:id="rId19" imgW="581106" imgH="743054" progId="">
                <p:embed/>
              </p:oleObj>
            </a:graphicData>
          </a:graphic>
        </p:graphicFrame>
        <p:graphicFrame>
          <p:nvGraphicFramePr>
            <p:cNvPr id="180243" name="Object 19"/>
            <p:cNvGraphicFramePr>
              <a:graphicFrameLocks noChangeAspect="1"/>
            </p:cNvGraphicFramePr>
            <p:nvPr/>
          </p:nvGraphicFramePr>
          <p:xfrm>
            <a:off x="2692" y="618"/>
            <a:ext cx="371" cy="474"/>
          </p:xfrm>
          <a:graphic>
            <a:graphicData uri="http://schemas.openxmlformats.org/presentationml/2006/ole">
              <p:oleObj spid="_x0000_s180243" name="Photo Editor Photo" r:id="rId20" imgW="581106" imgH="743054" progId="">
                <p:embed/>
              </p:oleObj>
            </a:graphicData>
          </a:graphic>
        </p:graphicFrame>
        <p:graphicFrame>
          <p:nvGraphicFramePr>
            <p:cNvPr id="180244" name="Object 20"/>
            <p:cNvGraphicFramePr>
              <a:graphicFrameLocks noChangeAspect="1"/>
            </p:cNvGraphicFramePr>
            <p:nvPr/>
          </p:nvGraphicFramePr>
          <p:xfrm>
            <a:off x="1769" y="673"/>
            <a:ext cx="493" cy="335"/>
          </p:xfrm>
          <a:graphic>
            <a:graphicData uri="http://schemas.openxmlformats.org/presentationml/2006/ole">
              <p:oleObj spid="_x0000_s180244" name="Photo Editor Photo" r:id="rId21" imgW="771429" imgH="523810" progId="">
                <p:embed/>
              </p:oleObj>
            </a:graphicData>
          </a:graphic>
        </p:graphicFrame>
        <p:graphicFrame>
          <p:nvGraphicFramePr>
            <p:cNvPr id="180245" name="Object 21"/>
            <p:cNvGraphicFramePr>
              <a:graphicFrameLocks noChangeAspect="1"/>
            </p:cNvGraphicFramePr>
            <p:nvPr/>
          </p:nvGraphicFramePr>
          <p:xfrm>
            <a:off x="1866" y="3890"/>
            <a:ext cx="438" cy="316"/>
          </p:xfrm>
          <a:graphic>
            <a:graphicData uri="http://schemas.openxmlformats.org/presentationml/2006/ole">
              <p:oleObj spid="_x0000_s180245" name="Photo Editor Photo" r:id="rId22" imgW="685714" imgH="495369" progId="">
                <p:embed/>
              </p:oleObj>
            </a:graphicData>
          </a:graphic>
        </p:graphicFrame>
        <p:graphicFrame>
          <p:nvGraphicFramePr>
            <p:cNvPr id="180246" name="Object 22"/>
            <p:cNvGraphicFramePr>
              <a:graphicFrameLocks noChangeAspect="1"/>
            </p:cNvGraphicFramePr>
            <p:nvPr/>
          </p:nvGraphicFramePr>
          <p:xfrm>
            <a:off x="4075" y="3256"/>
            <a:ext cx="335" cy="968"/>
          </p:xfrm>
          <a:graphic>
            <a:graphicData uri="http://schemas.openxmlformats.org/presentationml/2006/ole">
              <p:oleObj spid="_x0000_s180246" name="Photo Editor Photo" r:id="rId23" imgW="523810" imgH="1514686" progId="">
                <p:embed/>
              </p:oleObj>
            </a:graphicData>
          </a:graphic>
        </p:graphicFrame>
        <p:graphicFrame>
          <p:nvGraphicFramePr>
            <p:cNvPr id="180247" name="Object 23"/>
            <p:cNvGraphicFramePr>
              <a:graphicFrameLocks noChangeAspect="1"/>
            </p:cNvGraphicFramePr>
            <p:nvPr/>
          </p:nvGraphicFramePr>
          <p:xfrm>
            <a:off x="5179" y="329"/>
            <a:ext cx="377" cy="499"/>
          </p:xfrm>
          <a:graphic>
            <a:graphicData uri="http://schemas.openxmlformats.org/presentationml/2006/ole">
              <p:oleObj spid="_x0000_s180247" name="Photo Editor Photo" r:id="rId24" imgW="590476" imgH="781159" progId="">
                <p:embed/>
              </p:oleObj>
            </a:graphicData>
          </a:graphic>
        </p:graphicFrame>
        <p:graphicFrame>
          <p:nvGraphicFramePr>
            <p:cNvPr id="180248" name="Object 24"/>
            <p:cNvGraphicFramePr>
              <a:graphicFrameLocks noChangeAspect="1"/>
            </p:cNvGraphicFramePr>
            <p:nvPr/>
          </p:nvGraphicFramePr>
          <p:xfrm>
            <a:off x="1339" y="3119"/>
            <a:ext cx="377" cy="499"/>
          </p:xfrm>
          <a:graphic>
            <a:graphicData uri="http://schemas.openxmlformats.org/presentationml/2006/ole">
              <p:oleObj spid="_x0000_s180248" name="Photo Editor Photo" r:id="rId25" imgW="590476" imgH="781159" progId="">
                <p:embed/>
              </p:oleObj>
            </a:graphicData>
          </a:graphic>
        </p:graphicFrame>
        <p:graphicFrame>
          <p:nvGraphicFramePr>
            <p:cNvPr id="180249" name="Object 25"/>
            <p:cNvGraphicFramePr>
              <a:graphicFrameLocks noChangeAspect="1"/>
            </p:cNvGraphicFramePr>
            <p:nvPr/>
          </p:nvGraphicFramePr>
          <p:xfrm>
            <a:off x="1147" y="770"/>
            <a:ext cx="389" cy="334"/>
          </p:xfrm>
          <a:graphic>
            <a:graphicData uri="http://schemas.openxmlformats.org/presentationml/2006/ole">
              <p:oleObj spid="_x0000_s180249" name="Photo Editor Photo" r:id="rId26" imgW="609524" imgH="523810" progId="">
                <p:embed/>
              </p:oleObj>
            </a:graphicData>
          </a:graphic>
        </p:graphicFrame>
        <p:graphicFrame>
          <p:nvGraphicFramePr>
            <p:cNvPr id="180250" name="Object 26"/>
            <p:cNvGraphicFramePr>
              <a:graphicFrameLocks noChangeAspect="1"/>
            </p:cNvGraphicFramePr>
            <p:nvPr/>
          </p:nvGraphicFramePr>
          <p:xfrm>
            <a:off x="4792" y="3601"/>
            <a:ext cx="626" cy="419"/>
          </p:xfrm>
          <a:graphic>
            <a:graphicData uri="http://schemas.openxmlformats.org/presentationml/2006/ole">
              <p:oleObj spid="_x0000_s180250" name="Photo Editor Photo" r:id="rId27" imgW="980952" imgH="657317" progId="">
                <p:embed/>
              </p:oleObj>
            </a:graphicData>
          </a:graphic>
        </p:graphicFrame>
        <p:graphicFrame>
          <p:nvGraphicFramePr>
            <p:cNvPr id="180251" name="Object 27"/>
            <p:cNvGraphicFramePr>
              <a:graphicFrameLocks noChangeAspect="1"/>
            </p:cNvGraphicFramePr>
            <p:nvPr/>
          </p:nvGraphicFramePr>
          <p:xfrm>
            <a:off x="4458" y="524"/>
            <a:ext cx="438" cy="316"/>
          </p:xfrm>
          <a:graphic>
            <a:graphicData uri="http://schemas.openxmlformats.org/presentationml/2006/ole">
              <p:oleObj spid="_x0000_s180251" name="Photo Editor Photo" r:id="rId28" imgW="685714" imgH="495369" progId="">
                <p:embed/>
              </p:oleObj>
            </a:graphicData>
          </a:graphic>
        </p:graphicFrame>
        <p:graphicFrame>
          <p:nvGraphicFramePr>
            <p:cNvPr id="180252" name="Object 28"/>
            <p:cNvGraphicFramePr>
              <a:graphicFrameLocks noChangeAspect="1"/>
            </p:cNvGraphicFramePr>
            <p:nvPr/>
          </p:nvGraphicFramePr>
          <p:xfrm>
            <a:off x="3979" y="906"/>
            <a:ext cx="371" cy="474"/>
          </p:xfrm>
          <a:graphic>
            <a:graphicData uri="http://schemas.openxmlformats.org/presentationml/2006/ole">
              <p:oleObj spid="_x0000_s180252" name="Photo Editor Photo" r:id="rId29" imgW="581106" imgH="743054" progId="">
                <p:embed/>
              </p:oleObj>
            </a:graphicData>
          </a:graphic>
        </p:graphicFrame>
        <p:graphicFrame>
          <p:nvGraphicFramePr>
            <p:cNvPr id="180253" name="Object 29"/>
            <p:cNvGraphicFramePr>
              <a:graphicFrameLocks noChangeAspect="1"/>
            </p:cNvGraphicFramePr>
            <p:nvPr/>
          </p:nvGraphicFramePr>
          <p:xfrm>
            <a:off x="3307" y="473"/>
            <a:ext cx="377" cy="499"/>
          </p:xfrm>
          <a:graphic>
            <a:graphicData uri="http://schemas.openxmlformats.org/presentationml/2006/ole">
              <p:oleObj spid="_x0000_s180253" name="Photo Editor Photo" r:id="rId30" imgW="590476" imgH="781159" progId="">
                <p:embed/>
              </p:oleObj>
            </a:graphicData>
          </a:graphic>
        </p:graphicFrame>
        <p:graphicFrame>
          <p:nvGraphicFramePr>
            <p:cNvPr id="180254" name="Object 30"/>
            <p:cNvGraphicFramePr>
              <a:graphicFrameLocks noChangeAspect="1"/>
            </p:cNvGraphicFramePr>
            <p:nvPr/>
          </p:nvGraphicFramePr>
          <p:xfrm>
            <a:off x="1003" y="2009"/>
            <a:ext cx="377" cy="499"/>
          </p:xfrm>
          <a:graphic>
            <a:graphicData uri="http://schemas.openxmlformats.org/presentationml/2006/ole">
              <p:oleObj spid="_x0000_s180254" name="Photo Editor Photo" r:id="rId31" imgW="590476" imgH="781159" progId="">
                <p:embed/>
              </p:oleObj>
            </a:graphicData>
          </a:graphic>
        </p:graphicFrame>
      </p:grpSp>
      <p:sp>
        <p:nvSpPr>
          <p:cNvPr id="319522" name="AutoShape 34"/>
          <p:cNvSpPr>
            <a:spLocks noChangeArrowheads="1"/>
          </p:cNvSpPr>
          <p:nvPr/>
        </p:nvSpPr>
        <p:spPr bwMode="auto">
          <a:xfrm>
            <a:off x="4724400" y="3657600"/>
            <a:ext cx="1676400" cy="1676400"/>
          </a:xfrm>
          <a:prstGeom prst="roundRect">
            <a:avLst>
              <a:gd name="adj" fmla="val 16667"/>
            </a:avLst>
          </a:prstGeom>
          <a:noFill/>
          <a:ln w="25400">
            <a:solidFill>
              <a:srgbClr val="00FF00"/>
            </a:solidFill>
            <a:round/>
            <a:headEnd/>
            <a:tailEnd/>
          </a:ln>
        </p:spPr>
        <p:txBody>
          <a:bodyPr wrap="none" anchor="ctr">
            <a:prstTxWarp prst="textNoShape">
              <a:avLst/>
            </a:prstTxWarp>
          </a:bodyPr>
          <a:lstStyle/>
          <a:p>
            <a:endParaRPr lang="en-US"/>
          </a:p>
        </p:txBody>
      </p:sp>
      <p:sp>
        <p:nvSpPr>
          <p:cNvPr id="319523" name="AutoShape 35"/>
          <p:cNvSpPr>
            <a:spLocks noChangeArrowheads="1"/>
          </p:cNvSpPr>
          <p:nvPr/>
        </p:nvSpPr>
        <p:spPr bwMode="auto">
          <a:xfrm>
            <a:off x="4038600" y="2971800"/>
            <a:ext cx="1676400" cy="1676400"/>
          </a:xfrm>
          <a:prstGeom prst="roundRect">
            <a:avLst>
              <a:gd name="adj" fmla="val 16667"/>
            </a:avLst>
          </a:prstGeom>
          <a:noFill/>
          <a:ln w="254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38889E-6 -6.2963E-6 C 0.13577 -0.01158 0.27171 -0.02316 0.33004 -0.00371 C 0.38838 0.01573 0.39081 0.09675 0.35001 0.11643 C 0.30921 0.1361 0.14619 0.11527 0.08542 0.11388 C 0.02466 0.11249 0.00365 0.08795 -0.01458 0.10786 C -0.03281 0.12777 -0.04374 0.20925 -0.02447 0.23402 C -0.0052 0.25879 0.04306 0.2567 0.10088 0.25694 C 0.15869 0.25717 0.27796 0.23888 0.32275 0.23518 C 0.36754 0.23147 0.35834 0.21365 0.3691 0.23518 C 0.37987 0.2567 0.40886 0.33958 0.38733 0.36365 C 0.36581 0.38772 0.29515 0.37708 0.23994 0.37939 C 0.18473 0.3817 0.09983 0.37893 0.05556 0.37708 C 0.01129 0.37522 -0.00711 0.37175 -0.02551 0.36851 " pathEditMode="relative" ptsTypes="aaaaaaaaaaaaA">
                                      <p:cBhvr>
                                        <p:cTn id="6" dur="2000" fill="hold"/>
                                        <p:tgtEl>
                                          <p:spTgt spid="31952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52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195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22" grpId="0" animBg="1"/>
      <p:bldP spid="319523" grpId="0" animBg="1"/>
      <p:bldP spid="319523" grpId="1" animBg="1"/>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0"/>
            <a:ext cx="8229600" cy="1143000"/>
          </a:xfrm>
        </p:spPr>
        <p:txBody>
          <a:bodyPr/>
          <a:lstStyle/>
          <a:p>
            <a:pPr eaLnBrk="1" hangingPunct="1"/>
            <a:r>
              <a:rPr lang="en-US">
                <a:ea typeface="ＭＳ Ｐゴシック" pitchFamily="-1" charset="-128"/>
                <a:cs typeface="ＭＳ Ｐゴシック" pitchFamily="-1" charset="-128"/>
              </a:rPr>
              <a:t>Demo Web Page</a:t>
            </a:r>
          </a:p>
        </p:txBody>
      </p:sp>
      <p:pic>
        <p:nvPicPr>
          <p:cNvPr id="181251" name="Picture 3"/>
          <p:cNvPicPr>
            <a:picLocks noChangeAspect="1" noChangeArrowheads="1"/>
          </p:cNvPicPr>
          <p:nvPr/>
        </p:nvPicPr>
        <p:blipFill>
          <a:blip r:embed="rId2"/>
          <a:srcRect r="34108"/>
          <a:stretch>
            <a:fillRect/>
          </a:stretch>
        </p:blipFill>
        <p:spPr bwMode="auto">
          <a:xfrm>
            <a:off x="1676400" y="1219200"/>
            <a:ext cx="5943600" cy="5411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Demo (2)</a:t>
            </a:r>
            <a:endParaRPr lang="en-US">
              <a:ea typeface="ＭＳ Ｐゴシック" pitchFamily="-1" charset="-128"/>
              <a:cs typeface="ＭＳ Ｐゴシック" pitchFamily="-1" charset="-128"/>
            </a:endParaRPr>
          </a:p>
        </p:txBody>
      </p:sp>
      <p:pic>
        <p:nvPicPr>
          <p:cNvPr id="182275" name="Picture 3"/>
          <p:cNvPicPr>
            <a:picLocks noGrp="1" noChangeAspect="1" noChangeArrowheads="1"/>
          </p:cNvPicPr>
          <p:nvPr>
            <p:ph sz="half" idx="1"/>
          </p:nvPr>
        </p:nvPicPr>
        <p:blipFill>
          <a:blip r:embed="rId2"/>
          <a:srcRect l="34702" t="52333" r="34727" b="13750"/>
          <a:stretch>
            <a:fillRect/>
          </a:stretch>
        </p:blipFill>
        <p:spPr>
          <a:xfrm>
            <a:off x="5835650" y="1773238"/>
            <a:ext cx="2932113" cy="2198687"/>
          </a:xfrm>
          <a:noFill/>
        </p:spPr>
      </p:pic>
      <p:pic>
        <p:nvPicPr>
          <p:cNvPr id="182276" name="Picture 4"/>
          <p:cNvPicPr>
            <a:picLocks noGrp="1" noChangeAspect="1" noChangeArrowheads="1"/>
          </p:cNvPicPr>
          <p:nvPr>
            <p:ph sz="quarter" idx="2"/>
          </p:nvPr>
        </p:nvPicPr>
        <p:blipFill>
          <a:blip r:embed="rId2"/>
          <a:srcRect l="34160" t="9067" r="34787" b="57338"/>
          <a:stretch>
            <a:fillRect/>
          </a:stretch>
        </p:blipFill>
        <p:spPr>
          <a:xfrm>
            <a:off x="5867400" y="4191000"/>
            <a:ext cx="2914650" cy="2185988"/>
          </a:xfrm>
          <a:noFill/>
        </p:spPr>
      </p:pic>
      <p:pic>
        <p:nvPicPr>
          <p:cNvPr id="182277" name="Picture 5" descr="train_ex"/>
          <p:cNvPicPr>
            <a:picLocks noGrp="1" noChangeAspect="1" noChangeArrowheads="1"/>
          </p:cNvPicPr>
          <p:nvPr>
            <p:ph sz="quarter" idx="3"/>
          </p:nvPr>
        </p:nvPicPr>
        <p:blipFill>
          <a:blip r:embed="rId3"/>
          <a:srcRect/>
          <a:stretch>
            <a:fillRect/>
          </a:stretch>
        </p:blipFill>
        <p:spPr>
          <a:xfrm>
            <a:off x="236538" y="1843088"/>
            <a:ext cx="5029200" cy="3883025"/>
          </a:xfr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Demo (3)</a:t>
            </a:r>
            <a:endParaRPr lang="en-US">
              <a:ea typeface="ＭＳ Ｐゴシック" pitchFamily="-1" charset="-128"/>
              <a:cs typeface="ＭＳ Ｐゴシック" pitchFamily="-1" charset="-128"/>
            </a:endParaRPr>
          </a:p>
        </p:txBody>
      </p:sp>
      <p:pic>
        <p:nvPicPr>
          <p:cNvPr id="183299" name="Picture 3"/>
          <p:cNvPicPr>
            <a:picLocks noGrp="1" noChangeAspect="1" noChangeArrowheads="1"/>
          </p:cNvPicPr>
          <p:nvPr>
            <p:ph sz="half" idx="1"/>
          </p:nvPr>
        </p:nvPicPr>
        <p:blipFill>
          <a:blip r:embed="rId2"/>
          <a:srcRect l="19705" t="12837" r="46436" b="19257"/>
          <a:stretch>
            <a:fillRect/>
          </a:stretch>
        </p:blipFill>
        <p:spPr>
          <a:xfrm>
            <a:off x="457200" y="1319213"/>
            <a:ext cx="4038600" cy="5538787"/>
          </a:xfrm>
          <a:noFill/>
        </p:spPr>
      </p:pic>
      <p:pic>
        <p:nvPicPr>
          <p:cNvPr id="183300" name="Picture 4"/>
          <p:cNvPicPr>
            <a:picLocks noGrp="1" noChangeAspect="1" noChangeArrowheads="1"/>
          </p:cNvPicPr>
          <p:nvPr>
            <p:ph sz="half" idx="2"/>
          </p:nvPr>
        </p:nvPicPr>
        <p:blipFill>
          <a:blip r:embed="rId2"/>
          <a:srcRect l="58018" t="20335" r="10889" b="46960"/>
          <a:stretch>
            <a:fillRect/>
          </a:stretch>
        </p:blipFill>
        <p:spPr>
          <a:xfrm>
            <a:off x="4724400" y="2286000"/>
            <a:ext cx="4164013" cy="3284538"/>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83299"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0" name="Oval 4"/>
          <p:cNvSpPr>
            <a:spLocks noChangeArrowheads="1"/>
          </p:cNvSpPr>
          <p:nvPr/>
        </p:nvSpPr>
        <p:spPr bwMode="auto">
          <a:xfrm>
            <a:off x="4495800" y="2843213"/>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1" name="Oval 5"/>
          <p:cNvSpPr>
            <a:spLocks noChangeArrowheads="1"/>
          </p:cNvSpPr>
          <p:nvPr/>
        </p:nvSpPr>
        <p:spPr bwMode="auto">
          <a:xfrm>
            <a:off x="4724400" y="3071813"/>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2"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3" name="Oval 7"/>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4" name="Oval 8"/>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5"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6"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7" name="Oval 11"/>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8" name="Oval 12"/>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09"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0"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1"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2"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3"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4" name="Oval 18"/>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5" name="Oval 19"/>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6"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7" name="Oval 21"/>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8" name="Oval 22"/>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19" name="Oval 23"/>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0" name="Oval 24"/>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1" name="Oval 25"/>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2" name="Oval 26"/>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3" name="Oval 27"/>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4" name="Oval 28"/>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5" name="Oval 29"/>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6"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7" name="Oval 31"/>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8"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29"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0"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1" name="Oval 35"/>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2"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3" name="Oval 37"/>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4" name="Oval 38"/>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5" name="Oval 39"/>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6" name="Oval 40"/>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7" name="Oval 41"/>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8"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39" name="Oval 43"/>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0"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1" name="Oval 45"/>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2"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3" name="Oval 47"/>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4" name="Oval 48"/>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5" name="Oval 49"/>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6" name="Oval 50"/>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7" name="Oval 51"/>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8"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49" name="Oval 53"/>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0"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1"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2" name="Oval 56"/>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3" name="Oval 57"/>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4" name="Oval 58"/>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5" name="Oval 59"/>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6" name="Oval 60"/>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7" name="Oval 61"/>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58" name="Line 62"/>
          <p:cNvSpPr>
            <a:spLocks noChangeShapeType="1"/>
          </p:cNvSpPr>
          <p:nvPr/>
        </p:nvSpPr>
        <p:spPr bwMode="auto">
          <a:xfrm>
            <a:off x="4191000" y="1447800"/>
            <a:ext cx="0" cy="4572000"/>
          </a:xfrm>
          <a:prstGeom prst="line">
            <a:avLst/>
          </a:prstGeom>
          <a:noFill/>
          <a:ln w="952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3359" name="Text Box 63"/>
          <p:cNvSpPr txBox="1">
            <a:spLocks noChangeArrowheads="1"/>
          </p:cNvSpPr>
          <p:nvPr/>
        </p:nvSpPr>
        <p:spPr bwMode="auto">
          <a:xfrm>
            <a:off x="2911475" y="5994400"/>
            <a:ext cx="32448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This one seems to be the best</a:t>
            </a:r>
          </a:p>
        </p:txBody>
      </p:sp>
      <p:sp>
        <p:nvSpPr>
          <p:cNvPr id="183360" name="Line 64"/>
          <p:cNvSpPr>
            <a:spLocks noChangeShapeType="1"/>
          </p:cNvSpPr>
          <p:nvPr/>
        </p:nvSpPr>
        <p:spPr bwMode="auto">
          <a:xfrm>
            <a:off x="3886200" y="1447800"/>
            <a:ext cx="0" cy="4572000"/>
          </a:xfrm>
          <a:prstGeom prst="line">
            <a:avLst/>
          </a:prstGeom>
          <a:noFill/>
          <a:ln w="952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3361" name="Line 65"/>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3362" name="Line 66"/>
          <p:cNvSpPr>
            <a:spLocks noChangeShapeType="1"/>
          </p:cNvSpPr>
          <p:nvPr/>
        </p:nvSpPr>
        <p:spPr bwMode="auto">
          <a:xfrm>
            <a:off x="3124200" y="1447800"/>
            <a:ext cx="0" cy="4572000"/>
          </a:xfrm>
          <a:prstGeom prst="line">
            <a:avLst/>
          </a:prstGeom>
          <a:noFill/>
          <a:ln w="952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3363" name="Text Box 67"/>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83364" name="Text Box 68"/>
          <p:cNvSpPr txBox="1">
            <a:spLocks noChangeArrowheads="1"/>
          </p:cNvSpPr>
          <p:nvPr/>
        </p:nvSpPr>
        <p:spPr bwMode="auto">
          <a:xfrm>
            <a:off x="6858000" y="4343400"/>
            <a:ext cx="695325"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=1</a:t>
            </a:r>
          </a:p>
        </p:txBody>
      </p:sp>
      <p:sp>
        <p:nvSpPr>
          <p:cNvPr id="183365" name="Rectangle 69"/>
          <p:cNvSpPr>
            <a:spLocks noChangeArrowheads="1"/>
          </p:cNvSpPr>
          <p:nvPr/>
        </p:nvSpPr>
        <p:spPr bwMode="auto">
          <a:xfrm>
            <a:off x="6324600" y="4038600"/>
            <a:ext cx="15430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and a weight:</a:t>
            </a:r>
          </a:p>
        </p:txBody>
      </p:sp>
      <p:grpSp>
        <p:nvGrpSpPr>
          <p:cNvPr id="2" name="Group 70"/>
          <p:cNvGrpSpPr>
            <a:grpSpLocks/>
          </p:cNvGrpSpPr>
          <p:nvPr/>
        </p:nvGrpSpPr>
        <p:grpSpPr bwMode="auto">
          <a:xfrm>
            <a:off x="6553200" y="3138488"/>
            <a:ext cx="1397000" cy="747712"/>
            <a:chOff x="4128" y="1977"/>
            <a:chExt cx="880" cy="471"/>
          </a:xfrm>
        </p:grpSpPr>
        <p:grpSp>
          <p:nvGrpSpPr>
            <p:cNvPr id="3" name="Group 71"/>
            <p:cNvGrpSpPr>
              <a:grpSpLocks/>
            </p:cNvGrpSpPr>
            <p:nvPr/>
          </p:nvGrpSpPr>
          <p:grpSpPr bwMode="auto">
            <a:xfrm>
              <a:off x="4128" y="1977"/>
              <a:ext cx="880" cy="471"/>
              <a:chOff x="4224" y="1248"/>
              <a:chExt cx="880" cy="471"/>
            </a:xfrm>
          </p:grpSpPr>
          <p:sp>
            <p:nvSpPr>
              <p:cNvPr id="183373" name="Rectangle 72"/>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3374" name="Rectangle 73"/>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3375" name="Text Box 74"/>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83376" name="AutoShape 75"/>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3371" name="Oval 76"/>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3372" name="Oval 77"/>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3367" name="Line 78"/>
          <p:cNvSpPr>
            <a:spLocks noChangeShapeType="1"/>
          </p:cNvSpPr>
          <p:nvPr/>
        </p:nvSpPr>
        <p:spPr bwMode="auto">
          <a:xfrm flipH="1" flipV="1">
            <a:off x="3216275" y="5938838"/>
            <a:ext cx="420688" cy="9525"/>
          </a:xfrm>
          <a:prstGeom prst="line">
            <a:avLst/>
          </a:prstGeom>
          <a:noFill/>
          <a:ln w="76200">
            <a:solidFill>
              <a:srgbClr val="FE0606"/>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83368" name="Line 79"/>
          <p:cNvSpPr>
            <a:spLocks noChangeShapeType="1"/>
          </p:cNvSpPr>
          <p:nvPr/>
        </p:nvSpPr>
        <p:spPr bwMode="auto">
          <a:xfrm>
            <a:off x="3657600" y="5946775"/>
            <a:ext cx="450850" cy="0"/>
          </a:xfrm>
          <a:prstGeom prst="line">
            <a:avLst/>
          </a:prstGeom>
          <a:noFill/>
          <a:ln w="76200">
            <a:solidFill>
              <a:schemeClr val="accent2"/>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83369" name="Text Box 80"/>
          <p:cNvSpPr txBox="1">
            <a:spLocks noChangeArrowheads="1"/>
          </p:cNvSpPr>
          <p:nvPr/>
        </p:nvSpPr>
        <p:spPr bwMode="auto">
          <a:xfrm>
            <a:off x="1209675" y="6380163"/>
            <a:ext cx="68135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This is a ‘</a:t>
            </a:r>
            <a:r>
              <a:rPr lang="en-US" b="1">
                <a:solidFill>
                  <a:srgbClr val="000000"/>
                </a:solidFill>
                <a:ea typeface="Arial"/>
                <a:cs typeface="Arial"/>
              </a:rPr>
              <a:t>weak classifier</a:t>
            </a:r>
            <a:r>
              <a:rPr lang="en-US">
                <a:solidFill>
                  <a:srgbClr val="000000"/>
                </a:solidFill>
                <a:ea typeface="Arial"/>
                <a:cs typeface="Arial"/>
              </a:rPr>
              <a:t>’: It performs slightly better than chance.</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en-GB">
                <a:ea typeface="ＭＳ Ｐゴシック" pitchFamily="-1" charset="-128"/>
                <a:cs typeface="ＭＳ Ｐゴシック" pitchFamily="-1" charset="-128"/>
              </a:rPr>
              <a:t>Demo (4)</a:t>
            </a:r>
            <a:endParaRPr lang="en-US">
              <a:ea typeface="ＭＳ Ｐゴシック" pitchFamily="-1" charset="-128"/>
              <a:cs typeface="ＭＳ Ｐゴシック" pitchFamily="-1" charset="-128"/>
            </a:endParaRPr>
          </a:p>
        </p:txBody>
      </p:sp>
      <p:pic>
        <p:nvPicPr>
          <p:cNvPr id="184323" name="Picture 3"/>
          <p:cNvPicPr>
            <a:picLocks noGrp="1" noChangeAspect="1" noChangeArrowheads="1"/>
          </p:cNvPicPr>
          <p:nvPr>
            <p:ph sz="half" idx="1"/>
          </p:nvPr>
        </p:nvPicPr>
        <p:blipFill>
          <a:blip r:embed="rId2"/>
          <a:srcRect l="13365" t="7365" r="60616" b="58611"/>
          <a:stretch>
            <a:fillRect/>
          </a:stretch>
        </p:blipFill>
        <p:spPr>
          <a:xfrm>
            <a:off x="231775" y="3994150"/>
            <a:ext cx="2671763" cy="2381250"/>
          </a:xfrm>
          <a:noFill/>
        </p:spPr>
      </p:pic>
      <p:pic>
        <p:nvPicPr>
          <p:cNvPr id="184324" name="Picture 4"/>
          <p:cNvPicPr>
            <a:picLocks noGrp="1" noChangeAspect="1" noChangeArrowheads="1"/>
          </p:cNvPicPr>
          <p:nvPr>
            <p:ph sz="quarter" idx="2"/>
          </p:nvPr>
        </p:nvPicPr>
        <p:blipFill>
          <a:blip r:embed="rId2"/>
          <a:srcRect l="49174" t="7652" r="24489" b="58176"/>
          <a:stretch>
            <a:fillRect/>
          </a:stretch>
        </p:blipFill>
        <p:spPr>
          <a:xfrm>
            <a:off x="200025" y="1501775"/>
            <a:ext cx="2681288" cy="2389188"/>
          </a:xfrm>
          <a:noFill/>
        </p:spPr>
      </p:pic>
      <p:pic>
        <p:nvPicPr>
          <p:cNvPr id="184325" name="Picture 5"/>
          <p:cNvPicPr>
            <a:picLocks noGrp="1" noChangeAspect="1" noChangeArrowheads="1"/>
          </p:cNvPicPr>
          <p:nvPr>
            <p:ph sz="quarter" idx="3"/>
          </p:nvPr>
        </p:nvPicPr>
        <p:blipFill>
          <a:blip r:embed="rId2"/>
          <a:srcRect l="24915" t="51570" r="44795" b="15797"/>
          <a:stretch>
            <a:fillRect/>
          </a:stretch>
        </p:blipFill>
        <p:spPr>
          <a:xfrm>
            <a:off x="3157538" y="1693863"/>
            <a:ext cx="5667375" cy="4581525"/>
          </a:xfr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pPr eaLnBrk="1" hangingPunct="1"/>
            <a:endParaRPr lang="en-US" smtClean="0"/>
          </a:p>
        </p:txBody>
      </p:sp>
      <p:pic>
        <p:nvPicPr>
          <p:cNvPr id="185347" name="Picture 2"/>
          <p:cNvPicPr>
            <a:picLocks noChangeAspect="1"/>
          </p:cNvPicPr>
          <p:nvPr/>
        </p:nvPicPr>
        <p:blipFill>
          <a:blip r:embed="rId2"/>
          <a:srcRect/>
          <a:stretch>
            <a:fillRect/>
          </a:stretch>
        </p:blipFill>
        <p:spPr bwMode="auto">
          <a:xfrm>
            <a:off x="150813" y="220663"/>
            <a:ext cx="8877300" cy="4173537"/>
          </a:xfrm>
          <a:prstGeom prst="rect">
            <a:avLst/>
          </a:prstGeom>
          <a:noFill/>
          <a:ln w="9525">
            <a:no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1017588" y="-179388"/>
            <a:ext cx="7350125" cy="1714501"/>
          </a:xfrm>
        </p:spPr>
        <p:txBody>
          <a:bodyPr rIns="81277"/>
          <a:lstStyle/>
          <a:p>
            <a:pPr marL="0" indent="0" eaLnBrk="1" hangingPunct="1"/>
            <a:r>
              <a:rPr lang="en-US" sz="3000"/>
              <a:t>PASCAL Visual Object Challenge</a:t>
            </a:r>
          </a:p>
        </p:txBody>
      </p:sp>
      <p:pic>
        <p:nvPicPr>
          <p:cNvPr id="186371" name="Picture 2"/>
          <p:cNvPicPr>
            <a:picLocks noChangeAspect="1" noChangeArrowheads="1"/>
          </p:cNvPicPr>
          <p:nvPr/>
        </p:nvPicPr>
        <p:blipFill>
          <a:blip r:embed="rId3"/>
          <a:srcRect/>
          <a:stretch>
            <a:fillRect/>
          </a:stretch>
        </p:blipFill>
        <p:spPr bwMode="auto">
          <a:xfrm>
            <a:off x="322263" y="1763713"/>
            <a:ext cx="3860800" cy="2889250"/>
          </a:xfrm>
          <a:prstGeom prst="rect">
            <a:avLst/>
          </a:prstGeom>
          <a:noFill/>
          <a:ln w="12700">
            <a:noFill/>
            <a:round/>
            <a:headEnd/>
            <a:tailEnd/>
          </a:ln>
        </p:spPr>
      </p:pic>
      <p:sp>
        <p:nvSpPr>
          <p:cNvPr id="186372" name="Rectangle 3"/>
          <p:cNvSpPr>
            <a:spLocks/>
          </p:cNvSpPr>
          <p:nvPr/>
        </p:nvSpPr>
        <p:spPr bwMode="auto">
          <a:xfrm>
            <a:off x="911225" y="4565650"/>
            <a:ext cx="2184400" cy="276225"/>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5000 training images</a:t>
            </a:r>
          </a:p>
        </p:txBody>
      </p:sp>
      <p:sp>
        <p:nvSpPr>
          <p:cNvPr id="186373" name="Rectangle 4"/>
          <p:cNvSpPr>
            <a:spLocks/>
          </p:cNvSpPr>
          <p:nvPr/>
        </p:nvSpPr>
        <p:spPr bwMode="auto">
          <a:xfrm>
            <a:off x="5427663" y="4565650"/>
            <a:ext cx="2108200" cy="276225"/>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5000 testing images</a:t>
            </a:r>
          </a:p>
        </p:txBody>
      </p:sp>
      <p:sp>
        <p:nvSpPr>
          <p:cNvPr id="186374" name="Rectangle 5"/>
          <p:cNvSpPr>
            <a:spLocks/>
          </p:cNvSpPr>
          <p:nvPr/>
        </p:nvSpPr>
        <p:spPr bwMode="auto">
          <a:xfrm>
            <a:off x="2570163" y="5326063"/>
            <a:ext cx="3108325" cy="277812"/>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20 everyday object categories</a:t>
            </a:r>
          </a:p>
        </p:txBody>
      </p:sp>
      <p:sp>
        <p:nvSpPr>
          <p:cNvPr id="186375" name="Rectangle 6"/>
          <p:cNvSpPr>
            <a:spLocks/>
          </p:cNvSpPr>
          <p:nvPr/>
        </p:nvSpPr>
        <p:spPr bwMode="auto">
          <a:xfrm>
            <a:off x="674688" y="5967413"/>
            <a:ext cx="7289800" cy="668337"/>
          </a:xfrm>
          <a:prstGeom prst="rect">
            <a:avLst/>
          </a:prstGeom>
          <a:noFill/>
          <a:ln w="12700">
            <a:noFill/>
            <a:miter lim="800000"/>
            <a:headEnd/>
            <a:tailEnd/>
          </a:ln>
        </p:spPr>
        <p:txBody>
          <a:bodyPr lIns="0" tIns="0" rIns="40638" bIns="0">
            <a:prstTxWarp prst="textNoShape">
              <a:avLst/>
            </a:prstTxWarp>
          </a:bodyPr>
          <a:lstStyle/>
          <a:p>
            <a:r>
              <a:rPr lang="en-US" sz="2100">
                <a:ea typeface="Times New Roman" pitchFamily="-1" charset="0"/>
                <a:cs typeface="Times New Roman" pitchFamily="-1" charset="0"/>
              </a:rPr>
              <a:t>aeroplane bike bird boat bottle bus car cat chair cow table dog horse motorbike person plant sheep sofa train tv</a:t>
            </a:r>
          </a:p>
        </p:txBody>
      </p:sp>
      <p:pic>
        <p:nvPicPr>
          <p:cNvPr id="186376" name="Picture 7"/>
          <p:cNvPicPr>
            <a:picLocks noChangeAspect="1" noChangeArrowheads="1"/>
          </p:cNvPicPr>
          <p:nvPr/>
        </p:nvPicPr>
        <p:blipFill>
          <a:blip r:embed="rId4"/>
          <a:srcRect/>
          <a:stretch>
            <a:fillRect/>
          </a:stretch>
        </p:blipFill>
        <p:spPr bwMode="auto">
          <a:xfrm>
            <a:off x="4598988" y="1720850"/>
            <a:ext cx="3859212" cy="2889250"/>
          </a:xfrm>
          <a:prstGeom prst="rect">
            <a:avLst/>
          </a:prstGeom>
          <a:noFill/>
          <a:ln w="12700">
            <a:noFill/>
            <a:round/>
            <a:headEnd/>
            <a:tailEnd/>
          </a:ln>
        </p:spPr>
      </p:pic>
      <p:sp>
        <p:nvSpPr>
          <p:cNvPr id="186377" name="TextBox 8"/>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9" name="Rectangle 1"/>
          <p:cNvSpPr>
            <a:spLocks/>
          </p:cNvSpPr>
          <p:nvPr/>
        </p:nvSpPr>
        <p:spPr bwMode="auto">
          <a:xfrm>
            <a:off x="625475" y="214313"/>
            <a:ext cx="8053388" cy="1714500"/>
          </a:xfrm>
          <a:prstGeom prst="rect">
            <a:avLst/>
          </a:prstGeom>
          <a:noFill/>
          <a:ln w="12700">
            <a:noFill/>
            <a:miter lim="800000"/>
            <a:headEnd/>
            <a:tailEnd/>
          </a:ln>
        </p:spPr>
        <p:txBody>
          <a:bodyPr lIns="0" tIns="0" rIns="40638" bIns="0">
            <a:prstTxWarp prst="textNoShape">
              <a:avLst/>
            </a:prstTxWarp>
          </a:bodyPr>
          <a:lstStyle/>
          <a:p>
            <a:r>
              <a:rPr lang="en-US" sz="3500">
                <a:ea typeface="Times New Roman" pitchFamily="-1" charset="0"/>
                <a:cs typeface="Times New Roman" pitchFamily="-1" charset="0"/>
              </a:rPr>
              <a:t>5 years of PASCAL people detection</a:t>
            </a:r>
          </a:p>
        </p:txBody>
      </p:sp>
      <p:sp>
        <p:nvSpPr>
          <p:cNvPr id="188420" name="Rectangle 2"/>
          <p:cNvSpPr>
            <a:spLocks/>
          </p:cNvSpPr>
          <p:nvPr/>
        </p:nvSpPr>
        <p:spPr bwMode="auto">
          <a:xfrm>
            <a:off x="652463" y="2260600"/>
            <a:ext cx="1117600" cy="646113"/>
          </a:xfrm>
          <a:prstGeom prst="rect">
            <a:avLst/>
          </a:prstGeom>
          <a:noFill/>
          <a:ln w="12700">
            <a:noFill/>
            <a:miter lim="800000"/>
            <a:headEnd/>
            <a:tailEnd/>
          </a:ln>
        </p:spPr>
        <p:txBody>
          <a:bodyPr wrap="none" lIns="0" tIns="0" rIns="40638" bIns="0">
            <a:prstTxWarp prst="textNoShape">
              <a:avLst/>
            </a:prstTxWarp>
            <a:spAutoFit/>
          </a:bodyPr>
          <a:lstStyle/>
          <a:p>
            <a:r>
              <a:rPr lang="en-US" sz="2100">
                <a:ea typeface="Times New Roman" pitchFamily="-1" charset="0"/>
                <a:cs typeface="Times New Roman" pitchFamily="-1" charset="0"/>
              </a:rPr>
              <a:t>average</a:t>
            </a:r>
          </a:p>
          <a:p>
            <a:r>
              <a:rPr lang="en-US" sz="2100">
                <a:ea typeface="Times New Roman" pitchFamily="-1" charset="0"/>
                <a:cs typeface="Times New Roman" pitchFamily="-1" charset="0"/>
              </a:rPr>
              <a:t>precision</a:t>
            </a:r>
          </a:p>
        </p:txBody>
      </p:sp>
      <p:sp>
        <p:nvSpPr>
          <p:cNvPr id="188421" name="Rectangle 3"/>
          <p:cNvSpPr>
            <a:spLocks/>
          </p:cNvSpPr>
          <p:nvPr/>
        </p:nvSpPr>
        <p:spPr bwMode="auto">
          <a:xfrm>
            <a:off x="1052513" y="5645150"/>
            <a:ext cx="7188200" cy="884238"/>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Discriminative mixtures of star models 2007-2010 </a:t>
            </a:r>
            <a:r>
              <a:rPr lang="en-US" sz="1700">
                <a:ea typeface="Times New Roman" pitchFamily="-1" charset="0"/>
                <a:cs typeface="Times New Roman" pitchFamily="-1" charset="0"/>
              </a:rPr>
              <a:t>Felzenszwalb, McAllester, Ramanan </a:t>
            </a:r>
            <a:r>
              <a:rPr lang="en-US" sz="1700">
                <a:latin typeface="Times New Roman Italic" charset="0"/>
                <a:ea typeface="Times New Roman Italic" charset="0"/>
                <a:cs typeface="Times New Roman Italic" charset="0"/>
                <a:sym typeface="Times New Roman Italic" charset="0"/>
              </a:rPr>
              <a:t>CVPR</a:t>
            </a:r>
            <a:r>
              <a:rPr lang="en-US" sz="1700">
                <a:ea typeface="Times New Roman" pitchFamily="-1" charset="0"/>
                <a:cs typeface="Times New Roman" pitchFamily="-1" charset="0"/>
              </a:rPr>
              <a:t> 2008</a:t>
            </a:r>
          </a:p>
          <a:p>
            <a:r>
              <a:rPr lang="en-US" sz="1700">
                <a:ea typeface="Times New Roman" pitchFamily="-1" charset="0"/>
                <a:cs typeface="Times New Roman" pitchFamily="-1" charset="0"/>
              </a:rPr>
              <a:t>Felzenszwalb, Girshick, McAllester, and Ramanan </a:t>
            </a:r>
            <a:r>
              <a:rPr lang="en-US" sz="1700">
                <a:latin typeface="Times New Roman Italic" charset="0"/>
                <a:ea typeface="Times New Roman Italic" charset="0"/>
                <a:cs typeface="Times New Roman Italic" charset="0"/>
                <a:sym typeface="Times New Roman Italic" charset="0"/>
              </a:rPr>
              <a:t>PAMI</a:t>
            </a:r>
            <a:r>
              <a:rPr lang="en-US" sz="1700">
                <a:ea typeface="Times New Roman" pitchFamily="-1" charset="0"/>
                <a:cs typeface="Times New Roman" pitchFamily="-1" charset="0"/>
              </a:rPr>
              <a:t> 2009 </a:t>
            </a:r>
          </a:p>
        </p:txBody>
      </p:sp>
      <p:sp>
        <p:nvSpPr>
          <p:cNvPr id="188422" name="Rectangle 4"/>
          <p:cNvSpPr>
            <a:spLocks/>
          </p:cNvSpPr>
          <p:nvPr/>
        </p:nvSpPr>
        <p:spPr bwMode="auto">
          <a:xfrm>
            <a:off x="3171825" y="4652963"/>
            <a:ext cx="2287588" cy="277812"/>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 1% to 45% in 5 years</a:t>
            </a:r>
          </a:p>
        </p:txBody>
      </p:sp>
      <p:graphicFrame>
        <p:nvGraphicFramePr>
          <p:cNvPr id="188418" name="Object 2"/>
          <p:cNvGraphicFramePr>
            <a:graphicFrameLocks/>
          </p:cNvGraphicFramePr>
          <p:nvPr/>
        </p:nvGraphicFramePr>
        <p:xfrm>
          <a:off x="1630363" y="1236663"/>
          <a:ext cx="3533775" cy="3502025"/>
        </p:xfrm>
        <a:graphic>
          <a:graphicData uri="http://schemas.openxmlformats.org/presentationml/2006/ole">
            <p:oleObj spid="_x0000_s188418" name="Chart" r:id="rId3" imgW="7060317" imgH="6997183" progId="MSGraph.Chart.8">
              <p:embed/>
            </p:oleObj>
          </a:graphicData>
        </a:graphic>
      </p:graphicFrame>
      <p:pic>
        <p:nvPicPr>
          <p:cNvPr id="188423" name="Picture 6"/>
          <p:cNvPicPr>
            <a:picLocks noChangeAspect="1" noChangeArrowheads="1"/>
          </p:cNvPicPr>
          <p:nvPr/>
        </p:nvPicPr>
        <p:blipFill>
          <a:blip r:embed="rId4"/>
          <a:srcRect/>
          <a:stretch>
            <a:fillRect/>
          </a:stretch>
        </p:blipFill>
        <p:spPr bwMode="auto">
          <a:xfrm>
            <a:off x="5465763" y="1597025"/>
            <a:ext cx="3124200" cy="2079625"/>
          </a:xfrm>
          <a:prstGeom prst="rect">
            <a:avLst/>
          </a:prstGeom>
          <a:noFill/>
          <a:ln w="12700">
            <a:noFill/>
            <a:round/>
            <a:headEnd/>
            <a:tailEnd/>
          </a:ln>
        </p:spPr>
      </p:pic>
      <p:sp>
        <p:nvSpPr>
          <p:cNvPr id="188424" name="TextBox 7"/>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a:xfrm>
            <a:off x="455613" y="-152400"/>
            <a:ext cx="8232775" cy="1143000"/>
          </a:xfrm>
        </p:spPr>
        <p:txBody>
          <a:bodyPr rIns="81277"/>
          <a:lstStyle/>
          <a:p>
            <a:pPr marL="0" indent="0" eaLnBrk="1" hangingPunct="1"/>
            <a:r>
              <a:rPr lang="en-US"/>
              <a:t>Deformable part models</a:t>
            </a:r>
          </a:p>
        </p:txBody>
      </p:sp>
      <p:sp>
        <p:nvSpPr>
          <p:cNvPr id="189443" name="Rectangle 2"/>
          <p:cNvSpPr>
            <a:spLocks/>
          </p:cNvSpPr>
          <p:nvPr/>
        </p:nvSpPr>
        <p:spPr bwMode="auto">
          <a:xfrm>
            <a:off x="111125" y="3735388"/>
            <a:ext cx="8910638" cy="1339850"/>
          </a:xfrm>
          <a:prstGeom prst="rect">
            <a:avLst/>
          </a:prstGeom>
          <a:noFill/>
          <a:ln w="12700">
            <a:noFill/>
            <a:miter lim="800000"/>
            <a:headEnd/>
            <a:tailEnd/>
          </a:ln>
        </p:spPr>
        <p:txBody>
          <a:bodyPr lIns="0" tIns="0" rIns="40638" bIns="0">
            <a:prstTxWarp prst="textNoShape">
              <a:avLst/>
            </a:prstTxWarp>
          </a:bodyPr>
          <a:lstStyle/>
          <a:p>
            <a:pPr>
              <a:lnSpc>
                <a:spcPct val="90000"/>
              </a:lnSpc>
            </a:pPr>
            <a:r>
              <a:rPr lang="en-US" sz="2800">
                <a:ea typeface="Times New Roman" pitchFamily="-1" charset="0"/>
                <a:cs typeface="Times New Roman" pitchFamily="-1" charset="0"/>
              </a:rPr>
              <a:t>Model encodes </a:t>
            </a:r>
            <a:r>
              <a:rPr lang="en-US" sz="2800">
                <a:solidFill>
                  <a:srgbClr val="00FFFF"/>
                </a:solidFill>
                <a:ea typeface="Times New Roman" pitchFamily="-1" charset="0"/>
                <a:cs typeface="Times New Roman" pitchFamily="-1" charset="0"/>
              </a:rPr>
              <a:t>local appearance</a:t>
            </a:r>
            <a:r>
              <a:rPr lang="en-US" sz="2800">
                <a:ea typeface="Times New Roman" pitchFamily="-1" charset="0"/>
                <a:cs typeface="Times New Roman" pitchFamily="-1" charset="0"/>
              </a:rPr>
              <a:t> + </a:t>
            </a:r>
            <a:r>
              <a:rPr lang="en-US" sz="2800">
                <a:solidFill>
                  <a:srgbClr val="FFA148"/>
                </a:solidFill>
                <a:ea typeface="Times New Roman" pitchFamily="-1" charset="0"/>
                <a:cs typeface="Times New Roman" pitchFamily="-1" charset="0"/>
              </a:rPr>
              <a:t>pairwise geometry</a:t>
            </a:r>
            <a:endParaRPr lang="en-US" sz="2800">
              <a:ea typeface="Times" pitchFamily="-1" charset="0"/>
              <a:cs typeface="Times" pitchFamily="-1" charset="0"/>
            </a:endParaRPr>
          </a:p>
          <a:p>
            <a:pPr>
              <a:lnSpc>
                <a:spcPct val="90000"/>
              </a:lnSpc>
            </a:pPr>
            <a:endParaRPr lang="en-US" sz="2800">
              <a:ea typeface="Times" pitchFamily="-1" charset="0"/>
              <a:cs typeface="Times" pitchFamily="-1" charset="0"/>
            </a:endParaRPr>
          </a:p>
        </p:txBody>
      </p:sp>
      <p:pic>
        <p:nvPicPr>
          <p:cNvPr id="189444" name="Picture 3"/>
          <p:cNvPicPr>
            <a:picLocks noChangeAspect="1" noChangeArrowheads="1"/>
          </p:cNvPicPr>
          <p:nvPr/>
        </p:nvPicPr>
        <p:blipFill>
          <a:blip r:embed="rId3"/>
          <a:srcRect/>
          <a:stretch>
            <a:fillRect/>
          </a:stretch>
        </p:blipFill>
        <p:spPr bwMode="auto">
          <a:xfrm>
            <a:off x="2867025" y="866775"/>
            <a:ext cx="3187700" cy="2887663"/>
          </a:xfrm>
          <a:prstGeom prst="rect">
            <a:avLst/>
          </a:prstGeom>
          <a:noFill/>
          <a:ln w="12700">
            <a:noFill/>
            <a:miter lim="800000"/>
            <a:headEnd/>
            <a:tailEnd/>
          </a:ln>
        </p:spPr>
      </p:pic>
      <p:sp>
        <p:nvSpPr>
          <p:cNvPr id="189445" name="TextBox 5"/>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1490" name="Picture 2"/>
          <p:cNvPicPr>
            <a:picLocks noChangeAspect="1"/>
          </p:cNvPicPr>
          <p:nvPr/>
        </p:nvPicPr>
        <p:blipFill>
          <a:blip r:embed="rId2"/>
          <a:srcRect/>
          <a:stretch>
            <a:fillRect/>
          </a:stretch>
        </p:blipFill>
        <p:spPr bwMode="auto">
          <a:xfrm>
            <a:off x="554038" y="454025"/>
            <a:ext cx="8104187" cy="5994400"/>
          </a:xfrm>
          <a:prstGeom prst="rect">
            <a:avLst/>
          </a:prstGeom>
          <a:noFill/>
          <a:ln w="952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1"/>
          <p:cNvSpPr>
            <a:spLocks/>
          </p:cNvSpPr>
          <p:nvPr/>
        </p:nvSpPr>
        <p:spPr bwMode="auto">
          <a:xfrm>
            <a:off x="517525" y="3017838"/>
            <a:ext cx="2224088" cy="2339975"/>
          </a:xfrm>
          <a:prstGeom prst="rect">
            <a:avLst/>
          </a:prstGeom>
          <a:solidFill>
            <a:srgbClr val="66CCFF"/>
          </a:solidFill>
          <a:ln w="12700">
            <a:solidFill>
              <a:srgbClr val="000000"/>
            </a:solidFill>
            <a:round/>
            <a:headEnd/>
            <a:tailEnd/>
          </a:ln>
        </p:spPr>
        <p:txBody>
          <a:bodyPr lIns="0" tIns="0" rIns="0" bIns="0">
            <a:prstTxWarp prst="textNoShape">
              <a:avLst/>
            </a:prstTxWarp>
          </a:bodyPr>
          <a:lstStyle/>
          <a:p>
            <a:endParaRPr lang="en-US"/>
          </a:p>
        </p:txBody>
      </p:sp>
      <p:sp>
        <p:nvSpPr>
          <p:cNvPr id="192515" name="Rectangle 2"/>
          <p:cNvSpPr>
            <a:spLocks/>
          </p:cNvSpPr>
          <p:nvPr/>
        </p:nvSpPr>
        <p:spPr bwMode="auto">
          <a:xfrm>
            <a:off x="2517775" y="3017838"/>
            <a:ext cx="2982913" cy="2679700"/>
          </a:xfrm>
          <a:prstGeom prst="rect">
            <a:avLst/>
          </a:prstGeom>
          <a:solidFill>
            <a:srgbClr val="FFCC66"/>
          </a:solidFill>
          <a:ln w="12700">
            <a:solidFill>
              <a:srgbClr val="000000"/>
            </a:solidFill>
            <a:round/>
            <a:headEnd/>
            <a:tailEnd/>
          </a:ln>
        </p:spPr>
        <p:txBody>
          <a:bodyPr lIns="0" tIns="0" rIns="0" bIns="0">
            <a:prstTxWarp prst="textNoShape">
              <a:avLst/>
            </a:prstTxWarp>
          </a:bodyPr>
          <a:lstStyle/>
          <a:p>
            <a:endParaRPr lang="en-US"/>
          </a:p>
        </p:txBody>
      </p:sp>
      <p:sp>
        <p:nvSpPr>
          <p:cNvPr id="192516" name="Rectangle 3"/>
          <p:cNvSpPr>
            <a:spLocks/>
          </p:cNvSpPr>
          <p:nvPr/>
        </p:nvSpPr>
        <p:spPr bwMode="auto">
          <a:xfrm>
            <a:off x="5465763" y="3017838"/>
            <a:ext cx="3133725" cy="2670175"/>
          </a:xfrm>
          <a:prstGeom prst="rect">
            <a:avLst/>
          </a:prstGeom>
          <a:solidFill>
            <a:srgbClr val="CCFF66"/>
          </a:solidFill>
          <a:ln w="12700">
            <a:solidFill>
              <a:srgbClr val="000000"/>
            </a:solidFill>
            <a:round/>
            <a:headEnd/>
            <a:tailEnd/>
          </a:ln>
        </p:spPr>
        <p:txBody>
          <a:bodyPr lIns="0" tIns="0" rIns="0" bIns="0">
            <a:prstTxWarp prst="textNoShape">
              <a:avLst/>
            </a:prstTxWarp>
          </a:bodyPr>
          <a:lstStyle/>
          <a:p>
            <a:endParaRPr lang="en-US"/>
          </a:p>
        </p:txBody>
      </p:sp>
      <p:pic>
        <p:nvPicPr>
          <p:cNvPr id="192517" name="Picture 4"/>
          <p:cNvPicPr>
            <a:picLocks noChangeAspect="1" noChangeArrowheads="1"/>
          </p:cNvPicPr>
          <p:nvPr/>
        </p:nvPicPr>
        <p:blipFill>
          <a:blip r:embed="rId3"/>
          <a:srcRect/>
          <a:stretch>
            <a:fillRect/>
          </a:stretch>
        </p:blipFill>
        <p:spPr bwMode="auto">
          <a:xfrm>
            <a:off x="3390900" y="1125538"/>
            <a:ext cx="1878013" cy="1703387"/>
          </a:xfrm>
          <a:prstGeom prst="rect">
            <a:avLst/>
          </a:prstGeom>
          <a:noFill/>
          <a:ln w="12700">
            <a:noFill/>
            <a:miter lim="800000"/>
            <a:headEnd/>
            <a:tailEnd/>
          </a:ln>
        </p:spPr>
      </p:pic>
      <p:sp>
        <p:nvSpPr>
          <p:cNvPr id="192518" name="Rectangle 5"/>
          <p:cNvSpPr>
            <a:spLocks/>
          </p:cNvSpPr>
          <p:nvPr/>
        </p:nvSpPr>
        <p:spPr bwMode="auto">
          <a:xfrm>
            <a:off x="455613" y="-214313"/>
            <a:ext cx="8232775" cy="1692276"/>
          </a:xfrm>
          <a:prstGeom prst="rect">
            <a:avLst/>
          </a:prstGeom>
          <a:noFill/>
          <a:ln w="12700">
            <a:noFill/>
            <a:miter lim="800000"/>
            <a:headEnd/>
            <a:tailEnd/>
          </a:ln>
        </p:spPr>
        <p:txBody>
          <a:bodyPr lIns="0" tIns="0" rIns="40638" bIns="0" anchor="ctr">
            <a:prstTxWarp prst="textNoShape">
              <a:avLst/>
            </a:prstTxWarp>
          </a:bodyPr>
          <a:lstStyle/>
          <a:p>
            <a:r>
              <a:rPr lang="en-US" sz="4400">
                <a:ea typeface="Times New Roman" pitchFamily="-1" charset="0"/>
                <a:cs typeface="Times New Roman" pitchFamily="-1" charset="0"/>
              </a:rPr>
              <a:t>Scoring function</a:t>
            </a:r>
          </a:p>
        </p:txBody>
      </p:sp>
      <p:sp>
        <p:nvSpPr>
          <p:cNvPr id="192519" name="Rectangle 7"/>
          <p:cNvSpPr>
            <a:spLocks/>
          </p:cNvSpPr>
          <p:nvPr/>
        </p:nvSpPr>
        <p:spPr bwMode="auto">
          <a:xfrm>
            <a:off x="733425" y="4062413"/>
            <a:ext cx="1795463" cy="1420812"/>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x = image </a:t>
            </a:r>
          </a:p>
          <a:p>
            <a:r>
              <a:rPr lang="en-US">
                <a:ea typeface="Times New Roman" pitchFamily="-1" charset="0"/>
                <a:cs typeface="Times New Roman" pitchFamily="-1" charset="0"/>
              </a:rPr>
              <a:t>z</a:t>
            </a:r>
            <a:r>
              <a:rPr lang="en-US" baseline="-6000">
                <a:ea typeface="Times New Roman" pitchFamily="-1" charset="0"/>
                <a:cs typeface="Times New Roman" pitchFamily="-1" charset="0"/>
              </a:rPr>
              <a:t>i</a:t>
            </a:r>
            <a:r>
              <a:rPr lang="en-US">
                <a:ea typeface="Times New Roman" pitchFamily="-1" charset="0"/>
                <a:cs typeface="Times New Roman" pitchFamily="-1" charset="0"/>
              </a:rPr>
              <a:t> = (x</a:t>
            </a:r>
            <a:r>
              <a:rPr lang="en-US" baseline="-6000">
                <a:ea typeface="Times New Roman" pitchFamily="-1" charset="0"/>
                <a:cs typeface="Times New Roman" pitchFamily="-1" charset="0"/>
              </a:rPr>
              <a:t>i</a:t>
            </a:r>
            <a:r>
              <a:rPr lang="en-US">
                <a:ea typeface="Times New Roman" pitchFamily="-1" charset="0"/>
                <a:cs typeface="Times New Roman" pitchFamily="-1" charset="0"/>
              </a:rPr>
              <a:t>,y</a:t>
            </a:r>
            <a:r>
              <a:rPr lang="en-US" baseline="-6000">
                <a:ea typeface="Times New Roman" pitchFamily="-1" charset="0"/>
                <a:cs typeface="Times New Roman" pitchFamily="-1" charset="0"/>
              </a:rPr>
              <a:t>i</a:t>
            </a:r>
            <a:r>
              <a:rPr lang="en-US">
                <a:ea typeface="Times New Roman" pitchFamily="-1" charset="0"/>
                <a:cs typeface="Times New Roman" pitchFamily="-1" charset="0"/>
              </a:rPr>
              <a:t>)</a:t>
            </a:r>
          </a:p>
          <a:p>
            <a:r>
              <a:rPr lang="en-US">
                <a:ea typeface="Times New Roman" pitchFamily="-1" charset="0"/>
                <a:cs typeface="Times New Roman" pitchFamily="-1" charset="0"/>
              </a:rPr>
              <a:t>z = {z</a:t>
            </a:r>
            <a:r>
              <a:rPr lang="en-US" baseline="-6000">
                <a:ea typeface="Times New Roman" pitchFamily="-1" charset="0"/>
                <a:cs typeface="Times New Roman" pitchFamily="-1" charset="0"/>
              </a:rPr>
              <a:t>1</a:t>
            </a:r>
            <a:r>
              <a:rPr lang="en-US">
                <a:ea typeface="Times New Roman" pitchFamily="-1" charset="0"/>
                <a:cs typeface="Times New Roman" pitchFamily="-1" charset="0"/>
              </a:rPr>
              <a:t>,z</a:t>
            </a:r>
            <a:r>
              <a:rPr lang="en-US" baseline="-6000">
                <a:ea typeface="Times New Roman" pitchFamily="-1" charset="0"/>
                <a:cs typeface="Times New Roman" pitchFamily="-1" charset="0"/>
              </a:rPr>
              <a:t>2</a:t>
            </a:r>
            <a:r>
              <a:rPr lang="en-US">
                <a:ea typeface="Times New Roman" pitchFamily="-1" charset="0"/>
                <a:cs typeface="Times New Roman" pitchFamily="-1" charset="0"/>
              </a:rPr>
              <a:t>...}</a:t>
            </a:r>
          </a:p>
          <a:p>
            <a:endParaRPr lang="en-US">
              <a:ea typeface="Times New Roman" pitchFamily="-1" charset="0"/>
              <a:cs typeface="Times New Roman" pitchFamily="-1" charset="0"/>
            </a:endParaRPr>
          </a:p>
        </p:txBody>
      </p:sp>
      <p:sp>
        <p:nvSpPr>
          <p:cNvPr id="192520" name="Rectangle 8"/>
          <p:cNvSpPr>
            <a:spLocks/>
          </p:cNvSpPr>
          <p:nvPr/>
        </p:nvSpPr>
        <p:spPr bwMode="auto">
          <a:xfrm>
            <a:off x="2438400" y="4241800"/>
            <a:ext cx="3151188" cy="1081088"/>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part template </a:t>
            </a:r>
          </a:p>
          <a:p>
            <a:r>
              <a:rPr lang="en-US">
                <a:ea typeface="Times New Roman" pitchFamily="-1" charset="0"/>
                <a:cs typeface="Times New Roman" pitchFamily="-1" charset="0"/>
              </a:rPr>
              <a:t>scores</a:t>
            </a:r>
          </a:p>
          <a:p>
            <a:endParaRPr lang="en-US">
              <a:ea typeface="Times New Roman" pitchFamily="-1" charset="0"/>
              <a:cs typeface="Times New Roman" pitchFamily="-1" charset="0"/>
            </a:endParaRPr>
          </a:p>
        </p:txBody>
      </p:sp>
      <p:sp>
        <p:nvSpPr>
          <p:cNvPr id="192521" name="Rectangle 9"/>
          <p:cNvSpPr>
            <a:spLocks/>
          </p:cNvSpPr>
          <p:nvPr/>
        </p:nvSpPr>
        <p:spPr bwMode="auto">
          <a:xfrm>
            <a:off x="5465763" y="4241800"/>
            <a:ext cx="3151187" cy="1081088"/>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spring deformation model</a:t>
            </a:r>
          </a:p>
          <a:p>
            <a:endParaRPr lang="en-US">
              <a:ea typeface="Times New Roman" pitchFamily="-1" charset="0"/>
              <a:cs typeface="Times New Roman" pitchFamily="-1" charset="0"/>
            </a:endParaRPr>
          </a:p>
        </p:txBody>
      </p:sp>
      <p:sp>
        <p:nvSpPr>
          <p:cNvPr id="192522" name="TextBox 11"/>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grpSp>
        <p:nvGrpSpPr>
          <p:cNvPr id="192523" name="Group 12"/>
          <p:cNvGrpSpPr>
            <a:grpSpLocks/>
          </p:cNvGrpSpPr>
          <p:nvPr/>
        </p:nvGrpSpPr>
        <p:grpSpPr bwMode="auto">
          <a:xfrm>
            <a:off x="601663" y="3173413"/>
            <a:ext cx="7499350" cy="744537"/>
            <a:chOff x="601306" y="3174029"/>
            <a:chExt cx="7499770" cy="744489"/>
          </a:xfrm>
        </p:grpSpPr>
        <p:sp>
          <p:nvSpPr>
            <p:cNvPr id="192525" name="TextBox 13"/>
            <p:cNvSpPr txBox="1">
              <a:spLocks noChangeArrowheads="1"/>
            </p:cNvSpPr>
            <p:nvPr/>
          </p:nvSpPr>
          <p:spPr bwMode="auto">
            <a:xfrm>
              <a:off x="601306" y="3174029"/>
              <a:ext cx="7499770" cy="584776"/>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rPr>
                <a:t>score(x,z)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a:t>
              </a:r>
              <a:r>
                <a:rPr lang="en-US" sz="3200">
                  <a:solidFill>
                    <a:srgbClr val="000000"/>
                  </a:solidFill>
                </a:rPr>
                <a:t> </a:t>
              </a:r>
              <a:r>
                <a:rPr lang="en-US" sz="3200">
                  <a:solidFill>
                    <a:srgbClr val="000000"/>
                  </a:solidFill>
                  <a:latin typeface="Symbol" pitchFamily="-1" charset="2"/>
                  <a:ea typeface="Symbol" pitchFamily="-1" charset="2"/>
                  <a:cs typeface="Symbol" pitchFamily="-1" charset="2"/>
                </a:rPr>
                <a:t>F</a:t>
              </a:r>
              <a:r>
                <a:rPr lang="en-US" sz="3200">
                  <a:solidFill>
                    <a:srgbClr val="000000"/>
                  </a:solidFill>
                </a:rPr>
                <a:t>(x, z</a:t>
              </a:r>
              <a:r>
                <a:rPr lang="en-US" sz="3200" baseline="-25000">
                  <a:solidFill>
                    <a:srgbClr val="000000"/>
                  </a:solidFill>
                </a:rPr>
                <a:t>i</a:t>
              </a:r>
              <a:r>
                <a:rPr lang="en-US" sz="3200">
                  <a:solidFill>
                    <a:srgbClr val="000000"/>
                  </a:solidFill>
                </a:rPr>
                <a:t>)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ij</a:t>
              </a:r>
              <a:r>
                <a:rPr lang="en-US" sz="3200">
                  <a:solidFill>
                    <a:srgbClr val="000000"/>
                  </a:solidFill>
                  <a:latin typeface="Symbol" pitchFamily="-1" charset="2"/>
                  <a:ea typeface="Symbol" pitchFamily="-1" charset="2"/>
                  <a:cs typeface="Symbol" pitchFamily="-1" charset="2"/>
                </a:rPr>
                <a:t> Y</a:t>
              </a:r>
              <a:r>
                <a:rPr lang="en-US" sz="3200">
                  <a:solidFill>
                    <a:srgbClr val="000000"/>
                  </a:solidFill>
                </a:rPr>
                <a:t>(z</a:t>
              </a:r>
              <a:r>
                <a:rPr lang="en-US" sz="3200" baseline="-25000">
                  <a:solidFill>
                    <a:srgbClr val="000000"/>
                  </a:solidFill>
                </a:rPr>
                <a:t>i</a:t>
              </a:r>
              <a:r>
                <a:rPr lang="en-US" sz="3200">
                  <a:solidFill>
                    <a:srgbClr val="000000"/>
                  </a:solidFill>
                </a:rPr>
                <a:t>, z</a:t>
              </a:r>
              <a:r>
                <a:rPr lang="en-US" sz="3200" baseline="-25000">
                  <a:solidFill>
                    <a:srgbClr val="000000"/>
                  </a:solidFill>
                </a:rPr>
                <a:t>j</a:t>
              </a:r>
              <a:r>
                <a:rPr lang="en-US" sz="3200">
                  <a:solidFill>
                    <a:srgbClr val="000000"/>
                  </a:solidFill>
                </a:rPr>
                <a:t>)  </a:t>
              </a:r>
            </a:p>
          </p:txBody>
        </p:sp>
        <p:sp>
          <p:nvSpPr>
            <p:cNvPr id="192526" name="TextBox 14"/>
            <p:cNvSpPr txBox="1">
              <a:spLocks noChangeArrowheads="1"/>
            </p:cNvSpPr>
            <p:nvPr/>
          </p:nvSpPr>
          <p:spPr bwMode="auto">
            <a:xfrm>
              <a:off x="3097950" y="3549186"/>
              <a:ext cx="235950"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a:t>
              </a:r>
            </a:p>
          </p:txBody>
        </p:sp>
        <p:sp>
          <p:nvSpPr>
            <p:cNvPr id="192527" name="TextBox 15"/>
            <p:cNvSpPr txBox="1">
              <a:spLocks noChangeArrowheads="1"/>
            </p:cNvSpPr>
            <p:nvPr/>
          </p:nvSpPr>
          <p:spPr bwMode="auto">
            <a:xfrm>
              <a:off x="5612392" y="3535403"/>
              <a:ext cx="364215"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i,j </a:t>
              </a:r>
            </a:p>
          </p:txBody>
        </p:sp>
      </p:grpSp>
      <p:sp>
        <p:nvSpPr>
          <p:cNvPr id="192524" name="Rectangle 10"/>
          <p:cNvSpPr>
            <a:spLocks/>
          </p:cNvSpPr>
          <p:nvPr/>
        </p:nvSpPr>
        <p:spPr bwMode="auto">
          <a:xfrm>
            <a:off x="2465388" y="2884488"/>
            <a:ext cx="6607175" cy="3313112"/>
          </a:xfrm>
          <a:prstGeom prst="rect">
            <a:avLst/>
          </a:prstGeom>
          <a:solidFill>
            <a:srgbClr val="282828"/>
          </a:solidFill>
          <a:ln w="12700">
            <a:noFill/>
            <a:round/>
            <a:headEnd/>
            <a:tailEnd/>
          </a:ln>
        </p:spPr>
        <p:txBody>
          <a:bodyPr lIns="0" tIns="0" rIns="0" bIns="0">
            <a:prstTxWarp prst="textNoShape">
              <a:avLst/>
            </a:prstTxWarp>
          </a:bodyPr>
          <a:lstStyle/>
          <a:p>
            <a:endParaRPr lang="en-US"/>
          </a:p>
        </p:txBody>
      </p:sp>
    </p:spTree>
  </p:cSld>
  <p:clrMapOvr>
    <a:masterClrMapping/>
  </p:clrMapOvr>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1"/>
          <p:cNvSpPr>
            <a:spLocks/>
          </p:cNvSpPr>
          <p:nvPr/>
        </p:nvSpPr>
        <p:spPr bwMode="auto">
          <a:xfrm>
            <a:off x="517525" y="3017838"/>
            <a:ext cx="2224088" cy="2339975"/>
          </a:xfrm>
          <a:prstGeom prst="rect">
            <a:avLst/>
          </a:prstGeom>
          <a:solidFill>
            <a:srgbClr val="66CCFF"/>
          </a:solidFill>
          <a:ln w="12700">
            <a:solidFill>
              <a:srgbClr val="000000"/>
            </a:solidFill>
            <a:round/>
            <a:headEnd/>
            <a:tailEnd/>
          </a:ln>
        </p:spPr>
        <p:txBody>
          <a:bodyPr lIns="0" tIns="0" rIns="0" bIns="0">
            <a:prstTxWarp prst="textNoShape">
              <a:avLst/>
            </a:prstTxWarp>
          </a:bodyPr>
          <a:lstStyle/>
          <a:p>
            <a:endParaRPr lang="en-US"/>
          </a:p>
        </p:txBody>
      </p:sp>
      <p:sp>
        <p:nvSpPr>
          <p:cNvPr id="194563" name="Rectangle 2"/>
          <p:cNvSpPr>
            <a:spLocks/>
          </p:cNvSpPr>
          <p:nvPr/>
        </p:nvSpPr>
        <p:spPr bwMode="auto">
          <a:xfrm>
            <a:off x="2517775" y="3017838"/>
            <a:ext cx="2982913" cy="2339975"/>
          </a:xfrm>
          <a:prstGeom prst="rect">
            <a:avLst/>
          </a:prstGeom>
          <a:solidFill>
            <a:srgbClr val="FFCC66"/>
          </a:solidFill>
          <a:ln w="12700">
            <a:solidFill>
              <a:srgbClr val="000000"/>
            </a:solidFill>
            <a:round/>
            <a:headEnd/>
            <a:tailEnd/>
          </a:ln>
        </p:spPr>
        <p:txBody>
          <a:bodyPr lIns="0" tIns="0" rIns="0" bIns="0">
            <a:prstTxWarp prst="textNoShape">
              <a:avLst/>
            </a:prstTxWarp>
          </a:bodyPr>
          <a:lstStyle/>
          <a:p>
            <a:endParaRPr lang="en-US"/>
          </a:p>
        </p:txBody>
      </p:sp>
      <p:sp>
        <p:nvSpPr>
          <p:cNvPr id="194564" name="Rectangle 3"/>
          <p:cNvSpPr>
            <a:spLocks/>
          </p:cNvSpPr>
          <p:nvPr/>
        </p:nvSpPr>
        <p:spPr bwMode="auto">
          <a:xfrm>
            <a:off x="5465763" y="3017838"/>
            <a:ext cx="3133725" cy="2670175"/>
          </a:xfrm>
          <a:prstGeom prst="rect">
            <a:avLst/>
          </a:prstGeom>
          <a:solidFill>
            <a:srgbClr val="CCFF66"/>
          </a:solidFill>
          <a:ln w="12700">
            <a:solidFill>
              <a:srgbClr val="000000"/>
            </a:solidFill>
            <a:round/>
            <a:headEnd/>
            <a:tailEnd/>
          </a:ln>
        </p:spPr>
        <p:txBody>
          <a:bodyPr lIns="0" tIns="0" rIns="0" bIns="0">
            <a:prstTxWarp prst="textNoShape">
              <a:avLst/>
            </a:prstTxWarp>
          </a:bodyPr>
          <a:lstStyle/>
          <a:p>
            <a:endParaRPr lang="en-US"/>
          </a:p>
        </p:txBody>
      </p:sp>
      <p:pic>
        <p:nvPicPr>
          <p:cNvPr id="194565" name="Picture 4"/>
          <p:cNvPicPr>
            <a:picLocks noChangeAspect="1" noChangeArrowheads="1"/>
          </p:cNvPicPr>
          <p:nvPr/>
        </p:nvPicPr>
        <p:blipFill>
          <a:blip r:embed="rId3"/>
          <a:srcRect/>
          <a:stretch>
            <a:fillRect/>
          </a:stretch>
        </p:blipFill>
        <p:spPr bwMode="auto">
          <a:xfrm>
            <a:off x="3390900" y="1125538"/>
            <a:ext cx="1878013" cy="1703387"/>
          </a:xfrm>
          <a:prstGeom prst="rect">
            <a:avLst/>
          </a:prstGeom>
          <a:noFill/>
          <a:ln w="12700">
            <a:noFill/>
            <a:miter lim="800000"/>
            <a:headEnd/>
            <a:tailEnd/>
          </a:ln>
        </p:spPr>
      </p:pic>
      <p:sp>
        <p:nvSpPr>
          <p:cNvPr id="194566" name="Rectangle 5"/>
          <p:cNvSpPr>
            <a:spLocks/>
          </p:cNvSpPr>
          <p:nvPr/>
        </p:nvSpPr>
        <p:spPr bwMode="auto">
          <a:xfrm>
            <a:off x="455613" y="-214313"/>
            <a:ext cx="8232775" cy="1692276"/>
          </a:xfrm>
          <a:prstGeom prst="rect">
            <a:avLst/>
          </a:prstGeom>
          <a:noFill/>
          <a:ln w="12700">
            <a:noFill/>
            <a:miter lim="800000"/>
            <a:headEnd/>
            <a:tailEnd/>
          </a:ln>
        </p:spPr>
        <p:txBody>
          <a:bodyPr lIns="0" tIns="0" rIns="40638" bIns="0" anchor="ctr">
            <a:prstTxWarp prst="textNoShape">
              <a:avLst/>
            </a:prstTxWarp>
          </a:bodyPr>
          <a:lstStyle/>
          <a:p>
            <a:r>
              <a:rPr lang="en-US" sz="4400">
                <a:ea typeface="Times New Roman" pitchFamily="-1" charset="0"/>
                <a:cs typeface="Times New Roman" pitchFamily="-1" charset="0"/>
              </a:rPr>
              <a:t>Scoring function</a:t>
            </a:r>
          </a:p>
        </p:txBody>
      </p:sp>
      <p:sp>
        <p:nvSpPr>
          <p:cNvPr id="194567" name="Rectangle 7"/>
          <p:cNvSpPr>
            <a:spLocks/>
          </p:cNvSpPr>
          <p:nvPr/>
        </p:nvSpPr>
        <p:spPr bwMode="auto">
          <a:xfrm>
            <a:off x="2787650" y="4241800"/>
            <a:ext cx="3151188" cy="1081088"/>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part template </a:t>
            </a:r>
          </a:p>
          <a:p>
            <a:r>
              <a:rPr lang="en-US">
                <a:solidFill>
                  <a:srgbClr val="000000"/>
                </a:solidFill>
                <a:ea typeface="Times New Roman" pitchFamily="-1" charset="0"/>
                <a:cs typeface="Times New Roman" pitchFamily="-1" charset="0"/>
              </a:rPr>
              <a:t>scores</a:t>
            </a:r>
          </a:p>
          <a:p>
            <a:endParaRPr lang="en-US">
              <a:solidFill>
                <a:srgbClr val="000000"/>
              </a:solidFill>
              <a:ea typeface="Times New Roman" pitchFamily="-1" charset="0"/>
              <a:cs typeface="Times New Roman" pitchFamily="-1" charset="0"/>
            </a:endParaRPr>
          </a:p>
        </p:txBody>
      </p:sp>
      <p:sp>
        <p:nvSpPr>
          <p:cNvPr id="194568" name="Rectangle 8"/>
          <p:cNvSpPr>
            <a:spLocks/>
          </p:cNvSpPr>
          <p:nvPr/>
        </p:nvSpPr>
        <p:spPr bwMode="auto">
          <a:xfrm>
            <a:off x="5465763" y="4241800"/>
            <a:ext cx="3151187" cy="1081088"/>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spring deformation model</a:t>
            </a:r>
          </a:p>
          <a:p>
            <a:endParaRPr lang="en-US">
              <a:ea typeface="Times New Roman" pitchFamily="-1" charset="0"/>
              <a:cs typeface="Times New Roman" pitchFamily="-1" charset="0"/>
            </a:endParaRPr>
          </a:p>
        </p:txBody>
      </p:sp>
      <p:sp>
        <p:nvSpPr>
          <p:cNvPr id="194569" name="Rectangle 10"/>
          <p:cNvSpPr>
            <a:spLocks/>
          </p:cNvSpPr>
          <p:nvPr/>
        </p:nvSpPr>
        <p:spPr bwMode="auto">
          <a:xfrm>
            <a:off x="733425" y="4062413"/>
            <a:ext cx="1795463" cy="1420812"/>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x = image </a:t>
            </a:r>
          </a:p>
          <a:p>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 = (x</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,y</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a:t>
            </a:r>
          </a:p>
          <a:p>
            <a:r>
              <a:rPr lang="en-US">
                <a:solidFill>
                  <a:srgbClr val="000000"/>
                </a:solidFill>
                <a:ea typeface="Times New Roman" pitchFamily="-1" charset="0"/>
                <a:cs typeface="Times New Roman" pitchFamily="-1" charset="0"/>
              </a:rPr>
              <a:t>z = {z</a:t>
            </a:r>
            <a:r>
              <a:rPr lang="en-US" baseline="-6000">
                <a:solidFill>
                  <a:srgbClr val="000000"/>
                </a:solidFill>
                <a:ea typeface="Times New Roman" pitchFamily="-1" charset="0"/>
                <a:cs typeface="Times New Roman" pitchFamily="-1" charset="0"/>
              </a:rPr>
              <a:t>1</a:t>
            </a:r>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2</a:t>
            </a:r>
            <a:r>
              <a:rPr lang="en-US">
                <a:solidFill>
                  <a:srgbClr val="000000"/>
                </a:solidFill>
                <a:ea typeface="Times New Roman" pitchFamily="-1" charset="0"/>
                <a:cs typeface="Times New Roman" pitchFamily="-1" charset="0"/>
              </a:rPr>
              <a:t>...}</a:t>
            </a:r>
          </a:p>
          <a:p>
            <a:endParaRPr lang="en-US">
              <a:solidFill>
                <a:srgbClr val="000000"/>
              </a:solidFill>
              <a:ea typeface="Times New Roman" pitchFamily="-1" charset="0"/>
              <a:cs typeface="Times New Roman" pitchFamily="-1" charset="0"/>
            </a:endParaRPr>
          </a:p>
        </p:txBody>
      </p:sp>
      <p:sp>
        <p:nvSpPr>
          <p:cNvPr id="194570" name="TextBox 11"/>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grpSp>
        <p:nvGrpSpPr>
          <p:cNvPr id="194571" name="Group 13"/>
          <p:cNvGrpSpPr>
            <a:grpSpLocks/>
          </p:cNvGrpSpPr>
          <p:nvPr/>
        </p:nvGrpSpPr>
        <p:grpSpPr bwMode="auto">
          <a:xfrm>
            <a:off x="647700" y="3173413"/>
            <a:ext cx="7499350" cy="744537"/>
            <a:chOff x="647914" y="3174029"/>
            <a:chExt cx="7499770" cy="744489"/>
          </a:xfrm>
        </p:grpSpPr>
        <p:sp>
          <p:nvSpPr>
            <p:cNvPr id="194573" name="TextBox 14"/>
            <p:cNvSpPr txBox="1">
              <a:spLocks noChangeArrowheads="1"/>
            </p:cNvSpPr>
            <p:nvPr/>
          </p:nvSpPr>
          <p:spPr bwMode="auto">
            <a:xfrm>
              <a:off x="647914" y="3174029"/>
              <a:ext cx="7499770" cy="584776"/>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rPr>
                <a:t>score(x,z)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a:t>
              </a:r>
              <a:r>
                <a:rPr lang="en-US" sz="3200">
                  <a:solidFill>
                    <a:srgbClr val="000000"/>
                  </a:solidFill>
                </a:rPr>
                <a:t> </a:t>
              </a:r>
              <a:r>
                <a:rPr lang="en-US" sz="3200">
                  <a:solidFill>
                    <a:srgbClr val="000000"/>
                  </a:solidFill>
                  <a:latin typeface="Symbol" pitchFamily="-1" charset="2"/>
                  <a:ea typeface="Symbol" pitchFamily="-1" charset="2"/>
                  <a:cs typeface="Symbol" pitchFamily="-1" charset="2"/>
                </a:rPr>
                <a:t>f </a:t>
              </a:r>
              <a:r>
                <a:rPr lang="en-US" sz="3200">
                  <a:solidFill>
                    <a:srgbClr val="000000"/>
                  </a:solidFill>
                </a:rPr>
                <a:t>(x, z</a:t>
              </a:r>
              <a:r>
                <a:rPr lang="en-US" sz="3200" baseline="-25000">
                  <a:solidFill>
                    <a:srgbClr val="000000"/>
                  </a:solidFill>
                </a:rPr>
                <a:t>i</a:t>
              </a:r>
              <a:r>
                <a:rPr lang="en-US" sz="3200">
                  <a:solidFill>
                    <a:srgbClr val="000000"/>
                  </a:solidFill>
                </a:rPr>
                <a:t>)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ij</a:t>
              </a:r>
              <a:r>
                <a:rPr lang="en-US" sz="3200">
                  <a:solidFill>
                    <a:srgbClr val="000000"/>
                  </a:solidFill>
                  <a:latin typeface="Symbol" pitchFamily="-1" charset="2"/>
                  <a:ea typeface="Symbol" pitchFamily="-1" charset="2"/>
                  <a:cs typeface="Symbol" pitchFamily="-1" charset="2"/>
                </a:rPr>
                <a:t> Y</a:t>
              </a:r>
              <a:r>
                <a:rPr lang="en-US" sz="3200">
                  <a:solidFill>
                    <a:srgbClr val="000000"/>
                  </a:solidFill>
                </a:rPr>
                <a:t>(z</a:t>
              </a:r>
              <a:r>
                <a:rPr lang="en-US" sz="3200" baseline="-25000">
                  <a:solidFill>
                    <a:srgbClr val="000000"/>
                  </a:solidFill>
                </a:rPr>
                <a:t>i</a:t>
              </a:r>
              <a:r>
                <a:rPr lang="en-US" sz="3200">
                  <a:solidFill>
                    <a:srgbClr val="000000"/>
                  </a:solidFill>
                </a:rPr>
                <a:t>, z</a:t>
              </a:r>
              <a:r>
                <a:rPr lang="en-US" sz="3200" baseline="-25000">
                  <a:solidFill>
                    <a:srgbClr val="000000"/>
                  </a:solidFill>
                </a:rPr>
                <a:t>j</a:t>
              </a:r>
              <a:r>
                <a:rPr lang="en-US" sz="3200">
                  <a:solidFill>
                    <a:srgbClr val="000000"/>
                  </a:solidFill>
                </a:rPr>
                <a:t>)  </a:t>
              </a:r>
            </a:p>
          </p:txBody>
        </p:sp>
        <p:sp>
          <p:nvSpPr>
            <p:cNvPr id="194574" name="TextBox 15"/>
            <p:cNvSpPr txBox="1">
              <a:spLocks noChangeArrowheads="1"/>
            </p:cNvSpPr>
            <p:nvPr/>
          </p:nvSpPr>
          <p:spPr bwMode="auto">
            <a:xfrm>
              <a:off x="3097950" y="3549186"/>
              <a:ext cx="235950"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a:t>
              </a:r>
            </a:p>
          </p:txBody>
        </p:sp>
        <p:sp>
          <p:nvSpPr>
            <p:cNvPr id="194575" name="TextBox 16"/>
            <p:cNvSpPr txBox="1">
              <a:spLocks noChangeArrowheads="1"/>
            </p:cNvSpPr>
            <p:nvPr/>
          </p:nvSpPr>
          <p:spPr bwMode="auto">
            <a:xfrm>
              <a:off x="5612392" y="3535403"/>
              <a:ext cx="364215"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i,j </a:t>
              </a:r>
            </a:p>
          </p:txBody>
        </p:sp>
      </p:grpSp>
      <p:sp>
        <p:nvSpPr>
          <p:cNvPr id="194572" name="Rectangle 9"/>
          <p:cNvSpPr>
            <a:spLocks/>
          </p:cNvSpPr>
          <p:nvPr/>
        </p:nvSpPr>
        <p:spPr bwMode="auto">
          <a:xfrm>
            <a:off x="5438775" y="2732088"/>
            <a:ext cx="3606800" cy="3465512"/>
          </a:xfrm>
          <a:prstGeom prst="rect">
            <a:avLst/>
          </a:prstGeom>
          <a:solidFill>
            <a:srgbClr val="282828"/>
          </a:solidFill>
          <a:ln w="12700">
            <a:noFill/>
            <a:round/>
            <a:headEnd/>
            <a:tailEnd/>
          </a:ln>
        </p:spPr>
        <p:txBody>
          <a:bodyPr lIns="0" tIns="0" rIns="0" bIns="0">
            <a:prstTxWarp prst="textNoShape">
              <a:avLst/>
            </a:prstTxWarp>
          </a:bodyPr>
          <a:lstStyle/>
          <a:p>
            <a:endParaRPr lang="en-US"/>
          </a:p>
        </p:txBody>
      </p:sp>
    </p:spTree>
  </p:cSld>
  <p:clrMapOvr>
    <a:masterClrMapping/>
  </p:clrMapOvr>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1"/>
          <p:cNvSpPr>
            <a:spLocks/>
          </p:cNvSpPr>
          <p:nvPr/>
        </p:nvSpPr>
        <p:spPr bwMode="auto">
          <a:xfrm>
            <a:off x="517525" y="3017838"/>
            <a:ext cx="2224088" cy="2339975"/>
          </a:xfrm>
          <a:prstGeom prst="rect">
            <a:avLst/>
          </a:prstGeom>
          <a:solidFill>
            <a:srgbClr val="66CCFF"/>
          </a:solidFill>
          <a:ln w="12700">
            <a:solidFill>
              <a:srgbClr val="000000"/>
            </a:solidFill>
            <a:round/>
            <a:headEnd/>
            <a:tailEnd/>
          </a:ln>
        </p:spPr>
        <p:txBody>
          <a:bodyPr lIns="0" tIns="0" rIns="0" bIns="0">
            <a:prstTxWarp prst="textNoShape">
              <a:avLst/>
            </a:prstTxWarp>
          </a:bodyPr>
          <a:lstStyle/>
          <a:p>
            <a:endParaRPr lang="en-US"/>
          </a:p>
        </p:txBody>
      </p:sp>
      <p:sp>
        <p:nvSpPr>
          <p:cNvPr id="196611" name="Rectangle 2"/>
          <p:cNvSpPr>
            <a:spLocks/>
          </p:cNvSpPr>
          <p:nvPr/>
        </p:nvSpPr>
        <p:spPr bwMode="auto">
          <a:xfrm>
            <a:off x="2517775" y="3017838"/>
            <a:ext cx="2982913" cy="2339975"/>
          </a:xfrm>
          <a:prstGeom prst="rect">
            <a:avLst/>
          </a:prstGeom>
          <a:solidFill>
            <a:srgbClr val="FFCC66"/>
          </a:solidFill>
          <a:ln w="12700">
            <a:solidFill>
              <a:srgbClr val="000000"/>
            </a:solidFill>
            <a:round/>
            <a:headEnd/>
            <a:tailEnd/>
          </a:ln>
        </p:spPr>
        <p:txBody>
          <a:bodyPr lIns="0" tIns="0" rIns="0" bIns="0">
            <a:prstTxWarp prst="textNoShape">
              <a:avLst/>
            </a:prstTxWarp>
          </a:bodyPr>
          <a:lstStyle/>
          <a:p>
            <a:endParaRPr lang="en-US"/>
          </a:p>
        </p:txBody>
      </p:sp>
      <p:sp>
        <p:nvSpPr>
          <p:cNvPr id="196612" name="Rectangle 3"/>
          <p:cNvSpPr>
            <a:spLocks/>
          </p:cNvSpPr>
          <p:nvPr/>
        </p:nvSpPr>
        <p:spPr bwMode="auto">
          <a:xfrm>
            <a:off x="5465763" y="3017838"/>
            <a:ext cx="3133725" cy="2339975"/>
          </a:xfrm>
          <a:prstGeom prst="rect">
            <a:avLst/>
          </a:prstGeom>
          <a:solidFill>
            <a:srgbClr val="CCFF66"/>
          </a:solidFill>
          <a:ln w="12700">
            <a:solidFill>
              <a:srgbClr val="000000"/>
            </a:solidFill>
            <a:round/>
            <a:headEnd/>
            <a:tailEnd/>
          </a:ln>
        </p:spPr>
        <p:txBody>
          <a:bodyPr lIns="0" tIns="0" rIns="0" bIns="0">
            <a:prstTxWarp prst="textNoShape">
              <a:avLst/>
            </a:prstTxWarp>
          </a:bodyPr>
          <a:lstStyle/>
          <a:p>
            <a:endParaRPr lang="en-US"/>
          </a:p>
        </p:txBody>
      </p:sp>
      <p:pic>
        <p:nvPicPr>
          <p:cNvPr id="196613" name="Picture 4"/>
          <p:cNvPicPr>
            <a:picLocks noChangeAspect="1" noChangeArrowheads="1"/>
          </p:cNvPicPr>
          <p:nvPr/>
        </p:nvPicPr>
        <p:blipFill>
          <a:blip r:embed="rId3"/>
          <a:srcRect/>
          <a:stretch>
            <a:fillRect/>
          </a:stretch>
        </p:blipFill>
        <p:spPr bwMode="auto">
          <a:xfrm>
            <a:off x="3390900" y="1125538"/>
            <a:ext cx="1878013" cy="1703387"/>
          </a:xfrm>
          <a:prstGeom prst="rect">
            <a:avLst/>
          </a:prstGeom>
          <a:noFill/>
          <a:ln w="12700">
            <a:noFill/>
            <a:miter lim="800000"/>
            <a:headEnd/>
            <a:tailEnd/>
          </a:ln>
        </p:spPr>
      </p:pic>
      <p:sp>
        <p:nvSpPr>
          <p:cNvPr id="196614" name="Rectangle 5"/>
          <p:cNvSpPr>
            <a:spLocks/>
          </p:cNvSpPr>
          <p:nvPr/>
        </p:nvSpPr>
        <p:spPr bwMode="auto">
          <a:xfrm>
            <a:off x="455613" y="-214313"/>
            <a:ext cx="8232775" cy="1692276"/>
          </a:xfrm>
          <a:prstGeom prst="rect">
            <a:avLst/>
          </a:prstGeom>
          <a:noFill/>
          <a:ln w="12700">
            <a:noFill/>
            <a:miter lim="800000"/>
            <a:headEnd/>
            <a:tailEnd/>
          </a:ln>
        </p:spPr>
        <p:txBody>
          <a:bodyPr lIns="0" tIns="0" rIns="40638" bIns="0" anchor="ctr">
            <a:prstTxWarp prst="textNoShape">
              <a:avLst/>
            </a:prstTxWarp>
          </a:bodyPr>
          <a:lstStyle/>
          <a:p>
            <a:r>
              <a:rPr lang="en-US" sz="4400">
                <a:ea typeface="Times New Roman" pitchFamily="-1" charset="0"/>
                <a:cs typeface="Times New Roman" pitchFamily="-1" charset="0"/>
              </a:rPr>
              <a:t>Scoring function</a:t>
            </a:r>
          </a:p>
        </p:txBody>
      </p:sp>
      <p:sp>
        <p:nvSpPr>
          <p:cNvPr id="196615" name="Rectangle 7"/>
          <p:cNvSpPr>
            <a:spLocks/>
          </p:cNvSpPr>
          <p:nvPr/>
        </p:nvSpPr>
        <p:spPr bwMode="auto">
          <a:xfrm>
            <a:off x="2903538" y="4241800"/>
            <a:ext cx="3152775" cy="1081088"/>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part template </a:t>
            </a:r>
          </a:p>
          <a:p>
            <a:r>
              <a:rPr lang="en-US">
                <a:solidFill>
                  <a:srgbClr val="000000"/>
                </a:solidFill>
                <a:ea typeface="Times New Roman" pitchFamily="-1" charset="0"/>
                <a:cs typeface="Times New Roman" pitchFamily="-1" charset="0"/>
              </a:rPr>
              <a:t>scores</a:t>
            </a:r>
          </a:p>
          <a:p>
            <a:endParaRPr lang="en-US">
              <a:solidFill>
                <a:srgbClr val="000000"/>
              </a:solidFill>
              <a:ea typeface="Times New Roman" pitchFamily="-1" charset="0"/>
              <a:cs typeface="Times New Roman" pitchFamily="-1" charset="0"/>
            </a:endParaRPr>
          </a:p>
        </p:txBody>
      </p:sp>
      <p:sp>
        <p:nvSpPr>
          <p:cNvPr id="196616" name="Rectangle 8"/>
          <p:cNvSpPr>
            <a:spLocks/>
          </p:cNvSpPr>
          <p:nvPr/>
        </p:nvSpPr>
        <p:spPr bwMode="auto">
          <a:xfrm>
            <a:off x="5465763" y="4241800"/>
            <a:ext cx="3151187" cy="1081088"/>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spring deformation model</a:t>
            </a:r>
          </a:p>
          <a:p>
            <a:endParaRPr lang="en-US">
              <a:solidFill>
                <a:srgbClr val="000000"/>
              </a:solidFill>
              <a:ea typeface="Times New Roman" pitchFamily="-1" charset="0"/>
              <a:cs typeface="Times New Roman" pitchFamily="-1" charset="0"/>
            </a:endParaRPr>
          </a:p>
        </p:txBody>
      </p:sp>
      <p:sp>
        <p:nvSpPr>
          <p:cNvPr id="196617" name="Rectangle 9"/>
          <p:cNvSpPr>
            <a:spLocks/>
          </p:cNvSpPr>
          <p:nvPr/>
        </p:nvSpPr>
        <p:spPr bwMode="auto">
          <a:xfrm>
            <a:off x="3022600" y="6323013"/>
            <a:ext cx="3054350" cy="414337"/>
          </a:xfrm>
          <a:prstGeom prst="rect">
            <a:avLst/>
          </a:prstGeom>
          <a:noFill/>
          <a:ln w="12700">
            <a:noFill/>
            <a:miter lim="800000"/>
            <a:headEnd/>
            <a:tailEnd/>
          </a:ln>
        </p:spPr>
        <p:txBody>
          <a:bodyPr wrap="none" lIns="0" tIns="0" rIns="40638" bIns="0">
            <a:prstTxWarp prst="textNoShape">
              <a:avLst/>
            </a:prstTxWarp>
            <a:spAutoFit/>
          </a:bodyPr>
          <a:lstStyle/>
          <a:p>
            <a:r>
              <a:rPr lang="en-US" sz="2700">
                <a:ea typeface="Times New Roman" pitchFamily="-1" charset="0"/>
                <a:cs typeface="Times New Roman" pitchFamily="-1" charset="0"/>
              </a:rPr>
              <a:t>E = relational graph </a:t>
            </a:r>
          </a:p>
        </p:txBody>
      </p:sp>
      <p:pic>
        <p:nvPicPr>
          <p:cNvPr id="196618" name="Picture 10"/>
          <p:cNvPicPr>
            <a:picLocks noChangeAspect="1" noChangeArrowheads="1"/>
          </p:cNvPicPr>
          <p:nvPr/>
        </p:nvPicPr>
        <p:blipFill>
          <a:blip r:embed="rId4"/>
          <a:srcRect/>
          <a:stretch>
            <a:fillRect/>
          </a:stretch>
        </p:blipFill>
        <p:spPr bwMode="auto">
          <a:xfrm>
            <a:off x="6753225" y="1241425"/>
            <a:ext cx="549275" cy="1473200"/>
          </a:xfrm>
          <a:prstGeom prst="rect">
            <a:avLst/>
          </a:prstGeom>
          <a:noFill/>
          <a:ln w="12700">
            <a:noFill/>
            <a:round/>
            <a:headEnd/>
            <a:tailEnd/>
          </a:ln>
        </p:spPr>
      </p:pic>
      <p:sp>
        <p:nvSpPr>
          <p:cNvPr id="196619" name="Rectangle 12"/>
          <p:cNvSpPr>
            <a:spLocks/>
          </p:cNvSpPr>
          <p:nvPr/>
        </p:nvSpPr>
        <p:spPr bwMode="auto">
          <a:xfrm>
            <a:off x="733425" y="4062413"/>
            <a:ext cx="1795463" cy="1420812"/>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x = image </a:t>
            </a:r>
          </a:p>
          <a:p>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 = (x</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,y</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a:t>
            </a:r>
          </a:p>
          <a:p>
            <a:r>
              <a:rPr lang="en-US">
                <a:solidFill>
                  <a:srgbClr val="000000"/>
                </a:solidFill>
                <a:ea typeface="Times New Roman" pitchFamily="-1" charset="0"/>
                <a:cs typeface="Times New Roman" pitchFamily="-1" charset="0"/>
              </a:rPr>
              <a:t>z = {z</a:t>
            </a:r>
            <a:r>
              <a:rPr lang="en-US" baseline="-6000">
                <a:solidFill>
                  <a:srgbClr val="000000"/>
                </a:solidFill>
                <a:ea typeface="Times New Roman" pitchFamily="-1" charset="0"/>
                <a:cs typeface="Times New Roman" pitchFamily="-1" charset="0"/>
              </a:rPr>
              <a:t>1</a:t>
            </a:r>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2</a:t>
            </a:r>
            <a:r>
              <a:rPr lang="en-US">
                <a:solidFill>
                  <a:srgbClr val="000000"/>
                </a:solidFill>
                <a:ea typeface="Times New Roman" pitchFamily="-1" charset="0"/>
                <a:cs typeface="Times New Roman" pitchFamily="-1" charset="0"/>
              </a:rPr>
              <a:t>...}</a:t>
            </a:r>
          </a:p>
          <a:p>
            <a:endParaRPr lang="en-US">
              <a:solidFill>
                <a:srgbClr val="000000"/>
              </a:solidFill>
              <a:ea typeface="Times New Roman" pitchFamily="-1" charset="0"/>
              <a:cs typeface="Times New Roman" pitchFamily="-1" charset="0"/>
            </a:endParaRPr>
          </a:p>
        </p:txBody>
      </p:sp>
      <p:sp>
        <p:nvSpPr>
          <p:cNvPr id="196620" name="TextBox 13"/>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grpSp>
        <p:nvGrpSpPr>
          <p:cNvPr id="196621" name="Group 14"/>
          <p:cNvGrpSpPr>
            <a:grpSpLocks/>
          </p:cNvGrpSpPr>
          <p:nvPr/>
        </p:nvGrpSpPr>
        <p:grpSpPr bwMode="auto">
          <a:xfrm>
            <a:off x="647700" y="3173413"/>
            <a:ext cx="7499350" cy="744537"/>
            <a:chOff x="647914" y="3174029"/>
            <a:chExt cx="7499770" cy="744489"/>
          </a:xfrm>
        </p:grpSpPr>
        <p:sp>
          <p:nvSpPr>
            <p:cNvPr id="196622" name="TextBox 15"/>
            <p:cNvSpPr txBox="1">
              <a:spLocks noChangeArrowheads="1"/>
            </p:cNvSpPr>
            <p:nvPr/>
          </p:nvSpPr>
          <p:spPr bwMode="auto">
            <a:xfrm>
              <a:off x="647914" y="3174029"/>
              <a:ext cx="7499770" cy="584776"/>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rPr>
                <a:t>score(x,z)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a:t>
              </a:r>
              <a:r>
                <a:rPr lang="en-US" sz="3200">
                  <a:solidFill>
                    <a:srgbClr val="000000"/>
                  </a:solidFill>
                </a:rPr>
                <a:t> </a:t>
              </a:r>
              <a:r>
                <a:rPr lang="en-US" sz="3200">
                  <a:solidFill>
                    <a:srgbClr val="000000"/>
                  </a:solidFill>
                  <a:latin typeface="Symbol" pitchFamily="-1" charset="2"/>
                  <a:ea typeface="Symbol" pitchFamily="-1" charset="2"/>
                  <a:cs typeface="Symbol" pitchFamily="-1" charset="2"/>
                </a:rPr>
                <a:t>f </a:t>
              </a:r>
              <a:r>
                <a:rPr lang="en-US" sz="3200">
                  <a:solidFill>
                    <a:srgbClr val="000000"/>
                  </a:solidFill>
                </a:rPr>
                <a:t>(x, z</a:t>
              </a:r>
              <a:r>
                <a:rPr lang="en-US" sz="3200" baseline="-25000">
                  <a:solidFill>
                    <a:srgbClr val="000000"/>
                  </a:solidFill>
                </a:rPr>
                <a:t>i</a:t>
              </a:r>
              <a:r>
                <a:rPr lang="en-US" sz="3200">
                  <a:solidFill>
                    <a:srgbClr val="000000"/>
                  </a:solidFill>
                </a:rPr>
                <a:t>)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ij</a:t>
              </a:r>
              <a:r>
                <a:rPr lang="en-US" sz="3200">
                  <a:solidFill>
                    <a:srgbClr val="000000"/>
                  </a:solidFill>
                  <a:latin typeface="Symbol" pitchFamily="-1" charset="2"/>
                  <a:ea typeface="Symbol" pitchFamily="-1" charset="2"/>
                  <a:cs typeface="Symbol" pitchFamily="-1" charset="2"/>
                </a:rPr>
                <a:t> Y</a:t>
              </a:r>
              <a:r>
                <a:rPr lang="en-US" sz="3200">
                  <a:solidFill>
                    <a:srgbClr val="000000"/>
                  </a:solidFill>
                </a:rPr>
                <a:t>(z</a:t>
              </a:r>
              <a:r>
                <a:rPr lang="en-US" sz="3200" baseline="-25000">
                  <a:solidFill>
                    <a:srgbClr val="000000"/>
                  </a:solidFill>
                </a:rPr>
                <a:t>i</a:t>
              </a:r>
              <a:r>
                <a:rPr lang="en-US" sz="3200">
                  <a:solidFill>
                    <a:srgbClr val="000000"/>
                  </a:solidFill>
                </a:rPr>
                <a:t>, z</a:t>
              </a:r>
              <a:r>
                <a:rPr lang="en-US" sz="3200" baseline="-25000">
                  <a:solidFill>
                    <a:srgbClr val="000000"/>
                  </a:solidFill>
                </a:rPr>
                <a:t>j</a:t>
              </a:r>
              <a:r>
                <a:rPr lang="en-US" sz="3200">
                  <a:solidFill>
                    <a:srgbClr val="000000"/>
                  </a:solidFill>
                </a:rPr>
                <a:t>)  </a:t>
              </a:r>
            </a:p>
          </p:txBody>
        </p:sp>
        <p:sp>
          <p:nvSpPr>
            <p:cNvPr id="196623" name="TextBox 16"/>
            <p:cNvSpPr txBox="1">
              <a:spLocks noChangeArrowheads="1"/>
            </p:cNvSpPr>
            <p:nvPr/>
          </p:nvSpPr>
          <p:spPr bwMode="auto">
            <a:xfrm>
              <a:off x="3097950" y="3549186"/>
              <a:ext cx="235950"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a:t>
              </a:r>
            </a:p>
          </p:txBody>
        </p:sp>
        <p:sp>
          <p:nvSpPr>
            <p:cNvPr id="196624" name="TextBox 17"/>
            <p:cNvSpPr txBox="1">
              <a:spLocks noChangeArrowheads="1"/>
            </p:cNvSpPr>
            <p:nvPr/>
          </p:nvSpPr>
          <p:spPr bwMode="auto">
            <a:xfrm>
              <a:off x="5612392" y="3535403"/>
              <a:ext cx="364215"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i,j </a:t>
              </a:r>
            </a:p>
          </p:txBody>
        </p:sp>
      </p:grpSp>
    </p:spTree>
  </p:cSld>
  <p:clrMapOvr>
    <a:masterClrMapping/>
  </p:clrMapOvr>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1"/>
          <p:cNvSpPr>
            <a:spLocks/>
          </p:cNvSpPr>
          <p:nvPr/>
        </p:nvSpPr>
        <p:spPr bwMode="auto">
          <a:xfrm>
            <a:off x="517525" y="3017838"/>
            <a:ext cx="2224088" cy="2339975"/>
          </a:xfrm>
          <a:prstGeom prst="rect">
            <a:avLst/>
          </a:prstGeom>
          <a:solidFill>
            <a:srgbClr val="66CCFF"/>
          </a:solidFill>
          <a:ln w="12700">
            <a:solidFill>
              <a:srgbClr val="000000"/>
            </a:solidFill>
            <a:round/>
            <a:headEnd/>
            <a:tailEnd/>
          </a:ln>
        </p:spPr>
        <p:txBody>
          <a:bodyPr lIns="0" tIns="0" rIns="0" bIns="0">
            <a:prstTxWarp prst="textNoShape">
              <a:avLst/>
            </a:prstTxWarp>
          </a:bodyPr>
          <a:lstStyle/>
          <a:p>
            <a:endParaRPr lang="en-US"/>
          </a:p>
        </p:txBody>
      </p:sp>
      <p:sp>
        <p:nvSpPr>
          <p:cNvPr id="198659" name="Rectangle 2"/>
          <p:cNvSpPr>
            <a:spLocks/>
          </p:cNvSpPr>
          <p:nvPr/>
        </p:nvSpPr>
        <p:spPr bwMode="auto">
          <a:xfrm>
            <a:off x="2517775" y="3017838"/>
            <a:ext cx="2982913" cy="2339975"/>
          </a:xfrm>
          <a:prstGeom prst="rect">
            <a:avLst/>
          </a:prstGeom>
          <a:solidFill>
            <a:srgbClr val="FFCC66"/>
          </a:solidFill>
          <a:ln w="12700">
            <a:solidFill>
              <a:srgbClr val="000000"/>
            </a:solidFill>
            <a:round/>
            <a:headEnd/>
            <a:tailEnd/>
          </a:ln>
        </p:spPr>
        <p:txBody>
          <a:bodyPr lIns="0" tIns="0" rIns="0" bIns="0">
            <a:prstTxWarp prst="textNoShape">
              <a:avLst/>
            </a:prstTxWarp>
          </a:bodyPr>
          <a:lstStyle/>
          <a:p>
            <a:endParaRPr lang="en-US"/>
          </a:p>
        </p:txBody>
      </p:sp>
      <p:sp>
        <p:nvSpPr>
          <p:cNvPr id="198660" name="Rectangle 3"/>
          <p:cNvSpPr>
            <a:spLocks/>
          </p:cNvSpPr>
          <p:nvPr/>
        </p:nvSpPr>
        <p:spPr bwMode="auto">
          <a:xfrm>
            <a:off x="5465763" y="3017838"/>
            <a:ext cx="3133725" cy="2339975"/>
          </a:xfrm>
          <a:prstGeom prst="rect">
            <a:avLst/>
          </a:prstGeom>
          <a:solidFill>
            <a:srgbClr val="CCFF66"/>
          </a:solidFill>
          <a:ln w="12700">
            <a:solidFill>
              <a:srgbClr val="000000"/>
            </a:solidFill>
            <a:round/>
            <a:headEnd/>
            <a:tailEnd/>
          </a:ln>
        </p:spPr>
        <p:txBody>
          <a:bodyPr lIns="0" tIns="0" rIns="0" bIns="0">
            <a:prstTxWarp prst="textNoShape">
              <a:avLst/>
            </a:prstTxWarp>
          </a:bodyPr>
          <a:lstStyle/>
          <a:p>
            <a:endParaRPr lang="en-US"/>
          </a:p>
        </p:txBody>
      </p:sp>
      <p:pic>
        <p:nvPicPr>
          <p:cNvPr id="198661" name="Picture 4"/>
          <p:cNvPicPr>
            <a:picLocks noChangeAspect="1" noChangeArrowheads="1"/>
          </p:cNvPicPr>
          <p:nvPr/>
        </p:nvPicPr>
        <p:blipFill>
          <a:blip r:embed="rId3"/>
          <a:srcRect/>
          <a:stretch>
            <a:fillRect/>
          </a:stretch>
        </p:blipFill>
        <p:spPr bwMode="auto">
          <a:xfrm>
            <a:off x="3390900" y="1125538"/>
            <a:ext cx="1878013" cy="1703387"/>
          </a:xfrm>
          <a:prstGeom prst="rect">
            <a:avLst/>
          </a:prstGeom>
          <a:noFill/>
          <a:ln w="12700">
            <a:noFill/>
            <a:miter lim="800000"/>
            <a:headEnd/>
            <a:tailEnd/>
          </a:ln>
        </p:spPr>
      </p:pic>
      <p:sp>
        <p:nvSpPr>
          <p:cNvPr id="198662" name="Rectangle 5"/>
          <p:cNvSpPr>
            <a:spLocks/>
          </p:cNvSpPr>
          <p:nvPr/>
        </p:nvSpPr>
        <p:spPr bwMode="auto">
          <a:xfrm>
            <a:off x="455613" y="-214313"/>
            <a:ext cx="8232775" cy="1692276"/>
          </a:xfrm>
          <a:prstGeom prst="rect">
            <a:avLst/>
          </a:prstGeom>
          <a:noFill/>
          <a:ln w="12700">
            <a:noFill/>
            <a:miter lim="800000"/>
            <a:headEnd/>
            <a:tailEnd/>
          </a:ln>
        </p:spPr>
        <p:txBody>
          <a:bodyPr lIns="0" tIns="0" rIns="40638" bIns="0" anchor="ctr">
            <a:prstTxWarp prst="textNoShape">
              <a:avLst/>
            </a:prstTxWarp>
          </a:bodyPr>
          <a:lstStyle/>
          <a:p>
            <a:r>
              <a:rPr lang="en-US" sz="4400">
                <a:ea typeface="Times New Roman" pitchFamily="-1" charset="0"/>
                <a:cs typeface="Times New Roman" pitchFamily="-1" charset="0"/>
              </a:rPr>
              <a:t>Scoring function</a:t>
            </a:r>
          </a:p>
        </p:txBody>
      </p:sp>
      <p:sp>
        <p:nvSpPr>
          <p:cNvPr id="198663" name="Rectangle 7"/>
          <p:cNvSpPr>
            <a:spLocks/>
          </p:cNvSpPr>
          <p:nvPr/>
        </p:nvSpPr>
        <p:spPr bwMode="auto">
          <a:xfrm>
            <a:off x="2962275" y="4241800"/>
            <a:ext cx="2292350" cy="1081088"/>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part template </a:t>
            </a:r>
          </a:p>
          <a:p>
            <a:r>
              <a:rPr lang="en-US">
                <a:solidFill>
                  <a:srgbClr val="000000"/>
                </a:solidFill>
                <a:ea typeface="Times New Roman" pitchFamily="-1" charset="0"/>
                <a:cs typeface="Times New Roman" pitchFamily="-1" charset="0"/>
              </a:rPr>
              <a:t>scores</a:t>
            </a:r>
          </a:p>
          <a:p>
            <a:endParaRPr lang="en-US">
              <a:solidFill>
                <a:srgbClr val="000000"/>
              </a:solidFill>
              <a:ea typeface="Times New Roman" pitchFamily="-1" charset="0"/>
              <a:cs typeface="Times New Roman" pitchFamily="-1" charset="0"/>
            </a:endParaRPr>
          </a:p>
        </p:txBody>
      </p:sp>
      <p:sp>
        <p:nvSpPr>
          <p:cNvPr id="198664" name="Rectangle 8"/>
          <p:cNvSpPr>
            <a:spLocks/>
          </p:cNvSpPr>
          <p:nvPr/>
        </p:nvSpPr>
        <p:spPr bwMode="auto">
          <a:xfrm>
            <a:off x="5627688" y="4241800"/>
            <a:ext cx="3152775" cy="1081088"/>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spring deformation model</a:t>
            </a:r>
          </a:p>
          <a:p>
            <a:endParaRPr lang="en-US">
              <a:solidFill>
                <a:srgbClr val="000000"/>
              </a:solidFill>
              <a:ea typeface="Times New Roman" pitchFamily="-1" charset="0"/>
              <a:cs typeface="Times New Roman" pitchFamily="-1" charset="0"/>
            </a:endParaRPr>
          </a:p>
        </p:txBody>
      </p:sp>
      <p:pic>
        <p:nvPicPr>
          <p:cNvPr id="198665" name="Picture 9"/>
          <p:cNvPicPr>
            <a:picLocks noChangeAspect="1" noChangeArrowheads="1"/>
          </p:cNvPicPr>
          <p:nvPr/>
        </p:nvPicPr>
        <p:blipFill>
          <a:blip r:embed="rId4"/>
          <a:srcRect/>
          <a:stretch>
            <a:fillRect/>
          </a:stretch>
        </p:blipFill>
        <p:spPr bwMode="auto">
          <a:xfrm>
            <a:off x="6753225" y="1241425"/>
            <a:ext cx="549275" cy="1473200"/>
          </a:xfrm>
          <a:prstGeom prst="rect">
            <a:avLst/>
          </a:prstGeom>
          <a:noFill/>
          <a:ln w="12700">
            <a:noFill/>
            <a:round/>
            <a:headEnd/>
            <a:tailEnd/>
          </a:ln>
        </p:spPr>
      </p:pic>
      <p:sp>
        <p:nvSpPr>
          <p:cNvPr id="198666" name="Rectangle 10"/>
          <p:cNvSpPr>
            <a:spLocks/>
          </p:cNvSpPr>
          <p:nvPr/>
        </p:nvSpPr>
        <p:spPr bwMode="auto">
          <a:xfrm>
            <a:off x="803275" y="5527675"/>
            <a:ext cx="6324600" cy="276225"/>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Score is linear in local templates </a:t>
            </a:r>
            <a:r>
              <a:rPr lang="en-US">
                <a:latin typeface="Times New Roman Italic" charset="0"/>
                <a:ea typeface="Times New Roman Italic" charset="0"/>
                <a:cs typeface="Times New Roman Italic" charset="0"/>
                <a:sym typeface="Times New Roman Italic" charset="0"/>
              </a:rPr>
              <a:t>w</a:t>
            </a:r>
            <a:r>
              <a:rPr lang="en-US" sz="2200" baseline="-6000">
                <a:latin typeface="Times New Roman Italic" charset="0"/>
                <a:ea typeface="Times New Roman Italic" charset="0"/>
                <a:cs typeface="Times New Roman Italic" charset="0"/>
                <a:sym typeface="Times New Roman Italic" charset="0"/>
              </a:rPr>
              <a:t>i</a:t>
            </a:r>
            <a:r>
              <a:rPr lang="en-US">
                <a:ea typeface="Times New Roman" pitchFamily="-1" charset="0"/>
                <a:cs typeface="Times New Roman" pitchFamily="-1" charset="0"/>
              </a:rPr>
              <a:t> and spring parameters </a:t>
            </a:r>
            <a:r>
              <a:rPr lang="en-US">
                <a:latin typeface="Times New Roman Italic" charset="0"/>
                <a:ea typeface="Times New Roman Italic" charset="0"/>
                <a:cs typeface="Times New Roman Italic" charset="0"/>
                <a:sym typeface="Times New Roman Italic" charset="0"/>
              </a:rPr>
              <a:t>w</a:t>
            </a:r>
            <a:r>
              <a:rPr lang="en-US" baseline="-6000">
                <a:latin typeface="Times New Roman Italic" charset="0"/>
                <a:ea typeface="Times New Roman Italic" charset="0"/>
                <a:cs typeface="Times New Roman Italic" charset="0"/>
                <a:sym typeface="Times New Roman Italic" charset="0"/>
              </a:rPr>
              <a:t>ij</a:t>
            </a:r>
          </a:p>
        </p:txBody>
      </p:sp>
      <p:sp>
        <p:nvSpPr>
          <p:cNvPr id="198667" name="Rectangle 12"/>
          <p:cNvSpPr>
            <a:spLocks/>
          </p:cNvSpPr>
          <p:nvPr/>
        </p:nvSpPr>
        <p:spPr bwMode="auto">
          <a:xfrm>
            <a:off x="733425" y="4062413"/>
            <a:ext cx="1795463" cy="1420812"/>
          </a:xfrm>
          <a:prstGeom prst="rect">
            <a:avLst/>
          </a:prstGeom>
          <a:noFill/>
          <a:ln w="12700">
            <a:noFill/>
            <a:miter lim="800000"/>
            <a:headEnd/>
            <a:tailEnd/>
          </a:ln>
        </p:spPr>
        <p:txBody>
          <a:bodyPr lIns="0" tIns="0" rIns="40638" bIns="0">
            <a:prstTxWarp prst="textNoShape">
              <a:avLst/>
            </a:prstTxWarp>
          </a:bodyPr>
          <a:lstStyle/>
          <a:p>
            <a:r>
              <a:rPr lang="en-US">
                <a:solidFill>
                  <a:srgbClr val="000000"/>
                </a:solidFill>
                <a:ea typeface="Times New Roman" pitchFamily="-1" charset="0"/>
                <a:cs typeface="Times New Roman" pitchFamily="-1" charset="0"/>
              </a:rPr>
              <a:t>x = image </a:t>
            </a:r>
          </a:p>
          <a:p>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 = (x</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,y</a:t>
            </a:r>
            <a:r>
              <a:rPr lang="en-US" baseline="-6000">
                <a:solidFill>
                  <a:srgbClr val="000000"/>
                </a:solidFill>
                <a:ea typeface="Times New Roman" pitchFamily="-1" charset="0"/>
                <a:cs typeface="Times New Roman" pitchFamily="-1" charset="0"/>
              </a:rPr>
              <a:t>i</a:t>
            </a:r>
            <a:r>
              <a:rPr lang="en-US">
                <a:solidFill>
                  <a:srgbClr val="000000"/>
                </a:solidFill>
                <a:ea typeface="Times New Roman" pitchFamily="-1" charset="0"/>
                <a:cs typeface="Times New Roman" pitchFamily="-1" charset="0"/>
              </a:rPr>
              <a:t>)</a:t>
            </a:r>
          </a:p>
          <a:p>
            <a:r>
              <a:rPr lang="en-US">
                <a:solidFill>
                  <a:srgbClr val="000000"/>
                </a:solidFill>
                <a:ea typeface="Times New Roman" pitchFamily="-1" charset="0"/>
                <a:cs typeface="Times New Roman" pitchFamily="-1" charset="0"/>
              </a:rPr>
              <a:t>z = {z</a:t>
            </a:r>
            <a:r>
              <a:rPr lang="en-US" baseline="-6000">
                <a:solidFill>
                  <a:srgbClr val="000000"/>
                </a:solidFill>
                <a:ea typeface="Times New Roman" pitchFamily="-1" charset="0"/>
                <a:cs typeface="Times New Roman" pitchFamily="-1" charset="0"/>
              </a:rPr>
              <a:t>1</a:t>
            </a:r>
            <a:r>
              <a:rPr lang="en-US">
                <a:solidFill>
                  <a:srgbClr val="000000"/>
                </a:solidFill>
                <a:ea typeface="Times New Roman" pitchFamily="-1" charset="0"/>
                <a:cs typeface="Times New Roman" pitchFamily="-1" charset="0"/>
              </a:rPr>
              <a:t>,z</a:t>
            </a:r>
            <a:r>
              <a:rPr lang="en-US" baseline="-6000">
                <a:solidFill>
                  <a:srgbClr val="000000"/>
                </a:solidFill>
                <a:ea typeface="Times New Roman" pitchFamily="-1" charset="0"/>
                <a:cs typeface="Times New Roman" pitchFamily="-1" charset="0"/>
              </a:rPr>
              <a:t>2</a:t>
            </a:r>
            <a:r>
              <a:rPr lang="en-US">
                <a:solidFill>
                  <a:srgbClr val="000000"/>
                </a:solidFill>
                <a:ea typeface="Times New Roman" pitchFamily="-1" charset="0"/>
                <a:cs typeface="Times New Roman" pitchFamily="-1" charset="0"/>
              </a:rPr>
              <a:t>...}</a:t>
            </a:r>
          </a:p>
          <a:p>
            <a:endParaRPr lang="en-US">
              <a:solidFill>
                <a:srgbClr val="000000"/>
              </a:solidFill>
              <a:ea typeface="Times New Roman" pitchFamily="-1" charset="0"/>
              <a:cs typeface="Times New Roman" pitchFamily="-1" charset="0"/>
            </a:endParaRPr>
          </a:p>
        </p:txBody>
      </p:sp>
      <p:sp>
        <p:nvSpPr>
          <p:cNvPr id="198668" name="TextBox 13"/>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grpSp>
        <p:nvGrpSpPr>
          <p:cNvPr id="198669" name="Group 17"/>
          <p:cNvGrpSpPr>
            <a:grpSpLocks/>
          </p:cNvGrpSpPr>
          <p:nvPr/>
        </p:nvGrpSpPr>
        <p:grpSpPr bwMode="auto">
          <a:xfrm>
            <a:off x="647700" y="3173413"/>
            <a:ext cx="7400925" cy="744537"/>
            <a:chOff x="647914" y="3174029"/>
            <a:chExt cx="7400383" cy="744489"/>
          </a:xfrm>
        </p:grpSpPr>
        <p:sp>
          <p:nvSpPr>
            <p:cNvPr id="198671" name="TextBox 14"/>
            <p:cNvSpPr txBox="1">
              <a:spLocks noChangeArrowheads="1"/>
            </p:cNvSpPr>
            <p:nvPr/>
          </p:nvSpPr>
          <p:spPr bwMode="auto">
            <a:xfrm>
              <a:off x="647914" y="3174029"/>
              <a:ext cx="7400383" cy="584776"/>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rPr>
                <a:t>score(x,z)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a:t>
              </a:r>
              <a:r>
                <a:rPr lang="en-US" sz="3200">
                  <a:solidFill>
                    <a:srgbClr val="000000"/>
                  </a:solidFill>
                </a:rPr>
                <a:t> </a:t>
              </a:r>
              <a:r>
                <a:rPr lang="en-US" sz="3200">
                  <a:solidFill>
                    <a:srgbClr val="000000"/>
                  </a:solidFill>
                  <a:latin typeface="Symbol" pitchFamily="-1" charset="2"/>
                  <a:ea typeface="Symbol" pitchFamily="-1" charset="2"/>
                  <a:cs typeface="Symbol" pitchFamily="-1" charset="2"/>
                </a:rPr>
                <a:t>f</a:t>
              </a:r>
              <a:r>
                <a:rPr lang="en-US" sz="3200">
                  <a:solidFill>
                    <a:srgbClr val="000000"/>
                  </a:solidFill>
                </a:rPr>
                <a:t>(x, z</a:t>
              </a:r>
              <a:r>
                <a:rPr lang="en-US" sz="3200" baseline="-25000">
                  <a:solidFill>
                    <a:srgbClr val="000000"/>
                  </a:solidFill>
                </a:rPr>
                <a:t>i</a:t>
              </a:r>
              <a:r>
                <a:rPr lang="en-US" sz="3200">
                  <a:solidFill>
                    <a:srgbClr val="000000"/>
                  </a:solidFill>
                </a:rPr>
                <a:t>) + </a:t>
              </a:r>
              <a:r>
                <a:rPr lang="en-US" sz="3200">
                  <a:solidFill>
                    <a:srgbClr val="000000"/>
                  </a:solidFill>
                  <a:latin typeface="Symbol" pitchFamily="-1" charset="2"/>
                  <a:ea typeface="Symbol" pitchFamily="-1" charset="2"/>
                  <a:cs typeface="Symbol" pitchFamily="-1" charset="2"/>
                </a:rPr>
                <a:t>S</a:t>
              </a:r>
              <a:r>
                <a:rPr lang="en-US" sz="3200">
                  <a:solidFill>
                    <a:srgbClr val="000000"/>
                  </a:solidFill>
                </a:rPr>
                <a:t>  w</a:t>
              </a:r>
              <a:r>
                <a:rPr lang="en-US" sz="3200" baseline="-25000">
                  <a:solidFill>
                    <a:srgbClr val="000000"/>
                  </a:solidFill>
                </a:rPr>
                <a:t>ij</a:t>
              </a:r>
              <a:r>
                <a:rPr lang="en-US" sz="3200">
                  <a:solidFill>
                    <a:srgbClr val="000000"/>
                  </a:solidFill>
                  <a:latin typeface="Symbol" pitchFamily="-1" charset="2"/>
                  <a:ea typeface="Symbol" pitchFamily="-1" charset="2"/>
                  <a:cs typeface="Symbol" pitchFamily="-1" charset="2"/>
                </a:rPr>
                <a:t> Y</a:t>
              </a:r>
              <a:r>
                <a:rPr lang="en-US" sz="3200">
                  <a:solidFill>
                    <a:srgbClr val="000000"/>
                  </a:solidFill>
                </a:rPr>
                <a:t>(z</a:t>
              </a:r>
              <a:r>
                <a:rPr lang="en-US" sz="3200" baseline="-25000">
                  <a:solidFill>
                    <a:srgbClr val="000000"/>
                  </a:solidFill>
                </a:rPr>
                <a:t>i</a:t>
              </a:r>
              <a:r>
                <a:rPr lang="en-US" sz="3200">
                  <a:solidFill>
                    <a:srgbClr val="000000"/>
                  </a:solidFill>
                </a:rPr>
                <a:t>, z</a:t>
              </a:r>
              <a:r>
                <a:rPr lang="en-US" sz="3200" baseline="-25000">
                  <a:solidFill>
                    <a:srgbClr val="000000"/>
                  </a:solidFill>
                </a:rPr>
                <a:t>j</a:t>
              </a:r>
              <a:r>
                <a:rPr lang="en-US" sz="3200">
                  <a:solidFill>
                    <a:srgbClr val="000000"/>
                  </a:solidFill>
                </a:rPr>
                <a:t>)  </a:t>
              </a:r>
            </a:p>
          </p:txBody>
        </p:sp>
        <p:sp>
          <p:nvSpPr>
            <p:cNvPr id="198672" name="TextBox 15"/>
            <p:cNvSpPr txBox="1">
              <a:spLocks noChangeArrowheads="1"/>
            </p:cNvSpPr>
            <p:nvPr/>
          </p:nvSpPr>
          <p:spPr bwMode="auto">
            <a:xfrm>
              <a:off x="3097950" y="3549186"/>
              <a:ext cx="235950"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a:t>
              </a:r>
            </a:p>
          </p:txBody>
        </p:sp>
        <p:sp>
          <p:nvSpPr>
            <p:cNvPr id="198673" name="TextBox 16"/>
            <p:cNvSpPr txBox="1">
              <a:spLocks noChangeArrowheads="1"/>
            </p:cNvSpPr>
            <p:nvPr/>
          </p:nvSpPr>
          <p:spPr bwMode="auto">
            <a:xfrm>
              <a:off x="5612392" y="3535403"/>
              <a:ext cx="364215"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i,j </a:t>
              </a:r>
            </a:p>
          </p:txBody>
        </p:sp>
      </p:grpSp>
      <p:sp>
        <p:nvSpPr>
          <p:cNvPr id="198670" name="Rectangle 18"/>
          <p:cNvSpPr>
            <a:spLocks noChangeArrowheads="1"/>
          </p:cNvSpPr>
          <p:nvPr/>
        </p:nvSpPr>
        <p:spPr bwMode="auto">
          <a:xfrm>
            <a:off x="2411413" y="5953125"/>
            <a:ext cx="4605337" cy="585788"/>
          </a:xfrm>
          <a:prstGeom prst="rect">
            <a:avLst/>
          </a:prstGeom>
          <a:noFill/>
          <a:ln w="9525">
            <a:noFill/>
            <a:miter lim="800000"/>
            <a:headEnd/>
            <a:tailEnd/>
          </a:ln>
        </p:spPr>
        <p:txBody>
          <a:bodyPr wrap="none">
            <a:prstTxWarp prst="textNoShape">
              <a:avLst/>
            </a:prstTxWarp>
            <a:spAutoFit/>
          </a:bodyPr>
          <a:lstStyle/>
          <a:p>
            <a:r>
              <a:rPr lang="en-US" sz="3200"/>
              <a:t>score(x,z)  =  w </a:t>
            </a:r>
            <a:r>
              <a:rPr lang="en-US" sz="3200" baseline="30000"/>
              <a:t>.</a:t>
            </a:r>
            <a:r>
              <a:rPr lang="en-US" sz="3200"/>
              <a:t> </a:t>
            </a:r>
            <a:r>
              <a:rPr lang="en-US" sz="3200">
                <a:latin typeface="Symbol" pitchFamily="-1" charset="2"/>
                <a:ea typeface="Symbol" pitchFamily="-1" charset="2"/>
                <a:cs typeface="Symbol" pitchFamily="-1" charset="2"/>
              </a:rPr>
              <a:t>F</a:t>
            </a:r>
            <a:r>
              <a:rPr lang="en-US" sz="3200"/>
              <a:t>(x, z) </a:t>
            </a:r>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85347"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48" name="Oval 4"/>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49" name="Oval 5"/>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0"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1" name="Oval 7"/>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2" name="Oval 8"/>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3"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4"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5" name="Oval 11"/>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6" name="Oval 12"/>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7"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8"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59"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0"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1"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2" name="Oval 18"/>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3" name="Oval 19"/>
          <p:cNvSpPr>
            <a:spLocks noChangeArrowheads="1"/>
          </p:cNvSpPr>
          <p:nvPr/>
        </p:nvSpPr>
        <p:spPr bwMode="auto">
          <a:xfrm>
            <a:off x="3276600" y="3200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4"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5" name="Oval 21"/>
          <p:cNvSpPr>
            <a:spLocks noChangeArrowheads="1"/>
          </p:cNvSpPr>
          <p:nvPr/>
        </p:nvSpPr>
        <p:spPr bwMode="auto">
          <a:xfrm>
            <a:off x="5562600" y="3565525"/>
            <a:ext cx="385763" cy="4016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6" name="Oval 22"/>
          <p:cNvSpPr>
            <a:spLocks noChangeArrowheads="1"/>
          </p:cNvSpPr>
          <p:nvPr/>
        </p:nvSpPr>
        <p:spPr bwMode="auto">
          <a:xfrm>
            <a:off x="5486400" y="2989263"/>
            <a:ext cx="366713"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7" name="Oval 23"/>
          <p:cNvSpPr>
            <a:spLocks noChangeArrowheads="1"/>
          </p:cNvSpPr>
          <p:nvPr/>
        </p:nvSpPr>
        <p:spPr bwMode="auto">
          <a:xfrm>
            <a:off x="5257800" y="3886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8" name="Oval 24"/>
          <p:cNvSpPr>
            <a:spLocks noChangeArrowheads="1"/>
          </p:cNvSpPr>
          <p:nvPr/>
        </p:nvSpPr>
        <p:spPr bwMode="auto">
          <a:xfrm>
            <a:off x="5486400" y="41656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69" name="Oval 25"/>
          <p:cNvSpPr>
            <a:spLocks noChangeArrowheads="1"/>
          </p:cNvSpPr>
          <p:nvPr/>
        </p:nvSpPr>
        <p:spPr bwMode="auto">
          <a:xfrm>
            <a:off x="5899150" y="3417888"/>
            <a:ext cx="387350" cy="3810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0" name="Oval 26"/>
          <p:cNvSpPr>
            <a:spLocks noChangeArrowheads="1"/>
          </p:cNvSpPr>
          <p:nvPr/>
        </p:nvSpPr>
        <p:spPr bwMode="auto">
          <a:xfrm>
            <a:off x="5791200" y="4021138"/>
            <a:ext cx="350838"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1" name="Oval 27"/>
          <p:cNvSpPr>
            <a:spLocks noChangeArrowheads="1"/>
          </p:cNvSpPr>
          <p:nvPr/>
        </p:nvSpPr>
        <p:spPr bwMode="auto">
          <a:xfrm>
            <a:off x="2286000" y="3217863"/>
            <a:ext cx="134938" cy="1349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2" name="Oval 28"/>
          <p:cNvSpPr>
            <a:spLocks noChangeArrowheads="1"/>
          </p:cNvSpPr>
          <p:nvPr/>
        </p:nvSpPr>
        <p:spPr bwMode="auto">
          <a:xfrm>
            <a:off x="2209800" y="2671763"/>
            <a:ext cx="147638" cy="1476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3" name="Oval 29"/>
          <p:cNvSpPr>
            <a:spLocks noChangeArrowheads="1"/>
          </p:cNvSpPr>
          <p:nvPr/>
        </p:nvSpPr>
        <p:spPr bwMode="auto">
          <a:xfrm>
            <a:off x="2209800" y="39163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4"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5" name="Oval 31"/>
          <p:cNvSpPr>
            <a:spLocks noChangeArrowheads="1"/>
          </p:cNvSpPr>
          <p:nvPr/>
        </p:nvSpPr>
        <p:spPr bwMode="auto">
          <a:xfrm>
            <a:off x="2514600" y="3673475"/>
            <a:ext cx="136525" cy="1365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6"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7"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8"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79" name="Oval 35"/>
          <p:cNvSpPr>
            <a:spLocks noChangeArrowheads="1"/>
          </p:cNvSpPr>
          <p:nvPr/>
        </p:nvSpPr>
        <p:spPr bwMode="auto">
          <a:xfrm>
            <a:off x="3657600" y="44672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0"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1" name="Oval 37"/>
          <p:cNvSpPr>
            <a:spLocks noChangeArrowheads="1"/>
          </p:cNvSpPr>
          <p:nvPr/>
        </p:nvSpPr>
        <p:spPr bwMode="auto">
          <a:xfrm>
            <a:off x="4419600" y="4811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2" name="Oval 38"/>
          <p:cNvSpPr>
            <a:spLocks noChangeArrowheads="1"/>
          </p:cNvSpPr>
          <p:nvPr/>
        </p:nvSpPr>
        <p:spPr bwMode="auto">
          <a:xfrm>
            <a:off x="4267200" y="4430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3" name="Oval 39"/>
          <p:cNvSpPr>
            <a:spLocks noChangeArrowheads="1"/>
          </p:cNvSpPr>
          <p:nvPr/>
        </p:nvSpPr>
        <p:spPr bwMode="auto">
          <a:xfrm>
            <a:off x="3962400" y="4964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4" name="Oval 40"/>
          <p:cNvSpPr>
            <a:spLocks noChangeArrowheads="1"/>
          </p:cNvSpPr>
          <p:nvPr/>
        </p:nvSpPr>
        <p:spPr bwMode="auto">
          <a:xfrm>
            <a:off x="4876800" y="4800600"/>
            <a:ext cx="334963" cy="34448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5" name="Oval 41"/>
          <p:cNvSpPr>
            <a:spLocks noChangeArrowheads="1"/>
          </p:cNvSpPr>
          <p:nvPr/>
        </p:nvSpPr>
        <p:spPr bwMode="auto">
          <a:xfrm>
            <a:off x="4648200" y="52689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6"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7" name="Oval 43"/>
          <p:cNvSpPr>
            <a:spLocks noChangeArrowheads="1"/>
          </p:cNvSpPr>
          <p:nvPr/>
        </p:nvSpPr>
        <p:spPr bwMode="auto">
          <a:xfrm>
            <a:off x="3962400" y="2144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8"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89" name="Oval 45"/>
          <p:cNvSpPr>
            <a:spLocks noChangeArrowheads="1"/>
          </p:cNvSpPr>
          <p:nvPr/>
        </p:nvSpPr>
        <p:spPr bwMode="auto">
          <a:xfrm>
            <a:off x="3657600" y="21050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0"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1" name="Oval 47"/>
          <p:cNvSpPr>
            <a:spLocks noChangeArrowheads="1"/>
          </p:cNvSpPr>
          <p:nvPr/>
        </p:nvSpPr>
        <p:spPr bwMode="auto">
          <a:xfrm>
            <a:off x="4953000" y="2133600"/>
            <a:ext cx="384175" cy="3651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2" name="Oval 48"/>
          <p:cNvSpPr>
            <a:spLocks noChangeArrowheads="1"/>
          </p:cNvSpPr>
          <p:nvPr/>
        </p:nvSpPr>
        <p:spPr bwMode="auto">
          <a:xfrm>
            <a:off x="4343400" y="2297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3" name="Oval 49"/>
          <p:cNvSpPr>
            <a:spLocks noChangeArrowheads="1"/>
          </p:cNvSpPr>
          <p:nvPr/>
        </p:nvSpPr>
        <p:spPr bwMode="auto">
          <a:xfrm>
            <a:off x="4876800" y="27543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4" name="Oval 50"/>
          <p:cNvSpPr>
            <a:spLocks noChangeArrowheads="1"/>
          </p:cNvSpPr>
          <p:nvPr/>
        </p:nvSpPr>
        <p:spPr bwMode="auto">
          <a:xfrm>
            <a:off x="5410200" y="20574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5" name="Oval 51"/>
          <p:cNvSpPr>
            <a:spLocks noChangeArrowheads="1"/>
          </p:cNvSpPr>
          <p:nvPr/>
        </p:nvSpPr>
        <p:spPr bwMode="auto">
          <a:xfrm>
            <a:off x="5181600" y="2590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6"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7" name="Oval 53"/>
          <p:cNvSpPr>
            <a:spLocks noChangeArrowheads="1"/>
          </p:cNvSpPr>
          <p:nvPr/>
        </p:nvSpPr>
        <p:spPr bwMode="auto">
          <a:xfrm>
            <a:off x="2514600" y="40687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8"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399"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0" name="Oval 56"/>
          <p:cNvSpPr>
            <a:spLocks noChangeArrowheads="1"/>
          </p:cNvSpPr>
          <p:nvPr/>
        </p:nvSpPr>
        <p:spPr bwMode="auto">
          <a:xfrm>
            <a:off x="4572000" y="1916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1" name="Oval 57"/>
          <p:cNvSpPr>
            <a:spLocks noChangeArrowheads="1"/>
          </p:cNvSpPr>
          <p:nvPr/>
        </p:nvSpPr>
        <p:spPr bwMode="auto">
          <a:xfrm>
            <a:off x="5562600" y="2727325"/>
            <a:ext cx="373063" cy="3508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2" name="Oval 58"/>
          <p:cNvSpPr>
            <a:spLocks noChangeArrowheads="1"/>
          </p:cNvSpPr>
          <p:nvPr/>
        </p:nvSpPr>
        <p:spPr bwMode="auto">
          <a:xfrm>
            <a:off x="5334000" y="3124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3" name="Oval 59"/>
          <p:cNvSpPr>
            <a:spLocks noChangeArrowheads="1"/>
          </p:cNvSpPr>
          <p:nvPr/>
        </p:nvSpPr>
        <p:spPr bwMode="auto">
          <a:xfrm>
            <a:off x="4800600" y="4202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4" name="Oval 60"/>
          <p:cNvSpPr>
            <a:spLocks noChangeArrowheads="1"/>
          </p:cNvSpPr>
          <p:nvPr/>
        </p:nvSpPr>
        <p:spPr bwMode="auto">
          <a:xfrm>
            <a:off x="5029200" y="4495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5" name="Oval 61"/>
          <p:cNvSpPr>
            <a:spLocks noChangeArrowheads="1"/>
          </p:cNvSpPr>
          <p:nvPr/>
        </p:nvSpPr>
        <p:spPr bwMode="auto">
          <a:xfrm>
            <a:off x="5105400" y="4114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06" name="Text Box 62"/>
          <p:cNvSpPr txBox="1">
            <a:spLocks noChangeArrowheads="1"/>
          </p:cNvSpPr>
          <p:nvPr/>
        </p:nvSpPr>
        <p:spPr bwMode="auto">
          <a:xfrm>
            <a:off x="57150" y="6186488"/>
            <a:ext cx="89344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We set a new problem for which the previous weak classifier performs at chance again</a:t>
            </a:r>
          </a:p>
        </p:txBody>
      </p:sp>
      <p:sp>
        <p:nvSpPr>
          <p:cNvPr id="185407" name="Line 63"/>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5408" name="Text Box 64"/>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85409" name="Text Box 65"/>
          <p:cNvSpPr txBox="1">
            <a:spLocks noChangeArrowheads="1"/>
          </p:cNvSpPr>
          <p:nvPr/>
        </p:nvSpPr>
        <p:spPr bwMode="auto">
          <a:xfrm>
            <a:off x="6635750" y="4433888"/>
            <a:ext cx="1985963"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    w</a:t>
            </a:r>
            <a:r>
              <a:rPr lang="en-US" baseline="-25000">
                <a:solidFill>
                  <a:srgbClr val="000000"/>
                </a:solidFill>
                <a:ea typeface="Arial"/>
                <a:cs typeface="Arial"/>
              </a:rPr>
              <a:t>t</a:t>
            </a:r>
            <a:r>
              <a:rPr lang="en-US">
                <a:solidFill>
                  <a:srgbClr val="000000"/>
                </a:solidFill>
                <a:ea typeface="Arial"/>
                <a:cs typeface="Arial"/>
              </a:rPr>
              <a:t> exp{-y</a:t>
            </a:r>
            <a:r>
              <a:rPr lang="en-US" baseline="-25000">
                <a:solidFill>
                  <a:srgbClr val="000000"/>
                </a:solidFill>
                <a:ea typeface="Arial"/>
                <a:cs typeface="Arial"/>
              </a:rPr>
              <a:t>t</a:t>
            </a:r>
            <a:r>
              <a:rPr lang="en-US">
                <a:solidFill>
                  <a:srgbClr val="000000"/>
                </a:solidFill>
                <a:ea typeface="Arial"/>
                <a:cs typeface="Arial"/>
              </a:rPr>
              <a:t> H</a:t>
            </a:r>
            <a:r>
              <a:rPr lang="en-US" baseline="-25000">
                <a:solidFill>
                  <a:srgbClr val="000000"/>
                </a:solidFill>
                <a:ea typeface="Arial"/>
                <a:cs typeface="Arial"/>
              </a:rPr>
              <a:t>t</a:t>
            </a:r>
            <a:r>
              <a:rPr lang="en-US">
                <a:solidFill>
                  <a:srgbClr val="000000"/>
                </a:solidFill>
                <a:ea typeface="Arial"/>
                <a:cs typeface="Arial"/>
              </a:rPr>
              <a:t>}</a:t>
            </a:r>
          </a:p>
        </p:txBody>
      </p:sp>
      <p:sp>
        <p:nvSpPr>
          <p:cNvPr id="185410" name="Rectangle 66"/>
          <p:cNvSpPr>
            <a:spLocks noChangeArrowheads="1"/>
          </p:cNvSpPr>
          <p:nvPr/>
        </p:nvSpPr>
        <p:spPr bwMode="auto">
          <a:xfrm>
            <a:off x="6324600" y="4038600"/>
            <a:ext cx="2736850" cy="366713"/>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We update the weights:</a:t>
            </a:r>
          </a:p>
        </p:txBody>
      </p:sp>
      <p:grpSp>
        <p:nvGrpSpPr>
          <p:cNvPr id="2" name="Group 67"/>
          <p:cNvGrpSpPr>
            <a:grpSpLocks/>
          </p:cNvGrpSpPr>
          <p:nvPr/>
        </p:nvGrpSpPr>
        <p:grpSpPr bwMode="auto">
          <a:xfrm>
            <a:off x="6553200" y="3138488"/>
            <a:ext cx="1397000" cy="747712"/>
            <a:chOff x="4128" y="1977"/>
            <a:chExt cx="880" cy="471"/>
          </a:xfrm>
        </p:grpSpPr>
        <p:grpSp>
          <p:nvGrpSpPr>
            <p:cNvPr id="3" name="Group 68"/>
            <p:cNvGrpSpPr>
              <a:grpSpLocks/>
            </p:cNvGrpSpPr>
            <p:nvPr/>
          </p:nvGrpSpPr>
          <p:grpSpPr bwMode="auto">
            <a:xfrm>
              <a:off x="4128" y="1977"/>
              <a:ext cx="880" cy="471"/>
              <a:chOff x="4224" y="1248"/>
              <a:chExt cx="880" cy="471"/>
            </a:xfrm>
          </p:grpSpPr>
          <p:sp>
            <p:nvSpPr>
              <p:cNvPr id="185416" name="Rectangle 69"/>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5417" name="Rectangle 70"/>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5418" name="Text Box 71"/>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85419" name="AutoShape 72"/>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5414" name="Oval 73"/>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5415" name="Oval 74"/>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5412" name="Line 75"/>
          <p:cNvSpPr>
            <a:spLocks noChangeShapeType="1"/>
          </p:cNvSpPr>
          <p:nvPr/>
        </p:nvSpPr>
        <p:spPr bwMode="auto">
          <a:xfrm flipH="1">
            <a:off x="6992938" y="4641850"/>
            <a:ext cx="211137" cy="0"/>
          </a:xfrm>
          <a:prstGeom prst="line">
            <a:avLst/>
          </a:prstGeom>
          <a:noFill/>
          <a:ln w="1270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1"/>
          <p:cNvSpPr>
            <a:spLocks noGrp="1" noChangeArrowheads="1"/>
          </p:cNvSpPr>
          <p:nvPr>
            <p:ph type="title"/>
          </p:nvPr>
        </p:nvSpPr>
        <p:spPr>
          <a:xfrm>
            <a:off x="455613" y="-80963"/>
            <a:ext cx="8232775" cy="1143001"/>
          </a:xfrm>
        </p:spPr>
        <p:txBody>
          <a:bodyPr rIns="81277"/>
          <a:lstStyle/>
          <a:p>
            <a:pPr marL="0" indent="0" eaLnBrk="1" hangingPunct="1"/>
            <a:r>
              <a:rPr lang="en-US"/>
              <a:t>Inference: max score(x,z)</a:t>
            </a:r>
          </a:p>
        </p:txBody>
      </p:sp>
      <p:sp>
        <p:nvSpPr>
          <p:cNvPr id="200707" name="Rectangle 3"/>
          <p:cNvSpPr>
            <a:spLocks/>
          </p:cNvSpPr>
          <p:nvPr/>
        </p:nvSpPr>
        <p:spPr bwMode="auto">
          <a:xfrm>
            <a:off x="2930525" y="1027113"/>
            <a:ext cx="3167063" cy="239712"/>
          </a:xfrm>
          <a:prstGeom prst="rect">
            <a:avLst/>
          </a:prstGeom>
          <a:noFill/>
          <a:ln w="12700">
            <a:noFill/>
            <a:miter lim="800000"/>
            <a:headEnd/>
            <a:tailEnd/>
          </a:ln>
        </p:spPr>
        <p:txBody>
          <a:bodyPr wrap="none" lIns="0" tIns="0" rIns="40638" bIns="0">
            <a:prstTxWarp prst="textNoShape">
              <a:avLst/>
            </a:prstTxWarp>
            <a:spAutoFit/>
          </a:bodyPr>
          <a:lstStyle/>
          <a:p>
            <a:pPr>
              <a:lnSpc>
                <a:spcPct val="90000"/>
              </a:lnSpc>
            </a:pPr>
            <a:r>
              <a:rPr lang="en-US" sz="1700">
                <a:ea typeface="Times New Roman" pitchFamily="-1" charset="0"/>
                <a:cs typeface="Times New Roman" pitchFamily="-1" charset="0"/>
              </a:rPr>
              <a:t>Felzenszwalb &amp; Huttenlocher 05 </a:t>
            </a:r>
          </a:p>
        </p:txBody>
      </p:sp>
      <p:sp>
        <p:nvSpPr>
          <p:cNvPr id="200708" name="Rectangle 34"/>
          <p:cNvSpPr>
            <a:spLocks/>
          </p:cNvSpPr>
          <p:nvPr/>
        </p:nvSpPr>
        <p:spPr bwMode="auto">
          <a:xfrm>
            <a:off x="4503738" y="581025"/>
            <a:ext cx="220662" cy="430213"/>
          </a:xfrm>
          <a:prstGeom prst="rect">
            <a:avLst/>
          </a:prstGeom>
          <a:noFill/>
          <a:ln w="12700">
            <a:noFill/>
            <a:miter lim="800000"/>
            <a:headEnd/>
            <a:tailEnd/>
          </a:ln>
        </p:spPr>
        <p:txBody>
          <a:bodyPr wrap="none" lIns="0" tIns="0" rIns="40638" bIns="0">
            <a:prstTxWarp prst="textNoShape">
              <a:avLst/>
            </a:prstTxWarp>
            <a:spAutoFit/>
          </a:bodyPr>
          <a:lstStyle/>
          <a:p>
            <a:r>
              <a:rPr lang="en-US" sz="2800">
                <a:ea typeface="Times New Roman" pitchFamily="-1" charset="0"/>
                <a:cs typeface="Times New Roman" pitchFamily="-1" charset="0"/>
              </a:rPr>
              <a:t>z</a:t>
            </a:r>
          </a:p>
        </p:txBody>
      </p:sp>
      <p:sp>
        <p:nvSpPr>
          <p:cNvPr id="200709" name="TextBox 35"/>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pic>
        <p:nvPicPr>
          <p:cNvPr id="200710" name="Picture 3"/>
          <p:cNvPicPr>
            <a:picLocks noChangeAspect="1" noChangeArrowheads="1"/>
          </p:cNvPicPr>
          <p:nvPr/>
        </p:nvPicPr>
        <p:blipFill>
          <a:blip r:embed="rId2"/>
          <a:srcRect/>
          <a:stretch>
            <a:fillRect/>
          </a:stretch>
        </p:blipFill>
        <p:spPr bwMode="auto">
          <a:xfrm>
            <a:off x="292100" y="1612900"/>
            <a:ext cx="3187700" cy="2887663"/>
          </a:xfrm>
          <a:prstGeom prst="rect">
            <a:avLst/>
          </a:prstGeom>
          <a:noFill/>
          <a:ln w="12700">
            <a:noFill/>
            <a:miter lim="800000"/>
            <a:headEnd/>
            <a:tailEnd/>
          </a:ln>
        </p:spPr>
      </p:pic>
      <p:sp>
        <p:nvSpPr>
          <p:cNvPr id="200711" name="TextBox 39"/>
          <p:cNvSpPr txBox="1">
            <a:spLocks noChangeArrowheads="1"/>
          </p:cNvSpPr>
          <p:nvPr/>
        </p:nvSpPr>
        <p:spPr bwMode="auto">
          <a:xfrm>
            <a:off x="1339850" y="4986338"/>
            <a:ext cx="6164263" cy="646112"/>
          </a:xfrm>
          <a:prstGeom prst="rect">
            <a:avLst/>
          </a:prstGeom>
          <a:noFill/>
          <a:ln w="9525">
            <a:noFill/>
            <a:miter lim="800000"/>
            <a:headEnd/>
            <a:tailEnd/>
          </a:ln>
        </p:spPr>
        <p:txBody>
          <a:bodyPr wrap="none">
            <a:prstTxWarp prst="textNoShape">
              <a:avLst/>
            </a:prstTxWarp>
            <a:spAutoFit/>
          </a:bodyPr>
          <a:lstStyle/>
          <a:p>
            <a:r>
              <a:rPr lang="en-US"/>
              <a:t>Star model: the location of the root filter is the anchor point</a:t>
            </a:r>
          </a:p>
          <a:p>
            <a:r>
              <a:rPr lang="en-US"/>
              <a:t>Given the root location, all part locations are independent</a:t>
            </a:r>
          </a:p>
        </p:txBody>
      </p:sp>
      <p:sp>
        <p:nvSpPr>
          <p:cNvPr id="200712" name="Oval 40"/>
          <p:cNvSpPr>
            <a:spLocks noChangeArrowheads="1"/>
          </p:cNvSpPr>
          <p:nvPr/>
        </p:nvSpPr>
        <p:spPr bwMode="auto">
          <a:xfrm>
            <a:off x="5675313" y="2551113"/>
            <a:ext cx="266700" cy="257175"/>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sp>
        <p:nvSpPr>
          <p:cNvPr id="200713" name="Oval 41"/>
          <p:cNvSpPr>
            <a:spLocks noChangeArrowheads="1"/>
          </p:cNvSpPr>
          <p:nvPr/>
        </p:nvSpPr>
        <p:spPr bwMode="auto">
          <a:xfrm>
            <a:off x="5022850" y="2598738"/>
            <a:ext cx="268288" cy="257175"/>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sp>
        <p:nvSpPr>
          <p:cNvPr id="200714" name="Oval 42"/>
          <p:cNvSpPr>
            <a:spLocks noChangeArrowheads="1"/>
          </p:cNvSpPr>
          <p:nvPr/>
        </p:nvSpPr>
        <p:spPr bwMode="auto">
          <a:xfrm>
            <a:off x="5686425" y="1795463"/>
            <a:ext cx="268288" cy="255587"/>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sp>
        <p:nvSpPr>
          <p:cNvPr id="200715" name="Oval 43"/>
          <p:cNvSpPr>
            <a:spLocks noChangeArrowheads="1"/>
          </p:cNvSpPr>
          <p:nvPr/>
        </p:nvSpPr>
        <p:spPr bwMode="auto">
          <a:xfrm>
            <a:off x="6351588" y="2563813"/>
            <a:ext cx="268287" cy="257175"/>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sp>
        <p:nvSpPr>
          <p:cNvPr id="200716" name="Oval 44"/>
          <p:cNvSpPr>
            <a:spLocks noChangeArrowheads="1"/>
          </p:cNvSpPr>
          <p:nvPr/>
        </p:nvSpPr>
        <p:spPr bwMode="auto">
          <a:xfrm>
            <a:off x="5862638" y="3194050"/>
            <a:ext cx="268287" cy="257175"/>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sp>
        <p:nvSpPr>
          <p:cNvPr id="200717" name="Oval 45"/>
          <p:cNvSpPr>
            <a:spLocks noChangeArrowheads="1"/>
          </p:cNvSpPr>
          <p:nvPr/>
        </p:nvSpPr>
        <p:spPr bwMode="auto">
          <a:xfrm>
            <a:off x="5559425" y="3811588"/>
            <a:ext cx="268288" cy="257175"/>
          </a:xfrm>
          <a:prstGeom prst="ellipse">
            <a:avLst/>
          </a:prstGeom>
          <a:solidFill>
            <a:srgbClr val="FFFFFF"/>
          </a:solidFill>
          <a:ln w="12700">
            <a:solidFill>
              <a:srgbClr val="000000"/>
            </a:solidFill>
            <a:round/>
            <a:headEnd/>
            <a:tailEnd/>
          </a:ln>
        </p:spPr>
        <p:txBody>
          <a:bodyPr>
            <a:prstTxWarp prst="textNoShape">
              <a:avLst/>
            </a:prstTxWarp>
          </a:bodyPr>
          <a:lstStyle/>
          <a:p>
            <a:pPr algn="ctr" defTabSz="914400"/>
            <a:endParaRPr lang="en-US" sz="3400">
              <a:solidFill>
                <a:srgbClr val="FFFFFF"/>
              </a:solidFill>
              <a:latin typeface="Times New Roman" pitchFamily="-1" charset="0"/>
              <a:ea typeface="ヒラギノ明朝 ProN W3" pitchFamily="-1" charset="-128"/>
              <a:cs typeface="ヒラギノ明朝 ProN W3" pitchFamily="-1" charset="-128"/>
              <a:sym typeface="Times New Roman" pitchFamily="-1" charset="0"/>
            </a:endParaRPr>
          </a:p>
        </p:txBody>
      </p:sp>
      <p:cxnSp>
        <p:nvCxnSpPr>
          <p:cNvPr id="200718" name="Straight Connector 47"/>
          <p:cNvCxnSpPr>
            <a:cxnSpLocks noChangeShapeType="1"/>
            <a:stCxn id="200712" idx="2"/>
            <a:endCxn id="200713" idx="6"/>
          </p:cNvCxnSpPr>
          <p:nvPr/>
        </p:nvCxnSpPr>
        <p:spPr bwMode="auto">
          <a:xfrm rot="10800000" flipV="1">
            <a:off x="5291138" y="2679700"/>
            <a:ext cx="384175" cy="47625"/>
          </a:xfrm>
          <a:prstGeom prst="line">
            <a:avLst/>
          </a:prstGeom>
          <a:noFill/>
          <a:ln w="19050">
            <a:solidFill>
              <a:schemeClr val="tx1"/>
            </a:solidFill>
            <a:round/>
            <a:headEnd/>
            <a:tailEnd/>
          </a:ln>
        </p:spPr>
      </p:cxnSp>
      <p:cxnSp>
        <p:nvCxnSpPr>
          <p:cNvPr id="200719" name="Straight Connector 49"/>
          <p:cNvCxnSpPr>
            <a:cxnSpLocks noChangeShapeType="1"/>
            <a:stCxn id="200712" idx="0"/>
            <a:endCxn id="200714" idx="4"/>
          </p:cNvCxnSpPr>
          <p:nvPr/>
        </p:nvCxnSpPr>
        <p:spPr bwMode="auto">
          <a:xfrm rot="5400000" flipH="1" flipV="1">
            <a:off x="5564981" y="2294732"/>
            <a:ext cx="500063" cy="12700"/>
          </a:xfrm>
          <a:prstGeom prst="line">
            <a:avLst/>
          </a:prstGeom>
          <a:noFill/>
          <a:ln w="19050">
            <a:solidFill>
              <a:schemeClr val="tx1"/>
            </a:solidFill>
            <a:round/>
            <a:headEnd/>
            <a:tailEnd/>
          </a:ln>
        </p:spPr>
      </p:cxnSp>
      <p:cxnSp>
        <p:nvCxnSpPr>
          <p:cNvPr id="200720" name="Straight Connector 51"/>
          <p:cNvCxnSpPr>
            <a:cxnSpLocks noChangeShapeType="1"/>
            <a:stCxn id="200712" idx="6"/>
            <a:endCxn id="200715" idx="2"/>
          </p:cNvCxnSpPr>
          <p:nvPr/>
        </p:nvCxnSpPr>
        <p:spPr bwMode="auto">
          <a:xfrm>
            <a:off x="5942013" y="2679700"/>
            <a:ext cx="409575" cy="12700"/>
          </a:xfrm>
          <a:prstGeom prst="line">
            <a:avLst/>
          </a:prstGeom>
          <a:noFill/>
          <a:ln w="19050">
            <a:solidFill>
              <a:schemeClr val="tx1"/>
            </a:solidFill>
            <a:round/>
            <a:headEnd/>
            <a:tailEnd/>
          </a:ln>
        </p:spPr>
      </p:cxnSp>
      <p:cxnSp>
        <p:nvCxnSpPr>
          <p:cNvPr id="200721" name="Straight Connector 53"/>
          <p:cNvCxnSpPr>
            <a:cxnSpLocks noChangeShapeType="1"/>
            <a:stCxn id="200712" idx="4"/>
            <a:endCxn id="200716" idx="0"/>
          </p:cNvCxnSpPr>
          <p:nvPr/>
        </p:nvCxnSpPr>
        <p:spPr bwMode="auto">
          <a:xfrm rot="16200000" flipH="1">
            <a:off x="5710238" y="2906713"/>
            <a:ext cx="385762" cy="188912"/>
          </a:xfrm>
          <a:prstGeom prst="line">
            <a:avLst/>
          </a:prstGeom>
          <a:noFill/>
          <a:ln w="19050">
            <a:solidFill>
              <a:schemeClr val="tx1"/>
            </a:solidFill>
            <a:round/>
            <a:headEnd/>
            <a:tailEnd/>
          </a:ln>
        </p:spPr>
      </p:cxnSp>
      <p:cxnSp>
        <p:nvCxnSpPr>
          <p:cNvPr id="200722" name="Straight Connector 55"/>
          <p:cNvCxnSpPr>
            <a:cxnSpLocks noChangeShapeType="1"/>
            <a:stCxn id="200712" idx="4"/>
            <a:endCxn id="200717" idx="0"/>
          </p:cNvCxnSpPr>
          <p:nvPr/>
        </p:nvCxnSpPr>
        <p:spPr bwMode="auto">
          <a:xfrm rot="5400000">
            <a:off x="5249863" y="3252788"/>
            <a:ext cx="1003300" cy="114300"/>
          </a:xfrm>
          <a:prstGeom prst="line">
            <a:avLst/>
          </a:prstGeom>
          <a:noFill/>
          <a:ln w="19050">
            <a:solidFill>
              <a:schemeClr val="tx1"/>
            </a:solidFill>
            <a:round/>
            <a:headEnd/>
            <a:tailEnd/>
          </a:ln>
        </p:spPr>
      </p:cxnSp>
      <p:sp>
        <p:nvSpPr>
          <p:cNvPr id="200723" name="TextBox 57"/>
          <p:cNvSpPr txBox="1">
            <a:spLocks noChangeArrowheads="1"/>
          </p:cNvSpPr>
          <p:nvPr/>
        </p:nvSpPr>
        <p:spPr bwMode="auto">
          <a:xfrm>
            <a:off x="5791200" y="2282825"/>
            <a:ext cx="582613" cy="369888"/>
          </a:xfrm>
          <a:prstGeom prst="rect">
            <a:avLst/>
          </a:prstGeom>
          <a:noFill/>
          <a:ln w="9525">
            <a:noFill/>
            <a:miter lim="800000"/>
            <a:headEnd/>
            <a:tailEnd/>
          </a:ln>
        </p:spPr>
        <p:txBody>
          <a:bodyPr wrap="none">
            <a:prstTxWarp prst="textNoShape">
              <a:avLst/>
            </a:prstTxWarp>
            <a:spAutoFit/>
          </a:bodyPr>
          <a:lstStyle/>
          <a:p>
            <a:r>
              <a:rPr lang="en-US"/>
              <a:t>root</a:t>
            </a:r>
          </a:p>
        </p:txBody>
      </p:sp>
      <p:sp>
        <p:nvSpPr>
          <p:cNvPr id="200724" name="TextBox 58"/>
          <p:cNvSpPr txBox="1">
            <a:spLocks noChangeArrowheads="1"/>
          </p:cNvSpPr>
          <p:nvPr/>
        </p:nvSpPr>
        <p:spPr bwMode="auto">
          <a:xfrm>
            <a:off x="501650" y="1795463"/>
            <a:ext cx="582613" cy="368300"/>
          </a:xfrm>
          <a:prstGeom prst="rect">
            <a:avLst/>
          </a:prstGeom>
          <a:noFill/>
          <a:ln w="9525">
            <a:noFill/>
            <a:miter lim="800000"/>
            <a:headEnd/>
            <a:tailEnd/>
          </a:ln>
        </p:spPr>
        <p:txBody>
          <a:bodyPr wrap="none">
            <a:prstTxWarp prst="textNoShape">
              <a:avLst/>
            </a:prstTxWarp>
            <a:spAutoFit/>
          </a:bodyPr>
          <a:lstStyle/>
          <a:p>
            <a:r>
              <a:rPr lang="en-US"/>
              <a:t>root</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1"/>
          <p:cNvSpPr>
            <a:spLocks noGrp="1" noChangeArrowheads="1"/>
          </p:cNvSpPr>
          <p:nvPr>
            <p:ph type="title"/>
          </p:nvPr>
        </p:nvSpPr>
        <p:spPr>
          <a:xfrm>
            <a:off x="982663" y="-534988"/>
            <a:ext cx="7348537" cy="1714501"/>
          </a:xfrm>
        </p:spPr>
        <p:txBody>
          <a:bodyPr rIns="81277"/>
          <a:lstStyle/>
          <a:p>
            <a:pPr marL="0" indent="0" eaLnBrk="1" hangingPunct="1"/>
            <a:r>
              <a:rPr lang="en-US" sz="4800"/>
              <a:t>Classification</a:t>
            </a:r>
          </a:p>
        </p:txBody>
      </p:sp>
      <p:pic>
        <p:nvPicPr>
          <p:cNvPr id="201731" name="Picture 2"/>
          <p:cNvPicPr>
            <a:picLocks noChangeAspect="1" noChangeArrowheads="1"/>
          </p:cNvPicPr>
          <p:nvPr/>
        </p:nvPicPr>
        <p:blipFill>
          <a:blip r:embed="rId2"/>
          <a:srcRect/>
          <a:stretch>
            <a:fillRect/>
          </a:stretch>
        </p:blipFill>
        <p:spPr bwMode="auto">
          <a:xfrm>
            <a:off x="731838" y="955675"/>
            <a:ext cx="1973262" cy="3206750"/>
          </a:xfrm>
          <a:prstGeom prst="rect">
            <a:avLst/>
          </a:prstGeom>
          <a:noFill/>
          <a:ln w="12700">
            <a:noFill/>
            <a:round/>
            <a:headEnd/>
            <a:tailEnd/>
          </a:ln>
        </p:spPr>
      </p:pic>
      <p:pic>
        <p:nvPicPr>
          <p:cNvPr id="201732" name="Picture 3"/>
          <p:cNvPicPr>
            <a:picLocks noChangeAspect="1" noChangeArrowheads="1"/>
          </p:cNvPicPr>
          <p:nvPr/>
        </p:nvPicPr>
        <p:blipFill>
          <a:blip r:embed="rId3"/>
          <a:srcRect/>
          <a:stretch>
            <a:fillRect/>
          </a:stretch>
        </p:blipFill>
        <p:spPr bwMode="auto">
          <a:xfrm>
            <a:off x="1382713" y="5384800"/>
            <a:ext cx="690562" cy="1463675"/>
          </a:xfrm>
          <a:prstGeom prst="rect">
            <a:avLst/>
          </a:prstGeom>
          <a:noFill/>
          <a:ln w="12700">
            <a:noFill/>
            <a:round/>
            <a:headEnd/>
            <a:tailEnd/>
          </a:ln>
        </p:spPr>
      </p:pic>
      <p:sp>
        <p:nvSpPr>
          <p:cNvPr id="201733" name="TextBox 6"/>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
        <p:nvSpPr>
          <p:cNvPr id="201734" name="TextBox 7"/>
          <p:cNvSpPr txBox="1">
            <a:spLocks noChangeArrowheads="1"/>
          </p:cNvSpPr>
          <p:nvPr/>
        </p:nvSpPr>
        <p:spPr bwMode="auto">
          <a:xfrm>
            <a:off x="4002088" y="2135188"/>
            <a:ext cx="892175" cy="369887"/>
          </a:xfrm>
          <a:prstGeom prst="rect">
            <a:avLst/>
          </a:prstGeom>
          <a:noFill/>
          <a:ln w="9525">
            <a:noFill/>
            <a:miter lim="800000"/>
            <a:headEnd/>
            <a:tailEnd/>
          </a:ln>
        </p:spPr>
        <p:txBody>
          <a:bodyPr wrap="none">
            <a:prstTxWarp prst="textNoShape">
              <a:avLst/>
            </a:prstTxWarp>
            <a:spAutoFit/>
          </a:bodyPr>
          <a:lstStyle/>
          <a:p>
            <a:r>
              <a:rPr lang="en-US"/>
              <a:t>f</a:t>
            </a:r>
            <a:r>
              <a:rPr lang="en-US" baseline="-25000"/>
              <a:t>w</a:t>
            </a:r>
            <a:r>
              <a:rPr lang="en-US"/>
              <a:t>(x)&gt;0</a:t>
            </a:r>
          </a:p>
        </p:txBody>
      </p:sp>
      <p:sp>
        <p:nvSpPr>
          <p:cNvPr id="201735" name="TextBox 8"/>
          <p:cNvSpPr txBox="1">
            <a:spLocks noChangeArrowheads="1"/>
          </p:cNvSpPr>
          <p:nvPr/>
        </p:nvSpPr>
        <p:spPr bwMode="auto">
          <a:xfrm>
            <a:off x="911225" y="4175125"/>
            <a:ext cx="1547813" cy="369888"/>
          </a:xfrm>
          <a:prstGeom prst="rect">
            <a:avLst/>
          </a:prstGeom>
          <a:noFill/>
          <a:ln w="9525">
            <a:noFill/>
            <a:miter lim="800000"/>
            <a:headEnd/>
            <a:tailEnd/>
          </a:ln>
        </p:spPr>
        <p:txBody>
          <a:bodyPr wrap="none">
            <a:prstTxWarp prst="textNoShape">
              <a:avLst/>
            </a:prstTxWarp>
            <a:spAutoFit/>
          </a:bodyPr>
          <a:lstStyle/>
          <a:p>
            <a:r>
              <a:rPr lang="en-US"/>
              <a:t>f</a:t>
            </a:r>
            <a:r>
              <a:rPr lang="en-US" baseline="-25000"/>
              <a:t>w</a:t>
            </a:r>
            <a:r>
              <a:rPr lang="en-US"/>
              <a:t>(x)=w </a:t>
            </a:r>
            <a:r>
              <a:rPr lang="en-US" baseline="30000"/>
              <a:t>.</a:t>
            </a:r>
            <a:r>
              <a:rPr lang="en-US"/>
              <a:t> </a:t>
            </a:r>
            <a:r>
              <a:rPr lang="en-US">
                <a:latin typeface="Symbol" pitchFamily="-1" charset="2"/>
                <a:ea typeface="Symbol" pitchFamily="-1" charset="2"/>
                <a:cs typeface="Symbol" pitchFamily="-1" charset="2"/>
              </a:rPr>
              <a:t>F</a:t>
            </a:r>
            <a:r>
              <a:rPr lang="en-US"/>
              <a:t>(x)</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982663" y="-534988"/>
            <a:ext cx="7348537" cy="1714501"/>
          </a:xfrm>
        </p:spPr>
        <p:txBody>
          <a:bodyPr rIns="81277"/>
          <a:lstStyle/>
          <a:p>
            <a:pPr marL="0" indent="0" eaLnBrk="1" hangingPunct="1"/>
            <a:r>
              <a:rPr lang="en-US" sz="4800"/>
              <a:t>Latent-variable classification</a:t>
            </a:r>
          </a:p>
        </p:txBody>
      </p:sp>
      <p:pic>
        <p:nvPicPr>
          <p:cNvPr id="202755" name="Picture 3"/>
          <p:cNvPicPr>
            <a:picLocks noChangeAspect="1" noChangeArrowheads="1"/>
          </p:cNvPicPr>
          <p:nvPr/>
        </p:nvPicPr>
        <p:blipFill>
          <a:blip r:embed="rId2"/>
          <a:srcRect/>
          <a:stretch>
            <a:fillRect/>
          </a:stretch>
        </p:blipFill>
        <p:spPr bwMode="auto">
          <a:xfrm>
            <a:off x="731838" y="955675"/>
            <a:ext cx="1973262" cy="3206750"/>
          </a:xfrm>
          <a:prstGeom prst="rect">
            <a:avLst/>
          </a:prstGeom>
          <a:noFill/>
          <a:ln w="12700">
            <a:noFill/>
            <a:round/>
            <a:headEnd/>
            <a:tailEnd/>
          </a:ln>
        </p:spPr>
      </p:pic>
      <p:pic>
        <p:nvPicPr>
          <p:cNvPr id="202756" name="Picture 4"/>
          <p:cNvPicPr>
            <a:picLocks noChangeAspect="1" noChangeArrowheads="1"/>
          </p:cNvPicPr>
          <p:nvPr/>
        </p:nvPicPr>
        <p:blipFill>
          <a:blip r:embed="rId3"/>
          <a:srcRect/>
          <a:stretch>
            <a:fillRect/>
          </a:stretch>
        </p:blipFill>
        <p:spPr bwMode="auto">
          <a:xfrm>
            <a:off x="6018213" y="1027113"/>
            <a:ext cx="2019300" cy="3216275"/>
          </a:xfrm>
          <a:prstGeom prst="rect">
            <a:avLst/>
          </a:prstGeom>
          <a:noFill/>
          <a:ln w="12700">
            <a:noFill/>
            <a:round/>
            <a:headEnd/>
            <a:tailEnd/>
          </a:ln>
        </p:spPr>
      </p:pic>
      <p:pic>
        <p:nvPicPr>
          <p:cNvPr id="202757" name="Picture 5"/>
          <p:cNvPicPr>
            <a:picLocks noChangeAspect="1" noChangeArrowheads="1"/>
          </p:cNvPicPr>
          <p:nvPr/>
        </p:nvPicPr>
        <p:blipFill>
          <a:blip r:embed="rId4"/>
          <a:srcRect r="42026"/>
          <a:stretch>
            <a:fillRect/>
          </a:stretch>
        </p:blipFill>
        <p:spPr bwMode="auto">
          <a:xfrm>
            <a:off x="6529388" y="5340350"/>
            <a:ext cx="992187" cy="1552575"/>
          </a:xfrm>
          <a:prstGeom prst="rect">
            <a:avLst/>
          </a:prstGeom>
          <a:noFill/>
          <a:ln w="12700">
            <a:noFill/>
            <a:round/>
            <a:headEnd/>
            <a:tailEnd/>
          </a:ln>
        </p:spPr>
      </p:pic>
      <p:pic>
        <p:nvPicPr>
          <p:cNvPr id="202758" name="Picture 6"/>
          <p:cNvPicPr>
            <a:picLocks noChangeAspect="1" noChangeArrowheads="1"/>
          </p:cNvPicPr>
          <p:nvPr/>
        </p:nvPicPr>
        <p:blipFill>
          <a:blip r:embed="rId5"/>
          <a:srcRect/>
          <a:stretch>
            <a:fillRect/>
          </a:stretch>
        </p:blipFill>
        <p:spPr bwMode="auto">
          <a:xfrm>
            <a:off x="1382713" y="5384800"/>
            <a:ext cx="690562" cy="1463675"/>
          </a:xfrm>
          <a:prstGeom prst="rect">
            <a:avLst/>
          </a:prstGeom>
          <a:noFill/>
          <a:ln w="12700">
            <a:noFill/>
            <a:round/>
            <a:headEnd/>
            <a:tailEnd/>
          </a:ln>
        </p:spPr>
      </p:pic>
      <p:sp>
        <p:nvSpPr>
          <p:cNvPr id="202759" name="TextBox 9"/>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
        <p:nvSpPr>
          <p:cNvPr id="202760" name="TextBox 10"/>
          <p:cNvSpPr txBox="1">
            <a:spLocks noChangeArrowheads="1"/>
          </p:cNvSpPr>
          <p:nvPr/>
        </p:nvSpPr>
        <p:spPr bwMode="auto">
          <a:xfrm>
            <a:off x="4002088" y="2135188"/>
            <a:ext cx="892175" cy="369887"/>
          </a:xfrm>
          <a:prstGeom prst="rect">
            <a:avLst/>
          </a:prstGeom>
          <a:noFill/>
          <a:ln w="9525">
            <a:noFill/>
            <a:miter lim="800000"/>
            <a:headEnd/>
            <a:tailEnd/>
          </a:ln>
        </p:spPr>
        <p:txBody>
          <a:bodyPr wrap="none">
            <a:prstTxWarp prst="textNoShape">
              <a:avLst/>
            </a:prstTxWarp>
            <a:spAutoFit/>
          </a:bodyPr>
          <a:lstStyle/>
          <a:p>
            <a:r>
              <a:rPr lang="en-US"/>
              <a:t>f</a:t>
            </a:r>
            <a:r>
              <a:rPr lang="en-US" baseline="-25000"/>
              <a:t>w</a:t>
            </a:r>
            <a:r>
              <a:rPr lang="en-US"/>
              <a:t>(x)&gt;0</a:t>
            </a:r>
          </a:p>
        </p:txBody>
      </p:sp>
      <p:sp>
        <p:nvSpPr>
          <p:cNvPr id="202761" name="TextBox 11"/>
          <p:cNvSpPr txBox="1">
            <a:spLocks noChangeArrowheads="1"/>
          </p:cNvSpPr>
          <p:nvPr/>
        </p:nvSpPr>
        <p:spPr bwMode="auto">
          <a:xfrm>
            <a:off x="911225" y="4175125"/>
            <a:ext cx="1547813" cy="369888"/>
          </a:xfrm>
          <a:prstGeom prst="rect">
            <a:avLst/>
          </a:prstGeom>
          <a:noFill/>
          <a:ln w="9525">
            <a:noFill/>
            <a:miter lim="800000"/>
            <a:headEnd/>
            <a:tailEnd/>
          </a:ln>
        </p:spPr>
        <p:txBody>
          <a:bodyPr wrap="none">
            <a:prstTxWarp prst="textNoShape">
              <a:avLst/>
            </a:prstTxWarp>
            <a:spAutoFit/>
          </a:bodyPr>
          <a:lstStyle/>
          <a:p>
            <a:r>
              <a:rPr lang="en-US"/>
              <a:t>f</a:t>
            </a:r>
            <a:r>
              <a:rPr lang="en-US" baseline="-25000"/>
              <a:t>w</a:t>
            </a:r>
            <a:r>
              <a:rPr lang="en-US"/>
              <a:t>(x)=w </a:t>
            </a:r>
            <a:r>
              <a:rPr lang="en-US" baseline="30000"/>
              <a:t>.</a:t>
            </a:r>
            <a:r>
              <a:rPr lang="en-US"/>
              <a:t> </a:t>
            </a:r>
            <a:r>
              <a:rPr lang="en-US">
                <a:latin typeface="Symbol" pitchFamily="-1" charset="2"/>
                <a:ea typeface="Symbol" pitchFamily="-1" charset="2"/>
                <a:cs typeface="Symbol" pitchFamily="-1" charset="2"/>
              </a:rPr>
              <a:t>F</a:t>
            </a:r>
            <a:r>
              <a:rPr lang="en-US"/>
              <a:t>(x)</a:t>
            </a:r>
          </a:p>
        </p:txBody>
      </p:sp>
      <p:grpSp>
        <p:nvGrpSpPr>
          <p:cNvPr id="202762" name="Group 15"/>
          <p:cNvGrpSpPr>
            <a:grpSpLocks/>
          </p:cNvGrpSpPr>
          <p:nvPr/>
        </p:nvGrpSpPr>
        <p:grpSpPr bwMode="auto">
          <a:xfrm>
            <a:off x="5953125" y="4249738"/>
            <a:ext cx="2295525" cy="1069975"/>
            <a:chOff x="3561518" y="4987360"/>
            <a:chExt cx="2295332" cy="1070324"/>
          </a:xfrm>
        </p:grpSpPr>
        <p:sp>
          <p:nvSpPr>
            <p:cNvPr id="202763" name="TextBox 12"/>
            <p:cNvSpPr txBox="1">
              <a:spLocks noChangeArrowheads="1"/>
            </p:cNvSpPr>
            <p:nvPr/>
          </p:nvSpPr>
          <p:spPr bwMode="auto">
            <a:xfrm>
              <a:off x="3561518" y="4987360"/>
              <a:ext cx="2295332" cy="923330"/>
            </a:xfrm>
            <a:prstGeom prst="rect">
              <a:avLst/>
            </a:prstGeom>
            <a:noFill/>
            <a:ln w="9525">
              <a:noFill/>
              <a:miter lim="800000"/>
              <a:headEnd/>
              <a:tailEnd/>
            </a:ln>
          </p:spPr>
          <p:txBody>
            <a:bodyPr wrap="none">
              <a:prstTxWarp prst="textNoShape">
                <a:avLst/>
              </a:prstTxWarp>
              <a:spAutoFit/>
            </a:bodyPr>
            <a:lstStyle/>
            <a:p>
              <a:r>
                <a:rPr lang="en-US"/>
                <a:t>f</a:t>
              </a:r>
              <a:r>
                <a:rPr lang="en-US" baseline="-25000"/>
                <a:t>w</a:t>
              </a:r>
              <a:r>
                <a:rPr lang="en-US"/>
                <a:t>(x)=max S(x,z)</a:t>
              </a:r>
            </a:p>
            <a:p>
              <a:r>
                <a:rPr lang="en-US"/>
                <a:t> </a:t>
              </a:r>
              <a:br>
                <a:rPr lang="en-US"/>
              </a:br>
              <a:r>
                <a:rPr lang="en-US"/>
                <a:t>       =max w </a:t>
              </a:r>
              <a:r>
                <a:rPr lang="en-US" baseline="30000"/>
                <a:t>.</a:t>
              </a:r>
              <a:r>
                <a:rPr lang="en-US"/>
                <a:t> </a:t>
              </a:r>
              <a:r>
                <a:rPr lang="en-US">
                  <a:latin typeface="Symbol" pitchFamily="-1" charset="2"/>
                  <a:ea typeface="Symbol" pitchFamily="-1" charset="2"/>
                  <a:cs typeface="Symbol" pitchFamily="-1" charset="2"/>
                </a:rPr>
                <a:t>F</a:t>
              </a:r>
              <a:r>
                <a:rPr lang="en-US"/>
                <a:t>(x, z)</a:t>
              </a:r>
            </a:p>
          </p:txBody>
        </p:sp>
        <p:sp>
          <p:nvSpPr>
            <p:cNvPr id="202764" name="Rectangle 13"/>
            <p:cNvSpPr>
              <a:spLocks noChangeArrowheads="1"/>
            </p:cNvSpPr>
            <p:nvPr/>
          </p:nvSpPr>
          <p:spPr bwMode="auto">
            <a:xfrm>
              <a:off x="4329722" y="5145739"/>
              <a:ext cx="300082" cy="369332"/>
            </a:xfrm>
            <a:prstGeom prst="rect">
              <a:avLst/>
            </a:prstGeom>
            <a:noFill/>
            <a:ln w="9525">
              <a:noFill/>
              <a:miter lim="800000"/>
              <a:headEnd/>
              <a:tailEnd/>
            </a:ln>
          </p:spPr>
          <p:txBody>
            <a:bodyPr wrap="none">
              <a:prstTxWarp prst="textNoShape">
                <a:avLst/>
              </a:prstTxWarp>
              <a:spAutoFit/>
            </a:bodyPr>
            <a:lstStyle/>
            <a:p>
              <a:r>
                <a:rPr lang="en-US"/>
                <a:t>z</a:t>
              </a:r>
            </a:p>
          </p:txBody>
        </p:sp>
        <p:sp>
          <p:nvSpPr>
            <p:cNvPr id="202765" name="Rectangle 14"/>
            <p:cNvSpPr>
              <a:spLocks noChangeArrowheads="1"/>
            </p:cNvSpPr>
            <p:nvPr/>
          </p:nvSpPr>
          <p:spPr bwMode="auto">
            <a:xfrm>
              <a:off x="4333122" y="5688352"/>
              <a:ext cx="300082" cy="369332"/>
            </a:xfrm>
            <a:prstGeom prst="rect">
              <a:avLst/>
            </a:prstGeom>
            <a:noFill/>
            <a:ln w="9525">
              <a:noFill/>
              <a:miter lim="800000"/>
              <a:headEnd/>
              <a:tailEnd/>
            </a:ln>
          </p:spPr>
          <p:txBody>
            <a:bodyPr wrap="none">
              <a:prstTxWarp prst="textNoShape">
                <a:avLst/>
              </a:prstTxWarp>
              <a:spAutoFit/>
            </a:bodyPr>
            <a:lstStyle/>
            <a:p>
              <a:r>
                <a:rPr lang="en-US"/>
                <a:t>z</a:t>
              </a:r>
            </a:p>
          </p:txBody>
        </p:sp>
      </p:grpSp>
    </p:spTree>
  </p:cSld>
  <p:clrMapOvr>
    <a:masterClrMapping/>
  </p:clrMapOvr>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1"/>
          <p:cNvSpPr>
            <a:spLocks noGrp="1" noChangeArrowheads="1"/>
          </p:cNvSpPr>
          <p:nvPr>
            <p:ph type="title"/>
          </p:nvPr>
        </p:nvSpPr>
        <p:spPr>
          <a:xfrm>
            <a:off x="893763" y="-142875"/>
            <a:ext cx="7348537" cy="1231900"/>
          </a:xfrm>
        </p:spPr>
        <p:txBody>
          <a:bodyPr rIns="81277"/>
          <a:lstStyle/>
          <a:p>
            <a:pPr marL="0" indent="0" eaLnBrk="1" hangingPunct="1"/>
            <a:r>
              <a:rPr lang="en-US"/>
              <a:t>Latent SVMs</a:t>
            </a:r>
          </a:p>
        </p:txBody>
      </p:sp>
      <p:sp>
        <p:nvSpPr>
          <p:cNvPr id="203779" name="Rectangle 2"/>
          <p:cNvSpPr>
            <a:spLocks/>
          </p:cNvSpPr>
          <p:nvPr/>
        </p:nvSpPr>
        <p:spPr bwMode="auto">
          <a:xfrm>
            <a:off x="1211263" y="2643188"/>
            <a:ext cx="5110162" cy="276225"/>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Given positive and negative training windows {x</a:t>
            </a:r>
            <a:r>
              <a:rPr lang="en-US" sz="2700" baseline="-6000">
                <a:ea typeface="Times New Roman" pitchFamily="-1" charset="0"/>
                <a:cs typeface="Times New Roman" pitchFamily="-1" charset="0"/>
              </a:rPr>
              <a:t>n</a:t>
            </a:r>
            <a:r>
              <a:rPr lang="en-US">
                <a:ea typeface="Times New Roman" pitchFamily="-1" charset="0"/>
                <a:cs typeface="Times New Roman" pitchFamily="-1" charset="0"/>
              </a:rPr>
              <a:t>}</a:t>
            </a:r>
          </a:p>
        </p:txBody>
      </p:sp>
      <p:pic>
        <p:nvPicPr>
          <p:cNvPr id="203780" name="Picture 3"/>
          <p:cNvPicPr>
            <a:picLocks noChangeAspect="1" noChangeArrowheads="1"/>
          </p:cNvPicPr>
          <p:nvPr/>
        </p:nvPicPr>
        <p:blipFill>
          <a:blip r:embed="rId2"/>
          <a:srcRect/>
          <a:stretch>
            <a:fillRect/>
          </a:stretch>
        </p:blipFill>
        <p:spPr bwMode="auto">
          <a:xfrm>
            <a:off x="2114550" y="1144588"/>
            <a:ext cx="542925" cy="995362"/>
          </a:xfrm>
          <a:prstGeom prst="rect">
            <a:avLst/>
          </a:prstGeom>
          <a:noFill/>
          <a:ln w="12700">
            <a:noFill/>
            <a:round/>
            <a:headEnd/>
            <a:tailEnd/>
          </a:ln>
        </p:spPr>
      </p:pic>
      <p:pic>
        <p:nvPicPr>
          <p:cNvPr id="203781" name="Picture 4"/>
          <p:cNvPicPr>
            <a:picLocks noChangeAspect="1" noChangeArrowheads="1"/>
          </p:cNvPicPr>
          <p:nvPr/>
        </p:nvPicPr>
        <p:blipFill>
          <a:blip r:embed="rId3"/>
          <a:srcRect/>
          <a:stretch>
            <a:fillRect/>
          </a:stretch>
        </p:blipFill>
        <p:spPr bwMode="auto">
          <a:xfrm>
            <a:off x="2817813" y="1144588"/>
            <a:ext cx="579437" cy="990600"/>
          </a:xfrm>
          <a:prstGeom prst="rect">
            <a:avLst/>
          </a:prstGeom>
          <a:noFill/>
          <a:ln w="12700">
            <a:noFill/>
            <a:round/>
            <a:headEnd/>
            <a:tailEnd/>
          </a:ln>
        </p:spPr>
      </p:pic>
      <p:pic>
        <p:nvPicPr>
          <p:cNvPr id="203782" name="Picture 5"/>
          <p:cNvPicPr>
            <a:picLocks noChangeAspect="1" noChangeArrowheads="1"/>
          </p:cNvPicPr>
          <p:nvPr/>
        </p:nvPicPr>
        <p:blipFill>
          <a:blip r:embed="rId4"/>
          <a:srcRect/>
          <a:stretch>
            <a:fillRect/>
          </a:stretch>
        </p:blipFill>
        <p:spPr bwMode="auto">
          <a:xfrm>
            <a:off x="3584575" y="1144588"/>
            <a:ext cx="503238" cy="990600"/>
          </a:xfrm>
          <a:prstGeom prst="rect">
            <a:avLst/>
          </a:prstGeom>
          <a:noFill/>
          <a:ln w="12700">
            <a:noFill/>
            <a:round/>
            <a:headEnd/>
            <a:tailEnd/>
          </a:ln>
        </p:spPr>
      </p:pic>
      <p:pic>
        <p:nvPicPr>
          <p:cNvPr id="203783" name="Picture 6"/>
          <p:cNvPicPr>
            <a:picLocks noChangeAspect="1" noChangeArrowheads="1"/>
          </p:cNvPicPr>
          <p:nvPr/>
        </p:nvPicPr>
        <p:blipFill>
          <a:blip r:embed="rId5"/>
          <a:srcRect/>
          <a:stretch>
            <a:fillRect/>
          </a:stretch>
        </p:blipFill>
        <p:spPr bwMode="auto">
          <a:xfrm>
            <a:off x="5487988" y="1060450"/>
            <a:ext cx="544512" cy="1084263"/>
          </a:xfrm>
          <a:prstGeom prst="rect">
            <a:avLst/>
          </a:prstGeom>
          <a:noFill/>
          <a:ln w="12700">
            <a:noFill/>
            <a:round/>
            <a:headEnd/>
            <a:tailEnd/>
          </a:ln>
        </p:spPr>
      </p:pic>
      <p:pic>
        <p:nvPicPr>
          <p:cNvPr id="203784" name="Picture 7"/>
          <p:cNvPicPr>
            <a:picLocks noChangeAspect="1" noChangeArrowheads="1"/>
          </p:cNvPicPr>
          <p:nvPr/>
        </p:nvPicPr>
        <p:blipFill>
          <a:blip r:embed="rId6"/>
          <a:srcRect/>
          <a:stretch>
            <a:fillRect/>
          </a:stretch>
        </p:blipFill>
        <p:spPr bwMode="auto">
          <a:xfrm>
            <a:off x="6180138" y="1027113"/>
            <a:ext cx="501650" cy="1119187"/>
          </a:xfrm>
          <a:prstGeom prst="rect">
            <a:avLst/>
          </a:prstGeom>
          <a:noFill/>
          <a:ln w="12700">
            <a:noFill/>
            <a:round/>
            <a:headEnd/>
            <a:tailEnd/>
          </a:ln>
        </p:spPr>
      </p:pic>
      <p:pic>
        <p:nvPicPr>
          <p:cNvPr id="203785" name="Picture 8"/>
          <p:cNvPicPr>
            <a:picLocks noChangeAspect="1" noChangeArrowheads="1"/>
          </p:cNvPicPr>
          <p:nvPr/>
        </p:nvPicPr>
        <p:blipFill>
          <a:blip r:embed="rId7"/>
          <a:srcRect/>
          <a:stretch>
            <a:fillRect/>
          </a:stretch>
        </p:blipFill>
        <p:spPr bwMode="auto">
          <a:xfrm>
            <a:off x="6840538" y="1049338"/>
            <a:ext cx="538162" cy="1074737"/>
          </a:xfrm>
          <a:prstGeom prst="rect">
            <a:avLst/>
          </a:prstGeom>
          <a:noFill/>
          <a:ln w="12700">
            <a:noFill/>
            <a:round/>
            <a:headEnd/>
            <a:tailEnd/>
          </a:ln>
        </p:spPr>
      </p:pic>
      <p:sp>
        <p:nvSpPr>
          <p:cNvPr id="203786" name="Rectangle 9"/>
          <p:cNvSpPr>
            <a:spLocks/>
          </p:cNvSpPr>
          <p:nvPr/>
        </p:nvSpPr>
        <p:spPr bwMode="auto">
          <a:xfrm>
            <a:off x="2897188" y="2044700"/>
            <a:ext cx="393700" cy="261938"/>
          </a:xfrm>
          <a:prstGeom prst="rect">
            <a:avLst/>
          </a:prstGeom>
          <a:noFill/>
          <a:ln w="12700">
            <a:noFill/>
            <a:miter lim="800000"/>
            <a:headEnd/>
            <a:tailEnd/>
          </a:ln>
        </p:spPr>
        <p:txBody>
          <a:bodyPr wrap="none" lIns="0" tIns="0" rIns="40638" bIns="0">
            <a:prstTxWarp prst="textNoShape">
              <a:avLst/>
            </a:prstTxWarp>
            <a:spAutoFit/>
          </a:bodyPr>
          <a:lstStyle/>
          <a:p>
            <a:r>
              <a:rPr lang="en-US" sz="1700">
                <a:ea typeface="Times New Roman" pitchFamily="-1" charset="0"/>
                <a:cs typeface="Times New Roman" pitchFamily="-1" charset="0"/>
              </a:rPr>
              <a:t>pos</a:t>
            </a:r>
          </a:p>
        </p:txBody>
      </p:sp>
      <p:sp>
        <p:nvSpPr>
          <p:cNvPr id="203787" name="Rectangle 10"/>
          <p:cNvSpPr>
            <a:spLocks/>
          </p:cNvSpPr>
          <p:nvPr/>
        </p:nvSpPr>
        <p:spPr bwMode="auto">
          <a:xfrm>
            <a:off x="6235700" y="2081213"/>
            <a:ext cx="404813" cy="260350"/>
          </a:xfrm>
          <a:prstGeom prst="rect">
            <a:avLst/>
          </a:prstGeom>
          <a:noFill/>
          <a:ln w="12700">
            <a:noFill/>
            <a:miter lim="800000"/>
            <a:headEnd/>
            <a:tailEnd/>
          </a:ln>
        </p:spPr>
        <p:txBody>
          <a:bodyPr wrap="none" lIns="0" tIns="0" rIns="40638" bIns="0">
            <a:prstTxWarp prst="textNoShape">
              <a:avLst/>
            </a:prstTxWarp>
            <a:spAutoFit/>
          </a:bodyPr>
          <a:lstStyle/>
          <a:p>
            <a:r>
              <a:rPr lang="en-US" sz="1700">
                <a:ea typeface="Times New Roman" pitchFamily="-1" charset="0"/>
                <a:cs typeface="Times New Roman" pitchFamily="-1" charset="0"/>
              </a:rPr>
              <a:t>neg</a:t>
            </a:r>
          </a:p>
        </p:txBody>
      </p:sp>
      <p:sp>
        <p:nvSpPr>
          <p:cNvPr id="203788" name="Rectangle 14"/>
          <p:cNvSpPr>
            <a:spLocks/>
          </p:cNvSpPr>
          <p:nvPr/>
        </p:nvSpPr>
        <p:spPr bwMode="auto">
          <a:xfrm>
            <a:off x="2949575" y="5570538"/>
            <a:ext cx="3249613" cy="401637"/>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 </a:t>
            </a:r>
            <a:r>
              <a:rPr lang="en-US">
                <a:latin typeface="Times New Roman Italic" charset="0"/>
                <a:ea typeface="Times New Roman Italic" charset="0"/>
                <a:cs typeface="Times New Roman Italic" charset="0"/>
                <a:sym typeface="Times New Roman Italic" charset="0"/>
              </a:rPr>
              <a:t>L(w)</a:t>
            </a:r>
            <a:r>
              <a:rPr lang="en-US">
                <a:ea typeface="Times New Roman" pitchFamily="-1" charset="0"/>
                <a:cs typeface="Times New Roman" pitchFamily="-1" charset="0"/>
              </a:rPr>
              <a:t> is “almost” convex</a:t>
            </a:r>
          </a:p>
        </p:txBody>
      </p:sp>
      <p:sp>
        <p:nvSpPr>
          <p:cNvPr id="203789" name="TextBox 15"/>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pic>
        <p:nvPicPr>
          <p:cNvPr id="203790" name="Picture 16"/>
          <p:cNvPicPr>
            <a:picLocks noChangeAspect="1"/>
          </p:cNvPicPr>
          <p:nvPr/>
        </p:nvPicPr>
        <p:blipFill>
          <a:blip r:embed="rId8"/>
          <a:srcRect/>
          <a:stretch>
            <a:fillRect/>
          </a:stretch>
        </p:blipFill>
        <p:spPr bwMode="auto">
          <a:xfrm>
            <a:off x="144463" y="3152775"/>
            <a:ext cx="8999537" cy="1927225"/>
          </a:xfrm>
          <a:prstGeom prst="rect">
            <a:avLst/>
          </a:prstGeom>
          <a:noFill/>
          <a:ln w="9525">
            <a:noFill/>
            <a:miter lim="800000"/>
            <a:headEnd/>
            <a:tailEnd/>
          </a:ln>
        </p:spPr>
      </p:pic>
    </p:spTree>
  </p:cSld>
  <p:clrMapOvr>
    <a:masterClrMapping/>
  </p:clrMapOvr>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1"/>
          <p:cNvSpPr>
            <a:spLocks noGrp="1" noChangeArrowheads="1"/>
          </p:cNvSpPr>
          <p:nvPr>
            <p:ph type="title"/>
          </p:nvPr>
        </p:nvSpPr>
        <p:spPr>
          <a:xfrm>
            <a:off x="893763" y="-142875"/>
            <a:ext cx="7348537" cy="1231900"/>
          </a:xfrm>
        </p:spPr>
        <p:txBody>
          <a:bodyPr rIns="81277"/>
          <a:lstStyle/>
          <a:p>
            <a:pPr marL="0" indent="0" eaLnBrk="1" hangingPunct="1"/>
            <a:r>
              <a:rPr lang="en-US"/>
              <a:t>Latent SVMs</a:t>
            </a:r>
          </a:p>
        </p:txBody>
      </p:sp>
      <p:sp>
        <p:nvSpPr>
          <p:cNvPr id="204803" name="Rectangle 2"/>
          <p:cNvSpPr>
            <a:spLocks/>
          </p:cNvSpPr>
          <p:nvPr/>
        </p:nvSpPr>
        <p:spPr bwMode="auto">
          <a:xfrm>
            <a:off x="1211263" y="2643188"/>
            <a:ext cx="5110162" cy="276225"/>
          </a:xfrm>
          <a:prstGeom prst="rect">
            <a:avLst/>
          </a:prstGeom>
          <a:noFill/>
          <a:ln w="12700">
            <a:noFill/>
            <a:miter lim="800000"/>
            <a:headEnd/>
            <a:tailEnd/>
          </a:ln>
        </p:spPr>
        <p:txBody>
          <a:bodyPr wrap="none" lIns="0" tIns="0" rIns="40638" bIns="0">
            <a:prstTxWarp prst="textNoShape">
              <a:avLst/>
            </a:prstTxWarp>
            <a:spAutoFit/>
          </a:bodyPr>
          <a:lstStyle/>
          <a:p>
            <a:r>
              <a:rPr lang="en-US">
                <a:ea typeface="Times New Roman" pitchFamily="-1" charset="0"/>
                <a:cs typeface="Times New Roman" pitchFamily="-1" charset="0"/>
              </a:rPr>
              <a:t>Given positive and negative training windows {x</a:t>
            </a:r>
            <a:r>
              <a:rPr lang="en-US" sz="2700" baseline="-6000">
                <a:ea typeface="Times New Roman" pitchFamily="-1" charset="0"/>
                <a:cs typeface="Times New Roman" pitchFamily="-1" charset="0"/>
              </a:rPr>
              <a:t>n</a:t>
            </a:r>
            <a:r>
              <a:rPr lang="en-US">
                <a:ea typeface="Times New Roman" pitchFamily="-1" charset="0"/>
                <a:cs typeface="Times New Roman" pitchFamily="-1" charset="0"/>
              </a:rPr>
              <a:t>}</a:t>
            </a:r>
          </a:p>
        </p:txBody>
      </p:sp>
      <p:sp>
        <p:nvSpPr>
          <p:cNvPr id="204804" name="Rectangle 3"/>
          <p:cNvSpPr>
            <a:spLocks/>
          </p:cNvSpPr>
          <p:nvPr/>
        </p:nvSpPr>
        <p:spPr bwMode="auto">
          <a:xfrm>
            <a:off x="1220788" y="5507038"/>
            <a:ext cx="6707187" cy="401637"/>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 </a:t>
            </a:r>
            <a:r>
              <a:rPr lang="en-US">
                <a:latin typeface="Times New Roman Italic" charset="0"/>
                <a:ea typeface="Times New Roman Italic" charset="0"/>
                <a:cs typeface="Times New Roman Italic" charset="0"/>
                <a:sym typeface="Times New Roman Italic" charset="0"/>
              </a:rPr>
              <a:t>L(w)</a:t>
            </a:r>
            <a:r>
              <a:rPr lang="en-US">
                <a:ea typeface="Times New Roman" pitchFamily="-1" charset="0"/>
                <a:cs typeface="Times New Roman" pitchFamily="-1" charset="0"/>
              </a:rPr>
              <a:t> is convex if we fix latent values for positives</a:t>
            </a:r>
          </a:p>
        </p:txBody>
      </p:sp>
      <p:pic>
        <p:nvPicPr>
          <p:cNvPr id="204805" name="Picture 4"/>
          <p:cNvPicPr>
            <a:picLocks noChangeAspect="1" noChangeArrowheads="1"/>
          </p:cNvPicPr>
          <p:nvPr/>
        </p:nvPicPr>
        <p:blipFill>
          <a:blip r:embed="rId2"/>
          <a:srcRect/>
          <a:stretch>
            <a:fillRect/>
          </a:stretch>
        </p:blipFill>
        <p:spPr bwMode="auto">
          <a:xfrm>
            <a:off x="2114550" y="1144588"/>
            <a:ext cx="542925" cy="995362"/>
          </a:xfrm>
          <a:prstGeom prst="rect">
            <a:avLst/>
          </a:prstGeom>
          <a:noFill/>
          <a:ln w="12700">
            <a:noFill/>
            <a:round/>
            <a:headEnd/>
            <a:tailEnd/>
          </a:ln>
        </p:spPr>
      </p:pic>
      <p:pic>
        <p:nvPicPr>
          <p:cNvPr id="204806" name="Picture 5"/>
          <p:cNvPicPr>
            <a:picLocks noChangeAspect="1" noChangeArrowheads="1"/>
          </p:cNvPicPr>
          <p:nvPr/>
        </p:nvPicPr>
        <p:blipFill>
          <a:blip r:embed="rId3"/>
          <a:srcRect/>
          <a:stretch>
            <a:fillRect/>
          </a:stretch>
        </p:blipFill>
        <p:spPr bwMode="auto">
          <a:xfrm>
            <a:off x="2817813" y="1144588"/>
            <a:ext cx="579437" cy="990600"/>
          </a:xfrm>
          <a:prstGeom prst="rect">
            <a:avLst/>
          </a:prstGeom>
          <a:noFill/>
          <a:ln w="12700">
            <a:noFill/>
            <a:round/>
            <a:headEnd/>
            <a:tailEnd/>
          </a:ln>
        </p:spPr>
      </p:pic>
      <p:pic>
        <p:nvPicPr>
          <p:cNvPr id="204807" name="Picture 6"/>
          <p:cNvPicPr>
            <a:picLocks noChangeAspect="1" noChangeArrowheads="1"/>
          </p:cNvPicPr>
          <p:nvPr/>
        </p:nvPicPr>
        <p:blipFill>
          <a:blip r:embed="rId4"/>
          <a:srcRect/>
          <a:stretch>
            <a:fillRect/>
          </a:stretch>
        </p:blipFill>
        <p:spPr bwMode="auto">
          <a:xfrm>
            <a:off x="3584575" y="1144588"/>
            <a:ext cx="503238" cy="990600"/>
          </a:xfrm>
          <a:prstGeom prst="rect">
            <a:avLst/>
          </a:prstGeom>
          <a:noFill/>
          <a:ln w="12700">
            <a:noFill/>
            <a:round/>
            <a:headEnd/>
            <a:tailEnd/>
          </a:ln>
        </p:spPr>
      </p:pic>
      <p:pic>
        <p:nvPicPr>
          <p:cNvPr id="204808" name="Picture 7"/>
          <p:cNvPicPr>
            <a:picLocks noChangeAspect="1" noChangeArrowheads="1"/>
          </p:cNvPicPr>
          <p:nvPr/>
        </p:nvPicPr>
        <p:blipFill>
          <a:blip r:embed="rId5"/>
          <a:srcRect/>
          <a:stretch>
            <a:fillRect/>
          </a:stretch>
        </p:blipFill>
        <p:spPr bwMode="auto">
          <a:xfrm>
            <a:off x="5487988" y="1060450"/>
            <a:ext cx="544512" cy="1084263"/>
          </a:xfrm>
          <a:prstGeom prst="rect">
            <a:avLst/>
          </a:prstGeom>
          <a:noFill/>
          <a:ln w="12700">
            <a:noFill/>
            <a:round/>
            <a:headEnd/>
            <a:tailEnd/>
          </a:ln>
        </p:spPr>
      </p:pic>
      <p:pic>
        <p:nvPicPr>
          <p:cNvPr id="204809" name="Picture 8"/>
          <p:cNvPicPr>
            <a:picLocks noChangeAspect="1" noChangeArrowheads="1"/>
          </p:cNvPicPr>
          <p:nvPr/>
        </p:nvPicPr>
        <p:blipFill>
          <a:blip r:embed="rId6"/>
          <a:srcRect/>
          <a:stretch>
            <a:fillRect/>
          </a:stretch>
        </p:blipFill>
        <p:spPr bwMode="auto">
          <a:xfrm>
            <a:off x="6180138" y="1027113"/>
            <a:ext cx="501650" cy="1119187"/>
          </a:xfrm>
          <a:prstGeom prst="rect">
            <a:avLst/>
          </a:prstGeom>
          <a:noFill/>
          <a:ln w="12700">
            <a:noFill/>
            <a:round/>
            <a:headEnd/>
            <a:tailEnd/>
          </a:ln>
        </p:spPr>
      </p:pic>
      <p:pic>
        <p:nvPicPr>
          <p:cNvPr id="204810" name="Picture 9"/>
          <p:cNvPicPr>
            <a:picLocks noChangeAspect="1" noChangeArrowheads="1"/>
          </p:cNvPicPr>
          <p:nvPr/>
        </p:nvPicPr>
        <p:blipFill>
          <a:blip r:embed="rId7"/>
          <a:srcRect/>
          <a:stretch>
            <a:fillRect/>
          </a:stretch>
        </p:blipFill>
        <p:spPr bwMode="auto">
          <a:xfrm>
            <a:off x="6840538" y="1049338"/>
            <a:ext cx="538162" cy="1074737"/>
          </a:xfrm>
          <a:prstGeom prst="rect">
            <a:avLst/>
          </a:prstGeom>
          <a:noFill/>
          <a:ln w="12700">
            <a:noFill/>
            <a:round/>
            <a:headEnd/>
            <a:tailEnd/>
          </a:ln>
        </p:spPr>
      </p:pic>
      <p:sp>
        <p:nvSpPr>
          <p:cNvPr id="204811" name="Rectangle 10"/>
          <p:cNvSpPr>
            <a:spLocks/>
          </p:cNvSpPr>
          <p:nvPr/>
        </p:nvSpPr>
        <p:spPr bwMode="auto">
          <a:xfrm>
            <a:off x="2897188" y="2044700"/>
            <a:ext cx="393700" cy="261938"/>
          </a:xfrm>
          <a:prstGeom prst="rect">
            <a:avLst/>
          </a:prstGeom>
          <a:noFill/>
          <a:ln w="12700">
            <a:noFill/>
            <a:miter lim="800000"/>
            <a:headEnd/>
            <a:tailEnd/>
          </a:ln>
        </p:spPr>
        <p:txBody>
          <a:bodyPr wrap="none" lIns="0" tIns="0" rIns="40638" bIns="0">
            <a:prstTxWarp prst="textNoShape">
              <a:avLst/>
            </a:prstTxWarp>
            <a:spAutoFit/>
          </a:bodyPr>
          <a:lstStyle/>
          <a:p>
            <a:r>
              <a:rPr lang="en-US" sz="1700">
                <a:ea typeface="Times New Roman" pitchFamily="-1" charset="0"/>
                <a:cs typeface="Times New Roman" pitchFamily="-1" charset="0"/>
              </a:rPr>
              <a:t>pos</a:t>
            </a:r>
          </a:p>
        </p:txBody>
      </p:sp>
      <p:sp>
        <p:nvSpPr>
          <p:cNvPr id="204812" name="Rectangle 11"/>
          <p:cNvSpPr>
            <a:spLocks/>
          </p:cNvSpPr>
          <p:nvPr/>
        </p:nvSpPr>
        <p:spPr bwMode="auto">
          <a:xfrm>
            <a:off x="6235700" y="2081213"/>
            <a:ext cx="404813" cy="260350"/>
          </a:xfrm>
          <a:prstGeom prst="rect">
            <a:avLst/>
          </a:prstGeom>
          <a:noFill/>
          <a:ln w="12700">
            <a:noFill/>
            <a:miter lim="800000"/>
            <a:headEnd/>
            <a:tailEnd/>
          </a:ln>
        </p:spPr>
        <p:txBody>
          <a:bodyPr wrap="none" lIns="0" tIns="0" rIns="40638" bIns="0">
            <a:prstTxWarp prst="textNoShape">
              <a:avLst/>
            </a:prstTxWarp>
            <a:spAutoFit/>
          </a:bodyPr>
          <a:lstStyle/>
          <a:p>
            <a:r>
              <a:rPr lang="en-US" sz="1700">
                <a:ea typeface="Times New Roman" pitchFamily="-1" charset="0"/>
                <a:cs typeface="Times New Roman" pitchFamily="-1" charset="0"/>
              </a:rPr>
              <a:t>neg</a:t>
            </a:r>
          </a:p>
        </p:txBody>
      </p:sp>
      <p:sp>
        <p:nvSpPr>
          <p:cNvPr id="204813" name="TextBox 18"/>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pic>
        <p:nvPicPr>
          <p:cNvPr id="204814" name="Picture 19"/>
          <p:cNvPicPr>
            <a:picLocks noChangeAspect="1"/>
          </p:cNvPicPr>
          <p:nvPr/>
        </p:nvPicPr>
        <p:blipFill>
          <a:blip r:embed="rId8"/>
          <a:srcRect/>
          <a:stretch>
            <a:fillRect/>
          </a:stretch>
        </p:blipFill>
        <p:spPr bwMode="auto">
          <a:xfrm>
            <a:off x="0" y="2974975"/>
            <a:ext cx="9144000" cy="2284413"/>
          </a:xfrm>
          <a:prstGeom prst="rect">
            <a:avLst/>
          </a:prstGeom>
          <a:noFill/>
          <a:ln w="9525">
            <a:noFill/>
            <a:miter lim="800000"/>
            <a:headEnd/>
            <a:tailEnd/>
          </a:ln>
        </p:spPr>
      </p:pic>
    </p:spTree>
  </p:cSld>
  <p:clrMapOvr>
    <a:masterClrMapping/>
  </p:clrMapOvr>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1"/>
          <p:cNvSpPr>
            <a:spLocks/>
          </p:cNvSpPr>
          <p:nvPr/>
        </p:nvSpPr>
        <p:spPr bwMode="auto">
          <a:xfrm>
            <a:off x="428625" y="2024063"/>
            <a:ext cx="8277225" cy="403225"/>
          </a:xfrm>
          <a:prstGeom prst="rect">
            <a:avLst/>
          </a:prstGeom>
          <a:noFill/>
          <a:ln w="12700">
            <a:noFill/>
            <a:miter lim="800000"/>
            <a:headEnd/>
            <a:tailEnd/>
          </a:ln>
        </p:spPr>
        <p:txBody>
          <a:bodyPr lIns="0" tIns="0" rIns="40638" bIns="0">
            <a:prstTxWarp prst="textNoShape">
              <a:avLst/>
            </a:prstTxWarp>
          </a:bodyPr>
          <a:lstStyle/>
          <a:p>
            <a:r>
              <a:rPr lang="en-US">
                <a:ea typeface="Times New Roman" pitchFamily="-1" charset="0"/>
                <a:cs typeface="Times New Roman" pitchFamily="-1" charset="0"/>
              </a:rPr>
              <a:t>1) Given positive part locations, learn </a:t>
            </a:r>
            <a:r>
              <a:rPr lang="en-US">
                <a:solidFill>
                  <a:srgbClr val="47CCFC"/>
                </a:solidFill>
                <a:ea typeface="Times New Roman" pitchFamily="-1" charset="0"/>
                <a:cs typeface="Times New Roman" pitchFamily="-1" charset="0"/>
              </a:rPr>
              <a:t>w</a:t>
            </a:r>
            <a:r>
              <a:rPr lang="en-US">
                <a:ea typeface="Times New Roman" pitchFamily="-1" charset="0"/>
                <a:cs typeface="Times New Roman" pitchFamily="-1" charset="0"/>
              </a:rPr>
              <a:t> with a convex program</a:t>
            </a:r>
          </a:p>
        </p:txBody>
      </p:sp>
      <p:grpSp>
        <p:nvGrpSpPr>
          <p:cNvPr id="2" name="Group 2"/>
          <p:cNvGrpSpPr>
            <a:grpSpLocks/>
          </p:cNvGrpSpPr>
          <p:nvPr/>
        </p:nvGrpSpPr>
        <p:grpSpPr bwMode="auto">
          <a:xfrm>
            <a:off x="0" y="268288"/>
            <a:ext cx="9134475" cy="5732462"/>
            <a:chOff x="0" y="0"/>
            <a:chExt cx="8184" cy="5136"/>
          </a:xfrm>
        </p:grpSpPr>
        <p:sp>
          <p:nvSpPr>
            <p:cNvPr id="205831" name="Rectangle 3"/>
            <p:cNvSpPr>
              <a:spLocks/>
            </p:cNvSpPr>
            <p:nvPr/>
          </p:nvSpPr>
          <p:spPr bwMode="auto">
            <a:xfrm>
              <a:off x="0" y="4776"/>
              <a:ext cx="8184" cy="360"/>
            </a:xfrm>
            <a:prstGeom prst="rect">
              <a:avLst/>
            </a:prstGeom>
            <a:noFill/>
            <a:ln w="12700">
              <a:noFill/>
              <a:miter lim="800000"/>
              <a:headEnd/>
              <a:tailEnd/>
            </a:ln>
          </p:spPr>
          <p:txBody>
            <a:bodyPr lIns="0" tIns="0" rIns="57799" bIns="0">
              <a:prstTxWarp prst="textNoShape">
                <a:avLst/>
              </a:prstTxWarp>
            </a:bodyPr>
            <a:lstStyle/>
            <a:p>
              <a:r>
                <a:rPr lang="en-US">
                  <a:ea typeface="Times New Roman" pitchFamily="-1" charset="0"/>
                  <a:cs typeface="Times New Roman" pitchFamily="-1" charset="0"/>
                </a:rPr>
                <a:t>The above steps perform coordinate descent on a joint loss </a:t>
              </a:r>
            </a:p>
          </p:txBody>
        </p:sp>
        <p:sp>
          <p:nvSpPr>
            <p:cNvPr id="205832" name="Rectangle 4"/>
            <p:cNvSpPr>
              <a:spLocks/>
            </p:cNvSpPr>
            <p:nvPr/>
          </p:nvSpPr>
          <p:spPr bwMode="auto">
            <a:xfrm>
              <a:off x="400" y="2856"/>
              <a:ext cx="5398" cy="496"/>
            </a:xfrm>
            <a:prstGeom prst="rect">
              <a:avLst/>
            </a:prstGeom>
            <a:noFill/>
            <a:ln w="12700">
              <a:noFill/>
              <a:miter lim="800000"/>
              <a:headEnd/>
              <a:tailEnd/>
            </a:ln>
          </p:spPr>
          <p:txBody>
            <a:bodyPr lIns="0" tIns="0" rIns="57799" bIns="0">
              <a:prstTxWarp prst="textNoShape">
                <a:avLst/>
              </a:prstTxWarp>
              <a:spAutoFit/>
            </a:bodyPr>
            <a:lstStyle/>
            <a:p>
              <a:r>
                <a:rPr lang="en-US">
                  <a:ea typeface="Times New Roman" pitchFamily="-1" charset="0"/>
                  <a:cs typeface="Times New Roman" pitchFamily="-1" charset="0"/>
                </a:rPr>
                <a:t>2) Given </a:t>
              </a:r>
              <a:r>
                <a:rPr lang="en-US">
                  <a:solidFill>
                    <a:srgbClr val="47CCFC"/>
                  </a:solidFill>
                  <a:ea typeface="Times New Roman" pitchFamily="-1" charset="0"/>
                  <a:cs typeface="Times New Roman" pitchFamily="-1" charset="0"/>
                </a:rPr>
                <a:t>w</a:t>
              </a:r>
              <a:r>
                <a:rPr lang="en-US">
                  <a:ea typeface="Times New Roman" pitchFamily="-1" charset="0"/>
                  <a:cs typeface="Times New Roman" pitchFamily="-1" charset="0"/>
                </a:rPr>
                <a:t>,  estimate part locations on positives </a:t>
              </a:r>
            </a:p>
            <a:p>
              <a:endParaRPr lang="en-US">
                <a:ea typeface="Times New Roman" pitchFamily="-1" charset="0"/>
                <a:cs typeface="Times New Roman" pitchFamily="-1" charset="0"/>
              </a:endParaRPr>
            </a:p>
          </p:txBody>
        </p:sp>
        <p:sp>
          <p:nvSpPr>
            <p:cNvPr id="205833" name="Rectangle 5"/>
            <p:cNvSpPr>
              <a:spLocks/>
            </p:cNvSpPr>
            <p:nvPr/>
          </p:nvSpPr>
          <p:spPr bwMode="auto">
            <a:xfrm>
              <a:off x="2131" y="0"/>
              <a:ext cx="4436" cy="607"/>
            </a:xfrm>
            <a:prstGeom prst="rect">
              <a:avLst/>
            </a:prstGeom>
            <a:noFill/>
            <a:ln w="12700">
              <a:noFill/>
              <a:miter lim="800000"/>
              <a:headEnd/>
              <a:tailEnd/>
            </a:ln>
          </p:spPr>
          <p:txBody>
            <a:bodyPr wrap="none" lIns="0" tIns="0" rIns="57799" bIns="0">
              <a:prstTxWarp prst="textNoShape">
                <a:avLst/>
              </a:prstTxWarp>
              <a:spAutoFit/>
            </a:bodyPr>
            <a:lstStyle/>
            <a:p>
              <a:r>
                <a:rPr lang="en-US" sz="4400">
                  <a:ea typeface="Times New Roman" pitchFamily="-1" charset="0"/>
                  <a:cs typeface="Times New Roman" pitchFamily="-1" charset="0"/>
                </a:rPr>
                <a:t>Coordinate descent</a:t>
              </a:r>
            </a:p>
          </p:txBody>
        </p:sp>
      </p:grpSp>
      <p:sp>
        <p:nvSpPr>
          <p:cNvPr id="205828" name="TextBox 8"/>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pic>
        <p:nvPicPr>
          <p:cNvPr id="205829" name="Picture 9"/>
          <p:cNvPicPr>
            <a:picLocks noChangeAspect="1"/>
          </p:cNvPicPr>
          <p:nvPr/>
        </p:nvPicPr>
        <p:blipFill>
          <a:blip r:embed="rId2"/>
          <a:srcRect/>
          <a:stretch>
            <a:fillRect/>
          </a:stretch>
        </p:blipFill>
        <p:spPr bwMode="auto">
          <a:xfrm>
            <a:off x="1531938" y="2468563"/>
            <a:ext cx="5757862" cy="696912"/>
          </a:xfrm>
          <a:prstGeom prst="rect">
            <a:avLst/>
          </a:prstGeom>
          <a:noFill/>
          <a:ln w="9525">
            <a:noFill/>
            <a:miter lim="800000"/>
            <a:headEnd/>
            <a:tailEnd/>
          </a:ln>
        </p:spPr>
      </p:pic>
      <p:pic>
        <p:nvPicPr>
          <p:cNvPr id="205830" name="Picture 10"/>
          <p:cNvPicPr>
            <a:picLocks noChangeAspect="1"/>
          </p:cNvPicPr>
          <p:nvPr/>
        </p:nvPicPr>
        <p:blipFill>
          <a:blip r:embed="rId3"/>
          <a:srcRect/>
          <a:stretch>
            <a:fillRect/>
          </a:stretch>
        </p:blipFill>
        <p:spPr bwMode="auto">
          <a:xfrm>
            <a:off x="2220913" y="4211638"/>
            <a:ext cx="4292600" cy="6080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Rectangle 1"/>
          <p:cNvSpPr>
            <a:spLocks noGrp="1" noChangeArrowheads="1"/>
          </p:cNvSpPr>
          <p:nvPr>
            <p:ph type="title"/>
          </p:nvPr>
        </p:nvSpPr>
        <p:spPr>
          <a:xfrm>
            <a:off x="1704975" y="-160338"/>
            <a:ext cx="5724525" cy="1714501"/>
          </a:xfrm>
        </p:spPr>
        <p:txBody>
          <a:bodyPr rIns="81277"/>
          <a:lstStyle/>
          <a:p>
            <a:pPr marL="0" indent="0" eaLnBrk="1" hangingPunct="1"/>
            <a:r>
              <a:rPr lang="en-US" sz="4100"/>
              <a:t>Treat ground-truth labels as partially latent</a:t>
            </a:r>
          </a:p>
        </p:txBody>
      </p:sp>
      <p:pic>
        <p:nvPicPr>
          <p:cNvPr id="206851" name="Picture 2"/>
          <p:cNvPicPr>
            <a:picLocks noChangeAspect="1" noChangeArrowheads="1"/>
          </p:cNvPicPr>
          <p:nvPr/>
        </p:nvPicPr>
        <p:blipFill>
          <a:blip r:embed="rId2"/>
          <a:srcRect/>
          <a:stretch>
            <a:fillRect/>
          </a:stretch>
        </p:blipFill>
        <p:spPr bwMode="auto">
          <a:xfrm>
            <a:off x="3759200" y="1714500"/>
            <a:ext cx="1630363" cy="2312988"/>
          </a:xfrm>
          <a:prstGeom prst="rect">
            <a:avLst/>
          </a:prstGeom>
          <a:noFill/>
          <a:ln w="12700">
            <a:noFill/>
            <a:round/>
            <a:headEnd/>
            <a:tailEnd/>
          </a:ln>
        </p:spPr>
      </p:pic>
      <p:sp>
        <p:nvSpPr>
          <p:cNvPr id="206852" name="Rectangle 3"/>
          <p:cNvSpPr>
            <a:spLocks/>
          </p:cNvSpPr>
          <p:nvPr/>
        </p:nvSpPr>
        <p:spPr bwMode="auto">
          <a:xfrm>
            <a:off x="1465263" y="4633913"/>
            <a:ext cx="5724525" cy="804862"/>
          </a:xfrm>
          <a:prstGeom prst="rect">
            <a:avLst/>
          </a:prstGeom>
          <a:noFill/>
          <a:ln w="12700">
            <a:noFill/>
            <a:miter lim="800000"/>
            <a:headEnd/>
            <a:tailEnd/>
          </a:ln>
        </p:spPr>
        <p:txBody>
          <a:bodyPr lIns="0" tIns="0" rIns="40638" bIns="0">
            <a:prstTxWarp prst="textNoShape">
              <a:avLst/>
            </a:prstTxWarp>
          </a:bodyPr>
          <a:lstStyle/>
          <a:p>
            <a:r>
              <a:rPr lang="en-US" sz="2500">
                <a:ea typeface="Times New Roman" pitchFamily="-1" charset="0"/>
                <a:cs typeface="Times New Roman" pitchFamily="-1" charset="0"/>
              </a:rPr>
              <a:t>Allows for “cleaning up” of noisy labels (in </a:t>
            </a:r>
            <a:r>
              <a:rPr lang="en-US" sz="2500">
                <a:solidFill>
                  <a:srgbClr val="2E6FFD"/>
                </a:solidFill>
                <a:ea typeface="Times New Roman" pitchFamily="-1" charset="0"/>
                <a:cs typeface="Times New Roman" pitchFamily="-1" charset="0"/>
              </a:rPr>
              <a:t>blue</a:t>
            </a:r>
            <a:r>
              <a:rPr lang="en-US" sz="2500">
                <a:ea typeface="Times New Roman" pitchFamily="-1" charset="0"/>
                <a:cs typeface="Times New Roman" pitchFamily="-1" charset="0"/>
              </a:rPr>
              <a:t>) during iterative learning</a:t>
            </a:r>
          </a:p>
        </p:txBody>
      </p:sp>
      <p:sp>
        <p:nvSpPr>
          <p:cNvPr id="206853"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1"/>
          <p:cNvSpPr>
            <a:spLocks noGrp="1" noChangeArrowheads="1"/>
          </p:cNvSpPr>
          <p:nvPr>
            <p:ph type="title"/>
          </p:nvPr>
        </p:nvSpPr>
        <p:spPr>
          <a:xfrm>
            <a:off x="893763" y="-411163"/>
            <a:ext cx="7348537" cy="1714501"/>
          </a:xfrm>
        </p:spPr>
        <p:txBody>
          <a:bodyPr rIns="81277"/>
          <a:lstStyle/>
          <a:p>
            <a:pPr marL="0" indent="0" eaLnBrk="1" hangingPunct="1"/>
            <a:r>
              <a:rPr lang="en-US"/>
              <a:t>Initialization</a:t>
            </a:r>
          </a:p>
        </p:txBody>
      </p:sp>
      <p:sp>
        <p:nvSpPr>
          <p:cNvPr id="207875" name="Rectangle 2"/>
          <p:cNvSpPr>
            <a:spLocks noGrp="1" noChangeArrowheads="1"/>
          </p:cNvSpPr>
          <p:nvPr>
            <p:ph type="body" idx="1"/>
          </p:nvPr>
        </p:nvSpPr>
        <p:spPr>
          <a:xfrm>
            <a:off x="2411413" y="1017588"/>
            <a:ext cx="4321175" cy="1714500"/>
          </a:xfrm>
        </p:spPr>
        <p:txBody>
          <a:bodyPr rIns="218591"/>
          <a:lstStyle/>
          <a:p>
            <a:pPr marL="366713" indent="-338138" eaLnBrk="1" hangingPunct="1">
              <a:tabLst>
                <a:tab pos="382588" algn="l"/>
                <a:tab pos="954088" algn="l"/>
              </a:tabLst>
            </a:pPr>
            <a:r>
              <a:rPr lang="en-US" sz="2400"/>
              <a:t>Learn root filter with SVM</a:t>
            </a:r>
          </a:p>
          <a:p>
            <a:pPr marL="366713" indent="-338138" eaLnBrk="1" hangingPunct="1">
              <a:tabLst>
                <a:tab pos="382588" algn="l"/>
                <a:tab pos="954088" algn="l"/>
              </a:tabLst>
            </a:pPr>
            <a:r>
              <a:rPr lang="en-US" sz="2400"/>
              <a:t>Initialize part filters to regions in root filter with lots of energy</a:t>
            </a:r>
          </a:p>
        </p:txBody>
      </p:sp>
      <p:pic>
        <p:nvPicPr>
          <p:cNvPr id="207876" name="Picture 3"/>
          <p:cNvPicPr>
            <a:picLocks noChangeAspect="1" noChangeArrowheads="1"/>
          </p:cNvPicPr>
          <p:nvPr/>
        </p:nvPicPr>
        <p:blipFill>
          <a:blip r:embed="rId2"/>
          <a:srcRect/>
          <a:stretch>
            <a:fillRect/>
          </a:stretch>
        </p:blipFill>
        <p:spPr bwMode="auto">
          <a:xfrm>
            <a:off x="1885950" y="2465388"/>
            <a:ext cx="5370513" cy="4079875"/>
          </a:xfrm>
          <a:prstGeom prst="rect">
            <a:avLst/>
          </a:prstGeom>
          <a:noFill/>
          <a:ln w="12700">
            <a:noFill/>
            <a:round/>
            <a:headEnd/>
            <a:tailEnd/>
          </a:ln>
        </p:spPr>
      </p:pic>
      <p:sp>
        <p:nvSpPr>
          <p:cNvPr id="207877"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8"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208899" name="Picture 2"/>
          <p:cNvPicPr>
            <a:picLocks noChangeAspect="1" noChangeArrowheads="1"/>
          </p:cNvPicPr>
          <p:nvPr/>
        </p:nvPicPr>
        <p:blipFill>
          <a:blip r:embed="rId2"/>
          <a:srcRect/>
          <a:stretch>
            <a:fillRect/>
          </a:stretch>
        </p:blipFill>
        <p:spPr bwMode="auto">
          <a:xfrm>
            <a:off x="357188" y="1952625"/>
            <a:ext cx="8420100" cy="1285875"/>
          </a:xfrm>
          <a:prstGeom prst="rect">
            <a:avLst/>
          </a:prstGeom>
          <a:noFill/>
          <a:ln w="12700">
            <a:noFill/>
            <a:round/>
            <a:headEnd/>
            <a:tailEnd/>
          </a:ln>
        </p:spPr>
      </p:pic>
      <p:sp>
        <p:nvSpPr>
          <p:cNvPr id="208900"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pic>
        <p:nvPicPr>
          <p:cNvPr id="208901" name="Picture 5"/>
          <p:cNvPicPr>
            <a:picLocks noChangeAspect="1"/>
          </p:cNvPicPr>
          <p:nvPr/>
        </p:nvPicPr>
        <p:blipFill>
          <a:blip r:embed="rId3"/>
          <a:srcRect/>
          <a:stretch>
            <a:fillRect/>
          </a:stretch>
        </p:blipFill>
        <p:spPr bwMode="auto">
          <a:xfrm>
            <a:off x="0" y="4991100"/>
            <a:ext cx="9144000" cy="1592263"/>
          </a:xfrm>
          <a:prstGeom prst="rect">
            <a:avLst/>
          </a:prstGeom>
          <a:noFill/>
          <a:ln w="9525">
            <a:noFill/>
            <a:miter lim="800000"/>
            <a:headEnd/>
            <a:tailEnd/>
          </a:ln>
        </p:spPr>
      </p:pic>
    </p:spTree>
  </p:cSld>
  <p:clrMapOvr>
    <a:masterClrMapping/>
  </p:clrMapOvr>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209923" name="Picture 2"/>
          <p:cNvPicPr>
            <a:picLocks noChangeAspect="1" noChangeArrowheads="1"/>
          </p:cNvPicPr>
          <p:nvPr/>
        </p:nvPicPr>
        <p:blipFill>
          <a:blip r:embed="rId2"/>
          <a:srcRect/>
          <a:stretch>
            <a:fillRect/>
          </a:stretch>
        </p:blipFill>
        <p:spPr bwMode="auto">
          <a:xfrm>
            <a:off x="174625" y="1946275"/>
            <a:ext cx="8796338" cy="1795463"/>
          </a:xfrm>
          <a:prstGeom prst="rect">
            <a:avLst/>
          </a:prstGeom>
          <a:noFill/>
          <a:ln w="12700">
            <a:noFill/>
            <a:round/>
            <a:headEnd/>
            <a:tailEnd/>
          </a:ln>
        </p:spPr>
      </p:pic>
      <p:pic>
        <p:nvPicPr>
          <p:cNvPr id="36867" name="Picture 3"/>
          <p:cNvPicPr>
            <a:picLocks noChangeAspect="1" noChangeArrowheads="1"/>
          </p:cNvPicPr>
          <p:nvPr/>
        </p:nvPicPr>
        <p:blipFill>
          <a:blip r:embed="rId3"/>
          <a:srcRect t="232" b="49686"/>
          <a:stretch>
            <a:fillRect/>
          </a:stretch>
        </p:blipFill>
        <p:spPr bwMode="auto">
          <a:xfrm>
            <a:off x="-26988" y="4367213"/>
            <a:ext cx="9183688" cy="2311400"/>
          </a:xfrm>
          <a:prstGeom prst="rect">
            <a:avLst/>
          </a:prstGeom>
          <a:noFill/>
          <a:ln w="12700">
            <a:noFill/>
            <a:round/>
            <a:headEnd/>
            <a:tailEnd/>
          </a:ln>
        </p:spPr>
      </p:pic>
      <p:sp>
        <p:nvSpPr>
          <p:cNvPr id="209925"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87395" name="Text Box 3"/>
          <p:cNvSpPr txBox="1">
            <a:spLocks noChangeArrowheads="1"/>
          </p:cNvSpPr>
          <p:nvPr/>
        </p:nvSpPr>
        <p:spPr bwMode="auto">
          <a:xfrm>
            <a:off x="57150" y="6186488"/>
            <a:ext cx="89344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We set a new problem for which the previous weak classifier performs at chance again</a:t>
            </a:r>
          </a:p>
        </p:txBody>
      </p:sp>
      <p:sp>
        <p:nvSpPr>
          <p:cNvPr id="187396"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7397" name="Text Box 5"/>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87398" name="Text Box 6"/>
          <p:cNvSpPr txBox="1">
            <a:spLocks noChangeArrowheads="1"/>
          </p:cNvSpPr>
          <p:nvPr/>
        </p:nvSpPr>
        <p:spPr bwMode="auto">
          <a:xfrm>
            <a:off x="6635750" y="4433888"/>
            <a:ext cx="1985963"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    w</a:t>
            </a:r>
            <a:r>
              <a:rPr lang="en-US" baseline="-25000">
                <a:solidFill>
                  <a:srgbClr val="000000"/>
                </a:solidFill>
                <a:ea typeface="Arial"/>
                <a:cs typeface="Arial"/>
              </a:rPr>
              <a:t>t</a:t>
            </a:r>
            <a:r>
              <a:rPr lang="en-US">
                <a:solidFill>
                  <a:srgbClr val="000000"/>
                </a:solidFill>
                <a:ea typeface="Arial"/>
                <a:cs typeface="Arial"/>
              </a:rPr>
              <a:t> exp{-y</a:t>
            </a:r>
            <a:r>
              <a:rPr lang="en-US" baseline="-25000">
                <a:solidFill>
                  <a:srgbClr val="000000"/>
                </a:solidFill>
                <a:ea typeface="Arial"/>
                <a:cs typeface="Arial"/>
              </a:rPr>
              <a:t>t</a:t>
            </a:r>
            <a:r>
              <a:rPr lang="en-US">
                <a:solidFill>
                  <a:srgbClr val="000000"/>
                </a:solidFill>
                <a:ea typeface="Arial"/>
                <a:cs typeface="Arial"/>
              </a:rPr>
              <a:t> H</a:t>
            </a:r>
            <a:r>
              <a:rPr lang="en-US" baseline="-25000">
                <a:solidFill>
                  <a:srgbClr val="000000"/>
                </a:solidFill>
                <a:ea typeface="Arial"/>
                <a:cs typeface="Arial"/>
              </a:rPr>
              <a:t>t</a:t>
            </a:r>
            <a:r>
              <a:rPr lang="en-US">
                <a:solidFill>
                  <a:srgbClr val="000000"/>
                </a:solidFill>
                <a:ea typeface="Arial"/>
                <a:cs typeface="Arial"/>
              </a:rPr>
              <a:t>}</a:t>
            </a:r>
          </a:p>
        </p:txBody>
      </p:sp>
      <p:sp>
        <p:nvSpPr>
          <p:cNvPr id="187399" name="Rectangle 7"/>
          <p:cNvSpPr>
            <a:spLocks noChangeArrowheads="1"/>
          </p:cNvSpPr>
          <p:nvPr/>
        </p:nvSpPr>
        <p:spPr bwMode="auto">
          <a:xfrm>
            <a:off x="6324600" y="4038600"/>
            <a:ext cx="2736850" cy="366713"/>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We update the weights:</a:t>
            </a:r>
          </a:p>
        </p:txBody>
      </p:sp>
      <p:grpSp>
        <p:nvGrpSpPr>
          <p:cNvPr id="2" name="Group 8"/>
          <p:cNvGrpSpPr>
            <a:grpSpLocks/>
          </p:cNvGrpSpPr>
          <p:nvPr/>
        </p:nvGrpSpPr>
        <p:grpSpPr bwMode="auto">
          <a:xfrm>
            <a:off x="6553200" y="3138488"/>
            <a:ext cx="1397000" cy="747712"/>
            <a:chOff x="4128" y="1977"/>
            <a:chExt cx="880" cy="471"/>
          </a:xfrm>
        </p:grpSpPr>
        <p:grpSp>
          <p:nvGrpSpPr>
            <p:cNvPr id="3" name="Group 9"/>
            <p:cNvGrpSpPr>
              <a:grpSpLocks/>
            </p:cNvGrpSpPr>
            <p:nvPr/>
          </p:nvGrpSpPr>
          <p:grpSpPr bwMode="auto">
            <a:xfrm>
              <a:off x="4128" y="1977"/>
              <a:ext cx="880" cy="471"/>
              <a:chOff x="4224" y="1248"/>
              <a:chExt cx="880" cy="471"/>
            </a:xfrm>
          </p:grpSpPr>
          <p:sp>
            <p:nvSpPr>
              <p:cNvPr id="187465" name="Rectangle 10"/>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7466" name="Rectangle 11"/>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7467" name="Text Box 12"/>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87468" name="AutoShape 13"/>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7463" name="Oval 14"/>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64" name="Oval 15"/>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7401" name="Line 16"/>
          <p:cNvSpPr>
            <a:spLocks noChangeShapeType="1"/>
          </p:cNvSpPr>
          <p:nvPr/>
        </p:nvSpPr>
        <p:spPr bwMode="auto">
          <a:xfrm flipH="1">
            <a:off x="6992938" y="4641850"/>
            <a:ext cx="211137" cy="0"/>
          </a:xfrm>
          <a:prstGeom prst="line">
            <a:avLst/>
          </a:prstGeom>
          <a:noFill/>
          <a:ln w="1270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87402"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7403"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4"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5"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6"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7"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8"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09"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0"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1"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2"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3"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4"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5"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6"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7"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8"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19" name="Oval 34"/>
          <p:cNvSpPr>
            <a:spLocks noChangeArrowheads="1"/>
          </p:cNvSpPr>
          <p:nvPr/>
        </p:nvSpPr>
        <p:spPr bwMode="auto">
          <a:xfrm>
            <a:off x="3276600" y="3200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0"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1" name="Oval 36"/>
          <p:cNvSpPr>
            <a:spLocks noChangeArrowheads="1"/>
          </p:cNvSpPr>
          <p:nvPr/>
        </p:nvSpPr>
        <p:spPr bwMode="auto">
          <a:xfrm>
            <a:off x="5562600" y="3565525"/>
            <a:ext cx="385763" cy="4016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2" name="Oval 37"/>
          <p:cNvSpPr>
            <a:spLocks noChangeArrowheads="1"/>
          </p:cNvSpPr>
          <p:nvPr/>
        </p:nvSpPr>
        <p:spPr bwMode="auto">
          <a:xfrm>
            <a:off x="5486400" y="2989263"/>
            <a:ext cx="366713"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3" name="Oval 38"/>
          <p:cNvSpPr>
            <a:spLocks noChangeArrowheads="1"/>
          </p:cNvSpPr>
          <p:nvPr/>
        </p:nvSpPr>
        <p:spPr bwMode="auto">
          <a:xfrm>
            <a:off x="5257800" y="3886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4" name="Oval 39"/>
          <p:cNvSpPr>
            <a:spLocks noChangeArrowheads="1"/>
          </p:cNvSpPr>
          <p:nvPr/>
        </p:nvSpPr>
        <p:spPr bwMode="auto">
          <a:xfrm>
            <a:off x="5486400" y="41656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5" name="Oval 40"/>
          <p:cNvSpPr>
            <a:spLocks noChangeArrowheads="1"/>
          </p:cNvSpPr>
          <p:nvPr/>
        </p:nvSpPr>
        <p:spPr bwMode="auto">
          <a:xfrm>
            <a:off x="5899150" y="3417888"/>
            <a:ext cx="387350" cy="3810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6" name="Oval 41"/>
          <p:cNvSpPr>
            <a:spLocks noChangeArrowheads="1"/>
          </p:cNvSpPr>
          <p:nvPr/>
        </p:nvSpPr>
        <p:spPr bwMode="auto">
          <a:xfrm>
            <a:off x="5791200" y="4021138"/>
            <a:ext cx="350838"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7" name="Oval 42"/>
          <p:cNvSpPr>
            <a:spLocks noChangeArrowheads="1"/>
          </p:cNvSpPr>
          <p:nvPr/>
        </p:nvSpPr>
        <p:spPr bwMode="auto">
          <a:xfrm>
            <a:off x="2286000" y="3217863"/>
            <a:ext cx="134938" cy="1349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8" name="Oval 43"/>
          <p:cNvSpPr>
            <a:spLocks noChangeArrowheads="1"/>
          </p:cNvSpPr>
          <p:nvPr/>
        </p:nvSpPr>
        <p:spPr bwMode="auto">
          <a:xfrm>
            <a:off x="2209800" y="2671763"/>
            <a:ext cx="147638" cy="1476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29" name="Oval 44"/>
          <p:cNvSpPr>
            <a:spLocks noChangeArrowheads="1"/>
          </p:cNvSpPr>
          <p:nvPr/>
        </p:nvSpPr>
        <p:spPr bwMode="auto">
          <a:xfrm>
            <a:off x="2209800" y="39163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0" name="Oval 45"/>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1" name="Oval 46"/>
          <p:cNvSpPr>
            <a:spLocks noChangeArrowheads="1"/>
          </p:cNvSpPr>
          <p:nvPr/>
        </p:nvSpPr>
        <p:spPr bwMode="auto">
          <a:xfrm>
            <a:off x="2514600" y="3673475"/>
            <a:ext cx="136525" cy="1365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2" name="Oval 47"/>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3" name="Oval 48"/>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4" name="Oval 49"/>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5" name="Oval 50"/>
          <p:cNvSpPr>
            <a:spLocks noChangeArrowheads="1"/>
          </p:cNvSpPr>
          <p:nvPr/>
        </p:nvSpPr>
        <p:spPr bwMode="auto">
          <a:xfrm>
            <a:off x="3657600" y="44672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6" name="Oval 51"/>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7" name="Oval 52"/>
          <p:cNvSpPr>
            <a:spLocks noChangeArrowheads="1"/>
          </p:cNvSpPr>
          <p:nvPr/>
        </p:nvSpPr>
        <p:spPr bwMode="auto">
          <a:xfrm>
            <a:off x="4419600" y="4811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8" name="Oval 53"/>
          <p:cNvSpPr>
            <a:spLocks noChangeArrowheads="1"/>
          </p:cNvSpPr>
          <p:nvPr/>
        </p:nvSpPr>
        <p:spPr bwMode="auto">
          <a:xfrm>
            <a:off x="4267200" y="4430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39" name="Oval 54"/>
          <p:cNvSpPr>
            <a:spLocks noChangeArrowheads="1"/>
          </p:cNvSpPr>
          <p:nvPr/>
        </p:nvSpPr>
        <p:spPr bwMode="auto">
          <a:xfrm>
            <a:off x="3962400" y="4964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0" name="Oval 55"/>
          <p:cNvSpPr>
            <a:spLocks noChangeArrowheads="1"/>
          </p:cNvSpPr>
          <p:nvPr/>
        </p:nvSpPr>
        <p:spPr bwMode="auto">
          <a:xfrm>
            <a:off x="4876800" y="4800600"/>
            <a:ext cx="334963" cy="34448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1" name="Oval 56"/>
          <p:cNvSpPr>
            <a:spLocks noChangeArrowheads="1"/>
          </p:cNvSpPr>
          <p:nvPr/>
        </p:nvSpPr>
        <p:spPr bwMode="auto">
          <a:xfrm>
            <a:off x="4648200" y="52689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2" name="Oval 57"/>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3" name="Oval 58"/>
          <p:cNvSpPr>
            <a:spLocks noChangeArrowheads="1"/>
          </p:cNvSpPr>
          <p:nvPr/>
        </p:nvSpPr>
        <p:spPr bwMode="auto">
          <a:xfrm>
            <a:off x="3962400" y="2144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4" name="Oval 59"/>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5" name="Oval 60"/>
          <p:cNvSpPr>
            <a:spLocks noChangeArrowheads="1"/>
          </p:cNvSpPr>
          <p:nvPr/>
        </p:nvSpPr>
        <p:spPr bwMode="auto">
          <a:xfrm>
            <a:off x="3657600" y="21050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6" name="Oval 61"/>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7" name="Oval 62"/>
          <p:cNvSpPr>
            <a:spLocks noChangeArrowheads="1"/>
          </p:cNvSpPr>
          <p:nvPr/>
        </p:nvSpPr>
        <p:spPr bwMode="auto">
          <a:xfrm>
            <a:off x="4953000" y="2133600"/>
            <a:ext cx="384175" cy="3651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8" name="Oval 63"/>
          <p:cNvSpPr>
            <a:spLocks noChangeArrowheads="1"/>
          </p:cNvSpPr>
          <p:nvPr/>
        </p:nvSpPr>
        <p:spPr bwMode="auto">
          <a:xfrm>
            <a:off x="4343400" y="2297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49" name="Oval 64"/>
          <p:cNvSpPr>
            <a:spLocks noChangeArrowheads="1"/>
          </p:cNvSpPr>
          <p:nvPr/>
        </p:nvSpPr>
        <p:spPr bwMode="auto">
          <a:xfrm>
            <a:off x="4876800" y="27543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0" name="Oval 65"/>
          <p:cNvSpPr>
            <a:spLocks noChangeArrowheads="1"/>
          </p:cNvSpPr>
          <p:nvPr/>
        </p:nvSpPr>
        <p:spPr bwMode="auto">
          <a:xfrm>
            <a:off x="5410200" y="20574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1" name="Oval 66"/>
          <p:cNvSpPr>
            <a:spLocks noChangeArrowheads="1"/>
          </p:cNvSpPr>
          <p:nvPr/>
        </p:nvSpPr>
        <p:spPr bwMode="auto">
          <a:xfrm>
            <a:off x="5181600" y="2590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2" name="Oval 67"/>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3" name="Oval 68"/>
          <p:cNvSpPr>
            <a:spLocks noChangeArrowheads="1"/>
          </p:cNvSpPr>
          <p:nvPr/>
        </p:nvSpPr>
        <p:spPr bwMode="auto">
          <a:xfrm>
            <a:off x="2514600" y="40687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4" name="Oval 69"/>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5" name="Oval 70"/>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6" name="Oval 71"/>
          <p:cNvSpPr>
            <a:spLocks noChangeArrowheads="1"/>
          </p:cNvSpPr>
          <p:nvPr/>
        </p:nvSpPr>
        <p:spPr bwMode="auto">
          <a:xfrm>
            <a:off x="4572000" y="1916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7" name="Oval 72"/>
          <p:cNvSpPr>
            <a:spLocks noChangeArrowheads="1"/>
          </p:cNvSpPr>
          <p:nvPr/>
        </p:nvSpPr>
        <p:spPr bwMode="auto">
          <a:xfrm>
            <a:off x="5562600" y="2727325"/>
            <a:ext cx="373063" cy="3508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8" name="Oval 73"/>
          <p:cNvSpPr>
            <a:spLocks noChangeArrowheads="1"/>
          </p:cNvSpPr>
          <p:nvPr/>
        </p:nvSpPr>
        <p:spPr bwMode="auto">
          <a:xfrm>
            <a:off x="5334000" y="3124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59" name="Oval 74"/>
          <p:cNvSpPr>
            <a:spLocks noChangeArrowheads="1"/>
          </p:cNvSpPr>
          <p:nvPr/>
        </p:nvSpPr>
        <p:spPr bwMode="auto">
          <a:xfrm>
            <a:off x="4800600" y="4202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60" name="Oval 75"/>
          <p:cNvSpPr>
            <a:spLocks noChangeArrowheads="1"/>
          </p:cNvSpPr>
          <p:nvPr/>
        </p:nvSpPr>
        <p:spPr bwMode="auto">
          <a:xfrm>
            <a:off x="5029200" y="4495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7461" name="Oval 76"/>
          <p:cNvSpPr>
            <a:spLocks noChangeArrowheads="1"/>
          </p:cNvSpPr>
          <p:nvPr/>
        </p:nvSpPr>
        <p:spPr bwMode="auto">
          <a:xfrm>
            <a:off x="5105400" y="4114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210947" name="Picture 2"/>
          <p:cNvPicPr>
            <a:picLocks noChangeAspect="1" noChangeArrowheads="1"/>
          </p:cNvPicPr>
          <p:nvPr/>
        </p:nvPicPr>
        <p:blipFill>
          <a:blip r:embed="rId2"/>
          <a:srcRect/>
          <a:stretch>
            <a:fillRect/>
          </a:stretch>
        </p:blipFill>
        <p:spPr bwMode="auto">
          <a:xfrm>
            <a:off x="669925" y="1090613"/>
            <a:ext cx="7580313" cy="2681287"/>
          </a:xfrm>
          <a:prstGeom prst="rect">
            <a:avLst/>
          </a:prstGeom>
          <a:noFill/>
          <a:ln w="12700">
            <a:noFill/>
            <a:round/>
            <a:headEnd/>
            <a:tailEnd/>
          </a:ln>
        </p:spPr>
      </p:pic>
      <p:grpSp>
        <p:nvGrpSpPr>
          <p:cNvPr id="2" name="Group 3"/>
          <p:cNvGrpSpPr>
            <a:grpSpLocks/>
          </p:cNvGrpSpPr>
          <p:nvPr/>
        </p:nvGrpSpPr>
        <p:grpSpPr bwMode="auto">
          <a:xfrm>
            <a:off x="88900" y="4411663"/>
            <a:ext cx="9048750" cy="2281237"/>
            <a:chOff x="0" y="0"/>
            <a:chExt cx="8107" cy="2044"/>
          </a:xfrm>
        </p:grpSpPr>
        <p:pic>
          <p:nvPicPr>
            <p:cNvPr id="210950" name="Picture 4"/>
            <p:cNvPicPr>
              <a:picLocks noChangeAspect="1" noChangeArrowheads="1"/>
            </p:cNvPicPr>
            <p:nvPr/>
          </p:nvPicPr>
          <p:blipFill>
            <a:blip r:embed="rId3"/>
            <a:srcRect/>
            <a:stretch>
              <a:fillRect/>
            </a:stretch>
          </p:blipFill>
          <p:spPr bwMode="auto">
            <a:xfrm>
              <a:off x="0" y="769"/>
              <a:ext cx="7816" cy="1275"/>
            </a:xfrm>
            <a:prstGeom prst="rect">
              <a:avLst/>
            </a:prstGeom>
            <a:noFill/>
            <a:ln w="12700">
              <a:noFill/>
              <a:round/>
              <a:headEnd/>
              <a:tailEnd/>
            </a:ln>
          </p:spPr>
        </p:pic>
        <p:sp>
          <p:nvSpPr>
            <p:cNvPr id="210951" name="Rectangle 5"/>
            <p:cNvSpPr>
              <a:spLocks/>
            </p:cNvSpPr>
            <p:nvPr/>
          </p:nvSpPr>
          <p:spPr bwMode="auto">
            <a:xfrm>
              <a:off x="4707" y="0"/>
              <a:ext cx="3400" cy="664"/>
            </a:xfrm>
            <a:prstGeom prst="rect">
              <a:avLst/>
            </a:prstGeom>
            <a:noFill/>
            <a:ln w="12700">
              <a:noFill/>
              <a:miter lim="800000"/>
              <a:headEnd/>
              <a:tailEnd/>
            </a:ln>
          </p:spPr>
          <p:txBody>
            <a:bodyPr lIns="0" tIns="0" rIns="57799" bIns="0">
              <a:prstTxWarp prst="textNoShape">
                <a:avLst/>
              </a:prstTxWarp>
            </a:bodyPr>
            <a:lstStyle/>
            <a:p>
              <a:r>
                <a:rPr lang="en-US">
                  <a:ea typeface="Times New Roman" pitchFamily="-1" charset="0"/>
                  <a:cs typeface="Times New Roman" pitchFamily="-1" charset="0"/>
                </a:rPr>
                <a:t>False positive due to imprecise bounding box</a:t>
              </a:r>
            </a:p>
          </p:txBody>
        </p:sp>
        <p:sp>
          <p:nvSpPr>
            <p:cNvPr id="210952" name="Rectangle 6"/>
            <p:cNvSpPr>
              <a:spLocks/>
            </p:cNvSpPr>
            <p:nvPr/>
          </p:nvSpPr>
          <p:spPr bwMode="auto">
            <a:xfrm>
              <a:off x="4984" y="728"/>
              <a:ext cx="2848" cy="1312"/>
            </a:xfrm>
            <a:prstGeom prst="rect">
              <a:avLst/>
            </a:prstGeom>
            <a:noFill/>
            <a:ln w="114300">
              <a:solidFill>
                <a:srgbClr val="FF0000"/>
              </a:solidFill>
              <a:round/>
              <a:headEnd/>
              <a:tailEnd/>
            </a:ln>
          </p:spPr>
          <p:txBody>
            <a:bodyPr lIns="0" tIns="0" rIns="0" bIns="0">
              <a:prstTxWarp prst="textNoShape">
                <a:avLst/>
              </a:prstTxWarp>
            </a:bodyPr>
            <a:lstStyle/>
            <a:p>
              <a:endParaRPr lang="en-US"/>
            </a:p>
          </p:txBody>
        </p:sp>
      </p:grpSp>
      <p:sp>
        <p:nvSpPr>
          <p:cNvPr id="210949" name="TextBox 7"/>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t>Source: Deva Ramanan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pPr eaLnBrk="1" hangingPunct="1"/>
            <a:endParaRPr lang="en-US" smtClean="0"/>
          </a:p>
        </p:txBody>
      </p:sp>
      <p:pic>
        <p:nvPicPr>
          <p:cNvPr id="211971" name="Picture 2"/>
          <p:cNvPicPr>
            <a:picLocks noChangeAspect="1"/>
          </p:cNvPicPr>
          <p:nvPr/>
        </p:nvPicPr>
        <p:blipFill>
          <a:blip r:embed="rId2"/>
          <a:srcRect/>
          <a:stretch>
            <a:fillRect/>
          </a:stretch>
        </p:blipFill>
        <p:spPr bwMode="auto">
          <a:xfrm>
            <a:off x="2057400" y="1390650"/>
            <a:ext cx="5029200" cy="4076700"/>
          </a:xfrm>
          <a:prstGeom prst="rect">
            <a:avLst/>
          </a:prstGeom>
          <a:noFill/>
          <a:ln w="9525">
            <a:noFill/>
            <a:miter lim="800000"/>
            <a:headEnd/>
            <a:tailEnd/>
          </a:ln>
        </p:spPr>
      </p:pic>
      <p:sp>
        <p:nvSpPr>
          <p:cNvPr id="211972" name="TextBox 3"/>
          <p:cNvSpPr txBox="1">
            <a:spLocks noChangeArrowheads="1"/>
          </p:cNvSpPr>
          <p:nvPr/>
        </p:nvSpPr>
        <p:spPr bwMode="auto">
          <a:xfrm>
            <a:off x="2008188" y="5562600"/>
            <a:ext cx="3441700" cy="922338"/>
          </a:xfrm>
          <a:prstGeom prst="rect">
            <a:avLst/>
          </a:prstGeom>
          <a:noFill/>
          <a:ln w="9525">
            <a:noFill/>
            <a:miter lim="800000"/>
            <a:headEnd/>
            <a:tailEnd/>
          </a:ln>
        </p:spPr>
        <p:txBody>
          <a:bodyPr wrap="none">
            <a:prstTxWarp prst="textNoShape">
              <a:avLst/>
            </a:prstTxWarp>
            <a:spAutoFit/>
          </a:bodyPr>
          <a:lstStyle/>
          <a:p>
            <a:r>
              <a:rPr lang="en-US"/>
              <a:t>Other tricks:</a:t>
            </a:r>
          </a:p>
          <a:p>
            <a:pPr>
              <a:buFont typeface="Arial" pitchFamily="-1" charset="0"/>
              <a:buChar char="•"/>
            </a:pPr>
            <a:r>
              <a:rPr lang="en-US"/>
              <a:t>Mining hard negative examples</a:t>
            </a:r>
          </a:p>
          <a:p>
            <a:pPr>
              <a:buFont typeface="Arial" pitchFamily="-1" charset="0"/>
              <a:buChar char="•"/>
            </a:pPr>
            <a:r>
              <a:rPr lang="en-US"/>
              <a:t>Noisy annotations</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pPr eaLnBrk="1" hangingPunct="1"/>
            <a:endParaRPr lang="en-US" smtClean="0"/>
          </a:p>
        </p:txBody>
      </p:sp>
      <p:pic>
        <p:nvPicPr>
          <p:cNvPr id="212995" name="Picture 2"/>
          <p:cNvPicPr>
            <a:picLocks noChangeAspect="1"/>
          </p:cNvPicPr>
          <p:nvPr/>
        </p:nvPicPr>
        <p:blipFill>
          <a:blip r:embed="rId2"/>
          <a:srcRect/>
          <a:stretch>
            <a:fillRect/>
          </a:stretch>
        </p:blipFill>
        <p:spPr bwMode="auto">
          <a:xfrm>
            <a:off x="368300" y="0"/>
            <a:ext cx="8388350" cy="685800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89443" name="Text Box 3"/>
          <p:cNvSpPr txBox="1">
            <a:spLocks noChangeArrowheads="1"/>
          </p:cNvSpPr>
          <p:nvPr/>
        </p:nvSpPr>
        <p:spPr bwMode="auto">
          <a:xfrm>
            <a:off x="57150" y="6186488"/>
            <a:ext cx="89344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We set a new problem for which the previous weak classifier performs at chance again</a:t>
            </a:r>
          </a:p>
        </p:txBody>
      </p:sp>
      <p:sp>
        <p:nvSpPr>
          <p:cNvPr id="189444"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9445" name="Text Box 5"/>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89446" name="Text Box 6"/>
          <p:cNvSpPr txBox="1">
            <a:spLocks noChangeArrowheads="1"/>
          </p:cNvSpPr>
          <p:nvPr/>
        </p:nvSpPr>
        <p:spPr bwMode="auto">
          <a:xfrm>
            <a:off x="6635750" y="4433888"/>
            <a:ext cx="1985963"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    w</a:t>
            </a:r>
            <a:r>
              <a:rPr lang="en-US" baseline="-25000">
                <a:solidFill>
                  <a:srgbClr val="000000"/>
                </a:solidFill>
                <a:ea typeface="Arial"/>
                <a:cs typeface="Arial"/>
              </a:rPr>
              <a:t>t</a:t>
            </a:r>
            <a:r>
              <a:rPr lang="en-US">
                <a:solidFill>
                  <a:srgbClr val="000000"/>
                </a:solidFill>
                <a:ea typeface="Arial"/>
                <a:cs typeface="Arial"/>
              </a:rPr>
              <a:t> exp{-y</a:t>
            </a:r>
            <a:r>
              <a:rPr lang="en-US" baseline="-25000">
                <a:solidFill>
                  <a:srgbClr val="000000"/>
                </a:solidFill>
                <a:ea typeface="Arial"/>
                <a:cs typeface="Arial"/>
              </a:rPr>
              <a:t>t</a:t>
            </a:r>
            <a:r>
              <a:rPr lang="en-US">
                <a:solidFill>
                  <a:srgbClr val="000000"/>
                </a:solidFill>
                <a:ea typeface="Arial"/>
                <a:cs typeface="Arial"/>
              </a:rPr>
              <a:t> H</a:t>
            </a:r>
            <a:r>
              <a:rPr lang="en-US" baseline="-25000">
                <a:solidFill>
                  <a:srgbClr val="000000"/>
                </a:solidFill>
                <a:ea typeface="Arial"/>
                <a:cs typeface="Arial"/>
              </a:rPr>
              <a:t>t</a:t>
            </a:r>
            <a:r>
              <a:rPr lang="en-US">
                <a:solidFill>
                  <a:srgbClr val="000000"/>
                </a:solidFill>
                <a:ea typeface="Arial"/>
                <a:cs typeface="Arial"/>
              </a:rPr>
              <a:t>}</a:t>
            </a:r>
          </a:p>
        </p:txBody>
      </p:sp>
      <p:sp>
        <p:nvSpPr>
          <p:cNvPr id="189447" name="Rectangle 7"/>
          <p:cNvSpPr>
            <a:spLocks noChangeArrowheads="1"/>
          </p:cNvSpPr>
          <p:nvPr/>
        </p:nvSpPr>
        <p:spPr bwMode="auto">
          <a:xfrm>
            <a:off x="6324600" y="4038600"/>
            <a:ext cx="2736850" cy="366713"/>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We update the weights:</a:t>
            </a:r>
          </a:p>
        </p:txBody>
      </p:sp>
      <p:grpSp>
        <p:nvGrpSpPr>
          <p:cNvPr id="2" name="Group 8"/>
          <p:cNvGrpSpPr>
            <a:grpSpLocks/>
          </p:cNvGrpSpPr>
          <p:nvPr/>
        </p:nvGrpSpPr>
        <p:grpSpPr bwMode="auto">
          <a:xfrm>
            <a:off x="6553200" y="3138488"/>
            <a:ext cx="1397000" cy="747712"/>
            <a:chOff x="4128" y="1977"/>
            <a:chExt cx="880" cy="471"/>
          </a:xfrm>
        </p:grpSpPr>
        <p:grpSp>
          <p:nvGrpSpPr>
            <p:cNvPr id="3" name="Group 9"/>
            <p:cNvGrpSpPr>
              <a:grpSpLocks/>
            </p:cNvGrpSpPr>
            <p:nvPr/>
          </p:nvGrpSpPr>
          <p:grpSpPr bwMode="auto">
            <a:xfrm>
              <a:off x="4128" y="1977"/>
              <a:ext cx="880" cy="471"/>
              <a:chOff x="4224" y="1248"/>
              <a:chExt cx="880" cy="471"/>
            </a:xfrm>
          </p:grpSpPr>
          <p:sp>
            <p:nvSpPr>
              <p:cNvPr id="189513" name="Rectangle 10"/>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9514" name="Rectangle 11"/>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89515" name="Text Box 12"/>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89516" name="AutoShape 13"/>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9511" name="Oval 14"/>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12" name="Oval 15"/>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89449" name="Line 16"/>
          <p:cNvSpPr>
            <a:spLocks noChangeShapeType="1"/>
          </p:cNvSpPr>
          <p:nvPr/>
        </p:nvSpPr>
        <p:spPr bwMode="auto">
          <a:xfrm flipH="1">
            <a:off x="6992938" y="4641850"/>
            <a:ext cx="211137" cy="0"/>
          </a:xfrm>
          <a:prstGeom prst="line">
            <a:avLst/>
          </a:prstGeom>
          <a:noFill/>
          <a:ln w="1270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89450"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89451"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2"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3"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4"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5"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6"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7"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8"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59"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0"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1"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2"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3"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4"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5"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6"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7" name="Oval 34"/>
          <p:cNvSpPr>
            <a:spLocks noChangeArrowheads="1"/>
          </p:cNvSpPr>
          <p:nvPr/>
        </p:nvSpPr>
        <p:spPr bwMode="auto">
          <a:xfrm>
            <a:off x="3294063" y="3243263"/>
            <a:ext cx="244475" cy="2444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8"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69" name="Oval 36"/>
          <p:cNvSpPr>
            <a:spLocks noChangeArrowheads="1"/>
          </p:cNvSpPr>
          <p:nvPr/>
        </p:nvSpPr>
        <p:spPr bwMode="auto">
          <a:xfrm>
            <a:off x="5562600" y="3768725"/>
            <a:ext cx="190500" cy="1984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0" name="Oval 37"/>
          <p:cNvSpPr>
            <a:spLocks noChangeArrowheads="1"/>
          </p:cNvSpPr>
          <p:nvPr/>
        </p:nvSpPr>
        <p:spPr bwMode="auto">
          <a:xfrm>
            <a:off x="5486400" y="3168650"/>
            <a:ext cx="180975"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1" name="Oval 38"/>
          <p:cNvSpPr>
            <a:spLocks noChangeArrowheads="1"/>
          </p:cNvSpPr>
          <p:nvPr/>
        </p:nvSpPr>
        <p:spPr bwMode="auto">
          <a:xfrm>
            <a:off x="5257800" y="4081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2" name="Oval 39"/>
          <p:cNvSpPr>
            <a:spLocks noChangeArrowheads="1"/>
          </p:cNvSpPr>
          <p:nvPr/>
        </p:nvSpPr>
        <p:spPr bwMode="auto">
          <a:xfrm>
            <a:off x="5486400" y="43608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3" name="Oval 40"/>
          <p:cNvSpPr>
            <a:spLocks noChangeArrowheads="1"/>
          </p:cNvSpPr>
          <p:nvPr/>
        </p:nvSpPr>
        <p:spPr bwMode="auto">
          <a:xfrm>
            <a:off x="5899150" y="3611563"/>
            <a:ext cx="190500" cy="187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4" name="Oval 41"/>
          <p:cNvSpPr>
            <a:spLocks noChangeArrowheads="1"/>
          </p:cNvSpPr>
          <p:nvPr/>
        </p:nvSpPr>
        <p:spPr bwMode="auto">
          <a:xfrm>
            <a:off x="5791200" y="4200525"/>
            <a:ext cx="1714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5" name="Oval 42"/>
          <p:cNvSpPr>
            <a:spLocks noChangeArrowheads="1"/>
          </p:cNvSpPr>
          <p:nvPr/>
        </p:nvSpPr>
        <p:spPr bwMode="auto">
          <a:xfrm>
            <a:off x="2247900" y="3179763"/>
            <a:ext cx="173038" cy="1730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6" name="Oval 43"/>
          <p:cNvSpPr>
            <a:spLocks noChangeArrowheads="1"/>
          </p:cNvSpPr>
          <p:nvPr/>
        </p:nvSpPr>
        <p:spPr bwMode="auto">
          <a:xfrm>
            <a:off x="2168525" y="2630488"/>
            <a:ext cx="188913" cy="18891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7" name="Oval 44"/>
          <p:cNvSpPr>
            <a:spLocks noChangeArrowheads="1"/>
          </p:cNvSpPr>
          <p:nvPr/>
        </p:nvSpPr>
        <p:spPr bwMode="auto">
          <a:xfrm>
            <a:off x="2174875" y="38814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8" name="Oval 45"/>
          <p:cNvSpPr>
            <a:spLocks noChangeArrowheads="1"/>
          </p:cNvSpPr>
          <p:nvPr/>
        </p:nvSpPr>
        <p:spPr bwMode="auto">
          <a:xfrm>
            <a:off x="2700338" y="3081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79" name="Oval 46"/>
          <p:cNvSpPr>
            <a:spLocks noChangeArrowheads="1"/>
          </p:cNvSpPr>
          <p:nvPr/>
        </p:nvSpPr>
        <p:spPr bwMode="auto">
          <a:xfrm>
            <a:off x="2476500" y="3635375"/>
            <a:ext cx="174625" cy="1746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0" name="Oval 47"/>
          <p:cNvSpPr>
            <a:spLocks noChangeArrowheads="1"/>
          </p:cNvSpPr>
          <p:nvPr/>
        </p:nvSpPr>
        <p:spPr bwMode="auto">
          <a:xfrm>
            <a:off x="31575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1" name="Oval 48"/>
          <p:cNvSpPr>
            <a:spLocks noChangeArrowheads="1"/>
          </p:cNvSpPr>
          <p:nvPr/>
        </p:nvSpPr>
        <p:spPr bwMode="auto">
          <a:xfrm>
            <a:off x="3081338" y="3995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2" name="Oval 49"/>
          <p:cNvSpPr>
            <a:spLocks noChangeArrowheads="1"/>
          </p:cNvSpPr>
          <p:nvPr/>
        </p:nvSpPr>
        <p:spPr bwMode="auto">
          <a:xfrm>
            <a:off x="3081338" y="5214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3" name="Oval 50"/>
          <p:cNvSpPr>
            <a:spLocks noChangeArrowheads="1"/>
          </p:cNvSpPr>
          <p:nvPr/>
        </p:nvSpPr>
        <p:spPr bwMode="auto">
          <a:xfrm>
            <a:off x="3549650" y="44672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4" name="Oval 51"/>
          <p:cNvSpPr>
            <a:spLocks noChangeArrowheads="1"/>
          </p:cNvSpPr>
          <p:nvPr/>
        </p:nvSpPr>
        <p:spPr bwMode="auto">
          <a:xfrm>
            <a:off x="33861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5" name="Oval 52"/>
          <p:cNvSpPr>
            <a:spLocks noChangeArrowheads="1"/>
          </p:cNvSpPr>
          <p:nvPr/>
        </p:nvSpPr>
        <p:spPr bwMode="auto">
          <a:xfrm>
            <a:off x="4300538" y="4811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6" name="Oval 53"/>
          <p:cNvSpPr>
            <a:spLocks noChangeArrowheads="1"/>
          </p:cNvSpPr>
          <p:nvPr/>
        </p:nvSpPr>
        <p:spPr bwMode="auto">
          <a:xfrm>
            <a:off x="4148138" y="4430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7" name="Oval 54"/>
          <p:cNvSpPr>
            <a:spLocks noChangeArrowheads="1"/>
          </p:cNvSpPr>
          <p:nvPr/>
        </p:nvSpPr>
        <p:spPr bwMode="auto">
          <a:xfrm>
            <a:off x="3843338" y="4964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8" name="Oval 55"/>
          <p:cNvSpPr>
            <a:spLocks noChangeArrowheads="1"/>
          </p:cNvSpPr>
          <p:nvPr/>
        </p:nvSpPr>
        <p:spPr bwMode="auto">
          <a:xfrm>
            <a:off x="4876800" y="4975225"/>
            <a:ext cx="165100" cy="1698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89" name="Oval 56"/>
          <p:cNvSpPr>
            <a:spLocks noChangeArrowheads="1"/>
          </p:cNvSpPr>
          <p:nvPr/>
        </p:nvSpPr>
        <p:spPr bwMode="auto">
          <a:xfrm>
            <a:off x="4529138" y="52689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0" name="Oval 57"/>
          <p:cNvSpPr>
            <a:spLocks noChangeArrowheads="1"/>
          </p:cNvSpPr>
          <p:nvPr/>
        </p:nvSpPr>
        <p:spPr bwMode="auto">
          <a:xfrm>
            <a:off x="3157538" y="2166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1" name="Oval 58"/>
          <p:cNvSpPr>
            <a:spLocks noChangeArrowheads="1"/>
          </p:cNvSpPr>
          <p:nvPr/>
        </p:nvSpPr>
        <p:spPr bwMode="auto">
          <a:xfrm>
            <a:off x="3843338" y="2144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2" name="Oval 59"/>
          <p:cNvSpPr>
            <a:spLocks noChangeArrowheads="1"/>
          </p:cNvSpPr>
          <p:nvPr/>
        </p:nvSpPr>
        <p:spPr bwMode="auto">
          <a:xfrm>
            <a:off x="3081338" y="2852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3" name="Oval 60"/>
          <p:cNvSpPr>
            <a:spLocks noChangeArrowheads="1"/>
          </p:cNvSpPr>
          <p:nvPr/>
        </p:nvSpPr>
        <p:spPr bwMode="auto">
          <a:xfrm>
            <a:off x="3549650" y="21050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4" name="Oval 61"/>
          <p:cNvSpPr>
            <a:spLocks noChangeArrowheads="1"/>
          </p:cNvSpPr>
          <p:nvPr/>
        </p:nvSpPr>
        <p:spPr bwMode="auto">
          <a:xfrm>
            <a:off x="3386138" y="2624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5" name="Oval 62"/>
          <p:cNvSpPr>
            <a:spLocks noChangeArrowheads="1"/>
          </p:cNvSpPr>
          <p:nvPr/>
        </p:nvSpPr>
        <p:spPr bwMode="auto">
          <a:xfrm>
            <a:off x="4953000" y="2317750"/>
            <a:ext cx="190500" cy="1809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6" name="Oval 63"/>
          <p:cNvSpPr>
            <a:spLocks noChangeArrowheads="1"/>
          </p:cNvSpPr>
          <p:nvPr/>
        </p:nvSpPr>
        <p:spPr bwMode="auto">
          <a:xfrm>
            <a:off x="4224338" y="2297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7" name="Oval 64"/>
          <p:cNvSpPr>
            <a:spLocks noChangeArrowheads="1"/>
          </p:cNvSpPr>
          <p:nvPr/>
        </p:nvSpPr>
        <p:spPr bwMode="auto">
          <a:xfrm>
            <a:off x="4876800" y="29416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8" name="Oval 65"/>
          <p:cNvSpPr>
            <a:spLocks noChangeArrowheads="1"/>
          </p:cNvSpPr>
          <p:nvPr/>
        </p:nvSpPr>
        <p:spPr bwMode="auto">
          <a:xfrm>
            <a:off x="5410200" y="22526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499" name="Oval 66"/>
          <p:cNvSpPr>
            <a:spLocks noChangeArrowheads="1"/>
          </p:cNvSpPr>
          <p:nvPr/>
        </p:nvSpPr>
        <p:spPr bwMode="auto">
          <a:xfrm>
            <a:off x="5181600" y="2786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0" name="Oval 67"/>
          <p:cNvSpPr>
            <a:spLocks noChangeArrowheads="1"/>
          </p:cNvSpPr>
          <p:nvPr/>
        </p:nvSpPr>
        <p:spPr bwMode="auto">
          <a:xfrm>
            <a:off x="25479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1" name="Oval 68"/>
          <p:cNvSpPr>
            <a:spLocks noChangeArrowheads="1"/>
          </p:cNvSpPr>
          <p:nvPr/>
        </p:nvSpPr>
        <p:spPr bwMode="auto">
          <a:xfrm>
            <a:off x="2479675" y="40338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2" name="Oval 69"/>
          <p:cNvSpPr>
            <a:spLocks noChangeArrowheads="1"/>
          </p:cNvSpPr>
          <p:nvPr/>
        </p:nvSpPr>
        <p:spPr bwMode="auto">
          <a:xfrm>
            <a:off x="3005138" y="3462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3" name="Oval 70"/>
          <p:cNvSpPr>
            <a:spLocks noChangeArrowheads="1"/>
          </p:cNvSpPr>
          <p:nvPr/>
        </p:nvSpPr>
        <p:spPr bwMode="auto">
          <a:xfrm>
            <a:off x="27765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4" name="Oval 71"/>
          <p:cNvSpPr>
            <a:spLocks noChangeArrowheads="1"/>
          </p:cNvSpPr>
          <p:nvPr/>
        </p:nvSpPr>
        <p:spPr bwMode="auto">
          <a:xfrm>
            <a:off x="4572000" y="2103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5" name="Oval 72"/>
          <p:cNvSpPr>
            <a:spLocks noChangeArrowheads="1"/>
          </p:cNvSpPr>
          <p:nvPr/>
        </p:nvSpPr>
        <p:spPr bwMode="auto">
          <a:xfrm>
            <a:off x="5562600" y="2905125"/>
            <a:ext cx="1841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6" name="Oval 73"/>
          <p:cNvSpPr>
            <a:spLocks noChangeArrowheads="1"/>
          </p:cNvSpPr>
          <p:nvPr/>
        </p:nvSpPr>
        <p:spPr bwMode="auto">
          <a:xfrm>
            <a:off x="5334000" y="3319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7" name="Oval 74"/>
          <p:cNvSpPr>
            <a:spLocks noChangeArrowheads="1"/>
          </p:cNvSpPr>
          <p:nvPr/>
        </p:nvSpPr>
        <p:spPr bwMode="auto">
          <a:xfrm>
            <a:off x="4800600" y="4389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8" name="Oval 75"/>
          <p:cNvSpPr>
            <a:spLocks noChangeArrowheads="1"/>
          </p:cNvSpPr>
          <p:nvPr/>
        </p:nvSpPr>
        <p:spPr bwMode="auto">
          <a:xfrm>
            <a:off x="5029200" y="4691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89509" name="Oval 76"/>
          <p:cNvSpPr>
            <a:spLocks noChangeArrowheads="1"/>
          </p:cNvSpPr>
          <p:nvPr/>
        </p:nvSpPr>
        <p:spPr bwMode="auto">
          <a:xfrm>
            <a:off x="5105400" y="4310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91491" name="Text Box 3"/>
          <p:cNvSpPr txBox="1">
            <a:spLocks noChangeArrowheads="1"/>
          </p:cNvSpPr>
          <p:nvPr/>
        </p:nvSpPr>
        <p:spPr bwMode="auto">
          <a:xfrm>
            <a:off x="57150" y="6186488"/>
            <a:ext cx="89344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We set a new problem for which the previous weak classifier performs at chance again</a:t>
            </a:r>
          </a:p>
        </p:txBody>
      </p:sp>
      <p:sp>
        <p:nvSpPr>
          <p:cNvPr id="191492"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1493" name="Text Box 5"/>
          <p:cNvSpPr txBox="1">
            <a:spLocks noChangeArrowheads="1"/>
          </p:cNvSpPr>
          <p:nvPr/>
        </p:nvSpPr>
        <p:spPr bwMode="auto">
          <a:xfrm>
            <a:off x="6324600" y="2362200"/>
            <a:ext cx="2286000" cy="11922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Each data point has</a:t>
            </a:r>
          </a:p>
          <a:p>
            <a:pPr defTabSz="914400">
              <a:spcBef>
                <a:spcPct val="50000"/>
              </a:spcBef>
            </a:pPr>
            <a:r>
              <a:rPr lang="en-US">
                <a:solidFill>
                  <a:srgbClr val="000000"/>
                </a:solidFill>
                <a:ea typeface="Arial"/>
                <a:cs typeface="Arial"/>
              </a:rPr>
              <a:t>a class label:</a:t>
            </a:r>
          </a:p>
          <a:p>
            <a:pPr defTabSz="914400">
              <a:spcBef>
                <a:spcPct val="50000"/>
              </a:spcBef>
            </a:pPr>
            <a:endParaRPr lang="en-US">
              <a:solidFill>
                <a:srgbClr val="000000"/>
              </a:solidFill>
              <a:ea typeface="Arial"/>
              <a:cs typeface="Arial"/>
            </a:endParaRPr>
          </a:p>
        </p:txBody>
      </p:sp>
      <p:sp>
        <p:nvSpPr>
          <p:cNvPr id="191494" name="Text Box 6"/>
          <p:cNvSpPr txBox="1">
            <a:spLocks noChangeArrowheads="1"/>
          </p:cNvSpPr>
          <p:nvPr/>
        </p:nvSpPr>
        <p:spPr bwMode="auto">
          <a:xfrm>
            <a:off x="6635750" y="4433888"/>
            <a:ext cx="1985963"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a:t>
            </a:r>
            <a:r>
              <a:rPr lang="en-US" baseline="-25000">
                <a:solidFill>
                  <a:srgbClr val="000000"/>
                </a:solidFill>
                <a:ea typeface="Arial"/>
                <a:cs typeface="Arial"/>
              </a:rPr>
              <a:t>t </a:t>
            </a:r>
            <a:r>
              <a:rPr lang="en-US">
                <a:solidFill>
                  <a:srgbClr val="000000"/>
                </a:solidFill>
                <a:ea typeface="Arial"/>
                <a:cs typeface="Arial"/>
              </a:rPr>
              <a:t>    w</a:t>
            </a:r>
            <a:r>
              <a:rPr lang="en-US" baseline="-25000">
                <a:solidFill>
                  <a:srgbClr val="000000"/>
                </a:solidFill>
                <a:ea typeface="Arial"/>
                <a:cs typeface="Arial"/>
              </a:rPr>
              <a:t>t</a:t>
            </a:r>
            <a:r>
              <a:rPr lang="en-US">
                <a:solidFill>
                  <a:srgbClr val="000000"/>
                </a:solidFill>
                <a:ea typeface="Arial"/>
                <a:cs typeface="Arial"/>
              </a:rPr>
              <a:t> exp{-y</a:t>
            </a:r>
            <a:r>
              <a:rPr lang="en-US" baseline="-25000">
                <a:solidFill>
                  <a:srgbClr val="000000"/>
                </a:solidFill>
                <a:ea typeface="Arial"/>
                <a:cs typeface="Arial"/>
              </a:rPr>
              <a:t>t</a:t>
            </a:r>
            <a:r>
              <a:rPr lang="en-US">
                <a:solidFill>
                  <a:srgbClr val="000000"/>
                </a:solidFill>
                <a:ea typeface="Arial"/>
                <a:cs typeface="Arial"/>
              </a:rPr>
              <a:t> H</a:t>
            </a:r>
            <a:r>
              <a:rPr lang="en-US" baseline="-25000">
                <a:solidFill>
                  <a:srgbClr val="000000"/>
                </a:solidFill>
                <a:ea typeface="Arial"/>
                <a:cs typeface="Arial"/>
              </a:rPr>
              <a:t>t</a:t>
            </a:r>
            <a:r>
              <a:rPr lang="en-US">
                <a:solidFill>
                  <a:srgbClr val="000000"/>
                </a:solidFill>
                <a:ea typeface="Arial"/>
                <a:cs typeface="Arial"/>
              </a:rPr>
              <a:t>}</a:t>
            </a:r>
          </a:p>
        </p:txBody>
      </p:sp>
      <p:sp>
        <p:nvSpPr>
          <p:cNvPr id="191495" name="Rectangle 7"/>
          <p:cNvSpPr>
            <a:spLocks noChangeArrowheads="1"/>
          </p:cNvSpPr>
          <p:nvPr/>
        </p:nvSpPr>
        <p:spPr bwMode="auto">
          <a:xfrm>
            <a:off x="6324600" y="4038600"/>
            <a:ext cx="2736850" cy="366713"/>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We update the weights:</a:t>
            </a:r>
          </a:p>
        </p:txBody>
      </p:sp>
      <p:grpSp>
        <p:nvGrpSpPr>
          <p:cNvPr id="2" name="Group 8"/>
          <p:cNvGrpSpPr>
            <a:grpSpLocks/>
          </p:cNvGrpSpPr>
          <p:nvPr/>
        </p:nvGrpSpPr>
        <p:grpSpPr bwMode="auto">
          <a:xfrm>
            <a:off x="6553200" y="3138488"/>
            <a:ext cx="1397000" cy="747712"/>
            <a:chOff x="4128" y="1977"/>
            <a:chExt cx="880" cy="471"/>
          </a:xfrm>
        </p:grpSpPr>
        <p:grpSp>
          <p:nvGrpSpPr>
            <p:cNvPr id="3" name="Group 9"/>
            <p:cNvGrpSpPr>
              <a:grpSpLocks/>
            </p:cNvGrpSpPr>
            <p:nvPr/>
          </p:nvGrpSpPr>
          <p:grpSpPr bwMode="auto">
            <a:xfrm>
              <a:off x="4128" y="1977"/>
              <a:ext cx="880" cy="471"/>
              <a:chOff x="4224" y="1248"/>
              <a:chExt cx="880" cy="471"/>
            </a:xfrm>
          </p:grpSpPr>
          <p:sp>
            <p:nvSpPr>
              <p:cNvPr id="191562" name="Rectangle 10"/>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91563" name="Rectangle 11"/>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 (  )</a:t>
                </a:r>
              </a:p>
            </p:txBody>
          </p:sp>
          <p:sp>
            <p:nvSpPr>
              <p:cNvPr id="191564" name="Text Box 12"/>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a:t>
                </a:r>
                <a:r>
                  <a:rPr lang="en-US" baseline="-25000">
                    <a:solidFill>
                      <a:srgbClr val="000000"/>
                    </a:solidFill>
                    <a:ea typeface="Arial"/>
                    <a:cs typeface="Arial"/>
                  </a:rPr>
                  <a:t>t </a:t>
                </a:r>
                <a:r>
                  <a:rPr lang="en-US">
                    <a:solidFill>
                      <a:srgbClr val="000000"/>
                    </a:solidFill>
                    <a:ea typeface="Arial"/>
                    <a:cs typeface="Arial"/>
                  </a:rPr>
                  <a:t>=</a:t>
                </a:r>
              </a:p>
            </p:txBody>
          </p:sp>
          <p:sp>
            <p:nvSpPr>
              <p:cNvPr id="191565" name="AutoShape 13"/>
              <p:cNvSpPr>
                <a:spLocks/>
              </p:cNvSpPr>
              <p:nvPr/>
            </p:nvSpPr>
            <p:spPr bwMode="auto">
              <a:xfrm>
                <a:off x="4512"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91560" name="Oval 14"/>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61" name="Oval 15"/>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191497" name="Line 16"/>
          <p:cNvSpPr>
            <a:spLocks noChangeShapeType="1"/>
          </p:cNvSpPr>
          <p:nvPr/>
        </p:nvSpPr>
        <p:spPr bwMode="auto">
          <a:xfrm flipH="1">
            <a:off x="6992938" y="4641850"/>
            <a:ext cx="211137" cy="0"/>
          </a:xfrm>
          <a:prstGeom prst="line">
            <a:avLst/>
          </a:prstGeom>
          <a:noFill/>
          <a:ln w="1270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91498"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1499"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0"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1"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2"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3"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4"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5"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6"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7"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8"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09"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0"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1"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2"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3"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4"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5" name="Oval 34"/>
          <p:cNvSpPr>
            <a:spLocks noChangeArrowheads="1"/>
          </p:cNvSpPr>
          <p:nvPr/>
        </p:nvSpPr>
        <p:spPr bwMode="auto">
          <a:xfrm>
            <a:off x="3294063" y="3243263"/>
            <a:ext cx="244475" cy="2444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6"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7" name="Oval 36"/>
          <p:cNvSpPr>
            <a:spLocks noChangeArrowheads="1"/>
          </p:cNvSpPr>
          <p:nvPr/>
        </p:nvSpPr>
        <p:spPr bwMode="auto">
          <a:xfrm>
            <a:off x="5562600" y="3768725"/>
            <a:ext cx="190500" cy="1984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8" name="Oval 37"/>
          <p:cNvSpPr>
            <a:spLocks noChangeArrowheads="1"/>
          </p:cNvSpPr>
          <p:nvPr/>
        </p:nvSpPr>
        <p:spPr bwMode="auto">
          <a:xfrm>
            <a:off x="5486400" y="3168650"/>
            <a:ext cx="180975"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19" name="Oval 38"/>
          <p:cNvSpPr>
            <a:spLocks noChangeArrowheads="1"/>
          </p:cNvSpPr>
          <p:nvPr/>
        </p:nvSpPr>
        <p:spPr bwMode="auto">
          <a:xfrm>
            <a:off x="5257800" y="4081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0" name="Oval 39"/>
          <p:cNvSpPr>
            <a:spLocks noChangeArrowheads="1"/>
          </p:cNvSpPr>
          <p:nvPr/>
        </p:nvSpPr>
        <p:spPr bwMode="auto">
          <a:xfrm>
            <a:off x="5486400" y="43608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1" name="Oval 40"/>
          <p:cNvSpPr>
            <a:spLocks noChangeArrowheads="1"/>
          </p:cNvSpPr>
          <p:nvPr/>
        </p:nvSpPr>
        <p:spPr bwMode="auto">
          <a:xfrm>
            <a:off x="5899150" y="3611563"/>
            <a:ext cx="190500" cy="187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2" name="Oval 41"/>
          <p:cNvSpPr>
            <a:spLocks noChangeArrowheads="1"/>
          </p:cNvSpPr>
          <p:nvPr/>
        </p:nvSpPr>
        <p:spPr bwMode="auto">
          <a:xfrm>
            <a:off x="5791200" y="4200525"/>
            <a:ext cx="1714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3" name="Oval 42"/>
          <p:cNvSpPr>
            <a:spLocks noChangeArrowheads="1"/>
          </p:cNvSpPr>
          <p:nvPr/>
        </p:nvSpPr>
        <p:spPr bwMode="auto">
          <a:xfrm>
            <a:off x="2247900" y="3179763"/>
            <a:ext cx="173038" cy="173037"/>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4" name="Oval 43"/>
          <p:cNvSpPr>
            <a:spLocks noChangeArrowheads="1"/>
          </p:cNvSpPr>
          <p:nvPr/>
        </p:nvSpPr>
        <p:spPr bwMode="auto">
          <a:xfrm>
            <a:off x="2168525" y="2630488"/>
            <a:ext cx="188913" cy="18891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5" name="Oval 44"/>
          <p:cNvSpPr>
            <a:spLocks noChangeArrowheads="1"/>
          </p:cNvSpPr>
          <p:nvPr/>
        </p:nvSpPr>
        <p:spPr bwMode="auto">
          <a:xfrm>
            <a:off x="2174875" y="38814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6" name="Oval 45"/>
          <p:cNvSpPr>
            <a:spLocks noChangeArrowheads="1"/>
          </p:cNvSpPr>
          <p:nvPr/>
        </p:nvSpPr>
        <p:spPr bwMode="auto">
          <a:xfrm>
            <a:off x="2700338" y="3081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7" name="Oval 46"/>
          <p:cNvSpPr>
            <a:spLocks noChangeArrowheads="1"/>
          </p:cNvSpPr>
          <p:nvPr/>
        </p:nvSpPr>
        <p:spPr bwMode="auto">
          <a:xfrm>
            <a:off x="2476500" y="3635375"/>
            <a:ext cx="174625" cy="1746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8" name="Oval 47"/>
          <p:cNvSpPr>
            <a:spLocks noChangeArrowheads="1"/>
          </p:cNvSpPr>
          <p:nvPr/>
        </p:nvSpPr>
        <p:spPr bwMode="auto">
          <a:xfrm>
            <a:off x="31575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29" name="Oval 48"/>
          <p:cNvSpPr>
            <a:spLocks noChangeArrowheads="1"/>
          </p:cNvSpPr>
          <p:nvPr/>
        </p:nvSpPr>
        <p:spPr bwMode="auto">
          <a:xfrm>
            <a:off x="3081338" y="3995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0" name="Oval 49"/>
          <p:cNvSpPr>
            <a:spLocks noChangeArrowheads="1"/>
          </p:cNvSpPr>
          <p:nvPr/>
        </p:nvSpPr>
        <p:spPr bwMode="auto">
          <a:xfrm>
            <a:off x="3081338" y="5214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1" name="Oval 50"/>
          <p:cNvSpPr>
            <a:spLocks noChangeArrowheads="1"/>
          </p:cNvSpPr>
          <p:nvPr/>
        </p:nvSpPr>
        <p:spPr bwMode="auto">
          <a:xfrm>
            <a:off x="3549650" y="44672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2" name="Oval 51"/>
          <p:cNvSpPr>
            <a:spLocks noChangeArrowheads="1"/>
          </p:cNvSpPr>
          <p:nvPr/>
        </p:nvSpPr>
        <p:spPr bwMode="auto">
          <a:xfrm>
            <a:off x="33861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3" name="Oval 52"/>
          <p:cNvSpPr>
            <a:spLocks noChangeArrowheads="1"/>
          </p:cNvSpPr>
          <p:nvPr/>
        </p:nvSpPr>
        <p:spPr bwMode="auto">
          <a:xfrm>
            <a:off x="4300538" y="4811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4" name="Oval 53"/>
          <p:cNvSpPr>
            <a:spLocks noChangeArrowheads="1"/>
          </p:cNvSpPr>
          <p:nvPr/>
        </p:nvSpPr>
        <p:spPr bwMode="auto">
          <a:xfrm>
            <a:off x="4148138" y="4430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5" name="Oval 54"/>
          <p:cNvSpPr>
            <a:spLocks noChangeArrowheads="1"/>
          </p:cNvSpPr>
          <p:nvPr/>
        </p:nvSpPr>
        <p:spPr bwMode="auto">
          <a:xfrm>
            <a:off x="3843338" y="4964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6" name="Oval 55"/>
          <p:cNvSpPr>
            <a:spLocks noChangeArrowheads="1"/>
          </p:cNvSpPr>
          <p:nvPr/>
        </p:nvSpPr>
        <p:spPr bwMode="auto">
          <a:xfrm>
            <a:off x="4876800" y="4975225"/>
            <a:ext cx="165100" cy="169863"/>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7" name="Oval 56"/>
          <p:cNvSpPr>
            <a:spLocks noChangeArrowheads="1"/>
          </p:cNvSpPr>
          <p:nvPr/>
        </p:nvSpPr>
        <p:spPr bwMode="auto">
          <a:xfrm>
            <a:off x="4529138" y="52689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8" name="Oval 57"/>
          <p:cNvSpPr>
            <a:spLocks noChangeArrowheads="1"/>
          </p:cNvSpPr>
          <p:nvPr/>
        </p:nvSpPr>
        <p:spPr bwMode="auto">
          <a:xfrm>
            <a:off x="3157538" y="2166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39" name="Oval 58"/>
          <p:cNvSpPr>
            <a:spLocks noChangeArrowheads="1"/>
          </p:cNvSpPr>
          <p:nvPr/>
        </p:nvSpPr>
        <p:spPr bwMode="auto">
          <a:xfrm>
            <a:off x="3843338" y="2144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0" name="Oval 59"/>
          <p:cNvSpPr>
            <a:spLocks noChangeArrowheads="1"/>
          </p:cNvSpPr>
          <p:nvPr/>
        </p:nvSpPr>
        <p:spPr bwMode="auto">
          <a:xfrm>
            <a:off x="3081338" y="2852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1" name="Oval 60"/>
          <p:cNvSpPr>
            <a:spLocks noChangeArrowheads="1"/>
          </p:cNvSpPr>
          <p:nvPr/>
        </p:nvSpPr>
        <p:spPr bwMode="auto">
          <a:xfrm>
            <a:off x="3549650" y="21050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2" name="Oval 61"/>
          <p:cNvSpPr>
            <a:spLocks noChangeArrowheads="1"/>
          </p:cNvSpPr>
          <p:nvPr/>
        </p:nvSpPr>
        <p:spPr bwMode="auto">
          <a:xfrm>
            <a:off x="3386138" y="2624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3" name="Oval 62"/>
          <p:cNvSpPr>
            <a:spLocks noChangeArrowheads="1"/>
          </p:cNvSpPr>
          <p:nvPr/>
        </p:nvSpPr>
        <p:spPr bwMode="auto">
          <a:xfrm>
            <a:off x="4953000" y="2317750"/>
            <a:ext cx="190500" cy="180975"/>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4" name="Oval 63"/>
          <p:cNvSpPr>
            <a:spLocks noChangeArrowheads="1"/>
          </p:cNvSpPr>
          <p:nvPr/>
        </p:nvSpPr>
        <p:spPr bwMode="auto">
          <a:xfrm>
            <a:off x="4224338" y="2297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5" name="Oval 64"/>
          <p:cNvSpPr>
            <a:spLocks noChangeArrowheads="1"/>
          </p:cNvSpPr>
          <p:nvPr/>
        </p:nvSpPr>
        <p:spPr bwMode="auto">
          <a:xfrm>
            <a:off x="4876800" y="29416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6" name="Oval 65"/>
          <p:cNvSpPr>
            <a:spLocks noChangeArrowheads="1"/>
          </p:cNvSpPr>
          <p:nvPr/>
        </p:nvSpPr>
        <p:spPr bwMode="auto">
          <a:xfrm>
            <a:off x="5410200" y="22526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7" name="Oval 66"/>
          <p:cNvSpPr>
            <a:spLocks noChangeArrowheads="1"/>
          </p:cNvSpPr>
          <p:nvPr/>
        </p:nvSpPr>
        <p:spPr bwMode="auto">
          <a:xfrm>
            <a:off x="5181600" y="2786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8" name="Oval 67"/>
          <p:cNvSpPr>
            <a:spLocks noChangeArrowheads="1"/>
          </p:cNvSpPr>
          <p:nvPr/>
        </p:nvSpPr>
        <p:spPr bwMode="auto">
          <a:xfrm>
            <a:off x="25479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49" name="Oval 68"/>
          <p:cNvSpPr>
            <a:spLocks noChangeArrowheads="1"/>
          </p:cNvSpPr>
          <p:nvPr/>
        </p:nvSpPr>
        <p:spPr bwMode="auto">
          <a:xfrm>
            <a:off x="2479675" y="40338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0" name="Oval 69"/>
          <p:cNvSpPr>
            <a:spLocks noChangeArrowheads="1"/>
          </p:cNvSpPr>
          <p:nvPr/>
        </p:nvSpPr>
        <p:spPr bwMode="auto">
          <a:xfrm>
            <a:off x="3005138" y="3462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1" name="Oval 70"/>
          <p:cNvSpPr>
            <a:spLocks noChangeArrowheads="1"/>
          </p:cNvSpPr>
          <p:nvPr/>
        </p:nvSpPr>
        <p:spPr bwMode="auto">
          <a:xfrm>
            <a:off x="27765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2" name="Oval 71"/>
          <p:cNvSpPr>
            <a:spLocks noChangeArrowheads="1"/>
          </p:cNvSpPr>
          <p:nvPr/>
        </p:nvSpPr>
        <p:spPr bwMode="auto">
          <a:xfrm>
            <a:off x="4572000" y="2103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3" name="Oval 72"/>
          <p:cNvSpPr>
            <a:spLocks noChangeArrowheads="1"/>
          </p:cNvSpPr>
          <p:nvPr/>
        </p:nvSpPr>
        <p:spPr bwMode="auto">
          <a:xfrm>
            <a:off x="5562600" y="2905125"/>
            <a:ext cx="1841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4" name="Oval 73"/>
          <p:cNvSpPr>
            <a:spLocks noChangeArrowheads="1"/>
          </p:cNvSpPr>
          <p:nvPr/>
        </p:nvSpPr>
        <p:spPr bwMode="auto">
          <a:xfrm>
            <a:off x="5334000" y="3319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5" name="Oval 74"/>
          <p:cNvSpPr>
            <a:spLocks noChangeArrowheads="1"/>
          </p:cNvSpPr>
          <p:nvPr/>
        </p:nvSpPr>
        <p:spPr bwMode="auto">
          <a:xfrm>
            <a:off x="4800600" y="4389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6" name="Oval 75"/>
          <p:cNvSpPr>
            <a:spLocks noChangeArrowheads="1"/>
          </p:cNvSpPr>
          <p:nvPr/>
        </p:nvSpPr>
        <p:spPr bwMode="auto">
          <a:xfrm>
            <a:off x="5029200" y="4691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7" name="Oval 76"/>
          <p:cNvSpPr>
            <a:spLocks noChangeArrowheads="1"/>
          </p:cNvSpPr>
          <p:nvPr/>
        </p:nvSpPr>
        <p:spPr bwMode="auto">
          <a:xfrm>
            <a:off x="5105400" y="4310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1558" name="Line 77"/>
          <p:cNvSpPr>
            <a:spLocks noChangeShapeType="1"/>
          </p:cNvSpPr>
          <p:nvPr/>
        </p:nvSpPr>
        <p:spPr bwMode="auto">
          <a:xfrm>
            <a:off x="1633538" y="4249738"/>
            <a:ext cx="4868862" cy="304800"/>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81000" y="228600"/>
            <a:ext cx="8229600" cy="1143000"/>
          </a:xfrm>
        </p:spPr>
        <p:txBody>
          <a:bodyPr/>
          <a:lstStyle/>
          <a:p>
            <a:pPr eaLnBrk="1" hangingPunct="1"/>
            <a:r>
              <a:rPr lang="en-US">
                <a:solidFill>
                  <a:srgbClr val="0000FF"/>
                </a:solidFill>
              </a:rPr>
              <a:t>Toy example</a:t>
            </a:r>
          </a:p>
        </p:txBody>
      </p:sp>
      <p:sp>
        <p:nvSpPr>
          <p:cNvPr id="193539"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0" name="Oval 4"/>
          <p:cNvSpPr>
            <a:spLocks noChangeArrowheads="1"/>
          </p:cNvSpPr>
          <p:nvPr/>
        </p:nvSpPr>
        <p:spPr bwMode="auto">
          <a:xfrm>
            <a:off x="4495800" y="2819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1" name="Oval 5"/>
          <p:cNvSpPr>
            <a:spLocks noChangeArrowheads="1"/>
          </p:cNvSpPr>
          <p:nvPr/>
        </p:nvSpPr>
        <p:spPr bwMode="auto">
          <a:xfrm>
            <a:off x="4724400" y="3048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2"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3" name="Oval 7"/>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4" name="Oval 8"/>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5"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6"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7" name="Oval 11"/>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8" name="Oval 12"/>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49"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0"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1"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2"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3"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4" name="Oval 18"/>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5" name="Oval 19"/>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6"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7" name="Oval 21"/>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8" name="Oval 22"/>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59" name="Oval 23"/>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0" name="Oval 24"/>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1" name="Oval 25"/>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2" name="Oval 26"/>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3" name="Oval 27"/>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4" name="Oval 28"/>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5" name="Oval 29"/>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6"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7" name="Oval 31"/>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8"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69"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0"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1" name="Oval 35"/>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2"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3" name="Oval 37"/>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4" name="Oval 38"/>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5" name="Oval 39"/>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6" name="Oval 40"/>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7" name="Oval 41"/>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8"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79" name="Oval 43"/>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0"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1" name="Oval 45"/>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2"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3" name="Oval 47"/>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4" name="Oval 48"/>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5" name="Oval 49"/>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6" name="Oval 50"/>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7" name="Oval 51"/>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8"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89" name="Oval 53"/>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0"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1"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2" name="Oval 56"/>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3" name="Oval 57"/>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4" name="Oval 58"/>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5" name="Oval 59"/>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6" name="Oval 60"/>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7" name="Oval 61"/>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93598" name="Line 62"/>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3599" name="Line 63"/>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3600" name="Line 64"/>
          <p:cNvSpPr>
            <a:spLocks noChangeShapeType="1"/>
          </p:cNvSpPr>
          <p:nvPr/>
        </p:nvSpPr>
        <p:spPr bwMode="auto">
          <a:xfrm flipV="1">
            <a:off x="1905000" y="2100263"/>
            <a:ext cx="4843463" cy="1049337"/>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3601" name="Line 65"/>
          <p:cNvSpPr>
            <a:spLocks noChangeShapeType="1"/>
          </p:cNvSpPr>
          <p:nvPr/>
        </p:nvSpPr>
        <p:spPr bwMode="auto">
          <a:xfrm>
            <a:off x="1633538" y="4249738"/>
            <a:ext cx="5453062" cy="347662"/>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93602" name="Text Box 66"/>
          <p:cNvSpPr txBox="1">
            <a:spLocks noChangeArrowheads="1"/>
          </p:cNvSpPr>
          <p:nvPr/>
        </p:nvSpPr>
        <p:spPr bwMode="auto">
          <a:xfrm>
            <a:off x="1119188" y="6029325"/>
            <a:ext cx="7221537" cy="701675"/>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000">
                <a:solidFill>
                  <a:srgbClr val="000000"/>
                </a:solidFill>
                <a:ea typeface="Arial"/>
                <a:cs typeface="Arial"/>
              </a:rPr>
              <a:t>The strong (non- linear) classifier is built as the combination of all the weak (linear) classifiers.</a:t>
            </a:r>
          </a:p>
        </p:txBody>
      </p:sp>
      <p:sp>
        <p:nvSpPr>
          <p:cNvPr id="193603" name="Text Box 67"/>
          <p:cNvSpPr txBox="1">
            <a:spLocks noChangeArrowheads="1"/>
          </p:cNvSpPr>
          <p:nvPr/>
        </p:nvSpPr>
        <p:spPr bwMode="auto">
          <a:xfrm>
            <a:off x="3221038" y="1384300"/>
            <a:ext cx="331787"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a:t>
            </a:r>
            <a:r>
              <a:rPr lang="en-US" baseline="-25000">
                <a:solidFill>
                  <a:srgbClr val="000000"/>
                </a:solidFill>
                <a:ea typeface="Arial"/>
                <a:cs typeface="Arial"/>
              </a:rPr>
              <a:t>1</a:t>
            </a:r>
          </a:p>
        </p:txBody>
      </p:sp>
      <p:sp>
        <p:nvSpPr>
          <p:cNvPr id="193604" name="Text Box 68"/>
          <p:cNvSpPr txBox="1">
            <a:spLocks noChangeArrowheads="1"/>
          </p:cNvSpPr>
          <p:nvPr/>
        </p:nvSpPr>
        <p:spPr bwMode="auto">
          <a:xfrm>
            <a:off x="4546600" y="1431925"/>
            <a:ext cx="331788"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a:t>
            </a:r>
            <a:r>
              <a:rPr lang="en-US" baseline="-25000">
                <a:solidFill>
                  <a:srgbClr val="000000"/>
                </a:solidFill>
                <a:ea typeface="Arial"/>
                <a:cs typeface="Arial"/>
              </a:rPr>
              <a:t>2</a:t>
            </a:r>
          </a:p>
        </p:txBody>
      </p:sp>
      <p:sp>
        <p:nvSpPr>
          <p:cNvPr id="193605" name="Text Box 69"/>
          <p:cNvSpPr txBox="1">
            <a:spLocks noChangeArrowheads="1"/>
          </p:cNvSpPr>
          <p:nvPr/>
        </p:nvSpPr>
        <p:spPr bwMode="auto">
          <a:xfrm>
            <a:off x="6919913" y="4251325"/>
            <a:ext cx="331787"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a:t>
            </a:r>
            <a:r>
              <a:rPr lang="en-US" baseline="-25000">
                <a:solidFill>
                  <a:srgbClr val="000000"/>
                </a:solidFill>
                <a:ea typeface="Arial"/>
                <a:cs typeface="Arial"/>
              </a:rPr>
              <a:t>3</a:t>
            </a:r>
          </a:p>
        </p:txBody>
      </p:sp>
      <p:sp>
        <p:nvSpPr>
          <p:cNvPr id="193606" name="Text Box 70"/>
          <p:cNvSpPr txBox="1">
            <a:spLocks noChangeArrowheads="1"/>
          </p:cNvSpPr>
          <p:nvPr/>
        </p:nvSpPr>
        <p:spPr bwMode="auto">
          <a:xfrm>
            <a:off x="6754813" y="2014538"/>
            <a:ext cx="331787"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a:t>
            </a:r>
            <a:r>
              <a:rPr lang="en-US" baseline="-25000">
                <a:solidFill>
                  <a:srgbClr val="000000"/>
                </a:solidFill>
                <a:ea typeface="Arial"/>
                <a:cs typeface="Arial"/>
              </a:rPr>
              <a:t>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solidFill>
                  <a:srgbClr val="0066FF"/>
                </a:solidFill>
              </a:rPr>
              <a:t>Boosting </a:t>
            </a:r>
          </a:p>
        </p:txBody>
      </p:sp>
      <p:sp>
        <p:nvSpPr>
          <p:cNvPr id="195587" name="Rectangle 3"/>
          <p:cNvSpPr>
            <a:spLocks noGrp="1" noChangeArrowheads="1"/>
          </p:cNvSpPr>
          <p:nvPr>
            <p:ph type="body" idx="1"/>
          </p:nvPr>
        </p:nvSpPr>
        <p:spPr/>
        <p:txBody>
          <a:bodyPr/>
          <a:lstStyle/>
          <a:p>
            <a:pPr eaLnBrk="1" hangingPunct="1"/>
            <a:r>
              <a:rPr lang="en-US"/>
              <a:t>Different cost functions and minimization algorithms result is various flavors of Boosting</a:t>
            </a:r>
          </a:p>
          <a:p>
            <a:pPr eaLnBrk="1" hangingPunct="1"/>
            <a:r>
              <a:rPr lang="en-US"/>
              <a:t>In this demo, I will use gentleBoosting: it is simple to implement and numerically stable.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612775" y="227013"/>
            <a:ext cx="7772400" cy="1470025"/>
          </a:xfrm>
        </p:spPr>
        <p:txBody>
          <a:bodyPr/>
          <a:lstStyle/>
          <a:p>
            <a:pPr eaLnBrk="1" hangingPunct="1"/>
            <a:r>
              <a:rPr lang="en-US"/>
              <a:t>A simple object detector</a:t>
            </a:r>
          </a:p>
        </p:txBody>
      </p:sp>
      <p:pic>
        <p:nvPicPr>
          <p:cNvPr id="158723" name="Picture 3" descr="boostingIcon"/>
          <p:cNvPicPr>
            <a:picLocks noChangeAspect="1" noChangeArrowheads="1"/>
          </p:cNvPicPr>
          <p:nvPr/>
        </p:nvPicPr>
        <p:blipFill>
          <a:blip r:embed="rId3"/>
          <a:srcRect/>
          <a:stretch>
            <a:fillRect/>
          </a:stretch>
        </p:blipFill>
        <p:spPr bwMode="auto">
          <a:xfrm>
            <a:off x="569913" y="2446338"/>
            <a:ext cx="2514600" cy="2514600"/>
          </a:xfrm>
          <a:prstGeom prst="rect">
            <a:avLst/>
          </a:prstGeom>
          <a:noFill/>
          <a:ln w="9525">
            <a:noFill/>
            <a:miter lim="800000"/>
            <a:headEnd/>
            <a:tailEnd/>
          </a:ln>
        </p:spPr>
      </p:pic>
      <p:sp>
        <p:nvSpPr>
          <p:cNvPr id="158724" name="Text Box 5"/>
          <p:cNvSpPr txBox="1">
            <a:spLocks noChangeArrowheads="1"/>
          </p:cNvSpPr>
          <p:nvPr/>
        </p:nvSpPr>
        <p:spPr bwMode="auto">
          <a:xfrm>
            <a:off x="3667125" y="2090738"/>
            <a:ext cx="4749800" cy="2016125"/>
          </a:xfrm>
          <a:prstGeom prst="rect">
            <a:avLst/>
          </a:prstGeom>
          <a:noFill/>
          <a:ln w="9525">
            <a:noFill/>
            <a:miter lim="800000"/>
            <a:headEnd/>
            <a:tailEnd/>
          </a:ln>
        </p:spPr>
        <p:txBody>
          <a:bodyPr>
            <a:prstTxWarp prst="textNoShape">
              <a:avLst/>
            </a:prstTxWarp>
            <a:spAutoFit/>
          </a:bodyPr>
          <a:lstStyle/>
          <a:p>
            <a:pPr defTabSz="914400">
              <a:spcBef>
                <a:spcPct val="50000"/>
              </a:spcBef>
              <a:buFontTx/>
              <a:buChar char="•"/>
            </a:pPr>
            <a:r>
              <a:rPr lang="en-US">
                <a:solidFill>
                  <a:srgbClr val="000000"/>
                </a:solidFill>
                <a:ea typeface="Arial"/>
                <a:cs typeface="Arial"/>
              </a:rPr>
              <a:t> Simple but contains some of same basic elements of many state of the art detectors.</a:t>
            </a:r>
          </a:p>
          <a:p>
            <a:pPr defTabSz="914400">
              <a:spcBef>
                <a:spcPct val="50000"/>
              </a:spcBef>
              <a:buFontTx/>
              <a:buChar char="•"/>
            </a:pPr>
            <a:r>
              <a:rPr lang="en-US">
                <a:solidFill>
                  <a:srgbClr val="000000"/>
                </a:solidFill>
                <a:ea typeface="Arial"/>
                <a:cs typeface="Arial"/>
              </a:rPr>
              <a:t> Based on boosting which makes all the stages of the training and testing easy to understand. </a:t>
            </a:r>
          </a:p>
          <a:p>
            <a:pPr defTabSz="914400">
              <a:spcBef>
                <a:spcPct val="50000"/>
              </a:spcBef>
              <a:buFontTx/>
              <a:buChar char="•"/>
            </a:pPr>
            <a:endParaRPr lang="en-US">
              <a:solidFill>
                <a:srgbClr val="000000"/>
              </a:solidFill>
              <a:ea typeface="Arial"/>
              <a:cs typeface="Arial"/>
            </a:endParaRPr>
          </a:p>
        </p:txBody>
      </p:sp>
      <p:sp>
        <p:nvSpPr>
          <p:cNvPr id="158725" name="Text Box 6"/>
          <p:cNvSpPr txBox="1">
            <a:spLocks noChangeArrowheads="1"/>
          </p:cNvSpPr>
          <p:nvPr/>
        </p:nvSpPr>
        <p:spPr bwMode="auto">
          <a:xfrm>
            <a:off x="4124325" y="6276975"/>
            <a:ext cx="5019675" cy="581025"/>
          </a:xfrm>
          <a:prstGeom prst="rect">
            <a:avLst/>
          </a:prstGeom>
          <a:noFill/>
          <a:ln w="9525">
            <a:noFill/>
            <a:miter lim="800000"/>
            <a:headEnd/>
            <a:tailEnd/>
          </a:ln>
        </p:spPr>
        <p:txBody>
          <a:bodyPr wrap="none">
            <a:prstTxWarp prst="textNoShape">
              <a:avLst/>
            </a:prstTxWarp>
            <a:spAutoFit/>
          </a:bodyPr>
          <a:lstStyle/>
          <a:p>
            <a:pPr defTabSz="914400"/>
            <a:r>
              <a:rPr lang="en-US" sz="1600">
                <a:solidFill>
                  <a:srgbClr val="000000"/>
                </a:solidFill>
                <a:ea typeface="Arial"/>
                <a:cs typeface="Arial"/>
              </a:rPr>
              <a:t>Most of the slides are from the ICCV 05 short course</a:t>
            </a:r>
          </a:p>
          <a:p>
            <a:pPr defTabSz="914400"/>
            <a:r>
              <a:rPr lang="en-US" sz="1600">
                <a:solidFill>
                  <a:srgbClr val="000000"/>
                </a:solidFill>
                <a:ea typeface="Arial"/>
                <a:cs typeface="Arial"/>
              </a:rPr>
              <a:t>http://people.csail.mit.edu/torralba/shortCourseRLOC/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a:solidFill>
                  <a:srgbClr val="0000FF"/>
                </a:solidFill>
              </a:rPr>
              <a:t>Overview of section</a:t>
            </a:r>
          </a:p>
        </p:txBody>
      </p:sp>
      <p:sp>
        <p:nvSpPr>
          <p:cNvPr id="197635" name="Rectangle 3"/>
          <p:cNvSpPr>
            <a:spLocks noGrp="1" noChangeArrowheads="1"/>
          </p:cNvSpPr>
          <p:nvPr>
            <p:ph type="body" idx="1"/>
          </p:nvPr>
        </p:nvSpPr>
        <p:spPr/>
        <p:txBody>
          <a:bodyPr/>
          <a:lstStyle/>
          <a:p>
            <a:pPr eaLnBrk="1" hangingPunct="1"/>
            <a:r>
              <a:rPr lang="en-US"/>
              <a:t>Object detection with classifiers</a:t>
            </a:r>
          </a:p>
          <a:p>
            <a:pPr eaLnBrk="1" hangingPunct="1"/>
            <a:endParaRPr lang="en-US"/>
          </a:p>
          <a:p>
            <a:pPr eaLnBrk="1" hangingPunct="1"/>
            <a:r>
              <a:rPr lang="en-US"/>
              <a:t>Boosting</a:t>
            </a:r>
          </a:p>
          <a:p>
            <a:pPr lvl="1" eaLnBrk="1" hangingPunct="1"/>
            <a:r>
              <a:rPr lang="en-US" b="1">
                <a:solidFill>
                  <a:srgbClr val="BB0101"/>
                </a:solidFill>
              </a:rPr>
              <a:t>Gentle boosting</a:t>
            </a:r>
          </a:p>
          <a:p>
            <a:pPr lvl="1" eaLnBrk="1" hangingPunct="1"/>
            <a:r>
              <a:rPr lang="en-US"/>
              <a:t>Weak detectors</a:t>
            </a:r>
          </a:p>
          <a:p>
            <a:pPr lvl="1" eaLnBrk="1" hangingPunct="1"/>
            <a:r>
              <a:rPr lang="en-US"/>
              <a:t>Object model</a:t>
            </a:r>
          </a:p>
          <a:p>
            <a:pPr lvl="1" eaLnBrk="1" hangingPunct="1"/>
            <a:r>
              <a:rPr lang="en-US"/>
              <a:t>Object detection</a:t>
            </a:r>
          </a:p>
          <a:p>
            <a:pPr lvl="1" eaLnBrk="1" hangingPunct="1"/>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solidFill>
                  <a:srgbClr val="0066FF"/>
                </a:solidFill>
              </a:rPr>
              <a:t>Boosting </a:t>
            </a:r>
          </a:p>
        </p:txBody>
      </p:sp>
      <p:sp>
        <p:nvSpPr>
          <p:cNvPr id="199683" name="Rectangle 3"/>
          <p:cNvSpPr>
            <a:spLocks noGrp="1" noChangeArrowheads="1"/>
          </p:cNvSpPr>
          <p:nvPr>
            <p:ph type="body" idx="1"/>
          </p:nvPr>
        </p:nvSpPr>
        <p:spPr>
          <a:xfrm>
            <a:off x="457200" y="1362075"/>
            <a:ext cx="8229600" cy="755650"/>
          </a:xfrm>
        </p:spPr>
        <p:txBody>
          <a:bodyPr/>
          <a:lstStyle/>
          <a:p>
            <a:pPr eaLnBrk="1" hangingPunct="1">
              <a:buFontTx/>
              <a:buNone/>
            </a:pPr>
            <a:r>
              <a:rPr lang="en-US"/>
              <a:t>Boosting fits the additive model</a:t>
            </a:r>
          </a:p>
        </p:txBody>
      </p:sp>
      <p:pic>
        <p:nvPicPr>
          <p:cNvPr id="199684" name="Picture 4" descr="txp_fig"/>
          <p:cNvPicPr>
            <a:picLocks noChangeAspect="1" noChangeArrowheads="1"/>
          </p:cNvPicPr>
          <p:nvPr>
            <p:custDataLst>
              <p:tags r:id="rId1"/>
            </p:custDataLst>
          </p:nvPr>
        </p:nvPicPr>
        <p:blipFill>
          <a:blip r:embed="rId5"/>
          <a:srcRect/>
          <a:stretch>
            <a:fillRect/>
          </a:stretch>
        </p:blipFill>
        <p:spPr bwMode="auto">
          <a:xfrm>
            <a:off x="1390650" y="2124075"/>
            <a:ext cx="6270625" cy="373063"/>
          </a:xfrm>
          <a:prstGeom prst="rect">
            <a:avLst/>
          </a:prstGeom>
          <a:noFill/>
          <a:ln w="9525">
            <a:noFill/>
            <a:miter lim="800000"/>
            <a:headEnd/>
            <a:tailEnd/>
          </a:ln>
        </p:spPr>
      </p:pic>
      <p:sp>
        <p:nvSpPr>
          <p:cNvPr id="199685" name="Rectangle 5"/>
          <p:cNvSpPr>
            <a:spLocks noChangeArrowheads="1"/>
          </p:cNvSpPr>
          <p:nvPr/>
        </p:nvSpPr>
        <p:spPr bwMode="auto">
          <a:xfrm>
            <a:off x="496888" y="3051175"/>
            <a:ext cx="8229600" cy="755650"/>
          </a:xfrm>
          <a:prstGeom prst="rect">
            <a:avLst/>
          </a:prstGeom>
          <a:noFill/>
          <a:ln w="9525">
            <a:noFill/>
            <a:miter lim="800000"/>
            <a:headEnd/>
            <a:tailEnd/>
          </a:ln>
        </p:spPr>
        <p:txBody>
          <a:bodyPr>
            <a:prstTxWarp prst="textNoShape">
              <a:avLst/>
            </a:prstTxWarp>
          </a:bodyPr>
          <a:lstStyle/>
          <a:p>
            <a:pPr marL="342900" indent="-342900" defTabSz="914400">
              <a:spcBef>
                <a:spcPct val="20000"/>
              </a:spcBef>
            </a:pPr>
            <a:r>
              <a:rPr lang="en-US" sz="3200">
                <a:solidFill>
                  <a:srgbClr val="000000"/>
                </a:solidFill>
                <a:ea typeface="Arial"/>
                <a:cs typeface="Arial"/>
              </a:rPr>
              <a:t>by minimizing the exponential loss</a:t>
            </a:r>
          </a:p>
        </p:txBody>
      </p:sp>
      <p:pic>
        <p:nvPicPr>
          <p:cNvPr id="199686" name="Picture 6" descr="txp_fig"/>
          <p:cNvPicPr>
            <a:picLocks noChangeAspect="1" noChangeArrowheads="1"/>
          </p:cNvPicPr>
          <p:nvPr>
            <p:custDataLst>
              <p:tags r:id="rId2"/>
            </p:custDataLst>
          </p:nvPr>
        </p:nvPicPr>
        <p:blipFill>
          <a:blip r:embed="rId6"/>
          <a:srcRect/>
          <a:stretch>
            <a:fillRect/>
          </a:stretch>
        </p:blipFill>
        <p:spPr bwMode="auto">
          <a:xfrm>
            <a:off x="2474913" y="3694113"/>
            <a:ext cx="3435350" cy="993775"/>
          </a:xfrm>
          <a:prstGeom prst="rect">
            <a:avLst/>
          </a:prstGeom>
          <a:noFill/>
          <a:ln w="9525">
            <a:noFill/>
            <a:miter lim="800000"/>
            <a:headEnd/>
            <a:tailEnd/>
          </a:ln>
        </p:spPr>
      </p:pic>
      <p:sp>
        <p:nvSpPr>
          <p:cNvPr id="199687" name="Line 7"/>
          <p:cNvSpPr>
            <a:spLocks noChangeShapeType="1"/>
          </p:cNvSpPr>
          <p:nvPr/>
        </p:nvSpPr>
        <p:spPr bwMode="auto">
          <a:xfrm flipV="1">
            <a:off x="5016500" y="4260850"/>
            <a:ext cx="0" cy="307975"/>
          </a:xfrm>
          <a:prstGeom prst="line">
            <a:avLst/>
          </a:prstGeom>
          <a:noFill/>
          <a:ln w="9525">
            <a:solidFill>
              <a:srgbClr val="0000FF"/>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99688" name="Line 8"/>
          <p:cNvSpPr>
            <a:spLocks noChangeShapeType="1"/>
          </p:cNvSpPr>
          <p:nvPr/>
        </p:nvSpPr>
        <p:spPr bwMode="auto">
          <a:xfrm flipV="1">
            <a:off x="5627688" y="4254500"/>
            <a:ext cx="0" cy="287338"/>
          </a:xfrm>
          <a:prstGeom prst="line">
            <a:avLst/>
          </a:prstGeom>
          <a:noFill/>
          <a:ln w="9525">
            <a:solidFill>
              <a:srgbClr val="0000FF"/>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99689" name="Text Box 9"/>
          <p:cNvSpPr txBox="1">
            <a:spLocks noChangeArrowheads="1"/>
          </p:cNvSpPr>
          <p:nvPr/>
        </p:nvSpPr>
        <p:spPr bwMode="auto">
          <a:xfrm>
            <a:off x="4586288" y="4624388"/>
            <a:ext cx="19240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Training samples</a:t>
            </a:r>
          </a:p>
        </p:txBody>
      </p:sp>
      <p:sp>
        <p:nvSpPr>
          <p:cNvPr id="199690" name="Text Box 10"/>
          <p:cNvSpPr txBox="1">
            <a:spLocks noChangeArrowheads="1"/>
          </p:cNvSpPr>
          <p:nvPr/>
        </p:nvSpPr>
        <p:spPr bwMode="auto">
          <a:xfrm>
            <a:off x="420688" y="5411788"/>
            <a:ext cx="8391525" cy="366712"/>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The exponential loss is a differentiable upper bound to the misclassification error.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solidFill>
                  <a:srgbClr val="0000FF"/>
                </a:solidFill>
              </a:rPr>
              <a:t>Exponential loss</a:t>
            </a:r>
          </a:p>
        </p:txBody>
      </p:sp>
      <p:sp>
        <p:nvSpPr>
          <p:cNvPr id="201731" name="Rectangle 3"/>
          <p:cNvSpPr>
            <a:spLocks noChangeArrowheads="1"/>
          </p:cNvSpPr>
          <p:nvPr/>
        </p:nvSpPr>
        <p:spPr bwMode="auto">
          <a:xfrm>
            <a:off x="844550" y="2308225"/>
            <a:ext cx="3571875" cy="2814638"/>
          </a:xfrm>
          <a:prstGeom prst="rect">
            <a:avLst/>
          </a:prstGeom>
          <a:noFill/>
          <a:ln w="0">
            <a:solidFill>
              <a:srgbClr val="FFFFFF"/>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2" name="Line 4"/>
          <p:cNvSpPr>
            <a:spLocks noChangeShapeType="1"/>
          </p:cNvSpPr>
          <p:nvPr/>
        </p:nvSpPr>
        <p:spPr bwMode="auto">
          <a:xfrm>
            <a:off x="844550" y="2308225"/>
            <a:ext cx="35718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3" name="Freeform 5"/>
          <p:cNvSpPr>
            <a:spLocks/>
          </p:cNvSpPr>
          <p:nvPr/>
        </p:nvSpPr>
        <p:spPr bwMode="auto">
          <a:xfrm>
            <a:off x="844550" y="2308225"/>
            <a:ext cx="3571875" cy="2814638"/>
          </a:xfrm>
          <a:custGeom>
            <a:avLst/>
            <a:gdLst>
              <a:gd name="T0" fmla="*/ 0 w 434"/>
              <a:gd name="T1" fmla="*/ 2147483647 h 342"/>
              <a:gd name="T2" fmla="*/ 2147483647 w 434"/>
              <a:gd name="T3" fmla="*/ 2147483647 h 342"/>
              <a:gd name="T4" fmla="*/ 21474836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4" name="Line 6"/>
          <p:cNvSpPr>
            <a:spLocks noChangeShapeType="1"/>
          </p:cNvSpPr>
          <p:nvPr/>
        </p:nvSpPr>
        <p:spPr bwMode="auto">
          <a:xfrm flipV="1">
            <a:off x="844550" y="2308225"/>
            <a:ext cx="1588" cy="28146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5" name="Line 7"/>
          <p:cNvSpPr>
            <a:spLocks noChangeShapeType="1"/>
          </p:cNvSpPr>
          <p:nvPr/>
        </p:nvSpPr>
        <p:spPr bwMode="auto">
          <a:xfrm>
            <a:off x="844550" y="5122863"/>
            <a:ext cx="3571875"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6" name="Line 8"/>
          <p:cNvSpPr>
            <a:spLocks noChangeShapeType="1"/>
          </p:cNvSpPr>
          <p:nvPr/>
        </p:nvSpPr>
        <p:spPr bwMode="auto">
          <a:xfrm flipV="1">
            <a:off x="844550" y="2308225"/>
            <a:ext cx="1588" cy="28146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7" name="Line 9"/>
          <p:cNvSpPr>
            <a:spLocks noChangeShapeType="1"/>
          </p:cNvSpPr>
          <p:nvPr/>
        </p:nvSpPr>
        <p:spPr bwMode="auto">
          <a:xfrm flipV="1">
            <a:off x="844550" y="5081588"/>
            <a:ext cx="1588"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8" name="Line 10"/>
          <p:cNvSpPr>
            <a:spLocks noChangeShapeType="1"/>
          </p:cNvSpPr>
          <p:nvPr/>
        </p:nvSpPr>
        <p:spPr bwMode="auto">
          <a:xfrm>
            <a:off x="844550" y="2308225"/>
            <a:ext cx="1588"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39" name="Rectangle 11"/>
          <p:cNvSpPr>
            <a:spLocks noChangeArrowheads="1"/>
          </p:cNvSpPr>
          <p:nvPr/>
        </p:nvSpPr>
        <p:spPr bwMode="auto">
          <a:xfrm>
            <a:off x="738188" y="5146675"/>
            <a:ext cx="176212"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-1.5</a:t>
            </a:r>
            <a:endParaRPr lang="en-US">
              <a:solidFill>
                <a:srgbClr val="000000"/>
              </a:solidFill>
              <a:ea typeface="Arial"/>
              <a:cs typeface="Arial"/>
            </a:endParaRPr>
          </a:p>
        </p:txBody>
      </p:sp>
      <p:sp>
        <p:nvSpPr>
          <p:cNvPr id="201740" name="Line 12"/>
          <p:cNvSpPr>
            <a:spLocks noChangeShapeType="1"/>
          </p:cNvSpPr>
          <p:nvPr/>
        </p:nvSpPr>
        <p:spPr bwMode="auto">
          <a:xfrm flipV="1">
            <a:off x="1355725" y="5081588"/>
            <a:ext cx="1588"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1" name="Line 13"/>
          <p:cNvSpPr>
            <a:spLocks noChangeShapeType="1"/>
          </p:cNvSpPr>
          <p:nvPr/>
        </p:nvSpPr>
        <p:spPr bwMode="auto">
          <a:xfrm>
            <a:off x="1355725" y="2308225"/>
            <a:ext cx="1588"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2" name="Rectangle 14"/>
          <p:cNvSpPr>
            <a:spLocks noChangeArrowheads="1"/>
          </p:cNvSpPr>
          <p:nvPr/>
        </p:nvSpPr>
        <p:spPr bwMode="auto">
          <a:xfrm>
            <a:off x="1298575" y="5146675"/>
            <a:ext cx="90488"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a:t>
            </a:r>
            <a:endParaRPr lang="en-US">
              <a:solidFill>
                <a:srgbClr val="000000"/>
              </a:solidFill>
              <a:ea typeface="Arial"/>
              <a:cs typeface="Arial"/>
            </a:endParaRPr>
          </a:p>
        </p:txBody>
      </p:sp>
      <p:sp>
        <p:nvSpPr>
          <p:cNvPr id="201743" name="Line 15"/>
          <p:cNvSpPr>
            <a:spLocks noChangeShapeType="1"/>
          </p:cNvSpPr>
          <p:nvPr/>
        </p:nvSpPr>
        <p:spPr bwMode="auto">
          <a:xfrm flipV="1">
            <a:off x="1865313" y="5081588"/>
            <a:ext cx="1587"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4" name="Line 16"/>
          <p:cNvSpPr>
            <a:spLocks noChangeShapeType="1"/>
          </p:cNvSpPr>
          <p:nvPr/>
        </p:nvSpPr>
        <p:spPr bwMode="auto">
          <a:xfrm>
            <a:off x="1865313" y="2308225"/>
            <a:ext cx="1587"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5" name="Rectangle 17"/>
          <p:cNvSpPr>
            <a:spLocks noChangeArrowheads="1"/>
          </p:cNvSpPr>
          <p:nvPr/>
        </p:nvSpPr>
        <p:spPr bwMode="auto">
          <a:xfrm>
            <a:off x="1758950" y="5146675"/>
            <a:ext cx="176213"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-0.5</a:t>
            </a:r>
            <a:endParaRPr lang="en-US">
              <a:solidFill>
                <a:srgbClr val="000000"/>
              </a:solidFill>
              <a:ea typeface="Arial"/>
              <a:cs typeface="Arial"/>
            </a:endParaRPr>
          </a:p>
        </p:txBody>
      </p:sp>
      <p:sp>
        <p:nvSpPr>
          <p:cNvPr id="201746" name="Line 18"/>
          <p:cNvSpPr>
            <a:spLocks noChangeShapeType="1"/>
          </p:cNvSpPr>
          <p:nvPr/>
        </p:nvSpPr>
        <p:spPr bwMode="auto">
          <a:xfrm flipV="1">
            <a:off x="2376488" y="5081588"/>
            <a:ext cx="1587"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7" name="Line 19"/>
          <p:cNvSpPr>
            <a:spLocks noChangeShapeType="1"/>
          </p:cNvSpPr>
          <p:nvPr/>
        </p:nvSpPr>
        <p:spPr bwMode="auto">
          <a:xfrm>
            <a:off x="2376488" y="2308225"/>
            <a:ext cx="1587"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48" name="Rectangle 20"/>
          <p:cNvSpPr>
            <a:spLocks noChangeArrowheads="1"/>
          </p:cNvSpPr>
          <p:nvPr/>
        </p:nvSpPr>
        <p:spPr bwMode="auto">
          <a:xfrm>
            <a:off x="2351088" y="5146675"/>
            <a:ext cx="57150"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0</a:t>
            </a:r>
            <a:endParaRPr lang="en-US">
              <a:solidFill>
                <a:srgbClr val="000000"/>
              </a:solidFill>
              <a:ea typeface="Arial"/>
              <a:cs typeface="Arial"/>
            </a:endParaRPr>
          </a:p>
        </p:txBody>
      </p:sp>
      <p:sp>
        <p:nvSpPr>
          <p:cNvPr id="201749" name="Line 21"/>
          <p:cNvSpPr>
            <a:spLocks noChangeShapeType="1"/>
          </p:cNvSpPr>
          <p:nvPr/>
        </p:nvSpPr>
        <p:spPr bwMode="auto">
          <a:xfrm flipV="1">
            <a:off x="2886075" y="5081588"/>
            <a:ext cx="1588"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0" name="Line 22"/>
          <p:cNvSpPr>
            <a:spLocks noChangeShapeType="1"/>
          </p:cNvSpPr>
          <p:nvPr/>
        </p:nvSpPr>
        <p:spPr bwMode="auto">
          <a:xfrm>
            <a:off x="2886075" y="2308225"/>
            <a:ext cx="1588"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1" name="Rectangle 23"/>
          <p:cNvSpPr>
            <a:spLocks noChangeArrowheads="1"/>
          </p:cNvSpPr>
          <p:nvPr/>
        </p:nvSpPr>
        <p:spPr bwMode="auto">
          <a:xfrm>
            <a:off x="2811463" y="5146675"/>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0.5</a:t>
            </a:r>
            <a:endParaRPr lang="en-US">
              <a:solidFill>
                <a:srgbClr val="000000"/>
              </a:solidFill>
              <a:ea typeface="Arial"/>
              <a:cs typeface="Arial"/>
            </a:endParaRPr>
          </a:p>
        </p:txBody>
      </p:sp>
      <p:sp>
        <p:nvSpPr>
          <p:cNvPr id="201752" name="Line 24"/>
          <p:cNvSpPr>
            <a:spLocks noChangeShapeType="1"/>
          </p:cNvSpPr>
          <p:nvPr/>
        </p:nvSpPr>
        <p:spPr bwMode="auto">
          <a:xfrm flipV="1">
            <a:off x="3395663" y="5081588"/>
            <a:ext cx="1587"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3" name="Line 25"/>
          <p:cNvSpPr>
            <a:spLocks noChangeShapeType="1"/>
          </p:cNvSpPr>
          <p:nvPr/>
        </p:nvSpPr>
        <p:spPr bwMode="auto">
          <a:xfrm>
            <a:off x="3395663" y="2308225"/>
            <a:ext cx="1587"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4" name="Rectangle 26"/>
          <p:cNvSpPr>
            <a:spLocks noChangeArrowheads="1"/>
          </p:cNvSpPr>
          <p:nvPr/>
        </p:nvSpPr>
        <p:spPr bwMode="auto">
          <a:xfrm>
            <a:off x="3371850" y="5146675"/>
            <a:ext cx="57150"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a:t>
            </a:r>
            <a:endParaRPr lang="en-US">
              <a:solidFill>
                <a:srgbClr val="000000"/>
              </a:solidFill>
              <a:ea typeface="Arial"/>
              <a:cs typeface="Arial"/>
            </a:endParaRPr>
          </a:p>
        </p:txBody>
      </p:sp>
      <p:sp>
        <p:nvSpPr>
          <p:cNvPr id="201755" name="Line 27"/>
          <p:cNvSpPr>
            <a:spLocks noChangeShapeType="1"/>
          </p:cNvSpPr>
          <p:nvPr/>
        </p:nvSpPr>
        <p:spPr bwMode="auto">
          <a:xfrm flipV="1">
            <a:off x="3906838" y="5081588"/>
            <a:ext cx="1587"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6" name="Line 28"/>
          <p:cNvSpPr>
            <a:spLocks noChangeShapeType="1"/>
          </p:cNvSpPr>
          <p:nvPr/>
        </p:nvSpPr>
        <p:spPr bwMode="auto">
          <a:xfrm>
            <a:off x="3906838" y="2308225"/>
            <a:ext cx="1587"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7" name="Rectangle 29"/>
          <p:cNvSpPr>
            <a:spLocks noChangeArrowheads="1"/>
          </p:cNvSpPr>
          <p:nvPr/>
        </p:nvSpPr>
        <p:spPr bwMode="auto">
          <a:xfrm>
            <a:off x="3832225" y="5146675"/>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1.5</a:t>
            </a:r>
            <a:endParaRPr lang="en-US">
              <a:solidFill>
                <a:srgbClr val="000000"/>
              </a:solidFill>
              <a:ea typeface="Arial"/>
              <a:cs typeface="Arial"/>
            </a:endParaRPr>
          </a:p>
        </p:txBody>
      </p:sp>
      <p:sp>
        <p:nvSpPr>
          <p:cNvPr id="201758" name="Line 30"/>
          <p:cNvSpPr>
            <a:spLocks noChangeShapeType="1"/>
          </p:cNvSpPr>
          <p:nvPr/>
        </p:nvSpPr>
        <p:spPr bwMode="auto">
          <a:xfrm flipV="1">
            <a:off x="4416425" y="5081588"/>
            <a:ext cx="1588" cy="41275"/>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59" name="Line 31"/>
          <p:cNvSpPr>
            <a:spLocks noChangeShapeType="1"/>
          </p:cNvSpPr>
          <p:nvPr/>
        </p:nvSpPr>
        <p:spPr bwMode="auto">
          <a:xfrm>
            <a:off x="4416425" y="2308225"/>
            <a:ext cx="1588" cy="333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0" name="Rectangle 32"/>
          <p:cNvSpPr>
            <a:spLocks noChangeArrowheads="1"/>
          </p:cNvSpPr>
          <p:nvPr/>
        </p:nvSpPr>
        <p:spPr bwMode="auto">
          <a:xfrm>
            <a:off x="4392613" y="5146675"/>
            <a:ext cx="57150"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2</a:t>
            </a:r>
            <a:endParaRPr lang="en-US">
              <a:solidFill>
                <a:srgbClr val="000000"/>
              </a:solidFill>
              <a:ea typeface="Arial"/>
              <a:cs typeface="Arial"/>
            </a:endParaRPr>
          </a:p>
        </p:txBody>
      </p:sp>
      <p:sp>
        <p:nvSpPr>
          <p:cNvPr id="201761" name="Line 33"/>
          <p:cNvSpPr>
            <a:spLocks noChangeShapeType="1"/>
          </p:cNvSpPr>
          <p:nvPr/>
        </p:nvSpPr>
        <p:spPr bwMode="auto">
          <a:xfrm>
            <a:off x="844550" y="5122863"/>
            <a:ext cx="33338"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2" name="Line 34"/>
          <p:cNvSpPr>
            <a:spLocks noChangeShapeType="1"/>
          </p:cNvSpPr>
          <p:nvPr/>
        </p:nvSpPr>
        <p:spPr bwMode="auto">
          <a:xfrm flipH="1">
            <a:off x="4375150" y="5122863"/>
            <a:ext cx="41275"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3" name="Rectangle 35"/>
          <p:cNvSpPr>
            <a:spLocks noChangeArrowheads="1"/>
          </p:cNvSpPr>
          <p:nvPr/>
        </p:nvSpPr>
        <p:spPr bwMode="auto">
          <a:xfrm>
            <a:off x="754063" y="5056188"/>
            <a:ext cx="57150" cy="122237"/>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0</a:t>
            </a:r>
            <a:endParaRPr lang="en-US">
              <a:solidFill>
                <a:srgbClr val="000000"/>
              </a:solidFill>
              <a:ea typeface="Arial"/>
              <a:cs typeface="Arial"/>
            </a:endParaRPr>
          </a:p>
        </p:txBody>
      </p:sp>
      <p:sp>
        <p:nvSpPr>
          <p:cNvPr id="201764" name="Line 36"/>
          <p:cNvSpPr>
            <a:spLocks noChangeShapeType="1"/>
          </p:cNvSpPr>
          <p:nvPr/>
        </p:nvSpPr>
        <p:spPr bwMode="auto">
          <a:xfrm>
            <a:off x="844550" y="4768850"/>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5" name="Line 37"/>
          <p:cNvSpPr>
            <a:spLocks noChangeShapeType="1"/>
          </p:cNvSpPr>
          <p:nvPr/>
        </p:nvSpPr>
        <p:spPr bwMode="auto">
          <a:xfrm flipH="1">
            <a:off x="4375150" y="4768850"/>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6" name="Rectangle 38"/>
          <p:cNvSpPr>
            <a:spLocks noChangeArrowheads="1"/>
          </p:cNvSpPr>
          <p:nvPr/>
        </p:nvSpPr>
        <p:spPr bwMode="auto">
          <a:xfrm>
            <a:off x="663575" y="4702175"/>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0.5</a:t>
            </a:r>
            <a:endParaRPr lang="en-US">
              <a:solidFill>
                <a:srgbClr val="000000"/>
              </a:solidFill>
              <a:ea typeface="Arial"/>
              <a:cs typeface="Arial"/>
            </a:endParaRPr>
          </a:p>
        </p:txBody>
      </p:sp>
      <p:sp>
        <p:nvSpPr>
          <p:cNvPr id="201767" name="Line 39"/>
          <p:cNvSpPr>
            <a:spLocks noChangeShapeType="1"/>
          </p:cNvSpPr>
          <p:nvPr/>
        </p:nvSpPr>
        <p:spPr bwMode="auto">
          <a:xfrm>
            <a:off x="844550" y="4414838"/>
            <a:ext cx="33338"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8" name="Line 40"/>
          <p:cNvSpPr>
            <a:spLocks noChangeShapeType="1"/>
          </p:cNvSpPr>
          <p:nvPr/>
        </p:nvSpPr>
        <p:spPr bwMode="auto">
          <a:xfrm flipH="1">
            <a:off x="4375150" y="4414838"/>
            <a:ext cx="41275"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69" name="Rectangle 41"/>
          <p:cNvSpPr>
            <a:spLocks noChangeArrowheads="1"/>
          </p:cNvSpPr>
          <p:nvPr/>
        </p:nvSpPr>
        <p:spPr bwMode="auto">
          <a:xfrm>
            <a:off x="754063" y="4348163"/>
            <a:ext cx="57150" cy="122237"/>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a:t>
            </a:r>
            <a:endParaRPr lang="en-US">
              <a:solidFill>
                <a:srgbClr val="000000"/>
              </a:solidFill>
              <a:ea typeface="Arial"/>
              <a:cs typeface="Arial"/>
            </a:endParaRPr>
          </a:p>
        </p:txBody>
      </p:sp>
      <p:sp>
        <p:nvSpPr>
          <p:cNvPr id="201770" name="Line 42"/>
          <p:cNvSpPr>
            <a:spLocks noChangeShapeType="1"/>
          </p:cNvSpPr>
          <p:nvPr/>
        </p:nvSpPr>
        <p:spPr bwMode="auto">
          <a:xfrm>
            <a:off x="844550" y="4060825"/>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1" name="Line 43"/>
          <p:cNvSpPr>
            <a:spLocks noChangeShapeType="1"/>
          </p:cNvSpPr>
          <p:nvPr/>
        </p:nvSpPr>
        <p:spPr bwMode="auto">
          <a:xfrm flipH="1">
            <a:off x="4375150" y="4060825"/>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2" name="Rectangle 44"/>
          <p:cNvSpPr>
            <a:spLocks noChangeArrowheads="1"/>
          </p:cNvSpPr>
          <p:nvPr/>
        </p:nvSpPr>
        <p:spPr bwMode="auto">
          <a:xfrm>
            <a:off x="663575" y="3994150"/>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1.5</a:t>
            </a:r>
            <a:endParaRPr lang="en-US">
              <a:solidFill>
                <a:srgbClr val="000000"/>
              </a:solidFill>
              <a:ea typeface="Arial"/>
              <a:cs typeface="Arial"/>
            </a:endParaRPr>
          </a:p>
        </p:txBody>
      </p:sp>
      <p:sp>
        <p:nvSpPr>
          <p:cNvPr id="201773" name="Line 45"/>
          <p:cNvSpPr>
            <a:spLocks noChangeShapeType="1"/>
          </p:cNvSpPr>
          <p:nvPr/>
        </p:nvSpPr>
        <p:spPr bwMode="auto">
          <a:xfrm>
            <a:off x="844550" y="3714750"/>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4" name="Line 46"/>
          <p:cNvSpPr>
            <a:spLocks noChangeShapeType="1"/>
          </p:cNvSpPr>
          <p:nvPr/>
        </p:nvSpPr>
        <p:spPr bwMode="auto">
          <a:xfrm flipH="1">
            <a:off x="4375150" y="3714750"/>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5" name="Rectangle 47"/>
          <p:cNvSpPr>
            <a:spLocks noChangeArrowheads="1"/>
          </p:cNvSpPr>
          <p:nvPr/>
        </p:nvSpPr>
        <p:spPr bwMode="auto">
          <a:xfrm>
            <a:off x="754063" y="3649663"/>
            <a:ext cx="57150" cy="122237"/>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2</a:t>
            </a:r>
            <a:endParaRPr lang="en-US">
              <a:solidFill>
                <a:srgbClr val="000000"/>
              </a:solidFill>
              <a:ea typeface="Arial"/>
              <a:cs typeface="Arial"/>
            </a:endParaRPr>
          </a:p>
        </p:txBody>
      </p:sp>
      <p:sp>
        <p:nvSpPr>
          <p:cNvPr id="201776" name="Line 48"/>
          <p:cNvSpPr>
            <a:spLocks noChangeShapeType="1"/>
          </p:cNvSpPr>
          <p:nvPr/>
        </p:nvSpPr>
        <p:spPr bwMode="auto">
          <a:xfrm>
            <a:off x="844550" y="3360738"/>
            <a:ext cx="33338"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7" name="Line 49"/>
          <p:cNvSpPr>
            <a:spLocks noChangeShapeType="1"/>
          </p:cNvSpPr>
          <p:nvPr/>
        </p:nvSpPr>
        <p:spPr bwMode="auto">
          <a:xfrm flipH="1">
            <a:off x="4375150" y="3360738"/>
            <a:ext cx="41275" cy="1587"/>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78" name="Rectangle 50"/>
          <p:cNvSpPr>
            <a:spLocks noChangeArrowheads="1"/>
          </p:cNvSpPr>
          <p:nvPr/>
        </p:nvSpPr>
        <p:spPr bwMode="auto">
          <a:xfrm>
            <a:off x="663575" y="3295650"/>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2.5</a:t>
            </a:r>
            <a:endParaRPr lang="en-US">
              <a:solidFill>
                <a:srgbClr val="000000"/>
              </a:solidFill>
              <a:ea typeface="Arial"/>
              <a:cs typeface="Arial"/>
            </a:endParaRPr>
          </a:p>
        </p:txBody>
      </p:sp>
      <p:sp>
        <p:nvSpPr>
          <p:cNvPr id="201779" name="Line 51"/>
          <p:cNvSpPr>
            <a:spLocks noChangeShapeType="1"/>
          </p:cNvSpPr>
          <p:nvPr/>
        </p:nvSpPr>
        <p:spPr bwMode="auto">
          <a:xfrm>
            <a:off x="844550" y="3006725"/>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0" name="Line 52"/>
          <p:cNvSpPr>
            <a:spLocks noChangeShapeType="1"/>
          </p:cNvSpPr>
          <p:nvPr/>
        </p:nvSpPr>
        <p:spPr bwMode="auto">
          <a:xfrm flipH="1">
            <a:off x="4375150" y="3006725"/>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1" name="Rectangle 53"/>
          <p:cNvSpPr>
            <a:spLocks noChangeArrowheads="1"/>
          </p:cNvSpPr>
          <p:nvPr/>
        </p:nvSpPr>
        <p:spPr bwMode="auto">
          <a:xfrm>
            <a:off x="754063" y="2941638"/>
            <a:ext cx="57150" cy="122237"/>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3</a:t>
            </a:r>
            <a:endParaRPr lang="en-US">
              <a:solidFill>
                <a:srgbClr val="000000"/>
              </a:solidFill>
              <a:ea typeface="Arial"/>
              <a:cs typeface="Arial"/>
            </a:endParaRPr>
          </a:p>
        </p:txBody>
      </p:sp>
      <p:sp>
        <p:nvSpPr>
          <p:cNvPr id="201782" name="Line 54"/>
          <p:cNvSpPr>
            <a:spLocks noChangeShapeType="1"/>
          </p:cNvSpPr>
          <p:nvPr/>
        </p:nvSpPr>
        <p:spPr bwMode="auto">
          <a:xfrm>
            <a:off x="844550" y="2654300"/>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3" name="Line 55"/>
          <p:cNvSpPr>
            <a:spLocks noChangeShapeType="1"/>
          </p:cNvSpPr>
          <p:nvPr/>
        </p:nvSpPr>
        <p:spPr bwMode="auto">
          <a:xfrm flipH="1">
            <a:off x="4375150" y="2654300"/>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4" name="Rectangle 56"/>
          <p:cNvSpPr>
            <a:spLocks noChangeArrowheads="1"/>
          </p:cNvSpPr>
          <p:nvPr/>
        </p:nvSpPr>
        <p:spPr bwMode="auto">
          <a:xfrm>
            <a:off x="663575" y="2587625"/>
            <a:ext cx="142875"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3.5</a:t>
            </a:r>
            <a:endParaRPr lang="en-US">
              <a:solidFill>
                <a:srgbClr val="000000"/>
              </a:solidFill>
              <a:ea typeface="Arial"/>
              <a:cs typeface="Arial"/>
            </a:endParaRPr>
          </a:p>
        </p:txBody>
      </p:sp>
      <p:sp>
        <p:nvSpPr>
          <p:cNvPr id="201785" name="Line 57"/>
          <p:cNvSpPr>
            <a:spLocks noChangeShapeType="1"/>
          </p:cNvSpPr>
          <p:nvPr/>
        </p:nvSpPr>
        <p:spPr bwMode="auto">
          <a:xfrm>
            <a:off x="844550" y="2308225"/>
            <a:ext cx="33338"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6" name="Line 58"/>
          <p:cNvSpPr>
            <a:spLocks noChangeShapeType="1"/>
          </p:cNvSpPr>
          <p:nvPr/>
        </p:nvSpPr>
        <p:spPr bwMode="auto">
          <a:xfrm flipH="1">
            <a:off x="4375150" y="2308225"/>
            <a:ext cx="412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7" name="Rectangle 59"/>
          <p:cNvSpPr>
            <a:spLocks noChangeArrowheads="1"/>
          </p:cNvSpPr>
          <p:nvPr/>
        </p:nvSpPr>
        <p:spPr bwMode="auto">
          <a:xfrm>
            <a:off x="754063" y="2241550"/>
            <a:ext cx="57150" cy="122238"/>
          </a:xfrm>
          <a:prstGeom prst="rect">
            <a:avLst/>
          </a:prstGeom>
          <a:noFill/>
          <a:ln w="9525">
            <a:noFill/>
            <a:miter lim="800000"/>
            <a:headEnd/>
            <a:tailEnd/>
          </a:ln>
        </p:spPr>
        <p:txBody>
          <a:bodyPr wrap="none" lIns="0" tIns="0" rIns="0" bIns="0">
            <a:prstTxWarp prst="textNoShape">
              <a:avLst/>
            </a:prstTxWarp>
            <a:spAutoFit/>
          </a:bodyPr>
          <a:lstStyle/>
          <a:p>
            <a:pPr defTabSz="914400"/>
            <a:r>
              <a:rPr lang="en-US" sz="800">
                <a:solidFill>
                  <a:srgbClr val="000000"/>
                </a:solidFill>
                <a:latin typeface="Helvetica" pitchFamily="-1" charset="0"/>
                <a:ea typeface="Arial"/>
                <a:cs typeface="Arial"/>
              </a:rPr>
              <a:t>4</a:t>
            </a:r>
            <a:endParaRPr lang="en-US">
              <a:solidFill>
                <a:srgbClr val="000000"/>
              </a:solidFill>
              <a:ea typeface="Arial"/>
              <a:cs typeface="Arial"/>
            </a:endParaRPr>
          </a:p>
        </p:txBody>
      </p:sp>
      <p:sp>
        <p:nvSpPr>
          <p:cNvPr id="201788" name="Line 60"/>
          <p:cNvSpPr>
            <a:spLocks noChangeShapeType="1"/>
          </p:cNvSpPr>
          <p:nvPr/>
        </p:nvSpPr>
        <p:spPr bwMode="auto">
          <a:xfrm>
            <a:off x="844550" y="2308225"/>
            <a:ext cx="3571875" cy="158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89" name="Freeform 61"/>
          <p:cNvSpPr>
            <a:spLocks/>
          </p:cNvSpPr>
          <p:nvPr/>
        </p:nvSpPr>
        <p:spPr bwMode="auto">
          <a:xfrm>
            <a:off x="844550" y="2308225"/>
            <a:ext cx="3571875" cy="2814638"/>
          </a:xfrm>
          <a:custGeom>
            <a:avLst/>
            <a:gdLst>
              <a:gd name="T0" fmla="*/ 0 w 434"/>
              <a:gd name="T1" fmla="*/ 2147483647 h 342"/>
              <a:gd name="T2" fmla="*/ 2147483647 w 434"/>
              <a:gd name="T3" fmla="*/ 2147483647 h 342"/>
              <a:gd name="T4" fmla="*/ 2147483647 w 434"/>
              <a:gd name="T5" fmla="*/ 0 h 342"/>
              <a:gd name="T6" fmla="*/ 0 60000 65536"/>
              <a:gd name="T7" fmla="*/ 0 60000 65536"/>
              <a:gd name="T8" fmla="*/ 0 60000 65536"/>
              <a:gd name="T9" fmla="*/ 0 w 434"/>
              <a:gd name="T10" fmla="*/ 0 h 342"/>
              <a:gd name="T11" fmla="*/ 434 w 434"/>
              <a:gd name="T12" fmla="*/ 342 h 342"/>
            </a:gdLst>
            <a:ahLst/>
            <a:cxnLst>
              <a:cxn ang="T6">
                <a:pos x="T0" y="T1"/>
              </a:cxn>
              <a:cxn ang="T7">
                <a:pos x="T2" y="T3"/>
              </a:cxn>
              <a:cxn ang="T8">
                <a:pos x="T4" y="T5"/>
              </a:cxn>
            </a:cxnLst>
            <a:rect l="T9" t="T10" r="T11" b="T12"/>
            <a:pathLst>
              <a:path w="434" h="342">
                <a:moveTo>
                  <a:pt x="0" y="342"/>
                </a:moveTo>
                <a:lnTo>
                  <a:pt x="434" y="342"/>
                </a:lnTo>
                <a:lnTo>
                  <a:pt x="434" y="0"/>
                </a:lnTo>
              </a:path>
            </a:pathLst>
          </a:cu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790" name="Line 62"/>
          <p:cNvSpPr>
            <a:spLocks noChangeShapeType="1"/>
          </p:cNvSpPr>
          <p:nvPr/>
        </p:nvSpPr>
        <p:spPr bwMode="auto">
          <a:xfrm flipV="1">
            <a:off x="844550" y="2308225"/>
            <a:ext cx="1588" cy="2814638"/>
          </a:xfrm>
          <a:prstGeom prst="line">
            <a:avLst/>
          </a:prstGeom>
          <a:noFill/>
          <a:ln w="0">
            <a:solidFill>
              <a:srgbClr val="00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nvGrpSpPr>
          <p:cNvPr id="2" name="Group 63"/>
          <p:cNvGrpSpPr>
            <a:grpSpLocks/>
          </p:cNvGrpSpPr>
          <p:nvPr/>
        </p:nvGrpSpPr>
        <p:grpSpPr bwMode="auto">
          <a:xfrm>
            <a:off x="844550" y="4414838"/>
            <a:ext cx="3571875" cy="709612"/>
            <a:chOff x="963" y="3282"/>
            <a:chExt cx="2250" cy="447"/>
          </a:xfrm>
        </p:grpSpPr>
        <p:grpSp>
          <p:nvGrpSpPr>
            <p:cNvPr id="3" name="Group 64"/>
            <p:cNvGrpSpPr>
              <a:grpSpLocks/>
            </p:cNvGrpSpPr>
            <p:nvPr/>
          </p:nvGrpSpPr>
          <p:grpSpPr bwMode="auto">
            <a:xfrm>
              <a:off x="963" y="3282"/>
              <a:ext cx="1628" cy="446"/>
              <a:chOff x="1806" y="2566"/>
              <a:chExt cx="1628" cy="446"/>
            </a:xfrm>
          </p:grpSpPr>
          <p:sp>
            <p:nvSpPr>
              <p:cNvPr id="201811" name="Freeform 65"/>
              <p:cNvSpPr>
                <a:spLocks/>
              </p:cNvSpPr>
              <p:nvPr/>
            </p:nvSpPr>
            <p:spPr bwMode="auto">
              <a:xfrm>
                <a:off x="1806" y="2566"/>
                <a:ext cx="814" cy="1"/>
              </a:xfrm>
              <a:custGeom>
                <a:avLst/>
                <a:gdLst>
                  <a:gd name="T0" fmla="*/ 11 w 814"/>
                  <a:gd name="T1" fmla="*/ 0 h 1"/>
                  <a:gd name="T2" fmla="*/ 32 w 814"/>
                  <a:gd name="T3" fmla="*/ 0 h 1"/>
                  <a:gd name="T4" fmla="*/ 47 w 814"/>
                  <a:gd name="T5" fmla="*/ 0 h 1"/>
                  <a:gd name="T6" fmla="*/ 68 w 814"/>
                  <a:gd name="T7" fmla="*/ 0 h 1"/>
                  <a:gd name="T8" fmla="*/ 89 w 814"/>
                  <a:gd name="T9" fmla="*/ 0 h 1"/>
                  <a:gd name="T10" fmla="*/ 109 w 814"/>
                  <a:gd name="T11" fmla="*/ 0 h 1"/>
                  <a:gd name="T12" fmla="*/ 125 w 814"/>
                  <a:gd name="T13" fmla="*/ 0 h 1"/>
                  <a:gd name="T14" fmla="*/ 146 w 814"/>
                  <a:gd name="T15" fmla="*/ 0 h 1"/>
                  <a:gd name="T16" fmla="*/ 166 w 814"/>
                  <a:gd name="T17" fmla="*/ 0 h 1"/>
                  <a:gd name="T18" fmla="*/ 182 w 814"/>
                  <a:gd name="T19" fmla="*/ 0 h 1"/>
                  <a:gd name="T20" fmla="*/ 203 w 814"/>
                  <a:gd name="T21" fmla="*/ 0 h 1"/>
                  <a:gd name="T22" fmla="*/ 223 w 814"/>
                  <a:gd name="T23" fmla="*/ 0 h 1"/>
                  <a:gd name="T24" fmla="*/ 244 w 814"/>
                  <a:gd name="T25" fmla="*/ 0 h 1"/>
                  <a:gd name="T26" fmla="*/ 260 w 814"/>
                  <a:gd name="T27" fmla="*/ 0 h 1"/>
                  <a:gd name="T28" fmla="*/ 280 w 814"/>
                  <a:gd name="T29" fmla="*/ 0 h 1"/>
                  <a:gd name="T30" fmla="*/ 301 w 814"/>
                  <a:gd name="T31" fmla="*/ 0 h 1"/>
                  <a:gd name="T32" fmla="*/ 322 w 814"/>
                  <a:gd name="T33" fmla="*/ 0 h 1"/>
                  <a:gd name="T34" fmla="*/ 337 w 814"/>
                  <a:gd name="T35" fmla="*/ 0 h 1"/>
                  <a:gd name="T36" fmla="*/ 358 w 814"/>
                  <a:gd name="T37" fmla="*/ 0 h 1"/>
                  <a:gd name="T38" fmla="*/ 379 w 814"/>
                  <a:gd name="T39" fmla="*/ 0 h 1"/>
                  <a:gd name="T40" fmla="*/ 394 w 814"/>
                  <a:gd name="T41" fmla="*/ 0 h 1"/>
                  <a:gd name="T42" fmla="*/ 415 w 814"/>
                  <a:gd name="T43" fmla="*/ 0 h 1"/>
                  <a:gd name="T44" fmla="*/ 436 w 814"/>
                  <a:gd name="T45" fmla="*/ 0 h 1"/>
                  <a:gd name="T46" fmla="*/ 457 w 814"/>
                  <a:gd name="T47" fmla="*/ 0 h 1"/>
                  <a:gd name="T48" fmla="*/ 472 w 814"/>
                  <a:gd name="T49" fmla="*/ 0 h 1"/>
                  <a:gd name="T50" fmla="*/ 493 w 814"/>
                  <a:gd name="T51" fmla="*/ 0 h 1"/>
                  <a:gd name="T52" fmla="*/ 514 w 814"/>
                  <a:gd name="T53" fmla="*/ 0 h 1"/>
                  <a:gd name="T54" fmla="*/ 529 w 814"/>
                  <a:gd name="T55" fmla="*/ 0 h 1"/>
                  <a:gd name="T56" fmla="*/ 550 w 814"/>
                  <a:gd name="T57" fmla="*/ 0 h 1"/>
                  <a:gd name="T58" fmla="*/ 571 w 814"/>
                  <a:gd name="T59" fmla="*/ 0 h 1"/>
                  <a:gd name="T60" fmla="*/ 591 w 814"/>
                  <a:gd name="T61" fmla="*/ 0 h 1"/>
                  <a:gd name="T62" fmla="*/ 607 w 814"/>
                  <a:gd name="T63" fmla="*/ 0 h 1"/>
                  <a:gd name="T64" fmla="*/ 628 w 814"/>
                  <a:gd name="T65" fmla="*/ 0 h 1"/>
                  <a:gd name="T66" fmla="*/ 648 w 814"/>
                  <a:gd name="T67" fmla="*/ 0 h 1"/>
                  <a:gd name="T68" fmla="*/ 664 w 814"/>
                  <a:gd name="T69" fmla="*/ 0 h 1"/>
                  <a:gd name="T70" fmla="*/ 685 w 814"/>
                  <a:gd name="T71" fmla="*/ 0 h 1"/>
                  <a:gd name="T72" fmla="*/ 705 w 814"/>
                  <a:gd name="T73" fmla="*/ 0 h 1"/>
                  <a:gd name="T74" fmla="*/ 726 w 814"/>
                  <a:gd name="T75" fmla="*/ 0 h 1"/>
                  <a:gd name="T76" fmla="*/ 742 w 814"/>
                  <a:gd name="T77" fmla="*/ 0 h 1"/>
                  <a:gd name="T78" fmla="*/ 762 w 814"/>
                  <a:gd name="T79" fmla="*/ 0 h 1"/>
                  <a:gd name="T80" fmla="*/ 783 w 814"/>
                  <a:gd name="T81" fmla="*/ 0 h 1"/>
                  <a:gd name="T82" fmla="*/ 804 w 814"/>
                  <a:gd name="T83" fmla="*/ 0 h 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1"/>
                  <a:gd name="T128" fmla="*/ 814 w 814"/>
                  <a:gd name="T129" fmla="*/ 1 h 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1">
                    <a:moveTo>
                      <a:pt x="0" y="0"/>
                    </a:moveTo>
                    <a:lnTo>
                      <a:pt x="6" y="0"/>
                    </a:lnTo>
                    <a:lnTo>
                      <a:pt x="11" y="0"/>
                    </a:lnTo>
                    <a:lnTo>
                      <a:pt x="16" y="0"/>
                    </a:lnTo>
                    <a:lnTo>
                      <a:pt x="21" y="0"/>
                    </a:lnTo>
                    <a:lnTo>
                      <a:pt x="32" y="0"/>
                    </a:lnTo>
                    <a:lnTo>
                      <a:pt x="37" y="0"/>
                    </a:lnTo>
                    <a:lnTo>
                      <a:pt x="42" y="0"/>
                    </a:lnTo>
                    <a:lnTo>
                      <a:pt x="47" y="0"/>
                    </a:lnTo>
                    <a:lnTo>
                      <a:pt x="57" y="0"/>
                    </a:lnTo>
                    <a:lnTo>
                      <a:pt x="63" y="0"/>
                    </a:lnTo>
                    <a:lnTo>
                      <a:pt x="68" y="0"/>
                    </a:lnTo>
                    <a:lnTo>
                      <a:pt x="73" y="0"/>
                    </a:lnTo>
                    <a:lnTo>
                      <a:pt x="83" y="0"/>
                    </a:lnTo>
                    <a:lnTo>
                      <a:pt x="89" y="0"/>
                    </a:lnTo>
                    <a:lnTo>
                      <a:pt x="94" y="0"/>
                    </a:lnTo>
                    <a:lnTo>
                      <a:pt x="99" y="0"/>
                    </a:lnTo>
                    <a:lnTo>
                      <a:pt x="109" y="0"/>
                    </a:lnTo>
                    <a:lnTo>
                      <a:pt x="114" y="0"/>
                    </a:lnTo>
                    <a:lnTo>
                      <a:pt x="120" y="0"/>
                    </a:lnTo>
                    <a:lnTo>
                      <a:pt x="125" y="0"/>
                    </a:lnTo>
                    <a:lnTo>
                      <a:pt x="135" y="0"/>
                    </a:lnTo>
                    <a:lnTo>
                      <a:pt x="140" y="0"/>
                    </a:lnTo>
                    <a:lnTo>
                      <a:pt x="146" y="0"/>
                    </a:lnTo>
                    <a:lnTo>
                      <a:pt x="151" y="0"/>
                    </a:lnTo>
                    <a:lnTo>
                      <a:pt x="161" y="0"/>
                    </a:lnTo>
                    <a:lnTo>
                      <a:pt x="166" y="0"/>
                    </a:lnTo>
                    <a:lnTo>
                      <a:pt x="171" y="0"/>
                    </a:lnTo>
                    <a:lnTo>
                      <a:pt x="177" y="0"/>
                    </a:lnTo>
                    <a:lnTo>
                      <a:pt x="182" y="0"/>
                    </a:lnTo>
                    <a:lnTo>
                      <a:pt x="192" y="0"/>
                    </a:lnTo>
                    <a:lnTo>
                      <a:pt x="197" y="0"/>
                    </a:lnTo>
                    <a:lnTo>
                      <a:pt x="203" y="0"/>
                    </a:lnTo>
                    <a:lnTo>
                      <a:pt x="208" y="0"/>
                    </a:lnTo>
                    <a:lnTo>
                      <a:pt x="218" y="0"/>
                    </a:lnTo>
                    <a:lnTo>
                      <a:pt x="223" y="0"/>
                    </a:lnTo>
                    <a:lnTo>
                      <a:pt x="229" y="0"/>
                    </a:lnTo>
                    <a:lnTo>
                      <a:pt x="234" y="0"/>
                    </a:lnTo>
                    <a:lnTo>
                      <a:pt x="244" y="0"/>
                    </a:lnTo>
                    <a:lnTo>
                      <a:pt x="249" y="0"/>
                    </a:lnTo>
                    <a:lnTo>
                      <a:pt x="254" y="0"/>
                    </a:lnTo>
                    <a:lnTo>
                      <a:pt x="260" y="0"/>
                    </a:lnTo>
                    <a:lnTo>
                      <a:pt x="270" y="0"/>
                    </a:lnTo>
                    <a:lnTo>
                      <a:pt x="275" y="0"/>
                    </a:lnTo>
                    <a:lnTo>
                      <a:pt x="280" y="0"/>
                    </a:lnTo>
                    <a:lnTo>
                      <a:pt x="286" y="0"/>
                    </a:lnTo>
                    <a:lnTo>
                      <a:pt x="296" y="0"/>
                    </a:lnTo>
                    <a:lnTo>
                      <a:pt x="301" y="0"/>
                    </a:lnTo>
                    <a:lnTo>
                      <a:pt x="306" y="0"/>
                    </a:lnTo>
                    <a:lnTo>
                      <a:pt x="311" y="0"/>
                    </a:lnTo>
                    <a:lnTo>
                      <a:pt x="322" y="0"/>
                    </a:lnTo>
                    <a:lnTo>
                      <a:pt x="327" y="0"/>
                    </a:lnTo>
                    <a:lnTo>
                      <a:pt x="332" y="0"/>
                    </a:lnTo>
                    <a:lnTo>
                      <a:pt x="337" y="0"/>
                    </a:lnTo>
                    <a:lnTo>
                      <a:pt x="343" y="0"/>
                    </a:lnTo>
                    <a:lnTo>
                      <a:pt x="353" y="0"/>
                    </a:lnTo>
                    <a:lnTo>
                      <a:pt x="358" y="0"/>
                    </a:lnTo>
                    <a:lnTo>
                      <a:pt x="363" y="0"/>
                    </a:lnTo>
                    <a:lnTo>
                      <a:pt x="368" y="0"/>
                    </a:lnTo>
                    <a:lnTo>
                      <a:pt x="379" y="0"/>
                    </a:lnTo>
                    <a:lnTo>
                      <a:pt x="384" y="0"/>
                    </a:lnTo>
                    <a:lnTo>
                      <a:pt x="389" y="0"/>
                    </a:lnTo>
                    <a:lnTo>
                      <a:pt x="394" y="0"/>
                    </a:lnTo>
                    <a:lnTo>
                      <a:pt x="405" y="0"/>
                    </a:lnTo>
                    <a:lnTo>
                      <a:pt x="410" y="0"/>
                    </a:lnTo>
                    <a:lnTo>
                      <a:pt x="415" y="0"/>
                    </a:lnTo>
                    <a:lnTo>
                      <a:pt x="420" y="0"/>
                    </a:lnTo>
                    <a:lnTo>
                      <a:pt x="431" y="0"/>
                    </a:lnTo>
                    <a:lnTo>
                      <a:pt x="436" y="0"/>
                    </a:lnTo>
                    <a:lnTo>
                      <a:pt x="441" y="0"/>
                    </a:lnTo>
                    <a:lnTo>
                      <a:pt x="446" y="0"/>
                    </a:lnTo>
                    <a:lnTo>
                      <a:pt x="457" y="0"/>
                    </a:lnTo>
                    <a:lnTo>
                      <a:pt x="462" y="0"/>
                    </a:lnTo>
                    <a:lnTo>
                      <a:pt x="467" y="0"/>
                    </a:lnTo>
                    <a:lnTo>
                      <a:pt x="472" y="0"/>
                    </a:lnTo>
                    <a:lnTo>
                      <a:pt x="483" y="0"/>
                    </a:lnTo>
                    <a:lnTo>
                      <a:pt x="488" y="0"/>
                    </a:lnTo>
                    <a:lnTo>
                      <a:pt x="493" y="0"/>
                    </a:lnTo>
                    <a:lnTo>
                      <a:pt x="498" y="0"/>
                    </a:lnTo>
                    <a:lnTo>
                      <a:pt x="503" y="0"/>
                    </a:lnTo>
                    <a:lnTo>
                      <a:pt x="514" y="0"/>
                    </a:lnTo>
                    <a:lnTo>
                      <a:pt x="519" y="0"/>
                    </a:lnTo>
                    <a:lnTo>
                      <a:pt x="524" y="0"/>
                    </a:lnTo>
                    <a:lnTo>
                      <a:pt x="529" y="0"/>
                    </a:lnTo>
                    <a:lnTo>
                      <a:pt x="540" y="0"/>
                    </a:lnTo>
                    <a:lnTo>
                      <a:pt x="545" y="0"/>
                    </a:lnTo>
                    <a:lnTo>
                      <a:pt x="550" y="0"/>
                    </a:lnTo>
                    <a:lnTo>
                      <a:pt x="555" y="0"/>
                    </a:lnTo>
                    <a:lnTo>
                      <a:pt x="565" y="0"/>
                    </a:lnTo>
                    <a:lnTo>
                      <a:pt x="571" y="0"/>
                    </a:lnTo>
                    <a:lnTo>
                      <a:pt x="576" y="0"/>
                    </a:lnTo>
                    <a:lnTo>
                      <a:pt x="581" y="0"/>
                    </a:lnTo>
                    <a:lnTo>
                      <a:pt x="591" y="0"/>
                    </a:lnTo>
                    <a:lnTo>
                      <a:pt x="597" y="0"/>
                    </a:lnTo>
                    <a:lnTo>
                      <a:pt x="602" y="0"/>
                    </a:lnTo>
                    <a:lnTo>
                      <a:pt x="607" y="0"/>
                    </a:lnTo>
                    <a:lnTo>
                      <a:pt x="617" y="0"/>
                    </a:lnTo>
                    <a:lnTo>
                      <a:pt x="622" y="0"/>
                    </a:lnTo>
                    <a:lnTo>
                      <a:pt x="628" y="0"/>
                    </a:lnTo>
                    <a:lnTo>
                      <a:pt x="633" y="0"/>
                    </a:lnTo>
                    <a:lnTo>
                      <a:pt x="643" y="0"/>
                    </a:lnTo>
                    <a:lnTo>
                      <a:pt x="648" y="0"/>
                    </a:lnTo>
                    <a:lnTo>
                      <a:pt x="654" y="0"/>
                    </a:lnTo>
                    <a:lnTo>
                      <a:pt x="659" y="0"/>
                    </a:lnTo>
                    <a:lnTo>
                      <a:pt x="664" y="0"/>
                    </a:lnTo>
                    <a:lnTo>
                      <a:pt x="674" y="0"/>
                    </a:lnTo>
                    <a:lnTo>
                      <a:pt x="680" y="0"/>
                    </a:lnTo>
                    <a:lnTo>
                      <a:pt x="685" y="0"/>
                    </a:lnTo>
                    <a:lnTo>
                      <a:pt x="690" y="0"/>
                    </a:lnTo>
                    <a:lnTo>
                      <a:pt x="700" y="0"/>
                    </a:lnTo>
                    <a:lnTo>
                      <a:pt x="705" y="0"/>
                    </a:lnTo>
                    <a:lnTo>
                      <a:pt x="711" y="0"/>
                    </a:lnTo>
                    <a:lnTo>
                      <a:pt x="716" y="0"/>
                    </a:lnTo>
                    <a:lnTo>
                      <a:pt x="726" y="0"/>
                    </a:lnTo>
                    <a:lnTo>
                      <a:pt x="731" y="0"/>
                    </a:lnTo>
                    <a:lnTo>
                      <a:pt x="737" y="0"/>
                    </a:lnTo>
                    <a:lnTo>
                      <a:pt x="742" y="0"/>
                    </a:lnTo>
                    <a:lnTo>
                      <a:pt x="752" y="0"/>
                    </a:lnTo>
                    <a:lnTo>
                      <a:pt x="757" y="0"/>
                    </a:lnTo>
                    <a:lnTo>
                      <a:pt x="762" y="0"/>
                    </a:lnTo>
                    <a:lnTo>
                      <a:pt x="768" y="0"/>
                    </a:lnTo>
                    <a:lnTo>
                      <a:pt x="778" y="0"/>
                    </a:lnTo>
                    <a:lnTo>
                      <a:pt x="783" y="0"/>
                    </a:lnTo>
                    <a:lnTo>
                      <a:pt x="788" y="0"/>
                    </a:lnTo>
                    <a:lnTo>
                      <a:pt x="794" y="0"/>
                    </a:lnTo>
                    <a:lnTo>
                      <a:pt x="804" y="0"/>
                    </a:lnTo>
                    <a:lnTo>
                      <a:pt x="809" y="0"/>
                    </a:lnTo>
                    <a:lnTo>
                      <a:pt x="814" y="0"/>
                    </a:lnTo>
                  </a:path>
                </a:pathLst>
              </a:custGeom>
              <a:noFill/>
              <a:ln w="28575">
                <a:solidFill>
                  <a:srgbClr val="0000FF"/>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812" name="Freeform 66"/>
              <p:cNvSpPr>
                <a:spLocks/>
              </p:cNvSpPr>
              <p:nvPr/>
            </p:nvSpPr>
            <p:spPr bwMode="auto">
              <a:xfrm>
                <a:off x="2620" y="2566"/>
                <a:ext cx="814" cy="446"/>
              </a:xfrm>
              <a:custGeom>
                <a:avLst/>
                <a:gdLst>
                  <a:gd name="T0" fmla="*/ 11 w 814"/>
                  <a:gd name="T1" fmla="*/ 0 h 446"/>
                  <a:gd name="T2" fmla="*/ 31 w 814"/>
                  <a:gd name="T3" fmla="*/ 0 h 446"/>
                  <a:gd name="T4" fmla="*/ 52 w 814"/>
                  <a:gd name="T5" fmla="*/ 0 h 446"/>
                  <a:gd name="T6" fmla="*/ 73 w 814"/>
                  <a:gd name="T7" fmla="*/ 0 h 446"/>
                  <a:gd name="T8" fmla="*/ 88 w 814"/>
                  <a:gd name="T9" fmla="*/ 0 h 446"/>
                  <a:gd name="T10" fmla="*/ 109 w 814"/>
                  <a:gd name="T11" fmla="*/ 0 h 446"/>
                  <a:gd name="T12" fmla="*/ 130 w 814"/>
                  <a:gd name="T13" fmla="*/ 0 h 446"/>
                  <a:gd name="T14" fmla="*/ 151 w 814"/>
                  <a:gd name="T15" fmla="*/ 223 h 446"/>
                  <a:gd name="T16" fmla="*/ 166 w 814"/>
                  <a:gd name="T17" fmla="*/ 446 h 446"/>
                  <a:gd name="T18" fmla="*/ 187 w 814"/>
                  <a:gd name="T19" fmla="*/ 446 h 446"/>
                  <a:gd name="T20" fmla="*/ 208 w 814"/>
                  <a:gd name="T21" fmla="*/ 446 h 446"/>
                  <a:gd name="T22" fmla="*/ 223 w 814"/>
                  <a:gd name="T23" fmla="*/ 446 h 446"/>
                  <a:gd name="T24" fmla="*/ 244 w 814"/>
                  <a:gd name="T25" fmla="*/ 446 h 446"/>
                  <a:gd name="T26" fmla="*/ 265 w 814"/>
                  <a:gd name="T27" fmla="*/ 446 h 446"/>
                  <a:gd name="T28" fmla="*/ 285 w 814"/>
                  <a:gd name="T29" fmla="*/ 446 h 446"/>
                  <a:gd name="T30" fmla="*/ 301 w 814"/>
                  <a:gd name="T31" fmla="*/ 446 h 446"/>
                  <a:gd name="T32" fmla="*/ 322 w 814"/>
                  <a:gd name="T33" fmla="*/ 446 h 446"/>
                  <a:gd name="T34" fmla="*/ 342 w 814"/>
                  <a:gd name="T35" fmla="*/ 446 h 446"/>
                  <a:gd name="T36" fmla="*/ 358 w 814"/>
                  <a:gd name="T37" fmla="*/ 446 h 446"/>
                  <a:gd name="T38" fmla="*/ 379 w 814"/>
                  <a:gd name="T39" fmla="*/ 446 h 446"/>
                  <a:gd name="T40" fmla="*/ 399 w 814"/>
                  <a:gd name="T41" fmla="*/ 446 h 446"/>
                  <a:gd name="T42" fmla="*/ 420 w 814"/>
                  <a:gd name="T43" fmla="*/ 446 h 446"/>
                  <a:gd name="T44" fmla="*/ 436 w 814"/>
                  <a:gd name="T45" fmla="*/ 446 h 446"/>
                  <a:gd name="T46" fmla="*/ 456 w 814"/>
                  <a:gd name="T47" fmla="*/ 446 h 446"/>
                  <a:gd name="T48" fmla="*/ 477 w 814"/>
                  <a:gd name="T49" fmla="*/ 446 h 446"/>
                  <a:gd name="T50" fmla="*/ 493 w 814"/>
                  <a:gd name="T51" fmla="*/ 446 h 446"/>
                  <a:gd name="T52" fmla="*/ 514 w 814"/>
                  <a:gd name="T53" fmla="*/ 446 h 446"/>
                  <a:gd name="T54" fmla="*/ 534 w 814"/>
                  <a:gd name="T55" fmla="*/ 446 h 446"/>
                  <a:gd name="T56" fmla="*/ 555 w 814"/>
                  <a:gd name="T57" fmla="*/ 446 h 446"/>
                  <a:gd name="T58" fmla="*/ 571 w 814"/>
                  <a:gd name="T59" fmla="*/ 446 h 446"/>
                  <a:gd name="T60" fmla="*/ 591 w 814"/>
                  <a:gd name="T61" fmla="*/ 446 h 446"/>
                  <a:gd name="T62" fmla="*/ 612 w 814"/>
                  <a:gd name="T63" fmla="*/ 446 h 446"/>
                  <a:gd name="T64" fmla="*/ 633 w 814"/>
                  <a:gd name="T65" fmla="*/ 446 h 446"/>
                  <a:gd name="T66" fmla="*/ 648 w 814"/>
                  <a:gd name="T67" fmla="*/ 446 h 446"/>
                  <a:gd name="T68" fmla="*/ 669 w 814"/>
                  <a:gd name="T69" fmla="*/ 446 h 446"/>
                  <a:gd name="T70" fmla="*/ 690 w 814"/>
                  <a:gd name="T71" fmla="*/ 446 h 446"/>
                  <a:gd name="T72" fmla="*/ 705 w 814"/>
                  <a:gd name="T73" fmla="*/ 446 h 446"/>
                  <a:gd name="T74" fmla="*/ 726 w 814"/>
                  <a:gd name="T75" fmla="*/ 446 h 446"/>
                  <a:gd name="T76" fmla="*/ 747 w 814"/>
                  <a:gd name="T77" fmla="*/ 446 h 446"/>
                  <a:gd name="T78" fmla="*/ 768 w 814"/>
                  <a:gd name="T79" fmla="*/ 446 h 446"/>
                  <a:gd name="T80" fmla="*/ 783 w 814"/>
                  <a:gd name="T81" fmla="*/ 446 h 446"/>
                  <a:gd name="T82" fmla="*/ 804 w 814"/>
                  <a:gd name="T83" fmla="*/ 446 h 4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446"/>
                  <a:gd name="T128" fmla="*/ 814 w 814"/>
                  <a:gd name="T129" fmla="*/ 446 h 4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446">
                    <a:moveTo>
                      <a:pt x="0" y="0"/>
                    </a:moveTo>
                    <a:lnTo>
                      <a:pt x="5" y="0"/>
                    </a:lnTo>
                    <a:lnTo>
                      <a:pt x="11" y="0"/>
                    </a:lnTo>
                    <a:lnTo>
                      <a:pt x="21" y="0"/>
                    </a:lnTo>
                    <a:lnTo>
                      <a:pt x="26" y="0"/>
                    </a:lnTo>
                    <a:lnTo>
                      <a:pt x="31" y="0"/>
                    </a:lnTo>
                    <a:lnTo>
                      <a:pt x="37" y="0"/>
                    </a:lnTo>
                    <a:lnTo>
                      <a:pt x="47" y="0"/>
                    </a:lnTo>
                    <a:lnTo>
                      <a:pt x="52" y="0"/>
                    </a:lnTo>
                    <a:lnTo>
                      <a:pt x="57" y="0"/>
                    </a:lnTo>
                    <a:lnTo>
                      <a:pt x="63" y="0"/>
                    </a:lnTo>
                    <a:lnTo>
                      <a:pt x="73" y="0"/>
                    </a:lnTo>
                    <a:lnTo>
                      <a:pt x="78" y="0"/>
                    </a:lnTo>
                    <a:lnTo>
                      <a:pt x="83" y="0"/>
                    </a:lnTo>
                    <a:lnTo>
                      <a:pt x="88" y="0"/>
                    </a:lnTo>
                    <a:lnTo>
                      <a:pt x="99" y="0"/>
                    </a:lnTo>
                    <a:lnTo>
                      <a:pt x="104" y="0"/>
                    </a:lnTo>
                    <a:lnTo>
                      <a:pt x="109" y="0"/>
                    </a:lnTo>
                    <a:lnTo>
                      <a:pt x="114" y="0"/>
                    </a:lnTo>
                    <a:lnTo>
                      <a:pt x="125" y="0"/>
                    </a:lnTo>
                    <a:lnTo>
                      <a:pt x="130" y="0"/>
                    </a:lnTo>
                    <a:lnTo>
                      <a:pt x="135" y="0"/>
                    </a:lnTo>
                    <a:lnTo>
                      <a:pt x="140" y="0"/>
                    </a:lnTo>
                    <a:lnTo>
                      <a:pt x="151" y="223"/>
                    </a:lnTo>
                    <a:lnTo>
                      <a:pt x="156" y="446"/>
                    </a:lnTo>
                    <a:lnTo>
                      <a:pt x="161" y="446"/>
                    </a:lnTo>
                    <a:lnTo>
                      <a:pt x="166" y="446"/>
                    </a:lnTo>
                    <a:lnTo>
                      <a:pt x="171" y="446"/>
                    </a:lnTo>
                    <a:lnTo>
                      <a:pt x="182" y="446"/>
                    </a:lnTo>
                    <a:lnTo>
                      <a:pt x="187" y="446"/>
                    </a:lnTo>
                    <a:lnTo>
                      <a:pt x="192" y="446"/>
                    </a:lnTo>
                    <a:lnTo>
                      <a:pt x="197" y="446"/>
                    </a:lnTo>
                    <a:lnTo>
                      <a:pt x="208" y="446"/>
                    </a:lnTo>
                    <a:lnTo>
                      <a:pt x="213" y="446"/>
                    </a:lnTo>
                    <a:lnTo>
                      <a:pt x="218" y="446"/>
                    </a:lnTo>
                    <a:lnTo>
                      <a:pt x="223" y="446"/>
                    </a:lnTo>
                    <a:lnTo>
                      <a:pt x="234" y="446"/>
                    </a:lnTo>
                    <a:lnTo>
                      <a:pt x="239" y="446"/>
                    </a:lnTo>
                    <a:lnTo>
                      <a:pt x="244" y="446"/>
                    </a:lnTo>
                    <a:lnTo>
                      <a:pt x="249" y="446"/>
                    </a:lnTo>
                    <a:lnTo>
                      <a:pt x="260" y="446"/>
                    </a:lnTo>
                    <a:lnTo>
                      <a:pt x="265" y="446"/>
                    </a:lnTo>
                    <a:lnTo>
                      <a:pt x="270" y="446"/>
                    </a:lnTo>
                    <a:lnTo>
                      <a:pt x="275" y="446"/>
                    </a:lnTo>
                    <a:lnTo>
                      <a:pt x="285" y="446"/>
                    </a:lnTo>
                    <a:lnTo>
                      <a:pt x="291" y="446"/>
                    </a:lnTo>
                    <a:lnTo>
                      <a:pt x="296" y="446"/>
                    </a:lnTo>
                    <a:lnTo>
                      <a:pt x="301" y="446"/>
                    </a:lnTo>
                    <a:lnTo>
                      <a:pt x="311" y="446"/>
                    </a:lnTo>
                    <a:lnTo>
                      <a:pt x="317" y="446"/>
                    </a:lnTo>
                    <a:lnTo>
                      <a:pt x="322" y="446"/>
                    </a:lnTo>
                    <a:lnTo>
                      <a:pt x="327" y="446"/>
                    </a:lnTo>
                    <a:lnTo>
                      <a:pt x="332" y="446"/>
                    </a:lnTo>
                    <a:lnTo>
                      <a:pt x="342" y="446"/>
                    </a:lnTo>
                    <a:lnTo>
                      <a:pt x="348" y="446"/>
                    </a:lnTo>
                    <a:lnTo>
                      <a:pt x="353" y="446"/>
                    </a:lnTo>
                    <a:lnTo>
                      <a:pt x="358" y="446"/>
                    </a:lnTo>
                    <a:lnTo>
                      <a:pt x="368" y="446"/>
                    </a:lnTo>
                    <a:lnTo>
                      <a:pt x="374" y="446"/>
                    </a:lnTo>
                    <a:lnTo>
                      <a:pt x="379" y="446"/>
                    </a:lnTo>
                    <a:lnTo>
                      <a:pt x="384" y="446"/>
                    </a:lnTo>
                    <a:lnTo>
                      <a:pt x="394" y="446"/>
                    </a:lnTo>
                    <a:lnTo>
                      <a:pt x="399" y="446"/>
                    </a:lnTo>
                    <a:lnTo>
                      <a:pt x="405" y="446"/>
                    </a:lnTo>
                    <a:lnTo>
                      <a:pt x="410" y="446"/>
                    </a:lnTo>
                    <a:lnTo>
                      <a:pt x="420" y="446"/>
                    </a:lnTo>
                    <a:lnTo>
                      <a:pt x="425" y="446"/>
                    </a:lnTo>
                    <a:lnTo>
                      <a:pt x="431" y="446"/>
                    </a:lnTo>
                    <a:lnTo>
                      <a:pt x="436" y="446"/>
                    </a:lnTo>
                    <a:lnTo>
                      <a:pt x="446" y="446"/>
                    </a:lnTo>
                    <a:lnTo>
                      <a:pt x="451" y="446"/>
                    </a:lnTo>
                    <a:lnTo>
                      <a:pt x="456" y="446"/>
                    </a:lnTo>
                    <a:lnTo>
                      <a:pt x="462" y="446"/>
                    </a:lnTo>
                    <a:lnTo>
                      <a:pt x="472" y="446"/>
                    </a:lnTo>
                    <a:lnTo>
                      <a:pt x="477" y="446"/>
                    </a:lnTo>
                    <a:lnTo>
                      <a:pt x="482" y="446"/>
                    </a:lnTo>
                    <a:lnTo>
                      <a:pt x="488" y="446"/>
                    </a:lnTo>
                    <a:lnTo>
                      <a:pt x="493" y="446"/>
                    </a:lnTo>
                    <a:lnTo>
                      <a:pt x="503" y="446"/>
                    </a:lnTo>
                    <a:lnTo>
                      <a:pt x="508" y="446"/>
                    </a:lnTo>
                    <a:lnTo>
                      <a:pt x="514" y="446"/>
                    </a:lnTo>
                    <a:lnTo>
                      <a:pt x="519" y="446"/>
                    </a:lnTo>
                    <a:lnTo>
                      <a:pt x="529" y="446"/>
                    </a:lnTo>
                    <a:lnTo>
                      <a:pt x="534" y="446"/>
                    </a:lnTo>
                    <a:lnTo>
                      <a:pt x="539" y="446"/>
                    </a:lnTo>
                    <a:lnTo>
                      <a:pt x="545" y="446"/>
                    </a:lnTo>
                    <a:lnTo>
                      <a:pt x="555" y="446"/>
                    </a:lnTo>
                    <a:lnTo>
                      <a:pt x="560" y="446"/>
                    </a:lnTo>
                    <a:lnTo>
                      <a:pt x="565" y="446"/>
                    </a:lnTo>
                    <a:lnTo>
                      <a:pt x="571" y="446"/>
                    </a:lnTo>
                    <a:lnTo>
                      <a:pt x="581" y="446"/>
                    </a:lnTo>
                    <a:lnTo>
                      <a:pt x="586" y="446"/>
                    </a:lnTo>
                    <a:lnTo>
                      <a:pt x="591" y="446"/>
                    </a:lnTo>
                    <a:lnTo>
                      <a:pt x="596" y="446"/>
                    </a:lnTo>
                    <a:lnTo>
                      <a:pt x="607" y="446"/>
                    </a:lnTo>
                    <a:lnTo>
                      <a:pt x="612" y="446"/>
                    </a:lnTo>
                    <a:lnTo>
                      <a:pt x="617" y="446"/>
                    </a:lnTo>
                    <a:lnTo>
                      <a:pt x="622" y="446"/>
                    </a:lnTo>
                    <a:lnTo>
                      <a:pt x="633" y="446"/>
                    </a:lnTo>
                    <a:lnTo>
                      <a:pt x="638" y="446"/>
                    </a:lnTo>
                    <a:lnTo>
                      <a:pt x="643" y="446"/>
                    </a:lnTo>
                    <a:lnTo>
                      <a:pt x="648" y="446"/>
                    </a:lnTo>
                    <a:lnTo>
                      <a:pt x="653" y="446"/>
                    </a:lnTo>
                    <a:lnTo>
                      <a:pt x="664" y="446"/>
                    </a:lnTo>
                    <a:lnTo>
                      <a:pt x="669" y="446"/>
                    </a:lnTo>
                    <a:lnTo>
                      <a:pt x="674" y="446"/>
                    </a:lnTo>
                    <a:lnTo>
                      <a:pt x="679" y="446"/>
                    </a:lnTo>
                    <a:lnTo>
                      <a:pt x="690" y="446"/>
                    </a:lnTo>
                    <a:lnTo>
                      <a:pt x="695" y="446"/>
                    </a:lnTo>
                    <a:lnTo>
                      <a:pt x="700" y="446"/>
                    </a:lnTo>
                    <a:lnTo>
                      <a:pt x="705" y="446"/>
                    </a:lnTo>
                    <a:lnTo>
                      <a:pt x="716" y="446"/>
                    </a:lnTo>
                    <a:lnTo>
                      <a:pt x="721" y="446"/>
                    </a:lnTo>
                    <a:lnTo>
                      <a:pt x="726" y="446"/>
                    </a:lnTo>
                    <a:lnTo>
                      <a:pt x="731" y="446"/>
                    </a:lnTo>
                    <a:lnTo>
                      <a:pt x="742" y="446"/>
                    </a:lnTo>
                    <a:lnTo>
                      <a:pt x="747" y="446"/>
                    </a:lnTo>
                    <a:lnTo>
                      <a:pt x="752" y="446"/>
                    </a:lnTo>
                    <a:lnTo>
                      <a:pt x="757" y="446"/>
                    </a:lnTo>
                    <a:lnTo>
                      <a:pt x="768" y="446"/>
                    </a:lnTo>
                    <a:lnTo>
                      <a:pt x="773" y="446"/>
                    </a:lnTo>
                    <a:lnTo>
                      <a:pt x="778" y="446"/>
                    </a:lnTo>
                    <a:lnTo>
                      <a:pt x="783" y="446"/>
                    </a:lnTo>
                    <a:lnTo>
                      <a:pt x="793" y="446"/>
                    </a:lnTo>
                    <a:lnTo>
                      <a:pt x="799" y="446"/>
                    </a:lnTo>
                    <a:lnTo>
                      <a:pt x="804" y="446"/>
                    </a:lnTo>
                    <a:lnTo>
                      <a:pt x="809" y="446"/>
                    </a:lnTo>
                    <a:lnTo>
                      <a:pt x="814" y="446"/>
                    </a:lnTo>
                  </a:path>
                </a:pathLst>
              </a:custGeom>
              <a:noFill/>
              <a:ln w="28575">
                <a:solidFill>
                  <a:srgbClr val="0000FF"/>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sp>
          <p:nvSpPr>
            <p:cNvPr id="201810" name="Freeform 67"/>
            <p:cNvSpPr>
              <a:spLocks/>
            </p:cNvSpPr>
            <p:nvPr/>
          </p:nvSpPr>
          <p:spPr bwMode="auto">
            <a:xfrm>
              <a:off x="2591" y="3728"/>
              <a:ext cx="622" cy="1"/>
            </a:xfrm>
            <a:custGeom>
              <a:avLst/>
              <a:gdLst>
                <a:gd name="T0" fmla="*/ 11 w 622"/>
                <a:gd name="T1" fmla="*/ 0 h 1"/>
                <a:gd name="T2" fmla="*/ 21 w 622"/>
                <a:gd name="T3" fmla="*/ 0 h 1"/>
                <a:gd name="T4" fmla="*/ 36 w 622"/>
                <a:gd name="T5" fmla="*/ 0 h 1"/>
                <a:gd name="T6" fmla="*/ 47 w 622"/>
                <a:gd name="T7" fmla="*/ 0 h 1"/>
                <a:gd name="T8" fmla="*/ 62 w 622"/>
                <a:gd name="T9" fmla="*/ 0 h 1"/>
                <a:gd name="T10" fmla="*/ 73 w 622"/>
                <a:gd name="T11" fmla="*/ 0 h 1"/>
                <a:gd name="T12" fmla="*/ 88 w 622"/>
                <a:gd name="T13" fmla="*/ 0 h 1"/>
                <a:gd name="T14" fmla="*/ 99 w 622"/>
                <a:gd name="T15" fmla="*/ 0 h 1"/>
                <a:gd name="T16" fmla="*/ 114 w 622"/>
                <a:gd name="T17" fmla="*/ 0 h 1"/>
                <a:gd name="T18" fmla="*/ 125 w 622"/>
                <a:gd name="T19" fmla="*/ 0 h 1"/>
                <a:gd name="T20" fmla="*/ 140 w 622"/>
                <a:gd name="T21" fmla="*/ 0 h 1"/>
                <a:gd name="T22" fmla="*/ 151 w 622"/>
                <a:gd name="T23" fmla="*/ 0 h 1"/>
                <a:gd name="T24" fmla="*/ 161 w 622"/>
                <a:gd name="T25" fmla="*/ 0 h 1"/>
                <a:gd name="T26" fmla="*/ 176 w 622"/>
                <a:gd name="T27" fmla="*/ 0 h 1"/>
                <a:gd name="T28" fmla="*/ 187 w 622"/>
                <a:gd name="T29" fmla="*/ 0 h 1"/>
                <a:gd name="T30" fmla="*/ 202 w 622"/>
                <a:gd name="T31" fmla="*/ 0 h 1"/>
                <a:gd name="T32" fmla="*/ 213 w 622"/>
                <a:gd name="T33" fmla="*/ 0 h 1"/>
                <a:gd name="T34" fmla="*/ 228 w 622"/>
                <a:gd name="T35" fmla="*/ 0 h 1"/>
                <a:gd name="T36" fmla="*/ 239 w 622"/>
                <a:gd name="T37" fmla="*/ 0 h 1"/>
                <a:gd name="T38" fmla="*/ 254 w 622"/>
                <a:gd name="T39" fmla="*/ 0 h 1"/>
                <a:gd name="T40" fmla="*/ 265 w 622"/>
                <a:gd name="T41" fmla="*/ 0 h 1"/>
                <a:gd name="T42" fmla="*/ 280 w 622"/>
                <a:gd name="T43" fmla="*/ 0 h 1"/>
                <a:gd name="T44" fmla="*/ 290 w 622"/>
                <a:gd name="T45" fmla="*/ 0 h 1"/>
                <a:gd name="T46" fmla="*/ 306 w 622"/>
                <a:gd name="T47" fmla="*/ 0 h 1"/>
                <a:gd name="T48" fmla="*/ 316 w 622"/>
                <a:gd name="T49" fmla="*/ 0 h 1"/>
                <a:gd name="T50" fmla="*/ 332 w 622"/>
                <a:gd name="T51" fmla="*/ 0 h 1"/>
                <a:gd name="T52" fmla="*/ 342 w 622"/>
                <a:gd name="T53" fmla="*/ 0 h 1"/>
                <a:gd name="T54" fmla="*/ 358 w 622"/>
                <a:gd name="T55" fmla="*/ 0 h 1"/>
                <a:gd name="T56" fmla="*/ 368 w 622"/>
                <a:gd name="T57" fmla="*/ 0 h 1"/>
                <a:gd name="T58" fmla="*/ 384 w 622"/>
                <a:gd name="T59" fmla="*/ 0 h 1"/>
                <a:gd name="T60" fmla="*/ 394 w 622"/>
                <a:gd name="T61" fmla="*/ 0 h 1"/>
                <a:gd name="T62" fmla="*/ 410 w 622"/>
                <a:gd name="T63" fmla="*/ 0 h 1"/>
                <a:gd name="T64" fmla="*/ 420 w 622"/>
                <a:gd name="T65" fmla="*/ 0 h 1"/>
                <a:gd name="T66" fmla="*/ 436 w 622"/>
                <a:gd name="T67" fmla="*/ 0 h 1"/>
                <a:gd name="T68" fmla="*/ 446 w 622"/>
                <a:gd name="T69" fmla="*/ 0 h 1"/>
                <a:gd name="T70" fmla="*/ 462 w 622"/>
                <a:gd name="T71" fmla="*/ 0 h 1"/>
                <a:gd name="T72" fmla="*/ 472 w 622"/>
                <a:gd name="T73" fmla="*/ 0 h 1"/>
                <a:gd name="T74" fmla="*/ 482 w 622"/>
                <a:gd name="T75" fmla="*/ 0 h 1"/>
                <a:gd name="T76" fmla="*/ 498 w 622"/>
                <a:gd name="T77" fmla="*/ 0 h 1"/>
                <a:gd name="T78" fmla="*/ 508 w 622"/>
                <a:gd name="T79" fmla="*/ 0 h 1"/>
                <a:gd name="T80" fmla="*/ 524 w 622"/>
                <a:gd name="T81" fmla="*/ 0 h 1"/>
                <a:gd name="T82" fmla="*/ 534 w 622"/>
                <a:gd name="T83" fmla="*/ 0 h 1"/>
                <a:gd name="T84" fmla="*/ 550 w 622"/>
                <a:gd name="T85" fmla="*/ 0 h 1"/>
                <a:gd name="T86" fmla="*/ 560 w 622"/>
                <a:gd name="T87" fmla="*/ 0 h 1"/>
                <a:gd name="T88" fmla="*/ 576 w 622"/>
                <a:gd name="T89" fmla="*/ 0 h 1"/>
                <a:gd name="T90" fmla="*/ 586 w 622"/>
                <a:gd name="T91" fmla="*/ 0 h 1"/>
                <a:gd name="T92" fmla="*/ 602 w 622"/>
                <a:gd name="T93" fmla="*/ 0 h 1"/>
                <a:gd name="T94" fmla="*/ 612 w 622"/>
                <a:gd name="T95" fmla="*/ 0 h 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2"/>
                <a:gd name="T145" fmla="*/ 0 h 1"/>
                <a:gd name="T146" fmla="*/ 622 w 622"/>
                <a:gd name="T147" fmla="*/ 1 h 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2" h="1">
                  <a:moveTo>
                    <a:pt x="0" y="0"/>
                  </a:moveTo>
                  <a:lnTo>
                    <a:pt x="11" y="0"/>
                  </a:lnTo>
                  <a:lnTo>
                    <a:pt x="16" y="0"/>
                  </a:lnTo>
                  <a:lnTo>
                    <a:pt x="21" y="0"/>
                  </a:lnTo>
                  <a:lnTo>
                    <a:pt x="26" y="0"/>
                  </a:lnTo>
                  <a:lnTo>
                    <a:pt x="36" y="0"/>
                  </a:lnTo>
                  <a:lnTo>
                    <a:pt x="42" y="0"/>
                  </a:lnTo>
                  <a:lnTo>
                    <a:pt x="47" y="0"/>
                  </a:lnTo>
                  <a:lnTo>
                    <a:pt x="52" y="0"/>
                  </a:lnTo>
                  <a:lnTo>
                    <a:pt x="62" y="0"/>
                  </a:lnTo>
                  <a:lnTo>
                    <a:pt x="68" y="0"/>
                  </a:lnTo>
                  <a:lnTo>
                    <a:pt x="73" y="0"/>
                  </a:lnTo>
                  <a:lnTo>
                    <a:pt x="78" y="0"/>
                  </a:lnTo>
                  <a:lnTo>
                    <a:pt x="88" y="0"/>
                  </a:lnTo>
                  <a:lnTo>
                    <a:pt x="93" y="0"/>
                  </a:lnTo>
                  <a:lnTo>
                    <a:pt x="99" y="0"/>
                  </a:lnTo>
                  <a:lnTo>
                    <a:pt x="104" y="0"/>
                  </a:lnTo>
                  <a:lnTo>
                    <a:pt x="114" y="0"/>
                  </a:lnTo>
                  <a:lnTo>
                    <a:pt x="119" y="0"/>
                  </a:lnTo>
                  <a:lnTo>
                    <a:pt x="125" y="0"/>
                  </a:lnTo>
                  <a:lnTo>
                    <a:pt x="130" y="0"/>
                  </a:lnTo>
                  <a:lnTo>
                    <a:pt x="140" y="0"/>
                  </a:lnTo>
                  <a:lnTo>
                    <a:pt x="145" y="0"/>
                  </a:lnTo>
                  <a:lnTo>
                    <a:pt x="151" y="0"/>
                  </a:lnTo>
                  <a:lnTo>
                    <a:pt x="156" y="0"/>
                  </a:lnTo>
                  <a:lnTo>
                    <a:pt x="161" y="0"/>
                  </a:lnTo>
                  <a:lnTo>
                    <a:pt x="171" y="0"/>
                  </a:lnTo>
                  <a:lnTo>
                    <a:pt x="176" y="0"/>
                  </a:lnTo>
                  <a:lnTo>
                    <a:pt x="182" y="0"/>
                  </a:lnTo>
                  <a:lnTo>
                    <a:pt x="187" y="0"/>
                  </a:lnTo>
                  <a:lnTo>
                    <a:pt x="197" y="0"/>
                  </a:lnTo>
                  <a:lnTo>
                    <a:pt x="202" y="0"/>
                  </a:lnTo>
                  <a:lnTo>
                    <a:pt x="208" y="0"/>
                  </a:lnTo>
                  <a:lnTo>
                    <a:pt x="213" y="0"/>
                  </a:lnTo>
                  <a:lnTo>
                    <a:pt x="223" y="0"/>
                  </a:lnTo>
                  <a:lnTo>
                    <a:pt x="228" y="0"/>
                  </a:lnTo>
                  <a:lnTo>
                    <a:pt x="233" y="0"/>
                  </a:lnTo>
                  <a:lnTo>
                    <a:pt x="239" y="0"/>
                  </a:lnTo>
                  <a:lnTo>
                    <a:pt x="249" y="0"/>
                  </a:lnTo>
                  <a:lnTo>
                    <a:pt x="254" y="0"/>
                  </a:lnTo>
                  <a:lnTo>
                    <a:pt x="259" y="0"/>
                  </a:lnTo>
                  <a:lnTo>
                    <a:pt x="265" y="0"/>
                  </a:lnTo>
                  <a:lnTo>
                    <a:pt x="275" y="0"/>
                  </a:lnTo>
                  <a:lnTo>
                    <a:pt x="280" y="0"/>
                  </a:lnTo>
                  <a:lnTo>
                    <a:pt x="285" y="0"/>
                  </a:lnTo>
                  <a:lnTo>
                    <a:pt x="290" y="0"/>
                  </a:lnTo>
                  <a:lnTo>
                    <a:pt x="301" y="0"/>
                  </a:lnTo>
                  <a:lnTo>
                    <a:pt x="306" y="0"/>
                  </a:lnTo>
                  <a:lnTo>
                    <a:pt x="311" y="0"/>
                  </a:lnTo>
                  <a:lnTo>
                    <a:pt x="316" y="0"/>
                  </a:lnTo>
                  <a:lnTo>
                    <a:pt x="322" y="0"/>
                  </a:lnTo>
                  <a:lnTo>
                    <a:pt x="332" y="0"/>
                  </a:lnTo>
                  <a:lnTo>
                    <a:pt x="337" y="0"/>
                  </a:lnTo>
                  <a:lnTo>
                    <a:pt x="342" y="0"/>
                  </a:lnTo>
                  <a:lnTo>
                    <a:pt x="348" y="0"/>
                  </a:lnTo>
                  <a:lnTo>
                    <a:pt x="358" y="0"/>
                  </a:lnTo>
                  <a:lnTo>
                    <a:pt x="363" y="0"/>
                  </a:lnTo>
                  <a:lnTo>
                    <a:pt x="368" y="0"/>
                  </a:lnTo>
                  <a:lnTo>
                    <a:pt x="373" y="0"/>
                  </a:lnTo>
                  <a:lnTo>
                    <a:pt x="384" y="0"/>
                  </a:lnTo>
                  <a:lnTo>
                    <a:pt x="389" y="0"/>
                  </a:lnTo>
                  <a:lnTo>
                    <a:pt x="394" y="0"/>
                  </a:lnTo>
                  <a:lnTo>
                    <a:pt x="399" y="0"/>
                  </a:lnTo>
                  <a:lnTo>
                    <a:pt x="410" y="0"/>
                  </a:lnTo>
                  <a:lnTo>
                    <a:pt x="415" y="0"/>
                  </a:lnTo>
                  <a:lnTo>
                    <a:pt x="420" y="0"/>
                  </a:lnTo>
                  <a:lnTo>
                    <a:pt x="425" y="0"/>
                  </a:lnTo>
                  <a:lnTo>
                    <a:pt x="436" y="0"/>
                  </a:lnTo>
                  <a:lnTo>
                    <a:pt x="441" y="0"/>
                  </a:lnTo>
                  <a:lnTo>
                    <a:pt x="446" y="0"/>
                  </a:lnTo>
                  <a:lnTo>
                    <a:pt x="451" y="0"/>
                  </a:lnTo>
                  <a:lnTo>
                    <a:pt x="462" y="0"/>
                  </a:lnTo>
                  <a:lnTo>
                    <a:pt x="467" y="0"/>
                  </a:lnTo>
                  <a:lnTo>
                    <a:pt x="472" y="0"/>
                  </a:lnTo>
                  <a:lnTo>
                    <a:pt x="477" y="0"/>
                  </a:lnTo>
                  <a:lnTo>
                    <a:pt x="482" y="0"/>
                  </a:lnTo>
                  <a:lnTo>
                    <a:pt x="493" y="0"/>
                  </a:lnTo>
                  <a:lnTo>
                    <a:pt x="498" y="0"/>
                  </a:lnTo>
                  <a:lnTo>
                    <a:pt x="503" y="0"/>
                  </a:lnTo>
                  <a:lnTo>
                    <a:pt x="508" y="0"/>
                  </a:lnTo>
                  <a:lnTo>
                    <a:pt x="519" y="0"/>
                  </a:lnTo>
                  <a:lnTo>
                    <a:pt x="524" y="0"/>
                  </a:lnTo>
                  <a:lnTo>
                    <a:pt x="529" y="0"/>
                  </a:lnTo>
                  <a:lnTo>
                    <a:pt x="534" y="0"/>
                  </a:lnTo>
                  <a:lnTo>
                    <a:pt x="544" y="0"/>
                  </a:lnTo>
                  <a:lnTo>
                    <a:pt x="550" y="0"/>
                  </a:lnTo>
                  <a:lnTo>
                    <a:pt x="555" y="0"/>
                  </a:lnTo>
                  <a:lnTo>
                    <a:pt x="560" y="0"/>
                  </a:lnTo>
                  <a:lnTo>
                    <a:pt x="570" y="0"/>
                  </a:lnTo>
                  <a:lnTo>
                    <a:pt x="576" y="0"/>
                  </a:lnTo>
                  <a:lnTo>
                    <a:pt x="581" y="0"/>
                  </a:lnTo>
                  <a:lnTo>
                    <a:pt x="586" y="0"/>
                  </a:lnTo>
                  <a:lnTo>
                    <a:pt x="596" y="0"/>
                  </a:lnTo>
                  <a:lnTo>
                    <a:pt x="602" y="0"/>
                  </a:lnTo>
                  <a:lnTo>
                    <a:pt x="607" y="0"/>
                  </a:lnTo>
                  <a:lnTo>
                    <a:pt x="612" y="0"/>
                  </a:lnTo>
                  <a:lnTo>
                    <a:pt x="622" y="0"/>
                  </a:lnTo>
                </a:path>
              </a:pathLst>
            </a:custGeom>
            <a:noFill/>
            <a:ln w="28575">
              <a:solidFill>
                <a:srgbClr val="0000FF"/>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grpSp>
        <p:nvGrpSpPr>
          <p:cNvPr id="4" name="Group 68"/>
          <p:cNvGrpSpPr>
            <a:grpSpLocks/>
          </p:cNvGrpSpPr>
          <p:nvPr/>
        </p:nvGrpSpPr>
        <p:grpSpPr bwMode="auto">
          <a:xfrm>
            <a:off x="1355725" y="2308225"/>
            <a:ext cx="3060700" cy="2814638"/>
            <a:chOff x="2128" y="1239"/>
            <a:chExt cx="1928" cy="1773"/>
          </a:xfrm>
        </p:grpSpPr>
        <p:sp>
          <p:nvSpPr>
            <p:cNvPr id="201806" name="Freeform 69"/>
            <p:cNvSpPr>
              <a:spLocks/>
            </p:cNvSpPr>
            <p:nvPr/>
          </p:nvSpPr>
          <p:spPr bwMode="auto">
            <a:xfrm>
              <a:off x="2128" y="1239"/>
              <a:ext cx="814" cy="1534"/>
            </a:xfrm>
            <a:custGeom>
              <a:avLst/>
              <a:gdLst>
                <a:gd name="T0" fmla="*/ 10 w 814"/>
                <a:gd name="T1" fmla="*/ 31 h 1534"/>
                <a:gd name="T2" fmla="*/ 31 w 814"/>
                <a:gd name="T3" fmla="*/ 83 h 1534"/>
                <a:gd name="T4" fmla="*/ 46 w 814"/>
                <a:gd name="T5" fmla="*/ 135 h 1534"/>
                <a:gd name="T6" fmla="*/ 67 w 814"/>
                <a:gd name="T7" fmla="*/ 186 h 1534"/>
                <a:gd name="T8" fmla="*/ 88 w 814"/>
                <a:gd name="T9" fmla="*/ 238 h 1534"/>
                <a:gd name="T10" fmla="*/ 109 w 814"/>
                <a:gd name="T11" fmla="*/ 285 h 1534"/>
                <a:gd name="T12" fmla="*/ 124 w 814"/>
                <a:gd name="T13" fmla="*/ 332 h 1534"/>
                <a:gd name="T14" fmla="*/ 145 w 814"/>
                <a:gd name="T15" fmla="*/ 383 h 1534"/>
                <a:gd name="T16" fmla="*/ 166 w 814"/>
                <a:gd name="T17" fmla="*/ 430 h 1534"/>
                <a:gd name="T18" fmla="*/ 181 w 814"/>
                <a:gd name="T19" fmla="*/ 472 h 1534"/>
                <a:gd name="T20" fmla="*/ 202 w 814"/>
                <a:gd name="T21" fmla="*/ 518 h 1534"/>
                <a:gd name="T22" fmla="*/ 223 w 814"/>
                <a:gd name="T23" fmla="*/ 565 h 1534"/>
                <a:gd name="T24" fmla="*/ 243 w 814"/>
                <a:gd name="T25" fmla="*/ 606 h 1534"/>
                <a:gd name="T26" fmla="*/ 259 w 814"/>
                <a:gd name="T27" fmla="*/ 648 h 1534"/>
                <a:gd name="T28" fmla="*/ 280 w 814"/>
                <a:gd name="T29" fmla="*/ 689 h 1534"/>
                <a:gd name="T30" fmla="*/ 300 w 814"/>
                <a:gd name="T31" fmla="*/ 731 h 1534"/>
                <a:gd name="T32" fmla="*/ 321 w 814"/>
                <a:gd name="T33" fmla="*/ 772 h 1534"/>
                <a:gd name="T34" fmla="*/ 337 w 814"/>
                <a:gd name="T35" fmla="*/ 814 h 1534"/>
                <a:gd name="T36" fmla="*/ 358 w 814"/>
                <a:gd name="T37" fmla="*/ 850 h 1534"/>
                <a:gd name="T38" fmla="*/ 378 w 814"/>
                <a:gd name="T39" fmla="*/ 891 h 1534"/>
                <a:gd name="T40" fmla="*/ 394 w 814"/>
                <a:gd name="T41" fmla="*/ 928 h 1534"/>
                <a:gd name="T42" fmla="*/ 415 w 814"/>
                <a:gd name="T43" fmla="*/ 964 h 1534"/>
                <a:gd name="T44" fmla="*/ 435 w 814"/>
                <a:gd name="T45" fmla="*/ 1000 h 1534"/>
                <a:gd name="T46" fmla="*/ 456 w 814"/>
                <a:gd name="T47" fmla="*/ 1031 h 1534"/>
                <a:gd name="T48" fmla="*/ 472 w 814"/>
                <a:gd name="T49" fmla="*/ 1068 h 1534"/>
                <a:gd name="T50" fmla="*/ 492 w 814"/>
                <a:gd name="T51" fmla="*/ 1099 h 1534"/>
                <a:gd name="T52" fmla="*/ 513 w 814"/>
                <a:gd name="T53" fmla="*/ 1130 h 1534"/>
                <a:gd name="T54" fmla="*/ 529 w 814"/>
                <a:gd name="T55" fmla="*/ 1161 h 1534"/>
                <a:gd name="T56" fmla="*/ 549 w 814"/>
                <a:gd name="T57" fmla="*/ 1192 h 1534"/>
                <a:gd name="T58" fmla="*/ 570 w 814"/>
                <a:gd name="T59" fmla="*/ 1223 h 1534"/>
                <a:gd name="T60" fmla="*/ 591 w 814"/>
                <a:gd name="T61" fmla="*/ 1254 h 1534"/>
                <a:gd name="T62" fmla="*/ 606 w 814"/>
                <a:gd name="T63" fmla="*/ 1280 h 1534"/>
                <a:gd name="T64" fmla="*/ 627 w 814"/>
                <a:gd name="T65" fmla="*/ 1311 h 1534"/>
                <a:gd name="T66" fmla="*/ 648 w 814"/>
                <a:gd name="T67" fmla="*/ 1337 h 1534"/>
                <a:gd name="T68" fmla="*/ 663 w 814"/>
                <a:gd name="T69" fmla="*/ 1363 h 1534"/>
                <a:gd name="T70" fmla="*/ 684 w 814"/>
                <a:gd name="T71" fmla="*/ 1389 h 1534"/>
                <a:gd name="T72" fmla="*/ 705 w 814"/>
                <a:gd name="T73" fmla="*/ 1410 h 1534"/>
                <a:gd name="T74" fmla="*/ 726 w 814"/>
                <a:gd name="T75" fmla="*/ 1436 h 1534"/>
                <a:gd name="T76" fmla="*/ 741 w 814"/>
                <a:gd name="T77" fmla="*/ 1456 h 1534"/>
                <a:gd name="T78" fmla="*/ 762 w 814"/>
                <a:gd name="T79" fmla="*/ 1477 h 1534"/>
                <a:gd name="T80" fmla="*/ 783 w 814"/>
                <a:gd name="T81" fmla="*/ 1498 h 1534"/>
                <a:gd name="T82" fmla="*/ 803 w 814"/>
                <a:gd name="T83" fmla="*/ 1519 h 15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1534"/>
                <a:gd name="T128" fmla="*/ 814 w 814"/>
                <a:gd name="T129" fmla="*/ 1534 h 15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1534">
                  <a:moveTo>
                    <a:pt x="0" y="0"/>
                  </a:moveTo>
                  <a:lnTo>
                    <a:pt x="5" y="15"/>
                  </a:lnTo>
                  <a:lnTo>
                    <a:pt x="10" y="31"/>
                  </a:lnTo>
                  <a:lnTo>
                    <a:pt x="15" y="52"/>
                  </a:lnTo>
                  <a:lnTo>
                    <a:pt x="21" y="67"/>
                  </a:lnTo>
                  <a:lnTo>
                    <a:pt x="31" y="83"/>
                  </a:lnTo>
                  <a:lnTo>
                    <a:pt x="36" y="104"/>
                  </a:lnTo>
                  <a:lnTo>
                    <a:pt x="41" y="119"/>
                  </a:lnTo>
                  <a:lnTo>
                    <a:pt x="46" y="135"/>
                  </a:lnTo>
                  <a:lnTo>
                    <a:pt x="57" y="155"/>
                  </a:lnTo>
                  <a:lnTo>
                    <a:pt x="62" y="171"/>
                  </a:lnTo>
                  <a:lnTo>
                    <a:pt x="67" y="186"/>
                  </a:lnTo>
                  <a:lnTo>
                    <a:pt x="72" y="202"/>
                  </a:lnTo>
                  <a:lnTo>
                    <a:pt x="83" y="223"/>
                  </a:lnTo>
                  <a:lnTo>
                    <a:pt x="88" y="238"/>
                  </a:lnTo>
                  <a:lnTo>
                    <a:pt x="93" y="254"/>
                  </a:lnTo>
                  <a:lnTo>
                    <a:pt x="98" y="269"/>
                  </a:lnTo>
                  <a:lnTo>
                    <a:pt x="109" y="285"/>
                  </a:lnTo>
                  <a:lnTo>
                    <a:pt x="114" y="301"/>
                  </a:lnTo>
                  <a:lnTo>
                    <a:pt x="119" y="316"/>
                  </a:lnTo>
                  <a:lnTo>
                    <a:pt x="124" y="332"/>
                  </a:lnTo>
                  <a:lnTo>
                    <a:pt x="135" y="352"/>
                  </a:lnTo>
                  <a:lnTo>
                    <a:pt x="140" y="368"/>
                  </a:lnTo>
                  <a:lnTo>
                    <a:pt x="145" y="383"/>
                  </a:lnTo>
                  <a:lnTo>
                    <a:pt x="150" y="399"/>
                  </a:lnTo>
                  <a:lnTo>
                    <a:pt x="161" y="415"/>
                  </a:lnTo>
                  <a:lnTo>
                    <a:pt x="166" y="430"/>
                  </a:lnTo>
                  <a:lnTo>
                    <a:pt x="171" y="446"/>
                  </a:lnTo>
                  <a:lnTo>
                    <a:pt x="176" y="461"/>
                  </a:lnTo>
                  <a:lnTo>
                    <a:pt x="181" y="472"/>
                  </a:lnTo>
                  <a:lnTo>
                    <a:pt x="192" y="487"/>
                  </a:lnTo>
                  <a:lnTo>
                    <a:pt x="197" y="503"/>
                  </a:lnTo>
                  <a:lnTo>
                    <a:pt x="202" y="518"/>
                  </a:lnTo>
                  <a:lnTo>
                    <a:pt x="207" y="534"/>
                  </a:lnTo>
                  <a:lnTo>
                    <a:pt x="218" y="549"/>
                  </a:lnTo>
                  <a:lnTo>
                    <a:pt x="223" y="565"/>
                  </a:lnTo>
                  <a:lnTo>
                    <a:pt x="228" y="580"/>
                  </a:lnTo>
                  <a:lnTo>
                    <a:pt x="233" y="591"/>
                  </a:lnTo>
                  <a:lnTo>
                    <a:pt x="243" y="606"/>
                  </a:lnTo>
                  <a:lnTo>
                    <a:pt x="249" y="622"/>
                  </a:lnTo>
                  <a:lnTo>
                    <a:pt x="254" y="637"/>
                  </a:lnTo>
                  <a:lnTo>
                    <a:pt x="259" y="648"/>
                  </a:lnTo>
                  <a:lnTo>
                    <a:pt x="269" y="663"/>
                  </a:lnTo>
                  <a:lnTo>
                    <a:pt x="275" y="679"/>
                  </a:lnTo>
                  <a:lnTo>
                    <a:pt x="280" y="689"/>
                  </a:lnTo>
                  <a:lnTo>
                    <a:pt x="285" y="705"/>
                  </a:lnTo>
                  <a:lnTo>
                    <a:pt x="295" y="720"/>
                  </a:lnTo>
                  <a:lnTo>
                    <a:pt x="300" y="731"/>
                  </a:lnTo>
                  <a:lnTo>
                    <a:pt x="306" y="746"/>
                  </a:lnTo>
                  <a:lnTo>
                    <a:pt x="311" y="762"/>
                  </a:lnTo>
                  <a:lnTo>
                    <a:pt x="321" y="772"/>
                  </a:lnTo>
                  <a:lnTo>
                    <a:pt x="326" y="788"/>
                  </a:lnTo>
                  <a:lnTo>
                    <a:pt x="332" y="798"/>
                  </a:lnTo>
                  <a:lnTo>
                    <a:pt x="337" y="814"/>
                  </a:lnTo>
                  <a:lnTo>
                    <a:pt x="342" y="824"/>
                  </a:lnTo>
                  <a:lnTo>
                    <a:pt x="352" y="840"/>
                  </a:lnTo>
                  <a:lnTo>
                    <a:pt x="358" y="850"/>
                  </a:lnTo>
                  <a:lnTo>
                    <a:pt x="363" y="865"/>
                  </a:lnTo>
                  <a:lnTo>
                    <a:pt x="368" y="876"/>
                  </a:lnTo>
                  <a:lnTo>
                    <a:pt x="378" y="891"/>
                  </a:lnTo>
                  <a:lnTo>
                    <a:pt x="383" y="902"/>
                  </a:lnTo>
                  <a:lnTo>
                    <a:pt x="389" y="912"/>
                  </a:lnTo>
                  <a:lnTo>
                    <a:pt x="394" y="928"/>
                  </a:lnTo>
                  <a:lnTo>
                    <a:pt x="404" y="938"/>
                  </a:lnTo>
                  <a:lnTo>
                    <a:pt x="409" y="948"/>
                  </a:lnTo>
                  <a:lnTo>
                    <a:pt x="415" y="964"/>
                  </a:lnTo>
                  <a:lnTo>
                    <a:pt x="420" y="974"/>
                  </a:lnTo>
                  <a:lnTo>
                    <a:pt x="430" y="985"/>
                  </a:lnTo>
                  <a:lnTo>
                    <a:pt x="435" y="1000"/>
                  </a:lnTo>
                  <a:lnTo>
                    <a:pt x="440" y="1011"/>
                  </a:lnTo>
                  <a:lnTo>
                    <a:pt x="446" y="1021"/>
                  </a:lnTo>
                  <a:lnTo>
                    <a:pt x="456" y="1031"/>
                  </a:lnTo>
                  <a:lnTo>
                    <a:pt x="461" y="1042"/>
                  </a:lnTo>
                  <a:lnTo>
                    <a:pt x="466" y="1057"/>
                  </a:lnTo>
                  <a:lnTo>
                    <a:pt x="472" y="1068"/>
                  </a:lnTo>
                  <a:lnTo>
                    <a:pt x="482" y="1078"/>
                  </a:lnTo>
                  <a:lnTo>
                    <a:pt x="487" y="1088"/>
                  </a:lnTo>
                  <a:lnTo>
                    <a:pt x="492" y="1099"/>
                  </a:lnTo>
                  <a:lnTo>
                    <a:pt x="497" y="1109"/>
                  </a:lnTo>
                  <a:lnTo>
                    <a:pt x="503" y="1119"/>
                  </a:lnTo>
                  <a:lnTo>
                    <a:pt x="513" y="1130"/>
                  </a:lnTo>
                  <a:lnTo>
                    <a:pt x="518" y="1140"/>
                  </a:lnTo>
                  <a:lnTo>
                    <a:pt x="523" y="1151"/>
                  </a:lnTo>
                  <a:lnTo>
                    <a:pt x="529" y="1161"/>
                  </a:lnTo>
                  <a:lnTo>
                    <a:pt x="539" y="1171"/>
                  </a:lnTo>
                  <a:lnTo>
                    <a:pt x="544" y="1182"/>
                  </a:lnTo>
                  <a:lnTo>
                    <a:pt x="549" y="1192"/>
                  </a:lnTo>
                  <a:lnTo>
                    <a:pt x="555" y="1202"/>
                  </a:lnTo>
                  <a:lnTo>
                    <a:pt x="565" y="1213"/>
                  </a:lnTo>
                  <a:lnTo>
                    <a:pt x="570" y="1223"/>
                  </a:lnTo>
                  <a:lnTo>
                    <a:pt x="575" y="1234"/>
                  </a:lnTo>
                  <a:lnTo>
                    <a:pt x="580" y="1244"/>
                  </a:lnTo>
                  <a:lnTo>
                    <a:pt x="591" y="1254"/>
                  </a:lnTo>
                  <a:lnTo>
                    <a:pt x="596" y="1265"/>
                  </a:lnTo>
                  <a:lnTo>
                    <a:pt x="601" y="1270"/>
                  </a:lnTo>
                  <a:lnTo>
                    <a:pt x="606" y="1280"/>
                  </a:lnTo>
                  <a:lnTo>
                    <a:pt x="617" y="1291"/>
                  </a:lnTo>
                  <a:lnTo>
                    <a:pt x="622" y="1301"/>
                  </a:lnTo>
                  <a:lnTo>
                    <a:pt x="627" y="1311"/>
                  </a:lnTo>
                  <a:lnTo>
                    <a:pt x="632" y="1316"/>
                  </a:lnTo>
                  <a:lnTo>
                    <a:pt x="643" y="1327"/>
                  </a:lnTo>
                  <a:lnTo>
                    <a:pt x="648" y="1337"/>
                  </a:lnTo>
                  <a:lnTo>
                    <a:pt x="653" y="1342"/>
                  </a:lnTo>
                  <a:lnTo>
                    <a:pt x="658" y="1353"/>
                  </a:lnTo>
                  <a:lnTo>
                    <a:pt x="663" y="1363"/>
                  </a:lnTo>
                  <a:lnTo>
                    <a:pt x="674" y="1368"/>
                  </a:lnTo>
                  <a:lnTo>
                    <a:pt x="679" y="1379"/>
                  </a:lnTo>
                  <a:lnTo>
                    <a:pt x="684" y="1389"/>
                  </a:lnTo>
                  <a:lnTo>
                    <a:pt x="689" y="1394"/>
                  </a:lnTo>
                  <a:lnTo>
                    <a:pt x="700" y="1405"/>
                  </a:lnTo>
                  <a:lnTo>
                    <a:pt x="705" y="1410"/>
                  </a:lnTo>
                  <a:lnTo>
                    <a:pt x="710" y="1420"/>
                  </a:lnTo>
                  <a:lnTo>
                    <a:pt x="715" y="1425"/>
                  </a:lnTo>
                  <a:lnTo>
                    <a:pt x="726" y="1436"/>
                  </a:lnTo>
                  <a:lnTo>
                    <a:pt x="731" y="1441"/>
                  </a:lnTo>
                  <a:lnTo>
                    <a:pt x="736" y="1451"/>
                  </a:lnTo>
                  <a:lnTo>
                    <a:pt x="741" y="1456"/>
                  </a:lnTo>
                  <a:lnTo>
                    <a:pt x="752" y="1467"/>
                  </a:lnTo>
                  <a:lnTo>
                    <a:pt x="757" y="1472"/>
                  </a:lnTo>
                  <a:lnTo>
                    <a:pt x="762" y="1477"/>
                  </a:lnTo>
                  <a:lnTo>
                    <a:pt x="767" y="1487"/>
                  </a:lnTo>
                  <a:lnTo>
                    <a:pt x="777" y="1493"/>
                  </a:lnTo>
                  <a:lnTo>
                    <a:pt x="783" y="1498"/>
                  </a:lnTo>
                  <a:lnTo>
                    <a:pt x="788" y="1508"/>
                  </a:lnTo>
                  <a:lnTo>
                    <a:pt x="793" y="1513"/>
                  </a:lnTo>
                  <a:lnTo>
                    <a:pt x="803" y="1519"/>
                  </a:lnTo>
                  <a:lnTo>
                    <a:pt x="809" y="1529"/>
                  </a:lnTo>
                  <a:lnTo>
                    <a:pt x="814" y="1534"/>
                  </a:lnTo>
                </a:path>
              </a:pathLst>
            </a:custGeom>
            <a:noFill/>
            <a:ln w="38100">
              <a:solidFill>
                <a:srgbClr val="FF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807" name="Freeform 70"/>
            <p:cNvSpPr>
              <a:spLocks/>
            </p:cNvSpPr>
            <p:nvPr/>
          </p:nvSpPr>
          <p:spPr bwMode="auto">
            <a:xfrm>
              <a:off x="2942" y="2773"/>
              <a:ext cx="814" cy="239"/>
            </a:xfrm>
            <a:custGeom>
              <a:avLst/>
              <a:gdLst>
                <a:gd name="T0" fmla="*/ 10 w 814"/>
                <a:gd name="T1" fmla="*/ 11 h 239"/>
                <a:gd name="T2" fmla="*/ 31 w 814"/>
                <a:gd name="T3" fmla="*/ 31 h 239"/>
                <a:gd name="T4" fmla="*/ 52 w 814"/>
                <a:gd name="T5" fmla="*/ 47 h 239"/>
                <a:gd name="T6" fmla="*/ 72 w 814"/>
                <a:gd name="T7" fmla="*/ 68 h 239"/>
                <a:gd name="T8" fmla="*/ 88 w 814"/>
                <a:gd name="T9" fmla="*/ 83 h 239"/>
                <a:gd name="T10" fmla="*/ 109 w 814"/>
                <a:gd name="T11" fmla="*/ 99 h 239"/>
                <a:gd name="T12" fmla="*/ 129 w 814"/>
                <a:gd name="T13" fmla="*/ 109 h 239"/>
                <a:gd name="T14" fmla="*/ 150 w 814"/>
                <a:gd name="T15" fmla="*/ 125 h 239"/>
                <a:gd name="T16" fmla="*/ 166 w 814"/>
                <a:gd name="T17" fmla="*/ 140 h 239"/>
                <a:gd name="T18" fmla="*/ 186 w 814"/>
                <a:gd name="T19" fmla="*/ 150 h 239"/>
                <a:gd name="T20" fmla="*/ 207 w 814"/>
                <a:gd name="T21" fmla="*/ 161 h 239"/>
                <a:gd name="T22" fmla="*/ 223 w 814"/>
                <a:gd name="T23" fmla="*/ 171 h 239"/>
                <a:gd name="T24" fmla="*/ 243 w 814"/>
                <a:gd name="T25" fmla="*/ 182 h 239"/>
                <a:gd name="T26" fmla="*/ 264 w 814"/>
                <a:gd name="T27" fmla="*/ 192 h 239"/>
                <a:gd name="T28" fmla="*/ 285 w 814"/>
                <a:gd name="T29" fmla="*/ 197 h 239"/>
                <a:gd name="T30" fmla="*/ 300 w 814"/>
                <a:gd name="T31" fmla="*/ 207 h 239"/>
                <a:gd name="T32" fmla="*/ 321 w 814"/>
                <a:gd name="T33" fmla="*/ 213 h 239"/>
                <a:gd name="T34" fmla="*/ 342 w 814"/>
                <a:gd name="T35" fmla="*/ 218 h 239"/>
                <a:gd name="T36" fmla="*/ 357 w 814"/>
                <a:gd name="T37" fmla="*/ 223 h 239"/>
                <a:gd name="T38" fmla="*/ 378 w 814"/>
                <a:gd name="T39" fmla="*/ 228 h 239"/>
                <a:gd name="T40" fmla="*/ 399 w 814"/>
                <a:gd name="T41" fmla="*/ 228 h 239"/>
                <a:gd name="T42" fmla="*/ 420 w 814"/>
                <a:gd name="T43" fmla="*/ 233 h 239"/>
                <a:gd name="T44" fmla="*/ 435 w 814"/>
                <a:gd name="T45" fmla="*/ 233 h 239"/>
                <a:gd name="T46" fmla="*/ 456 w 814"/>
                <a:gd name="T47" fmla="*/ 233 h 239"/>
                <a:gd name="T48" fmla="*/ 477 w 814"/>
                <a:gd name="T49" fmla="*/ 233 h 239"/>
                <a:gd name="T50" fmla="*/ 492 w 814"/>
                <a:gd name="T51" fmla="*/ 233 h 239"/>
                <a:gd name="T52" fmla="*/ 513 w 814"/>
                <a:gd name="T53" fmla="*/ 233 h 239"/>
                <a:gd name="T54" fmla="*/ 534 w 814"/>
                <a:gd name="T55" fmla="*/ 233 h 239"/>
                <a:gd name="T56" fmla="*/ 554 w 814"/>
                <a:gd name="T57" fmla="*/ 228 h 239"/>
                <a:gd name="T58" fmla="*/ 570 w 814"/>
                <a:gd name="T59" fmla="*/ 223 h 239"/>
                <a:gd name="T60" fmla="*/ 591 w 814"/>
                <a:gd name="T61" fmla="*/ 218 h 239"/>
                <a:gd name="T62" fmla="*/ 611 w 814"/>
                <a:gd name="T63" fmla="*/ 213 h 239"/>
                <a:gd name="T64" fmla="*/ 632 w 814"/>
                <a:gd name="T65" fmla="*/ 207 h 239"/>
                <a:gd name="T66" fmla="*/ 648 w 814"/>
                <a:gd name="T67" fmla="*/ 202 h 239"/>
                <a:gd name="T68" fmla="*/ 668 w 814"/>
                <a:gd name="T69" fmla="*/ 192 h 239"/>
                <a:gd name="T70" fmla="*/ 689 w 814"/>
                <a:gd name="T71" fmla="*/ 187 h 239"/>
                <a:gd name="T72" fmla="*/ 705 w 814"/>
                <a:gd name="T73" fmla="*/ 176 h 239"/>
                <a:gd name="T74" fmla="*/ 725 w 814"/>
                <a:gd name="T75" fmla="*/ 166 h 239"/>
                <a:gd name="T76" fmla="*/ 746 w 814"/>
                <a:gd name="T77" fmla="*/ 156 h 239"/>
                <a:gd name="T78" fmla="*/ 767 w 814"/>
                <a:gd name="T79" fmla="*/ 140 h 239"/>
                <a:gd name="T80" fmla="*/ 782 w 814"/>
                <a:gd name="T81" fmla="*/ 130 h 239"/>
                <a:gd name="T82" fmla="*/ 803 w 814"/>
                <a:gd name="T83" fmla="*/ 114 h 2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239"/>
                <a:gd name="T128" fmla="*/ 814 w 814"/>
                <a:gd name="T129" fmla="*/ 239 h 2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239">
                  <a:moveTo>
                    <a:pt x="0" y="0"/>
                  </a:moveTo>
                  <a:lnTo>
                    <a:pt x="5" y="5"/>
                  </a:lnTo>
                  <a:lnTo>
                    <a:pt x="10" y="11"/>
                  </a:lnTo>
                  <a:lnTo>
                    <a:pt x="20" y="21"/>
                  </a:lnTo>
                  <a:lnTo>
                    <a:pt x="26" y="26"/>
                  </a:lnTo>
                  <a:lnTo>
                    <a:pt x="31" y="31"/>
                  </a:lnTo>
                  <a:lnTo>
                    <a:pt x="36" y="36"/>
                  </a:lnTo>
                  <a:lnTo>
                    <a:pt x="46" y="42"/>
                  </a:lnTo>
                  <a:lnTo>
                    <a:pt x="52" y="47"/>
                  </a:lnTo>
                  <a:lnTo>
                    <a:pt x="57" y="52"/>
                  </a:lnTo>
                  <a:lnTo>
                    <a:pt x="62" y="62"/>
                  </a:lnTo>
                  <a:lnTo>
                    <a:pt x="72" y="68"/>
                  </a:lnTo>
                  <a:lnTo>
                    <a:pt x="77" y="73"/>
                  </a:lnTo>
                  <a:lnTo>
                    <a:pt x="83" y="78"/>
                  </a:lnTo>
                  <a:lnTo>
                    <a:pt x="88" y="83"/>
                  </a:lnTo>
                  <a:lnTo>
                    <a:pt x="98" y="88"/>
                  </a:lnTo>
                  <a:lnTo>
                    <a:pt x="103" y="93"/>
                  </a:lnTo>
                  <a:lnTo>
                    <a:pt x="109" y="99"/>
                  </a:lnTo>
                  <a:lnTo>
                    <a:pt x="114" y="104"/>
                  </a:lnTo>
                  <a:lnTo>
                    <a:pt x="124" y="109"/>
                  </a:lnTo>
                  <a:lnTo>
                    <a:pt x="129" y="109"/>
                  </a:lnTo>
                  <a:lnTo>
                    <a:pt x="134" y="114"/>
                  </a:lnTo>
                  <a:lnTo>
                    <a:pt x="140" y="119"/>
                  </a:lnTo>
                  <a:lnTo>
                    <a:pt x="150" y="125"/>
                  </a:lnTo>
                  <a:lnTo>
                    <a:pt x="155" y="130"/>
                  </a:lnTo>
                  <a:lnTo>
                    <a:pt x="160" y="135"/>
                  </a:lnTo>
                  <a:lnTo>
                    <a:pt x="166" y="140"/>
                  </a:lnTo>
                  <a:lnTo>
                    <a:pt x="171" y="140"/>
                  </a:lnTo>
                  <a:lnTo>
                    <a:pt x="181" y="145"/>
                  </a:lnTo>
                  <a:lnTo>
                    <a:pt x="186" y="150"/>
                  </a:lnTo>
                  <a:lnTo>
                    <a:pt x="192" y="156"/>
                  </a:lnTo>
                  <a:lnTo>
                    <a:pt x="197" y="156"/>
                  </a:lnTo>
                  <a:lnTo>
                    <a:pt x="207" y="161"/>
                  </a:lnTo>
                  <a:lnTo>
                    <a:pt x="212" y="166"/>
                  </a:lnTo>
                  <a:lnTo>
                    <a:pt x="217" y="166"/>
                  </a:lnTo>
                  <a:lnTo>
                    <a:pt x="223" y="171"/>
                  </a:lnTo>
                  <a:lnTo>
                    <a:pt x="233" y="176"/>
                  </a:lnTo>
                  <a:lnTo>
                    <a:pt x="238" y="176"/>
                  </a:lnTo>
                  <a:lnTo>
                    <a:pt x="243" y="182"/>
                  </a:lnTo>
                  <a:lnTo>
                    <a:pt x="249" y="187"/>
                  </a:lnTo>
                  <a:lnTo>
                    <a:pt x="259" y="187"/>
                  </a:lnTo>
                  <a:lnTo>
                    <a:pt x="264" y="192"/>
                  </a:lnTo>
                  <a:lnTo>
                    <a:pt x="269" y="192"/>
                  </a:lnTo>
                  <a:lnTo>
                    <a:pt x="274" y="197"/>
                  </a:lnTo>
                  <a:lnTo>
                    <a:pt x="285" y="197"/>
                  </a:lnTo>
                  <a:lnTo>
                    <a:pt x="290" y="202"/>
                  </a:lnTo>
                  <a:lnTo>
                    <a:pt x="295" y="202"/>
                  </a:lnTo>
                  <a:lnTo>
                    <a:pt x="300" y="207"/>
                  </a:lnTo>
                  <a:lnTo>
                    <a:pt x="311" y="207"/>
                  </a:lnTo>
                  <a:lnTo>
                    <a:pt x="316" y="213"/>
                  </a:lnTo>
                  <a:lnTo>
                    <a:pt x="321" y="213"/>
                  </a:lnTo>
                  <a:lnTo>
                    <a:pt x="326" y="213"/>
                  </a:lnTo>
                  <a:lnTo>
                    <a:pt x="331" y="218"/>
                  </a:lnTo>
                  <a:lnTo>
                    <a:pt x="342" y="218"/>
                  </a:lnTo>
                  <a:lnTo>
                    <a:pt x="347" y="218"/>
                  </a:lnTo>
                  <a:lnTo>
                    <a:pt x="352" y="223"/>
                  </a:lnTo>
                  <a:lnTo>
                    <a:pt x="357" y="223"/>
                  </a:lnTo>
                  <a:lnTo>
                    <a:pt x="368" y="223"/>
                  </a:lnTo>
                  <a:lnTo>
                    <a:pt x="373" y="228"/>
                  </a:lnTo>
                  <a:lnTo>
                    <a:pt x="378" y="228"/>
                  </a:lnTo>
                  <a:lnTo>
                    <a:pt x="383" y="228"/>
                  </a:lnTo>
                  <a:lnTo>
                    <a:pt x="394" y="228"/>
                  </a:lnTo>
                  <a:lnTo>
                    <a:pt x="399" y="228"/>
                  </a:lnTo>
                  <a:lnTo>
                    <a:pt x="404" y="233"/>
                  </a:lnTo>
                  <a:lnTo>
                    <a:pt x="409" y="233"/>
                  </a:lnTo>
                  <a:lnTo>
                    <a:pt x="420" y="233"/>
                  </a:lnTo>
                  <a:lnTo>
                    <a:pt x="425" y="233"/>
                  </a:lnTo>
                  <a:lnTo>
                    <a:pt x="430" y="233"/>
                  </a:lnTo>
                  <a:lnTo>
                    <a:pt x="435" y="233"/>
                  </a:lnTo>
                  <a:lnTo>
                    <a:pt x="446" y="233"/>
                  </a:lnTo>
                  <a:lnTo>
                    <a:pt x="451" y="233"/>
                  </a:lnTo>
                  <a:lnTo>
                    <a:pt x="456" y="233"/>
                  </a:lnTo>
                  <a:lnTo>
                    <a:pt x="461" y="233"/>
                  </a:lnTo>
                  <a:lnTo>
                    <a:pt x="471" y="239"/>
                  </a:lnTo>
                  <a:lnTo>
                    <a:pt x="477" y="233"/>
                  </a:lnTo>
                  <a:lnTo>
                    <a:pt x="482" y="233"/>
                  </a:lnTo>
                  <a:lnTo>
                    <a:pt x="487" y="233"/>
                  </a:lnTo>
                  <a:lnTo>
                    <a:pt x="492" y="233"/>
                  </a:lnTo>
                  <a:lnTo>
                    <a:pt x="503" y="233"/>
                  </a:lnTo>
                  <a:lnTo>
                    <a:pt x="508" y="233"/>
                  </a:lnTo>
                  <a:lnTo>
                    <a:pt x="513" y="233"/>
                  </a:lnTo>
                  <a:lnTo>
                    <a:pt x="518" y="233"/>
                  </a:lnTo>
                  <a:lnTo>
                    <a:pt x="528" y="233"/>
                  </a:lnTo>
                  <a:lnTo>
                    <a:pt x="534" y="233"/>
                  </a:lnTo>
                  <a:lnTo>
                    <a:pt x="539" y="228"/>
                  </a:lnTo>
                  <a:lnTo>
                    <a:pt x="544" y="228"/>
                  </a:lnTo>
                  <a:lnTo>
                    <a:pt x="554" y="228"/>
                  </a:lnTo>
                  <a:lnTo>
                    <a:pt x="560" y="228"/>
                  </a:lnTo>
                  <a:lnTo>
                    <a:pt x="565" y="228"/>
                  </a:lnTo>
                  <a:lnTo>
                    <a:pt x="570" y="223"/>
                  </a:lnTo>
                  <a:lnTo>
                    <a:pt x="580" y="223"/>
                  </a:lnTo>
                  <a:lnTo>
                    <a:pt x="585" y="223"/>
                  </a:lnTo>
                  <a:lnTo>
                    <a:pt x="591" y="218"/>
                  </a:lnTo>
                  <a:lnTo>
                    <a:pt x="596" y="218"/>
                  </a:lnTo>
                  <a:lnTo>
                    <a:pt x="606" y="218"/>
                  </a:lnTo>
                  <a:lnTo>
                    <a:pt x="611" y="213"/>
                  </a:lnTo>
                  <a:lnTo>
                    <a:pt x="617" y="213"/>
                  </a:lnTo>
                  <a:lnTo>
                    <a:pt x="622" y="213"/>
                  </a:lnTo>
                  <a:lnTo>
                    <a:pt x="632" y="207"/>
                  </a:lnTo>
                  <a:lnTo>
                    <a:pt x="637" y="207"/>
                  </a:lnTo>
                  <a:lnTo>
                    <a:pt x="643" y="202"/>
                  </a:lnTo>
                  <a:lnTo>
                    <a:pt x="648" y="202"/>
                  </a:lnTo>
                  <a:lnTo>
                    <a:pt x="653" y="197"/>
                  </a:lnTo>
                  <a:lnTo>
                    <a:pt x="663" y="197"/>
                  </a:lnTo>
                  <a:lnTo>
                    <a:pt x="668" y="192"/>
                  </a:lnTo>
                  <a:lnTo>
                    <a:pt x="674" y="192"/>
                  </a:lnTo>
                  <a:lnTo>
                    <a:pt x="679" y="187"/>
                  </a:lnTo>
                  <a:lnTo>
                    <a:pt x="689" y="187"/>
                  </a:lnTo>
                  <a:lnTo>
                    <a:pt x="694" y="182"/>
                  </a:lnTo>
                  <a:lnTo>
                    <a:pt x="700" y="176"/>
                  </a:lnTo>
                  <a:lnTo>
                    <a:pt x="705" y="176"/>
                  </a:lnTo>
                  <a:lnTo>
                    <a:pt x="715" y="171"/>
                  </a:lnTo>
                  <a:lnTo>
                    <a:pt x="720" y="166"/>
                  </a:lnTo>
                  <a:lnTo>
                    <a:pt x="725" y="166"/>
                  </a:lnTo>
                  <a:lnTo>
                    <a:pt x="731" y="161"/>
                  </a:lnTo>
                  <a:lnTo>
                    <a:pt x="741" y="156"/>
                  </a:lnTo>
                  <a:lnTo>
                    <a:pt x="746" y="156"/>
                  </a:lnTo>
                  <a:lnTo>
                    <a:pt x="751" y="150"/>
                  </a:lnTo>
                  <a:lnTo>
                    <a:pt x="757" y="145"/>
                  </a:lnTo>
                  <a:lnTo>
                    <a:pt x="767" y="140"/>
                  </a:lnTo>
                  <a:lnTo>
                    <a:pt x="772" y="140"/>
                  </a:lnTo>
                  <a:lnTo>
                    <a:pt x="777" y="135"/>
                  </a:lnTo>
                  <a:lnTo>
                    <a:pt x="782" y="130"/>
                  </a:lnTo>
                  <a:lnTo>
                    <a:pt x="793" y="125"/>
                  </a:lnTo>
                  <a:lnTo>
                    <a:pt x="798" y="119"/>
                  </a:lnTo>
                  <a:lnTo>
                    <a:pt x="803" y="114"/>
                  </a:lnTo>
                  <a:lnTo>
                    <a:pt x="808" y="109"/>
                  </a:lnTo>
                  <a:lnTo>
                    <a:pt x="814" y="109"/>
                  </a:lnTo>
                </a:path>
              </a:pathLst>
            </a:custGeom>
            <a:noFill/>
            <a:ln w="38100">
              <a:solidFill>
                <a:srgbClr val="FF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808" name="Freeform 71"/>
            <p:cNvSpPr>
              <a:spLocks/>
            </p:cNvSpPr>
            <p:nvPr/>
          </p:nvSpPr>
          <p:spPr bwMode="auto">
            <a:xfrm>
              <a:off x="3756" y="2566"/>
              <a:ext cx="300" cy="316"/>
            </a:xfrm>
            <a:custGeom>
              <a:avLst/>
              <a:gdLst>
                <a:gd name="T0" fmla="*/ 0 w 300"/>
                <a:gd name="T1" fmla="*/ 316 h 316"/>
                <a:gd name="T2" fmla="*/ 10 w 300"/>
                <a:gd name="T3" fmla="*/ 311 h 316"/>
                <a:gd name="T4" fmla="*/ 15 w 300"/>
                <a:gd name="T5" fmla="*/ 306 h 316"/>
                <a:gd name="T6" fmla="*/ 20 w 300"/>
                <a:gd name="T7" fmla="*/ 300 h 316"/>
                <a:gd name="T8" fmla="*/ 26 w 300"/>
                <a:gd name="T9" fmla="*/ 295 h 316"/>
                <a:gd name="T10" fmla="*/ 36 w 300"/>
                <a:gd name="T11" fmla="*/ 290 h 316"/>
                <a:gd name="T12" fmla="*/ 41 w 300"/>
                <a:gd name="T13" fmla="*/ 285 h 316"/>
                <a:gd name="T14" fmla="*/ 46 w 300"/>
                <a:gd name="T15" fmla="*/ 280 h 316"/>
                <a:gd name="T16" fmla="*/ 51 w 300"/>
                <a:gd name="T17" fmla="*/ 275 h 316"/>
                <a:gd name="T18" fmla="*/ 62 w 300"/>
                <a:gd name="T19" fmla="*/ 269 h 316"/>
                <a:gd name="T20" fmla="*/ 67 w 300"/>
                <a:gd name="T21" fmla="*/ 259 h 316"/>
                <a:gd name="T22" fmla="*/ 72 w 300"/>
                <a:gd name="T23" fmla="*/ 254 h 316"/>
                <a:gd name="T24" fmla="*/ 77 w 300"/>
                <a:gd name="T25" fmla="*/ 249 h 316"/>
                <a:gd name="T26" fmla="*/ 88 w 300"/>
                <a:gd name="T27" fmla="*/ 243 h 316"/>
                <a:gd name="T28" fmla="*/ 93 w 300"/>
                <a:gd name="T29" fmla="*/ 238 h 316"/>
                <a:gd name="T30" fmla="*/ 98 w 300"/>
                <a:gd name="T31" fmla="*/ 233 h 316"/>
                <a:gd name="T32" fmla="*/ 103 w 300"/>
                <a:gd name="T33" fmla="*/ 228 h 316"/>
                <a:gd name="T34" fmla="*/ 114 w 300"/>
                <a:gd name="T35" fmla="*/ 218 h 316"/>
                <a:gd name="T36" fmla="*/ 119 w 300"/>
                <a:gd name="T37" fmla="*/ 212 h 316"/>
                <a:gd name="T38" fmla="*/ 124 w 300"/>
                <a:gd name="T39" fmla="*/ 207 h 316"/>
                <a:gd name="T40" fmla="*/ 129 w 300"/>
                <a:gd name="T41" fmla="*/ 202 h 316"/>
                <a:gd name="T42" fmla="*/ 140 w 300"/>
                <a:gd name="T43" fmla="*/ 192 h 316"/>
                <a:gd name="T44" fmla="*/ 145 w 300"/>
                <a:gd name="T45" fmla="*/ 186 h 316"/>
                <a:gd name="T46" fmla="*/ 150 w 300"/>
                <a:gd name="T47" fmla="*/ 181 h 316"/>
                <a:gd name="T48" fmla="*/ 155 w 300"/>
                <a:gd name="T49" fmla="*/ 171 h 316"/>
                <a:gd name="T50" fmla="*/ 160 w 300"/>
                <a:gd name="T51" fmla="*/ 166 h 316"/>
                <a:gd name="T52" fmla="*/ 171 w 300"/>
                <a:gd name="T53" fmla="*/ 160 h 316"/>
                <a:gd name="T54" fmla="*/ 176 w 300"/>
                <a:gd name="T55" fmla="*/ 150 h 316"/>
                <a:gd name="T56" fmla="*/ 181 w 300"/>
                <a:gd name="T57" fmla="*/ 145 h 316"/>
                <a:gd name="T58" fmla="*/ 186 w 300"/>
                <a:gd name="T59" fmla="*/ 140 h 316"/>
                <a:gd name="T60" fmla="*/ 197 w 300"/>
                <a:gd name="T61" fmla="*/ 129 h 316"/>
                <a:gd name="T62" fmla="*/ 202 w 300"/>
                <a:gd name="T63" fmla="*/ 124 h 316"/>
                <a:gd name="T64" fmla="*/ 207 w 300"/>
                <a:gd name="T65" fmla="*/ 114 h 316"/>
                <a:gd name="T66" fmla="*/ 212 w 300"/>
                <a:gd name="T67" fmla="*/ 109 h 316"/>
                <a:gd name="T68" fmla="*/ 222 w 300"/>
                <a:gd name="T69" fmla="*/ 98 h 316"/>
                <a:gd name="T70" fmla="*/ 228 w 300"/>
                <a:gd name="T71" fmla="*/ 93 h 316"/>
                <a:gd name="T72" fmla="*/ 233 w 300"/>
                <a:gd name="T73" fmla="*/ 83 h 316"/>
                <a:gd name="T74" fmla="*/ 238 w 300"/>
                <a:gd name="T75" fmla="*/ 78 h 316"/>
                <a:gd name="T76" fmla="*/ 248 w 300"/>
                <a:gd name="T77" fmla="*/ 67 h 316"/>
                <a:gd name="T78" fmla="*/ 254 w 300"/>
                <a:gd name="T79" fmla="*/ 62 h 316"/>
                <a:gd name="T80" fmla="*/ 259 w 300"/>
                <a:gd name="T81" fmla="*/ 52 h 316"/>
                <a:gd name="T82" fmla="*/ 264 w 300"/>
                <a:gd name="T83" fmla="*/ 41 h 316"/>
                <a:gd name="T84" fmla="*/ 274 w 300"/>
                <a:gd name="T85" fmla="*/ 36 h 316"/>
                <a:gd name="T86" fmla="*/ 280 w 300"/>
                <a:gd name="T87" fmla="*/ 26 h 316"/>
                <a:gd name="T88" fmla="*/ 285 w 300"/>
                <a:gd name="T89" fmla="*/ 15 h 316"/>
                <a:gd name="T90" fmla="*/ 290 w 300"/>
                <a:gd name="T91" fmla="*/ 10 h 316"/>
                <a:gd name="T92" fmla="*/ 300 w 300"/>
                <a:gd name="T93" fmla="*/ 0 h 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0"/>
                <a:gd name="T142" fmla="*/ 0 h 316"/>
                <a:gd name="T143" fmla="*/ 300 w 300"/>
                <a:gd name="T144" fmla="*/ 316 h 3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0" h="316">
                  <a:moveTo>
                    <a:pt x="0" y="316"/>
                  </a:moveTo>
                  <a:lnTo>
                    <a:pt x="10" y="311"/>
                  </a:lnTo>
                  <a:lnTo>
                    <a:pt x="15" y="306"/>
                  </a:lnTo>
                  <a:lnTo>
                    <a:pt x="20" y="300"/>
                  </a:lnTo>
                  <a:lnTo>
                    <a:pt x="26" y="295"/>
                  </a:lnTo>
                  <a:lnTo>
                    <a:pt x="36" y="290"/>
                  </a:lnTo>
                  <a:lnTo>
                    <a:pt x="41" y="285"/>
                  </a:lnTo>
                  <a:lnTo>
                    <a:pt x="46" y="280"/>
                  </a:lnTo>
                  <a:lnTo>
                    <a:pt x="51" y="275"/>
                  </a:lnTo>
                  <a:lnTo>
                    <a:pt x="62" y="269"/>
                  </a:lnTo>
                  <a:lnTo>
                    <a:pt x="67" y="259"/>
                  </a:lnTo>
                  <a:lnTo>
                    <a:pt x="72" y="254"/>
                  </a:lnTo>
                  <a:lnTo>
                    <a:pt x="77" y="249"/>
                  </a:lnTo>
                  <a:lnTo>
                    <a:pt x="88" y="243"/>
                  </a:lnTo>
                  <a:lnTo>
                    <a:pt x="93" y="238"/>
                  </a:lnTo>
                  <a:lnTo>
                    <a:pt x="98" y="233"/>
                  </a:lnTo>
                  <a:lnTo>
                    <a:pt x="103" y="228"/>
                  </a:lnTo>
                  <a:lnTo>
                    <a:pt x="114" y="218"/>
                  </a:lnTo>
                  <a:lnTo>
                    <a:pt x="119" y="212"/>
                  </a:lnTo>
                  <a:lnTo>
                    <a:pt x="124" y="207"/>
                  </a:lnTo>
                  <a:lnTo>
                    <a:pt x="129" y="202"/>
                  </a:lnTo>
                  <a:lnTo>
                    <a:pt x="140" y="192"/>
                  </a:lnTo>
                  <a:lnTo>
                    <a:pt x="145" y="186"/>
                  </a:lnTo>
                  <a:lnTo>
                    <a:pt x="150" y="181"/>
                  </a:lnTo>
                  <a:lnTo>
                    <a:pt x="155" y="171"/>
                  </a:lnTo>
                  <a:lnTo>
                    <a:pt x="160" y="166"/>
                  </a:lnTo>
                  <a:lnTo>
                    <a:pt x="171" y="160"/>
                  </a:lnTo>
                  <a:lnTo>
                    <a:pt x="176" y="150"/>
                  </a:lnTo>
                  <a:lnTo>
                    <a:pt x="181" y="145"/>
                  </a:lnTo>
                  <a:lnTo>
                    <a:pt x="186" y="140"/>
                  </a:lnTo>
                  <a:lnTo>
                    <a:pt x="197" y="129"/>
                  </a:lnTo>
                  <a:lnTo>
                    <a:pt x="202" y="124"/>
                  </a:lnTo>
                  <a:lnTo>
                    <a:pt x="207" y="114"/>
                  </a:lnTo>
                  <a:lnTo>
                    <a:pt x="212" y="109"/>
                  </a:lnTo>
                  <a:lnTo>
                    <a:pt x="222" y="98"/>
                  </a:lnTo>
                  <a:lnTo>
                    <a:pt x="228" y="93"/>
                  </a:lnTo>
                  <a:lnTo>
                    <a:pt x="233" y="83"/>
                  </a:lnTo>
                  <a:lnTo>
                    <a:pt x="238" y="78"/>
                  </a:lnTo>
                  <a:lnTo>
                    <a:pt x="248" y="67"/>
                  </a:lnTo>
                  <a:lnTo>
                    <a:pt x="254" y="62"/>
                  </a:lnTo>
                  <a:lnTo>
                    <a:pt x="259" y="52"/>
                  </a:lnTo>
                  <a:lnTo>
                    <a:pt x="264" y="41"/>
                  </a:lnTo>
                  <a:lnTo>
                    <a:pt x="274" y="36"/>
                  </a:lnTo>
                  <a:lnTo>
                    <a:pt x="280" y="26"/>
                  </a:lnTo>
                  <a:lnTo>
                    <a:pt x="285" y="15"/>
                  </a:lnTo>
                  <a:lnTo>
                    <a:pt x="290" y="10"/>
                  </a:lnTo>
                  <a:lnTo>
                    <a:pt x="300" y="0"/>
                  </a:lnTo>
                </a:path>
              </a:pathLst>
            </a:custGeom>
            <a:noFill/>
            <a:ln w="38100">
              <a:solidFill>
                <a:srgbClr val="FF0000"/>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sp>
        <p:nvSpPr>
          <p:cNvPr id="201793" name="Text Box 72"/>
          <p:cNvSpPr txBox="1">
            <a:spLocks noChangeArrowheads="1"/>
          </p:cNvSpPr>
          <p:nvPr/>
        </p:nvSpPr>
        <p:spPr bwMode="auto">
          <a:xfrm>
            <a:off x="5438775" y="2084388"/>
            <a:ext cx="1593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F10101"/>
                </a:solidFill>
                <a:ea typeface="Arial"/>
                <a:cs typeface="Arial"/>
              </a:rPr>
              <a:t>Squared error</a:t>
            </a:r>
          </a:p>
        </p:txBody>
      </p:sp>
      <p:pic>
        <p:nvPicPr>
          <p:cNvPr id="201794" name="Picture 73" descr="txp_fig"/>
          <p:cNvPicPr>
            <a:picLocks noChangeAspect="1" noChangeArrowheads="1"/>
          </p:cNvPicPr>
          <p:nvPr>
            <p:custDataLst>
              <p:tags r:id="rId1"/>
            </p:custDataLst>
          </p:nvPr>
        </p:nvPicPr>
        <p:blipFill>
          <a:blip r:embed="rId5"/>
          <a:srcRect/>
          <a:stretch>
            <a:fillRect/>
          </a:stretch>
        </p:blipFill>
        <p:spPr bwMode="auto">
          <a:xfrm>
            <a:off x="5424488" y="2459038"/>
            <a:ext cx="3486150" cy="993775"/>
          </a:xfrm>
          <a:prstGeom prst="rect">
            <a:avLst/>
          </a:prstGeom>
          <a:noFill/>
          <a:ln w="9525">
            <a:noFill/>
            <a:miter lim="800000"/>
            <a:headEnd/>
            <a:tailEnd/>
          </a:ln>
        </p:spPr>
      </p:pic>
      <p:grpSp>
        <p:nvGrpSpPr>
          <p:cNvPr id="5" name="Group 74"/>
          <p:cNvGrpSpPr>
            <a:grpSpLocks/>
          </p:cNvGrpSpPr>
          <p:nvPr/>
        </p:nvGrpSpPr>
        <p:grpSpPr bwMode="auto">
          <a:xfrm>
            <a:off x="960438" y="2308225"/>
            <a:ext cx="3455987" cy="2714625"/>
            <a:chOff x="1879" y="1239"/>
            <a:chExt cx="2177" cy="1710"/>
          </a:xfrm>
        </p:grpSpPr>
        <p:sp>
          <p:nvSpPr>
            <p:cNvPr id="201803" name="Freeform 75"/>
            <p:cNvSpPr>
              <a:spLocks/>
            </p:cNvSpPr>
            <p:nvPr/>
          </p:nvSpPr>
          <p:spPr bwMode="auto">
            <a:xfrm>
              <a:off x="1879" y="1239"/>
              <a:ext cx="814" cy="1270"/>
            </a:xfrm>
            <a:custGeom>
              <a:avLst/>
              <a:gdLst>
                <a:gd name="T0" fmla="*/ 10 w 814"/>
                <a:gd name="T1" fmla="*/ 26 h 1270"/>
                <a:gd name="T2" fmla="*/ 26 w 814"/>
                <a:gd name="T3" fmla="*/ 78 h 1270"/>
                <a:gd name="T4" fmla="*/ 47 w 814"/>
                <a:gd name="T5" fmla="*/ 129 h 1270"/>
                <a:gd name="T6" fmla="*/ 67 w 814"/>
                <a:gd name="T7" fmla="*/ 176 h 1270"/>
                <a:gd name="T8" fmla="*/ 88 w 814"/>
                <a:gd name="T9" fmla="*/ 223 h 1270"/>
                <a:gd name="T10" fmla="*/ 104 w 814"/>
                <a:gd name="T11" fmla="*/ 269 h 1270"/>
                <a:gd name="T12" fmla="*/ 124 w 814"/>
                <a:gd name="T13" fmla="*/ 311 h 1270"/>
                <a:gd name="T14" fmla="*/ 145 w 814"/>
                <a:gd name="T15" fmla="*/ 358 h 1270"/>
                <a:gd name="T16" fmla="*/ 161 w 814"/>
                <a:gd name="T17" fmla="*/ 399 h 1270"/>
                <a:gd name="T18" fmla="*/ 181 w 814"/>
                <a:gd name="T19" fmla="*/ 440 h 1270"/>
                <a:gd name="T20" fmla="*/ 202 w 814"/>
                <a:gd name="T21" fmla="*/ 477 h 1270"/>
                <a:gd name="T22" fmla="*/ 223 w 814"/>
                <a:gd name="T23" fmla="*/ 518 h 1270"/>
                <a:gd name="T24" fmla="*/ 238 w 814"/>
                <a:gd name="T25" fmla="*/ 554 h 1270"/>
                <a:gd name="T26" fmla="*/ 259 w 814"/>
                <a:gd name="T27" fmla="*/ 591 h 1270"/>
                <a:gd name="T28" fmla="*/ 280 w 814"/>
                <a:gd name="T29" fmla="*/ 622 h 1270"/>
                <a:gd name="T30" fmla="*/ 295 w 814"/>
                <a:gd name="T31" fmla="*/ 658 h 1270"/>
                <a:gd name="T32" fmla="*/ 316 w 814"/>
                <a:gd name="T33" fmla="*/ 689 h 1270"/>
                <a:gd name="T34" fmla="*/ 337 w 814"/>
                <a:gd name="T35" fmla="*/ 720 h 1270"/>
                <a:gd name="T36" fmla="*/ 358 w 814"/>
                <a:gd name="T37" fmla="*/ 751 h 1270"/>
                <a:gd name="T38" fmla="*/ 373 w 814"/>
                <a:gd name="T39" fmla="*/ 783 h 1270"/>
                <a:gd name="T40" fmla="*/ 394 w 814"/>
                <a:gd name="T41" fmla="*/ 814 h 1270"/>
                <a:gd name="T42" fmla="*/ 415 w 814"/>
                <a:gd name="T43" fmla="*/ 840 h 1270"/>
                <a:gd name="T44" fmla="*/ 430 w 814"/>
                <a:gd name="T45" fmla="*/ 871 h 1270"/>
                <a:gd name="T46" fmla="*/ 451 w 814"/>
                <a:gd name="T47" fmla="*/ 897 h 1270"/>
                <a:gd name="T48" fmla="*/ 472 w 814"/>
                <a:gd name="T49" fmla="*/ 923 h 1270"/>
                <a:gd name="T50" fmla="*/ 492 w 814"/>
                <a:gd name="T51" fmla="*/ 948 h 1270"/>
                <a:gd name="T52" fmla="*/ 508 w 814"/>
                <a:gd name="T53" fmla="*/ 969 h 1270"/>
                <a:gd name="T54" fmla="*/ 529 w 814"/>
                <a:gd name="T55" fmla="*/ 995 h 1270"/>
                <a:gd name="T56" fmla="*/ 549 w 814"/>
                <a:gd name="T57" fmla="*/ 1016 h 1270"/>
                <a:gd name="T58" fmla="*/ 570 w 814"/>
                <a:gd name="T59" fmla="*/ 1042 h 1270"/>
                <a:gd name="T60" fmla="*/ 586 w 814"/>
                <a:gd name="T61" fmla="*/ 1062 h 1270"/>
                <a:gd name="T62" fmla="*/ 607 w 814"/>
                <a:gd name="T63" fmla="*/ 1083 h 1270"/>
                <a:gd name="T64" fmla="*/ 627 w 814"/>
                <a:gd name="T65" fmla="*/ 1104 h 1270"/>
                <a:gd name="T66" fmla="*/ 643 w 814"/>
                <a:gd name="T67" fmla="*/ 1119 h 1270"/>
                <a:gd name="T68" fmla="*/ 664 w 814"/>
                <a:gd name="T69" fmla="*/ 1140 h 1270"/>
                <a:gd name="T70" fmla="*/ 684 w 814"/>
                <a:gd name="T71" fmla="*/ 1161 h 1270"/>
                <a:gd name="T72" fmla="*/ 705 w 814"/>
                <a:gd name="T73" fmla="*/ 1176 h 1270"/>
                <a:gd name="T74" fmla="*/ 721 w 814"/>
                <a:gd name="T75" fmla="*/ 1197 h 1270"/>
                <a:gd name="T76" fmla="*/ 741 w 814"/>
                <a:gd name="T77" fmla="*/ 1213 h 1270"/>
                <a:gd name="T78" fmla="*/ 762 w 814"/>
                <a:gd name="T79" fmla="*/ 1228 h 1270"/>
                <a:gd name="T80" fmla="*/ 778 w 814"/>
                <a:gd name="T81" fmla="*/ 1244 h 1270"/>
                <a:gd name="T82" fmla="*/ 798 w 814"/>
                <a:gd name="T83" fmla="*/ 1259 h 1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1270"/>
                <a:gd name="T128" fmla="*/ 814 w 814"/>
                <a:gd name="T129" fmla="*/ 1270 h 1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1270">
                  <a:moveTo>
                    <a:pt x="0" y="0"/>
                  </a:moveTo>
                  <a:lnTo>
                    <a:pt x="0" y="10"/>
                  </a:lnTo>
                  <a:lnTo>
                    <a:pt x="10" y="26"/>
                  </a:lnTo>
                  <a:lnTo>
                    <a:pt x="16" y="41"/>
                  </a:lnTo>
                  <a:lnTo>
                    <a:pt x="21" y="62"/>
                  </a:lnTo>
                  <a:lnTo>
                    <a:pt x="26" y="78"/>
                  </a:lnTo>
                  <a:lnTo>
                    <a:pt x="36" y="93"/>
                  </a:lnTo>
                  <a:lnTo>
                    <a:pt x="41" y="109"/>
                  </a:lnTo>
                  <a:lnTo>
                    <a:pt x="47" y="129"/>
                  </a:lnTo>
                  <a:lnTo>
                    <a:pt x="52" y="145"/>
                  </a:lnTo>
                  <a:lnTo>
                    <a:pt x="62" y="161"/>
                  </a:lnTo>
                  <a:lnTo>
                    <a:pt x="67" y="176"/>
                  </a:lnTo>
                  <a:lnTo>
                    <a:pt x="73" y="192"/>
                  </a:lnTo>
                  <a:lnTo>
                    <a:pt x="78" y="207"/>
                  </a:lnTo>
                  <a:lnTo>
                    <a:pt x="88" y="223"/>
                  </a:lnTo>
                  <a:lnTo>
                    <a:pt x="93" y="238"/>
                  </a:lnTo>
                  <a:lnTo>
                    <a:pt x="98" y="254"/>
                  </a:lnTo>
                  <a:lnTo>
                    <a:pt x="104" y="269"/>
                  </a:lnTo>
                  <a:lnTo>
                    <a:pt x="109" y="285"/>
                  </a:lnTo>
                  <a:lnTo>
                    <a:pt x="119" y="301"/>
                  </a:lnTo>
                  <a:lnTo>
                    <a:pt x="124" y="311"/>
                  </a:lnTo>
                  <a:lnTo>
                    <a:pt x="130" y="326"/>
                  </a:lnTo>
                  <a:lnTo>
                    <a:pt x="135" y="342"/>
                  </a:lnTo>
                  <a:lnTo>
                    <a:pt x="145" y="358"/>
                  </a:lnTo>
                  <a:lnTo>
                    <a:pt x="150" y="368"/>
                  </a:lnTo>
                  <a:lnTo>
                    <a:pt x="156" y="383"/>
                  </a:lnTo>
                  <a:lnTo>
                    <a:pt x="161" y="399"/>
                  </a:lnTo>
                  <a:lnTo>
                    <a:pt x="171" y="409"/>
                  </a:lnTo>
                  <a:lnTo>
                    <a:pt x="176" y="425"/>
                  </a:lnTo>
                  <a:lnTo>
                    <a:pt x="181" y="440"/>
                  </a:lnTo>
                  <a:lnTo>
                    <a:pt x="187" y="451"/>
                  </a:lnTo>
                  <a:lnTo>
                    <a:pt x="197" y="466"/>
                  </a:lnTo>
                  <a:lnTo>
                    <a:pt x="202" y="477"/>
                  </a:lnTo>
                  <a:lnTo>
                    <a:pt x="207" y="492"/>
                  </a:lnTo>
                  <a:lnTo>
                    <a:pt x="213" y="503"/>
                  </a:lnTo>
                  <a:lnTo>
                    <a:pt x="223" y="518"/>
                  </a:lnTo>
                  <a:lnTo>
                    <a:pt x="228" y="529"/>
                  </a:lnTo>
                  <a:lnTo>
                    <a:pt x="233" y="539"/>
                  </a:lnTo>
                  <a:lnTo>
                    <a:pt x="238" y="554"/>
                  </a:lnTo>
                  <a:lnTo>
                    <a:pt x="249" y="565"/>
                  </a:lnTo>
                  <a:lnTo>
                    <a:pt x="254" y="575"/>
                  </a:lnTo>
                  <a:lnTo>
                    <a:pt x="259" y="591"/>
                  </a:lnTo>
                  <a:lnTo>
                    <a:pt x="264" y="601"/>
                  </a:lnTo>
                  <a:lnTo>
                    <a:pt x="270" y="612"/>
                  </a:lnTo>
                  <a:lnTo>
                    <a:pt x="280" y="622"/>
                  </a:lnTo>
                  <a:lnTo>
                    <a:pt x="285" y="637"/>
                  </a:lnTo>
                  <a:lnTo>
                    <a:pt x="290" y="648"/>
                  </a:lnTo>
                  <a:lnTo>
                    <a:pt x="295" y="658"/>
                  </a:lnTo>
                  <a:lnTo>
                    <a:pt x="306" y="669"/>
                  </a:lnTo>
                  <a:lnTo>
                    <a:pt x="311" y="679"/>
                  </a:lnTo>
                  <a:lnTo>
                    <a:pt x="316" y="689"/>
                  </a:lnTo>
                  <a:lnTo>
                    <a:pt x="321" y="700"/>
                  </a:lnTo>
                  <a:lnTo>
                    <a:pt x="332" y="710"/>
                  </a:lnTo>
                  <a:lnTo>
                    <a:pt x="337" y="720"/>
                  </a:lnTo>
                  <a:lnTo>
                    <a:pt x="342" y="731"/>
                  </a:lnTo>
                  <a:lnTo>
                    <a:pt x="347" y="741"/>
                  </a:lnTo>
                  <a:lnTo>
                    <a:pt x="358" y="751"/>
                  </a:lnTo>
                  <a:lnTo>
                    <a:pt x="363" y="762"/>
                  </a:lnTo>
                  <a:lnTo>
                    <a:pt x="368" y="772"/>
                  </a:lnTo>
                  <a:lnTo>
                    <a:pt x="373" y="783"/>
                  </a:lnTo>
                  <a:lnTo>
                    <a:pt x="384" y="793"/>
                  </a:lnTo>
                  <a:lnTo>
                    <a:pt x="389" y="803"/>
                  </a:lnTo>
                  <a:lnTo>
                    <a:pt x="394" y="814"/>
                  </a:lnTo>
                  <a:lnTo>
                    <a:pt x="399" y="824"/>
                  </a:lnTo>
                  <a:lnTo>
                    <a:pt x="410" y="829"/>
                  </a:lnTo>
                  <a:lnTo>
                    <a:pt x="415" y="840"/>
                  </a:lnTo>
                  <a:lnTo>
                    <a:pt x="420" y="850"/>
                  </a:lnTo>
                  <a:lnTo>
                    <a:pt x="425" y="860"/>
                  </a:lnTo>
                  <a:lnTo>
                    <a:pt x="430" y="871"/>
                  </a:lnTo>
                  <a:lnTo>
                    <a:pt x="441" y="876"/>
                  </a:lnTo>
                  <a:lnTo>
                    <a:pt x="446" y="886"/>
                  </a:lnTo>
                  <a:lnTo>
                    <a:pt x="451" y="897"/>
                  </a:lnTo>
                  <a:lnTo>
                    <a:pt x="456" y="902"/>
                  </a:lnTo>
                  <a:lnTo>
                    <a:pt x="467" y="912"/>
                  </a:lnTo>
                  <a:lnTo>
                    <a:pt x="472" y="923"/>
                  </a:lnTo>
                  <a:lnTo>
                    <a:pt x="477" y="928"/>
                  </a:lnTo>
                  <a:lnTo>
                    <a:pt x="482" y="938"/>
                  </a:lnTo>
                  <a:lnTo>
                    <a:pt x="492" y="948"/>
                  </a:lnTo>
                  <a:lnTo>
                    <a:pt x="498" y="954"/>
                  </a:lnTo>
                  <a:lnTo>
                    <a:pt x="503" y="964"/>
                  </a:lnTo>
                  <a:lnTo>
                    <a:pt x="508" y="969"/>
                  </a:lnTo>
                  <a:lnTo>
                    <a:pt x="518" y="980"/>
                  </a:lnTo>
                  <a:lnTo>
                    <a:pt x="524" y="985"/>
                  </a:lnTo>
                  <a:lnTo>
                    <a:pt x="529" y="995"/>
                  </a:lnTo>
                  <a:lnTo>
                    <a:pt x="534" y="1000"/>
                  </a:lnTo>
                  <a:lnTo>
                    <a:pt x="544" y="1011"/>
                  </a:lnTo>
                  <a:lnTo>
                    <a:pt x="549" y="1016"/>
                  </a:lnTo>
                  <a:lnTo>
                    <a:pt x="555" y="1026"/>
                  </a:lnTo>
                  <a:lnTo>
                    <a:pt x="560" y="1031"/>
                  </a:lnTo>
                  <a:lnTo>
                    <a:pt x="570" y="1042"/>
                  </a:lnTo>
                  <a:lnTo>
                    <a:pt x="575" y="1047"/>
                  </a:lnTo>
                  <a:lnTo>
                    <a:pt x="581" y="1052"/>
                  </a:lnTo>
                  <a:lnTo>
                    <a:pt x="586" y="1062"/>
                  </a:lnTo>
                  <a:lnTo>
                    <a:pt x="591" y="1068"/>
                  </a:lnTo>
                  <a:lnTo>
                    <a:pt x="601" y="1073"/>
                  </a:lnTo>
                  <a:lnTo>
                    <a:pt x="607" y="1083"/>
                  </a:lnTo>
                  <a:lnTo>
                    <a:pt x="612" y="1088"/>
                  </a:lnTo>
                  <a:lnTo>
                    <a:pt x="617" y="1094"/>
                  </a:lnTo>
                  <a:lnTo>
                    <a:pt x="627" y="1104"/>
                  </a:lnTo>
                  <a:lnTo>
                    <a:pt x="632" y="1109"/>
                  </a:lnTo>
                  <a:lnTo>
                    <a:pt x="638" y="1114"/>
                  </a:lnTo>
                  <a:lnTo>
                    <a:pt x="643" y="1119"/>
                  </a:lnTo>
                  <a:lnTo>
                    <a:pt x="653" y="1130"/>
                  </a:lnTo>
                  <a:lnTo>
                    <a:pt x="658" y="1135"/>
                  </a:lnTo>
                  <a:lnTo>
                    <a:pt x="664" y="1140"/>
                  </a:lnTo>
                  <a:lnTo>
                    <a:pt x="669" y="1145"/>
                  </a:lnTo>
                  <a:lnTo>
                    <a:pt x="679" y="1156"/>
                  </a:lnTo>
                  <a:lnTo>
                    <a:pt x="684" y="1161"/>
                  </a:lnTo>
                  <a:lnTo>
                    <a:pt x="689" y="1166"/>
                  </a:lnTo>
                  <a:lnTo>
                    <a:pt x="695" y="1171"/>
                  </a:lnTo>
                  <a:lnTo>
                    <a:pt x="705" y="1176"/>
                  </a:lnTo>
                  <a:lnTo>
                    <a:pt x="710" y="1182"/>
                  </a:lnTo>
                  <a:lnTo>
                    <a:pt x="715" y="1187"/>
                  </a:lnTo>
                  <a:lnTo>
                    <a:pt x="721" y="1197"/>
                  </a:lnTo>
                  <a:lnTo>
                    <a:pt x="731" y="1202"/>
                  </a:lnTo>
                  <a:lnTo>
                    <a:pt x="736" y="1208"/>
                  </a:lnTo>
                  <a:lnTo>
                    <a:pt x="741" y="1213"/>
                  </a:lnTo>
                  <a:lnTo>
                    <a:pt x="746" y="1218"/>
                  </a:lnTo>
                  <a:lnTo>
                    <a:pt x="752" y="1223"/>
                  </a:lnTo>
                  <a:lnTo>
                    <a:pt x="762" y="1228"/>
                  </a:lnTo>
                  <a:lnTo>
                    <a:pt x="767" y="1234"/>
                  </a:lnTo>
                  <a:lnTo>
                    <a:pt x="772" y="1239"/>
                  </a:lnTo>
                  <a:lnTo>
                    <a:pt x="778" y="1244"/>
                  </a:lnTo>
                  <a:lnTo>
                    <a:pt x="788" y="1249"/>
                  </a:lnTo>
                  <a:lnTo>
                    <a:pt x="793" y="1254"/>
                  </a:lnTo>
                  <a:lnTo>
                    <a:pt x="798" y="1259"/>
                  </a:lnTo>
                  <a:lnTo>
                    <a:pt x="804" y="1265"/>
                  </a:lnTo>
                  <a:lnTo>
                    <a:pt x="814" y="1270"/>
                  </a:lnTo>
                </a:path>
              </a:pathLst>
            </a:custGeom>
            <a:noFill/>
            <a:ln w="28575">
              <a:solidFill>
                <a:srgbClr val="00FF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804" name="Freeform 76"/>
            <p:cNvSpPr>
              <a:spLocks/>
            </p:cNvSpPr>
            <p:nvPr/>
          </p:nvSpPr>
          <p:spPr bwMode="auto">
            <a:xfrm>
              <a:off x="2693" y="2509"/>
              <a:ext cx="814" cy="357"/>
            </a:xfrm>
            <a:custGeom>
              <a:avLst/>
              <a:gdLst>
                <a:gd name="T0" fmla="*/ 10 w 814"/>
                <a:gd name="T1" fmla="*/ 10 h 357"/>
                <a:gd name="T2" fmla="*/ 31 w 814"/>
                <a:gd name="T3" fmla="*/ 26 h 357"/>
                <a:gd name="T4" fmla="*/ 52 w 814"/>
                <a:gd name="T5" fmla="*/ 41 h 357"/>
                <a:gd name="T6" fmla="*/ 67 w 814"/>
                <a:gd name="T7" fmla="*/ 52 h 357"/>
                <a:gd name="T8" fmla="*/ 88 w 814"/>
                <a:gd name="T9" fmla="*/ 67 h 357"/>
                <a:gd name="T10" fmla="*/ 109 w 814"/>
                <a:gd name="T11" fmla="*/ 78 h 357"/>
                <a:gd name="T12" fmla="*/ 124 w 814"/>
                <a:gd name="T13" fmla="*/ 93 h 357"/>
                <a:gd name="T14" fmla="*/ 145 w 814"/>
                <a:gd name="T15" fmla="*/ 103 h 357"/>
                <a:gd name="T16" fmla="*/ 166 w 814"/>
                <a:gd name="T17" fmla="*/ 114 h 357"/>
                <a:gd name="T18" fmla="*/ 187 w 814"/>
                <a:gd name="T19" fmla="*/ 124 h 357"/>
                <a:gd name="T20" fmla="*/ 202 w 814"/>
                <a:gd name="T21" fmla="*/ 135 h 357"/>
                <a:gd name="T22" fmla="*/ 223 w 814"/>
                <a:gd name="T23" fmla="*/ 150 h 357"/>
                <a:gd name="T24" fmla="*/ 244 w 814"/>
                <a:gd name="T25" fmla="*/ 160 h 357"/>
                <a:gd name="T26" fmla="*/ 259 w 814"/>
                <a:gd name="T27" fmla="*/ 171 h 357"/>
                <a:gd name="T28" fmla="*/ 280 w 814"/>
                <a:gd name="T29" fmla="*/ 176 h 357"/>
                <a:gd name="T30" fmla="*/ 301 w 814"/>
                <a:gd name="T31" fmla="*/ 186 h 357"/>
                <a:gd name="T32" fmla="*/ 321 w 814"/>
                <a:gd name="T33" fmla="*/ 197 h 357"/>
                <a:gd name="T34" fmla="*/ 337 w 814"/>
                <a:gd name="T35" fmla="*/ 207 h 357"/>
                <a:gd name="T36" fmla="*/ 358 w 814"/>
                <a:gd name="T37" fmla="*/ 212 h 357"/>
                <a:gd name="T38" fmla="*/ 378 w 814"/>
                <a:gd name="T39" fmla="*/ 223 h 357"/>
                <a:gd name="T40" fmla="*/ 399 w 814"/>
                <a:gd name="T41" fmla="*/ 233 h 357"/>
                <a:gd name="T42" fmla="*/ 415 w 814"/>
                <a:gd name="T43" fmla="*/ 238 h 357"/>
                <a:gd name="T44" fmla="*/ 435 w 814"/>
                <a:gd name="T45" fmla="*/ 249 h 357"/>
                <a:gd name="T46" fmla="*/ 456 w 814"/>
                <a:gd name="T47" fmla="*/ 254 h 357"/>
                <a:gd name="T48" fmla="*/ 472 w 814"/>
                <a:gd name="T49" fmla="*/ 264 h 357"/>
                <a:gd name="T50" fmla="*/ 492 w 814"/>
                <a:gd name="T51" fmla="*/ 269 h 357"/>
                <a:gd name="T52" fmla="*/ 513 w 814"/>
                <a:gd name="T53" fmla="*/ 275 h 357"/>
                <a:gd name="T54" fmla="*/ 534 w 814"/>
                <a:gd name="T55" fmla="*/ 280 h 357"/>
                <a:gd name="T56" fmla="*/ 549 w 814"/>
                <a:gd name="T57" fmla="*/ 290 h 357"/>
                <a:gd name="T58" fmla="*/ 570 w 814"/>
                <a:gd name="T59" fmla="*/ 295 h 357"/>
                <a:gd name="T60" fmla="*/ 591 w 814"/>
                <a:gd name="T61" fmla="*/ 300 h 357"/>
                <a:gd name="T62" fmla="*/ 606 w 814"/>
                <a:gd name="T63" fmla="*/ 306 h 357"/>
                <a:gd name="T64" fmla="*/ 627 w 814"/>
                <a:gd name="T65" fmla="*/ 311 h 357"/>
                <a:gd name="T66" fmla="*/ 648 w 814"/>
                <a:gd name="T67" fmla="*/ 316 h 357"/>
                <a:gd name="T68" fmla="*/ 669 w 814"/>
                <a:gd name="T69" fmla="*/ 321 h 357"/>
                <a:gd name="T70" fmla="*/ 684 w 814"/>
                <a:gd name="T71" fmla="*/ 326 h 357"/>
                <a:gd name="T72" fmla="*/ 705 w 814"/>
                <a:gd name="T73" fmla="*/ 332 h 357"/>
                <a:gd name="T74" fmla="*/ 726 w 814"/>
                <a:gd name="T75" fmla="*/ 337 h 357"/>
                <a:gd name="T76" fmla="*/ 741 w 814"/>
                <a:gd name="T77" fmla="*/ 342 h 357"/>
                <a:gd name="T78" fmla="*/ 762 w 814"/>
                <a:gd name="T79" fmla="*/ 347 h 357"/>
                <a:gd name="T80" fmla="*/ 783 w 814"/>
                <a:gd name="T81" fmla="*/ 352 h 357"/>
                <a:gd name="T82" fmla="*/ 803 w 814"/>
                <a:gd name="T83" fmla="*/ 357 h 3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4"/>
                <a:gd name="T127" fmla="*/ 0 h 357"/>
                <a:gd name="T128" fmla="*/ 814 w 814"/>
                <a:gd name="T129" fmla="*/ 357 h 3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4" h="357">
                  <a:moveTo>
                    <a:pt x="0" y="0"/>
                  </a:moveTo>
                  <a:lnTo>
                    <a:pt x="5" y="5"/>
                  </a:lnTo>
                  <a:lnTo>
                    <a:pt x="10" y="10"/>
                  </a:lnTo>
                  <a:lnTo>
                    <a:pt x="15" y="15"/>
                  </a:lnTo>
                  <a:lnTo>
                    <a:pt x="26" y="21"/>
                  </a:lnTo>
                  <a:lnTo>
                    <a:pt x="31" y="26"/>
                  </a:lnTo>
                  <a:lnTo>
                    <a:pt x="36" y="31"/>
                  </a:lnTo>
                  <a:lnTo>
                    <a:pt x="41" y="36"/>
                  </a:lnTo>
                  <a:lnTo>
                    <a:pt x="52" y="41"/>
                  </a:lnTo>
                  <a:lnTo>
                    <a:pt x="57" y="41"/>
                  </a:lnTo>
                  <a:lnTo>
                    <a:pt x="62" y="46"/>
                  </a:lnTo>
                  <a:lnTo>
                    <a:pt x="67" y="52"/>
                  </a:lnTo>
                  <a:lnTo>
                    <a:pt x="78" y="57"/>
                  </a:lnTo>
                  <a:lnTo>
                    <a:pt x="83" y="62"/>
                  </a:lnTo>
                  <a:lnTo>
                    <a:pt x="88" y="67"/>
                  </a:lnTo>
                  <a:lnTo>
                    <a:pt x="93" y="72"/>
                  </a:lnTo>
                  <a:lnTo>
                    <a:pt x="98" y="72"/>
                  </a:lnTo>
                  <a:lnTo>
                    <a:pt x="109" y="78"/>
                  </a:lnTo>
                  <a:lnTo>
                    <a:pt x="114" y="83"/>
                  </a:lnTo>
                  <a:lnTo>
                    <a:pt x="119" y="88"/>
                  </a:lnTo>
                  <a:lnTo>
                    <a:pt x="124" y="93"/>
                  </a:lnTo>
                  <a:lnTo>
                    <a:pt x="135" y="93"/>
                  </a:lnTo>
                  <a:lnTo>
                    <a:pt x="140" y="98"/>
                  </a:lnTo>
                  <a:lnTo>
                    <a:pt x="145" y="103"/>
                  </a:lnTo>
                  <a:lnTo>
                    <a:pt x="150" y="109"/>
                  </a:lnTo>
                  <a:lnTo>
                    <a:pt x="161" y="109"/>
                  </a:lnTo>
                  <a:lnTo>
                    <a:pt x="166" y="114"/>
                  </a:lnTo>
                  <a:lnTo>
                    <a:pt x="171" y="119"/>
                  </a:lnTo>
                  <a:lnTo>
                    <a:pt x="176" y="124"/>
                  </a:lnTo>
                  <a:lnTo>
                    <a:pt x="187" y="124"/>
                  </a:lnTo>
                  <a:lnTo>
                    <a:pt x="192" y="129"/>
                  </a:lnTo>
                  <a:lnTo>
                    <a:pt x="197" y="135"/>
                  </a:lnTo>
                  <a:lnTo>
                    <a:pt x="202" y="135"/>
                  </a:lnTo>
                  <a:lnTo>
                    <a:pt x="212" y="140"/>
                  </a:lnTo>
                  <a:lnTo>
                    <a:pt x="218" y="145"/>
                  </a:lnTo>
                  <a:lnTo>
                    <a:pt x="223" y="150"/>
                  </a:lnTo>
                  <a:lnTo>
                    <a:pt x="228" y="150"/>
                  </a:lnTo>
                  <a:lnTo>
                    <a:pt x="238" y="155"/>
                  </a:lnTo>
                  <a:lnTo>
                    <a:pt x="244" y="160"/>
                  </a:lnTo>
                  <a:lnTo>
                    <a:pt x="249" y="160"/>
                  </a:lnTo>
                  <a:lnTo>
                    <a:pt x="254" y="166"/>
                  </a:lnTo>
                  <a:lnTo>
                    <a:pt x="259" y="171"/>
                  </a:lnTo>
                  <a:lnTo>
                    <a:pt x="269" y="171"/>
                  </a:lnTo>
                  <a:lnTo>
                    <a:pt x="275" y="176"/>
                  </a:lnTo>
                  <a:lnTo>
                    <a:pt x="280" y="176"/>
                  </a:lnTo>
                  <a:lnTo>
                    <a:pt x="285" y="181"/>
                  </a:lnTo>
                  <a:lnTo>
                    <a:pt x="295" y="186"/>
                  </a:lnTo>
                  <a:lnTo>
                    <a:pt x="301" y="186"/>
                  </a:lnTo>
                  <a:lnTo>
                    <a:pt x="306" y="192"/>
                  </a:lnTo>
                  <a:lnTo>
                    <a:pt x="311" y="192"/>
                  </a:lnTo>
                  <a:lnTo>
                    <a:pt x="321" y="197"/>
                  </a:lnTo>
                  <a:lnTo>
                    <a:pt x="326" y="202"/>
                  </a:lnTo>
                  <a:lnTo>
                    <a:pt x="332" y="202"/>
                  </a:lnTo>
                  <a:lnTo>
                    <a:pt x="337" y="207"/>
                  </a:lnTo>
                  <a:lnTo>
                    <a:pt x="347" y="207"/>
                  </a:lnTo>
                  <a:lnTo>
                    <a:pt x="352" y="212"/>
                  </a:lnTo>
                  <a:lnTo>
                    <a:pt x="358" y="212"/>
                  </a:lnTo>
                  <a:lnTo>
                    <a:pt x="363" y="217"/>
                  </a:lnTo>
                  <a:lnTo>
                    <a:pt x="373" y="223"/>
                  </a:lnTo>
                  <a:lnTo>
                    <a:pt x="378" y="223"/>
                  </a:lnTo>
                  <a:lnTo>
                    <a:pt x="383" y="228"/>
                  </a:lnTo>
                  <a:lnTo>
                    <a:pt x="389" y="228"/>
                  </a:lnTo>
                  <a:lnTo>
                    <a:pt x="399" y="233"/>
                  </a:lnTo>
                  <a:lnTo>
                    <a:pt x="404" y="233"/>
                  </a:lnTo>
                  <a:lnTo>
                    <a:pt x="409" y="238"/>
                  </a:lnTo>
                  <a:lnTo>
                    <a:pt x="415" y="238"/>
                  </a:lnTo>
                  <a:lnTo>
                    <a:pt x="420" y="243"/>
                  </a:lnTo>
                  <a:lnTo>
                    <a:pt x="430" y="243"/>
                  </a:lnTo>
                  <a:lnTo>
                    <a:pt x="435" y="249"/>
                  </a:lnTo>
                  <a:lnTo>
                    <a:pt x="441" y="249"/>
                  </a:lnTo>
                  <a:lnTo>
                    <a:pt x="446" y="254"/>
                  </a:lnTo>
                  <a:lnTo>
                    <a:pt x="456" y="254"/>
                  </a:lnTo>
                  <a:lnTo>
                    <a:pt x="461" y="259"/>
                  </a:lnTo>
                  <a:lnTo>
                    <a:pt x="466" y="259"/>
                  </a:lnTo>
                  <a:lnTo>
                    <a:pt x="472" y="264"/>
                  </a:lnTo>
                  <a:lnTo>
                    <a:pt x="482" y="264"/>
                  </a:lnTo>
                  <a:lnTo>
                    <a:pt x="487" y="264"/>
                  </a:lnTo>
                  <a:lnTo>
                    <a:pt x="492" y="269"/>
                  </a:lnTo>
                  <a:lnTo>
                    <a:pt x="498" y="269"/>
                  </a:lnTo>
                  <a:lnTo>
                    <a:pt x="508" y="275"/>
                  </a:lnTo>
                  <a:lnTo>
                    <a:pt x="513" y="275"/>
                  </a:lnTo>
                  <a:lnTo>
                    <a:pt x="518" y="280"/>
                  </a:lnTo>
                  <a:lnTo>
                    <a:pt x="523" y="280"/>
                  </a:lnTo>
                  <a:lnTo>
                    <a:pt x="534" y="280"/>
                  </a:lnTo>
                  <a:lnTo>
                    <a:pt x="539" y="285"/>
                  </a:lnTo>
                  <a:lnTo>
                    <a:pt x="544" y="285"/>
                  </a:lnTo>
                  <a:lnTo>
                    <a:pt x="549" y="290"/>
                  </a:lnTo>
                  <a:lnTo>
                    <a:pt x="560" y="290"/>
                  </a:lnTo>
                  <a:lnTo>
                    <a:pt x="565" y="295"/>
                  </a:lnTo>
                  <a:lnTo>
                    <a:pt x="570" y="295"/>
                  </a:lnTo>
                  <a:lnTo>
                    <a:pt x="575" y="295"/>
                  </a:lnTo>
                  <a:lnTo>
                    <a:pt x="580" y="300"/>
                  </a:lnTo>
                  <a:lnTo>
                    <a:pt x="591" y="300"/>
                  </a:lnTo>
                  <a:lnTo>
                    <a:pt x="596" y="300"/>
                  </a:lnTo>
                  <a:lnTo>
                    <a:pt x="601" y="306"/>
                  </a:lnTo>
                  <a:lnTo>
                    <a:pt x="606" y="306"/>
                  </a:lnTo>
                  <a:lnTo>
                    <a:pt x="617" y="311"/>
                  </a:lnTo>
                  <a:lnTo>
                    <a:pt x="622" y="311"/>
                  </a:lnTo>
                  <a:lnTo>
                    <a:pt x="627" y="311"/>
                  </a:lnTo>
                  <a:lnTo>
                    <a:pt x="632" y="316"/>
                  </a:lnTo>
                  <a:lnTo>
                    <a:pt x="643" y="316"/>
                  </a:lnTo>
                  <a:lnTo>
                    <a:pt x="648" y="316"/>
                  </a:lnTo>
                  <a:lnTo>
                    <a:pt x="653" y="321"/>
                  </a:lnTo>
                  <a:lnTo>
                    <a:pt x="658" y="321"/>
                  </a:lnTo>
                  <a:lnTo>
                    <a:pt x="669" y="321"/>
                  </a:lnTo>
                  <a:lnTo>
                    <a:pt x="674" y="326"/>
                  </a:lnTo>
                  <a:lnTo>
                    <a:pt x="679" y="326"/>
                  </a:lnTo>
                  <a:lnTo>
                    <a:pt x="684" y="326"/>
                  </a:lnTo>
                  <a:lnTo>
                    <a:pt x="695" y="332"/>
                  </a:lnTo>
                  <a:lnTo>
                    <a:pt x="700" y="332"/>
                  </a:lnTo>
                  <a:lnTo>
                    <a:pt x="705" y="332"/>
                  </a:lnTo>
                  <a:lnTo>
                    <a:pt x="710" y="337"/>
                  </a:lnTo>
                  <a:lnTo>
                    <a:pt x="720" y="337"/>
                  </a:lnTo>
                  <a:lnTo>
                    <a:pt x="726" y="337"/>
                  </a:lnTo>
                  <a:lnTo>
                    <a:pt x="731" y="342"/>
                  </a:lnTo>
                  <a:lnTo>
                    <a:pt x="736" y="342"/>
                  </a:lnTo>
                  <a:lnTo>
                    <a:pt x="741" y="342"/>
                  </a:lnTo>
                  <a:lnTo>
                    <a:pt x="752" y="347"/>
                  </a:lnTo>
                  <a:lnTo>
                    <a:pt x="757" y="347"/>
                  </a:lnTo>
                  <a:lnTo>
                    <a:pt x="762" y="347"/>
                  </a:lnTo>
                  <a:lnTo>
                    <a:pt x="767" y="347"/>
                  </a:lnTo>
                  <a:lnTo>
                    <a:pt x="777" y="352"/>
                  </a:lnTo>
                  <a:lnTo>
                    <a:pt x="783" y="352"/>
                  </a:lnTo>
                  <a:lnTo>
                    <a:pt x="788" y="352"/>
                  </a:lnTo>
                  <a:lnTo>
                    <a:pt x="793" y="357"/>
                  </a:lnTo>
                  <a:lnTo>
                    <a:pt x="803" y="357"/>
                  </a:lnTo>
                  <a:lnTo>
                    <a:pt x="809" y="357"/>
                  </a:lnTo>
                  <a:lnTo>
                    <a:pt x="814" y="357"/>
                  </a:lnTo>
                </a:path>
              </a:pathLst>
            </a:custGeom>
            <a:noFill/>
            <a:ln w="28575">
              <a:solidFill>
                <a:srgbClr val="00FF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1805" name="Freeform 77"/>
            <p:cNvSpPr>
              <a:spLocks/>
            </p:cNvSpPr>
            <p:nvPr/>
          </p:nvSpPr>
          <p:spPr bwMode="auto">
            <a:xfrm>
              <a:off x="3507" y="2866"/>
              <a:ext cx="549" cy="83"/>
            </a:xfrm>
            <a:custGeom>
              <a:avLst/>
              <a:gdLst>
                <a:gd name="T0" fmla="*/ 5 w 549"/>
                <a:gd name="T1" fmla="*/ 6 h 83"/>
                <a:gd name="T2" fmla="*/ 20 w 549"/>
                <a:gd name="T3" fmla="*/ 6 h 83"/>
                <a:gd name="T4" fmla="*/ 31 w 549"/>
                <a:gd name="T5" fmla="*/ 11 h 83"/>
                <a:gd name="T6" fmla="*/ 46 w 549"/>
                <a:gd name="T7" fmla="*/ 11 h 83"/>
                <a:gd name="T8" fmla="*/ 57 w 549"/>
                <a:gd name="T9" fmla="*/ 16 h 83"/>
                <a:gd name="T10" fmla="*/ 72 w 549"/>
                <a:gd name="T11" fmla="*/ 16 h 83"/>
                <a:gd name="T12" fmla="*/ 83 w 549"/>
                <a:gd name="T13" fmla="*/ 21 h 83"/>
                <a:gd name="T14" fmla="*/ 98 w 549"/>
                <a:gd name="T15" fmla="*/ 21 h 83"/>
                <a:gd name="T16" fmla="*/ 109 w 549"/>
                <a:gd name="T17" fmla="*/ 26 h 83"/>
                <a:gd name="T18" fmla="*/ 124 w 549"/>
                <a:gd name="T19" fmla="*/ 26 h 83"/>
                <a:gd name="T20" fmla="*/ 135 w 549"/>
                <a:gd name="T21" fmla="*/ 32 h 83"/>
                <a:gd name="T22" fmla="*/ 150 w 549"/>
                <a:gd name="T23" fmla="*/ 32 h 83"/>
                <a:gd name="T24" fmla="*/ 160 w 549"/>
                <a:gd name="T25" fmla="*/ 32 h 83"/>
                <a:gd name="T26" fmla="*/ 176 w 549"/>
                <a:gd name="T27" fmla="*/ 37 h 83"/>
                <a:gd name="T28" fmla="*/ 186 w 549"/>
                <a:gd name="T29" fmla="*/ 37 h 83"/>
                <a:gd name="T30" fmla="*/ 202 w 549"/>
                <a:gd name="T31" fmla="*/ 42 h 83"/>
                <a:gd name="T32" fmla="*/ 212 w 549"/>
                <a:gd name="T33" fmla="*/ 42 h 83"/>
                <a:gd name="T34" fmla="*/ 228 w 549"/>
                <a:gd name="T35" fmla="*/ 42 h 83"/>
                <a:gd name="T36" fmla="*/ 238 w 549"/>
                <a:gd name="T37" fmla="*/ 47 h 83"/>
                <a:gd name="T38" fmla="*/ 249 w 549"/>
                <a:gd name="T39" fmla="*/ 47 h 83"/>
                <a:gd name="T40" fmla="*/ 264 w 549"/>
                <a:gd name="T41" fmla="*/ 52 h 83"/>
                <a:gd name="T42" fmla="*/ 275 w 549"/>
                <a:gd name="T43" fmla="*/ 52 h 83"/>
                <a:gd name="T44" fmla="*/ 290 w 549"/>
                <a:gd name="T45" fmla="*/ 52 h 83"/>
                <a:gd name="T46" fmla="*/ 300 w 549"/>
                <a:gd name="T47" fmla="*/ 57 h 83"/>
                <a:gd name="T48" fmla="*/ 316 w 549"/>
                <a:gd name="T49" fmla="*/ 57 h 83"/>
                <a:gd name="T50" fmla="*/ 326 w 549"/>
                <a:gd name="T51" fmla="*/ 57 h 83"/>
                <a:gd name="T52" fmla="*/ 342 w 549"/>
                <a:gd name="T53" fmla="*/ 63 h 83"/>
                <a:gd name="T54" fmla="*/ 352 w 549"/>
                <a:gd name="T55" fmla="*/ 63 h 83"/>
                <a:gd name="T56" fmla="*/ 368 w 549"/>
                <a:gd name="T57" fmla="*/ 63 h 83"/>
                <a:gd name="T58" fmla="*/ 378 w 549"/>
                <a:gd name="T59" fmla="*/ 63 h 83"/>
                <a:gd name="T60" fmla="*/ 394 w 549"/>
                <a:gd name="T61" fmla="*/ 68 h 83"/>
                <a:gd name="T62" fmla="*/ 404 w 549"/>
                <a:gd name="T63" fmla="*/ 68 h 83"/>
                <a:gd name="T64" fmla="*/ 420 w 549"/>
                <a:gd name="T65" fmla="*/ 68 h 83"/>
                <a:gd name="T66" fmla="*/ 430 w 549"/>
                <a:gd name="T67" fmla="*/ 73 h 83"/>
                <a:gd name="T68" fmla="*/ 446 w 549"/>
                <a:gd name="T69" fmla="*/ 73 h 83"/>
                <a:gd name="T70" fmla="*/ 456 w 549"/>
                <a:gd name="T71" fmla="*/ 73 h 83"/>
                <a:gd name="T72" fmla="*/ 471 w 549"/>
                <a:gd name="T73" fmla="*/ 73 h 83"/>
                <a:gd name="T74" fmla="*/ 482 w 549"/>
                <a:gd name="T75" fmla="*/ 78 h 83"/>
                <a:gd name="T76" fmla="*/ 497 w 549"/>
                <a:gd name="T77" fmla="*/ 78 h 83"/>
                <a:gd name="T78" fmla="*/ 508 w 549"/>
                <a:gd name="T79" fmla="*/ 78 h 83"/>
                <a:gd name="T80" fmla="*/ 523 w 549"/>
                <a:gd name="T81" fmla="*/ 78 h 83"/>
                <a:gd name="T82" fmla="*/ 534 w 549"/>
                <a:gd name="T83" fmla="*/ 83 h 83"/>
                <a:gd name="T84" fmla="*/ 549 w 549"/>
                <a:gd name="T85" fmla="*/ 83 h 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9"/>
                <a:gd name="T130" fmla="*/ 0 h 83"/>
                <a:gd name="T131" fmla="*/ 549 w 549"/>
                <a:gd name="T132" fmla="*/ 83 h 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9" h="83">
                  <a:moveTo>
                    <a:pt x="0" y="0"/>
                  </a:moveTo>
                  <a:lnTo>
                    <a:pt x="5" y="6"/>
                  </a:lnTo>
                  <a:lnTo>
                    <a:pt x="15" y="6"/>
                  </a:lnTo>
                  <a:lnTo>
                    <a:pt x="20" y="6"/>
                  </a:lnTo>
                  <a:lnTo>
                    <a:pt x="26" y="6"/>
                  </a:lnTo>
                  <a:lnTo>
                    <a:pt x="31" y="11"/>
                  </a:lnTo>
                  <a:lnTo>
                    <a:pt x="41" y="11"/>
                  </a:lnTo>
                  <a:lnTo>
                    <a:pt x="46" y="11"/>
                  </a:lnTo>
                  <a:lnTo>
                    <a:pt x="52" y="16"/>
                  </a:lnTo>
                  <a:lnTo>
                    <a:pt x="57" y="16"/>
                  </a:lnTo>
                  <a:lnTo>
                    <a:pt x="67" y="16"/>
                  </a:lnTo>
                  <a:lnTo>
                    <a:pt x="72" y="16"/>
                  </a:lnTo>
                  <a:lnTo>
                    <a:pt x="78" y="16"/>
                  </a:lnTo>
                  <a:lnTo>
                    <a:pt x="83" y="21"/>
                  </a:lnTo>
                  <a:lnTo>
                    <a:pt x="88" y="21"/>
                  </a:lnTo>
                  <a:lnTo>
                    <a:pt x="98" y="21"/>
                  </a:lnTo>
                  <a:lnTo>
                    <a:pt x="103" y="21"/>
                  </a:lnTo>
                  <a:lnTo>
                    <a:pt x="109" y="26"/>
                  </a:lnTo>
                  <a:lnTo>
                    <a:pt x="114" y="26"/>
                  </a:lnTo>
                  <a:lnTo>
                    <a:pt x="124" y="26"/>
                  </a:lnTo>
                  <a:lnTo>
                    <a:pt x="129" y="26"/>
                  </a:lnTo>
                  <a:lnTo>
                    <a:pt x="135" y="32"/>
                  </a:lnTo>
                  <a:lnTo>
                    <a:pt x="140" y="32"/>
                  </a:lnTo>
                  <a:lnTo>
                    <a:pt x="150" y="32"/>
                  </a:lnTo>
                  <a:lnTo>
                    <a:pt x="155" y="32"/>
                  </a:lnTo>
                  <a:lnTo>
                    <a:pt x="160" y="32"/>
                  </a:lnTo>
                  <a:lnTo>
                    <a:pt x="166" y="37"/>
                  </a:lnTo>
                  <a:lnTo>
                    <a:pt x="176" y="37"/>
                  </a:lnTo>
                  <a:lnTo>
                    <a:pt x="181" y="37"/>
                  </a:lnTo>
                  <a:lnTo>
                    <a:pt x="186" y="37"/>
                  </a:lnTo>
                  <a:lnTo>
                    <a:pt x="192" y="37"/>
                  </a:lnTo>
                  <a:lnTo>
                    <a:pt x="202" y="42"/>
                  </a:lnTo>
                  <a:lnTo>
                    <a:pt x="207" y="42"/>
                  </a:lnTo>
                  <a:lnTo>
                    <a:pt x="212" y="42"/>
                  </a:lnTo>
                  <a:lnTo>
                    <a:pt x="217" y="42"/>
                  </a:lnTo>
                  <a:lnTo>
                    <a:pt x="228" y="42"/>
                  </a:lnTo>
                  <a:lnTo>
                    <a:pt x="233" y="47"/>
                  </a:lnTo>
                  <a:lnTo>
                    <a:pt x="238" y="47"/>
                  </a:lnTo>
                  <a:lnTo>
                    <a:pt x="243" y="47"/>
                  </a:lnTo>
                  <a:lnTo>
                    <a:pt x="249" y="47"/>
                  </a:lnTo>
                  <a:lnTo>
                    <a:pt x="259" y="47"/>
                  </a:lnTo>
                  <a:lnTo>
                    <a:pt x="264" y="52"/>
                  </a:lnTo>
                  <a:lnTo>
                    <a:pt x="269" y="52"/>
                  </a:lnTo>
                  <a:lnTo>
                    <a:pt x="275" y="52"/>
                  </a:lnTo>
                  <a:lnTo>
                    <a:pt x="285" y="52"/>
                  </a:lnTo>
                  <a:lnTo>
                    <a:pt x="290" y="52"/>
                  </a:lnTo>
                  <a:lnTo>
                    <a:pt x="295" y="52"/>
                  </a:lnTo>
                  <a:lnTo>
                    <a:pt x="300" y="57"/>
                  </a:lnTo>
                  <a:lnTo>
                    <a:pt x="311" y="57"/>
                  </a:lnTo>
                  <a:lnTo>
                    <a:pt x="316" y="57"/>
                  </a:lnTo>
                  <a:lnTo>
                    <a:pt x="321" y="57"/>
                  </a:lnTo>
                  <a:lnTo>
                    <a:pt x="326" y="57"/>
                  </a:lnTo>
                  <a:lnTo>
                    <a:pt x="337" y="57"/>
                  </a:lnTo>
                  <a:lnTo>
                    <a:pt x="342" y="63"/>
                  </a:lnTo>
                  <a:lnTo>
                    <a:pt x="347" y="63"/>
                  </a:lnTo>
                  <a:lnTo>
                    <a:pt x="352" y="63"/>
                  </a:lnTo>
                  <a:lnTo>
                    <a:pt x="363" y="63"/>
                  </a:lnTo>
                  <a:lnTo>
                    <a:pt x="368" y="63"/>
                  </a:lnTo>
                  <a:lnTo>
                    <a:pt x="373" y="63"/>
                  </a:lnTo>
                  <a:lnTo>
                    <a:pt x="378" y="63"/>
                  </a:lnTo>
                  <a:lnTo>
                    <a:pt x="389" y="68"/>
                  </a:lnTo>
                  <a:lnTo>
                    <a:pt x="394" y="68"/>
                  </a:lnTo>
                  <a:lnTo>
                    <a:pt x="399" y="68"/>
                  </a:lnTo>
                  <a:lnTo>
                    <a:pt x="404" y="68"/>
                  </a:lnTo>
                  <a:lnTo>
                    <a:pt x="409" y="68"/>
                  </a:lnTo>
                  <a:lnTo>
                    <a:pt x="420" y="68"/>
                  </a:lnTo>
                  <a:lnTo>
                    <a:pt x="425" y="73"/>
                  </a:lnTo>
                  <a:lnTo>
                    <a:pt x="430" y="73"/>
                  </a:lnTo>
                  <a:lnTo>
                    <a:pt x="435" y="73"/>
                  </a:lnTo>
                  <a:lnTo>
                    <a:pt x="446" y="73"/>
                  </a:lnTo>
                  <a:lnTo>
                    <a:pt x="451" y="73"/>
                  </a:lnTo>
                  <a:lnTo>
                    <a:pt x="456" y="73"/>
                  </a:lnTo>
                  <a:lnTo>
                    <a:pt x="461" y="73"/>
                  </a:lnTo>
                  <a:lnTo>
                    <a:pt x="471" y="73"/>
                  </a:lnTo>
                  <a:lnTo>
                    <a:pt x="477" y="78"/>
                  </a:lnTo>
                  <a:lnTo>
                    <a:pt x="482" y="78"/>
                  </a:lnTo>
                  <a:lnTo>
                    <a:pt x="487" y="78"/>
                  </a:lnTo>
                  <a:lnTo>
                    <a:pt x="497" y="78"/>
                  </a:lnTo>
                  <a:lnTo>
                    <a:pt x="503" y="78"/>
                  </a:lnTo>
                  <a:lnTo>
                    <a:pt x="508" y="78"/>
                  </a:lnTo>
                  <a:lnTo>
                    <a:pt x="513" y="78"/>
                  </a:lnTo>
                  <a:lnTo>
                    <a:pt x="523" y="78"/>
                  </a:lnTo>
                  <a:lnTo>
                    <a:pt x="529" y="83"/>
                  </a:lnTo>
                  <a:lnTo>
                    <a:pt x="534" y="83"/>
                  </a:lnTo>
                  <a:lnTo>
                    <a:pt x="539" y="83"/>
                  </a:lnTo>
                  <a:lnTo>
                    <a:pt x="549" y="83"/>
                  </a:lnTo>
                </a:path>
              </a:pathLst>
            </a:custGeom>
            <a:noFill/>
            <a:ln w="28575">
              <a:solidFill>
                <a:srgbClr val="00FF00"/>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sp>
        <p:nvSpPr>
          <p:cNvPr id="201796" name="Text Box 78"/>
          <p:cNvSpPr txBox="1">
            <a:spLocks noChangeArrowheads="1"/>
          </p:cNvSpPr>
          <p:nvPr/>
        </p:nvSpPr>
        <p:spPr bwMode="auto">
          <a:xfrm>
            <a:off x="5446713" y="3903663"/>
            <a:ext cx="1847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33CC33"/>
                </a:solidFill>
                <a:ea typeface="Arial"/>
                <a:cs typeface="Arial"/>
              </a:rPr>
              <a:t>Exponential loss</a:t>
            </a:r>
          </a:p>
        </p:txBody>
      </p:sp>
      <p:pic>
        <p:nvPicPr>
          <p:cNvPr id="201797" name="Picture 79" descr="txp_fig"/>
          <p:cNvPicPr>
            <a:picLocks noChangeAspect="1" noChangeArrowheads="1"/>
          </p:cNvPicPr>
          <p:nvPr>
            <p:custDataLst>
              <p:tags r:id="rId2"/>
            </p:custDataLst>
          </p:nvPr>
        </p:nvPicPr>
        <p:blipFill>
          <a:blip r:embed="rId6"/>
          <a:srcRect/>
          <a:stretch>
            <a:fillRect/>
          </a:stretch>
        </p:blipFill>
        <p:spPr bwMode="auto">
          <a:xfrm>
            <a:off x="5553075" y="4233863"/>
            <a:ext cx="2806700" cy="993775"/>
          </a:xfrm>
          <a:prstGeom prst="rect">
            <a:avLst/>
          </a:prstGeom>
          <a:noFill/>
          <a:ln w="9525">
            <a:noFill/>
            <a:miter lim="800000"/>
            <a:headEnd/>
            <a:tailEnd/>
          </a:ln>
        </p:spPr>
      </p:pic>
      <p:sp>
        <p:nvSpPr>
          <p:cNvPr id="201798" name="Text Box 80"/>
          <p:cNvSpPr txBox="1">
            <a:spLocks noChangeArrowheads="1"/>
          </p:cNvSpPr>
          <p:nvPr/>
        </p:nvSpPr>
        <p:spPr bwMode="auto">
          <a:xfrm>
            <a:off x="3963988" y="5192713"/>
            <a:ext cx="16637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yF(x) = margin</a:t>
            </a:r>
          </a:p>
        </p:txBody>
      </p:sp>
      <p:sp>
        <p:nvSpPr>
          <p:cNvPr id="201799" name="Text Box 81"/>
          <p:cNvSpPr txBox="1">
            <a:spLocks noChangeArrowheads="1"/>
          </p:cNvSpPr>
          <p:nvPr/>
        </p:nvSpPr>
        <p:spPr bwMode="auto">
          <a:xfrm>
            <a:off x="1985963" y="2346325"/>
            <a:ext cx="23812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Misclassification error</a:t>
            </a:r>
          </a:p>
        </p:txBody>
      </p:sp>
      <p:sp>
        <p:nvSpPr>
          <p:cNvPr id="201800" name="Text Box 82"/>
          <p:cNvSpPr txBox="1">
            <a:spLocks noChangeArrowheads="1"/>
          </p:cNvSpPr>
          <p:nvPr/>
        </p:nvSpPr>
        <p:spPr bwMode="auto">
          <a:xfrm>
            <a:off x="46038" y="2133600"/>
            <a:ext cx="6667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Loss</a:t>
            </a:r>
          </a:p>
        </p:txBody>
      </p:sp>
      <p:sp>
        <p:nvSpPr>
          <p:cNvPr id="201801" name="Text Box 83"/>
          <p:cNvSpPr txBox="1">
            <a:spLocks noChangeArrowheads="1"/>
          </p:cNvSpPr>
          <p:nvPr/>
        </p:nvSpPr>
        <p:spPr bwMode="auto">
          <a:xfrm>
            <a:off x="2692400" y="2689225"/>
            <a:ext cx="15938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F10101"/>
                </a:solidFill>
                <a:ea typeface="Arial"/>
                <a:cs typeface="Arial"/>
              </a:rPr>
              <a:t>Squared error</a:t>
            </a:r>
          </a:p>
        </p:txBody>
      </p:sp>
      <p:sp>
        <p:nvSpPr>
          <p:cNvPr id="201802" name="Text Box 84"/>
          <p:cNvSpPr txBox="1">
            <a:spLocks noChangeArrowheads="1"/>
          </p:cNvSpPr>
          <p:nvPr/>
        </p:nvSpPr>
        <p:spPr bwMode="auto">
          <a:xfrm>
            <a:off x="2422525" y="3057525"/>
            <a:ext cx="18478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33CC33"/>
                </a:solidFill>
                <a:ea typeface="Arial"/>
                <a:cs typeface="Arial"/>
              </a:rPr>
              <a:t>Exponential loss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solidFill>
                  <a:srgbClr val="0066FF"/>
                </a:solidFill>
              </a:rPr>
              <a:t>Boosting </a:t>
            </a:r>
          </a:p>
        </p:txBody>
      </p:sp>
      <p:sp>
        <p:nvSpPr>
          <p:cNvPr id="203779" name="Rectangle 3"/>
          <p:cNvSpPr>
            <a:spLocks noChangeArrowheads="1"/>
          </p:cNvSpPr>
          <p:nvPr/>
        </p:nvSpPr>
        <p:spPr bwMode="auto">
          <a:xfrm>
            <a:off x="479425" y="1247775"/>
            <a:ext cx="8229600" cy="755650"/>
          </a:xfrm>
          <a:prstGeom prst="rect">
            <a:avLst/>
          </a:prstGeom>
          <a:noFill/>
          <a:ln w="9525">
            <a:noFill/>
            <a:miter lim="800000"/>
            <a:headEnd/>
            <a:tailEnd/>
          </a:ln>
        </p:spPr>
        <p:txBody>
          <a:bodyPr>
            <a:prstTxWarp prst="textNoShape">
              <a:avLst/>
            </a:prstTxWarp>
          </a:bodyPr>
          <a:lstStyle/>
          <a:p>
            <a:pPr marL="342900" indent="-342900" defTabSz="914400">
              <a:spcBef>
                <a:spcPct val="20000"/>
              </a:spcBef>
            </a:pPr>
            <a:r>
              <a:rPr lang="en-US" sz="3200">
                <a:solidFill>
                  <a:srgbClr val="000000"/>
                </a:solidFill>
                <a:ea typeface="Arial"/>
                <a:cs typeface="Arial"/>
              </a:rPr>
              <a:t>Sequential procedure. At each step we add</a:t>
            </a:r>
          </a:p>
        </p:txBody>
      </p:sp>
      <p:pic>
        <p:nvPicPr>
          <p:cNvPr id="203780" name="Picture 4" descr="txp_fig"/>
          <p:cNvPicPr>
            <a:picLocks noChangeAspect="1" noChangeArrowheads="1"/>
          </p:cNvPicPr>
          <p:nvPr>
            <p:custDataLst>
              <p:tags r:id="rId1"/>
            </p:custDataLst>
          </p:nvPr>
        </p:nvPicPr>
        <p:blipFill>
          <a:blip r:embed="rId5"/>
          <a:srcRect/>
          <a:stretch>
            <a:fillRect/>
          </a:stretch>
        </p:blipFill>
        <p:spPr bwMode="auto">
          <a:xfrm>
            <a:off x="2003425" y="2127250"/>
            <a:ext cx="3295650" cy="312738"/>
          </a:xfrm>
          <a:prstGeom prst="rect">
            <a:avLst/>
          </a:prstGeom>
          <a:noFill/>
          <a:ln w="9525">
            <a:noFill/>
            <a:miter lim="800000"/>
            <a:headEnd/>
            <a:tailEnd/>
          </a:ln>
        </p:spPr>
      </p:pic>
      <p:sp>
        <p:nvSpPr>
          <p:cNvPr id="203781" name="Text Box 5"/>
          <p:cNvSpPr txBox="1">
            <a:spLocks noChangeArrowheads="1"/>
          </p:cNvSpPr>
          <p:nvPr/>
        </p:nvSpPr>
        <p:spPr bwMode="auto">
          <a:xfrm>
            <a:off x="0" y="6583363"/>
            <a:ext cx="7935913" cy="274637"/>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1200">
                <a:solidFill>
                  <a:srgbClr val="000000"/>
                </a:solidFill>
                <a:ea typeface="Arial"/>
                <a:cs typeface="Arial"/>
              </a:rPr>
              <a:t>For more details: Friedman, Hastie, Tibshirani. “Additive Logistic Regression: a Statistical View of Boosting” (1998)</a:t>
            </a:r>
          </a:p>
        </p:txBody>
      </p:sp>
      <p:sp>
        <p:nvSpPr>
          <p:cNvPr id="203782" name="Rectangle 6"/>
          <p:cNvSpPr>
            <a:spLocks noChangeArrowheads="1"/>
          </p:cNvSpPr>
          <p:nvPr/>
        </p:nvSpPr>
        <p:spPr bwMode="auto">
          <a:xfrm>
            <a:off x="458788" y="2873375"/>
            <a:ext cx="5394325" cy="2282825"/>
          </a:xfrm>
          <a:prstGeom prst="rect">
            <a:avLst/>
          </a:prstGeom>
          <a:noFill/>
          <a:ln w="9525">
            <a:noFill/>
            <a:miter lim="800000"/>
            <a:headEnd/>
            <a:tailEnd/>
          </a:ln>
        </p:spPr>
        <p:txBody>
          <a:bodyPr wrap="none">
            <a:prstTxWarp prst="textNoShape">
              <a:avLst/>
            </a:prstTxWarp>
            <a:spAutoFit/>
          </a:bodyPr>
          <a:lstStyle/>
          <a:p>
            <a:pPr defTabSz="914400">
              <a:lnSpc>
                <a:spcPct val="90000"/>
              </a:lnSpc>
              <a:spcBef>
                <a:spcPct val="20000"/>
              </a:spcBef>
            </a:pPr>
            <a:r>
              <a:rPr lang="en-US" sz="3200">
                <a:solidFill>
                  <a:srgbClr val="000000"/>
                </a:solidFill>
                <a:ea typeface="Arial"/>
                <a:cs typeface="Arial"/>
              </a:rPr>
              <a:t>to minimize the residual loss </a:t>
            </a:r>
            <a:br>
              <a:rPr lang="en-US" sz="3200">
                <a:solidFill>
                  <a:srgbClr val="000000"/>
                </a:solidFill>
                <a:ea typeface="Arial"/>
                <a:cs typeface="Arial"/>
              </a:rPr>
            </a:br>
            <a:r>
              <a:rPr lang="en-US" sz="3200">
                <a:solidFill>
                  <a:srgbClr val="000000"/>
                </a:solidFill>
                <a:ea typeface="Arial"/>
                <a:cs typeface="Arial"/>
              </a:rPr>
              <a:t/>
            </a:r>
            <a:br>
              <a:rPr lang="en-US" sz="3200">
                <a:solidFill>
                  <a:srgbClr val="000000"/>
                </a:solidFill>
                <a:ea typeface="Arial"/>
                <a:cs typeface="Arial"/>
              </a:rPr>
            </a:br>
            <a:r>
              <a:rPr lang="en-US" sz="3200">
                <a:solidFill>
                  <a:srgbClr val="000000"/>
                </a:solidFill>
                <a:ea typeface="Arial"/>
                <a:cs typeface="Arial"/>
              </a:rPr>
              <a:t/>
            </a:r>
            <a:br>
              <a:rPr lang="en-US" sz="3200">
                <a:solidFill>
                  <a:srgbClr val="000000"/>
                </a:solidFill>
                <a:ea typeface="Arial"/>
                <a:cs typeface="Arial"/>
              </a:rPr>
            </a:br>
            <a:r>
              <a:rPr lang="en-US" sz="3200">
                <a:solidFill>
                  <a:srgbClr val="000000"/>
                </a:solidFill>
                <a:ea typeface="Arial"/>
                <a:cs typeface="Arial"/>
              </a:rPr>
              <a:t/>
            </a:r>
            <a:br>
              <a:rPr lang="en-US" sz="3200">
                <a:solidFill>
                  <a:srgbClr val="000000"/>
                </a:solidFill>
                <a:ea typeface="Arial"/>
                <a:cs typeface="Arial"/>
              </a:rPr>
            </a:br>
            <a:endParaRPr lang="en-US" sz="3200">
              <a:solidFill>
                <a:srgbClr val="000000"/>
              </a:solidFill>
              <a:ea typeface="Arial"/>
              <a:cs typeface="Arial"/>
            </a:endParaRPr>
          </a:p>
        </p:txBody>
      </p:sp>
      <p:pic>
        <p:nvPicPr>
          <p:cNvPr id="203783" name="Picture 7" descr="txp_fig"/>
          <p:cNvPicPr>
            <a:picLocks noChangeAspect="1" noChangeArrowheads="1"/>
          </p:cNvPicPr>
          <p:nvPr>
            <p:custDataLst>
              <p:tags r:id="rId2"/>
            </p:custDataLst>
          </p:nvPr>
        </p:nvPicPr>
        <p:blipFill>
          <a:blip r:embed="rId6"/>
          <a:srcRect/>
          <a:stretch>
            <a:fillRect/>
          </a:stretch>
        </p:blipFill>
        <p:spPr bwMode="auto">
          <a:xfrm>
            <a:off x="674688" y="3681413"/>
            <a:ext cx="7947025" cy="1116012"/>
          </a:xfrm>
          <a:prstGeom prst="rect">
            <a:avLst/>
          </a:prstGeom>
          <a:noFill/>
          <a:ln w="9525">
            <a:noFill/>
            <a:miter lim="800000"/>
            <a:headEnd/>
            <a:tailEnd/>
          </a:ln>
        </p:spPr>
      </p:pic>
      <p:sp>
        <p:nvSpPr>
          <p:cNvPr id="203784" name="Text Box 8"/>
          <p:cNvSpPr txBox="1">
            <a:spLocks noChangeArrowheads="1"/>
          </p:cNvSpPr>
          <p:nvPr/>
        </p:nvSpPr>
        <p:spPr bwMode="auto">
          <a:xfrm>
            <a:off x="6156325" y="4910138"/>
            <a:ext cx="742950" cy="366712"/>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input</a:t>
            </a:r>
          </a:p>
        </p:txBody>
      </p:sp>
      <p:sp>
        <p:nvSpPr>
          <p:cNvPr id="203785" name="Line 9"/>
          <p:cNvSpPr>
            <a:spLocks noChangeShapeType="1"/>
          </p:cNvSpPr>
          <p:nvPr/>
        </p:nvSpPr>
        <p:spPr bwMode="auto">
          <a:xfrm flipH="1" flipV="1">
            <a:off x="6124575" y="4430713"/>
            <a:ext cx="182563" cy="460375"/>
          </a:xfrm>
          <a:prstGeom prst="line">
            <a:avLst/>
          </a:prstGeom>
          <a:noFill/>
          <a:ln w="38100">
            <a:solidFill>
              <a:srgbClr val="0000FF"/>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3786" name="Text Box 10"/>
          <p:cNvSpPr txBox="1">
            <a:spLocks noChangeArrowheads="1"/>
          </p:cNvSpPr>
          <p:nvPr/>
        </p:nvSpPr>
        <p:spPr bwMode="auto">
          <a:xfrm>
            <a:off x="4186238" y="4937125"/>
            <a:ext cx="1797050" cy="366713"/>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Desired output</a:t>
            </a:r>
          </a:p>
        </p:txBody>
      </p:sp>
      <p:sp>
        <p:nvSpPr>
          <p:cNvPr id="203787" name="Line 11"/>
          <p:cNvSpPr>
            <a:spLocks noChangeShapeType="1"/>
          </p:cNvSpPr>
          <p:nvPr/>
        </p:nvSpPr>
        <p:spPr bwMode="auto">
          <a:xfrm flipH="1" flipV="1">
            <a:off x="5024438" y="4473575"/>
            <a:ext cx="182562" cy="460375"/>
          </a:xfrm>
          <a:prstGeom prst="line">
            <a:avLst/>
          </a:prstGeom>
          <a:noFill/>
          <a:ln w="38100">
            <a:solidFill>
              <a:srgbClr val="0000FF"/>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3788" name="Line 12"/>
          <p:cNvSpPr>
            <a:spLocks noChangeShapeType="1"/>
          </p:cNvSpPr>
          <p:nvPr/>
        </p:nvSpPr>
        <p:spPr bwMode="auto">
          <a:xfrm flipH="1" flipV="1">
            <a:off x="1066800" y="4489450"/>
            <a:ext cx="182563" cy="460375"/>
          </a:xfrm>
          <a:prstGeom prst="line">
            <a:avLst/>
          </a:prstGeom>
          <a:noFill/>
          <a:ln w="38100">
            <a:solidFill>
              <a:srgbClr val="0000FF"/>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3789" name="Text Box 13"/>
          <p:cNvSpPr txBox="1">
            <a:spLocks noChangeArrowheads="1"/>
          </p:cNvSpPr>
          <p:nvPr/>
        </p:nvSpPr>
        <p:spPr bwMode="auto">
          <a:xfrm>
            <a:off x="588963" y="4959350"/>
            <a:ext cx="1797050" cy="641350"/>
          </a:xfrm>
          <a:prstGeom prst="rect">
            <a:avLst/>
          </a:prstGeom>
          <a:noFill/>
          <a:ln w="9525">
            <a:noFill/>
            <a:miter lim="800000"/>
            <a:headEnd/>
            <a:tailEnd/>
          </a:ln>
        </p:spPr>
        <p:txBody>
          <a:bodyPr wrap="none">
            <a:prstTxWarp prst="textNoShape">
              <a:avLst/>
            </a:prstTxWarp>
            <a:spAutoFit/>
          </a:bodyPr>
          <a:lstStyle/>
          <a:p>
            <a:pPr defTabSz="914400"/>
            <a:r>
              <a:rPr lang="en-US" b="1">
                <a:solidFill>
                  <a:srgbClr val="000000"/>
                </a:solidFill>
                <a:ea typeface="Arial"/>
                <a:cs typeface="Arial"/>
              </a:rPr>
              <a:t>Parameters</a:t>
            </a:r>
          </a:p>
          <a:p>
            <a:pPr defTabSz="914400"/>
            <a:r>
              <a:rPr lang="en-US" b="1">
                <a:solidFill>
                  <a:srgbClr val="000000"/>
                </a:solidFill>
                <a:ea typeface="Arial"/>
                <a:cs typeface="Arial"/>
              </a:rPr>
              <a:t>weak classifier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r>
              <a:rPr lang="en-US">
                <a:solidFill>
                  <a:srgbClr val="0066FF"/>
                </a:solidFill>
              </a:rPr>
              <a:t>gentleBoosting </a:t>
            </a:r>
          </a:p>
        </p:txBody>
      </p:sp>
      <p:sp>
        <p:nvSpPr>
          <p:cNvPr id="205827" name="Text Box 3"/>
          <p:cNvSpPr txBox="1">
            <a:spLocks noChangeArrowheads="1"/>
          </p:cNvSpPr>
          <p:nvPr/>
        </p:nvSpPr>
        <p:spPr bwMode="auto">
          <a:xfrm>
            <a:off x="0" y="6583363"/>
            <a:ext cx="7935913" cy="274637"/>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1200">
                <a:solidFill>
                  <a:srgbClr val="000000"/>
                </a:solidFill>
                <a:ea typeface="Arial"/>
                <a:cs typeface="Arial"/>
              </a:rPr>
              <a:t>For more details: Friedman, Hastie, Tibshirani. “Additive Logistic Regression: a Statistical View of Boosting” (1998)</a:t>
            </a:r>
          </a:p>
        </p:txBody>
      </p:sp>
      <p:sp>
        <p:nvSpPr>
          <p:cNvPr id="205828" name="Rectangle 4"/>
          <p:cNvSpPr>
            <a:spLocks noChangeArrowheads="1"/>
          </p:cNvSpPr>
          <p:nvPr/>
        </p:nvSpPr>
        <p:spPr bwMode="auto">
          <a:xfrm>
            <a:off x="565150" y="1862138"/>
            <a:ext cx="8229600" cy="755650"/>
          </a:xfrm>
          <a:prstGeom prst="rect">
            <a:avLst/>
          </a:prstGeom>
          <a:noFill/>
          <a:ln w="9525">
            <a:noFill/>
            <a:miter lim="800000"/>
            <a:headEnd/>
            <a:tailEnd/>
          </a:ln>
        </p:spPr>
        <p:txBody>
          <a:bodyPr>
            <a:prstTxWarp prst="textNoShape">
              <a:avLst/>
            </a:prstTxWarp>
          </a:bodyPr>
          <a:lstStyle/>
          <a:p>
            <a:pPr marL="342900" indent="-342900" defTabSz="914400">
              <a:spcBef>
                <a:spcPct val="20000"/>
              </a:spcBef>
            </a:pPr>
            <a:r>
              <a:rPr lang="en-US" sz="3200">
                <a:solidFill>
                  <a:srgbClr val="000000"/>
                </a:solidFill>
                <a:ea typeface="Arial"/>
                <a:cs typeface="Arial"/>
              </a:rPr>
              <a:t>We chose            that minimizes the cost:</a:t>
            </a:r>
          </a:p>
        </p:txBody>
      </p:sp>
      <p:pic>
        <p:nvPicPr>
          <p:cNvPr id="205829" name="Picture 5" descr="txp_fig"/>
          <p:cNvPicPr>
            <a:picLocks noChangeAspect="1" noChangeArrowheads="1"/>
          </p:cNvPicPr>
          <p:nvPr>
            <p:custDataLst>
              <p:tags r:id="rId1"/>
            </p:custDataLst>
          </p:nvPr>
        </p:nvPicPr>
        <p:blipFill>
          <a:blip r:embed="rId6"/>
          <a:srcRect/>
          <a:stretch>
            <a:fillRect/>
          </a:stretch>
        </p:blipFill>
        <p:spPr bwMode="auto">
          <a:xfrm>
            <a:off x="746125" y="4970463"/>
            <a:ext cx="5184775" cy="890587"/>
          </a:xfrm>
          <a:prstGeom prst="rect">
            <a:avLst/>
          </a:prstGeom>
          <a:noFill/>
          <a:ln w="9525">
            <a:noFill/>
            <a:miter lim="800000"/>
            <a:headEnd/>
            <a:tailEnd/>
          </a:ln>
        </p:spPr>
      </p:pic>
      <p:sp>
        <p:nvSpPr>
          <p:cNvPr id="205830" name="Text Box 6"/>
          <p:cNvSpPr txBox="1">
            <a:spLocks noChangeArrowheads="1"/>
          </p:cNvSpPr>
          <p:nvPr/>
        </p:nvSpPr>
        <p:spPr bwMode="auto">
          <a:xfrm>
            <a:off x="6356350" y="4989513"/>
            <a:ext cx="2541588" cy="1190625"/>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At each iterations we just need to solve a weighted least squares problem</a:t>
            </a:r>
          </a:p>
        </p:txBody>
      </p:sp>
      <p:sp>
        <p:nvSpPr>
          <p:cNvPr id="205831" name="Rectangle 7"/>
          <p:cNvSpPr>
            <a:spLocks noChangeArrowheads="1"/>
          </p:cNvSpPr>
          <p:nvPr/>
        </p:nvSpPr>
        <p:spPr bwMode="auto">
          <a:xfrm>
            <a:off x="2457450" y="5030788"/>
            <a:ext cx="1358900" cy="687387"/>
          </a:xfrm>
          <a:prstGeom prst="rect">
            <a:avLst/>
          </a:prstGeom>
          <a:noFill/>
          <a:ln w="2857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05832" name="Text Box 8"/>
          <p:cNvSpPr txBox="1">
            <a:spLocks noChangeArrowheads="1"/>
          </p:cNvSpPr>
          <p:nvPr/>
        </p:nvSpPr>
        <p:spPr bwMode="auto">
          <a:xfrm>
            <a:off x="1981200" y="6003925"/>
            <a:ext cx="25590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E60500"/>
                </a:solidFill>
                <a:ea typeface="Arial"/>
                <a:cs typeface="Arial"/>
              </a:rPr>
              <a:t>Weights at this iteration</a:t>
            </a:r>
          </a:p>
        </p:txBody>
      </p:sp>
      <p:sp>
        <p:nvSpPr>
          <p:cNvPr id="205833" name="Line 9"/>
          <p:cNvSpPr>
            <a:spLocks noChangeShapeType="1"/>
          </p:cNvSpPr>
          <p:nvPr/>
        </p:nvSpPr>
        <p:spPr bwMode="auto">
          <a:xfrm flipV="1">
            <a:off x="3103563" y="5784850"/>
            <a:ext cx="0" cy="285750"/>
          </a:xfrm>
          <a:prstGeom prst="line">
            <a:avLst/>
          </a:prstGeom>
          <a:noFill/>
          <a:ln w="9525">
            <a:solidFill>
              <a:srgbClr val="E60500"/>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05834" name="Picture 10" descr="txp_fig"/>
          <p:cNvPicPr>
            <a:picLocks noChangeAspect="1" noChangeArrowheads="1"/>
          </p:cNvPicPr>
          <p:nvPr>
            <p:custDataLst>
              <p:tags r:id="rId2"/>
            </p:custDataLst>
          </p:nvPr>
        </p:nvPicPr>
        <p:blipFill>
          <a:blip r:embed="rId7"/>
          <a:srcRect/>
          <a:stretch>
            <a:fillRect/>
          </a:stretch>
        </p:blipFill>
        <p:spPr bwMode="auto">
          <a:xfrm>
            <a:off x="2584450" y="1958975"/>
            <a:ext cx="1111250" cy="404813"/>
          </a:xfrm>
          <a:prstGeom prst="rect">
            <a:avLst/>
          </a:prstGeom>
          <a:noFill/>
          <a:ln w="9525">
            <a:noFill/>
            <a:miter lim="800000"/>
            <a:headEnd/>
            <a:tailEnd/>
          </a:ln>
        </p:spPr>
      </p:pic>
      <p:sp>
        <p:nvSpPr>
          <p:cNvPr id="205835" name="Line 11"/>
          <p:cNvSpPr>
            <a:spLocks noChangeShapeType="1"/>
          </p:cNvSpPr>
          <p:nvPr/>
        </p:nvSpPr>
        <p:spPr bwMode="auto">
          <a:xfrm>
            <a:off x="5897563" y="5484813"/>
            <a:ext cx="369887" cy="0"/>
          </a:xfrm>
          <a:prstGeom prst="line">
            <a:avLst/>
          </a:prstGeom>
          <a:noFill/>
          <a:ln w="76200">
            <a:solidFill>
              <a:srgbClr val="33CC33"/>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05836" name="Picture 12" descr="txp_fig"/>
          <p:cNvPicPr>
            <a:picLocks noChangeAspect="1" noChangeArrowheads="1"/>
          </p:cNvPicPr>
          <p:nvPr>
            <p:custDataLst>
              <p:tags r:id="rId3"/>
            </p:custDataLst>
          </p:nvPr>
        </p:nvPicPr>
        <p:blipFill>
          <a:blip r:embed="rId8"/>
          <a:srcRect/>
          <a:stretch>
            <a:fillRect/>
          </a:stretch>
        </p:blipFill>
        <p:spPr bwMode="auto">
          <a:xfrm>
            <a:off x="1625600" y="2514600"/>
            <a:ext cx="5262563" cy="890588"/>
          </a:xfrm>
          <a:prstGeom prst="rect">
            <a:avLst/>
          </a:prstGeom>
          <a:noFill/>
          <a:ln w="9525">
            <a:noFill/>
            <a:miter lim="800000"/>
            <a:headEnd/>
            <a:tailEnd/>
          </a:ln>
        </p:spPr>
      </p:pic>
      <p:sp>
        <p:nvSpPr>
          <p:cNvPr id="205837" name="Text Box 13"/>
          <p:cNvSpPr txBox="1">
            <a:spLocks noChangeArrowheads="1"/>
          </p:cNvSpPr>
          <p:nvPr/>
        </p:nvSpPr>
        <p:spPr bwMode="auto">
          <a:xfrm>
            <a:off x="125413" y="1270000"/>
            <a:ext cx="3571875" cy="579438"/>
          </a:xfrm>
          <a:prstGeom prst="rect">
            <a:avLst/>
          </a:prstGeom>
          <a:noFill/>
          <a:ln w="9525">
            <a:noFill/>
            <a:miter lim="800000"/>
            <a:headEnd/>
            <a:tailEnd/>
          </a:ln>
        </p:spPr>
        <p:txBody>
          <a:bodyPr wrap="none">
            <a:prstTxWarp prst="textNoShape">
              <a:avLst/>
            </a:prstTxWarp>
            <a:spAutoFit/>
          </a:bodyPr>
          <a:lstStyle/>
          <a:p>
            <a:pPr marL="342900" indent="-342900" defTabSz="914400">
              <a:buFontTx/>
              <a:buChar char="•"/>
            </a:pPr>
            <a:r>
              <a:rPr lang="en-US" sz="3200">
                <a:solidFill>
                  <a:srgbClr val="000000"/>
                </a:solidFill>
                <a:ea typeface="Arial"/>
                <a:cs typeface="Arial"/>
              </a:rPr>
              <a:t>At each iteration:</a:t>
            </a:r>
          </a:p>
        </p:txBody>
      </p:sp>
      <p:sp>
        <p:nvSpPr>
          <p:cNvPr id="205838" name="Text Box 14"/>
          <p:cNvSpPr txBox="1">
            <a:spLocks noChangeArrowheads="1"/>
          </p:cNvSpPr>
          <p:nvPr/>
        </p:nvSpPr>
        <p:spPr bwMode="auto">
          <a:xfrm>
            <a:off x="515938" y="3386138"/>
            <a:ext cx="8416925" cy="1554162"/>
          </a:xfrm>
          <a:prstGeom prst="rect">
            <a:avLst/>
          </a:prstGeom>
          <a:noFill/>
          <a:ln w="9525">
            <a:noFill/>
            <a:miter lim="800000"/>
            <a:headEnd/>
            <a:tailEnd/>
          </a:ln>
        </p:spPr>
        <p:txBody>
          <a:bodyPr>
            <a:prstTxWarp prst="textNoShape">
              <a:avLst/>
            </a:prstTxWarp>
            <a:spAutoFit/>
          </a:bodyPr>
          <a:lstStyle/>
          <a:p>
            <a:pPr defTabSz="914400"/>
            <a:r>
              <a:rPr lang="en-US" sz="3200">
                <a:solidFill>
                  <a:srgbClr val="000000"/>
                </a:solidFill>
                <a:ea typeface="Arial"/>
                <a:cs typeface="Arial"/>
              </a:rPr>
              <a:t>Instead of doing exact optimization, gentle Boosting minimizes a Taylor approximation of the error: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a:solidFill>
                  <a:srgbClr val="0066FF"/>
                </a:solidFill>
              </a:rPr>
              <a:t>Weak classifiers </a:t>
            </a:r>
          </a:p>
        </p:txBody>
      </p:sp>
      <p:sp>
        <p:nvSpPr>
          <p:cNvPr id="207875" name="Rectangle 3"/>
          <p:cNvSpPr>
            <a:spLocks noGrp="1" noChangeArrowheads="1"/>
          </p:cNvSpPr>
          <p:nvPr>
            <p:ph type="body" idx="1"/>
          </p:nvPr>
        </p:nvSpPr>
        <p:spPr/>
        <p:txBody>
          <a:bodyPr/>
          <a:lstStyle/>
          <a:p>
            <a:pPr eaLnBrk="1" hangingPunct="1"/>
            <a:r>
              <a:rPr lang="en-US"/>
              <a:t>The input is a set of weighted training samples (x,y,w)</a:t>
            </a:r>
          </a:p>
          <a:p>
            <a:pPr eaLnBrk="1" hangingPunct="1"/>
            <a:endParaRPr lang="en-US"/>
          </a:p>
          <a:p>
            <a:pPr eaLnBrk="1" hangingPunct="1"/>
            <a:r>
              <a:rPr lang="en-US"/>
              <a:t>Regression stumps: simple but commonly used in object detection.</a:t>
            </a:r>
          </a:p>
          <a:p>
            <a:pPr eaLnBrk="1" hangingPunct="1"/>
            <a:endParaRPr lang="en-US"/>
          </a:p>
          <a:p>
            <a:pPr eaLnBrk="1" hangingPunct="1"/>
            <a:endParaRPr lang="en-US"/>
          </a:p>
        </p:txBody>
      </p:sp>
      <p:sp>
        <p:nvSpPr>
          <p:cNvPr id="207876" name="Text Box 4"/>
          <p:cNvSpPr txBox="1">
            <a:spLocks noChangeArrowheads="1"/>
          </p:cNvSpPr>
          <p:nvPr/>
        </p:nvSpPr>
        <p:spPr bwMode="auto">
          <a:xfrm>
            <a:off x="654050" y="5207000"/>
            <a:ext cx="19367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Four parameters:</a:t>
            </a:r>
          </a:p>
        </p:txBody>
      </p:sp>
      <p:pic>
        <p:nvPicPr>
          <p:cNvPr id="207877" name="Picture 5" descr="txp_fig"/>
          <p:cNvPicPr>
            <a:picLocks noChangeAspect="1" noChangeArrowheads="1"/>
          </p:cNvPicPr>
          <p:nvPr>
            <p:custDataLst>
              <p:tags r:id="rId1"/>
            </p:custDataLst>
          </p:nvPr>
        </p:nvPicPr>
        <p:blipFill>
          <a:blip r:embed="rId5"/>
          <a:srcRect/>
          <a:stretch>
            <a:fillRect/>
          </a:stretch>
        </p:blipFill>
        <p:spPr bwMode="auto">
          <a:xfrm>
            <a:off x="2587625" y="5251450"/>
            <a:ext cx="1249363" cy="312738"/>
          </a:xfrm>
          <a:prstGeom prst="rect">
            <a:avLst/>
          </a:prstGeom>
          <a:noFill/>
          <a:ln w="9525">
            <a:noFill/>
            <a:miter lim="800000"/>
            <a:headEnd/>
            <a:tailEnd/>
          </a:ln>
        </p:spPr>
      </p:pic>
      <p:pic>
        <p:nvPicPr>
          <p:cNvPr id="207878" name="Picture 6" descr="txp_fig"/>
          <p:cNvPicPr>
            <a:picLocks noChangeAspect="1" noChangeArrowheads="1"/>
          </p:cNvPicPr>
          <p:nvPr>
            <p:custDataLst>
              <p:tags r:id="rId2"/>
            </p:custDataLst>
          </p:nvPr>
        </p:nvPicPr>
        <p:blipFill>
          <a:blip r:embed="rId6"/>
          <a:srcRect/>
          <a:stretch>
            <a:fillRect/>
          </a:stretch>
        </p:blipFill>
        <p:spPr bwMode="auto">
          <a:xfrm>
            <a:off x="709613" y="4659313"/>
            <a:ext cx="4421187" cy="328612"/>
          </a:xfrm>
          <a:prstGeom prst="rect">
            <a:avLst/>
          </a:prstGeom>
          <a:noFill/>
          <a:ln w="9525">
            <a:noFill/>
            <a:miter lim="800000"/>
            <a:headEnd/>
            <a:tailEnd/>
          </a:ln>
        </p:spPr>
      </p:pic>
      <p:sp>
        <p:nvSpPr>
          <p:cNvPr id="207879" name="Text Box 7"/>
          <p:cNvSpPr txBox="1">
            <a:spLocks noChangeArrowheads="1"/>
          </p:cNvSpPr>
          <p:nvPr/>
        </p:nvSpPr>
        <p:spPr bwMode="auto">
          <a:xfrm>
            <a:off x="7058025" y="4729163"/>
            <a:ext cx="1593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b=E</a:t>
            </a:r>
            <a:r>
              <a:rPr lang="en-US" baseline="-25000">
                <a:solidFill>
                  <a:srgbClr val="000000"/>
                </a:solidFill>
                <a:ea typeface="Arial"/>
                <a:cs typeface="Arial"/>
              </a:rPr>
              <a:t>w</a:t>
            </a:r>
            <a:r>
              <a:rPr lang="en-US">
                <a:solidFill>
                  <a:srgbClr val="000000"/>
                </a:solidFill>
                <a:ea typeface="Arial"/>
                <a:cs typeface="Arial"/>
              </a:rPr>
              <a:t>(y [x&gt; </a:t>
            </a:r>
            <a:r>
              <a:rPr lang="en-US">
                <a:solidFill>
                  <a:srgbClr val="000000"/>
                </a:solidFill>
                <a:latin typeface="Symbol" pitchFamily="-1" charset="2"/>
                <a:ea typeface="Arial"/>
                <a:cs typeface="Arial"/>
              </a:rPr>
              <a:t>q</a:t>
            </a:r>
            <a:r>
              <a:rPr lang="en-US">
                <a:solidFill>
                  <a:srgbClr val="000000"/>
                </a:solidFill>
                <a:ea typeface="Arial"/>
                <a:cs typeface="Arial"/>
              </a:rPr>
              <a:t>])</a:t>
            </a:r>
          </a:p>
        </p:txBody>
      </p:sp>
      <p:sp>
        <p:nvSpPr>
          <p:cNvPr id="207880" name="Text Box 8"/>
          <p:cNvSpPr txBox="1">
            <a:spLocks noChangeArrowheads="1"/>
          </p:cNvSpPr>
          <p:nvPr/>
        </p:nvSpPr>
        <p:spPr bwMode="auto">
          <a:xfrm>
            <a:off x="5295900" y="5124450"/>
            <a:ext cx="15938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a=E</a:t>
            </a:r>
            <a:r>
              <a:rPr lang="en-US" baseline="-25000">
                <a:solidFill>
                  <a:srgbClr val="000000"/>
                </a:solidFill>
                <a:ea typeface="Arial"/>
                <a:cs typeface="Arial"/>
              </a:rPr>
              <a:t>w</a:t>
            </a:r>
            <a:r>
              <a:rPr lang="en-US">
                <a:solidFill>
                  <a:srgbClr val="000000"/>
                </a:solidFill>
                <a:ea typeface="Arial"/>
                <a:cs typeface="Arial"/>
              </a:rPr>
              <a:t>(y [x&lt; </a:t>
            </a:r>
            <a:r>
              <a:rPr lang="en-US">
                <a:solidFill>
                  <a:srgbClr val="000000"/>
                </a:solidFill>
                <a:latin typeface="Symbol" pitchFamily="-1" charset="2"/>
                <a:ea typeface="Arial"/>
                <a:cs typeface="Arial"/>
              </a:rPr>
              <a:t>q</a:t>
            </a:r>
            <a:r>
              <a:rPr lang="en-US">
                <a:solidFill>
                  <a:srgbClr val="000000"/>
                </a:solidFill>
                <a:ea typeface="Arial"/>
                <a:cs typeface="Arial"/>
              </a:rPr>
              <a:t>])</a:t>
            </a:r>
          </a:p>
        </p:txBody>
      </p:sp>
      <p:grpSp>
        <p:nvGrpSpPr>
          <p:cNvPr id="2" name="Group 9"/>
          <p:cNvGrpSpPr>
            <a:grpSpLocks/>
          </p:cNvGrpSpPr>
          <p:nvPr/>
        </p:nvGrpSpPr>
        <p:grpSpPr bwMode="auto">
          <a:xfrm>
            <a:off x="5392738" y="5100638"/>
            <a:ext cx="2874962" cy="444500"/>
            <a:chOff x="3709" y="2799"/>
            <a:chExt cx="1696" cy="280"/>
          </a:xfrm>
        </p:grpSpPr>
        <p:sp>
          <p:nvSpPr>
            <p:cNvPr id="207888" name="Line 10"/>
            <p:cNvSpPr>
              <a:spLocks noChangeShapeType="1"/>
            </p:cNvSpPr>
            <p:nvPr/>
          </p:nvSpPr>
          <p:spPr bwMode="auto">
            <a:xfrm>
              <a:off x="3709" y="3079"/>
              <a:ext cx="882" cy="0"/>
            </a:xfrm>
            <a:prstGeom prst="line">
              <a:avLst/>
            </a:prstGeom>
            <a:noFill/>
            <a:ln w="28575">
              <a:solidFill>
                <a:srgbClr val="E605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7889" name="Line 11"/>
            <p:cNvSpPr>
              <a:spLocks noChangeShapeType="1"/>
            </p:cNvSpPr>
            <p:nvPr/>
          </p:nvSpPr>
          <p:spPr bwMode="auto">
            <a:xfrm>
              <a:off x="4586" y="2805"/>
              <a:ext cx="819" cy="0"/>
            </a:xfrm>
            <a:prstGeom prst="line">
              <a:avLst/>
            </a:prstGeom>
            <a:noFill/>
            <a:ln w="28575">
              <a:solidFill>
                <a:srgbClr val="E60500"/>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07890" name="Line 12"/>
            <p:cNvSpPr>
              <a:spLocks noChangeShapeType="1"/>
            </p:cNvSpPr>
            <p:nvPr/>
          </p:nvSpPr>
          <p:spPr bwMode="auto">
            <a:xfrm>
              <a:off x="4581" y="2799"/>
              <a:ext cx="0" cy="280"/>
            </a:xfrm>
            <a:prstGeom prst="line">
              <a:avLst/>
            </a:prstGeom>
            <a:noFill/>
            <a:ln w="28575">
              <a:solidFill>
                <a:srgbClr val="E60500"/>
              </a:solidFill>
              <a:round/>
              <a:headEnd/>
              <a:tailEnd/>
            </a:ln>
          </p:spPr>
          <p:txBody>
            <a:bodyPr>
              <a:prstTxWarp prst="textNoShape">
                <a:avLst/>
              </a:prstTxWarp>
            </a:bodyPr>
            <a:lstStyle/>
            <a:p>
              <a:pPr defTabSz="914400"/>
              <a:endParaRPr lang="en-US">
                <a:solidFill>
                  <a:srgbClr val="000000"/>
                </a:solidFill>
                <a:ea typeface="Arial"/>
                <a:cs typeface="Arial"/>
              </a:endParaRPr>
            </a:p>
          </p:txBody>
        </p:sp>
      </p:grpSp>
      <p:sp>
        <p:nvSpPr>
          <p:cNvPr id="207882" name="Line 13"/>
          <p:cNvSpPr>
            <a:spLocks noChangeShapeType="1"/>
          </p:cNvSpPr>
          <p:nvPr/>
        </p:nvSpPr>
        <p:spPr bwMode="auto">
          <a:xfrm>
            <a:off x="5205413" y="5465763"/>
            <a:ext cx="33242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7883" name="Text Box 14"/>
          <p:cNvSpPr txBox="1">
            <a:spLocks noChangeArrowheads="1"/>
          </p:cNvSpPr>
          <p:nvPr/>
        </p:nvSpPr>
        <p:spPr bwMode="auto">
          <a:xfrm>
            <a:off x="8297863" y="5434013"/>
            <a:ext cx="2984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x</a:t>
            </a:r>
          </a:p>
        </p:txBody>
      </p:sp>
      <p:sp>
        <p:nvSpPr>
          <p:cNvPr id="207884" name="Line 15"/>
          <p:cNvSpPr>
            <a:spLocks noChangeShapeType="1"/>
          </p:cNvSpPr>
          <p:nvPr/>
        </p:nvSpPr>
        <p:spPr bwMode="auto">
          <a:xfrm flipV="1">
            <a:off x="7034213" y="4454525"/>
            <a:ext cx="0" cy="120491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7885" name="Text Box 16"/>
          <p:cNvSpPr txBox="1">
            <a:spLocks noChangeArrowheads="1"/>
          </p:cNvSpPr>
          <p:nvPr/>
        </p:nvSpPr>
        <p:spPr bwMode="auto">
          <a:xfrm>
            <a:off x="7050088" y="4217988"/>
            <a:ext cx="6413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a:t>
            </a:r>
            <a:r>
              <a:rPr lang="en-US" baseline="-25000">
                <a:solidFill>
                  <a:srgbClr val="000000"/>
                </a:solidFill>
                <a:ea typeface="Arial"/>
                <a:cs typeface="Arial"/>
              </a:rPr>
              <a:t>m</a:t>
            </a:r>
            <a:r>
              <a:rPr lang="en-US">
                <a:solidFill>
                  <a:srgbClr val="000000"/>
                </a:solidFill>
                <a:ea typeface="Arial"/>
                <a:cs typeface="Arial"/>
              </a:rPr>
              <a:t>(x)</a:t>
            </a:r>
          </a:p>
        </p:txBody>
      </p:sp>
      <p:sp>
        <p:nvSpPr>
          <p:cNvPr id="207886" name="Text Box 17"/>
          <p:cNvSpPr txBox="1">
            <a:spLocks noChangeArrowheads="1"/>
          </p:cNvSpPr>
          <p:nvPr/>
        </p:nvSpPr>
        <p:spPr bwMode="auto">
          <a:xfrm>
            <a:off x="6726238" y="5507038"/>
            <a:ext cx="303212"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latin typeface="Symbol" pitchFamily="-1" charset="2"/>
                <a:ea typeface="Arial"/>
                <a:cs typeface="Arial"/>
              </a:rPr>
              <a:t>q</a:t>
            </a:r>
          </a:p>
        </p:txBody>
      </p:sp>
      <p:sp>
        <p:nvSpPr>
          <p:cNvPr id="207887" name="Text Box 18"/>
          <p:cNvSpPr txBox="1">
            <a:spLocks noChangeArrowheads="1"/>
          </p:cNvSpPr>
          <p:nvPr/>
        </p:nvSpPr>
        <p:spPr bwMode="auto">
          <a:xfrm>
            <a:off x="698500" y="6332538"/>
            <a:ext cx="24320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33CC33"/>
                </a:solidFill>
                <a:ea typeface="Arial"/>
                <a:cs typeface="Arial"/>
              </a:rPr>
              <a:t>fitRegressionStump.m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192088" y="1898650"/>
            <a:ext cx="4379912" cy="3248025"/>
          </a:xfrm>
          <a:prstGeom prst="rect">
            <a:avLst/>
          </a:prstGeom>
          <a:solidFill>
            <a:srgbClr val="EAEAEA"/>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09923" name="Rectangle 3"/>
          <p:cNvSpPr>
            <a:spLocks noGrp="1" noChangeArrowheads="1"/>
          </p:cNvSpPr>
          <p:nvPr>
            <p:ph type="title"/>
          </p:nvPr>
        </p:nvSpPr>
        <p:spPr/>
        <p:txBody>
          <a:bodyPr/>
          <a:lstStyle/>
          <a:p>
            <a:pPr eaLnBrk="1" hangingPunct="1"/>
            <a:r>
              <a:rPr lang="en-US">
                <a:solidFill>
                  <a:srgbClr val="0066FF"/>
                </a:solidFill>
              </a:rPr>
              <a:t>gentleBoosting.m</a:t>
            </a:r>
          </a:p>
        </p:txBody>
      </p:sp>
      <p:sp>
        <p:nvSpPr>
          <p:cNvPr id="209924" name="Text Box 4"/>
          <p:cNvSpPr txBox="1">
            <a:spLocks noChangeArrowheads="1"/>
          </p:cNvSpPr>
          <p:nvPr/>
        </p:nvSpPr>
        <p:spPr bwMode="auto">
          <a:xfrm>
            <a:off x="342900" y="2090738"/>
            <a:ext cx="4768850" cy="3389312"/>
          </a:xfrm>
          <a:prstGeom prst="rect">
            <a:avLst/>
          </a:prstGeom>
          <a:noFill/>
          <a:ln w="9525">
            <a:noFill/>
            <a:miter lim="800000"/>
            <a:headEnd/>
            <a:tailEnd/>
          </a:ln>
        </p:spPr>
        <p:txBody>
          <a:bodyPr>
            <a:prstTxWarp prst="textNoShape">
              <a:avLst/>
            </a:prstTxWarp>
            <a:spAutoFit/>
          </a:bodyPr>
          <a:lstStyle/>
          <a:p>
            <a:pPr defTabSz="914400"/>
            <a:r>
              <a:rPr lang="en-US" sz="1400">
                <a:solidFill>
                  <a:srgbClr val="0000FF"/>
                </a:solidFill>
                <a:ea typeface="Arial"/>
                <a:cs typeface="Arial"/>
              </a:rPr>
              <a:t>function</a:t>
            </a:r>
            <a:r>
              <a:rPr lang="en-US" sz="1400">
                <a:solidFill>
                  <a:srgbClr val="000000"/>
                </a:solidFill>
                <a:ea typeface="Arial"/>
                <a:cs typeface="Arial"/>
              </a:rPr>
              <a:t> classifier = </a:t>
            </a:r>
            <a:r>
              <a:rPr lang="en-US" sz="1400" b="1">
                <a:solidFill>
                  <a:srgbClr val="000000"/>
                </a:solidFill>
                <a:ea typeface="Arial"/>
                <a:cs typeface="Arial"/>
              </a:rPr>
              <a:t>gentleBoost</a:t>
            </a:r>
            <a:r>
              <a:rPr lang="en-US" sz="1400">
                <a:solidFill>
                  <a:srgbClr val="000000"/>
                </a:solidFill>
                <a:ea typeface="Arial"/>
                <a:cs typeface="Arial"/>
              </a:rPr>
              <a:t>(x, y, Nrounds)</a:t>
            </a:r>
          </a:p>
          <a:p>
            <a:pPr defTabSz="914400"/>
            <a:endParaRPr lang="en-US" sz="1400">
              <a:solidFill>
                <a:srgbClr val="000000"/>
              </a:solidFill>
              <a:ea typeface="Arial"/>
              <a:cs typeface="Arial"/>
            </a:endParaRPr>
          </a:p>
          <a:p>
            <a:pPr defTabSz="914400"/>
            <a:r>
              <a:rPr lang="en-US" sz="1400">
                <a:solidFill>
                  <a:srgbClr val="000000"/>
                </a:solidFill>
                <a:ea typeface="Arial"/>
                <a:cs typeface="Arial"/>
              </a:rPr>
              <a:t>…</a:t>
            </a:r>
          </a:p>
          <a:p>
            <a:pPr defTabSz="914400"/>
            <a:endParaRPr lang="en-US" sz="1400">
              <a:solidFill>
                <a:srgbClr val="000000"/>
              </a:solidFill>
              <a:ea typeface="Arial"/>
              <a:cs typeface="Arial"/>
            </a:endParaRPr>
          </a:p>
          <a:p>
            <a:pPr defTabSz="914400"/>
            <a:r>
              <a:rPr lang="en-US" sz="1400">
                <a:solidFill>
                  <a:srgbClr val="0000FF"/>
                </a:solidFill>
                <a:ea typeface="Arial"/>
                <a:cs typeface="Arial"/>
              </a:rPr>
              <a:t>for</a:t>
            </a:r>
            <a:r>
              <a:rPr lang="en-US" sz="1400">
                <a:solidFill>
                  <a:srgbClr val="000000"/>
                </a:solidFill>
                <a:ea typeface="Arial"/>
                <a:cs typeface="Arial"/>
              </a:rPr>
              <a:t> m = 1:Nrounds</a:t>
            </a:r>
          </a:p>
          <a:p>
            <a:pPr defTabSz="914400"/>
            <a:endParaRPr lang="en-US" sz="1400">
              <a:solidFill>
                <a:srgbClr val="000000"/>
              </a:solidFill>
              <a:ea typeface="Arial"/>
              <a:cs typeface="Arial"/>
            </a:endParaRPr>
          </a:p>
          <a:p>
            <a:pPr defTabSz="914400"/>
            <a:r>
              <a:rPr lang="en-US" sz="1400">
                <a:solidFill>
                  <a:srgbClr val="000000"/>
                </a:solidFill>
                <a:ea typeface="Arial"/>
                <a:cs typeface="Arial"/>
              </a:rPr>
              <a:t>    fm = </a:t>
            </a:r>
            <a:r>
              <a:rPr lang="en-US" sz="1400" b="1">
                <a:solidFill>
                  <a:srgbClr val="000000"/>
                </a:solidFill>
                <a:ea typeface="Arial"/>
                <a:cs typeface="Arial"/>
              </a:rPr>
              <a:t>selectBestWeakClassifier</a:t>
            </a:r>
            <a:r>
              <a:rPr lang="en-US" sz="1400">
                <a:solidFill>
                  <a:srgbClr val="000000"/>
                </a:solidFill>
                <a:ea typeface="Arial"/>
                <a:cs typeface="Arial"/>
              </a:rPr>
              <a:t>(x, y, w);</a:t>
            </a:r>
          </a:p>
          <a:p>
            <a:pPr defTabSz="914400"/>
            <a:r>
              <a:rPr lang="en-US" sz="1400">
                <a:solidFill>
                  <a:srgbClr val="000000"/>
                </a:solidFill>
                <a:ea typeface="Arial"/>
                <a:cs typeface="Arial"/>
              </a:rPr>
              <a:t>        </a:t>
            </a:r>
          </a:p>
          <a:p>
            <a:pPr defTabSz="914400"/>
            <a:r>
              <a:rPr lang="en-US" sz="1400">
                <a:solidFill>
                  <a:srgbClr val="000000"/>
                </a:solidFill>
                <a:ea typeface="Arial"/>
                <a:cs typeface="Arial"/>
              </a:rPr>
              <a:t>    w = w .* exp(- y .* fm);</a:t>
            </a:r>
          </a:p>
          <a:p>
            <a:pPr defTabSz="914400"/>
            <a:r>
              <a:rPr lang="en-US" sz="1400">
                <a:solidFill>
                  <a:srgbClr val="000000"/>
                </a:solidFill>
                <a:ea typeface="Arial"/>
                <a:cs typeface="Arial"/>
              </a:rPr>
              <a:t>    </a:t>
            </a:r>
          </a:p>
          <a:p>
            <a:pPr defTabSz="914400"/>
            <a:r>
              <a:rPr lang="en-US" sz="1400">
                <a:solidFill>
                  <a:srgbClr val="33CC33"/>
                </a:solidFill>
                <a:ea typeface="Arial"/>
                <a:cs typeface="Arial"/>
              </a:rPr>
              <a:t>    % store parameters of </a:t>
            </a:r>
            <a:r>
              <a:rPr lang="en-US" sz="1400" b="1">
                <a:solidFill>
                  <a:srgbClr val="33CC33"/>
                </a:solidFill>
                <a:ea typeface="Arial"/>
                <a:cs typeface="Arial"/>
              </a:rPr>
              <a:t>fm</a:t>
            </a:r>
            <a:r>
              <a:rPr lang="en-US" sz="1400">
                <a:solidFill>
                  <a:srgbClr val="33CC33"/>
                </a:solidFill>
                <a:ea typeface="Arial"/>
                <a:cs typeface="Arial"/>
              </a:rPr>
              <a:t> in classifier</a:t>
            </a:r>
          </a:p>
          <a:p>
            <a:pPr defTabSz="914400"/>
            <a:r>
              <a:rPr lang="en-US" sz="1400">
                <a:solidFill>
                  <a:srgbClr val="000000"/>
                </a:solidFill>
                <a:ea typeface="Arial"/>
                <a:cs typeface="Arial"/>
              </a:rPr>
              <a:t>    …</a:t>
            </a:r>
          </a:p>
          <a:p>
            <a:pPr defTabSz="914400"/>
            <a:r>
              <a:rPr lang="en-US" sz="1400">
                <a:solidFill>
                  <a:srgbClr val="0000FF"/>
                </a:solidFill>
                <a:ea typeface="Arial"/>
                <a:cs typeface="Arial"/>
              </a:rPr>
              <a:t>end</a:t>
            </a:r>
          </a:p>
          <a:p>
            <a:pPr defTabSz="914400"/>
            <a:endParaRPr lang="en-US" sz="1400">
              <a:solidFill>
                <a:srgbClr val="000000"/>
              </a:solidFill>
              <a:ea typeface="Arial"/>
              <a:cs typeface="Arial"/>
            </a:endParaRPr>
          </a:p>
          <a:p>
            <a:pPr defTabSz="914400">
              <a:spcBef>
                <a:spcPct val="50000"/>
              </a:spcBef>
            </a:pPr>
            <a:endParaRPr lang="en-US" sz="1400">
              <a:solidFill>
                <a:srgbClr val="000000"/>
              </a:solidFill>
              <a:ea typeface="Arial"/>
              <a:cs typeface="Arial"/>
            </a:endParaRPr>
          </a:p>
        </p:txBody>
      </p:sp>
      <p:sp>
        <p:nvSpPr>
          <p:cNvPr id="209925" name="Line 5"/>
          <p:cNvSpPr>
            <a:spLocks noChangeShapeType="1"/>
          </p:cNvSpPr>
          <p:nvPr/>
        </p:nvSpPr>
        <p:spPr bwMode="auto">
          <a:xfrm>
            <a:off x="4176713" y="3548063"/>
            <a:ext cx="965200"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9926" name="Text Box 6"/>
          <p:cNvSpPr txBox="1">
            <a:spLocks noChangeArrowheads="1"/>
          </p:cNvSpPr>
          <p:nvPr/>
        </p:nvSpPr>
        <p:spPr bwMode="auto">
          <a:xfrm>
            <a:off x="5351463" y="3340100"/>
            <a:ext cx="31686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Solve weighted least-squares</a:t>
            </a:r>
          </a:p>
        </p:txBody>
      </p:sp>
      <p:sp>
        <p:nvSpPr>
          <p:cNvPr id="209927" name="Line 7"/>
          <p:cNvSpPr>
            <a:spLocks noChangeShapeType="1"/>
          </p:cNvSpPr>
          <p:nvPr/>
        </p:nvSpPr>
        <p:spPr bwMode="auto">
          <a:xfrm>
            <a:off x="2543175" y="3986213"/>
            <a:ext cx="26003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9928" name="Text Box 8"/>
          <p:cNvSpPr txBox="1">
            <a:spLocks noChangeArrowheads="1"/>
          </p:cNvSpPr>
          <p:nvPr/>
        </p:nvSpPr>
        <p:spPr bwMode="auto">
          <a:xfrm>
            <a:off x="5384800" y="3821113"/>
            <a:ext cx="29400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Re-weight training samples</a:t>
            </a:r>
          </a:p>
        </p:txBody>
      </p:sp>
      <p:sp>
        <p:nvSpPr>
          <p:cNvPr id="209929" name="Line 9"/>
          <p:cNvSpPr>
            <a:spLocks noChangeShapeType="1"/>
          </p:cNvSpPr>
          <p:nvPr/>
        </p:nvSpPr>
        <p:spPr bwMode="auto">
          <a:xfrm>
            <a:off x="922338" y="2719388"/>
            <a:ext cx="4144962"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09930" name="Text Box 10"/>
          <p:cNvSpPr txBox="1">
            <a:spLocks noChangeArrowheads="1"/>
          </p:cNvSpPr>
          <p:nvPr/>
        </p:nvSpPr>
        <p:spPr bwMode="auto">
          <a:xfrm>
            <a:off x="5419725" y="2511425"/>
            <a:ext cx="246380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Initialize weights w = 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228600"/>
            <a:ext cx="8229600" cy="1143000"/>
          </a:xfrm>
        </p:spPr>
        <p:txBody>
          <a:bodyPr/>
          <a:lstStyle/>
          <a:p>
            <a:pPr eaLnBrk="1" hangingPunct="1"/>
            <a:r>
              <a:rPr lang="en-US"/>
              <a:t>Demo </a:t>
            </a:r>
            <a:r>
              <a:rPr lang="en-US">
                <a:solidFill>
                  <a:srgbClr val="0066FF"/>
                </a:solidFill>
              </a:rPr>
              <a:t>gentleBoosting</a:t>
            </a:r>
          </a:p>
        </p:txBody>
      </p:sp>
      <p:sp>
        <p:nvSpPr>
          <p:cNvPr id="211971" name="Text Box 3"/>
          <p:cNvSpPr txBox="1">
            <a:spLocks noChangeArrowheads="1"/>
          </p:cNvSpPr>
          <p:nvPr/>
        </p:nvSpPr>
        <p:spPr bwMode="auto">
          <a:xfrm>
            <a:off x="228600" y="1676400"/>
            <a:ext cx="8534400" cy="3667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&gt; demoGentleBoost.m</a:t>
            </a:r>
          </a:p>
        </p:txBody>
      </p:sp>
      <p:sp>
        <p:nvSpPr>
          <p:cNvPr id="211972" name="Text Box 4"/>
          <p:cNvSpPr txBox="1">
            <a:spLocks noChangeArrowheads="1"/>
          </p:cNvSpPr>
          <p:nvPr/>
        </p:nvSpPr>
        <p:spPr bwMode="auto">
          <a:xfrm>
            <a:off x="239713" y="1295400"/>
            <a:ext cx="68897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Demo using Gentle boost and stumps with hand selected 2D data:</a:t>
            </a:r>
          </a:p>
        </p:txBody>
      </p:sp>
      <p:pic>
        <p:nvPicPr>
          <p:cNvPr id="211973" name="Picture 5" descr="Clipboard"/>
          <p:cNvPicPr>
            <a:picLocks noChangeAspect="1" noChangeArrowheads="1"/>
          </p:cNvPicPr>
          <p:nvPr/>
        </p:nvPicPr>
        <p:blipFill>
          <a:blip r:embed="rId3">
            <a:lum bright="-12000" contrast="18000"/>
          </a:blip>
          <a:srcRect/>
          <a:stretch>
            <a:fillRect/>
          </a:stretch>
        </p:blipFill>
        <p:spPr bwMode="auto">
          <a:xfrm>
            <a:off x="336550" y="2211388"/>
            <a:ext cx="3376613" cy="443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a:solidFill>
                  <a:srgbClr val="0066FF"/>
                </a:solidFill>
              </a:rPr>
              <a:t>Flavors of boosting</a:t>
            </a:r>
          </a:p>
        </p:txBody>
      </p:sp>
      <p:sp>
        <p:nvSpPr>
          <p:cNvPr id="214019" name="Rectangle 3"/>
          <p:cNvSpPr>
            <a:spLocks noGrp="1" noChangeArrowheads="1"/>
          </p:cNvSpPr>
          <p:nvPr>
            <p:ph type="body" idx="1"/>
          </p:nvPr>
        </p:nvSpPr>
        <p:spPr>
          <a:xfrm>
            <a:off x="466725" y="1630363"/>
            <a:ext cx="8229600" cy="4525962"/>
          </a:xfrm>
        </p:spPr>
        <p:txBody>
          <a:bodyPr/>
          <a:lstStyle/>
          <a:p>
            <a:pPr eaLnBrk="1" hangingPunct="1"/>
            <a:r>
              <a:rPr lang="en-US"/>
              <a:t>AdaBoost (Freund and Shapire, 1995)</a:t>
            </a:r>
          </a:p>
          <a:p>
            <a:pPr eaLnBrk="1" hangingPunct="1"/>
            <a:r>
              <a:rPr lang="en-US"/>
              <a:t>Real AdaBoost (Friedman et al, 1998)</a:t>
            </a:r>
          </a:p>
          <a:p>
            <a:pPr eaLnBrk="1" hangingPunct="1"/>
            <a:r>
              <a:rPr lang="en-US"/>
              <a:t>LogitBoost (Friedman et al, 1998)</a:t>
            </a:r>
          </a:p>
          <a:p>
            <a:pPr eaLnBrk="1" hangingPunct="1"/>
            <a:r>
              <a:rPr lang="en-US"/>
              <a:t>Gentle AdaBoost (Friedman et al, 1998)</a:t>
            </a:r>
          </a:p>
          <a:p>
            <a:pPr eaLnBrk="1" hangingPunct="1"/>
            <a:r>
              <a:rPr lang="en-US"/>
              <a:t>BrownBoosting (Freund, 2000)</a:t>
            </a:r>
          </a:p>
          <a:p>
            <a:pPr eaLnBrk="1" hangingPunct="1"/>
            <a:r>
              <a:rPr lang="en-US"/>
              <a:t>FloatBoost (Li et al, 2002)</a:t>
            </a:r>
          </a:p>
          <a:p>
            <a:pPr eaLnBrk="1" hangingPunct="1"/>
            <a:r>
              <a:rPr lang="en-US"/>
              <a:t>…</a:t>
            </a:r>
          </a:p>
          <a:p>
            <a:pPr eaLnBrk="1" hangingPunct="1"/>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r>
              <a:rPr lang="en-US">
                <a:solidFill>
                  <a:srgbClr val="0000FF"/>
                </a:solidFill>
              </a:rPr>
              <a:t>Overview of section</a:t>
            </a:r>
          </a:p>
        </p:txBody>
      </p:sp>
      <p:sp>
        <p:nvSpPr>
          <p:cNvPr id="216067" name="Rectangle 3"/>
          <p:cNvSpPr>
            <a:spLocks noGrp="1" noChangeArrowheads="1"/>
          </p:cNvSpPr>
          <p:nvPr>
            <p:ph type="body" idx="1"/>
          </p:nvPr>
        </p:nvSpPr>
        <p:spPr/>
        <p:txBody>
          <a:bodyPr/>
          <a:lstStyle/>
          <a:p>
            <a:pPr eaLnBrk="1" hangingPunct="1"/>
            <a:r>
              <a:rPr lang="en-US"/>
              <a:t>Object detection with classifiers</a:t>
            </a:r>
          </a:p>
          <a:p>
            <a:pPr eaLnBrk="1" hangingPunct="1"/>
            <a:endParaRPr lang="en-US"/>
          </a:p>
          <a:p>
            <a:pPr eaLnBrk="1" hangingPunct="1"/>
            <a:r>
              <a:rPr lang="en-US"/>
              <a:t>Boosting</a:t>
            </a:r>
          </a:p>
          <a:p>
            <a:pPr lvl="1" eaLnBrk="1" hangingPunct="1"/>
            <a:r>
              <a:rPr lang="en-US"/>
              <a:t>Gentle boosting</a:t>
            </a:r>
          </a:p>
          <a:p>
            <a:pPr lvl="1" eaLnBrk="1" hangingPunct="1"/>
            <a:r>
              <a:rPr lang="en-US" b="1">
                <a:solidFill>
                  <a:srgbClr val="BB0101"/>
                </a:solidFill>
              </a:rPr>
              <a:t>Weak detectors</a:t>
            </a:r>
          </a:p>
          <a:p>
            <a:pPr lvl="1" eaLnBrk="1" hangingPunct="1"/>
            <a:r>
              <a:rPr lang="en-US"/>
              <a:t>Object model</a:t>
            </a:r>
          </a:p>
          <a:p>
            <a:pPr lvl="1" eaLnBrk="1" hangingPunct="1"/>
            <a:r>
              <a:rPr lang="en-US"/>
              <a:t>Object detection</a:t>
            </a:r>
          </a:p>
          <a:p>
            <a:pPr lvl="1" eaLnBrk="1" hangingPunct="1"/>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63" name="Rectangle 2"/>
          <p:cNvSpPr>
            <a:spLocks noGrp="1" noChangeArrowheads="1"/>
          </p:cNvSpPr>
          <p:nvPr>
            <p:ph type="title" sz="quarter"/>
          </p:nvPr>
        </p:nvSpPr>
        <p:spPr>
          <a:xfrm>
            <a:off x="457200" y="0"/>
            <a:ext cx="8229600" cy="1143000"/>
          </a:xfrm>
        </p:spPr>
        <p:txBody>
          <a:bodyPr/>
          <a:lstStyle/>
          <a:p>
            <a:pPr eaLnBrk="1" hangingPunct="1"/>
            <a:r>
              <a:rPr lang="en-US">
                <a:solidFill>
                  <a:srgbClr val="0066FF"/>
                </a:solidFill>
              </a:rPr>
              <a:t>Discriminative methods</a:t>
            </a:r>
          </a:p>
        </p:txBody>
      </p:sp>
      <p:graphicFrame>
        <p:nvGraphicFramePr>
          <p:cNvPr id="162818" name="Object 2"/>
          <p:cNvGraphicFramePr>
            <a:graphicFrameLocks noChangeAspect="1"/>
          </p:cNvGraphicFramePr>
          <p:nvPr>
            <p:ph sz="quarter" idx="1"/>
          </p:nvPr>
        </p:nvGraphicFramePr>
        <p:xfrm>
          <a:off x="38100" y="3021013"/>
          <a:ext cx="2260600" cy="1865312"/>
        </p:xfrm>
        <a:graphic>
          <a:graphicData uri="http://schemas.openxmlformats.org/presentationml/2006/ole">
            <p:oleObj spid="_x0000_s314370" name="Image" r:id="rId4" imgW="5866667" imgH="5511111" progId="">
              <p:embed/>
            </p:oleObj>
          </a:graphicData>
        </a:graphic>
      </p:graphicFrame>
      <p:sp>
        <p:nvSpPr>
          <p:cNvPr id="162864" name="Rectangle 4"/>
          <p:cNvSpPr>
            <a:spLocks noChangeArrowheads="1"/>
          </p:cNvSpPr>
          <p:nvPr/>
        </p:nvSpPr>
        <p:spPr bwMode="auto">
          <a:xfrm>
            <a:off x="195263" y="1028700"/>
            <a:ext cx="8686800" cy="366713"/>
          </a:xfrm>
          <a:prstGeom prst="rect">
            <a:avLst/>
          </a:prstGeom>
          <a:noFill/>
          <a:ln w="9525">
            <a:noFill/>
            <a:miter lim="800000"/>
            <a:headEnd/>
            <a:tailEnd/>
          </a:ln>
        </p:spPr>
        <p:txBody>
          <a:bodyPr>
            <a:prstTxWarp prst="textNoShape">
              <a:avLst/>
            </a:prstTxWarp>
            <a:spAutoFit/>
          </a:bodyPr>
          <a:lstStyle/>
          <a:p>
            <a:pPr defTabSz="914400"/>
            <a:r>
              <a:rPr lang="en-US">
                <a:solidFill>
                  <a:srgbClr val="000000"/>
                </a:solidFill>
                <a:ea typeface="Arial"/>
                <a:cs typeface="Arial"/>
              </a:rPr>
              <a:t>Object detection and recognition is formulated as a classification problem. </a:t>
            </a:r>
          </a:p>
        </p:txBody>
      </p:sp>
      <p:grpSp>
        <p:nvGrpSpPr>
          <p:cNvPr id="2" name="Group 5"/>
          <p:cNvGrpSpPr>
            <a:grpSpLocks/>
          </p:cNvGrpSpPr>
          <p:nvPr/>
        </p:nvGrpSpPr>
        <p:grpSpPr bwMode="auto">
          <a:xfrm>
            <a:off x="2906713" y="2897188"/>
            <a:ext cx="2406650" cy="2643187"/>
            <a:chOff x="1831" y="1825"/>
            <a:chExt cx="1516" cy="1665"/>
          </a:xfrm>
        </p:grpSpPr>
        <p:graphicFrame>
          <p:nvGraphicFramePr>
            <p:cNvPr id="162842" name="Object 26"/>
            <p:cNvGraphicFramePr>
              <a:graphicFrameLocks noChangeAspect="1"/>
            </p:cNvGraphicFramePr>
            <p:nvPr/>
          </p:nvGraphicFramePr>
          <p:xfrm>
            <a:off x="2265" y="2331"/>
            <a:ext cx="205" cy="199"/>
          </p:xfrm>
          <a:graphic>
            <a:graphicData uri="http://schemas.openxmlformats.org/presentationml/2006/ole">
              <p:oleObj spid="_x0000_s314394" name="Image" r:id="rId5" imgW="672779" imgH="622003" progId="">
                <p:embed/>
              </p:oleObj>
            </a:graphicData>
          </a:graphic>
        </p:graphicFrame>
        <p:graphicFrame>
          <p:nvGraphicFramePr>
            <p:cNvPr id="162843" name="Object 27"/>
            <p:cNvGraphicFramePr>
              <a:graphicFrameLocks noChangeAspect="1"/>
            </p:cNvGraphicFramePr>
            <p:nvPr/>
          </p:nvGraphicFramePr>
          <p:xfrm>
            <a:off x="2265" y="2518"/>
            <a:ext cx="252" cy="260"/>
          </p:xfrm>
          <a:graphic>
            <a:graphicData uri="http://schemas.openxmlformats.org/presentationml/2006/ole">
              <p:oleObj spid="_x0000_s314395" name="Image" r:id="rId6" imgW="825106" imgH="812412" progId="">
                <p:embed/>
              </p:oleObj>
            </a:graphicData>
          </a:graphic>
        </p:graphicFrame>
        <p:graphicFrame>
          <p:nvGraphicFramePr>
            <p:cNvPr id="162844" name="Object 28"/>
            <p:cNvGraphicFramePr>
              <a:graphicFrameLocks noChangeAspect="1"/>
            </p:cNvGraphicFramePr>
            <p:nvPr/>
          </p:nvGraphicFramePr>
          <p:xfrm>
            <a:off x="2570" y="2414"/>
            <a:ext cx="221" cy="245"/>
          </p:xfrm>
          <a:graphic>
            <a:graphicData uri="http://schemas.openxmlformats.org/presentationml/2006/ole">
              <p:oleObj spid="_x0000_s314396" name="Image" r:id="rId7" imgW="723554" imgH="761636" progId="">
                <p:embed/>
              </p:oleObj>
            </a:graphicData>
          </a:graphic>
        </p:graphicFrame>
        <p:graphicFrame>
          <p:nvGraphicFramePr>
            <p:cNvPr id="162845" name="Object 29"/>
            <p:cNvGraphicFramePr>
              <a:graphicFrameLocks noChangeAspect="1"/>
            </p:cNvGraphicFramePr>
            <p:nvPr/>
          </p:nvGraphicFramePr>
          <p:xfrm>
            <a:off x="2316" y="2091"/>
            <a:ext cx="248" cy="257"/>
          </p:xfrm>
          <a:graphic>
            <a:graphicData uri="http://schemas.openxmlformats.org/presentationml/2006/ole">
              <p:oleObj spid="_x0000_s314397" name="Image" r:id="rId8" imgW="812412" imgH="800000" progId="">
                <p:embed/>
              </p:oleObj>
            </a:graphicData>
          </a:graphic>
        </p:graphicFrame>
        <p:graphicFrame>
          <p:nvGraphicFramePr>
            <p:cNvPr id="162846" name="Object 30"/>
            <p:cNvGraphicFramePr>
              <a:graphicFrameLocks noChangeAspect="1"/>
            </p:cNvGraphicFramePr>
            <p:nvPr/>
          </p:nvGraphicFramePr>
          <p:xfrm>
            <a:off x="2189" y="2917"/>
            <a:ext cx="279" cy="282"/>
          </p:xfrm>
          <a:graphic>
            <a:graphicData uri="http://schemas.openxmlformats.org/presentationml/2006/ole">
              <p:oleObj spid="_x0000_s314398" name="Image" r:id="rId9" imgW="1294781" imgH="1244006" progId="">
                <p:embed/>
              </p:oleObj>
            </a:graphicData>
          </a:graphic>
        </p:graphicFrame>
        <p:graphicFrame>
          <p:nvGraphicFramePr>
            <p:cNvPr id="162847" name="Object 31"/>
            <p:cNvGraphicFramePr>
              <a:graphicFrameLocks noChangeAspect="1"/>
            </p:cNvGraphicFramePr>
            <p:nvPr/>
          </p:nvGraphicFramePr>
          <p:xfrm>
            <a:off x="2441" y="2586"/>
            <a:ext cx="190" cy="208"/>
          </p:xfrm>
          <a:graphic>
            <a:graphicData uri="http://schemas.openxmlformats.org/presentationml/2006/ole">
              <p:oleObj spid="_x0000_s314399" name="Image" r:id="rId10" imgW="622003" imgH="647391" progId="">
                <p:embed/>
              </p:oleObj>
            </a:graphicData>
          </a:graphic>
        </p:graphicFrame>
        <p:graphicFrame>
          <p:nvGraphicFramePr>
            <p:cNvPr id="162848" name="Object 32"/>
            <p:cNvGraphicFramePr>
              <a:graphicFrameLocks noChangeAspect="1"/>
            </p:cNvGraphicFramePr>
            <p:nvPr/>
          </p:nvGraphicFramePr>
          <p:xfrm>
            <a:off x="2418" y="2731"/>
            <a:ext cx="205" cy="215"/>
          </p:xfrm>
          <a:graphic>
            <a:graphicData uri="http://schemas.openxmlformats.org/presentationml/2006/ole">
              <p:oleObj spid="_x0000_s314400" name="Image" r:id="rId11" imgW="672779" imgH="672779" progId="">
                <p:embed/>
              </p:oleObj>
            </a:graphicData>
          </a:graphic>
        </p:graphicFrame>
        <p:graphicFrame>
          <p:nvGraphicFramePr>
            <p:cNvPr id="162849" name="Object 33"/>
            <p:cNvGraphicFramePr>
              <a:graphicFrameLocks noChangeAspect="1"/>
            </p:cNvGraphicFramePr>
            <p:nvPr/>
          </p:nvGraphicFramePr>
          <p:xfrm>
            <a:off x="2621" y="2944"/>
            <a:ext cx="229" cy="244"/>
          </p:xfrm>
          <a:graphic>
            <a:graphicData uri="http://schemas.openxmlformats.org/presentationml/2006/ole">
              <p:oleObj spid="_x0000_s314401" name="Image" r:id="rId12" imgW="749206" imgH="761636" progId="">
                <p:embed/>
              </p:oleObj>
            </a:graphicData>
          </a:graphic>
        </p:graphicFrame>
        <p:graphicFrame>
          <p:nvGraphicFramePr>
            <p:cNvPr id="162850" name="Object 34"/>
            <p:cNvGraphicFramePr>
              <a:graphicFrameLocks noChangeAspect="1"/>
            </p:cNvGraphicFramePr>
            <p:nvPr/>
          </p:nvGraphicFramePr>
          <p:xfrm>
            <a:off x="2595" y="2121"/>
            <a:ext cx="248" cy="285"/>
          </p:xfrm>
          <a:graphic>
            <a:graphicData uri="http://schemas.openxmlformats.org/presentationml/2006/ole">
              <p:oleObj spid="_x0000_s314402" name="Image" r:id="rId13" imgW="812412" imgH="888889" progId="">
                <p:embed/>
              </p:oleObj>
            </a:graphicData>
          </a:graphic>
        </p:graphicFrame>
        <p:graphicFrame>
          <p:nvGraphicFramePr>
            <p:cNvPr id="162851" name="Object 35"/>
            <p:cNvGraphicFramePr>
              <a:graphicFrameLocks noChangeAspect="1"/>
            </p:cNvGraphicFramePr>
            <p:nvPr/>
          </p:nvGraphicFramePr>
          <p:xfrm>
            <a:off x="2976" y="2837"/>
            <a:ext cx="232" cy="252"/>
          </p:xfrm>
          <a:graphic>
            <a:graphicData uri="http://schemas.openxmlformats.org/presentationml/2006/ole">
              <p:oleObj spid="_x0000_s314403" name="Image" r:id="rId14" imgW="761636" imgH="787024" progId="">
                <p:embed/>
              </p:oleObj>
            </a:graphicData>
          </a:graphic>
        </p:graphicFrame>
        <p:graphicFrame>
          <p:nvGraphicFramePr>
            <p:cNvPr id="162852" name="Object 36"/>
            <p:cNvGraphicFramePr>
              <a:graphicFrameLocks noChangeAspect="1"/>
            </p:cNvGraphicFramePr>
            <p:nvPr/>
          </p:nvGraphicFramePr>
          <p:xfrm>
            <a:off x="2621" y="2548"/>
            <a:ext cx="271" cy="293"/>
          </p:xfrm>
          <a:graphic>
            <a:graphicData uri="http://schemas.openxmlformats.org/presentationml/2006/ole">
              <p:oleObj spid="_x0000_s314404" name="Image" r:id="rId15" imgW="888889" imgH="913963" progId="">
                <p:embed/>
              </p:oleObj>
            </a:graphicData>
          </a:graphic>
        </p:graphicFrame>
        <p:graphicFrame>
          <p:nvGraphicFramePr>
            <p:cNvPr id="162853" name="Object 37"/>
            <p:cNvGraphicFramePr>
              <a:graphicFrameLocks noChangeAspect="1"/>
            </p:cNvGraphicFramePr>
            <p:nvPr/>
          </p:nvGraphicFramePr>
          <p:xfrm>
            <a:off x="2037" y="2065"/>
            <a:ext cx="271" cy="260"/>
          </p:xfrm>
          <a:graphic>
            <a:graphicData uri="http://schemas.openxmlformats.org/presentationml/2006/ole">
              <p:oleObj spid="_x0000_s314405" name="Image" r:id="rId16" imgW="888889" imgH="812412" progId="">
                <p:embed/>
              </p:oleObj>
            </a:graphicData>
          </a:graphic>
        </p:graphicFrame>
        <p:graphicFrame>
          <p:nvGraphicFramePr>
            <p:cNvPr id="162854" name="Object 38"/>
            <p:cNvGraphicFramePr>
              <a:graphicFrameLocks noChangeAspect="1"/>
            </p:cNvGraphicFramePr>
            <p:nvPr/>
          </p:nvGraphicFramePr>
          <p:xfrm>
            <a:off x="1910" y="1905"/>
            <a:ext cx="252" cy="256"/>
          </p:xfrm>
          <a:graphic>
            <a:graphicData uri="http://schemas.openxmlformats.org/presentationml/2006/ole">
              <p:oleObj spid="_x0000_s314406" name="Image" r:id="rId17" imgW="825106" imgH="800000" progId="">
                <p:embed/>
              </p:oleObj>
            </a:graphicData>
          </a:graphic>
        </p:graphicFrame>
        <p:graphicFrame>
          <p:nvGraphicFramePr>
            <p:cNvPr id="162855" name="Object 39"/>
            <p:cNvGraphicFramePr>
              <a:graphicFrameLocks noChangeAspect="1"/>
            </p:cNvGraphicFramePr>
            <p:nvPr/>
          </p:nvGraphicFramePr>
          <p:xfrm>
            <a:off x="1961" y="2304"/>
            <a:ext cx="256" cy="257"/>
          </p:xfrm>
          <a:graphic>
            <a:graphicData uri="http://schemas.openxmlformats.org/presentationml/2006/ole">
              <p:oleObj spid="_x0000_s314407" name="Image" r:id="rId18" imgW="838095" imgH="800000" progId="">
                <p:embed/>
              </p:oleObj>
            </a:graphicData>
          </a:graphic>
        </p:graphicFrame>
        <p:graphicFrame>
          <p:nvGraphicFramePr>
            <p:cNvPr id="162856" name="Object 40"/>
            <p:cNvGraphicFramePr>
              <a:graphicFrameLocks noChangeAspect="1"/>
            </p:cNvGraphicFramePr>
            <p:nvPr/>
          </p:nvGraphicFramePr>
          <p:xfrm>
            <a:off x="2874" y="2308"/>
            <a:ext cx="318" cy="313"/>
          </p:xfrm>
          <a:graphic>
            <a:graphicData uri="http://schemas.openxmlformats.org/presentationml/2006/ole">
              <p:oleObj spid="_x0000_s314408" name="Image" r:id="rId19" imgW="1041270" imgH="977778" progId="">
                <p:embed/>
              </p:oleObj>
            </a:graphicData>
          </a:graphic>
        </p:graphicFrame>
        <p:graphicFrame>
          <p:nvGraphicFramePr>
            <p:cNvPr id="162857" name="Object 41"/>
            <p:cNvGraphicFramePr>
              <a:graphicFrameLocks noChangeAspect="1"/>
            </p:cNvGraphicFramePr>
            <p:nvPr/>
          </p:nvGraphicFramePr>
          <p:xfrm>
            <a:off x="2747" y="2041"/>
            <a:ext cx="229" cy="236"/>
          </p:xfrm>
          <a:graphic>
            <a:graphicData uri="http://schemas.openxmlformats.org/presentationml/2006/ole">
              <p:oleObj spid="_x0000_s314409" name="Image" r:id="rId20" imgW="749206" imgH="736248" progId="">
                <p:embed/>
              </p:oleObj>
            </a:graphicData>
          </a:graphic>
        </p:graphicFrame>
        <p:graphicFrame>
          <p:nvGraphicFramePr>
            <p:cNvPr id="162858" name="Object 42"/>
            <p:cNvGraphicFramePr>
              <a:graphicFrameLocks noChangeAspect="1"/>
            </p:cNvGraphicFramePr>
            <p:nvPr/>
          </p:nvGraphicFramePr>
          <p:xfrm>
            <a:off x="2874" y="2041"/>
            <a:ext cx="229" cy="236"/>
          </p:xfrm>
          <a:graphic>
            <a:graphicData uri="http://schemas.openxmlformats.org/presentationml/2006/ole">
              <p:oleObj spid="_x0000_s314410" name="Image" r:id="rId21" imgW="749206" imgH="736248" progId="">
                <p:embed/>
              </p:oleObj>
            </a:graphicData>
          </a:graphic>
        </p:graphicFrame>
        <p:graphicFrame>
          <p:nvGraphicFramePr>
            <p:cNvPr id="162859" name="Object 43"/>
            <p:cNvGraphicFramePr>
              <a:graphicFrameLocks noChangeAspect="1"/>
            </p:cNvGraphicFramePr>
            <p:nvPr/>
          </p:nvGraphicFramePr>
          <p:xfrm>
            <a:off x="2062" y="2516"/>
            <a:ext cx="229" cy="236"/>
          </p:xfrm>
          <a:graphic>
            <a:graphicData uri="http://schemas.openxmlformats.org/presentationml/2006/ole">
              <p:oleObj spid="_x0000_s314411" name="Image" r:id="rId22" imgW="749206" imgH="736248" progId="">
                <p:embed/>
              </p:oleObj>
            </a:graphicData>
          </a:graphic>
        </p:graphicFrame>
        <p:graphicFrame>
          <p:nvGraphicFramePr>
            <p:cNvPr id="162860" name="Object 44"/>
            <p:cNvGraphicFramePr>
              <a:graphicFrameLocks noChangeAspect="1"/>
            </p:cNvGraphicFramePr>
            <p:nvPr/>
          </p:nvGraphicFramePr>
          <p:xfrm>
            <a:off x="1935" y="2761"/>
            <a:ext cx="229" cy="236"/>
          </p:xfrm>
          <a:graphic>
            <a:graphicData uri="http://schemas.openxmlformats.org/presentationml/2006/ole">
              <p:oleObj spid="_x0000_s314412" name="Image" r:id="rId23" imgW="749206" imgH="736248" progId="">
                <p:embed/>
              </p:oleObj>
            </a:graphicData>
          </a:graphic>
        </p:graphicFrame>
        <p:graphicFrame>
          <p:nvGraphicFramePr>
            <p:cNvPr id="162861" name="Object 45"/>
            <p:cNvGraphicFramePr>
              <a:graphicFrameLocks noChangeAspect="1"/>
            </p:cNvGraphicFramePr>
            <p:nvPr/>
          </p:nvGraphicFramePr>
          <p:xfrm>
            <a:off x="2240" y="1825"/>
            <a:ext cx="228" cy="236"/>
          </p:xfrm>
          <a:graphic>
            <a:graphicData uri="http://schemas.openxmlformats.org/presentationml/2006/ole">
              <p:oleObj spid="_x0000_s314413" name="Image" r:id="rId24" imgW="749206" imgH="736248" progId="">
                <p:embed/>
              </p:oleObj>
            </a:graphicData>
          </a:graphic>
        </p:graphicFrame>
        <p:graphicFrame>
          <p:nvGraphicFramePr>
            <p:cNvPr id="162862" name="Object 46"/>
            <p:cNvGraphicFramePr>
              <a:graphicFrameLocks noChangeAspect="1"/>
            </p:cNvGraphicFramePr>
            <p:nvPr/>
          </p:nvGraphicFramePr>
          <p:xfrm>
            <a:off x="2544" y="1855"/>
            <a:ext cx="229" cy="236"/>
          </p:xfrm>
          <a:graphic>
            <a:graphicData uri="http://schemas.openxmlformats.org/presentationml/2006/ole">
              <p:oleObj spid="_x0000_s314414" name="Image" r:id="rId25" imgW="749206" imgH="736248" progId="">
                <p:embed/>
              </p:oleObj>
            </a:graphicData>
          </a:graphic>
        </p:graphicFrame>
        <p:sp>
          <p:nvSpPr>
            <p:cNvPr id="162877" name="Text Box 27"/>
            <p:cNvSpPr txBox="1">
              <a:spLocks noChangeArrowheads="1"/>
            </p:cNvSpPr>
            <p:nvPr/>
          </p:nvSpPr>
          <p:spPr bwMode="auto">
            <a:xfrm>
              <a:off x="1831" y="3278"/>
              <a:ext cx="1516" cy="212"/>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1600">
                  <a:solidFill>
                    <a:srgbClr val="000000"/>
                  </a:solidFill>
                  <a:ea typeface="Arial"/>
                  <a:cs typeface="Arial"/>
                </a:rPr>
                <a:t>Bag of image patches</a:t>
              </a:r>
            </a:p>
          </p:txBody>
        </p:sp>
      </p:grpSp>
      <p:sp>
        <p:nvSpPr>
          <p:cNvPr id="162866" name="Line 28"/>
          <p:cNvSpPr>
            <a:spLocks noChangeShapeType="1"/>
          </p:cNvSpPr>
          <p:nvPr/>
        </p:nvSpPr>
        <p:spPr bwMode="auto">
          <a:xfrm>
            <a:off x="2333625" y="3956050"/>
            <a:ext cx="609600" cy="0"/>
          </a:xfrm>
          <a:prstGeom prst="line">
            <a:avLst/>
          </a:prstGeom>
          <a:noFill/>
          <a:ln w="5715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62867" name="Line 29"/>
          <p:cNvSpPr>
            <a:spLocks noChangeShapeType="1"/>
          </p:cNvSpPr>
          <p:nvPr/>
        </p:nvSpPr>
        <p:spPr bwMode="auto">
          <a:xfrm>
            <a:off x="5270500" y="3943350"/>
            <a:ext cx="609600" cy="0"/>
          </a:xfrm>
          <a:prstGeom prst="line">
            <a:avLst/>
          </a:prstGeom>
          <a:noFill/>
          <a:ln w="5715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62868" name="Freeform 30"/>
          <p:cNvSpPr>
            <a:spLocks/>
          </p:cNvSpPr>
          <p:nvPr/>
        </p:nvSpPr>
        <p:spPr bwMode="auto">
          <a:xfrm rot="-4068071">
            <a:off x="6453188" y="3835400"/>
            <a:ext cx="2547938" cy="287337"/>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62869" name="Text Box 31"/>
          <p:cNvSpPr txBox="1">
            <a:spLocks noChangeArrowheads="1"/>
          </p:cNvSpPr>
          <p:nvPr/>
        </p:nvSpPr>
        <p:spPr bwMode="auto">
          <a:xfrm>
            <a:off x="7818438" y="2292350"/>
            <a:ext cx="949325" cy="517525"/>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1400">
                <a:solidFill>
                  <a:srgbClr val="000000"/>
                </a:solidFill>
                <a:ea typeface="Arial"/>
                <a:cs typeface="Arial"/>
              </a:rPr>
              <a:t>Decision boundary</a:t>
            </a:r>
          </a:p>
        </p:txBody>
      </p:sp>
      <p:sp>
        <p:nvSpPr>
          <p:cNvPr id="162870" name="Rectangle 32"/>
          <p:cNvSpPr>
            <a:spLocks noChangeArrowheads="1"/>
          </p:cNvSpPr>
          <p:nvPr/>
        </p:nvSpPr>
        <p:spPr bwMode="auto">
          <a:xfrm>
            <a:off x="195263" y="1803400"/>
            <a:ext cx="8686800" cy="366713"/>
          </a:xfrm>
          <a:prstGeom prst="rect">
            <a:avLst/>
          </a:prstGeom>
          <a:noFill/>
          <a:ln w="9525">
            <a:noFill/>
            <a:miter lim="800000"/>
            <a:headEnd/>
            <a:tailEnd/>
          </a:ln>
        </p:spPr>
        <p:txBody>
          <a:bodyPr>
            <a:prstTxWarp prst="textNoShape">
              <a:avLst/>
            </a:prstTxWarp>
            <a:spAutoFit/>
          </a:bodyPr>
          <a:lstStyle/>
          <a:p>
            <a:pPr defTabSz="914400">
              <a:spcBef>
                <a:spcPct val="20000"/>
              </a:spcBef>
            </a:pPr>
            <a:r>
              <a:rPr lang="en-US">
                <a:solidFill>
                  <a:srgbClr val="000000"/>
                </a:solidFill>
                <a:ea typeface="Arial"/>
                <a:cs typeface="Arial"/>
              </a:rPr>
              <a:t>… and a decision is taken at each window about if it contains a target object or not.</a:t>
            </a:r>
          </a:p>
        </p:txBody>
      </p:sp>
      <p:grpSp>
        <p:nvGrpSpPr>
          <p:cNvPr id="3" name="Group 33"/>
          <p:cNvGrpSpPr>
            <a:grpSpLocks/>
          </p:cNvGrpSpPr>
          <p:nvPr/>
        </p:nvGrpSpPr>
        <p:grpSpPr bwMode="auto">
          <a:xfrm>
            <a:off x="5900738" y="2535238"/>
            <a:ext cx="3025775" cy="3302000"/>
            <a:chOff x="3717" y="1597"/>
            <a:chExt cx="1906" cy="2080"/>
          </a:xfrm>
        </p:grpSpPr>
        <p:graphicFrame>
          <p:nvGraphicFramePr>
            <p:cNvPr id="162819" name="Object 3"/>
            <p:cNvGraphicFramePr>
              <a:graphicFrameLocks noChangeAspect="1"/>
            </p:cNvGraphicFramePr>
            <p:nvPr/>
          </p:nvGraphicFramePr>
          <p:xfrm>
            <a:off x="5155" y="2017"/>
            <a:ext cx="286" cy="278"/>
          </p:xfrm>
          <a:graphic>
            <a:graphicData uri="http://schemas.openxmlformats.org/presentationml/2006/ole">
              <p:oleObj spid="_x0000_s314371" name="Image" r:id="rId26" imgW="901587" imgH="875882" progId="">
                <p:embed/>
              </p:oleObj>
            </a:graphicData>
          </a:graphic>
        </p:graphicFrame>
        <p:graphicFrame>
          <p:nvGraphicFramePr>
            <p:cNvPr id="162820" name="Object 4"/>
            <p:cNvGraphicFramePr>
              <a:graphicFrameLocks noChangeAspect="1"/>
            </p:cNvGraphicFramePr>
            <p:nvPr/>
          </p:nvGraphicFramePr>
          <p:xfrm>
            <a:off x="4487" y="1800"/>
            <a:ext cx="183" cy="169"/>
          </p:xfrm>
          <a:graphic>
            <a:graphicData uri="http://schemas.openxmlformats.org/presentationml/2006/ole">
              <p:oleObj spid="_x0000_s314372" name="Image" r:id="rId27" imgW="672779" imgH="622003" progId="">
                <p:embed/>
              </p:oleObj>
            </a:graphicData>
          </a:graphic>
        </p:graphicFrame>
        <p:graphicFrame>
          <p:nvGraphicFramePr>
            <p:cNvPr id="162821" name="Object 5"/>
            <p:cNvGraphicFramePr>
              <a:graphicFrameLocks noChangeAspect="1"/>
            </p:cNvGraphicFramePr>
            <p:nvPr/>
          </p:nvGraphicFramePr>
          <p:xfrm>
            <a:off x="4463" y="2067"/>
            <a:ext cx="224" cy="221"/>
          </p:xfrm>
          <a:graphic>
            <a:graphicData uri="http://schemas.openxmlformats.org/presentationml/2006/ole">
              <p:oleObj spid="_x0000_s314373" name="Image" r:id="rId28" imgW="825106" imgH="812412" progId="">
                <p:embed/>
              </p:oleObj>
            </a:graphicData>
          </a:graphic>
        </p:graphicFrame>
        <p:graphicFrame>
          <p:nvGraphicFramePr>
            <p:cNvPr id="162822" name="Object 6"/>
            <p:cNvGraphicFramePr>
              <a:graphicFrameLocks noChangeAspect="1"/>
            </p:cNvGraphicFramePr>
            <p:nvPr/>
          </p:nvGraphicFramePr>
          <p:xfrm>
            <a:off x="4295" y="2429"/>
            <a:ext cx="196" cy="207"/>
          </p:xfrm>
          <a:graphic>
            <a:graphicData uri="http://schemas.openxmlformats.org/presentationml/2006/ole">
              <p:oleObj spid="_x0000_s314374" name="Image" r:id="rId29" imgW="723554" imgH="761636" progId="">
                <p:embed/>
              </p:oleObj>
            </a:graphicData>
          </a:graphic>
        </p:graphicFrame>
        <p:graphicFrame>
          <p:nvGraphicFramePr>
            <p:cNvPr id="162823" name="Object 7"/>
            <p:cNvGraphicFramePr>
              <a:graphicFrameLocks noChangeAspect="1"/>
            </p:cNvGraphicFramePr>
            <p:nvPr/>
          </p:nvGraphicFramePr>
          <p:xfrm>
            <a:off x="4849" y="1800"/>
            <a:ext cx="220" cy="217"/>
          </p:xfrm>
          <a:graphic>
            <a:graphicData uri="http://schemas.openxmlformats.org/presentationml/2006/ole">
              <p:oleObj spid="_x0000_s314375" name="Image" r:id="rId30" imgW="812412" imgH="800000" progId="">
                <p:embed/>
              </p:oleObj>
            </a:graphicData>
          </a:graphic>
        </p:graphicFrame>
        <p:graphicFrame>
          <p:nvGraphicFramePr>
            <p:cNvPr id="162824" name="Object 8"/>
            <p:cNvGraphicFramePr>
              <a:graphicFrameLocks noChangeAspect="1"/>
            </p:cNvGraphicFramePr>
            <p:nvPr/>
          </p:nvGraphicFramePr>
          <p:xfrm>
            <a:off x="4792" y="2840"/>
            <a:ext cx="289" cy="278"/>
          </p:xfrm>
          <a:graphic>
            <a:graphicData uri="http://schemas.openxmlformats.org/presentationml/2006/ole">
              <p:oleObj spid="_x0000_s314376" name="Image" r:id="rId31" imgW="1294781" imgH="1244006" progId="">
                <p:embed/>
              </p:oleObj>
            </a:graphicData>
          </a:graphic>
        </p:graphicFrame>
        <p:graphicFrame>
          <p:nvGraphicFramePr>
            <p:cNvPr id="162825" name="Object 9"/>
            <p:cNvGraphicFramePr>
              <a:graphicFrameLocks noChangeAspect="1"/>
            </p:cNvGraphicFramePr>
            <p:nvPr/>
          </p:nvGraphicFramePr>
          <p:xfrm>
            <a:off x="4560" y="2355"/>
            <a:ext cx="231" cy="241"/>
          </p:xfrm>
          <a:graphic>
            <a:graphicData uri="http://schemas.openxmlformats.org/presentationml/2006/ole">
              <p:oleObj spid="_x0000_s314377" name="Image" r:id="rId32" imgW="622003" imgH="647391" progId="">
                <p:embed/>
              </p:oleObj>
            </a:graphicData>
          </a:graphic>
        </p:graphicFrame>
        <p:graphicFrame>
          <p:nvGraphicFramePr>
            <p:cNvPr id="162826" name="Object 10"/>
            <p:cNvGraphicFramePr>
              <a:graphicFrameLocks noChangeAspect="1"/>
            </p:cNvGraphicFramePr>
            <p:nvPr/>
          </p:nvGraphicFramePr>
          <p:xfrm>
            <a:off x="4343" y="2170"/>
            <a:ext cx="183" cy="183"/>
          </p:xfrm>
          <a:graphic>
            <a:graphicData uri="http://schemas.openxmlformats.org/presentationml/2006/ole">
              <p:oleObj spid="_x0000_s314378" name="Image" r:id="rId33" imgW="672779" imgH="672779" progId="">
                <p:embed/>
              </p:oleObj>
            </a:graphicData>
          </a:graphic>
        </p:graphicFrame>
        <p:graphicFrame>
          <p:nvGraphicFramePr>
            <p:cNvPr id="162827" name="Object 11"/>
            <p:cNvGraphicFramePr>
              <a:graphicFrameLocks noChangeAspect="1"/>
            </p:cNvGraphicFramePr>
            <p:nvPr/>
          </p:nvGraphicFramePr>
          <p:xfrm>
            <a:off x="4343" y="2222"/>
            <a:ext cx="203" cy="207"/>
          </p:xfrm>
          <a:graphic>
            <a:graphicData uri="http://schemas.openxmlformats.org/presentationml/2006/ole">
              <p:oleObj spid="_x0000_s314379" name="Image" r:id="rId34" imgW="749206" imgH="761636" progId="">
                <p:embed/>
              </p:oleObj>
            </a:graphicData>
          </a:graphic>
        </p:graphicFrame>
        <p:graphicFrame>
          <p:nvGraphicFramePr>
            <p:cNvPr id="162828" name="Object 12"/>
            <p:cNvGraphicFramePr>
              <a:graphicFrameLocks noChangeAspect="1"/>
            </p:cNvGraphicFramePr>
            <p:nvPr/>
          </p:nvGraphicFramePr>
          <p:xfrm>
            <a:off x="4126" y="1897"/>
            <a:ext cx="220" cy="241"/>
          </p:xfrm>
          <a:graphic>
            <a:graphicData uri="http://schemas.openxmlformats.org/presentationml/2006/ole">
              <p:oleObj spid="_x0000_s314380" name="Image" r:id="rId35" imgW="812412" imgH="888889" progId="">
                <p:embed/>
              </p:oleObj>
            </a:graphicData>
          </a:graphic>
        </p:graphicFrame>
        <p:graphicFrame>
          <p:nvGraphicFramePr>
            <p:cNvPr id="162829" name="Object 13"/>
            <p:cNvGraphicFramePr>
              <a:graphicFrameLocks noChangeAspect="1"/>
            </p:cNvGraphicFramePr>
            <p:nvPr/>
          </p:nvGraphicFramePr>
          <p:xfrm>
            <a:off x="4391" y="2596"/>
            <a:ext cx="206" cy="214"/>
          </p:xfrm>
          <a:graphic>
            <a:graphicData uri="http://schemas.openxmlformats.org/presentationml/2006/ole">
              <p:oleObj spid="_x0000_s314381" name="Image" r:id="rId36" imgW="761636" imgH="787024" progId="">
                <p:embed/>
              </p:oleObj>
            </a:graphicData>
          </a:graphic>
        </p:graphicFrame>
        <p:graphicFrame>
          <p:nvGraphicFramePr>
            <p:cNvPr id="162830" name="Object 14"/>
            <p:cNvGraphicFramePr>
              <a:graphicFrameLocks noChangeAspect="1"/>
            </p:cNvGraphicFramePr>
            <p:nvPr/>
          </p:nvGraphicFramePr>
          <p:xfrm>
            <a:off x="4343" y="1921"/>
            <a:ext cx="241" cy="221"/>
          </p:xfrm>
          <a:graphic>
            <a:graphicData uri="http://schemas.openxmlformats.org/presentationml/2006/ole">
              <p:oleObj spid="_x0000_s314382" name="Image" r:id="rId37" imgW="888889" imgH="812412" progId="">
                <p:embed/>
              </p:oleObj>
            </a:graphicData>
          </a:graphic>
        </p:graphicFrame>
        <p:graphicFrame>
          <p:nvGraphicFramePr>
            <p:cNvPr id="162831" name="Object 15"/>
            <p:cNvGraphicFramePr>
              <a:graphicFrameLocks noChangeAspect="1"/>
            </p:cNvGraphicFramePr>
            <p:nvPr/>
          </p:nvGraphicFramePr>
          <p:xfrm>
            <a:off x="4295" y="2693"/>
            <a:ext cx="224" cy="217"/>
          </p:xfrm>
          <a:graphic>
            <a:graphicData uri="http://schemas.openxmlformats.org/presentationml/2006/ole">
              <p:oleObj spid="_x0000_s314383" name="Image" r:id="rId38" imgW="825106" imgH="800000" progId="">
                <p:embed/>
              </p:oleObj>
            </a:graphicData>
          </a:graphic>
        </p:graphicFrame>
        <p:graphicFrame>
          <p:nvGraphicFramePr>
            <p:cNvPr id="162832" name="Object 16"/>
            <p:cNvGraphicFramePr>
              <a:graphicFrameLocks noChangeAspect="1"/>
            </p:cNvGraphicFramePr>
            <p:nvPr/>
          </p:nvGraphicFramePr>
          <p:xfrm>
            <a:off x="4030" y="2574"/>
            <a:ext cx="227" cy="217"/>
          </p:xfrm>
          <a:graphic>
            <a:graphicData uri="http://schemas.openxmlformats.org/presentationml/2006/ole">
              <p:oleObj spid="_x0000_s314384" name="Image" r:id="rId39" imgW="838095" imgH="800000" progId="">
                <p:embed/>
              </p:oleObj>
            </a:graphicData>
          </a:graphic>
        </p:graphicFrame>
        <p:graphicFrame>
          <p:nvGraphicFramePr>
            <p:cNvPr id="162833" name="Object 17"/>
            <p:cNvGraphicFramePr>
              <a:graphicFrameLocks noChangeAspect="1"/>
            </p:cNvGraphicFramePr>
            <p:nvPr/>
          </p:nvGraphicFramePr>
          <p:xfrm>
            <a:off x="3971" y="2140"/>
            <a:ext cx="282" cy="265"/>
          </p:xfrm>
          <a:graphic>
            <a:graphicData uri="http://schemas.openxmlformats.org/presentationml/2006/ole">
              <p:oleObj spid="_x0000_s314385" name="Image" r:id="rId40" imgW="1041270" imgH="977778" progId="">
                <p:embed/>
              </p:oleObj>
            </a:graphicData>
          </a:graphic>
        </p:graphicFrame>
        <p:graphicFrame>
          <p:nvGraphicFramePr>
            <p:cNvPr id="162834" name="Object 18"/>
            <p:cNvGraphicFramePr>
              <a:graphicFrameLocks noChangeAspect="1"/>
            </p:cNvGraphicFramePr>
            <p:nvPr/>
          </p:nvGraphicFramePr>
          <p:xfrm>
            <a:off x="4054" y="2477"/>
            <a:ext cx="203" cy="200"/>
          </p:xfrm>
          <a:graphic>
            <a:graphicData uri="http://schemas.openxmlformats.org/presentationml/2006/ole">
              <p:oleObj spid="_x0000_s314386" name="Image" r:id="rId41" imgW="749206" imgH="736248" progId="">
                <p:embed/>
              </p:oleObj>
            </a:graphicData>
          </a:graphic>
        </p:graphicFrame>
        <p:graphicFrame>
          <p:nvGraphicFramePr>
            <p:cNvPr id="162835" name="Object 19"/>
            <p:cNvGraphicFramePr>
              <a:graphicFrameLocks noChangeAspect="1"/>
            </p:cNvGraphicFramePr>
            <p:nvPr/>
          </p:nvGraphicFramePr>
          <p:xfrm>
            <a:off x="4295" y="2861"/>
            <a:ext cx="203" cy="200"/>
          </p:xfrm>
          <a:graphic>
            <a:graphicData uri="http://schemas.openxmlformats.org/presentationml/2006/ole">
              <p:oleObj spid="_x0000_s314387" name="Image" r:id="rId42" imgW="749206" imgH="736248" progId="">
                <p:embed/>
              </p:oleObj>
            </a:graphicData>
          </a:graphic>
        </p:graphicFrame>
        <p:graphicFrame>
          <p:nvGraphicFramePr>
            <p:cNvPr id="162836" name="Object 20"/>
            <p:cNvGraphicFramePr>
              <a:graphicFrameLocks noChangeAspect="1"/>
            </p:cNvGraphicFramePr>
            <p:nvPr/>
          </p:nvGraphicFramePr>
          <p:xfrm>
            <a:off x="3960" y="2353"/>
            <a:ext cx="203" cy="200"/>
          </p:xfrm>
          <a:graphic>
            <a:graphicData uri="http://schemas.openxmlformats.org/presentationml/2006/ole">
              <p:oleObj spid="_x0000_s314388" name="Image" r:id="rId43" imgW="749206" imgH="736248" progId="">
                <p:embed/>
              </p:oleObj>
            </a:graphicData>
          </a:graphic>
        </p:graphicFrame>
        <p:graphicFrame>
          <p:nvGraphicFramePr>
            <p:cNvPr id="162837" name="Object 21"/>
            <p:cNvGraphicFramePr>
              <a:graphicFrameLocks noChangeAspect="1"/>
            </p:cNvGraphicFramePr>
            <p:nvPr/>
          </p:nvGraphicFramePr>
          <p:xfrm>
            <a:off x="3909" y="2934"/>
            <a:ext cx="203" cy="200"/>
          </p:xfrm>
          <a:graphic>
            <a:graphicData uri="http://schemas.openxmlformats.org/presentationml/2006/ole">
              <p:oleObj spid="_x0000_s314389" name="Image" r:id="rId44" imgW="749206" imgH="736248" progId="">
                <p:embed/>
              </p:oleObj>
            </a:graphicData>
          </a:graphic>
        </p:graphicFrame>
        <p:graphicFrame>
          <p:nvGraphicFramePr>
            <p:cNvPr id="162838" name="Object 22"/>
            <p:cNvGraphicFramePr>
              <a:graphicFrameLocks noChangeAspect="1"/>
            </p:cNvGraphicFramePr>
            <p:nvPr/>
          </p:nvGraphicFramePr>
          <p:xfrm>
            <a:off x="4102" y="2765"/>
            <a:ext cx="203" cy="200"/>
          </p:xfrm>
          <a:graphic>
            <a:graphicData uri="http://schemas.openxmlformats.org/presentationml/2006/ole">
              <p:oleObj spid="_x0000_s314390" name="Image" r:id="rId45" imgW="749206" imgH="736248" progId="">
                <p:embed/>
              </p:oleObj>
            </a:graphicData>
          </a:graphic>
        </p:graphicFrame>
        <p:graphicFrame>
          <p:nvGraphicFramePr>
            <p:cNvPr id="162839" name="Object 23"/>
            <p:cNvGraphicFramePr>
              <a:graphicFrameLocks noChangeAspect="1"/>
            </p:cNvGraphicFramePr>
            <p:nvPr/>
          </p:nvGraphicFramePr>
          <p:xfrm>
            <a:off x="3852" y="2646"/>
            <a:ext cx="203" cy="200"/>
          </p:xfrm>
          <a:graphic>
            <a:graphicData uri="http://schemas.openxmlformats.org/presentationml/2006/ole">
              <p:oleObj spid="_x0000_s314391" name="Image" r:id="rId46" imgW="749206" imgH="736248" progId="">
                <p:embed/>
              </p:oleObj>
            </a:graphicData>
          </a:graphic>
        </p:graphicFrame>
        <p:graphicFrame>
          <p:nvGraphicFramePr>
            <p:cNvPr id="162840" name="Object 24"/>
            <p:cNvGraphicFramePr>
              <a:graphicFrameLocks noChangeAspect="1"/>
            </p:cNvGraphicFramePr>
            <p:nvPr/>
          </p:nvGraphicFramePr>
          <p:xfrm>
            <a:off x="4753" y="2090"/>
            <a:ext cx="241" cy="214"/>
          </p:xfrm>
          <a:graphic>
            <a:graphicData uri="http://schemas.openxmlformats.org/presentationml/2006/ole">
              <p:oleObj spid="_x0000_s314392" name="Image" r:id="rId47" imgW="1142454" imgH="1015515" progId="">
                <p:embed/>
              </p:oleObj>
            </a:graphicData>
          </a:graphic>
        </p:graphicFrame>
        <p:sp>
          <p:nvSpPr>
            <p:cNvPr id="162874" name="Text Box 56"/>
            <p:cNvSpPr txBox="1">
              <a:spLocks noChangeArrowheads="1"/>
            </p:cNvSpPr>
            <p:nvPr/>
          </p:nvSpPr>
          <p:spPr bwMode="auto">
            <a:xfrm>
              <a:off x="4651" y="3238"/>
              <a:ext cx="972" cy="192"/>
            </a:xfrm>
            <a:prstGeom prst="rect">
              <a:avLst/>
            </a:prstGeom>
            <a:noFill/>
            <a:ln w="9525">
              <a:noFill/>
              <a:miter lim="800000"/>
              <a:headEnd/>
              <a:tailEnd/>
            </a:ln>
          </p:spPr>
          <p:txBody>
            <a:bodyPr wrap="none">
              <a:prstTxWarp prst="textNoShape">
                <a:avLst/>
              </a:prstTxWarp>
              <a:spAutoFit/>
            </a:bodyPr>
            <a:lstStyle/>
            <a:p>
              <a:pPr defTabSz="914400"/>
              <a:r>
                <a:rPr lang="en-US" sz="1400">
                  <a:solidFill>
                    <a:srgbClr val="33CC33"/>
                  </a:solidFill>
                  <a:ea typeface="Arial"/>
                  <a:cs typeface="Arial"/>
                </a:rPr>
                <a:t>Computer screen</a:t>
              </a:r>
            </a:p>
          </p:txBody>
        </p:sp>
        <p:sp>
          <p:nvSpPr>
            <p:cNvPr id="162875" name="Text Box 57"/>
            <p:cNvSpPr txBox="1">
              <a:spLocks noChangeArrowheads="1"/>
            </p:cNvSpPr>
            <p:nvPr/>
          </p:nvSpPr>
          <p:spPr bwMode="auto">
            <a:xfrm>
              <a:off x="3717" y="1597"/>
              <a:ext cx="712" cy="192"/>
            </a:xfrm>
            <a:prstGeom prst="rect">
              <a:avLst/>
            </a:prstGeom>
            <a:noFill/>
            <a:ln w="9525">
              <a:noFill/>
              <a:miter lim="800000"/>
              <a:headEnd/>
              <a:tailEnd/>
            </a:ln>
          </p:spPr>
          <p:txBody>
            <a:bodyPr wrap="none">
              <a:prstTxWarp prst="textNoShape">
                <a:avLst/>
              </a:prstTxWarp>
              <a:spAutoFit/>
            </a:bodyPr>
            <a:lstStyle/>
            <a:p>
              <a:pPr defTabSz="914400"/>
              <a:r>
                <a:rPr lang="en-US" sz="1400">
                  <a:solidFill>
                    <a:srgbClr val="E60500"/>
                  </a:solidFill>
                  <a:ea typeface="Arial"/>
                  <a:cs typeface="Arial"/>
                </a:rPr>
                <a:t>Background</a:t>
              </a:r>
            </a:p>
          </p:txBody>
        </p:sp>
        <p:graphicFrame>
          <p:nvGraphicFramePr>
            <p:cNvPr id="162841" name="Object 25"/>
            <p:cNvGraphicFramePr>
              <a:graphicFrameLocks noChangeAspect="1"/>
            </p:cNvGraphicFramePr>
            <p:nvPr/>
          </p:nvGraphicFramePr>
          <p:xfrm>
            <a:off x="5209" y="2522"/>
            <a:ext cx="285" cy="277"/>
          </p:xfrm>
          <a:graphic>
            <a:graphicData uri="http://schemas.openxmlformats.org/presentationml/2006/ole">
              <p:oleObj spid="_x0000_s314393" name="Image" r:id="rId48" imgW="901587" imgH="875882" progId="">
                <p:embed/>
              </p:oleObj>
            </a:graphicData>
          </a:graphic>
        </p:graphicFrame>
        <p:sp>
          <p:nvSpPr>
            <p:cNvPr id="162876" name="Text Box 59"/>
            <p:cNvSpPr txBox="1">
              <a:spLocks noChangeArrowheads="1"/>
            </p:cNvSpPr>
            <p:nvPr/>
          </p:nvSpPr>
          <p:spPr bwMode="auto">
            <a:xfrm>
              <a:off x="3749" y="3446"/>
              <a:ext cx="1768" cy="231"/>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In some feature space</a:t>
              </a:r>
            </a:p>
          </p:txBody>
        </p:sp>
      </p:grpSp>
      <p:sp>
        <p:nvSpPr>
          <p:cNvPr id="162872" name="Text Box 60"/>
          <p:cNvSpPr txBox="1">
            <a:spLocks noChangeArrowheads="1"/>
          </p:cNvSpPr>
          <p:nvPr/>
        </p:nvSpPr>
        <p:spPr bwMode="auto">
          <a:xfrm>
            <a:off x="0" y="2705100"/>
            <a:ext cx="2354263" cy="336550"/>
          </a:xfrm>
          <a:prstGeom prst="rect">
            <a:avLst/>
          </a:prstGeom>
          <a:noFill/>
          <a:ln w="9525">
            <a:noFill/>
            <a:miter lim="800000"/>
            <a:headEnd/>
            <a:tailEnd/>
          </a:ln>
        </p:spPr>
        <p:txBody>
          <a:bodyPr wrap="none">
            <a:prstTxWarp prst="textNoShape">
              <a:avLst/>
            </a:prstTxWarp>
            <a:spAutoFit/>
          </a:bodyPr>
          <a:lstStyle/>
          <a:p>
            <a:pPr defTabSz="914400"/>
            <a:r>
              <a:rPr lang="en-US" sz="1600">
                <a:solidFill>
                  <a:srgbClr val="000000"/>
                </a:solidFill>
                <a:ea typeface="Arial"/>
                <a:cs typeface="Arial"/>
              </a:rPr>
              <a:t>Where are the screens?</a:t>
            </a:r>
          </a:p>
        </p:txBody>
      </p:sp>
      <p:sp>
        <p:nvSpPr>
          <p:cNvPr id="162873" name="Rectangle 61"/>
          <p:cNvSpPr>
            <a:spLocks noChangeArrowheads="1"/>
          </p:cNvSpPr>
          <p:nvPr/>
        </p:nvSpPr>
        <p:spPr bwMode="auto">
          <a:xfrm>
            <a:off x="195263" y="1417638"/>
            <a:ext cx="60515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The image is partitioned into a set of overlapping windows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r>
              <a:rPr lang="en-US" sz="4000">
                <a:solidFill>
                  <a:srgbClr val="0066FF"/>
                </a:solidFill>
              </a:rPr>
              <a:t>From images to features:</a:t>
            </a:r>
            <a:br>
              <a:rPr lang="en-US" sz="4000">
                <a:solidFill>
                  <a:srgbClr val="0066FF"/>
                </a:solidFill>
              </a:rPr>
            </a:br>
            <a:r>
              <a:rPr lang="en-US" sz="4000">
                <a:solidFill>
                  <a:srgbClr val="0066FF"/>
                </a:solidFill>
              </a:rPr>
              <a:t>Weak detectors</a:t>
            </a:r>
          </a:p>
        </p:txBody>
      </p:sp>
      <p:sp>
        <p:nvSpPr>
          <p:cNvPr id="218115" name="Rectangle 3"/>
          <p:cNvSpPr>
            <a:spLocks noGrp="1" noChangeArrowheads="1"/>
          </p:cNvSpPr>
          <p:nvPr>
            <p:ph type="body" idx="1"/>
          </p:nvPr>
        </p:nvSpPr>
        <p:spPr/>
        <p:txBody>
          <a:bodyPr/>
          <a:lstStyle/>
          <a:p>
            <a:pPr eaLnBrk="1" hangingPunct="1">
              <a:buFontTx/>
              <a:buNone/>
            </a:pPr>
            <a:r>
              <a:rPr lang="en-US"/>
              <a:t>We will now define a family of visual features that can be used as weak classifiers (“weak detectors”)</a:t>
            </a:r>
          </a:p>
          <a:p>
            <a:pPr eaLnBrk="1" hangingPunct="1"/>
            <a:endParaRPr lang="en-US"/>
          </a:p>
        </p:txBody>
      </p:sp>
      <p:grpSp>
        <p:nvGrpSpPr>
          <p:cNvPr id="2" name="Group 4"/>
          <p:cNvGrpSpPr>
            <a:grpSpLocks/>
          </p:cNvGrpSpPr>
          <p:nvPr/>
        </p:nvGrpSpPr>
        <p:grpSpPr bwMode="auto">
          <a:xfrm>
            <a:off x="1027113" y="3725863"/>
            <a:ext cx="6143625" cy="1409700"/>
            <a:chOff x="617" y="2557"/>
            <a:chExt cx="3870" cy="888"/>
          </a:xfrm>
        </p:grpSpPr>
        <p:pic>
          <p:nvPicPr>
            <p:cNvPr id="218118" name="Picture 5" descr="txp_fig"/>
            <p:cNvPicPr>
              <a:picLocks noChangeAspect="1" noChangeArrowheads="1"/>
            </p:cNvPicPr>
            <p:nvPr>
              <p:custDataLst>
                <p:tags r:id="rId1"/>
              </p:custDataLst>
            </p:nvPr>
          </p:nvPicPr>
          <p:blipFill>
            <a:blip r:embed="rId4"/>
            <a:srcRect/>
            <a:stretch>
              <a:fillRect/>
            </a:stretch>
          </p:blipFill>
          <p:spPr bwMode="auto">
            <a:xfrm>
              <a:off x="1965" y="2803"/>
              <a:ext cx="1239" cy="281"/>
            </a:xfrm>
            <a:prstGeom prst="rect">
              <a:avLst/>
            </a:prstGeom>
            <a:noFill/>
            <a:ln w="9525">
              <a:noFill/>
              <a:miter lim="800000"/>
              <a:headEnd/>
              <a:tailEnd/>
            </a:ln>
          </p:spPr>
        </p:pic>
        <p:pic>
          <p:nvPicPr>
            <p:cNvPr id="218119" name="Picture 6"/>
            <p:cNvPicPr>
              <a:picLocks noChangeAspect="1" noChangeArrowheads="1"/>
            </p:cNvPicPr>
            <p:nvPr/>
          </p:nvPicPr>
          <p:blipFill>
            <a:blip r:embed="rId5"/>
            <a:srcRect/>
            <a:stretch>
              <a:fillRect/>
            </a:stretch>
          </p:blipFill>
          <p:spPr bwMode="auto">
            <a:xfrm>
              <a:off x="617" y="2614"/>
              <a:ext cx="871" cy="831"/>
            </a:xfrm>
            <a:prstGeom prst="rect">
              <a:avLst/>
            </a:prstGeom>
            <a:noFill/>
            <a:ln w="9525">
              <a:noFill/>
              <a:miter lim="800000"/>
              <a:headEnd/>
              <a:tailEnd/>
            </a:ln>
          </p:spPr>
        </p:pic>
        <p:pic>
          <p:nvPicPr>
            <p:cNvPr id="218120" name="Picture 7"/>
            <p:cNvPicPr>
              <a:picLocks noChangeAspect="1" noChangeArrowheads="1"/>
            </p:cNvPicPr>
            <p:nvPr/>
          </p:nvPicPr>
          <p:blipFill>
            <a:blip r:embed="rId6"/>
            <a:srcRect/>
            <a:stretch>
              <a:fillRect/>
            </a:stretch>
          </p:blipFill>
          <p:spPr bwMode="auto">
            <a:xfrm>
              <a:off x="3615" y="2557"/>
              <a:ext cx="872" cy="827"/>
            </a:xfrm>
            <a:prstGeom prst="rect">
              <a:avLst/>
            </a:prstGeom>
            <a:noFill/>
            <a:ln w="9525">
              <a:noFill/>
              <a:miter lim="800000"/>
              <a:headEnd/>
              <a:tailEnd/>
            </a:ln>
          </p:spPr>
        </p:pic>
        <p:sp>
          <p:nvSpPr>
            <p:cNvPr id="218121" name="Rectangle 8"/>
            <p:cNvSpPr>
              <a:spLocks noChangeArrowheads="1"/>
            </p:cNvSpPr>
            <p:nvPr/>
          </p:nvSpPr>
          <p:spPr bwMode="auto">
            <a:xfrm>
              <a:off x="3998" y="2597"/>
              <a:ext cx="321" cy="303"/>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18122" name="Line 9"/>
            <p:cNvSpPr>
              <a:spLocks noChangeShapeType="1"/>
            </p:cNvSpPr>
            <p:nvPr/>
          </p:nvSpPr>
          <p:spPr bwMode="auto">
            <a:xfrm>
              <a:off x="1524" y="2982"/>
              <a:ext cx="312"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18123" name="Line 10"/>
            <p:cNvSpPr>
              <a:spLocks noChangeShapeType="1"/>
            </p:cNvSpPr>
            <p:nvPr/>
          </p:nvSpPr>
          <p:spPr bwMode="auto">
            <a:xfrm>
              <a:off x="3240" y="2970"/>
              <a:ext cx="306"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grpSp>
      <p:sp>
        <p:nvSpPr>
          <p:cNvPr id="218117" name="Text Box 11"/>
          <p:cNvSpPr txBox="1">
            <a:spLocks noChangeArrowheads="1"/>
          </p:cNvSpPr>
          <p:nvPr/>
        </p:nvSpPr>
        <p:spPr bwMode="auto">
          <a:xfrm>
            <a:off x="1222375" y="5237163"/>
            <a:ext cx="58610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Takes image as input and the output is binary response.</a:t>
            </a:r>
          </a:p>
          <a:p>
            <a:pPr defTabSz="914400"/>
            <a:r>
              <a:rPr lang="en-US">
                <a:solidFill>
                  <a:srgbClr val="000000"/>
                </a:solidFill>
                <a:ea typeface="Arial"/>
                <a:cs typeface="Arial"/>
              </a:rPr>
              <a:t>The output is a weak detector.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sz="4000"/>
              <a:t>Object recognition</a:t>
            </a:r>
            <a:br>
              <a:rPr lang="en-US" sz="4000"/>
            </a:br>
            <a:r>
              <a:rPr lang="en-US" sz="4000"/>
              <a:t>Is it really so hard?</a:t>
            </a:r>
          </a:p>
        </p:txBody>
      </p:sp>
      <p:pic>
        <p:nvPicPr>
          <p:cNvPr id="220163"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4"/>
          <p:cNvGrpSpPr>
            <a:grpSpLocks/>
          </p:cNvGrpSpPr>
          <p:nvPr/>
        </p:nvGrpSpPr>
        <p:grpSpPr bwMode="auto">
          <a:xfrm>
            <a:off x="136525" y="1751013"/>
            <a:ext cx="4179888" cy="3451225"/>
            <a:chOff x="86" y="1103"/>
            <a:chExt cx="2633" cy="2174"/>
          </a:xfrm>
        </p:grpSpPr>
        <p:pic>
          <p:nvPicPr>
            <p:cNvPr id="220167" name="Picture 5"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220168" name="Rectangle 6"/>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Find the chair in this image </a:t>
              </a:r>
            </a:p>
          </p:txBody>
        </p:sp>
      </p:grpSp>
      <p:pic>
        <p:nvPicPr>
          <p:cNvPr id="220165" name="Picture 7"/>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220166" name="Text Box 8"/>
          <p:cNvSpPr txBox="1">
            <a:spLocks noChangeArrowheads="1"/>
          </p:cNvSpPr>
          <p:nvPr/>
        </p:nvSpPr>
        <p:spPr bwMode="auto">
          <a:xfrm>
            <a:off x="165100" y="5570538"/>
            <a:ext cx="8794750" cy="457200"/>
          </a:xfrm>
          <a:prstGeom prst="rect">
            <a:avLst/>
          </a:prstGeom>
          <a:noFill/>
          <a:ln w="9525">
            <a:noFill/>
            <a:miter lim="800000"/>
            <a:headEnd/>
            <a:tailEnd/>
          </a:ln>
        </p:spPr>
        <p:txBody>
          <a:bodyPr>
            <a:prstTxWarp prst="textNoShape">
              <a:avLst/>
            </a:prstTxWarp>
            <a:spAutoFit/>
          </a:bodyPr>
          <a:lstStyle/>
          <a:p>
            <a:pPr defTabSz="914400"/>
            <a:r>
              <a:rPr lang="en-US" sz="2400">
                <a:solidFill>
                  <a:srgbClr val="000000"/>
                </a:solidFill>
                <a:ea typeface="Arial"/>
                <a:cs typeface="Arial"/>
              </a:rPr>
              <a:t>But what if we use smaller patches? Just a part of the chair?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r>
              <a:rPr lang="en-US" sz="4000"/>
              <a:t>Parts</a:t>
            </a:r>
          </a:p>
        </p:txBody>
      </p:sp>
      <p:pic>
        <p:nvPicPr>
          <p:cNvPr id="222211" name="Picture 3"/>
          <p:cNvPicPr>
            <a:picLocks noChangeAspect="1" noChangeArrowheads="1"/>
          </p:cNvPicPr>
          <p:nvPr/>
        </p:nvPicPr>
        <p:blipFill>
          <a:blip r:embed="rId3"/>
          <a:srcRect l="33398" t="12192" r="39519" b="44617"/>
          <a:stretch>
            <a:fillRect/>
          </a:stretch>
        </p:blipFill>
        <p:spPr bwMode="auto">
          <a:xfrm>
            <a:off x="1900238" y="1358900"/>
            <a:ext cx="1012825" cy="1622425"/>
          </a:xfrm>
          <a:prstGeom prst="rect">
            <a:avLst/>
          </a:prstGeom>
          <a:noFill/>
          <a:ln w="9525">
            <a:noFill/>
            <a:miter lim="800000"/>
            <a:headEnd/>
            <a:tailEnd/>
          </a:ln>
        </p:spPr>
      </p:pic>
      <p:grpSp>
        <p:nvGrpSpPr>
          <p:cNvPr id="2" name="Group 4"/>
          <p:cNvGrpSpPr>
            <a:grpSpLocks/>
          </p:cNvGrpSpPr>
          <p:nvPr/>
        </p:nvGrpSpPr>
        <p:grpSpPr bwMode="auto">
          <a:xfrm>
            <a:off x="147638" y="2957513"/>
            <a:ext cx="4179887" cy="3451225"/>
            <a:chOff x="86" y="1103"/>
            <a:chExt cx="2633" cy="2174"/>
          </a:xfrm>
        </p:grpSpPr>
        <p:pic>
          <p:nvPicPr>
            <p:cNvPr id="222219" name="Picture 5"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222220" name="Rectangle 6"/>
            <p:cNvSpPr>
              <a:spLocks noChangeArrowheads="1"/>
            </p:cNvSpPr>
            <p:nvPr/>
          </p:nvSpPr>
          <p:spPr bwMode="auto">
            <a:xfrm>
              <a:off x="476" y="1103"/>
              <a:ext cx="175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Find a chair in this image </a:t>
              </a:r>
            </a:p>
          </p:txBody>
        </p:sp>
      </p:grpSp>
      <p:sp>
        <p:nvSpPr>
          <p:cNvPr id="222213" name="Text Box 8"/>
          <p:cNvSpPr txBox="1">
            <a:spLocks noChangeArrowheads="1"/>
          </p:cNvSpPr>
          <p:nvPr/>
        </p:nvSpPr>
        <p:spPr bwMode="auto">
          <a:xfrm>
            <a:off x="200025" y="844550"/>
            <a:ext cx="8794750" cy="457200"/>
          </a:xfrm>
          <a:prstGeom prst="rect">
            <a:avLst/>
          </a:prstGeom>
          <a:noFill/>
          <a:ln w="9525">
            <a:noFill/>
            <a:miter lim="800000"/>
            <a:headEnd/>
            <a:tailEnd/>
          </a:ln>
        </p:spPr>
        <p:txBody>
          <a:bodyPr>
            <a:prstTxWarp prst="textNoShape">
              <a:avLst/>
            </a:prstTxWarp>
            <a:spAutoFit/>
          </a:bodyPr>
          <a:lstStyle/>
          <a:p>
            <a:pPr defTabSz="914400"/>
            <a:r>
              <a:rPr lang="en-US" sz="2400">
                <a:solidFill>
                  <a:srgbClr val="000000"/>
                </a:solidFill>
                <a:ea typeface="Arial"/>
                <a:cs typeface="Arial"/>
              </a:rPr>
              <a:t>But what if we use smaller patches? Just a part of the chair?</a:t>
            </a:r>
          </a:p>
        </p:txBody>
      </p:sp>
      <p:pic>
        <p:nvPicPr>
          <p:cNvPr id="222214" name="Picture 12"/>
          <p:cNvPicPr>
            <a:picLocks noChangeAspect="1" noChangeArrowheads="1"/>
          </p:cNvPicPr>
          <p:nvPr/>
        </p:nvPicPr>
        <p:blipFill>
          <a:blip r:embed="rId5"/>
          <a:srcRect/>
          <a:stretch>
            <a:fillRect/>
          </a:stretch>
        </p:blipFill>
        <p:spPr bwMode="auto">
          <a:xfrm>
            <a:off x="4686300" y="3305175"/>
            <a:ext cx="4233863" cy="3105150"/>
          </a:xfrm>
          <a:prstGeom prst="rect">
            <a:avLst/>
          </a:prstGeom>
          <a:noFill/>
          <a:ln w="9525">
            <a:noFill/>
            <a:miter lim="800000"/>
            <a:headEnd/>
            <a:tailEnd/>
          </a:ln>
        </p:spPr>
      </p:pic>
      <p:sp>
        <p:nvSpPr>
          <p:cNvPr id="222215" name="Rectangle 13"/>
          <p:cNvSpPr>
            <a:spLocks noChangeArrowheads="1"/>
          </p:cNvSpPr>
          <p:nvPr/>
        </p:nvSpPr>
        <p:spPr bwMode="auto">
          <a:xfrm>
            <a:off x="1992313" y="2486025"/>
            <a:ext cx="269875" cy="433388"/>
          </a:xfrm>
          <a:prstGeom prst="rect">
            <a:avLst/>
          </a:prstGeom>
          <a:noFill/>
          <a:ln w="57150">
            <a:solidFill>
              <a:srgbClr val="F1010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22216" name="Picture 14"/>
          <p:cNvPicPr>
            <a:picLocks noChangeAspect="1" noChangeArrowheads="1"/>
          </p:cNvPicPr>
          <p:nvPr/>
        </p:nvPicPr>
        <p:blipFill>
          <a:blip r:embed="rId6"/>
          <a:srcRect/>
          <a:stretch>
            <a:fillRect/>
          </a:stretch>
        </p:blipFill>
        <p:spPr bwMode="auto">
          <a:xfrm>
            <a:off x="4062413" y="1444625"/>
            <a:ext cx="1981200" cy="1487488"/>
          </a:xfrm>
          <a:prstGeom prst="rect">
            <a:avLst/>
          </a:prstGeom>
          <a:noFill/>
          <a:ln w="9525">
            <a:noFill/>
            <a:miter lim="800000"/>
            <a:headEnd/>
            <a:tailEnd/>
          </a:ln>
        </p:spPr>
      </p:pic>
      <p:sp>
        <p:nvSpPr>
          <p:cNvPr id="222217" name="Line 15"/>
          <p:cNvSpPr>
            <a:spLocks noChangeShapeType="1"/>
          </p:cNvSpPr>
          <p:nvPr/>
        </p:nvSpPr>
        <p:spPr bwMode="auto">
          <a:xfrm flipV="1">
            <a:off x="2462213" y="2157413"/>
            <a:ext cx="2039937" cy="481012"/>
          </a:xfrm>
          <a:prstGeom prst="line">
            <a:avLst/>
          </a:prstGeom>
          <a:noFill/>
          <a:ln w="57150">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22218" name="Rectangle 16"/>
          <p:cNvSpPr>
            <a:spLocks noChangeArrowheads="1"/>
          </p:cNvSpPr>
          <p:nvPr/>
        </p:nvSpPr>
        <p:spPr bwMode="auto">
          <a:xfrm>
            <a:off x="4913313" y="6365875"/>
            <a:ext cx="36893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Seems to fire on legs… not so bad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r>
              <a:rPr lang="en-US">
                <a:solidFill>
                  <a:srgbClr val="0066FF"/>
                </a:solidFill>
              </a:rPr>
              <a:t>Weak detectors</a:t>
            </a:r>
          </a:p>
        </p:txBody>
      </p:sp>
      <p:sp>
        <p:nvSpPr>
          <p:cNvPr id="224259" name="Rectangle 3"/>
          <p:cNvSpPr>
            <a:spLocks noGrp="1" noChangeArrowheads="1"/>
          </p:cNvSpPr>
          <p:nvPr>
            <p:ph type="body" idx="1"/>
          </p:nvPr>
        </p:nvSpPr>
        <p:spPr>
          <a:xfrm>
            <a:off x="220663" y="1065213"/>
            <a:ext cx="8229600" cy="4525962"/>
          </a:xfrm>
        </p:spPr>
        <p:txBody>
          <a:bodyPr/>
          <a:lstStyle/>
          <a:p>
            <a:pPr eaLnBrk="1" hangingPunct="1">
              <a:buFontTx/>
              <a:buNone/>
            </a:pPr>
            <a:r>
              <a:rPr lang="en-US"/>
              <a:t>Textures of textures </a:t>
            </a:r>
          </a:p>
          <a:p>
            <a:pPr eaLnBrk="1" hangingPunct="1">
              <a:buFontTx/>
              <a:buNone/>
            </a:pPr>
            <a:r>
              <a:rPr lang="en-US" sz="1800"/>
              <a:t>Tieu and Viola, CVPR 2000. One of the first papers to use boosting for vision.</a:t>
            </a:r>
          </a:p>
          <a:p>
            <a:pPr eaLnBrk="1" hangingPunct="1">
              <a:buFontTx/>
              <a:buNone/>
            </a:pPr>
            <a:endParaRPr lang="en-US" sz="1800"/>
          </a:p>
          <a:p>
            <a:pPr eaLnBrk="1" hangingPunct="1"/>
            <a:endParaRPr lang="en-US"/>
          </a:p>
        </p:txBody>
      </p:sp>
      <p:pic>
        <p:nvPicPr>
          <p:cNvPr id="224260" name="Picture 4"/>
          <p:cNvPicPr>
            <a:picLocks noChangeAspect="1" noChangeArrowheads="1"/>
          </p:cNvPicPr>
          <p:nvPr/>
        </p:nvPicPr>
        <p:blipFill>
          <a:blip r:embed="rId4"/>
          <a:srcRect/>
          <a:stretch>
            <a:fillRect/>
          </a:stretch>
        </p:blipFill>
        <p:spPr bwMode="auto">
          <a:xfrm>
            <a:off x="565150" y="3036888"/>
            <a:ext cx="2108200" cy="1931987"/>
          </a:xfrm>
          <a:prstGeom prst="rect">
            <a:avLst/>
          </a:prstGeom>
          <a:noFill/>
          <a:ln w="9525">
            <a:noFill/>
            <a:miter lim="800000"/>
            <a:headEnd/>
            <a:tailEnd/>
          </a:ln>
        </p:spPr>
      </p:pic>
      <p:pic>
        <p:nvPicPr>
          <p:cNvPr id="224261" name="Picture 5"/>
          <p:cNvPicPr>
            <a:picLocks noChangeAspect="1" noChangeArrowheads="1"/>
          </p:cNvPicPr>
          <p:nvPr/>
        </p:nvPicPr>
        <p:blipFill>
          <a:blip r:embed="rId5"/>
          <a:srcRect/>
          <a:stretch>
            <a:fillRect/>
          </a:stretch>
        </p:blipFill>
        <p:spPr bwMode="auto">
          <a:xfrm>
            <a:off x="3521075" y="2089150"/>
            <a:ext cx="2171700" cy="3074988"/>
          </a:xfrm>
          <a:prstGeom prst="rect">
            <a:avLst/>
          </a:prstGeom>
          <a:noFill/>
          <a:ln w="9525">
            <a:noFill/>
            <a:miter lim="800000"/>
            <a:headEnd/>
            <a:tailEnd/>
          </a:ln>
        </p:spPr>
      </p:pic>
      <p:pic>
        <p:nvPicPr>
          <p:cNvPr id="224262" name="Picture 6"/>
          <p:cNvPicPr>
            <a:picLocks noChangeAspect="1" noChangeArrowheads="1"/>
          </p:cNvPicPr>
          <p:nvPr/>
        </p:nvPicPr>
        <p:blipFill>
          <a:blip r:embed="rId6"/>
          <a:srcRect/>
          <a:stretch>
            <a:fillRect/>
          </a:stretch>
        </p:blipFill>
        <p:spPr bwMode="auto">
          <a:xfrm>
            <a:off x="5872163" y="2322513"/>
            <a:ext cx="2867025" cy="2754312"/>
          </a:xfrm>
          <a:prstGeom prst="rect">
            <a:avLst/>
          </a:prstGeom>
          <a:noFill/>
          <a:ln w="9525">
            <a:noFill/>
            <a:miter lim="800000"/>
            <a:headEnd/>
            <a:tailEnd/>
          </a:ln>
        </p:spPr>
      </p:pic>
      <p:pic>
        <p:nvPicPr>
          <p:cNvPr id="224263" name="Picture 7" descr="txp_fig"/>
          <p:cNvPicPr>
            <a:picLocks noChangeAspect="1" noChangeArrowheads="1"/>
          </p:cNvPicPr>
          <p:nvPr>
            <p:custDataLst>
              <p:tags r:id="rId1"/>
            </p:custDataLst>
          </p:nvPr>
        </p:nvPicPr>
        <p:blipFill>
          <a:blip r:embed="rId7"/>
          <a:srcRect/>
          <a:stretch>
            <a:fillRect/>
          </a:stretch>
        </p:blipFill>
        <p:spPr bwMode="auto">
          <a:xfrm>
            <a:off x="430213" y="2587625"/>
            <a:ext cx="2468562" cy="339725"/>
          </a:xfrm>
          <a:prstGeom prst="rect">
            <a:avLst/>
          </a:prstGeom>
          <a:noFill/>
          <a:ln w="9525">
            <a:noFill/>
            <a:miter lim="800000"/>
            <a:headEnd/>
            <a:tailEnd/>
          </a:ln>
        </p:spPr>
      </p:pic>
      <p:sp>
        <p:nvSpPr>
          <p:cNvPr id="224264" name="Line 8"/>
          <p:cNvSpPr>
            <a:spLocks noChangeShapeType="1"/>
          </p:cNvSpPr>
          <p:nvPr/>
        </p:nvSpPr>
        <p:spPr bwMode="auto">
          <a:xfrm flipV="1">
            <a:off x="2908300" y="3460750"/>
            <a:ext cx="457200" cy="25876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24265" name="Line 9"/>
          <p:cNvSpPr>
            <a:spLocks noChangeShapeType="1"/>
          </p:cNvSpPr>
          <p:nvPr/>
        </p:nvSpPr>
        <p:spPr bwMode="auto">
          <a:xfrm>
            <a:off x="2908300" y="4032250"/>
            <a:ext cx="541338" cy="12382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24266" name="Line 10"/>
          <p:cNvSpPr>
            <a:spLocks noChangeShapeType="1"/>
          </p:cNvSpPr>
          <p:nvPr/>
        </p:nvSpPr>
        <p:spPr bwMode="auto">
          <a:xfrm>
            <a:off x="2908300" y="4540250"/>
            <a:ext cx="500063" cy="32226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24267" name="Text Box 11"/>
          <p:cNvSpPr txBox="1">
            <a:spLocks noChangeArrowheads="1"/>
          </p:cNvSpPr>
          <p:nvPr/>
        </p:nvSpPr>
        <p:spPr bwMode="auto">
          <a:xfrm>
            <a:off x="55563" y="5037138"/>
            <a:ext cx="3646487" cy="581025"/>
          </a:xfrm>
          <a:prstGeom prst="rect">
            <a:avLst/>
          </a:prstGeom>
          <a:noFill/>
          <a:ln w="9525">
            <a:noFill/>
            <a:miter lim="800000"/>
            <a:headEnd/>
            <a:tailEnd/>
          </a:ln>
        </p:spPr>
        <p:txBody>
          <a:bodyPr>
            <a:prstTxWarp prst="textNoShape">
              <a:avLst/>
            </a:prstTxWarp>
            <a:spAutoFit/>
          </a:bodyPr>
          <a:lstStyle/>
          <a:p>
            <a:pPr defTabSz="914400"/>
            <a:r>
              <a:rPr lang="en-US" sz="1600">
                <a:solidFill>
                  <a:srgbClr val="000000"/>
                </a:solidFill>
                <a:ea typeface="Arial"/>
                <a:cs typeface="Arial"/>
              </a:rPr>
              <a:t>Every combination of three filters generates a different feature</a:t>
            </a:r>
          </a:p>
        </p:txBody>
      </p:sp>
      <p:sp>
        <p:nvSpPr>
          <p:cNvPr id="224268" name="Text Box 12"/>
          <p:cNvSpPr txBox="1">
            <a:spLocks noChangeArrowheads="1"/>
          </p:cNvSpPr>
          <p:nvPr/>
        </p:nvSpPr>
        <p:spPr bwMode="auto">
          <a:xfrm>
            <a:off x="125413" y="5970588"/>
            <a:ext cx="9018587" cy="641350"/>
          </a:xfrm>
          <a:prstGeom prst="rect">
            <a:avLst/>
          </a:prstGeom>
          <a:noFill/>
          <a:ln w="9525">
            <a:noFill/>
            <a:miter lim="800000"/>
            <a:headEnd/>
            <a:tailEnd/>
          </a:ln>
        </p:spPr>
        <p:txBody>
          <a:bodyPr>
            <a:prstTxWarp prst="textNoShape">
              <a:avLst/>
            </a:prstTxWarp>
            <a:spAutoFit/>
          </a:bodyPr>
          <a:lstStyle/>
          <a:p>
            <a:pPr defTabSz="914400"/>
            <a:r>
              <a:rPr lang="en-US">
                <a:solidFill>
                  <a:srgbClr val="000000"/>
                </a:solidFill>
                <a:ea typeface="Arial"/>
                <a:cs typeface="Arial"/>
              </a:rPr>
              <a:t>This gives thousands of features. Boosting selects a sparse subset, so computations on test time are very efficient. Boosting also avoids overfitting to some extend.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a:solidFill>
                  <a:srgbClr val="0066FF"/>
                </a:solidFill>
              </a:rPr>
              <a:t>Weak detectors</a:t>
            </a:r>
          </a:p>
        </p:txBody>
      </p:sp>
      <p:sp>
        <p:nvSpPr>
          <p:cNvPr id="226307" name="Rectangle 3"/>
          <p:cNvSpPr>
            <a:spLocks noGrp="1" noChangeArrowheads="1"/>
          </p:cNvSpPr>
          <p:nvPr>
            <p:ph type="body" idx="1"/>
          </p:nvPr>
        </p:nvSpPr>
        <p:spPr>
          <a:xfrm>
            <a:off x="457200" y="1323975"/>
            <a:ext cx="8229600" cy="4525963"/>
          </a:xfrm>
        </p:spPr>
        <p:txBody>
          <a:bodyPr/>
          <a:lstStyle/>
          <a:p>
            <a:pPr eaLnBrk="1" hangingPunct="1">
              <a:buFontTx/>
              <a:buNone/>
            </a:pPr>
            <a:r>
              <a:rPr lang="en-US"/>
              <a:t>Haar filters and integral image</a:t>
            </a:r>
          </a:p>
          <a:p>
            <a:pPr eaLnBrk="1" hangingPunct="1">
              <a:buFontTx/>
              <a:buNone/>
            </a:pPr>
            <a:r>
              <a:rPr lang="en-US" sz="1800"/>
              <a:t>Viola and Jones, ICCV 2001</a:t>
            </a:r>
          </a:p>
          <a:p>
            <a:pPr eaLnBrk="1" hangingPunct="1">
              <a:buFontTx/>
              <a:buNone/>
            </a:pPr>
            <a:endParaRPr lang="en-US"/>
          </a:p>
          <a:p>
            <a:pPr eaLnBrk="1" hangingPunct="1"/>
            <a:endParaRPr lang="en-US"/>
          </a:p>
        </p:txBody>
      </p:sp>
      <p:pic>
        <p:nvPicPr>
          <p:cNvPr id="226308" name="Picture 4"/>
          <p:cNvPicPr>
            <a:picLocks noChangeAspect="1" noChangeArrowheads="1"/>
          </p:cNvPicPr>
          <p:nvPr/>
        </p:nvPicPr>
        <p:blipFill>
          <a:blip r:embed="rId3"/>
          <a:srcRect/>
          <a:stretch>
            <a:fillRect/>
          </a:stretch>
        </p:blipFill>
        <p:spPr bwMode="auto">
          <a:xfrm>
            <a:off x="576263" y="2617788"/>
            <a:ext cx="3654425" cy="2266950"/>
          </a:xfrm>
          <a:prstGeom prst="rect">
            <a:avLst/>
          </a:prstGeom>
          <a:noFill/>
          <a:ln w="9525">
            <a:noFill/>
            <a:miter lim="800000"/>
            <a:headEnd/>
            <a:tailEnd/>
          </a:ln>
        </p:spPr>
      </p:pic>
      <p:pic>
        <p:nvPicPr>
          <p:cNvPr id="226309" name="Picture 5"/>
          <p:cNvPicPr>
            <a:picLocks noChangeAspect="1" noChangeArrowheads="1"/>
          </p:cNvPicPr>
          <p:nvPr/>
        </p:nvPicPr>
        <p:blipFill>
          <a:blip r:embed="rId4"/>
          <a:srcRect/>
          <a:stretch>
            <a:fillRect/>
          </a:stretch>
        </p:blipFill>
        <p:spPr bwMode="auto">
          <a:xfrm>
            <a:off x="5281613" y="2657475"/>
            <a:ext cx="2795587" cy="2203450"/>
          </a:xfrm>
          <a:prstGeom prst="rect">
            <a:avLst/>
          </a:prstGeom>
          <a:noFill/>
          <a:ln w="9525">
            <a:noFill/>
            <a:miter lim="800000"/>
            <a:headEnd/>
            <a:tailEnd/>
          </a:ln>
        </p:spPr>
      </p:pic>
      <p:sp>
        <p:nvSpPr>
          <p:cNvPr id="226310" name="Rectangle 6"/>
          <p:cNvSpPr>
            <a:spLocks noChangeArrowheads="1"/>
          </p:cNvSpPr>
          <p:nvPr/>
        </p:nvSpPr>
        <p:spPr bwMode="auto">
          <a:xfrm>
            <a:off x="6115050" y="3438525"/>
            <a:ext cx="1028700" cy="571500"/>
          </a:xfrm>
          <a:prstGeom prst="rect">
            <a:avLst/>
          </a:prstGeom>
          <a:solidFill>
            <a:srgbClr val="E60500"/>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26311" name="Text Box 7"/>
          <p:cNvSpPr txBox="1">
            <a:spLocks noChangeArrowheads="1"/>
          </p:cNvSpPr>
          <p:nvPr/>
        </p:nvSpPr>
        <p:spPr bwMode="auto">
          <a:xfrm>
            <a:off x="5318125" y="4856163"/>
            <a:ext cx="2974975" cy="1069975"/>
          </a:xfrm>
          <a:prstGeom prst="rect">
            <a:avLst/>
          </a:prstGeom>
          <a:noFill/>
          <a:ln w="9525">
            <a:noFill/>
            <a:miter lim="800000"/>
            <a:headEnd/>
            <a:tailEnd/>
          </a:ln>
        </p:spPr>
        <p:txBody>
          <a:bodyPr>
            <a:prstTxWarp prst="textNoShape">
              <a:avLst/>
            </a:prstTxWarp>
            <a:spAutoFit/>
          </a:bodyPr>
          <a:lstStyle/>
          <a:p>
            <a:pPr defTabSz="914400"/>
            <a:r>
              <a:rPr lang="en-US" sz="1600">
                <a:solidFill>
                  <a:srgbClr val="000000"/>
                </a:solidFill>
                <a:ea typeface="Arial"/>
                <a:cs typeface="Arial"/>
              </a:rPr>
              <a:t>The average intensity in the block is computed with four sums independently of the block size.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r>
              <a:rPr lang="en-US">
                <a:solidFill>
                  <a:schemeClr val="tx1"/>
                </a:solidFill>
              </a:rPr>
              <a:t>Edge fragments</a:t>
            </a:r>
          </a:p>
        </p:txBody>
      </p:sp>
      <p:pic>
        <p:nvPicPr>
          <p:cNvPr id="228355" name="Picture 3"/>
          <p:cNvPicPr>
            <a:picLocks noChangeAspect="1" noChangeArrowheads="1"/>
          </p:cNvPicPr>
          <p:nvPr/>
        </p:nvPicPr>
        <p:blipFill>
          <a:blip r:embed="rId3"/>
          <a:srcRect/>
          <a:stretch>
            <a:fillRect/>
          </a:stretch>
        </p:blipFill>
        <p:spPr bwMode="auto">
          <a:xfrm>
            <a:off x="1143000" y="3697288"/>
            <a:ext cx="7086600" cy="3160712"/>
          </a:xfrm>
          <a:prstGeom prst="rect">
            <a:avLst/>
          </a:prstGeom>
          <a:noFill/>
          <a:ln w="9525">
            <a:noFill/>
            <a:miter lim="800000"/>
            <a:headEnd/>
            <a:tailEnd/>
          </a:ln>
        </p:spPr>
      </p:pic>
      <p:pic>
        <p:nvPicPr>
          <p:cNvPr id="228356" name="Picture 4"/>
          <p:cNvPicPr>
            <a:picLocks noChangeAspect="1" noChangeArrowheads="1"/>
          </p:cNvPicPr>
          <p:nvPr/>
        </p:nvPicPr>
        <p:blipFill>
          <a:blip r:embed="rId4"/>
          <a:srcRect/>
          <a:stretch>
            <a:fillRect/>
          </a:stretch>
        </p:blipFill>
        <p:spPr bwMode="auto">
          <a:xfrm>
            <a:off x="4876800" y="1600200"/>
            <a:ext cx="3581400" cy="1897063"/>
          </a:xfrm>
          <a:prstGeom prst="rect">
            <a:avLst/>
          </a:prstGeom>
          <a:noFill/>
          <a:ln w="9525">
            <a:noFill/>
            <a:miter lim="800000"/>
            <a:headEnd/>
            <a:tailEnd/>
          </a:ln>
        </p:spPr>
      </p:pic>
      <p:sp>
        <p:nvSpPr>
          <p:cNvPr id="228357" name="Text Box 6"/>
          <p:cNvSpPr txBox="1">
            <a:spLocks noChangeArrowheads="1"/>
          </p:cNvSpPr>
          <p:nvPr/>
        </p:nvSpPr>
        <p:spPr bwMode="auto">
          <a:xfrm>
            <a:off x="3870325" y="6208713"/>
            <a:ext cx="184150" cy="366712"/>
          </a:xfrm>
          <a:prstGeom prst="rect">
            <a:avLst/>
          </a:prstGeom>
          <a:noFill/>
          <a:ln w="9525">
            <a:noFill/>
            <a:miter lim="800000"/>
            <a:headEnd/>
            <a:tailEnd/>
          </a:ln>
        </p:spPr>
        <p:txBody>
          <a:bodyPr wrap="none">
            <a:prstTxWarp prst="textNoShape">
              <a:avLst/>
            </a:prstTxWarp>
            <a:spAutoFit/>
          </a:bodyPr>
          <a:lstStyle/>
          <a:p>
            <a:pPr defTabSz="914400"/>
            <a:endParaRPr lang="en-US" b="1">
              <a:solidFill>
                <a:srgbClr val="000000"/>
              </a:solidFill>
              <a:ea typeface="Arial"/>
              <a:cs typeface="Arial"/>
            </a:endParaRPr>
          </a:p>
        </p:txBody>
      </p:sp>
      <p:sp>
        <p:nvSpPr>
          <p:cNvPr id="228358" name="Text Box 8"/>
          <p:cNvSpPr txBox="1">
            <a:spLocks noChangeArrowheads="1"/>
          </p:cNvSpPr>
          <p:nvPr/>
        </p:nvSpPr>
        <p:spPr bwMode="auto">
          <a:xfrm>
            <a:off x="609600" y="990600"/>
            <a:ext cx="3200400" cy="822325"/>
          </a:xfrm>
          <a:prstGeom prst="rect">
            <a:avLst/>
          </a:prstGeom>
          <a:noFill/>
          <a:ln w="9525">
            <a:noFill/>
            <a:miter lim="800000"/>
            <a:headEnd/>
            <a:tailEnd/>
          </a:ln>
        </p:spPr>
        <p:txBody>
          <a:bodyPr>
            <a:prstTxWarp prst="textNoShape">
              <a:avLst/>
            </a:prstTxWarp>
            <a:spAutoFit/>
          </a:bodyPr>
          <a:lstStyle/>
          <a:p>
            <a:pPr algn="ctr" defTabSz="914400">
              <a:spcBef>
                <a:spcPct val="50000"/>
              </a:spcBef>
            </a:pPr>
            <a:r>
              <a:rPr lang="en-US" sz="1200">
                <a:solidFill>
                  <a:srgbClr val="000000"/>
                </a:solidFill>
                <a:ea typeface="Arial"/>
                <a:cs typeface="Arial"/>
              </a:rPr>
              <a:t>J. Shotton, A. Blake, R. Cipolla.</a:t>
            </a:r>
            <a:br>
              <a:rPr lang="en-US" sz="1200">
                <a:solidFill>
                  <a:srgbClr val="000000"/>
                </a:solidFill>
                <a:ea typeface="Arial"/>
                <a:cs typeface="Arial"/>
              </a:rPr>
            </a:br>
            <a:r>
              <a:rPr lang="en-US" sz="1200">
                <a:solidFill>
                  <a:srgbClr val="000000"/>
                </a:solidFill>
                <a:ea typeface="Arial"/>
                <a:cs typeface="Arial"/>
              </a:rPr>
              <a:t>Multi-Scale Categorical Object Recognition Using Contour Fragments. In </a:t>
            </a:r>
            <a:r>
              <a:rPr lang="en-US" sz="1200" i="1">
                <a:solidFill>
                  <a:srgbClr val="000000"/>
                </a:solidFill>
                <a:ea typeface="Arial"/>
                <a:cs typeface="Arial"/>
              </a:rPr>
              <a:t>IEEE</a:t>
            </a:r>
            <a:r>
              <a:rPr lang="en-US" sz="1200">
                <a:solidFill>
                  <a:srgbClr val="000000"/>
                </a:solidFill>
                <a:ea typeface="Arial"/>
                <a:cs typeface="Arial"/>
              </a:rPr>
              <a:t> </a:t>
            </a:r>
            <a:r>
              <a:rPr lang="en-US" sz="1200" i="1">
                <a:solidFill>
                  <a:srgbClr val="000000"/>
                </a:solidFill>
                <a:ea typeface="Arial"/>
                <a:cs typeface="Arial"/>
              </a:rPr>
              <a:t>Trans. on PAMI</a:t>
            </a:r>
            <a:r>
              <a:rPr lang="en-US" sz="1200">
                <a:solidFill>
                  <a:srgbClr val="000000"/>
                </a:solidFill>
                <a:ea typeface="Arial"/>
                <a:cs typeface="Arial"/>
              </a:rPr>
              <a:t>, 30(7):1270-1281, July 2008. </a:t>
            </a:r>
          </a:p>
        </p:txBody>
      </p:sp>
      <p:sp>
        <p:nvSpPr>
          <p:cNvPr id="228359" name="Rectangle 9"/>
          <p:cNvSpPr>
            <a:spLocks noChangeArrowheads="1"/>
          </p:cNvSpPr>
          <p:nvPr/>
        </p:nvSpPr>
        <p:spPr bwMode="auto">
          <a:xfrm>
            <a:off x="5105400" y="1295400"/>
            <a:ext cx="3424238" cy="274638"/>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1200">
                <a:solidFill>
                  <a:srgbClr val="000000"/>
                </a:solidFill>
                <a:ea typeface="Arial"/>
                <a:cs typeface="Arial"/>
              </a:rPr>
              <a:t>Opelt, Pinz, Zisserman, ECCV 2006</a:t>
            </a:r>
          </a:p>
        </p:txBody>
      </p:sp>
      <p:pic>
        <p:nvPicPr>
          <p:cNvPr id="228360" name="Picture 10"/>
          <p:cNvPicPr>
            <a:picLocks noChangeAspect="1" noChangeArrowheads="1"/>
          </p:cNvPicPr>
          <p:nvPr/>
        </p:nvPicPr>
        <p:blipFill>
          <a:blip r:embed="rId5"/>
          <a:srcRect/>
          <a:stretch>
            <a:fillRect/>
          </a:stretch>
        </p:blipFill>
        <p:spPr bwMode="auto">
          <a:xfrm>
            <a:off x="381000" y="1752600"/>
            <a:ext cx="3810000" cy="194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a:solidFill>
                  <a:srgbClr val="0066FF"/>
                </a:solidFill>
              </a:rPr>
              <a:t>Weak detectors</a:t>
            </a:r>
          </a:p>
        </p:txBody>
      </p:sp>
      <p:sp>
        <p:nvSpPr>
          <p:cNvPr id="230403" name="Rectangle 3"/>
          <p:cNvSpPr>
            <a:spLocks noGrp="1" noChangeArrowheads="1"/>
          </p:cNvSpPr>
          <p:nvPr>
            <p:ph type="body" idx="1"/>
          </p:nvPr>
        </p:nvSpPr>
        <p:spPr/>
        <p:txBody>
          <a:bodyPr/>
          <a:lstStyle/>
          <a:p>
            <a:pPr eaLnBrk="1" hangingPunct="1">
              <a:lnSpc>
                <a:spcPct val="90000"/>
              </a:lnSpc>
              <a:buFontTx/>
              <a:buNone/>
            </a:pPr>
            <a:r>
              <a:rPr lang="en-US" sz="2800"/>
              <a:t>Other weak detectors:</a:t>
            </a:r>
          </a:p>
          <a:p>
            <a:pPr eaLnBrk="1" hangingPunct="1">
              <a:lnSpc>
                <a:spcPct val="90000"/>
              </a:lnSpc>
            </a:pPr>
            <a:r>
              <a:rPr lang="en-US" sz="2800"/>
              <a:t>Carmichael, Hebert 2004</a:t>
            </a:r>
          </a:p>
          <a:p>
            <a:pPr eaLnBrk="1" hangingPunct="1">
              <a:lnSpc>
                <a:spcPct val="90000"/>
              </a:lnSpc>
            </a:pPr>
            <a:r>
              <a:rPr lang="en-US" sz="2800"/>
              <a:t>Yuille, Snow, Nitzbert, 1998</a:t>
            </a:r>
          </a:p>
          <a:p>
            <a:pPr eaLnBrk="1" hangingPunct="1">
              <a:lnSpc>
                <a:spcPct val="90000"/>
              </a:lnSpc>
            </a:pPr>
            <a:r>
              <a:rPr lang="en-US" sz="2800"/>
              <a:t>Amit, Geman 1998</a:t>
            </a:r>
          </a:p>
          <a:p>
            <a:pPr eaLnBrk="1" hangingPunct="1">
              <a:lnSpc>
                <a:spcPct val="90000"/>
              </a:lnSpc>
            </a:pPr>
            <a:r>
              <a:rPr lang="en-US" sz="2800"/>
              <a:t>Papageorgiou, Poggio, 2000</a:t>
            </a:r>
          </a:p>
          <a:p>
            <a:pPr eaLnBrk="1" hangingPunct="1">
              <a:lnSpc>
                <a:spcPct val="90000"/>
              </a:lnSpc>
            </a:pPr>
            <a:r>
              <a:rPr lang="en-US" sz="2800"/>
              <a:t>Heisele, Serre, Poggio, 2001</a:t>
            </a:r>
          </a:p>
          <a:p>
            <a:pPr eaLnBrk="1" hangingPunct="1">
              <a:lnSpc>
                <a:spcPct val="90000"/>
              </a:lnSpc>
            </a:pPr>
            <a:r>
              <a:rPr lang="en-US" sz="2800"/>
              <a:t>Agarwal, Awan, Roth, 2004</a:t>
            </a:r>
          </a:p>
          <a:p>
            <a:pPr eaLnBrk="1" hangingPunct="1">
              <a:lnSpc>
                <a:spcPct val="90000"/>
              </a:lnSpc>
            </a:pPr>
            <a:r>
              <a:rPr lang="en-US" sz="2800"/>
              <a:t>Schneiderman, Kanade 2004 </a:t>
            </a:r>
          </a:p>
          <a:p>
            <a:pPr eaLnBrk="1" hangingPunct="1">
              <a:lnSpc>
                <a:spcPct val="90000"/>
              </a:lnSpc>
            </a:pPr>
            <a:r>
              <a:rPr lang="en-US" sz="2800"/>
              <a:t>…</a:t>
            </a:r>
          </a:p>
          <a:p>
            <a:pPr eaLnBrk="1" hangingPunct="1">
              <a:lnSpc>
                <a:spcPct val="90000"/>
              </a:lnSpc>
            </a:pPr>
            <a:endParaRPr lang="en-US" sz="2800"/>
          </a:p>
          <a:p>
            <a:pPr eaLnBrk="1" hangingPunct="1">
              <a:lnSpc>
                <a:spcPct val="90000"/>
              </a:lnSpc>
              <a:buFontTx/>
              <a:buNone/>
            </a:pPr>
            <a:endParaRPr lang="en-US" sz="2800"/>
          </a:p>
          <a:p>
            <a:pPr eaLnBrk="1" hangingPunct="1">
              <a:lnSpc>
                <a:spcPct val="90000"/>
              </a:lnSpc>
            </a:pPr>
            <a:endParaRPr lang="en-US" sz="28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r>
              <a:rPr lang="en-US">
                <a:solidFill>
                  <a:srgbClr val="0066FF"/>
                </a:solidFill>
              </a:rPr>
              <a:t>Weak detectors</a:t>
            </a:r>
          </a:p>
        </p:txBody>
      </p:sp>
      <p:sp>
        <p:nvSpPr>
          <p:cNvPr id="232451" name="Rectangle 3"/>
          <p:cNvSpPr>
            <a:spLocks noGrp="1" noChangeArrowheads="1"/>
          </p:cNvSpPr>
          <p:nvPr>
            <p:ph type="body" idx="1"/>
          </p:nvPr>
        </p:nvSpPr>
        <p:spPr>
          <a:xfrm>
            <a:off x="457200" y="1381125"/>
            <a:ext cx="8229600" cy="4525963"/>
          </a:xfrm>
        </p:spPr>
        <p:txBody>
          <a:bodyPr/>
          <a:lstStyle/>
          <a:p>
            <a:pPr eaLnBrk="1" hangingPunct="1">
              <a:buFontTx/>
              <a:buNone/>
            </a:pPr>
            <a:r>
              <a:rPr lang="en-US" b="1"/>
              <a:t>Part based</a:t>
            </a:r>
            <a:r>
              <a:rPr lang="en-US"/>
              <a:t>: similar to part-based generative models. We create weak detectors by using parts and voting for the object center location</a:t>
            </a:r>
          </a:p>
          <a:p>
            <a:pPr eaLnBrk="1" hangingPunct="1">
              <a:buFontTx/>
              <a:buNone/>
            </a:pPr>
            <a:endParaRPr lang="en-US"/>
          </a:p>
        </p:txBody>
      </p:sp>
      <p:grpSp>
        <p:nvGrpSpPr>
          <p:cNvPr id="2" name="Group 4"/>
          <p:cNvGrpSpPr>
            <a:grpSpLocks/>
          </p:cNvGrpSpPr>
          <p:nvPr/>
        </p:nvGrpSpPr>
        <p:grpSpPr bwMode="auto">
          <a:xfrm>
            <a:off x="568325" y="3503613"/>
            <a:ext cx="4451350" cy="2366962"/>
            <a:chOff x="215" y="2321"/>
            <a:chExt cx="2804" cy="1491"/>
          </a:xfrm>
        </p:grpSpPr>
        <p:pic>
          <p:nvPicPr>
            <p:cNvPr id="232466" name="Picture 5"/>
            <p:cNvPicPr>
              <a:picLocks noChangeAspect="1" noChangeArrowheads="1"/>
            </p:cNvPicPr>
            <p:nvPr/>
          </p:nvPicPr>
          <p:blipFill>
            <a:blip r:embed="rId3"/>
            <a:srcRect/>
            <a:stretch>
              <a:fillRect/>
            </a:stretch>
          </p:blipFill>
          <p:spPr bwMode="auto">
            <a:xfrm>
              <a:off x="1795" y="2321"/>
              <a:ext cx="521" cy="524"/>
            </a:xfrm>
            <a:prstGeom prst="rect">
              <a:avLst/>
            </a:prstGeom>
            <a:noFill/>
            <a:ln w="9525">
              <a:noFill/>
              <a:miter lim="800000"/>
              <a:headEnd/>
              <a:tailEnd/>
            </a:ln>
          </p:spPr>
        </p:pic>
        <p:pic>
          <p:nvPicPr>
            <p:cNvPr id="232467" name="Picture 6"/>
            <p:cNvPicPr>
              <a:picLocks noChangeAspect="1" noChangeArrowheads="1"/>
            </p:cNvPicPr>
            <p:nvPr/>
          </p:nvPicPr>
          <p:blipFill>
            <a:blip r:embed="rId4"/>
            <a:srcRect/>
            <a:stretch>
              <a:fillRect/>
            </a:stretch>
          </p:blipFill>
          <p:spPr bwMode="auto">
            <a:xfrm>
              <a:off x="2493" y="3084"/>
              <a:ext cx="526" cy="526"/>
            </a:xfrm>
            <a:prstGeom prst="rect">
              <a:avLst/>
            </a:prstGeom>
            <a:noFill/>
            <a:ln w="9525">
              <a:noFill/>
              <a:miter lim="800000"/>
              <a:headEnd/>
              <a:tailEnd/>
            </a:ln>
          </p:spPr>
        </p:pic>
        <p:pic>
          <p:nvPicPr>
            <p:cNvPr id="232468" name="Picture 7"/>
            <p:cNvPicPr>
              <a:picLocks noChangeAspect="1" noChangeArrowheads="1"/>
            </p:cNvPicPr>
            <p:nvPr/>
          </p:nvPicPr>
          <p:blipFill>
            <a:blip r:embed="rId5"/>
            <a:srcRect/>
            <a:stretch>
              <a:fillRect/>
            </a:stretch>
          </p:blipFill>
          <p:spPr bwMode="auto">
            <a:xfrm>
              <a:off x="215" y="3006"/>
              <a:ext cx="523" cy="523"/>
            </a:xfrm>
            <a:prstGeom prst="rect">
              <a:avLst/>
            </a:prstGeom>
            <a:noFill/>
            <a:ln w="9525">
              <a:noFill/>
              <a:miter lim="800000"/>
              <a:headEnd/>
              <a:tailEnd/>
            </a:ln>
          </p:spPr>
        </p:pic>
        <p:pic>
          <p:nvPicPr>
            <p:cNvPr id="232469" name="Picture 8"/>
            <p:cNvPicPr>
              <a:picLocks noChangeAspect="1" noChangeArrowheads="1"/>
            </p:cNvPicPr>
            <p:nvPr/>
          </p:nvPicPr>
          <p:blipFill>
            <a:blip r:embed="rId6"/>
            <a:srcRect/>
            <a:stretch>
              <a:fillRect/>
            </a:stretch>
          </p:blipFill>
          <p:spPr bwMode="auto">
            <a:xfrm>
              <a:off x="1343" y="3310"/>
              <a:ext cx="476" cy="502"/>
            </a:xfrm>
            <a:prstGeom prst="rect">
              <a:avLst/>
            </a:prstGeom>
            <a:noFill/>
            <a:ln w="9525">
              <a:noFill/>
              <a:miter lim="800000"/>
              <a:headEnd/>
              <a:tailEnd/>
            </a:ln>
          </p:spPr>
        </p:pic>
        <p:pic>
          <p:nvPicPr>
            <p:cNvPr id="232470" name="Picture 9"/>
            <p:cNvPicPr>
              <a:picLocks noChangeAspect="1" noChangeArrowheads="1"/>
            </p:cNvPicPr>
            <p:nvPr/>
          </p:nvPicPr>
          <p:blipFill>
            <a:blip r:embed="rId7"/>
            <a:srcRect/>
            <a:stretch>
              <a:fillRect/>
            </a:stretch>
          </p:blipFill>
          <p:spPr bwMode="auto">
            <a:xfrm>
              <a:off x="841" y="2452"/>
              <a:ext cx="394" cy="413"/>
            </a:xfrm>
            <a:prstGeom prst="rect">
              <a:avLst/>
            </a:prstGeom>
            <a:noFill/>
            <a:ln w="9525">
              <a:noFill/>
              <a:miter lim="800000"/>
              <a:headEnd/>
              <a:tailEnd/>
            </a:ln>
          </p:spPr>
        </p:pic>
        <p:sp>
          <p:nvSpPr>
            <p:cNvPr id="232471" name="Oval 10"/>
            <p:cNvSpPr>
              <a:spLocks noChangeArrowheads="1"/>
            </p:cNvSpPr>
            <p:nvPr/>
          </p:nvSpPr>
          <p:spPr bwMode="auto">
            <a:xfrm>
              <a:off x="1544" y="305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2472" name="Line 11"/>
            <p:cNvSpPr>
              <a:spLocks noChangeShapeType="1"/>
            </p:cNvSpPr>
            <p:nvPr/>
          </p:nvSpPr>
          <p:spPr bwMode="auto">
            <a:xfrm flipV="1">
              <a:off x="1569" y="3184"/>
              <a:ext cx="10" cy="97"/>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3" name="Line 12"/>
            <p:cNvSpPr>
              <a:spLocks noChangeShapeType="1"/>
            </p:cNvSpPr>
            <p:nvPr/>
          </p:nvSpPr>
          <p:spPr bwMode="auto">
            <a:xfrm flipV="1">
              <a:off x="833" y="3117"/>
              <a:ext cx="659" cy="144"/>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4" name="Line 13"/>
            <p:cNvSpPr>
              <a:spLocks noChangeShapeType="1"/>
            </p:cNvSpPr>
            <p:nvPr/>
          </p:nvSpPr>
          <p:spPr bwMode="auto">
            <a:xfrm>
              <a:off x="1281" y="2819"/>
              <a:ext cx="236" cy="21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5" name="Line 14"/>
            <p:cNvSpPr>
              <a:spLocks noChangeShapeType="1"/>
            </p:cNvSpPr>
            <p:nvPr/>
          </p:nvSpPr>
          <p:spPr bwMode="auto">
            <a:xfrm flipH="1">
              <a:off x="1672" y="2901"/>
              <a:ext cx="149" cy="139"/>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6" name="Line 15"/>
            <p:cNvSpPr>
              <a:spLocks noChangeShapeType="1"/>
            </p:cNvSpPr>
            <p:nvPr/>
          </p:nvSpPr>
          <p:spPr bwMode="auto">
            <a:xfrm flipH="1" flipV="1">
              <a:off x="1687" y="3132"/>
              <a:ext cx="756" cy="211"/>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grpSp>
      <p:grpSp>
        <p:nvGrpSpPr>
          <p:cNvPr id="3" name="Group 16"/>
          <p:cNvGrpSpPr>
            <a:grpSpLocks/>
          </p:cNvGrpSpPr>
          <p:nvPr/>
        </p:nvGrpSpPr>
        <p:grpSpPr bwMode="auto">
          <a:xfrm>
            <a:off x="6259513" y="3770313"/>
            <a:ext cx="2224087" cy="1879600"/>
            <a:chOff x="900" y="2282"/>
            <a:chExt cx="900" cy="831"/>
          </a:xfrm>
        </p:grpSpPr>
        <p:pic>
          <p:nvPicPr>
            <p:cNvPr id="232457" name="Picture 17"/>
            <p:cNvPicPr>
              <a:picLocks noChangeAspect="1" noChangeArrowheads="1"/>
            </p:cNvPicPr>
            <p:nvPr/>
          </p:nvPicPr>
          <p:blipFill>
            <a:blip r:embed="rId8"/>
            <a:srcRect l="39537" t="23981" r="39999" b="53883"/>
            <a:stretch>
              <a:fillRect/>
            </a:stretch>
          </p:blipFill>
          <p:spPr bwMode="auto">
            <a:xfrm>
              <a:off x="900" y="2827"/>
              <a:ext cx="221" cy="228"/>
            </a:xfrm>
            <a:prstGeom prst="rect">
              <a:avLst/>
            </a:prstGeom>
            <a:noFill/>
            <a:ln w="9525">
              <a:noFill/>
              <a:miter lim="800000"/>
              <a:headEnd/>
              <a:tailEnd/>
            </a:ln>
          </p:spPr>
        </p:pic>
        <p:pic>
          <p:nvPicPr>
            <p:cNvPr id="232458" name="Picture 18"/>
            <p:cNvPicPr>
              <a:picLocks noChangeAspect="1" noChangeArrowheads="1"/>
            </p:cNvPicPr>
            <p:nvPr/>
          </p:nvPicPr>
          <p:blipFill>
            <a:blip r:embed="rId9"/>
            <a:srcRect l="52768" t="36432" r="41269" b="56500"/>
            <a:stretch>
              <a:fillRect/>
            </a:stretch>
          </p:blipFill>
          <p:spPr bwMode="auto">
            <a:xfrm>
              <a:off x="908" y="2289"/>
              <a:ext cx="227" cy="255"/>
            </a:xfrm>
            <a:prstGeom prst="rect">
              <a:avLst/>
            </a:prstGeom>
            <a:noFill/>
            <a:ln w="9525">
              <a:noFill/>
              <a:miter lim="800000"/>
              <a:headEnd/>
              <a:tailEnd/>
            </a:ln>
          </p:spPr>
        </p:pic>
        <p:pic>
          <p:nvPicPr>
            <p:cNvPr id="232459" name="Picture 19"/>
            <p:cNvPicPr>
              <a:picLocks noChangeAspect="1" noChangeArrowheads="1"/>
            </p:cNvPicPr>
            <p:nvPr/>
          </p:nvPicPr>
          <p:blipFill>
            <a:blip r:embed="rId9"/>
            <a:srcRect l="63589" t="46271" r="27217" b="43530"/>
            <a:stretch>
              <a:fillRect/>
            </a:stretch>
          </p:blipFill>
          <p:spPr bwMode="auto">
            <a:xfrm>
              <a:off x="1450" y="2745"/>
              <a:ext cx="350" cy="368"/>
            </a:xfrm>
            <a:prstGeom prst="rect">
              <a:avLst/>
            </a:prstGeom>
            <a:noFill/>
            <a:ln w="9525">
              <a:noFill/>
              <a:miter lim="800000"/>
              <a:headEnd/>
              <a:tailEnd/>
            </a:ln>
          </p:spPr>
        </p:pic>
        <p:pic>
          <p:nvPicPr>
            <p:cNvPr id="232460" name="Picture 20"/>
            <p:cNvPicPr>
              <a:picLocks noChangeAspect="1" noChangeArrowheads="1"/>
            </p:cNvPicPr>
            <p:nvPr/>
          </p:nvPicPr>
          <p:blipFill>
            <a:blip r:embed="rId9"/>
            <a:srcRect l="66557" t="36432" r="27217" b="56639"/>
            <a:stretch>
              <a:fillRect/>
            </a:stretch>
          </p:blipFill>
          <p:spPr bwMode="auto">
            <a:xfrm>
              <a:off x="1550" y="2282"/>
              <a:ext cx="237" cy="250"/>
            </a:xfrm>
            <a:prstGeom prst="rect">
              <a:avLst/>
            </a:prstGeom>
            <a:noFill/>
            <a:ln w="9525">
              <a:noFill/>
              <a:miter lim="800000"/>
              <a:headEnd/>
              <a:tailEnd/>
            </a:ln>
          </p:spPr>
        </p:pic>
        <p:sp>
          <p:nvSpPr>
            <p:cNvPr id="232461" name="Oval 21"/>
            <p:cNvSpPr>
              <a:spLocks noChangeArrowheads="1"/>
            </p:cNvSpPr>
            <p:nvPr/>
          </p:nvSpPr>
          <p:spPr bwMode="auto">
            <a:xfrm>
              <a:off x="1255" y="2607"/>
              <a:ext cx="82" cy="88"/>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2462" name="Line 22"/>
            <p:cNvSpPr>
              <a:spLocks noChangeShapeType="1"/>
            </p:cNvSpPr>
            <p:nvPr/>
          </p:nvSpPr>
          <p:spPr bwMode="auto">
            <a:xfrm flipV="1">
              <a:off x="1162" y="2680"/>
              <a:ext cx="103" cy="138"/>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3" name="Line 23"/>
            <p:cNvSpPr>
              <a:spLocks noChangeShapeType="1"/>
            </p:cNvSpPr>
            <p:nvPr/>
          </p:nvSpPr>
          <p:spPr bwMode="auto">
            <a:xfrm>
              <a:off x="1167" y="2463"/>
              <a:ext cx="93" cy="139"/>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4" name="Line 24"/>
            <p:cNvSpPr>
              <a:spLocks noChangeShapeType="1"/>
            </p:cNvSpPr>
            <p:nvPr/>
          </p:nvSpPr>
          <p:spPr bwMode="auto">
            <a:xfrm flipH="1">
              <a:off x="1337" y="2571"/>
              <a:ext cx="134" cy="57"/>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5" name="Line 25"/>
            <p:cNvSpPr>
              <a:spLocks noChangeShapeType="1"/>
            </p:cNvSpPr>
            <p:nvPr/>
          </p:nvSpPr>
          <p:spPr bwMode="auto">
            <a:xfrm flipH="1" flipV="1">
              <a:off x="1332" y="2695"/>
              <a:ext cx="87" cy="12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grpSp>
      <p:sp>
        <p:nvSpPr>
          <p:cNvPr id="232454" name="Text Box 26"/>
          <p:cNvSpPr txBox="1">
            <a:spLocks noChangeArrowheads="1"/>
          </p:cNvSpPr>
          <p:nvPr/>
        </p:nvSpPr>
        <p:spPr bwMode="auto">
          <a:xfrm>
            <a:off x="1903413" y="5746750"/>
            <a:ext cx="1592262"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Car model</a:t>
            </a:r>
          </a:p>
        </p:txBody>
      </p:sp>
      <p:sp>
        <p:nvSpPr>
          <p:cNvPr id="232455" name="Text Box 27"/>
          <p:cNvSpPr txBox="1">
            <a:spLocks noChangeArrowheads="1"/>
          </p:cNvSpPr>
          <p:nvPr/>
        </p:nvSpPr>
        <p:spPr bwMode="auto">
          <a:xfrm>
            <a:off x="6375400" y="5629275"/>
            <a:ext cx="2066925"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Screen model</a:t>
            </a:r>
          </a:p>
        </p:txBody>
      </p:sp>
      <p:sp>
        <p:nvSpPr>
          <p:cNvPr id="232456" name="Text Box 28"/>
          <p:cNvSpPr txBox="1">
            <a:spLocks noChangeArrowheads="1"/>
          </p:cNvSpPr>
          <p:nvPr/>
        </p:nvSpPr>
        <p:spPr bwMode="auto">
          <a:xfrm>
            <a:off x="1446213" y="6351588"/>
            <a:ext cx="6673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These features are used for the detector on the course web site.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5753100" y="2686050"/>
            <a:ext cx="1657350" cy="3371850"/>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4499" name="Rectangle 3"/>
          <p:cNvSpPr>
            <a:spLocks noChangeArrowheads="1"/>
          </p:cNvSpPr>
          <p:nvPr/>
        </p:nvSpPr>
        <p:spPr bwMode="auto">
          <a:xfrm>
            <a:off x="2076450" y="2705100"/>
            <a:ext cx="1657350" cy="3371850"/>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00" name="Picture 4"/>
          <p:cNvPicPr>
            <a:picLocks noChangeAspect="1" noChangeArrowheads="1"/>
          </p:cNvPicPr>
          <p:nvPr/>
        </p:nvPicPr>
        <p:blipFill>
          <a:blip r:embed="rId3"/>
          <a:srcRect l="52216" t="36432" r="27217" b="43503"/>
          <a:stretch>
            <a:fillRect/>
          </a:stretch>
        </p:blipFill>
        <p:spPr bwMode="auto">
          <a:xfrm>
            <a:off x="481013" y="3795713"/>
            <a:ext cx="1243012" cy="1149350"/>
          </a:xfrm>
          <a:prstGeom prst="rect">
            <a:avLst/>
          </a:prstGeom>
          <a:noFill/>
          <a:ln w="9525">
            <a:noFill/>
            <a:miter lim="800000"/>
            <a:headEnd/>
            <a:tailEnd/>
          </a:ln>
        </p:spPr>
      </p:pic>
      <p:sp>
        <p:nvSpPr>
          <p:cNvPr id="234501" name="Rectangle 5"/>
          <p:cNvSpPr>
            <a:spLocks noGrp="1" noChangeArrowheads="1"/>
          </p:cNvSpPr>
          <p:nvPr>
            <p:ph type="title"/>
          </p:nvPr>
        </p:nvSpPr>
        <p:spPr/>
        <p:txBody>
          <a:bodyPr/>
          <a:lstStyle/>
          <a:p>
            <a:pPr eaLnBrk="1" hangingPunct="1"/>
            <a:r>
              <a:rPr lang="en-US">
                <a:solidFill>
                  <a:srgbClr val="0066FF"/>
                </a:solidFill>
              </a:rPr>
              <a:t>Weak detectors</a:t>
            </a:r>
          </a:p>
        </p:txBody>
      </p:sp>
      <p:sp>
        <p:nvSpPr>
          <p:cNvPr id="234502" name="Rectangle 6"/>
          <p:cNvSpPr>
            <a:spLocks noChangeArrowheads="1"/>
          </p:cNvSpPr>
          <p:nvPr/>
        </p:nvSpPr>
        <p:spPr bwMode="auto">
          <a:xfrm>
            <a:off x="254000" y="1314450"/>
            <a:ext cx="8472488" cy="1235075"/>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a:solidFill>
                  <a:srgbClr val="000000"/>
                </a:solidFill>
                <a:ea typeface="Arial"/>
                <a:cs typeface="Arial"/>
              </a:rPr>
              <a:t>First we collect a set of part templates from a set of training objects.</a:t>
            </a:r>
          </a:p>
          <a:p>
            <a:pPr defTabSz="914400" eaLnBrk="0" hangingPunct="0">
              <a:spcBef>
                <a:spcPct val="50000"/>
              </a:spcBef>
            </a:pPr>
            <a:r>
              <a:rPr lang="en-US">
                <a:solidFill>
                  <a:srgbClr val="000000"/>
                </a:solidFill>
                <a:ea typeface="Arial"/>
                <a:cs typeface="Arial"/>
              </a:rPr>
              <a:t>Vidal-Naquet, Ullman (2003)</a:t>
            </a:r>
          </a:p>
        </p:txBody>
      </p:sp>
      <p:pic>
        <p:nvPicPr>
          <p:cNvPr id="234503" name="Picture 7"/>
          <p:cNvPicPr>
            <a:picLocks noChangeAspect="1" noChangeArrowheads="1"/>
          </p:cNvPicPr>
          <p:nvPr/>
        </p:nvPicPr>
        <p:blipFill>
          <a:blip r:embed="rId3"/>
          <a:srcRect l="52768" t="36432" r="41269" b="56500"/>
          <a:stretch>
            <a:fillRect/>
          </a:stretch>
        </p:blipFill>
        <p:spPr bwMode="auto">
          <a:xfrm>
            <a:off x="2376488" y="2968625"/>
            <a:ext cx="360362" cy="404813"/>
          </a:xfrm>
          <a:prstGeom prst="rect">
            <a:avLst/>
          </a:prstGeom>
          <a:noFill/>
          <a:ln w="9525">
            <a:noFill/>
            <a:miter lim="800000"/>
            <a:headEnd/>
            <a:tailEnd/>
          </a:ln>
        </p:spPr>
      </p:pic>
      <p:pic>
        <p:nvPicPr>
          <p:cNvPr id="234504" name="Picture 8"/>
          <p:cNvPicPr>
            <a:picLocks noChangeAspect="1" noChangeArrowheads="1"/>
          </p:cNvPicPr>
          <p:nvPr/>
        </p:nvPicPr>
        <p:blipFill>
          <a:blip r:embed="rId3"/>
          <a:srcRect l="63589" t="46271" r="27217" b="43530"/>
          <a:stretch>
            <a:fillRect/>
          </a:stretch>
        </p:blipFill>
        <p:spPr bwMode="auto">
          <a:xfrm>
            <a:off x="2274888" y="4597400"/>
            <a:ext cx="555625" cy="584200"/>
          </a:xfrm>
          <a:prstGeom prst="rect">
            <a:avLst/>
          </a:prstGeom>
          <a:noFill/>
          <a:ln w="9525">
            <a:noFill/>
            <a:miter lim="800000"/>
            <a:headEnd/>
            <a:tailEnd/>
          </a:ln>
        </p:spPr>
      </p:pic>
      <p:pic>
        <p:nvPicPr>
          <p:cNvPr id="234505" name="Picture 9"/>
          <p:cNvPicPr>
            <a:picLocks noChangeAspect="1" noChangeArrowheads="1"/>
          </p:cNvPicPr>
          <p:nvPr/>
        </p:nvPicPr>
        <p:blipFill>
          <a:blip r:embed="rId3"/>
          <a:srcRect l="66557" t="36432" r="27217" b="56639"/>
          <a:stretch>
            <a:fillRect/>
          </a:stretch>
        </p:blipFill>
        <p:spPr bwMode="auto">
          <a:xfrm>
            <a:off x="2376488" y="3814763"/>
            <a:ext cx="376237" cy="396875"/>
          </a:xfrm>
          <a:prstGeom prst="rect">
            <a:avLst/>
          </a:prstGeom>
          <a:noFill/>
          <a:ln w="9525">
            <a:noFill/>
            <a:miter lim="800000"/>
            <a:headEnd/>
            <a:tailEnd/>
          </a:ln>
        </p:spPr>
      </p:pic>
      <p:sp>
        <p:nvSpPr>
          <p:cNvPr id="234506" name="Oval 10"/>
          <p:cNvSpPr>
            <a:spLocks noChangeArrowheads="1"/>
          </p:cNvSpPr>
          <p:nvPr/>
        </p:nvSpPr>
        <p:spPr bwMode="auto">
          <a:xfrm>
            <a:off x="1022350" y="4264025"/>
            <a:ext cx="130175" cy="1397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07" name="Picture 11"/>
          <p:cNvPicPr>
            <a:picLocks noChangeAspect="1" noChangeArrowheads="1"/>
          </p:cNvPicPr>
          <p:nvPr/>
        </p:nvPicPr>
        <p:blipFill>
          <a:blip r:embed="rId4"/>
          <a:srcRect l="26537" r="24580"/>
          <a:stretch>
            <a:fillRect/>
          </a:stretch>
        </p:blipFill>
        <p:spPr bwMode="auto">
          <a:xfrm>
            <a:off x="2900363" y="2841625"/>
            <a:ext cx="650875" cy="604838"/>
          </a:xfrm>
          <a:prstGeom prst="rect">
            <a:avLst/>
          </a:prstGeom>
          <a:noFill/>
          <a:ln w="9525">
            <a:noFill/>
            <a:miter lim="800000"/>
            <a:headEnd/>
            <a:tailEnd/>
          </a:ln>
        </p:spPr>
      </p:pic>
      <p:pic>
        <p:nvPicPr>
          <p:cNvPr id="234508" name="Picture 12"/>
          <p:cNvPicPr>
            <a:picLocks noChangeAspect="1" noChangeArrowheads="1"/>
          </p:cNvPicPr>
          <p:nvPr/>
        </p:nvPicPr>
        <p:blipFill>
          <a:blip r:embed="rId5"/>
          <a:srcRect l="24580" r="26537"/>
          <a:stretch>
            <a:fillRect/>
          </a:stretch>
        </p:blipFill>
        <p:spPr bwMode="auto">
          <a:xfrm>
            <a:off x="2913063" y="3775075"/>
            <a:ext cx="606425" cy="604838"/>
          </a:xfrm>
          <a:prstGeom prst="rect">
            <a:avLst/>
          </a:prstGeom>
          <a:noFill/>
          <a:ln w="9525">
            <a:noFill/>
            <a:miter lim="800000"/>
            <a:headEnd/>
            <a:tailEnd/>
          </a:ln>
        </p:spPr>
      </p:pic>
      <p:pic>
        <p:nvPicPr>
          <p:cNvPr id="234509" name="Picture 13"/>
          <p:cNvPicPr>
            <a:picLocks noChangeAspect="1" noChangeArrowheads="1"/>
          </p:cNvPicPr>
          <p:nvPr/>
        </p:nvPicPr>
        <p:blipFill>
          <a:blip r:embed="rId6"/>
          <a:srcRect l="24580" r="26537"/>
          <a:stretch>
            <a:fillRect/>
          </a:stretch>
        </p:blipFill>
        <p:spPr bwMode="auto">
          <a:xfrm>
            <a:off x="2998788" y="4646613"/>
            <a:ext cx="577850" cy="557212"/>
          </a:xfrm>
          <a:prstGeom prst="rect">
            <a:avLst/>
          </a:prstGeom>
          <a:noFill/>
          <a:ln w="9525">
            <a:noFill/>
            <a:miter lim="800000"/>
            <a:headEnd/>
            <a:tailEnd/>
          </a:ln>
        </p:spPr>
      </p:pic>
      <p:pic>
        <p:nvPicPr>
          <p:cNvPr id="234510" name="Picture 14"/>
          <p:cNvPicPr>
            <a:picLocks noChangeAspect="1" noChangeArrowheads="1"/>
          </p:cNvPicPr>
          <p:nvPr/>
        </p:nvPicPr>
        <p:blipFill>
          <a:blip r:embed="rId7"/>
          <a:srcRect l="39537" t="23981" r="39999" b="53883"/>
          <a:stretch>
            <a:fillRect/>
          </a:stretch>
        </p:blipFill>
        <p:spPr bwMode="auto">
          <a:xfrm>
            <a:off x="2325688" y="5480050"/>
            <a:ext cx="350837" cy="361950"/>
          </a:xfrm>
          <a:prstGeom prst="rect">
            <a:avLst/>
          </a:prstGeom>
          <a:noFill/>
          <a:ln w="9525">
            <a:noFill/>
            <a:miter lim="800000"/>
            <a:headEnd/>
            <a:tailEnd/>
          </a:ln>
        </p:spPr>
      </p:pic>
      <p:pic>
        <p:nvPicPr>
          <p:cNvPr id="234511" name="Picture 15"/>
          <p:cNvPicPr>
            <a:picLocks noChangeAspect="1" noChangeArrowheads="1"/>
          </p:cNvPicPr>
          <p:nvPr/>
        </p:nvPicPr>
        <p:blipFill>
          <a:blip r:embed="rId8"/>
          <a:srcRect l="26537" r="24580"/>
          <a:stretch>
            <a:fillRect/>
          </a:stretch>
        </p:blipFill>
        <p:spPr bwMode="auto">
          <a:xfrm>
            <a:off x="2995613" y="5332413"/>
            <a:ext cx="546100" cy="557212"/>
          </a:xfrm>
          <a:prstGeom prst="rect">
            <a:avLst/>
          </a:prstGeom>
          <a:noFill/>
          <a:ln w="9525">
            <a:noFill/>
            <a:miter lim="800000"/>
            <a:headEnd/>
            <a:tailEnd/>
          </a:ln>
        </p:spPr>
      </p:pic>
      <p:pic>
        <p:nvPicPr>
          <p:cNvPr id="234512" name="Picture 16" descr="101_0118"/>
          <p:cNvPicPr>
            <a:picLocks noChangeAspect="1" noChangeArrowheads="1"/>
          </p:cNvPicPr>
          <p:nvPr/>
        </p:nvPicPr>
        <p:blipFill>
          <a:blip r:embed="rId9"/>
          <a:srcRect l="13229" r="30687" b="33058"/>
          <a:stretch>
            <a:fillRect/>
          </a:stretch>
        </p:blipFill>
        <p:spPr bwMode="auto">
          <a:xfrm>
            <a:off x="4229100" y="3838575"/>
            <a:ext cx="1203325" cy="1071563"/>
          </a:xfrm>
          <a:prstGeom prst="rect">
            <a:avLst/>
          </a:prstGeom>
          <a:noFill/>
          <a:ln w="9525">
            <a:noFill/>
            <a:miter lim="800000"/>
            <a:headEnd/>
            <a:tailEnd/>
          </a:ln>
        </p:spPr>
      </p:pic>
      <p:pic>
        <p:nvPicPr>
          <p:cNvPr id="234513" name="Picture 17" descr="101_0118"/>
          <p:cNvPicPr>
            <a:picLocks noChangeAspect="1" noChangeArrowheads="1"/>
          </p:cNvPicPr>
          <p:nvPr/>
        </p:nvPicPr>
        <p:blipFill>
          <a:blip r:embed="rId9"/>
          <a:srcRect l="50520" r="30687" b="73521"/>
          <a:stretch>
            <a:fillRect/>
          </a:stretch>
        </p:blipFill>
        <p:spPr bwMode="auto">
          <a:xfrm>
            <a:off x="6000750" y="3048000"/>
            <a:ext cx="403225" cy="423863"/>
          </a:xfrm>
          <a:prstGeom prst="rect">
            <a:avLst/>
          </a:prstGeom>
          <a:noFill/>
          <a:ln w="9525">
            <a:noFill/>
            <a:miter lim="800000"/>
            <a:headEnd/>
            <a:tailEnd/>
          </a:ln>
        </p:spPr>
      </p:pic>
      <p:pic>
        <p:nvPicPr>
          <p:cNvPr id="234514" name="Picture 18" descr="101_0118"/>
          <p:cNvPicPr>
            <a:picLocks noChangeAspect="1" noChangeArrowheads="1"/>
          </p:cNvPicPr>
          <p:nvPr/>
        </p:nvPicPr>
        <p:blipFill>
          <a:blip r:embed="rId9"/>
          <a:srcRect l="27879" r="50664" b="71736"/>
          <a:stretch>
            <a:fillRect/>
          </a:stretch>
        </p:blipFill>
        <p:spPr bwMode="auto">
          <a:xfrm>
            <a:off x="5981700" y="3829050"/>
            <a:ext cx="460375" cy="452438"/>
          </a:xfrm>
          <a:prstGeom prst="rect">
            <a:avLst/>
          </a:prstGeom>
          <a:noFill/>
          <a:ln w="9525">
            <a:noFill/>
            <a:miter lim="800000"/>
            <a:headEnd/>
            <a:tailEnd/>
          </a:ln>
        </p:spPr>
      </p:pic>
      <p:pic>
        <p:nvPicPr>
          <p:cNvPr id="234515" name="Picture 19" descr="101_0118"/>
          <p:cNvPicPr>
            <a:picLocks noChangeAspect="1" noChangeArrowheads="1"/>
          </p:cNvPicPr>
          <p:nvPr/>
        </p:nvPicPr>
        <p:blipFill>
          <a:blip r:embed="rId9"/>
          <a:srcRect l="52295" t="39273" r="30687" b="33058"/>
          <a:stretch>
            <a:fillRect/>
          </a:stretch>
        </p:blipFill>
        <p:spPr bwMode="auto">
          <a:xfrm>
            <a:off x="6038850" y="5372100"/>
            <a:ext cx="412750" cy="442913"/>
          </a:xfrm>
          <a:prstGeom prst="rect">
            <a:avLst/>
          </a:prstGeom>
          <a:noFill/>
          <a:ln w="9525">
            <a:noFill/>
            <a:miter lim="800000"/>
            <a:headEnd/>
            <a:tailEnd/>
          </a:ln>
        </p:spPr>
      </p:pic>
      <p:pic>
        <p:nvPicPr>
          <p:cNvPr id="234516" name="Picture 20" descr="101_0118"/>
          <p:cNvPicPr>
            <a:picLocks noChangeAspect="1" noChangeArrowheads="1"/>
          </p:cNvPicPr>
          <p:nvPr/>
        </p:nvPicPr>
        <p:blipFill>
          <a:blip r:embed="rId9"/>
          <a:srcRect l="16780" t="24991" r="67534" b="53290"/>
          <a:stretch>
            <a:fillRect/>
          </a:stretch>
        </p:blipFill>
        <p:spPr bwMode="auto">
          <a:xfrm>
            <a:off x="6038850" y="4619625"/>
            <a:ext cx="336550" cy="347663"/>
          </a:xfrm>
          <a:prstGeom prst="rect">
            <a:avLst/>
          </a:prstGeom>
          <a:noFill/>
          <a:ln w="9525">
            <a:noFill/>
            <a:miter lim="800000"/>
            <a:headEnd/>
            <a:tailEnd/>
          </a:ln>
        </p:spPr>
      </p:pic>
      <p:sp>
        <p:nvSpPr>
          <p:cNvPr id="234517" name="Oval 21"/>
          <p:cNvSpPr>
            <a:spLocks noChangeArrowheads="1"/>
          </p:cNvSpPr>
          <p:nvPr/>
        </p:nvSpPr>
        <p:spPr bwMode="auto">
          <a:xfrm>
            <a:off x="4775200" y="4302125"/>
            <a:ext cx="130175" cy="1397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18" name="Picture 22"/>
          <p:cNvPicPr>
            <a:picLocks noChangeAspect="1" noChangeArrowheads="1"/>
          </p:cNvPicPr>
          <p:nvPr/>
        </p:nvPicPr>
        <p:blipFill>
          <a:blip r:embed="rId10"/>
          <a:srcRect l="21747" t="16470" r="26866" b="-4706"/>
          <a:stretch>
            <a:fillRect/>
          </a:stretch>
        </p:blipFill>
        <p:spPr bwMode="auto">
          <a:xfrm>
            <a:off x="6673850" y="2982913"/>
            <a:ext cx="555625" cy="519112"/>
          </a:xfrm>
          <a:prstGeom prst="rect">
            <a:avLst/>
          </a:prstGeom>
          <a:noFill/>
          <a:ln w="9525">
            <a:noFill/>
            <a:miter lim="800000"/>
            <a:headEnd/>
            <a:tailEnd/>
          </a:ln>
        </p:spPr>
      </p:pic>
      <p:pic>
        <p:nvPicPr>
          <p:cNvPr id="234519" name="Picture 23"/>
          <p:cNvPicPr>
            <a:picLocks noChangeAspect="1" noChangeArrowheads="1"/>
          </p:cNvPicPr>
          <p:nvPr/>
        </p:nvPicPr>
        <p:blipFill>
          <a:blip r:embed="rId11"/>
          <a:srcRect l="23193" t="16718" r="26219" b="-1857"/>
          <a:stretch>
            <a:fillRect/>
          </a:stretch>
        </p:blipFill>
        <p:spPr bwMode="auto">
          <a:xfrm>
            <a:off x="6672263" y="3770313"/>
            <a:ext cx="563562" cy="514350"/>
          </a:xfrm>
          <a:prstGeom prst="rect">
            <a:avLst/>
          </a:prstGeom>
          <a:noFill/>
          <a:ln w="9525">
            <a:noFill/>
            <a:miter lim="800000"/>
            <a:headEnd/>
            <a:tailEnd/>
          </a:ln>
        </p:spPr>
      </p:pic>
      <p:pic>
        <p:nvPicPr>
          <p:cNvPr id="234520" name="Picture 24"/>
          <p:cNvPicPr>
            <a:picLocks noChangeAspect="1" noChangeArrowheads="1"/>
          </p:cNvPicPr>
          <p:nvPr/>
        </p:nvPicPr>
        <p:blipFill>
          <a:blip r:embed="rId12"/>
          <a:srcRect l="5118" r="49893" b="18823"/>
          <a:stretch>
            <a:fillRect/>
          </a:stretch>
        </p:blipFill>
        <p:spPr bwMode="auto">
          <a:xfrm>
            <a:off x="6681788" y="5319713"/>
            <a:ext cx="534987" cy="525462"/>
          </a:xfrm>
          <a:prstGeom prst="rect">
            <a:avLst/>
          </a:prstGeom>
          <a:noFill/>
          <a:ln w="9525">
            <a:noFill/>
            <a:miter lim="800000"/>
            <a:headEnd/>
            <a:tailEnd/>
          </a:ln>
        </p:spPr>
      </p:pic>
      <p:pic>
        <p:nvPicPr>
          <p:cNvPr id="234521" name="Picture 25"/>
          <p:cNvPicPr>
            <a:picLocks noChangeAspect="1" noChangeArrowheads="1"/>
          </p:cNvPicPr>
          <p:nvPr/>
        </p:nvPicPr>
        <p:blipFill>
          <a:blip r:embed="rId12"/>
          <a:srcRect l="33577" t="7933" r="21434" b="15651"/>
          <a:stretch>
            <a:fillRect/>
          </a:stretch>
        </p:blipFill>
        <p:spPr bwMode="auto">
          <a:xfrm>
            <a:off x="6672263" y="4491038"/>
            <a:ext cx="558800" cy="515937"/>
          </a:xfrm>
          <a:prstGeom prst="rect">
            <a:avLst/>
          </a:prstGeom>
          <a:noFill/>
          <a:ln w="9525">
            <a:noFill/>
            <a:miter lim="800000"/>
            <a:headEnd/>
            <a:tailEnd/>
          </a:ln>
        </p:spPr>
      </p:pic>
      <p:sp>
        <p:nvSpPr>
          <p:cNvPr id="234522" name="Line 26"/>
          <p:cNvSpPr>
            <a:spLocks noChangeShapeType="1"/>
          </p:cNvSpPr>
          <p:nvPr/>
        </p:nvSpPr>
        <p:spPr bwMode="auto">
          <a:xfrm>
            <a:off x="1809750" y="4371975"/>
            <a:ext cx="2000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4523" name="Line 27"/>
          <p:cNvSpPr>
            <a:spLocks noChangeShapeType="1"/>
          </p:cNvSpPr>
          <p:nvPr/>
        </p:nvSpPr>
        <p:spPr bwMode="auto">
          <a:xfrm>
            <a:off x="5495925" y="4381500"/>
            <a:ext cx="2000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4524" name="Text Box 28"/>
          <p:cNvSpPr txBox="1">
            <a:spLocks noChangeArrowheads="1"/>
          </p:cNvSpPr>
          <p:nvPr/>
        </p:nvSpPr>
        <p:spPr bwMode="auto">
          <a:xfrm>
            <a:off x="7813675" y="3910013"/>
            <a:ext cx="641350" cy="641350"/>
          </a:xfrm>
          <a:prstGeom prst="rect">
            <a:avLst/>
          </a:prstGeom>
          <a:noFill/>
          <a:ln w="9525">
            <a:noFill/>
            <a:miter lim="800000"/>
            <a:headEnd/>
            <a:tailEnd/>
          </a:ln>
        </p:spPr>
        <p:txBody>
          <a:bodyPr wrap="none">
            <a:prstTxWarp prst="textNoShape">
              <a:avLst/>
            </a:prstTxWarp>
            <a:spAutoFit/>
          </a:bodyPr>
          <a:lstStyle/>
          <a:p>
            <a:pPr defTabSz="914400"/>
            <a:r>
              <a:rPr lang="en-US" sz="3600">
                <a:solidFill>
                  <a:srgbClr val="000000"/>
                </a:solidFill>
                <a:ea typeface="Arial"/>
                <a:cs typeface="Arial"/>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8"/>
          <a:srcRect/>
          <a:stretch>
            <a:fillRect/>
          </a:stretch>
        </p:blipFill>
        <p:spPr bwMode="auto">
          <a:xfrm>
            <a:off x="6510338" y="2247900"/>
            <a:ext cx="1752600" cy="1660525"/>
          </a:xfrm>
          <a:prstGeom prst="rect">
            <a:avLst/>
          </a:prstGeom>
          <a:noFill/>
          <a:ln w="9525">
            <a:noFill/>
            <a:miter lim="800000"/>
            <a:headEnd/>
            <a:tailEnd/>
          </a:ln>
        </p:spPr>
      </p:pic>
      <p:pic>
        <p:nvPicPr>
          <p:cNvPr id="236547" name="Picture 3"/>
          <p:cNvPicPr>
            <a:picLocks noChangeAspect="1" noChangeArrowheads="1"/>
          </p:cNvPicPr>
          <p:nvPr/>
        </p:nvPicPr>
        <p:blipFill>
          <a:blip r:embed="rId9">
            <a:lum bright="-6000" contrast="18000"/>
          </a:blip>
          <a:srcRect/>
          <a:stretch>
            <a:fillRect/>
          </a:stretch>
        </p:blipFill>
        <p:spPr bwMode="auto">
          <a:xfrm>
            <a:off x="3317875" y="2259013"/>
            <a:ext cx="1727200" cy="1636712"/>
          </a:xfrm>
          <a:prstGeom prst="rect">
            <a:avLst/>
          </a:prstGeom>
          <a:noFill/>
          <a:ln w="9525">
            <a:noFill/>
            <a:miter lim="800000"/>
            <a:headEnd/>
            <a:tailEnd/>
          </a:ln>
        </p:spPr>
      </p:pic>
      <p:sp>
        <p:nvSpPr>
          <p:cNvPr id="236548" name="Rectangle 4"/>
          <p:cNvSpPr>
            <a:spLocks noGrp="1" noChangeArrowheads="1"/>
          </p:cNvSpPr>
          <p:nvPr>
            <p:ph type="title"/>
          </p:nvPr>
        </p:nvSpPr>
        <p:spPr/>
        <p:txBody>
          <a:bodyPr/>
          <a:lstStyle/>
          <a:p>
            <a:pPr eaLnBrk="1" hangingPunct="1"/>
            <a:r>
              <a:rPr lang="en-US">
                <a:solidFill>
                  <a:srgbClr val="0066FF"/>
                </a:solidFill>
              </a:rPr>
              <a:t>Weak detectors</a:t>
            </a:r>
          </a:p>
        </p:txBody>
      </p:sp>
      <p:pic>
        <p:nvPicPr>
          <p:cNvPr id="236549" name="Picture 5"/>
          <p:cNvPicPr>
            <a:picLocks noChangeAspect="1" noChangeArrowheads="1"/>
          </p:cNvPicPr>
          <p:nvPr/>
        </p:nvPicPr>
        <p:blipFill>
          <a:blip r:embed="rId10"/>
          <a:srcRect/>
          <a:stretch>
            <a:fillRect/>
          </a:stretch>
        </p:blipFill>
        <p:spPr bwMode="auto">
          <a:xfrm>
            <a:off x="392113" y="2259013"/>
            <a:ext cx="1714500" cy="1635125"/>
          </a:xfrm>
          <a:prstGeom prst="rect">
            <a:avLst/>
          </a:prstGeom>
          <a:noFill/>
          <a:ln w="9525">
            <a:noFill/>
            <a:miter lim="800000"/>
            <a:headEnd/>
            <a:tailEnd/>
          </a:ln>
        </p:spPr>
      </p:pic>
      <p:sp>
        <p:nvSpPr>
          <p:cNvPr id="236550" name="Rectangle 6"/>
          <p:cNvSpPr>
            <a:spLocks noChangeArrowheads="1"/>
          </p:cNvSpPr>
          <p:nvPr/>
        </p:nvSpPr>
        <p:spPr bwMode="auto">
          <a:xfrm>
            <a:off x="1165225" y="2357438"/>
            <a:ext cx="631825" cy="596900"/>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6551" name="Rectangle 7"/>
          <p:cNvSpPr>
            <a:spLocks noChangeArrowheads="1"/>
          </p:cNvSpPr>
          <p:nvPr/>
        </p:nvSpPr>
        <p:spPr bwMode="auto">
          <a:xfrm>
            <a:off x="4106863" y="2357438"/>
            <a:ext cx="631825" cy="596900"/>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6552" name="Rectangle 8"/>
          <p:cNvSpPr>
            <a:spLocks noChangeArrowheads="1"/>
          </p:cNvSpPr>
          <p:nvPr/>
        </p:nvSpPr>
        <p:spPr bwMode="auto">
          <a:xfrm>
            <a:off x="254000" y="1314450"/>
            <a:ext cx="8472488" cy="45720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a:solidFill>
                  <a:srgbClr val="000000"/>
                </a:solidFill>
                <a:ea typeface="Arial"/>
                <a:cs typeface="Arial"/>
              </a:rPr>
              <a:t>We now define a family of “weak detectors” as:</a:t>
            </a:r>
          </a:p>
        </p:txBody>
      </p:sp>
      <p:grpSp>
        <p:nvGrpSpPr>
          <p:cNvPr id="2" name="Group 9"/>
          <p:cNvGrpSpPr>
            <a:grpSpLocks/>
          </p:cNvGrpSpPr>
          <p:nvPr/>
        </p:nvGrpSpPr>
        <p:grpSpPr bwMode="auto">
          <a:xfrm>
            <a:off x="6521450" y="4659313"/>
            <a:ext cx="1738313" cy="1646237"/>
            <a:chOff x="4271" y="2996"/>
            <a:chExt cx="1095" cy="1037"/>
          </a:xfrm>
        </p:grpSpPr>
        <p:pic>
          <p:nvPicPr>
            <p:cNvPr id="236579" name="Picture 10"/>
            <p:cNvPicPr>
              <a:picLocks noChangeAspect="1" noChangeArrowheads="1"/>
            </p:cNvPicPr>
            <p:nvPr/>
          </p:nvPicPr>
          <p:blipFill>
            <a:blip r:embed="rId11"/>
            <a:srcRect/>
            <a:stretch>
              <a:fillRect/>
            </a:stretch>
          </p:blipFill>
          <p:spPr bwMode="auto">
            <a:xfrm>
              <a:off x="4271" y="2996"/>
              <a:ext cx="1095" cy="1037"/>
            </a:xfrm>
            <a:prstGeom prst="rect">
              <a:avLst/>
            </a:prstGeom>
            <a:noFill/>
            <a:ln w="9525">
              <a:noFill/>
              <a:miter lim="800000"/>
              <a:headEnd/>
              <a:tailEnd/>
            </a:ln>
          </p:spPr>
        </p:pic>
        <p:sp>
          <p:nvSpPr>
            <p:cNvPr id="236580" name="Rectangle 11"/>
            <p:cNvSpPr>
              <a:spLocks noChangeArrowheads="1"/>
            </p:cNvSpPr>
            <p:nvPr/>
          </p:nvSpPr>
          <p:spPr bwMode="auto">
            <a:xfrm>
              <a:off x="4774" y="3031"/>
              <a:ext cx="398" cy="376"/>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pic>
        <p:nvPicPr>
          <p:cNvPr id="236554" name="Picture 12"/>
          <p:cNvPicPr>
            <a:picLocks noChangeAspect="1" noChangeArrowheads="1"/>
          </p:cNvPicPr>
          <p:nvPr/>
        </p:nvPicPr>
        <p:blipFill>
          <a:blip r:embed="rId12">
            <a:lum bright="-18000" contrast="30000"/>
          </a:blip>
          <a:srcRect/>
          <a:stretch>
            <a:fillRect/>
          </a:stretch>
        </p:blipFill>
        <p:spPr bwMode="auto">
          <a:xfrm>
            <a:off x="2378075" y="2836863"/>
            <a:ext cx="477838" cy="481012"/>
          </a:xfrm>
          <a:prstGeom prst="rect">
            <a:avLst/>
          </a:prstGeom>
          <a:noFill/>
          <a:ln w="9525">
            <a:solidFill>
              <a:srgbClr val="E60500"/>
            </a:solidFill>
            <a:miter lim="800000"/>
            <a:headEnd/>
            <a:tailEnd/>
          </a:ln>
        </p:spPr>
      </p:pic>
      <p:pic>
        <p:nvPicPr>
          <p:cNvPr id="236555" name="Picture 13"/>
          <p:cNvPicPr>
            <a:picLocks noChangeAspect="1" noChangeArrowheads="1"/>
          </p:cNvPicPr>
          <p:nvPr/>
        </p:nvPicPr>
        <p:blipFill>
          <a:blip r:embed="rId13"/>
          <a:srcRect l="24580" r="26537"/>
          <a:stretch>
            <a:fillRect/>
          </a:stretch>
        </p:blipFill>
        <p:spPr bwMode="auto">
          <a:xfrm>
            <a:off x="5399088" y="2751138"/>
            <a:ext cx="539750" cy="566737"/>
          </a:xfrm>
          <a:prstGeom prst="rect">
            <a:avLst/>
          </a:prstGeom>
          <a:noFill/>
          <a:ln w="9525">
            <a:noFill/>
            <a:miter lim="800000"/>
            <a:headEnd/>
            <a:tailEnd/>
          </a:ln>
        </p:spPr>
      </p:pic>
      <p:pic>
        <p:nvPicPr>
          <p:cNvPr id="236556" name="Picture 14" descr="txp_fig"/>
          <p:cNvPicPr>
            <a:picLocks noChangeAspect="1" noChangeArrowheads="1"/>
          </p:cNvPicPr>
          <p:nvPr>
            <p:custDataLst>
              <p:tags r:id="rId1"/>
            </p:custDataLst>
          </p:nvPr>
        </p:nvPicPr>
        <p:blipFill>
          <a:blip r:embed="rId14"/>
          <a:srcRect/>
          <a:stretch>
            <a:fillRect/>
          </a:stretch>
        </p:blipFill>
        <p:spPr bwMode="auto">
          <a:xfrm>
            <a:off x="2135188" y="2984500"/>
            <a:ext cx="185737" cy="185738"/>
          </a:xfrm>
          <a:prstGeom prst="rect">
            <a:avLst/>
          </a:prstGeom>
          <a:noFill/>
          <a:ln w="9525">
            <a:noFill/>
            <a:miter lim="800000"/>
            <a:headEnd/>
            <a:tailEnd/>
          </a:ln>
        </p:spPr>
      </p:pic>
      <p:sp>
        <p:nvSpPr>
          <p:cNvPr id="236557" name="Text Box 15"/>
          <p:cNvSpPr txBox="1">
            <a:spLocks noChangeArrowheads="1"/>
          </p:cNvSpPr>
          <p:nvPr/>
        </p:nvSpPr>
        <p:spPr bwMode="auto">
          <a:xfrm>
            <a:off x="2936875" y="2894013"/>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6558" name="Text Box 16"/>
          <p:cNvSpPr txBox="1">
            <a:spLocks noChangeArrowheads="1"/>
          </p:cNvSpPr>
          <p:nvPr/>
        </p:nvSpPr>
        <p:spPr bwMode="auto">
          <a:xfrm>
            <a:off x="6153150" y="2894013"/>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6559" name="Text Box 17"/>
          <p:cNvSpPr txBox="1">
            <a:spLocks noChangeArrowheads="1"/>
          </p:cNvSpPr>
          <p:nvPr/>
        </p:nvSpPr>
        <p:spPr bwMode="auto">
          <a:xfrm>
            <a:off x="6321425" y="6272213"/>
            <a:ext cx="2101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Better than chance</a:t>
            </a:r>
          </a:p>
        </p:txBody>
      </p:sp>
      <p:sp>
        <p:nvSpPr>
          <p:cNvPr id="236560" name="Text Box 18"/>
          <p:cNvSpPr txBox="1">
            <a:spLocks noChangeArrowheads="1"/>
          </p:cNvSpPr>
          <p:nvPr/>
        </p:nvSpPr>
        <p:spPr bwMode="auto">
          <a:xfrm>
            <a:off x="5038725" y="286543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6561" name="Line 19"/>
          <p:cNvSpPr>
            <a:spLocks noChangeShapeType="1"/>
          </p:cNvSpPr>
          <p:nvPr/>
        </p:nvSpPr>
        <p:spPr bwMode="auto">
          <a:xfrm>
            <a:off x="7389813" y="4033838"/>
            <a:ext cx="0" cy="569912"/>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6562" name="Rectangle 20"/>
          <p:cNvSpPr>
            <a:spLocks noChangeArrowheads="1"/>
          </p:cNvSpPr>
          <p:nvPr/>
        </p:nvSpPr>
        <p:spPr bwMode="auto">
          <a:xfrm>
            <a:off x="3238500" y="4476750"/>
            <a:ext cx="1009650" cy="2219325"/>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6563" name="Picture 21" descr="101_0118"/>
          <p:cNvPicPr>
            <a:picLocks noChangeAspect="1" noChangeArrowheads="1"/>
          </p:cNvPicPr>
          <p:nvPr/>
        </p:nvPicPr>
        <p:blipFill>
          <a:blip r:embed="rId15"/>
          <a:srcRect l="50520" r="30687" b="73521"/>
          <a:stretch>
            <a:fillRect/>
          </a:stretch>
        </p:blipFill>
        <p:spPr bwMode="auto">
          <a:xfrm>
            <a:off x="3389313" y="5086350"/>
            <a:ext cx="246062" cy="279400"/>
          </a:xfrm>
          <a:prstGeom prst="rect">
            <a:avLst/>
          </a:prstGeom>
          <a:noFill/>
          <a:ln w="9525">
            <a:noFill/>
            <a:miter lim="800000"/>
            <a:headEnd/>
            <a:tailEnd/>
          </a:ln>
        </p:spPr>
      </p:pic>
      <p:pic>
        <p:nvPicPr>
          <p:cNvPr id="236564" name="Picture 22" descr="101_0118"/>
          <p:cNvPicPr>
            <a:picLocks noChangeAspect="1" noChangeArrowheads="1"/>
          </p:cNvPicPr>
          <p:nvPr/>
        </p:nvPicPr>
        <p:blipFill>
          <a:blip r:embed="rId15"/>
          <a:srcRect l="27879" r="50664" b="71736"/>
          <a:stretch>
            <a:fillRect/>
          </a:stretch>
        </p:blipFill>
        <p:spPr bwMode="auto">
          <a:xfrm>
            <a:off x="3378200" y="5476875"/>
            <a:ext cx="279400" cy="296863"/>
          </a:xfrm>
          <a:prstGeom prst="rect">
            <a:avLst/>
          </a:prstGeom>
          <a:noFill/>
          <a:ln w="9525">
            <a:noFill/>
            <a:miter lim="800000"/>
            <a:headEnd/>
            <a:tailEnd/>
          </a:ln>
        </p:spPr>
      </p:pic>
      <p:pic>
        <p:nvPicPr>
          <p:cNvPr id="236565" name="Picture 23" descr="101_0118"/>
          <p:cNvPicPr>
            <a:picLocks noChangeAspect="1" noChangeArrowheads="1"/>
          </p:cNvPicPr>
          <p:nvPr/>
        </p:nvPicPr>
        <p:blipFill>
          <a:blip r:embed="rId15"/>
          <a:srcRect l="52295" t="39273" r="30687" b="33058"/>
          <a:stretch>
            <a:fillRect/>
          </a:stretch>
        </p:blipFill>
        <p:spPr bwMode="auto">
          <a:xfrm>
            <a:off x="3413125" y="6292850"/>
            <a:ext cx="250825" cy="290513"/>
          </a:xfrm>
          <a:prstGeom prst="rect">
            <a:avLst/>
          </a:prstGeom>
          <a:noFill/>
          <a:ln w="9525">
            <a:noFill/>
            <a:miter lim="800000"/>
            <a:headEnd/>
            <a:tailEnd/>
          </a:ln>
        </p:spPr>
      </p:pic>
      <p:pic>
        <p:nvPicPr>
          <p:cNvPr id="236566" name="Picture 24" descr="101_0118"/>
          <p:cNvPicPr>
            <a:picLocks noChangeAspect="1" noChangeArrowheads="1"/>
          </p:cNvPicPr>
          <p:nvPr/>
        </p:nvPicPr>
        <p:blipFill>
          <a:blip r:embed="rId15"/>
          <a:srcRect l="16780" t="24991" r="67534" b="53290"/>
          <a:stretch>
            <a:fillRect/>
          </a:stretch>
        </p:blipFill>
        <p:spPr bwMode="auto">
          <a:xfrm>
            <a:off x="3413125" y="5930900"/>
            <a:ext cx="204788" cy="228600"/>
          </a:xfrm>
          <a:prstGeom prst="rect">
            <a:avLst/>
          </a:prstGeom>
          <a:noFill/>
          <a:ln w="9525">
            <a:noFill/>
            <a:miter lim="800000"/>
            <a:headEnd/>
            <a:tailEnd/>
          </a:ln>
        </p:spPr>
      </p:pic>
      <p:pic>
        <p:nvPicPr>
          <p:cNvPr id="236567" name="Picture 25"/>
          <p:cNvPicPr>
            <a:picLocks noChangeAspect="1" noChangeArrowheads="1"/>
          </p:cNvPicPr>
          <p:nvPr/>
        </p:nvPicPr>
        <p:blipFill>
          <a:blip r:embed="rId16"/>
          <a:srcRect l="21747" t="16470" r="26866" b="-4706"/>
          <a:stretch>
            <a:fillRect/>
          </a:stretch>
        </p:blipFill>
        <p:spPr bwMode="auto">
          <a:xfrm>
            <a:off x="3798888" y="5043488"/>
            <a:ext cx="339725" cy="341312"/>
          </a:xfrm>
          <a:prstGeom prst="rect">
            <a:avLst/>
          </a:prstGeom>
          <a:noFill/>
          <a:ln w="9525">
            <a:noFill/>
            <a:miter lim="800000"/>
            <a:headEnd/>
            <a:tailEnd/>
          </a:ln>
        </p:spPr>
      </p:pic>
      <p:pic>
        <p:nvPicPr>
          <p:cNvPr id="236568" name="Picture 26"/>
          <p:cNvPicPr>
            <a:picLocks noChangeAspect="1" noChangeArrowheads="1"/>
          </p:cNvPicPr>
          <p:nvPr/>
        </p:nvPicPr>
        <p:blipFill>
          <a:blip r:embed="rId17"/>
          <a:srcRect l="23193" t="16718" r="26219" b="-1857"/>
          <a:stretch>
            <a:fillRect/>
          </a:stretch>
        </p:blipFill>
        <p:spPr bwMode="auto">
          <a:xfrm>
            <a:off x="3798888" y="5438775"/>
            <a:ext cx="342900" cy="338138"/>
          </a:xfrm>
          <a:prstGeom prst="rect">
            <a:avLst/>
          </a:prstGeom>
          <a:noFill/>
          <a:ln w="9525">
            <a:noFill/>
            <a:miter lim="800000"/>
            <a:headEnd/>
            <a:tailEnd/>
          </a:ln>
        </p:spPr>
      </p:pic>
      <p:pic>
        <p:nvPicPr>
          <p:cNvPr id="236569" name="Picture 27"/>
          <p:cNvPicPr>
            <a:picLocks noChangeAspect="1" noChangeArrowheads="1"/>
          </p:cNvPicPr>
          <p:nvPr/>
        </p:nvPicPr>
        <p:blipFill>
          <a:blip r:embed="rId18"/>
          <a:srcRect l="5118" r="49893" b="18823"/>
          <a:stretch>
            <a:fillRect/>
          </a:stretch>
        </p:blipFill>
        <p:spPr bwMode="auto">
          <a:xfrm>
            <a:off x="3803650" y="6257925"/>
            <a:ext cx="327025" cy="346075"/>
          </a:xfrm>
          <a:prstGeom prst="rect">
            <a:avLst/>
          </a:prstGeom>
          <a:noFill/>
          <a:ln w="9525">
            <a:noFill/>
            <a:miter lim="800000"/>
            <a:headEnd/>
            <a:tailEnd/>
          </a:ln>
        </p:spPr>
      </p:pic>
      <p:pic>
        <p:nvPicPr>
          <p:cNvPr id="236570" name="Picture 28"/>
          <p:cNvPicPr>
            <a:picLocks noChangeAspect="1" noChangeArrowheads="1"/>
          </p:cNvPicPr>
          <p:nvPr/>
        </p:nvPicPr>
        <p:blipFill>
          <a:blip r:embed="rId18"/>
          <a:srcRect l="33577" t="7933" r="21434" b="15651"/>
          <a:stretch>
            <a:fillRect/>
          </a:stretch>
        </p:blipFill>
        <p:spPr bwMode="auto">
          <a:xfrm>
            <a:off x="3798888" y="5845175"/>
            <a:ext cx="339725" cy="339725"/>
          </a:xfrm>
          <a:prstGeom prst="rect">
            <a:avLst/>
          </a:prstGeom>
          <a:noFill/>
          <a:ln w="9525">
            <a:noFill/>
            <a:miter lim="800000"/>
            <a:headEnd/>
            <a:tailEnd/>
          </a:ln>
        </p:spPr>
      </p:pic>
      <p:pic>
        <p:nvPicPr>
          <p:cNvPr id="236571" name="Picture 29"/>
          <p:cNvPicPr>
            <a:picLocks noChangeAspect="1" noChangeArrowheads="1"/>
          </p:cNvPicPr>
          <p:nvPr/>
        </p:nvPicPr>
        <p:blipFill>
          <a:blip r:embed="rId12">
            <a:lum bright="-18000" contrast="30000"/>
          </a:blip>
          <a:srcRect/>
          <a:stretch>
            <a:fillRect/>
          </a:stretch>
        </p:blipFill>
        <p:spPr bwMode="auto">
          <a:xfrm>
            <a:off x="3378200" y="4656138"/>
            <a:ext cx="250825" cy="252412"/>
          </a:xfrm>
          <a:prstGeom prst="rect">
            <a:avLst/>
          </a:prstGeom>
          <a:noFill/>
          <a:ln w="9525">
            <a:solidFill>
              <a:srgbClr val="E60500"/>
            </a:solidFill>
            <a:miter lim="800000"/>
            <a:headEnd/>
            <a:tailEnd/>
          </a:ln>
        </p:spPr>
      </p:pic>
      <p:pic>
        <p:nvPicPr>
          <p:cNvPr id="236572" name="Picture 30"/>
          <p:cNvPicPr>
            <a:picLocks noChangeAspect="1" noChangeArrowheads="1"/>
          </p:cNvPicPr>
          <p:nvPr/>
        </p:nvPicPr>
        <p:blipFill>
          <a:blip r:embed="rId19"/>
          <a:srcRect l="26537" r="24580"/>
          <a:stretch>
            <a:fillRect/>
          </a:stretch>
        </p:blipFill>
        <p:spPr bwMode="auto">
          <a:xfrm>
            <a:off x="3795713" y="4575175"/>
            <a:ext cx="336550" cy="366713"/>
          </a:xfrm>
          <a:prstGeom prst="rect">
            <a:avLst/>
          </a:prstGeom>
          <a:noFill/>
          <a:ln w="9525">
            <a:noFill/>
            <a:miter lim="800000"/>
            <a:headEnd/>
            <a:tailEnd/>
          </a:ln>
        </p:spPr>
      </p:pic>
      <p:sp>
        <p:nvSpPr>
          <p:cNvPr id="236573" name="Line 31"/>
          <p:cNvSpPr>
            <a:spLocks noChangeShapeType="1"/>
          </p:cNvSpPr>
          <p:nvPr/>
        </p:nvSpPr>
        <p:spPr bwMode="auto">
          <a:xfrm flipH="1" flipV="1">
            <a:off x="2733675" y="3457575"/>
            <a:ext cx="619125" cy="11334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6574" name="Line 32"/>
          <p:cNvSpPr>
            <a:spLocks noChangeShapeType="1"/>
          </p:cNvSpPr>
          <p:nvPr/>
        </p:nvSpPr>
        <p:spPr bwMode="auto">
          <a:xfrm flipV="1">
            <a:off x="4181475" y="3390900"/>
            <a:ext cx="1323975" cy="12192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36575" name="Picture 33" descr="txp_fig"/>
          <p:cNvPicPr>
            <a:picLocks noChangeAspect="1" noChangeArrowheads="1"/>
          </p:cNvPicPr>
          <p:nvPr>
            <p:custDataLst>
              <p:tags r:id="rId2"/>
            </p:custDataLst>
          </p:nvPr>
        </p:nvPicPr>
        <p:blipFill>
          <a:blip r:embed="rId20"/>
          <a:srcRect/>
          <a:stretch>
            <a:fillRect/>
          </a:stretch>
        </p:blipFill>
        <p:spPr bwMode="auto">
          <a:xfrm>
            <a:off x="6018213" y="1936750"/>
            <a:ext cx="2587625" cy="228600"/>
          </a:xfrm>
          <a:prstGeom prst="rect">
            <a:avLst/>
          </a:prstGeom>
          <a:noFill/>
          <a:ln w="9525">
            <a:noFill/>
            <a:miter lim="800000"/>
            <a:headEnd/>
            <a:tailEnd/>
          </a:ln>
        </p:spPr>
      </p:pic>
      <p:pic>
        <p:nvPicPr>
          <p:cNvPr id="236576" name="Picture 34" descr="txp_fig"/>
          <p:cNvPicPr>
            <a:picLocks noChangeAspect="1" noChangeArrowheads="1"/>
          </p:cNvPicPr>
          <p:nvPr>
            <p:custDataLst>
              <p:tags r:id="rId3"/>
            </p:custDataLst>
          </p:nvPr>
        </p:nvPicPr>
        <p:blipFill>
          <a:blip r:embed="rId21"/>
          <a:srcRect/>
          <a:stretch>
            <a:fillRect/>
          </a:stretch>
        </p:blipFill>
        <p:spPr bwMode="auto">
          <a:xfrm>
            <a:off x="2516188" y="2562225"/>
            <a:ext cx="223837" cy="223838"/>
          </a:xfrm>
          <a:prstGeom prst="rect">
            <a:avLst/>
          </a:prstGeom>
          <a:noFill/>
          <a:ln w="9525">
            <a:noFill/>
            <a:miter lim="800000"/>
            <a:headEnd/>
            <a:tailEnd/>
          </a:ln>
        </p:spPr>
      </p:pic>
      <p:pic>
        <p:nvPicPr>
          <p:cNvPr id="236577" name="Picture 35" descr="txp_fig"/>
          <p:cNvPicPr>
            <a:picLocks noChangeAspect="1" noChangeArrowheads="1"/>
          </p:cNvPicPr>
          <p:nvPr>
            <p:custDataLst>
              <p:tags r:id="rId4"/>
            </p:custDataLst>
          </p:nvPr>
        </p:nvPicPr>
        <p:blipFill>
          <a:blip r:embed="rId22"/>
          <a:srcRect/>
          <a:stretch>
            <a:fillRect/>
          </a:stretch>
        </p:blipFill>
        <p:spPr bwMode="auto">
          <a:xfrm>
            <a:off x="5586413" y="2540000"/>
            <a:ext cx="198437" cy="173038"/>
          </a:xfrm>
          <a:prstGeom prst="rect">
            <a:avLst/>
          </a:prstGeom>
          <a:noFill/>
          <a:ln w="9525">
            <a:noFill/>
            <a:miter lim="800000"/>
            <a:headEnd/>
            <a:tailEnd/>
          </a:ln>
        </p:spPr>
      </p:pic>
      <p:pic>
        <p:nvPicPr>
          <p:cNvPr id="236578" name="Picture 36" descr="txp_fig"/>
          <p:cNvPicPr>
            <a:picLocks noChangeAspect="1" noChangeArrowheads="1"/>
          </p:cNvPicPr>
          <p:nvPr>
            <p:custDataLst>
              <p:tags r:id="rId5"/>
            </p:custDataLst>
          </p:nvPr>
        </p:nvPicPr>
        <p:blipFill>
          <a:blip r:embed="rId23"/>
          <a:srcRect/>
          <a:stretch>
            <a:fillRect/>
          </a:stretch>
        </p:blipFill>
        <p:spPr bwMode="auto">
          <a:xfrm>
            <a:off x="7448550" y="4213225"/>
            <a:ext cx="1465263"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0"/>
            <a:ext cx="8229600" cy="1143000"/>
          </a:xfrm>
        </p:spPr>
        <p:txBody>
          <a:bodyPr/>
          <a:lstStyle/>
          <a:p>
            <a:pPr eaLnBrk="1" hangingPunct="1"/>
            <a:r>
              <a:rPr lang="en-US">
                <a:solidFill>
                  <a:srgbClr val="0000FF"/>
                </a:solidFill>
              </a:rPr>
              <a:t>Discriminative methods</a:t>
            </a:r>
          </a:p>
        </p:txBody>
      </p:sp>
      <p:sp>
        <p:nvSpPr>
          <p:cNvPr id="164867" name="Rectangle 3"/>
          <p:cNvSpPr>
            <a:spLocks noChangeArrowheads="1"/>
          </p:cNvSpPr>
          <p:nvPr/>
        </p:nvSpPr>
        <p:spPr bwMode="auto">
          <a:xfrm>
            <a:off x="120650" y="1181100"/>
            <a:ext cx="4368800" cy="2632075"/>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68" name="Rectangle 4"/>
          <p:cNvSpPr>
            <a:spLocks noChangeArrowheads="1"/>
          </p:cNvSpPr>
          <p:nvPr/>
        </p:nvSpPr>
        <p:spPr bwMode="auto">
          <a:xfrm>
            <a:off x="4673600" y="1176338"/>
            <a:ext cx="4368800" cy="2632075"/>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69" name="Rectangle 5"/>
          <p:cNvSpPr>
            <a:spLocks noChangeArrowheads="1"/>
          </p:cNvSpPr>
          <p:nvPr/>
        </p:nvSpPr>
        <p:spPr bwMode="auto">
          <a:xfrm>
            <a:off x="112713" y="4016375"/>
            <a:ext cx="4368800" cy="2632075"/>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70" name="Rectangle 6"/>
          <p:cNvSpPr>
            <a:spLocks noChangeArrowheads="1"/>
          </p:cNvSpPr>
          <p:nvPr/>
        </p:nvSpPr>
        <p:spPr bwMode="auto">
          <a:xfrm>
            <a:off x="4668838" y="4016375"/>
            <a:ext cx="4368800" cy="2632075"/>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164871" name="Picture 7"/>
          <p:cNvPicPr>
            <a:picLocks noChangeAspect="1" noChangeArrowheads="1"/>
          </p:cNvPicPr>
          <p:nvPr/>
        </p:nvPicPr>
        <p:blipFill>
          <a:blip r:embed="rId3"/>
          <a:srcRect/>
          <a:stretch>
            <a:fillRect/>
          </a:stretch>
        </p:blipFill>
        <p:spPr bwMode="auto">
          <a:xfrm>
            <a:off x="1651000" y="1776413"/>
            <a:ext cx="349250" cy="315912"/>
          </a:xfrm>
          <a:prstGeom prst="rect">
            <a:avLst/>
          </a:prstGeom>
          <a:noFill/>
          <a:ln w="9525">
            <a:solidFill>
              <a:srgbClr val="E60500"/>
            </a:solidFill>
            <a:miter lim="800000"/>
            <a:headEnd/>
            <a:tailEnd/>
          </a:ln>
        </p:spPr>
      </p:pic>
      <p:pic>
        <p:nvPicPr>
          <p:cNvPr id="164872" name="Picture 8"/>
          <p:cNvPicPr>
            <a:picLocks noChangeAspect="1" noChangeArrowheads="1"/>
          </p:cNvPicPr>
          <p:nvPr/>
        </p:nvPicPr>
        <p:blipFill>
          <a:blip r:embed="rId4"/>
          <a:srcRect/>
          <a:stretch>
            <a:fillRect/>
          </a:stretch>
        </p:blipFill>
        <p:spPr bwMode="auto">
          <a:xfrm>
            <a:off x="212725" y="1616075"/>
            <a:ext cx="920750" cy="868363"/>
          </a:xfrm>
          <a:prstGeom prst="rect">
            <a:avLst/>
          </a:prstGeom>
          <a:noFill/>
          <a:ln w="9525">
            <a:noFill/>
            <a:miter lim="800000"/>
            <a:headEnd/>
            <a:tailEnd/>
          </a:ln>
        </p:spPr>
      </p:pic>
      <p:pic>
        <p:nvPicPr>
          <p:cNvPr id="164873" name="Picture 9"/>
          <p:cNvPicPr>
            <a:picLocks noChangeAspect="1" noChangeArrowheads="1"/>
          </p:cNvPicPr>
          <p:nvPr/>
        </p:nvPicPr>
        <p:blipFill>
          <a:blip r:embed="rId5"/>
          <a:srcRect l="22574" t="23128" r="14514"/>
          <a:stretch>
            <a:fillRect/>
          </a:stretch>
        </p:blipFill>
        <p:spPr bwMode="auto">
          <a:xfrm>
            <a:off x="2492375" y="1711325"/>
            <a:ext cx="725488" cy="800100"/>
          </a:xfrm>
          <a:prstGeom prst="rect">
            <a:avLst/>
          </a:prstGeom>
          <a:noFill/>
          <a:ln w="9525">
            <a:noFill/>
            <a:miter lim="800000"/>
            <a:headEnd/>
            <a:tailEnd/>
          </a:ln>
        </p:spPr>
      </p:pic>
      <p:pic>
        <p:nvPicPr>
          <p:cNvPr id="164874" name="Picture 10"/>
          <p:cNvPicPr>
            <a:picLocks noChangeAspect="1" noChangeArrowheads="1"/>
          </p:cNvPicPr>
          <p:nvPr/>
        </p:nvPicPr>
        <p:blipFill>
          <a:blip r:embed="rId6"/>
          <a:srcRect/>
          <a:stretch>
            <a:fillRect/>
          </a:stretch>
        </p:blipFill>
        <p:spPr bwMode="auto">
          <a:xfrm>
            <a:off x="1098550" y="2117725"/>
            <a:ext cx="350838" cy="315913"/>
          </a:xfrm>
          <a:prstGeom prst="rect">
            <a:avLst/>
          </a:prstGeom>
          <a:noFill/>
          <a:ln w="9525">
            <a:solidFill>
              <a:srgbClr val="E60500"/>
            </a:solidFill>
            <a:miter lim="800000"/>
            <a:headEnd/>
            <a:tailEnd/>
          </a:ln>
        </p:spPr>
      </p:pic>
      <p:pic>
        <p:nvPicPr>
          <p:cNvPr id="164875" name="Picture 11"/>
          <p:cNvPicPr>
            <a:picLocks noChangeAspect="1" noChangeArrowheads="1"/>
          </p:cNvPicPr>
          <p:nvPr/>
        </p:nvPicPr>
        <p:blipFill>
          <a:blip r:embed="rId7"/>
          <a:srcRect/>
          <a:stretch>
            <a:fillRect/>
          </a:stretch>
        </p:blipFill>
        <p:spPr bwMode="auto">
          <a:xfrm>
            <a:off x="1538288" y="2195513"/>
            <a:ext cx="350837" cy="314325"/>
          </a:xfrm>
          <a:prstGeom prst="rect">
            <a:avLst/>
          </a:prstGeom>
          <a:noFill/>
          <a:ln w="9525">
            <a:solidFill>
              <a:srgbClr val="E60500"/>
            </a:solidFill>
            <a:miter lim="800000"/>
            <a:headEnd/>
            <a:tailEnd/>
          </a:ln>
        </p:spPr>
      </p:pic>
      <p:pic>
        <p:nvPicPr>
          <p:cNvPr id="164876" name="Picture 12"/>
          <p:cNvPicPr>
            <a:picLocks noChangeAspect="1" noChangeArrowheads="1"/>
          </p:cNvPicPr>
          <p:nvPr/>
        </p:nvPicPr>
        <p:blipFill>
          <a:blip r:embed="rId8"/>
          <a:srcRect/>
          <a:stretch>
            <a:fillRect/>
          </a:stretch>
        </p:blipFill>
        <p:spPr bwMode="auto">
          <a:xfrm>
            <a:off x="1219200" y="1838325"/>
            <a:ext cx="350838" cy="314325"/>
          </a:xfrm>
          <a:prstGeom prst="rect">
            <a:avLst/>
          </a:prstGeom>
          <a:noFill/>
          <a:ln w="9525">
            <a:solidFill>
              <a:srgbClr val="E60500"/>
            </a:solidFill>
            <a:miter lim="800000"/>
            <a:headEnd/>
            <a:tailEnd/>
          </a:ln>
        </p:spPr>
      </p:pic>
      <p:pic>
        <p:nvPicPr>
          <p:cNvPr id="164877" name="Picture 13"/>
          <p:cNvPicPr>
            <a:picLocks noChangeAspect="1" noChangeArrowheads="1"/>
          </p:cNvPicPr>
          <p:nvPr/>
        </p:nvPicPr>
        <p:blipFill>
          <a:blip r:embed="rId9"/>
          <a:srcRect/>
          <a:stretch>
            <a:fillRect/>
          </a:stretch>
        </p:blipFill>
        <p:spPr bwMode="auto">
          <a:xfrm>
            <a:off x="1808163" y="2135188"/>
            <a:ext cx="328612" cy="315912"/>
          </a:xfrm>
          <a:prstGeom prst="rect">
            <a:avLst/>
          </a:prstGeom>
          <a:noFill/>
          <a:ln w="9525">
            <a:solidFill>
              <a:srgbClr val="E60500"/>
            </a:solidFill>
            <a:miter lim="800000"/>
            <a:headEnd/>
            <a:tailEnd/>
          </a:ln>
        </p:spPr>
      </p:pic>
      <p:pic>
        <p:nvPicPr>
          <p:cNvPr id="164878" name="Picture 14"/>
          <p:cNvPicPr>
            <a:picLocks noChangeAspect="1" noChangeArrowheads="1"/>
          </p:cNvPicPr>
          <p:nvPr/>
        </p:nvPicPr>
        <p:blipFill>
          <a:blip r:embed="rId10"/>
          <a:srcRect/>
          <a:stretch>
            <a:fillRect/>
          </a:stretch>
        </p:blipFill>
        <p:spPr bwMode="auto">
          <a:xfrm>
            <a:off x="1957388" y="1889125"/>
            <a:ext cx="349250" cy="314325"/>
          </a:xfrm>
          <a:prstGeom prst="rect">
            <a:avLst/>
          </a:prstGeom>
          <a:noFill/>
          <a:ln w="9525">
            <a:solidFill>
              <a:srgbClr val="E60500"/>
            </a:solidFill>
            <a:miter lim="800000"/>
            <a:headEnd/>
            <a:tailEnd/>
          </a:ln>
        </p:spPr>
      </p:pic>
      <p:sp>
        <p:nvSpPr>
          <p:cNvPr id="164879" name="Text Box 15"/>
          <p:cNvSpPr txBox="1">
            <a:spLocks noChangeArrowheads="1"/>
          </p:cNvSpPr>
          <p:nvPr/>
        </p:nvSpPr>
        <p:spPr bwMode="auto">
          <a:xfrm>
            <a:off x="1201738" y="2511425"/>
            <a:ext cx="949325" cy="244475"/>
          </a:xfrm>
          <a:prstGeom prst="rect">
            <a:avLst/>
          </a:prstGeom>
          <a:noFill/>
          <a:ln w="9525">
            <a:noFill/>
            <a:miter lim="800000"/>
            <a:headEnd/>
            <a:tailEnd/>
          </a:ln>
        </p:spPr>
        <p:txBody>
          <a:bodyPr wrap="none">
            <a:prstTxWarp prst="textNoShape">
              <a:avLst/>
            </a:prstTxWarp>
            <a:spAutoFit/>
          </a:bodyPr>
          <a:lstStyle/>
          <a:p>
            <a:pPr defTabSz="914400"/>
            <a:r>
              <a:rPr lang="en-US" sz="1000">
                <a:solidFill>
                  <a:srgbClr val="000000"/>
                </a:solidFill>
                <a:ea typeface="Arial"/>
                <a:cs typeface="Arial"/>
              </a:rPr>
              <a:t>10</a:t>
            </a:r>
            <a:r>
              <a:rPr lang="en-US" sz="1000" baseline="30000">
                <a:solidFill>
                  <a:srgbClr val="000000"/>
                </a:solidFill>
                <a:ea typeface="Arial"/>
                <a:cs typeface="Arial"/>
              </a:rPr>
              <a:t>6</a:t>
            </a:r>
            <a:r>
              <a:rPr lang="en-US" sz="1000">
                <a:solidFill>
                  <a:srgbClr val="000000"/>
                </a:solidFill>
                <a:ea typeface="Arial"/>
                <a:cs typeface="Arial"/>
              </a:rPr>
              <a:t> examples</a:t>
            </a:r>
          </a:p>
        </p:txBody>
      </p:sp>
      <p:sp>
        <p:nvSpPr>
          <p:cNvPr id="164880" name="Line 16"/>
          <p:cNvSpPr>
            <a:spLocks noChangeShapeType="1"/>
          </p:cNvSpPr>
          <p:nvPr/>
        </p:nvSpPr>
        <p:spPr bwMode="auto">
          <a:xfrm>
            <a:off x="950913" y="1982788"/>
            <a:ext cx="165100" cy="77787"/>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64881" name="Line 17"/>
          <p:cNvSpPr>
            <a:spLocks noChangeShapeType="1"/>
          </p:cNvSpPr>
          <p:nvPr/>
        </p:nvSpPr>
        <p:spPr bwMode="auto">
          <a:xfrm flipV="1">
            <a:off x="2233613" y="2249488"/>
            <a:ext cx="174625" cy="106362"/>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64882" name="Rectangle 18"/>
          <p:cNvSpPr>
            <a:spLocks noChangeArrowheads="1"/>
          </p:cNvSpPr>
          <p:nvPr/>
        </p:nvSpPr>
        <p:spPr bwMode="auto">
          <a:xfrm>
            <a:off x="185738" y="1268413"/>
            <a:ext cx="19367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Nearest neighbor</a:t>
            </a:r>
          </a:p>
        </p:txBody>
      </p:sp>
      <p:sp>
        <p:nvSpPr>
          <p:cNvPr id="164883" name="Text Box 19"/>
          <p:cNvSpPr txBox="1">
            <a:spLocks noChangeArrowheads="1"/>
          </p:cNvSpPr>
          <p:nvPr/>
        </p:nvSpPr>
        <p:spPr bwMode="auto">
          <a:xfrm>
            <a:off x="166688" y="2741613"/>
            <a:ext cx="3702050" cy="1190625"/>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Shakhnarovich, Viola, Darrell 2003</a:t>
            </a:r>
          </a:p>
          <a:p>
            <a:pPr defTabSz="914400"/>
            <a:r>
              <a:rPr lang="en-US">
                <a:solidFill>
                  <a:srgbClr val="000000"/>
                </a:solidFill>
                <a:ea typeface="Arial"/>
                <a:cs typeface="Arial"/>
              </a:rPr>
              <a:t>Berg, Berg, Malik 2005</a:t>
            </a:r>
          </a:p>
          <a:p>
            <a:pPr defTabSz="914400"/>
            <a:r>
              <a:rPr lang="en-US">
                <a:solidFill>
                  <a:srgbClr val="000000"/>
                </a:solidFill>
                <a:ea typeface="Arial"/>
                <a:cs typeface="Arial"/>
              </a:rPr>
              <a:t>…</a:t>
            </a:r>
          </a:p>
          <a:p>
            <a:pPr defTabSz="914400"/>
            <a:endParaRPr lang="en-US">
              <a:solidFill>
                <a:srgbClr val="000000"/>
              </a:solidFill>
              <a:ea typeface="Arial"/>
              <a:cs typeface="Arial"/>
            </a:endParaRPr>
          </a:p>
        </p:txBody>
      </p:sp>
      <p:sp>
        <p:nvSpPr>
          <p:cNvPr id="164884" name="Rectangle 20"/>
          <p:cNvSpPr>
            <a:spLocks noChangeArrowheads="1"/>
          </p:cNvSpPr>
          <p:nvPr/>
        </p:nvSpPr>
        <p:spPr bwMode="auto">
          <a:xfrm>
            <a:off x="4756150" y="1263650"/>
            <a:ext cx="18351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Neural networks</a:t>
            </a:r>
          </a:p>
        </p:txBody>
      </p:sp>
      <p:sp>
        <p:nvSpPr>
          <p:cNvPr id="164885" name="Text Box 21"/>
          <p:cNvSpPr txBox="1">
            <a:spLocks noChangeArrowheads="1"/>
          </p:cNvSpPr>
          <p:nvPr/>
        </p:nvSpPr>
        <p:spPr bwMode="auto">
          <a:xfrm>
            <a:off x="4802188" y="2673350"/>
            <a:ext cx="3930650" cy="146526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LeCun, Bottou, Bengio, Haffner 1998</a:t>
            </a:r>
          </a:p>
          <a:p>
            <a:pPr defTabSz="914400"/>
            <a:r>
              <a:rPr lang="en-US">
                <a:solidFill>
                  <a:srgbClr val="000000"/>
                </a:solidFill>
                <a:ea typeface="Arial"/>
                <a:cs typeface="Arial"/>
              </a:rPr>
              <a:t>Rowley, Baluja, Kanade 1998</a:t>
            </a:r>
          </a:p>
          <a:p>
            <a:pPr defTabSz="914400"/>
            <a:r>
              <a:rPr lang="en-US">
                <a:solidFill>
                  <a:srgbClr val="000000"/>
                </a:solidFill>
                <a:ea typeface="Arial"/>
                <a:cs typeface="Arial"/>
              </a:rPr>
              <a:t>…</a:t>
            </a:r>
          </a:p>
          <a:p>
            <a:pPr defTabSz="914400"/>
            <a:endParaRPr lang="en-US">
              <a:solidFill>
                <a:srgbClr val="000000"/>
              </a:solidFill>
              <a:ea typeface="Arial"/>
              <a:cs typeface="Arial"/>
            </a:endParaRPr>
          </a:p>
          <a:p>
            <a:pPr defTabSz="914400"/>
            <a:endParaRPr lang="en-US">
              <a:solidFill>
                <a:srgbClr val="000000"/>
              </a:solidFill>
              <a:ea typeface="Arial"/>
              <a:cs typeface="Arial"/>
            </a:endParaRPr>
          </a:p>
        </p:txBody>
      </p:sp>
      <p:sp>
        <p:nvSpPr>
          <p:cNvPr id="164886" name="Rectangle 22"/>
          <p:cNvSpPr>
            <a:spLocks noChangeArrowheads="1"/>
          </p:cNvSpPr>
          <p:nvPr/>
        </p:nvSpPr>
        <p:spPr bwMode="auto">
          <a:xfrm>
            <a:off x="193675" y="4079875"/>
            <a:ext cx="4032250" cy="366713"/>
          </a:xfrm>
          <a:prstGeom prst="rect">
            <a:avLst/>
          </a:prstGeom>
          <a:noFill/>
          <a:ln w="9525">
            <a:noFill/>
            <a:miter lim="800000"/>
            <a:headEnd/>
            <a:tailEnd/>
          </a:ln>
        </p:spPr>
        <p:txBody>
          <a:bodyPr wrap="none">
            <a:prstTxWarp prst="textNoShape">
              <a:avLst/>
            </a:prstTxWarp>
            <a:spAutoFit/>
          </a:bodyPr>
          <a:lstStyle/>
          <a:p>
            <a:pPr defTabSz="914400">
              <a:spcBef>
                <a:spcPct val="20000"/>
              </a:spcBef>
            </a:pPr>
            <a:r>
              <a:rPr lang="en-US">
                <a:solidFill>
                  <a:srgbClr val="000000"/>
                </a:solidFill>
                <a:ea typeface="Arial"/>
                <a:cs typeface="Arial"/>
              </a:rPr>
              <a:t>Support Vector Machines and Kernels</a:t>
            </a:r>
          </a:p>
        </p:txBody>
      </p:sp>
      <p:sp>
        <p:nvSpPr>
          <p:cNvPr id="164887" name="Rectangle 23"/>
          <p:cNvSpPr>
            <a:spLocks noChangeArrowheads="1"/>
          </p:cNvSpPr>
          <p:nvPr/>
        </p:nvSpPr>
        <p:spPr bwMode="auto">
          <a:xfrm>
            <a:off x="4737100" y="4056063"/>
            <a:ext cx="2927350" cy="366712"/>
          </a:xfrm>
          <a:prstGeom prst="rect">
            <a:avLst/>
          </a:prstGeom>
          <a:noFill/>
          <a:ln w="9525">
            <a:noFill/>
            <a:miter lim="800000"/>
            <a:headEnd/>
            <a:tailEnd/>
          </a:ln>
        </p:spPr>
        <p:txBody>
          <a:bodyPr wrap="none">
            <a:prstTxWarp prst="textNoShape">
              <a:avLst/>
            </a:prstTxWarp>
            <a:spAutoFit/>
          </a:bodyPr>
          <a:lstStyle/>
          <a:p>
            <a:pPr defTabSz="914400">
              <a:spcBef>
                <a:spcPct val="20000"/>
              </a:spcBef>
            </a:pPr>
            <a:r>
              <a:rPr lang="en-US">
                <a:solidFill>
                  <a:srgbClr val="000000"/>
                </a:solidFill>
                <a:ea typeface="Arial"/>
                <a:cs typeface="Arial"/>
              </a:rPr>
              <a:t>Conditional Random Fields</a:t>
            </a:r>
          </a:p>
        </p:txBody>
      </p:sp>
      <p:sp>
        <p:nvSpPr>
          <p:cNvPr id="164888" name="Oval 24"/>
          <p:cNvSpPr>
            <a:spLocks noChangeArrowheads="1"/>
          </p:cNvSpPr>
          <p:nvPr/>
        </p:nvSpPr>
        <p:spPr bwMode="auto">
          <a:xfrm>
            <a:off x="5068888" y="4433888"/>
            <a:ext cx="287337" cy="207962"/>
          </a:xfrm>
          <a:prstGeom prst="ellipse">
            <a:avLst/>
          </a:prstGeom>
          <a:noFill/>
          <a:ln w="38100">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89" name="Oval 25"/>
          <p:cNvSpPr>
            <a:spLocks noChangeArrowheads="1"/>
          </p:cNvSpPr>
          <p:nvPr/>
        </p:nvSpPr>
        <p:spPr bwMode="auto">
          <a:xfrm>
            <a:off x="5068888" y="5056188"/>
            <a:ext cx="287337" cy="206375"/>
          </a:xfrm>
          <a:prstGeom prst="ellipse">
            <a:avLst/>
          </a:prstGeom>
          <a:solidFill>
            <a:schemeClr val="accent1"/>
          </a:solidFill>
          <a:ln w="38100">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90" name="Line 26"/>
          <p:cNvSpPr>
            <a:spLocks noChangeShapeType="1"/>
          </p:cNvSpPr>
          <p:nvPr/>
        </p:nvSpPr>
        <p:spPr bwMode="auto">
          <a:xfrm>
            <a:off x="5211763" y="4641850"/>
            <a:ext cx="0" cy="414338"/>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64891" name="Oval 27"/>
          <p:cNvSpPr>
            <a:spLocks noChangeArrowheads="1"/>
          </p:cNvSpPr>
          <p:nvPr/>
        </p:nvSpPr>
        <p:spPr bwMode="auto">
          <a:xfrm>
            <a:off x="5627688" y="4433888"/>
            <a:ext cx="287337" cy="207962"/>
          </a:xfrm>
          <a:prstGeom prst="ellipse">
            <a:avLst/>
          </a:prstGeom>
          <a:noFill/>
          <a:ln w="38100">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92" name="Oval 28"/>
          <p:cNvSpPr>
            <a:spLocks noChangeArrowheads="1"/>
          </p:cNvSpPr>
          <p:nvPr/>
        </p:nvSpPr>
        <p:spPr bwMode="auto">
          <a:xfrm>
            <a:off x="5627688" y="5056188"/>
            <a:ext cx="287337" cy="206375"/>
          </a:xfrm>
          <a:prstGeom prst="ellipse">
            <a:avLst/>
          </a:prstGeom>
          <a:solidFill>
            <a:schemeClr val="accent1"/>
          </a:solidFill>
          <a:ln w="38100">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93" name="Line 29"/>
          <p:cNvSpPr>
            <a:spLocks noChangeShapeType="1"/>
          </p:cNvSpPr>
          <p:nvPr/>
        </p:nvSpPr>
        <p:spPr bwMode="auto">
          <a:xfrm>
            <a:off x="5770563" y="4641850"/>
            <a:ext cx="0" cy="414338"/>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64894" name="Line 30"/>
          <p:cNvSpPr>
            <a:spLocks noChangeShapeType="1"/>
          </p:cNvSpPr>
          <p:nvPr/>
        </p:nvSpPr>
        <p:spPr bwMode="auto">
          <a:xfrm>
            <a:off x="5356225" y="4540250"/>
            <a:ext cx="271463" cy="0"/>
          </a:xfrm>
          <a:prstGeom prst="line">
            <a:avLst/>
          </a:prstGeom>
          <a:noFill/>
          <a:ln w="38100">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164895" name="Rectangle 31"/>
          <p:cNvSpPr>
            <a:spLocks noChangeArrowheads="1"/>
          </p:cNvSpPr>
          <p:nvPr/>
        </p:nvSpPr>
        <p:spPr bwMode="auto">
          <a:xfrm>
            <a:off x="4784725" y="5594350"/>
            <a:ext cx="3473450" cy="915988"/>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McCallum, Freitag, Pereira 2000</a:t>
            </a:r>
          </a:p>
          <a:p>
            <a:pPr defTabSz="914400"/>
            <a:r>
              <a:rPr lang="en-US">
                <a:solidFill>
                  <a:srgbClr val="000000"/>
                </a:solidFill>
                <a:ea typeface="Arial"/>
                <a:cs typeface="Arial"/>
              </a:rPr>
              <a:t>Kumar, Hebert 2003</a:t>
            </a:r>
          </a:p>
          <a:p>
            <a:pPr defTabSz="914400"/>
            <a:r>
              <a:rPr lang="en-US">
                <a:solidFill>
                  <a:srgbClr val="000000"/>
                </a:solidFill>
                <a:ea typeface="Arial"/>
                <a:cs typeface="Arial"/>
              </a:rPr>
              <a:t>…</a:t>
            </a:r>
          </a:p>
        </p:txBody>
      </p:sp>
      <p:pic>
        <p:nvPicPr>
          <p:cNvPr id="164896" name="Picture 32"/>
          <p:cNvPicPr>
            <a:picLocks noChangeAspect="1" noChangeArrowheads="1"/>
          </p:cNvPicPr>
          <p:nvPr/>
        </p:nvPicPr>
        <p:blipFill>
          <a:blip r:embed="rId11"/>
          <a:srcRect/>
          <a:stretch>
            <a:fillRect/>
          </a:stretch>
        </p:blipFill>
        <p:spPr bwMode="auto">
          <a:xfrm>
            <a:off x="4843463" y="1554163"/>
            <a:ext cx="3068637" cy="919162"/>
          </a:xfrm>
          <a:prstGeom prst="rect">
            <a:avLst/>
          </a:prstGeom>
          <a:noFill/>
          <a:ln w="9525">
            <a:noFill/>
            <a:miter lim="800000"/>
            <a:headEnd/>
            <a:tailEnd/>
          </a:ln>
        </p:spPr>
      </p:pic>
      <p:pic>
        <p:nvPicPr>
          <p:cNvPr id="164897" name="Picture 33"/>
          <p:cNvPicPr>
            <a:picLocks noChangeAspect="1" noChangeArrowheads="1"/>
          </p:cNvPicPr>
          <p:nvPr/>
        </p:nvPicPr>
        <p:blipFill>
          <a:blip r:embed="rId12"/>
          <a:srcRect l="5177" t="24107" r="31807" b="15349"/>
          <a:stretch>
            <a:fillRect/>
          </a:stretch>
        </p:blipFill>
        <p:spPr bwMode="auto">
          <a:xfrm>
            <a:off x="280988" y="4425950"/>
            <a:ext cx="1508125" cy="1089025"/>
          </a:xfrm>
          <a:prstGeom prst="rect">
            <a:avLst/>
          </a:prstGeom>
          <a:noFill/>
          <a:ln w="9525">
            <a:noFill/>
            <a:miter lim="800000"/>
            <a:headEnd/>
            <a:tailEnd/>
          </a:ln>
        </p:spPr>
      </p:pic>
      <p:sp>
        <p:nvSpPr>
          <p:cNvPr id="164898" name="Oval 34"/>
          <p:cNvSpPr>
            <a:spLocks noChangeArrowheads="1"/>
          </p:cNvSpPr>
          <p:nvPr/>
        </p:nvSpPr>
        <p:spPr bwMode="auto">
          <a:xfrm>
            <a:off x="914400" y="4654550"/>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899" name="Oval 35"/>
          <p:cNvSpPr>
            <a:spLocks noChangeArrowheads="1"/>
          </p:cNvSpPr>
          <p:nvPr/>
        </p:nvSpPr>
        <p:spPr bwMode="auto">
          <a:xfrm>
            <a:off x="1287463" y="4418013"/>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0" name="Oval 36"/>
          <p:cNvSpPr>
            <a:spLocks noChangeArrowheads="1"/>
          </p:cNvSpPr>
          <p:nvPr/>
        </p:nvSpPr>
        <p:spPr bwMode="auto">
          <a:xfrm>
            <a:off x="693738" y="5133975"/>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1" name="Oval 37"/>
          <p:cNvSpPr>
            <a:spLocks noChangeArrowheads="1"/>
          </p:cNvSpPr>
          <p:nvPr/>
        </p:nvSpPr>
        <p:spPr bwMode="auto">
          <a:xfrm>
            <a:off x="493713" y="4427538"/>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2" name="Oval 38"/>
          <p:cNvSpPr>
            <a:spLocks noChangeArrowheads="1"/>
          </p:cNvSpPr>
          <p:nvPr/>
        </p:nvSpPr>
        <p:spPr bwMode="auto">
          <a:xfrm>
            <a:off x="481013" y="4903788"/>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3" name="Oval 39"/>
          <p:cNvSpPr>
            <a:spLocks noChangeArrowheads="1"/>
          </p:cNvSpPr>
          <p:nvPr/>
        </p:nvSpPr>
        <p:spPr bwMode="auto">
          <a:xfrm>
            <a:off x="493713" y="5334000"/>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4" name="Oval 40"/>
          <p:cNvSpPr>
            <a:spLocks noChangeArrowheads="1"/>
          </p:cNvSpPr>
          <p:nvPr/>
        </p:nvSpPr>
        <p:spPr bwMode="auto">
          <a:xfrm>
            <a:off x="1308100" y="5351463"/>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5" name="Oval 41"/>
          <p:cNvSpPr>
            <a:spLocks noChangeArrowheads="1"/>
          </p:cNvSpPr>
          <p:nvPr/>
        </p:nvSpPr>
        <p:spPr bwMode="auto">
          <a:xfrm>
            <a:off x="1296988" y="4657725"/>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6" name="Oval 42"/>
          <p:cNvSpPr>
            <a:spLocks noChangeArrowheads="1"/>
          </p:cNvSpPr>
          <p:nvPr/>
        </p:nvSpPr>
        <p:spPr bwMode="auto">
          <a:xfrm>
            <a:off x="1722438" y="4437063"/>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4907" name="Text Box 43"/>
          <p:cNvSpPr txBox="1">
            <a:spLocks noChangeArrowheads="1"/>
          </p:cNvSpPr>
          <p:nvPr/>
        </p:nvSpPr>
        <p:spPr bwMode="auto">
          <a:xfrm>
            <a:off x="263525" y="5516563"/>
            <a:ext cx="3105150" cy="94456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Guyon, Vapnik</a:t>
            </a:r>
          </a:p>
          <a:p>
            <a:pPr defTabSz="914400">
              <a:lnSpc>
                <a:spcPct val="90000"/>
              </a:lnSpc>
              <a:spcBef>
                <a:spcPct val="20000"/>
              </a:spcBef>
            </a:pPr>
            <a:r>
              <a:rPr lang="en-US">
                <a:solidFill>
                  <a:srgbClr val="000000"/>
                </a:solidFill>
                <a:ea typeface="Arial"/>
                <a:cs typeface="Arial"/>
              </a:rPr>
              <a:t>Heisele, Serre, Poggio, 2001</a:t>
            </a:r>
          </a:p>
          <a:p>
            <a:pPr defTabSz="914400"/>
            <a:r>
              <a:rPr lang="en-US">
                <a:solidFill>
                  <a:srgbClr val="000000"/>
                </a:solidFill>
                <a:ea typeface="Arial"/>
                <a:cs typeface="Arial"/>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n-US">
                <a:solidFill>
                  <a:srgbClr val="0066FF"/>
                </a:solidFill>
              </a:rPr>
              <a:t>Weak detectors</a:t>
            </a:r>
          </a:p>
        </p:txBody>
      </p:sp>
      <p:pic>
        <p:nvPicPr>
          <p:cNvPr id="238595" name="Picture 3"/>
          <p:cNvPicPr>
            <a:picLocks noChangeAspect="1" noChangeArrowheads="1"/>
          </p:cNvPicPr>
          <p:nvPr/>
        </p:nvPicPr>
        <p:blipFill>
          <a:blip r:embed="rId9">
            <a:lum bright="60000" contrast="72000"/>
          </a:blip>
          <a:srcRect l="20749" t="20340" r="20749" b="20338"/>
          <a:stretch>
            <a:fillRect/>
          </a:stretch>
        </p:blipFill>
        <p:spPr bwMode="auto">
          <a:xfrm>
            <a:off x="1890713" y="2519363"/>
            <a:ext cx="322262" cy="333375"/>
          </a:xfrm>
          <a:prstGeom prst="rect">
            <a:avLst/>
          </a:prstGeom>
          <a:noFill/>
          <a:ln w="9525">
            <a:noFill/>
            <a:miter lim="800000"/>
            <a:headEnd/>
            <a:tailEnd/>
          </a:ln>
        </p:spPr>
      </p:pic>
      <p:pic>
        <p:nvPicPr>
          <p:cNvPr id="238596" name="Picture 4"/>
          <p:cNvPicPr>
            <a:picLocks noChangeAspect="1" noChangeArrowheads="1"/>
          </p:cNvPicPr>
          <p:nvPr/>
        </p:nvPicPr>
        <p:blipFill>
          <a:blip r:embed="rId10"/>
          <a:srcRect/>
          <a:stretch>
            <a:fillRect/>
          </a:stretch>
        </p:blipFill>
        <p:spPr bwMode="auto">
          <a:xfrm>
            <a:off x="4275138" y="2470150"/>
            <a:ext cx="428625" cy="431800"/>
          </a:xfrm>
          <a:prstGeom prst="rect">
            <a:avLst/>
          </a:prstGeom>
          <a:noFill/>
          <a:ln w="9525">
            <a:noFill/>
            <a:miter lim="800000"/>
            <a:headEnd/>
            <a:tailEnd/>
          </a:ln>
        </p:spPr>
      </p:pic>
      <p:pic>
        <p:nvPicPr>
          <p:cNvPr id="238597" name="Picture 5"/>
          <p:cNvPicPr>
            <a:picLocks noChangeAspect="1" noChangeArrowheads="1"/>
          </p:cNvPicPr>
          <p:nvPr/>
        </p:nvPicPr>
        <p:blipFill>
          <a:blip r:embed="rId11"/>
          <a:srcRect l="25909" t="2563" r="19090"/>
          <a:stretch>
            <a:fillRect/>
          </a:stretch>
        </p:blipFill>
        <p:spPr bwMode="auto">
          <a:xfrm>
            <a:off x="6389688" y="2466975"/>
            <a:ext cx="393700" cy="371475"/>
          </a:xfrm>
          <a:prstGeom prst="rect">
            <a:avLst/>
          </a:prstGeom>
          <a:noFill/>
          <a:ln w="9525">
            <a:noFill/>
            <a:miter lim="800000"/>
            <a:headEnd/>
            <a:tailEnd/>
          </a:ln>
        </p:spPr>
      </p:pic>
      <p:pic>
        <p:nvPicPr>
          <p:cNvPr id="238598" name="Picture 6"/>
          <p:cNvPicPr>
            <a:picLocks noChangeAspect="1" noChangeArrowheads="1"/>
          </p:cNvPicPr>
          <p:nvPr/>
        </p:nvPicPr>
        <p:blipFill>
          <a:blip r:embed="rId12"/>
          <a:srcRect/>
          <a:stretch>
            <a:fillRect/>
          </a:stretch>
        </p:blipFill>
        <p:spPr bwMode="auto">
          <a:xfrm>
            <a:off x="2605088" y="2022475"/>
            <a:ext cx="1392237" cy="1330325"/>
          </a:xfrm>
          <a:prstGeom prst="rect">
            <a:avLst/>
          </a:prstGeom>
          <a:noFill/>
          <a:ln w="9525">
            <a:noFill/>
            <a:miter lim="800000"/>
            <a:headEnd/>
            <a:tailEnd/>
          </a:ln>
        </p:spPr>
      </p:pic>
      <p:pic>
        <p:nvPicPr>
          <p:cNvPr id="238599" name="Picture 7"/>
          <p:cNvPicPr>
            <a:picLocks noChangeAspect="1" noChangeArrowheads="1"/>
          </p:cNvPicPr>
          <p:nvPr/>
        </p:nvPicPr>
        <p:blipFill>
          <a:blip r:embed="rId13"/>
          <a:srcRect/>
          <a:stretch>
            <a:fillRect/>
          </a:stretch>
        </p:blipFill>
        <p:spPr bwMode="auto">
          <a:xfrm>
            <a:off x="7183438" y="1927225"/>
            <a:ext cx="1401762" cy="1330325"/>
          </a:xfrm>
          <a:prstGeom prst="rect">
            <a:avLst/>
          </a:prstGeom>
          <a:noFill/>
          <a:ln w="9525">
            <a:noFill/>
            <a:miter lim="800000"/>
            <a:headEnd/>
            <a:tailEnd/>
          </a:ln>
        </p:spPr>
      </p:pic>
      <p:pic>
        <p:nvPicPr>
          <p:cNvPr id="238600" name="Picture 8"/>
          <p:cNvPicPr>
            <a:picLocks noChangeAspect="1" noChangeArrowheads="1"/>
          </p:cNvPicPr>
          <p:nvPr/>
        </p:nvPicPr>
        <p:blipFill>
          <a:blip r:embed="rId14"/>
          <a:srcRect/>
          <a:stretch>
            <a:fillRect/>
          </a:stretch>
        </p:blipFill>
        <p:spPr bwMode="auto">
          <a:xfrm>
            <a:off x="7186613" y="4230688"/>
            <a:ext cx="1384300" cy="1312862"/>
          </a:xfrm>
          <a:prstGeom prst="rect">
            <a:avLst/>
          </a:prstGeom>
          <a:noFill/>
          <a:ln w="9525">
            <a:noFill/>
            <a:miter lim="800000"/>
            <a:headEnd/>
            <a:tailEnd/>
          </a:ln>
        </p:spPr>
      </p:pic>
      <p:grpSp>
        <p:nvGrpSpPr>
          <p:cNvPr id="2" name="Group 9"/>
          <p:cNvGrpSpPr>
            <a:grpSpLocks/>
          </p:cNvGrpSpPr>
          <p:nvPr/>
        </p:nvGrpSpPr>
        <p:grpSpPr bwMode="auto">
          <a:xfrm>
            <a:off x="174625" y="1952625"/>
            <a:ext cx="1406525" cy="1327150"/>
            <a:chOff x="248" y="1230"/>
            <a:chExt cx="886" cy="836"/>
          </a:xfrm>
        </p:grpSpPr>
        <p:pic>
          <p:nvPicPr>
            <p:cNvPr id="238639" name="Picture 10"/>
            <p:cNvPicPr>
              <a:picLocks noChangeAspect="1" noChangeArrowheads="1"/>
            </p:cNvPicPr>
            <p:nvPr/>
          </p:nvPicPr>
          <p:blipFill>
            <a:blip r:embed="rId15"/>
            <a:srcRect/>
            <a:stretch>
              <a:fillRect/>
            </a:stretch>
          </p:blipFill>
          <p:spPr bwMode="auto">
            <a:xfrm>
              <a:off x="263" y="1234"/>
              <a:ext cx="871" cy="831"/>
            </a:xfrm>
            <a:prstGeom prst="rect">
              <a:avLst/>
            </a:prstGeom>
            <a:noFill/>
            <a:ln w="9525">
              <a:noFill/>
              <a:miter lim="800000"/>
              <a:headEnd/>
              <a:tailEnd/>
            </a:ln>
          </p:spPr>
        </p:pic>
        <p:sp>
          <p:nvSpPr>
            <p:cNvPr id="238640" name="Rectangle 11"/>
            <p:cNvSpPr>
              <a:spLocks noChangeArrowheads="1"/>
            </p:cNvSpPr>
            <p:nvPr/>
          </p:nvSpPr>
          <p:spPr bwMode="auto">
            <a:xfrm>
              <a:off x="248" y="1230"/>
              <a:ext cx="885" cy="836"/>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41" name="Rectangle 12"/>
            <p:cNvSpPr>
              <a:spLocks noChangeArrowheads="1"/>
            </p:cNvSpPr>
            <p:nvPr/>
          </p:nvSpPr>
          <p:spPr bwMode="auto">
            <a:xfrm>
              <a:off x="660" y="1272"/>
              <a:ext cx="321" cy="303"/>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grpSp>
        <p:nvGrpSpPr>
          <p:cNvPr id="3" name="Group 13"/>
          <p:cNvGrpSpPr>
            <a:grpSpLocks/>
          </p:cNvGrpSpPr>
          <p:nvPr/>
        </p:nvGrpSpPr>
        <p:grpSpPr bwMode="auto">
          <a:xfrm>
            <a:off x="4833938" y="1947863"/>
            <a:ext cx="1392237" cy="1330325"/>
            <a:chOff x="3045" y="1227"/>
            <a:chExt cx="877" cy="838"/>
          </a:xfrm>
        </p:grpSpPr>
        <p:pic>
          <p:nvPicPr>
            <p:cNvPr id="238637" name="Picture 14"/>
            <p:cNvPicPr>
              <a:picLocks noChangeAspect="1" noChangeArrowheads="1"/>
            </p:cNvPicPr>
            <p:nvPr/>
          </p:nvPicPr>
          <p:blipFill>
            <a:blip r:embed="rId16"/>
            <a:srcRect/>
            <a:stretch>
              <a:fillRect/>
            </a:stretch>
          </p:blipFill>
          <p:spPr bwMode="auto">
            <a:xfrm>
              <a:off x="3045" y="1227"/>
              <a:ext cx="877" cy="838"/>
            </a:xfrm>
            <a:prstGeom prst="rect">
              <a:avLst/>
            </a:prstGeom>
            <a:noFill/>
            <a:ln w="9525">
              <a:noFill/>
              <a:miter lim="800000"/>
              <a:headEnd/>
              <a:tailEnd/>
            </a:ln>
          </p:spPr>
        </p:pic>
        <p:sp>
          <p:nvSpPr>
            <p:cNvPr id="238638" name="Rectangle 15"/>
            <p:cNvSpPr>
              <a:spLocks noChangeArrowheads="1"/>
            </p:cNvSpPr>
            <p:nvPr/>
          </p:nvSpPr>
          <p:spPr bwMode="auto">
            <a:xfrm>
              <a:off x="3448" y="1271"/>
              <a:ext cx="321" cy="303"/>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238603" name="Rectangle 16"/>
          <p:cNvSpPr>
            <a:spLocks noChangeArrowheads="1"/>
          </p:cNvSpPr>
          <p:nvPr/>
        </p:nvSpPr>
        <p:spPr bwMode="auto">
          <a:xfrm>
            <a:off x="7832725" y="2008188"/>
            <a:ext cx="509588" cy="481012"/>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04" name="Rectangle 17"/>
          <p:cNvSpPr>
            <a:spLocks noChangeArrowheads="1"/>
          </p:cNvSpPr>
          <p:nvPr/>
        </p:nvSpPr>
        <p:spPr bwMode="auto">
          <a:xfrm>
            <a:off x="7823200" y="4284663"/>
            <a:ext cx="509588" cy="481012"/>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05" name="Text Box 18"/>
          <p:cNvSpPr txBox="1">
            <a:spLocks noChangeArrowheads="1"/>
          </p:cNvSpPr>
          <p:nvPr/>
        </p:nvSpPr>
        <p:spPr bwMode="auto">
          <a:xfrm>
            <a:off x="268288" y="1333500"/>
            <a:ext cx="8218487" cy="45720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a:solidFill>
                  <a:srgbClr val="000000"/>
                </a:solidFill>
                <a:ea typeface="Arial"/>
                <a:cs typeface="Arial"/>
              </a:rPr>
              <a:t>We can do a better job using filtered images</a:t>
            </a:r>
          </a:p>
        </p:txBody>
      </p:sp>
      <p:sp>
        <p:nvSpPr>
          <p:cNvPr id="238606" name="Text Box 19"/>
          <p:cNvSpPr txBox="1">
            <a:spLocks noChangeArrowheads="1"/>
          </p:cNvSpPr>
          <p:nvPr/>
        </p:nvSpPr>
        <p:spPr bwMode="auto">
          <a:xfrm>
            <a:off x="6859588" y="5624513"/>
            <a:ext cx="2130425" cy="581025"/>
          </a:xfrm>
          <a:prstGeom prst="rect">
            <a:avLst/>
          </a:prstGeom>
          <a:noFill/>
          <a:ln w="9525">
            <a:noFill/>
            <a:miter lim="800000"/>
            <a:headEnd/>
            <a:tailEnd/>
          </a:ln>
        </p:spPr>
        <p:txBody>
          <a:bodyPr wrap="none">
            <a:prstTxWarp prst="textNoShape">
              <a:avLst/>
            </a:prstTxWarp>
            <a:spAutoFit/>
          </a:bodyPr>
          <a:lstStyle/>
          <a:p>
            <a:pPr defTabSz="914400"/>
            <a:r>
              <a:rPr lang="en-US" sz="1600">
                <a:solidFill>
                  <a:srgbClr val="000000"/>
                </a:solidFill>
                <a:ea typeface="Arial"/>
                <a:cs typeface="Arial"/>
              </a:rPr>
              <a:t>Still a weak detector</a:t>
            </a:r>
          </a:p>
          <a:p>
            <a:pPr defTabSz="914400"/>
            <a:r>
              <a:rPr lang="en-US" sz="1600">
                <a:solidFill>
                  <a:srgbClr val="000000"/>
                </a:solidFill>
                <a:ea typeface="Arial"/>
                <a:cs typeface="Arial"/>
              </a:rPr>
              <a:t>but better than before</a:t>
            </a:r>
          </a:p>
        </p:txBody>
      </p:sp>
      <p:pic>
        <p:nvPicPr>
          <p:cNvPr id="238607" name="Picture 20" descr="txp_fig"/>
          <p:cNvPicPr>
            <a:picLocks noChangeAspect="1" noChangeArrowheads="1"/>
          </p:cNvPicPr>
          <p:nvPr>
            <p:custDataLst>
              <p:tags r:id="rId1"/>
            </p:custDataLst>
          </p:nvPr>
        </p:nvPicPr>
        <p:blipFill>
          <a:blip r:embed="rId17"/>
          <a:srcRect/>
          <a:stretch>
            <a:fillRect/>
          </a:stretch>
        </p:blipFill>
        <p:spPr bwMode="auto">
          <a:xfrm>
            <a:off x="4059238" y="2622550"/>
            <a:ext cx="185737" cy="185738"/>
          </a:xfrm>
          <a:prstGeom prst="rect">
            <a:avLst/>
          </a:prstGeom>
          <a:noFill/>
          <a:ln w="9525">
            <a:noFill/>
            <a:miter lim="800000"/>
            <a:headEnd/>
            <a:tailEnd/>
          </a:ln>
        </p:spPr>
      </p:pic>
      <p:sp>
        <p:nvSpPr>
          <p:cNvPr id="238608" name="Text Box 21"/>
          <p:cNvSpPr txBox="1">
            <a:spLocks noChangeArrowheads="1"/>
          </p:cNvSpPr>
          <p:nvPr/>
        </p:nvSpPr>
        <p:spPr bwMode="auto">
          <a:xfrm>
            <a:off x="1524000" y="252253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8609" name="Text Box 22"/>
          <p:cNvSpPr txBox="1">
            <a:spLocks noChangeArrowheads="1"/>
          </p:cNvSpPr>
          <p:nvPr/>
        </p:nvSpPr>
        <p:spPr bwMode="auto">
          <a:xfrm>
            <a:off x="6153150" y="248443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8610" name="Text Box 23"/>
          <p:cNvSpPr txBox="1">
            <a:spLocks noChangeArrowheads="1"/>
          </p:cNvSpPr>
          <p:nvPr/>
        </p:nvSpPr>
        <p:spPr bwMode="auto">
          <a:xfrm>
            <a:off x="6819900" y="2465388"/>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8611" name="Text Box 24"/>
          <p:cNvSpPr txBox="1">
            <a:spLocks noChangeArrowheads="1"/>
          </p:cNvSpPr>
          <p:nvPr/>
        </p:nvSpPr>
        <p:spPr bwMode="auto">
          <a:xfrm>
            <a:off x="4610100" y="2522538"/>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pic>
        <p:nvPicPr>
          <p:cNvPr id="238612" name="Picture 25" descr="txp_fig"/>
          <p:cNvPicPr>
            <a:picLocks noChangeAspect="1" noChangeArrowheads="1"/>
          </p:cNvPicPr>
          <p:nvPr>
            <p:custDataLst>
              <p:tags r:id="rId2"/>
            </p:custDataLst>
          </p:nvPr>
        </p:nvPicPr>
        <p:blipFill>
          <a:blip r:embed="rId18"/>
          <a:srcRect/>
          <a:stretch>
            <a:fillRect/>
          </a:stretch>
        </p:blipFill>
        <p:spPr bwMode="auto">
          <a:xfrm>
            <a:off x="6707188" y="1671638"/>
            <a:ext cx="2351087" cy="179387"/>
          </a:xfrm>
          <a:prstGeom prst="rect">
            <a:avLst/>
          </a:prstGeom>
          <a:noFill/>
          <a:ln w="9525">
            <a:noFill/>
            <a:miter lim="800000"/>
            <a:headEnd/>
            <a:tailEnd/>
          </a:ln>
        </p:spPr>
      </p:pic>
      <p:sp>
        <p:nvSpPr>
          <p:cNvPr id="238613" name="Text Box 26"/>
          <p:cNvSpPr txBox="1">
            <a:spLocks noChangeArrowheads="1"/>
          </p:cNvSpPr>
          <p:nvPr/>
        </p:nvSpPr>
        <p:spPr bwMode="auto">
          <a:xfrm>
            <a:off x="2352675" y="2503488"/>
            <a:ext cx="317500" cy="366712"/>
          </a:xfrm>
          <a:prstGeom prst="rect">
            <a:avLst/>
          </a:prstGeom>
          <a:noFill/>
          <a:ln w="9525">
            <a:noFill/>
            <a:miter lim="800000"/>
            <a:headEnd/>
            <a:tailEnd/>
          </a:ln>
        </p:spPr>
        <p:txBody>
          <a:bodyPr>
            <a:prstTxWarp prst="textNoShape">
              <a:avLst/>
            </a:prstTxWarp>
            <a:spAutoFit/>
          </a:bodyPr>
          <a:lstStyle/>
          <a:p>
            <a:pPr defTabSz="914400"/>
            <a:r>
              <a:rPr lang="en-US">
                <a:solidFill>
                  <a:srgbClr val="000000"/>
                </a:solidFill>
                <a:ea typeface="Arial"/>
                <a:cs typeface="Arial"/>
              </a:rPr>
              <a:t>=</a:t>
            </a:r>
          </a:p>
        </p:txBody>
      </p:sp>
      <p:sp>
        <p:nvSpPr>
          <p:cNvPr id="238614" name="Line 27"/>
          <p:cNvSpPr>
            <a:spLocks noChangeShapeType="1"/>
          </p:cNvSpPr>
          <p:nvPr/>
        </p:nvSpPr>
        <p:spPr bwMode="auto">
          <a:xfrm>
            <a:off x="114300" y="1790700"/>
            <a:ext cx="0" cy="1657350"/>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38615" name="Line 28"/>
          <p:cNvSpPr>
            <a:spLocks noChangeShapeType="1"/>
          </p:cNvSpPr>
          <p:nvPr/>
        </p:nvSpPr>
        <p:spPr bwMode="auto">
          <a:xfrm>
            <a:off x="2390775" y="1838325"/>
            <a:ext cx="0" cy="1657350"/>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38616" name="Rectangle 29"/>
          <p:cNvSpPr>
            <a:spLocks noChangeArrowheads="1"/>
          </p:cNvSpPr>
          <p:nvPr/>
        </p:nvSpPr>
        <p:spPr bwMode="auto">
          <a:xfrm>
            <a:off x="3190875" y="4476750"/>
            <a:ext cx="1438275" cy="2219325"/>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8617" name="Picture 30" descr="txp_fig"/>
          <p:cNvPicPr>
            <a:picLocks noChangeAspect="1" noChangeArrowheads="1"/>
          </p:cNvPicPr>
          <p:nvPr>
            <p:custDataLst>
              <p:tags r:id="rId3"/>
            </p:custDataLst>
          </p:nvPr>
        </p:nvPicPr>
        <p:blipFill>
          <a:blip r:embed="rId19"/>
          <a:srcRect/>
          <a:stretch>
            <a:fillRect/>
          </a:stretch>
        </p:blipFill>
        <p:spPr bwMode="auto">
          <a:xfrm>
            <a:off x="4392613" y="2181225"/>
            <a:ext cx="223837" cy="223838"/>
          </a:xfrm>
          <a:prstGeom prst="rect">
            <a:avLst/>
          </a:prstGeom>
          <a:noFill/>
          <a:ln w="9525">
            <a:noFill/>
            <a:miter lim="800000"/>
            <a:headEnd/>
            <a:tailEnd/>
          </a:ln>
        </p:spPr>
      </p:pic>
      <p:pic>
        <p:nvPicPr>
          <p:cNvPr id="238618" name="Picture 31" descr="txp_fig"/>
          <p:cNvPicPr>
            <a:picLocks noChangeAspect="1" noChangeArrowheads="1"/>
          </p:cNvPicPr>
          <p:nvPr>
            <p:custDataLst>
              <p:tags r:id="rId4"/>
            </p:custDataLst>
          </p:nvPr>
        </p:nvPicPr>
        <p:blipFill>
          <a:blip r:embed="rId20"/>
          <a:srcRect/>
          <a:stretch>
            <a:fillRect/>
          </a:stretch>
        </p:blipFill>
        <p:spPr bwMode="auto">
          <a:xfrm>
            <a:off x="6481763" y="2225675"/>
            <a:ext cx="198437" cy="173038"/>
          </a:xfrm>
          <a:prstGeom prst="rect">
            <a:avLst/>
          </a:prstGeom>
          <a:noFill/>
          <a:ln w="9525">
            <a:noFill/>
            <a:miter lim="800000"/>
            <a:headEnd/>
            <a:tailEnd/>
          </a:ln>
        </p:spPr>
      </p:pic>
      <p:pic>
        <p:nvPicPr>
          <p:cNvPr id="238619" name="Picture 32" descr="txp_fig"/>
          <p:cNvPicPr>
            <a:picLocks noChangeAspect="1" noChangeArrowheads="1"/>
          </p:cNvPicPr>
          <p:nvPr>
            <p:custDataLst>
              <p:tags r:id="rId5"/>
            </p:custDataLst>
          </p:nvPr>
        </p:nvPicPr>
        <p:blipFill>
          <a:blip r:embed="rId21"/>
          <a:srcRect/>
          <a:stretch>
            <a:fillRect/>
          </a:stretch>
        </p:blipFill>
        <p:spPr bwMode="auto">
          <a:xfrm>
            <a:off x="7600950" y="3603625"/>
            <a:ext cx="1465263" cy="228600"/>
          </a:xfrm>
          <a:prstGeom prst="rect">
            <a:avLst/>
          </a:prstGeom>
          <a:noFill/>
          <a:ln w="9525">
            <a:noFill/>
            <a:miter lim="800000"/>
            <a:headEnd/>
            <a:tailEnd/>
          </a:ln>
        </p:spPr>
      </p:pic>
      <p:pic>
        <p:nvPicPr>
          <p:cNvPr id="238620" name="Picture 33" descr="txp_fig"/>
          <p:cNvPicPr>
            <a:picLocks noChangeAspect="1" noChangeArrowheads="1"/>
          </p:cNvPicPr>
          <p:nvPr>
            <p:custDataLst>
              <p:tags r:id="rId6"/>
            </p:custDataLst>
          </p:nvPr>
        </p:nvPicPr>
        <p:blipFill>
          <a:blip r:embed="rId22"/>
          <a:srcRect/>
          <a:stretch>
            <a:fillRect/>
          </a:stretch>
        </p:blipFill>
        <p:spPr bwMode="auto">
          <a:xfrm>
            <a:off x="1960563" y="2149475"/>
            <a:ext cx="198437" cy="234950"/>
          </a:xfrm>
          <a:prstGeom prst="rect">
            <a:avLst/>
          </a:prstGeom>
          <a:noFill/>
          <a:ln w="9525">
            <a:noFill/>
            <a:miter lim="800000"/>
            <a:headEnd/>
            <a:tailEnd/>
          </a:ln>
        </p:spPr>
      </p:pic>
      <p:pic>
        <p:nvPicPr>
          <p:cNvPr id="238621" name="Picture 34"/>
          <p:cNvPicPr>
            <a:picLocks noChangeAspect="1" noChangeArrowheads="1"/>
          </p:cNvPicPr>
          <p:nvPr/>
        </p:nvPicPr>
        <p:blipFill>
          <a:blip r:embed="rId9">
            <a:lum bright="60000" contrast="72000"/>
          </a:blip>
          <a:srcRect l="20749" t="20340" r="20749" b="20338"/>
          <a:stretch>
            <a:fillRect/>
          </a:stretch>
        </p:blipFill>
        <p:spPr bwMode="auto">
          <a:xfrm>
            <a:off x="3262313" y="4668838"/>
            <a:ext cx="306387" cy="317500"/>
          </a:xfrm>
          <a:prstGeom prst="rect">
            <a:avLst/>
          </a:prstGeom>
          <a:noFill/>
          <a:ln w="9525">
            <a:noFill/>
            <a:miter lim="800000"/>
            <a:headEnd/>
            <a:tailEnd/>
          </a:ln>
        </p:spPr>
      </p:pic>
      <p:pic>
        <p:nvPicPr>
          <p:cNvPr id="238622" name="Picture 35"/>
          <p:cNvPicPr>
            <a:picLocks noChangeAspect="1" noChangeArrowheads="1"/>
          </p:cNvPicPr>
          <p:nvPr/>
        </p:nvPicPr>
        <p:blipFill>
          <a:blip r:embed="rId10"/>
          <a:srcRect/>
          <a:stretch>
            <a:fillRect/>
          </a:stretch>
        </p:blipFill>
        <p:spPr bwMode="auto">
          <a:xfrm>
            <a:off x="3646488" y="4614863"/>
            <a:ext cx="407987" cy="411162"/>
          </a:xfrm>
          <a:prstGeom prst="rect">
            <a:avLst/>
          </a:prstGeom>
          <a:noFill/>
          <a:ln w="9525">
            <a:noFill/>
            <a:miter lim="800000"/>
            <a:headEnd/>
            <a:tailEnd/>
          </a:ln>
        </p:spPr>
      </p:pic>
      <p:pic>
        <p:nvPicPr>
          <p:cNvPr id="238623" name="Picture 36"/>
          <p:cNvPicPr>
            <a:picLocks noChangeAspect="1" noChangeArrowheads="1"/>
          </p:cNvPicPr>
          <p:nvPr/>
        </p:nvPicPr>
        <p:blipFill>
          <a:blip r:embed="rId23"/>
          <a:srcRect l="19090" r="25909" b="2563"/>
          <a:stretch>
            <a:fillRect/>
          </a:stretch>
        </p:blipFill>
        <p:spPr bwMode="auto">
          <a:xfrm>
            <a:off x="4156075" y="4629150"/>
            <a:ext cx="412750" cy="390525"/>
          </a:xfrm>
          <a:prstGeom prst="rect">
            <a:avLst/>
          </a:prstGeom>
          <a:noFill/>
          <a:ln w="9525">
            <a:noFill/>
            <a:miter lim="800000"/>
            <a:headEnd/>
            <a:tailEnd/>
          </a:ln>
        </p:spPr>
      </p:pic>
      <p:sp>
        <p:nvSpPr>
          <p:cNvPr id="238624" name="Line 37"/>
          <p:cNvSpPr>
            <a:spLocks noChangeShapeType="1"/>
          </p:cNvSpPr>
          <p:nvPr/>
        </p:nvSpPr>
        <p:spPr bwMode="auto">
          <a:xfrm flipV="1">
            <a:off x="4667250" y="2952750"/>
            <a:ext cx="1752600" cy="173355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5" name="Line 38"/>
          <p:cNvSpPr>
            <a:spLocks noChangeShapeType="1"/>
          </p:cNvSpPr>
          <p:nvPr/>
        </p:nvSpPr>
        <p:spPr bwMode="auto">
          <a:xfrm flipV="1">
            <a:off x="3924300" y="3000375"/>
            <a:ext cx="552450" cy="157162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6" name="Line 39"/>
          <p:cNvSpPr>
            <a:spLocks noChangeShapeType="1"/>
          </p:cNvSpPr>
          <p:nvPr/>
        </p:nvSpPr>
        <p:spPr bwMode="auto">
          <a:xfrm flipH="1" flipV="1">
            <a:off x="2181225" y="2962275"/>
            <a:ext cx="1066800" cy="16668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7" name="Line 40"/>
          <p:cNvSpPr>
            <a:spLocks noChangeShapeType="1"/>
          </p:cNvSpPr>
          <p:nvPr/>
        </p:nvSpPr>
        <p:spPr bwMode="auto">
          <a:xfrm>
            <a:off x="7562850" y="3333750"/>
            <a:ext cx="0" cy="8001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38628" name="Picture 41"/>
          <p:cNvPicPr>
            <a:picLocks noChangeAspect="1" noChangeArrowheads="1"/>
          </p:cNvPicPr>
          <p:nvPr/>
        </p:nvPicPr>
        <p:blipFill>
          <a:blip r:embed="rId24"/>
          <a:srcRect/>
          <a:stretch>
            <a:fillRect/>
          </a:stretch>
        </p:blipFill>
        <p:spPr bwMode="auto">
          <a:xfrm>
            <a:off x="3298825" y="5297488"/>
            <a:ext cx="212725" cy="214312"/>
          </a:xfrm>
          <a:prstGeom prst="rect">
            <a:avLst/>
          </a:prstGeom>
          <a:noFill/>
          <a:ln w="9525">
            <a:noFill/>
            <a:miter lim="800000"/>
            <a:headEnd/>
            <a:tailEnd/>
          </a:ln>
        </p:spPr>
      </p:pic>
      <p:pic>
        <p:nvPicPr>
          <p:cNvPr id="238629" name="Picture 42"/>
          <p:cNvPicPr>
            <a:picLocks noChangeAspect="1" noChangeArrowheads="1"/>
          </p:cNvPicPr>
          <p:nvPr/>
        </p:nvPicPr>
        <p:blipFill>
          <a:blip r:embed="rId25"/>
          <a:srcRect/>
          <a:stretch>
            <a:fillRect/>
          </a:stretch>
        </p:blipFill>
        <p:spPr bwMode="auto">
          <a:xfrm>
            <a:off x="3656013" y="5156200"/>
            <a:ext cx="430212" cy="431800"/>
          </a:xfrm>
          <a:prstGeom prst="rect">
            <a:avLst/>
          </a:prstGeom>
          <a:noFill/>
          <a:ln w="9525">
            <a:noFill/>
            <a:miter lim="800000"/>
            <a:headEnd/>
            <a:tailEnd/>
          </a:ln>
        </p:spPr>
      </p:pic>
      <p:pic>
        <p:nvPicPr>
          <p:cNvPr id="238630" name="Picture 43"/>
          <p:cNvPicPr>
            <a:picLocks noChangeAspect="1" noChangeArrowheads="1"/>
          </p:cNvPicPr>
          <p:nvPr/>
        </p:nvPicPr>
        <p:blipFill>
          <a:blip r:embed="rId26"/>
          <a:srcRect l="25586" r="21748" b="-4706"/>
          <a:stretch>
            <a:fillRect/>
          </a:stretch>
        </p:blipFill>
        <p:spPr bwMode="auto">
          <a:xfrm>
            <a:off x="4178300" y="5183188"/>
            <a:ext cx="365125" cy="395287"/>
          </a:xfrm>
          <a:prstGeom prst="rect">
            <a:avLst/>
          </a:prstGeom>
          <a:noFill/>
          <a:ln w="9525">
            <a:noFill/>
            <a:miter lim="800000"/>
            <a:headEnd/>
            <a:tailEnd/>
          </a:ln>
        </p:spPr>
      </p:pic>
      <p:pic>
        <p:nvPicPr>
          <p:cNvPr id="238631" name="Picture 44"/>
          <p:cNvPicPr>
            <a:picLocks noChangeAspect="1" noChangeArrowheads="1"/>
          </p:cNvPicPr>
          <p:nvPr/>
        </p:nvPicPr>
        <p:blipFill>
          <a:blip r:embed="rId27"/>
          <a:srcRect/>
          <a:stretch>
            <a:fillRect/>
          </a:stretch>
        </p:blipFill>
        <p:spPr bwMode="auto">
          <a:xfrm>
            <a:off x="3306763" y="5791200"/>
            <a:ext cx="214312" cy="215900"/>
          </a:xfrm>
          <a:prstGeom prst="rect">
            <a:avLst/>
          </a:prstGeom>
          <a:noFill/>
          <a:ln w="9525">
            <a:noFill/>
            <a:miter lim="800000"/>
            <a:headEnd/>
            <a:tailEnd/>
          </a:ln>
        </p:spPr>
      </p:pic>
      <p:pic>
        <p:nvPicPr>
          <p:cNvPr id="238632" name="Picture 45"/>
          <p:cNvPicPr>
            <a:picLocks noChangeAspect="1" noChangeArrowheads="1"/>
          </p:cNvPicPr>
          <p:nvPr/>
        </p:nvPicPr>
        <p:blipFill>
          <a:blip r:embed="rId28"/>
          <a:srcRect/>
          <a:stretch>
            <a:fillRect/>
          </a:stretch>
        </p:blipFill>
        <p:spPr bwMode="auto">
          <a:xfrm>
            <a:off x="3630613" y="5659438"/>
            <a:ext cx="438150" cy="442912"/>
          </a:xfrm>
          <a:prstGeom prst="rect">
            <a:avLst/>
          </a:prstGeom>
          <a:noFill/>
          <a:ln w="9525">
            <a:noFill/>
            <a:miter lim="800000"/>
            <a:headEnd/>
            <a:tailEnd/>
          </a:ln>
        </p:spPr>
      </p:pic>
      <p:pic>
        <p:nvPicPr>
          <p:cNvPr id="238633" name="Picture 46"/>
          <p:cNvPicPr>
            <a:picLocks noChangeAspect="1" noChangeArrowheads="1"/>
          </p:cNvPicPr>
          <p:nvPr/>
        </p:nvPicPr>
        <p:blipFill>
          <a:blip r:embed="rId29"/>
          <a:srcRect l="20779" r="16884" b="-7172"/>
          <a:stretch>
            <a:fillRect/>
          </a:stretch>
        </p:blipFill>
        <p:spPr bwMode="auto">
          <a:xfrm>
            <a:off x="4157663" y="5703888"/>
            <a:ext cx="407987" cy="407987"/>
          </a:xfrm>
          <a:prstGeom prst="rect">
            <a:avLst/>
          </a:prstGeom>
          <a:noFill/>
          <a:ln w="9525">
            <a:noFill/>
            <a:miter lim="800000"/>
            <a:headEnd/>
            <a:tailEnd/>
          </a:ln>
        </p:spPr>
      </p:pic>
      <p:pic>
        <p:nvPicPr>
          <p:cNvPr id="238634" name="Picture 47"/>
          <p:cNvPicPr>
            <a:picLocks noChangeAspect="1" noChangeArrowheads="1"/>
          </p:cNvPicPr>
          <p:nvPr/>
        </p:nvPicPr>
        <p:blipFill>
          <a:blip r:embed="rId30"/>
          <a:srcRect/>
          <a:stretch>
            <a:fillRect/>
          </a:stretch>
        </p:blipFill>
        <p:spPr bwMode="auto">
          <a:xfrm>
            <a:off x="3306763" y="6324600"/>
            <a:ext cx="214312" cy="215900"/>
          </a:xfrm>
          <a:prstGeom prst="rect">
            <a:avLst/>
          </a:prstGeom>
          <a:noFill/>
          <a:ln w="9525">
            <a:noFill/>
            <a:miter lim="800000"/>
            <a:headEnd/>
            <a:tailEnd/>
          </a:ln>
        </p:spPr>
      </p:pic>
      <p:pic>
        <p:nvPicPr>
          <p:cNvPr id="238635" name="Picture 48"/>
          <p:cNvPicPr>
            <a:picLocks noChangeAspect="1" noChangeArrowheads="1"/>
          </p:cNvPicPr>
          <p:nvPr/>
        </p:nvPicPr>
        <p:blipFill>
          <a:blip r:embed="rId31"/>
          <a:srcRect/>
          <a:stretch>
            <a:fillRect/>
          </a:stretch>
        </p:blipFill>
        <p:spPr bwMode="auto">
          <a:xfrm>
            <a:off x="3608388" y="6221413"/>
            <a:ext cx="438150" cy="442912"/>
          </a:xfrm>
          <a:prstGeom prst="rect">
            <a:avLst/>
          </a:prstGeom>
          <a:noFill/>
          <a:ln w="9525">
            <a:noFill/>
            <a:miter lim="800000"/>
            <a:headEnd/>
            <a:tailEnd/>
          </a:ln>
        </p:spPr>
      </p:pic>
      <p:pic>
        <p:nvPicPr>
          <p:cNvPr id="238636" name="Picture 49"/>
          <p:cNvPicPr>
            <a:picLocks noChangeAspect="1" noChangeArrowheads="1"/>
          </p:cNvPicPr>
          <p:nvPr/>
        </p:nvPicPr>
        <p:blipFill>
          <a:blip r:embed="rId32"/>
          <a:srcRect l="24307" r="20470" b="-4706"/>
          <a:stretch>
            <a:fillRect/>
          </a:stretch>
        </p:blipFill>
        <p:spPr bwMode="auto">
          <a:xfrm>
            <a:off x="4157663" y="6249988"/>
            <a:ext cx="392112" cy="40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srcRect/>
          <a:stretch>
            <a:fillRect/>
          </a:stretch>
        </p:blipFill>
        <p:spPr bwMode="auto">
          <a:xfrm>
            <a:off x="868363" y="4487863"/>
            <a:ext cx="6316662" cy="2114550"/>
          </a:xfrm>
          <a:prstGeom prst="rect">
            <a:avLst/>
          </a:prstGeom>
          <a:noFill/>
          <a:ln w="9525">
            <a:noFill/>
            <a:miter lim="800000"/>
            <a:headEnd/>
            <a:tailEnd/>
          </a:ln>
        </p:spPr>
      </p:pic>
      <p:sp>
        <p:nvSpPr>
          <p:cNvPr id="240643" name="Rectangle 3"/>
          <p:cNvSpPr>
            <a:spLocks noGrp="1" noChangeArrowheads="1"/>
          </p:cNvSpPr>
          <p:nvPr>
            <p:ph type="title"/>
          </p:nvPr>
        </p:nvSpPr>
        <p:spPr>
          <a:xfrm>
            <a:off x="457200" y="0"/>
            <a:ext cx="8229600" cy="1143000"/>
          </a:xfrm>
        </p:spPr>
        <p:txBody>
          <a:bodyPr/>
          <a:lstStyle/>
          <a:p>
            <a:pPr eaLnBrk="1" hangingPunct="1"/>
            <a:r>
              <a:rPr lang="en-US">
                <a:solidFill>
                  <a:srgbClr val="0000FF"/>
                </a:solidFill>
              </a:rPr>
              <a:t>Training</a:t>
            </a:r>
          </a:p>
        </p:txBody>
      </p:sp>
      <p:sp>
        <p:nvSpPr>
          <p:cNvPr id="240644" name="Text Box 4"/>
          <p:cNvSpPr txBox="1">
            <a:spLocks noChangeArrowheads="1"/>
          </p:cNvSpPr>
          <p:nvPr/>
        </p:nvSpPr>
        <p:spPr bwMode="auto">
          <a:xfrm>
            <a:off x="147638" y="966788"/>
            <a:ext cx="8394700" cy="366712"/>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First we evaluate all the N features on all the training images.</a:t>
            </a:r>
          </a:p>
        </p:txBody>
      </p:sp>
      <p:sp>
        <p:nvSpPr>
          <p:cNvPr id="240645" name="Text Box 5"/>
          <p:cNvSpPr txBox="1">
            <a:spLocks noChangeArrowheads="1"/>
          </p:cNvSpPr>
          <p:nvPr/>
        </p:nvSpPr>
        <p:spPr bwMode="auto">
          <a:xfrm>
            <a:off x="255588" y="4071938"/>
            <a:ext cx="8394700" cy="64135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Then, we sample the feature outputs on the object center and at random locations in the background:</a:t>
            </a:r>
          </a:p>
        </p:txBody>
      </p:sp>
      <p:pic>
        <p:nvPicPr>
          <p:cNvPr id="240646" name="Picture 6"/>
          <p:cNvPicPr>
            <a:picLocks noChangeAspect="1" noChangeArrowheads="1"/>
          </p:cNvPicPr>
          <p:nvPr/>
        </p:nvPicPr>
        <p:blipFill>
          <a:blip r:embed="rId4"/>
          <a:srcRect/>
          <a:stretch>
            <a:fillRect/>
          </a:stretch>
        </p:blipFill>
        <p:spPr bwMode="auto">
          <a:xfrm>
            <a:off x="307975" y="1314450"/>
            <a:ext cx="8048625"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381000" y="228600"/>
            <a:ext cx="8229600" cy="1143000"/>
          </a:xfrm>
        </p:spPr>
        <p:txBody>
          <a:bodyPr/>
          <a:lstStyle/>
          <a:p>
            <a:pPr eaLnBrk="1" hangingPunct="1"/>
            <a:r>
              <a:rPr lang="en-US" sz="4000">
                <a:solidFill>
                  <a:srgbClr val="0000FF"/>
                </a:solidFill>
              </a:rPr>
              <a:t>Representation and object model</a:t>
            </a:r>
          </a:p>
        </p:txBody>
      </p:sp>
      <p:grpSp>
        <p:nvGrpSpPr>
          <p:cNvPr id="2" name="Group 3"/>
          <p:cNvGrpSpPr>
            <a:grpSpLocks/>
          </p:cNvGrpSpPr>
          <p:nvPr/>
        </p:nvGrpSpPr>
        <p:grpSpPr bwMode="auto">
          <a:xfrm>
            <a:off x="280988" y="1577975"/>
            <a:ext cx="5889625" cy="3735388"/>
            <a:chOff x="177" y="994"/>
            <a:chExt cx="3710" cy="2353"/>
          </a:xfrm>
        </p:grpSpPr>
        <p:pic>
          <p:nvPicPr>
            <p:cNvPr id="242721" name="Picture 4"/>
            <p:cNvPicPr>
              <a:picLocks noChangeAspect="1" noChangeArrowheads="1"/>
            </p:cNvPicPr>
            <p:nvPr/>
          </p:nvPicPr>
          <p:blipFill>
            <a:blip r:embed="rId3"/>
            <a:srcRect/>
            <a:stretch>
              <a:fillRect/>
            </a:stretch>
          </p:blipFill>
          <p:spPr bwMode="auto">
            <a:xfrm>
              <a:off x="1417" y="2704"/>
              <a:ext cx="1215" cy="643"/>
            </a:xfrm>
            <a:prstGeom prst="rect">
              <a:avLst/>
            </a:prstGeom>
            <a:noFill/>
            <a:ln w="9525">
              <a:noFill/>
              <a:miter lim="800000"/>
              <a:headEnd/>
              <a:tailEnd/>
            </a:ln>
          </p:spPr>
        </p:pic>
        <p:sp>
          <p:nvSpPr>
            <p:cNvPr id="242722" name="AutoShape 5"/>
            <p:cNvSpPr>
              <a:spLocks/>
            </p:cNvSpPr>
            <p:nvPr/>
          </p:nvSpPr>
          <p:spPr bwMode="auto">
            <a:xfrm rot="5400000">
              <a:off x="1979" y="771"/>
              <a:ext cx="106" cy="3710"/>
            </a:xfrm>
            <a:prstGeom prst="rightBrace">
              <a:avLst>
                <a:gd name="adj1" fmla="val 129306"/>
                <a:gd name="adj2" fmla="val 49958"/>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nvGrpSpPr>
            <p:cNvPr id="3" name="Group 6"/>
            <p:cNvGrpSpPr>
              <a:grpSpLocks/>
            </p:cNvGrpSpPr>
            <p:nvPr/>
          </p:nvGrpSpPr>
          <p:grpSpPr bwMode="auto">
            <a:xfrm>
              <a:off x="1819" y="994"/>
              <a:ext cx="1976" cy="781"/>
              <a:chOff x="1819" y="994"/>
              <a:chExt cx="1976" cy="781"/>
            </a:xfrm>
          </p:grpSpPr>
          <p:pic>
            <p:nvPicPr>
              <p:cNvPr id="242725" name="Picture 7"/>
              <p:cNvPicPr>
                <a:picLocks noChangeAspect="1" noChangeArrowheads="1"/>
              </p:cNvPicPr>
              <p:nvPr/>
            </p:nvPicPr>
            <p:blipFill>
              <a:blip r:embed="rId4"/>
              <a:srcRect/>
              <a:stretch>
                <a:fillRect/>
              </a:stretch>
            </p:blipFill>
            <p:spPr bwMode="auto">
              <a:xfrm>
                <a:off x="1822" y="1155"/>
                <a:ext cx="144" cy="145"/>
              </a:xfrm>
              <a:prstGeom prst="rect">
                <a:avLst/>
              </a:prstGeom>
              <a:noFill/>
              <a:ln w="9525">
                <a:solidFill>
                  <a:srgbClr val="E60500"/>
                </a:solidFill>
                <a:miter lim="800000"/>
                <a:headEnd/>
                <a:tailEnd/>
              </a:ln>
            </p:spPr>
          </p:pic>
          <p:pic>
            <p:nvPicPr>
              <p:cNvPr id="242726" name="Picture 8"/>
              <p:cNvPicPr>
                <a:picLocks noChangeAspect="1" noChangeArrowheads="1"/>
              </p:cNvPicPr>
              <p:nvPr/>
            </p:nvPicPr>
            <p:blipFill>
              <a:blip r:embed="rId5"/>
              <a:srcRect/>
              <a:stretch>
                <a:fillRect/>
              </a:stretch>
            </p:blipFill>
            <p:spPr bwMode="auto">
              <a:xfrm>
                <a:off x="1985" y="1001"/>
                <a:ext cx="298" cy="299"/>
              </a:xfrm>
              <a:prstGeom prst="rect">
                <a:avLst/>
              </a:prstGeom>
              <a:noFill/>
              <a:ln w="9525">
                <a:solidFill>
                  <a:srgbClr val="E60500"/>
                </a:solidFill>
                <a:miter lim="800000"/>
                <a:headEnd/>
                <a:tailEnd/>
              </a:ln>
            </p:spPr>
          </p:pic>
          <p:pic>
            <p:nvPicPr>
              <p:cNvPr id="242727" name="Picture 9"/>
              <p:cNvPicPr>
                <a:picLocks noChangeAspect="1" noChangeArrowheads="1"/>
              </p:cNvPicPr>
              <p:nvPr/>
            </p:nvPicPr>
            <p:blipFill>
              <a:blip r:embed="rId6"/>
              <a:srcRect/>
              <a:stretch>
                <a:fillRect/>
              </a:stretch>
            </p:blipFill>
            <p:spPr bwMode="auto">
              <a:xfrm>
                <a:off x="1819" y="1321"/>
                <a:ext cx="469" cy="255"/>
              </a:xfrm>
              <a:prstGeom prst="rect">
                <a:avLst/>
              </a:prstGeom>
              <a:noFill/>
              <a:ln w="9525">
                <a:solidFill>
                  <a:srgbClr val="E60500"/>
                </a:solidFill>
                <a:miter lim="800000"/>
                <a:headEnd/>
                <a:tailEnd/>
              </a:ln>
            </p:spPr>
          </p:pic>
          <p:pic>
            <p:nvPicPr>
              <p:cNvPr id="242728" name="Picture 10"/>
              <p:cNvPicPr>
                <a:picLocks noChangeAspect="1" noChangeArrowheads="1"/>
              </p:cNvPicPr>
              <p:nvPr/>
            </p:nvPicPr>
            <p:blipFill>
              <a:blip r:embed="rId7"/>
              <a:srcRect/>
              <a:stretch>
                <a:fillRect/>
              </a:stretch>
            </p:blipFill>
            <p:spPr bwMode="auto">
              <a:xfrm>
                <a:off x="3323" y="1141"/>
                <a:ext cx="143" cy="144"/>
              </a:xfrm>
              <a:prstGeom prst="rect">
                <a:avLst/>
              </a:prstGeom>
              <a:noFill/>
              <a:ln w="9525">
                <a:solidFill>
                  <a:srgbClr val="E60500"/>
                </a:solidFill>
                <a:miter lim="800000"/>
                <a:headEnd/>
                <a:tailEnd/>
              </a:ln>
            </p:spPr>
          </p:pic>
          <p:pic>
            <p:nvPicPr>
              <p:cNvPr id="242729" name="Picture 11"/>
              <p:cNvPicPr>
                <a:picLocks noChangeAspect="1" noChangeArrowheads="1"/>
              </p:cNvPicPr>
              <p:nvPr/>
            </p:nvPicPr>
            <p:blipFill>
              <a:blip r:embed="rId8"/>
              <a:srcRect/>
              <a:stretch>
                <a:fillRect/>
              </a:stretch>
            </p:blipFill>
            <p:spPr bwMode="auto">
              <a:xfrm>
                <a:off x="3503" y="994"/>
                <a:ext cx="291" cy="291"/>
              </a:xfrm>
              <a:prstGeom prst="rect">
                <a:avLst/>
              </a:prstGeom>
              <a:noFill/>
              <a:ln w="9525">
                <a:solidFill>
                  <a:srgbClr val="E60500"/>
                </a:solidFill>
                <a:miter lim="800000"/>
                <a:headEnd/>
                <a:tailEnd/>
              </a:ln>
            </p:spPr>
          </p:pic>
          <p:pic>
            <p:nvPicPr>
              <p:cNvPr id="242730" name="Picture 12"/>
              <p:cNvPicPr>
                <a:picLocks noChangeAspect="1" noChangeArrowheads="1"/>
              </p:cNvPicPr>
              <p:nvPr/>
            </p:nvPicPr>
            <p:blipFill>
              <a:blip r:embed="rId9"/>
              <a:srcRect/>
              <a:stretch>
                <a:fillRect/>
              </a:stretch>
            </p:blipFill>
            <p:spPr bwMode="auto">
              <a:xfrm>
                <a:off x="3326" y="1308"/>
                <a:ext cx="469" cy="253"/>
              </a:xfrm>
              <a:prstGeom prst="rect">
                <a:avLst/>
              </a:prstGeom>
              <a:noFill/>
              <a:ln w="9525">
                <a:solidFill>
                  <a:srgbClr val="E60500"/>
                </a:solidFill>
                <a:miter lim="800000"/>
                <a:headEnd/>
                <a:tailEnd/>
              </a:ln>
            </p:spPr>
          </p:pic>
          <p:sp>
            <p:nvSpPr>
              <p:cNvPr id="242731" name="Text Box 13"/>
              <p:cNvSpPr txBox="1">
                <a:spLocks noChangeArrowheads="1"/>
              </p:cNvSpPr>
              <p:nvPr/>
            </p:nvSpPr>
            <p:spPr bwMode="auto">
              <a:xfrm>
                <a:off x="2613" y="1063"/>
                <a:ext cx="372" cy="365"/>
              </a:xfrm>
              <a:prstGeom prst="rect">
                <a:avLst/>
              </a:prstGeom>
              <a:noFill/>
              <a:ln w="9525">
                <a:noFill/>
                <a:miter lim="800000"/>
                <a:headEnd/>
                <a:tailEnd/>
              </a:ln>
            </p:spPr>
            <p:txBody>
              <a:bodyPr wrap="none">
                <a:prstTxWarp prst="textNoShape">
                  <a:avLst/>
                </a:prstTxWarp>
                <a:spAutoFit/>
              </a:bodyPr>
              <a:lstStyle/>
              <a:p>
                <a:pPr defTabSz="914400"/>
                <a:r>
                  <a:rPr lang="en-US" sz="3200">
                    <a:solidFill>
                      <a:srgbClr val="000000"/>
                    </a:solidFill>
                    <a:ea typeface="Arial"/>
                    <a:cs typeface="Arial"/>
                  </a:rPr>
                  <a:t>…</a:t>
                </a:r>
              </a:p>
            </p:txBody>
          </p:sp>
          <p:sp>
            <p:nvSpPr>
              <p:cNvPr id="242732" name="Text Box 14"/>
              <p:cNvSpPr txBox="1">
                <a:spLocks noChangeArrowheads="1"/>
              </p:cNvSpPr>
              <p:nvPr/>
            </p:nvSpPr>
            <p:spPr bwMode="auto">
              <a:xfrm>
                <a:off x="1938" y="1544"/>
                <a:ext cx="1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4</a:t>
                </a:r>
              </a:p>
            </p:txBody>
          </p:sp>
          <p:sp>
            <p:nvSpPr>
              <p:cNvPr id="242733" name="Text Box 15"/>
              <p:cNvSpPr txBox="1">
                <a:spLocks noChangeArrowheads="1"/>
              </p:cNvSpPr>
              <p:nvPr/>
            </p:nvSpPr>
            <p:spPr bwMode="auto">
              <a:xfrm>
                <a:off x="3427" y="1544"/>
                <a:ext cx="27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10</a:t>
                </a:r>
              </a:p>
            </p:txBody>
          </p:sp>
        </p:grpSp>
        <p:sp>
          <p:nvSpPr>
            <p:cNvPr id="242724" name="Oval 16"/>
            <p:cNvSpPr>
              <a:spLocks noChangeArrowheads="1"/>
            </p:cNvSpPr>
            <p:nvPr/>
          </p:nvSpPr>
          <p:spPr bwMode="auto">
            <a:xfrm>
              <a:off x="1998" y="3013"/>
              <a:ext cx="56" cy="56"/>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grpSp>
        <p:nvGrpSpPr>
          <p:cNvPr id="4" name="Group 17"/>
          <p:cNvGrpSpPr>
            <a:grpSpLocks/>
          </p:cNvGrpSpPr>
          <p:nvPr/>
        </p:nvGrpSpPr>
        <p:grpSpPr bwMode="auto">
          <a:xfrm>
            <a:off x="185738" y="2749550"/>
            <a:ext cx="2660650" cy="1209675"/>
            <a:chOff x="117" y="1732"/>
            <a:chExt cx="1676" cy="762"/>
          </a:xfrm>
        </p:grpSpPr>
        <p:pic>
          <p:nvPicPr>
            <p:cNvPr id="242718" name="Picture 18"/>
            <p:cNvPicPr>
              <a:picLocks noChangeAspect="1" noChangeArrowheads="1"/>
            </p:cNvPicPr>
            <p:nvPr/>
          </p:nvPicPr>
          <p:blipFill>
            <a:blip r:embed="rId10"/>
            <a:srcRect/>
            <a:stretch>
              <a:fillRect/>
            </a:stretch>
          </p:blipFill>
          <p:spPr bwMode="auto">
            <a:xfrm>
              <a:off x="351" y="1857"/>
              <a:ext cx="1201" cy="637"/>
            </a:xfrm>
            <a:prstGeom prst="rect">
              <a:avLst/>
            </a:prstGeom>
            <a:noFill/>
            <a:ln w="9525">
              <a:noFill/>
              <a:miter lim="800000"/>
              <a:headEnd/>
              <a:tailEnd/>
            </a:ln>
          </p:spPr>
        </p:pic>
        <p:sp>
          <p:nvSpPr>
            <p:cNvPr id="242719" name="Oval 19"/>
            <p:cNvSpPr>
              <a:spLocks noChangeArrowheads="1"/>
            </p:cNvSpPr>
            <p:nvPr/>
          </p:nvSpPr>
          <p:spPr bwMode="auto">
            <a:xfrm>
              <a:off x="923" y="2183"/>
              <a:ext cx="56" cy="56"/>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2720" name="AutoShape 20"/>
            <p:cNvSpPr>
              <a:spLocks/>
            </p:cNvSpPr>
            <p:nvPr/>
          </p:nvSpPr>
          <p:spPr bwMode="auto">
            <a:xfrm rot="5400000">
              <a:off x="924" y="925"/>
              <a:ext cx="61" cy="1676"/>
            </a:xfrm>
            <a:prstGeom prst="rightBrace">
              <a:avLst>
                <a:gd name="adj1" fmla="val 228962"/>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242693" name="Text Box 21"/>
          <p:cNvSpPr txBox="1">
            <a:spLocks noChangeArrowheads="1"/>
          </p:cNvSpPr>
          <p:nvPr/>
        </p:nvSpPr>
        <p:spPr bwMode="auto">
          <a:xfrm>
            <a:off x="0" y="1247775"/>
            <a:ext cx="5195888" cy="3667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Selected features for the screen detector</a:t>
            </a:r>
          </a:p>
        </p:txBody>
      </p:sp>
      <p:grpSp>
        <p:nvGrpSpPr>
          <p:cNvPr id="5" name="Group 22"/>
          <p:cNvGrpSpPr>
            <a:grpSpLocks/>
          </p:cNvGrpSpPr>
          <p:nvPr/>
        </p:nvGrpSpPr>
        <p:grpSpPr bwMode="auto">
          <a:xfrm>
            <a:off x="193675" y="1600200"/>
            <a:ext cx="2511425" cy="1217613"/>
            <a:chOff x="122" y="1008"/>
            <a:chExt cx="1582" cy="767"/>
          </a:xfrm>
        </p:grpSpPr>
        <p:pic>
          <p:nvPicPr>
            <p:cNvPr id="242706" name="Picture 23"/>
            <p:cNvPicPr>
              <a:picLocks noChangeAspect="1" noChangeArrowheads="1"/>
            </p:cNvPicPr>
            <p:nvPr/>
          </p:nvPicPr>
          <p:blipFill>
            <a:blip r:embed="rId11"/>
            <a:srcRect/>
            <a:stretch>
              <a:fillRect/>
            </a:stretch>
          </p:blipFill>
          <p:spPr bwMode="auto">
            <a:xfrm>
              <a:off x="122" y="1155"/>
              <a:ext cx="144" cy="145"/>
            </a:xfrm>
            <a:prstGeom prst="rect">
              <a:avLst/>
            </a:prstGeom>
            <a:noFill/>
            <a:ln w="9525">
              <a:solidFill>
                <a:srgbClr val="E60500"/>
              </a:solidFill>
              <a:miter lim="800000"/>
              <a:headEnd/>
              <a:tailEnd/>
            </a:ln>
          </p:spPr>
        </p:pic>
        <p:pic>
          <p:nvPicPr>
            <p:cNvPr id="242707" name="Picture 24"/>
            <p:cNvPicPr>
              <a:picLocks noChangeAspect="1" noChangeArrowheads="1"/>
            </p:cNvPicPr>
            <p:nvPr/>
          </p:nvPicPr>
          <p:blipFill>
            <a:blip r:embed="rId12"/>
            <a:srcRect/>
            <a:stretch>
              <a:fillRect/>
            </a:stretch>
          </p:blipFill>
          <p:spPr bwMode="auto">
            <a:xfrm>
              <a:off x="287" y="1008"/>
              <a:ext cx="291" cy="292"/>
            </a:xfrm>
            <a:prstGeom prst="rect">
              <a:avLst/>
            </a:prstGeom>
            <a:noFill/>
            <a:ln w="9525">
              <a:solidFill>
                <a:srgbClr val="E60500"/>
              </a:solidFill>
              <a:miter lim="800000"/>
              <a:headEnd/>
              <a:tailEnd/>
            </a:ln>
          </p:spPr>
        </p:pic>
        <p:pic>
          <p:nvPicPr>
            <p:cNvPr id="242708" name="Picture 25"/>
            <p:cNvPicPr>
              <a:picLocks noChangeAspect="1" noChangeArrowheads="1"/>
            </p:cNvPicPr>
            <p:nvPr/>
          </p:nvPicPr>
          <p:blipFill>
            <a:blip r:embed="rId13"/>
            <a:srcRect/>
            <a:stretch>
              <a:fillRect/>
            </a:stretch>
          </p:blipFill>
          <p:spPr bwMode="auto">
            <a:xfrm>
              <a:off x="124" y="1321"/>
              <a:ext cx="469" cy="255"/>
            </a:xfrm>
            <a:prstGeom prst="rect">
              <a:avLst/>
            </a:prstGeom>
            <a:noFill/>
            <a:ln w="9525">
              <a:solidFill>
                <a:srgbClr val="E60500"/>
              </a:solidFill>
              <a:miter lim="800000"/>
              <a:headEnd/>
              <a:tailEnd/>
            </a:ln>
          </p:spPr>
        </p:pic>
        <p:pic>
          <p:nvPicPr>
            <p:cNvPr id="242709" name="Picture 26"/>
            <p:cNvPicPr>
              <a:picLocks noChangeAspect="1" noChangeArrowheads="1"/>
            </p:cNvPicPr>
            <p:nvPr/>
          </p:nvPicPr>
          <p:blipFill>
            <a:blip r:embed="rId14"/>
            <a:srcRect/>
            <a:stretch>
              <a:fillRect/>
            </a:stretch>
          </p:blipFill>
          <p:spPr bwMode="auto">
            <a:xfrm>
              <a:off x="679" y="1158"/>
              <a:ext cx="141" cy="142"/>
            </a:xfrm>
            <a:prstGeom prst="rect">
              <a:avLst/>
            </a:prstGeom>
            <a:noFill/>
            <a:ln w="9525">
              <a:solidFill>
                <a:srgbClr val="E60500"/>
              </a:solidFill>
              <a:miter lim="800000"/>
              <a:headEnd/>
              <a:tailEnd/>
            </a:ln>
          </p:spPr>
        </p:pic>
        <p:pic>
          <p:nvPicPr>
            <p:cNvPr id="242710" name="Picture 27"/>
            <p:cNvPicPr>
              <a:picLocks noChangeAspect="1" noChangeArrowheads="1"/>
            </p:cNvPicPr>
            <p:nvPr/>
          </p:nvPicPr>
          <p:blipFill>
            <a:blip r:embed="rId15"/>
            <a:srcRect/>
            <a:stretch>
              <a:fillRect/>
            </a:stretch>
          </p:blipFill>
          <p:spPr bwMode="auto">
            <a:xfrm>
              <a:off x="847" y="1008"/>
              <a:ext cx="289" cy="292"/>
            </a:xfrm>
            <a:prstGeom prst="rect">
              <a:avLst/>
            </a:prstGeom>
            <a:noFill/>
            <a:ln w="9525">
              <a:solidFill>
                <a:srgbClr val="E60500"/>
              </a:solidFill>
              <a:miter lim="800000"/>
              <a:headEnd/>
              <a:tailEnd/>
            </a:ln>
          </p:spPr>
        </p:pic>
        <p:pic>
          <p:nvPicPr>
            <p:cNvPr id="242711" name="Picture 28"/>
            <p:cNvPicPr>
              <a:picLocks noChangeAspect="1" noChangeArrowheads="1"/>
            </p:cNvPicPr>
            <p:nvPr/>
          </p:nvPicPr>
          <p:blipFill>
            <a:blip r:embed="rId16"/>
            <a:srcRect/>
            <a:stretch>
              <a:fillRect/>
            </a:stretch>
          </p:blipFill>
          <p:spPr bwMode="auto">
            <a:xfrm>
              <a:off x="681" y="1325"/>
              <a:ext cx="462" cy="251"/>
            </a:xfrm>
            <a:prstGeom prst="rect">
              <a:avLst/>
            </a:prstGeom>
            <a:noFill/>
            <a:ln w="9525">
              <a:solidFill>
                <a:srgbClr val="E60500"/>
              </a:solidFill>
              <a:miter lim="800000"/>
              <a:headEnd/>
              <a:tailEnd/>
            </a:ln>
          </p:spPr>
        </p:pic>
        <p:pic>
          <p:nvPicPr>
            <p:cNvPr id="242712" name="Picture 29"/>
            <p:cNvPicPr>
              <a:picLocks noChangeAspect="1" noChangeArrowheads="1"/>
            </p:cNvPicPr>
            <p:nvPr/>
          </p:nvPicPr>
          <p:blipFill>
            <a:blip r:embed="rId17"/>
            <a:srcRect/>
            <a:stretch>
              <a:fillRect/>
            </a:stretch>
          </p:blipFill>
          <p:spPr bwMode="auto">
            <a:xfrm>
              <a:off x="1237" y="1158"/>
              <a:ext cx="141" cy="142"/>
            </a:xfrm>
            <a:prstGeom prst="rect">
              <a:avLst/>
            </a:prstGeom>
            <a:noFill/>
            <a:ln w="9525">
              <a:solidFill>
                <a:srgbClr val="E60500"/>
              </a:solidFill>
              <a:miter lim="800000"/>
              <a:headEnd/>
              <a:tailEnd/>
            </a:ln>
          </p:spPr>
        </p:pic>
        <p:pic>
          <p:nvPicPr>
            <p:cNvPr id="242713" name="Picture 30"/>
            <p:cNvPicPr>
              <a:picLocks noChangeAspect="1" noChangeArrowheads="1"/>
            </p:cNvPicPr>
            <p:nvPr/>
          </p:nvPicPr>
          <p:blipFill>
            <a:blip r:embed="rId18"/>
            <a:srcRect/>
            <a:stretch>
              <a:fillRect/>
            </a:stretch>
          </p:blipFill>
          <p:spPr bwMode="auto">
            <a:xfrm>
              <a:off x="1415" y="1008"/>
              <a:ext cx="289" cy="292"/>
            </a:xfrm>
            <a:prstGeom prst="rect">
              <a:avLst/>
            </a:prstGeom>
            <a:noFill/>
            <a:ln w="9525">
              <a:solidFill>
                <a:srgbClr val="E60500"/>
              </a:solidFill>
              <a:miter lim="800000"/>
              <a:headEnd/>
              <a:tailEnd/>
            </a:ln>
          </p:spPr>
        </p:pic>
        <p:pic>
          <p:nvPicPr>
            <p:cNvPr id="242714" name="Picture 31"/>
            <p:cNvPicPr>
              <a:picLocks noChangeAspect="1" noChangeArrowheads="1"/>
            </p:cNvPicPr>
            <p:nvPr/>
          </p:nvPicPr>
          <p:blipFill>
            <a:blip r:embed="rId19"/>
            <a:srcRect/>
            <a:stretch>
              <a:fillRect/>
            </a:stretch>
          </p:blipFill>
          <p:spPr bwMode="auto">
            <a:xfrm>
              <a:off x="1233" y="1321"/>
              <a:ext cx="469" cy="255"/>
            </a:xfrm>
            <a:prstGeom prst="rect">
              <a:avLst/>
            </a:prstGeom>
            <a:noFill/>
            <a:ln w="9525">
              <a:solidFill>
                <a:srgbClr val="E60500"/>
              </a:solidFill>
              <a:miter lim="800000"/>
              <a:headEnd/>
              <a:tailEnd/>
            </a:ln>
          </p:spPr>
        </p:pic>
        <p:sp>
          <p:nvSpPr>
            <p:cNvPr id="242715" name="Text Box 32"/>
            <p:cNvSpPr txBox="1">
              <a:spLocks noChangeArrowheads="1"/>
            </p:cNvSpPr>
            <p:nvPr/>
          </p:nvSpPr>
          <p:spPr bwMode="auto">
            <a:xfrm>
              <a:off x="258" y="1544"/>
              <a:ext cx="1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a:t>
              </a:r>
            </a:p>
          </p:txBody>
        </p:sp>
        <p:sp>
          <p:nvSpPr>
            <p:cNvPr id="242716" name="Text Box 33"/>
            <p:cNvSpPr txBox="1">
              <a:spLocks noChangeArrowheads="1"/>
            </p:cNvSpPr>
            <p:nvPr/>
          </p:nvSpPr>
          <p:spPr bwMode="auto">
            <a:xfrm>
              <a:off x="818" y="1544"/>
              <a:ext cx="1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2</a:t>
              </a:r>
            </a:p>
          </p:txBody>
        </p:sp>
        <p:sp>
          <p:nvSpPr>
            <p:cNvPr id="242717" name="Text Box 34"/>
            <p:cNvSpPr txBox="1">
              <a:spLocks noChangeArrowheads="1"/>
            </p:cNvSpPr>
            <p:nvPr/>
          </p:nvSpPr>
          <p:spPr bwMode="auto">
            <a:xfrm>
              <a:off x="1352" y="1544"/>
              <a:ext cx="19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3</a:t>
              </a:r>
            </a:p>
          </p:txBody>
        </p:sp>
      </p:grpSp>
      <p:grpSp>
        <p:nvGrpSpPr>
          <p:cNvPr id="6" name="Group 35"/>
          <p:cNvGrpSpPr>
            <a:grpSpLocks/>
          </p:cNvGrpSpPr>
          <p:nvPr/>
        </p:nvGrpSpPr>
        <p:grpSpPr bwMode="auto">
          <a:xfrm>
            <a:off x="433388" y="1541463"/>
            <a:ext cx="8524875" cy="5132387"/>
            <a:chOff x="273" y="971"/>
            <a:chExt cx="5370" cy="3233"/>
          </a:xfrm>
        </p:grpSpPr>
        <p:pic>
          <p:nvPicPr>
            <p:cNvPr id="242697" name="Picture 36"/>
            <p:cNvPicPr>
              <a:picLocks noChangeAspect="1" noChangeArrowheads="1"/>
            </p:cNvPicPr>
            <p:nvPr/>
          </p:nvPicPr>
          <p:blipFill>
            <a:blip r:embed="rId20"/>
            <a:srcRect/>
            <a:stretch>
              <a:fillRect/>
            </a:stretch>
          </p:blipFill>
          <p:spPr bwMode="auto">
            <a:xfrm>
              <a:off x="4041" y="3596"/>
              <a:ext cx="1148" cy="608"/>
            </a:xfrm>
            <a:prstGeom prst="rect">
              <a:avLst/>
            </a:prstGeom>
            <a:noFill/>
            <a:ln w="9525">
              <a:noFill/>
              <a:miter lim="800000"/>
              <a:headEnd/>
              <a:tailEnd/>
            </a:ln>
          </p:spPr>
        </p:pic>
        <p:sp>
          <p:nvSpPr>
            <p:cNvPr id="242698" name="Oval 37"/>
            <p:cNvSpPr>
              <a:spLocks noChangeArrowheads="1"/>
            </p:cNvSpPr>
            <p:nvPr/>
          </p:nvSpPr>
          <p:spPr bwMode="auto">
            <a:xfrm>
              <a:off x="4586" y="3898"/>
              <a:ext cx="56" cy="56"/>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2699" name="AutoShape 38"/>
            <p:cNvSpPr>
              <a:spLocks/>
            </p:cNvSpPr>
            <p:nvPr/>
          </p:nvSpPr>
          <p:spPr bwMode="auto">
            <a:xfrm rot="5400000">
              <a:off x="2907" y="835"/>
              <a:ext cx="101" cy="5370"/>
            </a:xfrm>
            <a:prstGeom prst="rightBrace">
              <a:avLst>
                <a:gd name="adj1" fmla="val 141290"/>
                <a:gd name="adj2" fmla="val 18319"/>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nvGrpSpPr>
            <p:cNvPr id="7" name="Group 39"/>
            <p:cNvGrpSpPr>
              <a:grpSpLocks/>
            </p:cNvGrpSpPr>
            <p:nvPr/>
          </p:nvGrpSpPr>
          <p:grpSpPr bwMode="auto">
            <a:xfrm>
              <a:off x="4289" y="971"/>
              <a:ext cx="1217" cy="804"/>
              <a:chOff x="4289" y="971"/>
              <a:chExt cx="1217" cy="804"/>
            </a:xfrm>
          </p:grpSpPr>
          <p:sp>
            <p:nvSpPr>
              <p:cNvPr id="242701" name="Picture 40"/>
              <p:cNvSpPr>
                <a:spLocks noChangeAspect="1" noChangeArrowheads="1"/>
              </p:cNvSpPr>
              <p:nvPr/>
            </p:nvSpPr>
            <p:spPr bwMode="auto">
              <a:xfrm>
                <a:off x="5030" y="1120"/>
                <a:ext cx="149" cy="146"/>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2702" name="Picture 41"/>
              <p:cNvSpPr>
                <a:spLocks noChangeAspect="1" noChangeArrowheads="1"/>
              </p:cNvSpPr>
              <p:nvPr/>
            </p:nvSpPr>
            <p:spPr bwMode="auto">
              <a:xfrm>
                <a:off x="5208" y="971"/>
                <a:ext cx="292" cy="293"/>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2703" name="Picture 42"/>
              <p:cNvSpPr>
                <a:spLocks noChangeAspect="1" noChangeArrowheads="1"/>
              </p:cNvSpPr>
              <p:nvPr/>
            </p:nvSpPr>
            <p:spPr bwMode="auto">
              <a:xfrm>
                <a:off x="5031" y="1292"/>
                <a:ext cx="475" cy="249"/>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2704" name="Text Box 43"/>
              <p:cNvSpPr txBox="1">
                <a:spLocks noChangeArrowheads="1"/>
              </p:cNvSpPr>
              <p:nvPr/>
            </p:nvSpPr>
            <p:spPr bwMode="auto">
              <a:xfrm>
                <a:off x="4289" y="1033"/>
                <a:ext cx="372" cy="365"/>
              </a:xfrm>
              <a:prstGeom prst="rect">
                <a:avLst/>
              </a:prstGeom>
              <a:noFill/>
              <a:ln w="9525">
                <a:noFill/>
                <a:miter lim="800000"/>
                <a:headEnd/>
                <a:tailEnd/>
              </a:ln>
            </p:spPr>
            <p:txBody>
              <a:bodyPr wrap="none">
                <a:prstTxWarp prst="textNoShape">
                  <a:avLst/>
                </a:prstTxWarp>
                <a:spAutoFit/>
              </a:bodyPr>
              <a:lstStyle/>
              <a:p>
                <a:pPr defTabSz="914400"/>
                <a:r>
                  <a:rPr lang="en-US" sz="3200">
                    <a:solidFill>
                      <a:srgbClr val="000000"/>
                    </a:solidFill>
                    <a:ea typeface="Arial"/>
                    <a:cs typeface="Arial"/>
                  </a:rPr>
                  <a:t>…</a:t>
                </a:r>
              </a:p>
            </p:txBody>
          </p:sp>
          <p:sp>
            <p:nvSpPr>
              <p:cNvPr id="242705" name="Text Box 44"/>
              <p:cNvSpPr txBox="1">
                <a:spLocks noChangeArrowheads="1"/>
              </p:cNvSpPr>
              <p:nvPr/>
            </p:nvSpPr>
            <p:spPr bwMode="auto">
              <a:xfrm>
                <a:off x="5082" y="1544"/>
                <a:ext cx="356"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100</a:t>
                </a:r>
              </a:p>
            </p:txBody>
          </p:sp>
        </p:grpSp>
      </p:grpSp>
      <p:sp>
        <p:nvSpPr>
          <p:cNvPr id="248877" name="Text Box 45"/>
          <p:cNvSpPr txBox="1">
            <a:spLocks noChangeArrowheads="1"/>
          </p:cNvSpPr>
          <p:nvPr/>
        </p:nvSpPr>
        <p:spPr bwMode="auto">
          <a:xfrm>
            <a:off x="2505075" y="3336925"/>
            <a:ext cx="1619250" cy="366713"/>
          </a:xfrm>
          <a:prstGeom prst="rect">
            <a:avLst/>
          </a:prstGeom>
          <a:noFill/>
          <a:ln w="9525">
            <a:noFill/>
            <a:miter lim="800000"/>
            <a:headEnd/>
            <a:tailEnd/>
          </a:ln>
        </p:spPr>
        <p:txBody>
          <a:bodyPr wrap="none">
            <a:prstTxWarp prst="textNoShape">
              <a:avLst/>
            </a:prstTxWarp>
            <a:spAutoFit/>
          </a:bodyPr>
          <a:lstStyle/>
          <a:p>
            <a:pPr defTabSz="914400"/>
            <a:r>
              <a:rPr lang="en-US" i="1">
                <a:solidFill>
                  <a:srgbClr val="000000"/>
                </a:solidFill>
                <a:ea typeface="Arial"/>
                <a:cs typeface="Arial"/>
              </a:rPr>
              <a:t>Lousy painter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77"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381000" y="228600"/>
            <a:ext cx="8229600" cy="1143000"/>
          </a:xfrm>
        </p:spPr>
        <p:txBody>
          <a:bodyPr/>
          <a:lstStyle/>
          <a:p>
            <a:pPr eaLnBrk="1" hangingPunct="1"/>
            <a:r>
              <a:rPr lang="en-US" sz="4000">
                <a:solidFill>
                  <a:srgbClr val="0000FF"/>
                </a:solidFill>
              </a:rPr>
              <a:t>Representation and object model</a:t>
            </a:r>
          </a:p>
        </p:txBody>
      </p:sp>
      <p:pic>
        <p:nvPicPr>
          <p:cNvPr id="244739" name="Picture 3"/>
          <p:cNvPicPr>
            <a:picLocks noChangeAspect="1" noChangeArrowheads="1"/>
          </p:cNvPicPr>
          <p:nvPr/>
        </p:nvPicPr>
        <p:blipFill>
          <a:blip r:embed="rId3"/>
          <a:srcRect/>
          <a:stretch>
            <a:fillRect/>
          </a:stretch>
        </p:blipFill>
        <p:spPr bwMode="auto">
          <a:xfrm>
            <a:off x="557213" y="3016250"/>
            <a:ext cx="1873250" cy="992188"/>
          </a:xfrm>
          <a:prstGeom prst="rect">
            <a:avLst/>
          </a:prstGeom>
          <a:noFill/>
          <a:ln w="9525">
            <a:noFill/>
            <a:miter lim="800000"/>
            <a:headEnd/>
            <a:tailEnd/>
          </a:ln>
        </p:spPr>
      </p:pic>
      <p:pic>
        <p:nvPicPr>
          <p:cNvPr id="244740" name="Picture 4"/>
          <p:cNvPicPr>
            <a:picLocks noChangeAspect="1" noChangeArrowheads="1"/>
          </p:cNvPicPr>
          <p:nvPr/>
        </p:nvPicPr>
        <p:blipFill>
          <a:blip r:embed="rId4"/>
          <a:srcRect/>
          <a:stretch>
            <a:fillRect/>
          </a:stretch>
        </p:blipFill>
        <p:spPr bwMode="auto">
          <a:xfrm>
            <a:off x="2225675" y="4314825"/>
            <a:ext cx="1960563" cy="1038225"/>
          </a:xfrm>
          <a:prstGeom prst="rect">
            <a:avLst/>
          </a:prstGeom>
          <a:noFill/>
          <a:ln w="9525">
            <a:noFill/>
            <a:miter lim="800000"/>
            <a:headEnd/>
            <a:tailEnd/>
          </a:ln>
        </p:spPr>
      </p:pic>
      <p:pic>
        <p:nvPicPr>
          <p:cNvPr id="244741" name="Picture 5"/>
          <p:cNvPicPr>
            <a:picLocks noChangeAspect="1" noChangeArrowheads="1"/>
          </p:cNvPicPr>
          <p:nvPr/>
        </p:nvPicPr>
        <p:blipFill>
          <a:blip r:embed="rId5"/>
          <a:srcRect/>
          <a:stretch>
            <a:fillRect/>
          </a:stretch>
        </p:blipFill>
        <p:spPr bwMode="auto">
          <a:xfrm>
            <a:off x="6324600" y="5673725"/>
            <a:ext cx="2035175" cy="1077913"/>
          </a:xfrm>
          <a:prstGeom prst="rect">
            <a:avLst/>
          </a:prstGeom>
          <a:noFill/>
          <a:ln w="9525">
            <a:noFill/>
            <a:miter lim="800000"/>
            <a:headEnd/>
            <a:tailEnd/>
          </a:ln>
        </p:spPr>
      </p:pic>
      <p:sp>
        <p:nvSpPr>
          <p:cNvPr id="244742" name="Text Box 6"/>
          <p:cNvSpPr txBox="1">
            <a:spLocks noChangeArrowheads="1"/>
          </p:cNvSpPr>
          <p:nvPr/>
        </p:nvSpPr>
        <p:spPr bwMode="auto">
          <a:xfrm>
            <a:off x="0" y="1133475"/>
            <a:ext cx="5195888" cy="3667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Selected features for the car detector</a:t>
            </a:r>
          </a:p>
        </p:txBody>
      </p:sp>
      <p:sp>
        <p:nvSpPr>
          <p:cNvPr id="244743" name="Picture 7"/>
          <p:cNvSpPr>
            <a:spLocks noChangeAspect="1" noChangeArrowheads="1"/>
          </p:cNvSpPr>
          <p:nvPr/>
        </p:nvSpPr>
        <p:spPr bwMode="auto">
          <a:xfrm>
            <a:off x="1122363" y="1820863"/>
            <a:ext cx="225425" cy="225425"/>
          </a:xfrm>
          <a:prstGeom prst="rect">
            <a:avLst/>
          </a:prstGeom>
          <a:noFill/>
          <a:ln w="9525">
            <a:solidFill>
              <a:srgbClr val="BB0101"/>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4" name="Picture 8"/>
          <p:cNvSpPr>
            <a:spLocks noChangeAspect="1" noChangeArrowheads="1"/>
          </p:cNvSpPr>
          <p:nvPr/>
        </p:nvSpPr>
        <p:spPr bwMode="auto">
          <a:xfrm>
            <a:off x="1400175" y="1612900"/>
            <a:ext cx="423863" cy="436563"/>
          </a:xfrm>
          <a:prstGeom prst="rect">
            <a:avLst/>
          </a:prstGeom>
          <a:noFill/>
          <a:ln w="9525">
            <a:solidFill>
              <a:srgbClr val="BB0101"/>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5" name="Picture 9"/>
          <p:cNvSpPr>
            <a:spLocks noChangeAspect="1" noChangeArrowheads="1"/>
          </p:cNvSpPr>
          <p:nvPr/>
        </p:nvSpPr>
        <p:spPr bwMode="auto">
          <a:xfrm>
            <a:off x="1112838" y="2082800"/>
            <a:ext cx="695325" cy="363538"/>
          </a:xfrm>
          <a:prstGeom prst="rect">
            <a:avLst/>
          </a:prstGeom>
          <a:noFill/>
          <a:ln w="9525">
            <a:solidFill>
              <a:srgbClr val="BB0101"/>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6" name="Picture 10"/>
          <p:cNvSpPr>
            <a:spLocks noChangeAspect="1" noChangeArrowheads="1"/>
          </p:cNvSpPr>
          <p:nvPr/>
        </p:nvSpPr>
        <p:spPr bwMode="auto">
          <a:xfrm>
            <a:off x="2946400" y="1820863"/>
            <a:ext cx="236538" cy="228600"/>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7" name="Picture 11"/>
          <p:cNvSpPr>
            <a:spLocks noChangeAspect="1" noChangeArrowheads="1"/>
          </p:cNvSpPr>
          <p:nvPr/>
        </p:nvSpPr>
        <p:spPr bwMode="auto">
          <a:xfrm>
            <a:off x="3235325" y="1689100"/>
            <a:ext cx="357188" cy="357188"/>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8" name="Picture 12"/>
          <p:cNvSpPr>
            <a:spLocks noChangeAspect="1" noChangeArrowheads="1"/>
          </p:cNvSpPr>
          <p:nvPr/>
        </p:nvSpPr>
        <p:spPr bwMode="auto">
          <a:xfrm>
            <a:off x="2941638" y="2087563"/>
            <a:ext cx="660400" cy="376237"/>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49" name="Picture 13"/>
          <p:cNvSpPr>
            <a:spLocks noChangeAspect="1" noChangeArrowheads="1"/>
          </p:cNvSpPr>
          <p:nvPr/>
        </p:nvSpPr>
        <p:spPr bwMode="auto">
          <a:xfrm>
            <a:off x="5346700" y="1827213"/>
            <a:ext cx="236538" cy="228600"/>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50" name="Picture 14"/>
          <p:cNvSpPr>
            <a:spLocks noChangeAspect="1" noChangeArrowheads="1"/>
          </p:cNvSpPr>
          <p:nvPr/>
        </p:nvSpPr>
        <p:spPr bwMode="auto">
          <a:xfrm>
            <a:off x="5635625" y="1708150"/>
            <a:ext cx="352425" cy="352425"/>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51" name="Picture 15"/>
          <p:cNvSpPr>
            <a:spLocks noChangeAspect="1" noChangeArrowheads="1"/>
          </p:cNvSpPr>
          <p:nvPr/>
        </p:nvSpPr>
        <p:spPr bwMode="auto">
          <a:xfrm>
            <a:off x="5341938" y="2093913"/>
            <a:ext cx="660400" cy="376237"/>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52" name="Oval 16"/>
          <p:cNvSpPr>
            <a:spLocks noChangeArrowheads="1"/>
          </p:cNvSpPr>
          <p:nvPr/>
        </p:nvSpPr>
        <p:spPr bwMode="auto">
          <a:xfrm>
            <a:off x="1465263" y="3465513"/>
            <a:ext cx="88900" cy="889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53" name="AutoShape 17"/>
          <p:cNvSpPr>
            <a:spLocks/>
          </p:cNvSpPr>
          <p:nvPr/>
        </p:nvSpPr>
        <p:spPr bwMode="auto">
          <a:xfrm rot="5400000">
            <a:off x="1467644" y="1467644"/>
            <a:ext cx="96838" cy="2660650"/>
          </a:xfrm>
          <a:prstGeom prst="rightBrace">
            <a:avLst>
              <a:gd name="adj1" fmla="val 228961"/>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54" name="Text Box 18"/>
          <p:cNvSpPr txBox="1">
            <a:spLocks noChangeArrowheads="1"/>
          </p:cNvSpPr>
          <p:nvPr/>
        </p:nvSpPr>
        <p:spPr bwMode="auto">
          <a:xfrm>
            <a:off x="403225" y="2427288"/>
            <a:ext cx="311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a:t>
            </a:r>
          </a:p>
        </p:txBody>
      </p:sp>
      <p:sp>
        <p:nvSpPr>
          <p:cNvPr id="244755" name="Text Box 19"/>
          <p:cNvSpPr txBox="1">
            <a:spLocks noChangeArrowheads="1"/>
          </p:cNvSpPr>
          <p:nvPr/>
        </p:nvSpPr>
        <p:spPr bwMode="auto">
          <a:xfrm>
            <a:off x="1308100" y="2417763"/>
            <a:ext cx="311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2</a:t>
            </a:r>
          </a:p>
        </p:txBody>
      </p:sp>
      <p:sp>
        <p:nvSpPr>
          <p:cNvPr id="244756" name="Text Box 20"/>
          <p:cNvSpPr txBox="1">
            <a:spLocks noChangeArrowheads="1"/>
          </p:cNvSpPr>
          <p:nvPr/>
        </p:nvSpPr>
        <p:spPr bwMode="auto">
          <a:xfrm>
            <a:off x="2193925" y="2408238"/>
            <a:ext cx="311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3</a:t>
            </a:r>
          </a:p>
        </p:txBody>
      </p:sp>
      <p:sp>
        <p:nvSpPr>
          <p:cNvPr id="244757" name="Picture 21"/>
          <p:cNvSpPr>
            <a:spLocks noChangeAspect="1" noChangeArrowheads="1"/>
          </p:cNvSpPr>
          <p:nvPr/>
        </p:nvSpPr>
        <p:spPr bwMode="auto">
          <a:xfrm>
            <a:off x="7954963" y="1793875"/>
            <a:ext cx="236537" cy="236538"/>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58" name="Picture 22"/>
          <p:cNvSpPr>
            <a:spLocks noChangeAspect="1" noChangeArrowheads="1"/>
          </p:cNvSpPr>
          <p:nvPr/>
        </p:nvSpPr>
        <p:spPr bwMode="auto">
          <a:xfrm>
            <a:off x="8243888" y="1658938"/>
            <a:ext cx="371475" cy="384175"/>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59" name="Picture 23"/>
          <p:cNvSpPr>
            <a:spLocks noChangeAspect="1" noChangeArrowheads="1"/>
          </p:cNvSpPr>
          <p:nvPr/>
        </p:nvSpPr>
        <p:spPr bwMode="auto">
          <a:xfrm>
            <a:off x="7959725" y="2078038"/>
            <a:ext cx="661988" cy="371475"/>
          </a:xfrm>
          <a:prstGeom prst="rect">
            <a:avLst/>
          </a:prstGeom>
          <a:noFill/>
          <a:ln w="9525">
            <a:solidFill>
              <a:srgbClr val="E60500"/>
            </a:solidFill>
            <a:miter lim="800000"/>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44760" name="AutoShape 24"/>
          <p:cNvSpPr>
            <a:spLocks/>
          </p:cNvSpPr>
          <p:nvPr/>
        </p:nvSpPr>
        <p:spPr bwMode="auto">
          <a:xfrm rot="5400000">
            <a:off x="3141663" y="1223963"/>
            <a:ext cx="168275" cy="5889625"/>
          </a:xfrm>
          <a:prstGeom prst="rightBrace">
            <a:avLst>
              <a:gd name="adj1" fmla="val 129306"/>
              <a:gd name="adj2" fmla="val 49958"/>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61" name="Oval 25"/>
          <p:cNvSpPr>
            <a:spLocks noChangeArrowheads="1"/>
          </p:cNvSpPr>
          <p:nvPr/>
        </p:nvSpPr>
        <p:spPr bwMode="auto">
          <a:xfrm>
            <a:off x="3171825" y="4783138"/>
            <a:ext cx="88900" cy="889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62" name="Oval 26"/>
          <p:cNvSpPr>
            <a:spLocks noChangeArrowheads="1"/>
          </p:cNvSpPr>
          <p:nvPr/>
        </p:nvSpPr>
        <p:spPr bwMode="auto">
          <a:xfrm>
            <a:off x="7280275" y="6188075"/>
            <a:ext cx="88900" cy="889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63" name="AutoShape 27"/>
          <p:cNvSpPr>
            <a:spLocks/>
          </p:cNvSpPr>
          <p:nvPr/>
        </p:nvSpPr>
        <p:spPr bwMode="auto">
          <a:xfrm rot="5400000">
            <a:off x="4615657" y="1324769"/>
            <a:ext cx="160337" cy="8524875"/>
          </a:xfrm>
          <a:prstGeom prst="rightBrace">
            <a:avLst>
              <a:gd name="adj1" fmla="val 141290"/>
              <a:gd name="adj2" fmla="val 18319"/>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44764" name="Text Box 28"/>
          <p:cNvSpPr txBox="1">
            <a:spLocks noChangeArrowheads="1"/>
          </p:cNvSpPr>
          <p:nvPr/>
        </p:nvSpPr>
        <p:spPr bwMode="auto">
          <a:xfrm>
            <a:off x="3117850" y="2417763"/>
            <a:ext cx="311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4</a:t>
            </a:r>
          </a:p>
        </p:txBody>
      </p:sp>
      <p:sp>
        <p:nvSpPr>
          <p:cNvPr id="244765" name="Text Box 29"/>
          <p:cNvSpPr txBox="1">
            <a:spLocks noChangeArrowheads="1"/>
          </p:cNvSpPr>
          <p:nvPr/>
        </p:nvSpPr>
        <p:spPr bwMode="auto">
          <a:xfrm>
            <a:off x="5461000" y="2427288"/>
            <a:ext cx="438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10</a:t>
            </a:r>
          </a:p>
        </p:txBody>
      </p:sp>
      <p:sp>
        <p:nvSpPr>
          <p:cNvPr id="244766" name="Text Box 30"/>
          <p:cNvSpPr txBox="1">
            <a:spLocks noChangeArrowheads="1"/>
          </p:cNvSpPr>
          <p:nvPr/>
        </p:nvSpPr>
        <p:spPr bwMode="auto">
          <a:xfrm>
            <a:off x="8013700" y="2398713"/>
            <a:ext cx="5651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100</a:t>
            </a:r>
          </a:p>
        </p:txBody>
      </p:sp>
      <p:sp>
        <p:nvSpPr>
          <p:cNvPr id="244767" name="Text Box 31"/>
          <p:cNvSpPr txBox="1">
            <a:spLocks noChangeArrowheads="1"/>
          </p:cNvSpPr>
          <p:nvPr/>
        </p:nvSpPr>
        <p:spPr bwMode="auto">
          <a:xfrm>
            <a:off x="4117975" y="1701800"/>
            <a:ext cx="590550" cy="579438"/>
          </a:xfrm>
          <a:prstGeom prst="rect">
            <a:avLst/>
          </a:prstGeom>
          <a:noFill/>
          <a:ln w="9525">
            <a:noFill/>
            <a:miter lim="800000"/>
            <a:headEnd/>
            <a:tailEnd/>
          </a:ln>
        </p:spPr>
        <p:txBody>
          <a:bodyPr wrap="none">
            <a:prstTxWarp prst="textNoShape">
              <a:avLst/>
            </a:prstTxWarp>
            <a:spAutoFit/>
          </a:bodyPr>
          <a:lstStyle/>
          <a:p>
            <a:pPr defTabSz="914400"/>
            <a:r>
              <a:rPr lang="en-US" sz="3200">
                <a:solidFill>
                  <a:srgbClr val="000000"/>
                </a:solidFill>
                <a:ea typeface="Arial"/>
                <a:cs typeface="Arial"/>
              </a:rPr>
              <a:t>…</a:t>
            </a:r>
          </a:p>
        </p:txBody>
      </p:sp>
      <p:sp>
        <p:nvSpPr>
          <p:cNvPr id="244768" name="Text Box 32"/>
          <p:cNvSpPr txBox="1">
            <a:spLocks noChangeArrowheads="1"/>
          </p:cNvSpPr>
          <p:nvPr/>
        </p:nvSpPr>
        <p:spPr bwMode="auto">
          <a:xfrm>
            <a:off x="6870700" y="1644650"/>
            <a:ext cx="590550" cy="579438"/>
          </a:xfrm>
          <a:prstGeom prst="rect">
            <a:avLst/>
          </a:prstGeom>
          <a:noFill/>
          <a:ln w="9525">
            <a:noFill/>
            <a:miter lim="800000"/>
            <a:headEnd/>
            <a:tailEnd/>
          </a:ln>
        </p:spPr>
        <p:txBody>
          <a:bodyPr wrap="none">
            <a:prstTxWarp prst="textNoShape">
              <a:avLst/>
            </a:prstTxWarp>
            <a:spAutoFit/>
          </a:bodyPr>
          <a:lstStyle/>
          <a:p>
            <a:pPr defTabSz="914400"/>
            <a:r>
              <a:rPr lang="en-US" sz="3200">
                <a:solidFill>
                  <a:srgbClr val="000000"/>
                </a:solidFill>
                <a:ea typeface="Arial"/>
                <a:cs typeface="Arial"/>
              </a:rPr>
              <a:t>…</a:t>
            </a:r>
          </a:p>
        </p:txBody>
      </p:sp>
      <p:pic>
        <p:nvPicPr>
          <p:cNvPr id="244769" name="Picture 33"/>
          <p:cNvPicPr>
            <a:picLocks noChangeAspect="1" noChangeArrowheads="1"/>
          </p:cNvPicPr>
          <p:nvPr/>
        </p:nvPicPr>
        <p:blipFill>
          <a:blip r:embed="rId6"/>
          <a:srcRect/>
          <a:stretch>
            <a:fillRect/>
          </a:stretch>
        </p:blipFill>
        <p:spPr bwMode="auto">
          <a:xfrm>
            <a:off x="236538" y="1803400"/>
            <a:ext cx="236537" cy="236538"/>
          </a:xfrm>
          <a:prstGeom prst="rect">
            <a:avLst/>
          </a:prstGeom>
          <a:noFill/>
          <a:ln w="9525">
            <a:solidFill>
              <a:srgbClr val="BB0101"/>
            </a:solidFill>
            <a:miter lim="800000"/>
            <a:headEnd/>
            <a:tailEnd/>
          </a:ln>
        </p:spPr>
      </p:pic>
      <p:pic>
        <p:nvPicPr>
          <p:cNvPr id="244770" name="Picture 34"/>
          <p:cNvPicPr>
            <a:picLocks noChangeAspect="1" noChangeArrowheads="1"/>
          </p:cNvPicPr>
          <p:nvPr/>
        </p:nvPicPr>
        <p:blipFill>
          <a:blip r:embed="rId7"/>
          <a:srcRect/>
          <a:stretch>
            <a:fillRect/>
          </a:stretch>
        </p:blipFill>
        <p:spPr bwMode="auto">
          <a:xfrm>
            <a:off x="506413" y="1592263"/>
            <a:ext cx="450850" cy="452437"/>
          </a:xfrm>
          <a:prstGeom prst="rect">
            <a:avLst/>
          </a:prstGeom>
          <a:noFill/>
          <a:ln w="9525">
            <a:solidFill>
              <a:srgbClr val="BB0101"/>
            </a:solidFill>
            <a:miter lim="800000"/>
            <a:headEnd/>
            <a:tailEnd/>
          </a:ln>
        </p:spPr>
      </p:pic>
      <p:pic>
        <p:nvPicPr>
          <p:cNvPr id="244771" name="Picture 35"/>
          <p:cNvPicPr>
            <a:picLocks noChangeAspect="1" noChangeArrowheads="1"/>
          </p:cNvPicPr>
          <p:nvPr/>
        </p:nvPicPr>
        <p:blipFill>
          <a:blip r:embed="rId8"/>
          <a:srcRect/>
          <a:stretch>
            <a:fillRect/>
          </a:stretch>
        </p:blipFill>
        <p:spPr bwMode="auto">
          <a:xfrm>
            <a:off x="236538" y="2074863"/>
            <a:ext cx="712787" cy="371475"/>
          </a:xfrm>
          <a:prstGeom prst="rect">
            <a:avLst/>
          </a:prstGeom>
          <a:noFill/>
          <a:ln w="9525">
            <a:solidFill>
              <a:srgbClr val="BB0101"/>
            </a:solidFill>
            <a:miter lim="800000"/>
            <a:headEnd/>
            <a:tailEnd/>
          </a:ln>
        </p:spPr>
      </p:pic>
      <p:pic>
        <p:nvPicPr>
          <p:cNvPr id="244772" name="Picture 36"/>
          <p:cNvPicPr>
            <a:picLocks noChangeAspect="1" noChangeArrowheads="1"/>
          </p:cNvPicPr>
          <p:nvPr/>
        </p:nvPicPr>
        <p:blipFill>
          <a:blip r:embed="rId9"/>
          <a:srcRect/>
          <a:stretch>
            <a:fillRect/>
          </a:stretch>
        </p:blipFill>
        <p:spPr bwMode="auto">
          <a:xfrm>
            <a:off x="2035175" y="1828800"/>
            <a:ext cx="223838" cy="223838"/>
          </a:xfrm>
          <a:prstGeom prst="rect">
            <a:avLst/>
          </a:prstGeom>
          <a:noFill/>
          <a:ln w="9525">
            <a:solidFill>
              <a:srgbClr val="BB0101"/>
            </a:solidFill>
            <a:miter lim="800000"/>
            <a:headEnd/>
            <a:tailEnd/>
          </a:ln>
        </p:spPr>
      </p:pic>
      <p:pic>
        <p:nvPicPr>
          <p:cNvPr id="244773" name="Picture 37"/>
          <p:cNvPicPr>
            <a:picLocks noChangeAspect="1" noChangeArrowheads="1"/>
          </p:cNvPicPr>
          <p:nvPr/>
        </p:nvPicPr>
        <p:blipFill>
          <a:blip r:embed="rId10"/>
          <a:srcRect/>
          <a:stretch>
            <a:fillRect/>
          </a:stretch>
        </p:blipFill>
        <p:spPr bwMode="auto">
          <a:xfrm>
            <a:off x="2303463" y="1582738"/>
            <a:ext cx="468312" cy="468312"/>
          </a:xfrm>
          <a:prstGeom prst="rect">
            <a:avLst/>
          </a:prstGeom>
          <a:noFill/>
          <a:ln w="9525">
            <a:solidFill>
              <a:srgbClr val="BB0101"/>
            </a:solidFill>
            <a:miter lim="800000"/>
            <a:headEnd/>
            <a:tailEnd/>
          </a:ln>
        </p:spPr>
      </p:pic>
      <p:pic>
        <p:nvPicPr>
          <p:cNvPr id="244774" name="Picture 38"/>
          <p:cNvPicPr>
            <a:picLocks noChangeAspect="1" noChangeArrowheads="1"/>
          </p:cNvPicPr>
          <p:nvPr/>
        </p:nvPicPr>
        <p:blipFill>
          <a:blip r:embed="rId11"/>
          <a:srcRect/>
          <a:stretch>
            <a:fillRect/>
          </a:stretch>
        </p:blipFill>
        <p:spPr bwMode="auto">
          <a:xfrm>
            <a:off x="2033588" y="2084388"/>
            <a:ext cx="728662" cy="379412"/>
          </a:xfrm>
          <a:prstGeom prst="rect">
            <a:avLst/>
          </a:prstGeom>
          <a:noFill/>
          <a:ln w="9525">
            <a:solidFill>
              <a:srgbClr val="BB0101"/>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r>
              <a:rPr lang="en-US">
                <a:solidFill>
                  <a:srgbClr val="0000FF"/>
                </a:solidFill>
              </a:rPr>
              <a:t>Overview of section</a:t>
            </a:r>
          </a:p>
        </p:txBody>
      </p:sp>
      <p:sp>
        <p:nvSpPr>
          <p:cNvPr id="246787" name="Rectangle 3"/>
          <p:cNvSpPr>
            <a:spLocks noGrp="1" noChangeArrowheads="1"/>
          </p:cNvSpPr>
          <p:nvPr>
            <p:ph type="body" idx="1"/>
          </p:nvPr>
        </p:nvSpPr>
        <p:spPr/>
        <p:txBody>
          <a:bodyPr/>
          <a:lstStyle/>
          <a:p>
            <a:pPr eaLnBrk="1" hangingPunct="1"/>
            <a:r>
              <a:rPr lang="en-US"/>
              <a:t>Object detection with classifiers</a:t>
            </a:r>
          </a:p>
          <a:p>
            <a:pPr eaLnBrk="1" hangingPunct="1"/>
            <a:endParaRPr lang="en-US"/>
          </a:p>
          <a:p>
            <a:pPr eaLnBrk="1" hangingPunct="1"/>
            <a:r>
              <a:rPr lang="en-US"/>
              <a:t>Boosting</a:t>
            </a:r>
          </a:p>
          <a:p>
            <a:pPr lvl="1" eaLnBrk="1" hangingPunct="1"/>
            <a:r>
              <a:rPr lang="en-US"/>
              <a:t>Gentle boosting</a:t>
            </a:r>
          </a:p>
          <a:p>
            <a:pPr lvl="1" eaLnBrk="1" hangingPunct="1"/>
            <a:r>
              <a:rPr lang="en-US"/>
              <a:t>Weak detectors</a:t>
            </a:r>
          </a:p>
          <a:p>
            <a:pPr lvl="1" eaLnBrk="1" hangingPunct="1"/>
            <a:r>
              <a:rPr lang="en-US"/>
              <a:t>Object model</a:t>
            </a:r>
          </a:p>
          <a:p>
            <a:pPr lvl="1" eaLnBrk="1" hangingPunct="1"/>
            <a:r>
              <a:rPr lang="en-US" b="1">
                <a:solidFill>
                  <a:srgbClr val="BB0101"/>
                </a:solidFill>
              </a:rPr>
              <a:t>Object detection</a:t>
            </a:r>
          </a:p>
          <a:p>
            <a:pPr lvl="1" eaLnBrk="1" hangingPunct="1"/>
            <a:endParaRPr lang="en-US" b="1">
              <a:solidFill>
                <a:srgbClr val="BB010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solidFill>
                  <a:srgbClr val="000000"/>
                </a:solidFill>
              </a:rPr>
              <a:t>Object model</a:t>
            </a:r>
          </a:p>
        </p:txBody>
      </p:sp>
      <p:sp>
        <p:nvSpPr>
          <p:cNvPr id="50179" name="Rectangle 3"/>
          <p:cNvSpPr>
            <a:spLocks noGrp="1" noChangeArrowheads="1"/>
          </p:cNvSpPr>
          <p:nvPr>
            <p:ph type="body" idx="1"/>
          </p:nvPr>
        </p:nvSpPr>
        <p:spPr/>
        <p:txBody>
          <a:bodyPr/>
          <a:lstStyle/>
          <a:p>
            <a:pPr eaLnBrk="1" hangingPunct="1"/>
            <a:r>
              <a:rPr lang="en-US" smtClean="0"/>
              <a:t>Voting</a:t>
            </a:r>
          </a:p>
          <a:p>
            <a:pPr eaLnBrk="1" hangingPunct="1">
              <a:buFontTx/>
              <a:buNone/>
            </a:pPr>
            <a:endParaRPr lang="en-US" smtClean="0"/>
          </a:p>
          <a:p>
            <a:pPr eaLnBrk="1" hangingPunct="1">
              <a:buFontTx/>
              <a:buNone/>
            </a:pPr>
            <a:endParaRPr lang="en-US" smtClean="0"/>
          </a:p>
          <a:p>
            <a:pPr eaLnBrk="1" hangingPunct="1">
              <a:buFontTx/>
              <a:buNone/>
            </a:pPr>
            <a:endParaRPr lang="en-US" smtClean="0"/>
          </a:p>
          <a:p>
            <a:pPr eaLnBrk="1" hangingPunct="1"/>
            <a:r>
              <a:rPr lang="en-US" smtClean="0">
                <a:solidFill>
                  <a:srgbClr val="000000"/>
                </a:solidFill>
              </a:rPr>
              <a:t>Invariance: search strategy</a:t>
            </a:r>
          </a:p>
          <a:p>
            <a:pPr eaLnBrk="1" hangingPunct="1">
              <a:buFontTx/>
              <a:buNone/>
            </a:pPr>
            <a:endParaRPr lang="en-US" smtClean="0"/>
          </a:p>
          <a:p>
            <a:pPr eaLnBrk="1" hangingPunct="1">
              <a:buFontTx/>
              <a:buNone/>
            </a:pPr>
            <a:endParaRPr lang="en-US" smtClean="0"/>
          </a:p>
          <a:p>
            <a:pPr eaLnBrk="1" hangingPunct="1">
              <a:buFontTx/>
              <a:buNone/>
            </a:pPr>
            <a:endParaRPr lang="en-US" smtClean="0"/>
          </a:p>
        </p:txBody>
      </p:sp>
      <p:grpSp>
        <p:nvGrpSpPr>
          <p:cNvPr id="50180" name="Group 4"/>
          <p:cNvGrpSpPr>
            <a:grpSpLocks/>
          </p:cNvGrpSpPr>
          <p:nvPr/>
        </p:nvGrpSpPr>
        <p:grpSpPr bwMode="auto">
          <a:xfrm>
            <a:off x="3879850" y="1922463"/>
            <a:ext cx="3133725" cy="1644650"/>
            <a:chOff x="1568" y="2665"/>
            <a:chExt cx="1974" cy="1036"/>
          </a:xfrm>
        </p:grpSpPr>
        <p:grpSp>
          <p:nvGrpSpPr>
            <p:cNvPr id="50182" name="Group 5"/>
            <p:cNvGrpSpPr>
              <a:grpSpLocks/>
            </p:cNvGrpSpPr>
            <p:nvPr/>
          </p:nvGrpSpPr>
          <p:grpSpPr bwMode="auto">
            <a:xfrm>
              <a:off x="1568" y="2665"/>
              <a:ext cx="1949" cy="1036"/>
              <a:chOff x="2832" y="1441"/>
              <a:chExt cx="2804" cy="1491"/>
            </a:xfrm>
          </p:grpSpPr>
          <p:pic>
            <p:nvPicPr>
              <p:cNvPr id="50185" name="Picture 6"/>
              <p:cNvPicPr>
                <a:picLocks noChangeAspect="1" noChangeArrowheads="1"/>
              </p:cNvPicPr>
              <p:nvPr/>
            </p:nvPicPr>
            <p:blipFill>
              <a:blip r:embed="rId3"/>
              <a:srcRect/>
              <a:stretch>
                <a:fillRect/>
              </a:stretch>
            </p:blipFill>
            <p:spPr bwMode="auto">
              <a:xfrm>
                <a:off x="4412" y="1441"/>
                <a:ext cx="521" cy="524"/>
              </a:xfrm>
              <a:prstGeom prst="rect">
                <a:avLst/>
              </a:prstGeom>
              <a:noFill/>
              <a:ln w="9525">
                <a:noFill/>
                <a:miter lim="800000"/>
                <a:headEnd/>
                <a:tailEnd/>
              </a:ln>
            </p:spPr>
          </p:pic>
          <p:pic>
            <p:nvPicPr>
              <p:cNvPr id="50186" name="Picture 7"/>
              <p:cNvPicPr>
                <a:picLocks noChangeAspect="1" noChangeArrowheads="1"/>
              </p:cNvPicPr>
              <p:nvPr/>
            </p:nvPicPr>
            <p:blipFill>
              <a:blip r:embed="rId4"/>
              <a:srcRect/>
              <a:stretch>
                <a:fillRect/>
              </a:stretch>
            </p:blipFill>
            <p:spPr bwMode="auto">
              <a:xfrm>
                <a:off x="5110" y="2204"/>
                <a:ext cx="526" cy="526"/>
              </a:xfrm>
              <a:prstGeom prst="rect">
                <a:avLst/>
              </a:prstGeom>
              <a:noFill/>
              <a:ln w="9525">
                <a:noFill/>
                <a:miter lim="800000"/>
                <a:headEnd/>
                <a:tailEnd/>
              </a:ln>
            </p:spPr>
          </p:pic>
          <p:pic>
            <p:nvPicPr>
              <p:cNvPr id="50187" name="Picture 8"/>
              <p:cNvPicPr>
                <a:picLocks noChangeAspect="1" noChangeArrowheads="1"/>
              </p:cNvPicPr>
              <p:nvPr/>
            </p:nvPicPr>
            <p:blipFill>
              <a:blip r:embed="rId5"/>
              <a:srcRect/>
              <a:stretch>
                <a:fillRect/>
              </a:stretch>
            </p:blipFill>
            <p:spPr bwMode="auto">
              <a:xfrm>
                <a:off x="2832" y="2126"/>
                <a:ext cx="523" cy="523"/>
              </a:xfrm>
              <a:prstGeom prst="rect">
                <a:avLst/>
              </a:prstGeom>
              <a:noFill/>
              <a:ln w="9525">
                <a:noFill/>
                <a:miter lim="800000"/>
                <a:headEnd/>
                <a:tailEnd/>
              </a:ln>
            </p:spPr>
          </p:pic>
          <p:pic>
            <p:nvPicPr>
              <p:cNvPr id="50188" name="Picture 9"/>
              <p:cNvPicPr>
                <a:picLocks noChangeAspect="1" noChangeArrowheads="1"/>
              </p:cNvPicPr>
              <p:nvPr/>
            </p:nvPicPr>
            <p:blipFill>
              <a:blip r:embed="rId6"/>
              <a:srcRect/>
              <a:stretch>
                <a:fillRect/>
              </a:stretch>
            </p:blipFill>
            <p:spPr bwMode="auto">
              <a:xfrm>
                <a:off x="3960" y="2430"/>
                <a:ext cx="476" cy="502"/>
              </a:xfrm>
              <a:prstGeom prst="rect">
                <a:avLst/>
              </a:prstGeom>
              <a:noFill/>
              <a:ln w="9525">
                <a:noFill/>
                <a:miter lim="800000"/>
                <a:headEnd/>
                <a:tailEnd/>
              </a:ln>
            </p:spPr>
          </p:pic>
          <p:pic>
            <p:nvPicPr>
              <p:cNvPr id="50189" name="Picture 10"/>
              <p:cNvPicPr>
                <a:picLocks noChangeAspect="1" noChangeArrowheads="1"/>
              </p:cNvPicPr>
              <p:nvPr/>
            </p:nvPicPr>
            <p:blipFill>
              <a:blip r:embed="rId7"/>
              <a:srcRect/>
              <a:stretch>
                <a:fillRect/>
              </a:stretch>
            </p:blipFill>
            <p:spPr bwMode="auto">
              <a:xfrm>
                <a:off x="3458" y="1572"/>
                <a:ext cx="394" cy="413"/>
              </a:xfrm>
              <a:prstGeom prst="rect">
                <a:avLst/>
              </a:prstGeom>
              <a:noFill/>
              <a:ln w="9525">
                <a:noFill/>
                <a:miter lim="800000"/>
                <a:headEnd/>
                <a:tailEnd/>
              </a:ln>
            </p:spPr>
          </p:pic>
          <p:sp>
            <p:nvSpPr>
              <p:cNvPr id="50190"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endParaRPr lang="en-US"/>
              </a:p>
            </p:txBody>
          </p:sp>
          <p:sp>
            <p:nvSpPr>
              <p:cNvPr id="50191"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92"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93"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94"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95"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50183" name="Text Box 17"/>
            <p:cNvSpPr txBox="1">
              <a:spLocks noChangeArrowheads="1"/>
            </p:cNvSpPr>
            <p:nvPr/>
          </p:nvSpPr>
          <p:spPr bwMode="auto">
            <a:xfrm>
              <a:off x="3138" y="2814"/>
              <a:ext cx="404" cy="233"/>
            </a:xfrm>
            <a:prstGeom prst="rect">
              <a:avLst/>
            </a:prstGeom>
            <a:noFill/>
            <a:ln w="9525">
              <a:noFill/>
              <a:miter lim="800000"/>
              <a:headEnd/>
              <a:tailEnd/>
            </a:ln>
          </p:spPr>
          <p:txBody>
            <a:bodyPr wrap="none">
              <a:prstTxWarp prst="textNoShape">
                <a:avLst/>
              </a:prstTxWarp>
              <a:spAutoFit/>
            </a:bodyPr>
            <a:lstStyle/>
            <a:p>
              <a:r>
                <a:rPr lang="en-US" i="1"/>
                <a:t>f</a:t>
              </a:r>
              <a:r>
                <a:rPr lang="en-US" i="1" baseline="-25000"/>
                <a:t>i</a:t>
              </a:r>
              <a:r>
                <a:rPr lang="en-US" i="1"/>
                <a:t>, P</a:t>
              </a:r>
              <a:r>
                <a:rPr lang="en-US" i="1" baseline="-25000"/>
                <a:t>i</a:t>
              </a:r>
            </a:p>
          </p:txBody>
        </p:sp>
        <p:sp>
          <p:nvSpPr>
            <p:cNvPr id="50184" name="Text Box 18"/>
            <p:cNvSpPr txBox="1">
              <a:spLocks noChangeArrowheads="1"/>
            </p:cNvSpPr>
            <p:nvPr/>
          </p:nvSpPr>
          <p:spPr bwMode="auto">
            <a:xfrm>
              <a:off x="2799" y="2950"/>
              <a:ext cx="245" cy="233"/>
            </a:xfrm>
            <a:prstGeom prst="rect">
              <a:avLst/>
            </a:prstGeom>
            <a:noFill/>
            <a:ln w="9525">
              <a:noFill/>
              <a:miter lim="800000"/>
              <a:headEnd/>
              <a:tailEnd/>
            </a:ln>
          </p:spPr>
          <p:txBody>
            <a:bodyPr wrap="none">
              <a:prstTxWarp prst="textNoShape">
                <a:avLst/>
              </a:prstTxWarp>
              <a:spAutoFit/>
            </a:bodyPr>
            <a:lstStyle/>
            <a:p>
              <a:r>
                <a:rPr lang="en-US" i="1"/>
                <a:t>g</a:t>
              </a:r>
              <a:r>
                <a:rPr lang="en-US" i="1" baseline="-25000"/>
                <a:t>i</a:t>
              </a:r>
            </a:p>
          </p:txBody>
        </p:sp>
      </p:grpSp>
      <p:sp>
        <p:nvSpPr>
          <p:cNvPr id="50181" name="Rectangle 19"/>
          <p:cNvSpPr>
            <a:spLocks noChangeArrowheads="1"/>
          </p:cNvSpPr>
          <p:nvPr/>
        </p:nvSpPr>
        <p:spPr bwMode="auto">
          <a:xfrm>
            <a:off x="333375" y="4827588"/>
            <a:ext cx="8413750" cy="1477962"/>
          </a:xfrm>
          <a:prstGeom prst="rect">
            <a:avLst/>
          </a:prstGeom>
          <a:noFill/>
          <a:ln w="9525">
            <a:noFill/>
            <a:miter lim="800000"/>
            <a:headEnd/>
            <a:tailEnd/>
          </a:ln>
        </p:spPr>
        <p:txBody>
          <a:bodyPr lIns="91430" tIns="45716" rIns="91430" bIns="45716">
            <a:prstTxWarp prst="textNoShape">
              <a:avLst/>
            </a:prstTxWarp>
            <a:spAutoFit/>
          </a:bodyPr>
          <a:lstStyle/>
          <a:p>
            <a:r>
              <a:rPr lang="en-US"/>
              <a:t>Here, invariance in translation and scale is achieved by the search strategy: the classifier is evaluated at all locations (by translating the image) and at all scales (by scaling the image in small steps).</a:t>
            </a:r>
          </a:p>
          <a:p>
            <a:endParaRPr lang="en-US"/>
          </a:p>
          <a:p>
            <a:r>
              <a:rPr lang="en-US"/>
              <a:t>The search cost can be reduced using a cascade.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52227"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52228" name="Picture 4"/>
          <p:cNvPicPr>
            <a:picLocks noChangeAspect="1" noChangeArrowheads="1"/>
          </p:cNvPicPr>
          <p:nvPr/>
        </p:nvPicPr>
        <p:blipFill>
          <a:blip r:embed="rId4"/>
          <a:srcRect l="12263" t="36794" r="64290" b="40056"/>
          <a:stretch>
            <a:fillRect/>
          </a:stretch>
        </p:blipFill>
        <p:spPr bwMode="auto">
          <a:xfrm>
            <a:off x="2085975" y="1211263"/>
            <a:ext cx="1406525" cy="1041400"/>
          </a:xfrm>
          <a:prstGeom prst="rect">
            <a:avLst/>
          </a:prstGeom>
          <a:noFill/>
          <a:ln w="9525">
            <a:noFill/>
            <a:miter lim="800000"/>
            <a:headEnd/>
            <a:tailEnd/>
          </a:ln>
        </p:spPr>
      </p:pic>
      <p:sp>
        <p:nvSpPr>
          <p:cNvPr id="52229"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2230" name="Text Box 6"/>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54275"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54276" name="Picture 4"/>
          <p:cNvPicPr>
            <a:picLocks noChangeAspect="1" noChangeArrowheads="1"/>
          </p:cNvPicPr>
          <p:nvPr/>
        </p:nvPicPr>
        <p:blipFill>
          <a:blip r:embed="rId4"/>
          <a:srcRect l="12263" t="36794" r="36900" b="40056"/>
          <a:stretch>
            <a:fillRect/>
          </a:stretch>
        </p:blipFill>
        <p:spPr bwMode="auto">
          <a:xfrm>
            <a:off x="2085975" y="1211263"/>
            <a:ext cx="3049588" cy="1041400"/>
          </a:xfrm>
          <a:prstGeom prst="rect">
            <a:avLst/>
          </a:prstGeom>
          <a:noFill/>
          <a:ln w="9525">
            <a:noFill/>
            <a:miter lim="800000"/>
            <a:headEnd/>
            <a:tailEnd/>
          </a:ln>
        </p:spPr>
      </p:pic>
      <p:sp>
        <p:nvSpPr>
          <p:cNvPr id="54277"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4278" name="Text Box 6"/>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54279" name="Text Box 7"/>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54280" name="Line 8"/>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4281" name="Text Box 9"/>
          <p:cNvSpPr txBox="1">
            <a:spLocks noChangeArrowheads="1"/>
          </p:cNvSpPr>
          <p:nvPr/>
        </p:nvSpPr>
        <p:spPr bwMode="auto">
          <a:xfrm>
            <a:off x="3640138" y="2336800"/>
            <a:ext cx="1771650"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Weak ‘detector’</a:t>
            </a:r>
          </a:p>
        </p:txBody>
      </p:sp>
      <p:sp>
        <p:nvSpPr>
          <p:cNvPr id="54282" name="Text Box 10"/>
          <p:cNvSpPr txBox="1">
            <a:spLocks noChangeArrowheads="1"/>
          </p:cNvSpPr>
          <p:nvPr/>
        </p:nvSpPr>
        <p:spPr bwMode="auto">
          <a:xfrm>
            <a:off x="3067050" y="2641600"/>
            <a:ext cx="3268663" cy="369888"/>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t>Produces many false alarms.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56323"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56324"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sp>
        <p:nvSpPr>
          <p:cNvPr id="56325"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6326" name="Text Box 6"/>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56327" name="Text Box 7"/>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56328" name="Line 8"/>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6329" name="Line 9"/>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6330" name="Text Box 10"/>
          <p:cNvSpPr txBox="1">
            <a:spLocks noChangeArrowheads="1"/>
          </p:cNvSpPr>
          <p:nvPr/>
        </p:nvSpPr>
        <p:spPr bwMode="auto">
          <a:xfrm>
            <a:off x="5275263" y="727075"/>
            <a:ext cx="1644650"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Strong classifier </a:t>
            </a:r>
          </a:p>
          <a:p>
            <a:pPr algn="ctr"/>
            <a:r>
              <a:rPr lang="en-US" sz="1600"/>
              <a:t>at iteration 1</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58371"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58372"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58373" name="Picture 5"/>
          <p:cNvPicPr>
            <a:picLocks noChangeAspect="1" noChangeArrowheads="1"/>
          </p:cNvPicPr>
          <p:nvPr/>
        </p:nvPicPr>
        <p:blipFill>
          <a:blip r:embed="rId5"/>
          <a:srcRect l="11160" t="37299" r="36417" b="40561"/>
          <a:stretch>
            <a:fillRect/>
          </a:stretch>
        </p:blipFill>
        <p:spPr bwMode="auto">
          <a:xfrm>
            <a:off x="2019300" y="2468563"/>
            <a:ext cx="3148013" cy="996950"/>
          </a:xfrm>
          <a:prstGeom prst="rect">
            <a:avLst/>
          </a:prstGeom>
          <a:noFill/>
          <a:ln w="9525">
            <a:noFill/>
            <a:miter lim="800000"/>
            <a:headEnd/>
            <a:tailEnd/>
          </a:ln>
        </p:spPr>
      </p:pic>
      <p:sp>
        <p:nvSpPr>
          <p:cNvPr id="58374" name="Line 6"/>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8375" name="Text Box 7"/>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58376" name="Text Box 8"/>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58377" name="Line 9"/>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8378" name="Line 10"/>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58379" name="Text Box 11"/>
          <p:cNvSpPr txBox="1">
            <a:spLocks noChangeArrowheads="1"/>
          </p:cNvSpPr>
          <p:nvPr/>
        </p:nvSpPr>
        <p:spPr bwMode="auto">
          <a:xfrm>
            <a:off x="5626100" y="727075"/>
            <a:ext cx="9826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Strong</a:t>
            </a:r>
          </a:p>
          <a:p>
            <a:pPr algn="ctr"/>
            <a:r>
              <a:rPr lang="en-US" sz="1600"/>
              <a:t>classifier</a:t>
            </a:r>
          </a:p>
        </p:txBody>
      </p:sp>
      <p:sp>
        <p:nvSpPr>
          <p:cNvPr id="58380" name="Text Box 12"/>
          <p:cNvSpPr txBox="1">
            <a:spLocks noChangeArrowheads="1"/>
          </p:cNvSpPr>
          <p:nvPr/>
        </p:nvSpPr>
        <p:spPr bwMode="auto">
          <a:xfrm>
            <a:off x="3197225" y="3529013"/>
            <a:ext cx="257175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Second weak ‘detector’</a:t>
            </a:r>
          </a:p>
        </p:txBody>
      </p:sp>
      <p:sp>
        <p:nvSpPr>
          <p:cNvPr id="58381" name="Text Box 13"/>
          <p:cNvSpPr txBox="1">
            <a:spLocks noChangeArrowheads="1"/>
          </p:cNvSpPr>
          <p:nvPr/>
        </p:nvSpPr>
        <p:spPr bwMode="auto">
          <a:xfrm>
            <a:off x="2928938" y="3833813"/>
            <a:ext cx="3268662" cy="646112"/>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t>Produces a different set of false alarms.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21" name="Rectangle 2"/>
          <p:cNvSpPr>
            <a:spLocks noGrp="1" noChangeArrowheads="1"/>
          </p:cNvSpPr>
          <p:nvPr>
            <p:ph type="body" idx="1"/>
          </p:nvPr>
        </p:nvSpPr>
        <p:spPr>
          <a:xfrm>
            <a:off x="468313" y="1252538"/>
            <a:ext cx="8229600" cy="4873625"/>
          </a:xfrm>
        </p:spPr>
        <p:txBody>
          <a:bodyPr/>
          <a:lstStyle/>
          <a:p>
            <a:pPr eaLnBrk="1" hangingPunct="1"/>
            <a:r>
              <a:rPr lang="en-US"/>
              <a:t>Formulation: binary classification</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buFontTx/>
              <a:buNone/>
            </a:pPr>
            <a:endParaRPr lang="en-US"/>
          </a:p>
        </p:txBody>
      </p:sp>
      <p:sp>
        <p:nvSpPr>
          <p:cNvPr id="166922" name="Rectangle 3"/>
          <p:cNvSpPr>
            <a:spLocks noGrp="1" noChangeArrowheads="1"/>
          </p:cNvSpPr>
          <p:nvPr>
            <p:ph type="title"/>
          </p:nvPr>
        </p:nvSpPr>
        <p:spPr/>
        <p:txBody>
          <a:bodyPr/>
          <a:lstStyle/>
          <a:p>
            <a:pPr eaLnBrk="1" hangingPunct="1"/>
            <a:r>
              <a:rPr lang="en-US">
                <a:solidFill>
                  <a:srgbClr val="0066FF"/>
                </a:solidFill>
              </a:rPr>
              <a:t>Formulation</a:t>
            </a:r>
          </a:p>
        </p:txBody>
      </p:sp>
      <p:graphicFrame>
        <p:nvGraphicFramePr>
          <p:cNvPr id="166914" name="Object 2"/>
          <p:cNvGraphicFramePr>
            <a:graphicFrameLocks noChangeAspect="1"/>
          </p:cNvGraphicFramePr>
          <p:nvPr/>
        </p:nvGraphicFramePr>
        <p:xfrm>
          <a:off x="2997200" y="1839913"/>
          <a:ext cx="627063" cy="633412"/>
        </p:xfrm>
        <a:graphic>
          <a:graphicData uri="http://schemas.openxmlformats.org/presentationml/2006/ole">
            <p:oleObj spid="_x0000_s319490" name="Image" r:id="rId6" imgW="1294781" imgH="1244006" progId="">
              <p:embed/>
            </p:oleObj>
          </a:graphicData>
        </a:graphic>
      </p:graphicFrame>
      <p:graphicFrame>
        <p:nvGraphicFramePr>
          <p:cNvPr id="166915" name="Object 3"/>
          <p:cNvGraphicFramePr>
            <a:graphicFrameLocks noChangeAspect="1"/>
          </p:cNvGraphicFramePr>
          <p:nvPr/>
        </p:nvGraphicFramePr>
        <p:xfrm>
          <a:off x="2249488" y="1870075"/>
          <a:ext cx="565150" cy="574675"/>
        </p:xfrm>
        <a:graphic>
          <a:graphicData uri="http://schemas.openxmlformats.org/presentationml/2006/ole">
            <p:oleObj spid="_x0000_s319491" name="Image" r:id="rId7" imgW="825106" imgH="800000" progId="">
              <p:embed/>
            </p:oleObj>
          </a:graphicData>
        </a:graphic>
      </p:graphicFrame>
      <p:graphicFrame>
        <p:nvGraphicFramePr>
          <p:cNvPr id="166916" name="Object 4"/>
          <p:cNvGraphicFramePr>
            <a:graphicFrameLocks noChangeAspect="1"/>
          </p:cNvGraphicFramePr>
          <p:nvPr/>
        </p:nvGraphicFramePr>
        <p:xfrm>
          <a:off x="4886325" y="1878013"/>
          <a:ext cx="574675" cy="576262"/>
        </p:xfrm>
        <a:graphic>
          <a:graphicData uri="http://schemas.openxmlformats.org/presentationml/2006/ole">
            <p:oleObj spid="_x0000_s319492" name="Image" r:id="rId8" imgW="838095" imgH="800000" progId="">
              <p:embed/>
            </p:oleObj>
          </a:graphicData>
        </a:graphic>
      </p:graphicFrame>
      <p:graphicFrame>
        <p:nvGraphicFramePr>
          <p:cNvPr id="166917" name="Object 5"/>
          <p:cNvGraphicFramePr>
            <a:graphicFrameLocks noChangeAspect="1"/>
          </p:cNvGraphicFramePr>
          <p:nvPr/>
        </p:nvGraphicFramePr>
        <p:xfrm>
          <a:off x="3900488" y="1884363"/>
          <a:ext cx="514350" cy="530225"/>
        </p:xfrm>
        <a:graphic>
          <a:graphicData uri="http://schemas.openxmlformats.org/presentationml/2006/ole">
            <p:oleObj spid="_x0000_s319493" name="Image" r:id="rId9" imgW="749206" imgH="736248" progId="">
              <p:embed/>
            </p:oleObj>
          </a:graphicData>
        </a:graphic>
      </p:graphicFrame>
      <p:sp>
        <p:nvSpPr>
          <p:cNvPr id="166923" name="Text Box 8"/>
          <p:cNvSpPr txBox="1">
            <a:spLocks noChangeArrowheads="1"/>
          </p:cNvSpPr>
          <p:nvPr/>
        </p:nvSpPr>
        <p:spPr bwMode="auto">
          <a:xfrm>
            <a:off x="2989263" y="3022600"/>
            <a:ext cx="531812"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+1</a:t>
            </a:r>
          </a:p>
        </p:txBody>
      </p:sp>
      <p:sp>
        <p:nvSpPr>
          <p:cNvPr id="166924" name="Text Box 9"/>
          <p:cNvSpPr txBox="1">
            <a:spLocks noChangeArrowheads="1"/>
          </p:cNvSpPr>
          <p:nvPr/>
        </p:nvSpPr>
        <p:spPr bwMode="auto">
          <a:xfrm>
            <a:off x="2271713" y="3022600"/>
            <a:ext cx="455612"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-1</a:t>
            </a:r>
          </a:p>
        </p:txBody>
      </p:sp>
      <p:graphicFrame>
        <p:nvGraphicFramePr>
          <p:cNvPr id="166918" name="Object 6"/>
          <p:cNvGraphicFramePr>
            <a:graphicFrameLocks noChangeAspect="1"/>
          </p:cNvGraphicFramePr>
          <p:nvPr/>
        </p:nvGraphicFramePr>
        <p:xfrm>
          <a:off x="6003925" y="1819275"/>
          <a:ext cx="673100" cy="660400"/>
        </p:xfrm>
        <a:graphic>
          <a:graphicData uri="http://schemas.openxmlformats.org/presentationml/2006/ole">
            <p:oleObj spid="_x0000_s319494" name="Image" r:id="rId10" imgW="264958" imgH="260274" progId="">
              <p:embed/>
            </p:oleObj>
          </a:graphicData>
        </a:graphic>
      </p:graphicFrame>
      <p:graphicFrame>
        <p:nvGraphicFramePr>
          <p:cNvPr id="166919" name="Object 7"/>
          <p:cNvGraphicFramePr>
            <a:graphicFrameLocks noChangeAspect="1"/>
          </p:cNvGraphicFramePr>
          <p:nvPr>
            <p:ph sz="quarter" idx="4294967295"/>
          </p:nvPr>
        </p:nvGraphicFramePr>
        <p:xfrm>
          <a:off x="8131175" y="1820863"/>
          <a:ext cx="623888" cy="644525"/>
        </p:xfrm>
        <a:graphic>
          <a:graphicData uri="http://schemas.openxmlformats.org/presentationml/2006/ole">
            <p:oleObj spid="_x0000_s319495" name="Image" r:id="rId11" imgW="187203" imgH="194039" progId="">
              <p:embed/>
            </p:oleObj>
          </a:graphicData>
        </a:graphic>
      </p:graphicFrame>
      <p:graphicFrame>
        <p:nvGraphicFramePr>
          <p:cNvPr id="166920" name="Object 8"/>
          <p:cNvGraphicFramePr>
            <a:graphicFrameLocks noChangeAspect="1"/>
          </p:cNvGraphicFramePr>
          <p:nvPr/>
        </p:nvGraphicFramePr>
        <p:xfrm>
          <a:off x="6894513" y="1817688"/>
          <a:ext cx="684212" cy="665162"/>
        </p:xfrm>
        <a:graphic>
          <a:graphicData uri="http://schemas.openxmlformats.org/presentationml/2006/ole">
            <p:oleObj spid="_x0000_s319496" name="Image" r:id="rId12" imgW="175677" imgH="171363" progId="">
              <p:embed/>
            </p:oleObj>
          </a:graphicData>
        </a:graphic>
      </p:graphicFrame>
      <p:sp>
        <p:nvSpPr>
          <p:cNvPr id="166925" name="Text Box 13"/>
          <p:cNvSpPr txBox="1">
            <a:spLocks noChangeArrowheads="1"/>
          </p:cNvSpPr>
          <p:nvPr/>
        </p:nvSpPr>
        <p:spPr bwMode="auto">
          <a:xfrm>
            <a:off x="2251075" y="2447925"/>
            <a:ext cx="496888"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1</a:t>
            </a:r>
          </a:p>
        </p:txBody>
      </p:sp>
      <p:sp>
        <p:nvSpPr>
          <p:cNvPr id="166926" name="Text Box 14"/>
          <p:cNvSpPr txBox="1">
            <a:spLocks noChangeArrowheads="1"/>
          </p:cNvSpPr>
          <p:nvPr/>
        </p:nvSpPr>
        <p:spPr bwMode="auto">
          <a:xfrm>
            <a:off x="3030538" y="2447925"/>
            <a:ext cx="496887"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2</a:t>
            </a:r>
          </a:p>
        </p:txBody>
      </p:sp>
      <p:sp>
        <p:nvSpPr>
          <p:cNvPr id="166927" name="Text Box 15"/>
          <p:cNvSpPr txBox="1">
            <a:spLocks noChangeArrowheads="1"/>
          </p:cNvSpPr>
          <p:nvPr/>
        </p:nvSpPr>
        <p:spPr bwMode="auto">
          <a:xfrm>
            <a:off x="3848100" y="2447925"/>
            <a:ext cx="496888"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3</a:t>
            </a:r>
          </a:p>
        </p:txBody>
      </p:sp>
      <p:sp>
        <p:nvSpPr>
          <p:cNvPr id="166928" name="Text Box 16"/>
          <p:cNvSpPr txBox="1">
            <a:spLocks noChangeArrowheads="1"/>
          </p:cNvSpPr>
          <p:nvPr/>
        </p:nvSpPr>
        <p:spPr bwMode="auto">
          <a:xfrm>
            <a:off x="4879975" y="2447925"/>
            <a:ext cx="536575"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N</a:t>
            </a:r>
          </a:p>
        </p:txBody>
      </p:sp>
      <p:sp>
        <p:nvSpPr>
          <p:cNvPr id="166929" name="Text Box 17"/>
          <p:cNvSpPr txBox="1">
            <a:spLocks noChangeArrowheads="1"/>
          </p:cNvSpPr>
          <p:nvPr/>
        </p:nvSpPr>
        <p:spPr bwMode="auto">
          <a:xfrm>
            <a:off x="4403725" y="1903413"/>
            <a:ext cx="488950"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30" name="Text Box 18"/>
          <p:cNvSpPr txBox="1">
            <a:spLocks noChangeArrowheads="1"/>
          </p:cNvSpPr>
          <p:nvPr/>
        </p:nvSpPr>
        <p:spPr bwMode="auto">
          <a:xfrm>
            <a:off x="4406900" y="2447925"/>
            <a:ext cx="488950"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31" name="Text Box 19"/>
          <p:cNvSpPr txBox="1">
            <a:spLocks noChangeArrowheads="1"/>
          </p:cNvSpPr>
          <p:nvPr/>
        </p:nvSpPr>
        <p:spPr bwMode="auto">
          <a:xfrm>
            <a:off x="6034088" y="2447925"/>
            <a:ext cx="812800"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N+1</a:t>
            </a:r>
          </a:p>
        </p:txBody>
      </p:sp>
      <p:sp>
        <p:nvSpPr>
          <p:cNvPr id="166932" name="Text Box 20"/>
          <p:cNvSpPr txBox="1">
            <a:spLocks noChangeArrowheads="1"/>
          </p:cNvSpPr>
          <p:nvPr/>
        </p:nvSpPr>
        <p:spPr bwMode="auto">
          <a:xfrm>
            <a:off x="6813550" y="2447925"/>
            <a:ext cx="812800"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N+2</a:t>
            </a:r>
          </a:p>
        </p:txBody>
      </p:sp>
      <p:sp>
        <p:nvSpPr>
          <p:cNvPr id="166933" name="Text Box 21"/>
          <p:cNvSpPr txBox="1">
            <a:spLocks noChangeArrowheads="1"/>
          </p:cNvSpPr>
          <p:nvPr/>
        </p:nvSpPr>
        <p:spPr bwMode="auto">
          <a:xfrm>
            <a:off x="7980363" y="2447925"/>
            <a:ext cx="879475" cy="519113"/>
          </a:xfrm>
          <a:prstGeom prst="rect">
            <a:avLst/>
          </a:prstGeom>
          <a:noFill/>
          <a:ln w="9525">
            <a:noFill/>
            <a:miter lim="800000"/>
            <a:headEnd/>
            <a:tailEnd/>
          </a:ln>
        </p:spPr>
        <p:txBody>
          <a:bodyPr wrap="none">
            <a:prstTxWarp prst="textNoShape">
              <a:avLst/>
            </a:prstTxWarp>
            <a:spAutoFit/>
          </a:bodyPr>
          <a:lstStyle/>
          <a:p>
            <a:pPr defTabSz="914400"/>
            <a:r>
              <a:rPr lang="en-US" sz="2800">
                <a:solidFill>
                  <a:srgbClr val="000000"/>
                </a:solidFill>
                <a:ea typeface="Arial"/>
                <a:cs typeface="Arial"/>
              </a:rPr>
              <a:t>x</a:t>
            </a:r>
            <a:r>
              <a:rPr lang="en-US" sz="2800" baseline="-25000">
                <a:solidFill>
                  <a:srgbClr val="000000"/>
                </a:solidFill>
                <a:ea typeface="Arial"/>
                <a:cs typeface="Arial"/>
              </a:rPr>
              <a:t>N+M</a:t>
            </a:r>
          </a:p>
        </p:txBody>
      </p:sp>
      <p:sp>
        <p:nvSpPr>
          <p:cNvPr id="166934" name="Text Box 22"/>
          <p:cNvSpPr txBox="1">
            <a:spLocks noChangeArrowheads="1"/>
          </p:cNvSpPr>
          <p:nvPr/>
        </p:nvSpPr>
        <p:spPr bwMode="auto">
          <a:xfrm>
            <a:off x="3825875" y="3022600"/>
            <a:ext cx="4556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-1</a:t>
            </a:r>
          </a:p>
        </p:txBody>
      </p:sp>
      <p:sp>
        <p:nvSpPr>
          <p:cNvPr id="166935" name="Text Box 23"/>
          <p:cNvSpPr txBox="1">
            <a:spLocks noChangeArrowheads="1"/>
          </p:cNvSpPr>
          <p:nvPr/>
        </p:nvSpPr>
        <p:spPr bwMode="auto">
          <a:xfrm>
            <a:off x="4883150" y="3022600"/>
            <a:ext cx="4556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-1</a:t>
            </a:r>
          </a:p>
        </p:txBody>
      </p:sp>
      <p:sp>
        <p:nvSpPr>
          <p:cNvPr id="166936" name="Text Box 24"/>
          <p:cNvSpPr txBox="1">
            <a:spLocks noChangeArrowheads="1"/>
          </p:cNvSpPr>
          <p:nvPr/>
        </p:nvSpPr>
        <p:spPr bwMode="auto">
          <a:xfrm>
            <a:off x="6137275" y="3055938"/>
            <a:ext cx="3540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37" name="Text Box 25"/>
          <p:cNvSpPr txBox="1">
            <a:spLocks noChangeArrowheads="1"/>
          </p:cNvSpPr>
          <p:nvPr/>
        </p:nvSpPr>
        <p:spPr bwMode="auto">
          <a:xfrm>
            <a:off x="7064375" y="3055938"/>
            <a:ext cx="3540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38" name="Text Box 26"/>
          <p:cNvSpPr txBox="1">
            <a:spLocks noChangeArrowheads="1"/>
          </p:cNvSpPr>
          <p:nvPr/>
        </p:nvSpPr>
        <p:spPr bwMode="auto">
          <a:xfrm>
            <a:off x="8299450" y="3055938"/>
            <a:ext cx="3540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39" name="Text Box 27"/>
          <p:cNvSpPr txBox="1">
            <a:spLocks noChangeArrowheads="1"/>
          </p:cNvSpPr>
          <p:nvPr/>
        </p:nvSpPr>
        <p:spPr bwMode="auto">
          <a:xfrm>
            <a:off x="7546975" y="2471738"/>
            <a:ext cx="488950"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166940" name="AutoShape 28"/>
          <p:cNvSpPr>
            <a:spLocks/>
          </p:cNvSpPr>
          <p:nvPr/>
        </p:nvSpPr>
        <p:spPr bwMode="auto">
          <a:xfrm rot="5400000">
            <a:off x="3692525" y="2068513"/>
            <a:ext cx="219075" cy="3359150"/>
          </a:xfrm>
          <a:prstGeom prst="rightBrace">
            <a:avLst>
              <a:gd name="adj1" fmla="val 127778"/>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6941" name="Text Box 29"/>
          <p:cNvSpPr txBox="1">
            <a:spLocks noChangeArrowheads="1"/>
          </p:cNvSpPr>
          <p:nvPr/>
        </p:nvSpPr>
        <p:spPr bwMode="auto">
          <a:xfrm>
            <a:off x="1558925" y="3860800"/>
            <a:ext cx="44767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Training data: each image patch is labeled</a:t>
            </a:r>
          </a:p>
          <a:p>
            <a:pPr defTabSz="914400"/>
            <a:r>
              <a:rPr lang="en-US">
                <a:solidFill>
                  <a:srgbClr val="000000"/>
                </a:solidFill>
                <a:ea typeface="Arial"/>
                <a:cs typeface="Arial"/>
              </a:rPr>
              <a:t>as containing the object or background</a:t>
            </a:r>
          </a:p>
        </p:txBody>
      </p:sp>
      <p:sp>
        <p:nvSpPr>
          <p:cNvPr id="166942" name="AutoShape 30"/>
          <p:cNvSpPr>
            <a:spLocks/>
          </p:cNvSpPr>
          <p:nvPr/>
        </p:nvSpPr>
        <p:spPr bwMode="auto">
          <a:xfrm rot="5400000">
            <a:off x="7358062" y="2325688"/>
            <a:ext cx="219075" cy="2813050"/>
          </a:xfrm>
          <a:prstGeom prst="rightBrace">
            <a:avLst>
              <a:gd name="adj1" fmla="val 107005"/>
              <a:gd name="adj2" fmla="val 50000"/>
            </a:avLst>
          </a:prstGeom>
          <a:no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166943" name="Rectangle 31"/>
          <p:cNvSpPr>
            <a:spLocks noChangeArrowheads="1"/>
          </p:cNvSpPr>
          <p:nvPr/>
        </p:nvSpPr>
        <p:spPr bwMode="auto">
          <a:xfrm>
            <a:off x="6931025" y="3906838"/>
            <a:ext cx="11366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Test data</a:t>
            </a:r>
          </a:p>
        </p:txBody>
      </p:sp>
      <p:sp>
        <p:nvSpPr>
          <p:cNvPr id="166944" name="Text Box 32"/>
          <p:cNvSpPr txBox="1">
            <a:spLocks noChangeArrowheads="1"/>
          </p:cNvSpPr>
          <p:nvPr/>
        </p:nvSpPr>
        <p:spPr bwMode="auto">
          <a:xfrm>
            <a:off x="584200" y="2586038"/>
            <a:ext cx="15240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Features  x =</a:t>
            </a:r>
          </a:p>
        </p:txBody>
      </p:sp>
      <p:sp>
        <p:nvSpPr>
          <p:cNvPr id="166945" name="Text Box 33"/>
          <p:cNvSpPr txBox="1">
            <a:spLocks noChangeArrowheads="1"/>
          </p:cNvSpPr>
          <p:nvPr/>
        </p:nvSpPr>
        <p:spPr bwMode="auto">
          <a:xfrm>
            <a:off x="584200" y="3090863"/>
            <a:ext cx="8572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Labels</a:t>
            </a:r>
          </a:p>
        </p:txBody>
      </p:sp>
      <p:sp>
        <p:nvSpPr>
          <p:cNvPr id="166946" name="Rectangle 34"/>
          <p:cNvSpPr>
            <a:spLocks noChangeArrowheads="1"/>
          </p:cNvSpPr>
          <p:nvPr/>
        </p:nvSpPr>
        <p:spPr bwMode="auto">
          <a:xfrm>
            <a:off x="1600200" y="3076575"/>
            <a:ext cx="49530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y =</a:t>
            </a:r>
          </a:p>
        </p:txBody>
      </p:sp>
      <p:grpSp>
        <p:nvGrpSpPr>
          <p:cNvPr id="2" name="Group 35"/>
          <p:cNvGrpSpPr>
            <a:grpSpLocks/>
          </p:cNvGrpSpPr>
          <p:nvPr/>
        </p:nvGrpSpPr>
        <p:grpSpPr bwMode="auto">
          <a:xfrm>
            <a:off x="561975" y="4552950"/>
            <a:ext cx="8170863" cy="1155700"/>
            <a:chOff x="354" y="3067"/>
            <a:chExt cx="5147" cy="728"/>
          </a:xfrm>
        </p:grpSpPr>
        <p:pic>
          <p:nvPicPr>
            <p:cNvPr id="166949" name="Picture 36" descr="txp_fig"/>
            <p:cNvPicPr>
              <a:picLocks noChangeAspect="1" noChangeArrowheads="1"/>
            </p:cNvPicPr>
            <p:nvPr>
              <p:custDataLst>
                <p:tags r:id="rId2"/>
              </p:custDataLst>
            </p:nvPr>
          </p:nvPicPr>
          <p:blipFill>
            <a:blip r:embed="rId13"/>
            <a:srcRect/>
            <a:stretch>
              <a:fillRect/>
            </a:stretch>
          </p:blipFill>
          <p:spPr bwMode="auto">
            <a:xfrm>
              <a:off x="776" y="3552"/>
              <a:ext cx="1035" cy="235"/>
            </a:xfrm>
            <a:prstGeom prst="rect">
              <a:avLst/>
            </a:prstGeom>
            <a:noFill/>
            <a:ln w="9525">
              <a:noFill/>
              <a:miter lim="800000"/>
              <a:headEnd/>
              <a:tailEnd/>
            </a:ln>
          </p:spPr>
        </p:pic>
        <p:sp>
          <p:nvSpPr>
            <p:cNvPr id="166950" name="Text Box 37"/>
            <p:cNvSpPr txBox="1">
              <a:spLocks noChangeArrowheads="1"/>
            </p:cNvSpPr>
            <p:nvPr/>
          </p:nvSpPr>
          <p:spPr bwMode="auto">
            <a:xfrm>
              <a:off x="2033" y="3563"/>
              <a:ext cx="3468" cy="231"/>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Where                 belongs to some family of functions</a:t>
              </a:r>
            </a:p>
          </p:txBody>
        </p:sp>
        <p:pic>
          <p:nvPicPr>
            <p:cNvPr id="166951" name="Picture 38" descr="txp_fig"/>
            <p:cNvPicPr>
              <a:picLocks noChangeAspect="1" noChangeArrowheads="1"/>
            </p:cNvPicPr>
            <p:nvPr>
              <p:custDataLst>
                <p:tags r:id="rId3"/>
              </p:custDataLst>
            </p:nvPr>
          </p:nvPicPr>
          <p:blipFill>
            <a:blip r:embed="rId14"/>
            <a:srcRect/>
            <a:stretch>
              <a:fillRect/>
            </a:stretch>
          </p:blipFill>
          <p:spPr bwMode="auto">
            <a:xfrm>
              <a:off x="2590" y="3560"/>
              <a:ext cx="529" cy="235"/>
            </a:xfrm>
            <a:prstGeom prst="rect">
              <a:avLst/>
            </a:prstGeom>
            <a:noFill/>
            <a:ln w="9525">
              <a:noFill/>
              <a:miter lim="800000"/>
              <a:headEnd/>
              <a:tailEnd/>
            </a:ln>
          </p:spPr>
        </p:pic>
        <p:sp>
          <p:nvSpPr>
            <p:cNvPr id="166952" name="Rectangle 39"/>
            <p:cNvSpPr>
              <a:spLocks noChangeArrowheads="1"/>
            </p:cNvSpPr>
            <p:nvPr/>
          </p:nvSpPr>
          <p:spPr bwMode="auto">
            <a:xfrm>
              <a:off x="354" y="3067"/>
              <a:ext cx="2750" cy="365"/>
            </a:xfrm>
            <a:prstGeom prst="rect">
              <a:avLst/>
            </a:prstGeom>
            <a:noFill/>
            <a:ln w="9525">
              <a:noFill/>
              <a:miter lim="800000"/>
              <a:headEnd/>
              <a:tailEnd/>
            </a:ln>
          </p:spPr>
          <p:txBody>
            <a:bodyPr wrap="none">
              <a:prstTxWarp prst="textNoShape">
                <a:avLst/>
              </a:prstTxWarp>
              <a:spAutoFit/>
            </a:bodyPr>
            <a:lstStyle/>
            <a:p>
              <a:pPr defTabSz="914400">
                <a:spcBef>
                  <a:spcPct val="20000"/>
                </a:spcBef>
                <a:buFontTx/>
                <a:buChar char="•"/>
              </a:pPr>
              <a:r>
                <a:rPr lang="en-US" sz="3200">
                  <a:solidFill>
                    <a:srgbClr val="000000"/>
                  </a:solidFill>
                  <a:ea typeface="Arial"/>
                  <a:cs typeface="Arial"/>
                </a:rPr>
                <a:t> Classification function</a:t>
              </a:r>
            </a:p>
          </p:txBody>
        </p:sp>
      </p:grpSp>
      <p:sp>
        <p:nvSpPr>
          <p:cNvPr id="201768" name="Rectangle 40"/>
          <p:cNvSpPr>
            <a:spLocks noChangeArrowheads="1"/>
          </p:cNvSpPr>
          <p:nvPr/>
        </p:nvSpPr>
        <p:spPr bwMode="auto">
          <a:xfrm>
            <a:off x="544513" y="5821363"/>
            <a:ext cx="7893050" cy="909637"/>
          </a:xfrm>
          <a:prstGeom prst="rect">
            <a:avLst/>
          </a:prstGeom>
          <a:noFill/>
          <a:ln w="9525">
            <a:noFill/>
            <a:miter lim="800000"/>
            <a:headEnd/>
            <a:tailEnd/>
          </a:ln>
        </p:spPr>
        <p:txBody>
          <a:bodyPr wrap="none">
            <a:prstTxWarp prst="textNoShape">
              <a:avLst/>
            </a:prstTxWarp>
            <a:spAutoFit/>
          </a:bodyPr>
          <a:lstStyle/>
          <a:p>
            <a:pPr defTabSz="914400">
              <a:spcBef>
                <a:spcPct val="20000"/>
              </a:spcBef>
              <a:buFontTx/>
              <a:buChar char="•"/>
            </a:pPr>
            <a:r>
              <a:rPr lang="en-US" sz="2800">
                <a:solidFill>
                  <a:srgbClr val="000000"/>
                </a:solidFill>
                <a:ea typeface="Arial"/>
                <a:cs typeface="Arial"/>
              </a:rPr>
              <a:t> </a:t>
            </a:r>
            <a:r>
              <a:rPr lang="en-US">
                <a:solidFill>
                  <a:srgbClr val="000000"/>
                </a:solidFill>
                <a:ea typeface="Arial"/>
                <a:cs typeface="Arial"/>
              </a:rPr>
              <a:t> </a:t>
            </a:r>
            <a:r>
              <a:rPr lang="en-US" sz="3200">
                <a:solidFill>
                  <a:srgbClr val="000000"/>
                </a:solidFill>
                <a:ea typeface="Arial"/>
                <a:cs typeface="Arial"/>
              </a:rPr>
              <a:t>Minimize misclassification error</a:t>
            </a:r>
            <a:endParaRPr lang="en-US" sz="4400">
              <a:solidFill>
                <a:srgbClr val="000000"/>
              </a:solidFill>
              <a:ea typeface="Arial"/>
              <a:cs typeface="Arial"/>
            </a:endParaRPr>
          </a:p>
          <a:p>
            <a:pPr defTabSz="914400">
              <a:spcBef>
                <a:spcPct val="20000"/>
              </a:spcBef>
            </a:pPr>
            <a:r>
              <a:rPr lang="en-US">
                <a:solidFill>
                  <a:srgbClr val="000000"/>
                </a:solidFill>
                <a:ea typeface="Arial"/>
                <a:cs typeface="Arial"/>
              </a:rPr>
              <a:t>(Not that simple: we need some guarantees that there will be generalization)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68"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60419"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60420"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60421" name="Picture 5"/>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sp>
        <p:nvSpPr>
          <p:cNvPr id="60422" name="Text Box 6"/>
          <p:cNvSpPr txBox="1">
            <a:spLocks noChangeArrowheads="1"/>
          </p:cNvSpPr>
          <p:nvPr/>
        </p:nvSpPr>
        <p:spPr bwMode="auto">
          <a:xfrm>
            <a:off x="6003925" y="2160588"/>
            <a:ext cx="325438"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a:t>
            </a:r>
          </a:p>
        </p:txBody>
      </p:sp>
      <p:sp>
        <p:nvSpPr>
          <p:cNvPr id="60423" name="Line 7"/>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0424" name="Text Box 8"/>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60425" name="Text Box 9"/>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60426" name="Line 10"/>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0427" name="Line 11"/>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0428" name="Line 12"/>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0429" name="Text Box 13"/>
          <p:cNvSpPr txBox="1">
            <a:spLocks noChangeArrowheads="1"/>
          </p:cNvSpPr>
          <p:nvPr/>
        </p:nvSpPr>
        <p:spPr bwMode="auto">
          <a:xfrm>
            <a:off x="5626100" y="727075"/>
            <a:ext cx="9826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Strong</a:t>
            </a:r>
          </a:p>
          <a:p>
            <a:pPr algn="ctr"/>
            <a:r>
              <a:rPr lang="en-US" sz="1600"/>
              <a:t>classifier</a:t>
            </a:r>
          </a:p>
        </p:txBody>
      </p:sp>
      <p:sp>
        <p:nvSpPr>
          <p:cNvPr id="60430" name="Text Box 14"/>
          <p:cNvSpPr txBox="1">
            <a:spLocks noChangeArrowheads="1"/>
          </p:cNvSpPr>
          <p:nvPr/>
        </p:nvSpPr>
        <p:spPr bwMode="auto">
          <a:xfrm>
            <a:off x="6891338" y="2625725"/>
            <a:ext cx="1827212" cy="646113"/>
          </a:xfrm>
          <a:prstGeom prst="rect">
            <a:avLst/>
          </a:prstGeom>
          <a:noFill/>
          <a:ln w="9525">
            <a:noFill/>
            <a:miter lim="800000"/>
            <a:headEnd/>
            <a:tailEnd/>
          </a:ln>
        </p:spPr>
        <p:txBody>
          <a:bodyPr wrap="none" lIns="91430" tIns="45716" rIns="91430" bIns="45716">
            <a:prstTxWarp prst="textNoShape">
              <a:avLst/>
            </a:prstTxWarp>
            <a:spAutoFit/>
          </a:bodyPr>
          <a:lstStyle/>
          <a:p>
            <a:r>
              <a:rPr lang="en-US"/>
              <a:t>Strong classifier </a:t>
            </a:r>
          </a:p>
          <a:p>
            <a:r>
              <a:rPr lang="en-US"/>
              <a:t>at iteration 2</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62467"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62468"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62469" name="Picture 5"/>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pic>
        <p:nvPicPr>
          <p:cNvPr id="62470" name="Picture 6"/>
          <p:cNvPicPr>
            <a:picLocks noChangeAspect="1" noChangeArrowheads="1"/>
          </p:cNvPicPr>
          <p:nvPr/>
        </p:nvPicPr>
        <p:blipFill>
          <a:blip r:embed="rId6"/>
          <a:srcRect l="12526" t="36682" r="8508" b="39937"/>
          <a:stretch>
            <a:fillRect/>
          </a:stretch>
        </p:blipFill>
        <p:spPr bwMode="auto">
          <a:xfrm>
            <a:off x="2084388" y="3786188"/>
            <a:ext cx="4773612" cy="1060450"/>
          </a:xfrm>
          <a:prstGeom prst="rect">
            <a:avLst/>
          </a:prstGeom>
          <a:noFill/>
          <a:ln w="9525">
            <a:noFill/>
            <a:miter lim="800000"/>
            <a:headEnd/>
            <a:tailEnd/>
          </a:ln>
        </p:spPr>
      </p:pic>
      <p:sp>
        <p:nvSpPr>
          <p:cNvPr id="62471" name="Text Box 7"/>
          <p:cNvSpPr txBox="1">
            <a:spLocks noChangeArrowheads="1"/>
          </p:cNvSpPr>
          <p:nvPr/>
        </p:nvSpPr>
        <p:spPr bwMode="auto">
          <a:xfrm>
            <a:off x="6003925" y="2160588"/>
            <a:ext cx="325438"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a:t>
            </a:r>
          </a:p>
        </p:txBody>
      </p:sp>
      <p:sp>
        <p:nvSpPr>
          <p:cNvPr id="62472" name="Text Box 8"/>
          <p:cNvSpPr txBox="1">
            <a:spLocks noChangeArrowheads="1"/>
          </p:cNvSpPr>
          <p:nvPr/>
        </p:nvSpPr>
        <p:spPr bwMode="auto">
          <a:xfrm rot="-5400000">
            <a:off x="5971381" y="3434557"/>
            <a:ext cx="415925"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a:t>
            </a:r>
          </a:p>
        </p:txBody>
      </p:sp>
      <p:sp>
        <p:nvSpPr>
          <p:cNvPr id="62473" name="Line 9"/>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2474" name="Text Box 10"/>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62475" name="Text Box 11"/>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62476" name="Line 12"/>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2477" name="Line 13"/>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2478" name="Line 14"/>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2479" name="Text Box 15"/>
          <p:cNvSpPr txBox="1">
            <a:spLocks noChangeArrowheads="1"/>
          </p:cNvSpPr>
          <p:nvPr/>
        </p:nvSpPr>
        <p:spPr bwMode="auto">
          <a:xfrm>
            <a:off x="5626100" y="727075"/>
            <a:ext cx="9826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Strong</a:t>
            </a:r>
          </a:p>
          <a:p>
            <a:pPr algn="ctr"/>
            <a:r>
              <a:rPr lang="en-US" sz="1600"/>
              <a:t>classifier</a:t>
            </a:r>
          </a:p>
        </p:txBody>
      </p:sp>
      <p:sp>
        <p:nvSpPr>
          <p:cNvPr id="62480" name="Line 16"/>
          <p:cNvSpPr>
            <a:spLocks noChangeShapeType="1"/>
          </p:cNvSpPr>
          <p:nvPr/>
        </p:nvSpPr>
        <p:spPr bwMode="auto">
          <a:xfrm>
            <a:off x="6923088" y="1166813"/>
            <a:ext cx="0" cy="3640137"/>
          </a:xfrm>
          <a:prstGeom prst="line">
            <a:avLst/>
          </a:prstGeom>
          <a:noFill/>
          <a:ln w="76200">
            <a:solidFill>
              <a:schemeClr val="accent2"/>
            </a:solidFill>
            <a:round/>
            <a:headEnd/>
            <a:tailEnd type="triangle" w="med" len="med"/>
          </a:ln>
        </p:spPr>
        <p:txBody>
          <a:bodyPr lIns="91430" tIns="45716" rIns="91430" bIns="45716">
            <a:prstTxWarp prst="textNoShape">
              <a:avLst/>
            </a:prstTxWarp>
          </a:bodyPr>
          <a:lstStyle/>
          <a:p>
            <a:endParaRPr lang="en-US"/>
          </a:p>
        </p:txBody>
      </p:sp>
      <p:sp>
        <p:nvSpPr>
          <p:cNvPr id="62481" name="Text Box 17"/>
          <p:cNvSpPr txBox="1">
            <a:spLocks noChangeArrowheads="1"/>
          </p:cNvSpPr>
          <p:nvPr/>
        </p:nvSpPr>
        <p:spPr bwMode="auto">
          <a:xfrm>
            <a:off x="7102475" y="3919538"/>
            <a:ext cx="1827213"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Strong classifier </a:t>
            </a:r>
          </a:p>
          <a:p>
            <a:r>
              <a:rPr lang="en-US"/>
              <a:t>at iteration 10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803275"/>
          </a:xfrm>
        </p:spPr>
        <p:txBody>
          <a:bodyPr/>
          <a:lstStyle/>
          <a:p>
            <a:pPr eaLnBrk="1" hangingPunct="1"/>
            <a:r>
              <a:rPr lang="en-US"/>
              <a:t>Example: screen detection</a:t>
            </a:r>
          </a:p>
        </p:txBody>
      </p:sp>
      <p:pic>
        <p:nvPicPr>
          <p:cNvPr id="64515" name="Picture 3"/>
          <p:cNvPicPr>
            <a:picLocks noChangeAspect="1" noChangeArrowheads="1"/>
          </p:cNvPicPr>
          <p:nvPr/>
        </p:nvPicPr>
        <p:blipFill>
          <a:blip r:embed="rId3"/>
          <a:srcRect l="14760" t="54591" r="55635" b="11299"/>
          <a:stretch>
            <a:fillRect/>
          </a:stretch>
        </p:blipFill>
        <p:spPr bwMode="auto">
          <a:xfrm>
            <a:off x="5216525" y="5326063"/>
            <a:ext cx="1827213" cy="1381125"/>
          </a:xfrm>
          <a:prstGeom prst="rect">
            <a:avLst/>
          </a:prstGeom>
          <a:noFill/>
          <a:ln w="9525">
            <a:noFill/>
            <a:miter lim="800000"/>
            <a:headEnd/>
            <a:tailEnd/>
          </a:ln>
        </p:spPr>
      </p:pic>
      <p:pic>
        <p:nvPicPr>
          <p:cNvPr id="64516" name="Picture 4"/>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64517" name="Picture 5"/>
          <p:cNvPicPr>
            <a:picLocks noChangeAspect="1" noChangeArrowheads="1"/>
          </p:cNvPicPr>
          <p:nvPr/>
        </p:nvPicPr>
        <p:blipFill>
          <a:blip r:embed="rId3">
            <a:lum bright="18000" contrast="24000"/>
          </a:blip>
          <a:srcRect l="57909" t="7251" r="11044" b="57475"/>
          <a:stretch>
            <a:fillRect/>
          </a:stretch>
        </p:blipFill>
        <p:spPr bwMode="auto">
          <a:xfrm>
            <a:off x="7081838" y="5337175"/>
            <a:ext cx="1916112" cy="1428750"/>
          </a:xfrm>
          <a:prstGeom prst="rect">
            <a:avLst/>
          </a:prstGeom>
          <a:noFill/>
          <a:ln w="9525">
            <a:noFill/>
            <a:miter lim="800000"/>
            <a:headEnd/>
            <a:tailEnd/>
          </a:ln>
        </p:spPr>
      </p:pic>
      <p:sp>
        <p:nvSpPr>
          <p:cNvPr id="64518" name="Rectangle 6"/>
          <p:cNvSpPr>
            <a:spLocks noChangeArrowheads="1"/>
          </p:cNvSpPr>
          <p:nvPr/>
        </p:nvSpPr>
        <p:spPr bwMode="auto">
          <a:xfrm>
            <a:off x="8148638" y="5803900"/>
            <a:ext cx="452437" cy="436563"/>
          </a:xfrm>
          <a:prstGeom prst="rect">
            <a:avLst/>
          </a:prstGeom>
          <a:noFill/>
          <a:ln w="38100">
            <a:solidFill>
              <a:srgbClr val="FE0606"/>
            </a:solidFill>
            <a:miter lim="800000"/>
            <a:headEnd/>
            <a:tailEnd/>
          </a:ln>
        </p:spPr>
        <p:txBody>
          <a:bodyPr wrap="none" lIns="91430" tIns="45716" rIns="91430" bIns="45716" anchor="ctr">
            <a:prstTxWarp prst="textNoShape">
              <a:avLst/>
            </a:prstTxWarp>
          </a:bodyPr>
          <a:lstStyle/>
          <a:p>
            <a:endParaRPr lang="en-US"/>
          </a:p>
        </p:txBody>
      </p:sp>
      <p:pic>
        <p:nvPicPr>
          <p:cNvPr id="64519" name="Picture 7"/>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64520" name="Picture 8"/>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pic>
        <p:nvPicPr>
          <p:cNvPr id="64521" name="Picture 9"/>
          <p:cNvPicPr>
            <a:picLocks noChangeAspect="1" noChangeArrowheads="1"/>
          </p:cNvPicPr>
          <p:nvPr/>
        </p:nvPicPr>
        <p:blipFill>
          <a:blip r:embed="rId6"/>
          <a:srcRect l="12526" t="36682" r="8508" b="39937"/>
          <a:stretch>
            <a:fillRect/>
          </a:stretch>
        </p:blipFill>
        <p:spPr bwMode="auto">
          <a:xfrm>
            <a:off x="2084388" y="3786188"/>
            <a:ext cx="4773612" cy="1060450"/>
          </a:xfrm>
          <a:prstGeom prst="rect">
            <a:avLst/>
          </a:prstGeom>
          <a:noFill/>
          <a:ln w="9525">
            <a:noFill/>
            <a:miter lim="800000"/>
            <a:headEnd/>
            <a:tailEnd/>
          </a:ln>
        </p:spPr>
      </p:pic>
      <p:sp>
        <p:nvSpPr>
          <p:cNvPr id="64522" name="Line 10"/>
          <p:cNvSpPr>
            <a:spLocks noChangeShapeType="1"/>
          </p:cNvSpPr>
          <p:nvPr/>
        </p:nvSpPr>
        <p:spPr bwMode="auto">
          <a:xfrm>
            <a:off x="6121400" y="4902200"/>
            <a:ext cx="0" cy="357188"/>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4523" name="Text Box 11"/>
          <p:cNvSpPr txBox="1">
            <a:spLocks noChangeArrowheads="1"/>
          </p:cNvSpPr>
          <p:nvPr/>
        </p:nvSpPr>
        <p:spPr bwMode="auto">
          <a:xfrm>
            <a:off x="6003925" y="2160588"/>
            <a:ext cx="325438"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a:t>
            </a:r>
          </a:p>
        </p:txBody>
      </p:sp>
      <p:sp>
        <p:nvSpPr>
          <p:cNvPr id="64524" name="Text Box 12"/>
          <p:cNvSpPr txBox="1">
            <a:spLocks noChangeArrowheads="1"/>
          </p:cNvSpPr>
          <p:nvPr/>
        </p:nvSpPr>
        <p:spPr bwMode="auto">
          <a:xfrm rot="-5400000">
            <a:off x="5971381" y="3434557"/>
            <a:ext cx="415925"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a:t>
            </a:r>
          </a:p>
        </p:txBody>
      </p:sp>
      <p:sp>
        <p:nvSpPr>
          <p:cNvPr id="64525" name="Line 13"/>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4526" name="Text Box 14"/>
          <p:cNvSpPr txBox="1">
            <a:spLocks noChangeArrowheads="1"/>
          </p:cNvSpPr>
          <p:nvPr/>
        </p:nvSpPr>
        <p:spPr bwMode="auto">
          <a:xfrm>
            <a:off x="2320925" y="711200"/>
            <a:ext cx="892175"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Feature </a:t>
            </a:r>
          </a:p>
          <a:p>
            <a:pPr algn="ctr"/>
            <a:r>
              <a:rPr lang="en-US" sz="1600"/>
              <a:t>output</a:t>
            </a:r>
          </a:p>
        </p:txBody>
      </p:sp>
      <p:sp>
        <p:nvSpPr>
          <p:cNvPr id="64527" name="Text Box 15"/>
          <p:cNvSpPr txBox="1">
            <a:spLocks noChangeArrowheads="1"/>
          </p:cNvSpPr>
          <p:nvPr/>
        </p:nvSpPr>
        <p:spPr bwMode="auto">
          <a:xfrm>
            <a:off x="3784600" y="706438"/>
            <a:ext cx="13255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Thresholded </a:t>
            </a:r>
          </a:p>
          <a:p>
            <a:pPr algn="ctr"/>
            <a:r>
              <a:rPr lang="en-US" sz="1600"/>
              <a:t>output</a:t>
            </a:r>
          </a:p>
        </p:txBody>
      </p:sp>
      <p:sp>
        <p:nvSpPr>
          <p:cNvPr id="64528" name="Line 16"/>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4529" name="Line 17"/>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4530" name="Line 18"/>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4531" name="Text Box 19"/>
          <p:cNvSpPr txBox="1">
            <a:spLocks noChangeArrowheads="1"/>
          </p:cNvSpPr>
          <p:nvPr/>
        </p:nvSpPr>
        <p:spPr bwMode="auto">
          <a:xfrm>
            <a:off x="5626100" y="727075"/>
            <a:ext cx="982663"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Strong</a:t>
            </a:r>
          </a:p>
          <a:p>
            <a:pPr algn="ctr"/>
            <a:r>
              <a:rPr lang="en-US" sz="1600"/>
              <a:t>classifier</a:t>
            </a:r>
          </a:p>
        </p:txBody>
      </p:sp>
      <p:sp>
        <p:nvSpPr>
          <p:cNvPr id="64532" name="Line 20"/>
          <p:cNvSpPr>
            <a:spLocks noChangeShapeType="1"/>
          </p:cNvSpPr>
          <p:nvPr/>
        </p:nvSpPr>
        <p:spPr bwMode="auto">
          <a:xfrm>
            <a:off x="6923088" y="1166813"/>
            <a:ext cx="0" cy="3640137"/>
          </a:xfrm>
          <a:prstGeom prst="line">
            <a:avLst/>
          </a:prstGeom>
          <a:noFill/>
          <a:ln w="76200">
            <a:solidFill>
              <a:schemeClr val="accent2"/>
            </a:solidFill>
            <a:round/>
            <a:headEnd/>
            <a:tailEnd type="triangle" w="med" len="med"/>
          </a:ln>
        </p:spPr>
        <p:txBody>
          <a:bodyPr lIns="91430" tIns="45716" rIns="91430" bIns="45716">
            <a:prstTxWarp prst="textNoShape">
              <a:avLst/>
            </a:prstTxWarp>
          </a:bodyPr>
          <a:lstStyle/>
          <a:p>
            <a:endParaRPr lang="en-US"/>
          </a:p>
        </p:txBody>
      </p:sp>
      <p:sp>
        <p:nvSpPr>
          <p:cNvPr id="64533" name="Text Box 21"/>
          <p:cNvSpPr txBox="1">
            <a:spLocks noChangeArrowheads="1"/>
          </p:cNvSpPr>
          <p:nvPr/>
        </p:nvSpPr>
        <p:spPr bwMode="auto">
          <a:xfrm>
            <a:off x="7102475" y="3919538"/>
            <a:ext cx="1031875"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Adding </a:t>
            </a:r>
          </a:p>
          <a:p>
            <a:r>
              <a:rPr lang="en-US"/>
              <a:t>features</a:t>
            </a:r>
          </a:p>
        </p:txBody>
      </p:sp>
      <p:sp>
        <p:nvSpPr>
          <p:cNvPr id="64534" name="Text Box 22"/>
          <p:cNvSpPr txBox="1">
            <a:spLocks noChangeArrowheads="1"/>
          </p:cNvSpPr>
          <p:nvPr/>
        </p:nvSpPr>
        <p:spPr bwMode="auto">
          <a:xfrm>
            <a:off x="7437438" y="4799013"/>
            <a:ext cx="1347787"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600"/>
              <a:t>Final</a:t>
            </a:r>
          </a:p>
          <a:p>
            <a:pPr algn="ctr"/>
            <a:r>
              <a:rPr lang="en-US" sz="1600"/>
              <a:t>classification</a:t>
            </a:r>
          </a:p>
        </p:txBody>
      </p:sp>
      <p:sp>
        <p:nvSpPr>
          <p:cNvPr id="64535" name="Text Box 23"/>
          <p:cNvSpPr txBox="1">
            <a:spLocks noChangeArrowheads="1"/>
          </p:cNvSpPr>
          <p:nvPr/>
        </p:nvSpPr>
        <p:spPr bwMode="auto">
          <a:xfrm>
            <a:off x="3121025" y="5756275"/>
            <a:ext cx="1827213" cy="646113"/>
          </a:xfrm>
          <a:prstGeom prst="rect">
            <a:avLst/>
          </a:prstGeom>
          <a:noFill/>
          <a:ln w="9525">
            <a:noFill/>
            <a:miter lim="800000"/>
            <a:headEnd/>
            <a:tailEnd/>
          </a:ln>
        </p:spPr>
        <p:txBody>
          <a:bodyPr wrap="none" lIns="91430" tIns="45716" rIns="91430" bIns="45716">
            <a:prstTxWarp prst="textNoShape">
              <a:avLst/>
            </a:prstTxWarp>
            <a:spAutoFit/>
          </a:bodyPr>
          <a:lstStyle/>
          <a:p>
            <a:r>
              <a:rPr lang="en-US"/>
              <a:t>Strong classifier </a:t>
            </a:r>
          </a:p>
          <a:p>
            <a:r>
              <a:rPr lang="en-US"/>
              <a:t>at iteration 200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t>Maximal suppression</a:t>
            </a:r>
          </a:p>
        </p:txBody>
      </p:sp>
      <p:pic>
        <p:nvPicPr>
          <p:cNvPr id="66563" name="Picture 5"/>
          <p:cNvPicPr>
            <a:picLocks noChangeAspect="1" noChangeArrowheads="1"/>
          </p:cNvPicPr>
          <p:nvPr/>
        </p:nvPicPr>
        <p:blipFill>
          <a:blip r:embed="rId3"/>
          <a:srcRect l="14760" t="54591" r="55635" b="11299"/>
          <a:stretch>
            <a:fillRect/>
          </a:stretch>
        </p:blipFill>
        <p:spPr bwMode="auto">
          <a:xfrm>
            <a:off x="1160463" y="1511300"/>
            <a:ext cx="3106737" cy="2347913"/>
          </a:xfrm>
          <a:prstGeom prst="rect">
            <a:avLst/>
          </a:prstGeom>
          <a:noFill/>
          <a:ln w="9525">
            <a:noFill/>
            <a:miter lim="800000"/>
            <a:headEnd/>
            <a:tailEnd/>
          </a:ln>
        </p:spPr>
      </p:pic>
      <p:pic>
        <p:nvPicPr>
          <p:cNvPr id="66564" name="Picture 6"/>
          <p:cNvPicPr>
            <a:picLocks noChangeAspect="1" noChangeArrowheads="1"/>
          </p:cNvPicPr>
          <p:nvPr/>
        </p:nvPicPr>
        <p:blipFill>
          <a:blip r:embed="rId3">
            <a:lum bright="18000" contrast="24000"/>
          </a:blip>
          <a:srcRect l="57909" t="7251" r="11044" b="57475"/>
          <a:stretch>
            <a:fillRect/>
          </a:stretch>
        </p:blipFill>
        <p:spPr bwMode="auto">
          <a:xfrm>
            <a:off x="4567238" y="1463675"/>
            <a:ext cx="3257550" cy="2428875"/>
          </a:xfrm>
          <a:prstGeom prst="rect">
            <a:avLst/>
          </a:prstGeom>
          <a:noFill/>
          <a:ln w="9525">
            <a:noFill/>
            <a:miter lim="800000"/>
            <a:headEnd/>
            <a:tailEnd/>
          </a:ln>
        </p:spPr>
      </p:pic>
      <p:sp>
        <p:nvSpPr>
          <p:cNvPr id="66565" name="Rectangle 7"/>
          <p:cNvSpPr>
            <a:spLocks noChangeArrowheads="1"/>
          </p:cNvSpPr>
          <p:nvPr/>
        </p:nvSpPr>
        <p:spPr bwMode="auto">
          <a:xfrm>
            <a:off x="6359525" y="2235200"/>
            <a:ext cx="898525" cy="866775"/>
          </a:xfrm>
          <a:prstGeom prst="rect">
            <a:avLst/>
          </a:prstGeom>
          <a:noFill/>
          <a:ln w="9525">
            <a:solidFill>
              <a:srgbClr val="66FF33"/>
            </a:solidFill>
            <a:miter lim="800000"/>
            <a:headEnd/>
            <a:tailEnd/>
          </a:ln>
        </p:spPr>
        <p:txBody>
          <a:bodyPr wrap="none" lIns="91430" tIns="45716" rIns="91430" bIns="45716" anchor="ctr">
            <a:prstTxWarp prst="textNoShape">
              <a:avLst/>
            </a:prstTxWarp>
          </a:bodyPr>
          <a:lstStyle/>
          <a:p>
            <a:endParaRPr lang="en-US"/>
          </a:p>
        </p:txBody>
      </p:sp>
      <p:sp>
        <p:nvSpPr>
          <p:cNvPr id="66566" name="Rectangle 8"/>
          <p:cNvSpPr>
            <a:spLocks noChangeArrowheads="1"/>
          </p:cNvSpPr>
          <p:nvPr/>
        </p:nvSpPr>
        <p:spPr bwMode="auto">
          <a:xfrm>
            <a:off x="6402388" y="2268538"/>
            <a:ext cx="898525" cy="866775"/>
          </a:xfrm>
          <a:prstGeom prst="rect">
            <a:avLst/>
          </a:prstGeom>
          <a:noFill/>
          <a:ln w="9525">
            <a:solidFill>
              <a:srgbClr val="FE0606"/>
            </a:solidFill>
            <a:miter lim="800000"/>
            <a:headEnd/>
            <a:tailEnd/>
          </a:ln>
        </p:spPr>
        <p:txBody>
          <a:bodyPr wrap="none" lIns="91430" tIns="45716" rIns="91430" bIns="45716" anchor="ctr">
            <a:prstTxWarp prst="textNoShape">
              <a:avLst/>
            </a:prstTxWarp>
          </a:bodyPr>
          <a:lstStyle/>
          <a:p>
            <a:endParaRPr lang="en-US"/>
          </a:p>
        </p:txBody>
      </p:sp>
      <p:sp>
        <p:nvSpPr>
          <p:cNvPr id="66567" name="Rectangle 9"/>
          <p:cNvSpPr>
            <a:spLocks noChangeArrowheads="1"/>
          </p:cNvSpPr>
          <p:nvPr/>
        </p:nvSpPr>
        <p:spPr bwMode="auto">
          <a:xfrm>
            <a:off x="6292850" y="2149475"/>
            <a:ext cx="1063625" cy="1025525"/>
          </a:xfrm>
          <a:prstGeom prst="rect">
            <a:avLst/>
          </a:prstGeom>
          <a:noFill/>
          <a:ln w="9525">
            <a:solidFill>
              <a:srgbClr val="0000FF"/>
            </a:solidFill>
            <a:miter lim="800000"/>
            <a:headEnd/>
            <a:tailEnd/>
          </a:ln>
        </p:spPr>
        <p:txBody>
          <a:bodyPr wrap="none" lIns="91430" tIns="45716" rIns="91430" bIns="45716" anchor="ctr">
            <a:prstTxWarp prst="textNoShape">
              <a:avLst/>
            </a:prstTxWarp>
          </a:bodyPr>
          <a:lstStyle/>
          <a:p>
            <a:endParaRPr lang="en-US"/>
          </a:p>
        </p:txBody>
      </p:sp>
      <p:sp>
        <p:nvSpPr>
          <p:cNvPr id="66568" name="Rectangle 10"/>
          <p:cNvSpPr>
            <a:spLocks noChangeArrowheads="1"/>
          </p:cNvSpPr>
          <p:nvPr/>
        </p:nvSpPr>
        <p:spPr bwMode="auto">
          <a:xfrm>
            <a:off x="6491288" y="2308225"/>
            <a:ext cx="795337" cy="766763"/>
          </a:xfrm>
          <a:prstGeom prst="rect">
            <a:avLst/>
          </a:prstGeom>
          <a:noFill/>
          <a:ln w="9525">
            <a:solidFill>
              <a:srgbClr val="FFFF00"/>
            </a:solidFill>
            <a:miter lim="800000"/>
            <a:headEnd/>
            <a:tailEnd/>
          </a:ln>
        </p:spPr>
        <p:txBody>
          <a:bodyPr wrap="none" lIns="91430" tIns="45716" rIns="91430" bIns="45716" anchor="ctr">
            <a:prstTxWarp prst="textNoShape">
              <a:avLst/>
            </a:prstTxWarp>
          </a:bodyPr>
          <a:lstStyle/>
          <a:p>
            <a:endParaRPr lang="en-US"/>
          </a:p>
        </p:txBody>
      </p:sp>
      <p:sp>
        <p:nvSpPr>
          <p:cNvPr id="66569" name="Rectangle 11"/>
          <p:cNvSpPr>
            <a:spLocks noChangeArrowheads="1"/>
          </p:cNvSpPr>
          <p:nvPr/>
        </p:nvSpPr>
        <p:spPr bwMode="auto">
          <a:xfrm>
            <a:off x="6335713" y="2192338"/>
            <a:ext cx="795337" cy="766762"/>
          </a:xfrm>
          <a:prstGeom prst="rect">
            <a:avLst/>
          </a:prstGeom>
          <a:noFill/>
          <a:ln w="9525">
            <a:solidFill>
              <a:schemeClr val="accent1"/>
            </a:solidFill>
            <a:miter lim="800000"/>
            <a:headEnd/>
            <a:tailEnd/>
          </a:ln>
        </p:spPr>
        <p:txBody>
          <a:bodyPr wrap="none" lIns="91430" tIns="45716" rIns="91430" bIns="45716" anchor="ctr">
            <a:prstTxWarp prst="textNoShape">
              <a:avLst/>
            </a:prstTxWarp>
          </a:bodyPr>
          <a:lstStyle/>
          <a:p>
            <a:endParaRPr lang="en-US"/>
          </a:p>
        </p:txBody>
      </p:sp>
      <p:sp>
        <p:nvSpPr>
          <p:cNvPr id="66570" name="Text Box 12"/>
          <p:cNvSpPr txBox="1">
            <a:spLocks noChangeArrowheads="1"/>
          </p:cNvSpPr>
          <p:nvPr/>
        </p:nvSpPr>
        <p:spPr bwMode="auto">
          <a:xfrm>
            <a:off x="476250" y="4181475"/>
            <a:ext cx="7958138" cy="1477963"/>
          </a:xfrm>
          <a:prstGeom prst="rect">
            <a:avLst/>
          </a:prstGeom>
          <a:noFill/>
          <a:ln w="9525">
            <a:noFill/>
            <a:miter lim="800000"/>
            <a:headEnd/>
            <a:tailEnd/>
          </a:ln>
        </p:spPr>
        <p:txBody>
          <a:bodyPr lIns="91430" tIns="45716" rIns="91430" bIns="45716">
            <a:prstTxWarp prst="textNoShape">
              <a:avLst/>
            </a:prstTxWarp>
            <a:spAutoFit/>
          </a:bodyPr>
          <a:lstStyle/>
          <a:p>
            <a:r>
              <a:rPr lang="en-US"/>
              <a:t>Detect local maximum of the response. We are only allowed detecting each object once. The rest will be considered false alarms.</a:t>
            </a:r>
          </a:p>
          <a:p>
            <a:endParaRPr lang="en-US"/>
          </a:p>
          <a:p>
            <a:r>
              <a:rPr lang="en-US"/>
              <a:t>This post-processing stage can have a very strong impact in the final performance.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7"/>
          <p:cNvPicPr>
            <a:picLocks noChangeAspect="1" noChangeArrowheads="1"/>
          </p:cNvPicPr>
          <p:nvPr/>
        </p:nvPicPr>
        <p:blipFill>
          <a:blip r:embed="rId3"/>
          <a:srcRect/>
          <a:stretch>
            <a:fillRect/>
          </a:stretch>
        </p:blipFill>
        <p:spPr bwMode="auto">
          <a:xfrm>
            <a:off x="1411288" y="1655763"/>
            <a:ext cx="3209925" cy="3060700"/>
          </a:xfrm>
          <a:prstGeom prst="rect">
            <a:avLst/>
          </a:prstGeom>
          <a:noFill/>
          <a:ln w="9525">
            <a:noFill/>
            <a:miter lim="800000"/>
            <a:headEnd/>
            <a:tailEnd/>
          </a:ln>
        </p:spPr>
      </p:pic>
      <p:sp>
        <p:nvSpPr>
          <p:cNvPr id="68611" name="Rectangle 2"/>
          <p:cNvSpPr>
            <a:spLocks noGrp="1" noChangeArrowheads="1"/>
          </p:cNvSpPr>
          <p:nvPr>
            <p:ph type="title"/>
          </p:nvPr>
        </p:nvSpPr>
        <p:spPr/>
        <p:txBody>
          <a:bodyPr/>
          <a:lstStyle/>
          <a:p>
            <a:pPr eaLnBrk="1" hangingPunct="1"/>
            <a:r>
              <a:rPr lang="en-US"/>
              <a:t>Evaluation</a:t>
            </a:r>
          </a:p>
        </p:txBody>
      </p:sp>
      <p:sp>
        <p:nvSpPr>
          <p:cNvPr id="68612" name="Rectangle 3"/>
          <p:cNvSpPr>
            <a:spLocks noGrp="1" noChangeArrowheads="1"/>
          </p:cNvSpPr>
          <p:nvPr>
            <p:ph type="body" idx="1"/>
          </p:nvPr>
        </p:nvSpPr>
        <p:spPr>
          <a:xfrm>
            <a:off x="331788" y="5345113"/>
            <a:ext cx="8229600" cy="1252537"/>
          </a:xfrm>
        </p:spPr>
        <p:txBody>
          <a:bodyPr/>
          <a:lstStyle/>
          <a:p>
            <a:pPr eaLnBrk="1" hangingPunct="1"/>
            <a:r>
              <a:rPr lang="en-US"/>
              <a:t>ROC</a:t>
            </a:r>
          </a:p>
          <a:p>
            <a:pPr eaLnBrk="1" hangingPunct="1"/>
            <a:r>
              <a:rPr lang="en-US"/>
              <a:t>Precision-recall</a:t>
            </a:r>
          </a:p>
        </p:txBody>
      </p:sp>
      <p:sp>
        <p:nvSpPr>
          <p:cNvPr id="68613" name="Rectangle 5"/>
          <p:cNvSpPr>
            <a:spLocks noChangeArrowheads="1"/>
          </p:cNvSpPr>
          <p:nvPr/>
        </p:nvSpPr>
        <p:spPr bwMode="auto">
          <a:xfrm>
            <a:off x="2814638" y="1754188"/>
            <a:ext cx="1325562" cy="1319212"/>
          </a:xfrm>
          <a:prstGeom prst="rect">
            <a:avLst/>
          </a:prstGeom>
          <a:noFill/>
          <a:ln w="57150">
            <a:solidFill>
              <a:srgbClr val="F10101"/>
            </a:solidFill>
            <a:miter lim="800000"/>
            <a:headEnd/>
            <a:tailEnd/>
          </a:ln>
        </p:spPr>
        <p:txBody>
          <a:bodyPr wrap="none" lIns="91430" tIns="45716" rIns="91430" bIns="45716" anchor="ctr">
            <a:prstTxWarp prst="textNoShape">
              <a:avLst/>
            </a:prstTxWarp>
          </a:bodyPr>
          <a:lstStyle/>
          <a:p>
            <a:endParaRPr lang="en-US"/>
          </a:p>
        </p:txBody>
      </p:sp>
      <p:sp>
        <p:nvSpPr>
          <p:cNvPr id="68614" name="Text Box 6"/>
          <p:cNvSpPr txBox="1">
            <a:spLocks noChangeArrowheads="1"/>
          </p:cNvSpPr>
          <p:nvPr/>
        </p:nvSpPr>
        <p:spPr bwMode="auto">
          <a:xfrm>
            <a:off x="4940300" y="1055688"/>
            <a:ext cx="2994025"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When do we have a correct </a:t>
            </a:r>
          </a:p>
          <a:p>
            <a:r>
              <a:rPr lang="en-US"/>
              <a:t>detection?</a:t>
            </a:r>
          </a:p>
        </p:txBody>
      </p:sp>
      <p:sp>
        <p:nvSpPr>
          <p:cNvPr id="68615" name="Rectangle 8"/>
          <p:cNvSpPr>
            <a:spLocks noChangeArrowheads="1"/>
          </p:cNvSpPr>
          <p:nvPr/>
        </p:nvSpPr>
        <p:spPr bwMode="auto">
          <a:xfrm>
            <a:off x="3040063" y="1970088"/>
            <a:ext cx="1325562" cy="1319212"/>
          </a:xfrm>
          <a:prstGeom prst="rect">
            <a:avLst/>
          </a:prstGeom>
          <a:noFill/>
          <a:ln w="57150">
            <a:solidFill>
              <a:srgbClr val="FFFF00"/>
            </a:solidFill>
            <a:miter lim="800000"/>
            <a:headEnd/>
            <a:tailEnd/>
          </a:ln>
        </p:spPr>
        <p:txBody>
          <a:bodyPr wrap="none" lIns="91430" tIns="45716" rIns="91430" bIns="45716" anchor="ctr">
            <a:prstTxWarp prst="textNoShape">
              <a:avLst/>
            </a:prstTxWarp>
          </a:bodyPr>
          <a:lstStyle/>
          <a:p>
            <a:endParaRPr lang="en-US"/>
          </a:p>
        </p:txBody>
      </p:sp>
      <p:sp>
        <p:nvSpPr>
          <p:cNvPr id="68616" name="Line 9"/>
          <p:cNvSpPr>
            <a:spLocks noChangeShapeType="1"/>
          </p:cNvSpPr>
          <p:nvPr/>
        </p:nvSpPr>
        <p:spPr bwMode="auto">
          <a:xfrm flipV="1">
            <a:off x="4397375" y="2068513"/>
            <a:ext cx="1236663" cy="238125"/>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68617" name="Text Box 10"/>
          <p:cNvSpPr txBox="1">
            <a:spLocks noChangeArrowheads="1"/>
          </p:cNvSpPr>
          <p:nvPr/>
        </p:nvSpPr>
        <p:spPr bwMode="auto">
          <a:xfrm>
            <a:off x="5676900" y="1789113"/>
            <a:ext cx="1685925"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Is this correct?</a:t>
            </a:r>
          </a:p>
        </p:txBody>
      </p:sp>
      <p:sp>
        <p:nvSpPr>
          <p:cNvPr id="68618" name="Text Box 11"/>
          <p:cNvSpPr txBox="1">
            <a:spLocks noChangeArrowheads="1"/>
          </p:cNvSpPr>
          <p:nvPr/>
        </p:nvSpPr>
        <p:spPr bwMode="auto">
          <a:xfrm>
            <a:off x="5510213" y="3535363"/>
            <a:ext cx="19304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Area intersection</a:t>
            </a:r>
          </a:p>
        </p:txBody>
      </p:sp>
      <p:sp>
        <p:nvSpPr>
          <p:cNvPr id="68619" name="Text Box 12"/>
          <p:cNvSpPr txBox="1">
            <a:spLocks noChangeArrowheads="1"/>
          </p:cNvSpPr>
          <p:nvPr/>
        </p:nvSpPr>
        <p:spPr bwMode="auto">
          <a:xfrm>
            <a:off x="5727700" y="3857625"/>
            <a:ext cx="1314450"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Area union</a:t>
            </a:r>
          </a:p>
        </p:txBody>
      </p:sp>
      <p:sp>
        <p:nvSpPr>
          <p:cNvPr id="68620" name="Line 13"/>
          <p:cNvSpPr>
            <a:spLocks noChangeShapeType="1"/>
          </p:cNvSpPr>
          <p:nvPr/>
        </p:nvSpPr>
        <p:spPr bwMode="auto">
          <a:xfrm>
            <a:off x="5394325" y="3886200"/>
            <a:ext cx="1995488" cy="0"/>
          </a:xfrm>
          <a:prstGeom prst="line">
            <a:avLst/>
          </a:prstGeom>
          <a:noFill/>
          <a:ln w="9525">
            <a:solidFill>
              <a:schemeClr val="tx1"/>
            </a:solidFill>
            <a:round/>
            <a:headEnd/>
            <a:tailEnd/>
          </a:ln>
        </p:spPr>
        <p:txBody>
          <a:bodyPr lIns="91430" tIns="45716" rIns="91430" bIns="45716">
            <a:prstTxWarp prst="textNoShape">
              <a:avLst/>
            </a:prstTxWarp>
          </a:bodyPr>
          <a:lstStyle/>
          <a:p>
            <a:endParaRPr lang="en-US"/>
          </a:p>
        </p:txBody>
      </p:sp>
      <p:sp>
        <p:nvSpPr>
          <p:cNvPr id="68621" name="Text Box 14"/>
          <p:cNvSpPr txBox="1">
            <a:spLocks noChangeArrowheads="1"/>
          </p:cNvSpPr>
          <p:nvPr/>
        </p:nvSpPr>
        <p:spPr bwMode="auto">
          <a:xfrm>
            <a:off x="7442200" y="3711575"/>
            <a:ext cx="704850"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&gt; 0.5</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ROC and Precision-Recall</a:t>
            </a:r>
          </a:p>
        </p:txBody>
      </p:sp>
      <p:sp>
        <p:nvSpPr>
          <p:cNvPr id="70659" name="TextBox 3"/>
          <p:cNvSpPr txBox="1">
            <a:spLocks noChangeArrowheads="1"/>
          </p:cNvSpPr>
          <p:nvPr/>
        </p:nvSpPr>
        <p:spPr bwMode="auto">
          <a:xfrm>
            <a:off x="153988" y="2027238"/>
            <a:ext cx="1160462"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Detection </a:t>
            </a:r>
            <a:br>
              <a:rPr lang="en-US"/>
            </a:br>
            <a:r>
              <a:rPr lang="en-US"/>
              <a:t>rate</a:t>
            </a:r>
          </a:p>
        </p:txBody>
      </p:sp>
      <p:sp>
        <p:nvSpPr>
          <p:cNvPr id="70660" name="TextBox 4"/>
          <p:cNvSpPr txBox="1">
            <a:spLocks noChangeArrowheads="1"/>
          </p:cNvSpPr>
          <p:nvPr/>
        </p:nvSpPr>
        <p:spPr bwMode="auto">
          <a:xfrm>
            <a:off x="1776413" y="5243513"/>
            <a:ext cx="1852612"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False alarm rate</a:t>
            </a:r>
          </a:p>
        </p:txBody>
      </p:sp>
      <p:sp>
        <p:nvSpPr>
          <p:cNvPr id="70661" name="TextBox 5"/>
          <p:cNvSpPr txBox="1">
            <a:spLocks noChangeArrowheads="1"/>
          </p:cNvSpPr>
          <p:nvPr/>
        </p:nvSpPr>
        <p:spPr bwMode="auto">
          <a:xfrm>
            <a:off x="3787775" y="2627313"/>
            <a:ext cx="1133475"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Precision</a:t>
            </a:r>
          </a:p>
        </p:txBody>
      </p:sp>
      <p:sp>
        <p:nvSpPr>
          <p:cNvPr id="70662" name="TextBox 6"/>
          <p:cNvSpPr txBox="1">
            <a:spLocks noChangeArrowheads="1"/>
          </p:cNvSpPr>
          <p:nvPr/>
        </p:nvSpPr>
        <p:spPr bwMode="auto">
          <a:xfrm>
            <a:off x="7158038" y="5227638"/>
            <a:ext cx="8255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Recall</a:t>
            </a:r>
          </a:p>
        </p:txBody>
      </p:sp>
      <p:pic>
        <p:nvPicPr>
          <p:cNvPr id="70663" name="Picture 7"/>
          <p:cNvPicPr>
            <a:picLocks noChangeAspect="1"/>
          </p:cNvPicPr>
          <p:nvPr/>
        </p:nvPicPr>
        <p:blipFill>
          <a:blip r:embed="rId2"/>
          <a:srcRect l="9256" t="13828" r="8649" b="16248"/>
          <a:stretch>
            <a:fillRect/>
          </a:stretch>
        </p:blipFill>
        <p:spPr bwMode="auto">
          <a:xfrm>
            <a:off x="4838700" y="2432050"/>
            <a:ext cx="4318000" cy="2755900"/>
          </a:xfrm>
          <a:prstGeom prst="rect">
            <a:avLst/>
          </a:prstGeom>
          <a:noFill/>
          <a:ln w="9525">
            <a:noFill/>
            <a:miter lim="800000"/>
            <a:headEnd/>
            <a:tailEnd/>
          </a:ln>
        </p:spPr>
      </p:pic>
      <p:pic>
        <p:nvPicPr>
          <p:cNvPr id="70664" name="Picture 9"/>
          <p:cNvPicPr>
            <a:picLocks noChangeAspect="1"/>
          </p:cNvPicPr>
          <p:nvPr/>
        </p:nvPicPr>
        <p:blipFill>
          <a:blip r:embed="rId3"/>
          <a:srcRect l="3893" r="40633" b="15332"/>
          <a:stretch>
            <a:fillRect/>
          </a:stretch>
        </p:blipFill>
        <p:spPr bwMode="auto">
          <a:xfrm>
            <a:off x="815975" y="2357438"/>
            <a:ext cx="2940050" cy="2947987"/>
          </a:xfrm>
          <a:prstGeom prst="rect">
            <a:avLst/>
          </a:prstGeom>
          <a:noFill/>
          <a:ln w="9525">
            <a:noFill/>
            <a:miter lim="800000"/>
            <a:headEnd/>
            <a:tailEnd/>
          </a:ln>
        </p:spPr>
      </p:pic>
      <p:sp>
        <p:nvSpPr>
          <p:cNvPr id="70665" name="TextBox 8"/>
          <p:cNvSpPr txBox="1">
            <a:spLocks noChangeArrowheads="1"/>
          </p:cNvSpPr>
          <p:nvPr/>
        </p:nvSpPr>
        <p:spPr bwMode="auto">
          <a:xfrm>
            <a:off x="5675313" y="6488113"/>
            <a:ext cx="3417887"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Plots from PASCAL competition</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04800" y="3581400"/>
            <a:ext cx="8534400" cy="2185988"/>
          </a:xfrm>
          <a:prstGeom prst="rect">
            <a:avLst/>
          </a:prstGeom>
          <a:noFill/>
          <a:ln w="12700">
            <a:noFill/>
            <a:miter lim="800000"/>
            <a:headEnd/>
            <a:tailEnd/>
          </a:ln>
        </p:spPr>
        <p:txBody>
          <a:bodyPr lIns="91430" tIns="45716" rIns="91430" bIns="45716">
            <a:prstTxWarp prst="textNoShape">
              <a:avLst/>
            </a:prstTxWarp>
            <a:spAutoFit/>
          </a:bodyPr>
          <a:lstStyle/>
          <a:p>
            <a:pPr algn="ctr"/>
            <a:r>
              <a:rPr lang="en-US" sz="2400"/>
              <a:t>Paul Viola       Michael J. Jones</a:t>
            </a:r>
          </a:p>
          <a:p>
            <a:pPr algn="ctr"/>
            <a:r>
              <a:rPr lang="en-US" sz="2400"/>
              <a:t>Mitsubishi Electric Research Laboratories (MERL)</a:t>
            </a:r>
          </a:p>
          <a:p>
            <a:pPr algn="ctr"/>
            <a:r>
              <a:rPr lang="en-US" sz="2400"/>
              <a:t>Cambridge,  MA</a:t>
            </a:r>
          </a:p>
          <a:p>
            <a:pPr algn="ctr"/>
            <a:endParaRPr lang="en-US" sz="2400"/>
          </a:p>
          <a:p>
            <a:pPr algn="ctr"/>
            <a:endParaRPr lang="en-US" sz="2400"/>
          </a:p>
          <a:p>
            <a:pPr algn="ctr"/>
            <a:r>
              <a:rPr lang="en-US" sz="1600"/>
              <a:t>Most of this work was done at Compaq CRL before the authors moved to MERL</a:t>
            </a:r>
          </a:p>
        </p:txBody>
      </p:sp>
      <p:sp>
        <p:nvSpPr>
          <p:cNvPr id="71683" name="Text Box 3"/>
          <p:cNvSpPr txBox="1">
            <a:spLocks noChangeArrowheads="1"/>
          </p:cNvSpPr>
          <p:nvPr/>
        </p:nvSpPr>
        <p:spPr bwMode="auto">
          <a:xfrm>
            <a:off x="609600" y="1295400"/>
            <a:ext cx="8001000" cy="957263"/>
          </a:xfrm>
          <a:prstGeom prst="rect">
            <a:avLst/>
          </a:prstGeom>
          <a:noFill/>
          <a:ln w="12700">
            <a:noFill/>
            <a:miter lim="800000"/>
            <a:headEnd/>
            <a:tailEnd/>
          </a:ln>
        </p:spPr>
        <p:txBody>
          <a:bodyPr lIns="91430" tIns="45716" rIns="91430" bIns="45716">
            <a:prstTxWarp prst="textNoShape">
              <a:avLst/>
            </a:prstTxWarp>
            <a:spAutoFit/>
          </a:bodyPr>
          <a:lstStyle/>
          <a:p>
            <a:pPr algn="ctr"/>
            <a:r>
              <a:rPr lang="en-US" sz="2800" i="1">
                <a:solidFill>
                  <a:schemeClr val="accent2"/>
                </a:solidFill>
              </a:rPr>
              <a:t>Rapid Object Detection Using a Boosted Cascade of Simple Features</a:t>
            </a:r>
          </a:p>
        </p:txBody>
      </p:sp>
      <p:sp>
        <p:nvSpPr>
          <p:cNvPr id="71684" name="Rectangle 4"/>
          <p:cNvSpPr>
            <a:spLocks noChangeArrowheads="1"/>
          </p:cNvSpPr>
          <p:nvPr/>
        </p:nvSpPr>
        <p:spPr bwMode="auto">
          <a:xfrm>
            <a:off x="0" y="6324600"/>
            <a:ext cx="8994775" cy="233363"/>
          </a:xfrm>
          <a:prstGeom prst="rect">
            <a:avLst/>
          </a:prstGeom>
          <a:noFill/>
          <a:ln w="9525">
            <a:noFill/>
            <a:miter lim="800000"/>
            <a:headEnd/>
            <a:tailEnd/>
          </a:ln>
        </p:spPr>
        <p:txBody>
          <a:bodyPr wrap="none" lIns="91430" tIns="45716" rIns="91430" bIns="45716">
            <a:prstTxWarp prst="textNoShape">
              <a:avLst/>
            </a:prstTxWarp>
            <a:spAutoFit/>
          </a:bodyPr>
          <a:lstStyle/>
          <a:p>
            <a:r>
              <a:rPr lang="en-US" sz="900"/>
              <a:t>http://citeseer.ist.psu.edu/cache/papers/cs/23183/http:zSzzSzwww.ai.mit.eduzSzpeoplezSzviolazSzresearchzSzpublicationszSzICCV01-Viola-Jones.pdf/viola01robust.pdf</a:t>
            </a:r>
          </a:p>
        </p:txBody>
      </p:sp>
      <p:sp>
        <p:nvSpPr>
          <p:cNvPr id="71685" name="Rectangle 5"/>
          <p:cNvSpPr>
            <a:spLocks noChangeArrowheads="1"/>
          </p:cNvSpPr>
          <p:nvPr/>
        </p:nvSpPr>
        <p:spPr bwMode="auto">
          <a:xfrm>
            <a:off x="0" y="5867400"/>
            <a:ext cx="3160713"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Manuscript available on web:</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76200"/>
            <a:ext cx="7772400" cy="1143000"/>
          </a:xfrm>
        </p:spPr>
        <p:txBody>
          <a:bodyPr/>
          <a:lstStyle/>
          <a:p>
            <a:r>
              <a:rPr lang="en-US" sz="4000">
                <a:ea typeface="ＭＳ Ｐゴシック" pitchFamily="-1" charset="-128"/>
                <a:cs typeface="ＭＳ Ｐゴシック" pitchFamily="-1" charset="-128"/>
              </a:rPr>
              <a:t>What is novel about this approach?</a:t>
            </a:r>
          </a:p>
        </p:txBody>
      </p:sp>
      <p:sp>
        <p:nvSpPr>
          <p:cNvPr id="73731" name="Rectangle 3"/>
          <p:cNvSpPr>
            <a:spLocks noGrp="1" noChangeArrowheads="1"/>
          </p:cNvSpPr>
          <p:nvPr>
            <p:ph type="body" idx="1"/>
          </p:nvPr>
        </p:nvSpPr>
        <p:spPr>
          <a:xfrm>
            <a:off x="685800" y="1524000"/>
            <a:ext cx="7924800" cy="3657600"/>
          </a:xfrm>
        </p:spPr>
        <p:txBody>
          <a:bodyPr/>
          <a:lstStyle/>
          <a:p>
            <a:r>
              <a:rPr lang="en-US" sz="2800">
                <a:ea typeface="ＭＳ Ｐゴシック" pitchFamily="-1" charset="-128"/>
                <a:cs typeface="ＭＳ Ｐゴシック" pitchFamily="-1" charset="-128"/>
              </a:rPr>
              <a:t>Feature set (… is huge about 16,000,000 features)</a:t>
            </a:r>
          </a:p>
          <a:p>
            <a:r>
              <a:rPr lang="en-US" sz="2800">
                <a:ea typeface="ＭＳ Ｐゴシック" pitchFamily="-1" charset="-128"/>
                <a:cs typeface="ＭＳ Ｐゴシック" pitchFamily="-1" charset="-128"/>
              </a:rPr>
              <a:t>Efficient feature selection using AdaBoost</a:t>
            </a:r>
          </a:p>
          <a:p>
            <a:r>
              <a:rPr lang="en-US" sz="2800">
                <a:ea typeface="ＭＳ Ｐゴシック" pitchFamily="-1" charset="-128"/>
                <a:cs typeface="ＭＳ Ｐゴシック" pitchFamily="-1" charset="-128"/>
              </a:rPr>
              <a:t>New image representation: Integral Image </a:t>
            </a:r>
          </a:p>
          <a:p>
            <a:r>
              <a:rPr lang="en-US" sz="2800">
                <a:ea typeface="ＭＳ Ｐゴシック" pitchFamily="-1" charset="-128"/>
                <a:cs typeface="ＭＳ Ｐゴシック" pitchFamily="-1" charset="-128"/>
              </a:rPr>
              <a:t>Cascaded Classifier for rapid detection</a:t>
            </a:r>
          </a:p>
          <a:p>
            <a:pPr lvl="1"/>
            <a:r>
              <a:rPr lang="en-US" sz="2400"/>
              <a:t>Hierarchy of Attentional Filters</a:t>
            </a:r>
          </a:p>
        </p:txBody>
      </p:sp>
      <p:sp>
        <p:nvSpPr>
          <p:cNvPr id="73732" name="Text Box 4"/>
          <p:cNvSpPr txBox="1">
            <a:spLocks noChangeArrowheads="1"/>
          </p:cNvSpPr>
          <p:nvPr/>
        </p:nvSpPr>
        <p:spPr bwMode="auto">
          <a:xfrm>
            <a:off x="762000" y="4572000"/>
            <a:ext cx="7696200" cy="1384300"/>
          </a:xfrm>
          <a:prstGeom prst="rect">
            <a:avLst/>
          </a:prstGeom>
          <a:noFill/>
          <a:ln w="9525">
            <a:noFill/>
            <a:miter lim="800000"/>
            <a:headEnd/>
            <a:tailEnd/>
          </a:ln>
        </p:spPr>
        <p:txBody>
          <a:bodyPr lIns="91430" tIns="45716" rIns="91430" bIns="45716">
            <a:prstTxWarp prst="textNoShape">
              <a:avLst/>
            </a:prstTxWarp>
            <a:spAutoFit/>
          </a:bodyPr>
          <a:lstStyle/>
          <a:p>
            <a:r>
              <a:rPr lang="en-US" sz="2800">
                <a:solidFill>
                  <a:srgbClr val="FF0000"/>
                </a:solidFill>
              </a:rPr>
              <a:t>What is new is the combination of these ideas. This yields the fastest known face detector for gray scale images.</a:t>
            </a:r>
          </a:p>
        </p:txBody>
      </p:sp>
      <p:sp>
        <p:nvSpPr>
          <p:cNvPr id="73733" name="Text Box 5"/>
          <p:cNvSpPr txBox="1">
            <a:spLocks noChangeArrowheads="1"/>
          </p:cNvSpPr>
          <p:nvPr/>
        </p:nvSpPr>
        <p:spPr bwMode="auto">
          <a:xfrm>
            <a:off x="238125" y="6411913"/>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02" name="Rectangle 2"/>
          <p:cNvSpPr>
            <a:spLocks noChangeArrowheads="1"/>
          </p:cNvSpPr>
          <p:nvPr/>
        </p:nvSpPr>
        <p:spPr bwMode="auto">
          <a:xfrm>
            <a:off x="4953000" y="5334000"/>
            <a:ext cx="3505200" cy="369888"/>
          </a:xfrm>
          <a:prstGeom prst="rect">
            <a:avLst/>
          </a:prstGeom>
          <a:solidFill>
            <a:schemeClr val="bg1"/>
          </a:solidFill>
          <a:ln w="19050">
            <a:solidFill>
              <a:schemeClr val="tx1"/>
            </a:solidFill>
            <a:miter lim="800000"/>
            <a:headEnd/>
            <a:tailEnd/>
          </a:ln>
          <a:effectLst>
            <a:outerShdw blurRad="63500" dist="107763" dir="2700000" algn="ctr" rotWithShape="0">
              <a:schemeClr val="bg2">
                <a:alpha val="74998"/>
              </a:schemeClr>
            </a:outerShdw>
          </a:effectLst>
        </p:spPr>
        <p:txBody>
          <a:bodyPr lIns="91430" tIns="45716" rIns="91430" bIns="45716" anchor="ctr">
            <a:prstTxWarp prst="textNoShape">
              <a:avLst/>
            </a:prstTxWarp>
            <a:spAutoFit/>
          </a:bodyPr>
          <a:lstStyle/>
          <a:p>
            <a:pPr>
              <a:defRPr/>
            </a:pPr>
            <a:endParaRPr lang="en-US">
              <a:latin typeface="Times New Roman" pitchFamily="-1" charset="0"/>
            </a:endParaRPr>
          </a:p>
        </p:txBody>
      </p:sp>
      <p:sp>
        <p:nvSpPr>
          <p:cNvPr id="75780" name="Rectangle 3"/>
          <p:cNvSpPr>
            <a:spLocks noGrp="1" noChangeArrowheads="1"/>
          </p:cNvSpPr>
          <p:nvPr>
            <p:ph type="title"/>
          </p:nvPr>
        </p:nvSpPr>
        <p:spPr>
          <a:xfrm>
            <a:off x="685800" y="76200"/>
            <a:ext cx="7772400" cy="1143000"/>
          </a:xfrm>
        </p:spPr>
        <p:txBody>
          <a:bodyPr/>
          <a:lstStyle/>
          <a:p>
            <a:r>
              <a:rPr lang="en-US">
                <a:ea typeface="ＭＳ Ｐゴシック" pitchFamily="-1" charset="-128"/>
                <a:cs typeface="ＭＳ Ｐゴシック" pitchFamily="-1" charset="-128"/>
              </a:rPr>
              <a:t>Image Features</a:t>
            </a:r>
          </a:p>
        </p:txBody>
      </p:sp>
      <p:pic>
        <p:nvPicPr>
          <p:cNvPr id="75781" name="Picture 4" descr="features"/>
          <p:cNvPicPr>
            <a:picLocks noChangeAspect="1" noChangeArrowheads="1"/>
          </p:cNvPicPr>
          <p:nvPr/>
        </p:nvPicPr>
        <p:blipFill>
          <a:blip r:embed="rId4"/>
          <a:srcRect/>
          <a:stretch>
            <a:fillRect/>
          </a:stretch>
        </p:blipFill>
        <p:spPr bwMode="auto">
          <a:xfrm>
            <a:off x="5486400" y="1447800"/>
            <a:ext cx="3429000" cy="3014663"/>
          </a:xfrm>
          <a:prstGeom prst="rect">
            <a:avLst/>
          </a:prstGeom>
          <a:noFill/>
          <a:ln w="9525">
            <a:noFill/>
            <a:miter lim="800000"/>
            <a:headEnd/>
            <a:tailEnd/>
          </a:ln>
        </p:spPr>
      </p:pic>
      <p:sp>
        <p:nvSpPr>
          <p:cNvPr id="75782" name="Text Box 5"/>
          <p:cNvSpPr txBox="1">
            <a:spLocks noChangeArrowheads="1"/>
          </p:cNvSpPr>
          <p:nvPr/>
        </p:nvSpPr>
        <p:spPr bwMode="auto">
          <a:xfrm>
            <a:off x="517525" y="1847850"/>
            <a:ext cx="3521075" cy="2678113"/>
          </a:xfrm>
          <a:prstGeom prst="rect">
            <a:avLst/>
          </a:prstGeom>
          <a:noFill/>
          <a:ln w="9525">
            <a:noFill/>
            <a:miter lim="800000"/>
            <a:headEnd/>
            <a:tailEnd/>
          </a:ln>
        </p:spPr>
        <p:txBody>
          <a:bodyPr lIns="91430" tIns="45716" rIns="91430" bIns="45716">
            <a:prstTxWarp prst="textNoShape">
              <a:avLst/>
            </a:prstTxWarp>
            <a:spAutoFit/>
          </a:bodyPr>
          <a:lstStyle/>
          <a:p>
            <a:r>
              <a:rPr lang="en-US" sz="2400"/>
              <a:t>“Rectangle filters”</a:t>
            </a:r>
          </a:p>
          <a:p>
            <a:endParaRPr lang="en-US" sz="2400"/>
          </a:p>
          <a:p>
            <a:r>
              <a:rPr lang="en-US" sz="2400"/>
              <a:t>Similar to Haar wavelets </a:t>
            </a:r>
          </a:p>
          <a:p>
            <a:r>
              <a:rPr lang="en-US" sz="2400"/>
              <a:t>   </a:t>
            </a:r>
          </a:p>
          <a:p>
            <a:r>
              <a:rPr lang="en-US" sz="2400"/>
              <a:t>Differences between sums of pixels in adjacent rectangles</a:t>
            </a:r>
          </a:p>
        </p:txBody>
      </p:sp>
      <p:grpSp>
        <p:nvGrpSpPr>
          <p:cNvPr id="75783" name="Group 6"/>
          <p:cNvGrpSpPr>
            <a:grpSpLocks/>
          </p:cNvGrpSpPr>
          <p:nvPr/>
        </p:nvGrpSpPr>
        <p:grpSpPr bwMode="auto">
          <a:xfrm>
            <a:off x="685800" y="4953000"/>
            <a:ext cx="3495675" cy="1108075"/>
            <a:chOff x="432" y="3120"/>
            <a:chExt cx="2202" cy="698"/>
          </a:xfrm>
        </p:grpSpPr>
        <p:sp>
          <p:nvSpPr>
            <p:cNvPr id="75787" name="Text Box 7"/>
            <p:cNvSpPr txBox="1">
              <a:spLocks noChangeArrowheads="1"/>
            </p:cNvSpPr>
            <p:nvPr/>
          </p:nvSpPr>
          <p:spPr bwMode="auto">
            <a:xfrm>
              <a:off x="977" y="3120"/>
              <a:ext cx="294" cy="698"/>
            </a:xfrm>
            <a:prstGeom prst="rect">
              <a:avLst/>
            </a:prstGeom>
            <a:noFill/>
            <a:ln w="9525">
              <a:noFill/>
              <a:miter lim="800000"/>
              <a:headEnd/>
              <a:tailEnd/>
            </a:ln>
          </p:spPr>
          <p:txBody>
            <a:bodyPr wrap="none">
              <a:prstTxWarp prst="textNoShape">
                <a:avLst/>
              </a:prstTxWarp>
              <a:spAutoFit/>
            </a:bodyPr>
            <a:lstStyle/>
            <a:p>
              <a:r>
                <a:rPr lang="en-US" sz="6600"/>
                <a:t>{</a:t>
              </a:r>
            </a:p>
          </p:txBody>
        </p:sp>
        <p:sp>
          <p:nvSpPr>
            <p:cNvPr id="75788" name="Text Box 8"/>
            <p:cNvSpPr txBox="1">
              <a:spLocks noChangeArrowheads="1"/>
            </p:cNvSpPr>
            <p:nvPr/>
          </p:nvSpPr>
          <p:spPr bwMode="auto">
            <a:xfrm>
              <a:off x="432" y="3381"/>
              <a:ext cx="707" cy="291"/>
            </a:xfrm>
            <a:prstGeom prst="rect">
              <a:avLst/>
            </a:prstGeom>
            <a:noFill/>
            <a:ln w="9525">
              <a:noFill/>
              <a:miter lim="800000"/>
              <a:headEnd/>
              <a:tailEnd/>
            </a:ln>
          </p:spPr>
          <p:txBody>
            <a:bodyPr wrap="none">
              <a:prstTxWarp prst="textNoShape">
                <a:avLst/>
              </a:prstTxWarp>
              <a:spAutoFit/>
            </a:bodyPr>
            <a:lstStyle/>
            <a:p>
              <a:r>
                <a:rPr lang="en-US" sz="2400"/>
                <a:t>h</a:t>
              </a:r>
              <a:r>
                <a:rPr lang="en-US" sz="2400" baseline="-25000"/>
                <a:t>t</a:t>
              </a:r>
              <a:r>
                <a:rPr lang="en-US" sz="2400"/>
                <a:t>(x)  =</a:t>
              </a:r>
            </a:p>
          </p:txBody>
        </p:sp>
        <p:sp>
          <p:nvSpPr>
            <p:cNvPr id="75789" name="Text Box 9"/>
            <p:cNvSpPr txBox="1">
              <a:spLocks noChangeArrowheads="1"/>
            </p:cNvSpPr>
            <p:nvPr/>
          </p:nvSpPr>
          <p:spPr bwMode="auto">
            <a:xfrm>
              <a:off x="1257" y="3281"/>
              <a:ext cx="1377" cy="523"/>
            </a:xfrm>
            <a:prstGeom prst="rect">
              <a:avLst/>
            </a:prstGeom>
            <a:noFill/>
            <a:ln w="9525">
              <a:noFill/>
              <a:miter lim="800000"/>
              <a:headEnd/>
              <a:tailEnd/>
            </a:ln>
          </p:spPr>
          <p:txBody>
            <a:bodyPr wrap="none">
              <a:prstTxWarp prst="textNoShape">
                <a:avLst/>
              </a:prstTxWarp>
              <a:spAutoFit/>
            </a:bodyPr>
            <a:lstStyle/>
            <a:p>
              <a:pPr marL="455613" indent="-455613"/>
              <a:r>
                <a:rPr lang="en-US" sz="2400"/>
                <a:t>+1   if  f</a:t>
              </a:r>
              <a:r>
                <a:rPr lang="en-US" sz="2400" baseline="-25000"/>
                <a:t>t</a:t>
              </a:r>
              <a:r>
                <a:rPr lang="en-US" sz="2400"/>
                <a:t>(x) &gt; </a:t>
              </a:r>
              <a:r>
                <a:rPr lang="en-US" sz="2400">
                  <a:latin typeface="Symbol" pitchFamily="-1" charset="2"/>
                </a:rPr>
                <a:t>q</a:t>
              </a:r>
              <a:r>
                <a:rPr lang="en-US" sz="2400" baseline="-25000"/>
                <a:t>t</a:t>
              </a:r>
            </a:p>
            <a:p>
              <a:pPr marL="455613" indent="-455613"/>
              <a:r>
                <a:rPr lang="en-US" sz="2400"/>
                <a:t>-1    otherwise</a:t>
              </a:r>
            </a:p>
          </p:txBody>
        </p:sp>
      </p:grpSp>
      <p:graphicFrame>
        <p:nvGraphicFramePr>
          <p:cNvPr id="75778" name="Object 2"/>
          <p:cNvGraphicFramePr>
            <a:graphicFrameLocks noChangeAspect="1"/>
          </p:cNvGraphicFramePr>
          <p:nvPr/>
        </p:nvGraphicFramePr>
        <p:xfrm>
          <a:off x="4981575" y="5332413"/>
          <a:ext cx="3476625" cy="417512"/>
        </p:xfrm>
        <a:graphic>
          <a:graphicData uri="http://schemas.openxmlformats.org/presentationml/2006/ole">
            <p:oleObj spid="_x0000_s75778" name="Equation" r:id="rId5" imgW="1676160" imgH="203040" progId="Equation.3">
              <p:embed/>
            </p:oleObj>
          </a:graphicData>
        </a:graphic>
      </p:graphicFrame>
      <p:sp>
        <p:nvSpPr>
          <p:cNvPr id="75784" name="Text Box 11"/>
          <p:cNvSpPr txBox="1">
            <a:spLocks noChangeArrowheads="1"/>
          </p:cNvSpPr>
          <p:nvPr/>
        </p:nvSpPr>
        <p:spPr bwMode="auto">
          <a:xfrm>
            <a:off x="5540375" y="5756275"/>
            <a:ext cx="2451100" cy="460375"/>
          </a:xfrm>
          <a:prstGeom prst="rect">
            <a:avLst/>
          </a:prstGeom>
          <a:noFill/>
          <a:ln w="12700">
            <a:noFill/>
            <a:miter lim="800000"/>
            <a:headEnd/>
            <a:tailEnd/>
          </a:ln>
        </p:spPr>
        <p:txBody>
          <a:bodyPr wrap="none" lIns="91430" tIns="45716" rIns="91430" bIns="45716">
            <a:prstTxWarp prst="textNoShape">
              <a:avLst/>
            </a:prstTxWarp>
            <a:spAutoFit/>
          </a:bodyPr>
          <a:lstStyle/>
          <a:p>
            <a:pPr algn="ctr"/>
            <a:r>
              <a:rPr lang="en-US" sz="2400"/>
              <a:t>Unique Features</a:t>
            </a:r>
          </a:p>
        </p:txBody>
      </p:sp>
      <p:pic>
        <p:nvPicPr>
          <p:cNvPr id="75785" name="Picture 12" descr="query"/>
          <p:cNvPicPr>
            <a:picLocks noChangeAspect="1" noChangeArrowheads="1"/>
          </p:cNvPicPr>
          <p:nvPr/>
        </p:nvPicPr>
        <p:blipFill>
          <a:blip r:embed="rId6"/>
          <a:srcRect/>
          <a:stretch>
            <a:fillRect/>
          </a:stretch>
        </p:blipFill>
        <p:spPr bwMode="auto">
          <a:xfrm>
            <a:off x="3962400" y="1447800"/>
            <a:ext cx="1600200" cy="1503363"/>
          </a:xfrm>
          <a:prstGeom prst="rect">
            <a:avLst/>
          </a:prstGeom>
          <a:noFill/>
          <a:ln w="9525">
            <a:noFill/>
            <a:miter lim="800000"/>
            <a:headEnd/>
            <a:tailEnd/>
          </a:ln>
        </p:spPr>
      </p:pic>
      <p:sp>
        <p:nvSpPr>
          <p:cNvPr id="75786" name="Text Box 13"/>
          <p:cNvSpPr txBox="1">
            <a:spLocks noChangeArrowheads="1"/>
          </p:cNvSpPr>
          <p:nvPr/>
        </p:nvSpPr>
        <p:spPr bwMode="auto">
          <a:xfrm>
            <a:off x="238125" y="6411913"/>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a:xfrm>
            <a:off x="685800" y="152400"/>
            <a:ext cx="7772400" cy="1143000"/>
          </a:xfrm>
        </p:spPr>
        <p:txBody>
          <a:bodyPr/>
          <a:lstStyle/>
          <a:p>
            <a:r>
              <a:rPr lang="en-US">
                <a:ea typeface="ＭＳ Ｐゴシック" pitchFamily="-1" charset="-128"/>
                <a:cs typeface="ＭＳ Ｐゴシック" pitchFamily="-1" charset="-128"/>
              </a:rPr>
              <a:t>Integral Image</a:t>
            </a:r>
          </a:p>
        </p:txBody>
      </p:sp>
      <p:pic>
        <p:nvPicPr>
          <p:cNvPr id="77829" name="Picture 3" descr="integralimage"/>
          <p:cNvPicPr>
            <a:picLocks noChangeAspect="1" noChangeArrowheads="1"/>
          </p:cNvPicPr>
          <p:nvPr/>
        </p:nvPicPr>
        <p:blipFill>
          <a:blip r:embed="rId4"/>
          <a:srcRect/>
          <a:stretch>
            <a:fillRect/>
          </a:stretch>
        </p:blipFill>
        <p:spPr bwMode="auto">
          <a:xfrm>
            <a:off x="6019800" y="1447800"/>
            <a:ext cx="3048000" cy="2411413"/>
          </a:xfrm>
          <a:prstGeom prst="rect">
            <a:avLst/>
          </a:prstGeom>
          <a:noFill/>
          <a:ln w="9525">
            <a:noFill/>
            <a:miter lim="800000"/>
            <a:headEnd/>
            <a:tailEnd/>
          </a:ln>
        </p:spPr>
      </p:pic>
      <p:pic>
        <p:nvPicPr>
          <p:cNvPr id="77830" name="Picture 4" descr="rectanglesum"/>
          <p:cNvPicPr>
            <a:picLocks noChangeAspect="1" noChangeArrowheads="1"/>
          </p:cNvPicPr>
          <p:nvPr/>
        </p:nvPicPr>
        <p:blipFill>
          <a:blip r:embed="rId5"/>
          <a:srcRect/>
          <a:stretch>
            <a:fillRect/>
          </a:stretch>
        </p:blipFill>
        <p:spPr bwMode="auto">
          <a:xfrm>
            <a:off x="6019800" y="4114800"/>
            <a:ext cx="3011488" cy="2382838"/>
          </a:xfrm>
          <a:prstGeom prst="rect">
            <a:avLst/>
          </a:prstGeom>
          <a:noFill/>
          <a:ln w="9525">
            <a:noFill/>
            <a:miter lim="800000"/>
            <a:headEnd/>
            <a:tailEnd/>
          </a:ln>
        </p:spPr>
      </p:pic>
      <p:sp>
        <p:nvSpPr>
          <p:cNvPr id="77831" name="Rectangle 5"/>
          <p:cNvSpPr>
            <a:spLocks noGrp="1" noChangeArrowheads="1"/>
          </p:cNvSpPr>
          <p:nvPr>
            <p:ph type="body" idx="1"/>
          </p:nvPr>
        </p:nvSpPr>
        <p:spPr>
          <a:xfrm>
            <a:off x="609600" y="1371600"/>
            <a:ext cx="5029200" cy="4114800"/>
          </a:xfrm>
        </p:spPr>
        <p:txBody>
          <a:bodyPr/>
          <a:lstStyle/>
          <a:p>
            <a:pPr>
              <a:lnSpc>
                <a:spcPct val="90000"/>
              </a:lnSpc>
            </a:pPr>
            <a:r>
              <a:rPr lang="en-US" sz="2400">
                <a:ea typeface="ＭＳ Ｐゴシック" pitchFamily="-1" charset="-128"/>
                <a:cs typeface="ＭＳ Ｐゴシック" pitchFamily="-1" charset="-128"/>
              </a:rPr>
              <a:t>Define the Integral Image</a:t>
            </a:r>
          </a:p>
          <a:p>
            <a:pPr>
              <a:lnSpc>
                <a:spcPct val="90000"/>
              </a:lnSpc>
            </a:pPr>
            <a:endParaRPr lang="en-US" sz="2400">
              <a:ea typeface="ＭＳ Ｐゴシック" pitchFamily="-1" charset="-128"/>
              <a:cs typeface="ＭＳ Ｐゴシック" pitchFamily="-1" charset="-128"/>
            </a:endParaRPr>
          </a:p>
          <a:p>
            <a:pPr>
              <a:lnSpc>
                <a:spcPct val="90000"/>
              </a:lnSpc>
            </a:pPr>
            <a:endParaRPr lang="en-US" sz="2400">
              <a:ea typeface="ＭＳ Ｐゴシック" pitchFamily="-1" charset="-128"/>
              <a:cs typeface="ＭＳ Ｐゴシック" pitchFamily="-1" charset="-128"/>
            </a:endParaRPr>
          </a:p>
          <a:p>
            <a:pPr>
              <a:lnSpc>
                <a:spcPct val="90000"/>
              </a:lnSpc>
            </a:pPr>
            <a:endParaRPr lang="en-US" sz="2400">
              <a:ea typeface="ＭＳ Ｐゴシック" pitchFamily="-1" charset="-128"/>
              <a:cs typeface="ＭＳ Ｐゴシック" pitchFamily="-1" charset="-128"/>
            </a:endParaRPr>
          </a:p>
          <a:p>
            <a:pPr>
              <a:lnSpc>
                <a:spcPct val="90000"/>
              </a:lnSpc>
            </a:pPr>
            <a:r>
              <a:rPr lang="en-US" sz="2400">
                <a:ea typeface="ＭＳ Ｐゴシック" pitchFamily="-1" charset="-128"/>
                <a:cs typeface="ＭＳ Ｐゴシック" pitchFamily="-1" charset="-128"/>
              </a:rPr>
              <a:t>Any rectangular sum can be computed in constant time:</a:t>
            </a:r>
          </a:p>
          <a:p>
            <a:pPr>
              <a:lnSpc>
                <a:spcPct val="90000"/>
              </a:lnSpc>
            </a:pPr>
            <a:endParaRPr lang="en-US" sz="2400">
              <a:ea typeface="ＭＳ Ｐゴシック" pitchFamily="-1" charset="-128"/>
              <a:cs typeface="ＭＳ Ｐゴシック" pitchFamily="-1" charset="-128"/>
            </a:endParaRPr>
          </a:p>
          <a:p>
            <a:pPr>
              <a:lnSpc>
                <a:spcPct val="90000"/>
              </a:lnSpc>
            </a:pPr>
            <a:endParaRPr lang="en-US" sz="2400">
              <a:ea typeface="ＭＳ Ｐゴシック" pitchFamily="-1" charset="-128"/>
              <a:cs typeface="ＭＳ Ｐゴシック" pitchFamily="-1" charset="-128"/>
            </a:endParaRPr>
          </a:p>
          <a:p>
            <a:pPr>
              <a:lnSpc>
                <a:spcPct val="90000"/>
              </a:lnSpc>
            </a:pPr>
            <a:endParaRPr lang="en-US" sz="2400">
              <a:ea typeface="ＭＳ Ｐゴシック" pitchFamily="-1" charset="-128"/>
              <a:cs typeface="ＭＳ Ｐゴシック" pitchFamily="-1" charset="-128"/>
            </a:endParaRPr>
          </a:p>
          <a:p>
            <a:pPr>
              <a:lnSpc>
                <a:spcPct val="90000"/>
              </a:lnSpc>
            </a:pPr>
            <a:endParaRPr lang="en-US" sz="2400">
              <a:ea typeface="ＭＳ Ｐゴシック" pitchFamily="-1" charset="-128"/>
              <a:cs typeface="ＭＳ Ｐゴシック" pitchFamily="-1" charset="-128"/>
            </a:endParaRPr>
          </a:p>
          <a:p>
            <a:pPr>
              <a:lnSpc>
                <a:spcPct val="90000"/>
              </a:lnSpc>
            </a:pPr>
            <a:r>
              <a:rPr lang="en-US" sz="2400">
                <a:ea typeface="ＭＳ Ｐゴシック" pitchFamily="-1" charset="-128"/>
                <a:cs typeface="ＭＳ Ｐゴシック" pitchFamily="-1" charset="-128"/>
              </a:rPr>
              <a:t>Rectangle features can be computed as differences between rectangles </a:t>
            </a:r>
          </a:p>
        </p:txBody>
      </p:sp>
      <p:graphicFrame>
        <p:nvGraphicFramePr>
          <p:cNvPr id="77826" name="Object 2"/>
          <p:cNvGraphicFramePr>
            <a:graphicFrameLocks noChangeAspect="1"/>
          </p:cNvGraphicFramePr>
          <p:nvPr/>
        </p:nvGraphicFramePr>
        <p:xfrm>
          <a:off x="1752600" y="2057400"/>
          <a:ext cx="2641600" cy="914400"/>
        </p:xfrm>
        <a:graphic>
          <a:graphicData uri="http://schemas.openxmlformats.org/presentationml/2006/ole">
            <p:oleObj spid="_x0000_s77826" name="Equation" r:id="rId6" imgW="1320480" imgH="457200" progId="Equation.3">
              <p:embed/>
            </p:oleObj>
          </a:graphicData>
        </a:graphic>
      </p:graphicFrame>
      <p:graphicFrame>
        <p:nvGraphicFramePr>
          <p:cNvPr id="77827" name="Object 3"/>
          <p:cNvGraphicFramePr>
            <a:graphicFrameLocks noChangeAspect="1"/>
          </p:cNvGraphicFramePr>
          <p:nvPr/>
        </p:nvGraphicFramePr>
        <p:xfrm>
          <a:off x="533400" y="4038600"/>
          <a:ext cx="5130800" cy="1241425"/>
        </p:xfrm>
        <a:graphic>
          <a:graphicData uri="http://schemas.openxmlformats.org/presentationml/2006/ole">
            <p:oleObj spid="_x0000_s77827" name="Equation" r:id="rId7" imgW="2565360" imgH="622080" progId="Equation.3">
              <p:embed/>
            </p:oleObj>
          </a:graphicData>
        </a:graphic>
      </p:graphicFrame>
      <p:sp>
        <p:nvSpPr>
          <p:cNvPr id="77832" name="Text Box 8"/>
          <p:cNvSpPr txBox="1">
            <a:spLocks noChangeArrowheads="1"/>
          </p:cNvSpPr>
          <p:nvPr/>
        </p:nvSpPr>
        <p:spPr bwMode="auto">
          <a:xfrm>
            <a:off x="381000" y="6553200"/>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solidFill>
                  <a:srgbClr val="0000FF"/>
                </a:solidFill>
              </a:rPr>
              <a:t>Overview of section</a:t>
            </a:r>
          </a:p>
        </p:txBody>
      </p:sp>
      <p:sp>
        <p:nvSpPr>
          <p:cNvPr id="168963" name="Rectangle 3"/>
          <p:cNvSpPr>
            <a:spLocks noGrp="1" noChangeArrowheads="1"/>
          </p:cNvSpPr>
          <p:nvPr>
            <p:ph type="body" idx="1"/>
          </p:nvPr>
        </p:nvSpPr>
        <p:spPr/>
        <p:txBody>
          <a:bodyPr/>
          <a:lstStyle/>
          <a:p>
            <a:pPr eaLnBrk="1" hangingPunct="1"/>
            <a:r>
              <a:rPr lang="en-US"/>
              <a:t>Object detection with classifiers</a:t>
            </a:r>
          </a:p>
          <a:p>
            <a:pPr eaLnBrk="1" hangingPunct="1"/>
            <a:endParaRPr lang="en-US"/>
          </a:p>
          <a:p>
            <a:pPr eaLnBrk="1" hangingPunct="1"/>
            <a:r>
              <a:rPr lang="en-US" b="1">
                <a:solidFill>
                  <a:srgbClr val="BB0101"/>
                </a:solidFill>
              </a:rPr>
              <a:t>Boosting</a:t>
            </a:r>
          </a:p>
          <a:p>
            <a:pPr lvl="1" eaLnBrk="1" hangingPunct="1"/>
            <a:r>
              <a:rPr lang="en-US"/>
              <a:t>Gentle boosting</a:t>
            </a:r>
          </a:p>
          <a:p>
            <a:pPr lvl="1" eaLnBrk="1" hangingPunct="1"/>
            <a:r>
              <a:rPr lang="en-US"/>
              <a:t>Weak detectors</a:t>
            </a:r>
          </a:p>
          <a:p>
            <a:pPr lvl="1" eaLnBrk="1" hangingPunct="1"/>
            <a:r>
              <a:rPr lang="en-US"/>
              <a:t>Object model</a:t>
            </a:r>
          </a:p>
          <a:p>
            <a:pPr lvl="1" eaLnBrk="1" hangingPunct="1"/>
            <a:r>
              <a:rPr lang="en-US"/>
              <a:t>Object detection</a:t>
            </a:r>
          </a:p>
          <a:p>
            <a:pPr lvl="1" eaLnBrk="1" hangingPunct="1"/>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152400"/>
            <a:ext cx="7772400" cy="1143000"/>
          </a:xfrm>
        </p:spPr>
        <p:txBody>
          <a:bodyPr/>
          <a:lstStyle/>
          <a:p>
            <a:r>
              <a:rPr lang="en-US">
                <a:ea typeface="ＭＳ Ｐゴシック" pitchFamily="-1" charset="-128"/>
                <a:cs typeface="ＭＳ Ｐゴシック" pitchFamily="-1" charset="-128"/>
              </a:rPr>
              <a:t>Huge “Library” of Filters</a:t>
            </a:r>
          </a:p>
        </p:txBody>
      </p:sp>
      <p:sp>
        <p:nvSpPr>
          <p:cNvPr id="79875" name="Rectangle 3"/>
          <p:cNvSpPr>
            <a:spLocks noChangeArrowheads="1"/>
          </p:cNvSpPr>
          <p:nvPr/>
        </p:nvSpPr>
        <p:spPr bwMode="auto">
          <a:xfrm>
            <a:off x="1219200" y="16764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76" name="Rectangle 4"/>
          <p:cNvSpPr>
            <a:spLocks noChangeArrowheads="1"/>
          </p:cNvSpPr>
          <p:nvPr/>
        </p:nvSpPr>
        <p:spPr bwMode="auto">
          <a:xfrm>
            <a:off x="1371600" y="1905000"/>
            <a:ext cx="609600" cy="152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77" name="Rectangle 5"/>
          <p:cNvSpPr>
            <a:spLocks noChangeArrowheads="1"/>
          </p:cNvSpPr>
          <p:nvPr/>
        </p:nvSpPr>
        <p:spPr bwMode="auto">
          <a:xfrm>
            <a:off x="1371600" y="2057400"/>
            <a:ext cx="609600" cy="152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78" name="Rectangle 6"/>
          <p:cNvSpPr>
            <a:spLocks noChangeArrowheads="1"/>
          </p:cNvSpPr>
          <p:nvPr/>
        </p:nvSpPr>
        <p:spPr bwMode="auto">
          <a:xfrm>
            <a:off x="2590800" y="16764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79" name="Rectangle 7"/>
          <p:cNvSpPr>
            <a:spLocks noChangeArrowheads="1"/>
          </p:cNvSpPr>
          <p:nvPr/>
        </p:nvSpPr>
        <p:spPr bwMode="auto">
          <a:xfrm>
            <a:off x="3962400" y="16764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0" name="Rectangle 8"/>
          <p:cNvSpPr>
            <a:spLocks noChangeArrowheads="1"/>
          </p:cNvSpPr>
          <p:nvPr/>
        </p:nvSpPr>
        <p:spPr bwMode="auto">
          <a:xfrm>
            <a:off x="5334000" y="16764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1" name="Rectangle 9"/>
          <p:cNvSpPr>
            <a:spLocks noChangeArrowheads="1"/>
          </p:cNvSpPr>
          <p:nvPr/>
        </p:nvSpPr>
        <p:spPr bwMode="auto">
          <a:xfrm>
            <a:off x="6705600" y="16764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2" name="Rectangle 10"/>
          <p:cNvSpPr>
            <a:spLocks noChangeArrowheads="1"/>
          </p:cNvSpPr>
          <p:nvPr/>
        </p:nvSpPr>
        <p:spPr bwMode="auto">
          <a:xfrm>
            <a:off x="1219200" y="31242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3" name="Rectangle 11"/>
          <p:cNvSpPr>
            <a:spLocks noChangeArrowheads="1"/>
          </p:cNvSpPr>
          <p:nvPr/>
        </p:nvSpPr>
        <p:spPr bwMode="auto">
          <a:xfrm>
            <a:off x="2590800" y="31242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4" name="Rectangle 12"/>
          <p:cNvSpPr>
            <a:spLocks noChangeArrowheads="1"/>
          </p:cNvSpPr>
          <p:nvPr/>
        </p:nvSpPr>
        <p:spPr bwMode="auto">
          <a:xfrm>
            <a:off x="3962400" y="31242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5" name="Rectangle 13"/>
          <p:cNvSpPr>
            <a:spLocks noChangeArrowheads="1"/>
          </p:cNvSpPr>
          <p:nvPr/>
        </p:nvSpPr>
        <p:spPr bwMode="auto">
          <a:xfrm>
            <a:off x="5334000" y="31242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6" name="Rectangle 14"/>
          <p:cNvSpPr>
            <a:spLocks noChangeArrowheads="1"/>
          </p:cNvSpPr>
          <p:nvPr/>
        </p:nvSpPr>
        <p:spPr bwMode="auto">
          <a:xfrm>
            <a:off x="6705600" y="31242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7" name="Rectangle 15"/>
          <p:cNvSpPr>
            <a:spLocks noChangeArrowheads="1"/>
          </p:cNvSpPr>
          <p:nvPr/>
        </p:nvSpPr>
        <p:spPr bwMode="auto">
          <a:xfrm>
            <a:off x="1219200" y="45720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8" name="Rectangle 16"/>
          <p:cNvSpPr>
            <a:spLocks noChangeArrowheads="1"/>
          </p:cNvSpPr>
          <p:nvPr/>
        </p:nvSpPr>
        <p:spPr bwMode="auto">
          <a:xfrm>
            <a:off x="2590800" y="45720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89" name="Rectangle 17"/>
          <p:cNvSpPr>
            <a:spLocks noChangeArrowheads="1"/>
          </p:cNvSpPr>
          <p:nvPr/>
        </p:nvSpPr>
        <p:spPr bwMode="auto">
          <a:xfrm>
            <a:off x="3962400" y="45720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0" name="Rectangle 18"/>
          <p:cNvSpPr>
            <a:spLocks noChangeArrowheads="1"/>
          </p:cNvSpPr>
          <p:nvPr/>
        </p:nvSpPr>
        <p:spPr bwMode="auto">
          <a:xfrm>
            <a:off x="5334000" y="45720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1" name="Rectangle 19"/>
          <p:cNvSpPr>
            <a:spLocks noChangeArrowheads="1"/>
          </p:cNvSpPr>
          <p:nvPr/>
        </p:nvSpPr>
        <p:spPr bwMode="auto">
          <a:xfrm>
            <a:off x="6705600" y="4572000"/>
            <a:ext cx="1143000" cy="1143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2" name="Rectangle 20"/>
          <p:cNvSpPr>
            <a:spLocks noChangeArrowheads="1"/>
          </p:cNvSpPr>
          <p:nvPr/>
        </p:nvSpPr>
        <p:spPr bwMode="auto">
          <a:xfrm>
            <a:off x="3124200" y="22860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3" name="Rectangle 21"/>
          <p:cNvSpPr>
            <a:spLocks noChangeArrowheads="1"/>
          </p:cNvSpPr>
          <p:nvPr/>
        </p:nvSpPr>
        <p:spPr bwMode="auto">
          <a:xfrm>
            <a:off x="3276600" y="2286000"/>
            <a:ext cx="152400" cy="304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4" name="Rectangle 22"/>
          <p:cNvSpPr>
            <a:spLocks noChangeArrowheads="1"/>
          </p:cNvSpPr>
          <p:nvPr/>
        </p:nvSpPr>
        <p:spPr bwMode="auto">
          <a:xfrm>
            <a:off x="3429000" y="22860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5" name="Rectangle 23"/>
          <p:cNvSpPr>
            <a:spLocks noChangeArrowheads="1"/>
          </p:cNvSpPr>
          <p:nvPr/>
        </p:nvSpPr>
        <p:spPr bwMode="auto">
          <a:xfrm>
            <a:off x="4419600" y="2057400"/>
            <a:ext cx="228600" cy="2286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6" name="Rectangle 24"/>
          <p:cNvSpPr>
            <a:spLocks noChangeArrowheads="1"/>
          </p:cNvSpPr>
          <p:nvPr/>
        </p:nvSpPr>
        <p:spPr bwMode="auto">
          <a:xfrm>
            <a:off x="4648200" y="2286000"/>
            <a:ext cx="228600" cy="2286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7" name="Rectangle 25"/>
          <p:cNvSpPr>
            <a:spLocks noChangeArrowheads="1"/>
          </p:cNvSpPr>
          <p:nvPr/>
        </p:nvSpPr>
        <p:spPr bwMode="auto">
          <a:xfrm>
            <a:off x="4648200" y="2057400"/>
            <a:ext cx="228600" cy="2286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8" name="Rectangle 26"/>
          <p:cNvSpPr>
            <a:spLocks noChangeArrowheads="1"/>
          </p:cNvSpPr>
          <p:nvPr/>
        </p:nvSpPr>
        <p:spPr bwMode="auto">
          <a:xfrm>
            <a:off x="4419600" y="2286000"/>
            <a:ext cx="228600" cy="2286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899" name="Rectangle 27"/>
          <p:cNvSpPr>
            <a:spLocks noChangeArrowheads="1"/>
          </p:cNvSpPr>
          <p:nvPr/>
        </p:nvSpPr>
        <p:spPr bwMode="auto">
          <a:xfrm>
            <a:off x="5486400" y="1905000"/>
            <a:ext cx="381000" cy="3810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0" name="Rectangle 28"/>
          <p:cNvSpPr>
            <a:spLocks noChangeArrowheads="1"/>
          </p:cNvSpPr>
          <p:nvPr/>
        </p:nvSpPr>
        <p:spPr bwMode="auto">
          <a:xfrm>
            <a:off x="5867400" y="1905000"/>
            <a:ext cx="381000" cy="3810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1" name="Rectangle 29"/>
          <p:cNvSpPr>
            <a:spLocks noChangeArrowheads="1"/>
          </p:cNvSpPr>
          <p:nvPr/>
        </p:nvSpPr>
        <p:spPr bwMode="auto">
          <a:xfrm>
            <a:off x="6934200" y="1828800"/>
            <a:ext cx="685800" cy="2286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2" name="Rectangle 30"/>
          <p:cNvSpPr>
            <a:spLocks noChangeArrowheads="1"/>
          </p:cNvSpPr>
          <p:nvPr/>
        </p:nvSpPr>
        <p:spPr bwMode="auto">
          <a:xfrm>
            <a:off x="6934200" y="2057400"/>
            <a:ext cx="685800" cy="2286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3" name="Rectangle 31"/>
          <p:cNvSpPr>
            <a:spLocks noChangeArrowheads="1"/>
          </p:cNvSpPr>
          <p:nvPr/>
        </p:nvSpPr>
        <p:spPr bwMode="auto">
          <a:xfrm>
            <a:off x="6934200" y="2286000"/>
            <a:ext cx="685800" cy="2286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4" name="Rectangle 32"/>
          <p:cNvSpPr>
            <a:spLocks noChangeArrowheads="1"/>
          </p:cNvSpPr>
          <p:nvPr/>
        </p:nvSpPr>
        <p:spPr bwMode="auto">
          <a:xfrm>
            <a:off x="1371600" y="3276600"/>
            <a:ext cx="381000" cy="762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5" name="Rectangle 33"/>
          <p:cNvSpPr>
            <a:spLocks noChangeArrowheads="1"/>
          </p:cNvSpPr>
          <p:nvPr/>
        </p:nvSpPr>
        <p:spPr bwMode="auto">
          <a:xfrm>
            <a:off x="1752600" y="3352800"/>
            <a:ext cx="381000" cy="762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6" name="Rectangle 34"/>
          <p:cNvSpPr>
            <a:spLocks noChangeArrowheads="1"/>
          </p:cNvSpPr>
          <p:nvPr/>
        </p:nvSpPr>
        <p:spPr bwMode="auto">
          <a:xfrm>
            <a:off x="1371600" y="3352800"/>
            <a:ext cx="381000" cy="762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7" name="Rectangle 35"/>
          <p:cNvSpPr>
            <a:spLocks noChangeArrowheads="1"/>
          </p:cNvSpPr>
          <p:nvPr/>
        </p:nvSpPr>
        <p:spPr bwMode="auto">
          <a:xfrm>
            <a:off x="1752600" y="3276600"/>
            <a:ext cx="381000" cy="762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8" name="Rectangle 36"/>
          <p:cNvSpPr>
            <a:spLocks noChangeArrowheads="1"/>
          </p:cNvSpPr>
          <p:nvPr/>
        </p:nvSpPr>
        <p:spPr bwMode="auto">
          <a:xfrm>
            <a:off x="2743200" y="3886200"/>
            <a:ext cx="152400" cy="2286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09" name="Rectangle 37"/>
          <p:cNvSpPr>
            <a:spLocks noChangeArrowheads="1"/>
          </p:cNvSpPr>
          <p:nvPr/>
        </p:nvSpPr>
        <p:spPr bwMode="auto">
          <a:xfrm>
            <a:off x="2895600" y="3886200"/>
            <a:ext cx="152400" cy="2286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0" name="Rectangle 38"/>
          <p:cNvSpPr>
            <a:spLocks noChangeArrowheads="1"/>
          </p:cNvSpPr>
          <p:nvPr/>
        </p:nvSpPr>
        <p:spPr bwMode="auto">
          <a:xfrm>
            <a:off x="4114800" y="3200400"/>
            <a:ext cx="381000" cy="914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1" name="Rectangle 39"/>
          <p:cNvSpPr>
            <a:spLocks noChangeArrowheads="1"/>
          </p:cNvSpPr>
          <p:nvPr/>
        </p:nvSpPr>
        <p:spPr bwMode="auto">
          <a:xfrm>
            <a:off x="4495800" y="3200400"/>
            <a:ext cx="381000" cy="914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2" name="Rectangle 40"/>
          <p:cNvSpPr>
            <a:spLocks noChangeArrowheads="1"/>
          </p:cNvSpPr>
          <p:nvPr/>
        </p:nvSpPr>
        <p:spPr bwMode="auto">
          <a:xfrm>
            <a:off x="5562600" y="3581400"/>
            <a:ext cx="152400" cy="304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3" name="Rectangle 41"/>
          <p:cNvSpPr>
            <a:spLocks noChangeArrowheads="1"/>
          </p:cNvSpPr>
          <p:nvPr/>
        </p:nvSpPr>
        <p:spPr bwMode="auto">
          <a:xfrm>
            <a:off x="5562600" y="32766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4" name="Rectangle 42"/>
          <p:cNvSpPr>
            <a:spLocks noChangeArrowheads="1"/>
          </p:cNvSpPr>
          <p:nvPr/>
        </p:nvSpPr>
        <p:spPr bwMode="auto">
          <a:xfrm>
            <a:off x="5562600" y="38862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5" name="Rectangle 43"/>
          <p:cNvSpPr>
            <a:spLocks noChangeArrowheads="1"/>
          </p:cNvSpPr>
          <p:nvPr/>
        </p:nvSpPr>
        <p:spPr bwMode="auto">
          <a:xfrm>
            <a:off x="6858000" y="3200400"/>
            <a:ext cx="838200" cy="152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6" name="Rectangle 44"/>
          <p:cNvSpPr>
            <a:spLocks noChangeArrowheads="1"/>
          </p:cNvSpPr>
          <p:nvPr/>
        </p:nvSpPr>
        <p:spPr bwMode="auto">
          <a:xfrm>
            <a:off x="6858000" y="3352800"/>
            <a:ext cx="838200" cy="152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7" name="Rectangle 45"/>
          <p:cNvSpPr>
            <a:spLocks noChangeArrowheads="1"/>
          </p:cNvSpPr>
          <p:nvPr/>
        </p:nvSpPr>
        <p:spPr bwMode="auto">
          <a:xfrm>
            <a:off x="1295400" y="4724400"/>
            <a:ext cx="3048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8" name="Rectangle 46"/>
          <p:cNvSpPr>
            <a:spLocks noChangeArrowheads="1"/>
          </p:cNvSpPr>
          <p:nvPr/>
        </p:nvSpPr>
        <p:spPr bwMode="auto">
          <a:xfrm>
            <a:off x="1600200" y="4724400"/>
            <a:ext cx="304800" cy="304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19" name="Rectangle 47"/>
          <p:cNvSpPr>
            <a:spLocks noChangeArrowheads="1"/>
          </p:cNvSpPr>
          <p:nvPr/>
        </p:nvSpPr>
        <p:spPr bwMode="auto">
          <a:xfrm>
            <a:off x="1905000" y="4724400"/>
            <a:ext cx="3048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0" name="Rectangle 48"/>
          <p:cNvSpPr>
            <a:spLocks noChangeArrowheads="1"/>
          </p:cNvSpPr>
          <p:nvPr/>
        </p:nvSpPr>
        <p:spPr bwMode="auto">
          <a:xfrm>
            <a:off x="2819400" y="48768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1" name="Rectangle 49"/>
          <p:cNvSpPr>
            <a:spLocks noChangeArrowheads="1"/>
          </p:cNvSpPr>
          <p:nvPr/>
        </p:nvSpPr>
        <p:spPr bwMode="auto">
          <a:xfrm>
            <a:off x="2971800" y="4876800"/>
            <a:ext cx="152400" cy="304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2" name="Rectangle 50"/>
          <p:cNvSpPr>
            <a:spLocks noChangeArrowheads="1"/>
          </p:cNvSpPr>
          <p:nvPr/>
        </p:nvSpPr>
        <p:spPr bwMode="auto">
          <a:xfrm>
            <a:off x="2819400" y="5181600"/>
            <a:ext cx="152400" cy="304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3" name="Rectangle 51"/>
          <p:cNvSpPr>
            <a:spLocks noChangeArrowheads="1"/>
          </p:cNvSpPr>
          <p:nvPr/>
        </p:nvSpPr>
        <p:spPr bwMode="auto">
          <a:xfrm>
            <a:off x="2971800" y="5181600"/>
            <a:ext cx="152400" cy="304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4" name="Rectangle 52"/>
          <p:cNvSpPr>
            <a:spLocks noChangeArrowheads="1"/>
          </p:cNvSpPr>
          <p:nvPr/>
        </p:nvSpPr>
        <p:spPr bwMode="auto">
          <a:xfrm>
            <a:off x="4419600" y="5257800"/>
            <a:ext cx="76200" cy="152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5" name="Rectangle 53"/>
          <p:cNvSpPr>
            <a:spLocks noChangeArrowheads="1"/>
          </p:cNvSpPr>
          <p:nvPr/>
        </p:nvSpPr>
        <p:spPr bwMode="auto">
          <a:xfrm>
            <a:off x="4495800" y="5257800"/>
            <a:ext cx="76200" cy="152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6" name="Rectangle 54"/>
          <p:cNvSpPr>
            <a:spLocks noChangeArrowheads="1"/>
          </p:cNvSpPr>
          <p:nvPr/>
        </p:nvSpPr>
        <p:spPr bwMode="auto">
          <a:xfrm>
            <a:off x="5486400" y="4724400"/>
            <a:ext cx="152400" cy="685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7" name="Rectangle 55"/>
          <p:cNvSpPr>
            <a:spLocks noChangeArrowheads="1"/>
          </p:cNvSpPr>
          <p:nvPr/>
        </p:nvSpPr>
        <p:spPr bwMode="auto">
          <a:xfrm>
            <a:off x="5638800" y="4724400"/>
            <a:ext cx="152400" cy="6858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8" name="Rectangle 56"/>
          <p:cNvSpPr>
            <a:spLocks noChangeArrowheads="1"/>
          </p:cNvSpPr>
          <p:nvPr/>
        </p:nvSpPr>
        <p:spPr bwMode="auto">
          <a:xfrm>
            <a:off x="5791200" y="4724400"/>
            <a:ext cx="152400" cy="6858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29" name="Rectangle 57"/>
          <p:cNvSpPr>
            <a:spLocks noChangeArrowheads="1"/>
          </p:cNvSpPr>
          <p:nvPr/>
        </p:nvSpPr>
        <p:spPr bwMode="auto">
          <a:xfrm>
            <a:off x="7162800" y="5029200"/>
            <a:ext cx="304800" cy="152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30" name="Rectangle 58"/>
          <p:cNvSpPr>
            <a:spLocks noChangeArrowheads="1"/>
          </p:cNvSpPr>
          <p:nvPr/>
        </p:nvSpPr>
        <p:spPr bwMode="auto">
          <a:xfrm>
            <a:off x="7467600" y="5029200"/>
            <a:ext cx="304800" cy="152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31" name="Rectangle 59"/>
          <p:cNvSpPr>
            <a:spLocks noChangeArrowheads="1"/>
          </p:cNvSpPr>
          <p:nvPr/>
        </p:nvSpPr>
        <p:spPr bwMode="auto">
          <a:xfrm>
            <a:off x="7162800" y="5181600"/>
            <a:ext cx="304800" cy="152400"/>
          </a:xfrm>
          <a:prstGeom prst="rect">
            <a:avLst/>
          </a:prstGeom>
          <a:no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32" name="Rectangle 60"/>
          <p:cNvSpPr>
            <a:spLocks noChangeArrowheads="1"/>
          </p:cNvSpPr>
          <p:nvPr/>
        </p:nvSpPr>
        <p:spPr bwMode="auto">
          <a:xfrm>
            <a:off x="7467600" y="5181600"/>
            <a:ext cx="304800" cy="152400"/>
          </a:xfrm>
          <a:prstGeom prst="rect">
            <a:avLst/>
          </a:prstGeom>
          <a:solidFill>
            <a:schemeClr val="bg2"/>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79933" name="Text Box 61"/>
          <p:cNvSpPr txBox="1">
            <a:spLocks noChangeArrowheads="1"/>
          </p:cNvSpPr>
          <p:nvPr/>
        </p:nvSpPr>
        <p:spPr bwMode="auto">
          <a:xfrm>
            <a:off x="238125" y="6411913"/>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152400"/>
            <a:ext cx="7772400" cy="1143000"/>
          </a:xfrm>
        </p:spPr>
        <p:txBody>
          <a:bodyPr/>
          <a:lstStyle/>
          <a:p>
            <a:r>
              <a:rPr lang="en-US" sz="3600">
                <a:ea typeface="ＭＳ Ｐゴシック" pitchFamily="-1" charset="-128"/>
                <a:cs typeface="ＭＳ Ｐゴシック" pitchFamily="-1" charset="-128"/>
              </a:rPr>
              <a:t>Example Classifier for Face Detection</a:t>
            </a:r>
          </a:p>
        </p:txBody>
      </p:sp>
      <p:pic>
        <p:nvPicPr>
          <p:cNvPr id="81923" name="Picture 3" descr="roc_curve200b"/>
          <p:cNvPicPr>
            <a:picLocks noChangeAspect="1" noChangeArrowheads="1"/>
          </p:cNvPicPr>
          <p:nvPr/>
        </p:nvPicPr>
        <p:blipFill>
          <a:blip r:embed="rId3"/>
          <a:srcRect/>
          <a:stretch>
            <a:fillRect/>
          </a:stretch>
        </p:blipFill>
        <p:spPr bwMode="auto">
          <a:xfrm>
            <a:off x="4038600" y="2611438"/>
            <a:ext cx="4876800" cy="3705225"/>
          </a:xfrm>
          <a:prstGeom prst="rect">
            <a:avLst/>
          </a:prstGeom>
          <a:noFill/>
          <a:ln w="9525">
            <a:noFill/>
            <a:miter lim="800000"/>
            <a:headEnd/>
            <a:tailEnd/>
          </a:ln>
        </p:spPr>
      </p:pic>
      <p:grpSp>
        <p:nvGrpSpPr>
          <p:cNvPr id="81924" name="Group 4"/>
          <p:cNvGrpSpPr>
            <a:grpSpLocks/>
          </p:cNvGrpSpPr>
          <p:nvPr/>
        </p:nvGrpSpPr>
        <p:grpSpPr bwMode="auto">
          <a:xfrm>
            <a:off x="762000" y="4267200"/>
            <a:ext cx="3124200" cy="1952625"/>
            <a:chOff x="768" y="2928"/>
            <a:chExt cx="1536" cy="960"/>
          </a:xfrm>
        </p:grpSpPr>
        <p:pic>
          <p:nvPicPr>
            <p:cNvPr id="81928" name="Picture 5" descr="query"/>
            <p:cNvPicPr>
              <a:picLocks noChangeAspect="1" noChangeArrowheads="1"/>
            </p:cNvPicPr>
            <p:nvPr/>
          </p:nvPicPr>
          <p:blipFill>
            <a:blip r:embed="rId4"/>
            <a:srcRect/>
            <a:stretch>
              <a:fillRect/>
            </a:stretch>
          </p:blipFill>
          <p:spPr bwMode="auto">
            <a:xfrm>
              <a:off x="768" y="3437"/>
              <a:ext cx="480" cy="451"/>
            </a:xfrm>
            <a:prstGeom prst="rect">
              <a:avLst/>
            </a:prstGeom>
            <a:noFill/>
            <a:ln w="9525">
              <a:noFill/>
              <a:miter lim="800000"/>
              <a:headEnd/>
              <a:tailEnd/>
            </a:ln>
          </p:spPr>
        </p:pic>
        <p:pic>
          <p:nvPicPr>
            <p:cNvPr id="81929" name="Picture 6" descr="query-f0"/>
            <p:cNvPicPr>
              <a:picLocks noChangeAspect="1" noChangeArrowheads="1"/>
            </p:cNvPicPr>
            <p:nvPr/>
          </p:nvPicPr>
          <p:blipFill>
            <a:blip r:embed="rId5"/>
            <a:srcRect/>
            <a:stretch>
              <a:fillRect/>
            </a:stretch>
          </p:blipFill>
          <p:spPr bwMode="auto">
            <a:xfrm>
              <a:off x="1296" y="2928"/>
              <a:ext cx="480" cy="480"/>
            </a:xfrm>
            <a:prstGeom prst="rect">
              <a:avLst/>
            </a:prstGeom>
            <a:noFill/>
            <a:ln w="9525">
              <a:noFill/>
              <a:miter lim="800000"/>
              <a:headEnd/>
              <a:tailEnd/>
            </a:ln>
          </p:spPr>
        </p:pic>
        <p:pic>
          <p:nvPicPr>
            <p:cNvPr id="81930" name="Picture 7" descr="query-f1"/>
            <p:cNvPicPr>
              <a:picLocks noChangeAspect="1" noChangeArrowheads="1"/>
            </p:cNvPicPr>
            <p:nvPr/>
          </p:nvPicPr>
          <p:blipFill>
            <a:blip r:embed="rId6"/>
            <a:srcRect/>
            <a:stretch>
              <a:fillRect/>
            </a:stretch>
          </p:blipFill>
          <p:spPr bwMode="auto">
            <a:xfrm>
              <a:off x="1824" y="2928"/>
              <a:ext cx="480" cy="480"/>
            </a:xfrm>
            <a:prstGeom prst="rect">
              <a:avLst/>
            </a:prstGeom>
            <a:noFill/>
            <a:ln w="9525">
              <a:noFill/>
              <a:miter lim="800000"/>
              <a:headEnd/>
              <a:tailEnd/>
            </a:ln>
          </p:spPr>
        </p:pic>
        <p:pic>
          <p:nvPicPr>
            <p:cNvPr id="81931" name="Picture 8" descr="query-i0"/>
            <p:cNvPicPr>
              <a:picLocks noChangeAspect="1" noChangeArrowheads="1"/>
            </p:cNvPicPr>
            <p:nvPr/>
          </p:nvPicPr>
          <p:blipFill>
            <a:blip r:embed="rId7"/>
            <a:srcRect/>
            <a:stretch>
              <a:fillRect/>
            </a:stretch>
          </p:blipFill>
          <p:spPr bwMode="auto">
            <a:xfrm>
              <a:off x="1296" y="3408"/>
              <a:ext cx="480" cy="480"/>
            </a:xfrm>
            <a:prstGeom prst="rect">
              <a:avLst/>
            </a:prstGeom>
            <a:noFill/>
            <a:ln w="9525">
              <a:noFill/>
              <a:miter lim="800000"/>
              <a:headEnd/>
              <a:tailEnd/>
            </a:ln>
          </p:spPr>
        </p:pic>
        <p:pic>
          <p:nvPicPr>
            <p:cNvPr id="81932" name="Picture 9" descr="query-i1"/>
            <p:cNvPicPr>
              <a:picLocks noChangeAspect="1" noChangeArrowheads="1"/>
            </p:cNvPicPr>
            <p:nvPr/>
          </p:nvPicPr>
          <p:blipFill>
            <a:blip r:embed="rId8"/>
            <a:srcRect/>
            <a:stretch>
              <a:fillRect/>
            </a:stretch>
          </p:blipFill>
          <p:spPr bwMode="auto">
            <a:xfrm>
              <a:off x="1824" y="3408"/>
              <a:ext cx="480" cy="480"/>
            </a:xfrm>
            <a:prstGeom prst="rect">
              <a:avLst/>
            </a:prstGeom>
            <a:noFill/>
            <a:ln w="9525">
              <a:noFill/>
              <a:miter lim="800000"/>
              <a:headEnd/>
              <a:tailEnd/>
            </a:ln>
          </p:spPr>
        </p:pic>
      </p:grpSp>
      <p:sp>
        <p:nvSpPr>
          <p:cNvPr id="81925" name="Text Box 10"/>
          <p:cNvSpPr txBox="1">
            <a:spLocks noChangeArrowheads="1"/>
          </p:cNvSpPr>
          <p:nvPr/>
        </p:nvSpPr>
        <p:spPr bwMode="auto">
          <a:xfrm>
            <a:off x="5105400" y="6216650"/>
            <a:ext cx="3484563" cy="341313"/>
          </a:xfrm>
          <a:prstGeom prst="rect">
            <a:avLst/>
          </a:prstGeom>
          <a:noFill/>
          <a:ln w="9525">
            <a:noFill/>
            <a:miter lim="800000"/>
            <a:headEnd/>
            <a:tailEnd/>
          </a:ln>
        </p:spPr>
        <p:txBody>
          <a:bodyPr wrap="none" lIns="91430" tIns="45716" rIns="91430" bIns="45716">
            <a:prstTxWarp prst="textNoShape">
              <a:avLst/>
            </a:prstTxWarp>
            <a:spAutoFit/>
          </a:bodyPr>
          <a:lstStyle/>
          <a:p>
            <a:r>
              <a:rPr lang="en-US" sz="1600"/>
              <a:t>ROC curve for 200 feature classifier</a:t>
            </a:r>
          </a:p>
        </p:txBody>
      </p:sp>
      <p:sp>
        <p:nvSpPr>
          <p:cNvPr id="81926" name="Text Box 11"/>
          <p:cNvSpPr txBox="1">
            <a:spLocks noChangeArrowheads="1"/>
          </p:cNvSpPr>
          <p:nvPr/>
        </p:nvSpPr>
        <p:spPr bwMode="auto">
          <a:xfrm>
            <a:off x="533400" y="1371600"/>
            <a:ext cx="7010400" cy="2862263"/>
          </a:xfrm>
          <a:prstGeom prst="rect">
            <a:avLst/>
          </a:prstGeom>
          <a:noFill/>
          <a:ln w="9525">
            <a:noFill/>
            <a:miter lim="800000"/>
            <a:headEnd/>
            <a:tailEnd/>
          </a:ln>
        </p:spPr>
        <p:txBody>
          <a:bodyPr lIns="91430" tIns="45716" rIns="91430" bIns="45716">
            <a:prstTxWarp prst="textNoShape">
              <a:avLst/>
            </a:prstTxWarp>
            <a:spAutoFit/>
          </a:bodyPr>
          <a:lstStyle/>
          <a:p>
            <a:r>
              <a:rPr lang="en-US" sz="2000"/>
              <a:t>A classifier with 200 rectangle features was learned using AdaBoost</a:t>
            </a:r>
          </a:p>
          <a:p>
            <a:endParaRPr lang="en-US" sz="2000"/>
          </a:p>
          <a:p>
            <a:r>
              <a:rPr lang="en-US" sz="2000"/>
              <a:t>95% correct detection on test set with 1 in 14084</a:t>
            </a:r>
          </a:p>
          <a:p>
            <a:r>
              <a:rPr lang="en-US" sz="2000"/>
              <a:t>false positives.</a:t>
            </a:r>
          </a:p>
          <a:p>
            <a:endParaRPr lang="en-US" sz="2000"/>
          </a:p>
          <a:p>
            <a:r>
              <a:rPr lang="en-US" sz="2000"/>
              <a:t>Not quite competitive.  </a:t>
            </a:r>
          </a:p>
          <a:p>
            <a:r>
              <a:rPr lang="en-US" sz="2000"/>
              <a:t>Need to add more features, </a:t>
            </a:r>
          </a:p>
          <a:p>
            <a:r>
              <a:rPr lang="en-US" sz="2000"/>
              <a:t>but then that slows it down.</a:t>
            </a:r>
          </a:p>
        </p:txBody>
      </p:sp>
      <p:sp>
        <p:nvSpPr>
          <p:cNvPr id="81927" name="Text Box 12"/>
          <p:cNvSpPr txBox="1">
            <a:spLocks noChangeArrowheads="1"/>
          </p:cNvSpPr>
          <p:nvPr/>
        </p:nvSpPr>
        <p:spPr bwMode="auto">
          <a:xfrm>
            <a:off x="238125" y="6411913"/>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4763"/>
            <a:ext cx="7772400" cy="1143000"/>
          </a:xfrm>
        </p:spPr>
        <p:txBody>
          <a:bodyPr/>
          <a:lstStyle/>
          <a:p>
            <a:r>
              <a:rPr lang="en-US" sz="4000" smtClean="0">
                <a:ea typeface="ＭＳ Ｐゴシック" pitchFamily="-1" charset="-128"/>
                <a:cs typeface="ＭＳ Ｐゴシック" pitchFamily="-1" charset="-128"/>
              </a:rPr>
              <a:t>Fast and accurate classifier using a cascade</a:t>
            </a:r>
          </a:p>
        </p:txBody>
      </p:sp>
      <p:sp>
        <p:nvSpPr>
          <p:cNvPr id="83971" name="Rectangle 3"/>
          <p:cNvSpPr>
            <a:spLocks noGrp="1" noChangeArrowheads="1"/>
          </p:cNvSpPr>
          <p:nvPr>
            <p:ph type="body" idx="1"/>
          </p:nvPr>
        </p:nvSpPr>
        <p:spPr>
          <a:xfrm>
            <a:off x="304800" y="1689100"/>
            <a:ext cx="7789863" cy="4343400"/>
          </a:xfrm>
        </p:spPr>
        <p:txBody>
          <a:bodyPr/>
          <a:lstStyle/>
          <a:p>
            <a:r>
              <a:rPr lang="en-US" sz="2400">
                <a:ea typeface="ＭＳ Ｐゴシック" pitchFamily="-1" charset="-128"/>
                <a:cs typeface="ＭＳ Ｐゴシック" pitchFamily="-1" charset="-128"/>
              </a:rPr>
              <a:t>Given a nested set of classifier hypothesis classes</a:t>
            </a:r>
          </a:p>
          <a:p>
            <a:endParaRPr lang="en-US" sz="2400">
              <a:ea typeface="ＭＳ Ｐゴシック" pitchFamily="-1" charset="-128"/>
              <a:cs typeface="ＭＳ Ｐゴシック" pitchFamily="-1" charset="-128"/>
            </a:endParaRPr>
          </a:p>
          <a:p>
            <a:endParaRPr lang="en-US" sz="2400">
              <a:ea typeface="ＭＳ Ｐゴシック" pitchFamily="-1" charset="-128"/>
              <a:cs typeface="ＭＳ Ｐゴシック" pitchFamily="-1" charset="-128"/>
            </a:endParaRPr>
          </a:p>
          <a:p>
            <a:endParaRPr lang="en-US" sz="2400">
              <a:ea typeface="ＭＳ Ｐゴシック" pitchFamily="-1" charset="-128"/>
              <a:cs typeface="ＭＳ Ｐゴシック" pitchFamily="-1" charset="-128"/>
            </a:endParaRPr>
          </a:p>
          <a:p>
            <a:endParaRPr lang="en-US" sz="2400">
              <a:ea typeface="ＭＳ Ｐゴシック" pitchFamily="-1" charset="-128"/>
              <a:cs typeface="ＭＳ Ｐゴシック" pitchFamily="-1" charset="-128"/>
            </a:endParaRPr>
          </a:p>
          <a:p>
            <a:endParaRPr lang="en-US" sz="2400">
              <a:ea typeface="ＭＳ Ｐゴシック" pitchFamily="-1" charset="-128"/>
              <a:cs typeface="ＭＳ Ｐゴシック" pitchFamily="-1" charset="-128"/>
            </a:endParaRPr>
          </a:p>
          <a:p>
            <a:endParaRPr lang="en-US" sz="2400">
              <a:ea typeface="ＭＳ Ｐゴシック" pitchFamily="-1" charset="-128"/>
              <a:cs typeface="ＭＳ Ｐゴシック" pitchFamily="-1" charset="-128"/>
            </a:endParaRPr>
          </a:p>
          <a:p>
            <a:r>
              <a:rPr lang="en-US" sz="2400">
                <a:ea typeface="ＭＳ Ｐゴシック" pitchFamily="-1" charset="-128"/>
                <a:cs typeface="ＭＳ Ｐゴシック" pitchFamily="-1" charset="-128"/>
              </a:rPr>
              <a:t>Cascade</a:t>
            </a:r>
          </a:p>
        </p:txBody>
      </p:sp>
      <p:grpSp>
        <p:nvGrpSpPr>
          <p:cNvPr id="83972" name="Group 4"/>
          <p:cNvGrpSpPr>
            <a:grpSpLocks/>
          </p:cNvGrpSpPr>
          <p:nvPr/>
        </p:nvGrpSpPr>
        <p:grpSpPr bwMode="auto">
          <a:xfrm>
            <a:off x="5943600" y="2097088"/>
            <a:ext cx="2984500" cy="2887662"/>
            <a:chOff x="3744" y="1248"/>
            <a:chExt cx="1880" cy="1819"/>
          </a:xfrm>
        </p:grpSpPr>
        <p:sp>
          <p:nvSpPr>
            <p:cNvPr id="84009" name="Rectangle 5"/>
            <p:cNvSpPr>
              <a:spLocks noChangeArrowheads="1"/>
            </p:cNvSpPr>
            <p:nvPr/>
          </p:nvSpPr>
          <p:spPr bwMode="auto">
            <a:xfrm>
              <a:off x="4056" y="1616"/>
              <a:ext cx="136" cy="157"/>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000000"/>
                  </a:solidFill>
                </a:rPr>
                <a:t>vs</a:t>
              </a:r>
              <a:endParaRPr lang="en-US"/>
            </a:p>
          </p:txBody>
        </p:sp>
        <p:sp>
          <p:nvSpPr>
            <p:cNvPr id="84010" name="Rectangle 6"/>
            <p:cNvSpPr>
              <a:spLocks noChangeArrowheads="1"/>
            </p:cNvSpPr>
            <p:nvPr/>
          </p:nvSpPr>
          <p:spPr bwMode="auto">
            <a:xfrm>
              <a:off x="4158" y="1616"/>
              <a:ext cx="312" cy="157"/>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000000"/>
                  </a:solidFill>
                </a:rPr>
                <a:t> false </a:t>
              </a:r>
              <a:endParaRPr lang="en-US"/>
            </a:p>
          </p:txBody>
        </p:sp>
        <p:sp>
          <p:nvSpPr>
            <p:cNvPr id="84011" name="Rectangle 7"/>
            <p:cNvSpPr>
              <a:spLocks noChangeArrowheads="1"/>
            </p:cNvSpPr>
            <p:nvPr/>
          </p:nvSpPr>
          <p:spPr bwMode="auto">
            <a:xfrm>
              <a:off x="4454" y="1616"/>
              <a:ext cx="216" cy="155"/>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000000"/>
                  </a:solidFill>
                </a:rPr>
                <a:t>neg </a:t>
              </a:r>
              <a:endParaRPr lang="en-US"/>
            </a:p>
          </p:txBody>
        </p:sp>
        <p:sp>
          <p:nvSpPr>
            <p:cNvPr id="84012" name="Rectangle 8"/>
            <p:cNvSpPr>
              <a:spLocks noChangeArrowheads="1"/>
            </p:cNvSpPr>
            <p:nvPr/>
          </p:nvSpPr>
          <p:spPr bwMode="auto">
            <a:xfrm>
              <a:off x="4649" y="1616"/>
              <a:ext cx="828" cy="157"/>
            </a:xfrm>
            <a:prstGeom prst="rect">
              <a:avLst/>
            </a:prstGeom>
            <a:noFill/>
            <a:ln w="9525">
              <a:noFill/>
              <a:miter lim="800000"/>
              <a:headEnd/>
              <a:tailEnd/>
            </a:ln>
          </p:spPr>
          <p:txBody>
            <a:bodyPr wrap="none" lIns="0" tIns="0" rIns="0" bIns="0">
              <a:prstTxWarp prst="textNoShape">
                <a:avLst/>
              </a:prstTxWarp>
              <a:spAutoFit/>
            </a:bodyPr>
            <a:lstStyle/>
            <a:p>
              <a:pPr algn="ctr"/>
              <a:r>
                <a:rPr lang="en-US" sz="1600">
                  <a:solidFill>
                    <a:srgbClr val="000000"/>
                  </a:solidFill>
                </a:rPr>
                <a:t>determined by</a:t>
              </a:r>
              <a:endParaRPr lang="en-US"/>
            </a:p>
          </p:txBody>
        </p:sp>
        <p:sp>
          <p:nvSpPr>
            <p:cNvPr id="84013" name="Rectangle 9"/>
            <p:cNvSpPr>
              <a:spLocks noChangeArrowheads="1"/>
            </p:cNvSpPr>
            <p:nvPr/>
          </p:nvSpPr>
          <p:spPr bwMode="auto">
            <a:xfrm>
              <a:off x="3775" y="1279"/>
              <a:ext cx="1849" cy="1788"/>
            </a:xfrm>
            <a:prstGeom prst="rect">
              <a:avLst/>
            </a:prstGeom>
            <a:solidFill>
              <a:srgbClr val="969696"/>
            </a:solidFill>
            <a:ln w="9525">
              <a:noFill/>
              <a:miter lim="800000"/>
              <a:headEnd/>
              <a:tailEnd/>
            </a:ln>
          </p:spPr>
          <p:txBody>
            <a:bodyPr>
              <a:prstTxWarp prst="textNoShape">
                <a:avLst/>
              </a:prstTxWarp>
            </a:bodyPr>
            <a:lstStyle/>
            <a:p>
              <a:endParaRPr lang="en-US"/>
            </a:p>
          </p:txBody>
        </p:sp>
        <p:sp>
          <p:nvSpPr>
            <p:cNvPr id="84014" name="Rectangle 10"/>
            <p:cNvSpPr>
              <a:spLocks noChangeArrowheads="1"/>
            </p:cNvSpPr>
            <p:nvPr/>
          </p:nvSpPr>
          <p:spPr bwMode="auto">
            <a:xfrm>
              <a:off x="3744" y="1248"/>
              <a:ext cx="1842" cy="1781"/>
            </a:xfrm>
            <a:prstGeom prst="rect">
              <a:avLst/>
            </a:prstGeom>
            <a:solidFill>
              <a:srgbClr val="FFFFFF"/>
            </a:solidFill>
            <a:ln w="9525">
              <a:solidFill>
                <a:srgbClr val="0000CC"/>
              </a:solidFill>
              <a:miter lim="800000"/>
              <a:headEnd/>
              <a:tailEnd/>
            </a:ln>
          </p:spPr>
          <p:txBody>
            <a:bodyPr>
              <a:prstTxWarp prst="textNoShape">
                <a:avLst/>
              </a:prstTxWarp>
            </a:bodyPr>
            <a:lstStyle/>
            <a:p>
              <a:endParaRPr lang="en-US"/>
            </a:p>
          </p:txBody>
        </p:sp>
        <p:sp>
          <p:nvSpPr>
            <p:cNvPr id="84015" name="Rectangle 11"/>
            <p:cNvSpPr>
              <a:spLocks noChangeArrowheads="1"/>
            </p:cNvSpPr>
            <p:nvPr/>
          </p:nvSpPr>
          <p:spPr bwMode="auto">
            <a:xfrm>
              <a:off x="4143" y="1616"/>
              <a:ext cx="1412" cy="1321"/>
            </a:xfrm>
            <a:prstGeom prst="rect">
              <a:avLst/>
            </a:prstGeom>
            <a:noFill/>
            <a:ln w="9525">
              <a:solidFill>
                <a:srgbClr val="000000"/>
              </a:solidFill>
              <a:miter lim="800000"/>
              <a:headEnd/>
              <a:tailEnd/>
            </a:ln>
          </p:spPr>
          <p:txBody>
            <a:bodyPr>
              <a:prstTxWarp prst="textNoShape">
                <a:avLst/>
              </a:prstTxWarp>
            </a:bodyPr>
            <a:lstStyle/>
            <a:p>
              <a:endParaRPr lang="en-US"/>
            </a:p>
          </p:txBody>
        </p:sp>
        <p:sp>
          <p:nvSpPr>
            <p:cNvPr id="84016" name="Rectangle 12"/>
            <p:cNvSpPr>
              <a:spLocks noChangeArrowheads="1"/>
            </p:cNvSpPr>
            <p:nvPr/>
          </p:nvSpPr>
          <p:spPr bwMode="auto">
            <a:xfrm>
              <a:off x="4527" y="1279"/>
              <a:ext cx="522" cy="145"/>
            </a:xfrm>
            <a:prstGeom prst="rect">
              <a:avLst/>
            </a:prstGeom>
            <a:noFill/>
            <a:ln w="9525">
              <a:noFill/>
              <a:miter lim="800000"/>
              <a:headEnd/>
              <a:tailEnd/>
            </a:ln>
          </p:spPr>
          <p:txBody>
            <a:bodyPr>
              <a:prstTxWarp prst="textNoShape">
                <a:avLst/>
              </a:prstTxWarp>
            </a:bodyPr>
            <a:lstStyle/>
            <a:p>
              <a:endParaRPr lang="en-US"/>
            </a:p>
          </p:txBody>
        </p:sp>
        <p:sp>
          <p:nvSpPr>
            <p:cNvPr id="84017" name="Rectangle 13"/>
            <p:cNvSpPr>
              <a:spLocks noChangeArrowheads="1"/>
            </p:cNvSpPr>
            <p:nvPr/>
          </p:nvSpPr>
          <p:spPr bwMode="auto">
            <a:xfrm>
              <a:off x="4573" y="1302"/>
              <a:ext cx="542"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 False Pos</a:t>
              </a:r>
              <a:endParaRPr lang="en-US"/>
            </a:p>
          </p:txBody>
        </p:sp>
        <p:sp>
          <p:nvSpPr>
            <p:cNvPr id="84018" name="Rectangle 14"/>
            <p:cNvSpPr>
              <a:spLocks noChangeArrowheads="1"/>
            </p:cNvSpPr>
            <p:nvPr/>
          </p:nvSpPr>
          <p:spPr bwMode="auto">
            <a:xfrm rot="-5400000">
              <a:off x="3590" y="2248"/>
              <a:ext cx="521"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 Detection</a:t>
              </a:r>
              <a:endParaRPr lang="en-US"/>
            </a:p>
          </p:txBody>
        </p:sp>
        <p:sp>
          <p:nvSpPr>
            <p:cNvPr id="84019" name="Rectangle 15"/>
            <p:cNvSpPr>
              <a:spLocks noChangeArrowheads="1"/>
            </p:cNvSpPr>
            <p:nvPr/>
          </p:nvSpPr>
          <p:spPr bwMode="auto">
            <a:xfrm>
              <a:off x="4673" y="2076"/>
              <a:ext cx="77" cy="186"/>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84020" name="Rectangle 16"/>
            <p:cNvSpPr>
              <a:spLocks noChangeArrowheads="1"/>
            </p:cNvSpPr>
            <p:nvPr/>
          </p:nvSpPr>
          <p:spPr bwMode="auto">
            <a:xfrm>
              <a:off x="4143" y="1462"/>
              <a:ext cx="1389" cy="146"/>
            </a:xfrm>
            <a:prstGeom prst="rect">
              <a:avLst/>
            </a:prstGeom>
            <a:noFill/>
            <a:ln w="9525">
              <a:noFill/>
              <a:miter lim="800000"/>
              <a:headEnd/>
              <a:tailEnd/>
            </a:ln>
          </p:spPr>
          <p:txBody>
            <a:bodyPr>
              <a:prstTxWarp prst="textNoShape">
                <a:avLst/>
              </a:prstTxWarp>
            </a:bodyPr>
            <a:lstStyle/>
            <a:p>
              <a:endParaRPr lang="en-US"/>
            </a:p>
          </p:txBody>
        </p:sp>
        <p:sp>
          <p:nvSpPr>
            <p:cNvPr id="84021" name="Rectangle 17"/>
            <p:cNvSpPr>
              <a:spLocks noChangeArrowheads="1"/>
            </p:cNvSpPr>
            <p:nvPr/>
          </p:nvSpPr>
          <p:spPr bwMode="auto">
            <a:xfrm>
              <a:off x="4132" y="1486"/>
              <a:ext cx="54"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0                                       </a:t>
              </a:r>
              <a:endParaRPr lang="en-US"/>
            </a:p>
          </p:txBody>
        </p:sp>
        <p:sp>
          <p:nvSpPr>
            <p:cNvPr id="84022" name="Rectangle 18"/>
            <p:cNvSpPr>
              <a:spLocks noChangeArrowheads="1"/>
            </p:cNvSpPr>
            <p:nvPr/>
          </p:nvSpPr>
          <p:spPr bwMode="auto">
            <a:xfrm>
              <a:off x="5234" y="1486"/>
              <a:ext cx="0"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     </a:t>
              </a:r>
              <a:endParaRPr lang="en-US"/>
            </a:p>
          </p:txBody>
        </p:sp>
        <p:sp>
          <p:nvSpPr>
            <p:cNvPr id="84023" name="Rectangle 19"/>
            <p:cNvSpPr>
              <a:spLocks noChangeArrowheads="1"/>
            </p:cNvSpPr>
            <p:nvPr/>
          </p:nvSpPr>
          <p:spPr bwMode="auto">
            <a:xfrm>
              <a:off x="5372" y="1486"/>
              <a:ext cx="134"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 50</a:t>
              </a:r>
              <a:endParaRPr lang="en-US"/>
            </a:p>
          </p:txBody>
        </p:sp>
        <p:sp>
          <p:nvSpPr>
            <p:cNvPr id="84024" name="Rectangle 20"/>
            <p:cNvSpPr>
              <a:spLocks noChangeArrowheads="1"/>
            </p:cNvSpPr>
            <p:nvPr/>
          </p:nvSpPr>
          <p:spPr bwMode="auto">
            <a:xfrm rot="-5400000">
              <a:off x="3400" y="2194"/>
              <a:ext cx="1288" cy="116"/>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rgbClr val="000000"/>
                  </a:solidFill>
                </a:rPr>
                <a:t>50                                        99</a:t>
              </a:r>
              <a:endParaRPr lang="en-US"/>
            </a:p>
          </p:txBody>
        </p:sp>
      </p:grpSp>
      <p:grpSp>
        <p:nvGrpSpPr>
          <p:cNvPr id="83973" name="Group 22"/>
          <p:cNvGrpSpPr>
            <a:grpSpLocks/>
          </p:cNvGrpSpPr>
          <p:nvPr/>
        </p:nvGrpSpPr>
        <p:grpSpPr bwMode="auto">
          <a:xfrm>
            <a:off x="914400" y="5305425"/>
            <a:ext cx="6953250" cy="1325563"/>
            <a:chOff x="384" y="3371"/>
            <a:chExt cx="4380" cy="835"/>
          </a:xfrm>
        </p:grpSpPr>
        <p:sp>
          <p:nvSpPr>
            <p:cNvPr id="83979" name="Text Box 23"/>
            <p:cNvSpPr txBox="1">
              <a:spLocks noChangeArrowheads="1"/>
            </p:cNvSpPr>
            <p:nvPr/>
          </p:nvSpPr>
          <p:spPr bwMode="auto">
            <a:xfrm>
              <a:off x="4268" y="3504"/>
              <a:ext cx="496" cy="233"/>
            </a:xfrm>
            <a:prstGeom prst="rect">
              <a:avLst/>
            </a:prstGeom>
            <a:noFill/>
            <a:ln w="9525">
              <a:noFill/>
              <a:miter lim="800000"/>
              <a:headEnd/>
              <a:tailEnd/>
            </a:ln>
          </p:spPr>
          <p:txBody>
            <a:bodyPr wrap="none">
              <a:prstTxWarp prst="textNoShape">
                <a:avLst/>
              </a:prstTxWarp>
              <a:spAutoFit/>
            </a:bodyPr>
            <a:lstStyle/>
            <a:p>
              <a:r>
                <a:rPr lang="en-US"/>
                <a:t>FACE</a:t>
              </a:r>
            </a:p>
          </p:txBody>
        </p:sp>
        <p:sp>
          <p:nvSpPr>
            <p:cNvPr id="83980" name="Text Box 24"/>
            <p:cNvSpPr txBox="1">
              <a:spLocks noChangeArrowheads="1"/>
            </p:cNvSpPr>
            <p:nvPr/>
          </p:nvSpPr>
          <p:spPr bwMode="auto">
            <a:xfrm>
              <a:off x="384" y="3456"/>
              <a:ext cx="884" cy="330"/>
            </a:xfrm>
            <a:prstGeom prst="rect">
              <a:avLst/>
            </a:prstGeom>
            <a:noFill/>
            <a:ln w="9525">
              <a:noFill/>
              <a:miter lim="800000"/>
              <a:headEnd/>
              <a:tailEnd/>
            </a:ln>
          </p:spPr>
          <p:txBody>
            <a:bodyPr wrap="none">
              <a:prstTxWarp prst="textNoShape">
                <a:avLst/>
              </a:prstTxWarp>
              <a:spAutoFit/>
            </a:bodyPr>
            <a:lstStyle/>
            <a:p>
              <a:r>
                <a:rPr lang="en-US" sz="1400"/>
                <a:t>IMAGE</a:t>
              </a:r>
            </a:p>
            <a:p>
              <a:r>
                <a:rPr lang="en-US" sz="1400"/>
                <a:t>SUB-WINDOW</a:t>
              </a:r>
            </a:p>
          </p:txBody>
        </p:sp>
        <p:sp>
          <p:nvSpPr>
            <p:cNvPr id="83981" name="Line 25"/>
            <p:cNvSpPr>
              <a:spLocks noChangeShapeType="1"/>
            </p:cNvSpPr>
            <p:nvPr/>
          </p:nvSpPr>
          <p:spPr bwMode="auto">
            <a:xfrm>
              <a:off x="1200" y="3600"/>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nvGrpSpPr>
            <p:cNvPr id="83982" name="Group 26"/>
            <p:cNvGrpSpPr>
              <a:grpSpLocks/>
            </p:cNvGrpSpPr>
            <p:nvPr/>
          </p:nvGrpSpPr>
          <p:grpSpPr bwMode="auto">
            <a:xfrm>
              <a:off x="1505" y="3408"/>
              <a:ext cx="862" cy="798"/>
              <a:chOff x="1505" y="3408"/>
              <a:chExt cx="862" cy="798"/>
            </a:xfrm>
          </p:grpSpPr>
          <p:sp>
            <p:nvSpPr>
              <p:cNvPr id="84002" name="Oval 27"/>
              <p:cNvSpPr>
                <a:spLocks noChangeArrowheads="1"/>
              </p:cNvSpPr>
              <p:nvPr/>
            </p:nvSpPr>
            <p:spPr bwMode="auto">
              <a:xfrm>
                <a:off x="1547" y="3467"/>
                <a:ext cx="505" cy="303"/>
              </a:xfrm>
              <a:prstGeom prst="ellipse">
                <a:avLst/>
              </a:prstGeom>
              <a:noFill/>
              <a:ln w="28575">
                <a:solidFill>
                  <a:srgbClr val="0000CC"/>
                </a:solidFill>
                <a:round/>
                <a:headEnd/>
                <a:tailEnd/>
              </a:ln>
            </p:spPr>
            <p:txBody>
              <a:bodyPr wrap="none" anchor="ctr">
                <a:prstTxWarp prst="textNoShape">
                  <a:avLst/>
                </a:prstTxWarp>
              </a:bodyPr>
              <a:lstStyle/>
              <a:p>
                <a:endParaRPr lang="en-US"/>
              </a:p>
            </p:txBody>
          </p:sp>
          <p:sp>
            <p:nvSpPr>
              <p:cNvPr id="84003" name="Text Box 28"/>
              <p:cNvSpPr txBox="1">
                <a:spLocks noChangeArrowheads="1"/>
              </p:cNvSpPr>
              <p:nvPr/>
            </p:nvSpPr>
            <p:spPr bwMode="auto">
              <a:xfrm>
                <a:off x="1505" y="3525"/>
                <a:ext cx="596" cy="174"/>
              </a:xfrm>
              <a:prstGeom prst="rect">
                <a:avLst/>
              </a:prstGeom>
              <a:noFill/>
              <a:ln w="9525">
                <a:noFill/>
                <a:miter lim="800000"/>
                <a:headEnd/>
                <a:tailEnd/>
              </a:ln>
            </p:spPr>
            <p:txBody>
              <a:bodyPr wrap="none">
                <a:prstTxWarp prst="textNoShape">
                  <a:avLst/>
                </a:prstTxWarp>
                <a:spAutoFit/>
              </a:bodyPr>
              <a:lstStyle/>
              <a:p>
                <a:r>
                  <a:rPr lang="en-US" sz="1200"/>
                  <a:t>Classifier 1</a:t>
                </a:r>
              </a:p>
            </p:txBody>
          </p:sp>
          <p:sp>
            <p:nvSpPr>
              <p:cNvPr id="84004" name="Line 29"/>
              <p:cNvSpPr>
                <a:spLocks noChangeShapeType="1"/>
              </p:cNvSpPr>
              <p:nvPr/>
            </p:nvSpPr>
            <p:spPr bwMode="auto">
              <a:xfrm>
                <a:off x="2079" y="3600"/>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4005" name="Line 30"/>
              <p:cNvSpPr>
                <a:spLocks noChangeShapeType="1"/>
              </p:cNvSpPr>
              <p:nvPr/>
            </p:nvSpPr>
            <p:spPr bwMode="auto">
              <a:xfrm>
                <a:off x="1794" y="3840"/>
                <a:ext cx="0" cy="1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4006" name="Text Box 31"/>
              <p:cNvSpPr txBox="1">
                <a:spLocks noChangeArrowheads="1"/>
              </p:cNvSpPr>
              <p:nvPr/>
            </p:nvSpPr>
            <p:spPr bwMode="auto">
              <a:xfrm>
                <a:off x="1784" y="3813"/>
                <a:ext cx="176" cy="174"/>
              </a:xfrm>
              <a:prstGeom prst="rect">
                <a:avLst/>
              </a:prstGeom>
              <a:noFill/>
              <a:ln w="9525">
                <a:noFill/>
                <a:miter lim="800000"/>
                <a:headEnd/>
                <a:tailEnd/>
              </a:ln>
            </p:spPr>
            <p:txBody>
              <a:bodyPr wrap="none">
                <a:prstTxWarp prst="textNoShape">
                  <a:avLst/>
                </a:prstTxWarp>
                <a:spAutoFit/>
              </a:bodyPr>
              <a:lstStyle/>
              <a:p>
                <a:r>
                  <a:rPr lang="en-US" sz="1200" b="1"/>
                  <a:t>F</a:t>
                </a:r>
              </a:p>
            </p:txBody>
          </p:sp>
          <p:sp>
            <p:nvSpPr>
              <p:cNvPr id="84007" name="Text Box 32"/>
              <p:cNvSpPr txBox="1">
                <a:spLocks noChangeArrowheads="1"/>
              </p:cNvSpPr>
              <p:nvPr/>
            </p:nvSpPr>
            <p:spPr bwMode="auto">
              <a:xfrm>
                <a:off x="2130" y="3408"/>
                <a:ext cx="176" cy="174"/>
              </a:xfrm>
              <a:prstGeom prst="rect">
                <a:avLst/>
              </a:prstGeom>
              <a:noFill/>
              <a:ln w="9525">
                <a:noFill/>
                <a:miter lim="800000"/>
                <a:headEnd/>
                <a:tailEnd/>
              </a:ln>
            </p:spPr>
            <p:txBody>
              <a:bodyPr wrap="none">
                <a:prstTxWarp prst="textNoShape">
                  <a:avLst/>
                </a:prstTxWarp>
                <a:spAutoFit/>
              </a:bodyPr>
              <a:lstStyle/>
              <a:p>
                <a:r>
                  <a:rPr lang="en-US" sz="1200" b="1"/>
                  <a:t>T</a:t>
                </a:r>
              </a:p>
            </p:txBody>
          </p:sp>
          <p:sp>
            <p:nvSpPr>
              <p:cNvPr id="84008" name="Text Box 33"/>
              <p:cNvSpPr txBox="1">
                <a:spLocks noChangeArrowheads="1"/>
              </p:cNvSpPr>
              <p:nvPr/>
            </p:nvSpPr>
            <p:spPr bwMode="auto">
              <a:xfrm>
                <a:off x="1513" y="4032"/>
                <a:ext cx="617" cy="174"/>
              </a:xfrm>
              <a:prstGeom prst="rect">
                <a:avLst/>
              </a:prstGeom>
              <a:noFill/>
              <a:ln w="9525">
                <a:noFill/>
                <a:miter lim="800000"/>
                <a:headEnd/>
                <a:tailEnd/>
              </a:ln>
            </p:spPr>
            <p:txBody>
              <a:bodyPr wrap="none">
                <a:prstTxWarp prst="textNoShape">
                  <a:avLst/>
                </a:prstTxWarp>
                <a:spAutoFit/>
              </a:bodyPr>
              <a:lstStyle/>
              <a:p>
                <a:r>
                  <a:rPr lang="en-US" sz="1200"/>
                  <a:t>NON-FACE</a:t>
                </a:r>
              </a:p>
            </p:txBody>
          </p:sp>
        </p:grpSp>
        <p:sp>
          <p:nvSpPr>
            <p:cNvPr id="83983" name="Oval 34"/>
            <p:cNvSpPr>
              <a:spLocks noChangeArrowheads="1"/>
            </p:cNvSpPr>
            <p:nvPr/>
          </p:nvSpPr>
          <p:spPr bwMode="auto">
            <a:xfrm>
              <a:off x="3265" y="3371"/>
              <a:ext cx="659" cy="459"/>
            </a:xfrm>
            <a:prstGeom prst="ellipse">
              <a:avLst/>
            </a:prstGeom>
            <a:noFill/>
            <a:ln w="28575">
              <a:solidFill>
                <a:srgbClr val="CC3300"/>
              </a:solidFill>
              <a:round/>
              <a:headEnd/>
              <a:tailEnd/>
            </a:ln>
          </p:spPr>
          <p:txBody>
            <a:bodyPr wrap="none" anchor="ctr">
              <a:prstTxWarp prst="textNoShape">
                <a:avLst/>
              </a:prstTxWarp>
            </a:bodyPr>
            <a:lstStyle/>
            <a:p>
              <a:endParaRPr lang="en-US"/>
            </a:p>
          </p:txBody>
        </p:sp>
        <p:sp>
          <p:nvSpPr>
            <p:cNvPr id="83984" name="Text Box 35"/>
            <p:cNvSpPr txBox="1">
              <a:spLocks noChangeArrowheads="1"/>
            </p:cNvSpPr>
            <p:nvPr/>
          </p:nvSpPr>
          <p:spPr bwMode="auto">
            <a:xfrm>
              <a:off x="3319" y="3503"/>
              <a:ext cx="596" cy="174"/>
            </a:xfrm>
            <a:prstGeom prst="rect">
              <a:avLst/>
            </a:prstGeom>
            <a:noFill/>
            <a:ln w="9525">
              <a:noFill/>
              <a:miter lim="800000"/>
              <a:headEnd/>
              <a:tailEnd/>
            </a:ln>
          </p:spPr>
          <p:txBody>
            <a:bodyPr wrap="none">
              <a:prstTxWarp prst="textNoShape">
                <a:avLst/>
              </a:prstTxWarp>
              <a:spAutoFit/>
            </a:bodyPr>
            <a:lstStyle/>
            <a:p>
              <a:r>
                <a:rPr lang="en-US" sz="1200"/>
                <a:t>Classifier 3</a:t>
              </a:r>
            </a:p>
          </p:txBody>
        </p:sp>
        <p:sp>
          <p:nvSpPr>
            <p:cNvPr id="83985" name="Line 36"/>
            <p:cNvSpPr>
              <a:spLocks noChangeShapeType="1"/>
            </p:cNvSpPr>
            <p:nvPr/>
          </p:nvSpPr>
          <p:spPr bwMode="auto">
            <a:xfrm>
              <a:off x="3930" y="3599"/>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86" name="Text Box 37"/>
            <p:cNvSpPr txBox="1">
              <a:spLocks noChangeArrowheads="1"/>
            </p:cNvSpPr>
            <p:nvPr/>
          </p:nvSpPr>
          <p:spPr bwMode="auto">
            <a:xfrm>
              <a:off x="3978" y="3407"/>
              <a:ext cx="176" cy="174"/>
            </a:xfrm>
            <a:prstGeom prst="rect">
              <a:avLst/>
            </a:prstGeom>
            <a:noFill/>
            <a:ln w="9525">
              <a:noFill/>
              <a:miter lim="800000"/>
              <a:headEnd/>
              <a:tailEnd/>
            </a:ln>
          </p:spPr>
          <p:txBody>
            <a:bodyPr wrap="none">
              <a:prstTxWarp prst="textNoShape">
                <a:avLst/>
              </a:prstTxWarp>
              <a:spAutoFit/>
            </a:bodyPr>
            <a:lstStyle/>
            <a:p>
              <a:r>
                <a:rPr lang="en-US" sz="1200" b="1"/>
                <a:t>T</a:t>
              </a:r>
            </a:p>
          </p:txBody>
        </p:sp>
        <p:sp>
          <p:nvSpPr>
            <p:cNvPr id="83987" name="Line 38"/>
            <p:cNvSpPr>
              <a:spLocks noChangeShapeType="1"/>
            </p:cNvSpPr>
            <p:nvPr/>
          </p:nvSpPr>
          <p:spPr bwMode="auto">
            <a:xfrm>
              <a:off x="3585" y="3818"/>
              <a:ext cx="0" cy="1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88" name="Text Box 39"/>
            <p:cNvSpPr txBox="1">
              <a:spLocks noChangeArrowheads="1"/>
            </p:cNvSpPr>
            <p:nvPr/>
          </p:nvSpPr>
          <p:spPr bwMode="auto">
            <a:xfrm>
              <a:off x="3575" y="3791"/>
              <a:ext cx="176" cy="174"/>
            </a:xfrm>
            <a:prstGeom prst="rect">
              <a:avLst/>
            </a:prstGeom>
            <a:noFill/>
            <a:ln w="9525">
              <a:noFill/>
              <a:miter lim="800000"/>
              <a:headEnd/>
              <a:tailEnd/>
            </a:ln>
          </p:spPr>
          <p:txBody>
            <a:bodyPr wrap="none">
              <a:prstTxWarp prst="textNoShape">
                <a:avLst/>
              </a:prstTxWarp>
              <a:spAutoFit/>
            </a:bodyPr>
            <a:lstStyle/>
            <a:p>
              <a:r>
                <a:rPr lang="en-US" sz="1200" b="1"/>
                <a:t>F</a:t>
              </a:r>
            </a:p>
          </p:txBody>
        </p:sp>
        <p:sp>
          <p:nvSpPr>
            <p:cNvPr id="83989" name="Text Box 40"/>
            <p:cNvSpPr txBox="1">
              <a:spLocks noChangeArrowheads="1"/>
            </p:cNvSpPr>
            <p:nvPr/>
          </p:nvSpPr>
          <p:spPr bwMode="auto">
            <a:xfrm>
              <a:off x="3304" y="4010"/>
              <a:ext cx="617" cy="174"/>
            </a:xfrm>
            <a:prstGeom prst="rect">
              <a:avLst/>
            </a:prstGeom>
            <a:noFill/>
            <a:ln w="9525">
              <a:noFill/>
              <a:miter lim="800000"/>
              <a:headEnd/>
              <a:tailEnd/>
            </a:ln>
          </p:spPr>
          <p:txBody>
            <a:bodyPr wrap="none">
              <a:prstTxWarp prst="textNoShape">
                <a:avLst/>
              </a:prstTxWarp>
              <a:spAutoFit/>
            </a:bodyPr>
            <a:lstStyle/>
            <a:p>
              <a:r>
                <a:rPr lang="en-US" sz="1200"/>
                <a:t>NON-FACE</a:t>
              </a:r>
            </a:p>
          </p:txBody>
        </p:sp>
        <p:sp>
          <p:nvSpPr>
            <p:cNvPr id="83990" name="Line 41"/>
            <p:cNvSpPr>
              <a:spLocks noChangeShapeType="1"/>
            </p:cNvSpPr>
            <p:nvPr/>
          </p:nvSpPr>
          <p:spPr bwMode="auto">
            <a:xfrm>
              <a:off x="2077" y="3599"/>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91" name="Line 42"/>
            <p:cNvSpPr>
              <a:spLocks noChangeShapeType="1"/>
            </p:cNvSpPr>
            <p:nvPr/>
          </p:nvSpPr>
          <p:spPr bwMode="auto">
            <a:xfrm>
              <a:off x="1792" y="3839"/>
              <a:ext cx="0" cy="1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92" name="Text Box 43"/>
            <p:cNvSpPr txBox="1">
              <a:spLocks noChangeArrowheads="1"/>
            </p:cNvSpPr>
            <p:nvPr/>
          </p:nvSpPr>
          <p:spPr bwMode="auto">
            <a:xfrm>
              <a:off x="1782" y="3812"/>
              <a:ext cx="176" cy="174"/>
            </a:xfrm>
            <a:prstGeom prst="rect">
              <a:avLst/>
            </a:prstGeom>
            <a:noFill/>
            <a:ln w="9525">
              <a:noFill/>
              <a:miter lim="800000"/>
              <a:headEnd/>
              <a:tailEnd/>
            </a:ln>
          </p:spPr>
          <p:txBody>
            <a:bodyPr wrap="none">
              <a:prstTxWarp prst="textNoShape">
                <a:avLst/>
              </a:prstTxWarp>
              <a:spAutoFit/>
            </a:bodyPr>
            <a:lstStyle/>
            <a:p>
              <a:r>
                <a:rPr lang="en-US" sz="1200" b="1"/>
                <a:t>F</a:t>
              </a:r>
            </a:p>
          </p:txBody>
        </p:sp>
        <p:sp>
          <p:nvSpPr>
            <p:cNvPr id="83993" name="Text Box 44"/>
            <p:cNvSpPr txBox="1">
              <a:spLocks noChangeArrowheads="1"/>
            </p:cNvSpPr>
            <p:nvPr/>
          </p:nvSpPr>
          <p:spPr bwMode="auto">
            <a:xfrm>
              <a:off x="2128" y="3407"/>
              <a:ext cx="176" cy="174"/>
            </a:xfrm>
            <a:prstGeom prst="rect">
              <a:avLst/>
            </a:prstGeom>
            <a:noFill/>
            <a:ln w="9525">
              <a:noFill/>
              <a:miter lim="800000"/>
              <a:headEnd/>
              <a:tailEnd/>
            </a:ln>
          </p:spPr>
          <p:txBody>
            <a:bodyPr wrap="none">
              <a:prstTxWarp prst="textNoShape">
                <a:avLst/>
              </a:prstTxWarp>
              <a:spAutoFit/>
            </a:bodyPr>
            <a:lstStyle/>
            <a:p>
              <a:r>
                <a:rPr lang="en-US" sz="1200" b="1"/>
                <a:t>T</a:t>
              </a:r>
            </a:p>
          </p:txBody>
        </p:sp>
        <p:sp>
          <p:nvSpPr>
            <p:cNvPr id="83994" name="Text Box 45"/>
            <p:cNvSpPr txBox="1">
              <a:spLocks noChangeArrowheads="1"/>
            </p:cNvSpPr>
            <p:nvPr/>
          </p:nvSpPr>
          <p:spPr bwMode="auto">
            <a:xfrm>
              <a:off x="1511" y="4031"/>
              <a:ext cx="617" cy="174"/>
            </a:xfrm>
            <a:prstGeom prst="rect">
              <a:avLst/>
            </a:prstGeom>
            <a:noFill/>
            <a:ln w="9525">
              <a:noFill/>
              <a:miter lim="800000"/>
              <a:headEnd/>
              <a:tailEnd/>
            </a:ln>
          </p:spPr>
          <p:txBody>
            <a:bodyPr wrap="none">
              <a:prstTxWarp prst="textNoShape">
                <a:avLst/>
              </a:prstTxWarp>
              <a:spAutoFit/>
            </a:bodyPr>
            <a:lstStyle/>
            <a:p>
              <a:r>
                <a:rPr lang="en-US" sz="1200"/>
                <a:t>NON-FACE</a:t>
              </a:r>
            </a:p>
          </p:txBody>
        </p:sp>
        <p:sp>
          <p:nvSpPr>
            <p:cNvPr id="83995" name="Oval 46"/>
            <p:cNvSpPr>
              <a:spLocks noChangeArrowheads="1"/>
            </p:cNvSpPr>
            <p:nvPr/>
          </p:nvSpPr>
          <p:spPr bwMode="auto">
            <a:xfrm>
              <a:off x="2386" y="3392"/>
              <a:ext cx="611" cy="411"/>
            </a:xfrm>
            <a:prstGeom prst="ellipse">
              <a:avLst/>
            </a:prstGeom>
            <a:noFill/>
            <a:ln w="28575">
              <a:solidFill>
                <a:srgbClr val="33CC33"/>
              </a:solidFill>
              <a:round/>
              <a:headEnd/>
              <a:tailEnd/>
            </a:ln>
          </p:spPr>
          <p:txBody>
            <a:bodyPr wrap="none" anchor="ctr">
              <a:prstTxWarp prst="textNoShape">
                <a:avLst/>
              </a:prstTxWarp>
            </a:bodyPr>
            <a:lstStyle/>
            <a:p>
              <a:endParaRPr lang="en-US"/>
            </a:p>
          </p:txBody>
        </p:sp>
        <p:sp>
          <p:nvSpPr>
            <p:cNvPr id="83996" name="Text Box 47"/>
            <p:cNvSpPr txBox="1">
              <a:spLocks noChangeArrowheads="1"/>
            </p:cNvSpPr>
            <p:nvPr/>
          </p:nvSpPr>
          <p:spPr bwMode="auto">
            <a:xfrm>
              <a:off x="2398" y="3503"/>
              <a:ext cx="596" cy="174"/>
            </a:xfrm>
            <a:prstGeom prst="rect">
              <a:avLst/>
            </a:prstGeom>
            <a:noFill/>
            <a:ln w="9525">
              <a:noFill/>
              <a:miter lim="800000"/>
              <a:headEnd/>
              <a:tailEnd/>
            </a:ln>
          </p:spPr>
          <p:txBody>
            <a:bodyPr wrap="none">
              <a:prstTxWarp prst="textNoShape">
                <a:avLst/>
              </a:prstTxWarp>
              <a:spAutoFit/>
            </a:bodyPr>
            <a:lstStyle/>
            <a:p>
              <a:r>
                <a:rPr lang="en-US" sz="1200"/>
                <a:t>Classifier 2</a:t>
              </a:r>
            </a:p>
          </p:txBody>
        </p:sp>
        <p:sp>
          <p:nvSpPr>
            <p:cNvPr id="83997" name="Line 48"/>
            <p:cNvSpPr>
              <a:spLocks noChangeShapeType="1"/>
            </p:cNvSpPr>
            <p:nvPr/>
          </p:nvSpPr>
          <p:spPr bwMode="auto">
            <a:xfrm>
              <a:off x="2974" y="3599"/>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98" name="Text Box 49"/>
            <p:cNvSpPr txBox="1">
              <a:spLocks noChangeArrowheads="1"/>
            </p:cNvSpPr>
            <p:nvPr/>
          </p:nvSpPr>
          <p:spPr bwMode="auto">
            <a:xfrm>
              <a:off x="3022" y="3407"/>
              <a:ext cx="176" cy="174"/>
            </a:xfrm>
            <a:prstGeom prst="rect">
              <a:avLst/>
            </a:prstGeom>
            <a:noFill/>
            <a:ln w="9525">
              <a:noFill/>
              <a:miter lim="800000"/>
              <a:headEnd/>
              <a:tailEnd/>
            </a:ln>
          </p:spPr>
          <p:txBody>
            <a:bodyPr wrap="none">
              <a:prstTxWarp prst="textNoShape">
                <a:avLst/>
              </a:prstTxWarp>
              <a:spAutoFit/>
            </a:bodyPr>
            <a:lstStyle/>
            <a:p>
              <a:r>
                <a:rPr lang="en-US" sz="1200" b="1"/>
                <a:t>T</a:t>
              </a:r>
            </a:p>
          </p:txBody>
        </p:sp>
        <p:sp>
          <p:nvSpPr>
            <p:cNvPr id="83999" name="Line 50"/>
            <p:cNvSpPr>
              <a:spLocks noChangeShapeType="1"/>
            </p:cNvSpPr>
            <p:nvPr/>
          </p:nvSpPr>
          <p:spPr bwMode="auto">
            <a:xfrm>
              <a:off x="2679" y="3818"/>
              <a:ext cx="0" cy="1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4000" name="Text Box 51"/>
            <p:cNvSpPr txBox="1">
              <a:spLocks noChangeArrowheads="1"/>
            </p:cNvSpPr>
            <p:nvPr/>
          </p:nvSpPr>
          <p:spPr bwMode="auto">
            <a:xfrm>
              <a:off x="2669" y="3791"/>
              <a:ext cx="176" cy="174"/>
            </a:xfrm>
            <a:prstGeom prst="rect">
              <a:avLst/>
            </a:prstGeom>
            <a:noFill/>
            <a:ln w="9525">
              <a:noFill/>
              <a:miter lim="800000"/>
              <a:headEnd/>
              <a:tailEnd/>
            </a:ln>
          </p:spPr>
          <p:txBody>
            <a:bodyPr wrap="none">
              <a:prstTxWarp prst="textNoShape">
                <a:avLst/>
              </a:prstTxWarp>
              <a:spAutoFit/>
            </a:bodyPr>
            <a:lstStyle/>
            <a:p>
              <a:r>
                <a:rPr lang="en-US" sz="1200" b="1"/>
                <a:t>F</a:t>
              </a:r>
            </a:p>
          </p:txBody>
        </p:sp>
        <p:sp>
          <p:nvSpPr>
            <p:cNvPr id="84001" name="Text Box 52"/>
            <p:cNvSpPr txBox="1">
              <a:spLocks noChangeArrowheads="1"/>
            </p:cNvSpPr>
            <p:nvPr/>
          </p:nvSpPr>
          <p:spPr bwMode="auto">
            <a:xfrm>
              <a:off x="2398" y="4010"/>
              <a:ext cx="617" cy="174"/>
            </a:xfrm>
            <a:prstGeom prst="rect">
              <a:avLst/>
            </a:prstGeom>
            <a:noFill/>
            <a:ln w="9525">
              <a:noFill/>
              <a:miter lim="800000"/>
              <a:headEnd/>
              <a:tailEnd/>
            </a:ln>
          </p:spPr>
          <p:txBody>
            <a:bodyPr wrap="none">
              <a:prstTxWarp prst="textNoShape">
                <a:avLst/>
              </a:prstTxWarp>
              <a:spAutoFit/>
            </a:bodyPr>
            <a:lstStyle/>
            <a:p>
              <a:r>
                <a:rPr lang="en-US" sz="1200"/>
                <a:t>NON-FACE</a:t>
              </a:r>
            </a:p>
          </p:txBody>
        </p:sp>
      </p:grpSp>
      <p:sp>
        <p:nvSpPr>
          <p:cNvPr id="678965" name="Freeform 53"/>
          <p:cNvSpPr>
            <a:spLocks/>
          </p:cNvSpPr>
          <p:nvPr/>
        </p:nvSpPr>
        <p:spPr bwMode="auto">
          <a:xfrm>
            <a:off x="6613525" y="2679700"/>
            <a:ext cx="220663" cy="369888"/>
          </a:xfrm>
          <a:custGeom>
            <a:avLst/>
            <a:gdLst>
              <a:gd name="T0" fmla="*/ 0 w 1056"/>
              <a:gd name="T1" fmla="*/ 2147483647 h 1008"/>
              <a:gd name="T2" fmla="*/ 2147483647 w 1056"/>
              <a:gd name="T3" fmla="*/ 2147483647 h 1008"/>
              <a:gd name="T4" fmla="*/ 2147483647 w 1056"/>
              <a:gd name="T5" fmla="*/ 2147483647 h 1008"/>
              <a:gd name="T6" fmla="*/ 2147483647 w 1056"/>
              <a:gd name="T7" fmla="*/ 2147483647 h 1008"/>
              <a:gd name="T8" fmla="*/ 2147483647 w 1056"/>
              <a:gd name="T9" fmla="*/ 0 h 1008"/>
              <a:gd name="T10" fmla="*/ 0 60000 65536"/>
              <a:gd name="T11" fmla="*/ 0 60000 65536"/>
              <a:gd name="T12" fmla="*/ 0 60000 65536"/>
              <a:gd name="T13" fmla="*/ 0 60000 65536"/>
              <a:gd name="T14" fmla="*/ 0 60000 65536"/>
              <a:gd name="T15" fmla="*/ 0 w 1056"/>
              <a:gd name="T16" fmla="*/ 0 h 1008"/>
              <a:gd name="T17" fmla="*/ 1056 w 1056"/>
              <a:gd name="T18" fmla="*/ 1008 h 1008"/>
            </a:gdLst>
            <a:ahLst/>
            <a:cxnLst>
              <a:cxn ang="T10">
                <a:pos x="T0" y="T1"/>
              </a:cxn>
              <a:cxn ang="T11">
                <a:pos x="T2" y="T3"/>
              </a:cxn>
              <a:cxn ang="T12">
                <a:pos x="T4" y="T5"/>
              </a:cxn>
              <a:cxn ang="T13">
                <a:pos x="T6" y="T7"/>
              </a:cxn>
              <a:cxn ang="T14">
                <a:pos x="T8" y="T9"/>
              </a:cxn>
            </a:cxnLst>
            <a:rect l="T15" t="T16" r="T17" b="T18"/>
            <a:pathLst>
              <a:path w="1056" h="1008">
                <a:moveTo>
                  <a:pt x="0" y="1008"/>
                </a:moveTo>
                <a:cubicBezTo>
                  <a:pt x="0" y="832"/>
                  <a:pt x="0" y="656"/>
                  <a:pt x="48" y="528"/>
                </a:cubicBezTo>
                <a:cubicBezTo>
                  <a:pt x="96" y="400"/>
                  <a:pt x="192" y="320"/>
                  <a:pt x="288" y="240"/>
                </a:cubicBezTo>
                <a:cubicBezTo>
                  <a:pt x="384" y="160"/>
                  <a:pt x="496" y="88"/>
                  <a:pt x="624" y="48"/>
                </a:cubicBezTo>
                <a:cubicBezTo>
                  <a:pt x="752" y="8"/>
                  <a:pt x="904" y="4"/>
                  <a:pt x="1056" y="0"/>
                </a:cubicBezTo>
              </a:path>
            </a:pathLst>
          </a:custGeom>
          <a:noFill/>
          <a:ln w="25400">
            <a:solidFill>
              <a:srgbClr val="008000"/>
            </a:solidFill>
            <a:round/>
            <a:headEnd/>
            <a:tailEnd/>
          </a:ln>
        </p:spPr>
        <p:txBody>
          <a:bodyPr lIns="91430" tIns="45716" rIns="91430" bIns="45716" anchor="ctr">
            <a:prstTxWarp prst="textNoShape">
              <a:avLst/>
            </a:prstTxWarp>
            <a:spAutoFit/>
          </a:bodyPr>
          <a:lstStyle/>
          <a:p>
            <a:endParaRPr lang="en-US"/>
          </a:p>
        </p:txBody>
      </p:sp>
      <p:sp>
        <p:nvSpPr>
          <p:cNvPr id="678967" name="Freeform 55"/>
          <p:cNvSpPr>
            <a:spLocks/>
          </p:cNvSpPr>
          <p:nvPr/>
        </p:nvSpPr>
        <p:spPr bwMode="auto">
          <a:xfrm>
            <a:off x="6581775" y="2667000"/>
            <a:ext cx="184150" cy="369888"/>
          </a:xfrm>
          <a:custGeom>
            <a:avLst/>
            <a:gdLst>
              <a:gd name="T0" fmla="*/ 2147483647 w 1879"/>
              <a:gd name="T1" fmla="*/ 2147483647 h 1821"/>
              <a:gd name="T2" fmla="*/ 2147483647 w 1879"/>
              <a:gd name="T3" fmla="*/ 2147483647 h 1821"/>
              <a:gd name="T4" fmla="*/ 2147483647 w 1879"/>
              <a:gd name="T5" fmla="*/ 2147483647 h 1821"/>
              <a:gd name="T6" fmla="*/ 2147483647 w 1879"/>
              <a:gd name="T7" fmla="*/ 2147483647 h 1821"/>
              <a:gd name="T8" fmla="*/ 2147483647 w 1879"/>
              <a:gd name="T9" fmla="*/ 2147483647 h 1821"/>
              <a:gd name="T10" fmla="*/ 0 60000 65536"/>
              <a:gd name="T11" fmla="*/ 0 60000 65536"/>
              <a:gd name="T12" fmla="*/ 0 60000 65536"/>
              <a:gd name="T13" fmla="*/ 0 60000 65536"/>
              <a:gd name="T14" fmla="*/ 0 60000 65536"/>
              <a:gd name="T15" fmla="*/ 0 w 1879"/>
              <a:gd name="T16" fmla="*/ 0 h 1821"/>
              <a:gd name="T17" fmla="*/ 1879 w 1879"/>
              <a:gd name="T18" fmla="*/ 1821 h 1821"/>
            </a:gdLst>
            <a:ahLst/>
            <a:cxnLst>
              <a:cxn ang="T10">
                <a:pos x="T0" y="T1"/>
              </a:cxn>
              <a:cxn ang="T11">
                <a:pos x="T2" y="T3"/>
              </a:cxn>
              <a:cxn ang="T12">
                <a:pos x="T4" y="T5"/>
              </a:cxn>
              <a:cxn ang="T13">
                <a:pos x="T6" y="T7"/>
              </a:cxn>
              <a:cxn ang="T14">
                <a:pos x="T8" y="T9"/>
              </a:cxn>
            </a:cxnLst>
            <a:rect l="T15" t="T16" r="T17" b="T18"/>
            <a:pathLst>
              <a:path w="1879" h="1821">
                <a:moveTo>
                  <a:pt x="35" y="1821"/>
                </a:moveTo>
                <a:cubicBezTo>
                  <a:pt x="36" y="1682"/>
                  <a:pt x="0" y="1236"/>
                  <a:pt x="45" y="983"/>
                </a:cubicBezTo>
                <a:cubicBezTo>
                  <a:pt x="90" y="730"/>
                  <a:pt x="174" y="454"/>
                  <a:pt x="305" y="298"/>
                </a:cubicBezTo>
                <a:cubicBezTo>
                  <a:pt x="436" y="142"/>
                  <a:pt x="572" y="88"/>
                  <a:pt x="834" y="44"/>
                </a:cubicBezTo>
                <a:cubicBezTo>
                  <a:pt x="1096" y="0"/>
                  <a:pt x="1661" y="36"/>
                  <a:pt x="1879" y="34"/>
                </a:cubicBezTo>
              </a:path>
            </a:pathLst>
          </a:custGeom>
          <a:noFill/>
          <a:ln w="38100">
            <a:solidFill>
              <a:srgbClr val="FF0000"/>
            </a:solidFill>
            <a:round/>
            <a:headEnd/>
            <a:tailEnd/>
          </a:ln>
        </p:spPr>
        <p:txBody>
          <a:bodyPr wrap="none" lIns="91430" tIns="45716" rIns="91430" bIns="45716" anchor="ctr">
            <a:prstTxWarp prst="textNoShape">
              <a:avLst/>
            </a:prstTxWarp>
            <a:spAutoFit/>
          </a:bodyPr>
          <a:lstStyle/>
          <a:p>
            <a:endParaRPr lang="en-US"/>
          </a:p>
        </p:txBody>
      </p:sp>
      <p:sp>
        <p:nvSpPr>
          <p:cNvPr id="678969" name="Freeform 57"/>
          <p:cNvSpPr>
            <a:spLocks/>
          </p:cNvSpPr>
          <p:nvPr/>
        </p:nvSpPr>
        <p:spPr bwMode="auto">
          <a:xfrm>
            <a:off x="6546850" y="2681288"/>
            <a:ext cx="2284413" cy="2108200"/>
          </a:xfrm>
          <a:custGeom>
            <a:avLst/>
            <a:gdLst>
              <a:gd name="T0" fmla="*/ 2147483647 w 1953"/>
              <a:gd name="T1" fmla="*/ 2147483647 h 1803"/>
              <a:gd name="T2" fmla="*/ 2147483647 w 1953"/>
              <a:gd name="T3" fmla="*/ 2147483647 h 1803"/>
              <a:gd name="T4" fmla="*/ 2147483647 w 1953"/>
              <a:gd name="T5" fmla="*/ 2147483647 h 1803"/>
              <a:gd name="T6" fmla="*/ 2147483647 w 1953"/>
              <a:gd name="T7" fmla="*/ 2147483647 h 1803"/>
              <a:gd name="T8" fmla="*/ 2147483647 w 1953"/>
              <a:gd name="T9" fmla="*/ 2147483647 h 1803"/>
              <a:gd name="T10" fmla="*/ 0 60000 65536"/>
              <a:gd name="T11" fmla="*/ 0 60000 65536"/>
              <a:gd name="T12" fmla="*/ 0 60000 65536"/>
              <a:gd name="T13" fmla="*/ 0 60000 65536"/>
              <a:gd name="T14" fmla="*/ 0 60000 65536"/>
              <a:gd name="T15" fmla="*/ 0 w 1953"/>
              <a:gd name="T16" fmla="*/ 0 h 1803"/>
              <a:gd name="T17" fmla="*/ 1953 w 1953"/>
              <a:gd name="T18" fmla="*/ 1803 h 1803"/>
            </a:gdLst>
            <a:ahLst/>
            <a:cxnLst>
              <a:cxn ang="T10">
                <a:pos x="T0" y="T1"/>
              </a:cxn>
              <a:cxn ang="T11">
                <a:pos x="T2" y="T3"/>
              </a:cxn>
              <a:cxn ang="T12">
                <a:pos x="T4" y="T5"/>
              </a:cxn>
              <a:cxn ang="T13">
                <a:pos x="T6" y="T7"/>
              </a:cxn>
              <a:cxn ang="T14">
                <a:pos x="T8" y="T9"/>
              </a:cxn>
            </a:cxnLst>
            <a:rect l="T15" t="T16" r="T17" b="T18"/>
            <a:pathLst>
              <a:path w="1953" h="1803">
                <a:moveTo>
                  <a:pt x="36" y="1803"/>
                </a:moveTo>
                <a:cubicBezTo>
                  <a:pt x="57" y="1408"/>
                  <a:pt x="14" y="1045"/>
                  <a:pt x="31" y="750"/>
                </a:cubicBezTo>
                <a:cubicBezTo>
                  <a:pt x="0" y="478"/>
                  <a:pt x="108" y="266"/>
                  <a:pt x="222" y="152"/>
                </a:cubicBezTo>
                <a:cubicBezTo>
                  <a:pt x="336" y="37"/>
                  <a:pt x="277" y="61"/>
                  <a:pt x="558" y="9"/>
                </a:cubicBezTo>
                <a:cubicBezTo>
                  <a:pt x="861" y="0"/>
                  <a:pt x="1755" y="22"/>
                  <a:pt x="1953" y="11"/>
                </a:cubicBezTo>
              </a:path>
            </a:pathLst>
          </a:custGeom>
          <a:noFill/>
          <a:ln w="28575">
            <a:solidFill>
              <a:srgbClr val="3366FF"/>
            </a:solidFill>
            <a:round/>
            <a:headEnd/>
            <a:tailEnd/>
          </a:ln>
        </p:spPr>
        <p:txBody>
          <a:bodyPr lIns="91430" tIns="45716" rIns="91430" bIns="45716">
            <a:prstTxWarp prst="textNoShape">
              <a:avLst/>
            </a:prstTxWarp>
          </a:bodyPr>
          <a:lstStyle/>
          <a:p>
            <a:endParaRPr lang="en-US"/>
          </a:p>
        </p:txBody>
      </p:sp>
      <p:sp>
        <p:nvSpPr>
          <p:cNvPr id="678971" name="Line 59"/>
          <p:cNvSpPr>
            <a:spLocks noChangeShapeType="1"/>
          </p:cNvSpPr>
          <p:nvPr/>
        </p:nvSpPr>
        <p:spPr bwMode="auto">
          <a:xfrm>
            <a:off x="6553200" y="2859088"/>
            <a:ext cx="1447800" cy="0"/>
          </a:xfrm>
          <a:prstGeom prst="line">
            <a:avLst/>
          </a:prstGeom>
          <a:noFill/>
          <a:ln w="28575">
            <a:solidFill>
              <a:srgbClr val="800080"/>
            </a:solidFill>
            <a:round/>
            <a:headEnd/>
            <a:tailEnd/>
          </a:ln>
        </p:spPr>
        <p:txBody>
          <a:bodyPr wrap="none" lIns="91430" tIns="45716" rIns="91430" bIns="45716" anchor="ctr">
            <a:prstTxWarp prst="textNoShape">
              <a:avLst/>
            </a:prstTxWarp>
            <a:spAutoFit/>
          </a:bodyPr>
          <a:lstStyle/>
          <a:p>
            <a:endParaRPr lang="en-US"/>
          </a:p>
        </p:txBody>
      </p:sp>
      <p:sp>
        <p:nvSpPr>
          <p:cNvPr id="83978" name="Rectangle 60"/>
          <p:cNvSpPr>
            <a:spLocks noChangeArrowheads="1"/>
          </p:cNvSpPr>
          <p:nvPr/>
        </p:nvSpPr>
        <p:spPr bwMode="auto">
          <a:xfrm>
            <a:off x="2162175" y="1390650"/>
            <a:ext cx="5118100" cy="369888"/>
          </a:xfrm>
          <a:prstGeom prst="rect">
            <a:avLst/>
          </a:prstGeom>
          <a:noFill/>
          <a:ln w="9525">
            <a:noFill/>
            <a:miter lim="800000"/>
            <a:headEnd/>
            <a:tailEnd/>
          </a:ln>
        </p:spPr>
        <p:txBody>
          <a:bodyPr lIns="91430" tIns="45716" rIns="91430" bIns="45716">
            <a:prstTxWarp prst="textNoShape">
              <a:avLst/>
            </a:prstTxWarp>
            <a:spAutoFit/>
          </a:bodyPr>
          <a:lstStyle/>
          <a:p>
            <a:r>
              <a:rPr lang="en-US"/>
              <a:t>Fleuret and Geman 2001, Viola and Jones 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8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89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89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65" grpId="0" animBg="1"/>
      <p:bldP spid="678967" grpId="0" animBg="1"/>
      <p:bldP spid="678969" grpId="0" animBg="1"/>
      <p:bldP spid="678971"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76275" y="0"/>
            <a:ext cx="7772400" cy="1143000"/>
          </a:xfrm>
        </p:spPr>
        <p:txBody>
          <a:bodyPr/>
          <a:lstStyle/>
          <a:p>
            <a:r>
              <a:rPr lang="en-US" sz="4000">
                <a:ea typeface="ＭＳ Ｐゴシック" pitchFamily="-1" charset="-128"/>
                <a:cs typeface="ＭＳ Ｐゴシック" pitchFamily="-1" charset="-128"/>
              </a:rPr>
              <a:t>Cascaded Classifier</a:t>
            </a:r>
          </a:p>
        </p:txBody>
      </p:sp>
      <p:sp>
        <p:nvSpPr>
          <p:cNvPr id="86019" name="Oval 3"/>
          <p:cNvSpPr>
            <a:spLocks noChangeArrowheads="1"/>
          </p:cNvSpPr>
          <p:nvPr/>
        </p:nvSpPr>
        <p:spPr bwMode="auto">
          <a:xfrm>
            <a:off x="2438400" y="1600200"/>
            <a:ext cx="838200" cy="533400"/>
          </a:xfrm>
          <a:prstGeom prst="ellipse">
            <a:avLst/>
          </a:prstGeom>
          <a:noFill/>
          <a:ln w="28575">
            <a:solidFill>
              <a:srgbClr val="CC3300"/>
            </a:solidFill>
            <a:round/>
            <a:headEnd/>
            <a:tailEnd/>
          </a:ln>
        </p:spPr>
        <p:txBody>
          <a:bodyPr wrap="none" lIns="91430" tIns="45716" rIns="91430" bIns="45716" anchor="ctr">
            <a:prstTxWarp prst="textNoShape">
              <a:avLst/>
            </a:prstTxWarp>
          </a:bodyPr>
          <a:lstStyle/>
          <a:p>
            <a:endParaRPr lang="en-US"/>
          </a:p>
        </p:txBody>
      </p:sp>
      <p:sp>
        <p:nvSpPr>
          <p:cNvPr id="86020" name="Text Box 4"/>
          <p:cNvSpPr txBox="1">
            <a:spLocks noChangeArrowheads="1"/>
          </p:cNvSpPr>
          <p:nvPr/>
        </p:nvSpPr>
        <p:spPr bwMode="auto">
          <a:xfrm>
            <a:off x="2446338" y="1709738"/>
            <a:ext cx="841375" cy="276225"/>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200"/>
              <a:t>1 Feature</a:t>
            </a:r>
          </a:p>
        </p:txBody>
      </p:sp>
      <p:sp>
        <p:nvSpPr>
          <p:cNvPr id="86021" name="Oval 5"/>
          <p:cNvSpPr>
            <a:spLocks noChangeArrowheads="1"/>
          </p:cNvSpPr>
          <p:nvPr/>
        </p:nvSpPr>
        <p:spPr bwMode="auto">
          <a:xfrm>
            <a:off x="3830638" y="1566863"/>
            <a:ext cx="838200" cy="533400"/>
          </a:xfrm>
          <a:prstGeom prst="ellipse">
            <a:avLst/>
          </a:prstGeom>
          <a:noFill/>
          <a:ln w="28575">
            <a:solidFill>
              <a:srgbClr val="CC3300"/>
            </a:solidFill>
            <a:round/>
            <a:headEnd/>
            <a:tailEnd/>
          </a:ln>
        </p:spPr>
        <p:txBody>
          <a:bodyPr wrap="none" lIns="91430" tIns="45716" rIns="91430" bIns="45716" anchor="ctr">
            <a:prstTxWarp prst="textNoShape">
              <a:avLst/>
            </a:prstTxWarp>
          </a:bodyPr>
          <a:lstStyle/>
          <a:p>
            <a:endParaRPr lang="en-US"/>
          </a:p>
        </p:txBody>
      </p:sp>
      <p:sp>
        <p:nvSpPr>
          <p:cNvPr id="86022" name="Text Box 6"/>
          <p:cNvSpPr txBox="1">
            <a:spLocks noChangeArrowheads="1"/>
          </p:cNvSpPr>
          <p:nvPr/>
        </p:nvSpPr>
        <p:spPr bwMode="auto">
          <a:xfrm>
            <a:off x="3810000" y="1676400"/>
            <a:ext cx="917575" cy="276225"/>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200"/>
              <a:t>5 Features</a:t>
            </a:r>
          </a:p>
        </p:txBody>
      </p:sp>
      <p:sp>
        <p:nvSpPr>
          <p:cNvPr id="86023" name="Line 7"/>
          <p:cNvSpPr>
            <a:spLocks noChangeShapeType="1"/>
          </p:cNvSpPr>
          <p:nvPr/>
        </p:nvSpPr>
        <p:spPr bwMode="auto">
          <a:xfrm>
            <a:off x="3352800" y="1828800"/>
            <a:ext cx="45720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24" name="Line 8"/>
          <p:cNvSpPr>
            <a:spLocks noChangeShapeType="1"/>
          </p:cNvSpPr>
          <p:nvPr/>
        </p:nvSpPr>
        <p:spPr bwMode="auto">
          <a:xfrm>
            <a:off x="2895600" y="2209800"/>
            <a:ext cx="0" cy="30480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25" name="Text Box 9"/>
          <p:cNvSpPr txBox="1">
            <a:spLocks noChangeArrowheads="1"/>
          </p:cNvSpPr>
          <p:nvPr/>
        </p:nvSpPr>
        <p:spPr bwMode="auto">
          <a:xfrm>
            <a:off x="2879725" y="2166938"/>
            <a:ext cx="277813" cy="274637"/>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F</a:t>
            </a:r>
          </a:p>
        </p:txBody>
      </p:sp>
      <p:sp>
        <p:nvSpPr>
          <p:cNvPr id="86026" name="Text Box 10"/>
          <p:cNvSpPr txBox="1">
            <a:spLocks noChangeArrowheads="1"/>
          </p:cNvSpPr>
          <p:nvPr/>
        </p:nvSpPr>
        <p:spPr bwMode="auto">
          <a:xfrm>
            <a:off x="3429000" y="1524000"/>
            <a:ext cx="488950" cy="274638"/>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50%</a:t>
            </a:r>
          </a:p>
        </p:txBody>
      </p:sp>
      <p:sp>
        <p:nvSpPr>
          <p:cNvPr id="86027" name="Oval 11"/>
          <p:cNvSpPr>
            <a:spLocks noChangeArrowheads="1"/>
          </p:cNvSpPr>
          <p:nvPr/>
        </p:nvSpPr>
        <p:spPr bwMode="auto">
          <a:xfrm>
            <a:off x="5202238" y="1566863"/>
            <a:ext cx="838200" cy="533400"/>
          </a:xfrm>
          <a:prstGeom prst="ellipse">
            <a:avLst/>
          </a:prstGeom>
          <a:noFill/>
          <a:ln w="28575">
            <a:solidFill>
              <a:srgbClr val="CC3300"/>
            </a:solidFill>
            <a:round/>
            <a:headEnd/>
            <a:tailEnd/>
          </a:ln>
        </p:spPr>
        <p:txBody>
          <a:bodyPr wrap="none" lIns="91430" tIns="45716" rIns="91430" bIns="45716" anchor="ctr">
            <a:prstTxWarp prst="textNoShape">
              <a:avLst/>
            </a:prstTxWarp>
          </a:bodyPr>
          <a:lstStyle/>
          <a:p>
            <a:endParaRPr lang="en-US"/>
          </a:p>
        </p:txBody>
      </p:sp>
      <p:sp>
        <p:nvSpPr>
          <p:cNvPr id="86028" name="Text Box 12"/>
          <p:cNvSpPr txBox="1">
            <a:spLocks noChangeArrowheads="1"/>
          </p:cNvSpPr>
          <p:nvPr/>
        </p:nvSpPr>
        <p:spPr bwMode="auto">
          <a:xfrm>
            <a:off x="5181600" y="1676400"/>
            <a:ext cx="1003300" cy="276225"/>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US" sz="1200"/>
              <a:t>20 Features</a:t>
            </a:r>
          </a:p>
        </p:txBody>
      </p:sp>
      <p:sp>
        <p:nvSpPr>
          <p:cNvPr id="86029" name="Line 13"/>
          <p:cNvSpPr>
            <a:spLocks noChangeShapeType="1"/>
          </p:cNvSpPr>
          <p:nvPr/>
        </p:nvSpPr>
        <p:spPr bwMode="auto">
          <a:xfrm>
            <a:off x="4724400" y="1828800"/>
            <a:ext cx="45720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30" name="Text Box 14"/>
          <p:cNvSpPr txBox="1">
            <a:spLocks noChangeArrowheads="1"/>
          </p:cNvSpPr>
          <p:nvPr/>
        </p:nvSpPr>
        <p:spPr bwMode="auto">
          <a:xfrm>
            <a:off x="4800600" y="1524000"/>
            <a:ext cx="488950" cy="274638"/>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20%</a:t>
            </a:r>
          </a:p>
        </p:txBody>
      </p:sp>
      <p:sp>
        <p:nvSpPr>
          <p:cNvPr id="86031" name="Line 15"/>
          <p:cNvSpPr>
            <a:spLocks noChangeShapeType="1"/>
          </p:cNvSpPr>
          <p:nvPr/>
        </p:nvSpPr>
        <p:spPr bwMode="auto">
          <a:xfrm>
            <a:off x="6096000" y="1828800"/>
            <a:ext cx="45720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32" name="Text Box 16"/>
          <p:cNvSpPr txBox="1">
            <a:spLocks noChangeArrowheads="1"/>
          </p:cNvSpPr>
          <p:nvPr/>
        </p:nvSpPr>
        <p:spPr bwMode="auto">
          <a:xfrm>
            <a:off x="6172200" y="1524000"/>
            <a:ext cx="412750" cy="274638"/>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2%</a:t>
            </a:r>
          </a:p>
        </p:txBody>
      </p:sp>
      <p:sp>
        <p:nvSpPr>
          <p:cNvPr id="86033" name="Text Box 17"/>
          <p:cNvSpPr txBox="1">
            <a:spLocks noChangeArrowheads="1"/>
          </p:cNvSpPr>
          <p:nvPr/>
        </p:nvSpPr>
        <p:spPr bwMode="auto">
          <a:xfrm>
            <a:off x="6705600" y="1690688"/>
            <a:ext cx="7874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FACE</a:t>
            </a:r>
          </a:p>
        </p:txBody>
      </p:sp>
      <p:sp>
        <p:nvSpPr>
          <p:cNvPr id="86034" name="Text Box 18"/>
          <p:cNvSpPr txBox="1">
            <a:spLocks noChangeArrowheads="1"/>
          </p:cNvSpPr>
          <p:nvPr/>
        </p:nvSpPr>
        <p:spPr bwMode="auto">
          <a:xfrm>
            <a:off x="2449513" y="2514600"/>
            <a:ext cx="976312" cy="276225"/>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a:t>NON-FACE</a:t>
            </a:r>
          </a:p>
        </p:txBody>
      </p:sp>
      <p:sp>
        <p:nvSpPr>
          <p:cNvPr id="86035" name="Line 19"/>
          <p:cNvSpPr>
            <a:spLocks noChangeShapeType="1"/>
          </p:cNvSpPr>
          <p:nvPr/>
        </p:nvSpPr>
        <p:spPr bwMode="auto">
          <a:xfrm>
            <a:off x="4256088" y="2176463"/>
            <a:ext cx="0" cy="30480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36" name="Text Box 20"/>
          <p:cNvSpPr txBox="1">
            <a:spLocks noChangeArrowheads="1"/>
          </p:cNvSpPr>
          <p:nvPr/>
        </p:nvSpPr>
        <p:spPr bwMode="auto">
          <a:xfrm>
            <a:off x="4240213" y="2133600"/>
            <a:ext cx="277812" cy="274638"/>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F</a:t>
            </a:r>
          </a:p>
        </p:txBody>
      </p:sp>
      <p:sp>
        <p:nvSpPr>
          <p:cNvPr id="86037" name="Text Box 21"/>
          <p:cNvSpPr txBox="1">
            <a:spLocks noChangeArrowheads="1"/>
          </p:cNvSpPr>
          <p:nvPr/>
        </p:nvSpPr>
        <p:spPr bwMode="auto">
          <a:xfrm>
            <a:off x="3810000" y="2481263"/>
            <a:ext cx="976313" cy="276225"/>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a:t>NON-FACE</a:t>
            </a:r>
          </a:p>
        </p:txBody>
      </p:sp>
      <p:sp>
        <p:nvSpPr>
          <p:cNvPr id="86038" name="Line 22"/>
          <p:cNvSpPr>
            <a:spLocks noChangeShapeType="1"/>
          </p:cNvSpPr>
          <p:nvPr/>
        </p:nvSpPr>
        <p:spPr bwMode="auto">
          <a:xfrm>
            <a:off x="5638800" y="2176463"/>
            <a:ext cx="0" cy="30480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39" name="Text Box 23"/>
          <p:cNvSpPr txBox="1">
            <a:spLocks noChangeArrowheads="1"/>
          </p:cNvSpPr>
          <p:nvPr/>
        </p:nvSpPr>
        <p:spPr bwMode="auto">
          <a:xfrm>
            <a:off x="5622925" y="2133600"/>
            <a:ext cx="277813" cy="274638"/>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b="1"/>
              <a:t>F</a:t>
            </a:r>
          </a:p>
        </p:txBody>
      </p:sp>
      <p:sp>
        <p:nvSpPr>
          <p:cNvPr id="86040" name="Text Box 24"/>
          <p:cNvSpPr txBox="1">
            <a:spLocks noChangeArrowheads="1"/>
          </p:cNvSpPr>
          <p:nvPr/>
        </p:nvSpPr>
        <p:spPr bwMode="auto">
          <a:xfrm>
            <a:off x="5192713" y="2481263"/>
            <a:ext cx="976312" cy="276225"/>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a:t>NON-FACE</a:t>
            </a:r>
          </a:p>
        </p:txBody>
      </p:sp>
      <p:sp>
        <p:nvSpPr>
          <p:cNvPr id="86041" name="Text Box 25"/>
          <p:cNvSpPr txBox="1">
            <a:spLocks noChangeArrowheads="1"/>
          </p:cNvSpPr>
          <p:nvPr/>
        </p:nvSpPr>
        <p:spPr bwMode="auto">
          <a:xfrm>
            <a:off x="609600" y="1600200"/>
            <a:ext cx="1403350" cy="5238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IMAGE</a:t>
            </a:r>
          </a:p>
          <a:p>
            <a:r>
              <a:rPr lang="en-US" sz="1400"/>
              <a:t>SUB-WINDOW</a:t>
            </a:r>
          </a:p>
        </p:txBody>
      </p:sp>
      <p:sp>
        <p:nvSpPr>
          <p:cNvPr id="86042" name="Line 26"/>
          <p:cNvSpPr>
            <a:spLocks noChangeShapeType="1"/>
          </p:cNvSpPr>
          <p:nvPr/>
        </p:nvSpPr>
        <p:spPr bwMode="auto">
          <a:xfrm>
            <a:off x="1905000" y="1828800"/>
            <a:ext cx="457200" cy="0"/>
          </a:xfrm>
          <a:prstGeom prst="line">
            <a:avLst/>
          </a:prstGeom>
          <a:noFill/>
          <a:ln w="9525">
            <a:solidFill>
              <a:schemeClr val="tx1"/>
            </a:solidFill>
            <a:round/>
            <a:headEnd/>
            <a:tailEnd type="triangle" w="med" len="med"/>
          </a:ln>
        </p:spPr>
        <p:txBody>
          <a:bodyPr lIns="91430" tIns="45716" rIns="91430" bIns="45716">
            <a:prstTxWarp prst="textNoShape">
              <a:avLst/>
            </a:prstTxWarp>
          </a:bodyPr>
          <a:lstStyle/>
          <a:p>
            <a:endParaRPr lang="en-US"/>
          </a:p>
        </p:txBody>
      </p:sp>
      <p:sp>
        <p:nvSpPr>
          <p:cNvPr id="86043" name="Rectangle 27"/>
          <p:cNvSpPr>
            <a:spLocks noGrp="1" noChangeArrowheads="1"/>
          </p:cNvSpPr>
          <p:nvPr>
            <p:ph type="body" idx="1"/>
          </p:nvPr>
        </p:nvSpPr>
        <p:spPr>
          <a:xfrm>
            <a:off x="685800" y="3524250"/>
            <a:ext cx="7772400" cy="2571750"/>
          </a:xfrm>
        </p:spPr>
        <p:txBody>
          <a:bodyPr/>
          <a:lstStyle/>
          <a:p>
            <a:pPr>
              <a:lnSpc>
                <a:spcPct val="90000"/>
              </a:lnSpc>
            </a:pPr>
            <a:r>
              <a:rPr lang="en-US" sz="2400">
                <a:ea typeface="ＭＳ Ｐゴシック" pitchFamily="-1" charset="-128"/>
                <a:cs typeface="ＭＳ Ｐゴシック" pitchFamily="-1" charset="-128"/>
              </a:rPr>
              <a:t>A 1 feature classifier achieves 100% detection rate and about 50% false positive rate.</a:t>
            </a:r>
          </a:p>
          <a:p>
            <a:pPr>
              <a:lnSpc>
                <a:spcPct val="90000"/>
              </a:lnSpc>
            </a:pPr>
            <a:r>
              <a:rPr lang="en-US" sz="2400">
                <a:ea typeface="ＭＳ Ｐゴシック" pitchFamily="-1" charset="-128"/>
                <a:cs typeface="ＭＳ Ｐゴシック" pitchFamily="-1" charset="-128"/>
              </a:rPr>
              <a:t>A 5 feature classifier achieves 100% detection rate and 40% false positive rate (20% cumulative)</a:t>
            </a:r>
          </a:p>
          <a:p>
            <a:pPr lvl="1">
              <a:lnSpc>
                <a:spcPct val="90000"/>
              </a:lnSpc>
            </a:pPr>
            <a:r>
              <a:rPr lang="en-US" sz="2400"/>
              <a:t>using data from previous stage. </a:t>
            </a:r>
          </a:p>
          <a:p>
            <a:pPr>
              <a:lnSpc>
                <a:spcPct val="90000"/>
              </a:lnSpc>
            </a:pPr>
            <a:r>
              <a:rPr lang="en-US" sz="2400">
                <a:ea typeface="ＭＳ Ｐゴシック" pitchFamily="-1" charset="-128"/>
                <a:cs typeface="ＭＳ Ｐゴシック" pitchFamily="-1" charset="-128"/>
              </a:rPr>
              <a:t>A 20 feature classifier achieve 100% detection rate with 10% false positive rate (2% cumulative)</a:t>
            </a:r>
          </a:p>
          <a:p>
            <a:pPr>
              <a:lnSpc>
                <a:spcPct val="90000"/>
              </a:lnSpc>
            </a:pPr>
            <a:endParaRPr lang="en-US" sz="2400">
              <a:ea typeface="ＭＳ Ｐゴシック" pitchFamily="-1" charset="-128"/>
              <a:cs typeface="ＭＳ Ｐゴシック" pitchFamily="-1" charset="-128"/>
            </a:endParaRPr>
          </a:p>
        </p:txBody>
      </p:sp>
      <p:sp>
        <p:nvSpPr>
          <p:cNvPr id="86044" name="Text Box 28"/>
          <p:cNvSpPr txBox="1">
            <a:spLocks noChangeArrowheads="1"/>
          </p:cNvSpPr>
          <p:nvPr/>
        </p:nvSpPr>
        <p:spPr bwMode="auto">
          <a:xfrm>
            <a:off x="676275" y="6553200"/>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0"/>
            <a:ext cx="7772400" cy="1143000"/>
          </a:xfrm>
        </p:spPr>
        <p:txBody>
          <a:bodyPr/>
          <a:lstStyle/>
          <a:p>
            <a:r>
              <a:rPr lang="en-US" sz="4000">
                <a:ea typeface="ＭＳ Ｐゴシック" pitchFamily="-1" charset="-128"/>
                <a:cs typeface="ＭＳ Ｐゴシック" pitchFamily="-1" charset="-128"/>
              </a:rPr>
              <a:t>A Real-time Face Detection System</a:t>
            </a:r>
          </a:p>
        </p:txBody>
      </p:sp>
      <p:pic>
        <p:nvPicPr>
          <p:cNvPr id="88067" name="Picture 3" descr="training_faces"/>
          <p:cNvPicPr>
            <a:picLocks noChangeAspect="1" noChangeArrowheads="1"/>
          </p:cNvPicPr>
          <p:nvPr/>
        </p:nvPicPr>
        <p:blipFill>
          <a:blip r:embed="rId3"/>
          <a:srcRect/>
          <a:stretch>
            <a:fillRect/>
          </a:stretch>
        </p:blipFill>
        <p:spPr bwMode="auto">
          <a:xfrm>
            <a:off x="6629400" y="1600200"/>
            <a:ext cx="2438400" cy="2438400"/>
          </a:xfrm>
          <a:prstGeom prst="rect">
            <a:avLst/>
          </a:prstGeom>
          <a:noFill/>
          <a:ln w="9525">
            <a:noFill/>
            <a:miter lim="800000"/>
            <a:headEnd/>
            <a:tailEnd/>
          </a:ln>
        </p:spPr>
      </p:pic>
      <p:sp>
        <p:nvSpPr>
          <p:cNvPr id="88068" name="Text Box 4"/>
          <p:cNvSpPr txBox="1">
            <a:spLocks noChangeArrowheads="1"/>
          </p:cNvSpPr>
          <p:nvPr/>
        </p:nvSpPr>
        <p:spPr bwMode="auto">
          <a:xfrm>
            <a:off x="228600" y="1371600"/>
            <a:ext cx="6416675" cy="4524375"/>
          </a:xfrm>
          <a:prstGeom prst="rect">
            <a:avLst/>
          </a:prstGeom>
          <a:noFill/>
          <a:ln w="9525">
            <a:noFill/>
            <a:miter lim="800000"/>
            <a:headEnd/>
            <a:tailEnd/>
          </a:ln>
        </p:spPr>
        <p:txBody>
          <a:bodyPr lIns="91430" tIns="45716" rIns="91430" bIns="45716">
            <a:prstTxWarp prst="textNoShape">
              <a:avLst/>
            </a:prstTxWarp>
            <a:spAutoFit/>
          </a:bodyPr>
          <a:lstStyle/>
          <a:p>
            <a:r>
              <a:rPr lang="en-US" sz="2400" b="1"/>
              <a:t>Training faces</a:t>
            </a:r>
            <a:r>
              <a:rPr lang="en-US" sz="2400"/>
              <a:t>: 4916 face images (24 x 24 pixels) plus vertical flips for a total of 9832 faces</a:t>
            </a:r>
          </a:p>
          <a:p>
            <a:endParaRPr lang="en-US" sz="2400"/>
          </a:p>
          <a:p>
            <a:r>
              <a:rPr lang="en-US" sz="2400" b="1"/>
              <a:t>Training non-faces</a:t>
            </a:r>
            <a:r>
              <a:rPr lang="en-US" sz="2400"/>
              <a:t>: 350 million sub-windows from 9500 non-face images</a:t>
            </a:r>
          </a:p>
          <a:p>
            <a:endParaRPr lang="en-US" sz="2400"/>
          </a:p>
          <a:p>
            <a:r>
              <a:rPr lang="en-US" sz="2400" b="1"/>
              <a:t>Final detector</a:t>
            </a:r>
            <a:r>
              <a:rPr lang="en-US" sz="2400"/>
              <a:t>: 38 layer cascaded classifier </a:t>
            </a:r>
          </a:p>
          <a:p>
            <a:r>
              <a:rPr lang="en-US" sz="2400"/>
              <a:t>The number of features per layer was 1, 10, 25, 25, 50, 50, 50, 75, 100, …, 200, …</a:t>
            </a:r>
          </a:p>
          <a:p>
            <a:endParaRPr lang="en-US" sz="2400"/>
          </a:p>
          <a:p>
            <a:r>
              <a:rPr lang="en-US" sz="2400"/>
              <a:t>Final classifier contains 6061 features.</a:t>
            </a:r>
          </a:p>
        </p:txBody>
      </p:sp>
      <p:sp>
        <p:nvSpPr>
          <p:cNvPr id="88069" name="Text Box 5"/>
          <p:cNvSpPr txBox="1">
            <a:spLocks noChangeArrowheads="1"/>
          </p:cNvSpPr>
          <p:nvPr/>
        </p:nvSpPr>
        <p:spPr bwMode="auto">
          <a:xfrm>
            <a:off x="238125" y="6548438"/>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9525"/>
            <a:ext cx="8229600" cy="1143000"/>
          </a:xfrm>
        </p:spPr>
        <p:txBody>
          <a:bodyPr/>
          <a:lstStyle/>
          <a:p>
            <a:r>
              <a:rPr lang="en-US">
                <a:ea typeface="ＭＳ Ｐゴシック" pitchFamily="-1" charset="-128"/>
                <a:cs typeface="ＭＳ Ｐゴシック" pitchFamily="-1" charset="-128"/>
              </a:rPr>
              <a:t>Speed of Face Detector</a:t>
            </a:r>
          </a:p>
        </p:txBody>
      </p:sp>
      <p:sp>
        <p:nvSpPr>
          <p:cNvPr id="90115" name="Text Box 3"/>
          <p:cNvSpPr txBox="1">
            <a:spLocks noChangeArrowheads="1"/>
          </p:cNvSpPr>
          <p:nvPr/>
        </p:nvSpPr>
        <p:spPr bwMode="auto">
          <a:xfrm>
            <a:off x="517525" y="1792288"/>
            <a:ext cx="7788275" cy="4308475"/>
          </a:xfrm>
          <a:prstGeom prst="rect">
            <a:avLst/>
          </a:prstGeom>
          <a:noFill/>
          <a:ln w="9525">
            <a:noFill/>
            <a:miter lim="800000"/>
            <a:headEnd/>
            <a:tailEnd/>
          </a:ln>
        </p:spPr>
        <p:txBody>
          <a:bodyPr lIns="91430" tIns="45716" rIns="91430" bIns="45716">
            <a:prstTxWarp prst="textNoShape">
              <a:avLst/>
            </a:prstTxWarp>
            <a:spAutoFit/>
          </a:bodyPr>
          <a:lstStyle/>
          <a:p>
            <a:r>
              <a:rPr lang="en-US" sz="2400"/>
              <a:t>Speed is proportional to the average number of features computed per sub-window.</a:t>
            </a:r>
          </a:p>
          <a:p>
            <a:endParaRPr lang="en-US" sz="2400"/>
          </a:p>
          <a:p>
            <a:r>
              <a:rPr lang="en-US" sz="2400"/>
              <a:t>On the MIT+CMU test set, an average of 9 features out of a total of 6061 are computed per sub-window.</a:t>
            </a:r>
          </a:p>
          <a:p>
            <a:endParaRPr lang="en-US" sz="2400"/>
          </a:p>
          <a:p>
            <a:r>
              <a:rPr lang="en-US" sz="2400"/>
              <a:t>On a 700 Mhz Pentium III, a 384x288 pixel image takes about 0.067 seconds to process (15 fps).</a:t>
            </a:r>
          </a:p>
          <a:p>
            <a:endParaRPr lang="en-US" sz="2400"/>
          </a:p>
          <a:p>
            <a:r>
              <a:rPr lang="en-US" sz="2400"/>
              <a:t>Roughly 15 times faster than Rowley-Baluja-Kanade and 600 times faster than Schneiderman-Kanade.</a:t>
            </a:r>
          </a:p>
        </p:txBody>
      </p:sp>
      <p:sp>
        <p:nvSpPr>
          <p:cNvPr id="90116" name="Text Box 4"/>
          <p:cNvSpPr txBox="1">
            <a:spLocks noChangeArrowheads="1"/>
          </p:cNvSpPr>
          <p:nvPr/>
        </p:nvSpPr>
        <p:spPr bwMode="auto">
          <a:xfrm>
            <a:off x="238125" y="6548438"/>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4763"/>
            <a:ext cx="7772400" cy="1143000"/>
          </a:xfrm>
        </p:spPr>
        <p:txBody>
          <a:bodyPr/>
          <a:lstStyle/>
          <a:p>
            <a:r>
              <a:rPr lang="en-US" sz="3600">
                <a:ea typeface="ＭＳ Ｐゴシック" pitchFamily="-1" charset="-128"/>
                <a:cs typeface="ＭＳ Ｐゴシック" pitchFamily="-1" charset="-128"/>
              </a:rPr>
              <a:t>Output of Face Detector on Test Images</a:t>
            </a:r>
          </a:p>
        </p:txBody>
      </p:sp>
      <p:pic>
        <p:nvPicPr>
          <p:cNvPr id="92163" name="Picture 3" descr="oksana1-out"/>
          <p:cNvPicPr>
            <a:picLocks noChangeAspect="1" noChangeArrowheads="1"/>
          </p:cNvPicPr>
          <p:nvPr/>
        </p:nvPicPr>
        <p:blipFill>
          <a:blip r:embed="rId3"/>
          <a:srcRect/>
          <a:stretch>
            <a:fillRect/>
          </a:stretch>
        </p:blipFill>
        <p:spPr bwMode="auto">
          <a:xfrm>
            <a:off x="990600" y="1295400"/>
            <a:ext cx="1579563" cy="2438400"/>
          </a:xfrm>
          <a:prstGeom prst="rect">
            <a:avLst/>
          </a:prstGeom>
          <a:noFill/>
          <a:ln w="9525">
            <a:noFill/>
            <a:miter lim="800000"/>
            <a:headEnd/>
            <a:tailEnd/>
          </a:ln>
        </p:spPr>
      </p:pic>
      <p:pic>
        <p:nvPicPr>
          <p:cNvPr id="92164" name="Picture 4" descr="judybats-out"/>
          <p:cNvPicPr>
            <a:picLocks noChangeAspect="1" noChangeArrowheads="1"/>
          </p:cNvPicPr>
          <p:nvPr/>
        </p:nvPicPr>
        <p:blipFill>
          <a:blip r:embed="rId4"/>
          <a:srcRect/>
          <a:stretch>
            <a:fillRect/>
          </a:stretch>
        </p:blipFill>
        <p:spPr bwMode="auto">
          <a:xfrm>
            <a:off x="3048000" y="1295400"/>
            <a:ext cx="2286000" cy="2182813"/>
          </a:xfrm>
          <a:prstGeom prst="rect">
            <a:avLst/>
          </a:prstGeom>
          <a:noFill/>
          <a:ln w="9525">
            <a:noFill/>
            <a:miter lim="800000"/>
            <a:headEnd/>
            <a:tailEnd/>
          </a:ln>
        </p:spPr>
      </p:pic>
      <p:pic>
        <p:nvPicPr>
          <p:cNvPr id="92165" name="Picture 5" descr="newsradio-out"/>
          <p:cNvPicPr>
            <a:picLocks noChangeAspect="1" noChangeArrowheads="1"/>
          </p:cNvPicPr>
          <p:nvPr/>
        </p:nvPicPr>
        <p:blipFill>
          <a:blip r:embed="rId5"/>
          <a:srcRect/>
          <a:stretch>
            <a:fillRect/>
          </a:stretch>
        </p:blipFill>
        <p:spPr bwMode="auto">
          <a:xfrm>
            <a:off x="990600" y="3810000"/>
            <a:ext cx="2514600" cy="2514600"/>
          </a:xfrm>
          <a:prstGeom prst="rect">
            <a:avLst/>
          </a:prstGeom>
          <a:noFill/>
          <a:ln w="9525">
            <a:noFill/>
            <a:miter lim="800000"/>
            <a:headEnd/>
            <a:tailEnd/>
          </a:ln>
        </p:spPr>
      </p:pic>
      <p:pic>
        <p:nvPicPr>
          <p:cNvPr id="92166" name="Picture 6" descr="me-out"/>
          <p:cNvPicPr>
            <a:picLocks noChangeAspect="1" noChangeArrowheads="1"/>
          </p:cNvPicPr>
          <p:nvPr/>
        </p:nvPicPr>
        <p:blipFill>
          <a:blip r:embed="rId6"/>
          <a:srcRect/>
          <a:stretch>
            <a:fillRect/>
          </a:stretch>
        </p:blipFill>
        <p:spPr bwMode="auto">
          <a:xfrm>
            <a:off x="5715000" y="1617663"/>
            <a:ext cx="2017713" cy="1506537"/>
          </a:xfrm>
          <a:prstGeom prst="rect">
            <a:avLst/>
          </a:prstGeom>
          <a:noFill/>
          <a:ln w="9525">
            <a:noFill/>
            <a:miter lim="800000"/>
            <a:headEnd/>
            <a:tailEnd/>
          </a:ln>
        </p:spPr>
      </p:pic>
      <p:pic>
        <p:nvPicPr>
          <p:cNvPr id="92167" name="Picture 7" descr="rehg-thanksgiving-out"/>
          <p:cNvPicPr>
            <a:picLocks noChangeAspect="1" noChangeArrowheads="1"/>
          </p:cNvPicPr>
          <p:nvPr/>
        </p:nvPicPr>
        <p:blipFill>
          <a:blip r:embed="rId7"/>
          <a:srcRect/>
          <a:stretch>
            <a:fillRect/>
          </a:stretch>
        </p:blipFill>
        <p:spPr bwMode="auto">
          <a:xfrm>
            <a:off x="3657600" y="3540125"/>
            <a:ext cx="4191000" cy="2860675"/>
          </a:xfrm>
          <a:prstGeom prst="rect">
            <a:avLst/>
          </a:prstGeom>
          <a:noFill/>
          <a:ln w="9525">
            <a:noFill/>
            <a:miter lim="800000"/>
            <a:headEnd/>
            <a:tailEnd/>
          </a:ln>
        </p:spPr>
      </p:pic>
      <p:sp>
        <p:nvSpPr>
          <p:cNvPr id="92168" name="Text Box 8"/>
          <p:cNvSpPr txBox="1">
            <a:spLocks noChangeArrowheads="1"/>
          </p:cNvSpPr>
          <p:nvPr/>
        </p:nvSpPr>
        <p:spPr bwMode="auto">
          <a:xfrm>
            <a:off x="666750" y="6548438"/>
            <a:ext cx="8029575" cy="307975"/>
          </a:xfrm>
          <a:prstGeom prst="rect">
            <a:avLst/>
          </a:prstGeom>
          <a:noFill/>
          <a:ln w="9525">
            <a:noFill/>
            <a:miter lim="800000"/>
            <a:headEnd/>
            <a:tailEnd/>
          </a:ln>
        </p:spPr>
        <p:txBody>
          <a:bodyPr wrap="none" lIns="91430" tIns="45716" rIns="91430" bIns="45716">
            <a:prstTxWarp prst="textNoShape">
              <a:avLst/>
            </a:prstTxWarp>
            <a:spAutoFit/>
          </a:bodyPr>
          <a:lstStyle/>
          <a:p>
            <a:r>
              <a:rPr lang="en-US" sz="1400"/>
              <a:t>Viola and Jones, Robust object detection using a boosted cascade of simple features, CVPR 2001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3"/>
          <p:cNvPicPr>
            <a:picLocks noChangeAspect="1"/>
          </p:cNvPicPr>
          <p:nvPr/>
        </p:nvPicPr>
        <p:blipFill>
          <a:blip r:embed="rId2"/>
          <a:srcRect/>
          <a:stretch>
            <a:fillRect/>
          </a:stretch>
        </p:blipFill>
        <p:spPr bwMode="auto">
          <a:xfrm>
            <a:off x="184150" y="0"/>
            <a:ext cx="3870325" cy="3309938"/>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274638" y="3322638"/>
            <a:ext cx="3840162" cy="3535362"/>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5145088" y="0"/>
            <a:ext cx="3998912" cy="3419475"/>
          </a:xfrm>
          <a:prstGeom prst="rect">
            <a:avLst/>
          </a:prstGeom>
          <a:noFill/>
          <a:ln w="9525">
            <a:noFill/>
            <a:miter lim="800000"/>
            <a:headEnd/>
            <a:tailEnd/>
          </a:ln>
        </p:spPr>
      </p:pic>
      <p:grpSp>
        <p:nvGrpSpPr>
          <p:cNvPr id="2" name="Group 13"/>
          <p:cNvGrpSpPr>
            <a:grpSpLocks/>
          </p:cNvGrpSpPr>
          <p:nvPr/>
        </p:nvGrpSpPr>
        <p:grpSpPr bwMode="auto">
          <a:xfrm>
            <a:off x="268288" y="3860800"/>
            <a:ext cx="8367712" cy="2052638"/>
            <a:chOff x="268839" y="3860845"/>
            <a:chExt cx="8367826" cy="2053200"/>
          </a:xfrm>
        </p:grpSpPr>
        <p:pic>
          <p:nvPicPr>
            <p:cNvPr id="94215" name="Picture 5"/>
            <p:cNvPicPr>
              <a:picLocks noChangeAspect="1"/>
            </p:cNvPicPr>
            <p:nvPr/>
          </p:nvPicPr>
          <p:blipFill>
            <a:blip r:embed="rId5"/>
            <a:srcRect/>
            <a:stretch>
              <a:fillRect/>
            </a:stretch>
          </p:blipFill>
          <p:spPr bwMode="auto">
            <a:xfrm>
              <a:off x="5681072" y="3870127"/>
              <a:ext cx="2955593" cy="2043918"/>
            </a:xfrm>
            <a:prstGeom prst="rect">
              <a:avLst/>
            </a:prstGeom>
            <a:noFill/>
            <a:ln w="9525">
              <a:noFill/>
              <a:miter lim="800000"/>
              <a:headEnd/>
              <a:tailEnd/>
            </a:ln>
          </p:spPr>
        </p:pic>
        <p:cxnSp>
          <p:nvCxnSpPr>
            <p:cNvPr id="94216" name="Straight Connector 8"/>
            <p:cNvCxnSpPr>
              <a:cxnSpLocks noChangeShapeType="1"/>
            </p:cNvCxnSpPr>
            <p:nvPr/>
          </p:nvCxnSpPr>
          <p:spPr bwMode="auto">
            <a:xfrm>
              <a:off x="268839" y="5321381"/>
              <a:ext cx="4069665" cy="1588"/>
            </a:xfrm>
            <a:prstGeom prst="line">
              <a:avLst/>
            </a:prstGeom>
            <a:noFill/>
            <a:ln w="9525">
              <a:solidFill>
                <a:schemeClr val="tx1"/>
              </a:solidFill>
              <a:round/>
              <a:headEnd/>
              <a:tailEnd/>
            </a:ln>
          </p:spPr>
        </p:cxnSp>
        <p:cxnSp>
          <p:nvCxnSpPr>
            <p:cNvPr id="94217" name="Straight Arrow Connector 10"/>
            <p:cNvCxnSpPr>
              <a:cxnSpLocks noChangeShapeType="1"/>
            </p:cNvCxnSpPr>
            <p:nvPr/>
          </p:nvCxnSpPr>
          <p:spPr bwMode="auto">
            <a:xfrm>
              <a:off x="4625884" y="5302840"/>
              <a:ext cx="797246" cy="1588"/>
            </a:xfrm>
            <a:prstGeom prst="straightConnector1">
              <a:avLst/>
            </a:prstGeom>
            <a:noFill/>
            <a:ln w="38100">
              <a:solidFill>
                <a:srgbClr val="FF0000"/>
              </a:solidFill>
              <a:round/>
              <a:headEnd/>
              <a:tailEnd type="arrow" w="med" len="med"/>
            </a:ln>
          </p:spPr>
        </p:cxnSp>
        <p:sp>
          <p:nvSpPr>
            <p:cNvPr id="94218" name="TextBox 11"/>
            <p:cNvSpPr txBox="1">
              <a:spLocks noChangeArrowheads="1"/>
            </p:cNvSpPr>
            <p:nvPr/>
          </p:nvSpPr>
          <p:spPr bwMode="auto">
            <a:xfrm rot="-5400000">
              <a:off x="4755498" y="4570450"/>
              <a:ext cx="1788547" cy="369337"/>
            </a:xfrm>
            <a:prstGeom prst="rect">
              <a:avLst/>
            </a:prstGeom>
            <a:noFill/>
            <a:ln w="9525">
              <a:noFill/>
              <a:miter lim="800000"/>
              <a:headEnd/>
              <a:tailEnd/>
            </a:ln>
          </p:spPr>
          <p:txBody>
            <a:bodyPr wrap="none">
              <a:prstTxWarp prst="textNoShape">
                <a:avLst/>
              </a:prstTxWarp>
              <a:spAutoFit/>
            </a:bodyPr>
            <a:lstStyle/>
            <a:p>
              <a:r>
                <a:rPr lang="en-US"/>
                <a:t>Number checks</a:t>
              </a:r>
            </a:p>
          </p:txBody>
        </p:sp>
      </p:grpSp>
      <p:sp>
        <p:nvSpPr>
          <p:cNvPr id="94214" name="Rectangle 12"/>
          <p:cNvSpPr>
            <a:spLocks noChangeArrowheads="1"/>
          </p:cNvSpPr>
          <p:nvPr/>
        </p:nvSpPr>
        <p:spPr bwMode="auto">
          <a:xfrm>
            <a:off x="6392863" y="6488113"/>
            <a:ext cx="2751137"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Fleuret and Geman 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ea typeface="ＭＳ Ｐゴシック" pitchFamily="-1" charset="-128"/>
                <a:cs typeface="ＭＳ Ｐゴシック" pitchFamily="-1" charset="-128"/>
              </a:rPr>
              <a:t>Cascade of classifiers</a:t>
            </a:r>
          </a:p>
        </p:txBody>
      </p:sp>
      <p:sp>
        <p:nvSpPr>
          <p:cNvPr id="95235" name="Content Placeholder 3"/>
          <p:cNvSpPr>
            <a:spLocks noGrp="1"/>
          </p:cNvSpPr>
          <p:nvPr>
            <p:ph idx="1"/>
          </p:nvPr>
        </p:nvSpPr>
        <p:spPr/>
        <p:txBody>
          <a:bodyPr/>
          <a:lstStyle/>
          <a:p>
            <a:r>
              <a:rPr lang="en-US" smtClean="0">
                <a:ea typeface="ＭＳ Ｐゴシック" pitchFamily="-1" charset="-128"/>
                <a:cs typeface="ＭＳ Ｐゴシック" pitchFamily="-1" charset="-128"/>
              </a:rPr>
              <a:t>Perhaps, enough efficiency can overcome combinatorics…</a:t>
            </a:r>
          </a:p>
        </p:txBody>
      </p:sp>
      <p:sp>
        <p:nvSpPr>
          <p:cNvPr id="95236" name="Rectangle 2"/>
          <p:cNvSpPr>
            <a:spLocks noChangeArrowheads="1"/>
          </p:cNvSpPr>
          <p:nvPr/>
        </p:nvSpPr>
        <p:spPr bwMode="auto">
          <a:xfrm>
            <a:off x="6392863" y="6488113"/>
            <a:ext cx="2751137"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Fleuret and Geman 2001</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76200"/>
            <a:ext cx="9144000" cy="914400"/>
          </a:xfrm>
        </p:spPr>
        <p:txBody>
          <a:bodyPr/>
          <a:lstStyle/>
          <a:p>
            <a:r>
              <a:rPr lang="en-US" sz="4000" smtClean="0">
                <a:ea typeface="ＭＳ Ｐゴシック" pitchFamily="-1" charset="-128"/>
                <a:cs typeface="ＭＳ Ｐゴシック" pitchFamily="-1" charset="-128"/>
              </a:rPr>
              <a:t>Edge based descriptors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274638"/>
            <a:ext cx="9144000" cy="1143000"/>
          </a:xfrm>
        </p:spPr>
        <p:txBody>
          <a:bodyPr/>
          <a:lstStyle/>
          <a:p>
            <a:pPr eaLnBrk="1" hangingPunct="1"/>
            <a:r>
              <a:rPr lang="en-US" sz="4000">
                <a:solidFill>
                  <a:srgbClr val="0066FF"/>
                </a:solidFill>
              </a:rPr>
              <a:t>A simple object detector with Boosting </a:t>
            </a:r>
          </a:p>
        </p:txBody>
      </p:sp>
      <p:pic>
        <p:nvPicPr>
          <p:cNvPr id="171011" name="Picture 3" descr="Clipboard"/>
          <p:cNvPicPr>
            <a:picLocks noChangeAspect="1" noChangeArrowheads="1"/>
          </p:cNvPicPr>
          <p:nvPr/>
        </p:nvPicPr>
        <p:blipFill>
          <a:blip r:embed="rId3">
            <a:lum bright="-6000" contrast="6000"/>
          </a:blip>
          <a:srcRect/>
          <a:stretch>
            <a:fillRect/>
          </a:stretch>
        </p:blipFill>
        <p:spPr bwMode="auto">
          <a:xfrm>
            <a:off x="212725" y="1419225"/>
            <a:ext cx="3903663" cy="5122863"/>
          </a:xfrm>
          <a:prstGeom prst="rect">
            <a:avLst/>
          </a:prstGeom>
          <a:noFill/>
          <a:ln w="9525">
            <a:noFill/>
            <a:miter lim="800000"/>
            <a:headEnd/>
            <a:tailEnd/>
          </a:ln>
        </p:spPr>
      </p:pic>
      <p:sp>
        <p:nvSpPr>
          <p:cNvPr id="171012" name="Text Box 4"/>
          <p:cNvSpPr txBox="1">
            <a:spLocks noChangeArrowheads="1"/>
          </p:cNvSpPr>
          <p:nvPr/>
        </p:nvSpPr>
        <p:spPr bwMode="auto">
          <a:xfrm>
            <a:off x="4403725" y="1533525"/>
            <a:ext cx="4635500" cy="36687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a:solidFill>
                  <a:srgbClr val="000000"/>
                </a:solidFill>
                <a:ea typeface="Arial"/>
                <a:cs typeface="Arial"/>
              </a:rPr>
              <a:t>Download </a:t>
            </a:r>
          </a:p>
          <a:p>
            <a:pPr defTabSz="914400">
              <a:spcBef>
                <a:spcPct val="50000"/>
              </a:spcBef>
              <a:buFontTx/>
              <a:buChar char="•"/>
            </a:pPr>
            <a:r>
              <a:rPr lang="en-US">
                <a:solidFill>
                  <a:srgbClr val="000000"/>
                </a:solidFill>
                <a:ea typeface="Arial"/>
                <a:cs typeface="Arial"/>
              </a:rPr>
              <a:t> Toolbox for manipulating dataset</a:t>
            </a:r>
          </a:p>
          <a:p>
            <a:pPr defTabSz="914400">
              <a:spcBef>
                <a:spcPct val="50000"/>
              </a:spcBef>
              <a:buFontTx/>
              <a:buChar char="•"/>
            </a:pPr>
            <a:r>
              <a:rPr lang="en-US">
                <a:solidFill>
                  <a:srgbClr val="000000"/>
                </a:solidFill>
                <a:ea typeface="Arial"/>
                <a:cs typeface="Arial"/>
              </a:rPr>
              <a:t> Code and dataset</a:t>
            </a:r>
          </a:p>
          <a:p>
            <a:pPr defTabSz="914400">
              <a:spcBef>
                <a:spcPct val="50000"/>
              </a:spcBef>
            </a:pPr>
            <a:endParaRPr lang="en-US">
              <a:solidFill>
                <a:srgbClr val="000000"/>
              </a:solidFill>
              <a:ea typeface="Arial"/>
              <a:cs typeface="Arial"/>
            </a:endParaRPr>
          </a:p>
          <a:p>
            <a:pPr defTabSz="914400">
              <a:spcBef>
                <a:spcPct val="50000"/>
              </a:spcBef>
            </a:pPr>
            <a:r>
              <a:rPr lang="en-US">
                <a:solidFill>
                  <a:srgbClr val="000000"/>
                </a:solidFill>
                <a:ea typeface="Arial"/>
                <a:cs typeface="Arial"/>
              </a:rPr>
              <a:t>Matlab code</a:t>
            </a:r>
          </a:p>
          <a:p>
            <a:pPr defTabSz="914400">
              <a:spcBef>
                <a:spcPct val="50000"/>
              </a:spcBef>
              <a:buFontTx/>
              <a:buChar char="•"/>
            </a:pPr>
            <a:r>
              <a:rPr lang="en-US">
                <a:solidFill>
                  <a:srgbClr val="000000"/>
                </a:solidFill>
                <a:ea typeface="Arial"/>
                <a:cs typeface="Arial"/>
              </a:rPr>
              <a:t> Gentle boosting</a:t>
            </a:r>
          </a:p>
          <a:p>
            <a:pPr defTabSz="914400">
              <a:spcBef>
                <a:spcPct val="50000"/>
              </a:spcBef>
              <a:buFontTx/>
              <a:buChar char="•"/>
            </a:pPr>
            <a:r>
              <a:rPr lang="en-US">
                <a:solidFill>
                  <a:srgbClr val="000000"/>
                </a:solidFill>
                <a:ea typeface="Arial"/>
                <a:cs typeface="Arial"/>
              </a:rPr>
              <a:t> Object detector using a part based model</a:t>
            </a:r>
          </a:p>
          <a:p>
            <a:pPr defTabSz="914400">
              <a:spcBef>
                <a:spcPct val="50000"/>
              </a:spcBef>
              <a:buFontTx/>
              <a:buChar char="•"/>
            </a:pPr>
            <a:endParaRPr lang="en-US">
              <a:solidFill>
                <a:srgbClr val="000000"/>
              </a:solidFill>
              <a:ea typeface="Arial"/>
              <a:cs typeface="Arial"/>
            </a:endParaRPr>
          </a:p>
          <a:p>
            <a:pPr defTabSz="914400">
              <a:spcBef>
                <a:spcPct val="50000"/>
              </a:spcBef>
            </a:pPr>
            <a:r>
              <a:rPr lang="en-US">
                <a:solidFill>
                  <a:srgbClr val="000000"/>
                </a:solidFill>
                <a:ea typeface="Arial"/>
                <a:cs typeface="Arial"/>
              </a:rPr>
              <a:t>Dataset with cars and computer monitors</a:t>
            </a:r>
          </a:p>
        </p:txBody>
      </p:sp>
      <p:pic>
        <p:nvPicPr>
          <p:cNvPr id="171013" name="Picture 5"/>
          <p:cNvPicPr>
            <a:picLocks noChangeAspect="1" noChangeArrowheads="1"/>
          </p:cNvPicPr>
          <p:nvPr/>
        </p:nvPicPr>
        <p:blipFill>
          <a:blip r:embed="rId4"/>
          <a:srcRect/>
          <a:stretch>
            <a:fillRect/>
          </a:stretch>
        </p:blipFill>
        <p:spPr bwMode="auto">
          <a:xfrm>
            <a:off x="4502150" y="5445125"/>
            <a:ext cx="4370388" cy="1066800"/>
          </a:xfrm>
          <a:prstGeom prst="rect">
            <a:avLst/>
          </a:prstGeom>
          <a:noFill/>
          <a:ln w="9525">
            <a:noFill/>
            <a:miter lim="800000"/>
            <a:headEnd/>
            <a:tailEnd/>
          </a:ln>
        </p:spPr>
      </p:pic>
      <p:sp>
        <p:nvSpPr>
          <p:cNvPr id="171014" name="Rectangle 6"/>
          <p:cNvSpPr>
            <a:spLocks noChangeArrowheads="1"/>
          </p:cNvSpPr>
          <p:nvPr/>
        </p:nvSpPr>
        <p:spPr bwMode="auto">
          <a:xfrm>
            <a:off x="101600" y="6515100"/>
            <a:ext cx="4149725" cy="336550"/>
          </a:xfrm>
          <a:prstGeom prst="rect">
            <a:avLst/>
          </a:prstGeom>
          <a:noFill/>
          <a:ln w="9525">
            <a:noFill/>
            <a:miter lim="800000"/>
            <a:headEnd/>
            <a:tailEnd/>
          </a:ln>
        </p:spPr>
        <p:txBody>
          <a:bodyPr wrap="none">
            <a:prstTxWarp prst="textNoShape">
              <a:avLst/>
            </a:prstTxWarp>
            <a:spAutoFit/>
          </a:bodyPr>
          <a:lstStyle/>
          <a:p>
            <a:pPr defTabSz="914400"/>
            <a:r>
              <a:rPr lang="en-US" sz="1600">
                <a:solidFill>
                  <a:srgbClr val="000000"/>
                </a:solidFill>
                <a:ea typeface="Arial"/>
                <a:cs typeface="Arial"/>
              </a:rPr>
              <a:t>http://people.csail.mit.edu/torralba/iccv2005/</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a:xfrm>
            <a:off x="0" y="76200"/>
            <a:ext cx="9144000" cy="914400"/>
          </a:xfrm>
        </p:spPr>
        <p:txBody>
          <a:bodyPr/>
          <a:lstStyle/>
          <a:p>
            <a:r>
              <a:rPr lang="en-US" sz="4000" smtClean="0">
                <a:ea typeface="ＭＳ Ｐゴシック" pitchFamily="-1" charset="-128"/>
                <a:cs typeface="ＭＳ Ｐゴシック" pitchFamily="-1" charset="-128"/>
              </a:rPr>
              <a:t>Edge based descriptors</a:t>
            </a:r>
          </a:p>
        </p:txBody>
      </p:sp>
      <p:pic>
        <p:nvPicPr>
          <p:cNvPr id="97283" name="Picture 4"/>
          <p:cNvPicPr>
            <a:picLocks noChangeAspect="1" noChangeArrowheads="1"/>
          </p:cNvPicPr>
          <p:nvPr/>
        </p:nvPicPr>
        <p:blipFill>
          <a:blip r:embed="rId2"/>
          <a:srcRect b="66524"/>
          <a:stretch>
            <a:fillRect/>
          </a:stretch>
        </p:blipFill>
        <p:spPr bwMode="auto">
          <a:xfrm>
            <a:off x="838200" y="2895600"/>
            <a:ext cx="2514600" cy="838200"/>
          </a:xfrm>
          <a:prstGeom prst="rect">
            <a:avLst/>
          </a:prstGeom>
          <a:noFill/>
          <a:ln w="9525">
            <a:noFill/>
            <a:miter lim="800000"/>
            <a:headEnd/>
            <a:tailEnd/>
          </a:ln>
        </p:spPr>
      </p:pic>
      <p:pic>
        <p:nvPicPr>
          <p:cNvPr id="97284" name="Picture 5"/>
          <p:cNvPicPr>
            <a:picLocks noChangeAspect="1" noChangeArrowheads="1"/>
          </p:cNvPicPr>
          <p:nvPr/>
        </p:nvPicPr>
        <p:blipFill>
          <a:blip r:embed="rId3"/>
          <a:srcRect b="30859"/>
          <a:stretch>
            <a:fillRect/>
          </a:stretch>
        </p:blipFill>
        <p:spPr bwMode="auto">
          <a:xfrm>
            <a:off x="838200" y="1287463"/>
            <a:ext cx="2438400" cy="1516062"/>
          </a:xfrm>
          <a:prstGeom prst="rect">
            <a:avLst/>
          </a:prstGeom>
          <a:noFill/>
          <a:ln w="9525">
            <a:noFill/>
            <a:miter lim="800000"/>
            <a:headEnd/>
            <a:tailEnd/>
          </a:ln>
        </p:spPr>
      </p:pic>
      <p:sp>
        <p:nvSpPr>
          <p:cNvPr id="97285" name="Text Box 3"/>
          <p:cNvSpPr txBox="1">
            <a:spLocks noChangeArrowheads="1"/>
          </p:cNvSpPr>
          <p:nvPr/>
        </p:nvSpPr>
        <p:spPr bwMode="auto">
          <a:xfrm>
            <a:off x="990600" y="3810000"/>
            <a:ext cx="2209800" cy="276225"/>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sz="1200">
                <a:ea typeface="Arial" pitchFamily="-1" charset="0"/>
                <a:cs typeface="Arial" pitchFamily="-1" charset="0"/>
              </a:rPr>
              <a:t>Gavrila, Philomin, ICCV 1999</a:t>
            </a:r>
          </a:p>
        </p:txBody>
      </p:sp>
      <p:pic>
        <p:nvPicPr>
          <p:cNvPr id="97286" name="Picture 3"/>
          <p:cNvPicPr>
            <a:picLocks noChangeAspect="1" noChangeArrowheads="1"/>
          </p:cNvPicPr>
          <p:nvPr/>
        </p:nvPicPr>
        <p:blipFill>
          <a:blip r:embed="rId4"/>
          <a:srcRect/>
          <a:stretch>
            <a:fillRect/>
          </a:stretch>
        </p:blipFill>
        <p:spPr bwMode="auto">
          <a:xfrm>
            <a:off x="4940300" y="1135063"/>
            <a:ext cx="2374900" cy="1066800"/>
          </a:xfrm>
          <a:prstGeom prst="rect">
            <a:avLst/>
          </a:prstGeom>
          <a:noFill/>
          <a:ln w="9525">
            <a:noFill/>
            <a:miter lim="800000"/>
            <a:headEnd/>
            <a:tailEnd/>
          </a:ln>
        </p:spPr>
      </p:pic>
      <p:pic>
        <p:nvPicPr>
          <p:cNvPr id="97287" name="Picture 4"/>
          <p:cNvPicPr>
            <a:picLocks noChangeAspect="1" noChangeArrowheads="1"/>
          </p:cNvPicPr>
          <p:nvPr/>
        </p:nvPicPr>
        <p:blipFill>
          <a:blip r:embed="rId5"/>
          <a:srcRect/>
          <a:stretch>
            <a:fillRect/>
          </a:stretch>
        </p:blipFill>
        <p:spPr bwMode="auto">
          <a:xfrm>
            <a:off x="4940300" y="2278063"/>
            <a:ext cx="2362200" cy="1651000"/>
          </a:xfrm>
          <a:prstGeom prst="rect">
            <a:avLst/>
          </a:prstGeom>
          <a:noFill/>
          <a:ln w="9525">
            <a:noFill/>
            <a:miter lim="800000"/>
            <a:headEnd/>
            <a:tailEnd/>
          </a:ln>
        </p:spPr>
      </p:pic>
      <p:sp>
        <p:nvSpPr>
          <p:cNvPr id="97288" name="Rectangle 7"/>
          <p:cNvSpPr>
            <a:spLocks noChangeArrowheads="1"/>
          </p:cNvSpPr>
          <p:nvPr/>
        </p:nvSpPr>
        <p:spPr bwMode="auto">
          <a:xfrm>
            <a:off x="5092700" y="3954463"/>
            <a:ext cx="2297113" cy="276225"/>
          </a:xfrm>
          <a:prstGeom prst="rect">
            <a:avLst/>
          </a:prstGeom>
          <a:noFill/>
          <a:ln w="9525">
            <a:noFill/>
            <a:miter lim="800000"/>
            <a:headEnd/>
            <a:tailEnd/>
          </a:ln>
        </p:spPr>
        <p:txBody>
          <a:bodyPr wrap="none" lIns="91430" tIns="45716" rIns="91430" bIns="45716">
            <a:prstTxWarp prst="textNoShape">
              <a:avLst/>
            </a:prstTxWarp>
            <a:spAutoFit/>
          </a:bodyPr>
          <a:lstStyle/>
          <a:p>
            <a:r>
              <a:rPr lang="en-US" sz="1200">
                <a:ea typeface="Arial" pitchFamily="-1" charset="0"/>
                <a:cs typeface="Arial" pitchFamily="-1" charset="0"/>
              </a:rPr>
              <a:t>Papageorgiou &amp; Poggio (2000)</a:t>
            </a:r>
          </a:p>
        </p:txBody>
      </p:sp>
      <p:pic>
        <p:nvPicPr>
          <p:cNvPr id="97289" name="Picture 3"/>
          <p:cNvPicPr>
            <a:picLocks noChangeAspect="1" noChangeArrowheads="1"/>
          </p:cNvPicPr>
          <p:nvPr/>
        </p:nvPicPr>
        <p:blipFill>
          <a:blip r:embed="rId6"/>
          <a:srcRect/>
          <a:stretch>
            <a:fillRect/>
          </a:stretch>
        </p:blipFill>
        <p:spPr bwMode="auto">
          <a:xfrm>
            <a:off x="4191000" y="4335463"/>
            <a:ext cx="4800600" cy="2141537"/>
          </a:xfrm>
          <a:prstGeom prst="rect">
            <a:avLst/>
          </a:prstGeom>
          <a:noFill/>
          <a:ln w="9525">
            <a:noFill/>
            <a:miter lim="800000"/>
            <a:headEnd/>
            <a:tailEnd/>
          </a:ln>
        </p:spPr>
      </p:pic>
      <p:sp>
        <p:nvSpPr>
          <p:cNvPr id="97290" name="Text Box 8"/>
          <p:cNvSpPr txBox="1">
            <a:spLocks noChangeArrowheads="1"/>
          </p:cNvSpPr>
          <p:nvPr/>
        </p:nvSpPr>
        <p:spPr bwMode="auto">
          <a:xfrm>
            <a:off x="457200" y="5402263"/>
            <a:ext cx="3200400" cy="276225"/>
          </a:xfrm>
          <a:prstGeom prst="rect">
            <a:avLst/>
          </a:prstGeom>
          <a:noFill/>
          <a:ln w="9525">
            <a:noFill/>
            <a:miter lim="800000"/>
            <a:headEnd/>
            <a:tailEnd/>
          </a:ln>
        </p:spPr>
        <p:txBody>
          <a:bodyPr lIns="91430" tIns="45716" rIns="91430" bIns="45716">
            <a:prstTxWarp prst="textNoShape">
              <a:avLst/>
            </a:prstTxWarp>
            <a:spAutoFit/>
          </a:bodyPr>
          <a:lstStyle/>
          <a:p>
            <a:pPr algn="ctr">
              <a:spcBef>
                <a:spcPct val="50000"/>
              </a:spcBef>
            </a:pPr>
            <a:r>
              <a:rPr lang="en-US" sz="1200">
                <a:solidFill>
                  <a:srgbClr val="000000"/>
                </a:solidFill>
                <a:ea typeface="Arial" pitchFamily="-1" charset="0"/>
                <a:cs typeface="Arial" pitchFamily="-1" charset="0"/>
              </a:rPr>
              <a:t>J. Shotton, A. Blake, R. Cipolla. PAMI 2008.</a:t>
            </a:r>
            <a:r>
              <a:rPr lang="en-US" sz="1200">
                <a:ea typeface="Arial" pitchFamily="-1" charset="0"/>
                <a:cs typeface="Arial" pitchFamily="-1" charset="0"/>
              </a:rPr>
              <a:t> </a:t>
            </a:r>
          </a:p>
        </p:txBody>
      </p:sp>
      <p:sp>
        <p:nvSpPr>
          <p:cNvPr id="97291" name="Rectangle 9"/>
          <p:cNvSpPr>
            <a:spLocks noChangeArrowheads="1"/>
          </p:cNvSpPr>
          <p:nvPr/>
        </p:nvSpPr>
        <p:spPr bwMode="auto">
          <a:xfrm>
            <a:off x="4953000" y="6430963"/>
            <a:ext cx="3424238" cy="276225"/>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sz="1200"/>
              <a:t>Opelt, Pinz, Zisserman, ECCV 2006</a:t>
            </a:r>
          </a:p>
        </p:txBody>
      </p:sp>
      <p:pic>
        <p:nvPicPr>
          <p:cNvPr id="97292" name="Picture 10"/>
          <p:cNvPicPr>
            <a:picLocks noChangeAspect="1" noChangeArrowheads="1"/>
          </p:cNvPicPr>
          <p:nvPr/>
        </p:nvPicPr>
        <p:blipFill>
          <a:blip r:embed="rId7"/>
          <a:srcRect b="49187"/>
          <a:stretch>
            <a:fillRect/>
          </a:stretch>
        </p:blipFill>
        <p:spPr bwMode="auto">
          <a:xfrm>
            <a:off x="152400" y="4411663"/>
            <a:ext cx="3810000" cy="990600"/>
          </a:xfrm>
          <a:prstGeom prst="rect">
            <a:avLst/>
          </a:prstGeom>
          <a:noFill/>
          <a:ln w="9525">
            <a:noFill/>
            <a:miter lim="800000"/>
            <a:headEnd/>
            <a:tailEnd/>
          </a:ln>
        </p:spPr>
      </p:pic>
      <p:sp>
        <p:nvSpPr>
          <p:cNvPr id="97293" name="Rectangle 12"/>
          <p:cNvSpPr>
            <a:spLocks noChangeArrowheads="1"/>
          </p:cNvSpPr>
          <p:nvPr/>
        </p:nvSpPr>
        <p:spPr bwMode="auto">
          <a:xfrm>
            <a:off x="2657475" y="3244850"/>
            <a:ext cx="3829050"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What makes an image memorable?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Edges and chamfer distance</a:t>
            </a:r>
          </a:p>
        </p:txBody>
      </p:sp>
      <p:sp>
        <p:nvSpPr>
          <p:cNvPr id="98307" name="Text Box 6"/>
          <p:cNvSpPr txBox="1">
            <a:spLocks noChangeArrowheads="1"/>
          </p:cNvSpPr>
          <p:nvPr/>
        </p:nvSpPr>
        <p:spPr bwMode="auto">
          <a:xfrm>
            <a:off x="0" y="5867400"/>
            <a:ext cx="3200400" cy="369888"/>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solidFill>
                  <a:schemeClr val="bg1"/>
                </a:solidFill>
              </a:rPr>
              <a:t>Gavrila, Philomin, ICCV 1999</a:t>
            </a:r>
          </a:p>
        </p:txBody>
      </p:sp>
      <p:pic>
        <p:nvPicPr>
          <p:cNvPr id="98308" name="Picture 7"/>
          <p:cNvPicPr>
            <a:picLocks noChangeAspect="1" noChangeArrowheads="1"/>
          </p:cNvPicPr>
          <p:nvPr/>
        </p:nvPicPr>
        <p:blipFill>
          <a:blip r:embed="rId3"/>
          <a:srcRect/>
          <a:stretch>
            <a:fillRect/>
          </a:stretch>
        </p:blipFill>
        <p:spPr bwMode="auto">
          <a:xfrm>
            <a:off x="6172200" y="1668463"/>
            <a:ext cx="2971800" cy="2959100"/>
          </a:xfrm>
          <a:prstGeom prst="rect">
            <a:avLst/>
          </a:prstGeom>
          <a:noFill/>
          <a:ln w="9525">
            <a:noFill/>
            <a:miter lim="800000"/>
            <a:headEnd/>
            <a:tailEnd/>
          </a:ln>
        </p:spPr>
      </p:pic>
      <p:pic>
        <p:nvPicPr>
          <p:cNvPr id="98309" name="Picture 8"/>
          <p:cNvPicPr>
            <a:picLocks noChangeAspect="1" noChangeArrowheads="1"/>
          </p:cNvPicPr>
          <p:nvPr/>
        </p:nvPicPr>
        <p:blipFill>
          <a:blip r:embed="rId4"/>
          <a:srcRect/>
          <a:stretch>
            <a:fillRect/>
          </a:stretch>
        </p:blipFill>
        <p:spPr bwMode="auto">
          <a:xfrm>
            <a:off x="2982913" y="1774825"/>
            <a:ext cx="3187700" cy="2865438"/>
          </a:xfrm>
          <a:prstGeom prst="rect">
            <a:avLst/>
          </a:prstGeom>
          <a:noFill/>
          <a:ln w="9525">
            <a:noFill/>
            <a:miter lim="800000"/>
            <a:headEnd/>
            <a:tailEnd/>
          </a:ln>
        </p:spPr>
      </p:pic>
      <p:pic>
        <p:nvPicPr>
          <p:cNvPr id="98310" name="Picture 10"/>
          <p:cNvPicPr>
            <a:picLocks noChangeAspect="1" noChangeArrowheads="1"/>
          </p:cNvPicPr>
          <p:nvPr/>
        </p:nvPicPr>
        <p:blipFill>
          <a:blip r:embed="rId5"/>
          <a:srcRect r="4741"/>
          <a:stretch>
            <a:fillRect/>
          </a:stretch>
        </p:blipFill>
        <p:spPr bwMode="auto">
          <a:xfrm>
            <a:off x="0" y="2474913"/>
            <a:ext cx="1371600" cy="1422400"/>
          </a:xfrm>
          <a:prstGeom prst="rect">
            <a:avLst/>
          </a:prstGeom>
          <a:noFill/>
          <a:ln w="9525">
            <a:noFill/>
            <a:miter lim="800000"/>
            <a:headEnd/>
            <a:tailEnd/>
          </a:ln>
        </p:spPr>
      </p:pic>
      <p:pic>
        <p:nvPicPr>
          <p:cNvPr id="98311" name="Picture 11"/>
          <p:cNvPicPr>
            <a:picLocks noChangeAspect="1" noChangeArrowheads="1"/>
          </p:cNvPicPr>
          <p:nvPr/>
        </p:nvPicPr>
        <p:blipFill>
          <a:blip r:embed="rId6"/>
          <a:srcRect r="7196"/>
          <a:stretch>
            <a:fillRect/>
          </a:stretch>
        </p:blipFill>
        <p:spPr bwMode="auto">
          <a:xfrm>
            <a:off x="1485900" y="2360613"/>
            <a:ext cx="1371600" cy="1516062"/>
          </a:xfrm>
          <a:prstGeom prst="rect">
            <a:avLst/>
          </a:prstGeom>
          <a:noFill/>
          <a:ln w="9525">
            <a:noFill/>
            <a:miter lim="800000"/>
            <a:headEnd/>
            <a:tailEnd/>
          </a:ln>
        </p:spPr>
      </p:pic>
      <p:sp>
        <p:nvSpPr>
          <p:cNvPr id="98312" name="Text Box 6"/>
          <p:cNvSpPr txBox="1">
            <a:spLocks noChangeArrowheads="1"/>
          </p:cNvSpPr>
          <p:nvPr/>
        </p:nvSpPr>
        <p:spPr bwMode="auto">
          <a:xfrm>
            <a:off x="2998788" y="6137275"/>
            <a:ext cx="3200400" cy="368300"/>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t>Gavrila, Philomin, ICCV 1999</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solidFill>
                  <a:schemeClr val="tx1"/>
                </a:solidFill>
                <a:ea typeface="ＭＳ Ｐゴシック" pitchFamily="-1" charset="-128"/>
                <a:cs typeface="ＭＳ Ｐゴシック" pitchFamily="-1" charset="-128"/>
              </a:rPr>
              <a:t>Edges and chamfer distance</a:t>
            </a:r>
          </a:p>
        </p:txBody>
      </p:sp>
      <p:sp>
        <p:nvSpPr>
          <p:cNvPr id="100355" name="Text Box 6"/>
          <p:cNvSpPr txBox="1">
            <a:spLocks noChangeArrowheads="1"/>
          </p:cNvSpPr>
          <p:nvPr/>
        </p:nvSpPr>
        <p:spPr bwMode="auto">
          <a:xfrm>
            <a:off x="5943600" y="6491288"/>
            <a:ext cx="3200400" cy="369887"/>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t>Gavrila, Philomin, ICCV 1999</a:t>
            </a:r>
          </a:p>
        </p:txBody>
      </p:sp>
      <p:pic>
        <p:nvPicPr>
          <p:cNvPr id="100356" name="Picture 10"/>
          <p:cNvPicPr>
            <a:picLocks noChangeAspect="1" noChangeArrowheads="1"/>
          </p:cNvPicPr>
          <p:nvPr/>
        </p:nvPicPr>
        <p:blipFill>
          <a:blip r:embed="rId3"/>
          <a:srcRect r="4741"/>
          <a:stretch>
            <a:fillRect/>
          </a:stretch>
        </p:blipFill>
        <p:spPr bwMode="auto">
          <a:xfrm>
            <a:off x="515938" y="904875"/>
            <a:ext cx="3130550" cy="3248025"/>
          </a:xfrm>
          <a:prstGeom prst="rect">
            <a:avLst/>
          </a:prstGeom>
          <a:noFill/>
          <a:ln w="9525">
            <a:noFill/>
            <a:miter lim="800000"/>
            <a:headEnd/>
            <a:tailEnd/>
          </a:ln>
        </p:spPr>
      </p:pic>
      <p:pic>
        <p:nvPicPr>
          <p:cNvPr id="100357" name="Picture 11"/>
          <p:cNvPicPr>
            <a:picLocks noChangeAspect="1" noChangeArrowheads="1"/>
          </p:cNvPicPr>
          <p:nvPr/>
        </p:nvPicPr>
        <p:blipFill>
          <a:blip r:embed="rId4"/>
          <a:srcRect r="7196"/>
          <a:stretch>
            <a:fillRect/>
          </a:stretch>
        </p:blipFill>
        <p:spPr bwMode="auto">
          <a:xfrm>
            <a:off x="5286375" y="931863"/>
            <a:ext cx="2922588" cy="3230562"/>
          </a:xfrm>
          <a:prstGeom prst="rect">
            <a:avLst/>
          </a:prstGeom>
          <a:noFill/>
          <a:ln w="9525">
            <a:noFill/>
            <a:miter lim="800000"/>
            <a:headEnd/>
            <a:tailEnd/>
          </a:ln>
        </p:spPr>
      </p:pic>
      <p:pic>
        <p:nvPicPr>
          <p:cNvPr id="100358" name="Picture 13"/>
          <p:cNvPicPr>
            <a:picLocks noChangeAspect="1" noChangeArrowheads="1"/>
          </p:cNvPicPr>
          <p:nvPr/>
        </p:nvPicPr>
        <p:blipFill>
          <a:blip r:embed="rId5"/>
          <a:srcRect l="16745" t="10503" r="21860" b="10722"/>
          <a:stretch>
            <a:fillRect/>
          </a:stretch>
        </p:blipFill>
        <p:spPr bwMode="auto">
          <a:xfrm>
            <a:off x="4005263" y="4686300"/>
            <a:ext cx="838200" cy="1143000"/>
          </a:xfrm>
          <a:prstGeom prst="rect">
            <a:avLst/>
          </a:prstGeom>
          <a:noFill/>
          <a:ln w="9525">
            <a:noFill/>
            <a:miter lim="800000"/>
            <a:headEnd/>
            <a:tailEnd/>
          </a:ln>
        </p:spPr>
      </p:pic>
      <p:sp>
        <p:nvSpPr>
          <p:cNvPr id="100359" name="TextBox 10"/>
          <p:cNvSpPr txBox="1">
            <a:spLocks noChangeArrowheads="1"/>
          </p:cNvSpPr>
          <p:nvPr/>
        </p:nvSpPr>
        <p:spPr bwMode="auto">
          <a:xfrm>
            <a:off x="3863975" y="5815013"/>
            <a:ext cx="1120775"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Template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402" name="Picture 11"/>
          <p:cNvPicPr>
            <a:picLocks noChangeAspect="1" noChangeArrowheads="1"/>
          </p:cNvPicPr>
          <p:nvPr/>
        </p:nvPicPr>
        <p:blipFill>
          <a:blip r:embed="rId2"/>
          <a:srcRect r="7196"/>
          <a:stretch>
            <a:fillRect/>
          </a:stretch>
        </p:blipFill>
        <p:spPr bwMode="auto">
          <a:xfrm>
            <a:off x="4741863" y="2819400"/>
            <a:ext cx="2924175" cy="3230563"/>
          </a:xfrm>
          <a:prstGeom prst="rect">
            <a:avLst/>
          </a:prstGeom>
          <a:noFill/>
          <a:ln w="9525">
            <a:noFill/>
            <a:miter lim="800000"/>
            <a:headEnd/>
            <a:tailEnd/>
          </a:ln>
        </p:spPr>
      </p:pic>
      <p:sp>
        <p:nvSpPr>
          <p:cNvPr id="102403" name="Title 1"/>
          <p:cNvSpPr>
            <a:spLocks noGrp="1"/>
          </p:cNvSpPr>
          <p:nvPr>
            <p:ph type="title"/>
          </p:nvPr>
        </p:nvSpPr>
        <p:spPr/>
        <p:txBody>
          <a:bodyPr/>
          <a:lstStyle/>
          <a:p>
            <a:pPr eaLnBrk="1" hangingPunct="1"/>
            <a:r>
              <a:rPr lang="en-US" smtClean="0">
                <a:solidFill>
                  <a:schemeClr val="tx1"/>
                </a:solidFill>
                <a:ea typeface="ＭＳ Ｐゴシック" pitchFamily="-1" charset="-128"/>
                <a:cs typeface="ＭＳ Ｐゴシック" pitchFamily="-1" charset="-128"/>
              </a:rPr>
              <a:t>Chamfer distance</a:t>
            </a:r>
          </a:p>
        </p:txBody>
      </p:sp>
      <p:pic>
        <p:nvPicPr>
          <p:cNvPr id="102404" name="Picture 2"/>
          <p:cNvPicPr>
            <a:picLocks noChangeAspect="1"/>
          </p:cNvPicPr>
          <p:nvPr/>
        </p:nvPicPr>
        <p:blipFill>
          <a:blip r:embed="rId3"/>
          <a:srcRect/>
          <a:stretch>
            <a:fillRect/>
          </a:stretch>
        </p:blipFill>
        <p:spPr bwMode="auto">
          <a:xfrm>
            <a:off x="560388" y="1281113"/>
            <a:ext cx="6172200" cy="1189037"/>
          </a:xfrm>
          <a:prstGeom prst="rect">
            <a:avLst/>
          </a:prstGeom>
          <a:noFill/>
          <a:ln w="9525">
            <a:noFill/>
            <a:miter lim="800000"/>
            <a:headEnd/>
            <a:tailEnd/>
          </a:ln>
        </p:spPr>
      </p:pic>
      <p:cxnSp>
        <p:nvCxnSpPr>
          <p:cNvPr id="102405" name="Straight Arrow Connector 4"/>
          <p:cNvCxnSpPr>
            <a:cxnSpLocks noChangeShapeType="1"/>
          </p:cNvCxnSpPr>
          <p:nvPr/>
        </p:nvCxnSpPr>
        <p:spPr bwMode="auto">
          <a:xfrm rot="5400000" flipH="1" flipV="1">
            <a:off x="3048001" y="2701925"/>
            <a:ext cx="373062" cy="1587"/>
          </a:xfrm>
          <a:prstGeom prst="straightConnector1">
            <a:avLst/>
          </a:prstGeom>
          <a:noFill/>
          <a:ln w="9525">
            <a:solidFill>
              <a:schemeClr val="tx1"/>
            </a:solidFill>
            <a:round/>
            <a:headEnd/>
            <a:tailEnd type="arrow" w="med" len="med"/>
          </a:ln>
        </p:spPr>
      </p:cxnSp>
      <p:sp>
        <p:nvSpPr>
          <p:cNvPr id="102406" name="TextBox 5"/>
          <p:cNvSpPr txBox="1">
            <a:spLocks noChangeArrowheads="1"/>
          </p:cNvSpPr>
          <p:nvPr/>
        </p:nvSpPr>
        <p:spPr bwMode="auto">
          <a:xfrm>
            <a:off x="2127250" y="2917825"/>
            <a:ext cx="2532063" cy="646113"/>
          </a:xfrm>
          <a:prstGeom prst="rect">
            <a:avLst/>
          </a:prstGeom>
          <a:noFill/>
          <a:ln w="9525">
            <a:noFill/>
            <a:miter lim="800000"/>
            <a:headEnd/>
            <a:tailEnd/>
          </a:ln>
        </p:spPr>
        <p:txBody>
          <a:bodyPr wrap="none" lIns="91430" tIns="45716" rIns="91430" bIns="45716">
            <a:prstTxWarp prst="textNoShape">
              <a:avLst/>
            </a:prstTxWarp>
            <a:spAutoFit/>
          </a:bodyPr>
          <a:lstStyle/>
          <a:p>
            <a:r>
              <a:rPr lang="en-US"/>
              <a:t>Sum over pixels on the </a:t>
            </a:r>
            <a:br>
              <a:rPr lang="en-US"/>
            </a:br>
            <a:r>
              <a:rPr lang="en-US"/>
              <a:t>edge template F</a:t>
            </a:r>
          </a:p>
        </p:txBody>
      </p:sp>
      <p:sp>
        <p:nvSpPr>
          <p:cNvPr id="102407" name="TextBox 6"/>
          <p:cNvSpPr txBox="1">
            <a:spLocks noChangeArrowheads="1"/>
          </p:cNvSpPr>
          <p:nvPr/>
        </p:nvSpPr>
        <p:spPr bwMode="auto">
          <a:xfrm>
            <a:off x="3781425" y="2163763"/>
            <a:ext cx="3379788"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Find closest edge location after </a:t>
            </a:r>
            <a:br>
              <a:rPr lang="en-US"/>
            </a:br>
            <a:r>
              <a:rPr lang="en-US"/>
              <a:t>displacement x</a:t>
            </a:r>
          </a:p>
        </p:txBody>
      </p:sp>
      <p:pic>
        <p:nvPicPr>
          <p:cNvPr id="8" name="Picture 13"/>
          <p:cNvPicPr>
            <a:picLocks noChangeAspect="1" noChangeArrowheads="1"/>
          </p:cNvPicPr>
          <p:nvPr/>
        </p:nvPicPr>
        <p:blipFill>
          <a:blip r:embed="rId4">
            <a:clrChange>
              <a:clrFrom>
                <a:srgbClr val="FFFFFF"/>
              </a:clrFrom>
              <a:clrTo>
                <a:srgbClr val="FFFFFF">
                  <a:alpha val="0"/>
                </a:srgbClr>
              </a:clrTo>
            </a:clrChange>
            <a:duotone>
              <a:srgbClr val="FF0000"/>
              <a:srgbClr val="FFF1C1"/>
            </a:duotone>
          </a:blip>
          <a:srcRect l="16745" t="10503" r="21860" b="10722"/>
          <a:stretch>
            <a:fillRect/>
          </a:stretch>
        </p:blipFill>
        <p:spPr bwMode="auto">
          <a:xfrm>
            <a:off x="5003801" y="3298374"/>
            <a:ext cx="1781628" cy="2429493"/>
          </a:xfrm>
          <a:prstGeom prst="rect">
            <a:avLst/>
          </a:prstGeom>
          <a:noFill/>
          <a:ln w="9525">
            <a:noFill/>
            <a:miter lim="800000"/>
            <a:headEnd/>
            <a:tailEnd/>
          </a:ln>
          <a:effectLst/>
        </p:spPr>
      </p:pic>
      <p:cxnSp>
        <p:nvCxnSpPr>
          <p:cNvPr id="102409" name="Straight Arrow Connector 10"/>
          <p:cNvCxnSpPr>
            <a:cxnSpLocks noChangeShapeType="1"/>
          </p:cNvCxnSpPr>
          <p:nvPr/>
        </p:nvCxnSpPr>
        <p:spPr bwMode="auto">
          <a:xfrm rot="16200000" flipH="1">
            <a:off x="4391026" y="2921000"/>
            <a:ext cx="2557462" cy="725487"/>
          </a:xfrm>
          <a:prstGeom prst="straightConnector1">
            <a:avLst/>
          </a:prstGeom>
          <a:noFill/>
          <a:ln w="38100">
            <a:solidFill>
              <a:srgbClr val="FF0000"/>
            </a:solidFill>
            <a:round/>
            <a:headEnd/>
            <a:tailEnd type="arrow" w="med" len="med"/>
          </a:ln>
        </p:spPr>
      </p:cxnSp>
      <p:pic>
        <p:nvPicPr>
          <p:cNvPr id="102410" name="Picture 13"/>
          <p:cNvPicPr>
            <a:picLocks noChangeAspect="1" noChangeArrowheads="1"/>
          </p:cNvPicPr>
          <p:nvPr/>
        </p:nvPicPr>
        <p:blipFill>
          <a:blip r:embed="rId5"/>
          <a:srcRect l="16745" t="10503" r="21860" b="10722"/>
          <a:stretch>
            <a:fillRect/>
          </a:stretch>
        </p:blipFill>
        <p:spPr bwMode="auto">
          <a:xfrm>
            <a:off x="2500313" y="3597275"/>
            <a:ext cx="1419225" cy="1935163"/>
          </a:xfrm>
          <a:prstGeom prst="rect">
            <a:avLst/>
          </a:prstGeom>
          <a:noFill/>
          <a:ln w="9525">
            <a:noFill/>
            <a:miter lim="800000"/>
            <a:headEnd/>
            <a:tailEnd/>
          </a:ln>
        </p:spPr>
      </p:pic>
      <p:sp>
        <p:nvSpPr>
          <p:cNvPr id="102411" name="TextBox 12"/>
          <p:cNvSpPr txBox="1">
            <a:spLocks noChangeArrowheads="1"/>
          </p:cNvSpPr>
          <p:nvPr/>
        </p:nvSpPr>
        <p:spPr bwMode="auto">
          <a:xfrm>
            <a:off x="4999038" y="5732463"/>
            <a:ext cx="2962275"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E = edge map of the image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Chamfer distance</a:t>
            </a:r>
          </a:p>
        </p:txBody>
      </p:sp>
      <p:pic>
        <p:nvPicPr>
          <p:cNvPr id="103427" name="Picture 10"/>
          <p:cNvPicPr>
            <a:picLocks noChangeAspect="1" noChangeArrowheads="1"/>
          </p:cNvPicPr>
          <p:nvPr/>
        </p:nvPicPr>
        <p:blipFill>
          <a:blip r:embed="rId2"/>
          <a:srcRect r="4741"/>
          <a:stretch>
            <a:fillRect/>
          </a:stretch>
        </p:blipFill>
        <p:spPr bwMode="auto">
          <a:xfrm>
            <a:off x="215900" y="1685925"/>
            <a:ext cx="2844800" cy="2949575"/>
          </a:xfrm>
          <a:prstGeom prst="rect">
            <a:avLst/>
          </a:prstGeom>
          <a:noFill/>
          <a:ln w="9525">
            <a:noFill/>
            <a:miter lim="800000"/>
            <a:headEnd/>
            <a:tailEnd/>
          </a:ln>
        </p:spPr>
      </p:pic>
      <p:pic>
        <p:nvPicPr>
          <p:cNvPr id="103428" name="Picture 11"/>
          <p:cNvPicPr>
            <a:picLocks noChangeAspect="1" noChangeArrowheads="1"/>
          </p:cNvPicPr>
          <p:nvPr/>
        </p:nvPicPr>
        <p:blipFill>
          <a:blip r:embed="rId3"/>
          <a:srcRect r="7196"/>
          <a:stretch>
            <a:fillRect/>
          </a:stretch>
        </p:blipFill>
        <p:spPr bwMode="auto">
          <a:xfrm>
            <a:off x="3200400" y="1666875"/>
            <a:ext cx="2676525" cy="2959100"/>
          </a:xfrm>
          <a:prstGeom prst="rect">
            <a:avLst/>
          </a:prstGeom>
          <a:noFill/>
          <a:ln w="9525">
            <a:noFill/>
            <a:miter lim="800000"/>
            <a:headEnd/>
            <a:tailEnd/>
          </a:ln>
        </p:spPr>
      </p:pic>
      <p:pic>
        <p:nvPicPr>
          <p:cNvPr id="103429" name="Picture 12"/>
          <p:cNvPicPr>
            <a:picLocks noChangeAspect="1" noChangeArrowheads="1"/>
          </p:cNvPicPr>
          <p:nvPr/>
        </p:nvPicPr>
        <p:blipFill>
          <a:blip r:embed="rId4"/>
          <a:srcRect r="5116"/>
          <a:stretch>
            <a:fillRect/>
          </a:stretch>
        </p:blipFill>
        <p:spPr bwMode="auto">
          <a:xfrm>
            <a:off x="6138863" y="1671638"/>
            <a:ext cx="2805112" cy="3001962"/>
          </a:xfrm>
          <a:prstGeom prst="rect">
            <a:avLst/>
          </a:prstGeom>
          <a:noFill/>
          <a:ln w="9525">
            <a:noFill/>
            <a:miter lim="800000"/>
            <a:headEnd/>
            <a:tailEnd/>
          </a:ln>
        </p:spPr>
      </p:pic>
      <p:sp>
        <p:nvSpPr>
          <p:cNvPr id="103430" name="TextBox 5"/>
          <p:cNvSpPr txBox="1">
            <a:spLocks noChangeArrowheads="1"/>
          </p:cNvSpPr>
          <p:nvPr/>
        </p:nvSpPr>
        <p:spPr bwMode="auto">
          <a:xfrm>
            <a:off x="5707063" y="4618038"/>
            <a:ext cx="3430587" cy="923925"/>
          </a:xfrm>
          <a:prstGeom prst="rect">
            <a:avLst/>
          </a:prstGeom>
          <a:noFill/>
          <a:ln w="9525">
            <a:noFill/>
            <a:miter lim="800000"/>
            <a:headEnd/>
            <a:tailEnd/>
          </a:ln>
        </p:spPr>
        <p:txBody>
          <a:bodyPr wrap="none" lIns="91430" tIns="45716" rIns="91430" bIns="45716">
            <a:prstTxWarp prst="textNoShape">
              <a:avLst/>
            </a:prstTxWarp>
            <a:spAutoFit/>
          </a:bodyPr>
          <a:lstStyle/>
          <a:p>
            <a:r>
              <a:rPr lang="en-US"/>
              <a:t>DT(E) = Function that assigns</a:t>
            </a:r>
            <a:br>
              <a:rPr lang="en-US"/>
            </a:br>
            <a:r>
              <a:rPr lang="en-US"/>
              <a:t>to each pixel the distance to the </a:t>
            </a:r>
          </a:p>
          <a:p>
            <a:r>
              <a:rPr lang="en-US"/>
              <a:t>nearest edge.</a:t>
            </a:r>
          </a:p>
        </p:txBody>
      </p:sp>
      <p:sp>
        <p:nvSpPr>
          <p:cNvPr id="103431" name="TextBox 7"/>
          <p:cNvSpPr txBox="1">
            <a:spLocks noChangeArrowheads="1"/>
          </p:cNvSpPr>
          <p:nvPr/>
        </p:nvSpPr>
        <p:spPr bwMode="auto">
          <a:xfrm>
            <a:off x="6186488" y="1143000"/>
            <a:ext cx="2767012" cy="461963"/>
          </a:xfrm>
          <a:prstGeom prst="rect">
            <a:avLst/>
          </a:prstGeom>
          <a:noFill/>
          <a:ln w="9525">
            <a:noFill/>
            <a:miter lim="800000"/>
            <a:headEnd/>
            <a:tailEnd/>
          </a:ln>
        </p:spPr>
        <p:txBody>
          <a:bodyPr wrap="none" lIns="91430" tIns="45716" rIns="91430" bIns="45716">
            <a:prstTxWarp prst="textNoShape">
              <a:avLst/>
            </a:prstTxWarp>
            <a:spAutoFit/>
          </a:bodyPr>
          <a:lstStyle/>
          <a:p>
            <a:r>
              <a:rPr lang="en-US" sz="2400"/>
              <a:t>Distance transform</a:t>
            </a:r>
          </a:p>
        </p:txBody>
      </p:sp>
      <p:sp>
        <p:nvSpPr>
          <p:cNvPr id="103432" name="TextBox 8"/>
          <p:cNvSpPr txBox="1">
            <a:spLocks noChangeArrowheads="1"/>
          </p:cNvSpPr>
          <p:nvPr/>
        </p:nvSpPr>
        <p:spPr bwMode="auto">
          <a:xfrm>
            <a:off x="173038" y="5705475"/>
            <a:ext cx="8678862"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Using the distance transform, the Chamfer distance can be written as a convolution</a:t>
            </a:r>
          </a:p>
        </p:txBody>
      </p:sp>
      <p:sp>
        <p:nvSpPr>
          <p:cNvPr id="103433" name="TextBox 9"/>
          <p:cNvSpPr txBox="1">
            <a:spLocks noChangeArrowheads="1"/>
          </p:cNvSpPr>
          <p:nvPr/>
        </p:nvSpPr>
        <p:spPr bwMode="auto">
          <a:xfrm>
            <a:off x="4062413" y="1214438"/>
            <a:ext cx="1057275" cy="460375"/>
          </a:xfrm>
          <a:prstGeom prst="rect">
            <a:avLst/>
          </a:prstGeom>
          <a:noFill/>
          <a:ln w="9525">
            <a:noFill/>
            <a:miter lim="800000"/>
            <a:headEnd/>
            <a:tailEnd/>
          </a:ln>
        </p:spPr>
        <p:txBody>
          <a:bodyPr wrap="none" lIns="91430" tIns="45716" rIns="91430" bIns="45716">
            <a:prstTxWarp prst="textNoShape">
              <a:avLst/>
            </a:prstTxWarp>
            <a:spAutoFit/>
          </a:bodyPr>
          <a:lstStyle/>
          <a:p>
            <a:r>
              <a:rPr lang="en-US" sz="2400"/>
              <a:t>Edges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Edges and chamfer distance</a:t>
            </a:r>
          </a:p>
        </p:txBody>
      </p:sp>
      <p:sp>
        <p:nvSpPr>
          <p:cNvPr id="104451" name="Text Box 6"/>
          <p:cNvSpPr txBox="1">
            <a:spLocks noChangeArrowheads="1"/>
          </p:cNvSpPr>
          <p:nvPr/>
        </p:nvSpPr>
        <p:spPr bwMode="auto">
          <a:xfrm>
            <a:off x="0" y="5867400"/>
            <a:ext cx="3200400" cy="369888"/>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a:solidFill>
                  <a:schemeClr val="bg1"/>
                </a:solidFill>
              </a:rPr>
              <a:t>Gavrila, Philomin, ICCV 1999</a:t>
            </a:r>
          </a:p>
        </p:txBody>
      </p:sp>
      <p:pic>
        <p:nvPicPr>
          <p:cNvPr id="104452" name="Picture 7"/>
          <p:cNvPicPr>
            <a:picLocks noChangeAspect="1" noChangeArrowheads="1"/>
          </p:cNvPicPr>
          <p:nvPr/>
        </p:nvPicPr>
        <p:blipFill>
          <a:blip r:embed="rId3"/>
          <a:srcRect/>
          <a:stretch>
            <a:fillRect/>
          </a:stretch>
        </p:blipFill>
        <p:spPr bwMode="auto">
          <a:xfrm>
            <a:off x="5867400" y="3733800"/>
            <a:ext cx="2971800" cy="2959100"/>
          </a:xfrm>
          <a:prstGeom prst="rect">
            <a:avLst/>
          </a:prstGeom>
          <a:noFill/>
          <a:ln w="9525">
            <a:noFill/>
            <a:miter lim="800000"/>
            <a:headEnd/>
            <a:tailEnd/>
          </a:ln>
        </p:spPr>
      </p:pic>
      <p:pic>
        <p:nvPicPr>
          <p:cNvPr id="104453" name="Picture 8"/>
          <p:cNvPicPr>
            <a:picLocks noChangeAspect="1" noChangeArrowheads="1"/>
          </p:cNvPicPr>
          <p:nvPr/>
        </p:nvPicPr>
        <p:blipFill>
          <a:blip r:embed="rId4"/>
          <a:srcRect/>
          <a:stretch>
            <a:fillRect/>
          </a:stretch>
        </p:blipFill>
        <p:spPr bwMode="auto">
          <a:xfrm>
            <a:off x="5715000" y="838200"/>
            <a:ext cx="3187700" cy="2865438"/>
          </a:xfrm>
          <a:prstGeom prst="rect">
            <a:avLst/>
          </a:prstGeom>
          <a:noFill/>
          <a:ln w="9525">
            <a:noFill/>
            <a:miter lim="800000"/>
            <a:headEnd/>
            <a:tailEnd/>
          </a:ln>
        </p:spPr>
      </p:pic>
      <p:pic>
        <p:nvPicPr>
          <p:cNvPr id="104454" name="Picture 9"/>
          <p:cNvPicPr>
            <a:picLocks noChangeAspect="1" noChangeArrowheads="1"/>
          </p:cNvPicPr>
          <p:nvPr/>
        </p:nvPicPr>
        <p:blipFill>
          <a:blip r:embed="rId5"/>
          <a:srcRect l="11169" t="2499" r="3406" b="12500"/>
          <a:stretch>
            <a:fillRect/>
          </a:stretch>
        </p:blipFill>
        <p:spPr bwMode="auto">
          <a:xfrm>
            <a:off x="1600200" y="1752600"/>
            <a:ext cx="2811463" cy="3124200"/>
          </a:xfrm>
          <a:prstGeom prst="rect">
            <a:avLst/>
          </a:prstGeom>
          <a:noFill/>
          <a:ln w="9525">
            <a:noFill/>
            <a:miter lim="800000"/>
            <a:headEnd/>
            <a:tailEnd/>
          </a:ln>
        </p:spPr>
      </p:pic>
      <p:pic>
        <p:nvPicPr>
          <p:cNvPr id="104455" name="Picture 10"/>
          <p:cNvPicPr>
            <a:picLocks noChangeAspect="1" noChangeArrowheads="1"/>
          </p:cNvPicPr>
          <p:nvPr/>
        </p:nvPicPr>
        <p:blipFill>
          <a:blip r:embed="rId6"/>
          <a:srcRect r="4741"/>
          <a:stretch>
            <a:fillRect/>
          </a:stretch>
        </p:blipFill>
        <p:spPr bwMode="auto">
          <a:xfrm>
            <a:off x="152400" y="914400"/>
            <a:ext cx="1371600" cy="1422400"/>
          </a:xfrm>
          <a:prstGeom prst="rect">
            <a:avLst/>
          </a:prstGeom>
          <a:noFill/>
          <a:ln w="9525">
            <a:noFill/>
            <a:miter lim="800000"/>
            <a:headEnd/>
            <a:tailEnd/>
          </a:ln>
        </p:spPr>
      </p:pic>
      <p:pic>
        <p:nvPicPr>
          <p:cNvPr id="104456" name="Picture 11"/>
          <p:cNvPicPr>
            <a:picLocks noChangeAspect="1" noChangeArrowheads="1"/>
          </p:cNvPicPr>
          <p:nvPr/>
        </p:nvPicPr>
        <p:blipFill>
          <a:blip r:embed="rId7"/>
          <a:srcRect r="7196"/>
          <a:stretch>
            <a:fillRect/>
          </a:stretch>
        </p:blipFill>
        <p:spPr bwMode="auto">
          <a:xfrm>
            <a:off x="152400" y="2438400"/>
            <a:ext cx="1371600" cy="1516063"/>
          </a:xfrm>
          <a:prstGeom prst="rect">
            <a:avLst/>
          </a:prstGeom>
          <a:noFill/>
          <a:ln w="9525">
            <a:noFill/>
            <a:miter lim="800000"/>
            <a:headEnd/>
            <a:tailEnd/>
          </a:ln>
        </p:spPr>
      </p:pic>
      <p:pic>
        <p:nvPicPr>
          <p:cNvPr id="104457" name="Picture 12"/>
          <p:cNvPicPr>
            <a:picLocks noChangeAspect="1" noChangeArrowheads="1"/>
          </p:cNvPicPr>
          <p:nvPr/>
        </p:nvPicPr>
        <p:blipFill>
          <a:blip r:embed="rId8"/>
          <a:srcRect r="5116"/>
          <a:stretch>
            <a:fillRect/>
          </a:stretch>
        </p:blipFill>
        <p:spPr bwMode="auto">
          <a:xfrm>
            <a:off x="152400" y="4038600"/>
            <a:ext cx="1352550" cy="1447800"/>
          </a:xfrm>
          <a:prstGeom prst="rect">
            <a:avLst/>
          </a:prstGeom>
          <a:noFill/>
          <a:ln w="9525">
            <a:noFill/>
            <a:miter lim="800000"/>
            <a:headEnd/>
            <a:tailEnd/>
          </a:ln>
        </p:spPr>
      </p:pic>
      <p:pic>
        <p:nvPicPr>
          <p:cNvPr id="104458" name="Picture 13"/>
          <p:cNvPicPr>
            <a:picLocks noChangeAspect="1" noChangeArrowheads="1"/>
          </p:cNvPicPr>
          <p:nvPr/>
        </p:nvPicPr>
        <p:blipFill>
          <a:blip r:embed="rId9"/>
          <a:srcRect l="16745" t="10503" r="21860" b="10722"/>
          <a:stretch>
            <a:fillRect/>
          </a:stretch>
        </p:blipFill>
        <p:spPr bwMode="auto">
          <a:xfrm>
            <a:off x="4495800" y="2590800"/>
            <a:ext cx="8382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Distance transform</a:t>
            </a:r>
          </a:p>
        </p:txBody>
      </p:sp>
      <p:pic>
        <p:nvPicPr>
          <p:cNvPr id="106499" name="Picture 3"/>
          <p:cNvPicPr>
            <a:picLocks noChangeAspect="1"/>
          </p:cNvPicPr>
          <p:nvPr/>
        </p:nvPicPr>
        <p:blipFill>
          <a:blip r:embed="rId2"/>
          <a:srcRect r="55499"/>
          <a:stretch>
            <a:fillRect/>
          </a:stretch>
        </p:blipFill>
        <p:spPr bwMode="auto">
          <a:xfrm>
            <a:off x="280988" y="1978025"/>
            <a:ext cx="3735387" cy="2835275"/>
          </a:xfrm>
          <a:prstGeom prst="rect">
            <a:avLst/>
          </a:prstGeom>
          <a:noFill/>
          <a:ln w="9525">
            <a:noFill/>
            <a:miter lim="800000"/>
            <a:headEnd/>
            <a:tailEnd/>
          </a:ln>
        </p:spPr>
      </p:pic>
      <p:sp>
        <p:nvSpPr>
          <p:cNvPr id="106500" name="TextBox 3"/>
          <p:cNvSpPr txBox="1">
            <a:spLocks noChangeArrowheads="1"/>
          </p:cNvSpPr>
          <p:nvPr/>
        </p:nvSpPr>
        <p:spPr bwMode="auto">
          <a:xfrm>
            <a:off x="1674813" y="4824413"/>
            <a:ext cx="838200" cy="369887"/>
          </a:xfrm>
          <a:prstGeom prst="rect">
            <a:avLst/>
          </a:prstGeom>
          <a:noFill/>
          <a:ln w="9525">
            <a:noFill/>
            <a:miter lim="800000"/>
            <a:headEnd/>
            <a:tailEnd/>
          </a:ln>
        </p:spPr>
        <p:txBody>
          <a:bodyPr wrap="none">
            <a:prstTxWarp prst="textNoShape">
              <a:avLst/>
            </a:prstTxWarp>
            <a:spAutoFit/>
          </a:bodyPr>
          <a:lstStyle/>
          <a:p>
            <a:r>
              <a:rPr lang="en-US"/>
              <a:t>Edges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Distance transform</a:t>
            </a:r>
          </a:p>
        </p:txBody>
      </p:sp>
      <p:pic>
        <p:nvPicPr>
          <p:cNvPr id="107523" name="Picture 3"/>
          <p:cNvPicPr>
            <a:picLocks noChangeAspect="1"/>
          </p:cNvPicPr>
          <p:nvPr/>
        </p:nvPicPr>
        <p:blipFill>
          <a:blip r:embed="rId2"/>
          <a:srcRect/>
          <a:stretch>
            <a:fillRect/>
          </a:stretch>
        </p:blipFill>
        <p:spPr bwMode="auto">
          <a:xfrm>
            <a:off x="280988" y="1978025"/>
            <a:ext cx="8393112" cy="2835275"/>
          </a:xfrm>
          <a:prstGeom prst="rect">
            <a:avLst/>
          </a:prstGeom>
          <a:noFill/>
          <a:ln w="9525">
            <a:noFill/>
            <a:miter lim="800000"/>
            <a:headEnd/>
            <a:tailEnd/>
          </a:ln>
        </p:spPr>
      </p:pic>
      <p:sp>
        <p:nvSpPr>
          <p:cNvPr id="107524" name="TextBox 3"/>
          <p:cNvSpPr txBox="1">
            <a:spLocks noChangeArrowheads="1"/>
          </p:cNvSpPr>
          <p:nvPr/>
        </p:nvSpPr>
        <p:spPr bwMode="auto">
          <a:xfrm>
            <a:off x="1674813" y="4824413"/>
            <a:ext cx="838200" cy="369887"/>
          </a:xfrm>
          <a:prstGeom prst="rect">
            <a:avLst/>
          </a:prstGeom>
          <a:noFill/>
          <a:ln w="9525">
            <a:noFill/>
            <a:miter lim="800000"/>
            <a:headEnd/>
            <a:tailEnd/>
          </a:ln>
        </p:spPr>
        <p:txBody>
          <a:bodyPr wrap="none">
            <a:prstTxWarp prst="textNoShape">
              <a:avLst/>
            </a:prstTxWarp>
            <a:spAutoFit/>
          </a:bodyPr>
          <a:lstStyle/>
          <a:p>
            <a:r>
              <a:rPr lang="en-US"/>
              <a:t>Edges</a:t>
            </a:r>
          </a:p>
        </p:txBody>
      </p:sp>
      <p:sp>
        <p:nvSpPr>
          <p:cNvPr id="107525" name="TextBox 4"/>
          <p:cNvSpPr txBox="1">
            <a:spLocks noChangeArrowheads="1"/>
          </p:cNvSpPr>
          <p:nvPr/>
        </p:nvSpPr>
        <p:spPr bwMode="auto">
          <a:xfrm>
            <a:off x="5870575" y="4806950"/>
            <a:ext cx="2241550" cy="584200"/>
          </a:xfrm>
          <a:prstGeom prst="rect">
            <a:avLst/>
          </a:prstGeom>
          <a:noFill/>
          <a:ln w="9525">
            <a:noFill/>
            <a:miter lim="800000"/>
            <a:headEnd/>
            <a:tailEnd/>
          </a:ln>
        </p:spPr>
        <p:txBody>
          <a:bodyPr wrap="none">
            <a:prstTxWarp prst="textNoShape">
              <a:avLst/>
            </a:prstTxWarp>
            <a:spAutoFit/>
          </a:bodyPr>
          <a:lstStyle/>
          <a:p>
            <a:r>
              <a:rPr lang="en-US"/>
              <a:t>Distance transform</a:t>
            </a:r>
          </a:p>
          <a:p>
            <a:r>
              <a:rPr lang="en-US" sz="1400"/>
              <a:t>(with Manhattan distance)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Efficient computation of DT</a:t>
            </a:r>
          </a:p>
        </p:txBody>
      </p:sp>
      <p:pic>
        <p:nvPicPr>
          <p:cNvPr id="108547" name="Picture 2"/>
          <p:cNvPicPr>
            <a:picLocks noChangeAspect="1"/>
          </p:cNvPicPr>
          <p:nvPr/>
        </p:nvPicPr>
        <p:blipFill>
          <a:blip r:embed="rId2"/>
          <a:srcRect/>
          <a:stretch>
            <a:fillRect/>
          </a:stretch>
        </p:blipFill>
        <p:spPr bwMode="auto">
          <a:xfrm>
            <a:off x="657225" y="1714500"/>
            <a:ext cx="7685088" cy="4791075"/>
          </a:xfrm>
          <a:prstGeom prst="rect">
            <a:avLst/>
          </a:prstGeom>
          <a:noFill/>
          <a:ln w="9525">
            <a:noFill/>
            <a:miter lim="800000"/>
            <a:headEnd/>
            <a:tailEnd/>
          </a:ln>
        </p:spPr>
      </p:pic>
      <p:sp>
        <p:nvSpPr>
          <p:cNvPr id="108548" name="TextBox 3"/>
          <p:cNvSpPr txBox="1">
            <a:spLocks noChangeArrowheads="1"/>
          </p:cNvSpPr>
          <p:nvPr/>
        </p:nvSpPr>
        <p:spPr bwMode="auto">
          <a:xfrm>
            <a:off x="962025" y="1252538"/>
            <a:ext cx="245745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P = set of edge pixels.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9570" name="Picture 11"/>
          <p:cNvPicPr>
            <a:picLocks noChangeAspect="1" noChangeArrowheads="1"/>
          </p:cNvPicPr>
          <p:nvPr/>
        </p:nvPicPr>
        <p:blipFill>
          <a:blip r:embed="rId2"/>
          <a:srcRect r="7196"/>
          <a:stretch>
            <a:fillRect/>
          </a:stretch>
        </p:blipFill>
        <p:spPr bwMode="auto">
          <a:xfrm>
            <a:off x="3090863" y="2809875"/>
            <a:ext cx="2924175" cy="3230563"/>
          </a:xfrm>
          <a:prstGeom prst="rect">
            <a:avLst/>
          </a:prstGeom>
          <a:noFill/>
          <a:ln w="9525">
            <a:noFill/>
            <a:miter lim="800000"/>
            <a:headEnd/>
            <a:tailEnd/>
          </a:ln>
        </p:spPr>
      </p:pic>
      <p:sp>
        <p:nvSpPr>
          <p:cNvPr id="109571" name="Title 1"/>
          <p:cNvSpPr>
            <a:spLocks noGrp="1"/>
          </p:cNvSpPr>
          <p:nvPr>
            <p:ph type="title"/>
          </p:nvPr>
        </p:nvSpPr>
        <p:spPr/>
        <p:txBody>
          <a:bodyPr/>
          <a:lstStyle/>
          <a:p>
            <a:pPr eaLnBrk="1" hangingPunct="1"/>
            <a:r>
              <a:rPr lang="en-US" smtClean="0">
                <a:solidFill>
                  <a:schemeClr val="tx1"/>
                </a:solidFill>
                <a:ea typeface="ＭＳ Ｐゴシック" pitchFamily="-1" charset="-128"/>
                <a:cs typeface="ＭＳ Ｐゴシック" pitchFamily="-1" charset="-128"/>
              </a:rPr>
              <a:t>Chamfer distance</a:t>
            </a:r>
          </a:p>
        </p:txBody>
      </p:sp>
      <p:pic>
        <p:nvPicPr>
          <p:cNvPr id="109572" name="Picture 2"/>
          <p:cNvPicPr>
            <a:picLocks noChangeAspect="1"/>
          </p:cNvPicPr>
          <p:nvPr/>
        </p:nvPicPr>
        <p:blipFill>
          <a:blip r:embed="rId3"/>
          <a:srcRect/>
          <a:stretch>
            <a:fillRect/>
          </a:stretch>
        </p:blipFill>
        <p:spPr bwMode="auto">
          <a:xfrm>
            <a:off x="196850" y="1281113"/>
            <a:ext cx="6172200" cy="1189037"/>
          </a:xfrm>
          <a:prstGeom prst="rect">
            <a:avLst/>
          </a:prstGeom>
          <a:noFill/>
          <a:ln w="9525">
            <a:noFill/>
            <a:miter lim="800000"/>
            <a:headEnd/>
            <a:tailEnd/>
          </a:ln>
        </p:spPr>
      </p:pic>
      <p:cxnSp>
        <p:nvCxnSpPr>
          <p:cNvPr id="109573" name="Straight Arrow Connector 4"/>
          <p:cNvCxnSpPr>
            <a:cxnSpLocks noChangeShapeType="1"/>
          </p:cNvCxnSpPr>
          <p:nvPr/>
        </p:nvCxnSpPr>
        <p:spPr bwMode="auto">
          <a:xfrm flipV="1">
            <a:off x="2041525" y="2476500"/>
            <a:ext cx="571500" cy="173038"/>
          </a:xfrm>
          <a:prstGeom prst="straightConnector1">
            <a:avLst/>
          </a:prstGeom>
          <a:noFill/>
          <a:ln w="9525">
            <a:solidFill>
              <a:schemeClr val="tx1"/>
            </a:solidFill>
            <a:round/>
            <a:headEnd/>
            <a:tailEnd type="arrow" w="med" len="med"/>
          </a:ln>
        </p:spPr>
      </p:cxnSp>
      <p:sp>
        <p:nvSpPr>
          <p:cNvPr id="109574" name="TextBox 5"/>
          <p:cNvSpPr txBox="1">
            <a:spLocks noChangeArrowheads="1"/>
          </p:cNvSpPr>
          <p:nvPr/>
        </p:nvSpPr>
        <p:spPr bwMode="auto">
          <a:xfrm>
            <a:off x="257175" y="2673350"/>
            <a:ext cx="2532063" cy="646113"/>
          </a:xfrm>
          <a:prstGeom prst="rect">
            <a:avLst/>
          </a:prstGeom>
          <a:noFill/>
          <a:ln w="9525">
            <a:noFill/>
            <a:miter lim="800000"/>
            <a:headEnd/>
            <a:tailEnd/>
          </a:ln>
        </p:spPr>
        <p:txBody>
          <a:bodyPr wrap="none" lIns="91430" tIns="45716" rIns="91430" bIns="45716">
            <a:prstTxWarp prst="textNoShape">
              <a:avLst/>
            </a:prstTxWarp>
            <a:spAutoFit/>
          </a:bodyPr>
          <a:lstStyle/>
          <a:p>
            <a:r>
              <a:rPr lang="en-US"/>
              <a:t>Sum over pixels on the </a:t>
            </a:r>
            <a:br>
              <a:rPr lang="en-US"/>
            </a:br>
            <a:r>
              <a:rPr lang="en-US"/>
              <a:t>edge template F</a:t>
            </a:r>
          </a:p>
        </p:txBody>
      </p:sp>
      <p:sp>
        <p:nvSpPr>
          <p:cNvPr id="109575" name="TextBox 6"/>
          <p:cNvSpPr txBox="1">
            <a:spLocks noChangeArrowheads="1"/>
          </p:cNvSpPr>
          <p:nvPr/>
        </p:nvSpPr>
        <p:spPr bwMode="auto">
          <a:xfrm>
            <a:off x="3417888" y="2163763"/>
            <a:ext cx="3379787" cy="646112"/>
          </a:xfrm>
          <a:prstGeom prst="rect">
            <a:avLst/>
          </a:prstGeom>
          <a:noFill/>
          <a:ln w="9525">
            <a:noFill/>
            <a:miter lim="800000"/>
            <a:headEnd/>
            <a:tailEnd/>
          </a:ln>
        </p:spPr>
        <p:txBody>
          <a:bodyPr wrap="none" lIns="91430" tIns="45716" rIns="91430" bIns="45716">
            <a:prstTxWarp prst="textNoShape">
              <a:avLst/>
            </a:prstTxWarp>
            <a:spAutoFit/>
          </a:bodyPr>
          <a:lstStyle/>
          <a:p>
            <a:r>
              <a:rPr lang="en-US"/>
              <a:t>Find closest edge location after </a:t>
            </a:r>
            <a:br>
              <a:rPr lang="en-US"/>
            </a:br>
            <a:r>
              <a:rPr lang="en-US"/>
              <a:t>displacement x</a:t>
            </a:r>
          </a:p>
        </p:txBody>
      </p:sp>
      <p:pic>
        <p:nvPicPr>
          <p:cNvPr id="8" name="Picture 13"/>
          <p:cNvPicPr>
            <a:picLocks noChangeAspect="1" noChangeArrowheads="1"/>
          </p:cNvPicPr>
          <p:nvPr/>
        </p:nvPicPr>
        <p:blipFill>
          <a:blip r:embed="rId4">
            <a:clrChange>
              <a:clrFrom>
                <a:srgbClr val="FFFFFF"/>
              </a:clrFrom>
              <a:clrTo>
                <a:srgbClr val="FFFFFF">
                  <a:alpha val="0"/>
                </a:srgbClr>
              </a:clrTo>
            </a:clrChange>
            <a:duotone>
              <a:srgbClr val="FF0000"/>
              <a:srgbClr val="FFF1C1"/>
            </a:duotone>
          </a:blip>
          <a:srcRect l="16745" t="10503" r="21860" b="10722"/>
          <a:stretch>
            <a:fillRect/>
          </a:stretch>
        </p:blipFill>
        <p:spPr bwMode="auto">
          <a:xfrm>
            <a:off x="3307472" y="3352803"/>
            <a:ext cx="1781628" cy="2429493"/>
          </a:xfrm>
          <a:prstGeom prst="rect">
            <a:avLst/>
          </a:prstGeom>
          <a:noFill/>
          <a:ln w="9525">
            <a:noFill/>
            <a:miter lim="800000"/>
            <a:headEnd/>
            <a:tailEnd/>
          </a:ln>
          <a:effectLst/>
        </p:spPr>
      </p:pic>
      <p:pic>
        <p:nvPicPr>
          <p:cNvPr id="109577" name="Picture 13"/>
          <p:cNvPicPr>
            <a:picLocks noChangeAspect="1" noChangeArrowheads="1"/>
          </p:cNvPicPr>
          <p:nvPr/>
        </p:nvPicPr>
        <p:blipFill>
          <a:blip r:embed="rId5"/>
          <a:srcRect l="16745" t="10503" r="21860" b="10722"/>
          <a:stretch>
            <a:fillRect/>
          </a:stretch>
        </p:blipFill>
        <p:spPr bwMode="auto">
          <a:xfrm>
            <a:off x="1003300" y="3352800"/>
            <a:ext cx="1419225" cy="1935163"/>
          </a:xfrm>
          <a:prstGeom prst="rect">
            <a:avLst/>
          </a:prstGeom>
          <a:noFill/>
          <a:ln w="9525">
            <a:noFill/>
            <a:miter lim="800000"/>
            <a:headEnd/>
            <a:tailEnd/>
          </a:ln>
        </p:spPr>
      </p:pic>
      <p:sp>
        <p:nvSpPr>
          <p:cNvPr id="109578" name="TextBox 12"/>
          <p:cNvSpPr txBox="1">
            <a:spLocks noChangeArrowheads="1"/>
          </p:cNvSpPr>
          <p:nvPr/>
        </p:nvSpPr>
        <p:spPr bwMode="auto">
          <a:xfrm>
            <a:off x="2938463" y="5705475"/>
            <a:ext cx="2962275"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E = edge map of the image</a:t>
            </a:r>
          </a:p>
        </p:txBody>
      </p:sp>
      <p:sp>
        <p:nvSpPr>
          <p:cNvPr id="109579" name="TextBox 13"/>
          <p:cNvSpPr txBox="1">
            <a:spLocks noChangeArrowheads="1"/>
          </p:cNvSpPr>
          <p:nvPr/>
        </p:nvSpPr>
        <p:spPr bwMode="auto">
          <a:xfrm>
            <a:off x="6494463" y="1597025"/>
            <a:ext cx="1920875" cy="461963"/>
          </a:xfrm>
          <a:prstGeom prst="rect">
            <a:avLst/>
          </a:prstGeom>
          <a:noFill/>
          <a:ln w="9525">
            <a:noFill/>
            <a:miter lim="800000"/>
            <a:headEnd/>
            <a:tailEnd/>
          </a:ln>
        </p:spPr>
        <p:txBody>
          <a:bodyPr wrap="none" lIns="91430" tIns="45716" rIns="91430" bIns="45716">
            <a:prstTxWarp prst="textNoShape">
              <a:avLst/>
            </a:prstTxWarp>
            <a:spAutoFit/>
          </a:bodyPr>
          <a:lstStyle/>
          <a:p>
            <a:r>
              <a:rPr lang="en-US" sz="2400"/>
              <a:t>= F  *  DT(E)</a:t>
            </a:r>
          </a:p>
        </p:txBody>
      </p:sp>
      <p:pic>
        <p:nvPicPr>
          <p:cNvPr id="109580" name="Picture 12"/>
          <p:cNvPicPr>
            <a:picLocks noChangeAspect="1" noChangeArrowheads="1"/>
          </p:cNvPicPr>
          <p:nvPr/>
        </p:nvPicPr>
        <p:blipFill>
          <a:blip r:embed="rId6"/>
          <a:srcRect r="5116"/>
          <a:stretch>
            <a:fillRect/>
          </a:stretch>
        </p:blipFill>
        <p:spPr bwMode="auto">
          <a:xfrm>
            <a:off x="6338888" y="3176588"/>
            <a:ext cx="2805112" cy="3001962"/>
          </a:xfrm>
          <a:prstGeom prst="rect">
            <a:avLst/>
          </a:prstGeom>
          <a:noFill/>
          <a:ln w="9525">
            <a:noFill/>
            <a:miter lim="800000"/>
            <a:headEnd/>
            <a:tailEnd/>
          </a:ln>
        </p:spPr>
      </p:pic>
      <p:pic>
        <p:nvPicPr>
          <p:cNvPr id="17" name="Picture 13"/>
          <p:cNvPicPr>
            <a:picLocks noChangeAspect="1" noChangeArrowheads="1"/>
          </p:cNvPicPr>
          <p:nvPr/>
        </p:nvPicPr>
        <p:blipFill>
          <a:blip r:embed="rId4">
            <a:clrChange>
              <a:clrFrom>
                <a:srgbClr val="FFFFFF"/>
              </a:clrFrom>
              <a:clrTo>
                <a:srgbClr val="FFFFFF">
                  <a:alpha val="0"/>
                </a:srgbClr>
              </a:clrTo>
            </a:clrChange>
            <a:duotone>
              <a:srgbClr val="FF0000"/>
              <a:srgbClr val="FFF1C1"/>
            </a:duotone>
          </a:blip>
          <a:srcRect l="16745" t="10503" r="21860" b="10722"/>
          <a:stretch>
            <a:fillRect/>
          </a:stretch>
        </p:blipFill>
        <p:spPr bwMode="auto">
          <a:xfrm>
            <a:off x="6562301" y="3468916"/>
            <a:ext cx="1781628" cy="24294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249238" y="1509713"/>
            <a:ext cx="8229600" cy="4419600"/>
          </a:xfrm>
        </p:spPr>
        <p:txBody>
          <a:bodyPr/>
          <a:lstStyle/>
          <a:p>
            <a:pPr eaLnBrk="1" hangingPunct="1">
              <a:lnSpc>
                <a:spcPct val="80000"/>
              </a:lnSpc>
            </a:pPr>
            <a:r>
              <a:rPr lang="en-US" sz="2800"/>
              <a:t>A simple algorithm for learning robust classifiers</a:t>
            </a:r>
          </a:p>
          <a:p>
            <a:pPr lvl="1" eaLnBrk="1" hangingPunct="1">
              <a:lnSpc>
                <a:spcPct val="80000"/>
              </a:lnSpc>
            </a:pPr>
            <a:r>
              <a:rPr lang="en-US" sz="2400"/>
              <a:t>Freund &amp; Shapire, 1995</a:t>
            </a:r>
          </a:p>
          <a:p>
            <a:pPr lvl="1" eaLnBrk="1" hangingPunct="1">
              <a:lnSpc>
                <a:spcPct val="80000"/>
              </a:lnSpc>
            </a:pPr>
            <a:r>
              <a:rPr lang="en-US" sz="2400"/>
              <a:t>Friedman, Hastie, Tibshhirani, 1998</a:t>
            </a:r>
          </a:p>
          <a:p>
            <a:pPr lvl="1" eaLnBrk="1" hangingPunct="1">
              <a:lnSpc>
                <a:spcPct val="80000"/>
              </a:lnSpc>
            </a:pPr>
            <a:endParaRPr lang="en-US" sz="2400"/>
          </a:p>
          <a:p>
            <a:pPr eaLnBrk="1" hangingPunct="1">
              <a:lnSpc>
                <a:spcPct val="80000"/>
              </a:lnSpc>
            </a:pPr>
            <a:r>
              <a:rPr lang="en-US" sz="2800"/>
              <a:t>Provides efficient algorithm for sparse visual feature selection</a:t>
            </a:r>
          </a:p>
          <a:p>
            <a:pPr lvl="1" eaLnBrk="1" hangingPunct="1">
              <a:lnSpc>
                <a:spcPct val="80000"/>
              </a:lnSpc>
            </a:pPr>
            <a:r>
              <a:rPr lang="en-US" sz="2400" i="1"/>
              <a:t>Tieu &amp; Viola, 2000</a:t>
            </a:r>
          </a:p>
          <a:p>
            <a:pPr lvl="1" eaLnBrk="1" hangingPunct="1">
              <a:lnSpc>
                <a:spcPct val="80000"/>
              </a:lnSpc>
            </a:pPr>
            <a:r>
              <a:rPr lang="en-US" sz="2400" i="1"/>
              <a:t>Viola &amp; Jones, 2003</a:t>
            </a:r>
          </a:p>
          <a:p>
            <a:pPr lvl="1" eaLnBrk="1" hangingPunct="1">
              <a:lnSpc>
                <a:spcPct val="80000"/>
              </a:lnSpc>
            </a:pPr>
            <a:endParaRPr lang="en-US" sz="2400" i="1"/>
          </a:p>
          <a:p>
            <a:pPr eaLnBrk="1" hangingPunct="1">
              <a:lnSpc>
                <a:spcPct val="80000"/>
              </a:lnSpc>
            </a:pPr>
            <a:r>
              <a:rPr lang="en-US" sz="2800"/>
              <a:t>Easy to implement, not requires external optimization tools.</a:t>
            </a:r>
          </a:p>
          <a:p>
            <a:pPr eaLnBrk="1" hangingPunct="1">
              <a:lnSpc>
                <a:spcPct val="80000"/>
              </a:lnSpc>
            </a:pPr>
            <a:endParaRPr lang="en-US" sz="2800"/>
          </a:p>
          <a:p>
            <a:pPr eaLnBrk="1" hangingPunct="1">
              <a:lnSpc>
                <a:spcPct val="80000"/>
              </a:lnSpc>
            </a:pPr>
            <a:endParaRPr lang="en-US" sz="2800"/>
          </a:p>
          <a:p>
            <a:pPr eaLnBrk="1" hangingPunct="1">
              <a:lnSpc>
                <a:spcPct val="80000"/>
              </a:lnSpc>
            </a:pPr>
            <a:endParaRPr lang="en-US" sz="2800"/>
          </a:p>
          <a:p>
            <a:pPr eaLnBrk="1" hangingPunct="1">
              <a:lnSpc>
                <a:spcPct val="80000"/>
              </a:lnSpc>
              <a:buFontTx/>
              <a:buNone/>
            </a:pPr>
            <a:endParaRPr lang="en-US" sz="2800"/>
          </a:p>
        </p:txBody>
      </p:sp>
      <p:sp>
        <p:nvSpPr>
          <p:cNvPr id="173059" name="Rectangle 3"/>
          <p:cNvSpPr>
            <a:spLocks noGrp="1" noChangeArrowheads="1"/>
          </p:cNvSpPr>
          <p:nvPr>
            <p:ph type="title"/>
          </p:nvPr>
        </p:nvSpPr>
        <p:spPr/>
        <p:txBody>
          <a:bodyPr/>
          <a:lstStyle/>
          <a:p>
            <a:pPr eaLnBrk="1" hangingPunct="1"/>
            <a:r>
              <a:rPr lang="en-US">
                <a:solidFill>
                  <a:srgbClr val="0066FF"/>
                </a:solidFill>
              </a:rPr>
              <a:t>Why boosting?</a:t>
            </a:r>
          </a:p>
        </p:txBody>
      </p:sp>
      <p:sp>
        <p:nvSpPr>
          <p:cNvPr id="173060" name="Rectangle 3"/>
          <p:cNvSpPr>
            <a:spLocks noChangeArrowheads="1"/>
          </p:cNvSpPr>
          <p:nvPr/>
        </p:nvSpPr>
        <p:spPr bwMode="auto">
          <a:xfrm>
            <a:off x="2884488" y="5995988"/>
            <a:ext cx="6259512" cy="862012"/>
          </a:xfrm>
          <a:prstGeom prst="rect">
            <a:avLst/>
          </a:prstGeom>
          <a:noFill/>
          <a:ln w="9525">
            <a:noFill/>
            <a:miter lim="800000"/>
            <a:headEnd/>
            <a:tailEnd/>
          </a:ln>
        </p:spPr>
        <p:txBody>
          <a:bodyPr>
            <a:prstTxWarp prst="textNoShape">
              <a:avLst/>
            </a:prstTxWarp>
            <a:spAutoFit/>
          </a:bodyPr>
          <a:lstStyle/>
          <a:p>
            <a:pPr defTabSz="914400"/>
            <a:r>
              <a:rPr lang="en-US" sz="1600">
                <a:solidFill>
                  <a:srgbClr val="000000"/>
                </a:solidFill>
                <a:ea typeface="Arial"/>
                <a:cs typeface="Arial"/>
              </a:rPr>
              <a:t>For a description of several methods: </a:t>
            </a:r>
            <a:br>
              <a:rPr lang="en-US" sz="1600">
                <a:solidFill>
                  <a:srgbClr val="000000"/>
                </a:solidFill>
                <a:ea typeface="Arial"/>
                <a:cs typeface="Arial"/>
              </a:rPr>
            </a:br>
            <a:r>
              <a:rPr lang="en-US" sz="1600">
                <a:solidFill>
                  <a:srgbClr val="000000"/>
                </a:solidFill>
                <a:ea typeface="Arial"/>
                <a:cs typeface="Arial"/>
              </a:rPr>
              <a:t>Friedman, J. H., Hastie, T. and Tibshirani, R.</a:t>
            </a:r>
          </a:p>
          <a:p>
            <a:pPr defTabSz="914400"/>
            <a:r>
              <a:rPr lang="en-US" sz="1600">
                <a:solidFill>
                  <a:srgbClr val="000000"/>
                </a:solidFill>
                <a:ea typeface="Arial"/>
                <a:cs typeface="Arial"/>
              </a:rPr>
              <a:t>Additive Logistic Regression: a Statistical View of Boosting. 1998</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endParaRPr lang="en-US" smtClean="0">
              <a:ea typeface="ＭＳ Ｐゴシック" pitchFamily="-1" charset="-128"/>
              <a:cs typeface="ＭＳ Ｐゴシック" pitchFamily="-1" charset="-128"/>
            </a:endParaRPr>
          </a:p>
        </p:txBody>
      </p:sp>
      <p:pic>
        <p:nvPicPr>
          <p:cNvPr id="110595" name="Picture 2"/>
          <p:cNvPicPr>
            <a:picLocks noChangeAspect="1"/>
          </p:cNvPicPr>
          <p:nvPr/>
        </p:nvPicPr>
        <p:blipFill>
          <a:blip r:embed="rId2"/>
          <a:srcRect/>
          <a:stretch>
            <a:fillRect/>
          </a:stretch>
        </p:blipFill>
        <p:spPr bwMode="auto">
          <a:xfrm>
            <a:off x="0" y="1714500"/>
            <a:ext cx="9169400" cy="5143500"/>
          </a:xfrm>
          <a:prstGeom prst="rect">
            <a:avLst/>
          </a:prstGeom>
          <a:noFill/>
          <a:ln w="9525">
            <a:noFill/>
            <a:miter lim="800000"/>
            <a:headEnd/>
            <a:tailEnd/>
          </a:ln>
        </p:spPr>
      </p:pic>
      <p:pic>
        <p:nvPicPr>
          <p:cNvPr id="110596" name="Picture 3"/>
          <p:cNvPicPr>
            <a:picLocks noChangeAspect="1"/>
          </p:cNvPicPr>
          <p:nvPr/>
        </p:nvPicPr>
        <p:blipFill>
          <a:blip r:embed="rId3"/>
          <a:srcRect/>
          <a:stretch>
            <a:fillRect/>
          </a:stretch>
        </p:blipFill>
        <p:spPr bwMode="auto">
          <a:xfrm>
            <a:off x="1287463" y="0"/>
            <a:ext cx="6569075" cy="188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endParaRPr lang="en-US" smtClean="0">
              <a:ea typeface="ＭＳ Ｐゴシック" pitchFamily="-1" charset="-128"/>
              <a:cs typeface="ＭＳ Ｐゴシック" pitchFamily="-1" charset="-128"/>
            </a:endParaRPr>
          </a:p>
        </p:txBody>
      </p:sp>
      <p:pic>
        <p:nvPicPr>
          <p:cNvPr id="111619" name="Picture 2"/>
          <p:cNvPicPr>
            <a:picLocks noChangeAspect="1"/>
          </p:cNvPicPr>
          <p:nvPr/>
        </p:nvPicPr>
        <p:blipFill>
          <a:blip r:embed="rId2"/>
          <a:srcRect/>
          <a:stretch>
            <a:fillRect/>
          </a:stretch>
        </p:blipFill>
        <p:spPr bwMode="auto">
          <a:xfrm>
            <a:off x="4203700" y="2035175"/>
            <a:ext cx="4940300" cy="3276600"/>
          </a:xfrm>
          <a:prstGeom prst="rect">
            <a:avLst/>
          </a:prstGeom>
          <a:noFill/>
          <a:ln w="9525">
            <a:noFill/>
            <a:miter lim="800000"/>
            <a:headEnd/>
            <a:tailEnd/>
          </a:ln>
        </p:spPr>
      </p:pic>
      <p:pic>
        <p:nvPicPr>
          <p:cNvPr id="111620" name="Picture 3"/>
          <p:cNvPicPr>
            <a:picLocks noChangeAspect="1"/>
          </p:cNvPicPr>
          <p:nvPr/>
        </p:nvPicPr>
        <p:blipFill>
          <a:blip r:embed="rId3"/>
          <a:srcRect/>
          <a:stretch>
            <a:fillRect/>
          </a:stretch>
        </p:blipFill>
        <p:spPr bwMode="auto">
          <a:xfrm>
            <a:off x="0" y="1387475"/>
            <a:ext cx="4394200" cy="3878263"/>
          </a:xfrm>
          <a:prstGeom prst="rect">
            <a:avLst/>
          </a:prstGeom>
          <a:noFill/>
          <a:ln w="9525">
            <a:noFill/>
            <a:miter lim="800000"/>
            <a:headEnd/>
            <a:tailEnd/>
          </a:ln>
        </p:spPr>
      </p:pic>
      <p:sp>
        <p:nvSpPr>
          <p:cNvPr id="111621" name="TextBox 4"/>
          <p:cNvSpPr txBox="1">
            <a:spLocks noChangeArrowheads="1"/>
          </p:cNvSpPr>
          <p:nvPr/>
        </p:nvSpPr>
        <p:spPr bwMode="auto">
          <a:xfrm>
            <a:off x="236538" y="1052513"/>
            <a:ext cx="389255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US"/>
              <a:t>To deal with multiple appearances…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Issues</a:t>
            </a:r>
          </a:p>
        </p:txBody>
      </p:sp>
      <p:grpSp>
        <p:nvGrpSpPr>
          <p:cNvPr id="2" name="Group 14"/>
          <p:cNvGrpSpPr>
            <a:grpSpLocks/>
          </p:cNvGrpSpPr>
          <p:nvPr/>
        </p:nvGrpSpPr>
        <p:grpSpPr bwMode="auto">
          <a:xfrm>
            <a:off x="236538" y="1931988"/>
            <a:ext cx="3597275" cy="3355975"/>
            <a:chOff x="236540" y="1931990"/>
            <a:chExt cx="3597539" cy="3355973"/>
          </a:xfrm>
        </p:grpSpPr>
        <p:pic>
          <p:nvPicPr>
            <p:cNvPr id="112655" name="Picture 13"/>
            <p:cNvPicPr>
              <a:picLocks noChangeAspect="1" noChangeArrowheads="1"/>
            </p:cNvPicPr>
            <p:nvPr/>
          </p:nvPicPr>
          <p:blipFill>
            <a:blip r:embed="rId2"/>
            <a:srcRect l="16745" t="10503" r="21860" b="10722"/>
            <a:stretch>
              <a:fillRect/>
            </a:stretch>
          </p:blipFill>
          <p:spPr bwMode="auto">
            <a:xfrm>
              <a:off x="1003302" y="3352800"/>
              <a:ext cx="1419225" cy="1935163"/>
            </a:xfrm>
            <a:prstGeom prst="rect">
              <a:avLst/>
            </a:prstGeom>
            <a:noFill/>
            <a:ln w="9525">
              <a:noFill/>
              <a:miter lim="800000"/>
              <a:headEnd/>
              <a:tailEnd/>
            </a:ln>
          </p:spPr>
        </p:pic>
        <p:sp>
          <p:nvSpPr>
            <p:cNvPr id="112656" name="TextBox 3"/>
            <p:cNvSpPr txBox="1">
              <a:spLocks noChangeArrowheads="1"/>
            </p:cNvSpPr>
            <p:nvPr/>
          </p:nvSpPr>
          <p:spPr bwMode="auto">
            <a:xfrm>
              <a:off x="236540" y="1931990"/>
              <a:ext cx="3597539" cy="923322"/>
            </a:xfrm>
            <a:prstGeom prst="rect">
              <a:avLst/>
            </a:prstGeom>
            <a:noFill/>
            <a:ln w="9525">
              <a:noFill/>
              <a:miter lim="800000"/>
              <a:headEnd/>
              <a:tailEnd/>
            </a:ln>
          </p:spPr>
          <p:txBody>
            <a:bodyPr wrap="none" lIns="91430" tIns="45716" rIns="91430" bIns="45716">
              <a:prstTxWarp prst="textNoShape">
                <a:avLst/>
              </a:prstTxWarp>
              <a:spAutoFit/>
            </a:bodyPr>
            <a:lstStyle/>
            <a:p>
              <a:r>
                <a:rPr lang="en-US"/>
                <a:t>Global templates are sensitive to:</a:t>
              </a:r>
            </a:p>
            <a:p>
              <a:pPr>
                <a:buFont typeface="Arial" pitchFamily="-1" charset="0"/>
                <a:buChar char="•"/>
              </a:pPr>
              <a:r>
                <a:rPr lang="en-US"/>
                <a:t> Partial occlusions</a:t>
              </a:r>
            </a:p>
            <a:p>
              <a:pPr>
                <a:buFont typeface="Arial" pitchFamily="-1" charset="0"/>
                <a:buChar char="•"/>
              </a:pPr>
              <a:r>
                <a:rPr lang="en-US"/>
                <a:t> Non-rigid deformations </a:t>
              </a:r>
            </a:p>
          </p:txBody>
        </p:sp>
      </p:grpSp>
      <p:grpSp>
        <p:nvGrpSpPr>
          <p:cNvPr id="3" name="Group 15"/>
          <p:cNvGrpSpPr>
            <a:grpSpLocks/>
          </p:cNvGrpSpPr>
          <p:nvPr/>
        </p:nvGrpSpPr>
        <p:grpSpPr bwMode="auto">
          <a:xfrm>
            <a:off x="5160963" y="1947863"/>
            <a:ext cx="3983037" cy="3625850"/>
            <a:chOff x="5160964" y="1947864"/>
            <a:chExt cx="3982786" cy="3625849"/>
          </a:xfrm>
        </p:grpSpPr>
        <p:pic>
          <p:nvPicPr>
            <p:cNvPr id="112645" name="Picture 13"/>
            <p:cNvPicPr>
              <a:picLocks noChangeAspect="1" noChangeArrowheads="1"/>
            </p:cNvPicPr>
            <p:nvPr/>
          </p:nvPicPr>
          <p:blipFill>
            <a:blip r:embed="rId2"/>
            <a:srcRect l="31113" t="10503" r="21860" b="58249"/>
            <a:stretch>
              <a:fillRect/>
            </a:stretch>
          </p:blipFill>
          <p:spPr bwMode="auto">
            <a:xfrm>
              <a:off x="6694490" y="2979738"/>
              <a:ext cx="1087437" cy="766762"/>
            </a:xfrm>
            <a:prstGeom prst="rect">
              <a:avLst/>
            </a:prstGeom>
            <a:noFill/>
            <a:ln w="9525">
              <a:noFill/>
              <a:miter lim="800000"/>
              <a:headEnd/>
              <a:tailEnd/>
            </a:ln>
          </p:spPr>
        </p:pic>
        <p:pic>
          <p:nvPicPr>
            <p:cNvPr id="112646" name="Picture 13"/>
            <p:cNvPicPr>
              <a:picLocks noChangeAspect="1" noChangeArrowheads="1"/>
            </p:cNvPicPr>
            <p:nvPr/>
          </p:nvPicPr>
          <p:blipFill>
            <a:blip r:embed="rId2"/>
            <a:srcRect l="16745" t="59554" r="49574" b="10722"/>
            <a:stretch>
              <a:fillRect/>
            </a:stretch>
          </p:blipFill>
          <p:spPr bwMode="auto">
            <a:xfrm>
              <a:off x="6124575" y="4762500"/>
              <a:ext cx="779463" cy="730250"/>
            </a:xfrm>
            <a:prstGeom prst="rect">
              <a:avLst/>
            </a:prstGeom>
            <a:noFill/>
            <a:ln w="9525">
              <a:noFill/>
              <a:miter lim="800000"/>
              <a:headEnd/>
              <a:tailEnd/>
            </a:ln>
          </p:spPr>
        </p:pic>
        <p:pic>
          <p:nvPicPr>
            <p:cNvPr id="112647" name="Picture 13"/>
            <p:cNvPicPr>
              <a:picLocks noChangeAspect="1" noChangeArrowheads="1"/>
            </p:cNvPicPr>
            <p:nvPr/>
          </p:nvPicPr>
          <p:blipFill>
            <a:blip r:embed="rId2"/>
            <a:srcRect l="49248" t="49580" r="21860" b="10722"/>
            <a:stretch>
              <a:fillRect/>
            </a:stretch>
          </p:blipFill>
          <p:spPr bwMode="auto">
            <a:xfrm>
              <a:off x="7221539" y="4598988"/>
              <a:ext cx="666750" cy="974725"/>
            </a:xfrm>
            <a:prstGeom prst="rect">
              <a:avLst/>
            </a:prstGeom>
            <a:noFill/>
            <a:ln w="9525">
              <a:noFill/>
              <a:miter lim="800000"/>
              <a:headEnd/>
              <a:tailEnd/>
            </a:ln>
          </p:spPr>
        </p:pic>
        <p:pic>
          <p:nvPicPr>
            <p:cNvPr id="112648" name="Picture 13"/>
            <p:cNvPicPr>
              <a:picLocks noChangeAspect="1" noChangeArrowheads="1"/>
            </p:cNvPicPr>
            <p:nvPr/>
          </p:nvPicPr>
          <p:blipFill>
            <a:blip r:embed="rId2"/>
            <a:srcRect l="16745" t="33624" r="46906" b="39412"/>
            <a:stretch>
              <a:fillRect/>
            </a:stretch>
          </p:blipFill>
          <p:spPr bwMode="auto">
            <a:xfrm>
              <a:off x="6062664" y="3856040"/>
              <a:ext cx="841375" cy="661987"/>
            </a:xfrm>
            <a:prstGeom prst="rect">
              <a:avLst/>
            </a:prstGeom>
            <a:noFill/>
            <a:ln w="9525">
              <a:noFill/>
              <a:miter lim="800000"/>
              <a:headEnd/>
              <a:tailEnd/>
            </a:ln>
          </p:spPr>
        </p:pic>
        <p:sp>
          <p:nvSpPr>
            <p:cNvPr id="112649" name="TextBox 8"/>
            <p:cNvSpPr txBox="1">
              <a:spLocks noChangeArrowheads="1"/>
            </p:cNvSpPr>
            <p:nvPr/>
          </p:nvSpPr>
          <p:spPr bwMode="auto">
            <a:xfrm>
              <a:off x="5160964" y="1947864"/>
              <a:ext cx="3982786" cy="646323"/>
            </a:xfrm>
            <a:prstGeom prst="rect">
              <a:avLst/>
            </a:prstGeom>
            <a:noFill/>
            <a:ln w="9525">
              <a:noFill/>
              <a:miter lim="800000"/>
              <a:headEnd/>
              <a:tailEnd/>
            </a:ln>
          </p:spPr>
          <p:txBody>
            <a:bodyPr wrap="none" lIns="91430" tIns="45716" rIns="91430" bIns="45716">
              <a:prstTxWarp prst="textNoShape">
                <a:avLst/>
              </a:prstTxWarp>
              <a:spAutoFit/>
            </a:bodyPr>
            <a:lstStyle/>
            <a:p>
              <a:r>
                <a:rPr lang="en-US"/>
                <a:t>Constellation of local edge fragments</a:t>
              </a:r>
            </a:p>
            <a:p>
              <a:r>
                <a:rPr lang="en-US"/>
                <a:t> </a:t>
              </a:r>
            </a:p>
          </p:txBody>
        </p:sp>
        <p:sp>
          <p:nvSpPr>
            <p:cNvPr id="112650" name="Oval 9"/>
            <p:cNvSpPr>
              <a:spLocks noChangeArrowheads="1"/>
            </p:cNvSpPr>
            <p:nvPr/>
          </p:nvSpPr>
          <p:spPr bwMode="auto">
            <a:xfrm>
              <a:off x="6958013" y="4227515"/>
              <a:ext cx="127000" cy="136525"/>
            </a:xfrm>
            <a:prstGeom prst="ellipse">
              <a:avLst/>
            </a:prstGeom>
            <a:solidFill>
              <a:srgbClr val="FF0000"/>
            </a:solidFill>
            <a:ln w="9525">
              <a:solidFill>
                <a:srgbClr val="FF0000"/>
              </a:solidFill>
              <a:round/>
              <a:headEnd/>
              <a:tailEnd/>
            </a:ln>
          </p:spPr>
          <p:txBody>
            <a:bodyPr lIns="91430" tIns="45716" rIns="91430" bIns="45716">
              <a:prstTxWarp prst="textNoShape">
                <a:avLst/>
              </a:prstTxWarp>
            </a:bodyPr>
            <a:lstStyle/>
            <a:p>
              <a:pPr eaLnBrk="0" hangingPunct="0"/>
              <a:endParaRPr lang="en-US" b="1"/>
            </a:p>
          </p:txBody>
        </p:sp>
        <p:cxnSp>
          <p:nvCxnSpPr>
            <p:cNvPr id="112651" name="Straight Arrow Connector 11"/>
            <p:cNvCxnSpPr>
              <a:cxnSpLocks noChangeShapeType="1"/>
              <a:stCxn id="112650" idx="0"/>
            </p:cNvCxnSpPr>
            <p:nvPr/>
          </p:nvCxnSpPr>
          <p:spPr bwMode="auto">
            <a:xfrm rot="5400000" flipH="1" flipV="1">
              <a:off x="6784977" y="3883026"/>
              <a:ext cx="581025" cy="107950"/>
            </a:xfrm>
            <a:prstGeom prst="straightConnector1">
              <a:avLst/>
            </a:prstGeom>
            <a:noFill/>
            <a:ln w="9525">
              <a:solidFill>
                <a:schemeClr val="tx1"/>
              </a:solidFill>
              <a:round/>
              <a:headEnd/>
              <a:tailEnd type="arrow" w="med" len="med"/>
            </a:ln>
          </p:spPr>
        </p:cxnSp>
        <p:cxnSp>
          <p:nvCxnSpPr>
            <p:cNvPr id="112652" name="Straight Arrow Connector 13"/>
            <p:cNvCxnSpPr>
              <a:cxnSpLocks noChangeShapeType="1"/>
              <a:stCxn id="112650" idx="5"/>
            </p:cNvCxnSpPr>
            <p:nvPr/>
          </p:nvCxnSpPr>
          <p:spPr bwMode="auto">
            <a:xfrm rot="16200000" flipH="1">
              <a:off x="6979445" y="4429919"/>
              <a:ext cx="509588" cy="336550"/>
            </a:xfrm>
            <a:prstGeom prst="straightConnector1">
              <a:avLst/>
            </a:prstGeom>
            <a:noFill/>
            <a:ln w="9525">
              <a:solidFill>
                <a:schemeClr val="tx1"/>
              </a:solidFill>
              <a:round/>
              <a:headEnd/>
              <a:tailEnd type="arrow" w="med" len="med"/>
            </a:ln>
          </p:spPr>
        </p:cxnSp>
        <p:cxnSp>
          <p:nvCxnSpPr>
            <p:cNvPr id="112653" name="Straight Arrow Connector 16"/>
            <p:cNvCxnSpPr>
              <a:cxnSpLocks noChangeShapeType="1"/>
              <a:stCxn id="112650" idx="2"/>
            </p:cNvCxnSpPr>
            <p:nvPr/>
          </p:nvCxnSpPr>
          <p:spPr bwMode="auto">
            <a:xfrm rot="10800000">
              <a:off x="6657975" y="4217988"/>
              <a:ext cx="300038" cy="77787"/>
            </a:xfrm>
            <a:prstGeom prst="straightConnector1">
              <a:avLst/>
            </a:prstGeom>
            <a:noFill/>
            <a:ln w="9525">
              <a:solidFill>
                <a:schemeClr val="tx1"/>
              </a:solidFill>
              <a:round/>
              <a:headEnd/>
              <a:tailEnd type="arrow" w="med" len="med"/>
            </a:ln>
          </p:spPr>
        </p:cxnSp>
        <p:cxnSp>
          <p:nvCxnSpPr>
            <p:cNvPr id="112654" name="Straight Arrow Connector 18"/>
            <p:cNvCxnSpPr>
              <a:cxnSpLocks noChangeShapeType="1"/>
              <a:stCxn id="112650" idx="4"/>
            </p:cNvCxnSpPr>
            <p:nvPr/>
          </p:nvCxnSpPr>
          <p:spPr bwMode="auto">
            <a:xfrm rot="5400000">
              <a:off x="6500815" y="4449765"/>
              <a:ext cx="606425" cy="434975"/>
            </a:xfrm>
            <a:prstGeom prst="straightConnector1">
              <a:avLst/>
            </a:prstGeom>
            <a:noFill/>
            <a:ln w="9525">
              <a:solidFill>
                <a:schemeClr val="tx1"/>
              </a:solidFill>
              <a:round/>
              <a:headEnd/>
              <a:tailEnd type="arrow"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Building a Fragment Dictionary</a:t>
            </a:r>
          </a:p>
        </p:txBody>
      </p:sp>
      <p:pic>
        <p:nvPicPr>
          <p:cNvPr id="113667" name="Picture 4" descr="mask-0"/>
          <p:cNvPicPr>
            <a:picLocks noChangeAspect="1" noChangeArrowheads="1"/>
          </p:cNvPicPr>
          <p:nvPr/>
        </p:nvPicPr>
        <p:blipFill>
          <a:blip r:embed="rId3"/>
          <a:srcRect/>
          <a:stretch>
            <a:fillRect/>
          </a:stretch>
        </p:blipFill>
        <p:spPr bwMode="auto">
          <a:xfrm>
            <a:off x="6103938" y="2514600"/>
            <a:ext cx="1219200" cy="887413"/>
          </a:xfrm>
          <a:prstGeom prst="rect">
            <a:avLst/>
          </a:prstGeom>
          <a:noFill/>
          <a:ln w="9525">
            <a:noFill/>
            <a:miter lim="800000"/>
            <a:headEnd/>
            <a:tailEnd/>
          </a:ln>
        </p:spPr>
      </p:pic>
      <p:pic>
        <p:nvPicPr>
          <p:cNvPr id="113668" name="Picture 5" descr="mask-1"/>
          <p:cNvPicPr>
            <a:picLocks noChangeAspect="1" noChangeArrowheads="1"/>
          </p:cNvPicPr>
          <p:nvPr/>
        </p:nvPicPr>
        <p:blipFill>
          <a:blip r:embed="rId4"/>
          <a:srcRect/>
          <a:stretch>
            <a:fillRect/>
          </a:stretch>
        </p:blipFill>
        <p:spPr bwMode="auto">
          <a:xfrm>
            <a:off x="4699000" y="2411413"/>
            <a:ext cx="1219200" cy="1093787"/>
          </a:xfrm>
          <a:prstGeom prst="rect">
            <a:avLst/>
          </a:prstGeom>
          <a:noFill/>
          <a:ln w="9525">
            <a:noFill/>
            <a:miter lim="800000"/>
            <a:headEnd/>
            <a:tailEnd/>
          </a:ln>
        </p:spPr>
      </p:pic>
      <p:pic>
        <p:nvPicPr>
          <p:cNvPr id="113669" name="Picture 6" descr="mask-2"/>
          <p:cNvPicPr>
            <a:picLocks noChangeAspect="1" noChangeArrowheads="1"/>
          </p:cNvPicPr>
          <p:nvPr/>
        </p:nvPicPr>
        <p:blipFill>
          <a:blip r:embed="rId5"/>
          <a:srcRect/>
          <a:stretch>
            <a:fillRect/>
          </a:stretch>
        </p:blipFill>
        <p:spPr bwMode="auto">
          <a:xfrm>
            <a:off x="3295650" y="2500313"/>
            <a:ext cx="1219200" cy="915987"/>
          </a:xfrm>
          <a:prstGeom prst="rect">
            <a:avLst/>
          </a:prstGeom>
          <a:noFill/>
          <a:ln w="9525">
            <a:noFill/>
            <a:miter lim="800000"/>
            <a:headEnd/>
            <a:tailEnd/>
          </a:ln>
        </p:spPr>
      </p:pic>
      <p:sp>
        <p:nvSpPr>
          <p:cNvPr id="113670" name="Text Box 7"/>
          <p:cNvSpPr txBox="1">
            <a:spLocks noChangeArrowheads="1"/>
          </p:cNvSpPr>
          <p:nvPr/>
        </p:nvSpPr>
        <p:spPr bwMode="auto">
          <a:xfrm>
            <a:off x="7472363" y="2698750"/>
            <a:ext cx="415925"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GB">
                <a:ea typeface="Arial" pitchFamily="-1" charset="0"/>
                <a:cs typeface="Arial" pitchFamily="-1" charset="0"/>
              </a:rPr>
              <a:t>…</a:t>
            </a:r>
          </a:p>
        </p:txBody>
      </p:sp>
      <p:sp>
        <p:nvSpPr>
          <p:cNvPr id="113671" name="Text Box 8"/>
          <p:cNvSpPr txBox="1">
            <a:spLocks noChangeArrowheads="1"/>
          </p:cNvSpPr>
          <p:nvPr/>
        </p:nvSpPr>
        <p:spPr bwMode="auto">
          <a:xfrm>
            <a:off x="2647950" y="2698750"/>
            <a:ext cx="415925"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GB">
                <a:ea typeface="Arial" pitchFamily="-1" charset="0"/>
                <a:cs typeface="Arial" pitchFamily="-1" charset="0"/>
              </a:rPr>
              <a:t>…</a:t>
            </a:r>
          </a:p>
        </p:txBody>
      </p:sp>
      <p:sp>
        <p:nvSpPr>
          <p:cNvPr id="113672" name="Text Box 9"/>
          <p:cNvSpPr txBox="1">
            <a:spLocks noChangeArrowheads="1"/>
          </p:cNvSpPr>
          <p:nvPr/>
        </p:nvSpPr>
        <p:spPr bwMode="auto">
          <a:xfrm>
            <a:off x="422275" y="2698750"/>
            <a:ext cx="1236663" cy="738188"/>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sz="1400">
                <a:ea typeface="Arial" pitchFamily="-1" charset="0"/>
                <a:cs typeface="Arial" pitchFamily="-1" charset="0"/>
              </a:rPr>
              <a:t>Masks</a:t>
            </a:r>
          </a:p>
          <a:p>
            <a:pPr algn="ctr"/>
            <a:endParaRPr lang="en-GB" sz="1400">
              <a:ea typeface="Arial" pitchFamily="-1" charset="0"/>
              <a:cs typeface="Arial" pitchFamily="-1" charset="0"/>
            </a:endParaRPr>
          </a:p>
          <a:p>
            <a:pPr algn="ctr"/>
            <a:r>
              <a:rPr lang="en-GB" sz="1400">
                <a:ea typeface="Arial" pitchFamily="-1" charset="0"/>
                <a:cs typeface="Arial" pitchFamily="-1" charset="0"/>
              </a:rPr>
              <a:t>(~10 images)</a:t>
            </a:r>
          </a:p>
        </p:txBody>
      </p:sp>
      <p:sp>
        <p:nvSpPr>
          <p:cNvPr id="113673" name="Text Box 11"/>
          <p:cNvSpPr txBox="1">
            <a:spLocks noChangeArrowheads="1"/>
          </p:cNvSpPr>
          <p:nvPr/>
        </p:nvSpPr>
        <p:spPr bwMode="auto">
          <a:xfrm>
            <a:off x="217488" y="4570413"/>
            <a:ext cx="1657350" cy="954087"/>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sz="1400">
                <a:ea typeface="Arial" pitchFamily="-1" charset="0"/>
                <a:cs typeface="Arial" pitchFamily="-1" charset="0"/>
              </a:rPr>
              <a:t>Contour</a:t>
            </a:r>
          </a:p>
          <a:p>
            <a:pPr algn="ctr"/>
            <a:r>
              <a:rPr lang="en-GB" sz="1400">
                <a:ea typeface="Arial" pitchFamily="-1" charset="0"/>
                <a:cs typeface="Arial" pitchFamily="-1" charset="0"/>
              </a:rPr>
              <a:t>Fragments </a:t>
            </a:r>
            <a:r>
              <a:rPr lang="en-GB" sz="1400" i="1">
                <a:ea typeface="Arial" pitchFamily="-1" charset="0"/>
                <a:cs typeface="Arial" pitchFamily="-1" charset="0"/>
              </a:rPr>
              <a:t>T</a:t>
            </a:r>
            <a:r>
              <a:rPr lang="en-GB" sz="1400" i="1" baseline="-25000">
                <a:ea typeface="Arial" pitchFamily="-1" charset="0"/>
                <a:cs typeface="Arial" pitchFamily="-1" charset="0"/>
              </a:rPr>
              <a:t>n</a:t>
            </a:r>
            <a:endParaRPr lang="en-GB" sz="1400" i="1">
              <a:ea typeface="Arial" pitchFamily="-1" charset="0"/>
              <a:cs typeface="Arial" pitchFamily="-1" charset="0"/>
            </a:endParaRPr>
          </a:p>
          <a:p>
            <a:pPr algn="ctr"/>
            <a:endParaRPr lang="en-GB" sz="1400">
              <a:ea typeface="Arial" pitchFamily="-1" charset="0"/>
              <a:cs typeface="Arial" pitchFamily="-1" charset="0"/>
            </a:endParaRPr>
          </a:p>
          <a:p>
            <a:pPr algn="ctr"/>
            <a:r>
              <a:rPr lang="en-GB" sz="1400">
                <a:ea typeface="Arial" pitchFamily="-1" charset="0"/>
                <a:cs typeface="Arial" pitchFamily="-1" charset="0"/>
              </a:rPr>
              <a:t>(~1000 fragments)</a:t>
            </a:r>
          </a:p>
        </p:txBody>
      </p:sp>
      <p:grpSp>
        <p:nvGrpSpPr>
          <p:cNvPr id="113674" name="Group 12"/>
          <p:cNvGrpSpPr>
            <a:grpSpLocks/>
          </p:cNvGrpSpPr>
          <p:nvPr/>
        </p:nvGrpSpPr>
        <p:grpSpPr bwMode="auto">
          <a:xfrm>
            <a:off x="1638300" y="4700588"/>
            <a:ext cx="7185025" cy="546100"/>
            <a:chOff x="884" y="3784"/>
            <a:chExt cx="4526" cy="344"/>
          </a:xfrm>
        </p:grpSpPr>
        <p:grpSp>
          <p:nvGrpSpPr>
            <p:cNvPr id="113676" name="Group 13"/>
            <p:cNvGrpSpPr>
              <a:grpSpLocks/>
            </p:cNvGrpSpPr>
            <p:nvPr/>
          </p:nvGrpSpPr>
          <p:grpSpPr bwMode="auto">
            <a:xfrm>
              <a:off x="1247" y="3784"/>
              <a:ext cx="3810" cy="344"/>
              <a:chOff x="1431" y="3784"/>
              <a:chExt cx="3810" cy="344"/>
            </a:xfrm>
          </p:grpSpPr>
          <p:pic>
            <p:nvPicPr>
              <p:cNvPr id="113679" name="Picture 14"/>
              <p:cNvPicPr>
                <a:picLocks noChangeAspect="1" noChangeArrowheads="1"/>
              </p:cNvPicPr>
              <p:nvPr/>
            </p:nvPicPr>
            <p:blipFill>
              <a:blip r:embed="rId6"/>
              <a:srcRect/>
              <a:stretch>
                <a:fillRect/>
              </a:stretch>
            </p:blipFill>
            <p:spPr bwMode="auto">
              <a:xfrm rot="337478">
                <a:off x="1431" y="3824"/>
                <a:ext cx="450" cy="264"/>
              </a:xfrm>
              <a:prstGeom prst="rect">
                <a:avLst/>
              </a:prstGeom>
              <a:noFill/>
              <a:ln w="9525">
                <a:noFill/>
                <a:miter lim="800000"/>
                <a:headEnd/>
                <a:tailEnd/>
              </a:ln>
            </p:spPr>
          </p:pic>
          <p:pic>
            <p:nvPicPr>
              <p:cNvPr id="113680" name="Picture 15"/>
              <p:cNvPicPr>
                <a:picLocks noChangeAspect="1" noChangeArrowheads="1"/>
              </p:cNvPicPr>
              <p:nvPr/>
            </p:nvPicPr>
            <p:blipFill>
              <a:blip r:embed="rId7"/>
              <a:srcRect/>
              <a:stretch>
                <a:fillRect/>
              </a:stretch>
            </p:blipFill>
            <p:spPr bwMode="auto">
              <a:xfrm rot="-311666">
                <a:off x="2044" y="3824"/>
                <a:ext cx="846" cy="264"/>
              </a:xfrm>
              <a:prstGeom prst="rect">
                <a:avLst/>
              </a:prstGeom>
              <a:noFill/>
              <a:ln w="9525">
                <a:noFill/>
                <a:miter lim="800000"/>
                <a:headEnd/>
                <a:tailEnd/>
              </a:ln>
            </p:spPr>
          </p:pic>
          <p:pic>
            <p:nvPicPr>
              <p:cNvPr id="113681" name="Picture 16"/>
              <p:cNvPicPr>
                <a:picLocks noChangeAspect="1" noChangeArrowheads="1"/>
              </p:cNvPicPr>
              <p:nvPr/>
            </p:nvPicPr>
            <p:blipFill>
              <a:blip r:embed="rId8"/>
              <a:srcRect/>
              <a:stretch>
                <a:fillRect/>
              </a:stretch>
            </p:blipFill>
            <p:spPr bwMode="auto">
              <a:xfrm>
                <a:off x="3043" y="3838"/>
                <a:ext cx="240" cy="235"/>
              </a:xfrm>
              <a:prstGeom prst="rect">
                <a:avLst/>
              </a:prstGeom>
              <a:noFill/>
              <a:ln w="9525">
                <a:noFill/>
                <a:miter lim="800000"/>
                <a:headEnd/>
                <a:tailEnd/>
              </a:ln>
            </p:spPr>
          </p:pic>
          <p:pic>
            <p:nvPicPr>
              <p:cNvPr id="113682" name="Picture 17"/>
              <p:cNvPicPr>
                <a:picLocks noChangeAspect="1" noChangeArrowheads="1"/>
              </p:cNvPicPr>
              <p:nvPr/>
            </p:nvPicPr>
            <p:blipFill>
              <a:blip r:embed="rId9"/>
              <a:srcRect/>
              <a:stretch>
                <a:fillRect/>
              </a:stretch>
            </p:blipFill>
            <p:spPr bwMode="auto">
              <a:xfrm rot="-632884">
                <a:off x="3449" y="3809"/>
                <a:ext cx="210" cy="294"/>
              </a:xfrm>
              <a:prstGeom prst="rect">
                <a:avLst/>
              </a:prstGeom>
              <a:noFill/>
              <a:ln w="9525">
                <a:noFill/>
                <a:miter lim="800000"/>
                <a:headEnd/>
                <a:tailEnd/>
              </a:ln>
            </p:spPr>
          </p:pic>
          <p:pic>
            <p:nvPicPr>
              <p:cNvPr id="113683" name="Picture 18"/>
              <p:cNvPicPr>
                <a:picLocks noChangeAspect="1" noChangeArrowheads="1"/>
              </p:cNvPicPr>
              <p:nvPr/>
            </p:nvPicPr>
            <p:blipFill>
              <a:blip r:embed="rId10"/>
              <a:srcRect/>
              <a:stretch>
                <a:fillRect/>
              </a:stretch>
            </p:blipFill>
            <p:spPr bwMode="auto">
              <a:xfrm>
                <a:off x="3827" y="3837"/>
                <a:ext cx="336" cy="236"/>
              </a:xfrm>
              <a:prstGeom prst="rect">
                <a:avLst/>
              </a:prstGeom>
              <a:noFill/>
              <a:ln w="9525">
                <a:noFill/>
                <a:miter lim="800000"/>
                <a:headEnd/>
                <a:tailEnd/>
              </a:ln>
            </p:spPr>
          </p:pic>
          <p:pic>
            <p:nvPicPr>
              <p:cNvPr id="113684" name="Picture 19"/>
              <p:cNvPicPr>
                <a:picLocks noChangeAspect="1" noChangeArrowheads="1"/>
              </p:cNvPicPr>
              <p:nvPr/>
            </p:nvPicPr>
            <p:blipFill>
              <a:blip r:embed="rId11"/>
              <a:srcRect/>
              <a:stretch>
                <a:fillRect/>
              </a:stretch>
            </p:blipFill>
            <p:spPr bwMode="auto">
              <a:xfrm rot="267651">
                <a:off x="4314" y="3815"/>
                <a:ext cx="390" cy="282"/>
              </a:xfrm>
              <a:prstGeom prst="rect">
                <a:avLst/>
              </a:prstGeom>
              <a:noFill/>
              <a:ln w="9525">
                <a:noFill/>
                <a:miter lim="800000"/>
                <a:headEnd/>
                <a:tailEnd/>
              </a:ln>
            </p:spPr>
          </p:pic>
          <p:pic>
            <p:nvPicPr>
              <p:cNvPr id="113685" name="Picture 20"/>
              <p:cNvPicPr>
                <a:picLocks noChangeAspect="1" noChangeArrowheads="1"/>
              </p:cNvPicPr>
              <p:nvPr/>
            </p:nvPicPr>
            <p:blipFill>
              <a:blip r:embed="rId12"/>
              <a:srcRect/>
              <a:stretch>
                <a:fillRect/>
              </a:stretch>
            </p:blipFill>
            <p:spPr bwMode="auto">
              <a:xfrm rot="-387845">
                <a:off x="4875" y="3784"/>
                <a:ext cx="366" cy="344"/>
              </a:xfrm>
              <a:prstGeom prst="rect">
                <a:avLst/>
              </a:prstGeom>
              <a:noFill/>
              <a:ln w="9525">
                <a:noFill/>
                <a:miter lim="800000"/>
                <a:headEnd/>
                <a:tailEnd/>
              </a:ln>
            </p:spPr>
          </p:pic>
        </p:grpSp>
        <p:sp>
          <p:nvSpPr>
            <p:cNvPr id="113677" name="Text Box 21"/>
            <p:cNvSpPr txBox="1">
              <a:spLocks noChangeArrowheads="1"/>
            </p:cNvSpPr>
            <p:nvPr/>
          </p:nvSpPr>
          <p:spPr bwMode="auto">
            <a:xfrm>
              <a:off x="884" y="3793"/>
              <a:ext cx="262" cy="233"/>
            </a:xfrm>
            <a:prstGeom prst="rect">
              <a:avLst/>
            </a:prstGeom>
            <a:noFill/>
            <a:ln w="9525">
              <a:noFill/>
              <a:miter lim="800000"/>
              <a:headEnd/>
              <a:tailEnd/>
            </a:ln>
          </p:spPr>
          <p:txBody>
            <a:bodyPr wrap="none">
              <a:prstTxWarp prst="textNoShape">
                <a:avLst/>
              </a:prstTxWarp>
              <a:spAutoFit/>
            </a:bodyPr>
            <a:lstStyle/>
            <a:p>
              <a:r>
                <a:rPr lang="en-GB">
                  <a:ea typeface="Arial" pitchFamily="-1" charset="0"/>
                  <a:cs typeface="Arial" pitchFamily="-1" charset="0"/>
                </a:rPr>
                <a:t>…</a:t>
              </a:r>
            </a:p>
          </p:txBody>
        </p:sp>
        <p:sp>
          <p:nvSpPr>
            <p:cNvPr id="113678" name="Text Box 22"/>
            <p:cNvSpPr txBox="1">
              <a:spLocks noChangeArrowheads="1"/>
            </p:cNvSpPr>
            <p:nvPr/>
          </p:nvSpPr>
          <p:spPr bwMode="auto">
            <a:xfrm>
              <a:off x="5148" y="3793"/>
              <a:ext cx="262" cy="233"/>
            </a:xfrm>
            <a:prstGeom prst="rect">
              <a:avLst/>
            </a:prstGeom>
            <a:noFill/>
            <a:ln w="9525">
              <a:noFill/>
              <a:miter lim="800000"/>
              <a:headEnd/>
              <a:tailEnd/>
            </a:ln>
          </p:spPr>
          <p:txBody>
            <a:bodyPr wrap="none">
              <a:prstTxWarp prst="textNoShape">
                <a:avLst/>
              </a:prstTxWarp>
              <a:spAutoFit/>
            </a:bodyPr>
            <a:lstStyle/>
            <a:p>
              <a:r>
                <a:rPr lang="en-GB">
                  <a:ea typeface="Arial" pitchFamily="-1" charset="0"/>
                  <a:cs typeface="Arial" pitchFamily="-1" charset="0"/>
                </a:rPr>
                <a:t>…</a:t>
              </a:r>
            </a:p>
          </p:txBody>
        </p:sp>
      </p:grpSp>
      <p:sp>
        <p:nvSpPr>
          <p:cNvPr id="113675" name="AutoShape 23"/>
          <p:cNvSpPr>
            <a:spLocks/>
          </p:cNvSpPr>
          <p:nvPr/>
        </p:nvSpPr>
        <p:spPr bwMode="auto">
          <a:xfrm rot="5400000">
            <a:off x="5111750" y="2600325"/>
            <a:ext cx="431800" cy="2952750"/>
          </a:xfrm>
          <a:prstGeom prst="rightBrace">
            <a:avLst>
              <a:gd name="adj1" fmla="val 56985"/>
              <a:gd name="adj2" fmla="val 50000"/>
            </a:avLst>
          </a:prstGeom>
          <a:noFill/>
          <a:ln w="76200">
            <a:solidFill>
              <a:schemeClr val="tx1"/>
            </a:solidFill>
            <a:round/>
            <a:headEnd/>
            <a:tailEnd/>
          </a:ln>
        </p:spPr>
        <p:txBody>
          <a:bodyPr wrap="none" lIns="91430" tIns="45716" rIns="91430" bIns="45716"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Matching Features</a:t>
            </a:r>
          </a:p>
        </p:txBody>
      </p:sp>
      <p:pic>
        <p:nvPicPr>
          <p:cNvPr id="113667" name="Picture 3" descr="image-8"/>
          <p:cNvPicPr>
            <a:picLocks noChangeAspect="1" noChangeArrowheads="1"/>
          </p:cNvPicPr>
          <p:nvPr/>
        </p:nvPicPr>
        <p:blipFill>
          <a:blip r:embed="rId3"/>
          <a:srcRect/>
          <a:stretch>
            <a:fillRect/>
          </a:stretch>
        </p:blipFill>
        <p:spPr bwMode="auto">
          <a:xfrm>
            <a:off x="533400" y="3302000"/>
            <a:ext cx="3149600" cy="2095500"/>
          </a:xfrm>
          <a:prstGeom prst="rect">
            <a:avLst/>
          </a:prstGeom>
          <a:noFill/>
          <a:ln w="9525">
            <a:noFill/>
            <a:miter lim="800000"/>
            <a:headEnd/>
            <a:tailEnd/>
          </a:ln>
        </p:spPr>
      </p:pic>
      <p:pic>
        <p:nvPicPr>
          <p:cNvPr id="113668" name="Picture 4" descr="temp4"/>
          <p:cNvPicPr>
            <a:picLocks noChangeAspect="1" noChangeArrowheads="1"/>
          </p:cNvPicPr>
          <p:nvPr/>
        </p:nvPicPr>
        <p:blipFill>
          <a:blip r:embed="rId4"/>
          <a:srcRect/>
          <a:stretch>
            <a:fillRect/>
          </a:stretch>
        </p:blipFill>
        <p:spPr bwMode="auto">
          <a:xfrm>
            <a:off x="5181600" y="3302000"/>
            <a:ext cx="3124200" cy="2095500"/>
          </a:xfrm>
          <a:prstGeom prst="rect">
            <a:avLst/>
          </a:prstGeom>
          <a:noFill/>
          <a:ln w="9525">
            <a:noFill/>
            <a:miter lim="800000"/>
            <a:headEnd/>
            <a:tailEnd/>
          </a:ln>
        </p:spPr>
      </p:pic>
      <p:sp>
        <p:nvSpPr>
          <p:cNvPr id="113669" name="AutoShape 5"/>
          <p:cNvSpPr>
            <a:spLocks noChangeArrowheads="1"/>
          </p:cNvSpPr>
          <p:nvPr/>
        </p:nvSpPr>
        <p:spPr bwMode="auto">
          <a:xfrm>
            <a:off x="3962400" y="41402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113670" name="Text Box 6"/>
          <p:cNvSpPr txBox="1">
            <a:spLocks noChangeArrowheads="1"/>
          </p:cNvSpPr>
          <p:nvPr/>
        </p:nvSpPr>
        <p:spPr bwMode="auto">
          <a:xfrm>
            <a:off x="3892550" y="2997200"/>
            <a:ext cx="1057275" cy="120015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a:ea typeface="Arial" pitchFamily="-1" charset="0"/>
                <a:cs typeface="Arial" pitchFamily="-1" charset="0"/>
              </a:rPr>
              <a:t/>
            </a:r>
            <a:br>
              <a:rPr lang="en-GB">
                <a:ea typeface="Arial" pitchFamily="-1" charset="0"/>
                <a:cs typeface="Arial" pitchFamily="-1" charset="0"/>
              </a:rPr>
            </a:br>
            <a:r>
              <a:rPr lang="en-GB">
                <a:ea typeface="Arial" pitchFamily="-1" charset="0"/>
                <a:cs typeface="Arial" pitchFamily="-1" charset="0"/>
              </a:rPr>
              <a:t>Canny</a:t>
            </a:r>
            <a:br>
              <a:rPr lang="en-GB">
                <a:ea typeface="Arial" pitchFamily="-1" charset="0"/>
                <a:cs typeface="Arial" pitchFamily="-1" charset="0"/>
              </a:rPr>
            </a:br>
            <a:r>
              <a:rPr lang="en-GB">
                <a:ea typeface="Arial" pitchFamily="-1" charset="0"/>
                <a:cs typeface="Arial" pitchFamily="-1" charset="0"/>
              </a:rPr>
              <a:t>Edge</a:t>
            </a:r>
            <a:br>
              <a:rPr lang="en-GB">
                <a:ea typeface="Arial" pitchFamily="-1" charset="0"/>
                <a:cs typeface="Arial" pitchFamily="-1" charset="0"/>
              </a:rPr>
            </a:br>
            <a:r>
              <a:rPr lang="en-GB">
                <a:ea typeface="Arial" pitchFamily="-1" charset="0"/>
                <a:cs typeface="Arial" pitchFamily="-1" charset="0"/>
              </a:rPr>
              <a:t>Detector</a:t>
            </a:r>
          </a:p>
        </p:txBody>
      </p:sp>
      <p:pic>
        <p:nvPicPr>
          <p:cNvPr id="113671" name="Picture 7" descr="temp5"/>
          <p:cNvPicPr>
            <a:picLocks noChangeAspect="1" noChangeArrowheads="1"/>
          </p:cNvPicPr>
          <p:nvPr/>
        </p:nvPicPr>
        <p:blipFill>
          <a:blip r:embed="rId5"/>
          <a:srcRect/>
          <a:stretch>
            <a:fillRect/>
          </a:stretch>
        </p:blipFill>
        <p:spPr bwMode="auto">
          <a:xfrm>
            <a:off x="5181600" y="3302000"/>
            <a:ext cx="3124200" cy="2095500"/>
          </a:xfrm>
          <a:prstGeom prst="rect">
            <a:avLst/>
          </a:prstGeom>
          <a:noFill/>
          <a:ln w="9525">
            <a:noFill/>
            <a:miter lim="800000"/>
            <a:headEnd/>
            <a:tailEnd/>
          </a:ln>
        </p:spPr>
      </p:pic>
      <p:sp>
        <p:nvSpPr>
          <p:cNvPr id="113672" name="Text Box 8"/>
          <p:cNvSpPr txBox="1">
            <a:spLocks noChangeArrowheads="1"/>
          </p:cNvSpPr>
          <p:nvPr/>
        </p:nvSpPr>
        <p:spPr bwMode="auto">
          <a:xfrm>
            <a:off x="3810000" y="3225800"/>
            <a:ext cx="1227138" cy="923925"/>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a:ea typeface="Arial" pitchFamily="-1" charset="0"/>
                <a:cs typeface="Arial" pitchFamily="-1" charset="0"/>
              </a:rPr>
              <a:t/>
            </a:r>
            <a:br>
              <a:rPr lang="en-GB">
                <a:ea typeface="Arial" pitchFamily="-1" charset="0"/>
                <a:cs typeface="Arial" pitchFamily="-1" charset="0"/>
              </a:rPr>
            </a:br>
            <a:r>
              <a:rPr lang="en-GB">
                <a:ea typeface="Arial" pitchFamily="-1" charset="0"/>
                <a:cs typeface="Arial" pitchFamily="-1" charset="0"/>
              </a:rPr>
              <a:t>Distance</a:t>
            </a:r>
            <a:br>
              <a:rPr lang="en-GB">
                <a:ea typeface="Arial" pitchFamily="-1" charset="0"/>
                <a:cs typeface="Arial" pitchFamily="-1" charset="0"/>
              </a:rPr>
            </a:br>
            <a:r>
              <a:rPr lang="en-GB">
                <a:ea typeface="Arial" pitchFamily="-1" charset="0"/>
                <a:cs typeface="Arial" pitchFamily="-1" charset="0"/>
              </a:rPr>
              <a:t>Transform</a:t>
            </a:r>
          </a:p>
        </p:txBody>
      </p:sp>
      <p:sp>
        <p:nvSpPr>
          <p:cNvPr id="115721" name="Rectangle 10"/>
          <p:cNvSpPr>
            <a:spLocks noGrp="1" noChangeArrowheads="1"/>
          </p:cNvSpPr>
          <p:nvPr>
            <p:ph type="body" idx="1"/>
          </p:nvPr>
        </p:nvSpPr>
        <p:spPr/>
        <p:txBody>
          <a:bodyPr/>
          <a:lstStyle/>
          <a:p>
            <a:pPr eaLnBrk="1" hangingPunct="1"/>
            <a:r>
              <a:rPr lang="en-GB">
                <a:ea typeface="ＭＳ Ｐゴシック" pitchFamily="-1" charset="-128"/>
                <a:cs typeface="ＭＳ Ｐゴシック" pitchFamily="-1" charset="-128"/>
              </a:rPr>
              <a:t>Gaussian weighted oriented chamfer matching</a:t>
            </a:r>
          </a:p>
          <a:p>
            <a:pPr lvl="1" eaLnBrk="1" hangingPunct="1"/>
            <a:r>
              <a:rPr lang="en-GB"/>
              <a:t>aligns features to image</a:t>
            </a:r>
          </a:p>
          <a:p>
            <a:pPr lvl="1" eaLnBrk="1" hangingPunct="1"/>
            <a:endParaRPr lang="en-GB"/>
          </a:p>
        </p:txBody>
      </p:sp>
      <p:sp>
        <p:nvSpPr>
          <p:cNvPr id="115722" name="Rectangle 9"/>
          <p:cNvSpPr>
            <a:spLocks noChangeArrowheads="1"/>
          </p:cNvSpPr>
          <p:nvPr/>
        </p:nvSpPr>
        <p:spPr bwMode="auto">
          <a:xfrm>
            <a:off x="5675313" y="6253163"/>
            <a:ext cx="3424237" cy="276225"/>
          </a:xfrm>
          <a:prstGeom prst="rect">
            <a:avLst/>
          </a:prstGeom>
          <a:noFill/>
          <a:ln w="9525">
            <a:noFill/>
            <a:miter lim="800000"/>
            <a:headEnd/>
            <a:tailEnd/>
          </a:ln>
        </p:spPr>
        <p:txBody>
          <a:bodyPr lIns="91430" tIns="45716" rIns="91430" bIns="45716">
            <a:prstTxWarp prst="textNoShape">
              <a:avLst/>
            </a:prstTxWarp>
            <a:spAutoFit/>
          </a:bodyPr>
          <a:lstStyle/>
          <a:p>
            <a:pPr>
              <a:spcBef>
                <a:spcPct val="50000"/>
              </a:spcBef>
            </a:pPr>
            <a:r>
              <a:rPr lang="en-US" sz="1200"/>
              <a:t>Opelt, Pinz, Zisserman, ECCV 2006</a:t>
            </a:r>
          </a:p>
        </p:txBody>
      </p:sp>
      <p:sp>
        <p:nvSpPr>
          <p:cNvPr id="115723" name="Text Box 8"/>
          <p:cNvSpPr txBox="1">
            <a:spLocks noChangeArrowheads="1"/>
          </p:cNvSpPr>
          <p:nvPr/>
        </p:nvSpPr>
        <p:spPr bwMode="auto">
          <a:xfrm>
            <a:off x="5626100" y="6529388"/>
            <a:ext cx="3200400" cy="276225"/>
          </a:xfrm>
          <a:prstGeom prst="rect">
            <a:avLst/>
          </a:prstGeom>
          <a:noFill/>
          <a:ln w="9525">
            <a:noFill/>
            <a:miter lim="800000"/>
            <a:headEnd/>
            <a:tailEnd/>
          </a:ln>
        </p:spPr>
        <p:txBody>
          <a:bodyPr lIns="91430" tIns="45716" rIns="91430" bIns="45716">
            <a:prstTxWarp prst="textNoShape">
              <a:avLst/>
            </a:prstTxWarp>
            <a:spAutoFit/>
          </a:bodyPr>
          <a:lstStyle/>
          <a:p>
            <a:pPr algn="ctr">
              <a:spcBef>
                <a:spcPct val="50000"/>
              </a:spcBef>
            </a:pPr>
            <a:r>
              <a:rPr lang="en-US" sz="1200">
                <a:solidFill>
                  <a:srgbClr val="000000"/>
                </a:solidFill>
                <a:ea typeface="Arial" pitchFamily="-1" charset="0"/>
                <a:cs typeface="Arial" pitchFamily="-1" charset="0"/>
              </a:rPr>
              <a:t>J. Shotton, A. Blake, R. Cipolla. PAMI 2008.</a:t>
            </a:r>
            <a:r>
              <a:rPr lang="en-US" sz="1200">
                <a:ea typeface="Arial" pitchFamily="-1" charset="0"/>
                <a:cs typeface="Arial" pitchFamily="-1"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accel="50000" decel="50000" fill="hold" nodeType="clickEffect">
                                  <p:stCondLst>
                                    <p:cond delay="0"/>
                                  </p:stCondLst>
                                  <p:childTnLst>
                                    <p:anim calcmode="lin" valueType="num">
                                      <p:cBhvr additive="base">
                                        <p:cTn id="6" dur="500"/>
                                        <p:tgtEl>
                                          <p:spTgt spid="113667"/>
                                        </p:tgtEl>
                                        <p:attrNameLst>
                                          <p:attrName>ppt_x</p:attrName>
                                        </p:attrNameLst>
                                      </p:cBhvr>
                                      <p:tavLst>
                                        <p:tav tm="0">
                                          <p:val>
                                            <p:strVal val="ppt_x"/>
                                          </p:val>
                                        </p:tav>
                                        <p:tav tm="100000">
                                          <p:val>
                                            <p:strVal val="0-ppt_w/2"/>
                                          </p:val>
                                        </p:tav>
                                      </p:tavLst>
                                    </p:anim>
                                    <p:anim calcmode="lin" valueType="num">
                                      <p:cBhvr additive="base">
                                        <p:cTn id="7" dur="500"/>
                                        <p:tgtEl>
                                          <p:spTgt spid="113667"/>
                                        </p:tgtEl>
                                        <p:attrNameLst>
                                          <p:attrName>ppt_y</p:attrName>
                                        </p:attrNameLst>
                                      </p:cBhvr>
                                      <p:tavLst>
                                        <p:tav tm="0">
                                          <p:val>
                                            <p:strVal val="ppt_y"/>
                                          </p:val>
                                        </p:tav>
                                        <p:tav tm="100000">
                                          <p:val>
                                            <p:strVal val="ppt_y"/>
                                          </p:val>
                                        </p:tav>
                                      </p:tavLst>
                                    </p:anim>
                                    <p:set>
                                      <p:cBhvr>
                                        <p:cTn id="8" dur="1" fill="hold">
                                          <p:stCondLst>
                                            <p:cond delay="499"/>
                                          </p:stCondLst>
                                        </p:cTn>
                                        <p:tgtEl>
                                          <p:spTgt spid="113667"/>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0 -1.11111E-6 L -0.50469 -1.11111E-6 " pathEditMode="relative" rAng="0" ptsTypes="AA">
                                      <p:cBhvr>
                                        <p:cTn id="10" dur="500" fill="hold"/>
                                        <p:tgtEl>
                                          <p:spTgt spid="113668"/>
                                        </p:tgtEl>
                                        <p:attrNameLst>
                                          <p:attrName>ppt_x</p:attrName>
                                          <p:attrName>ppt_y</p:attrName>
                                        </p:attrNameLst>
                                      </p:cBhvr>
                                      <p:rCtr x="-252" y="0"/>
                                    </p:animMotion>
                                  </p:childTnLst>
                                </p:cTn>
                              </p:par>
                              <p:par>
                                <p:cTn id="11" presetID="2" presetClass="entr" presetSubtype="2" fill="hold" nodeType="withEffect">
                                  <p:stCondLst>
                                    <p:cond delay="0"/>
                                  </p:stCondLst>
                                  <p:childTnLst>
                                    <p:set>
                                      <p:cBhvr>
                                        <p:cTn id="12" dur="1" fill="hold">
                                          <p:stCondLst>
                                            <p:cond delay="0"/>
                                          </p:stCondLst>
                                        </p:cTn>
                                        <p:tgtEl>
                                          <p:spTgt spid="113671"/>
                                        </p:tgtEl>
                                        <p:attrNameLst>
                                          <p:attrName>style.visibility</p:attrName>
                                        </p:attrNameLst>
                                      </p:cBhvr>
                                      <p:to>
                                        <p:strVal val="visible"/>
                                      </p:to>
                                    </p:set>
                                    <p:anim calcmode="lin" valueType="num">
                                      <p:cBhvr additive="base">
                                        <p:cTn id="13" dur="500" fill="hold"/>
                                        <p:tgtEl>
                                          <p:spTgt spid="113671"/>
                                        </p:tgtEl>
                                        <p:attrNameLst>
                                          <p:attrName>ppt_x</p:attrName>
                                        </p:attrNameLst>
                                      </p:cBhvr>
                                      <p:tavLst>
                                        <p:tav tm="0">
                                          <p:val>
                                            <p:strVal val="1+#ppt_w/2"/>
                                          </p:val>
                                        </p:tav>
                                        <p:tav tm="100000">
                                          <p:val>
                                            <p:strVal val="#ppt_x"/>
                                          </p:val>
                                        </p:tav>
                                      </p:tavLst>
                                    </p:anim>
                                    <p:anim calcmode="lin" valueType="num">
                                      <p:cBhvr additive="base">
                                        <p:cTn id="14" dur="500" fill="hold"/>
                                        <p:tgtEl>
                                          <p:spTgt spid="113671"/>
                                        </p:tgtEl>
                                        <p:attrNameLst>
                                          <p:attrName>ppt_y</p:attrName>
                                        </p:attrNameLst>
                                      </p:cBhvr>
                                      <p:tavLst>
                                        <p:tav tm="0">
                                          <p:val>
                                            <p:strVal val="#ppt_y"/>
                                          </p:val>
                                        </p:tav>
                                        <p:tav tm="100000">
                                          <p:val>
                                            <p:strVal val="#ppt_y"/>
                                          </p:val>
                                        </p:tav>
                                      </p:tavLst>
                                    </p:anim>
                                  </p:childTnLst>
                                </p:cTn>
                              </p:par>
                              <p:par>
                                <p:cTn id="15" presetID="2" presetClass="exit" presetSubtype="8" fill="hold" grpId="0" nodeType="withEffect">
                                  <p:stCondLst>
                                    <p:cond delay="0"/>
                                  </p:stCondLst>
                                  <p:childTnLst>
                                    <p:anim calcmode="lin" valueType="num">
                                      <p:cBhvr additive="base">
                                        <p:cTn id="16" dur="500"/>
                                        <p:tgtEl>
                                          <p:spTgt spid="113670"/>
                                        </p:tgtEl>
                                        <p:attrNameLst>
                                          <p:attrName>ppt_x</p:attrName>
                                        </p:attrNameLst>
                                      </p:cBhvr>
                                      <p:tavLst>
                                        <p:tav tm="0">
                                          <p:val>
                                            <p:strVal val="ppt_x"/>
                                          </p:val>
                                        </p:tav>
                                        <p:tav tm="100000">
                                          <p:val>
                                            <p:strVal val="0-ppt_w/2"/>
                                          </p:val>
                                        </p:tav>
                                      </p:tavLst>
                                    </p:anim>
                                    <p:anim calcmode="lin" valueType="num">
                                      <p:cBhvr additive="base">
                                        <p:cTn id="17" dur="500"/>
                                        <p:tgtEl>
                                          <p:spTgt spid="113670"/>
                                        </p:tgtEl>
                                        <p:attrNameLst>
                                          <p:attrName>ppt_y</p:attrName>
                                        </p:attrNameLst>
                                      </p:cBhvr>
                                      <p:tavLst>
                                        <p:tav tm="0">
                                          <p:val>
                                            <p:strVal val="ppt_y"/>
                                          </p:val>
                                        </p:tav>
                                        <p:tav tm="100000">
                                          <p:val>
                                            <p:strVal val="ppt_y"/>
                                          </p:val>
                                        </p:tav>
                                      </p:tavLst>
                                    </p:anim>
                                    <p:set>
                                      <p:cBhvr>
                                        <p:cTn id="18" dur="1" fill="hold">
                                          <p:stCondLst>
                                            <p:cond delay="499"/>
                                          </p:stCondLst>
                                        </p:cTn>
                                        <p:tgtEl>
                                          <p:spTgt spid="113670"/>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13672"/>
                                        </p:tgtEl>
                                        <p:attrNameLst>
                                          <p:attrName>style.visibility</p:attrName>
                                        </p:attrNameLst>
                                      </p:cBhvr>
                                      <p:to>
                                        <p:strVal val="visible"/>
                                      </p:to>
                                    </p:set>
                                    <p:anim calcmode="lin" valueType="num">
                                      <p:cBhvr additive="base">
                                        <p:cTn id="21" dur="500" fill="hold"/>
                                        <p:tgtEl>
                                          <p:spTgt spid="113672"/>
                                        </p:tgtEl>
                                        <p:attrNameLst>
                                          <p:attrName>ppt_x</p:attrName>
                                        </p:attrNameLst>
                                      </p:cBhvr>
                                      <p:tavLst>
                                        <p:tav tm="0">
                                          <p:val>
                                            <p:strVal val="1+#ppt_w/2"/>
                                          </p:val>
                                        </p:tav>
                                        <p:tav tm="100000">
                                          <p:val>
                                            <p:strVal val="#ppt_x"/>
                                          </p:val>
                                        </p:tav>
                                      </p:tavLst>
                                    </p:anim>
                                    <p:anim calcmode="lin" valueType="num">
                                      <p:cBhvr additive="base">
                                        <p:cTn id="22" dur="500" fill="hold"/>
                                        <p:tgtEl>
                                          <p:spTgt spid="11367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500"/>
                                        <p:tgtEl>
                                          <p:spTgt spid="113667"/>
                                        </p:tgtEl>
                                        <p:attrNameLst>
                                          <p:attrName>ppt_x</p:attrName>
                                        </p:attrNameLst>
                                      </p:cBhvr>
                                      <p:tavLst>
                                        <p:tav tm="0">
                                          <p:val>
                                            <p:strVal val="ppt_x"/>
                                          </p:val>
                                        </p:tav>
                                        <p:tav tm="100000">
                                          <p:val>
                                            <p:strVal val="0-ppt_w/2"/>
                                          </p:val>
                                        </p:tav>
                                      </p:tavLst>
                                    </p:anim>
                                    <p:anim calcmode="lin" valueType="num">
                                      <p:cBhvr additive="base">
                                        <p:cTn id="27" dur="500"/>
                                        <p:tgtEl>
                                          <p:spTgt spid="113667"/>
                                        </p:tgtEl>
                                        <p:attrNameLst>
                                          <p:attrName>ppt_y</p:attrName>
                                        </p:attrNameLst>
                                      </p:cBhvr>
                                      <p:tavLst>
                                        <p:tav tm="0">
                                          <p:val>
                                            <p:strVal val="ppt_y"/>
                                          </p:val>
                                        </p:tav>
                                        <p:tav tm="100000">
                                          <p:val>
                                            <p:strVal val="ppt_y"/>
                                          </p:val>
                                        </p:tav>
                                      </p:tavLst>
                                    </p:anim>
                                    <p:set>
                                      <p:cBhvr>
                                        <p:cTn id="28" dur="1" fill="hold">
                                          <p:stCondLst>
                                            <p:cond delay="499"/>
                                          </p:stCondLst>
                                        </p:cTn>
                                        <p:tgtEl>
                                          <p:spTgt spid="113667"/>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113668"/>
                                        </p:tgtEl>
                                        <p:attrNameLst>
                                          <p:attrName>ppt_x</p:attrName>
                                        </p:attrNameLst>
                                      </p:cBhvr>
                                      <p:tavLst>
                                        <p:tav tm="0">
                                          <p:val>
                                            <p:strVal val="ppt_x"/>
                                          </p:val>
                                        </p:tav>
                                        <p:tav tm="100000">
                                          <p:val>
                                            <p:strVal val="0-ppt_w/2"/>
                                          </p:val>
                                        </p:tav>
                                      </p:tavLst>
                                    </p:anim>
                                    <p:anim calcmode="lin" valueType="num">
                                      <p:cBhvr additive="base">
                                        <p:cTn id="31" dur="500"/>
                                        <p:tgtEl>
                                          <p:spTgt spid="113668"/>
                                        </p:tgtEl>
                                        <p:attrNameLst>
                                          <p:attrName>ppt_y</p:attrName>
                                        </p:attrNameLst>
                                      </p:cBhvr>
                                      <p:tavLst>
                                        <p:tav tm="0">
                                          <p:val>
                                            <p:strVal val="ppt_y"/>
                                          </p:val>
                                        </p:tav>
                                        <p:tav tm="100000">
                                          <p:val>
                                            <p:strVal val="ppt_y"/>
                                          </p:val>
                                        </p:tav>
                                      </p:tavLst>
                                    </p:anim>
                                    <p:set>
                                      <p:cBhvr>
                                        <p:cTn id="32" dur="1" fill="hold">
                                          <p:stCondLst>
                                            <p:cond delay="499"/>
                                          </p:stCondLst>
                                        </p:cTn>
                                        <p:tgtEl>
                                          <p:spTgt spid="113668"/>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500"/>
                                        <p:tgtEl>
                                          <p:spTgt spid="113669"/>
                                        </p:tgtEl>
                                        <p:attrNameLst>
                                          <p:attrName>ppt_x</p:attrName>
                                        </p:attrNameLst>
                                      </p:cBhvr>
                                      <p:tavLst>
                                        <p:tav tm="0">
                                          <p:val>
                                            <p:strVal val="ppt_x"/>
                                          </p:val>
                                        </p:tav>
                                        <p:tav tm="100000">
                                          <p:val>
                                            <p:strVal val="0-ppt_w/2"/>
                                          </p:val>
                                        </p:tav>
                                      </p:tavLst>
                                    </p:anim>
                                    <p:anim calcmode="lin" valueType="num">
                                      <p:cBhvr additive="base">
                                        <p:cTn id="35" dur="500"/>
                                        <p:tgtEl>
                                          <p:spTgt spid="113669"/>
                                        </p:tgtEl>
                                        <p:attrNameLst>
                                          <p:attrName>ppt_y</p:attrName>
                                        </p:attrNameLst>
                                      </p:cBhvr>
                                      <p:tavLst>
                                        <p:tav tm="0">
                                          <p:val>
                                            <p:strVal val="ppt_y"/>
                                          </p:val>
                                        </p:tav>
                                        <p:tav tm="100000">
                                          <p:val>
                                            <p:strVal val="ppt_y"/>
                                          </p:val>
                                        </p:tav>
                                      </p:tavLst>
                                    </p:anim>
                                    <p:set>
                                      <p:cBhvr>
                                        <p:cTn id="36" dur="1" fill="hold">
                                          <p:stCondLst>
                                            <p:cond delay="499"/>
                                          </p:stCondLst>
                                        </p:cTn>
                                        <p:tgtEl>
                                          <p:spTgt spid="113669"/>
                                        </p:tgtEl>
                                        <p:attrNameLst>
                                          <p:attrName>style.visibility</p:attrName>
                                        </p:attrNameLst>
                                      </p:cBhvr>
                                      <p:to>
                                        <p:strVal val="hidden"/>
                                      </p:to>
                                    </p:set>
                                  </p:childTnLst>
                                </p:cTn>
                              </p:par>
                              <p:par>
                                <p:cTn id="37" presetID="2" presetClass="exit" presetSubtype="8" fill="hold" grpId="1" nodeType="withEffect">
                                  <p:stCondLst>
                                    <p:cond delay="0"/>
                                  </p:stCondLst>
                                  <p:childTnLst>
                                    <p:anim calcmode="lin" valueType="num">
                                      <p:cBhvr additive="base">
                                        <p:cTn id="38" dur="500"/>
                                        <p:tgtEl>
                                          <p:spTgt spid="113670"/>
                                        </p:tgtEl>
                                        <p:attrNameLst>
                                          <p:attrName>ppt_x</p:attrName>
                                        </p:attrNameLst>
                                      </p:cBhvr>
                                      <p:tavLst>
                                        <p:tav tm="0">
                                          <p:val>
                                            <p:strVal val="ppt_x"/>
                                          </p:val>
                                        </p:tav>
                                        <p:tav tm="100000">
                                          <p:val>
                                            <p:strVal val="0-ppt_w/2"/>
                                          </p:val>
                                        </p:tav>
                                      </p:tavLst>
                                    </p:anim>
                                    <p:anim calcmode="lin" valueType="num">
                                      <p:cBhvr additive="base">
                                        <p:cTn id="39" dur="500"/>
                                        <p:tgtEl>
                                          <p:spTgt spid="113670"/>
                                        </p:tgtEl>
                                        <p:attrNameLst>
                                          <p:attrName>ppt_y</p:attrName>
                                        </p:attrNameLst>
                                      </p:cBhvr>
                                      <p:tavLst>
                                        <p:tav tm="0">
                                          <p:val>
                                            <p:strVal val="ppt_y"/>
                                          </p:val>
                                        </p:tav>
                                        <p:tav tm="100000">
                                          <p:val>
                                            <p:strVal val="ppt_y"/>
                                          </p:val>
                                        </p:tav>
                                      </p:tavLst>
                                    </p:anim>
                                    <p:set>
                                      <p:cBhvr>
                                        <p:cTn id="40" dur="1" fill="hold">
                                          <p:stCondLst>
                                            <p:cond delay="499"/>
                                          </p:stCondLst>
                                        </p:cTn>
                                        <p:tgtEl>
                                          <p:spTgt spid="113670"/>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13672"/>
                                        </p:tgtEl>
                                        <p:attrNameLst>
                                          <p:attrName>ppt_x</p:attrName>
                                        </p:attrNameLst>
                                      </p:cBhvr>
                                      <p:tavLst>
                                        <p:tav tm="0">
                                          <p:val>
                                            <p:strVal val="ppt_x"/>
                                          </p:val>
                                        </p:tav>
                                        <p:tav tm="100000">
                                          <p:val>
                                            <p:strVal val="ppt_x"/>
                                          </p:val>
                                        </p:tav>
                                      </p:tavLst>
                                    </p:anim>
                                    <p:anim calcmode="lin" valueType="num">
                                      <p:cBhvr additive="base">
                                        <p:cTn id="43" dur="500"/>
                                        <p:tgtEl>
                                          <p:spTgt spid="113672"/>
                                        </p:tgtEl>
                                        <p:attrNameLst>
                                          <p:attrName>ppt_y</p:attrName>
                                        </p:attrNameLst>
                                      </p:cBhvr>
                                      <p:tavLst>
                                        <p:tav tm="0">
                                          <p:val>
                                            <p:strVal val="ppt_y"/>
                                          </p:val>
                                        </p:tav>
                                        <p:tav tm="100000">
                                          <p:val>
                                            <p:strVal val="1+ppt_h/2"/>
                                          </p:val>
                                        </p:tav>
                                      </p:tavLst>
                                    </p:anim>
                                    <p:set>
                                      <p:cBhvr>
                                        <p:cTn id="44" dur="1" fill="hold">
                                          <p:stCondLst>
                                            <p:cond delay="499"/>
                                          </p:stCondLst>
                                        </p:cTn>
                                        <p:tgtEl>
                                          <p:spTgt spid="113672"/>
                                        </p:tgtEl>
                                        <p:attrNameLst>
                                          <p:attrName>style.visibility</p:attrName>
                                        </p:attrNameLst>
                                      </p:cBhvr>
                                      <p:to>
                                        <p:strVal val="hidden"/>
                                      </p:to>
                                    </p:set>
                                  </p:childTnLst>
                                </p:cTn>
                              </p:par>
                              <p:par>
                                <p:cTn id="45" presetID="2" presetClass="exit" presetSubtype="8" fill="hold" grpId="2" nodeType="withEffect">
                                  <p:stCondLst>
                                    <p:cond delay="0"/>
                                  </p:stCondLst>
                                  <p:childTnLst>
                                    <p:anim calcmode="lin" valueType="num">
                                      <p:cBhvr additive="base">
                                        <p:cTn id="46" dur="500"/>
                                        <p:tgtEl>
                                          <p:spTgt spid="113672"/>
                                        </p:tgtEl>
                                        <p:attrNameLst>
                                          <p:attrName>ppt_x</p:attrName>
                                        </p:attrNameLst>
                                      </p:cBhvr>
                                      <p:tavLst>
                                        <p:tav tm="0">
                                          <p:val>
                                            <p:strVal val="ppt_x"/>
                                          </p:val>
                                        </p:tav>
                                        <p:tav tm="100000">
                                          <p:val>
                                            <p:strVal val="0-ppt_w/2"/>
                                          </p:val>
                                        </p:tav>
                                      </p:tavLst>
                                    </p:anim>
                                    <p:anim calcmode="lin" valueType="num">
                                      <p:cBhvr additive="base">
                                        <p:cTn id="47" dur="500"/>
                                        <p:tgtEl>
                                          <p:spTgt spid="113672"/>
                                        </p:tgtEl>
                                        <p:attrNameLst>
                                          <p:attrName>ppt_y</p:attrName>
                                        </p:attrNameLst>
                                      </p:cBhvr>
                                      <p:tavLst>
                                        <p:tav tm="0">
                                          <p:val>
                                            <p:strVal val="ppt_y"/>
                                          </p:val>
                                        </p:tav>
                                        <p:tav tm="100000">
                                          <p:val>
                                            <p:strVal val="ppt_y"/>
                                          </p:val>
                                        </p:tav>
                                      </p:tavLst>
                                    </p:anim>
                                    <p:set>
                                      <p:cBhvr>
                                        <p:cTn id="48" dur="1" fill="hold">
                                          <p:stCondLst>
                                            <p:cond delay="499"/>
                                          </p:stCondLst>
                                        </p:cTn>
                                        <p:tgtEl>
                                          <p:spTgt spid="113672"/>
                                        </p:tgtEl>
                                        <p:attrNameLst>
                                          <p:attrName>style.visibility</p:attrName>
                                        </p:attrNameLst>
                                      </p:cBhvr>
                                      <p:to>
                                        <p:strVal val="hidden"/>
                                      </p:to>
                                    </p:set>
                                  </p:childTnLst>
                                </p:cTn>
                              </p:par>
                              <p:par>
                                <p:cTn id="49" presetID="35" presetClass="path" presetSubtype="0" accel="50000" decel="50000" fill="hold" nodeType="withEffect">
                                  <p:stCondLst>
                                    <p:cond delay="0"/>
                                  </p:stCondLst>
                                  <p:childTnLst>
                                    <p:animMotion origin="layout" path="M 0 -1.11111E-6 L -0.50469 -0.00162 " pathEditMode="relative" rAng="0" ptsTypes="AA">
                                      <p:cBhvr>
                                        <p:cTn id="50" dur="500" fill="hold"/>
                                        <p:tgtEl>
                                          <p:spTgt spid="113671"/>
                                        </p:tgtEl>
                                        <p:attrNameLst>
                                          <p:attrName>ppt_x</p:attrName>
                                          <p:attrName>ppt_y</p:attrName>
                                        </p:attrNameLst>
                                      </p:cBhvr>
                                      <p:rCtr x="-252"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nimBg="1"/>
      <p:bldP spid="113670" grpId="0"/>
      <p:bldP spid="113670" grpId="1"/>
      <p:bldP spid="113672" grpId="0"/>
      <p:bldP spid="113672" grpId="1"/>
      <p:bldP spid="113672" grpId="2"/>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10" descr="temp5"/>
          <p:cNvPicPr>
            <a:picLocks noChangeAspect="1" noChangeArrowheads="1"/>
          </p:cNvPicPr>
          <p:nvPr/>
        </p:nvPicPr>
        <p:blipFill>
          <a:blip r:embed="rId5"/>
          <a:srcRect/>
          <a:stretch>
            <a:fillRect/>
          </a:stretch>
        </p:blipFill>
        <p:spPr bwMode="auto">
          <a:xfrm>
            <a:off x="560388" y="3286125"/>
            <a:ext cx="3124200" cy="2095500"/>
          </a:xfrm>
          <a:prstGeom prst="rect">
            <a:avLst/>
          </a:prstGeom>
          <a:noFill/>
          <a:ln w="9525">
            <a:noFill/>
            <a:miter lim="800000"/>
            <a:headEnd/>
            <a:tailEnd/>
          </a:ln>
        </p:spPr>
      </p:pic>
      <p:sp>
        <p:nvSpPr>
          <p:cNvPr id="117763"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Matching Features</a:t>
            </a:r>
          </a:p>
        </p:txBody>
      </p:sp>
      <p:sp>
        <p:nvSpPr>
          <p:cNvPr id="117764" name="Rectangle 9"/>
          <p:cNvSpPr>
            <a:spLocks noGrp="1" noChangeArrowheads="1"/>
          </p:cNvSpPr>
          <p:nvPr>
            <p:ph type="body" idx="1"/>
          </p:nvPr>
        </p:nvSpPr>
        <p:spPr>
          <a:xfrm>
            <a:off x="457200" y="1600200"/>
            <a:ext cx="8229600" cy="1181100"/>
          </a:xfrm>
        </p:spPr>
        <p:txBody>
          <a:bodyPr/>
          <a:lstStyle/>
          <a:p>
            <a:pPr eaLnBrk="1" hangingPunct="1"/>
            <a:r>
              <a:rPr lang="en-GB">
                <a:ea typeface="ＭＳ Ｐゴシック" pitchFamily="-1" charset="-128"/>
                <a:cs typeface="ＭＳ Ｐゴシック" pitchFamily="-1" charset="-128"/>
              </a:rPr>
              <a:t>Gaussian weighted oriented chamfer matching</a:t>
            </a:r>
          </a:p>
          <a:p>
            <a:pPr lvl="1" eaLnBrk="1" hangingPunct="1"/>
            <a:r>
              <a:rPr lang="en-GB"/>
              <a:t>aligns features to image</a:t>
            </a:r>
          </a:p>
        </p:txBody>
      </p:sp>
      <p:pic>
        <p:nvPicPr>
          <p:cNvPr id="117765" name="Picture 11" descr="temp6"/>
          <p:cNvPicPr>
            <a:picLocks noChangeAspect="1" noChangeArrowheads="1"/>
          </p:cNvPicPr>
          <p:nvPr/>
        </p:nvPicPr>
        <p:blipFill>
          <a:blip r:embed="rId6"/>
          <a:srcRect/>
          <a:stretch>
            <a:fillRect/>
          </a:stretch>
        </p:blipFill>
        <p:spPr bwMode="auto">
          <a:xfrm>
            <a:off x="685800" y="4216400"/>
            <a:ext cx="838200" cy="795338"/>
          </a:xfrm>
          <a:prstGeom prst="rect">
            <a:avLst/>
          </a:prstGeom>
          <a:noFill/>
          <a:ln w="9525">
            <a:noFill/>
            <a:miter lim="800000"/>
            <a:headEnd/>
            <a:tailEnd/>
          </a:ln>
        </p:spPr>
      </p:pic>
      <p:pic>
        <p:nvPicPr>
          <p:cNvPr id="117766" name="Picture 12" descr="temp7"/>
          <p:cNvPicPr>
            <a:picLocks noChangeAspect="1" noChangeArrowheads="1"/>
          </p:cNvPicPr>
          <p:nvPr/>
        </p:nvPicPr>
        <p:blipFill>
          <a:blip r:embed="rId7"/>
          <a:srcRect/>
          <a:stretch>
            <a:fillRect/>
          </a:stretch>
        </p:blipFill>
        <p:spPr bwMode="auto">
          <a:xfrm>
            <a:off x="1676400" y="3530600"/>
            <a:ext cx="1506538" cy="646113"/>
          </a:xfrm>
          <a:prstGeom prst="rect">
            <a:avLst/>
          </a:prstGeom>
          <a:noFill/>
          <a:ln w="9525">
            <a:noFill/>
            <a:miter lim="800000"/>
            <a:headEnd/>
            <a:tailEnd/>
          </a:ln>
        </p:spPr>
      </p:pic>
      <p:sp>
        <p:nvSpPr>
          <p:cNvPr id="117767" name="Line 13"/>
          <p:cNvSpPr>
            <a:spLocks noChangeShapeType="1"/>
          </p:cNvSpPr>
          <p:nvPr/>
        </p:nvSpPr>
        <p:spPr bwMode="auto">
          <a:xfrm flipV="1">
            <a:off x="2330450" y="3917950"/>
            <a:ext cx="171450" cy="501650"/>
          </a:xfrm>
          <a:prstGeom prst="line">
            <a:avLst/>
          </a:prstGeom>
          <a:noFill/>
          <a:ln w="57150">
            <a:solidFill>
              <a:srgbClr val="00FF00"/>
            </a:solidFill>
            <a:round/>
            <a:headEnd/>
            <a:tailEnd type="triangle" w="med" len="med"/>
          </a:ln>
        </p:spPr>
        <p:txBody>
          <a:bodyPr lIns="91430" tIns="45716" rIns="91430" bIns="45716">
            <a:prstTxWarp prst="textNoShape">
              <a:avLst/>
            </a:prstTxWarp>
          </a:bodyPr>
          <a:lstStyle/>
          <a:p>
            <a:endParaRPr lang="en-US"/>
          </a:p>
        </p:txBody>
      </p:sp>
      <p:sp>
        <p:nvSpPr>
          <p:cNvPr id="117768" name="Line 14"/>
          <p:cNvSpPr>
            <a:spLocks noChangeShapeType="1"/>
          </p:cNvSpPr>
          <p:nvPr/>
        </p:nvSpPr>
        <p:spPr bwMode="auto">
          <a:xfrm flipH="1">
            <a:off x="1143000" y="4432300"/>
            <a:ext cx="1174750" cy="88900"/>
          </a:xfrm>
          <a:prstGeom prst="line">
            <a:avLst/>
          </a:prstGeom>
          <a:noFill/>
          <a:ln w="57150">
            <a:solidFill>
              <a:srgbClr val="00FF00"/>
            </a:solidFill>
            <a:round/>
            <a:headEnd/>
            <a:tailEnd type="triangle" w="med" len="med"/>
          </a:ln>
        </p:spPr>
        <p:txBody>
          <a:bodyPr lIns="91430" tIns="45716" rIns="91430" bIns="45716">
            <a:prstTxWarp prst="textNoShape">
              <a:avLst/>
            </a:prstTxWarp>
          </a:bodyPr>
          <a:lstStyle/>
          <a:p>
            <a:endParaRPr lang="en-US"/>
          </a:p>
        </p:txBody>
      </p:sp>
      <p:sp>
        <p:nvSpPr>
          <p:cNvPr id="117769" name="Oval 15"/>
          <p:cNvSpPr>
            <a:spLocks noChangeArrowheads="1"/>
          </p:cNvSpPr>
          <p:nvPr/>
        </p:nvSpPr>
        <p:spPr bwMode="auto">
          <a:xfrm>
            <a:off x="2209800" y="4292600"/>
            <a:ext cx="228600" cy="228600"/>
          </a:xfrm>
          <a:prstGeom prst="ellipse">
            <a:avLst/>
          </a:prstGeom>
          <a:solidFill>
            <a:srgbClr val="FF3300"/>
          </a:solidFill>
          <a:ln w="12700">
            <a:solidFill>
              <a:srgbClr val="000000"/>
            </a:solidFill>
            <a:round/>
            <a:headEnd/>
            <a:tailEnd/>
          </a:ln>
        </p:spPr>
        <p:txBody>
          <a:bodyPr wrap="none" lIns="91430" tIns="45716" rIns="91430" bIns="45716" anchor="ctr">
            <a:prstTxWarp prst="textNoShape">
              <a:avLst/>
            </a:prstTxWarp>
          </a:bodyPr>
          <a:lstStyle/>
          <a:p>
            <a:endParaRPr lang="en-US"/>
          </a:p>
        </p:txBody>
      </p:sp>
      <p:sp>
        <p:nvSpPr>
          <p:cNvPr id="117770" name="Oval 16"/>
          <p:cNvSpPr>
            <a:spLocks noChangeArrowheads="1"/>
          </p:cNvSpPr>
          <p:nvPr/>
        </p:nvSpPr>
        <p:spPr bwMode="auto">
          <a:xfrm>
            <a:off x="2057400" y="3530600"/>
            <a:ext cx="914400" cy="914400"/>
          </a:xfrm>
          <a:prstGeom prst="ellipse">
            <a:avLst/>
          </a:prstGeom>
          <a:solidFill>
            <a:srgbClr val="FFFF00">
              <a:alpha val="45882"/>
            </a:srgbClr>
          </a:solidFill>
          <a:ln w="9525">
            <a:solidFill>
              <a:schemeClr val="tx1"/>
            </a:solidFill>
            <a:round/>
            <a:headEnd/>
            <a:tailEnd/>
          </a:ln>
        </p:spPr>
        <p:txBody>
          <a:bodyPr wrap="none" lIns="91430" tIns="45716" rIns="91430" bIns="45716" anchor="ctr">
            <a:prstTxWarp prst="textNoShape">
              <a:avLst/>
            </a:prstTxWarp>
          </a:bodyPr>
          <a:lstStyle/>
          <a:p>
            <a:endParaRPr lang="en-US"/>
          </a:p>
        </p:txBody>
      </p:sp>
      <p:sp>
        <p:nvSpPr>
          <p:cNvPr id="117771" name="Oval 17"/>
          <p:cNvSpPr>
            <a:spLocks noChangeArrowheads="1"/>
          </p:cNvSpPr>
          <p:nvPr/>
        </p:nvSpPr>
        <p:spPr bwMode="auto">
          <a:xfrm>
            <a:off x="762000" y="4064000"/>
            <a:ext cx="914400" cy="914400"/>
          </a:xfrm>
          <a:prstGeom prst="ellipse">
            <a:avLst/>
          </a:prstGeom>
          <a:solidFill>
            <a:srgbClr val="FFFF00">
              <a:alpha val="45882"/>
            </a:srgbClr>
          </a:solidFill>
          <a:ln w="9525">
            <a:solidFill>
              <a:schemeClr val="tx1"/>
            </a:solidFill>
            <a:round/>
            <a:headEnd/>
            <a:tailEnd/>
          </a:ln>
        </p:spPr>
        <p:txBody>
          <a:bodyPr wrap="none" lIns="91430" tIns="45716" rIns="91430" bIns="45716" anchor="ctr">
            <a:prstTxWarp prst="textNoShape">
              <a:avLst/>
            </a:prstTxWarp>
          </a:bodyPr>
          <a:lstStyle/>
          <a:p>
            <a:endParaRPr lang="en-US"/>
          </a:p>
        </p:txBody>
      </p:sp>
      <p:pic>
        <p:nvPicPr>
          <p:cNvPr id="192530" name="Picture 18" descr="temp5"/>
          <p:cNvPicPr>
            <a:picLocks noChangeAspect="1" noChangeArrowheads="1"/>
          </p:cNvPicPr>
          <p:nvPr/>
        </p:nvPicPr>
        <p:blipFill>
          <a:blip r:embed="rId5"/>
          <a:srcRect/>
          <a:stretch>
            <a:fillRect/>
          </a:stretch>
        </p:blipFill>
        <p:spPr bwMode="auto">
          <a:xfrm>
            <a:off x="5638800" y="3286125"/>
            <a:ext cx="3124200" cy="2095500"/>
          </a:xfrm>
          <a:prstGeom prst="rect">
            <a:avLst/>
          </a:prstGeom>
          <a:noFill/>
          <a:ln w="9525">
            <a:noFill/>
            <a:miter lim="800000"/>
            <a:headEnd/>
            <a:tailEnd/>
          </a:ln>
        </p:spPr>
      </p:pic>
      <p:pic>
        <p:nvPicPr>
          <p:cNvPr id="192531" name="Picture 19" descr="temp6"/>
          <p:cNvPicPr>
            <a:picLocks noChangeAspect="1" noChangeArrowheads="1"/>
          </p:cNvPicPr>
          <p:nvPr/>
        </p:nvPicPr>
        <p:blipFill>
          <a:blip r:embed="rId6"/>
          <a:srcRect/>
          <a:stretch>
            <a:fillRect/>
          </a:stretch>
        </p:blipFill>
        <p:spPr bwMode="auto">
          <a:xfrm>
            <a:off x="5764213" y="4216400"/>
            <a:ext cx="838200" cy="795338"/>
          </a:xfrm>
          <a:prstGeom prst="rect">
            <a:avLst/>
          </a:prstGeom>
          <a:noFill/>
          <a:ln w="9525">
            <a:noFill/>
            <a:miter lim="800000"/>
            <a:headEnd/>
            <a:tailEnd/>
          </a:ln>
        </p:spPr>
      </p:pic>
      <p:pic>
        <p:nvPicPr>
          <p:cNvPr id="192532" name="Picture 20" descr="temp7"/>
          <p:cNvPicPr>
            <a:picLocks noChangeAspect="1" noChangeArrowheads="1"/>
          </p:cNvPicPr>
          <p:nvPr/>
        </p:nvPicPr>
        <p:blipFill>
          <a:blip r:embed="rId7"/>
          <a:srcRect/>
          <a:stretch>
            <a:fillRect/>
          </a:stretch>
        </p:blipFill>
        <p:spPr bwMode="auto">
          <a:xfrm>
            <a:off x="6754813" y="3530600"/>
            <a:ext cx="1506537" cy="646113"/>
          </a:xfrm>
          <a:prstGeom prst="rect">
            <a:avLst/>
          </a:prstGeom>
          <a:noFill/>
          <a:ln w="9525">
            <a:noFill/>
            <a:miter lim="800000"/>
            <a:headEnd/>
            <a:tailEnd/>
          </a:ln>
        </p:spPr>
      </p:pic>
      <p:sp>
        <p:nvSpPr>
          <p:cNvPr id="192533" name="AutoShape 21"/>
          <p:cNvSpPr>
            <a:spLocks noChangeArrowheads="1"/>
          </p:cNvSpPr>
          <p:nvPr/>
        </p:nvSpPr>
        <p:spPr bwMode="auto">
          <a:xfrm>
            <a:off x="4191000" y="4256088"/>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lIns="91430" tIns="45716" rIns="91430" bIns="45716" anchor="ctr">
            <a:prstTxWarp prst="textNoShape">
              <a:avLst/>
            </a:prstTxWarp>
          </a:bodyPr>
          <a:lstStyle/>
          <a:p>
            <a:endParaRPr lang="en-US"/>
          </a:p>
        </p:txBody>
      </p:sp>
      <p:sp>
        <p:nvSpPr>
          <p:cNvPr id="192534" name="Text Box 22"/>
          <p:cNvSpPr txBox="1">
            <a:spLocks noChangeArrowheads="1"/>
          </p:cNvSpPr>
          <p:nvPr/>
        </p:nvSpPr>
        <p:spPr bwMode="auto">
          <a:xfrm>
            <a:off x="4114800" y="3265488"/>
            <a:ext cx="1120775" cy="923925"/>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a:ea typeface="Arial" pitchFamily="-1" charset="0"/>
                <a:cs typeface="Arial" pitchFamily="-1" charset="0"/>
              </a:rPr>
              <a:t/>
            </a:r>
            <a:br>
              <a:rPr lang="en-GB">
                <a:ea typeface="Arial" pitchFamily="-1" charset="0"/>
                <a:cs typeface="Arial" pitchFamily="-1" charset="0"/>
              </a:rPr>
            </a:br>
            <a:r>
              <a:rPr lang="en-GB">
                <a:ea typeface="Arial" pitchFamily="-1" charset="0"/>
                <a:cs typeface="Arial" pitchFamily="-1" charset="0"/>
              </a:rPr>
              <a:t>Chamfer</a:t>
            </a:r>
            <a:br>
              <a:rPr lang="en-GB">
                <a:ea typeface="Arial" pitchFamily="-1" charset="0"/>
                <a:cs typeface="Arial" pitchFamily="-1" charset="0"/>
              </a:rPr>
            </a:br>
            <a:r>
              <a:rPr lang="en-GB">
                <a:ea typeface="Arial" pitchFamily="-1" charset="0"/>
                <a:cs typeface="Arial" pitchFamily="-1" charset="0"/>
              </a:rPr>
              <a:t>Matching</a:t>
            </a:r>
          </a:p>
        </p:txBody>
      </p:sp>
      <p:sp>
        <p:nvSpPr>
          <p:cNvPr id="192539" name="Text Box 27"/>
          <p:cNvSpPr txBox="1">
            <a:spLocks noChangeArrowheads="1"/>
          </p:cNvSpPr>
          <p:nvPr/>
        </p:nvSpPr>
        <p:spPr bwMode="auto">
          <a:xfrm>
            <a:off x="3016250" y="5589588"/>
            <a:ext cx="5337175" cy="461962"/>
          </a:xfrm>
          <a:prstGeom prst="rect">
            <a:avLst/>
          </a:prstGeom>
          <a:noFill/>
          <a:ln w="9525">
            <a:noFill/>
            <a:miter lim="800000"/>
            <a:headEnd/>
            <a:tailEnd/>
          </a:ln>
        </p:spPr>
        <p:txBody>
          <a:bodyPr wrap="none" lIns="91430" tIns="45716" rIns="91430" bIns="45716">
            <a:prstTxWarp prst="textNoShape">
              <a:avLst/>
            </a:prstTxWarp>
            <a:spAutoFit/>
          </a:bodyPr>
          <a:lstStyle/>
          <a:p>
            <a:r>
              <a:rPr lang="en-GB" sz="2400">
                <a:solidFill>
                  <a:schemeClr val="hlink"/>
                </a:solidFill>
                <a:latin typeface="Gill Sans MT" pitchFamily="-1" charset="0"/>
              </a:rPr>
              <a:t>feature </a:t>
            </a:r>
            <a:r>
              <a:rPr lang="en-GB" sz="2400" b="1">
                <a:solidFill>
                  <a:schemeClr val="hlink"/>
                </a:solidFill>
                <a:latin typeface="Gill Sans MT" pitchFamily="-1" charset="0"/>
              </a:rPr>
              <a:t>match score</a:t>
            </a:r>
            <a:r>
              <a:rPr lang="en-GB" sz="2400">
                <a:solidFill>
                  <a:schemeClr val="hlink"/>
                </a:solidFill>
                <a:latin typeface="Gill Sans MT" pitchFamily="-1" charset="0"/>
              </a:rPr>
              <a:t> at optimal position</a:t>
            </a:r>
          </a:p>
        </p:txBody>
      </p:sp>
      <p:sp>
        <p:nvSpPr>
          <p:cNvPr id="192540" name="Text Box 28"/>
          <p:cNvSpPr txBox="1">
            <a:spLocks noChangeArrowheads="1"/>
          </p:cNvSpPr>
          <p:nvPr/>
        </p:nvSpPr>
        <p:spPr bwMode="auto">
          <a:xfrm>
            <a:off x="3016250" y="6094413"/>
            <a:ext cx="2347913" cy="461962"/>
          </a:xfrm>
          <a:prstGeom prst="rect">
            <a:avLst/>
          </a:prstGeom>
          <a:noFill/>
          <a:ln w="9525">
            <a:noFill/>
            <a:miter lim="800000"/>
            <a:headEnd/>
            <a:tailEnd/>
          </a:ln>
        </p:spPr>
        <p:txBody>
          <a:bodyPr wrap="none" lIns="91430" tIns="45716" rIns="91430" bIns="45716">
            <a:prstTxWarp prst="textNoShape">
              <a:avLst/>
            </a:prstTxWarp>
            <a:spAutoFit/>
          </a:bodyPr>
          <a:lstStyle/>
          <a:p>
            <a:r>
              <a:rPr lang="en-GB" sz="2400">
                <a:solidFill>
                  <a:schemeClr val="hlink"/>
                </a:solidFill>
                <a:latin typeface="Gill Sans MT" pitchFamily="-1" charset="0"/>
              </a:rPr>
              <a:t>optimal </a:t>
            </a:r>
            <a:r>
              <a:rPr lang="en-GB" sz="2400" b="1">
                <a:solidFill>
                  <a:schemeClr val="hlink"/>
                </a:solidFill>
                <a:latin typeface="Gill Sans MT" pitchFamily="-1" charset="0"/>
              </a:rPr>
              <a:t>position</a:t>
            </a:r>
          </a:p>
        </p:txBody>
      </p:sp>
      <p:pic>
        <p:nvPicPr>
          <p:cNvPr id="192541" name="Picture 29" descr="txp_fig"/>
          <p:cNvPicPr>
            <a:picLocks noChangeAspect="1" noChangeArrowheads="1"/>
          </p:cNvPicPr>
          <p:nvPr>
            <p:custDataLst>
              <p:tags r:id="rId1"/>
            </p:custDataLst>
          </p:nvPr>
        </p:nvPicPr>
        <p:blipFill>
          <a:blip r:embed="rId8">
            <a:clrChange>
              <a:clrFrom>
                <a:srgbClr val="FFFFFF"/>
              </a:clrFrom>
              <a:clrTo>
                <a:srgbClr val="FFFFFF">
                  <a:alpha val="0"/>
                </a:srgbClr>
              </a:clrTo>
            </a:clrChange>
            <a:lum bright="100000"/>
          </a:blip>
          <a:srcRect/>
          <a:stretch>
            <a:fillRect/>
          </a:stretch>
        </p:blipFill>
        <p:spPr bwMode="auto">
          <a:xfrm>
            <a:off x="1176338" y="5653088"/>
            <a:ext cx="1739900" cy="365125"/>
          </a:xfrm>
          <a:prstGeom prst="rect">
            <a:avLst/>
          </a:prstGeom>
          <a:noFill/>
          <a:ln w="9525">
            <a:noFill/>
            <a:miter lim="800000"/>
            <a:headEnd/>
            <a:tailEnd/>
          </a:ln>
        </p:spPr>
      </p:pic>
      <p:pic>
        <p:nvPicPr>
          <p:cNvPr id="192542" name="Picture 30"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lum bright="100000"/>
          </a:blip>
          <a:srcRect/>
          <a:stretch>
            <a:fillRect/>
          </a:stretch>
        </p:blipFill>
        <p:spPr bwMode="auto">
          <a:xfrm>
            <a:off x="1181100" y="6157913"/>
            <a:ext cx="1704975" cy="365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5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25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25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25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05556E-6 1.11111E-6 L 0.00468 0.04745 " pathEditMode="relative" rAng="0" ptsTypes="AA">
                                      <p:cBhvr>
                                        <p:cTn id="18" dur="2000" fill="hold"/>
                                        <p:tgtEl>
                                          <p:spTgt spid="192532"/>
                                        </p:tgtEl>
                                        <p:attrNameLst>
                                          <p:attrName>ppt_x</p:attrName>
                                          <p:attrName>ppt_y</p:attrName>
                                        </p:attrNameLst>
                                      </p:cBhvr>
                                      <p:rCtr x="2" y="24"/>
                                    </p:animMotion>
                                  </p:childTnLst>
                                </p:cTn>
                              </p:par>
                              <p:par>
                                <p:cTn id="19" presetID="0" presetClass="path" presetSubtype="0" accel="50000" decel="50000" fill="hold" nodeType="withEffect">
                                  <p:stCondLst>
                                    <p:cond delay="0"/>
                                  </p:stCondLst>
                                  <p:childTnLst>
                                    <p:animMotion origin="layout" path="M -4.72222E-6 -3.7037E-7 L 0.0099 0.00694 " pathEditMode="relative" ptsTypes="AA">
                                      <p:cBhvr>
                                        <p:cTn id="20" dur="2000" fill="hold"/>
                                        <p:tgtEl>
                                          <p:spTgt spid="192531"/>
                                        </p:tgtEl>
                                        <p:attrNameLst>
                                          <p:attrName>ppt_x</p:attrName>
                                          <p:attrName>ppt_y</p:attrName>
                                        </p:attrNameLst>
                                      </p:cBhvr>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9253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92540"/>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92541"/>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9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3" grpId="0" animBg="1"/>
      <p:bldP spid="192534" grpId="0"/>
      <p:bldP spid="192539" grpId="0"/>
      <p:bldP spid="192540" grpId="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12"/>
          <p:cNvSpPr>
            <a:spLocks noChangeArrowheads="1"/>
          </p:cNvSpPr>
          <p:nvPr/>
        </p:nvSpPr>
        <p:spPr bwMode="auto">
          <a:xfrm>
            <a:off x="484188" y="2578100"/>
            <a:ext cx="8115300" cy="1562100"/>
          </a:xfrm>
          <a:prstGeom prst="rect">
            <a:avLst/>
          </a:prstGeom>
          <a:solidFill>
            <a:schemeClr val="tx1"/>
          </a:solidFill>
          <a:ln w="9525">
            <a:solidFill>
              <a:schemeClr val="tx1"/>
            </a:solidFill>
            <a:round/>
            <a:headEnd/>
            <a:tailEnd/>
          </a:ln>
        </p:spPr>
        <p:txBody>
          <a:bodyPr lIns="91430" tIns="45716" rIns="91430" bIns="45716">
            <a:prstTxWarp prst="textNoShape">
              <a:avLst/>
            </a:prstTxWarp>
          </a:bodyPr>
          <a:lstStyle/>
          <a:p>
            <a:pPr eaLnBrk="0" hangingPunct="0"/>
            <a:endParaRPr lang="en-US" b="1"/>
          </a:p>
        </p:txBody>
      </p:sp>
      <p:sp>
        <p:nvSpPr>
          <p:cNvPr id="117777" name="Text Box 17"/>
          <p:cNvSpPr txBox="1">
            <a:spLocks noChangeArrowheads="1"/>
          </p:cNvSpPr>
          <p:nvPr/>
        </p:nvSpPr>
        <p:spPr bwMode="auto">
          <a:xfrm>
            <a:off x="4027488" y="3716338"/>
            <a:ext cx="33782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GB">
                <a:solidFill>
                  <a:schemeClr val="hlink"/>
                </a:solidFill>
                <a:latin typeface="Gill Sans MT" pitchFamily="-1" charset="0"/>
              </a:rPr>
              <a:t>confidence weighted weak learner</a:t>
            </a:r>
          </a:p>
        </p:txBody>
      </p:sp>
      <p:sp>
        <p:nvSpPr>
          <p:cNvPr id="119812"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Location Sensitive Classification</a:t>
            </a:r>
          </a:p>
        </p:txBody>
      </p:sp>
      <p:sp>
        <p:nvSpPr>
          <p:cNvPr id="119813" name="Rectangle 3"/>
          <p:cNvSpPr>
            <a:spLocks noGrp="1" noChangeArrowheads="1"/>
          </p:cNvSpPr>
          <p:nvPr>
            <p:ph type="body" sz="half" idx="1"/>
          </p:nvPr>
        </p:nvSpPr>
        <p:spPr>
          <a:xfrm>
            <a:off x="457200" y="1600200"/>
            <a:ext cx="8435975" cy="4852988"/>
          </a:xfrm>
        </p:spPr>
        <p:txBody>
          <a:bodyPr/>
          <a:lstStyle/>
          <a:p>
            <a:pPr eaLnBrk="1" hangingPunct="1"/>
            <a:r>
              <a:rPr lang="en-GB" sz="2400">
                <a:ea typeface="ＭＳ Ｐゴシック" pitchFamily="-1" charset="-128"/>
                <a:cs typeface="ＭＳ Ｐゴシック" pitchFamily="-1" charset="-128"/>
              </a:rPr>
              <a:t>Feature match scores make detection simple</a:t>
            </a:r>
          </a:p>
          <a:p>
            <a:pPr eaLnBrk="1" hangingPunct="1"/>
            <a:r>
              <a:rPr lang="en-GB" sz="2400">
                <a:ea typeface="ＭＳ Ｐゴシック" pitchFamily="-1" charset="-128"/>
                <a:cs typeface="ＭＳ Ｐゴシック" pitchFamily="-1" charset="-128"/>
              </a:rPr>
              <a:t>Detection uses a boosted classification function </a:t>
            </a:r>
            <a:r>
              <a:rPr lang="en-GB" sz="2400" i="1">
                <a:ea typeface="ＭＳ Ｐゴシック" pitchFamily="-1" charset="-128"/>
                <a:cs typeface="ＭＳ Ｐゴシック" pitchFamily="-1" charset="-128"/>
              </a:rPr>
              <a:t>K</a:t>
            </a:r>
            <a:r>
              <a:rPr lang="en-GB" sz="2400">
                <a:ea typeface="ＭＳ Ｐゴシック" pitchFamily="-1" charset="-128"/>
                <a:cs typeface="ＭＳ Ｐゴシック" pitchFamily="-1" charset="-128"/>
              </a:rPr>
              <a:t>(</a:t>
            </a:r>
            <a:r>
              <a:rPr lang="en-GB" sz="2400" b="1">
                <a:ea typeface="ＭＳ Ｐゴシック" pitchFamily="-1" charset="-128"/>
                <a:cs typeface="ＭＳ Ｐゴシック" pitchFamily="-1" charset="-128"/>
              </a:rPr>
              <a:t>c</a:t>
            </a:r>
            <a:r>
              <a:rPr lang="en-GB" sz="2400">
                <a:ea typeface="ＭＳ Ｐゴシック" pitchFamily="-1" charset="-128"/>
                <a:cs typeface="ＭＳ Ｐゴシック" pitchFamily="-1" charset="-128"/>
              </a:rPr>
              <a:t>):</a:t>
            </a:r>
          </a:p>
          <a:p>
            <a:pPr lvl="1" eaLnBrk="1" hangingPunct="1"/>
            <a:endParaRPr lang="en-GB" sz="2000"/>
          </a:p>
          <a:p>
            <a:pPr lvl="1" eaLnBrk="1" hangingPunct="1"/>
            <a:endParaRPr lang="en-GB" sz="2000"/>
          </a:p>
          <a:p>
            <a:pPr lvl="1" eaLnBrk="1" hangingPunct="1"/>
            <a:endParaRPr lang="en-GB" sz="2000"/>
          </a:p>
          <a:p>
            <a:pPr lvl="1" eaLnBrk="1" hangingPunct="1"/>
            <a:endParaRPr lang="en-GB" sz="2000"/>
          </a:p>
        </p:txBody>
      </p:sp>
      <p:graphicFrame>
        <p:nvGraphicFramePr>
          <p:cNvPr id="117848" name="Group 88"/>
          <p:cNvGraphicFramePr>
            <a:graphicFrameLocks noGrp="1"/>
          </p:cNvGraphicFramePr>
          <p:nvPr>
            <p:ph sz="quarter" idx="2"/>
          </p:nvPr>
        </p:nvGraphicFramePr>
        <p:xfrm>
          <a:off x="457200" y="4643438"/>
          <a:ext cx="4038600" cy="1879600"/>
        </p:xfrm>
        <a:graphic>
          <a:graphicData uri="http://schemas.openxmlformats.org/drawingml/2006/table">
            <a:tbl>
              <a:tblPr/>
              <a:tblGrid>
                <a:gridCol w="871538"/>
                <a:gridCol w="3167062"/>
              </a:tblGrid>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number of features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F</a:t>
                      </a:r>
                      <a:r>
                        <a:rPr kumimoji="0" lang="en-GB" sz="2000" b="0" i="1" u="none" strike="noStrike" cap="none" normalizeH="0" baseline="-2500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endParaRPr kumimoji="0" lang="en-GB" sz="2000" b="0" i="0" u="none" strike="noStrike" cap="none" normalizeH="0" baseline="-25000">
                        <a:ln>
                          <a:noFill/>
                        </a:ln>
                        <a:solidFill>
                          <a:schemeClr val="hlink"/>
                        </a:solidFill>
                        <a:effectLst/>
                        <a:latin typeface="Gill Sans MT" pitchFamily="-1" charset="0"/>
                        <a:ea typeface="ＭＳ Ｐゴシック" pitchFamily="-1" charset="-128"/>
                        <a:cs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feature </a:t>
                      </a: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endPar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canny edge map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1"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object centroid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19831" name="Picture 10"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lum bright="100000"/>
          </a:blip>
          <a:srcRect/>
          <a:stretch>
            <a:fillRect/>
          </a:stretch>
        </p:blipFill>
        <p:spPr bwMode="auto">
          <a:xfrm>
            <a:off x="1042988" y="2636838"/>
            <a:ext cx="7108825" cy="1038225"/>
          </a:xfrm>
          <a:prstGeom prst="rect">
            <a:avLst/>
          </a:prstGeom>
          <a:noFill/>
          <a:ln w="9525">
            <a:noFill/>
            <a:miter lim="800000"/>
            <a:headEnd/>
            <a:tailEnd/>
          </a:ln>
        </p:spPr>
      </p:pic>
      <p:sp>
        <p:nvSpPr>
          <p:cNvPr id="117771" name="Text Box 11"/>
          <p:cNvSpPr txBox="1">
            <a:spLocks noChangeArrowheads="1"/>
          </p:cNvSpPr>
          <p:nvPr/>
        </p:nvSpPr>
        <p:spPr bwMode="auto">
          <a:xfrm>
            <a:off x="4471988" y="3716338"/>
            <a:ext cx="13335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GB">
                <a:solidFill>
                  <a:schemeClr val="hlink"/>
                </a:solidFill>
                <a:latin typeface="Gill Sans MT" pitchFamily="-1" charset="0"/>
              </a:rPr>
              <a:t>match score</a:t>
            </a:r>
          </a:p>
        </p:txBody>
      </p:sp>
      <p:sp>
        <p:nvSpPr>
          <p:cNvPr id="117772" name="AutoShape 12"/>
          <p:cNvSpPr>
            <a:spLocks/>
          </p:cNvSpPr>
          <p:nvPr/>
        </p:nvSpPr>
        <p:spPr bwMode="auto">
          <a:xfrm rot="5400000">
            <a:off x="4968082" y="2672556"/>
            <a:ext cx="287338" cy="1800225"/>
          </a:xfrm>
          <a:prstGeom prst="rightBrace">
            <a:avLst>
              <a:gd name="adj1" fmla="val 52210"/>
              <a:gd name="adj2" fmla="val 50000"/>
            </a:avLst>
          </a:prstGeom>
          <a:noFill/>
          <a:ln w="28575">
            <a:solidFill>
              <a:schemeClr val="hlink"/>
            </a:solidFill>
            <a:round/>
            <a:headEnd/>
            <a:tailEnd/>
          </a:ln>
        </p:spPr>
        <p:txBody>
          <a:bodyPr wrap="none" lIns="91430" tIns="45716" rIns="91430" bIns="45716" anchor="ctr">
            <a:prstTxWarp prst="textNoShape">
              <a:avLst/>
            </a:prstTxWarp>
          </a:bodyPr>
          <a:lstStyle/>
          <a:p>
            <a:endParaRPr lang="en-US"/>
          </a:p>
        </p:txBody>
      </p:sp>
      <p:sp>
        <p:nvSpPr>
          <p:cNvPr id="117773" name="Text Box 13"/>
          <p:cNvSpPr txBox="1">
            <a:spLocks noChangeArrowheads="1"/>
          </p:cNvSpPr>
          <p:nvPr/>
        </p:nvSpPr>
        <p:spPr bwMode="auto">
          <a:xfrm>
            <a:off x="4235450" y="3716338"/>
            <a:ext cx="251460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GB">
                <a:solidFill>
                  <a:schemeClr val="hlink"/>
                </a:solidFill>
                <a:latin typeface="Gill Sans MT" pitchFamily="-1" charset="0"/>
              </a:rPr>
              <a:t>thresholded match score</a:t>
            </a:r>
          </a:p>
        </p:txBody>
      </p:sp>
      <p:sp>
        <p:nvSpPr>
          <p:cNvPr id="117774" name="AutoShape 14"/>
          <p:cNvSpPr>
            <a:spLocks/>
          </p:cNvSpPr>
          <p:nvPr/>
        </p:nvSpPr>
        <p:spPr bwMode="auto">
          <a:xfrm rot="5400000">
            <a:off x="5328444" y="2024856"/>
            <a:ext cx="287338" cy="3095625"/>
          </a:xfrm>
          <a:prstGeom prst="rightBrace">
            <a:avLst>
              <a:gd name="adj1" fmla="val 89779"/>
              <a:gd name="adj2" fmla="val 50000"/>
            </a:avLst>
          </a:prstGeom>
          <a:noFill/>
          <a:ln w="28575">
            <a:solidFill>
              <a:schemeClr val="hlink"/>
            </a:solidFill>
            <a:round/>
            <a:headEnd/>
            <a:tailEnd/>
          </a:ln>
        </p:spPr>
        <p:txBody>
          <a:bodyPr wrap="none" lIns="91430" tIns="45716" rIns="91430" bIns="45716" anchor="ctr">
            <a:prstTxWarp prst="textNoShape">
              <a:avLst/>
            </a:prstTxWarp>
          </a:bodyPr>
          <a:lstStyle/>
          <a:p>
            <a:endParaRPr lang="en-US"/>
          </a:p>
        </p:txBody>
      </p:sp>
      <p:sp>
        <p:nvSpPr>
          <p:cNvPr id="117775" name="AutoShape 15"/>
          <p:cNvSpPr>
            <a:spLocks/>
          </p:cNvSpPr>
          <p:nvPr/>
        </p:nvSpPr>
        <p:spPr bwMode="auto">
          <a:xfrm rot="5400000">
            <a:off x="5615782" y="1088231"/>
            <a:ext cx="287338" cy="4822825"/>
          </a:xfrm>
          <a:prstGeom prst="rightBrace">
            <a:avLst>
              <a:gd name="adj1" fmla="val 139871"/>
              <a:gd name="adj2" fmla="val 50000"/>
            </a:avLst>
          </a:prstGeom>
          <a:noFill/>
          <a:ln w="28575">
            <a:solidFill>
              <a:schemeClr val="hlink"/>
            </a:solidFill>
            <a:round/>
            <a:headEnd/>
            <a:tailEnd/>
          </a:ln>
        </p:spPr>
        <p:txBody>
          <a:bodyPr wrap="none" lIns="91430" tIns="45716" rIns="91430" bIns="45716" anchor="ctr">
            <a:prstTxWarp prst="textNoShape">
              <a:avLst/>
            </a:prstTxWarp>
          </a:bodyPr>
          <a:lstStyle/>
          <a:p>
            <a:endParaRPr lang="en-US"/>
          </a:p>
        </p:txBody>
      </p:sp>
      <p:graphicFrame>
        <p:nvGraphicFramePr>
          <p:cNvPr id="117842" name="Group 82"/>
          <p:cNvGraphicFramePr>
            <a:graphicFrameLocks noGrp="1"/>
          </p:cNvGraphicFramePr>
          <p:nvPr>
            <p:ph sz="quarter" idx="3"/>
          </p:nvPr>
        </p:nvGraphicFramePr>
        <p:xfrm>
          <a:off x="4781550" y="4643438"/>
          <a:ext cx="4038600" cy="1881188"/>
        </p:xfrm>
        <a:graphic>
          <a:graphicData uri="http://schemas.openxmlformats.org/drawingml/2006/table">
            <a:tbl>
              <a:tblPr/>
              <a:tblGrid>
                <a:gridCol w="871538"/>
                <a:gridCol w="3167062"/>
              </a:tblGrid>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Symbol" pitchFamily="-1" charset="2"/>
                          <a:ea typeface="ＭＳ Ｐゴシック" pitchFamily="-1" charset="-128"/>
                          <a:cs typeface="ＭＳ Ｐゴシック" pitchFamily="-1" charset="-128"/>
                          <a:sym typeface="Symbol" pitchFamily="-1" charset="2"/>
                        </a:rPr>
                        <a:t> </a:t>
                      </a:r>
                      <a:r>
                        <a:rPr kumimoji="0" lang="en-GB" sz="2000" b="0" i="1" u="none" strike="noStrike" cap="none" normalizeH="0" baseline="-2500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weak learner threshold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a</a:t>
                      </a:r>
                      <a:r>
                        <a:rPr kumimoji="0" lang="en-GB" sz="2000" b="0" i="1" u="none" strike="noStrike" cap="none" normalizeH="0" baseline="-2500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endPar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weak learner confidence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b</a:t>
                      </a:r>
                      <a:r>
                        <a:rPr kumimoji="0" lang="en-GB" sz="2000" b="0" i="1" u="none" strike="noStrike" cap="none" normalizeH="0" baseline="-2500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m</a:t>
                      </a:r>
                      <a:endParaRPr kumimoji="0" lang="en-GB" sz="2000" b="0" i="1"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weak learner confidence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1" u="none" strike="noStrike" cap="none" normalizeH="0" baseline="0">
                          <a:ln>
                            <a:noFill/>
                          </a:ln>
                          <a:solidFill>
                            <a:schemeClr val="hlink"/>
                          </a:solidFill>
                          <a:effectLst>
                            <a:outerShdw blurRad="38100" dist="38100" dir="2700000" algn="tl">
                              <a:srgbClr val="DDDDDD"/>
                            </a:outerShdw>
                          </a:effectLst>
                          <a:latin typeface="Symbol" pitchFamily="-1" charset="2"/>
                          <a:ea typeface="ＭＳ Ｐゴシック" pitchFamily="-1" charset="-128"/>
                          <a:cs typeface="ＭＳ Ｐゴシック" pitchFamily="-1" charset="-128"/>
                          <a:sym typeface="Symbol" pitchFamily="-1"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1" charset="2"/>
                        <a:buNone/>
                        <a:tabLst/>
                      </a:pPr>
                      <a:r>
                        <a:rPr kumimoji="0" lang="en-GB" sz="2000" b="0" i="0" u="none" strike="noStrike" cap="none" normalizeH="0" baseline="0">
                          <a:ln>
                            <a:noFill/>
                          </a:ln>
                          <a:solidFill>
                            <a:schemeClr val="hlink"/>
                          </a:solidFill>
                          <a:effectLst>
                            <a:outerShdw blurRad="38100" dist="38100" dir="2700000" algn="tl">
                              <a:srgbClr val="DDDDDD"/>
                            </a:outerShdw>
                          </a:effectLst>
                          <a:latin typeface="Gill Sans MT" pitchFamily="-1" charset="0"/>
                          <a:ea typeface="ＭＳ Ｐゴシック" pitchFamily="-1" charset="-128"/>
                          <a:cs typeface="ＭＳ Ｐゴシック" pitchFamily="-1" charset="-128"/>
                        </a:rPr>
                        <a:t>0-1 indicator function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7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777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777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77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7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777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777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177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7" grpId="0"/>
      <p:bldP spid="117771" grpId="0"/>
      <p:bldP spid="117771" grpId="1"/>
      <p:bldP spid="117772" grpId="0" animBg="1"/>
      <p:bldP spid="117772" grpId="1" animBg="1"/>
      <p:bldP spid="117773" grpId="0"/>
      <p:bldP spid="117773" grpId="1"/>
      <p:bldP spid="117774" grpId="0" animBg="1"/>
      <p:bldP spid="117774" grpId="1" animBg="1"/>
      <p:bldP spid="117775" grpId="0" animBg="1"/>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25" name="Picture 17" descr="NewFace4"/>
          <p:cNvPicPr>
            <a:picLocks noChangeAspect="1" noChangeArrowheads="1"/>
          </p:cNvPicPr>
          <p:nvPr/>
        </p:nvPicPr>
        <p:blipFill>
          <a:blip r:embed="rId3"/>
          <a:srcRect/>
          <a:stretch>
            <a:fillRect/>
          </a:stretch>
        </p:blipFill>
        <p:spPr bwMode="auto">
          <a:xfrm>
            <a:off x="5003800" y="1773238"/>
            <a:ext cx="3905250" cy="876300"/>
          </a:xfrm>
          <a:prstGeom prst="rect">
            <a:avLst/>
          </a:prstGeom>
          <a:noFill/>
          <a:ln w="9525">
            <a:noFill/>
            <a:miter lim="800000"/>
            <a:headEnd/>
            <a:tailEnd/>
          </a:ln>
        </p:spPr>
      </p:pic>
      <p:pic>
        <p:nvPicPr>
          <p:cNvPr id="119826" name="Picture 18" descr="Horse5"/>
          <p:cNvPicPr>
            <a:picLocks noChangeAspect="1" noChangeArrowheads="1"/>
          </p:cNvPicPr>
          <p:nvPr/>
        </p:nvPicPr>
        <p:blipFill>
          <a:blip r:embed="rId4"/>
          <a:srcRect/>
          <a:stretch>
            <a:fillRect/>
          </a:stretch>
        </p:blipFill>
        <p:spPr bwMode="auto">
          <a:xfrm>
            <a:off x="5003800" y="2840038"/>
            <a:ext cx="3886200" cy="1042987"/>
          </a:xfrm>
          <a:prstGeom prst="rect">
            <a:avLst/>
          </a:prstGeom>
          <a:noFill/>
          <a:ln w="9525">
            <a:noFill/>
            <a:miter lim="800000"/>
            <a:headEnd/>
            <a:tailEnd/>
          </a:ln>
        </p:spPr>
      </p:pic>
      <p:grpSp>
        <p:nvGrpSpPr>
          <p:cNvPr id="2" name="Group 19"/>
          <p:cNvGrpSpPr>
            <a:grpSpLocks/>
          </p:cNvGrpSpPr>
          <p:nvPr/>
        </p:nvGrpSpPr>
        <p:grpSpPr bwMode="auto">
          <a:xfrm>
            <a:off x="5003800" y="4059238"/>
            <a:ext cx="3886200" cy="1066800"/>
            <a:chOff x="1296" y="2784"/>
            <a:chExt cx="2379" cy="623"/>
          </a:xfrm>
        </p:grpSpPr>
        <p:pic>
          <p:nvPicPr>
            <p:cNvPr id="121872" name="Picture 20" descr="cars-14"/>
            <p:cNvPicPr>
              <a:picLocks noChangeAspect="1" noChangeArrowheads="1"/>
            </p:cNvPicPr>
            <p:nvPr/>
          </p:nvPicPr>
          <p:blipFill>
            <a:blip r:embed="rId5"/>
            <a:srcRect t="19704" r="50000" b="69656"/>
            <a:stretch>
              <a:fillRect/>
            </a:stretch>
          </p:blipFill>
          <p:spPr bwMode="auto">
            <a:xfrm>
              <a:off x="1296" y="2784"/>
              <a:ext cx="1584" cy="623"/>
            </a:xfrm>
            <a:prstGeom prst="rect">
              <a:avLst/>
            </a:prstGeom>
            <a:noFill/>
            <a:ln w="9525">
              <a:noFill/>
              <a:miter lim="800000"/>
              <a:headEnd/>
              <a:tailEnd/>
            </a:ln>
          </p:spPr>
        </p:pic>
        <p:pic>
          <p:nvPicPr>
            <p:cNvPr id="121873" name="Picture 21" descr="cars-14"/>
            <p:cNvPicPr>
              <a:picLocks noChangeAspect="1" noChangeArrowheads="1"/>
            </p:cNvPicPr>
            <p:nvPr/>
          </p:nvPicPr>
          <p:blipFill>
            <a:blip r:embed="rId5"/>
            <a:srcRect l="74905" t="19704" b="69656"/>
            <a:stretch>
              <a:fillRect/>
            </a:stretch>
          </p:blipFill>
          <p:spPr bwMode="auto">
            <a:xfrm>
              <a:off x="2880" y="2784"/>
              <a:ext cx="795" cy="623"/>
            </a:xfrm>
            <a:prstGeom prst="rect">
              <a:avLst/>
            </a:prstGeom>
            <a:noFill/>
            <a:ln w="9525">
              <a:noFill/>
              <a:miter lim="800000"/>
              <a:headEnd/>
              <a:tailEnd/>
            </a:ln>
          </p:spPr>
        </p:pic>
      </p:grpSp>
      <p:sp>
        <p:nvSpPr>
          <p:cNvPr id="119811" name="Rectangle 3"/>
          <p:cNvSpPr>
            <a:spLocks noGrp="1" noChangeArrowheads="1"/>
          </p:cNvSpPr>
          <p:nvPr>
            <p:ph type="body" idx="1"/>
          </p:nvPr>
        </p:nvSpPr>
        <p:spPr>
          <a:xfrm>
            <a:off x="250825" y="1700213"/>
            <a:ext cx="4643438" cy="4968875"/>
          </a:xfrm>
        </p:spPr>
        <p:txBody>
          <a:bodyPr/>
          <a:lstStyle/>
          <a:p>
            <a:pPr eaLnBrk="1" hangingPunct="1"/>
            <a:r>
              <a:rPr lang="en-GB" sz="2400">
                <a:ea typeface="ＭＳ Ｐゴシック" pitchFamily="-1" charset="-128"/>
                <a:cs typeface="ＭＳ Ｐゴシック" pitchFamily="-1" charset="-128"/>
              </a:rPr>
              <a:t>Evaluate </a:t>
            </a:r>
            <a:r>
              <a:rPr lang="en-GB" sz="2400" i="1">
                <a:ea typeface="ＭＳ Ｐゴシック" pitchFamily="-1" charset="-128"/>
                <a:cs typeface="ＭＳ Ｐゴシック" pitchFamily="-1" charset="-128"/>
              </a:rPr>
              <a:t>K</a:t>
            </a:r>
            <a:r>
              <a:rPr lang="en-GB" sz="2400">
                <a:ea typeface="ＭＳ Ｐゴシック" pitchFamily="-1" charset="-128"/>
                <a:cs typeface="ＭＳ Ｐゴシック" pitchFamily="-1" charset="-128"/>
              </a:rPr>
              <a:t>(</a:t>
            </a:r>
            <a:r>
              <a:rPr lang="en-GB" sz="2400" b="1">
                <a:ea typeface="ＭＳ Ｐゴシック" pitchFamily="-1" charset="-128"/>
                <a:cs typeface="ＭＳ Ｐゴシック" pitchFamily="-1" charset="-128"/>
              </a:rPr>
              <a:t>c</a:t>
            </a:r>
            <a:r>
              <a:rPr lang="en-GB" sz="2400">
                <a:ea typeface="ＭＳ Ｐゴシック" pitchFamily="-1" charset="-128"/>
                <a:cs typeface="ＭＳ Ｐゴシック" pitchFamily="-1" charset="-128"/>
              </a:rPr>
              <a:t>) for all </a:t>
            </a:r>
            <a:r>
              <a:rPr lang="en-GB" sz="2400" b="1">
                <a:ea typeface="ＭＳ Ｐゴシック" pitchFamily="-1" charset="-128"/>
                <a:cs typeface="ＭＳ Ｐゴシック" pitchFamily="-1" charset="-128"/>
              </a:rPr>
              <a:t>c</a:t>
            </a:r>
            <a:r>
              <a:rPr lang="en-GB" sz="2400">
                <a:ea typeface="ＭＳ Ｐゴシック" pitchFamily="-1" charset="-128"/>
                <a:cs typeface="ＭＳ Ｐゴシック" pitchFamily="-1" charset="-128"/>
              </a:rPr>
              <a:t> gives a </a:t>
            </a:r>
            <a:r>
              <a:rPr lang="en-GB" sz="2400" i="1">
                <a:ea typeface="ＭＳ Ｐゴシック" pitchFamily="-1" charset="-128"/>
                <a:cs typeface="ＭＳ Ｐゴシック" pitchFamily="-1" charset="-128"/>
              </a:rPr>
              <a:t>classification map</a:t>
            </a:r>
          </a:p>
          <a:p>
            <a:pPr lvl="1" eaLnBrk="1" hangingPunct="1"/>
            <a:r>
              <a:rPr lang="en-GB" sz="2000"/>
              <a:t>confidence as function of position</a:t>
            </a:r>
            <a:br>
              <a:rPr lang="en-GB" sz="2000"/>
            </a:br>
            <a:endParaRPr lang="en-GB" sz="2000"/>
          </a:p>
          <a:p>
            <a:pPr eaLnBrk="1" hangingPunct="1"/>
            <a:endParaRPr lang="en-GB" sz="2400">
              <a:ea typeface="ＭＳ Ｐゴシック" pitchFamily="-1" charset="-128"/>
              <a:cs typeface="ＭＳ Ｐゴシック" pitchFamily="-1" charset="-128"/>
            </a:endParaRPr>
          </a:p>
          <a:p>
            <a:pPr eaLnBrk="1" hangingPunct="1"/>
            <a:endParaRPr lang="en-GB" sz="2400">
              <a:ea typeface="ＭＳ Ｐゴシック" pitchFamily="-1" charset="-128"/>
              <a:cs typeface="ＭＳ Ｐゴシック" pitchFamily="-1" charset="-128"/>
            </a:endParaRPr>
          </a:p>
          <a:p>
            <a:pPr eaLnBrk="1" hangingPunct="1"/>
            <a:endParaRPr lang="en-GB" sz="2400">
              <a:ea typeface="ＭＳ Ｐゴシック" pitchFamily="-1" charset="-128"/>
              <a:cs typeface="ＭＳ Ｐゴシック" pitchFamily="-1" charset="-128"/>
            </a:endParaRPr>
          </a:p>
          <a:p>
            <a:pPr eaLnBrk="1" hangingPunct="1"/>
            <a:endParaRPr lang="en-GB" sz="2400">
              <a:ea typeface="ＭＳ Ｐゴシック" pitchFamily="-1" charset="-128"/>
              <a:cs typeface="ＭＳ Ｐゴシック" pitchFamily="-1" charset="-128"/>
            </a:endParaRPr>
          </a:p>
          <a:p>
            <a:pPr eaLnBrk="1" hangingPunct="1"/>
            <a:endParaRPr lang="en-GB" sz="2400">
              <a:ea typeface="ＭＳ Ｐゴシック" pitchFamily="-1" charset="-128"/>
              <a:cs typeface="ＭＳ Ｐゴシック" pitchFamily="-1" charset="-128"/>
            </a:endParaRPr>
          </a:p>
          <a:p>
            <a:pPr eaLnBrk="1" hangingPunct="1"/>
            <a:r>
              <a:rPr lang="en-GB" sz="2400">
                <a:ea typeface="ＭＳ Ｐゴシック" pitchFamily="-1" charset="-128"/>
                <a:cs typeface="ＭＳ Ｐゴシック" pitchFamily="-1" charset="-128"/>
              </a:rPr>
              <a:t>Globally thresholded local maxima give final detections</a:t>
            </a:r>
          </a:p>
        </p:txBody>
      </p:sp>
      <p:sp>
        <p:nvSpPr>
          <p:cNvPr id="121862"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Object Detection</a:t>
            </a:r>
          </a:p>
        </p:txBody>
      </p:sp>
      <p:pic>
        <p:nvPicPr>
          <p:cNvPr id="121863" name="Picture 5" descr="NewFace4"/>
          <p:cNvPicPr>
            <a:picLocks noChangeAspect="1" noChangeArrowheads="1"/>
          </p:cNvPicPr>
          <p:nvPr/>
        </p:nvPicPr>
        <p:blipFill>
          <a:blip r:embed="rId3"/>
          <a:srcRect r="33618"/>
          <a:stretch>
            <a:fillRect/>
          </a:stretch>
        </p:blipFill>
        <p:spPr bwMode="auto">
          <a:xfrm>
            <a:off x="5003800" y="1773238"/>
            <a:ext cx="2592388" cy="876300"/>
          </a:xfrm>
          <a:prstGeom prst="rect">
            <a:avLst/>
          </a:prstGeom>
          <a:noFill/>
          <a:ln w="9525">
            <a:noFill/>
            <a:miter lim="800000"/>
            <a:headEnd/>
            <a:tailEnd/>
          </a:ln>
        </p:spPr>
      </p:pic>
      <p:pic>
        <p:nvPicPr>
          <p:cNvPr id="121864" name="Picture 6" descr="Horse5"/>
          <p:cNvPicPr>
            <a:picLocks noChangeAspect="1" noChangeArrowheads="1"/>
          </p:cNvPicPr>
          <p:nvPr/>
        </p:nvPicPr>
        <p:blipFill>
          <a:blip r:embed="rId4"/>
          <a:srcRect r="33293"/>
          <a:stretch>
            <a:fillRect/>
          </a:stretch>
        </p:blipFill>
        <p:spPr bwMode="auto">
          <a:xfrm>
            <a:off x="5003800" y="2840038"/>
            <a:ext cx="2592388" cy="1042987"/>
          </a:xfrm>
          <a:prstGeom prst="rect">
            <a:avLst/>
          </a:prstGeom>
          <a:noFill/>
          <a:ln w="9525">
            <a:noFill/>
            <a:miter lim="800000"/>
            <a:headEnd/>
            <a:tailEnd/>
          </a:ln>
        </p:spPr>
      </p:pic>
      <p:pic>
        <p:nvPicPr>
          <p:cNvPr id="121865" name="Picture 8" descr="cars-14"/>
          <p:cNvPicPr>
            <a:picLocks noChangeAspect="1" noChangeArrowheads="1"/>
          </p:cNvPicPr>
          <p:nvPr/>
        </p:nvPicPr>
        <p:blipFill>
          <a:blip r:embed="rId5"/>
          <a:srcRect t="19704" r="50000" b="69656"/>
          <a:stretch>
            <a:fillRect/>
          </a:stretch>
        </p:blipFill>
        <p:spPr bwMode="auto">
          <a:xfrm>
            <a:off x="5003800" y="4059238"/>
            <a:ext cx="2587625" cy="1066800"/>
          </a:xfrm>
          <a:prstGeom prst="rect">
            <a:avLst/>
          </a:prstGeom>
          <a:noFill/>
          <a:ln w="9525">
            <a:noFill/>
            <a:miter lim="800000"/>
            <a:headEnd/>
            <a:tailEnd/>
          </a:ln>
        </p:spPr>
      </p:pic>
      <p:sp>
        <p:nvSpPr>
          <p:cNvPr id="121866" name="Text Box 10"/>
          <p:cNvSpPr txBox="1">
            <a:spLocks noChangeArrowheads="1"/>
          </p:cNvSpPr>
          <p:nvPr/>
        </p:nvSpPr>
        <p:spPr bwMode="auto">
          <a:xfrm>
            <a:off x="5292725" y="5218113"/>
            <a:ext cx="749300" cy="59055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sz="1600">
                <a:ea typeface="Arial" pitchFamily="-1" charset="0"/>
                <a:cs typeface="Arial" pitchFamily="-1" charset="0"/>
              </a:rPr>
              <a:t>test</a:t>
            </a:r>
            <a:br>
              <a:rPr lang="en-GB" sz="1600">
                <a:ea typeface="Arial" pitchFamily="-1" charset="0"/>
                <a:cs typeface="Arial" pitchFamily="-1" charset="0"/>
              </a:rPr>
            </a:br>
            <a:r>
              <a:rPr lang="en-GB" sz="1600">
                <a:ea typeface="Arial" pitchFamily="-1" charset="0"/>
                <a:cs typeface="Arial" pitchFamily="-1" charset="0"/>
              </a:rPr>
              <a:t>image</a:t>
            </a:r>
          </a:p>
        </p:txBody>
      </p:sp>
      <p:sp>
        <p:nvSpPr>
          <p:cNvPr id="121867" name="Text Box 11"/>
          <p:cNvSpPr txBox="1">
            <a:spLocks noChangeArrowheads="1"/>
          </p:cNvSpPr>
          <p:nvPr/>
        </p:nvSpPr>
        <p:spPr bwMode="auto">
          <a:xfrm>
            <a:off x="6321425" y="5218113"/>
            <a:ext cx="1347788" cy="584200"/>
          </a:xfrm>
          <a:prstGeom prst="rect">
            <a:avLst/>
          </a:prstGeom>
          <a:noFill/>
          <a:ln w="9525">
            <a:noFill/>
            <a:miter lim="800000"/>
            <a:headEnd/>
            <a:tailEnd/>
          </a:ln>
        </p:spPr>
        <p:txBody>
          <a:bodyPr wrap="none" lIns="91430" tIns="45716" rIns="91430" bIns="45716">
            <a:prstTxWarp prst="textNoShape">
              <a:avLst/>
            </a:prstTxWarp>
            <a:spAutoFit/>
          </a:bodyPr>
          <a:lstStyle/>
          <a:p>
            <a:pPr algn="ctr"/>
            <a:r>
              <a:rPr lang="en-GB" sz="1600">
                <a:ea typeface="Arial" pitchFamily="-1" charset="0"/>
                <a:cs typeface="Arial" pitchFamily="-1" charset="0"/>
              </a:rPr>
              <a:t>classification</a:t>
            </a:r>
          </a:p>
          <a:p>
            <a:pPr algn="ctr"/>
            <a:r>
              <a:rPr lang="en-GB" sz="1600">
                <a:ea typeface="Arial" pitchFamily="-1" charset="0"/>
                <a:cs typeface="Arial" pitchFamily="-1" charset="0"/>
              </a:rPr>
              <a:t>map</a:t>
            </a:r>
          </a:p>
        </p:txBody>
      </p:sp>
      <p:sp>
        <p:nvSpPr>
          <p:cNvPr id="119820" name="Text Box 12"/>
          <p:cNvSpPr txBox="1">
            <a:spLocks noChangeArrowheads="1"/>
          </p:cNvSpPr>
          <p:nvPr/>
        </p:nvSpPr>
        <p:spPr bwMode="auto">
          <a:xfrm>
            <a:off x="7772400" y="5340350"/>
            <a:ext cx="979488" cy="341313"/>
          </a:xfrm>
          <a:prstGeom prst="rect">
            <a:avLst/>
          </a:prstGeom>
          <a:noFill/>
          <a:ln w="9525">
            <a:noFill/>
            <a:miter lim="800000"/>
            <a:headEnd/>
            <a:tailEnd/>
          </a:ln>
        </p:spPr>
        <p:txBody>
          <a:bodyPr wrap="none" lIns="91430" tIns="45716" rIns="91430" bIns="45716">
            <a:prstTxWarp prst="textNoShape">
              <a:avLst/>
            </a:prstTxWarp>
            <a:spAutoFit/>
          </a:bodyPr>
          <a:lstStyle/>
          <a:p>
            <a:r>
              <a:rPr lang="en-GB" sz="1600">
                <a:ea typeface="Arial" pitchFamily="-1" charset="0"/>
                <a:cs typeface="Arial" pitchFamily="-1" charset="0"/>
              </a:rPr>
              <a:t>contours</a:t>
            </a:r>
          </a:p>
        </p:txBody>
      </p:sp>
      <p:pic>
        <p:nvPicPr>
          <p:cNvPr id="121869" name="Picture 13" descr="Untitled-4"/>
          <p:cNvPicPr>
            <a:picLocks noChangeAspect="1" noChangeArrowheads="1"/>
          </p:cNvPicPr>
          <p:nvPr/>
        </p:nvPicPr>
        <p:blipFill>
          <a:blip r:embed="rId6"/>
          <a:srcRect/>
          <a:stretch>
            <a:fillRect/>
          </a:stretch>
        </p:blipFill>
        <p:spPr bwMode="auto">
          <a:xfrm>
            <a:off x="2232025" y="3206750"/>
            <a:ext cx="368300" cy="1516063"/>
          </a:xfrm>
          <a:prstGeom prst="rect">
            <a:avLst/>
          </a:prstGeom>
          <a:noFill/>
          <a:ln w="9525">
            <a:noFill/>
            <a:miter lim="800000"/>
            <a:headEnd/>
            <a:tailEnd/>
          </a:ln>
        </p:spPr>
      </p:pic>
      <p:sp>
        <p:nvSpPr>
          <p:cNvPr id="121870" name="Text Box 14"/>
          <p:cNvSpPr txBox="1">
            <a:spLocks noChangeArrowheads="1"/>
          </p:cNvSpPr>
          <p:nvPr/>
        </p:nvSpPr>
        <p:spPr bwMode="auto">
          <a:xfrm>
            <a:off x="2716213" y="3155950"/>
            <a:ext cx="766762"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GB">
                <a:latin typeface="Gill Sans MT" pitchFamily="-1" charset="0"/>
              </a:rPr>
              <a:t>object</a:t>
            </a:r>
          </a:p>
        </p:txBody>
      </p:sp>
      <p:sp>
        <p:nvSpPr>
          <p:cNvPr id="121871" name="Text Box 15"/>
          <p:cNvSpPr txBox="1">
            <a:spLocks noChangeArrowheads="1"/>
          </p:cNvSpPr>
          <p:nvPr/>
        </p:nvSpPr>
        <p:spPr bwMode="auto">
          <a:xfrm>
            <a:off x="2716213" y="4357688"/>
            <a:ext cx="1073150" cy="369887"/>
          </a:xfrm>
          <a:prstGeom prst="rect">
            <a:avLst/>
          </a:prstGeom>
          <a:noFill/>
          <a:ln w="9525">
            <a:noFill/>
            <a:miter lim="800000"/>
            <a:headEnd/>
            <a:tailEnd/>
          </a:ln>
        </p:spPr>
        <p:txBody>
          <a:bodyPr wrap="none" lIns="91430" tIns="45716" rIns="91430" bIns="45716">
            <a:prstTxWarp prst="textNoShape">
              <a:avLst/>
            </a:prstTxWarp>
            <a:spAutoFit/>
          </a:bodyPr>
          <a:lstStyle/>
          <a:p>
            <a:r>
              <a:rPr lang="en-GB">
                <a:latin typeface="Gill Sans MT" pitchFamily="-1" charset="0"/>
              </a:rPr>
              <a:t>no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811">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457200" y="198438"/>
            <a:ext cx="8229600" cy="1143000"/>
          </a:xfrm>
        </p:spPr>
        <p:txBody>
          <a:bodyPr/>
          <a:lstStyle/>
          <a:p>
            <a:pPr eaLnBrk="1" hangingPunct="1"/>
            <a:r>
              <a:rPr lang="en-GB">
                <a:ea typeface="ＭＳ Ｐゴシック" pitchFamily="-1" charset="-128"/>
                <a:cs typeface="ＭＳ Ｐゴシック" pitchFamily="-1" charset="-128"/>
              </a:rPr>
              <a:t>Learning System</a:t>
            </a:r>
          </a:p>
        </p:txBody>
      </p:sp>
      <p:sp>
        <p:nvSpPr>
          <p:cNvPr id="123907" name="AutoShape 3"/>
          <p:cNvSpPr>
            <a:spLocks noChangeArrowheads="1"/>
          </p:cNvSpPr>
          <p:nvPr/>
        </p:nvSpPr>
        <p:spPr bwMode="auto">
          <a:xfrm>
            <a:off x="5076825" y="2778125"/>
            <a:ext cx="1512888" cy="936625"/>
          </a:xfrm>
          <a:prstGeom prst="roundRect">
            <a:avLst>
              <a:gd name="adj" fmla="val 16667"/>
            </a:avLst>
          </a:prstGeom>
          <a:solidFill>
            <a:schemeClr val="accent1"/>
          </a:solidFill>
          <a:ln w="38100">
            <a:solidFill>
              <a:schemeClr val="tx1"/>
            </a:solidFill>
            <a:round/>
            <a:headEnd/>
            <a:tailEnd/>
          </a:ln>
        </p:spPr>
        <p:txBody>
          <a:bodyPr wrap="none" lIns="91430" tIns="45716" rIns="91430" bIns="45716" anchor="ctr">
            <a:prstTxWarp prst="textNoShape">
              <a:avLst/>
            </a:prstTxWarp>
          </a:bodyPr>
          <a:lstStyle/>
          <a:p>
            <a:pPr algn="ctr"/>
            <a:r>
              <a:rPr lang="en-GB" sz="2400">
                <a:solidFill>
                  <a:schemeClr val="bg2"/>
                </a:solidFill>
                <a:latin typeface="Gill Sans MT" pitchFamily="-1" charset="0"/>
              </a:rPr>
              <a:t>Detection</a:t>
            </a:r>
          </a:p>
        </p:txBody>
      </p:sp>
      <p:sp>
        <p:nvSpPr>
          <p:cNvPr id="282628" name="AutoShape 4"/>
          <p:cNvSpPr>
            <a:spLocks noChangeArrowheads="1"/>
          </p:cNvSpPr>
          <p:nvPr/>
        </p:nvSpPr>
        <p:spPr bwMode="auto">
          <a:xfrm>
            <a:off x="2555875" y="2778125"/>
            <a:ext cx="1512888" cy="936625"/>
          </a:xfrm>
          <a:prstGeom prst="roundRect">
            <a:avLst>
              <a:gd name="adj" fmla="val 16667"/>
            </a:avLst>
          </a:prstGeom>
          <a:solidFill>
            <a:schemeClr val="accent2"/>
          </a:solidFill>
          <a:ln w="38100">
            <a:solidFill>
              <a:schemeClr val="tx1"/>
            </a:solidFill>
            <a:round/>
            <a:headEnd/>
            <a:tailEnd/>
          </a:ln>
        </p:spPr>
        <p:txBody>
          <a:bodyPr wrap="none" lIns="91430" tIns="45716" rIns="91430" bIns="45716" anchor="ctr">
            <a:prstTxWarp prst="textNoShape">
              <a:avLst/>
            </a:prstTxWarp>
          </a:bodyPr>
          <a:lstStyle/>
          <a:p>
            <a:pPr algn="ctr"/>
            <a:r>
              <a:rPr lang="en-GB" sz="2400">
                <a:solidFill>
                  <a:schemeClr val="bg2"/>
                </a:solidFill>
                <a:latin typeface="Gill Sans MT" pitchFamily="-1" charset="0"/>
              </a:rPr>
              <a:t>Boosting</a:t>
            </a:r>
            <a:br>
              <a:rPr lang="en-GB" sz="2400">
                <a:solidFill>
                  <a:schemeClr val="bg2"/>
                </a:solidFill>
                <a:latin typeface="Gill Sans MT" pitchFamily="-1" charset="0"/>
              </a:rPr>
            </a:br>
            <a:r>
              <a:rPr lang="en-GB" sz="2400">
                <a:solidFill>
                  <a:schemeClr val="bg2"/>
                </a:solidFill>
                <a:latin typeface="Gill Sans MT" pitchFamily="-1" charset="0"/>
              </a:rPr>
              <a:t>Algorithm</a:t>
            </a:r>
          </a:p>
        </p:txBody>
      </p:sp>
      <p:sp>
        <p:nvSpPr>
          <p:cNvPr id="123909" name="AutoShape 5"/>
          <p:cNvSpPr>
            <a:spLocks noChangeArrowheads="1"/>
          </p:cNvSpPr>
          <p:nvPr/>
        </p:nvSpPr>
        <p:spPr bwMode="auto">
          <a:xfrm>
            <a:off x="4140200" y="2849563"/>
            <a:ext cx="865188" cy="792162"/>
          </a:xfrm>
          <a:prstGeom prst="rightArrow">
            <a:avLst>
              <a:gd name="adj1" fmla="val 59120"/>
              <a:gd name="adj2" fmla="val 68944"/>
            </a:avLst>
          </a:prstGeom>
          <a:solidFill>
            <a:srgbClr val="C3C1A3"/>
          </a:solidFill>
          <a:ln w="9525">
            <a:noFill/>
            <a:miter lim="800000"/>
            <a:headEnd/>
            <a:tailEnd/>
          </a:ln>
        </p:spPr>
        <p:txBody>
          <a:bodyPr wrap="none" lIns="91430" tIns="45716" rIns="91430" bIns="45716" anchor="ctr">
            <a:prstTxWarp prst="textNoShape">
              <a:avLst/>
            </a:prstTxWarp>
          </a:bodyPr>
          <a:lstStyle/>
          <a:p>
            <a:pPr algn="ctr"/>
            <a:r>
              <a:rPr lang="en-GB" sz="2000" i="1">
                <a:solidFill>
                  <a:schemeClr val="bg2"/>
                </a:solidFill>
                <a:latin typeface="Gill Sans MT" pitchFamily="-1" charset="0"/>
              </a:rPr>
              <a:t>K</a:t>
            </a:r>
            <a:r>
              <a:rPr lang="en-GB" sz="2000">
                <a:solidFill>
                  <a:schemeClr val="bg2"/>
                </a:solidFill>
                <a:latin typeface="Gill Sans MT" pitchFamily="-1" charset="0"/>
              </a:rPr>
              <a:t>(</a:t>
            </a:r>
            <a:r>
              <a:rPr lang="en-GB" sz="2000" b="1">
                <a:solidFill>
                  <a:schemeClr val="bg2"/>
                </a:solidFill>
                <a:latin typeface="Gill Sans MT" pitchFamily="-1" charset="0"/>
              </a:rPr>
              <a:t>c</a:t>
            </a:r>
            <a:r>
              <a:rPr lang="en-GB" sz="2000">
                <a:solidFill>
                  <a:schemeClr val="bg2"/>
                </a:solidFill>
                <a:latin typeface="Gill Sans MT" pitchFamily="-1" charset="0"/>
              </a:rPr>
              <a:t>)</a:t>
            </a:r>
            <a:endParaRPr lang="en-GB" sz="2000"/>
          </a:p>
        </p:txBody>
      </p:sp>
      <p:sp>
        <p:nvSpPr>
          <p:cNvPr id="282630" name="AutoShape 6"/>
          <p:cNvSpPr>
            <a:spLocks noChangeArrowheads="1"/>
          </p:cNvSpPr>
          <p:nvPr/>
        </p:nvSpPr>
        <p:spPr bwMode="auto">
          <a:xfrm>
            <a:off x="252413" y="2779713"/>
            <a:ext cx="1512887" cy="936625"/>
          </a:xfrm>
          <a:prstGeom prst="roundRect">
            <a:avLst>
              <a:gd name="adj" fmla="val 16667"/>
            </a:avLst>
          </a:prstGeom>
          <a:noFill/>
          <a:ln w="38100">
            <a:noFill/>
            <a:round/>
            <a:headEnd/>
            <a:tailEnd/>
          </a:ln>
        </p:spPr>
        <p:txBody>
          <a:bodyPr wrap="none" lIns="91430" tIns="45716" rIns="91430" bIns="45716" anchor="ctr">
            <a:prstTxWarp prst="textNoShape">
              <a:avLst/>
            </a:prstTxWarp>
          </a:bodyPr>
          <a:lstStyle/>
          <a:p>
            <a:pPr algn="ctr"/>
            <a:r>
              <a:rPr lang="en-GB" sz="2400">
                <a:latin typeface="Gill Sans MT" pitchFamily="-1" charset="0"/>
              </a:rPr>
              <a:t>Segmented</a:t>
            </a:r>
            <a:br>
              <a:rPr lang="en-GB" sz="2400">
                <a:latin typeface="Gill Sans MT" pitchFamily="-1" charset="0"/>
              </a:rPr>
            </a:br>
            <a:r>
              <a:rPr lang="en-GB" sz="2400">
                <a:latin typeface="Gill Sans MT" pitchFamily="-1" charset="0"/>
              </a:rPr>
              <a:t>Training Data</a:t>
            </a:r>
          </a:p>
        </p:txBody>
      </p:sp>
      <p:sp>
        <p:nvSpPr>
          <p:cNvPr id="282631" name="AutoShape 7"/>
          <p:cNvSpPr>
            <a:spLocks noChangeArrowheads="1"/>
          </p:cNvSpPr>
          <p:nvPr/>
        </p:nvSpPr>
        <p:spPr bwMode="auto">
          <a:xfrm>
            <a:off x="1981200" y="2995613"/>
            <a:ext cx="503238" cy="503237"/>
          </a:xfrm>
          <a:prstGeom prst="rightArrow">
            <a:avLst>
              <a:gd name="adj1" fmla="val 59120"/>
              <a:gd name="adj2" fmla="val 63125"/>
            </a:avLst>
          </a:prstGeom>
          <a:solidFill>
            <a:srgbClr val="C3C1A3"/>
          </a:solidFill>
          <a:ln w="9525">
            <a:noFill/>
            <a:miter lim="800000"/>
            <a:headEnd/>
            <a:tailEnd/>
          </a:ln>
        </p:spPr>
        <p:txBody>
          <a:bodyPr wrap="none" lIns="91430" tIns="45716" rIns="91430" bIns="45716" anchor="ctr">
            <a:prstTxWarp prst="textNoShape">
              <a:avLst/>
            </a:prstTxWarp>
          </a:bodyPr>
          <a:lstStyle/>
          <a:p>
            <a:pPr algn="ctr"/>
            <a:endParaRPr lang="en-US" sz="2000"/>
          </a:p>
        </p:txBody>
      </p:sp>
      <p:sp>
        <p:nvSpPr>
          <p:cNvPr id="123912" name="AutoShape 8"/>
          <p:cNvSpPr>
            <a:spLocks noChangeArrowheads="1"/>
          </p:cNvSpPr>
          <p:nvPr/>
        </p:nvSpPr>
        <p:spPr bwMode="auto">
          <a:xfrm>
            <a:off x="5076825" y="1484313"/>
            <a:ext cx="1512888" cy="936625"/>
          </a:xfrm>
          <a:prstGeom prst="roundRect">
            <a:avLst>
              <a:gd name="adj" fmla="val 16667"/>
            </a:avLst>
          </a:prstGeom>
          <a:noFill/>
          <a:ln w="38100">
            <a:noFill/>
            <a:round/>
            <a:headEnd/>
            <a:tailEnd/>
          </a:ln>
        </p:spPr>
        <p:txBody>
          <a:bodyPr wrap="none" lIns="91430" tIns="45716" rIns="91430" bIns="45716" anchor="ctr">
            <a:prstTxWarp prst="textNoShape">
              <a:avLst/>
            </a:prstTxWarp>
          </a:bodyPr>
          <a:lstStyle/>
          <a:p>
            <a:pPr algn="ctr"/>
            <a:r>
              <a:rPr lang="en-GB" sz="2400">
                <a:latin typeface="Gill Sans MT" pitchFamily="-1" charset="0"/>
              </a:rPr>
              <a:t>Test Data</a:t>
            </a:r>
          </a:p>
        </p:txBody>
      </p:sp>
      <p:sp>
        <p:nvSpPr>
          <p:cNvPr id="123913" name="AutoShape 9"/>
          <p:cNvSpPr>
            <a:spLocks noChangeArrowheads="1"/>
          </p:cNvSpPr>
          <p:nvPr/>
        </p:nvSpPr>
        <p:spPr bwMode="auto">
          <a:xfrm rot="5400000">
            <a:off x="5581650" y="2205038"/>
            <a:ext cx="503237" cy="503238"/>
          </a:xfrm>
          <a:prstGeom prst="rightArrow">
            <a:avLst>
              <a:gd name="adj1" fmla="val 59120"/>
              <a:gd name="adj2" fmla="val 63125"/>
            </a:avLst>
          </a:prstGeom>
          <a:solidFill>
            <a:srgbClr val="C3C1A3"/>
          </a:solidFill>
          <a:ln w="9525">
            <a:noFill/>
            <a:miter lim="800000"/>
            <a:headEnd/>
            <a:tailEnd/>
          </a:ln>
        </p:spPr>
        <p:txBody>
          <a:bodyPr rot="10800000" vert="eaVert" wrap="none" lIns="91430" tIns="45716" rIns="91430" bIns="45716" anchor="ctr">
            <a:prstTxWarp prst="textNoShape">
              <a:avLst/>
            </a:prstTxWarp>
          </a:bodyPr>
          <a:lstStyle/>
          <a:p>
            <a:pPr algn="ctr"/>
            <a:endParaRPr lang="en-US" sz="2000"/>
          </a:p>
        </p:txBody>
      </p:sp>
      <p:sp>
        <p:nvSpPr>
          <p:cNvPr id="123914" name="AutoShape 10"/>
          <p:cNvSpPr>
            <a:spLocks noChangeArrowheads="1"/>
          </p:cNvSpPr>
          <p:nvPr/>
        </p:nvSpPr>
        <p:spPr bwMode="auto">
          <a:xfrm rot="5400000">
            <a:off x="5581650" y="3787775"/>
            <a:ext cx="503238" cy="503238"/>
          </a:xfrm>
          <a:prstGeom prst="rightArrow">
            <a:avLst>
              <a:gd name="adj1" fmla="val 59120"/>
              <a:gd name="adj2" fmla="val 63125"/>
            </a:avLst>
          </a:prstGeom>
          <a:solidFill>
            <a:srgbClr val="C3C1A3"/>
          </a:solidFill>
          <a:ln w="9525">
            <a:noFill/>
            <a:miter lim="800000"/>
            <a:headEnd/>
            <a:tailEnd/>
          </a:ln>
        </p:spPr>
        <p:txBody>
          <a:bodyPr rot="10800000" vert="eaVert" wrap="none" lIns="91430" tIns="45716" rIns="91430" bIns="45716" anchor="ctr">
            <a:prstTxWarp prst="textNoShape">
              <a:avLst/>
            </a:prstTxWarp>
          </a:bodyPr>
          <a:lstStyle/>
          <a:p>
            <a:pPr algn="ctr"/>
            <a:endParaRPr lang="en-US" sz="2000"/>
          </a:p>
        </p:txBody>
      </p:sp>
      <p:sp>
        <p:nvSpPr>
          <p:cNvPr id="123915" name="AutoShape 11"/>
          <p:cNvSpPr>
            <a:spLocks noChangeArrowheads="1"/>
          </p:cNvSpPr>
          <p:nvPr/>
        </p:nvSpPr>
        <p:spPr bwMode="auto">
          <a:xfrm>
            <a:off x="5076825" y="4292600"/>
            <a:ext cx="1512888" cy="936625"/>
          </a:xfrm>
          <a:prstGeom prst="roundRect">
            <a:avLst>
              <a:gd name="adj" fmla="val 16667"/>
            </a:avLst>
          </a:prstGeom>
          <a:noFill/>
          <a:ln w="38100">
            <a:noFill/>
            <a:round/>
            <a:headEnd/>
            <a:tailEnd/>
          </a:ln>
        </p:spPr>
        <p:txBody>
          <a:bodyPr wrap="none" lIns="91430" tIns="45716" rIns="91430" bIns="45716" anchor="ctr">
            <a:prstTxWarp prst="textNoShape">
              <a:avLst/>
            </a:prstTxWarp>
          </a:bodyPr>
          <a:lstStyle/>
          <a:p>
            <a:pPr algn="ctr"/>
            <a:r>
              <a:rPr lang="en-GB" sz="2400">
                <a:latin typeface="Gill Sans MT" pitchFamily="-1" charset="0"/>
              </a:rPr>
              <a:t>Object</a:t>
            </a:r>
          </a:p>
          <a:p>
            <a:pPr algn="ctr"/>
            <a:r>
              <a:rPr lang="en-GB" sz="2400">
                <a:latin typeface="Gill Sans MT" pitchFamily="-1" charset="0"/>
              </a:rPr>
              <a:t>Detections</a:t>
            </a:r>
          </a:p>
        </p:txBody>
      </p:sp>
      <p:sp>
        <p:nvSpPr>
          <p:cNvPr id="282636" name="AutoShape 12"/>
          <p:cNvSpPr>
            <a:spLocks noChangeArrowheads="1"/>
          </p:cNvSpPr>
          <p:nvPr/>
        </p:nvSpPr>
        <p:spPr bwMode="auto">
          <a:xfrm>
            <a:off x="2555875" y="1268413"/>
            <a:ext cx="1512888" cy="936625"/>
          </a:xfrm>
          <a:prstGeom prst="roundRect">
            <a:avLst>
              <a:gd name="adj" fmla="val 16667"/>
            </a:avLst>
          </a:prstGeom>
          <a:noFill/>
          <a:ln w="38100">
            <a:noFill/>
            <a:round/>
            <a:headEnd/>
            <a:tailEnd/>
          </a:ln>
        </p:spPr>
        <p:txBody>
          <a:bodyPr wrap="none" lIns="91430" tIns="45716" rIns="91430" bIns="45716" anchor="ctr">
            <a:prstTxWarp prst="textNoShape">
              <a:avLst/>
            </a:prstTxWarp>
          </a:bodyPr>
          <a:lstStyle/>
          <a:p>
            <a:pPr algn="ctr"/>
            <a:r>
              <a:rPr lang="en-GB" sz="2400">
                <a:latin typeface="Gill Sans MT" pitchFamily="-1" charset="0"/>
              </a:rPr>
              <a:t>Background</a:t>
            </a:r>
            <a:br>
              <a:rPr lang="en-GB" sz="2400">
                <a:latin typeface="Gill Sans MT" pitchFamily="-1" charset="0"/>
              </a:rPr>
            </a:br>
            <a:r>
              <a:rPr lang="en-GB" sz="2400">
                <a:latin typeface="Gill Sans MT" pitchFamily="-1" charset="0"/>
              </a:rPr>
              <a:t>Training Data</a:t>
            </a:r>
          </a:p>
        </p:txBody>
      </p:sp>
      <p:sp>
        <p:nvSpPr>
          <p:cNvPr id="282637" name="AutoShape 13"/>
          <p:cNvSpPr>
            <a:spLocks noChangeArrowheads="1"/>
          </p:cNvSpPr>
          <p:nvPr/>
        </p:nvSpPr>
        <p:spPr bwMode="auto">
          <a:xfrm rot="5400000">
            <a:off x="3060700" y="2205038"/>
            <a:ext cx="503237" cy="503238"/>
          </a:xfrm>
          <a:prstGeom prst="rightArrow">
            <a:avLst>
              <a:gd name="adj1" fmla="val 59120"/>
              <a:gd name="adj2" fmla="val 63125"/>
            </a:avLst>
          </a:prstGeom>
          <a:solidFill>
            <a:srgbClr val="C3C1A3"/>
          </a:solidFill>
          <a:ln w="9525">
            <a:noFill/>
            <a:miter lim="800000"/>
            <a:headEnd/>
            <a:tailEnd/>
          </a:ln>
        </p:spPr>
        <p:txBody>
          <a:bodyPr rot="10800000" vert="eaVert" wrap="none" lIns="91430" tIns="45716" rIns="91430" bIns="45716" anchor="ctr">
            <a:prstTxWarp prst="textNoShape">
              <a:avLst/>
            </a:prstTxWarp>
          </a:bodyPr>
          <a:lstStyle/>
          <a:p>
            <a:pPr algn="ct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26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26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26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2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nimBg="1"/>
      <p:bldP spid="282630" grpId="0"/>
      <p:bldP spid="282631" grpId="0" animBg="1"/>
      <p:bldP spid="282636" grpId="0"/>
      <p:bldP spid="282637" grpId="0"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5" name="Rectangle 2"/>
          <p:cNvSpPr>
            <a:spLocks noGrp="1" noRot="1" noChangeArrowheads="1"/>
          </p:cNvSpPr>
          <p:nvPr>
            <p:ph type="title"/>
          </p:nvPr>
        </p:nvSpPr>
        <p:spPr/>
        <p:txBody>
          <a:bodyPr/>
          <a:lstStyle/>
          <a:p>
            <a:pPr eaLnBrk="1" hangingPunct="1"/>
            <a:r>
              <a:rPr lang="en-GB">
                <a:ea typeface="ＭＳ Ｐゴシック" pitchFamily="-1" charset="-128"/>
                <a:cs typeface="ＭＳ Ｐゴシック" pitchFamily="-1" charset="-128"/>
              </a:rPr>
              <a:t>Training Data</a:t>
            </a:r>
          </a:p>
        </p:txBody>
      </p:sp>
      <p:graphicFrame>
        <p:nvGraphicFramePr>
          <p:cNvPr id="125954" name="Object 2"/>
          <p:cNvGraphicFramePr>
            <a:graphicFrameLocks noChangeAspect="1"/>
          </p:cNvGraphicFramePr>
          <p:nvPr/>
        </p:nvGraphicFramePr>
        <p:xfrm>
          <a:off x="-107950" y="836613"/>
          <a:ext cx="9467850" cy="5588000"/>
        </p:xfrm>
        <a:graphic>
          <a:graphicData uri="http://schemas.openxmlformats.org/presentationml/2006/ole">
            <p:oleObj spid="_x0000_s125954" name="Visio" r:id="rId4" imgW="3505200" imgH="2070100"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58775" y="1458913"/>
            <a:ext cx="8539163" cy="106045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sz="3200">
                <a:solidFill>
                  <a:srgbClr val="000000"/>
                </a:solidFill>
                <a:ea typeface="Arial"/>
                <a:cs typeface="Arial"/>
              </a:rPr>
              <a:t>Defines a classifier using an additive model:</a:t>
            </a:r>
          </a:p>
          <a:p>
            <a:pPr marL="342900" indent="-342900" defTabSz="914400">
              <a:lnSpc>
                <a:spcPct val="90000"/>
              </a:lnSpc>
              <a:spcBef>
                <a:spcPct val="20000"/>
              </a:spcBef>
              <a:buFontTx/>
              <a:buChar char="•"/>
            </a:pPr>
            <a:endParaRPr lang="en-US" sz="3200">
              <a:solidFill>
                <a:srgbClr val="000000"/>
              </a:solidFill>
              <a:ea typeface="Arial"/>
              <a:cs typeface="Arial"/>
            </a:endParaRPr>
          </a:p>
          <a:p>
            <a:pPr marL="342900" indent="-342900" defTabSz="914400">
              <a:lnSpc>
                <a:spcPct val="90000"/>
              </a:lnSpc>
              <a:spcBef>
                <a:spcPct val="20000"/>
              </a:spcBef>
              <a:buFontTx/>
              <a:buChar char="•"/>
            </a:pPr>
            <a:endParaRPr lang="en-US" sz="3200">
              <a:solidFill>
                <a:srgbClr val="000000"/>
              </a:solidFill>
              <a:ea typeface="Arial"/>
              <a:cs typeface="Arial"/>
            </a:endParaRPr>
          </a:p>
          <a:p>
            <a:pPr marL="342900" indent="-342900" defTabSz="914400">
              <a:lnSpc>
                <a:spcPct val="90000"/>
              </a:lnSpc>
              <a:spcBef>
                <a:spcPct val="20000"/>
              </a:spcBef>
            </a:pPr>
            <a:endParaRPr lang="en-US" sz="3200">
              <a:solidFill>
                <a:srgbClr val="000000"/>
              </a:solidFill>
              <a:ea typeface="Arial"/>
              <a:cs typeface="Arial"/>
            </a:endParaRPr>
          </a:p>
        </p:txBody>
      </p:sp>
      <p:sp>
        <p:nvSpPr>
          <p:cNvPr id="175107" name="Rectangle 3"/>
          <p:cNvSpPr>
            <a:spLocks noGrp="1" noChangeArrowheads="1"/>
          </p:cNvSpPr>
          <p:nvPr>
            <p:ph type="title"/>
          </p:nvPr>
        </p:nvSpPr>
        <p:spPr/>
        <p:txBody>
          <a:bodyPr/>
          <a:lstStyle/>
          <a:p>
            <a:pPr eaLnBrk="1" hangingPunct="1"/>
            <a:r>
              <a:rPr lang="en-US">
                <a:solidFill>
                  <a:srgbClr val="0066FF"/>
                </a:solidFill>
              </a:rPr>
              <a:t>Boosting</a:t>
            </a:r>
          </a:p>
        </p:txBody>
      </p:sp>
      <p:pic>
        <p:nvPicPr>
          <p:cNvPr id="175108" name="Picture 4" descr="txp_fig"/>
          <p:cNvPicPr>
            <a:picLocks noChangeAspect="1" noChangeArrowheads="1"/>
          </p:cNvPicPr>
          <p:nvPr>
            <p:custDataLst>
              <p:tags r:id="rId1"/>
            </p:custDataLst>
          </p:nvPr>
        </p:nvPicPr>
        <p:blipFill>
          <a:blip r:embed="rId4"/>
          <a:srcRect/>
          <a:stretch>
            <a:fillRect/>
          </a:stretch>
        </p:blipFill>
        <p:spPr bwMode="auto">
          <a:xfrm>
            <a:off x="814388" y="2281238"/>
            <a:ext cx="7632700" cy="373062"/>
          </a:xfrm>
          <a:prstGeom prst="rect">
            <a:avLst/>
          </a:prstGeom>
          <a:noFill/>
          <a:ln w="9525">
            <a:noFill/>
            <a:miter lim="800000"/>
            <a:headEnd/>
            <a:tailEnd/>
          </a:ln>
        </p:spPr>
      </p:pic>
      <p:sp>
        <p:nvSpPr>
          <p:cNvPr id="175109" name="Line 5"/>
          <p:cNvSpPr>
            <a:spLocks noChangeShapeType="1"/>
          </p:cNvSpPr>
          <p:nvPr/>
        </p:nvSpPr>
        <p:spPr bwMode="auto">
          <a:xfrm flipV="1">
            <a:off x="939800" y="2673350"/>
            <a:ext cx="0" cy="4476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5110" name="Text Box 6"/>
          <p:cNvSpPr txBox="1">
            <a:spLocks noChangeArrowheads="1"/>
          </p:cNvSpPr>
          <p:nvPr/>
        </p:nvSpPr>
        <p:spPr bwMode="auto">
          <a:xfrm>
            <a:off x="292100" y="3228975"/>
            <a:ext cx="10731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Strong </a:t>
            </a:r>
          </a:p>
          <a:p>
            <a:pPr defTabSz="914400"/>
            <a:r>
              <a:rPr lang="en-US">
                <a:solidFill>
                  <a:srgbClr val="0000FF"/>
                </a:solidFill>
                <a:ea typeface="Arial"/>
                <a:cs typeface="Arial"/>
              </a:rPr>
              <a:t>classifier</a:t>
            </a:r>
          </a:p>
        </p:txBody>
      </p:sp>
      <p:sp>
        <p:nvSpPr>
          <p:cNvPr id="175111" name="Line 7"/>
          <p:cNvSpPr>
            <a:spLocks noChangeShapeType="1"/>
          </p:cNvSpPr>
          <p:nvPr/>
        </p:nvSpPr>
        <p:spPr bwMode="auto">
          <a:xfrm flipV="1">
            <a:off x="2909888" y="2746375"/>
            <a:ext cx="0" cy="4476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5112" name="Text Box 8"/>
          <p:cNvSpPr txBox="1">
            <a:spLocks noChangeArrowheads="1"/>
          </p:cNvSpPr>
          <p:nvPr/>
        </p:nvSpPr>
        <p:spPr bwMode="auto">
          <a:xfrm>
            <a:off x="2768600" y="3271838"/>
            <a:ext cx="17208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Weak classifier</a:t>
            </a:r>
          </a:p>
        </p:txBody>
      </p:sp>
      <p:sp>
        <p:nvSpPr>
          <p:cNvPr id="175113" name="Line 9"/>
          <p:cNvSpPr>
            <a:spLocks noChangeShapeType="1"/>
          </p:cNvSpPr>
          <p:nvPr/>
        </p:nvSpPr>
        <p:spPr bwMode="auto">
          <a:xfrm flipV="1">
            <a:off x="2514600" y="2749550"/>
            <a:ext cx="0" cy="108426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5114" name="Text Box 10"/>
          <p:cNvSpPr txBox="1">
            <a:spLocks noChangeArrowheads="1"/>
          </p:cNvSpPr>
          <p:nvPr/>
        </p:nvSpPr>
        <p:spPr bwMode="auto">
          <a:xfrm>
            <a:off x="2224088" y="3830638"/>
            <a:ext cx="89535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Weight</a:t>
            </a:r>
          </a:p>
        </p:txBody>
      </p:sp>
      <p:sp>
        <p:nvSpPr>
          <p:cNvPr id="175115" name="Line 11"/>
          <p:cNvSpPr>
            <a:spLocks noChangeShapeType="1"/>
          </p:cNvSpPr>
          <p:nvPr/>
        </p:nvSpPr>
        <p:spPr bwMode="auto">
          <a:xfrm flipV="1">
            <a:off x="1374775" y="2682875"/>
            <a:ext cx="0" cy="14224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175116" name="Text Box 12"/>
          <p:cNvSpPr txBox="1">
            <a:spLocks noChangeArrowheads="1"/>
          </p:cNvSpPr>
          <p:nvPr/>
        </p:nvSpPr>
        <p:spPr bwMode="auto">
          <a:xfrm>
            <a:off x="904875" y="4092575"/>
            <a:ext cx="1085850" cy="641350"/>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FF"/>
                </a:solidFill>
                <a:ea typeface="Arial"/>
                <a:cs typeface="Arial"/>
              </a:rPr>
              <a:t>Features</a:t>
            </a:r>
          </a:p>
          <a:p>
            <a:pPr defTabSz="914400"/>
            <a:r>
              <a:rPr lang="en-US">
                <a:solidFill>
                  <a:srgbClr val="0000FF"/>
                </a:solidFill>
                <a:ea typeface="Arial"/>
                <a:cs typeface="Arial"/>
              </a:rPr>
              <a:t>vector</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457200" y="-26988"/>
            <a:ext cx="8229600" cy="1143001"/>
          </a:xfrm>
        </p:spPr>
        <p:txBody>
          <a:bodyPr/>
          <a:lstStyle/>
          <a:p>
            <a:pPr eaLnBrk="1" hangingPunct="1"/>
            <a:r>
              <a:rPr lang="en-GB">
                <a:ea typeface="ＭＳ Ｐゴシック" pitchFamily="-1" charset="-128"/>
                <a:cs typeface="ＭＳ Ｐゴシック" pitchFamily="-1" charset="-128"/>
              </a:rPr>
              <a:t>Boosting as Feature Selection</a:t>
            </a:r>
          </a:p>
        </p:txBody>
      </p:sp>
      <p:grpSp>
        <p:nvGrpSpPr>
          <p:cNvPr id="2" name="Group 4"/>
          <p:cNvGrpSpPr>
            <a:grpSpLocks/>
          </p:cNvGrpSpPr>
          <p:nvPr/>
        </p:nvGrpSpPr>
        <p:grpSpPr bwMode="auto">
          <a:xfrm>
            <a:off x="2549525" y="1266825"/>
            <a:ext cx="3840163" cy="2497138"/>
            <a:chOff x="3341" y="960"/>
            <a:chExt cx="2419" cy="1573"/>
          </a:xfrm>
        </p:grpSpPr>
        <p:pic>
          <p:nvPicPr>
            <p:cNvPr id="128010" name="Picture 5" descr="All features 100"/>
            <p:cNvPicPr>
              <a:picLocks noChangeAspect="1" noChangeArrowheads="1"/>
            </p:cNvPicPr>
            <p:nvPr/>
          </p:nvPicPr>
          <p:blipFill>
            <a:blip r:embed="rId3"/>
            <a:srcRect/>
            <a:stretch>
              <a:fillRect/>
            </a:stretch>
          </p:blipFill>
          <p:spPr bwMode="auto">
            <a:xfrm>
              <a:off x="4704" y="1248"/>
              <a:ext cx="912" cy="912"/>
            </a:xfrm>
            <a:prstGeom prst="rect">
              <a:avLst/>
            </a:prstGeom>
            <a:noFill/>
            <a:ln w="9525">
              <a:noFill/>
              <a:miter lim="800000"/>
              <a:headEnd/>
              <a:tailEnd/>
            </a:ln>
          </p:spPr>
        </p:pic>
        <p:pic>
          <p:nvPicPr>
            <p:cNvPr id="128011" name="Picture 6" descr="Display 1"/>
            <p:cNvPicPr>
              <a:picLocks noChangeAspect="1" noChangeArrowheads="1"/>
            </p:cNvPicPr>
            <p:nvPr/>
          </p:nvPicPr>
          <p:blipFill>
            <a:blip r:embed="rId4"/>
            <a:srcRect/>
            <a:stretch>
              <a:fillRect/>
            </a:stretch>
          </p:blipFill>
          <p:spPr bwMode="auto">
            <a:xfrm>
              <a:off x="3504" y="1248"/>
              <a:ext cx="912" cy="912"/>
            </a:xfrm>
            <a:prstGeom prst="rect">
              <a:avLst/>
            </a:prstGeom>
            <a:noFill/>
            <a:ln w="9525">
              <a:noFill/>
              <a:miter lim="800000"/>
              <a:headEnd/>
              <a:tailEnd/>
            </a:ln>
          </p:spPr>
        </p:pic>
        <p:sp>
          <p:nvSpPr>
            <p:cNvPr id="128012" name="Line 7"/>
            <p:cNvSpPr>
              <a:spLocks noChangeShapeType="1"/>
            </p:cNvSpPr>
            <p:nvPr/>
          </p:nvSpPr>
          <p:spPr bwMode="auto">
            <a:xfrm>
              <a:off x="4464" y="1728"/>
              <a:ext cx="192"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28013" name="Text Box 8"/>
            <p:cNvSpPr txBox="1">
              <a:spLocks noChangeArrowheads="1"/>
            </p:cNvSpPr>
            <p:nvPr/>
          </p:nvSpPr>
          <p:spPr bwMode="auto">
            <a:xfrm>
              <a:off x="3341" y="2167"/>
              <a:ext cx="1210" cy="366"/>
            </a:xfrm>
            <a:prstGeom prst="rect">
              <a:avLst/>
            </a:prstGeom>
            <a:noFill/>
            <a:ln w="9525">
              <a:noFill/>
              <a:miter lim="800000"/>
              <a:headEnd/>
              <a:tailEnd/>
            </a:ln>
          </p:spPr>
          <p:txBody>
            <a:bodyPr>
              <a:prstTxWarp prst="textNoShape">
                <a:avLst/>
              </a:prstTxWarp>
              <a:spAutoFit/>
            </a:bodyPr>
            <a:lstStyle/>
            <a:p>
              <a:pPr algn="ctr"/>
              <a:r>
                <a:rPr lang="en-GB" sz="1600">
                  <a:solidFill>
                    <a:srgbClr val="000000"/>
                  </a:solidFill>
                  <a:ea typeface="Arial" pitchFamily="-1" charset="0"/>
                  <a:cs typeface="Arial" pitchFamily="-1" charset="0"/>
                </a:rPr>
                <a:t>1000 random fragments</a:t>
              </a:r>
            </a:p>
          </p:txBody>
        </p:sp>
        <p:sp>
          <p:nvSpPr>
            <p:cNvPr id="128014" name="Text Box 9"/>
            <p:cNvSpPr txBox="1">
              <a:spLocks noChangeArrowheads="1"/>
            </p:cNvSpPr>
            <p:nvPr/>
          </p:nvSpPr>
          <p:spPr bwMode="auto">
            <a:xfrm>
              <a:off x="4550" y="2160"/>
              <a:ext cx="1210" cy="366"/>
            </a:xfrm>
            <a:prstGeom prst="rect">
              <a:avLst/>
            </a:prstGeom>
            <a:noFill/>
            <a:ln w="9525">
              <a:noFill/>
              <a:miter lim="800000"/>
              <a:headEnd/>
              <a:tailEnd/>
            </a:ln>
          </p:spPr>
          <p:txBody>
            <a:bodyPr>
              <a:prstTxWarp prst="textNoShape">
                <a:avLst/>
              </a:prstTxWarp>
              <a:spAutoFit/>
            </a:bodyPr>
            <a:lstStyle/>
            <a:p>
              <a:pPr algn="ctr"/>
              <a:r>
                <a:rPr lang="en-GB" sz="1600">
                  <a:solidFill>
                    <a:srgbClr val="000000"/>
                  </a:solidFill>
                  <a:ea typeface="Arial" pitchFamily="-1" charset="0"/>
                  <a:cs typeface="Arial" pitchFamily="-1" charset="0"/>
                </a:rPr>
                <a:t>50 discriminative fragments</a:t>
              </a:r>
            </a:p>
          </p:txBody>
        </p:sp>
        <p:sp>
          <p:nvSpPr>
            <p:cNvPr id="290826" name="Text Box 10"/>
            <p:cNvSpPr txBox="1">
              <a:spLocks noChangeArrowheads="1"/>
            </p:cNvSpPr>
            <p:nvPr/>
          </p:nvSpPr>
          <p:spPr bwMode="auto">
            <a:xfrm>
              <a:off x="3888" y="960"/>
              <a:ext cx="1539" cy="233"/>
            </a:xfrm>
            <a:prstGeom prst="rect">
              <a:avLst/>
            </a:prstGeom>
            <a:noFill/>
            <a:ln w="9525">
              <a:noFill/>
              <a:miter lim="800000"/>
              <a:headEnd/>
              <a:tailEnd/>
            </a:ln>
            <a:effectLst/>
          </p:spPr>
          <p:txBody>
            <a:bodyPr wrap="none">
              <a:prstTxWarp prst="textNoShape">
                <a:avLst/>
              </a:prstTxWarp>
              <a:spAutoFit/>
            </a:bodyPr>
            <a:lstStyle/>
            <a:p>
              <a:pPr marL="341313" indent="-341313">
                <a:defRPr/>
              </a:pPr>
              <a:r>
                <a:rPr lang="en-GB">
                  <a:solidFill>
                    <a:srgbClr val="000000"/>
                  </a:solidFill>
                  <a:ea typeface="Arial" pitchFamily="-1" charset="0"/>
                  <a:cs typeface="Arial" pitchFamily="-1" charset="0"/>
                </a:rPr>
                <a:t>1. </a:t>
              </a:r>
              <a:r>
                <a:rPr lang="en-GB">
                  <a:solidFill>
                    <a:srgbClr val="000000"/>
                  </a:solidFill>
                  <a:effectLst>
                    <a:outerShdw blurRad="38100" dist="38100" dir="2700000" algn="tl">
                      <a:srgbClr val="DDDDDD"/>
                    </a:outerShdw>
                  </a:effectLst>
                  <a:ea typeface="Arial" pitchFamily="-1" charset="0"/>
                  <a:cs typeface="Arial" pitchFamily="-1" charset="0"/>
                </a:rPr>
                <a:t>Fragment Selection</a:t>
              </a:r>
              <a:endParaRPr lang="en-GB">
                <a:solidFill>
                  <a:srgbClr val="000000"/>
                </a:solidFill>
                <a:ea typeface="Arial" pitchFamily="-1" charset="0"/>
                <a:cs typeface="Arial" pitchFamily="-1" charset="0"/>
              </a:endParaRPr>
            </a:p>
          </p:txBody>
        </p:sp>
        <p:sp>
          <p:nvSpPr>
            <p:cNvPr id="128016" name="Text Box 11"/>
            <p:cNvSpPr txBox="1">
              <a:spLocks noChangeArrowheads="1"/>
            </p:cNvSpPr>
            <p:nvPr/>
          </p:nvSpPr>
          <p:spPr bwMode="auto">
            <a:xfrm>
              <a:off x="4022" y="2279"/>
              <a:ext cx="116" cy="233"/>
            </a:xfrm>
            <a:prstGeom prst="rect">
              <a:avLst/>
            </a:prstGeom>
            <a:noFill/>
            <a:ln w="9525">
              <a:noFill/>
              <a:miter lim="800000"/>
              <a:headEnd/>
              <a:tailEnd/>
            </a:ln>
          </p:spPr>
          <p:txBody>
            <a:bodyPr wrap="none">
              <a:prstTxWarp prst="textNoShape">
                <a:avLst/>
              </a:prstTxWarp>
              <a:spAutoFit/>
            </a:bodyPr>
            <a:lstStyle/>
            <a:p>
              <a:endParaRPr lang="en-US">
                <a:solidFill>
                  <a:srgbClr val="000000"/>
                </a:solidFill>
                <a:ea typeface="Arial" pitchFamily="-1" charset="0"/>
                <a:cs typeface="Arial" pitchFamily="-1" charset="0"/>
              </a:endParaRPr>
            </a:p>
          </p:txBody>
        </p:sp>
      </p:grpSp>
      <p:grpSp>
        <p:nvGrpSpPr>
          <p:cNvPr id="3" name="Group 12"/>
          <p:cNvGrpSpPr>
            <a:grpSpLocks/>
          </p:cNvGrpSpPr>
          <p:nvPr/>
        </p:nvGrpSpPr>
        <p:grpSpPr bwMode="auto">
          <a:xfrm>
            <a:off x="2809875" y="4148138"/>
            <a:ext cx="3352800" cy="674687"/>
            <a:chOff x="3256" y="2522"/>
            <a:chExt cx="2112" cy="425"/>
          </a:xfrm>
        </p:grpSpPr>
        <p:sp>
          <p:nvSpPr>
            <p:cNvPr id="290829" name="Text Box 13"/>
            <p:cNvSpPr txBox="1">
              <a:spLocks noChangeArrowheads="1"/>
            </p:cNvSpPr>
            <p:nvPr/>
          </p:nvSpPr>
          <p:spPr bwMode="auto">
            <a:xfrm>
              <a:off x="3256" y="2522"/>
              <a:ext cx="2112" cy="233"/>
            </a:xfrm>
            <a:prstGeom prst="rect">
              <a:avLst/>
            </a:prstGeom>
            <a:noFill/>
            <a:ln w="9525">
              <a:noFill/>
              <a:miter lim="800000"/>
              <a:headEnd/>
              <a:tailEnd/>
            </a:ln>
            <a:effectLst/>
          </p:spPr>
          <p:txBody>
            <a:bodyPr wrap="none">
              <a:prstTxWarp prst="textNoShape">
                <a:avLst/>
              </a:prstTxWarp>
              <a:spAutoFit/>
            </a:bodyPr>
            <a:lstStyle/>
            <a:p>
              <a:pPr>
                <a:defRPr/>
              </a:pPr>
              <a:r>
                <a:rPr lang="en-GB">
                  <a:solidFill>
                    <a:srgbClr val="000000"/>
                  </a:solidFill>
                  <a:ea typeface="Arial" pitchFamily="-1" charset="0"/>
                  <a:cs typeface="Arial" pitchFamily="-1" charset="0"/>
                </a:rPr>
                <a:t>2. </a:t>
              </a:r>
              <a:r>
                <a:rPr lang="en-GB">
                  <a:solidFill>
                    <a:srgbClr val="000000"/>
                  </a:solidFill>
                  <a:effectLst>
                    <a:outerShdw blurRad="38100" dist="38100" dir="2700000" algn="tl">
                      <a:srgbClr val="DDDDDD"/>
                    </a:outerShdw>
                  </a:effectLst>
                  <a:ea typeface="Arial" pitchFamily="-1" charset="0"/>
                  <a:cs typeface="Arial" pitchFamily="-1" charset="0"/>
                </a:rPr>
                <a:t>Model Parameter Estimation</a:t>
              </a:r>
            </a:p>
          </p:txBody>
        </p:sp>
        <p:sp>
          <p:nvSpPr>
            <p:cNvPr id="128009" name="Rectangle 14"/>
            <p:cNvSpPr>
              <a:spLocks noChangeArrowheads="1"/>
            </p:cNvSpPr>
            <p:nvPr/>
          </p:nvSpPr>
          <p:spPr bwMode="auto">
            <a:xfrm>
              <a:off x="3438" y="2714"/>
              <a:ext cx="1864" cy="233"/>
            </a:xfrm>
            <a:prstGeom prst="rect">
              <a:avLst/>
            </a:prstGeom>
            <a:noFill/>
            <a:ln w="9525">
              <a:noFill/>
              <a:miter lim="800000"/>
              <a:headEnd/>
              <a:tailEnd/>
            </a:ln>
          </p:spPr>
          <p:txBody>
            <a:bodyPr wrap="none">
              <a:prstTxWarp prst="textNoShape">
                <a:avLst/>
              </a:prstTxWarp>
              <a:spAutoFit/>
            </a:bodyPr>
            <a:lstStyle/>
            <a:p>
              <a:r>
                <a:rPr lang="en-GB">
                  <a:solidFill>
                    <a:srgbClr val="000000"/>
                  </a:solidFill>
                  <a:ea typeface="Arial" pitchFamily="-1" charset="0"/>
                  <a:cs typeface="Arial" pitchFamily="-1" charset="0"/>
                </a:rPr>
                <a:t>Select </a:t>
              </a:r>
              <a:r>
                <a:rPr lang="en-GB" i="1">
                  <a:solidFill>
                    <a:srgbClr val="000000"/>
                  </a:solidFill>
                  <a:latin typeface="Symbol" pitchFamily="-1" charset="2"/>
                  <a:ea typeface="Arial" pitchFamily="-1" charset="0"/>
                  <a:cs typeface="Arial" pitchFamily="-1" charset="0"/>
                  <a:sym typeface="Symbol" pitchFamily="-1" charset="2"/>
                </a:rPr>
                <a:t></a:t>
              </a:r>
              <a:r>
                <a:rPr lang="en-GB">
                  <a:solidFill>
                    <a:srgbClr val="000000"/>
                  </a:solidFill>
                  <a:ea typeface="Arial" pitchFamily="-1" charset="0"/>
                  <a:cs typeface="Arial" pitchFamily="-1" charset="0"/>
                </a:rPr>
                <a:t>, </a:t>
              </a:r>
              <a:r>
                <a:rPr lang="en-GB">
                  <a:solidFill>
                    <a:srgbClr val="000000"/>
                  </a:solidFill>
                  <a:latin typeface="Symbol" pitchFamily="-1" charset="2"/>
                  <a:ea typeface="Arial" pitchFamily="-1" charset="0"/>
                  <a:cs typeface="Arial" pitchFamily="-1" charset="0"/>
                  <a:sym typeface="Symbol" pitchFamily="-1" charset="2"/>
                </a:rPr>
                <a:t> </a:t>
              </a:r>
              <a:r>
                <a:rPr lang="en-GB">
                  <a:solidFill>
                    <a:srgbClr val="000000"/>
                  </a:solidFill>
                  <a:ea typeface="Arial" pitchFamily="-1" charset="0"/>
                  <a:cs typeface="Arial" pitchFamily="-1" charset="0"/>
                </a:rPr>
                <a:t>for each feature</a:t>
              </a:r>
              <a:endParaRPr lang="el-GR">
                <a:solidFill>
                  <a:srgbClr val="000000"/>
                </a:solidFill>
                <a:ea typeface="Arial" pitchFamily="-1" charset="0"/>
                <a:cs typeface="Arial" pitchFamily="-1" charset="0"/>
              </a:endParaRPr>
            </a:p>
          </p:txBody>
        </p:sp>
      </p:grpSp>
      <p:grpSp>
        <p:nvGrpSpPr>
          <p:cNvPr id="4" name="Group 15"/>
          <p:cNvGrpSpPr>
            <a:grpSpLocks/>
          </p:cNvGrpSpPr>
          <p:nvPr/>
        </p:nvGrpSpPr>
        <p:grpSpPr bwMode="auto">
          <a:xfrm>
            <a:off x="2749550" y="5203825"/>
            <a:ext cx="3471863" cy="674688"/>
            <a:chOff x="3388" y="3444"/>
            <a:chExt cx="2187" cy="425"/>
          </a:xfrm>
        </p:grpSpPr>
        <p:sp>
          <p:nvSpPr>
            <p:cNvPr id="290832" name="Text Box 16"/>
            <p:cNvSpPr txBox="1">
              <a:spLocks noChangeArrowheads="1"/>
            </p:cNvSpPr>
            <p:nvPr/>
          </p:nvSpPr>
          <p:spPr bwMode="auto">
            <a:xfrm>
              <a:off x="3388" y="3444"/>
              <a:ext cx="1916" cy="233"/>
            </a:xfrm>
            <a:prstGeom prst="rect">
              <a:avLst/>
            </a:prstGeom>
            <a:noFill/>
            <a:ln w="9525">
              <a:noFill/>
              <a:miter lim="800000"/>
              <a:headEnd/>
              <a:tailEnd/>
            </a:ln>
            <a:effectLst/>
          </p:spPr>
          <p:txBody>
            <a:bodyPr wrap="none">
              <a:prstTxWarp prst="textNoShape">
                <a:avLst/>
              </a:prstTxWarp>
              <a:spAutoFit/>
            </a:bodyPr>
            <a:lstStyle/>
            <a:p>
              <a:pPr>
                <a:defRPr/>
              </a:pPr>
              <a:r>
                <a:rPr lang="en-GB">
                  <a:solidFill>
                    <a:srgbClr val="000000"/>
                  </a:solidFill>
                  <a:ea typeface="Arial" pitchFamily="-1" charset="0"/>
                  <a:cs typeface="Arial" pitchFamily="-1" charset="0"/>
                </a:rPr>
                <a:t>3. </a:t>
              </a:r>
              <a:r>
                <a:rPr lang="en-GB">
                  <a:solidFill>
                    <a:srgbClr val="000000"/>
                  </a:solidFill>
                  <a:effectLst>
                    <a:outerShdw blurRad="38100" dist="38100" dir="2700000" algn="tl">
                      <a:srgbClr val="DDDDDD"/>
                    </a:outerShdw>
                  </a:effectLst>
                  <a:ea typeface="Arial" pitchFamily="-1" charset="0"/>
                  <a:cs typeface="Arial" pitchFamily="-1" charset="0"/>
                </a:rPr>
                <a:t>Weak-Learner Estimation</a:t>
              </a:r>
            </a:p>
          </p:txBody>
        </p:sp>
        <p:sp>
          <p:nvSpPr>
            <p:cNvPr id="128007" name="Rectangle 17"/>
            <p:cNvSpPr>
              <a:spLocks noChangeArrowheads="1"/>
            </p:cNvSpPr>
            <p:nvPr/>
          </p:nvSpPr>
          <p:spPr bwMode="auto">
            <a:xfrm>
              <a:off x="3560" y="3636"/>
              <a:ext cx="2015" cy="233"/>
            </a:xfrm>
            <a:prstGeom prst="rect">
              <a:avLst/>
            </a:prstGeom>
            <a:noFill/>
            <a:ln w="9525">
              <a:noFill/>
              <a:miter lim="800000"/>
              <a:headEnd/>
              <a:tailEnd/>
            </a:ln>
          </p:spPr>
          <p:txBody>
            <a:bodyPr wrap="none">
              <a:prstTxWarp prst="textNoShape">
                <a:avLst/>
              </a:prstTxWarp>
              <a:spAutoFit/>
            </a:bodyPr>
            <a:lstStyle/>
            <a:p>
              <a:r>
                <a:rPr lang="en-GB">
                  <a:solidFill>
                    <a:srgbClr val="000000"/>
                  </a:solidFill>
                  <a:ea typeface="Arial" pitchFamily="-1" charset="0"/>
                  <a:cs typeface="Arial" pitchFamily="-1" charset="0"/>
                </a:rPr>
                <a:t>Select </a:t>
              </a:r>
              <a:r>
                <a:rPr lang="en-GB" i="1">
                  <a:solidFill>
                    <a:srgbClr val="000000"/>
                  </a:solidFill>
                  <a:latin typeface="Symbol" pitchFamily="-1" charset="2"/>
                  <a:ea typeface="Arial" pitchFamily="-1" charset="0"/>
                  <a:cs typeface="Arial" pitchFamily="-1" charset="0"/>
                  <a:sym typeface="Symbol" pitchFamily="-1" charset="2"/>
                </a:rPr>
                <a:t>q</a:t>
              </a:r>
              <a:r>
                <a:rPr lang="en-GB">
                  <a:solidFill>
                    <a:srgbClr val="000000"/>
                  </a:solidFill>
                  <a:latin typeface="Symbol" pitchFamily="-1" charset="2"/>
                  <a:ea typeface="Arial" pitchFamily="-1" charset="0"/>
                  <a:cs typeface="Arial" pitchFamily="-1" charset="0"/>
                  <a:sym typeface="Symbol" pitchFamily="-1" charset="2"/>
                </a:rPr>
                <a:t>,</a:t>
              </a:r>
              <a:r>
                <a:rPr lang="en-GB">
                  <a:solidFill>
                    <a:srgbClr val="000000"/>
                  </a:solidFill>
                  <a:ea typeface="Arial" pitchFamily="-1" charset="0"/>
                  <a:cs typeface="Arial" pitchFamily="-1" charset="0"/>
                </a:rPr>
                <a:t> </a:t>
              </a:r>
              <a:r>
                <a:rPr lang="en-GB" i="1">
                  <a:solidFill>
                    <a:srgbClr val="000000"/>
                  </a:solidFill>
                  <a:ea typeface="Arial" pitchFamily="-1" charset="0"/>
                  <a:cs typeface="Arial" pitchFamily="-1" charset="0"/>
                </a:rPr>
                <a:t>a</a:t>
              </a:r>
              <a:r>
                <a:rPr lang="en-GB">
                  <a:solidFill>
                    <a:srgbClr val="000000"/>
                  </a:solidFill>
                  <a:ea typeface="Arial" pitchFamily="-1" charset="0"/>
                  <a:cs typeface="Arial" pitchFamily="-1" charset="0"/>
                </a:rPr>
                <a:t>, </a:t>
              </a:r>
              <a:r>
                <a:rPr lang="en-GB" i="1">
                  <a:solidFill>
                    <a:srgbClr val="000000"/>
                  </a:solidFill>
                  <a:ea typeface="Arial" pitchFamily="-1" charset="0"/>
                  <a:cs typeface="Arial" pitchFamily="-1" charset="0"/>
                </a:rPr>
                <a:t>b</a:t>
              </a:r>
              <a:r>
                <a:rPr lang="en-GB">
                  <a:solidFill>
                    <a:srgbClr val="000000"/>
                  </a:solidFill>
                  <a:ea typeface="Arial" pitchFamily="-1" charset="0"/>
                  <a:cs typeface="Arial" pitchFamily="-1" charset="0"/>
                </a:rPr>
                <a:t> for each feature</a:t>
              </a:r>
              <a:endParaRPr lang="el-GR">
                <a:solidFill>
                  <a:srgbClr val="000000"/>
                </a:solidFill>
                <a:ea typeface="Arial" pitchFamily="-1" charset="0"/>
                <a:cs typeface="Arial" pitchFamily="-1"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457200" y="115888"/>
            <a:ext cx="8229600" cy="1143000"/>
          </a:xfrm>
        </p:spPr>
        <p:txBody>
          <a:bodyPr/>
          <a:lstStyle/>
          <a:p>
            <a:pPr eaLnBrk="1" hangingPunct="1"/>
            <a:r>
              <a:rPr lang="en-GB">
                <a:ea typeface="ＭＳ Ｐゴシック" pitchFamily="-1" charset="-128"/>
                <a:cs typeface="ＭＳ Ｐゴシック" pitchFamily="-1" charset="-128"/>
              </a:rPr>
              <a:t>Contour Results</a:t>
            </a:r>
          </a:p>
        </p:txBody>
      </p:sp>
      <p:grpSp>
        <p:nvGrpSpPr>
          <p:cNvPr id="130051" name="Group 14"/>
          <p:cNvGrpSpPr>
            <a:grpSpLocks/>
          </p:cNvGrpSpPr>
          <p:nvPr/>
        </p:nvGrpSpPr>
        <p:grpSpPr bwMode="auto">
          <a:xfrm>
            <a:off x="1416050" y="1125538"/>
            <a:ext cx="6311900" cy="5503862"/>
            <a:chOff x="854" y="709"/>
            <a:chExt cx="3976" cy="3467"/>
          </a:xfrm>
        </p:grpSpPr>
        <p:pic>
          <p:nvPicPr>
            <p:cNvPr id="130052" name="Picture 6" descr="cars-2"/>
            <p:cNvPicPr>
              <a:picLocks noChangeAspect="1" noChangeArrowheads="1"/>
            </p:cNvPicPr>
            <p:nvPr/>
          </p:nvPicPr>
          <p:blipFill>
            <a:blip r:embed="rId3"/>
            <a:srcRect t="49849" r="50000"/>
            <a:stretch>
              <a:fillRect/>
            </a:stretch>
          </p:blipFill>
          <p:spPr bwMode="auto">
            <a:xfrm>
              <a:off x="854" y="710"/>
              <a:ext cx="2666" cy="3466"/>
            </a:xfrm>
            <a:prstGeom prst="rect">
              <a:avLst/>
            </a:prstGeom>
            <a:noFill/>
            <a:ln w="9525">
              <a:noFill/>
              <a:miter lim="800000"/>
              <a:headEnd/>
              <a:tailEnd/>
            </a:ln>
          </p:spPr>
        </p:pic>
        <p:pic>
          <p:nvPicPr>
            <p:cNvPr id="130053" name="Picture 8" descr="cars-2"/>
            <p:cNvPicPr>
              <a:picLocks noChangeAspect="1" noChangeArrowheads="1"/>
            </p:cNvPicPr>
            <p:nvPr/>
          </p:nvPicPr>
          <p:blipFill>
            <a:blip r:embed="rId3"/>
            <a:srcRect l="75000" t="49849"/>
            <a:stretch>
              <a:fillRect/>
            </a:stretch>
          </p:blipFill>
          <p:spPr bwMode="auto">
            <a:xfrm>
              <a:off x="3497" y="709"/>
              <a:ext cx="1333" cy="346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457200" y="115888"/>
            <a:ext cx="8229600" cy="1143000"/>
          </a:xfrm>
        </p:spPr>
        <p:txBody>
          <a:bodyPr/>
          <a:lstStyle/>
          <a:p>
            <a:pPr eaLnBrk="1" hangingPunct="1"/>
            <a:r>
              <a:rPr lang="en-GB">
                <a:ea typeface="ＭＳ Ｐゴシック" pitchFamily="-1" charset="-128"/>
                <a:cs typeface="ＭＳ Ｐゴシック" pitchFamily="-1" charset="-128"/>
              </a:rPr>
              <a:t>Contour Results</a:t>
            </a:r>
          </a:p>
        </p:txBody>
      </p:sp>
      <p:grpSp>
        <p:nvGrpSpPr>
          <p:cNvPr id="132099" name="Group 9"/>
          <p:cNvGrpSpPr>
            <a:grpSpLocks/>
          </p:cNvGrpSpPr>
          <p:nvPr/>
        </p:nvGrpSpPr>
        <p:grpSpPr bwMode="auto">
          <a:xfrm>
            <a:off x="1906588" y="1196975"/>
            <a:ext cx="5329237" cy="5472113"/>
            <a:chOff x="2928" y="1056"/>
            <a:chExt cx="2592" cy="2952"/>
          </a:xfrm>
        </p:grpSpPr>
        <p:pic>
          <p:nvPicPr>
            <p:cNvPr id="132100" name="Picture 4" descr="Horse4"/>
            <p:cNvPicPr>
              <a:picLocks noChangeAspect="1" noChangeArrowheads="1"/>
            </p:cNvPicPr>
            <p:nvPr/>
          </p:nvPicPr>
          <p:blipFill>
            <a:blip r:embed="rId3"/>
            <a:srcRect/>
            <a:stretch>
              <a:fillRect/>
            </a:stretch>
          </p:blipFill>
          <p:spPr bwMode="auto">
            <a:xfrm>
              <a:off x="2928" y="1056"/>
              <a:ext cx="2592" cy="696"/>
            </a:xfrm>
            <a:prstGeom prst="rect">
              <a:avLst/>
            </a:prstGeom>
            <a:noFill/>
            <a:ln w="9525">
              <a:noFill/>
              <a:miter lim="800000"/>
              <a:headEnd/>
              <a:tailEnd/>
            </a:ln>
          </p:spPr>
        </p:pic>
        <p:pic>
          <p:nvPicPr>
            <p:cNvPr id="132101" name="Picture 5" descr="Horse18"/>
            <p:cNvPicPr>
              <a:picLocks noChangeAspect="1" noChangeArrowheads="1"/>
            </p:cNvPicPr>
            <p:nvPr/>
          </p:nvPicPr>
          <p:blipFill>
            <a:blip r:embed="rId4"/>
            <a:srcRect/>
            <a:stretch>
              <a:fillRect/>
            </a:stretch>
          </p:blipFill>
          <p:spPr bwMode="auto">
            <a:xfrm>
              <a:off x="2928" y="1728"/>
              <a:ext cx="2592" cy="697"/>
            </a:xfrm>
            <a:prstGeom prst="rect">
              <a:avLst/>
            </a:prstGeom>
            <a:noFill/>
            <a:ln w="9525">
              <a:noFill/>
              <a:miter lim="800000"/>
              <a:headEnd/>
              <a:tailEnd/>
            </a:ln>
          </p:spPr>
        </p:pic>
        <p:pic>
          <p:nvPicPr>
            <p:cNvPr id="132102" name="Picture 6" descr="Horse2"/>
            <p:cNvPicPr>
              <a:picLocks noChangeAspect="1" noChangeArrowheads="1"/>
            </p:cNvPicPr>
            <p:nvPr/>
          </p:nvPicPr>
          <p:blipFill>
            <a:blip r:embed="rId5"/>
            <a:srcRect/>
            <a:stretch>
              <a:fillRect/>
            </a:stretch>
          </p:blipFill>
          <p:spPr bwMode="auto">
            <a:xfrm>
              <a:off x="2928" y="2400"/>
              <a:ext cx="2592" cy="480"/>
            </a:xfrm>
            <a:prstGeom prst="rect">
              <a:avLst/>
            </a:prstGeom>
            <a:noFill/>
            <a:ln w="9525">
              <a:noFill/>
              <a:miter lim="800000"/>
              <a:headEnd/>
              <a:tailEnd/>
            </a:ln>
          </p:spPr>
        </p:pic>
        <p:pic>
          <p:nvPicPr>
            <p:cNvPr id="132103" name="Picture 7" descr="Horse3"/>
            <p:cNvPicPr>
              <a:picLocks noChangeAspect="1" noChangeArrowheads="1"/>
            </p:cNvPicPr>
            <p:nvPr/>
          </p:nvPicPr>
          <p:blipFill>
            <a:blip r:embed="rId6"/>
            <a:srcRect/>
            <a:stretch>
              <a:fillRect/>
            </a:stretch>
          </p:blipFill>
          <p:spPr bwMode="auto">
            <a:xfrm>
              <a:off x="2928" y="2832"/>
              <a:ext cx="2592" cy="528"/>
            </a:xfrm>
            <a:prstGeom prst="rect">
              <a:avLst/>
            </a:prstGeom>
            <a:noFill/>
            <a:ln w="9525">
              <a:noFill/>
              <a:miter lim="800000"/>
              <a:headEnd/>
              <a:tailEnd/>
            </a:ln>
          </p:spPr>
        </p:pic>
        <p:pic>
          <p:nvPicPr>
            <p:cNvPr id="132104" name="Picture 8" descr="Horse1"/>
            <p:cNvPicPr>
              <a:picLocks noChangeAspect="1" noChangeArrowheads="1"/>
            </p:cNvPicPr>
            <p:nvPr/>
          </p:nvPicPr>
          <p:blipFill>
            <a:blip r:embed="rId7"/>
            <a:srcRect/>
            <a:stretch>
              <a:fillRect/>
            </a:stretch>
          </p:blipFill>
          <p:spPr bwMode="auto">
            <a:xfrm>
              <a:off x="2928" y="3312"/>
              <a:ext cx="2592" cy="69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z="4000">
                <a:solidFill>
                  <a:schemeClr val="tx1"/>
                </a:solidFill>
                <a:ea typeface="ＭＳ Ｐゴシック" pitchFamily="-1" charset="-128"/>
                <a:cs typeface="ＭＳ Ｐゴシック" pitchFamily="-1" charset="-128"/>
              </a:rPr>
              <a:t>Histograms of oriented gradients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z="4000">
                <a:solidFill>
                  <a:schemeClr val="tx1"/>
                </a:solidFill>
                <a:ea typeface="ＭＳ Ｐゴシック" pitchFamily="-1" charset="-128"/>
                <a:cs typeface="ＭＳ Ｐゴシック" pitchFamily="-1" charset="-128"/>
              </a:rPr>
              <a:t>Histograms of oriented gradients</a:t>
            </a:r>
          </a:p>
        </p:txBody>
      </p:sp>
      <p:sp>
        <p:nvSpPr>
          <p:cNvPr id="136195" name="Rectangle 6"/>
          <p:cNvSpPr>
            <a:spLocks noChangeArrowheads="1"/>
          </p:cNvSpPr>
          <p:nvPr/>
        </p:nvSpPr>
        <p:spPr bwMode="auto">
          <a:xfrm>
            <a:off x="4724400" y="1600200"/>
            <a:ext cx="3943350" cy="701675"/>
          </a:xfrm>
          <a:prstGeom prst="rect">
            <a:avLst/>
          </a:prstGeom>
          <a:noFill/>
          <a:ln w="9525">
            <a:noFill/>
            <a:miter lim="800000"/>
            <a:headEnd/>
            <a:tailEnd/>
          </a:ln>
        </p:spPr>
        <p:txBody>
          <a:bodyPr wrap="none" lIns="91430" tIns="45716" rIns="91430" bIns="45716">
            <a:prstTxWarp prst="textNoShape">
              <a:avLst/>
            </a:prstTxWarp>
            <a:spAutoFit/>
          </a:bodyPr>
          <a:lstStyle/>
          <a:p>
            <a:pPr>
              <a:spcBef>
                <a:spcPct val="20000"/>
              </a:spcBef>
            </a:pPr>
            <a:r>
              <a:rPr lang="en-US">
                <a:ea typeface="Arial" pitchFamily="-1" charset="0"/>
                <a:cs typeface="Arial" pitchFamily="-1" charset="0"/>
              </a:rPr>
              <a:t>Shape context</a:t>
            </a:r>
          </a:p>
          <a:p>
            <a:pPr>
              <a:spcBef>
                <a:spcPct val="20000"/>
              </a:spcBef>
            </a:pPr>
            <a:r>
              <a:rPr lang="en-US">
                <a:ea typeface="Arial" pitchFamily="-1" charset="0"/>
                <a:cs typeface="Arial" pitchFamily="-1" charset="0"/>
              </a:rPr>
              <a:t>Belongie, Malik, Puzicha, NIPS 2000</a:t>
            </a:r>
          </a:p>
        </p:txBody>
      </p:sp>
      <p:sp>
        <p:nvSpPr>
          <p:cNvPr id="136196" name="Rectangle 7"/>
          <p:cNvSpPr>
            <a:spLocks noChangeArrowheads="1"/>
          </p:cNvSpPr>
          <p:nvPr/>
        </p:nvSpPr>
        <p:spPr bwMode="auto">
          <a:xfrm>
            <a:off x="381000" y="1931988"/>
            <a:ext cx="2890838" cy="369887"/>
          </a:xfrm>
          <a:prstGeom prst="rect">
            <a:avLst/>
          </a:prstGeom>
          <a:noFill/>
          <a:ln w="9525">
            <a:noFill/>
            <a:miter lim="800000"/>
            <a:headEnd/>
            <a:tailEnd/>
          </a:ln>
        </p:spPr>
        <p:txBody>
          <a:bodyPr wrap="none" lIns="91430" tIns="45716" rIns="91430" bIns="45716">
            <a:prstTxWarp prst="textNoShape">
              <a:avLst/>
            </a:prstTxWarp>
            <a:spAutoFit/>
          </a:bodyPr>
          <a:lstStyle/>
          <a:p>
            <a:pPr>
              <a:spcBef>
                <a:spcPct val="20000"/>
              </a:spcBef>
            </a:pPr>
            <a:r>
              <a:rPr lang="en-US">
                <a:ea typeface="Arial" pitchFamily="-1" charset="0"/>
                <a:cs typeface="Arial" pitchFamily="-1" charset="0"/>
              </a:rPr>
              <a:t>SIFT, D. Lowe, ICCV 1999</a:t>
            </a:r>
          </a:p>
        </p:txBody>
      </p:sp>
      <p:pic>
        <p:nvPicPr>
          <p:cNvPr id="136197" name="Picture 8"/>
          <p:cNvPicPr>
            <a:picLocks noChangeAspect="1" noChangeArrowheads="1"/>
          </p:cNvPicPr>
          <p:nvPr/>
        </p:nvPicPr>
        <p:blipFill>
          <a:blip r:embed="rId3"/>
          <a:srcRect/>
          <a:stretch>
            <a:fillRect/>
          </a:stretch>
        </p:blipFill>
        <p:spPr bwMode="auto">
          <a:xfrm>
            <a:off x="4724400" y="2312988"/>
            <a:ext cx="4114800" cy="2487612"/>
          </a:xfrm>
          <a:prstGeom prst="rect">
            <a:avLst/>
          </a:prstGeom>
          <a:noFill/>
          <a:ln w="9525">
            <a:noFill/>
            <a:miter lim="800000"/>
            <a:headEnd/>
            <a:tailEnd/>
          </a:ln>
        </p:spPr>
      </p:pic>
      <p:pic>
        <p:nvPicPr>
          <p:cNvPr id="136198" name="Picture 9"/>
          <p:cNvPicPr>
            <a:picLocks noChangeAspect="1" noChangeArrowheads="1"/>
          </p:cNvPicPr>
          <p:nvPr/>
        </p:nvPicPr>
        <p:blipFill>
          <a:blip r:embed="rId4"/>
          <a:srcRect/>
          <a:stretch>
            <a:fillRect/>
          </a:stretch>
        </p:blipFill>
        <p:spPr bwMode="auto">
          <a:xfrm>
            <a:off x="304800" y="2541588"/>
            <a:ext cx="4038600" cy="1763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8242" name="Rectangle 1"/>
          <p:cNvSpPr>
            <a:spLocks noGrp="1" noChangeArrowheads="1"/>
          </p:cNvSpPr>
          <p:nvPr>
            <p:ph type="title"/>
          </p:nvPr>
        </p:nvSpPr>
        <p:spPr>
          <a:xfrm>
            <a:off x="1687513" y="80963"/>
            <a:ext cx="5751512" cy="1079500"/>
          </a:xfrm>
        </p:spPr>
        <p:txBody>
          <a:bodyPr rIns="81265"/>
          <a:lstStyle/>
          <a:p>
            <a:pPr marL="0" indent="0" eaLnBrk="1" hangingPunct="1"/>
            <a:r>
              <a:rPr lang="en-US" sz="4800">
                <a:solidFill>
                  <a:schemeClr val="bg1"/>
                </a:solidFill>
              </a:rPr>
              <a:t>Image features:</a:t>
            </a:r>
          </a:p>
        </p:txBody>
      </p:sp>
      <p:pic>
        <p:nvPicPr>
          <p:cNvPr id="138243" name="Picture 2"/>
          <p:cNvPicPr>
            <a:picLocks noChangeAspect="1" noChangeArrowheads="1"/>
          </p:cNvPicPr>
          <p:nvPr/>
        </p:nvPicPr>
        <p:blipFill>
          <a:blip r:embed="rId3"/>
          <a:srcRect/>
          <a:stretch>
            <a:fillRect/>
          </a:stretch>
        </p:blipFill>
        <p:spPr bwMode="auto">
          <a:xfrm>
            <a:off x="490538" y="2143125"/>
            <a:ext cx="3914775" cy="2911475"/>
          </a:xfrm>
          <a:prstGeom prst="rect">
            <a:avLst/>
          </a:prstGeom>
          <a:noFill/>
          <a:ln w="12700">
            <a:noFill/>
            <a:round/>
            <a:headEnd/>
            <a:tailEnd/>
          </a:ln>
        </p:spPr>
      </p:pic>
      <p:pic>
        <p:nvPicPr>
          <p:cNvPr id="138244" name="Picture 3"/>
          <p:cNvPicPr>
            <a:picLocks noChangeAspect="1" noChangeArrowheads="1"/>
          </p:cNvPicPr>
          <p:nvPr/>
        </p:nvPicPr>
        <p:blipFill>
          <a:blip r:embed="rId4"/>
          <a:srcRect/>
          <a:stretch>
            <a:fillRect/>
          </a:stretch>
        </p:blipFill>
        <p:spPr bwMode="auto">
          <a:xfrm>
            <a:off x="4572000" y="2143125"/>
            <a:ext cx="4048125" cy="2938463"/>
          </a:xfrm>
          <a:prstGeom prst="rect">
            <a:avLst/>
          </a:prstGeom>
          <a:noFill/>
          <a:ln w="12700">
            <a:noFill/>
            <a:round/>
            <a:headEnd/>
            <a:tailEnd/>
          </a:ln>
        </p:spPr>
      </p:pic>
      <p:sp>
        <p:nvSpPr>
          <p:cNvPr id="138245" name="Rectangle 4"/>
          <p:cNvSpPr>
            <a:spLocks/>
          </p:cNvSpPr>
          <p:nvPr/>
        </p:nvSpPr>
        <p:spPr bwMode="auto">
          <a:xfrm>
            <a:off x="1928813" y="5307013"/>
            <a:ext cx="5286375" cy="741362"/>
          </a:xfrm>
          <a:prstGeom prst="rect">
            <a:avLst/>
          </a:prstGeom>
          <a:noFill/>
          <a:ln w="12700">
            <a:noFill/>
            <a:miter lim="800000"/>
            <a:headEnd/>
            <a:tailEnd/>
          </a:ln>
        </p:spPr>
        <p:txBody>
          <a:bodyPr lIns="0" tIns="0" rIns="40632" bIns="0">
            <a:prstTxWarp prst="textNoShape">
              <a:avLst/>
            </a:prstTxWarp>
          </a:bodyPr>
          <a:lstStyle/>
          <a:p>
            <a:r>
              <a:rPr lang="en-US">
                <a:solidFill>
                  <a:schemeClr val="bg1"/>
                </a:solidFill>
                <a:ea typeface="Times New Roman" pitchFamily="-1" charset="0"/>
                <a:cs typeface="Times New Roman" pitchFamily="-1" charset="0"/>
              </a:rPr>
              <a:t>Bin gradients from 8x8 pixel neighborhoods into 9 orientations</a:t>
            </a:r>
          </a:p>
        </p:txBody>
      </p:sp>
      <p:sp>
        <p:nvSpPr>
          <p:cNvPr id="138246" name="Rectangle 5"/>
          <p:cNvSpPr>
            <a:spLocks/>
          </p:cNvSpPr>
          <p:nvPr/>
        </p:nvSpPr>
        <p:spPr bwMode="auto">
          <a:xfrm>
            <a:off x="2992438" y="6375400"/>
            <a:ext cx="3192462" cy="339725"/>
          </a:xfrm>
          <a:prstGeom prst="rect">
            <a:avLst/>
          </a:prstGeom>
          <a:noFill/>
          <a:ln w="12700">
            <a:noFill/>
            <a:miter lim="800000"/>
            <a:headEnd/>
            <a:tailEnd/>
          </a:ln>
        </p:spPr>
        <p:txBody>
          <a:bodyPr wrap="none" lIns="0" tIns="0" rIns="40632" bIns="0">
            <a:prstTxWarp prst="textNoShape">
              <a:avLst/>
            </a:prstTxWarp>
            <a:spAutoFit/>
          </a:bodyPr>
          <a:lstStyle/>
          <a:p>
            <a:r>
              <a:rPr lang="en-US" sz="2200">
                <a:solidFill>
                  <a:schemeClr val="bg1"/>
                </a:solidFill>
                <a:ea typeface="Times New Roman" pitchFamily="-1" charset="0"/>
                <a:cs typeface="Times New Roman" pitchFamily="-1" charset="0"/>
              </a:rPr>
              <a:t>(Dalal &amp; Triggs </a:t>
            </a:r>
            <a:r>
              <a:rPr lang="en-US" sz="2200">
                <a:solidFill>
                  <a:schemeClr val="bg1"/>
                </a:solidFill>
                <a:latin typeface="Times New Roman Italic" charset="0"/>
                <a:ea typeface="Times New Roman Italic" charset="0"/>
                <a:cs typeface="Times New Roman Italic" charset="0"/>
                <a:sym typeface="Times New Roman Italic" charset="0"/>
              </a:rPr>
              <a:t>CVPR</a:t>
            </a:r>
            <a:r>
              <a:rPr lang="en-US" sz="2200">
                <a:solidFill>
                  <a:schemeClr val="bg1"/>
                </a:solidFill>
                <a:ea typeface="Times New Roman" pitchFamily="-1" charset="0"/>
                <a:cs typeface="Times New Roman" pitchFamily="-1" charset="0"/>
              </a:rPr>
              <a:t> 05)</a:t>
            </a:r>
          </a:p>
        </p:txBody>
      </p:sp>
      <p:pic>
        <p:nvPicPr>
          <p:cNvPr id="138247" name="Picture 6"/>
          <p:cNvPicPr>
            <a:picLocks noChangeAspect="1" noChangeArrowheads="1"/>
          </p:cNvPicPr>
          <p:nvPr/>
        </p:nvPicPr>
        <p:blipFill>
          <a:blip r:embed="rId5"/>
          <a:srcRect/>
          <a:stretch>
            <a:fillRect/>
          </a:stretch>
        </p:blipFill>
        <p:spPr bwMode="auto">
          <a:xfrm>
            <a:off x="7251700" y="5419725"/>
            <a:ext cx="593725" cy="536575"/>
          </a:xfrm>
          <a:prstGeom prst="rect">
            <a:avLst/>
          </a:prstGeom>
          <a:noFill/>
          <a:ln w="12700">
            <a:noFill/>
            <a:miter lim="800000"/>
            <a:headEnd/>
            <a:tailEnd/>
          </a:ln>
        </p:spPr>
      </p:pic>
      <p:sp>
        <p:nvSpPr>
          <p:cNvPr id="138248" name="Rectangle 7"/>
          <p:cNvSpPr>
            <a:spLocks/>
          </p:cNvSpPr>
          <p:nvPr/>
        </p:nvSpPr>
        <p:spPr bwMode="auto">
          <a:xfrm>
            <a:off x="596900" y="1152525"/>
            <a:ext cx="8653463" cy="584200"/>
          </a:xfrm>
          <a:prstGeom prst="rect">
            <a:avLst/>
          </a:prstGeom>
          <a:noFill/>
          <a:ln w="12700">
            <a:noFill/>
            <a:miter lim="800000"/>
            <a:headEnd/>
            <a:tailEnd/>
          </a:ln>
        </p:spPr>
        <p:txBody>
          <a:bodyPr wrap="none" lIns="0" tIns="0" rIns="40632" bIns="0">
            <a:prstTxWarp prst="textNoShape">
              <a:avLst/>
            </a:prstTxWarp>
            <a:spAutoFit/>
          </a:bodyPr>
          <a:lstStyle/>
          <a:p>
            <a:r>
              <a:rPr lang="en-US" sz="3800">
                <a:solidFill>
                  <a:schemeClr val="bg1"/>
                </a:solidFill>
                <a:ea typeface="Times New Roman" pitchFamily="-1" charset="0"/>
                <a:cs typeface="Times New Roman" pitchFamily="-1" charset="0"/>
              </a:rPr>
              <a:t>Histograms of oriented gradients (HOG)</a:t>
            </a:r>
          </a:p>
        </p:txBody>
      </p:sp>
      <p:sp>
        <p:nvSpPr>
          <p:cNvPr id="138249" name="TextBox 8"/>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a:solidFill>
                  <a:srgbClr val="292929"/>
                </a:solidFill>
              </a:rPr>
              <a:t>Source: Deva Ramanan</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0" name="Picture 7"/>
          <p:cNvPicPr>
            <a:picLocks noChangeAspect="1"/>
          </p:cNvPicPr>
          <p:nvPr/>
        </p:nvPicPr>
        <p:blipFill>
          <a:blip r:embed="rId3"/>
          <a:srcRect/>
          <a:stretch>
            <a:fillRect/>
          </a:stretch>
        </p:blipFill>
        <p:spPr bwMode="auto">
          <a:xfrm>
            <a:off x="381000" y="0"/>
            <a:ext cx="8477250" cy="1974850"/>
          </a:xfrm>
          <a:prstGeom prst="rect">
            <a:avLst/>
          </a:prstGeom>
          <a:noFill/>
          <a:ln w="9525">
            <a:noFill/>
            <a:miter lim="800000"/>
            <a:headEnd/>
            <a:tailEnd/>
          </a:ln>
        </p:spPr>
      </p:pic>
      <p:pic>
        <p:nvPicPr>
          <p:cNvPr id="140291" name="Picture 9"/>
          <p:cNvPicPr>
            <a:picLocks noChangeAspect="1"/>
          </p:cNvPicPr>
          <p:nvPr/>
        </p:nvPicPr>
        <p:blipFill>
          <a:blip r:embed="rId4"/>
          <a:srcRect/>
          <a:stretch>
            <a:fillRect/>
          </a:stretch>
        </p:blipFill>
        <p:spPr bwMode="auto">
          <a:xfrm>
            <a:off x="0" y="2097088"/>
            <a:ext cx="9144000" cy="188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srcRect/>
          <a:stretch>
            <a:fillRect/>
          </a:stretch>
        </p:blipFill>
        <p:spPr bwMode="auto">
          <a:xfrm>
            <a:off x="0" y="3913188"/>
            <a:ext cx="9182100" cy="2792412"/>
          </a:xfrm>
          <a:prstGeom prst="rect">
            <a:avLst/>
          </a:prstGeom>
          <a:noFill/>
          <a:ln w="9525">
            <a:noFill/>
            <a:miter lim="800000"/>
            <a:headEnd/>
            <a:tailEnd/>
          </a:ln>
        </p:spPr>
      </p:pic>
      <p:pic>
        <p:nvPicPr>
          <p:cNvPr id="142339" name="Picture 7"/>
          <p:cNvPicPr>
            <a:picLocks noChangeAspect="1"/>
          </p:cNvPicPr>
          <p:nvPr/>
        </p:nvPicPr>
        <p:blipFill>
          <a:blip r:embed="rId4"/>
          <a:srcRect/>
          <a:stretch>
            <a:fillRect/>
          </a:stretch>
        </p:blipFill>
        <p:spPr bwMode="auto">
          <a:xfrm>
            <a:off x="381000" y="0"/>
            <a:ext cx="8477250" cy="1974850"/>
          </a:xfrm>
          <a:prstGeom prst="rect">
            <a:avLst/>
          </a:prstGeom>
          <a:noFill/>
          <a:ln w="9525">
            <a:noFill/>
            <a:miter lim="800000"/>
            <a:headEnd/>
            <a:tailEnd/>
          </a:ln>
        </p:spPr>
      </p:pic>
      <p:pic>
        <p:nvPicPr>
          <p:cNvPr id="142340" name="Picture 9"/>
          <p:cNvPicPr>
            <a:picLocks noChangeAspect="1"/>
          </p:cNvPicPr>
          <p:nvPr/>
        </p:nvPicPr>
        <p:blipFill>
          <a:blip r:embed="rId5"/>
          <a:srcRect/>
          <a:stretch>
            <a:fillRect/>
          </a:stretch>
        </p:blipFill>
        <p:spPr bwMode="auto">
          <a:xfrm>
            <a:off x="0" y="2097088"/>
            <a:ext cx="9144000" cy="1882775"/>
          </a:xfrm>
          <a:prstGeom prst="rect">
            <a:avLst/>
          </a:prstGeom>
          <a:noFill/>
          <a:ln w="9525">
            <a:noFill/>
            <a:miter lim="800000"/>
            <a:headEnd/>
            <a:tailEnd/>
          </a:ln>
        </p:spPr>
      </p:pic>
      <p:sp>
        <p:nvSpPr>
          <p:cNvPr id="142341" name="TextBox 3"/>
          <p:cNvSpPr txBox="1">
            <a:spLocks noChangeArrowheads="1"/>
          </p:cNvSpPr>
          <p:nvPr/>
        </p:nvSpPr>
        <p:spPr bwMode="auto">
          <a:xfrm>
            <a:off x="1365250" y="4756150"/>
            <a:ext cx="903288" cy="369888"/>
          </a:xfrm>
          <a:prstGeom prst="rect">
            <a:avLst/>
          </a:prstGeom>
          <a:noFill/>
          <a:ln w="9525">
            <a:noFill/>
            <a:miter lim="800000"/>
            <a:headEnd/>
            <a:tailEnd/>
          </a:ln>
        </p:spPr>
        <p:txBody>
          <a:bodyPr wrap="none" lIns="91430" tIns="45716" rIns="91430" bIns="45716">
            <a:prstTxWarp prst="textNoShape">
              <a:avLst/>
            </a:prstTxWarp>
            <a:spAutoFit/>
          </a:bodyPr>
          <a:lstStyle/>
          <a:p>
            <a:r>
              <a:rPr lang="en-US"/>
              <a:t>[-1 0 1]</a:t>
            </a:r>
          </a:p>
        </p:txBody>
      </p:sp>
      <p:sp>
        <p:nvSpPr>
          <p:cNvPr id="6" name="Bent Arrow 5"/>
          <p:cNvSpPr/>
          <p:nvPr/>
        </p:nvSpPr>
        <p:spPr bwMode="auto">
          <a:xfrm>
            <a:off x="990600" y="4953000"/>
            <a:ext cx="374650" cy="173038"/>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lIns="91435" tIns="45718" rIns="91435" bIns="45718">
            <a:prstTxWarp prst="textNoShape">
              <a:avLst/>
            </a:prstTxWarp>
          </a:bodyPr>
          <a:lstStyle/>
          <a:p>
            <a:pPr defTabSz="912813" eaLnBrk="0" hangingPunct="0">
              <a:defRPr/>
            </a:pPr>
            <a:endParaRPr lang="en-US"/>
          </a:p>
        </p:txBody>
      </p:sp>
      <p:sp>
        <p:nvSpPr>
          <p:cNvPr id="7" name="Bent Arrow 6"/>
          <p:cNvSpPr/>
          <p:nvPr/>
        </p:nvSpPr>
        <p:spPr bwMode="auto">
          <a:xfrm rot="5400000">
            <a:off x="2424906" y="4822032"/>
            <a:ext cx="187325" cy="449262"/>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lIns="91435" tIns="45718" rIns="91435" bIns="45718">
            <a:prstTxWarp prst="textNoShape">
              <a:avLst/>
            </a:prstTxWarp>
          </a:bodyPr>
          <a:lstStyle/>
          <a:p>
            <a:pPr defTabSz="912813" eaLnBrk="0" hangingPunct="0">
              <a:defRPr/>
            </a:pP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HOG</a:t>
            </a:r>
            <a:endParaRPr lang="en-US" dirty="0"/>
          </a:p>
        </p:txBody>
      </p:sp>
      <p:pic>
        <p:nvPicPr>
          <p:cNvPr id="3" name="Picture 2"/>
          <p:cNvPicPr>
            <a:picLocks noChangeAspect="1"/>
          </p:cNvPicPr>
          <p:nvPr/>
        </p:nvPicPr>
        <p:blipFill>
          <a:blip r:embed="rId2"/>
          <a:stretch>
            <a:fillRect/>
          </a:stretch>
        </p:blipFill>
        <p:spPr>
          <a:xfrm>
            <a:off x="-12700" y="965200"/>
            <a:ext cx="9167739" cy="383540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1"/>
          <p:cNvSpPr>
            <a:spLocks noChangeArrowheads="1"/>
          </p:cNvSpPr>
          <p:nvPr/>
        </p:nvSpPr>
        <p:spPr bwMode="auto">
          <a:xfrm>
            <a:off x="419100" y="1054100"/>
            <a:ext cx="8316913" cy="5354638"/>
          </a:xfrm>
          <a:prstGeom prst="rect">
            <a:avLst/>
          </a:prstGeom>
          <a:noFill/>
          <a:ln w="9525">
            <a:noFill/>
            <a:miter lim="800000"/>
            <a:headEnd/>
            <a:tailEnd/>
          </a:ln>
        </p:spPr>
        <p:txBody>
          <a:bodyPr lIns="91430" tIns="45716" rIns="91430" bIns="45716">
            <a:prstTxWarp prst="textNoShape">
              <a:avLst/>
            </a:prstTxWarp>
            <a:spAutoFit/>
          </a:bodyPr>
          <a:lstStyle/>
          <a:p>
            <a:r>
              <a:rPr lang="en-US"/>
              <a:t>A Support Vector Machine (SVM) learns a classifier with the form:</a:t>
            </a:r>
          </a:p>
          <a:p>
            <a:endParaRPr lang="en-US"/>
          </a:p>
          <a:p>
            <a:endParaRPr lang="en-US"/>
          </a:p>
          <a:p>
            <a:endParaRPr lang="en-US"/>
          </a:p>
          <a:p>
            <a:endParaRPr lang="en-US"/>
          </a:p>
          <a:p>
            <a:endParaRPr lang="en-US"/>
          </a:p>
          <a:p>
            <a:endParaRPr lang="en-US"/>
          </a:p>
          <a:p>
            <a:r>
              <a:rPr lang="en-US"/>
              <a:t>Where {x</a:t>
            </a:r>
            <a:r>
              <a:rPr lang="en-US" baseline="-25000"/>
              <a:t>m</a:t>
            </a:r>
            <a:r>
              <a:rPr lang="en-US"/>
              <a:t>, y</a:t>
            </a:r>
            <a:r>
              <a:rPr lang="en-US" baseline="-25000"/>
              <a:t>m</a:t>
            </a:r>
            <a:r>
              <a:rPr lang="en-US"/>
              <a:t>}, for m = 1 . . .M, are the training data with x</a:t>
            </a:r>
            <a:r>
              <a:rPr lang="en-US" baseline="-25000"/>
              <a:t>m</a:t>
            </a:r>
            <a:r>
              <a:rPr lang="en-US"/>
              <a:t> being</a:t>
            </a:r>
          </a:p>
          <a:p>
            <a:r>
              <a:rPr lang="en-US"/>
              <a:t>the input feature vector and y</a:t>
            </a:r>
            <a:r>
              <a:rPr lang="en-US" baseline="-25000"/>
              <a:t>m</a:t>
            </a:r>
            <a:r>
              <a:rPr lang="en-US"/>
              <a:t> = +1,-1 the class label. k(x, x</a:t>
            </a:r>
            <a:r>
              <a:rPr lang="en-US" baseline="-25000"/>
              <a:t>m</a:t>
            </a:r>
            <a:r>
              <a:rPr lang="en-US"/>
              <a:t>) is the kernel and it can be any symmetric function satisfying the Mercer Theorem. </a:t>
            </a:r>
          </a:p>
          <a:p>
            <a:endParaRPr lang="en-US"/>
          </a:p>
          <a:p>
            <a:r>
              <a:rPr lang="en-US"/>
              <a:t>The classification is obtained by thresholding the value of H(x).</a:t>
            </a:r>
          </a:p>
          <a:p>
            <a:endParaRPr lang="en-US"/>
          </a:p>
          <a:p>
            <a:r>
              <a:rPr lang="en-US"/>
              <a:t>There is a large number of possible kernels, each yielding a different</a:t>
            </a:r>
          </a:p>
          <a:p>
            <a:r>
              <a:rPr lang="en-US"/>
              <a:t>family of decision boundaries: </a:t>
            </a:r>
          </a:p>
          <a:p>
            <a:endParaRPr lang="en-US"/>
          </a:p>
          <a:p>
            <a:pPr>
              <a:buFont typeface="Arial" pitchFamily="-1" charset="0"/>
              <a:buChar char="•"/>
            </a:pPr>
            <a:r>
              <a:rPr lang="en-US"/>
              <a:t> Linear kernel: k(x, x</a:t>
            </a:r>
            <a:r>
              <a:rPr lang="en-US" baseline="-25000"/>
              <a:t>m</a:t>
            </a:r>
            <a:r>
              <a:rPr lang="en-US"/>
              <a:t>) = x</a:t>
            </a:r>
            <a:r>
              <a:rPr lang="en-US" baseline="30000"/>
              <a:t>T</a:t>
            </a:r>
            <a:r>
              <a:rPr lang="en-US"/>
              <a:t> x</a:t>
            </a:r>
            <a:r>
              <a:rPr lang="en-US" baseline="-25000"/>
              <a:t>m</a:t>
            </a:r>
            <a:r>
              <a:rPr lang="en-US"/>
              <a:t> </a:t>
            </a:r>
          </a:p>
          <a:p>
            <a:pPr>
              <a:buFont typeface="Arial" pitchFamily="-1" charset="0"/>
              <a:buChar char="•"/>
            </a:pPr>
            <a:r>
              <a:rPr lang="en-US"/>
              <a:t> Radial basis function: k(x, x</a:t>
            </a:r>
            <a:r>
              <a:rPr lang="en-US" baseline="-25000"/>
              <a:t>m</a:t>
            </a:r>
            <a:r>
              <a:rPr lang="en-US"/>
              <a:t>) = exp(−|x − x</a:t>
            </a:r>
            <a:r>
              <a:rPr lang="en-US" baseline="-25000"/>
              <a:t>m</a:t>
            </a:r>
            <a:r>
              <a:rPr lang="en-US"/>
              <a:t>|</a:t>
            </a:r>
            <a:r>
              <a:rPr lang="en-US" baseline="30000"/>
              <a:t>2</a:t>
            </a:r>
            <a:r>
              <a:rPr lang="en-US"/>
              <a:t>/σ</a:t>
            </a:r>
            <a:r>
              <a:rPr lang="en-US" baseline="30000"/>
              <a:t>2</a:t>
            </a:r>
            <a:r>
              <a:rPr lang="en-US"/>
              <a:t>).</a:t>
            </a:r>
          </a:p>
          <a:p>
            <a:pPr>
              <a:buFont typeface="Arial" pitchFamily="-1" charset="0"/>
              <a:buChar char="•"/>
            </a:pPr>
            <a:r>
              <a:rPr lang="en-US"/>
              <a:t> Histogram intersection: k(x,x</a:t>
            </a:r>
            <a:r>
              <a:rPr lang="en-US" baseline="-25000"/>
              <a:t>m</a:t>
            </a:r>
            <a:r>
              <a:rPr lang="en-US"/>
              <a:t>) = sum</a:t>
            </a:r>
            <a:r>
              <a:rPr lang="en-US" baseline="-25000"/>
              <a:t>i</a:t>
            </a:r>
            <a:r>
              <a:rPr lang="en-US"/>
              <a:t>(min(x(i), x</a:t>
            </a:r>
            <a:r>
              <a:rPr lang="en-US" baseline="-25000"/>
              <a:t>m</a:t>
            </a:r>
            <a:r>
              <a:rPr lang="en-US"/>
              <a:t>(i)))</a:t>
            </a:r>
          </a:p>
        </p:txBody>
      </p:sp>
      <p:pic>
        <p:nvPicPr>
          <p:cNvPr id="144387" name="Picture 2"/>
          <p:cNvPicPr>
            <a:picLocks noChangeAspect="1"/>
          </p:cNvPicPr>
          <p:nvPr/>
        </p:nvPicPr>
        <p:blipFill>
          <a:blip r:embed="rId2"/>
          <a:srcRect/>
          <a:stretch>
            <a:fillRect/>
          </a:stretch>
        </p:blipFill>
        <p:spPr bwMode="auto">
          <a:xfrm>
            <a:off x="2565400" y="1593850"/>
            <a:ext cx="4033838" cy="1127125"/>
          </a:xfrm>
          <a:prstGeom prst="rect">
            <a:avLst/>
          </a:prstGeom>
          <a:noFill/>
          <a:ln w="9525">
            <a:noFill/>
            <a:miter lim="800000"/>
            <a:headEnd/>
            <a:tailEnd/>
          </a:ln>
        </p:spPr>
      </p:pic>
      <p:sp>
        <p:nvSpPr>
          <p:cNvPr id="144388" name="Title 3"/>
          <p:cNvSpPr>
            <a:spLocks noGrp="1"/>
          </p:cNvSpPr>
          <p:nvPr>
            <p:ph type="title"/>
          </p:nvPr>
        </p:nvSpPr>
        <p:spPr/>
        <p:txBody>
          <a:bodyPr/>
          <a:lstStyle/>
          <a:p>
            <a:r>
              <a:rPr lang="en-US" smtClean="0">
                <a:ea typeface="ＭＳ Ｐゴシック" pitchFamily="-1" charset="-128"/>
                <a:cs typeface="ＭＳ Ｐゴシック" pitchFamily="-1" charset="-128"/>
              </a:rPr>
              <a:t>SVM</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F(x) \leftarrow F(x) + f_m(x)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11"/>
  <p:tag name="PICTUREFILESIZE" val="8943"/>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phi_m) = &#10;\arg \min_{\phi}&#10; \sum_{t=1}^N&#10;J \left(&#10;y_i, F(x_t) + f(x_t; \phi) \right)&#10;\]&#10;\end{document}&#10;"/>
  <p:tag name="EXTERNALNAME" val="txp_fig"/>
  <p:tag name="BLEND" val="False"/>
  <p:tag name="TRANSPARENT" val="False"/>
  <p:tag name="KEEPFILES" val="False"/>
  <p:tag name="DEBUGPAUSE" val="False"/>
  <p:tag name="RESOLUTION" val="1200"/>
  <p:tag name="TIMEOUT" val="(none)"/>
  <p:tag name="BOXWIDTH" val="348"/>
  <p:tag name="BOXHEIGHT" val="491"/>
  <p:tag name="BOXFONT" val="10"/>
  <p:tag name="BOXWRAP" val="False"/>
  <p:tag name="WORKAROUNDTRANSPARENCYBUG" val="False"/>
  <p:tag name="ALLOWFONTSUBSTITUTION" val="False"/>
  <p:tag name="BITMAPFORMAT" val="pngmono"/>
  <p:tag name="ORIGWIDTH" val="406"/>
  <p:tag name="PICTUREFILESIZE" val="28012"/>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J(F) \propto \sum_{t=1}^N e^{ -y_t F(x_t)} (y_t - f_m(x_t))^2 \nonumber&#10;\end{eqnarray}&#10;\end{document}&#10;"/>
  <p:tag name="EXTERNALNAME" val="txp_fig"/>
  <p:tag name="BLEND" val="False"/>
  <p:tag name="TRANSPARENT" val="False"/>
  <p:tag name="KEEPFILES" val="False"/>
  <p:tag name="DEBUGPAUSE" val="False"/>
  <p:tag name="RESOLUTION" val="1200"/>
  <p:tag name="TIMEOUT" val="(none)"/>
  <p:tag name="BOXWIDTH" val="577"/>
  <p:tag name="BOXHEIGHT" val="386"/>
  <p:tag name="BOXFONT" val="10"/>
  <p:tag name="BOXWRAP" val="False"/>
  <p:tag name="WORKAROUNDTRANSPARENCYBUG" val="False"/>
  <p:tag name="ALLOWFONTSUBSTITUTION" val="False"/>
  <p:tag name="BITMAPFORMAT" val="pngmono"/>
  <p:tag name="ORIGWIDTH" val="332"/>
  <p:tag name="PICTUREFILESIZE" val="23103"/>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f_m(x)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55"/>
  <p:tag name="PICTUREFILESIZE" val="3806"/>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J(F+f_m) = \sum_{t=1}^N e^{ -y_t (F(x_t) + f_m(x_t))}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337"/>
  <p:tag name="PICTUREFILESIZE" val="21427"/>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a, b, \theta, k]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0"/>
  <p:tag name="PICTUREFILESIZE" val="4361"/>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f_m(x) = a [x_k &lt; \theta] + b [x_k \ge \theta]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83"/>
  <p:tag name="PICTUREFILESIZE" val="14062"/>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h_i(I,x,y)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5532"/>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g_{i,j,k} = \sum_{pixels}||I * f_i | \downarrow_2 * f_j | \downarrow_2 * f_k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320"/>
  <p:tag name="PICTUREFILESIZE" val="19687"/>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otimes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5"/>
  <p:tag name="PICTUREFILESIZE" val="1578"/>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h_i(I,x,y) = [I \otimes P_i] * 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26"/>
  <p:tag name="PICTUREFILESIZE" val="12092"/>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P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
  <p:tag name="PICTUREFILESIZE" val="1196"/>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313"/>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h_i(I,x,y) &gt; \theta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28"/>
  <p:tag name="PICTUREFILESIZE" val="7507"/>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otimes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5"/>
  <p:tag name="PICTUREFILESIZE" val="1578"/>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h_i(I,x,y) = [|I * f_i | \otimes P_i] * 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74"/>
  <p:tag name="PICTUREFILESIZE" val="14670"/>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P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
  <p:tag name="PICTUREFILESIZE" val="1196"/>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313"/>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h_i(I,x,y) &gt; \theta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28"/>
  <p:tag name="PICTUREFILESIZE" val="7507"/>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f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18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x) = \alpha_1 f_1(x) + \alpha_2 f_2(x) + \alpha_3 f_3(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09"/>
  <p:tag name="PICTUREFILESIZE" val="15920"/>
</p:tagLst>
</file>

<file path=ppt/tags/tag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10;%  File: utils.tex&#10;%&#10;%  Utilities for typesetting in latex&#10;%&#10;%  Chris Bishop, 4 June 1995.&#10;%&#10;%&#10;%%%%%%%%%%%%%%%%%%%%%%%%%%%%%%%%%%%%%%%%%%%%%%%%%%%%%%%%%%%%%%%%%%%%&#10;&#10;\newcommand{\be}{\begin{equation}}&#10;\newcommand{\ee}{\end{equation}}&#10;\newcommand{\bea}{\begin{eqnarray}}&#10;\newcommand{\eea}{\end{eqnarray}}&#10;\newcommand{\beas}{\begin{eqnarray*}}&#10;\newcommand{\eeas}{\end{eqnarray*}}&#10;&#10;\newcommand{\const}{{\rm const.}}&#10;\newcommand{\matlab}{${\rm Matlab}^{\Pisymbol{psy}{226}}$}&#10;&#10;% A comment&#10;\newcommand{\comment}[1]{}&#10;&#10;% Distributions&#10;\newcommand{\normal}[2]{\mathcal{N}(#1 \given #2)}&#10;&#10;%&#10;\newcommand{\indep}{\bot \hspace{-0.6em} \bot}&#10;\newcommand{\arrow}{\rightarrow}&#10;\newcommand{\given}{\,|\,}&#10;\newcommand{\twolines}{\,||\,}&#10;\newcommand{\narroweq}{\!\!=\!\!}&#10;&#10;% Parents and children&#10;\newcommand{\pa}[1]{{\rm pa_\mathit{#1}}}&#10;\newcommand{\cp}[2]{{\rm cp_\mathit{#1}^{(\mathit{#2})}}}&#10;\newcommand{\ch}[1]{{\rm ch_\mathit{#1}}}&#10;&#10;% Neighbours&#10;\newcommand{\neigh}[1]{{\rm ne_\mathit{#1}}}&#10;&#10;% KL divergence&#10;\newcommand{\KL}{{\rm KL}}&#10;&#10;% Entropy&#10;\newcommand{\entropy}{{\mathbb{H}}}&#10;&#10;&#10;\newcommand{\cip}{\mbox{$\perp\!\!\!\perp$}}&#10;\newcommand{\condindep}[3]{#1~\cip~#2~|~#3}&#10;\newcommand{\nocondindep}[3]{#1~\mbox{$\not\!\perp\!\!\!\perp$}~#2~|~#3}&#10;\newcommand{\dir}[2]{{\rm Dir}(#1|#2)}&#10;&#10;\newcommand{\bDelta}{\mbox{\boldmath $\Delta$}}&#10;\newcommand{\bbeta}{\mbox{\boldmath $\beta$}}&#10;\newcommand{\bmu}{\mbox{\boldmath $\mu$}}&#10;\newcommand{\bnu}{\mbox{\boldmath $\nu$}}&#10;\newcommand{\balpha}{\mbox{\boldmath $\alpha$}}&#10;\newcommand{\bepsilon}{\mbox{\boldmath $\epsilon$}}&#10;\newcommand{\bgamma}{\mbox{\boldmath $\gamma$}}&#10;\newcommand{\bSigma}{\mbox{\boldmath $\Sigma$}}&#10;\newcommand{\btau}{\mbox{\boldmath $\tau$}}&#10;\newcommand{\blambda}{\mbox{\boldmath $\lambda$}}&#10;\newcommand{\bLambda}{\mbox{\boldmath $\Lambda$}}&#10;\newcommand{\bpi}{\mbox{\boldmath $\pi$}}&#10;\newcommand{\bpsi}{\mbox{\boldmath $\psi$}}&#10;\newcommand{\bchi}{\mbox{\boldmath $\chi$}}&#10;\newcommand{\bxi}{\mbox{\boldmath $\xi$}}&#10;\newcommand{\bPsi}{\mbox{\boldmath $\Psi$}}&#10;\newcommand{\bphi}{\mbox{\boldmath $\phi$}}&#10;\newcommand{\bPhi}{\mbox{\boldmath $\Phi$}}&#10;\newcommand{\btheta}{\mbox{\boldmath $\theta$}}&#10;\newcommand{\bTheta}{\mbox{\boldmath $\Theta$}}&#10;\newcommand{\bOmega}{\mbox{\boldmath $\Omega$}}&#10;&#10;\newcommand{\Bmath}[1]{\mbox{\boldmath $#1$}}&#10;&#10;\newcommand{\fastfig}[4]{&#10;\begin{center}&#10;\begin{figure}[htb!]&#10;\centerline{\epsfig{figure=#1,width=#2}}&#10;\caption[short]{#3}&#10;\label{#4}&#10;\end{figure}&#10;\end{center}&#10;}&#10;&#10;\newcommand{\unit}{{\bf I}}&#10;\newcommand{\boldzero}{{\bf 0}}&#10;&#10;\newcommand{\bfa}{{\bf a}}&#10;\newcommand{\bfb}{{\bf b}}&#10;\newcommand{\bfc}{{\bf c}}&#10;\newcommand{\bfd}{{\bf d}}&#10;\newcommand{\bfe}{{\bf e}}&#10;\newcommand{\bff}{{\bf f}}&#10;\newcommand{\bfg}{{\bf g}}&#10;\newcommand{\bfh}{{\bf h}}&#10;\newcommand{\bfi}{{\bf i}}&#10;\newcommand{\bfj}{{\bf j}}&#10;\newcommand{\bfk}{{\bf k}}&#10;\newcommand{\bfm}{{\bf m}}&#10;\newcommand{\bfp}{{\bf p}}&#10;\newcommand{\bfr}{{\bf r}}&#10;\newcommand{\bfs}{{\bf s}}&#10;\newcommand{\bft}{{\bf t}}&#10;\newcommand{\bfu}{{\bf u}}&#10;\newcommand{\bfv}{{\bf v}}&#10;\newcommand{\bfw}{{\bf w}}&#10;\newcommand{\bfx}{{\bf x}}&#10;\newcommand{\bfy}{{\bf y}}&#10;\newcommand{\bfz}{{\bf z}}&#10;&#10;\newcommand{\bfA}{{\bf A}}&#10;\newcommand{\bfB}{{\bf B}}&#10;\newcommand{\bfC}{{\bf C}}&#10;\newcommand{\bfD}{{\bf D}}&#10;\newcommand{\bfE}{{\bf E}}&#10;\newcommand{\bfF}{{\bf F}}&#10;\newcommand{\bfG}{{\bf G}}&#10;\newcommand{\bfH}{{\bf H}}&#10;\newcommand{\bfI}{{\bf I}}&#10;\newcommand{\bfK}{{\bf K}}&#10;\newcommand{\bfL}{{\bf L}}&#10;\newcommand{\bfM}{{\bf M}}&#10;\newcommand{\bfQ}{{\bf Q}}&#10;\newcommand{\bfR}{{\bf R}}&#10;\newcommand{\bfS}{{\bf S}}&#10;\newcommand{\bfT}{{\bf T}}&#10;\newcommand{\bfU}{{\bf U}}&#10;\newcommand{\bfV}{{\bf V}}&#10;\newcommand{\bfW}{{\bf W}}&#10;\newcommand{\bfX}{{\bf X}}&#10;\newcommand{\bfY}{{\bf Y}}&#10;\newcommand{\bfZ}{{\bf Z}}&#10;\newcommand{\llangle}{{\langle \hspace{-0.7mm} \langle}}&#10;\newcommand{\rrangle}{{\rangle \hspace{-0.7mm} \rangle}}&#10;\newcommand{\define}{\stackrel{\mathrm{def}}{=}}&#10;&#10;\newcommand{\la}{\langle}&#10;\newcommand{\ra}{\rangle}&#10;\newcommand{\La}{\left\langle}&#10;\newcommand{\Ra}{\right\rangle}&#10;\newcommand{\EXP}[1]{\left\langle #1 \right\rangle}&#10;\newcommand{\vectwo}[2]{\left[\begin{array}{c} #1 \\ #2 \end{array}\right]}&#10;\newcommand{\arrtwo}[2]{\begin{array}{c} #1 \\ #2 \end{array}}&#10;\newcommand{\arrthree}[3]{\begin{array}{c} #1 \\ #2 \\ #3\end{array}}&#10;\newcommand{\vecn}[1]{\left[\begin{array}{c} #1 \end{array}\right]}&#10;\newcommand{\half}{{\scriptstyle \frac{1}{2}}}&#10;\newcommand{\col}{\mathrm{vec}}&#10;&#10;&#10;\newcommand{\T}{{\rm T}}&#10;\newcommand{\diag}{{\rm diag}}&#10;\newcommand{\Tr}{\mbox{Tr}}&#10;\newcommand{\diff}[1]{{\,d#1}}&#10;\newcommand{\vgraph}[1]{&#10;  \newpage&#10;  \begin{center}&#10;  {\large \bf #1}&#10;  \end{center}&#10;  \vspace{2mm}&#10;}&#10;\newcommand{\high}[1]{\textcolor{blue}{\emph{#1}}}&#10;\newcommand{\cut}[1]{}&#10;\newcommand{\citeasnoun}[1]{\citeN{#1}}&#10;\newcommand{\citemulti}[2]{(#1, \citeyearNP{#2})}&#10;\newcommand{\citemultiN}[2]{#1 (\citeyearNP{#2})}&#10;\newcommand{\Sum}{{\displaystyle \sum}}&#10;&#10;%%%%%%%%%%%%%%%%%%%%%%%%%%%%%%%%%%%%%%%%%%%%%%%%%%%%%%%%%%%%%%%%%%%%&#10;&#10;\[&#10;v(F_m, E| \mathbf{c})&#10;\]&#10;&#10;\end{document}&#10;"/>
  <p:tag name="EXTERNALNAME" val="txp_fig"/>
  <p:tag name="BLEND" val="False"/>
  <p:tag name="TRANSPARENT" val="True"/>
  <p:tag name="KEEPFILES" val="False"/>
  <p:tag name="DEBUGPAUSE" val="False"/>
  <p:tag name="RESOLUTION" val="1200"/>
  <p:tag name="TIMEOUT" val="(none)"/>
  <p:tag name="BOXWIDTH" val="556"/>
  <p:tag name="BOXHEIGHT" val="375"/>
  <p:tag name="BOXFONT" val="10"/>
  <p:tag name="BOXWRAP" val="False"/>
  <p:tag name="WORKAROUNDTRANSPARENCYBUG" val="False"/>
  <p:tag name="ALLOWFONTSUBSTITUTION" val="False"/>
  <p:tag name="BITMAPFORMAT" val="pngmono"/>
  <p:tag name="ORIGWIDTH" val="100"/>
  <p:tag name="PICTUREFILESIZE" val="5963"/>
</p:tagLst>
</file>

<file path=ppt/tags/tag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10;%  File: utils.tex&#10;%&#10;%  Utilities for typesetting in latex&#10;%&#10;%  Chris Bishop, 4 June 1995.&#10;%&#10;%&#10;%%%%%%%%%%%%%%%%%%%%%%%%%%%%%%%%%%%%%%%%%%%%%%%%%%%%%%%%%%%%%%%%%%%%&#10;&#10;\newcommand{\be}{\begin{equation}}&#10;\newcommand{\ee}{\end{equation}}&#10;\newcommand{\bea}{\begin{eqnarray}}&#10;\newcommand{\eea}{\end{eqnarray}}&#10;\newcommand{\beas}{\begin{eqnarray*}}&#10;\newcommand{\eeas}{\end{eqnarray*}}&#10;&#10;\newcommand{\const}{{\rm const.}}&#10;\newcommand{\matlab}{${\rm Matlab}^{\Pisymbol{psy}{226}}$}&#10;&#10;% A comment&#10;\newcommand{\comment}[1]{}&#10;&#10;% Distributions&#10;\newcommand{\normal}[2]{\mathcal{N}(#1 \given #2)}&#10;&#10;%&#10;\newcommand{\indep}{\bot \hspace{-0.6em} \bot}&#10;\newcommand{\arrow}{\rightarrow}&#10;\newcommand{\given}{\,|\,}&#10;\newcommand{\twolines}{\,||\,}&#10;\newcommand{\narroweq}{\!\!=\!\!}&#10;&#10;% Parents and children&#10;\newcommand{\pa}[1]{{\rm pa_\mathit{#1}}}&#10;\newcommand{\cp}[2]{{\rm cp_\mathit{#1}^{(\mathit{#2})}}}&#10;\newcommand{\ch}[1]{{\rm ch_\mathit{#1}}}&#10;&#10;% Neighbours&#10;\newcommand{\neigh}[1]{{\rm ne_\mathit{#1}}}&#10;&#10;% KL divergence&#10;\newcommand{\KL}{{\rm KL}}&#10;&#10;% Entropy&#10;\newcommand{\entropy}{{\mathbb{H}}}&#10;&#10;&#10;\newcommand{\cip}{\mbox{$\perp\!\!\!\perp$}}&#10;\newcommand{\condindep}[3]{#1~\cip~#2~|~#3}&#10;\newcommand{\nocondindep}[3]{#1~\mbox{$\not\!\perp\!\!\!\perp$}~#2~|~#3}&#10;\newcommand{\dir}[2]{{\rm Dir}(#1|#2)}&#10;&#10;\newcommand{\bDelta}{\mbox{\boldmath $\Delta$}}&#10;\newcommand{\bbeta}{\mbox{\boldmath $\beta$}}&#10;\newcommand{\bmu}{\mbox{\boldmath $\mu$}}&#10;\newcommand{\bnu}{\mbox{\boldmath $\nu$}}&#10;\newcommand{\balpha}{\mbox{\boldmath $\alpha$}}&#10;\newcommand{\bepsilon}{\mbox{\boldmath $\epsilon$}}&#10;\newcommand{\bgamma}{\mbox{\boldmath $\gamma$}}&#10;\newcommand{\bSigma}{\mbox{\boldmath $\Sigma$}}&#10;\newcommand{\btau}{\mbox{\boldmath $\tau$}}&#10;\newcommand{\blambda}{\mbox{\boldmath $\lambda$}}&#10;\newcommand{\bLambda}{\mbox{\boldmath $\Lambda$}}&#10;\newcommand{\bpi}{\mbox{\boldmath $\pi$}}&#10;\newcommand{\bpsi}{\mbox{\boldmath $\psi$}}&#10;\newcommand{\bchi}{\mbox{\boldmath $\chi$}}&#10;\newcommand{\bxi}{\mbox{\boldmath $\xi$}}&#10;\newcommand{\bPsi}{\mbox{\boldmath $\Psi$}}&#10;\newcommand{\bphi}{\mbox{\boldmath $\phi$}}&#10;\newcommand{\bPhi}{\mbox{\boldmath $\Phi$}}&#10;\newcommand{\btheta}{\mbox{\boldmath $\theta$}}&#10;\newcommand{\bTheta}{\mbox{\boldmath $\Theta$}}&#10;\newcommand{\bOmega}{\mbox{\boldmath $\Omega$}}&#10;&#10;\newcommand{\Bmath}[1]{\mbox{\boldmath $#1$}}&#10;&#10;\newcommand{\fastfig}[4]{&#10;\begin{center}&#10;\begin{figure}[htb!]&#10;\centerline{\epsfig{figure=#1,width=#2}}&#10;\caption[short]{#3}&#10;\label{#4}&#10;\end{figure}&#10;\end{center}&#10;}&#10;&#10;\newcommand{\unit}{{\bf I}}&#10;\newcommand{\boldzero}{{\bf 0}}&#10;&#10;\newcommand{\bfa}{{\bf a}}&#10;\newcommand{\bfb}{{\bf b}}&#10;\newcommand{\bfc}{{\bf c}}&#10;\newcommand{\bfd}{{\bf d}}&#10;\newcommand{\bfe}{{\bf e}}&#10;\newcommand{\bff}{{\bf f}}&#10;\newcommand{\bfg}{{\bf g}}&#10;\newcommand{\bfh}{{\bf h}}&#10;\newcommand{\bfi}{{\bf i}}&#10;\newcommand{\bfj}{{\bf j}}&#10;\newcommand{\bfk}{{\bf k}}&#10;\newcommand{\bfm}{{\bf m}}&#10;\newcommand{\bfp}{{\bf p}}&#10;\newcommand{\bfr}{{\bf r}}&#10;\newcommand{\bfs}{{\bf s}}&#10;\newcommand{\bft}{{\bf t}}&#10;\newcommand{\bfu}{{\bf u}}&#10;\newcommand{\bfv}{{\bf v}}&#10;\newcommand{\bfw}{{\bf w}}&#10;\newcommand{\bfx}{{\bf x}}&#10;\newcommand{\bfy}{{\bf y}}&#10;\newcommand{\bfz}{{\bf z}}&#10;&#10;\newcommand{\bfA}{{\bf A}}&#10;\newcommand{\bfB}{{\bf B}}&#10;\newcommand{\bfC}{{\bf C}}&#10;\newcommand{\bfD}{{\bf D}}&#10;\newcommand{\bfE}{{\bf E}}&#10;\newcommand{\bfF}{{\bf F}}&#10;\newcommand{\bfG}{{\bf G}}&#10;\newcommand{\bfH}{{\bf H}}&#10;\newcommand{\bfI}{{\bf I}}&#10;\newcommand{\bfK}{{\bf K}}&#10;\newcommand{\bfL}{{\bf L}}&#10;\newcommand{\bfM}{{\bf M}}&#10;\newcommand{\bfQ}{{\bf Q}}&#10;\newcommand{\bfR}{{\bf R}}&#10;\newcommand{\bfS}{{\bf S}}&#10;\newcommand{\bfT}{{\bf T}}&#10;\newcommand{\bfU}{{\bf U}}&#10;\newcommand{\bfV}{{\bf V}}&#10;\newcommand{\bfW}{{\bf W}}&#10;\newcommand{\bfX}{{\bf X}}&#10;\newcommand{\bfY}{{\bf Y}}&#10;\newcommand{\bfZ}{{\bf Z}}&#10;\newcommand{\llangle}{{\langle \hspace{-0.7mm} \langle}}&#10;\newcommand{\rrangle}{{\rangle \hspace{-0.7mm} \rangle}}&#10;\newcommand{\define}{\stackrel{\mathrm{def}}{=}}&#10;&#10;\newcommand{\la}{\langle}&#10;\newcommand{\ra}{\rangle}&#10;\newcommand{\La}{\left\langle}&#10;\newcommand{\Ra}{\right\rangle}&#10;\newcommand{\EXP}[1]{\left\langle #1 \right\rangle}&#10;\newcommand{\vectwo}[2]{\left[\begin{array}{c} #1 \\ #2 \end{array}\right]}&#10;\newcommand{\arrtwo}[2]{\begin{array}{c} #1 \\ #2 \end{array}}&#10;\newcommand{\arrthree}[3]{\begin{array}{c} #1 \\ #2 \\ #3\end{array}}&#10;\newcommand{\vecn}[1]{\left[\begin{array}{c} #1 \end{array}\right]}&#10;\newcommand{\half}{{\scriptstyle \frac{1}{2}}}&#10;\newcommand{\col}{\mathrm{vec}}&#10;&#10;&#10;\newcommand{\T}{{\rm T}}&#10;\newcommand{\diag}{{\rm diag}}&#10;\newcommand{\Tr}{\mbox{Tr}}&#10;\newcommand{\diff}[1]{{\,d#1}}&#10;\newcommand{\vgraph}[1]{&#10;  \newpage&#10;  \begin{center}&#10;  {\large \bf #1}&#10;  \end{center}&#10;  \vspace{2mm}&#10;}&#10;\newcommand{\high}[1]{\textcolor{blue}{\emph{#1}}}&#10;\newcommand{\cut}[1]{}&#10;\newcommand{\citeasnoun}[1]{\citeN{#1}}&#10;\newcommand{\citemulti}[2]{(#1, \citeyearNP{#2})}&#10;\newcommand{\citemultiN}[2]{#1 (\citeyearNP{#2})}&#10;\newcommand{\Sum}{{\displaystyle \sum}}&#10;&#10;%%%%%%%%%%%%%%%%%%%%%%%%%%%%%%%%%%%%%%%%%%%%%%%%%%%%%%%%%%%%%%%%%%%%&#10;&#10;\[&#10;\mathbf{r}(F_m, E| \mathbf{c})&#10;\]&#10;&#10;\end{document}&#10;"/>
  <p:tag name="EXTERNALNAME" val="txp_fig"/>
  <p:tag name="BLEND" val="False"/>
  <p:tag name="TRANSPARENT" val="True"/>
  <p:tag name="KEEPFILES" val="False"/>
  <p:tag name="DEBUGPAUSE" val="False"/>
  <p:tag name="RESOLUTION" val="1200"/>
  <p:tag name="TIMEOUT" val="(none)"/>
  <p:tag name="BOXWIDTH" val="556"/>
  <p:tag name="BOXHEIGHT" val="375"/>
  <p:tag name="BOXFONT" val="10"/>
  <p:tag name="BOXWRAP" val="False"/>
  <p:tag name="WORKAROUNDTRANSPARENCYBUG" val="False"/>
  <p:tag name="ALLOWFONTSUBSTITUTION" val="False"/>
  <p:tag name="BITMAPFORMAT" val="pngmono"/>
  <p:tag name="ORIGWIDTH" val="98"/>
  <p:tag name="PICTUREFILESIZE" val="5505"/>
</p:tagLst>
</file>

<file path=ppt/tags/tag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10;%  File: utils.tex&#10;%&#10;%  Utilities for typesetting in latex&#10;%&#10;%  Chris Bishop, 4 June 1995.&#10;%&#10;%&#10;%%%%%%%%%%%%%%%%%%%%%%%%%%%%%%%%%%%%%%%%%%%%%%%%%%%%%%%%%%%%%%%%%%%%&#10;&#10;\newcommand{\be}{\begin{equation}}&#10;\newcommand{\ee}{\end{equation}}&#10;\newcommand{\bea}{\begin{eqnarray}}&#10;\newcommand{\eea}{\end{eqnarray}}&#10;\newcommand{\beas}{\begin{eqnarray*}}&#10;\newcommand{\eeas}{\end{eqnarray*}}&#10;&#10;\newcommand{\const}{{\rm const.}}&#10;\newcommand{\matlab}{${\rm Matlab}^{\Pisymbol{psy}{226}}$}&#10;&#10;% A comment&#10;\newcommand{\comment}[1]{}&#10;&#10;% Distributions&#10;\newcommand{\normal}[2]{\mathcal{N}(#1 \given #2)}&#10;&#10;%&#10;\newcommand{\indep}{\bot \hspace{-0.6em} \bot}&#10;\newcommand{\arrow}{\rightarrow}&#10;\newcommand{\given}{\,|\,}&#10;\newcommand{\twolines}{\,||\,}&#10;\newcommand{\narroweq}{\!\!=\!\!}&#10;&#10;% Parents and children&#10;\newcommand{\pa}[1]{{\rm pa_\mathit{#1}}}&#10;\newcommand{\cp}[2]{{\rm cp_\mathit{#1}^{(\mathit{#2})}}}&#10;\newcommand{\ch}[1]{{\rm ch_\mathit{#1}}}&#10;&#10;% Neighbours&#10;\newcommand{\neigh}[1]{{\rm ne_\mathit{#1}}}&#10;&#10;% KL divergence&#10;\newcommand{\KL}{{\rm KL}}&#10;&#10;% Entropy&#10;\newcommand{\entropy}{{\mathbb{H}}}&#10;&#10;&#10;\newcommand{\cip}{\mbox{$\perp\!\!\!\perp$}}&#10;\newcommand{\condindep}[3]{#1~\cip~#2~|~#3}&#10;\newcommand{\nocondindep}[3]{#1~\mbox{$\not\!\perp\!\!\!\perp$}~#2~|~#3}&#10;\newcommand{\dir}[2]{{\rm Dir}(#1|#2)}&#10;&#10;\newcommand{\bDelta}{\mbox{\boldmath $\Delta$}}&#10;\newcommand{\bbeta}{\mbox{\boldmath $\beta$}}&#10;\newcommand{\bmu}{\mbox{\boldmath $\mu$}}&#10;\newcommand{\bnu}{\mbox{\boldmath $\nu$}}&#10;\newcommand{\balpha}{\mbox{\boldmath $\alpha$}}&#10;\newcommand{\bepsilon}{\mbox{\boldmath $\epsilon$}}&#10;\newcommand{\bgamma}{\mbox{\boldmath $\gamma$}}&#10;\newcommand{\bSigma}{\mbox{\boldmath $\Sigma$}}&#10;\newcommand{\btau}{\mbox{\boldmath $\tau$}}&#10;\newcommand{\blambda}{\mbox{\boldmath $\lambda$}}&#10;\newcommand{\bLambda}{\mbox{\boldmath $\Lambda$}}&#10;\newcommand{\bpi}{\mbox{\boldmath $\pi$}}&#10;\newcommand{\bpsi}{\mbox{\boldmath $\psi$}}&#10;\newcommand{\bchi}{\mbox{\boldmath $\chi$}}&#10;\newcommand{\bxi}{\mbox{\boldmath $\xi$}}&#10;\newcommand{\bPsi}{\mbox{\boldmath $\Psi$}}&#10;\newcommand{\bphi}{\mbox{\boldmath $\phi$}}&#10;\newcommand{\bPhi}{\mbox{\boldmath $\Phi$}}&#10;\newcommand{\btheta}{\mbox{\boldmath $\theta$}}&#10;\newcommand{\bTheta}{\mbox{\boldmath $\Theta$}}&#10;\newcommand{\bOmega}{\mbox{\boldmath $\Omega$}}&#10;&#10;\newcommand{\Bmath}[1]{\mbox{\boldmath $#1$}}&#10;&#10;\newcommand{\fastfig}[4]{&#10;\begin{center}&#10;\begin{figure}[htb!]&#10;\centerline{\epsfig{figure=#1,width=#2}}&#10;\caption[short]{#3}&#10;\label{#4}&#10;\end{figure}&#10;\end{center}&#10;}&#10;&#10;\newcommand{\unit}{{\bf I}}&#10;\newcommand{\boldzero}{{\bf 0}}&#10;&#10;\newcommand{\bfa}{{\bf a}}&#10;\newcommand{\bfb}{{\bf b}}&#10;\newcommand{\bfc}{{\bf c}}&#10;\newcommand{\bfd}{{\bf d}}&#10;\newcommand{\bfe}{{\bf e}}&#10;\newcommand{\bff}{{\bf f}}&#10;\newcommand{\bfg}{{\bf g}}&#10;\newcommand{\bfh}{{\bf h}}&#10;\newcommand{\bfi}{{\bf i}}&#10;\newcommand{\bfj}{{\bf j}}&#10;\newcommand{\bfk}{{\bf k}}&#10;\newcommand{\bfm}{{\bf m}}&#10;\newcommand{\bfp}{{\bf p}}&#10;\newcommand{\bfr}{{\bf r}}&#10;\newcommand{\bfs}{{\bf s}}&#10;\newcommand{\bft}{{\bf t}}&#10;\newcommand{\bfu}{{\bf u}}&#10;\newcommand{\bfv}{{\bf v}}&#10;\newcommand{\bfw}{{\bf w}}&#10;\newcommand{\bfx}{{\bf x}}&#10;\newcommand{\bfy}{{\bf y}}&#10;\newcommand{\bfz}{{\bf z}}&#10;&#10;\newcommand{\bfA}{{\bf A}}&#10;\newcommand{\bfB}{{\bf B}}&#10;\newcommand{\bfC}{{\bf C}}&#10;\newcommand{\bfD}{{\bf D}}&#10;\newcommand{\bfE}{{\bf E}}&#10;\newcommand{\bfF}{{\bf F}}&#10;\newcommand{\bfG}{{\bf G}}&#10;\newcommand{\bfH}{{\bf H}}&#10;\newcommand{\bfI}{{\bf I}}&#10;\newcommand{\bfK}{{\bf K}}&#10;\newcommand{\bfL}{{\bf L}}&#10;\newcommand{\bfM}{{\bf M}}&#10;\newcommand{\bfQ}{{\bf Q}}&#10;\newcommand{\bfR}{{\bf R}}&#10;\newcommand{\bfS}{{\bf S}}&#10;\newcommand{\bfT}{{\bf T}}&#10;\newcommand{\bfU}{{\bf U}}&#10;\newcommand{\bfV}{{\bf V}}&#10;\newcommand{\bfW}{{\bf W}}&#10;\newcommand{\bfX}{{\bf X}}&#10;\newcommand{\bfY}{{\bf Y}}&#10;\newcommand{\bfZ}{{\bf Z}}&#10;\newcommand{\llangle}{{\langle \hspace{-0.7mm} \langle}}&#10;\newcommand{\rrangle}{{\rangle \hspace{-0.7mm} \rangle}}&#10;\newcommand{\define}{\stackrel{\mathrm{def}}{=}}&#10;&#10;\newcommand{\la}{\langle}&#10;\newcommand{\ra}{\rangle}&#10;\newcommand{\La}{\left\langle}&#10;\newcommand{\Ra}{\right\rangle}&#10;\newcommand{\EXP}[1]{\left\langle #1 \right\rangle}&#10;\newcommand{\vectwo}[2]{\left[\begin{array}{c} #1 \\ #2 \end{array}\right]}&#10;\newcommand{\arrtwo}[2]{\begin{array}{c} #1 \\ #2 \end{array}}&#10;\newcommand{\arrthree}[3]{\begin{array}{c} #1 \\ #2 \\ #3\end{array}}&#10;\newcommand{\vecn}[1]{\left[\begin{array}{c} #1 \end{array}\right]}&#10;\newcommand{\half}{{\scriptstyle \frac{1}{2}}}&#10;\newcommand{\col}{\mathrm{vec}}&#10;&#10;&#10;\newcommand{\T}{{\rm T}}&#10;\newcommand{\diag}{{\rm diag}}&#10;\newcommand{\Tr}{\mbox{Tr}}&#10;\newcommand{\diff}[1]{{\,d#1}}&#10;\newcommand{\vgraph}[1]{&#10;  \newpage&#10;  \begin{center}&#10;  {\large \bf #1}&#10;  \end{center}&#10;  \vspace{2mm}&#10;}&#10;\newcommand{\high}[1]{\textcolor{blue}{\emph{#1}}}&#10;\newcommand{\cut}[1]{}&#10;\newcommand{\citeasnoun}[1]{\citeN{#1}}&#10;\newcommand{\citemulti}[2]{(#1, \citeyearNP{#2})}&#10;\newcommand{\citemultiN}[2]{#1 (\citeyearNP{#2})}&#10;\newcommand{\Sum}{{\displaystyle \sum}}&#10;&#10;%%%%%%%%%%%%%%%%%%%%%%%%%%%%%%%%%%%%%%%%%%%%%%%%%%%%%%%%%%%%%%%%%%%%&#10;&#10;\[&#10;K(\mathbf{c}) = \sum_{m=1}^M a_m \delta(v(F_m, E | \mathbf{c}) &gt; \theta_m) + b_m&#10;\]&#10;&#10;\end{document}&#10;"/>
  <p:tag name="EXTERNALNAME" val="txp_fig"/>
  <p:tag name="BLEND" val="False"/>
  <p:tag name="TRANSPARENT" val="True"/>
  <p:tag name="KEEPFILES" val="False"/>
  <p:tag name="DEBUGPAUSE" val="False"/>
  <p:tag name="RESOLUTION" val="1200"/>
  <p:tag name="TIMEOUT" val="(none)"/>
  <p:tag name="BOXWIDTH" val="556"/>
  <p:tag name="BOXHEIGHT" val="375"/>
  <p:tag name="BOXFONT" val="10"/>
  <p:tag name="BOXWRAP" val="False"/>
  <p:tag name="WORKAROUNDTRANSPARENCYBUG" val="False"/>
  <p:tag name="ALLOWFONTSUBSTITUTION" val="False"/>
  <p:tag name="BITMAPFORMAT" val="pngmono"/>
  <p:tag name="ORIGWIDTH" val="390"/>
  <p:tag name="PICTUREFILESIZE" val="25335"/>
</p:tagLst>
</file>

<file path=ppt/tags/tag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f \Sigma}=  \left( \begin{array}{cccccc} x_1x_1 &amp; x_1x_2 &amp; x_1x_3 &amp; x_1y_1 &amp; x_1y_2 &amp; x_1y_3 \\ x_2x_1 &amp; x_2x_2 &amp; x_2x_3 &amp; x_2y_1 &amp; x_2y_2 &amp; x_2y_3 \\ x_3x_1 &amp; x_3x_2 &amp; x_3x_3 &amp; x_3y_1 &amp; x_3y_2 &amp; x_3y_3 \\ y_1x_1 &amp; y_1x_2 &amp; y_1x_3 &amp; y_1y_1 &amp; y_1y_2 &amp; y_1y_3 \\ y_2x_1 &amp; y_2x_2 &amp; y_2x_3 &amp; y_2y_1 &amp; y_2y_2 &amp; y_2y_3  \\ y_3x_1 &amp; y_3x_2 &amp; y_3x_3 &amp; y_3y_1 &amp; y_3y_2 &amp; y_3y_3\\ \end{array} \right) $&#10;\end{document}&#10;"/>
  <p:tag name="EXTERNALNAME" val="txp_fig"/>
  <p:tag name="BLEND" val="False"/>
  <p:tag name="TRANSPARENT" val="False"/>
  <p:tag name="KEEPFILES" val="False"/>
  <p:tag name="DEBUGPAUSE" val="False"/>
  <p:tag name="RESOLUTION" val="1200"/>
  <p:tag name="TIMEOUT" val="(none)"/>
  <p:tag name="BOXWIDTH" val="632"/>
  <p:tag name="BOXHEIGHT" val="604"/>
  <p:tag name="BOXFONT" val="10"/>
  <p:tag name="BOXWRAP" val="False"/>
  <p:tag name="WORKAROUNDTRANSPARENCYBUG" val="False"/>
  <p:tag name="ALLOWFONTSUBSTITUTION" val="False"/>
  <p:tag name="BITMAPFORMAT" val="pngmono"/>
  <p:tag name="ORIGWIDTH" val="436"/>
  <p:tag name="PICTUREFILESIZE" val="101605"/>
</p:tagLst>
</file>

<file path=ppt/tags/tag3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 \mu}=  \left( \begin{array}{c} x_1 \\ x_2 \\ x_3 \\ y_1 \\ y_2 \\ y_3 \end{array} \right) $&#10;\end{document}&#10;"/>
  <p:tag name="EXTERNALNAME" val="txp_fig"/>
  <p:tag name="BLEND" val="False"/>
  <p:tag name="TRANSPARENT" val="False"/>
  <p:tag name="KEEPFILES" val="False"/>
  <p:tag name="DEBUGPAUSE" val="False"/>
  <p:tag name="RESOLUTION" val="1200"/>
  <p:tag name="TIMEOUT" val="(none)"/>
  <p:tag name="BOXWIDTH" val="632"/>
  <p:tag name="BOXHEIGHT" val="604"/>
  <p:tag name="BOXFONT" val="10"/>
  <p:tag name="BOXWRAP" val="False"/>
  <p:tag name="WORKAROUNDTRANSPARENCYBUG" val="False"/>
  <p:tag name="ALLOWFONTSUBSTITUTION" val="False"/>
  <p:tag name="BITMAPFORMAT" val="pngmono"/>
  <p:tag name="ORIGWIDTH" val="107"/>
  <p:tag name="PICTUREFILESIZE" val="1636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x) = \alpha_1 f_1(x) + \alpha_2 f_2(x) + \alpha_3 f_3(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09"/>
  <p:tag name="PICTUREFILESIZE" val="15920"/>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_k(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9"/>
  <p:tag name="PICTUREFILESIZE" val="3671"/>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x) = f_1(x) + f_2(x) + f_3(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336"/>
  <p:tag name="PICTUREFILESIZE" val="14913"/>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J(F) = \sum_{t=1}^N e^{ -y_t F(x_t)}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7"/>
  <p:tag name="PICTUREFILESIZE" val="13362"/>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J = \sum_{t=1}^N \left[y_t - F(x_t) \right]^2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00"/>
  <p:tag name="PICTUREFILESIZE" val="13157"/>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begin{eqnarray}&#10;J = \sum_{t=1}^N e^{ -y_t F(x_t)}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1"/>
  <p:tag name="PICTUREFILESIZE" val="110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itle &amp; Bullets">
  <a:themeElements>
    <a:clrScheme name="">
      <a:dk1>
        <a:srgbClr val="808080"/>
      </a:dk1>
      <a:lt1>
        <a:srgbClr val="FFFFFF"/>
      </a:lt1>
      <a:dk2>
        <a:srgbClr val="292929"/>
      </a:dk2>
      <a:lt2>
        <a:srgbClr val="000000"/>
      </a:lt2>
      <a:accent1>
        <a:srgbClr val="FFFFFF"/>
      </a:accent1>
      <a:accent2>
        <a:srgbClr val="333399"/>
      </a:accent2>
      <a:accent3>
        <a:srgbClr val="ACACAC"/>
      </a:accent3>
      <a:accent4>
        <a:srgbClr val="DADADA"/>
      </a:accent4>
      <a:accent5>
        <a:srgbClr val="FFFFFF"/>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a:themeElements>
    <a:clrScheme name="">
      <a:dk1>
        <a:srgbClr val="808080"/>
      </a:dk1>
      <a:lt1>
        <a:srgbClr val="FFFFFF"/>
      </a:lt1>
      <a:dk2>
        <a:srgbClr val="292929"/>
      </a:dk2>
      <a:lt2>
        <a:srgbClr val="000000"/>
      </a:lt2>
      <a:accent1>
        <a:srgbClr val="FFFFFF"/>
      </a:accent1>
      <a:accent2>
        <a:srgbClr val="333399"/>
      </a:accent2>
      <a:accent3>
        <a:srgbClr val="ACACAC"/>
      </a:accent3>
      <a:accent4>
        <a:srgbClr val="DADADA"/>
      </a:accent4>
      <a:accent5>
        <a:srgbClr val="FFFFFF"/>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1847</TotalTime>
  <Words>7503</Words>
  <Application>Microsoft Macintosh PowerPoint</Application>
  <PresentationFormat>On-screen Show (4:3)</PresentationFormat>
  <Paragraphs>1272</Paragraphs>
  <Slides>152</Slides>
  <Notes>96</Notes>
  <HiddenSlides>0</HiddenSlides>
  <MMClips>0</MMClips>
  <ScaleCrop>false</ScaleCrop>
  <HeadingPairs>
    <vt:vector size="6" baseType="variant">
      <vt:variant>
        <vt:lpstr>Design Template</vt:lpstr>
      </vt:variant>
      <vt:variant>
        <vt:i4>14</vt:i4>
      </vt:variant>
      <vt:variant>
        <vt:lpstr>Embedded OLE Servers</vt:lpstr>
      </vt:variant>
      <vt:variant>
        <vt:i4>5</vt:i4>
      </vt:variant>
      <vt:variant>
        <vt:lpstr>Slide Titles</vt:lpstr>
      </vt:variant>
      <vt:variant>
        <vt:i4>152</vt:i4>
      </vt:variant>
    </vt:vector>
  </HeadingPairs>
  <TitlesOfParts>
    <vt:vector size="171" baseType="lpstr">
      <vt:lpstr>Office Theme</vt:lpstr>
      <vt:lpstr>3_Default Design</vt:lpstr>
      <vt:lpstr>Default Design</vt:lpstr>
      <vt:lpstr>1_Default Design</vt:lpstr>
      <vt:lpstr>2_Default Design</vt:lpstr>
      <vt:lpstr>4_Default Design</vt:lpstr>
      <vt:lpstr>6_Default Design</vt:lpstr>
      <vt:lpstr>7_Default Design</vt:lpstr>
      <vt:lpstr>Title &amp; Bullets</vt:lpstr>
      <vt:lpstr>1_Title &amp; Bullets</vt:lpstr>
      <vt:lpstr>8_Default Design</vt:lpstr>
      <vt:lpstr>9_Default Design</vt:lpstr>
      <vt:lpstr>1_Office Theme</vt:lpstr>
      <vt:lpstr>5_Default Design</vt:lpstr>
      <vt:lpstr>Equation</vt:lpstr>
      <vt:lpstr>Visio</vt:lpstr>
      <vt:lpstr>Photo Editor Photo</vt:lpstr>
      <vt:lpstr>Chart</vt:lpstr>
      <vt:lpstr>Image</vt:lpstr>
      <vt:lpstr>Slide 1</vt:lpstr>
      <vt:lpstr>A simple object detector</vt:lpstr>
      <vt:lpstr>Discriminative methods</vt:lpstr>
      <vt:lpstr>Discriminative methods</vt:lpstr>
      <vt:lpstr>Formulation</vt:lpstr>
      <vt:lpstr>Overview of section</vt:lpstr>
      <vt:lpstr>A simple object detector with Boosting </vt:lpstr>
      <vt:lpstr>Why boosting?</vt:lpstr>
      <vt:lpstr>Boosting</vt:lpstr>
      <vt:lpstr>Boosting</vt:lpstr>
      <vt:lpstr>Boosting</vt:lpstr>
      <vt:lpstr>Toy example</vt:lpstr>
      <vt:lpstr>Toy example</vt:lpstr>
      <vt:lpstr>Toy example</vt:lpstr>
      <vt:lpstr>Toy example</vt:lpstr>
      <vt:lpstr>Toy example</vt:lpstr>
      <vt:lpstr>Toy example</vt:lpstr>
      <vt:lpstr>Toy example</vt:lpstr>
      <vt:lpstr>Boosting </vt:lpstr>
      <vt:lpstr>Overview of section</vt:lpstr>
      <vt:lpstr>Boosting </vt:lpstr>
      <vt:lpstr>Exponential loss</vt:lpstr>
      <vt:lpstr>Boosting </vt:lpstr>
      <vt:lpstr>gentleBoosting </vt:lpstr>
      <vt:lpstr>Weak classifiers </vt:lpstr>
      <vt:lpstr>gentleBoosting.m</vt:lpstr>
      <vt:lpstr>Demo gentleBoosting</vt:lpstr>
      <vt:lpstr>Flavors of boosting</vt:lpstr>
      <vt:lpstr>Overview of section</vt:lpstr>
      <vt:lpstr>From images to features: Weak detectors</vt:lpstr>
      <vt:lpstr>Object recognition Is it really so hard?</vt:lpstr>
      <vt:lpstr>Parts</vt:lpstr>
      <vt:lpstr>Weak detectors</vt:lpstr>
      <vt:lpstr>Weak detectors</vt:lpstr>
      <vt:lpstr>Edge fragments</vt:lpstr>
      <vt:lpstr>Weak detectors</vt:lpstr>
      <vt:lpstr>Weak detectors</vt:lpstr>
      <vt:lpstr>Weak detectors</vt:lpstr>
      <vt:lpstr>Weak detectors</vt:lpstr>
      <vt:lpstr>Weak detectors</vt:lpstr>
      <vt:lpstr>Training</vt:lpstr>
      <vt:lpstr>Representation and object model</vt:lpstr>
      <vt:lpstr>Representation and object model</vt:lpstr>
      <vt:lpstr>Overview of section</vt:lpstr>
      <vt:lpstr>Object model</vt:lpstr>
      <vt:lpstr>Example: screen detection</vt:lpstr>
      <vt:lpstr>Example: screen detection</vt:lpstr>
      <vt:lpstr>Example: screen detection</vt:lpstr>
      <vt:lpstr>Example: screen detection</vt:lpstr>
      <vt:lpstr>Example: screen detection</vt:lpstr>
      <vt:lpstr>Example: screen detection</vt:lpstr>
      <vt:lpstr>Example: screen detection</vt:lpstr>
      <vt:lpstr>Maximal suppression</vt:lpstr>
      <vt:lpstr>Evaluation</vt:lpstr>
      <vt:lpstr>ROC and Precision-Recall</vt:lpstr>
      <vt:lpstr>Slide 56</vt:lpstr>
      <vt:lpstr>What is novel about this approach?</vt:lpstr>
      <vt:lpstr>Image Features</vt:lpstr>
      <vt:lpstr>Integral Image</vt:lpstr>
      <vt:lpstr>Huge “Library” of Filters</vt:lpstr>
      <vt:lpstr>Example Classifier for Face Detection</vt:lpstr>
      <vt:lpstr>Fast and accurate classifier using a cascade</vt:lpstr>
      <vt:lpstr>Cascaded Classifier</vt:lpstr>
      <vt:lpstr>A Real-time Face Detection System</vt:lpstr>
      <vt:lpstr>Speed of Face Detector</vt:lpstr>
      <vt:lpstr>Output of Face Detector on Test Images</vt:lpstr>
      <vt:lpstr>Slide 67</vt:lpstr>
      <vt:lpstr>Cascade of classifiers</vt:lpstr>
      <vt:lpstr>Edge based descriptors</vt:lpstr>
      <vt:lpstr>Edge based descriptors</vt:lpstr>
      <vt:lpstr>Edges and chamfer distance</vt:lpstr>
      <vt:lpstr>Edges and chamfer distance</vt:lpstr>
      <vt:lpstr>Chamfer distance</vt:lpstr>
      <vt:lpstr>Chamfer distance</vt:lpstr>
      <vt:lpstr>Edges and chamfer distance</vt:lpstr>
      <vt:lpstr>Distance transform</vt:lpstr>
      <vt:lpstr>Distance transform</vt:lpstr>
      <vt:lpstr>Efficient computation of DT</vt:lpstr>
      <vt:lpstr>Chamfer distance</vt:lpstr>
      <vt:lpstr>Slide 80</vt:lpstr>
      <vt:lpstr>Slide 81</vt:lpstr>
      <vt:lpstr>Issues</vt:lpstr>
      <vt:lpstr>Building a Fragment Dictionary</vt:lpstr>
      <vt:lpstr>Matching Features</vt:lpstr>
      <vt:lpstr>Matching Features</vt:lpstr>
      <vt:lpstr>Location Sensitive Classification</vt:lpstr>
      <vt:lpstr>Object Detection</vt:lpstr>
      <vt:lpstr>Learning System</vt:lpstr>
      <vt:lpstr>Training Data</vt:lpstr>
      <vt:lpstr>Boosting as Feature Selection</vt:lpstr>
      <vt:lpstr>Contour Results</vt:lpstr>
      <vt:lpstr>Contour Results</vt:lpstr>
      <vt:lpstr>Histograms of oriented gradients</vt:lpstr>
      <vt:lpstr>Histograms of oriented gradients</vt:lpstr>
      <vt:lpstr>Image features:</vt:lpstr>
      <vt:lpstr>Slide 96</vt:lpstr>
      <vt:lpstr>Slide 97</vt:lpstr>
      <vt:lpstr>HOG</vt:lpstr>
      <vt:lpstr>SVM</vt:lpstr>
      <vt:lpstr>Linear SVM</vt:lpstr>
      <vt:lpstr>Scanning-window templates</vt:lpstr>
      <vt:lpstr>How to interpret positive and negative weights?</vt:lpstr>
      <vt:lpstr>Histograms of oriented gradients</vt:lpstr>
      <vt:lpstr>Slide 104</vt:lpstr>
      <vt:lpstr>Constellation models</vt:lpstr>
      <vt:lpstr>Representation</vt:lpstr>
      <vt:lpstr>Slide 107</vt:lpstr>
      <vt:lpstr>Slide 108</vt:lpstr>
      <vt:lpstr>Slide 109</vt:lpstr>
      <vt:lpstr>Slide 110</vt:lpstr>
      <vt:lpstr>Structure models</vt:lpstr>
      <vt:lpstr>Region operators</vt:lpstr>
      <vt:lpstr>The correspondence problem</vt:lpstr>
      <vt:lpstr>from Sparse Flexible Models of Local Features Gustavo Carneiro and David Lowe, ECCV 2006</vt:lpstr>
      <vt:lpstr>How much does shape help?</vt:lpstr>
      <vt:lpstr>Some class-specific graphs</vt:lpstr>
      <vt:lpstr>Dense layout of parts</vt:lpstr>
      <vt:lpstr>How to model location?</vt:lpstr>
      <vt:lpstr>Slide 119</vt:lpstr>
      <vt:lpstr>Implicit shape model</vt:lpstr>
      <vt:lpstr>Deformable Template Matching</vt:lpstr>
      <vt:lpstr>Multiple view points</vt:lpstr>
      <vt:lpstr>Representation of appearance</vt:lpstr>
      <vt:lpstr>Representation of appearance</vt:lpstr>
      <vt:lpstr>Appearance representation</vt:lpstr>
      <vt:lpstr>Background clutter</vt:lpstr>
      <vt:lpstr>Demo Web Page</vt:lpstr>
      <vt:lpstr>Demo (2)</vt:lpstr>
      <vt:lpstr>Demo (3)</vt:lpstr>
      <vt:lpstr>Demo (4)</vt:lpstr>
      <vt:lpstr>Slide 131</vt:lpstr>
      <vt:lpstr>PASCAL Visual Object Challenge</vt:lpstr>
      <vt:lpstr>Slide 133</vt:lpstr>
      <vt:lpstr>Deformable part models</vt:lpstr>
      <vt:lpstr>Slide 135</vt:lpstr>
      <vt:lpstr>Slide 136</vt:lpstr>
      <vt:lpstr>Slide 137</vt:lpstr>
      <vt:lpstr>Slide 138</vt:lpstr>
      <vt:lpstr>Slide 139</vt:lpstr>
      <vt:lpstr>Inference: max score(x,z)</vt:lpstr>
      <vt:lpstr>Classification</vt:lpstr>
      <vt:lpstr>Latent-variable classification</vt:lpstr>
      <vt:lpstr>Latent SVMs</vt:lpstr>
      <vt:lpstr>Latent SVMs</vt:lpstr>
      <vt:lpstr>Slide 145</vt:lpstr>
      <vt:lpstr>Treat ground-truth labels as partially latent</vt:lpstr>
      <vt:lpstr>Initialization</vt:lpstr>
      <vt:lpstr>Example models</vt:lpstr>
      <vt:lpstr>Example models</vt:lpstr>
      <vt:lpstr>Example models</vt:lpstr>
      <vt:lpstr>Slide 151</vt:lpstr>
      <vt:lpstr>Slide 152</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antonio torralba</cp:lastModifiedBy>
  <cp:revision>41</cp:revision>
  <dcterms:created xsi:type="dcterms:W3CDTF">2012-11-15T02:21:05Z</dcterms:created>
  <dcterms:modified xsi:type="dcterms:W3CDTF">2012-11-15T02:21:57Z</dcterms:modified>
</cp:coreProperties>
</file>