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embeddings/Microsoft_Equation3.bin" ContentType="application/vnd.openxmlformats-officedocument.oleObject"/>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Masters/slideMaster7.xml" ContentType="application/vnd.openxmlformats-officedocument.presentationml.slideMaster+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slideLayouts/slideLayout15.xml" ContentType="application/vnd.openxmlformats-officedocument.presentationml.slideLayout+xml"/>
  <Override PartName="/ppt/slides/slide66.xml" ContentType="application/vnd.openxmlformats-officedocument.presentationml.slide+xml"/>
  <Override PartName="/ppt/theme/theme1.xml" ContentType="application/vnd.openxmlformats-officedocument.theme+xml"/>
  <Override PartName="/ppt/slideLayouts/slideLayout24.xml" ContentType="application/vnd.openxmlformats-officedocument.presentationml.slideLayout+xml"/>
  <Override PartName="/ppt/slides/slide75.xml" ContentType="application/vnd.openxmlformats-officedocument.presentationml.slide+xml"/>
  <Override PartName="/ppt/notesSlides/notesSlide2.xml" ContentType="application/vnd.openxmlformats-officedocument.presentationml.notesSlide+xml"/>
  <Override PartName="/ppt/slides/slide85.xml" ContentType="application/vnd.openxmlformats-officedocument.presentationml.slide+xml"/>
  <Override PartName="/ppt/embeddings/oleObject1.bin" ContentType="application/vnd.openxmlformats-officedocument.oleObject"/>
  <Override PartName="/ppt/embeddings/oleObject13.bin" ContentType="application/vnd.openxmlformats-officedocument.oleObject"/>
  <Override PartName="/ppt/slides/slide95.xml" ContentType="application/vnd.openxmlformats-officedocument.presentationml.slide+xml"/>
  <Override PartName="/ppt/theme/theme7.xml" ContentType="application/vnd.openxmlformats-officedocument.them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embeddings/oleObject7.bin" ContentType="application/vnd.openxmlformats-officedocument.oleObject"/>
  <Override PartName="/ppt/slides/slide23.xml" ContentType="application/vnd.openxmlformats-officedocument.presentationml.slide+xml"/>
  <Override PartName="/ppt/embeddings/oleObject19.bin" ContentType="application/vnd.openxmlformats-officedocument.oleObject"/>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embeddings/Microsoft_Equation4.bin" ContentType="application/vnd.openxmlformats-officedocument.oleObject"/>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Masters/slideMaster8.xml" ContentType="application/vnd.openxmlformats-officedocument.presentationml.slideMaster+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slideLayouts/slideLayout16.xml" ContentType="application/vnd.openxmlformats-officedocument.presentationml.slideLayout+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Override PartName="/ppt/slides/slide86.xml" ContentType="application/vnd.openxmlformats-officedocument.presentationml.slide+xml"/>
  <Override PartName="/ppt/embeddings/oleObject2.bin" ContentType="application/vnd.openxmlformats-officedocument.oleObject"/>
  <Override PartName="/ppt/embeddings/oleObject14.bin" ContentType="application/vnd.openxmlformats-officedocument.oleObject"/>
  <Override PartName="/ppt/theme/theme8.xml" ContentType="application/vnd.openxmlformats-officedocument.them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embeddings/oleObject8.bin" ContentType="application/vnd.openxmlformats-officedocument.oleObject"/>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slideMasters/slideMaster3.xml" ContentType="application/vnd.openxmlformats-officedocument.presentationml.slideMaster+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embeddings/Microsoft_Equation5.bin" ContentType="application/vnd.openxmlformats-officedocument.oleObject"/>
  <Override PartName="/ppt/slideLayouts/slideLayout20.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slides/slide81.xml" ContentType="application/vnd.openxmlformats-officedocument.presentationml.slide+xml"/>
  <Override PartName="/ppt/slides/slide49.xml" ContentType="application/vnd.openxmlformats-officedocument.presentationml.slide+xml"/>
  <Override PartName="/ppt/slideMasters/slideMaster9.xml" ContentType="application/vnd.openxmlformats-officedocument.presentationml.slideMaster+xml"/>
  <Override PartName="/ppt/embeddings/oleObject10.bin" ContentType="application/vnd.openxmlformats-officedocument.oleObject"/>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Layouts/slideLayout17.xml" ContentType="application/vnd.openxmlformats-officedocument.presentationml.slideLayout+xml"/>
  <Override PartName="/ppt/slides/slide68.xml" ContentType="application/vnd.openxmlformats-officedocument.presentationml.slide+xml"/>
  <Override PartName="/ppt/theme/theme3.xml" ContentType="application/vnd.openxmlformats-officedocument.them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embeddings/oleObject3.bin" ContentType="application/vnd.openxmlformats-officedocument.oleObject"/>
  <Override PartName="/ppt/embeddings/oleObject15.bin" ContentType="application/vnd.openxmlformats-officedocument.oleObject"/>
  <Override PartName="/ppt/slides/slide96.xml" ContentType="application/vnd.openxmlformats-officedocument.presentationml.slide+xml"/>
  <Override PartName="/ppt/slideLayouts/slideLayout1.xml" ContentType="application/vnd.openxmlformats-officedocument.presentationml.slideLayout+xml"/>
  <Override PartName="/ppt/theme/theme9.xml" ContentType="application/vnd.openxmlformats-officedocument.them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embeddings/oleObject9.bin" ContentType="application/vnd.openxmlformats-officedocument.oleObject"/>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Masters/slideMaster4.xml" ContentType="application/vnd.openxmlformats-officedocument.presentationml.slideMaster+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slides/slide63.xml" ContentType="application/vnd.openxmlformats-officedocument.presentationml.slide+xml"/>
  <Override PartName="/ppt/embeddings/Microsoft_Equation6.bin" ContentType="application/vnd.openxmlformats-officedocument.oleObject"/>
  <Override PartName="/ppt/slideLayouts/slideLayout21.xml" ContentType="application/vnd.openxmlformats-officedocument.presentationml.slideLayout+xml"/>
  <Override PartName="/ppt/slides/slide72.xml" ContentType="application/vnd.openxmlformats-officedocument.presentationml.slide+xml"/>
  <Override PartName="/ppt/slides/slide82.xml" ContentType="application/vnd.openxmlformats-officedocument.presentationml.slide+xml"/>
  <Override PartName="/ppt/embeddings/oleObject11.bin" ContentType="application/vnd.openxmlformats-officedocument.oleObject"/>
  <Override PartName="/ppt/slides/slide92.xml" ContentType="application/vnd.openxmlformats-officedocument.presentationml.slide+xml"/>
  <Override PartName="/ppt/slides/slide59.xml" ContentType="application/vnd.openxmlformats-officedocument.presentationml.slide+xml"/>
  <Override PartName="/ppt/slideLayouts/slideLayout18.xml" ContentType="application/vnd.openxmlformats-officedocument.presentationml.slideLayout+xml"/>
  <Override PartName="/ppt/slides/slide100.xml" ContentType="application/vnd.openxmlformats-officedocument.presentationml.slide+xml"/>
  <Override PartName="/ppt/slides/slide69.xml" ContentType="application/vnd.openxmlformats-officedocument.presentationml.slide+xml"/>
  <Override PartName="/ppt/theme/theme4.xml" ContentType="application/vnd.openxmlformats-officedocument.them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embeddings/oleObject4.bin" ContentType="application/vnd.openxmlformats-officedocument.oleObject"/>
  <Override PartName="/ppt/slides/slide20.xml" ContentType="application/vnd.openxmlformats-officedocument.presentationml.slide+xml"/>
  <Override PartName="/ppt/embeddings/oleObject16.bin" ContentType="application/vnd.openxmlformats-officedocument.oleObject"/>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ppt/embeddings/Microsoft_Equation1.bin" ContentType="application/vnd.openxmlformats-officedocument.oleObject"/>
  <Override PartName="/ppt/notesSlides/notesSlide24.xml" ContentType="application/vnd.openxmlformats-officedocument.presentationml.notesSlide+xml"/>
  <Override PartName="/ppt/slides/slide26.xml" ContentType="application/vnd.openxmlformats-officedocument.presentationml.slide+xml"/>
  <Default Extension="pict" ContentType="image/pict"/>
  <Override PartName="/ppt/notesSlides/notesSlide34.xml" ContentType="application/vnd.openxmlformats-officedocument.presentationml.notesSlide+xml"/>
  <Default Extension="rels" ContentType="application/vnd.openxmlformats-package.relationships+xml"/>
  <Override PartName="/ppt/slides/slide35.xml" ContentType="application/vnd.openxmlformats-officedocument.presentationml.slide+xml"/>
  <Override PartName="/ppt/slides/slide7.xml" ContentType="application/vnd.openxmlformats-officedocument.presentationml.slide+xml"/>
  <Default Extension="wmf" ContentType="image/x-wmf"/>
  <Override PartName="/ppt/slideLayouts/slideLayout8.xml" ContentType="application/vnd.openxmlformats-officedocument.presentationml.slideLayout+xml"/>
  <Override PartName="/ppt/slideMasters/slideMaster5.xml" ContentType="application/vnd.openxmlformats-officedocument.presentationml.slideMaster+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slideLayouts/slideLayout22.xml" ContentType="application/vnd.openxmlformats-officedocument.presentationml.slideLayout+xml"/>
  <Override PartName="/ppt/slides/slide73.xml" ContentType="application/vnd.openxmlformats-officedocument.presentationml.slide+xml"/>
  <Override PartName="/ppt/presentation.xml" ContentType="application/vnd.openxmlformats-officedocument.presentationml.presentation.main+xml"/>
  <Override PartName="/ppt/slides/slide83.xml" ContentType="application/vnd.openxmlformats-officedocument.presentationml.slide+xml"/>
  <Override PartName="/ppt/embeddings/oleObject12.bin" ContentType="application/vnd.openxmlformats-officedocument.oleObject"/>
  <Override PartName="/ppt/slides/slide93.xml" ContentType="application/vnd.openxmlformats-officedocument.presentationml.slide+xml"/>
  <Override PartName="/ppt/slideLayouts/slideLayout19.xml" ContentType="application/vnd.openxmlformats-officedocument.presentationml.slideLayout+xml"/>
  <Override PartName="/ppt/slides/slide101.xml" ContentType="application/vnd.openxmlformats-officedocument.presentationml.slide+xml"/>
  <Override PartName="/ppt/theme/theme5.xml" ContentType="application/vnd.openxmlformats-officedocument.them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theme/theme10.xml" ContentType="application/vnd.openxmlformats-officedocument.theme+xml"/>
  <Override PartName="/ppt/slides/slide89.xml" ContentType="application/vnd.openxmlformats-officedocument.presentationml.slide+xml"/>
  <Override PartName="/ppt/embeddings/oleObject5.bin" ContentType="application/vnd.openxmlformats-officedocument.oleObject"/>
  <Override PartName="/ppt/slides/slide21.xml" ContentType="application/vnd.openxmlformats-officedocument.presentationml.slide+xml"/>
  <Override PartName="/ppt/embeddings/oleObject17.bin" ContentType="application/vnd.openxmlformats-officedocument.oleObject"/>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embeddings/Microsoft_Equation2.bin" ContentType="application/vnd.openxmlformats-officedocument.oleObject"/>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Masters/slideMaster6.xml" ContentType="application/vnd.openxmlformats-officedocument.presentationml.slideMaster+xml"/>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slideLayouts/slideLayout23.xml" ContentType="application/vnd.openxmlformats-officedocument.presentationml.slideLayout+xml"/>
  <Override PartName="/ppt/slides/slide74.xml" ContentType="application/vnd.openxmlformats-officedocument.presentationml.slide+xml"/>
  <Override PartName="/ppt/notesSlides/notesSlide1.xml" ContentType="application/vnd.openxmlformats-officedocument.presentationml.notesSlide+xml"/>
  <Override PartName="/ppt/slides/slide84.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theme/theme6.xml" ContentType="application/vnd.openxmlformats-officedocument.them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embeddings/oleObject6.bin" ContentType="application/vnd.openxmlformats-officedocument.oleObject"/>
  <Override PartName="/ppt/slides/slide22.xml" ContentType="application/vnd.openxmlformats-officedocument.presentationml.slide+xml"/>
  <Override PartName="/ppt/embeddings/oleObject18.bin" ContentType="application/vnd.openxmlformats-officedocument.oleObject"/>
  <Override PartName="/ppt/slides/slide99.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72" r:id="rId2"/>
    <p:sldMasterId id="2147483754" r:id="rId3"/>
    <p:sldMasterId id="2147483757" r:id="rId4"/>
    <p:sldMasterId id="2147483760" r:id="rId5"/>
    <p:sldMasterId id="2147483764" r:id="rId6"/>
    <p:sldMasterId id="2147483766" r:id="rId7"/>
    <p:sldMasterId id="2147483768" r:id="rId8"/>
    <p:sldMasterId id="2147483794" r:id="rId9"/>
  </p:sldMasterIdLst>
  <p:notesMasterIdLst>
    <p:notesMasterId r:id="rId112"/>
  </p:notesMasterIdLst>
  <p:sldIdLst>
    <p:sldId id="256" r:id="rId10"/>
    <p:sldId id="402" r:id="rId11"/>
    <p:sldId id="340" r:id="rId12"/>
    <p:sldId id="348" r:id="rId13"/>
    <p:sldId id="403" r:id="rId14"/>
    <p:sldId id="419" r:id="rId15"/>
    <p:sldId id="497" r:id="rId16"/>
    <p:sldId id="498" r:id="rId17"/>
    <p:sldId id="501" r:id="rId18"/>
    <p:sldId id="502" r:id="rId19"/>
    <p:sldId id="503" r:id="rId20"/>
    <p:sldId id="504" r:id="rId21"/>
    <p:sldId id="499" r:id="rId22"/>
    <p:sldId id="500" r:id="rId23"/>
    <p:sldId id="509" r:id="rId24"/>
    <p:sldId id="412" r:id="rId25"/>
    <p:sldId id="413" r:id="rId26"/>
    <p:sldId id="414" r:id="rId27"/>
    <p:sldId id="415" r:id="rId28"/>
    <p:sldId id="416" r:id="rId29"/>
    <p:sldId id="512" r:id="rId30"/>
    <p:sldId id="417" r:id="rId31"/>
    <p:sldId id="505" r:id="rId32"/>
    <p:sldId id="506" r:id="rId33"/>
    <p:sldId id="507" r:id="rId34"/>
    <p:sldId id="508" r:id="rId35"/>
    <p:sldId id="511" r:id="rId36"/>
    <p:sldId id="420" r:id="rId37"/>
    <p:sldId id="470" r:id="rId38"/>
    <p:sldId id="492" r:id="rId39"/>
    <p:sldId id="494" r:id="rId40"/>
    <p:sldId id="495" r:id="rId41"/>
    <p:sldId id="471" r:id="rId42"/>
    <p:sldId id="473" r:id="rId43"/>
    <p:sldId id="474" r:id="rId44"/>
    <p:sldId id="493" r:id="rId45"/>
    <p:sldId id="475" r:id="rId46"/>
    <p:sldId id="476" r:id="rId47"/>
    <p:sldId id="477" r:id="rId48"/>
    <p:sldId id="478" r:id="rId49"/>
    <p:sldId id="479" r:id="rId50"/>
    <p:sldId id="480" r:id="rId51"/>
    <p:sldId id="481" r:id="rId52"/>
    <p:sldId id="482" r:id="rId53"/>
    <p:sldId id="483" r:id="rId54"/>
    <p:sldId id="484" r:id="rId55"/>
    <p:sldId id="485" r:id="rId56"/>
    <p:sldId id="486" r:id="rId57"/>
    <p:sldId id="487" r:id="rId58"/>
    <p:sldId id="488" r:id="rId59"/>
    <p:sldId id="489" r:id="rId60"/>
    <p:sldId id="490" r:id="rId61"/>
    <p:sldId id="491" r:id="rId62"/>
    <p:sldId id="421" r:id="rId63"/>
    <p:sldId id="422" r:id="rId64"/>
    <p:sldId id="423" r:id="rId65"/>
    <p:sldId id="424" r:id="rId66"/>
    <p:sldId id="425" r:id="rId67"/>
    <p:sldId id="426" r:id="rId68"/>
    <p:sldId id="427" r:id="rId69"/>
    <p:sldId id="428" r:id="rId70"/>
    <p:sldId id="429" r:id="rId71"/>
    <p:sldId id="430" r:id="rId72"/>
    <p:sldId id="431" r:id="rId73"/>
    <p:sldId id="432" r:id="rId74"/>
    <p:sldId id="434" r:id="rId75"/>
    <p:sldId id="435" r:id="rId76"/>
    <p:sldId id="436" r:id="rId77"/>
    <p:sldId id="437" r:id="rId78"/>
    <p:sldId id="438" r:id="rId79"/>
    <p:sldId id="439" r:id="rId80"/>
    <p:sldId id="440" r:id="rId81"/>
    <p:sldId id="441" r:id="rId82"/>
    <p:sldId id="442" r:id="rId83"/>
    <p:sldId id="443" r:id="rId84"/>
    <p:sldId id="444" r:id="rId85"/>
    <p:sldId id="445" r:id="rId86"/>
    <p:sldId id="446" r:id="rId87"/>
    <p:sldId id="447" r:id="rId88"/>
    <p:sldId id="448" r:id="rId89"/>
    <p:sldId id="449" r:id="rId90"/>
    <p:sldId id="450" r:id="rId91"/>
    <p:sldId id="451" r:id="rId92"/>
    <p:sldId id="452" r:id="rId93"/>
    <p:sldId id="453" r:id="rId94"/>
    <p:sldId id="454" r:id="rId95"/>
    <p:sldId id="455" r:id="rId96"/>
    <p:sldId id="456" r:id="rId97"/>
    <p:sldId id="457" r:id="rId98"/>
    <p:sldId id="458" r:id="rId99"/>
    <p:sldId id="459" r:id="rId100"/>
    <p:sldId id="460" r:id="rId101"/>
    <p:sldId id="461" r:id="rId102"/>
    <p:sldId id="462" r:id="rId103"/>
    <p:sldId id="463" r:id="rId104"/>
    <p:sldId id="464" r:id="rId105"/>
    <p:sldId id="465" r:id="rId106"/>
    <p:sldId id="466" r:id="rId107"/>
    <p:sldId id="467" r:id="rId108"/>
    <p:sldId id="468" r:id="rId109"/>
    <p:sldId id="469" r:id="rId110"/>
    <p:sldId id="510" r:id="rId111"/>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1pPr>
    <a:lvl2pPr marL="457200" algn="l" defTabSz="457200" rtl="0" fontAlgn="base">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2pPr>
    <a:lvl3pPr marL="914400" algn="l" defTabSz="457200" rtl="0" fontAlgn="base">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3pPr>
    <a:lvl4pPr marL="1371600" algn="l" defTabSz="457200" rtl="0" fontAlgn="base">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4pPr>
    <a:lvl5pPr marL="1828800" algn="l" defTabSz="457200" rtl="0" fontAlgn="base">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p:cViewPr varScale="1">
        <p:scale>
          <a:sx n="145" d="100"/>
          <a:sy n="145" d="100"/>
        </p:scale>
        <p:origin x="-96" y="-13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904"/>
    </p:cViewPr>
  </p:sorter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slide" Target="slides/slide92.xml"/><Relationship Id="rId102" Type="http://schemas.openxmlformats.org/officeDocument/2006/relationships/slide" Target="slides/slide93.xml"/><Relationship Id="rId103" Type="http://schemas.openxmlformats.org/officeDocument/2006/relationships/slide" Target="slides/slide94.xml"/><Relationship Id="rId104" Type="http://schemas.openxmlformats.org/officeDocument/2006/relationships/slide" Target="slides/slide95.xml"/><Relationship Id="rId105" Type="http://schemas.openxmlformats.org/officeDocument/2006/relationships/slide" Target="slides/slide96.xml"/><Relationship Id="rId106" Type="http://schemas.openxmlformats.org/officeDocument/2006/relationships/slide" Target="slides/slide97.xml"/><Relationship Id="rId107" Type="http://schemas.openxmlformats.org/officeDocument/2006/relationships/slide" Target="slides/slide9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slide" Target="slides/slide99.xml"/><Relationship Id="rId109" Type="http://schemas.openxmlformats.org/officeDocument/2006/relationships/slide" Target="slides/slide100.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70" Type="http://schemas.openxmlformats.org/officeDocument/2006/relationships/slide" Target="slides/slide61.xml"/><Relationship Id="rId71" Type="http://schemas.openxmlformats.org/officeDocument/2006/relationships/slide" Target="slides/slide62.xml"/><Relationship Id="rId72" Type="http://schemas.openxmlformats.org/officeDocument/2006/relationships/slide" Target="slides/slide63.xml"/><Relationship Id="rId73" Type="http://schemas.openxmlformats.org/officeDocument/2006/relationships/slide" Target="slides/slide64.xml"/><Relationship Id="rId74" Type="http://schemas.openxmlformats.org/officeDocument/2006/relationships/slide" Target="slides/slide65.xml"/><Relationship Id="rId75" Type="http://schemas.openxmlformats.org/officeDocument/2006/relationships/slide" Target="slides/slide66.xml"/><Relationship Id="rId76" Type="http://schemas.openxmlformats.org/officeDocument/2006/relationships/slide" Target="slides/slide67.xml"/><Relationship Id="rId77" Type="http://schemas.openxmlformats.org/officeDocument/2006/relationships/slide" Target="slides/slide68.xml"/><Relationship Id="rId78" Type="http://schemas.openxmlformats.org/officeDocument/2006/relationships/slide" Target="slides/slide69.xml"/><Relationship Id="rId79" Type="http://schemas.openxmlformats.org/officeDocument/2006/relationships/slide" Target="slides/slide70.xml"/><Relationship Id="rId110" Type="http://schemas.openxmlformats.org/officeDocument/2006/relationships/slide" Target="slides/slide101.xml"/><Relationship Id="rId90" Type="http://schemas.openxmlformats.org/officeDocument/2006/relationships/slide" Target="slides/slide81.xml"/><Relationship Id="rId91" Type="http://schemas.openxmlformats.org/officeDocument/2006/relationships/slide" Target="slides/slide82.xml"/><Relationship Id="rId92" Type="http://schemas.openxmlformats.org/officeDocument/2006/relationships/slide" Target="slides/slide83.xml"/><Relationship Id="rId93" Type="http://schemas.openxmlformats.org/officeDocument/2006/relationships/slide" Target="slides/slide84.xml"/><Relationship Id="rId94" Type="http://schemas.openxmlformats.org/officeDocument/2006/relationships/slide" Target="slides/slide85.xml"/><Relationship Id="rId95" Type="http://schemas.openxmlformats.org/officeDocument/2006/relationships/slide" Target="slides/slide86.xml"/><Relationship Id="rId96" Type="http://schemas.openxmlformats.org/officeDocument/2006/relationships/slide" Target="slides/slide87.xml"/><Relationship Id="rId97" Type="http://schemas.openxmlformats.org/officeDocument/2006/relationships/slide" Target="slides/slide88.xml"/><Relationship Id="rId98" Type="http://schemas.openxmlformats.org/officeDocument/2006/relationships/slide" Target="slides/slide89.xml"/><Relationship Id="rId99" Type="http://schemas.openxmlformats.org/officeDocument/2006/relationships/slide" Target="slides/slide90.xml"/><Relationship Id="rId111" Type="http://schemas.openxmlformats.org/officeDocument/2006/relationships/slide" Target="slides/slide102.xml"/><Relationship Id="rId112" Type="http://schemas.openxmlformats.org/officeDocument/2006/relationships/notesMaster" Target="notesMasters/notesMaster1.xml"/><Relationship Id="rId113" Type="http://schemas.openxmlformats.org/officeDocument/2006/relationships/printerSettings" Target="printerSettings/printerSettings1.bin"/><Relationship Id="rId114" Type="http://schemas.openxmlformats.org/officeDocument/2006/relationships/presProps" Target="presProps.xml"/><Relationship Id="rId115" Type="http://schemas.openxmlformats.org/officeDocument/2006/relationships/viewProps" Target="viewProps.xml"/><Relationship Id="rId116" Type="http://schemas.openxmlformats.org/officeDocument/2006/relationships/theme" Target="theme/theme1.xml"/><Relationship Id="rId117" Type="http://schemas.openxmlformats.org/officeDocument/2006/relationships/tableStyles" Target="tableStyles.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63" Type="http://schemas.openxmlformats.org/officeDocument/2006/relationships/slide" Target="slides/slide54.xml"/><Relationship Id="rId64" Type="http://schemas.openxmlformats.org/officeDocument/2006/relationships/slide" Target="slides/slide55.xml"/><Relationship Id="rId65" Type="http://schemas.openxmlformats.org/officeDocument/2006/relationships/slide" Target="slides/slide56.xml"/><Relationship Id="rId66" Type="http://schemas.openxmlformats.org/officeDocument/2006/relationships/slide" Target="slides/slide57.xml"/><Relationship Id="rId67" Type="http://schemas.openxmlformats.org/officeDocument/2006/relationships/slide" Target="slides/slide58.xml"/><Relationship Id="rId68" Type="http://schemas.openxmlformats.org/officeDocument/2006/relationships/slide" Target="slides/slide59.xml"/><Relationship Id="rId69" Type="http://schemas.openxmlformats.org/officeDocument/2006/relationships/slide" Target="slides/slide60.xml"/><Relationship Id="rId100" Type="http://schemas.openxmlformats.org/officeDocument/2006/relationships/slide" Target="slides/slide91.xml"/><Relationship Id="rId80" Type="http://schemas.openxmlformats.org/officeDocument/2006/relationships/slide" Target="slides/slide71.xml"/><Relationship Id="rId81" Type="http://schemas.openxmlformats.org/officeDocument/2006/relationships/slide" Target="slides/slide72.xml"/><Relationship Id="rId82" Type="http://schemas.openxmlformats.org/officeDocument/2006/relationships/slide" Target="slides/slide73.xml"/><Relationship Id="rId83" Type="http://schemas.openxmlformats.org/officeDocument/2006/relationships/slide" Target="slides/slide74.xml"/><Relationship Id="rId84" Type="http://schemas.openxmlformats.org/officeDocument/2006/relationships/slide" Target="slides/slide75.xml"/><Relationship Id="rId85" Type="http://schemas.openxmlformats.org/officeDocument/2006/relationships/slide" Target="slides/slide76.xml"/><Relationship Id="rId86" Type="http://schemas.openxmlformats.org/officeDocument/2006/relationships/slide" Target="slides/slide77.xml"/><Relationship Id="rId87" Type="http://schemas.openxmlformats.org/officeDocument/2006/relationships/slide" Target="slides/slide78.xml"/><Relationship Id="rId88" Type="http://schemas.openxmlformats.org/officeDocument/2006/relationships/slide" Target="slides/slide79.xml"/><Relationship Id="rId89" Type="http://schemas.openxmlformats.org/officeDocument/2006/relationships/slide" Target="slides/slide8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ict"/><Relationship Id="rId2" Type="http://schemas.openxmlformats.org/officeDocument/2006/relationships/image" Target="../media/image3.pict"/></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0.png"/><Relationship Id="rId2" Type="http://schemas.openxmlformats.org/officeDocument/2006/relationships/image" Target="../media/image12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6.png"/><Relationship Id="rId2" Type="http://schemas.openxmlformats.org/officeDocument/2006/relationships/image" Target="../media/image127.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6.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6.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8.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wmf"/><Relationship Id="rId3" Type="http://schemas.openxmlformats.org/officeDocument/2006/relationships/image" Target="../media/image4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1"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defRPr>
            </a:lvl1pPr>
          </a:lstStyle>
          <a:p>
            <a:fld id="{42358D29-200B-FA4F-A2DC-63AA763FB980}" type="datetime1">
              <a:rPr lang="en-US"/>
              <a:pPr/>
              <a:t>9/19/12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1"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 charset="0"/>
              </a:defRPr>
            </a:lvl1pPr>
          </a:lstStyle>
          <a:p>
            <a:fld id="{1A5D149F-1972-5E40-90F9-3CB49F6A09CE}" type="slidenum">
              <a:rPr lang="en-US"/>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fld id="{ADA62A39-3467-2C45-842E-88B0F1B9B4B6}" type="slidenum">
              <a:rPr lang="en-US">
                <a:latin typeface="Times New Roman" pitchFamily="-1" charset="0"/>
              </a:rPr>
              <a:pPr/>
              <a:t>2</a:t>
            </a:fld>
            <a:endParaRPr lang="en-US">
              <a:latin typeface="Times New Roman" pitchFamily="-1" charset="0"/>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a:lstStyle/>
          <a:p>
            <a:fld id="{E6AA719E-EBA2-1149-B10B-CD6D92513D28}" type="slidenum">
              <a:rPr lang="en-US">
                <a:latin typeface="Arial" pitchFamily="-1" charset="0"/>
                <a:ea typeface="Arial" pitchFamily="-1" charset="0"/>
                <a:cs typeface="Arial" pitchFamily="-1" charset="0"/>
              </a:rPr>
              <a:pPr/>
              <a:t>26</a:t>
            </a:fld>
            <a:endParaRPr lang="en-US">
              <a:latin typeface="Arial" pitchFamily="-1" charset="0"/>
              <a:ea typeface="Arial" pitchFamily="-1" charset="0"/>
              <a:cs typeface="Arial" pitchFamily="-1" charset="0"/>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a:lstStyle/>
          <a:p>
            <a:pPr>
              <a:spcBef>
                <a:spcPct val="0"/>
              </a:spcBef>
            </a:pPr>
            <a:endParaRPr lang="en-US" smtClean="0">
              <a:latin typeface="Arial" pitchFamily="-1" charset="0"/>
              <a:ea typeface="Arial" pitchFamily="-1" charset="0"/>
              <a:cs typeface="Arial" pitchFamily="-1"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bwMode="auto">
          <a:noFill/>
          <a:ln>
            <a:solidFill>
              <a:srgbClr val="000000"/>
            </a:solidFill>
            <a:miter lim="800000"/>
            <a:headEnd/>
            <a:tailEnd/>
          </a:ln>
        </p:spPr>
      </p:sp>
      <p:sp>
        <p:nvSpPr>
          <p:cNvPr id="101379"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Here is a photo blurred by camera shake. Our algorithm takes this image and removes the camera shake, giving a sharp image, like the one on the right.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p:spPr>
      </p:sp>
      <p:sp>
        <p:nvSpPr>
          <p:cNvPr id="103427"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Double image in eyes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p:spPr>
      </p:sp>
      <p:sp>
        <p:nvSpPr>
          <p:cNvPr id="108547"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Even though you  thought the camera was still, in fact lots of things happening while the shutter is open.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Start with: we use the following model. …….</a:t>
            </a:r>
          </a:p>
          <a:p>
            <a:r>
              <a:rPr lang="en-US">
                <a:latin typeface="Arial" pitchFamily="-1" charset="0"/>
                <a:ea typeface="ＭＳ Ｐゴシック" pitchFamily="-1" charset="-128"/>
                <a:cs typeface="ＭＳ Ｐゴシック" pitchFamily="-1" charset="-128"/>
              </a:rPr>
              <a:t>Approximation since there are lots of effects we don’t model.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p:spPr>
      </p:sp>
      <p:sp>
        <p:nvSpPr>
          <p:cNvPr id="113667"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Say middle one does convolve back to blurry. Goal to get true image. </a:t>
            </a:r>
          </a:p>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p:spPr>
      </p:sp>
      <p:sp>
        <p:nvSpPr>
          <p:cNvPr id="117763"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We use green curve which was fit to the red curve. We use this distribution for all examples in the paper. Remove blur curve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noFill/>
          <a:ln>
            <a:solidFill>
              <a:srgbClr val="000000"/>
            </a:solidFill>
            <a:miter lim="800000"/>
            <a:headEnd/>
            <a:tailEnd/>
          </a:ln>
        </p:spPr>
      </p:sp>
      <p:sp>
        <p:nvSpPr>
          <p:cNvPr id="119811"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Previous methods have used image statistics in the form of FD power-laws but these a weak constraints that do not preserve local image structure.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p:spPr>
      </p:sp>
      <p:sp>
        <p:nvSpPr>
          <p:cNvPr id="121859"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There are a variety of hardware approaches, for example, image stabilizers move the light path to correct for camera motion. Ben-ezra and nayar propose adding a second, video camera to estimate the camera motion. Also the next paper in the session proposes to flutter the shutter to remove blur when the camera or object motion within the scene is known.</a:t>
            </a:r>
          </a:p>
          <a:p>
            <a:endParaRPr lang="en-US">
              <a:latin typeface="Arial" pitchFamily="-1" charset="0"/>
              <a:ea typeface="ＭＳ Ｐゴシック" pitchFamily="-1" charset="-128"/>
              <a:cs typeface="ＭＳ Ｐゴシック" pitchFamily="-1" charset="-128"/>
            </a:endParaRPr>
          </a:p>
          <a:p>
            <a:r>
              <a:rPr lang="en-US">
                <a:latin typeface="Arial" pitchFamily="-1" charset="0"/>
                <a:ea typeface="ＭＳ Ｐゴシック" pitchFamily="-1" charset="-128"/>
                <a:cs typeface="ＭＳ Ｐゴシック" pitchFamily="-1" charset="-128"/>
              </a:rPr>
              <a:t>These methods all require you to modify the camera, while our approach works with any blurry image.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Add in + noise</a:t>
            </a:r>
          </a:p>
          <a:p>
            <a:endParaRPr lang="en-US">
              <a:latin typeface="Arial" pitchFamily="-1" charset="0"/>
              <a:ea typeface="ＭＳ Ｐゴシック" pitchFamily="-1" charset="-128"/>
              <a:cs typeface="ＭＳ Ｐゴシック" pitchFamily="-1" charset="-128"/>
            </a:endParaRPr>
          </a:p>
          <a:p>
            <a:r>
              <a:rPr lang="en-US">
                <a:latin typeface="Arial" pitchFamily="-1" charset="0"/>
                <a:ea typeface="ＭＳ Ｐゴシック" pitchFamily="-1" charset="-128"/>
                <a:cs typeface="ＭＳ Ｐゴシック" pitchFamily="-1" charset="-128"/>
              </a:rPr>
              <a:t>Three things we know. </a:t>
            </a:r>
          </a:p>
          <a:p>
            <a:endParaRPr lang="en-US">
              <a:latin typeface="Arial" pitchFamily="-1" charset="0"/>
              <a:ea typeface="ＭＳ Ｐゴシック" pitchFamily="-1" charset="-128"/>
              <a:cs typeface="ＭＳ Ｐゴシック" pitchFamily="-1" charset="-128"/>
            </a:endParaRPr>
          </a:p>
          <a:p>
            <a:r>
              <a:rPr lang="en-US">
                <a:latin typeface="Arial" pitchFamily="-1" charset="0"/>
                <a:ea typeface="ＭＳ Ｐゴシック" pitchFamily="-1" charset="-128"/>
                <a:cs typeface="ＭＳ Ｐゴシック" pitchFamily="-1" charset="-128"/>
              </a:rPr>
              <a:t>Reconstruct to the blurry image plus noise.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ln>
            <a:miter lim="800000"/>
            <a:headEnd/>
            <a:tailEnd/>
          </a:ln>
        </p:spPr>
        <p:txBody>
          <a:bodyPr/>
          <a:lstStyle/>
          <a:p>
            <a:fld id="{35F74E0F-8182-A44B-8724-D03BDE69AEDC}" type="slidenum">
              <a:rPr lang="en-US">
                <a:latin typeface="Arial" pitchFamily="-1" charset="0"/>
                <a:ea typeface="Arial" pitchFamily="-1" charset="0"/>
                <a:cs typeface="Arial" pitchFamily="-1" charset="0"/>
              </a:rPr>
              <a:pPr/>
              <a:t>16</a:t>
            </a:fld>
            <a:endParaRPr lang="en-US">
              <a:latin typeface="Arial" pitchFamily="-1" charset="0"/>
              <a:ea typeface="Arial" pitchFamily="-1" charset="0"/>
              <a:cs typeface="Arial" pitchFamily="-1" charset="0"/>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2" name="Rectangle 3"/>
          <p:cNvSpPr>
            <a:spLocks noGrp="1" noChangeArrowheads="1"/>
          </p:cNvSpPr>
          <p:nvPr>
            <p:ph type="body" idx="1"/>
          </p:nvPr>
        </p:nvSpPr>
        <p:spPr bwMode="auto">
          <a:noFill/>
        </p:spPr>
        <p:txBody>
          <a:bodyPr/>
          <a:lstStyle/>
          <a:p>
            <a:pPr>
              <a:spcBef>
                <a:spcPct val="0"/>
              </a:spcBef>
            </a:pPr>
            <a:endParaRPr lang="en-US" smtClean="0">
              <a:latin typeface="Arial" pitchFamily="-1" charset="0"/>
              <a:ea typeface="Arial" pitchFamily="-1" charset="0"/>
              <a:cs typeface="Arial" pitchFamily="-1"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2"/>
          <p:cNvSpPr>
            <a:spLocks noGrp="1" noRot="1" noChangeAspect="1" noTextEdit="1"/>
          </p:cNvSpPr>
          <p:nvPr>
            <p:ph type="sldImg"/>
          </p:nvPr>
        </p:nvSpPr>
        <p:spPr bwMode="auto">
          <a:noFill/>
          <a:ln>
            <a:solidFill>
              <a:srgbClr val="000000"/>
            </a:solidFill>
            <a:miter lim="800000"/>
            <a:headEnd/>
            <a:tailEnd/>
          </a:ln>
        </p:spPr>
      </p:sp>
      <p:sp>
        <p:nvSpPr>
          <p:cNvPr id="132099"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Go slow. 1 pixel </a:t>
            </a:r>
            <a:r>
              <a:rPr lang="en-US">
                <a:latin typeface="Arial" pitchFamily="-1" charset="0"/>
                <a:ea typeface="ＭＳ Ｐゴシック" pitchFamily="-1" charset="-128"/>
                <a:cs typeface="ＭＳ Ｐゴシック" pitchFamily="-1" charset="-128"/>
                <a:sym typeface="Wingdings" pitchFamily="-1" charset="2"/>
              </a:rPr>
              <a:t> single variable. Way to precisely fit data even though it isn’t too stable.</a:t>
            </a:r>
            <a:endParaRPr lang="en-US">
              <a:latin typeface="Arial" pitchFamily="-1" charset="0"/>
              <a:ea typeface="ＭＳ Ｐゴシック" pitchFamily="-1" charset="-128"/>
              <a:cs typeface="ＭＳ Ｐゴシック" pitchFamily="-1" charset="-128"/>
            </a:endParaRPr>
          </a:p>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Rectangle 2"/>
          <p:cNvSpPr>
            <a:spLocks noGrp="1" noRot="1" noChangeAspect="1" noTextEdit="1"/>
          </p:cNvSpPr>
          <p:nvPr>
            <p:ph type="sldImg"/>
          </p:nvPr>
        </p:nvSpPr>
        <p:spPr bwMode="auto">
          <a:noFill/>
          <a:ln>
            <a:solidFill>
              <a:srgbClr val="000000"/>
            </a:solidFill>
            <a:miter lim="800000"/>
            <a:headEnd/>
            <a:tailEnd/>
          </a:ln>
        </p:spPr>
      </p:sp>
      <p:sp>
        <p:nvSpPr>
          <p:cNvPr id="138243"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Use different words to non-blind: “final deconvolution” maybe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Rectangle 2"/>
          <p:cNvSpPr>
            <a:spLocks noGrp="1" noRot="1" noChangeAspect="1" noTextEdit="1"/>
          </p:cNvSpPr>
          <p:nvPr>
            <p:ph type="sldImg"/>
          </p:nvPr>
        </p:nvSpPr>
        <p:spPr bwMode="auto">
          <a:noFill/>
          <a:ln>
            <a:solidFill>
              <a:srgbClr val="000000"/>
            </a:solidFill>
            <a:miter lim="800000"/>
            <a:headEnd/>
            <a:tailEnd/>
          </a:ln>
        </p:spPr>
      </p:sp>
      <p:sp>
        <p:nvSpPr>
          <p:cNvPr id="140291"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Off the shelf non-blind deconvolution. Needs improvement.</a:t>
            </a:r>
          </a:p>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Kernel look like nice smooth trajectory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bwMode="auto">
          <a:noFill/>
          <a:ln>
            <a:solidFill>
              <a:srgbClr val="000000"/>
            </a:solidFill>
            <a:miter lim="800000"/>
            <a:headEnd/>
            <a:tailEnd/>
          </a:ln>
        </p:spPr>
      </p:sp>
      <p:sp>
        <p:nvSpPr>
          <p:cNvPr id="146435"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Add matlab zoom in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bwMode="auto">
          <a:noFill/>
          <a:ln>
            <a:solidFill>
              <a:srgbClr val="000000"/>
            </a:solidFill>
            <a:miter lim="800000"/>
            <a:headEnd/>
            <a:tailEnd/>
          </a:ln>
        </p:spPr>
      </p:sp>
      <p:sp>
        <p:nvSpPr>
          <p:cNvPr id="148483"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UPDATED IMAGE.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p:spPr>
      </p:sp>
      <p:sp>
        <p:nvSpPr>
          <p:cNvPr id="150531"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UPDATED IMAGE.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Rectangle 2"/>
          <p:cNvSpPr>
            <a:spLocks noGrp="1" noRot="1" noChangeAspect="1" noTextEdit="1"/>
          </p:cNvSpPr>
          <p:nvPr>
            <p:ph type="sldImg"/>
          </p:nvPr>
        </p:nvSpPr>
        <p:spPr bwMode="auto">
          <a:noFill/>
          <a:ln>
            <a:solidFill>
              <a:srgbClr val="000000"/>
            </a:solidFill>
            <a:miter lim="800000"/>
            <a:headEnd/>
            <a:tailEnd/>
          </a:ln>
        </p:spPr>
      </p:sp>
      <p:sp>
        <p:nvSpPr>
          <p:cNvPr id="152579"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UPDATED IMAGE.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Rectangle 2"/>
          <p:cNvSpPr>
            <a:spLocks noGrp="1" noRot="1" noChangeAspect="1" noTextEdit="1"/>
          </p:cNvSpPr>
          <p:nvPr>
            <p:ph type="sldImg"/>
          </p:nvPr>
        </p:nvSpPr>
        <p:spPr bwMode="auto">
          <a:noFill/>
          <a:ln>
            <a:solidFill>
              <a:srgbClr val="000000"/>
            </a:solidFill>
            <a:miter lim="800000"/>
            <a:headEnd/>
            <a:tailEnd/>
          </a:ln>
        </p:spPr>
      </p:sp>
      <p:sp>
        <p:nvSpPr>
          <p:cNvPr id="154627"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UPDATED IMAGE. Less ringing on Guiseppe (and elsewhere) than in old version. Brightness increased to increase clarity. Partially responsible for increased noise levels.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UPDATED IMAGE.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ln>
            <a:miter lim="800000"/>
            <a:headEnd/>
            <a:tailEnd/>
          </a:ln>
        </p:spPr>
        <p:txBody>
          <a:bodyPr/>
          <a:lstStyle/>
          <a:p>
            <a:fld id="{FAE0B507-B4FF-4440-8C97-89B4CE3435E5}" type="slidenum">
              <a:rPr lang="en-US">
                <a:latin typeface="Arial" pitchFamily="-1" charset="0"/>
                <a:ea typeface="Arial" pitchFamily="-1" charset="0"/>
                <a:cs typeface="Arial" pitchFamily="-1" charset="0"/>
              </a:rPr>
              <a:pPr/>
              <a:t>17</a:t>
            </a:fld>
            <a:endParaRPr lang="en-US">
              <a:latin typeface="Arial" pitchFamily="-1" charset="0"/>
              <a:ea typeface="Arial" pitchFamily="-1" charset="0"/>
              <a:cs typeface="Arial" pitchFamily="-1" charset="0"/>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a:lstStyle/>
          <a:p>
            <a:pPr>
              <a:spcBef>
                <a:spcPct val="0"/>
              </a:spcBef>
            </a:pPr>
            <a:endParaRPr lang="en-US" smtClean="0">
              <a:latin typeface="Arial" pitchFamily="-1" charset="0"/>
              <a:ea typeface="Arial" pitchFamily="-1" charset="0"/>
              <a:cs typeface="Arial" pitchFamily="-1"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722" name="Rectangle 2"/>
          <p:cNvSpPr>
            <a:spLocks noGrp="1" noRot="1" noChangeAspect="1" noTextEdit="1"/>
          </p:cNvSpPr>
          <p:nvPr>
            <p:ph type="sldImg"/>
          </p:nvPr>
        </p:nvSpPr>
        <p:spPr bwMode="auto">
          <a:noFill/>
          <a:ln>
            <a:solidFill>
              <a:srgbClr val="000000"/>
            </a:solidFill>
            <a:miter lim="800000"/>
            <a:headEnd/>
            <a:tailEnd/>
          </a:ln>
        </p:spPr>
      </p:sp>
      <p:sp>
        <p:nvSpPr>
          <p:cNvPr id="158723"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UPDATED IMAGE.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0" name="Rectangle 2"/>
          <p:cNvSpPr>
            <a:spLocks noGrp="1" noRot="1" noChangeAspect="1" noTextEdit="1"/>
          </p:cNvSpPr>
          <p:nvPr>
            <p:ph type="sldImg"/>
          </p:nvPr>
        </p:nvSpPr>
        <p:spPr bwMode="auto">
          <a:noFill/>
          <a:ln>
            <a:solidFill>
              <a:srgbClr val="000000"/>
            </a:solidFill>
            <a:miter lim="800000"/>
            <a:headEnd/>
            <a:tailEnd/>
          </a:ln>
        </p:spPr>
      </p:sp>
      <p:sp>
        <p:nvSpPr>
          <p:cNvPr id="160771"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UPDATED IMAGE. Nice image. Letter become razor sharp. Possible paralax with pole in foreground?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2" name="Rectangle 2"/>
          <p:cNvSpPr>
            <a:spLocks noGrp="1" noRot="1" noChangeAspect="1" noTextEdit="1"/>
          </p:cNvSpPr>
          <p:nvPr>
            <p:ph type="sldImg"/>
          </p:nvPr>
        </p:nvSpPr>
        <p:spPr bwMode="auto">
          <a:noFill/>
          <a:ln>
            <a:solidFill>
              <a:srgbClr val="000000"/>
            </a:solidFill>
            <a:miter lim="800000"/>
            <a:headEnd/>
            <a:tailEnd/>
          </a:ln>
        </p:spPr>
      </p:sp>
      <p:sp>
        <p:nvSpPr>
          <p:cNvPr id="168963" name="Rectangle 3"/>
          <p:cNvSpPr>
            <a:spLocks noGrp="1" noChangeArrowheads="1"/>
          </p:cNvSpPr>
          <p:nvPr>
            <p:ph type="body" idx="1"/>
          </p:nvPr>
        </p:nvSpPr>
        <p:spPr bwMode="auto">
          <a:noFill/>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10" name="Rectangle 2"/>
          <p:cNvSpPr>
            <a:spLocks noGrp="1" noRot="1" noChangeAspect="1" noTextEdit="1"/>
          </p:cNvSpPr>
          <p:nvPr>
            <p:ph type="sldImg"/>
          </p:nvPr>
        </p:nvSpPr>
        <p:spPr bwMode="auto">
          <a:noFill/>
          <a:ln>
            <a:solidFill>
              <a:srgbClr val="000000"/>
            </a:solidFill>
            <a:miter lim="800000"/>
            <a:headEnd/>
            <a:tailEnd/>
          </a:ln>
        </p:spPr>
      </p:sp>
      <p:sp>
        <p:nvSpPr>
          <p:cNvPr id="171011" name="Rectangle 3"/>
          <p:cNvSpPr>
            <a:spLocks noGrp="1" noChangeArrowheads="1"/>
          </p:cNvSpPr>
          <p:nvPr>
            <p:ph type="body" idx="1"/>
          </p:nvPr>
        </p:nvSpPr>
        <p:spPr bwMode="auto">
          <a:noFill/>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noFill/>
          <a:ln>
            <a:solidFill>
              <a:srgbClr val="000000"/>
            </a:solidFill>
            <a:miter lim="800000"/>
            <a:headEnd/>
            <a:tailEnd/>
          </a:ln>
        </p:spPr>
      </p:sp>
      <p:sp>
        <p:nvSpPr>
          <p:cNvPr id="173059"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Comment about not runnnig on yther patches themselves.</a:t>
            </a:r>
          </a:p>
          <a:p>
            <a:r>
              <a:rPr lang="en-US">
                <a:latin typeface="Arial" pitchFamily="-1" charset="0"/>
                <a:ea typeface="ＭＳ Ｐゴシック" pitchFamily="-1" charset="-128"/>
                <a:cs typeface="ＭＳ Ｐゴシック" pitchFamily="-1" charset="-128"/>
              </a:rPr>
              <a:t>Shape important, not profile. Can’t always find these patterns in all images….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fld id="{3FA458E5-CF29-AE4F-8142-31C9A0908951}" type="slidenum">
              <a:rPr lang="en-US">
                <a:latin typeface="Times New Roman" pitchFamily="-1" charset="0"/>
              </a:rPr>
              <a:pPr/>
              <a:t>102</a:t>
            </a:fld>
            <a:endParaRPr lang="en-US">
              <a:latin typeface="Times New Roman" pitchFamily="-1" charset="0"/>
            </a:endParaRPr>
          </a:p>
        </p:txBody>
      </p:sp>
      <p:sp>
        <p:nvSpPr>
          <p:cNvPr id="175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5108"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ln>
            <a:miter lim="800000"/>
            <a:headEnd/>
            <a:tailEnd/>
          </a:ln>
        </p:spPr>
        <p:txBody>
          <a:bodyPr/>
          <a:lstStyle/>
          <a:p>
            <a:fld id="{419141FB-2DA8-E44F-B106-568242E65E5C}" type="slidenum">
              <a:rPr lang="en-US">
                <a:latin typeface="Arial" pitchFamily="-1" charset="0"/>
                <a:ea typeface="Arial" pitchFamily="-1" charset="0"/>
                <a:cs typeface="Arial" pitchFamily="-1" charset="0"/>
              </a:rPr>
              <a:pPr/>
              <a:t>18</a:t>
            </a:fld>
            <a:endParaRPr lang="en-US">
              <a:latin typeface="Arial" pitchFamily="-1" charset="0"/>
              <a:ea typeface="Arial" pitchFamily="-1" charset="0"/>
              <a:cs typeface="Arial" pitchFamily="-1" charset="0"/>
            </a:endParaRP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a:spcBef>
                <a:spcPct val="0"/>
              </a:spcBef>
            </a:pPr>
            <a:endParaRPr lang="en-US" smtClean="0">
              <a:latin typeface="Arial" pitchFamily="-1" charset="0"/>
              <a:ea typeface="Arial" pitchFamily="-1" charset="0"/>
              <a:cs typeface="Arial" pitchFamily="-1"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a:lstStyle/>
          <a:p>
            <a:fld id="{64B4C532-0258-FF45-B076-89B7213AECA0}" type="slidenum">
              <a:rPr lang="en-US">
                <a:latin typeface="Arial" pitchFamily="-1" charset="0"/>
                <a:ea typeface="Arial" pitchFamily="-1" charset="0"/>
                <a:cs typeface="Arial" pitchFamily="-1" charset="0"/>
              </a:rPr>
              <a:pPr/>
              <a:t>20</a:t>
            </a:fld>
            <a:endParaRPr lang="en-US">
              <a:latin typeface="Arial" pitchFamily="-1" charset="0"/>
              <a:ea typeface="Arial" pitchFamily="-1" charset="0"/>
              <a:cs typeface="Arial" pitchFamily="-1"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20" name="Rectangle 3"/>
          <p:cNvSpPr>
            <a:spLocks noGrp="1" noChangeArrowheads="1"/>
          </p:cNvSpPr>
          <p:nvPr>
            <p:ph type="body" idx="1"/>
          </p:nvPr>
        </p:nvSpPr>
        <p:spPr bwMode="auto">
          <a:noFill/>
        </p:spPr>
        <p:txBody>
          <a:bodyPr/>
          <a:lstStyle/>
          <a:p>
            <a:pPr>
              <a:spcBef>
                <a:spcPct val="0"/>
              </a:spcBef>
            </a:pPr>
            <a:endParaRPr lang="en-US" smtClean="0">
              <a:latin typeface="Arial" pitchFamily="-1" charset="0"/>
              <a:ea typeface="Arial" pitchFamily="-1" charset="0"/>
              <a:cs typeface="Arial" pitchFamily="-1"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ln>
            <a:miter lim="800000"/>
            <a:headEnd/>
            <a:tailEnd/>
          </a:ln>
        </p:spPr>
        <p:txBody>
          <a:bodyPr/>
          <a:lstStyle/>
          <a:p>
            <a:fld id="{F8853723-C513-0F42-929B-B47BA4EEA6E7}" type="slidenum">
              <a:rPr lang="en-US">
                <a:latin typeface="Arial" pitchFamily="-1" charset="0"/>
                <a:ea typeface="Arial" pitchFamily="-1" charset="0"/>
                <a:cs typeface="Arial" pitchFamily="-1" charset="0"/>
              </a:rPr>
              <a:pPr/>
              <a:t>22</a:t>
            </a:fld>
            <a:endParaRPr lang="en-US">
              <a:latin typeface="Arial" pitchFamily="-1" charset="0"/>
              <a:ea typeface="Arial" pitchFamily="-1" charset="0"/>
              <a:cs typeface="Arial" pitchFamily="-1" charset="0"/>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a:lstStyle/>
          <a:p>
            <a:pPr>
              <a:spcBef>
                <a:spcPct val="0"/>
              </a:spcBef>
            </a:pPr>
            <a:endParaRPr lang="en-US" smtClean="0">
              <a:latin typeface="Arial" pitchFamily="-1" charset="0"/>
              <a:ea typeface="Arial" pitchFamily="-1" charset="0"/>
              <a:cs typeface="Arial" pitchFamily="-1"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a:lstStyle/>
          <a:p>
            <a:fld id="{3654B5E1-A689-D749-BC31-DB8267EFEB14}" type="slidenum">
              <a:rPr lang="en-US">
                <a:latin typeface="Arial" pitchFamily="-1" charset="0"/>
                <a:ea typeface="Arial" pitchFamily="-1" charset="0"/>
                <a:cs typeface="Arial" pitchFamily="-1" charset="0"/>
              </a:rPr>
              <a:pPr/>
              <a:t>23</a:t>
            </a:fld>
            <a:endParaRPr lang="en-US">
              <a:latin typeface="Arial" pitchFamily="-1" charset="0"/>
              <a:ea typeface="Arial" pitchFamily="-1" charset="0"/>
              <a:cs typeface="Arial" pitchFamily="-1" charset="0"/>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a:lstStyle/>
          <a:p>
            <a:pPr>
              <a:spcBef>
                <a:spcPct val="0"/>
              </a:spcBef>
            </a:pPr>
            <a:endParaRPr lang="en-US" smtClean="0">
              <a:latin typeface="Arial" pitchFamily="-1" charset="0"/>
              <a:ea typeface="Arial" pitchFamily="-1" charset="0"/>
              <a:cs typeface="Arial" pitchFamily="-1"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a:lstStyle/>
          <a:p>
            <a:fld id="{61A621C3-3F50-D442-8D55-9EF3F9A9089D}" type="slidenum">
              <a:rPr lang="en-US">
                <a:latin typeface="Arial" pitchFamily="-1" charset="0"/>
                <a:ea typeface="Arial" pitchFamily="-1" charset="0"/>
                <a:cs typeface="Arial" pitchFamily="-1" charset="0"/>
              </a:rPr>
              <a:pPr/>
              <a:t>24</a:t>
            </a:fld>
            <a:endParaRPr lang="en-US">
              <a:latin typeface="Arial" pitchFamily="-1" charset="0"/>
              <a:ea typeface="Arial" pitchFamily="-1" charset="0"/>
              <a:cs typeface="Arial" pitchFamily="-1"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a:lstStyle/>
          <a:p>
            <a:pPr>
              <a:spcBef>
                <a:spcPct val="0"/>
              </a:spcBef>
            </a:pPr>
            <a:endParaRPr lang="en-US" smtClean="0">
              <a:latin typeface="Arial" pitchFamily="-1" charset="0"/>
              <a:ea typeface="Arial" pitchFamily="-1" charset="0"/>
              <a:cs typeface="Arial" pitchFamily="-1"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a:lstStyle/>
          <a:p>
            <a:fld id="{993F5EE0-B5C7-2C46-A66C-78B2CDAFBE66}" type="slidenum">
              <a:rPr lang="en-US">
                <a:latin typeface="Arial" pitchFamily="-1" charset="0"/>
                <a:ea typeface="Arial" pitchFamily="-1" charset="0"/>
                <a:cs typeface="Arial" pitchFamily="-1" charset="0"/>
              </a:rPr>
              <a:pPr/>
              <a:t>25</a:t>
            </a:fld>
            <a:endParaRPr lang="en-US">
              <a:latin typeface="Arial" pitchFamily="-1" charset="0"/>
              <a:ea typeface="Arial" pitchFamily="-1" charset="0"/>
              <a:cs typeface="Arial" pitchFamily="-1" charset="0"/>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a:lstStyle/>
          <a:p>
            <a:pPr>
              <a:spcBef>
                <a:spcPct val="0"/>
              </a:spcBef>
            </a:pPr>
            <a:endParaRPr lang="en-US" smtClean="0">
              <a:latin typeface="Arial" pitchFamily="-1" charset="0"/>
              <a:ea typeface="Arial" pitchFamily="-1" charset="0"/>
              <a:cs typeface="Arial" pitchFamily="-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E6B89D98-6A61-5A43-862E-D426701EB465}" type="datetime1">
              <a:rPr lang="en-US"/>
              <a:pPr/>
              <a:t>9/19/12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1A4840-3146-3646-BC94-D0722C045A63}"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7776A6F-0202-0440-835A-8A8F0139D855}" type="datetime1">
              <a:rPr lang="en-US"/>
              <a:pPr/>
              <a:t>9/19/12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2F54982-40DB-8244-B988-32B494CF57D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44C602C-A00A-3448-8655-CA14AA26CEDE}" type="datetime1">
              <a:rPr lang="en-US"/>
              <a:pPr/>
              <a:t>9/19/12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E31E67B-6E23-3C49-BBDD-D6FABE08D520}"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3F1011E-56C0-AB43-BA4D-545E3CE99558}" type="datetime1">
              <a:rPr lang="en-US"/>
              <a:pPr/>
              <a:t>9/19/12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949ECA0-CF39-FF41-8387-750D0C27DF0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vl1pPr>
          </a:lstStyle>
          <a:p>
            <a:fld id="{EFE950B6-B298-1645-84AB-43413A8283E6}"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01600"/>
            <a:ext cx="8458200" cy="1098550"/>
          </a:xfrm>
        </p:spPr>
        <p:txBody>
          <a:bodyPr/>
          <a:lstStyle/>
          <a:p>
            <a:r>
              <a:rPr lang="en-US" smtClean="0"/>
              <a:t>Click to edit Master title style</a:t>
            </a:r>
            <a:endParaRPr lang="en-US"/>
          </a:p>
        </p:txBody>
      </p:sp>
      <p:sp>
        <p:nvSpPr>
          <p:cNvPr id="3" name="Content Placeholder 2"/>
          <p:cNvSpPr>
            <a:spLocks noGrp="1"/>
          </p:cNvSpPr>
          <p:nvPr>
            <p:ph idx="1"/>
          </p:nvPr>
        </p:nvSpPr>
        <p:spPr>
          <a:xfrm>
            <a:off x="304800" y="1476375"/>
            <a:ext cx="8415338" cy="5000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01600"/>
            <a:ext cx="8458200" cy="10985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476375"/>
            <a:ext cx="4130675"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7875" y="1476375"/>
            <a:ext cx="4132263"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7ADA3333-64D5-6C47-850C-0803C2BFCE20}"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FFAD2C2F-2543-0745-898B-0E5897637019}"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703B8565-8557-A348-BA24-CB95C828207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027200E-A92A-0C4E-B115-8D5D40CDEB26}" type="datetime1">
              <a:rPr lang="en-US"/>
              <a:pPr/>
              <a:t>9/19/12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A69D037-4054-5C4A-92FD-891E847040BD}"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C512B3A-0C17-8E4A-B5ED-E0E9AB0193A3}"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080FA42-D9BC-B840-B4DD-93702728BA33}"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AFF9B3C-3402-A049-8308-49048621BFAA}" type="datetime1">
              <a:rPr lang="en-US"/>
              <a:pPr/>
              <a:t>9/19/12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4B4A7A-3116-E545-B900-3ED1271A6141}"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2171F535-7578-1B46-90E9-A7B43E756D03}" type="datetime1">
              <a:rPr lang="en-US"/>
              <a:pPr/>
              <a:t>9/19/12</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B928B890-5786-3842-97ED-D0633B7BBB33}"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D3428097-C0B6-D645-AEEC-C84F89B3D99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B364581-07A3-5846-A177-CDB06EF34D32}" type="datetime1">
              <a:rPr lang="en-US"/>
              <a:pPr/>
              <a:t>9/19/12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F8ACE5-9A59-4245-B4D2-3CBFEC36C17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F433D695-A990-024D-9C00-FC631A1E2FB2}" type="datetime1">
              <a:rPr lang="en-US"/>
              <a:pPr/>
              <a:t>9/19/12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DF0F52FD-063C-B947-BD15-964E9A833BB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55B0F108-3010-3A44-A8AA-F988EF384376}" type="datetime1">
              <a:rPr lang="en-US"/>
              <a:pPr/>
              <a:t>9/19/12</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928DA399-322E-C449-A9FB-319A7E96057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66893065-CB29-454F-9166-737A801C0D0E}" type="datetime1">
              <a:rPr lang="en-US"/>
              <a:pPr/>
              <a:t>9/19/12</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75C8B7DE-B6C8-2443-8CB5-8C9AEA40749A}"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7D0D2A5B-75F8-184D-B41E-DB1B685E978F}" type="datetime1">
              <a:rPr lang="en-US"/>
              <a:pPr/>
              <a:t>9/19/12</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EFC0E0A5-7BBE-CA41-8CEA-E8162544B8E0}"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3EF9EAD-F9CC-344A-BD56-AF2AF07B2C92}" type="datetime1">
              <a:rPr lang="en-US"/>
              <a:pPr/>
              <a:t>9/19/12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5786CAF8-35A6-DE4B-93BC-2C4BDBEC779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85F26D3-0726-6D4C-850C-DCE18888A506}" type="datetime1">
              <a:rPr lang="en-US"/>
              <a:pPr/>
              <a:t>9/19/12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0F0C66A6-2B03-8C42-868B-60E76CA206E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theme" Target="../theme/theme5.xml"/><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892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081088"/>
            <a:ext cx="8229600" cy="5045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fld id="{E253D86C-8276-694A-96AA-A3DF9295B933}" type="datetime1">
              <a:rPr lang="en-US"/>
              <a:pPr/>
              <a:t>9/19/12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fld id="{251BDD82-3D43-BA44-BCE5-AD6E723842C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3492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fld id="{F21B90D7-8171-F140-BC4E-284B267679A5}" type="datetime1">
              <a:rPr lang="en-US"/>
              <a:pPr/>
              <a:t>9/19/12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fld id="{3D6365C0-9F1E-684A-8B53-E52618742BB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08" r:id="rId1"/>
    <p:sldLayoutId id="2147483820"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rgbClr val="000000"/>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304800" y="101600"/>
            <a:ext cx="8458200" cy="1098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304800" y="1476375"/>
            <a:ext cx="8415338"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Lst>
  <p:timing>
    <p:tnLst>
      <p:par>
        <p:cTn id="1" dur="indefinite" restart="never" nodeType="tmRoot"/>
      </p:par>
    </p:tnLst>
  </p:timing>
  <p:txStyles>
    <p:titleStyle>
      <a:lvl1pPr algn="l" rtl="0" eaLnBrk="0" fontAlgn="base" hangingPunct="0">
        <a:spcBef>
          <a:spcPct val="0"/>
        </a:spcBef>
        <a:spcAft>
          <a:spcPct val="0"/>
        </a:spcAft>
        <a:defRPr sz="3700">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3700">
          <a:solidFill>
            <a:schemeClr val="bg1"/>
          </a:solidFill>
          <a:latin typeface="Albertus Extra Bold" pitchFamily="34" charset="0"/>
          <a:ea typeface="ＭＳ Ｐゴシック" charset="-128"/>
          <a:cs typeface="ＭＳ Ｐゴシック" charset="-128"/>
        </a:defRPr>
      </a:lvl2pPr>
      <a:lvl3pPr algn="l" rtl="0" eaLnBrk="0" fontAlgn="base" hangingPunct="0">
        <a:spcBef>
          <a:spcPct val="0"/>
        </a:spcBef>
        <a:spcAft>
          <a:spcPct val="0"/>
        </a:spcAft>
        <a:defRPr sz="3700">
          <a:solidFill>
            <a:schemeClr val="bg1"/>
          </a:solidFill>
          <a:latin typeface="Albertus Extra Bold" pitchFamily="34" charset="0"/>
          <a:ea typeface="ＭＳ Ｐゴシック" charset="-128"/>
          <a:cs typeface="ＭＳ Ｐゴシック" charset="-128"/>
        </a:defRPr>
      </a:lvl3pPr>
      <a:lvl4pPr algn="l" rtl="0" eaLnBrk="0" fontAlgn="base" hangingPunct="0">
        <a:spcBef>
          <a:spcPct val="0"/>
        </a:spcBef>
        <a:spcAft>
          <a:spcPct val="0"/>
        </a:spcAft>
        <a:defRPr sz="3700">
          <a:solidFill>
            <a:schemeClr val="bg1"/>
          </a:solidFill>
          <a:latin typeface="Albertus Extra Bold" pitchFamily="34" charset="0"/>
          <a:ea typeface="ＭＳ Ｐゴシック" charset="-128"/>
          <a:cs typeface="ＭＳ Ｐゴシック" charset="-128"/>
        </a:defRPr>
      </a:lvl4pPr>
      <a:lvl5pPr algn="l" rtl="0" eaLnBrk="0" fontAlgn="base" hangingPunct="0">
        <a:spcBef>
          <a:spcPct val="0"/>
        </a:spcBef>
        <a:spcAft>
          <a:spcPct val="0"/>
        </a:spcAft>
        <a:defRPr sz="3700">
          <a:solidFill>
            <a:schemeClr val="bg1"/>
          </a:solidFill>
          <a:latin typeface="Albertus Extra Bold" pitchFamily="34" charset="0"/>
          <a:ea typeface="ＭＳ Ｐゴシック" charset="-128"/>
          <a:cs typeface="ＭＳ Ｐゴシック" charset="-128"/>
        </a:defRPr>
      </a:lvl5pPr>
      <a:lvl6pPr marL="457200" algn="l" rtl="0" eaLnBrk="0" fontAlgn="base">
        <a:spcBef>
          <a:spcPct val="0"/>
        </a:spcBef>
        <a:spcAft>
          <a:spcPct val="0"/>
        </a:spcAft>
        <a:defRPr sz="3700">
          <a:solidFill>
            <a:schemeClr val="bg1"/>
          </a:solidFill>
          <a:latin typeface="Albertus Extra Bold" pitchFamily="34" charset="0"/>
        </a:defRPr>
      </a:lvl6pPr>
      <a:lvl7pPr marL="914400" algn="l" rtl="0" eaLnBrk="0" fontAlgn="base">
        <a:spcBef>
          <a:spcPct val="0"/>
        </a:spcBef>
        <a:spcAft>
          <a:spcPct val="0"/>
        </a:spcAft>
        <a:defRPr sz="3700">
          <a:solidFill>
            <a:schemeClr val="bg1"/>
          </a:solidFill>
          <a:latin typeface="Albertus Extra Bold" pitchFamily="34" charset="0"/>
        </a:defRPr>
      </a:lvl7pPr>
      <a:lvl8pPr marL="1371600" algn="l" rtl="0" eaLnBrk="0" fontAlgn="base">
        <a:spcBef>
          <a:spcPct val="0"/>
        </a:spcBef>
        <a:spcAft>
          <a:spcPct val="0"/>
        </a:spcAft>
        <a:defRPr sz="3700">
          <a:solidFill>
            <a:schemeClr val="bg1"/>
          </a:solidFill>
          <a:latin typeface="Albertus Extra Bold" pitchFamily="34" charset="0"/>
        </a:defRPr>
      </a:lvl8pPr>
      <a:lvl9pPr marL="1828800" algn="l" rtl="0" eaLnBrk="0" fontAlgn="base">
        <a:spcBef>
          <a:spcPct val="0"/>
        </a:spcBef>
        <a:spcAft>
          <a:spcPct val="0"/>
        </a:spcAft>
        <a:defRPr sz="3700">
          <a:solidFill>
            <a:schemeClr val="bg1"/>
          </a:solidFill>
          <a:latin typeface="Albertus Extra Bold" pitchFamily="34" charset="0"/>
        </a:defRPr>
      </a:lvl9pPr>
    </p:titleStyle>
    <p:bodyStyle>
      <a:lvl1pPr marL="342900" indent="-342900" algn="l" rtl="0" eaLnBrk="0" fontAlgn="base" hangingPunct="0">
        <a:lnSpc>
          <a:spcPct val="110000"/>
        </a:lnSpc>
        <a:spcBef>
          <a:spcPts val="600"/>
        </a:spcBef>
        <a:spcAft>
          <a:spcPts val="600"/>
        </a:spcAft>
        <a:buClr>
          <a:schemeClr val="bg1"/>
        </a:buClr>
        <a:buSzPct val="110000"/>
        <a:buChar char="•"/>
        <a:defRPr sz="3100">
          <a:solidFill>
            <a:schemeClr val="bg1"/>
          </a:solidFill>
          <a:latin typeface="+mn-lt"/>
          <a:ea typeface="ＭＳ Ｐゴシック" charset="-128"/>
          <a:cs typeface="ＭＳ Ｐゴシック" charset="-128"/>
        </a:defRPr>
      </a:lvl1pPr>
      <a:lvl2pPr marL="742950" indent="-285750" algn="l" rtl="0" eaLnBrk="0" fontAlgn="base" hangingPunct="0">
        <a:lnSpc>
          <a:spcPct val="110000"/>
        </a:lnSpc>
        <a:spcBef>
          <a:spcPts val="600"/>
        </a:spcBef>
        <a:spcAft>
          <a:spcPts val="600"/>
        </a:spcAft>
        <a:buClr>
          <a:schemeClr val="bg1"/>
        </a:buClr>
        <a:buSzPct val="110000"/>
        <a:buFont typeface="Arial" pitchFamily="-1" charset="0"/>
        <a:buChar char="–"/>
        <a:defRPr sz="2600">
          <a:solidFill>
            <a:schemeClr val="bg1"/>
          </a:solidFill>
          <a:latin typeface="+mn-lt"/>
          <a:ea typeface="ＭＳ Ｐゴシック" pitchFamily="-106" charset="-128"/>
        </a:defRPr>
      </a:lvl2pPr>
      <a:lvl3pPr marL="1143000" indent="-228600" algn="l" rtl="0" eaLnBrk="0" fontAlgn="base" hangingPunct="0">
        <a:lnSpc>
          <a:spcPct val="110000"/>
        </a:lnSpc>
        <a:spcBef>
          <a:spcPts val="600"/>
        </a:spcBef>
        <a:spcAft>
          <a:spcPts val="600"/>
        </a:spcAft>
        <a:buClr>
          <a:schemeClr val="bg1"/>
        </a:buClr>
        <a:buSzPct val="110000"/>
        <a:buChar char="•"/>
        <a:defRPr sz="2100">
          <a:solidFill>
            <a:schemeClr val="bg1"/>
          </a:solidFill>
          <a:latin typeface="+mn-lt"/>
          <a:ea typeface="ＭＳ Ｐゴシック" pitchFamily="-106" charset="-128"/>
        </a:defRPr>
      </a:lvl3pPr>
      <a:lvl4pPr marL="1600200" indent="-228600" algn="l" rtl="0" eaLnBrk="0" fontAlgn="base" hangingPunct="0">
        <a:lnSpc>
          <a:spcPct val="110000"/>
        </a:lnSpc>
        <a:spcBef>
          <a:spcPts val="600"/>
        </a:spcBef>
        <a:spcAft>
          <a:spcPts val="600"/>
        </a:spcAft>
        <a:buClr>
          <a:schemeClr val="bg1"/>
        </a:buClr>
        <a:buSzPct val="110000"/>
        <a:buFont typeface="Arial" pitchFamily="-1" charset="0"/>
        <a:buChar char="–"/>
        <a:defRPr sz="2000">
          <a:solidFill>
            <a:schemeClr val="bg1"/>
          </a:solidFill>
          <a:latin typeface="+mn-lt"/>
          <a:ea typeface="ＭＳ Ｐゴシック" pitchFamily="-106" charset="-128"/>
        </a:defRPr>
      </a:lvl4pPr>
      <a:lvl5pPr marL="2057400" indent="-228600" algn="l" rtl="0" eaLnBrk="0" fontAlgn="base" hangingPunct="0">
        <a:lnSpc>
          <a:spcPct val="110000"/>
        </a:lnSpc>
        <a:spcBef>
          <a:spcPts val="600"/>
        </a:spcBef>
        <a:spcAft>
          <a:spcPts val="600"/>
        </a:spcAft>
        <a:buClr>
          <a:schemeClr val="bg1"/>
        </a:buClr>
        <a:buSzPct val="110000"/>
        <a:buFont typeface="Arial" pitchFamily="-1" charset="0"/>
        <a:buChar char="›"/>
        <a:defRPr sz="2000">
          <a:solidFill>
            <a:schemeClr val="bg1"/>
          </a:solidFill>
          <a:latin typeface="+mn-lt"/>
          <a:ea typeface="ＭＳ Ｐゴシック" pitchFamily="-106" charset="-128"/>
        </a:defRPr>
      </a:lvl5pPr>
      <a:lvl6pPr marL="2514600" indent="-228600" algn="l" rtl="0" eaLnBrk="0" fontAlgn="base">
        <a:lnSpc>
          <a:spcPct val="110000"/>
        </a:lnSpc>
        <a:spcBef>
          <a:spcPts val="600"/>
        </a:spcBef>
        <a:spcAft>
          <a:spcPts val="600"/>
        </a:spcAft>
        <a:buClr>
          <a:schemeClr val="bg1"/>
        </a:buClr>
        <a:buSzPct val="110000"/>
        <a:buFont typeface="Arial" pitchFamily="-106" charset="0"/>
        <a:buChar char="›"/>
        <a:defRPr sz="2000">
          <a:solidFill>
            <a:schemeClr val="bg1"/>
          </a:solidFill>
          <a:latin typeface="+mn-lt"/>
          <a:ea typeface="ＭＳ Ｐゴシック" pitchFamily="-106" charset="-128"/>
        </a:defRPr>
      </a:lvl6pPr>
      <a:lvl7pPr marL="2971800" indent="-228600" algn="l" rtl="0" eaLnBrk="0" fontAlgn="base">
        <a:lnSpc>
          <a:spcPct val="110000"/>
        </a:lnSpc>
        <a:spcBef>
          <a:spcPts val="600"/>
        </a:spcBef>
        <a:spcAft>
          <a:spcPts val="600"/>
        </a:spcAft>
        <a:buClr>
          <a:schemeClr val="bg1"/>
        </a:buClr>
        <a:buSzPct val="110000"/>
        <a:buFont typeface="Arial" pitchFamily="-106" charset="0"/>
        <a:buChar char="›"/>
        <a:defRPr sz="2000">
          <a:solidFill>
            <a:schemeClr val="bg1"/>
          </a:solidFill>
          <a:latin typeface="+mn-lt"/>
          <a:ea typeface="ＭＳ Ｐゴシック" pitchFamily="-106" charset="-128"/>
        </a:defRPr>
      </a:lvl7pPr>
      <a:lvl8pPr marL="3429000" indent="-228600" algn="l" rtl="0" eaLnBrk="0" fontAlgn="base">
        <a:lnSpc>
          <a:spcPct val="110000"/>
        </a:lnSpc>
        <a:spcBef>
          <a:spcPts val="600"/>
        </a:spcBef>
        <a:spcAft>
          <a:spcPts val="600"/>
        </a:spcAft>
        <a:buClr>
          <a:schemeClr val="bg1"/>
        </a:buClr>
        <a:buSzPct val="110000"/>
        <a:buFont typeface="Arial" pitchFamily="-106" charset="0"/>
        <a:buChar char="›"/>
        <a:defRPr sz="2000">
          <a:solidFill>
            <a:schemeClr val="bg1"/>
          </a:solidFill>
          <a:latin typeface="+mn-lt"/>
          <a:ea typeface="ＭＳ Ｐゴシック" pitchFamily="-106" charset="-128"/>
        </a:defRPr>
      </a:lvl8pPr>
      <a:lvl9pPr marL="3886200" indent="-228600" algn="l" rtl="0" eaLnBrk="0" fontAlgn="base">
        <a:lnSpc>
          <a:spcPct val="110000"/>
        </a:lnSpc>
        <a:spcBef>
          <a:spcPts val="600"/>
        </a:spcBef>
        <a:spcAft>
          <a:spcPts val="600"/>
        </a:spcAft>
        <a:buClr>
          <a:schemeClr val="bg1"/>
        </a:buClr>
        <a:buSzPct val="110000"/>
        <a:buFont typeface="Arial" pitchFamily="-106" charset="0"/>
        <a:buChar char="›"/>
        <a:defRPr sz="2000">
          <a:solidFill>
            <a:schemeClr val="bg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 charset="0"/>
              </a:defRPr>
            </a:lvl1pPr>
          </a:lstStyle>
          <a:p>
            <a:fld id="{2DA7D60C-9DF9-654E-841F-26CCEDC625D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12"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8250FFA-37F0-3047-8673-16A250D5FA3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pitchFamily="-1" charset="0"/>
                <a:cs typeface="Arial" pitchFamily="-1" charset="0"/>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pitchFamily="-1" charset="0"/>
                <a:cs typeface="Arial" pitchFamily="-1" charset="0"/>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Arial" pitchFamily="-1" charset="0"/>
                <a:cs typeface="Arial" pitchFamily="-1" charset="0"/>
              </a:defRPr>
            </a:lvl1pPr>
          </a:lstStyle>
          <a:p>
            <a:fld id="{CAC987F5-C470-D941-936F-E48F04C3237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1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3492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fld id="{6346A069-52C3-8A41-A497-80563829DDEA}" type="datetime1">
              <a:rPr lang="en-US"/>
              <a:pPr/>
              <a:t>9/19/12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fld id="{2FBEBFDD-054D-C54C-AD1A-CCD46B49172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17"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fld id="{050E6302-415D-8845-8071-06C59EF760F0}" type="datetime1">
              <a:rPr lang="en-US"/>
              <a:pPr/>
              <a:t>9/19/12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fld id="{497D77FD-4545-A94E-B439-1A20CE9FD4D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18"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 charset="0"/>
              </a:defRPr>
            </a:lvl1pPr>
          </a:lstStyle>
          <a:p>
            <a:fld id="{92893B0D-8AA0-7548-BF0D-D87B0787508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19"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0.png"/><Relationship Id="rId3" Type="http://schemas.openxmlformats.org/officeDocument/2006/relationships/image" Target="../media/image29.png"/></Relationships>
</file>

<file path=ppt/slides/_rels/slide100.xml.rels><?xml version="1.0" encoding="UTF-8" standalone="yes"?>
<Relationships xmlns="http://schemas.openxmlformats.org/package/2006/relationships"><Relationship Id="rId3" Type="http://schemas.openxmlformats.org/officeDocument/2006/relationships/image" Target="../media/image156.jpeg"/><Relationship Id="rId4" Type="http://schemas.openxmlformats.org/officeDocument/2006/relationships/image" Target="../media/image157.png"/><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101.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wmf"/><Relationship Id="rId5" Type="http://schemas.openxmlformats.org/officeDocument/2006/relationships/image" Target="../media/image160.jpeg"/><Relationship Id="rId1" Type="http://schemas.openxmlformats.org/officeDocument/2006/relationships/slideLayout" Target="../slideLayouts/slideLayout14.xml"/><Relationship Id="rId2" Type="http://schemas.openxmlformats.org/officeDocument/2006/relationships/notesSlide" Target="../notesSlides/notesSlide3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5.xml"/><Relationship Id="rId3" Type="http://schemas.openxmlformats.org/officeDocument/2006/relationships/image" Target="../media/image16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1.png"/><Relationship Id="rId3"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9.png"/><Relationship Id="rId5" Type="http://schemas.openxmlformats.org/officeDocument/2006/relationships/image" Target="../media/image26.png"/><Relationship Id="rId1" Type="http://schemas.openxmlformats.org/officeDocument/2006/relationships/slideLayout" Target="../slideLayouts/slideLayout23.xml"/><Relationship Id="rId2"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eg"/><Relationship Id="rId3" Type="http://schemas.openxmlformats.org/officeDocument/2006/relationships/image" Target="../media/image3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21.xml"/><Relationship Id="rId2"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2.bin"/><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3.bin"/><Relationship Id="rId1" Type="http://schemas.openxmlformats.org/officeDocument/2006/relationships/vmlDrawing" Target="../drawings/vmlDrawing4.vml"/><Relationship Id="rId2"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4.bin"/><Relationship Id="rId1" Type="http://schemas.openxmlformats.org/officeDocument/2006/relationships/vmlDrawing" Target="../drawings/vmlDrawing5.vml"/><Relationship Id="rId2"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oleObject" Target="../embeddings/oleObject6.bin"/><Relationship Id="rId1" Type="http://schemas.openxmlformats.org/officeDocument/2006/relationships/vmlDrawing" Target="../drawings/vmlDrawing6.vml"/><Relationship Id="rId2"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Microsoft_Equation1.bin"/><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oleObject" Target="../embeddings/Microsoft_Equation2.bin"/><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7.bin"/><Relationship Id="rId5" Type="http://schemas.openxmlformats.org/officeDocument/2006/relationships/oleObject" Target="../embeddings/Microsoft_Equation3.bin"/><Relationship Id="rId6" Type="http://schemas.openxmlformats.org/officeDocument/2006/relationships/oleObject" Target="../embeddings/Microsoft_Equation4.bin"/><Relationship Id="rId7" Type="http://schemas.openxmlformats.org/officeDocument/2006/relationships/oleObject" Target="../embeddings/Microsoft_Equation5.bin"/><Relationship Id="rId8" Type="http://schemas.openxmlformats.org/officeDocument/2006/relationships/hyperlink" Target="http://www-bcs.mit.edu/people/adelson/pub_pdfs/simoncelli_noise.pdf" TargetMode="External"/><Relationship Id="rId1" Type="http://schemas.openxmlformats.org/officeDocument/2006/relationships/vmlDrawing" Target="../drawings/vmlDrawing7.vml"/><Relationship Id="rId2"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3.xml"/><Relationship Id="rId2"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4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image" Target="../media/image4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Microsoft_Equation6.bin"/><Relationship Id="rId5" Type="http://schemas.openxmlformats.org/officeDocument/2006/relationships/image" Target="../media/image50.jpeg"/><Relationship Id="rId1" Type="http://schemas.openxmlformats.org/officeDocument/2006/relationships/vmlDrawing" Target="../drawings/vmlDrawing8.vml"/><Relationship Id="rId2"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1.xml"/><Relationship Id="rId2"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jpeg"/><Relationship Id="rId3"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jpeg"/><Relationship Id="rId1" Type="http://schemas.openxmlformats.org/officeDocument/2006/relationships/slideLayout" Target="../slideLayouts/slideLayout12.xml"/><Relationship Id="rId2"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13.xml"/><Relationship Id="rId2"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hyperlink" Target="http://www.cs.dartmouth.edu/farid/publications/deception09.pdf" TargetMode="External"/><Relationship Id="rId4" Type="http://schemas.openxmlformats.org/officeDocument/2006/relationships/hyperlink" Target="http://www.cs.dartmouth.edu/farid/publications/significance06.pdf" TargetMode="External"/><Relationship Id="rId1" Type="http://schemas.openxmlformats.org/officeDocument/2006/relationships/slideLayout" Target="../slideLayouts/slideLayout20.xml"/><Relationship Id="rId2"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20.xml"/><Relationship Id="rId2" Type="http://schemas.openxmlformats.org/officeDocument/2006/relationships/image" Target="../media/image6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9.jpeg"/><Relationship Id="rId3" Type="http://schemas.openxmlformats.org/officeDocument/2006/relationships/image" Target="../media/image7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4.jpeg"/><Relationship Id="rId3"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oleObject" Target="../embeddings/oleObject1.bin"/><Relationship Id="rId1" Type="http://schemas.openxmlformats.org/officeDocument/2006/relationships/vmlDrawing" Target="../drawings/vmlDrawing2.vml"/><Relationship Id="rId2"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7.jpeg"/><Relationship Id="rId3" Type="http://schemas.openxmlformats.org/officeDocument/2006/relationships/image" Target="../media/image8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9.jpeg"/></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pn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2.jpeg"/><Relationship Id="rId5" Type="http://schemas.openxmlformats.org/officeDocument/2006/relationships/image" Target="../media/image93.jpeg"/><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94.png"/><Relationship Id="rId1" Type="http://schemas.openxmlformats.org/officeDocument/2006/relationships/video" Target="file://localhost/Users/torralba/atb/Teaching/2012/2012_upc/fast.wmv" TargetMode="External"/><Relationship Id="rId2"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video" Target="file://localhost/Users/torralba/atb/Teaching/2012/2012_upc/before_move-1.wmv" TargetMode="External"/><Relationship Id="rId2" Type="http://schemas.openxmlformats.org/officeDocument/2006/relationships/slideLayout" Target="../slideLayouts/slideLayout14.xml"/><Relationship Id="rId3" Type="http://schemas.openxmlformats.org/officeDocument/2006/relationships/image" Target="../media/image95.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13.xml"/><Relationship Id="rId5" Type="http://schemas.openxmlformats.org/officeDocument/2006/relationships/image" Target="../media/image96.png"/><Relationship Id="rId6" Type="http://schemas.openxmlformats.org/officeDocument/2006/relationships/image" Target="../media/image97.png"/><Relationship Id="rId1" Type="http://schemas.openxmlformats.org/officeDocument/2006/relationships/video" Target="file://localhost/Users/torralba/atb/Teaching/2012/2012_upc/move_zoom_after.wmv" TargetMode="External"/><Relationship Id="rId2" Type="http://schemas.openxmlformats.org/officeDocument/2006/relationships/video" Target="file://localhost/Users/torralba/atb/Teaching/2012/2012_upc/traj2.avi" TargetMode="External"/></Relationships>
</file>

<file path=ppt/slides/_rels/slide6.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55.jpe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55.jpe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1.wmf"/><Relationship Id="rId8" Type="http://schemas.openxmlformats.org/officeDocument/2006/relationships/image" Target="../media/image102.wmf"/><Relationship Id="rId9" Type="http://schemas.openxmlformats.org/officeDocument/2006/relationships/oleObject" Target="../embeddings/oleObject8.bin"/><Relationship Id="rId10" Type="http://schemas.openxmlformats.org/officeDocument/2006/relationships/image" Target="../media/image103.wmf"/><Relationship Id="rId1" Type="http://schemas.openxmlformats.org/officeDocument/2006/relationships/vmlDrawing" Target="../drawings/vmlDrawing9.vml"/><Relationship Id="rId2"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4.png"/><Relationship Id="rId3" Type="http://schemas.openxmlformats.org/officeDocument/2006/relationships/image" Target="../media/image10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6.png"/><Relationship Id="rId3" Type="http://schemas.openxmlformats.org/officeDocument/2006/relationships/image" Target="../media/image107.png"/></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5.png"/><Relationship Id="rId5" Type="http://schemas.openxmlformats.org/officeDocument/2006/relationships/image" Target="../media/image109.png"/><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10.wmf"/></Relationships>
</file>

<file path=ppt/slides/_rels/slide67.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55.jpeg"/><Relationship Id="rId6" Type="http://schemas.openxmlformats.org/officeDocument/2006/relationships/image" Target="../media/image115.png"/><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122.png"/><Relationship Id="rId5" Type="http://schemas.openxmlformats.org/officeDocument/2006/relationships/oleObject" Target="../embeddings/oleObject10.bin"/><Relationship Id="rId6" Type="http://schemas.openxmlformats.org/officeDocument/2006/relationships/image" Target="../media/image123.png"/><Relationship Id="rId7" Type="http://schemas.openxmlformats.org/officeDocument/2006/relationships/image" Target="../media/image124.wmf"/><Relationship Id="rId1" Type="http://schemas.openxmlformats.org/officeDocument/2006/relationships/vmlDrawing" Target="../drawings/vmlDrawing10.vml"/><Relationship Id="rId2"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2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4.wmf"/></Relationships>
</file>

<file path=ppt/slides/_rels/slide77.xml.rels><?xml version="1.0" encoding="UTF-8" standalone="yes"?>
<Relationships xmlns="http://schemas.openxmlformats.org/package/2006/relationships"><Relationship Id="rId3" Type="http://schemas.openxmlformats.org/officeDocument/2006/relationships/image" Target="../media/image124.wmf"/><Relationship Id="rId4" Type="http://schemas.openxmlformats.org/officeDocument/2006/relationships/oleObject" Target="../embeddings/oleObject11.bin"/><Relationship Id="rId1" Type="http://schemas.openxmlformats.org/officeDocument/2006/relationships/vmlDrawing" Target="../drawings/vmlDrawing11.vml"/><Relationship Id="rId2"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124.wmf"/><Relationship Id="rId4" Type="http://schemas.openxmlformats.org/officeDocument/2006/relationships/oleObject" Target="../embeddings/oleObject12.bin"/><Relationship Id="rId5" Type="http://schemas.openxmlformats.org/officeDocument/2006/relationships/image" Target="../media/image128.wmf"/><Relationship Id="rId6" Type="http://schemas.openxmlformats.org/officeDocument/2006/relationships/oleObject" Target="../embeddings/oleObject13.bin"/><Relationship Id="rId7" Type="http://schemas.openxmlformats.org/officeDocument/2006/relationships/image" Target="../media/image129.png"/><Relationship Id="rId1" Type="http://schemas.openxmlformats.org/officeDocument/2006/relationships/vmlDrawing" Target="../drawings/vmlDrawing12.vml"/><Relationship Id="rId2"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4.wmf"/><Relationship Id="rId3" Type="http://schemas.openxmlformats.org/officeDocument/2006/relationships/image" Target="../media/image130.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124.wmf"/><Relationship Id="rId5" Type="http://schemas.openxmlformats.org/officeDocument/2006/relationships/image" Target="../media/image131.wmf"/><Relationship Id="rId6" Type="http://schemas.openxmlformats.org/officeDocument/2006/relationships/oleObject" Target="../embeddings/oleObject14.bin"/><Relationship Id="rId7" Type="http://schemas.openxmlformats.org/officeDocument/2006/relationships/image" Target="../media/image132.png"/><Relationship Id="rId1" Type="http://schemas.openxmlformats.org/officeDocument/2006/relationships/vmlDrawing" Target="../drawings/vmlDrawing13.vml"/><Relationship Id="rId2"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3.jpeg"/></Relationships>
</file>

<file path=ppt/slides/_rels/slide83.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jpeg"/><Relationship Id="rId1" Type="http://schemas.openxmlformats.org/officeDocument/2006/relationships/slideLayout" Target="../slideLayouts/slideLayout16.xml"/><Relationship Id="rId2" Type="http://schemas.openxmlformats.org/officeDocument/2006/relationships/notesSlide" Target="../notesSlides/notesSlide23.xml"/></Relationships>
</file>

<file path=ppt/slides/_rels/slide84.xml.rels><?xml version="1.0" encoding="UTF-8" standalone="yes"?>
<Relationships xmlns="http://schemas.openxmlformats.org/package/2006/relationships"><Relationship Id="rId1" Type="http://schemas.openxmlformats.org/officeDocument/2006/relationships/vmlDrawing" Target="../drawings/vmlDrawing14.vml"/><Relationship Id="rId2" Type="http://schemas.openxmlformats.org/officeDocument/2006/relationships/slideLayout" Target="../slideLayouts/slideLayout16.xml"/><Relationship Id="rId3" Type="http://schemas.openxmlformats.org/officeDocument/2006/relationships/oleObject" Target="../embeddings/oleObject15.bin"/></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135.jpeg"/><Relationship Id="rId5" Type="http://schemas.openxmlformats.org/officeDocument/2006/relationships/image" Target="../media/image133.jpeg"/><Relationship Id="rId6" Type="http://schemas.openxmlformats.org/officeDocument/2006/relationships/oleObject" Target="../embeddings/oleObject16.bin"/><Relationship Id="rId1" Type="http://schemas.openxmlformats.org/officeDocument/2006/relationships/vmlDrawing" Target="../drawings/vmlDrawing15.vml"/><Relationship Id="rId2"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137.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17.bin"/><Relationship Id="rId1" Type="http://schemas.openxmlformats.org/officeDocument/2006/relationships/vmlDrawing" Target="../drawings/vmlDrawing16.vml"/><Relationship Id="rId2"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139.jpeg"/></Relationships>
</file>

<file path=ppt/slides/_rels/slide89.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29.png"/></Relationships>
</file>

<file path=ppt/slides/_rels/slide90.xml.rels><?xml version="1.0" encoding="UTF-8" standalone="yes"?>
<Relationships xmlns="http://schemas.openxmlformats.org/package/2006/relationships"><Relationship Id="rId3" Type="http://schemas.openxmlformats.org/officeDocument/2006/relationships/image" Target="../media/image142.jpeg"/><Relationship Id="rId4" Type="http://schemas.openxmlformats.org/officeDocument/2006/relationships/image" Target="../media/image143.png"/><Relationship Id="rId5" Type="http://schemas.openxmlformats.org/officeDocument/2006/relationships/image" Target="../media/image144.png"/><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145.png"/></Relationships>
</file>

<file path=ppt/slides/_rels/slide92.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4.wmf"/></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148.png"/><Relationship Id="rId1" Type="http://schemas.openxmlformats.org/officeDocument/2006/relationships/vmlDrawing" Target="../drawings/vmlDrawing17.vml"/><Relationship Id="rId2"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vmlDrawing" Target="../drawings/vmlDrawing18.vml"/><Relationship Id="rId2" Type="http://schemas.openxmlformats.org/officeDocument/2006/relationships/slideLayout" Target="../slideLayouts/slideLayout14.xml"/><Relationship Id="rId3" Type="http://schemas.openxmlformats.org/officeDocument/2006/relationships/oleObject" Target="../embeddings/oleObject19.bin"/></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50.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51.jpeg"/><Relationship Id="rId3" Type="http://schemas.openxmlformats.org/officeDocument/2006/relationships/image" Target="../media/image152.png"/></Relationships>
</file>

<file path=ppt/slides/_rels/slide98.xml.rels><?xml version="1.0" encoding="UTF-8" standalone="yes"?>
<Relationships xmlns="http://schemas.openxmlformats.org/package/2006/relationships"><Relationship Id="rId3" Type="http://schemas.openxmlformats.org/officeDocument/2006/relationships/image" Target="../media/image153.jpeg"/><Relationship Id="rId4" Type="http://schemas.openxmlformats.org/officeDocument/2006/relationships/image" Target="../media/image154.jpeg"/><Relationship Id="rId1" Type="http://schemas.openxmlformats.org/officeDocument/2006/relationships/slideLayout" Target="../slideLayouts/slideLayout16.xml"/><Relationship Id="rId2" Type="http://schemas.openxmlformats.org/officeDocument/2006/relationships/image" Target="../media/image151.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155.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subTitle" idx="1"/>
          </p:nvPr>
        </p:nvSpPr>
        <p:spPr>
          <a:xfrm>
            <a:off x="152400" y="2503488"/>
            <a:ext cx="7010400" cy="990600"/>
          </a:xfrm>
        </p:spPr>
        <p:txBody>
          <a:bodyPr/>
          <a:lstStyle/>
          <a:p>
            <a:pPr algn="l" eaLnBrk="1" hangingPunct="1">
              <a:lnSpc>
                <a:spcPct val="80000"/>
              </a:lnSpc>
            </a:pPr>
            <a:r>
              <a:rPr lang="en-US" sz="3000" b="1">
                <a:solidFill>
                  <a:schemeClr val="tx1"/>
                </a:solidFill>
                <a:ea typeface="ＭＳ Ｐゴシック" pitchFamily="-1" charset="-128"/>
                <a:cs typeface="ＭＳ Ｐゴシック" pitchFamily="-1" charset="-128"/>
              </a:rPr>
              <a:t>Lecture 5</a:t>
            </a:r>
          </a:p>
          <a:p>
            <a:pPr algn="l" eaLnBrk="1" hangingPunct="1">
              <a:lnSpc>
                <a:spcPct val="80000"/>
              </a:lnSpc>
            </a:pPr>
            <a:r>
              <a:rPr lang="en-US" sz="3000">
                <a:solidFill>
                  <a:schemeClr val="tx1"/>
                </a:solidFill>
                <a:ea typeface="ＭＳ Ｐゴシック" pitchFamily="-1" charset="-128"/>
                <a:cs typeface="ＭＳ Ｐゴシック" pitchFamily="-1" charset="-128"/>
              </a:rPr>
              <a:t>	Statistical Image Models</a:t>
            </a:r>
          </a:p>
        </p:txBody>
      </p:sp>
      <p:pic>
        <p:nvPicPr>
          <p:cNvPr id="35843" name="Picture 6"/>
          <p:cNvPicPr>
            <a:picLocks noChangeAspect="1"/>
          </p:cNvPicPr>
          <p:nvPr/>
        </p:nvPicPr>
        <p:blipFill>
          <a:blip r:embed="rId2"/>
          <a:srcRect/>
          <a:stretch>
            <a:fillRect/>
          </a:stretch>
        </p:blipFill>
        <p:spPr bwMode="auto">
          <a:xfrm>
            <a:off x="0" y="0"/>
            <a:ext cx="9123363" cy="1119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ea typeface="ＭＳ Ｐゴシック" pitchFamily="-1" charset="-128"/>
                <a:cs typeface="ＭＳ Ｐゴシック" pitchFamily="-1" charset="-128"/>
              </a:rPr>
              <a:t>The wavelet marginal model</a:t>
            </a:r>
          </a:p>
        </p:txBody>
      </p:sp>
      <p:pic>
        <p:nvPicPr>
          <p:cNvPr id="46083" name="Picture 3"/>
          <p:cNvPicPr>
            <a:picLocks noChangeAspect="1"/>
          </p:cNvPicPr>
          <p:nvPr/>
        </p:nvPicPr>
        <p:blipFill>
          <a:blip r:embed="rId2"/>
          <a:srcRect l="62505" t="7327" r="15022" b="58311"/>
          <a:stretch>
            <a:fillRect/>
          </a:stretch>
        </p:blipFill>
        <p:spPr bwMode="auto">
          <a:xfrm>
            <a:off x="6207125" y="2095500"/>
            <a:ext cx="2039938" cy="2044700"/>
          </a:xfrm>
          <a:prstGeom prst="rect">
            <a:avLst/>
          </a:prstGeom>
          <a:noFill/>
          <a:ln w="9525">
            <a:noFill/>
            <a:miter lim="800000"/>
            <a:headEnd/>
            <a:tailEnd/>
          </a:ln>
        </p:spPr>
      </p:pic>
      <p:pic>
        <p:nvPicPr>
          <p:cNvPr id="46084" name="Picture 4"/>
          <p:cNvPicPr>
            <a:picLocks noChangeAspect="1"/>
          </p:cNvPicPr>
          <p:nvPr/>
        </p:nvPicPr>
        <p:blipFill>
          <a:blip r:embed="rId2"/>
          <a:srcRect l="62575" t="55132" r="15022" b="10973"/>
          <a:stretch>
            <a:fillRect/>
          </a:stretch>
        </p:blipFill>
        <p:spPr bwMode="auto">
          <a:xfrm>
            <a:off x="3365500" y="3362325"/>
            <a:ext cx="2033588" cy="2017713"/>
          </a:xfrm>
          <a:prstGeom prst="rect">
            <a:avLst/>
          </a:prstGeom>
          <a:noFill/>
          <a:ln w="9525">
            <a:noFill/>
            <a:miter lim="800000"/>
            <a:headEnd/>
            <a:tailEnd/>
          </a:ln>
        </p:spPr>
      </p:pic>
      <p:pic>
        <p:nvPicPr>
          <p:cNvPr id="46085" name="Picture 5"/>
          <p:cNvPicPr>
            <a:picLocks noChangeAspect="1"/>
          </p:cNvPicPr>
          <p:nvPr/>
        </p:nvPicPr>
        <p:blipFill>
          <a:blip r:embed="rId2"/>
          <a:srcRect l="18465" t="7327" r="59027" b="58311"/>
          <a:stretch>
            <a:fillRect/>
          </a:stretch>
        </p:blipFill>
        <p:spPr bwMode="auto">
          <a:xfrm>
            <a:off x="338138" y="2224088"/>
            <a:ext cx="2043112" cy="2044700"/>
          </a:xfrm>
          <a:prstGeom prst="rect">
            <a:avLst/>
          </a:prstGeom>
          <a:noFill/>
          <a:ln w="9525">
            <a:noFill/>
            <a:miter lim="800000"/>
            <a:headEnd/>
            <a:tailEnd/>
          </a:ln>
        </p:spPr>
      </p:pic>
      <p:pic>
        <p:nvPicPr>
          <p:cNvPr id="46086" name="Picture 6"/>
          <p:cNvPicPr>
            <a:picLocks noChangeAspect="1"/>
          </p:cNvPicPr>
          <p:nvPr/>
        </p:nvPicPr>
        <p:blipFill>
          <a:blip r:embed="rId2"/>
          <a:srcRect l="18465" t="55132" r="59045" b="10973"/>
          <a:stretch>
            <a:fillRect/>
          </a:stretch>
        </p:blipFill>
        <p:spPr bwMode="auto">
          <a:xfrm>
            <a:off x="3300413" y="1006475"/>
            <a:ext cx="2041525" cy="2017713"/>
          </a:xfrm>
          <a:prstGeom prst="rect">
            <a:avLst/>
          </a:prstGeom>
          <a:noFill/>
          <a:ln w="9525">
            <a:noFill/>
            <a:miter lim="800000"/>
            <a:headEnd/>
            <a:tailEnd/>
          </a:ln>
        </p:spPr>
      </p:pic>
      <p:cxnSp>
        <p:nvCxnSpPr>
          <p:cNvPr id="9" name="Straight Arrow Connector 8"/>
          <p:cNvCxnSpPr/>
          <p:nvPr/>
        </p:nvCxnSpPr>
        <p:spPr>
          <a:xfrm flipV="1">
            <a:off x="2532063" y="2417763"/>
            <a:ext cx="531812" cy="4524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563813" y="3663950"/>
            <a:ext cx="595312"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089" name="TextBox 11"/>
          <p:cNvSpPr txBox="1">
            <a:spLocks noChangeArrowheads="1"/>
          </p:cNvSpPr>
          <p:nvPr/>
        </p:nvSpPr>
        <p:spPr bwMode="auto">
          <a:xfrm>
            <a:off x="2500313" y="1989138"/>
            <a:ext cx="711200" cy="369887"/>
          </a:xfrm>
          <a:prstGeom prst="rect">
            <a:avLst/>
          </a:prstGeom>
          <a:noFill/>
          <a:ln w="9525">
            <a:noFill/>
            <a:miter lim="800000"/>
            <a:headEnd/>
            <a:tailEnd/>
          </a:ln>
        </p:spPr>
        <p:txBody>
          <a:bodyPr wrap="none">
            <a:prstTxWarp prst="textNoShape">
              <a:avLst/>
            </a:prstTxWarp>
            <a:spAutoFit/>
          </a:bodyPr>
          <a:lstStyle/>
          <a:p>
            <a:r>
              <a:rPr lang="en-US" sz="1800"/>
              <a:t>[1 -1]</a:t>
            </a:r>
          </a:p>
        </p:txBody>
      </p:sp>
      <p:sp>
        <p:nvSpPr>
          <p:cNvPr id="46090" name="TextBox 12"/>
          <p:cNvSpPr txBox="1">
            <a:spLocks noChangeArrowheads="1"/>
          </p:cNvSpPr>
          <p:nvPr/>
        </p:nvSpPr>
        <p:spPr bwMode="auto">
          <a:xfrm>
            <a:off x="2549525" y="3228975"/>
            <a:ext cx="801688" cy="369888"/>
          </a:xfrm>
          <a:prstGeom prst="rect">
            <a:avLst/>
          </a:prstGeom>
          <a:noFill/>
          <a:ln w="9525">
            <a:noFill/>
            <a:miter lim="800000"/>
            <a:headEnd/>
            <a:tailEnd/>
          </a:ln>
        </p:spPr>
        <p:txBody>
          <a:bodyPr wrap="none">
            <a:prstTxWarp prst="textNoShape">
              <a:avLst/>
            </a:prstTxWarp>
            <a:spAutoFit/>
          </a:bodyPr>
          <a:lstStyle/>
          <a:p>
            <a:r>
              <a:rPr lang="en-US" sz="1800"/>
              <a:t>[1 -1]</a:t>
            </a:r>
            <a:r>
              <a:rPr lang="en-US" sz="1800" baseline="30000"/>
              <a:t>T</a:t>
            </a:r>
          </a:p>
        </p:txBody>
      </p:sp>
      <p:cxnSp>
        <p:nvCxnSpPr>
          <p:cNvPr id="14" name="Straight Arrow Connector 13"/>
          <p:cNvCxnSpPr/>
          <p:nvPr/>
        </p:nvCxnSpPr>
        <p:spPr>
          <a:xfrm>
            <a:off x="5454650" y="2268538"/>
            <a:ext cx="595313"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541963" y="3808413"/>
            <a:ext cx="531812" cy="4524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6093" name="Picture 12"/>
          <p:cNvPicPr>
            <a:picLocks noChangeAspect="1"/>
          </p:cNvPicPr>
          <p:nvPr/>
        </p:nvPicPr>
        <p:blipFill>
          <a:blip r:embed="rId3"/>
          <a:srcRect l="35966" r="46992"/>
          <a:stretch>
            <a:fillRect/>
          </a:stretch>
        </p:blipFill>
        <p:spPr bwMode="auto">
          <a:xfrm>
            <a:off x="4343400" y="5530850"/>
            <a:ext cx="744538" cy="1331913"/>
          </a:xfrm>
          <a:prstGeom prst="rect">
            <a:avLst/>
          </a:prstGeom>
          <a:noFill/>
          <a:ln w="9525">
            <a:noFill/>
            <a:miter lim="800000"/>
            <a:headEnd/>
            <a:tailEnd/>
          </a:ln>
        </p:spPr>
      </p:pic>
      <p:pic>
        <p:nvPicPr>
          <p:cNvPr id="46094" name="Picture 15"/>
          <p:cNvPicPr>
            <a:picLocks noChangeAspect="1"/>
          </p:cNvPicPr>
          <p:nvPr/>
        </p:nvPicPr>
        <p:blipFill>
          <a:blip r:embed="rId3"/>
          <a:srcRect r="47430"/>
          <a:stretch>
            <a:fillRect/>
          </a:stretch>
        </p:blipFill>
        <p:spPr bwMode="auto">
          <a:xfrm>
            <a:off x="2092325" y="5526088"/>
            <a:ext cx="2297113" cy="1331912"/>
          </a:xfrm>
          <a:prstGeom prst="rect">
            <a:avLst/>
          </a:prstGeom>
          <a:noFill/>
          <a:ln w="9525">
            <a:noFill/>
            <a:miter lim="800000"/>
            <a:headEnd/>
            <a:tailEnd/>
          </a:ln>
        </p:spPr>
      </p:pic>
      <p:sp>
        <p:nvSpPr>
          <p:cNvPr id="46095" name="TextBox 16"/>
          <p:cNvSpPr txBox="1">
            <a:spLocks noChangeArrowheads="1"/>
          </p:cNvSpPr>
          <p:nvPr/>
        </p:nvSpPr>
        <p:spPr bwMode="auto">
          <a:xfrm>
            <a:off x="3598863" y="6378575"/>
            <a:ext cx="798512" cy="400050"/>
          </a:xfrm>
          <a:prstGeom prst="rect">
            <a:avLst/>
          </a:prstGeom>
          <a:solidFill>
            <a:schemeClr val="bg1"/>
          </a:solidFill>
          <a:ln w="9525">
            <a:noFill/>
            <a:miter lim="800000"/>
            <a:headEnd/>
            <a:tailEnd/>
          </a:ln>
        </p:spPr>
        <p:txBody>
          <a:bodyPr>
            <a:prstTxWarp prst="textNoShape">
              <a:avLst/>
            </a:prstTxWarp>
            <a:spAutoFit/>
          </a:bodyPr>
          <a:lstStyle/>
          <a:p>
            <a:pPr algn="ctr"/>
            <a:r>
              <a:rPr lang="en-US" sz="2000"/>
              <a:t>k</a:t>
            </a:r>
          </a:p>
        </p:txBody>
      </p:sp>
      <p:sp>
        <p:nvSpPr>
          <p:cNvPr id="18" name="Rectangle 17"/>
          <p:cNvSpPr/>
          <p:nvPr/>
        </p:nvSpPr>
        <p:spPr>
          <a:xfrm>
            <a:off x="5048250" y="5530850"/>
            <a:ext cx="2046288" cy="1333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46097" name="TextBox 18"/>
          <p:cNvSpPr txBox="1">
            <a:spLocks noChangeArrowheads="1"/>
          </p:cNvSpPr>
          <p:nvPr/>
        </p:nvSpPr>
        <p:spPr bwMode="auto">
          <a:xfrm>
            <a:off x="5048250" y="5672138"/>
            <a:ext cx="2074863" cy="708025"/>
          </a:xfrm>
          <a:prstGeom prst="rect">
            <a:avLst/>
          </a:prstGeom>
          <a:noFill/>
          <a:ln w="9525">
            <a:noFill/>
            <a:miter lim="800000"/>
            <a:headEnd/>
            <a:tailEnd/>
          </a:ln>
        </p:spPr>
        <p:txBody>
          <a:bodyPr wrap="none">
            <a:prstTxWarp prst="textNoShape">
              <a:avLst/>
            </a:prstTxWarp>
            <a:spAutoFit/>
          </a:bodyPr>
          <a:lstStyle/>
          <a:p>
            <a:r>
              <a:rPr lang="en-US" sz="3600"/>
              <a:t>p</a:t>
            </a:r>
            <a:r>
              <a:rPr lang="en-US" sz="4000"/>
              <a:t>(</a:t>
            </a:r>
            <a:r>
              <a:rPr lang="en-US" sz="3600"/>
              <a:t>h</a:t>
            </a:r>
            <a:r>
              <a:rPr lang="en-US" sz="3600" baseline="-25000"/>
              <a:t>k</a:t>
            </a:r>
            <a:r>
              <a:rPr lang="en-US" sz="3600"/>
              <a:t>(</a:t>
            </a:r>
            <a:r>
              <a:rPr lang="en-US" sz="3600" i="1">
                <a:latin typeface="Times" pitchFamily="-1" charset="0"/>
                <a:ea typeface="Times" pitchFamily="-1" charset="0"/>
                <a:cs typeface="Times" pitchFamily="-1" charset="0"/>
              </a:rPr>
              <a:t>x,y</a:t>
            </a:r>
            <a:r>
              <a:rPr lang="en-US" sz="3600"/>
              <a:t>)</a:t>
            </a:r>
            <a:r>
              <a:rPr lang="en-US" sz="4000"/>
              <a:t>)</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9986" name="Picture 4" descr="omar1_final"/>
          <p:cNvPicPr>
            <a:picLocks noChangeAspect="1" noChangeArrowheads="1"/>
          </p:cNvPicPr>
          <p:nvPr/>
        </p:nvPicPr>
        <p:blipFill>
          <a:blip r:embed="rId3"/>
          <a:srcRect/>
          <a:stretch>
            <a:fillRect/>
          </a:stretch>
        </p:blipFill>
        <p:spPr bwMode="auto">
          <a:xfrm>
            <a:off x="601663" y="1158875"/>
            <a:ext cx="8532812" cy="5689600"/>
          </a:xfrm>
          <a:prstGeom prst="rect">
            <a:avLst/>
          </a:prstGeom>
          <a:noFill/>
          <a:ln w="9525">
            <a:solidFill>
              <a:schemeClr val="bg1"/>
            </a:solidFill>
            <a:miter lim="800000"/>
            <a:headEnd/>
            <a:tailEnd/>
          </a:ln>
        </p:spPr>
      </p:pic>
      <p:sp>
        <p:nvSpPr>
          <p:cNvPr id="169987" name="Text Box 6"/>
          <p:cNvSpPr txBox="1">
            <a:spLocks noChangeArrowheads="1"/>
          </p:cNvSpPr>
          <p:nvPr/>
        </p:nvSpPr>
        <p:spPr bwMode="auto">
          <a:xfrm>
            <a:off x="7086600" y="1295400"/>
            <a:ext cx="1147763" cy="508000"/>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output</a:t>
            </a:r>
          </a:p>
        </p:txBody>
      </p:sp>
      <p:sp>
        <p:nvSpPr>
          <p:cNvPr id="169988" name="Text Box 7"/>
          <p:cNvSpPr txBox="1">
            <a:spLocks noChangeArrowheads="1"/>
          </p:cNvSpPr>
          <p:nvPr/>
        </p:nvSpPr>
        <p:spPr bwMode="auto">
          <a:xfrm>
            <a:off x="2286000" y="0"/>
            <a:ext cx="1873250"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Blur kernel</a:t>
            </a:r>
          </a:p>
        </p:txBody>
      </p:sp>
      <p:pic>
        <p:nvPicPr>
          <p:cNvPr id="169989" name="Picture 5"/>
          <p:cNvPicPr>
            <a:picLocks noChangeAspect="1"/>
          </p:cNvPicPr>
          <p:nvPr/>
        </p:nvPicPr>
        <p:blipFill>
          <a:blip r:embed="rId4"/>
          <a:srcRect/>
          <a:stretch>
            <a:fillRect/>
          </a:stretch>
        </p:blipFill>
        <p:spPr bwMode="auto">
          <a:xfrm>
            <a:off x="0" y="0"/>
            <a:ext cx="2090738" cy="2065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Image artifacts &amp; estimated kernels</a:t>
            </a:r>
          </a:p>
        </p:txBody>
      </p:sp>
      <p:pic>
        <p:nvPicPr>
          <p:cNvPr id="172035" name="Picture 3"/>
          <p:cNvPicPr>
            <a:picLocks noChangeAspect="1" noChangeArrowheads="1"/>
          </p:cNvPicPr>
          <p:nvPr/>
        </p:nvPicPr>
        <p:blipFill>
          <a:blip r:embed="rId3"/>
          <a:srcRect/>
          <a:stretch>
            <a:fillRect/>
          </a:stretch>
        </p:blipFill>
        <p:spPr bwMode="auto">
          <a:xfrm>
            <a:off x="247650" y="1843088"/>
            <a:ext cx="6972300" cy="3467100"/>
          </a:xfrm>
          <a:prstGeom prst="rect">
            <a:avLst/>
          </a:prstGeom>
          <a:noFill/>
          <a:ln w="9525">
            <a:noFill/>
            <a:miter lim="800000"/>
            <a:headEnd/>
            <a:tailEnd/>
          </a:ln>
        </p:spPr>
      </p:pic>
      <p:pic>
        <p:nvPicPr>
          <p:cNvPr id="172036" name="Picture 4" descr="andrew_kernel"/>
          <p:cNvPicPr>
            <a:picLocks noChangeAspect="1" noChangeArrowheads="1"/>
          </p:cNvPicPr>
          <p:nvPr/>
        </p:nvPicPr>
        <p:blipFill>
          <a:blip r:embed="rId4"/>
          <a:srcRect/>
          <a:stretch>
            <a:fillRect/>
          </a:stretch>
        </p:blipFill>
        <p:spPr bwMode="auto">
          <a:xfrm>
            <a:off x="7239000" y="1897063"/>
            <a:ext cx="1620838" cy="1616075"/>
          </a:xfrm>
          <a:prstGeom prst="rect">
            <a:avLst/>
          </a:prstGeom>
          <a:noFill/>
          <a:ln w="63500">
            <a:solidFill>
              <a:schemeClr val="bg1"/>
            </a:solidFill>
            <a:miter lim="800000"/>
            <a:headEnd/>
            <a:tailEnd/>
          </a:ln>
        </p:spPr>
      </p:pic>
      <p:pic>
        <p:nvPicPr>
          <p:cNvPr id="172037" name="Picture 5" descr="andrew_blurry"/>
          <p:cNvPicPr>
            <a:picLocks noChangeAspect="1" noChangeArrowheads="1"/>
          </p:cNvPicPr>
          <p:nvPr/>
        </p:nvPicPr>
        <p:blipFill>
          <a:blip r:embed="rId5"/>
          <a:srcRect l="11459" t="58784" r="83412" b="38202"/>
          <a:stretch>
            <a:fillRect/>
          </a:stretch>
        </p:blipFill>
        <p:spPr bwMode="auto">
          <a:xfrm>
            <a:off x="7264400" y="3598863"/>
            <a:ext cx="1590675" cy="1658937"/>
          </a:xfrm>
          <a:prstGeom prst="rect">
            <a:avLst/>
          </a:prstGeom>
          <a:noFill/>
          <a:ln w="57150">
            <a:solidFill>
              <a:schemeClr val="bg1"/>
            </a:solidFill>
            <a:miter lim="800000"/>
            <a:headEnd/>
            <a:tailEnd/>
          </a:ln>
        </p:spPr>
      </p:pic>
      <p:sp>
        <p:nvSpPr>
          <p:cNvPr id="172038" name="Text Box 6"/>
          <p:cNvSpPr txBox="1">
            <a:spLocks noChangeArrowheads="1"/>
          </p:cNvSpPr>
          <p:nvPr/>
        </p:nvSpPr>
        <p:spPr bwMode="auto">
          <a:xfrm>
            <a:off x="163513" y="1427163"/>
            <a:ext cx="2019300" cy="503237"/>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Blur kernels</a:t>
            </a:r>
          </a:p>
        </p:txBody>
      </p:sp>
      <p:sp>
        <p:nvSpPr>
          <p:cNvPr id="172039" name="Text Box 7"/>
          <p:cNvSpPr txBox="1">
            <a:spLocks noChangeArrowheads="1"/>
          </p:cNvSpPr>
          <p:nvPr/>
        </p:nvSpPr>
        <p:spPr bwMode="auto">
          <a:xfrm>
            <a:off x="152400" y="5249863"/>
            <a:ext cx="2459038" cy="503237"/>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Image patterns</a:t>
            </a:r>
          </a:p>
        </p:txBody>
      </p:sp>
      <p:sp>
        <p:nvSpPr>
          <p:cNvPr id="172040"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172041" name="Text Box 9"/>
          <p:cNvSpPr txBox="1">
            <a:spLocks noChangeArrowheads="1"/>
          </p:cNvSpPr>
          <p:nvPr/>
        </p:nvSpPr>
        <p:spPr bwMode="auto">
          <a:xfrm>
            <a:off x="188913" y="5861050"/>
            <a:ext cx="8955087" cy="822325"/>
          </a:xfrm>
          <a:prstGeom prst="rect">
            <a:avLst/>
          </a:prstGeom>
          <a:noFill/>
          <a:ln w="9525">
            <a:noFill/>
            <a:miter lim="800000"/>
            <a:headEnd/>
            <a:tailEnd/>
          </a:ln>
        </p:spPr>
        <p:txBody>
          <a:bodyPr>
            <a:prstTxWarp prst="textNoShape">
              <a:avLst/>
            </a:prstTxWarp>
            <a:spAutoFit/>
          </a:bodyPr>
          <a:lstStyle/>
          <a:p>
            <a:r>
              <a:rPr lang="en-US">
                <a:solidFill>
                  <a:srgbClr val="FF9900"/>
                </a:solidFill>
              </a:rPr>
              <a:t>Note: blur kernels were inferred from large image patches,</a:t>
            </a:r>
            <a:br>
              <a:rPr lang="en-US">
                <a:solidFill>
                  <a:srgbClr val="FF9900"/>
                </a:solidFill>
              </a:rPr>
            </a:br>
            <a:r>
              <a:rPr lang="en-US">
                <a:solidFill>
                  <a:srgbClr val="FF9900"/>
                </a:solidFill>
              </a:rPr>
              <a:t>           NOT the image patterns shown</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82" name="Slide Number Placeholder 4"/>
          <p:cNvSpPr>
            <a:spLocks noGrp="1"/>
          </p:cNvSpPr>
          <p:nvPr>
            <p:ph type="sldNum" sz="quarter" idx="12"/>
          </p:nvPr>
        </p:nvSpPr>
        <p:spPr>
          <a:noFill/>
        </p:spPr>
        <p:txBody>
          <a:bodyPr/>
          <a:lstStyle/>
          <a:p>
            <a:fld id="{F47B6B0F-6005-6649-B5DA-5FD09522CF03}" type="slidenum">
              <a:rPr lang="en-US" smtClean="0"/>
              <a:pPr/>
              <a:t>102</a:t>
            </a:fld>
            <a:endParaRPr lang="en-US" smtClean="0"/>
          </a:p>
        </p:txBody>
      </p:sp>
      <p:sp>
        <p:nvSpPr>
          <p:cNvPr id="174083" name="Rectangle 2"/>
          <p:cNvSpPr>
            <a:spLocks noGrp="1" noChangeArrowheads="1"/>
          </p:cNvSpPr>
          <p:nvPr>
            <p:ph type="title"/>
          </p:nvPr>
        </p:nvSpPr>
        <p:spPr>
          <a:xfrm>
            <a:off x="609600" y="228600"/>
            <a:ext cx="7772400" cy="1143000"/>
          </a:xfrm>
        </p:spPr>
        <p:txBody>
          <a:bodyPr/>
          <a:lstStyle/>
          <a:p>
            <a:pPr eaLnBrk="1" hangingPunct="1"/>
            <a:r>
              <a:rPr lang="en-US">
                <a:ea typeface="ＭＳ Ｐゴシック" pitchFamily="-1" charset="-128"/>
                <a:cs typeface="ＭＳ Ｐゴシック" pitchFamily="-1" charset="-128"/>
              </a:rPr>
              <a:t>Bayesian methods</a:t>
            </a:r>
          </a:p>
        </p:txBody>
      </p:sp>
      <p:pic>
        <p:nvPicPr>
          <p:cNvPr id="174084" name="Picture 4" descr="tmp"/>
          <p:cNvPicPr>
            <a:picLocks noChangeAspect="1" noChangeArrowheads="1"/>
          </p:cNvPicPr>
          <p:nvPr/>
        </p:nvPicPr>
        <p:blipFill>
          <a:blip r:embed="rId3"/>
          <a:srcRect/>
          <a:stretch>
            <a:fillRect/>
          </a:stretch>
        </p:blipFill>
        <p:spPr bwMode="auto">
          <a:xfrm>
            <a:off x="2743200" y="1295400"/>
            <a:ext cx="3333750" cy="4591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34" name="Straight Arrow Connector 33"/>
          <p:cNvCxnSpPr/>
          <p:nvPr/>
        </p:nvCxnSpPr>
        <p:spPr>
          <a:xfrm flipV="1">
            <a:off x="2655888" y="3998913"/>
            <a:ext cx="3817937" cy="174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Slide Number Placeholder 4"/>
          <p:cNvSpPr>
            <a:spLocks noGrp="1"/>
          </p:cNvSpPr>
          <p:nvPr>
            <p:ph type="sldNum" sz="quarter" idx="12"/>
          </p:nvPr>
        </p:nvSpPr>
        <p:spPr/>
        <p:txBody>
          <a:bodyPr/>
          <a:lstStyle/>
          <a:p>
            <a:fld id="{EB2BEB37-33A7-3F4D-BFAE-11A19B23D837}" type="slidenum">
              <a:rPr lang="en-US"/>
              <a:pPr/>
              <a:t>11</a:t>
            </a:fld>
            <a:endParaRPr lang="en-US"/>
          </a:p>
        </p:txBody>
      </p:sp>
      <p:sp>
        <p:nvSpPr>
          <p:cNvPr id="47108" name="Rectangle 2"/>
          <p:cNvSpPr>
            <a:spLocks noGrp="1" noChangeArrowheads="1"/>
          </p:cNvSpPr>
          <p:nvPr>
            <p:ph type="title"/>
          </p:nvPr>
        </p:nvSpPr>
        <p:spPr>
          <a:xfrm>
            <a:off x="457200" y="0"/>
            <a:ext cx="8229600" cy="539750"/>
          </a:xfrm>
        </p:spPr>
        <p:txBody>
          <a:bodyPr/>
          <a:lstStyle/>
          <a:p>
            <a:r>
              <a:rPr lang="en-US">
                <a:ea typeface="ＭＳ Ｐゴシック" pitchFamily="-1" charset="-128"/>
                <a:cs typeface="ＭＳ Ｐゴシック" pitchFamily="-1" charset="-128"/>
              </a:rPr>
              <a:t>Steerable Pyramid</a:t>
            </a:r>
          </a:p>
        </p:txBody>
      </p:sp>
      <p:sp>
        <p:nvSpPr>
          <p:cNvPr id="47109" name="Text Box 3"/>
          <p:cNvSpPr txBox="1">
            <a:spLocks noChangeArrowheads="1"/>
          </p:cNvSpPr>
          <p:nvPr/>
        </p:nvSpPr>
        <p:spPr bwMode="auto">
          <a:xfrm>
            <a:off x="15875" y="747713"/>
            <a:ext cx="8807450" cy="641350"/>
          </a:xfrm>
          <a:prstGeom prst="rect">
            <a:avLst/>
          </a:prstGeom>
          <a:noFill/>
          <a:ln w="9525">
            <a:noFill/>
            <a:miter lim="800000"/>
            <a:headEnd/>
            <a:tailEnd/>
          </a:ln>
        </p:spPr>
        <p:txBody>
          <a:bodyPr wrap="none">
            <a:prstTxWarp prst="textNoShape">
              <a:avLst/>
            </a:prstTxWarp>
            <a:spAutoFit/>
          </a:bodyPr>
          <a:lstStyle/>
          <a:p>
            <a:r>
              <a:rPr lang="en-US" sz="1800"/>
              <a:t>We may combine Steerability with Pyramids to get a Steerable Laplacian Pyramid as </a:t>
            </a:r>
          </a:p>
          <a:p>
            <a:r>
              <a:rPr lang="en-US" sz="1800"/>
              <a:t>shown below </a:t>
            </a:r>
          </a:p>
        </p:txBody>
      </p:sp>
      <p:pic>
        <p:nvPicPr>
          <p:cNvPr id="47110" name="Picture 9" descr="sp-block-diagram2"/>
          <p:cNvPicPr>
            <a:picLocks noChangeAspect="1" noChangeArrowheads="1"/>
          </p:cNvPicPr>
          <p:nvPr/>
        </p:nvPicPr>
        <p:blipFill>
          <a:blip r:embed="rId2"/>
          <a:srcRect l="19193" t="15257" r="52187" b="1855"/>
          <a:stretch>
            <a:fillRect/>
          </a:stretch>
        </p:blipFill>
        <p:spPr bwMode="auto">
          <a:xfrm>
            <a:off x="1130300" y="2078038"/>
            <a:ext cx="1582738" cy="2160587"/>
          </a:xfrm>
          <a:prstGeom prst="rect">
            <a:avLst/>
          </a:prstGeom>
          <a:noFill/>
          <a:ln w="9525">
            <a:noFill/>
            <a:miter lim="800000"/>
            <a:headEnd/>
            <a:tailEnd/>
          </a:ln>
        </p:spPr>
      </p:pic>
      <p:sp>
        <p:nvSpPr>
          <p:cNvPr id="47111" name="Rectangle 10"/>
          <p:cNvSpPr>
            <a:spLocks noChangeArrowheads="1"/>
          </p:cNvSpPr>
          <p:nvPr/>
        </p:nvSpPr>
        <p:spPr bwMode="auto">
          <a:xfrm>
            <a:off x="4972050" y="6583363"/>
            <a:ext cx="4171950" cy="274637"/>
          </a:xfrm>
          <a:prstGeom prst="rect">
            <a:avLst/>
          </a:prstGeom>
          <a:noFill/>
          <a:ln w="9525">
            <a:noFill/>
            <a:miter lim="800000"/>
            <a:headEnd/>
            <a:tailEnd/>
          </a:ln>
        </p:spPr>
        <p:txBody>
          <a:bodyPr wrap="none">
            <a:prstTxWarp prst="textNoShape">
              <a:avLst/>
            </a:prstTxWarp>
            <a:spAutoFit/>
          </a:bodyPr>
          <a:lstStyle/>
          <a:p>
            <a:r>
              <a:rPr lang="en-US" sz="1200"/>
              <a:t>Images from: http://www.cis.upenn.edu/~eero/steerpyr.html</a:t>
            </a:r>
          </a:p>
        </p:txBody>
      </p:sp>
      <p:sp>
        <p:nvSpPr>
          <p:cNvPr id="47112" name="Text Box 14"/>
          <p:cNvSpPr txBox="1">
            <a:spLocks noChangeArrowheads="1"/>
          </p:cNvSpPr>
          <p:nvPr/>
        </p:nvSpPr>
        <p:spPr bwMode="auto">
          <a:xfrm>
            <a:off x="2409825" y="1319213"/>
            <a:ext cx="2019300" cy="396875"/>
          </a:xfrm>
          <a:prstGeom prst="rect">
            <a:avLst/>
          </a:prstGeom>
          <a:noFill/>
          <a:ln w="9525">
            <a:noFill/>
            <a:miter lim="800000"/>
            <a:headEnd/>
            <a:tailEnd/>
          </a:ln>
        </p:spPr>
        <p:txBody>
          <a:bodyPr wrap="none">
            <a:prstTxWarp prst="textNoShape">
              <a:avLst/>
            </a:prstTxWarp>
            <a:spAutoFit/>
          </a:bodyPr>
          <a:lstStyle/>
          <a:p>
            <a:r>
              <a:rPr lang="en-US" sz="2000" b="1" u="sng"/>
              <a:t>Decomposition</a:t>
            </a:r>
          </a:p>
        </p:txBody>
      </p:sp>
      <p:sp>
        <p:nvSpPr>
          <p:cNvPr id="47113" name="Text Box 15"/>
          <p:cNvSpPr txBox="1">
            <a:spLocks noChangeArrowheads="1"/>
          </p:cNvSpPr>
          <p:nvPr/>
        </p:nvSpPr>
        <p:spPr bwMode="auto">
          <a:xfrm>
            <a:off x="4832350" y="1320800"/>
            <a:ext cx="2047875" cy="396875"/>
          </a:xfrm>
          <a:prstGeom prst="rect">
            <a:avLst/>
          </a:prstGeom>
          <a:noFill/>
          <a:ln w="9525">
            <a:noFill/>
            <a:miter lim="800000"/>
            <a:headEnd/>
            <a:tailEnd/>
          </a:ln>
        </p:spPr>
        <p:txBody>
          <a:bodyPr wrap="none">
            <a:prstTxWarp prst="textNoShape">
              <a:avLst/>
            </a:prstTxWarp>
            <a:spAutoFit/>
          </a:bodyPr>
          <a:lstStyle/>
          <a:p>
            <a:r>
              <a:rPr lang="en-US" sz="2000" b="1" u="sng"/>
              <a:t>Reconstruction</a:t>
            </a:r>
          </a:p>
        </p:txBody>
      </p:sp>
      <p:pic>
        <p:nvPicPr>
          <p:cNvPr id="15" name="Picture 9" descr="sp-block-diagram2"/>
          <p:cNvPicPr>
            <a:picLocks noChangeAspect="1" noChangeArrowheads="1"/>
          </p:cNvPicPr>
          <p:nvPr/>
        </p:nvPicPr>
        <p:blipFill>
          <a:blip r:embed="rId2"/>
          <a:srcRect l="51915" t="15422" r="18718" b="2007"/>
          <a:stretch>
            <a:fillRect/>
          </a:stretch>
        </p:blipFill>
        <p:spPr bwMode="auto">
          <a:xfrm>
            <a:off x="6465888" y="2052638"/>
            <a:ext cx="1624012" cy="2152650"/>
          </a:xfrm>
          <a:prstGeom prst="rect">
            <a:avLst/>
          </a:prstGeom>
          <a:noFill/>
          <a:ln w="9525">
            <a:noFill/>
            <a:miter lim="800000"/>
            <a:headEnd/>
            <a:tailEnd/>
          </a:ln>
        </p:spPr>
      </p:pic>
      <p:cxnSp>
        <p:nvCxnSpPr>
          <p:cNvPr id="21" name="Straight Arrow Connector 20"/>
          <p:cNvCxnSpPr/>
          <p:nvPr/>
        </p:nvCxnSpPr>
        <p:spPr>
          <a:xfrm flipV="1">
            <a:off x="2697163" y="2325688"/>
            <a:ext cx="3776662" cy="238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2679700" y="2836863"/>
            <a:ext cx="3819525" cy="15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2708275" y="3500438"/>
            <a:ext cx="3819525" cy="15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7118" name="Picture 8" descr="disc-pyr"/>
          <p:cNvPicPr>
            <a:picLocks noChangeAspect="1" noChangeArrowheads="1"/>
          </p:cNvPicPr>
          <p:nvPr/>
        </p:nvPicPr>
        <p:blipFill>
          <a:blip r:embed="rId3"/>
          <a:srcRect l="33997" r="58220" b="87476"/>
          <a:stretch>
            <a:fillRect/>
          </a:stretch>
        </p:blipFill>
        <p:spPr bwMode="auto">
          <a:xfrm>
            <a:off x="3100388" y="3921125"/>
            <a:ext cx="190500" cy="201613"/>
          </a:xfrm>
          <a:prstGeom prst="rect">
            <a:avLst/>
          </a:prstGeom>
          <a:noFill/>
          <a:ln w="9525">
            <a:noFill/>
            <a:miter lim="800000"/>
            <a:headEnd/>
            <a:tailEnd/>
          </a:ln>
        </p:spPr>
      </p:pic>
      <p:grpSp>
        <p:nvGrpSpPr>
          <p:cNvPr id="47119" name="Group 7"/>
          <p:cNvGrpSpPr>
            <a:grpSpLocks/>
          </p:cNvGrpSpPr>
          <p:nvPr/>
        </p:nvGrpSpPr>
        <p:grpSpPr bwMode="auto">
          <a:xfrm>
            <a:off x="390525" y="2141538"/>
            <a:ext cx="447675" cy="447675"/>
            <a:chOff x="381000" y="2057400"/>
            <a:chExt cx="1600200" cy="1600200"/>
          </a:xfrm>
        </p:grpSpPr>
        <p:sp>
          <p:nvSpPr>
            <p:cNvPr id="27" name="Rectangle 26"/>
            <p:cNvSpPr/>
            <p:nvPr/>
          </p:nvSpPr>
          <p:spPr>
            <a:xfrm>
              <a:off x="381000" y="2057400"/>
              <a:ext cx="1600200" cy="16002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28" name="Oval 27"/>
            <p:cNvSpPr/>
            <p:nvPr/>
          </p:nvSpPr>
          <p:spPr>
            <a:xfrm>
              <a:off x="761191" y="2437588"/>
              <a:ext cx="839821" cy="83982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grpSp>
      <p:pic>
        <p:nvPicPr>
          <p:cNvPr id="47120" name="Picture 8" descr="disc-pyr"/>
          <p:cNvPicPr>
            <a:picLocks noChangeAspect="1" noChangeArrowheads="1"/>
          </p:cNvPicPr>
          <p:nvPr/>
        </p:nvPicPr>
        <p:blipFill>
          <a:blip r:embed="rId3"/>
          <a:srcRect l="33156" t="25571" r="49245" b="50664"/>
          <a:stretch>
            <a:fillRect/>
          </a:stretch>
        </p:blipFill>
        <p:spPr bwMode="auto">
          <a:xfrm>
            <a:off x="2986088" y="2638425"/>
            <a:ext cx="428625" cy="384175"/>
          </a:xfrm>
          <a:prstGeom prst="rect">
            <a:avLst/>
          </a:prstGeom>
          <a:noFill/>
          <a:ln w="9525">
            <a:noFill/>
            <a:miter lim="800000"/>
            <a:headEnd/>
            <a:tailEnd/>
          </a:ln>
        </p:spPr>
      </p:pic>
      <p:pic>
        <p:nvPicPr>
          <p:cNvPr id="47121" name="Picture 8" descr="disc-pyr"/>
          <p:cNvPicPr>
            <a:picLocks noChangeAspect="1" noChangeArrowheads="1"/>
          </p:cNvPicPr>
          <p:nvPr/>
        </p:nvPicPr>
        <p:blipFill>
          <a:blip r:embed="rId3"/>
          <a:srcRect l="50594" r="32500" b="74673"/>
          <a:stretch>
            <a:fillRect/>
          </a:stretch>
        </p:blipFill>
        <p:spPr bwMode="auto">
          <a:xfrm>
            <a:off x="2986088" y="2163763"/>
            <a:ext cx="411162" cy="409575"/>
          </a:xfrm>
          <a:prstGeom prst="rect">
            <a:avLst/>
          </a:prstGeom>
          <a:noFill/>
          <a:ln w="9525">
            <a:noFill/>
            <a:miter lim="800000"/>
            <a:headEnd/>
            <a:tailEnd/>
          </a:ln>
        </p:spPr>
      </p:pic>
      <p:pic>
        <p:nvPicPr>
          <p:cNvPr id="47122" name="Picture 8" descr="disc-pyr"/>
          <p:cNvPicPr>
            <a:picLocks noChangeAspect="1" noChangeArrowheads="1"/>
          </p:cNvPicPr>
          <p:nvPr/>
        </p:nvPicPr>
        <p:blipFill>
          <a:blip r:embed="rId3"/>
          <a:srcRect l="16573" t="25571" r="66843" b="50664"/>
          <a:stretch>
            <a:fillRect/>
          </a:stretch>
        </p:blipFill>
        <p:spPr bwMode="auto">
          <a:xfrm>
            <a:off x="2994025" y="3332163"/>
            <a:ext cx="403225" cy="382587"/>
          </a:xfrm>
          <a:prstGeom prst="rect">
            <a:avLst/>
          </a:prstGeom>
          <a:noFill/>
          <a:ln w="9525">
            <a:noFill/>
            <a:miter lim="800000"/>
            <a:headEnd/>
            <a:tailEnd/>
          </a:ln>
        </p:spPr>
      </p:pic>
      <p:sp>
        <p:nvSpPr>
          <p:cNvPr id="47123" name="TextBox 31"/>
          <p:cNvSpPr txBox="1">
            <a:spLocks noChangeArrowheads="1"/>
          </p:cNvSpPr>
          <p:nvPr/>
        </p:nvSpPr>
        <p:spPr bwMode="auto">
          <a:xfrm>
            <a:off x="1063625" y="2927350"/>
            <a:ext cx="415925" cy="369888"/>
          </a:xfrm>
          <a:prstGeom prst="rect">
            <a:avLst/>
          </a:prstGeom>
          <a:noFill/>
          <a:ln w="9525">
            <a:noFill/>
            <a:miter lim="800000"/>
            <a:headEnd/>
            <a:tailEnd/>
          </a:ln>
        </p:spPr>
        <p:txBody>
          <a:bodyPr wrap="none">
            <a:prstTxWarp prst="textNoShape">
              <a:avLst/>
            </a:prstTxWarp>
            <a:spAutoFit/>
          </a:bodyPr>
          <a:lstStyle/>
          <a:p>
            <a:r>
              <a:rPr lang="en-US" sz="1800"/>
              <a:t>…</a:t>
            </a:r>
          </a:p>
        </p:txBody>
      </p:sp>
      <p:sp>
        <p:nvSpPr>
          <p:cNvPr id="47124" name="TextBox 32"/>
          <p:cNvSpPr txBox="1">
            <a:spLocks noChangeArrowheads="1"/>
          </p:cNvSpPr>
          <p:nvPr/>
        </p:nvSpPr>
        <p:spPr bwMode="auto">
          <a:xfrm>
            <a:off x="7748588" y="2890838"/>
            <a:ext cx="414337" cy="368300"/>
          </a:xfrm>
          <a:prstGeom prst="rect">
            <a:avLst/>
          </a:prstGeom>
          <a:noFill/>
          <a:ln w="9525">
            <a:noFill/>
            <a:miter lim="800000"/>
            <a:headEnd/>
            <a:tailEnd/>
          </a:ln>
        </p:spPr>
        <p:txBody>
          <a:bodyPr wrap="none">
            <a:prstTxWarp prst="textNoShape">
              <a:avLst/>
            </a:prstTxWarp>
            <a:spAutoFit/>
          </a:bodyPr>
          <a:lstStyle/>
          <a:p>
            <a:r>
              <a:rPr lang="en-US" sz="180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39" name="Straight Arrow Connector 38"/>
          <p:cNvCxnSpPr/>
          <p:nvPr/>
        </p:nvCxnSpPr>
        <p:spPr>
          <a:xfrm flipV="1">
            <a:off x="3763963" y="5200650"/>
            <a:ext cx="1617662" cy="63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Slide Number Placeholder 4"/>
          <p:cNvSpPr>
            <a:spLocks noGrp="1"/>
          </p:cNvSpPr>
          <p:nvPr>
            <p:ph type="sldNum" sz="quarter" idx="12"/>
          </p:nvPr>
        </p:nvSpPr>
        <p:spPr/>
        <p:txBody>
          <a:bodyPr/>
          <a:lstStyle/>
          <a:p>
            <a:fld id="{B59A592B-DF98-414C-91B1-9C84E57848DB}" type="slidenum">
              <a:rPr lang="en-US"/>
              <a:pPr/>
              <a:t>12</a:t>
            </a:fld>
            <a:endParaRPr lang="en-US"/>
          </a:p>
        </p:txBody>
      </p:sp>
      <p:sp>
        <p:nvSpPr>
          <p:cNvPr id="48132" name="Rectangle 2"/>
          <p:cNvSpPr>
            <a:spLocks noGrp="1" noChangeArrowheads="1"/>
          </p:cNvSpPr>
          <p:nvPr>
            <p:ph type="title"/>
          </p:nvPr>
        </p:nvSpPr>
        <p:spPr>
          <a:xfrm>
            <a:off x="457200" y="0"/>
            <a:ext cx="8229600" cy="539750"/>
          </a:xfrm>
        </p:spPr>
        <p:txBody>
          <a:bodyPr/>
          <a:lstStyle/>
          <a:p>
            <a:r>
              <a:rPr lang="en-US">
                <a:ea typeface="ＭＳ Ｐゴシック" pitchFamily="-1" charset="-128"/>
                <a:cs typeface="ＭＳ Ｐゴシック" pitchFamily="-1" charset="-128"/>
              </a:rPr>
              <a:t>Steerable Pyramid</a:t>
            </a:r>
          </a:p>
        </p:txBody>
      </p:sp>
      <p:sp>
        <p:nvSpPr>
          <p:cNvPr id="48133" name="Text Box 3"/>
          <p:cNvSpPr txBox="1">
            <a:spLocks noChangeArrowheads="1"/>
          </p:cNvSpPr>
          <p:nvPr/>
        </p:nvSpPr>
        <p:spPr bwMode="auto">
          <a:xfrm>
            <a:off x="15875" y="747713"/>
            <a:ext cx="8807450" cy="641350"/>
          </a:xfrm>
          <a:prstGeom prst="rect">
            <a:avLst/>
          </a:prstGeom>
          <a:noFill/>
          <a:ln w="9525">
            <a:noFill/>
            <a:miter lim="800000"/>
            <a:headEnd/>
            <a:tailEnd/>
          </a:ln>
        </p:spPr>
        <p:txBody>
          <a:bodyPr wrap="none">
            <a:prstTxWarp prst="textNoShape">
              <a:avLst/>
            </a:prstTxWarp>
            <a:spAutoFit/>
          </a:bodyPr>
          <a:lstStyle/>
          <a:p>
            <a:r>
              <a:rPr lang="en-US" sz="1800"/>
              <a:t>We may combine Steerability with Pyramids to get a Steerable Laplacian Pyramid as </a:t>
            </a:r>
          </a:p>
          <a:p>
            <a:r>
              <a:rPr lang="en-US" sz="1800"/>
              <a:t>shown below </a:t>
            </a:r>
          </a:p>
        </p:txBody>
      </p:sp>
      <p:pic>
        <p:nvPicPr>
          <p:cNvPr id="48134" name="Picture 9" descr="sp-block-diagram2"/>
          <p:cNvPicPr>
            <a:picLocks noChangeAspect="1" noChangeArrowheads="1"/>
          </p:cNvPicPr>
          <p:nvPr/>
        </p:nvPicPr>
        <p:blipFill>
          <a:blip r:embed="rId2"/>
          <a:srcRect l="19193" t="15257" r="52187" b="1855"/>
          <a:stretch>
            <a:fillRect/>
          </a:stretch>
        </p:blipFill>
        <p:spPr bwMode="auto">
          <a:xfrm>
            <a:off x="1130300" y="2078038"/>
            <a:ext cx="1582738" cy="2160587"/>
          </a:xfrm>
          <a:prstGeom prst="rect">
            <a:avLst/>
          </a:prstGeom>
          <a:noFill/>
          <a:ln w="9525">
            <a:noFill/>
            <a:miter lim="800000"/>
            <a:headEnd/>
            <a:tailEnd/>
          </a:ln>
        </p:spPr>
      </p:pic>
      <p:sp>
        <p:nvSpPr>
          <p:cNvPr id="48135" name="Text Box 14"/>
          <p:cNvSpPr txBox="1">
            <a:spLocks noChangeArrowheads="1"/>
          </p:cNvSpPr>
          <p:nvPr/>
        </p:nvSpPr>
        <p:spPr bwMode="auto">
          <a:xfrm>
            <a:off x="2409825" y="1319213"/>
            <a:ext cx="2019300" cy="396875"/>
          </a:xfrm>
          <a:prstGeom prst="rect">
            <a:avLst/>
          </a:prstGeom>
          <a:noFill/>
          <a:ln w="9525">
            <a:noFill/>
            <a:miter lim="800000"/>
            <a:headEnd/>
            <a:tailEnd/>
          </a:ln>
        </p:spPr>
        <p:txBody>
          <a:bodyPr wrap="none">
            <a:prstTxWarp prst="textNoShape">
              <a:avLst/>
            </a:prstTxWarp>
            <a:spAutoFit/>
          </a:bodyPr>
          <a:lstStyle/>
          <a:p>
            <a:r>
              <a:rPr lang="en-US" sz="2000" b="1" u="sng"/>
              <a:t>Decomposition</a:t>
            </a:r>
          </a:p>
        </p:txBody>
      </p:sp>
      <p:sp>
        <p:nvSpPr>
          <p:cNvPr id="48136" name="Text Box 15"/>
          <p:cNvSpPr txBox="1">
            <a:spLocks noChangeArrowheads="1"/>
          </p:cNvSpPr>
          <p:nvPr/>
        </p:nvSpPr>
        <p:spPr bwMode="auto">
          <a:xfrm>
            <a:off x="4832350" y="1320800"/>
            <a:ext cx="2047875" cy="396875"/>
          </a:xfrm>
          <a:prstGeom prst="rect">
            <a:avLst/>
          </a:prstGeom>
          <a:noFill/>
          <a:ln w="9525">
            <a:noFill/>
            <a:miter lim="800000"/>
            <a:headEnd/>
            <a:tailEnd/>
          </a:ln>
        </p:spPr>
        <p:txBody>
          <a:bodyPr wrap="none">
            <a:prstTxWarp prst="textNoShape">
              <a:avLst/>
            </a:prstTxWarp>
            <a:spAutoFit/>
          </a:bodyPr>
          <a:lstStyle/>
          <a:p>
            <a:r>
              <a:rPr lang="en-US" sz="2000" b="1" u="sng"/>
              <a:t>Reconstruction</a:t>
            </a:r>
          </a:p>
        </p:txBody>
      </p:sp>
      <p:pic>
        <p:nvPicPr>
          <p:cNvPr id="48137" name="Picture 9" descr="sp-block-diagram2"/>
          <p:cNvPicPr>
            <a:picLocks noChangeAspect="1" noChangeArrowheads="1"/>
          </p:cNvPicPr>
          <p:nvPr/>
        </p:nvPicPr>
        <p:blipFill>
          <a:blip r:embed="rId2"/>
          <a:srcRect l="51915" t="15422" r="18718" b="2007"/>
          <a:stretch>
            <a:fillRect/>
          </a:stretch>
        </p:blipFill>
        <p:spPr bwMode="auto">
          <a:xfrm>
            <a:off x="6465888" y="2052638"/>
            <a:ext cx="1624012" cy="2152650"/>
          </a:xfrm>
          <a:prstGeom prst="rect">
            <a:avLst/>
          </a:prstGeom>
          <a:noFill/>
          <a:ln w="9525">
            <a:noFill/>
            <a:miter lim="800000"/>
            <a:headEnd/>
            <a:tailEnd/>
          </a:ln>
        </p:spPr>
      </p:pic>
      <p:pic>
        <p:nvPicPr>
          <p:cNvPr id="48138" name="Picture 9" descr="sp-block-diagram2"/>
          <p:cNvPicPr>
            <a:picLocks noChangeAspect="1" noChangeArrowheads="1"/>
          </p:cNvPicPr>
          <p:nvPr/>
        </p:nvPicPr>
        <p:blipFill>
          <a:blip r:embed="rId2"/>
          <a:srcRect l="19193" t="15257" r="52187" b="1855"/>
          <a:stretch>
            <a:fillRect/>
          </a:stretch>
        </p:blipFill>
        <p:spPr bwMode="auto">
          <a:xfrm>
            <a:off x="2651125" y="3830638"/>
            <a:ext cx="1127125" cy="1538287"/>
          </a:xfrm>
          <a:prstGeom prst="rect">
            <a:avLst/>
          </a:prstGeom>
          <a:noFill/>
          <a:ln w="9525">
            <a:noFill/>
            <a:miter lim="800000"/>
            <a:headEnd/>
            <a:tailEnd/>
          </a:ln>
        </p:spPr>
      </p:pic>
      <p:pic>
        <p:nvPicPr>
          <p:cNvPr id="48139" name="Picture 9" descr="sp-block-diagram2"/>
          <p:cNvPicPr>
            <a:picLocks noChangeAspect="1" noChangeArrowheads="1"/>
          </p:cNvPicPr>
          <p:nvPr/>
        </p:nvPicPr>
        <p:blipFill>
          <a:blip r:embed="rId2"/>
          <a:srcRect l="51915" t="15422" r="18718" b="2007"/>
          <a:stretch>
            <a:fillRect/>
          </a:stretch>
        </p:blipFill>
        <p:spPr bwMode="auto">
          <a:xfrm>
            <a:off x="5314950" y="3802063"/>
            <a:ext cx="1176338" cy="1558925"/>
          </a:xfrm>
          <a:prstGeom prst="rect">
            <a:avLst/>
          </a:prstGeom>
          <a:noFill/>
          <a:ln w="9525">
            <a:noFill/>
            <a:miter lim="800000"/>
            <a:headEnd/>
            <a:tailEnd/>
          </a:ln>
        </p:spPr>
      </p:pic>
      <p:cxnSp>
        <p:nvCxnSpPr>
          <p:cNvPr id="21" name="Straight Arrow Connector 20"/>
          <p:cNvCxnSpPr/>
          <p:nvPr/>
        </p:nvCxnSpPr>
        <p:spPr>
          <a:xfrm flipV="1">
            <a:off x="2697163" y="2325688"/>
            <a:ext cx="3776662" cy="238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2679700" y="2836863"/>
            <a:ext cx="3819525" cy="15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2708275" y="3500438"/>
            <a:ext cx="3819525" cy="15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8143" name="Picture 8" descr="disc-pyr"/>
          <p:cNvPicPr>
            <a:picLocks noChangeAspect="1" noChangeArrowheads="1"/>
          </p:cNvPicPr>
          <p:nvPr/>
        </p:nvPicPr>
        <p:blipFill>
          <a:blip r:embed="rId3"/>
          <a:srcRect l="33997" r="58220" b="87476"/>
          <a:stretch>
            <a:fillRect/>
          </a:stretch>
        </p:blipFill>
        <p:spPr bwMode="auto">
          <a:xfrm>
            <a:off x="3908425" y="5154613"/>
            <a:ext cx="107950" cy="114300"/>
          </a:xfrm>
          <a:prstGeom prst="rect">
            <a:avLst/>
          </a:prstGeom>
          <a:noFill/>
          <a:ln w="9525">
            <a:noFill/>
            <a:miter lim="800000"/>
            <a:headEnd/>
            <a:tailEnd/>
          </a:ln>
        </p:spPr>
      </p:pic>
      <p:pic>
        <p:nvPicPr>
          <p:cNvPr id="48144" name="Picture 8" descr="disc-pyr"/>
          <p:cNvPicPr>
            <a:picLocks noChangeAspect="1" noChangeArrowheads="1"/>
          </p:cNvPicPr>
          <p:nvPr/>
        </p:nvPicPr>
        <p:blipFill>
          <a:blip r:embed="rId3"/>
          <a:srcRect l="33156" t="25571" r="49245" b="50664"/>
          <a:stretch>
            <a:fillRect/>
          </a:stretch>
        </p:blipFill>
        <p:spPr bwMode="auto">
          <a:xfrm>
            <a:off x="2986088" y="2638425"/>
            <a:ext cx="428625" cy="384175"/>
          </a:xfrm>
          <a:prstGeom prst="rect">
            <a:avLst/>
          </a:prstGeom>
          <a:noFill/>
          <a:ln w="9525">
            <a:noFill/>
            <a:miter lim="800000"/>
            <a:headEnd/>
            <a:tailEnd/>
          </a:ln>
        </p:spPr>
      </p:pic>
      <p:pic>
        <p:nvPicPr>
          <p:cNvPr id="48145" name="Picture 8" descr="disc-pyr"/>
          <p:cNvPicPr>
            <a:picLocks noChangeAspect="1" noChangeArrowheads="1"/>
          </p:cNvPicPr>
          <p:nvPr/>
        </p:nvPicPr>
        <p:blipFill>
          <a:blip r:embed="rId3"/>
          <a:srcRect l="50594" r="32500" b="74673"/>
          <a:stretch>
            <a:fillRect/>
          </a:stretch>
        </p:blipFill>
        <p:spPr bwMode="auto">
          <a:xfrm>
            <a:off x="2986088" y="2163763"/>
            <a:ext cx="411162" cy="409575"/>
          </a:xfrm>
          <a:prstGeom prst="rect">
            <a:avLst/>
          </a:prstGeom>
          <a:noFill/>
          <a:ln w="9525">
            <a:noFill/>
            <a:miter lim="800000"/>
            <a:headEnd/>
            <a:tailEnd/>
          </a:ln>
        </p:spPr>
      </p:pic>
      <p:pic>
        <p:nvPicPr>
          <p:cNvPr id="48146" name="Picture 8" descr="disc-pyr"/>
          <p:cNvPicPr>
            <a:picLocks noChangeAspect="1" noChangeArrowheads="1"/>
          </p:cNvPicPr>
          <p:nvPr/>
        </p:nvPicPr>
        <p:blipFill>
          <a:blip r:embed="rId3"/>
          <a:srcRect l="16573" t="25571" r="66843" b="50664"/>
          <a:stretch>
            <a:fillRect/>
          </a:stretch>
        </p:blipFill>
        <p:spPr bwMode="auto">
          <a:xfrm>
            <a:off x="2994025" y="3332163"/>
            <a:ext cx="403225" cy="382587"/>
          </a:xfrm>
          <a:prstGeom prst="rect">
            <a:avLst/>
          </a:prstGeom>
          <a:noFill/>
          <a:ln w="9525">
            <a:noFill/>
            <a:miter lim="800000"/>
            <a:headEnd/>
            <a:tailEnd/>
          </a:ln>
        </p:spPr>
      </p:pic>
      <p:cxnSp>
        <p:nvCxnSpPr>
          <p:cNvPr id="31" name="Straight Arrow Connector 30"/>
          <p:cNvCxnSpPr/>
          <p:nvPr/>
        </p:nvCxnSpPr>
        <p:spPr>
          <a:xfrm flipV="1">
            <a:off x="3763963" y="4017963"/>
            <a:ext cx="1579562" cy="9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3732213" y="4375150"/>
            <a:ext cx="1644650" cy="7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3743325" y="4849813"/>
            <a:ext cx="1617663" cy="63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8150" name="Picture 8" descr="disc-pyr"/>
          <p:cNvPicPr>
            <a:picLocks noChangeAspect="1" noChangeArrowheads="1"/>
          </p:cNvPicPr>
          <p:nvPr/>
        </p:nvPicPr>
        <p:blipFill>
          <a:blip r:embed="rId3"/>
          <a:srcRect l="33156" t="25571" r="49245" b="50664"/>
          <a:stretch>
            <a:fillRect/>
          </a:stretch>
        </p:blipFill>
        <p:spPr bwMode="auto">
          <a:xfrm>
            <a:off x="3856038" y="4283075"/>
            <a:ext cx="244475" cy="219075"/>
          </a:xfrm>
          <a:prstGeom prst="rect">
            <a:avLst/>
          </a:prstGeom>
          <a:noFill/>
          <a:ln w="9525">
            <a:noFill/>
            <a:miter lim="800000"/>
            <a:headEnd/>
            <a:tailEnd/>
          </a:ln>
        </p:spPr>
      </p:pic>
      <p:pic>
        <p:nvPicPr>
          <p:cNvPr id="48151" name="Picture 8" descr="disc-pyr"/>
          <p:cNvPicPr>
            <a:picLocks noChangeAspect="1" noChangeArrowheads="1"/>
          </p:cNvPicPr>
          <p:nvPr/>
        </p:nvPicPr>
        <p:blipFill>
          <a:blip r:embed="rId3"/>
          <a:srcRect l="50594" r="32500" b="74673"/>
          <a:stretch>
            <a:fillRect/>
          </a:stretch>
        </p:blipFill>
        <p:spPr bwMode="auto">
          <a:xfrm>
            <a:off x="3856038" y="3910013"/>
            <a:ext cx="234950" cy="233362"/>
          </a:xfrm>
          <a:prstGeom prst="rect">
            <a:avLst/>
          </a:prstGeom>
          <a:noFill/>
          <a:ln w="9525">
            <a:noFill/>
            <a:miter lim="800000"/>
            <a:headEnd/>
            <a:tailEnd/>
          </a:ln>
        </p:spPr>
      </p:pic>
      <p:pic>
        <p:nvPicPr>
          <p:cNvPr id="48152" name="Picture 8" descr="disc-pyr"/>
          <p:cNvPicPr>
            <a:picLocks noChangeAspect="1" noChangeArrowheads="1"/>
          </p:cNvPicPr>
          <p:nvPr/>
        </p:nvPicPr>
        <p:blipFill>
          <a:blip r:embed="rId3"/>
          <a:srcRect l="16573" t="25571" r="66843" b="50664"/>
          <a:stretch>
            <a:fillRect/>
          </a:stretch>
        </p:blipFill>
        <p:spPr bwMode="auto">
          <a:xfrm>
            <a:off x="3871913" y="4729163"/>
            <a:ext cx="230187" cy="219075"/>
          </a:xfrm>
          <a:prstGeom prst="rect">
            <a:avLst/>
          </a:prstGeom>
          <a:noFill/>
          <a:ln w="9525">
            <a:noFill/>
            <a:miter lim="800000"/>
            <a:headEnd/>
            <a:tailEnd/>
          </a:ln>
        </p:spPr>
      </p:pic>
      <p:pic>
        <p:nvPicPr>
          <p:cNvPr id="48153" name="Picture 25"/>
          <p:cNvPicPr>
            <a:picLocks noChangeAspect="1"/>
          </p:cNvPicPr>
          <p:nvPr/>
        </p:nvPicPr>
        <p:blipFill>
          <a:blip r:embed="rId4"/>
          <a:srcRect l="35966" r="46992"/>
          <a:stretch>
            <a:fillRect/>
          </a:stretch>
        </p:blipFill>
        <p:spPr bwMode="auto">
          <a:xfrm>
            <a:off x="4343400" y="5530850"/>
            <a:ext cx="744538" cy="1331913"/>
          </a:xfrm>
          <a:prstGeom prst="rect">
            <a:avLst/>
          </a:prstGeom>
          <a:noFill/>
          <a:ln w="9525">
            <a:noFill/>
            <a:miter lim="800000"/>
            <a:headEnd/>
            <a:tailEnd/>
          </a:ln>
        </p:spPr>
      </p:pic>
      <p:pic>
        <p:nvPicPr>
          <p:cNvPr id="48154" name="Picture 26"/>
          <p:cNvPicPr>
            <a:picLocks noChangeAspect="1"/>
          </p:cNvPicPr>
          <p:nvPr/>
        </p:nvPicPr>
        <p:blipFill>
          <a:blip r:embed="rId4"/>
          <a:srcRect r="47430"/>
          <a:stretch>
            <a:fillRect/>
          </a:stretch>
        </p:blipFill>
        <p:spPr bwMode="auto">
          <a:xfrm>
            <a:off x="2092325" y="5526088"/>
            <a:ext cx="2297113" cy="1331912"/>
          </a:xfrm>
          <a:prstGeom prst="rect">
            <a:avLst/>
          </a:prstGeom>
          <a:noFill/>
          <a:ln w="9525">
            <a:noFill/>
            <a:miter lim="800000"/>
            <a:headEnd/>
            <a:tailEnd/>
          </a:ln>
        </p:spPr>
      </p:pic>
      <p:sp>
        <p:nvSpPr>
          <p:cNvPr id="48155" name="TextBox 27"/>
          <p:cNvSpPr txBox="1">
            <a:spLocks noChangeArrowheads="1"/>
          </p:cNvSpPr>
          <p:nvPr/>
        </p:nvSpPr>
        <p:spPr bwMode="auto">
          <a:xfrm>
            <a:off x="3598863" y="6378575"/>
            <a:ext cx="798512" cy="400050"/>
          </a:xfrm>
          <a:prstGeom prst="rect">
            <a:avLst/>
          </a:prstGeom>
          <a:solidFill>
            <a:schemeClr val="bg1"/>
          </a:solidFill>
          <a:ln w="9525">
            <a:noFill/>
            <a:miter lim="800000"/>
            <a:headEnd/>
            <a:tailEnd/>
          </a:ln>
        </p:spPr>
        <p:txBody>
          <a:bodyPr>
            <a:prstTxWarp prst="textNoShape">
              <a:avLst/>
            </a:prstTxWarp>
            <a:spAutoFit/>
          </a:bodyPr>
          <a:lstStyle/>
          <a:p>
            <a:pPr algn="ctr"/>
            <a:r>
              <a:rPr lang="en-US" sz="2000"/>
              <a:t>k</a:t>
            </a:r>
          </a:p>
        </p:txBody>
      </p:sp>
      <p:sp>
        <p:nvSpPr>
          <p:cNvPr id="29" name="Rectangle 28"/>
          <p:cNvSpPr/>
          <p:nvPr/>
        </p:nvSpPr>
        <p:spPr>
          <a:xfrm>
            <a:off x="5048250" y="5530850"/>
            <a:ext cx="2046288" cy="1333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48157" name="TextBox 29"/>
          <p:cNvSpPr txBox="1">
            <a:spLocks noChangeArrowheads="1"/>
          </p:cNvSpPr>
          <p:nvPr/>
        </p:nvSpPr>
        <p:spPr bwMode="auto">
          <a:xfrm>
            <a:off x="5048250" y="5672138"/>
            <a:ext cx="2074863" cy="708025"/>
          </a:xfrm>
          <a:prstGeom prst="rect">
            <a:avLst/>
          </a:prstGeom>
          <a:noFill/>
          <a:ln w="9525">
            <a:noFill/>
            <a:miter lim="800000"/>
            <a:headEnd/>
            <a:tailEnd/>
          </a:ln>
        </p:spPr>
        <p:txBody>
          <a:bodyPr wrap="none">
            <a:prstTxWarp prst="textNoShape">
              <a:avLst/>
            </a:prstTxWarp>
            <a:spAutoFit/>
          </a:bodyPr>
          <a:lstStyle/>
          <a:p>
            <a:r>
              <a:rPr lang="en-US" sz="3600"/>
              <a:t>p</a:t>
            </a:r>
            <a:r>
              <a:rPr lang="en-US" sz="4000"/>
              <a:t>(</a:t>
            </a:r>
            <a:r>
              <a:rPr lang="en-US" sz="3600"/>
              <a:t>h</a:t>
            </a:r>
            <a:r>
              <a:rPr lang="en-US" sz="3600" baseline="-25000"/>
              <a:t>k</a:t>
            </a:r>
            <a:r>
              <a:rPr lang="en-US" sz="3600"/>
              <a:t>(</a:t>
            </a:r>
            <a:r>
              <a:rPr lang="en-US" sz="3600" i="1">
                <a:latin typeface="Times" pitchFamily="-1" charset="0"/>
                <a:ea typeface="Times" pitchFamily="-1" charset="0"/>
                <a:cs typeface="Times" pitchFamily="-1" charset="0"/>
              </a:rPr>
              <a:t>x,y</a:t>
            </a:r>
            <a:r>
              <a:rPr lang="en-US" sz="3600"/>
              <a:t>)</a:t>
            </a:r>
            <a:r>
              <a:rPr lang="en-US" sz="4000"/>
              <a:t>)</a:t>
            </a:r>
          </a:p>
        </p:txBody>
      </p:sp>
      <p:grpSp>
        <p:nvGrpSpPr>
          <p:cNvPr id="48158" name="Group 7"/>
          <p:cNvGrpSpPr>
            <a:grpSpLocks/>
          </p:cNvGrpSpPr>
          <p:nvPr/>
        </p:nvGrpSpPr>
        <p:grpSpPr bwMode="auto">
          <a:xfrm>
            <a:off x="390525" y="2141538"/>
            <a:ext cx="447675" cy="447675"/>
            <a:chOff x="381000" y="2057400"/>
            <a:chExt cx="1600200" cy="1600200"/>
          </a:xfrm>
        </p:grpSpPr>
        <p:sp>
          <p:nvSpPr>
            <p:cNvPr id="35" name="Rectangle 34"/>
            <p:cNvSpPr/>
            <p:nvPr/>
          </p:nvSpPr>
          <p:spPr>
            <a:xfrm>
              <a:off x="381000" y="2057400"/>
              <a:ext cx="1600200" cy="16002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36" name="Oval 35"/>
            <p:cNvSpPr/>
            <p:nvPr/>
          </p:nvSpPr>
          <p:spPr>
            <a:xfrm>
              <a:off x="761191" y="2437588"/>
              <a:ext cx="839821" cy="83982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grpSp>
      <p:grpSp>
        <p:nvGrpSpPr>
          <p:cNvPr id="48159" name="Group 7"/>
          <p:cNvGrpSpPr>
            <a:grpSpLocks/>
          </p:cNvGrpSpPr>
          <p:nvPr/>
        </p:nvGrpSpPr>
        <p:grpSpPr bwMode="auto">
          <a:xfrm>
            <a:off x="8445500" y="2074863"/>
            <a:ext cx="447675" cy="447675"/>
            <a:chOff x="381000" y="2057400"/>
            <a:chExt cx="1600200" cy="1600200"/>
          </a:xfrm>
        </p:grpSpPr>
        <p:sp>
          <p:nvSpPr>
            <p:cNvPr id="38" name="Rectangle 37"/>
            <p:cNvSpPr/>
            <p:nvPr/>
          </p:nvSpPr>
          <p:spPr>
            <a:xfrm>
              <a:off x="381000" y="2057400"/>
              <a:ext cx="1600200" cy="16002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40" name="Oval 39"/>
            <p:cNvSpPr/>
            <p:nvPr/>
          </p:nvSpPr>
          <p:spPr>
            <a:xfrm>
              <a:off x="761191" y="2437588"/>
              <a:ext cx="839821" cy="83982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grpSp>
      <p:pic>
        <p:nvPicPr>
          <p:cNvPr id="48160" name="Picture 13"/>
          <p:cNvPicPr>
            <a:picLocks noChangeAspect="1"/>
          </p:cNvPicPr>
          <p:nvPr/>
        </p:nvPicPr>
        <p:blipFill>
          <a:blip r:embed="rId5"/>
          <a:srcRect/>
          <a:stretch>
            <a:fillRect/>
          </a:stretch>
        </p:blipFill>
        <p:spPr bwMode="auto">
          <a:xfrm>
            <a:off x="5487988" y="6384925"/>
            <a:ext cx="458787" cy="439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ea typeface="ＭＳ Ｐゴシック" pitchFamily="-1" charset="-128"/>
                <a:cs typeface="ＭＳ Ｐゴシック" pitchFamily="-1" charset="-128"/>
              </a:rPr>
              <a:t>Sampling images</a:t>
            </a:r>
          </a:p>
        </p:txBody>
      </p:sp>
      <p:pic>
        <p:nvPicPr>
          <p:cNvPr id="49155" name="Picture 4" descr="tmp"/>
          <p:cNvPicPr>
            <a:picLocks noChangeAspect="1" noChangeArrowheads="1"/>
          </p:cNvPicPr>
          <p:nvPr/>
        </p:nvPicPr>
        <p:blipFill>
          <a:blip r:embed="rId2"/>
          <a:srcRect/>
          <a:stretch>
            <a:fillRect/>
          </a:stretch>
        </p:blipFill>
        <p:spPr bwMode="auto">
          <a:xfrm>
            <a:off x="4824413" y="1325563"/>
            <a:ext cx="4138612" cy="4365625"/>
          </a:xfrm>
          <a:prstGeom prst="rect">
            <a:avLst/>
          </a:prstGeom>
          <a:noFill/>
          <a:ln w="9525">
            <a:noFill/>
            <a:miter lim="800000"/>
            <a:headEnd/>
            <a:tailEnd/>
          </a:ln>
        </p:spPr>
      </p:pic>
      <p:pic>
        <p:nvPicPr>
          <p:cNvPr id="49156" name="Picture 4" descr="tmp"/>
          <p:cNvPicPr>
            <a:picLocks noChangeAspect="1" noChangeArrowheads="1"/>
          </p:cNvPicPr>
          <p:nvPr/>
        </p:nvPicPr>
        <p:blipFill>
          <a:blip r:embed="rId3"/>
          <a:srcRect/>
          <a:stretch>
            <a:fillRect/>
          </a:stretch>
        </p:blipFill>
        <p:spPr bwMode="auto">
          <a:xfrm>
            <a:off x="63500" y="1293813"/>
            <a:ext cx="4686300" cy="4252912"/>
          </a:xfrm>
          <a:prstGeom prst="rect">
            <a:avLst/>
          </a:prstGeom>
          <a:noFill/>
          <a:ln w="9525">
            <a:noFill/>
            <a:miter lim="800000"/>
            <a:headEnd/>
            <a:tailEnd/>
          </a:ln>
        </p:spPr>
      </p:pic>
      <p:sp>
        <p:nvSpPr>
          <p:cNvPr id="49157" name="TextBox 4"/>
          <p:cNvSpPr txBox="1">
            <a:spLocks noChangeArrowheads="1"/>
          </p:cNvSpPr>
          <p:nvPr/>
        </p:nvSpPr>
        <p:spPr bwMode="auto">
          <a:xfrm>
            <a:off x="1130300" y="939800"/>
            <a:ext cx="2408238" cy="461963"/>
          </a:xfrm>
          <a:prstGeom prst="rect">
            <a:avLst/>
          </a:prstGeom>
          <a:noFill/>
          <a:ln w="9525">
            <a:noFill/>
            <a:miter lim="800000"/>
            <a:headEnd/>
            <a:tailEnd/>
          </a:ln>
        </p:spPr>
        <p:txBody>
          <a:bodyPr wrap="none">
            <a:prstTxWarp prst="textNoShape">
              <a:avLst/>
            </a:prstTxWarp>
            <a:spAutoFit/>
          </a:bodyPr>
          <a:lstStyle/>
          <a:p>
            <a:r>
              <a:rPr lang="en-US"/>
              <a:t>Gaussian model</a:t>
            </a:r>
          </a:p>
        </p:txBody>
      </p:sp>
      <p:sp>
        <p:nvSpPr>
          <p:cNvPr id="49158" name="TextBox 5"/>
          <p:cNvSpPr txBox="1">
            <a:spLocks noChangeArrowheads="1"/>
          </p:cNvSpPr>
          <p:nvPr/>
        </p:nvSpPr>
        <p:spPr bwMode="auto">
          <a:xfrm>
            <a:off x="5133975" y="952500"/>
            <a:ext cx="3475038" cy="461963"/>
          </a:xfrm>
          <a:prstGeom prst="rect">
            <a:avLst/>
          </a:prstGeom>
          <a:noFill/>
          <a:ln w="9525">
            <a:noFill/>
            <a:miter lim="800000"/>
            <a:headEnd/>
            <a:tailEnd/>
          </a:ln>
        </p:spPr>
        <p:txBody>
          <a:bodyPr wrap="none">
            <a:prstTxWarp prst="textNoShape">
              <a:avLst/>
            </a:prstTxWarp>
            <a:spAutoFit/>
          </a:bodyPr>
          <a:lstStyle/>
          <a:p>
            <a:r>
              <a:rPr lang="en-US"/>
              <a:t>Wavelet marginal model</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3"/>
          <p:cNvPicPr>
            <a:picLocks noChangeAspect="1"/>
          </p:cNvPicPr>
          <p:nvPr/>
        </p:nvPicPr>
        <p:blipFill>
          <a:blip r:embed="rId2"/>
          <a:srcRect/>
          <a:stretch>
            <a:fillRect/>
          </a:stretch>
        </p:blipFill>
        <p:spPr bwMode="auto">
          <a:xfrm>
            <a:off x="1987550" y="584200"/>
            <a:ext cx="5168900" cy="568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54" name="Picture 3"/>
          <p:cNvPicPr>
            <a:picLocks noChangeAspect="1"/>
          </p:cNvPicPr>
          <p:nvPr/>
        </p:nvPicPr>
        <p:blipFill>
          <a:blip r:embed="rId2"/>
          <a:srcRect/>
          <a:stretch>
            <a:fillRect/>
          </a:stretch>
        </p:blipFill>
        <p:spPr bwMode="auto">
          <a:xfrm>
            <a:off x="1069975" y="223838"/>
            <a:ext cx="7299325" cy="2082800"/>
          </a:xfrm>
          <a:prstGeom prst="rect">
            <a:avLst/>
          </a:prstGeom>
          <a:noFill/>
          <a:ln w="9525">
            <a:noFill/>
            <a:miter lim="800000"/>
            <a:headEnd/>
            <a:tailEnd/>
          </a:ln>
        </p:spPr>
      </p:pic>
      <p:grpSp>
        <p:nvGrpSpPr>
          <p:cNvPr id="2" name="Group 19"/>
          <p:cNvGrpSpPr>
            <a:grpSpLocks/>
          </p:cNvGrpSpPr>
          <p:nvPr/>
        </p:nvGrpSpPr>
        <p:grpSpPr bwMode="auto">
          <a:xfrm>
            <a:off x="3744913" y="2098675"/>
            <a:ext cx="2005012" cy="4540250"/>
            <a:chOff x="3744575" y="2098568"/>
            <a:chExt cx="2005759" cy="4539868"/>
          </a:xfrm>
        </p:grpSpPr>
        <p:pic>
          <p:nvPicPr>
            <p:cNvPr id="51219" name="Picture 4"/>
            <p:cNvPicPr>
              <a:picLocks noChangeAspect="1"/>
            </p:cNvPicPr>
            <p:nvPr/>
          </p:nvPicPr>
          <p:blipFill>
            <a:blip r:embed="rId3"/>
            <a:srcRect/>
            <a:stretch>
              <a:fillRect/>
            </a:stretch>
          </p:blipFill>
          <p:spPr bwMode="auto">
            <a:xfrm>
              <a:off x="3744575" y="4626289"/>
              <a:ext cx="2005759" cy="2012147"/>
            </a:xfrm>
            <a:prstGeom prst="rect">
              <a:avLst/>
            </a:prstGeom>
            <a:noFill/>
            <a:ln w="9525">
              <a:noFill/>
              <a:miter lim="800000"/>
              <a:headEnd/>
              <a:tailEnd/>
            </a:ln>
          </p:spPr>
        </p:pic>
        <p:sp>
          <p:nvSpPr>
            <p:cNvPr id="51220" name="TextBox 8"/>
            <p:cNvSpPr txBox="1">
              <a:spLocks noChangeArrowheads="1"/>
            </p:cNvSpPr>
            <p:nvPr/>
          </p:nvSpPr>
          <p:spPr bwMode="auto">
            <a:xfrm>
              <a:off x="4564612" y="2098568"/>
              <a:ext cx="364403" cy="461665"/>
            </a:xfrm>
            <a:prstGeom prst="rect">
              <a:avLst/>
            </a:prstGeom>
            <a:noFill/>
            <a:ln w="9525">
              <a:noFill/>
              <a:miter lim="800000"/>
              <a:headEnd/>
              <a:tailEnd/>
            </a:ln>
          </p:spPr>
          <p:txBody>
            <a:bodyPr wrap="none">
              <a:prstTxWarp prst="textNoShape">
                <a:avLst/>
              </a:prstTxWarp>
              <a:spAutoFit/>
            </a:bodyPr>
            <a:lstStyle/>
            <a:p>
              <a:r>
                <a:rPr lang="en-US"/>
                <a:t>+</a:t>
              </a:r>
            </a:p>
          </p:txBody>
        </p:sp>
        <p:sp>
          <p:nvSpPr>
            <p:cNvPr id="51221" name="TextBox 9"/>
            <p:cNvSpPr txBox="1">
              <a:spLocks noChangeArrowheads="1"/>
            </p:cNvSpPr>
            <p:nvPr/>
          </p:nvSpPr>
          <p:spPr bwMode="auto">
            <a:xfrm rot="5400000">
              <a:off x="4605848" y="4300388"/>
              <a:ext cx="364403" cy="461665"/>
            </a:xfrm>
            <a:prstGeom prst="rect">
              <a:avLst/>
            </a:prstGeom>
            <a:noFill/>
            <a:ln w="9525">
              <a:noFill/>
              <a:miter lim="800000"/>
              <a:headEnd/>
              <a:tailEnd/>
            </a:ln>
          </p:spPr>
          <p:txBody>
            <a:bodyPr wrap="none">
              <a:prstTxWarp prst="textNoShape">
                <a:avLst/>
              </a:prstTxWarp>
              <a:spAutoFit/>
            </a:bodyPr>
            <a:lstStyle/>
            <a:p>
              <a:r>
                <a:rPr lang="en-US"/>
                <a:t>=</a:t>
              </a:r>
            </a:p>
          </p:txBody>
        </p:sp>
      </p:grpSp>
      <p:grpSp>
        <p:nvGrpSpPr>
          <p:cNvPr id="3" name="Group 20"/>
          <p:cNvGrpSpPr>
            <a:grpSpLocks/>
          </p:cNvGrpSpPr>
          <p:nvPr/>
        </p:nvGrpSpPr>
        <p:grpSpPr bwMode="auto">
          <a:xfrm>
            <a:off x="6332538" y="2143125"/>
            <a:ext cx="2032000" cy="4405313"/>
            <a:chOff x="6333236" y="2143761"/>
            <a:chExt cx="2031436" cy="4403961"/>
          </a:xfrm>
        </p:grpSpPr>
        <p:pic>
          <p:nvPicPr>
            <p:cNvPr id="51216" name="Picture 5"/>
            <p:cNvPicPr>
              <a:picLocks noChangeAspect="1"/>
            </p:cNvPicPr>
            <p:nvPr/>
          </p:nvPicPr>
          <p:blipFill>
            <a:blip r:embed="rId4"/>
            <a:srcRect/>
            <a:stretch>
              <a:fillRect/>
            </a:stretch>
          </p:blipFill>
          <p:spPr bwMode="auto">
            <a:xfrm>
              <a:off x="6333236" y="4632738"/>
              <a:ext cx="2031436" cy="1914984"/>
            </a:xfrm>
            <a:prstGeom prst="rect">
              <a:avLst/>
            </a:prstGeom>
            <a:noFill/>
            <a:ln w="9525">
              <a:noFill/>
              <a:miter lim="800000"/>
              <a:headEnd/>
              <a:tailEnd/>
            </a:ln>
          </p:spPr>
        </p:pic>
        <p:sp>
          <p:nvSpPr>
            <p:cNvPr id="51217" name="TextBox 10"/>
            <p:cNvSpPr txBox="1">
              <a:spLocks noChangeArrowheads="1"/>
            </p:cNvSpPr>
            <p:nvPr/>
          </p:nvSpPr>
          <p:spPr bwMode="auto">
            <a:xfrm rot="5400000">
              <a:off x="7298363" y="4304351"/>
              <a:ext cx="364403" cy="461665"/>
            </a:xfrm>
            <a:prstGeom prst="rect">
              <a:avLst/>
            </a:prstGeom>
            <a:noFill/>
            <a:ln w="9525">
              <a:noFill/>
              <a:miter lim="800000"/>
              <a:headEnd/>
              <a:tailEnd/>
            </a:ln>
          </p:spPr>
          <p:txBody>
            <a:bodyPr wrap="none">
              <a:prstTxWarp prst="textNoShape">
                <a:avLst/>
              </a:prstTxWarp>
              <a:spAutoFit/>
            </a:bodyPr>
            <a:lstStyle/>
            <a:p>
              <a:r>
                <a:rPr lang="en-US"/>
                <a:t>=</a:t>
              </a:r>
            </a:p>
          </p:txBody>
        </p:sp>
        <p:sp>
          <p:nvSpPr>
            <p:cNvPr id="51218" name="TextBox 11"/>
            <p:cNvSpPr txBox="1">
              <a:spLocks noChangeArrowheads="1"/>
            </p:cNvSpPr>
            <p:nvPr/>
          </p:nvSpPr>
          <p:spPr bwMode="auto">
            <a:xfrm>
              <a:off x="7331352" y="2143761"/>
              <a:ext cx="304440" cy="461665"/>
            </a:xfrm>
            <a:prstGeom prst="rect">
              <a:avLst/>
            </a:prstGeom>
            <a:noFill/>
            <a:ln w="9525">
              <a:noFill/>
              <a:miter lim="800000"/>
              <a:headEnd/>
              <a:tailEnd/>
            </a:ln>
          </p:spPr>
          <p:txBody>
            <a:bodyPr wrap="none">
              <a:prstTxWarp prst="textNoShape">
                <a:avLst/>
              </a:prstTxWarp>
              <a:spAutoFit/>
            </a:bodyPr>
            <a:lstStyle/>
            <a:p>
              <a:r>
                <a:rPr lang="en-US"/>
                <a:t>*</a:t>
              </a:r>
            </a:p>
          </p:txBody>
        </p:sp>
      </p:grpSp>
      <p:sp>
        <p:nvSpPr>
          <p:cNvPr id="51205" name="TextBox 12"/>
          <p:cNvSpPr txBox="1">
            <a:spLocks noChangeArrowheads="1"/>
          </p:cNvSpPr>
          <p:nvPr/>
        </p:nvSpPr>
        <p:spPr bwMode="auto">
          <a:xfrm>
            <a:off x="0" y="0"/>
            <a:ext cx="1554163" cy="461963"/>
          </a:xfrm>
          <a:prstGeom prst="rect">
            <a:avLst/>
          </a:prstGeom>
          <a:solidFill>
            <a:schemeClr val="bg1"/>
          </a:solidFill>
          <a:ln w="9525">
            <a:noFill/>
            <a:miter lim="800000"/>
            <a:headEnd/>
            <a:tailEnd/>
          </a:ln>
        </p:spPr>
        <p:txBody>
          <a:bodyPr wrap="none">
            <a:prstTxWarp prst="textNoShape">
              <a:avLst/>
            </a:prstTxWarp>
            <a:spAutoFit/>
          </a:bodyPr>
          <a:lstStyle/>
          <a:p>
            <a:r>
              <a:rPr lang="en-US"/>
              <a:t>Denoising</a:t>
            </a:r>
          </a:p>
        </p:txBody>
      </p:sp>
      <p:grpSp>
        <p:nvGrpSpPr>
          <p:cNvPr id="4" name="Group 18"/>
          <p:cNvGrpSpPr>
            <a:grpSpLocks/>
          </p:cNvGrpSpPr>
          <p:nvPr/>
        </p:nvGrpSpPr>
        <p:grpSpPr bwMode="auto">
          <a:xfrm>
            <a:off x="0" y="2103438"/>
            <a:ext cx="3146425" cy="4573587"/>
            <a:chOff x="0" y="2102855"/>
            <a:chExt cx="3146425" cy="4574170"/>
          </a:xfrm>
        </p:grpSpPr>
        <p:grpSp>
          <p:nvGrpSpPr>
            <p:cNvPr id="51210" name="Group 14"/>
            <p:cNvGrpSpPr>
              <a:grpSpLocks/>
            </p:cNvGrpSpPr>
            <p:nvPr/>
          </p:nvGrpSpPr>
          <p:grpSpPr bwMode="auto">
            <a:xfrm>
              <a:off x="1101725" y="2102855"/>
              <a:ext cx="2044700" cy="4574170"/>
              <a:chOff x="1101725" y="2102855"/>
              <a:chExt cx="2044700" cy="4574170"/>
            </a:xfrm>
          </p:grpSpPr>
          <p:pic>
            <p:nvPicPr>
              <p:cNvPr id="51212" name="Picture 5"/>
              <p:cNvPicPr>
                <a:picLocks noChangeAspect="1"/>
              </p:cNvPicPr>
              <p:nvPr/>
            </p:nvPicPr>
            <p:blipFill>
              <a:blip r:embed="rId5"/>
              <a:srcRect/>
              <a:stretch>
                <a:fillRect/>
              </a:stretch>
            </p:blipFill>
            <p:spPr bwMode="auto">
              <a:xfrm>
                <a:off x="1101725" y="4638675"/>
                <a:ext cx="2044700" cy="2038350"/>
              </a:xfrm>
              <a:prstGeom prst="rect">
                <a:avLst/>
              </a:prstGeom>
              <a:noFill/>
              <a:ln w="9525">
                <a:noFill/>
                <a:miter lim="800000"/>
                <a:headEnd/>
                <a:tailEnd/>
              </a:ln>
            </p:spPr>
          </p:pic>
          <p:grpSp>
            <p:nvGrpSpPr>
              <p:cNvPr id="51213" name="Group 13"/>
              <p:cNvGrpSpPr>
                <a:grpSpLocks/>
              </p:cNvGrpSpPr>
              <p:nvPr/>
            </p:nvGrpSpPr>
            <p:grpSpPr bwMode="auto">
              <a:xfrm>
                <a:off x="1914185" y="2102855"/>
                <a:ext cx="461665" cy="2631348"/>
                <a:chOff x="1914185" y="2102855"/>
                <a:chExt cx="461665" cy="2631348"/>
              </a:xfrm>
            </p:grpSpPr>
            <p:sp>
              <p:nvSpPr>
                <p:cNvPr id="51214" name="TextBox 7"/>
                <p:cNvSpPr txBox="1">
                  <a:spLocks noChangeArrowheads="1"/>
                </p:cNvSpPr>
                <p:nvPr/>
              </p:nvSpPr>
              <p:spPr bwMode="auto">
                <a:xfrm rot="5400000">
                  <a:off x="1962816" y="4321169"/>
                  <a:ext cx="364403" cy="461665"/>
                </a:xfrm>
                <a:prstGeom prst="rect">
                  <a:avLst/>
                </a:prstGeom>
                <a:noFill/>
                <a:ln w="9525">
                  <a:noFill/>
                  <a:miter lim="800000"/>
                  <a:headEnd/>
                  <a:tailEnd/>
                </a:ln>
              </p:spPr>
              <p:txBody>
                <a:bodyPr wrap="none">
                  <a:prstTxWarp prst="textNoShape">
                    <a:avLst/>
                  </a:prstTxWarp>
                  <a:spAutoFit/>
                </a:bodyPr>
                <a:lstStyle/>
                <a:p>
                  <a:r>
                    <a:rPr lang="en-US"/>
                    <a:t>=</a:t>
                  </a:r>
                </a:p>
              </p:txBody>
            </p:sp>
            <p:sp>
              <p:nvSpPr>
                <p:cNvPr id="51215" name="TextBox 6"/>
                <p:cNvSpPr txBox="1">
                  <a:spLocks noChangeArrowheads="1"/>
                </p:cNvSpPr>
                <p:nvPr/>
              </p:nvSpPr>
              <p:spPr bwMode="auto">
                <a:xfrm>
                  <a:off x="1921580" y="2102855"/>
                  <a:ext cx="364403" cy="461665"/>
                </a:xfrm>
                <a:prstGeom prst="rect">
                  <a:avLst/>
                </a:prstGeom>
                <a:noFill/>
                <a:ln w="9525">
                  <a:noFill/>
                  <a:miter lim="800000"/>
                  <a:headEnd/>
                  <a:tailEnd/>
                </a:ln>
              </p:spPr>
              <p:txBody>
                <a:bodyPr wrap="none">
                  <a:prstTxWarp prst="textNoShape">
                    <a:avLst/>
                  </a:prstTxWarp>
                  <a:spAutoFit/>
                </a:bodyPr>
                <a:lstStyle/>
                <a:p>
                  <a:r>
                    <a:rPr lang="en-US"/>
                    <a:t>+</a:t>
                  </a:r>
                </a:p>
              </p:txBody>
            </p:sp>
          </p:grpSp>
        </p:grpSp>
        <p:sp>
          <p:nvSpPr>
            <p:cNvPr id="51211" name="TextBox 15"/>
            <p:cNvSpPr txBox="1">
              <a:spLocks noChangeArrowheads="1"/>
            </p:cNvSpPr>
            <p:nvPr/>
          </p:nvSpPr>
          <p:spPr bwMode="auto">
            <a:xfrm>
              <a:off x="0" y="5310750"/>
              <a:ext cx="813369" cy="646331"/>
            </a:xfrm>
            <a:prstGeom prst="rect">
              <a:avLst/>
            </a:prstGeom>
            <a:noFill/>
            <a:ln w="9525">
              <a:noFill/>
              <a:miter lim="800000"/>
              <a:headEnd/>
              <a:tailEnd/>
            </a:ln>
          </p:spPr>
          <p:txBody>
            <a:bodyPr wrap="none">
              <a:prstTxWarp prst="textNoShape">
                <a:avLst/>
              </a:prstTxWarp>
              <a:spAutoFit/>
            </a:bodyPr>
            <a:lstStyle/>
            <a:p>
              <a:r>
                <a:rPr lang="en-US" sz="1800"/>
                <a:t>Noisy</a:t>
              </a:r>
            </a:p>
            <a:p>
              <a:r>
                <a:rPr lang="en-US" sz="1800"/>
                <a:t>image</a:t>
              </a:r>
            </a:p>
          </p:txBody>
        </p:sp>
      </p:grpSp>
      <p:grpSp>
        <p:nvGrpSpPr>
          <p:cNvPr id="18" name="Group 17"/>
          <p:cNvGrpSpPr>
            <a:grpSpLocks/>
          </p:cNvGrpSpPr>
          <p:nvPr/>
        </p:nvGrpSpPr>
        <p:grpSpPr bwMode="auto">
          <a:xfrm>
            <a:off x="0" y="2390775"/>
            <a:ext cx="8369300" cy="2074863"/>
            <a:chOff x="0" y="2390775"/>
            <a:chExt cx="8369300" cy="2074863"/>
          </a:xfrm>
        </p:grpSpPr>
        <p:pic>
          <p:nvPicPr>
            <p:cNvPr id="51208" name="Picture 4"/>
            <p:cNvPicPr>
              <a:picLocks noChangeAspect="1"/>
            </p:cNvPicPr>
            <p:nvPr/>
          </p:nvPicPr>
          <p:blipFill>
            <a:blip r:embed="rId6"/>
            <a:srcRect/>
            <a:stretch>
              <a:fillRect/>
            </a:stretch>
          </p:blipFill>
          <p:spPr bwMode="auto">
            <a:xfrm>
              <a:off x="1069975" y="2390775"/>
              <a:ext cx="7299325" cy="2074863"/>
            </a:xfrm>
            <a:prstGeom prst="rect">
              <a:avLst/>
            </a:prstGeom>
            <a:noFill/>
            <a:ln w="9525">
              <a:noFill/>
              <a:miter lim="800000"/>
              <a:headEnd/>
              <a:tailEnd/>
            </a:ln>
          </p:spPr>
        </p:pic>
        <p:sp>
          <p:nvSpPr>
            <p:cNvPr id="51209" name="TextBox 16"/>
            <p:cNvSpPr txBox="1">
              <a:spLocks noChangeArrowheads="1"/>
            </p:cNvSpPr>
            <p:nvPr/>
          </p:nvSpPr>
          <p:spPr bwMode="auto">
            <a:xfrm>
              <a:off x="0" y="2931472"/>
              <a:ext cx="1159843" cy="923330"/>
            </a:xfrm>
            <a:prstGeom prst="rect">
              <a:avLst/>
            </a:prstGeom>
            <a:noFill/>
            <a:ln w="9525">
              <a:noFill/>
              <a:miter lim="800000"/>
              <a:headEnd/>
              <a:tailEnd/>
            </a:ln>
          </p:spPr>
          <p:txBody>
            <a:bodyPr wrap="none">
              <a:prstTxWarp prst="textNoShape">
                <a:avLst/>
              </a:prstTxWarp>
              <a:spAutoFit/>
            </a:bodyPr>
            <a:lstStyle/>
            <a:p>
              <a:r>
                <a:rPr lang="en-US" sz="1800"/>
                <a:t>White</a:t>
              </a:r>
            </a:p>
            <a:p>
              <a:r>
                <a:rPr lang="en-US" sz="1800"/>
                <a:t>Gaussian</a:t>
              </a:r>
            </a:p>
            <a:p>
              <a:r>
                <a:rPr lang="en-US" sz="1800"/>
                <a:t>noise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2226" name="Object 2"/>
          <p:cNvGraphicFramePr>
            <a:graphicFrameLocks noChangeAspect="1"/>
          </p:cNvGraphicFramePr>
          <p:nvPr/>
        </p:nvGraphicFramePr>
        <p:xfrm>
          <a:off x="3276600" y="1854200"/>
          <a:ext cx="5791200" cy="4851400"/>
        </p:xfrm>
        <a:graphic>
          <a:graphicData uri="http://schemas.openxmlformats.org/presentationml/2006/ole">
            <p:oleObj spid="_x0000_s52226" name="Image" r:id="rId4" imgW="5942857" imgH="4977778" progId="">
              <p:embed/>
            </p:oleObj>
          </a:graphicData>
        </a:graphic>
      </p:graphicFrame>
      <p:sp>
        <p:nvSpPr>
          <p:cNvPr id="52227" name="Rectangle 5"/>
          <p:cNvSpPr>
            <a:spLocks noGrp="1" noChangeArrowheads="1"/>
          </p:cNvSpPr>
          <p:nvPr>
            <p:ph type="title"/>
          </p:nvPr>
        </p:nvSpPr>
        <p:spPr>
          <a:xfrm>
            <a:off x="152400" y="76200"/>
            <a:ext cx="8839200" cy="914400"/>
          </a:xfrm>
        </p:spPr>
        <p:txBody>
          <a:bodyPr/>
          <a:lstStyle/>
          <a:p>
            <a:pPr eaLnBrk="1" hangingPunct="1"/>
            <a:r>
              <a:rPr lang="en-US" sz="3600" smtClean="0">
                <a:ea typeface="ＭＳ Ｐゴシック" pitchFamily="-1" charset="-128"/>
                <a:cs typeface="ＭＳ Ｐゴシック" pitchFamily="-1" charset="-128"/>
              </a:rPr>
              <a:t>Denoising with the marginal wavelet model</a:t>
            </a:r>
          </a:p>
        </p:txBody>
      </p:sp>
      <p:sp>
        <p:nvSpPr>
          <p:cNvPr id="70662" name="Text Box 6"/>
          <p:cNvSpPr txBox="1">
            <a:spLocks noChangeArrowheads="1"/>
          </p:cNvSpPr>
          <p:nvPr/>
        </p:nvSpPr>
        <p:spPr bwMode="auto">
          <a:xfrm>
            <a:off x="0" y="974725"/>
            <a:ext cx="6654800" cy="1552575"/>
          </a:xfrm>
          <a:prstGeom prst="rect">
            <a:avLst/>
          </a:prstGeom>
          <a:noFill/>
          <a:ln w="9525">
            <a:noFill/>
            <a:miter lim="800000"/>
            <a:headEnd/>
            <a:tailEnd/>
          </a:ln>
        </p:spPr>
        <p:txBody>
          <a:bodyPr wrap="none">
            <a:prstTxWarp prst="textNoShape">
              <a:avLst/>
            </a:prstTxWarp>
            <a:spAutoFit/>
          </a:bodyPr>
          <a:lstStyle/>
          <a:p>
            <a:r>
              <a:rPr lang="en-US">
                <a:ea typeface="Arial" pitchFamily="-1" charset="0"/>
                <a:cs typeface="Arial" pitchFamily="-1" charset="0"/>
              </a:rPr>
              <a:t>Let x = bandpassed image value before adding noise.</a:t>
            </a:r>
          </a:p>
          <a:p>
            <a:r>
              <a:rPr lang="en-US">
                <a:ea typeface="Arial" pitchFamily="-1" charset="0"/>
                <a:cs typeface="Arial" pitchFamily="-1" charset="0"/>
              </a:rPr>
              <a:t>Let y = noise-corrupted observation.</a:t>
            </a:r>
          </a:p>
          <a:p>
            <a:endParaRPr lang="en-US">
              <a:ea typeface="Arial" pitchFamily="-1" charset="0"/>
              <a:cs typeface="Arial" pitchFamily="-1" charset="0"/>
            </a:endParaRPr>
          </a:p>
          <a:p>
            <a:r>
              <a:rPr lang="en-US">
                <a:ea typeface="Arial" pitchFamily="-1" charset="0"/>
                <a:cs typeface="Arial" pitchFamily="-1" charset="0"/>
              </a:rPr>
              <a:t>By Bayes theorem</a:t>
            </a:r>
          </a:p>
        </p:txBody>
      </p:sp>
      <p:sp>
        <p:nvSpPr>
          <p:cNvPr id="70663" name="Rectangle 7"/>
          <p:cNvSpPr>
            <a:spLocks noChangeArrowheads="1"/>
          </p:cNvSpPr>
          <p:nvPr/>
        </p:nvSpPr>
        <p:spPr bwMode="auto">
          <a:xfrm>
            <a:off x="0" y="2743200"/>
            <a:ext cx="2781300" cy="461963"/>
          </a:xfrm>
          <a:prstGeom prst="rect">
            <a:avLst/>
          </a:prstGeom>
          <a:noFill/>
          <a:ln w="9525">
            <a:noFill/>
            <a:miter lim="800000"/>
            <a:headEnd/>
            <a:tailEnd/>
          </a:ln>
        </p:spPr>
        <p:txBody>
          <a:bodyPr wrap="none">
            <a:prstTxWarp prst="textNoShape">
              <a:avLst/>
            </a:prstTxWarp>
            <a:spAutoFit/>
          </a:bodyPr>
          <a:lstStyle/>
          <a:p>
            <a:r>
              <a:rPr lang="en-US">
                <a:solidFill>
                  <a:srgbClr val="008000"/>
                </a:solidFill>
                <a:ea typeface="Arial" pitchFamily="-1" charset="0"/>
                <a:cs typeface="Arial" pitchFamily="-1" charset="0"/>
              </a:rPr>
              <a:t>P(x|y)</a:t>
            </a:r>
            <a:r>
              <a:rPr lang="en-US">
                <a:ea typeface="Arial" pitchFamily="-1" charset="0"/>
                <a:cs typeface="Arial" pitchFamily="-1" charset="0"/>
              </a:rPr>
              <a:t> ~ </a:t>
            </a:r>
            <a:r>
              <a:rPr lang="en-US">
                <a:solidFill>
                  <a:srgbClr val="FF0000"/>
                </a:solidFill>
                <a:ea typeface="Arial" pitchFamily="-1" charset="0"/>
                <a:cs typeface="Arial" pitchFamily="-1" charset="0"/>
              </a:rPr>
              <a:t>P(y|x)</a:t>
            </a:r>
            <a:r>
              <a:rPr lang="en-US">
                <a:ea typeface="Arial" pitchFamily="-1" charset="0"/>
                <a:cs typeface="Arial" pitchFamily="-1" charset="0"/>
              </a:rPr>
              <a:t> P(x)</a:t>
            </a:r>
          </a:p>
        </p:txBody>
      </p:sp>
      <p:grpSp>
        <p:nvGrpSpPr>
          <p:cNvPr id="2" name="Group 12"/>
          <p:cNvGrpSpPr>
            <a:grpSpLocks/>
          </p:cNvGrpSpPr>
          <p:nvPr/>
        </p:nvGrpSpPr>
        <p:grpSpPr bwMode="auto">
          <a:xfrm>
            <a:off x="5391150" y="3348038"/>
            <a:ext cx="2289175" cy="3078162"/>
            <a:chOff x="3396" y="2109"/>
            <a:chExt cx="1442" cy="1939"/>
          </a:xfrm>
        </p:grpSpPr>
        <p:sp>
          <p:nvSpPr>
            <p:cNvPr id="52240" name="Freeform 13"/>
            <p:cNvSpPr>
              <a:spLocks/>
            </p:cNvSpPr>
            <p:nvPr/>
          </p:nvSpPr>
          <p:spPr bwMode="auto">
            <a:xfrm>
              <a:off x="3396" y="2109"/>
              <a:ext cx="1308" cy="1939"/>
            </a:xfrm>
            <a:custGeom>
              <a:avLst/>
              <a:gdLst>
                <a:gd name="T0" fmla="*/ 0 w 2076"/>
                <a:gd name="T1" fmla="*/ 1882 h 1939"/>
                <a:gd name="T2" fmla="*/ 1 w 2076"/>
                <a:gd name="T3" fmla="*/ 1858 h 1939"/>
                <a:gd name="T4" fmla="*/ 1 w 2076"/>
                <a:gd name="T5" fmla="*/ 1834 h 1939"/>
                <a:gd name="T6" fmla="*/ 1 w 2076"/>
                <a:gd name="T7" fmla="*/ 1809 h 1939"/>
                <a:gd name="T8" fmla="*/ 1 w 2076"/>
                <a:gd name="T9" fmla="*/ 1728 h 1939"/>
                <a:gd name="T10" fmla="*/ 1 w 2076"/>
                <a:gd name="T11" fmla="*/ 1582 h 1939"/>
                <a:gd name="T12" fmla="*/ 2 w 2076"/>
                <a:gd name="T13" fmla="*/ 1120 h 1939"/>
                <a:gd name="T14" fmla="*/ 2 w 2076"/>
                <a:gd name="T15" fmla="*/ 820 h 1939"/>
                <a:gd name="T16" fmla="*/ 3 w 2076"/>
                <a:gd name="T17" fmla="*/ 349 h 1939"/>
                <a:gd name="T18" fmla="*/ 3 w 2076"/>
                <a:gd name="T19" fmla="*/ 89 h 1939"/>
                <a:gd name="T20" fmla="*/ 3 w 2076"/>
                <a:gd name="T21" fmla="*/ 33 h 1939"/>
                <a:gd name="T22" fmla="*/ 3 w 2076"/>
                <a:gd name="T23" fmla="*/ 16 h 1939"/>
                <a:gd name="T24" fmla="*/ 3 w 2076"/>
                <a:gd name="T25" fmla="*/ 0 h 1939"/>
                <a:gd name="T26" fmla="*/ 3 w 2076"/>
                <a:gd name="T27" fmla="*/ 25 h 1939"/>
                <a:gd name="T28" fmla="*/ 3 w 2076"/>
                <a:gd name="T29" fmla="*/ 89 h 1939"/>
                <a:gd name="T30" fmla="*/ 3 w 2076"/>
                <a:gd name="T31" fmla="*/ 162 h 1939"/>
                <a:gd name="T32" fmla="*/ 4 w 2076"/>
                <a:gd name="T33" fmla="*/ 730 h 1939"/>
                <a:gd name="T34" fmla="*/ 4 w 2076"/>
                <a:gd name="T35" fmla="*/ 982 h 1939"/>
                <a:gd name="T36" fmla="*/ 4 w 2076"/>
                <a:gd name="T37" fmla="*/ 1250 h 1939"/>
                <a:gd name="T38" fmla="*/ 4 w 2076"/>
                <a:gd name="T39" fmla="*/ 1396 h 1939"/>
                <a:gd name="T40" fmla="*/ 4 w 2076"/>
                <a:gd name="T41" fmla="*/ 1509 h 1939"/>
                <a:gd name="T42" fmla="*/ 4 w 2076"/>
                <a:gd name="T43" fmla="*/ 1574 h 1939"/>
                <a:gd name="T44" fmla="*/ 4 w 2076"/>
                <a:gd name="T45" fmla="*/ 1647 h 1939"/>
                <a:gd name="T46" fmla="*/ 4 w 2076"/>
                <a:gd name="T47" fmla="*/ 1696 h 1939"/>
                <a:gd name="T48" fmla="*/ 4 w 2076"/>
                <a:gd name="T49" fmla="*/ 1809 h 1939"/>
                <a:gd name="T50" fmla="*/ 5 w 2076"/>
                <a:gd name="T51" fmla="*/ 1874 h 1939"/>
                <a:gd name="T52" fmla="*/ 5 w 2076"/>
                <a:gd name="T53" fmla="*/ 1939 h 19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76"/>
                <a:gd name="T82" fmla="*/ 0 h 1939"/>
                <a:gd name="T83" fmla="*/ 2076 w 2076"/>
                <a:gd name="T84" fmla="*/ 1939 h 193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76" h="1939">
                  <a:moveTo>
                    <a:pt x="0" y="1882"/>
                  </a:moveTo>
                  <a:cubicBezTo>
                    <a:pt x="59" y="1872"/>
                    <a:pt x="119" y="1871"/>
                    <a:pt x="178" y="1858"/>
                  </a:cubicBezTo>
                  <a:cubicBezTo>
                    <a:pt x="206" y="1852"/>
                    <a:pt x="259" y="1834"/>
                    <a:pt x="259" y="1834"/>
                  </a:cubicBezTo>
                  <a:cubicBezTo>
                    <a:pt x="294" y="1797"/>
                    <a:pt x="253" y="1835"/>
                    <a:pt x="300" y="1809"/>
                  </a:cubicBezTo>
                  <a:cubicBezTo>
                    <a:pt x="339" y="1788"/>
                    <a:pt x="371" y="1756"/>
                    <a:pt x="405" y="1728"/>
                  </a:cubicBezTo>
                  <a:cubicBezTo>
                    <a:pt x="453" y="1688"/>
                    <a:pt x="466" y="1624"/>
                    <a:pt x="511" y="1582"/>
                  </a:cubicBezTo>
                  <a:cubicBezTo>
                    <a:pt x="583" y="1435"/>
                    <a:pt x="608" y="1267"/>
                    <a:pt x="681" y="1120"/>
                  </a:cubicBezTo>
                  <a:cubicBezTo>
                    <a:pt x="706" y="1019"/>
                    <a:pt x="745" y="921"/>
                    <a:pt x="770" y="820"/>
                  </a:cubicBezTo>
                  <a:cubicBezTo>
                    <a:pt x="808" y="664"/>
                    <a:pt x="836" y="500"/>
                    <a:pt x="892" y="349"/>
                  </a:cubicBezTo>
                  <a:cubicBezTo>
                    <a:pt x="924" y="263"/>
                    <a:pt x="924" y="158"/>
                    <a:pt x="989" y="89"/>
                  </a:cubicBezTo>
                  <a:cubicBezTo>
                    <a:pt x="1000" y="56"/>
                    <a:pt x="1012" y="55"/>
                    <a:pt x="1038" y="33"/>
                  </a:cubicBezTo>
                  <a:cubicBezTo>
                    <a:pt x="1044" y="28"/>
                    <a:pt x="1047" y="20"/>
                    <a:pt x="1054" y="16"/>
                  </a:cubicBezTo>
                  <a:cubicBezTo>
                    <a:pt x="1069" y="8"/>
                    <a:pt x="1103" y="0"/>
                    <a:pt x="1103" y="0"/>
                  </a:cubicBezTo>
                  <a:cubicBezTo>
                    <a:pt x="1160" y="19"/>
                    <a:pt x="1136" y="10"/>
                    <a:pt x="1176" y="25"/>
                  </a:cubicBezTo>
                  <a:cubicBezTo>
                    <a:pt x="1212" y="79"/>
                    <a:pt x="1194" y="60"/>
                    <a:pt x="1225" y="89"/>
                  </a:cubicBezTo>
                  <a:cubicBezTo>
                    <a:pt x="1244" y="147"/>
                    <a:pt x="1231" y="124"/>
                    <a:pt x="1257" y="162"/>
                  </a:cubicBezTo>
                  <a:cubicBezTo>
                    <a:pt x="1317" y="349"/>
                    <a:pt x="1371" y="536"/>
                    <a:pt x="1403" y="730"/>
                  </a:cubicBezTo>
                  <a:cubicBezTo>
                    <a:pt x="1417" y="813"/>
                    <a:pt x="1423" y="901"/>
                    <a:pt x="1444" y="982"/>
                  </a:cubicBezTo>
                  <a:cubicBezTo>
                    <a:pt x="1467" y="1074"/>
                    <a:pt x="1499" y="1162"/>
                    <a:pt x="1533" y="1250"/>
                  </a:cubicBezTo>
                  <a:cubicBezTo>
                    <a:pt x="1552" y="1300"/>
                    <a:pt x="1560" y="1352"/>
                    <a:pt x="1590" y="1396"/>
                  </a:cubicBezTo>
                  <a:cubicBezTo>
                    <a:pt x="1603" y="1436"/>
                    <a:pt x="1606" y="1473"/>
                    <a:pt x="1630" y="1509"/>
                  </a:cubicBezTo>
                  <a:cubicBezTo>
                    <a:pt x="1648" y="1565"/>
                    <a:pt x="1633" y="1546"/>
                    <a:pt x="1663" y="1574"/>
                  </a:cubicBezTo>
                  <a:cubicBezTo>
                    <a:pt x="1671" y="1598"/>
                    <a:pt x="1683" y="1625"/>
                    <a:pt x="1695" y="1647"/>
                  </a:cubicBezTo>
                  <a:cubicBezTo>
                    <a:pt x="1705" y="1664"/>
                    <a:pt x="1728" y="1696"/>
                    <a:pt x="1728" y="1696"/>
                  </a:cubicBezTo>
                  <a:cubicBezTo>
                    <a:pt x="1744" y="1744"/>
                    <a:pt x="1787" y="1778"/>
                    <a:pt x="1825" y="1809"/>
                  </a:cubicBezTo>
                  <a:cubicBezTo>
                    <a:pt x="1850" y="1830"/>
                    <a:pt x="1876" y="1861"/>
                    <a:pt x="1906" y="1874"/>
                  </a:cubicBezTo>
                  <a:cubicBezTo>
                    <a:pt x="1961" y="1898"/>
                    <a:pt x="2022" y="1912"/>
                    <a:pt x="2076" y="1939"/>
                  </a:cubicBezTo>
                </a:path>
              </a:pathLst>
            </a:custGeom>
            <a:noFill/>
            <a:ln w="9525">
              <a:solidFill>
                <a:schemeClr val="accent2"/>
              </a:solidFill>
              <a:round/>
              <a:headEnd/>
              <a:tailEnd/>
            </a:ln>
          </p:spPr>
          <p:txBody>
            <a:bodyPr>
              <a:prstTxWarp prst="textNoShape">
                <a:avLst/>
              </a:prstTxWarp>
            </a:bodyPr>
            <a:lstStyle/>
            <a:p>
              <a:endParaRPr lang="en-US" sz="1800">
                <a:ea typeface="Arial" pitchFamily="-1" charset="0"/>
                <a:cs typeface="Arial" pitchFamily="-1" charset="0"/>
              </a:endParaRPr>
            </a:p>
          </p:txBody>
        </p:sp>
        <p:sp>
          <p:nvSpPr>
            <p:cNvPr id="52241" name="Rectangle 14"/>
            <p:cNvSpPr>
              <a:spLocks noChangeArrowheads="1"/>
            </p:cNvSpPr>
            <p:nvPr/>
          </p:nvSpPr>
          <p:spPr bwMode="auto">
            <a:xfrm>
              <a:off x="4219" y="2352"/>
              <a:ext cx="619" cy="291"/>
            </a:xfrm>
            <a:prstGeom prst="rect">
              <a:avLst/>
            </a:prstGeom>
            <a:noFill/>
            <a:ln w="9525">
              <a:noFill/>
              <a:miter lim="800000"/>
              <a:headEnd/>
              <a:tailEnd/>
            </a:ln>
          </p:spPr>
          <p:txBody>
            <a:bodyPr wrap="none">
              <a:prstTxWarp prst="textNoShape">
                <a:avLst/>
              </a:prstTxWarp>
              <a:spAutoFit/>
            </a:bodyPr>
            <a:lstStyle/>
            <a:p>
              <a:r>
                <a:rPr lang="en-US">
                  <a:solidFill>
                    <a:srgbClr val="FF0000"/>
                  </a:solidFill>
                  <a:ea typeface="Arial" pitchFamily="-1" charset="0"/>
                  <a:cs typeface="Arial" pitchFamily="-1" charset="0"/>
                </a:rPr>
                <a:t>P(y|x)</a:t>
              </a:r>
            </a:p>
          </p:txBody>
        </p:sp>
      </p:grpSp>
      <p:grpSp>
        <p:nvGrpSpPr>
          <p:cNvPr id="3" name="Group 16"/>
          <p:cNvGrpSpPr>
            <a:grpSpLocks/>
          </p:cNvGrpSpPr>
          <p:nvPr/>
        </p:nvGrpSpPr>
        <p:grpSpPr bwMode="auto">
          <a:xfrm>
            <a:off x="5105400" y="4141788"/>
            <a:ext cx="2005013" cy="2289175"/>
            <a:chOff x="3216" y="2609"/>
            <a:chExt cx="1263" cy="1442"/>
          </a:xfrm>
        </p:grpSpPr>
        <p:sp>
          <p:nvSpPr>
            <p:cNvPr id="52238" name="Freeform 17"/>
            <p:cNvSpPr>
              <a:spLocks/>
            </p:cNvSpPr>
            <p:nvPr/>
          </p:nvSpPr>
          <p:spPr bwMode="auto">
            <a:xfrm>
              <a:off x="3508" y="2609"/>
              <a:ext cx="971" cy="1442"/>
            </a:xfrm>
            <a:custGeom>
              <a:avLst/>
              <a:gdLst>
                <a:gd name="T0" fmla="*/ 0 w 971"/>
                <a:gd name="T1" fmla="*/ 1440 h 1442"/>
                <a:gd name="T2" fmla="*/ 266 w 971"/>
                <a:gd name="T3" fmla="*/ 1337 h 1442"/>
                <a:gd name="T4" fmla="*/ 326 w 971"/>
                <a:gd name="T5" fmla="*/ 1242 h 1442"/>
                <a:gd name="T6" fmla="*/ 343 w 971"/>
                <a:gd name="T7" fmla="*/ 1174 h 1442"/>
                <a:gd name="T8" fmla="*/ 361 w 971"/>
                <a:gd name="T9" fmla="*/ 1053 h 1442"/>
                <a:gd name="T10" fmla="*/ 369 w 971"/>
                <a:gd name="T11" fmla="*/ 744 h 1442"/>
                <a:gd name="T12" fmla="*/ 421 w 971"/>
                <a:gd name="T13" fmla="*/ 47 h 1442"/>
                <a:gd name="T14" fmla="*/ 447 w 971"/>
                <a:gd name="T15" fmla="*/ 4 h 1442"/>
                <a:gd name="T16" fmla="*/ 464 w 971"/>
                <a:gd name="T17" fmla="*/ 30 h 1442"/>
                <a:gd name="T18" fmla="*/ 507 w 971"/>
                <a:gd name="T19" fmla="*/ 555 h 1442"/>
                <a:gd name="T20" fmla="*/ 515 w 971"/>
                <a:gd name="T21" fmla="*/ 1105 h 1442"/>
                <a:gd name="T22" fmla="*/ 644 w 971"/>
                <a:gd name="T23" fmla="*/ 1371 h 1442"/>
                <a:gd name="T24" fmla="*/ 971 w 971"/>
                <a:gd name="T25" fmla="*/ 1440 h 14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71"/>
                <a:gd name="T40" fmla="*/ 0 h 1442"/>
                <a:gd name="T41" fmla="*/ 971 w 971"/>
                <a:gd name="T42" fmla="*/ 1442 h 14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71" h="1442">
                  <a:moveTo>
                    <a:pt x="0" y="1440"/>
                  </a:moveTo>
                  <a:cubicBezTo>
                    <a:pt x="98" y="1432"/>
                    <a:pt x="201" y="1422"/>
                    <a:pt x="266" y="1337"/>
                  </a:cubicBezTo>
                  <a:cubicBezTo>
                    <a:pt x="290" y="1306"/>
                    <a:pt x="300" y="1269"/>
                    <a:pt x="326" y="1242"/>
                  </a:cubicBezTo>
                  <a:cubicBezTo>
                    <a:pt x="330" y="1229"/>
                    <a:pt x="341" y="1188"/>
                    <a:pt x="343" y="1174"/>
                  </a:cubicBezTo>
                  <a:cubicBezTo>
                    <a:pt x="350" y="1134"/>
                    <a:pt x="361" y="1053"/>
                    <a:pt x="361" y="1053"/>
                  </a:cubicBezTo>
                  <a:cubicBezTo>
                    <a:pt x="364" y="950"/>
                    <a:pt x="367" y="847"/>
                    <a:pt x="369" y="744"/>
                  </a:cubicBezTo>
                  <a:cubicBezTo>
                    <a:pt x="370" y="671"/>
                    <a:pt x="303" y="227"/>
                    <a:pt x="421" y="47"/>
                  </a:cubicBezTo>
                  <a:cubicBezTo>
                    <a:pt x="422" y="42"/>
                    <a:pt x="432" y="0"/>
                    <a:pt x="447" y="4"/>
                  </a:cubicBezTo>
                  <a:cubicBezTo>
                    <a:pt x="457" y="6"/>
                    <a:pt x="458" y="21"/>
                    <a:pt x="464" y="30"/>
                  </a:cubicBezTo>
                  <a:cubicBezTo>
                    <a:pt x="482" y="205"/>
                    <a:pt x="492" y="380"/>
                    <a:pt x="507" y="555"/>
                  </a:cubicBezTo>
                  <a:cubicBezTo>
                    <a:pt x="510" y="738"/>
                    <a:pt x="510" y="922"/>
                    <a:pt x="515" y="1105"/>
                  </a:cubicBezTo>
                  <a:cubicBezTo>
                    <a:pt x="518" y="1198"/>
                    <a:pt x="545" y="1339"/>
                    <a:pt x="644" y="1371"/>
                  </a:cubicBezTo>
                  <a:cubicBezTo>
                    <a:pt x="715" y="1442"/>
                    <a:pt x="886" y="1440"/>
                    <a:pt x="971" y="1440"/>
                  </a:cubicBezTo>
                </a:path>
              </a:pathLst>
            </a:custGeom>
            <a:noFill/>
            <a:ln w="38100">
              <a:solidFill>
                <a:srgbClr val="008000"/>
              </a:solidFill>
              <a:round/>
              <a:headEnd/>
              <a:tailEnd/>
            </a:ln>
          </p:spPr>
          <p:txBody>
            <a:bodyPr>
              <a:prstTxWarp prst="textNoShape">
                <a:avLst/>
              </a:prstTxWarp>
            </a:bodyPr>
            <a:lstStyle/>
            <a:p>
              <a:endParaRPr lang="en-US" sz="1800">
                <a:ea typeface="Arial" pitchFamily="-1" charset="0"/>
                <a:cs typeface="Arial" pitchFamily="-1" charset="0"/>
              </a:endParaRPr>
            </a:p>
          </p:txBody>
        </p:sp>
        <p:sp>
          <p:nvSpPr>
            <p:cNvPr id="52239" name="Rectangle 18"/>
            <p:cNvSpPr>
              <a:spLocks noChangeArrowheads="1"/>
            </p:cNvSpPr>
            <p:nvPr/>
          </p:nvSpPr>
          <p:spPr bwMode="auto">
            <a:xfrm>
              <a:off x="3216" y="3120"/>
              <a:ext cx="619" cy="291"/>
            </a:xfrm>
            <a:prstGeom prst="rect">
              <a:avLst/>
            </a:prstGeom>
            <a:noFill/>
            <a:ln w="9525">
              <a:noFill/>
              <a:miter lim="800000"/>
              <a:headEnd/>
              <a:tailEnd/>
            </a:ln>
          </p:spPr>
          <p:txBody>
            <a:bodyPr wrap="none">
              <a:prstTxWarp prst="textNoShape">
                <a:avLst/>
              </a:prstTxWarp>
              <a:spAutoFit/>
            </a:bodyPr>
            <a:lstStyle/>
            <a:p>
              <a:r>
                <a:rPr lang="en-US">
                  <a:solidFill>
                    <a:srgbClr val="008000"/>
                  </a:solidFill>
                  <a:ea typeface="Arial" pitchFamily="-1" charset="0"/>
                  <a:cs typeface="Arial" pitchFamily="-1" charset="0"/>
                </a:rPr>
                <a:t>P(x|y)</a:t>
              </a:r>
            </a:p>
          </p:txBody>
        </p:sp>
      </p:grpSp>
      <p:grpSp>
        <p:nvGrpSpPr>
          <p:cNvPr id="4" name="Group 21"/>
          <p:cNvGrpSpPr>
            <a:grpSpLocks/>
          </p:cNvGrpSpPr>
          <p:nvPr/>
        </p:nvGrpSpPr>
        <p:grpSpPr bwMode="auto">
          <a:xfrm>
            <a:off x="6369050" y="2438400"/>
            <a:ext cx="1201738" cy="3962400"/>
            <a:chOff x="6369050" y="2438400"/>
            <a:chExt cx="1202086" cy="3962400"/>
          </a:xfrm>
        </p:grpSpPr>
        <p:grpSp>
          <p:nvGrpSpPr>
            <p:cNvPr id="52234" name="Group 8"/>
            <p:cNvGrpSpPr>
              <a:grpSpLocks/>
            </p:cNvGrpSpPr>
            <p:nvPr/>
          </p:nvGrpSpPr>
          <p:grpSpPr bwMode="auto">
            <a:xfrm>
              <a:off x="6369050" y="2895600"/>
              <a:ext cx="336550" cy="3505200"/>
              <a:chOff x="4012" y="1824"/>
              <a:chExt cx="212" cy="2208"/>
            </a:xfrm>
          </p:grpSpPr>
          <p:sp>
            <p:nvSpPr>
              <p:cNvPr id="52236" name="Line 10"/>
              <p:cNvSpPr>
                <a:spLocks noChangeShapeType="1"/>
              </p:cNvSpPr>
              <p:nvPr/>
            </p:nvSpPr>
            <p:spPr bwMode="auto">
              <a:xfrm>
                <a:off x="4080" y="2160"/>
                <a:ext cx="0" cy="1872"/>
              </a:xfrm>
              <a:prstGeom prst="line">
                <a:avLst/>
              </a:prstGeom>
              <a:noFill/>
              <a:ln w="38100">
                <a:solidFill>
                  <a:srgbClr val="3366FF"/>
                </a:solidFill>
                <a:round/>
                <a:headEnd/>
                <a:tailEnd type="triangle" w="med" len="med"/>
              </a:ln>
            </p:spPr>
            <p:txBody>
              <a:bodyPr>
                <a:prstTxWarp prst="textNoShape">
                  <a:avLst/>
                </a:prstTxWarp>
              </a:bodyPr>
              <a:lstStyle/>
              <a:p>
                <a:endParaRPr lang="en-US"/>
              </a:p>
            </p:txBody>
          </p:sp>
          <p:sp>
            <p:nvSpPr>
              <p:cNvPr id="52237" name="Rectangle 11"/>
              <p:cNvSpPr>
                <a:spLocks noChangeArrowheads="1"/>
              </p:cNvSpPr>
              <p:nvPr/>
            </p:nvSpPr>
            <p:spPr bwMode="auto">
              <a:xfrm>
                <a:off x="4012" y="1824"/>
                <a:ext cx="212" cy="288"/>
              </a:xfrm>
              <a:prstGeom prst="rect">
                <a:avLst/>
              </a:prstGeom>
              <a:noFill/>
              <a:ln w="9525">
                <a:noFill/>
                <a:miter lim="800000"/>
                <a:headEnd/>
                <a:tailEnd/>
              </a:ln>
            </p:spPr>
            <p:txBody>
              <a:bodyPr wrap="none">
                <a:prstTxWarp prst="textNoShape">
                  <a:avLst/>
                </a:prstTxWarp>
                <a:spAutoFit/>
              </a:bodyPr>
              <a:lstStyle/>
              <a:p>
                <a:r>
                  <a:rPr lang="en-US">
                    <a:solidFill>
                      <a:srgbClr val="3366FF"/>
                    </a:solidFill>
                    <a:ea typeface="Arial" pitchFamily="-1" charset="0"/>
                    <a:cs typeface="Arial" pitchFamily="-1" charset="0"/>
                  </a:rPr>
                  <a:t>y</a:t>
                </a:r>
              </a:p>
            </p:txBody>
          </p:sp>
        </p:grpSp>
        <p:sp>
          <p:nvSpPr>
            <p:cNvPr id="52235" name="TextBox 20"/>
            <p:cNvSpPr txBox="1">
              <a:spLocks noChangeArrowheads="1"/>
            </p:cNvSpPr>
            <p:nvPr/>
          </p:nvSpPr>
          <p:spPr bwMode="auto">
            <a:xfrm>
              <a:off x="6781800" y="2438400"/>
              <a:ext cx="789336" cy="369332"/>
            </a:xfrm>
            <a:prstGeom prst="rect">
              <a:avLst/>
            </a:prstGeom>
            <a:noFill/>
            <a:ln w="9525">
              <a:noFill/>
              <a:miter lim="800000"/>
              <a:headEnd/>
              <a:tailEnd/>
            </a:ln>
          </p:spPr>
          <p:txBody>
            <a:bodyPr wrap="none">
              <a:prstTxWarp prst="textNoShape">
                <a:avLst/>
              </a:prstTxWarp>
              <a:spAutoFit/>
            </a:bodyPr>
            <a:lstStyle/>
            <a:p>
              <a:r>
                <a:rPr lang="en-US" sz="1800">
                  <a:ea typeface="Arial" pitchFamily="-1" charset="0"/>
                  <a:cs typeface="Arial" pitchFamily="-1" charset="0"/>
                </a:rPr>
                <a:t>y = 25</a:t>
              </a:r>
            </a:p>
          </p:txBody>
        </p:sp>
      </p:grpSp>
      <p:sp>
        <p:nvSpPr>
          <p:cNvPr id="52233" name="Rectangle 4"/>
          <p:cNvSpPr>
            <a:spLocks noChangeArrowheads="1"/>
          </p:cNvSpPr>
          <p:nvPr/>
        </p:nvSpPr>
        <p:spPr bwMode="auto">
          <a:xfrm>
            <a:off x="5551488" y="2551113"/>
            <a:ext cx="433387" cy="279400"/>
          </a:xfrm>
          <a:prstGeom prst="rect">
            <a:avLst/>
          </a:prstGeom>
          <a:noFill/>
          <a:ln w="9525">
            <a:noFill/>
            <a:miter lim="800000"/>
            <a:headEnd/>
            <a:tailEnd/>
          </a:ln>
        </p:spPr>
        <p:txBody>
          <a:bodyPr wrap="none">
            <a:prstTxWarp prst="textNoShape">
              <a:avLst/>
            </a:prstTxWarp>
            <a:spAutoFit/>
          </a:bodyPr>
          <a:lstStyle/>
          <a:p>
            <a:r>
              <a:rPr lang="en-US">
                <a:ea typeface="Arial" pitchFamily="-1" charset="0"/>
                <a:cs typeface="Arial" pitchFamily="-1" charset="0"/>
              </a:rPr>
              <a:t>P(x)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6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06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2" grpId="0" autoUpdateAnimBg="0"/>
      <p:bldP spid="70663" grpId="0" autoUpdateAnimBg="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4274" name="Object 2"/>
          <p:cNvGraphicFramePr>
            <a:graphicFrameLocks noChangeAspect="1"/>
          </p:cNvGraphicFramePr>
          <p:nvPr/>
        </p:nvGraphicFramePr>
        <p:xfrm>
          <a:off x="3276600" y="1854200"/>
          <a:ext cx="5791200" cy="4851400"/>
        </p:xfrm>
        <a:graphic>
          <a:graphicData uri="http://schemas.openxmlformats.org/presentationml/2006/ole">
            <p:oleObj spid="_x0000_s54274" name="Image" r:id="rId4" imgW="5942857" imgH="4977778" progId="">
              <p:embed/>
            </p:oleObj>
          </a:graphicData>
        </a:graphic>
      </p:graphicFrame>
      <p:sp>
        <p:nvSpPr>
          <p:cNvPr id="54275" name="Text Box 6"/>
          <p:cNvSpPr txBox="1">
            <a:spLocks noChangeArrowheads="1"/>
          </p:cNvSpPr>
          <p:nvPr/>
        </p:nvSpPr>
        <p:spPr bwMode="auto">
          <a:xfrm>
            <a:off x="0" y="990600"/>
            <a:ext cx="6654800" cy="1552575"/>
          </a:xfrm>
          <a:prstGeom prst="rect">
            <a:avLst/>
          </a:prstGeom>
          <a:noFill/>
          <a:ln w="9525">
            <a:noFill/>
            <a:miter lim="800000"/>
            <a:headEnd/>
            <a:tailEnd/>
          </a:ln>
        </p:spPr>
        <p:txBody>
          <a:bodyPr wrap="none">
            <a:prstTxWarp prst="textNoShape">
              <a:avLst/>
            </a:prstTxWarp>
            <a:spAutoFit/>
          </a:bodyPr>
          <a:lstStyle/>
          <a:p>
            <a:r>
              <a:rPr lang="en-US">
                <a:ea typeface="Arial" pitchFamily="-1" charset="0"/>
                <a:cs typeface="Arial" pitchFamily="-1" charset="0"/>
              </a:rPr>
              <a:t>Let x = bandpassed image value before adding noise.</a:t>
            </a:r>
          </a:p>
          <a:p>
            <a:r>
              <a:rPr lang="en-US">
                <a:ea typeface="Arial" pitchFamily="-1" charset="0"/>
                <a:cs typeface="Arial" pitchFamily="-1" charset="0"/>
              </a:rPr>
              <a:t>Let y = noise-corrupted observation.</a:t>
            </a:r>
          </a:p>
          <a:p>
            <a:endParaRPr lang="en-US">
              <a:ea typeface="Arial" pitchFamily="-1" charset="0"/>
              <a:cs typeface="Arial" pitchFamily="-1" charset="0"/>
            </a:endParaRPr>
          </a:p>
          <a:p>
            <a:r>
              <a:rPr lang="en-US">
                <a:ea typeface="Arial" pitchFamily="-1" charset="0"/>
                <a:cs typeface="Arial" pitchFamily="-1" charset="0"/>
              </a:rPr>
              <a:t>By Bayes theorem</a:t>
            </a:r>
          </a:p>
        </p:txBody>
      </p:sp>
      <p:sp>
        <p:nvSpPr>
          <p:cNvPr id="54276" name="Line 9"/>
          <p:cNvSpPr>
            <a:spLocks noChangeShapeType="1"/>
          </p:cNvSpPr>
          <p:nvPr/>
        </p:nvSpPr>
        <p:spPr bwMode="auto">
          <a:xfrm>
            <a:off x="6737350" y="3429000"/>
            <a:ext cx="0" cy="2971800"/>
          </a:xfrm>
          <a:prstGeom prst="line">
            <a:avLst/>
          </a:prstGeom>
          <a:noFill/>
          <a:ln w="38100">
            <a:solidFill>
              <a:schemeClr val="accent2"/>
            </a:solidFill>
            <a:round/>
            <a:headEnd/>
            <a:tailEnd type="triangle" w="med" len="med"/>
          </a:ln>
        </p:spPr>
        <p:txBody>
          <a:bodyPr>
            <a:prstTxWarp prst="textNoShape">
              <a:avLst/>
            </a:prstTxWarp>
          </a:bodyPr>
          <a:lstStyle/>
          <a:p>
            <a:endParaRPr lang="en-US"/>
          </a:p>
        </p:txBody>
      </p:sp>
      <p:sp>
        <p:nvSpPr>
          <p:cNvPr id="54277" name="Rectangle 10"/>
          <p:cNvSpPr>
            <a:spLocks noChangeArrowheads="1"/>
          </p:cNvSpPr>
          <p:nvPr/>
        </p:nvSpPr>
        <p:spPr bwMode="auto">
          <a:xfrm>
            <a:off x="6629400" y="2895600"/>
            <a:ext cx="336550" cy="45720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ea typeface="Arial" pitchFamily="-1" charset="0"/>
                <a:cs typeface="Arial" pitchFamily="-1" charset="0"/>
              </a:rPr>
              <a:t>y</a:t>
            </a:r>
          </a:p>
        </p:txBody>
      </p:sp>
      <p:sp>
        <p:nvSpPr>
          <p:cNvPr id="54278" name="Freeform 11"/>
          <p:cNvSpPr>
            <a:spLocks/>
          </p:cNvSpPr>
          <p:nvPr/>
        </p:nvSpPr>
        <p:spPr bwMode="auto">
          <a:xfrm>
            <a:off x="5619750" y="3348038"/>
            <a:ext cx="2076450" cy="3078162"/>
          </a:xfrm>
          <a:custGeom>
            <a:avLst/>
            <a:gdLst>
              <a:gd name="T0" fmla="*/ 0 w 2076"/>
              <a:gd name="T1" fmla="*/ 2147483647 h 1939"/>
              <a:gd name="T2" fmla="*/ 2147483647 w 2076"/>
              <a:gd name="T3" fmla="*/ 2147483647 h 1939"/>
              <a:gd name="T4" fmla="*/ 2147483647 w 2076"/>
              <a:gd name="T5" fmla="*/ 2147483647 h 1939"/>
              <a:gd name="T6" fmla="*/ 2147483647 w 2076"/>
              <a:gd name="T7" fmla="*/ 2147483647 h 1939"/>
              <a:gd name="T8" fmla="*/ 2147483647 w 2076"/>
              <a:gd name="T9" fmla="*/ 2147483647 h 1939"/>
              <a:gd name="T10" fmla="*/ 2147483647 w 2076"/>
              <a:gd name="T11" fmla="*/ 2147483647 h 1939"/>
              <a:gd name="T12" fmla="*/ 2147483647 w 2076"/>
              <a:gd name="T13" fmla="*/ 2147483647 h 1939"/>
              <a:gd name="T14" fmla="*/ 2147483647 w 2076"/>
              <a:gd name="T15" fmla="*/ 2147483647 h 1939"/>
              <a:gd name="T16" fmla="*/ 2147483647 w 2076"/>
              <a:gd name="T17" fmla="*/ 2147483647 h 1939"/>
              <a:gd name="T18" fmla="*/ 2147483647 w 2076"/>
              <a:gd name="T19" fmla="*/ 2147483647 h 1939"/>
              <a:gd name="T20" fmla="*/ 2147483647 w 2076"/>
              <a:gd name="T21" fmla="*/ 2147483647 h 1939"/>
              <a:gd name="T22" fmla="*/ 2147483647 w 2076"/>
              <a:gd name="T23" fmla="*/ 2147483647 h 1939"/>
              <a:gd name="T24" fmla="*/ 2147483647 w 2076"/>
              <a:gd name="T25" fmla="*/ 0 h 1939"/>
              <a:gd name="T26" fmla="*/ 2147483647 w 2076"/>
              <a:gd name="T27" fmla="*/ 2147483647 h 1939"/>
              <a:gd name="T28" fmla="*/ 2147483647 w 2076"/>
              <a:gd name="T29" fmla="*/ 2147483647 h 1939"/>
              <a:gd name="T30" fmla="*/ 2147483647 w 2076"/>
              <a:gd name="T31" fmla="*/ 2147483647 h 1939"/>
              <a:gd name="T32" fmla="*/ 2147483647 w 2076"/>
              <a:gd name="T33" fmla="*/ 2147483647 h 1939"/>
              <a:gd name="T34" fmla="*/ 2147483647 w 2076"/>
              <a:gd name="T35" fmla="*/ 2147483647 h 1939"/>
              <a:gd name="T36" fmla="*/ 2147483647 w 2076"/>
              <a:gd name="T37" fmla="*/ 2147483647 h 1939"/>
              <a:gd name="T38" fmla="*/ 2147483647 w 2076"/>
              <a:gd name="T39" fmla="*/ 2147483647 h 1939"/>
              <a:gd name="T40" fmla="*/ 2147483647 w 2076"/>
              <a:gd name="T41" fmla="*/ 2147483647 h 1939"/>
              <a:gd name="T42" fmla="*/ 2147483647 w 2076"/>
              <a:gd name="T43" fmla="*/ 2147483647 h 1939"/>
              <a:gd name="T44" fmla="*/ 2147483647 w 2076"/>
              <a:gd name="T45" fmla="*/ 2147483647 h 1939"/>
              <a:gd name="T46" fmla="*/ 2147483647 w 2076"/>
              <a:gd name="T47" fmla="*/ 2147483647 h 1939"/>
              <a:gd name="T48" fmla="*/ 2147483647 w 2076"/>
              <a:gd name="T49" fmla="*/ 2147483647 h 1939"/>
              <a:gd name="T50" fmla="*/ 2147483647 w 2076"/>
              <a:gd name="T51" fmla="*/ 2147483647 h 1939"/>
              <a:gd name="T52" fmla="*/ 2147483647 w 2076"/>
              <a:gd name="T53" fmla="*/ 2147483647 h 19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76"/>
              <a:gd name="T82" fmla="*/ 0 h 1939"/>
              <a:gd name="T83" fmla="*/ 2076 w 2076"/>
              <a:gd name="T84" fmla="*/ 1939 h 193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76" h="1939">
                <a:moveTo>
                  <a:pt x="0" y="1882"/>
                </a:moveTo>
                <a:cubicBezTo>
                  <a:pt x="59" y="1872"/>
                  <a:pt x="119" y="1871"/>
                  <a:pt x="178" y="1858"/>
                </a:cubicBezTo>
                <a:cubicBezTo>
                  <a:pt x="206" y="1852"/>
                  <a:pt x="259" y="1834"/>
                  <a:pt x="259" y="1834"/>
                </a:cubicBezTo>
                <a:cubicBezTo>
                  <a:pt x="294" y="1797"/>
                  <a:pt x="253" y="1835"/>
                  <a:pt x="300" y="1809"/>
                </a:cubicBezTo>
                <a:cubicBezTo>
                  <a:pt x="339" y="1788"/>
                  <a:pt x="371" y="1756"/>
                  <a:pt x="405" y="1728"/>
                </a:cubicBezTo>
                <a:cubicBezTo>
                  <a:pt x="453" y="1688"/>
                  <a:pt x="466" y="1624"/>
                  <a:pt x="511" y="1582"/>
                </a:cubicBezTo>
                <a:cubicBezTo>
                  <a:pt x="583" y="1435"/>
                  <a:pt x="608" y="1267"/>
                  <a:pt x="681" y="1120"/>
                </a:cubicBezTo>
                <a:cubicBezTo>
                  <a:pt x="706" y="1019"/>
                  <a:pt x="745" y="921"/>
                  <a:pt x="770" y="820"/>
                </a:cubicBezTo>
                <a:cubicBezTo>
                  <a:pt x="808" y="664"/>
                  <a:pt x="836" y="500"/>
                  <a:pt x="892" y="349"/>
                </a:cubicBezTo>
                <a:cubicBezTo>
                  <a:pt x="924" y="263"/>
                  <a:pt x="924" y="158"/>
                  <a:pt x="989" y="89"/>
                </a:cubicBezTo>
                <a:cubicBezTo>
                  <a:pt x="1000" y="56"/>
                  <a:pt x="1012" y="55"/>
                  <a:pt x="1038" y="33"/>
                </a:cubicBezTo>
                <a:cubicBezTo>
                  <a:pt x="1044" y="28"/>
                  <a:pt x="1047" y="20"/>
                  <a:pt x="1054" y="16"/>
                </a:cubicBezTo>
                <a:cubicBezTo>
                  <a:pt x="1069" y="8"/>
                  <a:pt x="1103" y="0"/>
                  <a:pt x="1103" y="0"/>
                </a:cubicBezTo>
                <a:cubicBezTo>
                  <a:pt x="1160" y="19"/>
                  <a:pt x="1136" y="10"/>
                  <a:pt x="1176" y="25"/>
                </a:cubicBezTo>
                <a:cubicBezTo>
                  <a:pt x="1212" y="79"/>
                  <a:pt x="1194" y="60"/>
                  <a:pt x="1225" y="89"/>
                </a:cubicBezTo>
                <a:cubicBezTo>
                  <a:pt x="1244" y="147"/>
                  <a:pt x="1231" y="124"/>
                  <a:pt x="1257" y="162"/>
                </a:cubicBezTo>
                <a:cubicBezTo>
                  <a:pt x="1317" y="349"/>
                  <a:pt x="1371" y="536"/>
                  <a:pt x="1403" y="730"/>
                </a:cubicBezTo>
                <a:cubicBezTo>
                  <a:pt x="1417" y="813"/>
                  <a:pt x="1423" y="901"/>
                  <a:pt x="1444" y="982"/>
                </a:cubicBezTo>
                <a:cubicBezTo>
                  <a:pt x="1467" y="1074"/>
                  <a:pt x="1499" y="1162"/>
                  <a:pt x="1533" y="1250"/>
                </a:cubicBezTo>
                <a:cubicBezTo>
                  <a:pt x="1552" y="1300"/>
                  <a:pt x="1560" y="1352"/>
                  <a:pt x="1590" y="1396"/>
                </a:cubicBezTo>
                <a:cubicBezTo>
                  <a:pt x="1603" y="1436"/>
                  <a:pt x="1606" y="1473"/>
                  <a:pt x="1630" y="1509"/>
                </a:cubicBezTo>
                <a:cubicBezTo>
                  <a:pt x="1648" y="1565"/>
                  <a:pt x="1633" y="1546"/>
                  <a:pt x="1663" y="1574"/>
                </a:cubicBezTo>
                <a:cubicBezTo>
                  <a:pt x="1671" y="1598"/>
                  <a:pt x="1683" y="1625"/>
                  <a:pt x="1695" y="1647"/>
                </a:cubicBezTo>
                <a:cubicBezTo>
                  <a:pt x="1705" y="1664"/>
                  <a:pt x="1728" y="1696"/>
                  <a:pt x="1728" y="1696"/>
                </a:cubicBezTo>
                <a:cubicBezTo>
                  <a:pt x="1744" y="1744"/>
                  <a:pt x="1787" y="1778"/>
                  <a:pt x="1825" y="1809"/>
                </a:cubicBezTo>
                <a:cubicBezTo>
                  <a:pt x="1850" y="1830"/>
                  <a:pt x="1876" y="1861"/>
                  <a:pt x="1906" y="1874"/>
                </a:cubicBezTo>
                <a:cubicBezTo>
                  <a:pt x="1961" y="1898"/>
                  <a:pt x="2022" y="1912"/>
                  <a:pt x="2076" y="1939"/>
                </a:cubicBezTo>
              </a:path>
            </a:pathLst>
          </a:custGeom>
          <a:noFill/>
          <a:ln w="9525">
            <a:solidFill>
              <a:schemeClr val="accent2"/>
            </a:solidFill>
            <a:round/>
            <a:headEnd/>
            <a:tailEnd/>
          </a:ln>
        </p:spPr>
        <p:txBody>
          <a:bodyPr>
            <a:prstTxWarp prst="textNoShape">
              <a:avLst/>
            </a:prstTxWarp>
          </a:bodyPr>
          <a:lstStyle/>
          <a:p>
            <a:endParaRPr lang="en-US" sz="1800">
              <a:ea typeface="Arial" pitchFamily="-1" charset="0"/>
              <a:cs typeface="Arial" pitchFamily="-1" charset="0"/>
            </a:endParaRPr>
          </a:p>
        </p:txBody>
      </p:sp>
      <p:sp>
        <p:nvSpPr>
          <p:cNvPr id="54279" name="Rectangle 12"/>
          <p:cNvSpPr>
            <a:spLocks noChangeArrowheads="1"/>
          </p:cNvSpPr>
          <p:nvPr/>
        </p:nvSpPr>
        <p:spPr bwMode="auto">
          <a:xfrm>
            <a:off x="6934200" y="3733800"/>
            <a:ext cx="922338" cy="45720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ea typeface="Arial" pitchFamily="-1" charset="0"/>
                <a:cs typeface="Arial" pitchFamily="-1" charset="0"/>
              </a:rPr>
              <a:t>P(y|x)</a:t>
            </a:r>
          </a:p>
        </p:txBody>
      </p:sp>
      <p:sp>
        <p:nvSpPr>
          <p:cNvPr id="54280" name="Rectangle 13"/>
          <p:cNvSpPr>
            <a:spLocks noChangeArrowheads="1"/>
          </p:cNvSpPr>
          <p:nvPr/>
        </p:nvSpPr>
        <p:spPr bwMode="auto">
          <a:xfrm>
            <a:off x="5249863" y="5257800"/>
            <a:ext cx="982662" cy="461963"/>
          </a:xfrm>
          <a:prstGeom prst="rect">
            <a:avLst/>
          </a:prstGeom>
          <a:noFill/>
          <a:ln w="9525">
            <a:noFill/>
            <a:miter lim="800000"/>
            <a:headEnd/>
            <a:tailEnd/>
          </a:ln>
        </p:spPr>
        <p:txBody>
          <a:bodyPr wrap="none">
            <a:prstTxWarp prst="textNoShape">
              <a:avLst/>
            </a:prstTxWarp>
            <a:spAutoFit/>
          </a:bodyPr>
          <a:lstStyle/>
          <a:p>
            <a:r>
              <a:rPr lang="en-US">
                <a:solidFill>
                  <a:srgbClr val="008000"/>
                </a:solidFill>
                <a:ea typeface="Arial" pitchFamily="-1" charset="0"/>
                <a:cs typeface="Arial" pitchFamily="-1" charset="0"/>
              </a:rPr>
              <a:t>P(x|y)</a:t>
            </a:r>
          </a:p>
        </p:txBody>
      </p:sp>
      <p:sp>
        <p:nvSpPr>
          <p:cNvPr id="54281" name="Freeform 14"/>
          <p:cNvSpPr>
            <a:spLocks/>
          </p:cNvSpPr>
          <p:nvPr/>
        </p:nvSpPr>
        <p:spPr bwMode="auto">
          <a:xfrm>
            <a:off x="5715000" y="5364163"/>
            <a:ext cx="1214438" cy="1063625"/>
          </a:xfrm>
          <a:custGeom>
            <a:avLst/>
            <a:gdLst>
              <a:gd name="T0" fmla="*/ 0 w 765"/>
              <a:gd name="T1" fmla="*/ 2147483647 h 670"/>
              <a:gd name="T2" fmla="*/ 2147483647 w 765"/>
              <a:gd name="T3" fmla="*/ 2147483647 h 670"/>
              <a:gd name="T4" fmla="*/ 2147483647 w 765"/>
              <a:gd name="T5" fmla="*/ 2147483647 h 670"/>
              <a:gd name="T6" fmla="*/ 2147483647 w 765"/>
              <a:gd name="T7" fmla="*/ 2147483647 h 670"/>
              <a:gd name="T8" fmla="*/ 2147483647 w 765"/>
              <a:gd name="T9" fmla="*/ 2147483647 h 670"/>
              <a:gd name="T10" fmla="*/ 2147483647 w 765"/>
              <a:gd name="T11" fmla="*/ 0 h 670"/>
              <a:gd name="T12" fmla="*/ 2147483647 w 765"/>
              <a:gd name="T13" fmla="*/ 2147483647 h 670"/>
              <a:gd name="T14" fmla="*/ 2147483647 w 765"/>
              <a:gd name="T15" fmla="*/ 2147483647 h 670"/>
              <a:gd name="T16" fmla="*/ 2147483647 w 765"/>
              <a:gd name="T17" fmla="*/ 2147483647 h 670"/>
              <a:gd name="T18" fmla="*/ 2147483647 w 765"/>
              <a:gd name="T19" fmla="*/ 2147483647 h 670"/>
              <a:gd name="T20" fmla="*/ 2147483647 w 765"/>
              <a:gd name="T21" fmla="*/ 2147483647 h 6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5"/>
              <a:gd name="T34" fmla="*/ 0 h 670"/>
              <a:gd name="T35" fmla="*/ 765 w 765"/>
              <a:gd name="T36" fmla="*/ 670 h 6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5" h="670">
                <a:moveTo>
                  <a:pt x="0" y="644"/>
                </a:moveTo>
                <a:cubicBezTo>
                  <a:pt x="52" y="640"/>
                  <a:pt x="110" y="653"/>
                  <a:pt x="155" y="627"/>
                </a:cubicBezTo>
                <a:cubicBezTo>
                  <a:pt x="175" y="615"/>
                  <a:pt x="182" y="570"/>
                  <a:pt x="189" y="550"/>
                </a:cubicBezTo>
                <a:cubicBezTo>
                  <a:pt x="220" y="456"/>
                  <a:pt x="275" y="374"/>
                  <a:pt x="293" y="275"/>
                </a:cubicBezTo>
                <a:cubicBezTo>
                  <a:pt x="305" y="205"/>
                  <a:pt x="319" y="137"/>
                  <a:pt x="336" y="68"/>
                </a:cubicBezTo>
                <a:cubicBezTo>
                  <a:pt x="345" y="32"/>
                  <a:pt x="341" y="12"/>
                  <a:pt x="379" y="0"/>
                </a:cubicBezTo>
                <a:cubicBezTo>
                  <a:pt x="382" y="54"/>
                  <a:pt x="382" y="109"/>
                  <a:pt x="387" y="163"/>
                </a:cubicBezTo>
                <a:cubicBezTo>
                  <a:pt x="391" y="211"/>
                  <a:pt x="422" y="271"/>
                  <a:pt x="430" y="318"/>
                </a:cubicBezTo>
                <a:cubicBezTo>
                  <a:pt x="449" y="425"/>
                  <a:pt x="456" y="527"/>
                  <a:pt x="516" y="619"/>
                </a:cubicBezTo>
                <a:cubicBezTo>
                  <a:pt x="541" y="658"/>
                  <a:pt x="670" y="652"/>
                  <a:pt x="680" y="653"/>
                </a:cubicBezTo>
                <a:cubicBezTo>
                  <a:pt x="708" y="659"/>
                  <a:pt x="737" y="670"/>
                  <a:pt x="765" y="670"/>
                </a:cubicBezTo>
              </a:path>
            </a:pathLst>
          </a:custGeom>
          <a:noFill/>
          <a:ln w="38100">
            <a:solidFill>
              <a:srgbClr val="008000"/>
            </a:solidFill>
            <a:round/>
            <a:headEnd/>
            <a:tailEnd/>
          </a:ln>
        </p:spPr>
        <p:txBody>
          <a:bodyPr>
            <a:prstTxWarp prst="textNoShape">
              <a:avLst/>
            </a:prstTxWarp>
          </a:bodyPr>
          <a:lstStyle/>
          <a:p>
            <a:endParaRPr lang="en-US" sz="1800">
              <a:ea typeface="Arial" pitchFamily="-1" charset="0"/>
              <a:cs typeface="Arial" pitchFamily="-1" charset="0"/>
            </a:endParaRPr>
          </a:p>
        </p:txBody>
      </p:sp>
      <p:sp>
        <p:nvSpPr>
          <p:cNvPr id="54282" name="TextBox 12"/>
          <p:cNvSpPr txBox="1">
            <a:spLocks noChangeArrowheads="1"/>
          </p:cNvSpPr>
          <p:nvPr/>
        </p:nvSpPr>
        <p:spPr bwMode="auto">
          <a:xfrm>
            <a:off x="6781800" y="2438400"/>
            <a:ext cx="788988" cy="369888"/>
          </a:xfrm>
          <a:prstGeom prst="rect">
            <a:avLst/>
          </a:prstGeom>
          <a:noFill/>
          <a:ln w="9525">
            <a:noFill/>
            <a:miter lim="800000"/>
            <a:headEnd/>
            <a:tailEnd/>
          </a:ln>
        </p:spPr>
        <p:txBody>
          <a:bodyPr wrap="none">
            <a:prstTxWarp prst="textNoShape">
              <a:avLst/>
            </a:prstTxWarp>
            <a:spAutoFit/>
          </a:bodyPr>
          <a:lstStyle/>
          <a:p>
            <a:r>
              <a:rPr lang="en-US" sz="1800">
                <a:ea typeface="Arial" pitchFamily="-1" charset="0"/>
                <a:cs typeface="Arial" pitchFamily="-1" charset="0"/>
              </a:rPr>
              <a:t>y = 50</a:t>
            </a:r>
          </a:p>
        </p:txBody>
      </p:sp>
      <p:sp>
        <p:nvSpPr>
          <p:cNvPr id="14" name="Rectangle 5"/>
          <p:cNvSpPr txBox="1">
            <a:spLocks noChangeArrowheads="1"/>
          </p:cNvSpPr>
          <p:nvPr/>
        </p:nvSpPr>
        <p:spPr bwMode="auto">
          <a:xfrm>
            <a:off x="152400" y="76200"/>
            <a:ext cx="8839200" cy="914400"/>
          </a:xfrm>
          <a:prstGeom prst="rect">
            <a:avLst/>
          </a:prstGeom>
          <a:noFill/>
          <a:ln w="9525">
            <a:noFill/>
            <a:miter lim="800000"/>
            <a:headEnd/>
            <a:tailEnd/>
          </a:ln>
        </p:spPr>
        <p:txBody>
          <a:bodyPr anchor="ctr">
            <a:prstTxWarp prst="textNoShape">
              <a:avLst/>
            </a:prstTxWarp>
            <a:normAutofit/>
          </a:bodyPr>
          <a:lstStyle/>
          <a:p>
            <a:pPr algn="ctr"/>
            <a:r>
              <a:rPr lang="en-US" sz="3600">
                <a:latin typeface="Calibri" pitchFamily="-1" charset="0"/>
              </a:rPr>
              <a:t>Denoising with the marginal wavelet model</a:t>
            </a:r>
          </a:p>
        </p:txBody>
      </p:sp>
      <p:sp>
        <p:nvSpPr>
          <p:cNvPr id="54284" name="Rectangle 7"/>
          <p:cNvSpPr>
            <a:spLocks noChangeArrowheads="1"/>
          </p:cNvSpPr>
          <p:nvPr/>
        </p:nvSpPr>
        <p:spPr bwMode="auto">
          <a:xfrm>
            <a:off x="0" y="2743200"/>
            <a:ext cx="2781300" cy="461963"/>
          </a:xfrm>
          <a:prstGeom prst="rect">
            <a:avLst/>
          </a:prstGeom>
          <a:noFill/>
          <a:ln w="9525">
            <a:noFill/>
            <a:miter lim="800000"/>
            <a:headEnd/>
            <a:tailEnd/>
          </a:ln>
        </p:spPr>
        <p:txBody>
          <a:bodyPr wrap="none">
            <a:prstTxWarp prst="textNoShape">
              <a:avLst/>
            </a:prstTxWarp>
            <a:spAutoFit/>
          </a:bodyPr>
          <a:lstStyle/>
          <a:p>
            <a:r>
              <a:rPr lang="en-US">
                <a:solidFill>
                  <a:srgbClr val="008000"/>
                </a:solidFill>
                <a:ea typeface="Arial" pitchFamily="-1" charset="0"/>
                <a:cs typeface="Arial" pitchFamily="-1" charset="0"/>
              </a:rPr>
              <a:t>P(x|y)</a:t>
            </a:r>
            <a:r>
              <a:rPr lang="en-US">
                <a:ea typeface="Arial" pitchFamily="-1" charset="0"/>
                <a:cs typeface="Arial" pitchFamily="-1" charset="0"/>
              </a:rPr>
              <a:t> ~ </a:t>
            </a:r>
            <a:r>
              <a:rPr lang="en-US">
                <a:solidFill>
                  <a:srgbClr val="FF0000"/>
                </a:solidFill>
                <a:ea typeface="Arial" pitchFamily="-1" charset="0"/>
                <a:cs typeface="Arial" pitchFamily="-1" charset="0"/>
              </a:rPr>
              <a:t>P(y|x)</a:t>
            </a:r>
            <a:r>
              <a:rPr lang="en-US">
                <a:ea typeface="Arial" pitchFamily="-1" charset="0"/>
                <a:cs typeface="Arial" pitchFamily="-1" charset="0"/>
              </a:rPr>
              <a:t> P(x)</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6322" name="Object 2"/>
          <p:cNvGraphicFramePr>
            <a:graphicFrameLocks noChangeAspect="1"/>
          </p:cNvGraphicFramePr>
          <p:nvPr/>
        </p:nvGraphicFramePr>
        <p:xfrm>
          <a:off x="3276600" y="1854200"/>
          <a:ext cx="5791200" cy="4851400"/>
        </p:xfrm>
        <a:graphic>
          <a:graphicData uri="http://schemas.openxmlformats.org/presentationml/2006/ole">
            <p:oleObj spid="_x0000_s56322" name="Image" r:id="rId4" imgW="5942857" imgH="4977778" progId="">
              <p:embed/>
            </p:oleObj>
          </a:graphicData>
        </a:graphic>
      </p:graphicFrame>
      <p:sp>
        <p:nvSpPr>
          <p:cNvPr id="56323" name="Text Box 6"/>
          <p:cNvSpPr txBox="1">
            <a:spLocks noChangeArrowheads="1"/>
          </p:cNvSpPr>
          <p:nvPr/>
        </p:nvSpPr>
        <p:spPr bwMode="auto">
          <a:xfrm>
            <a:off x="0" y="990600"/>
            <a:ext cx="6654800" cy="1552575"/>
          </a:xfrm>
          <a:prstGeom prst="rect">
            <a:avLst/>
          </a:prstGeom>
          <a:noFill/>
          <a:ln w="9525">
            <a:noFill/>
            <a:miter lim="800000"/>
            <a:headEnd/>
            <a:tailEnd/>
          </a:ln>
        </p:spPr>
        <p:txBody>
          <a:bodyPr wrap="none">
            <a:prstTxWarp prst="textNoShape">
              <a:avLst/>
            </a:prstTxWarp>
            <a:spAutoFit/>
          </a:bodyPr>
          <a:lstStyle/>
          <a:p>
            <a:r>
              <a:rPr lang="en-US">
                <a:ea typeface="Arial" pitchFamily="-1" charset="0"/>
                <a:cs typeface="Arial" pitchFamily="-1" charset="0"/>
              </a:rPr>
              <a:t>Let x = bandpassed image value before adding noise.</a:t>
            </a:r>
          </a:p>
          <a:p>
            <a:r>
              <a:rPr lang="en-US">
                <a:ea typeface="Arial" pitchFamily="-1" charset="0"/>
                <a:cs typeface="Arial" pitchFamily="-1" charset="0"/>
              </a:rPr>
              <a:t>Let y = noise-corrupted observation.</a:t>
            </a:r>
          </a:p>
          <a:p>
            <a:endParaRPr lang="en-US">
              <a:ea typeface="Arial" pitchFamily="-1" charset="0"/>
              <a:cs typeface="Arial" pitchFamily="-1" charset="0"/>
            </a:endParaRPr>
          </a:p>
          <a:p>
            <a:r>
              <a:rPr lang="en-US">
                <a:ea typeface="Arial" pitchFamily="-1" charset="0"/>
                <a:cs typeface="Arial" pitchFamily="-1" charset="0"/>
              </a:rPr>
              <a:t>By Bayes theorem</a:t>
            </a:r>
          </a:p>
        </p:txBody>
      </p:sp>
      <p:sp>
        <p:nvSpPr>
          <p:cNvPr id="56324" name="Line 9"/>
          <p:cNvSpPr>
            <a:spLocks noChangeShapeType="1"/>
          </p:cNvSpPr>
          <p:nvPr/>
        </p:nvSpPr>
        <p:spPr bwMode="auto">
          <a:xfrm>
            <a:off x="7423150" y="3429000"/>
            <a:ext cx="0" cy="2971800"/>
          </a:xfrm>
          <a:prstGeom prst="line">
            <a:avLst/>
          </a:prstGeom>
          <a:noFill/>
          <a:ln w="38100">
            <a:solidFill>
              <a:schemeClr val="accent2"/>
            </a:solidFill>
            <a:round/>
            <a:headEnd/>
            <a:tailEnd type="triangle" w="med" len="med"/>
          </a:ln>
        </p:spPr>
        <p:txBody>
          <a:bodyPr>
            <a:prstTxWarp prst="textNoShape">
              <a:avLst/>
            </a:prstTxWarp>
          </a:bodyPr>
          <a:lstStyle/>
          <a:p>
            <a:endParaRPr lang="en-US"/>
          </a:p>
        </p:txBody>
      </p:sp>
      <p:sp>
        <p:nvSpPr>
          <p:cNvPr id="56325" name="Rectangle 10"/>
          <p:cNvSpPr>
            <a:spLocks noChangeArrowheads="1"/>
          </p:cNvSpPr>
          <p:nvPr/>
        </p:nvSpPr>
        <p:spPr bwMode="auto">
          <a:xfrm>
            <a:off x="7315200" y="2895600"/>
            <a:ext cx="336550" cy="45720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ea typeface="Arial" pitchFamily="-1" charset="0"/>
                <a:cs typeface="Arial" pitchFamily="-1" charset="0"/>
              </a:rPr>
              <a:t>y</a:t>
            </a:r>
          </a:p>
        </p:txBody>
      </p:sp>
      <p:sp>
        <p:nvSpPr>
          <p:cNvPr id="56326" name="Freeform 11"/>
          <p:cNvSpPr>
            <a:spLocks/>
          </p:cNvSpPr>
          <p:nvPr/>
        </p:nvSpPr>
        <p:spPr bwMode="auto">
          <a:xfrm>
            <a:off x="6324600" y="3348038"/>
            <a:ext cx="2076450" cy="3078162"/>
          </a:xfrm>
          <a:custGeom>
            <a:avLst/>
            <a:gdLst>
              <a:gd name="T0" fmla="*/ 0 w 2076"/>
              <a:gd name="T1" fmla="*/ 2147483647 h 1939"/>
              <a:gd name="T2" fmla="*/ 2147483647 w 2076"/>
              <a:gd name="T3" fmla="*/ 2147483647 h 1939"/>
              <a:gd name="T4" fmla="*/ 2147483647 w 2076"/>
              <a:gd name="T5" fmla="*/ 2147483647 h 1939"/>
              <a:gd name="T6" fmla="*/ 2147483647 w 2076"/>
              <a:gd name="T7" fmla="*/ 2147483647 h 1939"/>
              <a:gd name="T8" fmla="*/ 2147483647 w 2076"/>
              <a:gd name="T9" fmla="*/ 2147483647 h 1939"/>
              <a:gd name="T10" fmla="*/ 2147483647 w 2076"/>
              <a:gd name="T11" fmla="*/ 2147483647 h 1939"/>
              <a:gd name="T12" fmla="*/ 2147483647 w 2076"/>
              <a:gd name="T13" fmla="*/ 2147483647 h 1939"/>
              <a:gd name="T14" fmla="*/ 2147483647 w 2076"/>
              <a:gd name="T15" fmla="*/ 2147483647 h 1939"/>
              <a:gd name="T16" fmla="*/ 2147483647 w 2076"/>
              <a:gd name="T17" fmla="*/ 2147483647 h 1939"/>
              <a:gd name="T18" fmla="*/ 2147483647 w 2076"/>
              <a:gd name="T19" fmla="*/ 2147483647 h 1939"/>
              <a:gd name="T20" fmla="*/ 2147483647 w 2076"/>
              <a:gd name="T21" fmla="*/ 2147483647 h 1939"/>
              <a:gd name="T22" fmla="*/ 2147483647 w 2076"/>
              <a:gd name="T23" fmla="*/ 2147483647 h 1939"/>
              <a:gd name="T24" fmla="*/ 2147483647 w 2076"/>
              <a:gd name="T25" fmla="*/ 0 h 1939"/>
              <a:gd name="T26" fmla="*/ 2147483647 w 2076"/>
              <a:gd name="T27" fmla="*/ 2147483647 h 1939"/>
              <a:gd name="T28" fmla="*/ 2147483647 w 2076"/>
              <a:gd name="T29" fmla="*/ 2147483647 h 1939"/>
              <a:gd name="T30" fmla="*/ 2147483647 w 2076"/>
              <a:gd name="T31" fmla="*/ 2147483647 h 1939"/>
              <a:gd name="T32" fmla="*/ 2147483647 w 2076"/>
              <a:gd name="T33" fmla="*/ 2147483647 h 1939"/>
              <a:gd name="T34" fmla="*/ 2147483647 w 2076"/>
              <a:gd name="T35" fmla="*/ 2147483647 h 1939"/>
              <a:gd name="T36" fmla="*/ 2147483647 w 2076"/>
              <a:gd name="T37" fmla="*/ 2147483647 h 1939"/>
              <a:gd name="T38" fmla="*/ 2147483647 w 2076"/>
              <a:gd name="T39" fmla="*/ 2147483647 h 1939"/>
              <a:gd name="T40" fmla="*/ 2147483647 w 2076"/>
              <a:gd name="T41" fmla="*/ 2147483647 h 1939"/>
              <a:gd name="T42" fmla="*/ 2147483647 w 2076"/>
              <a:gd name="T43" fmla="*/ 2147483647 h 1939"/>
              <a:gd name="T44" fmla="*/ 2147483647 w 2076"/>
              <a:gd name="T45" fmla="*/ 2147483647 h 1939"/>
              <a:gd name="T46" fmla="*/ 2147483647 w 2076"/>
              <a:gd name="T47" fmla="*/ 2147483647 h 1939"/>
              <a:gd name="T48" fmla="*/ 2147483647 w 2076"/>
              <a:gd name="T49" fmla="*/ 2147483647 h 1939"/>
              <a:gd name="T50" fmla="*/ 2147483647 w 2076"/>
              <a:gd name="T51" fmla="*/ 2147483647 h 1939"/>
              <a:gd name="T52" fmla="*/ 2147483647 w 2076"/>
              <a:gd name="T53" fmla="*/ 2147483647 h 19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76"/>
              <a:gd name="T82" fmla="*/ 0 h 1939"/>
              <a:gd name="T83" fmla="*/ 2076 w 2076"/>
              <a:gd name="T84" fmla="*/ 1939 h 193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76" h="1939">
                <a:moveTo>
                  <a:pt x="0" y="1882"/>
                </a:moveTo>
                <a:cubicBezTo>
                  <a:pt x="59" y="1872"/>
                  <a:pt x="119" y="1871"/>
                  <a:pt x="178" y="1858"/>
                </a:cubicBezTo>
                <a:cubicBezTo>
                  <a:pt x="206" y="1852"/>
                  <a:pt x="259" y="1834"/>
                  <a:pt x="259" y="1834"/>
                </a:cubicBezTo>
                <a:cubicBezTo>
                  <a:pt x="294" y="1797"/>
                  <a:pt x="253" y="1835"/>
                  <a:pt x="300" y="1809"/>
                </a:cubicBezTo>
                <a:cubicBezTo>
                  <a:pt x="339" y="1788"/>
                  <a:pt x="371" y="1756"/>
                  <a:pt x="405" y="1728"/>
                </a:cubicBezTo>
                <a:cubicBezTo>
                  <a:pt x="453" y="1688"/>
                  <a:pt x="466" y="1624"/>
                  <a:pt x="511" y="1582"/>
                </a:cubicBezTo>
                <a:cubicBezTo>
                  <a:pt x="583" y="1435"/>
                  <a:pt x="608" y="1267"/>
                  <a:pt x="681" y="1120"/>
                </a:cubicBezTo>
                <a:cubicBezTo>
                  <a:pt x="706" y="1019"/>
                  <a:pt x="745" y="921"/>
                  <a:pt x="770" y="820"/>
                </a:cubicBezTo>
                <a:cubicBezTo>
                  <a:pt x="808" y="664"/>
                  <a:pt x="836" y="500"/>
                  <a:pt x="892" y="349"/>
                </a:cubicBezTo>
                <a:cubicBezTo>
                  <a:pt x="924" y="263"/>
                  <a:pt x="924" y="158"/>
                  <a:pt x="989" y="89"/>
                </a:cubicBezTo>
                <a:cubicBezTo>
                  <a:pt x="1000" y="56"/>
                  <a:pt x="1012" y="55"/>
                  <a:pt x="1038" y="33"/>
                </a:cubicBezTo>
                <a:cubicBezTo>
                  <a:pt x="1044" y="28"/>
                  <a:pt x="1047" y="20"/>
                  <a:pt x="1054" y="16"/>
                </a:cubicBezTo>
                <a:cubicBezTo>
                  <a:pt x="1069" y="8"/>
                  <a:pt x="1103" y="0"/>
                  <a:pt x="1103" y="0"/>
                </a:cubicBezTo>
                <a:cubicBezTo>
                  <a:pt x="1160" y="19"/>
                  <a:pt x="1136" y="10"/>
                  <a:pt x="1176" y="25"/>
                </a:cubicBezTo>
                <a:cubicBezTo>
                  <a:pt x="1212" y="79"/>
                  <a:pt x="1194" y="60"/>
                  <a:pt x="1225" y="89"/>
                </a:cubicBezTo>
                <a:cubicBezTo>
                  <a:pt x="1244" y="147"/>
                  <a:pt x="1231" y="124"/>
                  <a:pt x="1257" y="162"/>
                </a:cubicBezTo>
                <a:cubicBezTo>
                  <a:pt x="1317" y="349"/>
                  <a:pt x="1371" y="536"/>
                  <a:pt x="1403" y="730"/>
                </a:cubicBezTo>
                <a:cubicBezTo>
                  <a:pt x="1417" y="813"/>
                  <a:pt x="1423" y="901"/>
                  <a:pt x="1444" y="982"/>
                </a:cubicBezTo>
                <a:cubicBezTo>
                  <a:pt x="1467" y="1074"/>
                  <a:pt x="1499" y="1162"/>
                  <a:pt x="1533" y="1250"/>
                </a:cubicBezTo>
                <a:cubicBezTo>
                  <a:pt x="1552" y="1300"/>
                  <a:pt x="1560" y="1352"/>
                  <a:pt x="1590" y="1396"/>
                </a:cubicBezTo>
                <a:cubicBezTo>
                  <a:pt x="1603" y="1436"/>
                  <a:pt x="1606" y="1473"/>
                  <a:pt x="1630" y="1509"/>
                </a:cubicBezTo>
                <a:cubicBezTo>
                  <a:pt x="1648" y="1565"/>
                  <a:pt x="1633" y="1546"/>
                  <a:pt x="1663" y="1574"/>
                </a:cubicBezTo>
                <a:cubicBezTo>
                  <a:pt x="1671" y="1598"/>
                  <a:pt x="1683" y="1625"/>
                  <a:pt x="1695" y="1647"/>
                </a:cubicBezTo>
                <a:cubicBezTo>
                  <a:pt x="1705" y="1664"/>
                  <a:pt x="1728" y="1696"/>
                  <a:pt x="1728" y="1696"/>
                </a:cubicBezTo>
                <a:cubicBezTo>
                  <a:pt x="1744" y="1744"/>
                  <a:pt x="1787" y="1778"/>
                  <a:pt x="1825" y="1809"/>
                </a:cubicBezTo>
                <a:cubicBezTo>
                  <a:pt x="1850" y="1830"/>
                  <a:pt x="1876" y="1861"/>
                  <a:pt x="1906" y="1874"/>
                </a:cubicBezTo>
                <a:cubicBezTo>
                  <a:pt x="1961" y="1898"/>
                  <a:pt x="2022" y="1912"/>
                  <a:pt x="2076" y="1939"/>
                </a:cubicBezTo>
              </a:path>
            </a:pathLst>
          </a:custGeom>
          <a:noFill/>
          <a:ln w="9525">
            <a:solidFill>
              <a:schemeClr val="accent2"/>
            </a:solidFill>
            <a:round/>
            <a:headEnd/>
            <a:tailEnd/>
          </a:ln>
        </p:spPr>
        <p:txBody>
          <a:bodyPr>
            <a:prstTxWarp prst="textNoShape">
              <a:avLst/>
            </a:prstTxWarp>
          </a:bodyPr>
          <a:lstStyle/>
          <a:p>
            <a:endParaRPr lang="en-US" sz="1800">
              <a:ea typeface="Arial" pitchFamily="-1" charset="0"/>
              <a:cs typeface="Arial" pitchFamily="-1" charset="0"/>
            </a:endParaRPr>
          </a:p>
        </p:txBody>
      </p:sp>
      <p:sp>
        <p:nvSpPr>
          <p:cNvPr id="56327" name="Rectangle 12"/>
          <p:cNvSpPr>
            <a:spLocks noChangeArrowheads="1"/>
          </p:cNvSpPr>
          <p:nvPr/>
        </p:nvSpPr>
        <p:spPr bwMode="auto">
          <a:xfrm>
            <a:off x="7688263" y="3733800"/>
            <a:ext cx="922337" cy="45720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ea typeface="Arial" pitchFamily="-1" charset="0"/>
                <a:cs typeface="Arial" pitchFamily="-1" charset="0"/>
              </a:rPr>
              <a:t>P(y|x)</a:t>
            </a:r>
          </a:p>
        </p:txBody>
      </p:sp>
      <p:sp>
        <p:nvSpPr>
          <p:cNvPr id="56328" name="Rectangle 13"/>
          <p:cNvSpPr>
            <a:spLocks noChangeArrowheads="1"/>
          </p:cNvSpPr>
          <p:nvPr/>
        </p:nvSpPr>
        <p:spPr bwMode="auto">
          <a:xfrm>
            <a:off x="6469063" y="5562600"/>
            <a:ext cx="982662" cy="461963"/>
          </a:xfrm>
          <a:prstGeom prst="rect">
            <a:avLst/>
          </a:prstGeom>
          <a:noFill/>
          <a:ln w="9525">
            <a:noFill/>
            <a:miter lim="800000"/>
            <a:headEnd/>
            <a:tailEnd/>
          </a:ln>
        </p:spPr>
        <p:txBody>
          <a:bodyPr wrap="none">
            <a:prstTxWarp prst="textNoShape">
              <a:avLst/>
            </a:prstTxWarp>
            <a:spAutoFit/>
          </a:bodyPr>
          <a:lstStyle/>
          <a:p>
            <a:r>
              <a:rPr lang="en-US">
                <a:solidFill>
                  <a:srgbClr val="008000"/>
                </a:solidFill>
                <a:ea typeface="Arial" pitchFamily="-1" charset="0"/>
                <a:cs typeface="Arial" pitchFamily="-1" charset="0"/>
              </a:rPr>
              <a:t>P(x|y)</a:t>
            </a:r>
          </a:p>
        </p:txBody>
      </p:sp>
      <p:sp>
        <p:nvSpPr>
          <p:cNvPr id="56329" name="Freeform 14"/>
          <p:cNvSpPr>
            <a:spLocks/>
          </p:cNvSpPr>
          <p:nvPr/>
        </p:nvSpPr>
        <p:spPr bwMode="auto">
          <a:xfrm>
            <a:off x="6373813" y="5881688"/>
            <a:ext cx="1814512" cy="573087"/>
          </a:xfrm>
          <a:custGeom>
            <a:avLst/>
            <a:gdLst>
              <a:gd name="T0" fmla="*/ 0 w 1143"/>
              <a:gd name="T1" fmla="*/ 2147483647 h 361"/>
              <a:gd name="T2" fmla="*/ 2147483647 w 1143"/>
              <a:gd name="T3" fmla="*/ 2147483647 h 361"/>
              <a:gd name="T4" fmla="*/ 2147483647 w 1143"/>
              <a:gd name="T5" fmla="*/ 2147483647 h 361"/>
              <a:gd name="T6" fmla="*/ 2147483647 w 1143"/>
              <a:gd name="T7" fmla="*/ 2147483647 h 361"/>
              <a:gd name="T8" fmla="*/ 2147483647 w 1143"/>
              <a:gd name="T9" fmla="*/ 0 h 361"/>
              <a:gd name="T10" fmla="*/ 2147483647 w 1143"/>
              <a:gd name="T11" fmla="*/ 2147483647 h 361"/>
              <a:gd name="T12" fmla="*/ 2147483647 w 1143"/>
              <a:gd name="T13" fmla="*/ 2147483647 h 361"/>
              <a:gd name="T14" fmla="*/ 2147483647 w 1143"/>
              <a:gd name="T15" fmla="*/ 2147483647 h 361"/>
              <a:gd name="T16" fmla="*/ 2147483647 w 1143"/>
              <a:gd name="T17" fmla="*/ 2147483647 h 361"/>
              <a:gd name="T18" fmla="*/ 2147483647 w 1143"/>
              <a:gd name="T19" fmla="*/ 2147483647 h 3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3"/>
              <a:gd name="T31" fmla="*/ 0 h 361"/>
              <a:gd name="T32" fmla="*/ 1143 w 1143"/>
              <a:gd name="T33" fmla="*/ 361 h 3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3" h="361">
                <a:moveTo>
                  <a:pt x="0" y="344"/>
                </a:moveTo>
                <a:cubicBezTo>
                  <a:pt x="143" y="341"/>
                  <a:pt x="287" y="341"/>
                  <a:pt x="430" y="336"/>
                </a:cubicBezTo>
                <a:cubicBezTo>
                  <a:pt x="511" y="333"/>
                  <a:pt x="543" y="189"/>
                  <a:pt x="584" y="146"/>
                </a:cubicBezTo>
                <a:cubicBezTo>
                  <a:pt x="589" y="124"/>
                  <a:pt x="604" y="44"/>
                  <a:pt x="619" y="26"/>
                </a:cubicBezTo>
                <a:cubicBezTo>
                  <a:pt x="630" y="12"/>
                  <a:pt x="654" y="6"/>
                  <a:pt x="670" y="0"/>
                </a:cubicBezTo>
                <a:cubicBezTo>
                  <a:pt x="683" y="13"/>
                  <a:pt x="703" y="19"/>
                  <a:pt x="713" y="35"/>
                </a:cubicBezTo>
                <a:cubicBezTo>
                  <a:pt x="762" y="113"/>
                  <a:pt x="738" y="223"/>
                  <a:pt x="851" y="258"/>
                </a:cubicBezTo>
                <a:cubicBezTo>
                  <a:pt x="895" y="325"/>
                  <a:pt x="1000" y="336"/>
                  <a:pt x="1074" y="344"/>
                </a:cubicBezTo>
                <a:cubicBezTo>
                  <a:pt x="1088" y="347"/>
                  <a:pt x="1103" y="349"/>
                  <a:pt x="1117" y="353"/>
                </a:cubicBezTo>
                <a:cubicBezTo>
                  <a:pt x="1126" y="355"/>
                  <a:pt x="1143" y="361"/>
                  <a:pt x="1143" y="361"/>
                </a:cubicBezTo>
              </a:path>
            </a:pathLst>
          </a:custGeom>
          <a:noFill/>
          <a:ln w="38100">
            <a:solidFill>
              <a:srgbClr val="008000"/>
            </a:solidFill>
            <a:round/>
            <a:headEnd/>
            <a:tailEnd/>
          </a:ln>
        </p:spPr>
        <p:txBody>
          <a:bodyPr>
            <a:prstTxWarp prst="textNoShape">
              <a:avLst/>
            </a:prstTxWarp>
          </a:bodyPr>
          <a:lstStyle/>
          <a:p>
            <a:endParaRPr lang="en-US" sz="1800">
              <a:ea typeface="Arial" pitchFamily="-1" charset="0"/>
              <a:cs typeface="Arial" pitchFamily="-1" charset="0"/>
            </a:endParaRPr>
          </a:p>
        </p:txBody>
      </p:sp>
      <p:sp>
        <p:nvSpPr>
          <p:cNvPr id="56330" name="TextBox 11"/>
          <p:cNvSpPr txBox="1">
            <a:spLocks noChangeArrowheads="1"/>
          </p:cNvSpPr>
          <p:nvPr/>
        </p:nvSpPr>
        <p:spPr bwMode="auto">
          <a:xfrm>
            <a:off x="6781800" y="2438400"/>
            <a:ext cx="896938" cy="369888"/>
          </a:xfrm>
          <a:prstGeom prst="rect">
            <a:avLst/>
          </a:prstGeom>
          <a:noFill/>
          <a:ln w="9525">
            <a:noFill/>
            <a:miter lim="800000"/>
            <a:headEnd/>
            <a:tailEnd/>
          </a:ln>
        </p:spPr>
        <p:txBody>
          <a:bodyPr wrap="none">
            <a:prstTxWarp prst="textNoShape">
              <a:avLst/>
            </a:prstTxWarp>
            <a:spAutoFit/>
          </a:bodyPr>
          <a:lstStyle/>
          <a:p>
            <a:r>
              <a:rPr lang="en-US" sz="1800">
                <a:ea typeface="Arial" pitchFamily="-1" charset="0"/>
                <a:cs typeface="Arial" pitchFamily="-1" charset="0"/>
              </a:rPr>
              <a:t>y = 115</a:t>
            </a:r>
          </a:p>
        </p:txBody>
      </p:sp>
      <p:sp>
        <p:nvSpPr>
          <p:cNvPr id="56331" name="Rectangle 5"/>
          <p:cNvSpPr>
            <a:spLocks noGrp="1" noChangeArrowheads="1"/>
          </p:cNvSpPr>
          <p:nvPr>
            <p:ph type="title"/>
          </p:nvPr>
        </p:nvSpPr>
        <p:spPr>
          <a:xfrm>
            <a:off x="152400" y="76200"/>
            <a:ext cx="8839200" cy="914400"/>
          </a:xfrm>
        </p:spPr>
        <p:txBody>
          <a:bodyPr/>
          <a:lstStyle/>
          <a:p>
            <a:pPr eaLnBrk="1" hangingPunct="1"/>
            <a:r>
              <a:rPr lang="en-US" sz="3600" smtClean="0">
                <a:ea typeface="ＭＳ Ｐゴシック" pitchFamily="-1" charset="-128"/>
                <a:cs typeface="ＭＳ Ｐゴシック" pitchFamily="-1" charset="-128"/>
              </a:rPr>
              <a:t>Denoising with the marginal wavelet model</a:t>
            </a:r>
          </a:p>
        </p:txBody>
      </p:sp>
      <p:sp>
        <p:nvSpPr>
          <p:cNvPr id="56332" name="Rectangle 7"/>
          <p:cNvSpPr>
            <a:spLocks noChangeArrowheads="1"/>
          </p:cNvSpPr>
          <p:nvPr/>
        </p:nvSpPr>
        <p:spPr bwMode="auto">
          <a:xfrm>
            <a:off x="0" y="2743200"/>
            <a:ext cx="2781300" cy="461963"/>
          </a:xfrm>
          <a:prstGeom prst="rect">
            <a:avLst/>
          </a:prstGeom>
          <a:noFill/>
          <a:ln w="9525">
            <a:noFill/>
            <a:miter lim="800000"/>
            <a:headEnd/>
            <a:tailEnd/>
          </a:ln>
        </p:spPr>
        <p:txBody>
          <a:bodyPr wrap="none">
            <a:prstTxWarp prst="textNoShape">
              <a:avLst/>
            </a:prstTxWarp>
            <a:spAutoFit/>
          </a:bodyPr>
          <a:lstStyle/>
          <a:p>
            <a:r>
              <a:rPr lang="en-US">
                <a:solidFill>
                  <a:srgbClr val="008000"/>
                </a:solidFill>
                <a:ea typeface="Arial" pitchFamily="-1" charset="0"/>
                <a:cs typeface="Arial" pitchFamily="-1" charset="0"/>
              </a:rPr>
              <a:t>P(x|y)</a:t>
            </a:r>
            <a:r>
              <a:rPr lang="en-US">
                <a:ea typeface="Arial" pitchFamily="-1" charset="0"/>
                <a:cs typeface="Arial" pitchFamily="-1" charset="0"/>
              </a:rPr>
              <a:t> ~ </a:t>
            </a:r>
            <a:r>
              <a:rPr lang="en-US">
                <a:solidFill>
                  <a:srgbClr val="FF0000"/>
                </a:solidFill>
                <a:ea typeface="Arial" pitchFamily="-1" charset="0"/>
                <a:cs typeface="Arial" pitchFamily="-1" charset="0"/>
              </a:rPr>
              <a:t>P(y|x)</a:t>
            </a:r>
            <a:r>
              <a:rPr lang="en-US">
                <a:ea typeface="Arial" pitchFamily="-1" charset="0"/>
                <a:cs typeface="Arial" pitchFamily="-1" charset="0"/>
              </a:rPr>
              <a:t> P(x)</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8372" name="Group 20"/>
          <p:cNvGrpSpPr>
            <a:grpSpLocks/>
          </p:cNvGrpSpPr>
          <p:nvPr/>
        </p:nvGrpSpPr>
        <p:grpSpPr bwMode="auto">
          <a:xfrm>
            <a:off x="709613" y="1120775"/>
            <a:ext cx="3536950" cy="3397250"/>
            <a:chOff x="3276601" y="1141612"/>
            <a:chExt cx="5791200" cy="5563988"/>
          </a:xfrm>
        </p:grpSpPr>
        <p:grpSp>
          <p:nvGrpSpPr>
            <p:cNvPr id="58387" name="Group 2"/>
            <p:cNvGrpSpPr>
              <a:grpSpLocks/>
            </p:cNvGrpSpPr>
            <p:nvPr/>
          </p:nvGrpSpPr>
          <p:grpSpPr bwMode="auto">
            <a:xfrm>
              <a:off x="3276601" y="1854200"/>
              <a:ext cx="5791200" cy="4851400"/>
              <a:chOff x="2064" y="1168"/>
              <a:chExt cx="3648" cy="3056"/>
            </a:xfrm>
          </p:grpSpPr>
          <p:graphicFrame>
            <p:nvGraphicFramePr>
              <p:cNvPr id="58371" name="Object 3"/>
              <p:cNvGraphicFramePr>
                <a:graphicFrameLocks noChangeAspect="1"/>
              </p:cNvGraphicFramePr>
              <p:nvPr/>
            </p:nvGraphicFramePr>
            <p:xfrm>
              <a:off x="2064" y="1168"/>
              <a:ext cx="3648" cy="3056"/>
            </p:xfrm>
            <a:graphic>
              <a:graphicData uri="http://schemas.openxmlformats.org/presentationml/2006/ole">
                <p:oleObj spid="_x0000_s58371" name="Image" r:id="rId3" imgW="5942857" imgH="4977778" progId="">
                  <p:embed/>
                </p:oleObj>
              </a:graphicData>
            </a:graphic>
          </p:graphicFrame>
          <p:sp>
            <p:nvSpPr>
              <p:cNvPr id="58396" name="Rectangle 4"/>
              <p:cNvSpPr>
                <a:spLocks noChangeArrowheads="1"/>
              </p:cNvSpPr>
              <p:nvPr/>
            </p:nvSpPr>
            <p:spPr bwMode="auto">
              <a:xfrm>
                <a:off x="3204" y="1846"/>
                <a:ext cx="447" cy="288"/>
              </a:xfrm>
              <a:prstGeom prst="rect">
                <a:avLst/>
              </a:prstGeom>
              <a:noFill/>
              <a:ln w="9525">
                <a:noFill/>
                <a:miter lim="800000"/>
                <a:headEnd/>
                <a:tailEnd/>
              </a:ln>
            </p:spPr>
            <p:txBody>
              <a:bodyPr wrap="none">
                <a:prstTxWarp prst="textNoShape">
                  <a:avLst/>
                </a:prstTxWarp>
                <a:spAutoFit/>
              </a:bodyPr>
              <a:lstStyle/>
              <a:p>
                <a:r>
                  <a:rPr lang="en-US">
                    <a:ea typeface="Arial" pitchFamily="-1" charset="0"/>
                    <a:cs typeface="Arial" pitchFamily="-1" charset="0"/>
                  </a:rPr>
                  <a:t>P(x)</a:t>
                </a:r>
              </a:p>
            </p:txBody>
          </p:sp>
        </p:grpSp>
        <p:grpSp>
          <p:nvGrpSpPr>
            <p:cNvPr id="58388" name="Group 12"/>
            <p:cNvGrpSpPr>
              <a:grpSpLocks/>
            </p:cNvGrpSpPr>
            <p:nvPr/>
          </p:nvGrpSpPr>
          <p:grpSpPr bwMode="auto">
            <a:xfrm>
              <a:off x="5391150" y="3348038"/>
              <a:ext cx="2228850" cy="3078162"/>
              <a:chOff x="3396" y="2109"/>
              <a:chExt cx="1404" cy="1939"/>
            </a:xfrm>
          </p:grpSpPr>
          <p:sp>
            <p:nvSpPr>
              <p:cNvPr id="58394" name="Freeform 13"/>
              <p:cNvSpPr>
                <a:spLocks/>
              </p:cNvSpPr>
              <p:nvPr/>
            </p:nvSpPr>
            <p:spPr bwMode="auto">
              <a:xfrm>
                <a:off x="3396" y="2109"/>
                <a:ext cx="1308" cy="1939"/>
              </a:xfrm>
              <a:custGeom>
                <a:avLst/>
                <a:gdLst>
                  <a:gd name="T0" fmla="*/ 0 w 2076"/>
                  <a:gd name="T1" fmla="*/ 1882 h 1939"/>
                  <a:gd name="T2" fmla="*/ 1 w 2076"/>
                  <a:gd name="T3" fmla="*/ 1858 h 1939"/>
                  <a:gd name="T4" fmla="*/ 1 w 2076"/>
                  <a:gd name="T5" fmla="*/ 1834 h 1939"/>
                  <a:gd name="T6" fmla="*/ 1 w 2076"/>
                  <a:gd name="T7" fmla="*/ 1809 h 1939"/>
                  <a:gd name="T8" fmla="*/ 1 w 2076"/>
                  <a:gd name="T9" fmla="*/ 1728 h 1939"/>
                  <a:gd name="T10" fmla="*/ 1 w 2076"/>
                  <a:gd name="T11" fmla="*/ 1582 h 1939"/>
                  <a:gd name="T12" fmla="*/ 2 w 2076"/>
                  <a:gd name="T13" fmla="*/ 1120 h 1939"/>
                  <a:gd name="T14" fmla="*/ 2 w 2076"/>
                  <a:gd name="T15" fmla="*/ 820 h 1939"/>
                  <a:gd name="T16" fmla="*/ 3 w 2076"/>
                  <a:gd name="T17" fmla="*/ 349 h 1939"/>
                  <a:gd name="T18" fmla="*/ 3 w 2076"/>
                  <a:gd name="T19" fmla="*/ 89 h 1939"/>
                  <a:gd name="T20" fmla="*/ 3 w 2076"/>
                  <a:gd name="T21" fmla="*/ 33 h 1939"/>
                  <a:gd name="T22" fmla="*/ 3 w 2076"/>
                  <a:gd name="T23" fmla="*/ 16 h 1939"/>
                  <a:gd name="T24" fmla="*/ 3 w 2076"/>
                  <a:gd name="T25" fmla="*/ 0 h 1939"/>
                  <a:gd name="T26" fmla="*/ 3 w 2076"/>
                  <a:gd name="T27" fmla="*/ 25 h 1939"/>
                  <a:gd name="T28" fmla="*/ 3 w 2076"/>
                  <a:gd name="T29" fmla="*/ 89 h 1939"/>
                  <a:gd name="T30" fmla="*/ 3 w 2076"/>
                  <a:gd name="T31" fmla="*/ 162 h 1939"/>
                  <a:gd name="T32" fmla="*/ 4 w 2076"/>
                  <a:gd name="T33" fmla="*/ 730 h 1939"/>
                  <a:gd name="T34" fmla="*/ 4 w 2076"/>
                  <a:gd name="T35" fmla="*/ 982 h 1939"/>
                  <a:gd name="T36" fmla="*/ 4 w 2076"/>
                  <a:gd name="T37" fmla="*/ 1250 h 1939"/>
                  <a:gd name="T38" fmla="*/ 4 w 2076"/>
                  <a:gd name="T39" fmla="*/ 1396 h 1939"/>
                  <a:gd name="T40" fmla="*/ 4 w 2076"/>
                  <a:gd name="T41" fmla="*/ 1509 h 1939"/>
                  <a:gd name="T42" fmla="*/ 4 w 2076"/>
                  <a:gd name="T43" fmla="*/ 1574 h 1939"/>
                  <a:gd name="T44" fmla="*/ 4 w 2076"/>
                  <a:gd name="T45" fmla="*/ 1647 h 1939"/>
                  <a:gd name="T46" fmla="*/ 4 w 2076"/>
                  <a:gd name="T47" fmla="*/ 1696 h 1939"/>
                  <a:gd name="T48" fmla="*/ 4 w 2076"/>
                  <a:gd name="T49" fmla="*/ 1809 h 1939"/>
                  <a:gd name="T50" fmla="*/ 5 w 2076"/>
                  <a:gd name="T51" fmla="*/ 1874 h 1939"/>
                  <a:gd name="T52" fmla="*/ 5 w 2076"/>
                  <a:gd name="T53" fmla="*/ 1939 h 19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76"/>
                  <a:gd name="T82" fmla="*/ 0 h 1939"/>
                  <a:gd name="T83" fmla="*/ 2076 w 2076"/>
                  <a:gd name="T84" fmla="*/ 1939 h 193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76" h="1939">
                    <a:moveTo>
                      <a:pt x="0" y="1882"/>
                    </a:moveTo>
                    <a:cubicBezTo>
                      <a:pt x="59" y="1872"/>
                      <a:pt x="119" y="1871"/>
                      <a:pt x="178" y="1858"/>
                    </a:cubicBezTo>
                    <a:cubicBezTo>
                      <a:pt x="206" y="1852"/>
                      <a:pt x="259" y="1834"/>
                      <a:pt x="259" y="1834"/>
                    </a:cubicBezTo>
                    <a:cubicBezTo>
                      <a:pt x="294" y="1797"/>
                      <a:pt x="253" y="1835"/>
                      <a:pt x="300" y="1809"/>
                    </a:cubicBezTo>
                    <a:cubicBezTo>
                      <a:pt x="339" y="1788"/>
                      <a:pt x="371" y="1756"/>
                      <a:pt x="405" y="1728"/>
                    </a:cubicBezTo>
                    <a:cubicBezTo>
                      <a:pt x="453" y="1688"/>
                      <a:pt x="466" y="1624"/>
                      <a:pt x="511" y="1582"/>
                    </a:cubicBezTo>
                    <a:cubicBezTo>
                      <a:pt x="583" y="1435"/>
                      <a:pt x="608" y="1267"/>
                      <a:pt x="681" y="1120"/>
                    </a:cubicBezTo>
                    <a:cubicBezTo>
                      <a:pt x="706" y="1019"/>
                      <a:pt x="745" y="921"/>
                      <a:pt x="770" y="820"/>
                    </a:cubicBezTo>
                    <a:cubicBezTo>
                      <a:pt x="808" y="664"/>
                      <a:pt x="836" y="500"/>
                      <a:pt x="892" y="349"/>
                    </a:cubicBezTo>
                    <a:cubicBezTo>
                      <a:pt x="924" y="263"/>
                      <a:pt x="924" y="158"/>
                      <a:pt x="989" y="89"/>
                    </a:cubicBezTo>
                    <a:cubicBezTo>
                      <a:pt x="1000" y="56"/>
                      <a:pt x="1012" y="55"/>
                      <a:pt x="1038" y="33"/>
                    </a:cubicBezTo>
                    <a:cubicBezTo>
                      <a:pt x="1044" y="28"/>
                      <a:pt x="1047" y="20"/>
                      <a:pt x="1054" y="16"/>
                    </a:cubicBezTo>
                    <a:cubicBezTo>
                      <a:pt x="1069" y="8"/>
                      <a:pt x="1103" y="0"/>
                      <a:pt x="1103" y="0"/>
                    </a:cubicBezTo>
                    <a:cubicBezTo>
                      <a:pt x="1160" y="19"/>
                      <a:pt x="1136" y="10"/>
                      <a:pt x="1176" y="25"/>
                    </a:cubicBezTo>
                    <a:cubicBezTo>
                      <a:pt x="1212" y="79"/>
                      <a:pt x="1194" y="60"/>
                      <a:pt x="1225" y="89"/>
                    </a:cubicBezTo>
                    <a:cubicBezTo>
                      <a:pt x="1244" y="147"/>
                      <a:pt x="1231" y="124"/>
                      <a:pt x="1257" y="162"/>
                    </a:cubicBezTo>
                    <a:cubicBezTo>
                      <a:pt x="1317" y="349"/>
                      <a:pt x="1371" y="536"/>
                      <a:pt x="1403" y="730"/>
                    </a:cubicBezTo>
                    <a:cubicBezTo>
                      <a:pt x="1417" y="813"/>
                      <a:pt x="1423" y="901"/>
                      <a:pt x="1444" y="982"/>
                    </a:cubicBezTo>
                    <a:cubicBezTo>
                      <a:pt x="1467" y="1074"/>
                      <a:pt x="1499" y="1162"/>
                      <a:pt x="1533" y="1250"/>
                    </a:cubicBezTo>
                    <a:cubicBezTo>
                      <a:pt x="1552" y="1300"/>
                      <a:pt x="1560" y="1352"/>
                      <a:pt x="1590" y="1396"/>
                    </a:cubicBezTo>
                    <a:cubicBezTo>
                      <a:pt x="1603" y="1436"/>
                      <a:pt x="1606" y="1473"/>
                      <a:pt x="1630" y="1509"/>
                    </a:cubicBezTo>
                    <a:cubicBezTo>
                      <a:pt x="1648" y="1565"/>
                      <a:pt x="1633" y="1546"/>
                      <a:pt x="1663" y="1574"/>
                    </a:cubicBezTo>
                    <a:cubicBezTo>
                      <a:pt x="1671" y="1598"/>
                      <a:pt x="1683" y="1625"/>
                      <a:pt x="1695" y="1647"/>
                    </a:cubicBezTo>
                    <a:cubicBezTo>
                      <a:pt x="1705" y="1664"/>
                      <a:pt x="1728" y="1696"/>
                      <a:pt x="1728" y="1696"/>
                    </a:cubicBezTo>
                    <a:cubicBezTo>
                      <a:pt x="1744" y="1744"/>
                      <a:pt x="1787" y="1778"/>
                      <a:pt x="1825" y="1809"/>
                    </a:cubicBezTo>
                    <a:cubicBezTo>
                      <a:pt x="1850" y="1830"/>
                      <a:pt x="1876" y="1861"/>
                      <a:pt x="1906" y="1874"/>
                    </a:cubicBezTo>
                    <a:cubicBezTo>
                      <a:pt x="1961" y="1898"/>
                      <a:pt x="2022" y="1912"/>
                      <a:pt x="2076" y="1939"/>
                    </a:cubicBezTo>
                  </a:path>
                </a:pathLst>
              </a:custGeom>
              <a:noFill/>
              <a:ln w="9525">
                <a:solidFill>
                  <a:schemeClr val="accent2"/>
                </a:solidFill>
                <a:round/>
                <a:headEnd/>
                <a:tailEnd/>
              </a:ln>
            </p:spPr>
            <p:txBody>
              <a:bodyPr>
                <a:prstTxWarp prst="textNoShape">
                  <a:avLst/>
                </a:prstTxWarp>
              </a:bodyPr>
              <a:lstStyle/>
              <a:p>
                <a:endParaRPr lang="en-US" sz="1800">
                  <a:ea typeface="Arial" pitchFamily="-1" charset="0"/>
                  <a:cs typeface="Arial" pitchFamily="-1" charset="0"/>
                </a:endParaRPr>
              </a:p>
            </p:txBody>
          </p:sp>
          <p:sp>
            <p:nvSpPr>
              <p:cNvPr id="58395" name="Rectangle 14"/>
              <p:cNvSpPr>
                <a:spLocks noChangeArrowheads="1"/>
              </p:cNvSpPr>
              <p:nvPr/>
            </p:nvSpPr>
            <p:spPr bwMode="auto">
              <a:xfrm>
                <a:off x="4219" y="2352"/>
                <a:ext cx="581" cy="288"/>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ea typeface="Arial" pitchFamily="-1" charset="0"/>
                    <a:cs typeface="Arial" pitchFamily="-1" charset="0"/>
                  </a:rPr>
                  <a:t>P(y|x)</a:t>
                </a:r>
              </a:p>
            </p:txBody>
          </p:sp>
        </p:grpSp>
        <p:grpSp>
          <p:nvGrpSpPr>
            <p:cNvPr id="58389" name="Group 21"/>
            <p:cNvGrpSpPr>
              <a:grpSpLocks/>
            </p:cNvGrpSpPr>
            <p:nvPr/>
          </p:nvGrpSpPr>
          <p:grpSpPr bwMode="auto">
            <a:xfrm>
              <a:off x="5862877" y="1141612"/>
              <a:ext cx="910693" cy="5259188"/>
              <a:chOff x="5863121" y="1141612"/>
              <a:chExt cx="910742" cy="5259188"/>
            </a:xfrm>
          </p:grpSpPr>
          <p:grpSp>
            <p:nvGrpSpPr>
              <p:cNvPr id="58390" name="Group 15"/>
              <p:cNvGrpSpPr>
                <a:grpSpLocks/>
              </p:cNvGrpSpPr>
              <p:nvPr/>
            </p:nvGrpSpPr>
            <p:grpSpPr bwMode="auto">
              <a:xfrm>
                <a:off x="6437313" y="3429000"/>
                <a:ext cx="336550" cy="2971800"/>
                <a:chOff x="4055" y="2160"/>
                <a:chExt cx="212" cy="1872"/>
              </a:xfrm>
            </p:grpSpPr>
            <p:sp>
              <p:nvSpPr>
                <p:cNvPr id="58392" name="Line 10"/>
                <p:cNvSpPr>
                  <a:spLocks noChangeShapeType="1"/>
                </p:cNvSpPr>
                <p:nvPr/>
              </p:nvSpPr>
              <p:spPr bwMode="auto">
                <a:xfrm>
                  <a:off x="4080" y="2160"/>
                  <a:ext cx="0" cy="1872"/>
                </a:xfrm>
                <a:prstGeom prst="line">
                  <a:avLst/>
                </a:prstGeom>
                <a:noFill/>
                <a:ln w="38100">
                  <a:solidFill>
                    <a:schemeClr val="accent2"/>
                  </a:solidFill>
                  <a:round/>
                  <a:headEnd/>
                  <a:tailEnd type="triangle" w="med" len="med"/>
                </a:ln>
              </p:spPr>
              <p:txBody>
                <a:bodyPr>
                  <a:prstTxWarp prst="textNoShape">
                    <a:avLst/>
                  </a:prstTxWarp>
                </a:bodyPr>
                <a:lstStyle/>
                <a:p>
                  <a:endParaRPr lang="en-US"/>
                </a:p>
              </p:txBody>
            </p:sp>
            <p:sp>
              <p:nvSpPr>
                <p:cNvPr id="58393" name="Rectangle 11"/>
                <p:cNvSpPr>
                  <a:spLocks noChangeArrowheads="1"/>
                </p:cNvSpPr>
                <p:nvPr/>
              </p:nvSpPr>
              <p:spPr bwMode="auto">
                <a:xfrm>
                  <a:off x="4055" y="3254"/>
                  <a:ext cx="212" cy="288"/>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ea typeface="Arial" pitchFamily="-1" charset="0"/>
                      <a:cs typeface="Arial" pitchFamily="-1" charset="0"/>
                    </a:rPr>
                    <a:t>y</a:t>
                  </a:r>
                </a:p>
              </p:txBody>
            </p:sp>
          </p:grpSp>
          <p:sp>
            <p:nvSpPr>
              <p:cNvPr id="58391" name="TextBox 20"/>
              <p:cNvSpPr txBox="1">
                <a:spLocks noChangeArrowheads="1"/>
              </p:cNvSpPr>
              <p:nvPr/>
            </p:nvSpPr>
            <p:spPr bwMode="auto">
              <a:xfrm>
                <a:off x="5863121" y="1141612"/>
                <a:ext cx="789336" cy="369332"/>
              </a:xfrm>
              <a:prstGeom prst="rect">
                <a:avLst/>
              </a:prstGeom>
              <a:noFill/>
              <a:ln w="9525">
                <a:noFill/>
                <a:miter lim="800000"/>
                <a:headEnd/>
                <a:tailEnd/>
              </a:ln>
            </p:spPr>
            <p:txBody>
              <a:bodyPr wrap="none">
                <a:prstTxWarp prst="textNoShape">
                  <a:avLst/>
                </a:prstTxWarp>
                <a:spAutoFit/>
              </a:bodyPr>
              <a:lstStyle/>
              <a:p>
                <a:r>
                  <a:rPr lang="en-US" sz="1800">
                    <a:ea typeface="Arial" pitchFamily="-1" charset="0"/>
                    <a:cs typeface="Arial" pitchFamily="-1" charset="0"/>
                  </a:rPr>
                  <a:t>y = 25</a:t>
                </a:r>
              </a:p>
            </p:txBody>
          </p:sp>
        </p:grpSp>
      </p:grpSp>
      <p:grpSp>
        <p:nvGrpSpPr>
          <p:cNvPr id="58373" name="Group 16"/>
          <p:cNvGrpSpPr>
            <a:grpSpLocks/>
          </p:cNvGrpSpPr>
          <p:nvPr/>
        </p:nvGrpSpPr>
        <p:grpSpPr bwMode="auto">
          <a:xfrm>
            <a:off x="1484313" y="2959100"/>
            <a:ext cx="1554162" cy="1408113"/>
            <a:chOff x="-937" y="516"/>
            <a:chExt cx="1592" cy="1442"/>
          </a:xfrm>
        </p:grpSpPr>
        <p:sp>
          <p:nvSpPr>
            <p:cNvPr id="58385" name="Freeform 17"/>
            <p:cNvSpPr>
              <a:spLocks/>
            </p:cNvSpPr>
            <p:nvPr/>
          </p:nvSpPr>
          <p:spPr bwMode="auto">
            <a:xfrm>
              <a:off x="-316" y="516"/>
              <a:ext cx="971" cy="1442"/>
            </a:xfrm>
            <a:custGeom>
              <a:avLst/>
              <a:gdLst>
                <a:gd name="T0" fmla="*/ 0 w 971"/>
                <a:gd name="T1" fmla="*/ 1440 h 1442"/>
                <a:gd name="T2" fmla="*/ 266 w 971"/>
                <a:gd name="T3" fmla="*/ 1337 h 1442"/>
                <a:gd name="T4" fmla="*/ 326 w 971"/>
                <a:gd name="T5" fmla="*/ 1242 h 1442"/>
                <a:gd name="T6" fmla="*/ 343 w 971"/>
                <a:gd name="T7" fmla="*/ 1174 h 1442"/>
                <a:gd name="T8" fmla="*/ 361 w 971"/>
                <a:gd name="T9" fmla="*/ 1053 h 1442"/>
                <a:gd name="T10" fmla="*/ 369 w 971"/>
                <a:gd name="T11" fmla="*/ 744 h 1442"/>
                <a:gd name="T12" fmla="*/ 421 w 971"/>
                <a:gd name="T13" fmla="*/ 47 h 1442"/>
                <a:gd name="T14" fmla="*/ 447 w 971"/>
                <a:gd name="T15" fmla="*/ 4 h 1442"/>
                <a:gd name="T16" fmla="*/ 464 w 971"/>
                <a:gd name="T17" fmla="*/ 30 h 1442"/>
                <a:gd name="T18" fmla="*/ 507 w 971"/>
                <a:gd name="T19" fmla="*/ 555 h 1442"/>
                <a:gd name="T20" fmla="*/ 515 w 971"/>
                <a:gd name="T21" fmla="*/ 1105 h 1442"/>
                <a:gd name="T22" fmla="*/ 644 w 971"/>
                <a:gd name="T23" fmla="*/ 1371 h 1442"/>
                <a:gd name="T24" fmla="*/ 971 w 971"/>
                <a:gd name="T25" fmla="*/ 1440 h 14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71"/>
                <a:gd name="T40" fmla="*/ 0 h 1442"/>
                <a:gd name="T41" fmla="*/ 971 w 971"/>
                <a:gd name="T42" fmla="*/ 1442 h 14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71" h="1442">
                  <a:moveTo>
                    <a:pt x="0" y="1440"/>
                  </a:moveTo>
                  <a:cubicBezTo>
                    <a:pt x="98" y="1432"/>
                    <a:pt x="201" y="1422"/>
                    <a:pt x="266" y="1337"/>
                  </a:cubicBezTo>
                  <a:cubicBezTo>
                    <a:pt x="290" y="1306"/>
                    <a:pt x="300" y="1269"/>
                    <a:pt x="326" y="1242"/>
                  </a:cubicBezTo>
                  <a:cubicBezTo>
                    <a:pt x="330" y="1229"/>
                    <a:pt x="341" y="1188"/>
                    <a:pt x="343" y="1174"/>
                  </a:cubicBezTo>
                  <a:cubicBezTo>
                    <a:pt x="350" y="1134"/>
                    <a:pt x="361" y="1053"/>
                    <a:pt x="361" y="1053"/>
                  </a:cubicBezTo>
                  <a:cubicBezTo>
                    <a:pt x="364" y="950"/>
                    <a:pt x="367" y="847"/>
                    <a:pt x="369" y="744"/>
                  </a:cubicBezTo>
                  <a:cubicBezTo>
                    <a:pt x="370" y="671"/>
                    <a:pt x="303" y="227"/>
                    <a:pt x="421" y="47"/>
                  </a:cubicBezTo>
                  <a:cubicBezTo>
                    <a:pt x="422" y="42"/>
                    <a:pt x="432" y="0"/>
                    <a:pt x="447" y="4"/>
                  </a:cubicBezTo>
                  <a:cubicBezTo>
                    <a:pt x="457" y="6"/>
                    <a:pt x="458" y="21"/>
                    <a:pt x="464" y="30"/>
                  </a:cubicBezTo>
                  <a:cubicBezTo>
                    <a:pt x="482" y="205"/>
                    <a:pt x="492" y="380"/>
                    <a:pt x="507" y="555"/>
                  </a:cubicBezTo>
                  <a:cubicBezTo>
                    <a:pt x="510" y="738"/>
                    <a:pt x="510" y="922"/>
                    <a:pt x="515" y="1105"/>
                  </a:cubicBezTo>
                  <a:cubicBezTo>
                    <a:pt x="518" y="1198"/>
                    <a:pt x="545" y="1339"/>
                    <a:pt x="644" y="1371"/>
                  </a:cubicBezTo>
                  <a:cubicBezTo>
                    <a:pt x="715" y="1442"/>
                    <a:pt x="886" y="1440"/>
                    <a:pt x="971" y="1440"/>
                  </a:cubicBezTo>
                </a:path>
              </a:pathLst>
            </a:custGeom>
            <a:noFill/>
            <a:ln w="38100">
              <a:solidFill>
                <a:srgbClr val="008000"/>
              </a:solidFill>
              <a:round/>
              <a:headEnd/>
              <a:tailEnd/>
            </a:ln>
          </p:spPr>
          <p:txBody>
            <a:bodyPr>
              <a:prstTxWarp prst="textNoShape">
                <a:avLst/>
              </a:prstTxWarp>
            </a:bodyPr>
            <a:lstStyle/>
            <a:p>
              <a:endParaRPr lang="en-US" sz="1800">
                <a:ea typeface="Arial" pitchFamily="-1" charset="0"/>
                <a:cs typeface="Arial" pitchFamily="-1" charset="0"/>
              </a:endParaRPr>
            </a:p>
          </p:txBody>
        </p:sp>
        <p:sp>
          <p:nvSpPr>
            <p:cNvPr id="58386" name="Rectangle 18"/>
            <p:cNvSpPr>
              <a:spLocks noChangeArrowheads="1"/>
            </p:cNvSpPr>
            <p:nvPr/>
          </p:nvSpPr>
          <p:spPr bwMode="auto">
            <a:xfrm>
              <a:off x="-937" y="833"/>
              <a:ext cx="1007" cy="473"/>
            </a:xfrm>
            <a:prstGeom prst="rect">
              <a:avLst/>
            </a:prstGeom>
            <a:noFill/>
            <a:ln w="9525">
              <a:noFill/>
              <a:miter lim="800000"/>
              <a:headEnd/>
              <a:tailEnd/>
            </a:ln>
          </p:spPr>
          <p:txBody>
            <a:bodyPr wrap="none">
              <a:prstTxWarp prst="textNoShape">
                <a:avLst/>
              </a:prstTxWarp>
              <a:spAutoFit/>
            </a:bodyPr>
            <a:lstStyle/>
            <a:p>
              <a:r>
                <a:rPr lang="en-US">
                  <a:solidFill>
                    <a:srgbClr val="008000"/>
                  </a:solidFill>
                  <a:ea typeface="Arial" pitchFamily="-1" charset="0"/>
                  <a:cs typeface="Arial" pitchFamily="-1" charset="0"/>
                </a:rPr>
                <a:t>P(x|y)</a:t>
              </a:r>
            </a:p>
          </p:txBody>
        </p:sp>
      </p:grpSp>
      <p:grpSp>
        <p:nvGrpSpPr>
          <p:cNvPr id="58374" name="Group 34"/>
          <p:cNvGrpSpPr>
            <a:grpSpLocks/>
          </p:cNvGrpSpPr>
          <p:nvPr/>
        </p:nvGrpSpPr>
        <p:grpSpPr bwMode="auto">
          <a:xfrm>
            <a:off x="4849813" y="1143000"/>
            <a:ext cx="3576637" cy="3360738"/>
            <a:chOff x="3276600" y="1263418"/>
            <a:chExt cx="5791200" cy="5442182"/>
          </a:xfrm>
        </p:grpSpPr>
        <p:graphicFrame>
          <p:nvGraphicFramePr>
            <p:cNvPr id="58370" name="Object 2"/>
            <p:cNvGraphicFramePr>
              <a:graphicFrameLocks noChangeAspect="1"/>
            </p:cNvGraphicFramePr>
            <p:nvPr/>
          </p:nvGraphicFramePr>
          <p:xfrm>
            <a:off x="3276600" y="1854200"/>
            <a:ext cx="5791200" cy="4851400"/>
          </p:xfrm>
          <a:graphic>
            <a:graphicData uri="http://schemas.openxmlformats.org/presentationml/2006/ole">
              <p:oleObj spid="_x0000_s58370" name="Image" r:id="rId4" imgW="5942857" imgH="4977778" progId="">
                <p:embed/>
              </p:oleObj>
            </a:graphicData>
          </a:graphic>
        </p:graphicFrame>
        <p:sp>
          <p:nvSpPr>
            <p:cNvPr id="58378" name="Line 9"/>
            <p:cNvSpPr>
              <a:spLocks noChangeShapeType="1"/>
            </p:cNvSpPr>
            <p:nvPr/>
          </p:nvSpPr>
          <p:spPr bwMode="auto">
            <a:xfrm>
              <a:off x="7423150" y="3429000"/>
              <a:ext cx="0" cy="2971800"/>
            </a:xfrm>
            <a:prstGeom prst="line">
              <a:avLst/>
            </a:prstGeom>
            <a:noFill/>
            <a:ln w="38100">
              <a:solidFill>
                <a:schemeClr val="accent2"/>
              </a:solidFill>
              <a:round/>
              <a:headEnd/>
              <a:tailEnd type="triangle" w="med" len="med"/>
            </a:ln>
          </p:spPr>
          <p:txBody>
            <a:bodyPr>
              <a:prstTxWarp prst="textNoShape">
                <a:avLst/>
              </a:prstTxWarp>
            </a:bodyPr>
            <a:lstStyle/>
            <a:p>
              <a:endParaRPr lang="en-US"/>
            </a:p>
          </p:txBody>
        </p:sp>
        <p:sp>
          <p:nvSpPr>
            <p:cNvPr id="58379" name="Rectangle 10"/>
            <p:cNvSpPr>
              <a:spLocks noChangeArrowheads="1"/>
            </p:cNvSpPr>
            <p:nvPr/>
          </p:nvSpPr>
          <p:spPr bwMode="auto">
            <a:xfrm>
              <a:off x="7315200" y="2895600"/>
              <a:ext cx="336550" cy="45720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ea typeface="Arial" pitchFamily="-1" charset="0"/>
                  <a:cs typeface="Arial" pitchFamily="-1" charset="0"/>
                </a:rPr>
                <a:t>y</a:t>
              </a:r>
            </a:p>
          </p:txBody>
        </p:sp>
        <p:sp>
          <p:nvSpPr>
            <p:cNvPr id="58380" name="Freeform 11"/>
            <p:cNvSpPr>
              <a:spLocks/>
            </p:cNvSpPr>
            <p:nvPr/>
          </p:nvSpPr>
          <p:spPr bwMode="auto">
            <a:xfrm>
              <a:off x="6324600" y="3348038"/>
              <a:ext cx="2076450" cy="3078162"/>
            </a:xfrm>
            <a:custGeom>
              <a:avLst/>
              <a:gdLst>
                <a:gd name="T0" fmla="*/ 0 w 2076"/>
                <a:gd name="T1" fmla="*/ 2147483647 h 1939"/>
                <a:gd name="T2" fmla="*/ 2147483647 w 2076"/>
                <a:gd name="T3" fmla="*/ 2147483647 h 1939"/>
                <a:gd name="T4" fmla="*/ 2147483647 w 2076"/>
                <a:gd name="T5" fmla="*/ 2147483647 h 1939"/>
                <a:gd name="T6" fmla="*/ 2147483647 w 2076"/>
                <a:gd name="T7" fmla="*/ 2147483647 h 1939"/>
                <a:gd name="T8" fmla="*/ 2147483647 w 2076"/>
                <a:gd name="T9" fmla="*/ 2147483647 h 1939"/>
                <a:gd name="T10" fmla="*/ 2147483647 w 2076"/>
                <a:gd name="T11" fmla="*/ 2147483647 h 1939"/>
                <a:gd name="T12" fmla="*/ 2147483647 w 2076"/>
                <a:gd name="T13" fmla="*/ 2147483647 h 1939"/>
                <a:gd name="T14" fmla="*/ 2147483647 w 2076"/>
                <a:gd name="T15" fmla="*/ 2147483647 h 1939"/>
                <a:gd name="T16" fmla="*/ 2147483647 w 2076"/>
                <a:gd name="T17" fmla="*/ 2147483647 h 1939"/>
                <a:gd name="T18" fmla="*/ 2147483647 w 2076"/>
                <a:gd name="T19" fmla="*/ 2147483647 h 1939"/>
                <a:gd name="T20" fmla="*/ 2147483647 w 2076"/>
                <a:gd name="T21" fmla="*/ 2147483647 h 1939"/>
                <a:gd name="T22" fmla="*/ 2147483647 w 2076"/>
                <a:gd name="T23" fmla="*/ 2147483647 h 1939"/>
                <a:gd name="T24" fmla="*/ 2147483647 w 2076"/>
                <a:gd name="T25" fmla="*/ 0 h 1939"/>
                <a:gd name="T26" fmla="*/ 2147483647 w 2076"/>
                <a:gd name="T27" fmla="*/ 2147483647 h 1939"/>
                <a:gd name="T28" fmla="*/ 2147483647 w 2076"/>
                <a:gd name="T29" fmla="*/ 2147483647 h 1939"/>
                <a:gd name="T30" fmla="*/ 2147483647 w 2076"/>
                <a:gd name="T31" fmla="*/ 2147483647 h 1939"/>
                <a:gd name="T32" fmla="*/ 2147483647 w 2076"/>
                <a:gd name="T33" fmla="*/ 2147483647 h 1939"/>
                <a:gd name="T34" fmla="*/ 2147483647 w 2076"/>
                <a:gd name="T35" fmla="*/ 2147483647 h 1939"/>
                <a:gd name="T36" fmla="*/ 2147483647 w 2076"/>
                <a:gd name="T37" fmla="*/ 2147483647 h 1939"/>
                <a:gd name="T38" fmla="*/ 2147483647 w 2076"/>
                <a:gd name="T39" fmla="*/ 2147483647 h 1939"/>
                <a:gd name="T40" fmla="*/ 2147483647 w 2076"/>
                <a:gd name="T41" fmla="*/ 2147483647 h 1939"/>
                <a:gd name="T42" fmla="*/ 2147483647 w 2076"/>
                <a:gd name="T43" fmla="*/ 2147483647 h 1939"/>
                <a:gd name="T44" fmla="*/ 2147483647 w 2076"/>
                <a:gd name="T45" fmla="*/ 2147483647 h 1939"/>
                <a:gd name="T46" fmla="*/ 2147483647 w 2076"/>
                <a:gd name="T47" fmla="*/ 2147483647 h 1939"/>
                <a:gd name="T48" fmla="*/ 2147483647 w 2076"/>
                <a:gd name="T49" fmla="*/ 2147483647 h 1939"/>
                <a:gd name="T50" fmla="*/ 2147483647 w 2076"/>
                <a:gd name="T51" fmla="*/ 2147483647 h 1939"/>
                <a:gd name="T52" fmla="*/ 2147483647 w 2076"/>
                <a:gd name="T53" fmla="*/ 2147483647 h 19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76"/>
                <a:gd name="T82" fmla="*/ 0 h 1939"/>
                <a:gd name="T83" fmla="*/ 2076 w 2076"/>
                <a:gd name="T84" fmla="*/ 1939 h 193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76" h="1939">
                  <a:moveTo>
                    <a:pt x="0" y="1882"/>
                  </a:moveTo>
                  <a:cubicBezTo>
                    <a:pt x="59" y="1872"/>
                    <a:pt x="119" y="1871"/>
                    <a:pt x="178" y="1858"/>
                  </a:cubicBezTo>
                  <a:cubicBezTo>
                    <a:pt x="206" y="1852"/>
                    <a:pt x="259" y="1834"/>
                    <a:pt x="259" y="1834"/>
                  </a:cubicBezTo>
                  <a:cubicBezTo>
                    <a:pt x="294" y="1797"/>
                    <a:pt x="253" y="1835"/>
                    <a:pt x="300" y="1809"/>
                  </a:cubicBezTo>
                  <a:cubicBezTo>
                    <a:pt x="339" y="1788"/>
                    <a:pt x="371" y="1756"/>
                    <a:pt x="405" y="1728"/>
                  </a:cubicBezTo>
                  <a:cubicBezTo>
                    <a:pt x="453" y="1688"/>
                    <a:pt x="466" y="1624"/>
                    <a:pt x="511" y="1582"/>
                  </a:cubicBezTo>
                  <a:cubicBezTo>
                    <a:pt x="583" y="1435"/>
                    <a:pt x="608" y="1267"/>
                    <a:pt x="681" y="1120"/>
                  </a:cubicBezTo>
                  <a:cubicBezTo>
                    <a:pt x="706" y="1019"/>
                    <a:pt x="745" y="921"/>
                    <a:pt x="770" y="820"/>
                  </a:cubicBezTo>
                  <a:cubicBezTo>
                    <a:pt x="808" y="664"/>
                    <a:pt x="836" y="500"/>
                    <a:pt x="892" y="349"/>
                  </a:cubicBezTo>
                  <a:cubicBezTo>
                    <a:pt x="924" y="263"/>
                    <a:pt x="924" y="158"/>
                    <a:pt x="989" y="89"/>
                  </a:cubicBezTo>
                  <a:cubicBezTo>
                    <a:pt x="1000" y="56"/>
                    <a:pt x="1012" y="55"/>
                    <a:pt x="1038" y="33"/>
                  </a:cubicBezTo>
                  <a:cubicBezTo>
                    <a:pt x="1044" y="28"/>
                    <a:pt x="1047" y="20"/>
                    <a:pt x="1054" y="16"/>
                  </a:cubicBezTo>
                  <a:cubicBezTo>
                    <a:pt x="1069" y="8"/>
                    <a:pt x="1103" y="0"/>
                    <a:pt x="1103" y="0"/>
                  </a:cubicBezTo>
                  <a:cubicBezTo>
                    <a:pt x="1160" y="19"/>
                    <a:pt x="1136" y="10"/>
                    <a:pt x="1176" y="25"/>
                  </a:cubicBezTo>
                  <a:cubicBezTo>
                    <a:pt x="1212" y="79"/>
                    <a:pt x="1194" y="60"/>
                    <a:pt x="1225" y="89"/>
                  </a:cubicBezTo>
                  <a:cubicBezTo>
                    <a:pt x="1244" y="147"/>
                    <a:pt x="1231" y="124"/>
                    <a:pt x="1257" y="162"/>
                  </a:cubicBezTo>
                  <a:cubicBezTo>
                    <a:pt x="1317" y="349"/>
                    <a:pt x="1371" y="536"/>
                    <a:pt x="1403" y="730"/>
                  </a:cubicBezTo>
                  <a:cubicBezTo>
                    <a:pt x="1417" y="813"/>
                    <a:pt x="1423" y="901"/>
                    <a:pt x="1444" y="982"/>
                  </a:cubicBezTo>
                  <a:cubicBezTo>
                    <a:pt x="1467" y="1074"/>
                    <a:pt x="1499" y="1162"/>
                    <a:pt x="1533" y="1250"/>
                  </a:cubicBezTo>
                  <a:cubicBezTo>
                    <a:pt x="1552" y="1300"/>
                    <a:pt x="1560" y="1352"/>
                    <a:pt x="1590" y="1396"/>
                  </a:cubicBezTo>
                  <a:cubicBezTo>
                    <a:pt x="1603" y="1436"/>
                    <a:pt x="1606" y="1473"/>
                    <a:pt x="1630" y="1509"/>
                  </a:cubicBezTo>
                  <a:cubicBezTo>
                    <a:pt x="1648" y="1565"/>
                    <a:pt x="1633" y="1546"/>
                    <a:pt x="1663" y="1574"/>
                  </a:cubicBezTo>
                  <a:cubicBezTo>
                    <a:pt x="1671" y="1598"/>
                    <a:pt x="1683" y="1625"/>
                    <a:pt x="1695" y="1647"/>
                  </a:cubicBezTo>
                  <a:cubicBezTo>
                    <a:pt x="1705" y="1664"/>
                    <a:pt x="1728" y="1696"/>
                    <a:pt x="1728" y="1696"/>
                  </a:cubicBezTo>
                  <a:cubicBezTo>
                    <a:pt x="1744" y="1744"/>
                    <a:pt x="1787" y="1778"/>
                    <a:pt x="1825" y="1809"/>
                  </a:cubicBezTo>
                  <a:cubicBezTo>
                    <a:pt x="1850" y="1830"/>
                    <a:pt x="1876" y="1861"/>
                    <a:pt x="1906" y="1874"/>
                  </a:cubicBezTo>
                  <a:cubicBezTo>
                    <a:pt x="1961" y="1898"/>
                    <a:pt x="2022" y="1912"/>
                    <a:pt x="2076" y="1939"/>
                  </a:cubicBezTo>
                </a:path>
              </a:pathLst>
            </a:custGeom>
            <a:noFill/>
            <a:ln w="9525">
              <a:solidFill>
                <a:schemeClr val="accent2"/>
              </a:solidFill>
              <a:round/>
              <a:headEnd/>
              <a:tailEnd/>
            </a:ln>
          </p:spPr>
          <p:txBody>
            <a:bodyPr>
              <a:prstTxWarp prst="textNoShape">
                <a:avLst/>
              </a:prstTxWarp>
            </a:bodyPr>
            <a:lstStyle/>
            <a:p>
              <a:endParaRPr lang="en-US" sz="1800">
                <a:ea typeface="Arial" pitchFamily="-1" charset="0"/>
                <a:cs typeface="Arial" pitchFamily="-1" charset="0"/>
              </a:endParaRPr>
            </a:p>
          </p:txBody>
        </p:sp>
        <p:sp>
          <p:nvSpPr>
            <p:cNvPr id="58381" name="Rectangle 12"/>
            <p:cNvSpPr>
              <a:spLocks noChangeArrowheads="1"/>
            </p:cNvSpPr>
            <p:nvPr/>
          </p:nvSpPr>
          <p:spPr bwMode="auto">
            <a:xfrm>
              <a:off x="7688263" y="3733800"/>
              <a:ext cx="922337" cy="45720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ea typeface="Arial" pitchFamily="-1" charset="0"/>
                  <a:cs typeface="Arial" pitchFamily="-1" charset="0"/>
                </a:rPr>
                <a:t>P(y|x)</a:t>
              </a:r>
            </a:p>
          </p:txBody>
        </p:sp>
        <p:sp>
          <p:nvSpPr>
            <p:cNvPr id="58382" name="Rectangle 13"/>
            <p:cNvSpPr>
              <a:spLocks noChangeArrowheads="1"/>
            </p:cNvSpPr>
            <p:nvPr/>
          </p:nvSpPr>
          <p:spPr bwMode="auto">
            <a:xfrm>
              <a:off x="6242062" y="5348966"/>
              <a:ext cx="1591100" cy="747593"/>
            </a:xfrm>
            <a:prstGeom prst="rect">
              <a:avLst/>
            </a:prstGeom>
            <a:noFill/>
            <a:ln w="9525">
              <a:noFill/>
              <a:miter lim="800000"/>
              <a:headEnd/>
              <a:tailEnd/>
            </a:ln>
          </p:spPr>
          <p:txBody>
            <a:bodyPr wrap="none">
              <a:prstTxWarp prst="textNoShape">
                <a:avLst/>
              </a:prstTxWarp>
              <a:spAutoFit/>
            </a:bodyPr>
            <a:lstStyle/>
            <a:p>
              <a:r>
                <a:rPr lang="en-US">
                  <a:solidFill>
                    <a:srgbClr val="008000"/>
                  </a:solidFill>
                  <a:ea typeface="Arial" pitchFamily="-1" charset="0"/>
                  <a:cs typeface="Arial" pitchFamily="-1" charset="0"/>
                </a:rPr>
                <a:t>P(x|y)</a:t>
              </a:r>
            </a:p>
          </p:txBody>
        </p:sp>
        <p:sp>
          <p:nvSpPr>
            <p:cNvPr id="58383" name="Freeform 14"/>
            <p:cNvSpPr>
              <a:spLocks/>
            </p:cNvSpPr>
            <p:nvPr/>
          </p:nvSpPr>
          <p:spPr bwMode="auto">
            <a:xfrm>
              <a:off x="6373813" y="5881688"/>
              <a:ext cx="1814512" cy="573087"/>
            </a:xfrm>
            <a:custGeom>
              <a:avLst/>
              <a:gdLst>
                <a:gd name="T0" fmla="*/ 0 w 1143"/>
                <a:gd name="T1" fmla="*/ 2147483647 h 361"/>
                <a:gd name="T2" fmla="*/ 2147483647 w 1143"/>
                <a:gd name="T3" fmla="*/ 2147483647 h 361"/>
                <a:gd name="T4" fmla="*/ 2147483647 w 1143"/>
                <a:gd name="T5" fmla="*/ 2147483647 h 361"/>
                <a:gd name="T6" fmla="*/ 2147483647 w 1143"/>
                <a:gd name="T7" fmla="*/ 2147483647 h 361"/>
                <a:gd name="T8" fmla="*/ 2147483647 w 1143"/>
                <a:gd name="T9" fmla="*/ 0 h 361"/>
                <a:gd name="T10" fmla="*/ 2147483647 w 1143"/>
                <a:gd name="T11" fmla="*/ 2147483647 h 361"/>
                <a:gd name="T12" fmla="*/ 2147483647 w 1143"/>
                <a:gd name="T13" fmla="*/ 2147483647 h 361"/>
                <a:gd name="T14" fmla="*/ 2147483647 w 1143"/>
                <a:gd name="T15" fmla="*/ 2147483647 h 361"/>
                <a:gd name="T16" fmla="*/ 2147483647 w 1143"/>
                <a:gd name="T17" fmla="*/ 2147483647 h 361"/>
                <a:gd name="T18" fmla="*/ 2147483647 w 1143"/>
                <a:gd name="T19" fmla="*/ 2147483647 h 3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3"/>
                <a:gd name="T31" fmla="*/ 0 h 361"/>
                <a:gd name="T32" fmla="*/ 1143 w 1143"/>
                <a:gd name="T33" fmla="*/ 361 h 3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3" h="361">
                  <a:moveTo>
                    <a:pt x="0" y="344"/>
                  </a:moveTo>
                  <a:cubicBezTo>
                    <a:pt x="143" y="341"/>
                    <a:pt x="287" y="341"/>
                    <a:pt x="430" y="336"/>
                  </a:cubicBezTo>
                  <a:cubicBezTo>
                    <a:pt x="511" y="333"/>
                    <a:pt x="543" y="189"/>
                    <a:pt x="584" y="146"/>
                  </a:cubicBezTo>
                  <a:cubicBezTo>
                    <a:pt x="589" y="124"/>
                    <a:pt x="604" y="44"/>
                    <a:pt x="619" y="26"/>
                  </a:cubicBezTo>
                  <a:cubicBezTo>
                    <a:pt x="630" y="12"/>
                    <a:pt x="654" y="6"/>
                    <a:pt x="670" y="0"/>
                  </a:cubicBezTo>
                  <a:cubicBezTo>
                    <a:pt x="683" y="13"/>
                    <a:pt x="703" y="19"/>
                    <a:pt x="713" y="35"/>
                  </a:cubicBezTo>
                  <a:cubicBezTo>
                    <a:pt x="762" y="113"/>
                    <a:pt x="738" y="223"/>
                    <a:pt x="851" y="258"/>
                  </a:cubicBezTo>
                  <a:cubicBezTo>
                    <a:pt x="895" y="325"/>
                    <a:pt x="1000" y="336"/>
                    <a:pt x="1074" y="344"/>
                  </a:cubicBezTo>
                  <a:cubicBezTo>
                    <a:pt x="1088" y="347"/>
                    <a:pt x="1103" y="349"/>
                    <a:pt x="1117" y="353"/>
                  </a:cubicBezTo>
                  <a:cubicBezTo>
                    <a:pt x="1126" y="355"/>
                    <a:pt x="1143" y="361"/>
                    <a:pt x="1143" y="361"/>
                  </a:cubicBezTo>
                </a:path>
              </a:pathLst>
            </a:custGeom>
            <a:noFill/>
            <a:ln w="38100">
              <a:solidFill>
                <a:srgbClr val="008000"/>
              </a:solidFill>
              <a:round/>
              <a:headEnd/>
              <a:tailEnd/>
            </a:ln>
          </p:spPr>
          <p:txBody>
            <a:bodyPr>
              <a:prstTxWarp prst="textNoShape">
                <a:avLst/>
              </a:prstTxWarp>
            </a:bodyPr>
            <a:lstStyle/>
            <a:p>
              <a:endParaRPr lang="en-US" sz="1800">
                <a:ea typeface="Arial" pitchFamily="-1" charset="0"/>
                <a:cs typeface="Arial" pitchFamily="-1" charset="0"/>
              </a:endParaRPr>
            </a:p>
          </p:txBody>
        </p:sp>
        <p:sp>
          <p:nvSpPr>
            <p:cNvPr id="58384" name="TextBox 11"/>
            <p:cNvSpPr txBox="1">
              <a:spLocks noChangeArrowheads="1"/>
            </p:cNvSpPr>
            <p:nvPr/>
          </p:nvSpPr>
          <p:spPr bwMode="auto">
            <a:xfrm>
              <a:off x="5913851" y="1263418"/>
              <a:ext cx="896938" cy="369888"/>
            </a:xfrm>
            <a:prstGeom prst="rect">
              <a:avLst/>
            </a:prstGeom>
            <a:noFill/>
            <a:ln w="9525">
              <a:noFill/>
              <a:miter lim="800000"/>
              <a:headEnd/>
              <a:tailEnd/>
            </a:ln>
          </p:spPr>
          <p:txBody>
            <a:bodyPr wrap="none">
              <a:prstTxWarp prst="textNoShape">
                <a:avLst/>
              </a:prstTxWarp>
              <a:spAutoFit/>
            </a:bodyPr>
            <a:lstStyle/>
            <a:p>
              <a:r>
                <a:rPr lang="en-US" sz="1800">
                  <a:ea typeface="Arial" pitchFamily="-1" charset="0"/>
                  <a:cs typeface="Arial" pitchFamily="-1" charset="0"/>
                </a:rPr>
                <a:t>y = 115</a:t>
              </a:r>
            </a:p>
          </p:txBody>
        </p:sp>
      </p:grpSp>
      <p:sp>
        <p:nvSpPr>
          <p:cNvPr id="58375" name="TextBox 35"/>
          <p:cNvSpPr txBox="1">
            <a:spLocks noChangeArrowheads="1"/>
          </p:cNvSpPr>
          <p:nvPr/>
        </p:nvSpPr>
        <p:spPr bwMode="auto">
          <a:xfrm>
            <a:off x="503238" y="4922838"/>
            <a:ext cx="8345487" cy="646112"/>
          </a:xfrm>
          <a:prstGeom prst="rect">
            <a:avLst/>
          </a:prstGeom>
          <a:noFill/>
          <a:ln w="9525">
            <a:noFill/>
            <a:miter lim="800000"/>
            <a:headEnd/>
            <a:tailEnd/>
          </a:ln>
        </p:spPr>
        <p:txBody>
          <a:bodyPr wrap="none">
            <a:prstTxWarp prst="textNoShape">
              <a:avLst/>
            </a:prstTxWarp>
            <a:spAutoFit/>
          </a:bodyPr>
          <a:lstStyle/>
          <a:p>
            <a:r>
              <a:rPr lang="en-US" sz="1800">
                <a:ea typeface="Arial" pitchFamily="-1" charset="0"/>
                <a:cs typeface="Arial" pitchFamily="-1" charset="0"/>
              </a:rPr>
              <a:t>For small y: probably it is due to noise and y should be set to 0</a:t>
            </a:r>
          </a:p>
          <a:p>
            <a:r>
              <a:rPr lang="en-US" sz="1800">
                <a:ea typeface="Arial" pitchFamily="-1" charset="0"/>
                <a:cs typeface="Arial" pitchFamily="-1" charset="0"/>
              </a:rPr>
              <a:t>For large y: probably it is due to an image edge and it should be kept untouched</a:t>
            </a:r>
          </a:p>
        </p:txBody>
      </p:sp>
      <p:sp>
        <p:nvSpPr>
          <p:cNvPr id="58376" name="Rectangle 4"/>
          <p:cNvSpPr>
            <a:spLocks noChangeArrowheads="1"/>
          </p:cNvSpPr>
          <p:nvPr/>
        </p:nvSpPr>
        <p:spPr bwMode="auto">
          <a:xfrm>
            <a:off x="6189663" y="2332038"/>
            <a:ext cx="433387" cy="279400"/>
          </a:xfrm>
          <a:prstGeom prst="rect">
            <a:avLst/>
          </a:prstGeom>
          <a:noFill/>
          <a:ln w="9525">
            <a:noFill/>
            <a:miter lim="800000"/>
            <a:headEnd/>
            <a:tailEnd/>
          </a:ln>
        </p:spPr>
        <p:txBody>
          <a:bodyPr wrap="none">
            <a:prstTxWarp prst="textNoShape">
              <a:avLst/>
            </a:prstTxWarp>
            <a:spAutoFit/>
          </a:bodyPr>
          <a:lstStyle/>
          <a:p>
            <a:r>
              <a:rPr lang="en-US">
                <a:ea typeface="Arial" pitchFamily="-1" charset="0"/>
                <a:cs typeface="Arial" pitchFamily="-1" charset="0"/>
              </a:rPr>
              <a:t>P(x)</a:t>
            </a:r>
          </a:p>
        </p:txBody>
      </p:sp>
      <p:sp>
        <p:nvSpPr>
          <p:cNvPr id="58377" name="Rectangle 5"/>
          <p:cNvSpPr>
            <a:spLocks noGrp="1" noChangeArrowheads="1"/>
          </p:cNvSpPr>
          <p:nvPr>
            <p:ph type="title"/>
          </p:nvPr>
        </p:nvSpPr>
        <p:spPr>
          <a:xfrm>
            <a:off x="152400" y="76200"/>
            <a:ext cx="8839200" cy="914400"/>
          </a:xfrm>
        </p:spPr>
        <p:txBody>
          <a:bodyPr/>
          <a:lstStyle/>
          <a:p>
            <a:pPr eaLnBrk="1" hangingPunct="1"/>
            <a:r>
              <a:rPr lang="en-US" sz="3600" smtClean="0">
                <a:ea typeface="ＭＳ Ｐゴシック" pitchFamily="-1" charset="-128"/>
                <a:cs typeface="ＭＳ Ｐゴシック" pitchFamily="-1" charset="-128"/>
              </a:rPr>
              <a:t>Denoising with the marginal wavelet model</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p:txBody>
          <a:bodyPr/>
          <a:lstStyle/>
          <a:p>
            <a:fld id="{33BD4FD7-7A74-3248-8114-52018B75D4AF}" type="slidenum">
              <a:rPr lang="en-US" smtClean="0">
                <a:latin typeface="Times New Roman" pitchFamily="-1" charset="0"/>
              </a:rPr>
              <a:pPr/>
              <a:t>2</a:t>
            </a:fld>
            <a:endParaRPr lang="en-US" smtClean="0">
              <a:latin typeface="Times New Roman" pitchFamily="-1" charset="0"/>
            </a:endParaRPr>
          </a:p>
        </p:txBody>
      </p:sp>
      <p:sp>
        <p:nvSpPr>
          <p:cNvPr id="36869" name="Rectangle 2050"/>
          <p:cNvSpPr>
            <a:spLocks noGrp="1" noChangeArrowheads="1"/>
          </p:cNvSpPr>
          <p:nvPr>
            <p:ph type="title"/>
          </p:nvPr>
        </p:nvSpPr>
        <p:spPr/>
        <p:txBody>
          <a:bodyPr/>
          <a:lstStyle/>
          <a:p>
            <a:pPr eaLnBrk="1" hangingPunct="1"/>
            <a:r>
              <a:rPr lang="en-US" smtClean="0">
                <a:ea typeface="ＭＳ Ｐゴシック" pitchFamily="-1" charset="-128"/>
                <a:cs typeface="ＭＳ Ｐゴシック" pitchFamily="-1" charset="-128"/>
              </a:rPr>
              <a:t>Bayesian approach</a:t>
            </a:r>
          </a:p>
        </p:txBody>
      </p:sp>
      <p:sp>
        <p:nvSpPr>
          <p:cNvPr id="36870" name="Rectangle 2051"/>
          <p:cNvSpPr>
            <a:spLocks noGrp="1" noChangeArrowheads="1"/>
          </p:cNvSpPr>
          <p:nvPr>
            <p:ph type="body" idx="1"/>
          </p:nvPr>
        </p:nvSpPr>
        <p:spPr>
          <a:xfrm>
            <a:off x="985838" y="1050925"/>
            <a:ext cx="7772400" cy="1447800"/>
          </a:xfrm>
        </p:spPr>
        <p:txBody>
          <a:bodyPr/>
          <a:lstStyle/>
          <a:p>
            <a:pPr eaLnBrk="1" hangingPunct="1">
              <a:buFont typeface="Arial" pitchFamily="-1" charset="0"/>
              <a:buNone/>
            </a:pPr>
            <a:r>
              <a:rPr lang="en-US" smtClean="0">
                <a:ea typeface="ＭＳ Ｐゴシック" pitchFamily="-1" charset="-128"/>
                <a:cs typeface="ＭＳ Ｐゴシック" pitchFamily="-1" charset="-128"/>
              </a:rPr>
              <a:t>Use P(a, b | y = 1) = k P(y=1|a, b) P(a, b)</a:t>
            </a:r>
          </a:p>
          <a:p>
            <a:pPr eaLnBrk="1" hangingPunct="1"/>
            <a:endParaRPr lang="en-US" smtClean="0">
              <a:ea typeface="ＭＳ Ｐゴシック" pitchFamily="-1" charset="-128"/>
              <a:cs typeface="ＭＳ Ｐゴシック" pitchFamily="-1" charset="-128"/>
            </a:endParaRPr>
          </a:p>
        </p:txBody>
      </p:sp>
      <p:grpSp>
        <p:nvGrpSpPr>
          <p:cNvPr id="36871" name="Group 37"/>
          <p:cNvGrpSpPr>
            <a:grpSpLocks/>
          </p:cNvGrpSpPr>
          <p:nvPr/>
        </p:nvGrpSpPr>
        <p:grpSpPr bwMode="auto">
          <a:xfrm>
            <a:off x="566738" y="1839913"/>
            <a:ext cx="3381375" cy="1376362"/>
            <a:chOff x="567448" y="1839334"/>
            <a:chExt cx="3381266" cy="1377151"/>
          </a:xfrm>
        </p:grpSpPr>
        <p:sp>
          <p:nvSpPr>
            <p:cNvPr id="36895" name="Text Box 2053"/>
            <p:cNvSpPr txBox="1">
              <a:spLocks noChangeArrowheads="1"/>
            </p:cNvSpPr>
            <p:nvPr/>
          </p:nvSpPr>
          <p:spPr bwMode="auto">
            <a:xfrm>
              <a:off x="567448" y="1839334"/>
              <a:ext cx="2609850" cy="457200"/>
            </a:xfrm>
            <a:prstGeom prst="rect">
              <a:avLst/>
            </a:prstGeom>
            <a:noFill/>
            <a:ln w="9525">
              <a:noFill/>
              <a:miter lim="800000"/>
              <a:headEnd/>
              <a:tailEnd/>
            </a:ln>
          </p:spPr>
          <p:txBody>
            <a:bodyPr wrap="none">
              <a:prstTxWarp prst="textNoShape">
                <a:avLst/>
              </a:prstTxWarp>
              <a:spAutoFit/>
            </a:bodyPr>
            <a:lstStyle/>
            <a:p>
              <a:r>
                <a:rPr lang="en-US" sz="1800">
                  <a:solidFill>
                    <a:schemeClr val="accent2"/>
                  </a:solidFill>
                </a:rPr>
                <a:t>Likelihood function</a:t>
              </a:r>
            </a:p>
          </p:txBody>
        </p:sp>
        <p:graphicFrame>
          <p:nvGraphicFramePr>
            <p:cNvPr id="36867" name="Object 3"/>
            <p:cNvGraphicFramePr>
              <a:graphicFrameLocks noChangeAspect="1"/>
            </p:cNvGraphicFramePr>
            <p:nvPr/>
          </p:nvGraphicFramePr>
          <p:xfrm>
            <a:off x="621314" y="2433847"/>
            <a:ext cx="3327400" cy="782638"/>
          </p:xfrm>
          <a:graphic>
            <a:graphicData uri="http://schemas.openxmlformats.org/presentationml/2006/ole">
              <p:oleObj spid="_x0000_s36867" name="Equation" r:id="rId4" imgW="1460500" imgH="342900" progId="Equation.3">
                <p:embed/>
              </p:oleObj>
            </a:graphicData>
          </a:graphic>
        </p:graphicFrame>
      </p:grpSp>
      <p:grpSp>
        <p:nvGrpSpPr>
          <p:cNvPr id="36872" name="Group 41"/>
          <p:cNvGrpSpPr>
            <a:grpSpLocks/>
          </p:cNvGrpSpPr>
          <p:nvPr/>
        </p:nvGrpSpPr>
        <p:grpSpPr bwMode="auto">
          <a:xfrm>
            <a:off x="3870325" y="1714500"/>
            <a:ext cx="2174875" cy="2228850"/>
            <a:chOff x="3871062" y="1715278"/>
            <a:chExt cx="2174312" cy="2228786"/>
          </a:xfrm>
        </p:grpSpPr>
        <p:pic>
          <p:nvPicPr>
            <p:cNvPr id="36892" name="Picture 23"/>
            <p:cNvPicPr>
              <a:picLocks noChangeAspect="1"/>
            </p:cNvPicPr>
            <p:nvPr/>
          </p:nvPicPr>
          <p:blipFill>
            <a:blip r:embed="rId5"/>
            <a:srcRect b="2463"/>
            <a:stretch>
              <a:fillRect/>
            </a:stretch>
          </p:blipFill>
          <p:spPr bwMode="auto">
            <a:xfrm>
              <a:off x="3871062" y="1715278"/>
              <a:ext cx="2174312" cy="2228786"/>
            </a:xfrm>
            <a:prstGeom prst="rect">
              <a:avLst/>
            </a:prstGeom>
            <a:noFill/>
            <a:ln w="9525">
              <a:noFill/>
              <a:miter lim="800000"/>
              <a:headEnd/>
              <a:tailEnd/>
            </a:ln>
          </p:spPr>
        </p:pic>
        <p:sp>
          <p:nvSpPr>
            <p:cNvPr id="36893" name="TextBox 27"/>
            <p:cNvSpPr txBox="1">
              <a:spLocks noChangeArrowheads="1"/>
            </p:cNvSpPr>
            <p:nvPr/>
          </p:nvSpPr>
          <p:spPr bwMode="auto">
            <a:xfrm>
              <a:off x="4286079" y="3494424"/>
              <a:ext cx="313044" cy="369332"/>
            </a:xfrm>
            <a:prstGeom prst="rect">
              <a:avLst/>
            </a:prstGeom>
            <a:noFill/>
            <a:ln w="9525">
              <a:noFill/>
              <a:miter lim="800000"/>
              <a:headEnd/>
              <a:tailEnd/>
            </a:ln>
          </p:spPr>
          <p:txBody>
            <a:bodyPr wrap="none">
              <a:prstTxWarp prst="textNoShape">
                <a:avLst/>
              </a:prstTxWarp>
              <a:spAutoFit/>
            </a:bodyPr>
            <a:lstStyle/>
            <a:p>
              <a:r>
                <a:rPr lang="en-US" sz="1800"/>
                <a:t>a</a:t>
              </a:r>
            </a:p>
          </p:txBody>
        </p:sp>
        <p:sp>
          <p:nvSpPr>
            <p:cNvPr id="36894" name="TextBox 28"/>
            <p:cNvSpPr txBox="1">
              <a:spLocks noChangeArrowheads="1"/>
            </p:cNvSpPr>
            <p:nvPr/>
          </p:nvSpPr>
          <p:spPr bwMode="auto">
            <a:xfrm>
              <a:off x="5582218" y="3283956"/>
              <a:ext cx="313044" cy="369332"/>
            </a:xfrm>
            <a:prstGeom prst="rect">
              <a:avLst/>
            </a:prstGeom>
            <a:noFill/>
            <a:ln w="9525">
              <a:noFill/>
              <a:miter lim="800000"/>
              <a:headEnd/>
              <a:tailEnd/>
            </a:ln>
          </p:spPr>
          <p:txBody>
            <a:bodyPr wrap="none">
              <a:prstTxWarp prst="textNoShape">
                <a:avLst/>
              </a:prstTxWarp>
              <a:spAutoFit/>
            </a:bodyPr>
            <a:lstStyle/>
            <a:p>
              <a:r>
                <a:rPr lang="en-US" sz="1800"/>
                <a:t>b</a:t>
              </a:r>
            </a:p>
          </p:txBody>
        </p:sp>
      </p:grpSp>
      <p:grpSp>
        <p:nvGrpSpPr>
          <p:cNvPr id="36873" name="Group 31"/>
          <p:cNvGrpSpPr>
            <a:grpSpLocks/>
          </p:cNvGrpSpPr>
          <p:nvPr/>
        </p:nvGrpSpPr>
        <p:grpSpPr bwMode="auto">
          <a:xfrm>
            <a:off x="4208463" y="3981450"/>
            <a:ext cx="2273300" cy="2303463"/>
            <a:chOff x="5188334" y="4094176"/>
            <a:chExt cx="2273580" cy="2303335"/>
          </a:xfrm>
        </p:grpSpPr>
        <p:pic>
          <p:nvPicPr>
            <p:cNvPr id="36889" name="Picture 25"/>
            <p:cNvPicPr>
              <a:picLocks noChangeAspect="1"/>
            </p:cNvPicPr>
            <p:nvPr/>
          </p:nvPicPr>
          <p:blipFill>
            <a:blip r:embed="rId6"/>
            <a:srcRect t="4613" b="4407"/>
            <a:stretch>
              <a:fillRect/>
            </a:stretch>
          </p:blipFill>
          <p:spPr bwMode="auto">
            <a:xfrm>
              <a:off x="5188334" y="4094176"/>
              <a:ext cx="2273580" cy="2303335"/>
            </a:xfrm>
            <a:prstGeom prst="rect">
              <a:avLst/>
            </a:prstGeom>
            <a:noFill/>
            <a:ln w="9525">
              <a:noFill/>
              <a:miter lim="800000"/>
              <a:headEnd/>
              <a:tailEnd/>
            </a:ln>
          </p:spPr>
        </p:pic>
        <p:sp>
          <p:nvSpPr>
            <p:cNvPr id="36890" name="TextBox 29"/>
            <p:cNvSpPr txBox="1">
              <a:spLocks noChangeArrowheads="1"/>
            </p:cNvSpPr>
            <p:nvPr/>
          </p:nvSpPr>
          <p:spPr bwMode="auto">
            <a:xfrm>
              <a:off x="5603959" y="6017888"/>
              <a:ext cx="313044" cy="369332"/>
            </a:xfrm>
            <a:prstGeom prst="rect">
              <a:avLst/>
            </a:prstGeom>
            <a:noFill/>
            <a:ln w="9525">
              <a:noFill/>
              <a:miter lim="800000"/>
              <a:headEnd/>
              <a:tailEnd/>
            </a:ln>
          </p:spPr>
          <p:txBody>
            <a:bodyPr wrap="none">
              <a:prstTxWarp prst="textNoShape">
                <a:avLst/>
              </a:prstTxWarp>
              <a:spAutoFit/>
            </a:bodyPr>
            <a:lstStyle/>
            <a:p>
              <a:r>
                <a:rPr lang="en-US" sz="1800"/>
                <a:t>a</a:t>
              </a:r>
            </a:p>
          </p:txBody>
        </p:sp>
        <p:sp>
          <p:nvSpPr>
            <p:cNvPr id="36891" name="TextBox 30"/>
            <p:cNvSpPr txBox="1">
              <a:spLocks noChangeArrowheads="1"/>
            </p:cNvSpPr>
            <p:nvPr/>
          </p:nvSpPr>
          <p:spPr bwMode="auto">
            <a:xfrm>
              <a:off x="6900098" y="5807420"/>
              <a:ext cx="313044" cy="369332"/>
            </a:xfrm>
            <a:prstGeom prst="rect">
              <a:avLst/>
            </a:prstGeom>
            <a:noFill/>
            <a:ln w="9525">
              <a:noFill/>
              <a:miter lim="800000"/>
              <a:headEnd/>
              <a:tailEnd/>
            </a:ln>
          </p:spPr>
          <p:txBody>
            <a:bodyPr wrap="none">
              <a:prstTxWarp prst="textNoShape">
                <a:avLst/>
              </a:prstTxWarp>
              <a:spAutoFit/>
            </a:bodyPr>
            <a:lstStyle/>
            <a:p>
              <a:r>
                <a:rPr lang="en-US" sz="1800"/>
                <a:t>b</a:t>
              </a:r>
            </a:p>
          </p:txBody>
        </p:sp>
      </p:grpSp>
      <p:grpSp>
        <p:nvGrpSpPr>
          <p:cNvPr id="36874" name="Group 42"/>
          <p:cNvGrpSpPr>
            <a:grpSpLocks/>
          </p:cNvGrpSpPr>
          <p:nvPr/>
        </p:nvGrpSpPr>
        <p:grpSpPr bwMode="auto">
          <a:xfrm>
            <a:off x="6164263" y="2424113"/>
            <a:ext cx="2979737" cy="2657475"/>
            <a:chOff x="6164991" y="2424509"/>
            <a:chExt cx="2979009" cy="2657202"/>
          </a:xfrm>
        </p:grpSpPr>
        <p:pic>
          <p:nvPicPr>
            <p:cNvPr id="36883" name="Picture 26"/>
            <p:cNvPicPr>
              <a:picLocks noChangeAspect="1"/>
            </p:cNvPicPr>
            <p:nvPr/>
          </p:nvPicPr>
          <p:blipFill>
            <a:blip r:embed="rId7"/>
            <a:srcRect l="6061" t="10699" r="9325" b="3702"/>
            <a:stretch>
              <a:fillRect/>
            </a:stretch>
          </p:blipFill>
          <p:spPr bwMode="auto">
            <a:xfrm>
              <a:off x="6740698" y="2431200"/>
              <a:ext cx="2403302" cy="2650511"/>
            </a:xfrm>
            <a:prstGeom prst="rect">
              <a:avLst/>
            </a:prstGeom>
            <a:noFill/>
            <a:ln w="9525">
              <a:noFill/>
              <a:miter lim="800000"/>
              <a:headEnd/>
              <a:tailEnd/>
            </a:ln>
          </p:spPr>
        </p:pic>
        <p:sp>
          <p:nvSpPr>
            <p:cNvPr id="36884" name="Rectangle 32"/>
            <p:cNvSpPr>
              <a:spLocks noChangeArrowheads="1"/>
            </p:cNvSpPr>
            <p:nvPr/>
          </p:nvSpPr>
          <p:spPr bwMode="auto">
            <a:xfrm>
              <a:off x="7089296" y="2424509"/>
              <a:ext cx="1572478" cy="369332"/>
            </a:xfrm>
            <a:prstGeom prst="rect">
              <a:avLst/>
            </a:prstGeom>
            <a:noFill/>
            <a:ln w="9525">
              <a:noFill/>
              <a:miter lim="800000"/>
              <a:headEnd/>
              <a:tailEnd/>
            </a:ln>
          </p:spPr>
          <p:txBody>
            <a:bodyPr wrap="none">
              <a:prstTxWarp prst="textNoShape">
                <a:avLst/>
              </a:prstTxWarp>
              <a:spAutoFit/>
            </a:bodyPr>
            <a:lstStyle/>
            <a:p>
              <a:r>
                <a:rPr lang="en-US" sz="1800"/>
                <a:t>P(a, b | y = 1) </a:t>
              </a:r>
            </a:p>
          </p:txBody>
        </p:sp>
        <p:cxnSp>
          <p:nvCxnSpPr>
            <p:cNvPr id="35" name="Straight Arrow Connector 34"/>
            <p:cNvCxnSpPr/>
            <p:nvPr/>
          </p:nvCxnSpPr>
          <p:spPr>
            <a:xfrm>
              <a:off x="6164991" y="3094365"/>
              <a:ext cx="474546" cy="3301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flipH="1" flipV="1">
              <a:off x="6441908" y="4601561"/>
              <a:ext cx="482550" cy="2967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887" name="TextBox 39"/>
            <p:cNvSpPr txBox="1">
              <a:spLocks noChangeArrowheads="1"/>
            </p:cNvSpPr>
            <p:nvPr/>
          </p:nvSpPr>
          <p:spPr bwMode="auto">
            <a:xfrm>
              <a:off x="7420502" y="4522912"/>
              <a:ext cx="313044" cy="369332"/>
            </a:xfrm>
            <a:prstGeom prst="rect">
              <a:avLst/>
            </a:prstGeom>
            <a:noFill/>
            <a:ln w="9525">
              <a:noFill/>
              <a:miter lim="800000"/>
              <a:headEnd/>
              <a:tailEnd/>
            </a:ln>
          </p:spPr>
          <p:txBody>
            <a:bodyPr wrap="none">
              <a:prstTxWarp prst="textNoShape">
                <a:avLst/>
              </a:prstTxWarp>
              <a:spAutoFit/>
            </a:bodyPr>
            <a:lstStyle/>
            <a:p>
              <a:r>
                <a:rPr lang="en-US" sz="1800"/>
                <a:t>a</a:t>
              </a:r>
            </a:p>
          </p:txBody>
        </p:sp>
        <p:sp>
          <p:nvSpPr>
            <p:cNvPr id="36888" name="TextBox 40"/>
            <p:cNvSpPr txBox="1">
              <a:spLocks noChangeArrowheads="1"/>
            </p:cNvSpPr>
            <p:nvPr/>
          </p:nvSpPr>
          <p:spPr bwMode="auto">
            <a:xfrm>
              <a:off x="8716641" y="4312444"/>
              <a:ext cx="313044" cy="369332"/>
            </a:xfrm>
            <a:prstGeom prst="rect">
              <a:avLst/>
            </a:prstGeom>
            <a:noFill/>
            <a:ln w="9525">
              <a:noFill/>
              <a:miter lim="800000"/>
              <a:headEnd/>
              <a:tailEnd/>
            </a:ln>
          </p:spPr>
          <p:txBody>
            <a:bodyPr wrap="none">
              <a:prstTxWarp prst="textNoShape">
                <a:avLst/>
              </a:prstTxWarp>
              <a:spAutoFit/>
            </a:bodyPr>
            <a:lstStyle/>
            <a:p>
              <a:r>
                <a:rPr lang="en-US" sz="1800"/>
                <a:t>b</a:t>
              </a:r>
            </a:p>
          </p:txBody>
        </p:sp>
      </p:grpSp>
      <p:grpSp>
        <p:nvGrpSpPr>
          <p:cNvPr id="36875" name="Group 45"/>
          <p:cNvGrpSpPr>
            <a:grpSpLocks/>
          </p:cNvGrpSpPr>
          <p:nvPr/>
        </p:nvGrpSpPr>
        <p:grpSpPr bwMode="auto">
          <a:xfrm>
            <a:off x="7331075" y="3101975"/>
            <a:ext cx="903288" cy="377825"/>
            <a:chOff x="7330472" y="3102476"/>
            <a:chExt cx="903706" cy="377763"/>
          </a:xfrm>
        </p:grpSpPr>
        <p:sp>
          <p:nvSpPr>
            <p:cNvPr id="36881" name="TextBox 44"/>
            <p:cNvSpPr txBox="1">
              <a:spLocks noChangeArrowheads="1"/>
            </p:cNvSpPr>
            <p:nvPr/>
          </p:nvSpPr>
          <p:spPr bwMode="auto">
            <a:xfrm>
              <a:off x="7394773" y="3102476"/>
              <a:ext cx="839405" cy="369332"/>
            </a:xfrm>
            <a:prstGeom prst="rect">
              <a:avLst/>
            </a:prstGeom>
            <a:solidFill>
              <a:srgbClr val="FFFF00"/>
            </a:solidFill>
            <a:ln w="9525">
              <a:noFill/>
              <a:miter lim="800000"/>
              <a:headEnd/>
              <a:tailEnd/>
            </a:ln>
          </p:spPr>
          <p:txBody>
            <a:bodyPr wrap="none">
              <a:prstTxWarp prst="textNoShape">
                <a:avLst/>
              </a:prstTxWarp>
              <a:spAutoFit/>
            </a:bodyPr>
            <a:lstStyle/>
            <a:p>
              <a:r>
                <a:rPr lang="en-US" sz="1800"/>
                <a:t>a=b=1</a:t>
              </a:r>
            </a:p>
          </p:txBody>
        </p:sp>
        <p:sp>
          <p:nvSpPr>
            <p:cNvPr id="44" name="Oval 43"/>
            <p:cNvSpPr/>
            <p:nvPr/>
          </p:nvSpPr>
          <p:spPr>
            <a:xfrm>
              <a:off x="7330472" y="3319928"/>
              <a:ext cx="96883" cy="1603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grpSp>
      <p:grpSp>
        <p:nvGrpSpPr>
          <p:cNvPr id="36876" name="Group 47"/>
          <p:cNvGrpSpPr>
            <a:grpSpLocks/>
          </p:cNvGrpSpPr>
          <p:nvPr/>
        </p:nvGrpSpPr>
        <p:grpSpPr bwMode="auto">
          <a:xfrm>
            <a:off x="576263" y="3643313"/>
            <a:ext cx="3717925" cy="1701800"/>
            <a:chOff x="575941" y="3643656"/>
            <a:chExt cx="3718561" cy="1700891"/>
          </a:xfrm>
        </p:grpSpPr>
        <p:grpSp>
          <p:nvGrpSpPr>
            <p:cNvPr id="36877" name="Group 38"/>
            <p:cNvGrpSpPr>
              <a:grpSpLocks/>
            </p:cNvGrpSpPr>
            <p:nvPr/>
          </p:nvGrpSpPr>
          <p:grpSpPr bwMode="auto">
            <a:xfrm>
              <a:off x="575941" y="3643656"/>
              <a:ext cx="3718561" cy="1309148"/>
              <a:chOff x="575941" y="3643656"/>
              <a:chExt cx="3718561" cy="1309148"/>
            </a:xfrm>
          </p:grpSpPr>
          <p:sp>
            <p:nvSpPr>
              <p:cNvPr id="36879" name="Text Box 2055"/>
              <p:cNvSpPr txBox="1">
                <a:spLocks noChangeArrowheads="1"/>
              </p:cNvSpPr>
              <p:nvPr/>
            </p:nvSpPr>
            <p:spPr bwMode="auto">
              <a:xfrm>
                <a:off x="575941" y="3643656"/>
                <a:ext cx="2205037" cy="457200"/>
              </a:xfrm>
              <a:prstGeom prst="rect">
                <a:avLst/>
              </a:prstGeom>
              <a:noFill/>
              <a:ln w="9525">
                <a:noFill/>
                <a:miter lim="800000"/>
                <a:headEnd/>
                <a:tailEnd/>
              </a:ln>
            </p:spPr>
            <p:txBody>
              <a:bodyPr wrap="none">
                <a:prstTxWarp prst="textNoShape">
                  <a:avLst/>
                </a:prstTxWarp>
                <a:spAutoFit/>
              </a:bodyPr>
              <a:lstStyle/>
              <a:p>
                <a:r>
                  <a:rPr lang="en-US" sz="1800">
                    <a:solidFill>
                      <a:schemeClr val="accent2"/>
                    </a:solidFill>
                  </a:rPr>
                  <a:t>Prior probability</a:t>
                </a:r>
              </a:p>
            </p:txBody>
          </p:sp>
          <p:graphicFrame>
            <p:nvGraphicFramePr>
              <p:cNvPr id="36866" name="Object 2"/>
              <p:cNvGraphicFramePr>
                <a:graphicFrameLocks noChangeAspect="1"/>
              </p:cNvGraphicFramePr>
              <p:nvPr/>
            </p:nvGraphicFramePr>
            <p:xfrm>
              <a:off x="662599" y="4185994"/>
              <a:ext cx="2430462" cy="754063"/>
            </p:xfrm>
            <a:graphic>
              <a:graphicData uri="http://schemas.openxmlformats.org/presentationml/2006/ole">
                <p:oleObj spid="_x0000_s36866" name="Equation" r:id="rId8" imgW="1066800" imgH="330200" progId="Equation.3">
                  <p:embed/>
                </p:oleObj>
              </a:graphicData>
            </a:graphic>
          </p:graphicFrame>
          <p:sp>
            <p:nvSpPr>
              <p:cNvPr id="36880" name="TextBox 21"/>
              <p:cNvSpPr txBox="1">
                <a:spLocks noChangeArrowheads="1"/>
              </p:cNvSpPr>
              <p:nvPr/>
            </p:nvSpPr>
            <p:spPr bwMode="auto">
              <a:xfrm>
                <a:off x="3006056" y="4583472"/>
                <a:ext cx="1288446" cy="369332"/>
              </a:xfrm>
              <a:prstGeom prst="rect">
                <a:avLst/>
              </a:prstGeom>
              <a:noFill/>
              <a:ln w="9525">
                <a:noFill/>
                <a:miter lim="800000"/>
                <a:headEnd/>
                <a:tailEnd/>
              </a:ln>
            </p:spPr>
            <p:txBody>
              <a:bodyPr wrap="none">
                <a:prstTxWarp prst="textNoShape">
                  <a:avLst/>
                </a:prstTxWarp>
                <a:spAutoFit/>
              </a:bodyPr>
              <a:lstStyle/>
              <a:p>
                <a:r>
                  <a:rPr lang="en-US" sz="1800"/>
                  <a:t>If a&gt;0, b&gt;0</a:t>
                </a:r>
              </a:p>
            </p:txBody>
          </p:sp>
        </p:grpSp>
        <p:sp>
          <p:nvSpPr>
            <p:cNvPr id="36878" name="TextBox 46"/>
            <p:cNvSpPr txBox="1">
              <a:spLocks noChangeArrowheads="1"/>
            </p:cNvSpPr>
            <p:nvPr/>
          </p:nvSpPr>
          <p:spPr bwMode="auto">
            <a:xfrm>
              <a:off x="1655786" y="4975215"/>
              <a:ext cx="1692290" cy="369332"/>
            </a:xfrm>
            <a:prstGeom prst="rect">
              <a:avLst/>
            </a:prstGeom>
            <a:noFill/>
            <a:ln w="9525">
              <a:noFill/>
              <a:miter lim="800000"/>
              <a:headEnd/>
              <a:tailEnd/>
            </a:ln>
          </p:spPr>
          <p:txBody>
            <a:bodyPr wrap="none">
              <a:prstTxWarp prst="textNoShape">
                <a:avLst/>
              </a:prstTxWarp>
              <a:spAutoFit/>
            </a:bodyPr>
            <a:lstStyle/>
            <a:p>
              <a:r>
                <a:rPr lang="en-US" sz="1800"/>
                <a:t>= 0   otherwise</a:t>
              </a: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974" name="Rectangle 2"/>
          <p:cNvSpPr>
            <a:spLocks noGrp="1" noChangeArrowheads="1"/>
          </p:cNvSpPr>
          <p:nvPr>
            <p:ph type="title"/>
          </p:nvPr>
        </p:nvSpPr>
        <p:spPr>
          <a:xfrm>
            <a:off x="685800" y="228600"/>
            <a:ext cx="7772400" cy="1143000"/>
          </a:xfrm>
        </p:spPr>
        <p:txBody>
          <a:bodyPr>
            <a:normAutofit/>
          </a:bodyPr>
          <a:lstStyle/>
          <a:p>
            <a:pPr eaLnBrk="1" hangingPunct="1"/>
            <a:r>
              <a:rPr lang="en-US" sz="4000">
                <a:ea typeface="ＭＳ Ｐゴシック" pitchFamily="-1" charset="-128"/>
                <a:cs typeface="ＭＳ Ｐゴシック" pitchFamily="-1" charset="-128"/>
              </a:rPr>
              <a:t>MAP estimate,     , as function of observed coefficient value, y</a:t>
            </a:r>
          </a:p>
        </p:txBody>
      </p:sp>
      <p:graphicFrame>
        <p:nvGraphicFramePr>
          <p:cNvPr id="59394" name="Object 2"/>
          <p:cNvGraphicFramePr>
            <a:graphicFrameLocks noChangeAspect="1"/>
          </p:cNvGraphicFramePr>
          <p:nvPr/>
        </p:nvGraphicFramePr>
        <p:xfrm>
          <a:off x="1828800" y="1828800"/>
          <a:ext cx="5511800" cy="4635500"/>
        </p:xfrm>
        <a:graphic>
          <a:graphicData uri="http://schemas.openxmlformats.org/presentationml/2006/ole">
            <p:oleObj spid="_x0000_s59394" name="Image" r:id="rId4" imgW="5511111" imgH="4634921" progId="">
              <p:embed/>
            </p:oleObj>
          </a:graphicData>
        </a:graphic>
      </p:graphicFrame>
      <p:graphicFrame>
        <p:nvGraphicFramePr>
          <p:cNvPr id="59395" name="Object 3"/>
          <p:cNvGraphicFramePr>
            <a:graphicFrameLocks noChangeAspect="1"/>
          </p:cNvGraphicFramePr>
          <p:nvPr/>
        </p:nvGraphicFramePr>
        <p:xfrm>
          <a:off x="5703888" y="3498850"/>
          <a:ext cx="392112" cy="463550"/>
        </p:xfrm>
        <a:graphic>
          <a:graphicData uri="http://schemas.openxmlformats.org/presentationml/2006/ole">
            <p:oleObj spid="_x0000_s59395" name="Equation" r:id="rId5" imgW="139680" imgH="164880" progId="Equation.3">
              <p:embed/>
            </p:oleObj>
          </a:graphicData>
        </a:graphic>
      </p:graphicFrame>
      <p:graphicFrame>
        <p:nvGraphicFramePr>
          <p:cNvPr id="59396" name="Object 4"/>
          <p:cNvGraphicFramePr>
            <a:graphicFrameLocks noChangeAspect="1"/>
          </p:cNvGraphicFramePr>
          <p:nvPr/>
        </p:nvGraphicFramePr>
        <p:xfrm>
          <a:off x="4419600" y="2057400"/>
          <a:ext cx="334963" cy="469900"/>
        </p:xfrm>
        <a:graphic>
          <a:graphicData uri="http://schemas.openxmlformats.org/presentationml/2006/ole">
            <p:oleObj spid="_x0000_s59396" name="Equation" r:id="rId6" imgW="126720" imgH="177480" progId="Equation.3">
              <p:embed/>
            </p:oleObj>
          </a:graphicData>
        </a:graphic>
      </p:graphicFrame>
      <p:graphicFrame>
        <p:nvGraphicFramePr>
          <p:cNvPr id="59397" name="Object 5"/>
          <p:cNvGraphicFramePr>
            <a:graphicFrameLocks noChangeAspect="1"/>
          </p:cNvGraphicFramePr>
          <p:nvPr/>
        </p:nvGraphicFramePr>
        <p:xfrm>
          <a:off x="4343400" y="152400"/>
          <a:ext cx="488950" cy="685800"/>
        </p:xfrm>
        <a:graphic>
          <a:graphicData uri="http://schemas.openxmlformats.org/presentationml/2006/ole">
            <p:oleObj spid="_x0000_s59397" name="Equation" r:id="rId7" imgW="126720" imgH="177480" progId="Equation.3">
              <p:embed/>
            </p:oleObj>
          </a:graphicData>
        </a:graphic>
      </p:graphicFrame>
      <p:sp>
        <p:nvSpPr>
          <p:cNvPr id="59399" name="Rectangle 7"/>
          <p:cNvSpPr>
            <a:spLocks noChangeArrowheads="1"/>
          </p:cNvSpPr>
          <p:nvPr/>
        </p:nvSpPr>
        <p:spPr bwMode="auto">
          <a:xfrm>
            <a:off x="0" y="6548438"/>
            <a:ext cx="4525963" cy="274637"/>
          </a:xfrm>
          <a:prstGeom prst="rect">
            <a:avLst/>
          </a:prstGeom>
          <a:noFill/>
          <a:ln w="9525">
            <a:noFill/>
            <a:miter lim="800000"/>
            <a:headEnd/>
            <a:tailEnd/>
          </a:ln>
        </p:spPr>
        <p:txBody>
          <a:bodyPr wrap="none">
            <a:prstTxWarp prst="textNoShape">
              <a:avLst/>
            </a:prstTxWarp>
            <a:spAutoFit/>
          </a:bodyPr>
          <a:lstStyle/>
          <a:p>
            <a:r>
              <a:rPr lang="en-US" sz="1200">
                <a:ea typeface="Arial" pitchFamily="-1" charset="0"/>
                <a:cs typeface="Arial" pitchFamily="-1" charset="0"/>
                <a:hlinkClick r:id="rId8"/>
              </a:rPr>
              <a:t>http://www-bcs.mit.edu/people/adelson/pub_pdfs/simoncelli_noise.pdf</a:t>
            </a:r>
            <a:endParaRPr lang="en-US" sz="1200">
              <a:ea typeface="Arial" pitchFamily="-1" charset="0"/>
              <a:cs typeface="Arial" pitchFamily="-1" charset="0"/>
            </a:endParaRPr>
          </a:p>
        </p:txBody>
      </p:sp>
      <p:sp>
        <p:nvSpPr>
          <p:cNvPr id="59400" name="Rectangle 8"/>
          <p:cNvSpPr>
            <a:spLocks noChangeArrowheads="1"/>
          </p:cNvSpPr>
          <p:nvPr/>
        </p:nvSpPr>
        <p:spPr bwMode="auto">
          <a:xfrm>
            <a:off x="5059363" y="6400800"/>
            <a:ext cx="4084637" cy="457200"/>
          </a:xfrm>
          <a:prstGeom prst="rect">
            <a:avLst/>
          </a:prstGeom>
          <a:noFill/>
          <a:ln w="9525">
            <a:noFill/>
            <a:miter lim="800000"/>
            <a:headEnd/>
            <a:tailEnd/>
          </a:ln>
        </p:spPr>
        <p:txBody>
          <a:bodyPr>
            <a:prstTxWarp prst="textNoShape">
              <a:avLst/>
            </a:prstTxWarp>
            <a:spAutoFit/>
          </a:bodyPr>
          <a:lstStyle/>
          <a:p>
            <a:r>
              <a:rPr lang="en-US" sz="1200" b="1">
                <a:latin typeface="Verdana" pitchFamily="-1" charset="0"/>
                <a:ea typeface="Arial" pitchFamily="-1" charset="0"/>
                <a:cs typeface="Arial" pitchFamily="-1" charset="0"/>
              </a:rPr>
              <a:t>Simoncelli and Adelson, Noise Removal via Bayesian Wavelet Coring</a:t>
            </a:r>
            <a:r>
              <a:rPr lang="en-US" sz="1000">
                <a:ea typeface="Arial" pitchFamily="-1" charset="0"/>
                <a:cs typeface="Arial" pitchFamily="-1" charset="0"/>
              </a:rPr>
              <a:t> </a:t>
            </a:r>
            <a:endParaRPr lang="en-US" sz="2800">
              <a:ea typeface="Arial" pitchFamily="-1" charset="0"/>
              <a:cs typeface="Arial" pitchFamily="-1"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endParaRPr lang="en-US">
              <a:ea typeface="ＭＳ Ｐゴシック" pitchFamily="-1" charset="-128"/>
              <a:cs typeface="ＭＳ Ｐゴシック" pitchFamily="-1" charset="-128"/>
            </a:endParaRPr>
          </a:p>
        </p:txBody>
      </p:sp>
      <p:pic>
        <p:nvPicPr>
          <p:cNvPr id="61443" name="Picture 2"/>
          <p:cNvPicPr>
            <a:picLocks noChangeAspect="1"/>
          </p:cNvPicPr>
          <p:nvPr/>
        </p:nvPicPr>
        <p:blipFill>
          <a:blip r:embed="rId2"/>
          <a:srcRect b="17638"/>
          <a:stretch>
            <a:fillRect/>
          </a:stretch>
        </p:blipFill>
        <p:spPr bwMode="auto">
          <a:xfrm>
            <a:off x="568325" y="1398588"/>
            <a:ext cx="8039100" cy="2039937"/>
          </a:xfrm>
          <a:prstGeom prst="rect">
            <a:avLst/>
          </a:prstGeom>
          <a:noFill/>
          <a:ln w="9525">
            <a:noFill/>
            <a:miter lim="800000"/>
            <a:headEnd/>
            <a:tailEnd/>
          </a:ln>
        </p:spPr>
      </p:pic>
      <p:grpSp>
        <p:nvGrpSpPr>
          <p:cNvPr id="4" name="Group 20"/>
          <p:cNvGrpSpPr>
            <a:grpSpLocks/>
          </p:cNvGrpSpPr>
          <p:nvPr/>
        </p:nvGrpSpPr>
        <p:grpSpPr bwMode="auto">
          <a:xfrm>
            <a:off x="6032500" y="3516313"/>
            <a:ext cx="2339975" cy="2678112"/>
            <a:chOff x="4366703" y="2148147"/>
            <a:chExt cx="2340267" cy="2678348"/>
          </a:xfrm>
        </p:grpSpPr>
        <p:sp>
          <p:nvSpPr>
            <p:cNvPr id="61451" name="TextBox 7"/>
            <p:cNvSpPr txBox="1">
              <a:spLocks noChangeArrowheads="1"/>
            </p:cNvSpPr>
            <p:nvPr/>
          </p:nvSpPr>
          <p:spPr bwMode="auto">
            <a:xfrm>
              <a:off x="5236907" y="2148147"/>
              <a:ext cx="652981" cy="369332"/>
            </a:xfrm>
            <a:prstGeom prst="rect">
              <a:avLst/>
            </a:prstGeom>
            <a:noFill/>
            <a:ln w="9525">
              <a:noFill/>
              <a:miter lim="800000"/>
              <a:headEnd/>
              <a:tailEnd/>
            </a:ln>
          </p:spPr>
          <p:txBody>
            <a:bodyPr wrap="none">
              <a:prstTxWarp prst="textNoShape">
                <a:avLst/>
              </a:prstTxWarp>
              <a:spAutoFit/>
            </a:bodyPr>
            <a:lstStyle/>
            <a:p>
              <a:r>
                <a:rPr lang="en-US" sz="1800"/>
                <a:t>r = 2</a:t>
              </a:r>
            </a:p>
          </p:txBody>
        </p:sp>
        <p:sp>
          <p:nvSpPr>
            <p:cNvPr id="61452" name="TextBox 8"/>
            <p:cNvSpPr txBox="1">
              <a:spLocks noChangeArrowheads="1"/>
            </p:cNvSpPr>
            <p:nvPr/>
          </p:nvSpPr>
          <p:spPr bwMode="auto">
            <a:xfrm>
              <a:off x="4366703" y="2461746"/>
              <a:ext cx="2340267" cy="369332"/>
            </a:xfrm>
            <a:prstGeom prst="rect">
              <a:avLst/>
            </a:prstGeom>
            <a:noFill/>
            <a:ln w="9525">
              <a:noFill/>
              <a:miter lim="800000"/>
              <a:headEnd/>
              <a:tailEnd/>
            </a:ln>
          </p:spPr>
          <p:txBody>
            <a:bodyPr wrap="none">
              <a:prstTxWarp prst="textNoShape">
                <a:avLst/>
              </a:prstTxWarp>
              <a:spAutoFit/>
            </a:bodyPr>
            <a:lstStyle/>
            <a:p>
              <a:r>
                <a:rPr lang="en-US" sz="1800"/>
                <a:t>Gaussian distribution</a:t>
              </a:r>
            </a:p>
          </p:txBody>
        </p:sp>
        <p:pic>
          <p:nvPicPr>
            <p:cNvPr id="61453" name="Picture 12"/>
            <p:cNvPicPr>
              <a:picLocks noChangeAspect="1"/>
            </p:cNvPicPr>
            <p:nvPr/>
          </p:nvPicPr>
          <p:blipFill>
            <a:blip r:embed="rId3"/>
            <a:srcRect/>
            <a:stretch>
              <a:fillRect/>
            </a:stretch>
          </p:blipFill>
          <p:spPr bwMode="auto">
            <a:xfrm>
              <a:off x="4597158" y="2869031"/>
              <a:ext cx="2032456" cy="1957464"/>
            </a:xfrm>
            <a:prstGeom prst="rect">
              <a:avLst/>
            </a:prstGeom>
            <a:noFill/>
            <a:ln w="9525">
              <a:noFill/>
              <a:miter lim="800000"/>
              <a:headEnd/>
              <a:tailEnd/>
            </a:ln>
          </p:spPr>
        </p:pic>
      </p:grpSp>
      <p:grpSp>
        <p:nvGrpSpPr>
          <p:cNvPr id="8" name="Group 21"/>
          <p:cNvGrpSpPr>
            <a:grpSpLocks/>
          </p:cNvGrpSpPr>
          <p:nvPr/>
        </p:nvGrpSpPr>
        <p:grpSpPr bwMode="auto">
          <a:xfrm>
            <a:off x="3365500" y="3506788"/>
            <a:ext cx="2352675" cy="2686050"/>
            <a:chOff x="2061948" y="2112389"/>
            <a:chExt cx="2353341" cy="2687216"/>
          </a:xfrm>
        </p:grpSpPr>
        <p:sp>
          <p:nvSpPr>
            <p:cNvPr id="61448" name="TextBox 9"/>
            <p:cNvSpPr txBox="1">
              <a:spLocks noChangeArrowheads="1"/>
            </p:cNvSpPr>
            <p:nvPr/>
          </p:nvSpPr>
          <p:spPr bwMode="auto">
            <a:xfrm>
              <a:off x="2880611" y="2112389"/>
              <a:ext cx="652981" cy="369332"/>
            </a:xfrm>
            <a:prstGeom prst="rect">
              <a:avLst/>
            </a:prstGeom>
            <a:noFill/>
            <a:ln w="9525">
              <a:noFill/>
              <a:miter lim="800000"/>
              <a:headEnd/>
              <a:tailEnd/>
            </a:ln>
          </p:spPr>
          <p:txBody>
            <a:bodyPr wrap="none">
              <a:prstTxWarp prst="textNoShape">
                <a:avLst/>
              </a:prstTxWarp>
              <a:spAutoFit/>
            </a:bodyPr>
            <a:lstStyle/>
            <a:p>
              <a:r>
                <a:rPr lang="en-US" sz="1800"/>
                <a:t>r = 1</a:t>
              </a:r>
            </a:p>
          </p:txBody>
        </p:sp>
        <p:sp>
          <p:nvSpPr>
            <p:cNvPr id="61449" name="TextBox 10"/>
            <p:cNvSpPr txBox="1">
              <a:spLocks noChangeArrowheads="1"/>
            </p:cNvSpPr>
            <p:nvPr/>
          </p:nvSpPr>
          <p:spPr bwMode="auto">
            <a:xfrm>
              <a:off x="2061948" y="2449506"/>
              <a:ext cx="2353341" cy="369332"/>
            </a:xfrm>
            <a:prstGeom prst="rect">
              <a:avLst/>
            </a:prstGeom>
            <a:noFill/>
            <a:ln w="9525">
              <a:noFill/>
              <a:miter lim="800000"/>
              <a:headEnd/>
              <a:tailEnd/>
            </a:ln>
          </p:spPr>
          <p:txBody>
            <a:bodyPr wrap="none">
              <a:prstTxWarp prst="textNoShape">
                <a:avLst/>
              </a:prstTxWarp>
              <a:spAutoFit/>
            </a:bodyPr>
            <a:lstStyle/>
            <a:p>
              <a:r>
                <a:rPr lang="en-US" sz="1800"/>
                <a:t>Laplacian distribution</a:t>
              </a:r>
            </a:p>
          </p:txBody>
        </p:sp>
        <p:pic>
          <p:nvPicPr>
            <p:cNvPr id="61450" name="Picture 13"/>
            <p:cNvPicPr>
              <a:picLocks noChangeAspect="1"/>
            </p:cNvPicPr>
            <p:nvPr/>
          </p:nvPicPr>
          <p:blipFill>
            <a:blip r:embed="rId4"/>
            <a:srcRect/>
            <a:stretch>
              <a:fillRect/>
            </a:stretch>
          </p:blipFill>
          <p:spPr bwMode="auto">
            <a:xfrm>
              <a:off x="2246125" y="2858142"/>
              <a:ext cx="2023281" cy="1941463"/>
            </a:xfrm>
            <a:prstGeom prst="rect">
              <a:avLst/>
            </a:prstGeom>
            <a:noFill/>
            <a:ln w="9525">
              <a:noFill/>
              <a:miter lim="800000"/>
              <a:headEnd/>
              <a:tailEnd/>
            </a:ln>
          </p:spPr>
        </p:pic>
      </p:grpSp>
      <p:pic>
        <p:nvPicPr>
          <p:cNvPr id="12" name="Picture 11"/>
          <p:cNvPicPr>
            <a:picLocks noChangeAspect="1"/>
          </p:cNvPicPr>
          <p:nvPr/>
        </p:nvPicPr>
        <p:blipFill>
          <a:blip r:embed="rId5"/>
          <a:srcRect/>
          <a:stretch>
            <a:fillRect/>
          </a:stretch>
        </p:blipFill>
        <p:spPr bwMode="auto">
          <a:xfrm>
            <a:off x="815975" y="4244975"/>
            <a:ext cx="2024063" cy="1941513"/>
          </a:xfrm>
          <a:prstGeom prst="rect">
            <a:avLst/>
          </a:prstGeom>
          <a:noFill/>
          <a:ln w="9525">
            <a:noFill/>
            <a:miter lim="800000"/>
            <a:headEnd/>
            <a:tailEnd/>
          </a:ln>
        </p:spPr>
      </p:pic>
      <p:sp>
        <p:nvSpPr>
          <p:cNvPr id="61447" name="TextBox 9"/>
          <p:cNvSpPr txBox="1">
            <a:spLocks noChangeArrowheads="1"/>
          </p:cNvSpPr>
          <p:nvPr/>
        </p:nvSpPr>
        <p:spPr bwMode="auto">
          <a:xfrm>
            <a:off x="1474788" y="3633788"/>
            <a:ext cx="844550" cy="369887"/>
          </a:xfrm>
          <a:prstGeom prst="rect">
            <a:avLst/>
          </a:prstGeom>
          <a:noFill/>
          <a:ln w="9525">
            <a:noFill/>
            <a:miter lim="800000"/>
            <a:headEnd/>
            <a:tailEnd/>
          </a:ln>
        </p:spPr>
        <p:txBody>
          <a:bodyPr wrap="none">
            <a:prstTxWarp prst="textNoShape">
              <a:avLst/>
            </a:prstTxWarp>
            <a:spAutoFit/>
          </a:bodyPr>
          <a:lstStyle/>
          <a:p>
            <a:r>
              <a:rPr lang="en-US" sz="1800"/>
              <a:t>r = 0.5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3"/>
          <p:cNvSpPr>
            <a:spLocks noGrp="1" noChangeArrowheads="1"/>
          </p:cNvSpPr>
          <p:nvPr>
            <p:ph type="body" idx="1"/>
          </p:nvPr>
        </p:nvSpPr>
        <p:spPr/>
        <p:txBody>
          <a:bodyPr/>
          <a:lstStyle/>
          <a:p>
            <a:pPr eaLnBrk="1" hangingPunct="1"/>
            <a:endParaRPr lang="en-US">
              <a:ea typeface="ＭＳ Ｐゴシック" pitchFamily="-1" charset="-128"/>
              <a:cs typeface="ＭＳ Ｐゴシック" pitchFamily="-1" charset="-128"/>
            </a:endParaRPr>
          </a:p>
        </p:txBody>
      </p:sp>
      <p:pic>
        <p:nvPicPr>
          <p:cNvPr id="62467" name="Picture 4" descr="tmp"/>
          <p:cNvPicPr>
            <a:picLocks noChangeAspect="1" noChangeArrowheads="1"/>
          </p:cNvPicPr>
          <p:nvPr/>
        </p:nvPicPr>
        <p:blipFill>
          <a:blip r:embed="rId3"/>
          <a:srcRect/>
          <a:stretch>
            <a:fillRect/>
          </a:stretch>
        </p:blipFill>
        <p:spPr bwMode="auto">
          <a:xfrm>
            <a:off x="0" y="914400"/>
            <a:ext cx="8763000" cy="5711825"/>
          </a:xfrm>
          <a:prstGeom prst="rect">
            <a:avLst/>
          </a:prstGeom>
          <a:noFill/>
          <a:ln w="9525">
            <a:noFill/>
            <a:miter lim="800000"/>
            <a:headEnd/>
            <a:tailEnd/>
          </a:ln>
        </p:spPr>
      </p:pic>
      <p:sp>
        <p:nvSpPr>
          <p:cNvPr id="62468" name="Text Box 5"/>
          <p:cNvSpPr txBox="1">
            <a:spLocks noChangeArrowheads="1"/>
          </p:cNvSpPr>
          <p:nvPr/>
        </p:nvSpPr>
        <p:spPr bwMode="auto">
          <a:xfrm>
            <a:off x="838200" y="471488"/>
            <a:ext cx="920750" cy="366712"/>
          </a:xfrm>
          <a:prstGeom prst="rect">
            <a:avLst/>
          </a:prstGeom>
          <a:noFill/>
          <a:ln w="9525">
            <a:noFill/>
            <a:miter lim="800000"/>
            <a:headEnd/>
            <a:tailEnd/>
          </a:ln>
        </p:spPr>
        <p:txBody>
          <a:bodyPr wrap="none">
            <a:prstTxWarp prst="textNoShape">
              <a:avLst/>
            </a:prstTxWarp>
            <a:spAutoFit/>
          </a:bodyPr>
          <a:lstStyle/>
          <a:p>
            <a:r>
              <a:rPr lang="en-US" sz="1800">
                <a:ea typeface="Arial" pitchFamily="-1" charset="0"/>
                <a:cs typeface="Arial" pitchFamily="-1" charset="0"/>
              </a:rPr>
              <a:t>original</a:t>
            </a:r>
          </a:p>
        </p:txBody>
      </p:sp>
      <p:sp>
        <p:nvSpPr>
          <p:cNvPr id="62469" name="Text Box 6"/>
          <p:cNvSpPr txBox="1">
            <a:spLocks noChangeArrowheads="1"/>
          </p:cNvSpPr>
          <p:nvPr/>
        </p:nvSpPr>
        <p:spPr bwMode="auto">
          <a:xfrm>
            <a:off x="3276600" y="76200"/>
            <a:ext cx="2590800" cy="915988"/>
          </a:xfrm>
          <a:prstGeom prst="rect">
            <a:avLst/>
          </a:prstGeom>
          <a:noFill/>
          <a:ln w="9525">
            <a:noFill/>
            <a:miter lim="800000"/>
            <a:headEnd/>
            <a:tailEnd/>
          </a:ln>
        </p:spPr>
        <p:txBody>
          <a:bodyPr>
            <a:prstTxWarp prst="textNoShape">
              <a:avLst/>
            </a:prstTxWarp>
            <a:spAutoFit/>
          </a:bodyPr>
          <a:lstStyle/>
          <a:p>
            <a:r>
              <a:rPr lang="en-US" sz="1800">
                <a:ea typeface="Arial" pitchFamily="-1" charset="0"/>
                <a:cs typeface="Arial" pitchFamily="-1" charset="0"/>
              </a:rPr>
              <a:t>With Gaussian noise of std. dev. 21.4 added, giving PSNR=22.06</a:t>
            </a:r>
          </a:p>
        </p:txBody>
      </p:sp>
      <p:sp>
        <p:nvSpPr>
          <p:cNvPr id="62470" name="Text Box 7"/>
          <p:cNvSpPr txBox="1">
            <a:spLocks noChangeArrowheads="1"/>
          </p:cNvSpPr>
          <p:nvPr/>
        </p:nvSpPr>
        <p:spPr bwMode="auto">
          <a:xfrm>
            <a:off x="6553200" y="0"/>
            <a:ext cx="2286000" cy="915988"/>
          </a:xfrm>
          <a:prstGeom prst="rect">
            <a:avLst/>
          </a:prstGeom>
          <a:noFill/>
          <a:ln w="9525">
            <a:noFill/>
            <a:miter lim="800000"/>
            <a:headEnd/>
            <a:tailEnd/>
          </a:ln>
        </p:spPr>
        <p:txBody>
          <a:bodyPr>
            <a:prstTxWarp prst="textNoShape">
              <a:avLst/>
            </a:prstTxWarp>
            <a:spAutoFit/>
          </a:bodyPr>
          <a:lstStyle/>
          <a:p>
            <a:r>
              <a:rPr lang="en-US" sz="1800">
                <a:ea typeface="Arial" pitchFamily="-1" charset="0"/>
                <a:cs typeface="Arial" pitchFamily="-1" charset="0"/>
              </a:rPr>
              <a:t>(1) Denoised with Gaussian model, PSNR=27.87</a:t>
            </a:r>
          </a:p>
        </p:txBody>
      </p:sp>
      <p:sp>
        <p:nvSpPr>
          <p:cNvPr id="62471" name="Rectangle 9"/>
          <p:cNvSpPr>
            <a:spLocks noChangeArrowheads="1"/>
          </p:cNvSpPr>
          <p:nvPr/>
        </p:nvSpPr>
        <p:spPr bwMode="auto">
          <a:xfrm>
            <a:off x="2895600" y="3733800"/>
            <a:ext cx="2971800" cy="2895600"/>
          </a:xfrm>
          <a:prstGeom prst="rect">
            <a:avLst/>
          </a:prstGeom>
          <a:solidFill>
            <a:schemeClr val="bg1"/>
          </a:solidFill>
          <a:ln w="9525">
            <a:noFill/>
            <a:miter lim="800000"/>
            <a:headEnd/>
            <a:tailEnd/>
          </a:ln>
        </p:spPr>
        <p:txBody>
          <a:bodyPr wrap="none" anchor="ctr">
            <a:prstTxWarp prst="textNoShape">
              <a:avLst/>
            </a:prstTxWarp>
          </a:bodyPr>
          <a:lstStyle/>
          <a:p>
            <a:endParaRPr lang="en-US" sz="1800">
              <a:ea typeface="Arial" pitchFamily="-1" charset="0"/>
              <a:cs typeface="Arial" pitchFamily="-1" charset="0"/>
            </a:endParaRPr>
          </a:p>
        </p:txBody>
      </p:sp>
      <p:sp>
        <p:nvSpPr>
          <p:cNvPr id="62472" name="Text Box 10"/>
          <p:cNvSpPr txBox="1">
            <a:spLocks noChangeArrowheads="1"/>
          </p:cNvSpPr>
          <p:nvPr/>
        </p:nvSpPr>
        <p:spPr bwMode="auto">
          <a:xfrm>
            <a:off x="2895600" y="4448175"/>
            <a:ext cx="1911350" cy="1190625"/>
          </a:xfrm>
          <a:prstGeom prst="rect">
            <a:avLst/>
          </a:prstGeom>
          <a:noFill/>
          <a:ln w="9525">
            <a:noFill/>
            <a:miter lim="800000"/>
            <a:headEnd/>
            <a:tailEnd/>
          </a:ln>
        </p:spPr>
        <p:txBody>
          <a:bodyPr>
            <a:prstTxWarp prst="textNoShape">
              <a:avLst/>
            </a:prstTxWarp>
            <a:spAutoFit/>
          </a:bodyPr>
          <a:lstStyle/>
          <a:p>
            <a:r>
              <a:rPr lang="en-US" sz="1800">
                <a:ea typeface="Arial" pitchFamily="-1" charset="0"/>
                <a:cs typeface="Arial" pitchFamily="-1" charset="0"/>
              </a:rPr>
              <a:t>(2) Denoised with wavelet marginal model, PSNR=29.24</a:t>
            </a:r>
          </a:p>
        </p:txBody>
      </p:sp>
      <p:sp>
        <p:nvSpPr>
          <p:cNvPr id="62473" name="Rectangle 11"/>
          <p:cNvSpPr>
            <a:spLocks noChangeArrowheads="1"/>
          </p:cNvSpPr>
          <p:nvPr/>
        </p:nvSpPr>
        <p:spPr bwMode="auto">
          <a:xfrm>
            <a:off x="76200" y="6564313"/>
            <a:ext cx="4178300" cy="274637"/>
          </a:xfrm>
          <a:prstGeom prst="rect">
            <a:avLst/>
          </a:prstGeom>
          <a:noFill/>
          <a:ln w="9525">
            <a:noFill/>
            <a:miter lim="800000"/>
            <a:headEnd/>
            <a:tailEnd/>
          </a:ln>
        </p:spPr>
        <p:txBody>
          <a:bodyPr wrap="none">
            <a:prstTxWarp prst="textNoShape">
              <a:avLst/>
            </a:prstTxWarp>
            <a:spAutoFit/>
          </a:bodyPr>
          <a:lstStyle/>
          <a:p>
            <a:r>
              <a:rPr lang="en-US" sz="1200">
                <a:ea typeface="Arial" pitchFamily="-1" charset="0"/>
                <a:cs typeface="Arial" pitchFamily="-1" charset="0"/>
              </a:rPr>
              <a:t>http://www.cns.nyu.edu/pub/eero/simoncelli05a-preprint.pdf</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76200"/>
            <a:ext cx="8229600" cy="884238"/>
          </a:xfrm>
        </p:spPr>
        <p:txBody>
          <a:bodyPr/>
          <a:lstStyle/>
          <a:p>
            <a:pPr eaLnBrk="1" hangingPunct="1"/>
            <a:r>
              <a:rPr lang="en-US" smtClean="0">
                <a:ea typeface="ＭＳ Ｐゴシック" pitchFamily="-1" charset="-128"/>
                <a:cs typeface="ＭＳ Ｐゴシック" pitchFamily="-1" charset="-128"/>
              </a:rPr>
              <a:t>Gaussian scale mixtures</a:t>
            </a:r>
          </a:p>
        </p:txBody>
      </p:sp>
      <p:pic>
        <p:nvPicPr>
          <p:cNvPr id="64515" name="Picture 4" descr="tmp"/>
          <p:cNvPicPr>
            <a:picLocks noChangeAspect="1" noChangeArrowheads="1"/>
          </p:cNvPicPr>
          <p:nvPr/>
        </p:nvPicPr>
        <p:blipFill>
          <a:blip r:embed="rId3"/>
          <a:srcRect/>
          <a:stretch>
            <a:fillRect/>
          </a:stretch>
        </p:blipFill>
        <p:spPr bwMode="auto">
          <a:xfrm>
            <a:off x="1600200" y="962025"/>
            <a:ext cx="3905250" cy="5715000"/>
          </a:xfrm>
          <a:prstGeom prst="rect">
            <a:avLst/>
          </a:prstGeom>
          <a:noFill/>
          <a:ln w="9525">
            <a:noFill/>
            <a:miter lim="800000"/>
            <a:headEnd/>
            <a:tailEnd/>
          </a:ln>
        </p:spPr>
      </p:pic>
      <p:sp>
        <p:nvSpPr>
          <p:cNvPr id="64516" name="Text Box 5"/>
          <p:cNvSpPr txBox="1">
            <a:spLocks noChangeArrowheads="1"/>
          </p:cNvSpPr>
          <p:nvPr/>
        </p:nvSpPr>
        <p:spPr bwMode="auto">
          <a:xfrm>
            <a:off x="5791200" y="2589213"/>
            <a:ext cx="2971800" cy="915987"/>
          </a:xfrm>
          <a:prstGeom prst="rect">
            <a:avLst/>
          </a:prstGeom>
          <a:noFill/>
          <a:ln w="9525">
            <a:noFill/>
            <a:miter lim="800000"/>
            <a:headEnd/>
            <a:tailEnd/>
          </a:ln>
        </p:spPr>
        <p:txBody>
          <a:bodyPr>
            <a:prstTxWarp prst="textNoShape">
              <a:avLst/>
            </a:prstTxWarp>
            <a:spAutoFit/>
          </a:bodyPr>
          <a:lstStyle/>
          <a:p>
            <a:r>
              <a:rPr lang="en-US" sz="1800">
                <a:ea typeface="Arial" pitchFamily="-1" charset="0"/>
                <a:cs typeface="Arial" pitchFamily="-1" charset="0"/>
              </a:rPr>
              <a:t>Note correlations between the amplitudes of each wavelet subband.</a:t>
            </a:r>
          </a:p>
        </p:txBody>
      </p:sp>
      <p:sp>
        <p:nvSpPr>
          <p:cNvPr id="64517" name="Rectangle 6"/>
          <p:cNvSpPr>
            <a:spLocks noChangeArrowheads="1"/>
          </p:cNvSpPr>
          <p:nvPr/>
        </p:nvSpPr>
        <p:spPr bwMode="auto">
          <a:xfrm>
            <a:off x="76200" y="6564313"/>
            <a:ext cx="4178300" cy="274637"/>
          </a:xfrm>
          <a:prstGeom prst="rect">
            <a:avLst/>
          </a:prstGeom>
          <a:noFill/>
          <a:ln w="9525">
            <a:noFill/>
            <a:miter lim="800000"/>
            <a:headEnd/>
            <a:tailEnd/>
          </a:ln>
        </p:spPr>
        <p:txBody>
          <a:bodyPr wrap="none">
            <a:prstTxWarp prst="textNoShape">
              <a:avLst/>
            </a:prstTxWarp>
            <a:spAutoFit/>
          </a:bodyPr>
          <a:lstStyle/>
          <a:p>
            <a:r>
              <a:rPr lang="en-US" sz="1200">
                <a:ea typeface="Arial" pitchFamily="-1" charset="0"/>
                <a:cs typeface="Arial" pitchFamily="-1" charset="0"/>
              </a:rPr>
              <a:t>http://www.cns.nyu.edu/pub/eero/simoncelli05a-preprint.pdf</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0" y="-46038"/>
            <a:ext cx="9144000" cy="1143001"/>
          </a:xfrm>
        </p:spPr>
        <p:txBody>
          <a:bodyPr>
            <a:normAutofit/>
          </a:bodyPr>
          <a:lstStyle/>
          <a:p>
            <a:pPr eaLnBrk="1" hangingPunct="1"/>
            <a:r>
              <a:rPr lang="en-US" sz="4000">
                <a:ea typeface="ＭＳ Ｐゴシック" pitchFamily="-1" charset="-128"/>
                <a:cs typeface="ＭＳ Ｐゴシック" pitchFamily="-1" charset="-128"/>
              </a:rPr>
              <a:t>Statistics of pairs of wavelet coefficients</a:t>
            </a:r>
          </a:p>
        </p:txBody>
      </p:sp>
      <p:sp>
        <p:nvSpPr>
          <p:cNvPr id="66563" name="Rectangle 3"/>
          <p:cNvSpPr>
            <a:spLocks noGrp="1" noChangeArrowheads="1"/>
          </p:cNvSpPr>
          <p:nvPr>
            <p:ph type="body" idx="1"/>
          </p:nvPr>
        </p:nvSpPr>
        <p:spPr/>
        <p:txBody>
          <a:bodyPr/>
          <a:lstStyle/>
          <a:p>
            <a:pPr eaLnBrk="1" hangingPunct="1"/>
            <a:endParaRPr lang="en-US">
              <a:ea typeface="ＭＳ Ｐゴシック" pitchFamily="-1" charset="-128"/>
              <a:cs typeface="ＭＳ Ｐゴシック" pitchFamily="-1" charset="-128"/>
            </a:endParaRPr>
          </a:p>
        </p:txBody>
      </p:sp>
      <p:pic>
        <p:nvPicPr>
          <p:cNvPr id="66564" name="Picture 4" descr="tmp"/>
          <p:cNvPicPr>
            <a:picLocks noChangeAspect="1" noChangeArrowheads="1"/>
          </p:cNvPicPr>
          <p:nvPr/>
        </p:nvPicPr>
        <p:blipFill>
          <a:blip r:embed="rId3"/>
          <a:srcRect/>
          <a:stretch>
            <a:fillRect/>
          </a:stretch>
        </p:blipFill>
        <p:spPr bwMode="auto">
          <a:xfrm>
            <a:off x="0" y="1498600"/>
            <a:ext cx="9144000" cy="5283200"/>
          </a:xfrm>
          <a:prstGeom prst="rect">
            <a:avLst/>
          </a:prstGeom>
          <a:noFill/>
          <a:ln w="9525">
            <a:noFill/>
            <a:miter lim="800000"/>
            <a:headEnd/>
            <a:tailEnd/>
          </a:ln>
        </p:spPr>
      </p:pic>
      <p:sp>
        <p:nvSpPr>
          <p:cNvPr id="66565" name="Text Box 5"/>
          <p:cNvSpPr txBox="1">
            <a:spLocks noChangeArrowheads="1"/>
          </p:cNvSpPr>
          <p:nvPr/>
        </p:nvSpPr>
        <p:spPr bwMode="auto">
          <a:xfrm>
            <a:off x="152400" y="1103313"/>
            <a:ext cx="7943850" cy="366712"/>
          </a:xfrm>
          <a:prstGeom prst="rect">
            <a:avLst/>
          </a:prstGeom>
          <a:noFill/>
          <a:ln w="9525">
            <a:noFill/>
            <a:miter lim="800000"/>
            <a:headEnd/>
            <a:tailEnd/>
          </a:ln>
        </p:spPr>
        <p:txBody>
          <a:bodyPr wrap="none">
            <a:prstTxWarp prst="textNoShape">
              <a:avLst/>
            </a:prstTxWarp>
            <a:spAutoFit/>
          </a:bodyPr>
          <a:lstStyle/>
          <a:p>
            <a:r>
              <a:rPr lang="en-US" sz="1800" b="1">
                <a:ea typeface="Arial" pitchFamily="-1" charset="0"/>
                <a:cs typeface="Arial" pitchFamily="-1" charset="0"/>
              </a:rPr>
              <a:t>Contour plots of the joint histogram of various wavelet coefficient pairs</a:t>
            </a:r>
          </a:p>
        </p:txBody>
      </p:sp>
      <p:sp>
        <p:nvSpPr>
          <p:cNvPr id="66566" name="Text Box 6"/>
          <p:cNvSpPr txBox="1">
            <a:spLocks noChangeArrowheads="1"/>
          </p:cNvSpPr>
          <p:nvPr/>
        </p:nvSpPr>
        <p:spPr bwMode="auto">
          <a:xfrm>
            <a:off x="76200" y="4876800"/>
            <a:ext cx="6737350" cy="366713"/>
          </a:xfrm>
          <a:prstGeom prst="rect">
            <a:avLst/>
          </a:prstGeom>
          <a:noFill/>
          <a:ln w="9525">
            <a:noFill/>
            <a:miter lim="800000"/>
            <a:headEnd/>
            <a:tailEnd/>
          </a:ln>
        </p:spPr>
        <p:txBody>
          <a:bodyPr wrap="none">
            <a:prstTxWarp prst="textNoShape">
              <a:avLst/>
            </a:prstTxWarp>
            <a:spAutoFit/>
          </a:bodyPr>
          <a:lstStyle/>
          <a:p>
            <a:r>
              <a:rPr lang="en-US" sz="1800" b="1">
                <a:ea typeface="Arial" pitchFamily="-1" charset="0"/>
                <a:cs typeface="Arial" pitchFamily="-1" charset="0"/>
              </a:rPr>
              <a:t>Conditional distributions of the corresponding wavelet pairs</a:t>
            </a:r>
          </a:p>
        </p:txBody>
      </p:sp>
      <p:sp>
        <p:nvSpPr>
          <p:cNvPr id="66567" name="Rectangle 7"/>
          <p:cNvSpPr>
            <a:spLocks noChangeArrowheads="1"/>
          </p:cNvSpPr>
          <p:nvPr/>
        </p:nvSpPr>
        <p:spPr bwMode="auto">
          <a:xfrm>
            <a:off x="76200" y="6564313"/>
            <a:ext cx="4178300" cy="274637"/>
          </a:xfrm>
          <a:prstGeom prst="rect">
            <a:avLst/>
          </a:prstGeom>
          <a:noFill/>
          <a:ln w="9525">
            <a:noFill/>
            <a:miter lim="800000"/>
            <a:headEnd/>
            <a:tailEnd/>
          </a:ln>
        </p:spPr>
        <p:txBody>
          <a:bodyPr wrap="none">
            <a:prstTxWarp prst="textNoShape">
              <a:avLst/>
            </a:prstTxWarp>
            <a:spAutoFit/>
          </a:bodyPr>
          <a:lstStyle/>
          <a:p>
            <a:r>
              <a:rPr lang="en-US" sz="1200">
                <a:ea typeface="Arial" pitchFamily="-1" charset="0"/>
                <a:cs typeface="Arial" pitchFamily="-1" charset="0"/>
              </a:rPr>
              <a:t>http://www.cns.nyu.edu/pub/eero/simoncelli05a-preprint.pdf</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1187" name="Rectangle 2"/>
          <p:cNvSpPr>
            <a:spLocks noGrp="1" noChangeArrowheads="1"/>
          </p:cNvSpPr>
          <p:nvPr>
            <p:ph type="title"/>
          </p:nvPr>
        </p:nvSpPr>
        <p:spPr>
          <a:xfrm>
            <a:off x="457200" y="152400"/>
            <a:ext cx="8229600" cy="655638"/>
          </a:xfrm>
        </p:spPr>
        <p:txBody>
          <a:bodyPr>
            <a:normAutofit/>
          </a:bodyPr>
          <a:lstStyle/>
          <a:p>
            <a:pPr eaLnBrk="1" hangingPunct="1"/>
            <a:r>
              <a:rPr lang="en-US" sz="3600" smtClean="0">
                <a:ea typeface="ＭＳ Ｐゴシック" pitchFamily="-1" charset="-128"/>
                <a:cs typeface="ＭＳ Ｐゴシック" pitchFamily="-1" charset="-128"/>
              </a:rPr>
              <a:t>Gaussian scale mixtures</a:t>
            </a:r>
          </a:p>
        </p:txBody>
      </p:sp>
      <p:graphicFrame>
        <p:nvGraphicFramePr>
          <p:cNvPr id="68610" name="Object 2"/>
          <p:cNvGraphicFramePr>
            <a:graphicFrameLocks noChangeAspect="1"/>
          </p:cNvGraphicFramePr>
          <p:nvPr/>
        </p:nvGraphicFramePr>
        <p:xfrm>
          <a:off x="762000" y="914400"/>
          <a:ext cx="6477000" cy="1295400"/>
        </p:xfrm>
        <a:graphic>
          <a:graphicData uri="http://schemas.openxmlformats.org/presentationml/2006/ole">
            <p:oleObj spid="_x0000_s68610" name="Equation" r:id="rId4" imgW="2286000" imgH="457200" progId="Equation.3">
              <p:embed/>
            </p:oleObj>
          </a:graphicData>
        </a:graphic>
      </p:graphicFrame>
      <p:sp>
        <p:nvSpPr>
          <p:cNvPr id="68612" name="Text Box 5"/>
          <p:cNvSpPr txBox="1">
            <a:spLocks noChangeArrowheads="1"/>
          </p:cNvSpPr>
          <p:nvPr/>
        </p:nvSpPr>
        <p:spPr bwMode="auto">
          <a:xfrm>
            <a:off x="685800" y="2819400"/>
            <a:ext cx="1692275" cy="915988"/>
          </a:xfrm>
          <a:prstGeom prst="rect">
            <a:avLst/>
          </a:prstGeom>
          <a:noFill/>
          <a:ln w="9525">
            <a:noFill/>
            <a:miter lim="800000"/>
            <a:headEnd/>
            <a:tailEnd/>
          </a:ln>
        </p:spPr>
        <p:txBody>
          <a:bodyPr>
            <a:prstTxWarp prst="textNoShape">
              <a:avLst/>
            </a:prstTxWarp>
            <a:spAutoFit/>
          </a:bodyPr>
          <a:lstStyle/>
          <a:p>
            <a:r>
              <a:rPr lang="en-US" sz="1800">
                <a:solidFill>
                  <a:schemeClr val="accent2"/>
                </a:solidFill>
                <a:ea typeface="Arial" pitchFamily="-1" charset="0"/>
                <a:cs typeface="Arial" pitchFamily="-1" charset="0"/>
              </a:rPr>
              <a:t>Wavelet coefficient probability</a:t>
            </a:r>
          </a:p>
        </p:txBody>
      </p:sp>
      <p:sp>
        <p:nvSpPr>
          <p:cNvPr id="68613" name="Text Box 6"/>
          <p:cNvSpPr txBox="1">
            <a:spLocks noChangeArrowheads="1"/>
          </p:cNvSpPr>
          <p:nvPr/>
        </p:nvSpPr>
        <p:spPr bwMode="auto">
          <a:xfrm>
            <a:off x="2895600" y="3305175"/>
            <a:ext cx="1692275" cy="1190625"/>
          </a:xfrm>
          <a:prstGeom prst="rect">
            <a:avLst/>
          </a:prstGeom>
          <a:noFill/>
          <a:ln w="9525">
            <a:noFill/>
            <a:miter lim="800000"/>
            <a:headEnd/>
            <a:tailEnd/>
          </a:ln>
        </p:spPr>
        <p:txBody>
          <a:bodyPr>
            <a:prstTxWarp prst="textNoShape">
              <a:avLst/>
            </a:prstTxWarp>
            <a:spAutoFit/>
          </a:bodyPr>
          <a:lstStyle/>
          <a:p>
            <a:r>
              <a:rPr lang="en-US" sz="1800">
                <a:solidFill>
                  <a:schemeClr val="accent2"/>
                </a:solidFill>
                <a:ea typeface="Arial" pitchFamily="-1" charset="0"/>
                <a:cs typeface="Arial" pitchFamily="-1" charset="0"/>
              </a:rPr>
              <a:t>A mixture of Gaussians of scaled covariances</a:t>
            </a:r>
          </a:p>
        </p:txBody>
      </p:sp>
      <p:sp>
        <p:nvSpPr>
          <p:cNvPr id="68614" name="Line 7"/>
          <p:cNvSpPr>
            <a:spLocks noChangeShapeType="1"/>
          </p:cNvSpPr>
          <p:nvPr/>
        </p:nvSpPr>
        <p:spPr bwMode="auto">
          <a:xfrm flipV="1">
            <a:off x="1219200" y="1981200"/>
            <a:ext cx="0" cy="685800"/>
          </a:xfrm>
          <a:prstGeom prst="line">
            <a:avLst/>
          </a:prstGeom>
          <a:noFill/>
          <a:ln w="9525">
            <a:solidFill>
              <a:schemeClr val="accent2"/>
            </a:solidFill>
            <a:round/>
            <a:headEnd/>
            <a:tailEnd type="triangle" w="med" len="med"/>
          </a:ln>
        </p:spPr>
        <p:txBody>
          <a:bodyPr>
            <a:prstTxWarp prst="textNoShape">
              <a:avLst/>
            </a:prstTxWarp>
          </a:bodyPr>
          <a:lstStyle/>
          <a:p>
            <a:endParaRPr lang="en-US"/>
          </a:p>
        </p:txBody>
      </p:sp>
      <p:sp>
        <p:nvSpPr>
          <p:cNvPr id="68615" name="Line 8"/>
          <p:cNvSpPr>
            <a:spLocks noChangeShapeType="1"/>
          </p:cNvSpPr>
          <p:nvPr/>
        </p:nvSpPr>
        <p:spPr bwMode="auto">
          <a:xfrm flipV="1">
            <a:off x="3581400" y="2514600"/>
            <a:ext cx="0" cy="685800"/>
          </a:xfrm>
          <a:prstGeom prst="line">
            <a:avLst/>
          </a:prstGeom>
          <a:noFill/>
          <a:ln w="9525">
            <a:solidFill>
              <a:schemeClr val="accent2"/>
            </a:solidFill>
            <a:round/>
            <a:headEnd/>
            <a:tailEnd type="triangle" w="med" len="med"/>
          </a:ln>
        </p:spPr>
        <p:txBody>
          <a:bodyPr>
            <a:prstTxWarp prst="textNoShape">
              <a:avLst/>
            </a:prstTxWarp>
          </a:bodyPr>
          <a:lstStyle/>
          <a:p>
            <a:endParaRPr lang="en-US"/>
          </a:p>
        </p:txBody>
      </p:sp>
      <p:grpSp>
        <p:nvGrpSpPr>
          <p:cNvPr id="2" name="Group 13"/>
          <p:cNvGrpSpPr>
            <a:grpSpLocks/>
          </p:cNvGrpSpPr>
          <p:nvPr/>
        </p:nvGrpSpPr>
        <p:grpSpPr bwMode="auto">
          <a:xfrm>
            <a:off x="5181600" y="1752600"/>
            <a:ext cx="4660900" cy="5105400"/>
            <a:chOff x="3264" y="1104"/>
            <a:chExt cx="2936" cy="3216"/>
          </a:xfrm>
        </p:grpSpPr>
        <p:pic>
          <p:nvPicPr>
            <p:cNvPr id="68618" name="Picture 9" descr="tmp"/>
            <p:cNvPicPr>
              <a:picLocks noChangeAspect="1" noChangeArrowheads="1"/>
            </p:cNvPicPr>
            <p:nvPr/>
          </p:nvPicPr>
          <p:blipFill>
            <a:blip r:embed="rId5"/>
            <a:srcRect/>
            <a:stretch>
              <a:fillRect/>
            </a:stretch>
          </p:blipFill>
          <p:spPr bwMode="auto">
            <a:xfrm>
              <a:off x="3264" y="1566"/>
              <a:ext cx="2358" cy="2754"/>
            </a:xfrm>
            <a:prstGeom prst="rect">
              <a:avLst/>
            </a:prstGeom>
            <a:noFill/>
            <a:ln w="9525">
              <a:noFill/>
              <a:miter lim="800000"/>
              <a:headEnd/>
              <a:tailEnd/>
            </a:ln>
          </p:spPr>
        </p:pic>
        <p:sp>
          <p:nvSpPr>
            <p:cNvPr id="68619" name="Text Box 10"/>
            <p:cNvSpPr txBox="1">
              <a:spLocks noChangeArrowheads="1"/>
            </p:cNvSpPr>
            <p:nvPr/>
          </p:nvSpPr>
          <p:spPr bwMode="auto">
            <a:xfrm>
              <a:off x="3398" y="1415"/>
              <a:ext cx="708" cy="231"/>
            </a:xfrm>
            <a:prstGeom prst="rect">
              <a:avLst/>
            </a:prstGeom>
            <a:noFill/>
            <a:ln w="9525">
              <a:noFill/>
              <a:miter lim="800000"/>
              <a:headEnd/>
              <a:tailEnd/>
            </a:ln>
          </p:spPr>
          <p:txBody>
            <a:bodyPr wrap="none">
              <a:prstTxWarp prst="textNoShape">
                <a:avLst/>
              </a:prstTxWarp>
              <a:spAutoFit/>
            </a:bodyPr>
            <a:lstStyle/>
            <a:p>
              <a:r>
                <a:rPr lang="en-US" sz="1800">
                  <a:ea typeface="Arial" pitchFamily="-1" charset="0"/>
                  <a:cs typeface="Arial" pitchFamily="-1" charset="0"/>
                </a:rPr>
                <a:t>observed</a:t>
              </a:r>
            </a:p>
          </p:txBody>
        </p:sp>
        <p:sp>
          <p:nvSpPr>
            <p:cNvPr id="68620" name="Text Box 11"/>
            <p:cNvSpPr txBox="1">
              <a:spLocks noChangeArrowheads="1"/>
            </p:cNvSpPr>
            <p:nvPr/>
          </p:nvSpPr>
          <p:spPr bwMode="auto">
            <a:xfrm>
              <a:off x="4656" y="1104"/>
              <a:ext cx="1544" cy="577"/>
            </a:xfrm>
            <a:prstGeom prst="rect">
              <a:avLst/>
            </a:prstGeom>
            <a:noFill/>
            <a:ln w="9525">
              <a:noFill/>
              <a:miter lim="800000"/>
              <a:headEnd/>
              <a:tailEnd/>
            </a:ln>
          </p:spPr>
          <p:txBody>
            <a:bodyPr>
              <a:prstTxWarp prst="textNoShape">
                <a:avLst/>
              </a:prstTxWarp>
              <a:spAutoFit/>
            </a:bodyPr>
            <a:lstStyle/>
            <a:p>
              <a:r>
                <a:rPr lang="en-US" sz="1800">
                  <a:ea typeface="Arial" pitchFamily="-1" charset="0"/>
                  <a:cs typeface="Arial" pitchFamily="-1" charset="0"/>
                </a:rPr>
                <a:t>Gaussian scale mixture model simulation</a:t>
              </a:r>
            </a:p>
          </p:txBody>
        </p:sp>
      </p:grpSp>
      <p:sp>
        <p:nvSpPr>
          <p:cNvPr id="68617" name="Text Box 14"/>
          <p:cNvSpPr txBox="1">
            <a:spLocks noChangeArrowheads="1"/>
          </p:cNvSpPr>
          <p:nvPr/>
        </p:nvSpPr>
        <p:spPr bwMode="auto">
          <a:xfrm>
            <a:off x="517525" y="4989513"/>
            <a:ext cx="4435475" cy="1739900"/>
          </a:xfrm>
          <a:prstGeom prst="rect">
            <a:avLst/>
          </a:prstGeom>
          <a:noFill/>
          <a:ln w="9525">
            <a:noFill/>
            <a:miter lim="800000"/>
            <a:headEnd/>
            <a:tailEnd/>
          </a:ln>
        </p:spPr>
        <p:txBody>
          <a:bodyPr>
            <a:prstTxWarp prst="textNoShape">
              <a:avLst/>
            </a:prstTxWarp>
            <a:spAutoFit/>
          </a:bodyPr>
          <a:lstStyle/>
          <a:p>
            <a:r>
              <a:rPr lang="en-US" sz="1800">
                <a:ea typeface="Arial" pitchFamily="-1" charset="0"/>
                <a:cs typeface="Arial" pitchFamily="-1" charset="0"/>
              </a:rPr>
              <a:t>z is a spatially varying hidden variable that can be used to</a:t>
            </a:r>
          </a:p>
          <a:p>
            <a:r>
              <a:rPr lang="en-US" sz="1800">
                <a:ea typeface="Arial" pitchFamily="-1" charset="0"/>
                <a:cs typeface="Arial" pitchFamily="-1" charset="0"/>
              </a:rPr>
              <a:t>(a) Create the non-gaussian histograms from a mixture of Gaussian densities, and (b) model correlations between the neighboring wavelet coefficients.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body" idx="1"/>
          </p:nvPr>
        </p:nvSpPr>
        <p:spPr/>
        <p:txBody>
          <a:bodyPr/>
          <a:lstStyle/>
          <a:p>
            <a:pPr eaLnBrk="1" hangingPunct="1"/>
            <a:endParaRPr lang="en-US">
              <a:ea typeface="ＭＳ Ｐゴシック" pitchFamily="-1" charset="-128"/>
              <a:cs typeface="ＭＳ Ｐゴシック" pitchFamily="-1" charset="-128"/>
            </a:endParaRPr>
          </a:p>
        </p:txBody>
      </p:sp>
      <p:pic>
        <p:nvPicPr>
          <p:cNvPr id="70659" name="Picture 3" descr="tmp"/>
          <p:cNvPicPr>
            <a:picLocks noChangeAspect="1" noChangeArrowheads="1"/>
          </p:cNvPicPr>
          <p:nvPr/>
        </p:nvPicPr>
        <p:blipFill>
          <a:blip r:embed="rId3"/>
          <a:srcRect/>
          <a:stretch>
            <a:fillRect/>
          </a:stretch>
        </p:blipFill>
        <p:spPr bwMode="auto">
          <a:xfrm>
            <a:off x="0" y="914400"/>
            <a:ext cx="8763000" cy="5711825"/>
          </a:xfrm>
          <a:prstGeom prst="rect">
            <a:avLst/>
          </a:prstGeom>
          <a:noFill/>
          <a:ln w="9525">
            <a:noFill/>
            <a:miter lim="800000"/>
            <a:headEnd/>
            <a:tailEnd/>
          </a:ln>
        </p:spPr>
      </p:pic>
      <p:sp>
        <p:nvSpPr>
          <p:cNvPr id="70660" name="Text Box 4"/>
          <p:cNvSpPr txBox="1">
            <a:spLocks noChangeArrowheads="1"/>
          </p:cNvSpPr>
          <p:nvPr/>
        </p:nvSpPr>
        <p:spPr bwMode="auto">
          <a:xfrm>
            <a:off x="838200" y="471488"/>
            <a:ext cx="920750" cy="366712"/>
          </a:xfrm>
          <a:prstGeom prst="rect">
            <a:avLst/>
          </a:prstGeom>
          <a:noFill/>
          <a:ln w="9525">
            <a:noFill/>
            <a:miter lim="800000"/>
            <a:headEnd/>
            <a:tailEnd/>
          </a:ln>
        </p:spPr>
        <p:txBody>
          <a:bodyPr wrap="none">
            <a:prstTxWarp prst="textNoShape">
              <a:avLst/>
            </a:prstTxWarp>
            <a:spAutoFit/>
          </a:bodyPr>
          <a:lstStyle/>
          <a:p>
            <a:r>
              <a:rPr lang="en-US" sz="1800">
                <a:ea typeface="Arial" pitchFamily="-1" charset="0"/>
                <a:cs typeface="Arial" pitchFamily="-1" charset="0"/>
              </a:rPr>
              <a:t>original</a:t>
            </a:r>
          </a:p>
        </p:txBody>
      </p:sp>
      <p:sp>
        <p:nvSpPr>
          <p:cNvPr id="70661" name="Text Box 5"/>
          <p:cNvSpPr txBox="1">
            <a:spLocks noChangeArrowheads="1"/>
          </p:cNvSpPr>
          <p:nvPr/>
        </p:nvSpPr>
        <p:spPr bwMode="auto">
          <a:xfrm>
            <a:off x="3276600" y="76200"/>
            <a:ext cx="2590800" cy="915988"/>
          </a:xfrm>
          <a:prstGeom prst="rect">
            <a:avLst/>
          </a:prstGeom>
          <a:noFill/>
          <a:ln w="9525">
            <a:noFill/>
            <a:miter lim="800000"/>
            <a:headEnd/>
            <a:tailEnd/>
          </a:ln>
        </p:spPr>
        <p:txBody>
          <a:bodyPr>
            <a:prstTxWarp prst="textNoShape">
              <a:avLst/>
            </a:prstTxWarp>
            <a:spAutoFit/>
          </a:bodyPr>
          <a:lstStyle/>
          <a:p>
            <a:r>
              <a:rPr lang="en-US" sz="1800">
                <a:ea typeface="Arial" pitchFamily="-1" charset="0"/>
                <a:cs typeface="Arial" pitchFamily="-1" charset="0"/>
              </a:rPr>
              <a:t>With Gaussian noise of std. dev. 21.4 added, giving PSNR=22.06</a:t>
            </a:r>
          </a:p>
        </p:txBody>
      </p:sp>
      <p:sp>
        <p:nvSpPr>
          <p:cNvPr id="70662" name="Text Box 6"/>
          <p:cNvSpPr txBox="1">
            <a:spLocks noChangeArrowheads="1"/>
          </p:cNvSpPr>
          <p:nvPr/>
        </p:nvSpPr>
        <p:spPr bwMode="auto">
          <a:xfrm>
            <a:off x="6553200" y="0"/>
            <a:ext cx="2209800" cy="915988"/>
          </a:xfrm>
          <a:prstGeom prst="rect">
            <a:avLst/>
          </a:prstGeom>
          <a:noFill/>
          <a:ln w="9525">
            <a:noFill/>
            <a:miter lim="800000"/>
            <a:headEnd/>
            <a:tailEnd/>
          </a:ln>
        </p:spPr>
        <p:txBody>
          <a:bodyPr>
            <a:prstTxWarp prst="textNoShape">
              <a:avLst/>
            </a:prstTxWarp>
            <a:spAutoFit/>
          </a:bodyPr>
          <a:lstStyle/>
          <a:p>
            <a:r>
              <a:rPr lang="en-US" sz="1800">
                <a:ea typeface="Arial" pitchFamily="-1" charset="0"/>
                <a:cs typeface="Arial" pitchFamily="-1" charset="0"/>
              </a:rPr>
              <a:t>(1) Denoised with Gaussian model, PSNR=27.87</a:t>
            </a:r>
          </a:p>
        </p:txBody>
      </p:sp>
      <p:sp>
        <p:nvSpPr>
          <p:cNvPr id="70663" name="Rectangle 9"/>
          <p:cNvSpPr>
            <a:spLocks noChangeArrowheads="1"/>
          </p:cNvSpPr>
          <p:nvPr/>
        </p:nvSpPr>
        <p:spPr bwMode="auto">
          <a:xfrm>
            <a:off x="76200" y="6564313"/>
            <a:ext cx="4178300" cy="274637"/>
          </a:xfrm>
          <a:prstGeom prst="rect">
            <a:avLst/>
          </a:prstGeom>
          <a:noFill/>
          <a:ln w="9525">
            <a:noFill/>
            <a:miter lim="800000"/>
            <a:headEnd/>
            <a:tailEnd/>
          </a:ln>
        </p:spPr>
        <p:txBody>
          <a:bodyPr wrap="none">
            <a:prstTxWarp prst="textNoShape">
              <a:avLst/>
            </a:prstTxWarp>
            <a:spAutoFit/>
          </a:bodyPr>
          <a:lstStyle/>
          <a:p>
            <a:r>
              <a:rPr lang="en-US" sz="1200">
                <a:ea typeface="Arial" pitchFamily="-1" charset="0"/>
                <a:cs typeface="Arial" pitchFamily="-1" charset="0"/>
              </a:rPr>
              <a:t>http://www.cns.nyu.edu/pub/eero/simoncelli05a-preprint.pdf</a:t>
            </a:r>
          </a:p>
        </p:txBody>
      </p:sp>
      <p:sp>
        <p:nvSpPr>
          <p:cNvPr id="70664" name="Text Box 10"/>
          <p:cNvSpPr txBox="1">
            <a:spLocks noChangeArrowheads="1"/>
          </p:cNvSpPr>
          <p:nvPr/>
        </p:nvSpPr>
        <p:spPr bwMode="auto">
          <a:xfrm>
            <a:off x="5791200" y="4143375"/>
            <a:ext cx="2209800" cy="1190625"/>
          </a:xfrm>
          <a:prstGeom prst="rect">
            <a:avLst/>
          </a:prstGeom>
          <a:noFill/>
          <a:ln w="9525">
            <a:noFill/>
            <a:miter lim="800000"/>
            <a:headEnd/>
            <a:tailEnd/>
          </a:ln>
        </p:spPr>
        <p:txBody>
          <a:bodyPr>
            <a:prstTxWarp prst="textNoShape">
              <a:avLst/>
            </a:prstTxWarp>
            <a:spAutoFit/>
          </a:bodyPr>
          <a:lstStyle/>
          <a:p>
            <a:r>
              <a:rPr lang="en-US" sz="1800">
                <a:ea typeface="Arial" pitchFamily="-1" charset="0"/>
                <a:cs typeface="Arial" pitchFamily="-1" charset="0"/>
              </a:rPr>
              <a:t>(3) Denoised with Gaussian scale mixture model, PSNR=30.86</a:t>
            </a:r>
          </a:p>
        </p:txBody>
      </p:sp>
      <p:sp>
        <p:nvSpPr>
          <p:cNvPr id="415757" name="Rectangle 13"/>
          <p:cNvSpPr>
            <a:spLocks noChangeArrowheads="1"/>
          </p:cNvSpPr>
          <p:nvPr/>
        </p:nvSpPr>
        <p:spPr bwMode="auto">
          <a:xfrm>
            <a:off x="2971800" y="3733800"/>
            <a:ext cx="4800600" cy="2819400"/>
          </a:xfrm>
          <a:prstGeom prst="rect">
            <a:avLst/>
          </a:prstGeom>
          <a:solidFill>
            <a:schemeClr val="bg1"/>
          </a:solidFill>
          <a:ln w="9525">
            <a:noFill/>
            <a:miter lim="800000"/>
            <a:headEnd/>
            <a:tailEnd/>
          </a:ln>
        </p:spPr>
        <p:txBody>
          <a:bodyPr wrap="none" anchor="ctr">
            <a:prstTxWarp prst="textNoShape">
              <a:avLst/>
            </a:prstTxWarp>
          </a:bodyPr>
          <a:lstStyle/>
          <a:p>
            <a:endParaRPr lang="en-US" sz="1800">
              <a:ea typeface="Arial" pitchFamily="-1" charset="0"/>
              <a:cs typeface="Arial" pitchFamily="-1" charset="0"/>
            </a:endParaRPr>
          </a:p>
        </p:txBody>
      </p:sp>
      <p:grpSp>
        <p:nvGrpSpPr>
          <p:cNvPr id="70666" name="Group 14"/>
          <p:cNvGrpSpPr>
            <a:grpSpLocks/>
          </p:cNvGrpSpPr>
          <p:nvPr/>
        </p:nvGrpSpPr>
        <p:grpSpPr bwMode="auto">
          <a:xfrm>
            <a:off x="2743200" y="6018213"/>
            <a:ext cx="6400800" cy="915987"/>
            <a:chOff x="1728" y="3791"/>
            <a:chExt cx="4032" cy="577"/>
          </a:xfrm>
        </p:grpSpPr>
        <p:sp>
          <p:nvSpPr>
            <p:cNvPr id="70668" name="Text Box 8"/>
            <p:cNvSpPr txBox="1">
              <a:spLocks noChangeArrowheads="1"/>
            </p:cNvSpPr>
            <p:nvPr/>
          </p:nvSpPr>
          <p:spPr bwMode="auto">
            <a:xfrm>
              <a:off x="3740" y="3791"/>
              <a:ext cx="2020" cy="577"/>
            </a:xfrm>
            <a:prstGeom prst="rect">
              <a:avLst/>
            </a:prstGeom>
            <a:noFill/>
            <a:ln w="9525">
              <a:noFill/>
              <a:miter lim="800000"/>
              <a:headEnd/>
              <a:tailEnd/>
            </a:ln>
          </p:spPr>
          <p:txBody>
            <a:bodyPr>
              <a:prstTxWarp prst="textNoShape">
                <a:avLst/>
              </a:prstTxWarp>
              <a:spAutoFit/>
            </a:bodyPr>
            <a:lstStyle/>
            <a:p>
              <a:r>
                <a:rPr lang="en-US" sz="1800">
                  <a:ea typeface="Arial" pitchFamily="-1" charset="0"/>
                  <a:cs typeface="Arial" pitchFamily="-1" charset="0"/>
                </a:rPr>
                <a:t>(2) Denoised with wavelet marginal model, PSNR=29.24</a:t>
              </a:r>
            </a:p>
          </p:txBody>
        </p:sp>
        <p:sp>
          <p:nvSpPr>
            <p:cNvPr id="70669" name="Line 11"/>
            <p:cNvSpPr>
              <a:spLocks noChangeShapeType="1"/>
            </p:cNvSpPr>
            <p:nvPr/>
          </p:nvSpPr>
          <p:spPr bwMode="auto">
            <a:xfrm flipH="1" flipV="1">
              <a:off x="1728" y="4032"/>
              <a:ext cx="2016"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pSp>
      <p:sp>
        <p:nvSpPr>
          <p:cNvPr id="415756" name="Rectangle 12"/>
          <p:cNvSpPr>
            <a:spLocks noChangeArrowheads="1"/>
          </p:cNvSpPr>
          <p:nvPr/>
        </p:nvSpPr>
        <p:spPr bwMode="auto">
          <a:xfrm>
            <a:off x="0" y="3733800"/>
            <a:ext cx="9144000" cy="3124200"/>
          </a:xfrm>
          <a:prstGeom prst="rect">
            <a:avLst/>
          </a:prstGeom>
          <a:solidFill>
            <a:schemeClr val="bg1"/>
          </a:solidFill>
          <a:ln w="9525">
            <a:noFill/>
            <a:miter lim="800000"/>
            <a:headEnd/>
            <a:tailEnd/>
          </a:ln>
        </p:spPr>
        <p:txBody>
          <a:bodyPr wrap="none" anchor="ctr">
            <a:prstTxWarp prst="textNoShape">
              <a:avLst/>
            </a:prstTxWarp>
          </a:bodyPr>
          <a:lstStyle/>
          <a:p>
            <a:endParaRPr lang="en-US" sz="1800">
              <a:ea typeface="Arial" pitchFamily="-1" charset="0"/>
              <a:cs typeface="Arial" pitchFamily="-1"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1575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157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7" grpId="0" animBg="1"/>
      <p:bldP spid="415756" grpId="0"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0" y="923925"/>
            <a:ext cx="4198938" cy="5934075"/>
          </a:xfrm>
          <a:prstGeom prst="rect">
            <a:avLst/>
          </a:prstGeom>
          <a:noFill/>
          <a:ln w="9525">
            <a:noFill/>
            <a:miter lim="800000"/>
            <a:headEnd/>
            <a:tailEnd/>
          </a:ln>
        </p:spPr>
      </p:pic>
      <p:pic>
        <p:nvPicPr>
          <p:cNvPr id="72707" name="Picture 4"/>
          <p:cNvPicPr>
            <a:picLocks noChangeAspect="1"/>
          </p:cNvPicPr>
          <p:nvPr/>
        </p:nvPicPr>
        <p:blipFill>
          <a:blip r:embed="rId3"/>
          <a:srcRect/>
          <a:stretch>
            <a:fillRect/>
          </a:stretch>
        </p:blipFill>
        <p:spPr bwMode="auto">
          <a:xfrm>
            <a:off x="660400" y="0"/>
            <a:ext cx="8180388" cy="919163"/>
          </a:xfrm>
          <a:prstGeom prst="rect">
            <a:avLst/>
          </a:prstGeom>
          <a:noFill/>
          <a:ln w="9525">
            <a:noFill/>
            <a:miter lim="800000"/>
            <a:headEnd/>
            <a:tailEnd/>
          </a:ln>
        </p:spPr>
      </p:pic>
      <p:sp>
        <p:nvSpPr>
          <p:cNvPr id="6" name="Freeform 5"/>
          <p:cNvSpPr/>
          <p:nvPr/>
        </p:nvSpPr>
        <p:spPr>
          <a:xfrm>
            <a:off x="174625" y="2738438"/>
            <a:ext cx="2068513" cy="1066800"/>
          </a:xfrm>
          <a:custGeom>
            <a:avLst/>
            <a:gdLst>
              <a:gd name="connsiteX0" fmla="*/ 328510 w 2068653"/>
              <a:gd name="connsiteY0" fmla="*/ 1039059 h 1067922"/>
              <a:gd name="connsiteX1" fmla="*/ 130579 w 2068653"/>
              <a:gd name="connsiteY1" fmla="*/ 841143 h 1067922"/>
              <a:gd name="connsiteX2" fmla="*/ 56355 w 2068653"/>
              <a:gd name="connsiteY2" fmla="*/ 379339 h 1067922"/>
              <a:gd name="connsiteX3" fmla="*/ 188309 w 2068653"/>
              <a:gd name="connsiteY3" fmla="*/ 90711 h 1067922"/>
              <a:gd name="connsiteX4" fmla="*/ 1186211 w 2068653"/>
              <a:gd name="connsiteY4" fmla="*/ 24739 h 1067922"/>
              <a:gd name="connsiteX5" fmla="*/ 1944946 w 2068653"/>
              <a:gd name="connsiteY5" fmla="*/ 239148 h 1067922"/>
              <a:gd name="connsiteX6" fmla="*/ 1928452 w 2068653"/>
              <a:gd name="connsiteY6" fmla="*/ 898869 h 1067922"/>
              <a:gd name="connsiteX7" fmla="*/ 1367647 w 2068653"/>
              <a:gd name="connsiteY7" fmla="*/ 1055552 h 1067922"/>
              <a:gd name="connsiteX8" fmla="*/ 353251 w 2068653"/>
              <a:gd name="connsiteY8" fmla="*/ 973087 h 106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653" h="1067922">
                <a:moveTo>
                  <a:pt x="328510" y="1039059"/>
                </a:moveTo>
                <a:cubicBezTo>
                  <a:pt x="252224" y="995077"/>
                  <a:pt x="175938" y="951096"/>
                  <a:pt x="130579" y="841143"/>
                </a:cubicBezTo>
                <a:cubicBezTo>
                  <a:pt x="85220" y="731190"/>
                  <a:pt x="46733" y="504411"/>
                  <a:pt x="56355" y="379339"/>
                </a:cubicBezTo>
                <a:cubicBezTo>
                  <a:pt x="65977" y="254267"/>
                  <a:pt x="0" y="149811"/>
                  <a:pt x="188309" y="90711"/>
                </a:cubicBezTo>
                <a:cubicBezTo>
                  <a:pt x="376618" y="31611"/>
                  <a:pt x="893438" y="0"/>
                  <a:pt x="1186211" y="24739"/>
                </a:cubicBezTo>
                <a:cubicBezTo>
                  <a:pt x="1478984" y="49478"/>
                  <a:pt x="1821239" y="93460"/>
                  <a:pt x="1944946" y="239148"/>
                </a:cubicBezTo>
                <a:cubicBezTo>
                  <a:pt x="2068653" y="384836"/>
                  <a:pt x="2024668" y="762802"/>
                  <a:pt x="1928452" y="898869"/>
                </a:cubicBezTo>
                <a:cubicBezTo>
                  <a:pt x="1832236" y="1034936"/>
                  <a:pt x="1630181" y="1043182"/>
                  <a:pt x="1367647" y="1055552"/>
                </a:cubicBezTo>
                <a:cubicBezTo>
                  <a:pt x="1105114" y="1067922"/>
                  <a:pt x="353251" y="973087"/>
                  <a:pt x="353251" y="97308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p>
        </p:txBody>
      </p:sp>
      <p:grpSp>
        <p:nvGrpSpPr>
          <p:cNvPr id="2" name="Group 8"/>
          <p:cNvGrpSpPr>
            <a:grpSpLocks/>
          </p:cNvGrpSpPr>
          <p:nvPr/>
        </p:nvGrpSpPr>
        <p:grpSpPr bwMode="auto">
          <a:xfrm>
            <a:off x="4552950" y="1177925"/>
            <a:ext cx="4486275" cy="4821238"/>
            <a:chOff x="4552413" y="1177472"/>
            <a:chExt cx="4486436" cy="4822297"/>
          </a:xfrm>
        </p:grpSpPr>
        <p:pic>
          <p:nvPicPr>
            <p:cNvPr id="72710" name="Picture 6"/>
            <p:cNvPicPr>
              <a:picLocks noChangeAspect="1"/>
            </p:cNvPicPr>
            <p:nvPr/>
          </p:nvPicPr>
          <p:blipFill>
            <a:blip r:embed="rId4"/>
            <a:srcRect/>
            <a:stretch>
              <a:fillRect/>
            </a:stretch>
          </p:blipFill>
          <p:spPr bwMode="auto">
            <a:xfrm>
              <a:off x="4552413" y="1177472"/>
              <a:ext cx="4486436" cy="889552"/>
            </a:xfrm>
            <a:prstGeom prst="rect">
              <a:avLst/>
            </a:prstGeom>
            <a:noFill/>
            <a:ln w="9525">
              <a:noFill/>
              <a:miter lim="800000"/>
              <a:headEnd/>
              <a:tailEnd/>
            </a:ln>
          </p:spPr>
        </p:pic>
        <p:pic>
          <p:nvPicPr>
            <p:cNvPr id="72711" name="Picture 7"/>
            <p:cNvPicPr>
              <a:picLocks noChangeAspect="1"/>
            </p:cNvPicPr>
            <p:nvPr/>
          </p:nvPicPr>
          <p:blipFill>
            <a:blip r:embed="rId5"/>
            <a:srcRect/>
            <a:stretch>
              <a:fillRect/>
            </a:stretch>
          </p:blipFill>
          <p:spPr bwMode="auto">
            <a:xfrm>
              <a:off x="4746525" y="2177078"/>
              <a:ext cx="4018508" cy="3822691"/>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smtClean="0">
                <a:ea typeface="ＭＳ Ｐゴシック" pitchFamily="-1" charset="-128"/>
                <a:cs typeface="ＭＳ Ｐゴシック" pitchFamily="-1" charset="-128"/>
              </a:rPr>
              <a:t>Applications</a:t>
            </a:r>
          </a:p>
        </p:txBody>
      </p:sp>
      <p:sp>
        <p:nvSpPr>
          <p:cNvPr id="73731" name="Content Placeholder 3"/>
          <p:cNvSpPr>
            <a:spLocks noGrp="1"/>
          </p:cNvSpPr>
          <p:nvPr>
            <p:ph idx="1"/>
          </p:nvPr>
        </p:nvSpPr>
        <p:spPr/>
        <p:txBody>
          <a:bodyPr/>
          <a:lstStyle/>
          <a:p>
            <a:r>
              <a:rPr lang="en-US" smtClean="0">
                <a:ea typeface="ＭＳ Ｐゴシック" pitchFamily="-1" charset="-128"/>
                <a:cs typeface="ＭＳ Ｐゴシック" pitchFamily="-1" charset="-128"/>
              </a:rPr>
              <a:t>Detecting fake images</a:t>
            </a:r>
          </a:p>
          <a:p>
            <a:endParaRPr lang="en-US" smtClean="0">
              <a:ea typeface="ＭＳ Ｐゴシック" pitchFamily="-1" charset="-128"/>
              <a:cs typeface="ＭＳ Ｐゴシック" pitchFamily="-1" charset="-128"/>
            </a:endParaRPr>
          </a:p>
          <a:p>
            <a:endParaRPr lang="en-US" smtClean="0">
              <a:ea typeface="ＭＳ Ｐゴシック" pitchFamily="-1" charset="-128"/>
              <a:cs typeface="ＭＳ Ｐゴシック" pitchFamily="-1" charset="-128"/>
            </a:endParaRPr>
          </a:p>
          <a:p>
            <a:endParaRPr lang="en-US" smtClean="0">
              <a:ea typeface="ＭＳ Ｐゴシック" pitchFamily="-1" charset="-128"/>
              <a:cs typeface="ＭＳ Ｐゴシック" pitchFamily="-1" charset="-128"/>
            </a:endParaRPr>
          </a:p>
          <a:p>
            <a:r>
              <a:rPr lang="en-US" smtClean="0">
                <a:ea typeface="ＭＳ Ｐゴシック" pitchFamily="-1" charset="-128"/>
                <a:cs typeface="ＭＳ Ｐゴシック" pitchFamily="-1" charset="-128"/>
              </a:rPr>
              <a:t>Camera shake removal</a:t>
            </a:r>
          </a:p>
        </p:txBody>
      </p:sp>
      <p:pic>
        <p:nvPicPr>
          <p:cNvPr id="4" name="Picture 10" descr="stata_blur"/>
          <p:cNvPicPr>
            <a:picLocks noChangeAspect="1" noChangeArrowheads="1"/>
          </p:cNvPicPr>
          <p:nvPr/>
        </p:nvPicPr>
        <p:blipFill>
          <a:blip r:embed="rId2"/>
          <a:srcRect l="2849" t="13071" r="20229" b="2490"/>
          <a:stretch>
            <a:fillRect/>
          </a:stretch>
        </p:blipFill>
        <p:spPr bwMode="auto">
          <a:xfrm>
            <a:off x="4948238" y="3867150"/>
            <a:ext cx="3760787" cy="2835275"/>
          </a:xfrm>
          <a:prstGeom prst="rect">
            <a:avLst/>
          </a:prstGeom>
          <a:noFill/>
          <a:ln w="9525">
            <a:noFill/>
            <a:miter lim="800000"/>
            <a:headEnd/>
            <a:tailEnd/>
          </a:ln>
        </p:spPr>
      </p:pic>
      <p:pic>
        <p:nvPicPr>
          <p:cNvPr id="73733" name="Picture 4"/>
          <p:cNvPicPr>
            <a:picLocks noChangeAspect="1"/>
          </p:cNvPicPr>
          <p:nvPr/>
        </p:nvPicPr>
        <p:blipFill>
          <a:blip r:embed="rId3"/>
          <a:srcRect/>
          <a:stretch>
            <a:fillRect/>
          </a:stretch>
        </p:blipFill>
        <p:spPr bwMode="auto">
          <a:xfrm>
            <a:off x="4924425" y="965200"/>
            <a:ext cx="3779838" cy="2800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74755" name="Picture 2"/>
          <p:cNvPicPr>
            <a:picLocks noChangeAspect="1"/>
          </p:cNvPicPr>
          <p:nvPr/>
        </p:nvPicPr>
        <p:blipFill>
          <a:blip r:embed="rId2"/>
          <a:srcRect/>
          <a:stretch>
            <a:fillRect/>
          </a:stretch>
        </p:blipFill>
        <p:spPr bwMode="auto">
          <a:xfrm>
            <a:off x="544513" y="1997075"/>
            <a:ext cx="3922712" cy="2955925"/>
          </a:xfrm>
          <a:prstGeom prst="rect">
            <a:avLst/>
          </a:prstGeom>
          <a:noFill/>
          <a:ln w="9525">
            <a:noFill/>
            <a:miter lim="800000"/>
            <a:headEnd/>
            <a:tailEnd/>
          </a:ln>
        </p:spPr>
      </p:pic>
      <p:pic>
        <p:nvPicPr>
          <p:cNvPr id="74756" name="Picture 2"/>
          <p:cNvPicPr>
            <a:picLocks noChangeAspect="1"/>
          </p:cNvPicPr>
          <p:nvPr/>
        </p:nvPicPr>
        <p:blipFill>
          <a:blip r:embed="rId3"/>
          <a:srcRect/>
          <a:stretch>
            <a:fillRect/>
          </a:stretch>
        </p:blipFill>
        <p:spPr bwMode="auto">
          <a:xfrm>
            <a:off x="4835525" y="2020888"/>
            <a:ext cx="3902075" cy="2933700"/>
          </a:xfrm>
          <a:prstGeom prst="rect">
            <a:avLst/>
          </a:prstGeom>
          <a:noFill/>
          <a:ln w="9525">
            <a:noFill/>
            <a:miter lim="800000"/>
            <a:headEnd/>
            <a:tailEnd/>
          </a:ln>
        </p:spPr>
      </p:pic>
      <p:pic>
        <p:nvPicPr>
          <p:cNvPr id="74757" name="Picture 4" descr="tmp"/>
          <p:cNvPicPr>
            <a:picLocks noChangeAspect="1" noChangeArrowheads="1"/>
          </p:cNvPicPr>
          <p:nvPr/>
        </p:nvPicPr>
        <p:blipFill>
          <a:blip r:embed="rId4"/>
          <a:srcRect/>
          <a:stretch>
            <a:fillRect/>
          </a:stretch>
        </p:blipFill>
        <p:spPr bwMode="auto">
          <a:xfrm>
            <a:off x="0" y="5229225"/>
            <a:ext cx="1060450" cy="1628775"/>
          </a:xfrm>
          <a:prstGeom prst="rect">
            <a:avLst/>
          </a:prstGeom>
          <a:noFill/>
          <a:ln w="9525">
            <a:noFill/>
            <a:miter lim="800000"/>
            <a:headEnd/>
            <a:tailEnd/>
          </a:ln>
        </p:spPr>
      </p:pic>
      <p:sp>
        <p:nvSpPr>
          <p:cNvPr id="74758" name="Rectangle 5"/>
          <p:cNvSpPr>
            <a:spLocks noChangeArrowheads="1"/>
          </p:cNvSpPr>
          <p:nvPr/>
        </p:nvSpPr>
        <p:spPr bwMode="auto">
          <a:xfrm>
            <a:off x="1106488" y="5210175"/>
            <a:ext cx="2339975" cy="646113"/>
          </a:xfrm>
          <a:prstGeom prst="rect">
            <a:avLst/>
          </a:prstGeom>
          <a:noFill/>
          <a:ln w="9525">
            <a:noFill/>
            <a:miter lim="800000"/>
            <a:headEnd/>
            <a:tailEnd/>
          </a:ln>
        </p:spPr>
        <p:txBody>
          <a:bodyPr wrap="none">
            <a:prstTxWarp prst="textNoShape">
              <a:avLst/>
            </a:prstTxWarp>
            <a:spAutoFit/>
          </a:bodyPr>
          <a:lstStyle/>
          <a:p>
            <a:r>
              <a:rPr lang="en-US" sz="1800"/>
              <a:t>Prof. Hany Farid, </a:t>
            </a:r>
          </a:p>
          <a:p>
            <a:r>
              <a:rPr lang="en-US" sz="1800"/>
              <a:t>Dartmouth University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ea typeface="ＭＳ Ｐゴシック" pitchFamily="-1" charset="-128"/>
                <a:cs typeface="ＭＳ Ｐゴシック" pitchFamily="-1" charset="-128"/>
              </a:rPr>
              <a:t>Statistical modeling of images</a:t>
            </a:r>
          </a:p>
        </p:txBody>
      </p:sp>
      <p:pic>
        <p:nvPicPr>
          <p:cNvPr id="38915" name="Picture 4"/>
          <p:cNvPicPr>
            <a:picLocks noChangeAspect="1"/>
          </p:cNvPicPr>
          <p:nvPr/>
        </p:nvPicPr>
        <p:blipFill>
          <a:blip r:embed="rId2"/>
          <a:srcRect/>
          <a:stretch>
            <a:fillRect/>
          </a:stretch>
        </p:blipFill>
        <p:spPr bwMode="auto">
          <a:xfrm>
            <a:off x="0" y="892175"/>
            <a:ext cx="9115425" cy="5659438"/>
          </a:xfrm>
          <a:prstGeom prst="rect">
            <a:avLst/>
          </a:prstGeom>
          <a:noFill/>
          <a:ln w="9525">
            <a:noFill/>
            <a:miter lim="800000"/>
            <a:headEnd/>
            <a:tailEnd/>
          </a:ln>
        </p:spPr>
      </p:pic>
      <p:sp>
        <p:nvSpPr>
          <p:cNvPr id="7" name="Rectangle 6"/>
          <p:cNvSpPr/>
          <p:nvPr/>
        </p:nvSpPr>
        <p:spPr bwMode="auto">
          <a:xfrm>
            <a:off x="4763" y="881063"/>
            <a:ext cx="3552825" cy="319881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8" name="Rectangle 7"/>
          <p:cNvSpPr/>
          <p:nvPr/>
        </p:nvSpPr>
        <p:spPr bwMode="auto">
          <a:xfrm>
            <a:off x="3175000" y="892175"/>
            <a:ext cx="5969000" cy="3230563"/>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9" name="Rectangle 8"/>
          <p:cNvSpPr/>
          <p:nvPr/>
        </p:nvSpPr>
        <p:spPr bwMode="auto">
          <a:xfrm>
            <a:off x="3097213" y="4156075"/>
            <a:ext cx="6035675" cy="2395538"/>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10" name="Rectangle 9"/>
          <p:cNvSpPr/>
          <p:nvPr/>
        </p:nvSpPr>
        <p:spPr bwMode="auto">
          <a:xfrm>
            <a:off x="6019800" y="2784475"/>
            <a:ext cx="3113088" cy="2393950"/>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grpSp>
        <p:nvGrpSpPr>
          <p:cNvPr id="38920" name="Group 13"/>
          <p:cNvGrpSpPr>
            <a:grpSpLocks/>
          </p:cNvGrpSpPr>
          <p:nvPr/>
        </p:nvGrpSpPr>
        <p:grpSpPr bwMode="auto">
          <a:xfrm>
            <a:off x="4667250" y="3149600"/>
            <a:ext cx="1765300" cy="973138"/>
            <a:chOff x="4667872" y="3150161"/>
            <a:chExt cx="1764886" cy="973092"/>
          </a:xfrm>
        </p:grpSpPr>
        <p:sp>
          <p:nvSpPr>
            <p:cNvPr id="38927" name="TextBox 10"/>
            <p:cNvSpPr txBox="1">
              <a:spLocks noChangeArrowheads="1"/>
            </p:cNvSpPr>
            <p:nvPr/>
          </p:nvSpPr>
          <p:spPr bwMode="auto">
            <a:xfrm>
              <a:off x="4667872" y="3150161"/>
              <a:ext cx="1121296" cy="369332"/>
            </a:xfrm>
            <a:prstGeom prst="rect">
              <a:avLst/>
            </a:prstGeom>
            <a:noFill/>
            <a:ln w="9525">
              <a:noFill/>
              <a:miter lim="800000"/>
              <a:headEnd/>
              <a:tailEnd/>
            </a:ln>
          </p:spPr>
          <p:txBody>
            <a:bodyPr wrap="none">
              <a:prstTxWarp prst="textNoShape">
                <a:avLst/>
              </a:prstTxWarp>
              <a:spAutoFit/>
            </a:bodyPr>
            <a:lstStyle/>
            <a:p>
              <a:r>
                <a:rPr lang="en-US" sz="1800"/>
                <a:t>The pixel</a:t>
              </a:r>
            </a:p>
          </p:txBody>
        </p:sp>
        <p:sp>
          <p:nvSpPr>
            <p:cNvPr id="12" name="Freeform 11"/>
            <p:cNvSpPr/>
            <p:nvPr/>
          </p:nvSpPr>
          <p:spPr>
            <a:xfrm>
              <a:off x="5715376" y="3318428"/>
              <a:ext cx="717382" cy="804825"/>
            </a:xfrm>
            <a:custGeom>
              <a:avLst/>
              <a:gdLst>
                <a:gd name="connsiteX0" fmla="*/ 0 w 717500"/>
                <a:gd name="connsiteY0" fmla="*/ 46730 h 805409"/>
                <a:gd name="connsiteX1" fmla="*/ 379367 w 717500"/>
                <a:gd name="connsiteY1" fmla="*/ 30237 h 805409"/>
                <a:gd name="connsiteX2" fmla="*/ 635028 w 717500"/>
                <a:gd name="connsiteY2" fmla="*/ 228153 h 805409"/>
                <a:gd name="connsiteX3" fmla="*/ 717500 w 717500"/>
                <a:gd name="connsiteY3" fmla="*/ 623986 h 805409"/>
                <a:gd name="connsiteX4" fmla="*/ 635028 w 717500"/>
                <a:gd name="connsiteY4" fmla="*/ 764176 h 805409"/>
                <a:gd name="connsiteX5" fmla="*/ 428850 w 717500"/>
                <a:gd name="connsiteY5" fmla="*/ 805409 h 80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500" h="805409">
                  <a:moveTo>
                    <a:pt x="0" y="46730"/>
                  </a:moveTo>
                  <a:cubicBezTo>
                    <a:pt x="136764" y="23365"/>
                    <a:pt x="273529" y="0"/>
                    <a:pt x="379367" y="30237"/>
                  </a:cubicBezTo>
                  <a:cubicBezTo>
                    <a:pt x="485205" y="60474"/>
                    <a:pt x="578673" y="129195"/>
                    <a:pt x="635028" y="228153"/>
                  </a:cubicBezTo>
                  <a:cubicBezTo>
                    <a:pt x="691383" y="327111"/>
                    <a:pt x="717500" y="534649"/>
                    <a:pt x="717500" y="623986"/>
                  </a:cubicBezTo>
                  <a:cubicBezTo>
                    <a:pt x="717500" y="713323"/>
                    <a:pt x="683136" y="733939"/>
                    <a:pt x="635028" y="764176"/>
                  </a:cubicBezTo>
                  <a:cubicBezTo>
                    <a:pt x="586920" y="794413"/>
                    <a:pt x="428850" y="805409"/>
                    <a:pt x="428850" y="805409"/>
                  </a:cubicBezTo>
                </a:path>
              </a:pathLst>
            </a:cu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sz="1800">
                <a:ea typeface="ＭＳ Ｐゴシック" pitchFamily="-1" charset="-128"/>
                <a:cs typeface="ＭＳ Ｐゴシック" pitchFamily="-1" charset="-128"/>
              </a:endParaRPr>
            </a:p>
          </p:txBody>
        </p:sp>
      </p:grpSp>
      <p:sp>
        <p:nvSpPr>
          <p:cNvPr id="15" name="Rectangle 14"/>
          <p:cNvSpPr/>
          <p:nvPr/>
        </p:nvSpPr>
        <p:spPr bwMode="auto">
          <a:xfrm>
            <a:off x="3538538" y="3660775"/>
            <a:ext cx="2449512" cy="290036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16" name="Rectangle 15"/>
          <p:cNvSpPr/>
          <p:nvPr/>
        </p:nvSpPr>
        <p:spPr bwMode="auto">
          <a:xfrm>
            <a:off x="0" y="3346450"/>
            <a:ext cx="3505200" cy="319881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grpSp>
        <p:nvGrpSpPr>
          <p:cNvPr id="38923" name="Group 19"/>
          <p:cNvGrpSpPr>
            <a:grpSpLocks/>
          </p:cNvGrpSpPr>
          <p:nvPr/>
        </p:nvGrpSpPr>
        <p:grpSpPr bwMode="auto">
          <a:xfrm>
            <a:off x="2403475" y="4205288"/>
            <a:ext cx="1544638" cy="876300"/>
            <a:chOff x="2403864" y="4205718"/>
            <a:chExt cx="1544839" cy="876328"/>
          </a:xfrm>
        </p:grpSpPr>
        <p:sp>
          <p:nvSpPr>
            <p:cNvPr id="38925" name="TextBox 16"/>
            <p:cNvSpPr txBox="1">
              <a:spLocks noChangeArrowheads="1"/>
            </p:cNvSpPr>
            <p:nvPr/>
          </p:nvSpPr>
          <p:spPr bwMode="auto">
            <a:xfrm>
              <a:off x="2403864" y="4712714"/>
              <a:ext cx="1544839" cy="369332"/>
            </a:xfrm>
            <a:prstGeom prst="rect">
              <a:avLst/>
            </a:prstGeom>
            <a:noFill/>
            <a:ln w="9525">
              <a:noFill/>
              <a:miter lim="800000"/>
              <a:headEnd/>
              <a:tailEnd/>
            </a:ln>
          </p:spPr>
          <p:txBody>
            <a:bodyPr wrap="none">
              <a:prstTxWarp prst="textNoShape">
                <a:avLst/>
              </a:prstTxWarp>
              <a:spAutoFit/>
            </a:bodyPr>
            <a:lstStyle/>
            <a:p>
              <a:r>
                <a:rPr lang="en-US" sz="1800"/>
                <a:t>Another pixel</a:t>
              </a:r>
            </a:p>
          </p:txBody>
        </p:sp>
        <p:sp>
          <p:nvSpPr>
            <p:cNvPr id="18" name="Freeform 17"/>
            <p:cNvSpPr/>
            <p:nvPr/>
          </p:nvSpPr>
          <p:spPr>
            <a:xfrm>
              <a:off x="3356488" y="4205718"/>
              <a:ext cx="180999" cy="503253"/>
            </a:xfrm>
            <a:custGeom>
              <a:avLst/>
              <a:gdLst>
                <a:gd name="connsiteX0" fmla="*/ 0 w 181437"/>
                <a:gd name="connsiteY0" fmla="*/ 503037 h 503037"/>
                <a:gd name="connsiteX1" fmla="*/ 115460 w 181437"/>
                <a:gd name="connsiteY1" fmla="*/ 362846 h 503037"/>
                <a:gd name="connsiteX2" fmla="*/ 173190 w 181437"/>
                <a:gd name="connsiteY2" fmla="*/ 239148 h 503037"/>
                <a:gd name="connsiteX3" fmla="*/ 164942 w 181437"/>
                <a:gd name="connsiteY3" fmla="*/ 0 h 503037"/>
              </a:gdLst>
              <a:ahLst/>
              <a:cxnLst>
                <a:cxn ang="0">
                  <a:pos x="connsiteX0" y="connsiteY0"/>
                </a:cxn>
                <a:cxn ang="0">
                  <a:pos x="connsiteX1" y="connsiteY1"/>
                </a:cxn>
                <a:cxn ang="0">
                  <a:pos x="connsiteX2" y="connsiteY2"/>
                </a:cxn>
                <a:cxn ang="0">
                  <a:pos x="connsiteX3" y="connsiteY3"/>
                </a:cxn>
              </a:cxnLst>
              <a:rect l="l" t="t" r="r" b="b"/>
              <a:pathLst>
                <a:path w="181437" h="503037">
                  <a:moveTo>
                    <a:pt x="0" y="503037"/>
                  </a:moveTo>
                  <a:cubicBezTo>
                    <a:pt x="43297" y="454932"/>
                    <a:pt x="86595" y="406827"/>
                    <a:pt x="115460" y="362846"/>
                  </a:cubicBezTo>
                  <a:cubicBezTo>
                    <a:pt x="144325" y="318865"/>
                    <a:pt x="164943" y="299622"/>
                    <a:pt x="173190" y="239148"/>
                  </a:cubicBezTo>
                  <a:cubicBezTo>
                    <a:pt x="181437" y="178674"/>
                    <a:pt x="164942" y="0"/>
                    <a:pt x="164942" y="0"/>
                  </a:cubicBezTo>
                </a:path>
              </a:pathLst>
            </a:custGeom>
            <a:ln>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sz="1800">
                <a:ea typeface="ＭＳ Ｐゴシック" pitchFamily="-1" charset="-128"/>
                <a:cs typeface="ＭＳ Ｐゴシック" pitchFamily="-1" charset="-128"/>
              </a:endParaRPr>
            </a:p>
          </p:txBody>
        </p:sp>
      </p:grpSp>
      <p:pic>
        <p:nvPicPr>
          <p:cNvPr id="38924" name="Picture 18"/>
          <p:cNvPicPr>
            <a:picLocks noChangeAspect="1"/>
          </p:cNvPicPr>
          <p:nvPr/>
        </p:nvPicPr>
        <p:blipFill>
          <a:blip r:embed="rId3"/>
          <a:srcRect/>
          <a:stretch>
            <a:fillRect/>
          </a:stretch>
        </p:blipFill>
        <p:spPr bwMode="auto">
          <a:xfrm>
            <a:off x="1295400" y="5699125"/>
            <a:ext cx="7097713" cy="63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smtClean="0">
                <a:ea typeface="ＭＳ Ｐゴシック" pitchFamily="-1" charset="-128"/>
                <a:cs typeface="ＭＳ Ｐゴシック" pitchFamily="-1" charset="-128"/>
              </a:rPr>
              <a:t>How do you tell if an image is fake?</a:t>
            </a:r>
          </a:p>
        </p:txBody>
      </p:sp>
      <p:pic>
        <p:nvPicPr>
          <p:cNvPr id="3" name="Picture 2"/>
          <p:cNvPicPr>
            <a:picLocks noChangeAspect="1"/>
          </p:cNvPicPr>
          <p:nvPr/>
        </p:nvPicPr>
        <p:blipFill>
          <a:blip r:embed="rId2"/>
          <a:srcRect/>
          <a:stretch>
            <a:fillRect/>
          </a:stretch>
        </p:blipFill>
        <p:spPr bwMode="auto">
          <a:xfrm>
            <a:off x="215900" y="1455738"/>
            <a:ext cx="5630863" cy="4576762"/>
          </a:xfrm>
          <a:prstGeom prst="rect">
            <a:avLst/>
          </a:prstGeom>
          <a:noFill/>
          <a:ln w="9525">
            <a:noFill/>
            <a:miter lim="800000"/>
            <a:headEnd/>
            <a:tailEnd/>
          </a:ln>
        </p:spPr>
      </p:pic>
      <p:pic>
        <p:nvPicPr>
          <p:cNvPr id="6" name="Picture 5"/>
          <p:cNvPicPr>
            <a:picLocks noChangeAspect="1"/>
          </p:cNvPicPr>
          <p:nvPr/>
        </p:nvPicPr>
        <p:blipFill>
          <a:blip r:embed="rId3"/>
          <a:srcRect l="22641" r="26558"/>
          <a:stretch>
            <a:fillRect/>
          </a:stretch>
        </p:blipFill>
        <p:spPr bwMode="auto">
          <a:xfrm>
            <a:off x="6454775" y="3224213"/>
            <a:ext cx="2581275" cy="2870200"/>
          </a:xfrm>
          <a:prstGeom prst="rect">
            <a:avLst/>
          </a:prstGeom>
          <a:noFill/>
          <a:ln w="9525">
            <a:noFill/>
            <a:miter lim="800000"/>
            <a:headEnd/>
            <a:tailEnd/>
          </a:ln>
        </p:spPr>
      </p:pic>
      <p:grpSp>
        <p:nvGrpSpPr>
          <p:cNvPr id="2" name="Group 9"/>
          <p:cNvGrpSpPr>
            <a:grpSpLocks/>
          </p:cNvGrpSpPr>
          <p:nvPr/>
        </p:nvGrpSpPr>
        <p:grpSpPr bwMode="auto">
          <a:xfrm>
            <a:off x="6011863" y="1322388"/>
            <a:ext cx="3062287" cy="3338512"/>
            <a:chOff x="6011344" y="1322164"/>
            <a:chExt cx="3063065" cy="3338401"/>
          </a:xfrm>
        </p:grpSpPr>
        <p:pic>
          <p:nvPicPr>
            <p:cNvPr id="75783" name="Picture 4"/>
            <p:cNvPicPr>
              <a:picLocks noChangeAspect="1"/>
            </p:cNvPicPr>
            <p:nvPr/>
          </p:nvPicPr>
          <p:blipFill>
            <a:blip r:embed="rId4"/>
            <a:srcRect r="50092"/>
            <a:stretch>
              <a:fillRect/>
            </a:stretch>
          </p:blipFill>
          <p:spPr bwMode="auto">
            <a:xfrm>
              <a:off x="6011344" y="1322164"/>
              <a:ext cx="1463916" cy="1657272"/>
            </a:xfrm>
            <a:prstGeom prst="rect">
              <a:avLst/>
            </a:prstGeom>
            <a:noFill/>
            <a:ln w="9525">
              <a:noFill/>
              <a:miter lim="800000"/>
              <a:headEnd/>
              <a:tailEnd/>
            </a:ln>
          </p:spPr>
        </p:pic>
        <p:pic>
          <p:nvPicPr>
            <p:cNvPr id="75784" name="Picture 6"/>
            <p:cNvPicPr>
              <a:picLocks noChangeAspect="1"/>
            </p:cNvPicPr>
            <p:nvPr/>
          </p:nvPicPr>
          <p:blipFill>
            <a:blip r:embed="rId4"/>
            <a:srcRect l="50623"/>
            <a:stretch>
              <a:fillRect/>
            </a:stretch>
          </p:blipFill>
          <p:spPr bwMode="auto">
            <a:xfrm>
              <a:off x="7626041" y="1323791"/>
              <a:ext cx="1448368" cy="1657272"/>
            </a:xfrm>
            <a:prstGeom prst="rect">
              <a:avLst/>
            </a:prstGeom>
            <a:noFill/>
            <a:ln w="9525">
              <a:noFill/>
              <a:miter lim="800000"/>
              <a:headEnd/>
              <a:tailEnd/>
            </a:ln>
          </p:spPr>
        </p:pic>
        <p:sp>
          <p:nvSpPr>
            <p:cNvPr id="75785" name="TextBox 7"/>
            <p:cNvSpPr txBox="1">
              <a:spLocks noChangeArrowheads="1"/>
            </p:cNvSpPr>
            <p:nvPr/>
          </p:nvSpPr>
          <p:spPr bwMode="auto">
            <a:xfrm>
              <a:off x="7399874" y="1919457"/>
              <a:ext cx="325730" cy="369332"/>
            </a:xfrm>
            <a:prstGeom prst="rect">
              <a:avLst/>
            </a:prstGeom>
            <a:noFill/>
            <a:ln w="9525">
              <a:noFill/>
              <a:miter lim="800000"/>
              <a:headEnd/>
              <a:tailEnd/>
            </a:ln>
          </p:spPr>
          <p:txBody>
            <a:bodyPr wrap="none">
              <a:prstTxWarp prst="textNoShape">
                <a:avLst/>
              </a:prstTxWarp>
              <a:spAutoFit/>
            </a:bodyPr>
            <a:lstStyle/>
            <a:p>
              <a:r>
                <a:rPr lang="en-US" sz="1800"/>
                <a:t>+</a:t>
              </a:r>
            </a:p>
          </p:txBody>
        </p:sp>
        <p:sp>
          <p:nvSpPr>
            <p:cNvPr id="75786" name="TextBox 8"/>
            <p:cNvSpPr txBox="1">
              <a:spLocks noChangeArrowheads="1"/>
            </p:cNvSpPr>
            <p:nvPr/>
          </p:nvSpPr>
          <p:spPr bwMode="auto">
            <a:xfrm>
              <a:off x="6106632" y="4291233"/>
              <a:ext cx="319468" cy="369332"/>
            </a:xfrm>
            <a:prstGeom prst="rect">
              <a:avLst/>
            </a:prstGeom>
            <a:noFill/>
            <a:ln w="9525">
              <a:noFill/>
              <a:miter lim="800000"/>
              <a:headEnd/>
              <a:tailEnd/>
            </a:ln>
          </p:spPr>
          <p:txBody>
            <a:bodyPr wrap="none">
              <a:prstTxWarp prst="textNoShape">
                <a:avLst/>
              </a:prstTxWarp>
              <a:spAutoFit/>
            </a:bodyPr>
            <a:lstStyle/>
            <a:p>
              <a:r>
                <a:rPr lang="en-US" sz="1800"/>
                <a:t>=</a:t>
              </a:r>
            </a:p>
          </p:txBody>
        </p:sp>
      </p:grpSp>
      <p:sp>
        <p:nvSpPr>
          <p:cNvPr id="75782" name="Rectangle 10"/>
          <p:cNvSpPr>
            <a:spLocks noChangeArrowheads="1"/>
          </p:cNvSpPr>
          <p:nvPr/>
        </p:nvSpPr>
        <p:spPr bwMode="auto">
          <a:xfrm>
            <a:off x="153988" y="6027738"/>
            <a:ext cx="3802062" cy="369887"/>
          </a:xfrm>
          <a:prstGeom prst="rect">
            <a:avLst/>
          </a:prstGeom>
          <a:noFill/>
          <a:ln w="9525">
            <a:noFill/>
            <a:miter lim="800000"/>
            <a:headEnd/>
            <a:tailEnd/>
          </a:ln>
        </p:spPr>
        <p:txBody>
          <a:bodyPr wrap="none">
            <a:prstTxWarp prst="textNoShape">
              <a:avLst/>
            </a:prstTxWarp>
            <a:spAutoFit/>
          </a:bodyPr>
          <a:lstStyle/>
          <a:p>
            <a:r>
              <a:rPr lang="en-US" sz="1800"/>
              <a:t>http://www.life.com/archive/realfake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152400"/>
            <a:ext cx="8229600" cy="884238"/>
          </a:xfrm>
        </p:spPr>
        <p:txBody>
          <a:bodyPr/>
          <a:lstStyle/>
          <a:p>
            <a:pPr eaLnBrk="1" hangingPunct="1"/>
            <a:r>
              <a:rPr lang="en-US" sz="4000"/>
              <a:t>Image circulated on internet</a:t>
            </a:r>
          </a:p>
        </p:txBody>
      </p:sp>
      <p:sp>
        <p:nvSpPr>
          <p:cNvPr id="76803" name="Rectangle 3"/>
          <p:cNvSpPr>
            <a:spLocks noGrp="1" noChangeArrowheads="1"/>
          </p:cNvSpPr>
          <p:nvPr>
            <p:ph type="body" idx="1"/>
          </p:nvPr>
        </p:nvSpPr>
        <p:spPr/>
        <p:txBody>
          <a:bodyPr/>
          <a:lstStyle/>
          <a:p>
            <a:pPr eaLnBrk="1" hangingPunct="1"/>
            <a:endParaRPr lang="en-US"/>
          </a:p>
        </p:txBody>
      </p:sp>
      <p:pic>
        <p:nvPicPr>
          <p:cNvPr id="76804" name="Picture 5" descr="tmp"/>
          <p:cNvPicPr>
            <a:picLocks noChangeAspect="1" noChangeArrowheads="1"/>
          </p:cNvPicPr>
          <p:nvPr/>
        </p:nvPicPr>
        <p:blipFill>
          <a:blip r:embed="rId2"/>
          <a:srcRect/>
          <a:stretch>
            <a:fillRect/>
          </a:stretch>
        </p:blipFill>
        <p:spPr bwMode="auto">
          <a:xfrm>
            <a:off x="1371600" y="876300"/>
            <a:ext cx="6172200" cy="5570538"/>
          </a:xfrm>
          <a:prstGeom prst="rect">
            <a:avLst/>
          </a:prstGeom>
          <a:noFill/>
          <a:ln w="9525">
            <a:noFill/>
            <a:miter lim="800000"/>
            <a:headEnd/>
            <a:tailEnd/>
          </a:ln>
        </p:spPr>
      </p:pic>
      <p:sp>
        <p:nvSpPr>
          <p:cNvPr id="76805" name="TextBox 4"/>
          <p:cNvSpPr txBox="1">
            <a:spLocks noChangeArrowheads="1"/>
          </p:cNvSpPr>
          <p:nvPr/>
        </p:nvSpPr>
        <p:spPr bwMode="auto">
          <a:xfrm>
            <a:off x="1130300" y="6234113"/>
            <a:ext cx="6815138" cy="646112"/>
          </a:xfrm>
          <a:prstGeom prst="rect">
            <a:avLst/>
          </a:prstGeom>
          <a:noFill/>
          <a:ln w="9525">
            <a:noFill/>
            <a:miter lim="800000"/>
            <a:headEnd/>
            <a:tailEnd/>
          </a:ln>
        </p:spPr>
        <p:txBody>
          <a:bodyPr wrap="none">
            <a:prstTxWarp prst="textNoShape">
              <a:avLst/>
            </a:prstTxWarp>
            <a:spAutoFit/>
          </a:bodyPr>
          <a:lstStyle/>
          <a:p>
            <a:r>
              <a:rPr lang="en-US" sz="1800">
                <a:hlinkClick r:id="rId3"/>
              </a:rPr>
              <a:t>http://www.cs.dartmouth.edu/farid/publications/deception09.pdf</a:t>
            </a:r>
            <a:endParaRPr lang="en-US" sz="1800"/>
          </a:p>
          <a:p>
            <a:r>
              <a:rPr lang="en-US" sz="1800">
                <a:hlinkClick r:id="rId4"/>
              </a:rPr>
              <a:t>http://www.cs.dartmouth.edu/farid/publications/significance06.pdf</a:t>
            </a:r>
            <a:endParaRPr lang="en-US" sz="180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3"/>
          <p:cNvSpPr>
            <a:spLocks noGrp="1" noChangeArrowheads="1"/>
          </p:cNvSpPr>
          <p:nvPr>
            <p:ph type="body" idx="1"/>
          </p:nvPr>
        </p:nvSpPr>
        <p:spPr/>
        <p:txBody>
          <a:bodyPr/>
          <a:lstStyle/>
          <a:p>
            <a:pPr eaLnBrk="1" hangingPunct="1"/>
            <a:endParaRPr lang="en-US"/>
          </a:p>
        </p:txBody>
      </p:sp>
      <p:pic>
        <p:nvPicPr>
          <p:cNvPr id="77827" name="Picture 4" descr="DWF15-563704"/>
          <p:cNvPicPr>
            <a:picLocks noChangeAspect="1" noChangeArrowheads="1"/>
          </p:cNvPicPr>
          <p:nvPr/>
        </p:nvPicPr>
        <p:blipFill>
          <a:blip r:embed="rId2"/>
          <a:srcRect/>
          <a:stretch>
            <a:fillRect/>
          </a:stretch>
        </p:blipFill>
        <p:spPr bwMode="auto">
          <a:xfrm>
            <a:off x="508000" y="660400"/>
            <a:ext cx="5283200" cy="3598863"/>
          </a:xfrm>
          <a:prstGeom prst="rect">
            <a:avLst/>
          </a:prstGeom>
          <a:noFill/>
          <a:ln w="9525">
            <a:noFill/>
            <a:miter lim="800000"/>
            <a:headEnd/>
            <a:tailEnd/>
          </a:ln>
        </p:spPr>
      </p:pic>
      <p:pic>
        <p:nvPicPr>
          <p:cNvPr id="77828" name="Picture 5" descr="OF016339"/>
          <p:cNvPicPr>
            <a:picLocks noChangeAspect="1" noChangeArrowheads="1"/>
          </p:cNvPicPr>
          <p:nvPr/>
        </p:nvPicPr>
        <p:blipFill>
          <a:blip r:embed="rId3"/>
          <a:srcRect/>
          <a:stretch>
            <a:fillRect/>
          </a:stretch>
        </p:blipFill>
        <p:spPr bwMode="auto">
          <a:xfrm>
            <a:off x="5984875" y="1066800"/>
            <a:ext cx="3159125" cy="4724400"/>
          </a:xfrm>
          <a:prstGeom prst="rect">
            <a:avLst/>
          </a:prstGeom>
          <a:noFill/>
          <a:ln w="9525">
            <a:noFill/>
            <a:miter lim="800000"/>
            <a:headEnd/>
            <a:tailEnd/>
          </a:ln>
        </p:spPr>
      </p:pic>
      <p:pic>
        <p:nvPicPr>
          <p:cNvPr id="77829" name="Picture 6" descr="tmp"/>
          <p:cNvPicPr>
            <a:picLocks noChangeAspect="1" noChangeArrowheads="1"/>
          </p:cNvPicPr>
          <p:nvPr/>
        </p:nvPicPr>
        <p:blipFill>
          <a:blip r:embed="rId4"/>
          <a:srcRect/>
          <a:stretch>
            <a:fillRect/>
          </a:stretch>
        </p:blipFill>
        <p:spPr bwMode="auto">
          <a:xfrm>
            <a:off x="0" y="4156075"/>
            <a:ext cx="7239000" cy="2701925"/>
          </a:xfrm>
          <a:prstGeom prst="rect">
            <a:avLst/>
          </a:prstGeom>
          <a:noFill/>
          <a:ln w="9525">
            <a:noFill/>
            <a:miter lim="800000"/>
            <a:headEnd/>
            <a:tailEnd/>
          </a:ln>
        </p:spPr>
      </p:pic>
      <p:sp>
        <p:nvSpPr>
          <p:cNvPr id="77830" name="Rectangle 8"/>
          <p:cNvSpPr>
            <a:spLocks noGrp="1" noChangeArrowheads="1"/>
          </p:cNvSpPr>
          <p:nvPr>
            <p:ph type="title"/>
          </p:nvPr>
        </p:nvSpPr>
        <p:spPr>
          <a:xfrm>
            <a:off x="457200" y="-76200"/>
            <a:ext cx="8229600" cy="884238"/>
          </a:xfrm>
          <a:noFill/>
        </p:spPr>
        <p:txBody>
          <a:bodyPr/>
          <a:lstStyle/>
          <a:p>
            <a:pPr eaLnBrk="1" hangingPunct="1"/>
            <a:r>
              <a:rPr lang="en-US" sz="4000"/>
              <a:t>The source images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3"/>
          <p:cNvSpPr>
            <a:spLocks noGrp="1" noChangeArrowheads="1"/>
          </p:cNvSpPr>
          <p:nvPr>
            <p:ph type="body" idx="1"/>
          </p:nvPr>
        </p:nvSpPr>
        <p:spPr/>
        <p:txBody>
          <a:bodyPr/>
          <a:lstStyle/>
          <a:p>
            <a:endParaRPr lang="en-US">
              <a:ea typeface="ＭＳ Ｐゴシック" pitchFamily="-1" charset="-128"/>
              <a:cs typeface="ＭＳ Ｐゴシック" pitchFamily="-1" charset="-128"/>
            </a:endParaRPr>
          </a:p>
        </p:txBody>
      </p:sp>
      <p:pic>
        <p:nvPicPr>
          <p:cNvPr id="78851" name="Picture 4" descr="tmp"/>
          <p:cNvPicPr>
            <a:picLocks noChangeAspect="1" noChangeArrowheads="1"/>
          </p:cNvPicPr>
          <p:nvPr/>
        </p:nvPicPr>
        <p:blipFill>
          <a:blip r:embed="rId2"/>
          <a:srcRect/>
          <a:stretch>
            <a:fillRect/>
          </a:stretch>
        </p:blipFill>
        <p:spPr bwMode="auto">
          <a:xfrm>
            <a:off x="0" y="1371600"/>
            <a:ext cx="9144000" cy="3997325"/>
          </a:xfrm>
          <a:prstGeom prst="rect">
            <a:avLst/>
          </a:prstGeom>
          <a:noFill/>
          <a:ln w="9525">
            <a:noFill/>
            <a:miter lim="800000"/>
            <a:headEnd/>
            <a:tailEnd/>
          </a:ln>
        </p:spPr>
      </p:pic>
      <p:sp>
        <p:nvSpPr>
          <p:cNvPr id="78852" name="Rectangle 5"/>
          <p:cNvSpPr>
            <a:spLocks noChangeArrowheads="1"/>
          </p:cNvSpPr>
          <p:nvPr/>
        </p:nvSpPr>
        <p:spPr bwMode="auto">
          <a:xfrm>
            <a:off x="457200" y="762000"/>
            <a:ext cx="6546850" cy="366713"/>
          </a:xfrm>
          <a:prstGeom prst="rect">
            <a:avLst/>
          </a:prstGeom>
          <a:noFill/>
          <a:ln w="9525">
            <a:noFill/>
            <a:miter lim="800000"/>
            <a:headEnd/>
            <a:tailEnd/>
          </a:ln>
        </p:spPr>
        <p:txBody>
          <a:bodyPr wrap="none" anchor="ctr">
            <a:prstTxWarp prst="textNoShape">
              <a:avLst/>
            </a:prstTxWarp>
            <a:spAutoFit/>
          </a:bodyPr>
          <a:lstStyle/>
          <a:p>
            <a:r>
              <a:rPr lang="en-US" sz="1800"/>
              <a:t>IEEE Transactions on Signal Processing, 53(2):845-850, 2005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9874" name="Picture 2" descr="2005feb10DontPost_Page_08"/>
          <p:cNvPicPr>
            <a:picLocks noChangeAspect="1" noChangeArrowheads="1"/>
          </p:cNvPicPr>
          <p:nvPr/>
        </p:nvPicPr>
        <p:blipFill>
          <a:blip r:embed="rId2"/>
          <a:srcRect/>
          <a:stretch>
            <a:fillRect/>
          </a:stretch>
        </p:blipFill>
        <p:spPr bwMode="auto">
          <a:xfrm>
            <a:off x="-425450" y="-431800"/>
            <a:ext cx="9996488" cy="7721600"/>
          </a:xfrm>
          <a:prstGeom prst="rect">
            <a:avLst/>
          </a:prstGeom>
          <a:noFill/>
          <a:ln w="9525">
            <a:noFill/>
            <a:miter lim="800000"/>
            <a:headEnd/>
            <a:tailEnd/>
          </a:ln>
        </p:spPr>
      </p:pic>
      <p:sp>
        <p:nvSpPr>
          <p:cNvPr id="79875" name="Rectangle 3"/>
          <p:cNvSpPr>
            <a:spLocks noChangeArrowheads="1"/>
          </p:cNvSpPr>
          <p:nvPr/>
        </p:nvSpPr>
        <p:spPr bwMode="auto">
          <a:xfrm>
            <a:off x="457200" y="274638"/>
            <a:ext cx="8229600" cy="1143000"/>
          </a:xfrm>
          <a:prstGeom prst="rect">
            <a:avLst/>
          </a:prstGeom>
          <a:noFill/>
          <a:ln w="9525">
            <a:noFill/>
            <a:miter lim="800000"/>
            <a:headEnd/>
            <a:tailEnd/>
          </a:ln>
        </p:spPr>
        <p:txBody>
          <a:bodyPr anchor="ctr">
            <a:prstTxWarp prst="textNoShape">
              <a:avLst/>
            </a:prstTxWarp>
          </a:bodyPr>
          <a:lstStyle/>
          <a:p>
            <a:pPr algn="ctr"/>
            <a:r>
              <a:rPr lang="en-US" sz="3600">
                <a:solidFill>
                  <a:schemeClr val="tx2"/>
                </a:solidFill>
              </a:rPr>
              <a:t>Input image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8" name="Picture 2" descr="2005feb10DontPost_Page_09"/>
          <p:cNvPicPr>
            <a:picLocks noChangeAspect="1" noChangeArrowheads="1"/>
          </p:cNvPicPr>
          <p:nvPr/>
        </p:nvPicPr>
        <p:blipFill>
          <a:blip r:embed="rId2"/>
          <a:srcRect/>
          <a:stretch>
            <a:fillRect/>
          </a:stretch>
        </p:blipFill>
        <p:spPr bwMode="auto">
          <a:xfrm>
            <a:off x="927100" y="469900"/>
            <a:ext cx="10045700" cy="7759700"/>
          </a:xfrm>
          <a:prstGeom prst="rect">
            <a:avLst/>
          </a:prstGeom>
          <a:noFill/>
          <a:ln w="9525">
            <a:noFill/>
            <a:miter lim="800000"/>
            <a:headEnd/>
            <a:tailEnd/>
          </a:ln>
        </p:spPr>
      </p:pic>
      <p:sp>
        <p:nvSpPr>
          <p:cNvPr id="80899" name="Rectangle 3"/>
          <p:cNvSpPr>
            <a:spLocks noChangeArrowheads="1"/>
          </p:cNvSpPr>
          <p:nvPr/>
        </p:nvSpPr>
        <p:spPr bwMode="auto">
          <a:xfrm>
            <a:off x="457200" y="0"/>
            <a:ext cx="8229600" cy="1143000"/>
          </a:xfrm>
          <a:prstGeom prst="rect">
            <a:avLst/>
          </a:prstGeom>
          <a:noFill/>
          <a:ln w="9525">
            <a:noFill/>
            <a:miter lim="800000"/>
            <a:headEnd/>
            <a:tailEnd/>
          </a:ln>
        </p:spPr>
        <p:txBody>
          <a:bodyPr anchor="ctr">
            <a:prstTxWarp prst="textNoShape">
              <a:avLst/>
            </a:prstTxWarp>
          </a:bodyPr>
          <a:lstStyle/>
          <a:p>
            <a:pPr algn="ctr"/>
            <a:r>
              <a:rPr lang="en-US" sz="3600">
                <a:solidFill>
                  <a:schemeClr val="tx2"/>
                </a:solidFill>
              </a:rPr>
              <a:t>Representation of color input image in wavelet subbands</a:t>
            </a:r>
          </a:p>
        </p:txBody>
      </p:sp>
      <p:pic>
        <p:nvPicPr>
          <p:cNvPr id="80900" name="Picture 5" descr="tmp"/>
          <p:cNvPicPr>
            <a:picLocks noChangeAspect="1" noChangeArrowheads="1"/>
          </p:cNvPicPr>
          <p:nvPr/>
        </p:nvPicPr>
        <p:blipFill>
          <a:blip r:embed="rId3"/>
          <a:srcRect/>
          <a:stretch>
            <a:fillRect/>
          </a:stretch>
        </p:blipFill>
        <p:spPr bwMode="auto">
          <a:xfrm>
            <a:off x="0" y="1447800"/>
            <a:ext cx="2743200" cy="2074863"/>
          </a:xfrm>
          <a:prstGeom prst="rect">
            <a:avLst/>
          </a:prstGeom>
          <a:noFill/>
          <a:ln w="9525">
            <a:noFill/>
            <a:miter lim="800000"/>
            <a:headEnd/>
            <a:tailEnd/>
          </a:ln>
        </p:spPr>
      </p:pic>
      <p:sp>
        <p:nvSpPr>
          <p:cNvPr id="80901" name="Line 6"/>
          <p:cNvSpPr>
            <a:spLocks noChangeShapeType="1"/>
          </p:cNvSpPr>
          <p:nvPr/>
        </p:nvSpPr>
        <p:spPr bwMode="auto">
          <a:xfrm>
            <a:off x="2819400" y="2133600"/>
            <a:ext cx="685800" cy="381000"/>
          </a:xfrm>
          <a:prstGeom prst="line">
            <a:avLst/>
          </a:prstGeom>
          <a:noFill/>
          <a:ln w="38100">
            <a:solidFill>
              <a:schemeClr val="accent2"/>
            </a:solidFill>
            <a:round/>
            <a:headEnd/>
            <a:tailEnd type="triangle" w="med" len="me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0850" y="0"/>
            <a:ext cx="8229600" cy="1119188"/>
          </a:xfrm>
        </p:spPr>
        <p:txBody>
          <a:bodyPr/>
          <a:lstStyle/>
          <a:p>
            <a:pPr eaLnBrk="1" hangingPunct="1"/>
            <a:r>
              <a:rPr lang="en-US" smtClean="0"/>
              <a:t>Filter bank</a:t>
            </a:r>
          </a:p>
        </p:txBody>
      </p:sp>
      <p:pic>
        <p:nvPicPr>
          <p:cNvPr id="81923" name="Picture 2"/>
          <p:cNvPicPr>
            <a:picLocks noChangeAspect="1"/>
          </p:cNvPicPr>
          <p:nvPr/>
        </p:nvPicPr>
        <p:blipFill>
          <a:blip r:embed="rId2"/>
          <a:srcRect/>
          <a:stretch>
            <a:fillRect/>
          </a:stretch>
        </p:blipFill>
        <p:spPr bwMode="auto">
          <a:xfrm>
            <a:off x="0" y="1595438"/>
            <a:ext cx="9144000" cy="4535487"/>
          </a:xfrm>
          <a:prstGeom prst="rect">
            <a:avLst/>
          </a:prstGeom>
          <a:noFill/>
          <a:ln w="9525">
            <a:noFill/>
            <a:miter lim="800000"/>
            <a:headEnd/>
            <a:tailEnd/>
          </a:ln>
        </p:spPr>
      </p:pic>
      <p:sp>
        <p:nvSpPr>
          <p:cNvPr id="81924" name="TextBox 3"/>
          <p:cNvSpPr txBox="1">
            <a:spLocks noChangeArrowheads="1"/>
          </p:cNvSpPr>
          <p:nvPr/>
        </p:nvSpPr>
        <p:spPr bwMode="auto">
          <a:xfrm>
            <a:off x="5457825" y="6024563"/>
            <a:ext cx="3306763" cy="369887"/>
          </a:xfrm>
          <a:prstGeom prst="rect">
            <a:avLst/>
          </a:prstGeom>
          <a:noFill/>
          <a:ln w="9525">
            <a:noFill/>
            <a:miter lim="800000"/>
            <a:headEnd/>
            <a:tailEnd/>
          </a:ln>
        </p:spPr>
        <p:txBody>
          <a:bodyPr wrap="none">
            <a:prstTxWarp prst="textNoShape">
              <a:avLst/>
            </a:prstTxWarp>
            <a:spAutoFit/>
          </a:bodyPr>
          <a:lstStyle/>
          <a:p>
            <a:r>
              <a:rPr lang="en-US" sz="1800"/>
              <a:t>Each output is called </a:t>
            </a:r>
            <a:r>
              <a:rPr lang="en-US" sz="1800" i="1"/>
              <a:t>subband</a:t>
            </a:r>
          </a:p>
        </p:txBody>
      </p:sp>
      <p:sp>
        <p:nvSpPr>
          <p:cNvPr id="81925" name="TextBox 6"/>
          <p:cNvSpPr txBox="1">
            <a:spLocks noChangeArrowheads="1"/>
          </p:cNvSpPr>
          <p:nvPr/>
        </p:nvSpPr>
        <p:spPr bwMode="auto">
          <a:xfrm>
            <a:off x="376238" y="1304925"/>
            <a:ext cx="3829050" cy="369888"/>
          </a:xfrm>
          <a:prstGeom prst="rect">
            <a:avLst/>
          </a:prstGeom>
          <a:noFill/>
          <a:ln w="9525">
            <a:noFill/>
            <a:miter lim="800000"/>
            <a:headEnd/>
            <a:tailEnd/>
          </a:ln>
        </p:spPr>
        <p:txBody>
          <a:bodyPr wrap="none">
            <a:prstTxWarp prst="textNoShape">
              <a:avLst/>
            </a:prstTxWarp>
            <a:spAutoFit/>
          </a:bodyPr>
          <a:lstStyle/>
          <a:p>
            <a:r>
              <a:rPr lang="en-US" sz="1800"/>
              <a:t>Separable Quadrature Mirror Filters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2946" name="Picture 2" descr="2005feb10DontPost_Page_10"/>
          <p:cNvPicPr>
            <a:picLocks noChangeAspect="1" noChangeArrowheads="1"/>
          </p:cNvPicPr>
          <p:nvPr/>
        </p:nvPicPr>
        <p:blipFill>
          <a:blip r:embed="rId2"/>
          <a:srcRect/>
          <a:stretch>
            <a:fillRect/>
          </a:stretch>
        </p:blipFill>
        <p:spPr bwMode="auto">
          <a:xfrm>
            <a:off x="-457200" y="-147638"/>
            <a:ext cx="10058400" cy="7767638"/>
          </a:xfrm>
          <a:prstGeom prst="rect">
            <a:avLst/>
          </a:prstGeom>
          <a:noFill/>
          <a:ln w="9525">
            <a:noFill/>
            <a:miter lim="800000"/>
            <a:headEnd/>
            <a:tailEnd/>
          </a:ln>
        </p:spPr>
      </p:pic>
      <p:sp>
        <p:nvSpPr>
          <p:cNvPr id="82947" name="Rectangle 4"/>
          <p:cNvSpPr>
            <a:spLocks noChangeArrowheads="1"/>
          </p:cNvSpPr>
          <p:nvPr/>
        </p:nvSpPr>
        <p:spPr bwMode="auto">
          <a:xfrm>
            <a:off x="-304800" y="-76200"/>
            <a:ext cx="9601200" cy="914400"/>
          </a:xfrm>
          <a:prstGeom prst="rect">
            <a:avLst/>
          </a:prstGeom>
          <a:noFill/>
          <a:ln w="9525">
            <a:noFill/>
            <a:miter lim="800000"/>
            <a:headEnd/>
            <a:tailEnd/>
          </a:ln>
        </p:spPr>
        <p:txBody>
          <a:bodyPr anchor="ctr">
            <a:prstTxWarp prst="textNoShape">
              <a:avLst/>
            </a:prstTxWarp>
          </a:bodyPr>
          <a:lstStyle/>
          <a:p>
            <a:pPr algn="ctr"/>
            <a:r>
              <a:rPr lang="en-US" sz="3600">
                <a:solidFill>
                  <a:schemeClr val="tx2"/>
                </a:solidFill>
              </a:rPr>
              <a:t>Histograms of wavelet subband coefficients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3970" name="Picture 2" descr="2005feb10DontPost_Page_11"/>
          <p:cNvPicPr>
            <a:picLocks noChangeAspect="1" noChangeArrowheads="1"/>
          </p:cNvPicPr>
          <p:nvPr/>
        </p:nvPicPr>
        <p:blipFill>
          <a:blip r:embed="rId2"/>
          <a:srcRect/>
          <a:stretch>
            <a:fillRect/>
          </a:stretch>
        </p:blipFill>
        <p:spPr bwMode="auto">
          <a:xfrm>
            <a:off x="-430213" y="-433388"/>
            <a:ext cx="10006013" cy="7726363"/>
          </a:xfrm>
          <a:prstGeom prst="rect">
            <a:avLst/>
          </a:prstGeom>
          <a:noFill/>
          <a:ln w="9525">
            <a:noFill/>
            <a:miter lim="800000"/>
            <a:headEnd/>
            <a:tailEnd/>
          </a:ln>
        </p:spPr>
      </p:pic>
      <p:sp>
        <p:nvSpPr>
          <p:cNvPr id="83971" name="Rectangle 3"/>
          <p:cNvSpPr>
            <a:spLocks noChangeArrowheads="1"/>
          </p:cNvSpPr>
          <p:nvPr/>
        </p:nvSpPr>
        <p:spPr bwMode="auto">
          <a:xfrm>
            <a:off x="-304800" y="-76200"/>
            <a:ext cx="9448800" cy="1295400"/>
          </a:xfrm>
          <a:prstGeom prst="rect">
            <a:avLst/>
          </a:prstGeom>
          <a:noFill/>
          <a:ln w="9525">
            <a:noFill/>
            <a:miter lim="800000"/>
            <a:headEnd/>
            <a:tailEnd/>
          </a:ln>
        </p:spPr>
        <p:txBody>
          <a:bodyPr anchor="ctr">
            <a:prstTxWarp prst="textNoShape">
              <a:avLst/>
            </a:prstTxWarp>
          </a:bodyPr>
          <a:lstStyle/>
          <a:p>
            <a:pPr algn="ctr"/>
            <a:r>
              <a:rPr lang="en-US" sz="3200">
                <a:solidFill>
                  <a:schemeClr val="tx2"/>
                </a:solidFill>
              </a:rPr>
              <a:t>There are correlations between subband coefficients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4" name="Picture 2" descr="2005feb10DontPost_Page_12"/>
          <p:cNvPicPr>
            <a:picLocks noChangeAspect="1" noChangeArrowheads="1"/>
          </p:cNvPicPr>
          <p:nvPr/>
        </p:nvPicPr>
        <p:blipFill>
          <a:blip r:embed="rId2"/>
          <a:srcRect l="17924" t="17441" r="15520" b="68591"/>
          <a:stretch>
            <a:fillRect/>
          </a:stretch>
        </p:blipFill>
        <p:spPr bwMode="auto">
          <a:xfrm>
            <a:off x="461963" y="4187825"/>
            <a:ext cx="8304212" cy="1346200"/>
          </a:xfrm>
          <a:prstGeom prst="rect">
            <a:avLst/>
          </a:prstGeom>
          <a:noFill/>
          <a:ln w="9525">
            <a:noFill/>
            <a:miter lim="800000"/>
            <a:headEnd/>
            <a:tailEnd/>
          </a:ln>
        </p:spPr>
      </p:pic>
      <p:pic>
        <p:nvPicPr>
          <p:cNvPr id="84995" name="Picture 2" descr="2005feb10DontPost_Page_11"/>
          <p:cNvPicPr>
            <a:picLocks noChangeAspect="1" noChangeArrowheads="1"/>
          </p:cNvPicPr>
          <p:nvPr/>
        </p:nvPicPr>
        <p:blipFill>
          <a:blip r:embed="rId3"/>
          <a:srcRect l="19299" t="20125" r="19543" b="19250"/>
          <a:stretch>
            <a:fillRect/>
          </a:stretch>
        </p:blipFill>
        <p:spPr bwMode="auto">
          <a:xfrm>
            <a:off x="261938" y="277813"/>
            <a:ext cx="4200525" cy="3214687"/>
          </a:xfrm>
          <a:prstGeom prst="rect">
            <a:avLst/>
          </a:prstGeom>
          <a:noFill/>
          <a:ln w="9525">
            <a:noFill/>
            <a:miter lim="800000"/>
            <a:headEnd/>
            <a:tailEnd/>
          </a:ln>
        </p:spPr>
      </p:pic>
      <p:sp>
        <p:nvSpPr>
          <p:cNvPr id="5" name="Freeform 4"/>
          <p:cNvSpPr/>
          <p:nvPr/>
        </p:nvSpPr>
        <p:spPr>
          <a:xfrm>
            <a:off x="1244600" y="1539875"/>
            <a:ext cx="1749425" cy="2741613"/>
          </a:xfrm>
          <a:custGeom>
            <a:avLst/>
            <a:gdLst>
              <a:gd name="connsiteX0" fmla="*/ 1749323 w 1749323"/>
              <a:gd name="connsiteY0" fmla="*/ 0 h 2741939"/>
              <a:gd name="connsiteX1" fmla="*/ 1539068 w 1749323"/>
              <a:gd name="connsiteY1" fmla="*/ 235504 h 2741939"/>
              <a:gd name="connsiteX2" fmla="*/ 1026045 w 1749323"/>
              <a:gd name="connsiteY2" fmla="*/ 1034535 h 2741939"/>
              <a:gd name="connsiteX3" fmla="*/ 454151 w 1749323"/>
              <a:gd name="connsiteY3" fmla="*/ 2262520 h 2741939"/>
              <a:gd name="connsiteX4" fmla="*/ 0 w 1749323"/>
              <a:gd name="connsiteY4" fmla="*/ 2741939 h 2741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323" h="2741939">
                <a:moveTo>
                  <a:pt x="1749323" y="0"/>
                </a:moveTo>
                <a:cubicBezTo>
                  <a:pt x="1704468" y="31541"/>
                  <a:pt x="1659614" y="63082"/>
                  <a:pt x="1539068" y="235504"/>
                </a:cubicBezTo>
                <a:cubicBezTo>
                  <a:pt x="1418522" y="407926"/>
                  <a:pt x="1206864" y="696699"/>
                  <a:pt x="1026045" y="1034535"/>
                </a:cubicBezTo>
                <a:cubicBezTo>
                  <a:pt x="845226" y="1372371"/>
                  <a:pt x="625158" y="1977953"/>
                  <a:pt x="454151" y="2262520"/>
                </a:cubicBezTo>
                <a:cubicBezTo>
                  <a:pt x="283144" y="2547087"/>
                  <a:pt x="0" y="2741939"/>
                  <a:pt x="0" y="2741939"/>
                </a:cubicBezTo>
              </a:path>
            </a:pathLst>
          </a:custGeom>
          <a:ln>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sz="1800"/>
          </a:p>
        </p:txBody>
      </p:sp>
      <p:sp>
        <p:nvSpPr>
          <p:cNvPr id="6" name="Freeform 5"/>
          <p:cNvSpPr/>
          <p:nvPr/>
        </p:nvSpPr>
        <p:spPr>
          <a:xfrm>
            <a:off x="1558925" y="1362075"/>
            <a:ext cx="3352800" cy="3381375"/>
          </a:xfrm>
          <a:custGeom>
            <a:avLst/>
            <a:gdLst>
              <a:gd name="connsiteX0" fmla="*/ 89708 w 3352869"/>
              <a:gd name="connsiteY0" fmla="*/ 0 h 3381164"/>
              <a:gd name="connsiteX1" fmla="*/ 316784 w 3352869"/>
              <a:gd name="connsiteY1" fmla="*/ 647636 h 3381164"/>
              <a:gd name="connsiteX2" fmla="*/ 1990415 w 3352869"/>
              <a:gd name="connsiteY2" fmla="*/ 1917675 h 3381164"/>
              <a:gd name="connsiteX3" fmla="*/ 3352869 w 3352869"/>
              <a:gd name="connsiteY3" fmla="*/ 3381164 h 3381164"/>
            </a:gdLst>
            <a:ahLst/>
            <a:cxnLst>
              <a:cxn ang="0">
                <a:pos x="connsiteX0" y="connsiteY0"/>
              </a:cxn>
              <a:cxn ang="0">
                <a:pos x="connsiteX1" y="connsiteY1"/>
              </a:cxn>
              <a:cxn ang="0">
                <a:pos x="connsiteX2" y="connsiteY2"/>
              </a:cxn>
              <a:cxn ang="0">
                <a:pos x="connsiteX3" y="connsiteY3"/>
              </a:cxn>
            </a:cxnLst>
            <a:rect l="l" t="t" r="r" b="b"/>
            <a:pathLst>
              <a:path w="3352869" h="3381164">
                <a:moveTo>
                  <a:pt x="89708" y="0"/>
                </a:moveTo>
                <a:cubicBezTo>
                  <a:pt x="44854" y="164012"/>
                  <a:pt x="0" y="328024"/>
                  <a:pt x="316784" y="647636"/>
                </a:cubicBezTo>
                <a:cubicBezTo>
                  <a:pt x="633569" y="967249"/>
                  <a:pt x="1484401" y="1462087"/>
                  <a:pt x="1990415" y="1917675"/>
                </a:cubicBezTo>
                <a:cubicBezTo>
                  <a:pt x="2496429" y="2373263"/>
                  <a:pt x="2924649" y="2877213"/>
                  <a:pt x="3352869" y="3381164"/>
                </a:cubicBezTo>
              </a:path>
            </a:pathLst>
          </a:custGeom>
          <a:ln>
            <a:tailEnd type="arrow"/>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sz="1800"/>
          </a:p>
        </p:txBody>
      </p:sp>
      <p:sp>
        <p:nvSpPr>
          <p:cNvPr id="8" name="Freeform 7"/>
          <p:cNvSpPr/>
          <p:nvPr/>
        </p:nvSpPr>
        <p:spPr>
          <a:xfrm>
            <a:off x="3557588" y="1127125"/>
            <a:ext cx="2166937" cy="4087813"/>
          </a:xfrm>
          <a:custGeom>
            <a:avLst/>
            <a:gdLst>
              <a:gd name="connsiteX0" fmla="*/ 0 w 2167031"/>
              <a:gd name="connsiteY0" fmla="*/ 0 h 4087675"/>
              <a:gd name="connsiteX1" fmla="*/ 1774554 w 2167031"/>
              <a:gd name="connsiteY1" fmla="*/ 1539187 h 4087675"/>
              <a:gd name="connsiteX2" fmla="*/ 2052091 w 2167031"/>
              <a:gd name="connsiteY2" fmla="*/ 2582133 h 4087675"/>
              <a:gd name="connsiteX3" fmla="*/ 1084917 w 2167031"/>
              <a:gd name="connsiteY3" fmla="*/ 4087675 h 4087675"/>
            </a:gdLst>
            <a:ahLst/>
            <a:cxnLst>
              <a:cxn ang="0">
                <a:pos x="connsiteX0" y="connsiteY0"/>
              </a:cxn>
              <a:cxn ang="0">
                <a:pos x="connsiteX1" y="connsiteY1"/>
              </a:cxn>
              <a:cxn ang="0">
                <a:pos x="connsiteX2" y="connsiteY2"/>
              </a:cxn>
              <a:cxn ang="0">
                <a:pos x="connsiteX3" y="connsiteY3"/>
              </a:cxn>
            </a:cxnLst>
            <a:rect l="l" t="t" r="r" b="b"/>
            <a:pathLst>
              <a:path w="2167031" h="4087675">
                <a:moveTo>
                  <a:pt x="0" y="0"/>
                </a:moveTo>
                <a:cubicBezTo>
                  <a:pt x="716269" y="554416"/>
                  <a:pt x="1432539" y="1108832"/>
                  <a:pt x="1774554" y="1539187"/>
                </a:cubicBezTo>
                <a:cubicBezTo>
                  <a:pt x="2116569" y="1969542"/>
                  <a:pt x="2167031" y="2157385"/>
                  <a:pt x="2052091" y="2582133"/>
                </a:cubicBezTo>
                <a:cubicBezTo>
                  <a:pt x="1937152" y="3006881"/>
                  <a:pt x="1084917" y="4087675"/>
                  <a:pt x="1084917" y="4087675"/>
                </a:cubicBezTo>
              </a:path>
            </a:pathLst>
          </a:custGeom>
          <a:ln>
            <a:solidFill>
              <a:srgbClr val="008000"/>
            </a:solidFill>
            <a:tailEnd type="stealth"/>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sz="1800"/>
          </a:p>
        </p:txBody>
      </p:sp>
      <p:sp>
        <p:nvSpPr>
          <p:cNvPr id="9" name="Freeform 8"/>
          <p:cNvSpPr/>
          <p:nvPr/>
        </p:nvSpPr>
        <p:spPr>
          <a:xfrm>
            <a:off x="4071938" y="733425"/>
            <a:ext cx="2254250" cy="4413250"/>
          </a:xfrm>
          <a:custGeom>
            <a:avLst/>
            <a:gdLst>
              <a:gd name="connsiteX0" fmla="*/ 0 w 2167031"/>
              <a:gd name="connsiteY0" fmla="*/ 0 h 4087675"/>
              <a:gd name="connsiteX1" fmla="*/ 1774554 w 2167031"/>
              <a:gd name="connsiteY1" fmla="*/ 1539187 h 4087675"/>
              <a:gd name="connsiteX2" fmla="*/ 2052091 w 2167031"/>
              <a:gd name="connsiteY2" fmla="*/ 2582133 h 4087675"/>
              <a:gd name="connsiteX3" fmla="*/ 1084917 w 2167031"/>
              <a:gd name="connsiteY3" fmla="*/ 4087675 h 4087675"/>
              <a:gd name="connsiteX0" fmla="*/ 0 w 2136194"/>
              <a:gd name="connsiteY0" fmla="*/ 0 h 4087675"/>
              <a:gd name="connsiteX1" fmla="*/ 1774554 w 2136194"/>
              <a:gd name="connsiteY1" fmla="*/ 1539187 h 4087675"/>
              <a:gd name="connsiteX2" fmla="*/ 2052091 w 2136194"/>
              <a:gd name="connsiteY2" fmla="*/ 2582133 h 4087675"/>
              <a:gd name="connsiteX3" fmla="*/ 2136194 w 2136194"/>
              <a:gd name="connsiteY3" fmla="*/ 4087675 h 4087675"/>
              <a:gd name="connsiteX0" fmla="*/ 0 w 2255337"/>
              <a:gd name="connsiteY0" fmla="*/ 0 h 4087675"/>
              <a:gd name="connsiteX1" fmla="*/ 1774554 w 2255337"/>
              <a:gd name="connsiteY1" fmla="*/ 1539187 h 4087675"/>
              <a:gd name="connsiteX2" fmla="*/ 2195064 w 2255337"/>
              <a:gd name="connsiteY2" fmla="*/ 2846919 h 4087675"/>
              <a:gd name="connsiteX3" fmla="*/ 2136194 w 2255337"/>
              <a:gd name="connsiteY3" fmla="*/ 4087675 h 4087675"/>
            </a:gdLst>
            <a:ahLst/>
            <a:cxnLst>
              <a:cxn ang="0">
                <a:pos x="connsiteX0" y="connsiteY0"/>
              </a:cxn>
              <a:cxn ang="0">
                <a:pos x="connsiteX1" y="connsiteY1"/>
              </a:cxn>
              <a:cxn ang="0">
                <a:pos x="connsiteX2" y="connsiteY2"/>
              </a:cxn>
              <a:cxn ang="0">
                <a:pos x="connsiteX3" y="connsiteY3"/>
              </a:cxn>
            </a:cxnLst>
            <a:rect l="l" t="t" r="r" b="b"/>
            <a:pathLst>
              <a:path w="2255337" h="4087675">
                <a:moveTo>
                  <a:pt x="0" y="0"/>
                </a:moveTo>
                <a:cubicBezTo>
                  <a:pt x="716269" y="554416"/>
                  <a:pt x="1408710" y="1064701"/>
                  <a:pt x="1774554" y="1539187"/>
                </a:cubicBezTo>
                <a:cubicBezTo>
                  <a:pt x="2140398" y="2013673"/>
                  <a:pt x="2134791" y="2422171"/>
                  <a:pt x="2195064" y="2846919"/>
                </a:cubicBezTo>
                <a:cubicBezTo>
                  <a:pt x="2255337" y="3271667"/>
                  <a:pt x="2136194" y="4087675"/>
                  <a:pt x="2136194" y="4087675"/>
                </a:cubicBezTo>
              </a:path>
            </a:pathLst>
          </a:custGeom>
          <a:ln>
            <a:solidFill>
              <a:srgbClr val="3366FF"/>
            </a:solidFill>
            <a:tailEnd type="stealth"/>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sz="1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9" name="Title 6"/>
          <p:cNvSpPr>
            <a:spLocks noGrp="1"/>
          </p:cNvSpPr>
          <p:nvPr>
            <p:ph type="title"/>
          </p:nvPr>
        </p:nvSpPr>
        <p:spPr>
          <a:xfrm>
            <a:off x="530225" y="0"/>
            <a:ext cx="8229600" cy="892175"/>
          </a:xfrm>
        </p:spPr>
        <p:txBody>
          <a:bodyPr/>
          <a:lstStyle/>
          <a:p>
            <a:r>
              <a:rPr lang="en-US" smtClean="0">
                <a:ea typeface="ＭＳ Ｐゴシック" pitchFamily="-1" charset="-128"/>
                <a:cs typeface="ＭＳ Ｐゴシック" pitchFamily="-1" charset="-128"/>
              </a:rPr>
              <a:t>Gaussian model</a:t>
            </a:r>
          </a:p>
        </p:txBody>
      </p:sp>
      <p:sp>
        <p:nvSpPr>
          <p:cNvPr id="39940" name="TextBox 12"/>
          <p:cNvSpPr txBox="1">
            <a:spLocks noChangeArrowheads="1"/>
          </p:cNvSpPr>
          <p:nvPr/>
        </p:nvSpPr>
        <p:spPr bwMode="auto">
          <a:xfrm>
            <a:off x="252413" y="860425"/>
            <a:ext cx="8891587" cy="368300"/>
          </a:xfrm>
          <a:prstGeom prst="rect">
            <a:avLst/>
          </a:prstGeom>
          <a:noFill/>
          <a:ln w="9525">
            <a:noFill/>
            <a:miter lim="800000"/>
            <a:headEnd/>
            <a:tailEnd/>
          </a:ln>
        </p:spPr>
        <p:txBody>
          <a:bodyPr wrap="none">
            <a:prstTxWarp prst="textNoShape">
              <a:avLst/>
            </a:prstTxWarp>
            <a:spAutoFit/>
          </a:bodyPr>
          <a:lstStyle/>
          <a:p>
            <a:r>
              <a:rPr lang="en-US" sz="1800"/>
              <a:t>We want a distribution that captures the correlation structure typical of natural images.</a:t>
            </a:r>
          </a:p>
        </p:txBody>
      </p:sp>
      <p:sp>
        <p:nvSpPr>
          <p:cNvPr id="39941" name="TextBox 13"/>
          <p:cNvSpPr txBox="1">
            <a:spLocks noChangeArrowheads="1"/>
          </p:cNvSpPr>
          <p:nvPr/>
        </p:nvSpPr>
        <p:spPr bwMode="auto">
          <a:xfrm>
            <a:off x="258763" y="1309688"/>
            <a:ext cx="4714875" cy="369887"/>
          </a:xfrm>
          <a:prstGeom prst="rect">
            <a:avLst/>
          </a:prstGeom>
          <a:noFill/>
          <a:ln w="9525">
            <a:noFill/>
            <a:miter lim="800000"/>
            <a:headEnd/>
            <a:tailEnd/>
          </a:ln>
        </p:spPr>
        <p:txBody>
          <a:bodyPr wrap="none">
            <a:prstTxWarp prst="textNoShape">
              <a:avLst/>
            </a:prstTxWarp>
            <a:spAutoFit/>
          </a:bodyPr>
          <a:lstStyle/>
          <a:p>
            <a:r>
              <a:rPr lang="en-US" sz="1800"/>
              <a:t>Let </a:t>
            </a:r>
            <a:r>
              <a:rPr lang="en-US" sz="1800" b="1"/>
              <a:t>C </a:t>
            </a:r>
            <a:r>
              <a:rPr lang="en-US" sz="1800"/>
              <a:t>be the covariance matrix of the image:</a:t>
            </a:r>
          </a:p>
        </p:txBody>
      </p:sp>
      <p:pic>
        <p:nvPicPr>
          <p:cNvPr id="39942" name="Picture 14"/>
          <p:cNvPicPr>
            <a:picLocks noChangeAspect="1"/>
          </p:cNvPicPr>
          <p:nvPr/>
        </p:nvPicPr>
        <p:blipFill>
          <a:blip r:embed="rId3"/>
          <a:srcRect/>
          <a:stretch>
            <a:fillRect/>
          </a:stretch>
        </p:blipFill>
        <p:spPr bwMode="auto">
          <a:xfrm>
            <a:off x="1108075" y="1944688"/>
            <a:ext cx="3170238" cy="890587"/>
          </a:xfrm>
          <a:prstGeom prst="rect">
            <a:avLst/>
          </a:prstGeom>
          <a:noFill/>
          <a:ln w="9525">
            <a:noFill/>
            <a:miter lim="800000"/>
            <a:headEnd/>
            <a:tailEnd/>
          </a:ln>
        </p:spPr>
      </p:pic>
      <p:sp>
        <p:nvSpPr>
          <p:cNvPr id="39943" name="TextBox 21"/>
          <p:cNvSpPr txBox="1">
            <a:spLocks noChangeArrowheads="1"/>
          </p:cNvSpPr>
          <p:nvPr/>
        </p:nvSpPr>
        <p:spPr bwMode="auto">
          <a:xfrm>
            <a:off x="460375" y="4017963"/>
            <a:ext cx="5005388" cy="369887"/>
          </a:xfrm>
          <a:prstGeom prst="rect">
            <a:avLst/>
          </a:prstGeom>
          <a:noFill/>
          <a:ln w="9525">
            <a:noFill/>
            <a:miter lim="800000"/>
            <a:headEnd/>
            <a:tailEnd/>
          </a:ln>
        </p:spPr>
        <p:txBody>
          <a:bodyPr wrap="none">
            <a:prstTxWarp prst="textNoShape">
              <a:avLst/>
            </a:prstTxWarp>
            <a:spAutoFit/>
          </a:bodyPr>
          <a:lstStyle/>
          <a:p>
            <a:r>
              <a:rPr lang="en-US" sz="1800"/>
              <a:t>Diagonalization of circulant matrices: C = EDE</a:t>
            </a:r>
            <a:r>
              <a:rPr lang="en-US" sz="1800" baseline="30000"/>
              <a:t>T</a:t>
            </a:r>
          </a:p>
        </p:txBody>
      </p:sp>
      <p:grpSp>
        <p:nvGrpSpPr>
          <p:cNvPr id="39944" name="Group 40"/>
          <p:cNvGrpSpPr>
            <a:grpSpLocks/>
          </p:cNvGrpSpPr>
          <p:nvPr/>
        </p:nvGrpSpPr>
        <p:grpSpPr bwMode="auto">
          <a:xfrm>
            <a:off x="3400425" y="1365250"/>
            <a:ext cx="5648325" cy="2474913"/>
            <a:chOff x="3399991" y="1366035"/>
            <a:chExt cx="5649353" cy="2474206"/>
          </a:xfrm>
        </p:grpSpPr>
        <p:pic>
          <p:nvPicPr>
            <p:cNvPr id="39992" name="Picture 11"/>
            <p:cNvPicPr>
              <a:picLocks noChangeAspect="1"/>
            </p:cNvPicPr>
            <p:nvPr/>
          </p:nvPicPr>
          <p:blipFill>
            <a:blip r:embed="rId4"/>
            <a:srcRect/>
            <a:stretch>
              <a:fillRect/>
            </a:stretch>
          </p:blipFill>
          <p:spPr bwMode="auto">
            <a:xfrm>
              <a:off x="4668573" y="1366035"/>
              <a:ext cx="4300712" cy="2092053"/>
            </a:xfrm>
            <a:prstGeom prst="rect">
              <a:avLst/>
            </a:prstGeom>
            <a:noFill/>
            <a:ln w="9525">
              <a:noFill/>
              <a:miter lim="800000"/>
              <a:headEnd/>
              <a:tailEnd/>
            </a:ln>
          </p:spPr>
        </p:pic>
        <p:sp>
          <p:nvSpPr>
            <p:cNvPr id="21" name="Freeform 20"/>
            <p:cNvSpPr/>
            <p:nvPr/>
          </p:nvSpPr>
          <p:spPr>
            <a:xfrm>
              <a:off x="3580999" y="2564256"/>
              <a:ext cx="1151147" cy="358673"/>
            </a:xfrm>
            <a:custGeom>
              <a:avLst/>
              <a:gdLst>
                <a:gd name="connsiteX0" fmla="*/ 1151627 w 1151627"/>
                <a:gd name="connsiteY0" fmla="*/ 7889 h 358923"/>
                <a:gd name="connsiteX1" fmla="*/ 1025421 w 1151627"/>
                <a:gd name="connsiteY1" fmla="*/ 197211 h 358923"/>
                <a:gd name="connsiteX2" fmla="*/ 788786 w 1151627"/>
                <a:gd name="connsiteY2" fmla="*/ 323426 h 358923"/>
                <a:gd name="connsiteX3" fmla="*/ 418056 w 1151627"/>
                <a:gd name="connsiteY3" fmla="*/ 354979 h 358923"/>
                <a:gd name="connsiteX4" fmla="*/ 165645 w 1151627"/>
                <a:gd name="connsiteY4" fmla="*/ 299760 h 358923"/>
                <a:gd name="connsiteX5" fmla="*/ 0 w 1151627"/>
                <a:gd name="connsiteY5" fmla="*/ 0 h 35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627" h="358923">
                  <a:moveTo>
                    <a:pt x="1151627" y="7889"/>
                  </a:moveTo>
                  <a:cubicBezTo>
                    <a:pt x="1118760" y="76255"/>
                    <a:pt x="1085894" y="144622"/>
                    <a:pt x="1025421" y="197211"/>
                  </a:cubicBezTo>
                  <a:cubicBezTo>
                    <a:pt x="964948" y="249800"/>
                    <a:pt x="890014" y="297131"/>
                    <a:pt x="788786" y="323426"/>
                  </a:cubicBezTo>
                  <a:cubicBezTo>
                    <a:pt x="687559" y="349721"/>
                    <a:pt x="521913" y="358923"/>
                    <a:pt x="418056" y="354979"/>
                  </a:cubicBezTo>
                  <a:cubicBezTo>
                    <a:pt x="314199" y="351035"/>
                    <a:pt x="235321" y="358923"/>
                    <a:pt x="165645" y="299760"/>
                  </a:cubicBezTo>
                  <a:cubicBezTo>
                    <a:pt x="95969" y="240597"/>
                    <a:pt x="0" y="0"/>
                    <a:pt x="0" y="0"/>
                  </a:cubicBezTo>
                </a:path>
              </a:pathLst>
            </a:custGeom>
            <a:ln>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sz="1800">
                <a:ea typeface="ＭＳ Ｐゴシック" pitchFamily="-1" charset="-128"/>
                <a:cs typeface="ＭＳ Ｐゴシック" pitchFamily="-1" charset="-128"/>
              </a:endParaRPr>
            </a:p>
          </p:txBody>
        </p:sp>
        <p:sp>
          <p:nvSpPr>
            <p:cNvPr id="39994" name="TextBox 22"/>
            <p:cNvSpPr txBox="1">
              <a:spLocks noChangeArrowheads="1"/>
            </p:cNvSpPr>
            <p:nvPr/>
          </p:nvSpPr>
          <p:spPr bwMode="auto">
            <a:xfrm>
              <a:off x="3399991" y="3470909"/>
              <a:ext cx="5649353" cy="369332"/>
            </a:xfrm>
            <a:prstGeom prst="rect">
              <a:avLst/>
            </a:prstGeom>
            <a:noFill/>
            <a:ln w="9525">
              <a:noFill/>
              <a:miter lim="800000"/>
              <a:headEnd/>
              <a:tailEnd/>
            </a:ln>
          </p:spPr>
          <p:txBody>
            <a:bodyPr wrap="none">
              <a:prstTxWarp prst="textNoShape">
                <a:avLst/>
              </a:prstTxWarp>
              <a:spAutoFit/>
            </a:bodyPr>
            <a:lstStyle/>
            <a:p>
              <a:r>
                <a:rPr lang="en-US" sz="1800"/>
                <a:t>Stationarity assumption: Symmetrical circulant matrix</a:t>
              </a:r>
            </a:p>
          </p:txBody>
        </p:sp>
        <p:cxnSp>
          <p:nvCxnSpPr>
            <p:cNvPr id="25" name="Straight Arrow Connector 24"/>
            <p:cNvCxnSpPr/>
            <p:nvPr/>
          </p:nvCxnSpPr>
          <p:spPr>
            <a:xfrm rot="16200000" flipV="1">
              <a:off x="4598179" y="2934829"/>
              <a:ext cx="860179" cy="7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9945" name="TextBox 25"/>
          <p:cNvSpPr txBox="1">
            <a:spLocks noChangeArrowheads="1"/>
          </p:cNvSpPr>
          <p:nvPr/>
        </p:nvSpPr>
        <p:spPr bwMode="auto">
          <a:xfrm>
            <a:off x="898525" y="4375150"/>
            <a:ext cx="4137025" cy="369888"/>
          </a:xfrm>
          <a:prstGeom prst="rect">
            <a:avLst/>
          </a:prstGeom>
          <a:noFill/>
          <a:ln w="9525">
            <a:noFill/>
            <a:miter lim="800000"/>
            <a:headEnd/>
            <a:tailEnd/>
          </a:ln>
        </p:spPr>
        <p:txBody>
          <a:bodyPr wrap="none">
            <a:prstTxWarp prst="textNoShape">
              <a:avLst/>
            </a:prstTxWarp>
            <a:spAutoFit/>
          </a:bodyPr>
          <a:lstStyle/>
          <a:p>
            <a:r>
              <a:rPr lang="en-US" sz="1800"/>
              <a:t>The eigenvectors are the Fourier basis</a:t>
            </a:r>
          </a:p>
        </p:txBody>
      </p:sp>
      <p:sp>
        <p:nvSpPr>
          <p:cNvPr id="39946" name="TextBox 26"/>
          <p:cNvSpPr txBox="1">
            <a:spLocks noChangeArrowheads="1"/>
          </p:cNvSpPr>
          <p:nvPr/>
        </p:nvSpPr>
        <p:spPr bwMode="auto">
          <a:xfrm>
            <a:off x="909638" y="4691063"/>
            <a:ext cx="7289800" cy="369887"/>
          </a:xfrm>
          <a:prstGeom prst="rect">
            <a:avLst/>
          </a:prstGeom>
          <a:noFill/>
          <a:ln w="9525">
            <a:noFill/>
            <a:miter lim="800000"/>
            <a:headEnd/>
            <a:tailEnd/>
          </a:ln>
        </p:spPr>
        <p:txBody>
          <a:bodyPr wrap="none">
            <a:prstTxWarp prst="textNoShape">
              <a:avLst/>
            </a:prstTxWarp>
            <a:spAutoFit/>
          </a:bodyPr>
          <a:lstStyle/>
          <a:p>
            <a:r>
              <a:rPr lang="en-US" sz="1800"/>
              <a:t>The eigenvalues are the squared magnitude of the Fourier coefficients</a:t>
            </a:r>
          </a:p>
        </p:txBody>
      </p:sp>
      <p:sp>
        <p:nvSpPr>
          <p:cNvPr id="39947" name="Rectangle 37"/>
          <p:cNvSpPr>
            <a:spLocks noChangeArrowheads="1"/>
          </p:cNvSpPr>
          <p:nvPr/>
        </p:nvSpPr>
        <p:spPr bwMode="auto">
          <a:xfrm>
            <a:off x="981075" y="5729288"/>
            <a:ext cx="485775" cy="369887"/>
          </a:xfrm>
          <a:prstGeom prst="rect">
            <a:avLst/>
          </a:prstGeom>
          <a:noFill/>
          <a:ln w="9525">
            <a:noFill/>
            <a:miter lim="800000"/>
            <a:headEnd/>
            <a:tailEnd/>
          </a:ln>
        </p:spPr>
        <p:txBody>
          <a:bodyPr wrap="none">
            <a:prstTxWarp prst="textNoShape">
              <a:avLst/>
            </a:prstTxWarp>
            <a:spAutoFit/>
          </a:bodyPr>
          <a:lstStyle/>
          <a:p>
            <a:r>
              <a:rPr lang="en-US" sz="1800"/>
              <a:t>D=</a:t>
            </a:r>
          </a:p>
        </p:txBody>
      </p:sp>
      <p:graphicFrame>
        <p:nvGraphicFramePr>
          <p:cNvPr id="39" name="Table 38"/>
          <p:cNvGraphicFramePr>
            <a:graphicFrameLocks noGrp="1"/>
          </p:cNvGraphicFramePr>
          <p:nvPr/>
        </p:nvGraphicFramePr>
        <p:xfrm>
          <a:off x="1436688" y="5103813"/>
          <a:ext cx="1571625" cy="1571625"/>
        </p:xfrm>
        <a:graphic>
          <a:graphicData uri="http://schemas.openxmlformats.org/drawingml/2006/table">
            <a:tbl>
              <a:tblPr/>
              <a:tblGrid>
                <a:gridCol w="314325"/>
                <a:gridCol w="314325"/>
                <a:gridCol w="314325"/>
                <a:gridCol w="314325"/>
                <a:gridCol w="314325"/>
              </a:tblGrid>
              <a:tr h="314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4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4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4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a:t>
                      </a: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4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bl>
          </a:graphicData>
        </a:graphic>
      </p:graphicFrame>
      <p:grpSp>
        <p:nvGrpSpPr>
          <p:cNvPr id="39986" name="Group 42"/>
          <p:cNvGrpSpPr>
            <a:grpSpLocks/>
          </p:cNvGrpSpPr>
          <p:nvPr/>
        </p:nvGrpSpPr>
        <p:grpSpPr bwMode="auto">
          <a:xfrm>
            <a:off x="1927225" y="5395913"/>
            <a:ext cx="4043363" cy="1044575"/>
            <a:chOff x="1926897" y="5395922"/>
            <a:chExt cx="4044213" cy="1043991"/>
          </a:xfrm>
        </p:grpSpPr>
        <p:grpSp>
          <p:nvGrpSpPr>
            <p:cNvPr id="39987" name="Group 41"/>
            <p:cNvGrpSpPr>
              <a:grpSpLocks/>
            </p:cNvGrpSpPr>
            <p:nvPr/>
          </p:nvGrpSpPr>
          <p:grpSpPr bwMode="auto">
            <a:xfrm>
              <a:off x="1926897" y="5395922"/>
              <a:ext cx="4044213" cy="1043991"/>
              <a:chOff x="1926897" y="5395922"/>
              <a:chExt cx="4044213" cy="1043991"/>
            </a:xfrm>
          </p:grpSpPr>
          <p:pic>
            <p:nvPicPr>
              <p:cNvPr id="39990" name="Picture 34"/>
              <p:cNvPicPr>
                <a:picLocks noChangeAspect="1"/>
              </p:cNvPicPr>
              <p:nvPr/>
            </p:nvPicPr>
            <p:blipFill>
              <a:blip r:embed="rId5"/>
              <a:srcRect/>
              <a:stretch>
                <a:fillRect/>
              </a:stretch>
            </p:blipFill>
            <p:spPr bwMode="auto">
              <a:xfrm>
                <a:off x="4059578" y="5395922"/>
                <a:ext cx="1911532" cy="1043991"/>
              </a:xfrm>
              <a:prstGeom prst="rect">
                <a:avLst/>
              </a:prstGeom>
              <a:noFill/>
              <a:ln w="9525">
                <a:noFill/>
                <a:miter lim="800000"/>
                <a:headEnd/>
                <a:tailEnd/>
              </a:ln>
            </p:spPr>
          </p:pic>
          <p:sp>
            <p:nvSpPr>
              <p:cNvPr id="40" name="Freeform 39"/>
              <p:cNvSpPr/>
              <p:nvPr/>
            </p:nvSpPr>
            <p:spPr>
              <a:xfrm>
                <a:off x="1926897" y="5432414"/>
                <a:ext cx="2162630" cy="509303"/>
              </a:xfrm>
              <a:custGeom>
                <a:avLst/>
                <a:gdLst>
                  <a:gd name="connsiteX0" fmla="*/ 0 w 2163379"/>
                  <a:gd name="connsiteY0" fmla="*/ 138678 h 509460"/>
                  <a:gd name="connsiteX1" fmla="*/ 613103 w 2163379"/>
                  <a:gd name="connsiteY1" fmla="*/ 59850 h 509460"/>
                  <a:gd name="connsiteX2" fmla="*/ 1208689 w 2163379"/>
                  <a:gd name="connsiteY2" fmla="*/ 51092 h 509460"/>
                  <a:gd name="connsiteX3" fmla="*/ 1672896 w 2163379"/>
                  <a:gd name="connsiteY3" fmla="*/ 366402 h 509460"/>
                  <a:gd name="connsiteX4" fmla="*/ 1988206 w 2163379"/>
                  <a:gd name="connsiteY4" fmla="*/ 489023 h 509460"/>
                  <a:gd name="connsiteX5" fmla="*/ 2163379 w 2163379"/>
                  <a:gd name="connsiteY5" fmla="*/ 489023 h 50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379" h="509460">
                    <a:moveTo>
                      <a:pt x="0" y="138678"/>
                    </a:moveTo>
                    <a:cubicBezTo>
                      <a:pt x="205827" y="106563"/>
                      <a:pt x="411655" y="74448"/>
                      <a:pt x="613103" y="59850"/>
                    </a:cubicBezTo>
                    <a:cubicBezTo>
                      <a:pt x="814551" y="45252"/>
                      <a:pt x="1032057" y="0"/>
                      <a:pt x="1208689" y="51092"/>
                    </a:cubicBezTo>
                    <a:cubicBezTo>
                      <a:pt x="1385321" y="102184"/>
                      <a:pt x="1542977" y="293414"/>
                      <a:pt x="1672896" y="366402"/>
                    </a:cubicBezTo>
                    <a:cubicBezTo>
                      <a:pt x="1802815" y="439390"/>
                      <a:pt x="1906459" y="468586"/>
                      <a:pt x="1988206" y="489023"/>
                    </a:cubicBezTo>
                    <a:cubicBezTo>
                      <a:pt x="2069953" y="509460"/>
                      <a:pt x="2163379" y="489023"/>
                      <a:pt x="2163379" y="489023"/>
                    </a:cubicBezTo>
                  </a:path>
                </a:pathLst>
              </a:cu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sz="1800">
                  <a:ea typeface="ＭＳ Ｐゴシック" pitchFamily="-1" charset="-128"/>
                  <a:cs typeface="ＭＳ Ｐゴシック" pitchFamily="-1" charset="-128"/>
                </a:endParaRPr>
              </a:p>
            </p:txBody>
          </p:sp>
        </p:grpSp>
        <p:sp>
          <p:nvSpPr>
            <p:cNvPr id="39988" name="TextBox 35"/>
            <p:cNvSpPr txBox="1">
              <a:spLocks noChangeArrowheads="1"/>
            </p:cNvSpPr>
            <p:nvPr/>
          </p:nvSpPr>
          <p:spPr bwMode="auto">
            <a:xfrm>
              <a:off x="4787930" y="5600782"/>
              <a:ext cx="255987" cy="246221"/>
            </a:xfrm>
            <a:prstGeom prst="rect">
              <a:avLst/>
            </a:prstGeom>
            <a:noFill/>
            <a:ln w="9525">
              <a:noFill/>
              <a:miter lim="800000"/>
              <a:headEnd/>
              <a:tailEnd/>
            </a:ln>
          </p:spPr>
          <p:txBody>
            <a:bodyPr wrap="none">
              <a:prstTxWarp prst="textNoShape">
                <a:avLst/>
              </a:prstTxWarp>
              <a:spAutoFit/>
            </a:bodyPr>
            <a:lstStyle/>
            <a:p>
              <a:r>
                <a:rPr lang="en-US" sz="1000"/>
                <a:t>2</a:t>
              </a:r>
            </a:p>
          </p:txBody>
        </p:sp>
        <p:sp>
          <p:nvSpPr>
            <p:cNvPr id="39989" name="TextBox 36"/>
            <p:cNvSpPr txBox="1">
              <a:spLocks noChangeArrowheads="1"/>
            </p:cNvSpPr>
            <p:nvPr/>
          </p:nvSpPr>
          <p:spPr bwMode="auto">
            <a:xfrm>
              <a:off x="5539808" y="5934616"/>
              <a:ext cx="255987" cy="246221"/>
            </a:xfrm>
            <a:prstGeom prst="rect">
              <a:avLst/>
            </a:prstGeom>
            <a:noFill/>
            <a:ln w="9525">
              <a:noFill/>
              <a:miter lim="800000"/>
              <a:headEnd/>
              <a:tailEnd/>
            </a:ln>
          </p:spPr>
          <p:txBody>
            <a:bodyPr wrap="none">
              <a:prstTxWarp prst="textNoShape">
                <a:avLst/>
              </a:prstTxWarp>
              <a:spAutoFit/>
            </a:bodyPr>
            <a:lstStyle/>
            <a:p>
              <a:r>
                <a:rPr lang="en-US" sz="1000"/>
                <a:t>2</a:t>
              </a:r>
            </a:p>
          </p:txBody>
        </p:sp>
      </p:grpSp>
      <p:graphicFrame>
        <p:nvGraphicFramePr>
          <p:cNvPr id="39938" name="Object 2"/>
          <p:cNvGraphicFramePr>
            <a:graphicFrameLocks noChangeAspect="1"/>
          </p:cNvGraphicFramePr>
          <p:nvPr/>
        </p:nvGraphicFramePr>
        <p:xfrm>
          <a:off x="6381750" y="5143500"/>
          <a:ext cx="1931988" cy="1466850"/>
        </p:xfrm>
        <a:graphic>
          <a:graphicData uri="http://schemas.openxmlformats.org/presentationml/2006/ole">
            <p:oleObj spid="_x0000_s39938" name="Picture" r:id="rId6" imgW="1839068" imgH="1324573" progId="Word.Picture.8">
              <p:embed/>
            </p:oleObj>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018" name="Picture 1"/>
          <p:cNvPicPr>
            <a:picLocks noChangeAspect="1"/>
          </p:cNvPicPr>
          <p:nvPr/>
        </p:nvPicPr>
        <p:blipFill>
          <a:blip r:embed="rId2"/>
          <a:srcRect/>
          <a:stretch>
            <a:fillRect/>
          </a:stretch>
        </p:blipFill>
        <p:spPr bwMode="auto">
          <a:xfrm>
            <a:off x="581025" y="555625"/>
            <a:ext cx="7510463" cy="3876675"/>
          </a:xfrm>
          <a:prstGeom prst="rect">
            <a:avLst/>
          </a:prstGeom>
          <a:noFill/>
          <a:ln w="9525">
            <a:noFill/>
            <a:miter lim="800000"/>
            <a:headEnd/>
            <a:tailEnd/>
          </a:ln>
        </p:spPr>
      </p:pic>
      <p:sp>
        <p:nvSpPr>
          <p:cNvPr id="86019" name="TextBox 2"/>
          <p:cNvSpPr txBox="1">
            <a:spLocks noChangeArrowheads="1"/>
          </p:cNvSpPr>
          <p:nvPr/>
        </p:nvSpPr>
        <p:spPr bwMode="auto">
          <a:xfrm>
            <a:off x="698500" y="5003800"/>
            <a:ext cx="7788275" cy="647700"/>
          </a:xfrm>
          <a:prstGeom prst="rect">
            <a:avLst/>
          </a:prstGeom>
          <a:noFill/>
          <a:ln w="9525">
            <a:noFill/>
            <a:miter lim="800000"/>
            <a:headEnd/>
            <a:tailEnd/>
          </a:ln>
        </p:spPr>
        <p:txBody>
          <a:bodyPr wrap="none">
            <a:prstTxWarp prst="textNoShape">
              <a:avLst/>
            </a:prstTxWarp>
            <a:spAutoFit/>
          </a:bodyPr>
          <a:lstStyle/>
          <a:p>
            <a:r>
              <a:rPr lang="en-US" sz="1800"/>
              <a:t>Hypothesis: there is something different in the correlation between wavelet</a:t>
            </a:r>
            <a:br>
              <a:rPr lang="en-US" sz="1800"/>
            </a:br>
            <a:r>
              <a:rPr lang="en-US" sz="1800"/>
              <a:t>coefficients between real images and computer generated images.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7042" name="Picture 2" descr="2005feb10DontPost_Page_15"/>
          <p:cNvPicPr>
            <a:picLocks noChangeAspect="1" noChangeArrowheads="1"/>
          </p:cNvPicPr>
          <p:nvPr/>
        </p:nvPicPr>
        <p:blipFill>
          <a:blip r:embed="rId2"/>
          <a:srcRect/>
          <a:stretch>
            <a:fillRect/>
          </a:stretch>
        </p:blipFill>
        <p:spPr bwMode="auto">
          <a:xfrm>
            <a:off x="-457200" y="-454025"/>
            <a:ext cx="10058400" cy="7767638"/>
          </a:xfrm>
          <a:prstGeom prst="rect">
            <a:avLst/>
          </a:prstGeom>
          <a:noFill/>
          <a:ln w="9525">
            <a:noFill/>
            <a:miter lim="800000"/>
            <a:headEnd/>
            <a:tailEnd/>
          </a:ln>
        </p:spPr>
      </p:pic>
      <p:sp>
        <p:nvSpPr>
          <p:cNvPr id="87043" name="Rectangle 3"/>
          <p:cNvSpPr>
            <a:spLocks noChangeArrowheads="1"/>
          </p:cNvSpPr>
          <p:nvPr/>
        </p:nvSpPr>
        <p:spPr bwMode="auto">
          <a:xfrm>
            <a:off x="-457200" y="76200"/>
            <a:ext cx="9601200" cy="914400"/>
          </a:xfrm>
          <a:prstGeom prst="rect">
            <a:avLst/>
          </a:prstGeom>
          <a:noFill/>
          <a:ln w="9525">
            <a:noFill/>
            <a:miter lim="800000"/>
            <a:headEnd/>
            <a:tailEnd/>
          </a:ln>
        </p:spPr>
        <p:txBody>
          <a:bodyPr anchor="ctr">
            <a:prstTxWarp prst="textNoShape">
              <a:avLst/>
            </a:prstTxWarp>
          </a:bodyPr>
          <a:lstStyle/>
          <a:p>
            <a:pPr algn="ctr"/>
            <a:r>
              <a:rPr lang="en-US" sz="3600">
                <a:solidFill>
                  <a:schemeClr val="tx2"/>
                </a:solidFill>
              </a:rPr>
              <a:t>Summary of features used for image classification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8066" name="Picture 2" descr="2005feb10DontPost_Page_16"/>
          <p:cNvPicPr>
            <a:picLocks noChangeAspect="1" noChangeArrowheads="1"/>
          </p:cNvPicPr>
          <p:nvPr/>
        </p:nvPicPr>
        <p:blipFill>
          <a:blip r:embed="rId2"/>
          <a:srcRect/>
          <a:stretch>
            <a:fillRect/>
          </a:stretch>
        </p:blipFill>
        <p:spPr bwMode="auto">
          <a:xfrm>
            <a:off x="-450850" y="-450850"/>
            <a:ext cx="10045700" cy="775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9090" name="Picture 2" descr="2005feb10DontPost_Page_17"/>
          <p:cNvPicPr>
            <a:picLocks noChangeAspect="1" noChangeArrowheads="1"/>
          </p:cNvPicPr>
          <p:nvPr/>
        </p:nvPicPr>
        <p:blipFill>
          <a:blip r:embed="rId2"/>
          <a:srcRect/>
          <a:stretch>
            <a:fillRect/>
          </a:stretch>
        </p:blipFill>
        <p:spPr bwMode="auto">
          <a:xfrm>
            <a:off x="-457200" y="614363"/>
            <a:ext cx="10058400" cy="7767637"/>
          </a:xfrm>
          <a:prstGeom prst="rect">
            <a:avLst/>
          </a:prstGeom>
          <a:noFill/>
          <a:ln w="9525">
            <a:noFill/>
            <a:miter lim="800000"/>
            <a:headEnd/>
            <a:tailEnd/>
          </a:ln>
        </p:spPr>
      </p:pic>
      <p:sp>
        <p:nvSpPr>
          <p:cNvPr id="89091" name="Text Box 3"/>
          <p:cNvSpPr txBox="1">
            <a:spLocks noChangeArrowheads="1"/>
          </p:cNvSpPr>
          <p:nvPr/>
        </p:nvSpPr>
        <p:spPr bwMode="auto">
          <a:xfrm>
            <a:off x="1508125" y="493713"/>
            <a:ext cx="184150" cy="366712"/>
          </a:xfrm>
          <a:prstGeom prst="rect">
            <a:avLst/>
          </a:prstGeom>
          <a:noFill/>
          <a:ln w="9525">
            <a:noFill/>
            <a:miter lim="800000"/>
            <a:headEnd/>
            <a:tailEnd/>
          </a:ln>
        </p:spPr>
        <p:txBody>
          <a:bodyPr wrap="none">
            <a:prstTxWarp prst="textNoShape">
              <a:avLst/>
            </a:prstTxWarp>
            <a:spAutoFit/>
          </a:bodyPr>
          <a:lstStyle/>
          <a:p>
            <a:endParaRPr lang="en-US" sz="1800"/>
          </a:p>
        </p:txBody>
      </p:sp>
      <p:sp>
        <p:nvSpPr>
          <p:cNvPr id="89092" name="Rectangle 4"/>
          <p:cNvSpPr>
            <a:spLocks noChangeArrowheads="1"/>
          </p:cNvSpPr>
          <p:nvPr/>
        </p:nvSpPr>
        <p:spPr bwMode="auto">
          <a:xfrm>
            <a:off x="-76200" y="228600"/>
            <a:ext cx="9067800" cy="914400"/>
          </a:xfrm>
          <a:prstGeom prst="rect">
            <a:avLst/>
          </a:prstGeom>
          <a:noFill/>
          <a:ln w="9525">
            <a:noFill/>
            <a:miter lim="800000"/>
            <a:headEnd/>
            <a:tailEnd/>
          </a:ln>
        </p:spPr>
        <p:txBody>
          <a:bodyPr anchor="ctr">
            <a:prstTxWarp prst="textNoShape">
              <a:avLst/>
            </a:prstTxWarp>
          </a:bodyPr>
          <a:lstStyle/>
          <a:p>
            <a:pPr algn="ctr"/>
            <a:r>
              <a:rPr lang="en-US" sz="2800">
                <a:solidFill>
                  <a:schemeClr val="tx2"/>
                </a:solidFill>
              </a:rPr>
              <a:t>Projection of measured features into a 3-d space:  well separated even in that low-dimensional space</a:t>
            </a:r>
          </a:p>
        </p:txBody>
      </p:sp>
      <p:sp>
        <p:nvSpPr>
          <p:cNvPr id="89093" name="TextBox 4"/>
          <p:cNvSpPr txBox="1">
            <a:spLocks noChangeArrowheads="1"/>
          </p:cNvSpPr>
          <p:nvPr/>
        </p:nvSpPr>
        <p:spPr bwMode="auto">
          <a:xfrm>
            <a:off x="6853238" y="2968625"/>
            <a:ext cx="1749425" cy="646113"/>
          </a:xfrm>
          <a:prstGeom prst="rect">
            <a:avLst/>
          </a:prstGeom>
          <a:noFill/>
          <a:ln w="9525">
            <a:noFill/>
            <a:miter lim="800000"/>
            <a:headEnd/>
            <a:tailEnd/>
          </a:ln>
        </p:spPr>
        <p:txBody>
          <a:bodyPr wrap="none">
            <a:prstTxWarp prst="textNoShape">
              <a:avLst/>
            </a:prstTxWarp>
            <a:spAutoFit/>
          </a:bodyPr>
          <a:lstStyle/>
          <a:p>
            <a:r>
              <a:rPr lang="en-US" sz="1800"/>
              <a:t>First 3 principal</a:t>
            </a:r>
            <a:br>
              <a:rPr lang="en-US" sz="1800"/>
            </a:br>
            <a:r>
              <a:rPr lang="en-US" sz="1800"/>
              <a:t>components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90114" name="Group 9"/>
          <p:cNvGrpSpPr>
            <a:grpSpLocks/>
          </p:cNvGrpSpPr>
          <p:nvPr/>
        </p:nvGrpSpPr>
        <p:grpSpPr bwMode="auto">
          <a:xfrm>
            <a:off x="-446088" y="171450"/>
            <a:ext cx="10036176" cy="7753350"/>
            <a:chOff x="-281" y="108"/>
            <a:chExt cx="6322" cy="4884"/>
          </a:xfrm>
        </p:grpSpPr>
        <p:grpSp>
          <p:nvGrpSpPr>
            <p:cNvPr id="90116" name="Group 5"/>
            <p:cNvGrpSpPr>
              <a:grpSpLocks/>
            </p:cNvGrpSpPr>
            <p:nvPr/>
          </p:nvGrpSpPr>
          <p:grpSpPr bwMode="auto">
            <a:xfrm>
              <a:off x="-281" y="108"/>
              <a:ext cx="6322" cy="4884"/>
              <a:chOff x="-281" y="108"/>
              <a:chExt cx="6322" cy="4884"/>
            </a:xfrm>
          </p:grpSpPr>
          <p:pic>
            <p:nvPicPr>
              <p:cNvPr id="90118" name="Picture 2" descr="2005feb10DontPost_Page_21"/>
              <p:cNvPicPr>
                <a:picLocks noChangeAspect="1" noChangeArrowheads="1"/>
              </p:cNvPicPr>
              <p:nvPr/>
            </p:nvPicPr>
            <p:blipFill>
              <a:blip r:embed="rId2"/>
              <a:srcRect/>
              <a:stretch>
                <a:fillRect/>
              </a:stretch>
            </p:blipFill>
            <p:spPr bwMode="auto">
              <a:xfrm>
                <a:off x="-281" y="108"/>
                <a:ext cx="6322" cy="4884"/>
              </a:xfrm>
              <a:prstGeom prst="rect">
                <a:avLst/>
              </a:prstGeom>
              <a:noFill/>
              <a:ln w="9525">
                <a:noFill/>
                <a:miter lim="800000"/>
                <a:headEnd/>
                <a:tailEnd/>
              </a:ln>
            </p:spPr>
          </p:pic>
          <p:sp>
            <p:nvSpPr>
              <p:cNvPr id="90119" name="Rectangle 4"/>
              <p:cNvSpPr>
                <a:spLocks noChangeArrowheads="1"/>
              </p:cNvSpPr>
              <p:nvPr/>
            </p:nvSpPr>
            <p:spPr bwMode="auto">
              <a:xfrm>
                <a:off x="3120" y="3888"/>
                <a:ext cx="720" cy="432"/>
              </a:xfrm>
              <a:prstGeom prst="rect">
                <a:avLst/>
              </a:prstGeom>
              <a:solidFill>
                <a:schemeClr val="bg1"/>
              </a:solidFill>
              <a:ln w="9525">
                <a:noFill/>
                <a:miter lim="800000"/>
                <a:headEnd/>
                <a:tailEnd/>
              </a:ln>
            </p:spPr>
            <p:txBody>
              <a:bodyPr wrap="none" anchor="ctr">
                <a:prstTxWarp prst="textNoShape">
                  <a:avLst/>
                </a:prstTxWarp>
              </a:bodyPr>
              <a:lstStyle/>
              <a:p>
                <a:pPr algn="ctr"/>
                <a:endParaRPr lang="en-US" sz="1800"/>
              </a:p>
            </p:txBody>
          </p:sp>
        </p:grpSp>
        <p:sp>
          <p:nvSpPr>
            <p:cNvPr id="90117" name="Text Box 7"/>
            <p:cNvSpPr txBox="1">
              <a:spLocks noChangeArrowheads="1"/>
            </p:cNvSpPr>
            <p:nvPr/>
          </p:nvSpPr>
          <p:spPr bwMode="auto">
            <a:xfrm>
              <a:off x="3081" y="3936"/>
              <a:ext cx="750" cy="288"/>
            </a:xfrm>
            <a:prstGeom prst="rect">
              <a:avLst/>
            </a:prstGeom>
            <a:noFill/>
            <a:ln w="9525">
              <a:noFill/>
              <a:miter lim="800000"/>
              <a:headEnd/>
              <a:tailEnd/>
            </a:ln>
          </p:spPr>
          <p:txBody>
            <a:bodyPr wrap="none">
              <a:prstTxWarp prst="textNoShape">
                <a:avLst/>
              </a:prstTxWarp>
              <a:spAutoFit/>
            </a:bodyPr>
            <a:lstStyle/>
            <a:p>
              <a:r>
                <a:rPr lang="en-US" sz="2000">
                  <a:latin typeface="Times New Roman" pitchFamily="-1" charset="0"/>
                  <a:ea typeface="Times New Roman" pitchFamily="-1" charset="0"/>
                  <a:cs typeface="Times New Roman" pitchFamily="-1" charset="0"/>
                </a:rPr>
                <a:t>(</a:t>
              </a:r>
              <a:r>
                <a:rPr lang="en-US">
                  <a:latin typeface="Times New Roman" pitchFamily="-1" charset="0"/>
                  <a:ea typeface="Times New Roman" pitchFamily="-1" charset="0"/>
                  <a:cs typeface="Times New Roman" pitchFamily="-1" charset="0"/>
                </a:rPr>
                <a:t>40,000</a:t>
              </a:r>
              <a:r>
                <a:rPr lang="en-US" sz="2000">
                  <a:latin typeface="Times New Roman" pitchFamily="-1" charset="0"/>
                  <a:ea typeface="Times New Roman" pitchFamily="-1" charset="0"/>
                  <a:cs typeface="Times New Roman" pitchFamily="-1" charset="0"/>
                </a:rPr>
                <a:t>)</a:t>
              </a:r>
            </a:p>
          </p:txBody>
        </p:sp>
      </p:grpSp>
      <p:sp>
        <p:nvSpPr>
          <p:cNvPr id="90115" name="Rectangle 8"/>
          <p:cNvSpPr>
            <a:spLocks noChangeArrowheads="1"/>
          </p:cNvSpPr>
          <p:nvPr/>
        </p:nvSpPr>
        <p:spPr bwMode="auto">
          <a:xfrm>
            <a:off x="76200" y="152400"/>
            <a:ext cx="9067800" cy="609600"/>
          </a:xfrm>
          <a:prstGeom prst="rect">
            <a:avLst/>
          </a:prstGeom>
          <a:noFill/>
          <a:ln w="9525">
            <a:noFill/>
            <a:miter lim="800000"/>
            <a:headEnd/>
            <a:tailEnd/>
          </a:ln>
        </p:spPr>
        <p:txBody>
          <a:bodyPr anchor="ctr">
            <a:prstTxWarp prst="textNoShape">
              <a:avLst/>
            </a:prstTxWarp>
          </a:bodyPr>
          <a:lstStyle/>
          <a:p>
            <a:pPr algn="ctr"/>
            <a:r>
              <a:rPr lang="en-US" sz="2800">
                <a:solidFill>
                  <a:schemeClr val="tx2"/>
                </a:solidFill>
              </a:rPr>
              <a:t>Photographic training set:</a:t>
            </a:r>
            <a:br>
              <a:rPr lang="en-US" sz="2800">
                <a:solidFill>
                  <a:schemeClr val="tx2"/>
                </a:solidFill>
              </a:rPr>
            </a:br>
            <a:r>
              <a:rPr lang="en-US" sz="2800">
                <a:solidFill>
                  <a:schemeClr val="tx2"/>
                </a:solidFill>
              </a:rPr>
              <a:t> downloaded from www.freefoto.com</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1138" name="Picture 2" descr="2005feb10DontPost_Page_22"/>
          <p:cNvPicPr>
            <a:picLocks noChangeAspect="1" noChangeArrowheads="1"/>
          </p:cNvPicPr>
          <p:nvPr/>
        </p:nvPicPr>
        <p:blipFill>
          <a:blip r:embed="rId2"/>
          <a:srcRect/>
          <a:stretch>
            <a:fillRect/>
          </a:stretch>
        </p:blipFill>
        <p:spPr bwMode="auto">
          <a:xfrm>
            <a:off x="-446088" y="228600"/>
            <a:ext cx="10036176" cy="7753350"/>
          </a:xfrm>
          <a:prstGeom prst="rect">
            <a:avLst/>
          </a:prstGeom>
          <a:noFill/>
          <a:ln w="9525">
            <a:noFill/>
            <a:miter lim="800000"/>
            <a:headEnd/>
            <a:tailEnd/>
          </a:ln>
        </p:spPr>
      </p:pic>
      <p:sp>
        <p:nvSpPr>
          <p:cNvPr id="91139" name="Rectangle 3"/>
          <p:cNvSpPr>
            <a:spLocks noChangeArrowheads="1"/>
          </p:cNvSpPr>
          <p:nvPr/>
        </p:nvSpPr>
        <p:spPr bwMode="auto">
          <a:xfrm>
            <a:off x="76200" y="152400"/>
            <a:ext cx="9067800" cy="609600"/>
          </a:xfrm>
          <a:prstGeom prst="rect">
            <a:avLst/>
          </a:prstGeom>
          <a:noFill/>
          <a:ln w="9525">
            <a:noFill/>
            <a:miter lim="800000"/>
            <a:headEnd/>
            <a:tailEnd/>
          </a:ln>
        </p:spPr>
        <p:txBody>
          <a:bodyPr anchor="ctr">
            <a:prstTxWarp prst="textNoShape">
              <a:avLst/>
            </a:prstTxWarp>
          </a:bodyPr>
          <a:lstStyle/>
          <a:p>
            <a:pPr algn="ctr"/>
            <a:r>
              <a:rPr lang="en-US" sz="2800">
                <a:solidFill>
                  <a:schemeClr val="tx2"/>
                </a:solidFill>
              </a:rPr>
              <a:t>Photorealistic training set:</a:t>
            </a:r>
            <a:br>
              <a:rPr lang="en-US" sz="2800">
                <a:solidFill>
                  <a:schemeClr val="tx2"/>
                </a:solidFill>
              </a:rPr>
            </a:br>
            <a:r>
              <a:rPr lang="en-US" sz="2800">
                <a:solidFill>
                  <a:schemeClr val="tx2"/>
                </a:solidFill>
              </a:rPr>
              <a:t> downloaded from www.raph.com and www.irtc.org</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62" name="Picture 2" descr="2005feb10DontPost_Page_19"/>
          <p:cNvPicPr>
            <a:picLocks noChangeAspect="1" noChangeArrowheads="1"/>
          </p:cNvPicPr>
          <p:nvPr/>
        </p:nvPicPr>
        <p:blipFill>
          <a:blip r:embed="rId2"/>
          <a:srcRect/>
          <a:stretch>
            <a:fillRect/>
          </a:stretch>
        </p:blipFill>
        <p:spPr bwMode="auto">
          <a:xfrm>
            <a:off x="-457200" y="-454025"/>
            <a:ext cx="10058400" cy="7767638"/>
          </a:xfrm>
          <a:prstGeom prst="rect">
            <a:avLst/>
          </a:prstGeom>
          <a:noFill/>
          <a:ln w="9525">
            <a:noFill/>
            <a:miter lim="800000"/>
            <a:headEnd/>
            <a:tailEnd/>
          </a:ln>
        </p:spPr>
      </p:pic>
      <p:sp>
        <p:nvSpPr>
          <p:cNvPr id="92163" name="Rectangle 3"/>
          <p:cNvSpPr>
            <a:spLocks noChangeArrowheads="1"/>
          </p:cNvSpPr>
          <p:nvPr/>
        </p:nvSpPr>
        <p:spPr bwMode="auto">
          <a:xfrm>
            <a:off x="-76200" y="0"/>
            <a:ext cx="9067800" cy="914400"/>
          </a:xfrm>
          <a:prstGeom prst="rect">
            <a:avLst/>
          </a:prstGeom>
          <a:noFill/>
          <a:ln w="9525">
            <a:noFill/>
            <a:miter lim="800000"/>
            <a:headEnd/>
            <a:tailEnd/>
          </a:ln>
        </p:spPr>
        <p:txBody>
          <a:bodyPr anchor="ctr">
            <a:prstTxWarp prst="textNoShape">
              <a:avLst/>
            </a:prstTxWarp>
          </a:bodyPr>
          <a:lstStyle/>
          <a:p>
            <a:pPr algn="ctr"/>
            <a:r>
              <a:rPr lang="en-US" sz="2800">
                <a:solidFill>
                  <a:schemeClr val="tx2"/>
                </a:solidFill>
              </a:rPr>
              <a:t>Classifier 1:  LDA.  Simple, amenable to analysis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3186" name="Picture 2" descr="2005feb10DontPost_Page_20"/>
          <p:cNvPicPr>
            <a:picLocks noChangeAspect="1" noChangeArrowheads="1"/>
          </p:cNvPicPr>
          <p:nvPr/>
        </p:nvPicPr>
        <p:blipFill>
          <a:blip r:embed="rId2"/>
          <a:srcRect/>
          <a:stretch>
            <a:fillRect/>
          </a:stretch>
        </p:blipFill>
        <p:spPr bwMode="auto">
          <a:xfrm>
            <a:off x="-457200" y="-454025"/>
            <a:ext cx="10058400" cy="7767638"/>
          </a:xfrm>
          <a:prstGeom prst="rect">
            <a:avLst/>
          </a:prstGeom>
          <a:noFill/>
          <a:ln w="9525">
            <a:noFill/>
            <a:miter lim="800000"/>
            <a:headEnd/>
            <a:tailEnd/>
          </a:ln>
        </p:spPr>
      </p:pic>
      <p:sp>
        <p:nvSpPr>
          <p:cNvPr id="93187" name="Rectangle 3"/>
          <p:cNvSpPr>
            <a:spLocks noChangeArrowheads="1"/>
          </p:cNvSpPr>
          <p:nvPr/>
        </p:nvSpPr>
        <p:spPr bwMode="auto">
          <a:xfrm>
            <a:off x="-76200" y="0"/>
            <a:ext cx="9067800" cy="914400"/>
          </a:xfrm>
          <a:prstGeom prst="rect">
            <a:avLst/>
          </a:prstGeom>
          <a:noFill/>
          <a:ln w="9525">
            <a:noFill/>
            <a:miter lim="800000"/>
            <a:headEnd/>
            <a:tailEnd/>
          </a:ln>
        </p:spPr>
        <p:txBody>
          <a:bodyPr anchor="ctr">
            <a:prstTxWarp prst="textNoShape">
              <a:avLst/>
            </a:prstTxWarp>
          </a:bodyPr>
          <a:lstStyle/>
          <a:p>
            <a:pPr algn="ctr"/>
            <a:r>
              <a:rPr lang="en-US" sz="2800">
                <a:solidFill>
                  <a:schemeClr val="tx2"/>
                </a:solidFill>
              </a:rPr>
              <a:t>Classifier 2:  SVM.  State of the art.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sz="3600"/>
              <a:t>Easily classified photographic images</a:t>
            </a:r>
          </a:p>
        </p:txBody>
      </p:sp>
      <p:pic>
        <p:nvPicPr>
          <p:cNvPr id="94211" name="Picture 3" descr="tmp"/>
          <p:cNvPicPr>
            <a:picLocks noChangeAspect="1" noChangeArrowheads="1"/>
          </p:cNvPicPr>
          <p:nvPr/>
        </p:nvPicPr>
        <p:blipFill>
          <a:blip r:embed="rId2"/>
          <a:srcRect/>
          <a:stretch>
            <a:fillRect/>
          </a:stretch>
        </p:blipFill>
        <p:spPr bwMode="auto">
          <a:xfrm>
            <a:off x="0" y="1676400"/>
            <a:ext cx="9144000" cy="3495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US" sz="3600"/>
              <a:t>Easily classified photorealistic images</a:t>
            </a:r>
          </a:p>
        </p:txBody>
      </p:sp>
      <p:pic>
        <p:nvPicPr>
          <p:cNvPr id="95235" name="Picture 3" descr="tmp"/>
          <p:cNvPicPr>
            <a:picLocks noChangeAspect="1" noChangeArrowheads="1"/>
          </p:cNvPicPr>
          <p:nvPr/>
        </p:nvPicPr>
        <p:blipFill>
          <a:blip r:embed="rId2"/>
          <a:srcRect/>
          <a:stretch>
            <a:fillRect/>
          </a:stretch>
        </p:blipFill>
        <p:spPr bwMode="auto">
          <a:xfrm>
            <a:off x="0" y="1752600"/>
            <a:ext cx="9144000" cy="3494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ea typeface="ＭＳ Ｐゴシック" pitchFamily="-1" charset="-128"/>
                <a:cs typeface="ＭＳ Ｐゴシック" pitchFamily="-1" charset="-128"/>
              </a:rPr>
              <a:t>Statistical modeling of images</a:t>
            </a:r>
          </a:p>
        </p:txBody>
      </p:sp>
      <p:grpSp>
        <p:nvGrpSpPr>
          <p:cNvPr id="40963" name="Group 9"/>
          <p:cNvGrpSpPr>
            <a:grpSpLocks/>
          </p:cNvGrpSpPr>
          <p:nvPr/>
        </p:nvGrpSpPr>
        <p:grpSpPr bwMode="auto">
          <a:xfrm>
            <a:off x="0" y="881063"/>
            <a:ext cx="9144000" cy="5670550"/>
            <a:chOff x="402903" y="3861894"/>
            <a:chExt cx="3958302" cy="2456292"/>
          </a:xfrm>
        </p:grpSpPr>
        <p:pic>
          <p:nvPicPr>
            <p:cNvPr id="40967" name="Picture 4"/>
            <p:cNvPicPr>
              <a:picLocks noChangeAspect="1"/>
            </p:cNvPicPr>
            <p:nvPr/>
          </p:nvPicPr>
          <p:blipFill>
            <a:blip r:embed="rId2"/>
            <a:srcRect/>
            <a:stretch>
              <a:fillRect/>
            </a:stretch>
          </p:blipFill>
          <p:spPr bwMode="auto">
            <a:xfrm>
              <a:off x="402903" y="3866612"/>
              <a:ext cx="3946196" cy="2451574"/>
            </a:xfrm>
            <a:prstGeom prst="rect">
              <a:avLst/>
            </a:prstGeom>
            <a:noFill/>
            <a:ln w="9525">
              <a:noFill/>
              <a:miter lim="800000"/>
              <a:headEnd/>
              <a:tailEnd/>
            </a:ln>
          </p:spPr>
        </p:pic>
        <p:sp>
          <p:nvSpPr>
            <p:cNvPr id="7" name="Rectangle 6"/>
            <p:cNvSpPr/>
            <p:nvPr/>
          </p:nvSpPr>
          <p:spPr>
            <a:xfrm>
              <a:off x="404965" y="3861894"/>
              <a:ext cx="2586640" cy="245147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8" name="Rectangle 7"/>
            <p:cNvSpPr/>
            <p:nvPr/>
          </p:nvSpPr>
          <p:spPr>
            <a:xfrm>
              <a:off x="1777313" y="3866707"/>
              <a:ext cx="2583892" cy="1366364"/>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9" name="Rectangle 8"/>
            <p:cNvSpPr/>
            <p:nvPr/>
          </p:nvSpPr>
          <p:spPr>
            <a:xfrm>
              <a:off x="1743641" y="5280519"/>
              <a:ext cx="2612754"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10" name="Rectangle 9"/>
            <p:cNvSpPr/>
            <p:nvPr/>
          </p:nvSpPr>
          <p:spPr>
            <a:xfrm>
              <a:off x="3049330" y="4686388"/>
              <a:ext cx="1307064"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grpSp>
      <p:grpSp>
        <p:nvGrpSpPr>
          <p:cNvPr id="40964" name="Group 13"/>
          <p:cNvGrpSpPr>
            <a:grpSpLocks/>
          </p:cNvGrpSpPr>
          <p:nvPr/>
        </p:nvGrpSpPr>
        <p:grpSpPr bwMode="auto">
          <a:xfrm>
            <a:off x="4462463" y="2984500"/>
            <a:ext cx="2417762" cy="1138238"/>
            <a:chOff x="4462837" y="2984512"/>
            <a:chExt cx="2416995" cy="1138741"/>
          </a:xfrm>
        </p:grpSpPr>
        <p:sp>
          <p:nvSpPr>
            <p:cNvPr id="40965" name="TextBox 10"/>
            <p:cNvSpPr txBox="1">
              <a:spLocks noChangeArrowheads="1"/>
            </p:cNvSpPr>
            <p:nvPr/>
          </p:nvSpPr>
          <p:spPr bwMode="auto">
            <a:xfrm>
              <a:off x="4462837" y="2984512"/>
              <a:ext cx="2416995" cy="369315"/>
            </a:xfrm>
            <a:prstGeom prst="rect">
              <a:avLst/>
            </a:prstGeom>
            <a:noFill/>
            <a:ln w="9525">
              <a:noFill/>
              <a:miter lim="800000"/>
              <a:headEnd/>
              <a:tailEnd/>
            </a:ln>
          </p:spPr>
          <p:txBody>
            <a:bodyPr wrap="none">
              <a:prstTxWarp prst="textNoShape">
                <a:avLst/>
              </a:prstTxWarp>
              <a:spAutoFit/>
            </a:bodyPr>
            <a:lstStyle/>
            <a:p>
              <a:r>
                <a:rPr lang="en-US" sz="1800"/>
                <a:t>A small neighborhood</a:t>
              </a:r>
            </a:p>
          </p:txBody>
        </p:sp>
        <p:sp>
          <p:nvSpPr>
            <p:cNvPr id="12" name="Freeform 11"/>
            <p:cNvSpPr/>
            <p:nvPr/>
          </p:nvSpPr>
          <p:spPr>
            <a:xfrm>
              <a:off x="5714977" y="3318034"/>
              <a:ext cx="717322" cy="805219"/>
            </a:xfrm>
            <a:custGeom>
              <a:avLst/>
              <a:gdLst>
                <a:gd name="connsiteX0" fmla="*/ 0 w 717500"/>
                <a:gd name="connsiteY0" fmla="*/ 46730 h 805409"/>
                <a:gd name="connsiteX1" fmla="*/ 379367 w 717500"/>
                <a:gd name="connsiteY1" fmla="*/ 30237 h 805409"/>
                <a:gd name="connsiteX2" fmla="*/ 635028 w 717500"/>
                <a:gd name="connsiteY2" fmla="*/ 228153 h 805409"/>
                <a:gd name="connsiteX3" fmla="*/ 717500 w 717500"/>
                <a:gd name="connsiteY3" fmla="*/ 623986 h 805409"/>
                <a:gd name="connsiteX4" fmla="*/ 635028 w 717500"/>
                <a:gd name="connsiteY4" fmla="*/ 764176 h 805409"/>
                <a:gd name="connsiteX5" fmla="*/ 428850 w 717500"/>
                <a:gd name="connsiteY5" fmla="*/ 805409 h 80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500" h="805409">
                  <a:moveTo>
                    <a:pt x="0" y="46730"/>
                  </a:moveTo>
                  <a:cubicBezTo>
                    <a:pt x="136764" y="23365"/>
                    <a:pt x="273529" y="0"/>
                    <a:pt x="379367" y="30237"/>
                  </a:cubicBezTo>
                  <a:cubicBezTo>
                    <a:pt x="485205" y="60474"/>
                    <a:pt x="578673" y="129195"/>
                    <a:pt x="635028" y="228153"/>
                  </a:cubicBezTo>
                  <a:cubicBezTo>
                    <a:pt x="691383" y="327111"/>
                    <a:pt x="717500" y="534649"/>
                    <a:pt x="717500" y="623986"/>
                  </a:cubicBezTo>
                  <a:cubicBezTo>
                    <a:pt x="717500" y="713323"/>
                    <a:pt x="683136" y="733939"/>
                    <a:pt x="635028" y="764176"/>
                  </a:cubicBezTo>
                  <a:cubicBezTo>
                    <a:pt x="586920" y="794413"/>
                    <a:pt x="428850" y="805409"/>
                    <a:pt x="428850" y="805409"/>
                  </a:cubicBezTo>
                </a:path>
              </a:pathLst>
            </a:cu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sz="1800">
                <a:ea typeface="ＭＳ Ｐゴシック" pitchFamily="-1" charset="-128"/>
                <a:cs typeface="ＭＳ Ｐゴシック" pitchFamily="-1" charset="-128"/>
              </a:endParaRPr>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274638"/>
            <a:ext cx="8915400" cy="1143000"/>
          </a:xfrm>
        </p:spPr>
        <p:txBody>
          <a:bodyPr/>
          <a:lstStyle/>
          <a:p>
            <a:pPr eaLnBrk="1" hangingPunct="1"/>
            <a:r>
              <a:rPr lang="en-US" sz="3600"/>
              <a:t>Incorrectly classified photographic images</a:t>
            </a:r>
          </a:p>
        </p:txBody>
      </p:sp>
      <p:pic>
        <p:nvPicPr>
          <p:cNvPr id="96259" name="Picture 3" descr="tmp"/>
          <p:cNvPicPr>
            <a:picLocks noChangeAspect="1" noChangeArrowheads="1"/>
          </p:cNvPicPr>
          <p:nvPr/>
        </p:nvPicPr>
        <p:blipFill>
          <a:blip r:embed="rId2"/>
          <a:srcRect/>
          <a:stretch>
            <a:fillRect/>
          </a:stretch>
        </p:blipFill>
        <p:spPr bwMode="auto">
          <a:xfrm>
            <a:off x="0" y="1600200"/>
            <a:ext cx="9144000" cy="3522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274638"/>
            <a:ext cx="8915400" cy="1143000"/>
          </a:xfrm>
        </p:spPr>
        <p:txBody>
          <a:bodyPr/>
          <a:lstStyle/>
          <a:p>
            <a:pPr eaLnBrk="1" hangingPunct="1"/>
            <a:r>
              <a:rPr lang="en-US" sz="3600"/>
              <a:t>Incorrectly  classified photorealistic images</a:t>
            </a:r>
          </a:p>
        </p:txBody>
      </p:sp>
      <p:sp>
        <p:nvSpPr>
          <p:cNvPr id="97283" name="Rectangle 3"/>
          <p:cNvSpPr>
            <a:spLocks noGrp="1" noChangeArrowheads="1"/>
          </p:cNvSpPr>
          <p:nvPr>
            <p:ph type="body" idx="1"/>
          </p:nvPr>
        </p:nvSpPr>
        <p:spPr/>
        <p:txBody>
          <a:bodyPr/>
          <a:lstStyle/>
          <a:p>
            <a:pPr eaLnBrk="1" hangingPunct="1"/>
            <a:endParaRPr lang="en-US"/>
          </a:p>
        </p:txBody>
      </p:sp>
      <p:pic>
        <p:nvPicPr>
          <p:cNvPr id="97284" name="Picture 4" descr="tmp"/>
          <p:cNvPicPr>
            <a:picLocks noChangeAspect="1" noChangeArrowheads="1"/>
          </p:cNvPicPr>
          <p:nvPr/>
        </p:nvPicPr>
        <p:blipFill>
          <a:blip r:embed="rId2"/>
          <a:srcRect/>
          <a:stretch>
            <a:fillRect/>
          </a:stretch>
        </p:blipFill>
        <p:spPr bwMode="auto">
          <a:xfrm>
            <a:off x="0" y="1600200"/>
            <a:ext cx="9144000" cy="3540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sz="4000"/>
              <a:t>www.fakeorfoto.com</a:t>
            </a:r>
          </a:p>
        </p:txBody>
      </p:sp>
      <p:pic>
        <p:nvPicPr>
          <p:cNvPr id="98307" name="Picture 3" descr="tmp"/>
          <p:cNvPicPr>
            <a:picLocks noChangeAspect="1" noChangeArrowheads="1"/>
          </p:cNvPicPr>
          <p:nvPr/>
        </p:nvPicPr>
        <p:blipFill>
          <a:blip r:embed="rId2"/>
          <a:srcRect/>
          <a:stretch>
            <a:fillRect/>
          </a:stretch>
        </p:blipFill>
        <p:spPr bwMode="auto">
          <a:xfrm>
            <a:off x="0" y="1676400"/>
            <a:ext cx="9144000" cy="4297363"/>
          </a:xfrm>
          <a:prstGeom prst="rect">
            <a:avLst/>
          </a:prstGeom>
          <a:noFill/>
          <a:ln w="9525">
            <a:noFill/>
            <a:miter lim="800000"/>
            <a:headEnd/>
            <a:tailEnd/>
          </a:ln>
        </p:spPr>
      </p:pic>
      <p:pic>
        <p:nvPicPr>
          <p:cNvPr id="98308" name="Picture 4" descr="tmp"/>
          <p:cNvPicPr>
            <a:picLocks noChangeAspect="1" noChangeArrowheads="1"/>
          </p:cNvPicPr>
          <p:nvPr/>
        </p:nvPicPr>
        <p:blipFill>
          <a:blip r:embed="rId3"/>
          <a:srcRect/>
          <a:stretch>
            <a:fillRect/>
          </a:stretch>
        </p:blipFill>
        <p:spPr bwMode="auto">
          <a:xfrm>
            <a:off x="1371600" y="5962650"/>
            <a:ext cx="6562725" cy="895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3"/>
          <p:cNvSpPr>
            <a:spLocks noGrp="1" noChangeArrowheads="1"/>
          </p:cNvSpPr>
          <p:nvPr>
            <p:ph type="body" idx="1"/>
          </p:nvPr>
        </p:nvSpPr>
        <p:spPr>
          <a:xfrm>
            <a:off x="457200" y="2179638"/>
            <a:ext cx="8229600" cy="4525962"/>
          </a:xfrm>
        </p:spPr>
        <p:txBody>
          <a:bodyPr/>
          <a:lstStyle/>
          <a:p>
            <a:pPr eaLnBrk="1" hangingPunct="1"/>
            <a:endParaRPr lang="en-US"/>
          </a:p>
        </p:txBody>
      </p:sp>
      <p:pic>
        <p:nvPicPr>
          <p:cNvPr id="99331" name="Picture 4" descr="tmp"/>
          <p:cNvPicPr>
            <a:picLocks noChangeAspect="1" noChangeArrowheads="1"/>
          </p:cNvPicPr>
          <p:nvPr/>
        </p:nvPicPr>
        <p:blipFill>
          <a:blip r:embed="rId2"/>
          <a:srcRect/>
          <a:stretch>
            <a:fillRect/>
          </a:stretch>
        </p:blipFill>
        <p:spPr bwMode="auto">
          <a:xfrm>
            <a:off x="228600" y="1668463"/>
            <a:ext cx="8915400" cy="4733925"/>
          </a:xfrm>
          <a:prstGeom prst="rect">
            <a:avLst/>
          </a:prstGeom>
          <a:noFill/>
          <a:ln w="9525">
            <a:noFill/>
            <a:miter lim="800000"/>
            <a:headEnd/>
            <a:tailEnd/>
          </a:ln>
        </p:spPr>
      </p:pic>
      <p:sp>
        <p:nvSpPr>
          <p:cNvPr id="99332" name="Text Box 5"/>
          <p:cNvSpPr txBox="1">
            <a:spLocks noChangeArrowheads="1"/>
          </p:cNvSpPr>
          <p:nvPr/>
        </p:nvSpPr>
        <p:spPr bwMode="auto">
          <a:xfrm rot="-5400000">
            <a:off x="-439738" y="2619376"/>
            <a:ext cx="1184275" cy="45720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Correct</a:t>
            </a:r>
          </a:p>
        </p:txBody>
      </p:sp>
      <p:sp>
        <p:nvSpPr>
          <p:cNvPr id="99333" name="Text Box 6"/>
          <p:cNvSpPr txBox="1">
            <a:spLocks noChangeArrowheads="1"/>
          </p:cNvSpPr>
          <p:nvPr/>
        </p:nvSpPr>
        <p:spPr bwMode="auto">
          <a:xfrm rot="-5400000">
            <a:off x="-532607" y="4771232"/>
            <a:ext cx="1370013" cy="45720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Incorrect</a:t>
            </a:r>
          </a:p>
        </p:txBody>
      </p:sp>
      <p:sp>
        <p:nvSpPr>
          <p:cNvPr id="99334" name="Text Box 7"/>
          <p:cNvSpPr txBox="1">
            <a:spLocks noChangeArrowheads="1"/>
          </p:cNvSpPr>
          <p:nvPr/>
        </p:nvSpPr>
        <p:spPr bwMode="auto">
          <a:xfrm>
            <a:off x="1524000" y="1116013"/>
            <a:ext cx="3051175" cy="45720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Photographic images</a:t>
            </a:r>
          </a:p>
        </p:txBody>
      </p:sp>
      <p:sp>
        <p:nvSpPr>
          <p:cNvPr id="99335" name="Text Box 8"/>
          <p:cNvSpPr txBox="1">
            <a:spLocks noChangeArrowheads="1"/>
          </p:cNvSpPr>
          <p:nvPr/>
        </p:nvSpPr>
        <p:spPr bwMode="auto">
          <a:xfrm>
            <a:off x="6059488" y="1112838"/>
            <a:ext cx="3084512" cy="45720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Photorealistic images</a:t>
            </a:r>
          </a:p>
        </p:txBody>
      </p:sp>
      <p:sp>
        <p:nvSpPr>
          <p:cNvPr id="99336" name="Line 9"/>
          <p:cNvSpPr>
            <a:spLocks noChangeShapeType="1"/>
          </p:cNvSpPr>
          <p:nvPr/>
        </p:nvSpPr>
        <p:spPr bwMode="auto">
          <a:xfrm>
            <a:off x="5715000" y="1722438"/>
            <a:ext cx="0" cy="3886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99337" name="Rectangle 10"/>
          <p:cNvSpPr>
            <a:spLocks noGrp="1" noChangeArrowheads="1"/>
          </p:cNvSpPr>
          <p:nvPr>
            <p:ph type="title"/>
          </p:nvPr>
        </p:nvSpPr>
        <p:spPr>
          <a:xfrm>
            <a:off x="457200" y="152400"/>
            <a:ext cx="8229600" cy="808038"/>
          </a:xfrm>
          <a:noFill/>
        </p:spPr>
        <p:txBody>
          <a:bodyPr/>
          <a:lstStyle/>
          <a:p>
            <a:pPr eaLnBrk="1" hangingPunct="1"/>
            <a:r>
              <a:rPr lang="en-US" sz="4000"/>
              <a:t>Results of algorithm</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hangingPunct="1"/>
            <a:r>
              <a:rPr lang="en-GB" smtClean="0">
                <a:ea typeface="ＭＳ Ｐゴシック" pitchFamily="-1" charset="-128"/>
                <a:cs typeface="ＭＳ Ｐゴシック" pitchFamily="-1" charset="-128"/>
              </a:rPr>
              <a:t>Taking a picture</a:t>
            </a:r>
            <a:r>
              <a:rPr lang="en-US" smtClean="0">
                <a:ea typeface="ＭＳ Ｐゴシック" pitchFamily="-1" charset="-128"/>
                <a:cs typeface="ＭＳ Ｐゴシック" pitchFamily="-1" charset="-128"/>
              </a:rPr>
              <a:t>…</a:t>
            </a:r>
          </a:p>
        </p:txBody>
      </p:sp>
      <p:pic>
        <p:nvPicPr>
          <p:cNvPr id="100355" name="Picture 5" descr="mukta1_blurry"/>
          <p:cNvPicPr>
            <a:picLocks noChangeAspect="1" noChangeArrowheads="1"/>
          </p:cNvPicPr>
          <p:nvPr/>
        </p:nvPicPr>
        <p:blipFill>
          <a:blip r:embed="rId3"/>
          <a:srcRect t="8000" b="22426"/>
          <a:stretch>
            <a:fillRect/>
          </a:stretch>
        </p:blipFill>
        <p:spPr bwMode="auto">
          <a:xfrm>
            <a:off x="-76200" y="1828800"/>
            <a:ext cx="4670425" cy="4868863"/>
          </a:xfrm>
          <a:prstGeom prst="rect">
            <a:avLst/>
          </a:prstGeom>
          <a:noFill/>
          <a:ln w="9525">
            <a:noFill/>
            <a:miter lim="800000"/>
            <a:headEnd/>
            <a:tailEnd/>
          </a:ln>
        </p:spPr>
      </p:pic>
      <p:pic>
        <p:nvPicPr>
          <p:cNvPr id="22534" name="Picture 6"/>
          <p:cNvPicPr>
            <a:picLocks noChangeAspect="1" noChangeArrowheads="1"/>
          </p:cNvPicPr>
          <p:nvPr/>
        </p:nvPicPr>
        <p:blipFill>
          <a:blip r:embed="rId4"/>
          <a:srcRect t="7452" b="21518"/>
          <a:stretch>
            <a:fillRect/>
          </a:stretch>
        </p:blipFill>
        <p:spPr bwMode="auto">
          <a:xfrm>
            <a:off x="4724400" y="1828800"/>
            <a:ext cx="4579938" cy="4876800"/>
          </a:xfrm>
          <a:prstGeom prst="rect">
            <a:avLst/>
          </a:prstGeom>
          <a:noFill/>
          <a:ln w="9525">
            <a:noFill/>
            <a:miter lim="800000"/>
            <a:headEnd/>
            <a:tailEnd/>
          </a:ln>
        </p:spPr>
      </p:pic>
      <p:sp>
        <p:nvSpPr>
          <p:cNvPr id="100357" name="Text Box 7"/>
          <p:cNvSpPr txBox="1">
            <a:spLocks noChangeArrowheads="1"/>
          </p:cNvSpPr>
          <p:nvPr/>
        </p:nvSpPr>
        <p:spPr bwMode="auto">
          <a:xfrm>
            <a:off x="101600" y="1254125"/>
            <a:ext cx="4745038" cy="522288"/>
          </a:xfrm>
          <a:prstGeom prst="rect">
            <a:avLst/>
          </a:prstGeom>
          <a:noFill/>
          <a:ln w="9525">
            <a:noFill/>
            <a:miter lim="800000"/>
            <a:headEnd/>
            <a:tailEnd/>
          </a:ln>
        </p:spPr>
        <p:txBody>
          <a:bodyPr>
            <a:prstTxWarp prst="textNoShape">
              <a:avLst/>
            </a:prstTxWarp>
            <a:spAutoFit/>
          </a:bodyPr>
          <a:lstStyle/>
          <a:p>
            <a:r>
              <a:rPr lang="en-US" sz="2800">
                <a:solidFill>
                  <a:schemeClr val="bg1"/>
                </a:solidFill>
              </a:rPr>
              <a:t>What the camera give us…</a:t>
            </a:r>
          </a:p>
        </p:txBody>
      </p:sp>
      <p:sp>
        <p:nvSpPr>
          <p:cNvPr id="22536" name="Text Box 8"/>
          <p:cNvSpPr txBox="1">
            <a:spLocks noChangeArrowheads="1"/>
          </p:cNvSpPr>
          <p:nvPr/>
        </p:nvSpPr>
        <p:spPr bwMode="auto">
          <a:xfrm>
            <a:off x="5127625" y="1282700"/>
            <a:ext cx="4016375" cy="523875"/>
          </a:xfrm>
          <a:prstGeom prst="rect">
            <a:avLst/>
          </a:prstGeom>
          <a:noFill/>
          <a:ln w="9525">
            <a:noFill/>
            <a:miter lim="800000"/>
            <a:headEnd/>
            <a:tailEnd/>
          </a:ln>
        </p:spPr>
        <p:txBody>
          <a:bodyPr wrap="none">
            <a:prstTxWarp prst="textNoShape">
              <a:avLst/>
            </a:prstTxWarp>
            <a:spAutoFit/>
          </a:bodyPr>
          <a:lstStyle/>
          <a:p>
            <a:r>
              <a:rPr lang="en-US" sz="2800">
                <a:solidFill>
                  <a:schemeClr val="bg1"/>
                </a:solidFill>
              </a:rPr>
              <a:t>How do we correct this?</a:t>
            </a:r>
          </a:p>
        </p:txBody>
      </p:sp>
      <p:sp>
        <p:nvSpPr>
          <p:cNvPr id="100359"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100360" name="TextBox 7"/>
          <p:cNvSpPr txBox="1">
            <a:spLocks noChangeArrowheads="1"/>
          </p:cNvSpPr>
          <p:nvPr/>
        </p:nvSpPr>
        <p:spPr bwMode="auto">
          <a:xfrm>
            <a:off x="7150100" y="6488113"/>
            <a:ext cx="1993900" cy="369887"/>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Slides R. Fergus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hangingPunct="1"/>
            <a:r>
              <a:rPr lang="en-GB">
                <a:ea typeface="ＭＳ Ｐゴシック" pitchFamily="-1" charset="-128"/>
                <a:cs typeface="ＭＳ Ｐゴシック" pitchFamily="-1" charset="-128"/>
              </a:rPr>
              <a:t>Close-up</a:t>
            </a:r>
            <a:endParaRPr lang="en-US">
              <a:ea typeface="ＭＳ Ｐゴシック" pitchFamily="-1" charset="-128"/>
              <a:cs typeface="ＭＳ Ｐゴシック" pitchFamily="-1" charset="-128"/>
            </a:endParaRPr>
          </a:p>
        </p:txBody>
      </p:sp>
      <p:pic>
        <p:nvPicPr>
          <p:cNvPr id="102403" name="Picture 5" descr="mukta1_blurry"/>
          <p:cNvPicPr>
            <a:picLocks noChangeAspect="1" noChangeArrowheads="1"/>
          </p:cNvPicPr>
          <p:nvPr/>
        </p:nvPicPr>
        <p:blipFill>
          <a:blip r:embed="rId3"/>
          <a:srcRect l="33022" t="23082" r="27928" b="45245"/>
          <a:stretch>
            <a:fillRect/>
          </a:stretch>
        </p:blipFill>
        <p:spPr bwMode="auto">
          <a:xfrm>
            <a:off x="0" y="2660650"/>
            <a:ext cx="3008313" cy="3657600"/>
          </a:xfrm>
          <a:prstGeom prst="rect">
            <a:avLst/>
          </a:prstGeom>
          <a:noFill/>
          <a:ln w="9525">
            <a:noFill/>
            <a:miter lim="800000"/>
            <a:headEnd/>
            <a:tailEnd/>
          </a:ln>
        </p:spPr>
      </p:pic>
      <p:pic>
        <p:nvPicPr>
          <p:cNvPr id="23558" name="Picture 6" descr="mukta1_sharpen"/>
          <p:cNvPicPr>
            <a:picLocks noChangeAspect="1" noChangeArrowheads="1"/>
          </p:cNvPicPr>
          <p:nvPr/>
        </p:nvPicPr>
        <p:blipFill>
          <a:blip r:embed="rId4"/>
          <a:srcRect l="31804" t="22728" r="27589" b="43939"/>
          <a:stretch>
            <a:fillRect/>
          </a:stretch>
        </p:blipFill>
        <p:spPr bwMode="auto">
          <a:xfrm>
            <a:off x="3124200" y="2660650"/>
            <a:ext cx="2971800" cy="3657600"/>
          </a:xfrm>
          <a:prstGeom prst="rect">
            <a:avLst/>
          </a:prstGeom>
          <a:noFill/>
          <a:ln w="9525">
            <a:noFill/>
            <a:miter lim="800000"/>
            <a:headEnd/>
            <a:tailEnd/>
          </a:ln>
        </p:spPr>
      </p:pic>
      <p:pic>
        <p:nvPicPr>
          <p:cNvPr id="23559" name="Picture 7" descr="mukta1_final2"/>
          <p:cNvPicPr>
            <a:picLocks noChangeAspect="1" noChangeArrowheads="1"/>
          </p:cNvPicPr>
          <p:nvPr/>
        </p:nvPicPr>
        <p:blipFill>
          <a:blip r:embed="rId5"/>
          <a:srcRect l="33000" t="22580" r="27608" b="44225"/>
          <a:stretch>
            <a:fillRect/>
          </a:stretch>
        </p:blipFill>
        <p:spPr bwMode="auto">
          <a:xfrm>
            <a:off x="6248400" y="2660650"/>
            <a:ext cx="2895600" cy="3657600"/>
          </a:xfrm>
          <a:prstGeom prst="rect">
            <a:avLst/>
          </a:prstGeom>
          <a:noFill/>
          <a:ln w="9525">
            <a:noFill/>
            <a:miter lim="800000"/>
            <a:headEnd/>
            <a:tailEnd/>
          </a:ln>
        </p:spPr>
      </p:pic>
      <p:sp>
        <p:nvSpPr>
          <p:cNvPr id="102406" name="Text Box 8"/>
          <p:cNvSpPr txBox="1">
            <a:spLocks noChangeArrowheads="1"/>
          </p:cNvSpPr>
          <p:nvPr/>
        </p:nvSpPr>
        <p:spPr bwMode="auto">
          <a:xfrm>
            <a:off x="762000" y="2074863"/>
            <a:ext cx="1495425" cy="519112"/>
          </a:xfrm>
          <a:prstGeom prst="rect">
            <a:avLst/>
          </a:prstGeom>
          <a:noFill/>
          <a:ln w="9525">
            <a:noFill/>
            <a:miter lim="800000"/>
            <a:headEnd/>
            <a:tailEnd/>
          </a:ln>
        </p:spPr>
        <p:txBody>
          <a:bodyPr wrap="none">
            <a:prstTxWarp prst="textNoShape">
              <a:avLst/>
            </a:prstTxWarp>
            <a:spAutoFit/>
          </a:bodyPr>
          <a:lstStyle/>
          <a:p>
            <a:r>
              <a:rPr lang="en-US" sz="2800">
                <a:solidFill>
                  <a:schemeClr val="bg1"/>
                </a:solidFill>
              </a:rPr>
              <a:t>Original</a:t>
            </a:r>
          </a:p>
        </p:txBody>
      </p:sp>
      <p:sp>
        <p:nvSpPr>
          <p:cNvPr id="23561" name="Text Box 9"/>
          <p:cNvSpPr txBox="1">
            <a:spLocks noChangeArrowheads="1"/>
          </p:cNvSpPr>
          <p:nvPr/>
        </p:nvSpPr>
        <p:spPr bwMode="auto">
          <a:xfrm>
            <a:off x="3124200" y="2073275"/>
            <a:ext cx="3030538" cy="519113"/>
          </a:xfrm>
          <a:prstGeom prst="rect">
            <a:avLst/>
          </a:prstGeom>
          <a:noFill/>
          <a:ln w="9525">
            <a:noFill/>
            <a:miter lim="800000"/>
            <a:headEnd/>
            <a:tailEnd/>
          </a:ln>
        </p:spPr>
        <p:txBody>
          <a:bodyPr wrap="none">
            <a:prstTxWarp prst="textNoShape">
              <a:avLst/>
            </a:prstTxWarp>
            <a:spAutoFit/>
          </a:bodyPr>
          <a:lstStyle/>
          <a:p>
            <a:r>
              <a:rPr lang="en-US" sz="2800">
                <a:solidFill>
                  <a:schemeClr val="bg1"/>
                </a:solidFill>
              </a:rPr>
              <a:t>Naïve Sharpening</a:t>
            </a:r>
          </a:p>
        </p:txBody>
      </p:sp>
      <p:sp>
        <p:nvSpPr>
          <p:cNvPr id="23562" name="Text Box 10"/>
          <p:cNvSpPr txBox="1">
            <a:spLocks noChangeArrowheads="1"/>
          </p:cNvSpPr>
          <p:nvPr/>
        </p:nvSpPr>
        <p:spPr bwMode="auto">
          <a:xfrm>
            <a:off x="6477000" y="2073275"/>
            <a:ext cx="2547938" cy="519113"/>
          </a:xfrm>
          <a:prstGeom prst="rect">
            <a:avLst/>
          </a:prstGeom>
          <a:noFill/>
          <a:ln w="9525">
            <a:noFill/>
            <a:miter lim="800000"/>
            <a:headEnd/>
            <a:tailEnd/>
          </a:ln>
        </p:spPr>
        <p:txBody>
          <a:bodyPr wrap="none">
            <a:prstTxWarp prst="textNoShape">
              <a:avLst/>
            </a:prstTxWarp>
            <a:spAutoFit/>
          </a:bodyPr>
          <a:lstStyle/>
          <a:p>
            <a:r>
              <a:rPr lang="en-US" sz="2800">
                <a:solidFill>
                  <a:schemeClr val="bg1"/>
                </a:solidFill>
              </a:rPr>
              <a:t>Our algorithm </a:t>
            </a:r>
          </a:p>
        </p:txBody>
      </p:sp>
      <p:sp>
        <p:nvSpPr>
          <p:cNvPr id="102409"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102410" name="TextBox 9"/>
          <p:cNvSpPr txBox="1">
            <a:spLocks noChangeArrowheads="1"/>
          </p:cNvSpPr>
          <p:nvPr/>
        </p:nvSpPr>
        <p:spPr bwMode="auto">
          <a:xfrm>
            <a:off x="7150100" y="6488113"/>
            <a:ext cx="1993900" cy="369887"/>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Slides R. Fergus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P spid="23562" grpId="0"/>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Title 6"/>
          <p:cNvSpPr>
            <a:spLocks noGrp="1"/>
          </p:cNvSpPr>
          <p:nvPr>
            <p:ph type="title"/>
          </p:nvPr>
        </p:nvSpPr>
        <p:spPr/>
        <p:txBody>
          <a:bodyPr/>
          <a:lstStyle/>
          <a:p>
            <a:pPr hangingPunct="1"/>
            <a:r>
              <a:rPr lang="en-US" smtClean="0">
                <a:ea typeface="ＭＳ Ｐゴシック" pitchFamily="-1" charset="-128"/>
                <a:cs typeface="ＭＳ Ｐゴシック" pitchFamily="-1" charset="-128"/>
              </a:rPr>
              <a:t>Why does picture appear blurry?</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Let’s take a p</a:t>
            </a:r>
            <a:r>
              <a:rPr lang="en-GB">
                <a:ea typeface="ＭＳ Ｐゴシック" pitchFamily="-1" charset="-128"/>
                <a:cs typeface="ＭＳ Ｐゴシック" pitchFamily="-1" charset="-128"/>
                <a:sym typeface="Wingdings" pitchFamily="-1" charset="2"/>
              </a:rPr>
              <a:t>h</a:t>
            </a:r>
            <a:r>
              <a:rPr lang="en-US">
                <a:ea typeface="ＭＳ Ｐゴシック" pitchFamily="-1" charset="-128"/>
                <a:cs typeface="ＭＳ Ｐゴシック" pitchFamily="-1" charset="-128"/>
              </a:rPr>
              <a:t>oto</a:t>
            </a:r>
          </a:p>
        </p:txBody>
      </p:sp>
      <p:pic>
        <p:nvPicPr>
          <p:cNvPr id="267274" name="Picture 10" descr="stata_blur"/>
          <p:cNvPicPr>
            <a:picLocks noChangeAspect="1" noChangeArrowheads="1"/>
          </p:cNvPicPr>
          <p:nvPr/>
        </p:nvPicPr>
        <p:blipFill>
          <a:blip r:embed="rId3"/>
          <a:srcRect l="2849" t="13071" r="20229" b="2490"/>
          <a:stretch>
            <a:fillRect/>
          </a:stretch>
        </p:blipFill>
        <p:spPr bwMode="auto">
          <a:xfrm>
            <a:off x="4000500" y="2576513"/>
            <a:ext cx="5143500" cy="3876675"/>
          </a:xfrm>
          <a:prstGeom prst="rect">
            <a:avLst/>
          </a:prstGeom>
          <a:noFill/>
          <a:ln w="9525">
            <a:noFill/>
            <a:miter lim="800000"/>
            <a:headEnd/>
            <a:tailEnd/>
          </a:ln>
        </p:spPr>
      </p:pic>
      <p:pic>
        <p:nvPicPr>
          <p:cNvPr id="105476" name="Picture 4" descr="/Users/torralba/atb/TALKS/TalksByOthers/fergus/fast.wmv">
            <a:hlinkClick r:id="" action="ppaction://media"/>
          </p:cNvPr>
          <p:cNvPicPr/>
          <p:nvPr>
            <p:ph idx="1"/>
            <a:videoFile r:link="rId1"/>
          </p:nvPr>
        </p:nvPicPr>
        <p:blipFill>
          <a:blip r:embed="rId4"/>
          <a:srcRect/>
          <a:stretch>
            <a:fillRect/>
          </a:stretch>
        </p:blipFill>
        <p:spPr>
          <a:xfrm>
            <a:off x="206375" y="1570038"/>
            <a:ext cx="3657600" cy="4876800"/>
          </a:xfrm>
        </p:spPr>
      </p:pic>
      <p:sp>
        <p:nvSpPr>
          <p:cNvPr id="267277" name="Text Box 13"/>
          <p:cNvSpPr txBox="1">
            <a:spLocks noChangeArrowheads="1"/>
          </p:cNvSpPr>
          <p:nvPr/>
        </p:nvSpPr>
        <p:spPr bwMode="auto">
          <a:xfrm>
            <a:off x="5608638" y="2012950"/>
            <a:ext cx="2108200"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Blurry result</a:t>
            </a:r>
          </a:p>
        </p:txBody>
      </p:sp>
      <p:sp>
        <p:nvSpPr>
          <p:cNvPr id="105478"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105479" name="TextBox 6"/>
          <p:cNvSpPr txBox="1">
            <a:spLocks noChangeArrowheads="1"/>
          </p:cNvSpPr>
          <p:nvPr/>
        </p:nvSpPr>
        <p:spPr bwMode="auto">
          <a:xfrm>
            <a:off x="7150100" y="6488113"/>
            <a:ext cx="1993900" cy="369887"/>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Slides R. Fergus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
                                      <p:cBhvr>
                                        <p:cTn id="6" dur="12132" fill="hold"/>
                                        <p:tgtEl>
                                          <p:spTgt spid="105476"/>
                                        </p:tgtEl>
                                      </p:cBhvr>
                                    </p:cmd>
                                  </p:childTnLst>
                                </p:cTn>
                              </p:par>
                            </p:childTnLst>
                          </p:cTn>
                        </p:par>
                        <p:par>
                          <p:cTn id="7" fill="hold">
                            <p:stCondLst>
                              <p:cond delay="12132"/>
                            </p:stCondLst>
                            <p:childTnLst>
                              <p:par>
                                <p:cTn id="8" presetID="1" presetClass="entr" presetSubtype="0" fill="hold" nodeType="afterEffect">
                                  <p:stCondLst>
                                    <p:cond delay="0"/>
                                  </p:stCondLst>
                                  <p:childTnLst>
                                    <p:set>
                                      <p:cBhvr>
                                        <p:cTn id="9" dur="1" fill="hold">
                                          <p:stCondLst>
                                            <p:cond delay="0"/>
                                          </p:stCondLst>
                                        </p:cTn>
                                        <p:tgtEl>
                                          <p:spTgt spid="26727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67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105476"/>
                </p:tgtEl>
              </p:cMediaNode>
            </p:video>
          </p:childTnLst>
        </p:cTn>
      </p:par>
    </p:tnLst>
    <p:bldLst>
      <p:bldP spid="267277" grpId="0"/>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Slow-motion replay</a:t>
            </a:r>
          </a:p>
        </p:txBody>
      </p:sp>
      <p:pic>
        <p:nvPicPr>
          <p:cNvPr id="106499" name="Picture 3" descr="/Users/torralba/atb/TALKS/TalksByOthers/fergus/before_move-1.wmv">
            <a:hlinkClick r:id="" action="ppaction://media"/>
          </p:cNvPr>
          <p:cNvPicPr/>
          <p:nvPr>
            <p:ph idx="1"/>
            <a:videoFile r:link="rId1"/>
          </p:nvPr>
        </p:nvPicPr>
        <p:blipFill>
          <a:blip r:embed="rId3"/>
          <a:srcRect/>
          <a:stretch>
            <a:fillRect/>
          </a:stretch>
        </p:blipFill>
        <p:spPr>
          <a:xfrm>
            <a:off x="238125" y="1538288"/>
            <a:ext cx="3657600" cy="4876800"/>
          </a:xfrm>
        </p:spPr>
      </p:pic>
      <p:sp>
        <p:nvSpPr>
          <p:cNvPr id="106500"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106501" name="TextBox 4"/>
          <p:cNvSpPr txBox="1">
            <a:spLocks noChangeArrowheads="1"/>
          </p:cNvSpPr>
          <p:nvPr/>
        </p:nvSpPr>
        <p:spPr bwMode="auto">
          <a:xfrm>
            <a:off x="7150100" y="6488113"/>
            <a:ext cx="1993900" cy="369887"/>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Slides R. Fergus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4)">
                                      <p:cBhvr>
                                        <p:cTn id="6" dur="12666" fill="hold"/>
                                        <p:tgtEl>
                                          <p:spTgt spid="10649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6499"/>
                </p:tgtEl>
              </p:cMediaNode>
            </p:video>
            <p:seq concurrent="1" nextAc="seek">
              <p:cTn id="8" restart="whenNotActive" fill="hold" evtFilter="cancelBubble" nodeType="interactiveSeq">
                <p:stCondLst>
                  <p:cond evt="onClick" delay="0">
                    <p:tgtEl>
                      <p:spTgt spid="10649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6499"/>
                                        </p:tgtEl>
                                      </p:cBhvr>
                                    </p:cmd>
                                  </p:childTnLst>
                                </p:cTn>
                              </p:par>
                            </p:childTnLst>
                          </p:cTn>
                        </p:par>
                      </p:childTnLst>
                    </p:cTn>
                  </p:par>
                </p:childTnLst>
              </p:cTn>
              <p:nextCondLst>
                <p:cond evt="onClick" delay="0">
                  <p:tgtEl>
                    <p:spTgt spid="106499"/>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Slow-motion replay</a:t>
            </a:r>
          </a:p>
        </p:txBody>
      </p:sp>
      <p:pic>
        <p:nvPicPr>
          <p:cNvPr id="107523" name="Picture 3" descr="/Users/torralba/atb/TALKS/TalksByOthers/fergus/move_zoom_after.wmv">
            <a:hlinkClick r:id="" action="ppaction://media"/>
          </p:cNvPr>
          <p:cNvPicPr/>
          <p:nvPr>
            <p:ph sz="half" idx="1"/>
            <a:videoFile r:link="rId1"/>
          </p:nvPr>
        </p:nvPicPr>
        <p:blipFill>
          <a:blip r:embed="rId5"/>
          <a:srcRect/>
          <a:stretch>
            <a:fillRect/>
          </a:stretch>
        </p:blipFill>
        <p:spPr>
          <a:xfrm>
            <a:off x="541338" y="1538288"/>
            <a:ext cx="3657600" cy="4876800"/>
          </a:xfrm>
        </p:spPr>
      </p:pic>
      <p:pic>
        <p:nvPicPr>
          <p:cNvPr id="107524" name="Picture 4" descr="/Users/torralba/atb/TALKS/TalksByOthers/fergus/traj2.avi">
            <a:hlinkClick r:id="" action="ppaction://media"/>
          </p:cNvPr>
          <p:cNvPicPr/>
          <p:nvPr>
            <p:ph sz="half" idx="2"/>
            <a:videoFile r:link="rId2"/>
          </p:nvPr>
        </p:nvPicPr>
        <p:blipFill>
          <a:blip r:embed="rId6"/>
          <a:srcRect/>
          <a:stretch>
            <a:fillRect/>
          </a:stretch>
        </p:blipFill>
        <p:spPr>
          <a:xfrm>
            <a:off x="5308600" y="2722563"/>
            <a:ext cx="2566988" cy="2566987"/>
          </a:xfrm>
        </p:spPr>
      </p:pic>
      <p:sp>
        <p:nvSpPr>
          <p:cNvPr id="271366" name="Rectangle 6"/>
          <p:cNvSpPr>
            <a:spLocks noChangeArrowheads="1"/>
          </p:cNvSpPr>
          <p:nvPr/>
        </p:nvSpPr>
        <p:spPr bwMode="auto">
          <a:xfrm>
            <a:off x="7867650" y="2727325"/>
            <a:ext cx="57150" cy="2509838"/>
          </a:xfrm>
          <a:prstGeom prst="rect">
            <a:avLst/>
          </a:prstGeom>
          <a:solidFill>
            <a:srgbClr val="00CCFF"/>
          </a:solidFill>
          <a:ln w="9525">
            <a:noFill/>
            <a:miter lim="800000"/>
            <a:headEnd/>
            <a:tailEnd/>
          </a:ln>
        </p:spPr>
        <p:txBody>
          <a:bodyPr wrap="none" anchor="ctr">
            <a:prstTxWarp prst="textNoShape">
              <a:avLst/>
            </a:prstTxWarp>
          </a:bodyPr>
          <a:lstStyle/>
          <a:p>
            <a:endParaRPr lang="en-US" sz="1800"/>
          </a:p>
        </p:txBody>
      </p:sp>
      <p:sp>
        <p:nvSpPr>
          <p:cNvPr id="271379" name="Rectangle 19"/>
          <p:cNvSpPr>
            <a:spLocks noChangeArrowheads="1"/>
          </p:cNvSpPr>
          <p:nvPr/>
        </p:nvSpPr>
        <p:spPr bwMode="auto">
          <a:xfrm>
            <a:off x="7791450" y="2714625"/>
            <a:ext cx="96838" cy="2571750"/>
          </a:xfrm>
          <a:prstGeom prst="rect">
            <a:avLst/>
          </a:prstGeom>
          <a:solidFill>
            <a:srgbClr val="000000"/>
          </a:solidFill>
          <a:ln w="9525">
            <a:noFill/>
            <a:miter lim="800000"/>
            <a:headEnd/>
            <a:tailEnd/>
          </a:ln>
        </p:spPr>
        <p:txBody>
          <a:bodyPr wrap="none" anchor="ctr">
            <a:prstTxWarp prst="textNoShape">
              <a:avLst/>
            </a:prstTxWarp>
          </a:bodyPr>
          <a:lstStyle/>
          <a:p>
            <a:endParaRPr lang="en-US" sz="1800"/>
          </a:p>
        </p:txBody>
      </p:sp>
      <p:sp>
        <p:nvSpPr>
          <p:cNvPr id="107527" name="Rectangle 20"/>
          <p:cNvSpPr>
            <a:spLocks noChangeArrowheads="1"/>
          </p:cNvSpPr>
          <p:nvPr/>
        </p:nvSpPr>
        <p:spPr bwMode="auto">
          <a:xfrm>
            <a:off x="7818438" y="5237163"/>
            <a:ext cx="127000" cy="88900"/>
          </a:xfrm>
          <a:prstGeom prst="rect">
            <a:avLst/>
          </a:prstGeom>
          <a:solidFill>
            <a:srgbClr val="000000"/>
          </a:solidFill>
          <a:ln w="9525">
            <a:noFill/>
            <a:miter lim="800000"/>
            <a:headEnd/>
            <a:tailEnd/>
          </a:ln>
        </p:spPr>
        <p:txBody>
          <a:bodyPr wrap="none" anchor="ctr">
            <a:prstTxWarp prst="textNoShape">
              <a:avLst/>
            </a:prstTxWarp>
          </a:bodyPr>
          <a:lstStyle/>
          <a:p>
            <a:endParaRPr lang="en-US" sz="1800"/>
          </a:p>
        </p:txBody>
      </p:sp>
      <p:sp>
        <p:nvSpPr>
          <p:cNvPr id="107528" name="Rectangle 21"/>
          <p:cNvSpPr>
            <a:spLocks noChangeArrowheads="1"/>
          </p:cNvSpPr>
          <p:nvPr/>
        </p:nvSpPr>
        <p:spPr bwMode="auto">
          <a:xfrm rot="-5400000">
            <a:off x="6453188" y="3875088"/>
            <a:ext cx="152400" cy="2667000"/>
          </a:xfrm>
          <a:prstGeom prst="rect">
            <a:avLst/>
          </a:prstGeom>
          <a:solidFill>
            <a:srgbClr val="000000"/>
          </a:solidFill>
          <a:ln w="9525">
            <a:solidFill>
              <a:srgbClr val="000000"/>
            </a:solidFill>
            <a:miter lim="800000"/>
            <a:headEnd/>
            <a:tailEnd/>
          </a:ln>
        </p:spPr>
        <p:txBody>
          <a:bodyPr wrap="none" anchor="ctr">
            <a:prstTxWarp prst="textNoShape">
              <a:avLst/>
            </a:prstTxWarp>
          </a:bodyPr>
          <a:lstStyle/>
          <a:p>
            <a:endParaRPr lang="en-US" sz="1800"/>
          </a:p>
        </p:txBody>
      </p:sp>
      <p:sp>
        <p:nvSpPr>
          <p:cNvPr id="271367" name="Rectangle 7"/>
          <p:cNvSpPr>
            <a:spLocks noChangeArrowheads="1"/>
          </p:cNvSpPr>
          <p:nvPr/>
        </p:nvSpPr>
        <p:spPr bwMode="auto">
          <a:xfrm rot="-5400000">
            <a:off x="6591300" y="1438275"/>
            <a:ext cx="55563" cy="2519363"/>
          </a:xfrm>
          <a:prstGeom prst="rect">
            <a:avLst/>
          </a:prstGeom>
          <a:solidFill>
            <a:srgbClr val="DDDDDD"/>
          </a:solidFill>
          <a:ln w="9525">
            <a:solidFill>
              <a:srgbClr val="000000"/>
            </a:solidFill>
            <a:miter lim="800000"/>
            <a:headEnd/>
            <a:tailEnd/>
          </a:ln>
        </p:spPr>
        <p:txBody>
          <a:bodyPr wrap="none" anchor="ctr">
            <a:prstTxWarp prst="textNoShape">
              <a:avLst/>
            </a:prstTxWarp>
          </a:bodyPr>
          <a:lstStyle/>
          <a:p>
            <a:endParaRPr lang="en-US" sz="1800"/>
          </a:p>
        </p:txBody>
      </p:sp>
      <p:sp>
        <p:nvSpPr>
          <p:cNvPr id="107530"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271383" name="Text Box 23"/>
          <p:cNvSpPr txBox="1">
            <a:spLocks noChangeArrowheads="1"/>
          </p:cNvSpPr>
          <p:nvPr/>
        </p:nvSpPr>
        <p:spPr bwMode="auto">
          <a:xfrm>
            <a:off x="5262563" y="5532438"/>
            <a:ext cx="2641600" cy="457200"/>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Motion of camera</a:t>
            </a:r>
          </a:p>
        </p:txBody>
      </p:sp>
      <p:sp>
        <p:nvSpPr>
          <p:cNvPr id="107532" name="TextBox 11"/>
          <p:cNvSpPr txBox="1">
            <a:spLocks noChangeArrowheads="1"/>
          </p:cNvSpPr>
          <p:nvPr/>
        </p:nvSpPr>
        <p:spPr bwMode="auto">
          <a:xfrm>
            <a:off x="7150100" y="6488113"/>
            <a:ext cx="1993900" cy="369887"/>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Slides R. Fergus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65" fill="hold"/>
                                        <p:tgtEl>
                                          <p:spTgt spid="107523"/>
                                        </p:tgtEl>
                                      </p:cBhvr>
                                    </p:cmd>
                                  </p:childTnLst>
                                </p:cTn>
                              </p:par>
                              <p:par>
                                <p:cTn id="7" presetID="1" presetClass="mediacall" presetSubtype="0" fill="hold" nodeType="withEffect">
                                  <p:stCondLst>
                                    <p:cond delay="2700"/>
                                  </p:stCondLst>
                                  <p:childTnLst>
                                    <p:cmd type="call" cmd="playFrom(0.0)">
                                      <p:cBhvr>
                                        <p:cTn id="8" dur="22567" fill="hold"/>
                                        <p:tgtEl>
                                          <p:spTgt spid="107524"/>
                                        </p:tgtEl>
                                      </p:cBhvr>
                                    </p:cmd>
                                  </p:childTnLst>
                                </p:cTn>
                              </p:par>
                              <p:par>
                                <p:cTn id="9" presetID="1" presetClass="entr" presetSubtype="0" fill="hold" grpId="0" nodeType="withEffect">
                                  <p:stCondLst>
                                    <p:cond delay="2700"/>
                                  </p:stCondLst>
                                  <p:childTnLst>
                                    <p:set>
                                      <p:cBhvr>
                                        <p:cTn id="10" dur="1" fill="hold">
                                          <p:stCondLst>
                                            <p:cond delay="0"/>
                                          </p:stCondLst>
                                        </p:cTn>
                                        <p:tgtEl>
                                          <p:spTgt spid="271366"/>
                                        </p:tgtEl>
                                        <p:attrNameLst>
                                          <p:attrName>style.visibility</p:attrName>
                                        </p:attrNameLst>
                                      </p:cBhvr>
                                      <p:to>
                                        <p:strVal val="visible"/>
                                      </p:to>
                                    </p:set>
                                  </p:childTnLst>
                                </p:cTn>
                              </p:par>
                              <p:par>
                                <p:cTn id="11" presetID="1" presetClass="entr" presetSubtype="0" fill="hold" grpId="0" nodeType="withEffect">
                                  <p:stCondLst>
                                    <p:cond delay="2700"/>
                                  </p:stCondLst>
                                  <p:childTnLst>
                                    <p:set>
                                      <p:cBhvr>
                                        <p:cTn id="12" dur="1" fill="hold">
                                          <p:stCondLst>
                                            <p:cond delay="0"/>
                                          </p:stCondLst>
                                        </p:cTn>
                                        <p:tgtEl>
                                          <p:spTgt spid="271367"/>
                                        </p:tgtEl>
                                        <p:attrNameLst>
                                          <p:attrName>style.visibility</p:attrName>
                                        </p:attrNameLst>
                                      </p:cBhvr>
                                      <p:to>
                                        <p:strVal val="visible"/>
                                      </p:to>
                                    </p:set>
                                  </p:childTnLst>
                                </p:cTn>
                              </p:par>
                              <p:par>
                                <p:cTn id="13" presetID="1" presetClass="exit" presetSubtype="0" fill="hold" grpId="0" nodeType="withEffect">
                                  <p:stCondLst>
                                    <p:cond delay="2700"/>
                                  </p:stCondLst>
                                  <p:childTnLst>
                                    <p:set>
                                      <p:cBhvr>
                                        <p:cTn id="14" dur="1" fill="hold">
                                          <p:stCondLst>
                                            <p:cond delay="0"/>
                                          </p:stCondLst>
                                        </p:cTn>
                                        <p:tgtEl>
                                          <p:spTgt spid="271379"/>
                                        </p:tgtEl>
                                        <p:attrNameLst>
                                          <p:attrName>style.visibility</p:attrName>
                                        </p:attrNameLst>
                                      </p:cBhvr>
                                      <p:to>
                                        <p:strVal val="hidden"/>
                                      </p:to>
                                    </p:set>
                                  </p:childTnLst>
                                </p:cTn>
                              </p:par>
                              <p:par>
                                <p:cTn id="15" presetID="1" presetClass="entr" presetSubtype="0" fill="hold" grpId="0" nodeType="withEffect">
                                  <p:stCondLst>
                                    <p:cond delay="2700"/>
                                  </p:stCondLst>
                                  <p:childTnLst>
                                    <p:set>
                                      <p:cBhvr>
                                        <p:cTn id="16" dur="1" fill="hold">
                                          <p:stCondLst>
                                            <p:cond delay="0"/>
                                          </p:stCondLst>
                                        </p:cTn>
                                        <p:tgtEl>
                                          <p:spTgt spid="271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7" fill="hold" display="0">
                  <p:stCondLst>
                    <p:cond delay="indefinite"/>
                  </p:stCondLst>
                  <p:endCondLst>
                    <p:cond evt="onNext" delay="0">
                      <p:tgtEl>
                        <p:sldTgt/>
                      </p:tgtEl>
                    </p:cond>
                    <p:cond evt="onPrev" delay="0">
                      <p:tgtEl>
                        <p:sldTgt/>
                      </p:tgtEl>
                    </p:cond>
                  </p:endCondLst>
                </p:cTn>
                <p:tgtEl>
                  <p:spTgt spid="107523"/>
                </p:tgtEl>
              </p:cMediaNode>
            </p:video>
            <p:seq concurrent="1" nextAc="seek">
              <p:cTn id="18" restart="whenNotActive" fill="hold" evtFilter="cancelBubble" nodeType="interactiveSeq">
                <p:stCondLst>
                  <p:cond evt="onClick" delay="0">
                    <p:tgtEl>
                      <p:spTgt spid="10752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7523"/>
                                        </p:tgtEl>
                                      </p:cBhvr>
                                    </p:cmd>
                                  </p:childTnLst>
                                </p:cTn>
                              </p:par>
                            </p:childTnLst>
                          </p:cTn>
                        </p:par>
                      </p:childTnLst>
                    </p:cTn>
                  </p:par>
                </p:childTnLst>
              </p:cTn>
              <p:nextCondLst>
                <p:cond evt="onClick" delay="0">
                  <p:tgtEl>
                    <p:spTgt spid="107523"/>
                  </p:tgtEl>
                </p:cond>
              </p:nextCondLst>
            </p:seq>
            <p:video>
              <p:cMediaNode>
                <p:cTn id="23" fill="hold" display="0">
                  <p:stCondLst>
                    <p:cond delay="indefinite"/>
                  </p:stCondLst>
                  <p:endCondLst>
                    <p:cond evt="onNext" delay="0">
                      <p:tgtEl>
                        <p:sldTgt/>
                      </p:tgtEl>
                    </p:cond>
                    <p:cond evt="onPrev" delay="0">
                      <p:tgtEl>
                        <p:sldTgt/>
                      </p:tgtEl>
                    </p:cond>
                  </p:endCondLst>
                </p:cTn>
                <p:tgtEl>
                  <p:spTgt spid="107524"/>
                </p:tgtEl>
              </p:cMediaNode>
            </p:video>
            <p:seq concurrent="1" nextAc="seek">
              <p:cTn id="24" restart="whenNotActive" fill="hold" evtFilter="cancelBubble" nodeType="interactiveSeq">
                <p:stCondLst>
                  <p:cond evt="onClick" delay="0">
                    <p:tgtEl>
                      <p:spTgt spid="10752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07524"/>
                                        </p:tgtEl>
                                      </p:cBhvr>
                                    </p:cmd>
                                  </p:childTnLst>
                                </p:cTn>
                              </p:par>
                            </p:childTnLst>
                          </p:cTn>
                        </p:par>
                      </p:childTnLst>
                    </p:cTn>
                  </p:par>
                </p:childTnLst>
              </p:cTn>
              <p:nextCondLst>
                <p:cond evt="onClick" delay="0">
                  <p:tgtEl>
                    <p:spTgt spid="107524"/>
                  </p:tgtEl>
                </p:cond>
              </p:nextCondLst>
            </p:seq>
          </p:childTnLst>
        </p:cTn>
      </p:par>
    </p:tnLst>
    <p:bldLst>
      <p:bldP spid="271366" grpId="0" animBg="1"/>
      <p:bldP spid="271379" grpId="0" animBg="1"/>
      <p:bldP spid="271367" grpId="0" animBg="1"/>
      <p:bldP spid="271383"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bwMode="auto">
          <a:xfrm>
            <a:off x="4613275" y="2657475"/>
            <a:ext cx="2063750" cy="2073275"/>
          </a:xfrm>
          <a:prstGeom prst="rect">
            <a:avLst/>
          </a:prstGeom>
          <a:noFill/>
          <a:ln w="9525">
            <a:noFill/>
            <a:miter lim="800000"/>
            <a:headEnd/>
            <a:tailEnd/>
          </a:ln>
        </p:spPr>
      </p:pic>
      <p:pic>
        <p:nvPicPr>
          <p:cNvPr id="7" name="Picture 6"/>
          <p:cNvPicPr>
            <a:picLocks noChangeAspect="1"/>
          </p:cNvPicPr>
          <p:nvPr/>
        </p:nvPicPr>
        <p:blipFill>
          <a:blip r:embed="rId3"/>
          <a:srcRect/>
          <a:stretch>
            <a:fillRect/>
          </a:stretch>
        </p:blipFill>
        <p:spPr bwMode="auto">
          <a:xfrm>
            <a:off x="6859588" y="4829175"/>
            <a:ext cx="2284412" cy="2076450"/>
          </a:xfrm>
          <a:prstGeom prst="rect">
            <a:avLst/>
          </a:prstGeom>
          <a:noFill/>
          <a:ln w="9525">
            <a:noFill/>
            <a:miter lim="800000"/>
            <a:headEnd/>
            <a:tailEnd/>
          </a:ln>
        </p:spPr>
      </p:pic>
      <p:pic>
        <p:nvPicPr>
          <p:cNvPr id="9" name="Picture 8"/>
          <p:cNvPicPr>
            <a:picLocks noChangeAspect="1"/>
          </p:cNvPicPr>
          <p:nvPr/>
        </p:nvPicPr>
        <p:blipFill>
          <a:blip r:embed="rId4"/>
          <a:srcRect/>
          <a:stretch>
            <a:fillRect/>
          </a:stretch>
        </p:blipFill>
        <p:spPr bwMode="auto">
          <a:xfrm>
            <a:off x="4608513" y="4856163"/>
            <a:ext cx="2078037" cy="1958975"/>
          </a:xfrm>
          <a:prstGeom prst="rect">
            <a:avLst/>
          </a:prstGeom>
          <a:noFill/>
          <a:ln w="9525">
            <a:noFill/>
            <a:miter lim="800000"/>
            <a:headEnd/>
            <a:tailEnd/>
          </a:ln>
        </p:spPr>
      </p:pic>
      <p:pic>
        <p:nvPicPr>
          <p:cNvPr id="10" name="Picture 9"/>
          <p:cNvPicPr>
            <a:picLocks noChangeAspect="1"/>
          </p:cNvPicPr>
          <p:nvPr/>
        </p:nvPicPr>
        <p:blipFill>
          <a:blip r:embed="rId5"/>
          <a:srcRect/>
          <a:stretch>
            <a:fillRect/>
          </a:stretch>
        </p:blipFill>
        <p:spPr bwMode="auto">
          <a:xfrm>
            <a:off x="6864350" y="2625725"/>
            <a:ext cx="2230438" cy="2130425"/>
          </a:xfrm>
          <a:prstGeom prst="rect">
            <a:avLst/>
          </a:prstGeom>
          <a:noFill/>
          <a:ln w="9525">
            <a:noFill/>
            <a:miter lim="800000"/>
            <a:headEnd/>
            <a:tailEnd/>
          </a:ln>
        </p:spPr>
      </p:pic>
      <p:pic>
        <p:nvPicPr>
          <p:cNvPr id="12" name="Picture 11"/>
          <p:cNvPicPr>
            <a:picLocks noChangeAspect="1"/>
          </p:cNvPicPr>
          <p:nvPr/>
        </p:nvPicPr>
        <p:blipFill>
          <a:blip r:embed="rId6"/>
          <a:srcRect/>
          <a:stretch>
            <a:fillRect/>
          </a:stretch>
        </p:blipFill>
        <p:spPr bwMode="auto">
          <a:xfrm>
            <a:off x="4602163" y="366713"/>
            <a:ext cx="2084387" cy="2095500"/>
          </a:xfrm>
          <a:prstGeom prst="rect">
            <a:avLst/>
          </a:prstGeom>
          <a:noFill/>
          <a:ln w="9525">
            <a:noFill/>
            <a:miter lim="800000"/>
            <a:headEnd/>
            <a:tailEnd/>
          </a:ln>
        </p:spPr>
      </p:pic>
      <p:grpSp>
        <p:nvGrpSpPr>
          <p:cNvPr id="2" name="Group 23"/>
          <p:cNvGrpSpPr>
            <a:grpSpLocks/>
          </p:cNvGrpSpPr>
          <p:nvPr/>
        </p:nvGrpSpPr>
        <p:grpSpPr bwMode="auto">
          <a:xfrm>
            <a:off x="6769100" y="336550"/>
            <a:ext cx="2355850" cy="2268538"/>
            <a:chOff x="6768731" y="337119"/>
            <a:chExt cx="2356652" cy="2267299"/>
          </a:xfrm>
        </p:grpSpPr>
        <p:pic>
          <p:nvPicPr>
            <p:cNvPr id="42004" name="Picture 12"/>
            <p:cNvPicPr>
              <a:picLocks noChangeAspect="1"/>
            </p:cNvPicPr>
            <p:nvPr/>
          </p:nvPicPr>
          <p:blipFill>
            <a:blip r:embed="rId7"/>
            <a:srcRect/>
            <a:stretch>
              <a:fillRect/>
            </a:stretch>
          </p:blipFill>
          <p:spPr bwMode="auto">
            <a:xfrm>
              <a:off x="6768731" y="346993"/>
              <a:ext cx="2356652" cy="2257425"/>
            </a:xfrm>
            <a:prstGeom prst="rect">
              <a:avLst/>
            </a:prstGeom>
            <a:noFill/>
            <a:ln w="9525">
              <a:noFill/>
              <a:miter lim="800000"/>
              <a:headEnd/>
              <a:tailEnd/>
            </a:ln>
          </p:spPr>
        </p:pic>
        <p:sp>
          <p:nvSpPr>
            <p:cNvPr id="42005" name="TextBox 13"/>
            <p:cNvSpPr txBox="1">
              <a:spLocks noChangeArrowheads="1"/>
            </p:cNvSpPr>
            <p:nvPr/>
          </p:nvSpPr>
          <p:spPr bwMode="auto">
            <a:xfrm>
              <a:off x="7079226" y="337119"/>
              <a:ext cx="1878264" cy="461665"/>
            </a:xfrm>
            <a:prstGeom prst="rect">
              <a:avLst/>
            </a:prstGeom>
            <a:noFill/>
            <a:ln w="9525">
              <a:noFill/>
              <a:miter lim="800000"/>
              <a:headEnd/>
              <a:tailEnd/>
            </a:ln>
          </p:spPr>
          <p:txBody>
            <a:bodyPr wrap="none">
              <a:prstTxWarp prst="textNoShape">
                <a:avLst/>
              </a:prstTxWarp>
              <a:spAutoFit/>
            </a:bodyPr>
            <a:lstStyle/>
            <a:p>
              <a:r>
                <a:rPr lang="en-US" sz="1200"/>
                <a:t>Red – true pdf</a:t>
              </a:r>
            </a:p>
            <a:p>
              <a:r>
                <a:rPr lang="en-US" sz="1200"/>
                <a:t>Black – best Gaussian fit</a:t>
              </a:r>
            </a:p>
          </p:txBody>
        </p:sp>
      </p:grpSp>
      <p:grpSp>
        <p:nvGrpSpPr>
          <p:cNvPr id="41992" name="Group 21"/>
          <p:cNvGrpSpPr>
            <a:grpSpLocks/>
          </p:cNvGrpSpPr>
          <p:nvPr/>
        </p:nvGrpSpPr>
        <p:grpSpPr bwMode="auto">
          <a:xfrm>
            <a:off x="249238" y="0"/>
            <a:ext cx="2101850" cy="6811963"/>
            <a:chOff x="249641" y="-1"/>
            <a:chExt cx="2101092" cy="6812062"/>
          </a:xfrm>
        </p:grpSpPr>
        <p:pic>
          <p:nvPicPr>
            <p:cNvPr id="42000" name="Picture 4"/>
            <p:cNvPicPr>
              <a:picLocks noChangeAspect="1"/>
            </p:cNvPicPr>
            <p:nvPr/>
          </p:nvPicPr>
          <p:blipFill>
            <a:blip r:embed="rId8"/>
            <a:srcRect/>
            <a:stretch>
              <a:fillRect/>
            </a:stretch>
          </p:blipFill>
          <p:spPr bwMode="auto">
            <a:xfrm>
              <a:off x="273823" y="2644018"/>
              <a:ext cx="2063477" cy="2063477"/>
            </a:xfrm>
            <a:prstGeom prst="rect">
              <a:avLst/>
            </a:prstGeom>
            <a:noFill/>
            <a:ln w="9525">
              <a:noFill/>
              <a:miter lim="800000"/>
              <a:headEnd/>
              <a:tailEnd/>
            </a:ln>
          </p:spPr>
        </p:pic>
        <p:pic>
          <p:nvPicPr>
            <p:cNvPr id="42001" name="Picture 7"/>
            <p:cNvPicPr>
              <a:picLocks noChangeAspect="1"/>
            </p:cNvPicPr>
            <p:nvPr/>
          </p:nvPicPr>
          <p:blipFill>
            <a:blip r:embed="rId9"/>
            <a:srcRect/>
            <a:stretch>
              <a:fillRect/>
            </a:stretch>
          </p:blipFill>
          <p:spPr bwMode="auto">
            <a:xfrm>
              <a:off x="273159" y="4870924"/>
              <a:ext cx="2077574" cy="1941137"/>
            </a:xfrm>
            <a:prstGeom prst="rect">
              <a:avLst/>
            </a:prstGeom>
            <a:noFill/>
            <a:ln w="9525">
              <a:noFill/>
              <a:miter lim="800000"/>
              <a:headEnd/>
              <a:tailEnd/>
            </a:ln>
          </p:spPr>
        </p:pic>
        <p:pic>
          <p:nvPicPr>
            <p:cNvPr id="42002" name="Picture 10"/>
            <p:cNvPicPr>
              <a:picLocks noChangeAspect="1"/>
            </p:cNvPicPr>
            <p:nvPr/>
          </p:nvPicPr>
          <p:blipFill>
            <a:blip r:embed="rId10"/>
            <a:srcRect/>
            <a:stretch>
              <a:fillRect/>
            </a:stretch>
          </p:blipFill>
          <p:spPr bwMode="auto">
            <a:xfrm>
              <a:off x="249641" y="412661"/>
              <a:ext cx="2077574" cy="2052767"/>
            </a:xfrm>
            <a:prstGeom prst="rect">
              <a:avLst/>
            </a:prstGeom>
            <a:noFill/>
            <a:ln w="9525">
              <a:noFill/>
              <a:miter lim="800000"/>
              <a:headEnd/>
              <a:tailEnd/>
            </a:ln>
          </p:spPr>
        </p:pic>
        <p:sp>
          <p:nvSpPr>
            <p:cNvPr id="42003" name="TextBox 14"/>
            <p:cNvSpPr txBox="1">
              <a:spLocks noChangeArrowheads="1"/>
            </p:cNvSpPr>
            <p:nvPr/>
          </p:nvSpPr>
          <p:spPr bwMode="auto">
            <a:xfrm>
              <a:off x="799648" y="-1"/>
              <a:ext cx="826218" cy="369332"/>
            </a:xfrm>
            <a:prstGeom prst="rect">
              <a:avLst/>
            </a:prstGeom>
            <a:noFill/>
            <a:ln w="9525">
              <a:noFill/>
              <a:miter lim="800000"/>
              <a:headEnd/>
              <a:tailEnd/>
            </a:ln>
          </p:spPr>
          <p:txBody>
            <a:bodyPr wrap="none">
              <a:prstTxWarp prst="textNoShape">
                <a:avLst/>
              </a:prstTxWarp>
              <a:spAutoFit/>
            </a:bodyPr>
            <a:lstStyle/>
            <a:p>
              <a:r>
                <a:rPr lang="en-US" sz="1800"/>
                <a:t>Image</a:t>
              </a:r>
            </a:p>
          </p:txBody>
        </p:sp>
      </p:grpSp>
      <p:sp>
        <p:nvSpPr>
          <p:cNvPr id="17" name="TextBox 16"/>
          <p:cNvSpPr txBox="1">
            <a:spLocks noChangeArrowheads="1"/>
          </p:cNvSpPr>
          <p:nvPr/>
        </p:nvSpPr>
        <p:spPr bwMode="auto">
          <a:xfrm>
            <a:off x="4679950" y="0"/>
            <a:ext cx="1916113" cy="369888"/>
          </a:xfrm>
          <a:prstGeom prst="rect">
            <a:avLst/>
          </a:prstGeom>
          <a:noFill/>
          <a:ln w="9525">
            <a:noFill/>
            <a:miter lim="800000"/>
            <a:headEnd/>
            <a:tailEnd/>
          </a:ln>
        </p:spPr>
        <p:txBody>
          <a:bodyPr wrap="none">
            <a:prstTxWarp prst="textNoShape">
              <a:avLst/>
            </a:prstTxWarp>
            <a:spAutoFit/>
          </a:bodyPr>
          <a:lstStyle/>
          <a:p>
            <a:r>
              <a:rPr lang="en-US" sz="1800"/>
              <a:t>[1 -1] filter output</a:t>
            </a:r>
          </a:p>
        </p:txBody>
      </p:sp>
      <p:sp>
        <p:nvSpPr>
          <p:cNvPr id="18" name="TextBox 17"/>
          <p:cNvSpPr txBox="1">
            <a:spLocks noChangeArrowheads="1"/>
          </p:cNvSpPr>
          <p:nvPr/>
        </p:nvSpPr>
        <p:spPr bwMode="auto">
          <a:xfrm>
            <a:off x="6650038" y="0"/>
            <a:ext cx="2493962" cy="369888"/>
          </a:xfrm>
          <a:prstGeom prst="rect">
            <a:avLst/>
          </a:prstGeom>
          <a:noFill/>
          <a:ln w="9525">
            <a:noFill/>
            <a:miter lim="800000"/>
            <a:headEnd/>
            <a:tailEnd/>
          </a:ln>
        </p:spPr>
        <p:txBody>
          <a:bodyPr wrap="none">
            <a:prstTxWarp prst="textNoShape">
              <a:avLst/>
            </a:prstTxWarp>
            <a:spAutoFit/>
          </a:bodyPr>
          <a:lstStyle/>
          <a:p>
            <a:r>
              <a:rPr lang="en-US" sz="1800"/>
              <a:t>[1 -1] output histogram</a:t>
            </a:r>
          </a:p>
        </p:txBody>
      </p:sp>
      <p:grpSp>
        <p:nvGrpSpPr>
          <p:cNvPr id="4" name="Group 22"/>
          <p:cNvGrpSpPr>
            <a:grpSpLocks/>
          </p:cNvGrpSpPr>
          <p:nvPr/>
        </p:nvGrpSpPr>
        <p:grpSpPr bwMode="auto">
          <a:xfrm>
            <a:off x="2328863" y="0"/>
            <a:ext cx="2298700" cy="6858000"/>
            <a:chOff x="2328809" y="0"/>
            <a:chExt cx="2298405" cy="6858000"/>
          </a:xfrm>
        </p:grpSpPr>
        <p:sp>
          <p:nvSpPr>
            <p:cNvPr id="41996" name="TextBox 15"/>
            <p:cNvSpPr txBox="1">
              <a:spLocks noChangeArrowheads="1"/>
            </p:cNvSpPr>
            <p:nvPr/>
          </p:nvSpPr>
          <p:spPr bwMode="auto">
            <a:xfrm>
              <a:off x="2386708" y="0"/>
              <a:ext cx="2121945" cy="369332"/>
            </a:xfrm>
            <a:prstGeom prst="rect">
              <a:avLst/>
            </a:prstGeom>
            <a:noFill/>
            <a:ln w="9525">
              <a:noFill/>
              <a:miter lim="800000"/>
              <a:headEnd/>
              <a:tailEnd/>
            </a:ln>
          </p:spPr>
          <p:txBody>
            <a:bodyPr wrap="none">
              <a:prstTxWarp prst="textNoShape">
                <a:avLst/>
              </a:prstTxWarp>
              <a:spAutoFit/>
            </a:bodyPr>
            <a:lstStyle/>
            <a:p>
              <a:r>
                <a:rPr lang="en-US" sz="1800"/>
                <a:t>Intensity histogram</a:t>
              </a:r>
            </a:p>
          </p:txBody>
        </p:sp>
        <p:pic>
          <p:nvPicPr>
            <p:cNvPr id="41997" name="Picture 18"/>
            <p:cNvPicPr>
              <a:picLocks noChangeAspect="1"/>
            </p:cNvPicPr>
            <p:nvPr/>
          </p:nvPicPr>
          <p:blipFill>
            <a:blip r:embed="rId11"/>
            <a:srcRect/>
            <a:stretch>
              <a:fillRect/>
            </a:stretch>
          </p:blipFill>
          <p:spPr bwMode="auto">
            <a:xfrm>
              <a:off x="2328809" y="397423"/>
              <a:ext cx="2298405" cy="2158401"/>
            </a:xfrm>
            <a:prstGeom prst="rect">
              <a:avLst/>
            </a:prstGeom>
            <a:noFill/>
            <a:ln w="9525">
              <a:noFill/>
              <a:miter lim="800000"/>
              <a:headEnd/>
              <a:tailEnd/>
            </a:ln>
          </p:spPr>
        </p:pic>
        <p:pic>
          <p:nvPicPr>
            <p:cNvPr id="41998" name="Picture 19"/>
            <p:cNvPicPr>
              <a:picLocks noChangeAspect="1"/>
            </p:cNvPicPr>
            <p:nvPr/>
          </p:nvPicPr>
          <p:blipFill>
            <a:blip r:embed="rId12"/>
            <a:srcRect/>
            <a:stretch>
              <a:fillRect/>
            </a:stretch>
          </p:blipFill>
          <p:spPr bwMode="auto">
            <a:xfrm>
              <a:off x="2463573" y="4855635"/>
              <a:ext cx="2114797" cy="2002365"/>
            </a:xfrm>
            <a:prstGeom prst="rect">
              <a:avLst/>
            </a:prstGeom>
            <a:noFill/>
            <a:ln w="9525">
              <a:noFill/>
              <a:miter lim="800000"/>
              <a:headEnd/>
              <a:tailEnd/>
            </a:ln>
          </p:spPr>
        </p:pic>
        <p:pic>
          <p:nvPicPr>
            <p:cNvPr id="41999" name="Picture 20"/>
            <p:cNvPicPr>
              <a:picLocks noChangeAspect="1"/>
            </p:cNvPicPr>
            <p:nvPr/>
          </p:nvPicPr>
          <p:blipFill>
            <a:blip r:embed="rId13"/>
            <a:srcRect/>
            <a:stretch>
              <a:fillRect/>
            </a:stretch>
          </p:blipFill>
          <p:spPr bwMode="auto">
            <a:xfrm>
              <a:off x="2428061" y="2589904"/>
              <a:ext cx="2087591" cy="211317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Image formation process</a:t>
            </a:r>
          </a:p>
        </p:txBody>
      </p:sp>
      <p:pic>
        <p:nvPicPr>
          <p:cNvPr id="109571" name="Picture 4"/>
          <p:cNvPicPr>
            <a:picLocks noChangeAspect="1" noChangeArrowheads="1"/>
          </p:cNvPicPr>
          <p:nvPr/>
        </p:nvPicPr>
        <p:blipFill>
          <a:blip r:embed="rId3"/>
          <a:srcRect/>
          <a:stretch>
            <a:fillRect/>
          </a:stretch>
        </p:blipFill>
        <p:spPr bwMode="auto">
          <a:xfrm>
            <a:off x="7810500" y="2519363"/>
            <a:ext cx="1295400" cy="1289050"/>
          </a:xfrm>
          <a:prstGeom prst="rect">
            <a:avLst/>
          </a:prstGeom>
          <a:noFill/>
          <a:ln w="9525">
            <a:solidFill>
              <a:schemeClr val="bg1"/>
            </a:solidFill>
            <a:miter lim="800000"/>
            <a:headEnd/>
            <a:tailEnd/>
          </a:ln>
        </p:spPr>
      </p:pic>
      <p:pic>
        <p:nvPicPr>
          <p:cNvPr id="109572" name="Picture 5"/>
          <p:cNvPicPr>
            <a:picLocks noChangeAspect="1" noChangeArrowheads="1"/>
          </p:cNvPicPr>
          <p:nvPr/>
        </p:nvPicPr>
        <p:blipFill>
          <a:blip r:embed="rId4"/>
          <a:srcRect l="2803" t="12834" r="19760" b="2528"/>
          <a:stretch>
            <a:fillRect/>
          </a:stretch>
        </p:blipFill>
        <p:spPr bwMode="auto">
          <a:xfrm>
            <a:off x="3962400" y="1752600"/>
            <a:ext cx="3429000" cy="2573338"/>
          </a:xfrm>
          <a:prstGeom prst="rect">
            <a:avLst/>
          </a:prstGeom>
          <a:noFill/>
          <a:ln w="9525">
            <a:noFill/>
            <a:miter lim="800000"/>
            <a:headEnd/>
            <a:tailEnd/>
          </a:ln>
        </p:spPr>
      </p:pic>
      <p:pic>
        <p:nvPicPr>
          <p:cNvPr id="109573" name="Picture 6" descr="stata_blur"/>
          <p:cNvPicPr>
            <a:picLocks noChangeAspect="1" noChangeArrowheads="1"/>
          </p:cNvPicPr>
          <p:nvPr/>
        </p:nvPicPr>
        <p:blipFill>
          <a:blip r:embed="rId5"/>
          <a:srcRect l="2849" t="13071" r="20229" b="2490"/>
          <a:stretch>
            <a:fillRect/>
          </a:stretch>
        </p:blipFill>
        <p:spPr bwMode="auto">
          <a:xfrm>
            <a:off x="0" y="1765300"/>
            <a:ext cx="3419475" cy="2578100"/>
          </a:xfrm>
          <a:prstGeom prst="rect">
            <a:avLst/>
          </a:prstGeom>
          <a:noFill/>
          <a:ln w="9525">
            <a:noFill/>
            <a:miter lim="800000"/>
            <a:headEnd/>
            <a:tailEnd/>
          </a:ln>
        </p:spPr>
      </p:pic>
      <p:sp>
        <p:nvSpPr>
          <p:cNvPr id="109574" name="Text Box 7"/>
          <p:cNvSpPr txBox="1">
            <a:spLocks noChangeArrowheads="1"/>
          </p:cNvSpPr>
          <p:nvPr/>
        </p:nvSpPr>
        <p:spPr bwMode="auto">
          <a:xfrm>
            <a:off x="3489325" y="2786063"/>
            <a:ext cx="450850" cy="641350"/>
          </a:xfrm>
          <a:prstGeom prst="rect">
            <a:avLst/>
          </a:prstGeom>
          <a:noFill/>
          <a:ln w="9525">
            <a:noFill/>
            <a:miter lim="800000"/>
            <a:headEnd/>
            <a:tailEnd/>
          </a:ln>
        </p:spPr>
        <p:txBody>
          <a:bodyPr wrap="none">
            <a:prstTxWarp prst="textNoShape">
              <a:avLst/>
            </a:prstTxWarp>
            <a:spAutoFit/>
          </a:bodyPr>
          <a:lstStyle/>
          <a:p>
            <a:r>
              <a:rPr lang="en-US" sz="3600">
                <a:solidFill>
                  <a:schemeClr val="bg1"/>
                </a:solidFill>
              </a:rPr>
              <a:t>=</a:t>
            </a:r>
          </a:p>
        </p:txBody>
      </p:sp>
      <p:sp>
        <p:nvSpPr>
          <p:cNvPr id="109575" name="Text Box 8"/>
          <p:cNvSpPr txBox="1">
            <a:spLocks noChangeArrowheads="1"/>
          </p:cNvSpPr>
          <p:nvPr/>
        </p:nvSpPr>
        <p:spPr bwMode="auto">
          <a:xfrm>
            <a:off x="7312025" y="2779713"/>
            <a:ext cx="534988" cy="641350"/>
          </a:xfrm>
          <a:prstGeom prst="rect">
            <a:avLst/>
          </a:prstGeom>
          <a:noFill/>
          <a:ln w="9525">
            <a:noFill/>
            <a:miter lim="800000"/>
            <a:headEnd/>
            <a:tailEnd/>
          </a:ln>
        </p:spPr>
        <p:txBody>
          <a:bodyPr wrap="none">
            <a:prstTxWarp prst="textNoShape">
              <a:avLst/>
            </a:prstTxWarp>
            <a:spAutoFit/>
          </a:bodyPr>
          <a:lstStyle/>
          <a:p>
            <a:r>
              <a:rPr lang="en-US" sz="3600">
                <a:solidFill>
                  <a:schemeClr val="bg1"/>
                </a:solidFill>
                <a:sym typeface="Symbol" pitchFamily="-1" charset="2"/>
              </a:rPr>
              <a:t></a:t>
            </a:r>
          </a:p>
        </p:txBody>
      </p:sp>
      <p:sp>
        <p:nvSpPr>
          <p:cNvPr id="109576" name="Text Box 9"/>
          <p:cNvSpPr txBox="1">
            <a:spLocks noChangeArrowheads="1"/>
          </p:cNvSpPr>
          <p:nvPr/>
        </p:nvSpPr>
        <p:spPr bwMode="auto">
          <a:xfrm>
            <a:off x="715963" y="4349750"/>
            <a:ext cx="2006600" cy="457200"/>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Blurry image</a:t>
            </a:r>
          </a:p>
        </p:txBody>
      </p:sp>
      <p:sp>
        <p:nvSpPr>
          <p:cNvPr id="109577" name="Text Box 10"/>
          <p:cNvSpPr txBox="1">
            <a:spLocks noChangeArrowheads="1"/>
          </p:cNvSpPr>
          <p:nvPr/>
        </p:nvSpPr>
        <p:spPr bwMode="auto">
          <a:xfrm>
            <a:off x="4778375" y="4364038"/>
            <a:ext cx="1936750" cy="457200"/>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Sharp image</a:t>
            </a:r>
          </a:p>
        </p:txBody>
      </p:sp>
      <p:sp>
        <p:nvSpPr>
          <p:cNvPr id="109578" name="Text Box 11"/>
          <p:cNvSpPr txBox="1">
            <a:spLocks noChangeArrowheads="1"/>
          </p:cNvSpPr>
          <p:nvPr/>
        </p:nvSpPr>
        <p:spPr bwMode="auto">
          <a:xfrm>
            <a:off x="7939088" y="3787775"/>
            <a:ext cx="1081087" cy="822325"/>
          </a:xfrm>
          <a:prstGeom prst="rect">
            <a:avLst/>
          </a:prstGeom>
          <a:noFill/>
          <a:ln w="9525">
            <a:noFill/>
            <a:miter lim="800000"/>
            <a:headEnd/>
            <a:tailEnd/>
          </a:ln>
        </p:spPr>
        <p:txBody>
          <a:bodyPr wrap="none">
            <a:prstTxWarp prst="textNoShape">
              <a:avLst/>
            </a:prstTxWarp>
            <a:spAutoFit/>
          </a:bodyPr>
          <a:lstStyle/>
          <a:p>
            <a:pPr algn="ctr"/>
            <a:r>
              <a:rPr lang="en-US">
                <a:solidFill>
                  <a:schemeClr val="bg1"/>
                </a:solidFill>
              </a:rPr>
              <a:t>Blur </a:t>
            </a:r>
            <a:br>
              <a:rPr lang="en-US">
                <a:solidFill>
                  <a:schemeClr val="bg1"/>
                </a:solidFill>
              </a:rPr>
            </a:br>
            <a:r>
              <a:rPr lang="en-US">
                <a:solidFill>
                  <a:schemeClr val="bg1"/>
                </a:solidFill>
              </a:rPr>
              <a:t>kernel</a:t>
            </a:r>
          </a:p>
        </p:txBody>
      </p:sp>
      <p:sp>
        <p:nvSpPr>
          <p:cNvPr id="109579"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269325" name="AutoShape 13"/>
          <p:cNvSpPr>
            <a:spLocks/>
          </p:cNvSpPr>
          <p:nvPr/>
        </p:nvSpPr>
        <p:spPr bwMode="auto">
          <a:xfrm rot="-5400000">
            <a:off x="1467644" y="3975894"/>
            <a:ext cx="422275" cy="1989137"/>
          </a:xfrm>
          <a:prstGeom prst="leftBrace">
            <a:avLst>
              <a:gd name="adj1" fmla="val 39254"/>
              <a:gd name="adj2" fmla="val 50000"/>
            </a:avLst>
          </a:prstGeom>
          <a:noFill/>
          <a:ln w="19050">
            <a:solidFill>
              <a:schemeClr val="bg1"/>
            </a:solidFill>
            <a:round/>
            <a:headEnd/>
            <a:tailEnd/>
          </a:ln>
        </p:spPr>
        <p:txBody>
          <a:bodyPr wrap="none" anchor="ctr">
            <a:prstTxWarp prst="textNoShape">
              <a:avLst/>
            </a:prstTxWarp>
          </a:bodyPr>
          <a:lstStyle/>
          <a:p>
            <a:endParaRPr lang="en-US" sz="1800"/>
          </a:p>
        </p:txBody>
      </p:sp>
      <p:sp>
        <p:nvSpPr>
          <p:cNvPr id="269326" name="AutoShape 14"/>
          <p:cNvSpPr>
            <a:spLocks/>
          </p:cNvSpPr>
          <p:nvPr/>
        </p:nvSpPr>
        <p:spPr bwMode="auto">
          <a:xfrm rot="-5400000">
            <a:off x="5520531" y="3956844"/>
            <a:ext cx="422275" cy="1989138"/>
          </a:xfrm>
          <a:prstGeom prst="leftBrace">
            <a:avLst>
              <a:gd name="adj1" fmla="val 39254"/>
              <a:gd name="adj2" fmla="val 50000"/>
            </a:avLst>
          </a:prstGeom>
          <a:noFill/>
          <a:ln w="19050">
            <a:solidFill>
              <a:schemeClr val="bg1"/>
            </a:solidFill>
            <a:round/>
            <a:headEnd/>
            <a:tailEnd/>
          </a:ln>
        </p:spPr>
        <p:txBody>
          <a:bodyPr wrap="none" anchor="ctr">
            <a:prstTxWarp prst="textNoShape">
              <a:avLst/>
            </a:prstTxWarp>
          </a:bodyPr>
          <a:lstStyle/>
          <a:p>
            <a:endParaRPr lang="en-US" sz="1800"/>
          </a:p>
        </p:txBody>
      </p:sp>
      <p:sp>
        <p:nvSpPr>
          <p:cNvPr id="269327" name="Text Box 15"/>
          <p:cNvSpPr txBox="1">
            <a:spLocks noChangeArrowheads="1"/>
          </p:cNvSpPr>
          <p:nvPr/>
        </p:nvSpPr>
        <p:spPr bwMode="auto">
          <a:xfrm>
            <a:off x="450850" y="5348288"/>
            <a:ext cx="2759075" cy="457200"/>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Input to algorithm</a:t>
            </a:r>
          </a:p>
        </p:txBody>
      </p:sp>
      <p:sp>
        <p:nvSpPr>
          <p:cNvPr id="269328" name="Text Box 16"/>
          <p:cNvSpPr txBox="1">
            <a:spLocks noChangeArrowheads="1"/>
          </p:cNvSpPr>
          <p:nvPr/>
        </p:nvSpPr>
        <p:spPr bwMode="auto">
          <a:xfrm>
            <a:off x="4632325" y="5375275"/>
            <a:ext cx="2290763" cy="457200"/>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Desired output</a:t>
            </a:r>
          </a:p>
        </p:txBody>
      </p:sp>
      <p:sp>
        <p:nvSpPr>
          <p:cNvPr id="269330" name="Line 18"/>
          <p:cNvSpPr>
            <a:spLocks noChangeShapeType="1"/>
          </p:cNvSpPr>
          <p:nvPr/>
        </p:nvSpPr>
        <p:spPr bwMode="auto">
          <a:xfrm flipH="1" flipV="1">
            <a:off x="7589838" y="3394075"/>
            <a:ext cx="11112" cy="2481263"/>
          </a:xfrm>
          <a:prstGeom prst="line">
            <a:avLst/>
          </a:prstGeom>
          <a:noFill/>
          <a:ln w="25400">
            <a:solidFill>
              <a:schemeClr val="bg1"/>
            </a:solidFill>
            <a:round/>
            <a:headEnd/>
            <a:tailEnd type="triangle" w="lg" len="lg"/>
          </a:ln>
        </p:spPr>
        <p:txBody>
          <a:bodyPr>
            <a:prstTxWarp prst="textNoShape">
              <a:avLst/>
            </a:prstTxWarp>
          </a:bodyPr>
          <a:lstStyle/>
          <a:p>
            <a:endParaRPr lang="en-US"/>
          </a:p>
        </p:txBody>
      </p:sp>
      <p:sp>
        <p:nvSpPr>
          <p:cNvPr id="269332" name="Text Box 20"/>
          <p:cNvSpPr txBox="1">
            <a:spLocks noChangeArrowheads="1"/>
          </p:cNvSpPr>
          <p:nvPr/>
        </p:nvSpPr>
        <p:spPr bwMode="auto">
          <a:xfrm>
            <a:off x="6627813" y="5846763"/>
            <a:ext cx="1946275" cy="822325"/>
          </a:xfrm>
          <a:prstGeom prst="rect">
            <a:avLst/>
          </a:prstGeom>
          <a:noFill/>
          <a:ln w="9525">
            <a:noFill/>
            <a:miter lim="800000"/>
            <a:headEnd/>
            <a:tailEnd/>
          </a:ln>
        </p:spPr>
        <p:txBody>
          <a:bodyPr wrap="none">
            <a:prstTxWarp prst="textNoShape">
              <a:avLst/>
            </a:prstTxWarp>
            <a:spAutoFit/>
          </a:bodyPr>
          <a:lstStyle/>
          <a:p>
            <a:pPr algn="ctr"/>
            <a:r>
              <a:rPr lang="en-US">
                <a:solidFill>
                  <a:schemeClr val="bg1"/>
                </a:solidFill>
              </a:rPr>
              <a:t>Convolution</a:t>
            </a:r>
            <a:br>
              <a:rPr lang="en-US">
                <a:solidFill>
                  <a:schemeClr val="bg1"/>
                </a:solidFill>
              </a:rPr>
            </a:br>
            <a:r>
              <a:rPr lang="en-US">
                <a:solidFill>
                  <a:schemeClr val="bg1"/>
                </a:solidFill>
              </a:rPr>
              <a:t>operator</a:t>
            </a:r>
          </a:p>
        </p:txBody>
      </p:sp>
      <p:sp>
        <p:nvSpPr>
          <p:cNvPr id="269333" name="Rectangle 21"/>
          <p:cNvSpPr>
            <a:spLocks noChangeArrowheads="1"/>
          </p:cNvSpPr>
          <p:nvPr/>
        </p:nvSpPr>
        <p:spPr bwMode="auto">
          <a:xfrm>
            <a:off x="417513" y="6051550"/>
            <a:ext cx="4665662" cy="587375"/>
          </a:xfrm>
          <a:prstGeom prst="rect">
            <a:avLst/>
          </a:prstGeom>
          <a:noFill/>
          <a:ln w="9525">
            <a:noFill/>
            <a:miter lim="800000"/>
            <a:headEnd/>
            <a:tailEnd/>
          </a:ln>
        </p:spPr>
        <p:txBody>
          <a:bodyPr>
            <a:prstTxWarp prst="textNoShape">
              <a:avLst/>
            </a:prstTxWarp>
          </a:bodyPr>
          <a:lstStyle/>
          <a:p>
            <a:pPr marL="342900" indent="-342900">
              <a:spcBef>
                <a:spcPct val="20000"/>
              </a:spcBef>
            </a:pPr>
            <a:r>
              <a:rPr lang="en-GB" sz="2800">
                <a:solidFill>
                  <a:srgbClr val="FF9900"/>
                </a:solidFill>
              </a:rPr>
              <a:t>Model is approximation</a:t>
            </a:r>
            <a:endParaRPr lang="en-GB" sz="2000">
              <a:solidFill>
                <a:srgbClr val="FF9900"/>
              </a:solidFill>
            </a:endParaRPr>
          </a:p>
          <a:p>
            <a:pPr marL="342900" indent="-342900">
              <a:spcBef>
                <a:spcPct val="20000"/>
              </a:spcBef>
            </a:pPr>
            <a:endParaRPr lang="en-US" sz="2800">
              <a:solidFill>
                <a:srgbClr val="FF99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3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93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93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93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93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93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9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25" grpId="0" animBg="1"/>
      <p:bldP spid="269326" grpId="0" animBg="1"/>
      <p:bldP spid="269327" grpId="0"/>
      <p:bldP spid="269328" grpId="0"/>
      <p:bldP spid="269330" grpId="0" animBg="1"/>
      <p:bldP spid="269333" grpId="0"/>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Why is this hard?</a:t>
            </a:r>
          </a:p>
        </p:txBody>
      </p:sp>
      <p:sp>
        <p:nvSpPr>
          <p:cNvPr id="111619"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111620" name="Rectangle 12"/>
          <p:cNvSpPr>
            <a:spLocks noChangeArrowheads="1"/>
          </p:cNvSpPr>
          <p:nvPr/>
        </p:nvSpPr>
        <p:spPr bwMode="auto">
          <a:xfrm>
            <a:off x="293688" y="1354138"/>
            <a:ext cx="8415337" cy="1654175"/>
          </a:xfrm>
          <a:prstGeom prst="rect">
            <a:avLst/>
          </a:prstGeom>
          <a:noFill/>
          <a:ln w="9525">
            <a:noFill/>
            <a:miter lim="800000"/>
            <a:headEnd/>
            <a:tailEnd/>
          </a:ln>
        </p:spPr>
        <p:txBody>
          <a:bodyPr>
            <a:prstTxWarp prst="textNoShape">
              <a:avLst/>
            </a:prstTxWarp>
          </a:bodyPr>
          <a:lstStyle/>
          <a:p>
            <a:pPr marL="342900" indent="-342900">
              <a:spcBef>
                <a:spcPct val="20000"/>
              </a:spcBef>
            </a:pPr>
            <a:r>
              <a:rPr lang="en-GB" sz="2800">
                <a:solidFill>
                  <a:schemeClr val="bg1"/>
                </a:solidFill>
              </a:rPr>
              <a:t>Simple analogy:</a:t>
            </a:r>
          </a:p>
          <a:p>
            <a:pPr marL="342900" indent="-342900">
              <a:spcBef>
                <a:spcPct val="20000"/>
              </a:spcBef>
            </a:pPr>
            <a:r>
              <a:rPr lang="en-GB" sz="2800">
                <a:solidFill>
                  <a:schemeClr val="bg1"/>
                </a:solidFill>
              </a:rPr>
              <a:t>		11 is the product of two numbers.</a:t>
            </a:r>
          </a:p>
          <a:p>
            <a:pPr marL="342900" indent="-342900">
              <a:spcBef>
                <a:spcPct val="20000"/>
              </a:spcBef>
            </a:pPr>
            <a:r>
              <a:rPr lang="en-GB" sz="2800">
                <a:solidFill>
                  <a:schemeClr val="bg1"/>
                </a:solidFill>
              </a:rPr>
              <a:t>		What are they?</a:t>
            </a:r>
          </a:p>
          <a:p>
            <a:pPr marL="342900" indent="-342900">
              <a:spcBef>
                <a:spcPct val="20000"/>
              </a:spcBef>
            </a:pPr>
            <a:endParaRPr lang="en-US" sz="2800">
              <a:solidFill>
                <a:schemeClr val="bg1"/>
              </a:solidFill>
            </a:endParaRPr>
          </a:p>
        </p:txBody>
      </p:sp>
      <p:sp>
        <p:nvSpPr>
          <p:cNvPr id="290829" name="Rectangle 13"/>
          <p:cNvSpPr>
            <a:spLocks noChangeArrowheads="1"/>
          </p:cNvSpPr>
          <p:nvPr/>
        </p:nvSpPr>
        <p:spPr bwMode="auto">
          <a:xfrm>
            <a:off x="238125" y="3170238"/>
            <a:ext cx="8555038" cy="2143125"/>
          </a:xfrm>
          <a:prstGeom prst="rect">
            <a:avLst/>
          </a:prstGeom>
          <a:noFill/>
          <a:ln w="9525">
            <a:noFill/>
            <a:miter lim="800000"/>
            <a:headEnd/>
            <a:tailEnd/>
          </a:ln>
        </p:spPr>
        <p:txBody>
          <a:bodyPr>
            <a:prstTxWarp prst="textNoShape">
              <a:avLst/>
            </a:prstTxWarp>
          </a:bodyPr>
          <a:lstStyle/>
          <a:p>
            <a:pPr marL="342900" indent="-342900">
              <a:spcBef>
                <a:spcPct val="20000"/>
              </a:spcBef>
            </a:pPr>
            <a:r>
              <a:rPr lang="en-GB" sz="2800">
                <a:solidFill>
                  <a:schemeClr val="bg1"/>
                </a:solidFill>
              </a:rPr>
              <a:t>No unique solution: </a:t>
            </a:r>
          </a:p>
          <a:p>
            <a:pPr marL="342900" indent="-342900">
              <a:spcBef>
                <a:spcPct val="20000"/>
              </a:spcBef>
            </a:pPr>
            <a:r>
              <a:rPr lang="en-GB" sz="2800">
                <a:solidFill>
                  <a:schemeClr val="bg1"/>
                </a:solidFill>
              </a:rPr>
              <a:t>		11 = 1 x 11</a:t>
            </a:r>
          </a:p>
          <a:p>
            <a:pPr marL="342900" indent="-342900">
              <a:spcBef>
                <a:spcPct val="20000"/>
              </a:spcBef>
            </a:pPr>
            <a:r>
              <a:rPr lang="en-GB" sz="2800">
                <a:solidFill>
                  <a:schemeClr val="bg1"/>
                </a:solidFill>
              </a:rPr>
              <a:t>		11 = 2 x 5.5</a:t>
            </a:r>
          </a:p>
          <a:p>
            <a:pPr marL="342900" indent="-342900">
              <a:spcBef>
                <a:spcPct val="20000"/>
              </a:spcBef>
            </a:pPr>
            <a:r>
              <a:rPr lang="en-GB" sz="2800">
                <a:solidFill>
                  <a:schemeClr val="bg1"/>
                </a:solidFill>
              </a:rPr>
              <a:t>		11 = 3 x 3.667 </a:t>
            </a:r>
            <a:br>
              <a:rPr lang="en-GB" sz="2800">
                <a:solidFill>
                  <a:schemeClr val="bg1"/>
                </a:solidFill>
              </a:rPr>
            </a:br>
            <a:r>
              <a:rPr lang="en-GB" sz="2800">
                <a:solidFill>
                  <a:schemeClr val="bg1"/>
                </a:solidFill>
              </a:rPr>
              <a:t>	etc…..</a:t>
            </a:r>
            <a:endParaRPr lang="en-US" sz="3600">
              <a:solidFill>
                <a:schemeClr val="bg1"/>
              </a:solidFill>
            </a:endParaRPr>
          </a:p>
        </p:txBody>
      </p:sp>
      <p:sp>
        <p:nvSpPr>
          <p:cNvPr id="290831" name="Rectangle 15"/>
          <p:cNvSpPr>
            <a:spLocks noChangeArrowheads="1"/>
          </p:cNvSpPr>
          <p:nvPr/>
        </p:nvSpPr>
        <p:spPr bwMode="auto">
          <a:xfrm>
            <a:off x="244475" y="5948363"/>
            <a:ext cx="8415338" cy="1020762"/>
          </a:xfrm>
          <a:prstGeom prst="rect">
            <a:avLst/>
          </a:prstGeom>
          <a:noFill/>
          <a:ln w="9525">
            <a:noFill/>
            <a:miter lim="800000"/>
            <a:headEnd/>
            <a:tailEnd/>
          </a:ln>
        </p:spPr>
        <p:txBody>
          <a:bodyPr>
            <a:prstTxWarp prst="textNoShape">
              <a:avLst/>
            </a:prstTxWarp>
          </a:bodyPr>
          <a:lstStyle/>
          <a:p>
            <a:pPr marL="342900" indent="-342900">
              <a:spcBef>
                <a:spcPct val="20000"/>
              </a:spcBef>
            </a:pPr>
            <a:r>
              <a:rPr lang="en-GB" sz="2800">
                <a:solidFill>
                  <a:srgbClr val="FF9900"/>
                </a:solidFill>
              </a:rPr>
              <a:t>Need more information !!!!</a:t>
            </a:r>
            <a:endParaRPr lang="en-US" sz="2800">
              <a:solidFill>
                <a:srgbClr val="FF9900"/>
              </a:solidFill>
            </a:endParaRPr>
          </a:p>
        </p:txBody>
      </p:sp>
      <p:sp>
        <p:nvSpPr>
          <p:cNvPr id="111623" name="TextBox 6"/>
          <p:cNvSpPr txBox="1">
            <a:spLocks noChangeArrowheads="1"/>
          </p:cNvSpPr>
          <p:nvPr/>
        </p:nvSpPr>
        <p:spPr bwMode="auto">
          <a:xfrm>
            <a:off x="7150100" y="6488113"/>
            <a:ext cx="1993900" cy="369887"/>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Slides R. Fergus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8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0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9" grpId="0"/>
      <p:bldP spid="290831" grpId="0"/>
    </p:bld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3"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Multiple possible solutions</a:t>
            </a:r>
          </a:p>
        </p:txBody>
      </p:sp>
      <p:sp>
        <p:nvSpPr>
          <p:cNvPr id="112644" name="Line 20"/>
          <p:cNvSpPr>
            <a:spLocks/>
          </p:cNvSpPr>
          <p:nvPr/>
        </p:nvSpPr>
        <p:spPr bwMode="auto">
          <a:xfrm>
            <a:off x="307975" y="1204913"/>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pic>
        <p:nvPicPr>
          <p:cNvPr id="112645" name="Picture 8" descr="stata_blur"/>
          <p:cNvPicPr>
            <a:picLocks noChangeAspect="1" noChangeArrowheads="1"/>
          </p:cNvPicPr>
          <p:nvPr/>
        </p:nvPicPr>
        <p:blipFill>
          <a:blip r:embed="rId4"/>
          <a:srcRect l="2849" t="13071" r="20229" b="2490"/>
          <a:stretch>
            <a:fillRect/>
          </a:stretch>
        </p:blipFill>
        <p:spPr bwMode="auto">
          <a:xfrm>
            <a:off x="100013" y="2805113"/>
            <a:ext cx="2219325" cy="1673225"/>
          </a:xfrm>
          <a:prstGeom prst="rect">
            <a:avLst/>
          </a:prstGeom>
          <a:noFill/>
          <a:ln w="9525">
            <a:noFill/>
            <a:miter lim="800000"/>
            <a:headEnd/>
            <a:tailEnd/>
          </a:ln>
        </p:spPr>
      </p:pic>
      <p:grpSp>
        <p:nvGrpSpPr>
          <p:cNvPr id="2" name="Group 30"/>
          <p:cNvGrpSpPr>
            <a:grpSpLocks/>
          </p:cNvGrpSpPr>
          <p:nvPr/>
        </p:nvGrpSpPr>
        <p:grpSpPr bwMode="auto">
          <a:xfrm>
            <a:off x="3179763" y="5187950"/>
            <a:ext cx="4999037" cy="1670050"/>
            <a:chOff x="1990" y="2137"/>
            <a:chExt cx="3149" cy="1052"/>
          </a:xfrm>
        </p:grpSpPr>
        <p:pic>
          <p:nvPicPr>
            <p:cNvPr id="112661" name="Picture 6"/>
            <p:cNvPicPr>
              <a:picLocks noChangeAspect="1" noChangeArrowheads="1"/>
            </p:cNvPicPr>
            <p:nvPr/>
          </p:nvPicPr>
          <p:blipFill>
            <a:blip r:embed="rId5"/>
            <a:srcRect/>
            <a:stretch>
              <a:fillRect/>
            </a:stretch>
          </p:blipFill>
          <p:spPr bwMode="auto">
            <a:xfrm>
              <a:off x="4323" y="2311"/>
              <a:ext cx="816" cy="812"/>
            </a:xfrm>
            <a:prstGeom prst="rect">
              <a:avLst/>
            </a:prstGeom>
            <a:noFill/>
            <a:ln w="9525">
              <a:solidFill>
                <a:schemeClr val="bg1"/>
              </a:solidFill>
              <a:miter lim="800000"/>
              <a:headEnd/>
              <a:tailEnd/>
            </a:ln>
          </p:spPr>
        </p:pic>
        <p:pic>
          <p:nvPicPr>
            <p:cNvPr id="112662" name="Picture 7"/>
            <p:cNvPicPr>
              <a:picLocks noChangeAspect="1" noChangeArrowheads="1"/>
            </p:cNvPicPr>
            <p:nvPr/>
          </p:nvPicPr>
          <p:blipFill>
            <a:blip r:embed="rId6"/>
            <a:srcRect l="2803" t="12834" r="19760" b="2528"/>
            <a:stretch>
              <a:fillRect/>
            </a:stretch>
          </p:blipFill>
          <p:spPr bwMode="auto">
            <a:xfrm>
              <a:off x="2504" y="2137"/>
              <a:ext cx="1401" cy="1052"/>
            </a:xfrm>
            <a:prstGeom prst="rect">
              <a:avLst/>
            </a:prstGeom>
            <a:noFill/>
            <a:ln w="9525">
              <a:noFill/>
              <a:miter lim="800000"/>
              <a:headEnd/>
              <a:tailEnd/>
            </a:ln>
          </p:spPr>
        </p:pic>
        <p:sp>
          <p:nvSpPr>
            <p:cNvPr id="112663" name="Text Box 9"/>
            <p:cNvSpPr txBox="1">
              <a:spLocks noChangeArrowheads="1"/>
            </p:cNvSpPr>
            <p:nvPr/>
          </p:nvSpPr>
          <p:spPr bwMode="auto">
            <a:xfrm>
              <a:off x="1990" y="2443"/>
              <a:ext cx="284" cy="404"/>
            </a:xfrm>
            <a:prstGeom prst="rect">
              <a:avLst/>
            </a:prstGeom>
            <a:noFill/>
            <a:ln w="9525">
              <a:noFill/>
              <a:miter lim="800000"/>
              <a:headEnd/>
              <a:tailEnd/>
            </a:ln>
          </p:spPr>
          <p:txBody>
            <a:bodyPr wrap="none">
              <a:prstTxWarp prst="textNoShape">
                <a:avLst/>
              </a:prstTxWarp>
              <a:spAutoFit/>
            </a:bodyPr>
            <a:lstStyle/>
            <a:p>
              <a:r>
                <a:rPr lang="en-US" sz="3600">
                  <a:solidFill>
                    <a:schemeClr val="bg1"/>
                  </a:solidFill>
                </a:rPr>
                <a:t>=</a:t>
              </a:r>
            </a:p>
          </p:txBody>
        </p:sp>
        <p:sp>
          <p:nvSpPr>
            <p:cNvPr id="112664" name="Text Box 10"/>
            <p:cNvSpPr txBox="1">
              <a:spLocks noChangeArrowheads="1"/>
            </p:cNvSpPr>
            <p:nvPr/>
          </p:nvSpPr>
          <p:spPr bwMode="auto">
            <a:xfrm>
              <a:off x="3959" y="2469"/>
              <a:ext cx="337" cy="404"/>
            </a:xfrm>
            <a:prstGeom prst="rect">
              <a:avLst/>
            </a:prstGeom>
            <a:noFill/>
            <a:ln w="9525">
              <a:noFill/>
              <a:miter lim="800000"/>
              <a:headEnd/>
              <a:tailEnd/>
            </a:ln>
          </p:spPr>
          <p:txBody>
            <a:bodyPr wrap="none">
              <a:prstTxWarp prst="textNoShape">
                <a:avLst/>
              </a:prstTxWarp>
              <a:spAutoFit/>
            </a:bodyPr>
            <a:lstStyle/>
            <a:p>
              <a:r>
                <a:rPr lang="en-US" sz="3600">
                  <a:solidFill>
                    <a:schemeClr val="bg1"/>
                  </a:solidFill>
                  <a:sym typeface="Symbol" pitchFamily="-1" charset="2"/>
                </a:rPr>
                <a:t></a:t>
              </a:r>
            </a:p>
          </p:txBody>
        </p:sp>
      </p:grpSp>
      <p:sp>
        <p:nvSpPr>
          <p:cNvPr id="112647" name="Text Box 11"/>
          <p:cNvSpPr txBox="1">
            <a:spLocks noChangeArrowheads="1"/>
          </p:cNvSpPr>
          <p:nvPr/>
        </p:nvSpPr>
        <p:spPr bwMode="auto">
          <a:xfrm>
            <a:off x="296863" y="4475163"/>
            <a:ext cx="1549400" cy="366712"/>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Blurry image</a:t>
            </a:r>
          </a:p>
        </p:txBody>
      </p:sp>
      <p:sp>
        <p:nvSpPr>
          <p:cNvPr id="334860" name="Text Box 12"/>
          <p:cNvSpPr txBox="1">
            <a:spLocks noChangeArrowheads="1"/>
          </p:cNvSpPr>
          <p:nvPr/>
        </p:nvSpPr>
        <p:spPr bwMode="auto">
          <a:xfrm>
            <a:off x="4330700" y="1198563"/>
            <a:ext cx="1498600" cy="366712"/>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Sharp image</a:t>
            </a:r>
          </a:p>
        </p:txBody>
      </p:sp>
      <p:sp>
        <p:nvSpPr>
          <p:cNvPr id="334861" name="Text Box 13"/>
          <p:cNvSpPr txBox="1">
            <a:spLocks noChangeArrowheads="1"/>
          </p:cNvSpPr>
          <p:nvPr/>
        </p:nvSpPr>
        <p:spPr bwMode="auto">
          <a:xfrm>
            <a:off x="6780213" y="1238250"/>
            <a:ext cx="1371600" cy="366713"/>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Blur kernel</a:t>
            </a:r>
          </a:p>
        </p:txBody>
      </p:sp>
      <p:grpSp>
        <p:nvGrpSpPr>
          <p:cNvPr id="3" name="Group 29"/>
          <p:cNvGrpSpPr>
            <a:grpSpLocks/>
          </p:cNvGrpSpPr>
          <p:nvPr/>
        </p:nvGrpSpPr>
        <p:grpSpPr bwMode="auto">
          <a:xfrm>
            <a:off x="3136900" y="1597025"/>
            <a:ext cx="5011738" cy="1673225"/>
            <a:chOff x="1976" y="1006"/>
            <a:chExt cx="3157" cy="1054"/>
          </a:xfrm>
        </p:grpSpPr>
        <p:pic>
          <p:nvPicPr>
            <p:cNvPr id="112657" name="Picture 15"/>
            <p:cNvPicPr>
              <a:picLocks noChangeAspect="1" noChangeArrowheads="1"/>
            </p:cNvPicPr>
            <p:nvPr/>
          </p:nvPicPr>
          <p:blipFill>
            <a:blip r:embed="rId7"/>
            <a:srcRect l="20815" t="7761" r="17992" b="11288"/>
            <a:stretch>
              <a:fillRect/>
            </a:stretch>
          </p:blipFill>
          <p:spPr bwMode="auto">
            <a:xfrm>
              <a:off x="4324" y="1218"/>
              <a:ext cx="809" cy="803"/>
            </a:xfrm>
            <a:prstGeom prst="rect">
              <a:avLst/>
            </a:prstGeom>
            <a:noFill/>
            <a:ln w="9525">
              <a:solidFill>
                <a:schemeClr val="bg1"/>
              </a:solidFill>
              <a:miter lim="800000"/>
              <a:headEnd/>
              <a:tailEnd/>
            </a:ln>
          </p:spPr>
        </p:pic>
        <p:pic>
          <p:nvPicPr>
            <p:cNvPr id="112658" name="Picture 17" descr="stata_blur"/>
            <p:cNvPicPr>
              <a:picLocks noChangeAspect="1" noChangeArrowheads="1"/>
            </p:cNvPicPr>
            <p:nvPr/>
          </p:nvPicPr>
          <p:blipFill>
            <a:blip r:embed="rId4"/>
            <a:srcRect l="2849" t="13071" r="20229" b="2490"/>
            <a:stretch>
              <a:fillRect/>
            </a:stretch>
          </p:blipFill>
          <p:spPr bwMode="auto">
            <a:xfrm>
              <a:off x="2512" y="1006"/>
              <a:ext cx="1398" cy="1054"/>
            </a:xfrm>
            <a:prstGeom prst="rect">
              <a:avLst/>
            </a:prstGeom>
            <a:noFill/>
            <a:ln w="9525">
              <a:noFill/>
              <a:miter lim="800000"/>
              <a:headEnd/>
              <a:tailEnd/>
            </a:ln>
          </p:spPr>
        </p:pic>
        <p:sp>
          <p:nvSpPr>
            <p:cNvPr id="112659" name="Text Box 18"/>
            <p:cNvSpPr txBox="1">
              <a:spLocks noChangeArrowheads="1"/>
            </p:cNvSpPr>
            <p:nvPr/>
          </p:nvSpPr>
          <p:spPr bwMode="auto">
            <a:xfrm>
              <a:off x="1976" y="1395"/>
              <a:ext cx="284" cy="404"/>
            </a:xfrm>
            <a:prstGeom prst="rect">
              <a:avLst/>
            </a:prstGeom>
            <a:noFill/>
            <a:ln w="9525">
              <a:noFill/>
              <a:miter lim="800000"/>
              <a:headEnd/>
              <a:tailEnd/>
            </a:ln>
          </p:spPr>
          <p:txBody>
            <a:bodyPr wrap="none">
              <a:prstTxWarp prst="textNoShape">
                <a:avLst/>
              </a:prstTxWarp>
              <a:spAutoFit/>
            </a:bodyPr>
            <a:lstStyle/>
            <a:p>
              <a:r>
                <a:rPr lang="en-US" sz="3600">
                  <a:solidFill>
                    <a:schemeClr val="bg1"/>
                  </a:solidFill>
                </a:rPr>
                <a:t>=</a:t>
              </a:r>
            </a:p>
          </p:txBody>
        </p:sp>
        <p:sp>
          <p:nvSpPr>
            <p:cNvPr id="112660" name="Text Box 19"/>
            <p:cNvSpPr txBox="1">
              <a:spLocks noChangeArrowheads="1"/>
            </p:cNvSpPr>
            <p:nvPr/>
          </p:nvSpPr>
          <p:spPr bwMode="auto">
            <a:xfrm>
              <a:off x="3949" y="1408"/>
              <a:ext cx="337" cy="404"/>
            </a:xfrm>
            <a:prstGeom prst="rect">
              <a:avLst/>
            </a:prstGeom>
            <a:noFill/>
            <a:ln w="9525">
              <a:noFill/>
              <a:miter lim="800000"/>
              <a:headEnd/>
              <a:tailEnd/>
            </a:ln>
          </p:spPr>
          <p:txBody>
            <a:bodyPr wrap="none">
              <a:prstTxWarp prst="textNoShape">
                <a:avLst/>
              </a:prstTxWarp>
              <a:spAutoFit/>
            </a:bodyPr>
            <a:lstStyle/>
            <a:p>
              <a:r>
                <a:rPr lang="en-US" sz="3600">
                  <a:solidFill>
                    <a:schemeClr val="bg1"/>
                  </a:solidFill>
                  <a:sym typeface="Symbol" pitchFamily="-1" charset="2"/>
                </a:rPr>
                <a:t></a:t>
              </a:r>
            </a:p>
          </p:txBody>
        </p:sp>
      </p:grpSp>
      <p:sp>
        <p:nvSpPr>
          <p:cNvPr id="334874" name="AutoShape 26"/>
          <p:cNvSpPr>
            <a:spLocks/>
          </p:cNvSpPr>
          <p:nvPr/>
        </p:nvSpPr>
        <p:spPr bwMode="auto">
          <a:xfrm>
            <a:off x="2733675" y="1533525"/>
            <a:ext cx="446088" cy="5162550"/>
          </a:xfrm>
          <a:prstGeom prst="leftBrace">
            <a:avLst>
              <a:gd name="adj1" fmla="val 96441"/>
              <a:gd name="adj2" fmla="val 50000"/>
            </a:avLst>
          </a:prstGeom>
          <a:noFill/>
          <a:ln w="9525">
            <a:solidFill>
              <a:schemeClr val="bg1"/>
            </a:solidFill>
            <a:round/>
            <a:headEnd/>
            <a:tailEnd/>
          </a:ln>
        </p:spPr>
        <p:txBody>
          <a:bodyPr wrap="none" anchor="ctr">
            <a:prstTxWarp prst="textNoShape">
              <a:avLst/>
            </a:prstTxWarp>
          </a:bodyPr>
          <a:lstStyle/>
          <a:p>
            <a:endParaRPr lang="en-US" sz="1800"/>
          </a:p>
        </p:txBody>
      </p:sp>
      <p:pic>
        <p:nvPicPr>
          <p:cNvPr id="334872" name="Picture 24"/>
          <p:cNvPicPr>
            <a:picLocks noChangeAspect="1" noChangeArrowheads="1"/>
          </p:cNvPicPr>
          <p:nvPr/>
        </p:nvPicPr>
        <p:blipFill>
          <a:blip r:embed="rId8"/>
          <a:srcRect l="21167" t="7526" r="17815" b="11523"/>
          <a:stretch>
            <a:fillRect/>
          </a:stretch>
        </p:blipFill>
        <p:spPr bwMode="auto">
          <a:xfrm>
            <a:off x="6865938" y="3481388"/>
            <a:ext cx="1303337" cy="1298575"/>
          </a:xfrm>
          <a:prstGeom prst="rect">
            <a:avLst/>
          </a:prstGeom>
          <a:noFill/>
          <a:ln w="9525">
            <a:solidFill>
              <a:schemeClr val="bg1"/>
            </a:solidFill>
            <a:miter lim="800000"/>
            <a:headEnd/>
            <a:tailEnd/>
          </a:ln>
        </p:spPr>
      </p:pic>
      <p:graphicFrame>
        <p:nvGraphicFramePr>
          <p:cNvPr id="334873" name="Object 2"/>
          <p:cNvGraphicFramePr>
            <a:graphicFrameLocks noChangeAspect="1"/>
          </p:cNvGraphicFramePr>
          <p:nvPr/>
        </p:nvGraphicFramePr>
        <p:xfrm>
          <a:off x="4000500" y="3406775"/>
          <a:ext cx="2211388" cy="1682750"/>
        </p:xfrm>
        <a:graphic>
          <a:graphicData uri="http://schemas.openxmlformats.org/presentationml/2006/ole">
            <p:oleObj spid="_x0000_s112642" name="Image" r:id="rId9" imgW="8914286" imgH="6120635" progId="">
              <p:embed/>
            </p:oleObj>
          </a:graphicData>
        </a:graphic>
      </p:graphicFrame>
      <p:sp>
        <p:nvSpPr>
          <p:cNvPr id="334875" name="Text Box 27"/>
          <p:cNvSpPr txBox="1">
            <a:spLocks noChangeArrowheads="1"/>
          </p:cNvSpPr>
          <p:nvPr/>
        </p:nvSpPr>
        <p:spPr bwMode="auto">
          <a:xfrm>
            <a:off x="3178175" y="3795713"/>
            <a:ext cx="450850" cy="641350"/>
          </a:xfrm>
          <a:prstGeom prst="rect">
            <a:avLst/>
          </a:prstGeom>
          <a:noFill/>
          <a:ln w="9525">
            <a:noFill/>
            <a:miter lim="800000"/>
            <a:headEnd/>
            <a:tailEnd/>
          </a:ln>
        </p:spPr>
        <p:txBody>
          <a:bodyPr wrap="none">
            <a:prstTxWarp prst="textNoShape">
              <a:avLst/>
            </a:prstTxWarp>
            <a:spAutoFit/>
          </a:bodyPr>
          <a:lstStyle/>
          <a:p>
            <a:r>
              <a:rPr lang="en-US" sz="3600">
                <a:solidFill>
                  <a:schemeClr val="bg1"/>
                </a:solidFill>
              </a:rPr>
              <a:t>=</a:t>
            </a:r>
          </a:p>
        </p:txBody>
      </p:sp>
      <p:sp>
        <p:nvSpPr>
          <p:cNvPr id="334876" name="Text Box 28"/>
          <p:cNvSpPr txBox="1">
            <a:spLocks noChangeArrowheads="1"/>
          </p:cNvSpPr>
          <p:nvPr/>
        </p:nvSpPr>
        <p:spPr bwMode="auto">
          <a:xfrm>
            <a:off x="6303963" y="3836988"/>
            <a:ext cx="534987" cy="641350"/>
          </a:xfrm>
          <a:prstGeom prst="rect">
            <a:avLst/>
          </a:prstGeom>
          <a:noFill/>
          <a:ln w="9525">
            <a:noFill/>
            <a:miter lim="800000"/>
            <a:headEnd/>
            <a:tailEnd/>
          </a:ln>
        </p:spPr>
        <p:txBody>
          <a:bodyPr wrap="none">
            <a:prstTxWarp prst="textNoShape">
              <a:avLst/>
            </a:prstTxWarp>
            <a:spAutoFit/>
          </a:bodyPr>
          <a:lstStyle/>
          <a:p>
            <a:r>
              <a:rPr lang="en-US" sz="3600">
                <a:solidFill>
                  <a:schemeClr val="bg1"/>
                </a:solidFill>
                <a:sym typeface="Symbol" pitchFamily="-1" charset="2"/>
              </a:rPr>
              <a:t></a:t>
            </a:r>
          </a:p>
        </p:txBody>
      </p:sp>
      <p:sp>
        <p:nvSpPr>
          <p:cNvPr id="334880" name="Rectangle 32"/>
          <p:cNvSpPr>
            <a:spLocks noChangeArrowheads="1"/>
          </p:cNvSpPr>
          <p:nvPr/>
        </p:nvSpPr>
        <p:spPr bwMode="auto">
          <a:xfrm>
            <a:off x="2743200" y="5121275"/>
            <a:ext cx="5761038" cy="1736725"/>
          </a:xfrm>
          <a:prstGeom prst="rect">
            <a:avLst/>
          </a:prstGeom>
          <a:noFill/>
          <a:ln w="38100">
            <a:solidFill>
              <a:srgbClr val="00FF00"/>
            </a:solidFill>
            <a:miter lim="800000"/>
            <a:headEnd/>
            <a:tailEnd/>
          </a:ln>
        </p:spPr>
        <p:txBody>
          <a:bodyPr wrap="none" anchor="ctr">
            <a:prstTxWarp prst="textNoShape">
              <a:avLst/>
            </a:prstTxWarp>
          </a:bodyPr>
          <a:lstStyle/>
          <a:p>
            <a:endParaRPr lang="en-US" sz="1800"/>
          </a:p>
        </p:txBody>
      </p:sp>
      <p:pic>
        <p:nvPicPr>
          <p:cNvPr id="334871" name="Picture 23"/>
          <p:cNvPicPr>
            <a:picLocks noChangeAspect="1" noChangeArrowheads="1"/>
          </p:cNvPicPr>
          <p:nvPr/>
        </p:nvPicPr>
        <p:blipFill>
          <a:blip r:embed="rId10"/>
          <a:srcRect l="27884" t="27234" r="17714" b="23338"/>
          <a:stretch>
            <a:fillRect/>
          </a:stretch>
        </p:blipFill>
        <p:spPr bwMode="auto">
          <a:xfrm>
            <a:off x="4006850" y="3406775"/>
            <a:ext cx="2211388" cy="1679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48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48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48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487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487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487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48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48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48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60" grpId="0"/>
      <p:bldP spid="334861" grpId="0"/>
      <p:bldP spid="334874" grpId="0" animBg="1"/>
      <p:bldP spid="334875" grpId="0"/>
      <p:bldP spid="334876" grpId="0"/>
      <p:bldP spid="334880" grpId="0" animBg="1"/>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Natural image statistics</a:t>
            </a:r>
          </a:p>
        </p:txBody>
      </p:sp>
      <p:sp>
        <p:nvSpPr>
          <p:cNvPr id="114691" name="Text Box 5"/>
          <p:cNvSpPr txBox="1">
            <a:spLocks noChangeArrowheads="1"/>
          </p:cNvSpPr>
          <p:nvPr/>
        </p:nvSpPr>
        <p:spPr bwMode="auto">
          <a:xfrm>
            <a:off x="4654550" y="2036763"/>
            <a:ext cx="4327525" cy="457200"/>
          </a:xfrm>
          <a:prstGeom prst="rect">
            <a:avLst/>
          </a:prstGeom>
          <a:noFill/>
          <a:ln w="9525">
            <a:noFill/>
            <a:miter lim="800000"/>
            <a:headEnd/>
            <a:tailEnd/>
          </a:ln>
        </p:spPr>
        <p:txBody>
          <a:bodyPr wrap="none">
            <a:prstTxWarp prst="textNoShape">
              <a:avLst/>
            </a:prstTxWarp>
            <a:spAutoFit/>
          </a:bodyPr>
          <a:lstStyle/>
          <a:p>
            <a:r>
              <a:rPr lang="en-GB">
                <a:solidFill>
                  <a:schemeClr val="bg1"/>
                </a:solidFill>
              </a:rPr>
              <a:t>Histogram of image gradients</a:t>
            </a:r>
            <a:endParaRPr lang="en-US">
              <a:solidFill>
                <a:schemeClr val="bg1"/>
              </a:solidFill>
            </a:endParaRPr>
          </a:p>
        </p:txBody>
      </p:sp>
      <p:sp>
        <p:nvSpPr>
          <p:cNvPr id="114692"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pic>
        <p:nvPicPr>
          <p:cNvPr id="114693" name="Picture 12"/>
          <p:cNvPicPr>
            <a:picLocks noChangeAspect="1" noChangeArrowheads="1"/>
          </p:cNvPicPr>
          <p:nvPr/>
        </p:nvPicPr>
        <p:blipFill>
          <a:blip r:embed="rId2"/>
          <a:srcRect l="7423"/>
          <a:stretch>
            <a:fillRect/>
          </a:stretch>
        </p:blipFill>
        <p:spPr bwMode="auto">
          <a:xfrm>
            <a:off x="5000625" y="2613025"/>
            <a:ext cx="4019550" cy="3475038"/>
          </a:xfrm>
          <a:prstGeom prst="rect">
            <a:avLst/>
          </a:prstGeom>
          <a:noFill/>
          <a:ln w="9525">
            <a:noFill/>
            <a:miter lim="800000"/>
            <a:headEnd/>
            <a:tailEnd/>
          </a:ln>
        </p:spPr>
      </p:pic>
      <p:pic>
        <p:nvPicPr>
          <p:cNvPr id="114694" name="Picture 13" descr="image_0001_sharp"/>
          <p:cNvPicPr>
            <a:picLocks noChangeAspect="1" noChangeArrowheads="1"/>
          </p:cNvPicPr>
          <p:nvPr/>
        </p:nvPicPr>
        <p:blipFill>
          <a:blip r:embed="rId3"/>
          <a:srcRect/>
          <a:stretch>
            <a:fillRect/>
          </a:stretch>
        </p:blipFill>
        <p:spPr bwMode="auto">
          <a:xfrm>
            <a:off x="0" y="2597150"/>
            <a:ext cx="4487863" cy="2989263"/>
          </a:xfrm>
          <a:prstGeom prst="rect">
            <a:avLst/>
          </a:prstGeom>
          <a:noFill/>
          <a:ln w="9525">
            <a:noFill/>
            <a:miter lim="800000"/>
            <a:headEnd/>
            <a:tailEnd/>
          </a:ln>
        </p:spPr>
      </p:pic>
      <p:sp>
        <p:nvSpPr>
          <p:cNvPr id="114695" name="Rectangle 14"/>
          <p:cNvSpPr>
            <a:spLocks noChangeArrowheads="1"/>
          </p:cNvSpPr>
          <p:nvPr/>
        </p:nvSpPr>
        <p:spPr bwMode="auto">
          <a:xfrm>
            <a:off x="155575" y="1471613"/>
            <a:ext cx="8415338" cy="1020762"/>
          </a:xfrm>
          <a:prstGeom prst="rect">
            <a:avLst/>
          </a:prstGeom>
          <a:noFill/>
          <a:ln w="9525">
            <a:noFill/>
            <a:miter lim="800000"/>
            <a:headEnd/>
            <a:tailEnd/>
          </a:ln>
        </p:spPr>
        <p:txBody>
          <a:bodyPr>
            <a:prstTxWarp prst="textNoShape">
              <a:avLst/>
            </a:prstTxWarp>
          </a:bodyPr>
          <a:lstStyle/>
          <a:p>
            <a:pPr marL="342900" indent="-342900">
              <a:spcBef>
                <a:spcPct val="20000"/>
              </a:spcBef>
            </a:pPr>
            <a:r>
              <a:rPr lang="en-GB" sz="2800">
                <a:solidFill>
                  <a:schemeClr val="bg1"/>
                </a:solidFill>
              </a:rPr>
              <a:t>Characteristic distribution with heavy tails</a:t>
            </a:r>
            <a:endParaRPr lang="en-GB" sz="2000">
              <a:solidFill>
                <a:schemeClr val="bg1"/>
              </a:solidFill>
            </a:endParaRPr>
          </a:p>
          <a:p>
            <a:pPr marL="342900" indent="-342900">
              <a:spcBef>
                <a:spcPct val="20000"/>
              </a:spcBef>
            </a:pPr>
            <a:endParaRPr lang="en-US" sz="2800">
              <a:solidFill>
                <a:schemeClr val="bg1"/>
              </a:solidFill>
            </a:endParaRPr>
          </a:p>
        </p:txBody>
      </p:sp>
      <p:sp>
        <p:nvSpPr>
          <p:cNvPr id="114696" name="TextBox 7"/>
          <p:cNvSpPr txBox="1">
            <a:spLocks noChangeArrowheads="1"/>
          </p:cNvSpPr>
          <p:nvPr/>
        </p:nvSpPr>
        <p:spPr bwMode="auto">
          <a:xfrm>
            <a:off x="7150100" y="6496050"/>
            <a:ext cx="1993900"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Slides R. Fergus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Blury images have different statistics</a:t>
            </a:r>
          </a:p>
        </p:txBody>
      </p:sp>
      <p:sp>
        <p:nvSpPr>
          <p:cNvPr id="115715" name="Rectangle 3"/>
          <p:cNvSpPr>
            <a:spLocks noGrp="1" noChangeArrowheads="1"/>
          </p:cNvSpPr>
          <p:nvPr>
            <p:ph type="body" idx="1"/>
          </p:nvPr>
        </p:nvSpPr>
        <p:spPr/>
        <p:txBody>
          <a:bodyPr/>
          <a:lstStyle/>
          <a:p>
            <a:pPr hangingPunct="1"/>
            <a:endParaRPr lang="en-US">
              <a:ea typeface="ＭＳ Ｐゴシック" pitchFamily="-1" charset="-128"/>
              <a:cs typeface="ＭＳ Ｐゴシック" pitchFamily="-1" charset="-128"/>
            </a:endParaRPr>
          </a:p>
        </p:txBody>
      </p:sp>
      <p:pic>
        <p:nvPicPr>
          <p:cNvPr id="115716" name="Picture 4" descr="image_0001"/>
          <p:cNvPicPr>
            <a:picLocks noChangeAspect="1" noChangeArrowheads="1"/>
          </p:cNvPicPr>
          <p:nvPr/>
        </p:nvPicPr>
        <p:blipFill>
          <a:blip r:embed="rId2"/>
          <a:srcRect/>
          <a:stretch>
            <a:fillRect/>
          </a:stretch>
        </p:blipFill>
        <p:spPr bwMode="auto">
          <a:xfrm>
            <a:off x="0" y="2638425"/>
            <a:ext cx="4495800" cy="2995613"/>
          </a:xfrm>
          <a:prstGeom prst="rect">
            <a:avLst/>
          </a:prstGeom>
          <a:noFill/>
          <a:ln w="9525">
            <a:noFill/>
            <a:miter lim="800000"/>
            <a:headEnd/>
            <a:tailEnd/>
          </a:ln>
        </p:spPr>
      </p:pic>
      <p:sp>
        <p:nvSpPr>
          <p:cNvPr id="115717" name="Text Box 5"/>
          <p:cNvSpPr txBox="1">
            <a:spLocks noChangeArrowheads="1"/>
          </p:cNvSpPr>
          <p:nvPr/>
        </p:nvSpPr>
        <p:spPr bwMode="auto">
          <a:xfrm>
            <a:off x="4654550" y="2036763"/>
            <a:ext cx="4327525" cy="457200"/>
          </a:xfrm>
          <a:prstGeom prst="rect">
            <a:avLst/>
          </a:prstGeom>
          <a:noFill/>
          <a:ln w="9525">
            <a:noFill/>
            <a:miter lim="800000"/>
            <a:headEnd/>
            <a:tailEnd/>
          </a:ln>
        </p:spPr>
        <p:txBody>
          <a:bodyPr wrap="none">
            <a:prstTxWarp prst="textNoShape">
              <a:avLst/>
            </a:prstTxWarp>
            <a:spAutoFit/>
          </a:bodyPr>
          <a:lstStyle/>
          <a:p>
            <a:r>
              <a:rPr lang="en-GB">
                <a:solidFill>
                  <a:schemeClr val="bg1"/>
                </a:solidFill>
              </a:rPr>
              <a:t>Histogram of image gradients</a:t>
            </a:r>
            <a:endParaRPr lang="en-US">
              <a:solidFill>
                <a:schemeClr val="bg1"/>
              </a:solidFill>
            </a:endParaRPr>
          </a:p>
        </p:txBody>
      </p:sp>
      <p:sp>
        <p:nvSpPr>
          <p:cNvPr id="115718"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pic>
        <p:nvPicPr>
          <p:cNvPr id="115719" name="Picture 9"/>
          <p:cNvPicPr>
            <a:picLocks noChangeAspect="1" noChangeArrowheads="1"/>
          </p:cNvPicPr>
          <p:nvPr/>
        </p:nvPicPr>
        <p:blipFill>
          <a:blip r:embed="rId3"/>
          <a:srcRect l="7474"/>
          <a:stretch>
            <a:fillRect/>
          </a:stretch>
        </p:blipFill>
        <p:spPr bwMode="auto">
          <a:xfrm>
            <a:off x="5005388" y="2614613"/>
            <a:ext cx="4029075" cy="3486150"/>
          </a:xfrm>
          <a:prstGeom prst="rect">
            <a:avLst/>
          </a:prstGeom>
          <a:noFill/>
          <a:ln w="9525">
            <a:noFill/>
            <a:miter lim="800000"/>
            <a:headEnd/>
            <a:tailEnd/>
          </a:ln>
        </p:spPr>
      </p:pic>
      <p:sp>
        <p:nvSpPr>
          <p:cNvPr id="115720" name="TextBox 7"/>
          <p:cNvSpPr txBox="1">
            <a:spLocks noChangeArrowheads="1"/>
          </p:cNvSpPr>
          <p:nvPr/>
        </p:nvSpPr>
        <p:spPr bwMode="auto">
          <a:xfrm>
            <a:off x="7150100" y="6488113"/>
            <a:ext cx="1993900" cy="369887"/>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Slides R. Fergus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04800" y="101600"/>
            <a:ext cx="8839200" cy="1098550"/>
          </a:xfrm>
        </p:spPr>
        <p:txBody>
          <a:bodyPr/>
          <a:lstStyle/>
          <a:p>
            <a:pPr hangingPunct="1"/>
            <a:r>
              <a:rPr lang="en-US">
                <a:ea typeface="ＭＳ Ｐゴシック" pitchFamily="-1" charset="-128"/>
                <a:cs typeface="ＭＳ Ｐゴシック" pitchFamily="-1" charset="-128"/>
              </a:rPr>
              <a:t>Parametric distribution</a:t>
            </a:r>
          </a:p>
        </p:txBody>
      </p:sp>
      <p:sp>
        <p:nvSpPr>
          <p:cNvPr id="116739" name="Rectangle 3"/>
          <p:cNvSpPr>
            <a:spLocks noGrp="1" noChangeArrowheads="1"/>
          </p:cNvSpPr>
          <p:nvPr>
            <p:ph type="body" idx="1"/>
          </p:nvPr>
        </p:nvSpPr>
        <p:spPr/>
        <p:txBody>
          <a:bodyPr/>
          <a:lstStyle/>
          <a:p>
            <a:pPr hangingPunct="1"/>
            <a:endParaRPr lang="en-US">
              <a:ea typeface="ＭＳ Ｐゴシック" pitchFamily="-1" charset="-128"/>
              <a:cs typeface="ＭＳ Ｐゴシック" pitchFamily="-1" charset="-128"/>
            </a:endParaRPr>
          </a:p>
        </p:txBody>
      </p:sp>
      <p:sp>
        <p:nvSpPr>
          <p:cNvPr id="116740" name="Text Box 5"/>
          <p:cNvSpPr txBox="1">
            <a:spLocks noChangeArrowheads="1"/>
          </p:cNvSpPr>
          <p:nvPr/>
        </p:nvSpPr>
        <p:spPr bwMode="auto">
          <a:xfrm>
            <a:off x="4654550" y="2036763"/>
            <a:ext cx="4327525" cy="457200"/>
          </a:xfrm>
          <a:prstGeom prst="rect">
            <a:avLst/>
          </a:prstGeom>
          <a:noFill/>
          <a:ln w="9525">
            <a:noFill/>
            <a:miter lim="800000"/>
            <a:headEnd/>
            <a:tailEnd/>
          </a:ln>
        </p:spPr>
        <p:txBody>
          <a:bodyPr wrap="none">
            <a:prstTxWarp prst="textNoShape">
              <a:avLst/>
            </a:prstTxWarp>
            <a:spAutoFit/>
          </a:bodyPr>
          <a:lstStyle/>
          <a:p>
            <a:r>
              <a:rPr lang="en-GB">
                <a:solidFill>
                  <a:schemeClr val="bg1"/>
                </a:solidFill>
              </a:rPr>
              <a:t>Histogram of image gradients</a:t>
            </a:r>
            <a:endParaRPr lang="en-US">
              <a:solidFill>
                <a:schemeClr val="bg1"/>
              </a:solidFill>
            </a:endParaRPr>
          </a:p>
        </p:txBody>
      </p:sp>
      <p:sp>
        <p:nvSpPr>
          <p:cNvPr id="116741"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116742" name="Rectangle 7"/>
          <p:cNvSpPr>
            <a:spLocks noChangeArrowheads="1"/>
          </p:cNvSpPr>
          <p:nvPr/>
        </p:nvSpPr>
        <p:spPr bwMode="auto">
          <a:xfrm>
            <a:off x="222250" y="6142038"/>
            <a:ext cx="8415338" cy="1020762"/>
          </a:xfrm>
          <a:prstGeom prst="rect">
            <a:avLst/>
          </a:prstGeom>
          <a:noFill/>
          <a:ln w="9525">
            <a:noFill/>
            <a:miter lim="800000"/>
            <a:headEnd/>
            <a:tailEnd/>
          </a:ln>
        </p:spPr>
        <p:txBody>
          <a:bodyPr>
            <a:prstTxWarp prst="textNoShape">
              <a:avLst/>
            </a:prstTxWarp>
          </a:bodyPr>
          <a:lstStyle/>
          <a:p>
            <a:pPr marL="342900" indent="-342900">
              <a:spcBef>
                <a:spcPct val="20000"/>
              </a:spcBef>
            </a:pPr>
            <a:r>
              <a:rPr lang="en-GB" sz="2800">
                <a:solidFill>
                  <a:schemeClr val="bg1"/>
                </a:solidFill>
              </a:rPr>
              <a:t>Use parametric model of sharp image statistics</a:t>
            </a:r>
            <a:endParaRPr lang="en-GB" sz="2000">
              <a:solidFill>
                <a:schemeClr val="bg1"/>
              </a:solidFill>
            </a:endParaRPr>
          </a:p>
          <a:p>
            <a:pPr marL="342900" indent="-342900">
              <a:spcBef>
                <a:spcPct val="20000"/>
              </a:spcBef>
            </a:pPr>
            <a:endParaRPr lang="en-US" sz="2800">
              <a:solidFill>
                <a:schemeClr val="bg1"/>
              </a:solidFill>
            </a:endParaRPr>
          </a:p>
        </p:txBody>
      </p:sp>
      <p:pic>
        <p:nvPicPr>
          <p:cNvPr id="116743" name="Picture 9"/>
          <p:cNvPicPr>
            <a:picLocks noChangeAspect="1" noChangeArrowheads="1"/>
          </p:cNvPicPr>
          <p:nvPr/>
        </p:nvPicPr>
        <p:blipFill>
          <a:blip r:embed="rId3"/>
          <a:srcRect l="7448"/>
          <a:stretch>
            <a:fillRect/>
          </a:stretch>
        </p:blipFill>
        <p:spPr bwMode="auto">
          <a:xfrm>
            <a:off x="4991100" y="2603500"/>
            <a:ext cx="4024313" cy="3479800"/>
          </a:xfrm>
          <a:prstGeom prst="rect">
            <a:avLst/>
          </a:prstGeom>
          <a:noFill/>
          <a:ln w="9525">
            <a:noFill/>
            <a:miter lim="800000"/>
            <a:headEnd/>
            <a:tailEnd/>
          </a:ln>
        </p:spPr>
      </p:pic>
      <p:pic>
        <p:nvPicPr>
          <p:cNvPr id="116744" name="Picture 10" descr="image_0001_sharp"/>
          <p:cNvPicPr>
            <a:picLocks noChangeAspect="1" noChangeArrowheads="1"/>
          </p:cNvPicPr>
          <p:nvPr/>
        </p:nvPicPr>
        <p:blipFill>
          <a:blip r:embed="rId4"/>
          <a:srcRect/>
          <a:stretch>
            <a:fillRect/>
          </a:stretch>
        </p:blipFill>
        <p:spPr bwMode="auto">
          <a:xfrm>
            <a:off x="0" y="2597150"/>
            <a:ext cx="4487863" cy="2989263"/>
          </a:xfrm>
          <a:prstGeom prst="rect">
            <a:avLst/>
          </a:prstGeom>
          <a:noFill/>
          <a:ln w="9525">
            <a:noFill/>
            <a:miter lim="800000"/>
            <a:headEnd/>
            <a:tailEnd/>
          </a:ln>
        </p:spPr>
      </p:pic>
      <p:pic>
        <p:nvPicPr>
          <p:cNvPr id="116745" name="Picture 11"/>
          <p:cNvPicPr>
            <a:picLocks noChangeAspect="1" noChangeArrowheads="1"/>
          </p:cNvPicPr>
          <p:nvPr/>
        </p:nvPicPr>
        <p:blipFill>
          <a:blip r:embed="rId5"/>
          <a:srcRect l="7516"/>
          <a:stretch>
            <a:fillRect/>
          </a:stretch>
        </p:blipFill>
        <p:spPr bwMode="auto">
          <a:xfrm>
            <a:off x="5002213" y="2614613"/>
            <a:ext cx="4032250" cy="3490912"/>
          </a:xfrm>
          <a:prstGeom prst="rect">
            <a:avLst/>
          </a:prstGeom>
          <a:noFill/>
          <a:ln w="9525">
            <a:noFill/>
            <a:miter lim="800000"/>
            <a:headEnd/>
            <a:tailEnd/>
          </a:ln>
        </p:spPr>
      </p:pic>
      <p:sp>
        <p:nvSpPr>
          <p:cNvPr id="116746" name="TextBox 9"/>
          <p:cNvSpPr txBox="1">
            <a:spLocks noChangeArrowheads="1"/>
          </p:cNvSpPr>
          <p:nvPr/>
        </p:nvSpPr>
        <p:spPr bwMode="auto">
          <a:xfrm>
            <a:off x="7150100" y="6488113"/>
            <a:ext cx="1993900" cy="369887"/>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Slides R. Fergus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Existing work on image deblurring</a:t>
            </a:r>
          </a:p>
        </p:txBody>
      </p:sp>
      <p:sp>
        <p:nvSpPr>
          <p:cNvPr id="118787" name="Rectangle 3"/>
          <p:cNvSpPr>
            <a:spLocks noGrp="1" noChangeArrowheads="1"/>
          </p:cNvSpPr>
          <p:nvPr>
            <p:ph type="body" idx="1"/>
          </p:nvPr>
        </p:nvSpPr>
        <p:spPr>
          <a:xfrm>
            <a:off x="284163" y="1182688"/>
            <a:ext cx="8610600" cy="4648200"/>
          </a:xfrm>
        </p:spPr>
        <p:txBody>
          <a:bodyPr/>
          <a:lstStyle/>
          <a:p>
            <a:pPr hangingPunct="1">
              <a:buFontTx/>
              <a:buNone/>
            </a:pPr>
            <a:r>
              <a:rPr lang="en-US">
                <a:solidFill>
                  <a:schemeClr val="accent2"/>
                </a:solidFill>
                <a:ea typeface="ＭＳ Ｐゴシック" pitchFamily="-1" charset="-128"/>
                <a:cs typeface="ＭＳ Ｐゴシック" pitchFamily="-1" charset="-128"/>
              </a:rPr>
              <a:t>Software algorithms:</a:t>
            </a:r>
          </a:p>
          <a:p>
            <a:pPr lvl="1" hangingPunct="1"/>
            <a:r>
              <a:rPr lang="en-US"/>
              <a:t>Extensive literature in signal processing community</a:t>
            </a:r>
          </a:p>
        </p:txBody>
      </p:sp>
      <p:sp>
        <p:nvSpPr>
          <p:cNvPr id="149518" name="Rectangle 14"/>
          <p:cNvSpPr>
            <a:spLocks noChangeArrowheads="1"/>
          </p:cNvSpPr>
          <p:nvPr/>
        </p:nvSpPr>
        <p:spPr bwMode="auto">
          <a:xfrm>
            <a:off x="285750" y="2406650"/>
            <a:ext cx="9228138" cy="1554163"/>
          </a:xfrm>
          <a:prstGeom prst="rect">
            <a:avLst/>
          </a:prstGeom>
          <a:noFill/>
          <a:ln w="9525">
            <a:noFill/>
            <a:miter lim="800000"/>
            <a:headEnd/>
            <a:tailEnd/>
          </a:ln>
        </p:spPr>
        <p:txBody>
          <a:bodyPr>
            <a:prstTxWarp prst="textNoShape">
              <a:avLst/>
            </a:prstTxWarp>
            <a:spAutoFit/>
          </a:bodyPr>
          <a:lstStyle/>
          <a:p>
            <a:pPr lvl="1" eaLnBrk="0">
              <a:lnSpc>
                <a:spcPct val="110000"/>
              </a:lnSpc>
              <a:spcBef>
                <a:spcPts val="600"/>
              </a:spcBef>
              <a:spcAft>
                <a:spcPts val="600"/>
              </a:spcAft>
              <a:buClr>
                <a:schemeClr val="bg1"/>
              </a:buClr>
              <a:buSzPct val="110000"/>
              <a:buFont typeface="Arial" pitchFamily="-1" charset="0"/>
              <a:buChar char="–"/>
            </a:pPr>
            <a:r>
              <a:rPr lang="en-GB" sz="2600">
                <a:solidFill>
                  <a:schemeClr val="bg1"/>
                </a:solidFill>
              </a:rPr>
              <a:t> Mainly Fourier and/or Wavelet based</a:t>
            </a:r>
            <a:endParaRPr lang="en-US" sz="2600">
              <a:solidFill>
                <a:schemeClr val="bg1"/>
              </a:solidFill>
            </a:endParaRPr>
          </a:p>
          <a:p>
            <a:pPr lvl="1" eaLnBrk="0">
              <a:lnSpc>
                <a:spcPct val="110000"/>
              </a:lnSpc>
              <a:spcBef>
                <a:spcPts val="600"/>
              </a:spcBef>
              <a:spcAft>
                <a:spcPts val="600"/>
              </a:spcAft>
              <a:buClr>
                <a:schemeClr val="bg1"/>
              </a:buClr>
              <a:buSzPct val="110000"/>
              <a:buFont typeface="Arial" pitchFamily="-1" charset="0"/>
              <a:buChar char="–"/>
            </a:pPr>
            <a:r>
              <a:rPr lang="en-US" sz="2600">
                <a:solidFill>
                  <a:schemeClr val="bg1"/>
                </a:solidFill>
              </a:rPr>
              <a:t> Strong assumptions about blur </a:t>
            </a:r>
            <a:br>
              <a:rPr lang="en-US" sz="2600">
                <a:solidFill>
                  <a:schemeClr val="bg1"/>
                </a:solidFill>
              </a:rPr>
            </a:br>
            <a:r>
              <a:rPr lang="en-US" sz="2600">
                <a:solidFill>
                  <a:schemeClr val="bg1"/>
                </a:solidFill>
              </a:rPr>
              <a:t>		</a:t>
            </a:r>
            <a:r>
              <a:rPr lang="en-US" sz="2600">
                <a:solidFill>
                  <a:schemeClr val="bg1"/>
                </a:solidFill>
                <a:sym typeface="Wingdings" pitchFamily="-1" charset="2"/>
              </a:rPr>
              <a:t> not true for camera shake</a:t>
            </a:r>
          </a:p>
        </p:txBody>
      </p:sp>
      <p:sp>
        <p:nvSpPr>
          <p:cNvPr id="149523" name="Rectangle 19"/>
          <p:cNvSpPr>
            <a:spLocks noChangeArrowheads="1"/>
          </p:cNvSpPr>
          <p:nvPr/>
        </p:nvSpPr>
        <p:spPr bwMode="auto">
          <a:xfrm>
            <a:off x="266700" y="5919788"/>
            <a:ext cx="8877300" cy="528637"/>
          </a:xfrm>
          <a:prstGeom prst="rect">
            <a:avLst/>
          </a:prstGeom>
          <a:noFill/>
          <a:ln w="9525">
            <a:noFill/>
            <a:miter lim="800000"/>
            <a:headEnd/>
            <a:tailEnd/>
          </a:ln>
        </p:spPr>
        <p:txBody>
          <a:bodyPr>
            <a:prstTxWarp prst="textNoShape">
              <a:avLst/>
            </a:prstTxWarp>
            <a:spAutoFit/>
          </a:bodyPr>
          <a:lstStyle/>
          <a:p>
            <a:pPr lvl="1" eaLnBrk="0">
              <a:lnSpc>
                <a:spcPct val="110000"/>
              </a:lnSpc>
              <a:spcBef>
                <a:spcPts val="600"/>
              </a:spcBef>
              <a:spcAft>
                <a:spcPts val="600"/>
              </a:spcAft>
              <a:buClr>
                <a:schemeClr val="bg1"/>
              </a:buClr>
              <a:buSzPct val="110000"/>
              <a:buFont typeface="Arial" pitchFamily="-1" charset="0"/>
              <a:buChar char="–"/>
            </a:pPr>
            <a:r>
              <a:rPr lang="en-GB" sz="2600">
                <a:solidFill>
                  <a:schemeClr val="bg1"/>
                </a:solidFill>
              </a:rPr>
              <a:t> Image constraints are frequency-domain power-laws</a:t>
            </a:r>
            <a:endParaRPr lang="en-US" sz="2600">
              <a:solidFill>
                <a:schemeClr val="bg1"/>
              </a:solidFill>
              <a:sym typeface="Wingdings" pitchFamily="-1" charset="2"/>
            </a:endParaRPr>
          </a:p>
        </p:txBody>
      </p:sp>
      <p:sp>
        <p:nvSpPr>
          <p:cNvPr id="118790"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grpSp>
        <p:nvGrpSpPr>
          <p:cNvPr id="2" name="Group 24"/>
          <p:cNvGrpSpPr>
            <a:grpSpLocks/>
          </p:cNvGrpSpPr>
          <p:nvPr/>
        </p:nvGrpSpPr>
        <p:grpSpPr bwMode="auto">
          <a:xfrm>
            <a:off x="2143125" y="4133850"/>
            <a:ext cx="4694238" cy="1665288"/>
            <a:chOff x="1344" y="2784"/>
            <a:chExt cx="2957" cy="1049"/>
          </a:xfrm>
        </p:grpSpPr>
        <p:sp>
          <p:nvSpPr>
            <p:cNvPr id="118793" name="Rectangle 7"/>
            <p:cNvSpPr>
              <a:spLocks noChangeArrowheads="1"/>
            </p:cNvSpPr>
            <p:nvPr/>
          </p:nvSpPr>
          <p:spPr bwMode="auto">
            <a:xfrm>
              <a:off x="1344" y="2784"/>
              <a:ext cx="768" cy="768"/>
            </a:xfrm>
            <a:prstGeom prst="rect">
              <a:avLst/>
            </a:prstGeom>
            <a:solidFill>
              <a:srgbClr val="000000"/>
            </a:solidFill>
            <a:ln w="9525">
              <a:solidFill>
                <a:schemeClr val="bg1"/>
              </a:solidFill>
              <a:miter lim="800000"/>
              <a:headEnd/>
              <a:tailEnd/>
            </a:ln>
          </p:spPr>
          <p:txBody>
            <a:bodyPr wrap="none" anchor="ctr">
              <a:prstTxWarp prst="textNoShape">
                <a:avLst/>
              </a:prstTxWarp>
            </a:bodyPr>
            <a:lstStyle/>
            <a:p>
              <a:endParaRPr lang="en-US" sz="1800"/>
            </a:p>
          </p:txBody>
        </p:sp>
        <p:sp>
          <p:nvSpPr>
            <p:cNvPr id="118794" name="Line 8"/>
            <p:cNvSpPr>
              <a:spLocks noChangeShapeType="1"/>
            </p:cNvSpPr>
            <p:nvPr/>
          </p:nvSpPr>
          <p:spPr bwMode="auto">
            <a:xfrm flipV="1">
              <a:off x="1728" y="2928"/>
              <a:ext cx="0" cy="480"/>
            </a:xfrm>
            <a:prstGeom prst="line">
              <a:avLst/>
            </a:prstGeom>
            <a:noFill/>
            <a:ln w="44450">
              <a:solidFill>
                <a:schemeClr val="bg1"/>
              </a:solidFill>
              <a:round/>
              <a:headEnd/>
              <a:tailEnd/>
            </a:ln>
          </p:spPr>
          <p:txBody>
            <a:bodyPr>
              <a:prstTxWarp prst="textNoShape">
                <a:avLst/>
              </a:prstTxWarp>
            </a:bodyPr>
            <a:lstStyle/>
            <a:p>
              <a:endParaRPr lang="en-US"/>
            </a:p>
          </p:txBody>
        </p:sp>
        <p:sp>
          <p:nvSpPr>
            <p:cNvPr id="118795" name="Rectangle 9"/>
            <p:cNvSpPr>
              <a:spLocks noChangeArrowheads="1"/>
            </p:cNvSpPr>
            <p:nvPr/>
          </p:nvSpPr>
          <p:spPr bwMode="auto">
            <a:xfrm>
              <a:off x="2448" y="2784"/>
              <a:ext cx="768" cy="768"/>
            </a:xfrm>
            <a:prstGeom prst="rect">
              <a:avLst/>
            </a:prstGeom>
            <a:solidFill>
              <a:srgbClr val="000000"/>
            </a:solidFill>
            <a:ln w="9525">
              <a:solidFill>
                <a:schemeClr val="bg1"/>
              </a:solidFill>
              <a:miter lim="800000"/>
              <a:headEnd/>
              <a:tailEnd/>
            </a:ln>
          </p:spPr>
          <p:txBody>
            <a:bodyPr wrap="none" anchor="ctr">
              <a:prstTxWarp prst="textNoShape">
                <a:avLst/>
              </a:prstTxWarp>
            </a:bodyPr>
            <a:lstStyle/>
            <a:p>
              <a:endParaRPr lang="en-US" sz="1800"/>
            </a:p>
          </p:txBody>
        </p:sp>
        <p:sp>
          <p:nvSpPr>
            <p:cNvPr id="118796" name="Line 10"/>
            <p:cNvSpPr>
              <a:spLocks noChangeShapeType="1"/>
            </p:cNvSpPr>
            <p:nvPr/>
          </p:nvSpPr>
          <p:spPr bwMode="auto">
            <a:xfrm flipV="1">
              <a:off x="2544" y="3024"/>
              <a:ext cx="576" cy="288"/>
            </a:xfrm>
            <a:prstGeom prst="line">
              <a:avLst/>
            </a:prstGeom>
            <a:noFill/>
            <a:ln w="44450">
              <a:solidFill>
                <a:schemeClr val="bg1"/>
              </a:solidFill>
              <a:round/>
              <a:headEnd/>
              <a:tailEnd/>
            </a:ln>
          </p:spPr>
          <p:txBody>
            <a:bodyPr>
              <a:prstTxWarp prst="textNoShape">
                <a:avLst/>
              </a:prstTxWarp>
            </a:bodyPr>
            <a:lstStyle/>
            <a:p>
              <a:endParaRPr lang="en-US"/>
            </a:p>
          </p:txBody>
        </p:sp>
        <p:pic>
          <p:nvPicPr>
            <p:cNvPr id="118797" name="Picture 12"/>
            <p:cNvPicPr preferRelativeResize="0">
              <a:picLocks noChangeAspect="1" noChangeArrowheads="1"/>
            </p:cNvPicPr>
            <p:nvPr/>
          </p:nvPicPr>
          <p:blipFill>
            <a:blip r:embed="rId3"/>
            <a:srcRect l="22127" t="7878" r="18869" b="11366"/>
            <a:stretch>
              <a:fillRect/>
            </a:stretch>
          </p:blipFill>
          <p:spPr bwMode="auto">
            <a:xfrm>
              <a:off x="3552" y="2784"/>
              <a:ext cx="749" cy="768"/>
            </a:xfrm>
            <a:prstGeom prst="rect">
              <a:avLst/>
            </a:prstGeom>
            <a:noFill/>
            <a:ln w="9525">
              <a:solidFill>
                <a:schemeClr val="bg1"/>
              </a:solidFill>
              <a:miter lim="800000"/>
              <a:headEnd/>
              <a:tailEnd/>
            </a:ln>
          </p:spPr>
        </p:pic>
        <p:sp>
          <p:nvSpPr>
            <p:cNvPr id="118798" name="Text Box 23"/>
            <p:cNvSpPr txBox="1">
              <a:spLocks noChangeArrowheads="1"/>
            </p:cNvSpPr>
            <p:nvPr/>
          </p:nvSpPr>
          <p:spPr bwMode="auto">
            <a:xfrm>
              <a:off x="1575" y="3583"/>
              <a:ext cx="2390" cy="250"/>
            </a:xfrm>
            <a:prstGeom prst="rect">
              <a:avLst/>
            </a:prstGeom>
            <a:noFill/>
            <a:ln w="9525">
              <a:noFill/>
              <a:miter lim="800000"/>
              <a:headEnd/>
              <a:tailEnd/>
            </a:ln>
          </p:spPr>
          <p:txBody>
            <a:bodyPr wrap="none">
              <a:prstTxWarp prst="textNoShape">
                <a:avLst/>
              </a:prstTxWarp>
              <a:spAutoFit/>
            </a:bodyPr>
            <a:lstStyle/>
            <a:p>
              <a:r>
                <a:rPr lang="en-US" sz="2000">
                  <a:solidFill>
                    <a:schemeClr val="bg1"/>
                  </a:solidFill>
                </a:rPr>
                <a:t>Assumed forms of blur kernels</a:t>
              </a:r>
            </a:p>
          </p:txBody>
        </p:sp>
      </p:grpSp>
      <p:sp>
        <p:nvSpPr>
          <p:cNvPr id="118792" name="TextBox 13"/>
          <p:cNvSpPr txBox="1">
            <a:spLocks noChangeArrowheads="1"/>
          </p:cNvSpPr>
          <p:nvPr/>
        </p:nvSpPr>
        <p:spPr bwMode="auto">
          <a:xfrm>
            <a:off x="7150100" y="6488113"/>
            <a:ext cx="1993900" cy="369887"/>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Slides R. Fergus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8" grpId="0"/>
      <p:bldP spid="149523" grpId="0"/>
    </p:bld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47638" y="1065213"/>
            <a:ext cx="8458200" cy="1098550"/>
          </a:xfrm>
        </p:spPr>
        <p:txBody>
          <a:bodyPr/>
          <a:lstStyle/>
          <a:p>
            <a:pPr hangingPunct="1"/>
            <a:r>
              <a:rPr lang="en-US" sz="3200">
                <a:solidFill>
                  <a:srgbClr val="FF9900"/>
                </a:solidFill>
                <a:latin typeface="Book Antiqua" pitchFamily="-1" charset="0"/>
                <a:ea typeface="ＭＳ Ｐゴシック" pitchFamily="-1" charset="-128"/>
                <a:cs typeface="ＭＳ Ｐゴシック" pitchFamily="-1" charset="-128"/>
              </a:rPr>
              <a:t>Hardware approaches</a:t>
            </a:r>
          </a:p>
        </p:txBody>
      </p:sp>
      <p:pic>
        <p:nvPicPr>
          <p:cNvPr id="120835" name="Picture 3"/>
          <p:cNvPicPr>
            <a:picLocks noChangeAspect="1" noChangeArrowheads="1"/>
          </p:cNvPicPr>
          <p:nvPr/>
        </p:nvPicPr>
        <p:blipFill>
          <a:blip r:embed="rId3"/>
          <a:srcRect/>
          <a:stretch>
            <a:fillRect/>
          </a:stretch>
        </p:blipFill>
        <p:spPr bwMode="auto">
          <a:xfrm>
            <a:off x="0" y="2598738"/>
            <a:ext cx="3425825" cy="1347787"/>
          </a:xfrm>
          <a:prstGeom prst="rect">
            <a:avLst/>
          </a:prstGeom>
          <a:noFill/>
          <a:ln w="9525">
            <a:noFill/>
            <a:miter lim="800000"/>
            <a:headEnd/>
            <a:tailEnd/>
          </a:ln>
        </p:spPr>
      </p:pic>
      <p:pic>
        <p:nvPicPr>
          <p:cNvPr id="120836" name="Picture 4"/>
          <p:cNvPicPr>
            <a:picLocks noChangeAspect="1" noChangeArrowheads="1"/>
          </p:cNvPicPr>
          <p:nvPr/>
        </p:nvPicPr>
        <p:blipFill>
          <a:blip r:embed="rId4"/>
          <a:srcRect/>
          <a:stretch>
            <a:fillRect/>
          </a:stretch>
        </p:blipFill>
        <p:spPr bwMode="auto">
          <a:xfrm>
            <a:off x="0" y="4064000"/>
            <a:ext cx="3454400" cy="925513"/>
          </a:xfrm>
          <a:prstGeom prst="rect">
            <a:avLst/>
          </a:prstGeom>
          <a:noFill/>
          <a:ln w="9525">
            <a:noFill/>
            <a:miter lim="800000"/>
            <a:headEnd/>
            <a:tailEnd/>
          </a:ln>
        </p:spPr>
      </p:pic>
      <p:sp>
        <p:nvSpPr>
          <p:cNvPr id="120837" name="Text Box 11"/>
          <p:cNvSpPr txBox="1">
            <a:spLocks noChangeArrowheads="1"/>
          </p:cNvSpPr>
          <p:nvPr/>
        </p:nvSpPr>
        <p:spPr bwMode="auto">
          <a:xfrm>
            <a:off x="152400" y="6172200"/>
            <a:ext cx="8729663" cy="457200"/>
          </a:xfrm>
          <a:prstGeom prst="rect">
            <a:avLst/>
          </a:prstGeom>
          <a:noFill/>
          <a:ln w="9525">
            <a:noFill/>
            <a:miter lim="800000"/>
            <a:headEnd/>
            <a:tailEnd/>
          </a:ln>
        </p:spPr>
        <p:txBody>
          <a:bodyPr wrap="none">
            <a:prstTxWarp prst="textNoShape">
              <a:avLst/>
            </a:prstTxWarp>
            <a:spAutoFit/>
          </a:bodyPr>
          <a:lstStyle/>
          <a:p>
            <a:r>
              <a:rPr lang="en-GB">
                <a:solidFill>
                  <a:schemeClr val="bg1"/>
                </a:solidFill>
              </a:rPr>
              <a:t>Our approach can be combined with these hardware methods</a:t>
            </a:r>
            <a:endParaRPr lang="en-US">
              <a:solidFill>
                <a:schemeClr val="bg1"/>
              </a:solidFill>
            </a:endParaRPr>
          </a:p>
        </p:txBody>
      </p:sp>
      <p:sp>
        <p:nvSpPr>
          <p:cNvPr id="120838"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120839" name="Rectangle 13"/>
          <p:cNvSpPr>
            <a:spLocks noChangeArrowheads="1"/>
          </p:cNvSpPr>
          <p:nvPr/>
        </p:nvSpPr>
        <p:spPr bwMode="auto">
          <a:xfrm>
            <a:off x="249238" y="150813"/>
            <a:ext cx="8458200" cy="1098550"/>
          </a:xfrm>
          <a:prstGeom prst="rect">
            <a:avLst/>
          </a:prstGeom>
          <a:noFill/>
          <a:ln w="9525">
            <a:noFill/>
            <a:miter lim="800000"/>
            <a:headEnd/>
            <a:tailEnd/>
          </a:ln>
        </p:spPr>
        <p:txBody>
          <a:bodyPr anchor="ctr">
            <a:prstTxWarp prst="textNoShape">
              <a:avLst/>
            </a:prstTxWarp>
          </a:bodyPr>
          <a:lstStyle/>
          <a:p>
            <a:pPr eaLnBrk="0"/>
            <a:r>
              <a:rPr lang="en-US" sz="3700">
                <a:solidFill>
                  <a:schemeClr val="bg1"/>
                </a:solidFill>
                <a:latin typeface="Albertus Extra Bold" pitchFamily="34" charset="0"/>
              </a:rPr>
              <a:t>Existing work on image deblurring</a:t>
            </a:r>
          </a:p>
        </p:txBody>
      </p:sp>
      <p:pic>
        <p:nvPicPr>
          <p:cNvPr id="28688" name="Picture 16"/>
          <p:cNvPicPr>
            <a:picLocks noChangeAspect="1" noChangeArrowheads="1"/>
          </p:cNvPicPr>
          <p:nvPr/>
        </p:nvPicPr>
        <p:blipFill>
          <a:blip r:embed="rId5"/>
          <a:srcRect/>
          <a:stretch>
            <a:fillRect/>
          </a:stretch>
        </p:blipFill>
        <p:spPr bwMode="auto">
          <a:xfrm>
            <a:off x="3602038" y="2554288"/>
            <a:ext cx="2382837" cy="2427287"/>
          </a:xfrm>
          <a:prstGeom prst="rect">
            <a:avLst/>
          </a:prstGeom>
          <a:noFill/>
          <a:ln w="9525">
            <a:noFill/>
            <a:miter lim="800000"/>
            <a:headEnd/>
            <a:tailEnd/>
          </a:ln>
        </p:spPr>
      </p:pic>
      <p:sp>
        <p:nvSpPr>
          <p:cNvPr id="28689" name="Text Box 17"/>
          <p:cNvSpPr txBox="1">
            <a:spLocks noChangeArrowheads="1"/>
          </p:cNvSpPr>
          <p:nvPr/>
        </p:nvSpPr>
        <p:spPr bwMode="auto">
          <a:xfrm>
            <a:off x="3790950" y="5062538"/>
            <a:ext cx="2036763" cy="822325"/>
          </a:xfrm>
          <a:prstGeom prst="rect">
            <a:avLst/>
          </a:prstGeom>
          <a:noFill/>
          <a:ln w="9525">
            <a:noFill/>
            <a:miter lim="800000"/>
            <a:headEnd/>
            <a:tailEnd/>
          </a:ln>
        </p:spPr>
        <p:txBody>
          <a:bodyPr wrap="none">
            <a:prstTxWarp prst="textNoShape">
              <a:avLst/>
            </a:prstTxWarp>
            <a:spAutoFit/>
          </a:bodyPr>
          <a:lstStyle/>
          <a:p>
            <a:pPr algn="ctr"/>
            <a:r>
              <a:rPr lang="en-US">
                <a:solidFill>
                  <a:schemeClr val="bg1"/>
                </a:solidFill>
              </a:rPr>
              <a:t>Ben-Ezra and</a:t>
            </a:r>
            <a:br>
              <a:rPr lang="en-US">
                <a:solidFill>
                  <a:schemeClr val="bg1"/>
                </a:solidFill>
              </a:rPr>
            </a:br>
            <a:r>
              <a:rPr lang="en-US">
                <a:solidFill>
                  <a:schemeClr val="bg1"/>
                </a:solidFill>
              </a:rPr>
              <a:t> Nayar 2004</a:t>
            </a:r>
          </a:p>
        </p:txBody>
      </p:sp>
      <p:pic>
        <p:nvPicPr>
          <p:cNvPr id="28690" name="Picture 18"/>
          <p:cNvPicPr>
            <a:picLocks noChangeAspect="1" noChangeArrowheads="1"/>
          </p:cNvPicPr>
          <p:nvPr/>
        </p:nvPicPr>
        <p:blipFill>
          <a:blip r:embed="rId6"/>
          <a:srcRect/>
          <a:stretch>
            <a:fillRect/>
          </a:stretch>
        </p:blipFill>
        <p:spPr bwMode="auto">
          <a:xfrm>
            <a:off x="6188075" y="2638425"/>
            <a:ext cx="2955925" cy="2200275"/>
          </a:xfrm>
          <a:prstGeom prst="rect">
            <a:avLst/>
          </a:prstGeom>
          <a:noFill/>
          <a:ln w="9525">
            <a:noFill/>
            <a:miter lim="800000"/>
            <a:headEnd/>
            <a:tailEnd/>
          </a:ln>
        </p:spPr>
      </p:pic>
      <p:sp>
        <p:nvSpPr>
          <p:cNvPr id="28691" name="Text Box 19"/>
          <p:cNvSpPr txBox="1">
            <a:spLocks noChangeArrowheads="1"/>
          </p:cNvSpPr>
          <p:nvPr/>
        </p:nvSpPr>
        <p:spPr bwMode="auto">
          <a:xfrm>
            <a:off x="6245225" y="5046663"/>
            <a:ext cx="2898775" cy="822325"/>
          </a:xfrm>
          <a:prstGeom prst="rect">
            <a:avLst/>
          </a:prstGeom>
          <a:noFill/>
          <a:ln w="9525">
            <a:noFill/>
            <a:miter lim="800000"/>
            <a:headEnd/>
            <a:tailEnd/>
          </a:ln>
        </p:spPr>
        <p:txBody>
          <a:bodyPr>
            <a:prstTxWarp prst="textNoShape">
              <a:avLst/>
            </a:prstTxWarp>
            <a:spAutoFit/>
          </a:bodyPr>
          <a:lstStyle/>
          <a:p>
            <a:pPr algn="ctr"/>
            <a:r>
              <a:rPr lang="en-US">
                <a:solidFill>
                  <a:schemeClr val="bg1"/>
                </a:solidFill>
              </a:rPr>
              <a:t>Raskar et al. SIGGRAPH 2006</a:t>
            </a:r>
          </a:p>
        </p:txBody>
      </p:sp>
      <p:sp>
        <p:nvSpPr>
          <p:cNvPr id="28692" name="Text Box 20"/>
          <p:cNvSpPr txBox="1">
            <a:spLocks noChangeArrowheads="1"/>
          </p:cNvSpPr>
          <p:nvPr/>
        </p:nvSpPr>
        <p:spPr bwMode="auto">
          <a:xfrm>
            <a:off x="3746500" y="2032000"/>
            <a:ext cx="2071688" cy="457200"/>
          </a:xfrm>
          <a:prstGeom prst="rect">
            <a:avLst/>
          </a:prstGeom>
          <a:noFill/>
          <a:ln w="9525">
            <a:noFill/>
            <a:miter lim="800000"/>
            <a:headEnd/>
            <a:tailEnd/>
          </a:ln>
        </p:spPr>
        <p:txBody>
          <a:bodyPr wrap="none">
            <a:prstTxWarp prst="textNoShape">
              <a:avLst/>
            </a:prstTxWarp>
            <a:spAutoFit/>
          </a:bodyPr>
          <a:lstStyle/>
          <a:p>
            <a:pPr algn="ctr"/>
            <a:r>
              <a:rPr lang="en-US">
                <a:solidFill>
                  <a:schemeClr val="bg1"/>
                </a:solidFill>
              </a:rPr>
              <a:t>Dual cameras</a:t>
            </a:r>
          </a:p>
        </p:txBody>
      </p:sp>
      <p:sp>
        <p:nvSpPr>
          <p:cNvPr id="28693" name="Text Box 21"/>
          <p:cNvSpPr txBox="1">
            <a:spLocks noChangeArrowheads="1"/>
          </p:cNvSpPr>
          <p:nvPr/>
        </p:nvSpPr>
        <p:spPr bwMode="auto">
          <a:xfrm>
            <a:off x="6557963" y="2014538"/>
            <a:ext cx="2155825" cy="457200"/>
          </a:xfrm>
          <a:prstGeom prst="rect">
            <a:avLst/>
          </a:prstGeom>
          <a:noFill/>
          <a:ln w="9525">
            <a:noFill/>
            <a:miter lim="800000"/>
            <a:headEnd/>
            <a:tailEnd/>
          </a:ln>
        </p:spPr>
        <p:txBody>
          <a:bodyPr wrap="none">
            <a:prstTxWarp prst="textNoShape">
              <a:avLst/>
            </a:prstTxWarp>
            <a:spAutoFit/>
          </a:bodyPr>
          <a:lstStyle/>
          <a:p>
            <a:pPr algn="ctr"/>
            <a:r>
              <a:rPr lang="en-US">
                <a:solidFill>
                  <a:schemeClr val="bg1"/>
                </a:solidFill>
              </a:rPr>
              <a:t>Coded shutter</a:t>
            </a:r>
          </a:p>
        </p:txBody>
      </p:sp>
      <p:sp>
        <p:nvSpPr>
          <p:cNvPr id="120846" name="Text Box 22"/>
          <p:cNvSpPr txBox="1">
            <a:spLocks noChangeArrowheads="1"/>
          </p:cNvSpPr>
          <p:nvPr/>
        </p:nvSpPr>
        <p:spPr bwMode="auto">
          <a:xfrm>
            <a:off x="409575" y="2051050"/>
            <a:ext cx="2563813" cy="457200"/>
          </a:xfrm>
          <a:prstGeom prst="rect">
            <a:avLst/>
          </a:prstGeom>
          <a:noFill/>
          <a:ln w="9525">
            <a:noFill/>
            <a:miter lim="800000"/>
            <a:headEnd/>
            <a:tailEnd/>
          </a:ln>
        </p:spPr>
        <p:txBody>
          <a:bodyPr wrap="none">
            <a:prstTxWarp prst="textNoShape">
              <a:avLst/>
            </a:prstTxWarp>
            <a:spAutoFit/>
          </a:bodyPr>
          <a:lstStyle/>
          <a:p>
            <a:pPr algn="ctr"/>
            <a:r>
              <a:rPr lang="en-US">
                <a:solidFill>
                  <a:schemeClr val="bg1"/>
                </a:solidFill>
              </a:rPr>
              <a:t>Image stabilizers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8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6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9" grpId="0"/>
      <p:bldP spid="28691" grpId="0"/>
      <p:bldP spid="28692" grpId="0"/>
      <p:bldP spid="28693" grpId="0"/>
    </p:bld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Three sources of information</a:t>
            </a:r>
          </a:p>
        </p:txBody>
      </p:sp>
      <p:sp>
        <p:nvSpPr>
          <p:cNvPr id="348163" name="Rectangle 3"/>
          <p:cNvSpPr>
            <a:spLocks noGrp="1" noChangeArrowheads="1"/>
          </p:cNvSpPr>
          <p:nvPr>
            <p:ph type="body" idx="1"/>
          </p:nvPr>
        </p:nvSpPr>
        <p:spPr>
          <a:xfrm>
            <a:off x="179388" y="1042988"/>
            <a:ext cx="8415337" cy="622300"/>
          </a:xfrm>
        </p:spPr>
        <p:txBody>
          <a:bodyPr/>
          <a:lstStyle/>
          <a:p>
            <a:pPr hangingPunct="1">
              <a:buFontTx/>
              <a:buNone/>
            </a:pPr>
            <a:r>
              <a:rPr lang="en-US">
                <a:ea typeface="ＭＳ Ｐゴシック" pitchFamily="-1" charset="-128"/>
                <a:cs typeface="ＭＳ Ｐゴシック" pitchFamily="-1" charset="-128"/>
              </a:rPr>
              <a:t>1. Reconstruction constraint:</a:t>
            </a:r>
          </a:p>
        </p:txBody>
      </p:sp>
      <p:grpSp>
        <p:nvGrpSpPr>
          <p:cNvPr id="122884" name="Group 4"/>
          <p:cNvGrpSpPr>
            <a:grpSpLocks/>
          </p:cNvGrpSpPr>
          <p:nvPr/>
        </p:nvGrpSpPr>
        <p:grpSpPr bwMode="auto">
          <a:xfrm>
            <a:off x="566738" y="1954213"/>
            <a:ext cx="7434262" cy="2479675"/>
            <a:chOff x="357" y="1231"/>
            <a:chExt cx="4683" cy="1562"/>
          </a:xfrm>
        </p:grpSpPr>
        <p:pic>
          <p:nvPicPr>
            <p:cNvPr id="122896" name="Picture 5"/>
            <p:cNvPicPr>
              <a:picLocks noChangeAspect="1" noChangeArrowheads="1"/>
            </p:cNvPicPr>
            <p:nvPr/>
          </p:nvPicPr>
          <p:blipFill>
            <a:blip r:embed="rId3"/>
            <a:srcRect/>
            <a:stretch>
              <a:fillRect/>
            </a:stretch>
          </p:blipFill>
          <p:spPr bwMode="auto">
            <a:xfrm>
              <a:off x="2278" y="1526"/>
              <a:ext cx="816" cy="812"/>
            </a:xfrm>
            <a:prstGeom prst="rect">
              <a:avLst/>
            </a:prstGeom>
            <a:noFill/>
            <a:ln w="9525">
              <a:solidFill>
                <a:schemeClr val="bg1"/>
              </a:solidFill>
              <a:miter lim="800000"/>
              <a:headEnd/>
              <a:tailEnd/>
            </a:ln>
          </p:spPr>
        </p:pic>
        <p:pic>
          <p:nvPicPr>
            <p:cNvPr id="122897" name="Picture 6"/>
            <p:cNvPicPr>
              <a:picLocks noChangeAspect="1" noChangeArrowheads="1"/>
            </p:cNvPicPr>
            <p:nvPr/>
          </p:nvPicPr>
          <p:blipFill>
            <a:blip r:embed="rId4"/>
            <a:srcRect l="2803" t="12834" r="19760" b="2528"/>
            <a:stretch>
              <a:fillRect/>
            </a:stretch>
          </p:blipFill>
          <p:spPr bwMode="auto">
            <a:xfrm>
              <a:off x="459" y="1352"/>
              <a:ext cx="1401" cy="1052"/>
            </a:xfrm>
            <a:prstGeom prst="rect">
              <a:avLst/>
            </a:prstGeom>
            <a:noFill/>
            <a:ln w="9525">
              <a:noFill/>
              <a:miter lim="800000"/>
              <a:headEnd/>
              <a:tailEnd/>
            </a:ln>
          </p:spPr>
        </p:pic>
        <p:pic>
          <p:nvPicPr>
            <p:cNvPr id="122898" name="Picture 7" descr="stata_blur"/>
            <p:cNvPicPr>
              <a:picLocks noChangeAspect="1" noChangeArrowheads="1"/>
            </p:cNvPicPr>
            <p:nvPr/>
          </p:nvPicPr>
          <p:blipFill>
            <a:blip r:embed="rId5"/>
            <a:srcRect l="2849" t="13071" r="20229" b="2490"/>
            <a:stretch>
              <a:fillRect/>
            </a:stretch>
          </p:blipFill>
          <p:spPr bwMode="auto">
            <a:xfrm>
              <a:off x="3642" y="1390"/>
              <a:ext cx="1398" cy="1054"/>
            </a:xfrm>
            <a:prstGeom prst="rect">
              <a:avLst/>
            </a:prstGeom>
            <a:noFill/>
            <a:ln w="9525">
              <a:noFill/>
              <a:miter lim="800000"/>
              <a:headEnd/>
              <a:tailEnd/>
            </a:ln>
          </p:spPr>
        </p:pic>
        <p:sp>
          <p:nvSpPr>
            <p:cNvPr id="122899" name="Text Box 8"/>
            <p:cNvSpPr txBox="1">
              <a:spLocks noChangeArrowheads="1"/>
            </p:cNvSpPr>
            <p:nvPr/>
          </p:nvSpPr>
          <p:spPr bwMode="auto">
            <a:xfrm>
              <a:off x="3277" y="1707"/>
              <a:ext cx="284" cy="404"/>
            </a:xfrm>
            <a:prstGeom prst="rect">
              <a:avLst/>
            </a:prstGeom>
            <a:noFill/>
            <a:ln w="9525">
              <a:noFill/>
              <a:miter lim="800000"/>
              <a:headEnd/>
              <a:tailEnd/>
            </a:ln>
          </p:spPr>
          <p:txBody>
            <a:bodyPr wrap="none">
              <a:prstTxWarp prst="textNoShape">
                <a:avLst/>
              </a:prstTxWarp>
              <a:spAutoFit/>
            </a:bodyPr>
            <a:lstStyle/>
            <a:p>
              <a:r>
                <a:rPr lang="en-US" sz="3600">
                  <a:solidFill>
                    <a:schemeClr val="bg1"/>
                  </a:solidFill>
                </a:rPr>
                <a:t>=</a:t>
              </a:r>
            </a:p>
          </p:txBody>
        </p:sp>
        <p:sp>
          <p:nvSpPr>
            <p:cNvPr id="122900" name="Text Box 9"/>
            <p:cNvSpPr txBox="1">
              <a:spLocks noChangeArrowheads="1"/>
            </p:cNvSpPr>
            <p:nvPr/>
          </p:nvSpPr>
          <p:spPr bwMode="auto">
            <a:xfrm>
              <a:off x="1908" y="1714"/>
              <a:ext cx="337" cy="404"/>
            </a:xfrm>
            <a:prstGeom prst="rect">
              <a:avLst/>
            </a:prstGeom>
            <a:noFill/>
            <a:ln w="9525">
              <a:noFill/>
              <a:miter lim="800000"/>
              <a:headEnd/>
              <a:tailEnd/>
            </a:ln>
          </p:spPr>
          <p:txBody>
            <a:bodyPr wrap="none">
              <a:prstTxWarp prst="textNoShape">
                <a:avLst/>
              </a:prstTxWarp>
              <a:spAutoFit/>
            </a:bodyPr>
            <a:lstStyle/>
            <a:p>
              <a:r>
                <a:rPr lang="en-US" sz="3600">
                  <a:solidFill>
                    <a:schemeClr val="bg1"/>
                  </a:solidFill>
                  <a:sym typeface="Symbol" pitchFamily="-1" charset="2"/>
                </a:rPr>
                <a:t></a:t>
              </a:r>
            </a:p>
          </p:txBody>
        </p:sp>
        <p:sp>
          <p:nvSpPr>
            <p:cNvPr id="122901" name="Text Box 10"/>
            <p:cNvSpPr txBox="1">
              <a:spLocks noChangeArrowheads="1"/>
            </p:cNvSpPr>
            <p:nvPr/>
          </p:nvSpPr>
          <p:spPr bwMode="auto">
            <a:xfrm>
              <a:off x="3644" y="2444"/>
              <a:ext cx="1372" cy="231"/>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Input blurry image</a:t>
              </a:r>
            </a:p>
          </p:txBody>
        </p:sp>
        <p:sp>
          <p:nvSpPr>
            <p:cNvPr id="122902" name="Text Box 11"/>
            <p:cNvSpPr txBox="1">
              <a:spLocks noChangeArrowheads="1"/>
            </p:cNvSpPr>
            <p:nvPr/>
          </p:nvSpPr>
          <p:spPr bwMode="auto">
            <a:xfrm>
              <a:off x="365" y="2432"/>
              <a:ext cx="1612" cy="231"/>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Estimated sharp image</a:t>
              </a:r>
            </a:p>
          </p:txBody>
        </p:sp>
        <p:sp>
          <p:nvSpPr>
            <p:cNvPr id="122903" name="Text Box 12"/>
            <p:cNvSpPr txBox="1">
              <a:spLocks noChangeArrowheads="1"/>
            </p:cNvSpPr>
            <p:nvPr/>
          </p:nvSpPr>
          <p:spPr bwMode="auto">
            <a:xfrm>
              <a:off x="2246" y="2320"/>
              <a:ext cx="856" cy="404"/>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Estimated</a:t>
              </a:r>
              <a:br>
                <a:rPr lang="en-US" sz="1800">
                  <a:solidFill>
                    <a:schemeClr val="bg1"/>
                  </a:solidFill>
                </a:rPr>
              </a:br>
              <a:r>
                <a:rPr lang="en-US" sz="1800">
                  <a:solidFill>
                    <a:schemeClr val="bg1"/>
                  </a:solidFill>
                </a:rPr>
                <a:t>blur kernel</a:t>
              </a:r>
            </a:p>
          </p:txBody>
        </p:sp>
        <p:sp>
          <p:nvSpPr>
            <p:cNvPr id="122904" name="AutoShape 13"/>
            <p:cNvSpPr>
              <a:spLocks noChangeArrowheads="1"/>
            </p:cNvSpPr>
            <p:nvPr/>
          </p:nvSpPr>
          <p:spPr bwMode="auto">
            <a:xfrm>
              <a:off x="357" y="1231"/>
              <a:ext cx="2844" cy="1562"/>
            </a:xfrm>
            <a:prstGeom prst="bracketPair">
              <a:avLst>
                <a:gd name="adj" fmla="val 16667"/>
              </a:avLst>
            </a:prstGeom>
            <a:noFill/>
            <a:ln w="31750">
              <a:solidFill>
                <a:schemeClr val="bg1"/>
              </a:solidFill>
              <a:round/>
              <a:headEnd/>
              <a:tailEnd/>
            </a:ln>
          </p:spPr>
          <p:txBody>
            <a:bodyPr wrap="none" anchor="ctr">
              <a:prstTxWarp prst="textNoShape">
                <a:avLst/>
              </a:prstTxWarp>
            </a:bodyPr>
            <a:lstStyle/>
            <a:p>
              <a:endParaRPr lang="en-US" sz="1800"/>
            </a:p>
          </p:txBody>
        </p:sp>
      </p:grpSp>
      <p:sp>
        <p:nvSpPr>
          <p:cNvPr id="348175" name="Rectangle 15"/>
          <p:cNvSpPr>
            <a:spLocks noChangeArrowheads="1"/>
          </p:cNvSpPr>
          <p:nvPr/>
        </p:nvSpPr>
        <p:spPr bwMode="auto">
          <a:xfrm>
            <a:off x="312738" y="4654550"/>
            <a:ext cx="3375025" cy="622300"/>
          </a:xfrm>
          <a:prstGeom prst="rect">
            <a:avLst/>
          </a:prstGeom>
          <a:noFill/>
          <a:ln w="9525">
            <a:noFill/>
            <a:miter lim="800000"/>
            <a:headEnd/>
            <a:tailEnd/>
          </a:ln>
        </p:spPr>
        <p:txBody>
          <a:bodyPr>
            <a:prstTxWarp prst="textNoShape">
              <a:avLst/>
            </a:prstTxWarp>
          </a:bodyPr>
          <a:lstStyle/>
          <a:p>
            <a:pPr marL="342900" indent="-342900" eaLnBrk="0">
              <a:lnSpc>
                <a:spcPct val="110000"/>
              </a:lnSpc>
              <a:spcBef>
                <a:spcPts val="600"/>
              </a:spcBef>
              <a:spcAft>
                <a:spcPts val="600"/>
              </a:spcAft>
              <a:buClr>
                <a:schemeClr val="bg1"/>
              </a:buClr>
              <a:buSzPct val="110000"/>
            </a:pPr>
            <a:r>
              <a:rPr lang="en-US" sz="3100">
                <a:solidFill>
                  <a:srgbClr val="FF33CC"/>
                </a:solidFill>
              </a:rPr>
              <a:t>2. Image prior:</a:t>
            </a:r>
          </a:p>
        </p:txBody>
      </p:sp>
      <p:pic>
        <p:nvPicPr>
          <p:cNvPr id="348176" name="Picture 16"/>
          <p:cNvPicPr>
            <a:picLocks noChangeAspect="1" noChangeArrowheads="1"/>
          </p:cNvPicPr>
          <p:nvPr/>
        </p:nvPicPr>
        <p:blipFill>
          <a:blip r:embed="rId6"/>
          <a:srcRect/>
          <a:stretch>
            <a:fillRect/>
          </a:stretch>
        </p:blipFill>
        <p:spPr bwMode="auto">
          <a:xfrm>
            <a:off x="422275" y="5289550"/>
            <a:ext cx="1978025" cy="1568450"/>
          </a:xfrm>
          <a:prstGeom prst="rect">
            <a:avLst/>
          </a:prstGeom>
          <a:noFill/>
          <a:ln w="9525">
            <a:noFill/>
            <a:miter lim="800000"/>
            <a:headEnd/>
            <a:tailEnd/>
          </a:ln>
        </p:spPr>
      </p:pic>
      <p:sp>
        <p:nvSpPr>
          <p:cNvPr id="348177" name="Rectangle 17"/>
          <p:cNvSpPr>
            <a:spLocks noChangeArrowheads="1"/>
          </p:cNvSpPr>
          <p:nvPr/>
        </p:nvSpPr>
        <p:spPr bwMode="auto">
          <a:xfrm>
            <a:off x="708025" y="2138363"/>
            <a:ext cx="2263775" cy="1689100"/>
          </a:xfrm>
          <a:prstGeom prst="rect">
            <a:avLst/>
          </a:prstGeom>
          <a:noFill/>
          <a:ln w="50800">
            <a:solidFill>
              <a:srgbClr val="FF00FF"/>
            </a:solidFill>
            <a:miter lim="800000"/>
            <a:headEnd/>
            <a:tailEnd/>
          </a:ln>
        </p:spPr>
        <p:txBody>
          <a:bodyPr wrap="none" anchor="ctr">
            <a:prstTxWarp prst="textNoShape">
              <a:avLst/>
            </a:prstTxWarp>
          </a:bodyPr>
          <a:lstStyle/>
          <a:p>
            <a:endParaRPr lang="en-US" sz="1800"/>
          </a:p>
        </p:txBody>
      </p:sp>
      <p:sp>
        <p:nvSpPr>
          <p:cNvPr id="122888" name="Line 20"/>
          <p:cNvSpPr>
            <a:spLocks/>
          </p:cNvSpPr>
          <p:nvPr/>
        </p:nvSpPr>
        <p:spPr bwMode="auto">
          <a:xfrm>
            <a:off x="307975" y="103822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grpSp>
        <p:nvGrpSpPr>
          <p:cNvPr id="3" name="Group 23"/>
          <p:cNvGrpSpPr>
            <a:grpSpLocks/>
          </p:cNvGrpSpPr>
          <p:nvPr/>
        </p:nvGrpSpPr>
        <p:grpSpPr bwMode="auto">
          <a:xfrm>
            <a:off x="3582988" y="2413000"/>
            <a:ext cx="4970462" cy="4273550"/>
            <a:chOff x="2257" y="1520"/>
            <a:chExt cx="3131" cy="2692"/>
          </a:xfrm>
        </p:grpSpPr>
        <p:sp>
          <p:nvSpPr>
            <p:cNvPr id="122891" name="Rectangle 24"/>
            <p:cNvSpPr>
              <a:spLocks noChangeArrowheads="1"/>
            </p:cNvSpPr>
            <p:nvPr/>
          </p:nvSpPr>
          <p:spPr bwMode="auto">
            <a:xfrm>
              <a:off x="3262" y="2923"/>
              <a:ext cx="2126" cy="392"/>
            </a:xfrm>
            <a:prstGeom prst="rect">
              <a:avLst/>
            </a:prstGeom>
            <a:noFill/>
            <a:ln w="9525">
              <a:noFill/>
              <a:miter lim="800000"/>
              <a:headEnd/>
              <a:tailEnd/>
            </a:ln>
          </p:spPr>
          <p:txBody>
            <a:bodyPr>
              <a:prstTxWarp prst="textNoShape">
                <a:avLst/>
              </a:prstTxWarp>
            </a:bodyPr>
            <a:lstStyle/>
            <a:p>
              <a:pPr marL="342900" indent="-342900" eaLnBrk="0">
                <a:lnSpc>
                  <a:spcPct val="110000"/>
                </a:lnSpc>
                <a:spcBef>
                  <a:spcPts val="600"/>
                </a:spcBef>
                <a:spcAft>
                  <a:spcPts val="600"/>
                </a:spcAft>
                <a:buClr>
                  <a:schemeClr val="bg1"/>
                </a:buClr>
                <a:buSzPct val="110000"/>
              </a:pPr>
              <a:r>
                <a:rPr lang="en-US" sz="3100">
                  <a:solidFill>
                    <a:srgbClr val="FFFF00"/>
                  </a:solidFill>
                </a:rPr>
                <a:t>3. Blur prior:</a:t>
              </a:r>
            </a:p>
          </p:txBody>
        </p:sp>
        <p:pic>
          <p:nvPicPr>
            <p:cNvPr id="122892" name="Picture 25"/>
            <p:cNvPicPr>
              <a:picLocks noChangeAspect="1" noChangeArrowheads="1"/>
            </p:cNvPicPr>
            <p:nvPr/>
          </p:nvPicPr>
          <p:blipFill>
            <a:blip r:embed="rId3"/>
            <a:srcRect/>
            <a:stretch>
              <a:fillRect/>
            </a:stretch>
          </p:blipFill>
          <p:spPr bwMode="auto">
            <a:xfrm>
              <a:off x="3447" y="3393"/>
              <a:ext cx="816" cy="812"/>
            </a:xfrm>
            <a:prstGeom prst="rect">
              <a:avLst/>
            </a:prstGeom>
            <a:noFill/>
            <a:ln w="9525">
              <a:solidFill>
                <a:schemeClr val="bg1"/>
              </a:solidFill>
              <a:miter lim="800000"/>
              <a:headEnd/>
              <a:tailEnd/>
            </a:ln>
          </p:spPr>
        </p:pic>
        <p:sp>
          <p:nvSpPr>
            <p:cNvPr id="122893" name="Text Box 26"/>
            <p:cNvSpPr txBox="1">
              <a:spLocks noChangeArrowheads="1"/>
            </p:cNvSpPr>
            <p:nvPr/>
          </p:nvSpPr>
          <p:spPr bwMode="auto">
            <a:xfrm>
              <a:off x="4350" y="3411"/>
              <a:ext cx="820" cy="748"/>
            </a:xfrm>
            <a:prstGeom prst="rect">
              <a:avLst/>
            </a:prstGeom>
            <a:noFill/>
            <a:ln w="9525">
              <a:noFill/>
              <a:miter lim="800000"/>
              <a:headEnd/>
              <a:tailEnd/>
            </a:ln>
          </p:spPr>
          <p:txBody>
            <a:bodyPr wrap="none">
              <a:prstTxWarp prst="textNoShape">
                <a:avLst/>
              </a:prstTxWarp>
              <a:spAutoFit/>
            </a:bodyPr>
            <a:lstStyle/>
            <a:p>
              <a:pPr algn="ctr"/>
              <a:r>
                <a:rPr lang="en-US">
                  <a:solidFill>
                    <a:schemeClr val="bg1"/>
                  </a:solidFill>
                </a:rPr>
                <a:t>Positive</a:t>
              </a:r>
            </a:p>
            <a:p>
              <a:pPr algn="ctr"/>
              <a:r>
                <a:rPr lang="en-US">
                  <a:solidFill>
                    <a:schemeClr val="bg1"/>
                  </a:solidFill>
                </a:rPr>
                <a:t>&amp;</a:t>
              </a:r>
            </a:p>
            <a:p>
              <a:pPr algn="ctr"/>
              <a:r>
                <a:rPr lang="en-US">
                  <a:solidFill>
                    <a:schemeClr val="bg1"/>
                  </a:solidFill>
                </a:rPr>
                <a:t>Sparse</a:t>
              </a:r>
            </a:p>
          </p:txBody>
        </p:sp>
        <p:sp>
          <p:nvSpPr>
            <p:cNvPr id="122894" name="Rectangle 27"/>
            <p:cNvSpPr>
              <a:spLocks noChangeArrowheads="1"/>
            </p:cNvSpPr>
            <p:nvPr/>
          </p:nvSpPr>
          <p:spPr bwMode="auto">
            <a:xfrm>
              <a:off x="3428" y="3383"/>
              <a:ext cx="855" cy="829"/>
            </a:xfrm>
            <a:prstGeom prst="rect">
              <a:avLst/>
            </a:prstGeom>
            <a:noFill/>
            <a:ln w="50800">
              <a:solidFill>
                <a:srgbClr val="FFFF00"/>
              </a:solidFill>
              <a:miter lim="800000"/>
              <a:headEnd/>
              <a:tailEnd/>
            </a:ln>
          </p:spPr>
          <p:txBody>
            <a:bodyPr wrap="none" anchor="ctr">
              <a:prstTxWarp prst="textNoShape">
                <a:avLst/>
              </a:prstTxWarp>
            </a:bodyPr>
            <a:lstStyle/>
            <a:p>
              <a:endParaRPr lang="en-US" sz="1800"/>
            </a:p>
          </p:txBody>
        </p:sp>
        <p:sp>
          <p:nvSpPr>
            <p:cNvPr id="122895" name="Rectangle 28"/>
            <p:cNvSpPr>
              <a:spLocks noChangeArrowheads="1"/>
            </p:cNvSpPr>
            <p:nvPr/>
          </p:nvSpPr>
          <p:spPr bwMode="auto">
            <a:xfrm>
              <a:off x="2257" y="1520"/>
              <a:ext cx="855" cy="829"/>
            </a:xfrm>
            <a:prstGeom prst="rect">
              <a:avLst/>
            </a:prstGeom>
            <a:noFill/>
            <a:ln w="50800">
              <a:solidFill>
                <a:srgbClr val="FFFF00"/>
              </a:solidFill>
              <a:miter lim="800000"/>
              <a:headEnd/>
              <a:tailEnd/>
            </a:ln>
          </p:spPr>
          <p:txBody>
            <a:bodyPr wrap="none" anchor="ctr">
              <a:prstTxWarp prst="textNoShape">
                <a:avLst/>
              </a:prstTxWarp>
            </a:bodyPr>
            <a:lstStyle/>
            <a:p>
              <a:endParaRPr lang="en-US" sz="1800"/>
            </a:p>
          </p:txBody>
        </p:sp>
      </p:grpSp>
      <p:sp>
        <p:nvSpPr>
          <p:cNvPr id="348189" name="Rectangle 29"/>
          <p:cNvSpPr>
            <a:spLocks noChangeArrowheads="1"/>
          </p:cNvSpPr>
          <p:nvPr/>
        </p:nvSpPr>
        <p:spPr bwMode="auto">
          <a:xfrm>
            <a:off x="2489200" y="5759450"/>
            <a:ext cx="1782763" cy="701675"/>
          </a:xfrm>
          <a:prstGeom prst="rect">
            <a:avLst/>
          </a:prstGeom>
          <a:noFill/>
          <a:ln w="9525">
            <a:noFill/>
            <a:miter lim="800000"/>
            <a:headEnd/>
            <a:tailEnd/>
          </a:ln>
        </p:spPr>
        <p:txBody>
          <a:bodyPr>
            <a:prstTxWarp prst="textNoShape">
              <a:avLst/>
            </a:prstTxWarp>
            <a:spAutoFit/>
          </a:bodyPr>
          <a:lstStyle/>
          <a:p>
            <a:r>
              <a:rPr lang="en-US" sz="2000">
                <a:solidFill>
                  <a:schemeClr val="bg1"/>
                </a:solidFill>
              </a:rPr>
              <a:t>Distribution of gradients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81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1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81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817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build="p"/>
      <p:bldP spid="348175" grpId="0"/>
      <p:bldP spid="348177" grpId="0" animBg="1"/>
      <p:bldP spid="348189" grpId="0"/>
    </p:bld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4930" name="Picture 4"/>
          <p:cNvPicPr>
            <a:picLocks noChangeAspect="1"/>
          </p:cNvPicPr>
          <p:nvPr/>
        </p:nvPicPr>
        <p:blipFill>
          <a:blip r:embed="rId2"/>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117475"/>
            <a:ext cx="8229600" cy="892175"/>
          </a:xfrm>
        </p:spPr>
        <p:txBody>
          <a:bodyPr/>
          <a:lstStyle/>
          <a:p>
            <a:r>
              <a:rPr lang="en-US" smtClean="0">
                <a:ea typeface="ＭＳ Ｐゴシック" pitchFamily="-1" charset="-128"/>
                <a:cs typeface="ＭＳ Ｐゴシック" pitchFamily="-1" charset="-128"/>
              </a:rPr>
              <a:t>A model for the distribution of filter outputs</a:t>
            </a:r>
          </a:p>
        </p:txBody>
      </p:sp>
      <p:grpSp>
        <p:nvGrpSpPr>
          <p:cNvPr id="2" name="Group 2"/>
          <p:cNvGrpSpPr>
            <a:grpSpLocks/>
          </p:cNvGrpSpPr>
          <p:nvPr/>
        </p:nvGrpSpPr>
        <p:grpSpPr bwMode="auto">
          <a:xfrm>
            <a:off x="3021013" y="1528763"/>
            <a:ext cx="2357437" cy="2266950"/>
            <a:chOff x="6768731" y="337119"/>
            <a:chExt cx="2356652" cy="2267299"/>
          </a:xfrm>
        </p:grpSpPr>
        <p:pic>
          <p:nvPicPr>
            <p:cNvPr id="43028" name="Picture 3"/>
            <p:cNvPicPr>
              <a:picLocks noChangeAspect="1"/>
            </p:cNvPicPr>
            <p:nvPr/>
          </p:nvPicPr>
          <p:blipFill>
            <a:blip r:embed="rId2"/>
            <a:srcRect/>
            <a:stretch>
              <a:fillRect/>
            </a:stretch>
          </p:blipFill>
          <p:spPr bwMode="auto">
            <a:xfrm>
              <a:off x="6768731" y="346993"/>
              <a:ext cx="2356652" cy="2257425"/>
            </a:xfrm>
            <a:prstGeom prst="rect">
              <a:avLst/>
            </a:prstGeom>
            <a:noFill/>
            <a:ln w="9525">
              <a:noFill/>
              <a:miter lim="800000"/>
              <a:headEnd/>
              <a:tailEnd/>
            </a:ln>
          </p:spPr>
        </p:pic>
        <p:sp>
          <p:nvSpPr>
            <p:cNvPr id="43029" name="TextBox 4"/>
            <p:cNvSpPr txBox="1">
              <a:spLocks noChangeArrowheads="1"/>
            </p:cNvSpPr>
            <p:nvPr/>
          </p:nvSpPr>
          <p:spPr bwMode="auto">
            <a:xfrm>
              <a:off x="7079226" y="337119"/>
              <a:ext cx="1878264" cy="461665"/>
            </a:xfrm>
            <a:prstGeom prst="rect">
              <a:avLst/>
            </a:prstGeom>
            <a:noFill/>
            <a:ln w="9525">
              <a:noFill/>
              <a:miter lim="800000"/>
              <a:headEnd/>
              <a:tailEnd/>
            </a:ln>
          </p:spPr>
          <p:txBody>
            <a:bodyPr wrap="none">
              <a:prstTxWarp prst="textNoShape">
                <a:avLst/>
              </a:prstTxWarp>
              <a:spAutoFit/>
            </a:bodyPr>
            <a:lstStyle/>
            <a:p>
              <a:r>
                <a:rPr lang="en-US" sz="1200"/>
                <a:t>Red – true pdf</a:t>
              </a:r>
            </a:p>
            <a:p>
              <a:r>
                <a:rPr lang="en-US" sz="1200"/>
                <a:t>Black – best Gaussian fit</a:t>
              </a:r>
            </a:p>
          </p:txBody>
        </p:sp>
      </p:grpSp>
      <p:pic>
        <p:nvPicPr>
          <p:cNvPr id="6" name="Picture 5"/>
          <p:cNvPicPr>
            <a:picLocks noChangeAspect="1"/>
          </p:cNvPicPr>
          <p:nvPr/>
        </p:nvPicPr>
        <p:blipFill>
          <a:blip r:embed="rId3"/>
          <a:srcRect/>
          <a:stretch>
            <a:fillRect/>
          </a:stretch>
        </p:blipFill>
        <p:spPr bwMode="auto">
          <a:xfrm>
            <a:off x="720725" y="1589088"/>
            <a:ext cx="2084388" cy="2097087"/>
          </a:xfrm>
          <a:prstGeom prst="rect">
            <a:avLst/>
          </a:prstGeom>
          <a:noFill/>
          <a:ln w="9525">
            <a:noFill/>
            <a:miter lim="800000"/>
            <a:headEnd/>
            <a:tailEnd/>
          </a:ln>
        </p:spPr>
      </p:pic>
      <p:sp>
        <p:nvSpPr>
          <p:cNvPr id="43013" name="TextBox 6"/>
          <p:cNvSpPr txBox="1">
            <a:spLocks noChangeArrowheads="1"/>
          </p:cNvSpPr>
          <p:nvPr/>
        </p:nvSpPr>
        <p:spPr bwMode="auto">
          <a:xfrm>
            <a:off x="5534025" y="2486025"/>
            <a:ext cx="782638" cy="368300"/>
          </a:xfrm>
          <a:prstGeom prst="rect">
            <a:avLst/>
          </a:prstGeom>
          <a:noFill/>
          <a:ln w="9525">
            <a:noFill/>
            <a:miter lim="800000"/>
            <a:headEnd/>
            <a:tailEnd/>
          </a:ln>
        </p:spPr>
        <p:txBody>
          <a:bodyPr wrap="none">
            <a:prstTxWarp prst="textNoShape">
              <a:avLst/>
            </a:prstTxWarp>
            <a:spAutoFit/>
          </a:bodyPr>
          <a:lstStyle/>
          <a:p>
            <a:r>
              <a:rPr lang="en-US" sz="1800"/>
              <a:t>p(x) = </a:t>
            </a:r>
          </a:p>
        </p:txBody>
      </p:sp>
      <p:pic>
        <p:nvPicPr>
          <p:cNvPr id="8" name="Picture 7"/>
          <p:cNvPicPr>
            <a:picLocks noChangeAspect="1"/>
          </p:cNvPicPr>
          <p:nvPr/>
        </p:nvPicPr>
        <p:blipFill>
          <a:blip r:embed="rId4"/>
          <a:srcRect/>
          <a:stretch>
            <a:fillRect/>
          </a:stretch>
        </p:blipFill>
        <p:spPr bwMode="auto">
          <a:xfrm>
            <a:off x="723900" y="4170363"/>
            <a:ext cx="2063750" cy="2073275"/>
          </a:xfrm>
          <a:prstGeom prst="rect">
            <a:avLst/>
          </a:prstGeom>
          <a:noFill/>
          <a:ln w="9525">
            <a:noFill/>
            <a:miter lim="800000"/>
            <a:headEnd/>
            <a:tailEnd/>
          </a:ln>
        </p:spPr>
      </p:pic>
      <p:pic>
        <p:nvPicPr>
          <p:cNvPr id="9" name="Picture 8"/>
          <p:cNvPicPr>
            <a:picLocks noChangeAspect="1"/>
          </p:cNvPicPr>
          <p:nvPr/>
        </p:nvPicPr>
        <p:blipFill>
          <a:blip r:embed="rId5"/>
          <a:srcRect/>
          <a:stretch>
            <a:fillRect/>
          </a:stretch>
        </p:blipFill>
        <p:spPr bwMode="auto">
          <a:xfrm>
            <a:off x="2974975" y="4140200"/>
            <a:ext cx="2230438" cy="2128838"/>
          </a:xfrm>
          <a:prstGeom prst="rect">
            <a:avLst/>
          </a:prstGeom>
          <a:noFill/>
          <a:ln w="9525">
            <a:noFill/>
            <a:miter lim="800000"/>
            <a:headEnd/>
            <a:tailEnd/>
          </a:ln>
        </p:spPr>
      </p:pic>
      <p:sp>
        <p:nvSpPr>
          <p:cNvPr id="43016" name="TextBox 9"/>
          <p:cNvSpPr txBox="1">
            <a:spLocks noChangeArrowheads="1"/>
          </p:cNvSpPr>
          <p:nvPr/>
        </p:nvSpPr>
        <p:spPr bwMode="auto">
          <a:xfrm>
            <a:off x="5522913" y="5060950"/>
            <a:ext cx="781050" cy="368300"/>
          </a:xfrm>
          <a:prstGeom prst="rect">
            <a:avLst/>
          </a:prstGeom>
          <a:noFill/>
          <a:ln w="9525">
            <a:noFill/>
            <a:miter lim="800000"/>
            <a:headEnd/>
            <a:tailEnd/>
          </a:ln>
        </p:spPr>
        <p:txBody>
          <a:bodyPr wrap="none">
            <a:prstTxWarp prst="textNoShape">
              <a:avLst/>
            </a:prstTxWarp>
            <a:spAutoFit/>
          </a:bodyPr>
          <a:lstStyle/>
          <a:p>
            <a:r>
              <a:rPr lang="en-US" sz="1800"/>
              <a:t>p(x) =</a:t>
            </a:r>
          </a:p>
        </p:txBody>
      </p:sp>
      <p:grpSp>
        <p:nvGrpSpPr>
          <p:cNvPr id="43017" name="Group 19"/>
          <p:cNvGrpSpPr>
            <a:grpSpLocks/>
          </p:cNvGrpSpPr>
          <p:nvPr/>
        </p:nvGrpSpPr>
        <p:grpSpPr bwMode="auto">
          <a:xfrm>
            <a:off x="6296025" y="4851400"/>
            <a:ext cx="1323975" cy="769938"/>
            <a:chOff x="6295253" y="4851525"/>
            <a:chExt cx="1324905" cy="770576"/>
          </a:xfrm>
        </p:grpSpPr>
        <p:sp>
          <p:nvSpPr>
            <p:cNvPr id="43025" name="Rectangle 10"/>
            <p:cNvSpPr>
              <a:spLocks noChangeArrowheads="1"/>
            </p:cNvSpPr>
            <p:nvPr/>
          </p:nvSpPr>
          <p:spPr bwMode="auto">
            <a:xfrm>
              <a:off x="6303456" y="4851525"/>
              <a:ext cx="1287920" cy="369332"/>
            </a:xfrm>
            <a:prstGeom prst="rect">
              <a:avLst/>
            </a:prstGeom>
            <a:noFill/>
            <a:ln w="9525">
              <a:noFill/>
              <a:miter lim="800000"/>
              <a:headEnd/>
              <a:tailEnd/>
            </a:ln>
          </p:spPr>
          <p:txBody>
            <a:bodyPr wrap="none">
              <a:prstTxWarp prst="textNoShape">
                <a:avLst/>
              </a:prstTxWarp>
              <a:spAutoFit/>
            </a:bodyPr>
            <a:lstStyle/>
            <a:p>
              <a:r>
                <a:rPr lang="en-US" sz="1800"/>
                <a:t>exp(-|x/s|</a:t>
              </a:r>
              <a:r>
                <a:rPr lang="en-US" sz="1800" baseline="30000"/>
                <a:t>r</a:t>
              </a:r>
              <a:r>
                <a:rPr lang="en-US" sz="1800"/>
                <a:t>)</a:t>
              </a:r>
            </a:p>
          </p:txBody>
        </p:sp>
        <p:sp>
          <p:nvSpPr>
            <p:cNvPr id="43026" name="TextBox 11"/>
            <p:cNvSpPr txBox="1">
              <a:spLocks noChangeArrowheads="1"/>
            </p:cNvSpPr>
            <p:nvPr/>
          </p:nvSpPr>
          <p:spPr bwMode="auto">
            <a:xfrm>
              <a:off x="6318772" y="5252769"/>
              <a:ext cx="1131778" cy="369332"/>
            </a:xfrm>
            <a:prstGeom prst="rect">
              <a:avLst/>
            </a:prstGeom>
            <a:noFill/>
            <a:ln w="9525">
              <a:noFill/>
              <a:miter lim="800000"/>
              <a:headEnd/>
              <a:tailEnd/>
            </a:ln>
          </p:spPr>
          <p:txBody>
            <a:bodyPr wrap="none">
              <a:prstTxWarp prst="textNoShape">
                <a:avLst/>
              </a:prstTxWarp>
              <a:spAutoFit/>
            </a:bodyPr>
            <a:lstStyle/>
            <a:p>
              <a:r>
                <a:rPr lang="en-US" sz="1800"/>
                <a:t>2s/r</a:t>
              </a:r>
              <a:r>
                <a:rPr lang="en-US" sz="1800">
                  <a:latin typeface="Symbol" pitchFamily="-1" charset="2"/>
                  <a:ea typeface="Symbol" pitchFamily="-1" charset="2"/>
                  <a:cs typeface="Symbol" pitchFamily="-1" charset="2"/>
                </a:rPr>
                <a:t>G</a:t>
              </a:r>
              <a:r>
                <a:rPr lang="en-US" sz="1800"/>
                <a:t>(1/r)</a:t>
              </a:r>
            </a:p>
          </p:txBody>
        </p:sp>
        <p:cxnSp>
          <p:nvCxnSpPr>
            <p:cNvPr id="14" name="Straight Connector 13"/>
            <p:cNvCxnSpPr/>
            <p:nvPr/>
          </p:nvCxnSpPr>
          <p:spPr>
            <a:xfrm>
              <a:off x="6295253" y="5253496"/>
              <a:ext cx="132490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3018" name="Group 18"/>
          <p:cNvGrpSpPr>
            <a:grpSpLocks/>
          </p:cNvGrpSpPr>
          <p:nvPr/>
        </p:nvGrpSpPr>
        <p:grpSpPr bwMode="auto">
          <a:xfrm>
            <a:off x="6291263" y="2327275"/>
            <a:ext cx="1406525" cy="750888"/>
            <a:chOff x="6291588" y="2327059"/>
            <a:chExt cx="1405741" cy="750498"/>
          </a:xfrm>
        </p:grpSpPr>
        <p:cxnSp>
          <p:nvCxnSpPr>
            <p:cNvPr id="15" name="Straight Connector 14"/>
            <p:cNvCxnSpPr/>
            <p:nvPr/>
          </p:nvCxnSpPr>
          <p:spPr>
            <a:xfrm>
              <a:off x="6329667" y="2691994"/>
              <a:ext cx="1324823"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3022" name="Rectangle 15"/>
            <p:cNvSpPr>
              <a:spLocks noChangeArrowheads="1"/>
            </p:cNvSpPr>
            <p:nvPr/>
          </p:nvSpPr>
          <p:spPr bwMode="auto">
            <a:xfrm>
              <a:off x="6291588" y="2327059"/>
              <a:ext cx="1405741" cy="369332"/>
            </a:xfrm>
            <a:prstGeom prst="rect">
              <a:avLst/>
            </a:prstGeom>
            <a:noFill/>
            <a:ln w="9525">
              <a:noFill/>
              <a:miter lim="800000"/>
              <a:headEnd/>
              <a:tailEnd/>
            </a:ln>
          </p:spPr>
          <p:txBody>
            <a:bodyPr wrap="none">
              <a:prstTxWarp prst="textNoShape">
                <a:avLst/>
              </a:prstTxWarp>
              <a:spAutoFit/>
            </a:bodyPr>
            <a:lstStyle/>
            <a:p>
              <a:r>
                <a:rPr lang="en-US" sz="1800"/>
                <a:t>exp(-x</a:t>
              </a:r>
              <a:r>
                <a:rPr lang="en-US" sz="1800" baseline="30000"/>
                <a:t>2</a:t>
              </a:r>
              <a:r>
                <a:rPr lang="en-US" sz="1800"/>
                <a:t>/2</a:t>
              </a:r>
              <a:r>
                <a:rPr lang="en-US" sz="1800">
                  <a:latin typeface="Symbol" pitchFamily="-1" charset="2"/>
                  <a:ea typeface="Symbol" pitchFamily="-1" charset="2"/>
                  <a:cs typeface="Symbol" pitchFamily="-1" charset="2"/>
                </a:rPr>
                <a:t>s</a:t>
              </a:r>
              <a:r>
                <a:rPr lang="en-US" sz="1800" baseline="30000"/>
                <a:t>2</a:t>
              </a:r>
              <a:r>
                <a:rPr lang="en-US" sz="1800"/>
                <a:t>)</a:t>
              </a:r>
            </a:p>
          </p:txBody>
        </p:sp>
        <p:sp>
          <p:nvSpPr>
            <p:cNvPr id="43023" name="TextBox 16"/>
            <p:cNvSpPr txBox="1">
              <a:spLocks noChangeArrowheads="1"/>
            </p:cNvSpPr>
            <p:nvPr/>
          </p:nvSpPr>
          <p:spPr bwMode="auto">
            <a:xfrm>
              <a:off x="6675010" y="2708225"/>
              <a:ext cx="659155" cy="369332"/>
            </a:xfrm>
            <a:prstGeom prst="rect">
              <a:avLst/>
            </a:prstGeom>
            <a:noFill/>
            <a:ln w="9525">
              <a:noFill/>
              <a:miter lim="800000"/>
              <a:headEnd/>
              <a:tailEnd/>
            </a:ln>
          </p:spPr>
          <p:txBody>
            <a:bodyPr wrap="none">
              <a:prstTxWarp prst="textNoShape">
                <a:avLst/>
              </a:prstTxWarp>
              <a:spAutoFit/>
            </a:bodyPr>
            <a:lstStyle/>
            <a:p>
              <a:r>
                <a:rPr lang="en-US" sz="1800"/>
                <a:t>2</a:t>
              </a:r>
              <a:r>
                <a:rPr lang="en-US" sz="1800">
                  <a:latin typeface="Symbol" pitchFamily="-1" charset="2"/>
                  <a:ea typeface="Symbol" pitchFamily="-1" charset="2"/>
                  <a:cs typeface="Symbol" pitchFamily="-1" charset="2"/>
                </a:rPr>
                <a:t>ps</a:t>
              </a:r>
              <a:r>
                <a:rPr lang="en-US" sz="1800" baseline="30000">
                  <a:latin typeface="Symbol" pitchFamily="-1" charset="2"/>
                  <a:ea typeface="Symbol" pitchFamily="-1" charset="2"/>
                  <a:cs typeface="Symbol" pitchFamily="-1" charset="2"/>
                </a:rPr>
                <a:t>2</a:t>
              </a:r>
              <a:endParaRPr lang="en-US" sz="1800" baseline="30000"/>
            </a:p>
          </p:txBody>
        </p:sp>
        <p:sp>
          <p:nvSpPr>
            <p:cNvPr id="18" name="Freeform 17"/>
            <p:cNvSpPr/>
            <p:nvPr/>
          </p:nvSpPr>
          <p:spPr>
            <a:xfrm>
              <a:off x="6632710" y="2776089"/>
              <a:ext cx="602914" cy="226894"/>
            </a:xfrm>
            <a:custGeom>
              <a:avLst/>
              <a:gdLst>
                <a:gd name="connsiteX0" fmla="*/ 0 w 603655"/>
                <a:gd name="connsiteY0" fmla="*/ 86239 h 227358"/>
                <a:gd name="connsiteX1" fmla="*/ 94076 w 603655"/>
                <a:gd name="connsiteY1" fmla="*/ 227358 h 227358"/>
                <a:gd name="connsiteX2" fmla="*/ 109755 w 603655"/>
                <a:gd name="connsiteY2" fmla="*/ 0 h 227358"/>
                <a:gd name="connsiteX3" fmla="*/ 603655 w 603655"/>
                <a:gd name="connsiteY3" fmla="*/ 7840 h 227358"/>
              </a:gdLst>
              <a:ahLst/>
              <a:cxnLst>
                <a:cxn ang="0">
                  <a:pos x="connsiteX0" y="connsiteY0"/>
                </a:cxn>
                <a:cxn ang="0">
                  <a:pos x="connsiteX1" y="connsiteY1"/>
                </a:cxn>
                <a:cxn ang="0">
                  <a:pos x="connsiteX2" y="connsiteY2"/>
                </a:cxn>
                <a:cxn ang="0">
                  <a:pos x="connsiteX3" y="connsiteY3"/>
                </a:cxn>
              </a:cxnLst>
              <a:rect l="l" t="t" r="r" b="b"/>
              <a:pathLst>
                <a:path w="603655" h="227358">
                  <a:moveTo>
                    <a:pt x="0" y="86239"/>
                  </a:moveTo>
                  <a:lnTo>
                    <a:pt x="94076" y="227358"/>
                  </a:lnTo>
                  <a:lnTo>
                    <a:pt x="109755" y="0"/>
                  </a:lnTo>
                  <a:lnTo>
                    <a:pt x="603655" y="7840"/>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sz="1800">
                <a:ea typeface="ＭＳ Ｐゴシック" pitchFamily="-1" charset="-128"/>
                <a:cs typeface="ＭＳ Ｐゴシック" pitchFamily="-1" charset="-128"/>
              </a:endParaRPr>
            </a:p>
          </p:txBody>
        </p:sp>
      </p:grpSp>
      <p:sp>
        <p:nvSpPr>
          <p:cNvPr id="43019" name="TextBox 20"/>
          <p:cNvSpPr txBox="1">
            <a:spLocks noChangeArrowheads="1"/>
          </p:cNvSpPr>
          <p:nvPr/>
        </p:nvSpPr>
        <p:spPr bwMode="auto">
          <a:xfrm>
            <a:off x="5330825" y="5824538"/>
            <a:ext cx="1455738" cy="369887"/>
          </a:xfrm>
          <a:prstGeom prst="rect">
            <a:avLst/>
          </a:prstGeom>
          <a:noFill/>
          <a:ln w="9525">
            <a:noFill/>
            <a:miter lim="800000"/>
            <a:headEnd/>
            <a:tailEnd/>
          </a:ln>
        </p:spPr>
        <p:txBody>
          <a:bodyPr wrap="none">
            <a:prstTxWarp prst="textNoShape">
              <a:avLst/>
            </a:prstTxWarp>
            <a:spAutoFit/>
          </a:bodyPr>
          <a:lstStyle/>
          <a:p>
            <a:r>
              <a:rPr lang="en-US" sz="1800"/>
              <a:t>r ~ 0.8  (&lt; 2)</a:t>
            </a:r>
          </a:p>
        </p:txBody>
      </p:sp>
      <p:sp>
        <p:nvSpPr>
          <p:cNvPr id="22" name="TextBox 21"/>
          <p:cNvSpPr txBox="1">
            <a:spLocks noChangeArrowheads="1"/>
          </p:cNvSpPr>
          <p:nvPr/>
        </p:nvSpPr>
        <p:spPr bwMode="auto">
          <a:xfrm>
            <a:off x="1747838" y="6373813"/>
            <a:ext cx="5348287" cy="369887"/>
          </a:xfrm>
          <a:prstGeom prst="rect">
            <a:avLst/>
          </a:prstGeom>
          <a:noFill/>
          <a:ln w="9525">
            <a:noFill/>
            <a:miter lim="800000"/>
            <a:headEnd/>
            <a:tailEnd/>
          </a:ln>
        </p:spPr>
        <p:txBody>
          <a:bodyPr wrap="none">
            <a:prstTxWarp prst="textNoShape">
              <a:avLst/>
            </a:prstTxWarp>
            <a:spAutoFit/>
          </a:bodyPr>
          <a:lstStyle/>
          <a:p>
            <a:r>
              <a:rPr lang="en-US" sz="1800" b="1"/>
              <a:t>Note</a:t>
            </a:r>
            <a:r>
              <a:rPr lang="en-US" sz="1800"/>
              <a:t>: this is not a good model for ALL filter outputs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Slide Number Placeholder 1"/>
          <p:cNvSpPr>
            <a:spLocks noGrp="1"/>
          </p:cNvSpPr>
          <p:nvPr>
            <p:ph type="sldNum" sz="quarter" idx="12"/>
          </p:nvPr>
        </p:nvSpPr>
        <p:spPr>
          <a:noFill/>
        </p:spPr>
        <p:txBody>
          <a:bodyPr/>
          <a:lstStyle/>
          <a:p>
            <a:fld id="{B02F51B8-DDEC-5441-938B-8D61629517F2}" type="slidenum">
              <a:rPr lang="en-US" smtClean="0"/>
              <a:pPr/>
              <a:t>70</a:t>
            </a:fld>
            <a:endParaRPr lang="en-US" smtClean="0"/>
          </a:p>
        </p:txBody>
      </p:sp>
      <p:pic>
        <p:nvPicPr>
          <p:cNvPr id="125955" name="Picture 2"/>
          <p:cNvPicPr>
            <a:picLocks noChangeAspect="1"/>
          </p:cNvPicPr>
          <p:nvPr/>
        </p:nvPicPr>
        <p:blipFill>
          <a:blip r:embed="rId2"/>
          <a:srcRect/>
          <a:stretch>
            <a:fillRect/>
          </a:stretch>
        </p:blipFill>
        <p:spPr bwMode="auto">
          <a:xfrm>
            <a:off x="0" y="0"/>
            <a:ext cx="9144000" cy="6851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Slide Number Placeholder 1"/>
          <p:cNvSpPr>
            <a:spLocks noGrp="1"/>
          </p:cNvSpPr>
          <p:nvPr>
            <p:ph type="sldNum" sz="quarter" idx="12"/>
          </p:nvPr>
        </p:nvSpPr>
        <p:spPr>
          <a:noFill/>
        </p:spPr>
        <p:txBody>
          <a:bodyPr/>
          <a:lstStyle/>
          <a:p>
            <a:fld id="{EA72122D-EAAE-824E-86B5-894C95DD11E4}" type="slidenum">
              <a:rPr lang="en-US" smtClean="0"/>
              <a:pPr/>
              <a:t>71</a:t>
            </a:fld>
            <a:endParaRPr lang="en-US" smtClean="0"/>
          </a:p>
        </p:txBody>
      </p:sp>
      <p:pic>
        <p:nvPicPr>
          <p:cNvPr id="126979" name="Picture 2"/>
          <p:cNvPicPr>
            <a:picLocks noChangeAspect="1"/>
          </p:cNvPicPr>
          <p:nvPr/>
        </p:nvPicPr>
        <p:blipFill>
          <a:blip r:embed="rId2"/>
          <a:srcRect/>
          <a:stretch>
            <a:fillRect/>
          </a:stretch>
        </p:blipFill>
        <p:spPr bwMode="auto">
          <a:xfrm>
            <a:off x="0" y="0"/>
            <a:ext cx="91503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Slide Number Placeholder 1"/>
          <p:cNvSpPr>
            <a:spLocks noGrp="1"/>
          </p:cNvSpPr>
          <p:nvPr>
            <p:ph type="sldNum" sz="quarter" idx="12"/>
          </p:nvPr>
        </p:nvSpPr>
        <p:spPr>
          <a:noFill/>
        </p:spPr>
        <p:txBody>
          <a:bodyPr/>
          <a:lstStyle/>
          <a:p>
            <a:fld id="{D54BDD48-8AF3-2241-B50A-59E09B0178F4}" type="slidenum">
              <a:rPr lang="en-US" smtClean="0"/>
              <a:pPr/>
              <a:t>72</a:t>
            </a:fld>
            <a:endParaRPr lang="en-US" smtClean="0"/>
          </a:p>
        </p:txBody>
      </p:sp>
      <p:pic>
        <p:nvPicPr>
          <p:cNvPr id="128003" name="Picture 2"/>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How do we use this information?</a:t>
            </a:r>
          </a:p>
        </p:txBody>
      </p:sp>
      <p:sp>
        <p:nvSpPr>
          <p:cNvPr id="129027" name="Rectangle 3"/>
          <p:cNvSpPr>
            <a:spLocks noGrp="1" noChangeArrowheads="1"/>
          </p:cNvSpPr>
          <p:nvPr>
            <p:ph type="body" idx="1"/>
          </p:nvPr>
        </p:nvSpPr>
        <p:spPr>
          <a:xfrm>
            <a:off x="138113" y="1604963"/>
            <a:ext cx="9005887" cy="3519487"/>
          </a:xfrm>
        </p:spPr>
        <p:txBody>
          <a:bodyPr/>
          <a:lstStyle/>
          <a:p>
            <a:pPr hangingPunct="1">
              <a:buFontTx/>
              <a:buNone/>
            </a:pPr>
            <a:r>
              <a:rPr lang="en-US" sz="2600">
                <a:ea typeface="ＭＳ Ｐゴシック" pitchFamily="-1" charset="-128"/>
                <a:cs typeface="ＭＳ Ｐゴシック" pitchFamily="-1" charset="-128"/>
              </a:rPr>
              <a:t>Obvious thing to do:</a:t>
            </a:r>
          </a:p>
          <a:p>
            <a:pPr lvl="1" hangingPunct="1"/>
            <a:r>
              <a:rPr lang="en-US" sz="2400"/>
              <a:t>Combine 3 terms into an objective function  </a:t>
            </a:r>
          </a:p>
          <a:p>
            <a:pPr lvl="1" hangingPunct="1"/>
            <a:r>
              <a:rPr lang="en-US" sz="2400"/>
              <a:t>Run conjugate gradient descent </a:t>
            </a:r>
          </a:p>
          <a:p>
            <a:pPr lvl="1" hangingPunct="1"/>
            <a:r>
              <a:rPr lang="en-US" sz="2400"/>
              <a:t>This is Maximum a-Posteriori (MAP) </a:t>
            </a:r>
          </a:p>
          <a:p>
            <a:pPr lvl="1" hangingPunct="1">
              <a:buFont typeface="Arial" pitchFamily="-1" charset="0"/>
              <a:buNone/>
            </a:pPr>
            <a:endParaRPr lang="en-US" sz="2400"/>
          </a:p>
          <a:p>
            <a:pPr lvl="1" hangingPunct="1">
              <a:buFont typeface="Arial" pitchFamily="-1" charset="0"/>
              <a:buNone/>
            </a:pPr>
            <a:endParaRPr lang="en-US" sz="240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2"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Results from MAP estimation</a:t>
            </a:r>
          </a:p>
        </p:txBody>
      </p:sp>
      <p:sp>
        <p:nvSpPr>
          <p:cNvPr id="386052" name="Text Box 4"/>
          <p:cNvSpPr txBox="1">
            <a:spLocks noChangeArrowheads="1"/>
          </p:cNvSpPr>
          <p:nvPr/>
        </p:nvSpPr>
        <p:spPr bwMode="auto">
          <a:xfrm>
            <a:off x="0" y="3776663"/>
            <a:ext cx="4770438" cy="457200"/>
          </a:xfrm>
          <a:prstGeom prst="rect">
            <a:avLst/>
          </a:prstGeom>
          <a:noFill/>
          <a:ln w="9525">
            <a:noFill/>
            <a:miter lim="800000"/>
            <a:headEnd/>
            <a:tailEnd/>
          </a:ln>
        </p:spPr>
        <p:txBody>
          <a:bodyPr>
            <a:prstTxWarp prst="textNoShape">
              <a:avLst/>
            </a:prstTxWarp>
            <a:spAutoFit/>
          </a:bodyPr>
          <a:lstStyle/>
          <a:p>
            <a:pPr algn="ctr"/>
            <a:r>
              <a:rPr lang="en-US">
                <a:solidFill>
                  <a:schemeClr val="bg1"/>
                </a:solidFill>
                <a:latin typeface="Century Schoolbook" pitchFamily="-1" charset="0"/>
              </a:rPr>
              <a:t>Maximum a-Posteriori (MAP)</a:t>
            </a:r>
          </a:p>
        </p:txBody>
      </p:sp>
      <p:sp>
        <p:nvSpPr>
          <p:cNvPr id="386053" name="Text Box 5"/>
          <p:cNvSpPr txBox="1">
            <a:spLocks noChangeArrowheads="1"/>
          </p:cNvSpPr>
          <p:nvPr/>
        </p:nvSpPr>
        <p:spPr bwMode="auto">
          <a:xfrm>
            <a:off x="3305175" y="3795713"/>
            <a:ext cx="7283450" cy="457200"/>
          </a:xfrm>
          <a:prstGeom prst="rect">
            <a:avLst/>
          </a:prstGeom>
          <a:noFill/>
          <a:ln w="9525">
            <a:noFill/>
            <a:miter lim="800000"/>
            <a:headEnd/>
            <a:tailEnd/>
          </a:ln>
        </p:spPr>
        <p:txBody>
          <a:bodyPr>
            <a:prstTxWarp prst="textNoShape">
              <a:avLst/>
            </a:prstTxWarp>
            <a:spAutoFit/>
          </a:bodyPr>
          <a:lstStyle/>
          <a:p>
            <a:pPr algn="ctr"/>
            <a:r>
              <a:rPr lang="en-US">
                <a:solidFill>
                  <a:schemeClr val="bg1"/>
                </a:solidFill>
                <a:latin typeface="Century Schoolbook" pitchFamily="-1" charset="0"/>
              </a:rPr>
              <a:t>Our method: Variational Bayes</a:t>
            </a:r>
          </a:p>
        </p:txBody>
      </p:sp>
      <p:graphicFrame>
        <p:nvGraphicFramePr>
          <p:cNvPr id="386054" name="Object 2"/>
          <p:cNvGraphicFramePr>
            <a:graphicFrameLocks noChangeAspect="1"/>
          </p:cNvGraphicFramePr>
          <p:nvPr/>
        </p:nvGraphicFramePr>
        <p:xfrm>
          <a:off x="5310188" y="4270375"/>
          <a:ext cx="3762375" cy="2406650"/>
        </p:xfrm>
        <a:graphic>
          <a:graphicData uri="http://schemas.openxmlformats.org/presentationml/2006/ole">
            <p:oleObj spid="_x0000_s130050" name="Image" r:id="rId3" imgW="9320635" imgH="6044444" progId="">
              <p:embed/>
            </p:oleObj>
          </a:graphicData>
        </a:graphic>
      </p:graphicFrame>
      <p:pic>
        <p:nvPicPr>
          <p:cNvPr id="386055" name="Picture 7"/>
          <p:cNvPicPr>
            <a:picLocks noChangeAspect="1" noChangeArrowheads="1"/>
          </p:cNvPicPr>
          <p:nvPr/>
        </p:nvPicPr>
        <p:blipFill>
          <a:blip r:embed="rId4"/>
          <a:srcRect l="76086" t="49165" r="13518" b="43098"/>
          <a:stretch>
            <a:fillRect/>
          </a:stretch>
        </p:blipFill>
        <p:spPr bwMode="auto">
          <a:xfrm>
            <a:off x="5080000" y="5411788"/>
            <a:ext cx="1376363" cy="1446212"/>
          </a:xfrm>
          <a:prstGeom prst="rect">
            <a:avLst/>
          </a:prstGeom>
          <a:noFill/>
          <a:ln w="9525">
            <a:solidFill>
              <a:schemeClr val="bg1"/>
            </a:solidFill>
            <a:miter lim="800000"/>
            <a:headEnd/>
            <a:tailEnd/>
          </a:ln>
        </p:spPr>
      </p:pic>
      <p:graphicFrame>
        <p:nvGraphicFramePr>
          <p:cNvPr id="386056" name="Object 3"/>
          <p:cNvGraphicFramePr>
            <a:graphicFrameLocks noChangeAspect="1"/>
          </p:cNvGraphicFramePr>
          <p:nvPr/>
        </p:nvGraphicFramePr>
        <p:xfrm>
          <a:off x="692150" y="4225925"/>
          <a:ext cx="3622675" cy="2433638"/>
        </p:xfrm>
        <a:graphic>
          <a:graphicData uri="http://schemas.openxmlformats.org/presentationml/2006/ole">
            <p:oleObj spid="_x0000_s130051" name="Image" r:id="rId5" imgW="6920635" imgH="4596825" progId="">
              <p:embed/>
            </p:oleObj>
          </a:graphicData>
        </a:graphic>
      </p:graphicFrame>
      <p:pic>
        <p:nvPicPr>
          <p:cNvPr id="386057" name="Picture 9"/>
          <p:cNvPicPr>
            <a:picLocks noChangeAspect="1" noChangeArrowheads="1"/>
          </p:cNvPicPr>
          <p:nvPr/>
        </p:nvPicPr>
        <p:blipFill>
          <a:blip r:embed="rId6"/>
          <a:srcRect l="75945" t="49165" r="13391" b="43098"/>
          <a:stretch>
            <a:fillRect/>
          </a:stretch>
        </p:blipFill>
        <p:spPr bwMode="auto">
          <a:xfrm>
            <a:off x="306388" y="5435600"/>
            <a:ext cx="1387475" cy="1422400"/>
          </a:xfrm>
          <a:prstGeom prst="rect">
            <a:avLst/>
          </a:prstGeom>
          <a:noFill/>
          <a:ln w="9525">
            <a:solidFill>
              <a:schemeClr val="bg1"/>
            </a:solidFill>
            <a:miter lim="800000"/>
            <a:headEnd/>
            <a:tailEnd/>
          </a:ln>
        </p:spPr>
      </p:pic>
      <p:pic>
        <p:nvPicPr>
          <p:cNvPr id="130057" name="Picture 10"/>
          <p:cNvPicPr>
            <a:picLocks noChangeAspect="1" noChangeArrowheads="1"/>
          </p:cNvPicPr>
          <p:nvPr/>
        </p:nvPicPr>
        <p:blipFill>
          <a:blip r:embed="rId7"/>
          <a:srcRect/>
          <a:stretch>
            <a:fillRect/>
          </a:stretch>
        </p:blipFill>
        <p:spPr bwMode="auto">
          <a:xfrm>
            <a:off x="2695575" y="1095375"/>
            <a:ext cx="3679825" cy="2373313"/>
          </a:xfrm>
          <a:prstGeom prst="rect">
            <a:avLst/>
          </a:prstGeom>
          <a:noFill/>
          <a:ln w="9525">
            <a:noFill/>
            <a:miter lim="800000"/>
            <a:headEnd/>
            <a:tailEnd/>
          </a:ln>
        </p:spPr>
      </p:pic>
      <p:sp>
        <p:nvSpPr>
          <p:cNvPr id="130058" name="Text Box 11"/>
          <p:cNvSpPr txBox="1">
            <a:spLocks noChangeArrowheads="1"/>
          </p:cNvSpPr>
          <p:nvPr/>
        </p:nvSpPr>
        <p:spPr bwMode="auto">
          <a:xfrm>
            <a:off x="266700" y="1774825"/>
            <a:ext cx="2293938" cy="822325"/>
          </a:xfrm>
          <a:prstGeom prst="rect">
            <a:avLst/>
          </a:prstGeom>
          <a:noFill/>
          <a:ln w="9525">
            <a:noFill/>
            <a:miter lim="800000"/>
            <a:headEnd/>
            <a:tailEnd/>
          </a:ln>
        </p:spPr>
        <p:txBody>
          <a:bodyPr>
            <a:prstTxWarp prst="textNoShape">
              <a:avLst/>
            </a:prstTxWarp>
            <a:spAutoFit/>
          </a:bodyPr>
          <a:lstStyle/>
          <a:p>
            <a:pPr algn="r"/>
            <a:r>
              <a:rPr lang="en-US">
                <a:solidFill>
                  <a:schemeClr val="bg1"/>
                </a:solidFill>
                <a:latin typeface="Century Schoolbook" pitchFamily="-1" charset="0"/>
              </a:rPr>
              <a:t>Input blurry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60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60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60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60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60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6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p:bldP spid="386053" grpId="0"/>
    </p:bld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hangingPunct="1"/>
            <a:r>
              <a:rPr lang="en-GB">
                <a:ea typeface="ＭＳ Ｐゴシック" pitchFamily="-1" charset="-128"/>
                <a:cs typeface="ＭＳ Ｐゴシック" pitchFamily="-1" charset="-128"/>
              </a:rPr>
              <a:t>Variational Bayesian method</a:t>
            </a:r>
            <a:endParaRPr lang="en-US">
              <a:ea typeface="ＭＳ Ｐゴシック" pitchFamily="-1" charset="-128"/>
              <a:cs typeface="ＭＳ Ｐゴシック" pitchFamily="-1" charset="-128"/>
            </a:endParaRPr>
          </a:p>
        </p:txBody>
      </p:sp>
      <p:sp>
        <p:nvSpPr>
          <p:cNvPr id="131075" name="Rectangle 3"/>
          <p:cNvSpPr>
            <a:spLocks noGrp="1" noChangeArrowheads="1"/>
          </p:cNvSpPr>
          <p:nvPr>
            <p:ph type="body" idx="1"/>
          </p:nvPr>
        </p:nvSpPr>
        <p:spPr>
          <a:xfrm>
            <a:off x="304800" y="1330325"/>
            <a:ext cx="8664575" cy="2211388"/>
          </a:xfrm>
        </p:spPr>
        <p:txBody>
          <a:bodyPr/>
          <a:lstStyle/>
          <a:p>
            <a:pPr hangingPunct="1">
              <a:buFontTx/>
              <a:buNone/>
            </a:pPr>
            <a:r>
              <a:rPr lang="en-GB" sz="2300">
                <a:ea typeface="ＭＳ Ｐゴシック" pitchFamily="-1" charset="-128"/>
                <a:cs typeface="ＭＳ Ｐゴシック" pitchFamily="-1" charset="-128"/>
              </a:rPr>
              <a:t>Based on work of Miskin &amp; Mackay 2000</a:t>
            </a:r>
          </a:p>
          <a:p>
            <a:pPr hangingPunct="1">
              <a:buFontTx/>
              <a:buNone/>
            </a:pPr>
            <a:r>
              <a:rPr lang="en-GB" sz="2300">
                <a:ea typeface="ＭＳ Ｐゴシック" pitchFamily="-1" charset="-128"/>
                <a:cs typeface="ＭＳ Ｐゴシック" pitchFamily="-1" charset="-128"/>
              </a:rPr>
              <a:t>	</a:t>
            </a:r>
          </a:p>
          <a:p>
            <a:pPr hangingPunct="1">
              <a:buFontTx/>
              <a:buNone/>
            </a:pPr>
            <a:endParaRPr lang="en-GB" sz="2300">
              <a:ea typeface="ＭＳ Ｐゴシック" pitchFamily="-1" charset="-128"/>
              <a:cs typeface="ＭＳ Ｐゴシック" pitchFamily="-1" charset="-128"/>
            </a:endParaRPr>
          </a:p>
          <a:p>
            <a:pPr hangingPunct="1">
              <a:buFontTx/>
              <a:buNone/>
            </a:pPr>
            <a:endParaRPr lang="en-GB" sz="2300">
              <a:ea typeface="ＭＳ Ｐゴシック" pitchFamily="-1" charset="-128"/>
              <a:cs typeface="ＭＳ Ｐゴシック" pitchFamily="-1" charset="-128"/>
            </a:endParaRPr>
          </a:p>
          <a:p>
            <a:pPr hangingPunct="1">
              <a:buFontTx/>
              <a:buNone/>
            </a:pPr>
            <a:r>
              <a:rPr lang="en-GB" sz="2300">
                <a:ea typeface="ＭＳ Ｐゴシック" pitchFamily="-1" charset="-128"/>
                <a:cs typeface="ＭＳ Ｐゴシック" pitchFamily="-1" charset="-128"/>
              </a:rPr>
              <a:t>Keeps track of uncertainty in estimates of image and blur by using a distribution instead of a single estimate</a:t>
            </a:r>
          </a:p>
          <a:p>
            <a:pPr hangingPunct="1">
              <a:buFontTx/>
              <a:buNone/>
            </a:pPr>
            <a:endParaRPr lang="en-GB" sz="2300">
              <a:ea typeface="ＭＳ Ｐゴシック" pitchFamily="-1" charset="-128"/>
              <a:cs typeface="ＭＳ Ｐゴシック" pitchFamily="-1" charset="-128"/>
            </a:endParaRPr>
          </a:p>
          <a:p>
            <a:pPr hangingPunct="1">
              <a:buFontTx/>
              <a:buNone/>
            </a:pPr>
            <a:r>
              <a:rPr lang="en-GB" sz="2300">
                <a:ea typeface="ＭＳ Ｐゴシック" pitchFamily="-1" charset="-128"/>
                <a:cs typeface="ＭＳ Ｐゴシック" pitchFamily="-1" charset="-128"/>
              </a:rPr>
              <a:t>Helps avoid local maxima and over-fitting</a:t>
            </a:r>
          </a:p>
        </p:txBody>
      </p:sp>
      <p:sp>
        <p:nvSpPr>
          <p:cNvPr id="131076"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pic>
        <p:nvPicPr>
          <p:cNvPr id="131077" name="Picture 48" descr="tmp"/>
          <p:cNvPicPr>
            <a:picLocks noChangeAspect="1" noChangeArrowheads="1"/>
          </p:cNvPicPr>
          <p:nvPr/>
        </p:nvPicPr>
        <p:blipFill>
          <a:blip r:embed="rId3"/>
          <a:srcRect l="49925" t="1727" r="31937" b="76036"/>
          <a:stretch>
            <a:fillRect/>
          </a:stretch>
        </p:blipFill>
        <p:spPr bwMode="auto">
          <a:xfrm>
            <a:off x="855663" y="1970088"/>
            <a:ext cx="1354137" cy="1328737"/>
          </a:xfrm>
          <a:prstGeom prst="rect">
            <a:avLst/>
          </a:prstGeom>
          <a:noFill/>
          <a:ln w="9525">
            <a:noFill/>
            <a:miter lim="800000"/>
            <a:headEnd/>
            <a:tailEnd/>
          </a:ln>
        </p:spPr>
      </p:pic>
      <p:pic>
        <p:nvPicPr>
          <p:cNvPr id="131078" name="Picture 49" descr="tmp"/>
          <p:cNvPicPr>
            <a:picLocks noChangeAspect="1" noChangeArrowheads="1"/>
          </p:cNvPicPr>
          <p:nvPr/>
        </p:nvPicPr>
        <p:blipFill>
          <a:blip r:embed="rId3"/>
          <a:srcRect l="49925" t="29649" r="31937" b="47954"/>
          <a:stretch>
            <a:fillRect/>
          </a:stretch>
        </p:blipFill>
        <p:spPr bwMode="auto">
          <a:xfrm>
            <a:off x="5386388" y="1974850"/>
            <a:ext cx="1354137" cy="1338263"/>
          </a:xfrm>
          <a:prstGeom prst="rect">
            <a:avLst/>
          </a:prstGeom>
          <a:noFill/>
          <a:ln w="9525">
            <a:noFill/>
            <a:miter lim="800000"/>
            <a:headEnd/>
            <a:tailEnd/>
          </a:ln>
        </p:spPr>
      </p:pic>
      <p:pic>
        <p:nvPicPr>
          <p:cNvPr id="131079" name="Picture 50" descr="tmp"/>
          <p:cNvPicPr>
            <a:picLocks noChangeAspect="1" noChangeArrowheads="1"/>
          </p:cNvPicPr>
          <p:nvPr/>
        </p:nvPicPr>
        <p:blipFill>
          <a:blip r:embed="rId3"/>
          <a:srcRect l="50075" t="57333" r="32256" b="20139"/>
          <a:stretch>
            <a:fillRect/>
          </a:stretch>
        </p:blipFill>
        <p:spPr bwMode="auto">
          <a:xfrm>
            <a:off x="3767138" y="1987550"/>
            <a:ext cx="1319212" cy="1346200"/>
          </a:xfrm>
          <a:prstGeom prst="rect">
            <a:avLst/>
          </a:prstGeom>
          <a:noFill/>
          <a:ln w="9525">
            <a:noFill/>
            <a:miter lim="800000"/>
            <a:headEnd/>
            <a:tailEnd/>
          </a:ln>
        </p:spPr>
      </p:pic>
      <p:sp>
        <p:nvSpPr>
          <p:cNvPr id="131080" name="Line 51"/>
          <p:cNvSpPr>
            <a:spLocks noChangeShapeType="1"/>
          </p:cNvSpPr>
          <p:nvPr/>
        </p:nvSpPr>
        <p:spPr bwMode="auto">
          <a:xfrm>
            <a:off x="2332038" y="2592388"/>
            <a:ext cx="1295400" cy="0"/>
          </a:xfrm>
          <a:prstGeom prst="line">
            <a:avLst/>
          </a:prstGeom>
          <a:noFill/>
          <a:ln w="9525">
            <a:solidFill>
              <a:schemeClr val="bg1"/>
            </a:solidFill>
            <a:round/>
            <a:headEnd/>
            <a:tailEnd type="triangle" w="lg" len="lg"/>
          </a:ln>
        </p:spPr>
        <p:txBody>
          <a:bodyP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hangingPunct="1"/>
            <a:r>
              <a:rPr lang="en-GB">
                <a:ea typeface="ＭＳ Ｐゴシック" pitchFamily="-1" charset="-128"/>
                <a:cs typeface="ＭＳ Ｐゴシック" pitchFamily="-1" charset="-128"/>
              </a:rPr>
              <a:t>Overview of algorithm</a:t>
            </a:r>
            <a:endParaRPr lang="en-US">
              <a:ea typeface="ＭＳ Ｐゴシック" pitchFamily="-1" charset="-128"/>
              <a:cs typeface="ＭＳ Ｐゴシック" pitchFamily="-1" charset="-128"/>
            </a:endParaRPr>
          </a:p>
        </p:txBody>
      </p:sp>
      <p:sp>
        <p:nvSpPr>
          <p:cNvPr id="133123"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133124" name="Text Box 12"/>
          <p:cNvSpPr txBox="1">
            <a:spLocks noChangeArrowheads="1"/>
          </p:cNvSpPr>
          <p:nvPr/>
        </p:nvSpPr>
        <p:spPr bwMode="auto">
          <a:xfrm>
            <a:off x="5964238" y="1619250"/>
            <a:ext cx="1885950" cy="457200"/>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Input image</a:t>
            </a:r>
          </a:p>
        </p:txBody>
      </p:sp>
      <p:pic>
        <p:nvPicPr>
          <p:cNvPr id="133125" name="Picture 14"/>
          <p:cNvPicPr>
            <a:picLocks noChangeAspect="1" noChangeArrowheads="1"/>
          </p:cNvPicPr>
          <p:nvPr/>
        </p:nvPicPr>
        <p:blipFill>
          <a:blip r:embed="rId2"/>
          <a:srcRect/>
          <a:stretch>
            <a:fillRect/>
          </a:stretch>
        </p:blipFill>
        <p:spPr bwMode="auto">
          <a:xfrm>
            <a:off x="5076825" y="2155825"/>
            <a:ext cx="3775075" cy="2435225"/>
          </a:xfrm>
          <a:prstGeom prst="rect">
            <a:avLst/>
          </a:prstGeom>
          <a:noFill/>
          <a:ln w="9525">
            <a:noFill/>
            <a:miter lim="800000"/>
            <a:headEnd/>
            <a:tailEnd/>
          </a:ln>
        </p:spPr>
      </p:pic>
      <p:sp>
        <p:nvSpPr>
          <p:cNvPr id="313372" name="Rectangle 28"/>
          <p:cNvSpPr>
            <a:spLocks noGrp="1" noChangeArrowheads="1"/>
          </p:cNvSpPr>
          <p:nvPr>
            <p:ph type="body" idx="1"/>
          </p:nvPr>
        </p:nvSpPr>
        <p:spPr>
          <a:xfrm>
            <a:off x="339725" y="2106613"/>
            <a:ext cx="7854950" cy="2470150"/>
          </a:xfrm>
          <a:noFill/>
        </p:spPr>
        <p:txBody>
          <a:bodyPr/>
          <a:lstStyle/>
          <a:p>
            <a:pPr marL="590550" indent="-590550" hangingPunct="1">
              <a:buFontTx/>
              <a:buAutoNum type="arabicPeriod"/>
            </a:pPr>
            <a:r>
              <a:rPr lang="en-GB">
                <a:ea typeface="ＭＳ Ｐゴシック" pitchFamily="-1" charset="-128"/>
                <a:cs typeface="ＭＳ Ｐゴシック" pitchFamily="-1" charset="-128"/>
              </a:rPr>
              <a:t>Pre-processing</a:t>
            </a:r>
          </a:p>
          <a:p>
            <a:pPr marL="590550" indent="-590550" hangingPunct="1">
              <a:buFontTx/>
              <a:buAutoNum type="arabicPeriod"/>
            </a:pPr>
            <a:endParaRPr lang="en-GB">
              <a:ea typeface="ＭＳ Ｐゴシック" pitchFamily="-1" charset="-128"/>
              <a:cs typeface="ＭＳ Ｐゴシック" pitchFamily="-1" charset="-128"/>
            </a:endParaRPr>
          </a:p>
          <a:p>
            <a:pPr marL="590550" indent="-590550" hangingPunct="1">
              <a:buFontTx/>
              <a:buAutoNum type="arabicPeriod"/>
            </a:pPr>
            <a:r>
              <a:rPr lang="en-GB">
                <a:ea typeface="ＭＳ Ｐゴシック" pitchFamily="-1" charset="-128"/>
                <a:cs typeface="ＭＳ Ｐゴシック" pitchFamily="-1" charset="-128"/>
              </a:rPr>
              <a:t>Kernel estimation</a:t>
            </a:r>
          </a:p>
          <a:p>
            <a:pPr marL="952500" lvl="1" indent="-495300" hangingPunct="1">
              <a:buFontTx/>
              <a:buChar char="-"/>
            </a:pPr>
            <a:r>
              <a:rPr lang="en-GB"/>
              <a:t>Multi-scale approach</a:t>
            </a:r>
          </a:p>
          <a:p>
            <a:pPr marL="952500" lvl="1" indent="-495300" hangingPunct="1">
              <a:buFontTx/>
              <a:buChar char="-"/>
            </a:pPr>
            <a:endParaRPr lang="en-GB"/>
          </a:p>
          <a:p>
            <a:pPr marL="590550" indent="-590550" hangingPunct="1">
              <a:buFontTx/>
              <a:buAutoNum type="arabicPeriod"/>
            </a:pPr>
            <a:r>
              <a:rPr lang="en-GB">
                <a:ea typeface="ＭＳ Ｐゴシック" pitchFamily="-1" charset="-128"/>
                <a:cs typeface="ＭＳ Ｐゴシック" pitchFamily="-1" charset="-128"/>
              </a:rPr>
              <a:t>Image reconstruction</a:t>
            </a:r>
          </a:p>
          <a:p>
            <a:pPr marL="952500" lvl="1" indent="-495300" hangingPunct="1">
              <a:buFontTx/>
              <a:buNone/>
            </a:pPr>
            <a:r>
              <a:rPr lang="en-GB"/>
              <a:t>-	Standard non-blind deconvolution routine</a:t>
            </a:r>
          </a:p>
          <a:p>
            <a:pPr marL="952500" lvl="1" indent="-495300" hangingPunct="1">
              <a:buFont typeface="Arial" pitchFamily="-1" charset="0"/>
              <a:buNone/>
            </a:pPr>
            <a:endParaRPr lang="en-US" sz="2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33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337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337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337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337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72" grpId="0" build="p"/>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7" name="Rectangle 2"/>
          <p:cNvSpPr>
            <a:spLocks noGrp="1" noChangeArrowheads="1"/>
          </p:cNvSpPr>
          <p:nvPr>
            <p:ph type="title"/>
          </p:nvPr>
        </p:nvSpPr>
        <p:spPr/>
        <p:txBody>
          <a:bodyPr/>
          <a:lstStyle/>
          <a:p>
            <a:pPr hangingPunct="1"/>
            <a:r>
              <a:rPr lang="en-GB">
                <a:ea typeface="ＭＳ Ｐゴシック" pitchFamily="-1" charset="-128"/>
                <a:cs typeface="ＭＳ Ｐゴシック" pitchFamily="-1" charset="-128"/>
              </a:rPr>
              <a:t>Preprocessing</a:t>
            </a:r>
            <a:endParaRPr lang="en-US">
              <a:ea typeface="ＭＳ Ｐゴシック" pitchFamily="-1" charset="-128"/>
              <a:cs typeface="ＭＳ Ｐゴシック" pitchFamily="-1" charset="-128"/>
            </a:endParaRPr>
          </a:p>
        </p:txBody>
      </p:sp>
      <p:sp>
        <p:nvSpPr>
          <p:cNvPr id="134148" name="Line 20"/>
          <p:cNvSpPr>
            <a:spLocks/>
          </p:cNvSpPr>
          <p:nvPr/>
        </p:nvSpPr>
        <p:spPr bwMode="auto">
          <a:xfrm>
            <a:off x="307975" y="1004888"/>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315396" name="Text Box 4"/>
          <p:cNvSpPr txBox="1">
            <a:spLocks noChangeArrowheads="1"/>
          </p:cNvSpPr>
          <p:nvPr/>
        </p:nvSpPr>
        <p:spPr bwMode="auto">
          <a:xfrm>
            <a:off x="2916238" y="1830388"/>
            <a:ext cx="1308100" cy="666750"/>
          </a:xfrm>
          <a:prstGeom prst="rect">
            <a:avLst/>
          </a:prstGeom>
          <a:noFill/>
          <a:ln w="25400">
            <a:solidFill>
              <a:schemeClr val="bg1"/>
            </a:solidFill>
            <a:miter lim="800000"/>
            <a:headEnd/>
            <a:tailEnd/>
          </a:ln>
        </p:spPr>
        <p:txBody>
          <a:bodyPr wrap="none">
            <a:prstTxWarp prst="textNoShape">
              <a:avLst/>
            </a:prstTxWarp>
            <a:spAutoFit/>
          </a:bodyPr>
          <a:lstStyle/>
          <a:p>
            <a:pPr algn="ctr"/>
            <a:r>
              <a:rPr lang="en-US" sz="1800">
                <a:solidFill>
                  <a:schemeClr val="bg1"/>
                </a:solidFill>
              </a:rPr>
              <a:t>Convert to</a:t>
            </a:r>
            <a:br>
              <a:rPr lang="en-US" sz="1800">
                <a:solidFill>
                  <a:schemeClr val="bg1"/>
                </a:solidFill>
              </a:rPr>
            </a:br>
            <a:r>
              <a:rPr lang="en-US" sz="1800">
                <a:solidFill>
                  <a:schemeClr val="bg1"/>
                </a:solidFill>
              </a:rPr>
              <a:t>grayscale</a:t>
            </a:r>
          </a:p>
        </p:txBody>
      </p:sp>
      <p:sp>
        <p:nvSpPr>
          <p:cNvPr id="134150" name="Text Box 5"/>
          <p:cNvSpPr txBox="1">
            <a:spLocks noChangeArrowheads="1"/>
          </p:cNvSpPr>
          <p:nvPr/>
        </p:nvSpPr>
        <p:spPr bwMode="auto">
          <a:xfrm>
            <a:off x="514350" y="1093788"/>
            <a:ext cx="1460500" cy="366712"/>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Input image</a:t>
            </a:r>
          </a:p>
        </p:txBody>
      </p:sp>
      <p:pic>
        <p:nvPicPr>
          <p:cNvPr id="134151" name="Picture 6"/>
          <p:cNvPicPr>
            <a:picLocks noChangeAspect="1" noChangeArrowheads="1"/>
          </p:cNvPicPr>
          <p:nvPr/>
        </p:nvPicPr>
        <p:blipFill>
          <a:blip r:embed="rId3"/>
          <a:srcRect/>
          <a:stretch>
            <a:fillRect/>
          </a:stretch>
        </p:blipFill>
        <p:spPr bwMode="auto">
          <a:xfrm>
            <a:off x="209550" y="1466850"/>
            <a:ext cx="2165350" cy="1397000"/>
          </a:xfrm>
          <a:prstGeom prst="rect">
            <a:avLst/>
          </a:prstGeom>
          <a:noFill/>
          <a:ln w="9525">
            <a:noFill/>
            <a:miter lim="800000"/>
            <a:headEnd/>
            <a:tailEnd/>
          </a:ln>
        </p:spPr>
      </p:pic>
      <p:sp>
        <p:nvSpPr>
          <p:cNvPr id="315399" name="Text Box 7"/>
          <p:cNvSpPr txBox="1">
            <a:spLocks noChangeArrowheads="1"/>
          </p:cNvSpPr>
          <p:nvPr/>
        </p:nvSpPr>
        <p:spPr bwMode="auto">
          <a:xfrm>
            <a:off x="4832350" y="1833563"/>
            <a:ext cx="1879600" cy="666750"/>
          </a:xfrm>
          <a:prstGeom prst="rect">
            <a:avLst/>
          </a:prstGeom>
          <a:noFill/>
          <a:ln w="25400">
            <a:solidFill>
              <a:schemeClr val="bg1"/>
            </a:solidFill>
            <a:miter lim="800000"/>
            <a:headEnd/>
            <a:tailEnd/>
          </a:ln>
        </p:spPr>
        <p:txBody>
          <a:bodyPr wrap="none">
            <a:prstTxWarp prst="textNoShape">
              <a:avLst/>
            </a:prstTxWarp>
            <a:spAutoFit/>
          </a:bodyPr>
          <a:lstStyle/>
          <a:p>
            <a:pPr algn="ctr"/>
            <a:r>
              <a:rPr lang="en-US" sz="1800">
                <a:solidFill>
                  <a:schemeClr val="bg1"/>
                </a:solidFill>
              </a:rPr>
              <a:t>Remove gamma</a:t>
            </a:r>
            <a:br>
              <a:rPr lang="en-US" sz="1800">
                <a:solidFill>
                  <a:schemeClr val="bg1"/>
                </a:solidFill>
              </a:rPr>
            </a:br>
            <a:r>
              <a:rPr lang="en-US" sz="1800">
                <a:solidFill>
                  <a:schemeClr val="bg1"/>
                </a:solidFill>
              </a:rPr>
              <a:t>correction</a:t>
            </a:r>
          </a:p>
        </p:txBody>
      </p:sp>
      <p:cxnSp>
        <p:nvCxnSpPr>
          <p:cNvPr id="315400" name="AutoShape 8"/>
          <p:cNvCxnSpPr>
            <a:cxnSpLocks noChangeShapeType="1"/>
            <a:endCxn id="315396" idx="1"/>
          </p:cNvCxnSpPr>
          <p:nvPr/>
        </p:nvCxnSpPr>
        <p:spPr bwMode="auto">
          <a:xfrm flipV="1">
            <a:off x="2374900" y="2163763"/>
            <a:ext cx="528638" cy="1587"/>
          </a:xfrm>
          <a:prstGeom prst="straightConnector1">
            <a:avLst/>
          </a:prstGeom>
          <a:noFill/>
          <a:ln w="9525">
            <a:solidFill>
              <a:schemeClr val="bg1"/>
            </a:solidFill>
            <a:round/>
            <a:headEnd/>
            <a:tailEnd type="triangle" w="med" len="med"/>
          </a:ln>
        </p:spPr>
      </p:cxnSp>
      <p:cxnSp>
        <p:nvCxnSpPr>
          <p:cNvPr id="315401" name="AutoShape 9"/>
          <p:cNvCxnSpPr>
            <a:cxnSpLocks noChangeShapeType="1"/>
            <a:stCxn id="315396" idx="3"/>
            <a:endCxn id="315399" idx="1"/>
          </p:cNvCxnSpPr>
          <p:nvPr/>
        </p:nvCxnSpPr>
        <p:spPr bwMode="auto">
          <a:xfrm>
            <a:off x="4237038" y="2163763"/>
            <a:ext cx="582612" cy="3175"/>
          </a:xfrm>
          <a:prstGeom prst="straightConnector1">
            <a:avLst/>
          </a:prstGeom>
          <a:noFill/>
          <a:ln w="9525">
            <a:solidFill>
              <a:schemeClr val="bg1"/>
            </a:solidFill>
            <a:round/>
            <a:headEnd/>
            <a:tailEnd type="triangle" w="med" len="med"/>
          </a:ln>
        </p:spPr>
      </p:cxnSp>
      <p:graphicFrame>
        <p:nvGraphicFramePr>
          <p:cNvPr id="315402" name="Object 2"/>
          <p:cNvGraphicFramePr>
            <a:graphicFrameLocks noChangeAspect="1"/>
          </p:cNvGraphicFramePr>
          <p:nvPr/>
        </p:nvGraphicFramePr>
        <p:xfrm>
          <a:off x="3881438" y="3471863"/>
          <a:ext cx="5176837" cy="3352800"/>
        </p:xfrm>
        <a:graphic>
          <a:graphicData uri="http://schemas.openxmlformats.org/presentationml/2006/ole">
            <p:oleObj spid="_x0000_s134146" name="Image" r:id="rId4" imgW="9295238" imgH="6019048" progId="">
              <p:embed/>
            </p:oleObj>
          </a:graphicData>
        </a:graphic>
      </p:graphicFrame>
      <p:sp>
        <p:nvSpPr>
          <p:cNvPr id="315403" name="Rectangle 11"/>
          <p:cNvSpPr>
            <a:spLocks noChangeArrowheads="1"/>
          </p:cNvSpPr>
          <p:nvPr/>
        </p:nvSpPr>
        <p:spPr bwMode="auto">
          <a:xfrm>
            <a:off x="4711700" y="3844925"/>
            <a:ext cx="1865313" cy="2017713"/>
          </a:xfrm>
          <a:prstGeom prst="rect">
            <a:avLst/>
          </a:prstGeom>
          <a:noFill/>
          <a:ln w="25400">
            <a:solidFill>
              <a:srgbClr val="FF0000"/>
            </a:solidFill>
            <a:miter lim="800000"/>
            <a:headEnd/>
            <a:tailEnd/>
          </a:ln>
        </p:spPr>
        <p:txBody>
          <a:bodyPr wrap="none" anchor="ctr">
            <a:prstTxWarp prst="textNoShape">
              <a:avLst/>
            </a:prstTxWarp>
          </a:bodyPr>
          <a:lstStyle/>
          <a:p>
            <a:endParaRPr lang="en-US" sz="1800"/>
          </a:p>
        </p:txBody>
      </p:sp>
      <p:sp>
        <p:nvSpPr>
          <p:cNvPr id="315404" name="Text Box 12"/>
          <p:cNvSpPr txBox="1">
            <a:spLocks noChangeArrowheads="1"/>
          </p:cNvSpPr>
          <p:nvPr/>
        </p:nvSpPr>
        <p:spPr bwMode="auto">
          <a:xfrm>
            <a:off x="6864350" y="2720975"/>
            <a:ext cx="2063750" cy="666750"/>
          </a:xfrm>
          <a:prstGeom prst="rect">
            <a:avLst/>
          </a:prstGeom>
          <a:noFill/>
          <a:ln w="25400">
            <a:solidFill>
              <a:schemeClr val="bg1"/>
            </a:solidFill>
            <a:miter lim="800000"/>
            <a:headEnd/>
            <a:tailEnd/>
          </a:ln>
        </p:spPr>
        <p:txBody>
          <a:bodyPr wrap="none">
            <a:prstTxWarp prst="textNoShape">
              <a:avLst/>
            </a:prstTxWarp>
            <a:spAutoFit/>
          </a:bodyPr>
          <a:lstStyle/>
          <a:p>
            <a:pPr algn="ctr"/>
            <a:r>
              <a:rPr lang="en-US" sz="1800">
                <a:solidFill>
                  <a:schemeClr val="bg1"/>
                </a:solidFill>
              </a:rPr>
              <a:t>User selects patch</a:t>
            </a:r>
            <a:br>
              <a:rPr lang="en-US" sz="1800">
                <a:solidFill>
                  <a:schemeClr val="bg1"/>
                </a:solidFill>
              </a:rPr>
            </a:br>
            <a:r>
              <a:rPr lang="en-US" sz="1800">
                <a:solidFill>
                  <a:schemeClr val="bg1"/>
                </a:solidFill>
              </a:rPr>
              <a:t> from image</a:t>
            </a:r>
          </a:p>
        </p:txBody>
      </p:sp>
      <p:sp>
        <p:nvSpPr>
          <p:cNvPr id="315410" name="Rectangle 18"/>
          <p:cNvSpPr>
            <a:spLocks noGrp="1" noChangeArrowheads="1"/>
          </p:cNvSpPr>
          <p:nvPr>
            <p:ph type="body" idx="1"/>
          </p:nvPr>
        </p:nvSpPr>
        <p:spPr>
          <a:xfrm>
            <a:off x="166688" y="3694113"/>
            <a:ext cx="3282950" cy="2143125"/>
          </a:xfrm>
          <a:noFill/>
        </p:spPr>
        <p:txBody>
          <a:bodyPr/>
          <a:lstStyle/>
          <a:p>
            <a:pPr hangingPunct="1">
              <a:buFontTx/>
              <a:buNone/>
            </a:pPr>
            <a:r>
              <a:rPr lang="en-GB" sz="2700">
                <a:ea typeface="ＭＳ Ｐゴシック" pitchFamily="-1" charset="-128"/>
                <a:cs typeface="ＭＳ Ｐゴシック" pitchFamily="-1" charset="-128"/>
              </a:rPr>
              <a:t>    </a:t>
            </a:r>
            <a:r>
              <a:rPr lang="en-GB" sz="2300">
                <a:ea typeface="ＭＳ Ｐゴシック" pitchFamily="-1" charset="-128"/>
                <a:cs typeface="ＭＳ Ｐゴシック" pitchFamily="-1" charset="-128"/>
              </a:rPr>
              <a:t>Bayesian inference too slow to run on whole image</a:t>
            </a:r>
          </a:p>
          <a:p>
            <a:pPr hangingPunct="1"/>
            <a:endParaRPr lang="en-GB" sz="2300">
              <a:ea typeface="ＭＳ Ｐゴシック" pitchFamily="-1" charset="-128"/>
              <a:cs typeface="ＭＳ Ｐゴシック" pitchFamily="-1" charset="-128"/>
            </a:endParaRPr>
          </a:p>
          <a:p>
            <a:pPr lvl="1" hangingPunct="1">
              <a:buFont typeface="Arial" pitchFamily="-1" charset="0"/>
              <a:buNone/>
            </a:pPr>
            <a:endParaRPr lang="en-US" sz="2200"/>
          </a:p>
        </p:txBody>
      </p:sp>
      <p:sp>
        <p:nvSpPr>
          <p:cNvPr id="315411" name="Rectangle 19"/>
          <p:cNvSpPr>
            <a:spLocks noChangeArrowheads="1"/>
          </p:cNvSpPr>
          <p:nvPr/>
        </p:nvSpPr>
        <p:spPr bwMode="auto">
          <a:xfrm>
            <a:off x="217488" y="5378450"/>
            <a:ext cx="3810000" cy="863600"/>
          </a:xfrm>
          <a:prstGeom prst="rect">
            <a:avLst/>
          </a:prstGeom>
          <a:noFill/>
          <a:ln w="9525">
            <a:noFill/>
            <a:miter lim="800000"/>
            <a:headEnd/>
            <a:tailEnd/>
          </a:ln>
        </p:spPr>
        <p:txBody>
          <a:bodyPr>
            <a:prstTxWarp prst="textNoShape">
              <a:avLst/>
            </a:prstTxWarp>
            <a:spAutoFit/>
          </a:bodyPr>
          <a:lstStyle/>
          <a:p>
            <a:pPr eaLnBrk="0">
              <a:lnSpc>
                <a:spcPct val="110000"/>
              </a:lnSpc>
              <a:spcBef>
                <a:spcPts val="600"/>
              </a:spcBef>
              <a:spcAft>
                <a:spcPts val="600"/>
              </a:spcAft>
              <a:buClr>
                <a:schemeClr val="accent2"/>
              </a:buClr>
              <a:buSzPct val="110000"/>
            </a:pPr>
            <a:r>
              <a:rPr lang="en-GB" sz="2300">
                <a:solidFill>
                  <a:schemeClr val="bg1"/>
                </a:solidFill>
              </a:rPr>
              <a:t>    Infer kernel </a:t>
            </a:r>
            <a:br>
              <a:rPr lang="en-GB" sz="2300">
                <a:solidFill>
                  <a:schemeClr val="bg1"/>
                </a:solidFill>
              </a:rPr>
            </a:br>
            <a:r>
              <a:rPr lang="en-GB" sz="2300">
                <a:solidFill>
                  <a:schemeClr val="bg1"/>
                </a:solidFill>
              </a:rPr>
              <a:t>    from this patch</a:t>
            </a:r>
          </a:p>
        </p:txBody>
      </p:sp>
      <p:cxnSp>
        <p:nvCxnSpPr>
          <p:cNvPr id="315412" name="AutoShape 20"/>
          <p:cNvCxnSpPr>
            <a:cxnSpLocks noChangeShapeType="1"/>
            <a:stCxn id="315399" idx="3"/>
            <a:endCxn id="315404" idx="0"/>
          </p:cNvCxnSpPr>
          <p:nvPr/>
        </p:nvCxnSpPr>
        <p:spPr bwMode="auto">
          <a:xfrm>
            <a:off x="6724650" y="2166938"/>
            <a:ext cx="1171575" cy="541337"/>
          </a:xfrm>
          <a:prstGeom prst="bentConnector2">
            <a:avLst/>
          </a:prstGeom>
          <a:noFill/>
          <a:ln w="9525">
            <a:solidFill>
              <a:schemeClr val="bg1"/>
            </a:solidFill>
            <a:miter lim="800000"/>
            <a:headEn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4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539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540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53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54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540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540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54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54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5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6" grpId="0" animBg="1"/>
      <p:bldP spid="315399" grpId="0" animBg="1"/>
      <p:bldP spid="315403" grpId="0" animBg="1"/>
      <p:bldP spid="315404" grpId="0" animBg="1"/>
      <p:bldP spid="315410" grpId="0" build="p"/>
      <p:bldP spid="315411" grpId="0"/>
    </p:bld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2" name="Rectangle 2"/>
          <p:cNvSpPr>
            <a:spLocks noGrp="1" noChangeArrowheads="1"/>
          </p:cNvSpPr>
          <p:nvPr>
            <p:ph type="title"/>
          </p:nvPr>
        </p:nvSpPr>
        <p:spPr/>
        <p:txBody>
          <a:bodyPr/>
          <a:lstStyle/>
          <a:p>
            <a:pPr hangingPunct="1"/>
            <a:r>
              <a:rPr lang="en-GB">
                <a:ea typeface="ＭＳ Ｐゴシック" pitchFamily="-1" charset="-128"/>
                <a:cs typeface="ＭＳ Ｐゴシック" pitchFamily="-1" charset="-128"/>
              </a:rPr>
              <a:t>Initialization</a:t>
            </a:r>
            <a:endParaRPr lang="en-US">
              <a:ea typeface="ＭＳ Ｐゴシック" pitchFamily="-1" charset="-128"/>
              <a:cs typeface="ＭＳ Ｐゴシック" pitchFamily="-1" charset="-128"/>
            </a:endParaRPr>
          </a:p>
        </p:txBody>
      </p:sp>
      <p:sp>
        <p:nvSpPr>
          <p:cNvPr id="135173" name="Line 20"/>
          <p:cNvSpPr>
            <a:spLocks/>
          </p:cNvSpPr>
          <p:nvPr/>
        </p:nvSpPr>
        <p:spPr bwMode="auto">
          <a:xfrm>
            <a:off x="307975" y="1004888"/>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135174" name="Text Box 5"/>
          <p:cNvSpPr txBox="1">
            <a:spLocks noChangeArrowheads="1"/>
          </p:cNvSpPr>
          <p:nvPr/>
        </p:nvSpPr>
        <p:spPr bwMode="auto">
          <a:xfrm>
            <a:off x="514350" y="1104900"/>
            <a:ext cx="1460500" cy="366713"/>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Input image</a:t>
            </a:r>
          </a:p>
        </p:txBody>
      </p:sp>
      <p:pic>
        <p:nvPicPr>
          <p:cNvPr id="135175" name="Picture 6"/>
          <p:cNvPicPr>
            <a:picLocks noChangeAspect="1" noChangeArrowheads="1"/>
          </p:cNvPicPr>
          <p:nvPr/>
        </p:nvPicPr>
        <p:blipFill>
          <a:blip r:embed="rId3"/>
          <a:srcRect/>
          <a:stretch>
            <a:fillRect/>
          </a:stretch>
        </p:blipFill>
        <p:spPr bwMode="auto">
          <a:xfrm>
            <a:off x="209550" y="1466850"/>
            <a:ext cx="2165350" cy="1397000"/>
          </a:xfrm>
          <a:prstGeom prst="rect">
            <a:avLst/>
          </a:prstGeom>
          <a:noFill/>
          <a:ln w="9525">
            <a:noFill/>
            <a:miter lim="800000"/>
            <a:headEnd/>
            <a:tailEnd/>
          </a:ln>
        </p:spPr>
      </p:pic>
      <p:sp>
        <p:nvSpPr>
          <p:cNvPr id="135176" name="Text Box 14"/>
          <p:cNvSpPr txBox="1">
            <a:spLocks noChangeArrowheads="1"/>
          </p:cNvSpPr>
          <p:nvPr/>
        </p:nvSpPr>
        <p:spPr bwMode="auto">
          <a:xfrm>
            <a:off x="7085013" y="3957638"/>
            <a:ext cx="1619250" cy="666750"/>
          </a:xfrm>
          <a:prstGeom prst="rect">
            <a:avLst/>
          </a:prstGeom>
          <a:noFill/>
          <a:ln w="25400">
            <a:solidFill>
              <a:schemeClr val="bg1"/>
            </a:solidFill>
            <a:miter lim="800000"/>
            <a:headEnd/>
            <a:tailEnd/>
          </a:ln>
        </p:spPr>
        <p:txBody>
          <a:bodyPr wrap="none">
            <a:prstTxWarp prst="textNoShape">
              <a:avLst/>
            </a:prstTxWarp>
            <a:spAutoFit/>
          </a:bodyPr>
          <a:lstStyle/>
          <a:p>
            <a:pPr algn="ctr"/>
            <a:r>
              <a:rPr lang="en-US" sz="1800">
                <a:solidFill>
                  <a:schemeClr val="bg1"/>
                </a:solidFill>
              </a:rPr>
              <a:t>Initialize 3x3 </a:t>
            </a:r>
            <a:br>
              <a:rPr lang="en-US" sz="1800">
                <a:solidFill>
                  <a:schemeClr val="bg1"/>
                </a:solidFill>
              </a:rPr>
            </a:br>
            <a:r>
              <a:rPr lang="en-US" sz="1800">
                <a:solidFill>
                  <a:schemeClr val="bg1"/>
                </a:solidFill>
              </a:rPr>
              <a:t>blur kernel</a:t>
            </a:r>
          </a:p>
        </p:txBody>
      </p:sp>
      <p:cxnSp>
        <p:nvCxnSpPr>
          <p:cNvPr id="135177" name="AutoShape 19"/>
          <p:cNvCxnSpPr>
            <a:cxnSpLocks noChangeShapeType="1"/>
            <a:stCxn id="135186" idx="2"/>
            <a:endCxn id="135176" idx="0"/>
          </p:cNvCxnSpPr>
          <p:nvPr/>
        </p:nvCxnSpPr>
        <p:spPr bwMode="auto">
          <a:xfrm flipH="1">
            <a:off x="7894638" y="3400425"/>
            <a:ext cx="1587" cy="544513"/>
          </a:xfrm>
          <a:prstGeom prst="straightConnector1">
            <a:avLst/>
          </a:prstGeom>
          <a:noFill/>
          <a:ln w="9525">
            <a:solidFill>
              <a:schemeClr val="bg1"/>
            </a:solidFill>
            <a:round/>
            <a:headEnd/>
            <a:tailEnd type="triangle" w="med" len="med"/>
          </a:ln>
        </p:spPr>
      </p:cxnSp>
      <p:graphicFrame>
        <p:nvGraphicFramePr>
          <p:cNvPr id="316436" name="Object 2"/>
          <p:cNvGraphicFramePr>
            <a:graphicFrameLocks noChangeAspect="1"/>
          </p:cNvGraphicFramePr>
          <p:nvPr/>
        </p:nvGraphicFramePr>
        <p:xfrm>
          <a:off x="250825" y="3703638"/>
          <a:ext cx="2971800" cy="2667000"/>
        </p:xfrm>
        <a:graphic>
          <a:graphicData uri="http://schemas.openxmlformats.org/presentationml/2006/ole">
            <p:oleObj spid="_x0000_s135170" name="Image" r:id="rId4" imgW="9295238" imgH="6019048" progId="">
              <p:embed/>
            </p:oleObj>
          </a:graphicData>
        </a:graphic>
      </p:graphicFrame>
      <p:pic>
        <p:nvPicPr>
          <p:cNvPr id="316437" name="Picture 21" descr="fountain_me_init"/>
          <p:cNvPicPr>
            <a:picLocks noChangeAspect="1" noChangeArrowheads="1"/>
          </p:cNvPicPr>
          <p:nvPr/>
        </p:nvPicPr>
        <p:blipFill>
          <a:blip r:embed="rId5"/>
          <a:srcRect l="-890" t="5217" r="88380"/>
          <a:stretch>
            <a:fillRect/>
          </a:stretch>
        </p:blipFill>
        <p:spPr bwMode="auto">
          <a:xfrm>
            <a:off x="7313613" y="5338763"/>
            <a:ext cx="1143000" cy="1054100"/>
          </a:xfrm>
          <a:prstGeom prst="rect">
            <a:avLst/>
          </a:prstGeom>
          <a:noFill/>
          <a:ln w="9525">
            <a:solidFill>
              <a:schemeClr val="bg1"/>
            </a:solidFill>
            <a:miter lim="800000"/>
            <a:headEnd/>
            <a:tailEnd/>
          </a:ln>
        </p:spPr>
      </p:pic>
      <p:sp>
        <p:nvSpPr>
          <p:cNvPr id="316440" name="Text Box 24"/>
          <p:cNvSpPr txBox="1">
            <a:spLocks noChangeArrowheads="1"/>
          </p:cNvSpPr>
          <p:nvPr/>
        </p:nvSpPr>
        <p:spPr bwMode="auto">
          <a:xfrm>
            <a:off x="6856413" y="6470650"/>
            <a:ext cx="2063750" cy="366713"/>
          </a:xfrm>
          <a:prstGeom prst="rect">
            <a:avLst/>
          </a:prstGeom>
          <a:noFill/>
          <a:ln w="25400">
            <a:noFill/>
            <a:miter lim="800000"/>
            <a:headEnd/>
            <a:tailEnd/>
          </a:ln>
        </p:spPr>
        <p:txBody>
          <a:bodyPr wrap="none">
            <a:prstTxWarp prst="textNoShape">
              <a:avLst/>
            </a:prstTxWarp>
            <a:spAutoFit/>
          </a:bodyPr>
          <a:lstStyle/>
          <a:p>
            <a:pPr algn="ctr"/>
            <a:r>
              <a:rPr lang="en-US" sz="1800">
                <a:solidFill>
                  <a:schemeClr val="bg1"/>
                </a:solidFill>
              </a:rPr>
              <a:t>Initial blur kernel</a:t>
            </a:r>
          </a:p>
        </p:txBody>
      </p:sp>
      <p:sp>
        <p:nvSpPr>
          <p:cNvPr id="316441" name="Text Box 25"/>
          <p:cNvSpPr txBox="1">
            <a:spLocks noChangeArrowheads="1"/>
          </p:cNvSpPr>
          <p:nvPr/>
        </p:nvSpPr>
        <p:spPr bwMode="auto">
          <a:xfrm>
            <a:off x="942975" y="6465888"/>
            <a:ext cx="1485900" cy="366712"/>
          </a:xfrm>
          <a:prstGeom prst="rect">
            <a:avLst/>
          </a:prstGeom>
          <a:noFill/>
          <a:ln w="25400">
            <a:noFill/>
            <a:miter lim="800000"/>
            <a:headEnd/>
            <a:tailEnd/>
          </a:ln>
        </p:spPr>
        <p:txBody>
          <a:bodyPr wrap="none">
            <a:prstTxWarp prst="textNoShape">
              <a:avLst/>
            </a:prstTxWarp>
            <a:spAutoFit/>
          </a:bodyPr>
          <a:lstStyle/>
          <a:p>
            <a:pPr algn="ctr"/>
            <a:r>
              <a:rPr lang="en-US" sz="1800">
                <a:solidFill>
                  <a:schemeClr val="bg1"/>
                </a:solidFill>
              </a:rPr>
              <a:t>Blurry patch</a:t>
            </a:r>
          </a:p>
        </p:txBody>
      </p:sp>
      <p:graphicFrame>
        <p:nvGraphicFramePr>
          <p:cNvPr id="316445" name="Object 3"/>
          <p:cNvGraphicFramePr>
            <a:graphicFrameLocks noChangeAspect="1"/>
          </p:cNvGraphicFramePr>
          <p:nvPr/>
        </p:nvGraphicFramePr>
        <p:xfrm>
          <a:off x="4067175" y="4813300"/>
          <a:ext cx="1762125" cy="1574800"/>
        </p:xfrm>
        <a:graphic>
          <a:graphicData uri="http://schemas.openxmlformats.org/presentationml/2006/ole">
            <p:oleObj spid="_x0000_s135171" name="Image" r:id="rId6" imgW="2526984" imgH="2273016" progId="">
              <p:embed/>
            </p:oleObj>
          </a:graphicData>
        </a:graphic>
      </p:graphicFrame>
      <p:sp>
        <p:nvSpPr>
          <p:cNvPr id="316446" name="Text Box 30"/>
          <p:cNvSpPr txBox="1">
            <a:spLocks noChangeArrowheads="1"/>
          </p:cNvSpPr>
          <p:nvPr/>
        </p:nvSpPr>
        <p:spPr bwMode="auto">
          <a:xfrm>
            <a:off x="3730625" y="6454775"/>
            <a:ext cx="2457450" cy="366713"/>
          </a:xfrm>
          <a:prstGeom prst="rect">
            <a:avLst/>
          </a:prstGeom>
          <a:noFill/>
          <a:ln w="25400">
            <a:noFill/>
            <a:miter lim="800000"/>
            <a:headEnd/>
            <a:tailEnd/>
          </a:ln>
        </p:spPr>
        <p:txBody>
          <a:bodyPr wrap="none">
            <a:prstTxWarp prst="textNoShape">
              <a:avLst/>
            </a:prstTxWarp>
            <a:spAutoFit/>
          </a:bodyPr>
          <a:lstStyle/>
          <a:p>
            <a:pPr algn="ctr"/>
            <a:r>
              <a:rPr lang="en-US" sz="1800">
                <a:solidFill>
                  <a:schemeClr val="bg1"/>
                </a:solidFill>
              </a:rPr>
              <a:t>Initial image estimate</a:t>
            </a:r>
          </a:p>
        </p:txBody>
      </p:sp>
      <p:sp>
        <p:nvSpPr>
          <p:cNvPr id="135182" name="Text Box 31"/>
          <p:cNvSpPr txBox="1">
            <a:spLocks noChangeArrowheads="1"/>
          </p:cNvSpPr>
          <p:nvPr/>
        </p:nvSpPr>
        <p:spPr bwMode="auto">
          <a:xfrm>
            <a:off x="2916238" y="1830388"/>
            <a:ext cx="1308100" cy="666750"/>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Convert to</a:t>
            </a:r>
            <a:br>
              <a:rPr lang="en-US" sz="1800">
                <a:solidFill>
                  <a:srgbClr val="777777"/>
                </a:solidFill>
              </a:rPr>
            </a:br>
            <a:r>
              <a:rPr lang="en-US" sz="1800">
                <a:solidFill>
                  <a:srgbClr val="777777"/>
                </a:solidFill>
              </a:rPr>
              <a:t>grayscale</a:t>
            </a:r>
          </a:p>
        </p:txBody>
      </p:sp>
      <p:sp>
        <p:nvSpPr>
          <p:cNvPr id="135183" name="Text Box 32"/>
          <p:cNvSpPr txBox="1">
            <a:spLocks noChangeArrowheads="1"/>
          </p:cNvSpPr>
          <p:nvPr/>
        </p:nvSpPr>
        <p:spPr bwMode="auto">
          <a:xfrm>
            <a:off x="4832350" y="1833563"/>
            <a:ext cx="1879600" cy="666750"/>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Remove gamma</a:t>
            </a:r>
            <a:br>
              <a:rPr lang="en-US" sz="1800">
                <a:solidFill>
                  <a:srgbClr val="777777"/>
                </a:solidFill>
              </a:rPr>
            </a:br>
            <a:r>
              <a:rPr lang="en-US" sz="1800">
                <a:solidFill>
                  <a:srgbClr val="777777"/>
                </a:solidFill>
              </a:rPr>
              <a:t>correction</a:t>
            </a:r>
          </a:p>
        </p:txBody>
      </p:sp>
      <p:cxnSp>
        <p:nvCxnSpPr>
          <p:cNvPr id="135184" name="AutoShape 33"/>
          <p:cNvCxnSpPr>
            <a:cxnSpLocks noChangeShapeType="1"/>
            <a:endCxn id="135182" idx="1"/>
          </p:cNvCxnSpPr>
          <p:nvPr/>
        </p:nvCxnSpPr>
        <p:spPr bwMode="auto">
          <a:xfrm flipV="1">
            <a:off x="2374900" y="2163763"/>
            <a:ext cx="528638" cy="1587"/>
          </a:xfrm>
          <a:prstGeom prst="straightConnector1">
            <a:avLst/>
          </a:prstGeom>
          <a:noFill/>
          <a:ln w="9525">
            <a:solidFill>
              <a:srgbClr val="777777"/>
            </a:solidFill>
            <a:round/>
            <a:headEnd/>
            <a:tailEnd type="triangle" w="med" len="med"/>
          </a:ln>
        </p:spPr>
      </p:cxnSp>
      <p:cxnSp>
        <p:nvCxnSpPr>
          <p:cNvPr id="135185" name="AutoShape 34"/>
          <p:cNvCxnSpPr>
            <a:cxnSpLocks noChangeShapeType="1"/>
            <a:stCxn id="135182" idx="3"/>
            <a:endCxn id="135183" idx="1"/>
          </p:cNvCxnSpPr>
          <p:nvPr/>
        </p:nvCxnSpPr>
        <p:spPr bwMode="auto">
          <a:xfrm>
            <a:off x="4237038" y="2163763"/>
            <a:ext cx="582612" cy="3175"/>
          </a:xfrm>
          <a:prstGeom prst="straightConnector1">
            <a:avLst/>
          </a:prstGeom>
          <a:noFill/>
          <a:ln w="9525">
            <a:solidFill>
              <a:srgbClr val="777777"/>
            </a:solidFill>
            <a:round/>
            <a:headEnd/>
            <a:tailEnd type="triangle" w="med" len="med"/>
          </a:ln>
        </p:spPr>
      </p:cxnSp>
      <p:sp>
        <p:nvSpPr>
          <p:cNvPr id="135186" name="Text Box 35"/>
          <p:cNvSpPr txBox="1">
            <a:spLocks noChangeArrowheads="1"/>
          </p:cNvSpPr>
          <p:nvPr/>
        </p:nvSpPr>
        <p:spPr bwMode="auto">
          <a:xfrm>
            <a:off x="6864350" y="2720975"/>
            <a:ext cx="2063750" cy="666750"/>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User selects patch</a:t>
            </a:r>
            <a:br>
              <a:rPr lang="en-US" sz="1800">
                <a:solidFill>
                  <a:srgbClr val="777777"/>
                </a:solidFill>
              </a:rPr>
            </a:br>
            <a:r>
              <a:rPr lang="en-US" sz="1800">
                <a:solidFill>
                  <a:srgbClr val="777777"/>
                </a:solidFill>
              </a:rPr>
              <a:t> from image</a:t>
            </a:r>
          </a:p>
        </p:txBody>
      </p:sp>
      <p:cxnSp>
        <p:nvCxnSpPr>
          <p:cNvPr id="135187" name="AutoShape 36"/>
          <p:cNvCxnSpPr>
            <a:cxnSpLocks noChangeShapeType="1"/>
            <a:stCxn id="135183" idx="3"/>
            <a:endCxn id="135186" idx="0"/>
          </p:cNvCxnSpPr>
          <p:nvPr/>
        </p:nvCxnSpPr>
        <p:spPr bwMode="auto">
          <a:xfrm>
            <a:off x="6724650" y="2166938"/>
            <a:ext cx="1171575" cy="541337"/>
          </a:xfrm>
          <a:prstGeom prst="bentConnector2">
            <a:avLst/>
          </a:prstGeom>
          <a:noFill/>
          <a:ln w="9525">
            <a:solidFill>
              <a:srgbClr val="777777"/>
            </a:solidFill>
            <a:miter lim="800000"/>
            <a:headEnd/>
            <a:tailEnd type="triangle" w="med" len="med"/>
          </a:ln>
        </p:spPr>
      </p:cxnSp>
      <p:pic>
        <p:nvPicPr>
          <p:cNvPr id="135188" name="Picture 19"/>
          <p:cNvPicPr>
            <a:picLocks noChangeAspect="1"/>
          </p:cNvPicPr>
          <p:nvPr/>
        </p:nvPicPr>
        <p:blipFill>
          <a:blip r:embed="rId7"/>
          <a:srcRect/>
          <a:stretch>
            <a:fillRect/>
          </a:stretch>
        </p:blipFill>
        <p:spPr bwMode="auto">
          <a:xfrm>
            <a:off x="7294563" y="5297488"/>
            <a:ext cx="1195387" cy="11096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4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64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64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64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64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64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40" grpId="0"/>
      <p:bldP spid="316441" grpId="0"/>
      <p:bldP spid="316446" grpId="0"/>
    </p:bld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0" y="0"/>
            <a:ext cx="9144000" cy="1098550"/>
          </a:xfrm>
        </p:spPr>
        <p:txBody>
          <a:bodyPr/>
          <a:lstStyle/>
          <a:p>
            <a:pPr hangingPunct="1"/>
            <a:r>
              <a:rPr lang="en-GB">
                <a:ea typeface="ＭＳ Ｐゴシック" pitchFamily="-1" charset="-128"/>
                <a:cs typeface="ＭＳ Ｐゴシック" pitchFamily="-1" charset="-128"/>
              </a:rPr>
              <a:t>Inferring the kernel: multiscale method</a:t>
            </a:r>
            <a:endParaRPr lang="en-US">
              <a:ea typeface="ＭＳ Ｐゴシック" pitchFamily="-1" charset="-128"/>
              <a:cs typeface="ＭＳ Ｐゴシック" pitchFamily="-1" charset="-128"/>
            </a:endParaRPr>
          </a:p>
        </p:txBody>
      </p:sp>
      <p:sp>
        <p:nvSpPr>
          <p:cNvPr id="136195" name="Line 20"/>
          <p:cNvSpPr>
            <a:spLocks/>
          </p:cNvSpPr>
          <p:nvPr/>
        </p:nvSpPr>
        <p:spPr bwMode="auto">
          <a:xfrm>
            <a:off x="307975" y="1016000"/>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136196" name="Text Box 5"/>
          <p:cNvSpPr txBox="1">
            <a:spLocks noChangeArrowheads="1"/>
          </p:cNvSpPr>
          <p:nvPr/>
        </p:nvSpPr>
        <p:spPr bwMode="auto">
          <a:xfrm>
            <a:off x="514350" y="1116013"/>
            <a:ext cx="1460500" cy="366712"/>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Input image</a:t>
            </a:r>
          </a:p>
        </p:txBody>
      </p:sp>
      <p:pic>
        <p:nvPicPr>
          <p:cNvPr id="136197" name="Picture 6"/>
          <p:cNvPicPr>
            <a:picLocks noChangeAspect="1" noChangeArrowheads="1"/>
          </p:cNvPicPr>
          <p:nvPr/>
        </p:nvPicPr>
        <p:blipFill>
          <a:blip r:embed="rId2"/>
          <a:srcRect/>
          <a:stretch>
            <a:fillRect/>
          </a:stretch>
        </p:blipFill>
        <p:spPr bwMode="auto">
          <a:xfrm>
            <a:off x="209550" y="1466850"/>
            <a:ext cx="2165350" cy="1397000"/>
          </a:xfrm>
          <a:prstGeom prst="rect">
            <a:avLst/>
          </a:prstGeom>
          <a:noFill/>
          <a:ln w="9525">
            <a:noFill/>
            <a:miter lim="800000"/>
            <a:headEnd/>
            <a:tailEnd/>
          </a:ln>
        </p:spPr>
      </p:pic>
      <p:sp>
        <p:nvSpPr>
          <p:cNvPr id="319505" name="Text Box 17"/>
          <p:cNvSpPr txBox="1">
            <a:spLocks noChangeArrowheads="1"/>
          </p:cNvSpPr>
          <p:nvPr/>
        </p:nvSpPr>
        <p:spPr bwMode="auto">
          <a:xfrm>
            <a:off x="3535363" y="3308350"/>
            <a:ext cx="1898650" cy="366713"/>
          </a:xfrm>
          <a:prstGeom prst="rect">
            <a:avLst/>
          </a:prstGeom>
          <a:noFill/>
          <a:ln w="25400">
            <a:noFill/>
            <a:miter lim="800000"/>
            <a:headEnd/>
            <a:tailEnd/>
          </a:ln>
        </p:spPr>
        <p:txBody>
          <a:bodyPr wrap="none">
            <a:prstTxWarp prst="textNoShape">
              <a:avLst/>
            </a:prstTxWarp>
            <a:spAutoFit/>
          </a:bodyPr>
          <a:lstStyle/>
          <a:p>
            <a:pPr algn="ctr"/>
            <a:r>
              <a:rPr lang="en-US" sz="1800">
                <a:solidFill>
                  <a:schemeClr val="bg1"/>
                </a:solidFill>
              </a:rPr>
              <a:t>Loop over scales</a:t>
            </a:r>
          </a:p>
        </p:txBody>
      </p:sp>
      <p:sp>
        <p:nvSpPr>
          <p:cNvPr id="136199" name="Text Box 18"/>
          <p:cNvSpPr txBox="1">
            <a:spLocks noChangeArrowheads="1"/>
          </p:cNvSpPr>
          <p:nvPr/>
        </p:nvSpPr>
        <p:spPr bwMode="auto">
          <a:xfrm>
            <a:off x="5140325" y="3959225"/>
            <a:ext cx="1403350" cy="666750"/>
          </a:xfrm>
          <a:prstGeom prst="rect">
            <a:avLst/>
          </a:prstGeom>
          <a:noFill/>
          <a:ln w="25400">
            <a:solidFill>
              <a:schemeClr val="bg1"/>
            </a:solidFill>
            <a:miter lim="800000"/>
            <a:headEnd/>
            <a:tailEnd/>
          </a:ln>
        </p:spPr>
        <p:txBody>
          <a:bodyPr>
            <a:prstTxWarp prst="textNoShape">
              <a:avLst/>
            </a:prstTxWarp>
            <a:spAutoFit/>
          </a:bodyPr>
          <a:lstStyle/>
          <a:p>
            <a:pPr algn="ctr"/>
            <a:r>
              <a:rPr lang="en-US" sz="1800">
                <a:solidFill>
                  <a:schemeClr val="bg1"/>
                </a:solidFill>
              </a:rPr>
              <a:t>Variational</a:t>
            </a:r>
            <a:br>
              <a:rPr lang="en-US" sz="1800">
                <a:solidFill>
                  <a:schemeClr val="bg1"/>
                </a:solidFill>
              </a:rPr>
            </a:br>
            <a:r>
              <a:rPr lang="en-US" sz="1800">
                <a:solidFill>
                  <a:schemeClr val="bg1"/>
                </a:solidFill>
              </a:rPr>
              <a:t>Bayes</a:t>
            </a:r>
          </a:p>
        </p:txBody>
      </p:sp>
      <p:sp>
        <p:nvSpPr>
          <p:cNvPr id="319507" name="Text Box 19"/>
          <p:cNvSpPr txBox="1">
            <a:spLocks noChangeArrowheads="1"/>
          </p:cNvSpPr>
          <p:nvPr/>
        </p:nvSpPr>
        <p:spPr bwMode="auto">
          <a:xfrm>
            <a:off x="3222625" y="3959225"/>
            <a:ext cx="1322388" cy="666750"/>
          </a:xfrm>
          <a:prstGeom prst="rect">
            <a:avLst/>
          </a:prstGeom>
          <a:noFill/>
          <a:ln w="25400">
            <a:solidFill>
              <a:schemeClr val="bg1"/>
            </a:solidFill>
            <a:miter lim="800000"/>
            <a:headEnd/>
            <a:tailEnd/>
          </a:ln>
        </p:spPr>
        <p:txBody>
          <a:bodyPr>
            <a:prstTxWarp prst="textNoShape">
              <a:avLst/>
            </a:prstTxWarp>
            <a:spAutoFit/>
          </a:bodyPr>
          <a:lstStyle/>
          <a:p>
            <a:pPr algn="ctr"/>
            <a:r>
              <a:rPr lang="en-US" sz="1800">
                <a:solidFill>
                  <a:schemeClr val="bg1"/>
                </a:solidFill>
              </a:rPr>
              <a:t>Upsample</a:t>
            </a:r>
            <a:br>
              <a:rPr lang="en-US" sz="1800">
                <a:solidFill>
                  <a:schemeClr val="bg1"/>
                </a:solidFill>
              </a:rPr>
            </a:br>
            <a:r>
              <a:rPr lang="en-US" sz="1800">
                <a:solidFill>
                  <a:schemeClr val="bg1"/>
                </a:solidFill>
              </a:rPr>
              <a:t>estimates</a:t>
            </a:r>
          </a:p>
        </p:txBody>
      </p:sp>
      <p:cxnSp>
        <p:nvCxnSpPr>
          <p:cNvPr id="136201" name="AutoShape 22"/>
          <p:cNvCxnSpPr>
            <a:cxnSpLocks noChangeShapeType="1"/>
            <a:stCxn id="136206" idx="1"/>
            <a:endCxn id="136199" idx="3"/>
          </p:cNvCxnSpPr>
          <p:nvPr/>
        </p:nvCxnSpPr>
        <p:spPr bwMode="auto">
          <a:xfrm flipH="1">
            <a:off x="6556375" y="4291013"/>
            <a:ext cx="515938" cy="1587"/>
          </a:xfrm>
          <a:prstGeom prst="straightConnector1">
            <a:avLst/>
          </a:prstGeom>
          <a:noFill/>
          <a:ln w="9525">
            <a:solidFill>
              <a:schemeClr val="bg1"/>
            </a:solidFill>
            <a:round/>
            <a:headEnd/>
            <a:tailEnd type="triangle" w="med" len="med"/>
          </a:ln>
        </p:spPr>
      </p:cxnSp>
      <p:cxnSp>
        <p:nvCxnSpPr>
          <p:cNvPr id="319511" name="AutoShape 23"/>
          <p:cNvCxnSpPr>
            <a:cxnSpLocks noChangeShapeType="1"/>
            <a:stCxn id="136199" idx="1"/>
            <a:endCxn id="319507" idx="3"/>
          </p:cNvCxnSpPr>
          <p:nvPr/>
        </p:nvCxnSpPr>
        <p:spPr bwMode="auto">
          <a:xfrm flipH="1">
            <a:off x="4557713" y="4292600"/>
            <a:ext cx="569912" cy="0"/>
          </a:xfrm>
          <a:prstGeom prst="straightConnector1">
            <a:avLst/>
          </a:prstGeom>
          <a:noFill/>
          <a:ln w="9525">
            <a:solidFill>
              <a:schemeClr val="bg1"/>
            </a:solidFill>
            <a:round/>
            <a:headEnd/>
            <a:tailEnd type="triangle" w="med" len="med"/>
          </a:ln>
        </p:spPr>
      </p:cxnSp>
      <p:cxnSp>
        <p:nvCxnSpPr>
          <p:cNvPr id="319512" name="AutoShape 24"/>
          <p:cNvCxnSpPr>
            <a:cxnSpLocks noChangeShapeType="1"/>
            <a:stCxn id="319507" idx="1"/>
            <a:endCxn id="319505" idx="1"/>
          </p:cNvCxnSpPr>
          <p:nvPr/>
        </p:nvCxnSpPr>
        <p:spPr bwMode="auto">
          <a:xfrm rot="10800000" flipH="1">
            <a:off x="3209925" y="3492500"/>
            <a:ext cx="325438" cy="800100"/>
          </a:xfrm>
          <a:prstGeom prst="bentConnector3">
            <a:avLst>
              <a:gd name="adj1" fmla="val -66343"/>
            </a:avLst>
          </a:prstGeom>
          <a:noFill/>
          <a:ln w="9525">
            <a:solidFill>
              <a:schemeClr val="bg1"/>
            </a:solidFill>
            <a:miter lim="800000"/>
            <a:headEnd/>
            <a:tailEnd/>
          </a:ln>
        </p:spPr>
      </p:cxnSp>
      <p:cxnSp>
        <p:nvCxnSpPr>
          <p:cNvPr id="319513" name="AutoShape 25"/>
          <p:cNvCxnSpPr>
            <a:cxnSpLocks noChangeShapeType="1"/>
            <a:stCxn id="319505" idx="3"/>
            <a:endCxn id="136199" idx="0"/>
          </p:cNvCxnSpPr>
          <p:nvPr/>
        </p:nvCxnSpPr>
        <p:spPr bwMode="auto">
          <a:xfrm>
            <a:off x="5434013" y="3492500"/>
            <a:ext cx="407987" cy="454025"/>
          </a:xfrm>
          <a:prstGeom prst="bentConnector2">
            <a:avLst/>
          </a:prstGeom>
          <a:noFill/>
          <a:ln w="9525">
            <a:solidFill>
              <a:schemeClr val="bg1"/>
            </a:solidFill>
            <a:miter lim="800000"/>
            <a:headEnd/>
            <a:tailEnd type="triangle" w="med" len="med"/>
          </a:ln>
        </p:spPr>
      </p:cxnSp>
      <p:sp>
        <p:nvSpPr>
          <p:cNvPr id="319515" name="Rectangle 27"/>
          <p:cNvSpPr>
            <a:spLocks noChangeArrowheads="1"/>
          </p:cNvSpPr>
          <p:nvPr/>
        </p:nvSpPr>
        <p:spPr bwMode="auto">
          <a:xfrm>
            <a:off x="0" y="5089525"/>
            <a:ext cx="8585200" cy="565150"/>
          </a:xfrm>
          <a:prstGeom prst="rect">
            <a:avLst/>
          </a:prstGeom>
          <a:noFill/>
          <a:ln w="9525">
            <a:noFill/>
            <a:miter lim="800000"/>
            <a:headEnd/>
            <a:tailEnd/>
          </a:ln>
        </p:spPr>
        <p:txBody>
          <a:bodyPr wrap="none">
            <a:prstTxWarp prst="textNoShape">
              <a:avLst/>
            </a:prstTxWarp>
            <a:spAutoFit/>
          </a:bodyPr>
          <a:lstStyle/>
          <a:p>
            <a:r>
              <a:rPr lang="en-GB" sz="3100">
                <a:solidFill>
                  <a:schemeClr val="bg1"/>
                </a:solidFill>
              </a:rPr>
              <a:t>Use multi-scale approach to avoid local minima:</a:t>
            </a:r>
            <a:endParaRPr lang="en-US" sz="3100">
              <a:solidFill>
                <a:schemeClr val="bg1"/>
              </a:solidFill>
            </a:endParaRPr>
          </a:p>
        </p:txBody>
      </p:sp>
      <p:sp>
        <p:nvSpPr>
          <p:cNvPr id="136206" name="Text Box 30"/>
          <p:cNvSpPr txBox="1">
            <a:spLocks noChangeArrowheads="1"/>
          </p:cNvSpPr>
          <p:nvPr/>
        </p:nvSpPr>
        <p:spPr bwMode="auto">
          <a:xfrm>
            <a:off x="7085013" y="3957638"/>
            <a:ext cx="1619250" cy="666750"/>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Initialize 3x3 </a:t>
            </a:r>
            <a:br>
              <a:rPr lang="en-US" sz="1800">
                <a:solidFill>
                  <a:srgbClr val="777777"/>
                </a:solidFill>
              </a:rPr>
            </a:br>
            <a:r>
              <a:rPr lang="en-US" sz="1800">
                <a:solidFill>
                  <a:srgbClr val="777777"/>
                </a:solidFill>
              </a:rPr>
              <a:t>blur kernel</a:t>
            </a:r>
          </a:p>
        </p:txBody>
      </p:sp>
      <p:cxnSp>
        <p:nvCxnSpPr>
          <p:cNvPr id="136207" name="AutoShape 31"/>
          <p:cNvCxnSpPr>
            <a:cxnSpLocks noChangeShapeType="1"/>
            <a:stCxn id="136212" idx="2"/>
            <a:endCxn id="136206" idx="0"/>
          </p:cNvCxnSpPr>
          <p:nvPr/>
        </p:nvCxnSpPr>
        <p:spPr bwMode="auto">
          <a:xfrm flipH="1">
            <a:off x="7894638" y="3400425"/>
            <a:ext cx="1587" cy="544513"/>
          </a:xfrm>
          <a:prstGeom prst="straightConnector1">
            <a:avLst/>
          </a:prstGeom>
          <a:noFill/>
          <a:ln w="9525">
            <a:solidFill>
              <a:srgbClr val="777777"/>
            </a:solidFill>
            <a:round/>
            <a:headEnd/>
            <a:tailEnd type="triangle" w="med" len="med"/>
          </a:ln>
        </p:spPr>
      </p:cxnSp>
      <p:sp>
        <p:nvSpPr>
          <p:cNvPr id="136208" name="Text Box 32"/>
          <p:cNvSpPr txBox="1">
            <a:spLocks noChangeArrowheads="1"/>
          </p:cNvSpPr>
          <p:nvPr/>
        </p:nvSpPr>
        <p:spPr bwMode="auto">
          <a:xfrm>
            <a:off x="2916238" y="1830388"/>
            <a:ext cx="1308100" cy="666750"/>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Convert to</a:t>
            </a:r>
            <a:br>
              <a:rPr lang="en-US" sz="1800">
                <a:solidFill>
                  <a:srgbClr val="777777"/>
                </a:solidFill>
              </a:rPr>
            </a:br>
            <a:r>
              <a:rPr lang="en-US" sz="1800">
                <a:solidFill>
                  <a:srgbClr val="777777"/>
                </a:solidFill>
              </a:rPr>
              <a:t>grayscale</a:t>
            </a:r>
          </a:p>
        </p:txBody>
      </p:sp>
      <p:sp>
        <p:nvSpPr>
          <p:cNvPr id="136209" name="Text Box 33"/>
          <p:cNvSpPr txBox="1">
            <a:spLocks noChangeArrowheads="1"/>
          </p:cNvSpPr>
          <p:nvPr/>
        </p:nvSpPr>
        <p:spPr bwMode="auto">
          <a:xfrm>
            <a:off x="4832350" y="1833563"/>
            <a:ext cx="1879600" cy="666750"/>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Remove gamma</a:t>
            </a:r>
            <a:br>
              <a:rPr lang="en-US" sz="1800">
                <a:solidFill>
                  <a:srgbClr val="777777"/>
                </a:solidFill>
              </a:rPr>
            </a:br>
            <a:r>
              <a:rPr lang="en-US" sz="1800">
                <a:solidFill>
                  <a:srgbClr val="777777"/>
                </a:solidFill>
              </a:rPr>
              <a:t>correction</a:t>
            </a:r>
          </a:p>
        </p:txBody>
      </p:sp>
      <p:cxnSp>
        <p:nvCxnSpPr>
          <p:cNvPr id="136210" name="AutoShape 34"/>
          <p:cNvCxnSpPr>
            <a:cxnSpLocks noChangeShapeType="1"/>
            <a:endCxn id="136208" idx="1"/>
          </p:cNvCxnSpPr>
          <p:nvPr/>
        </p:nvCxnSpPr>
        <p:spPr bwMode="auto">
          <a:xfrm flipV="1">
            <a:off x="2374900" y="2163763"/>
            <a:ext cx="528638" cy="1587"/>
          </a:xfrm>
          <a:prstGeom prst="straightConnector1">
            <a:avLst/>
          </a:prstGeom>
          <a:noFill/>
          <a:ln w="9525">
            <a:solidFill>
              <a:srgbClr val="777777"/>
            </a:solidFill>
            <a:round/>
            <a:headEnd/>
            <a:tailEnd type="triangle" w="med" len="med"/>
          </a:ln>
        </p:spPr>
      </p:cxnSp>
      <p:cxnSp>
        <p:nvCxnSpPr>
          <p:cNvPr id="136211" name="AutoShape 35"/>
          <p:cNvCxnSpPr>
            <a:cxnSpLocks noChangeShapeType="1"/>
            <a:stCxn id="136208" idx="3"/>
            <a:endCxn id="136209" idx="1"/>
          </p:cNvCxnSpPr>
          <p:nvPr/>
        </p:nvCxnSpPr>
        <p:spPr bwMode="auto">
          <a:xfrm>
            <a:off x="4237038" y="2163763"/>
            <a:ext cx="582612" cy="3175"/>
          </a:xfrm>
          <a:prstGeom prst="straightConnector1">
            <a:avLst/>
          </a:prstGeom>
          <a:noFill/>
          <a:ln w="9525">
            <a:solidFill>
              <a:srgbClr val="777777"/>
            </a:solidFill>
            <a:round/>
            <a:headEnd/>
            <a:tailEnd type="triangle" w="med" len="med"/>
          </a:ln>
        </p:spPr>
      </p:cxnSp>
      <p:sp>
        <p:nvSpPr>
          <p:cNvPr id="136212" name="Text Box 36"/>
          <p:cNvSpPr txBox="1">
            <a:spLocks noChangeArrowheads="1"/>
          </p:cNvSpPr>
          <p:nvPr/>
        </p:nvSpPr>
        <p:spPr bwMode="auto">
          <a:xfrm>
            <a:off x="6864350" y="2720975"/>
            <a:ext cx="2063750" cy="666750"/>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User selects patch</a:t>
            </a:r>
            <a:br>
              <a:rPr lang="en-US" sz="1800">
                <a:solidFill>
                  <a:srgbClr val="777777"/>
                </a:solidFill>
              </a:rPr>
            </a:br>
            <a:r>
              <a:rPr lang="en-US" sz="1800">
                <a:solidFill>
                  <a:srgbClr val="777777"/>
                </a:solidFill>
              </a:rPr>
              <a:t> from image</a:t>
            </a:r>
          </a:p>
        </p:txBody>
      </p:sp>
      <p:cxnSp>
        <p:nvCxnSpPr>
          <p:cNvPr id="136213" name="AutoShape 37"/>
          <p:cNvCxnSpPr>
            <a:cxnSpLocks noChangeShapeType="1"/>
            <a:stCxn id="136209" idx="3"/>
            <a:endCxn id="136212" idx="0"/>
          </p:cNvCxnSpPr>
          <p:nvPr/>
        </p:nvCxnSpPr>
        <p:spPr bwMode="auto">
          <a:xfrm>
            <a:off x="6724650" y="2166938"/>
            <a:ext cx="1171575" cy="541337"/>
          </a:xfrm>
          <a:prstGeom prst="bentConnector2">
            <a:avLst/>
          </a:prstGeom>
          <a:noFill/>
          <a:ln w="9525">
            <a:solidFill>
              <a:srgbClr val="777777"/>
            </a:solidFill>
            <a:miter lim="800000"/>
            <a:headEnd/>
            <a:tailEnd type="triangle" w="med" len="med"/>
          </a:ln>
        </p:spPr>
      </p:cxnSp>
      <p:pic>
        <p:nvPicPr>
          <p:cNvPr id="136214" name="Picture 22"/>
          <p:cNvPicPr>
            <a:picLocks noChangeAspect="1"/>
          </p:cNvPicPr>
          <p:nvPr/>
        </p:nvPicPr>
        <p:blipFill>
          <a:blip r:embed="rId3"/>
          <a:srcRect/>
          <a:stretch>
            <a:fillRect/>
          </a:stretch>
        </p:blipFill>
        <p:spPr bwMode="auto">
          <a:xfrm>
            <a:off x="0" y="5626100"/>
            <a:ext cx="9147175" cy="1098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5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95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95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95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95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9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505" grpId="0"/>
      <p:bldP spid="319507" grpId="0" animBg="1"/>
      <p:bldP spid="319515"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smtClean="0">
                <a:ea typeface="ＭＳ Ｐゴシック" pitchFamily="-1" charset="-128"/>
                <a:cs typeface="ＭＳ Ｐゴシック" pitchFamily="-1" charset="-128"/>
              </a:rPr>
              <a:t>Generalized Gaussian</a:t>
            </a:r>
          </a:p>
        </p:txBody>
      </p:sp>
      <p:sp>
        <p:nvSpPr>
          <p:cNvPr id="44035" name="TextBox 2"/>
          <p:cNvSpPr txBox="1">
            <a:spLocks noChangeArrowheads="1"/>
          </p:cNvSpPr>
          <p:nvPr/>
        </p:nvSpPr>
        <p:spPr bwMode="auto">
          <a:xfrm>
            <a:off x="3436938" y="1131888"/>
            <a:ext cx="781050" cy="369887"/>
          </a:xfrm>
          <a:prstGeom prst="rect">
            <a:avLst/>
          </a:prstGeom>
          <a:noFill/>
          <a:ln w="9525">
            <a:noFill/>
            <a:miter lim="800000"/>
            <a:headEnd/>
            <a:tailEnd/>
          </a:ln>
        </p:spPr>
        <p:txBody>
          <a:bodyPr wrap="none">
            <a:prstTxWarp prst="textNoShape">
              <a:avLst/>
            </a:prstTxWarp>
            <a:spAutoFit/>
          </a:bodyPr>
          <a:lstStyle/>
          <a:p>
            <a:r>
              <a:rPr lang="en-US" sz="1800"/>
              <a:t>p(x) =</a:t>
            </a:r>
          </a:p>
        </p:txBody>
      </p:sp>
      <p:grpSp>
        <p:nvGrpSpPr>
          <p:cNvPr id="44036" name="Group 3"/>
          <p:cNvGrpSpPr>
            <a:grpSpLocks/>
          </p:cNvGrpSpPr>
          <p:nvPr/>
        </p:nvGrpSpPr>
        <p:grpSpPr bwMode="auto">
          <a:xfrm>
            <a:off x="4210050" y="923925"/>
            <a:ext cx="1323975" cy="769938"/>
            <a:chOff x="6295253" y="4851525"/>
            <a:chExt cx="1324905" cy="770576"/>
          </a:xfrm>
        </p:grpSpPr>
        <p:sp>
          <p:nvSpPr>
            <p:cNvPr id="44050" name="Rectangle 4"/>
            <p:cNvSpPr>
              <a:spLocks noChangeArrowheads="1"/>
            </p:cNvSpPr>
            <p:nvPr/>
          </p:nvSpPr>
          <p:spPr bwMode="auto">
            <a:xfrm>
              <a:off x="6303456" y="4851525"/>
              <a:ext cx="1287920" cy="369332"/>
            </a:xfrm>
            <a:prstGeom prst="rect">
              <a:avLst/>
            </a:prstGeom>
            <a:noFill/>
            <a:ln w="9525">
              <a:noFill/>
              <a:miter lim="800000"/>
              <a:headEnd/>
              <a:tailEnd/>
            </a:ln>
          </p:spPr>
          <p:txBody>
            <a:bodyPr wrap="none">
              <a:prstTxWarp prst="textNoShape">
                <a:avLst/>
              </a:prstTxWarp>
              <a:spAutoFit/>
            </a:bodyPr>
            <a:lstStyle/>
            <a:p>
              <a:r>
                <a:rPr lang="en-US" sz="1800"/>
                <a:t>exp(-|x/s|</a:t>
              </a:r>
              <a:r>
                <a:rPr lang="en-US" sz="1800" baseline="30000"/>
                <a:t>r</a:t>
              </a:r>
              <a:r>
                <a:rPr lang="en-US" sz="1800"/>
                <a:t>)</a:t>
              </a:r>
            </a:p>
          </p:txBody>
        </p:sp>
        <p:sp>
          <p:nvSpPr>
            <p:cNvPr id="44051" name="TextBox 5"/>
            <p:cNvSpPr txBox="1">
              <a:spLocks noChangeArrowheads="1"/>
            </p:cNvSpPr>
            <p:nvPr/>
          </p:nvSpPr>
          <p:spPr bwMode="auto">
            <a:xfrm>
              <a:off x="6318772" y="5252769"/>
              <a:ext cx="1131778" cy="369332"/>
            </a:xfrm>
            <a:prstGeom prst="rect">
              <a:avLst/>
            </a:prstGeom>
            <a:noFill/>
            <a:ln w="9525">
              <a:noFill/>
              <a:miter lim="800000"/>
              <a:headEnd/>
              <a:tailEnd/>
            </a:ln>
          </p:spPr>
          <p:txBody>
            <a:bodyPr wrap="none">
              <a:prstTxWarp prst="textNoShape">
                <a:avLst/>
              </a:prstTxWarp>
              <a:spAutoFit/>
            </a:bodyPr>
            <a:lstStyle/>
            <a:p>
              <a:r>
                <a:rPr lang="en-US" sz="1800"/>
                <a:t>2s/r</a:t>
              </a:r>
              <a:r>
                <a:rPr lang="en-US" sz="1800">
                  <a:latin typeface="Symbol" pitchFamily="-1" charset="2"/>
                  <a:ea typeface="Symbol" pitchFamily="-1" charset="2"/>
                  <a:cs typeface="Symbol" pitchFamily="-1" charset="2"/>
                </a:rPr>
                <a:t>G</a:t>
              </a:r>
              <a:r>
                <a:rPr lang="en-US" sz="1800"/>
                <a:t>(1/r)</a:t>
              </a:r>
            </a:p>
          </p:txBody>
        </p:sp>
        <p:cxnSp>
          <p:nvCxnSpPr>
            <p:cNvPr id="7" name="Straight Connector 6"/>
            <p:cNvCxnSpPr/>
            <p:nvPr/>
          </p:nvCxnSpPr>
          <p:spPr>
            <a:xfrm>
              <a:off x="6295253" y="5253496"/>
              <a:ext cx="132490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2" name="TextBox 11"/>
          <p:cNvSpPr txBox="1">
            <a:spLocks noChangeArrowheads="1"/>
          </p:cNvSpPr>
          <p:nvPr/>
        </p:nvSpPr>
        <p:spPr bwMode="auto">
          <a:xfrm>
            <a:off x="7577138" y="2457450"/>
            <a:ext cx="781050" cy="369888"/>
          </a:xfrm>
          <a:prstGeom prst="rect">
            <a:avLst/>
          </a:prstGeom>
          <a:noFill/>
          <a:ln w="9525">
            <a:noFill/>
            <a:miter lim="800000"/>
            <a:headEnd/>
            <a:tailEnd/>
          </a:ln>
        </p:spPr>
        <p:txBody>
          <a:bodyPr wrap="none">
            <a:prstTxWarp prst="textNoShape">
              <a:avLst/>
            </a:prstTxWarp>
            <a:spAutoFit/>
          </a:bodyPr>
          <a:lstStyle/>
          <a:p>
            <a:r>
              <a:rPr lang="en-US" sz="1800"/>
              <a:t>r = 10</a:t>
            </a:r>
          </a:p>
        </p:txBody>
      </p:sp>
      <p:grpSp>
        <p:nvGrpSpPr>
          <p:cNvPr id="3" name="Group 20"/>
          <p:cNvGrpSpPr>
            <a:grpSpLocks/>
          </p:cNvGrpSpPr>
          <p:nvPr/>
        </p:nvGrpSpPr>
        <p:grpSpPr bwMode="auto">
          <a:xfrm>
            <a:off x="4367213" y="2147888"/>
            <a:ext cx="2339975" cy="2678112"/>
            <a:chOff x="4366703" y="2148147"/>
            <a:chExt cx="2340267" cy="2678348"/>
          </a:xfrm>
        </p:grpSpPr>
        <p:sp>
          <p:nvSpPr>
            <p:cNvPr id="44047" name="TextBox 7"/>
            <p:cNvSpPr txBox="1">
              <a:spLocks noChangeArrowheads="1"/>
            </p:cNvSpPr>
            <p:nvPr/>
          </p:nvSpPr>
          <p:spPr bwMode="auto">
            <a:xfrm>
              <a:off x="5236907" y="2148147"/>
              <a:ext cx="652981" cy="369332"/>
            </a:xfrm>
            <a:prstGeom prst="rect">
              <a:avLst/>
            </a:prstGeom>
            <a:noFill/>
            <a:ln w="9525">
              <a:noFill/>
              <a:miter lim="800000"/>
              <a:headEnd/>
              <a:tailEnd/>
            </a:ln>
          </p:spPr>
          <p:txBody>
            <a:bodyPr wrap="none">
              <a:prstTxWarp prst="textNoShape">
                <a:avLst/>
              </a:prstTxWarp>
              <a:spAutoFit/>
            </a:bodyPr>
            <a:lstStyle/>
            <a:p>
              <a:r>
                <a:rPr lang="en-US" sz="1800"/>
                <a:t>r = 2</a:t>
              </a:r>
            </a:p>
          </p:txBody>
        </p:sp>
        <p:sp>
          <p:nvSpPr>
            <p:cNvPr id="44048" name="TextBox 8"/>
            <p:cNvSpPr txBox="1">
              <a:spLocks noChangeArrowheads="1"/>
            </p:cNvSpPr>
            <p:nvPr/>
          </p:nvSpPr>
          <p:spPr bwMode="auto">
            <a:xfrm>
              <a:off x="4366703" y="2461746"/>
              <a:ext cx="2340267" cy="369332"/>
            </a:xfrm>
            <a:prstGeom prst="rect">
              <a:avLst/>
            </a:prstGeom>
            <a:noFill/>
            <a:ln w="9525">
              <a:noFill/>
              <a:miter lim="800000"/>
              <a:headEnd/>
              <a:tailEnd/>
            </a:ln>
          </p:spPr>
          <p:txBody>
            <a:bodyPr wrap="none">
              <a:prstTxWarp prst="textNoShape">
                <a:avLst/>
              </a:prstTxWarp>
              <a:spAutoFit/>
            </a:bodyPr>
            <a:lstStyle/>
            <a:p>
              <a:r>
                <a:rPr lang="en-US" sz="1800"/>
                <a:t>Gaussian distribution</a:t>
              </a:r>
            </a:p>
          </p:txBody>
        </p:sp>
        <p:pic>
          <p:nvPicPr>
            <p:cNvPr id="44049" name="Picture 12"/>
            <p:cNvPicPr>
              <a:picLocks noChangeAspect="1"/>
            </p:cNvPicPr>
            <p:nvPr/>
          </p:nvPicPr>
          <p:blipFill>
            <a:blip r:embed="rId2"/>
            <a:srcRect/>
            <a:stretch>
              <a:fillRect/>
            </a:stretch>
          </p:blipFill>
          <p:spPr bwMode="auto">
            <a:xfrm>
              <a:off x="4597158" y="2869031"/>
              <a:ext cx="2032456" cy="1957464"/>
            </a:xfrm>
            <a:prstGeom prst="rect">
              <a:avLst/>
            </a:prstGeom>
            <a:noFill/>
            <a:ln w="9525">
              <a:noFill/>
              <a:miter lim="800000"/>
              <a:headEnd/>
              <a:tailEnd/>
            </a:ln>
          </p:spPr>
        </p:pic>
      </p:grpSp>
      <p:grpSp>
        <p:nvGrpSpPr>
          <p:cNvPr id="4" name="Group 21"/>
          <p:cNvGrpSpPr>
            <a:grpSpLocks/>
          </p:cNvGrpSpPr>
          <p:nvPr/>
        </p:nvGrpSpPr>
        <p:grpSpPr bwMode="auto">
          <a:xfrm>
            <a:off x="1971675" y="2112963"/>
            <a:ext cx="2352675" cy="2686050"/>
            <a:chOff x="1971209" y="2112389"/>
            <a:chExt cx="2353341" cy="2687216"/>
          </a:xfrm>
        </p:grpSpPr>
        <p:sp>
          <p:nvSpPr>
            <p:cNvPr id="44044" name="TextBox 9"/>
            <p:cNvSpPr txBox="1">
              <a:spLocks noChangeArrowheads="1"/>
            </p:cNvSpPr>
            <p:nvPr/>
          </p:nvSpPr>
          <p:spPr bwMode="auto">
            <a:xfrm>
              <a:off x="2880611" y="2112389"/>
              <a:ext cx="652981" cy="369332"/>
            </a:xfrm>
            <a:prstGeom prst="rect">
              <a:avLst/>
            </a:prstGeom>
            <a:noFill/>
            <a:ln w="9525">
              <a:noFill/>
              <a:miter lim="800000"/>
              <a:headEnd/>
              <a:tailEnd/>
            </a:ln>
          </p:spPr>
          <p:txBody>
            <a:bodyPr wrap="none">
              <a:prstTxWarp prst="textNoShape">
                <a:avLst/>
              </a:prstTxWarp>
              <a:spAutoFit/>
            </a:bodyPr>
            <a:lstStyle/>
            <a:p>
              <a:r>
                <a:rPr lang="en-US" sz="1800"/>
                <a:t>r = 1</a:t>
              </a:r>
            </a:p>
          </p:txBody>
        </p:sp>
        <p:sp>
          <p:nvSpPr>
            <p:cNvPr id="44045" name="TextBox 10"/>
            <p:cNvSpPr txBox="1">
              <a:spLocks noChangeArrowheads="1"/>
            </p:cNvSpPr>
            <p:nvPr/>
          </p:nvSpPr>
          <p:spPr bwMode="auto">
            <a:xfrm>
              <a:off x="1971209" y="2449506"/>
              <a:ext cx="2353341" cy="369332"/>
            </a:xfrm>
            <a:prstGeom prst="rect">
              <a:avLst/>
            </a:prstGeom>
            <a:noFill/>
            <a:ln w="9525">
              <a:noFill/>
              <a:miter lim="800000"/>
              <a:headEnd/>
              <a:tailEnd/>
            </a:ln>
          </p:spPr>
          <p:txBody>
            <a:bodyPr wrap="none">
              <a:prstTxWarp prst="textNoShape">
                <a:avLst/>
              </a:prstTxWarp>
              <a:spAutoFit/>
            </a:bodyPr>
            <a:lstStyle/>
            <a:p>
              <a:r>
                <a:rPr lang="en-US" sz="1800"/>
                <a:t>Laplacian distribution</a:t>
              </a:r>
            </a:p>
          </p:txBody>
        </p:sp>
        <p:pic>
          <p:nvPicPr>
            <p:cNvPr id="44046" name="Picture 13"/>
            <p:cNvPicPr>
              <a:picLocks noChangeAspect="1"/>
            </p:cNvPicPr>
            <p:nvPr/>
          </p:nvPicPr>
          <p:blipFill>
            <a:blip r:embed="rId3"/>
            <a:srcRect/>
            <a:stretch>
              <a:fillRect/>
            </a:stretch>
          </p:blipFill>
          <p:spPr bwMode="auto">
            <a:xfrm>
              <a:off x="2254378" y="2858142"/>
              <a:ext cx="2023281" cy="1941463"/>
            </a:xfrm>
            <a:prstGeom prst="rect">
              <a:avLst/>
            </a:prstGeom>
            <a:noFill/>
            <a:ln w="9525">
              <a:noFill/>
              <a:miter lim="800000"/>
              <a:headEnd/>
              <a:tailEnd/>
            </a:ln>
          </p:spPr>
        </p:pic>
      </p:grpSp>
      <p:pic>
        <p:nvPicPr>
          <p:cNvPr id="15" name="Picture 14"/>
          <p:cNvPicPr>
            <a:picLocks noChangeAspect="1"/>
          </p:cNvPicPr>
          <p:nvPr/>
        </p:nvPicPr>
        <p:blipFill>
          <a:blip r:embed="rId4"/>
          <a:srcRect/>
          <a:stretch>
            <a:fillRect/>
          </a:stretch>
        </p:blipFill>
        <p:spPr bwMode="auto">
          <a:xfrm>
            <a:off x="0" y="2892425"/>
            <a:ext cx="2024063" cy="1941513"/>
          </a:xfrm>
          <a:prstGeom prst="rect">
            <a:avLst/>
          </a:prstGeom>
          <a:noFill/>
          <a:ln w="9525">
            <a:noFill/>
            <a:miter lim="800000"/>
            <a:headEnd/>
            <a:tailEnd/>
          </a:ln>
        </p:spPr>
      </p:pic>
      <p:pic>
        <p:nvPicPr>
          <p:cNvPr id="16" name="Picture 15"/>
          <p:cNvPicPr>
            <a:picLocks noChangeAspect="1"/>
          </p:cNvPicPr>
          <p:nvPr/>
        </p:nvPicPr>
        <p:blipFill>
          <a:blip r:embed="rId5"/>
          <a:srcRect/>
          <a:stretch>
            <a:fillRect/>
          </a:stretch>
        </p:blipFill>
        <p:spPr bwMode="auto">
          <a:xfrm>
            <a:off x="6969125" y="2847975"/>
            <a:ext cx="2022475" cy="1930400"/>
          </a:xfrm>
          <a:prstGeom prst="rect">
            <a:avLst/>
          </a:prstGeom>
          <a:noFill/>
          <a:ln w="9525">
            <a:noFill/>
            <a:miter lim="800000"/>
            <a:headEnd/>
            <a:tailEnd/>
          </a:ln>
        </p:spPr>
      </p:pic>
      <p:sp>
        <p:nvSpPr>
          <p:cNvPr id="17" name="TextBox 16"/>
          <p:cNvSpPr txBox="1">
            <a:spLocks noChangeArrowheads="1"/>
          </p:cNvSpPr>
          <p:nvPr/>
        </p:nvSpPr>
        <p:spPr bwMode="auto">
          <a:xfrm>
            <a:off x="579438" y="2484438"/>
            <a:ext cx="844550" cy="369887"/>
          </a:xfrm>
          <a:prstGeom prst="rect">
            <a:avLst/>
          </a:prstGeom>
          <a:noFill/>
          <a:ln w="9525">
            <a:noFill/>
            <a:miter lim="800000"/>
            <a:headEnd/>
            <a:tailEnd/>
          </a:ln>
        </p:spPr>
        <p:txBody>
          <a:bodyPr wrap="none">
            <a:prstTxWarp prst="textNoShape">
              <a:avLst/>
            </a:prstTxWarp>
            <a:spAutoFit/>
          </a:bodyPr>
          <a:lstStyle/>
          <a:p>
            <a:r>
              <a:rPr lang="en-US" sz="1800"/>
              <a:t>r = 0.5</a:t>
            </a:r>
          </a:p>
        </p:txBody>
      </p:sp>
      <p:sp>
        <p:nvSpPr>
          <p:cNvPr id="19" name="TextBox 18"/>
          <p:cNvSpPr txBox="1">
            <a:spLocks noChangeArrowheads="1"/>
          </p:cNvSpPr>
          <p:nvPr/>
        </p:nvSpPr>
        <p:spPr bwMode="auto">
          <a:xfrm>
            <a:off x="6850063" y="4864100"/>
            <a:ext cx="2173287" cy="646113"/>
          </a:xfrm>
          <a:prstGeom prst="rect">
            <a:avLst/>
          </a:prstGeom>
          <a:noFill/>
          <a:ln w="9525">
            <a:noFill/>
            <a:miter lim="800000"/>
            <a:headEnd/>
            <a:tailEnd/>
          </a:ln>
        </p:spPr>
        <p:txBody>
          <a:bodyPr wrap="none">
            <a:prstTxWarp prst="textNoShape">
              <a:avLst/>
            </a:prstTxWarp>
            <a:spAutoFit/>
          </a:bodyPr>
          <a:lstStyle/>
          <a:p>
            <a:r>
              <a:rPr lang="en-US" sz="1800"/>
              <a:t>Uniform distribution</a:t>
            </a:r>
          </a:p>
          <a:p>
            <a:r>
              <a:rPr lang="en-US" sz="1800"/>
              <a:t>r -&gt; infinite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9" grpId="0"/>
    </p:bld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9"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Image Reconstruction</a:t>
            </a:r>
          </a:p>
        </p:txBody>
      </p:sp>
      <p:sp>
        <p:nvSpPr>
          <p:cNvPr id="137220" name="Line 20"/>
          <p:cNvSpPr>
            <a:spLocks/>
          </p:cNvSpPr>
          <p:nvPr/>
        </p:nvSpPr>
        <p:spPr bwMode="auto">
          <a:xfrm>
            <a:off x="307975" y="1016000"/>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137221" name="Text Box 5"/>
          <p:cNvSpPr txBox="1">
            <a:spLocks noChangeArrowheads="1"/>
          </p:cNvSpPr>
          <p:nvPr/>
        </p:nvSpPr>
        <p:spPr bwMode="auto">
          <a:xfrm>
            <a:off x="514350" y="1116013"/>
            <a:ext cx="1460500" cy="366712"/>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Input image</a:t>
            </a:r>
          </a:p>
        </p:txBody>
      </p:sp>
      <p:pic>
        <p:nvPicPr>
          <p:cNvPr id="137222" name="Picture 6"/>
          <p:cNvPicPr>
            <a:picLocks noChangeAspect="1" noChangeArrowheads="1"/>
          </p:cNvPicPr>
          <p:nvPr/>
        </p:nvPicPr>
        <p:blipFill>
          <a:blip r:embed="rId4"/>
          <a:srcRect/>
          <a:stretch>
            <a:fillRect/>
          </a:stretch>
        </p:blipFill>
        <p:spPr bwMode="auto">
          <a:xfrm>
            <a:off x="209550" y="1466850"/>
            <a:ext cx="2165350" cy="1397000"/>
          </a:xfrm>
          <a:prstGeom prst="rect">
            <a:avLst/>
          </a:prstGeom>
          <a:noFill/>
          <a:ln w="9525">
            <a:noFill/>
            <a:miter lim="800000"/>
            <a:headEnd/>
            <a:tailEnd/>
          </a:ln>
        </p:spPr>
      </p:pic>
      <p:pic>
        <p:nvPicPr>
          <p:cNvPr id="137223" name="Picture 25" descr="fountain_me_end"/>
          <p:cNvPicPr>
            <a:picLocks noChangeAspect="1" noChangeArrowheads="1"/>
          </p:cNvPicPr>
          <p:nvPr/>
        </p:nvPicPr>
        <p:blipFill>
          <a:blip r:embed="rId5"/>
          <a:srcRect l="88000" t="4173" r="381"/>
          <a:stretch>
            <a:fillRect/>
          </a:stretch>
        </p:blipFill>
        <p:spPr bwMode="auto">
          <a:xfrm>
            <a:off x="431800" y="3754438"/>
            <a:ext cx="1062038" cy="1066800"/>
          </a:xfrm>
          <a:prstGeom prst="rect">
            <a:avLst/>
          </a:prstGeom>
          <a:noFill/>
          <a:ln w="19050">
            <a:solidFill>
              <a:schemeClr val="bg1"/>
            </a:solidFill>
            <a:miter lim="800000"/>
            <a:headEnd/>
            <a:tailEnd/>
          </a:ln>
        </p:spPr>
      </p:pic>
      <p:sp>
        <p:nvSpPr>
          <p:cNvPr id="137224" name="Text Box 26"/>
          <p:cNvSpPr txBox="1">
            <a:spLocks noChangeArrowheads="1"/>
          </p:cNvSpPr>
          <p:nvPr/>
        </p:nvSpPr>
        <p:spPr bwMode="auto">
          <a:xfrm>
            <a:off x="1489075" y="4356100"/>
            <a:ext cx="1727200" cy="641350"/>
          </a:xfrm>
          <a:prstGeom prst="rect">
            <a:avLst/>
          </a:prstGeom>
          <a:noFill/>
          <a:ln w="25400">
            <a:noFill/>
            <a:miter lim="800000"/>
            <a:headEnd/>
            <a:tailEnd/>
          </a:ln>
        </p:spPr>
        <p:txBody>
          <a:bodyPr wrap="none">
            <a:prstTxWarp prst="textNoShape">
              <a:avLst/>
            </a:prstTxWarp>
            <a:spAutoFit/>
          </a:bodyPr>
          <a:lstStyle/>
          <a:p>
            <a:pPr algn="ctr"/>
            <a:r>
              <a:rPr lang="en-US" sz="1800">
                <a:solidFill>
                  <a:schemeClr val="bg1"/>
                </a:solidFill>
              </a:rPr>
              <a:t>Full resolution</a:t>
            </a:r>
            <a:br>
              <a:rPr lang="en-US" sz="1800">
                <a:solidFill>
                  <a:schemeClr val="bg1"/>
                </a:solidFill>
              </a:rPr>
            </a:br>
            <a:r>
              <a:rPr lang="en-US" sz="1800">
                <a:solidFill>
                  <a:schemeClr val="bg1"/>
                </a:solidFill>
              </a:rPr>
              <a:t>blur estimate</a:t>
            </a:r>
          </a:p>
        </p:txBody>
      </p:sp>
      <p:cxnSp>
        <p:nvCxnSpPr>
          <p:cNvPr id="137225" name="AutoShape 27"/>
          <p:cNvCxnSpPr>
            <a:cxnSpLocks noChangeShapeType="1"/>
          </p:cNvCxnSpPr>
          <p:nvPr/>
        </p:nvCxnSpPr>
        <p:spPr bwMode="auto">
          <a:xfrm flipH="1" flipV="1">
            <a:off x="1503363" y="4287838"/>
            <a:ext cx="1706562" cy="4762"/>
          </a:xfrm>
          <a:prstGeom prst="straightConnector1">
            <a:avLst/>
          </a:prstGeom>
          <a:noFill/>
          <a:ln w="9525">
            <a:solidFill>
              <a:schemeClr val="bg1"/>
            </a:solidFill>
            <a:round/>
            <a:headEnd/>
            <a:tailEnd type="triangle" w="med" len="med"/>
          </a:ln>
        </p:spPr>
      </p:cxnSp>
      <p:sp>
        <p:nvSpPr>
          <p:cNvPr id="321564" name="Text Box 28"/>
          <p:cNvSpPr txBox="1">
            <a:spLocks noChangeArrowheads="1"/>
          </p:cNvSpPr>
          <p:nvPr/>
        </p:nvSpPr>
        <p:spPr bwMode="auto">
          <a:xfrm>
            <a:off x="792163" y="5540375"/>
            <a:ext cx="2873375" cy="941388"/>
          </a:xfrm>
          <a:prstGeom prst="rect">
            <a:avLst/>
          </a:prstGeom>
          <a:noFill/>
          <a:ln w="25400">
            <a:solidFill>
              <a:schemeClr val="bg1"/>
            </a:solidFill>
            <a:miter lim="800000"/>
            <a:headEnd/>
            <a:tailEnd/>
          </a:ln>
        </p:spPr>
        <p:txBody>
          <a:bodyPr>
            <a:prstTxWarp prst="textNoShape">
              <a:avLst/>
            </a:prstTxWarp>
            <a:spAutoFit/>
          </a:bodyPr>
          <a:lstStyle/>
          <a:p>
            <a:pPr algn="ctr"/>
            <a:r>
              <a:rPr lang="en-US" sz="1800">
                <a:solidFill>
                  <a:schemeClr val="bg1"/>
                </a:solidFill>
              </a:rPr>
              <a:t>Non-blind deconvolution (Richardson-Lucy)</a:t>
            </a:r>
          </a:p>
        </p:txBody>
      </p:sp>
      <p:cxnSp>
        <p:nvCxnSpPr>
          <p:cNvPr id="321565" name="AutoShape 29"/>
          <p:cNvCxnSpPr>
            <a:cxnSpLocks noChangeShapeType="1"/>
            <a:endCxn id="321564" idx="0"/>
          </p:cNvCxnSpPr>
          <p:nvPr/>
        </p:nvCxnSpPr>
        <p:spPr bwMode="auto">
          <a:xfrm rot="16200000" flipH="1">
            <a:off x="1247776" y="4546600"/>
            <a:ext cx="696912" cy="1265237"/>
          </a:xfrm>
          <a:prstGeom prst="bentConnector3">
            <a:avLst>
              <a:gd name="adj1" fmla="val 50116"/>
            </a:avLst>
          </a:prstGeom>
          <a:noFill/>
          <a:ln w="9525">
            <a:solidFill>
              <a:schemeClr val="bg1"/>
            </a:solidFill>
            <a:miter lim="800000"/>
            <a:headEnd/>
            <a:tailEnd type="triangle" w="med" len="med"/>
          </a:ln>
        </p:spPr>
      </p:cxnSp>
      <p:cxnSp>
        <p:nvCxnSpPr>
          <p:cNvPr id="321566" name="AutoShape 30"/>
          <p:cNvCxnSpPr>
            <a:cxnSpLocks noChangeShapeType="1"/>
            <a:endCxn id="321564" idx="1"/>
          </p:cNvCxnSpPr>
          <p:nvPr/>
        </p:nvCxnSpPr>
        <p:spPr bwMode="auto">
          <a:xfrm rot="5400000">
            <a:off x="-538163" y="4181476"/>
            <a:ext cx="3148013" cy="512762"/>
          </a:xfrm>
          <a:prstGeom prst="bentConnector4">
            <a:avLst>
              <a:gd name="adj1" fmla="val 16032"/>
              <a:gd name="adj2" fmla="val 218574"/>
            </a:avLst>
          </a:prstGeom>
          <a:noFill/>
          <a:ln w="9525">
            <a:solidFill>
              <a:schemeClr val="bg1"/>
            </a:solidFill>
            <a:miter lim="800000"/>
            <a:headEnd/>
            <a:tailEnd type="triangle" w="med" len="med"/>
          </a:ln>
        </p:spPr>
      </p:cxnSp>
      <p:graphicFrame>
        <p:nvGraphicFramePr>
          <p:cNvPr id="321567" name="Object 2"/>
          <p:cNvGraphicFramePr>
            <a:graphicFrameLocks noChangeAspect="1"/>
          </p:cNvGraphicFramePr>
          <p:nvPr/>
        </p:nvGraphicFramePr>
        <p:xfrm>
          <a:off x="4525963" y="5311775"/>
          <a:ext cx="2157412" cy="1397000"/>
        </p:xfrm>
        <a:graphic>
          <a:graphicData uri="http://schemas.openxmlformats.org/presentationml/2006/ole">
            <p:oleObj spid="_x0000_s137218" name="Image" r:id="rId6" imgW="9320635" imgH="6044444" progId="">
              <p:embed/>
            </p:oleObj>
          </a:graphicData>
        </a:graphic>
      </p:graphicFrame>
      <p:sp>
        <p:nvSpPr>
          <p:cNvPr id="321568" name="Text Box 32"/>
          <p:cNvSpPr txBox="1">
            <a:spLocks noChangeArrowheads="1"/>
          </p:cNvSpPr>
          <p:nvPr/>
        </p:nvSpPr>
        <p:spPr bwMode="auto">
          <a:xfrm>
            <a:off x="6743700" y="5675313"/>
            <a:ext cx="1276350" cy="641350"/>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Deblurred</a:t>
            </a:r>
            <a:br>
              <a:rPr lang="en-US" sz="1800">
                <a:solidFill>
                  <a:schemeClr val="bg1"/>
                </a:solidFill>
              </a:rPr>
            </a:br>
            <a:r>
              <a:rPr lang="en-US" sz="1800">
                <a:solidFill>
                  <a:schemeClr val="bg1"/>
                </a:solidFill>
              </a:rPr>
              <a:t> image</a:t>
            </a:r>
          </a:p>
        </p:txBody>
      </p:sp>
      <p:cxnSp>
        <p:nvCxnSpPr>
          <p:cNvPr id="321569" name="AutoShape 33"/>
          <p:cNvCxnSpPr>
            <a:cxnSpLocks noChangeShapeType="1"/>
            <a:stCxn id="321564" idx="3"/>
          </p:cNvCxnSpPr>
          <p:nvPr/>
        </p:nvCxnSpPr>
        <p:spPr bwMode="auto">
          <a:xfrm flipV="1">
            <a:off x="3678238" y="6010275"/>
            <a:ext cx="847725" cy="1588"/>
          </a:xfrm>
          <a:prstGeom prst="straightConnector1">
            <a:avLst/>
          </a:prstGeom>
          <a:noFill/>
          <a:ln w="9525">
            <a:solidFill>
              <a:schemeClr val="bg1"/>
            </a:solidFill>
            <a:round/>
            <a:headEnd/>
            <a:tailEnd type="triangle" w="med" len="med"/>
          </a:ln>
        </p:spPr>
      </p:cxnSp>
      <p:sp>
        <p:nvSpPr>
          <p:cNvPr id="137231" name="Text Box 34"/>
          <p:cNvSpPr txBox="1">
            <a:spLocks noChangeArrowheads="1"/>
          </p:cNvSpPr>
          <p:nvPr/>
        </p:nvSpPr>
        <p:spPr bwMode="auto">
          <a:xfrm>
            <a:off x="3522663" y="3308350"/>
            <a:ext cx="1924050" cy="392113"/>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Loop over scales</a:t>
            </a:r>
          </a:p>
        </p:txBody>
      </p:sp>
      <p:sp>
        <p:nvSpPr>
          <p:cNvPr id="137232" name="Text Box 35"/>
          <p:cNvSpPr txBox="1">
            <a:spLocks noChangeArrowheads="1"/>
          </p:cNvSpPr>
          <p:nvPr/>
        </p:nvSpPr>
        <p:spPr bwMode="auto">
          <a:xfrm>
            <a:off x="5140325" y="3959225"/>
            <a:ext cx="1403350" cy="666750"/>
          </a:xfrm>
          <a:prstGeom prst="rect">
            <a:avLst/>
          </a:prstGeom>
          <a:noFill/>
          <a:ln w="25400">
            <a:solidFill>
              <a:srgbClr val="777777"/>
            </a:solidFill>
            <a:miter lim="800000"/>
            <a:headEnd/>
            <a:tailEnd/>
          </a:ln>
        </p:spPr>
        <p:txBody>
          <a:bodyPr>
            <a:prstTxWarp prst="textNoShape">
              <a:avLst/>
            </a:prstTxWarp>
            <a:spAutoFit/>
          </a:bodyPr>
          <a:lstStyle/>
          <a:p>
            <a:pPr algn="ctr"/>
            <a:r>
              <a:rPr lang="en-US" sz="1800">
                <a:solidFill>
                  <a:srgbClr val="777777"/>
                </a:solidFill>
              </a:rPr>
              <a:t>Variational</a:t>
            </a:r>
            <a:br>
              <a:rPr lang="en-US" sz="1800">
                <a:solidFill>
                  <a:srgbClr val="777777"/>
                </a:solidFill>
              </a:rPr>
            </a:br>
            <a:r>
              <a:rPr lang="en-US" sz="1800">
                <a:solidFill>
                  <a:srgbClr val="777777"/>
                </a:solidFill>
              </a:rPr>
              <a:t>Bayes</a:t>
            </a:r>
          </a:p>
        </p:txBody>
      </p:sp>
      <p:sp>
        <p:nvSpPr>
          <p:cNvPr id="137233" name="Text Box 36"/>
          <p:cNvSpPr txBox="1">
            <a:spLocks noChangeArrowheads="1"/>
          </p:cNvSpPr>
          <p:nvPr/>
        </p:nvSpPr>
        <p:spPr bwMode="auto">
          <a:xfrm>
            <a:off x="3222625" y="3959225"/>
            <a:ext cx="1322388" cy="666750"/>
          </a:xfrm>
          <a:prstGeom prst="rect">
            <a:avLst/>
          </a:prstGeom>
          <a:noFill/>
          <a:ln w="25400">
            <a:solidFill>
              <a:srgbClr val="777777"/>
            </a:solidFill>
            <a:miter lim="800000"/>
            <a:headEnd/>
            <a:tailEnd/>
          </a:ln>
        </p:spPr>
        <p:txBody>
          <a:bodyPr>
            <a:prstTxWarp prst="textNoShape">
              <a:avLst/>
            </a:prstTxWarp>
            <a:spAutoFit/>
          </a:bodyPr>
          <a:lstStyle/>
          <a:p>
            <a:pPr algn="ctr"/>
            <a:r>
              <a:rPr lang="en-US" sz="1800">
                <a:solidFill>
                  <a:srgbClr val="777777"/>
                </a:solidFill>
              </a:rPr>
              <a:t>Upsample</a:t>
            </a:r>
            <a:br>
              <a:rPr lang="en-US" sz="1800">
                <a:solidFill>
                  <a:srgbClr val="777777"/>
                </a:solidFill>
              </a:rPr>
            </a:br>
            <a:r>
              <a:rPr lang="en-US" sz="1800">
                <a:solidFill>
                  <a:srgbClr val="777777"/>
                </a:solidFill>
              </a:rPr>
              <a:t>estimates</a:t>
            </a:r>
          </a:p>
        </p:txBody>
      </p:sp>
      <p:cxnSp>
        <p:nvCxnSpPr>
          <p:cNvPr id="137234" name="AutoShape 37"/>
          <p:cNvCxnSpPr>
            <a:cxnSpLocks noChangeShapeType="1"/>
            <a:stCxn id="137238" idx="1"/>
            <a:endCxn id="137232" idx="3"/>
          </p:cNvCxnSpPr>
          <p:nvPr/>
        </p:nvCxnSpPr>
        <p:spPr bwMode="auto">
          <a:xfrm flipH="1">
            <a:off x="6556375" y="4291013"/>
            <a:ext cx="515938" cy="1587"/>
          </a:xfrm>
          <a:prstGeom prst="straightConnector1">
            <a:avLst/>
          </a:prstGeom>
          <a:noFill/>
          <a:ln w="9525">
            <a:solidFill>
              <a:srgbClr val="777777"/>
            </a:solidFill>
            <a:round/>
            <a:headEnd/>
            <a:tailEnd type="triangle" w="med" len="med"/>
          </a:ln>
        </p:spPr>
      </p:cxnSp>
      <p:cxnSp>
        <p:nvCxnSpPr>
          <p:cNvPr id="137235" name="AutoShape 38"/>
          <p:cNvCxnSpPr>
            <a:cxnSpLocks noChangeShapeType="1"/>
            <a:stCxn id="137232" idx="1"/>
            <a:endCxn id="137233" idx="3"/>
          </p:cNvCxnSpPr>
          <p:nvPr/>
        </p:nvCxnSpPr>
        <p:spPr bwMode="auto">
          <a:xfrm flipH="1">
            <a:off x="4557713" y="4292600"/>
            <a:ext cx="569912" cy="0"/>
          </a:xfrm>
          <a:prstGeom prst="straightConnector1">
            <a:avLst/>
          </a:prstGeom>
          <a:noFill/>
          <a:ln w="9525">
            <a:solidFill>
              <a:srgbClr val="777777"/>
            </a:solidFill>
            <a:round/>
            <a:headEnd/>
            <a:tailEnd type="triangle" w="med" len="med"/>
          </a:ln>
        </p:spPr>
      </p:cxnSp>
      <p:cxnSp>
        <p:nvCxnSpPr>
          <p:cNvPr id="137236" name="AutoShape 39"/>
          <p:cNvCxnSpPr>
            <a:cxnSpLocks noChangeShapeType="1"/>
            <a:stCxn id="137233" idx="1"/>
            <a:endCxn id="137231" idx="1"/>
          </p:cNvCxnSpPr>
          <p:nvPr/>
        </p:nvCxnSpPr>
        <p:spPr bwMode="auto">
          <a:xfrm rot="10800000" flipH="1">
            <a:off x="3209925" y="3505200"/>
            <a:ext cx="300038" cy="787400"/>
          </a:xfrm>
          <a:prstGeom prst="bentConnector3">
            <a:avLst>
              <a:gd name="adj1" fmla="val -71958"/>
            </a:avLst>
          </a:prstGeom>
          <a:noFill/>
          <a:ln w="9525">
            <a:solidFill>
              <a:srgbClr val="777777"/>
            </a:solidFill>
            <a:miter lim="800000"/>
            <a:headEnd/>
            <a:tailEnd/>
          </a:ln>
        </p:spPr>
      </p:cxnSp>
      <p:cxnSp>
        <p:nvCxnSpPr>
          <p:cNvPr id="137237" name="AutoShape 40"/>
          <p:cNvCxnSpPr>
            <a:cxnSpLocks noChangeShapeType="1"/>
            <a:stCxn id="137231" idx="3"/>
            <a:endCxn id="137232" idx="0"/>
          </p:cNvCxnSpPr>
          <p:nvPr/>
        </p:nvCxnSpPr>
        <p:spPr bwMode="auto">
          <a:xfrm>
            <a:off x="5459413" y="3505200"/>
            <a:ext cx="382587" cy="441325"/>
          </a:xfrm>
          <a:prstGeom prst="bentConnector2">
            <a:avLst/>
          </a:prstGeom>
          <a:noFill/>
          <a:ln w="9525">
            <a:solidFill>
              <a:srgbClr val="777777"/>
            </a:solidFill>
            <a:miter lim="800000"/>
            <a:headEnd/>
            <a:tailEnd type="triangle" w="med" len="med"/>
          </a:ln>
        </p:spPr>
      </p:cxnSp>
      <p:sp>
        <p:nvSpPr>
          <p:cNvPr id="137238" name="Text Box 41"/>
          <p:cNvSpPr txBox="1">
            <a:spLocks noChangeArrowheads="1"/>
          </p:cNvSpPr>
          <p:nvPr/>
        </p:nvSpPr>
        <p:spPr bwMode="auto">
          <a:xfrm>
            <a:off x="7085013" y="3957638"/>
            <a:ext cx="1619250" cy="666750"/>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Initialize 3x3 </a:t>
            </a:r>
            <a:br>
              <a:rPr lang="en-US" sz="1800">
                <a:solidFill>
                  <a:srgbClr val="777777"/>
                </a:solidFill>
              </a:rPr>
            </a:br>
            <a:r>
              <a:rPr lang="en-US" sz="1800">
                <a:solidFill>
                  <a:srgbClr val="777777"/>
                </a:solidFill>
              </a:rPr>
              <a:t>blur kernel</a:t>
            </a:r>
          </a:p>
        </p:txBody>
      </p:sp>
      <p:cxnSp>
        <p:nvCxnSpPr>
          <p:cNvPr id="137239" name="AutoShape 42"/>
          <p:cNvCxnSpPr>
            <a:cxnSpLocks noChangeShapeType="1"/>
            <a:stCxn id="137244" idx="2"/>
            <a:endCxn id="137238" idx="0"/>
          </p:cNvCxnSpPr>
          <p:nvPr/>
        </p:nvCxnSpPr>
        <p:spPr bwMode="auto">
          <a:xfrm flipH="1">
            <a:off x="7894638" y="3400425"/>
            <a:ext cx="1587" cy="544513"/>
          </a:xfrm>
          <a:prstGeom prst="straightConnector1">
            <a:avLst/>
          </a:prstGeom>
          <a:noFill/>
          <a:ln w="9525">
            <a:solidFill>
              <a:srgbClr val="777777"/>
            </a:solidFill>
            <a:round/>
            <a:headEnd/>
            <a:tailEnd type="triangle" w="med" len="med"/>
          </a:ln>
        </p:spPr>
      </p:cxnSp>
      <p:sp>
        <p:nvSpPr>
          <p:cNvPr id="137240" name="Text Box 43"/>
          <p:cNvSpPr txBox="1">
            <a:spLocks noChangeArrowheads="1"/>
          </p:cNvSpPr>
          <p:nvPr/>
        </p:nvSpPr>
        <p:spPr bwMode="auto">
          <a:xfrm>
            <a:off x="2916238" y="1830388"/>
            <a:ext cx="1308100" cy="666750"/>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Convert to</a:t>
            </a:r>
            <a:br>
              <a:rPr lang="en-US" sz="1800">
                <a:solidFill>
                  <a:srgbClr val="777777"/>
                </a:solidFill>
              </a:rPr>
            </a:br>
            <a:r>
              <a:rPr lang="en-US" sz="1800">
                <a:solidFill>
                  <a:srgbClr val="777777"/>
                </a:solidFill>
              </a:rPr>
              <a:t>grayscale</a:t>
            </a:r>
          </a:p>
        </p:txBody>
      </p:sp>
      <p:sp>
        <p:nvSpPr>
          <p:cNvPr id="137241" name="Text Box 44"/>
          <p:cNvSpPr txBox="1">
            <a:spLocks noChangeArrowheads="1"/>
          </p:cNvSpPr>
          <p:nvPr/>
        </p:nvSpPr>
        <p:spPr bwMode="auto">
          <a:xfrm>
            <a:off x="4832350" y="1833563"/>
            <a:ext cx="1879600" cy="666750"/>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Remove gamma</a:t>
            </a:r>
            <a:br>
              <a:rPr lang="en-US" sz="1800">
                <a:solidFill>
                  <a:srgbClr val="777777"/>
                </a:solidFill>
              </a:rPr>
            </a:br>
            <a:r>
              <a:rPr lang="en-US" sz="1800">
                <a:solidFill>
                  <a:srgbClr val="777777"/>
                </a:solidFill>
              </a:rPr>
              <a:t>correction</a:t>
            </a:r>
          </a:p>
        </p:txBody>
      </p:sp>
      <p:cxnSp>
        <p:nvCxnSpPr>
          <p:cNvPr id="137242" name="AutoShape 45"/>
          <p:cNvCxnSpPr>
            <a:cxnSpLocks noChangeShapeType="1"/>
            <a:endCxn id="137240" idx="1"/>
          </p:cNvCxnSpPr>
          <p:nvPr/>
        </p:nvCxnSpPr>
        <p:spPr bwMode="auto">
          <a:xfrm flipV="1">
            <a:off x="2374900" y="2163763"/>
            <a:ext cx="528638" cy="1587"/>
          </a:xfrm>
          <a:prstGeom prst="straightConnector1">
            <a:avLst/>
          </a:prstGeom>
          <a:noFill/>
          <a:ln w="9525">
            <a:solidFill>
              <a:srgbClr val="777777"/>
            </a:solidFill>
            <a:round/>
            <a:headEnd/>
            <a:tailEnd type="triangle" w="med" len="med"/>
          </a:ln>
        </p:spPr>
      </p:cxnSp>
      <p:cxnSp>
        <p:nvCxnSpPr>
          <p:cNvPr id="137243" name="AutoShape 46"/>
          <p:cNvCxnSpPr>
            <a:cxnSpLocks noChangeShapeType="1"/>
            <a:stCxn id="137240" idx="3"/>
            <a:endCxn id="137241" idx="1"/>
          </p:cNvCxnSpPr>
          <p:nvPr/>
        </p:nvCxnSpPr>
        <p:spPr bwMode="auto">
          <a:xfrm>
            <a:off x="4237038" y="2163763"/>
            <a:ext cx="582612" cy="3175"/>
          </a:xfrm>
          <a:prstGeom prst="straightConnector1">
            <a:avLst/>
          </a:prstGeom>
          <a:noFill/>
          <a:ln w="9525">
            <a:solidFill>
              <a:srgbClr val="777777"/>
            </a:solidFill>
            <a:round/>
            <a:headEnd/>
            <a:tailEnd type="triangle" w="med" len="med"/>
          </a:ln>
        </p:spPr>
      </p:cxnSp>
      <p:sp>
        <p:nvSpPr>
          <p:cNvPr id="137244" name="Text Box 47"/>
          <p:cNvSpPr txBox="1">
            <a:spLocks noChangeArrowheads="1"/>
          </p:cNvSpPr>
          <p:nvPr/>
        </p:nvSpPr>
        <p:spPr bwMode="auto">
          <a:xfrm>
            <a:off x="6864350" y="2720975"/>
            <a:ext cx="2063750" cy="666750"/>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User selects patch</a:t>
            </a:r>
            <a:br>
              <a:rPr lang="en-US" sz="1800">
                <a:solidFill>
                  <a:srgbClr val="777777"/>
                </a:solidFill>
              </a:rPr>
            </a:br>
            <a:r>
              <a:rPr lang="en-US" sz="1800">
                <a:solidFill>
                  <a:srgbClr val="777777"/>
                </a:solidFill>
              </a:rPr>
              <a:t> from image</a:t>
            </a:r>
          </a:p>
        </p:txBody>
      </p:sp>
      <p:cxnSp>
        <p:nvCxnSpPr>
          <p:cNvPr id="137245" name="AutoShape 48"/>
          <p:cNvCxnSpPr>
            <a:cxnSpLocks noChangeShapeType="1"/>
            <a:stCxn id="137241" idx="3"/>
            <a:endCxn id="137244" idx="0"/>
          </p:cNvCxnSpPr>
          <p:nvPr/>
        </p:nvCxnSpPr>
        <p:spPr bwMode="auto">
          <a:xfrm>
            <a:off x="6724650" y="2166938"/>
            <a:ext cx="1171575" cy="541337"/>
          </a:xfrm>
          <a:prstGeom prst="bentConnector2">
            <a:avLst/>
          </a:prstGeom>
          <a:noFill/>
          <a:ln w="9525">
            <a:solidFill>
              <a:srgbClr val="777777"/>
            </a:solidFill>
            <a:miter lim="800000"/>
            <a:headEnd/>
            <a:tailEnd type="triangle" w="med" len="med"/>
          </a:ln>
        </p:spPr>
      </p:cxnSp>
      <p:pic>
        <p:nvPicPr>
          <p:cNvPr id="137246" name="Picture 29"/>
          <p:cNvPicPr>
            <a:picLocks noChangeAspect="1"/>
          </p:cNvPicPr>
          <p:nvPr/>
        </p:nvPicPr>
        <p:blipFill>
          <a:blip r:embed="rId7"/>
          <a:srcRect/>
          <a:stretch>
            <a:fillRect/>
          </a:stretch>
        </p:blipFill>
        <p:spPr bwMode="auto">
          <a:xfrm>
            <a:off x="442913" y="3775075"/>
            <a:ext cx="1054100" cy="10461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15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15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15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15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15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15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64" grpId="0" animBg="1"/>
      <p:bldP spid="321568" grpId="0"/>
    </p:bld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hangingPunct="1"/>
            <a:r>
              <a:rPr lang="en-GB">
                <a:ea typeface="ＭＳ Ｐゴシック" pitchFamily="-1" charset="-128"/>
                <a:cs typeface="ＭＳ Ｐゴシック" pitchFamily="-1" charset="-128"/>
              </a:rPr>
              <a:t>Results on real images</a:t>
            </a:r>
            <a:endParaRPr lang="en-US">
              <a:ea typeface="ＭＳ Ｐゴシック" pitchFamily="-1" charset="-128"/>
              <a:cs typeface="ＭＳ Ｐゴシック" pitchFamily="-1" charset="-128"/>
            </a:endParaRPr>
          </a:p>
        </p:txBody>
      </p:sp>
      <p:sp>
        <p:nvSpPr>
          <p:cNvPr id="139267" name="Rectangle 3"/>
          <p:cNvSpPr>
            <a:spLocks noGrp="1" noChangeArrowheads="1"/>
          </p:cNvSpPr>
          <p:nvPr>
            <p:ph type="body" idx="1"/>
          </p:nvPr>
        </p:nvSpPr>
        <p:spPr>
          <a:xfrm>
            <a:off x="119063" y="1447800"/>
            <a:ext cx="9024937" cy="4648200"/>
          </a:xfrm>
        </p:spPr>
        <p:txBody>
          <a:bodyPr/>
          <a:lstStyle/>
          <a:p>
            <a:pPr hangingPunct="1">
              <a:buFontTx/>
              <a:buNone/>
            </a:pPr>
            <a:r>
              <a:rPr lang="en-GB" sz="2700">
                <a:ea typeface="ＭＳ Ｐゴシック" pitchFamily="-1" charset="-128"/>
                <a:cs typeface="ＭＳ Ｐゴシック" pitchFamily="-1" charset="-128"/>
              </a:rPr>
              <a:t>Submitted by people from their own photo collections</a:t>
            </a:r>
          </a:p>
          <a:p>
            <a:pPr hangingPunct="1">
              <a:buFontTx/>
              <a:buNone/>
            </a:pPr>
            <a:r>
              <a:rPr lang="en-GB" sz="2700">
                <a:ea typeface="ＭＳ Ｐゴシック" pitchFamily="-1" charset="-128"/>
                <a:cs typeface="ＭＳ Ｐゴシック" pitchFamily="-1" charset="-128"/>
              </a:rPr>
              <a:t>Type of camera unknown </a:t>
            </a:r>
          </a:p>
          <a:p>
            <a:pPr hangingPunct="1">
              <a:buFontTx/>
              <a:buNone/>
            </a:pPr>
            <a:endParaRPr lang="en-GB" sz="2700">
              <a:ea typeface="ＭＳ Ｐゴシック" pitchFamily="-1" charset="-128"/>
              <a:cs typeface="ＭＳ Ｐゴシック" pitchFamily="-1" charset="-128"/>
            </a:endParaRPr>
          </a:p>
          <a:p>
            <a:pPr hangingPunct="1">
              <a:buFontTx/>
              <a:buNone/>
            </a:pPr>
            <a:r>
              <a:rPr lang="en-GB" sz="2700">
                <a:ea typeface="ＭＳ Ｐゴシック" pitchFamily="-1" charset="-128"/>
                <a:cs typeface="ＭＳ Ｐゴシック" pitchFamily="-1" charset="-128"/>
              </a:rPr>
              <a:t>Output does contain artifacts</a:t>
            </a:r>
          </a:p>
          <a:p>
            <a:pPr lvl="1" hangingPunct="1"/>
            <a:r>
              <a:rPr lang="en-GB" sz="2200"/>
              <a:t>Increased noise</a:t>
            </a:r>
          </a:p>
          <a:p>
            <a:pPr lvl="1" hangingPunct="1"/>
            <a:r>
              <a:rPr lang="en-GB" sz="2200"/>
              <a:t>Ringing</a:t>
            </a:r>
          </a:p>
          <a:p>
            <a:pPr hangingPunct="1">
              <a:buFontTx/>
              <a:buNone/>
            </a:pPr>
            <a:r>
              <a:rPr lang="en-GB" sz="2700">
                <a:ea typeface="ＭＳ Ｐゴシック" pitchFamily="-1" charset="-128"/>
                <a:cs typeface="ＭＳ Ｐゴシック" pitchFamily="-1" charset="-128"/>
              </a:rPr>
              <a:t>Compares well to existing methods</a:t>
            </a:r>
          </a:p>
          <a:p>
            <a:pPr hangingPunct="1"/>
            <a:endParaRPr lang="en-US" sz="2700">
              <a:ea typeface="ＭＳ Ｐゴシック" pitchFamily="-1" charset="-128"/>
              <a:cs typeface="ＭＳ Ｐゴシック" pitchFamily="-1" charset="-128"/>
            </a:endParaRPr>
          </a:p>
        </p:txBody>
      </p:sp>
      <p:sp>
        <p:nvSpPr>
          <p:cNvPr id="139268"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1314" name="Picture 2" descr="lyndsey2_blurry"/>
          <p:cNvPicPr>
            <a:picLocks noChangeAspect="1" noChangeArrowheads="1"/>
          </p:cNvPicPr>
          <p:nvPr/>
        </p:nvPicPr>
        <p:blipFill>
          <a:blip r:embed="rId2"/>
          <a:srcRect/>
          <a:stretch>
            <a:fillRect/>
          </a:stretch>
        </p:blipFill>
        <p:spPr bwMode="auto">
          <a:xfrm>
            <a:off x="2825750" y="0"/>
            <a:ext cx="5486400" cy="6858000"/>
          </a:xfrm>
          <a:prstGeom prst="rect">
            <a:avLst/>
          </a:prstGeom>
          <a:noFill/>
          <a:ln w="9525">
            <a:solidFill>
              <a:schemeClr val="bg1"/>
            </a:solidFill>
            <a:miter lim="800000"/>
            <a:headEnd/>
            <a:tailEnd/>
          </a:ln>
        </p:spPr>
      </p:pic>
      <p:sp>
        <p:nvSpPr>
          <p:cNvPr id="141315" name="Text Box 3"/>
          <p:cNvSpPr txBox="1">
            <a:spLocks noChangeArrowheads="1"/>
          </p:cNvSpPr>
          <p:nvPr/>
        </p:nvSpPr>
        <p:spPr bwMode="auto">
          <a:xfrm>
            <a:off x="3754438" y="0"/>
            <a:ext cx="3332162"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Original photograph</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a:srcRect/>
          <a:stretch>
            <a:fillRect/>
          </a:stretch>
        </p:blipFill>
        <p:spPr bwMode="auto">
          <a:xfrm>
            <a:off x="142875" y="152400"/>
            <a:ext cx="2447925" cy="2443163"/>
          </a:xfrm>
          <a:prstGeom prst="rect">
            <a:avLst/>
          </a:prstGeom>
          <a:noFill/>
          <a:ln w="9525">
            <a:solidFill>
              <a:schemeClr val="bg1"/>
            </a:solidFill>
            <a:miter lim="800000"/>
            <a:headEnd/>
            <a:tailEnd/>
          </a:ln>
        </p:spPr>
      </p:pic>
      <p:pic>
        <p:nvPicPr>
          <p:cNvPr id="142339" name="Picture 3" descr="lyndsey2_final"/>
          <p:cNvPicPr>
            <a:picLocks noChangeAspect="1" noChangeArrowheads="1"/>
          </p:cNvPicPr>
          <p:nvPr/>
        </p:nvPicPr>
        <p:blipFill>
          <a:blip r:embed="rId4"/>
          <a:srcRect/>
          <a:stretch>
            <a:fillRect/>
          </a:stretch>
        </p:blipFill>
        <p:spPr bwMode="auto">
          <a:xfrm>
            <a:off x="2819400" y="0"/>
            <a:ext cx="5486400" cy="6858000"/>
          </a:xfrm>
          <a:prstGeom prst="rect">
            <a:avLst/>
          </a:prstGeom>
          <a:noFill/>
          <a:ln w="9525">
            <a:solidFill>
              <a:schemeClr val="bg1"/>
            </a:solidFill>
            <a:miter lim="800000"/>
            <a:headEnd/>
            <a:tailEnd/>
          </a:ln>
        </p:spPr>
      </p:pic>
      <p:sp>
        <p:nvSpPr>
          <p:cNvPr id="142340" name="Text Box 4"/>
          <p:cNvSpPr txBox="1">
            <a:spLocks noChangeArrowheads="1"/>
          </p:cNvSpPr>
          <p:nvPr/>
        </p:nvSpPr>
        <p:spPr bwMode="auto">
          <a:xfrm>
            <a:off x="152400" y="152400"/>
            <a:ext cx="1873250"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Blur kernel</a:t>
            </a:r>
          </a:p>
        </p:txBody>
      </p:sp>
      <p:sp>
        <p:nvSpPr>
          <p:cNvPr id="142341" name="Text Box 5"/>
          <p:cNvSpPr txBox="1">
            <a:spLocks noChangeArrowheads="1"/>
          </p:cNvSpPr>
          <p:nvPr/>
        </p:nvSpPr>
        <p:spPr bwMode="auto">
          <a:xfrm>
            <a:off x="4419600" y="0"/>
            <a:ext cx="1909763"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Our output</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387" name="Text Box 3"/>
          <p:cNvSpPr txBox="1">
            <a:spLocks noChangeArrowheads="1"/>
          </p:cNvSpPr>
          <p:nvPr/>
        </p:nvSpPr>
        <p:spPr bwMode="auto">
          <a:xfrm>
            <a:off x="3754438" y="0"/>
            <a:ext cx="3332162"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Original photograph</a:t>
            </a:r>
          </a:p>
        </p:txBody>
      </p:sp>
      <p:graphicFrame>
        <p:nvGraphicFramePr>
          <p:cNvPr id="144386" name="Object 2"/>
          <p:cNvGraphicFramePr>
            <a:graphicFrameLocks noChangeAspect="1"/>
          </p:cNvGraphicFramePr>
          <p:nvPr/>
        </p:nvGraphicFramePr>
        <p:xfrm>
          <a:off x="2828925" y="0"/>
          <a:ext cx="5486400" cy="6858000"/>
        </p:xfrm>
        <a:graphic>
          <a:graphicData uri="http://schemas.openxmlformats.org/presentationml/2006/ole">
            <p:oleObj spid="_x0000_s144386" name="Image" r:id="rId3" imgW="9193651" imgH="11492063" progId="">
              <p:embed/>
            </p:oleObj>
          </a:graphicData>
        </a:graphic>
      </p:graphicFrame>
      <p:sp>
        <p:nvSpPr>
          <p:cNvPr id="144388" name="Text Box 5"/>
          <p:cNvSpPr txBox="1">
            <a:spLocks noChangeArrowheads="1"/>
          </p:cNvSpPr>
          <p:nvPr/>
        </p:nvSpPr>
        <p:spPr bwMode="auto">
          <a:xfrm>
            <a:off x="3795713" y="57150"/>
            <a:ext cx="3848100"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Matlab’s </a:t>
            </a:r>
            <a:r>
              <a:rPr lang="en-US" sz="2700">
                <a:solidFill>
                  <a:schemeClr val="bg1"/>
                </a:solidFill>
                <a:latin typeface="Courier New" pitchFamily="-1" charset="0"/>
              </a:rPr>
              <a:t>deconvblind</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5411" name="Picture 2" descr="lyndsey2_final"/>
          <p:cNvPicPr>
            <a:picLocks noChangeAspect="1" noChangeArrowheads="1"/>
          </p:cNvPicPr>
          <p:nvPr/>
        </p:nvPicPr>
        <p:blipFill>
          <a:blip r:embed="rId4"/>
          <a:srcRect l="34042" t="91852" r="39635"/>
          <a:stretch>
            <a:fillRect/>
          </a:stretch>
        </p:blipFill>
        <p:spPr bwMode="auto">
          <a:xfrm>
            <a:off x="3152775" y="5097463"/>
            <a:ext cx="4635500" cy="1793875"/>
          </a:xfrm>
          <a:prstGeom prst="rect">
            <a:avLst/>
          </a:prstGeom>
          <a:noFill/>
          <a:ln w="9525">
            <a:solidFill>
              <a:schemeClr val="bg1"/>
            </a:solidFill>
            <a:miter lim="800000"/>
            <a:headEnd/>
            <a:tailEnd/>
          </a:ln>
        </p:spPr>
      </p:pic>
      <p:pic>
        <p:nvPicPr>
          <p:cNvPr id="145412" name="Picture 3" descr="lyndsey2_blurry"/>
          <p:cNvPicPr>
            <a:picLocks noChangeAspect="1" noChangeArrowheads="1"/>
          </p:cNvPicPr>
          <p:nvPr/>
        </p:nvPicPr>
        <p:blipFill>
          <a:blip r:embed="rId5"/>
          <a:srcRect l="33717" t="90926" r="38533"/>
          <a:stretch>
            <a:fillRect/>
          </a:stretch>
        </p:blipFill>
        <p:spPr bwMode="auto">
          <a:xfrm>
            <a:off x="3157538" y="1155700"/>
            <a:ext cx="4614862" cy="1885950"/>
          </a:xfrm>
          <a:prstGeom prst="rect">
            <a:avLst/>
          </a:prstGeom>
          <a:noFill/>
          <a:ln w="9525">
            <a:solidFill>
              <a:schemeClr val="bg1"/>
            </a:solidFill>
            <a:miter lim="800000"/>
            <a:headEnd/>
            <a:tailEnd/>
          </a:ln>
        </p:spPr>
      </p:pic>
      <p:sp>
        <p:nvSpPr>
          <p:cNvPr id="145413" name="Text Box 4"/>
          <p:cNvSpPr txBox="1">
            <a:spLocks noChangeArrowheads="1"/>
          </p:cNvSpPr>
          <p:nvPr/>
        </p:nvSpPr>
        <p:spPr bwMode="auto">
          <a:xfrm>
            <a:off x="1185863" y="1870075"/>
            <a:ext cx="1311275" cy="457200"/>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Original</a:t>
            </a:r>
          </a:p>
        </p:txBody>
      </p:sp>
      <p:sp>
        <p:nvSpPr>
          <p:cNvPr id="145414" name="Text Box 5"/>
          <p:cNvSpPr txBox="1">
            <a:spLocks noChangeArrowheads="1"/>
          </p:cNvSpPr>
          <p:nvPr/>
        </p:nvSpPr>
        <p:spPr bwMode="auto">
          <a:xfrm>
            <a:off x="981075" y="5765800"/>
            <a:ext cx="1722438" cy="457200"/>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Our output</a:t>
            </a:r>
          </a:p>
        </p:txBody>
      </p:sp>
      <p:sp>
        <p:nvSpPr>
          <p:cNvPr id="145415" name="Rectangle 6"/>
          <p:cNvSpPr>
            <a:spLocks noChangeArrowheads="1"/>
          </p:cNvSpPr>
          <p:nvPr/>
        </p:nvSpPr>
        <p:spPr bwMode="auto">
          <a:xfrm>
            <a:off x="238125" y="9525"/>
            <a:ext cx="8229600" cy="1143000"/>
          </a:xfrm>
          <a:prstGeom prst="rect">
            <a:avLst/>
          </a:prstGeom>
          <a:noFill/>
          <a:ln w="9525">
            <a:noFill/>
            <a:miter lim="800000"/>
            <a:headEnd/>
            <a:tailEnd/>
          </a:ln>
        </p:spPr>
        <p:txBody>
          <a:bodyPr anchor="ctr">
            <a:prstTxWarp prst="textNoShape">
              <a:avLst/>
            </a:prstTxWarp>
          </a:bodyPr>
          <a:lstStyle/>
          <a:p>
            <a:pPr eaLnBrk="0"/>
            <a:r>
              <a:rPr lang="en-US" sz="3400">
                <a:solidFill>
                  <a:schemeClr val="bg1"/>
                </a:solidFill>
                <a:latin typeface="Albertus Extra Bold" pitchFamily="34" charset="0"/>
              </a:rPr>
              <a:t>Close-up of garland</a:t>
            </a:r>
          </a:p>
        </p:txBody>
      </p:sp>
      <p:sp>
        <p:nvSpPr>
          <p:cNvPr id="145416" name="Line 20"/>
          <p:cNvSpPr>
            <a:spLocks/>
          </p:cNvSpPr>
          <p:nvPr/>
        </p:nvSpPr>
        <p:spPr bwMode="auto">
          <a:xfrm>
            <a:off x="307975" y="11080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graphicFrame>
        <p:nvGraphicFramePr>
          <p:cNvPr id="145410" name="Object 2"/>
          <p:cNvGraphicFramePr>
            <a:graphicFrameLocks noChangeAspect="1"/>
          </p:cNvGraphicFramePr>
          <p:nvPr/>
        </p:nvGraphicFramePr>
        <p:xfrm>
          <a:off x="3170238" y="3125788"/>
          <a:ext cx="4613275" cy="1881187"/>
        </p:xfrm>
        <a:graphic>
          <a:graphicData uri="http://schemas.openxmlformats.org/presentationml/2006/ole">
            <p:oleObj spid="_x0000_s145410" name="Image" r:id="rId6" imgW="9193651" imgH="11492063" progId="">
              <p:embed/>
            </p:oleObj>
          </a:graphicData>
        </a:graphic>
      </p:graphicFrame>
      <p:sp>
        <p:nvSpPr>
          <p:cNvPr id="145417" name="Text Box 10"/>
          <p:cNvSpPr txBox="1">
            <a:spLocks noChangeArrowheads="1"/>
          </p:cNvSpPr>
          <p:nvPr/>
        </p:nvSpPr>
        <p:spPr bwMode="auto">
          <a:xfrm>
            <a:off x="746125" y="3654425"/>
            <a:ext cx="2192338" cy="822325"/>
          </a:xfrm>
          <a:prstGeom prst="rect">
            <a:avLst/>
          </a:prstGeom>
          <a:noFill/>
          <a:ln w="9525">
            <a:noFill/>
            <a:miter lim="800000"/>
            <a:headEnd/>
            <a:tailEnd/>
          </a:ln>
        </p:spPr>
        <p:txBody>
          <a:bodyPr wrap="none">
            <a:prstTxWarp prst="textNoShape">
              <a:avLst/>
            </a:prstTxWarp>
            <a:spAutoFit/>
          </a:bodyPr>
          <a:lstStyle/>
          <a:p>
            <a:pPr algn="ctr"/>
            <a:r>
              <a:rPr lang="en-US">
                <a:solidFill>
                  <a:schemeClr val="bg1"/>
                </a:solidFill>
              </a:rPr>
              <a:t>Matlab’s</a:t>
            </a:r>
          </a:p>
          <a:p>
            <a:pPr algn="ctr"/>
            <a:r>
              <a:rPr lang="en-US">
                <a:solidFill>
                  <a:schemeClr val="bg1"/>
                </a:solidFill>
                <a:latin typeface="Courier New" pitchFamily="-1" charset="0"/>
              </a:rPr>
              <a:t>deconvblind</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hangingPunct="1"/>
            <a:endParaRPr lang="en-US">
              <a:ea typeface="ＭＳ Ｐゴシック" pitchFamily="-1" charset="-128"/>
              <a:cs typeface="ＭＳ Ｐゴシック" pitchFamily="-1" charset="-128"/>
            </a:endParaRPr>
          </a:p>
        </p:txBody>
      </p:sp>
      <p:sp>
        <p:nvSpPr>
          <p:cNvPr id="147459" name="Rectangle 3"/>
          <p:cNvSpPr>
            <a:spLocks noGrp="1" noChangeArrowheads="1"/>
          </p:cNvSpPr>
          <p:nvPr>
            <p:ph type="body" idx="1"/>
          </p:nvPr>
        </p:nvSpPr>
        <p:spPr/>
        <p:txBody>
          <a:bodyPr/>
          <a:lstStyle/>
          <a:p>
            <a:pPr hangingPunct="1"/>
            <a:endParaRPr lang="en-US">
              <a:ea typeface="ＭＳ Ｐゴシック" pitchFamily="-1" charset="-128"/>
              <a:cs typeface="ＭＳ Ｐゴシック" pitchFamily="-1" charset="-128"/>
            </a:endParaRPr>
          </a:p>
        </p:txBody>
      </p:sp>
      <p:pic>
        <p:nvPicPr>
          <p:cNvPr id="147460" name="Picture 4" descr="pietro4a_blurry"/>
          <p:cNvPicPr>
            <a:picLocks noChangeAspect="1" noChangeArrowheads="1"/>
          </p:cNvPicPr>
          <p:nvPr/>
        </p:nvPicPr>
        <p:blipFill>
          <a:blip r:embed="rId3"/>
          <a:srcRect/>
          <a:stretch>
            <a:fillRect/>
          </a:stretch>
        </p:blipFill>
        <p:spPr bwMode="auto">
          <a:xfrm>
            <a:off x="533400" y="381000"/>
            <a:ext cx="8077200" cy="6057900"/>
          </a:xfrm>
          <a:prstGeom prst="rect">
            <a:avLst/>
          </a:prstGeom>
          <a:noFill/>
          <a:ln w="9525">
            <a:solidFill>
              <a:schemeClr val="bg1"/>
            </a:solidFill>
            <a:miter lim="800000"/>
            <a:headEnd/>
            <a:tailEnd/>
          </a:ln>
        </p:spPr>
      </p:pic>
      <p:sp>
        <p:nvSpPr>
          <p:cNvPr id="147461" name="Text Box 5"/>
          <p:cNvSpPr txBox="1">
            <a:spLocks noChangeArrowheads="1"/>
          </p:cNvSpPr>
          <p:nvPr/>
        </p:nvSpPr>
        <p:spPr bwMode="auto">
          <a:xfrm>
            <a:off x="2608263" y="-58738"/>
            <a:ext cx="3332162"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Original photograph</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7" name="Rectangle 2"/>
          <p:cNvSpPr>
            <a:spLocks noGrp="1" noChangeArrowheads="1"/>
          </p:cNvSpPr>
          <p:nvPr>
            <p:ph type="title"/>
          </p:nvPr>
        </p:nvSpPr>
        <p:spPr/>
        <p:txBody>
          <a:bodyPr/>
          <a:lstStyle/>
          <a:p>
            <a:pPr hangingPunct="1"/>
            <a:endParaRPr lang="en-US">
              <a:ea typeface="ＭＳ Ｐゴシック" pitchFamily="-1" charset="-128"/>
              <a:cs typeface="ＭＳ Ｐゴシック" pitchFamily="-1" charset="-128"/>
            </a:endParaRPr>
          </a:p>
        </p:txBody>
      </p:sp>
      <p:sp>
        <p:nvSpPr>
          <p:cNvPr id="149508" name="Rectangle 3"/>
          <p:cNvSpPr>
            <a:spLocks noGrp="1" noChangeArrowheads="1"/>
          </p:cNvSpPr>
          <p:nvPr>
            <p:ph type="body" idx="1"/>
          </p:nvPr>
        </p:nvSpPr>
        <p:spPr/>
        <p:txBody>
          <a:bodyPr/>
          <a:lstStyle/>
          <a:p>
            <a:pPr hangingPunct="1"/>
            <a:endParaRPr lang="en-US">
              <a:ea typeface="ＭＳ Ｐゴシック" pitchFamily="-1" charset="-128"/>
              <a:cs typeface="ＭＳ Ｐゴシック" pitchFamily="-1" charset="-128"/>
            </a:endParaRPr>
          </a:p>
        </p:txBody>
      </p:sp>
      <p:sp>
        <p:nvSpPr>
          <p:cNvPr id="149509" name="Text Box 5"/>
          <p:cNvSpPr txBox="1">
            <a:spLocks noChangeArrowheads="1"/>
          </p:cNvSpPr>
          <p:nvPr/>
        </p:nvSpPr>
        <p:spPr bwMode="auto">
          <a:xfrm>
            <a:off x="2608263" y="-53975"/>
            <a:ext cx="3848100"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Matlab’s </a:t>
            </a:r>
            <a:r>
              <a:rPr lang="en-US" sz="2700">
                <a:solidFill>
                  <a:schemeClr val="bg1"/>
                </a:solidFill>
                <a:latin typeface="Courier New" pitchFamily="-1" charset="0"/>
              </a:rPr>
              <a:t>deconvblind</a:t>
            </a:r>
          </a:p>
        </p:txBody>
      </p:sp>
      <p:graphicFrame>
        <p:nvGraphicFramePr>
          <p:cNvPr id="149506" name="Object 2"/>
          <p:cNvGraphicFramePr>
            <a:graphicFrameLocks noChangeAspect="1"/>
          </p:cNvGraphicFramePr>
          <p:nvPr/>
        </p:nvGraphicFramePr>
        <p:xfrm>
          <a:off x="528638" y="382588"/>
          <a:ext cx="8081962" cy="6061075"/>
        </p:xfrm>
        <a:graphic>
          <a:graphicData uri="http://schemas.openxmlformats.org/presentationml/2006/ole">
            <p:oleObj spid="_x0000_s149506" name="Image" r:id="rId4" imgW="10768254" imgH="8076190" progId="">
              <p:embed/>
            </p:oleObj>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hangingPunct="1"/>
            <a:endParaRPr lang="en-US">
              <a:ea typeface="ＭＳ Ｐゴシック" pitchFamily="-1" charset="-128"/>
              <a:cs typeface="ＭＳ Ｐゴシック" pitchFamily="-1" charset="-128"/>
            </a:endParaRPr>
          </a:p>
        </p:txBody>
      </p:sp>
      <p:sp>
        <p:nvSpPr>
          <p:cNvPr id="151555" name="Rectangle 3"/>
          <p:cNvSpPr>
            <a:spLocks noGrp="1" noChangeArrowheads="1"/>
          </p:cNvSpPr>
          <p:nvPr>
            <p:ph type="body" idx="1"/>
          </p:nvPr>
        </p:nvSpPr>
        <p:spPr/>
        <p:txBody>
          <a:bodyPr/>
          <a:lstStyle/>
          <a:p>
            <a:pPr hangingPunct="1"/>
            <a:endParaRPr lang="en-US">
              <a:ea typeface="ＭＳ Ｐゴシック" pitchFamily="-1" charset="-128"/>
              <a:cs typeface="ＭＳ Ｐゴシック" pitchFamily="-1" charset="-128"/>
            </a:endParaRPr>
          </a:p>
        </p:txBody>
      </p:sp>
      <p:pic>
        <p:nvPicPr>
          <p:cNvPr id="151556" name="Picture 5" descr="pietro4SharpenedBC"/>
          <p:cNvPicPr>
            <a:picLocks noChangeArrowheads="1"/>
          </p:cNvPicPr>
          <p:nvPr/>
        </p:nvPicPr>
        <p:blipFill>
          <a:blip r:embed="rId3"/>
          <a:srcRect/>
          <a:stretch>
            <a:fillRect/>
          </a:stretch>
        </p:blipFill>
        <p:spPr bwMode="auto">
          <a:xfrm>
            <a:off x="533400" y="381000"/>
            <a:ext cx="8075613" cy="6056313"/>
          </a:xfrm>
          <a:prstGeom prst="rect">
            <a:avLst/>
          </a:prstGeom>
          <a:noFill/>
          <a:ln w="9525">
            <a:solidFill>
              <a:schemeClr val="bg1"/>
            </a:solidFill>
            <a:miter lim="800000"/>
            <a:headEnd/>
            <a:tailEnd/>
          </a:ln>
        </p:spPr>
      </p:pic>
      <p:sp>
        <p:nvSpPr>
          <p:cNvPr id="151557" name="Text Box 8"/>
          <p:cNvSpPr txBox="1">
            <a:spLocks noChangeArrowheads="1"/>
          </p:cNvSpPr>
          <p:nvPr/>
        </p:nvSpPr>
        <p:spPr bwMode="auto">
          <a:xfrm>
            <a:off x="2608263" y="-58738"/>
            <a:ext cx="3998912"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Photoshop sharpen more</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hangingPunct="1"/>
            <a:endParaRPr lang="en-US">
              <a:ea typeface="ＭＳ Ｐゴシック" pitchFamily="-1" charset="-128"/>
              <a:cs typeface="ＭＳ Ｐゴシック" pitchFamily="-1" charset="-128"/>
            </a:endParaRPr>
          </a:p>
        </p:txBody>
      </p:sp>
      <p:sp>
        <p:nvSpPr>
          <p:cNvPr id="153603" name="Rectangle 3"/>
          <p:cNvSpPr>
            <a:spLocks noGrp="1" noChangeArrowheads="1"/>
          </p:cNvSpPr>
          <p:nvPr>
            <p:ph type="body" idx="1"/>
          </p:nvPr>
        </p:nvSpPr>
        <p:spPr/>
        <p:txBody>
          <a:bodyPr/>
          <a:lstStyle/>
          <a:p>
            <a:pPr hangingPunct="1"/>
            <a:endParaRPr lang="en-US">
              <a:ea typeface="ＭＳ Ｐゴシック" pitchFamily="-1" charset="-128"/>
              <a:cs typeface="ＭＳ Ｐゴシック" pitchFamily="-1" charset="-128"/>
            </a:endParaRPr>
          </a:p>
        </p:txBody>
      </p:sp>
      <p:pic>
        <p:nvPicPr>
          <p:cNvPr id="153604" name="Picture 4" descr="pietro4a_final"/>
          <p:cNvPicPr>
            <a:picLocks noChangeAspect="1" noChangeArrowheads="1"/>
          </p:cNvPicPr>
          <p:nvPr/>
        </p:nvPicPr>
        <p:blipFill>
          <a:blip r:embed="rId3"/>
          <a:srcRect/>
          <a:stretch>
            <a:fillRect/>
          </a:stretch>
        </p:blipFill>
        <p:spPr bwMode="auto">
          <a:xfrm>
            <a:off x="533400" y="381000"/>
            <a:ext cx="8077200" cy="6057900"/>
          </a:xfrm>
          <a:prstGeom prst="rect">
            <a:avLst/>
          </a:prstGeom>
          <a:noFill/>
          <a:ln w="9525">
            <a:solidFill>
              <a:schemeClr val="bg1"/>
            </a:solidFill>
            <a:miter lim="800000"/>
            <a:headEnd/>
            <a:tailEnd/>
          </a:ln>
        </p:spPr>
      </p:pic>
      <p:sp>
        <p:nvSpPr>
          <p:cNvPr id="153605" name="Text Box 6"/>
          <p:cNvSpPr txBox="1">
            <a:spLocks noChangeArrowheads="1"/>
          </p:cNvSpPr>
          <p:nvPr/>
        </p:nvSpPr>
        <p:spPr bwMode="auto">
          <a:xfrm>
            <a:off x="3195638" y="-58738"/>
            <a:ext cx="1909762"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Our output</a:t>
            </a:r>
          </a:p>
        </p:txBody>
      </p:sp>
      <p:pic>
        <p:nvPicPr>
          <p:cNvPr id="153606" name="Picture 7"/>
          <p:cNvPicPr>
            <a:picLocks noChangeAspect="1"/>
          </p:cNvPicPr>
          <p:nvPr/>
        </p:nvPicPr>
        <p:blipFill>
          <a:blip r:embed="rId4"/>
          <a:srcRect/>
          <a:stretch>
            <a:fillRect/>
          </a:stretch>
        </p:blipFill>
        <p:spPr bwMode="auto">
          <a:xfrm>
            <a:off x="7593013" y="0"/>
            <a:ext cx="1550987" cy="1576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5058" name="Group 9"/>
          <p:cNvGrpSpPr>
            <a:grpSpLocks/>
          </p:cNvGrpSpPr>
          <p:nvPr/>
        </p:nvGrpSpPr>
        <p:grpSpPr bwMode="auto">
          <a:xfrm>
            <a:off x="0" y="881063"/>
            <a:ext cx="9144000" cy="5670550"/>
            <a:chOff x="402903" y="3861894"/>
            <a:chExt cx="3958302" cy="2456292"/>
          </a:xfrm>
        </p:grpSpPr>
        <p:pic>
          <p:nvPicPr>
            <p:cNvPr id="45072" name="Picture 4"/>
            <p:cNvPicPr>
              <a:picLocks noChangeAspect="1"/>
            </p:cNvPicPr>
            <p:nvPr/>
          </p:nvPicPr>
          <p:blipFill>
            <a:blip r:embed="rId2"/>
            <a:srcRect/>
            <a:stretch>
              <a:fillRect/>
            </a:stretch>
          </p:blipFill>
          <p:spPr bwMode="auto">
            <a:xfrm>
              <a:off x="402903" y="3866612"/>
              <a:ext cx="3946196" cy="2451574"/>
            </a:xfrm>
            <a:prstGeom prst="rect">
              <a:avLst/>
            </a:prstGeom>
            <a:noFill/>
            <a:ln w="9525">
              <a:noFill/>
              <a:miter lim="800000"/>
              <a:headEnd/>
              <a:tailEnd/>
            </a:ln>
          </p:spPr>
        </p:pic>
        <p:sp>
          <p:nvSpPr>
            <p:cNvPr id="6" name="Rectangle 5"/>
            <p:cNvSpPr/>
            <p:nvPr/>
          </p:nvSpPr>
          <p:spPr>
            <a:xfrm>
              <a:off x="404965" y="3861894"/>
              <a:ext cx="2586640" cy="245147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7" name="Rectangle 6"/>
            <p:cNvSpPr/>
            <p:nvPr/>
          </p:nvSpPr>
          <p:spPr>
            <a:xfrm>
              <a:off x="1777313" y="3866707"/>
              <a:ext cx="2583892" cy="1366364"/>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8" name="Rectangle 7"/>
            <p:cNvSpPr/>
            <p:nvPr/>
          </p:nvSpPr>
          <p:spPr>
            <a:xfrm>
              <a:off x="1743641" y="5280519"/>
              <a:ext cx="2612754"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9" name="Rectangle 8"/>
            <p:cNvSpPr/>
            <p:nvPr/>
          </p:nvSpPr>
          <p:spPr>
            <a:xfrm>
              <a:off x="3049330" y="4686388"/>
              <a:ext cx="1307064"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grpSp>
      <p:sp>
        <p:nvSpPr>
          <p:cNvPr id="45059" name="Title 1"/>
          <p:cNvSpPr>
            <a:spLocks noGrp="1"/>
          </p:cNvSpPr>
          <p:nvPr>
            <p:ph type="title"/>
          </p:nvPr>
        </p:nvSpPr>
        <p:spPr/>
        <p:txBody>
          <a:bodyPr/>
          <a:lstStyle/>
          <a:p>
            <a:r>
              <a:rPr lang="en-US" smtClean="0">
                <a:ea typeface="ＭＳ Ｐゴシック" pitchFamily="-1" charset="-128"/>
                <a:cs typeface="ＭＳ Ｐゴシック" pitchFamily="-1" charset="-128"/>
              </a:rPr>
              <a:t>The wavelet marginal model</a:t>
            </a:r>
          </a:p>
        </p:txBody>
      </p:sp>
      <p:pic>
        <p:nvPicPr>
          <p:cNvPr id="45060" name="Picture 2"/>
          <p:cNvPicPr>
            <a:picLocks noChangeAspect="1"/>
          </p:cNvPicPr>
          <p:nvPr/>
        </p:nvPicPr>
        <p:blipFill>
          <a:blip r:embed="rId3"/>
          <a:srcRect l="35966" r="46992"/>
          <a:stretch>
            <a:fillRect/>
          </a:stretch>
        </p:blipFill>
        <p:spPr bwMode="auto">
          <a:xfrm>
            <a:off x="4413250" y="4271963"/>
            <a:ext cx="744538" cy="1331912"/>
          </a:xfrm>
          <a:prstGeom prst="rect">
            <a:avLst/>
          </a:prstGeom>
          <a:noFill/>
          <a:ln w="9525">
            <a:noFill/>
            <a:miter lim="800000"/>
            <a:headEnd/>
            <a:tailEnd/>
          </a:ln>
        </p:spPr>
      </p:pic>
      <p:grpSp>
        <p:nvGrpSpPr>
          <p:cNvPr id="45061" name="Group 13"/>
          <p:cNvGrpSpPr>
            <a:grpSpLocks/>
          </p:cNvGrpSpPr>
          <p:nvPr/>
        </p:nvGrpSpPr>
        <p:grpSpPr bwMode="auto">
          <a:xfrm>
            <a:off x="4462463" y="2984500"/>
            <a:ext cx="2417762" cy="1138238"/>
            <a:chOff x="4462837" y="2984512"/>
            <a:chExt cx="2416995" cy="1138741"/>
          </a:xfrm>
        </p:grpSpPr>
        <p:sp>
          <p:nvSpPr>
            <p:cNvPr id="45070" name="TextBox 10"/>
            <p:cNvSpPr txBox="1">
              <a:spLocks noChangeArrowheads="1"/>
            </p:cNvSpPr>
            <p:nvPr/>
          </p:nvSpPr>
          <p:spPr bwMode="auto">
            <a:xfrm>
              <a:off x="4462837" y="2984512"/>
              <a:ext cx="2416995" cy="369315"/>
            </a:xfrm>
            <a:prstGeom prst="rect">
              <a:avLst/>
            </a:prstGeom>
            <a:noFill/>
            <a:ln w="9525">
              <a:noFill/>
              <a:miter lim="800000"/>
              <a:headEnd/>
              <a:tailEnd/>
            </a:ln>
          </p:spPr>
          <p:txBody>
            <a:bodyPr wrap="none">
              <a:prstTxWarp prst="textNoShape">
                <a:avLst/>
              </a:prstTxWarp>
              <a:spAutoFit/>
            </a:bodyPr>
            <a:lstStyle/>
            <a:p>
              <a:r>
                <a:rPr lang="en-US" sz="1800"/>
                <a:t>A small neighborhood</a:t>
              </a:r>
            </a:p>
          </p:txBody>
        </p:sp>
        <p:sp>
          <p:nvSpPr>
            <p:cNvPr id="12" name="Freeform 11"/>
            <p:cNvSpPr/>
            <p:nvPr/>
          </p:nvSpPr>
          <p:spPr>
            <a:xfrm>
              <a:off x="5714977" y="3318034"/>
              <a:ext cx="717322" cy="805219"/>
            </a:xfrm>
            <a:custGeom>
              <a:avLst/>
              <a:gdLst>
                <a:gd name="connsiteX0" fmla="*/ 0 w 717500"/>
                <a:gd name="connsiteY0" fmla="*/ 46730 h 805409"/>
                <a:gd name="connsiteX1" fmla="*/ 379367 w 717500"/>
                <a:gd name="connsiteY1" fmla="*/ 30237 h 805409"/>
                <a:gd name="connsiteX2" fmla="*/ 635028 w 717500"/>
                <a:gd name="connsiteY2" fmla="*/ 228153 h 805409"/>
                <a:gd name="connsiteX3" fmla="*/ 717500 w 717500"/>
                <a:gd name="connsiteY3" fmla="*/ 623986 h 805409"/>
                <a:gd name="connsiteX4" fmla="*/ 635028 w 717500"/>
                <a:gd name="connsiteY4" fmla="*/ 764176 h 805409"/>
                <a:gd name="connsiteX5" fmla="*/ 428850 w 717500"/>
                <a:gd name="connsiteY5" fmla="*/ 805409 h 80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500" h="805409">
                  <a:moveTo>
                    <a:pt x="0" y="46730"/>
                  </a:moveTo>
                  <a:cubicBezTo>
                    <a:pt x="136764" y="23365"/>
                    <a:pt x="273529" y="0"/>
                    <a:pt x="379367" y="30237"/>
                  </a:cubicBezTo>
                  <a:cubicBezTo>
                    <a:pt x="485205" y="60474"/>
                    <a:pt x="578673" y="129195"/>
                    <a:pt x="635028" y="228153"/>
                  </a:cubicBezTo>
                  <a:cubicBezTo>
                    <a:pt x="691383" y="327111"/>
                    <a:pt x="717500" y="534649"/>
                    <a:pt x="717500" y="623986"/>
                  </a:cubicBezTo>
                  <a:cubicBezTo>
                    <a:pt x="717500" y="713323"/>
                    <a:pt x="683136" y="733939"/>
                    <a:pt x="635028" y="764176"/>
                  </a:cubicBezTo>
                  <a:cubicBezTo>
                    <a:pt x="586920" y="794413"/>
                    <a:pt x="428850" y="805409"/>
                    <a:pt x="428850" y="805409"/>
                  </a:cubicBezTo>
                </a:path>
              </a:pathLst>
            </a:cu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sz="1800">
                <a:ea typeface="ＭＳ Ｐゴシック" pitchFamily="-1" charset="-128"/>
                <a:cs typeface="ＭＳ Ｐゴシック" pitchFamily="-1" charset="-128"/>
              </a:endParaRPr>
            </a:p>
          </p:txBody>
        </p:sp>
      </p:grpSp>
      <p:pic>
        <p:nvPicPr>
          <p:cNvPr id="45062" name="Picture 13"/>
          <p:cNvPicPr>
            <a:picLocks noChangeAspect="1"/>
          </p:cNvPicPr>
          <p:nvPr/>
        </p:nvPicPr>
        <p:blipFill>
          <a:blip r:embed="rId3"/>
          <a:srcRect r="47430"/>
          <a:stretch>
            <a:fillRect/>
          </a:stretch>
        </p:blipFill>
        <p:spPr bwMode="auto">
          <a:xfrm>
            <a:off x="2163763" y="4267200"/>
            <a:ext cx="2297112" cy="1331913"/>
          </a:xfrm>
          <a:prstGeom prst="rect">
            <a:avLst/>
          </a:prstGeom>
          <a:noFill/>
          <a:ln w="9525">
            <a:noFill/>
            <a:miter lim="800000"/>
            <a:headEnd/>
            <a:tailEnd/>
          </a:ln>
        </p:spPr>
      </p:pic>
      <p:sp>
        <p:nvSpPr>
          <p:cNvPr id="45063" name="TextBox 15"/>
          <p:cNvSpPr txBox="1">
            <a:spLocks noChangeArrowheads="1"/>
          </p:cNvSpPr>
          <p:nvPr/>
        </p:nvSpPr>
        <p:spPr bwMode="auto">
          <a:xfrm>
            <a:off x="3668713" y="5119688"/>
            <a:ext cx="800100" cy="400050"/>
          </a:xfrm>
          <a:prstGeom prst="rect">
            <a:avLst/>
          </a:prstGeom>
          <a:solidFill>
            <a:schemeClr val="bg1"/>
          </a:solidFill>
          <a:ln w="9525">
            <a:noFill/>
            <a:miter lim="800000"/>
            <a:headEnd/>
            <a:tailEnd/>
          </a:ln>
        </p:spPr>
        <p:txBody>
          <a:bodyPr>
            <a:prstTxWarp prst="textNoShape">
              <a:avLst/>
            </a:prstTxWarp>
            <a:spAutoFit/>
          </a:bodyPr>
          <a:lstStyle/>
          <a:p>
            <a:pPr algn="ctr"/>
            <a:r>
              <a:rPr lang="en-US" sz="2000"/>
              <a:t>k</a:t>
            </a:r>
          </a:p>
        </p:txBody>
      </p:sp>
      <p:sp>
        <p:nvSpPr>
          <p:cNvPr id="17" name="Rectangle 16"/>
          <p:cNvSpPr/>
          <p:nvPr/>
        </p:nvSpPr>
        <p:spPr>
          <a:xfrm>
            <a:off x="5119688" y="4273550"/>
            <a:ext cx="2046287" cy="13319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45065" name="TextBox 12"/>
          <p:cNvSpPr txBox="1">
            <a:spLocks noChangeArrowheads="1"/>
          </p:cNvSpPr>
          <p:nvPr/>
        </p:nvSpPr>
        <p:spPr bwMode="auto">
          <a:xfrm>
            <a:off x="5119688" y="4413250"/>
            <a:ext cx="2073275" cy="708025"/>
          </a:xfrm>
          <a:prstGeom prst="rect">
            <a:avLst/>
          </a:prstGeom>
          <a:noFill/>
          <a:ln w="9525">
            <a:noFill/>
            <a:miter lim="800000"/>
            <a:headEnd/>
            <a:tailEnd/>
          </a:ln>
        </p:spPr>
        <p:txBody>
          <a:bodyPr wrap="none">
            <a:prstTxWarp prst="textNoShape">
              <a:avLst/>
            </a:prstTxWarp>
            <a:spAutoFit/>
          </a:bodyPr>
          <a:lstStyle/>
          <a:p>
            <a:r>
              <a:rPr lang="en-US" sz="3600"/>
              <a:t>p</a:t>
            </a:r>
            <a:r>
              <a:rPr lang="en-US" sz="4000"/>
              <a:t>(</a:t>
            </a:r>
            <a:r>
              <a:rPr lang="en-US" sz="3600"/>
              <a:t>h</a:t>
            </a:r>
            <a:r>
              <a:rPr lang="en-US" sz="3600" baseline="-25000"/>
              <a:t>k</a:t>
            </a:r>
            <a:r>
              <a:rPr lang="en-US" sz="3600"/>
              <a:t>(</a:t>
            </a:r>
            <a:r>
              <a:rPr lang="en-US" sz="3600" i="1">
                <a:latin typeface="Times" pitchFamily="-1" charset="0"/>
                <a:ea typeface="Times" pitchFamily="-1" charset="0"/>
                <a:cs typeface="Times" pitchFamily="-1" charset="0"/>
              </a:rPr>
              <a:t>x,y</a:t>
            </a:r>
            <a:r>
              <a:rPr lang="en-US" sz="3600"/>
              <a:t>)</a:t>
            </a:r>
            <a:r>
              <a:rPr lang="en-US" sz="4000"/>
              <a:t>)</a:t>
            </a:r>
          </a:p>
        </p:txBody>
      </p:sp>
      <p:cxnSp>
        <p:nvCxnSpPr>
          <p:cNvPr id="19" name="Straight Arrow Connector 18"/>
          <p:cNvCxnSpPr/>
          <p:nvPr/>
        </p:nvCxnSpPr>
        <p:spPr>
          <a:xfrm rot="16200000" flipH="1">
            <a:off x="5656263" y="5492750"/>
            <a:ext cx="666750" cy="1714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067" name="TextBox 19"/>
          <p:cNvSpPr txBox="1">
            <a:spLocks noChangeArrowheads="1"/>
          </p:cNvSpPr>
          <p:nvPr/>
        </p:nvSpPr>
        <p:spPr bwMode="auto">
          <a:xfrm>
            <a:off x="5722938" y="5895975"/>
            <a:ext cx="1519237" cy="368300"/>
          </a:xfrm>
          <a:prstGeom prst="rect">
            <a:avLst/>
          </a:prstGeom>
          <a:noFill/>
          <a:ln w="9525">
            <a:noFill/>
            <a:miter lim="800000"/>
            <a:headEnd/>
            <a:tailEnd/>
          </a:ln>
        </p:spPr>
        <p:txBody>
          <a:bodyPr wrap="none">
            <a:prstTxWarp prst="textNoShape">
              <a:avLst/>
            </a:prstTxWarp>
            <a:spAutoFit/>
          </a:bodyPr>
          <a:lstStyle/>
          <a:p>
            <a:r>
              <a:rPr lang="en-US" sz="1800"/>
              <a:t>Filter outputs</a:t>
            </a:r>
          </a:p>
        </p:txBody>
      </p:sp>
      <p:sp>
        <p:nvSpPr>
          <p:cNvPr id="45068" name="TextBox 20"/>
          <p:cNvSpPr txBox="1">
            <a:spLocks noChangeArrowheads="1"/>
          </p:cNvSpPr>
          <p:nvPr/>
        </p:nvSpPr>
        <p:spPr bwMode="auto">
          <a:xfrm>
            <a:off x="603250" y="5872163"/>
            <a:ext cx="4406900" cy="369887"/>
          </a:xfrm>
          <a:prstGeom prst="rect">
            <a:avLst/>
          </a:prstGeom>
          <a:noFill/>
          <a:ln w="9525">
            <a:noFill/>
            <a:miter lim="800000"/>
            <a:headEnd/>
            <a:tailEnd/>
          </a:ln>
        </p:spPr>
        <p:txBody>
          <a:bodyPr wrap="none">
            <a:prstTxWarp prst="textNoShape">
              <a:avLst/>
            </a:prstTxWarp>
            <a:spAutoFit/>
          </a:bodyPr>
          <a:lstStyle/>
          <a:p>
            <a:r>
              <a:rPr lang="en-US" sz="1800"/>
              <a:t>All pixels and all outputs are independent</a:t>
            </a:r>
          </a:p>
        </p:txBody>
      </p:sp>
      <p:cxnSp>
        <p:nvCxnSpPr>
          <p:cNvPr id="23" name="Straight Arrow Connector 22"/>
          <p:cNvCxnSpPr/>
          <p:nvPr/>
        </p:nvCxnSpPr>
        <p:spPr>
          <a:xfrm rot="5400000" flipH="1" flipV="1">
            <a:off x="2782888" y="5205412"/>
            <a:ext cx="979488" cy="2905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5650" name="Picture 3" descr="pietro4_final"/>
          <p:cNvPicPr>
            <a:picLocks noChangeAspect="1" noChangeArrowheads="1"/>
          </p:cNvPicPr>
          <p:nvPr/>
        </p:nvPicPr>
        <p:blipFill>
          <a:blip r:embed="rId3"/>
          <a:srcRect/>
          <a:stretch>
            <a:fillRect/>
          </a:stretch>
        </p:blipFill>
        <p:spPr bwMode="auto">
          <a:xfrm>
            <a:off x="252413" y="712788"/>
            <a:ext cx="4857750" cy="3643312"/>
          </a:xfrm>
          <a:prstGeom prst="rect">
            <a:avLst/>
          </a:prstGeom>
          <a:noFill/>
          <a:ln w="9525">
            <a:noFill/>
            <a:miter lim="800000"/>
            <a:headEnd/>
            <a:tailEnd/>
          </a:ln>
        </p:spPr>
      </p:pic>
      <p:grpSp>
        <p:nvGrpSpPr>
          <p:cNvPr id="2" name="Group 13"/>
          <p:cNvGrpSpPr>
            <a:grpSpLocks/>
          </p:cNvGrpSpPr>
          <p:nvPr/>
        </p:nvGrpSpPr>
        <p:grpSpPr bwMode="auto">
          <a:xfrm>
            <a:off x="1820863" y="1235075"/>
            <a:ext cx="6913562" cy="2420938"/>
            <a:chOff x="1820863" y="1235075"/>
            <a:chExt cx="6913123" cy="2421642"/>
          </a:xfrm>
        </p:grpSpPr>
        <p:sp>
          <p:nvSpPr>
            <p:cNvPr id="155653" name="Rectangle 6"/>
            <p:cNvSpPr>
              <a:spLocks noChangeArrowheads="1"/>
            </p:cNvSpPr>
            <p:nvPr/>
          </p:nvSpPr>
          <p:spPr bwMode="auto">
            <a:xfrm>
              <a:off x="1820863" y="1719263"/>
              <a:ext cx="363537" cy="296863"/>
            </a:xfrm>
            <a:prstGeom prst="rect">
              <a:avLst/>
            </a:prstGeom>
            <a:noFill/>
            <a:ln w="19050">
              <a:solidFill>
                <a:srgbClr val="FF3300"/>
              </a:solidFill>
              <a:miter lim="800000"/>
              <a:headEnd/>
              <a:tailEnd/>
            </a:ln>
          </p:spPr>
          <p:txBody>
            <a:bodyPr wrap="none" anchor="ctr">
              <a:prstTxWarp prst="textNoShape">
                <a:avLst/>
              </a:prstTxWarp>
            </a:bodyPr>
            <a:lstStyle/>
            <a:p>
              <a:endParaRPr lang="en-US" sz="1800"/>
            </a:p>
          </p:txBody>
        </p:sp>
        <p:sp>
          <p:nvSpPr>
            <p:cNvPr id="155654" name="Line 7"/>
            <p:cNvSpPr>
              <a:spLocks noChangeShapeType="1"/>
            </p:cNvSpPr>
            <p:nvPr/>
          </p:nvSpPr>
          <p:spPr bwMode="auto">
            <a:xfrm flipV="1">
              <a:off x="2168525" y="1235075"/>
              <a:ext cx="3622675" cy="492125"/>
            </a:xfrm>
            <a:prstGeom prst="line">
              <a:avLst/>
            </a:prstGeom>
            <a:noFill/>
            <a:ln w="19050">
              <a:solidFill>
                <a:srgbClr val="FF3300"/>
              </a:solidFill>
              <a:round/>
              <a:headEnd/>
              <a:tailEnd/>
            </a:ln>
          </p:spPr>
          <p:txBody>
            <a:bodyPr>
              <a:prstTxWarp prst="textNoShape">
                <a:avLst/>
              </a:prstTxWarp>
            </a:bodyPr>
            <a:lstStyle/>
            <a:p>
              <a:endParaRPr lang="en-US"/>
            </a:p>
          </p:txBody>
        </p:sp>
        <p:sp>
          <p:nvSpPr>
            <p:cNvPr id="155655" name="Line 8"/>
            <p:cNvSpPr>
              <a:spLocks noChangeShapeType="1"/>
            </p:cNvSpPr>
            <p:nvPr/>
          </p:nvSpPr>
          <p:spPr bwMode="auto">
            <a:xfrm>
              <a:off x="2181225" y="2011363"/>
              <a:ext cx="3630612" cy="1574800"/>
            </a:xfrm>
            <a:prstGeom prst="line">
              <a:avLst/>
            </a:prstGeom>
            <a:noFill/>
            <a:ln w="19050">
              <a:solidFill>
                <a:srgbClr val="FF3300"/>
              </a:solidFill>
              <a:round/>
              <a:headEnd/>
              <a:tailEnd/>
            </a:ln>
          </p:spPr>
          <p:txBody>
            <a:bodyPr>
              <a:prstTxWarp prst="textNoShape">
                <a:avLst/>
              </a:prstTxWarp>
            </a:bodyPr>
            <a:lstStyle/>
            <a:p>
              <a:endParaRPr lang="en-US"/>
            </a:p>
          </p:txBody>
        </p:sp>
        <p:pic>
          <p:nvPicPr>
            <p:cNvPr id="155656" name="Picture 11"/>
            <p:cNvPicPr>
              <a:picLocks noChangeAspect="1"/>
            </p:cNvPicPr>
            <p:nvPr/>
          </p:nvPicPr>
          <p:blipFill>
            <a:blip r:embed="rId4"/>
            <a:srcRect/>
            <a:stretch>
              <a:fillRect/>
            </a:stretch>
          </p:blipFill>
          <p:spPr bwMode="auto">
            <a:xfrm>
              <a:off x="5698337" y="1262137"/>
              <a:ext cx="3035649" cy="2394580"/>
            </a:xfrm>
            <a:prstGeom prst="rect">
              <a:avLst/>
            </a:prstGeom>
            <a:noFill/>
            <a:ln w="9525">
              <a:noFill/>
              <a:miter lim="800000"/>
              <a:headEnd/>
              <a:tailEnd/>
            </a:ln>
          </p:spPr>
        </p:pic>
      </p:grpSp>
      <p:pic>
        <p:nvPicPr>
          <p:cNvPr id="13" name="Picture 12"/>
          <p:cNvPicPr>
            <a:picLocks noChangeAspect="1"/>
          </p:cNvPicPr>
          <p:nvPr/>
        </p:nvPicPr>
        <p:blipFill>
          <a:blip r:embed="rId5"/>
          <a:srcRect/>
          <a:stretch>
            <a:fillRect/>
          </a:stretch>
        </p:blipFill>
        <p:spPr bwMode="auto">
          <a:xfrm>
            <a:off x="233363" y="4465638"/>
            <a:ext cx="8793162" cy="2392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7698" name="Picture 4" descr="klette1_blurry"/>
          <p:cNvPicPr>
            <a:picLocks noChangeAspect="1" noChangeArrowheads="1"/>
          </p:cNvPicPr>
          <p:nvPr/>
        </p:nvPicPr>
        <p:blipFill>
          <a:blip r:embed="rId3"/>
          <a:srcRect/>
          <a:stretch>
            <a:fillRect/>
          </a:stretch>
        </p:blipFill>
        <p:spPr bwMode="auto">
          <a:xfrm>
            <a:off x="609600" y="762000"/>
            <a:ext cx="7772400" cy="5175250"/>
          </a:xfrm>
          <a:prstGeom prst="rect">
            <a:avLst/>
          </a:prstGeom>
          <a:noFill/>
          <a:ln w="9525">
            <a:solidFill>
              <a:schemeClr val="bg1"/>
            </a:solidFill>
            <a:miter lim="800000"/>
            <a:headEnd/>
            <a:tailEnd/>
          </a:ln>
        </p:spPr>
      </p:pic>
      <p:sp>
        <p:nvSpPr>
          <p:cNvPr id="157699" name="Text Box 5"/>
          <p:cNvSpPr txBox="1">
            <a:spLocks noChangeArrowheads="1"/>
          </p:cNvSpPr>
          <p:nvPr/>
        </p:nvSpPr>
        <p:spPr bwMode="auto">
          <a:xfrm>
            <a:off x="2667000" y="228600"/>
            <a:ext cx="3332163"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Original photograph</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Rectangle 3"/>
          <p:cNvSpPr>
            <a:spLocks noGrp="1" noChangeArrowheads="1"/>
          </p:cNvSpPr>
          <p:nvPr>
            <p:ph type="body" idx="1"/>
          </p:nvPr>
        </p:nvSpPr>
        <p:spPr/>
        <p:txBody>
          <a:bodyPr/>
          <a:lstStyle/>
          <a:p>
            <a:pPr hangingPunct="1"/>
            <a:endParaRPr lang="en-US">
              <a:ea typeface="ＭＳ Ｐゴシック" pitchFamily="-1" charset="-128"/>
              <a:cs typeface="ＭＳ Ｐゴシック" pitchFamily="-1" charset="-128"/>
            </a:endParaRPr>
          </a:p>
        </p:txBody>
      </p:sp>
      <p:pic>
        <p:nvPicPr>
          <p:cNvPr id="159747" name="Picture 4" descr="klette1_final"/>
          <p:cNvPicPr>
            <a:picLocks noChangeAspect="1" noChangeArrowheads="1"/>
          </p:cNvPicPr>
          <p:nvPr/>
        </p:nvPicPr>
        <p:blipFill>
          <a:blip r:embed="rId3"/>
          <a:srcRect/>
          <a:stretch>
            <a:fillRect/>
          </a:stretch>
        </p:blipFill>
        <p:spPr bwMode="auto">
          <a:xfrm>
            <a:off x="609600" y="762000"/>
            <a:ext cx="7772400" cy="5175250"/>
          </a:xfrm>
          <a:prstGeom prst="rect">
            <a:avLst/>
          </a:prstGeom>
          <a:noFill/>
          <a:ln w="9525">
            <a:solidFill>
              <a:schemeClr val="bg1"/>
            </a:solidFill>
            <a:miter lim="800000"/>
            <a:headEnd/>
            <a:tailEnd/>
          </a:ln>
        </p:spPr>
      </p:pic>
      <p:sp>
        <p:nvSpPr>
          <p:cNvPr id="159748" name="Text Box 6"/>
          <p:cNvSpPr txBox="1">
            <a:spLocks noChangeArrowheads="1"/>
          </p:cNvSpPr>
          <p:nvPr/>
        </p:nvSpPr>
        <p:spPr bwMode="auto">
          <a:xfrm>
            <a:off x="3195638" y="258763"/>
            <a:ext cx="1909762" cy="503237"/>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Our output</a:t>
            </a:r>
          </a:p>
        </p:txBody>
      </p:sp>
      <p:pic>
        <p:nvPicPr>
          <p:cNvPr id="159749" name="Picture 6"/>
          <p:cNvPicPr>
            <a:picLocks noChangeAspect="1"/>
          </p:cNvPicPr>
          <p:nvPr/>
        </p:nvPicPr>
        <p:blipFill>
          <a:blip r:embed="rId4"/>
          <a:srcRect/>
          <a:stretch>
            <a:fillRect/>
          </a:stretch>
        </p:blipFill>
        <p:spPr bwMode="auto">
          <a:xfrm>
            <a:off x="7285038" y="0"/>
            <a:ext cx="1858962" cy="1830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a:srcRect/>
          <a:stretch>
            <a:fillRect/>
          </a:stretch>
        </p:blipFill>
        <p:spPr bwMode="auto">
          <a:xfrm>
            <a:off x="566738" y="1317625"/>
            <a:ext cx="7940675" cy="5124450"/>
          </a:xfrm>
          <a:prstGeom prst="rect">
            <a:avLst/>
          </a:prstGeom>
          <a:noFill/>
          <a:ln w="9525">
            <a:noFill/>
            <a:miter lim="800000"/>
            <a:headEnd/>
            <a:tailEnd/>
          </a:ln>
        </p:spPr>
      </p:pic>
      <p:sp>
        <p:nvSpPr>
          <p:cNvPr id="161795" name="Text Box 6"/>
          <p:cNvSpPr txBox="1">
            <a:spLocks noChangeArrowheads="1"/>
          </p:cNvSpPr>
          <p:nvPr/>
        </p:nvSpPr>
        <p:spPr bwMode="auto">
          <a:xfrm>
            <a:off x="2608263" y="204788"/>
            <a:ext cx="3332162" cy="503237"/>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Original photograph</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2819" name="Text Box 3"/>
          <p:cNvSpPr txBox="1">
            <a:spLocks noChangeArrowheads="1"/>
          </p:cNvSpPr>
          <p:nvPr/>
        </p:nvSpPr>
        <p:spPr bwMode="auto">
          <a:xfrm>
            <a:off x="3708400" y="204788"/>
            <a:ext cx="1909763" cy="503237"/>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Our output</a:t>
            </a:r>
          </a:p>
        </p:txBody>
      </p:sp>
      <p:graphicFrame>
        <p:nvGraphicFramePr>
          <p:cNvPr id="162818" name="Object 2"/>
          <p:cNvGraphicFramePr>
            <a:graphicFrameLocks noChangeAspect="1"/>
          </p:cNvGraphicFramePr>
          <p:nvPr/>
        </p:nvGraphicFramePr>
        <p:xfrm>
          <a:off x="566738" y="1316038"/>
          <a:ext cx="7943850" cy="5081587"/>
        </p:xfrm>
        <a:graphic>
          <a:graphicData uri="http://schemas.openxmlformats.org/presentationml/2006/ole">
            <p:oleObj spid="_x0000_s162818" name="Image" r:id="rId3" imgW="9320635" imgH="6044444" progId="">
              <p:embed/>
            </p:oleObj>
          </a:graphicData>
        </a:graphic>
      </p:graphicFrame>
      <p:pic>
        <p:nvPicPr>
          <p:cNvPr id="162820" name="Picture 5"/>
          <p:cNvPicPr>
            <a:picLocks noChangeAspect="1"/>
          </p:cNvPicPr>
          <p:nvPr/>
        </p:nvPicPr>
        <p:blipFill>
          <a:blip r:embed="rId4"/>
          <a:srcRect/>
          <a:stretch>
            <a:fillRect/>
          </a:stretch>
        </p:blipFill>
        <p:spPr bwMode="auto">
          <a:xfrm>
            <a:off x="7015163" y="0"/>
            <a:ext cx="2128837" cy="2119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43" name="Text Box 3"/>
          <p:cNvSpPr txBox="1">
            <a:spLocks noChangeArrowheads="1"/>
          </p:cNvSpPr>
          <p:nvPr/>
        </p:nvSpPr>
        <p:spPr bwMode="auto">
          <a:xfrm>
            <a:off x="2608263" y="209550"/>
            <a:ext cx="3848100"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Matlab’s </a:t>
            </a:r>
            <a:r>
              <a:rPr lang="en-US" sz="2700">
                <a:solidFill>
                  <a:schemeClr val="bg1"/>
                </a:solidFill>
                <a:latin typeface="Courier New" pitchFamily="-1" charset="0"/>
              </a:rPr>
              <a:t>deconvblind</a:t>
            </a:r>
            <a:endParaRPr lang="en-US" sz="2700">
              <a:solidFill>
                <a:schemeClr val="bg1"/>
              </a:solidFill>
            </a:endParaRPr>
          </a:p>
        </p:txBody>
      </p:sp>
      <p:graphicFrame>
        <p:nvGraphicFramePr>
          <p:cNvPr id="163842" name="Object 2"/>
          <p:cNvGraphicFramePr>
            <a:graphicFrameLocks noChangeAspect="1"/>
          </p:cNvGraphicFramePr>
          <p:nvPr/>
        </p:nvGraphicFramePr>
        <p:xfrm>
          <a:off x="566738" y="1316038"/>
          <a:ext cx="7943850" cy="5151437"/>
        </p:xfrm>
        <a:graphic>
          <a:graphicData uri="http://schemas.openxmlformats.org/presentationml/2006/ole">
            <p:oleObj spid="_x0000_s163842" name="Image" r:id="rId3" imgW="9320635" imgH="6044444" progId="">
              <p:embed/>
            </p:oleObj>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4866" name="Picture 2" descr="ian1_blurry1"/>
          <p:cNvPicPr>
            <a:picLocks noChangeAspect="1" noChangeArrowheads="1"/>
          </p:cNvPicPr>
          <p:nvPr/>
        </p:nvPicPr>
        <p:blipFill>
          <a:blip r:embed="rId2"/>
          <a:srcRect/>
          <a:stretch>
            <a:fillRect/>
          </a:stretch>
        </p:blipFill>
        <p:spPr bwMode="auto">
          <a:xfrm>
            <a:off x="0" y="0"/>
            <a:ext cx="9186863" cy="6891338"/>
          </a:xfrm>
          <a:prstGeom prst="rect">
            <a:avLst/>
          </a:prstGeom>
          <a:noFill/>
          <a:ln w="9525">
            <a:noFill/>
            <a:miter lim="800000"/>
            <a:headEnd/>
            <a:tailEnd/>
          </a:ln>
        </p:spPr>
      </p:pic>
      <p:sp>
        <p:nvSpPr>
          <p:cNvPr id="164867" name="Text Box 3"/>
          <p:cNvSpPr txBox="1">
            <a:spLocks noChangeArrowheads="1"/>
          </p:cNvSpPr>
          <p:nvPr/>
        </p:nvSpPr>
        <p:spPr bwMode="auto">
          <a:xfrm>
            <a:off x="152400" y="152400"/>
            <a:ext cx="3332163"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Original photograph</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5890" name="Picture 2" descr="ian1_final2"/>
          <p:cNvPicPr>
            <a:picLocks noChangeAspect="1" noChangeArrowheads="1"/>
          </p:cNvPicPr>
          <p:nvPr/>
        </p:nvPicPr>
        <p:blipFill>
          <a:blip r:embed="rId2"/>
          <a:srcRect/>
          <a:stretch>
            <a:fillRect/>
          </a:stretch>
        </p:blipFill>
        <p:spPr bwMode="auto">
          <a:xfrm>
            <a:off x="0" y="0"/>
            <a:ext cx="9186863" cy="6891338"/>
          </a:xfrm>
          <a:prstGeom prst="rect">
            <a:avLst/>
          </a:prstGeom>
          <a:noFill/>
          <a:ln w="9525">
            <a:noFill/>
            <a:miter lim="800000"/>
            <a:headEnd/>
            <a:tailEnd/>
          </a:ln>
        </p:spPr>
      </p:pic>
      <p:pic>
        <p:nvPicPr>
          <p:cNvPr id="165891" name="Picture 3"/>
          <p:cNvPicPr>
            <a:picLocks noChangeAspect="1" noChangeArrowheads="1"/>
          </p:cNvPicPr>
          <p:nvPr/>
        </p:nvPicPr>
        <p:blipFill>
          <a:blip r:embed="rId3"/>
          <a:srcRect/>
          <a:stretch>
            <a:fillRect/>
          </a:stretch>
        </p:blipFill>
        <p:spPr bwMode="auto">
          <a:xfrm>
            <a:off x="6588125" y="0"/>
            <a:ext cx="2555875" cy="2551113"/>
          </a:xfrm>
          <a:prstGeom prst="rect">
            <a:avLst/>
          </a:prstGeom>
          <a:noFill/>
          <a:ln w="9525">
            <a:noFill/>
            <a:miter lim="800000"/>
            <a:headEnd/>
            <a:tailEnd/>
          </a:ln>
        </p:spPr>
      </p:pic>
      <p:sp>
        <p:nvSpPr>
          <p:cNvPr id="165892" name="Text Box 4"/>
          <p:cNvSpPr txBox="1">
            <a:spLocks noChangeArrowheads="1"/>
          </p:cNvSpPr>
          <p:nvPr/>
        </p:nvSpPr>
        <p:spPr bwMode="auto">
          <a:xfrm>
            <a:off x="152400" y="152400"/>
            <a:ext cx="1909763"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Our output</a:t>
            </a:r>
          </a:p>
        </p:txBody>
      </p:sp>
      <p:sp>
        <p:nvSpPr>
          <p:cNvPr id="165893" name="Text Box 5"/>
          <p:cNvSpPr txBox="1">
            <a:spLocks noChangeArrowheads="1"/>
          </p:cNvSpPr>
          <p:nvPr/>
        </p:nvSpPr>
        <p:spPr bwMode="auto">
          <a:xfrm>
            <a:off x="6934200" y="1981200"/>
            <a:ext cx="1873250"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Blur kernel</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6914" name="Picture 2" descr="ian1_final2"/>
          <p:cNvPicPr>
            <a:picLocks noChangeAspect="1" noChangeArrowheads="1"/>
          </p:cNvPicPr>
          <p:nvPr/>
        </p:nvPicPr>
        <p:blipFill>
          <a:blip r:embed="rId2"/>
          <a:srcRect l="40982" t="33333" r="41599" b="27333"/>
          <a:stretch>
            <a:fillRect/>
          </a:stretch>
        </p:blipFill>
        <p:spPr bwMode="auto">
          <a:xfrm>
            <a:off x="6410325" y="2082800"/>
            <a:ext cx="2255838" cy="3819525"/>
          </a:xfrm>
          <a:prstGeom prst="rect">
            <a:avLst/>
          </a:prstGeom>
          <a:noFill/>
          <a:ln w="9525">
            <a:noFill/>
            <a:miter lim="800000"/>
            <a:headEnd/>
            <a:tailEnd/>
          </a:ln>
        </p:spPr>
      </p:pic>
      <p:pic>
        <p:nvPicPr>
          <p:cNvPr id="166915" name="Picture 3" descr="ian1_blurry"/>
          <p:cNvPicPr>
            <a:picLocks noChangeAspect="1" noChangeArrowheads="1"/>
          </p:cNvPicPr>
          <p:nvPr/>
        </p:nvPicPr>
        <p:blipFill>
          <a:blip r:embed="rId3"/>
          <a:srcRect l="39999" t="34334" r="40849" b="26334"/>
          <a:stretch>
            <a:fillRect/>
          </a:stretch>
        </p:blipFill>
        <p:spPr bwMode="auto">
          <a:xfrm>
            <a:off x="520700" y="2057400"/>
            <a:ext cx="2530475" cy="3895725"/>
          </a:xfrm>
          <a:prstGeom prst="rect">
            <a:avLst/>
          </a:prstGeom>
          <a:noFill/>
          <a:ln w="9525">
            <a:noFill/>
            <a:miter lim="800000"/>
            <a:headEnd/>
            <a:tailEnd/>
          </a:ln>
        </p:spPr>
      </p:pic>
      <p:pic>
        <p:nvPicPr>
          <p:cNvPr id="166916" name="Picture 4" descr="ian1_unsharp"/>
          <p:cNvPicPr>
            <a:picLocks noChangeAspect="1" noChangeArrowheads="1"/>
          </p:cNvPicPr>
          <p:nvPr/>
        </p:nvPicPr>
        <p:blipFill>
          <a:blip r:embed="rId4"/>
          <a:srcRect l="41499" t="34666" r="40750" b="26117"/>
          <a:stretch>
            <a:fillRect/>
          </a:stretch>
        </p:blipFill>
        <p:spPr bwMode="auto">
          <a:xfrm>
            <a:off x="3568700" y="2070100"/>
            <a:ext cx="2325688" cy="3852863"/>
          </a:xfrm>
          <a:prstGeom prst="rect">
            <a:avLst/>
          </a:prstGeom>
          <a:noFill/>
          <a:ln w="9525">
            <a:noFill/>
            <a:miter lim="800000"/>
            <a:headEnd/>
            <a:tailEnd/>
          </a:ln>
        </p:spPr>
      </p:pic>
      <p:sp>
        <p:nvSpPr>
          <p:cNvPr id="166917" name="Text Box 5"/>
          <p:cNvSpPr txBox="1">
            <a:spLocks noChangeArrowheads="1"/>
          </p:cNvSpPr>
          <p:nvPr/>
        </p:nvSpPr>
        <p:spPr bwMode="auto">
          <a:xfrm>
            <a:off x="206375" y="442913"/>
            <a:ext cx="3836988" cy="655637"/>
          </a:xfrm>
          <a:prstGeom prst="rect">
            <a:avLst/>
          </a:prstGeom>
          <a:noFill/>
          <a:ln w="9525">
            <a:noFill/>
            <a:miter lim="800000"/>
            <a:headEnd/>
            <a:tailEnd/>
          </a:ln>
        </p:spPr>
        <p:txBody>
          <a:bodyPr wrap="none">
            <a:prstTxWarp prst="textNoShape">
              <a:avLst/>
            </a:prstTxWarp>
            <a:spAutoFit/>
          </a:bodyPr>
          <a:lstStyle/>
          <a:p>
            <a:r>
              <a:rPr lang="en-US" sz="3700">
                <a:solidFill>
                  <a:schemeClr val="bg1"/>
                </a:solidFill>
                <a:latin typeface="Albertus Extra Bold" pitchFamily="34" charset="0"/>
              </a:rPr>
              <a:t>Close-up of bird</a:t>
            </a:r>
          </a:p>
        </p:txBody>
      </p:sp>
      <p:sp>
        <p:nvSpPr>
          <p:cNvPr id="166918" name="Text Box 6"/>
          <p:cNvSpPr txBox="1">
            <a:spLocks noChangeArrowheads="1"/>
          </p:cNvSpPr>
          <p:nvPr/>
        </p:nvSpPr>
        <p:spPr bwMode="auto">
          <a:xfrm>
            <a:off x="1066800" y="1590675"/>
            <a:ext cx="1450975"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Original</a:t>
            </a:r>
          </a:p>
        </p:txBody>
      </p:sp>
      <p:sp>
        <p:nvSpPr>
          <p:cNvPr id="166919" name="Text Box 7"/>
          <p:cNvSpPr txBox="1">
            <a:spLocks noChangeArrowheads="1"/>
          </p:cNvSpPr>
          <p:nvPr/>
        </p:nvSpPr>
        <p:spPr bwMode="auto">
          <a:xfrm>
            <a:off x="3476625" y="1622425"/>
            <a:ext cx="2406650"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Unsharp mask</a:t>
            </a:r>
          </a:p>
        </p:txBody>
      </p:sp>
      <p:sp>
        <p:nvSpPr>
          <p:cNvPr id="166920" name="Text Box 8"/>
          <p:cNvSpPr txBox="1">
            <a:spLocks noChangeArrowheads="1"/>
          </p:cNvSpPr>
          <p:nvPr/>
        </p:nvSpPr>
        <p:spPr bwMode="auto">
          <a:xfrm>
            <a:off x="6581775" y="1631950"/>
            <a:ext cx="1909763"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Our output</a:t>
            </a:r>
          </a:p>
        </p:txBody>
      </p:sp>
      <p:sp>
        <p:nvSpPr>
          <p:cNvPr id="166921"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hangingPunct="1"/>
            <a:endParaRPr lang="en-US">
              <a:ea typeface="ＭＳ Ｐゴシック" pitchFamily="-1" charset="-128"/>
              <a:cs typeface="ＭＳ Ｐゴシック" pitchFamily="-1" charset="-128"/>
            </a:endParaRPr>
          </a:p>
        </p:txBody>
      </p:sp>
      <p:sp>
        <p:nvSpPr>
          <p:cNvPr id="167939" name="Rectangle 3"/>
          <p:cNvSpPr>
            <a:spLocks noGrp="1" noChangeArrowheads="1"/>
          </p:cNvSpPr>
          <p:nvPr>
            <p:ph type="body" idx="1"/>
          </p:nvPr>
        </p:nvSpPr>
        <p:spPr/>
        <p:txBody>
          <a:bodyPr/>
          <a:lstStyle/>
          <a:p>
            <a:pPr hangingPunct="1"/>
            <a:endParaRPr lang="en-US">
              <a:ea typeface="ＭＳ Ｐゴシック" pitchFamily="-1" charset="-128"/>
              <a:cs typeface="ＭＳ Ｐゴシック" pitchFamily="-1" charset="-128"/>
            </a:endParaRPr>
          </a:p>
        </p:txBody>
      </p:sp>
      <p:pic>
        <p:nvPicPr>
          <p:cNvPr id="167940" name="Picture 4" descr="omar1_blurry"/>
          <p:cNvPicPr>
            <a:picLocks noChangeAspect="1" noChangeArrowheads="1"/>
          </p:cNvPicPr>
          <p:nvPr/>
        </p:nvPicPr>
        <p:blipFill>
          <a:blip r:embed="rId3"/>
          <a:srcRect/>
          <a:stretch>
            <a:fillRect/>
          </a:stretch>
        </p:blipFill>
        <p:spPr bwMode="auto">
          <a:xfrm>
            <a:off x="601663" y="1160463"/>
            <a:ext cx="8532812" cy="5688012"/>
          </a:xfrm>
          <a:prstGeom prst="rect">
            <a:avLst/>
          </a:prstGeom>
          <a:noFill/>
          <a:ln w="9525">
            <a:solidFill>
              <a:schemeClr val="bg1"/>
            </a:solidFill>
            <a:miter lim="800000"/>
            <a:headEnd/>
            <a:tailEnd/>
          </a:ln>
        </p:spPr>
      </p:pic>
      <p:sp>
        <p:nvSpPr>
          <p:cNvPr id="167941" name="Text Box 5"/>
          <p:cNvSpPr txBox="1">
            <a:spLocks noChangeArrowheads="1"/>
          </p:cNvSpPr>
          <p:nvPr/>
        </p:nvSpPr>
        <p:spPr bwMode="auto">
          <a:xfrm>
            <a:off x="5715000" y="1219200"/>
            <a:ext cx="3332163"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Original photograph</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fontScheme name="Custom Design">
      <a:majorFont>
        <a:latin typeface="Albertus Extra Bold"/>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Book Antiqua" pitchFamily="-10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Book Antiqua" pitchFamily="-106" charset="0"/>
          </a:defRPr>
        </a:defPPr>
      </a:lstStyle>
    </a:lnDef>
  </a:objectDefaults>
  <a:extraClrSchemeLst>
    <a:extraClrScheme>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10816</TotalTime>
  <Words>2374</Words>
  <Application>Microsoft Macintosh PowerPoint</Application>
  <PresentationFormat>On-screen Show (4:3)</PresentationFormat>
  <Paragraphs>465</Paragraphs>
  <Slides>102</Slides>
  <Notes>35</Notes>
  <HiddenSlides>0</HiddenSlides>
  <MMClips>4</MMClips>
  <ScaleCrop>false</ScaleCrop>
  <HeadingPairs>
    <vt:vector size="6" baseType="variant">
      <vt:variant>
        <vt:lpstr>Design Template</vt:lpstr>
      </vt:variant>
      <vt:variant>
        <vt:i4>9</vt:i4>
      </vt:variant>
      <vt:variant>
        <vt:lpstr>Embedded OLE Servers</vt:lpstr>
      </vt:variant>
      <vt:variant>
        <vt:i4>3</vt:i4>
      </vt:variant>
      <vt:variant>
        <vt:lpstr>Slide Titles</vt:lpstr>
      </vt:variant>
      <vt:variant>
        <vt:i4>102</vt:i4>
      </vt:variant>
    </vt:vector>
  </HeadingPairs>
  <TitlesOfParts>
    <vt:vector size="114" baseType="lpstr">
      <vt:lpstr>Office Theme</vt:lpstr>
      <vt:lpstr>1_Office Theme</vt:lpstr>
      <vt:lpstr>Custom Design</vt:lpstr>
      <vt:lpstr>Default Design</vt:lpstr>
      <vt:lpstr>1_Default Design</vt:lpstr>
      <vt:lpstr>2_Default Design</vt:lpstr>
      <vt:lpstr>2_Office Theme</vt:lpstr>
      <vt:lpstr>3_Office Theme</vt:lpstr>
      <vt:lpstr>3_Default Design</vt:lpstr>
      <vt:lpstr>Equation</vt:lpstr>
      <vt:lpstr>Picture</vt:lpstr>
      <vt:lpstr>Image</vt:lpstr>
      <vt:lpstr>Slide 1</vt:lpstr>
      <vt:lpstr>Bayesian approach</vt:lpstr>
      <vt:lpstr>Statistical modeling of images</vt:lpstr>
      <vt:lpstr>Gaussian model</vt:lpstr>
      <vt:lpstr>Statistical modeling of images</vt:lpstr>
      <vt:lpstr>Slide 6</vt:lpstr>
      <vt:lpstr>A model for the distribution of filter outputs</vt:lpstr>
      <vt:lpstr>Generalized Gaussian</vt:lpstr>
      <vt:lpstr>The wavelet marginal model</vt:lpstr>
      <vt:lpstr>The wavelet marginal model</vt:lpstr>
      <vt:lpstr>Steerable Pyramid</vt:lpstr>
      <vt:lpstr>Steerable Pyramid</vt:lpstr>
      <vt:lpstr>Sampling images</vt:lpstr>
      <vt:lpstr>Slide 14</vt:lpstr>
      <vt:lpstr>Slide 15</vt:lpstr>
      <vt:lpstr>Denoising with the marginal wavelet model</vt:lpstr>
      <vt:lpstr>Slide 17</vt:lpstr>
      <vt:lpstr>Denoising with the marginal wavelet model</vt:lpstr>
      <vt:lpstr>Denoising with the marginal wavelet model</vt:lpstr>
      <vt:lpstr>MAP estimate,     , as function of observed coefficient value, y</vt:lpstr>
      <vt:lpstr>Slide 21</vt:lpstr>
      <vt:lpstr>Slide 22</vt:lpstr>
      <vt:lpstr>Gaussian scale mixtures</vt:lpstr>
      <vt:lpstr>Statistics of pairs of wavelet coefficients</vt:lpstr>
      <vt:lpstr>Gaussian scale mixtures</vt:lpstr>
      <vt:lpstr>Slide 26</vt:lpstr>
      <vt:lpstr>Slide 27</vt:lpstr>
      <vt:lpstr>Applications</vt:lpstr>
      <vt:lpstr>Visual Worlds</vt:lpstr>
      <vt:lpstr>How do you tell if an image is fake?</vt:lpstr>
      <vt:lpstr>Image circulated on internet</vt:lpstr>
      <vt:lpstr>The source images</vt:lpstr>
      <vt:lpstr>Slide 33</vt:lpstr>
      <vt:lpstr>Slide 34</vt:lpstr>
      <vt:lpstr>Slide 35</vt:lpstr>
      <vt:lpstr>Filter bank</vt:lpstr>
      <vt:lpstr>Slide 37</vt:lpstr>
      <vt:lpstr>Slide 38</vt:lpstr>
      <vt:lpstr>Slide 39</vt:lpstr>
      <vt:lpstr>Slide 40</vt:lpstr>
      <vt:lpstr>Slide 41</vt:lpstr>
      <vt:lpstr>Slide 42</vt:lpstr>
      <vt:lpstr>Slide 43</vt:lpstr>
      <vt:lpstr>Slide 44</vt:lpstr>
      <vt:lpstr>Slide 45</vt:lpstr>
      <vt:lpstr>Slide 46</vt:lpstr>
      <vt:lpstr>Slide 47</vt:lpstr>
      <vt:lpstr>Easily classified photographic images</vt:lpstr>
      <vt:lpstr>Easily classified photorealistic images</vt:lpstr>
      <vt:lpstr>Incorrectly classified photographic images</vt:lpstr>
      <vt:lpstr>Incorrectly  classified photorealistic images</vt:lpstr>
      <vt:lpstr>www.fakeorfoto.com</vt:lpstr>
      <vt:lpstr>Results of algorithm</vt:lpstr>
      <vt:lpstr>Taking a picture…</vt:lpstr>
      <vt:lpstr>Close-up</vt:lpstr>
      <vt:lpstr>Why does picture appear blurry?</vt:lpstr>
      <vt:lpstr>Let’s take a photo</vt:lpstr>
      <vt:lpstr>Slow-motion replay</vt:lpstr>
      <vt:lpstr>Slow-motion replay</vt:lpstr>
      <vt:lpstr>Image formation process</vt:lpstr>
      <vt:lpstr>Why is this hard?</vt:lpstr>
      <vt:lpstr>Multiple possible solutions</vt:lpstr>
      <vt:lpstr>Natural image statistics</vt:lpstr>
      <vt:lpstr>Blury images have different statistics</vt:lpstr>
      <vt:lpstr>Parametric distribution</vt:lpstr>
      <vt:lpstr>Existing work on image deblurring</vt:lpstr>
      <vt:lpstr>Hardware approaches</vt:lpstr>
      <vt:lpstr>Three sources of information</vt:lpstr>
      <vt:lpstr>Slide 69</vt:lpstr>
      <vt:lpstr>Slide 70</vt:lpstr>
      <vt:lpstr>Slide 71</vt:lpstr>
      <vt:lpstr>Slide 72</vt:lpstr>
      <vt:lpstr>How do we use this information?</vt:lpstr>
      <vt:lpstr>Results from MAP estimation</vt:lpstr>
      <vt:lpstr>Variational Bayesian method</vt:lpstr>
      <vt:lpstr>Overview of algorithm</vt:lpstr>
      <vt:lpstr>Preprocessing</vt:lpstr>
      <vt:lpstr>Initialization</vt:lpstr>
      <vt:lpstr>Inferring the kernel: multiscale method</vt:lpstr>
      <vt:lpstr>Image Reconstruction</vt:lpstr>
      <vt:lpstr>Results on real images</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Image artifacts &amp; estimated kernels</vt:lpstr>
      <vt:lpstr>Bayesian methods</vt:lpstr>
    </vt:vector>
  </TitlesOfParts>
  <Company>MIT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antonio torralba</dc:creator>
  <cp:lastModifiedBy>antonio torralba</cp:lastModifiedBy>
  <cp:revision>288</cp:revision>
  <dcterms:created xsi:type="dcterms:W3CDTF">2012-09-19T22:52:37Z</dcterms:created>
  <dcterms:modified xsi:type="dcterms:W3CDTF">2012-09-19T23:11:08Z</dcterms:modified>
</cp:coreProperties>
</file>