
<file path=[Content_Types].xml><?xml version="1.0" encoding="utf-8"?>
<Types xmlns="http://schemas.openxmlformats.org/package/2006/content-types">
  <Override PartName="/ppt/slideLayouts/slideLayout10.xml" ContentType="application/vnd.openxmlformats-officedocument.presentationml.slideLayout+xml"/>
  <Default Extension="rels" ContentType="application/vnd.openxmlformats-package.relationships+xml"/>
  <Override PartName="/ppt/slides/slide69.xml" ContentType="application/vnd.openxmlformats-officedocument.presentationml.slide+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68.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60.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66.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65.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Layouts/slideLayout11.xml" ContentType="application/vnd.openxmlformats-officedocument.presentationml.slideLayout+xml"/>
  <Override PartName="/ppt/slides/slide7.xml" ContentType="application/vnd.openxmlformats-officedocument.presentationml.slide+xml"/>
  <Override PartName="/ppt/slides/slide71.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s/slide70.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3"/>
  </p:notesMasterIdLst>
  <p:sldIdLst>
    <p:sldId id="397" r:id="rId2"/>
    <p:sldId id="401" r:id="rId3"/>
    <p:sldId id="399" r:id="rId4"/>
    <p:sldId id="402" r:id="rId5"/>
    <p:sldId id="256" r:id="rId6"/>
    <p:sldId id="267" r:id="rId7"/>
    <p:sldId id="268" r:id="rId8"/>
    <p:sldId id="403" r:id="rId9"/>
    <p:sldId id="271" r:id="rId10"/>
    <p:sldId id="269" r:id="rId11"/>
    <p:sldId id="298" r:id="rId12"/>
    <p:sldId id="282" r:id="rId13"/>
    <p:sldId id="398" r:id="rId14"/>
    <p:sldId id="406" r:id="rId15"/>
    <p:sldId id="408" r:id="rId16"/>
    <p:sldId id="409" r:id="rId17"/>
    <p:sldId id="410" r:id="rId18"/>
    <p:sldId id="411" r:id="rId19"/>
    <p:sldId id="412" r:id="rId20"/>
    <p:sldId id="405" r:id="rId21"/>
    <p:sldId id="305" r:id="rId22"/>
    <p:sldId id="308" r:id="rId23"/>
    <p:sldId id="307" r:id="rId24"/>
    <p:sldId id="280" r:id="rId25"/>
    <p:sldId id="281" r:id="rId26"/>
    <p:sldId id="309" r:id="rId27"/>
    <p:sldId id="276" r:id="rId28"/>
    <p:sldId id="404" r:id="rId29"/>
    <p:sldId id="310" r:id="rId30"/>
    <p:sldId id="277" r:id="rId31"/>
    <p:sldId id="278" r:id="rId32"/>
    <p:sldId id="357" r:id="rId33"/>
    <p:sldId id="394" r:id="rId34"/>
    <p:sldId id="361" r:id="rId35"/>
    <p:sldId id="362" r:id="rId36"/>
    <p:sldId id="363" r:id="rId37"/>
    <p:sldId id="364" r:id="rId38"/>
    <p:sldId id="367" r:id="rId39"/>
    <p:sldId id="365" r:id="rId40"/>
    <p:sldId id="368" r:id="rId41"/>
    <p:sldId id="369" r:id="rId42"/>
    <p:sldId id="366" r:id="rId43"/>
    <p:sldId id="371" r:id="rId44"/>
    <p:sldId id="414" r:id="rId45"/>
    <p:sldId id="415" r:id="rId46"/>
    <p:sldId id="370" r:id="rId47"/>
    <p:sldId id="395" r:id="rId48"/>
    <p:sldId id="374" r:id="rId49"/>
    <p:sldId id="372" r:id="rId50"/>
    <p:sldId id="373" r:id="rId51"/>
    <p:sldId id="375" r:id="rId52"/>
    <p:sldId id="376" r:id="rId53"/>
    <p:sldId id="378" r:id="rId54"/>
    <p:sldId id="379" r:id="rId55"/>
    <p:sldId id="380" r:id="rId56"/>
    <p:sldId id="382" r:id="rId57"/>
    <p:sldId id="383" r:id="rId58"/>
    <p:sldId id="384" r:id="rId59"/>
    <p:sldId id="377" r:id="rId60"/>
    <p:sldId id="396" r:id="rId61"/>
    <p:sldId id="400" r:id="rId62"/>
    <p:sldId id="381" r:id="rId63"/>
    <p:sldId id="386" r:id="rId64"/>
    <p:sldId id="388" r:id="rId65"/>
    <p:sldId id="389" r:id="rId66"/>
    <p:sldId id="391" r:id="rId67"/>
    <p:sldId id="390" r:id="rId68"/>
    <p:sldId id="392" r:id="rId69"/>
    <p:sldId id="393" r:id="rId70"/>
    <p:sldId id="387" r:id="rId71"/>
    <p:sldId id="413" r:id="rId7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72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defRPr>
            </a:lvl1pPr>
          </a:lstStyle>
          <a:p>
            <a:pPr>
              <a:defRPr/>
            </a:pPr>
            <a:fld id="{4C4A5E9B-E371-3D4F-B9ED-A40A7A05D147}" type="datetime1">
              <a:rPr lang="en-US"/>
              <a:pPr>
                <a:defRPr/>
              </a:pPr>
              <a:t>9/5/13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 charset="0"/>
              </a:defRPr>
            </a:lvl1pPr>
          </a:lstStyle>
          <a:p>
            <a:pPr>
              <a:defRPr/>
            </a:pPr>
            <a:fld id="{D0D965D4-93F6-1E4B-94C0-5C302E76150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r>
              <a:rPr lang="en-US" smtClean="0">
                <a:ea typeface="ＭＳ Ｐゴシック" pitchFamily="-1" charset="-128"/>
                <a:cs typeface="ＭＳ Ｐゴシック" pitchFamily="-1" charset="-128"/>
              </a:rPr>
              <a:t>100 million miles</a:t>
            </a:r>
          </a:p>
        </p:txBody>
      </p:sp>
      <p:sp>
        <p:nvSpPr>
          <p:cNvPr id="24580" name="Slide Number Placeholder 3"/>
          <p:cNvSpPr>
            <a:spLocks noGrp="1"/>
          </p:cNvSpPr>
          <p:nvPr>
            <p:ph type="sldNum" sz="quarter" idx="5"/>
          </p:nvPr>
        </p:nvSpPr>
        <p:spPr bwMode="auto">
          <a:noFill/>
          <a:ln>
            <a:miter lim="800000"/>
            <a:headEnd/>
            <a:tailEnd/>
          </a:ln>
        </p:spPr>
        <p:txBody>
          <a:bodyPr/>
          <a:lstStyle/>
          <a:p>
            <a:fld id="{444388D5-04D2-4349-979E-330DCE4B3151}" type="slidenum">
              <a:rPr lang="en-US" smtClean="0"/>
              <a:pPr/>
              <a:t>10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pPr eaLnBrk="1" hangingPunct="1"/>
            <a:r>
              <a:rPr lang="en-US" dirty="0" smtClean="0">
                <a:ea typeface="ＭＳ Ｐゴシック" pitchFamily="-1" charset="-128"/>
                <a:cs typeface="ＭＳ Ｐゴシック" pitchFamily="-1" charset="-128"/>
              </a:rPr>
              <a:t>The significance of the </a:t>
            </a:r>
            <a:r>
              <a:rPr lang="en-US" dirty="0" err="1" smtClean="0">
                <a:ea typeface="ＭＳ Ｐゴシック" pitchFamily="-1" charset="-128"/>
                <a:cs typeface="ＭＳ Ｐゴシック" pitchFamily="-1" charset="-128"/>
              </a:rPr>
              <a:t>plenoptic</a:t>
            </a:r>
            <a:r>
              <a:rPr lang="en-US" dirty="0" smtClean="0">
                <a:ea typeface="ＭＳ Ｐゴシック" pitchFamily="-1" charset="-128"/>
                <a:cs typeface="ＭＳ Ｐゴシック" pitchFamily="-1" charset="-128"/>
              </a:rPr>
              <a:t> function is this:  The world is made of three-dimensional objects, but these objects do not communicate their properties directly to an observer. Rather, the objects fill the space around them with the  pattern  of light rays  that  constitutes  the </a:t>
            </a:r>
            <a:r>
              <a:rPr lang="en-US" dirty="0" err="1" smtClean="0">
                <a:ea typeface="ＭＳ Ｐゴシック" pitchFamily="-1" charset="-128"/>
                <a:cs typeface="ＭＳ Ｐゴシック" pitchFamily="-1" charset="-128"/>
              </a:rPr>
              <a:t>plenoptic</a:t>
            </a:r>
            <a:r>
              <a:rPr lang="en-US" dirty="0" smtClean="0">
                <a:ea typeface="ＭＳ Ｐゴシック" pitchFamily="-1" charset="-128"/>
                <a:cs typeface="ＭＳ Ｐゴシック" pitchFamily="-1" charset="-128"/>
              </a:rPr>
              <a:t> function, and the observer  takes samples from this function. The </a:t>
            </a:r>
            <a:r>
              <a:rPr lang="en-US" dirty="0" err="1" smtClean="0">
                <a:ea typeface="ＭＳ Ｐゴシック" pitchFamily="-1" charset="-128"/>
                <a:cs typeface="ＭＳ Ｐゴシック" pitchFamily="-1" charset="-128"/>
              </a:rPr>
              <a:t>plenoptic</a:t>
            </a:r>
            <a:r>
              <a:rPr lang="en-US" dirty="0" smtClean="0">
                <a:ea typeface="ＭＳ Ｐゴシック" pitchFamily="-1" charset="-128"/>
                <a:cs typeface="ＭＳ Ｐゴシック" pitchFamily="-1" charset="-128"/>
              </a:rPr>
              <a:t> function serves as the sole communication link between physical objects and their </a:t>
            </a:r>
            <a:r>
              <a:rPr lang="en-US" dirty="0" err="1" smtClean="0">
                <a:ea typeface="ＭＳ Ｐゴシック" pitchFamily="-1" charset="-128"/>
                <a:cs typeface="ＭＳ Ｐゴシック" pitchFamily="-1" charset="-128"/>
              </a:rPr>
              <a:t>corre</a:t>
            </a:r>
            <a:r>
              <a:rPr lang="en-US" dirty="0" smtClean="0">
                <a:ea typeface="ＭＳ Ｐゴシック" pitchFamily="-1" charset="-128"/>
                <a:cs typeface="ＭＳ Ｐゴシック" pitchFamily="-1" charset="-128"/>
              </a:rPr>
              <a:t>- </a:t>
            </a:r>
            <a:r>
              <a:rPr lang="en-US" dirty="0" err="1" smtClean="0">
                <a:ea typeface="ＭＳ Ｐゴシック" pitchFamily="-1" charset="-128"/>
                <a:cs typeface="ＭＳ Ｐゴシック" pitchFamily="-1" charset="-128"/>
              </a:rPr>
              <a:t>sponding</a:t>
            </a:r>
            <a:r>
              <a:rPr lang="en-US" dirty="0" smtClean="0">
                <a:ea typeface="ＭＳ Ｐゴシック" pitchFamily="-1" charset="-128"/>
                <a:cs typeface="ＭＳ Ｐゴシック" pitchFamily="-1" charset="-128"/>
              </a:rPr>
              <a:t> retinal images.</a:t>
            </a:r>
          </a:p>
          <a:p>
            <a:pPr eaLnBrk="1" hangingPunct="1"/>
            <a:endParaRPr lang="en-US" dirty="0" smtClean="0">
              <a:ea typeface="ＭＳ Ｐゴシック" pitchFamily="-1" charset="-128"/>
              <a:cs typeface="ＭＳ Ｐゴシック" pitchFamily="-1" charset="-128"/>
            </a:endParaRPr>
          </a:p>
        </p:txBody>
      </p:sp>
      <p:sp>
        <p:nvSpPr>
          <p:cNvPr id="27652" name="Slide Number Placeholder 3"/>
          <p:cNvSpPr>
            <a:spLocks noGrp="1"/>
          </p:cNvSpPr>
          <p:nvPr>
            <p:ph type="sldNum" sz="quarter" idx="5"/>
          </p:nvPr>
        </p:nvSpPr>
        <p:spPr bwMode="auto">
          <a:noFill/>
          <a:ln>
            <a:miter lim="800000"/>
            <a:headEnd/>
            <a:tailEnd/>
          </a:ln>
        </p:spPr>
        <p:txBody>
          <a:bodyPr/>
          <a:lstStyle/>
          <a:p>
            <a:fld id="{7FB2A41E-50FF-404C-A85C-47DD8CB7DFF5}" type="slidenum">
              <a:rPr lang="en-US" smtClean="0"/>
              <a:pPr/>
              <a:t>12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88BBBCE4-3903-4C49-89A3-692A422A740F}" type="slidenum">
              <a:rPr lang="en-US" smtClean="0"/>
              <a:pPr/>
              <a:t>22</a:t>
            </a:fld>
            <a:endParaRPr lang="en-US"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endParaRPr lang="en-US">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B2534CF7-F7F6-6A40-898C-3134C4B56A31}" type="slidenum">
              <a:rPr lang="en-US" smtClean="0"/>
              <a:pPr/>
              <a:t>23</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endParaRPr lang="en-US">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a:lstStyle/>
          <a:p>
            <a:fld id="{957B0997-2631-7644-A26C-D145949E78F6}" type="slidenum">
              <a:rPr lang="en-US" smtClean="0"/>
              <a:pPr/>
              <a:t>26</a:t>
            </a:fld>
            <a:endParaRPr lang="en-US"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a:lstStyle/>
          <a:p>
            <a:pPr eaLnBrk="1" hangingPunct="1"/>
            <a:endParaRPr lang="en-US">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a:lstStyle/>
          <a:p>
            <a:fld id="{6C776284-01BE-3540-AB40-AFB4453BC157}" type="slidenum">
              <a:rPr lang="en-US"/>
              <a:pPr/>
              <a:t>27</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33B3DDFA-E784-8449-BB06-DC362D651E13}" type="slidenum">
              <a:rPr lang="en-US" smtClean="0"/>
              <a:pPr/>
              <a:t>30</a:t>
            </a:fld>
            <a:endParaRPr lang="en-US"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C2937134-7E86-DF43-AC17-784C5AFF0848}" type="slidenum">
              <a:rPr lang="en-US" smtClean="0"/>
              <a:pPr/>
              <a:t>31</a:t>
            </a:fld>
            <a:endParaRPr lang="en-US"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pitchFamily="-1" charset="-128"/>
              <a:cs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endParaRPr lang="en-US">
              <a:ea typeface="ＭＳ Ｐゴシック" pitchFamily="-1" charset="-128"/>
              <a:cs typeface="ＭＳ Ｐゴシック" pitchFamily="-1"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A11426F5-8D18-9A4B-A8AC-9B48B08BBABC}" type="slidenum">
              <a:rPr lang="en-US" smtClean="0"/>
              <a:pPr/>
              <a:t>39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422AD1F-0B77-BD46-A36D-311EB3C4C8CC}"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555802-5F50-3D4D-BB81-F7442B41281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7A16A1-198E-1F4E-9560-4C12375064B4}"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0A8A02-C376-BB49-8962-87C1C27EC91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7C7F49-E7BC-0E41-A13B-3A9E676736A4}"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B8EC6A-E6C3-BB4A-9021-1D2E97D6B1D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FA8414-CC02-B549-9F13-37CA303ABEE6}"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5FAFB5-0568-6944-82AF-29E95553DFB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BBE3BBC-3D1E-5F4C-A2E3-A14EC6EC0569}" type="datetime1">
              <a:rPr lang="en-US"/>
              <a:pPr>
                <a:defRPr/>
              </a:pPr>
              <a:t>9/5/13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DFD56B-3122-0E47-BE33-5843E830F4B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631EF29-19C9-254C-B8C6-FD38FB903B08}" type="datetime1">
              <a:rPr lang="en-US"/>
              <a:pPr>
                <a:defRPr/>
              </a:pPr>
              <a:t>9/5/13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F9C3D2-C552-A540-ADED-C8EA95D01AA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E0D6CBC-6B76-B746-9E75-6DE582A7587C}" type="datetime1">
              <a:rPr lang="en-US"/>
              <a:pPr>
                <a:defRPr/>
              </a:pPr>
              <a:t>9/5/13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8CF5C4B-71B2-8C4A-B537-0D6AB6FB797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27A08AD-60BE-6D47-8132-2DE9075AA147}" type="datetime1">
              <a:rPr lang="en-US"/>
              <a:pPr>
                <a:defRPr/>
              </a:pPr>
              <a:t>9/5/13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4215E6C-34B2-C14B-984A-56B954355D4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E0B6AB-5A60-0E45-A1A8-80F1AB7BD7CC}" type="datetime1">
              <a:rPr lang="en-US"/>
              <a:pPr>
                <a:defRPr/>
              </a:pPr>
              <a:t>9/5/13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70886E-7DAB-D643-9077-200A6CD5AA4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F81E7A-F284-774B-BD13-170701117525}" type="datetime1">
              <a:rPr lang="en-US"/>
              <a:pPr>
                <a:defRPr/>
              </a:pPr>
              <a:t>9/5/13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8CF1E2-6357-BF4E-8B8F-9C981ED561D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26916C-29C0-F04E-BE66-461BD611AA9A}" type="datetime1">
              <a:rPr lang="en-US"/>
              <a:pPr>
                <a:defRPr/>
              </a:pPr>
              <a:t>9/5/13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6BCF8A-D386-1642-B185-CB36559411C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a:defRPr/>
            </a:pPr>
            <a:fld id="{73668BD2-8C85-324A-8562-120E288C8BEB}" type="datetime1">
              <a:rPr lang="en-US"/>
              <a:pPr>
                <a:defRPr/>
              </a:pPr>
              <a:t>9/5/13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a:defRPr/>
            </a:pPr>
            <a:fld id="{3D1E02F6-E2DC-DA41-BB30-4546FFE810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video" Target="file://localhost/Users/torralba/atb/Teaching/2013/6.869%20fall%202013/slides/lecture1simplesystem/laser.mov" TargetMode="External"/><Relationship Id="rId2" Type="http://schemas.openxmlformats.org/officeDocument/2006/relationships/slideLayout" Target="../slideLayouts/slideLayout2.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video" Target="file://localhost/Users/torralba/atb/Teaching/2013/6.869%20fall%202013/slides/lecture1simplesystem/fade.avi" TargetMode="External"/><Relationship Id="rId2" Type="http://schemas.openxmlformats.org/officeDocument/2006/relationships/slideLayout" Target="../slideLayouts/slideLayout6.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jpeg"/><Relationship Id="rId8"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4.png"/><Relationship Id="rId5" Type="http://schemas.openxmlformats.org/officeDocument/2006/relationships/image" Target="../media/image52.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5.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60.png"/><Relationship Id="rId6" Type="http://schemas.openxmlformats.org/officeDocument/2006/relationships/image" Target="../media/image59.png"/><Relationship Id="rId7" Type="http://schemas.openxmlformats.org/officeDocument/2006/relationships/image" Target="../media/image6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srcRect b="79619"/>
          <a:stretch>
            <a:fillRect/>
          </a:stretch>
        </p:blipFill>
        <p:spPr bwMode="auto">
          <a:xfrm>
            <a:off x="0" y="630238"/>
            <a:ext cx="9144000" cy="1150937"/>
          </a:xfrm>
          <a:prstGeom prst="rect">
            <a:avLst/>
          </a:prstGeom>
          <a:noFill/>
          <a:ln w="9525">
            <a:noFill/>
            <a:miter lim="800000"/>
            <a:headEnd/>
            <a:tailEnd/>
          </a:ln>
        </p:spPr>
      </p:pic>
      <p:sp>
        <p:nvSpPr>
          <p:cNvPr id="14339" name="TextBox 4"/>
          <p:cNvSpPr txBox="1">
            <a:spLocks noChangeArrowheads="1"/>
          </p:cNvSpPr>
          <p:nvPr/>
        </p:nvSpPr>
        <p:spPr bwMode="auto">
          <a:xfrm>
            <a:off x="2767891" y="0"/>
            <a:ext cx="3200140" cy="369332"/>
          </a:xfrm>
          <a:prstGeom prst="rect">
            <a:avLst/>
          </a:prstGeom>
          <a:noFill/>
          <a:ln w="9525">
            <a:noFill/>
            <a:miter lim="800000"/>
            <a:headEnd/>
            <a:tailEnd/>
          </a:ln>
        </p:spPr>
        <p:txBody>
          <a:bodyPr wrap="none">
            <a:prstTxWarp prst="textNoShape">
              <a:avLst/>
            </a:prstTxWarp>
            <a:spAutoFit/>
          </a:bodyPr>
          <a:lstStyle/>
          <a:p>
            <a:r>
              <a:rPr lang="en-US" dirty="0" smtClean="0"/>
              <a:t>http://6.869.csail.mit.edu/fa13</a:t>
            </a:r>
            <a:endParaRPr lang="en-US" dirty="0"/>
          </a:p>
        </p:txBody>
      </p:sp>
      <p:sp>
        <p:nvSpPr>
          <p:cNvPr id="14340" name="TextBox 5"/>
          <p:cNvSpPr txBox="1">
            <a:spLocks noChangeArrowheads="1"/>
          </p:cNvSpPr>
          <p:nvPr/>
        </p:nvSpPr>
        <p:spPr bwMode="auto">
          <a:xfrm>
            <a:off x="2543295" y="2893285"/>
            <a:ext cx="4734590" cy="1477328"/>
          </a:xfrm>
          <a:prstGeom prst="rect">
            <a:avLst/>
          </a:prstGeom>
          <a:noFill/>
          <a:ln w="9525">
            <a:noFill/>
            <a:miter lim="800000"/>
            <a:headEnd/>
            <a:tailEnd/>
          </a:ln>
        </p:spPr>
        <p:txBody>
          <a:bodyPr wrap="none">
            <a:prstTxWarp prst="textNoShape">
              <a:avLst/>
            </a:prstTxWarp>
            <a:spAutoFit/>
          </a:bodyPr>
          <a:lstStyle/>
          <a:p>
            <a:r>
              <a:rPr lang="en-US" b="1" dirty="0"/>
              <a:t>Instructors</a:t>
            </a:r>
            <a:r>
              <a:rPr lang="en-US" dirty="0"/>
              <a:t> Antonio Torralba </a:t>
            </a:r>
          </a:p>
          <a:p>
            <a:r>
              <a:rPr lang="en-US" b="1" dirty="0"/>
              <a:t>TA</a:t>
            </a:r>
            <a:r>
              <a:rPr lang="en-US" dirty="0" smtClean="0"/>
              <a:t> 		      </a:t>
            </a:r>
            <a:r>
              <a:rPr lang="en-US" dirty="0" err="1" smtClean="0"/>
              <a:t>Aditya</a:t>
            </a:r>
            <a:r>
              <a:rPr lang="en-US" dirty="0" smtClean="0"/>
              <a:t> </a:t>
            </a:r>
            <a:r>
              <a:rPr lang="en-US" dirty="0" err="1" smtClean="0"/>
              <a:t>Khosla</a:t>
            </a:r>
            <a:endParaRPr lang="en-US" dirty="0" smtClean="0"/>
          </a:p>
          <a:p>
            <a:endParaRPr lang="en-US" dirty="0"/>
          </a:p>
          <a:p>
            <a:endParaRPr lang="en-US" b="1" dirty="0"/>
          </a:p>
          <a:p>
            <a:r>
              <a:rPr lang="en-US" b="1" dirty="0"/>
              <a:t>Lecture</a:t>
            </a:r>
            <a:r>
              <a:rPr lang="en-US" dirty="0"/>
              <a:t> TR 1:00PM - 2:30PM </a:t>
            </a:r>
            <a:r>
              <a:rPr lang="en-US" dirty="0" smtClean="0"/>
              <a:t>(Room 4-163)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0"/>
          <p:cNvGrpSpPr>
            <a:grpSpLocks/>
          </p:cNvGrpSpPr>
          <p:nvPr/>
        </p:nvGrpSpPr>
        <p:grpSpPr bwMode="auto">
          <a:xfrm>
            <a:off x="765175" y="822325"/>
            <a:ext cx="1844675" cy="1858963"/>
            <a:chOff x="765158" y="822923"/>
            <a:chExt cx="1843908" cy="1857872"/>
          </a:xfrm>
        </p:grpSpPr>
        <p:grpSp>
          <p:nvGrpSpPr>
            <p:cNvPr id="23582" name="Group 37"/>
            <p:cNvGrpSpPr>
              <a:grpSpLocks/>
            </p:cNvGrpSpPr>
            <p:nvPr/>
          </p:nvGrpSpPr>
          <p:grpSpPr bwMode="auto">
            <a:xfrm rot="2711938">
              <a:off x="774853" y="1516675"/>
              <a:ext cx="1831507" cy="444003"/>
              <a:chOff x="1172304" y="2903060"/>
              <a:chExt cx="1831507" cy="444003"/>
            </a:xfrm>
          </p:grpSpPr>
          <p:cxnSp>
            <p:nvCxnSpPr>
              <p:cNvPr id="31" name="Straight Connector 30"/>
              <p:cNvCxnSpPr/>
              <p:nvPr/>
            </p:nvCxnSpPr>
            <p:spPr>
              <a:xfrm>
                <a:off x="1168770" y="3142813"/>
                <a:ext cx="18277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173128" y="3018220"/>
                <a:ext cx="1824553" cy="231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184634" y="2904583"/>
                <a:ext cx="1761090"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3607" name="Group 33"/>
              <p:cNvGrpSpPr>
                <a:grpSpLocks/>
              </p:cNvGrpSpPr>
              <p:nvPr/>
            </p:nvGrpSpPr>
            <p:grpSpPr bwMode="auto">
              <a:xfrm rot="1395083">
                <a:off x="1172304" y="2903060"/>
                <a:ext cx="1828800" cy="441283"/>
                <a:chOff x="1378588" y="2789440"/>
                <a:chExt cx="1828800" cy="441283"/>
              </a:xfrm>
            </p:grpSpPr>
            <p:cxnSp>
              <p:nvCxnSpPr>
                <p:cNvPr id="35" name="Straight Connector 34"/>
                <p:cNvCxnSpPr/>
                <p:nvPr/>
              </p:nvCxnSpPr>
              <p:spPr>
                <a:xfrm>
                  <a:off x="1368322" y="3027783"/>
                  <a:ext cx="1824553"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367374" y="2911763"/>
                  <a:ext cx="1826140" cy="230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382308" y="2793260"/>
                  <a:ext cx="1761091" cy="43955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3583" name="Group 53"/>
            <p:cNvGrpSpPr>
              <a:grpSpLocks/>
            </p:cNvGrpSpPr>
            <p:nvPr/>
          </p:nvGrpSpPr>
          <p:grpSpPr bwMode="auto">
            <a:xfrm rot="5400000">
              <a:off x="765158" y="849288"/>
              <a:ext cx="1831507" cy="1831507"/>
              <a:chOff x="1143221" y="2652558"/>
              <a:chExt cx="1831507" cy="1831507"/>
            </a:xfrm>
          </p:grpSpPr>
          <p:cxnSp>
            <p:nvCxnSpPr>
              <p:cNvPr id="39" name="Straight Connector 38"/>
              <p:cNvCxnSpPr/>
              <p:nvPr/>
            </p:nvCxnSpPr>
            <p:spPr>
              <a:xfrm>
                <a:off x="1140655" y="3595434"/>
                <a:ext cx="182772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140655" y="3481182"/>
                <a:ext cx="1827726"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154934" y="3358995"/>
                <a:ext cx="1762677"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3592" name="Group 41"/>
              <p:cNvGrpSpPr>
                <a:grpSpLocks/>
              </p:cNvGrpSpPr>
              <p:nvPr/>
            </p:nvGrpSpPr>
            <p:grpSpPr bwMode="auto">
              <a:xfrm rot="1395083">
                <a:off x="1143221" y="3349030"/>
                <a:ext cx="1828800" cy="441283"/>
                <a:chOff x="1378588" y="2789440"/>
                <a:chExt cx="1828800" cy="441283"/>
              </a:xfrm>
            </p:grpSpPr>
            <p:cxnSp>
              <p:nvCxnSpPr>
                <p:cNvPr id="43" name="Straight Connector 42"/>
                <p:cNvCxnSpPr/>
                <p:nvPr/>
              </p:nvCxnSpPr>
              <p:spPr>
                <a:xfrm>
                  <a:off x="1376616" y="3039611"/>
                  <a:ext cx="1826141"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377933" y="2928588"/>
                  <a:ext cx="1824553"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91210" y="2804224"/>
                  <a:ext cx="1761091" cy="4411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593" name="Group 45"/>
              <p:cNvGrpSpPr>
                <a:grpSpLocks/>
              </p:cNvGrpSpPr>
              <p:nvPr/>
            </p:nvGrpSpPr>
            <p:grpSpPr bwMode="auto">
              <a:xfrm rot="2711938">
                <a:off x="1140515" y="3346310"/>
                <a:ext cx="1831507" cy="444003"/>
                <a:chOff x="1172304" y="2903060"/>
                <a:chExt cx="1831507" cy="444003"/>
              </a:xfrm>
            </p:grpSpPr>
            <p:cxnSp>
              <p:nvCxnSpPr>
                <p:cNvPr id="47" name="Straight Connector 46"/>
                <p:cNvCxnSpPr/>
                <p:nvPr/>
              </p:nvCxnSpPr>
              <p:spPr>
                <a:xfrm>
                  <a:off x="1172451" y="3155345"/>
                  <a:ext cx="1828039"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180540" y="3040061"/>
                  <a:ext cx="1826452" cy="23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195402" y="2923066"/>
                  <a:ext cx="1762980" cy="442652"/>
                </a:xfrm>
                <a:prstGeom prst="line">
                  <a:avLst/>
                </a:prstGeom>
              </p:spPr>
              <p:style>
                <a:lnRef idx="2">
                  <a:schemeClr val="accent1"/>
                </a:lnRef>
                <a:fillRef idx="0">
                  <a:schemeClr val="accent1"/>
                </a:fillRef>
                <a:effectRef idx="1">
                  <a:schemeClr val="accent1"/>
                </a:effectRef>
                <a:fontRef idx="minor">
                  <a:schemeClr val="tx1"/>
                </a:fontRef>
              </p:style>
            </p:cxnSp>
            <p:grpSp>
              <p:nvGrpSpPr>
                <p:cNvPr id="23597" name="Group 33"/>
                <p:cNvGrpSpPr>
                  <a:grpSpLocks/>
                </p:cNvGrpSpPr>
                <p:nvPr/>
              </p:nvGrpSpPr>
              <p:grpSpPr bwMode="auto">
                <a:xfrm rot="1395083">
                  <a:off x="1172306" y="2903060"/>
                  <a:ext cx="1828800" cy="441283"/>
                  <a:chOff x="1378588" y="2789440"/>
                  <a:chExt cx="1828800" cy="441283"/>
                </a:xfrm>
              </p:grpSpPr>
              <p:cxnSp>
                <p:nvCxnSpPr>
                  <p:cNvPr id="51" name="Straight Connector 50"/>
                  <p:cNvCxnSpPr/>
                  <p:nvPr/>
                </p:nvCxnSpPr>
                <p:spPr>
                  <a:xfrm>
                    <a:off x="1386603" y="3038619"/>
                    <a:ext cx="182645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389374" y="2926501"/>
                    <a:ext cx="1823279" cy="228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404839" y="2805246"/>
                    <a:ext cx="1759805" cy="441066"/>
                  </a:xfrm>
                  <a:prstGeom prst="line">
                    <a:avLst/>
                  </a:prstGeom>
                </p:spPr>
                <p:style>
                  <a:lnRef idx="2">
                    <a:schemeClr val="accent1"/>
                  </a:lnRef>
                  <a:fillRef idx="0">
                    <a:schemeClr val="accent1"/>
                  </a:fillRef>
                  <a:effectRef idx="1">
                    <a:schemeClr val="accent1"/>
                  </a:effectRef>
                  <a:fontRef idx="minor">
                    <a:schemeClr val="tx1"/>
                  </a:fontRef>
                </p:style>
              </p:cxnSp>
            </p:grpSp>
          </p:grpSp>
        </p:grpSp>
        <p:cxnSp>
          <p:nvCxnSpPr>
            <p:cNvPr id="20" name="Straight Connector 19"/>
            <p:cNvCxnSpPr/>
            <p:nvPr/>
          </p:nvCxnSpPr>
          <p:spPr>
            <a:xfrm>
              <a:off x="781026" y="1752652"/>
              <a:ext cx="182804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81026" y="1638419"/>
              <a:ext cx="1828040" cy="230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95308" y="1522600"/>
              <a:ext cx="1762979" cy="441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395083">
              <a:off x="773093" y="1749479"/>
              <a:ext cx="18296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395083">
              <a:off x="773093" y="1635246"/>
              <a:ext cx="1828040" cy="23005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a:off x="952500" y="1182688"/>
            <a:ext cx="4368800" cy="3328987"/>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1362075" y="1427163"/>
            <a:ext cx="609600" cy="609600"/>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3557"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The structure of ambient light</a:t>
            </a:r>
          </a:p>
        </p:txBody>
      </p:sp>
      <p:sp>
        <p:nvSpPr>
          <p:cNvPr id="60" name="Freeform 59"/>
          <p:cNvSpPr/>
          <p:nvPr/>
        </p:nvSpPr>
        <p:spPr>
          <a:xfrm>
            <a:off x="2106613" y="2511425"/>
            <a:ext cx="7037387" cy="2605088"/>
          </a:xfrm>
          <a:custGeom>
            <a:avLst/>
            <a:gdLst>
              <a:gd name="connsiteX0" fmla="*/ 0 w 5894039"/>
              <a:gd name="connsiteY0" fmla="*/ 2142595 h 2181375"/>
              <a:gd name="connsiteX1" fmla="*/ 814308 w 5894039"/>
              <a:gd name="connsiteY1" fmla="*/ 2152290 h 2181375"/>
              <a:gd name="connsiteX2" fmla="*/ 882167 w 5894039"/>
              <a:gd name="connsiteY2" fmla="*/ 2161985 h 2181375"/>
              <a:gd name="connsiteX3" fmla="*/ 1124520 w 5894039"/>
              <a:gd name="connsiteY3" fmla="*/ 2152290 h 2181375"/>
              <a:gd name="connsiteX4" fmla="*/ 1347486 w 5894039"/>
              <a:gd name="connsiteY4" fmla="*/ 2152290 h 2181375"/>
              <a:gd name="connsiteX5" fmla="*/ 1347486 w 5894039"/>
              <a:gd name="connsiteY5" fmla="*/ 1609370 h 2181375"/>
              <a:gd name="connsiteX6" fmla="*/ 1405651 w 5894039"/>
              <a:gd name="connsiteY6" fmla="*/ 1619065 h 2181375"/>
              <a:gd name="connsiteX7" fmla="*/ 1405651 w 5894039"/>
              <a:gd name="connsiteY7" fmla="*/ 1948695 h 2181375"/>
              <a:gd name="connsiteX8" fmla="*/ 1667392 w 5894039"/>
              <a:gd name="connsiteY8" fmla="*/ 1948695 h 2181375"/>
              <a:gd name="connsiteX9" fmla="*/ 1667392 w 5894039"/>
              <a:gd name="connsiteY9" fmla="*/ 2181375 h 2181375"/>
              <a:gd name="connsiteX10" fmla="*/ 2142405 w 5894039"/>
              <a:gd name="connsiteY10" fmla="*/ 2161985 h 2181375"/>
              <a:gd name="connsiteX11" fmla="*/ 2142405 w 5894039"/>
              <a:gd name="connsiteY11" fmla="*/ 1764490 h 2181375"/>
              <a:gd name="connsiteX12" fmla="*/ 1803110 w 5894039"/>
              <a:gd name="connsiteY12" fmla="*/ 1764490 h 2181375"/>
              <a:gd name="connsiteX13" fmla="*/ 1803110 w 5894039"/>
              <a:gd name="connsiteY13" fmla="*/ 1706320 h 2181375"/>
              <a:gd name="connsiteX14" fmla="*/ 3286314 w 5894039"/>
              <a:gd name="connsiteY14" fmla="*/ 1706320 h 2181375"/>
              <a:gd name="connsiteX15" fmla="*/ 3286314 w 5894039"/>
              <a:gd name="connsiteY15" fmla="*/ 1706320 h 2181375"/>
              <a:gd name="connsiteX16" fmla="*/ 3286314 w 5894039"/>
              <a:gd name="connsiteY16" fmla="*/ 1764490 h 2181375"/>
              <a:gd name="connsiteX17" fmla="*/ 2937325 w 5894039"/>
              <a:gd name="connsiteY17" fmla="*/ 1754795 h 2181375"/>
              <a:gd name="connsiteX18" fmla="*/ 2937325 w 5894039"/>
              <a:gd name="connsiteY18" fmla="*/ 2152290 h 2181375"/>
              <a:gd name="connsiteX19" fmla="*/ 3577138 w 5894039"/>
              <a:gd name="connsiteY19" fmla="*/ 2161985 h 2181375"/>
              <a:gd name="connsiteX20" fmla="*/ 3577138 w 5894039"/>
              <a:gd name="connsiteY20" fmla="*/ 1919610 h 2181375"/>
              <a:gd name="connsiteX21" fmla="*/ 3848574 w 5894039"/>
              <a:gd name="connsiteY21" fmla="*/ 1919610 h 2181375"/>
              <a:gd name="connsiteX22" fmla="*/ 3848574 w 5894039"/>
              <a:gd name="connsiteY22" fmla="*/ 1570590 h 2181375"/>
              <a:gd name="connsiteX23" fmla="*/ 3906739 w 5894039"/>
              <a:gd name="connsiteY23" fmla="*/ 1570590 h 2181375"/>
              <a:gd name="connsiteX24" fmla="*/ 3906739 w 5894039"/>
              <a:gd name="connsiteY24" fmla="*/ 2161985 h 2181375"/>
              <a:gd name="connsiteX25" fmla="*/ 4585329 w 5894039"/>
              <a:gd name="connsiteY25" fmla="*/ 2152290 h 2181375"/>
              <a:gd name="connsiteX26" fmla="*/ 4527164 w 5894039"/>
              <a:gd name="connsiteY26" fmla="*/ 38780 h 2181375"/>
              <a:gd name="connsiteX27" fmla="*/ 5894039 w 5894039"/>
              <a:gd name="connsiteY27" fmla="*/ 0 h 21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4039" h="2181375">
                <a:moveTo>
                  <a:pt x="0" y="2142595"/>
                </a:moveTo>
                <a:lnTo>
                  <a:pt x="814308" y="2152290"/>
                </a:lnTo>
                <a:cubicBezTo>
                  <a:pt x="837152" y="2152792"/>
                  <a:pt x="859318" y="2161985"/>
                  <a:pt x="882167" y="2161985"/>
                </a:cubicBezTo>
                <a:cubicBezTo>
                  <a:pt x="963016" y="2161985"/>
                  <a:pt x="1043689" y="2153974"/>
                  <a:pt x="1124520" y="2152290"/>
                </a:cubicBezTo>
                <a:cubicBezTo>
                  <a:pt x="1198826" y="2150742"/>
                  <a:pt x="1273164" y="2152290"/>
                  <a:pt x="1347486" y="2152290"/>
                </a:cubicBezTo>
                <a:lnTo>
                  <a:pt x="1347486" y="1609370"/>
                </a:lnTo>
                <a:lnTo>
                  <a:pt x="1405651" y="1619065"/>
                </a:lnTo>
                <a:lnTo>
                  <a:pt x="1405651" y="1948695"/>
                </a:lnTo>
                <a:lnTo>
                  <a:pt x="1667392" y="1948695"/>
                </a:lnTo>
                <a:lnTo>
                  <a:pt x="1667392" y="2181375"/>
                </a:lnTo>
                <a:lnTo>
                  <a:pt x="2142405" y="2161985"/>
                </a:lnTo>
                <a:lnTo>
                  <a:pt x="2142405" y="1764490"/>
                </a:lnTo>
                <a:lnTo>
                  <a:pt x="1803110" y="1764490"/>
                </a:lnTo>
                <a:lnTo>
                  <a:pt x="1803110" y="1706320"/>
                </a:lnTo>
                <a:lnTo>
                  <a:pt x="3286314" y="1706320"/>
                </a:lnTo>
                <a:lnTo>
                  <a:pt x="3286314" y="1706320"/>
                </a:lnTo>
                <a:lnTo>
                  <a:pt x="3286314" y="1764490"/>
                </a:lnTo>
                <a:lnTo>
                  <a:pt x="2937325" y="1754795"/>
                </a:lnTo>
                <a:lnTo>
                  <a:pt x="2937325" y="2152290"/>
                </a:lnTo>
                <a:lnTo>
                  <a:pt x="3577138" y="2161985"/>
                </a:lnTo>
                <a:lnTo>
                  <a:pt x="3577138" y="1919610"/>
                </a:lnTo>
                <a:lnTo>
                  <a:pt x="3848574" y="1919610"/>
                </a:lnTo>
                <a:lnTo>
                  <a:pt x="3848574" y="1570590"/>
                </a:lnTo>
                <a:lnTo>
                  <a:pt x="3906739" y="1570590"/>
                </a:lnTo>
                <a:lnTo>
                  <a:pt x="3906739" y="2161985"/>
                </a:lnTo>
                <a:lnTo>
                  <a:pt x="4585329" y="2152290"/>
                </a:lnTo>
                <a:lnTo>
                  <a:pt x="4527164" y="38780"/>
                </a:lnTo>
                <a:lnTo>
                  <a:pt x="589403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nvGrpSpPr>
          <p:cNvPr id="10" name="Group 92"/>
          <p:cNvGrpSpPr>
            <a:grpSpLocks/>
          </p:cNvGrpSpPr>
          <p:nvPr/>
        </p:nvGrpSpPr>
        <p:grpSpPr bwMode="auto">
          <a:xfrm>
            <a:off x="3511550" y="2700338"/>
            <a:ext cx="3740150" cy="2120900"/>
            <a:chOff x="3511307" y="2701025"/>
            <a:chExt cx="3739855" cy="2120732"/>
          </a:xfrm>
        </p:grpSpPr>
        <p:cxnSp>
          <p:nvCxnSpPr>
            <p:cNvPr id="86" name="Straight Connector 85"/>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2711938">
              <a:off x="3857355" y="3724881"/>
              <a:ext cx="1830243"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2711938">
              <a:off x="3962917" y="3539951"/>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107021">
              <a:off x="4059746" y="3705038"/>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4107021">
              <a:off x="4175624" y="3562175"/>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4107021">
              <a:off x="4337537" y="3416136"/>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6795083">
              <a:off x="4901055" y="360027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6795083">
              <a:off x="500978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8111938">
              <a:off x="5087571"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8111938">
              <a:off x="515582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9507021">
              <a:off x="5336788" y="4182045"/>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9507021">
              <a:off x="5346312" y="417410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9507021">
              <a:off x="5487589" y="416934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395083">
              <a:off x="3592264" y="4189982"/>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395083">
              <a:off x="3620836"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0"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5602" name="Group 60"/>
          <p:cNvGrpSpPr>
            <a:grpSpLocks/>
          </p:cNvGrpSpPr>
          <p:nvPr/>
        </p:nvGrpSpPr>
        <p:grpSpPr bwMode="auto">
          <a:xfrm>
            <a:off x="765175" y="822325"/>
            <a:ext cx="1844675" cy="1858963"/>
            <a:chOff x="765158" y="822923"/>
            <a:chExt cx="1843908" cy="1857872"/>
          </a:xfrm>
        </p:grpSpPr>
        <p:grpSp>
          <p:nvGrpSpPr>
            <p:cNvPr id="25794" name="Group 37"/>
            <p:cNvGrpSpPr>
              <a:grpSpLocks/>
            </p:cNvGrpSpPr>
            <p:nvPr/>
          </p:nvGrpSpPr>
          <p:grpSpPr bwMode="auto">
            <a:xfrm rot="2711938">
              <a:off x="774853" y="1516675"/>
              <a:ext cx="1831507" cy="444003"/>
              <a:chOff x="1172304" y="2903060"/>
              <a:chExt cx="1831507" cy="444003"/>
            </a:xfrm>
          </p:grpSpPr>
          <p:cxnSp>
            <p:nvCxnSpPr>
              <p:cNvPr id="31" name="Straight Connector 30"/>
              <p:cNvCxnSpPr/>
              <p:nvPr/>
            </p:nvCxnSpPr>
            <p:spPr>
              <a:xfrm>
                <a:off x="1168770" y="3142813"/>
                <a:ext cx="18277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173128" y="3018220"/>
                <a:ext cx="1824553" cy="231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184634" y="2904583"/>
                <a:ext cx="1761090"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5819" name="Group 33"/>
              <p:cNvGrpSpPr>
                <a:grpSpLocks/>
              </p:cNvGrpSpPr>
              <p:nvPr/>
            </p:nvGrpSpPr>
            <p:grpSpPr bwMode="auto">
              <a:xfrm rot="1395083">
                <a:off x="1172304" y="2903060"/>
                <a:ext cx="1828800" cy="441283"/>
                <a:chOff x="1378588" y="2789440"/>
                <a:chExt cx="1828800" cy="441283"/>
              </a:xfrm>
            </p:grpSpPr>
            <p:cxnSp>
              <p:nvCxnSpPr>
                <p:cNvPr id="35" name="Straight Connector 34"/>
                <p:cNvCxnSpPr/>
                <p:nvPr/>
              </p:nvCxnSpPr>
              <p:spPr>
                <a:xfrm>
                  <a:off x="1368322" y="3027783"/>
                  <a:ext cx="1824553"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367374" y="2911763"/>
                  <a:ext cx="1826140" cy="230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382308" y="2793260"/>
                  <a:ext cx="1761091" cy="43955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5795" name="Group 53"/>
            <p:cNvGrpSpPr>
              <a:grpSpLocks/>
            </p:cNvGrpSpPr>
            <p:nvPr/>
          </p:nvGrpSpPr>
          <p:grpSpPr bwMode="auto">
            <a:xfrm rot="5400000">
              <a:off x="765158" y="849288"/>
              <a:ext cx="1831507" cy="1831507"/>
              <a:chOff x="1143221" y="2652558"/>
              <a:chExt cx="1831507" cy="1831507"/>
            </a:xfrm>
          </p:grpSpPr>
          <p:cxnSp>
            <p:nvCxnSpPr>
              <p:cNvPr id="39" name="Straight Connector 38"/>
              <p:cNvCxnSpPr/>
              <p:nvPr/>
            </p:nvCxnSpPr>
            <p:spPr>
              <a:xfrm>
                <a:off x="1140655" y="3595434"/>
                <a:ext cx="182772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140655" y="3481182"/>
                <a:ext cx="1827726"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154934" y="3358995"/>
                <a:ext cx="1762677"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5804" name="Group 41"/>
              <p:cNvGrpSpPr>
                <a:grpSpLocks/>
              </p:cNvGrpSpPr>
              <p:nvPr/>
            </p:nvGrpSpPr>
            <p:grpSpPr bwMode="auto">
              <a:xfrm rot="1395083">
                <a:off x="1143221" y="3349030"/>
                <a:ext cx="1828800" cy="441283"/>
                <a:chOff x="1378588" y="2789440"/>
                <a:chExt cx="1828800" cy="441283"/>
              </a:xfrm>
            </p:grpSpPr>
            <p:cxnSp>
              <p:nvCxnSpPr>
                <p:cNvPr id="43" name="Straight Connector 42"/>
                <p:cNvCxnSpPr/>
                <p:nvPr/>
              </p:nvCxnSpPr>
              <p:spPr>
                <a:xfrm>
                  <a:off x="1376616" y="3039611"/>
                  <a:ext cx="1826141"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377933" y="2928588"/>
                  <a:ext cx="1824553"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91210" y="2804224"/>
                  <a:ext cx="1761091" cy="4411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805" name="Group 45"/>
              <p:cNvGrpSpPr>
                <a:grpSpLocks/>
              </p:cNvGrpSpPr>
              <p:nvPr/>
            </p:nvGrpSpPr>
            <p:grpSpPr bwMode="auto">
              <a:xfrm rot="2711938">
                <a:off x="1140515" y="3346310"/>
                <a:ext cx="1831507" cy="444003"/>
                <a:chOff x="1172304" y="2903060"/>
                <a:chExt cx="1831507" cy="444003"/>
              </a:xfrm>
            </p:grpSpPr>
            <p:cxnSp>
              <p:nvCxnSpPr>
                <p:cNvPr id="47" name="Straight Connector 46"/>
                <p:cNvCxnSpPr/>
                <p:nvPr/>
              </p:nvCxnSpPr>
              <p:spPr>
                <a:xfrm>
                  <a:off x="1172451" y="3155345"/>
                  <a:ext cx="1828039"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180540" y="3040061"/>
                  <a:ext cx="1826452" cy="23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195402" y="2923066"/>
                  <a:ext cx="1762980" cy="442652"/>
                </a:xfrm>
                <a:prstGeom prst="line">
                  <a:avLst/>
                </a:prstGeom>
              </p:spPr>
              <p:style>
                <a:lnRef idx="2">
                  <a:schemeClr val="accent1"/>
                </a:lnRef>
                <a:fillRef idx="0">
                  <a:schemeClr val="accent1"/>
                </a:fillRef>
                <a:effectRef idx="1">
                  <a:schemeClr val="accent1"/>
                </a:effectRef>
                <a:fontRef idx="minor">
                  <a:schemeClr val="tx1"/>
                </a:fontRef>
              </p:style>
            </p:cxnSp>
            <p:grpSp>
              <p:nvGrpSpPr>
                <p:cNvPr id="25809" name="Group 33"/>
                <p:cNvGrpSpPr>
                  <a:grpSpLocks/>
                </p:cNvGrpSpPr>
                <p:nvPr/>
              </p:nvGrpSpPr>
              <p:grpSpPr bwMode="auto">
                <a:xfrm rot="1395083">
                  <a:off x="1172306" y="2903060"/>
                  <a:ext cx="1828800" cy="441283"/>
                  <a:chOff x="1378588" y="2789440"/>
                  <a:chExt cx="1828800" cy="441283"/>
                </a:xfrm>
              </p:grpSpPr>
              <p:cxnSp>
                <p:nvCxnSpPr>
                  <p:cNvPr id="51" name="Straight Connector 50"/>
                  <p:cNvCxnSpPr/>
                  <p:nvPr/>
                </p:nvCxnSpPr>
                <p:spPr>
                  <a:xfrm>
                    <a:off x="1386603" y="3038619"/>
                    <a:ext cx="182645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389374" y="2926501"/>
                    <a:ext cx="1823279" cy="228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404839" y="2805246"/>
                    <a:ext cx="1759805" cy="441066"/>
                  </a:xfrm>
                  <a:prstGeom prst="line">
                    <a:avLst/>
                  </a:prstGeom>
                </p:spPr>
                <p:style>
                  <a:lnRef idx="2">
                    <a:schemeClr val="accent1"/>
                  </a:lnRef>
                  <a:fillRef idx="0">
                    <a:schemeClr val="accent1"/>
                  </a:fillRef>
                  <a:effectRef idx="1">
                    <a:schemeClr val="accent1"/>
                  </a:effectRef>
                  <a:fontRef idx="minor">
                    <a:schemeClr val="tx1"/>
                  </a:fontRef>
                </p:style>
              </p:cxnSp>
            </p:grpSp>
          </p:grpSp>
        </p:grpSp>
        <p:cxnSp>
          <p:nvCxnSpPr>
            <p:cNvPr id="20" name="Straight Connector 19"/>
            <p:cNvCxnSpPr/>
            <p:nvPr/>
          </p:nvCxnSpPr>
          <p:spPr>
            <a:xfrm>
              <a:off x="781026" y="1752652"/>
              <a:ext cx="182804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81026" y="1638419"/>
              <a:ext cx="1828040" cy="230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95308" y="1522600"/>
              <a:ext cx="1762979" cy="441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395083">
              <a:off x="773093" y="1749479"/>
              <a:ext cx="18296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395083">
              <a:off x="773093" y="1635246"/>
              <a:ext cx="1828040" cy="23005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9" name="Straight Connector 28"/>
          <p:cNvCxnSpPr/>
          <p:nvPr/>
        </p:nvCxnSpPr>
        <p:spPr>
          <a:xfrm>
            <a:off x="952500" y="1182688"/>
            <a:ext cx="4368800" cy="3328987"/>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1362075" y="1427163"/>
            <a:ext cx="609600" cy="609600"/>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5605"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The structure of ambient light</a:t>
            </a:r>
          </a:p>
        </p:txBody>
      </p:sp>
      <p:sp>
        <p:nvSpPr>
          <p:cNvPr id="60" name="Freeform 59"/>
          <p:cNvSpPr/>
          <p:nvPr/>
        </p:nvSpPr>
        <p:spPr>
          <a:xfrm>
            <a:off x="2106613" y="2511425"/>
            <a:ext cx="7037387" cy="2605088"/>
          </a:xfrm>
          <a:custGeom>
            <a:avLst/>
            <a:gdLst>
              <a:gd name="connsiteX0" fmla="*/ 0 w 5894039"/>
              <a:gd name="connsiteY0" fmla="*/ 2142595 h 2181375"/>
              <a:gd name="connsiteX1" fmla="*/ 814308 w 5894039"/>
              <a:gd name="connsiteY1" fmla="*/ 2152290 h 2181375"/>
              <a:gd name="connsiteX2" fmla="*/ 882167 w 5894039"/>
              <a:gd name="connsiteY2" fmla="*/ 2161985 h 2181375"/>
              <a:gd name="connsiteX3" fmla="*/ 1124520 w 5894039"/>
              <a:gd name="connsiteY3" fmla="*/ 2152290 h 2181375"/>
              <a:gd name="connsiteX4" fmla="*/ 1347486 w 5894039"/>
              <a:gd name="connsiteY4" fmla="*/ 2152290 h 2181375"/>
              <a:gd name="connsiteX5" fmla="*/ 1347486 w 5894039"/>
              <a:gd name="connsiteY5" fmla="*/ 1609370 h 2181375"/>
              <a:gd name="connsiteX6" fmla="*/ 1405651 w 5894039"/>
              <a:gd name="connsiteY6" fmla="*/ 1619065 h 2181375"/>
              <a:gd name="connsiteX7" fmla="*/ 1405651 w 5894039"/>
              <a:gd name="connsiteY7" fmla="*/ 1948695 h 2181375"/>
              <a:gd name="connsiteX8" fmla="*/ 1667392 w 5894039"/>
              <a:gd name="connsiteY8" fmla="*/ 1948695 h 2181375"/>
              <a:gd name="connsiteX9" fmla="*/ 1667392 w 5894039"/>
              <a:gd name="connsiteY9" fmla="*/ 2181375 h 2181375"/>
              <a:gd name="connsiteX10" fmla="*/ 2142405 w 5894039"/>
              <a:gd name="connsiteY10" fmla="*/ 2161985 h 2181375"/>
              <a:gd name="connsiteX11" fmla="*/ 2142405 w 5894039"/>
              <a:gd name="connsiteY11" fmla="*/ 1764490 h 2181375"/>
              <a:gd name="connsiteX12" fmla="*/ 1803110 w 5894039"/>
              <a:gd name="connsiteY12" fmla="*/ 1764490 h 2181375"/>
              <a:gd name="connsiteX13" fmla="*/ 1803110 w 5894039"/>
              <a:gd name="connsiteY13" fmla="*/ 1706320 h 2181375"/>
              <a:gd name="connsiteX14" fmla="*/ 3286314 w 5894039"/>
              <a:gd name="connsiteY14" fmla="*/ 1706320 h 2181375"/>
              <a:gd name="connsiteX15" fmla="*/ 3286314 w 5894039"/>
              <a:gd name="connsiteY15" fmla="*/ 1706320 h 2181375"/>
              <a:gd name="connsiteX16" fmla="*/ 3286314 w 5894039"/>
              <a:gd name="connsiteY16" fmla="*/ 1764490 h 2181375"/>
              <a:gd name="connsiteX17" fmla="*/ 2937325 w 5894039"/>
              <a:gd name="connsiteY17" fmla="*/ 1754795 h 2181375"/>
              <a:gd name="connsiteX18" fmla="*/ 2937325 w 5894039"/>
              <a:gd name="connsiteY18" fmla="*/ 2152290 h 2181375"/>
              <a:gd name="connsiteX19" fmla="*/ 3577138 w 5894039"/>
              <a:gd name="connsiteY19" fmla="*/ 2161985 h 2181375"/>
              <a:gd name="connsiteX20" fmla="*/ 3577138 w 5894039"/>
              <a:gd name="connsiteY20" fmla="*/ 1919610 h 2181375"/>
              <a:gd name="connsiteX21" fmla="*/ 3848574 w 5894039"/>
              <a:gd name="connsiteY21" fmla="*/ 1919610 h 2181375"/>
              <a:gd name="connsiteX22" fmla="*/ 3848574 w 5894039"/>
              <a:gd name="connsiteY22" fmla="*/ 1570590 h 2181375"/>
              <a:gd name="connsiteX23" fmla="*/ 3906739 w 5894039"/>
              <a:gd name="connsiteY23" fmla="*/ 1570590 h 2181375"/>
              <a:gd name="connsiteX24" fmla="*/ 3906739 w 5894039"/>
              <a:gd name="connsiteY24" fmla="*/ 2161985 h 2181375"/>
              <a:gd name="connsiteX25" fmla="*/ 4585329 w 5894039"/>
              <a:gd name="connsiteY25" fmla="*/ 2152290 h 2181375"/>
              <a:gd name="connsiteX26" fmla="*/ 4527164 w 5894039"/>
              <a:gd name="connsiteY26" fmla="*/ 38780 h 2181375"/>
              <a:gd name="connsiteX27" fmla="*/ 5894039 w 5894039"/>
              <a:gd name="connsiteY27" fmla="*/ 0 h 21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4039" h="2181375">
                <a:moveTo>
                  <a:pt x="0" y="2142595"/>
                </a:moveTo>
                <a:lnTo>
                  <a:pt x="814308" y="2152290"/>
                </a:lnTo>
                <a:cubicBezTo>
                  <a:pt x="837152" y="2152792"/>
                  <a:pt x="859318" y="2161985"/>
                  <a:pt x="882167" y="2161985"/>
                </a:cubicBezTo>
                <a:cubicBezTo>
                  <a:pt x="963016" y="2161985"/>
                  <a:pt x="1043689" y="2153974"/>
                  <a:pt x="1124520" y="2152290"/>
                </a:cubicBezTo>
                <a:cubicBezTo>
                  <a:pt x="1198826" y="2150742"/>
                  <a:pt x="1273164" y="2152290"/>
                  <a:pt x="1347486" y="2152290"/>
                </a:cubicBezTo>
                <a:lnTo>
                  <a:pt x="1347486" y="1609370"/>
                </a:lnTo>
                <a:lnTo>
                  <a:pt x="1405651" y="1619065"/>
                </a:lnTo>
                <a:lnTo>
                  <a:pt x="1405651" y="1948695"/>
                </a:lnTo>
                <a:lnTo>
                  <a:pt x="1667392" y="1948695"/>
                </a:lnTo>
                <a:lnTo>
                  <a:pt x="1667392" y="2181375"/>
                </a:lnTo>
                <a:lnTo>
                  <a:pt x="2142405" y="2161985"/>
                </a:lnTo>
                <a:lnTo>
                  <a:pt x="2142405" y="1764490"/>
                </a:lnTo>
                <a:lnTo>
                  <a:pt x="1803110" y="1764490"/>
                </a:lnTo>
                <a:lnTo>
                  <a:pt x="1803110" y="1706320"/>
                </a:lnTo>
                <a:lnTo>
                  <a:pt x="3286314" y="1706320"/>
                </a:lnTo>
                <a:lnTo>
                  <a:pt x="3286314" y="1706320"/>
                </a:lnTo>
                <a:lnTo>
                  <a:pt x="3286314" y="1764490"/>
                </a:lnTo>
                <a:lnTo>
                  <a:pt x="2937325" y="1754795"/>
                </a:lnTo>
                <a:lnTo>
                  <a:pt x="2937325" y="2152290"/>
                </a:lnTo>
                <a:lnTo>
                  <a:pt x="3577138" y="2161985"/>
                </a:lnTo>
                <a:lnTo>
                  <a:pt x="3577138" y="1919610"/>
                </a:lnTo>
                <a:lnTo>
                  <a:pt x="3848574" y="1919610"/>
                </a:lnTo>
                <a:lnTo>
                  <a:pt x="3848574" y="1570590"/>
                </a:lnTo>
                <a:lnTo>
                  <a:pt x="3906739" y="1570590"/>
                </a:lnTo>
                <a:lnTo>
                  <a:pt x="3906739" y="2161985"/>
                </a:lnTo>
                <a:lnTo>
                  <a:pt x="4585329" y="2152290"/>
                </a:lnTo>
                <a:lnTo>
                  <a:pt x="4527164" y="38780"/>
                </a:lnTo>
                <a:lnTo>
                  <a:pt x="589403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nvGrpSpPr>
          <p:cNvPr id="25607" name="Group 92"/>
          <p:cNvGrpSpPr>
            <a:grpSpLocks/>
          </p:cNvGrpSpPr>
          <p:nvPr/>
        </p:nvGrpSpPr>
        <p:grpSpPr bwMode="auto">
          <a:xfrm>
            <a:off x="3511550" y="2700338"/>
            <a:ext cx="3740150" cy="2120900"/>
            <a:chOff x="3511307" y="2701025"/>
            <a:chExt cx="3739855" cy="2120732"/>
          </a:xfrm>
        </p:grpSpPr>
        <p:cxnSp>
          <p:nvCxnSpPr>
            <p:cNvPr id="86" name="Straight Connector 85"/>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2711938">
              <a:off x="3857355" y="3724881"/>
              <a:ext cx="1830243"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2711938">
              <a:off x="3962917" y="3539951"/>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107021">
              <a:off x="4059746" y="3705038"/>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4107021">
              <a:off x="4175624" y="3562175"/>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4107021">
              <a:off x="4337537" y="3416136"/>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6795083">
              <a:off x="4901055" y="360027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6795083">
              <a:off x="500978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8111938">
              <a:off x="5087571"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8111938">
              <a:off x="515582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9507021">
              <a:off x="5336788" y="4182045"/>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9507021">
              <a:off x="5346312" y="417410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9507021">
              <a:off x="5487589" y="416934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395083">
              <a:off x="3592264" y="4189982"/>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395083">
              <a:off x="3620836"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08" name="Group 92"/>
          <p:cNvGrpSpPr>
            <a:grpSpLocks/>
          </p:cNvGrpSpPr>
          <p:nvPr/>
        </p:nvGrpSpPr>
        <p:grpSpPr bwMode="auto">
          <a:xfrm rot="-5758605">
            <a:off x="4894263" y="3192463"/>
            <a:ext cx="3740150" cy="2120900"/>
            <a:chOff x="3511307" y="2701025"/>
            <a:chExt cx="3739855" cy="2120732"/>
          </a:xfrm>
        </p:grpSpPr>
        <p:cxnSp>
          <p:nvCxnSpPr>
            <p:cNvPr id="61" name="Straight Connector 60"/>
            <p:cNvCxnSpPr/>
            <p:nvPr/>
          </p:nvCxnSpPr>
          <p:spPr>
            <a:xfrm rot="2711938">
              <a:off x="3777032" y="3901444"/>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2711938">
              <a:off x="3869883" y="3723538"/>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2711938">
              <a:off x="3968895" y="353946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4107021">
              <a:off x="4068678" y="3699752"/>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4107021">
              <a:off x="4187894" y="355963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4107021">
              <a:off x="4343754" y="3411924"/>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4430474" y="36131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4570891" y="3499184"/>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4700749" y="3424477"/>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6795083">
              <a:off x="4797752" y="36723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6795083">
              <a:off x="4913182" y="3598861"/>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6795083">
              <a:off x="5010251" y="3578180"/>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8111938">
              <a:off x="5093831" y="3893267"/>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8111938">
              <a:off x="5162761" y="3867590"/>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8111938">
              <a:off x="5291850" y="383837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9507021">
              <a:off x="5343708" y="4182061"/>
              <a:ext cx="18302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9507021">
              <a:off x="5347012" y="4173372"/>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9507021">
              <a:off x="5494808" y="4163671"/>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517176" y="430260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615911" y="4075493"/>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1395083">
              <a:off x="3595812" y="4184126"/>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395083">
              <a:off x="3627079" y="3969364"/>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09" name="Group 92"/>
          <p:cNvGrpSpPr>
            <a:grpSpLocks/>
          </p:cNvGrpSpPr>
          <p:nvPr/>
        </p:nvGrpSpPr>
        <p:grpSpPr bwMode="auto">
          <a:xfrm rot="-5758605">
            <a:off x="4911725" y="2870200"/>
            <a:ext cx="3740150" cy="2120900"/>
            <a:chOff x="3511307" y="2701025"/>
            <a:chExt cx="3739855" cy="2120732"/>
          </a:xfrm>
        </p:grpSpPr>
        <p:cxnSp>
          <p:nvCxnSpPr>
            <p:cNvPr id="106" name="Straight Connector 105"/>
            <p:cNvCxnSpPr/>
            <p:nvPr/>
          </p:nvCxnSpPr>
          <p:spPr>
            <a:xfrm rot="2711938">
              <a:off x="3777032"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2711938">
              <a:off x="3869883" y="3723540"/>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2711938">
              <a:off x="3968896" y="353946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4107021">
              <a:off x="4068678" y="3699753"/>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4107021">
              <a:off x="4187893" y="3559637"/>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4107021">
              <a:off x="4343753"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5400000">
              <a:off x="4430473" y="36131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400000">
              <a:off x="4570890" y="3499184"/>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4700748"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6795083">
              <a:off x="4797751" y="36723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6795083">
              <a:off x="4913182" y="359886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6795083">
              <a:off x="5010250"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8111938">
              <a:off x="5093831" y="389326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8111938">
              <a:off x="5162760" y="3867591"/>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8111938">
              <a:off x="5291850"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9507021">
              <a:off x="5343707" y="4182060"/>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9507021">
              <a:off x="5494806" y="4163670"/>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3615911" y="4075493"/>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395083">
              <a:off x="3627079"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0" name="Group 92"/>
          <p:cNvGrpSpPr>
            <a:grpSpLocks/>
          </p:cNvGrpSpPr>
          <p:nvPr/>
        </p:nvGrpSpPr>
        <p:grpSpPr bwMode="auto">
          <a:xfrm rot="-5758605">
            <a:off x="4860925" y="2470150"/>
            <a:ext cx="3740150" cy="2120900"/>
            <a:chOff x="3511307" y="2701025"/>
            <a:chExt cx="3739855" cy="2120732"/>
          </a:xfrm>
        </p:grpSpPr>
        <p:cxnSp>
          <p:nvCxnSpPr>
            <p:cNvPr id="129" name="Straight Connector 128"/>
            <p:cNvCxnSpPr/>
            <p:nvPr/>
          </p:nvCxnSpPr>
          <p:spPr>
            <a:xfrm rot="2711938">
              <a:off x="3777032"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2711938">
              <a:off x="3869883" y="3723540"/>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2711938">
              <a:off x="3968896" y="353946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4107021">
              <a:off x="4068678" y="3699753"/>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4107021">
              <a:off x="4187893" y="3559637"/>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4107021">
              <a:off x="4343753"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5400000">
              <a:off x="4430473" y="36131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400000">
              <a:off x="4570890" y="3499184"/>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5400000">
              <a:off x="4700748"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6795083">
              <a:off x="4797751" y="36723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6795083">
              <a:off x="4913182" y="359886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6795083">
              <a:off x="5010250"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8111938">
              <a:off x="5093831" y="389326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8111938">
              <a:off x="5162760" y="3867591"/>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8111938">
              <a:off x="5291850"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9507021">
              <a:off x="5343707" y="4182060"/>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9507021">
              <a:off x="5494806" y="4163670"/>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3615911" y="4075493"/>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1395083">
              <a:off x="3627079"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1" name="Group 92"/>
          <p:cNvGrpSpPr>
            <a:grpSpLocks/>
          </p:cNvGrpSpPr>
          <p:nvPr/>
        </p:nvGrpSpPr>
        <p:grpSpPr bwMode="auto">
          <a:xfrm rot="-5758605">
            <a:off x="4889500" y="2071688"/>
            <a:ext cx="3740150" cy="2120900"/>
            <a:chOff x="3511307" y="2701025"/>
            <a:chExt cx="3739855" cy="2120732"/>
          </a:xfrm>
        </p:grpSpPr>
        <p:cxnSp>
          <p:nvCxnSpPr>
            <p:cNvPr id="152" name="Straight Connector 151"/>
            <p:cNvCxnSpPr/>
            <p:nvPr/>
          </p:nvCxnSpPr>
          <p:spPr>
            <a:xfrm rot="2711938">
              <a:off x="3777033"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2711938">
              <a:off x="3869883" y="3723540"/>
              <a:ext cx="183024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2711938">
              <a:off x="3968895" y="353946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4107021">
              <a:off x="4068678" y="3699752"/>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4107021">
              <a:off x="4187894" y="355963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4107021">
              <a:off x="4343754"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5400000">
              <a:off x="4430474" y="36131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5400000">
              <a:off x="4570891" y="3499185"/>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4700749"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6795083">
              <a:off x="4797751" y="3672340"/>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6795083">
              <a:off x="4913182" y="3598862"/>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rot="6795083">
              <a:off x="5010251"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8111938">
              <a:off x="5093831" y="3893267"/>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8111938">
              <a:off x="5162760" y="3867591"/>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8111938">
              <a:off x="5291851"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9507021">
              <a:off x="5343707" y="4182060"/>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9507021">
              <a:off x="5494808" y="4163671"/>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615911" y="4075493"/>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rot="1395083">
              <a:off x="3627080"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2" name="Group 92"/>
          <p:cNvGrpSpPr>
            <a:grpSpLocks/>
          </p:cNvGrpSpPr>
          <p:nvPr/>
        </p:nvGrpSpPr>
        <p:grpSpPr bwMode="auto">
          <a:xfrm rot="-5758605">
            <a:off x="4870450" y="1771650"/>
            <a:ext cx="3740150" cy="2120900"/>
            <a:chOff x="3511307" y="2701025"/>
            <a:chExt cx="3739855" cy="2120732"/>
          </a:xfrm>
        </p:grpSpPr>
        <p:cxnSp>
          <p:nvCxnSpPr>
            <p:cNvPr id="175" name="Straight Connector 174"/>
            <p:cNvCxnSpPr/>
            <p:nvPr/>
          </p:nvCxnSpPr>
          <p:spPr>
            <a:xfrm rot="2711938">
              <a:off x="3777032" y="390144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rot="2711938">
              <a:off x="3869883" y="3723540"/>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2711938">
              <a:off x="3968896" y="353946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4107021">
              <a:off x="4068678" y="3699753"/>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4107021">
              <a:off x="4187893" y="3559637"/>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rot="4107021">
              <a:off x="4343753" y="341192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5400000">
              <a:off x="4430473" y="36131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5400000">
              <a:off x="4570890" y="3499184"/>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rot="5400000">
              <a:off x="4700748" y="342447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6795083">
              <a:off x="4797751" y="36723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6795083">
              <a:off x="4913182" y="359886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6795083">
              <a:off x="5010250" y="3578181"/>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8111938">
              <a:off x="5093831" y="389326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rot="8111938">
              <a:off x="5162760" y="3867591"/>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8111938">
              <a:off x="5291850" y="383837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9507021">
              <a:off x="5343707" y="4182060"/>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9507021">
              <a:off x="5347012" y="4173372"/>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9507021">
              <a:off x="5494806" y="4163670"/>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3517177" y="430260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3615911" y="4075493"/>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rot="1395083">
              <a:off x="3595812" y="4184125"/>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rot="1395083">
              <a:off x="3627079" y="3969365"/>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3" name="Group 92"/>
          <p:cNvGrpSpPr>
            <a:grpSpLocks/>
          </p:cNvGrpSpPr>
          <p:nvPr/>
        </p:nvGrpSpPr>
        <p:grpSpPr bwMode="auto">
          <a:xfrm rot="-5758605">
            <a:off x="3499644" y="334169"/>
            <a:ext cx="3771900" cy="4846638"/>
            <a:chOff x="3479940" y="-24988"/>
            <a:chExt cx="3771222" cy="4846745"/>
          </a:xfrm>
        </p:grpSpPr>
        <p:cxnSp>
          <p:nvCxnSpPr>
            <p:cNvPr id="198" name="Straight Connector 197"/>
            <p:cNvCxnSpPr/>
            <p:nvPr/>
          </p:nvCxnSpPr>
          <p:spPr>
            <a:xfrm rot="2711938">
              <a:off x="3776714" y="3900834"/>
              <a:ext cx="18288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rot="5758605" flipV="1">
              <a:off x="3459313" y="2471957"/>
              <a:ext cx="2032045" cy="19665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rot="5758605" flipV="1">
              <a:off x="3193400" y="2176954"/>
              <a:ext cx="2617845" cy="191894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5758605" flipV="1">
              <a:off x="3058486" y="2047985"/>
              <a:ext cx="3165545" cy="16872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5758605" flipV="1">
              <a:off x="3051823" y="2040237"/>
              <a:ext cx="3614818" cy="1318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5758605" flipV="1">
              <a:off x="2804563" y="1716219"/>
              <a:ext cx="4521300" cy="10348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5758605" flipV="1">
              <a:off x="3515355" y="2499847"/>
              <a:ext cx="3698957" cy="344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5400000">
              <a:off x="4570493" y="3498555"/>
              <a:ext cx="1828840" cy="2301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758605">
              <a:off x="3954760" y="2436378"/>
              <a:ext cx="3732294" cy="5237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5758605">
              <a:off x="4311240" y="2308360"/>
              <a:ext cx="3471940" cy="10602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6795083">
              <a:off x="4908345" y="3594590"/>
              <a:ext cx="1828840" cy="23014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rot="6795083">
              <a:off x="5011890" y="3573011"/>
              <a:ext cx="1762164" cy="4412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rot="8111938">
              <a:off x="5094648" y="3897557"/>
              <a:ext cx="1828471"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8111938">
              <a:off x="5166843" y="3863525"/>
              <a:ext cx="1830058" cy="230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rot="8111938">
              <a:off x="5293143" y="3837923"/>
              <a:ext cx="1763396" cy="44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rot="9507021">
              <a:off x="5343747" y="4178321"/>
              <a:ext cx="1830059"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9507021">
              <a:off x="5347217" y="4168052"/>
              <a:ext cx="1828471" cy="230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9507021">
              <a:off x="5498907" y="4166741"/>
              <a:ext cx="1763395" cy="44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3515987" y="4297134"/>
              <a:ext cx="1828471" cy="230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3610893" y="4075983"/>
              <a:ext cx="1763396" cy="44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rot="1395083">
              <a:off x="3603420" y="4186031"/>
              <a:ext cx="183005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rot="1395083">
              <a:off x="3627292" y="3965603"/>
              <a:ext cx="1828471" cy="23019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614" name="Group 92"/>
          <p:cNvGrpSpPr>
            <a:grpSpLocks/>
          </p:cNvGrpSpPr>
          <p:nvPr/>
        </p:nvGrpSpPr>
        <p:grpSpPr bwMode="auto">
          <a:xfrm rot="4841032">
            <a:off x="3494087" y="2300288"/>
            <a:ext cx="2600325" cy="2863850"/>
            <a:chOff x="3511307" y="1957835"/>
            <a:chExt cx="2600650" cy="2863922"/>
          </a:xfrm>
        </p:grpSpPr>
        <p:cxnSp>
          <p:nvCxnSpPr>
            <p:cNvPr id="221" name="Straight Connector 220"/>
            <p:cNvCxnSpPr/>
            <p:nvPr/>
          </p:nvCxnSpPr>
          <p:spPr>
            <a:xfrm rot="2711938">
              <a:off x="3769472" y="3912614"/>
              <a:ext cx="182884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rot="2711938">
              <a:off x="3857527" y="3732305"/>
              <a:ext cx="1828846" cy="230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rot="5958968" flipV="1">
              <a:off x="3441399" y="2358073"/>
              <a:ext cx="2281294" cy="1841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5958968" flipV="1">
              <a:off x="3727363" y="2703550"/>
              <a:ext cx="2228906" cy="1298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rot="5958968" flipV="1">
              <a:off x="4026127" y="3058131"/>
              <a:ext cx="2046339" cy="874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5958968" flipV="1">
              <a:off x="3894790" y="2855554"/>
              <a:ext cx="2535302" cy="7636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5958968" flipV="1">
              <a:off x="4078502" y="3049142"/>
              <a:ext cx="2527364" cy="4016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rot="5400000">
              <a:off x="4552678" y="3501252"/>
              <a:ext cx="1828846" cy="230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rot="5400000">
              <a:off x="4693890" y="3425419"/>
              <a:ext cx="1762169" cy="439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rot="6795083">
              <a:off x="4781756" y="3680489"/>
              <a:ext cx="182884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6795083">
              <a:off x="4896435" y="3602683"/>
              <a:ext cx="1828846" cy="2302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rot="6795083">
              <a:off x="5003853" y="3580037"/>
              <a:ext cx="1762169" cy="441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a:stCxn id="60" idx="13"/>
            </p:cNvCxnSpPr>
            <p:nvPr/>
          </p:nvCxnSpPr>
          <p:spPr>
            <a:xfrm rot="16758968" flipH="1" flipV="1">
              <a:off x="5325645" y="4110642"/>
              <a:ext cx="530238" cy="3969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rot="5958968">
              <a:off x="5350331" y="3888207"/>
              <a:ext cx="766782" cy="6779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rot="11358968" flipV="1">
              <a:off x="5423803" y="4062968"/>
              <a:ext cx="644606" cy="5207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11358968" flipV="1">
              <a:off x="5409654" y="4376160"/>
              <a:ext cx="341355" cy="1793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a:stCxn id="60" idx="8"/>
            </p:cNvCxnSpPr>
            <p:nvPr/>
          </p:nvCxnSpPr>
          <p:spPr>
            <a:xfrm rot="16758968" flipH="1" flipV="1">
              <a:off x="5550987" y="4077093"/>
              <a:ext cx="344497" cy="67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a:stCxn id="60" idx="7"/>
            </p:cNvCxnSpPr>
            <p:nvPr/>
          </p:nvCxnSpPr>
          <p:spPr>
            <a:xfrm rot="16758968" flipV="1">
              <a:off x="5585419" y="4406036"/>
              <a:ext cx="31751" cy="2857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3508623" y="4308952"/>
              <a:ext cx="1829029" cy="230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3601028" y="4078738"/>
              <a:ext cx="1762345" cy="4413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rot="1395083">
              <a:off x="3587665" y="4196385"/>
              <a:ext cx="182744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rot="1395083">
              <a:off x="3617409" y="3979304"/>
              <a:ext cx="1829029" cy="23019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8" name="Group 266"/>
          <p:cNvGrpSpPr>
            <a:grpSpLocks/>
          </p:cNvGrpSpPr>
          <p:nvPr/>
        </p:nvGrpSpPr>
        <p:grpSpPr bwMode="auto">
          <a:xfrm>
            <a:off x="3722688" y="3913188"/>
            <a:ext cx="774700" cy="1176337"/>
            <a:chOff x="3315397" y="5522367"/>
            <a:chExt cx="774949" cy="1176877"/>
          </a:xfrm>
        </p:grpSpPr>
        <p:sp>
          <p:nvSpPr>
            <p:cNvPr id="268" name="Freeform 267"/>
            <p:cNvSpPr/>
            <p:nvPr/>
          </p:nvSpPr>
          <p:spPr>
            <a:xfrm>
              <a:off x="3315397" y="5522367"/>
              <a:ext cx="774949" cy="1176877"/>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69" name="Oval 268"/>
            <p:cNvSpPr/>
            <p:nvPr/>
          </p:nvSpPr>
          <p:spPr>
            <a:xfrm>
              <a:off x="3567890" y="5593837"/>
              <a:ext cx="106397" cy="14611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0"/>
            <a:ext cx="8229600" cy="1143000"/>
          </a:xfrm>
        </p:spPr>
        <p:txBody>
          <a:bodyPr/>
          <a:lstStyle/>
          <a:p>
            <a:pPr eaLnBrk="1" hangingPunct="1"/>
            <a:r>
              <a:rPr lang="en-US" smtClean="0">
                <a:ea typeface="ＭＳ Ｐゴシック" pitchFamily="-1" charset="-128"/>
                <a:cs typeface="ＭＳ Ｐゴシック" pitchFamily="-1" charset="-128"/>
              </a:rPr>
              <a:t>The Plenoptic Function</a:t>
            </a:r>
          </a:p>
        </p:txBody>
      </p:sp>
      <p:grpSp>
        <p:nvGrpSpPr>
          <p:cNvPr id="26627" name="Group 60"/>
          <p:cNvGrpSpPr>
            <a:grpSpLocks/>
          </p:cNvGrpSpPr>
          <p:nvPr/>
        </p:nvGrpSpPr>
        <p:grpSpPr bwMode="auto">
          <a:xfrm>
            <a:off x="765175" y="822325"/>
            <a:ext cx="1844675" cy="1858963"/>
            <a:chOff x="765158" y="822923"/>
            <a:chExt cx="1843908" cy="1857872"/>
          </a:xfrm>
        </p:grpSpPr>
        <p:grpSp>
          <p:nvGrpSpPr>
            <p:cNvPr id="26917" name="Group 37"/>
            <p:cNvGrpSpPr>
              <a:grpSpLocks/>
            </p:cNvGrpSpPr>
            <p:nvPr/>
          </p:nvGrpSpPr>
          <p:grpSpPr bwMode="auto">
            <a:xfrm rot="2711938">
              <a:off x="774855" y="1516678"/>
              <a:ext cx="1831505" cy="444003"/>
              <a:chOff x="1172306" y="2903060"/>
              <a:chExt cx="1831505" cy="444003"/>
            </a:xfrm>
          </p:grpSpPr>
          <p:cxnSp>
            <p:nvCxnSpPr>
              <p:cNvPr id="28" name="Straight Connector 27"/>
              <p:cNvCxnSpPr/>
              <p:nvPr/>
            </p:nvCxnSpPr>
            <p:spPr>
              <a:xfrm>
                <a:off x="1168768" y="3142812"/>
                <a:ext cx="18277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73126" y="3018219"/>
                <a:ext cx="1824553" cy="231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184632" y="2904581"/>
                <a:ext cx="1761090"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6942" name="Group 33"/>
              <p:cNvGrpSpPr>
                <a:grpSpLocks/>
              </p:cNvGrpSpPr>
              <p:nvPr/>
            </p:nvGrpSpPr>
            <p:grpSpPr bwMode="auto">
              <a:xfrm rot="1395083">
                <a:off x="1172306" y="2903060"/>
                <a:ext cx="1828800" cy="441283"/>
                <a:chOff x="1378588" y="2789440"/>
                <a:chExt cx="1828800" cy="441283"/>
              </a:xfrm>
            </p:grpSpPr>
            <p:cxnSp>
              <p:nvCxnSpPr>
                <p:cNvPr id="32" name="Straight Connector 31"/>
                <p:cNvCxnSpPr/>
                <p:nvPr/>
              </p:nvCxnSpPr>
              <p:spPr>
                <a:xfrm>
                  <a:off x="1368317" y="3027783"/>
                  <a:ext cx="1824553"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367370" y="2911763"/>
                  <a:ext cx="1826140" cy="2300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382304" y="2793260"/>
                  <a:ext cx="1761091" cy="43955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6918" name="Group 53"/>
            <p:cNvGrpSpPr>
              <a:grpSpLocks/>
            </p:cNvGrpSpPr>
            <p:nvPr/>
          </p:nvGrpSpPr>
          <p:grpSpPr bwMode="auto">
            <a:xfrm rot="5400000">
              <a:off x="765161" y="849296"/>
              <a:ext cx="1831505" cy="1831503"/>
              <a:chOff x="1143223" y="2652563"/>
              <a:chExt cx="1831505" cy="1831503"/>
            </a:xfrm>
          </p:grpSpPr>
          <p:cxnSp>
            <p:nvCxnSpPr>
              <p:cNvPr id="13" name="Straight Connector 12"/>
              <p:cNvCxnSpPr/>
              <p:nvPr/>
            </p:nvCxnSpPr>
            <p:spPr>
              <a:xfrm>
                <a:off x="1140650" y="3595439"/>
                <a:ext cx="1827726"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140650" y="3481187"/>
                <a:ext cx="1827726"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154929" y="3359000"/>
                <a:ext cx="1762677" cy="441141"/>
              </a:xfrm>
              <a:prstGeom prst="line">
                <a:avLst/>
              </a:prstGeom>
            </p:spPr>
            <p:style>
              <a:lnRef idx="2">
                <a:schemeClr val="accent1"/>
              </a:lnRef>
              <a:fillRef idx="0">
                <a:schemeClr val="accent1"/>
              </a:fillRef>
              <a:effectRef idx="1">
                <a:schemeClr val="accent1"/>
              </a:effectRef>
              <a:fontRef idx="minor">
                <a:schemeClr val="tx1"/>
              </a:fontRef>
            </p:style>
          </p:cxnSp>
          <p:grpSp>
            <p:nvGrpSpPr>
              <p:cNvPr id="26927" name="Group 41"/>
              <p:cNvGrpSpPr>
                <a:grpSpLocks/>
              </p:cNvGrpSpPr>
              <p:nvPr/>
            </p:nvGrpSpPr>
            <p:grpSpPr bwMode="auto">
              <a:xfrm rot="1395083">
                <a:off x="1143223" y="3349030"/>
                <a:ext cx="1828800" cy="441283"/>
                <a:chOff x="1378588" y="2789440"/>
                <a:chExt cx="1828800" cy="441283"/>
              </a:xfrm>
            </p:grpSpPr>
            <p:cxnSp>
              <p:nvCxnSpPr>
                <p:cNvPr id="25" name="Straight Connector 24"/>
                <p:cNvCxnSpPr/>
                <p:nvPr/>
              </p:nvCxnSpPr>
              <p:spPr>
                <a:xfrm>
                  <a:off x="1376611" y="3039619"/>
                  <a:ext cx="1826141"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377928" y="2928595"/>
                  <a:ext cx="1824553" cy="230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391206" y="2804231"/>
                  <a:ext cx="1761091" cy="44114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928" name="Group 45"/>
              <p:cNvGrpSpPr>
                <a:grpSpLocks/>
              </p:cNvGrpSpPr>
              <p:nvPr/>
            </p:nvGrpSpPr>
            <p:grpSpPr bwMode="auto">
              <a:xfrm rot="2711938">
                <a:off x="1140518" y="3346313"/>
                <a:ext cx="1831503" cy="444003"/>
                <a:chOff x="1172308" y="2903060"/>
                <a:chExt cx="1831503" cy="444003"/>
              </a:xfrm>
            </p:grpSpPr>
            <p:cxnSp>
              <p:nvCxnSpPr>
                <p:cNvPr id="18" name="Straight Connector 17"/>
                <p:cNvCxnSpPr/>
                <p:nvPr/>
              </p:nvCxnSpPr>
              <p:spPr>
                <a:xfrm>
                  <a:off x="1172450" y="3155351"/>
                  <a:ext cx="1828039" cy="1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80539" y="3040067"/>
                  <a:ext cx="1826452" cy="233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195401" y="2923071"/>
                  <a:ext cx="1762980" cy="442652"/>
                </a:xfrm>
                <a:prstGeom prst="line">
                  <a:avLst/>
                </a:prstGeom>
              </p:spPr>
              <p:style>
                <a:lnRef idx="2">
                  <a:schemeClr val="accent1"/>
                </a:lnRef>
                <a:fillRef idx="0">
                  <a:schemeClr val="accent1"/>
                </a:fillRef>
                <a:effectRef idx="1">
                  <a:schemeClr val="accent1"/>
                </a:effectRef>
                <a:fontRef idx="minor">
                  <a:schemeClr val="tx1"/>
                </a:fontRef>
              </p:style>
            </p:cxnSp>
            <p:grpSp>
              <p:nvGrpSpPr>
                <p:cNvPr id="26932" name="Group 33"/>
                <p:cNvGrpSpPr>
                  <a:grpSpLocks/>
                </p:cNvGrpSpPr>
                <p:nvPr/>
              </p:nvGrpSpPr>
              <p:grpSpPr bwMode="auto">
                <a:xfrm rot="1395083">
                  <a:off x="1172308" y="2903060"/>
                  <a:ext cx="1828800" cy="441283"/>
                  <a:chOff x="1378588" y="2789440"/>
                  <a:chExt cx="1828800" cy="441283"/>
                </a:xfrm>
              </p:grpSpPr>
              <p:cxnSp>
                <p:nvCxnSpPr>
                  <p:cNvPr id="22" name="Straight Connector 21"/>
                  <p:cNvCxnSpPr/>
                  <p:nvPr/>
                </p:nvCxnSpPr>
                <p:spPr>
                  <a:xfrm>
                    <a:off x="1386603" y="3038626"/>
                    <a:ext cx="182645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389374" y="2926507"/>
                    <a:ext cx="1823279" cy="228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404839" y="2805253"/>
                    <a:ext cx="1759805" cy="441066"/>
                  </a:xfrm>
                  <a:prstGeom prst="line">
                    <a:avLst/>
                  </a:prstGeom>
                </p:spPr>
                <p:style>
                  <a:lnRef idx="2">
                    <a:schemeClr val="accent1"/>
                  </a:lnRef>
                  <a:fillRef idx="0">
                    <a:schemeClr val="accent1"/>
                  </a:fillRef>
                  <a:effectRef idx="1">
                    <a:schemeClr val="accent1"/>
                  </a:effectRef>
                  <a:fontRef idx="minor">
                    <a:schemeClr val="tx1"/>
                  </a:fontRef>
                </p:style>
              </p:cxnSp>
            </p:grpSp>
          </p:grpSp>
        </p:grpSp>
        <p:cxnSp>
          <p:nvCxnSpPr>
            <p:cNvPr id="8" name="Straight Connector 7"/>
            <p:cNvCxnSpPr/>
            <p:nvPr/>
          </p:nvCxnSpPr>
          <p:spPr>
            <a:xfrm>
              <a:off x="781026" y="1752652"/>
              <a:ext cx="182804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81026" y="1638419"/>
              <a:ext cx="1828040" cy="230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95308" y="1522600"/>
              <a:ext cx="1762979" cy="4410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395083">
              <a:off x="773093" y="1749479"/>
              <a:ext cx="182962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395083">
              <a:off x="773093" y="1635246"/>
              <a:ext cx="1828040" cy="230053"/>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35" name="Straight Connector 28"/>
          <p:cNvCxnSpPr/>
          <p:nvPr/>
        </p:nvCxnSpPr>
        <p:spPr>
          <a:xfrm>
            <a:off x="952500" y="1182688"/>
            <a:ext cx="4368800" cy="3328987"/>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1362075" y="1427163"/>
            <a:ext cx="609600" cy="609600"/>
          </a:xfrm>
          <a:prstGeom prst="ellips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37" name="Freeform 36"/>
          <p:cNvSpPr/>
          <p:nvPr/>
        </p:nvSpPr>
        <p:spPr>
          <a:xfrm>
            <a:off x="2106613" y="2511425"/>
            <a:ext cx="7037387" cy="2605088"/>
          </a:xfrm>
          <a:custGeom>
            <a:avLst/>
            <a:gdLst>
              <a:gd name="connsiteX0" fmla="*/ 0 w 5894039"/>
              <a:gd name="connsiteY0" fmla="*/ 2142595 h 2181375"/>
              <a:gd name="connsiteX1" fmla="*/ 814308 w 5894039"/>
              <a:gd name="connsiteY1" fmla="*/ 2152290 h 2181375"/>
              <a:gd name="connsiteX2" fmla="*/ 882167 w 5894039"/>
              <a:gd name="connsiteY2" fmla="*/ 2161985 h 2181375"/>
              <a:gd name="connsiteX3" fmla="*/ 1124520 w 5894039"/>
              <a:gd name="connsiteY3" fmla="*/ 2152290 h 2181375"/>
              <a:gd name="connsiteX4" fmla="*/ 1347486 w 5894039"/>
              <a:gd name="connsiteY4" fmla="*/ 2152290 h 2181375"/>
              <a:gd name="connsiteX5" fmla="*/ 1347486 w 5894039"/>
              <a:gd name="connsiteY5" fmla="*/ 1609370 h 2181375"/>
              <a:gd name="connsiteX6" fmla="*/ 1405651 w 5894039"/>
              <a:gd name="connsiteY6" fmla="*/ 1619065 h 2181375"/>
              <a:gd name="connsiteX7" fmla="*/ 1405651 w 5894039"/>
              <a:gd name="connsiteY7" fmla="*/ 1948695 h 2181375"/>
              <a:gd name="connsiteX8" fmla="*/ 1667392 w 5894039"/>
              <a:gd name="connsiteY8" fmla="*/ 1948695 h 2181375"/>
              <a:gd name="connsiteX9" fmla="*/ 1667392 w 5894039"/>
              <a:gd name="connsiteY9" fmla="*/ 2181375 h 2181375"/>
              <a:gd name="connsiteX10" fmla="*/ 2142405 w 5894039"/>
              <a:gd name="connsiteY10" fmla="*/ 2161985 h 2181375"/>
              <a:gd name="connsiteX11" fmla="*/ 2142405 w 5894039"/>
              <a:gd name="connsiteY11" fmla="*/ 1764490 h 2181375"/>
              <a:gd name="connsiteX12" fmla="*/ 1803110 w 5894039"/>
              <a:gd name="connsiteY12" fmla="*/ 1764490 h 2181375"/>
              <a:gd name="connsiteX13" fmla="*/ 1803110 w 5894039"/>
              <a:gd name="connsiteY13" fmla="*/ 1706320 h 2181375"/>
              <a:gd name="connsiteX14" fmla="*/ 3286314 w 5894039"/>
              <a:gd name="connsiteY14" fmla="*/ 1706320 h 2181375"/>
              <a:gd name="connsiteX15" fmla="*/ 3286314 w 5894039"/>
              <a:gd name="connsiteY15" fmla="*/ 1706320 h 2181375"/>
              <a:gd name="connsiteX16" fmla="*/ 3286314 w 5894039"/>
              <a:gd name="connsiteY16" fmla="*/ 1764490 h 2181375"/>
              <a:gd name="connsiteX17" fmla="*/ 2937325 w 5894039"/>
              <a:gd name="connsiteY17" fmla="*/ 1754795 h 2181375"/>
              <a:gd name="connsiteX18" fmla="*/ 2937325 w 5894039"/>
              <a:gd name="connsiteY18" fmla="*/ 2152290 h 2181375"/>
              <a:gd name="connsiteX19" fmla="*/ 3577138 w 5894039"/>
              <a:gd name="connsiteY19" fmla="*/ 2161985 h 2181375"/>
              <a:gd name="connsiteX20" fmla="*/ 3577138 w 5894039"/>
              <a:gd name="connsiteY20" fmla="*/ 1919610 h 2181375"/>
              <a:gd name="connsiteX21" fmla="*/ 3848574 w 5894039"/>
              <a:gd name="connsiteY21" fmla="*/ 1919610 h 2181375"/>
              <a:gd name="connsiteX22" fmla="*/ 3848574 w 5894039"/>
              <a:gd name="connsiteY22" fmla="*/ 1570590 h 2181375"/>
              <a:gd name="connsiteX23" fmla="*/ 3906739 w 5894039"/>
              <a:gd name="connsiteY23" fmla="*/ 1570590 h 2181375"/>
              <a:gd name="connsiteX24" fmla="*/ 3906739 w 5894039"/>
              <a:gd name="connsiteY24" fmla="*/ 2161985 h 2181375"/>
              <a:gd name="connsiteX25" fmla="*/ 4585329 w 5894039"/>
              <a:gd name="connsiteY25" fmla="*/ 2152290 h 2181375"/>
              <a:gd name="connsiteX26" fmla="*/ 4527164 w 5894039"/>
              <a:gd name="connsiteY26" fmla="*/ 38780 h 2181375"/>
              <a:gd name="connsiteX27" fmla="*/ 5894039 w 5894039"/>
              <a:gd name="connsiteY27" fmla="*/ 0 h 21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4039" h="2181375">
                <a:moveTo>
                  <a:pt x="0" y="2142595"/>
                </a:moveTo>
                <a:lnTo>
                  <a:pt x="814308" y="2152290"/>
                </a:lnTo>
                <a:cubicBezTo>
                  <a:pt x="837152" y="2152792"/>
                  <a:pt x="859318" y="2161985"/>
                  <a:pt x="882167" y="2161985"/>
                </a:cubicBezTo>
                <a:cubicBezTo>
                  <a:pt x="963016" y="2161985"/>
                  <a:pt x="1043689" y="2153974"/>
                  <a:pt x="1124520" y="2152290"/>
                </a:cubicBezTo>
                <a:cubicBezTo>
                  <a:pt x="1198826" y="2150742"/>
                  <a:pt x="1273164" y="2152290"/>
                  <a:pt x="1347486" y="2152290"/>
                </a:cubicBezTo>
                <a:lnTo>
                  <a:pt x="1347486" y="1609370"/>
                </a:lnTo>
                <a:lnTo>
                  <a:pt x="1405651" y="1619065"/>
                </a:lnTo>
                <a:lnTo>
                  <a:pt x="1405651" y="1948695"/>
                </a:lnTo>
                <a:lnTo>
                  <a:pt x="1667392" y="1948695"/>
                </a:lnTo>
                <a:lnTo>
                  <a:pt x="1667392" y="2181375"/>
                </a:lnTo>
                <a:lnTo>
                  <a:pt x="2142405" y="2161985"/>
                </a:lnTo>
                <a:lnTo>
                  <a:pt x="2142405" y="1764490"/>
                </a:lnTo>
                <a:lnTo>
                  <a:pt x="1803110" y="1764490"/>
                </a:lnTo>
                <a:lnTo>
                  <a:pt x="1803110" y="1706320"/>
                </a:lnTo>
                <a:lnTo>
                  <a:pt x="3286314" y="1706320"/>
                </a:lnTo>
                <a:lnTo>
                  <a:pt x="3286314" y="1706320"/>
                </a:lnTo>
                <a:lnTo>
                  <a:pt x="3286314" y="1764490"/>
                </a:lnTo>
                <a:lnTo>
                  <a:pt x="2937325" y="1754795"/>
                </a:lnTo>
                <a:lnTo>
                  <a:pt x="2937325" y="2152290"/>
                </a:lnTo>
                <a:lnTo>
                  <a:pt x="3577138" y="2161985"/>
                </a:lnTo>
                <a:lnTo>
                  <a:pt x="3577138" y="1919610"/>
                </a:lnTo>
                <a:lnTo>
                  <a:pt x="3848574" y="1919610"/>
                </a:lnTo>
                <a:lnTo>
                  <a:pt x="3848574" y="1570590"/>
                </a:lnTo>
                <a:lnTo>
                  <a:pt x="3906739" y="1570590"/>
                </a:lnTo>
                <a:lnTo>
                  <a:pt x="3906739" y="2161985"/>
                </a:lnTo>
                <a:lnTo>
                  <a:pt x="4585329" y="2152290"/>
                </a:lnTo>
                <a:lnTo>
                  <a:pt x="4527164" y="38780"/>
                </a:lnTo>
                <a:lnTo>
                  <a:pt x="589403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nvGrpSpPr>
          <p:cNvPr id="26631" name="Group 92"/>
          <p:cNvGrpSpPr>
            <a:grpSpLocks/>
          </p:cNvGrpSpPr>
          <p:nvPr/>
        </p:nvGrpSpPr>
        <p:grpSpPr bwMode="auto">
          <a:xfrm>
            <a:off x="3511550" y="2700338"/>
            <a:ext cx="3740150" cy="2120900"/>
            <a:chOff x="3511307" y="2701025"/>
            <a:chExt cx="3739855" cy="2120732"/>
          </a:xfrm>
        </p:grpSpPr>
        <p:cxnSp>
          <p:nvCxnSpPr>
            <p:cNvPr id="39" name="Straight Connector 38"/>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2711938">
              <a:off x="3857355" y="3724881"/>
              <a:ext cx="1830243"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2711938">
              <a:off x="3962917" y="3539951"/>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4107021">
              <a:off x="4059746" y="3705038"/>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4107021">
              <a:off x="4175624" y="3562175"/>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4107021">
              <a:off x="4337537" y="3416136"/>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6795083">
              <a:off x="4901055" y="3600272"/>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6795083">
              <a:off x="500978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8111938">
              <a:off x="5087571"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8111938">
              <a:off x="515582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9507021">
              <a:off x="5336788" y="4182045"/>
              <a:ext cx="183024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9507021">
              <a:off x="5346312" y="417410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9507021">
              <a:off x="5487589" y="416934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1395083">
              <a:off x="3592264" y="4189982"/>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395083">
              <a:off x="3620836"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2" name="Group 92"/>
          <p:cNvGrpSpPr>
            <a:grpSpLocks/>
          </p:cNvGrpSpPr>
          <p:nvPr/>
        </p:nvGrpSpPr>
        <p:grpSpPr bwMode="auto">
          <a:xfrm>
            <a:off x="3721100" y="2698750"/>
            <a:ext cx="3740150" cy="2120900"/>
            <a:chOff x="3511307" y="2701025"/>
            <a:chExt cx="3739855" cy="2120732"/>
          </a:xfrm>
        </p:grpSpPr>
        <p:cxnSp>
          <p:nvCxnSpPr>
            <p:cNvPr id="62" name="Straight Connector 61"/>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3" name="Group 92"/>
          <p:cNvGrpSpPr>
            <a:grpSpLocks/>
          </p:cNvGrpSpPr>
          <p:nvPr/>
        </p:nvGrpSpPr>
        <p:grpSpPr bwMode="auto">
          <a:xfrm>
            <a:off x="3043238" y="2708275"/>
            <a:ext cx="3740150" cy="2120900"/>
            <a:chOff x="3511307" y="2701025"/>
            <a:chExt cx="3739855" cy="2120732"/>
          </a:xfrm>
        </p:grpSpPr>
        <p:cxnSp>
          <p:nvCxnSpPr>
            <p:cNvPr id="85" name="Straight Connector 84"/>
            <p:cNvCxnSpPr/>
            <p:nvPr/>
          </p:nvCxnSpPr>
          <p:spPr>
            <a:xfrm rot="2711938">
              <a:off x="3770843"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2711938">
              <a:off x="3857355" y="3724882"/>
              <a:ext cx="183024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2711938">
              <a:off x="3962915"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4107021">
              <a:off x="4059745" y="37050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4107021">
              <a:off x="4175624" y="3562176"/>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4107021">
              <a:off x="4337535"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4423254" y="361455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4558181" y="3500268"/>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4700251"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6795083">
              <a:off x="4785176" y="367487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6795083">
              <a:off x="4901054" y="3600273"/>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8111938">
              <a:off x="5087570"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8111938">
              <a:off x="5285992" y="3843934"/>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9507021">
              <a:off x="5336788" y="4182046"/>
              <a:ext cx="18302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rot="9507021">
              <a:off x="5487588" y="4169347"/>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3603375" y="407886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1395083">
              <a:off x="3592263"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395083">
              <a:off x="3620835"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4" name="Group 92"/>
          <p:cNvGrpSpPr>
            <a:grpSpLocks/>
          </p:cNvGrpSpPr>
          <p:nvPr/>
        </p:nvGrpSpPr>
        <p:grpSpPr bwMode="auto">
          <a:xfrm>
            <a:off x="3254375" y="2705100"/>
            <a:ext cx="3738563" cy="2120900"/>
            <a:chOff x="3511307" y="2701025"/>
            <a:chExt cx="3739855" cy="2120732"/>
          </a:xfrm>
        </p:grpSpPr>
        <p:cxnSp>
          <p:nvCxnSpPr>
            <p:cNvPr id="108" name="Straight Connector 107"/>
            <p:cNvCxnSpPr/>
            <p:nvPr/>
          </p:nvCxnSpPr>
          <p:spPr>
            <a:xfrm rot="2711938">
              <a:off x="377134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2711938">
              <a:off x="3857890" y="3724833"/>
              <a:ext cx="1830242" cy="230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2711938">
              <a:off x="3963482" y="3539859"/>
              <a:ext cx="1763573"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4107021">
              <a:off x="4060367" y="370503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4107021">
              <a:off x="4174706" y="3562127"/>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4107021">
              <a:off x="4338261" y="3416044"/>
              <a:ext cx="1763573"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4424030" y="3614558"/>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400000">
              <a:off x="4559014" y="3500219"/>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4699542" y="3424774"/>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6795083">
              <a:off x="4786105" y="3674879"/>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6795083">
              <a:off x="4901238" y="3601018"/>
              <a:ext cx="1828655" cy="2286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6795083">
              <a:off x="5010799" y="3578750"/>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8111938">
              <a:off x="5088240" y="3893144"/>
              <a:ext cx="18278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8111938">
              <a:off x="5154938" y="3866158"/>
              <a:ext cx="182943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8111938">
              <a:off x="5286745" y="3843934"/>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9507021">
              <a:off x="5337563" y="4182046"/>
              <a:ext cx="182943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9507021">
              <a:off x="5347091" y="4174108"/>
              <a:ext cx="1827844"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9507021">
              <a:off x="5488428" y="4169347"/>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3511307" y="4302686"/>
              <a:ext cx="182943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3603414" y="4078866"/>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1395083">
              <a:off x="3592298" y="4189982"/>
              <a:ext cx="18278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1395083">
              <a:off x="3620883" y="3969338"/>
              <a:ext cx="1827843"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5" name="Group 92"/>
          <p:cNvGrpSpPr>
            <a:grpSpLocks/>
          </p:cNvGrpSpPr>
          <p:nvPr/>
        </p:nvGrpSpPr>
        <p:grpSpPr bwMode="auto">
          <a:xfrm>
            <a:off x="2509838" y="2679700"/>
            <a:ext cx="3740150" cy="2119313"/>
            <a:chOff x="3511307" y="2701025"/>
            <a:chExt cx="3739855" cy="2120732"/>
          </a:xfrm>
        </p:grpSpPr>
        <p:cxnSp>
          <p:nvCxnSpPr>
            <p:cNvPr id="131" name="Straight Connector 130"/>
            <p:cNvCxnSpPr/>
            <p:nvPr/>
          </p:nvCxnSpPr>
          <p:spPr>
            <a:xfrm rot="2711938">
              <a:off x="3770952" y="3906745"/>
              <a:ext cx="18284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2711938">
              <a:off x="3857464" y="3724940"/>
              <a:ext cx="1830024"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2711938">
              <a:off x="3963049" y="3539951"/>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4107021">
              <a:off x="4059855" y="3704997"/>
              <a:ext cx="182843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rot="4107021">
              <a:off x="4175734" y="3562112"/>
              <a:ext cx="182843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4107021">
              <a:off x="4337669" y="3416043"/>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5400000">
              <a:off x="4423363" y="3614450"/>
              <a:ext cx="182843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5400000">
              <a:off x="4558290" y="3500159"/>
              <a:ext cx="182843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5400000">
              <a:off x="4699591" y="3425575"/>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6795083">
              <a:off x="4784491" y="3675609"/>
              <a:ext cx="183002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6795083">
              <a:off x="4901164" y="3600238"/>
              <a:ext cx="182843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6795083">
              <a:off x="5009924" y="3578871"/>
              <a:ext cx="1761716"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8111938">
              <a:off x="5087570" y="389403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8111938">
              <a:off x="5155827" y="3867030"/>
              <a:ext cx="1828656" cy="228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8111938">
              <a:off x="5285992" y="3843202"/>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9507021">
              <a:off x="5336788" y="4183155"/>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9507021">
              <a:off x="5346312" y="4173623"/>
              <a:ext cx="1828656" cy="2303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9507021">
              <a:off x="5487588" y="4168857"/>
              <a:ext cx="1763574"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3511307" y="4302296"/>
              <a:ext cx="1828656" cy="230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3603375" y="4078310"/>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1395083">
              <a:off x="3592263" y="4189509"/>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1395083">
              <a:off x="3620835" y="3968698"/>
              <a:ext cx="1828656" cy="23034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6" name="Group 92"/>
          <p:cNvGrpSpPr>
            <a:grpSpLocks/>
          </p:cNvGrpSpPr>
          <p:nvPr/>
        </p:nvGrpSpPr>
        <p:grpSpPr bwMode="auto">
          <a:xfrm>
            <a:off x="2720975" y="2676525"/>
            <a:ext cx="3740150" cy="2120900"/>
            <a:chOff x="3511307" y="2701025"/>
            <a:chExt cx="3739855" cy="2120732"/>
          </a:xfrm>
        </p:grpSpPr>
        <p:cxnSp>
          <p:nvCxnSpPr>
            <p:cNvPr id="154" name="Straight Connector 153"/>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7" name="Group 92"/>
          <p:cNvGrpSpPr>
            <a:grpSpLocks/>
          </p:cNvGrpSpPr>
          <p:nvPr/>
        </p:nvGrpSpPr>
        <p:grpSpPr bwMode="auto">
          <a:xfrm>
            <a:off x="1822450" y="2611438"/>
            <a:ext cx="3738563" cy="2120900"/>
            <a:chOff x="3511307" y="2701025"/>
            <a:chExt cx="3739855" cy="2120732"/>
          </a:xfrm>
        </p:grpSpPr>
        <p:cxnSp>
          <p:nvCxnSpPr>
            <p:cNvPr id="177" name="Straight Connector 176"/>
            <p:cNvCxnSpPr/>
            <p:nvPr/>
          </p:nvCxnSpPr>
          <p:spPr>
            <a:xfrm rot="2711938">
              <a:off x="377134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rot="2711938">
              <a:off x="3857890" y="3724832"/>
              <a:ext cx="1830243" cy="2302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2711938">
              <a:off x="3963483" y="3539858"/>
              <a:ext cx="1763572"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rot="4107021">
              <a:off x="4060367" y="37050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rot="4107021">
              <a:off x="4174706" y="3562126"/>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4107021">
              <a:off x="4338262" y="3416043"/>
              <a:ext cx="1763572"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rot="5400000">
              <a:off x="4424030" y="3614558"/>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5400000">
              <a:off x="4559014" y="3500219"/>
              <a:ext cx="1828655" cy="230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5400000">
              <a:off x="4699542" y="3424774"/>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rot="6795083">
              <a:off x="4786105" y="3674879"/>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6795083">
              <a:off x="4901238" y="3601017"/>
              <a:ext cx="1828655" cy="2286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rot="6795083">
              <a:off x="5010799" y="3578749"/>
              <a:ext cx="1761985" cy="44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rot="8111938">
              <a:off x="5088240" y="3893143"/>
              <a:ext cx="18278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rot="8111938">
              <a:off x="5154938" y="3866158"/>
              <a:ext cx="1829432"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rot="8111938">
              <a:off x="5286745" y="3843934"/>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9507021">
              <a:off x="5337563" y="4182045"/>
              <a:ext cx="182943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rot="9507021">
              <a:off x="5347091" y="4174108"/>
              <a:ext cx="1827844"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rot="9507021">
              <a:off x="5488428" y="4169346"/>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3511307" y="4302685"/>
              <a:ext cx="182943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603414" y="4078866"/>
              <a:ext cx="176273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rot="1395083">
              <a:off x="3592298" y="4189982"/>
              <a:ext cx="182784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rot="1395083">
              <a:off x="3620883" y="3969337"/>
              <a:ext cx="1827843"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8" name="Group 92"/>
          <p:cNvGrpSpPr>
            <a:grpSpLocks/>
          </p:cNvGrpSpPr>
          <p:nvPr/>
        </p:nvGrpSpPr>
        <p:grpSpPr bwMode="auto">
          <a:xfrm>
            <a:off x="1073150" y="3189288"/>
            <a:ext cx="3536950" cy="2120900"/>
            <a:chOff x="3511307" y="2701025"/>
            <a:chExt cx="3538111" cy="2120732"/>
          </a:xfrm>
        </p:grpSpPr>
        <p:cxnSp>
          <p:nvCxnSpPr>
            <p:cNvPr id="200" name="Straight Connector 199"/>
            <p:cNvCxnSpPr/>
            <p:nvPr/>
          </p:nvCxnSpPr>
          <p:spPr>
            <a:xfrm rot="2711938">
              <a:off x="377132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2711938">
              <a:off x="3857869" y="3724834"/>
              <a:ext cx="1830243" cy="2302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2711938">
              <a:off x="3963460" y="3539862"/>
              <a:ext cx="1763572"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4107021">
              <a:off x="4060342" y="3705038"/>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rot="4107021">
              <a:off x="4174679" y="3562128"/>
              <a:ext cx="1828655" cy="2302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rot="4107021">
              <a:off x="4338233" y="3416046"/>
              <a:ext cx="1763572"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rot="5400000">
              <a:off x="4423998" y="3614558"/>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rot="5400000">
              <a:off x="4558980" y="3500221"/>
              <a:ext cx="1828655" cy="2302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5400000">
              <a:off x="4699506" y="3424778"/>
              <a:ext cx="1761985"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rot="6795083">
              <a:off x="4786067" y="3674879"/>
              <a:ext cx="1828655"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rot="6795083">
              <a:off x="4901199" y="3601019"/>
              <a:ext cx="1828655" cy="2286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6795083">
              <a:off x="5010758" y="3578753"/>
              <a:ext cx="1761985" cy="44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rot="8111938">
              <a:off x="5088212" y="3893143"/>
              <a:ext cx="18278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rot="8111938">
              <a:off x="5154909" y="3866158"/>
              <a:ext cx="1829400"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rot="8111938">
              <a:off x="5286715" y="3843934"/>
              <a:ext cx="176270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rot="10800000" flipV="1">
              <a:off x="5401052" y="4213792"/>
              <a:ext cx="751134" cy="3047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rot="10800000" flipV="1">
              <a:off x="5369292" y="4310622"/>
              <a:ext cx="733666" cy="2079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rot="10800000" flipV="1">
              <a:off x="5469338" y="4436025"/>
              <a:ext cx="671732" cy="730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3511307" y="4302685"/>
              <a:ext cx="1829400"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3603412" y="4078866"/>
              <a:ext cx="176270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rot="1395083">
              <a:off x="3592297" y="4189982"/>
              <a:ext cx="18278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rot="1395083">
              <a:off x="3620881" y="3969337"/>
              <a:ext cx="1827812"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39" name="Group 92"/>
          <p:cNvGrpSpPr>
            <a:grpSpLocks/>
          </p:cNvGrpSpPr>
          <p:nvPr/>
        </p:nvGrpSpPr>
        <p:grpSpPr bwMode="auto">
          <a:xfrm>
            <a:off x="3663950" y="2727325"/>
            <a:ext cx="3740150" cy="2120900"/>
            <a:chOff x="3511307" y="2701025"/>
            <a:chExt cx="3739855" cy="2120732"/>
          </a:xfrm>
        </p:grpSpPr>
        <p:cxnSp>
          <p:nvCxnSpPr>
            <p:cNvPr id="223" name="Straight Connector 222"/>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40" name="Group 92"/>
          <p:cNvGrpSpPr>
            <a:grpSpLocks/>
          </p:cNvGrpSpPr>
          <p:nvPr/>
        </p:nvGrpSpPr>
        <p:grpSpPr bwMode="auto">
          <a:xfrm>
            <a:off x="3873500" y="2724150"/>
            <a:ext cx="3740150" cy="2120900"/>
            <a:chOff x="3511307" y="2701025"/>
            <a:chExt cx="3739855" cy="2120732"/>
          </a:xfrm>
        </p:grpSpPr>
        <p:cxnSp>
          <p:nvCxnSpPr>
            <p:cNvPr id="246" name="Straight Connector 245"/>
            <p:cNvCxnSpPr/>
            <p:nvPr/>
          </p:nvCxnSpPr>
          <p:spPr>
            <a:xfrm rot="2711938">
              <a:off x="3770844" y="3906635"/>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rot="2711938">
              <a:off x="3857355" y="3724882"/>
              <a:ext cx="1830242"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rot="2711938">
              <a:off x="3962916" y="3539952"/>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rot="4107021">
              <a:off x="4059746" y="3705039"/>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rot="4107021">
              <a:off x="4175624" y="3562176"/>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4107021">
              <a:off x="4337536" y="341613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rot="5400000">
              <a:off x="4423254" y="361455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rot="5400000">
              <a:off x="4558182" y="3500268"/>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rot="5400000">
              <a:off x="4700252" y="342486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rot="6795083">
              <a:off x="4785176" y="367487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rot="6795083">
              <a:off x="4901055" y="3600273"/>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rot="6795083">
              <a:off x="5009789" y="3578843"/>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rot="8111938">
              <a:off x="5087571" y="3893144"/>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rot="8111938">
              <a:off x="5155827" y="386615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rot="8111938">
              <a:off x="5285992" y="3843934"/>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rot="9507021">
              <a:off x="5336788" y="4182046"/>
              <a:ext cx="183024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rot="9507021">
              <a:off x="5346312" y="4174108"/>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rot="9507021">
              <a:off x="5487589" y="4169347"/>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3511307" y="4302686"/>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3603375" y="407886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rot="1395083">
              <a:off x="3592264" y="4189982"/>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rot="1395083">
              <a:off x="3620836" y="3969338"/>
              <a:ext cx="1828656" cy="23016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41" name="Group 92"/>
          <p:cNvGrpSpPr>
            <a:grpSpLocks/>
          </p:cNvGrpSpPr>
          <p:nvPr/>
        </p:nvGrpSpPr>
        <p:grpSpPr bwMode="auto">
          <a:xfrm rot="-5400000">
            <a:off x="4640263" y="1793875"/>
            <a:ext cx="3740150" cy="2120900"/>
            <a:chOff x="3511307" y="2701025"/>
            <a:chExt cx="3739855" cy="2120732"/>
          </a:xfrm>
        </p:grpSpPr>
        <p:cxnSp>
          <p:nvCxnSpPr>
            <p:cNvPr id="269" name="Straight Connector 268"/>
            <p:cNvCxnSpPr/>
            <p:nvPr/>
          </p:nvCxnSpPr>
          <p:spPr>
            <a:xfrm rot="2711938">
              <a:off x="3777192" y="3906635"/>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rot="2711938">
              <a:off x="3863704" y="3724881"/>
              <a:ext cx="1830243"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rot="2711938">
              <a:off x="3962915" y="3533602"/>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rot="4107021">
              <a:off x="4066095" y="3698689"/>
              <a:ext cx="18286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rot="4107021">
              <a:off x="4181973" y="3555826"/>
              <a:ext cx="182865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rot="4107021">
              <a:off x="4337536" y="3409787"/>
              <a:ext cx="1763572"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rot="5400000">
              <a:off x="4429603" y="3608210"/>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rot="5400000">
              <a:off x="4570880" y="3493918"/>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rot="5400000">
              <a:off x="4706600" y="3418518"/>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rot="6795083">
              <a:off x="4797874" y="3668530"/>
              <a:ext cx="182865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rot="6795083">
              <a:off x="4913753" y="3593922"/>
              <a:ext cx="182865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rot="6795083">
              <a:off x="5016139" y="3578842"/>
              <a:ext cx="176198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rot="8111938">
              <a:off x="5093919" y="3893143"/>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rot="8111938">
              <a:off x="5162177" y="3866158"/>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rot="8111938">
              <a:off x="5298692" y="3843935"/>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rot="9507021">
              <a:off x="5349487" y="4182044"/>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rot="9507021">
              <a:off x="5352662" y="4174109"/>
              <a:ext cx="1828656"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rot="9507021">
              <a:off x="5500287" y="4169346"/>
              <a:ext cx="1763574"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3511307" y="4302685"/>
              <a:ext cx="182865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3609725" y="4078866"/>
              <a:ext cx="1763573"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rot="1395083">
              <a:off x="3592263" y="4189983"/>
              <a:ext cx="182865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rot="1395083">
              <a:off x="3620835" y="3969337"/>
              <a:ext cx="1828656" cy="23017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6642" name="Group 92"/>
          <p:cNvGrpSpPr>
            <a:grpSpLocks/>
          </p:cNvGrpSpPr>
          <p:nvPr/>
        </p:nvGrpSpPr>
        <p:grpSpPr bwMode="auto">
          <a:xfrm rot="-5400000">
            <a:off x="4850607" y="1791493"/>
            <a:ext cx="3740150" cy="2119313"/>
            <a:chOff x="3511307" y="2701025"/>
            <a:chExt cx="3739855" cy="2120732"/>
          </a:xfrm>
        </p:grpSpPr>
        <p:cxnSp>
          <p:nvCxnSpPr>
            <p:cNvPr id="292" name="Straight Connector 291"/>
            <p:cNvCxnSpPr/>
            <p:nvPr/>
          </p:nvCxnSpPr>
          <p:spPr>
            <a:xfrm rot="2711938">
              <a:off x="3777301" y="3906744"/>
              <a:ext cx="182843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rot="2711938">
              <a:off x="3863813" y="3724940"/>
              <a:ext cx="1830024"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rot="2711938">
              <a:off x="3963048" y="3533597"/>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rot="4107021">
              <a:off x="4066204" y="3698643"/>
              <a:ext cx="182843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4107021">
              <a:off x="4182082" y="3555758"/>
              <a:ext cx="1828435" cy="230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7" name="Straight Connector 296"/>
            <p:cNvCxnSpPr/>
            <p:nvPr/>
          </p:nvCxnSpPr>
          <p:spPr>
            <a:xfrm rot="4107021">
              <a:off x="4337669" y="3409689"/>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rot="5400000">
              <a:off x="4429712" y="3608095"/>
              <a:ext cx="182843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rot="5400000">
              <a:off x="4570989" y="3493804"/>
              <a:ext cx="1828436"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rot="5400000">
              <a:off x="4705940" y="3419220"/>
              <a:ext cx="1763305"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rot="6795083">
              <a:off x="4797189" y="3669254"/>
              <a:ext cx="1830024"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rot="6795083">
              <a:off x="4913862" y="3593883"/>
              <a:ext cx="1828435" cy="23017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rot="6795083">
              <a:off x="5016273" y="3578871"/>
              <a:ext cx="1761716" cy="441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rot="8111938">
              <a:off x="5093919" y="3894036"/>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rot="8111938">
              <a:off x="5162176" y="3867030"/>
              <a:ext cx="1828656" cy="22875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rot="8111938">
              <a:off x="5298691" y="3843202"/>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rot="9507021">
              <a:off x="5349487" y="4183154"/>
              <a:ext cx="183024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rot="9507021">
              <a:off x="5352662" y="4173623"/>
              <a:ext cx="1828656" cy="2303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rot="9507021">
              <a:off x="5500287" y="4168857"/>
              <a:ext cx="1763574"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a:off x="3511307" y="4302296"/>
              <a:ext cx="1828656" cy="230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1" name="Straight Connector 310"/>
            <p:cNvCxnSpPr/>
            <p:nvPr/>
          </p:nvCxnSpPr>
          <p:spPr>
            <a:xfrm>
              <a:off x="3609724" y="4078310"/>
              <a:ext cx="1763573" cy="4416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rot="1395083">
              <a:off x="3592263" y="4189509"/>
              <a:ext cx="18286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rot="1395083">
              <a:off x="3620835" y="3968698"/>
              <a:ext cx="1828656" cy="230342"/>
            </a:xfrm>
            <a:prstGeom prst="line">
              <a:avLst/>
            </a:prstGeom>
          </p:spPr>
          <p:style>
            <a:lnRef idx="2">
              <a:schemeClr val="accent1"/>
            </a:lnRef>
            <a:fillRef idx="0">
              <a:schemeClr val="accent1"/>
            </a:fillRef>
            <a:effectRef idx="1">
              <a:schemeClr val="accent1"/>
            </a:effectRef>
            <a:fontRef idx="minor">
              <a:schemeClr val="tx1"/>
            </a:fontRef>
          </p:style>
        </p:cxnSp>
      </p:grpSp>
      <p:sp>
        <p:nvSpPr>
          <p:cNvPr id="314" name="Oval 313"/>
          <p:cNvSpPr/>
          <p:nvPr/>
        </p:nvSpPr>
        <p:spPr>
          <a:xfrm>
            <a:off x="3925888" y="3984625"/>
            <a:ext cx="146050" cy="13652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cxnSp>
        <p:nvCxnSpPr>
          <p:cNvPr id="315" name="Straight Connector 28"/>
          <p:cNvCxnSpPr/>
          <p:nvPr/>
        </p:nvCxnSpPr>
        <p:spPr>
          <a:xfrm flipV="1">
            <a:off x="4071938" y="3198813"/>
            <a:ext cx="3236912" cy="835025"/>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6645" name="TextBox 317"/>
          <p:cNvSpPr txBox="1">
            <a:spLocks noChangeArrowheads="1"/>
          </p:cNvSpPr>
          <p:nvPr/>
        </p:nvSpPr>
        <p:spPr bwMode="auto">
          <a:xfrm>
            <a:off x="446088" y="5264150"/>
            <a:ext cx="4440237" cy="369888"/>
          </a:xfrm>
          <a:prstGeom prst="rect">
            <a:avLst/>
          </a:prstGeom>
          <a:noFill/>
          <a:ln w="9525">
            <a:noFill/>
            <a:miter lim="800000"/>
            <a:headEnd/>
            <a:tailEnd/>
          </a:ln>
        </p:spPr>
        <p:txBody>
          <a:bodyPr wrap="none">
            <a:prstTxWarp prst="textNoShape">
              <a:avLst/>
            </a:prstTxWarp>
            <a:spAutoFit/>
          </a:bodyPr>
          <a:lstStyle/>
          <a:p>
            <a:r>
              <a:rPr lang="en-US"/>
              <a:t>The intensity P can be parameterized as:</a:t>
            </a:r>
          </a:p>
        </p:txBody>
      </p:sp>
      <p:sp>
        <p:nvSpPr>
          <p:cNvPr id="26646" name="Rectangle 318"/>
          <p:cNvSpPr>
            <a:spLocks noChangeArrowheads="1"/>
          </p:cNvSpPr>
          <p:nvPr/>
        </p:nvSpPr>
        <p:spPr bwMode="auto">
          <a:xfrm>
            <a:off x="2854325" y="5697538"/>
            <a:ext cx="384175" cy="461962"/>
          </a:xfrm>
          <a:prstGeom prst="rect">
            <a:avLst/>
          </a:prstGeom>
          <a:noFill/>
          <a:ln w="9525">
            <a:noFill/>
            <a:miter lim="800000"/>
            <a:headEnd/>
            <a:tailEnd/>
          </a:ln>
        </p:spPr>
        <p:txBody>
          <a:bodyPr wrap="none">
            <a:prstTxWarp prst="textNoShape">
              <a:avLst/>
            </a:prstTxWarp>
            <a:spAutoFit/>
          </a:bodyPr>
          <a:lstStyle/>
          <a:p>
            <a:r>
              <a:rPr lang="en-US" sz="2400"/>
              <a:t>P</a:t>
            </a:r>
          </a:p>
        </p:txBody>
      </p:sp>
      <p:sp>
        <p:nvSpPr>
          <p:cNvPr id="320" name="Rectangle 319"/>
          <p:cNvSpPr>
            <a:spLocks noChangeArrowheads="1"/>
          </p:cNvSpPr>
          <p:nvPr/>
        </p:nvSpPr>
        <p:spPr bwMode="auto">
          <a:xfrm>
            <a:off x="3113088" y="5694363"/>
            <a:ext cx="838200" cy="461962"/>
          </a:xfrm>
          <a:prstGeom prst="rect">
            <a:avLst/>
          </a:prstGeom>
          <a:noFill/>
          <a:ln w="9525">
            <a:noFill/>
            <a:miter lim="800000"/>
            <a:headEnd/>
            <a:tailEnd/>
          </a:ln>
        </p:spPr>
        <p:txBody>
          <a:bodyPr wrap="none">
            <a:prstTxWarp prst="textNoShape">
              <a:avLst/>
            </a:prstTxWarp>
            <a:spAutoFit/>
          </a:bodyPr>
          <a:lstStyle/>
          <a:p>
            <a:r>
              <a:rPr lang="en-US" sz="2400"/>
              <a:t>(</a:t>
            </a:r>
            <a:r>
              <a:rPr lang="en-US" sz="2400">
                <a:latin typeface="Symbol" pitchFamily="-1" charset="2"/>
                <a:ea typeface="Symbol" pitchFamily="-1" charset="2"/>
                <a:cs typeface="Symbol" pitchFamily="-1" charset="2"/>
              </a:rPr>
              <a:t>q, f,</a:t>
            </a:r>
          </a:p>
        </p:txBody>
      </p:sp>
      <p:sp>
        <p:nvSpPr>
          <p:cNvPr id="321" name="Rectangle 320"/>
          <p:cNvSpPr>
            <a:spLocks noChangeArrowheads="1"/>
          </p:cNvSpPr>
          <p:nvPr/>
        </p:nvSpPr>
        <p:spPr bwMode="auto">
          <a:xfrm>
            <a:off x="4186238" y="5700713"/>
            <a:ext cx="355600" cy="461962"/>
          </a:xfrm>
          <a:prstGeom prst="rect">
            <a:avLst/>
          </a:prstGeom>
          <a:noFill/>
          <a:ln w="9525">
            <a:noFill/>
            <a:miter lim="800000"/>
            <a:headEnd/>
            <a:tailEnd/>
          </a:ln>
        </p:spPr>
        <p:txBody>
          <a:bodyPr wrap="none">
            <a:prstTxWarp prst="textNoShape">
              <a:avLst/>
            </a:prstTxWarp>
            <a:spAutoFit/>
          </a:bodyPr>
          <a:lstStyle/>
          <a:p>
            <a:r>
              <a:rPr lang="en-US" sz="2400">
                <a:ea typeface="Arial" pitchFamily="-1" charset="0"/>
                <a:cs typeface="Arial" pitchFamily="-1" charset="0"/>
              </a:rPr>
              <a:t>t,</a:t>
            </a:r>
          </a:p>
        </p:txBody>
      </p:sp>
      <p:sp>
        <p:nvSpPr>
          <p:cNvPr id="322" name="Rectangle 321"/>
          <p:cNvSpPr>
            <a:spLocks noChangeArrowheads="1"/>
          </p:cNvSpPr>
          <p:nvPr/>
        </p:nvSpPr>
        <p:spPr bwMode="auto">
          <a:xfrm>
            <a:off x="3846513" y="5700713"/>
            <a:ext cx="430212" cy="461962"/>
          </a:xfrm>
          <a:prstGeom prst="rect">
            <a:avLst/>
          </a:prstGeom>
          <a:noFill/>
          <a:ln w="9525">
            <a:noFill/>
            <a:miter lim="800000"/>
            <a:headEnd/>
            <a:tailEnd/>
          </a:ln>
        </p:spPr>
        <p:txBody>
          <a:bodyPr wrap="none">
            <a:prstTxWarp prst="textNoShape">
              <a:avLst/>
            </a:prstTxWarp>
            <a:spAutoFit/>
          </a:bodyPr>
          <a:lstStyle/>
          <a:p>
            <a:r>
              <a:rPr lang="en-US" sz="2400">
                <a:latin typeface="Symbol" pitchFamily="-1" charset="2"/>
                <a:ea typeface="Symbol" pitchFamily="-1" charset="2"/>
                <a:cs typeface="Symbol" pitchFamily="-1" charset="2"/>
              </a:rPr>
              <a:t>l,</a:t>
            </a:r>
          </a:p>
        </p:txBody>
      </p:sp>
      <p:sp>
        <p:nvSpPr>
          <p:cNvPr id="323" name="Rectangle 322"/>
          <p:cNvSpPr>
            <a:spLocks noChangeArrowheads="1"/>
          </p:cNvSpPr>
          <p:nvPr/>
        </p:nvSpPr>
        <p:spPr bwMode="auto">
          <a:xfrm>
            <a:off x="4460875" y="5703888"/>
            <a:ext cx="1181100" cy="461962"/>
          </a:xfrm>
          <a:prstGeom prst="rect">
            <a:avLst/>
          </a:prstGeom>
          <a:noFill/>
          <a:ln w="9525">
            <a:noFill/>
            <a:miter lim="800000"/>
            <a:headEnd/>
            <a:tailEnd/>
          </a:ln>
        </p:spPr>
        <p:txBody>
          <a:bodyPr wrap="none">
            <a:prstTxWarp prst="textNoShape">
              <a:avLst/>
            </a:prstTxWarp>
            <a:spAutoFit/>
          </a:bodyPr>
          <a:lstStyle/>
          <a:p>
            <a:r>
              <a:rPr lang="en-US" sz="2400"/>
              <a:t>X, Y, Z)</a:t>
            </a:r>
          </a:p>
        </p:txBody>
      </p:sp>
      <p:sp>
        <p:nvSpPr>
          <p:cNvPr id="327" name="TextBox 326"/>
          <p:cNvSpPr txBox="1">
            <a:spLocks noChangeArrowheads="1"/>
          </p:cNvSpPr>
          <p:nvPr/>
        </p:nvSpPr>
        <p:spPr bwMode="auto">
          <a:xfrm>
            <a:off x="152400" y="6126163"/>
            <a:ext cx="8686800" cy="646112"/>
          </a:xfrm>
          <a:prstGeom prst="rect">
            <a:avLst/>
          </a:prstGeom>
          <a:noFill/>
          <a:ln w="9525">
            <a:noFill/>
            <a:miter lim="800000"/>
            <a:headEnd/>
            <a:tailEnd/>
          </a:ln>
        </p:spPr>
        <p:txBody>
          <a:bodyPr>
            <a:prstTxWarp prst="textNoShape">
              <a:avLst/>
            </a:prstTxWarp>
            <a:spAutoFit/>
          </a:bodyPr>
          <a:lstStyle/>
          <a:p>
            <a:r>
              <a:rPr lang="en-US"/>
              <a:t>“The complete set of all convergence points constitutes the permanent possibilities of vision.” Gibson</a:t>
            </a:r>
          </a:p>
        </p:txBody>
      </p:sp>
      <p:sp>
        <p:nvSpPr>
          <p:cNvPr id="26652" name="TextBox 327"/>
          <p:cNvSpPr txBox="1">
            <a:spLocks noChangeArrowheads="1"/>
          </p:cNvSpPr>
          <p:nvPr/>
        </p:nvSpPr>
        <p:spPr bwMode="auto">
          <a:xfrm>
            <a:off x="3402013" y="882650"/>
            <a:ext cx="2443162" cy="368300"/>
          </a:xfrm>
          <a:prstGeom prst="rect">
            <a:avLst/>
          </a:prstGeom>
          <a:noFill/>
          <a:ln w="9525">
            <a:noFill/>
            <a:miter lim="800000"/>
            <a:headEnd/>
            <a:tailEnd/>
          </a:ln>
        </p:spPr>
        <p:txBody>
          <a:bodyPr wrap="none">
            <a:prstTxWarp prst="textNoShape">
              <a:avLst/>
            </a:prstTxWarp>
            <a:spAutoFit/>
          </a:bodyPr>
          <a:lstStyle/>
          <a:p>
            <a:r>
              <a:rPr lang="en-US"/>
              <a:t>Adelson &amp; Bergen, 91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321" grpId="0"/>
      <p:bldP spid="322" grpId="0"/>
      <p:bldP spid="323" grpId="0"/>
      <p:bldP spid="327"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laser.mov">
            <a:hlinkClick r:id="" action="ppaction://media"/>
          </p:cNvPr>
          <p:cNvPicPr/>
          <p:nvPr>
            <a:videoFile r:link="rId1"/>
          </p:nvPr>
        </p:nvPicPr>
        <p:blipFill>
          <a:blip r:embed="rId3"/>
          <a:stretch>
            <a:fillRect/>
          </a:stretch>
        </p:blipFill>
        <p:spPr>
          <a:xfrm>
            <a:off x="2065774" y="-2313034"/>
            <a:ext cx="5158707" cy="9171034"/>
          </a:xfrm>
          <a:prstGeom prst="rect">
            <a:avLst/>
          </a:prstGeom>
        </p:spPr>
      </p:pic>
      <p:cxnSp>
        <p:nvCxnSpPr>
          <p:cNvPr id="11" name="Straight Arrow Connector 10"/>
          <p:cNvCxnSpPr/>
          <p:nvPr/>
        </p:nvCxnSpPr>
        <p:spPr>
          <a:xfrm>
            <a:off x="2515373" y="1698780"/>
            <a:ext cx="486581" cy="2886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3052463" y="0"/>
            <a:ext cx="6091537"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3450518"/>
            <a:ext cx="6099188"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0"/>
            <a:ext cx="3046725" cy="6858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3450518"/>
            <a:ext cx="6410937"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3450518"/>
            <a:ext cx="3046725"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3450518"/>
            <a:ext cx="6410937"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3450518"/>
            <a:ext cx="3046725"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44813" y="3450518"/>
            <a:ext cx="3366124"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
        <p:nvSpPr>
          <p:cNvPr id="11" name="Rectangle 10"/>
          <p:cNvSpPr/>
          <p:nvPr/>
        </p:nvSpPr>
        <p:spPr>
          <a:xfrm>
            <a:off x="6097275" y="3450518"/>
            <a:ext cx="3046725"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89625" y="3450518"/>
            <a:ext cx="321312" cy="34074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ea typeface="ＭＳ Ｐゴシック" pitchFamily="-1" charset="-128"/>
                <a:cs typeface="ＭＳ Ｐゴシック" pitchFamily="-1" charset="-128"/>
              </a:rPr>
              <a:t>Assignments</a:t>
            </a:r>
          </a:p>
        </p:txBody>
      </p:sp>
      <p:sp>
        <p:nvSpPr>
          <p:cNvPr id="15363" name="Content Placeholder 2"/>
          <p:cNvSpPr>
            <a:spLocks noGrp="1"/>
          </p:cNvSpPr>
          <p:nvPr>
            <p:ph idx="1"/>
          </p:nvPr>
        </p:nvSpPr>
        <p:spPr>
          <a:xfrm>
            <a:off x="457200" y="874926"/>
            <a:ext cx="8229600" cy="5045075"/>
          </a:xfrm>
        </p:spPr>
        <p:txBody>
          <a:bodyPr/>
          <a:lstStyle/>
          <a:p>
            <a:r>
              <a:rPr lang="en-US" dirty="0" smtClean="0">
                <a:ea typeface="ＭＳ Ｐゴシック" pitchFamily="-1" charset="-128"/>
                <a:cs typeface="ＭＳ Ｐゴシック" pitchFamily="-1" charset="-128"/>
              </a:rPr>
              <a:t>Problem sets (2/3)</a:t>
            </a:r>
          </a:p>
          <a:p>
            <a:pPr lvl="1"/>
            <a:r>
              <a:rPr lang="en-US" dirty="0" smtClean="0"/>
              <a:t>Almost weekly </a:t>
            </a:r>
          </a:p>
          <a:p>
            <a:pPr lvl="1"/>
            <a:r>
              <a:rPr lang="en-US" dirty="0" smtClean="0"/>
              <a:t>Graded as 1-3</a:t>
            </a:r>
          </a:p>
          <a:p>
            <a:pPr lvl="1"/>
            <a:r>
              <a:rPr lang="en-US" dirty="0" smtClean="0"/>
              <a:t>Late policy (6 days)</a:t>
            </a:r>
          </a:p>
          <a:p>
            <a:pPr lvl="1"/>
            <a:r>
              <a:rPr lang="en-US" dirty="0" smtClean="0"/>
              <a:t>Collaboration policy </a:t>
            </a:r>
          </a:p>
          <a:p>
            <a:r>
              <a:rPr lang="en-US" dirty="0" smtClean="0">
                <a:ea typeface="ＭＳ Ｐゴシック" pitchFamily="-1" charset="-128"/>
                <a:cs typeface="ＭＳ Ｐゴシック" pitchFamily="-1" charset="-128"/>
              </a:rPr>
              <a:t>Final project (1/3)</a:t>
            </a:r>
          </a:p>
          <a:p>
            <a:pPr lvl="1"/>
            <a:r>
              <a:rPr lang="en-US" dirty="0" smtClean="0"/>
              <a:t>Project proposal</a:t>
            </a:r>
          </a:p>
          <a:p>
            <a:pPr lvl="1"/>
            <a:r>
              <a:rPr lang="en-US" dirty="0" smtClean="0"/>
              <a:t>5(?) min class presentation</a:t>
            </a:r>
          </a:p>
          <a:p>
            <a:pPr lvl="1"/>
            <a:r>
              <a:rPr lang="en-US" dirty="0" smtClean="0"/>
              <a:t>Report</a:t>
            </a:r>
          </a:p>
          <a:p>
            <a:r>
              <a:rPr lang="en-US" dirty="0" smtClean="0">
                <a:ea typeface="ＭＳ Ｐゴシック" pitchFamily="-1" charset="-128"/>
                <a:cs typeface="ＭＳ Ｐゴシック" pitchFamily="-1" charset="-128"/>
              </a:rPr>
              <a:t>No exams or quizzes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35" y="283510"/>
            <a:ext cx="9154835" cy="6347690"/>
          </a:xfrm>
          <a:prstGeom prst="rect">
            <a:avLst/>
          </a:prstGeom>
        </p:spPr>
      </p:pic>
      <p:sp>
        <p:nvSpPr>
          <p:cNvPr id="5" name="TextBox 4"/>
          <p:cNvSpPr txBox="1"/>
          <p:nvPr/>
        </p:nvSpPr>
        <p:spPr>
          <a:xfrm>
            <a:off x="1133964" y="0"/>
            <a:ext cx="313044" cy="369332"/>
          </a:xfrm>
          <a:prstGeom prst="rect">
            <a:avLst/>
          </a:prstGeom>
          <a:noFill/>
        </p:spPr>
        <p:txBody>
          <a:bodyPr wrap="none" rtlCol="0">
            <a:spAutoFit/>
          </a:bodyPr>
          <a:lstStyle/>
          <a:p>
            <a:r>
              <a:rPr lang="en-US" dirty="0" smtClean="0"/>
              <a:t>1</a:t>
            </a:r>
            <a:endParaRPr lang="en-US" dirty="0"/>
          </a:p>
        </p:txBody>
      </p:sp>
      <p:sp>
        <p:nvSpPr>
          <p:cNvPr id="6" name="TextBox 5"/>
          <p:cNvSpPr txBox="1"/>
          <p:nvPr/>
        </p:nvSpPr>
        <p:spPr>
          <a:xfrm>
            <a:off x="4642896" y="0"/>
            <a:ext cx="313044" cy="369332"/>
          </a:xfrm>
          <a:prstGeom prst="rect">
            <a:avLst/>
          </a:prstGeom>
          <a:noFill/>
        </p:spPr>
        <p:txBody>
          <a:bodyPr wrap="none" rtlCol="0">
            <a:spAutoFit/>
          </a:bodyPr>
          <a:lstStyle/>
          <a:p>
            <a:r>
              <a:rPr lang="en-US" dirty="0" smtClean="0"/>
              <a:t>5</a:t>
            </a:r>
            <a:endParaRPr lang="en-US" dirty="0"/>
          </a:p>
        </p:txBody>
      </p:sp>
      <p:sp>
        <p:nvSpPr>
          <p:cNvPr id="7" name="TextBox 6"/>
          <p:cNvSpPr txBox="1"/>
          <p:nvPr/>
        </p:nvSpPr>
        <p:spPr>
          <a:xfrm>
            <a:off x="7766281" y="0"/>
            <a:ext cx="441422" cy="369332"/>
          </a:xfrm>
          <a:prstGeom prst="rect">
            <a:avLst/>
          </a:prstGeom>
          <a:noFill/>
        </p:spPr>
        <p:txBody>
          <a:bodyPr wrap="none" rtlCol="0">
            <a:spAutoFit/>
          </a:bodyPr>
          <a:lstStyle/>
          <a:p>
            <a:r>
              <a:rPr lang="en-US" dirty="0" smtClean="0"/>
              <a:t>50</a:t>
            </a:r>
            <a:endParaRPr lang="en-US" dirty="0"/>
          </a:p>
        </p:txBody>
      </p:sp>
      <p:sp>
        <p:nvSpPr>
          <p:cNvPr id="8" name="TextBox 7"/>
          <p:cNvSpPr txBox="1"/>
          <p:nvPr/>
        </p:nvSpPr>
        <p:spPr>
          <a:xfrm>
            <a:off x="1370725" y="6488668"/>
            <a:ext cx="569800"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380713" y="6488668"/>
            <a:ext cx="569800" cy="369332"/>
          </a:xfrm>
          <a:prstGeom prst="rect">
            <a:avLst/>
          </a:prstGeom>
          <a:noFill/>
        </p:spPr>
        <p:txBody>
          <a:bodyPr wrap="none" rtlCol="0">
            <a:spAutoFit/>
          </a:bodyPr>
          <a:lstStyle/>
          <a:p>
            <a:r>
              <a:rPr lang="en-US" dirty="0" smtClean="0"/>
              <a:t>600</a:t>
            </a:r>
            <a:endParaRPr lang="en-US" dirty="0"/>
          </a:p>
        </p:txBody>
      </p:sp>
      <p:sp>
        <p:nvSpPr>
          <p:cNvPr id="10" name="TextBox 9"/>
          <p:cNvSpPr txBox="1"/>
          <p:nvPr/>
        </p:nvSpPr>
        <p:spPr>
          <a:xfrm>
            <a:off x="7515437" y="6488668"/>
            <a:ext cx="698178" cy="369332"/>
          </a:xfrm>
          <a:prstGeom prst="rect">
            <a:avLst/>
          </a:prstGeom>
          <a:noFill/>
        </p:spPr>
        <p:txBody>
          <a:bodyPr wrap="none" rtlCol="0">
            <a:spAutoFit/>
          </a:bodyPr>
          <a:lstStyle/>
          <a:p>
            <a:r>
              <a:rPr lang="en-US" dirty="0" smtClean="0"/>
              <a:t>1300</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Why is vision hard?</a:t>
            </a:r>
          </a:p>
        </p:txBody>
      </p:sp>
      <p:sp>
        <p:nvSpPr>
          <p:cNvPr id="32771" name="Content Placeholder 2"/>
          <p:cNvSpPr>
            <a:spLocks noGrp="1"/>
          </p:cNvSpPr>
          <p:nvPr>
            <p:ph idx="1"/>
          </p:nvPr>
        </p:nvSpPr>
        <p:spPr/>
        <p:txBody>
          <a:bodyPr/>
          <a:lstStyle/>
          <a:p>
            <a:pPr eaLnBrk="1" hangingPunct="1"/>
            <a:endParaRPr lang="en-US" smtClean="0">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90488"/>
            <a:ext cx="8229600" cy="892175"/>
          </a:xfrm>
        </p:spPr>
        <p:txBody>
          <a:bodyPr/>
          <a:lstStyle/>
          <a:p>
            <a:pPr eaLnBrk="1" hangingPunct="1"/>
            <a:r>
              <a:rPr lang="en-US" smtClean="0">
                <a:ea typeface="ＭＳ Ｐゴシック" pitchFamily="-1" charset="-128"/>
                <a:cs typeface="ＭＳ Ｐゴシック" pitchFamily="-1" charset="-128"/>
              </a:rPr>
              <a:t>Measuring light vs. measuring scene properties</a:t>
            </a:r>
          </a:p>
        </p:txBody>
      </p:sp>
      <p:sp>
        <p:nvSpPr>
          <p:cNvPr id="33795" name="Text Box 18"/>
          <p:cNvSpPr txBox="1">
            <a:spLocks noChangeArrowheads="1"/>
          </p:cNvSpPr>
          <p:nvPr/>
        </p:nvSpPr>
        <p:spPr bwMode="auto">
          <a:xfrm>
            <a:off x="1955800" y="6146800"/>
            <a:ext cx="5467350" cy="369888"/>
          </a:xfrm>
          <a:prstGeom prst="rect">
            <a:avLst/>
          </a:prstGeom>
          <a:noFill/>
          <a:ln w="9525">
            <a:noFill/>
            <a:miter lim="800000"/>
            <a:headEnd/>
            <a:tailEnd/>
          </a:ln>
        </p:spPr>
        <p:txBody>
          <a:bodyPr wrap="none">
            <a:prstTxWarp prst="textNoShape">
              <a:avLst/>
            </a:prstTxWarp>
            <a:spAutoFit/>
          </a:bodyPr>
          <a:lstStyle/>
          <a:p>
            <a:r>
              <a:rPr lang="en-US"/>
              <a:t>We perceive two squares, one on top of each other.</a:t>
            </a:r>
          </a:p>
        </p:txBody>
      </p:sp>
      <p:pic>
        <p:nvPicPr>
          <p:cNvPr id="33796" name="Picture 5"/>
          <p:cNvPicPr>
            <a:picLocks noChangeAspect="1"/>
          </p:cNvPicPr>
          <p:nvPr/>
        </p:nvPicPr>
        <p:blipFill>
          <a:blip r:embed="rId3"/>
          <a:srcRect/>
          <a:stretch>
            <a:fillRect/>
          </a:stretch>
        </p:blipFill>
        <p:spPr bwMode="auto">
          <a:xfrm>
            <a:off x="2668588" y="1601788"/>
            <a:ext cx="4292600" cy="4291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0" y="233363"/>
            <a:ext cx="9144000" cy="715962"/>
          </a:xfrm>
        </p:spPr>
        <p:txBody>
          <a:bodyPr/>
          <a:lstStyle/>
          <a:p>
            <a:pPr eaLnBrk="1" hangingPunct="1"/>
            <a:r>
              <a:rPr lang="en-US" sz="4000" smtClean="0">
                <a:ea typeface="ＭＳ Ｐゴシック" pitchFamily="-1" charset="-128"/>
                <a:cs typeface="ＭＳ Ｐゴシック" pitchFamily="-1" charset="-128"/>
              </a:rPr>
              <a:t>Measuring light vs. measuring scene properties</a:t>
            </a:r>
          </a:p>
        </p:txBody>
      </p:sp>
      <p:pic>
        <p:nvPicPr>
          <p:cNvPr id="35843" name="Picture 5"/>
          <p:cNvPicPr>
            <a:picLocks noChangeAspect="1" noChangeArrowheads="1"/>
          </p:cNvPicPr>
          <p:nvPr/>
        </p:nvPicPr>
        <p:blipFill>
          <a:blip r:embed="rId3"/>
          <a:srcRect/>
          <a:stretch>
            <a:fillRect/>
          </a:stretch>
        </p:blipFill>
        <p:spPr bwMode="auto">
          <a:xfrm>
            <a:off x="2238375" y="1762125"/>
            <a:ext cx="4667250" cy="3333750"/>
          </a:xfrm>
          <a:prstGeom prst="rect">
            <a:avLst/>
          </a:prstGeom>
          <a:noFill/>
          <a:ln w="9525">
            <a:noFill/>
            <a:miter lim="800000"/>
            <a:headEnd/>
            <a:tailEnd/>
          </a:ln>
        </p:spPr>
      </p:pic>
      <p:sp>
        <p:nvSpPr>
          <p:cNvPr id="35844" name="Text Box 6"/>
          <p:cNvSpPr txBox="1">
            <a:spLocks noChangeArrowheads="1"/>
          </p:cNvSpPr>
          <p:nvPr/>
        </p:nvSpPr>
        <p:spPr bwMode="auto">
          <a:xfrm>
            <a:off x="4191000" y="5410200"/>
            <a:ext cx="4419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by Roger Shepard (”Turning the Tables”) </a:t>
            </a:r>
          </a:p>
        </p:txBody>
      </p:sp>
      <p:sp>
        <p:nvSpPr>
          <p:cNvPr id="35845" name="Freeform 13"/>
          <p:cNvSpPr>
            <a:spLocks/>
          </p:cNvSpPr>
          <p:nvPr/>
        </p:nvSpPr>
        <p:spPr bwMode="auto">
          <a:xfrm>
            <a:off x="2301875" y="1935163"/>
            <a:ext cx="1676400" cy="2255837"/>
          </a:xfrm>
          <a:custGeom>
            <a:avLst/>
            <a:gdLst>
              <a:gd name="T0" fmla="*/ 0 w 1056"/>
              <a:gd name="T1" fmla="*/ 2147483647 h 1421"/>
              <a:gd name="T2" fmla="*/ 2147483647 w 1056"/>
              <a:gd name="T3" fmla="*/ 2147483647 h 1421"/>
              <a:gd name="T4" fmla="*/ 2147483647 w 1056"/>
              <a:gd name="T5" fmla="*/ 0 h 1421"/>
              <a:gd name="T6" fmla="*/ 2147483647 w 1056"/>
              <a:gd name="T7" fmla="*/ 2147483647 h 1421"/>
              <a:gd name="T8" fmla="*/ 0 w 1056"/>
              <a:gd name="T9" fmla="*/ 2147483647 h 1421"/>
              <a:gd name="T10" fmla="*/ 0 60000 65536"/>
              <a:gd name="T11" fmla="*/ 0 60000 65536"/>
              <a:gd name="T12" fmla="*/ 0 60000 65536"/>
              <a:gd name="T13" fmla="*/ 0 60000 65536"/>
              <a:gd name="T14" fmla="*/ 0 60000 65536"/>
              <a:gd name="T15" fmla="*/ 0 w 1056"/>
              <a:gd name="T16" fmla="*/ 0 h 1421"/>
              <a:gd name="T17" fmla="*/ 1056 w 1056"/>
              <a:gd name="T18" fmla="*/ 1421 h 1421"/>
            </a:gdLst>
            <a:ahLst/>
            <a:cxnLst>
              <a:cxn ang="T10">
                <a:pos x="T0" y="T1"/>
              </a:cxn>
              <a:cxn ang="T11">
                <a:pos x="T2" y="T3"/>
              </a:cxn>
              <a:cxn ang="T12">
                <a:pos x="T4" y="T5"/>
              </a:cxn>
              <a:cxn ang="T13">
                <a:pos x="T6" y="T7"/>
              </a:cxn>
              <a:cxn ang="T14">
                <a:pos x="T8" y="T9"/>
              </a:cxn>
            </a:cxnLst>
            <a:rect l="T15" t="T16" r="T17" b="T18"/>
            <a:pathLst>
              <a:path w="1056" h="1421">
                <a:moveTo>
                  <a:pt x="0" y="1383"/>
                </a:moveTo>
                <a:lnTo>
                  <a:pt x="691" y="1421"/>
                </a:lnTo>
                <a:lnTo>
                  <a:pt x="1056" y="0"/>
                </a:lnTo>
                <a:lnTo>
                  <a:pt x="364" y="39"/>
                </a:lnTo>
                <a:lnTo>
                  <a:pt x="0" y="1383"/>
                </a:lnTo>
                <a:close/>
              </a:path>
            </a:pathLst>
          </a:custGeom>
          <a:solidFill>
            <a:schemeClr val="accent1"/>
          </a:solidFill>
          <a:ln w="9525">
            <a:solidFill>
              <a:schemeClr val="tx1"/>
            </a:solidFill>
            <a:round/>
            <a:headEnd/>
            <a:tailEnd/>
          </a:ln>
        </p:spPr>
        <p:txBody>
          <a:bodyPr>
            <a:prstTxWarp prst="textNoShape">
              <a:avLst/>
            </a:prstTxWarp>
          </a:bodyPr>
          <a:lstStyle/>
          <a:p>
            <a:endParaRPr lang="en-US"/>
          </a:p>
        </p:txBody>
      </p:sp>
      <p:sp>
        <p:nvSpPr>
          <p:cNvPr id="35846" name="Freeform 14"/>
          <p:cNvSpPr>
            <a:spLocks/>
          </p:cNvSpPr>
          <p:nvPr/>
        </p:nvSpPr>
        <p:spPr bwMode="auto">
          <a:xfrm rot="4350953">
            <a:off x="4785519" y="1994694"/>
            <a:ext cx="1676400" cy="2255838"/>
          </a:xfrm>
          <a:custGeom>
            <a:avLst/>
            <a:gdLst>
              <a:gd name="T0" fmla="*/ 0 w 1056"/>
              <a:gd name="T1" fmla="*/ 2147483647 h 1421"/>
              <a:gd name="T2" fmla="*/ 2147483647 w 1056"/>
              <a:gd name="T3" fmla="*/ 2147483647 h 1421"/>
              <a:gd name="T4" fmla="*/ 2147483647 w 1056"/>
              <a:gd name="T5" fmla="*/ 0 h 1421"/>
              <a:gd name="T6" fmla="*/ 2147483647 w 1056"/>
              <a:gd name="T7" fmla="*/ 2147483647 h 1421"/>
              <a:gd name="T8" fmla="*/ 0 w 1056"/>
              <a:gd name="T9" fmla="*/ 2147483647 h 1421"/>
              <a:gd name="T10" fmla="*/ 0 60000 65536"/>
              <a:gd name="T11" fmla="*/ 0 60000 65536"/>
              <a:gd name="T12" fmla="*/ 0 60000 65536"/>
              <a:gd name="T13" fmla="*/ 0 60000 65536"/>
              <a:gd name="T14" fmla="*/ 0 60000 65536"/>
              <a:gd name="T15" fmla="*/ 0 w 1056"/>
              <a:gd name="T16" fmla="*/ 0 h 1421"/>
              <a:gd name="T17" fmla="*/ 1056 w 1056"/>
              <a:gd name="T18" fmla="*/ 1421 h 1421"/>
            </a:gdLst>
            <a:ahLst/>
            <a:cxnLst>
              <a:cxn ang="T10">
                <a:pos x="T0" y="T1"/>
              </a:cxn>
              <a:cxn ang="T11">
                <a:pos x="T2" y="T3"/>
              </a:cxn>
              <a:cxn ang="T12">
                <a:pos x="T4" y="T5"/>
              </a:cxn>
              <a:cxn ang="T13">
                <a:pos x="T6" y="T7"/>
              </a:cxn>
              <a:cxn ang="T14">
                <a:pos x="T8" y="T9"/>
              </a:cxn>
            </a:cxnLst>
            <a:rect l="T15" t="T16" r="T17" b="T18"/>
            <a:pathLst>
              <a:path w="1056" h="1421">
                <a:moveTo>
                  <a:pt x="0" y="1383"/>
                </a:moveTo>
                <a:lnTo>
                  <a:pt x="691" y="1421"/>
                </a:lnTo>
                <a:lnTo>
                  <a:pt x="1056" y="0"/>
                </a:lnTo>
                <a:lnTo>
                  <a:pt x="364" y="39"/>
                </a:lnTo>
                <a:lnTo>
                  <a:pt x="0" y="1383"/>
                </a:lnTo>
                <a:close/>
              </a:path>
            </a:pathLst>
          </a:custGeom>
          <a:solidFill>
            <a:schemeClr val="accent1"/>
          </a:solidFill>
          <a:ln w="9525">
            <a:solidFill>
              <a:schemeClr val="tx1"/>
            </a:solidFill>
            <a:round/>
            <a:headEnd/>
            <a:tailEnd/>
          </a:ln>
        </p:spPr>
        <p:txBody>
          <a:bodyPr>
            <a:prstTxWarp prst="textNoShape">
              <a:avLst/>
            </a:prstTxWarp>
          </a:bodyPr>
          <a:lstStyle/>
          <a:p>
            <a:endParaRPr lang="en-US"/>
          </a:p>
        </p:txBody>
      </p:sp>
      <p:sp>
        <p:nvSpPr>
          <p:cNvPr id="35847" name="Text Box 16"/>
          <p:cNvSpPr txBox="1">
            <a:spLocks noChangeArrowheads="1"/>
          </p:cNvSpPr>
          <p:nvPr/>
        </p:nvSpPr>
        <p:spPr bwMode="auto">
          <a:xfrm>
            <a:off x="1997075" y="6211888"/>
            <a:ext cx="6477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a:t>Depth processing is automatic, and we can not shut it down…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5"/>
          <p:cNvPicPr>
            <a:picLocks noChangeAspect="1" noChangeArrowheads="1"/>
          </p:cNvPicPr>
          <p:nvPr/>
        </p:nvPicPr>
        <p:blipFill>
          <a:blip r:embed="rId2"/>
          <a:srcRect/>
          <a:stretch>
            <a:fillRect/>
          </a:stretch>
        </p:blipFill>
        <p:spPr bwMode="auto">
          <a:xfrm>
            <a:off x="2005013" y="1433513"/>
            <a:ext cx="5133975" cy="3990975"/>
          </a:xfrm>
          <a:prstGeom prst="rect">
            <a:avLst/>
          </a:prstGeom>
          <a:noFill/>
          <a:ln w="9525">
            <a:noFill/>
            <a:miter lim="800000"/>
            <a:headEnd/>
            <a:tailEnd/>
          </a:ln>
        </p:spPr>
      </p:pic>
      <p:sp>
        <p:nvSpPr>
          <p:cNvPr id="37891" name="Title 1"/>
          <p:cNvSpPr>
            <a:spLocks noGrp="1"/>
          </p:cNvSpPr>
          <p:nvPr>
            <p:ph type="title"/>
          </p:nvPr>
        </p:nvSpPr>
        <p:spPr>
          <a:xfrm>
            <a:off x="457200" y="107950"/>
            <a:ext cx="8229600" cy="892175"/>
          </a:xfrm>
        </p:spPr>
        <p:txBody>
          <a:bodyPr/>
          <a:lstStyle/>
          <a:p>
            <a:pPr eaLnBrk="1" hangingPunct="1"/>
            <a:r>
              <a:rPr lang="en-US" smtClean="0">
                <a:ea typeface="ＭＳ Ｐゴシック" pitchFamily="-1" charset="-128"/>
                <a:cs typeface="ＭＳ Ｐゴシック" pitchFamily="-1" charset="-128"/>
              </a:rPr>
              <a:t>Measuring light vs. measuring scene properties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Measuring light vs. measuring scene properties</a:t>
            </a:r>
          </a:p>
        </p:txBody>
      </p:sp>
      <p:grpSp>
        <p:nvGrpSpPr>
          <p:cNvPr id="38915" name="Group 16"/>
          <p:cNvGrpSpPr>
            <a:grpSpLocks/>
          </p:cNvGrpSpPr>
          <p:nvPr/>
        </p:nvGrpSpPr>
        <p:grpSpPr bwMode="auto">
          <a:xfrm>
            <a:off x="3978275" y="2347913"/>
            <a:ext cx="1216025" cy="1828800"/>
            <a:chOff x="3978630" y="2348323"/>
            <a:chExt cx="1215947" cy="1828800"/>
          </a:xfrm>
        </p:grpSpPr>
        <p:pic>
          <p:nvPicPr>
            <p:cNvPr id="38916" name="Picture 5"/>
            <p:cNvPicPr>
              <a:picLocks noChangeAspect="1" noChangeArrowheads="1"/>
            </p:cNvPicPr>
            <p:nvPr/>
          </p:nvPicPr>
          <p:blipFill>
            <a:blip r:embed="rId2"/>
            <a:srcRect l="42580" t="28998" r="39610" b="59546"/>
            <a:stretch>
              <a:fillRect/>
            </a:stretch>
          </p:blipFill>
          <p:spPr bwMode="auto">
            <a:xfrm>
              <a:off x="4191000" y="2590800"/>
              <a:ext cx="914400" cy="457200"/>
            </a:xfrm>
            <a:prstGeom prst="rect">
              <a:avLst/>
            </a:prstGeom>
            <a:noFill/>
            <a:ln w="9525">
              <a:noFill/>
              <a:miter lim="800000"/>
              <a:headEnd/>
              <a:tailEnd/>
            </a:ln>
          </p:spPr>
        </p:pic>
        <p:pic>
          <p:nvPicPr>
            <p:cNvPr id="38917" name="Picture 5"/>
            <p:cNvPicPr>
              <a:picLocks noChangeAspect="1" noChangeArrowheads="1"/>
            </p:cNvPicPr>
            <p:nvPr/>
          </p:nvPicPr>
          <p:blipFill>
            <a:blip r:embed="rId2"/>
            <a:srcRect l="42580" t="50000" r="41095" b="38544"/>
            <a:stretch>
              <a:fillRect/>
            </a:stretch>
          </p:blipFill>
          <p:spPr bwMode="auto">
            <a:xfrm>
              <a:off x="4191000" y="3429000"/>
              <a:ext cx="838200" cy="457200"/>
            </a:xfrm>
            <a:prstGeom prst="rect">
              <a:avLst/>
            </a:prstGeom>
            <a:noFill/>
            <a:ln w="9525">
              <a:noFill/>
              <a:miter lim="800000"/>
              <a:headEnd/>
              <a:tailEnd/>
            </a:ln>
          </p:spPr>
        </p:pic>
        <p:sp>
          <p:nvSpPr>
            <p:cNvPr id="9" name="Rectangle 8"/>
            <p:cNvSpPr/>
            <p:nvPr/>
          </p:nvSpPr>
          <p:spPr>
            <a:xfrm rot="18560384">
              <a:off x="3810341" y="3432592"/>
              <a:ext cx="762000" cy="228585"/>
            </a:xfrm>
            <a:prstGeom prst="rect">
              <a:avLst/>
            </a:prstGeom>
            <a:solidFill>
              <a:srgbClr val="FFFFFF"/>
            </a:solidFill>
            <a:ln>
              <a:solidFill>
                <a:srgbClr val="FFFFFF"/>
              </a:solidFill>
            </a:ln>
            <a:effectLst/>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ctr">
                <a:defRPr/>
              </a:pPr>
              <a:endParaRPr lang="en-US">
                <a:solidFill>
                  <a:srgbClr val="000000"/>
                </a:solidFill>
                <a:ea typeface="ＭＳ Ｐゴシック" pitchFamily="-1" charset="-128"/>
                <a:cs typeface="ＭＳ Ｐゴシック" pitchFamily="-1" charset="-128"/>
              </a:endParaRPr>
            </a:p>
          </p:txBody>
        </p:sp>
        <p:sp>
          <p:nvSpPr>
            <p:cNvPr id="10" name="Rectangle 9"/>
            <p:cNvSpPr/>
            <p:nvPr/>
          </p:nvSpPr>
          <p:spPr>
            <a:xfrm rot="18560384">
              <a:off x="3835740" y="2615030"/>
              <a:ext cx="762000" cy="228585"/>
            </a:xfrm>
            <a:prstGeom prst="rect">
              <a:avLst/>
            </a:prstGeom>
            <a:solidFill>
              <a:srgbClr val="FFFFFF"/>
            </a:solidFill>
            <a:ln>
              <a:solidFill>
                <a:srgbClr val="FFFFFF"/>
              </a:solidFill>
            </a:ln>
            <a:effectLst/>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ctr">
                <a:defRPr/>
              </a:pPr>
              <a:endParaRPr lang="en-US">
                <a:solidFill>
                  <a:srgbClr val="000000"/>
                </a:solidFill>
                <a:ea typeface="ＭＳ Ｐゴシック" pitchFamily="-1" charset="-128"/>
                <a:cs typeface="ＭＳ Ｐゴシック" pitchFamily="-1" charset="-128"/>
              </a:endParaRPr>
            </a:p>
          </p:txBody>
        </p:sp>
        <p:sp>
          <p:nvSpPr>
            <p:cNvPr id="11" name="Rectangle 10"/>
            <p:cNvSpPr/>
            <p:nvPr/>
          </p:nvSpPr>
          <p:spPr>
            <a:xfrm rot="18560384">
              <a:off x="4699284" y="2767430"/>
              <a:ext cx="762000" cy="228585"/>
            </a:xfrm>
            <a:prstGeom prst="rect">
              <a:avLst/>
            </a:prstGeom>
            <a:solidFill>
              <a:srgbClr val="FFFFFF"/>
            </a:solidFill>
            <a:ln>
              <a:solidFill>
                <a:srgbClr val="FFFFFF"/>
              </a:solidFill>
            </a:ln>
            <a:effectLst/>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ctr">
                <a:defRPr/>
              </a:pPr>
              <a:endParaRPr lang="en-US">
                <a:solidFill>
                  <a:srgbClr val="000000"/>
                </a:solidFill>
                <a:ea typeface="ＭＳ Ｐゴシック" pitchFamily="-1" charset="-128"/>
                <a:cs typeface="ＭＳ Ｐゴシック" pitchFamily="-1" charset="-128"/>
              </a:endParaRPr>
            </a:p>
          </p:txBody>
        </p:sp>
        <p:sp>
          <p:nvSpPr>
            <p:cNvPr id="12" name="Rectangle 11"/>
            <p:cNvSpPr/>
            <p:nvPr/>
          </p:nvSpPr>
          <p:spPr>
            <a:xfrm rot="18560384">
              <a:off x="4597691" y="3681830"/>
              <a:ext cx="762000" cy="228585"/>
            </a:xfrm>
            <a:prstGeom prst="rect">
              <a:avLst/>
            </a:prstGeom>
            <a:solidFill>
              <a:srgbClr val="FFFFFF"/>
            </a:solidFill>
            <a:ln>
              <a:solidFill>
                <a:srgbClr val="FFFFFF"/>
              </a:solidFill>
            </a:ln>
            <a:effectLst/>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ctr">
                <a:defRPr/>
              </a:pPr>
              <a:endParaRPr lang="en-US">
                <a:solidFill>
                  <a:srgbClr val="000000"/>
                </a:solidFill>
                <a:ea typeface="ＭＳ Ｐゴシック" pitchFamily="-1" charset="-128"/>
                <a:cs typeface="ＭＳ Ｐゴシック" pitchFamily="-1" charset="-128"/>
              </a:endParaRPr>
            </a:p>
          </p:txBody>
        </p:sp>
        <p:sp>
          <p:nvSpPr>
            <p:cNvPr id="13" name="Rectangle 12"/>
            <p:cNvSpPr/>
            <p:nvPr/>
          </p:nvSpPr>
          <p:spPr>
            <a:xfrm rot="821727">
              <a:off x="4404053" y="3265898"/>
              <a:ext cx="761951" cy="228600"/>
            </a:xfrm>
            <a:prstGeom prst="rect">
              <a:avLst/>
            </a:prstGeom>
            <a:solidFill>
              <a:srgbClr val="FFFFFF"/>
            </a:solidFill>
            <a:ln>
              <a:solidFill>
                <a:srgbClr val="FFFFFF"/>
              </a:solidFill>
            </a:ln>
            <a:effectLst/>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ctr">
                <a:defRPr/>
              </a:pPr>
              <a:endParaRPr lang="en-US">
                <a:solidFill>
                  <a:srgbClr val="000000"/>
                </a:solidFill>
                <a:ea typeface="ＭＳ Ｐゴシック" pitchFamily="-1" charset="-128"/>
                <a:cs typeface="ＭＳ Ｐゴシック" pitchFamily="-1" charset="-128"/>
              </a:endParaRPr>
            </a:p>
          </p:txBody>
        </p:sp>
        <p:sp>
          <p:nvSpPr>
            <p:cNvPr id="15" name="Rectangle 14"/>
            <p:cNvSpPr/>
            <p:nvPr/>
          </p:nvSpPr>
          <p:spPr>
            <a:xfrm rot="821727">
              <a:off x="3978630" y="3821523"/>
              <a:ext cx="761951" cy="228600"/>
            </a:xfrm>
            <a:prstGeom prst="rect">
              <a:avLst/>
            </a:prstGeom>
            <a:solidFill>
              <a:srgbClr val="FFFFFF"/>
            </a:solidFill>
            <a:ln>
              <a:solidFill>
                <a:srgbClr val="FFFFFF"/>
              </a:solidFill>
            </a:ln>
            <a:effectLst/>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ctr">
                <a:defRPr/>
              </a:pPr>
              <a:endParaRPr lang="en-US">
                <a:solidFill>
                  <a:srgbClr val="000000"/>
                </a:solidFill>
                <a:ea typeface="ＭＳ Ｐゴシック" pitchFamily="-1" charset="-128"/>
                <a:cs typeface="ＭＳ Ｐゴシック" pitchFamily="-1" charset="-128"/>
              </a:endParaRPr>
            </a:p>
          </p:txBody>
        </p:sp>
        <p:sp>
          <p:nvSpPr>
            <p:cNvPr id="16" name="Rectangle 15"/>
            <p:cNvSpPr/>
            <p:nvPr/>
          </p:nvSpPr>
          <p:spPr>
            <a:xfrm rot="821727">
              <a:off x="4054825" y="2981735"/>
              <a:ext cx="761951" cy="228600"/>
            </a:xfrm>
            <a:prstGeom prst="rect">
              <a:avLst/>
            </a:prstGeom>
            <a:solidFill>
              <a:srgbClr val="FFFFFF"/>
            </a:solidFill>
            <a:ln>
              <a:solidFill>
                <a:srgbClr val="FFFFFF"/>
              </a:solidFill>
            </a:ln>
            <a:effectLst/>
          </p:spPr>
          <p:style>
            <a:lnRef idx="2">
              <a:schemeClr val="accent1"/>
            </a:lnRef>
            <a:fillRef idx="1">
              <a:schemeClr val="lt1"/>
            </a:fillRef>
            <a:effectRef idx="0">
              <a:schemeClr val="accent1"/>
            </a:effectRef>
            <a:fontRef idx="minor">
              <a:schemeClr val="dk1"/>
            </a:fontRef>
          </p:style>
          <p:txBody>
            <a:bodyPr anchor="ctr">
              <a:prstTxWarp prst="textNoShape">
                <a:avLst/>
              </a:prstTxWarp>
            </a:bodyPr>
            <a:lstStyle/>
            <a:p>
              <a:pPr algn="ctr">
                <a:defRPr/>
              </a:pPr>
              <a:endParaRPr lang="en-US">
                <a:solidFill>
                  <a:srgbClr val="000000"/>
                </a:solidFill>
                <a:ea typeface="ＭＳ Ｐゴシック" pitchFamily="-1" charset="-128"/>
                <a:cs typeface="ＭＳ Ｐゴシック" pitchFamily="-1" charset="-128"/>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457200" y="82550"/>
            <a:ext cx="8229600" cy="890588"/>
          </a:xfrm>
        </p:spPr>
        <p:txBody>
          <a:bodyPr/>
          <a:lstStyle/>
          <a:p>
            <a:pPr eaLnBrk="1" hangingPunct="1"/>
            <a:r>
              <a:rPr lang="en-US" smtClean="0">
                <a:ea typeface="ＭＳ Ｐゴシック" pitchFamily="-1" charset="-128"/>
                <a:cs typeface="ＭＳ Ｐゴシック" pitchFamily="-1" charset="-128"/>
              </a:rPr>
              <a:t>Measuring light vs. measuring scene properties</a:t>
            </a:r>
          </a:p>
        </p:txBody>
      </p:sp>
      <p:pic>
        <p:nvPicPr>
          <p:cNvPr id="39939" name="Picture 5"/>
          <p:cNvPicPr>
            <a:picLocks noChangeAspect="1" noChangeArrowheads="1"/>
          </p:cNvPicPr>
          <p:nvPr/>
        </p:nvPicPr>
        <p:blipFill>
          <a:blip r:embed="rId3"/>
          <a:srcRect/>
          <a:stretch>
            <a:fillRect/>
          </a:stretch>
        </p:blipFill>
        <p:spPr bwMode="auto">
          <a:xfrm>
            <a:off x="2220913" y="1590675"/>
            <a:ext cx="4772025" cy="4656138"/>
          </a:xfrm>
          <a:prstGeom prst="rect">
            <a:avLst/>
          </a:prstGeom>
          <a:noFill/>
          <a:ln w="9525">
            <a:noFill/>
            <a:miter lim="800000"/>
            <a:headEnd/>
            <a:tailEnd/>
          </a:ln>
        </p:spPr>
      </p:pic>
      <p:sp>
        <p:nvSpPr>
          <p:cNvPr id="39940" name="Rectangle 6"/>
          <p:cNvSpPr>
            <a:spLocks noChangeArrowheads="1"/>
          </p:cNvSpPr>
          <p:nvPr/>
        </p:nvSpPr>
        <p:spPr bwMode="auto">
          <a:xfrm>
            <a:off x="5046663" y="6357938"/>
            <a:ext cx="2508250" cy="366712"/>
          </a:xfrm>
          <a:prstGeom prst="rect">
            <a:avLst/>
          </a:prstGeom>
          <a:noFill/>
          <a:ln w="9525">
            <a:noFill/>
            <a:miter lim="800000"/>
            <a:headEnd/>
            <a:tailEnd/>
          </a:ln>
        </p:spPr>
        <p:txBody>
          <a:bodyPr wrap="none" anchor="ctr">
            <a:prstTxWarp prst="textNoShape">
              <a:avLst/>
            </a:prstTxWarp>
            <a:spAutoFit/>
          </a:bodyPr>
          <a:lstStyle/>
          <a:p>
            <a:r>
              <a:rPr lang="en-US"/>
              <a:t>(c) 2006 Walt Anthony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104775"/>
            <a:ext cx="9144000" cy="990600"/>
          </a:xfrm>
        </p:spPr>
        <p:txBody>
          <a:bodyPr/>
          <a:lstStyle/>
          <a:p>
            <a:pPr eaLnBrk="1" hangingPunct="1"/>
            <a:r>
              <a:rPr lang="en-US" sz="3600" smtClean="0">
                <a:ea typeface="ＭＳ Ｐゴシック" pitchFamily="-1" charset="-128"/>
                <a:cs typeface="ＭＳ Ｐゴシック" pitchFamily="-1" charset="-128"/>
              </a:rPr>
              <a:t>Assumptions can be wrong</a:t>
            </a:r>
          </a:p>
        </p:txBody>
      </p:sp>
      <p:pic>
        <p:nvPicPr>
          <p:cNvPr id="41987" name="Picture 3"/>
          <p:cNvPicPr>
            <a:picLocks noChangeAspect="1" noChangeArrowheads="1"/>
          </p:cNvPicPr>
          <p:nvPr/>
        </p:nvPicPr>
        <p:blipFill>
          <a:blip r:embed="rId3"/>
          <a:srcRect/>
          <a:stretch>
            <a:fillRect/>
          </a:stretch>
        </p:blipFill>
        <p:spPr bwMode="auto">
          <a:xfrm>
            <a:off x="1752600" y="1311275"/>
            <a:ext cx="5791200" cy="4451350"/>
          </a:xfrm>
          <a:prstGeom prst="rect">
            <a:avLst/>
          </a:prstGeom>
          <a:noFill/>
          <a:ln w="9525">
            <a:noFill/>
            <a:miter lim="800000"/>
            <a:headEnd/>
            <a:tailEnd/>
          </a:ln>
        </p:spPr>
      </p:pic>
      <p:sp>
        <p:nvSpPr>
          <p:cNvPr id="41988" name="Text Box 4"/>
          <p:cNvSpPr txBox="1">
            <a:spLocks noChangeArrowheads="1"/>
          </p:cNvSpPr>
          <p:nvPr/>
        </p:nvSpPr>
        <p:spPr bwMode="auto">
          <a:xfrm>
            <a:off x="0" y="5867400"/>
            <a:ext cx="9144000" cy="396875"/>
          </a:xfrm>
          <a:prstGeom prst="rect">
            <a:avLst/>
          </a:prstGeom>
          <a:noFill/>
          <a:ln w="9525">
            <a:noFill/>
            <a:miter lim="800000"/>
            <a:headEnd/>
            <a:tailEnd/>
          </a:ln>
        </p:spPr>
        <p:txBody>
          <a:bodyPr>
            <a:prstTxWarp prst="textNoShape">
              <a:avLst/>
            </a:prstTxWarp>
            <a:spAutoFit/>
          </a:bodyPr>
          <a:lstStyle/>
          <a:p>
            <a:pPr algn="ctr">
              <a:spcBef>
                <a:spcPct val="50000"/>
              </a:spcBef>
            </a:pPr>
            <a:r>
              <a:rPr lang="en-US">
                <a:latin typeface="Calibri" pitchFamily="-1" charset="0"/>
              </a:rPr>
              <a:t>Ames room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fade.avi">
            <a:hlinkClick r:id="" action="ppaction://media"/>
          </p:cNvPr>
          <p:cNvPicPr/>
          <p:nvPr>
            <a:videoFile r:link="rId1"/>
          </p:nvPr>
        </p:nvPicPr>
        <p:blipFill>
          <a:blip r:embed="rId3"/>
          <a:stretch>
            <a:fillRect/>
          </a:stretch>
        </p:blipFill>
        <p:spPr>
          <a:xfrm>
            <a:off x="508000" y="381000"/>
            <a:ext cx="8128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Why is vision hard?</a:t>
            </a:r>
          </a:p>
        </p:txBody>
      </p:sp>
      <p:sp>
        <p:nvSpPr>
          <p:cNvPr id="45059" name="Content Placeholder 2"/>
          <p:cNvSpPr>
            <a:spLocks noGrp="1"/>
          </p:cNvSpPr>
          <p:nvPr>
            <p:ph idx="1"/>
          </p:nvPr>
        </p:nvSpPr>
        <p:spPr/>
        <p:txBody>
          <a:bodyPr/>
          <a:lstStyle/>
          <a:p>
            <a:pPr eaLnBrk="1" hangingPunct="1"/>
            <a:endParaRPr lang="en-US" smtClean="0">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Readings</a:t>
            </a:r>
          </a:p>
        </p:txBody>
      </p:sp>
      <p:pic>
        <p:nvPicPr>
          <p:cNvPr id="16387" name="Picture 3"/>
          <p:cNvPicPr>
            <a:picLocks noChangeAspect="1"/>
          </p:cNvPicPr>
          <p:nvPr/>
        </p:nvPicPr>
        <p:blipFill>
          <a:blip r:embed="rId2"/>
          <a:srcRect/>
          <a:stretch>
            <a:fillRect/>
          </a:stretch>
        </p:blipFill>
        <p:spPr bwMode="auto">
          <a:xfrm>
            <a:off x="5602288" y="2057400"/>
            <a:ext cx="3541712" cy="3541713"/>
          </a:xfrm>
          <a:prstGeom prst="rect">
            <a:avLst/>
          </a:prstGeom>
          <a:noFill/>
          <a:ln w="9525">
            <a:noFill/>
            <a:miter lim="800000"/>
            <a:headEnd/>
            <a:tailEnd/>
          </a:ln>
        </p:spPr>
      </p:pic>
      <p:pic>
        <p:nvPicPr>
          <p:cNvPr id="16388" name="Picture 6" descr="szweb.tiff"/>
          <p:cNvPicPr>
            <a:picLocks noChangeAspect="1"/>
          </p:cNvPicPr>
          <p:nvPr/>
        </p:nvPicPr>
        <p:blipFill>
          <a:blip r:embed="rId3"/>
          <a:srcRect/>
          <a:stretch>
            <a:fillRect/>
          </a:stretch>
        </p:blipFill>
        <p:spPr bwMode="auto">
          <a:xfrm>
            <a:off x="0" y="2133600"/>
            <a:ext cx="5659438" cy="3465513"/>
          </a:xfrm>
          <a:prstGeom prst="rect">
            <a:avLst/>
          </a:prstGeom>
          <a:noFill/>
          <a:ln w="9525">
            <a:noFill/>
            <a:miter lim="800000"/>
            <a:headEnd/>
            <a:tailEnd/>
          </a:ln>
        </p:spPr>
      </p:pic>
      <p:pic>
        <p:nvPicPr>
          <p:cNvPr id="16389" name="Picture 7"/>
          <p:cNvPicPr>
            <a:picLocks noChangeAspect="1"/>
          </p:cNvPicPr>
          <p:nvPr/>
        </p:nvPicPr>
        <p:blipFill>
          <a:blip r:embed="rId4"/>
          <a:srcRect/>
          <a:stretch>
            <a:fillRect/>
          </a:stretch>
        </p:blipFill>
        <p:spPr bwMode="auto">
          <a:xfrm>
            <a:off x="3962400" y="4419600"/>
            <a:ext cx="1446213" cy="1928813"/>
          </a:xfrm>
          <a:prstGeom prst="rect">
            <a:avLst/>
          </a:prstGeom>
          <a:noFill/>
          <a:ln w="9525">
            <a:noFill/>
            <a:miter lim="800000"/>
            <a:headEnd/>
            <a:tailEnd/>
          </a:ln>
        </p:spPr>
      </p:pic>
      <p:sp>
        <p:nvSpPr>
          <p:cNvPr id="16390" name="Rectangle 5"/>
          <p:cNvSpPr>
            <a:spLocks noChangeArrowheads="1"/>
          </p:cNvSpPr>
          <p:nvPr/>
        </p:nvSpPr>
        <p:spPr bwMode="auto">
          <a:xfrm>
            <a:off x="2220002" y="920132"/>
            <a:ext cx="5268388" cy="369332"/>
          </a:xfrm>
          <a:prstGeom prst="rect">
            <a:avLst/>
          </a:prstGeom>
          <a:noFill/>
          <a:ln w="9525">
            <a:noFill/>
            <a:miter lim="800000"/>
            <a:headEnd/>
            <a:tailEnd/>
          </a:ln>
        </p:spPr>
        <p:txBody>
          <a:bodyPr wrap="square">
            <a:prstTxWarp prst="textNoShape">
              <a:avLst/>
            </a:prstTxWarp>
            <a:spAutoFit/>
          </a:bodyPr>
          <a:lstStyle/>
          <a:p>
            <a:r>
              <a:rPr lang="en-US" dirty="0" smtClean="0"/>
              <a:t>http://6.869.csail.mit.edu/fa13/materials.html</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3" descr="chair"/>
          <p:cNvPicPr>
            <a:picLocks noChangeAspect="1" noChangeArrowheads="1"/>
          </p:cNvPicPr>
          <p:nvPr/>
        </p:nvPicPr>
        <p:blipFill>
          <a:blip r:embed="rId3"/>
          <a:srcRect l="8571" t="3438" r="8571"/>
          <a:stretch>
            <a:fillRect/>
          </a:stretch>
        </p:blipFill>
        <p:spPr bwMode="auto">
          <a:xfrm>
            <a:off x="3200400" y="1447800"/>
            <a:ext cx="2286000" cy="2212975"/>
          </a:xfrm>
          <a:prstGeom prst="rect">
            <a:avLst/>
          </a:prstGeom>
          <a:noFill/>
          <a:ln w="9525">
            <a:noFill/>
            <a:miter lim="800000"/>
            <a:headEnd/>
            <a:tailEnd/>
          </a:ln>
        </p:spPr>
      </p:pic>
      <p:pic>
        <p:nvPicPr>
          <p:cNvPr id="46083" name="Picture 4" descr="chair"/>
          <p:cNvPicPr>
            <a:picLocks noChangeAspect="1" noChangeArrowheads="1"/>
          </p:cNvPicPr>
          <p:nvPr/>
        </p:nvPicPr>
        <p:blipFill>
          <a:blip r:embed="rId4"/>
          <a:srcRect t="10989" b="9891"/>
          <a:stretch>
            <a:fillRect/>
          </a:stretch>
        </p:blipFill>
        <p:spPr bwMode="auto">
          <a:xfrm>
            <a:off x="533400" y="4106863"/>
            <a:ext cx="1854200" cy="2362200"/>
          </a:xfrm>
          <a:prstGeom prst="rect">
            <a:avLst/>
          </a:prstGeom>
          <a:noFill/>
          <a:ln w="9525">
            <a:noFill/>
            <a:miter lim="800000"/>
            <a:headEnd/>
            <a:tailEnd/>
          </a:ln>
        </p:spPr>
      </p:pic>
      <p:pic>
        <p:nvPicPr>
          <p:cNvPr id="46084" name="Picture 5" descr="splash-chair"/>
          <p:cNvPicPr>
            <a:picLocks noChangeAspect="1" noChangeArrowheads="1"/>
          </p:cNvPicPr>
          <p:nvPr/>
        </p:nvPicPr>
        <p:blipFill>
          <a:blip r:embed="rId5"/>
          <a:srcRect/>
          <a:stretch>
            <a:fillRect/>
          </a:stretch>
        </p:blipFill>
        <p:spPr bwMode="auto">
          <a:xfrm>
            <a:off x="5638800" y="1219200"/>
            <a:ext cx="3286125" cy="2286000"/>
          </a:xfrm>
          <a:prstGeom prst="rect">
            <a:avLst/>
          </a:prstGeom>
          <a:noFill/>
          <a:ln w="9525">
            <a:noFill/>
            <a:miter lim="800000"/>
            <a:headEnd/>
            <a:tailEnd/>
          </a:ln>
        </p:spPr>
      </p:pic>
      <p:pic>
        <p:nvPicPr>
          <p:cNvPr id="46085" name="Picture 6" descr="eamesloungechair"/>
          <p:cNvPicPr>
            <a:picLocks noChangeAspect="1" noChangeArrowheads="1"/>
          </p:cNvPicPr>
          <p:nvPr/>
        </p:nvPicPr>
        <p:blipFill>
          <a:blip r:embed="rId6"/>
          <a:srcRect/>
          <a:stretch>
            <a:fillRect/>
          </a:stretch>
        </p:blipFill>
        <p:spPr bwMode="auto">
          <a:xfrm>
            <a:off x="381000" y="1219200"/>
            <a:ext cx="2241550" cy="2447925"/>
          </a:xfrm>
          <a:prstGeom prst="rect">
            <a:avLst/>
          </a:prstGeom>
          <a:noFill/>
          <a:ln w="9525">
            <a:noFill/>
            <a:miter lim="800000"/>
            <a:headEnd/>
            <a:tailEnd/>
          </a:ln>
        </p:spPr>
      </p:pic>
      <p:pic>
        <p:nvPicPr>
          <p:cNvPr id="46086" name="Picture 7" descr="Wagner in Leisure"/>
          <p:cNvPicPr>
            <a:picLocks noChangeAspect="1" noChangeArrowheads="1"/>
          </p:cNvPicPr>
          <p:nvPr/>
        </p:nvPicPr>
        <p:blipFill>
          <a:blip r:embed="rId7"/>
          <a:srcRect/>
          <a:stretch>
            <a:fillRect/>
          </a:stretch>
        </p:blipFill>
        <p:spPr bwMode="auto">
          <a:xfrm>
            <a:off x="2895600" y="4411663"/>
            <a:ext cx="3200400" cy="2011362"/>
          </a:xfrm>
          <a:prstGeom prst="rect">
            <a:avLst/>
          </a:prstGeom>
          <a:noFill/>
          <a:ln w="9525">
            <a:noFill/>
            <a:miter lim="800000"/>
            <a:headEnd/>
            <a:tailEnd/>
          </a:ln>
        </p:spPr>
      </p:pic>
      <p:pic>
        <p:nvPicPr>
          <p:cNvPr id="46087" name="Picture 8" descr="Bertoia"/>
          <p:cNvPicPr>
            <a:picLocks noChangeAspect="1" noChangeArrowheads="1"/>
          </p:cNvPicPr>
          <p:nvPr/>
        </p:nvPicPr>
        <p:blipFill>
          <a:blip r:embed="rId8"/>
          <a:srcRect l="49181" t="11476" b="14754"/>
          <a:stretch>
            <a:fillRect/>
          </a:stretch>
        </p:blipFill>
        <p:spPr bwMode="auto">
          <a:xfrm>
            <a:off x="6400800" y="3962400"/>
            <a:ext cx="2590800" cy="2506663"/>
          </a:xfrm>
          <a:prstGeom prst="rect">
            <a:avLst/>
          </a:prstGeom>
          <a:noFill/>
          <a:ln w="9525">
            <a:noFill/>
            <a:miter lim="800000"/>
            <a:headEnd/>
            <a:tailEnd/>
          </a:ln>
        </p:spPr>
      </p:pic>
      <p:sp>
        <p:nvSpPr>
          <p:cNvPr id="46088" name="Title 8"/>
          <p:cNvSpPr>
            <a:spLocks noGrp="1"/>
          </p:cNvSpPr>
          <p:nvPr>
            <p:ph type="title"/>
          </p:nvPr>
        </p:nvSpPr>
        <p:spPr>
          <a:xfrm>
            <a:off x="457200" y="33338"/>
            <a:ext cx="8229600" cy="892175"/>
          </a:xfrm>
        </p:spPr>
        <p:txBody>
          <a:bodyPr/>
          <a:lstStyle/>
          <a:p>
            <a:pPr eaLnBrk="1" hangingPunct="1"/>
            <a:r>
              <a:rPr lang="en-US" smtClean="0">
                <a:ea typeface="ＭＳ Ｐゴシック" pitchFamily="-1" charset="-128"/>
                <a:cs typeface="ＭＳ Ｐゴシック" pitchFamily="-1" charset="-128"/>
              </a:rPr>
              <a:t>Some things have strong variations in appearance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457200" y="152400"/>
            <a:ext cx="8229600" cy="1143000"/>
          </a:xfrm>
        </p:spPr>
        <p:txBody>
          <a:bodyPr/>
          <a:lstStyle/>
          <a:p>
            <a:pPr eaLnBrk="1" hangingPunct="1"/>
            <a:r>
              <a:rPr lang="en-US" sz="4000" smtClean="0">
                <a:ea typeface="ＭＳ Ｐゴシック" pitchFamily="-1" charset="-128"/>
                <a:cs typeface="ＭＳ Ｐゴシック" pitchFamily="-1" charset="-128"/>
              </a:rPr>
              <a:t>Some things know that you have eyes</a:t>
            </a:r>
          </a:p>
        </p:txBody>
      </p:sp>
      <p:pic>
        <p:nvPicPr>
          <p:cNvPr id="48131" name="Picture 5"/>
          <p:cNvPicPr>
            <a:picLocks noChangeAspect="1" noChangeArrowheads="1"/>
          </p:cNvPicPr>
          <p:nvPr/>
        </p:nvPicPr>
        <p:blipFill>
          <a:blip r:embed="rId3"/>
          <a:srcRect r="55646"/>
          <a:stretch>
            <a:fillRect/>
          </a:stretch>
        </p:blipFill>
        <p:spPr bwMode="auto">
          <a:xfrm>
            <a:off x="1828800" y="1219200"/>
            <a:ext cx="5019675" cy="5181600"/>
          </a:xfrm>
          <a:prstGeom prst="rect">
            <a:avLst/>
          </a:prstGeom>
          <a:noFill/>
          <a:ln w="9525">
            <a:noFill/>
            <a:miter lim="800000"/>
            <a:headEnd/>
            <a:tailEnd/>
          </a:ln>
        </p:spPr>
      </p:pic>
      <p:sp>
        <p:nvSpPr>
          <p:cNvPr id="48132" name="Text Box 6"/>
          <p:cNvSpPr txBox="1">
            <a:spLocks noChangeArrowheads="1"/>
          </p:cNvSpPr>
          <p:nvPr/>
        </p:nvSpPr>
        <p:spPr bwMode="auto">
          <a:xfrm>
            <a:off x="152400" y="6324600"/>
            <a:ext cx="87630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latin typeface="Calibri" pitchFamily="-1" charset="0"/>
              </a:rPr>
              <a:t>Brady, M. J., &amp; Kersten, D. (2003). Bootstrapped learning of novel objects. J Vis, 3(6), 413-422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srcRect/>
          <a:stretch>
            <a:fillRect/>
          </a:stretch>
        </p:blipFill>
        <p:spPr bwMode="auto">
          <a:xfrm>
            <a:off x="349250" y="7938"/>
            <a:ext cx="8367713" cy="684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93663"/>
            <a:ext cx="8229600" cy="892175"/>
          </a:xfrm>
        </p:spPr>
        <p:txBody>
          <a:bodyPr/>
          <a:lstStyle/>
          <a:p>
            <a:pPr eaLnBrk="1" hangingPunct="1"/>
            <a:r>
              <a:rPr lang="en-US" dirty="0" smtClean="0">
                <a:ea typeface="ＭＳ Ｐゴシック" pitchFamily="-1" charset="-128"/>
                <a:cs typeface="ＭＳ Ｐゴシック" pitchFamily="-1" charset="-128"/>
              </a:rPr>
              <a:t>Problem set 1</a:t>
            </a:r>
            <a:br>
              <a:rPr lang="en-US" dirty="0" smtClean="0">
                <a:ea typeface="ＭＳ Ｐゴシック" pitchFamily="-1" charset="-128"/>
                <a:cs typeface="ＭＳ Ｐゴシック" pitchFamily="-1" charset="-128"/>
              </a:rPr>
            </a:br>
            <a:r>
              <a:rPr lang="en-US" dirty="0" smtClean="0">
                <a:ea typeface="ＭＳ Ｐゴシック" pitchFamily="-1" charset="-128"/>
                <a:cs typeface="ＭＳ Ｐゴシック" pitchFamily="-1" charset="-128"/>
              </a:rPr>
              <a:t>The “one week” vision project</a:t>
            </a:r>
          </a:p>
        </p:txBody>
      </p:sp>
      <p:sp>
        <p:nvSpPr>
          <p:cNvPr id="51203" name="Content Placeholder 3"/>
          <p:cNvSpPr>
            <a:spLocks noGrp="1"/>
          </p:cNvSpPr>
          <p:nvPr>
            <p:ph idx="1"/>
          </p:nvPr>
        </p:nvSpPr>
        <p:spPr>
          <a:xfrm>
            <a:off x="547688" y="3176588"/>
            <a:ext cx="8229600" cy="846137"/>
          </a:xfrm>
        </p:spPr>
        <p:txBody>
          <a:bodyPr/>
          <a:lstStyle/>
          <a:p>
            <a:pPr>
              <a:buFont typeface="Arial" pitchFamily="-1" charset="0"/>
              <a:buNone/>
            </a:pPr>
            <a:r>
              <a:rPr lang="en-US" dirty="0" smtClean="0">
                <a:ea typeface="ＭＳ Ｐゴシック" pitchFamily="-1" charset="-128"/>
                <a:cs typeface="ＭＳ Ｐゴシック" pitchFamily="-1" charset="-128"/>
              </a:rPr>
              <a:t>The goal of the first problem set is to solve vision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ea typeface="ＭＳ Ｐゴシック" pitchFamily="-1" charset="-128"/>
                <a:cs typeface="ＭＳ Ｐゴシック" pitchFamily="-1" charset="-128"/>
              </a:rPr>
              <a:t>A Simple Visual System</a:t>
            </a:r>
          </a:p>
        </p:txBody>
      </p:sp>
      <p:sp>
        <p:nvSpPr>
          <p:cNvPr id="52227" name="Content Placeholder 2"/>
          <p:cNvSpPr>
            <a:spLocks noGrp="1"/>
          </p:cNvSpPr>
          <p:nvPr>
            <p:ph idx="1"/>
          </p:nvPr>
        </p:nvSpPr>
        <p:spPr/>
        <p:txBody>
          <a:bodyPr/>
          <a:lstStyle/>
          <a:p>
            <a:r>
              <a:rPr lang="en-US" smtClean="0">
                <a:ea typeface="ＭＳ Ｐゴシック" pitchFamily="-1" charset="-128"/>
                <a:cs typeface="ＭＳ Ｐゴシック" pitchFamily="-1" charset="-128"/>
              </a:rPr>
              <a:t>A simple world</a:t>
            </a:r>
          </a:p>
          <a:p>
            <a:r>
              <a:rPr lang="en-US" smtClean="0">
                <a:ea typeface="ＭＳ Ｐゴシック" pitchFamily="-1" charset="-128"/>
                <a:cs typeface="ＭＳ Ｐゴシック" pitchFamily="-1" charset="-128"/>
              </a:rPr>
              <a:t>A simple image formation model </a:t>
            </a:r>
          </a:p>
          <a:p>
            <a:r>
              <a:rPr lang="en-US" smtClean="0">
                <a:ea typeface="ＭＳ Ｐゴシック" pitchFamily="-1" charset="-128"/>
                <a:cs typeface="ＭＳ Ｐゴシック" pitchFamily="-1" charset="-128"/>
              </a:rPr>
              <a:t>A simple goal</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ea typeface="ＭＳ Ｐゴシック" pitchFamily="-1" charset="-128"/>
                <a:cs typeface="ＭＳ Ｐゴシック" pitchFamily="-1" charset="-128"/>
              </a:rPr>
              <a:t>A Simple World</a:t>
            </a:r>
          </a:p>
        </p:txBody>
      </p:sp>
      <p:sp>
        <p:nvSpPr>
          <p:cNvPr id="53251" name="Content Placeholder 2"/>
          <p:cNvSpPr>
            <a:spLocks noGrp="1"/>
          </p:cNvSpPr>
          <p:nvPr>
            <p:ph idx="1"/>
          </p:nvPr>
        </p:nvSpPr>
        <p:spPr/>
        <p:txBody>
          <a:bodyPr/>
          <a:lstStyle/>
          <a:p>
            <a:endParaRPr lang="en-US">
              <a:ea typeface="ＭＳ Ｐゴシック" pitchFamily="-1" charset="-128"/>
              <a:cs typeface="ＭＳ Ｐゴシック" pitchFamily="-1" charset="-128"/>
            </a:endParaRPr>
          </a:p>
        </p:txBody>
      </p:sp>
      <p:pic>
        <p:nvPicPr>
          <p:cNvPr id="53252" name="Picture 3"/>
          <p:cNvPicPr>
            <a:picLocks noChangeAspect="1"/>
          </p:cNvPicPr>
          <p:nvPr/>
        </p:nvPicPr>
        <p:blipFill>
          <a:blip r:embed="rId2"/>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ea typeface="ＭＳ Ｐゴシック" pitchFamily="-1" charset="-128"/>
                <a:cs typeface="ＭＳ Ｐゴシック" pitchFamily="-1" charset="-128"/>
              </a:rPr>
              <a:t>A Simple World</a:t>
            </a:r>
          </a:p>
        </p:txBody>
      </p:sp>
      <p:sp>
        <p:nvSpPr>
          <p:cNvPr id="54275" name="Rectangle 3"/>
          <p:cNvSpPr>
            <a:spLocks noChangeArrowheads="1"/>
          </p:cNvSpPr>
          <p:nvPr/>
        </p:nvSpPr>
        <p:spPr bwMode="auto">
          <a:xfrm>
            <a:off x="1873250" y="6488113"/>
            <a:ext cx="5310188" cy="369887"/>
          </a:xfrm>
          <a:prstGeom prst="rect">
            <a:avLst/>
          </a:prstGeom>
          <a:noFill/>
          <a:ln w="9525">
            <a:solidFill>
              <a:srgbClr val="000000"/>
            </a:solidFill>
            <a:miter lim="800000"/>
            <a:headEnd/>
            <a:tailEnd/>
          </a:ln>
        </p:spPr>
        <p:txBody>
          <a:bodyPr>
            <a:prstTxWarp prst="textNoShape">
              <a:avLst/>
            </a:prstTxWarp>
            <a:spAutoFit/>
          </a:bodyPr>
          <a:lstStyle/>
          <a:p>
            <a:r>
              <a:rPr lang="en-US"/>
              <a:t>http://www.packet.cc/files/mach-per-3D-solids.html</a:t>
            </a:r>
          </a:p>
        </p:txBody>
      </p:sp>
      <p:pic>
        <p:nvPicPr>
          <p:cNvPr id="54276" name="Picture 7"/>
          <p:cNvPicPr>
            <a:picLocks noChangeAspect="1"/>
          </p:cNvPicPr>
          <p:nvPr/>
        </p:nvPicPr>
        <p:blipFill>
          <a:blip r:embed="rId2"/>
          <a:srcRect/>
          <a:stretch>
            <a:fillRect/>
          </a:stretch>
        </p:blipFill>
        <p:spPr bwMode="auto">
          <a:xfrm>
            <a:off x="74613" y="922338"/>
            <a:ext cx="4486275" cy="1989137"/>
          </a:xfrm>
          <a:prstGeom prst="rect">
            <a:avLst/>
          </a:prstGeom>
          <a:noFill/>
          <a:ln w="9525">
            <a:solidFill>
              <a:srgbClr val="000000"/>
            </a:solidFill>
            <a:miter lim="800000"/>
            <a:headEnd/>
            <a:tailEnd/>
          </a:ln>
        </p:spPr>
      </p:pic>
      <p:pic>
        <p:nvPicPr>
          <p:cNvPr id="54277" name="Picture 8"/>
          <p:cNvPicPr>
            <a:picLocks noChangeAspect="1"/>
          </p:cNvPicPr>
          <p:nvPr/>
        </p:nvPicPr>
        <p:blipFill>
          <a:blip r:embed="rId3"/>
          <a:srcRect/>
          <a:stretch>
            <a:fillRect/>
          </a:stretch>
        </p:blipFill>
        <p:spPr bwMode="auto">
          <a:xfrm>
            <a:off x="1890713" y="3067050"/>
            <a:ext cx="5364162" cy="3319463"/>
          </a:xfrm>
          <a:prstGeom prst="rect">
            <a:avLst/>
          </a:prstGeom>
          <a:noFill/>
          <a:ln w="9525">
            <a:solidFill>
              <a:srgbClr val="000000"/>
            </a:solidFill>
            <a:miter lim="800000"/>
            <a:headEnd/>
            <a:tailEnd/>
          </a:ln>
        </p:spPr>
      </p:pic>
      <p:pic>
        <p:nvPicPr>
          <p:cNvPr id="54278" name="Picture 9"/>
          <p:cNvPicPr>
            <a:picLocks noChangeAspect="1"/>
          </p:cNvPicPr>
          <p:nvPr/>
        </p:nvPicPr>
        <p:blipFill>
          <a:blip r:embed="rId4"/>
          <a:srcRect/>
          <a:stretch>
            <a:fillRect/>
          </a:stretch>
        </p:blipFill>
        <p:spPr bwMode="auto">
          <a:xfrm>
            <a:off x="4668838" y="898525"/>
            <a:ext cx="4408487" cy="203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ea typeface="ＭＳ Ｐゴシック" pitchFamily="-1" charset="-128"/>
                <a:cs typeface="ＭＳ Ｐゴシック" pitchFamily="-1" charset="-128"/>
              </a:rPr>
              <a:t>A Simple World</a:t>
            </a:r>
          </a:p>
        </p:txBody>
      </p:sp>
      <p:pic>
        <p:nvPicPr>
          <p:cNvPr id="55299" name="Picture 3"/>
          <p:cNvPicPr>
            <a:picLocks noChangeAspect="1"/>
          </p:cNvPicPr>
          <p:nvPr/>
        </p:nvPicPr>
        <p:blipFill>
          <a:blip r:embed="rId2"/>
          <a:srcRect/>
          <a:stretch>
            <a:fillRect/>
          </a:stretch>
        </p:blipFill>
        <p:spPr bwMode="auto">
          <a:xfrm>
            <a:off x="0" y="1244600"/>
            <a:ext cx="7185025" cy="2116138"/>
          </a:xfrm>
          <a:prstGeom prst="rect">
            <a:avLst/>
          </a:prstGeom>
          <a:noFill/>
          <a:ln w="9525">
            <a:noFill/>
            <a:miter lim="800000"/>
            <a:headEnd/>
            <a:tailEnd/>
          </a:ln>
        </p:spPr>
      </p:pic>
      <p:pic>
        <p:nvPicPr>
          <p:cNvPr id="55300" name="Picture 4"/>
          <p:cNvPicPr>
            <a:picLocks noChangeAspect="1"/>
          </p:cNvPicPr>
          <p:nvPr/>
        </p:nvPicPr>
        <p:blipFill>
          <a:blip r:embed="rId3"/>
          <a:srcRect/>
          <a:stretch>
            <a:fillRect/>
          </a:stretch>
        </p:blipFill>
        <p:spPr bwMode="auto">
          <a:xfrm>
            <a:off x="1839913" y="3656013"/>
            <a:ext cx="4686300" cy="2895600"/>
          </a:xfrm>
          <a:prstGeom prst="rect">
            <a:avLst/>
          </a:prstGeom>
          <a:noFill/>
          <a:ln w="9525">
            <a:noFill/>
            <a:miter lim="800000"/>
            <a:headEnd/>
            <a:tailEnd/>
          </a:ln>
        </p:spPr>
      </p:pic>
      <p:pic>
        <p:nvPicPr>
          <p:cNvPr id="55301" name="Picture 5"/>
          <p:cNvPicPr>
            <a:picLocks noChangeAspect="1"/>
          </p:cNvPicPr>
          <p:nvPr/>
        </p:nvPicPr>
        <p:blipFill>
          <a:blip r:embed="rId4"/>
          <a:srcRect/>
          <a:stretch>
            <a:fillRect/>
          </a:stretch>
        </p:blipFill>
        <p:spPr bwMode="auto">
          <a:xfrm>
            <a:off x="6516688" y="2781300"/>
            <a:ext cx="2022475" cy="2020888"/>
          </a:xfrm>
          <a:prstGeom prst="rect">
            <a:avLst/>
          </a:prstGeom>
          <a:noFill/>
          <a:ln w="9525">
            <a:noFill/>
            <a:miter lim="800000"/>
            <a:headEnd/>
            <a:tailEnd/>
          </a:ln>
        </p:spPr>
      </p:pic>
      <p:pic>
        <p:nvPicPr>
          <p:cNvPr id="55302" name="Picture 6"/>
          <p:cNvPicPr>
            <a:picLocks noChangeAspect="1"/>
          </p:cNvPicPr>
          <p:nvPr/>
        </p:nvPicPr>
        <p:blipFill>
          <a:blip r:embed="rId5"/>
          <a:srcRect l="40605" t="2895" r="39778" b="1601"/>
          <a:stretch>
            <a:fillRect/>
          </a:stretch>
        </p:blipFill>
        <p:spPr bwMode="auto">
          <a:xfrm>
            <a:off x="7704138" y="723900"/>
            <a:ext cx="796925" cy="2909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pic>
        <p:nvPicPr>
          <p:cNvPr id="56323" name="Picture 3"/>
          <p:cNvPicPr>
            <a:picLocks noChangeAspect="1"/>
          </p:cNvPicPr>
          <p:nvPr/>
        </p:nvPicPr>
        <p:blipFill>
          <a:blip r:embed="rId2"/>
          <a:srcRect/>
          <a:stretch>
            <a:fillRect/>
          </a:stretch>
        </p:blipFill>
        <p:spPr bwMode="auto">
          <a:xfrm>
            <a:off x="384175" y="1509713"/>
            <a:ext cx="8348663" cy="5022850"/>
          </a:xfrm>
          <a:prstGeom prst="rect">
            <a:avLst/>
          </a:prstGeom>
          <a:noFill/>
          <a:ln w="28575">
            <a:solidFill>
              <a:schemeClr val="tx1"/>
            </a:solidFill>
            <a:round/>
            <a:headEnd/>
            <a:tailEnd/>
          </a:ln>
        </p:spPr>
      </p:pic>
      <p:sp>
        <p:nvSpPr>
          <p:cNvPr id="56324" name="Rectangle 4"/>
          <p:cNvSpPr>
            <a:spLocks noChangeArrowheads="1"/>
          </p:cNvSpPr>
          <p:nvPr/>
        </p:nvSpPr>
        <p:spPr bwMode="auto">
          <a:xfrm>
            <a:off x="0" y="1871663"/>
            <a:ext cx="6143625" cy="923925"/>
          </a:xfrm>
          <a:prstGeom prst="rect">
            <a:avLst/>
          </a:prstGeom>
          <a:solidFill>
            <a:schemeClr val="bg1"/>
          </a:solidFill>
          <a:ln w="9525">
            <a:noFill/>
            <a:miter lim="800000"/>
            <a:headEnd/>
            <a:tailEnd/>
          </a:ln>
        </p:spPr>
        <p:txBody>
          <a:bodyPr>
            <a:prstTxWarp prst="textNoShape">
              <a:avLst/>
            </a:prstTxWarp>
            <a:spAutoFit/>
          </a:bodyPr>
          <a:lstStyle/>
          <a:p>
            <a:r>
              <a:rPr lang="en-US"/>
              <a:t>Simple world rules:</a:t>
            </a:r>
          </a:p>
          <a:p>
            <a:pPr>
              <a:buFont typeface="Arial" pitchFamily="-1" charset="0"/>
              <a:buChar char="•"/>
            </a:pPr>
            <a:r>
              <a:rPr lang="en-US"/>
              <a:t> Surfaces can be horizontal or vertical. </a:t>
            </a:r>
          </a:p>
          <a:p>
            <a:pPr>
              <a:buFont typeface="Arial" pitchFamily="-1" charset="0"/>
              <a:buChar char="•"/>
            </a:pPr>
            <a:r>
              <a:rPr lang="en-US"/>
              <a:t> Objects will be resting on a white horizontal ground plane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pic>
        <p:nvPicPr>
          <p:cNvPr id="57347" name="Picture 4"/>
          <p:cNvPicPr>
            <a:picLocks noChangeAspect="1"/>
          </p:cNvPicPr>
          <p:nvPr/>
        </p:nvPicPr>
        <p:blipFill>
          <a:blip r:embed="rId3"/>
          <a:srcRect/>
          <a:stretch>
            <a:fillRect/>
          </a:stretch>
        </p:blipFill>
        <p:spPr bwMode="auto">
          <a:xfrm>
            <a:off x="214313" y="1541463"/>
            <a:ext cx="4302125" cy="2651125"/>
          </a:xfrm>
          <a:prstGeom prst="rect">
            <a:avLst/>
          </a:prstGeom>
          <a:noFill/>
          <a:ln w="9525">
            <a:noFill/>
            <a:miter lim="800000"/>
            <a:headEnd/>
            <a:tailEnd/>
          </a:ln>
        </p:spPr>
      </p:pic>
      <p:sp>
        <p:nvSpPr>
          <p:cNvPr id="57348" name="TextBox 6"/>
          <p:cNvSpPr txBox="1">
            <a:spLocks noChangeArrowheads="1"/>
          </p:cNvSpPr>
          <p:nvPr/>
        </p:nvSpPr>
        <p:spPr bwMode="auto">
          <a:xfrm>
            <a:off x="1277938" y="4295775"/>
            <a:ext cx="2455862" cy="369888"/>
          </a:xfrm>
          <a:prstGeom prst="rect">
            <a:avLst/>
          </a:prstGeom>
          <a:noFill/>
          <a:ln w="9525">
            <a:noFill/>
            <a:miter lim="800000"/>
            <a:headEnd/>
            <a:tailEnd/>
          </a:ln>
        </p:spPr>
        <p:txBody>
          <a:bodyPr wrap="none">
            <a:prstTxWarp prst="textNoShape">
              <a:avLst/>
            </a:prstTxWarp>
            <a:spAutoFit/>
          </a:bodyPr>
          <a:lstStyle/>
          <a:p>
            <a:r>
              <a:rPr lang="en-US"/>
              <a:t>Perspective projection</a:t>
            </a:r>
          </a:p>
        </p:txBody>
      </p:sp>
      <p:grpSp>
        <p:nvGrpSpPr>
          <p:cNvPr id="2" name="Group 8"/>
          <p:cNvGrpSpPr>
            <a:grpSpLocks/>
          </p:cNvGrpSpPr>
          <p:nvPr/>
        </p:nvGrpSpPr>
        <p:grpSpPr bwMode="auto">
          <a:xfrm>
            <a:off x="4697413" y="1530350"/>
            <a:ext cx="4267200" cy="3163888"/>
            <a:chOff x="4697526" y="1530836"/>
            <a:chExt cx="4267100" cy="3163627"/>
          </a:xfrm>
        </p:grpSpPr>
        <p:pic>
          <p:nvPicPr>
            <p:cNvPr id="57350" name="Picture 5"/>
            <p:cNvPicPr>
              <a:picLocks noChangeAspect="1"/>
            </p:cNvPicPr>
            <p:nvPr/>
          </p:nvPicPr>
          <p:blipFill>
            <a:blip r:embed="rId4"/>
            <a:srcRect/>
            <a:stretch>
              <a:fillRect/>
            </a:stretch>
          </p:blipFill>
          <p:spPr bwMode="auto">
            <a:xfrm>
              <a:off x="4697526" y="1530836"/>
              <a:ext cx="4267100" cy="2674204"/>
            </a:xfrm>
            <a:prstGeom prst="rect">
              <a:avLst/>
            </a:prstGeom>
            <a:noFill/>
            <a:ln w="9525">
              <a:noFill/>
              <a:miter lim="800000"/>
              <a:headEnd/>
              <a:tailEnd/>
            </a:ln>
          </p:spPr>
        </p:pic>
        <p:sp>
          <p:nvSpPr>
            <p:cNvPr id="57351" name="TextBox 7"/>
            <p:cNvSpPr txBox="1">
              <a:spLocks noChangeArrowheads="1"/>
            </p:cNvSpPr>
            <p:nvPr/>
          </p:nvSpPr>
          <p:spPr bwMode="auto">
            <a:xfrm>
              <a:off x="5117170" y="4325131"/>
              <a:ext cx="3520578" cy="369332"/>
            </a:xfrm>
            <a:prstGeom prst="rect">
              <a:avLst/>
            </a:prstGeom>
            <a:noFill/>
            <a:ln w="9525">
              <a:noFill/>
              <a:miter lim="800000"/>
              <a:headEnd/>
              <a:tailEnd/>
            </a:ln>
          </p:spPr>
          <p:txBody>
            <a:bodyPr wrap="none">
              <a:prstTxWarp prst="textNoShape">
                <a:avLst/>
              </a:prstTxWarp>
              <a:spAutoFit/>
            </a:bodyPr>
            <a:lstStyle/>
            <a:p>
              <a:r>
                <a:rPr lang="en-US"/>
                <a:t>Parallel (orthographic) projection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12725"/>
            <a:ext cx="8229600" cy="892175"/>
          </a:xfrm>
        </p:spPr>
        <p:txBody>
          <a:bodyPr/>
          <a:lstStyle/>
          <a:p>
            <a:r>
              <a:rPr lang="en-US" dirty="0" err="1" smtClean="0">
                <a:ea typeface="ＭＳ Ｐゴシック" pitchFamily="-1" charset="-128"/>
                <a:cs typeface="ＭＳ Ｐゴシック" pitchFamily="-1" charset="-128"/>
              </a:rPr>
              <a:t>Matlab</a:t>
            </a:r>
            <a:r>
              <a:rPr lang="en-US" dirty="0" smtClean="0">
                <a:ea typeface="ＭＳ Ｐゴシック" pitchFamily="-1" charset="-128"/>
                <a:cs typeface="ＭＳ Ｐゴシック" pitchFamily="-1" charset="-128"/>
              </a:rPr>
              <a:t> Tutorial</a:t>
            </a:r>
            <a:br>
              <a:rPr lang="en-US" dirty="0" smtClean="0">
                <a:ea typeface="ＭＳ Ｐゴシック" pitchFamily="-1" charset="-128"/>
                <a:cs typeface="ＭＳ Ｐゴシック" pitchFamily="-1" charset="-128"/>
              </a:rPr>
            </a:br>
            <a:r>
              <a:rPr lang="en-US" sz="3200" dirty="0" smtClean="0">
                <a:ea typeface="ＭＳ Ｐゴシック" pitchFamily="-1" charset="-128"/>
                <a:cs typeface="ＭＳ Ｐゴシック" pitchFamily="-1" charset="-128"/>
              </a:rPr>
              <a:t>TBA</a:t>
            </a:r>
          </a:p>
        </p:txBody>
      </p:sp>
      <p:sp>
        <p:nvSpPr>
          <p:cNvPr id="17411" name="Content Placeholder 2"/>
          <p:cNvSpPr>
            <a:spLocks noGrp="1"/>
          </p:cNvSpPr>
          <p:nvPr>
            <p:ph idx="1"/>
          </p:nvPr>
        </p:nvSpPr>
        <p:spPr>
          <a:xfrm>
            <a:off x="457200" y="1462088"/>
            <a:ext cx="8229600" cy="5045075"/>
          </a:xfrm>
        </p:spPr>
        <p:txBody>
          <a:bodyPr/>
          <a:lstStyle/>
          <a:p>
            <a:r>
              <a:rPr lang="en-US" dirty="0" smtClean="0">
                <a:ea typeface="ＭＳ Ｐゴシック" pitchFamily="-1" charset="-128"/>
                <a:cs typeface="ＭＳ Ｐゴシック" pitchFamily="-1" charset="-128"/>
              </a:rPr>
              <a:t>If you are a </a:t>
            </a:r>
            <a:r>
              <a:rPr lang="en-US" dirty="0" err="1" smtClean="0">
                <a:ea typeface="ＭＳ Ｐゴシック" pitchFamily="-1" charset="-128"/>
                <a:cs typeface="ＭＳ Ｐゴシック" pitchFamily="-1" charset="-128"/>
              </a:rPr>
              <a:t>Matlab</a:t>
            </a:r>
            <a:r>
              <a:rPr lang="en-US" dirty="0" smtClean="0">
                <a:ea typeface="ＭＳ Ｐゴシック" pitchFamily="-1" charset="-128"/>
                <a:cs typeface="ＭＳ Ｐゴシック" pitchFamily="-1" charset="-128"/>
              </a:rPr>
              <a:t> expert, no need to attend.</a:t>
            </a:r>
          </a:p>
          <a:p>
            <a:pPr>
              <a:buNone/>
            </a:pPr>
            <a:endParaRPr lang="en-US" dirty="0" smtClean="0">
              <a:ea typeface="ＭＳ Ｐゴシック" pitchFamily="-1" charset="-128"/>
              <a:cs typeface="ＭＳ Ｐゴシック" pitchFamily="-1" charset="-128"/>
            </a:endParaRPr>
          </a:p>
          <a:p>
            <a:pPr>
              <a:buFont typeface="Arial" pitchFamily="-1" charset="0"/>
              <a:buNone/>
            </a:pPr>
            <a:r>
              <a:rPr lang="en-US" dirty="0" smtClean="0">
                <a:ea typeface="ＭＳ Ｐゴシック" pitchFamily="-1" charset="-128"/>
                <a:cs typeface="ＭＳ Ｐゴシック" pitchFamily="-1" charset="-128"/>
              </a:rPr>
              <a:t> </a:t>
            </a:r>
          </a:p>
          <a:p>
            <a:pPr>
              <a:buFont typeface="Arial" pitchFamily="-1" charset="0"/>
              <a:buNone/>
            </a:pPr>
            <a:endParaRPr lang="en-US" dirty="0" smtClean="0">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pic>
        <p:nvPicPr>
          <p:cNvPr id="9" name="Picture 8"/>
          <p:cNvPicPr>
            <a:picLocks noChangeAspect="1"/>
          </p:cNvPicPr>
          <p:nvPr/>
        </p:nvPicPr>
        <p:blipFill>
          <a:blip r:embed="rId2"/>
          <a:srcRect/>
          <a:stretch>
            <a:fillRect/>
          </a:stretch>
        </p:blipFill>
        <p:spPr bwMode="auto">
          <a:xfrm>
            <a:off x="1195388" y="3686175"/>
            <a:ext cx="5822950" cy="1893888"/>
          </a:xfrm>
          <a:prstGeom prst="rect">
            <a:avLst/>
          </a:prstGeom>
          <a:noFill/>
          <a:ln w="9525">
            <a:noFill/>
            <a:miter lim="800000"/>
            <a:headEnd/>
            <a:tailEnd/>
          </a:ln>
        </p:spPr>
      </p:pic>
      <p:sp>
        <p:nvSpPr>
          <p:cNvPr id="59396" name="TextBox 10"/>
          <p:cNvSpPr txBox="1">
            <a:spLocks noChangeArrowheads="1"/>
          </p:cNvSpPr>
          <p:nvPr/>
        </p:nvSpPr>
        <p:spPr bwMode="auto">
          <a:xfrm>
            <a:off x="758825" y="5880100"/>
            <a:ext cx="3468688" cy="368300"/>
          </a:xfrm>
          <a:prstGeom prst="rect">
            <a:avLst/>
          </a:prstGeom>
          <a:noFill/>
          <a:ln w="9525">
            <a:noFill/>
            <a:miter lim="800000"/>
            <a:headEnd/>
            <a:tailEnd/>
          </a:ln>
        </p:spPr>
        <p:txBody>
          <a:bodyPr wrap="none">
            <a:prstTxWarp prst="textNoShape">
              <a:avLst/>
            </a:prstTxWarp>
            <a:spAutoFit/>
          </a:bodyPr>
          <a:lstStyle/>
          <a:p>
            <a:r>
              <a:rPr lang="en-US"/>
              <a:t>(right-handed reference system)</a:t>
            </a:r>
          </a:p>
        </p:txBody>
      </p:sp>
      <p:grpSp>
        <p:nvGrpSpPr>
          <p:cNvPr id="2" name="Group 17"/>
          <p:cNvGrpSpPr>
            <a:grpSpLocks/>
          </p:cNvGrpSpPr>
          <p:nvPr/>
        </p:nvGrpSpPr>
        <p:grpSpPr bwMode="auto">
          <a:xfrm>
            <a:off x="3224213" y="3363913"/>
            <a:ext cx="4024312" cy="1682750"/>
            <a:chOff x="3224626" y="3364574"/>
            <a:chExt cx="4024597" cy="1682288"/>
          </a:xfrm>
        </p:grpSpPr>
        <p:cxnSp>
          <p:nvCxnSpPr>
            <p:cNvPr id="14" name="Straight Connector 13"/>
            <p:cNvCxnSpPr/>
            <p:nvPr/>
          </p:nvCxnSpPr>
          <p:spPr>
            <a:xfrm flipV="1">
              <a:off x="3769177" y="3409012"/>
              <a:ext cx="3475284" cy="1118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785053" y="4040663"/>
              <a:ext cx="3464170" cy="1006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224626" y="3364574"/>
              <a:ext cx="3464170" cy="1006199"/>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 name="Group 19"/>
          <p:cNvGrpSpPr>
            <a:grpSpLocks/>
          </p:cNvGrpSpPr>
          <p:nvPr/>
        </p:nvGrpSpPr>
        <p:grpSpPr bwMode="auto">
          <a:xfrm>
            <a:off x="5268913" y="2322513"/>
            <a:ext cx="2492375" cy="2971800"/>
            <a:chOff x="5269090" y="2323171"/>
            <a:chExt cx="2491454" cy="2970935"/>
          </a:xfrm>
        </p:grpSpPr>
        <p:pic>
          <p:nvPicPr>
            <p:cNvPr id="59402" name="Picture 7"/>
            <p:cNvPicPr>
              <a:picLocks noChangeAspect="1"/>
            </p:cNvPicPr>
            <p:nvPr/>
          </p:nvPicPr>
          <p:blipFill>
            <a:blip r:embed="rId3"/>
            <a:srcRect/>
            <a:stretch>
              <a:fillRect/>
            </a:stretch>
          </p:blipFill>
          <p:spPr bwMode="auto">
            <a:xfrm>
              <a:off x="6179240" y="2323171"/>
              <a:ext cx="1581304" cy="2970935"/>
            </a:xfrm>
            <a:prstGeom prst="rect">
              <a:avLst/>
            </a:prstGeom>
            <a:noFill/>
            <a:ln w="9525">
              <a:noFill/>
              <a:miter lim="800000"/>
              <a:headEnd/>
              <a:tailEnd/>
            </a:ln>
          </p:spPr>
        </p:pic>
        <p:sp>
          <p:nvSpPr>
            <p:cNvPr id="59403" name="TextBox 18"/>
            <p:cNvSpPr txBox="1">
              <a:spLocks noChangeArrowheads="1"/>
            </p:cNvSpPr>
            <p:nvPr/>
          </p:nvSpPr>
          <p:spPr bwMode="auto">
            <a:xfrm>
              <a:off x="5269090" y="2429636"/>
              <a:ext cx="1634582" cy="369332"/>
            </a:xfrm>
            <a:prstGeom prst="rect">
              <a:avLst/>
            </a:prstGeom>
            <a:noFill/>
            <a:ln w="9525">
              <a:noFill/>
              <a:miter lim="800000"/>
              <a:headEnd/>
              <a:tailEnd/>
            </a:ln>
          </p:spPr>
          <p:txBody>
            <a:bodyPr wrap="none">
              <a:prstTxWarp prst="textNoShape">
                <a:avLst/>
              </a:prstTxWarp>
              <a:spAutoFit/>
            </a:bodyPr>
            <a:lstStyle/>
            <a:p>
              <a:r>
                <a:rPr lang="en-US"/>
                <a:t>Camera plane</a:t>
              </a:r>
            </a:p>
          </p:txBody>
        </p:sp>
      </p:grpSp>
      <p:grpSp>
        <p:nvGrpSpPr>
          <p:cNvPr id="59399" name="Group 21"/>
          <p:cNvGrpSpPr>
            <a:grpSpLocks/>
          </p:cNvGrpSpPr>
          <p:nvPr/>
        </p:nvGrpSpPr>
        <p:grpSpPr bwMode="auto">
          <a:xfrm>
            <a:off x="1095375" y="1450975"/>
            <a:ext cx="4311650" cy="4216400"/>
            <a:chOff x="1095064" y="1451314"/>
            <a:chExt cx="4312648" cy="4216811"/>
          </a:xfrm>
        </p:grpSpPr>
        <p:pic>
          <p:nvPicPr>
            <p:cNvPr id="59400" name="Picture 6"/>
            <p:cNvPicPr>
              <a:picLocks noChangeAspect="1"/>
            </p:cNvPicPr>
            <p:nvPr/>
          </p:nvPicPr>
          <p:blipFill>
            <a:blip r:embed="rId4"/>
            <a:srcRect/>
            <a:stretch>
              <a:fillRect/>
            </a:stretch>
          </p:blipFill>
          <p:spPr bwMode="auto">
            <a:xfrm>
              <a:off x="1095064" y="1451314"/>
              <a:ext cx="4312648" cy="4216811"/>
            </a:xfrm>
            <a:prstGeom prst="rect">
              <a:avLst/>
            </a:prstGeom>
            <a:noFill/>
            <a:ln w="9525">
              <a:noFill/>
              <a:miter lim="800000"/>
              <a:headEnd/>
              <a:tailEnd/>
            </a:ln>
          </p:spPr>
        </p:pic>
        <p:sp>
          <p:nvSpPr>
            <p:cNvPr id="59401" name="TextBox 20"/>
            <p:cNvSpPr txBox="1">
              <a:spLocks noChangeArrowheads="1"/>
            </p:cNvSpPr>
            <p:nvPr/>
          </p:nvSpPr>
          <p:spPr bwMode="auto">
            <a:xfrm>
              <a:off x="1459253" y="1751231"/>
              <a:ext cx="2617761" cy="369332"/>
            </a:xfrm>
            <a:prstGeom prst="rect">
              <a:avLst/>
            </a:prstGeom>
            <a:noFill/>
            <a:ln w="9525">
              <a:noFill/>
              <a:miter lim="800000"/>
              <a:headEnd/>
              <a:tailEnd/>
            </a:ln>
          </p:spPr>
          <p:txBody>
            <a:bodyPr wrap="none">
              <a:prstTxWarp prst="textNoShape">
                <a:avLst/>
              </a:prstTxWarp>
              <a:spAutoFit/>
            </a:bodyPr>
            <a:lstStyle/>
            <a:p>
              <a:r>
                <a:rPr lang="en-US"/>
                <a:t>World reference system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ea typeface="ＭＳ Ｐゴシック" pitchFamily="-1" charset="-128"/>
                <a:cs typeface="ＭＳ Ｐゴシック" pitchFamily="-1" charset="-128"/>
              </a:rPr>
              <a:t>A simple image formation model</a:t>
            </a:r>
          </a:p>
        </p:txBody>
      </p:sp>
      <p:grpSp>
        <p:nvGrpSpPr>
          <p:cNvPr id="60419" name="Group 5"/>
          <p:cNvGrpSpPr>
            <a:grpSpLocks/>
          </p:cNvGrpSpPr>
          <p:nvPr/>
        </p:nvGrpSpPr>
        <p:grpSpPr bwMode="auto">
          <a:xfrm>
            <a:off x="319088" y="1360488"/>
            <a:ext cx="4146550" cy="2622550"/>
            <a:chOff x="1070323" y="3037092"/>
            <a:chExt cx="3533163" cy="2235200"/>
          </a:xfrm>
        </p:grpSpPr>
        <p:pic>
          <p:nvPicPr>
            <p:cNvPr id="60439" name="Picture 6"/>
            <p:cNvPicPr>
              <a:picLocks noChangeAspect="1"/>
            </p:cNvPicPr>
            <p:nvPr/>
          </p:nvPicPr>
          <p:blipFill>
            <a:blip r:embed="rId2"/>
            <a:srcRect/>
            <a:stretch>
              <a:fillRect/>
            </a:stretch>
          </p:blipFill>
          <p:spPr bwMode="auto">
            <a:xfrm>
              <a:off x="1070323" y="3037092"/>
              <a:ext cx="2286000" cy="2235200"/>
            </a:xfrm>
            <a:prstGeom prst="rect">
              <a:avLst/>
            </a:prstGeom>
            <a:noFill/>
            <a:ln w="9525">
              <a:noFill/>
              <a:miter lim="800000"/>
              <a:headEnd/>
              <a:tailEnd/>
            </a:ln>
          </p:spPr>
        </p:pic>
        <p:pic>
          <p:nvPicPr>
            <p:cNvPr id="60440" name="Picture 7"/>
            <p:cNvPicPr>
              <a:picLocks noChangeAspect="1"/>
            </p:cNvPicPr>
            <p:nvPr/>
          </p:nvPicPr>
          <p:blipFill>
            <a:blip r:embed="rId3"/>
            <a:srcRect/>
            <a:stretch>
              <a:fillRect/>
            </a:stretch>
          </p:blipFill>
          <p:spPr bwMode="auto">
            <a:xfrm>
              <a:off x="3765286" y="3499236"/>
              <a:ext cx="838200" cy="1574800"/>
            </a:xfrm>
            <a:prstGeom prst="rect">
              <a:avLst/>
            </a:prstGeom>
            <a:noFill/>
            <a:ln w="9525">
              <a:noFill/>
              <a:miter lim="800000"/>
              <a:headEnd/>
              <a:tailEnd/>
            </a:ln>
          </p:spPr>
        </p:pic>
        <p:pic>
          <p:nvPicPr>
            <p:cNvPr id="60441" name="Picture 8"/>
            <p:cNvPicPr>
              <a:picLocks noChangeAspect="1"/>
            </p:cNvPicPr>
            <p:nvPr/>
          </p:nvPicPr>
          <p:blipFill>
            <a:blip r:embed="rId4"/>
            <a:srcRect/>
            <a:stretch>
              <a:fillRect/>
            </a:stretch>
          </p:blipFill>
          <p:spPr bwMode="auto">
            <a:xfrm>
              <a:off x="1123865" y="4222051"/>
              <a:ext cx="3086100" cy="1003300"/>
            </a:xfrm>
            <a:prstGeom prst="rect">
              <a:avLst/>
            </a:prstGeom>
            <a:noFill/>
            <a:ln w="9525">
              <a:noFill/>
              <a:miter lim="800000"/>
              <a:headEnd/>
              <a:tailEnd/>
            </a:ln>
          </p:spPr>
        </p:pic>
      </p:grpSp>
      <p:sp>
        <p:nvSpPr>
          <p:cNvPr id="20" name="TextBox 19"/>
          <p:cNvSpPr txBox="1">
            <a:spLocks noChangeArrowheads="1"/>
          </p:cNvSpPr>
          <p:nvPr/>
        </p:nvSpPr>
        <p:spPr bwMode="auto">
          <a:xfrm>
            <a:off x="5484813" y="4832350"/>
            <a:ext cx="801687" cy="369888"/>
          </a:xfrm>
          <a:prstGeom prst="rect">
            <a:avLst/>
          </a:prstGeom>
          <a:noFill/>
          <a:ln w="9525">
            <a:noFill/>
            <a:miter lim="800000"/>
            <a:headEnd/>
            <a:tailEnd/>
          </a:ln>
        </p:spPr>
        <p:txBody>
          <a:bodyPr wrap="none">
            <a:prstTxWarp prst="textNoShape">
              <a:avLst/>
            </a:prstTxWarp>
            <a:spAutoFit/>
          </a:bodyPr>
          <a:lstStyle/>
          <a:p>
            <a:r>
              <a:rPr lang="en-US"/>
              <a:t>X + x</a:t>
            </a:r>
            <a:r>
              <a:rPr lang="en-US" baseline="-25000"/>
              <a:t>0</a:t>
            </a:r>
          </a:p>
        </p:txBody>
      </p:sp>
      <p:sp>
        <p:nvSpPr>
          <p:cNvPr id="21" name="TextBox 20"/>
          <p:cNvSpPr txBox="1">
            <a:spLocks noChangeArrowheads="1"/>
          </p:cNvSpPr>
          <p:nvPr/>
        </p:nvSpPr>
        <p:spPr bwMode="auto">
          <a:xfrm>
            <a:off x="5480050" y="5265738"/>
            <a:ext cx="2522538" cy="368300"/>
          </a:xfrm>
          <a:prstGeom prst="rect">
            <a:avLst/>
          </a:prstGeom>
          <a:noFill/>
          <a:ln w="9525">
            <a:noFill/>
            <a:miter lim="800000"/>
            <a:headEnd/>
            <a:tailEnd/>
          </a:ln>
        </p:spPr>
        <p:txBody>
          <a:bodyPr wrap="none">
            <a:prstTxWarp prst="textNoShape">
              <a:avLst/>
            </a:prstTxWarp>
            <a:spAutoFit/>
          </a:bodyPr>
          <a:lstStyle/>
          <a:p>
            <a:r>
              <a:rPr lang="en-US"/>
              <a:t>cos(</a:t>
            </a:r>
            <a:r>
              <a:rPr lang="en-US">
                <a:latin typeface="Symbol" pitchFamily="-1" charset="2"/>
                <a:ea typeface="Symbol" pitchFamily="-1" charset="2"/>
                <a:cs typeface="Symbol" pitchFamily="-1" charset="2"/>
              </a:rPr>
              <a:t>q</a:t>
            </a:r>
            <a:r>
              <a:rPr lang="en-US"/>
              <a:t>) Y – sin(</a:t>
            </a:r>
            <a:r>
              <a:rPr lang="en-US">
                <a:latin typeface="Symbol" pitchFamily="-1" charset="2"/>
                <a:ea typeface="Symbol" pitchFamily="-1" charset="2"/>
                <a:cs typeface="Symbol" pitchFamily="-1" charset="2"/>
              </a:rPr>
              <a:t>q</a:t>
            </a:r>
            <a:r>
              <a:rPr lang="en-US"/>
              <a:t>) Z + y</a:t>
            </a:r>
            <a:r>
              <a:rPr lang="en-US" baseline="-25000"/>
              <a:t>0</a:t>
            </a:r>
          </a:p>
        </p:txBody>
      </p:sp>
      <p:grpSp>
        <p:nvGrpSpPr>
          <p:cNvPr id="3" name="Group 44"/>
          <p:cNvGrpSpPr>
            <a:grpSpLocks/>
          </p:cNvGrpSpPr>
          <p:nvPr/>
        </p:nvGrpSpPr>
        <p:grpSpPr bwMode="auto">
          <a:xfrm>
            <a:off x="4132263" y="4840288"/>
            <a:ext cx="2082800" cy="1335087"/>
            <a:chOff x="4131810" y="4840699"/>
            <a:chExt cx="2083736" cy="1334173"/>
          </a:xfrm>
        </p:grpSpPr>
        <p:sp>
          <p:nvSpPr>
            <p:cNvPr id="60433" name="TextBox 15"/>
            <p:cNvSpPr txBox="1">
              <a:spLocks noChangeArrowheads="1"/>
            </p:cNvSpPr>
            <p:nvPr/>
          </p:nvSpPr>
          <p:spPr bwMode="auto">
            <a:xfrm>
              <a:off x="5006005" y="4840699"/>
              <a:ext cx="499017" cy="369332"/>
            </a:xfrm>
            <a:prstGeom prst="rect">
              <a:avLst/>
            </a:prstGeom>
            <a:noFill/>
            <a:ln w="9525">
              <a:noFill/>
              <a:miter lim="800000"/>
              <a:headEnd/>
              <a:tailEnd/>
            </a:ln>
          </p:spPr>
          <p:txBody>
            <a:bodyPr wrap="none">
              <a:prstTxWarp prst="textNoShape">
                <a:avLst/>
              </a:prstTxWarp>
              <a:spAutoFit/>
            </a:bodyPr>
            <a:lstStyle/>
            <a:p>
              <a:r>
                <a:rPr lang="en-US"/>
                <a:t>x = </a:t>
              </a:r>
            </a:p>
          </p:txBody>
        </p:sp>
        <p:sp>
          <p:nvSpPr>
            <p:cNvPr id="60434" name="TextBox 16"/>
            <p:cNvSpPr txBox="1">
              <a:spLocks noChangeArrowheads="1"/>
            </p:cNvSpPr>
            <p:nvPr/>
          </p:nvSpPr>
          <p:spPr bwMode="auto">
            <a:xfrm>
              <a:off x="5009958" y="5298215"/>
              <a:ext cx="511841" cy="369332"/>
            </a:xfrm>
            <a:prstGeom prst="rect">
              <a:avLst/>
            </a:prstGeom>
            <a:noFill/>
            <a:ln w="9525">
              <a:noFill/>
              <a:miter lim="800000"/>
              <a:headEnd/>
              <a:tailEnd/>
            </a:ln>
          </p:spPr>
          <p:txBody>
            <a:bodyPr wrap="none">
              <a:prstTxWarp prst="textNoShape">
                <a:avLst/>
              </a:prstTxWarp>
              <a:spAutoFit/>
            </a:bodyPr>
            <a:lstStyle/>
            <a:p>
              <a:r>
                <a:rPr lang="en-US"/>
                <a:t>y = </a:t>
              </a:r>
            </a:p>
          </p:txBody>
        </p:sp>
        <p:grpSp>
          <p:nvGrpSpPr>
            <p:cNvPr id="60435" name="Group 43"/>
            <p:cNvGrpSpPr>
              <a:grpSpLocks/>
            </p:cNvGrpSpPr>
            <p:nvPr/>
          </p:nvGrpSpPr>
          <p:grpSpPr bwMode="auto">
            <a:xfrm>
              <a:off x="4131810" y="5170561"/>
              <a:ext cx="2083736" cy="1004311"/>
              <a:chOff x="4131810" y="5170561"/>
              <a:chExt cx="2083736" cy="1004311"/>
            </a:xfrm>
          </p:grpSpPr>
          <p:sp>
            <p:nvSpPr>
              <p:cNvPr id="60436" name="TextBox 17"/>
              <p:cNvSpPr txBox="1">
                <a:spLocks noChangeArrowheads="1"/>
              </p:cNvSpPr>
              <p:nvPr/>
            </p:nvSpPr>
            <p:spPr bwMode="auto">
              <a:xfrm>
                <a:off x="4131810" y="5805540"/>
                <a:ext cx="2083736" cy="369332"/>
              </a:xfrm>
              <a:prstGeom prst="rect">
                <a:avLst/>
              </a:prstGeom>
              <a:noFill/>
              <a:ln w="9525">
                <a:noFill/>
                <a:miter lim="800000"/>
                <a:headEnd/>
                <a:tailEnd/>
              </a:ln>
            </p:spPr>
            <p:txBody>
              <a:bodyPr wrap="none">
                <a:prstTxWarp prst="textNoShape">
                  <a:avLst/>
                </a:prstTxWarp>
                <a:spAutoFit/>
              </a:bodyPr>
              <a:lstStyle/>
              <a:p>
                <a:r>
                  <a:rPr lang="en-US"/>
                  <a:t>image coordinates</a:t>
                </a:r>
              </a:p>
            </p:txBody>
          </p:sp>
          <p:cxnSp>
            <p:nvCxnSpPr>
              <p:cNvPr id="23" name="Straight Arrow Connector 22"/>
              <p:cNvCxnSpPr/>
              <p:nvPr/>
            </p:nvCxnSpPr>
            <p:spPr>
              <a:xfrm flipV="1">
                <a:off x="4883034" y="5606936"/>
                <a:ext cx="214409" cy="206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H="1" flipV="1">
                <a:off x="4618961" y="5368041"/>
                <a:ext cx="642497" cy="247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5" name="Group 42"/>
          <p:cNvGrpSpPr>
            <a:grpSpLocks/>
          </p:cNvGrpSpPr>
          <p:nvPr/>
        </p:nvGrpSpPr>
        <p:grpSpPr bwMode="auto">
          <a:xfrm>
            <a:off x="5756275" y="4341813"/>
            <a:ext cx="2589213" cy="1001712"/>
            <a:chOff x="5756496" y="4341626"/>
            <a:chExt cx="2589052" cy="1002112"/>
          </a:xfrm>
        </p:grpSpPr>
        <p:sp>
          <p:nvSpPr>
            <p:cNvPr id="60429" name="TextBox 18"/>
            <p:cNvSpPr txBox="1">
              <a:spLocks noChangeArrowheads="1"/>
            </p:cNvSpPr>
            <p:nvPr/>
          </p:nvSpPr>
          <p:spPr bwMode="auto">
            <a:xfrm>
              <a:off x="6304755" y="4341626"/>
              <a:ext cx="2040793" cy="369332"/>
            </a:xfrm>
            <a:prstGeom prst="rect">
              <a:avLst/>
            </a:prstGeom>
            <a:noFill/>
            <a:ln w="9525">
              <a:noFill/>
              <a:miter lim="800000"/>
              <a:headEnd/>
              <a:tailEnd/>
            </a:ln>
          </p:spPr>
          <p:txBody>
            <a:bodyPr wrap="none">
              <a:prstTxWarp prst="textNoShape">
                <a:avLst/>
              </a:prstTxWarp>
              <a:spAutoFit/>
            </a:bodyPr>
            <a:lstStyle/>
            <a:p>
              <a:r>
                <a:rPr lang="en-US"/>
                <a:t>World coordinates</a:t>
              </a:r>
            </a:p>
          </p:txBody>
        </p:sp>
        <p:cxnSp>
          <p:nvCxnSpPr>
            <p:cNvPr id="27" name="Straight Arrow Connector 26"/>
            <p:cNvCxnSpPr/>
            <p:nvPr/>
          </p:nvCxnSpPr>
          <p:spPr>
            <a:xfrm rot="10800000" flipV="1">
              <a:off x="5756496" y="4617961"/>
              <a:ext cx="619087" cy="281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a:off x="6301626" y="4799911"/>
              <a:ext cx="617784" cy="469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16200000" flipH="1">
              <a:off x="6957223" y="4934828"/>
              <a:ext cx="617784" cy="149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 name="Group 39"/>
          <p:cNvGrpSpPr>
            <a:grpSpLocks/>
          </p:cNvGrpSpPr>
          <p:nvPr/>
        </p:nvGrpSpPr>
        <p:grpSpPr bwMode="auto">
          <a:xfrm>
            <a:off x="4940300" y="808038"/>
            <a:ext cx="3957638" cy="3314700"/>
            <a:chOff x="4940027" y="808157"/>
            <a:chExt cx="3957446" cy="3315094"/>
          </a:xfrm>
        </p:grpSpPr>
        <p:pic>
          <p:nvPicPr>
            <p:cNvPr id="60427" name="Picture 3"/>
            <p:cNvPicPr>
              <a:picLocks noChangeAspect="1"/>
            </p:cNvPicPr>
            <p:nvPr/>
          </p:nvPicPr>
          <p:blipFill>
            <a:blip r:embed="rId5"/>
            <a:srcRect/>
            <a:stretch>
              <a:fillRect/>
            </a:stretch>
          </p:blipFill>
          <p:spPr bwMode="auto">
            <a:xfrm>
              <a:off x="5033444" y="1418398"/>
              <a:ext cx="3423175" cy="2704853"/>
            </a:xfrm>
            <a:prstGeom prst="rect">
              <a:avLst/>
            </a:prstGeom>
            <a:noFill/>
            <a:ln w="9525">
              <a:noFill/>
              <a:miter lim="800000"/>
              <a:headEnd/>
              <a:tailEnd/>
            </a:ln>
          </p:spPr>
        </p:pic>
        <p:sp>
          <p:nvSpPr>
            <p:cNvPr id="60428" name="TextBox 36"/>
            <p:cNvSpPr txBox="1">
              <a:spLocks noChangeArrowheads="1"/>
            </p:cNvSpPr>
            <p:nvPr/>
          </p:nvSpPr>
          <p:spPr bwMode="auto">
            <a:xfrm>
              <a:off x="4940027" y="808157"/>
              <a:ext cx="3957446" cy="646331"/>
            </a:xfrm>
            <a:prstGeom prst="rect">
              <a:avLst/>
            </a:prstGeom>
            <a:noFill/>
            <a:ln w="9525">
              <a:noFill/>
              <a:miter lim="800000"/>
              <a:headEnd/>
              <a:tailEnd/>
            </a:ln>
          </p:spPr>
          <p:txBody>
            <a:bodyPr wrap="none">
              <a:prstTxWarp prst="textNoShape">
                <a:avLst/>
              </a:prstTxWarp>
              <a:spAutoFit/>
            </a:bodyPr>
            <a:lstStyle/>
            <a:p>
              <a:r>
                <a:rPr lang="en-US"/>
                <a:t>Image and projection of the world</a:t>
              </a:r>
              <a:br>
                <a:rPr lang="en-US"/>
              </a:br>
              <a:r>
                <a:rPr lang="en-US"/>
                <a:t>coordinate axes into the image plane </a:t>
              </a:r>
            </a:p>
          </p:txBody>
        </p:sp>
      </p:grpSp>
      <p:sp>
        <p:nvSpPr>
          <p:cNvPr id="60425" name="TextBox 37"/>
          <p:cNvSpPr txBox="1">
            <a:spLocks noChangeArrowheads="1"/>
          </p:cNvSpPr>
          <p:nvPr/>
        </p:nvSpPr>
        <p:spPr bwMode="auto">
          <a:xfrm>
            <a:off x="485775" y="2044700"/>
            <a:ext cx="2041525" cy="369888"/>
          </a:xfrm>
          <a:prstGeom prst="rect">
            <a:avLst/>
          </a:prstGeom>
          <a:noFill/>
          <a:ln w="9525">
            <a:noFill/>
            <a:miter lim="800000"/>
            <a:headEnd/>
            <a:tailEnd/>
          </a:ln>
        </p:spPr>
        <p:txBody>
          <a:bodyPr wrap="none">
            <a:prstTxWarp prst="textNoShape">
              <a:avLst/>
            </a:prstTxWarp>
            <a:spAutoFit/>
          </a:bodyPr>
          <a:lstStyle/>
          <a:p>
            <a:r>
              <a:rPr lang="en-US"/>
              <a:t>World coordinates</a:t>
            </a:r>
          </a:p>
        </p:txBody>
      </p:sp>
      <p:sp>
        <p:nvSpPr>
          <p:cNvPr id="60426" name="TextBox 38"/>
          <p:cNvSpPr txBox="1">
            <a:spLocks noChangeArrowheads="1"/>
          </p:cNvSpPr>
          <p:nvPr/>
        </p:nvSpPr>
        <p:spPr bwMode="auto">
          <a:xfrm>
            <a:off x="3394075" y="3690938"/>
            <a:ext cx="1377950" cy="646112"/>
          </a:xfrm>
          <a:prstGeom prst="rect">
            <a:avLst/>
          </a:prstGeom>
          <a:noFill/>
          <a:ln w="9525">
            <a:noFill/>
            <a:miter lim="800000"/>
            <a:headEnd/>
            <a:tailEnd/>
          </a:ln>
        </p:spPr>
        <p:txBody>
          <a:bodyPr wrap="none">
            <a:prstTxWarp prst="textNoShape">
              <a:avLst/>
            </a:prstTxWarp>
            <a:spAutoFit/>
          </a:bodyPr>
          <a:lstStyle/>
          <a:p>
            <a:r>
              <a:rPr lang="en-US"/>
              <a:t>image </a:t>
            </a:r>
            <a:br>
              <a:rPr lang="en-US"/>
            </a:br>
            <a:r>
              <a:rPr lang="en-US"/>
              <a:t>coordinates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ea typeface="ＭＳ Ｐゴシック" pitchFamily="-1" charset="-128"/>
                <a:cs typeface="ＭＳ Ｐゴシック" pitchFamily="-1" charset="-128"/>
              </a:rPr>
              <a:t>A simple goal</a:t>
            </a:r>
          </a:p>
        </p:txBody>
      </p:sp>
      <p:sp>
        <p:nvSpPr>
          <p:cNvPr id="61443" name="TextBox 3"/>
          <p:cNvSpPr txBox="1">
            <a:spLocks noChangeArrowheads="1"/>
          </p:cNvSpPr>
          <p:nvPr/>
        </p:nvSpPr>
        <p:spPr bwMode="auto">
          <a:xfrm>
            <a:off x="2449513" y="1525588"/>
            <a:ext cx="4225925" cy="369887"/>
          </a:xfrm>
          <a:prstGeom prst="rect">
            <a:avLst/>
          </a:prstGeom>
          <a:noFill/>
          <a:ln w="9525">
            <a:noFill/>
            <a:miter lim="800000"/>
            <a:headEnd/>
            <a:tailEnd/>
          </a:ln>
        </p:spPr>
        <p:txBody>
          <a:bodyPr wrap="none">
            <a:prstTxWarp prst="textNoShape">
              <a:avLst/>
            </a:prstTxWarp>
            <a:spAutoFit/>
          </a:bodyPr>
          <a:lstStyle/>
          <a:p>
            <a:r>
              <a:rPr lang="en-US"/>
              <a:t>To recover the 3D structure of the world</a:t>
            </a:r>
          </a:p>
        </p:txBody>
      </p:sp>
      <p:pic>
        <p:nvPicPr>
          <p:cNvPr id="61444" name="Picture 4"/>
          <p:cNvPicPr>
            <a:picLocks noChangeAspect="1"/>
          </p:cNvPicPr>
          <p:nvPr/>
        </p:nvPicPr>
        <p:blipFill>
          <a:blip r:embed="rId2"/>
          <a:srcRect/>
          <a:stretch>
            <a:fillRect/>
          </a:stretch>
        </p:blipFill>
        <p:spPr bwMode="auto">
          <a:xfrm>
            <a:off x="2647950" y="2052638"/>
            <a:ext cx="3829050" cy="3013075"/>
          </a:xfrm>
          <a:prstGeom prst="rect">
            <a:avLst/>
          </a:prstGeom>
          <a:noFill/>
          <a:ln w="9525">
            <a:noFill/>
            <a:miter lim="800000"/>
            <a:headEnd/>
            <a:tailEnd/>
          </a:ln>
        </p:spPr>
      </p:pic>
      <p:sp>
        <p:nvSpPr>
          <p:cNvPr id="61445" name="TextBox 5"/>
          <p:cNvSpPr txBox="1">
            <a:spLocks noChangeArrowheads="1"/>
          </p:cNvSpPr>
          <p:nvPr/>
        </p:nvSpPr>
        <p:spPr bwMode="auto">
          <a:xfrm>
            <a:off x="1295400" y="5451475"/>
            <a:ext cx="6345238" cy="368300"/>
          </a:xfrm>
          <a:prstGeom prst="rect">
            <a:avLst/>
          </a:prstGeom>
          <a:noFill/>
          <a:ln w="9525">
            <a:noFill/>
            <a:miter lim="800000"/>
            <a:headEnd/>
            <a:tailEnd/>
          </a:ln>
        </p:spPr>
        <p:txBody>
          <a:bodyPr wrap="none">
            <a:prstTxWarp prst="textNoShape">
              <a:avLst/>
            </a:prstTxWarp>
            <a:spAutoFit/>
          </a:bodyPr>
          <a:lstStyle/>
          <a:p>
            <a:r>
              <a:rPr lang="en-US"/>
              <a:t>We want to recover X(x,y), Y(x,y), Z(x,y) using as input I(x,y)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Why is this hard?</a:t>
            </a:r>
          </a:p>
        </p:txBody>
      </p:sp>
      <p:grpSp>
        <p:nvGrpSpPr>
          <p:cNvPr id="2" name="Group 5"/>
          <p:cNvGrpSpPr>
            <a:grpSpLocks/>
          </p:cNvGrpSpPr>
          <p:nvPr/>
        </p:nvGrpSpPr>
        <p:grpSpPr bwMode="auto">
          <a:xfrm>
            <a:off x="814388" y="1063625"/>
            <a:ext cx="8329612" cy="5348288"/>
            <a:chOff x="814388" y="1064402"/>
            <a:chExt cx="8329612" cy="5348287"/>
          </a:xfrm>
        </p:grpSpPr>
        <p:pic>
          <p:nvPicPr>
            <p:cNvPr id="62468" name="Picture 2"/>
            <p:cNvPicPr>
              <a:picLocks noChangeAspect="1"/>
            </p:cNvPicPr>
            <p:nvPr/>
          </p:nvPicPr>
          <p:blipFill>
            <a:blip r:embed="rId2"/>
            <a:srcRect r="52266" b="59449"/>
            <a:stretch>
              <a:fillRect/>
            </a:stretch>
          </p:blipFill>
          <p:spPr bwMode="auto">
            <a:xfrm>
              <a:off x="814388" y="1064402"/>
              <a:ext cx="3449376" cy="2053554"/>
            </a:xfrm>
            <a:prstGeom prst="rect">
              <a:avLst/>
            </a:prstGeom>
            <a:noFill/>
            <a:ln w="9525">
              <a:noFill/>
              <a:miter lim="800000"/>
              <a:headEnd/>
              <a:tailEnd/>
            </a:ln>
          </p:spPr>
        </p:pic>
        <p:sp>
          <p:nvSpPr>
            <p:cNvPr id="62469" name="TextBox 3"/>
            <p:cNvSpPr txBox="1">
              <a:spLocks noChangeArrowheads="1"/>
            </p:cNvSpPr>
            <p:nvPr/>
          </p:nvSpPr>
          <p:spPr bwMode="auto">
            <a:xfrm>
              <a:off x="6943725" y="6042802"/>
              <a:ext cx="2200275" cy="369887"/>
            </a:xfrm>
            <a:prstGeom prst="rect">
              <a:avLst/>
            </a:prstGeom>
            <a:noFill/>
            <a:ln w="9525">
              <a:noFill/>
              <a:miter lim="800000"/>
              <a:headEnd/>
              <a:tailEnd/>
            </a:ln>
          </p:spPr>
          <p:txBody>
            <a:bodyPr wrap="none">
              <a:prstTxWarp prst="textNoShape">
                <a:avLst/>
              </a:prstTxWarp>
              <a:spAutoFit/>
            </a:bodyPr>
            <a:lstStyle/>
            <a:p>
              <a:r>
                <a:rPr lang="en-US"/>
                <a:t>Sinha &amp; Adelson 93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Why is this hard?</a:t>
            </a:r>
          </a:p>
        </p:txBody>
      </p:sp>
      <p:grpSp>
        <p:nvGrpSpPr>
          <p:cNvPr id="2" name="Group 5"/>
          <p:cNvGrpSpPr>
            <a:grpSpLocks/>
          </p:cNvGrpSpPr>
          <p:nvPr/>
        </p:nvGrpSpPr>
        <p:grpSpPr bwMode="auto">
          <a:xfrm>
            <a:off x="814388" y="1063625"/>
            <a:ext cx="8329612" cy="5348288"/>
            <a:chOff x="814388" y="1064402"/>
            <a:chExt cx="8329612" cy="5348287"/>
          </a:xfrm>
        </p:grpSpPr>
        <p:pic>
          <p:nvPicPr>
            <p:cNvPr id="62468" name="Picture 2"/>
            <p:cNvPicPr>
              <a:picLocks noChangeAspect="1"/>
            </p:cNvPicPr>
            <p:nvPr/>
          </p:nvPicPr>
          <p:blipFill>
            <a:blip r:embed="rId2"/>
            <a:srcRect r="51582" b="15482"/>
            <a:stretch>
              <a:fillRect/>
            </a:stretch>
          </p:blipFill>
          <p:spPr bwMode="auto">
            <a:xfrm>
              <a:off x="814388" y="1064402"/>
              <a:ext cx="3498858" cy="4280109"/>
            </a:xfrm>
            <a:prstGeom prst="rect">
              <a:avLst/>
            </a:prstGeom>
            <a:noFill/>
            <a:ln w="9525">
              <a:noFill/>
              <a:miter lim="800000"/>
              <a:headEnd/>
              <a:tailEnd/>
            </a:ln>
          </p:spPr>
        </p:pic>
        <p:sp>
          <p:nvSpPr>
            <p:cNvPr id="62469" name="TextBox 3"/>
            <p:cNvSpPr txBox="1">
              <a:spLocks noChangeArrowheads="1"/>
            </p:cNvSpPr>
            <p:nvPr/>
          </p:nvSpPr>
          <p:spPr bwMode="auto">
            <a:xfrm>
              <a:off x="6943725" y="6042802"/>
              <a:ext cx="2200275" cy="369887"/>
            </a:xfrm>
            <a:prstGeom prst="rect">
              <a:avLst/>
            </a:prstGeom>
            <a:noFill/>
            <a:ln w="9525">
              <a:noFill/>
              <a:miter lim="800000"/>
              <a:headEnd/>
              <a:tailEnd/>
            </a:ln>
          </p:spPr>
          <p:txBody>
            <a:bodyPr wrap="none">
              <a:prstTxWarp prst="textNoShape">
                <a:avLst/>
              </a:prstTxWarp>
              <a:spAutoFit/>
            </a:bodyPr>
            <a:lstStyle/>
            <a:p>
              <a:r>
                <a:rPr lang="en-US"/>
                <a:t>Sinha &amp; Adelson 93</a:t>
              </a: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pitchFamily="-1" charset="-128"/>
                <a:cs typeface="ＭＳ Ｐゴシック" pitchFamily="-1" charset="-128"/>
              </a:rPr>
              <a:t>Why is this hard?</a:t>
            </a:r>
          </a:p>
        </p:txBody>
      </p:sp>
      <p:grpSp>
        <p:nvGrpSpPr>
          <p:cNvPr id="2" name="Group 5"/>
          <p:cNvGrpSpPr>
            <a:grpSpLocks/>
          </p:cNvGrpSpPr>
          <p:nvPr/>
        </p:nvGrpSpPr>
        <p:grpSpPr bwMode="auto">
          <a:xfrm>
            <a:off x="814388" y="1063625"/>
            <a:ext cx="8329612" cy="5348288"/>
            <a:chOff x="814388" y="1064402"/>
            <a:chExt cx="8329612" cy="5348287"/>
          </a:xfrm>
        </p:grpSpPr>
        <p:pic>
          <p:nvPicPr>
            <p:cNvPr id="62468" name="Picture 2"/>
            <p:cNvPicPr>
              <a:picLocks noChangeAspect="1"/>
            </p:cNvPicPr>
            <p:nvPr/>
          </p:nvPicPr>
          <p:blipFill>
            <a:blip r:embed="rId2"/>
            <a:srcRect/>
            <a:stretch>
              <a:fillRect/>
            </a:stretch>
          </p:blipFill>
          <p:spPr bwMode="auto">
            <a:xfrm>
              <a:off x="814388" y="1064402"/>
              <a:ext cx="7226300" cy="5064125"/>
            </a:xfrm>
            <a:prstGeom prst="rect">
              <a:avLst/>
            </a:prstGeom>
            <a:noFill/>
            <a:ln w="9525">
              <a:noFill/>
              <a:miter lim="800000"/>
              <a:headEnd/>
              <a:tailEnd/>
            </a:ln>
          </p:spPr>
        </p:pic>
        <p:sp>
          <p:nvSpPr>
            <p:cNvPr id="62469" name="TextBox 3"/>
            <p:cNvSpPr txBox="1">
              <a:spLocks noChangeArrowheads="1"/>
            </p:cNvSpPr>
            <p:nvPr/>
          </p:nvSpPr>
          <p:spPr bwMode="auto">
            <a:xfrm>
              <a:off x="6943725" y="6042802"/>
              <a:ext cx="2200275" cy="369887"/>
            </a:xfrm>
            <a:prstGeom prst="rect">
              <a:avLst/>
            </a:prstGeom>
            <a:noFill/>
            <a:ln w="9525">
              <a:noFill/>
              <a:miter lim="800000"/>
              <a:headEnd/>
              <a:tailEnd/>
            </a:ln>
          </p:spPr>
          <p:txBody>
            <a:bodyPr wrap="none">
              <a:prstTxWarp prst="textNoShape">
                <a:avLst/>
              </a:prstTxWarp>
              <a:spAutoFit/>
            </a:bodyPr>
            <a:lstStyle/>
            <a:p>
              <a:r>
                <a:rPr lang="en-US"/>
                <a:t>Sinha &amp; Adelson 93</a:t>
              </a: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115888"/>
            <a:ext cx="8229600" cy="890587"/>
          </a:xfrm>
        </p:spPr>
        <p:txBody>
          <a:bodyPr/>
          <a:lstStyle/>
          <a:p>
            <a:r>
              <a:rPr lang="en-US" smtClean="0">
                <a:ea typeface="ＭＳ Ｐゴシック" pitchFamily="-1" charset="-128"/>
                <a:cs typeface="ＭＳ Ｐゴシック" pitchFamily="-1" charset="-128"/>
              </a:rPr>
              <a:t>A simple visual system</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The input image</a:t>
            </a:r>
          </a:p>
        </p:txBody>
      </p:sp>
      <p:pic>
        <p:nvPicPr>
          <p:cNvPr id="63491" name="Picture 3"/>
          <p:cNvPicPr>
            <a:picLocks noChangeAspect="1"/>
          </p:cNvPicPr>
          <p:nvPr/>
        </p:nvPicPr>
        <p:blipFill>
          <a:blip r:embed="rId2"/>
          <a:srcRect/>
          <a:stretch>
            <a:fillRect/>
          </a:stretch>
        </p:blipFill>
        <p:spPr bwMode="auto">
          <a:xfrm>
            <a:off x="271463" y="1743075"/>
            <a:ext cx="3175000" cy="2514600"/>
          </a:xfrm>
          <a:prstGeom prst="rect">
            <a:avLst/>
          </a:prstGeom>
          <a:noFill/>
          <a:ln w="9525">
            <a:noFill/>
            <a:miter lim="800000"/>
            <a:headEnd/>
            <a:tailEnd/>
          </a:ln>
        </p:spPr>
      </p:pic>
      <p:grpSp>
        <p:nvGrpSpPr>
          <p:cNvPr id="63492" name="Group 18"/>
          <p:cNvGrpSpPr>
            <a:grpSpLocks/>
          </p:cNvGrpSpPr>
          <p:nvPr/>
        </p:nvGrpSpPr>
        <p:grpSpPr bwMode="auto">
          <a:xfrm>
            <a:off x="3467100" y="1438275"/>
            <a:ext cx="5564188" cy="3427413"/>
            <a:chOff x="3467745" y="1438855"/>
            <a:chExt cx="5562856" cy="3426582"/>
          </a:xfrm>
        </p:grpSpPr>
        <p:pic>
          <p:nvPicPr>
            <p:cNvPr id="63493" name="Picture 4"/>
            <p:cNvPicPr>
              <a:picLocks noChangeAspect="1"/>
            </p:cNvPicPr>
            <p:nvPr/>
          </p:nvPicPr>
          <p:blipFill>
            <a:blip r:embed="rId3"/>
            <a:srcRect/>
            <a:stretch>
              <a:fillRect/>
            </a:stretch>
          </p:blipFill>
          <p:spPr bwMode="auto">
            <a:xfrm>
              <a:off x="3972993" y="1604083"/>
              <a:ext cx="5057608" cy="3261354"/>
            </a:xfrm>
            <a:prstGeom prst="rect">
              <a:avLst/>
            </a:prstGeom>
            <a:noFill/>
            <a:ln w="9525">
              <a:noFill/>
              <a:miter lim="800000"/>
              <a:headEnd/>
              <a:tailEnd/>
            </a:ln>
          </p:spPr>
        </p:pic>
        <p:cxnSp>
          <p:nvCxnSpPr>
            <p:cNvPr id="7" name="Straight Arrow Connector 6"/>
            <p:cNvCxnSpPr/>
            <p:nvPr/>
          </p:nvCxnSpPr>
          <p:spPr>
            <a:xfrm flipV="1">
              <a:off x="3834370" y="2638714"/>
              <a:ext cx="990363" cy="980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834370" y="3619551"/>
              <a:ext cx="1741070" cy="7015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496" name="TextBox 10"/>
            <p:cNvSpPr txBox="1">
              <a:spLocks noChangeArrowheads="1"/>
            </p:cNvSpPr>
            <p:nvPr/>
          </p:nvSpPr>
          <p:spPr bwMode="auto">
            <a:xfrm>
              <a:off x="4428706" y="2333761"/>
              <a:ext cx="312906" cy="369332"/>
            </a:xfrm>
            <a:prstGeom prst="rect">
              <a:avLst/>
            </a:prstGeom>
            <a:noFill/>
            <a:ln w="9525">
              <a:noFill/>
              <a:miter lim="800000"/>
              <a:headEnd/>
              <a:tailEnd/>
            </a:ln>
          </p:spPr>
          <p:txBody>
            <a:bodyPr wrap="none">
              <a:prstTxWarp prst="textNoShape">
                <a:avLst/>
              </a:prstTxWarp>
              <a:spAutoFit/>
            </a:bodyPr>
            <a:lstStyle/>
            <a:p>
              <a:r>
                <a:rPr lang="en-US"/>
                <a:t>y</a:t>
              </a:r>
            </a:p>
          </p:txBody>
        </p:sp>
        <p:sp>
          <p:nvSpPr>
            <p:cNvPr id="63497" name="TextBox 11"/>
            <p:cNvSpPr txBox="1">
              <a:spLocks noChangeArrowheads="1"/>
            </p:cNvSpPr>
            <p:nvPr/>
          </p:nvSpPr>
          <p:spPr bwMode="auto">
            <a:xfrm>
              <a:off x="5323348" y="4349871"/>
              <a:ext cx="300082" cy="369332"/>
            </a:xfrm>
            <a:prstGeom prst="rect">
              <a:avLst/>
            </a:prstGeom>
            <a:noFill/>
            <a:ln w="9525">
              <a:noFill/>
              <a:miter lim="800000"/>
              <a:headEnd/>
              <a:tailEnd/>
            </a:ln>
          </p:spPr>
          <p:txBody>
            <a:bodyPr wrap="none">
              <a:prstTxWarp prst="textNoShape">
                <a:avLst/>
              </a:prstTxWarp>
              <a:spAutoFit/>
            </a:bodyPr>
            <a:lstStyle/>
            <a:p>
              <a:r>
                <a:rPr lang="en-US"/>
                <a:t>x</a:t>
              </a:r>
            </a:p>
          </p:txBody>
        </p:sp>
        <p:cxnSp>
          <p:nvCxnSpPr>
            <p:cNvPr id="14" name="Straight Arrow Connector 13"/>
            <p:cNvCxnSpPr/>
            <p:nvPr/>
          </p:nvCxnSpPr>
          <p:spPr>
            <a:xfrm rot="5400000">
              <a:off x="2501194" y="3051364"/>
              <a:ext cx="2686986"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499" name="TextBox 14"/>
            <p:cNvSpPr txBox="1">
              <a:spLocks noChangeArrowheads="1"/>
            </p:cNvSpPr>
            <p:nvPr/>
          </p:nvSpPr>
          <p:spPr bwMode="auto">
            <a:xfrm>
              <a:off x="3830618" y="1438855"/>
              <a:ext cx="697502" cy="369332"/>
            </a:xfrm>
            <a:prstGeom prst="rect">
              <a:avLst/>
            </a:prstGeom>
            <a:noFill/>
            <a:ln w="9525">
              <a:noFill/>
              <a:miter lim="800000"/>
              <a:headEnd/>
              <a:tailEnd/>
            </a:ln>
          </p:spPr>
          <p:txBody>
            <a:bodyPr wrap="none">
              <a:prstTxWarp prst="textNoShape">
                <a:avLst/>
              </a:prstTxWarp>
              <a:spAutoFit/>
            </a:bodyPr>
            <a:lstStyle/>
            <a:p>
              <a:r>
                <a:rPr lang="en-US"/>
                <a:t>I(x,y)</a:t>
              </a:r>
            </a:p>
          </p:txBody>
        </p:sp>
        <p:sp>
          <p:nvSpPr>
            <p:cNvPr id="63500" name="TextBox 15"/>
            <p:cNvSpPr txBox="1">
              <a:spLocks noChangeArrowheads="1"/>
            </p:cNvSpPr>
            <p:nvPr/>
          </p:nvSpPr>
          <p:spPr bwMode="auto">
            <a:xfrm>
              <a:off x="3628735" y="1707027"/>
              <a:ext cx="270251" cy="276999"/>
            </a:xfrm>
            <a:prstGeom prst="rect">
              <a:avLst/>
            </a:prstGeom>
            <a:noFill/>
            <a:ln w="9525">
              <a:noFill/>
              <a:miter lim="800000"/>
              <a:headEnd/>
              <a:tailEnd/>
            </a:ln>
          </p:spPr>
          <p:txBody>
            <a:bodyPr wrap="none">
              <a:prstTxWarp prst="textNoShape">
                <a:avLst/>
              </a:prstTxWarp>
              <a:spAutoFit/>
            </a:bodyPr>
            <a:lstStyle/>
            <a:p>
              <a:r>
                <a:rPr lang="en-US" sz="1200"/>
                <a:t>0</a:t>
              </a:r>
            </a:p>
          </p:txBody>
        </p:sp>
        <p:sp>
          <p:nvSpPr>
            <p:cNvPr id="63501" name="TextBox 16"/>
            <p:cNvSpPr txBox="1">
              <a:spLocks noChangeArrowheads="1"/>
            </p:cNvSpPr>
            <p:nvPr/>
          </p:nvSpPr>
          <p:spPr bwMode="auto">
            <a:xfrm>
              <a:off x="3467745" y="3426264"/>
              <a:ext cx="441422" cy="276999"/>
            </a:xfrm>
            <a:prstGeom prst="rect">
              <a:avLst/>
            </a:prstGeom>
            <a:noFill/>
            <a:ln w="9525">
              <a:noFill/>
              <a:miter lim="800000"/>
              <a:headEnd/>
              <a:tailEnd/>
            </a:ln>
          </p:spPr>
          <p:txBody>
            <a:bodyPr wrap="none">
              <a:prstTxWarp prst="textNoShape">
                <a:avLst/>
              </a:prstTxWarp>
              <a:spAutoFit/>
            </a:bodyPr>
            <a:lstStyle/>
            <a:p>
              <a:r>
                <a:rPr lang="en-US" sz="1200"/>
                <a:t>255</a:t>
              </a: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400050" y="168275"/>
            <a:ext cx="8613775" cy="3694113"/>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a:t> Proposition 1. The primary task of early vision is to deliver a small set of useful measurements about each observable location in the plenoptic function.</a:t>
            </a:r>
          </a:p>
          <a:p>
            <a:pPr>
              <a:buFont typeface="Arial" pitchFamily="-1" charset="0"/>
              <a:buChar char="•"/>
            </a:pPr>
            <a:endParaRPr lang="en-US"/>
          </a:p>
          <a:p>
            <a:pPr>
              <a:buFont typeface="Arial" pitchFamily="-1" charset="0"/>
              <a:buChar char="•"/>
            </a:pPr>
            <a:r>
              <a:rPr lang="en-US"/>
              <a:t> Proposition 2. The elemental operations of early vision involve the measurement of local change along various directions within the plenoptic function.</a:t>
            </a:r>
          </a:p>
          <a:p>
            <a:pPr>
              <a:buFont typeface="Arial" pitchFamily="-1" charset="0"/>
              <a:buChar char="•"/>
            </a:pPr>
            <a:endParaRPr lang="en-US"/>
          </a:p>
          <a:p>
            <a:pPr>
              <a:buFont typeface="Arial" pitchFamily="-1" charset="0"/>
              <a:buChar char="•"/>
            </a:pPr>
            <a:endParaRPr lang="en-US"/>
          </a:p>
          <a:p>
            <a:pPr>
              <a:buFont typeface="Arial" pitchFamily="-1" charset="0"/>
              <a:buChar char="•"/>
            </a:pPr>
            <a:r>
              <a:rPr lang="en-US"/>
              <a:t> Goal: to transform the image into other representations (rather than pixel values) that makes scene information more explicit</a:t>
            </a:r>
          </a:p>
          <a:p>
            <a:pPr>
              <a:buFont typeface="Arial" pitchFamily="-1" charset="0"/>
              <a:buChar char="•"/>
            </a:pPr>
            <a:endParaRPr lang="en-US"/>
          </a:p>
          <a:p>
            <a:pPr>
              <a:buFont typeface="Arial" pitchFamily="-1" charset="0"/>
              <a:buChar char="•"/>
            </a:pPr>
            <a:endParaRPr lang="en-US"/>
          </a:p>
          <a:p>
            <a:pPr>
              <a:buFont typeface="Arial" pitchFamily="-1" charset="0"/>
              <a:buChar char="•"/>
            </a:pPr>
            <a:endParaRPr lang="en-US"/>
          </a:p>
          <a:p>
            <a:r>
              <a:rPr lang="en-US"/>
              <a:t> </a:t>
            </a:r>
          </a:p>
        </p:txBody>
      </p:sp>
      <p:pic>
        <p:nvPicPr>
          <p:cNvPr id="64515" name="Picture 5"/>
          <p:cNvPicPr>
            <a:picLocks noChangeAspect="1"/>
          </p:cNvPicPr>
          <p:nvPr/>
        </p:nvPicPr>
        <p:blipFill>
          <a:blip r:embed="rId2"/>
          <a:srcRect/>
          <a:stretch>
            <a:fillRect/>
          </a:stretch>
        </p:blipFill>
        <p:spPr bwMode="auto">
          <a:xfrm>
            <a:off x="1789113" y="2740025"/>
            <a:ext cx="5564187" cy="3665538"/>
          </a:xfrm>
          <a:prstGeom prst="rect">
            <a:avLst/>
          </a:prstGeom>
          <a:noFill/>
          <a:ln w="9525">
            <a:noFill/>
            <a:miter lim="800000"/>
            <a:headEnd/>
            <a:tailEnd/>
          </a:ln>
        </p:spPr>
      </p:pic>
      <p:sp>
        <p:nvSpPr>
          <p:cNvPr id="64516" name="TextBox 6"/>
          <p:cNvSpPr txBox="1">
            <a:spLocks noChangeArrowheads="1"/>
          </p:cNvSpPr>
          <p:nvPr/>
        </p:nvSpPr>
        <p:spPr bwMode="auto">
          <a:xfrm>
            <a:off x="6354763" y="6488113"/>
            <a:ext cx="2500312" cy="338137"/>
          </a:xfrm>
          <a:prstGeom prst="rect">
            <a:avLst/>
          </a:prstGeom>
          <a:noFill/>
          <a:ln w="9525">
            <a:noFill/>
            <a:miter lim="800000"/>
            <a:headEnd/>
            <a:tailEnd/>
          </a:ln>
        </p:spPr>
        <p:txBody>
          <a:bodyPr wrap="none">
            <a:prstTxWarp prst="textNoShape">
              <a:avLst/>
            </a:prstTxWarp>
            <a:spAutoFit/>
          </a:bodyPr>
          <a:lstStyle/>
          <a:p>
            <a:r>
              <a:rPr lang="en-US" sz="1600"/>
              <a:t>Cavanagh, Perception 95</a:t>
            </a:r>
          </a:p>
        </p:txBody>
      </p:sp>
      <p:sp>
        <p:nvSpPr>
          <p:cNvPr id="64517" name="TextBox 6"/>
          <p:cNvSpPr txBox="1">
            <a:spLocks noChangeArrowheads="1"/>
          </p:cNvSpPr>
          <p:nvPr/>
        </p:nvSpPr>
        <p:spPr bwMode="auto">
          <a:xfrm>
            <a:off x="6538913" y="1576388"/>
            <a:ext cx="2043112" cy="338137"/>
          </a:xfrm>
          <a:prstGeom prst="rect">
            <a:avLst/>
          </a:prstGeom>
          <a:noFill/>
          <a:ln w="9525">
            <a:noFill/>
            <a:miter lim="800000"/>
            <a:headEnd/>
            <a:tailEnd/>
          </a:ln>
        </p:spPr>
        <p:txBody>
          <a:bodyPr wrap="none">
            <a:prstTxWarp prst="textNoShape">
              <a:avLst/>
            </a:prstTxWarp>
            <a:spAutoFit/>
          </a:bodyPr>
          <a:lstStyle/>
          <a:p>
            <a:r>
              <a:rPr lang="en-US" sz="1600"/>
              <a:t>Adelson, Bergen. 91</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ea typeface="ＭＳ Ｐゴシック" pitchFamily="-1" charset="-128"/>
                <a:cs typeface="ＭＳ Ｐゴシック" pitchFamily="-1" charset="-128"/>
              </a:rPr>
              <a:t>Edges</a:t>
            </a:r>
          </a:p>
        </p:txBody>
      </p:sp>
      <p:pic>
        <p:nvPicPr>
          <p:cNvPr id="65539" name="Picture 3"/>
          <p:cNvPicPr>
            <a:picLocks noChangeAspect="1"/>
          </p:cNvPicPr>
          <p:nvPr/>
        </p:nvPicPr>
        <p:blipFill>
          <a:blip r:embed="rId2"/>
          <a:srcRect/>
          <a:stretch>
            <a:fillRect/>
          </a:stretch>
        </p:blipFill>
        <p:spPr bwMode="auto">
          <a:xfrm>
            <a:off x="2109788" y="1149350"/>
            <a:ext cx="5543550" cy="4389438"/>
          </a:xfrm>
          <a:prstGeom prst="rect">
            <a:avLst/>
          </a:prstGeom>
          <a:noFill/>
          <a:ln w="9525">
            <a:noFill/>
            <a:miter lim="800000"/>
            <a:headEnd/>
            <a:tailEnd/>
          </a:ln>
        </p:spPr>
      </p:pic>
      <p:grpSp>
        <p:nvGrpSpPr>
          <p:cNvPr id="2" name="Group 22"/>
          <p:cNvGrpSpPr>
            <a:grpSpLocks/>
          </p:cNvGrpSpPr>
          <p:nvPr/>
        </p:nvGrpSpPr>
        <p:grpSpPr bwMode="auto">
          <a:xfrm>
            <a:off x="280988" y="1079500"/>
            <a:ext cx="3092450" cy="1089025"/>
            <a:chOff x="280402" y="1080292"/>
            <a:chExt cx="3092672" cy="1088539"/>
          </a:xfrm>
        </p:grpSpPr>
        <p:cxnSp>
          <p:nvCxnSpPr>
            <p:cNvPr id="6" name="Straight Arrow Connector 5"/>
            <p:cNvCxnSpPr/>
            <p:nvPr/>
          </p:nvCxnSpPr>
          <p:spPr>
            <a:xfrm>
              <a:off x="1550493" y="1335766"/>
              <a:ext cx="1822581" cy="833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6" name="TextBox 6"/>
            <p:cNvSpPr txBox="1">
              <a:spLocks noChangeArrowheads="1"/>
            </p:cNvSpPr>
            <p:nvPr/>
          </p:nvSpPr>
          <p:spPr bwMode="auto">
            <a:xfrm>
              <a:off x="280402" y="1080292"/>
              <a:ext cx="1198165" cy="369332"/>
            </a:xfrm>
            <a:prstGeom prst="rect">
              <a:avLst/>
            </a:prstGeom>
            <a:noFill/>
            <a:ln w="9525">
              <a:noFill/>
              <a:miter lim="800000"/>
              <a:headEnd/>
              <a:tailEnd/>
            </a:ln>
          </p:spPr>
          <p:txBody>
            <a:bodyPr wrap="none">
              <a:prstTxWarp prst="textNoShape">
                <a:avLst/>
              </a:prstTxWarp>
              <a:spAutoFit/>
            </a:bodyPr>
            <a:lstStyle/>
            <a:p>
              <a:r>
                <a:rPr lang="en-US"/>
                <a:t>Occlusion</a:t>
              </a:r>
            </a:p>
          </p:txBody>
        </p:sp>
      </p:grpSp>
      <p:grpSp>
        <p:nvGrpSpPr>
          <p:cNvPr id="3" name="Group 23"/>
          <p:cNvGrpSpPr>
            <a:grpSpLocks/>
          </p:cNvGrpSpPr>
          <p:nvPr/>
        </p:nvGrpSpPr>
        <p:grpSpPr bwMode="auto">
          <a:xfrm>
            <a:off x="0" y="1900238"/>
            <a:ext cx="3402013" cy="1171575"/>
            <a:chOff x="0" y="1900658"/>
            <a:chExt cx="3401767" cy="1171005"/>
          </a:xfrm>
        </p:grpSpPr>
        <p:cxnSp>
          <p:nvCxnSpPr>
            <p:cNvPr id="8" name="Straight Arrow Connector 7"/>
            <p:cNvCxnSpPr/>
            <p:nvPr/>
          </p:nvCxnSpPr>
          <p:spPr>
            <a:xfrm>
              <a:off x="1765172" y="2540109"/>
              <a:ext cx="1636595" cy="5315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4" name="TextBox 9"/>
            <p:cNvSpPr txBox="1">
              <a:spLocks noChangeArrowheads="1"/>
            </p:cNvSpPr>
            <p:nvPr/>
          </p:nvSpPr>
          <p:spPr bwMode="auto">
            <a:xfrm>
              <a:off x="0" y="1900658"/>
              <a:ext cx="2122283" cy="646331"/>
            </a:xfrm>
            <a:prstGeom prst="rect">
              <a:avLst/>
            </a:prstGeom>
            <a:noFill/>
            <a:ln w="9525">
              <a:noFill/>
              <a:miter lim="800000"/>
              <a:headEnd/>
              <a:tailEnd/>
            </a:ln>
          </p:spPr>
          <p:txBody>
            <a:bodyPr wrap="none">
              <a:prstTxWarp prst="textNoShape">
                <a:avLst/>
              </a:prstTxWarp>
              <a:spAutoFit/>
            </a:bodyPr>
            <a:lstStyle/>
            <a:p>
              <a:r>
                <a:rPr lang="en-US"/>
                <a:t>Change of</a:t>
              </a:r>
            </a:p>
            <a:p>
              <a:r>
                <a:rPr lang="en-US"/>
                <a:t>Surface orientation</a:t>
              </a:r>
            </a:p>
          </p:txBody>
        </p:sp>
      </p:grpSp>
      <p:grpSp>
        <p:nvGrpSpPr>
          <p:cNvPr id="4" name="Group 24"/>
          <p:cNvGrpSpPr>
            <a:grpSpLocks/>
          </p:cNvGrpSpPr>
          <p:nvPr/>
        </p:nvGrpSpPr>
        <p:grpSpPr bwMode="auto">
          <a:xfrm>
            <a:off x="374650" y="3735388"/>
            <a:ext cx="2882900" cy="538162"/>
            <a:chOff x="375073" y="3735667"/>
            <a:chExt cx="2882541" cy="538225"/>
          </a:xfrm>
        </p:grpSpPr>
        <p:cxnSp>
          <p:nvCxnSpPr>
            <p:cNvPr id="11" name="Straight Arrow Connector 10"/>
            <p:cNvCxnSpPr/>
            <p:nvPr/>
          </p:nvCxnSpPr>
          <p:spPr>
            <a:xfrm flipV="1">
              <a:off x="1856027" y="3735667"/>
              <a:ext cx="1401587" cy="3048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2" name="TextBox 13"/>
            <p:cNvSpPr txBox="1">
              <a:spLocks noChangeArrowheads="1"/>
            </p:cNvSpPr>
            <p:nvPr/>
          </p:nvSpPr>
          <p:spPr bwMode="auto">
            <a:xfrm>
              <a:off x="375073" y="3904560"/>
              <a:ext cx="1557826" cy="369332"/>
            </a:xfrm>
            <a:prstGeom prst="rect">
              <a:avLst/>
            </a:prstGeom>
            <a:noFill/>
            <a:ln w="9525">
              <a:noFill/>
              <a:miter lim="800000"/>
              <a:headEnd/>
              <a:tailEnd/>
            </a:ln>
          </p:spPr>
          <p:txBody>
            <a:bodyPr wrap="none">
              <a:prstTxWarp prst="textNoShape">
                <a:avLst/>
              </a:prstTxWarp>
              <a:spAutoFit/>
            </a:bodyPr>
            <a:lstStyle/>
            <a:p>
              <a:r>
                <a:rPr lang="en-US"/>
                <a:t>Contact edge</a:t>
              </a:r>
            </a:p>
          </p:txBody>
        </p:sp>
      </p:grpSp>
      <p:grpSp>
        <p:nvGrpSpPr>
          <p:cNvPr id="5" name="Group 25"/>
          <p:cNvGrpSpPr>
            <a:grpSpLocks/>
          </p:cNvGrpSpPr>
          <p:nvPr/>
        </p:nvGrpSpPr>
        <p:grpSpPr bwMode="auto">
          <a:xfrm>
            <a:off x="4803775" y="4819650"/>
            <a:ext cx="2413000" cy="1701800"/>
            <a:chOff x="4803778" y="4819923"/>
            <a:chExt cx="2412353" cy="1700981"/>
          </a:xfrm>
        </p:grpSpPr>
        <p:cxnSp>
          <p:nvCxnSpPr>
            <p:cNvPr id="15" name="Straight Arrow Connector 14"/>
            <p:cNvCxnSpPr/>
            <p:nvPr/>
          </p:nvCxnSpPr>
          <p:spPr>
            <a:xfrm rot="16200000" flipV="1">
              <a:off x="4568236" y="5055465"/>
              <a:ext cx="1299537" cy="8284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50" name="TextBox 16"/>
            <p:cNvSpPr txBox="1">
              <a:spLocks noChangeArrowheads="1"/>
            </p:cNvSpPr>
            <p:nvPr/>
          </p:nvSpPr>
          <p:spPr bwMode="auto">
            <a:xfrm>
              <a:off x="5170604" y="6151572"/>
              <a:ext cx="2045527" cy="369332"/>
            </a:xfrm>
            <a:prstGeom prst="rect">
              <a:avLst/>
            </a:prstGeom>
            <a:noFill/>
            <a:ln w="9525">
              <a:noFill/>
              <a:miter lim="800000"/>
              <a:headEnd/>
              <a:tailEnd/>
            </a:ln>
          </p:spPr>
          <p:txBody>
            <a:bodyPr wrap="none">
              <a:prstTxWarp prst="textNoShape">
                <a:avLst/>
              </a:prstTxWarp>
              <a:spAutoFit/>
            </a:bodyPr>
            <a:lstStyle/>
            <a:p>
              <a:r>
                <a:rPr lang="en-US"/>
                <a:t>Shadow boundary</a:t>
              </a:r>
            </a:p>
          </p:txBody>
        </p:sp>
      </p:grpSp>
      <p:grpSp>
        <p:nvGrpSpPr>
          <p:cNvPr id="7" name="Group 26"/>
          <p:cNvGrpSpPr>
            <a:grpSpLocks/>
          </p:cNvGrpSpPr>
          <p:nvPr/>
        </p:nvGrpSpPr>
        <p:grpSpPr bwMode="auto">
          <a:xfrm>
            <a:off x="6510338" y="1363663"/>
            <a:ext cx="2633662" cy="1752600"/>
            <a:chOff x="6510591" y="1364314"/>
            <a:chExt cx="2633409" cy="1752545"/>
          </a:xfrm>
        </p:grpSpPr>
        <p:sp>
          <p:nvSpPr>
            <p:cNvPr id="65545" name="TextBox 17"/>
            <p:cNvSpPr txBox="1">
              <a:spLocks noChangeArrowheads="1"/>
            </p:cNvSpPr>
            <p:nvPr/>
          </p:nvSpPr>
          <p:spPr bwMode="auto">
            <a:xfrm>
              <a:off x="7252687" y="2069551"/>
              <a:ext cx="1891313" cy="369332"/>
            </a:xfrm>
            <a:prstGeom prst="rect">
              <a:avLst/>
            </a:prstGeom>
            <a:noFill/>
            <a:ln w="9525">
              <a:noFill/>
              <a:miter lim="800000"/>
              <a:headEnd/>
              <a:tailEnd/>
            </a:ln>
          </p:spPr>
          <p:txBody>
            <a:bodyPr wrap="none">
              <a:prstTxWarp prst="textNoShape">
                <a:avLst/>
              </a:prstTxWarp>
              <a:spAutoFit/>
            </a:bodyPr>
            <a:lstStyle/>
            <a:p>
              <a:r>
                <a:rPr lang="en-US"/>
                <a:t>Vertical 3D edge</a:t>
              </a:r>
            </a:p>
          </p:txBody>
        </p:sp>
        <p:cxnSp>
          <p:nvCxnSpPr>
            <p:cNvPr id="19" name="Straight Arrow Connector 18"/>
            <p:cNvCxnSpPr/>
            <p:nvPr/>
          </p:nvCxnSpPr>
          <p:spPr>
            <a:xfrm rot="10800000" flipV="1">
              <a:off x="7183626" y="2458067"/>
              <a:ext cx="725417" cy="658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flipV="1">
              <a:off x="6510591" y="1761177"/>
              <a:ext cx="725417" cy="6587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548" name="TextBox 21"/>
            <p:cNvSpPr txBox="1">
              <a:spLocks noChangeArrowheads="1"/>
            </p:cNvSpPr>
            <p:nvPr/>
          </p:nvSpPr>
          <p:spPr bwMode="auto">
            <a:xfrm>
              <a:off x="6839637" y="1364314"/>
              <a:ext cx="2160718" cy="369332"/>
            </a:xfrm>
            <a:prstGeom prst="rect">
              <a:avLst/>
            </a:prstGeom>
            <a:noFill/>
            <a:ln w="9525">
              <a:noFill/>
              <a:miter lim="800000"/>
              <a:headEnd/>
              <a:tailEnd/>
            </a:ln>
          </p:spPr>
          <p:txBody>
            <a:bodyPr wrap="none">
              <a:prstTxWarp prst="textNoShape">
                <a:avLst/>
              </a:prstTxWarp>
              <a:spAutoFit/>
            </a:bodyPr>
            <a:lstStyle/>
            <a:p>
              <a:r>
                <a:rPr lang="en-US"/>
                <a:t>Horizontal 3D edge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6563" name="Picture 3"/>
          <p:cNvPicPr>
            <a:picLocks noChangeAspect="1"/>
          </p:cNvPicPr>
          <p:nvPr/>
        </p:nvPicPr>
        <p:blipFill>
          <a:blip r:embed="rId2"/>
          <a:srcRect/>
          <a:stretch>
            <a:fillRect/>
          </a:stretch>
        </p:blipFill>
        <p:spPr bwMode="auto">
          <a:xfrm>
            <a:off x="4629150" y="1247775"/>
            <a:ext cx="2159000" cy="1092200"/>
          </a:xfrm>
          <a:prstGeom prst="rect">
            <a:avLst/>
          </a:prstGeom>
          <a:noFill/>
          <a:ln w="9525">
            <a:noFill/>
            <a:miter lim="800000"/>
            <a:headEnd/>
            <a:tailEnd/>
          </a:ln>
        </p:spPr>
      </p:pic>
      <p:pic>
        <p:nvPicPr>
          <p:cNvPr id="66564" name="Picture 4"/>
          <p:cNvPicPr>
            <a:picLocks noChangeAspect="1"/>
          </p:cNvPicPr>
          <p:nvPr/>
        </p:nvPicPr>
        <p:blipFill>
          <a:blip r:embed="rId3"/>
          <a:srcRect/>
          <a:stretch>
            <a:fillRect/>
          </a:stretch>
        </p:blipFill>
        <p:spPr bwMode="auto">
          <a:xfrm>
            <a:off x="163513" y="1254125"/>
            <a:ext cx="3768725" cy="2430463"/>
          </a:xfrm>
          <a:prstGeom prst="rect">
            <a:avLst/>
          </a:prstGeom>
          <a:noFill/>
          <a:ln w="9525">
            <a:noFill/>
            <a:miter lim="800000"/>
            <a:headEnd/>
            <a:tailEnd/>
          </a:ln>
        </p:spPr>
      </p:pic>
      <p:pic>
        <p:nvPicPr>
          <p:cNvPr id="66565" name="Picture 5"/>
          <p:cNvPicPr>
            <a:picLocks noChangeAspect="1"/>
          </p:cNvPicPr>
          <p:nvPr/>
        </p:nvPicPr>
        <p:blipFill>
          <a:blip r:embed="rId4"/>
          <a:srcRect/>
          <a:stretch>
            <a:fillRect/>
          </a:stretch>
        </p:blipFill>
        <p:spPr bwMode="auto">
          <a:xfrm>
            <a:off x="4802188" y="2714625"/>
            <a:ext cx="3467100" cy="698500"/>
          </a:xfrm>
          <a:prstGeom prst="rect">
            <a:avLst/>
          </a:prstGeom>
          <a:noFill/>
          <a:ln w="9525">
            <a:noFill/>
            <a:miter lim="800000"/>
            <a:headEnd/>
            <a:tailEnd/>
          </a:ln>
        </p:spPr>
      </p:pic>
      <p:pic>
        <p:nvPicPr>
          <p:cNvPr id="66566" name="Picture 6"/>
          <p:cNvPicPr>
            <a:picLocks noChangeAspect="1"/>
          </p:cNvPicPr>
          <p:nvPr/>
        </p:nvPicPr>
        <p:blipFill>
          <a:blip r:embed="rId5"/>
          <a:srcRect/>
          <a:stretch>
            <a:fillRect/>
          </a:stretch>
        </p:blipFill>
        <p:spPr bwMode="auto">
          <a:xfrm>
            <a:off x="4098925" y="4089400"/>
            <a:ext cx="2578100" cy="711200"/>
          </a:xfrm>
          <a:prstGeom prst="rect">
            <a:avLst/>
          </a:prstGeom>
          <a:noFill/>
          <a:ln w="9525">
            <a:noFill/>
            <a:miter lim="800000"/>
            <a:headEnd/>
            <a:tailEnd/>
          </a:ln>
        </p:spPr>
      </p:pic>
      <p:pic>
        <p:nvPicPr>
          <p:cNvPr id="66567" name="Picture 7"/>
          <p:cNvPicPr>
            <a:picLocks noChangeAspect="1"/>
          </p:cNvPicPr>
          <p:nvPr/>
        </p:nvPicPr>
        <p:blipFill>
          <a:blip r:embed="rId6"/>
          <a:srcRect/>
          <a:stretch>
            <a:fillRect/>
          </a:stretch>
        </p:blipFill>
        <p:spPr bwMode="auto">
          <a:xfrm>
            <a:off x="4178300" y="4781550"/>
            <a:ext cx="3873500" cy="800100"/>
          </a:xfrm>
          <a:prstGeom prst="rect">
            <a:avLst/>
          </a:prstGeom>
          <a:noFill/>
          <a:ln w="9525">
            <a:noFill/>
            <a:miter lim="800000"/>
            <a:headEnd/>
            <a:tailEnd/>
          </a:ln>
        </p:spPr>
      </p:pic>
      <p:pic>
        <p:nvPicPr>
          <p:cNvPr id="66568" name="Picture 8"/>
          <p:cNvPicPr>
            <a:picLocks noChangeAspect="1"/>
          </p:cNvPicPr>
          <p:nvPr/>
        </p:nvPicPr>
        <p:blipFill>
          <a:blip r:embed="rId7"/>
          <a:srcRect/>
          <a:stretch>
            <a:fillRect/>
          </a:stretch>
        </p:blipFill>
        <p:spPr bwMode="auto">
          <a:xfrm>
            <a:off x="4173538" y="5405438"/>
            <a:ext cx="1308100" cy="927100"/>
          </a:xfrm>
          <a:prstGeom prst="rect">
            <a:avLst/>
          </a:prstGeom>
          <a:noFill/>
          <a:ln w="9525">
            <a:noFill/>
            <a:miter lim="800000"/>
            <a:headEnd/>
            <a:tailEnd/>
          </a:ln>
        </p:spPr>
      </p:pic>
      <p:sp>
        <p:nvSpPr>
          <p:cNvPr id="66569" name="TextBox 10"/>
          <p:cNvSpPr txBox="1">
            <a:spLocks noChangeArrowheads="1"/>
          </p:cNvSpPr>
          <p:nvPr/>
        </p:nvSpPr>
        <p:spPr bwMode="auto">
          <a:xfrm>
            <a:off x="3897313" y="1128713"/>
            <a:ext cx="1787525" cy="368300"/>
          </a:xfrm>
          <a:prstGeom prst="rect">
            <a:avLst/>
          </a:prstGeom>
          <a:noFill/>
          <a:ln w="9525">
            <a:noFill/>
            <a:miter lim="800000"/>
            <a:headEnd/>
            <a:tailEnd/>
          </a:ln>
        </p:spPr>
        <p:txBody>
          <a:bodyPr wrap="none">
            <a:prstTxWarp prst="textNoShape">
              <a:avLst/>
            </a:prstTxWarp>
            <a:spAutoFit/>
          </a:bodyPr>
          <a:lstStyle/>
          <a:p>
            <a:r>
              <a:rPr lang="en-US"/>
              <a:t>Image gradient:</a:t>
            </a:r>
          </a:p>
        </p:txBody>
      </p:sp>
      <p:sp>
        <p:nvSpPr>
          <p:cNvPr id="66570" name="TextBox 11"/>
          <p:cNvSpPr txBox="1">
            <a:spLocks noChangeArrowheads="1"/>
          </p:cNvSpPr>
          <p:nvPr/>
        </p:nvSpPr>
        <p:spPr bwMode="auto">
          <a:xfrm>
            <a:off x="3930650" y="2298700"/>
            <a:ext cx="3481388" cy="368300"/>
          </a:xfrm>
          <a:prstGeom prst="rect">
            <a:avLst/>
          </a:prstGeom>
          <a:noFill/>
          <a:ln w="9525">
            <a:noFill/>
            <a:miter lim="800000"/>
            <a:headEnd/>
            <a:tailEnd/>
          </a:ln>
        </p:spPr>
        <p:txBody>
          <a:bodyPr wrap="none">
            <a:prstTxWarp prst="textNoShape">
              <a:avLst/>
            </a:prstTxWarp>
            <a:spAutoFit/>
          </a:bodyPr>
          <a:lstStyle/>
          <a:p>
            <a:r>
              <a:rPr lang="en-US"/>
              <a:t>Approximation image derivative:</a:t>
            </a:r>
          </a:p>
        </p:txBody>
      </p:sp>
      <p:sp>
        <p:nvSpPr>
          <p:cNvPr id="66571" name="TextBox 12"/>
          <p:cNvSpPr txBox="1">
            <a:spLocks noChangeArrowheads="1"/>
          </p:cNvSpPr>
          <p:nvPr/>
        </p:nvSpPr>
        <p:spPr bwMode="auto">
          <a:xfrm>
            <a:off x="1643063" y="4270375"/>
            <a:ext cx="1622425" cy="369888"/>
          </a:xfrm>
          <a:prstGeom prst="rect">
            <a:avLst/>
          </a:prstGeom>
          <a:noFill/>
          <a:ln w="9525">
            <a:noFill/>
            <a:miter lim="800000"/>
            <a:headEnd/>
            <a:tailEnd/>
          </a:ln>
        </p:spPr>
        <p:txBody>
          <a:bodyPr wrap="none">
            <a:prstTxWarp prst="textNoShape">
              <a:avLst/>
            </a:prstTxWarp>
            <a:spAutoFit/>
          </a:bodyPr>
          <a:lstStyle/>
          <a:p>
            <a:r>
              <a:rPr lang="en-US"/>
              <a:t>Edge strength</a:t>
            </a:r>
          </a:p>
        </p:txBody>
      </p:sp>
      <p:sp>
        <p:nvSpPr>
          <p:cNvPr id="66572" name="TextBox 13"/>
          <p:cNvSpPr txBox="1">
            <a:spLocks noChangeArrowheads="1"/>
          </p:cNvSpPr>
          <p:nvPr/>
        </p:nvSpPr>
        <p:spPr bwMode="auto">
          <a:xfrm>
            <a:off x="1654175" y="4983163"/>
            <a:ext cx="1928813" cy="368300"/>
          </a:xfrm>
          <a:prstGeom prst="rect">
            <a:avLst/>
          </a:prstGeom>
          <a:noFill/>
          <a:ln w="9525">
            <a:noFill/>
            <a:miter lim="800000"/>
            <a:headEnd/>
            <a:tailEnd/>
          </a:ln>
        </p:spPr>
        <p:txBody>
          <a:bodyPr wrap="none">
            <a:prstTxWarp prst="textNoShape">
              <a:avLst/>
            </a:prstTxWarp>
            <a:spAutoFit/>
          </a:bodyPr>
          <a:lstStyle/>
          <a:p>
            <a:r>
              <a:rPr lang="en-US"/>
              <a:t>Edge orientation:</a:t>
            </a:r>
          </a:p>
        </p:txBody>
      </p:sp>
      <p:sp>
        <p:nvSpPr>
          <p:cNvPr id="66573" name="TextBox 14"/>
          <p:cNvSpPr txBox="1">
            <a:spLocks noChangeArrowheads="1"/>
          </p:cNvSpPr>
          <p:nvPr/>
        </p:nvSpPr>
        <p:spPr bwMode="auto">
          <a:xfrm>
            <a:off x="1687513" y="5688013"/>
            <a:ext cx="1557337" cy="368300"/>
          </a:xfrm>
          <a:prstGeom prst="rect">
            <a:avLst/>
          </a:prstGeom>
          <a:noFill/>
          <a:ln w="9525">
            <a:noFill/>
            <a:miter lim="800000"/>
            <a:headEnd/>
            <a:tailEnd/>
          </a:ln>
        </p:spPr>
        <p:txBody>
          <a:bodyPr wrap="none">
            <a:prstTxWarp prst="textNoShape">
              <a:avLst/>
            </a:prstTxWarp>
            <a:spAutoFit/>
          </a:bodyPr>
          <a:lstStyle/>
          <a:p>
            <a:r>
              <a:rPr lang="en-US"/>
              <a:t>Edge normal: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a:solidFill>
                  <a:schemeClr val="tx1"/>
                </a:solidFill>
                <a:ea typeface="ＭＳ Ｐゴシック" pitchFamily="-1" charset="-128"/>
                <a:cs typeface="ＭＳ Ｐゴシック" pitchFamily="-1" charset="-128"/>
              </a:rPr>
              <a:t>Lecture 1</a:t>
            </a:r>
          </a:p>
          <a:p>
            <a:pPr algn="l" eaLnBrk="1" hangingPunct="1">
              <a:lnSpc>
                <a:spcPct val="80000"/>
              </a:lnSpc>
            </a:pPr>
            <a:r>
              <a:rPr lang="en-US" sz="3000">
                <a:solidFill>
                  <a:schemeClr val="tx1"/>
                </a:solidFill>
                <a:ea typeface="ＭＳ Ｐゴシック" pitchFamily="-1" charset="-128"/>
                <a:cs typeface="ＭＳ Ｐゴシック" pitchFamily="-1" charset="-128"/>
              </a:rPr>
              <a:t>	A Simple Vision System</a:t>
            </a:r>
          </a:p>
        </p:txBody>
      </p:sp>
      <p:pic>
        <p:nvPicPr>
          <p:cNvPr id="18435"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7587" name="Picture 3"/>
          <p:cNvPicPr>
            <a:picLocks noChangeAspect="1"/>
          </p:cNvPicPr>
          <p:nvPr/>
        </p:nvPicPr>
        <p:blipFill>
          <a:blip r:embed="rId2"/>
          <a:srcRect/>
          <a:stretch>
            <a:fillRect/>
          </a:stretch>
        </p:blipFill>
        <p:spPr bwMode="auto">
          <a:xfrm>
            <a:off x="4044950" y="1208088"/>
            <a:ext cx="2159000" cy="1092200"/>
          </a:xfrm>
          <a:prstGeom prst="rect">
            <a:avLst/>
          </a:prstGeom>
          <a:noFill/>
          <a:ln w="9525">
            <a:noFill/>
            <a:miter lim="800000"/>
            <a:headEnd/>
            <a:tailEnd/>
          </a:ln>
        </p:spPr>
      </p:pic>
      <p:pic>
        <p:nvPicPr>
          <p:cNvPr id="67588" name="Picture 8"/>
          <p:cNvPicPr>
            <a:picLocks noChangeAspect="1"/>
          </p:cNvPicPr>
          <p:nvPr/>
        </p:nvPicPr>
        <p:blipFill>
          <a:blip r:embed="rId3"/>
          <a:srcRect/>
          <a:stretch>
            <a:fillRect/>
          </a:stretch>
        </p:blipFill>
        <p:spPr bwMode="auto">
          <a:xfrm>
            <a:off x="6648450" y="1331913"/>
            <a:ext cx="1308100" cy="927100"/>
          </a:xfrm>
          <a:prstGeom prst="rect">
            <a:avLst/>
          </a:prstGeom>
          <a:noFill/>
          <a:ln w="9525">
            <a:noFill/>
            <a:miter lim="800000"/>
            <a:headEnd/>
            <a:tailEnd/>
          </a:ln>
        </p:spPr>
      </p:pic>
      <p:pic>
        <p:nvPicPr>
          <p:cNvPr id="67589" name="Picture 9"/>
          <p:cNvPicPr>
            <a:picLocks noChangeAspect="1"/>
          </p:cNvPicPr>
          <p:nvPr/>
        </p:nvPicPr>
        <p:blipFill>
          <a:blip r:embed="rId4"/>
          <a:srcRect/>
          <a:stretch>
            <a:fillRect/>
          </a:stretch>
        </p:blipFill>
        <p:spPr bwMode="auto">
          <a:xfrm>
            <a:off x="271463" y="1322388"/>
            <a:ext cx="3175000" cy="2514600"/>
          </a:xfrm>
          <a:prstGeom prst="rect">
            <a:avLst/>
          </a:prstGeom>
          <a:noFill/>
          <a:ln w="9525">
            <a:noFill/>
            <a:miter lim="800000"/>
            <a:headEnd/>
            <a:tailEnd/>
          </a:ln>
        </p:spPr>
      </p:pic>
      <p:pic>
        <p:nvPicPr>
          <p:cNvPr id="67590" name="Picture 10"/>
          <p:cNvPicPr>
            <a:picLocks noChangeAspect="1"/>
          </p:cNvPicPr>
          <p:nvPr/>
        </p:nvPicPr>
        <p:blipFill>
          <a:blip r:embed="rId5"/>
          <a:srcRect/>
          <a:stretch>
            <a:fillRect/>
          </a:stretch>
        </p:blipFill>
        <p:spPr bwMode="auto">
          <a:xfrm>
            <a:off x="3871913" y="2659063"/>
            <a:ext cx="4886325" cy="3381375"/>
          </a:xfrm>
          <a:prstGeom prst="rect">
            <a:avLst/>
          </a:prstGeom>
          <a:noFill/>
          <a:ln w="9525">
            <a:noFill/>
            <a:miter lim="800000"/>
            <a:headEnd/>
            <a:tailEnd/>
          </a:ln>
        </p:spPr>
      </p:pic>
      <p:pic>
        <p:nvPicPr>
          <p:cNvPr id="67591" name="Picture 11"/>
          <p:cNvPicPr>
            <a:picLocks noChangeAspect="1"/>
          </p:cNvPicPr>
          <p:nvPr/>
        </p:nvPicPr>
        <p:blipFill>
          <a:blip r:embed="rId6"/>
          <a:srcRect/>
          <a:stretch>
            <a:fillRect/>
          </a:stretch>
        </p:blipFill>
        <p:spPr bwMode="auto">
          <a:xfrm>
            <a:off x="277813" y="4173538"/>
            <a:ext cx="3375025" cy="2176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ea typeface="ＭＳ Ｐゴシック" pitchFamily="-1" charset="-128"/>
                <a:cs typeface="ＭＳ Ｐゴシック" pitchFamily="-1" charset="-128"/>
              </a:rPr>
              <a:t>Edge classification</a:t>
            </a:r>
          </a:p>
        </p:txBody>
      </p:sp>
      <p:sp>
        <p:nvSpPr>
          <p:cNvPr id="3" name="Content Placeholder 2"/>
          <p:cNvSpPr>
            <a:spLocks noGrp="1"/>
          </p:cNvSpPr>
          <p:nvPr>
            <p:ph idx="1"/>
          </p:nvPr>
        </p:nvSpPr>
        <p:spPr>
          <a:xfrm>
            <a:off x="457200" y="1081088"/>
            <a:ext cx="8229600" cy="1450975"/>
          </a:xfrm>
        </p:spPr>
        <p:txBody>
          <a:bodyPr/>
          <a:lstStyle/>
          <a:p>
            <a:r>
              <a:rPr lang="en-US" smtClean="0">
                <a:ea typeface="ＭＳ Ｐゴシック" pitchFamily="-1" charset="-128"/>
                <a:cs typeface="ＭＳ Ｐゴシック" pitchFamily="-1" charset="-128"/>
              </a:rPr>
              <a:t>Figure/ground segmentation</a:t>
            </a:r>
          </a:p>
          <a:p>
            <a:pPr>
              <a:buFont typeface="Arial" pitchFamily="-1" charset="0"/>
              <a:buNone/>
            </a:pPr>
            <a:endParaRPr lang="en-US" smtClean="0">
              <a:ea typeface="ＭＳ Ｐゴシック" pitchFamily="-1" charset="-128"/>
              <a:cs typeface="ＭＳ Ｐゴシック" pitchFamily="-1" charset="-128"/>
            </a:endParaRPr>
          </a:p>
        </p:txBody>
      </p:sp>
      <p:pic>
        <p:nvPicPr>
          <p:cNvPr id="4" name="Picture 3"/>
          <p:cNvPicPr>
            <a:picLocks noChangeAspect="1"/>
          </p:cNvPicPr>
          <p:nvPr/>
        </p:nvPicPr>
        <p:blipFill>
          <a:blip r:embed="rId2"/>
          <a:srcRect l="1939" t="2191" r="2019" b="2826"/>
          <a:stretch>
            <a:fillRect/>
          </a:stretch>
        </p:blipFill>
        <p:spPr bwMode="auto">
          <a:xfrm>
            <a:off x="5930900" y="4756150"/>
            <a:ext cx="2722563" cy="1862138"/>
          </a:xfrm>
          <a:prstGeom prst="rect">
            <a:avLst/>
          </a:prstGeom>
          <a:noFill/>
          <a:ln w="19050">
            <a:solidFill>
              <a:srgbClr val="FF0000"/>
            </a:solidFill>
            <a:round/>
            <a:headEnd/>
            <a:tailEnd/>
          </a:ln>
        </p:spPr>
      </p:pic>
      <p:pic>
        <p:nvPicPr>
          <p:cNvPr id="5" name="Picture 4"/>
          <p:cNvPicPr>
            <a:picLocks noChangeAspect="1"/>
          </p:cNvPicPr>
          <p:nvPr/>
        </p:nvPicPr>
        <p:blipFill>
          <a:blip r:embed="rId3"/>
          <a:srcRect/>
          <a:stretch>
            <a:fillRect/>
          </a:stretch>
        </p:blipFill>
        <p:spPr bwMode="auto">
          <a:xfrm>
            <a:off x="5919788" y="757238"/>
            <a:ext cx="2724150" cy="1873250"/>
          </a:xfrm>
          <a:prstGeom prst="rect">
            <a:avLst/>
          </a:prstGeom>
          <a:noFill/>
          <a:ln w="9525">
            <a:solidFill>
              <a:srgbClr val="FF0000"/>
            </a:solidFill>
            <a:miter lim="800000"/>
            <a:headEnd/>
            <a:tailEnd/>
          </a:ln>
        </p:spPr>
      </p:pic>
      <p:pic>
        <p:nvPicPr>
          <p:cNvPr id="6" name="Picture 5"/>
          <p:cNvPicPr>
            <a:picLocks noChangeAspect="1"/>
          </p:cNvPicPr>
          <p:nvPr/>
        </p:nvPicPr>
        <p:blipFill>
          <a:blip r:embed="rId4"/>
          <a:srcRect/>
          <a:stretch>
            <a:fillRect/>
          </a:stretch>
        </p:blipFill>
        <p:spPr bwMode="auto">
          <a:xfrm>
            <a:off x="5926138" y="2744788"/>
            <a:ext cx="2735262" cy="1878012"/>
          </a:xfrm>
          <a:prstGeom prst="rect">
            <a:avLst/>
          </a:prstGeom>
          <a:noFill/>
          <a:ln w="19050">
            <a:solidFill>
              <a:srgbClr val="FF0000"/>
            </a:solidFill>
            <a:round/>
            <a:headEnd/>
            <a:tailEnd/>
          </a:ln>
        </p:spPr>
      </p:pic>
      <p:sp>
        <p:nvSpPr>
          <p:cNvPr id="7" name="Rectangle 6"/>
          <p:cNvSpPr>
            <a:spLocks noChangeArrowheads="1"/>
          </p:cNvSpPr>
          <p:nvPr/>
        </p:nvSpPr>
        <p:spPr bwMode="auto">
          <a:xfrm>
            <a:off x="503238" y="2674938"/>
            <a:ext cx="4572000" cy="1963737"/>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3200">
                <a:solidFill>
                  <a:srgbClr val="000000"/>
                </a:solidFill>
                <a:latin typeface="Calibri" pitchFamily="-1" charset="0"/>
              </a:rPr>
              <a:t>Occlusion edges</a:t>
            </a:r>
          </a:p>
          <a:p>
            <a:pPr marL="742950" lvl="1" indent="-285750" eaLnBrk="0" hangingPunct="0">
              <a:spcBef>
                <a:spcPct val="20000"/>
              </a:spcBef>
              <a:buFont typeface="Arial" pitchFamily="-1" charset="0"/>
              <a:buChar char="–"/>
            </a:pPr>
            <a:r>
              <a:rPr lang="en-US" sz="2800">
                <a:solidFill>
                  <a:srgbClr val="000000"/>
                </a:solidFill>
                <a:latin typeface="Calibri" pitchFamily="-1" charset="0"/>
              </a:rPr>
              <a:t>Occlusion edges are owned by </a:t>
            </a:r>
            <a:br>
              <a:rPr lang="en-US" sz="2800">
                <a:solidFill>
                  <a:srgbClr val="000000"/>
                </a:solidFill>
                <a:latin typeface="Calibri" pitchFamily="-1" charset="0"/>
              </a:rPr>
            </a:br>
            <a:r>
              <a:rPr lang="en-US" sz="2800">
                <a:solidFill>
                  <a:srgbClr val="000000"/>
                </a:solidFill>
                <a:latin typeface="Calibri" pitchFamily="-1" charset="0"/>
              </a:rPr>
              <a:t>the foreground</a:t>
            </a:r>
          </a:p>
        </p:txBody>
      </p:sp>
      <p:sp>
        <p:nvSpPr>
          <p:cNvPr id="8" name="Rectangle 7"/>
          <p:cNvSpPr>
            <a:spLocks noChangeArrowheads="1"/>
          </p:cNvSpPr>
          <p:nvPr/>
        </p:nvSpPr>
        <p:spPr bwMode="auto">
          <a:xfrm>
            <a:off x="557213" y="4837113"/>
            <a:ext cx="2863850" cy="585787"/>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1" charset="0"/>
              <a:buChar char="•"/>
            </a:pPr>
            <a:r>
              <a:rPr lang="en-US" sz="3200">
                <a:solidFill>
                  <a:srgbClr val="000000"/>
                </a:solidFill>
                <a:latin typeface="Calibri" pitchFamily="-1" charset="0"/>
              </a:rPr>
              <a:t>Contact edges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ea typeface="ＭＳ Ｐゴシック" pitchFamily="-1" charset="-128"/>
                <a:cs typeface="ＭＳ Ｐゴシック" pitchFamily="-1" charset="-128"/>
              </a:rPr>
              <a:t>From edges to surface constraints</a:t>
            </a:r>
          </a:p>
        </p:txBody>
      </p:sp>
      <p:sp>
        <p:nvSpPr>
          <p:cNvPr id="3" name="Content Placeholder 2"/>
          <p:cNvSpPr>
            <a:spLocks noGrp="1"/>
          </p:cNvSpPr>
          <p:nvPr>
            <p:ph idx="1"/>
          </p:nvPr>
        </p:nvSpPr>
        <p:spPr>
          <a:xfrm>
            <a:off x="457200" y="1081088"/>
            <a:ext cx="8229600" cy="1285875"/>
          </a:xfrm>
        </p:spPr>
        <p:txBody>
          <a:bodyPr/>
          <a:lstStyle/>
          <a:p>
            <a:r>
              <a:rPr lang="en-US" smtClean="0">
                <a:ea typeface="ＭＳ Ｐゴシック" pitchFamily="-1" charset="-128"/>
                <a:cs typeface="ＭＳ Ｐゴシック" pitchFamily="-1" charset="-128"/>
              </a:rPr>
              <a:t>Ground</a:t>
            </a:r>
          </a:p>
        </p:txBody>
      </p:sp>
      <p:sp>
        <p:nvSpPr>
          <p:cNvPr id="5" name="Rectangle 4"/>
          <p:cNvSpPr>
            <a:spLocks noChangeArrowheads="1"/>
          </p:cNvSpPr>
          <p:nvPr/>
        </p:nvSpPr>
        <p:spPr bwMode="auto">
          <a:xfrm>
            <a:off x="557213" y="3065463"/>
            <a:ext cx="2698750" cy="58420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1" charset="0"/>
              <a:buChar char="•"/>
            </a:pPr>
            <a:r>
              <a:rPr lang="en-US" sz="3200">
                <a:solidFill>
                  <a:srgbClr val="000000"/>
                </a:solidFill>
                <a:latin typeface="Calibri" pitchFamily="-1" charset="0"/>
              </a:rPr>
              <a:t>Contact edge</a:t>
            </a:r>
          </a:p>
        </p:txBody>
      </p:sp>
      <p:sp>
        <p:nvSpPr>
          <p:cNvPr id="6" name="TextBox 5"/>
          <p:cNvSpPr txBox="1">
            <a:spLocks noChangeArrowheads="1"/>
          </p:cNvSpPr>
          <p:nvPr/>
        </p:nvSpPr>
        <p:spPr bwMode="auto">
          <a:xfrm>
            <a:off x="2251075" y="3694113"/>
            <a:ext cx="6569075" cy="369887"/>
          </a:xfrm>
          <a:prstGeom prst="rect">
            <a:avLst/>
          </a:prstGeom>
          <a:noFill/>
          <a:ln w="9525">
            <a:noFill/>
            <a:miter lim="800000"/>
            <a:headEnd/>
            <a:tailEnd/>
          </a:ln>
        </p:spPr>
        <p:txBody>
          <a:bodyPr wrap="none">
            <a:prstTxWarp prst="textNoShape">
              <a:avLst/>
            </a:prstTxWarp>
            <a:spAutoFit/>
          </a:bodyPr>
          <a:lstStyle/>
          <a:p>
            <a:r>
              <a:rPr lang="en-US"/>
              <a:t>Y(x,y) = 0   if (x,y) belongs to foreground and is a contact edge</a:t>
            </a:r>
          </a:p>
        </p:txBody>
      </p:sp>
      <p:sp>
        <p:nvSpPr>
          <p:cNvPr id="7" name="TextBox 6"/>
          <p:cNvSpPr txBox="1">
            <a:spLocks noChangeArrowheads="1"/>
          </p:cNvSpPr>
          <p:nvPr/>
        </p:nvSpPr>
        <p:spPr bwMode="auto">
          <a:xfrm>
            <a:off x="2392363" y="6011863"/>
            <a:ext cx="4240212" cy="369887"/>
          </a:xfrm>
          <a:prstGeom prst="rect">
            <a:avLst/>
          </a:prstGeom>
          <a:noFill/>
          <a:ln w="9525">
            <a:noFill/>
            <a:miter lim="800000"/>
            <a:headEnd/>
            <a:tailEnd/>
          </a:ln>
        </p:spPr>
        <p:txBody>
          <a:bodyPr wrap="none">
            <a:prstTxWarp prst="textNoShape">
              <a:avLst/>
            </a:prstTxWarp>
            <a:spAutoFit/>
          </a:bodyPr>
          <a:lstStyle/>
          <a:p>
            <a:r>
              <a:rPr lang="en-US"/>
              <a:t>Next, things get a bit more complicated.</a:t>
            </a:r>
          </a:p>
        </p:txBody>
      </p:sp>
      <p:pic>
        <p:nvPicPr>
          <p:cNvPr id="8" name="Picture 7"/>
          <p:cNvPicPr>
            <a:picLocks noChangeAspect="1"/>
          </p:cNvPicPr>
          <p:nvPr/>
        </p:nvPicPr>
        <p:blipFill>
          <a:blip r:embed="rId2"/>
          <a:srcRect/>
          <a:stretch>
            <a:fillRect/>
          </a:stretch>
        </p:blipFill>
        <p:spPr bwMode="auto">
          <a:xfrm>
            <a:off x="184150" y="1633538"/>
            <a:ext cx="1806575" cy="1241425"/>
          </a:xfrm>
          <a:prstGeom prst="rect">
            <a:avLst/>
          </a:prstGeom>
          <a:noFill/>
          <a:ln w="9525">
            <a:solidFill>
              <a:srgbClr val="FF0000"/>
            </a:solidFill>
            <a:miter lim="800000"/>
            <a:headEnd/>
            <a:tailEnd/>
          </a:ln>
        </p:spPr>
      </p:pic>
      <p:grpSp>
        <p:nvGrpSpPr>
          <p:cNvPr id="2" name="Group 12"/>
          <p:cNvGrpSpPr>
            <a:grpSpLocks/>
          </p:cNvGrpSpPr>
          <p:nvPr/>
        </p:nvGrpSpPr>
        <p:grpSpPr bwMode="auto">
          <a:xfrm>
            <a:off x="1838325" y="1687513"/>
            <a:ext cx="5030788" cy="515937"/>
            <a:chOff x="1837871" y="1688123"/>
            <a:chExt cx="5031087" cy="514692"/>
          </a:xfrm>
        </p:grpSpPr>
        <p:sp>
          <p:nvSpPr>
            <p:cNvPr id="69642" name="TextBox 3"/>
            <p:cNvSpPr txBox="1">
              <a:spLocks noChangeArrowheads="1"/>
            </p:cNvSpPr>
            <p:nvPr/>
          </p:nvSpPr>
          <p:spPr bwMode="auto">
            <a:xfrm>
              <a:off x="2225890" y="1833483"/>
              <a:ext cx="4643068" cy="369332"/>
            </a:xfrm>
            <a:prstGeom prst="rect">
              <a:avLst/>
            </a:prstGeom>
            <a:noFill/>
            <a:ln w="9525">
              <a:noFill/>
              <a:miter lim="800000"/>
              <a:headEnd/>
              <a:tailEnd/>
            </a:ln>
          </p:spPr>
          <p:txBody>
            <a:bodyPr wrap="none">
              <a:prstTxWarp prst="textNoShape">
                <a:avLst/>
              </a:prstTxWarp>
              <a:spAutoFit/>
            </a:bodyPr>
            <a:lstStyle/>
            <a:p>
              <a:r>
                <a:rPr lang="en-US"/>
                <a:t>Y(x,y) = 0   if (x,y) belongs to a ground pixel</a:t>
              </a:r>
            </a:p>
          </p:txBody>
        </p:sp>
        <p:cxnSp>
          <p:nvCxnSpPr>
            <p:cNvPr id="10" name="Straight Arrow Connector 9"/>
            <p:cNvCxnSpPr>
              <a:endCxn id="69642" idx="1"/>
            </p:cNvCxnSpPr>
            <p:nvPr/>
          </p:nvCxnSpPr>
          <p:spPr>
            <a:xfrm>
              <a:off x="1885499" y="1751470"/>
              <a:ext cx="339745" cy="266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1837871" y="1688123"/>
              <a:ext cx="63504" cy="6334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pic>
        <p:nvPicPr>
          <p:cNvPr id="12" name="Picture 11"/>
          <p:cNvPicPr>
            <a:picLocks noChangeAspect="1"/>
          </p:cNvPicPr>
          <p:nvPr/>
        </p:nvPicPr>
        <p:blipFill>
          <a:blip r:embed="rId3"/>
          <a:srcRect l="1939" t="2191" r="2019" b="2826"/>
          <a:stretch>
            <a:fillRect/>
          </a:stretch>
        </p:blipFill>
        <p:spPr bwMode="auto">
          <a:xfrm>
            <a:off x="188913" y="3706813"/>
            <a:ext cx="1822450" cy="1247775"/>
          </a:xfrm>
          <a:prstGeom prst="rect">
            <a:avLst/>
          </a:prstGeom>
          <a:noFill/>
          <a:ln w="19050">
            <a:solidFill>
              <a:srgbClr val="FF0000"/>
            </a:solidFill>
            <a:round/>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Generic view assumption</a:t>
            </a:r>
          </a:p>
        </p:txBody>
      </p:sp>
      <p:sp>
        <p:nvSpPr>
          <p:cNvPr id="4" name="Rectangle 3"/>
          <p:cNvSpPr/>
          <p:nvPr/>
        </p:nvSpPr>
        <p:spPr>
          <a:xfrm>
            <a:off x="720725" y="2717800"/>
            <a:ext cx="2336800" cy="16827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70660" name="TextBox 11"/>
          <p:cNvSpPr txBox="1">
            <a:spLocks noChangeArrowheads="1"/>
          </p:cNvSpPr>
          <p:nvPr/>
        </p:nvSpPr>
        <p:spPr bwMode="auto">
          <a:xfrm>
            <a:off x="1423988" y="4562475"/>
            <a:ext cx="825500" cy="369888"/>
          </a:xfrm>
          <a:prstGeom prst="rect">
            <a:avLst/>
          </a:prstGeom>
          <a:noFill/>
          <a:ln w="9525">
            <a:noFill/>
            <a:miter lim="800000"/>
            <a:headEnd/>
            <a:tailEnd/>
          </a:ln>
        </p:spPr>
        <p:txBody>
          <a:bodyPr wrap="none">
            <a:prstTxWarp prst="textNoShape">
              <a:avLst/>
            </a:prstTxWarp>
            <a:spAutoFit/>
          </a:bodyPr>
          <a:lstStyle/>
          <a:p>
            <a:r>
              <a:rPr lang="en-US"/>
              <a:t>Image</a:t>
            </a:r>
          </a:p>
        </p:txBody>
      </p:sp>
      <p:sp>
        <p:nvSpPr>
          <p:cNvPr id="34" name="Rectangle 33"/>
          <p:cNvSpPr/>
          <p:nvPr/>
        </p:nvSpPr>
        <p:spPr>
          <a:xfrm>
            <a:off x="1309688" y="3608388"/>
            <a:ext cx="57150" cy="62230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2" name="Group 39"/>
          <p:cNvGrpSpPr>
            <a:grpSpLocks/>
          </p:cNvGrpSpPr>
          <p:nvPr/>
        </p:nvGrpSpPr>
        <p:grpSpPr bwMode="auto">
          <a:xfrm>
            <a:off x="4321175" y="1512888"/>
            <a:ext cx="3581400" cy="1241425"/>
            <a:chOff x="4321165" y="1512764"/>
            <a:chExt cx="3582130" cy="1241702"/>
          </a:xfrm>
        </p:grpSpPr>
        <p:sp>
          <p:nvSpPr>
            <p:cNvPr id="70684" name="TextBox 12"/>
            <p:cNvSpPr txBox="1">
              <a:spLocks noChangeArrowheads="1"/>
            </p:cNvSpPr>
            <p:nvPr/>
          </p:nvSpPr>
          <p:spPr bwMode="auto">
            <a:xfrm>
              <a:off x="5887750" y="2385134"/>
              <a:ext cx="1095485" cy="369332"/>
            </a:xfrm>
            <a:prstGeom prst="rect">
              <a:avLst/>
            </a:prstGeom>
            <a:noFill/>
            <a:ln w="9525">
              <a:noFill/>
              <a:miter lim="800000"/>
              <a:headEnd/>
              <a:tailEnd/>
            </a:ln>
          </p:spPr>
          <p:txBody>
            <a:bodyPr wrap="none">
              <a:prstTxWarp prst="textNoShape">
                <a:avLst/>
              </a:prstTxWarp>
              <a:spAutoFit/>
            </a:bodyPr>
            <a:lstStyle/>
            <a:p>
              <a:r>
                <a:rPr lang="en-US"/>
                <a:t>3D world</a:t>
              </a:r>
            </a:p>
          </p:txBody>
        </p:sp>
        <p:sp>
          <p:nvSpPr>
            <p:cNvPr id="14" name="Trapezoid 13"/>
            <p:cNvSpPr/>
            <p:nvPr/>
          </p:nvSpPr>
          <p:spPr>
            <a:xfrm>
              <a:off x="4959470" y="1763645"/>
              <a:ext cx="2943825" cy="549398"/>
            </a:xfrm>
            <a:prstGeom prst="trapezoid">
              <a:avLst>
                <a:gd name="adj" fmla="val 10735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70686" name="Group 19"/>
            <p:cNvGrpSpPr>
              <a:grpSpLocks/>
            </p:cNvGrpSpPr>
            <p:nvPr/>
          </p:nvGrpSpPr>
          <p:grpSpPr bwMode="auto">
            <a:xfrm>
              <a:off x="4321165" y="1512764"/>
              <a:ext cx="475070" cy="721465"/>
              <a:chOff x="3315397" y="5522367"/>
              <a:chExt cx="774949" cy="1176877"/>
            </a:xfrm>
          </p:grpSpPr>
          <p:sp>
            <p:nvSpPr>
              <p:cNvPr id="21" name="Freeform 20"/>
              <p:cNvSpPr/>
              <p:nvPr/>
            </p:nvSpPr>
            <p:spPr>
              <a:xfrm>
                <a:off x="3315397" y="5522367"/>
                <a:ext cx="774443" cy="1175932"/>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2" name="Oval 21"/>
              <p:cNvSpPr/>
              <p:nvPr/>
            </p:nvSpPr>
            <p:spPr>
              <a:xfrm>
                <a:off x="3566638" y="5594891"/>
                <a:ext cx="106194" cy="14504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
          <p:nvSpPr>
            <p:cNvPr id="35" name="Rectangle 34"/>
            <p:cNvSpPr/>
            <p:nvPr/>
          </p:nvSpPr>
          <p:spPr>
            <a:xfrm>
              <a:off x="5701693" y="1690737"/>
              <a:ext cx="66013" cy="378910"/>
            </a:xfrm>
            <a:prstGeom prst="rect">
              <a:avLst/>
            </a:prstGeom>
            <a:effectLst>
              <a:innerShdw blurRad="63500" dist="50800" dir="108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5" name="Group 40"/>
          <p:cNvGrpSpPr>
            <a:grpSpLocks/>
          </p:cNvGrpSpPr>
          <p:nvPr/>
        </p:nvGrpSpPr>
        <p:grpSpPr bwMode="auto">
          <a:xfrm>
            <a:off x="4386263" y="2855913"/>
            <a:ext cx="3548062" cy="1312862"/>
            <a:chOff x="4385877" y="2855649"/>
            <a:chExt cx="3548478" cy="1313205"/>
          </a:xfrm>
        </p:grpSpPr>
        <p:sp>
          <p:nvSpPr>
            <p:cNvPr id="70676" name="TextBox 15"/>
            <p:cNvSpPr txBox="1">
              <a:spLocks noChangeArrowheads="1"/>
            </p:cNvSpPr>
            <p:nvPr/>
          </p:nvSpPr>
          <p:spPr bwMode="auto">
            <a:xfrm>
              <a:off x="5918810" y="3799522"/>
              <a:ext cx="1095485" cy="369332"/>
            </a:xfrm>
            <a:prstGeom prst="rect">
              <a:avLst/>
            </a:prstGeom>
            <a:noFill/>
            <a:ln w="9525">
              <a:noFill/>
              <a:miter lim="800000"/>
              <a:headEnd/>
              <a:tailEnd/>
            </a:ln>
          </p:spPr>
          <p:txBody>
            <a:bodyPr wrap="none">
              <a:prstTxWarp prst="textNoShape">
                <a:avLst/>
              </a:prstTxWarp>
              <a:spAutoFit/>
            </a:bodyPr>
            <a:lstStyle/>
            <a:p>
              <a:r>
                <a:rPr lang="en-US"/>
                <a:t>3D world</a:t>
              </a:r>
            </a:p>
          </p:txBody>
        </p:sp>
        <p:sp>
          <p:nvSpPr>
            <p:cNvPr id="17" name="Trapezoid 16"/>
            <p:cNvSpPr/>
            <p:nvPr/>
          </p:nvSpPr>
          <p:spPr>
            <a:xfrm>
              <a:off x="4989198" y="3177995"/>
              <a:ext cx="2945157" cy="549419"/>
            </a:xfrm>
            <a:prstGeom prst="trapezoid">
              <a:avLst>
                <a:gd name="adj" fmla="val 10735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70678" name="Group 22"/>
            <p:cNvGrpSpPr>
              <a:grpSpLocks/>
            </p:cNvGrpSpPr>
            <p:nvPr/>
          </p:nvGrpSpPr>
          <p:grpSpPr bwMode="auto">
            <a:xfrm>
              <a:off x="4385877" y="2855649"/>
              <a:ext cx="448435" cy="681016"/>
              <a:chOff x="3315397" y="5522367"/>
              <a:chExt cx="774949" cy="1176877"/>
            </a:xfrm>
          </p:grpSpPr>
          <p:sp>
            <p:nvSpPr>
              <p:cNvPr id="24" name="Freeform 23"/>
              <p:cNvSpPr/>
              <p:nvPr/>
            </p:nvSpPr>
            <p:spPr>
              <a:xfrm>
                <a:off x="3315397" y="5522367"/>
                <a:ext cx="773727" cy="1177221"/>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5" name="Oval 24"/>
              <p:cNvSpPr/>
              <p:nvPr/>
            </p:nvSpPr>
            <p:spPr>
              <a:xfrm>
                <a:off x="3567819" y="5593714"/>
                <a:ext cx="107004" cy="14543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
          <p:nvSpPr>
            <p:cNvPr id="36" name="Rectangle 35"/>
            <p:cNvSpPr/>
            <p:nvPr/>
          </p:nvSpPr>
          <p:spPr>
            <a:xfrm>
              <a:off x="5556086" y="3430011"/>
              <a:ext cx="1950832" cy="45719"/>
            </a:xfrm>
            <a:prstGeom prst="rect">
              <a:avLst/>
            </a:prstGeom>
            <a:effectLst>
              <a:innerShdw blurRad="63500" dist="50800" dir="54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7" name="Group 41"/>
          <p:cNvGrpSpPr>
            <a:grpSpLocks/>
          </p:cNvGrpSpPr>
          <p:nvPr/>
        </p:nvGrpSpPr>
        <p:grpSpPr bwMode="auto">
          <a:xfrm>
            <a:off x="4352925" y="4406900"/>
            <a:ext cx="3548063" cy="1314450"/>
            <a:chOff x="4352221" y="4407551"/>
            <a:chExt cx="3548478" cy="1313205"/>
          </a:xfrm>
        </p:grpSpPr>
        <p:sp>
          <p:nvSpPr>
            <p:cNvPr id="70668" name="TextBox 26"/>
            <p:cNvSpPr txBox="1">
              <a:spLocks noChangeArrowheads="1"/>
            </p:cNvSpPr>
            <p:nvPr/>
          </p:nvSpPr>
          <p:spPr bwMode="auto">
            <a:xfrm>
              <a:off x="5885154" y="5351424"/>
              <a:ext cx="1095485" cy="369332"/>
            </a:xfrm>
            <a:prstGeom prst="rect">
              <a:avLst/>
            </a:prstGeom>
            <a:noFill/>
            <a:ln w="9525">
              <a:noFill/>
              <a:miter lim="800000"/>
              <a:headEnd/>
              <a:tailEnd/>
            </a:ln>
          </p:spPr>
          <p:txBody>
            <a:bodyPr wrap="none">
              <a:prstTxWarp prst="textNoShape">
                <a:avLst/>
              </a:prstTxWarp>
              <a:spAutoFit/>
            </a:bodyPr>
            <a:lstStyle/>
            <a:p>
              <a:r>
                <a:rPr lang="en-US"/>
                <a:t>3D world</a:t>
              </a:r>
            </a:p>
          </p:txBody>
        </p:sp>
        <p:sp>
          <p:nvSpPr>
            <p:cNvPr id="28" name="Trapezoid 27"/>
            <p:cNvSpPr/>
            <p:nvPr/>
          </p:nvSpPr>
          <p:spPr>
            <a:xfrm>
              <a:off x="4955542" y="4729509"/>
              <a:ext cx="2945157" cy="550340"/>
            </a:xfrm>
            <a:prstGeom prst="trapezoid">
              <a:avLst>
                <a:gd name="adj" fmla="val 107350"/>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nvGrpSpPr>
            <p:cNvPr id="70670" name="Group 29"/>
            <p:cNvGrpSpPr>
              <a:grpSpLocks/>
            </p:cNvGrpSpPr>
            <p:nvPr/>
          </p:nvGrpSpPr>
          <p:grpSpPr bwMode="auto">
            <a:xfrm>
              <a:off x="4352221" y="4407551"/>
              <a:ext cx="448435" cy="681016"/>
              <a:chOff x="3315397" y="5522367"/>
              <a:chExt cx="774949" cy="1176877"/>
            </a:xfrm>
          </p:grpSpPr>
          <p:sp>
            <p:nvSpPr>
              <p:cNvPr id="31" name="Freeform 30"/>
              <p:cNvSpPr/>
              <p:nvPr/>
            </p:nvSpPr>
            <p:spPr>
              <a:xfrm>
                <a:off x="3315397" y="5522367"/>
                <a:ext cx="773725" cy="1175800"/>
              </a:xfrm>
              <a:custGeom>
                <a:avLst/>
                <a:gdLst>
                  <a:gd name="connsiteX0" fmla="*/ 77553 w 774949"/>
                  <a:gd name="connsiteY0" fmla="*/ 372192 h 1176877"/>
                  <a:gd name="connsiteX1" fmla="*/ 58165 w 774949"/>
                  <a:gd name="connsiteY1" fmla="*/ 343107 h 1176877"/>
                  <a:gd name="connsiteX2" fmla="*/ 48471 w 774949"/>
                  <a:gd name="connsiteY2" fmla="*/ 314022 h 1176877"/>
                  <a:gd name="connsiteX3" fmla="*/ 19388 w 774949"/>
                  <a:gd name="connsiteY3" fmla="*/ 304327 h 1176877"/>
                  <a:gd name="connsiteX4" fmla="*/ 0 w 774949"/>
                  <a:gd name="connsiteY4" fmla="*/ 236462 h 1176877"/>
                  <a:gd name="connsiteX5" fmla="*/ 9694 w 774949"/>
                  <a:gd name="connsiteY5" fmla="*/ 120122 h 1176877"/>
                  <a:gd name="connsiteX6" fmla="*/ 19388 w 774949"/>
                  <a:gd name="connsiteY6" fmla="*/ 91037 h 1176877"/>
                  <a:gd name="connsiteX7" fmla="*/ 48471 w 774949"/>
                  <a:gd name="connsiteY7" fmla="*/ 71647 h 1176877"/>
                  <a:gd name="connsiteX8" fmla="*/ 77553 w 774949"/>
                  <a:gd name="connsiteY8" fmla="*/ 42562 h 1176877"/>
                  <a:gd name="connsiteX9" fmla="*/ 106635 w 774949"/>
                  <a:gd name="connsiteY9" fmla="*/ 32867 h 1176877"/>
                  <a:gd name="connsiteX10" fmla="*/ 222965 w 774949"/>
                  <a:gd name="connsiteY10" fmla="*/ 3782 h 1176877"/>
                  <a:gd name="connsiteX11" fmla="*/ 319907 w 774949"/>
                  <a:gd name="connsiteY11" fmla="*/ 23172 h 1176877"/>
                  <a:gd name="connsiteX12" fmla="*/ 368377 w 774949"/>
                  <a:gd name="connsiteY12" fmla="*/ 71647 h 1176877"/>
                  <a:gd name="connsiteX13" fmla="*/ 397460 w 774949"/>
                  <a:gd name="connsiteY13" fmla="*/ 91037 h 1176877"/>
                  <a:gd name="connsiteX14" fmla="*/ 387766 w 774949"/>
                  <a:gd name="connsiteY14" fmla="*/ 284937 h 1176877"/>
                  <a:gd name="connsiteX15" fmla="*/ 378071 w 774949"/>
                  <a:gd name="connsiteY15" fmla="*/ 314022 h 1176877"/>
                  <a:gd name="connsiteX16" fmla="*/ 348989 w 774949"/>
                  <a:gd name="connsiteY16" fmla="*/ 323717 h 1176877"/>
                  <a:gd name="connsiteX17" fmla="*/ 329601 w 774949"/>
                  <a:gd name="connsiteY17" fmla="*/ 352802 h 1176877"/>
                  <a:gd name="connsiteX18" fmla="*/ 310212 w 774949"/>
                  <a:gd name="connsiteY18" fmla="*/ 372192 h 1176877"/>
                  <a:gd name="connsiteX19" fmla="*/ 329601 w 774949"/>
                  <a:gd name="connsiteY19" fmla="*/ 517617 h 1176877"/>
                  <a:gd name="connsiteX20" fmla="*/ 339295 w 774949"/>
                  <a:gd name="connsiteY20" fmla="*/ 488532 h 1176877"/>
                  <a:gd name="connsiteX21" fmla="*/ 329601 w 774949"/>
                  <a:gd name="connsiteY21" fmla="*/ 459447 h 1176877"/>
                  <a:gd name="connsiteX22" fmla="*/ 407154 w 774949"/>
                  <a:gd name="connsiteY22" fmla="*/ 478837 h 1176877"/>
                  <a:gd name="connsiteX23" fmla="*/ 416848 w 774949"/>
                  <a:gd name="connsiteY23" fmla="*/ 507922 h 1176877"/>
                  <a:gd name="connsiteX24" fmla="*/ 445930 w 774949"/>
                  <a:gd name="connsiteY24" fmla="*/ 527312 h 1176877"/>
                  <a:gd name="connsiteX25" fmla="*/ 465319 w 774949"/>
                  <a:gd name="connsiteY25" fmla="*/ 585482 h 1176877"/>
                  <a:gd name="connsiteX26" fmla="*/ 475013 w 774949"/>
                  <a:gd name="connsiteY26" fmla="*/ 721212 h 1176877"/>
                  <a:gd name="connsiteX27" fmla="*/ 523484 w 774949"/>
                  <a:gd name="connsiteY27" fmla="*/ 779382 h 1176877"/>
                  <a:gd name="connsiteX28" fmla="*/ 630119 w 774949"/>
                  <a:gd name="connsiteY28" fmla="*/ 808467 h 1176877"/>
                  <a:gd name="connsiteX29" fmla="*/ 659202 w 774949"/>
                  <a:gd name="connsiteY29" fmla="*/ 856942 h 1176877"/>
                  <a:gd name="connsiteX30" fmla="*/ 697978 w 774949"/>
                  <a:gd name="connsiteY30" fmla="*/ 915112 h 1176877"/>
                  <a:gd name="connsiteX31" fmla="*/ 717366 w 774949"/>
                  <a:gd name="connsiteY31" fmla="*/ 944197 h 1176877"/>
                  <a:gd name="connsiteX32" fmla="*/ 746449 w 774949"/>
                  <a:gd name="connsiteY32" fmla="*/ 963587 h 1176877"/>
                  <a:gd name="connsiteX33" fmla="*/ 717366 w 774949"/>
                  <a:gd name="connsiteY33" fmla="*/ 1147792 h 1176877"/>
                  <a:gd name="connsiteX34" fmla="*/ 688284 w 774949"/>
                  <a:gd name="connsiteY34" fmla="*/ 1167182 h 1176877"/>
                  <a:gd name="connsiteX35" fmla="*/ 659202 w 774949"/>
                  <a:gd name="connsiteY35" fmla="*/ 1176877 h 1176877"/>
                  <a:gd name="connsiteX36" fmla="*/ 620425 w 774949"/>
                  <a:gd name="connsiteY36" fmla="*/ 1118707 h 1176877"/>
                  <a:gd name="connsiteX37" fmla="*/ 591343 w 774949"/>
                  <a:gd name="connsiteY37" fmla="*/ 1012062 h 1176877"/>
                  <a:gd name="connsiteX38" fmla="*/ 571954 w 774949"/>
                  <a:gd name="connsiteY38" fmla="*/ 992672 h 1176877"/>
                  <a:gd name="connsiteX39" fmla="*/ 552566 w 774949"/>
                  <a:gd name="connsiteY39" fmla="*/ 963587 h 1176877"/>
                  <a:gd name="connsiteX40" fmla="*/ 523484 w 774949"/>
                  <a:gd name="connsiteY40" fmla="*/ 944197 h 1176877"/>
                  <a:gd name="connsiteX41" fmla="*/ 504095 w 774949"/>
                  <a:gd name="connsiteY41" fmla="*/ 915112 h 1176877"/>
                  <a:gd name="connsiteX42" fmla="*/ 387766 w 774949"/>
                  <a:gd name="connsiteY42" fmla="*/ 895722 h 1176877"/>
                  <a:gd name="connsiteX43" fmla="*/ 222965 w 774949"/>
                  <a:gd name="connsiteY43" fmla="*/ 876332 h 1176877"/>
                  <a:gd name="connsiteX44" fmla="*/ 184189 w 774949"/>
                  <a:gd name="connsiteY44" fmla="*/ 856942 h 1176877"/>
                  <a:gd name="connsiteX45" fmla="*/ 174494 w 774949"/>
                  <a:gd name="connsiteY45" fmla="*/ 827857 h 1176877"/>
                  <a:gd name="connsiteX46" fmla="*/ 145412 w 774949"/>
                  <a:gd name="connsiteY46" fmla="*/ 789077 h 1176877"/>
                  <a:gd name="connsiteX47" fmla="*/ 96941 w 774949"/>
                  <a:gd name="connsiteY47" fmla="*/ 721212 h 1176877"/>
                  <a:gd name="connsiteX48" fmla="*/ 87247 w 774949"/>
                  <a:gd name="connsiteY48" fmla="*/ 682432 h 1176877"/>
                  <a:gd name="connsiteX49" fmla="*/ 77553 w 774949"/>
                  <a:gd name="connsiteY49" fmla="*/ 633957 h 1176877"/>
                  <a:gd name="connsiteX50" fmla="*/ 58165 w 774949"/>
                  <a:gd name="connsiteY50" fmla="*/ 604872 h 1176877"/>
                  <a:gd name="connsiteX51" fmla="*/ 77553 w 774949"/>
                  <a:gd name="connsiteY51" fmla="*/ 372192 h 117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4949" h="1176877">
                    <a:moveTo>
                      <a:pt x="77553" y="372192"/>
                    </a:moveTo>
                    <a:cubicBezTo>
                      <a:pt x="77553" y="328565"/>
                      <a:pt x="63375" y="353529"/>
                      <a:pt x="58165" y="343107"/>
                    </a:cubicBezTo>
                    <a:cubicBezTo>
                      <a:pt x="53595" y="333966"/>
                      <a:pt x="55697" y="321248"/>
                      <a:pt x="48471" y="314022"/>
                    </a:cubicBezTo>
                    <a:cubicBezTo>
                      <a:pt x="41246" y="306796"/>
                      <a:pt x="29082" y="307559"/>
                      <a:pt x="19388" y="304327"/>
                    </a:cubicBezTo>
                    <a:cubicBezTo>
                      <a:pt x="14817" y="290611"/>
                      <a:pt x="0" y="248636"/>
                      <a:pt x="0" y="236462"/>
                    </a:cubicBezTo>
                    <a:cubicBezTo>
                      <a:pt x="0" y="197548"/>
                      <a:pt x="4551" y="158695"/>
                      <a:pt x="9694" y="120122"/>
                    </a:cubicBezTo>
                    <a:cubicBezTo>
                      <a:pt x="11044" y="109992"/>
                      <a:pt x="13004" y="99017"/>
                      <a:pt x="19388" y="91037"/>
                    </a:cubicBezTo>
                    <a:cubicBezTo>
                      <a:pt x="26666" y="81939"/>
                      <a:pt x="39520" y="79106"/>
                      <a:pt x="48471" y="71647"/>
                    </a:cubicBezTo>
                    <a:cubicBezTo>
                      <a:pt x="59003" y="62870"/>
                      <a:pt x="66146" y="50168"/>
                      <a:pt x="77553" y="42562"/>
                    </a:cubicBezTo>
                    <a:cubicBezTo>
                      <a:pt x="86055" y="36893"/>
                      <a:pt x="97243" y="36893"/>
                      <a:pt x="106635" y="32867"/>
                    </a:cubicBezTo>
                    <a:cubicBezTo>
                      <a:pt x="183319" y="0"/>
                      <a:pt x="104742" y="18561"/>
                      <a:pt x="222965" y="3782"/>
                    </a:cubicBezTo>
                    <a:cubicBezTo>
                      <a:pt x="255279" y="10245"/>
                      <a:pt x="288410" y="13480"/>
                      <a:pt x="319907" y="23172"/>
                    </a:cubicBezTo>
                    <a:cubicBezTo>
                      <a:pt x="357247" y="34662"/>
                      <a:pt x="343963" y="47231"/>
                      <a:pt x="368377" y="71647"/>
                    </a:cubicBezTo>
                    <a:cubicBezTo>
                      <a:pt x="376615" y="79886"/>
                      <a:pt x="387766" y="84574"/>
                      <a:pt x="397460" y="91037"/>
                    </a:cubicBezTo>
                    <a:cubicBezTo>
                      <a:pt x="394229" y="155670"/>
                      <a:pt x="393372" y="220466"/>
                      <a:pt x="387766" y="284937"/>
                    </a:cubicBezTo>
                    <a:cubicBezTo>
                      <a:pt x="386881" y="295118"/>
                      <a:pt x="385297" y="306795"/>
                      <a:pt x="378071" y="314022"/>
                    </a:cubicBezTo>
                    <a:cubicBezTo>
                      <a:pt x="370846" y="321248"/>
                      <a:pt x="358683" y="320485"/>
                      <a:pt x="348989" y="323717"/>
                    </a:cubicBezTo>
                    <a:cubicBezTo>
                      <a:pt x="342526" y="333412"/>
                      <a:pt x="336879" y="343703"/>
                      <a:pt x="329601" y="352802"/>
                    </a:cubicBezTo>
                    <a:cubicBezTo>
                      <a:pt x="323891" y="359940"/>
                      <a:pt x="310863" y="363075"/>
                      <a:pt x="310212" y="372192"/>
                    </a:cubicBezTo>
                    <a:cubicBezTo>
                      <a:pt x="304631" y="450337"/>
                      <a:pt x="311837" y="464319"/>
                      <a:pt x="329601" y="517617"/>
                    </a:cubicBezTo>
                    <a:cubicBezTo>
                      <a:pt x="332832" y="507922"/>
                      <a:pt x="339295" y="498751"/>
                      <a:pt x="339295" y="488532"/>
                    </a:cubicBezTo>
                    <a:cubicBezTo>
                      <a:pt x="339295" y="478313"/>
                      <a:pt x="320461" y="464018"/>
                      <a:pt x="329601" y="459447"/>
                    </a:cubicBezTo>
                    <a:cubicBezTo>
                      <a:pt x="338959" y="454768"/>
                      <a:pt x="392912" y="474089"/>
                      <a:pt x="407154" y="478837"/>
                    </a:cubicBezTo>
                    <a:cubicBezTo>
                      <a:pt x="410385" y="488532"/>
                      <a:pt x="410464" y="499942"/>
                      <a:pt x="416848" y="507922"/>
                    </a:cubicBezTo>
                    <a:cubicBezTo>
                      <a:pt x="424126" y="517020"/>
                      <a:pt x="439755" y="517432"/>
                      <a:pt x="445930" y="527312"/>
                    </a:cubicBezTo>
                    <a:cubicBezTo>
                      <a:pt x="456762" y="544644"/>
                      <a:pt x="465319" y="585482"/>
                      <a:pt x="465319" y="585482"/>
                    </a:cubicBezTo>
                    <a:cubicBezTo>
                      <a:pt x="468550" y="630725"/>
                      <a:pt x="469714" y="676164"/>
                      <a:pt x="475013" y="721212"/>
                    </a:cubicBezTo>
                    <a:cubicBezTo>
                      <a:pt x="478711" y="752648"/>
                      <a:pt x="494090" y="764683"/>
                      <a:pt x="523484" y="779382"/>
                    </a:cubicBezTo>
                    <a:cubicBezTo>
                      <a:pt x="556283" y="795783"/>
                      <a:pt x="594661" y="801375"/>
                      <a:pt x="630119" y="808467"/>
                    </a:cubicBezTo>
                    <a:cubicBezTo>
                      <a:pt x="648655" y="864081"/>
                      <a:pt x="627264" y="814354"/>
                      <a:pt x="659202" y="856942"/>
                    </a:cubicBezTo>
                    <a:cubicBezTo>
                      <a:pt x="673183" y="875585"/>
                      <a:pt x="685053" y="895722"/>
                      <a:pt x="697978" y="915112"/>
                    </a:cubicBezTo>
                    <a:cubicBezTo>
                      <a:pt x="704441" y="924807"/>
                      <a:pt x="707672" y="937734"/>
                      <a:pt x="717366" y="944197"/>
                    </a:cubicBezTo>
                    <a:lnTo>
                      <a:pt x="746449" y="963587"/>
                    </a:lnTo>
                    <a:cubicBezTo>
                      <a:pt x="740551" y="1063858"/>
                      <a:pt x="774949" y="1101722"/>
                      <a:pt x="717366" y="1147792"/>
                    </a:cubicBezTo>
                    <a:cubicBezTo>
                      <a:pt x="708268" y="1155071"/>
                      <a:pt x="698705" y="1161971"/>
                      <a:pt x="688284" y="1167182"/>
                    </a:cubicBezTo>
                    <a:cubicBezTo>
                      <a:pt x="679145" y="1171752"/>
                      <a:pt x="668896" y="1173645"/>
                      <a:pt x="659202" y="1176877"/>
                    </a:cubicBezTo>
                    <a:cubicBezTo>
                      <a:pt x="637017" y="1154691"/>
                      <a:pt x="632163" y="1153925"/>
                      <a:pt x="620425" y="1118707"/>
                    </a:cubicBezTo>
                    <a:cubicBezTo>
                      <a:pt x="612853" y="1095990"/>
                      <a:pt x="608338" y="1029058"/>
                      <a:pt x="591343" y="1012062"/>
                    </a:cubicBezTo>
                    <a:cubicBezTo>
                      <a:pt x="584880" y="1005599"/>
                      <a:pt x="577664" y="999810"/>
                      <a:pt x="571954" y="992672"/>
                    </a:cubicBezTo>
                    <a:cubicBezTo>
                      <a:pt x="564676" y="983573"/>
                      <a:pt x="560804" y="971826"/>
                      <a:pt x="552566" y="963587"/>
                    </a:cubicBezTo>
                    <a:cubicBezTo>
                      <a:pt x="544328" y="955348"/>
                      <a:pt x="533178" y="950660"/>
                      <a:pt x="523484" y="944197"/>
                    </a:cubicBezTo>
                    <a:cubicBezTo>
                      <a:pt x="517021" y="934502"/>
                      <a:pt x="515068" y="919031"/>
                      <a:pt x="504095" y="915112"/>
                    </a:cubicBezTo>
                    <a:cubicBezTo>
                      <a:pt x="467074" y="901889"/>
                      <a:pt x="426596" y="901854"/>
                      <a:pt x="387766" y="895722"/>
                    </a:cubicBezTo>
                    <a:cubicBezTo>
                      <a:pt x="313735" y="884032"/>
                      <a:pt x="305723" y="884608"/>
                      <a:pt x="222965" y="876332"/>
                    </a:cubicBezTo>
                    <a:cubicBezTo>
                      <a:pt x="210040" y="869869"/>
                      <a:pt x="194407" y="867161"/>
                      <a:pt x="184189" y="856942"/>
                    </a:cubicBezTo>
                    <a:cubicBezTo>
                      <a:pt x="176963" y="849715"/>
                      <a:pt x="179564" y="836730"/>
                      <a:pt x="174494" y="827857"/>
                    </a:cubicBezTo>
                    <a:cubicBezTo>
                      <a:pt x="166478" y="813828"/>
                      <a:pt x="154803" y="802226"/>
                      <a:pt x="145412" y="789077"/>
                    </a:cubicBezTo>
                    <a:cubicBezTo>
                      <a:pt x="74566" y="689882"/>
                      <a:pt x="191946" y="847895"/>
                      <a:pt x="96941" y="721212"/>
                    </a:cubicBezTo>
                    <a:cubicBezTo>
                      <a:pt x="93710" y="708285"/>
                      <a:pt x="90137" y="695439"/>
                      <a:pt x="87247" y="682432"/>
                    </a:cubicBezTo>
                    <a:cubicBezTo>
                      <a:pt x="83673" y="666346"/>
                      <a:pt x="83338" y="649386"/>
                      <a:pt x="77553" y="633957"/>
                    </a:cubicBezTo>
                    <a:cubicBezTo>
                      <a:pt x="73462" y="623047"/>
                      <a:pt x="64628" y="614567"/>
                      <a:pt x="58165" y="604872"/>
                    </a:cubicBezTo>
                    <a:cubicBezTo>
                      <a:pt x="68140" y="375430"/>
                      <a:pt x="77553" y="415819"/>
                      <a:pt x="77553" y="372192"/>
                    </a:cubicBezTo>
                    <a:close/>
                  </a:path>
                </a:pathLst>
              </a:cu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32" name="Oval 31"/>
              <p:cNvSpPr/>
              <p:nvPr/>
            </p:nvSpPr>
            <p:spPr>
              <a:xfrm>
                <a:off x="3567818" y="5593628"/>
                <a:ext cx="107005" cy="145263"/>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sp>
          <p:nvSpPr>
            <p:cNvPr id="37" name="Freeform 36"/>
            <p:cNvSpPr/>
            <p:nvPr/>
          </p:nvSpPr>
          <p:spPr>
            <a:xfrm>
              <a:off x="5638278" y="4627275"/>
              <a:ext cx="412556" cy="404482"/>
            </a:xfrm>
            <a:custGeom>
              <a:avLst/>
              <a:gdLst>
                <a:gd name="connsiteX0" fmla="*/ 0 w 412556"/>
                <a:gd name="connsiteY0" fmla="*/ 485379 h 485379"/>
                <a:gd name="connsiteX1" fmla="*/ 0 w 412556"/>
                <a:gd name="connsiteY1" fmla="*/ 355945 h 485379"/>
                <a:gd name="connsiteX2" fmla="*/ 121340 w 412556"/>
                <a:gd name="connsiteY2" fmla="*/ 275048 h 485379"/>
                <a:gd name="connsiteX3" fmla="*/ 121340 w 412556"/>
                <a:gd name="connsiteY3" fmla="*/ 113255 h 485379"/>
                <a:gd name="connsiteX4" fmla="*/ 72804 w 412556"/>
                <a:gd name="connsiteY4" fmla="*/ 80897 h 485379"/>
                <a:gd name="connsiteX5" fmla="*/ 72804 w 412556"/>
                <a:gd name="connsiteY5" fmla="*/ 8090 h 485379"/>
                <a:gd name="connsiteX6" fmla="*/ 412556 w 412556"/>
                <a:gd name="connsiteY6" fmla="*/ 0 h 485379"/>
                <a:gd name="connsiteX7" fmla="*/ 412556 w 412556"/>
                <a:gd name="connsiteY7" fmla="*/ 477290 h 485379"/>
                <a:gd name="connsiteX8" fmla="*/ 0 w 412556"/>
                <a:gd name="connsiteY8" fmla="*/ 485379 h 4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556" h="485379">
                  <a:moveTo>
                    <a:pt x="0" y="485379"/>
                  </a:moveTo>
                  <a:lnTo>
                    <a:pt x="0" y="355945"/>
                  </a:lnTo>
                  <a:lnTo>
                    <a:pt x="121340" y="275048"/>
                  </a:lnTo>
                  <a:lnTo>
                    <a:pt x="121340" y="113255"/>
                  </a:lnTo>
                  <a:lnTo>
                    <a:pt x="72804" y="80897"/>
                  </a:lnTo>
                  <a:lnTo>
                    <a:pt x="72804" y="8090"/>
                  </a:lnTo>
                  <a:lnTo>
                    <a:pt x="412556" y="0"/>
                  </a:lnTo>
                  <a:lnTo>
                    <a:pt x="412556" y="477290"/>
                  </a:lnTo>
                  <a:lnTo>
                    <a:pt x="0" y="485379"/>
                  </a:lnTo>
                  <a:close/>
                </a:path>
              </a:pathLst>
            </a:custGeom>
            <a:effectLst>
              <a:innerShdw blurRad="63500" dist="50800" dir="10800000">
                <a:srgbClr val="000000">
                  <a:alpha val="50000"/>
                </a:srgbClr>
              </a:innerShdw>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grpSp>
      <p:grpSp>
        <p:nvGrpSpPr>
          <p:cNvPr id="9" name="Group 28"/>
          <p:cNvGrpSpPr>
            <a:grpSpLocks/>
          </p:cNvGrpSpPr>
          <p:nvPr/>
        </p:nvGrpSpPr>
        <p:grpSpPr bwMode="auto">
          <a:xfrm>
            <a:off x="379413" y="5767388"/>
            <a:ext cx="8547100" cy="1090612"/>
            <a:chOff x="379413" y="5767388"/>
            <a:chExt cx="8547100" cy="1090612"/>
          </a:xfrm>
        </p:grpSpPr>
        <p:sp>
          <p:nvSpPr>
            <p:cNvPr id="70666" name="TextBox 37"/>
            <p:cNvSpPr txBox="1">
              <a:spLocks noChangeArrowheads="1"/>
            </p:cNvSpPr>
            <p:nvPr/>
          </p:nvSpPr>
          <p:spPr bwMode="auto">
            <a:xfrm>
              <a:off x="379413" y="5767388"/>
              <a:ext cx="8547100" cy="923925"/>
            </a:xfrm>
            <a:prstGeom prst="rect">
              <a:avLst/>
            </a:prstGeom>
            <a:noFill/>
            <a:ln w="9525">
              <a:noFill/>
              <a:miter lim="800000"/>
              <a:headEnd/>
              <a:tailEnd/>
            </a:ln>
          </p:spPr>
          <p:txBody>
            <a:bodyPr wrap="none">
              <a:prstTxWarp prst="textNoShape">
                <a:avLst/>
              </a:prstTxWarp>
              <a:spAutoFit/>
            </a:bodyPr>
            <a:lstStyle/>
            <a:p>
              <a:r>
                <a:rPr lang="en-US"/>
                <a:t>Generic view assumption: the observer should not assume that he has a special</a:t>
              </a:r>
              <a:br>
                <a:rPr lang="en-US"/>
              </a:br>
              <a:r>
                <a:rPr lang="en-US"/>
                <a:t>position in the world… The most generic interpretation is to see a vertical line as a </a:t>
              </a:r>
              <a:br>
                <a:rPr lang="en-US"/>
              </a:br>
              <a:r>
                <a:rPr lang="en-US"/>
                <a:t>vertical line in 3D.</a:t>
              </a:r>
            </a:p>
          </p:txBody>
        </p:sp>
        <p:sp>
          <p:nvSpPr>
            <p:cNvPr id="70667" name="TextBox 38"/>
            <p:cNvSpPr txBox="1">
              <a:spLocks noChangeArrowheads="1"/>
            </p:cNvSpPr>
            <p:nvPr/>
          </p:nvSpPr>
          <p:spPr bwMode="auto">
            <a:xfrm>
              <a:off x="7223125" y="6488113"/>
              <a:ext cx="1493838" cy="369887"/>
            </a:xfrm>
            <a:prstGeom prst="rect">
              <a:avLst/>
            </a:prstGeom>
            <a:noFill/>
            <a:ln w="9525">
              <a:noFill/>
              <a:miter lim="800000"/>
              <a:headEnd/>
              <a:tailEnd/>
            </a:ln>
          </p:spPr>
          <p:txBody>
            <a:bodyPr wrap="none">
              <a:prstTxWarp prst="textNoShape">
                <a:avLst/>
              </a:prstTxWarp>
              <a:spAutoFit/>
            </a:bodyPr>
            <a:lstStyle/>
            <a:p>
              <a:r>
                <a:rPr lang="en-US"/>
                <a:t>Freeman, 93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7938"/>
            <a:ext cx="8229600" cy="892175"/>
          </a:xfrm>
        </p:spPr>
        <p:txBody>
          <a:bodyPr/>
          <a:lstStyle/>
          <a:p>
            <a:r>
              <a:rPr lang="en-US" smtClean="0">
                <a:ea typeface="ＭＳ Ｐゴシック" pitchFamily="-1" charset="-128"/>
                <a:cs typeface="ＭＳ Ｐゴシック" pitchFamily="-1" charset="-128"/>
              </a:rPr>
              <a:t>Non-accidental properties</a:t>
            </a:r>
          </a:p>
        </p:txBody>
      </p:sp>
      <p:pic>
        <p:nvPicPr>
          <p:cNvPr id="71683" name="Picture 2"/>
          <p:cNvPicPr>
            <a:picLocks noChangeAspect="1"/>
          </p:cNvPicPr>
          <p:nvPr/>
        </p:nvPicPr>
        <p:blipFill>
          <a:blip r:embed="rId2"/>
          <a:srcRect/>
          <a:stretch>
            <a:fillRect/>
          </a:stretch>
        </p:blipFill>
        <p:spPr bwMode="auto">
          <a:xfrm>
            <a:off x="4073525" y="869950"/>
            <a:ext cx="4454525" cy="5784850"/>
          </a:xfrm>
          <a:prstGeom prst="rect">
            <a:avLst/>
          </a:prstGeom>
          <a:noFill/>
          <a:ln w="9525">
            <a:noFill/>
            <a:miter lim="800000"/>
            <a:headEnd/>
            <a:tailEnd/>
          </a:ln>
        </p:spPr>
      </p:pic>
      <p:pic>
        <p:nvPicPr>
          <p:cNvPr id="71684" name="Picture 3"/>
          <p:cNvPicPr>
            <a:picLocks noChangeAspect="1"/>
          </p:cNvPicPr>
          <p:nvPr/>
        </p:nvPicPr>
        <p:blipFill>
          <a:blip r:embed="rId3"/>
          <a:srcRect l="11813" r="17067"/>
          <a:stretch>
            <a:fillRect/>
          </a:stretch>
        </p:blipFill>
        <p:spPr bwMode="auto">
          <a:xfrm>
            <a:off x="371475" y="947738"/>
            <a:ext cx="2952750" cy="4151312"/>
          </a:xfrm>
          <a:prstGeom prst="rect">
            <a:avLst/>
          </a:prstGeom>
          <a:noFill/>
          <a:ln w="28575">
            <a:solidFill>
              <a:srgbClr val="FF0000"/>
            </a:solidFill>
            <a:round/>
            <a:headEnd/>
            <a:tailEnd/>
          </a:ln>
        </p:spPr>
      </p:pic>
      <p:sp>
        <p:nvSpPr>
          <p:cNvPr id="71685" name="TextBox 4"/>
          <p:cNvSpPr txBox="1">
            <a:spLocks noChangeArrowheads="1"/>
          </p:cNvSpPr>
          <p:nvPr/>
        </p:nvSpPr>
        <p:spPr bwMode="auto">
          <a:xfrm>
            <a:off x="363538" y="5145088"/>
            <a:ext cx="1673225" cy="369887"/>
          </a:xfrm>
          <a:prstGeom prst="rect">
            <a:avLst/>
          </a:prstGeom>
          <a:noFill/>
          <a:ln w="9525">
            <a:noFill/>
            <a:miter lim="800000"/>
            <a:headEnd/>
            <a:tailEnd/>
          </a:ln>
        </p:spPr>
        <p:txBody>
          <a:bodyPr wrap="none">
            <a:prstTxWarp prst="textNoShape">
              <a:avLst/>
            </a:prstTxWarp>
            <a:spAutoFit/>
          </a:bodyPr>
          <a:lstStyle/>
          <a:p>
            <a:r>
              <a:rPr lang="en-US"/>
              <a:t>D. Lowe, 1985</a:t>
            </a:r>
          </a:p>
        </p:txBody>
      </p:sp>
      <p:sp>
        <p:nvSpPr>
          <p:cNvPr id="71686" name="TextBox 5"/>
          <p:cNvSpPr txBox="1">
            <a:spLocks noChangeArrowheads="1"/>
          </p:cNvSpPr>
          <p:nvPr/>
        </p:nvSpPr>
        <p:spPr bwMode="auto">
          <a:xfrm>
            <a:off x="6421438" y="6434138"/>
            <a:ext cx="2079625" cy="307975"/>
          </a:xfrm>
          <a:prstGeom prst="rect">
            <a:avLst/>
          </a:prstGeom>
          <a:noFill/>
          <a:ln w="9525">
            <a:noFill/>
            <a:miter lim="800000"/>
            <a:headEnd/>
            <a:tailEnd/>
          </a:ln>
        </p:spPr>
        <p:txBody>
          <a:bodyPr wrap="none">
            <a:prstTxWarp prst="textNoShape">
              <a:avLst/>
            </a:prstTxWarp>
            <a:spAutoFit/>
          </a:bodyPr>
          <a:lstStyle/>
          <a:p>
            <a:r>
              <a:rPr lang="en-US" sz="1400">
                <a:solidFill>
                  <a:srgbClr val="000000"/>
                </a:solidFill>
                <a:latin typeface="Lucida Grande" pitchFamily="-1" charset="0"/>
                <a:ea typeface="Lucida Grande" pitchFamily="-1" charset="0"/>
                <a:cs typeface="Lucida Grande" pitchFamily="-1" charset="0"/>
              </a:rPr>
              <a:t>Biederman_RBC_1987</a:t>
            </a:r>
            <a:endParaRPr lang="en-US" sz="14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74613"/>
            <a:ext cx="8229600" cy="890587"/>
          </a:xfrm>
        </p:spPr>
        <p:txBody>
          <a:bodyPr/>
          <a:lstStyle/>
          <a:p>
            <a:r>
              <a:rPr lang="en-US" smtClean="0">
                <a:ea typeface="ＭＳ Ｐゴシック" pitchFamily="-1" charset="-128"/>
                <a:cs typeface="ＭＳ Ｐゴシック" pitchFamily="-1" charset="-128"/>
              </a:rPr>
              <a:t>Non-accidental properties</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in the simple world</a:t>
            </a:r>
          </a:p>
        </p:txBody>
      </p:sp>
      <p:pic>
        <p:nvPicPr>
          <p:cNvPr id="7" name="Picture 6"/>
          <p:cNvPicPr>
            <a:picLocks noChangeAspect="1"/>
          </p:cNvPicPr>
          <p:nvPr/>
        </p:nvPicPr>
        <p:blipFill>
          <a:blip r:embed="rId2"/>
          <a:srcRect/>
          <a:stretch>
            <a:fillRect/>
          </a:stretch>
        </p:blipFill>
        <p:spPr bwMode="auto">
          <a:xfrm>
            <a:off x="0" y="1905000"/>
            <a:ext cx="9145588" cy="1268413"/>
          </a:xfrm>
          <a:prstGeom prst="rect">
            <a:avLst/>
          </a:prstGeom>
          <a:noFill/>
          <a:ln w="9525">
            <a:noFill/>
            <a:miter lim="800000"/>
            <a:headEnd/>
            <a:tailEnd/>
          </a:ln>
        </p:spPr>
      </p:pic>
      <p:grpSp>
        <p:nvGrpSpPr>
          <p:cNvPr id="2" name="Group 14"/>
          <p:cNvGrpSpPr>
            <a:grpSpLocks/>
          </p:cNvGrpSpPr>
          <p:nvPr/>
        </p:nvGrpSpPr>
        <p:grpSpPr bwMode="auto">
          <a:xfrm>
            <a:off x="6100763" y="3903663"/>
            <a:ext cx="3054350" cy="2479675"/>
            <a:chOff x="6101213" y="3904297"/>
            <a:chExt cx="3054507" cy="2478279"/>
          </a:xfrm>
        </p:grpSpPr>
        <p:sp>
          <p:nvSpPr>
            <p:cNvPr id="72713" name="TextBox 9"/>
            <p:cNvSpPr txBox="1">
              <a:spLocks noChangeArrowheads="1"/>
            </p:cNvSpPr>
            <p:nvPr/>
          </p:nvSpPr>
          <p:spPr bwMode="auto">
            <a:xfrm>
              <a:off x="6914593" y="6013244"/>
              <a:ext cx="1442860" cy="369332"/>
            </a:xfrm>
            <a:prstGeom prst="rect">
              <a:avLst/>
            </a:prstGeom>
            <a:noFill/>
            <a:ln w="9525">
              <a:noFill/>
              <a:miter lim="800000"/>
              <a:headEnd/>
              <a:tailEnd/>
            </a:ln>
          </p:spPr>
          <p:txBody>
            <a:bodyPr wrap="none">
              <a:prstTxWarp prst="textNoShape">
                <a:avLst/>
              </a:prstTxWarp>
              <a:spAutoFit/>
            </a:bodyPr>
            <a:lstStyle/>
            <a:p>
              <a:r>
                <a:rPr lang="en-US"/>
                <a:t>Using </a:t>
              </a:r>
              <a:r>
                <a:rPr lang="en-US">
                  <a:latin typeface="Symbol" pitchFamily="-1" charset="2"/>
                  <a:ea typeface="Symbol" pitchFamily="-1" charset="2"/>
                  <a:cs typeface="Symbol" pitchFamily="-1" charset="2"/>
                </a:rPr>
                <a:t>q</a:t>
              </a:r>
              <a:r>
                <a:rPr lang="en-US">
                  <a:ea typeface="Arial" pitchFamily="-1" charset="0"/>
                  <a:cs typeface="Arial" pitchFamily="-1" charset="0"/>
                </a:rPr>
                <a:t>(x,y)</a:t>
              </a:r>
            </a:p>
          </p:txBody>
        </p:sp>
        <p:pic>
          <p:nvPicPr>
            <p:cNvPr id="72714" name="Picture 8"/>
            <p:cNvPicPr>
              <a:picLocks noChangeAspect="1"/>
            </p:cNvPicPr>
            <p:nvPr/>
          </p:nvPicPr>
          <p:blipFill>
            <a:blip r:embed="rId3"/>
            <a:srcRect/>
            <a:stretch>
              <a:fillRect/>
            </a:stretch>
          </p:blipFill>
          <p:spPr bwMode="auto">
            <a:xfrm>
              <a:off x="6101213" y="3904297"/>
              <a:ext cx="3054507" cy="2106350"/>
            </a:xfrm>
            <a:prstGeom prst="rect">
              <a:avLst/>
            </a:prstGeom>
            <a:noFill/>
            <a:ln w="9525">
              <a:noFill/>
              <a:miter lim="800000"/>
              <a:headEnd/>
              <a:tailEnd/>
            </a:ln>
          </p:spPr>
        </p:pic>
      </p:grpSp>
      <p:pic>
        <p:nvPicPr>
          <p:cNvPr id="8" name="Picture 7"/>
          <p:cNvPicPr>
            <a:picLocks noChangeAspect="1"/>
          </p:cNvPicPr>
          <p:nvPr/>
        </p:nvPicPr>
        <p:blipFill>
          <a:blip r:embed="rId4"/>
          <a:srcRect/>
          <a:stretch>
            <a:fillRect/>
          </a:stretch>
        </p:blipFill>
        <p:spPr bwMode="auto">
          <a:xfrm>
            <a:off x="0" y="3911600"/>
            <a:ext cx="3001963" cy="2081213"/>
          </a:xfrm>
          <a:prstGeom prst="rect">
            <a:avLst/>
          </a:prstGeom>
          <a:noFill/>
          <a:ln w="9525">
            <a:noFill/>
            <a:miter lim="800000"/>
            <a:headEnd/>
            <a:tailEnd/>
          </a:ln>
        </p:spPr>
      </p:pic>
      <p:grpSp>
        <p:nvGrpSpPr>
          <p:cNvPr id="3" name="Group 15"/>
          <p:cNvGrpSpPr>
            <a:grpSpLocks/>
          </p:cNvGrpSpPr>
          <p:nvPr/>
        </p:nvGrpSpPr>
        <p:grpSpPr bwMode="auto">
          <a:xfrm>
            <a:off x="3046413" y="3917950"/>
            <a:ext cx="3016250" cy="2452688"/>
            <a:chOff x="3045766" y="3917393"/>
            <a:chExt cx="3016339" cy="2452944"/>
          </a:xfrm>
        </p:grpSpPr>
        <p:pic>
          <p:nvPicPr>
            <p:cNvPr id="72711" name="Picture 10"/>
            <p:cNvPicPr>
              <a:picLocks noChangeAspect="1"/>
            </p:cNvPicPr>
            <p:nvPr/>
          </p:nvPicPr>
          <p:blipFill>
            <a:blip r:embed="rId5"/>
            <a:srcRect/>
            <a:stretch>
              <a:fillRect/>
            </a:stretch>
          </p:blipFill>
          <p:spPr bwMode="auto">
            <a:xfrm>
              <a:off x="3045766" y="3917393"/>
              <a:ext cx="3016339" cy="2079224"/>
            </a:xfrm>
            <a:prstGeom prst="rect">
              <a:avLst/>
            </a:prstGeom>
            <a:noFill/>
            <a:ln w="9525">
              <a:noFill/>
              <a:miter lim="800000"/>
              <a:headEnd/>
              <a:tailEnd/>
            </a:ln>
          </p:spPr>
        </p:pic>
        <p:sp>
          <p:nvSpPr>
            <p:cNvPr id="72712" name="TextBox 12"/>
            <p:cNvSpPr txBox="1">
              <a:spLocks noChangeArrowheads="1"/>
            </p:cNvSpPr>
            <p:nvPr/>
          </p:nvSpPr>
          <p:spPr bwMode="auto">
            <a:xfrm>
              <a:off x="3860566" y="6001005"/>
              <a:ext cx="1441621" cy="369332"/>
            </a:xfrm>
            <a:prstGeom prst="rect">
              <a:avLst/>
            </a:prstGeom>
            <a:noFill/>
            <a:ln w="9525">
              <a:noFill/>
              <a:miter lim="800000"/>
              <a:headEnd/>
              <a:tailEnd/>
            </a:ln>
          </p:spPr>
          <p:txBody>
            <a:bodyPr wrap="none">
              <a:prstTxWarp prst="textNoShape">
                <a:avLst/>
              </a:prstTxWarp>
              <a:spAutoFit/>
            </a:bodyPr>
            <a:lstStyle/>
            <a:p>
              <a:r>
                <a:rPr lang="en-US"/>
                <a:t>Using E</a:t>
              </a:r>
              <a:r>
                <a:rPr lang="en-US">
                  <a:ea typeface="Arial" pitchFamily="-1" charset="0"/>
                  <a:cs typeface="Arial" pitchFamily="-1" charset="0"/>
                </a:rPr>
                <a:t>(x,y)</a:t>
              </a:r>
            </a:p>
          </p:txBody>
        </p:sp>
      </p:grpSp>
      <p:grpSp>
        <p:nvGrpSpPr>
          <p:cNvPr id="19" name="Group 18"/>
          <p:cNvGrpSpPr/>
          <p:nvPr/>
        </p:nvGrpSpPr>
        <p:grpSpPr>
          <a:xfrm>
            <a:off x="156696" y="3088157"/>
            <a:ext cx="8784419" cy="402318"/>
            <a:chOff x="156696" y="3088157"/>
            <a:chExt cx="8784419" cy="402318"/>
          </a:xfrm>
        </p:grpSpPr>
        <p:sp>
          <p:nvSpPr>
            <p:cNvPr id="11" name="TextBox 10"/>
            <p:cNvSpPr txBox="1"/>
            <p:nvPr/>
          </p:nvSpPr>
          <p:spPr>
            <a:xfrm>
              <a:off x="156696" y="3100687"/>
              <a:ext cx="941747" cy="369332"/>
            </a:xfrm>
            <a:prstGeom prst="rect">
              <a:avLst/>
            </a:prstGeom>
            <a:noFill/>
          </p:spPr>
          <p:txBody>
            <a:bodyPr wrap="none" rtlCol="0">
              <a:spAutoFit/>
            </a:bodyPr>
            <a:lstStyle/>
            <a:p>
              <a:r>
                <a:rPr lang="en-US" dirty="0" smtClean="0"/>
                <a:t>generic</a:t>
              </a:r>
              <a:endParaRPr lang="en-US" dirty="0"/>
            </a:p>
          </p:txBody>
        </p:sp>
        <p:sp>
          <p:nvSpPr>
            <p:cNvPr id="12" name="TextBox 11"/>
            <p:cNvSpPr txBox="1"/>
            <p:nvPr/>
          </p:nvSpPr>
          <p:spPr>
            <a:xfrm>
              <a:off x="1488435" y="3112897"/>
              <a:ext cx="941747" cy="369332"/>
            </a:xfrm>
            <a:prstGeom prst="rect">
              <a:avLst/>
            </a:prstGeom>
            <a:noFill/>
          </p:spPr>
          <p:txBody>
            <a:bodyPr wrap="none" rtlCol="0">
              <a:spAutoFit/>
            </a:bodyPr>
            <a:lstStyle/>
            <a:p>
              <a:r>
                <a:rPr lang="en-US" dirty="0" smtClean="0"/>
                <a:t>generic</a:t>
              </a:r>
              <a:endParaRPr lang="en-US" dirty="0"/>
            </a:p>
          </p:txBody>
        </p:sp>
        <p:sp>
          <p:nvSpPr>
            <p:cNvPr id="13" name="TextBox 12"/>
            <p:cNvSpPr txBox="1"/>
            <p:nvPr/>
          </p:nvSpPr>
          <p:spPr>
            <a:xfrm>
              <a:off x="2758492" y="3121143"/>
              <a:ext cx="941747" cy="369332"/>
            </a:xfrm>
            <a:prstGeom prst="rect">
              <a:avLst/>
            </a:prstGeom>
            <a:noFill/>
          </p:spPr>
          <p:txBody>
            <a:bodyPr wrap="none" rtlCol="0">
              <a:spAutoFit/>
            </a:bodyPr>
            <a:lstStyle/>
            <a:p>
              <a:r>
                <a:rPr lang="en-US" dirty="0" smtClean="0"/>
                <a:t>generic</a:t>
              </a:r>
              <a:endParaRPr lang="en-US" dirty="0"/>
            </a:p>
          </p:txBody>
        </p:sp>
        <p:sp>
          <p:nvSpPr>
            <p:cNvPr id="14" name="TextBox 13"/>
            <p:cNvSpPr txBox="1"/>
            <p:nvPr/>
          </p:nvSpPr>
          <p:spPr>
            <a:xfrm>
              <a:off x="5397572" y="3088157"/>
              <a:ext cx="941747" cy="369332"/>
            </a:xfrm>
            <a:prstGeom prst="rect">
              <a:avLst/>
            </a:prstGeom>
            <a:noFill/>
          </p:spPr>
          <p:txBody>
            <a:bodyPr wrap="none" rtlCol="0">
              <a:spAutoFit/>
            </a:bodyPr>
            <a:lstStyle/>
            <a:p>
              <a:r>
                <a:rPr lang="en-US" dirty="0" smtClean="0"/>
                <a:t>generic</a:t>
              </a:r>
              <a:endParaRPr lang="en-US" dirty="0"/>
            </a:p>
          </p:txBody>
        </p:sp>
        <p:sp>
          <p:nvSpPr>
            <p:cNvPr id="15" name="TextBox 14"/>
            <p:cNvSpPr txBox="1"/>
            <p:nvPr/>
          </p:nvSpPr>
          <p:spPr>
            <a:xfrm>
              <a:off x="6729311" y="3100367"/>
              <a:ext cx="941747" cy="369332"/>
            </a:xfrm>
            <a:prstGeom prst="rect">
              <a:avLst/>
            </a:prstGeom>
            <a:noFill/>
          </p:spPr>
          <p:txBody>
            <a:bodyPr wrap="none" rtlCol="0">
              <a:spAutoFit/>
            </a:bodyPr>
            <a:lstStyle/>
            <a:p>
              <a:r>
                <a:rPr lang="en-US" dirty="0" smtClean="0"/>
                <a:t>generic</a:t>
              </a:r>
              <a:endParaRPr lang="en-US" dirty="0"/>
            </a:p>
          </p:txBody>
        </p:sp>
        <p:sp>
          <p:nvSpPr>
            <p:cNvPr id="16" name="TextBox 15"/>
            <p:cNvSpPr txBox="1"/>
            <p:nvPr/>
          </p:nvSpPr>
          <p:spPr>
            <a:xfrm>
              <a:off x="7999368" y="3108613"/>
              <a:ext cx="941747" cy="369332"/>
            </a:xfrm>
            <a:prstGeom prst="rect">
              <a:avLst/>
            </a:prstGeom>
            <a:noFill/>
          </p:spPr>
          <p:txBody>
            <a:bodyPr wrap="none" rtlCol="0">
              <a:spAutoFit/>
            </a:bodyPr>
            <a:lstStyle/>
            <a:p>
              <a:r>
                <a:rPr lang="en-US" dirty="0" smtClean="0"/>
                <a:t>generic</a:t>
              </a:r>
              <a:endParaRPr lang="en-US" dirty="0"/>
            </a:p>
          </p:txBody>
        </p:sp>
        <p:sp>
          <p:nvSpPr>
            <p:cNvPr id="17" name="TextBox 16"/>
            <p:cNvSpPr txBox="1"/>
            <p:nvPr/>
          </p:nvSpPr>
          <p:spPr>
            <a:xfrm>
              <a:off x="3974772" y="3100365"/>
              <a:ext cx="1224088" cy="369332"/>
            </a:xfrm>
            <a:prstGeom prst="rect">
              <a:avLst/>
            </a:prstGeom>
            <a:noFill/>
          </p:spPr>
          <p:txBody>
            <a:bodyPr wrap="none" rtlCol="0">
              <a:spAutoFit/>
            </a:bodyPr>
            <a:lstStyle/>
            <a:p>
              <a:r>
                <a:rPr lang="en-US" dirty="0" smtClean="0"/>
                <a:t>accidenta</a:t>
              </a:r>
              <a:r>
                <a:rPr lang="en-US" dirty="0" smtClean="0"/>
                <a:t>l</a:t>
              </a:r>
              <a:endParaRPr lang="en-US" dirty="0"/>
            </a:p>
          </p:txBody>
        </p:sp>
      </p:grpSp>
      <p:sp>
        <p:nvSpPr>
          <p:cNvPr id="18" name="TextBox 17"/>
          <p:cNvSpPr txBox="1"/>
          <p:nvPr/>
        </p:nvSpPr>
        <p:spPr>
          <a:xfrm>
            <a:off x="-1080373" y="1772999"/>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ea typeface="ＭＳ Ｐゴシック" pitchFamily="-1" charset="-128"/>
                <a:cs typeface="ＭＳ Ｐゴシック" pitchFamily="-1" charset="-128"/>
              </a:rPr>
              <a:t>From edges to surface constraints</a:t>
            </a:r>
          </a:p>
        </p:txBody>
      </p:sp>
      <p:sp>
        <p:nvSpPr>
          <p:cNvPr id="73731" name="Content Placeholder 2"/>
          <p:cNvSpPr>
            <a:spLocks noGrp="1"/>
          </p:cNvSpPr>
          <p:nvPr>
            <p:ph idx="1"/>
          </p:nvPr>
        </p:nvSpPr>
        <p:spPr>
          <a:xfrm>
            <a:off x="457200" y="1081088"/>
            <a:ext cx="8229600" cy="658812"/>
          </a:xfrm>
        </p:spPr>
        <p:txBody>
          <a:bodyPr/>
          <a:lstStyle/>
          <a:p>
            <a:r>
              <a:rPr lang="en-US" smtClean="0">
                <a:ea typeface="ＭＳ Ｐゴシック" pitchFamily="-1" charset="-128"/>
                <a:cs typeface="ＭＳ Ｐゴシック" pitchFamily="-1" charset="-128"/>
              </a:rPr>
              <a:t>Vertical edges</a:t>
            </a:r>
          </a:p>
        </p:txBody>
      </p:sp>
      <p:grpSp>
        <p:nvGrpSpPr>
          <p:cNvPr id="73732" name="Group 6"/>
          <p:cNvGrpSpPr>
            <a:grpSpLocks/>
          </p:cNvGrpSpPr>
          <p:nvPr/>
        </p:nvGrpSpPr>
        <p:grpSpPr bwMode="auto">
          <a:xfrm>
            <a:off x="469900" y="1754188"/>
            <a:ext cx="2962275" cy="1873250"/>
            <a:chOff x="1070323" y="3037092"/>
            <a:chExt cx="3533163" cy="2235200"/>
          </a:xfrm>
        </p:grpSpPr>
        <p:pic>
          <p:nvPicPr>
            <p:cNvPr id="73744" name="Picture 7"/>
            <p:cNvPicPr>
              <a:picLocks noChangeAspect="1"/>
            </p:cNvPicPr>
            <p:nvPr/>
          </p:nvPicPr>
          <p:blipFill>
            <a:blip r:embed="rId2"/>
            <a:srcRect/>
            <a:stretch>
              <a:fillRect/>
            </a:stretch>
          </p:blipFill>
          <p:spPr bwMode="auto">
            <a:xfrm>
              <a:off x="1070323" y="3037092"/>
              <a:ext cx="2286000" cy="2235200"/>
            </a:xfrm>
            <a:prstGeom prst="rect">
              <a:avLst/>
            </a:prstGeom>
            <a:noFill/>
            <a:ln w="9525">
              <a:noFill/>
              <a:miter lim="800000"/>
              <a:headEnd/>
              <a:tailEnd/>
            </a:ln>
          </p:spPr>
        </p:pic>
        <p:pic>
          <p:nvPicPr>
            <p:cNvPr id="73745" name="Picture 8"/>
            <p:cNvPicPr>
              <a:picLocks noChangeAspect="1"/>
            </p:cNvPicPr>
            <p:nvPr/>
          </p:nvPicPr>
          <p:blipFill>
            <a:blip r:embed="rId3"/>
            <a:srcRect/>
            <a:stretch>
              <a:fillRect/>
            </a:stretch>
          </p:blipFill>
          <p:spPr bwMode="auto">
            <a:xfrm>
              <a:off x="3765286" y="3499236"/>
              <a:ext cx="838200" cy="1574800"/>
            </a:xfrm>
            <a:prstGeom prst="rect">
              <a:avLst/>
            </a:prstGeom>
            <a:noFill/>
            <a:ln w="9525">
              <a:noFill/>
              <a:miter lim="800000"/>
              <a:headEnd/>
              <a:tailEnd/>
            </a:ln>
          </p:spPr>
        </p:pic>
        <p:pic>
          <p:nvPicPr>
            <p:cNvPr id="73746" name="Picture 9"/>
            <p:cNvPicPr>
              <a:picLocks noChangeAspect="1"/>
            </p:cNvPicPr>
            <p:nvPr/>
          </p:nvPicPr>
          <p:blipFill>
            <a:blip r:embed="rId4"/>
            <a:srcRect/>
            <a:stretch>
              <a:fillRect/>
            </a:stretch>
          </p:blipFill>
          <p:spPr bwMode="auto">
            <a:xfrm>
              <a:off x="1123865" y="4222051"/>
              <a:ext cx="3086100" cy="1003300"/>
            </a:xfrm>
            <a:prstGeom prst="rect">
              <a:avLst/>
            </a:prstGeom>
            <a:noFill/>
            <a:ln w="9525">
              <a:noFill/>
              <a:miter lim="800000"/>
              <a:headEnd/>
              <a:tailEnd/>
            </a:ln>
          </p:spPr>
        </p:pic>
      </p:grpSp>
      <p:pic>
        <p:nvPicPr>
          <p:cNvPr id="73734" name="Picture 21"/>
          <p:cNvPicPr>
            <a:picLocks noChangeAspect="1"/>
          </p:cNvPicPr>
          <p:nvPr/>
        </p:nvPicPr>
        <p:blipFill>
          <a:blip r:embed="rId5"/>
          <a:srcRect/>
          <a:stretch>
            <a:fillRect/>
          </a:stretch>
        </p:blipFill>
        <p:spPr bwMode="auto">
          <a:xfrm>
            <a:off x="2127250" y="4687888"/>
            <a:ext cx="1485900" cy="1428750"/>
          </a:xfrm>
          <a:prstGeom prst="rect">
            <a:avLst/>
          </a:prstGeom>
          <a:noFill/>
          <a:ln w="9525">
            <a:noFill/>
            <a:miter lim="800000"/>
            <a:headEnd/>
            <a:tailEnd/>
          </a:ln>
        </p:spPr>
      </p:pic>
      <p:pic>
        <p:nvPicPr>
          <p:cNvPr id="26" name="Picture 25"/>
          <p:cNvPicPr>
            <a:picLocks noChangeAspect="1"/>
          </p:cNvPicPr>
          <p:nvPr/>
        </p:nvPicPr>
        <p:blipFill>
          <a:blip r:embed="rId6"/>
          <a:srcRect/>
          <a:stretch>
            <a:fillRect/>
          </a:stretch>
        </p:blipFill>
        <p:spPr bwMode="auto">
          <a:xfrm>
            <a:off x="4214813" y="5195888"/>
            <a:ext cx="2909887" cy="525462"/>
          </a:xfrm>
          <a:prstGeom prst="rect">
            <a:avLst/>
          </a:prstGeom>
          <a:noFill/>
          <a:ln w="9525">
            <a:noFill/>
            <a:miter lim="800000"/>
            <a:headEnd/>
            <a:tailEnd/>
          </a:ln>
        </p:spPr>
      </p:pic>
      <p:grpSp>
        <p:nvGrpSpPr>
          <p:cNvPr id="4" name="Group 30"/>
          <p:cNvGrpSpPr>
            <a:grpSpLocks/>
          </p:cNvGrpSpPr>
          <p:nvPr/>
        </p:nvGrpSpPr>
        <p:grpSpPr bwMode="auto">
          <a:xfrm>
            <a:off x="3651250" y="4805363"/>
            <a:ext cx="3535363" cy="830262"/>
            <a:chOff x="3651250" y="4806039"/>
            <a:chExt cx="3535502" cy="829586"/>
          </a:xfrm>
        </p:grpSpPr>
        <p:cxnSp>
          <p:nvCxnSpPr>
            <p:cNvPr id="24" name="Straight Arrow Connector 23"/>
            <p:cNvCxnSpPr/>
            <p:nvPr/>
          </p:nvCxnSpPr>
          <p:spPr>
            <a:xfrm flipV="1">
              <a:off x="3651250" y="5231143"/>
              <a:ext cx="373078" cy="79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3738" name="TextBox 24"/>
            <p:cNvSpPr txBox="1">
              <a:spLocks noChangeArrowheads="1"/>
            </p:cNvSpPr>
            <p:nvPr/>
          </p:nvSpPr>
          <p:spPr bwMode="auto">
            <a:xfrm>
              <a:off x="4133813" y="4806039"/>
              <a:ext cx="3052939" cy="369332"/>
            </a:xfrm>
            <a:prstGeom prst="rect">
              <a:avLst/>
            </a:prstGeom>
            <a:noFill/>
            <a:ln w="9525">
              <a:noFill/>
              <a:miter lim="800000"/>
              <a:headEnd/>
              <a:tailEnd/>
            </a:ln>
          </p:spPr>
          <p:txBody>
            <a:bodyPr wrap="none">
              <a:prstTxWarp prst="textNoShape">
                <a:avLst/>
              </a:prstTxWarp>
              <a:spAutoFit/>
            </a:bodyPr>
            <a:lstStyle/>
            <a:p>
              <a:r>
                <a:rPr lang="en-US"/>
                <a:t>Z = constant along the edge</a:t>
              </a:r>
            </a:p>
          </p:txBody>
        </p:sp>
        <p:sp>
          <p:nvSpPr>
            <p:cNvPr id="28" name="Left Brace 27"/>
            <p:cNvSpPr/>
            <p:nvPr/>
          </p:nvSpPr>
          <p:spPr>
            <a:xfrm>
              <a:off x="4095767" y="4818729"/>
              <a:ext cx="103192" cy="816896"/>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grpSp>
        <p:nvGrpSpPr>
          <p:cNvPr id="36" name="Group 35"/>
          <p:cNvGrpSpPr/>
          <p:nvPr/>
        </p:nvGrpSpPr>
        <p:grpSpPr>
          <a:xfrm>
            <a:off x="4247723" y="1513262"/>
            <a:ext cx="4213225" cy="1833562"/>
            <a:chOff x="4132263" y="4341813"/>
            <a:chExt cx="4213225" cy="1833562"/>
          </a:xfrm>
        </p:grpSpPr>
        <p:sp>
          <p:nvSpPr>
            <p:cNvPr id="19" name="TextBox 18"/>
            <p:cNvSpPr txBox="1">
              <a:spLocks noChangeArrowheads="1"/>
            </p:cNvSpPr>
            <p:nvPr/>
          </p:nvSpPr>
          <p:spPr bwMode="auto">
            <a:xfrm>
              <a:off x="5484813" y="4832350"/>
              <a:ext cx="801687" cy="369888"/>
            </a:xfrm>
            <a:prstGeom prst="rect">
              <a:avLst/>
            </a:prstGeom>
            <a:noFill/>
            <a:ln w="9525">
              <a:noFill/>
              <a:miter lim="800000"/>
              <a:headEnd/>
              <a:tailEnd/>
            </a:ln>
          </p:spPr>
          <p:txBody>
            <a:bodyPr wrap="none">
              <a:prstTxWarp prst="textNoShape">
                <a:avLst/>
              </a:prstTxWarp>
              <a:spAutoFit/>
            </a:bodyPr>
            <a:lstStyle/>
            <a:p>
              <a:r>
                <a:rPr lang="en-US"/>
                <a:t>X + x</a:t>
              </a:r>
              <a:r>
                <a:rPr lang="en-US" baseline="-25000"/>
                <a:t>0</a:t>
              </a:r>
            </a:p>
          </p:txBody>
        </p:sp>
        <p:sp>
          <p:nvSpPr>
            <p:cNvPr id="20" name="TextBox 19"/>
            <p:cNvSpPr txBox="1">
              <a:spLocks noChangeArrowheads="1"/>
            </p:cNvSpPr>
            <p:nvPr/>
          </p:nvSpPr>
          <p:spPr bwMode="auto">
            <a:xfrm>
              <a:off x="5480050" y="5265738"/>
              <a:ext cx="2522538" cy="368300"/>
            </a:xfrm>
            <a:prstGeom prst="rect">
              <a:avLst/>
            </a:prstGeom>
            <a:noFill/>
            <a:ln w="9525">
              <a:noFill/>
              <a:miter lim="800000"/>
              <a:headEnd/>
              <a:tailEnd/>
            </a:ln>
          </p:spPr>
          <p:txBody>
            <a:bodyPr wrap="none">
              <a:prstTxWarp prst="textNoShape">
                <a:avLst/>
              </a:prstTxWarp>
              <a:spAutoFit/>
            </a:bodyPr>
            <a:lstStyle/>
            <a:p>
              <a:r>
                <a:rPr lang="en-US"/>
                <a:t>cos(</a:t>
              </a:r>
              <a:r>
                <a:rPr lang="en-US">
                  <a:latin typeface="Symbol" pitchFamily="-1" charset="2"/>
                  <a:ea typeface="Symbol" pitchFamily="-1" charset="2"/>
                  <a:cs typeface="Symbol" pitchFamily="-1" charset="2"/>
                </a:rPr>
                <a:t>q</a:t>
              </a:r>
              <a:r>
                <a:rPr lang="en-US"/>
                <a:t>) Y – sin(</a:t>
              </a:r>
              <a:r>
                <a:rPr lang="en-US">
                  <a:latin typeface="Symbol" pitchFamily="-1" charset="2"/>
                  <a:ea typeface="Symbol" pitchFamily="-1" charset="2"/>
                  <a:cs typeface="Symbol" pitchFamily="-1" charset="2"/>
                </a:rPr>
                <a:t>q</a:t>
              </a:r>
              <a:r>
                <a:rPr lang="en-US"/>
                <a:t>) Z + y</a:t>
              </a:r>
              <a:r>
                <a:rPr lang="en-US" baseline="-25000"/>
                <a:t>0</a:t>
              </a:r>
            </a:p>
          </p:txBody>
        </p:sp>
        <p:grpSp>
          <p:nvGrpSpPr>
            <p:cNvPr id="21" name="Group 44"/>
            <p:cNvGrpSpPr>
              <a:grpSpLocks/>
            </p:cNvGrpSpPr>
            <p:nvPr/>
          </p:nvGrpSpPr>
          <p:grpSpPr bwMode="auto">
            <a:xfrm>
              <a:off x="4132263" y="4840288"/>
              <a:ext cx="2082800" cy="1335087"/>
              <a:chOff x="4131810" y="4840699"/>
              <a:chExt cx="2083736" cy="1334173"/>
            </a:xfrm>
          </p:grpSpPr>
          <p:sp>
            <p:nvSpPr>
              <p:cNvPr id="22" name="TextBox 15"/>
              <p:cNvSpPr txBox="1">
                <a:spLocks noChangeArrowheads="1"/>
              </p:cNvSpPr>
              <p:nvPr/>
            </p:nvSpPr>
            <p:spPr bwMode="auto">
              <a:xfrm>
                <a:off x="5006005" y="4840699"/>
                <a:ext cx="499017" cy="369332"/>
              </a:xfrm>
              <a:prstGeom prst="rect">
                <a:avLst/>
              </a:prstGeom>
              <a:noFill/>
              <a:ln w="9525">
                <a:noFill/>
                <a:miter lim="800000"/>
                <a:headEnd/>
                <a:tailEnd/>
              </a:ln>
            </p:spPr>
            <p:txBody>
              <a:bodyPr wrap="none">
                <a:prstTxWarp prst="textNoShape">
                  <a:avLst/>
                </a:prstTxWarp>
                <a:spAutoFit/>
              </a:bodyPr>
              <a:lstStyle/>
              <a:p>
                <a:r>
                  <a:rPr lang="en-US"/>
                  <a:t>x = </a:t>
                </a:r>
              </a:p>
            </p:txBody>
          </p:sp>
          <p:sp>
            <p:nvSpPr>
              <p:cNvPr id="23" name="TextBox 16"/>
              <p:cNvSpPr txBox="1">
                <a:spLocks noChangeArrowheads="1"/>
              </p:cNvSpPr>
              <p:nvPr/>
            </p:nvSpPr>
            <p:spPr bwMode="auto">
              <a:xfrm>
                <a:off x="5009958" y="5298215"/>
                <a:ext cx="511841" cy="369332"/>
              </a:xfrm>
              <a:prstGeom prst="rect">
                <a:avLst/>
              </a:prstGeom>
              <a:noFill/>
              <a:ln w="9525">
                <a:noFill/>
                <a:miter lim="800000"/>
                <a:headEnd/>
                <a:tailEnd/>
              </a:ln>
            </p:spPr>
            <p:txBody>
              <a:bodyPr wrap="none">
                <a:prstTxWarp prst="textNoShape">
                  <a:avLst/>
                </a:prstTxWarp>
                <a:spAutoFit/>
              </a:bodyPr>
              <a:lstStyle/>
              <a:p>
                <a:r>
                  <a:rPr lang="en-US"/>
                  <a:t>y = </a:t>
                </a:r>
              </a:p>
            </p:txBody>
          </p:sp>
          <p:grpSp>
            <p:nvGrpSpPr>
              <p:cNvPr id="25" name="Group 43"/>
              <p:cNvGrpSpPr>
                <a:grpSpLocks/>
              </p:cNvGrpSpPr>
              <p:nvPr/>
            </p:nvGrpSpPr>
            <p:grpSpPr bwMode="auto">
              <a:xfrm>
                <a:off x="4131810" y="5170673"/>
                <a:ext cx="2083736" cy="1004199"/>
                <a:chOff x="4131810" y="5170673"/>
                <a:chExt cx="2083736" cy="1004199"/>
              </a:xfrm>
            </p:grpSpPr>
            <p:sp>
              <p:nvSpPr>
                <p:cNvPr id="27" name="TextBox 17"/>
                <p:cNvSpPr txBox="1">
                  <a:spLocks noChangeArrowheads="1"/>
                </p:cNvSpPr>
                <p:nvPr/>
              </p:nvSpPr>
              <p:spPr bwMode="auto">
                <a:xfrm>
                  <a:off x="4131810" y="5805540"/>
                  <a:ext cx="2083736" cy="369332"/>
                </a:xfrm>
                <a:prstGeom prst="rect">
                  <a:avLst/>
                </a:prstGeom>
                <a:noFill/>
                <a:ln w="9525">
                  <a:noFill/>
                  <a:miter lim="800000"/>
                  <a:headEnd/>
                  <a:tailEnd/>
                </a:ln>
              </p:spPr>
              <p:txBody>
                <a:bodyPr wrap="none">
                  <a:prstTxWarp prst="textNoShape">
                    <a:avLst/>
                  </a:prstTxWarp>
                  <a:spAutoFit/>
                </a:bodyPr>
                <a:lstStyle/>
                <a:p>
                  <a:r>
                    <a:rPr lang="en-US"/>
                    <a:t>image coordinates</a:t>
                  </a:r>
                </a:p>
              </p:txBody>
            </p:sp>
            <p:cxnSp>
              <p:nvCxnSpPr>
                <p:cNvPr id="29" name="Straight Arrow Connector 28"/>
                <p:cNvCxnSpPr/>
                <p:nvPr/>
              </p:nvCxnSpPr>
              <p:spPr>
                <a:xfrm flipV="1">
                  <a:off x="4883034" y="5606936"/>
                  <a:ext cx="214409" cy="206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flipH="1" flipV="1">
                  <a:off x="4618961" y="5368041"/>
                  <a:ext cx="642497" cy="247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1" name="Group 42"/>
            <p:cNvGrpSpPr>
              <a:grpSpLocks/>
            </p:cNvGrpSpPr>
            <p:nvPr/>
          </p:nvGrpSpPr>
          <p:grpSpPr bwMode="auto">
            <a:xfrm>
              <a:off x="5756275" y="4341813"/>
              <a:ext cx="2589213" cy="1001712"/>
              <a:chOff x="5756496" y="4341626"/>
              <a:chExt cx="2589052" cy="1002112"/>
            </a:xfrm>
          </p:grpSpPr>
          <p:sp>
            <p:nvSpPr>
              <p:cNvPr id="32" name="TextBox 18"/>
              <p:cNvSpPr txBox="1">
                <a:spLocks noChangeArrowheads="1"/>
              </p:cNvSpPr>
              <p:nvPr/>
            </p:nvSpPr>
            <p:spPr bwMode="auto">
              <a:xfrm>
                <a:off x="6304755" y="4341626"/>
                <a:ext cx="2040793" cy="369332"/>
              </a:xfrm>
              <a:prstGeom prst="rect">
                <a:avLst/>
              </a:prstGeom>
              <a:noFill/>
              <a:ln w="9525">
                <a:noFill/>
                <a:miter lim="800000"/>
                <a:headEnd/>
                <a:tailEnd/>
              </a:ln>
            </p:spPr>
            <p:txBody>
              <a:bodyPr wrap="none">
                <a:prstTxWarp prst="textNoShape">
                  <a:avLst/>
                </a:prstTxWarp>
                <a:spAutoFit/>
              </a:bodyPr>
              <a:lstStyle/>
              <a:p>
                <a:r>
                  <a:rPr lang="en-US" dirty="0"/>
                  <a:t>World coordinates</a:t>
                </a:r>
              </a:p>
            </p:txBody>
          </p:sp>
          <p:cxnSp>
            <p:nvCxnSpPr>
              <p:cNvPr id="33" name="Straight Arrow Connector 32"/>
              <p:cNvCxnSpPr/>
              <p:nvPr/>
            </p:nvCxnSpPr>
            <p:spPr>
              <a:xfrm rot="10800000" flipV="1">
                <a:off x="5756496" y="4617961"/>
                <a:ext cx="619087" cy="281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6301626" y="4799911"/>
                <a:ext cx="617784" cy="469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H="1">
                <a:off x="6957223" y="4934828"/>
                <a:ext cx="617784" cy="149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37" name="TextBox 36"/>
          <p:cNvSpPr txBox="1"/>
          <p:nvPr/>
        </p:nvSpPr>
        <p:spPr>
          <a:xfrm>
            <a:off x="519568" y="700951"/>
            <a:ext cx="8087971" cy="369332"/>
          </a:xfrm>
          <a:prstGeom prst="rect">
            <a:avLst/>
          </a:prstGeom>
          <a:noFill/>
        </p:spPr>
        <p:txBody>
          <a:bodyPr wrap="none" rtlCol="0">
            <a:spAutoFit/>
          </a:bodyPr>
          <a:lstStyle/>
          <a:p>
            <a:r>
              <a:rPr lang="en-US" dirty="0" smtClean="0"/>
              <a:t>How can we relate the information in the pixels with 3D surfaces in the world?</a:t>
            </a:r>
            <a:endParaRPr lang="en-US" dirty="0"/>
          </a:p>
        </p:txBody>
      </p:sp>
      <p:sp>
        <p:nvSpPr>
          <p:cNvPr id="38" name="TextBox 37"/>
          <p:cNvSpPr txBox="1"/>
          <p:nvPr/>
        </p:nvSpPr>
        <p:spPr>
          <a:xfrm>
            <a:off x="527816" y="3933585"/>
            <a:ext cx="7977965" cy="646331"/>
          </a:xfrm>
          <a:prstGeom prst="rect">
            <a:avLst/>
          </a:prstGeom>
          <a:noFill/>
          <a:ln>
            <a:solidFill>
              <a:srgbClr val="FF0000"/>
            </a:solidFill>
          </a:ln>
        </p:spPr>
        <p:txBody>
          <a:bodyPr wrap="none" rtlCol="0">
            <a:spAutoFit/>
          </a:bodyPr>
          <a:lstStyle/>
          <a:p>
            <a:r>
              <a:rPr lang="en-US" dirty="0" smtClean="0"/>
              <a:t>Given the image, what can we say about X, Y and Z in the pixels that belong</a:t>
            </a:r>
            <a:br>
              <a:rPr lang="en-US" dirty="0" smtClean="0"/>
            </a:br>
            <a:r>
              <a:rPr lang="en-US" dirty="0" smtClean="0"/>
              <a:t>to a vertical edge?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mtClean="0">
                <a:ea typeface="ＭＳ Ｐゴシック" pitchFamily="-1" charset="-128"/>
                <a:cs typeface="ＭＳ Ｐゴシック" pitchFamily="-1" charset="-128"/>
              </a:rPr>
              <a:t>From edges to surface constraints</a:t>
            </a:r>
          </a:p>
        </p:txBody>
      </p:sp>
      <p:sp>
        <p:nvSpPr>
          <p:cNvPr id="74755" name="Content Placeholder 2"/>
          <p:cNvSpPr>
            <a:spLocks noGrp="1"/>
          </p:cNvSpPr>
          <p:nvPr>
            <p:ph idx="1"/>
          </p:nvPr>
        </p:nvSpPr>
        <p:spPr>
          <a:xfrm>
            <a:off x="457200" y="1081088"/>
            <a:ext cx="8229600" cy="658812"/>
          </a:xfrm>
        </p:spPr>
        <p:txBody>
          <a:bodyPr/>
          <a:lstStyle/>
          <a:p>
            <a:r>
              <a:rPr lang="en-US" smtClean="0">
                <a:ea typeface="ＭＳ Ｐゴシック" pitchFamily="-1" charset="-128"/>
                <a:cs typeface="ＭＳ Ｐゴシック" pitchFamily="-1" charset="-128"/>
              </a:rPr>
              <a:t>Horizontal edges</a:t>
            </a:r>
          </a:p>
        </p:txBody>
      </p:sp>
      <p:grpSp>
        <p:nvGrpSpPr>
          <p:cNvPr id="74756" name="Group 6"/>
          <p:cNvGrpSpPr>
            <a:grpSpLocks/>
          </p:cNvGrpSpPr>
          <p:nvPr/>
        </p:nvGrpSpPr>
        <p:grpSpPr bwMode="auto">
          <a:xfrm>
            <a:off x="469900" y="1754188"/>
            <a:ext cx="2962275" cy="1873250"/>
            <a:chOff x="1070323" y="3037092"/>
            <a:chExt cx="3533163" cy="2235200"/>
          </a:xfrm>
        </p:grpSpPr>
        <p:pic>
          <p:nvPicPr>
            <p:cNvPr id="74772" name="Picture 7"/>
            <p:cNvPicPr>
              <a:picLocks noChangeAspect="1"/>
            </p:cNvPicPr>
            <p:nvPr/>
          </p:nvPicPr>
          <p:blipFill>
            <a:blip r:embed="rId2"/>
            <a:srcRect/>
            <a:stretch>
              <a:fillRect/>
            </a:stretch>
          </p:blipFill>
          <p:spPr bwMode="auto">
            <a:xfrm>
              <a:off x="1070323" y="3037092"/>
              <a:ext cx="2286000" cy="2235200"/>
            </a:xfrm>
            <a:prstGeom prst="rect">
              <a:avLst/>
            </a:prstGeom>
            <a:noFill/>
            <a:ln w="9525">
              <a:noFill/>
              <a:miter lim="800000"/>
              <a:headEnd/>
              <a:tailEnd/>
            </a:ln>
          </p:spPr>
        </p:pic>
        <p:pic>
          <p:nvPicPr>
            <p:cNvPr id="74773" name="Picture 8"/>
            <p:cNvPicPr>
              <a:picLocks noChangeAspect="1"/>
            </p:cNvPicPr>
            <p:nvPr/>
          </p:nvPicPr>
          <p:blipFill>
            <a:blip r:embed="rId3"/>
            <a:srcRect/>
            <a:stretch>
              <a:fillRect/>
            </a:stretch>
          </p:blipFill>
          <p:spPr bwMode="auto">
            <a:xfrm>
              <a:off x="3765286" y="3499236"/>
              <a:ext cx="838200" cy="1574800"/>
            </a:xfrm>
            <a:prstGeom prst="rect">
              <a:avLst/>
            </a:prstGeom>
            <a:noFill/>
            <a:ln w="9525">
              <a:noFill/>
              <a:miter lim="800000"/>
              <a:headEnd/>
              <a:tailEnd/>
            </a:ln>
          </p:spPr>
        </p:pic>
        <p:pic>
          <p:nvPicPr>
            <p:cNvPr id="74774" name="Picture 9"/>
            <p:cNvPicPr>
              <a:picLocks noChangeAspect="1"/>
            </p:cNvPicPr>
            <p:nvPr/>
          </p:nvPicPr>
          <p:blipFill>
            <a:blip r:embed="rId4"/>
            <a:srcRect/>
            <a:stretch>
              <a:fillRect/>
            </a:stretch>
          </p:blipFill>
          <p:spPr bwMode="auto">
            <a:xfrm>
              <a:off x="1123865" y="4222051"/>
              <a:ext cx="3086100" cy="1003300"/>
            </a:xfrm>
            <a:prstGeom prst="rect">
              <a:avLst/>
            </a:prstGeom>
            <a:noFill/>
            <a:ln w="9525">
              <a:noFill/>
              <a:miter lim="800000"/>
              <a:headEnd/>
              <a:tailEnd/>
            </a:ln>
          </p:spPr>
        </p:pic>
      </p:grpSp>
      <p:pic>
        <p:nvPicPr>
          <p:cNvPr id="74758" name="Picture 21"/>
          <p:cNvPicPr>
            <a:picLocks noChangeAspect="1"/>
          </p:cNvPicPr>
          <p:nvPr/>
        </p:nvPicPr>
        <p:blipFill>
          <a:blip r:embed="rId5"/>
          <a:srcRect/>
          <a:stretch>
            <a:fillRect/>
          </a:stretch>
        </p:blipFill>
        <p:spPr bwMode="auto">
          <a:xfrm>
            <a:off x="2127250" y="4976533"/>
            <a:ext cx="1485900" cy="1428750"/>
          </a:xfrm>
          <a:prstGeom prst="rect">
            <a:avLst/>
          </a:prstGeom>
          <a:noFill/>
          <a:ln w="9525">
            <a:noFill/>
            <a:miter lim="800000"/>
            <a:headEnd/>
            <a:tailEnd/>
          </a:ln>
        </p:spPr>
      </p:pic>
      <p:grpSp>
        <p:nvGrpSpPr>
          <p:cNvPr id="4" name="Group 30"/>
          <p:cNvGrpSpPr>
            <a:grpSpLocks/>
          </p:cNvGrpSpPr>
          <p:nvPr/>
        </p:nvGrpSpPr>
        <p:grpSpPr bwMode="auto">
          <a:xfrm>
            <a:off x="3276561" y="4626304"/>
            <a:ext cx="3840203" cy="828675"/>
            <a:chOff x="3276982" y="3982844"/>
            <a:chExt cx="3840166" cy="829268"/>
          </a:xfrm>
        </p:grpSpPr>
        <p:cxnSp>
          <p:nvCxnSpPr>
            <p:cNvPr id="24" name="Straight Arrow Connector 23"/>
            <p:cNvCxnSpPr/>
            <p:nvPr/>
          </p:nvCxnSpPr>
          <p:spPr>
            <a:xfrm flipV="1">
              <a:off x="3276982" y="4395450"/>
              <a:ext cx="690299" cy="18021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4766" name="TextBox 24"/>
            <p:cNvSpPr txBox="1">
              <a:spLocks noChangeArrowheads="1"/>
            </p:cNvSpPr>
            <p:nvPr/>
          </p:nvSpPr>
          <p:spPr bwMode="auto">
            <a:xfrm>
              <a:off x="4055417" y="3982844"/>
              <a:ext cx="3061731" cy="369332"/>
            </a:xfrm>
            <a:prstGeom prst="rect">
              <a:avLst/>
            </a:prstGeom>
            <a:noFill/>
            <a:ln w="9525">
              <a:noFill/>
              <a:miter lim="800000"/>
              <a:headEnd/>
              <a:tailEnd/>
            </a:ln>
          </p:spPr>
          <p:txBody>
            <a:bodyPr wrap="none">
              <a:prstTxWarp prst="textNoShape">
                <a:avLst/>
              </a:prstTxWarp>
              <a:spAutoFit/>
            </a:bodyPr>
            <a:lstStyle/>
            <a:p>
              <a:r>
                <a:rPr lang="en-US"/>
                <a:t>Y = constant along the edge</a:t>
              </a:r>
            </a:p>
          </p:txBody>
        </p:sp>
        <p:sp>
          <p:nvSpPr>
            <p:cNvPr id="28" name="Left Brace 27"/>
            <p:cNvSpPr/>
            <p:nvPr/>
          </p:nvSpPr>
          <p:spPr>
            <a:xfrm>
              <a:off x="4016790" y="3995553"/>
              <a:ext cx="103187" cy="816559"/>
            </a:xfrm>
            <a:prstGeom prst="leftBrace">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pitchFamily="-1" charset="-128"/>
                <a:cs typeface="ＭＳ Ｐゴシック" pitchFamily="-1" charset="-128"/>
              </a:endParaRPr>
            </a:p>
          </p:txBody>
        </p:sp>
      </p:grpSp>
      <p:grpSp>
        <p:nvGrpSpPr>
          <p:cNvPr id="5" name="Group 31"/>
          <p:cNvGrpSpPr>
            <a:grpSpLocks/>
          </p:cNvGrpSpPr>
          <p:nvPr/>
        </p:nvGrpSpPr>
        <p:grpSpPr bwMode="auto">
          <a:xfrm>
            <a:off x="4124325" y="4986666"/>
            <a:ext cx="4329113" cy="1101725"/>
            <a:chOff x="4123669" y="4343335"/>
            <a:chExt cx="4329055" cy="1101064"/>
          </a:xfrm>
        </p:grpSpPr>
        <p:pic>
          <p:nvPicPr>
            <p:cNvPr id="74762" name="Picture 18"/>
            <p:cNvPicPr>
              <a:picLocks noChangeAspect="1"/>
            </p:cNvPicPr>
            <p:nvPr/>
          </p:nvPicPr>
          <p:blipFill>
            <a:blip r:embed="rId6"/>
            <a:srcRect/>
            <a:stretch>
              <a:fillRect/>
            </a:stretch>
          </p:blipFill>
          <p:spPr bwMode="auto">
            <a:xfrm>
              <a:off x="4155026" y="4343335"/>
              <a:ext cx="1697317" cy="432044"/>
            </a:xfrm>
            <a:prstGeom prst="rect">
              <a:avLst/>
            </a:prstGeom>
            <a:noFill/>
            <a:ln w="9525">
              <a:noFill/>
              <a:miter lim="800000"/>
              <a:headEnd/>
              <a:tailEnd/>
            </a:ln>
          </p:spPr>
        </p:pic>
        <p:sp>
          <p:nvSpPr>
            <p:cNvPr id="74763" name="TextBox 19"/>
            <p:cNvSpPr txBox="1">
              <a:spLocks noChangeArrowheads="1"/>
            </p:cNvSpPr>
            <p:nvPr/>
          </p:nvSpPr>
          <p:spPr bwMode="auto">
            <a:xfrm>
              <a:off x="4123669" y="4798052"/>
              <a:ext cx="4329055" cy="369332"/>
            </a:xfrm>
            <a:prstGeom prst="rect">
              <a:avLst/>
            </a:prstGeom>
            <a:noFill/>
            <a:ln w="9525">
              <a:noFill/>
              <a:miter lim="800000"/>
              <a:headEnd/>
              <a:tailEnd/>
            </a:ln>
          </p:spPr>
          <p:txBody>
            <a:bodyPr wrap="none">
              <a:prstTxWarp prst="textNoShape">
                <a:avLst/>
              </a:prstTxWarp>
              <a:spAutoFit/>
            </a:bodyPr>
            <a:lstStyle/>
            <a:p>
              <a:r>
                <a:rPr lang="en-US"/>
                <a:t>Where </a:t>
              </a:r>
              <a:r>
                <a:rPr lang="en-US" b="1"/>
                <a:t>t</a:t>
              </a:r>
              <a:r>
                <a:rPr lang="en-US"/>
                <a:t> is the vector parallel to the edge</a:t>
              </a:r>
            </a:p>
          </p:txBody>
        </p:sp>
        <p:pic>
          <p:nvPicPr>
            <p:cNvPr id="74764" name="Picture 22"/>
            <p:cNvPicPr>
              <a:picLocks noChangeAspect="1"/>
            </p:cNvPicPr>
            <p:nvPr/>
          </p:nvPicPr>
          <p:blipFill>
            <a:blip r:embed="rId7"/>
            <a:srcRect/>
            <a:stretch>
              <a:fillRect/>
            </a:stretch>
          </p:blipFill>
          <p:spPr bwMode="auto">
            <a:xfrm>
              <a:off x="5599039" y="5143009"/>
              <a:ext cx="1603138" cy="301390"/>
            </a:xfrm>
            <a:prstGeom prst="rect">
              <a:avLst/>
            </a:prstGeom>
            <a:noFill/>
            <a:ln w="9525">
              <a:noFill/>
              <a:miter lim="800000"/>
              <a:headEnd/>
              <a:tailEnd/>
            </a:ln>
          </p:spPr>
        </p:pic>
      </p:grpSp>
      <p:grpSp>
        <p:nvGrpSpPr>
          <p:cNvPr id="6" name="Group 29"/>
          <p:cNvGrpSpPr/>
          <p:nvPr/>
        </p:nvGrpSpPr>
        <p:grpSpPr>
          <a:xfrm>
            <a:off x="4176192" y="6099874"/>
            <a:ext cx="4063306" cy="589729"/>
            <a:chOff x="292032" y="4606200"/>
            <a:chExt cx="7437888" cy="1079500"/>
          </a:xfrm>
          <a:noFill/>
        </p:grpSpPr>
        <p:pic>
          <p:nvPicPr>
            <p:cNvPr id="27" name="Picture 26"/>
            <p:cNvPicPr>
              <a:picLocks noChangeAspect="1"/>
            </p:cNvPicPr>
            <p:nvPr/>
          </p:nvPicPr>
          <p:blipFill>
            <a:blip r:embed="rId8"/>
            <a:stretch>
              <a:fillRect/>
            </a:stretch>
          </p:blipFill>
          <p:spPr>
            <a:xfrm>
              <a:off x="292032" y="4606200"/>
              <a:ext cx="2209800" cy="1079500"/>
            </a:xfrm>
            <a:prstGeom prst="rect">
              <a:avLst/>
            </a:prstGeom>
            <a:grpFill/>
          </p:spPr>
        </p:pic>
        <p:pic>
          <p:nvPicPr>
            <p:cNvPr id="29" name="Picture 28"/>
            <p:cNvPicPr>
              <a:picLocks noChangeAspect="1"/>
            </p:cNvPicPr>
            <p:nvPr/>
          </p:nvPicPr>
          <p:blipFill>
            <a:blip r:embed="rId9"/>
            <a:stretch>
              <a:fillRect/>
            </a:stretch>
          </p:blipFill>
          <p:spPr>
            <a:xfrm>
              <a:off x="2370520" y="4767150"/>
              <a:ext cx="5359400" cy="914400"/>
            </a:xfrm>
            <a:prstGeom prst="rect">
              <a:avLst/>
            </a:prstGeom>
            <a:grpFill/>
          </p:spPr>
        </p:pic>
      </p:grpSp>
      <p:grpSp>
        <p:nvGrpSpPr>
          <p:cNvPr id="26" name="Group 25"/>
          <p:cNvGrpSpPr/>
          <p:nvPr/>
        </p:nvGrpSpPr>
        <p:grpSpPr>
          <a:xfrm>
            <a:off x="4247723" y="1513262"/>
            <a:ext cx="4213225" cy="1833562"/>
            <a:chOff x="4132263" y="4341813"/>
            <a:chExt cx="4213225" cy="1833562"/>
          </a:xfrm>
        </p:grpSpPr>
        <p:sp>
          <p:nvSpPr>
            <p:cNvPr id="30" name="TextBox 29"/>
            <p:cNvSpPr txBox="1">
              <a:spLocks noChangeArrowheads="1"/>
            </p:cNvSpPr>
            <p:nvPr/>
          </p:nvSpPr>
          <p:spPr bwMode="auto">
            <a:xfrm>
              <a:off x="5484813" y="4832350"/>
              <a:ext cx="801687" cy="369888"/>
            </a:xfrm>
            <a:prstGeom prst="rect">
              <a:avLst/>
            </a:prstGeom>
            <a:noFill/>
            <a:ln w="9525">
              <a:noFill/>
              <a:miter lim="800000"/>
              <a:headEnd/>
              <a:tailEnd/>
            </a:ln>
          </p:spPr>
          <p:txBody>
            <a:bodyPr wrap="none">
              <a:prstTxWarp prst="textNoShape">
                <a:avLst/>
              </a:prstTxWarp>
              <a:spAutoFit/>
            </a:bodyPr>
            <a:lstStyle/>
            <a:p>
              <a:r>
                <a:rPr lang="en-US"/>
                <a:t>X + x</a:t>
              </a:r>
              <a:r>
                <a:rPr lang="en-US" baseline="-25000"/>
                <a:t>0</a:t>
              </a:r>
            </a:p>
          </p:txBody>
        </p:sp>
        <p:sp>
          <p:nvSpPr>
            <p:cNvPr id="31" name="TextBox 30"/>
            <p:cNvSpPr txBox="1">
              <a:spLocks noChangeArrowheads="1"/>
            </p:cNvSpPr>
            <p:nvPr/>
          </p:nvSpPr>
          <p:spPr bwMode="auto">
            <a:xfrm>
              <a:off x="5480050" y="5265738"/>
              <a:ext cx="2522538" cy="368300"/>
            </a:xfrm>
            <a:prstGeom prst="rect">
              <a:avLst/>
            </a:prstGeom>
            <a:noFill/>
            <a:ln w="9525">
              <a:noFill/>
              <a:miter lim="800000"/>
              <a:headEnd/>
              <a:tailEnd/>
            </a:ln>
          </p:spPr>
          <p:txBody>
            <a:bodyPr wrap="none">
              <a:prstTxWarp prst="textNoShape">
                <a:avLst/>
              </a:prstTxWarp>
              <a:spAutoFit/>
            </a:bodyPr>
            <a:lstStyle/>
            <a:p>
              <a:r>
                <a:rPr lang="en-US"/>
                <a:t>cos(</a:t>
              </a:r>
              <a:r>
                <a:rPr lang="en-US">
                  <a:latin typeface="Symbol" pitchFamily="-1" charset="2"/>
                  <a:ea typeface="Symbol" pitchFamily="-1" charset="2"/>
                  <a:cs typeface="Symbol" pitchFamily="-1" charset="2"/>
                </a:rPr>
                <a:t>q</a:t>
              </a:r>
              <a:r>
                <a:rPr lang="en-US"/>
                <a:t>) Y – sin(</a:t>
              </a:r>
              <a:r>
                <a:rPr lang="en-US">
                  <a:latin typeface="Symbol" pitchFamily="-1" charset="2"/>
                  <a:ea typeface="Symbol" pitchFamily="-1" charset="2"/>
                  <a:cs typeface="Symbol" pitchFamily="-1" charset="2"/>
                </a:rPr>
                <a:t>q</a:t>
              </a:r>
              <a:r>
                <a:rPr lang="en-US"/>
                <a:t>) Z + y</a:t>
              </a:r>
              <a:r>
                <a:rPr lang="en-US" baseline="-25000"/>
                <a:t>0</a:t>
              </a:r>
            </a:p>
          </p:txBody>
        </p:sp>
        <p:grpSp>
          <p:nvGrpSpPr>
            <p:cNvPr id="32" name="Group 44"/>
            <p:cNvGrpSpPr>
              <a:grpSpLocks/>
            </p:cNvGrpSpPr>
            <p:nvPr/>
          </p:nvGrpSpPr>
          <p:grpSpPr bwMode="auto">
            <a:xfrm>
              <a:off x="4132261" y="4840285"/>
              <a:ext cx="2082799" cy="1335086"/>
              <a:chOff x="4131810" y="4840699"/>
              <a:chExt cx="2083736" cy="1334173"/>
            </a:xfrm>
          </p:grpSpPr>
          <p:sp>
            <p:nvSpPr>
              <p:cNvPr id="38" name="TextBox 15"/>
              <p:cNvSpPr txBox="1">
                <a:spLocks noChangeArrowheads="1"/>
              </p:cNvSpPr>
              <p:nvPr/>
            </p:nvSpPr>
            <p:spPr bwMode="auto">
              <a:xfrm>
                <a:off x="5006005" y="4840699"/>
                <a:ext cx="499017" cy="369332"/>
              </a:xfrm>
              <a:prstGeom prst="rect">
                <a:avLst/>
              </a:prstGeom>
              <a:noFill/>
              <a:ln w="9525">
                <a:noFill/>
                <a:miter lim="800000"/>
                <a:headEnd/>
                <a:tailEnd/>
              </a:ln>
            </p:spPr>
            <p:txBody>
              <a:bodyPr wrap="none">
                <a:prstTxWarp prst="textNoShape">
                  <a:avLst/>
                </a:prstTxWarp>
                <a:spAutoFit/>
              </a:bodyPr>
              <a:lstStyle/>
              <a:p>
                <a:r>
                  <a:rPr lang="en-US"/>
                  <a:t>x = </a:t>
                </a:r>
              </a:p>
            </p:txBody>
          </p:sp>
          <p:sp>
            <p:nvSpPr>
              <p:cNvPr id="39" name="TextBox 16"/>
              <p:cNvSpPr txBox="1">
                <a:spLocks noChangeArrowheads="1"/>
              </p:cNvSpPr>
              <p:nvPr/>
            </p:nvSpPr>
            <p:spPr bwMode="auto">
              <a:xfrm>
                <a:off x="5009958" y="5298215"/>
                <a:ext cx="511841" cy="369332"/>
              </a:xfrm>
              <a:prstGeom prst="rect">
                <a:avLst/>
              </a:prstGeom>
              <a:noFill/>
              <a:ln w="9525">
                <a:noFill/>
                <a:miter lim="800000"/>
                <a:headEnd/>
                <a:tailEnd/>
              </a:ln>
            </p:spPr>
            <p:txBody>
              <a:bodyPr wrap="none">
                <a:prstTxWarp prst="textNoShape">
                  <a:avLst/>
                </a:prstTxWarp>
                <a:spAutoFit/>
              </a:bodyPr>
              <a:lstStyle/>
              <a:p>
                <a:r>
                  <a:rPr lang="en-US"/>
                  <a:t>y = </a:t>
                </a:r>
              </a:p>
            </p:txBody>
          </p:sp>
          <p:grpSp>
            <p:nvGrpSpPr>
              <p:cNvPr id="40" name="Group 43"/>
              <p:cNvGrpSpPr>
                <a:grpSpLocks/>
              </p:cNvGrpSpPr>
              <p:nvPr/>
            </p:nvGrpSpPr>
            <p:grpSpPr bwMode="auto">
              <a:xfrm>
                <a:off x="4131810" y="5170673"/>
                <a:ext cx="2083736" cy="1004199"/>
                <a:chOff x="4131810" y="5170673"/>
                <a:chExt cx="2083736" cy="1004199"/>
              </a:xfrm>
            </p:grpSpPr>
            <p:sp>
              <p:nvSpPr>
                <p:cNvPr id="41" name="TextBox 17"/>
                <p:cNvSpPr txBox="1">
                  <a:spLocks noChangeArrowheads="1"/>
                </p:cNvSpPr>
                <p:nvPr/>
              </p:nvSpPr>
              <p:spPr bwMode="auto">
                <a:xfrm>
                  <a:off x="4131810" y="5805540"/>
                  <a:ext cx="2083736" cy="369332"/>
                </a:xfrm>
                <a:prstGeom prst="rect">
                  <a:avLst/>
                </a:prstGeom>
                <a:noFill/>
                <a:ln w="9525">
                  <a:noFill/>
                  <a:miter lim="800000"/>
                  <a:headEnd/>
                  <a:tailEnd/>
                </a:ln>
              </p:spPr>
              <p:txBody>
                <a:bodyPr wrap="none">
                  <a:prstTxWarp prst="textNoShape">
                    <a:avLst/>
                  </a:prstTxWarp>
                  <a:spAutoFit/>
                </a:bodyPr>
                <a:lstStyle/>
                <a:p>
                  <a:r>
                    <a:rPr lang="en-US"/>
                    <a:t>image coordinates</a:t>
                  </a:r>
                </a:p>
              </p:txBody>
            </p:sp>
            <p:cxnSp>
              <p:nvCxnSpPr>
                <p:cNvPr id="42" name="Straight Arrow Connector 41"/>
                <p:cNvCxnSpPr/>
                <p:nvPr/>
              </p:nvCxnSpPr>
              <p:spPr>
                <a:xfrm flipV="1">
                  <a:off x="4883034" y="5606936"/>
                  <a:ext cx="214409" cy="206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flipH="1" flipV="1">
                  <a:off x="4618961" y="5368041"/>
                  <a:ext cx="642497" cy="247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nvGrpSpPr>
            <p:cNvPr id="33" name="Group 42"/>
            <p:cNvGrpSpPr>
              <a:grpSpLocks/>
            </p:cNvGrpSpPr>
            <p:nvPr/>
          </p:nvGrpSpPr>
          <p:grpSpPr bwMode="auto">
            <a:xfrm>
              <a:off x="5756275" y="4341817"/>
              <a:ext cx="2589213" cy="1001714"/>
              <a:chOff x="5756496" y="4341626"/>
              <a:chExt cx="2589052" cy="1002113"/>
            </a:xfrm>
          </p:grpSpPr>
          <p:sp>
            <p:nvSpPr>
              <p:cNvPr id="34" name="TextBox 18"/>
              <p:cNvSpPr txBox="1">
                <a:spLocks noChangeArrowheads="1"/>
              </p:cNvSpPr>
              <p:nvPr/>
            </p:nvSpPr>
            <p:spPr bwMode="auto">
              <a:xfrm>
                <a:off x="6304755" y="4341626"/>
                <a:ext cx="2040793" cy="369332"/>
              </a:xfrm>
              <a:prstGeom prst="rect">
                <a:avLst/>
              </a:prstGeom>
              <a:noFill/>
              <a:ln w="9525">
                <a:noFill/>
                <a:miter lim="800000"/>
                <a:headEnd/>
                <a:tailEnd/>
              </a:ln>
            </p:spPr>
            <p:txBody>
              <a:bodyPr wrap="none">
                <a:prstTxWarp prst="textNoShape">
                  <a:avLst/>
                </a:prstTxWarp>
                <a:spAutoFit/>
              </a:bodyPr>
              <a:lstStyle/>
              <a:p>
                <a:r>
                  <a:rPr lang="en-US" dirty="0"/>
                  <a:t>World coordinates</a:t>
                </a:r>
              </a:p>
            </p:txBody>
          </p:sp>
          <p:cxnSp>
            <p:nvCxnSpPr>
              <p:cNvPr id="35" name="Straight Arrow Connector 34"/>
              <p:cNvCxnSpPr/>
              <p:nvPr/>
            </p:nvCxnSpPr>
            <p:spPr>
              <a:xfrm rot="10800000" flipV="1">
                <a:off x="5756496" y="4617961"/>
                <a:ext cx="619087" cy="281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a:off x="6301626" y="4799911"/>
                <a:ext cx="617784" cy="4698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16200000" flipH="1">
                <a:off x="6957223" y="4934828"/>
                <a:ext cx="617784" cy="149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44" name="TextBox 43"/>
          <p:cNvSpPr txBox="1"/>
          <p:nvPr/>
        </p:nvSpPr>
        <p:spPr>
          <a:xfrm>
            <a:off x="428851" y="3809887"/>
            <a:ext cx="7977965" cy="646331"/>
          </a:xfrm>
          <a:prstGeom prst="rect">
            <a:avLst/>
          </a:prstGeom>
          <a:noFill/>
          <a:ln>
            <a:solidFill>
              <a:srgbClr val="008000"/>
            </a:solidFill>
          </a:ln>
        </p:spPr>
        <p:txBody>
          <a:bodyPr wrap="none" rtlCol="0">
            <a:spAutoFit/>
          </a:bodyPr>
          <a:lstStyle/>
          <a:p>
            <a:r>
              <a:rPr lang="en-US" dirty="0" smtClean="0"/>
              <a:t>Given the image, what can we say about X, Y and Z in the pixels that belong</a:t>
            </a:r>
            <a:br>
              <a:rPr lang="en-US" dirty="0" smtClean="0"/>
            </a:br>
            <a:r>
              <a:rPr lang="en-US" dirty="0" smtClean="0"/>
              <a:t>to an horizontal 3D edge?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ea typeface="ＭＳ Ｐゴシック" pitchFamily="-1" charset="-128"/>
                <a:cs typeface="ＭＳ Ｐゴシック" pitchFamily="-1" charset="-128"/>
              </a:rPr>
              <a:t>From edges to surface constraints</a:t>
            </a:r>
          </a:p>
        </p:txBody>
      </p:sp>
      <p:sp>
        <p:nvSpPr>
          <p:cNvPr id="75779" name="Content Placeholder 2"/>
          <p:cNvSpPr>
            <a:spLocks noGrp="1"/>
          </p:cNvSpPr>
          <p:nvPr>
            <p:ph idx="1"/>
          </p:nvPr>
        </p:nvSpPr>
        <p:spPr>
          <a:xfrm>
            <a:off x="457200" y="1081088"/>
            <a:ext cx="8229600" cy="658812"/>
          </a:xfrm>
        </p:spPr>
        <p:txBody>
          <a:bodyPr/>
          <a:lstStyle/>
          <a:p>
            <a:r>
              <a:rPr lang="en-US" smtClean="0">
                <a:ea typeface="ＭＳ Ｐゴシック" pitchFamily="-1" charset="-128"/>
                <a:cs typeface="ＭＳ Ｐゴシック" pitchFamily="-1" charset="-128"/>
              </a:rPr>
              <a:t>What happens where there are no edges?</a:t>
            </a:r>
          </a:p>
        </p:txBody>
      </p:sp>
      <p:pic>
        <p:nvPicPr>
          <p:cNvPr id="75780" name="Picture 21"/>
          <p:cNvPicPr>
            <a:picLocks noChangeAspect="1"/>
          </p:cNvPicPr>
          <p:nvPr/>
        </p:nvPicPr>
        <p:blipFill>
          <a:blip r:embed="rId2"/>
          <a:srcRect/>
          <a:stretch>
            <a:fillRect/>
          </a:stretch>
        </p:blipFill>
        <p:spPr bwMode="auto">
          <a:xfrm>
            <a:off x="1743075" y="2470150"/>
            <a:ext cx="1485900" cy="1427163"/>
          </a:xfrm>
          <a:prstGeom prst="rect">
            <a:avLst/>
          </a:prstGeom>
          <a:noFill/>
          <a:ln w="9525">
            <a:noFill/>
            <a:miter lim="800000"/>
            <a:headEnd/>
            <a:tailEnd/>
          </a:ln>
        </p:spPr>
      </p:pic>
      <p:sp>
        <p:nvSpPr>
          <p:cNvPr id="26" name="Oval 25"/>
          <p:cNvSpPr/>
          <p:nvPr/>
        </p:nvSpPr>
        <p:spPr>
          <a:xfrm>
            <a:off x="2508250" y="2767013"/>
            <a:ext cx="165100" cy="71437"/>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cxnSp>
        <p:nvCxnSpPr>
          <p:cNvPr id="24" name="Straight Arrow Connector 23"/>
          <p:cNvCxnSpPr/>
          <p:nvPr/>
        </p:nvCxnSpPr>
        <p:spPr>
          <a:xfrm flipV="1">
            <a:off x="2584450" y="2555875"/>
            <a:ext cx="590550" cy="244475"/>
          </a:xfrm>
          <a:prstGeom prst="straightConnector1">
            <a:avLst/>
          </a:prstGeom>
          <a:ln>
            <a:solidFill>
              <a:schemeClr val="tx1">
                <a:lumMod val="85000"/>
                <a:lumOff val="15000"/>
              </a:schemeClr>
            </a:solidFill>
            <a:tailEnd type="arrow"/>
          </a:ln>
        </p:spPr>
        <p:style>
          <a:lnRef idx="2">
            <a:schemeClr val="accent1"/>
          </a:lnRef>
          <a:fillRef idx="0">
            <a:schemeClr val="accent1"/>
          </a:fillRef>
          <a:effectRef idx="1">
            <a:schemeClr val="accent1"/>
          </a:effectRef>
          <a:fontRef idx="minor">
            <a:schemeClr val="tx1"/>
          </a:fontRef>
        </p:style>
      </p:cxnSp>
      <p:sp>
        <p:nvSpPr>
          <p:cNvPr id="75783" name="TextBox 29"/>
          <p:cNvSpPr txBox="1">
            <a:spLocks noChangeArrowheads="1"/>
          </p:cNvSpPr>
          <p:nvPr/>
        </p:nvSpPr>
        <p:spPr bwMode="auto">
          <a:xfrm>
            <a:off x="3238500" y="2305050"/>
            <a:ext cx="312738" cy="369888"/>
          </a:xfrm>
          <a:prstGeom prst="rect">
            <a:avLst/>
          </a:prstGeom>
          <a:noFill/>
          <a:ln w="9525">
            <a:noFill/>
            <a:miter lim="800000"/>
            <a:headEnd/>
            <a:tailEnd/>
          </a:ln>
        </p:spPr>
        <p:txBody>
          <a:bodyPr wrap="none">
            <a:prstTxWarp prst="textNoShape">
              <a:avLst/>
            </a:prstTxWarp>
            <a:spAutoFit/>
          </a:bodyPr>
          <a:lstStyle/>
          <a:p>
            <a:r>
              <a:rPr lang="en-US"/>
              <a:t>?</a:t>
            </a:r>
          </a:p>
        </p:txBody>
      </p:sp>
      <p:pic>
        <p:nvPicPr>
          <p:cNvPr id="32" name="Picture 31"/>
          <p:cNvPicPr>
            <a:picLocks noChangeAspect="1"/>
          </p:cNvPicPr>
          <p:nvPr/>
        </p:nvPicPr>
        <p:blipFill>
          <a:blip r:embed="rId3"/>
          <a:stretch>
            <a:fillRect/>
          </a:stretch>
        </p:blipFill>
        <p:spPr>
          <a:xfrm>
            <a:off x="4316413" y="3567113"/>
            <a:ext cx="2617787" cy="1662112"/>
          </a:xfrm>
          <a:prstGeom prst="rect">
            <a:avLst/>
          </a:prstGeom>
          <a:ln>
            <a:solidFill>
              <a:schemeClr val="bg1">
                <a:lumMod val="50000"/>
              </a:schemeClr>
            </a:solidFill>
          </a:ln>
        </p:spPr>
      </p:pic>
      <p:sp>
        <p:nvSpPr>
          <p:cNvPr id="33" name="TextBox 32"/>
          <p:cNvSpPr txBox="1">
            <a:spLocks noChangeArrowheads="1"/>
          </p:cNvSpPr>
          <p:nvPr/>
        </p:nvSpPr>
        <p:spPr bwMode="auto">
          <a:xfrm>
            <a:off x="4178300" y="3143250"/>
            <a:ext cx="3046413" cy="369888"/>
          </a:xfrm>
          <a:prstGeom prst="rect">
            <a:avLst/>
          </a:prstGeom>
          <a:noFill/>
          <a:ln w="9525">
            <a:noFill/>
            <a:miter lim="800000"/>
            <a:headEnd/>
            <a:tailEnd/>
          </a:ln>
        </p:spPr>
        <p:txBody>
          <a:bodyPr wrap="none">
            <a:prstTxWarp prst="textNoShape">
              <a:avLst/>
            </a:prstTxWarp>
            <a:spAutoFit/>
          </a:bodyPr>
          <a:lstStyle/>
          <a:p>
            <a:r>
              <a:rPr lang="en-US"/>
              <a:t>Assumption of planar faces:</a:t>
            </a:r>
          </a:p>
        </p:txBody>
      </p:sp>
      <p:sp>
        <p:nvSpPr>
          <p:cNvPr id="34" name="TextBox 33"/>
          <p:cNvSpPr txBox="1">
            <a:spLocks noChangeArrowheads="1"/>
          </p:cNvSpPr>
          <p:nvPr/>
        </p:nvSpPr>
        <p:spPr bwMode="auto">
          <a:xfrm>
            <a:off x="1452563" y="5946775"/>
            <a:ext cx="5715000" cy="369888"/>
          </a:xfrm>
          <a:prstGeom prst="rect">
            <a:avLst/>
          </a:prstGeom>
          <a:noFill/>
          <a:ln w="9525">
            <a:noFill/>
            <a:miter lim="800000"/>
            <a:headEnd/>
            <a:tailEnd/>
          </a:ln>
        </p:spPr>
        <p:txBody>
          <a:bodyPr wrap="none">
            <a:prstTxWarp prst="textNoShape">
              <a:avLst/>
            </a:prstTxWarp>
            <a:spAutoFit/>
          </a:bodyPr>
          <a:lstStyle/>
          <a:p>
            <a:r>
              <a:rPr lang="en-US"/>
              <a:t>Information has to be propagated from from the edges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ea typeface="ＭＳ Ｐゴシック" pitchFamily="-1" charset="-128"/>
                <a:cs typeface="ＭＳ Ｐゴシック" pitchFamily="-1" charset="-128"/>
              </a:rPr>
              <a:t>A simple inference scheme</a:t>
            </a:r>
          </a:p>
        </p:txBody>
      </p:sp>
      <p:sp>
        <p:nvSpPr>
          <p:cNvPr id="76803" name="Content Placeholder 2"/>
          <p:cNvSpPr>
            <a:spLocks noGrp="1"/>
          </p:cNvSpPr>
          <p:nvPr>
            <p:ph idx="1"/>
          </p:nvPr>
        </p:nvSpPr>
        <p:spPr>
          <a:xfrm>
            <a:off x="457200" y="1081088"/>
            <a:ext cx="8229600" cy="752475"/>
          </a:xfrm>
        </p:spPr>
        <p:txBody>
          <a:bodyPr/>
          <a:lstStyle/>
          <a:p>
            <a:pPr>
              <a:buFont typeface="Arial" pitchFamily="-1" charset="0"/>
              <a:buNone/>
            </a:pPr>
            <a:r>
              <a:rPr lang="en-US" smtClean="0">
                <a:ea typeface="ＭＳ Ｐゴシック" pitchFamily="-1" charset="-128"/>
                <a:cs typeface="ＭＳ Ｐゴシック" pitchFamily="-1" charset="-128"/>
              </a:rPr>
              <a:t>All the constraints are linear</a:t>
            </a:r>
          </a:p>
        </p:txBody>
      </p:sp>
      <p:pic>
        <p:nvPicPr>
          <p:cNvPr id="4" name="Picture 3"/>
          <p:cNvPicPr>
            <a:picLocks noChangeAspect="1"/>
          </p:cNvPicPr>
          <p:nvPr/>
        </p:nvPicPr>
        <p:blipFill>
          <a:blip r:embed="rId2"/>
          <a:stretch>
            <a:fillRect/>
          </a:stretch>
        </p:blipFill>
        <p:spPr>
          <a:xfrm>
            <a:off x="871538" y="3863975"/>
            <a:ext cx="2617787" cy="1662113"/>
          </a:xfrm>
          <a:prstGeom prst="rect">
            <a:avLst/>
          </a:prstGeom>
          <a:ln>
            <a:solidFill>
              <a:schemeClr val="bg1">
                <a:lumMod val="50000"/>
              </a:schemeClr>
            </a:solidFill>
          </a:ln>
        </p:spPr>
      </p:pic>
      <p:pic>
        <p:nvPicPr>
          <p:cNvPr id="76805" name="Picture 4"/>
          <p:cNvPicPr>
            <a:picLocks noChangeAspect="1"/>
          </p:cNvPicPr>
          <p:nvPr/>
        </p:nvPicPr>
        <p:blipFill>
          <a:blip r:embed="rId3"/>
          <a:srcRect/>
          <a:stretch>
            <a:fillRect/>
          </a:stretch>
        </p:blipFill>
        <p:spPr bwMode="auto">
          <a:xfrm>
            <a:off x="854075" y="3263900"/>
            <a:ext cx="1697038" cy="431800"/>
          </a:xfrm>
          <a:prstGeom prst="rect">
            <a:avLst/>
          </a:prstGeom>
          <a:noFill/>
          <a:ln w="9525">
            <a:solidFill>
              <a:srgbClr val="7F7F7F"/>
            </a:solidFill>
            <a:miter lim="800000"/>
            <a:headEnd/>
            <a:tailEnd/>
          </a:ln>
        </p:spPr>
      </p:pic>
      <p:pic>
        <p:nvPicPr>
          <p:cNvPr id="76806" name="Picture 5"/>
          <p:cNvPicPr>
            <a:picLocks noChangeAspect="1"/>
          </p:cNvPicPr>
          <p:nvPr/>
        </p:nvPicPr>
        <p:blipFill>
          <a:blip r:embed="rId4"/>
          <a:srcRect/>
          <a:stretch>
            <a:fillRect/>
          </a:stretch>
        </p:blipFill>
        <p:spPr bwMode="auto">
          <a:xfrm>
            <a:off x="815975" y="2593975"/>
            <a:ext cx="2909888" cy="527050"/>
          </a:xfrm>
          <a:prstGeom prst="rect">
            <a:avLst/>
          </a:prstGeom>
          <a:noFill/>
          <a:ln w="9525">
            <a:solidFill>
              <a:srgbClr val="7F7F7F"/>
            </a:solidFill>
            <a:miter lim="800000"/>
            <a:headEnd/>
            <a:tailEnd/>
          </a:ln>
        </p:spPr>
      </p:pic>
      <p:sp>
        <p:nvSpPr>
          <p:cNvPr id="76807" name="TextBox 6"/>
          <p:cNvSpPr txBox="1">
            <a:spLocks noChangeArrowheads="1"/>
          </p:cNvSpPr>
          <p:nvPr/>
        </p:nvSpPr>
        <p:spPr bwMode="auto">
          <a:xfrm>
            <a:off x="768350" y="2030413"/>
            <a:ext cx="1190625" cy="368300"/>
          </a:xfrm>
          <a:prstGeom prst="rect">
            <a:avLst/>
          </a:prstGeom>
          <a:noFill/>
          <a:ln w="9525">
            <a:noFill/>
            <a:miter lim="800000"/>
            <a:headEnd/>
            <a:tailEnd/>
          </a:ln>
        </p:spPr>
        <p:txBody>
          <a:bodyPr wrap="none">
            <a:prstTxWarp prst="textNoShape">
              <a:avLst/>
            </a:prstTxWarp>
            <a:spAutoFit/>
          </a:bodyPr>
          <a:lstStyle/>
          <a:p>
            <a:r>
              <a:rPr lang="en-US" i="1"/>
              <a:t>Y</a:t>
            </a:r>
            <a:r>
              <a:rPr lang="en-US"/>
              <a:t>(x,y) = 0</a:t>
            </a:r>
          </a:p>
        </p:txBody>
      </p:sp>
      <p:sp>
        <p:nvSpPr>
          <p:cNvPr id="76808" name="Rectangle 7"/>
          <p:cNvSpPr>
            <a:spLocks noChangeArrowheads="1"/>
          </p:cNvSpPr>
          <p:nvPr/>
        </p:nvSpPr>
        <p:spPr bwMode="auto">
          <a:xfrm>
            <a:off x="4151313" y="2111375"/>
            <a:ext cx="3457575" cy="369888"/>
          </a:xfrm>
          <a:prstGeom prst="rect">
            <a:avLst/>
          </a:prstGeom>
          <a:noFill/>
          <a:ln w="9525">
            <a:noFill/>
            <a:miter lim="800000"/>
            <a:headEnd/>
            <a:tailEnd/>
          </a:ln>
        </p:spPr>
        <p:txBody>
          <a:bodyPr wrap="none">
            <a:prstTxWarp prst="textNoShape">
              <a:avLst/>
            </a:prstTxWarp>
            <a:spAutoFit/>
          </a:bodyPr>
          <a:lstStyle/>
          <a:p>
            <a:r>
              <a:rPr lang="en-US"/>
              <a:t>if (x,y) belongs to a ground pixel</a:t>
            </a:r>
          </a:p>
        </p:txBody>
      </p:sp>
      <p:sp>
        <p:nvSpPr>
          <p:cNvPr id="76809" name="Rectangle 8"/>
          <p:cNvSpPr>
            <a:spLocks noChangeArrowheads="1"/>
          </p:cNvSpPr>
          <p:nvPr/>
        </p:nvSpPr>
        <p:spPr bwMode="auto">
          <a:xfrm>
            <a:off x="4167188" y="2689225"/>
            <a:ext cx="3506787" cy="369888"/>
          </a:xfrm>
          <a:prstGeom prst="rect">
            <a:avLst/>
          </a:prstGeom>
          <a:noFill/>
          <a:ln w="9525">
            <a:noFill/>
            <a:miter lim="800000"/>
            <a:headEnd/>
            <a:tailEnd/>
          </a:ln>
        </p:spPr>
        <p:txBody>
          <a:bodyPr wrap="none">
            <a:prstTxWarp prst="textNoShape">
              <a:avLst/>
            </a:prstTxWarp>
            <a:spAutoFit/>
          </a:bodyPr>
          <a:lstStyle/>
          <a:p>
            <a:r>
              <a:rPr lang="en-US"/>
              <a:t>if (x,y) belongs to a vertical edge</a:t>
            </a:r>
          </a:p>
        </p:txBody>
      </p:sp>
      <p:sp>
        <p:nvSpPr>
          <p:cNvPr id="76810" name="Rectangle 9"/>
          <p:cNvSpPr>
            <a:spLocks noChangeArrowheads="1"/>
          </p:cNvSpPr>
          <p:nvPr/>
        </p:nvSpPr>
        <p:spPr bwMode="auto">
          <a:xfrm>
            <a:off x="4175125" y="3244850"/>
            <a:ext cx="3905250" cy="369888"/>
          </a:xfrm>
          <a:prstGeom prst="rect">
            <a:avLst/>
          </a:prstGeom>
          <a:noFill/>
          <a:ln w="9525">
            <a:noFill/>
            <a:miter lim="800000"/>
            <a:headEnd/>
            <a:tailEnd/>
          </a:ln>
        </p:spPr>
        <p:txBody>
          <a:bodyPr wrap="none">
            <a:prstTxWarp prst="textNoShape">
              <a:avLst/>
            </a:prstTxWarp>
            <a:spAutoFit/>
          </a:bodyPr>
          <a:lstStyle/>
          <a:p>
            <a:r>
              <a:rPr lang="en-US"/>
              <a:t>if (x,y) belongs to an horizontal edge</a:t>
            </a:r>
          </a:p>
        </p:txBody>
      </p:sp>
      <p:sp>
        <p:nvSpPr>
          <p:cNvPr id="76811" name="Rectangle 10"/>
          <p:cNvSpPr>
            <a:spLocks noChangeArrowheads="1"/>
          </p:cNvSpPr>
          <p:nvPr/>
        </p:nvSpPr>
        <p:spPr bwMode="auto">
          <a:xfrm>
            <a:off x="4191000" y="3830638"/>
            <a:ext cx="2327275" cy="369887"/>
          </a:xfrm>
          <a:prstGeom prst="rect">
            <a:avLst/>
          </a:prstGeom>
          <a:noFill/>
          <a:ln w="9525">
            <a:noFill/>
            <a:miter lim="800000"/>
            <a:headEnd/>
            <a:tailEnd/>
          </a:ln>
        </p:spPr>
        <p:txBody>
          <a:bodyPr wrap="none">
            <a:prstTxWarp prst="textNoShape">
              <a:avLst/>
            </a:prstTxWarp>
            <a:spAutoFit/>
          </a:bodyPr>
          <a:lstStyle/>
          <a:p>
            <a:r>
              <a:rPr lang="en-US"/>
              <a:t>if (x,y) is not an edge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What is vision?</a:t>
            </a:r>
          </a:p>
        </p:txBody>
      </p:sp>
      <p:sp>
        <p:nvSpPr>
          <p:cNvPr id="19459" name="Content Placeholder 2"/>
          <p:cNvSpPr>
            <a:spLocks noGrp="1"/>
          </p:cNvSpPr>
          <p:nvPr>
            <p:ph idx="1"/>
          </p:nvPr>
        </p:nvSpPr>
        <p:spPr/>
        <p:txBody>
          <a:bodyPr/>
          <a:lstStyle/>
          <a:p>
            <a:pPr eaLnBrk="1" hangingPunct="1"/>
            <a:r>
              <a:rPr lang="en-US" smtClean="0">
                <a:ea typeface="ＭＳ Ｐゴシック" pitchFamily="-1" charset="-128"/>
                <a:cs typeface="ＭＳ Ｐゴシック" pitchFamily="-1" charset="-128"/>
              </a:rPr>
              <a:t>What does it mean, to see?  “to know what is where by looking”.</a:t>
            </a:r>
          </a:p>
          <a:p>
            <a:pPr eaLnBrk="1" hangingPunct="1"/>
            <a:r>
              <a:rPr lang="en-US" smtClean="0">
                <a:ea typeface="ＭＳ Ｐゴシック" pitchFamily="-1" charset="-128"/>
                <a:cs typeface="ＭＳ Ｐゴシック" pitchFamily="-1" charset="-128"/>
              </a:rPr>
              <a:t>How to discover from images what is present in the world, where things are, what actions are taking place.</a:t>
            </a:r>
          </a:p>
          <a:p>
            <a:pPr eaLnBrk="1" hangingPunct="1"/>
            <a:endParaRPr lang="en-US" smtClean="0">
              <a:ea typeface="ＭＳ Ｐゴシック" pitchFamily="-1" charset="-128"/>
              <a:cs typeface="ＭＳ Ｐゴシック" pitchFamily="-1" charset="-128"/>
            </a:endParaRPr>
          </a:p>
        </p:txBody>
      </p:sp>
      <p:sp>
        <p:nvSpPr>
          <p:cNvPr id="19460" name="Text Box 4"/>
          <p:cNvSpPr txBox="1">
            <a:spLocks noChangeArrowheads="1"/>
          </p:cNvSpPr>
          <p:nvPr/>
        </p:nvSpPr>
        <p:spPr bwMode="auto">
          <a:xfrm>
            <a:off x="593725" y="6213475"/>
            <a:ext cx="2224088" cy="457200"/>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from Marr, 1982</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ea typeface="ＭＳ Ｐゴシック" pitchFamily="-1" charset="-128"/>
                <a:cs typeface="ＭＳ Ｐゴシック" pitchFamily="-1" charset="-128"/>
              </a:rPr>
              <a:t>Discrete approximation</a:t>
            </a:r>
          </a:p>
        </p:txBody>
      </p:sp>
      <p:sp>
        <p:nvSpPr>
          <p:cNvPr id="3" name="Content Placeholder 2"/>
          <p:cNvSpPr>
            <a:spLocks noGrp="1"/>
          </p:cNvSpPr>
          <p:nvPr>
            <p:ph idx="1"/>
          </p:nvPr>
        </p:nvSpPr>
        <p:spPr>
          <a:xfrm>
            <a:off x="457200" y="1081088"/>
            <a:ext cx="8229600" cy="1211262"/>
          </a:xfrm>
        </p:spPr>
        <p:txBody>
          <a:bodyPr/>
          <a:lstStyle/>
          <a:p>
            <a:pPr>
              <a:buFont typeface="Arial" pitchFamily="-1" charset="0"/>
              <a:buNone/>
            </a:pPr>
            <a:r>
              <a:rPr lang="en-US" smtClean="0">
                <a:ea typeface="ＭＳ Ｐゴシック" pitchFamily="-1" charset="-128"/>
                <a:cs typeface="ＭＳ Ｐゴシック" pitchFamily="-1" charset="-128"/>
              </a:rPr>
              <a:t>We can transform every differential constrain into a discrete linear constraint on Y(x,y) </a:t>
            </a:r>
          </a:p>
        </p:txBody>
      </p:sp>
      <p:sp>
        <p:nvSpPr>
          <p:cNvPr id="77828" name="TextBox 3"/>
          <p:cNvSpPr txBox="1">
            <a:spLocks noChangeArrowheads="1"/>
          </p:cNvSpPr>
          <p:nvPr/>
        </p:nvSpPr>
        <p:spPr bwMode="auto">
          <a:xfrm>
            <a:off x="206375" y="2816225"/>
            <a:ext cx="787400" cy="369888"/>
          </a:xfrm>
          <a:prstGeom prst="rect">
            <a:avLst/>
          </a:prstGeom>
          <a:noFill/>
          <a:ln w="9525">
            <a:noFill/>
            <a:miter lim="800000"/>
            <a:headEnd/>
            <a:tailEnd/>
          </a:ln>
        </p:spPr>
        <p:txBody>
          <a:bodyPr wrap="none">
            <a:prstTxWarp prst="textNoShape">
              <a:avLst/>
            </a:prstTxWarp>
            <a:spAutoFit/>
          </a:bodyPr>
          <a:lstStyle/>
          <a:p>
            <a:r>
              <a:rPr lang="en-US"/>
              <a:t>Y(x,y) </a:t>
            </a:r>
          </a:p>
        </p:txBody>
      </p:sp>
      <p:pic>
        <p:nvPicPr>
          <p:cNvPr id="77829" name="Picture 21"/>
          <p:cNvPicPr>
            <a:picLocks noChangeAspect="1"/>
          </p:cNvPicPr>
          <p:nvPr/>
        </p:nvPicPr>
        <p:blipFill>
          <a:blip r:embed="rId2"/>
          <a:srcRect l="22002" t="7384" r="18492" b="11105"/>
          <a:stretch>
            <a:fillRect/>
          </a:stretch>
        </p:blipFill>
        <p:spPr bwMode="auto">
          <a:xfrm>
            <a:off x="1190625" y="2822575"/>
            <a:ext cx="2133600" cy="2206625"/>
          </a:xfrm>
          <a:prstGeom prst="rect">
            <a:avLst/>
          </a:prstGeom>
          <a:noFill/>
          <a:ln w="9525">
            <a:noFill/>
            <a:miter lim="800000"/>
            <a:headEnd/>
            <a:tailEnd/>
          </a:ln>
        </p:spPr>
      </p:pic>
      <p:graphicFrame>
        <p:nvGraphicFramePr>
          <p:cNvPr id="7" name="Table 6"/>
          <p:cNvGraphicFramePr>
            <a:graphicFrameLocks noGrp="1"/>
          </p:cNvGraphicFramePr>
          <p:nvPr/>
        </p:nvGraphicFramePr>
        <p:xfrm>
          <a:off x="1193800" y="2824163"/>
          <a:ext cx="2127250" cy="2209800"/>
        </p:xfrm>
        <a:graphic>
          <a:graphicData uri="http://schemas.openxmlformats.org/drawingml/2006/table">
            <a:tbl>
              <a:tblPr/>
              <a:tblGrid>
                <a:gridCol w="266700"/>
                <a:gridCol w="265113"/>
                <a:gridCol w="266700"/>
                <a:gridCol w="265112"/>
                <a:gridCol w="266700"/>
                <a:gridCol w="265113"/>
                <a:gridCol w="266700"/>
                <a:gridCol w="265112"/>
              </a:tblGrid>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139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147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163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184</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189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214</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104</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83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103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59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60</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205</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216</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222</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113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83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199</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203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223</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228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108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68</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71</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Verdana" pitchFamily="-1" charset="0"/>
                          <a:ea typeface="ＭＳ Ｐゴシック" pitchFamily="-1" charset="-128"/>
                          <a:cs typeface="ＭＳ Ｐゴシック" pitchFamily="-1" charset="-128"/>
                        </a:rPr>
                        <a:t>77</a:t>
                      </a:r>
                    </a:p>
                  </a:txBody>
                  <a:tcPr marL="10160" marR="10160" marT="1016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9" name="Table 8"/>
          <p:cNvGraphicFramePr>
            <a:graphicFrameLocks noGrp="1"/>
          </p:cNvGraphicFramePr>
          <p:nvPr/>
        </p:nvGraphicFramePr>
        <p:xfrm>
          <a:off x="7126288" y="2954338"/>
          <a:ext cx="876300" cy="365760"/>
        </p:xfrm>
        <a:graphic>
          <a:graphicData uri="http://schemas.openxmlformats.org/drawingml/2006/table">
            <a:tbl>
              <a:tblPr/>
              <a:tblGrid>
                <a:gridCol w="438150"/>
                <a:gridCol w="438150"/>
              </a:tblGrid>
              <a:tr h="36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10" name="Table 9"/>
          <p:cNvGraphicFramePr>
            <a:graphicFrameLocks noGrp="1"/>
          </p:cNvGraphicFramePr>
          <p:nvPr/>
        </p:nvGraphicFramePr>
        <p:xfrm>
          <a:off x="7029450" y="4638675"/>
          <a:ext cx="1081088" cy="1081089"/>
        </p:xfrm>
        <a:graphic>
          <a:graphicData uri="http://schemas.openxmlformats.org/drawingml/2006/table">
            <a:tbl>
              <a:tblPr/>
              <a:tblGrid>
                <a:gridCol w="360363"/>
                <a:gridCol w="360362"/>
                <a:gridCol w="360363"/>
              </a:tblGrid>
              <a:tr h="3349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3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-2</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2</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3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1" name="TextBox 10"/>
          <p:cNvSpPr txBox="1">
            <a:spLocks noChangeArrowheads="1"/>
          </p:cNvSpPr>
          <p:nvPr/>
        </p:nvSpPr>
        <p:spPr bwMode="auto">
          <a:xfrm>
            <a:off x="3448050" y="3790950"/>
            <a:ext cx="5551488" cy="554038"/>
          </a:xfrm>
          <a:prstGeom prst="rect">
            <a:avLst/>
          </a:prstGeom>
          <a:noFill/>
          <a:ln w="9525">
            <a:noFill/>
            <a:miter lim="800000"/>
            <a:headEnd/>
            <a:tailEnd/>
          </a:ln>
        </p:spPr>
        <p:txBody>
          <a:bodyPr wrap="none">
            <a:prstTxWarp prst="textNoShape">
              <a:avLst/>
            </a:prstTxWarp>
            <a:spAutoFit/>
          </a:bodyPr>
          <a:lstStyle/>
          <a:p>
            <a:r>
              <a:rPr lang="en-US"/>
              <a:t>A slightly better approximation</a:t>
            </a:r>
          </a:p>
          <a:p>
            <a:r>
              <a:rPr lang="en-US" sz="1200"/>
              <a:t>(it is symmetric, and it averages horizontal derivatives over 3 vertical locations)</a:t>
            </a:r>
          </a:p>
        </p:txBody>
      </p:sp>
      <p:grpSp>
        <p:nvGrpSpPr>
          <p:cNvPr id="2" name="Group 13"/>
          <p:cNvGrpSpPr>
            <a:grpSpLocks/>
          </p:cNvGrpSpPr>
          <p:nvPr/>
        </p:nvGrpSpPr>
        <p:grpSpPr bwMode="auto">
          <a:xfrm>
            <a:off x="4022725" y="2776538"/>
            <a:ext cx="2571750" cy="674687"/>
            <a:chOff x="4022376" y="2776924"/>
            <a:chExt cx="2572165" cy="674115"/>
          </a:xfrm>
        </p:grpSpPr>
        <p:sp>
          <p:nvSpPr>
            <p:cNvPr id="77941" name="TextBox 11"/>
            <p:cNvSpPr txBox="1">
              <a:spLocks noChangeArrowheads="1"/>
            </p:cNvSpPr>
            <p:nvPr/>
          </p:nvSpPr>
          <p:spPr bwMode="auto">
            <a:xfrm>
              <a:off x="4022376" y="2776924"/>
              <a:ext cx="466794" cy="369332"/>
            </a:xfrm>
            <a:prstGeom prst="rect">
              <a:avLst/>
            </a:prstGeom>
            <a:noFill/>
            <a:ln w="9525">
              <a:noFill/>
              <a:miter lim="800000"/>
              <a:headEnd/>
              <a:tailEnd/>
            </a:ln>
          </p:spPr>
          <p:txBody>
            <a:bodyPr wrap="none">
              <a:prstTxWarp prst="textNoShape">
                <a:avLst/>
              </a:prstTxWarp>
              <a:spAutoFit/>
            </a:bodyPr>
            <a:lstStyle/>
            <a:p>
              <a:r>
                <a:rPr lang="en-US"/>
                <a:t>dY</a:t>
              </a:r>
            </a:p>
          </p:txBody>
        </p:sp>
        <p:sp>
          <p:nvSpPr>
            <p:cNvPr id="77942" name="TextBox 12"/>
            <p:cNvSpPr txBox="1">
              <a:spLocks noChangeArrowheads="1"/>
            </p:cNvSpPr>
            <p:nvPr/>
          </p:nvSpPr>
          <p:spPr bwMode="auto">
            <a:xfrm>
              <a:off x="4045911" y="3081707"/>
              <a:ext cx="428460" cy="369332"/>
            </a:xfrm>
            <a:prstGeom prst="rect">
              <a:avLst/>
            </a:prstGeom>
            <a:noFill/>
            <a:ln w="9525">
              <a:noFill/>
              <a:miter lim="800000"/>
              <a:headEnd/>
              <a:tailEnd/>
            </a:ln>
          </p:spPr>
          <p:txBody>
            <a:bodyPr wrap="none">
              <a:prstTxWarp prst="textNoShape">
                <a:avLst/>
              </a:prstTxWarp>
              <a:spAutoFit/>
            </a:bodyPr>
            <a:lstStyle/>
            <a:p>
              <a:r>
                <a:rPr lang="en-US"/>
                <a:t>dx</a:t>
              </a:r>
            </a:p>
          </p:txBody>
        </p:sp>
        <p:cxnSp>
          <p:nvCxnSpPr>
            <p:cNvPr id="15" name="Straight Connector 14"/>
            <p:cNvCxnSpPr/>
            <p:nvPr/>
          </p:nvCxnSpPr>
          <p:spPr>
            <a:xfrm flipV="1">
              <a:off x="4060482" y="3133808"/>
              <a:ext cx="379474" cy="79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944" name="TextBox 15"/>
            <p:cNvSpPr txBox="1">
              <a:spLocks noChangeArrowheads="1"/>
            </p:cNvSpPr>
            <p:nvPr/>
          </p:nvSpPr>
          <p:spPr bwMode="auto">
            <a:xfrm>
              <a:off x="4483303" y="2948112"/>
              <a:ext cx="2111238" cy="369332"/>
            </a:xfrm>
            <a:prstGeom prst="rect">
              <a:avLst/>
            </a:prstGeom>
            <a:noFill/>
            <a:ln w="9525">
              <a:noFill/>
              <a:miter lim="800000"/>
              <a:headEnd/>
              <a:tailEnd/>
            </a:ln>
          </p:spPr>
          <p:txBody>
            <a:bodyPr wrap="none">
              <a:prstTxWarp prst="textNoShape">
                <a:avLst/>
              </a:prstTxWarp>
              <a:spAutoFit/>
            </a:bodyPr>
            <a:lstStyle/>
            <a:p>
              <a:r>
                <a:rPr lang="en-US"/>
                <a:t>≈ Y(x,y) – Y(x-1,y)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smtClean="0">
                <a:ea typeface="ＭＳ Ｐゴシック" pitchFamily="-1" charset="-128"/>
                <a:cs typeface="ＭＳ Ｐゴシック" pitchFamily="-1" charset="-128"/>
              </a:rPr>
              <a:t>Discrete approximation</a:t>
            </a:r>
          </a:p>
        </p:txBody>
      </p:sp>
      <p:sp>
        <p:nvSpPr>
          <p:cNvPr id="78851" name="TextBox 3"/>
          <p:cNvSpPr txBox="1">
            <a:spLocks noChangeArrowheads="1"/>
          </p:cNvSpPr>
          <p:nvPr/>
        </p:nvSpPr>
        <p:spPr bwMode="auto">
          <a:xfrm>
            <a:off x="138113" y="1733550"/>
            <a:ext cx="787400" cy="368300"/>
          </a:xfrm>
          <a:prstGeom prst="rect">
            <a:avLst/>
          </a:prstGeom>
          <a:noFill/>
          <a:ln w="9525">
            <a:noFill/>
            <a:miter lim="800000"/>
            <a:headEnd/>
            <a:tailEnd/>
          </a:ln>
        </p:spPr>
        <p:txBody>
          <a:bodyPr wrap="none">
            <a:prstTxWarp prst="textNoShape">
              <a:avLst/>
            </a:prstTxWarp>
            <a:spAutoFit/>
          </a:bodyPr>
          <a:lstStyle/>
          <a:p>
            <a:r>
              <a:rPr lang="en-US"/>
              <a:t>Y(x,y) </a:t>
            </a:r>
          </a:p>
        </p:txBody>
      </p:sp>
      <p:sp>
        <p:nvSpPr>
          <p:cNvPr id="78852" name="TextBox 23"/>
          <p:cNvSpPr txBox="1">
            <a:spLocks noChangeArrowheads="1"/>
          </p:cNvSpPr>
          <p:nvPr/>
        </p:nvSpPr>
        <p:spPr bwMode="auto">
          <a:xfrm>
            <a:off x="134938" y="998538"/>
            <a:ext cx="5316537" cy="369887"/>
          </a:xfrm>
          <a:prstGeom prst="rect">
            <a:avLst/>
          </a:prstGeom>
          <a:noFill/>
          <a:ln w="9525">
            <a:noFill/>
            <a:miter lim="800000"/>
            <a:headEnd/>
            <a:tailEnd/>
          </a:ln>
        </p:spPr>
        <p:txBody>
          <a:bodyPr wrap="none">
            <a:prstTxWarp prst="textNoShape">
              <a:avLst/>
            </a:prstTxWarp>
            <a:spAutoFit/>
          </a:bodyPr>
          <a:lstStyle/>
          <a:p>
            <a:r>
              <a:rPr lang="en-US"/>
              <a:t>Transform the “image” Y(x,y) into a column vector:</a:t>
            </a:r>
          </a:p>
        </p:txBody>
      </p:sp>
      <p:cxnSp>
        <p:nvCxnSpPr>
          <p:cNvPr id="27" name="Straight Arrow Connector 26"/>
          <p:cNvCxnSpPr/>
          <p:nvPr/>
        </p:nvCxnSpPr>
        <p:spPr>
          <a:xfrm>
            <a:off x="2430463" y="2387600"/>
            <a:ext cx="355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8" name="Table 27"/>
          <p:cNvGraphicFramePr>
            <a:graphicFrameLocks noGrp="1"/>
          </p:cNvGraphicFramePr>
          <p:nvPr/>
        </p:nvGraphicFramePr>
        <p:xfrm>
          <a:off x="998538" y="1693863"/>
          <a:ext cx="1355725" cy="1390652"/>
        </p:xfrm>
        <a:graphic>
          <a:graphicData uri="http://schemas.openxmlformats.org/drawingml/2006/table">
            <a:tbl>
              <a:tblPr/>
              <a:tblGrid>
                <a:gridCol w="339725"/>
                <a:gridCol w="338137"/>
                <a:gridCol w="338138"/>
                <a:gridCol w="339725"/>
              </a:tblGrid>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r h="3476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6C0A"/>
                    </a:solidFill>
                  </a:tcPr>
                </a:tc>
              </a:tr>
            </a:tbl>
          </a:graphicData>
        </a:graphic>
      </p:graphicFrame>
      <p:graphicFrame>
        <p:nvGraphicFramePr>
          <p:cNvPr id="29" name="Table 28"/>
          <p:cNvGraphicFramePr>
            <a:graphicFrameLocks noGrp="1"/>
          </p:cNvGraphicFramePr>
          <p:nvPr/>
        </p:nvGraphicFramePr>
        <p:xfrm>
          <a:off x="2878138" y="1633538"/>
          <a:ext cx="254000" cy="4389120"/>
        </p:xfrm>
        <a:graphic>
          <a:graphicData uri="http://schemas.openxmlformats.org/drawingml/2006/table">
            <a:tbl>
              <a:tblPr/>
              <a:tblGrid>
                <a:gridCol w="254000"/>
              </a:tblGrid>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bl>
          </a:graphicData>
        </a:graphic>
      </p:graphicFrame>
      <p:graphicFrame>
        <p:nvGraphicFramePr>
          <p:cNvPr id="35" name="Table 34"/>
          <p:cNvGraphicFramePr>
            <a:graphicFrameLocks noGrp="1"/>
          </p:cNvGraphicFramePr>
          <p:nvPr/>
        </p:nvGraphicFramePr>
        <p:xfrm>
          <a:off x="8483600" y="2319338"/>
          <a:ext cx="254000" cy="4389120"/>
        </p:xfrm>
        <a:graphic>
          <a:graphicData uri="http://schemas.openxmlformats.org/drawingml/2006/table">
            <a:tbl>
              <a:tblPr/>
              <a:tblGrid>
                <a:gridCol w="254000"/>
              </a:tblGrid>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FFFFFF"/>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bl>
          </a:graphicData>
        </a:graphic>
      </p:graphicFrame>
      <p:graphicFrame>
        <p:nvGraphicFramePr>
          <p:cNvPr id="37" name="Table 36"/>
          <p:cNvGraphicFramePr>
            <a:graphicFrameLocks noGrp="1"/>
          </p:cNvGraphicFramePr>
          <p:nvPr/>
        </p:nvGraphicFramePr>
        <p:xfrm>
          <a:off x="3802063" y="2311400"/>
          <a:ext cx="4579937" cy="279400"/>
        </p:xfrm>
        <a:graphic>
          <a:graphicData uri="http://schemas.openxmlformats.org/drawingml/2006/table">
            <a:tbl>
              <a:tblPr/>
              <a:tblGrid>
                <a:gridCol w="285750"/>
                <a:gridCol w="285750"/>
                <a:gridCol w="287337"/>
                <a:gridCol w="285750"/>
                <a:gridCol w="285750"/>
                <a:gridCol w="287338"/>
                <a:gridCol w="285750"/>
                <a:gridCol w="285750"/>
                <a:gridCol w="287337"/>
                <a:gridCol w="285750"/>
                <a:gridCol w="285750"/>
                <a:gridCol w="287338"/>
                <a:gridCol w="285750"/>
                <a:gridCol w="285750"/>
                <a:gridCol w="287337"/>
                <a:gridCol w="285750"/>
              </a:tblGrid>
              <a:tr h="279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78989" name="TextBox 37"/>
          <p:cNvSpPr txBox="1">
            <a:spLocks noChangeArrowheads="1"/>
          </p:cNvSpPr>
          <p:nvPr/>
        </p:nvSpPr>
        <p:spPr bwMode="auto">
          <a:xfrm>
            <a:off x="957263" y="2700338"/>
            <a:ext cx="393700" cy="400050"/>
          </a:xfrm>
          <a:prstGeom prst="rect">
            <a:avLst/>
          </a:prstGeom>
          <a:noFill/>
          <a:ln w="9525">
            <a:noFill/>
            <a:miter lim="800000"/>
            <a:headEnd/>
            <a:tailEnd/>
          </a:ln>
        </p:spPr>
        <p:txBody>
          <a:bodyPr wrap="none">
            <a:prstTxWarp prst="textNoShape">
              <a:avLst/>
            </a:prstTxWarp>
            <a:spAutoFit/>
          </a:bodyPr>
          <a:lstStyle/>
          <a:p>
            <a:r>
              <a:rPr lang="en-US" sz="1000"/>
              <a:t>x=0</a:t>
            </a:r>
            <a:br>
              <a:rPr lang="en-US" sz="1000"/>
            </a:br>
            <a:r>
              <a:rPr lang="en-US" sz="1000"/>
              <a:t>y=0</a:t>
            </a:r>
          </a:p>
        </p:txBody>
      </p:sp>
      <p:grpSp>
        <p:nvGrpSpPr>
          <p:cNvPr id="2" name="Group 16"/>
          <p:cNvGrpSpPr>
            <a:grpSpLocks/>
          </p:cNvGrpSpPr>
          <p:nvPr/>
        </p:nvGrpSpPr>
        <p:grpSpPr bwMode="auto">
          <a:xfrm>
            <a:off x="3717925" y="1169988"/>
            <a:ext cx="4398963" cy="1054100"/>
            <a:chOff x="3717575" y="1170000"/>
            <a:chExt cx="4398649" cy="1053372"/>
          </a:xfrm>
        </p:grpSpPr>
        <p:sp>
          <p:nvSpPr>
            <p:cNvPr id="78991" name="TextBox 18"/>
            <p:cNvSpPr txBox="1">
              <a:spLocks noChangeArrowheads="1"/>
            </p:cNvSpPr>
            <p:nvPr/>
          </p:nvSpPr>
          <p:spPr bwMode="auto">
            <a:xfrm>
              <a:off x="3717575" y="1549257"/>
              <a:ext cx="466794" cy="369332"/>
            </a:xfrm>
            <a:prstGeom prst="rect">
              <a:avLst/>
            </a:prstGeom>
            <a:noFill/>
            <a:ln w="9525">
              <a:noFill/>
              <a:miter lim="800000"/>
              <a:headEnd/>
              <a:tailEnd/>
            </a:ln>
          </p:spPr>
          <p:txBody>
            <a:bodyPr wrap="none">
              <a:prstTxWarp prst="textNoShape">
                <a:avLst/>
              </a:prstTxWarp>
              <a:spAutoFit/>
            </a:bodyPr>
            <a:lstStyle/>
            <a:p>
              <a:r>
                <a:rPr lang="en-US"/>
                <a:t>dY</a:t>
              </a:r>
            </a:p>
          </p:txBody>
        </p:sp>
        <p:sp>
          <p:nvSpPr>
            <p:cNvPr id="78992" name="TextBox 19"/>
            <p:cNvSpPr txBox="1">
              <a:spLocks noChangeArrowheads="1"/>
            </p:cNvSpPr>
            <p:nvPr/>
          </p:nvSpPr>
          <p:spPr bwMode="auto">
            <a:xfrm>
              <a:off x="3741110" y="1854040"/>
              <a:ext cx="428460" cy="369332"/>
            </a:xfrm>
            <a:prstGeom prst="rect">
              <a:avLst/>
            </a:prstGeom>
            <a:noFill/>
            <a:ln w="9525">
              <a:noFill/>
              <a:miter lim="800000"/>
              <a:headEnd/>
              <a:tailEnd/>
            </a:ln>
          </p:spPr>
          <p:txBody>
            <a:bodyPr wrap="none">
              <a:prstTxWarp prst="textNoShape">
                <a:avLst/>
              </a:prstTxWarp>
              <a:spAutoFit/>
            </a:bodyPr>
            <a:lstStyle/>
            <a:p>
              <a:r>
                <a:rPr lang="en-US"/>
                <a:t>dx</a:t>
              </a:r>
            </a:p>
          </p:txBody>
        </p:sp>
        <p:cxnSp>
          <p:nvCxnSpPr>
            <p:cNvPr id="21" name="Straight Connector 20"/>
            <p:cNvCxnSpPr/>
            <p:nvPr/>
          </p:nvCxnSpPr>
          <p:spPr>
            <a:xfrm flipV="1">
              <a:off x="3755672" y="1906091"/>
              <a:ext cx="379386" cy="793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994" name="TextBox 21"/>
            <p:cNvSpPr txBox="1">
              <a:spLocks noChangeArrowheads="1"/>
            </p:cNvSpPr>
            <p:nvPr/>
          </p:nvSpPr>
          <p:spPr bwMode="auto">
            <a:xfrm>
              <a:off x="4178502" y="1720445"/>
              <a:ext cx="3937722" cy="369332"/>
            </a:xfrm>
            <a:prstGeom prst="rect">
              <a:avLst/>
            </a:prstGeom>
            <a:noFill/>
            <a:ln w="9525">
              <a:noFill/>
              <a:miter lim="800000"/>
              <a:headEnd/>
              <a:tailEnd/>
            </a:ln>
          </p:spPr>
          <p:txBody>
            <a:bodyPr wrap="none">
              <a:prstTxWarp prst="textNoShape">
                <a:avLst/>
              </a:prstTxWarp>
              <a:spAutoFit/>
            </a:bodyPr>
            <a:lstStyle/>
            <a:p>
              <a:r>
                <a:rPr lang="en-US"/>
                <a:t>≈ Y(x,y) – Y(x-1,y) = Y(2,2) – Y(1,2)= </a:t>
              </a:r>
            </a:p>
          </p:txBody>
        </p:sp>
        <p:sp>
          <p:nvSpPr>
            <p:cNvPr id="78995" name="Rectangle 39"/>
            <p:cNvSpPr>
              <a:spLocks noChangeArrowheads="1"/>
            </p:cNvSpPr>
            <p:nvPr/>
          </p:nvSpPr>
          <p:spPr bwMode="auto">
            <a:xfrm>
              <a:off x="5772604" y="1170000"/>
              <a:ext cx="1070125" cy="369332"/>
            </a:xfrm>
            <a:prstGeom prst="rect">
              <a:avLst/>
            </a:prstGeom>
            <a:noFill/>
            <a:ln w="9525">
              <a:noFill/>
              <a:miter lim="800000"/>
              <a:headEnd/>
              <a:tailEnd/>
            </a:ln>
          </p:spPr>
          <p:txBody>
            <a:bodyPr wrap="none">
              <a:prstTxWarp prst="textNoShape">
                <a:avLst/>
              </a:prstTxWarp>
              <a:spAutoFit/>
            </a:bodyPr>
            <a:lstStyle/>
            <a:p>
              <a:r>
                <a:rPr lang="en-US"/>
                <a:t>x=2, y=2 </a:t>
              </a:r>
            </a:p>
          </p:txBody>
        </p:sp>
        <p:cxnSp>
          <p:nvCxnSpPr>
            <p:cNvPr id="41" name="Straight Arrow Connector 40"/>
            <p:cNvCxnSpPr/>
            <p:nvPr/>
          </p:nvCxnSpPr>
          <p:spPr>
            <a:xfrm rot="5400000">
              <a:off x="6090794" y="1680821"/>
              <a:ext cx="24589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mtClean="0">
                <a:ea typeface="ＭＳ Ｐゴシック" pitchFamily="-1" charset="-128"/>
                <a:cs typeface="ＭＳ Ｐゴシック" pitchFamily="-1" charset="-128"/>
              </a:rPr>
              <a:t>A simple inference scheme</a:t>
            </a:r>
          </a:p>
        </p:txBody>
      </p:sp>
      <p:graphicFrame>
        <p:nvGraphicFramePr>
          <p:cNvPr id="5" name="Table 4"/>
          <p:cNvGraphicFramePr>
            <a:graphicFrameLocks noGrp="1"/>
          </p:cNvGraphicFramePr>
          <p:nvPr/>
        </p:nvGraphicFramePr>
        <p:xfrm>
          <a:off x="5692775" y="1135063"/>
          <a:ext cx="254000" cy="3413760"/>
        </p:xfrm>
        <a:graphic>
          <a:graphicData uri="http://schemas.openxmlformats.org/drawingml/2006/table">
            <a:tbl>
              <a:tblPr/>
              <a:tblGrid>
                <a:gridCol w="254000"/>
              </a:tblGrid>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1857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bl>
          </a:graphicData>
        </a:graphic>
      </p:graphicFrame>
      <p:graphicFrame>
        <p:nvGraphicFramePr>
          <p:cNvPr id="6" name="Table 5"/>
          <p:cNvGraphicFramePr>
            <a:graphicFrameLocks noGrp="1"/>
          </p:cNvGraphicFramePr>
          <p:nvPr/>
        </p:nvGraphicFramePr>
        <p:xfrm>
          <a:off x="2139950" y="1144588"/>
          <a:ext cx="3337560" cy="5334000"/>
        </p:xfrm>
        <a:graphic>
          <a:graphicData uri="http://schemas.openxmlformats.org/drawingml/2006/table">
            <a:tbl>
              <a:tblPr/>
              <a:tblGrid>
                <a:gridCol w="209550"/>
                <a:gridCol w="208280"/>
                <a:gridCol w="208280"/>
                <a:gridCol w="208280"/>
                <a:gridCol w="208280"/>
                <a:gridCol w="209550"/>
                <a:gridCol w="208280"/>
                <a:gridCol w="208280"/>
                <a:gridCol w="208280"/>
                <a:gridCol w="208280"/>
                <a:gridCol w="209550"/>
                <a:gridCol w="208280"/>
                <a:gridCol w="208280"/>
                <a:gridCol w="208280"/>
                <a:gridCol w="208280"/>
                <a:gridCol w="209550"/>
              </a:tblGrid>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bl>
          </a:graphicData>
        </a:graphic>
      </p:graphicFrame>
      <p:sp>
        <p:nvSpPr>
          <p:cNvPr id="80355" name="TextBox 6"/>
          <p:cNvSpPr txBox="1">
            <a:spLocks noChangeArrowheads="1"/>
          </p:cNvSpPr>
          <p:nvPr/>
        </p:nvSpPr>
        <p:spPr bwMode="auto">
          <a:xfrm>
            <a:off x="6062663" y="1127125"/>
            <a:ext cx="319087" cy="369888"/>
          </a:xfrm>
          <a:prstGeom prst="rect">
            <a:avLst/>
          </a:prstGeom>
          <a:noFill/>
          <a:ln w="9525">
            <a:noFill/>
            <a:miter lim="800000"/>
            <a:headEnd/>
            <a:tailEnd/>
          </a:ln>
        </p:spPr>
        <p:txBody>
          <a:bodyPr wrap="none">
            <a:prstTxWarp prst="textNoShape">
              <a:avLst/>
            </a:prstTxWarp>
            <a:spAutoFit/>
          </a:bodyPr>
          <a:lstStyle/>
          <a:p>
            <a:r>
              <a:rPr lang="en-US"/>
              <a:t>=</a:t>
            </a:r>
          </a:p>
        </p:txBody>
      </p:sp>
      <p:graphicFrame>
        <p:nvGraphicFramePr>
          <p:cNvPr id="8" name="Table 7"/>
          <p:cNvGraphicFramePr>
            <a:graphicFrameLocks noGrp="1"/>
          </p:cNvGraphicFramePr>
          <p:nvPr/>
        </p:nvGraphicFramePr>
        <p:xfrm>
          <a:off x="6557963" y="1135063"/>
          <a:ext cx="233362" cy="5334000"/>
        </p:xfrm>
        <a:graphic>
          <a:graphicData uri="http://schemas.openxmlformats.org/drawingml/2006/table">
            <a:tbl>
              <a:tblPr/>
              <a:tblGrid>
                <a:gridCol w="233362"/>
              </a:tblGrid>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a:ln>
                          <a:noFill/>
                        </a:ln>
                        <a:solidFill>
                          <a:srgbClr val="FFFFFF"/>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r>
              <a:tr h="179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rgbClr val="000000"/>
                        </a:solidFill>
                        <a:effectLst/>
                        <a:latin typeface="Arial" pitchFamily="-1" charset="0"/>
                        <a:ea typeface="Arial" pitchFamily="-1" charset="0"/>
                        <a:cs typeface="Arial" pitchFamily="-1"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9EDF4"/>
                    </a:solidFill>
                  </a:tcPr>
                </a:tc>
              </a:tr>
            </a:tbl>
          </a:graphicData>
        </a:graphic>
      </p:graphicFrame>
      <p:sp>
        <p:nvSpPr>
          <p:cNvPr id="80410" name="TextBox 8"/>
          <p:cNvSpPr txBox="1">
            <a:spLocks noChangeArrowheads="1"/>
          </p:cNvSpPr>
          <p:nvPr/>
        </p:nvSpPr>
        <p:spPr bwMode="auto">
          <a:xfrm>
            <a:off x="7115175" y="2770188"/>
            <a:ext cx="939800" cy="368300"/>
          </a:xfrm>
          <a:prstGeom prst="rect">
            <a:avLst/>
          </a:prstGeom>
          <a:noFill/>
          <a:ln w="9525">
            <a:noFill/>
            <a:miter lim="800000"/>
            <a:headEnd/>
            <a:tailEnd/>
          </a:ln>
        </p:spPr>
        <p:txBody>
          <a:bodyPr wrap="none">
            <a:prstTxWarp prst="textNoShape">
              <a:avLst/>
            </a:prstTxWarp>
            <a:spAutoFit/>
          </a:bodyPr>
          <a:lstStyle/>
          <a:p>
            <a:r>
              <a:rPr lang="en-US"/>
              <a:t>A Y = b</a:t>
            </a:r>
          </a:p>
        </p:txBody>
      </p:sp>
      <p:sp>
        <p:nvSpPr>
          <p:cNvPr id="80411" name="TextBox 9"/>
          <p:cNvSpPr txBox="1">
            <a:spLocks noChangeArrowheads="1"/>
          </p:cNvSpPr>
          <p:nvPr/>
        </p:nvSpPr>
        <p:spPr bwMode="auto">
          <a:xfrm>
            <a:off x="-69850" y="1892300"/>
            <a:ext cx="2084388" cy="369888"/>
          </a:xfrm>
          <a:prstGeom prst="rect">
            <a:avLst/>
          </a:prstGeom>
          <a:noFill/>
          <a:ln w="9525">
            <a:noFill/>
            <a:miter lim="800000"/>
            <a:headEnd/>
            <a:tailEnd/>
          </a:ln>
        </p:spPr>
        <p:txBody>
          <a:bodyPr wrap="none">
            <a:prstTxWarp prst="textNoShape">
              <a:avLst/>
            </a:prstTxWarp>
            <a:spAutoFit/>
          </a:bodyPr>
          <a:lstStyle/>
          <a:p>
            <a:r>
              <a:rPr lang="en-US"/>
              <a:t>Constraint weights</a:t>
            </a:r>
          </a:p>
        </p:txBody>
      </p:sp>
      <p:cxnSp>
        <p:nvCxnSpPr>
          <p:cNvPr id="12" name="Straight Arrow Connector 11"/>
          <p:cNvCxnSpPr/>
          <p:nvPr/>
        </p:nvCxnSpPr>
        <p:spPr>
          <a:xfrm flipV="1">
            <a:off x="1936750" y="2100263"/>
            <a:ext cx="214313" cy="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0413" name="Rectangle 12"/>
          <p:cNvSpPr>
            <a:spLocks noChangeArrowheads="1"/>
          </p:cNvSpPr>
          <p:nvPr/>
        </p:nvSpPr>
        <p:spPr bwMode="auto">
          <a:xfrm>
            <a:off x="5656263" y="782638"/>
            <a:ext cx="338137" cy="368300"/>
          </a:xfrm>
          <a:prstGeom prst="rect">
            <a:avLst/>
          </a:prstGeom>
          <a:noFill/>
          <a:ln w="9525">
            <a:noFill/>
            <a:miter lim="800000"/>
            <a:headEnd/>
            <a:tailEnd/>
          </a:ln>
        </p:spPr>
        <p:txBody>
          <a:bodyPr wrap="none">
            <a:prstTxWarp prst="textNoShape">
              <a:avLst/>
            </a:prstTxWarp>
            <a:spAutoFit/>
          </a:bodyPr>
          <a:lstStyle/>
          <a:p>
            <a:r>
              <a:rPr lang="en-US"/>
              <a:t>Y</a:t>
            </a:r>
          </a:p>
        </p:txBody>
      </p:sp>
      <p:sp>
        <p:nvSpPr>
          <p:cNvPr id="80414" name="Rectangle 13"/>
          <p:cNvSpPr>
            <a:spLocks noChangeArrowheads="1"/>
          </p:cNvSpPr>
          <p:nvPr/>
        </p:nvSpPr>
        <p:spPr bwMode="auto">
          <a:xfrm>
            <a:off x="6532563" y="782638"/>
            <a:ext cx="312737" cy="368300"/>
          </a:xfrm>
          <a:prstGeom prst="rect">
            <a:avLst/>
          </a:prstGeom>
          <a:noFill/>
          <a:ln w="9525">
            <a:noFill/>
            <a:miter lim="800000"/>
            <a:headEnd/>
            <a:tailEnd/>
          </a:ln>
        </p:spPr>
        <p:txBody>
          <a:bodyPr wrap="none">
            <a:prstTxWarp prst="textNoShape">
              <a:avLst/>
            </a:prstTxWarp>
            <a:spAutoFit/>
          </a:bodyPr>
          <a:lstStyle/>
          <a:p>
            <a:r>
              <a:rPr lang="en-US"/>
              <a:t>b</a:t>
            </a:r>
          </a:p>
        </p:txBody>
      </p:sp>
      <p:sp>
        <p:nvSpPr>
          <p:cNvPr id="80415" name="TextBox 14"/>
          <p:cNvSpPr txBox="1">
            <a:spLocks noChangeArrowheads="1"/>
          </p:cNvSpPr>
          <p:nvPr/>
        </p:nvSpPr>
        <p:spPr bwMode="auto">
          <a:xfrm>
            <a:off x="7138988" y="3268663"/>
            <a:ext cx="1717675" cy="369887"/>
          </a:xfrm>
          <a:prstGeom prst="rect">
            <a:avLst/>
          </a:prstGeom>
          <a:noFill/>
          <a:ln w="9525">
            <a:noFill/>
            <a:miter lim="800000"/>
            <a:headEnd/>
            <a:tailEnd/>
          </a:ln>
        </p:spPr>
        <p:txBody>
          <a:bodyPr wrap="none">
            <a:prstTxWarp prst="textNoShape">
              <a:avLst/>
            </a:prstTxWarp>
            <a:spAutoFit/>
          </a:bodyPr>
          <a:lstStyle/>
          <a:p>
            <a:r>
              <a:rPr lang="en-US"/>
              <a:t>Y = (A</a:t>
            </a:r>
            <a:r>
              <a:rPr lang="en-US" baseline="30000"/>
              <a:t>T</a:t>
            </a:r>
            <a:r>
              <a:rPr lang="en-US"/>
              <a:t>A)</a:t>
            </a:r>
            <a:r>
              <a:rPr lang="en-US" baseline="30000"/>
              <a:t>-1</a:t>
            </a:r>
            <a:r>
              <a:rPr lang="en-US"/>
              <a:t> A</a:t>
            </a:r>
            <a:r>
              <a:rPr lang="en-US" baseline="30000"/>
              <a:t>T</a:t>
            </a:r>
            <a:r>
              <a:rPr lang="en-US"/>
              <a:t>b</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smtClean="0">
                <a:ea typeface="ＭＳ Ｐゴシック" pitchFamily="-1" charset="-128"/>
                <a:cs typeface="ＭＳ Ｐゴシック" pitchFamily="-1" charset="-128"/>
              </a:rPr>
              <a:t>Results</a:t>
            </a:r>
          </a:p>
        </p:txBody>
      </p:sp>
      <p:pic>
        <p:nvPicPr>
          <p:cNvPr id="80899" name="Picture 3"/>
          <p:cNvPicPr>
            <a:picLocks noChangeAspect="1"/>
          </p:cNvPicPr>
          <p:nvPr/>
        </p:nvPicPr>
        <p:blipFill>
          <a:blip r:embed="rId2"/>
          <a:srcRect/>
          <a:stretch>
            <a:fillRect/>
          </a:stretch>
        </p:blipFill>
        <p:spPr bwMode="auto">
          <a:xfrm>
            <a:off x="5722938" y="85725"/>
            <a:ext cx="3335337" cy="2216150"/>
          </a:xfrm>
          <a:prstGeom prst="rect">
            <a:avLst/>
          </a:prstGeom>
          <a:noFill/>
          <a:ln w="9525">
            <a:noFill/>
            <a:miter lim="800000"/>
            <a:headEnd/>
            <a:tailEnd/>
          </a:ln>
        </p:spPr>
      </p:pic>
      <p:pic>
        <p:nvPicPr>
          <p:cNvPr id="80900" name="Picture 4"/>
          <p:cNvPicPr>
            <a:picLocks noChangeAspect="1"/>
          </p:cNvPicPr>
          <p:nvPr/>
        </p:nvPicPr>
        <p:blipFill>
          <a:blip r:embed="rId3"/>
          <a:srcRect/>
          <a:stretch>
            <a:fillRect/>
          </a:stretch>
        </p:blipFill>
        <p:spPr bwMode="auto">
          <a:xfrm>
            <a:off x="5735638" y="2352675"/>
            <a:ext cx="3213100" cy="2214563"/>
          </a:xfrm>
          <a:prstGeom prst="rect">
            <a:avLst/>
          </a:prstGeom>
          <a:noFill/>
          <a:ln w="9525">
            <a:noFill/>
            <a:miter lim="800000"/>
            <a:headEnd/>
            <a:tailEnd/>
          </a:ln>
        </p:spPr>
      </p:pic>
      <p:pic>
        <p:nvPicPr>
          <p:cNvPr id="80901" name="Picture 5"/>
          <p:cNvPicPr>
            <a:picLocks noChangeAspect="1"/>
          </p:cNvPicPr>
          <p:nvPr/>
        </p:nvPicPr>
        <p:blipFill>
          <a:blip r:embed="rId4"/>
          <a:srcRect/>
          <a:stretch>
            <a:fillRect/>
          </a:stretch>
        </p:blipFill>
        <p:spPr bwMode="auto">
          <a:xfrm>
            <a:off x="5741988" y="4567238"/>
            <a:ext cx="3206750" cy="2251075"/>
          </a:xfrm>
          <a:prstGeom prst="rect">
            <a:avLst/>
          </a:prstGeom>
          <a:noFill/>
          <a:ln w="9525">
            <a:noFill/>
            <a:miter lim="800000"/>
            <a:headEnd/>
            <a:tailEnd/>
          </a:ln>
        </p:spPr>
      </p:pic>
      <p:pic>
        <p:nvPicPr>
          <p:cNvPr id="80902" name="Picture 6"/>
          <p:cNvPicPr>
            <a:picLocks noChangeAspect="1"/>
          </p:cNvPicPr>
          <p:nvPr/>
        </p:nvPicPr>
        <p:blipFill>
          <a:blip r:embed="rId5"/>
          <a:srcRect/>
          <a:stretch>
            <a:fillRect/>
          </a:stretch>
        </p:blipFill>
        <p:spPr bwMode="auto">
          <a:xfrm>
            <a:off x="47625" y="2862263"/>
            <a:ext cx="1825625" cy="1265237"/>
          </a:xfrm>
          <a:prstGeom prst="rect">
            <a:avLst/>
          </a:prstGeom>
          <a:noFill/>
          <a:ln w="9525">
            <a:noFill/>
            <a:miter lim="800000"/>
            <a:headEnd/>
            <a:tailEnd/>
          </a:ln>
        </p:spPr>
      </p:pic>
      <p:pic>
        <p:nvPicPr>
          <p:cNvPr id="80903" name="Picture 7"/>
          <p:cNvPicPr>
            <a:picLocks noChangeAspect="1"/>
          </p:cNvPicPr>
          <p:nvPr/>
        </p:nvPicPr>
        <p:blipFill>
          <a:blip r:embed="rId6"/>
          <a:srcRect/>
          <a:stretch>
            <a:fillRect/>
          </a:stretch>
        </p:blipFill>
        <p:spPr bwMode="auto">
          <a:xfrm>
            <a:off x="3803650" y="2533650"/>
            <a:ext cx="1684338" cy="1160463"/>
          </a:xfrm>
          <a:prstGeom prst="rect">
            <a:avLst/>
          </a:prstGeom>
          <a:noFill/>
          <a:ln w="9525">
            <a:noFill/>
            <a:miter lim="800000"/>
            <a:headEnd/>
            <a:tailEnd/>
          </a:ln>
        </p:spPr>
      </p:pic>
      <p:pic>
        <p:nvPicPr>
          <p:cNvPr id="80904" name="Picture 8"/>
          <p:cNvPicPr>
            <a:picLocks noChangeAspect="1"/>
          </p:cNvPicPr>
          <p:nvPr/>
        </p:nvPicPr>
        <p:blipFill>
          <a:blip r:embed="rId7"/>
          <a:srcRect/>
          <a:stretch>
            <a:fillRect/>
          </a:stretch>
        </p:blipFill>
        <p:spPr bwMode="auto">
          <a:xfrm>
            <a:off x="3798888" y="1063625"/>
            <a:ext cx="1658937" cy="1143000"/>
          </a:xfrm>
          <a:prstGeom prst="rect">
            <a:avLst/>
          </a:prstGeom>
          <a:noFill/>
          <a:ln w="9525">
            <a:noFill/>
            <a:miter lim="800000"/>
            <a:headEnd/>
            <a:tailEnd/>
          </a:ln>
        </p:spPr>
      </p:pic>
      <p:pic>
        <p:nvPicPr>
          <p:cNvPr id="80905" name="Picture 10"/>
          <p:cNvPicPr>
            <a:picLocks noChangeAspect="1"/>
          </p:cNvPicPr>
          <p:nvPr/>
        </p:nvPicPr>
        <p:blipFill>
          <a:blip r:embed="rId8"/>
          <a:srcRect/>
          <a:stretch>
            <a:fillRect/>
          </a:stretch>
        </p:blipFill>
        <p:spPr bwMode="auto">
          <a:xfrm>
            <a:off x="1911350" y="2924175"/>
            <a:ext cx="1704975" cy="1179513"/>
          </a:xfrm>
          <a:prstGeom prst="rect">
            <a:avLst/>
          </a:prstGeom>
          <a:noFill/>
          <a:ln w="9525">
            <a:noFill/>
            <a:miter lim="800000"/>
            <a:headEnd/>
            <a:tailEnd/>
          </a:ln>
        </p:spPr>
      </p:pic>
      <p:pic>
        <p:nvPicPr>
          <p:cNvPr id="80906" name="Picture 11"/>
          <p:cNvPicPr>
            <a:picLocks noChangeAspect="1"/>
          </p:cNvPicPr>
          <p:nvPr/>
        </p:nvPicPr>
        <p:blipFill>
          <a:blip r:embed="rId9"/>
          <a:srcRect/>
          <a:stretch>
            <a:fillRect/>
          </a:stretch>
        </p:blipFill>
        <p:spPr bwMode="auto">
          <a:xfrm>
            <a:off x="3808413" y="4003675"/>
            <a:ext cx="1731962" cy="1198563"/>
          </a:xfrm>
          <a:prstGeom prst="rect">
            <a:avLst/>
          </a:prstGeom>
          <a:noFill/>
          <a:ln w="9525">
            <a:noFill/>
            <a:miter lim="800000"/>
            <a:headEnd/>
            <a:tailEnd/>
          </a:ln>
        </p:spPr>
      </p:pic>
      <p:pic>
        <p:nvPicPr>
          <p:cNvPr id="80907" name="Picture 12"/>
          <p:cNvPicPr>
            <a:picLocks noChangeAspect="1"/>
          </p:cNvPicPr>
          <p:nvPr/>
        </p:nvPicPr>
        <p:blipFill>
          <a:blip r:embed="rId10"/>
          <a:srcRect/>
          <a:stretch>
            <a:fillRect/>
          </a:stretch>
        </p:blipFill>
        <p:spPr bwMode="auto">
          <a:xfrm>
            <a:off x="3811588" y="5483225"/>
            <a:ext cx="1725612" cy="1192213"/>
          </a:xfrm>
          <a:prstGeom prst="rect">
            <a:avLst/>
          </a:prstGeom>
          <a:noFill/>
          <a:ln w="9525">
            <a:noFill/>
            <a:miter lim="800000"/>
            <a:headEnd/>
            <a:tailEnd/>
          </a:ln>
        </p:spPr>
      </p:pic>
      <p:sp>
        <p:nvSpPr>
          <p:cNvPr id="80908" name="TextBox 13"/>
          <p:cNvSpPr txBox="1">
            <a:spLocks noChangeArrowheads="1"/>
          </p:cNvSpPr>
          <p:nvPr/>
        </p:nvSpPr>
        <p:spPr bwMode="auto">
          <a:xfrm>
            <a:off x="8566150" y="127000"/>
            <a:ext cx="338138" cy="368300"/>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80909" name="TextBox 14"/>
          <p:cNvSpPr txBox="1">
            <a:spLocks noChangeArrowheads="1"/>
          </p:cNvSpPr>
          <p:nvPr/>
        </p:nvSpPr>
        <p:spPr bwMode="auto">
          <a:xfrm>
            <a:off x="8601075" y="2392363"/>
            <a:ext cx="338138" cy="369887"/>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Y</a:t>
            </a:r>
          </a:p>
        </p:txBody>
      </p:sp>
      <p:sp>
        <p:nvSpPr>
          <p:cNvPr id="80910" name="TextBox 15"/>
          <p:cNvSpPr txBox="1">
            <a:spLocks noChangeArrowheads="1"/>
          </p:cNvSpPr>
          <p:nvPr/>
        </p:nvSpPr>
        <p:spPr bwMode="auto">
          <a:xfrm>
            <a:off x="8601075" y="4703763"/>
            <a:ext cx="338138" cy="369887"/>
          </a:xfrm>
          <a:prstGeom prst="rect">
            <a:avLst/>
          </a:prstGeom>
          <a:noFill/>
          <a:ln w="9525">
            <a:noFill/>
            <a:miter lim="800000"/>
            <a:headEnd/>
            <a:tailEnd/>
          </a:ln>
        </p:spPr>
        <p:txBody>
          <a:bodyPr wrap="none">
            <a:prstTxWarp prst="textNoShape">
              <a:avLst/>
            </a:prstTxWarp>
            <a:spAutoFit/>
          </a:bodyPr>
          <a:lstStyle/>
          <a:p>
            <a:r>
              <a:rPr lang="en-US"/>
              <a:t>Z</a:t>
            </a:r>
          </a:p>
        </p:txBody>
      </p:sp>
      <p:sp>
        <p:nvSpPr>
          <p:cNvPr id="80911" name="TextBox 16"/>
          <p:cNvSpPr txBox="1">
            <a:spLocks noChangeArrowheads="1"/>
          </p:cNvSpPr>
          <p:nvPr/>
        </p:nvSpPr>
        <p:spPr bwMode="auto">
          <a:xfrm>
            <a:off x="1916113" y="2540000"/>
            <a:ext cx="1609725" cy="369888"/>
          </a:xfrm>
          <a:prstGeom prst="rect">
            <a:avLst/>
          </a:prstGeom>
          <a:noFill/>
          <a:ln w="9525">
            <a:noFill/>
            <a:miter lim="800000"/>
            <a:headEnd/>
            <a:tailEnd/>
          </a:ln>
        </p:spPr>
        <p:txBody>
          <a:bodyPr wrap="none">
            <a:prstTxWarp prst="textNoShape">
              <a:avLst/>
            </a:prstTxWarp>
            <a:spAutoFit/>
          </a:bodyPr>
          <a:lstStyle/>
          <a:p>
            <a:r>
              <a:rPr lang="en-US"/>
              <a:t>Edge normals</a:t>
            </a:r>
          </a:p>
        </p:txBody>
      </p:sp>
      <p:sp>
        <p:nvSpPr>
          <p:cNvPr id="80912" name="TextBox 17"/>
          <p:cNvSpPr txBox="1">
            <a:spLocks noChangeArrowheads="1"/>
          </p:cNvSpPr>
          <p:nvPr/>
        </p:nvSpPr>
        <p:spPr bwMode="auto">
          <a:xfrm>
            <a:off x="3835400" y="752475"/>
            <a:ext cx="1622425" cy="368300"/>
          </a:xfrm>
          <a:prstGeom prst="rect">
            <a:avLst/>
          </a:prstGeom>
          <a:noFill/>
          <a:ln w="9525">
            <a:noFill/>
            <a:miter lim="800000"/>
            <a:headEnd/>
            <a:tailEnd/>
          </a:ln>
        </p:spPr>
        <p:txBody>
          <a:bodyPr wrap="none">
            <a:prstTxWarp prst="textNoShape">
              <a:avLst/>
            </a:prstTxWarp>
            <a:spAutoFit/>
          </a:bodyPr>
          <a:lstStyle/>
          <a:p>
            <a:r>
              <a:rPr lang="en-US"/>
              <a:t>Edge strength</a:t>
            </a:r>
          </a:p>
        </p:txBody>
      </p:sp>
      <p:sp>
        <p:nvSpPr>
          <p:cNvPr id="80913" name="TextBox 18"/>
          <p:cNvSpPr txBox="1">
            <a:spLocks noChangeArrowheads="1"/>
          </p:cNvSpPr>
          <p:nvPr/>
        </p:nvSpPr>
        <p:spPr bwMode="auto">
          <a:xfrm>
            <a:off x="3830638" y="2174875"/>
            <a:ext cx="1622425" cy="368300"/>
          </a:xfrm>
          <a:prstGeom prst="rect">
            <a:avLst/>
          </a:prstGeom>
          <a:noFill/>
          <a:ln w="9525">
            <a:noFill/>
            <a:miter lim="800000"/>
            <a:headEnd/>
            <a:tailEnd/>
          </a:ln>
        </p:spPr>
        <p:txBody>
          <a:bodyPr wrap="none">
            <a:prstTxWarp prst="textNoShape">
              <a:avLst/>
            </a:prstTxWarp>
            <a:spAutoFit/>
          </a:bodyPr>
          <a:lstStyle/>
          <a:p>
            <a:r>
              <a:rPr lang="en-US"/>
              <a:t>3D orientation</a:t>
            </a:r>
          </a:p>
        </p:txBody>
      </p:sp>
      <p:sp>
        <p:nvSpPr>
          <p:cNvPr id="80914" name="TextBox 19"/>
          <p:cNvSpPr txBox="1">
            <a:spLocks noChangeArrowheads="1"/>
          </p:cNvSpPr>
          <p:nvPr/>
        </p:nvSpPr>
        <p:spPr bwMode="auto">
          <a:xfrm>
            <a:off x="3517900" y="5127625"/>
            <a:ext cx="2314575" cy="368300"/>
          </a:xfrm>
          <a:prstGeom prst="rect">
            <a:avLst/>
          </a:prstGeom>
          <a:noFill/>
          <a:ln w="9525">
            <a:noFill/>
            <a:miter lim="800000"/>
            <a:headEnd/>
            <a:tailEnd/>
          </a:ln>
        </p:spPr>
        <p:txBody>
          <a:bodyPr wrap="none">
            <a:prstTxWarp prst="textNoShape">
              <a:avLst/>
            </a:prstTxWarp>
            <a:spAutoFit/>
          </a:bodyPr>
          <a:lstStyle/>
          <a:p>
            <a:r>
              <a:rPr lang="en-US"/>
              <a:t>Depth discontinuities</a:t>
            </a:r>
          </a:p>
        </p:txBody>
      </p:sp>
      <p:sp>
        <p:nvSpPr>
          <p:cNvPr id="80915" name="TextBox 20"/>
          <p:cNvSpPr txBox="1">
            <a:spLocks noChangeArrowheads="1"/>
          </p:cNvSpPr>
          <p:nvPr/>
        </p:nvSpPr>
        <p:spPr bwMode="auto">
          <a:xfrm>
            <a:off x="3841750" y="3690938"/>
            <a:ext cx="1673225" cy="369887"/>
          </a:xfrm>
          <a:prstGeom prst="rect">
            <a:avLst/>
          </a:prstGeom>
          <a:noFill/>
          <a:ln w="9525">
            <a:noFill/>
            <a:miter lim="800000"/>
            <a:headEnd/>
            <a:tailEnd/>
          </a:ln>
        </p:spPr>
        <p:txBody>
          <a:bodyPr wrap="none">
            <a:prstTxWarp prst="textNoShape">
              <a:avLst/>
            </a:prstTxWarp>
            <a:spAutoFit/>
          </a:bodyPr>
          <a:lstStyle/>
          <a:p>
            <a:r>
              <a:rPr lang="en-US"/>
              <a:t>Contact edges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r="55272"/>
          <a:stretch>
            <a:fillRect/>
          </a:stretch>
        </p:blipFill>
        <p:spPr bwMode="auto">
          <a:xfrm>
            <a:off x="273050" y="2122488"/>
            <a:ext cx="3852863" cy="3614737"/>
          </a:xfrm>
          <a:prstGeom prst="rect">
            <a:avLst/>
          </a:prstGeom>
          <a:noFill/>
          <a:ln w="9525">
            <a:noFill/>
            <a:miter lim="800000"/>
            <a:headEnd/>
            <a:tailEnd/>
          </a:ln>
        </p:spPr>
      </p:pic>
      <p:sp>
        <p:nvSpPr>
          <p:cNvPr id="81923" name="Title 1"/>
          <p:cNvSpPr>
            <a:spLocks noGrp="1"/>
          </p:cNvSpPr>
          <p:nvPr>
            <p:ph type="title"/>
          </p:nvPr>
        </p:nvSpPr>
        <p:spPr/>
        <p:txBody>
          <a:bodyPr/>
          <a:lstStyle/>
          <a:p>
            <a:r>
              <a:rPr lang="en-US" smtClean="0">
                <a:ea typeface="ＭＳ Ｐゴシック" pitchFamily="-1" charset="-128"/>
                <a:cs typeface="ＭＳ Ｐゴシック" pitchFamily="-1" charset="-128"/>
              </a:rPr>
              <a:t>Changing view point</a:t>
            </a:r>
          </a:p>
        </p:txBody>
      </p:sp>
      <p:pic>
        <p:nvPicPr>
          <p:cNvPr id="4" name="Picture 3"/>
          <p:cNvPicPr>
            <a:picLocks noChangeAspect="1"/>
          </p:cNvPicPr>
          <p:nvPr/>
        </p:nvPicPr>
        <p:blipFill>
          <a:blip r:embed="rId2"/>
          <a:srcRect l="47687" t="51340"/>
          <a:stretch>
            <a:fillRect/>
          </a:stretch>
        </p:blipFill>
        <p:spPr bwMode="auto">
          <a:xfrm>
            <a:off x="4495800" y="4591050"/>
            <a:ext cx="4506913" cy="1758950"/>
          </a:xfrm>
          <a:prstGeom prst="rect">
            <a:avLst/>
          </a:prstGeom>
          <a:noFill/>
          <a:ln w="9525">
            <a:noFill/>
            <a:miter lim="800000"/>
            <a:headEnd/>
            <a:tailEnd/>
          </a:ln>
        </p:spPr>
      </p:pic>
      <p:pic>
        <p:nvPicPr>
          <p:cNvPr id="81925" name="Picture 4"/>
          <p:cNvPicPr>
            <a:picLocks noChangeAspect="1"/>
          </p:cNvPicPr>
          <p:nvPr/>
        </p:nvPicPr>
        <p:blipFill>
          <a:blip r:embed="rId3"/>
          <a:srcRect/>
          <a:stretch>
            <a:fillRect/>
          </a:stretch>
        </p:blipFill>
        <p:spPr bwMode="auto">
          <a:xfrm>
            <a:off x="173038" y="603250"/>
            <a:ext cx="1825625" cy="1266825"/>
          </a:xfrm>
          <a:prstGeom prst="rect">
            <a:avLst/>
          </a:prstGeom>
          <a:noFill/>
          <a:ln w="9525">
            <a:noFill/>
            <a:miter lim="800000"/>
            <a:headEnd/>
            <a:tailEnd/>
          </a:ln>
        </p:spPr>
      </p:pic>
      <p:sp>
        <p:nvSpPr>
          <p:cNvPr id="81926" name="TextBox 5"/>
          <p:cNvSpPr txBox="1">
            <a:spLocks noChangeArrowheads="1"/>
          </p:cNvSpPr>
          <p:nvPr/>
        </p:nvSpPr>
        <p:spPr bwMode="auto">
          <a:xfrm>
            <a:off x="682625" y="242888"/>
            <a:ext cx="696913" cy="369887"/>
          </a:xfrm>
          <a:prstGeom prst="rect">
            <a:avLst/>
          </a:prstGeom>
          <a:noFill/>
          <a:ln w="9525">
            <a:noFill/>
            <a:miter lim="800000"/>
            <a:headEnd/>
            <a:tailEnd/>
          </a:ln>
        </p:spPr>
        <p:txBody>
          <a:bodyPr wrap="none">
            <a:prstTxWarp prst="textNoShape">
              <a:avLst/>
            </a:prstTxWarp>
            <a:spAutoFit/>
          </a:bodyPr>
          <a:lstStyle/>
          <a:p>
            <a:r>
              <a:rPr lang="en-US"/>
              <a:t>Input</a:t>
            </a:r>
          </a:p>
        </p:txBody>
      </p:sp>
      <p:sp>
        <p:nvSpPr>
          <p:cNvPr id="81927" name="TextBox 6"/>
          <p:cNvSpPr txBox="1">
            <a:spLocks noChangeArrowheads="1"/>
          </p:cNvSpPr>
          <p:nvPr/>
        </p:nvSpPr>
        <p:spPr bwMode="auto">
          <a:xfrm>
            <a:off x="285750" y="2143125"/>
            <a:ext cx="1916113" cy="369888"/>
          </a:xfrm>
          <a:prstGeom prst="rect">
            <a:avLst/>
          </a:prstGeom>
          <a:noFill/>
          <a:ln w="9525">
            <a:noFill/>
            <a:miter lim="800000"/>
            <a:headEnd/>
            <a:tailEnd/>
          </a:ln>
        </p:spPr>
        <p:txBody>
          <a:bodyPr wrap="none">
            <a:prstTxWarp prst="textNoShape">
              <a:avLst/>
            </a:prstTxWarp>
            <a:spAutoFit/>
          </a:bodyPr>
          <a:lstStyle/>
          <a:p>
            <a:r>
              <a:rPr lang="en-US"/>
              <a:t>New view points:</a:t>
            </a:r>
          </a:p>
        </p:txBody>
      </p:sp>
      <p:pic>
        <p:nvPicPr>
          <p:cNvPr id="9" name="Picture 8"/>
          <p:cNvPicPr>
            <a:picLocks noChangeAspect="1"/>
          </p:cNvPicPr>
          <p:nvPr/>
        </p:nvPicPr>
        <p:blipFill>
          <a:blip r:embed="rId2"/>
          <a:srcRect l="47687" b="48729"/>
          <a:stretch>
            <a:fillRect/>
          </a:stretch>
        </p:blipFill>
        <p:spPr bwMode="auto">
          <a:xfrm>
            <a:off x="4538663" y="1381125"/>
            <a:ext cx="4505325" cy="1852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63500"/>
            <a:ext cx="8229600" cy="890588"/>
          </a:xfrm>
        </p:spPr>
        <p:txBody>
          <a:bodyPr/>
          <a:lstStyle/>
          <a:p>
            <a:r>
              <a:rPr lang="en-US" smtClean="0">
                <a:ea typeface="ＭＳ Ｐゴシック" pitchFamily="-1" charset="-128"/>
                <a:cs typeface="ＭＳ Ｐゴシック" pitchFamily="-1" charset="-128"/>
              </a:rPr>
              <a:t>Violations of simple world assumptions</a:t>
            </a:r>
          </a:p>
        </p:txBody>
      </p:sp>
      <p:pic>
        <p:nvPicPr>
          <p:cNvPr id="82947" name="Picture 4"/>
          <p:cNvPicPr>
            <a:picLocks noChangeAspect="1"/>
          </p:cNvPicPr>
          <p:nvPr/>
        </p:nvPicPr>
        <p:blipFill>
          <a:blip r:embed="rId2"/>
          <a:srcRect r="44211"/>
          <a:stretch>
            <a:fillRect/>
          </a:stretch>
        </p:blipFill>
        <p:spPr bwMode="auto">
          <a:xfrm>
            <a:off x="4021138" y="1593850"/>
            <a:ext cx="5122862" cy="4140200"/>
          </a:xfrm>
          <a:prstGeom prst="rect">
            <a:avLst/>
          </a:prstGeom>
          <a:noFill/>
          <a:ln w="9525">
            <a:noFill/>
            <a:miter lim="800000"/>
            <a:headEnd/>
            <a:tailEnd/>
          </a:ln>
        </p:spPr>
      </p:pic>
      <p:sp>
        <p:nvSpPr>
          <p:cNvPr id="82948" name="TextBox 5"/>
          <p:cNvSpPr txBox="1">
            <a:spLocks noChangeArrowheads="1"/>
          </p:cNvSpPr>
          <p:nvPr/>
        </p:nvSpPr>
        <p:spPr bwMode="auto">
          <a:xfrm>
            <a:off x="368300" y="2940050"/>
            <a:ext cx="3533775" cy="369888"/>
          </a:xfrm>
          <a:prstGeom prst="rect">
            <a:avLst/>
          </a:prstGeom>
          <a:noFill/>
          <a:ln w="9525">
            <a:noFill/>
            <a:miter lim="800000"/>
            <a:headEnd/>
            <a:tailEnd/>
          </a:ln>
        </p:spPr>
        <p:txBody>
          <a:bodyPr wrap="none">
            <a:prstTxWarp prst="textNoShape">
              <a:avLst/>
            </a:prstTxWarp>
            <a:spAutoFit/>
          </a:bodyPr>
          <a:lstStyle/>
          <a:p>
            <a:r>
              <a:rPr lang="en-US"/>
              <a:t>Shading is due to painted stripes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63500"/>
            <a:ext cx="8229600" cy="890588"/>
          </a:xfrm>
        </p:spPr>
        <p:txBody>
          <a:bodyPr/>
          <a:lstStyle/>
          <a:p>
            <a:r>
              <a:rPr lang="en-US" dirty="0" smtClean="0">
                <a:ea typeface="ＭＳ Ｐゴシック" pitchFamily="-1" charset="-128"/>
                <a:cs typeface="ＭＳ Ｐゴシック" pitchFamily="-1" charset="-128"/>
              </a:rPr>
              <a:t>Violations of simple world assumptions</a:t>
            </a:r>
          </a:p>
        </p:txBody>
      </p:sp>
      <p:pic>
        <p:nvPicPr>
          <p:cNvPr id="83971" name="Picture 4"/>
          <p:cNvPicPr>
            <a:picLocks noChangeAspect="1"/>
          </p:cNvPicPr>
          <p:nvPr/>
        </p:nvPicPr>
        <p:blipFill>
          <a:blip r:embed="rId2"/>
          <a:srcRect l="49434" r="1814"/>
          <a:stretch>
            <a:fillRect/>
          </a:stretch>
        </p:blipFill>
        <p:spPr bwMode="auto">
          <a:xfrm>
            <a:off x="0" y="1641475"/>
            <a:ext cx="4476750" cy="4140200"/>
          </a:xfrm>
          <a:prstGeom prst="rect">
            <a:avLst/>
          </a:prstGeom>
          <a:noFill/>
          <a:ln w="9525">
            <a:noFill/>
            <a:miter lim="800000"/>
            <a:headEnd/>
            <a:tailEnd/>
          </a:ln>
        </p:spPr>
      </p:pic>
      <p:sp>
        <p:nvSpPr>
          <p:cNvPr id="83972" name="TextBox 3"/>
          <p:cNvSpPr txBox="1">
            <a:spLocks noChangeArrowheads="1"/>
          </p:cNvSpPr>
          <p:nvPr/>
        </p:nvSpPr>
        <p:spPr bwMode="auto">
          <a:xfrm>
            <a:off x="5032375" y="3340100"/>
            <a:ext cx="3187700" cy="368300"/>
          </a:xfrm>
          <a:prstGeom prst="rect">
            <a:avLst/>
          </a:prstGeom>
          <a:noFill/>
          <a:ln w="9525">
            <a:noFill/>
            <a:miter lim="800000"/>
            <a:headEnd/>
            <a:tailEnd/>
          </a:ln>
        </p:spPr>
        <p:txBody>
          <a:bodyPr wrap="none">
            <a:prstTxWarp prst="textNoShape">
              <a:avLst/>
            </a:prstTxWarp>
            <a:spAutoFit/>
          </a:bodyPr>
          <a:lstStyle/>
          <a:p>
            <a:r>
              <a:rPr lang="en-US"/>
              <a:t>Shading is due to illumination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63500"/>
            <a:ext cx="8229600" cy="890588"/>
          </a:xfrm>
        </p:spPr>
        <p:txBody>
          <a:bodyPr/>
          <a:lstStyle/>
          <a:p>
            <a:r>
              <a:rPr lang="en-US" smtClean="0">
                <a:ea typeface="ＭＳ Ｐゴシック" pitchFamily="-1" charset="-128"/>
                <a:cs typeface="ＭＳ Ｐゴシック" pitchFamily="-1" charset="-128"/>
              </a:rPr>
              <a:t>Violations of simple world assumptions</a:t>
            </a:r>
          </a:p>
        </p:txBody>
      </p:sp>
      <p:pic>
        <p:nvPicPr>
          <p:cNvPr id="84995" name="Picture 4"/>
          <p:cNvPicPr>
            <a:picLocks noChangeAspect="1"/>
          </p:cNvPicPr>
          <p:nvPr/>
        </p:nvPicPr>
        <p:blipFill>
          <a:blip r:embed="rId2"/>
          <a:srcRect/>
          <a:stretch>
            <a:fillRect/>
          </a:stretch>
        </p:blipFill>
        <p:spPr bwMode="auto">
          <a:xfrm>
            <a:off x="-19050" y="1255713"/>
            <a:ext cx="9182100" cy="4140200"/>
          </a:xfrm>
          <a:prstGeom prst="rect">
            <a:avLst/>
          </a:prstGeom>
          <a:noFill/>
          <a:ln w="9525">
            <a:noFill/>
            <a:miter lim="800000"/>
            <a:headEnd/>
            <a:tailEnd/>
          </a:ln>
        </p:spPr>
      </p:pic>
      <p:pic>
        <p:nvPicPr>
          <p:cNvPr id="84996" name="Picture 5"/>
          <p:cNvPicPr>
            <a:picLocks noChangeAspect="1"/>
          </p:cNvPicPr>
          <p:nvPr/>
        </p:nvPicPr>
        <p:blipFill>
          <a:blip r:embed="rId3"/>
          <a:srcRect/>
          <a:stretch>
            <a:fillRect/>
          </a:stretch>
        </p:blipFill>
        <p:spPr bwMode="auto">
          <a:xfrm>
            <a:off x="5032375" y="5875338"/>
            <a:ext cx="4111625" cy="982662"/>
          </a:xfrm>
          <a:prstGeom prst="rect">
            <a:avLst/>
          </a:prstGeom>
          <a:noFill/>
          <a:ln w="9525">
            <a:noFill/>
            <a:miter lim="800000"/>
            <a:headEnd/>
            <a:tailEnd/>
          </a:ln>
        </p:spPr>
      </p:pic>
      <p:pic>
        <p:nvPicPr>
          <p:cNvPr id="84997" name="Picture 6"/>
          <p:cNvPicPr>
            <a:picLocks noChangeAspect="1"/>
          </p:cNvPicPr>
          <p:nvPr/>
        </p:nvPicPr>
        <p:blipFill>
          <a:blip r:embed="rId4"/>
          <a:srcRect/>
          <a:stretch>
            <a:fillRect/>
          </a:stretch>
        </p:blipFill>
        <p:spPr bwMode="auto">
          <a:xfrm>
            <a:off x="0" y="5413375"/>
            <a:ext cx="480695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smtClean="0">
                <a:ea typeface="ＭＳ Ｐゴシック" pitchFamily="-1" charset="-128"/>
                <a:cs typeface="ＭＳ Ｐゴシック" pitchFamily="-1" charset="-128"/>
              </a:rPr>
              <a:t>Impossible steps</a:t>
            </a:r>
          </a:p>
        </p:txBody>
      </p:sp>
      <p:pic>
        <p:nvPicPr>
          <p:cNvPr id="86019" name="Picture 3"/>
          <p:cNvPicPr>
            <a:picLocks noChangeAspect="1"/>
          </p:cNvPicPr>
          <p:nvPr/>
        </p:nvPicPr>
        <p:blipFill>
          <a:blip r:embed="rId2"/>
          <a:srcRect/>
          <a:stretch>
            <a:fillRect/>
          </a:stretch>
        </p:blipFill>
        <p:spPr bwMode="auto">
          <a:xfrm>
            <a:off x="2139950" y="1339850"/>
            <a:ext cx="4864100" cy="417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smtClean="0">
                <a:ea typeface="ＭＳ Ｐゴシック" pitchFamily="-1" charset="-128"/>
                <a:cs typeface="ＭＳ Ｐゴシック" pitchFamily="-1" charset="-128"/>
              </a:rPr>
              <a:t>Impossible steps</a:t>
            </a:r>
          </a:p>
        </p:txBody>
      </p:sp>
      <p:pic>
        <p:nvPicPr>
          <p:cNvPr id="87043" name="Picture 3"/>
          <p:cNvPicPr>
            <a:picLocks noChangeAspect="1"/>
          </p:cNvPicPr>
          <p:nvPr/>
        </p:nvPicPr>
        <p:blipFill>
          <a:blip r:embed="rId2"/>
          <a:srcRect/>
          <a:stretch>
            <a:fillRect/>
          </a:stretch>
        </p:blipFill>
        <p:spPr bwMode="auto">
          <a:xfrm>
            <a:off x="0" y="0"/>
            <a:ext cx="2555875" cy="2195513"/>
          </a:xfrm>
          <a:prstGeom prst="rect">
            <a:avLst/>
          </a:prstGeom>
          <a:noFill/>
          <a:ln w="9525">
            <a:noFill/>
            <a:miter lim="800000"/>
            <a:headEnd/>
            <a:tailEnd/>
          </a:ln>
        </p:spPr>
      </p:pic>
      <p:pic>
        <p:nvPicPr>
          <p:cNvPr id="87044" name="Picture 4"/>
          <p:cNvPicPr>
            <a:picLocks noChangeAspect="1"/>
          </p:cNvPicPr>
          <p:nvPr/>
        </p:nvPicPr>
        <p:blipFill>
          <a:blip r:embed="rId3"/>
          <a:srcRect/>
          <a:stretch>
            <a:fillRect/>
          </a:stretch>
        </p:blipFill>
        <p:spPr bwMode="auto">
          <a:xfrm>
            <a:off x="0" y="2722563"/>
            <a:ext cx="9156700" cy="330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The importance of images</a:t>
            </a:r>
          </a:p>
        </p:txBody>
      </p:sp>
      <p:pic>
        <p:nvPicPr>
          <p:cNvPr id="20483" name="Picture 3"/>
          <p:cNvPicPr>
            <a:picLocks noChangeAspect="1"/>
          </p:cNvPicPr>
          <p:nvPr/>
        </p:nvPicPr>
        <p:blipFill>
          <a:blip r:embed="rId2"/>
          <a:srcRect/>
          <a:stretch>
            <a:fillRect/>
          </a:stretch>
        </p:blipFill>
        <p:spPr bwMode="auto">
          <a:xfrm>
            <a:off x="2743200" y="1646238"/>
            <a:ext cx="3305175" cy="4525962"/>
          </a:xfrm>
          <a:prstGeom prst="rect">
            <a:avLst/>
          </a:prstGeom>
          <a:noFill/>
          <a:ln w="9525">
            <a:noFill/>
            <a:miter lim="800000"/>
            <a:headEnd/>
            <a:tailEnd/>
          </a:ln>
        </p:spPr>
      </p:pic>
      <p:sp>
        <p:nvSpPr>
          <p:cNvPr id="20484" name="TextBox 4"/>
          <p:cNvSpPr txBox="1">
            <a:spLocks noChangeArrowheads="1"/>
          </p:cNvSpPr>
          <p:nvPr/>
        </p:nvSpPr>
        <p:spPr bwMode="auto">
          <a:xfrm>
            <a:off x="3441700" y="6124575"/>
            <a:ext cx="2070100" cy="522288"/>
          </a:xfrm>
          <a:prstGeom prst="rect">
            <a:avLst/>
          </a:prstGeom>
          <a:noFill/>
          <a:ln w="9525">
            <a:noFill/>
            <a:miter lim="800000"/>
            <a:headEnd/>
            <a:tailEnd/>
          </a:ln>
        </p:spPr>
        <p:txBody>
          <a:bodyPr wrap="none">
            <a:prstTxWarp prst="textNoShape">
              <a:avLst/>
            </a:prstTxWarp>
            <a:spAutoFit/>
          </a:bodyPr>
          <a:lstStyle/>
          <a:p>
            <a:r>
              <a:rPr lang="en-US" sz="2800">
                <a:latin typeface="Calibri" pitchFamily="-1" charset="0"/>
              </a:rPr>
              <a:t>100 million $</a:t>
            </a:r>
          </a:p>
        </p:txBody>
      </p:sp>
      <p:sp>
        <p:nvSpPr>
          <p:cNvPr id="20485" name="Rectangle 5"/>
          <p:cNvSpPr>
            <a:spLocks noChangeArrowheads="1"/>
          </p:cNvSpPr>
          <p:nvPr/>
        </p:nvSpPr>
        <p:spPr bwMode="auto">
          <a:xfrm>
            <a:off x="6172200" y="2819400"/>
            <a:ext cx="2152650" cy="646113"/>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“Dora Maar au Chat”</a:t>
            </a:r>
          </a:p>
          <a:p>
            <a:r>
              <a:rPr lang="en-US">
                <a:latin typeface="Calibri" pitchFamily="-1" charset="0"/>
              </a:rPr>
              <a:t>Pablo Picasso, 1941</a:t>
            </a:r>
          </a:p>
        </p:txBody>
      </p:sp>
      <p:sp>
        <p:nvSpPr>
          <p:cNvPr id="20486" name="TextBox 6"/>
          <p:cNvSpPr txBox="1">
            <a:spLocks noChangeArrowheads="1"/>
          </p:cNvSpPr>
          <p:nvPr/>
        </p:nvSpPr>
        <p:spPr bwMode="auto">
          <a:xfrm>
            <a:off x="2133600" y="1143000"/>
            <a:ext cx="4460875" cy="369888"/>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Some images are more important than others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ea typeface="ＭＳ Ｐゴシック" pitchFamily="-1" charset="-128"/>
                <a:cs typeface="ＭＳ Ｐゴシック" pitchFamily="-1" charset="-128"/>
              </a:rPr>
              <a:t>What is missing?</a:t>
            </a:r>
          </a:p>
        </p:txBody>
      </p:sp>
      <p:sp>
        <p:nvSpPr>
          <p:cNvPr id="88067" name="Content Placeholder 2"/>
          <p:cNvSpPr>
            <a:spLocks noGrp="1"/>
          </p:cNvSpPr>
          <p:nvPr>
            <p:ph idx="1"/>
          </p:nvPr>
        </p:nvSpPr>
        <p:spPr/>
        <p:txBody>
          <a:bodyPr/>
          <a:lstStyle/>
          <a:p>
            <a:r>
              <a:rPr lang="en-US" smtClean="0">
                <a:ea typeface="ＭＳ Ｐゴシック" pitchFamily="-1" charset="-128"/>
                <a:cs typeface="ＭＳ Ｐゴシック" pitchFamily="-1" charset="-128"/>
              </a:rPr>
              <a:t>Recognition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93663"/>
            <a:ext cx="8229600" cy="892175"/>
          </a:xfrm>
        </p:spPr>
        <p:txBody>
          <a:bodyPr/>
          <a:lstStyle/>
          <a:p>
            <a:pPr eaLnBrk="1" hangingPunct="1"/>
            <a:r>
              <a:rPr lang="en-US" dirty="0" smtClean="0">
                <a:ea typeface="ＭＳ Ｐゴシック" pitchFamily="-1" charset="-128"/>
                <a:cs typeface="ＭＳ Ｐゴシック" pitchFamily="-1" charset="-128"/>
              </a:rPr>
              <a:t>Problem set 1</a:t>
            </a:r>
            <a:br>
              <a:rPr lang="en-US" dirty="0" smtClean="0">
                <a:ea typeface="ＭＳ Ｐゴシック" pitchFamily="-1" charset="-128"/>
                <a:cs typeface="ＭＳ Ｐゴシック" pitchFamily="-1" charset="-128"/>
              </a:rPr>
            </a:br>
            <a:r>
              <a:rPr lang="en-US" dirty="0" smtClean="0">
                <a:ea typeface="ＭＳ Ｐゴシック" pitchFamily="-1" charset="-128"/>
                <a:cs typeface="ＭＳ Ｐゴシック" pitchFamily="-1" charset="-128"/>
              </a:rPr>
              <a:t>The “one week” vision project</a:t>
            </a:r>
          </a:p>
        </p:txBody>
      </p:sp>
      <p:sp>
        <p:nvSpPr>
          <p:cNvPr id="51203" name="Content Placeholder 3"/>
          <p:cNvSpPr>
            <a:spLocks noGrp="1"/>
          </p:cNvSpPr>
          <p:nvPr>
            <p:ph idx="1"/>
          </p:nvPr>
        </p:nvSpPr>
        <p:spPr>
          <a:xfrm>
            <a:off x="547688" y="3176588"/>
            <a:ext cx="8229600" cy="846137"/>
          </a:xfrm>
        </p:spPr>
        <p:txBody>
          <a:bodyPr/>
          <a:lstStyle/>
          <a:p>
            <a:pPr>
              <a:buFont typeface="Arial" pitchFamily="-1" charset="0"/>
              <a:buNone/>
            </a:pPr>
            <a:r>
              <a:rPr lang="en-US" dirty="0" smtClean="0">
                <a:ea typeface="ＭＳ Ｐゴシック" pitchFamily="-1" charset="-128"/>
                <a:cs typeface="ＭＳ Ｐゴシック" pitchFamily="-1" charset="-128"/>
              </a:rPr>
              <a:t>The goal of the first problem set is to solve vision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3921125" y="6488113"/>
            <a:ext cx="5222875" cy="369887"/>
          </a:xfrm>
          <a:prstGeom prst="rect">
            <a:avLst/>
          </a:prstGeom>
          <a:noFill/>
          <a:ln w="9525">
            <a:noFill/>
            <a:miter lim="800000"/>
            <a:headEnd/>
            <a:tailEnd/>
          </a:ln>
        </p:spPr>
        <p:txBody>
          <a:bodyPr wrap="none">
            <a:prstTxWarp prst="textNoShape">
              <a:avLst/>
            </a:prstTxWarp>
            <a:spAutoFit/>
          </a:bodyPr>
          <a:lstStyle/>
          <a:p>
            <a:r>
              <a:rPr lang="en-US"/>
              <a:t>NSF Frontiers in computer vision workshop, 2011</a:t>
            </a:r>
          </a:p>
        </p:txBody>
      </p:sp>
      <p:pic>
        <p:nvPicPr>
          <p:cNvPr id="21507" name="Picture 4"/>
          <p:cNvPicPr>
            <a:picLocks noChangeAspect="1"/>
          </p:cNvPicPr>
          <p:nvPr/>
        </p:nvPicPr>
        <p:blipFill>
          <a:blip r:embed="rId2">
            <a:lum bright="-22000" contrast="6000"/>
          </a:blip>
          <a:srcRect/>
          <a:stretch>
            <a:fillRect/>
          </a:stretch>
        </p:blipFill>
        <p:spPr bwMode="auto">
          <a:xfrm>
            <a:off x="0" y="0"/>
            <a:ext cx="8415338" cy="628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Why is vision hard?</a:t>
            </a:r>
          </a:p>
        </p:txBody>
      </p:sp>
      <p:sp>
        <p:nvSpPr>
          <p:cNvPr id="22531" name="Content Placeholder 2"/>
          <p:cNvSpPr>
            <a:spLocks noGrp="1"/>
          </p:cNvSpPr>
          <p:nvPr>
            <p:ph idx="1"/>
          </p:nvPr>
        </p:nvSpPr>
        <p:spPr/>
        <p:txBody>
          <a:bodyPr/>
          <a:lstStyle/>
          <a:p>
            <a:pPr eaLnBrk="1" hangingPunct="1"/>
            <a:endParaRPr lang="en-US" smtClean="0">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5378</TotalTime>
  <Words>1622</Words>
  <Application>Microsoft Macintosh PowerPoint</Application>
  <PresentationFormat>On-screen Show (4:3)</PresentationFormat>
  <Paragraphs>371</Paragraphs>
  <Slides>71</Slides>
  <Notes>9</Notes>
  <HiddenSlides>0</HiddenSlides>
  <MMClips>2</MMClips>
  <ScaleCrop>false</ScaleCrop>
  <HeadingPairs>
    <vt:vector size="4" baseType="variant">
      <vt:variant>
        <vt:lpstr>Design Template</vt:lpstr>
      </vt:variant>
      <vt:variant>
        <vt:i4>1</vt:i4>
      </vt:variant>
      <vt:variant>
        <vt:lpstr>Slide Titles</vt:lpstr>
      </vt:variant>
      <vt:variant>
        <vt:i4>71</vt:i4>
      </vt:variant>
    </vt:vector>
  </HeadingPairs>
  <TitlesOfParts>
    <vt:vector size="72" baseType="lpstr">
      <vt:lpstr>Office Theme</vt:lpstr>
      <vt:lpstr>Slide 1</vt:lpstr>
      <vt:lpstr>Assignments</vt:lpstr>
      <vt:lpstr>Readings</vt:lpstr>
      <vt:lpstr>Matlab Tutorial TBA</vt:lpstr>
      <vt:lpstr>Slide 5</vt:lpstr>
      <vt:lpstr>What is vision?</vt:lpstr>
      <vt:lpstr>The importance of images</vt:lpstr>
      <vt:lpstr>Slide 8</vt:lpstr>
      <vt:lpstr>Why is vision hard?</vt:lpstr>
      <vt:lpstr>The structure of ambient light</vt:lpstr>
      <vt:lpstr>The structure of ambient light</vt:lpstr>
      <vt:lpstr>The Plenoptic Function</vt:lpstr>
      <vt:lpstr>Slide 13</vt:lpstr>
      <vt:lpstr>Slide 14</vt:lpstr>
      <vt:lpstr>Slide 15</vt:lpstr>
      <vt:lpstr>Slide 16</vt:lpstr>
      <vt:lpstr>Slide 17</vt:lpstr>
      <vt:lpstr>Slide 18</vt:lpstr>
      <vt:lpstr>Slide 19</vt:lpstr>
      <vt:lpstr>Slide 20</vt:lpstr>
      <vt:lpstr>Why is vision hard?</vt:lpstr>
      <vt:lpstr>Measuring light vs. measuring scene properties</vt:lpstr>
      <vt:lpstr>Measuring light vs. measuring scene properties</vt:lpstr>
      <vt:lpstr>Measuring light vs. measuring scene properties</vt:lpstr>
      <vt:lpstr>Measuring light vs. measuring scene properties</vt:lpstr>
      <vt:lpstr>Measuring light vs. measuring scene properties</vt:lpstr>
      <vt:lpstr>Assumptions can be wrong</vt:lpstr>
      <vt:lpstr>Slide 28</vt:lpstr>
      <vt:lpstr>Why is vision hard?</vt:lpstr>
      <vt:lpstr>Some things have strong variations in appearance</vt:lpstr>
      <vt:lpstr>Some things know that you have eyes</vt:lpstr>
      <vt:lpstr>Slide 32</vt:lpstr>
      <vt:lpstr>Problem set 1 The “one week” vision project</vt:lpstr>
      <vt:lpstr>A Simple Visual System</vt:lpstr>
      <vt:lpstr>A Simple World</vt:lpstr>
      <vt:lpstr>A Simple World</vt:lpstr>
      <vt:lpstr>A Simple World</vt:lpstr>
      <vt:lpstr>A simple image formation model</vt:lpstr>
      <vt:lpstr>A simple image formation model</vt:lpstr>
      <vt:lpstr>A simple image formation model</vt:lpstr>
      <vt:lpstr>A simple image formation model</vt:lpstr>
      <vt:lpstr>A simple goal</vt:lpstr>
      <vt:lpstr>Why is this hard?</vt:lpstr>
      <vt:lpstr>Why is this hard?</vt:lpstr>
      <vt:lpstr>Why is this hard?</vt:lpstr>
      <vt:lpstr>A simple visual system The input image</vt:lpstr>
      <vt:lpstr>Slide 47</vt:lpstr>
      <vt:lpstr>Edges</vt:lpstr>
      <vt:lpstr>Finding edges in the image</vt:lpstr>
      <vt:lpstr>Finding edges in the image</vt:lpstr>
      <vt:lpstr>Edge classification</vt:lpstr>
      <vt:lpstr>From edges to surface constraints</vt:lpstr>
      <vt:lpstr>Generic view assumption</vt:lpstr>
      <vt:lpstr>Non-accidental properties</vt:lpstr>
      <vt:lpstr>Non-accidental properties in the simple world</vt:lpstr>
      <vt:lpstr>From edges to surface constraints</vt:lpstr>
      <vt:lpstr>From edges to surface constraints</vt:lpstr>
      <vt:lpstr>From edges to surface constraints</vt:lpstr>
      <vt:lpstr>A simple inference scheme</vt:lpstr>
      <vt:lpstr>Discrete approximation</vt:lpstr>
      <vt:lpstr>Discrete approximation</vt:lpstr>
      <vt:lpstr>A simple inference scheme</vt:lpstr>
      <vt:lpstr>Results</vt:lpstr>
      <vt:lpstr>Changing view point</vt:lpstr>
      <vt:lpstr>Violations of simple world assumptions</vt:lpstr>
      <vt:lpstr>Violations of simple world assumptions</vt:lpstr>
      <vt:lpstr>Violations of simple world assumptions</vt:lpstr>
      <vt:lpstr>Impossible steps</vt:lpstr>
      <vt:lpstr>Impossible steps</vt:lpstr>
      <vt:lpstr>What is missing?</vt:lpstr>
      <vt:lpstr>Problem set 1 The “one week” vision project</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antonio torralba</dc:creator>
  <cp:lastModifiedBy>antonio torralba</cp:lastModifiedBy>
  <cp:revision>164</cp:revision>
  <dcterms:created xsi:type="dcterms:W3CDTF">2013-09-05T14:30:29Z</dcterms:created>
  <dcterms:modified xsi:type="dcterms:W3CDTF">2013-09-05T15:52:34Z</dcterms:modified>
</cp:coreProperties>
</file>