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tags/tag4.xml" ContentType="application/vnd.openxmlformats-officedocument.presentationml.tags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tags/tag3.xml" ContentType="application/vnd.openxmlformats-officedocument.presentationml.tags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tags/tag2.xml" ContentType="application/vnd.openxmlformats-officedocument.presentationml.tags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6"/>
  </p:notesMasterIdLst>
  <p:sldIdLst>
    <p:sldId id="257" r:id="rId2"/>
    <p:sldId id="260" r:id="rId3"/>
    <p:sldId id="420" r:id="rId4"/>
    <p:sldId id="262" r:id="rId5"/>
    <p:sldId id="350" r:id="rId6"/>
    <p:sldId id="411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353" r:id="rId16"/>
    <p:sldId id="277" r:id="rId17"/>
    <p:sldId id="276" r:id="rId18"/>
    <p:sldId id="360" r:id="rId19"/>
    <p:sldId id="406" r:id="rId20"/>
    <p:sldId id="419" r:id="rId21"/>
    <p:sldId id="408" r:id="rId22"/>
    <p:sldId id="409" r:id="rId23"/>
    <p:sldId id="284" r:id="rId24"/>
    <p:sldId id="282" r:id="rId25"/>
    <p:sldId id="283" r:id="rId26"/>
    <p:sldId id="290" r:id="rId27"/>
    <p:sldId id="291" r:id="rId28"/>
    <p:sldId id="292" r:id="rId29"/>
    <p:sldId id="293" r:id="rId30"/>
    <p:sldId id="294" r:id="rId31"/>
    <p:sldId id="298" r:id="rId32"/>
    <p:sldId id="299" r:id="rId33"/>
    <p:sldId id="300" r:id="rId34"/>
    <p:sldId id="303" r:id="rId35"/>
    <p:sldId id="304" r:id="rId36"/>
    <p:sldId id="305" r:id="rId37"/>
    <p:sldId id="414" r:id="rId38"/>
    <p:sldId id="363" r:id="rId39"/>
    <p:sldId id="365" r:id="rId40"/>
    <p:sldId id="366" r:id="rId41"/>
    <p:sldId id="367" r:id="rId42"/>
    <p:sldId id="368" r:id="rId43"/>
    <p:sldId id="369" r:id="rId44"/>
    <p:sldId id="370" r:id="rId45"/>
    <p:sldId id="371" r:id="rId46"/>
    <p:sldId id="410" r:id="rId47"/>
    <p:sldId id="374" r:id="rId48"/>
    <p:sldId id="421" r:id="rId49"/>
    <p:sldId id="379" r:id="rId50"/>
    <p:sldId id="380" r:id="rId51"/>
    <p:sldId id="364" r:id="rId52"/>
    <p:sldId id="265" r:id="rId53"/>
    <p:sldId id="354" r:id="rId54"/>
    <p:sldId id="356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83164" autoAdjust="0"/>
  </p:normalViewPr>
  <p:slideViewPr>
    <p:cSldViewPr snapToGrid="0" snapToObjects="1">
      <p:cViewPr>
        <p:scale>
          <a:sx n="100" d="100"/>
          <a:sy n="100" d="100"/>
        </p:scale>
        <p:origin x="-3288" y="-1344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E6C92-2977-0B49-B0C2-2B55C16A722B}" type="datetimeFigureOut">
              <a:rPr lang="en-US" smtClean="0"/>
              <a:pPr/>
              <a:t>9/28/15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C7993-764F-B442-A717-82827DC535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C7993-764F-B442-A717-82827DC535A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 figure illustrates sequences generated from a large database of street images by inducing two camera motions: a) Camera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translation. Each consecutive image was obtained by inducing camera translation by half the image size as illustrated in figure 2.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Camera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rotation. Each consecutive image was obtained by inducing camera rotation of 45 degrees as illustrated in figure 2. This produces changes in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perspective between consecutive images.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C7993-764F-B442-A717-82827DC535A2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C7993-764F-B442-A717-82827DC535A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47F3FF5-A6F1-4A43-A27F-282583184FCD}" type="slidenum">
              <a:rPr lang="en-US">
                <a:latin typeface="Times New Roman" charset="0"/>
                <a:ea typeface="Times New Roman" charset="0"/>
                <a:cs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Treat gradient vectors as a set of (</a:t>
            </a:r>
            <a:r>
              <a:rPr lang="en-US" dirty="0" err="1" smtClean="0">
                <a:latin typeface="Avenir Book"/>
                <a:cs typeface="Avenir Book"/>
              </a:rPr>
              <a:t>dx,dy</a:t>
            </a:r>
            <a:r>
              <a:rPr lang="en-US" dirty="0" smtClean="0">
                <a:latin typeface="Avenir Book"/>
                <a:cs typeface="Avenir Book"/>
              </a:rPr>
              <a:t>) points with a center of mass defined as being at (0,0).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Fit an ellipse to that set of points via scatter matrix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Analyze ellipse parameters for varying cases…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C7993-764F-B442-A717-82827DC535A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C7993-764F-B442-A717-82827DC535A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C7993-764F-B442-A717-82827DC535A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Eigen analysis allows us to work in the canonical frame of the linear form.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C7993-764F-B442-A717-82827DC535A2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C7993-764F-B442-A717-82827DC535A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C7993-764F-B442-A717-82827DC535A2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3659-E6E0-7F4A-BD32-C0F15E45D0F7}" type="datetimeFigureOut">
              <a:rPr lang="en-US" smtClean="0"/>
              <a:pPr/>
              <a:t>9/28/15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E0FE-FD91-EA43-A490-FD53C4F00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3659-E6E0-7F4A-BD32-C0F15E45D0F7}" type="datetimeFigureOut">
              <a:rPr lang="en-US" smtClean="0"/>
              <a:pPr/>
              <a:t>9/28/15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E0FE-FD91-EA43-A490-FD53C4F00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3659-E6E0-7F4A-BD32-C0F15E45D0F7}" type="datetimeFigureOut">
              <a:rPr lang="en-US" smtClean="0"/>
              <a:pPr/>
              <a:t>9/28/15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E0FE-FD91-EA43-A490-FD53C4F00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3659-E6E0-7F4A-BD32-C0F15E45D0F7}" type="datetimeFigureOut">
              <a:rPr lang="en-US" smtClean="0"/>
              <a:pPr/>
              <a:t>9/28/15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E0FE-FD91-EA43-A490-FD53C4F00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3659-E6E0-7F4A-BD32-C0F15E45D0F7}" type="datetimeFigureOut">
              <a:rPr lang="en-US" smtClean="0"/>
              <a:pPr/>
              <a:t>9/28/15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E0FE-FD91-EA43-A490-FD53C4F00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3659-E6E0-7F4A-BD32-C0F15E45D0F7}" type="datetimeFigureOut">
              <a:rPr lang="en-US" smtClean="0"/>
              <a:pPr/>
              <a:t>9/28/15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E0FE-FD91-EA43-A490-FD53C4F00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3659-E6E0-7F4A-BD32-C0F15E45D0F7}" type="datetimeFigureOut">
              <a:rPr lang="en-US" smtClean="0"/>
              <a:pPr/>
              <a:t>9/28/15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E0FE-FD91-EA43-A490-FD53C4F00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3659-E6E0-7F4A-BD32-C0F15E45D0F7}" type="datetimeFigureOut">
              <a:rPr lang="en-US" smtClean="0"/>
              <a:pPr/>
              <a:t>9/28/15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E0FE-FD91-EA43-A490-FD53C4F00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3659-E6E0-7F4A-BD32-C0F15E45D0F7}" type="datetimeFigureOut">
              <a:rPr lang="en-US" smtClean="0"/>
              <a:pPr/>
              <a:t>9/28/15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E0FE-FD91-EA43-A490-FD53C4F00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3659-E6E0-7F4A-BD32-C0F15E45D0F7}" type="datetimeFigureOut">
              <a:rPr lang="en-US" smtClean="0"/>
              <a:pPr/>
              <a:t>9/28/15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E0FE-FD91-EA43-A490-FD53C4F00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3659-E6E0-7F4A-BD32-C0F15E45D0F7}" type="datetimeFigureOut">
              <a:rPr lang="en-US" smtClean="0"/>
              <a:pPr/>
              <a:t>9/28/15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E0FE-FD91-EA43-A490-FD53C4F00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D3659-E6E0-7F4A-BD32-C0F15E45D0F7}" type="datetimeFigureOut">
              <a:rPr lang="en-US" smtClean="0"/>
              <a:pPr/>
              <a:t>9/28/15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5E0FE-FD91-EA43-A490-FD53C4F00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6.869.csail.mit.edu/fa15/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Relationship Id="rId3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8.wmf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wm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4" Type="http://schemas.openxmlformats.org/officeDocument/2006/relationships/image" Target="../media/image81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4" Type="http://schemas.openxmlformats.org/officeDocument/2006/relationships/image" Target="../media/image9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20" Type="http://schemas.openxmlformats.org/officeDocument/2006/relationships/image" Target="../media/image31.jpeg"/><Relationship Id="rId21" Type="http://schemas.openxmlformats.org/officeDocument/2006/relationships/image" Target="../media/image32.jpeg"/><Relationship Id="rId22" Type="http://schemas.openxmlformats.org/officeDocument/2006/relationships/image" Target="../media/image33.jpeg"/><Relationship Id="rId23" Type="http://schemas.openxmlformats.org/officeDocument/2006/relationships/image" Target="../media/image34.jpeg"/><Relationship Id="rId24" Type="http://schemas.openxmlformats.org/officeDocument/2006/relationships/image" Target="../media/image35.jpeg"/><Relationship Id="rId25" Type="http://schemas.openxmlformats.org/officeDocument/2006/relationships/image" Target="../media/image36.jpeg"/><Relationship Id="rId10" Type="http://schemas.openxmlformats.org/officeDocument/2006/relationships/image" Target="../media/image21.jpeg"/><Relationship Id="rId11" Type="http://schemas.openxmlformats.org/officeDocument/2006/relationships/image" Target="../media/image22.jpeg"/><Relationship Id="rId12" Type="http://schemas.openxmlformats.org/officeDocument/2006/relationships/image" Target="../media/image23.jpeg"/><Relationship Id="rId13" Type="http://schemas.openxmlformats.org/officeDocument/2006/relationships/image" Target="../media/image24.jpeg"/><Relationship Id="rId14" Type="http://schemas.openxmlformats.org/officeDocument/2006/relationships/image" Target="../media/image25.jpeg"/><Relationship Id="rId15" Type="http://schemas.openxmlformats.org/officeDocument/2006/relationships/image" Target="../media/image26.jpeg"/><Relationship Id="rId16" Type="http://schemas.openxmlformats.org/officeDocument/2006/relationships/image" Target="../media/image27.jpeg"/><Relationship Id="rId17" Type="http://schemas.openxmlformats.org/officeDocument/2006/relationships/image" Target="../media/image28.jpeg"/><Relationship Id="rId18" Type="http://schemas.openxmlformats.org/officeDocument/2006/relationships/image" Target="../media/image29.jpeg"/><Relationship Id="rId19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140" y="2555345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dirty="0" smtClean="0">
                <a:latin typeface="Avenir Black" charset="0"/>
                <a:ea typeface="Avenir Black" charset="0"/>
                <a:cs typeface="Avenir Black" charset="0"/>
              </a:rPr>
              <a:t>6.819 / 6.869: </a:t>
            </a:r>
            <a:br>
              <a:rPr lang="en-US" sz="3600" dirty="0" smtClean="0"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3600" dirty="0" smtClean="0">
                <a:latin typeface="Avenir Black" charset="0"/>
                <a:ea typeface="Avenir Black" charset="0"/>
                <a:cs typeface="Avenir Black" charset="0"/>
              </a:rPr>
              <a:t>Advances in Computer Vision</a:t>
            </a:r>
            <a:r>
              <a:rPr lang="en-US" sz="3600" dirty="0">
                <a:latin typeface="Avenir Book" pitchFamily="-104" charset="0"/>
                <a:ea typeface="Avenir Book" pitchFamily="-104" charset="0"/>
                <a:cs typeface="Avenir Book" pitchFamily="-104" charset="0"/>
              </a:rPr>
              <a:t/>
            </a:r>
            <a:br>
              <a:rPr lang="en-US" sz="3600" dirty="0">
                <a:latin typeface="Avenir Book" pitchFamily="-104" charset="0"/>
                <a:ea typeface="Avenir Book" pitchFamily="-104" charset="0"/>
                <a:cs typeface="Avenir Book" pitchFamily="-104" charset="0"/>
              </a:rPr>
            </a:br>
            <a:r>
              <a:rPr lang="en-US" sz="3600" dirty="0" smtClean="0">
                <a:latin typeface="Avenir Book" pitchFamily="-104" charset="0"/>
                <a:ea typeface="Avenir Book" pitchFamily="-104" charset="0"/>
                <a:cs typeface="Avenir Book" pitchFamily="-104" charset="0"/>
              </a:rPr>
              <a:t/>
            </a:r>
            <a:br>
              <a:rPr lang="en-US" sz="3600" dirty="0" smtClean="0">
                <a:latin typeface="Avenir Book" pitchFamily="-104" charset="0"/>
                <a:ea typeface="Avenir Book" pitchFamily="-104" charset="0"/>
                <a:cs typeface="Avenir Book" pitchFamily="-104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Avenir Book" pitchFamily="-104" charset="0"/>
                <a:ea typeface="Avenir Book" pitchFamily="-104" charset="0"/>
                <a:cs typeface="Avenir Book" pitchFamily="-104" charset="0"/>
              </a:rPr>
              <a:t>Image Features:</a:t>
            </a:r>
            <a:br>
              <a:rPr lang="en-US" sz="3600" dirty="0" smtClean="0">
                <a:solidFill>
                  <a:schemeClr val="tx1"/>
                </a:solidFill>
                <a:latin typeface="Avenir Book" pitchFamily="-104" charset="0"/>
                <a:ea typeface="Avenir Book" pitchFamily="-104" charset="0"/>
                <a:cs typeface="Avenir Book" pitchFamily="-104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Avenir Book" pitchFamily="-104" charset="0"/>
                <a:ea typeface="Avenir Book" pitchFamily="-104" charset="0"/>
                <a:cs typeface="Avenir Book" pitchFamily="-104" charset="0"/>
              </a:rPr>
              <a:t/>
            </a:r>
            <a:br>
              <a:rPr lang="en-US" sz="3600" dirty="0" smtClean="0">
                <a:solidFill>
                  <a:schemeClr val="tx1"/>
                </a:solidFill>
                <a:latin typeface="Avenir Book" pitchFamily="-104" charset="0"/>
                <a:ea typeface="Avenir Book" pitchFamily="-104" charset="0"/>
                <a:cs typeface="Avenir Book" pitchFamily="-104" charset="0"/>
              </a:rPr>
            </a:br>
            <a:r>
              <a:rPr lang="en-US" sz="3111" dirty="0" smtClean="0">
                <a:solidFill>
                  <a:srgbClr val="FF6600"/>
                </a:solidFill>
                <a:latin typeface="Avenir Book" pitchFamily="-104" charset="0"/>
                <a:ea typeface="Avenir Book" pitchFamily="-104" charset="0"/>
                <a:cs typeface="Avenir Book" pitchFamily="-104" charset="0"/>
              </a:rPr>
              <a:t>Harris detector  &amp; SIFT</a:t>
            </a:r>
            <a:r>
              <a:rPr lang="en-US" sz="2800" dirty="0" smtClean="0">
                <a:solidFill>
                  <a:srgbClr val="FF6600"/>
                </a:solidFill>
                <a:latin typeface="Avenir Book" pitchFamily="-104" charset="0"/>
                <a:ea typeface="Avenir Book" pitchFamily="-104" charset="0"/>
                <a:cs typeface="Avenir Book" pitchFamily="-104" charset="0"/>
              </a:rPr>
              <a:t/>
            </a:r>
            <a:br>
              <a:rPr lang="en-US" sz="2800" dirty="0" smtClean="0">
                <a:solidFill>
                  <a:srgbClr val="FF6600"/>
                </a:solidFill>
                <a:latin typeface="Avenir Book" pitchFamily="-104" charset="0"/>
                <a:ea typeface="Avenir Book" pitchFamily="-104" charset="0"/>
                <a:cs typeface="Avenir Book" pitchFamily="-104" charset="0"/>
              </a:rPr>
            </a:br>
            <a:r>
              <a:rPr lang="en-US" sz="2800" dirty="0" smtClean="0">
                <a:solidFill>
                  <a:srgbClr val="FF6600"/>
                </a:solidFill>
                <a:latin typeface="Avenir Book" pitchFamily="-104" charset="0"/>
                <a:ea typeface="Avenir Book" pitchFamily="-104" charset="0"/>
                <a:cs typeface="Avenir Book" pitchFamily="-104" charset="0"/>
              </a:rPr>
              <a:t/>
            </a:r>
            <a:br>
              <a:rPr lang="en-US" sz="2800" dirty="0" smtClean="0">
                <a:solidFill>
                  <a:srgbClr val="FF6600"/>
                </a:solidFill>
                <a:latin typeface="Avenir Book" pitchFamily="-104" charset="0"/>
                <a:ea typeface="Avenir Book" pitchFamily="-104" charset="0"/>
                <a:cs typeface="Avenir Book" pitchFamily="-104" charset="0"/>
              </a:rPr>
            </a:br>
            <a:r>
              <a:rPr lang="en-US" sz="2800" dirty="0" smtClean="0">
                <a:solidFill>
                  <a:srgbClr val="FF6600"/>
                </a:solidFill>
                <a:latin typeface="Avenir Book" pitchFamily="-104" charset="0"/>
                <a:ea typeface="Avenir Book" pitchFamily="-104" charset="0"/>
                <a:cs typeface="Avenir Book" pitchFamily="-104" charset="0"/>
              </a:rPr>
              <a:t/>
            </a:r>
            <a:br>
              <a:rPr lang="en-US" sz="2800" dirty="0" smtClean="0">
                <a:solidFill>
                  <a:srgbClr val="FF6600"/>
                </a:solidFill>
                <a:latin typeface="Avenir Book" pitchFamily="-104" charset="0"/>
                <a:ea typeface="Avenir Book" pitchFamily="-104" charset="0"/>
                <a:cs typeface="Avenir Book" pitchFamily="-104" charset="0"/>
              </a:rPr>
            </a:br>
            <a:r>
              <a:rPr lang="en-US" sz="2800" dirty="0" smtClean="0">
                <a:solidFill>
                  <a:srgbClr val="FF6600"/>
                </a:solidFill>
                <a:latin typeface="Avenir Book" pitchFamily="-104" charset="0"/>
                <a:ea typeface="Avenir Book" pitchFamily="-104" charset="0"/>
                <a:cs typeface="Avenir Book" pitchFamily="-104" charset="0"/>
              </a:rPr>
              <a:t/>
            </a:r>
            <a:br>
              <a:rPr lang="en-US" sz="2800" dirty="0" smtClean="0">
                <a:solidFill>
                  <a:srgbClr val="FF6600"/>
                </a:solidFill>
                <a:latin typeface="Avenir Book" pitchFamily="-104" charset="0"/>
                <a:ea typeface="Avenir Book" pitchFamily="-104" charset="0"/>
                <a:cs typeface="Avenir Book" pitchFamily="-104" charset="0"/>
              </a:rPr>
            </a:br>
            <a:r>
              <a:rPr lang="en-US" sz="2800" dirty="0" smtClean="0">
                <a:solidFill>
                  <a:srgbClr val="FF6600"/>
                </a:solidFill>
                <a:latin typeface="Avenir Book" pitchFamily="-104" charset="0"/>
                <a:ea typeface="Avenir Book" pitchFamily="-104" charset="0"/>
                <a:cs typeface="Avenir Book" pitchFamily="-104" charset="0"/>
              </a:rPr>
              <a:t/>
            </a:r>
            <a:br>
              <a:rPr lang="en-US" sz="2800" dirty="0" smtClean="0">
                <a:solidFill>
                  <a:srgbClr val="FF6600"/>
                </a:solidFill>
                <a:latin typeface="Avenir Book" pitchFamily="-104" charset="0"/>
                <a:ea typeface="Avenir Book" pitchFamily="-104" charset="0"/>
                <a:cs typeface="Avenir Book" pitchFamily="-104" charset="0"/>
              </a:rPr>
            </a:br>
            <a:r>
              <a:rPr lang="en-US" sz="3600" dirty="0" smtClean="0">
                <a:latin typeface="Avenir Book" pitchFamily="-104" charset="0"/>
                <a:ea typeface="Avenir Book" pitchFamily="-104" charset="0"/>
                <a:cs typeface="Avenir Book" pitchFamily="-104" charset="0"/>
              </a:rPr>
              <a:t/>
            </a:r>
            <a:br>
              <a:rPr lang="en-US" sz="3600" dirty="0" smtClean="0">
                <a:latin typeface="Avenir Book" pitchFamily="-104" charset="0"/>
                <a:ea typeface="Avenir Book" pitchFamily="-104" charset="0"/>
                <a:cs typeface="Avenir Book" pitchFamily="-104" charset="0"/>
              </a:rPr>
            </a:br>
            <a:r>
              <a:rPr lang="en-US" sz="1800" dirty="0" smtClean="0">
                <a:latin typeface="Avenir Book" pitchFamily="-104" charset="0"/>
                <a:ea typeface="Avenir Book" pitchFamily="-104" charset="0"/>
                <a:cs typeface="Avenir Book" pitchFamily="-104" charset="0"/>
              </a:rPr>
              <a:t>Website: </a:t>
            </a:r>
            <a:r>
              <a:rPr lang="en-US" sz="3600" dirty="0" smtClean="0">
                <a:latin typeface="Avenir Book" pitchFamily="-104" charset="0"/>
                <a:ea typeface="Avenir Book" pitchFamily="-104" charset="0"/>
                <a:cs typeface="Avenir Book" pitchFamily="-104" charset="0"/>
              </a:rPr>
              <a:t/>
            </a:r>
            <a:br>
              <a:rPr lang="en-US" sz="3600" dirty="0" smtClean="0">
                <a:latin typeface="Avenir Book" pitchFamily="-104" charset="0"/>
                <a:ea typeface="Avenir Book" pitchFamily="-104" charset="0"/>
                <a:cs typeface="Avenir Book" pitchFamily="-104" charset="0"/>
              </a:rPr>
            </a:br>
            <a:r>
              <a:rPr lang="en-US" sz="2000" dirty="0" smtClean="0">
                <a:latin typeface="Avenir Book" pitchFamily="-104" charset="0"/>
                <a:ea typeface="Avenir Book" pitchFamily="-104" charset="0"/>
                <a:cs typeface="Avenir Book" pitchFamily="-104" charset="0"/>
                <a:hlinkClick r:id="rId3"/>
              </a:rPr>
              <a:t>http://6.869.csail.mit.edu/fa15/</a:t>
            </a:r>
            <a:r>
              <a:rPr lang="en-US" sz="2000" dirty="0" smtClean="0">
                <a:latin typeface="Avenir Book" pitchFamily="-104" charset="0"/>
                <a:ea typeface="Avenir Book" pitchFamily="-104" charset="0"/>
                <a:cs typeface="Avenir Book" pitchFamily="-104" charset="0"/>
              </a:rPr>
              <a:t> </a:t>
            </a:r>
            <a:r>
              <a:rPr lang="en-US" sz="2200" dirty="0" smtClean="0">
                <a:latin typeface="Avenir Book" pitchFamily="-104" charset="0"/>
                <a:ea typeface="Avenir Book" pitchFamily="-104" charset="0"/>
                <a:cs typeface="Avenir Book" pitchFamily="-104" charset="0"/>
              </a:rPr>
              <a:t/>
            </a:r>
            <a:br>
              <a:rPr lang="en-US" sz="2200" dirty="0" smtClean="0">
                <a:latin typeface="Avenir Book" pitchFamily="-104" charset="0"/>
                <a:ea typeface="Avenir Book" pitchFamily="-104" charset="0"/>
                <a:cs typeface="Avenir Book" pitchFamily="-104" charset="0"/>
              </a:rPr>
            </a:br>
            <a:endParaRPr lang="en-US" sz="2200" dirty="0" smtClean="0">
              <a:latin typeface="Avenir Book" pitchFamily="-104" charset="0"/>
              <a:ea typeface="Avenir Book" pitchFamily="-104" charset="0"/>
              <a:cs typeface="Avenir Book" pitchFamily="-10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25370"/>
            <a:ext cx="6400800" cy="1314450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defRPr/>
            </a:pPr>
            <a:endParaRPr lang="en-US" dirty="0" smtClean="0">
              <a:latin typeface="Avenir Book"/>
              <a:ea typeface="+mn-ea"/>
              <a:cs typeface="Avenir Book"/>
            </a:endParaRPr>
          </a:p>
          <a:p>
            <a:pPr eaLnBrk="1" hangingPunct="1">
              <a:defRPr/>
            </a:pPr>
            <a:r>
              <a:rPr lang="en-US" sz="2353" b="1" dirty="0" smtClean="0">
                <a:latin typeface="Avenir Book"/>
                <a:ea typeface="+mn-ea"/>
                <a:cs typeface="Avenir Book"/>
              </a:rPr>
              <a:t>Instructor: Aude Oliva</a:t>
            </a:r>
          </a:p>
          <a:p>
            <a:pPr eaLnBrk="1" hangingPunct="1">
              <a:defRPr/>
            </a:pPr>
            <a:endParaRPr lang="en-US" sz="2353" b="1" dirty="0" smtClean="0">
              <a:latin typeface="Avenir Book"/>
              <a:ea typeface="+mn-ea"/>
              <a:cs typeface="Avenir Book"/>
            </a:endParaRPr>
          </a:p>
          <a:p>
            <a:pPr eaLnBrk="1" hangingPunct="1">
              <a:defRPr/>
            </a:pPr>
            <a:r>
              <a:rPr lang="en-US" sz="2353" b="1" dirty="0" smtClean="0">
                <a:latin typeface="Avenir Book"/>
                <a:ea typeface="+mn-ea"/>
                <a:cs typeface="Avenir Book"/>
              </a:rPr>
              <a:t>Lecture</a:t>
            </a:r>
            <a:r>
              <a:rPr lang="en-US" sz="2353" dirty="0" smtClean="0">
                <a:latin typeface="Avenir Book"/>
                <a:ea typeface="+mn-ea"/>
                <a:cs typeface="Avenir Book"/>
              </a:rPr>
              <a:t> TR 9:30AM – 11:00AM </a:t>
            </a:r>
          </a:p>
          <a:p>
            <a:pPr eaLnBrk="1" hangingPunct="1">
              <a:defRPr/>
            </a:pPr>
            <a:r>
              <a:rPr lang="en-US" sz="2353" dirty="0" smtClean="0">
                <a:latin typeface="Avenir Book"/>
                <a:ea typeface="+mn-ea"/>
                <a:cs typeface="Avenir Book"/>
              </a:rPr>
              <a:t>(Room 34-101) </a:t>
            </a:r>
          </a:p>
          <a:p>
            <a:pPr eaLnBrk="1" hangingPunct="1">
              <a:defRPr/>
            </a:pPr>
            <a:endParaRPr lang="en-US" sz="2353" dirty="0">
              <a:latin typeface="Avenir Book"/>
              <a:ea typeface="+mn-ea"/>
              <a:cs typeface="Avenir Book"/>
            </a:endParaRPr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413" y="76200"/>
            <a:ext cx="1042987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59688" y="152400"/>
            <a:ext cx="14843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>
                <a:latin typeface="Avenir Book"/>
                <a:cs typeface="Avenir Book"/>
              </a:rPr>
              <a:t>Matching with Features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838200" y="1219200"/>
            <a:ext cx="7086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</a:pPr>
            <a:r>
              <a:rPr lang="en-US" sz="2800" dirty="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</a:pPr>
            <a:r>
              <a:rPr lang="en-US" sz="2800" dirty="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Find corresponding pairs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22325" y="3436938"/>
            <a:ext cx="7485063" cy="2663825"/>
            <a:chOff x="0" y="0"/>
            <a:chExt cx="4715" cy="1678"/>
          </a:xfrm>
        </p:grpSpPr>
        <p:pic>
          <p:nvPicPr>
            <p:cNvPr id="1741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10800000" flipH="1">
              <a:off x="1536" y="504"/>
              <a:ext cx="1200" cy="9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130" y="674"/>
              <a:ext cx="1144" cy="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rot="10800000" flipH="1">
              <a:off x="1810" y="1368"/>
              <a:ext cx="1070" cy="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rot="10800000" flipH="1">
              <a:off x="2098" y="1080"/>
              <a:ext cx="1094" cy="2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rot="10800000" flipH="1">
              <a:off x="1634" y="816"/>
              <a:ext cx="1150" cy="8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>
                <a:latin typeface="Avenir Book"/>
                <a:cs typeface="Avenir Book"/>
              </a:rPr>
              <a:t>Matching with Features</a:t>
            </a:r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838200" y="1219200"/>
            <a:ext cx="80772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Find corresponding pairs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Use these matching pairs to align images - the required mapping is called a </a:t>
            </a:r>
            <a:r>
              <a:rPr lang="en-US" sz="2800" dirty="0" err="1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homography</a:t>
            </a:r>
            <a:r>
              <a:rPr lang="en-US" sz="2800" dirty="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.</a:t>
            </a:r>
          </a:p>
        </p:txBody>
      </p:sp>
      <p:pic>
        <p:nvPicPr>
          <p:cNvPr id="184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22325" y="3436938"/>
            <a:ext cx="5691188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>
                <a:latin typeface="Avenir Book"/>
                <a:cs typeface="Avenir Book"/>
              </a:rPr>
              <a:t>Matching with Features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>
                <a:latin typeface="Avenir Book"/>
                <a:cs typeface="Avenir Book"/>
              </a:rPr>
              <a:t>Problem 1:</a:t>
            </a:r>
          </a:p>
          <a:p>
            <a:pPr marL="782638" lvl="1"/>
            <a:r>
              <a:rPr lang="en-US">
                <a:latin typeface="Avenir Book"/>
                <a:cs typeface="Avenir Book"/>
              </a:rPr>
              <a:t>Detect the </a:t>
            </a:r>
            <a:r>
              <a:rPr lang="en-US">
                <a:latin typeface="Avenir Book"/>
                <a:cs typeface="Avenir Book"/>
                <a:sym typeface="Times New Roman Italic" charset="0"/>
              </a:rPr>
              <a:t>same</a:t>
            </a:r>
            <a:r>
              <a:rPr lang="en-US">
                <a:latin typeface="Avenir Book"/>
                <a:cs typeface="Avenir Book"/>
              </a:rPr>
              <a:t> point </a:t>
            </a:r>
            <a:r>
              <a:rPr lang="en-US">
                <a:latin typeface="Avenir Book"/>
                <a:cs typeface="Avenir Book"/>
                <a:sym typeface="Times New Roman Italic" charset="0"/>
              </a:rPr>
              <a:t>independently</a:t>
            </a:r>
            <a:r>
              <a:rPr lang="en-US">
                <a:latin typeface="Avenir Book"/>
                <a:cs typeface="Avenir Book"/>
              </a:rPr>
              <a:t> in both images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981200" y="3810000"/>
            <a:ext cx="4076700" cy="1000125"/>
            <a:chOff x="0" y="0"/>
            <a:chExt cx="2568" cy="630"/>
          </a:xfrm>
        </p:grpSpPr>
        <p:pic>
          <p:nvPicPr>
            <p:cNvPr id="19459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8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0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48"/>
              <a:ext cx="984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1" name="Oval 5"/>
            <p:cNvSpPr>
              <a:spLocks/>
            </p:cNvSpPr>
            <p:nvPr/>
          </p:nvSpPr>
          <p:spPr bwMode="auto">
            <a:xfrm>
              <a:off x="384" y="19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9462" name="Oval 6"/>
            <p:cNvSpPr>
              <a:spLocks/>
            </p:cNvSpPr>
            <p:nvPr/>
          </p:nvSpPr>
          <p:spPr bwMode="auto">
            <a:xfrm>
              <a:off x="240" y="38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9463" name="Oval 7"/>
            <p:cNvSpPr>
              <a:spLocks/>
            </p:cNvSpPr>
            <p:nvPr/>
          </p:nvSpPr>
          <p:spPr bwMode="auto">
            <a:xfrm>
              <a:off x="432" y="48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9464" name="Oval 8"/>
            <p:cNvSpPr>
              <a:spLocks/>
            </p:cNvSpPr>
            <p:nvPr/>
          </p:nvSpPr>
          <p:spPr bwMode="auto">
            <a:xfrm>
              <a:off x="624" y="336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9465" name="Oval 9"/>
            <p:cNvSpPr>
              <a:spLocks/>
            </p:cNvSpPr>
            <p:nvPr/>
          </p:nvSpPr>
          <p:spPr bwMode="auto">
            <a:xfrm>
              <a:off x="2400" y="288"/>
              <a:ext cx="48" cy="48"/>
            </a:xfrm>
            <a:prstGeom prst="ellipse">
              <a:avLst/>
            </a:prstGeom>
            <a:solidFill>
              <a:srgbClr val="FF3300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9466" name="Oval 10"/>
            <p:cNvSpPr>
              <a:spLocks/>
            </p:cNvSpPr>
            <p:nvPr/>
          </p:nvSpPr>
          <p:spPr bwMode="auto">
            <a:xfrm>
              <a:off x="2256" y="480"/>
              <a:ext cx="48" cy="48"/>
            </a:xfrm>
            <a:prstGeom prst="ellipse">
              <a:avLst/>
            </a:prstGeom>
            <a:solidFill>
              <a:srgbClr val="FF3300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9467" name="Oval 11"/>
            <p:cNvSpPr>
              <a:spLocks/>
            </p:cNvSpPr>
            <p:nvPr/>
          </p:nvSpPr>
          <p:spPr bwMode="auto">
            <a:xfrm>
              <a:off x="2016" y="240"/>
              <a:ext cx="48" cy="48"/>
            </a:xfrm>
            <a:prstGeom prst="ellipse">
              <a:avLst/>
            </a:prstGeom>
            <a:solidFill>
              <a:srgbClr val="FF3300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9468" name="Oval 12"/>
            <p:cNvSpPr>
              <a:spLocks/>
            </p:cNvSpPr>
            <p:nvPr/>
          </p:nvSpPr>
          <p:spPr bwMode="auto">
            <a:xfrm>
              <a:off x="1680" y="432"/>
              <a:ext cx="48" cy="48"/>
            </a:xfrm>
            <a:prstGeom prst="ellipse">
              <a:avLst/>
            </a:prstGeom>
            <a:solidFill>
              <a:srgbClr val="FF3300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sp>
        <p:nvSpPr>
          <p:cNvPr id="19470" name="Rectangle 14"/>
          <p:cNvSpPr>
            <a:spLocks/>
          </p:cNvSpPr>
          <p:nvPr/>
        </p:nvSpPr>
        <p:spPr bwMode="auto">
          <a:xfrm>
            <a:off x="2895600" y="4876800"/>
            <a:ext cx="23693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000">
                <a:solidFill>
                  <a:srgbClr val="FF3300"/>
                </a:solidFill>
                <a:latin typeface="Avenir Book"/>
                <a:ea typeface="ＭＳ Ｐゴシック" charset="0"/>
                <a:cs typeface="Avenir Book"/>
              </a:rPr>
              <a:t>no chance to match!</a:t>
            </a:r>
          </a:p>
        </p:txBody>
      </p:sp>
      <p:sp>
        <p:nvSpPr>
          <p:cNvPr id="19471" name="Rectangle 15"/>
          <p:cNvSpPr>
            <a:spLocks/>
          </p:cNvSpPr>
          <p:nvPr/>
        </p:nvSpPr>
        <p:spPr bwMode="auto">
          <a:xfrm>
            <a:off x="1676400" y="5562600"/>
            <a:ext cx="5410200" cy="1024467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850"/>
              </a:spcBef>
            </a:pPr>
            <a:r>
              <a:rPr lang="en-US" sz="3200" dirty="0">
                <a:solidFill>
                  <a:srgbClr val="006600"/>
                </a:solidFill>
                <a:latin typeface="Avenir Book"/>
                <a:ea typeface="ＭＳ Ｐゴシック" charset="0"/>
                <a:cs typeface="Avenir Book"/>
              </a:rPr>
              <a:t>We need a repeatable </a:t>
            </a:r>
            <a:r>
              <a:rPr lang="en-US" sz="3200" dirty="0">
                <a:solidFill>
                  <a:srgbClr val="006600"/>
                </a:solidFill>
                <a:latin typeface="Avenir Book"/>
                <a:ea typeface="ＭＳ Ｐゴシック" charset="0"/>
                <a:cs typeface="Avenir Book"/>
                <a:sym typeface="Times New Roman Bold" charset="0"/>
              </a:rPr>
              <a:t>detector</a:t>
            </a:r>
          </a:p>
        </p:txBody>
      </p:sp>
      <p:sp>
        <p:nvSpPr>
          <p:cNvPr id="19472" name="Rectangle 16"/>
          <p:cNvSpPr>
            <a:spLocks/>
          </p:cNvSpPr>
          <p:nvPr/>
        </p:nvSpPr>
        <p:spPr bwMode="auto">
          <a:xfrm>
            <a:off x="1676400" y="3429000"/>
            <a:ext cx="20361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000">
                <a:solidFill>
                  <a:srgbClr val="FF3300"/>
                </a:solidFill>
                <a:latin typeface="Avenir Book"/>
                <a:ea typeface="ＭＳ Ｐゴシック" charset="0"/>
                <a:cs typeface="Avenir Book"/>
              </a:rPr>
              <a:t>counter-example: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>
                <a:latin typeface="Avenir Book"/>
                <a:cs typeface="Avenir Book"/>
              </a:rPr>
              <a:t>Matching with Features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>
                <a:latin typeface="Avenir Book"/>
                <a:cs typeface="Avenir Book"/>
              </a:rPr>
              <a:t>Problem 2:</a:t>
            </a:r>
          </a:p>
          <a:p>
            <a:pPr marL="782638" lvl="1"/>
            <a:r>
              <a:rPr lang="en-US">
                <a:latin typeface="Avenir Book"/>
                <a:cs typeface="Avenir Book"/>
              </a:rPr>
              <a:t>For each point correctly recognize the corresponding one</a:t>
            </a:r>
          </a:p>
        </p:txBody>
      </p:sp>
      <p:pic>
        <p:nvPicPr>
          <p:cNvPr id="2048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0"/>
            <a:ext cx="17145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86200"/>
            <a:ext cx="15621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Oval 5"/>
          <p:cNvSpPr>
            <a:spLocks/>
          </p:cNvSpPr>
          <p:nvPr/>
        </p:nvSpPr>
        <p:spPr bwMode="auto">
          <a:xfrm>
            <a:off x="2590800" y="4114800"/>
            <a:ext cx="76200" cy="76200"/>
          </a:xfrm>
          <a:prstGeom prst="ellipse">
            <a:avLst/>
          </a:pr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20486" name="Oval 6"/>
          <p:cNvSpPr>
            <a:spLocks/>
          </p:cNvSpPr>
          <p:nvPr/>
        </p:nvSpPr>
        <p:spPr bwMode="auto">
          <a:xfrm>
            <a:off x="2362200" y="4419600"/>
            <a:ext cx="76200" cy="76200"/>
          </a:xfrm>
          <a:prstGeom prst="ellipse">
            <a:avLst/>
          </a:pr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20487" name="Oval 7"/>
          <p:cNvSpPr>
            <a:spLocks/>
          </p:cNvSpPr>
          <p:nvPr/>
        </p:nvSpPr>
        <p:spPr bwMode="auto">
          <a:xfrm>
            <a:off x="2667000" y="4572000"/>
            <a:ext cx="76200" cy="76200"/>
          </a:xfrm>
          <a:prstGeom prst="ellipse">
            <a:avLst/>
          </a:pr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20488" name="Oval 8"/>
          <p:cNvSpPr>
            <a:spLocks/>
          </p:cNvSpPr>
          <p:nvPr/>
        </p:nvSpPr>
        <p:spPr bwMode="auto">
          <a:xfrm>
            <a:off x="2971800" y="4343400"/>
            <a:ext cx="76200" cy="76200"/>
          </a:xfrm>
          <a:prstGeom prst="ellipse">
            <a:avLst/>
          </a:pr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20489" name="Oval 9"/>
          <p:cNvSpPr>
            <a:spLocks/>
          </p:cNvSpPr>
          <p:nvPr/>
        </p:nvSpPr>
        <p:spPr bwMode="auto">
          <a:xfrm>
            <a:off x="5367338" y="4267200"/>
            <a:ext cx="76200" cy="76200"/>
          </a:xfrm>
          <a:prstGeom prst="ellipse">
            <a:avLst/>
          </a:prstGeom>
          <a:solidFill>
            <a:srgbClr val="FF33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20490" name="Oval 10"/>
          <p:cNvSpPr>
            <a:spLocks/>
          </p:cNvSpPr>
          <p:nvPr/>
        </p:nvSpPr>
        <p:spPr bwMode="auto">
          <a:xfrm>
            <a:off x="5000625" y="4467225"/>
            <a:ext cx="76200" cy="76200"/>
          </a:xfrm>
          <a:prstGeom prst="ellipse">
            <a:avLst/>
          </a:prstGeom>
          <a:solidFill>
            <a:srgbClr val="FF33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20491" name="Oval 11"/>
          <p:cNvSpPr>
            <a:spLocks/>
          </p:cNvSpPr>
          <p:nvPr/>
        </p:nvSpPr>
        <p:spPr bwMode="auto">
          <a:xfrm>
            <a:off x="4953000" y="3962400"/>
            <a:ext cx="76200" cy="76200"/>
          </a:xfrm>
          <a:prstGeom prst="ellipse">
            <a:avLst/>
          </a:prstGeom>
          <a:solidFill>
            <a:srgbClr val="FF33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20492" name="Oval 12"/>
          <p:cNvSpPr>
            <a:spLocks/>
          </p:cNvSpPr>
          <p:nvPr/>
        </p:nvSpPr>
        <p:spPr bwMode="auto">
          <a:xfrm>
            <a:off x="4724400" y="4267200"/>
            <a:ext cx="76200" cy="76200"/>
          </a:xfrm>
          <a:prstGeom prst="ellipse">
            <a:avLst/>
          </a:prstGeom>
          <a:solidFill>
            <a:srgbClr val="FF33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 rot="10800000" flipH="1">
            <a:off x="3109913" y="3984625"/>
            <a:ext cx="1839912" cy="373063"/>
          </a:xfrm>
          <a:prstGeom prst="line">
            <a:avLst/>
          </a:prstGeom>
          <a:noFill/>
          <a:ln w="25400" cap="flat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 rot="10800000" flipH="1">
            <a:off x="3124200" y="4267200"/>
            <a:ext cx="1600200" cy="144463"/>
          </a:xfrm>
          <a:prstGeom prst="line">
            <a:avLst/>
          </a:prstGeom>
          <a:noFill/>
          <a:ln w="25400" cap="flat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>
            <a:off x="3121025" y="4411663"/>
            <a:ext cx="1831975" cy="84137"/>
          </a:xfrm>
          <a:prstGeom prst="line">
            <a:avLst/>
          </a:prstGeom>
          <a:noFill/>
          <a:ln w="25400" cap="flat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rot="10800000" flipH="1">
            <a:off x="3124200" y="4318000"/>
            <a:ext cx="2246313" cy="101600"/>
          </a:xfrm>
          <a:prstGeom prst="line">
            <a:avLst/>
          </a:prstGeom>
          <a:noFill/>
          <a:ln w="25400" cap="flat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20497" name="Rectangle 17"/>
          <p:cNvSpPr>
            <a:spLocks/>
          </p:cNvSpPr>
          <p:nvPr/>
        </p:nvSpPr>
        <p:spPr bwMode="auto">
          <a:xfrm>
            <a:off x="3886200" y="3276600"/>
            <a:ext cx="609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3450"/>
              </a:spcBef>
            </a:pPr>
            <a:r>
              <a:rPr lang="en-US" sz="6000">
                <a:solidFill>
                  <a:srgbClr val="FF3300"/>
                </a:solidFill>
                <a:latin typeface="Avenir Book"/>
                <a:ea typeface="ＭＳ Ｐゴシック" charset="0"/>
                <a:cs typeface="Avenir Book"/>
                <a:sym typeface="Times New Roman Bold" charset="0"/>
              </a:rPr>
              <a:t>?</a:t>
            </a:r>
          </a:p>
        </p:txBody>
      </p:sp>
      <p:sp>
        <p:nvSpPr>
          <p:cNvPr id="20498" name="Rectangle 18"/>
          <p:cNvSpPr>
            <a:spLocks/>
          </p:cNvSpPr>
          <p:nvPr/>
        </p:nvSpPr>
        <p:spPr bwMode="auto">
          <a:xfrm>
            <a:off x="685800" y="5486400"/>
            <a:ext cx="7696200" cy="111760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850"/>
              </a:spcBef>
            </a:pPr>
            <a:r>
              <a:rPr lang="en-US" sz="3200" dirty="0">
                <a:solidFill>
                  <a:srgbClr val="006600"/>
                </a:solidFill>
                <a:latin typeface="Avenir Book"/>
                <a:ea typeface="ＭＳ Ｐゴシック" charset="0"/>
                <a:cs typeface="Avenir Book"/>
              </a:rPr>
              <a:t>We need a reliable and distinctive </a:t>
            </a:r>
            <a:r>
              <a:rPr lang="en-US" sz="3200" dirty="0">
                <a:solidFill>
                  <a:srgbClr val="006600"/>
                </a:solidFill>
                <a:latin typeface="Avenir Book"/>
                <a:ea typeface="ＭＳ Ｐゴシック" charset="0"/>
                <a:cs typeface="Avenir Book"/>
                <a:sym typeface="Times New Roman Bold" charset="0"/>
              </a:rPr>
              <a:t>descriptor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3500"/>
            <a:ext cx="7772400" cy="1143000"/>
          </a:xfrm>
          <a:ln/>
        </p:spPr>
        <p:txBody>
          <a:bodyPr rIns="132080"/>
          <a:lstStyle/>
          <a:p>
            <a:r>
              <a:rPr lang="en-US" sz="4000">
                <a:latin typeface="Avenir Book"/>
                <a:cs typeface="Avenir Book"/>
                <a:sym typeface="Times New Roman Bold" charset="0"/>
              </a:rPr>
              <a:t>Preview</a:t>
            </a:r>
          </a:p>
        </p:txBody>
      </p:sp>
      <p:pic>
        <p:nvPicPr>
          <p:cNvPr id="2765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90975"/>
            <a:ext cx="7559675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/>
          </p:cNvSpPr>
          <p:nvPr/>
        </p:nvSpPr>
        <p:spPr bwMode="auto">
          <a:xfrm>
            <a:off x="3873500" y="6515100"/>
            <a:ext cx="11182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sq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Arial Bold" charset="0"/>
              </a:rPr>
              <a:t>Descriptor</a:t>
            </a:r>
          </a:p>
        </p:txBody>
      </p:sp>
      <p:sp>
        <p:nvSpPr>
          <p:cNvPr id="27652" name="Rectangle 4"/>
          <p:cNvSpPr>
            <a:spLocks/>
          </p:cNvSpPr>
          <p:nvPr/>
        </p:nvSpPr>
        <p:spPr bwMode="auto">
          <a:xfrm>
            <a:off x="825500" y="5257800"/>
            <a:ext cx="916797" cy="40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sq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>
              <a:lnSpc>
                <a:spcPct val="70000"/>
              </a:lnSpc>
            </a:pPr>
            <a:r>
              <a:rPr lang="en-US" sz="1800">
                <a:solidFill>
                  <a:srgbClr val="F3EB00"/>
                </a:solidFill>
                <a:latin typeface="Avenir Book"/>
                <a:ea typeface="ＭＳ Ｐゴシック" charset="0"/>
                <a:cs typeface="Avenir Book"/>
                <a:sym typeface="Arial Bold" charset="0"/>
              </a:rPr>
              <a:t>detector </a:t>
            </a:r>
            <a:br>
              <a:rPr lang="en-US" sz="1800">
                <a:solidFill>
                  <a:srgbClr val="F3EB00"/>
                </a:solidFill>
                <a:latin typeface="Avenir Book"/>
                <a:ea typeface="ＭＳ Ｐゴシック" charset="0"/>
                <a:cs typeface="Avenir Book"/>
                <a:sym typeface="Arial Bold" charset="0"/>
              </a:rPr>
            </a:br>
            <a:r>
              <a:rPr lang="en-US" sz="1800">
                <a:solidFill>
                  <a:srgbClr val="F3EB00"/>
                </a:solidFill>
                <a:latin typeface="Avenir Book"/>
                <a:ea typeface="ＭＳ Ｐゴシック" charset="0"/>
                <a:cs typeface="Avenir Book"/>
                <a:sym typeface="Arial Bold" charset="0"/>
              </a:rPr>
              <a:t>location</a:t>
            </a:r>
          </a:p>
        </p:txBody>
      </p:sp>
      <p:sp>
        <p:nvSpPr>
          <p:cNvPr id="27653" name="Rectangle 5"/>
          <p:cNvSpPr>
            <a:spLocks/>
          </p:cNvSpPr>
          <p:nvPr/>
        </p:nvSpPr>
        <p:spPr bwMode="auto">
          <a:xfrm>
            <a:off x="5901267" y="6375400"/>
            <a:ext cx="335703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400" dirty="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Note: here viewpoint is different, not </a:t>
            </a:r>
            <a:r>
              <a:rPr lang="en-US" sz="1400" dirty="0" smtClean="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panorama</a:t>
            </a:r>
            <a:endParaRPr lang="en-US" sz="1400" dirty="0">
              <a:solidFill>
                <a:schemeClr val="tx1"/>
              </a:solidFill>
              <a:latin typeface="Avenir Book"/>
              <a:ea typeface="ＭＳ Ｐゴシック" charset="0"/>
              <a:cs typeface="Avenir Book"/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054100"/>
            <a:ext cx="8547100" cy="3073400"/>
          </a:xfrm>
          <a:ln/>
        </p:spPr>
        <p:txBody>
          <a:bodyPr rIns="132080">
            <a:normAutofit/>
          </a:bodyPr>
          <a:lstStyle/>
          <a:p>
            <a:r>
              <a:rPr lang="en-US" sz="2800" dirty="0">
                <a:latin typeface="Avenir Book"/>
                <a:cs typeface="Avenir Book"/>
                <a:sym typeface="Times New Roman Bold" charset="0"/>
              </a:rPr>
              <a:t>Detector</a:t>
            </a:r>
            <a:r>
              <a:rPr lang="en-US" sz="2800" dirty="0">
                <a:latin typeface="Avenir Book"/>
                <a:cs typeface="Avenir Book"/>
              </a:rPr>
              <a:t>: detect same scene points independently in both images</a:t>
            </a:r>
          </a:p>
          <a:p>
            <a:r>
              <a:rPr lang="en-US" sz="2800" dirty="0">
                <a:latin typeface="Avenir Book"/>
                <a:cs typeface="Avenir Book"/>
                <a:sym typeface="Times New Roman Bold" charset="0"/>
              </a:rPr>
              <a:t>Descriptor</a:t>
            </a:r>
            <a:r>
              <a:rPr lang="en-US" sz="2800" dirty="0">
                <a:latin typeface="Avenir Book"/>
                <a:cs typeface="Avenir Book"/>
              </a:rPr>
              <a:t>: encode local neighboring window</a:t>
            </a:r>
            <a:endParaRPr lang="en-US" sz="2800" dirty="0" smtClean="0">
              <a:latin typeface="Avenir Book"/>
              <a:cs typeface="Avenir Book"/>
            </a:endParaRPr>
          </a:p>
          <a:p>
            <a:r>
              <a:rPr lang="en-US" sz="2800" dirty="0" smtClean="0">
                <a:latin typeface="Avenir Book"/>
                <a:cs typeface="Avenir Book"/>
                <a:sym typeface="Times New Roman Bold" charset="0"/>
              </a:rPr>
              <a:t>Correspondence</a:t>
            </a:r>
            <a:r>
              <a:rPr lang="en-US" sz="2800" dirty="0">
                <a:latin typeface="Avenir Book"/>
                <a:cs typeface="Avenir Book"/>
              </a:rPr>
              <a:t>: find most similar descriptor in other 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venir Book"/>
                <a:cs typeface="Avenir Book"/>
              </a:rPr>
              <a:t>Basic Ideas of Corner Points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66" y="1572683"/>
            <a:ext cx="4183498" cy="39899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95164" y="172720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Junctions and Corners: they are the most</a:t>
            </a:r>
          </a:p>
          <a:p>
            <a:r>
              <a:rPr lang="en-US" dirty="0" smtClean="0">
                <a:latin typeface="Avenir Book"/>
                <a:cs typeface="Avenir Book"/>
              </a:rPr>
              <a:t>stable features over changes in viewpoint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Intuitively, there is a large variations in the</a:t>
            </a:r>
          </a:p>
          <a:p>
            <a:r>
              <a:rPr lang="en-US" dirty="0" smtClean="0">
                <a:latin typeface="Avenir Book"/>
                <a:cs typeface="Avenir Book"/>
              </a:rPr>
              <a:t>neighborhood of the point  in all directions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We should easily recognize the point by looking at intensity values within a small window 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Shifting the window in any direction should yield a large change in appearance.</a:t>
            </a:r>
            <a:endParaRPr lang="en-US" dirty="0">
              <a:latin typeface="Avenir Book"/>
              <a:cs typeface="Avenir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752600"/>
          </a:xfrm>
          <a:ln/>
        </p:spPr>
        <p:txBody>
          <a:bodyPr rIns="132080"/>
          <a:lstStyle/>
          <a:p>
            <a:r>
              <a:rPr lang="en-US">
                <a:latin typeface="Avenir Book"/>
                <a:cs typeface="Avenir Book"/>
              </a:rPr>
              <a:t>Corner Detector: Basic Idea</a:t>
            </a:r>
          </a:p>
        </p:txBody>
      </p:sp>
      <p:sp>
        <p:nvSpPr>
          <p:cNvPr id="36866" name="Rectangle 2"/>
          <p:cNvSpPr>
            <a:spLocks/>
          </p:cNvSpPr>
          <p:nvPr/>
        </p:nvSpPr>
        <p:spPr bwMode="auto">
          <a:xfrm>
            <a:off x="533400" y="1752600"/>
            <a:ext cx="2362200" cy="2209800"/>
          </a:xfrm>
          <a:prstGeom prst="rect">
            <a:avLst/>
          </a:prstGeom>
          <a:solidFill>
            <a:srgbClr val="C0C0C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36867" name="Rectangle 3"/>
          <p:cNvSpPr>
            <a:spLocks/>
          </p:cNvSpPr>
          <p:nvPr/>
        </p:nvSpPr>
        <p:spPr bwMode="auto">
          <a:xfrm>
            <a:off x="762000" y="4419600"/>
            <a:ext cx="20574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ja-JP" altLang="en-US">
                <a:solidFill>
                  <a:srgbClr val="003399"/>
                </a:solidFill>
                <a:latin typeface="Avenir Book"/>
                <a:ea typeface="ＭＳ Ｐゴシック" charset="0"/>
                <a:cs typeface="Avenir Book"/>
              </a:rPr>
              <a:t>“</a:t>
            </a:r>
            <a:r>
              <a:rPr lang="en-US">
                <a:solidFill>
                  <a:srgbClr val="003399"/>
                </a:solidFill>
                <a:latin typeface="Avenir Book"/>
                <a:ea typeface="ＭＳ Ｐゴシック" charset="0"/>
                <a:cs typeface="Avenir Book"/>
              </a:rPr>
              <a:t>flat</a:t>
            </a:r>
            <a:r>
              <a:rPr lang="ja-JP" altLang="en-US">
                <a:solidFill>
                  <a:srgbClr val="003399"/>
                </a:solidFill>
                <a:latin typeface="Avenir Book"/>
                <a:ea typeface="ＭＳ Ｐゴシック" charset="0"/>
                <a:cs typeface="Avenir Book"/>
              </a:rPr>
              <a:t>”</a:t>
            </a: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 region:</a:t>
            </a:r>
            <a:b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</a:b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no change in all directions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371600" y="2971800"/>
            <a:ext cx="703263" cy="677863"/>
            <a:chOff x="0" y="0"/>
            <a:chExt cx="443" cy="427"/>
          </a:xfrm>
        </p:grpSpPr>
        <p:sp>
          <p:nvSpPr>
            <p:cNvPr id="36868" name="Rectangle 4"/>
            <p:cNvSpPr>
              <a:spLocks/>
            </p:cNvSpPr>
            <p:nvPr/>
          </p:nvSpPr>
          <p:spPr bwMode="auto">
            <a:xfrm>
              <a:off x="67" y="71"/>
              <a:ext cx="307" cy="296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869" name="Line 5"/>
            <p:cNvSpPr>
              <a:spLocks noChangeShapeType="1"/>
            </p:cNvSpPr>
            <p:nvPr/>
          </p:nvSpPr>
          <p:spPr bwMode="auto">
            <a:xfrm rot="10800000" flipH="1">
              <a:off x="371" y="10"/>
              <a:ext cx="57" cy="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870" name="Line 6"/>
            <p:cNvSpPr>
              <a:spLocks noChangeShapeType="1"/>
            </p:cNvSpPr>
            <p:nvPr/>
          </p:nvSpPr>
          <p:spPr bwMode="auto">
            <a:xfrm>
              <a:off x="383" y="368"/>
              <a:ext cx="60" cy="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871" name="Line 7"/>
            <p:cNvSpPr>
              <a:spLocks noChangeShapeType="1"/>
            </p:cNvSpPr>
            <p:nvPr/>
          </p:nvSpPr>
          <p:spPr bwMode="auto">
            <a:xfrm flipH="1">
              <a:off x="0" y="369"/>
              <a:ext cx="67" cy="5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872" name="Line 8"/>
            <p:cNvSpPr>
              <a:spLocks noChangeShapeType="1"/>
            </p:cNvSpPr>
            <p:nvPr/>
          </p:nvSpPr>
          <p:spPr bwMode="auto">
            <a:xfrm rot="10800000">
              <a:off x="5" y="0"/>
              <a:ext cx="62" cy="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447800" y="2895600"/>
            <a:ext cx="703263" cy="677863"/>
            <a:chOff x="0" y="0"/>
            <a:chExt cx="443" cy="427"/>
          </a:xfrm>
        </p:grpSpPr>
        <p:sp>
          <p:nvSpPr>
            <p:cNvPr id="36874" name="Rectangle 10"/>
            <p:cNvSpPr>
              <a:spLocks/>
            </p:cNvSpPr>
            <p:nvPr/>
          </p:nvSpPr>
          <p:spPr bwMode="auto">
            <a:xfrm>
              <a:off x="67" y="71"/>
              <a:ext cx="307" cy="296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875" name="Line 11"/>
            <p:cNvSpPr>
              <a:spLocks noChangeShapeType="1"/>
            </p:cNvSpPr>
            <p:nvPr/>
          </p:nvSpPr>
          <p:spPr bwMode="auto">
            <a:xfrm rot="10800000" flipH="1">
              <a:off x="371" y="10"/>
              <a:ext cx="57" cy="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876" name="Line 12"/>
            <p:cNvSpPr>
              <a:spLocks noChangeShapeType="1"/>
            </p:cNvSpPr>
            <p:nvPr/>
          </p:nvSpPr>
          <p:spPr bwMode="auto">
            <a:xfrm>
              <a:off x="383" y="368"/>
              <a:ext cx="60" cy="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877" name="Line 13"/>
            <p:cNvSpPr>
              <a:spLocks noChangeShapeType="1"/>
            </p:cNvSpPr>
            <p:nvPr/>
          </p:nvSpPr>
          <p:spPr bwMode="auto">
            <a:xfrm flipH="1">
              <a:off x="0" y="369"/>
              <a:ext cx="67" cy="5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878" name="Line 14"/>
            <p:cNvSpPr>
              <a:spLocks noChangeShapeType="1"/>
            </p:cNvSpPr>
            <p:nvPr/>
          </p:nvSpPr>
          <p:spPr bwMode="auto">
            <a:xfrm rot="10800000">
              <a:off x="5" y="0"/>
              <a:ext cx="62" cy="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1493838" y="2955925"/>
            <a:ext cx="703262" cy="677863"/>
            <a:chOff x="0" y="0"/>
            <a:chExt cx="443" cy="427"/>
          </a:xfrm>
        </p:grpSpPr>
        <p:sp>
          <p:nvSpPr>
            <p:cNvPr id="36880" name="Rectangle 16"/>
            <p:cNvSpPr>
              <a:spLocks/>
            </p:cNvSpPr>
            <p:nvPr/>
          </p:nvSpPr>
          <p:spPr bwMode="auto">
            <a:xfrm>
              <a:off x="67" y="71"/>
              <a:ext cx="307" cy="296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881" name="Line 17"/>
            <p:cNvSpPr>
              <a:spLocks noChangeShapeType="1"/>
            </p:cNvSpPr>
            <p:nvPr/>
          </p:nvSpPr>
          <p:spPr bwMode="auto">
            <a:xfrm rot="10800000" flipH="1">
              <a:off x="371" y="10"/>
              <a:ext cx="57" cy="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882" name="Line 18"/>
            <p:cNvSpPr>
              <a:spLocks noChangeShapeType="1"/>
            </p:cNvSpPr>
            <p:nvPr/>
          </p:nvSpPr>
          <p:spPr bwMode="auto">
            <a:xfrm>
              <a:off x="383" y="368"/>
              <a:ext cx="60" cy="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883" name="Line 19"/>
            <p:cNvSpPr>
              <a:spLocks noChangeShapeType="1"/>
            </p:cNvSpPr>
            <p:nvPr/>
          </p:nvSpPr>
          <p:spPr bwMode="auto">
            <a:xfrm flipH="1">
              <a:off x="0" y="369"/>
              <a:ext cx="67" cy="5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884" name="Line 20"/>
            <p:cNvSpPr>
              <a:spLocks noChangeShapeType="1"/>
            </p:cNvSpPr>
            <p:nvPr/>
          </p:nvSpPr>
          <p:spPr bwMode="auto">
            <a:xfrm rot="10800000">
              <a:off x="5" y="0"/>
              <a:ext cx="62" cy="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1436688" y="3057525"/>
            <a:ext cx="703262" cy="677863"/>
            <a:chOff x="0" y="0"/>
            <a:chExt cx="443" cy="427"/>
          </a:xfrm>
        </p:grpSpPr>
        <p:sp>
          <p:nvSpPr>
            <p:cNvPr id="36886" name="Rectangle 22"/>
            <p:cNvSpPr>
              <a:spLocks/>
            </p:cNvSpPr>
            <p:nvPr/>
          </p:nvSpPr>
          <p:spPr bwMode="auto">
            <a:xfrm>
              <a:off x="67" y="71"/>
              <a:ext cx="307" cy="296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887" name="Line 23"/>
            <p:cNvSpPr>
              <a:spLocks noChangeShapeType="1"/>
            </p:cNvSpPr>
            <p:nvPr/>
          </p:nvSpPr>
          <p:spPr bwMode="auto">
            <a:xfrm rot="10800000" flipH="1">
              <a:off x="371" y="10"/>
              <a:ext cx="57" cy="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888" name="Line 24"/>
            <p:cNvSpPr>
              <a:spLocks noChangeShapeType="1"/>
            </p:cNvSpPr>
            <p:nvPr/>
          </p:nvSpPr>
          <p:spPr bwMode="auto">
            <a:xfrm>
              <a:off x="383" y="368"/>
              <a:ext cx="60" cy="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889" name="Line 25"/>
            <p:cNvSpPr>
              <a:spLocks noChangeShapeType="1"/>
            </p:cNvSpPr>
            <p:nvPr/>
          </p:nvSpPr>
          <p:spPr bwMode="auto">
            <a:xfrm flipH="1">
              <a:off x="0" y="369"/>
              <a:ext cx="67" cy="5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890" name="Line 26"/>
            <p:cNvSpPr>
              <a:spLocks noChangeShapeType="1"/>
            </p:cNvSpPr>
            <p:nvPr/>
          </p:nvSpPr>
          <p:spPr bwMode="auto">
            <a:xfrm rot="10800000">
              <a:off x="5" y="0"/>
              <a:ext cx="62" cy="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1349375" y="3014663"/>
            <a:ext cx="703263" cy="677862"/>
            <a:chOff x="0" y="0"/>
            <a:chExt cx="443" cy="427"/>
          </a:xfrm>
        </p:grpSpPr>
        <p:sp>
          <p:nvSpPr>
            <p:cNvPr id="36892" name="Rectangle 28"/>
            <p:cNvSpPr>
              <a:spLocks/>
            </p:cNvSpPr>
            <p:nvPr/>
          </p:nvSpPr>
          <p:spPr bwMode="auto">
            <a:xfrm>
              <a:off x="67" y="71"/>
              <a:ext cx="307" cy="296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893" name="Line 29"/>
            <p:cNvSpPr>
              <a:spLocks noChangeShapeType="1"/>
            </p:cNvSpPr>
            <p:nvPr/>
          </p:nvSpPr>
          <p:spPr bwMode="auto">
            <a:xfrm rot="10800000" flipH="1">
              <a:off x="371" y="10"/>
              <a:ext cx="57" cy="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894" name="Line 30"/>
            <p:cNvSpPr>
              <a:spLocks noChangeShapeType="1"/>
            </p:cNvSpPr>
            <p:nvPr/>
          </p:nvSpPr>
          <p:spPr bwMode="auto">
            <a:xfrm>
              <a:off x="383" y="368"/>
              <a:ext cx="60" cy="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895" name="Line 31"/>
            <p:cNvSpPr>
              <a:spLocks noChangeShapeType="1"/>
            </p:cNvSpPr>
            <p:nvPr/>
          </p:nvSpPr>
          <p:spPr bwMode="auto">
            <a:xfrm flipH="1">
              <a:off x="0" y="369"/>
              <a:ext cx="67" cy="5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896" name="Line 32"/>
            <p:cNvSpPr>
              <a:spLocks noChangeShapeType="1"/>
            </p:cNvSpPr>
            <p:nvPr/>
          </p:nvSpPr>
          <p:spPr bwMode="auto">
            <a:xfrm rot="10800000">
              <a:off x="5" y="0"/>
              <a:ext cx="62" cy="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1408113" y="2941638"/>
            <a:ext cx="703262" cy="677862"/>
            <a:chOff x="0" y="0"/>
            <a:chExt cx="443" cy="427"/>
          </a:xfrm>
        </p:grpSpPr>
        <p:sp>
          <p:nvSpPr>
            <p:cNvPr id="36898" name="Rectangle 34"/>
            <p:cNvSpPr>
              <a:spLocks/>
            </p:cNvSpPr>
            <p:nvPr/>
          </p:nvSpPr>
          <p:spPr bwMode="auto">
            <a:xfrm>
              <a:off x="67" y="71"/>
              <a:ext cx="307" cy="296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899" name="Line 35"/>
            <p:cNvSpPr>
              <a:spLocks noChangeShapeType="1"/>
            </p:cNvSpPr>
            <p:nvPr/>
          </p:nvSpPr>
          <p:spPr bwMode="auto">
            <a:xfrm rot="10800000" flipH="1">
              <a:off x="371" y="10"/>
              <a:ext cx="57" cy="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00" name="Line 36"/>
            <p:cNvSpPr>
              <a:spLocks noChangeShapeType="1"/>
            </p:cNvSpPr>
            <p:nvPr/>
          </p:nvSpPr>
          <p:spPr bwMode="auto">
            <a:xfrm>
              <a:off x="383" y="368"/>
              <a:ext cx="60" cy="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01" name="Line 37"/>
            <p:cNvSpPr>
              <a:spLocks noChangeShapeType="1"/>
            </p:cNvSpPr>
            <p:nvPr/>
          </p:nvSpPr>
          <p:spPr bwMode="auto">
            <a:xfrm flipH="1">
              <a:off x="0" y="369"/>
              <a:ext cx="67" cy="5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02" name="Line 38"/>
            <p:cNvSpPr>
              <a:spLocks noChangeShapeType="1"/>
            </p:cNvSpPr>
            <p:nvPr/>
          </p:nvSpPr>
          <p:spPr bwMode="auto">
            <a:xfrm rot="10800000">
              <a:off x="5" y="0"/>
              <a:ext cx="62" cy="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sp>
        <p:nvSpPr>
          <p:cNvPr id="36904" name="Freeform 40"/>
          <p:cNvSpPr>
            <a:spLocks/>
          </p:cNvSpPr>
          <p:nvPr/>
        </p:nvSpPr>
        <p:spPr bwMode="auto">
          <a:xfrm>
            <a:off x="990600" y="2133600"/>
            <a:ext cx="1600200" cy="1447800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1250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12505"/>
                </a:ln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grpSp>
        <p:nvGrpSpPr>
          <p:cNvPr id="8" name="Group 43"/>
          <p:cNvGrpSpPr>
            <a:grpSpLocks/>
          </p:cNvGrpSpPr>
          <p:nvPr/>
        </p:nvGrpSpPr>
        <p:grpSpPr bwMode="auto">
          <a:xfrm>
            <a:off x="3429000" y="1752600"/>
            <a:ext cx="2362200" cy="2209800"/>
            <a:chOff x="0" y="0"/>
            <a:chExt cx="1488" cy="1392"/>
          </a:xfrm>
        </p:grpSpPr>
        <p:sp>
          <p:nvSpPr>
            <p:cNvPr id="36905" name="Rectangle 41"/>
            <p:cNvSpPr>
              <a:spLocks/>
            </p:cNvSpPr>
            <p:nvPr/>
          </p:nvSpPr>
          <p:spPr bwMode="auto">
            <a:xfrm>
              <a:off x="0" y="0"/>
              <a:ext cx="1488" cy="1392"/>
            </a:xfrm>
            <a:prstGeom prst="rect">
              <a:avLst/>
            </a:prstGeom>
            <a:solidFill>
              <a:srgbClr val="C0C0C0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06" name="Freeform 42"/>
            <p:cNvSpPr>
              <a:spLocks/>
            </p:cNvSpPr>
            <p:nvPr/>
          </p:nvSpPr>
          <p:spPr bwMode="auto">
            <a:xfrm>
              <a:off x="288" y="240"/>
              <a:ext cx="1008" cy="912"/>
            </a:xfrm>
            <a:custGeom>
              <a:avLst/>
              <a:gdLst>
                <a:gd name="T0" fmla="*/ 0 w 21600"/>
                <a:gd name="T1" fmla="*/ 21600 h 21600"/>
                <a:gd name="T2" fmla="*/ 0 w 21600"/>
                <a:gd name="T3" fmla="*/ 0 h 21600"/>
                <a:gd name="T4" fmla="*/ 21600 w 21600"/>
                <a:gd name="T5" fmla="*/ 1250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1600" y="12505"/>
                  </a:ln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9" name="Group 49"/>
          <p:cNvGrpSpPr>
            <a:grpSpLocks/>
          </p:cNvGrpSpPr>
          <p:nvPr/>
        </p:nvGrpSpPr>
        <p:grpSpPr bwMode="auto">
          <a:xfrm>
            <a:off x="3581400" y="2590800"/>
            <a:ext cx="703263" cy="677863"/>
            <a:chOff x="0" y="0"/>
            <a:chExt cx="443" cy="427"/>
          </a:xfrm>
        </p:grpSpPr>
        <p:sp>
          <p:nvSpPr>
            <p:cNvPr id="36908" name="Rectangle 44"/>
            <p:cNvSpPr>
              <a:spLocks/>
            </p:cNvSpPr>
            <p:nvPr/>
          </p:nvSpPr>
          <p:spPr bwMode="auto">
            <a:xfrm>
              <a:off x="67" y="71"/>
              <a:ext cx="307" cy="296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09" name="Line 45"/>
            <p:cNvSpPr>
              <a:spLocks noChangeShapeType="1"/>
            </p:cNvSpPr>
            <p:nvPr/>
          </p:nvSpPr>
          <p:spPr bwMode="auto">
            <a:xfrm rot="10800000" flipH="1">
              <a:off x="371" y="10"/>
              <a:ext cx="57" cy="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10" name="Line 46"/>
            <p:cNvSpPr>
              <a:spLocks noChangeShapeType="1"/>
            </p:cNvSpPr>
            <p:nvPr/>
          </p:nvSpPr>
          <p:spPr bwMode="auto">
            <a:xfrm>
              <a:off x="383" y="368"/>
              <a:ext cx="60" cy="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11" name="Line 47"/>
            <p:cNvSpPr>
              <a:spLocks noChangeShapeType="1"/>
            </p:cNvSpPr>
            <p:nvPr/>
          </p:nvSpPr>
          <p:spPr bwMode="auto">
            <a:xfrm flipH="1">
              <a:off x="0" y="369"/>
              <a:ext cx="67" cy="5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12" name="Line 48"/>
            <p:cNvSpPr>
              <a:spLocks noChangeShapeType="1"/>
            </p:cNvSpPr>
            <p:nvPr/>
          </p:nvSpPr>
          <p:spPr bwMode="auto">
            <a:xfrm rot="10800000">
              <a:off x="5" y="0"/>
              <a:ext cx="62" cy="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10" name="Group 55"/>
          <p:cNvGrpSpPr>
            <a:grpSpLocks/>
          </p:cNvGrpSpPr>
          <p:nvPr/>
        </p:nvGrpSpPr>
        <p:grpSpPr bwMode="auto">
          <a:xfrm>
            <a:off x="3657600" y="2590800"/>
            <a:ext cx="703263" cy="677863"/>
            <a:chOff x="0" y="0"/>
            <a:chExt cx="443" cy="427"/>
          </a:xfrm>
        </p:grpSpPr>
        <p:sp>
          <p:nvSpPr>
            <p:cNvPr id="36914" name="Rectangle 50"/>
            <p:cNvSpPr>
              <a:spLocks/>
            </p:cNvSpPr>
            <p:nvPr/>
          </p:nvSpPr>
          <p:spPr bwMode="auto">
            <a:xfrm>
              <a:off x="67" y="71"/>
              <a:ext cx="307" cy="296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15" name="Line 51"/>
            <p:cNvSpPr>
              <a:spLocks noChangeShapeType="1"/>
            </p:cNvSpPr>
            <p:nvPr/>
          </p:nvSpPr>
          <p:spPr bwMode="auto">
            <a:xfrm rot="10800000" flipH="1">
              <a:off x="371" y="10"/>
              <a:ext cx="57" cy="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16" name="Line 52"/>
            <p:cNvSpPr>
              <a:spLocks noChangeShapeType="1"/>
            </p:cNvSpPr>
            <p:nvPr/>
          </p:nvSpPr>
          <p:spPr bwMode="auto">
            <a:xfrm>
              <a:off x="383" y="368"/>
              <a:ext cx="60" cy="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17" name="Line 53"/>
            <p:cNvSpPr>
              <a:spLocks noChangeShapeType="1"/>
            </p:cNvSpPr>
            <p:nvPr/>
          </p:nvSpPr>
          <p:spPr bwMode="auto">
            <a:xfrm flipH="1">
              <a:off x="0" y="369"/>
              <a:ext cx="67" cy="5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18" name="Line 54"/>
            <p:cNvSpPr>
              <a:spLocks noChangeShapeType="1"/>
            </p:cNvSpPr>
            <p:nvPr/>
          </p:nvSpPr>
          <p:spPr bwMode="auto">
            <a:xfrm rot="10800000">
              <a:off x="5" y="0"/>
              <a:ext cx="62" cy="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11" name="Group 61"/>
          <p:cNvGrpSpPr>
            <a:grpSpLocks/>
          </p:cNvGrpSpPr>
          <p:nvPr/>
        </p:nvGrpSpPr>
        <p:grpSpPr bwMode="auto">
          <a:xfrm>
            <a:off x="3617913" y="2409825"/>
            <a:ext cx="703262" cy="677863"/>
            <a:chOff x="0" y="0"/>
            <a:chExt cx="443" cy="427"/>
          </a:xfrm>
        </p:grpSpPr>
        <p:sp>
          <p:nvSpPr>
            <p:cNvPr id="36920" name="Rectangle 56"/>
            <p:cNvSpPr>
              <a:spLocks/>
            </p:cNvSpPr>
            <p:nvPr/>
          </p:nvSpPr>
          <p:spPr bwMode="auto">
            <a:xfrm>
              <a:off x="67" y="71"/>
              <a:ext cx="307" cy="296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21" name="Line 57"/>
            <p:cNvSpPr>
              <a:spLocks noChangeShapeType="1"/>
            </p:cNvSpPr>
            <p:nvPr/>
          </p:nvSpPr>
          <p:spPr bwMode="auto">
            <a:xfrm rot="10800000" flipH="1">
              <a:off x="371" y="10"/>
              <a:ext cx="57" cy="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22" name="Line 58"/>
            <p:cNvSpPr>
              <a:spLocks noChangeShapeType="1"/>
            </p:cNvSpPr>
            <p:nvPr/>
          </p:nvSpPr>
          <p:spPr bwMode="auto">
            <a:xfrm>
              <a:off x="383" y="368"/>
              <a:ext cx="60" cy="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23" name="Line 59"/>
            <p:cNvSpPr>
              <a:spLocks noChangeShapeType="1"/>
            </p:cNvSpPr>
            <p:nvPr/>
          </p:nvSpPr>
          <p:spPr bwMode="auto">
            <a:xfrm flipH="1">
              <a:off x="0" y="369"/>
              <a:ext cx="67" cy="5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24" name="Line 60"/>
            <p:cNvSpPr>
              <a:spLocks noChangeShapeType="1"/>
            </p:cNvSpPr>
            <p:nvPr/>
          </p:nvSpPr>
          <p:spPr bwMode="auto">
            <a:xfrm rot="10800000">
              <a:off x="5" y="0"/>
              <a:ext cx="62" cy="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12" name="Group 67"/>
          <p:cNvGrpSpPr>
            <a:grpSpLocks/>
          </p:cNvGrpSpPr>
          <p:nvPr/>
        </p:nvGrpSpPr>
        <p:grpSpPr bwMode="auto">
          <a:xfrm>
            <a:off x="3508375" y="2525713"/>
            <a:ext cx="703263" cy="677862"/>
            <a:chOff x="0" y="0"/>
            <a:chExt cx="443" cy="427"/>
          </a:xfrm>
        </p:grpSpPr>
        <p:sp>
          <p:nvSpPr>
            <p:cNvPr id="36926" name="Rectangle 62"/>
            <p:cNvSpPr>
              <a:spLocks/>
            </p:cNvSpPr>
            <p:nvPr/>
          </p:nvSpPr>
          <p:spPr bwMode="auto">
            <a:xfrm>
              <a:off x="67" y="71"/>
              <a:ext cx="307" cy="296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27" name="Line 63"/>
            <p:cNvSpPr>
              <a:spLocks noChangeShapeType="1"/>
            </p:cNvSpPr>
            <p:nvPr/>
          </p:nvSpPr>
          <p:spPr bwMode="auto">
            <a:xfrm rot="10800000" flipH="1">
              <a:off x="371" y="10"/>
              <a:ext cx="57" cy="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28" name="Line 64"/>
            <p:cNvSpPr>
              <a:spLocks noChangeShapeType="1"/>
            </p:cNvSpPr>
            <p:nvPr/>
          </p:nvSpPr>
          <p:spPr bwMode="auto">
            <a:xfrm>
              <a:off x="383" y="368"/>
              <a:ext cx="60" cy="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29" name="Line 65"/>
            <p:cNvSpPr>
              <a:spLocks noChangeShapeType="1"/>
            </p:cNvSpPr>
            <p:nvPr/>
          </p:nvSpPr>
          <p:spPr bwMode="auto">
            <a:xfrm flipH="1">
              <a:off x="0" y="369"/>
              <a:ext cx="67" cy="5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30" name="Line 66"/>
            <p:cNvSpPr>
              <a:spLocks noChangeShapeType="1"/>
            </p:cNvSpPr>
            <p:nvPr/>
          </p:nvSpPr>
          <p:spPr bwMode="auto">
            <a:xfrm rot="10800000">
              <a:off x="5" y="0"/>
              <a:ext cx="62" cy="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13" name="Group 73"/>
          <p:cNvGrpSpPr>
            <a:grpSpLocks/>
          </p:cNvGrpSpPr>
          <p:nvPr/>
        </p:nvGrpSpPr>
        <p:grpSpPr bwMode="auto">
          <a:xfrm>
            <a:off x="3505200" y="2590800"/>
            <a:ext cx="703263" cy="677863"/>
            <a:chOff x="0" y="0"/>
            <a:chExt cx="443" cy="427"/>
          </a:xfrm>
        </p:grpSpPr>
        <p:sp>
          <p:nvSpPr>
            <p:cNvPr id="36932" name="Rectangle 68"/>
            <p:cNvSpPr>
              <a:spLocks/>
            </p:cNvSpPr>
            <p:nvPr/>
          </p:nvSpPr>
          <p:spPr bwMode="auto">
            <a:xfrm>
              <a:off x="67" y="71"/>
              <a:ext cx="307" cy="296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33" name="Line 69"/>
            <p:cNvSpPr>
              <a:spLocks noChangeShapeType="1"/>
            </p:cNvSpPr>
            <p:nvPr/>
          </p:nvSpPr>
          <p:spPr bwMode="auto">
            <a:xfrm rot="10800000" flipH="1">
              <a:off x="371" y="10"/>
              <a:ext cx="57" cy="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34" name="Line 70"/>
            <p:cNvSpPr>
              <a:spLocks noChangeShapeType="1"/>
            </p:cNvSpPr>
            <p:nvPr/>
          </p:nvSpPr>
          <p:spPr bwMode="auto">
            <a:xfrm>
              <a:off x="383" y="368"/>
              <a:ext cx="60" cy="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35" name="Line 71"/>
            <p:cNvSpPr>
              <a:spLocks noChangeShapeType="1"/>
            </p:cNvSpPr>
            <p:nvPr/>
          </p:nvSpPr>
          <p:spPr bwMode="auto">
            <a:xfrm flipH="1">
              <a:off x="0" y="369"/>
              <a:ext cx="67" cy="5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36" name="Line 72"/>
            <p:cNvSpPr>
              <a:spLocks noChangeShapeType="1"/>
            </p:cNvSpPr>
            <p:nvPr/>
          </p:nvSpPr>
          <p:spPr bwMode="auto">
            <a:xfrm rot="10800000">
              <a:off x="5" y="0"/>
              <a:ext cx="62" cy="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14" name="Group 79"/>
          <p:cNvGrpSpPr>
            <a:grpSpLocks/>
          </p:cNvGrpSpPr>
          <p:nvPr/>
        </p:nvGrpSpPr>
        <p:grpSpPr bwMode="auto">
          <a:xfrm>
            <a:off x="3505200" y="2667000"/>
            <a:ext cx="703263" cy="677863"/>
            <a:chOff x="0" y="0"/>
            <a:chExt cx="443" cy="427"/>
          </a:xfrm>
        </p:grpSpPr>
        <p:sp>
          <p:nvSpPr>
            <p:cNvPr id="36938" name="Rectangle 74"/>
            <p:cNvSpPr>
              <a:spLocks/>
            </p:cNvSpPr>
            <p:nvPr/>
          </p:nvSpPr>
          <p:spPr bwMode="auto">
            <a:xfrm>
              <a:off x="67" y="71"/>
              <a:ext cx="307" cy="296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39" name="Line 75"/>
            <p:cNvSpPr>
              <a:spLocks noChangeShapeType="1"/>
            </p:cNvSpPr>
            <p:nvPr/>
          </p:nvSpPr>
          <p:spPr bwMode="auto">
            <a:xfrm rot="10800000" flipH="1">
              <a:off x="371" y="10"/>
              <a:ext cx="57" cy="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40" name="Line 76"/>
            <p:cNvSpPr>
              <a:spLocks noChangeShapeType="1"/>
            </p:cNvSpPr>
            <p:nvPr/>
          </p:nvSpPr>
          <p:spPr bwMode="auto">
            <a:xfrm>
              <a:off x="383" y="368"/>
              <a:ext cx="60" cy="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41" name="Line 77"/>
            <p:cNvSpPr>
              <a:spLocks noChangeShapeType="1"/>
            </p:cNvSpPr>
            <p:nvPr/>
          </p:nvSpPr>
          <p:spPr bwMode="auto">
            <a:xfrm flipH="1">
              <a:off x="0" y="369"/>
              <a:ext cx="67" cy="5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42" name="Line 78"/>
            <p:cNvSpPr>
              <a:spLocks noChangeShapeType="1"/>
            </p:cNvSpPr>
            <p:nvPr/>
          </p:nvSpPr>
          <p:spPr bwMode="auto">
            <a:xfrm rot="10800000">
              <a:off x="5" y="0"/>
              <a:ext cx="62" cy="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15" name="Group 85"/>
          <p:cNvGrpSpPr>
            <a:grpSpLocks/>
          </p:cNvGrpSpPr>
          <p:nvPr/>
        </p:nvGrpSpPr>
        <p:grpSpPr bwMode="auto">
          <a:xfrm>
            <a:off x="3505200" y="2514600"/>
            <a:ext cx="703263" cy="677863"/>
            <a:chOff x="0" y="0"/>
            <a:chExt cx="443" cy="427"/>
          </a:xfrm>
        </p:grpSpPr>
        <p:sp>
          <p:nvSpPr>
            <p:cNvPr id="36944" name="Rectangle 80"/>
            <p:cNvSpPr>
              <a:spLocks/>
            </p:cNvSpPr>
            <p:nvPr/>
          </p:nvSpPr>
          <p:spPr bwMode="auto">
            <a:xfrm>
              <a:off x="67" y="71"/>
              <a:ext cx="307" cy="296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45" name="Line 81"/>
            <p:cNvSpPr>
              <a:spLocks noChangeShapeType="1"/>
            </p:cNvSpPr>
            <p:nvPr/>
          </p:nvSpPr>
          <p:spPr bwMode="auto">
            <a:xfrm rot="10800000" flipH="1">
              <a:off x="371" y="10"/>
              <a:ext cx="57" cy="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46" name="Line 82"/>
            <p:cNvSpPr>
              <a:spLocks noChangeShapeType="1"/>
            </p:cNvSpPr>
            <p:nvPr/>
          </p:nvSpPr>
          <p:spPr bwMode="auto">
            <a:xfrm>
              <a:off x="383" y="368"/>
              <a:ext cx="60" cy="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47" name="Line 83"/>
            <p:cNvSpPr>
              <a:spLocks noChangeShapeType="1"/>
            </p:cNvSpPr>
            <p:nvPr/>
          </p:nvSpPr>
          <p:spPr bwMode="auto">
            <a:xfrm flipH="1">
              <a:off x="0" y="369"/>
              <a:ext cx="67" cy="5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48" name="Line 84"/>
            <p:cNvSpPr>
              <a:spLocks noChangeShapeType="1"/>
            </p:cNvSpPr>
            <p:nvPr/>
          </p:nvSpPr>
          <p:spPr bwMode="auto">
            <a:xfrm rot="10800000">
              <a:off x="5" y="0"/>
              <a:ext cx="62" cy="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16" name="Group 91"/>
          <p:cNvGrpSpPr>
            <a:grpSpLocks/>
          </p:cNvGrpSpPr>
          <p:nvPr/>
        </p:nvGrpSpPr>
        <p:grpSpPr bwMode="auto">
          <a:xfrm>
            <a:off x="3505200" y="2438400"/>
            <a:ext cx="703263" cy="677863"/>
            <a:chOff x="0" y="0"/>
            <a:chExt cx="443" cy="427"/>
          </a:xfrm>
        </p:grpSpPr>
        <p:sp>
          <p:nvSpPr>
            <p:cNvPr id="36950" name="Rectangle 86"/>
            <p:cNvSpPr>
              <a:spLocks/>
            </p:cNvSpPr>
            <p:nvPr/>
          </p:nvSpPr>
          <p:spPr bwMode="auto">
            <a:xfrm>
              <a:off x="67" y="71"/>
              <a:ext cx="307" cy="296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51" name="Line 87"/>
            <p:cNvSpPr>
              <a:spLocks noChangeShapeType="1"/>
            </p:cNvSpPr>
            <p:nvPr/>
          </p:nvSpPr>
          <p:spPr bwMode="auto">
            <a:xfrm rot="10800000" flipH="1">
              <a:off x="371" y="10"/>
              <a:ext cx="57" cy="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52" name="Line 88"/>
            <p:cNvSpPr>
              <a:spLocks noChangeShapeType="1"/>
            </p:cNvSpPr>
            <p:nvPr/>
          </p:nvSpPr>
          <p:spPr bwMode="auto">
            <a:xfrm>
              <a:off x="383" y="368"/>
              <a:ext cx="60" cy="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53" name="Line 89"/>
            <p:cNvSpPr>
              <a:spLocks noChangeShapeType="1"/>
            </p:cNvSpPr>
            <p:nvPr/>
          </p:nvSpPr>
          <p:spPr bwMode="auto">
            <a:xfrm flipH="1">
              <a:off x="0" y="369"/>
              <a:ext cx="67" cy="5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54" name="Line 90"/>
            <p:cNvSpPr>
              <a:spLocks noChangeShapeType="1"/>
            </p:cNvSpPr>
            <p:nvPr/>
          </p:nvSpPr>
          <p:spPr bwMode="auto">
            <a:xfrm rot="10800000">
              <a:off x="5" y="0"/>
              <a:ext cx="62" cy="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sp>
        <p:nvSpPr>
          <p:cNvPr id="36956" name="Rectangle 92"/>
          <p:cNvSpPr>
            <a:spLocks/>
          </p:cNvSpPr>
          <p:nvPr/>
        </p:nvSpPr>
        <p:spPr bwMode="auto">
          <a:xfrm>
            <a:off x="3429000" y="4419600"/>
            <a:ext cx="24384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ja-JP" altLang="en-US">
                <a:solidFill>
                  <a:srgbClr val="003399"/>
                </a:solidFill>
                <a:latin typeface="Avenir Book"/>
                <a:ea typeface="ＭＳ Ｐゴシック" charset="0"/>
                <a:cs typeface="Avenir Book"/>
              </a:rPr>
              <a:t>“</a:t>
            </a:r>
            <a:r>
              <a:rPr lang="en-US">
                <a:solidFill>
                  <a:srgbClr val="003399"/>
                </a:solidFill>
                <a:latin typeface="Avenir Book"/>
                <a:ea typeface="ＭＳ Ｐゴシック" charset="0"/>
                <a:cs typeface="Avenir Book"/>
              </a:rPr>
              <a:t>edge</a:t>
            </a:r>
            <a:r>
              <a:rPr lang="ja-JP" altLang="en-US">
                <a:solidFill>
                  <a:srgbClr val="003399"/>
                </a:solidFill>
                <a:latin typeface="Avenir Book"/>
                <a:ea typeface="ＭＳ Ｐゴシック" charset="0"/>
                <a:cs typeface="Avenir Book"/>
              </a:rPr>
              <a:t>”</a:t>
            </a: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:</a:t>
            </a:r>
            <a:b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</a:b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no change along the edge direction</a:t>
            </a:r>
          </a:p>
        </p:txBody>
      </p:sp>
      <p:grpSp>
        <p:nvGrpSpPr>
          <p:cNvPr id="17" name="Group 95"/>
          <p:cNvGrpSpPr>
            <a:grpSpLocks/>
          </p:cNvGrpSpPr>
          <p:nvPr/>
        </p:nvGrpSpPr>
        <p:grpSpPr bwMode="auto">
          <a:xfrm>
            <a:off x="6248400" y="1752600"/>
            <a:ext cx="2362200" cy="2209800"/>
            <a:chOff x="0" y="0"/>
            <a:chExt cx="1488" cy="1392"/>
          </a:xfrm>
        </p:grpSpPr>
        <p:sp>
          <p:nvSpPr>
            <p:cNvPr id="36957" name="Rectangle 93"/>
            <p:cNvSpPr>
              <a:spLocks/>
            </p:cNvSpPr>
            <p:nvPr/>
          </p:nvSpPr>
          <p:spPr bwMode="auto">
            <a:xfrm>
              <a:off x="0" y="0"/>
              <a:ext cx="1488" cy="1392"/>
            </a:xfrm>
            <a:prstGeom prst="rect">
              <a:avLst/>
            </a:prstGeom>
            <a:solidFill>
              <a:srgbClr val="C0C0C0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58" name="Freeform 94"/>
            <p:cNvSpPr>
              <a:spLocks/>
            </p:cNvSpPr>
            <p:nvPr/>
          </p:nvSpPr>
          <p:spPr bwMode="auto">
            <a:xfrm>
              <a:off x="288" y="240"/>
              <a:ext cx="1008" cy="912"/>
            </a:xfrm>
            <a:custGeom>
              <a:avLst/>
              <a:gdLst>
                <a:gd name="T0" fmla="*/ 0 w 21600"/>
                <a:gd name="T1" fmla="*/ 21600 h 21600"/>
                <a:gd name="T2" fmla="*/ 0 w 21600"/>
                <a:gd name="T3" fmla="*/ 0 h 21600"/>
                <a:gd name="T4" fmla="*/ 21600 w 21600"/>
                <a:gd name="T5" fmla="*/ 1250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1600" y="12505"/>
                  </a:ln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18" name="Group 101"/>
          <p:cNvGrpSpPr>
            <a:grpSpLocks/>
          </p:cNvGrpSpPr>
          <p:nvPr/>
        </p:nvGrpSpPr>
        <p:grpSpPr bwMode="auto">
          <a:xfrm>
            <a:off x="6400800" y="1828800"/>
            <a:ext cx="703263" cy="677863"/>
            <a:chOff x="0" y="0"/>
            <a:chExt cx="443" cy="427"/>
          </a:xfrm>
        </p:grpSpPr>
        <p:sp>
          <p:nvSpPr>
            <p:cNvPr id="36960" name="Rectangle 96"/>
            <p:cNvSpPr>
              <a:spLocks/>
            </p:cNvSpPr>
            <p:nvPr/>
          </p:nvSpPr>
          <p:spPr bwMode="auto">
            <a:xfrm>
              <a:off x="67" y="71"/>
              <a:ext cx="307" cy="296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61" name="Line 97"/>
            <p:cNvSpPr>
              <a:spLocks noChangeShapeType="1"/>
            </p:cNvSpPr>
            <p:nvPr/>
          </p:nvSpPr>
          <p:spPr bwMode="auto">
            <a:xfrm rot="10800000" flipH="1">
              <a:off x="371" y="10"/>
              <a:ext cx="57" cy="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62" name="Line 98"/>
            <p:cNvSpPr>
              <a:spLocks noChangeShapeType="1"/>
            </p:cNvSpPr>
            <p:nvPr/>
          </p:nvSpPr>
          <p:spPr bwMode="auto">
            <a:xfrm>
              <a:off x="383" y="368"/>
              <a:ext cx="60" cy="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63" name="Line 99"/>
            <p:cNvSpPr>
              <a:spLocks noChangeShapeType="1"/>
            </p:cNvSpPr>
            <p:nvPr/>
          </p:nvSpPr>
          <p:spPr bwMode="auto">
            <a:xfrm flipH="1">
              <a:off x="0" y="369"/>
              <a:ext cx="67" cy="5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64" name="Line 100"/>
            <p:cNvSpPr>
              <a:spLocks noChangeShapeType="1"/>
            </p:cNvSpPr>
            <p:nvPr/>
          </p:nvSpPr>
          <p:spPr bwMode="auto">
            <a:xfrm rot="10800000">
              <a:off x="5" y="0"/>
              <a:ext cx="62" cy="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19" name="Group 107"/>
          <p:cNvGrpSpPr>
            <a:grpSpLocks/>
          </p:cNvGrpSpPr>
          <p:nvPr/>
        </p:nvGrpSpPr>
        <p:grpSpPr bwMode="auto">
          <a:xfrm>
            <a:off x="6469063" y="1897063"/>
            <a:ext cx="703262" cy="677862"/>
            <a:chOff x="0" y="0"/>
            <a:chExt cx="443" cy="427"/>
          </a:xfrm>
        </p:grpSpPr>
        <p:sp>
          <p:nvSpPr>
            <p:cNvPr id="36966" name="Rectangle 102"/>
            <p:cNvSpPr>
              <a:spLocks/>
            </p:cNvSpPr>
            <p:nvPr/>
          </p:nvSpPr>
          <p:spPr bwMode="auto">
            <a:xfrm>
              <a:off x="67" y="71"/>
              <a:ext cx="307" cy="296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67" name="Line 103"/>
            <p:cNvSpPr>
              <a:spLocks noChangeShapeType="1"/>
            </p:cNvSpPr>
            <p:nvPr/>
          </p:nvSpPr>
          <p:spPr bwMode="auto">
            <a:xfrm rot="10800000" flipH="1">
              <a:off x="371" y="10"/>
              <a:ext cx="57" cy="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68" name="Line 104"/>
            <p:cNvSpPr>
              <a:spLocks noChangeShapeType="1"/>
            </p:cNvSpPr>
            <p:nvPr/>
          </p:nvSpPr>
          <p:spPr bwMode="auto">
            <a:xfrm>
              <a:off x="383" y="368"/>
              <a:ext cx="60" cy="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69" name="Line 105"/>
            <p:cNvSpPr>
              <a:spLocks noChangeShapeType="1"/>
            </p:cNvSpPr>
            <p:nvPr/>
          </p:nvSpPr>
          <p:spPr bwMode="auto">
            <a:xfrm flipH="1">
              <a:off x="0" y="369"/>
              <a:ext cx="67" cy="5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70" name="Line 106"/>
            <p:cNvSpPr>
              <a:spLocks noChangeShapeType="1"/>
            </p:cNvSpPr>
            <p:nvPr/>
          </p:nvSpPr>
          <p:spPr bwMode="auto">
            <a:xfrm rot="10800000">
              <a:off x="5" y="0"/>
              <a:ext cx="62" cy="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20" name="Group 113"/>
          <p:cNvGrpSpPr>
            <a:grpSpLocks/>
          </p:cNvGrpSpPr>
          <p:nvPr/>
        </p:nvGrpSpPr>
        <p:grpSpPr bwMode="auto">
          <a:xfrm>
            <a:off x="6432550" y="1962150"/>
            <a:ext cx="703263" cy="677863"/>
            <a:chOff x="0" y="0"/>
            <a:chExt cx="443" cy="427"/>
          </a:xfrm>
        </p:grpSpPr>
        <p:sp>
          <p:nvSpPr>
            <p:cNvPr id="36972" name="Rectangle 108"/>
            <p:cNvSpPr>
              <a:spLocks/>
            </p:cNvSpPr>
            <p:nvPr/>
          </p:nvSpPr>
          <p:spPr bwMode="auto">
            <a:xfrm>
              <a:off x="67" y="71"/>
              <a:ext cx="307" cy="296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73" name="Line 109"/>
            <p:cNvSpPr>
              <a:spLocks noChangeShapeType="1"/>
            </p:cNvSpPr>
            <p:nvPr/>
          </p:nvSpPr>
          <p:spPr bwMode="auto">
            <a:xfrm rot="10800000" flipH="1">
              <a:off x="371" y="10"/>
              <a:ext cx="57" cy="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74" name="Line 110"/>
            <p:cNvSpPr>
              <a:spLocks noChangeShapeType="1"/>
            </p:cNvSpPr>
            <p:nvPr/>
          </p:nvSpPr>
          <p:spPr bwMode="auto">
            <a:xfrm>
              <a:off x="383" y="368"/>
              <a:ext cx="60" cy="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75" name="Line 111"/>
            <p:cNvSpPr>
              <a:spLocks noChangeShapeType="1"/>
            </p:cNvSpPr>
            <p:nvPr/>
          </p:nvSpPr>
          <p:spPr bwMode="auto">
            <a:xfrm flipH="1">
              <a:off x="0" y="369"/>
              <a:ext cx="67" cy="5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76" name="Line 112"/>
            <p:cNvSpPr>
              <a:spLocks noChangeShapeType="1"/>
            </p:cNvSpPr>
            <p:nvPr/>
          </p:nvSpPr>
          <p:spPr bwMode="auto">
            <a:xfrm rot="10800000">
              <a:off x="5" y="0"/>
              <a:ext cx="62" cy="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21" name="Group 119"/>
          <p:cNvGrpSpPr>
            <a:grpSpLocks/>
          </p:cNvGrpSpPr>
          <p:nvPr/>
        </p:nvGrpSpPr>
        <p:grpSpPr bwMode="auto">
          <a:xfrm>
            <a:off x="6345238" y="1917700"/>
            <a:ext cx="703262" cy="677863"/>
            <a:chOff x="0" y="0"/>
            <a:chExt cx="443" cy="427"/>
          </a:xfrm>
        </p:grpSpPr>
        <p:sp>
          <p:nvSpPr>
            <p:cNvPr id="36978" name="Rectangle 114"/>
            <p:cNvSpPr>
              <a:spLocks/>
            </p:cNvSpPr>
            <p:nvPr/>
          </p:nvSpPr>
          <p:spPr bwMode="auto">
            <a:xfrm>
              <a:off x="67" y="71"/>
              <a:ext cx="307" cy="296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79" name="Line 115"/>
            <p:cNvSpPr>
              <a:spLocks noChangeShapeType="1"/>
            </p:cNvSpPr>
            <p:nvPr/>
          </p:nvSpPr>
          <p:spPr bwMode="auto">
            <a:xfrm rot="10800000" flipH="1">
              <a:off x="371" y="10"/>
              <a:ext cx="57" cy="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80" name="Line 116"/>
            <p:cNvSpPr>
              <a:spLocks noChangeShapeType="1"/>
            </p:cNvSpPr>
            <p:nvPr/>
          </p:nvSpPr>
          <p:spPr bwMode="auto">
            <a:xfrm>
              <a:off x="383" y="368"/>
              <a:ext cx="60" cy="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81" name="Line 117"/>
            <p:cNvSpPr>
              <a:spLocks noChangeShapeType="1"/>
            </p:cNvSpPr>
            <p:nvPr/>
          </p:nvSpPr>
          <p:spPr bwMode="auto">
            <a:xfrm flipH="1">
              <a:off x="0" y="369"/>
              <a:ext cx="67" cy="5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82" name="Line 118"/>
            <p:cNvSpPr>
              <a:spLocks noChangeShapeType="1"/>
            </p:cNvSpPr>
            <p:nvPr/>
          </p:nvSpPr>
          <p:spPr bwMode="auto">
            <a:xfrm rot="10800000">
              <a:off x="5" y="0"/>
              <a:ext cx="62" cy="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22" name="Group 125"/>
          <p:cNvGrpSpPr>
            <a:grpSpLocks/>
          </p:cNvGrpSpPr>
          <p:nvPr/>
        </p:nvGrpSpPr>
        <p:grpSpPr bwMode="auto">
          <a:xfrm>
            <a:off x="6286500" y="1801813"/>
            <a:ext cx="703263" cy="677862"/>
            <a:chOff x="0" y="0"/>
            <a:chExt cx="443" cy="427"/>
          </a:xfrm>
        </p:grpSpPr>
        <p:sp>
          <p:nvSpPr>
            <p:cNvPr id="36984" name="Rectangle 120"/>
            <p:cNvSpPr>
              <a:spLocks/>
            </p:cNvSpPr>
            <p:nvPr/>
          </p:nvSpPr>
          <p:spPr bwMode="auto">
            <a:xfrm>
              <a:off x="67" y="71"/>
              <a:ext cx="307" cy="296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85" name="Line 121"/>
            <p:cNvSpPr>
              <a:spLocks noChangeShapeType="1"/>
            </p:cNvSpPr>
            <p:nvPr/>
          </p:nvSpPr>
          <p:spPr bwMode="auto">
            <a:xfrm rot="10800000" flipH="1">
              <a:off x="371" y="10"/>
              <a:ext cx="57" cy="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86" name="Line 122"/>
            <p:cNvSpPr>
              <a:spLocks noChangeShapeType="1"/>
            </p:cNvSpPr>
            <p:nvPr/>
          </p:nvSpPr>
          <p:spPr bwMode="auto">
            <a:xfrm>
              <a:off x="383" y="368"/>
              <a:ext cx="60" cy="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87" name="Line 123"/>
            <p:cNvSpPr>
              <a:spLocks noChangeShapeType="1"/>
            </p:cNvSpPr>
            <p:nvPr/>
          </p:nvSpPr>
          <p:spPr bwMode="auto">
            <a:xfrm flipH="1">
              <a:off x="0" y="369"/>
              <a:ext cx="67" cy="5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88" name="Line 124"/>
            <p:cNvSpPr>
              <a:spLocks noChangeShapeType="1"/>
            </p:cNvSpPr>
            <p:nvPr/>
          </p:nvSpPr>
          <p:spPr bwMode="auto">
            <a:xfrm rot="10800000">
              <a:off x="5" y="0"/>
              <a:ext cx="62" cy="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23" name="Group 131"/>
          <p:cNvGrpSpPr>
            <a:grpSpLocks/>
          </p:cNvGrpSpPr>
          <p:nvPr/>
        </p:nvGrpSpPr>
        <p:grpSpPr bwMode="auto">
          <a:xfrm>
            <a:off x="6345238" y="1728788"/>
            <a:ext cx="703262" cy="677862"/>
            <a:chOff x="0" y="0"/>
            <a:chExt cx="443" cy="427"/>
          </a:xfrm>
        </p:grpSpPr>
        <p:sp>
          <p:nvSpPr>
            <p:cNvPr id="36990" name="Rectangle 126"/>
            <p:cNvSpPr>
              <a:spLocks/>
            </p:cNvSpPr>
            <p:nvPr/>
          </p:nvSpPr>
          <p:spPr bwMode="auto">
            <a:xfrm>
              <a:off x="67" y="71"/>
              <a:ext cx="307" cy="296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91" name="Line 127"/>
            <p:cNvSpPr>
              <a:spLocks noChangeShapeType="1"/>
            </p:cNvSpPr>
            <p:nvPr/>
          </p:nvSpPr>
          <p:spPr bwMode="auto">
            <a:xfrm rot="10800000" flipH="1">
              <a:off x="371" y="10"/>
              <a:ext cx="57" cy="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92" name="Line 128"/>
            <p:cNvSpPr>
              <a:spLocks noChangeShapeType="1"/>
            </p:cNvSpPr>
            <p:nvPr/>
          </p:nvSpPr>
          <p:spPr bwMode="auto">
            <a:xfrm>
              <a:off x="383" y="368"/>
              <a:ext cx="60" cy="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93" name="Line 129"/>
            <p:cNvSpPr>
              <a:spLocks noChangeShapeType="1"/>
            </p:cNvSpPr>
            <p:nvPr/>
          </p:nvSpPr>
          <p:spPr bwMode="auto">
            <a:xfrm flipH="1">
              <a:off x="0" y="369"/>
              <a:ext cx="67" cy="5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94" name="Line 130"/>
            <p:cNvSpPr>
              <a:spLocks noChangeShapeType="1"/>
            </p:cNvSpPr>
            <p:nvPr/>
          </p:nvSpPr>
          <p:spPr bwMode="auto">
            <a:xfrm rot="10800000">
              <a:off x="5" y="0"/>
              <a:ext cx="62" cy="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24" name="Group 137"/>
          <p:cNvGrpSpPr>
            <a:grpSpLocks/>
          </p:cNvGrpSpPr>
          <p:nvPr/>
        </p:nvGrpSpPr>
        <p:grpSpPr bwMode="auto">
          <a:xfrm>
            <a:off x="6489700" y="1785938"/>
            <a:ext cx="703263" cy="677862"/>
            <a:chOff x="0" y="0"/>
            <a:chExt cx="443" cy="427"/>
          </a:xfrm>
        </p:grpSpPr>
        <p:sp>
          <p:nvSpPr>
            <p:cNvPr id="36996" name="Rectangle 132"/>
            <p:cNvSpPr>
              <a:spLocks/>
            </p:cNvSpPr>
            <p:nvPr/>
          </p:nvSpPr>
          <p:spPr bwMode="auto">
            <a:xfrm>
              <a:off x="67" y="71"/>
              <a:ext cx="307" cy="296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97" name="Line 133"/>
            <p:cNvSpPr>
              <a:spLocks noChangeShapeType="1"/>
            </p:cNvSpPr>
            <p:nvPr/>
          </p:nvSpPr>
          <p:spPr bwMode="auto">
            <a:xfrm rot="10800000" flipH="1">
              <a:off x="371" y="10"/>
              <a:ext cx="57" cy="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98" name="Line 134"/>
            <p:cNvSpPr>
              <a:spLocks noChangeShapeType="1"/>
            </p:cNvSpPr>
            <p:nvPr/>
          </p:nvSpPr>
          <p:spPr bwMode="auto">
            <a:xfrm>
              <a:off x="383" y="368"/>
              <a:ext cx="60" cy="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6999" name="Line 135"/>
            <p:cNvSpPr>
              <a:spLocks noChangeShapeType="1"/>
            </p:cNvSpPr>
            <p:nvPr/>
          </p:nvSpPr>
          <p:spPr bwMode="auto">
            <a:xfrm flipH="1">
              <a:off x="0" y="369"/>
              <a:ext cx="67" cy="5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7000" name="Line 136"/>
            <p:cNvSpPr>
              <a:spLocks noChangeShapeType="1"/>
            </p:cNvSpPr>
            <p:nvPr/>
          </p:nvSpPr>
          <p:spPr bwMode="auto">
            <a:xfrm rot="10800000">
              <a:off x="5" y="0"/>
              <a:ext cx="62" cy="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25" name="Group 143"/>
          <p:cNvGrpSpPr>
            <a:grpSpLocks/>
          </p:cNvGrpSpPr>
          <p:nvPr/>
        </p:nvGrpSpPr>
        <p:grpSpPr bwMode="auto">
          <a:xfrm>
            <a:off x="6430963" y="1828800"/>
            <a:ext cx="703262" cy="677863"/>
            <a:chOff x="0" y="0"/>
            <a:chExt cx="443" cy="427"/>
          </a:xfrm>
        </p:grpSpPr>
        <p:sp>
          <p:nvSpPr>
            <p:cNvPr id="37002" name="Rectangle 138"/>
            <p:cNvSpPr>
              <a:spLocks/>
            </p:cNvSpPr>
            <p:nvPr/>
          </p:nvSpPr>
          <p:spPr bwMode="auto">
            <a:xfrm>
              <a:off x="67" y="71"/>
              <a:ext cx="307" cy="296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7003" name="Line 139"/>
            <p:cNvSpPr>
              <a:spLocks noChangeShapeType="1"/>
            </p:cNvSpPr>
            <p:nvPr/>
          </p:nvSpPr>
          <p:spPr bwMode="auto">
            <a:xfrm rot="10800000" flipH="1">
              <a:off x="371" y="10"/>
              <a:ext cx="57" cy="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7004" name="Line 140"/>
            <p:cNvSpPr>
              <a:spLocks noChangeShapeType="1"/>
            </p:cNvSpPr>
            <p:nvPr/>
          </p:nvSpPr>
          <p:spPr bwMode="auto">
            <a:xfrm>
              <a:off x="383" y="368"/>
              <a:ext cx="60" cy="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7005" name="Line 141"/>
            <p:cNvSpPr>
              <a:spLocks noChangeShapeType="1"/>
            </p:cNvSpPr>
            <p:nvPr/>
          </p:nvSpPr>
          <p:spPr bwMode="auto">
            <a:xfrm flipH="1">
              <a:off x="0" y="369"/>
              <a:ext cx="67" cy="5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37006" name="Line 142"/>
            <p:cNvSpPr>
              <a:spLocks noChangeShapeType="1"/>
            </p:cNvSpPr>
            <p:nvPr/>
          </p:nvSpPr>
          <p:spPr bwMode="auto">
            <a:xfrm rot="10800000">
              <a:off x="5" y="0"/>
              <a:ext cx="62" cy="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sp>
        <p:nvSpPr>
          <p:cNvPr id="37008" name="Rectangle 144"/>
          <p:cNvSpPr>
            <a:spLocks/>
          </p:cNvSpPr>
          <p:nvPr/>
        </p:nvSpPr>
        <p:spPr bwMode="auto">
          <a:xfrm>
            <a:off x="6248400" y="4419600"/>
            <a:ext cx="24384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ja-JP" altLang="en-US">
                <a:solidFill>
                  <a:srgbClr val="003399"/>
                </a:solidFill>
                <a:latin typeface="Avenir Book"/>
                <a:ea typeface="ＭＳ Ｐゴシック" charset="0"/>
                <a:cs typeface="Avenir Book"/>
              </a:rPr>
              <a:t>“</a:t>
            </a:r>
            <a:r>
              <a:rPr lang="en-US">
                <a:solidFill>
                  <a:srgbClr val="003399"/>
                </a:solidFill>
                <a:latin typeface="Avenir Book"/>
                <a:ea typeface="ＭＳ Ｐゴシック" charset="0"/>
                <a:cs typeface="Avenir Book"/>
              </a:rPr>
              <a:t>corner</a:t>
            </a:r>
            <a:r>
              <a:rPr lang="ja-JP" altLang="en-US">
                <a:solidFill>
                  <a:srgbClr val="003399"/>
                </a:solidFill>
                <a:latin typeface="Avenir Book"/>
                <a:ea typeface="ＭＳ Ｐゴシック" charset="0"/>
                <a:cs typeface="Avenir Book"/>
              </a:rPr>
              <a:t>”</a:t>
            </a: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:</a:t>
            </a:r>
            <a:b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</a:b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significant change in all directions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autoUpdateAnimBg="0"/>
      <p:bldP spid="36956" grpId="0" autoUpdateAnimBg="0"/>
      <p:bldP spid="3700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338667" y="228600"/>
            <a:ext cx="8610599" cy="1447800"/>
          </a:xfrm>
          <a:ln/>
        </p:spPr>
        <p:txBody>
          <a:bodyPr rIns="132080">
            <a:normAutofit/>
          </a:bodyPr>
          <a:lstStyle/>
          <a:p>
            <a:r>
              <a:rPr lang="en-US" sz="4000" dirty="0" smtClean="0">
                <a:latin typeface="Avenir Book"/>
                <a:cs typeface="Avenir Book"/>
                <a:sym typeface="Times New Roman Bold Italic" charset="0"/>
              </a:rPr>
              <a:t>Harris corner detector: </a:t>
            </a:r>
            <a:r>
              <a:rPr lang="en-US" sz="4000" dirty="0" smtClean="0">
                <a:latin typeface="Avenir Book"/>
                <a:cs typeface="Avenir Book"/>
              </a:rPr>
              <a:t>The </a:t>
            </a:r>
            <a:r>
              <a:rPr lang="en-US" sz="4000" dirty="0">
                <a:latin typeface="Avenir Book"/>
                <a:cs typeface="Avenir Book"/>
              </a:rPr>
              <a:t>Basic Idea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263466" cy="3543300"/>
          </a:xfrm>
          <a:ln/>
        </p:spPr>
        <p:txBody>
          <a:bodyPr rIns="132080"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venir Book"/>
                <a:cs typeface="Avenir Book"/>
              </a:rPr>
              <a:t>We should easily localize the point by looking through a small window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venir Book"/>
                <a:cs typeface="Avenir Book"/>
              </a:rPr>
              <a:t>Shifting a window in </a:t>
            </a:r>
            <a:r>
              <a:rPr lang="en-US" sz="2800" dirty="0">
                <a:latin typeface="Avenir Book"/>
                <a:cs typeface="Avenir Book"/>
                <a:sym typeface="Times New Roman Italic" charset="0"/>
              </a:rPr>
              <a:t>any</a:t>
            </a:r>
            <a:r>
              <a:rPr lang="en-US" sz="2800" dirty="0">
                <a:latin typeface="Avenir Book"/>
                <a:cs typeface="Avenir Book"/>
              </a:rPr>
              <a:t> </a:t>
            </a:r>
            <a:r>
              <a:rPr lang="en-US" sz="2800" dirty="0">
                <a:latin typeface="Avenir Book"/>
                <a:cs typeface="Avenir Book"/>
                <a:sym typeface="Times New Roman Italic" charset="0"/>
              </a:rPr>
              <a:t>direction</a:t>
            </a:r>
            <a:r>
              <a:rPr lang="en-US" sz="2800" dirty="0">
                <a:latin typeface="Avenir Book"/>
                <a:cs typeface="Avenir Book"/>
              </a:rPr>
              <a:t> should give </a:t>
            </a:r>
            <a:r>
              <a:rPr lang="en-US" sz="2800" dirty="0">
                <a:latin typeface="Avenir Book"/>
                <a:cs typeface="Avenir Book"/>
                <a:sym typeface="Times New Roman Italic" charset="0"/>
              </a:rPr>
              <a:t>a large change</a:t>
            </a:r>
            <a:r>
              <a:rPr lang="en-US" sz="2800" dirty="0">
                <a:latin typeface="Avenir Book"/>
                <a:cs typeface="Avenir Book"/>
              </a:rPr>
              <a:t> in pixels intensities in window</a:t>
            </a:r>
          </a:p>
          <a:p>
            <a:pPr marL="782638" lvl="1">
              <a:lnSpc>
                <a:spcPct val="90000"/>
              </a:lnSpc>
            </a:pPr>
            <a:r>
              <a:rPr lang="en-US" dirty="0">
                <a:latin typeface="Avenir Book"/>
                <a:cs typeface="Avenir Book"/>
              </a:rPr>
              <a:t>makes location precisely define</a:t>
            </a:r>
          </a:p>
        </p:txBody>
      </p:sp>
      <p:sp>
        <p:nvSpPr>
          <p:cNvPr id="35843" name="Rectangle 3"/>
          <p:cNvSpPr>
            <a:spLocks/>
          </p:cNvSpPr>
          <p:nvPr/>
        </p:nvSpPr>
        <p:spPr bwMode="auto">
          <a:xfrm>
            <a:off x="3276600" y="4055537"/>
            <a:ext cx="2590800" cy="2514600"/>
          </a:xfrm>
          <a:prstGeom prst="rect">
            <a:avLst/>
          </a:prstGeom>
          <a:solidFill>
            <a:srgbClr val="C0C0C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35844" name="Freeform 4"/>
          <p:cNvSpPr>
            <a:spLocks/>
          </p:cNvSpPr>
          <p:nvPr/>
        </p:nvSpPr>
        <p:spPr bwMode="auto">
          <a:xfrm>
            <a:off x="3733800" y="4588937"/>
            <a:ext cx="2027238" cy="1485900"/>
          </a:xfrm>
          <a:custGeom>
            <a:avLst/>
            <a:gdLst>
              <a:gd name="T0" fmla="*/ 0 w 21600"/>
              <a:gd name="T1" fmla="*/ 21600 h 21600"/>
              <a:gd name="T2" fmla="*/ 1440 w 21600"/>
              <a:gd name="T3" fmla="*/ 0 h 21600"/>
              <a:gd name="T4" fmla="*/ 21600 w 21600"/>
              <a:gd name="T5" fmla="*/ 1374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1440" y="0"/>
                </a:lnTo>
                <a:lnTo>
                  <a:pt x="21600" y="13745"/>
                </a:lnTo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35845" name="Rectangle 5"/>
          <p:cNvSpPr>
            <a:spLocks/>
          </p:cNvSpPr>
          <p:nvPr/>
        </p:nvSpPr>
        <p:spPr bwMode="auto">
          <a:xfrm>
            <a:off x="3657600" y="4436537"/>
            <a:ext cx="533400" cy="533400"/>
          </a:xfrm>
          <a:prstGeom prst="rect">
            <a:avLst/>
          </a:prstGeom>
          <a:solidFill>
            <a:schemeClr val="accent1">
              <a:alpha val="49803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35468" y="-174625"/>
            <a:ext cx="8881532" cy="1577975"/>
          </a:xfrm>
          <a:ln/>
        </p:spPr>
        <p:txBody>
          <a:bodyPr rIns="132080"/>
          <a:lstStyle/>
          <a:p>
            <a:r>
              <a:rPr lang="en-US" dirty="0">
                <a:latin typeface="Avenir Book"/>
                <a:cs typeface="Avenir Book"/>
              </a:rPr>
              <a:t>Harris Detector: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r>
              <a:rPr lang="en-US" dirty="0" err="1" smtClean="0">
                <a:latin typeface="Avenir Book"/>
                <a:cs typeface="Avenir Book"/>
              </a:rPr>
              <a:t>Maths</a:t>
            </a:r>
            <a:r>
              <a:rPr lang="en-US" dirty="0" smtClean="0">
                <a:latin typeface="Avenir Book"/>
                <a:cs typeface="Avenir Book"/>
              </a:rPr>
              <a:t> &amp; Intuition</a:t>
            </a:r>
            <a:endParaRPr lang="en-US" dirty="0">
              <a:latin typeface="Avenir Book"/>
              <a:cs typeface="Avenir Book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85115" y="2132012"/>
            <a:ext cx="6934200" cy="954088"/>
            <a:chOff x="0" y="0"/>
            <a:chExt cx="4368" cy="601"/>
          </a:xfrm>
        </p:grpSpPr>
        <p:sp>
          <p:nvSpPr>
            <p:cNvPr id="39938" name="Rectangle 2"/>
            <p:cNvSpPr>
              <a:spLocks/>
            </p:cNvSpPr>
            <p:nvPr/>
          </p:nvSpPr>
          <p:spPr bwMode="auto">
            <a:xfrm>
              <a:off x="0" y="0"/>
              <a:ext cx="4368" cy="601"/>
            </a:xfrm>
            <a:prstGeom prst="rect">
              <a:avLst/>
            </a:prstGeom>
            <a:solidFill>
              <a:srgbClr val="67D967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39939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368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41" name="Rectangle 5"/>
          <p:cNvSpPr>
            <a:spLocks/>
          </p:cNvSpPr>
          <p:nvPr/>
        </p:nvSpPr>
        <p:spPr bwMode="auto">
          <a:xfrm>
            <a:off x="915988" y="1092200"/>
            <a:ext cx="75422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2800" dirty="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Window-averaged squared change of intensity induced by shifting the image data by [</a:t>
            </a:r>
            <a:r>
              <a:rPr lang="en-US" sz="2800" dirty="0" err="1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Times New Roman Italic" charset="0"/>
              </a:rPr>
              <a:t>u,v</a:t>
            </a:r>
            <a:r>
              <a:rPr lang="en-US" sz="2800" dirty="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]: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540500" y="2794000"/>
            <a:ext cx="1384300" cy="1371600"/>
            <a:chOff x="0" y="0"/>
            <a:chExt cx="872" cy="864"/>
          </a:xfrm>
        </p:grpSpPr>
        <p:sp>
          <p:nvSpPr>
            <p:cNvPr id="39942" name="Line 6"/>
            <p:cNvSpPr>
              <a:spLocks noChangeShapeType="1"/>
            </p:cNvSpPr>
            <p:nvPr/>
          </p:nvSpPr>
          <p:spPr bwMode="auto">
            <a:xfrm rot="10800000">
              <a:off x="288" y="0"/>
              <a:ext cx="96" cy="52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43" name="AutoShape 7"/>
            <p:cNvSpPr>
              <a:spLocks/>
            </p:cNvSpPr>
            <p:nvPr/>
          </p:nvSpPr>
          <p:spPr bwMode="auto">
            <a:xfrm>
              <a:off x="0" y="528"/>
              <a:ext cx="864" cy="336"/>
            </a:xfrm>
            <a:prstGeom prst="roundRect">
              <a:avLst>
                <a:gd name="adj" fmla="val 45481"/>
              </a:avLst>
            </a:prstGeom>
            <a:solidFill>
              <a:srgbClr val="B3FFB3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44" name="Rectangle 8"/>
            <p:cNvSpPr>
              <a:spLocks/>
            </p:cNvSpPr>
            <p:nvPr/>
          </p:nvSpPr>
          <p:spPr bwMode="auto">
            <a:xfrm>
              <a:off x="0" y="566"/>
              <a:ext cx="87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200"/>
                </a:spcBef>
              </a:pPr>
              <a:r>
                <a:rPr lang="en-US" sz="20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Tahoma" charset="0"/>
                  <a:sym typeface="Tahoma" charset="0"/>
                </a:rPr>
                <a:t>Intensity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140200" y="2857500"/>
            <a:ext cx="1398588" cy="1371600"/>
            <a:chOff x="0" y="0"/>
            <a:chExt cx="881" cy="864"/>
          </a:xfrm>
        </p:grpSpPr>
        <p:sp>
          <p:nvSpPr>
            <p:cNvPr id="39946" name="AutoShape 10"/>
            <p:cNvSpPr>
              <a:spLocks/>
            </p:cNvSpPr>
            <p:nvPr/>
          </p:nvSpPr>
          <p:spPr bwMode="auto">
            <a:xfrm>
              <a:off x="0" y="384"/>
              <a:ext cx="864" cy="480"/>
            </a:xfrm>
            <a:prstGeom prst="roundRect">
              <a:avLst>
                <a:gd name="adj" fmla="val 45481"/>
              </a:avLst>
            </a:prstGeom>
            <a:solidFill>
              <a:srgbClr val="B3FFB3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47" name="Rectangle 11"/>
            <p:cNvSpPr>
              <a:spLocks/>
            </p:cNvSpPr>
            <p:nvPr/>
          </p:nvSpPr>
          <p:spPr bwMode="auto">
            <a:xfrm>
              <a:off x="9" y="411"/>
              <a:ext cx="87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200"/>
                </a:spcBef>
              </a:pPr>
              <a:r>
                <a:rPr lang="en-US" sz="20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Tahoma" charset="0"/>
                  <a:sym typeface="Tahoma" charset="0"/>
                </a:rPr>
                <a:t>Shifted intensity</a:t>
              </a:r>
            </a:p>
          </p:txBody>
        </p:sp>
        <p:sp>
          <p:nvSpPr>
            <p:cNvPr id="39948" name="Line 12"/>
            <p:cNvSpPr>
              <a:spLocks noChangeShapeType="1"/>
            </p:cNvSpPr>
            <p:nvPr/>
          </p:nvSpPr>
          <p:spPr bwMode="auto">
            <a:xfrm rot="10800000">
              <a:off x="336" y="0"/>
              <a:ext cx="48" cy="384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019300" y="2730500"/>
            <a:ext cx="1398588" cy="1447800"/>
            <a:chOff x="0" y="0"/>
            <a:chExt cx="881" cy="912"/>
          </a:xfrm>
        </p:grpSpPr>
        <p:sp>
          <p:nvSpPr>
            <p:cNvPr id="39950" name="AutoShape 14"/>
            <p:cNvSpPr>
              <a:spLocks/>
            </p:cNvSpPr>
            <p:nvPr/>
          </p:nvSpPr>
          <p:spPr bwMode="auto">
            <a:xfrm>
              <a:off x="0" y="432"/>
              <a:ext cx="864" cy="480"/>
            </a:xfrm>
            <a:prstGeom prst="roundRect">
              <a:avLst>
                <a:gd name="adj" fmla="val 45481"/>
              </a:avLst>
            </a:prstGeom>
            <a:solidFill>
              <a:srgbClr val="B3FFB3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51" name="Rectangle 15"/>
            <p:cNvSpPr>
              <a:spLocks/>
            </p:cNvSpPr>
            <p:nvPr/>
          </p:nvSpPr>
          <p:spPr bwMode="auto">
            <a:xfrm>
              <a:off x="9" y="459"/>
              <a:ext cx="87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  <a:latin typeface="Tahoma" charset="0"/>
                  <a:ea typeface="ＭＳ Ｐゴシック" charset="0"/>
                  <a:cs typeface="Tahoma" charset="0"/>
                  <a:sym typeface="Tahoma" charset="0"/>
                </a:rPr>
                <a:t>Window function</a:t>
              </a:r>
            </a:p>
          </p:txBody>
        </p:sp>
        <p:sp>
          <p:nvSpPr>
            <p:cNvPr id="39952" name="Line 16"/>
            <p:cNvSpPr>
              <a:spLocks noChangeShapeType="1"/>
            </p:cNvSpPr>
            <p:nvPr/>
          </p:nvSpPr>
          <p:spPr bwMode="auto">
            <a:xfrm rot="10800000" flipH="1">
              <a:off x="528" y="0"/>
              <a:ext cx="336" cy="432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212723" y="5535619"/>
            <a:ext cx="8642341" cy="1195388"/>
            <a:chOff x="31" y="0"/>
            <a:chExt cx="5443" cy="753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3986" y="0"/>
              <a:ext cx="1488" cy="432"/>
              <a:chOff x="0" y="0"/>
              <a:chExt cx="1488" cy="432"/>
            </a:xfrm>
          </p:grpSpPr>
          <p:grpSp>
            <p:nvGrpSpPr>
              <p:cNvPr id="8" name="Group 20"/>
              <p:cNvGrpSpPr>
                <a:grpSpLocks/>
              </p:cNvGrpSpPr>
              <p:nvPr/>
            </p:nvGrpSpPr>
            <p:grpSpPr bwMode="auto">
              <a:xfrm>
                <a:off x="0" y="265"/>
                <a:ext cx="1488" cy="167"/>
                <a:chOff x="0" y="0"/>
                <a:chExt cx="1488" cy="166"/>
              </a:xfrm>
            </p:grpSpPr>
            <p:sp>
              <p:nvSpPr>
                <p:cNvPr id="39954" name="AutoShape 18"/>
                <p:cNvSpPr>
                  <a:spLocks/>
                </p:cNvSpPr>
                <p:nvPr/>
              </p:nvSpPr>
              <p:spPr bwMode="auto">
                <a:xfrm>
                  <a:off x="0" y="0"/>
                  <a:ext cx="1488" cy="166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5400" y="0"/>
                      </a:moveTo>
                      <a:lnTo>
                        <a:pt x="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  <a:moveTo>
                        <a:pt x="5400" y="0"/>
                      </a:moveTo>
                    </a:path>
                  </a:pathLst>
                </a:custGeom>
                <a:solidFill>
                  <a:srgbClr val="C0C0C0"/>
                </a:solidFill>
                <a:ln w="9525" cap="flat">
                  <a:solidFill>
                    <a:schemeClr val="tx1"/>
                  </a:solidFill>
                  <a:prstDash val="dash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>
                    <a:latin typeface="Avenir Book"/>
                    <a:cs typeface="Avenir Book"/>
                  </a:endParaRPr>
                </a:p>
              </p:txBody>
            </p:sp>
            <p:sp>
              <p:nvSpPr>
                <p:cNvPr id="39955" name="Freeform 19"/>
                <p:cNvSpPr>
                  <a:spLocks/>
                </p:cNvSpPr>
                <p:nvPr/>
              </p:nvSpPr>
              <p:spPr bwMode="auto">
                <a:xfrm>
                  <a:off x="334" y="33"/>
                  <a:ext cx="744" cy="99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5400 w 21600"/>
                    <a:gd name="T3" fmla="*/ 0 h 21600"/>
                    <a:gd name="T4" fmla="*/ 21600 w 21600"/>
                    <a:gd name="T5" fmla="*/ 144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5400" y="0"/>
                      </a:lnTo>
                      <a:lnTo>
                        <a:pt x="21600" y="14400"/>
                      </a:lnTo>
                    </a:path>
                  </a:pathLst>
                </a:custGeom>
                <a:noFill/>
                <a:ln w="1905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venir Book"/>
                    <a:cs typeface="Avenir Book"/>
                  </a:endParaRPr>
                </a:p>
              </p:txBody>
            </p:sp>
          </p:grpSp>
          <p:grpSp>
            <p:nvGrpSpPr>
              <p:cNvPr id="9" name="Group 24"/>
              <p:cNvGrpSpPr>
                <a:grpSpLocks/>
              </p:cNvGrpSpPr>
              <p:nvPr/>
            </p:nvGrpSpPr>
            <p:grpSpPr bwMode="auto">
              <a:xfrm>
                <a:off x="37" y="0"/>
                <a:ext cx="1413" cy="365"/>
                <a:chOff x="0" y="0"/>
                <a:chExt cx="1413" cy="365"/>
              </a:xfrm>
            </p:grpSpPr>
            <p:sp>
              <p:nvSpPr>
                <p:cNvPr id="39957" name="Freeform 21"/>
                <p:cNvSpPr>
                  <a:spLocks/>
                </p:cNvSpPr>
                <p:nvPr/>
              </p:nvSpPr>
              <p:spPr bwMode="auto">
                <a:xfrm>
                  <a:off x="0" y="0"/>
                  <a:ext cx="668" cy="36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5815 w 21600"/>
                    <a:gd name="T3" fmla="*/ 19059 h 21600"/>
                    <a:gd name="T4" fmla="*/ 13292 w 21600"/>
                    <a:gd name="T5" fmla="*/ 7624 h 21600"/>
                    <a:gd name="T6" fmla="*/ 17446 w 21600"/>
                    <a:gd name="T7" fmla="*/ 2541 h 21600"/>
                    <a:gd name="T8" fmla="*/ 21600 w 21600"/>
                    <a:gd name="T9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800" y="21494"/>
                        <a:pt x="3600" y="21388"/>
                        <a:pt x="5815" y="19059"/>
                      </a:cubicBezTo>
                      <a:cubicBezTo>
                        <a:pt x="8031" y="16729"/>
                        <a:pt x="11354" y="10376"/>
                        <a:pt x="13292" y="7624"/>
                      </a:cubicBezTo>
                      <a:cubicBezTo>
                        <a:pt x="15231" y="4871"/>
                        <a:pt x="16062" y="3812"/>
                        <a:pt x="17446" y="2541"/>
                      </a:cubicBezTo>
                      <a:cubicBezTo>
                        <a:pt x="18831" y="1271"/>
                        <a:pt x="20908" y="424"/>
                        <a:pt x="21600" y="0"/>
                      </a:cubicBezTo>
                    </a:path>
                  </a:pathLst>
                </a:custGeom>
                <a:noFill/>
                <a:ln w="317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venir Book"/>
                    <a:cs typeface="Avenir Book"/>
                  </a:endParaRPr>
                </a:p>
              </p:txBody>
            </p:sp>
            <p:sp>
              <p:nvSpPr>
                <p:cNvPr id="39958" name="Freeform 22"/>
                <p:cNvSpPr>
                  <a:spLocks/>
                </p:cNvSpPr>
                <p:nvPr/>
              </p:nvSpPr>
              <p:spPr bwMode="auto">
                <a:xfrm flipH="1">
                  <a:off x="745" y="0"/>
                  <a:ext cx="668" cy="36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5815 w 21600"/>
                    <a:gd name="T3" fmla="*/ 19059 h 21600"/>
                    <a:gd name="T4" fmla="*/ 13292 w 21600"/>
                    <a:gd name="T5" fmla="*/ 7624 h 21600"/>
                    <a:gd name="T6" fmla="*/ 17446 w 21600"/>
                    <a:gd name="T7" fmla="*/ 2541 h 21600"/>
                    <a:gd name="T8" fmla="*/ 21600 w 21600"/>
                    <a:gd name="T9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800" y="21494"/>
                        <a:pt x="3600" y="21388"/>
                        <a:pt x="5815" y="19059"/>
                      </a:cubicBezTo>
                      <a:cubicBezTo>
                        <a:pt x="8031" y="16729"/>
                        <a:pt x="11354" y="10376"/>
                        <a:pt x="13292" y="7624"/>
                      </a:cubicBezTo>
                      <a:cubicBezTo>
                        <a:pt x="15231" y="4871"/>
                        <a:pt x="16062" y="3812"/>
                        <a:pt x="17446" y="2541"/>
                      </a:cubicBezTo>
                      <a:cubicBezTo>
                        <a:pt x="18831" y="1271"/>
                        <a:pt x="20908" y="424"/>
                        <a:pt x="21600" y="0"/>
                      </a:cubicBezTo>
                    </a:path>
                  </a:pathLst>
                </a:custGeom>
                <a:noFill/>
                <a:ln w="317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venir Book"/>
                    <a:cs typeface="Avenir Book"/>
                  </a:endParaRPr>
                </a:p>
              </p:txBody>
            </p:sp>
            <p:sp>
              <p:nvSpPr>
                <p:cNvPr id="39959" name="Line 23"/>
                <p:cNvSpPr>
                  <a:spLocks noChangeShapeType="1"/>
                </p:cNvSpPr>
                <p:nvPr/>
              </p:nvSpPr>
              <p:spPr bwMode="auto">
                <a:xfrm>
                  <a:off x="668" y="0"/>
                  <a:ext cx="77" cy="1"/>
                </a:xfrm>
                <a:prstGeom prst="line">
                  <a:avLst/>
                </a:prstGeom>
                <a:noFill/>
                <a:ln w="317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venir Book"/>
                    <a:cs typeface="Avenir Book"/>
                  </a:endParaRPr>
                </a:p>
              </p:txBody>
            </p:sp>
          </p:grpSp>
        </p:grpSp>
        <p:grpSp>
          <p:nvGrpSpPr>
            <p:cNvPr id="10" name="Group 30"/>
            <p:cNvGrpSpPr>
              <a:grpSpLocks/>
            </p:cNvGrpSpPr>
            <p:nvPr/>
          </p:nvGrpSpPr>
          <p:grpSpPr bwMode="auto">
            <a:xfrm>
              <a:off x="2066" y="48"/>
              <a:ext cx="1632" cy="432"/>
              <a:chOff x="0" y="0"/>
              <a:chExt cx="1632" cy="432"/>
            </a:xfrm>
          </p:grpSpPr>
          <p:grpSp>
            <p:nvGrpSpPr>
              <p:cNvPr id="11" name="Group 28"/>
              <p:cNvGrpSpPr>
                <a:grpSpLocks/>
              </p:cNvGrpSpPr>
              <p:nvPr/>
            </p:nvGrpSpPr>
            <p:grpSpPr bwMode="auto">
              <a:xfrm>
                <a:off x="148" y="235"/>
                <a:ext cx="1484" cy="197"/>
                <a:chOff x="0" y="0"/>
                <a:chExt cx="1483" cy="196"/>
              </a:xfrm>
            </p:grpSpPr>
            <p:sp>
              <p:nvSpPr>
                <p:cNvPr id="39962" name="AutoShape 26"/>
                <p:cNvSpPr>
                  <a:spLocks/>
                </p:cNvSpPr>
                <p:nvPr/>
              </p:nvSpPr>
              <p:spPr bwMode="auto">
                <a:xfrm>
                  <a:off x="0" y="0"/>
                  <a:ext cx="1483" cy="196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5400" y="0"/>
                      </a:moveTo>
                      <a:lnTo>
                        <a:pt x="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  <a:moveTo>
                        <a:pt x="5400" y="0"/>
                      </a:moveTo>
                    </a:path>
                  </a:pathLst>
                </a:custGeom>
                <a:solidFill>
                  <a:srgbClr val="C0C0C0"/>
                </a:solidFill>
                <a:ln w="9525" cap="flat">
                  <a:solidFill>
                    <a:schemeClr val="tx1"/>
                  </a:solidFill>
                  <a:prstDash val="dash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>
                    <a:latin typeface="Avenir Book"/>
                    <a:cs typeface="Avenir Book"/>
                  </a:endParaRPr>
                </a:p>
              </p:txBody>
            </p:sp>
            <p:sp>
              <p:nvSpPr>
                <p:cNvPr id="39963" name="Freeform 27"/>
                <p:cNvSpPr>
                  <a:spLocks/>
                </p:cNvSpPr>
                <p:nvPr/>
              </p:nvSpPr>
              <p:spPr bwMode="auto">
                <a:xfrm>
                  <a:off x="333" y="39"/>
                  <a:ext cx="742" cy="118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5400 w 21600"/>
                    <a:gd name="T3" fmla="*/ 0 h 21600"/>
                    <a:gd name="T4" fmla="*/ 21600 w 21600"/>
                    <a:gd name="T5" fmla="*/ 144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5400" y="0"/>
                      </a:lnTo>
                      <a:lnTo>
                        <a:pt x="21600" y="14400"/>
                      </a:lnTo>
                    </a:path>
                  </a:pathLst>
                </a:custGeom>
                <a:noFill/>
                <a:ln w="1905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venir Book"/>
                    <a:cs typeface="Avenir Book"/>
                  </a:endParaRPr>
                </a:p>
              </p:txBody>
            </p:sp>
          </p:grpSp>
          <p:sp>
            <p:nvSpPr>
              <p:cNvPr id="39965" name="Freeform 29"/>
              <p:cNvSpPr>
                <a:spLocks/>
              </p:cNvSpPr>
              <p:nvPr/>
            </p:nvSpPr>
            <p:spPr bwMode="auto">
              <a:xfrm>
                <a:off x="0" y="0"/>
                <a:ext cx="1594" cy="353"/>
              </a:xfrm>
              <a:custGeom>
                <a:avLst/>
                <a:gdLst>
                  <a:gd name="T0" fmla="*/ 0 w 21600"/>
                  <a:gd name="T1" fmla="*/ 21600 h 21600"/>
                  <a:gd name="T2" fmla="*/ 4019 w 21600"/>
                  <a:gd name="T3" fmla="*/ 21600 h 21600"/>
                  <a:gd name="T4" fmla="*/ 4019 w 21600"/>
                  <a:gd name="T5" fmla="*/ 0 h 21600"/>
                  <a:gd name="T6" fmla="*/ 19088 w 21600"/>
                  <a:gd name="T7" fmla="*/ 0 h 21600"/>
                  <a:gd name="T8" fmla="*/ 19088 w 21600"/>
                  <a:gd name="T9" fmla="*/ 21600 h 21600"/>
                  <a:gd name="T10" fmla="*/ 21600 w 21600"/>
                  <a:gd name="T11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lnTo>
                      <a:pt x="4019" y="21600"/>
                    </a:lnTo>
                    <a:lnTo>
                      <a:pt x="4019" y="0"/>
                    </a:lnTo>
                    <a:lnTo>
                      <a:pt x="19088" y="0"/>
                    </a:lnTo>
                    <a:lnTo>
                      <a:pt x="19088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317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Avenir Book"/>
                  <a:cs typeface="Avenir Book"/>
                </a:endParaRPr>
              </a:p>
            </p:txBody>
          </p:sp>
        </p:grpSp>
        <p:sp>
          <p:nvSpPr>
            <p:cNvPr id="39967" name="Rectangle 31"/>
            <p:cNvSpPr>
              <a:spLocks/>
            </p:cNvSpPr>
            <p:nvPr/>
          </p:nvSpPr>
          <p:spPr bwMode="auto">
            <a:xfrm>
              <a:off x="3824" y="79"/>
              <a:ext cx="17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2000">
                  <a:solidFill>
                    <a:schemeClr val="tx1"/>
                  </a:solidFill>
                  <a:latin typeface="Avenir Book"/>
                  <a:ea typeface="ＭＳ Ｐゴシック" charset="0"/>
                  <a:cs typeface="Avenir Book"/>
                </a:rPr>
                <a:t>or</a:t>
              </a:r>
            </a:p>
          </p:txBody>
        </p:sp>
        <p:sp>
          <p:nvSpPr>
            <p:cNvPr id="39968" name="Rectangle 32"/>
            <p:cNvSpPr>
              <a:spLocks/>
            </p:cNvSpPr>
            <p:nvPr/>
          </p:nvSpPr>
          <p:spPr bwMode="auto">
            <a:xfrm>
              <a:off x="31" y="322"/>
              <a:ext cx="2009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2000" dirty="0">
                  <a:solidFill>
                    <a:schemeClr val="tx1"/>
                  </a:solidFill>
                  <a:latin typeface="Avenir Book"/>
                  <a:ea typeface="ＭＳ Ｐゴシック" charset="0"/>
                  <a:cs typeface="Avenir Book"/>
                </a:rPr>
                <a:t>Window function </a:t>
              </a:r>
              <a:r>
                <a:rPr lang="en-US" sz="2800" dirty="0" err="1">
                  <a:solidFill>
                    <a:schemeClr val="tx1"/>
                  </a:solidFill>
                  <a:latin typeface="Avenir Book"/>
                  <a:ea typeface="ＭＳ Ｐゴシック" charset="0"/>
                  <a:cs typeface="Avenir Book"/>
                  <a:sym typeface="Times New Roman Italic" charset="0"/>
                </a:rPr>
                <a:t>w(x,y</a:t>
              </a:r>
              <a:r>
                <a:rPr lang="en-US" sz="2800" dirty="0">
                  <a:solidFill>
                    <a:schemeClr val="tx1"/>
                  </a:solidFill>
                  <a:latin typeface="Avenir Book"/>
                  <a:ea typeface="ＭＳ Ｐゴシック" charset="0"/>
                  <a:cs typeface="Avenir Book"/>
                  <a:sym typeface="Times New Roman Italic" charset="0"/>
                </a:rPr>
                <a:t>)</a:t>
              </a:r>
              <a:r>
                <a:rPr lang="en-US" sz="2000" dirty="0">
                  <a:solidFill>
                    <a:schemeClr val="tx1"/>
                  </a:solidFill>
                  <a:latin typeface="Avenir Book"/>
                  <a:ea typeface="ＭＳ Ｐゴシック" charset="0"/>
                  <a:cs typeface="Avenir Book"/>
                </a:rPr>
                <a:t> =</a:t>
              </a:r>
            </a:p>
          </p:txBody>
        </p:sp>
        <p:sp>
          <p:nvSpPr>
            <p:cNvPr id="39969" name="Rectangle 33"/>
            <p:cNvSpPr>
              <a:spLocks/>
            </p:cNvSpPr>
            <p:nvPr/>
          </p:nvSpPr>
          <p:spPr bwMode="auto">
            <a:xfrm>
              <a:off x="4398" y="559"/>
              <a:ext cx="67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2000">
                  <a:solidFill>
                    <a:schemeClr val="tx1"/>
                  </a:solidFill>
                  <a:latin typeface="Avenir Book"/>
                  <a:ea typeface="ＭＳ Ｐゴシック" charset="0"/>
                  <a:cs typeface="Avenir Book"/>
                </a:rPr>
                <a:t>Gaussian</a:t>
              </a:r>
            </a:p>
          </p:txBody>
        </p:sp>
        <p:sp>
          <p:nvSpPr>
            <p:cNvPr id="39970" name="Rectangle 34"/>
            <p:cNvSpPr>
              <a:spLocks/>
            </p:cNvSpPr>
            <p:nvPr/>
          </p:nvSpPr>
          <p:spPr bwMode="auto">
            <a:xfrm>
              <a:off x="2040" y="559"/>
              <a:ext cx="164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2000">
                  <a:solidFill>
                    <a:schemeClr val="tx1"/>
                  </a:solidFill>
                  <a:latin typeface="Avenir Book"/>
                  <a:ea typeface="ＭＳ Ｐゴシック" charset="0"/>
                  <a:cs typeface="Avenir Book"/>
                </a:rPr>
                <a:t>1 in window, 0 outside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443876" y="2036762"/>
            <a:ext cx="5371343" cy="3458568"/>
            <a:chOff x="3443876" y="2036762"/>
            <a:chExt cx="5371343" cy="3458568"/>
          </a:xfrm>
        </p:grpSpPr>
        <p:sp>
          <p:nvSpPr>
            <p:cNvPr id="37" name="Oval 36"/>
            <p:cNvSpPr/>
            <p:nvPr/>
          </p:nvSpPr>
          <p:spPr>
            <a:xfrm>
              <a:off x="3876847" y="2036762"/>
              <a:ext cx="4505402" cy="1163638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443876" y="4572000"/>
              <a:ext cx="5371343" cy="923330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Avenir Book"/>
                  <a:cs typeface="Avenir Book"/>
                </a:rPr>
                <a:t>For nearly constant patches, this will be near 0.</a:t>
              </a:r>
            </a:p>
            <a:p>
              <a:r>
                <a:rPr lang="en-US" dirty="0" smtClean="0">
                  <a:latin typeface="Avenir Book"/>
                  <a:cs typeface="Avenir Book"/>
                </a:rPr>
                <a:t>For very distinctive patches, this will be larger.</a:t>
              </a:r>
            </a:p>
            <a:p>
              <a:r>
                <a:rPr lang="en-US" dirty="0" smtClean="0">
                  <a:latin typeface="Avenir Book"/>
                  <a:cs typeface="Avenir Book"/>
                </a:rPr>
                <a:t>Hence... we want patches where </a:t>
              </a:r>
              <a:r>
                <a:rPr lang="en-US" dirty="0" err="1" smtClean="0">
                  <a:latin typeface="Avenir Book"/>
                  <a:cs typeface="Avenir Book"/>
                </a:rPr>
                <a:t>E(u,v</a:t>
              </a:r>
              <a:r>
                <a:rPr lang="en-US" dirty="0" smtClean="0">
                  <a:latin typeface="Avenir Book"/>
                  <a:cs typeface="Avenir Book"/>
                </a:rPr>
                <a:t>) is LARGE.</a:t>
              </a:r>
              <a:endParaRPr lang="en-US" dirty="0">
                <a:latin typeface="Avenir Book"/>
                <a:cs typeface="Avenir Book"/>
              </a:endParaRPr>
            </a:p>
          </p:txBody>
        </p:sp>
        <p:cxnSp>
          <p:nvCxnSpPr>
            <p:cNvPr id="40" name="Straight Arrow Connector 39"/>
            <p:cNvCxnSpPr>
              <a:endCxn id="38" idx="0"/>
            </p:cNvCxnSpPr>
            <p:nvPr/>
          </p:nvCxnSpPr>
          <p:spPr>
            <a:xfrm rot="5400000">
              <a:off x="5496461" y="3833489"/>
              <a:ext cx="1371599" cy="1054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265120" y="2701925"/>
            <a:ext cx="1371600" cy="1447800"/>
            <a:chOff x="265120" y="3200400"/>
            <a:chExt cx="1371600" cy="1447800"/>
          </a:xfrm>
        </p:grpSpPr>
        <p:grpSp>
          <p:nvGrpSpPr>
            <p:cNvPr id="41" name="Group 17"/>
            <p:cNvGrpSpPr>
              <a:grpSpLocks/>
            </p:cNvGrpSpPr>
            <p:nvPr/>
          </p:nvGrpSpPr>
          <p:grpSpPr bwMode="auto">
            <a:xfrm>
              <a:off x="265120" y="3200400"/>
              <a:ext cx="1371600" cy="1447800"/>
              <a:chOff x="0" y="0"/>
              <a:chExt cx="864" cy="912"/>
            </a:xfrm>
          </p:grpSpPr>
          <p:sp>
            <p:nvSpPr>
              <p:cNvPr id="43" name="AutoShape 14"/>
              <p:cNvSpPr>
                <a:spLocks/>
              </p:cNvSpPr>
              <p:nvPr/>
            </p:nvSpPr>
            <p:spPr bwMode="auto">
              <a:xfrm>
                <a:off x="0" y="432"/>
                <a:ext cx="864" cy="480"/>
              </a:xfrm>
              <a:prstGeom prst="roundRect">
                <a:avLst>
                  <a:gd name="adj" fmla="val 45481"/>
                </a:avLst>
              </a:prstGeom>
              <a:solidFill>
                <a:srgbClr val="B3FFB3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5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528" y="0"/>
                <a:ext cx="336" cy="432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396480" y="4050268"/>
              <a:ext cx="10390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9688" algn="ctr">
                <a:spcBef>
                  <a:spcPts val="1200"/>
                </a:spcBef>
              </a:pPr>
              <a:r>
                <a:rPr lang="en-US" sz="2400" dirty="0" smtClean="0">
                  <a:latin typeface="Tahoma" charset="0"/>
                  <a:ea typeface="ＭＳ Ｐゴシック" charset="0"/>
                  <a:cs typeface="Tahoma" charset="0"/>
                  <a:sym typeface="Tahoma" charset="0"/>
                </a:rPr>
                <a:t>Ellipse</a:t>
              </a:r>
              <a:endParaRPr lang="en-US" dirty="0">
                <a:latin typeface="Tahoma" charset="0"/>
                <a:ea typeface="ＭＳ Ｐゴシック" charset="0"/>
                <a:cs typeface="Tahoma" charset="0"/>
                <a:sym typeface="Tahoma" charset="0"/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8" y="4267207"/>
            <a:ext cx="2809437" cy="1701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Intuitive way to understand Harris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976" y="833967"/>
            <a:ext cx="6802224" cy="5899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66287" y="1620838"/>
            <a:ext cx="3352800" cy="2820987"/>
            <a:chOff x="5066287" y="1620838"/>
            <a:chExt cx="3352800" cy="2820987"/>
          </a:xfrm>
        </p:grpSpPr>
        <p:sp>
          <p:nvSpPr>
            <p:cNvPr id="19458" name="TextBox 6"/>
            <p:cNvSpPr txBox="1">
              <a:spLocks noChangeArrowheads="1"/>
            </p:cNvSpPr>
            <p:nvPr/>
          </p:nvSpPr>
          <p:spPr bwMode="auto">
            <a:xfrm>
              <a:off x="6751364" y="1650999"/>
              <a:ext cx="15650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Avenir Book"/>
                  <a:cs typeface="Avenir Book"/>
                </a:rPr>
                <a:t>Find a bottle:</a:t>
              </a:r>
            </a:p>
          </p:txBody>
        </p:sp>
        <p:pic>
          <p:nvPicPr>
            <p:cNvPr id="19459" name="Picture 16"/>
            <p:cNvPicPr>
              <a:picLocks noChangeAspect="1"/>
            </p:cNvPicPr>
            <p:nvPr/>
          </p:nvPicPr>
          <p:blipFill>
            <a:blip r:embed="rId3"/>
            <a:srcRect l="43164" t="51431"/>
            <a:stretch>
              <a:fillRect/>
            </a:stretch>
          </p:blipFill>
          <p:spPr bwMode="auto">
            <a:xfrm>
              <a:off x="5175825" y="2363788"/>
              <a:ext cx="3243262" cy="2078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1" name="TextBox 15"/>
            <p:cNvSpPr txBox="1">
              <a:spLocks noChangeArrowheads="1"/>
            </p:cNvSpPr>
            <p:nvPr/>
          </p:nvSpPr>
          <p:spPr bwMode="auto">
            <a:xfrm>
              <a:off x="5066287" y="1620838"/>
              <a:ext cx="168507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latin typeface="Avenir Book"/>
                  <a:cs typeface="Avenir Book"/>
                </a:rPr>
                <a:t>Categories</a:t>
              </a:r>
            </a:p>
          </p:txBody>
        </p:sp>
      </p:grpSp>
      <p:sp>
        <p:nvSpPr>
          <p:cNvPr id="19462" name="TextBox 21"/>
          <p:cNvSpPr txBox="1">
            <a:spLocks noChangeArrowheads="1"/>
          </p:cNvSpPr>
          <p:nvPr/>
        </p:nvSpPr>
        <p:spPr bwMode="auto">
          <a:xfrm>
            <a:off x="447675" y="1597024"/>
            <a:ext cx="14542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Avenir Book"/>
                <a:cs typeface="Avenir Book"/>
              </a:rPr>
              <a:t>Instances</a:t>
            </a:r>
          </a:p>
        </p:txBody>
      </p:sp>
      <p:pic>
        <p:nvPicPr>
          <p:cNvPr id="19463" name="Picture 4" descr="tmp"/>
          <p:cNvPicPr>
            <a:picLocks noChangeAspect="1" noChangeArrowheads="1"/>
          </p:cNvPicPr>
          <p:nvPr/>
        </p:nvPicPr>
        <p:blipFill>
          <a:blip r:embed="rId4"/>
          <a:srcRect t="3156" r="42500" b="29834"/>
          <a:stretch>
            <a:fillRect/>
          </a:stretch>
        </p:blipFill>
        <p:spPr bwMode="auto">
          <a:xfrm>
            <a:off x="447676" y="2135187"/>
            <a:ext cx="3894138" cy="237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Box 6"/>
          <p:cNvSpPr txBox="1">
            <a:spLocks noChangeArrowheads="1"/>
          </p:cNvSpPr>
          <p:nvPr/>
        </p:nvSpPr>
        <p:spPr bwMode="auto">
          <a:xfrm>
            <a:off x="1849438" y="1650999"/>
            <a:ext cx="25183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Find these two objects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31750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Finding the same thing across images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850" y="4568825"/>
            <a:ext cx="2690563" cy="2165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00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Plotting Derivatives as 2D points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57" y="655108"/>
            <a:ext cx="8141743" cy="62028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2733" y="3979333"/>
            <a:ext cx="3937000" cy="2760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29059" y="4028747"/>
            <a:ext cx="3937000" cy="2760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334" y="3208126"/>
            <a:ext cx="655566" cy="646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900" y="3208126"/>
            <a:ext cx="629633" cy="646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4166" y="3233695"/>
            <a:ext cx="681567" cy="6815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5732" y="3233695"/>
            <a:ext cx="694427" cy="6815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8790" y="705908"/>
            <a:ext cx="695210" cy="6808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8790" y="1386734"/>
            <a:ext cx="696787" cy="687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Fitting ellipses to each set of points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22144"/>
            <a:ext cx="7865533" cy="5935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venir Book"/>
                <a:cs typeface="Avenir Book"/>
              </a:rPr>
              <a:t>Classification via </a:t>
            </a:r>
            <a:r>
              <a:rPr lang="en-US" dirty="0" err="1" smtClean="0">
                <a:latin typeface="Avenir Book"/>
                <a:cs typeface="Avenir Book"/>
              </a:rPr>
              <a:t>Eigenvalues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24" y="1417638"/>
            <a:ext cx="8379675" cy="510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543300"/>
            <a:ext cx="33829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370013"/>
            <a:ext cx="5621338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600200"/>
          </a:xfrm>
          <a:ln/>
        </p:spPr>
        <p:txBody>
          <a:bodyPr rIns="132080"/>
          <a:lstStyle/>
          <a:p>
            <a:r>
              <a:rPr lang="en-US">
                <a:latin typeface="Avenir Book"/>
                <a:cs typeface="Avenir Book"/>
              </a:rPr>
              <a:t>Selecting Good Features</a:t>
            </a:r>
          </a:p>
        </p:txBody>
      </p:sp>
      <p:sp>
        <p:nvSpPr>
          <p:cNvPr id="49156" name="Rectangle 4"/>
          <p:cNvSpPr>
            <a:spLocks/>
          </p:cNvSpPr>
          <p:nvPr/>
        </p:nvSpPr>
        <p:spPr bwMode="auto">
          <a:xfrm>
            <a:off x="5713413" y="6056313"/>
            <a:ext cx="198170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>
              <a:lnSpc>
                <a:spcPct val="90000"/>
              </a:lnSpc>
              <a:spcBef>
                <a:spcPts val="550"/>
              </a:spcBef>
            </a:pP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Arial" charset="0"/>
              </a:rPr>
              <a:t>small</a:t>
            </a: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Symbol" charset="0"/>
              </a:rPr>
              <a:t> λ</a:t>
            </a:r>
            <a:r>
              <a:rPr lang="en-US" baseline="-2500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Arial" charset="0"/>
              </a:rPr>
              <a:t>1</a:t>
            </a: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Arial" charset="0"/>
              </a:rPr>
              <a:t>, small </a:t>
            </a: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Symbol" charset="0"/>
              </a:rPr>
              <a:t>λ</a:t>
            </a:r>
            <a:r>
              <a:rPr lang="en-US" baseline="-2500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Arial" charset="0"/>
              </a:rPr>
              <a:t>2</a:t>
            </a:r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727700" y="1384300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9158" name="Line 6"/>
          <p:cNvSpPr>
            <a:spLocks noChangeShapeType="1"/>
          </p:cNvSpPr>
          <p:nvPr/>
        </p:nvSpPr>
        <p:spPr bwMode="auto">
          <a:xfrm flipH="1">
            <a:off x="1489075" y="2408238"/>
            <a:ext cx="4441825" cy="685800"/>
          </a:xfrm>
          <a:prstGeom prst="line">
            <a:avLst/>
          </a:prstGeom>
          <a:noFill/>
          <a:ln w="635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49159" name="Rectangle 7"/>
          <p:cNvSpPr>
            <a:spLocks/>
          </p:cNvSpPr>
          <p:nvPr/>
        </p:nvSpPr>
        <p:spPr bwMode="auto">
          <a:xfrm>
            <a:off x="5929313" y="3060700"/>
            <a:ext cx="22424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(contrast auto-scaled)</a:t>
            </a:r>
          </a:p>
        </p:txBody>
      </p:sp>
      <p:sp>
        <p:nvSpPr>
          <p:cNvPr id="49160" name="Rectangle 8"/>
          <p:cNvSpPr>
            <a:spLocks/>
          </p:cNvSpPr>
          <p:nvPr/>
        </p:nvSpPr>
        <p:spPr bwMode="auto">
          <a:xfrm>
            <a:off x="6170613" y="1168400"/>
            <a:ext cx="13290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Image patch</a:t>
            </a:r>
          </a:p>
        </p:txBody>
      </p:sp>
      <p:sp>
        <p:nvSpPr>
          <p:cNvPr id="49161" name="Rectangle 9"/>
          <p:cNvSpPr>
            <a:spLocks/>
          </p:cNvSpPr>
          <p:nvPr/>
        </p:nvSpPr>
        <p:spPr bwMode="auto">
          <a:xfrm>
            <a:off x="7112000" y="5499100"/>
            <a:ext cx="1335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Error surface</a:t>
            </a:r>
          </a:p>
        </p:txBody>
      </p:sp>
      <p:sp>
        <p:nvSpPr>
          <p:cNvPr id="49162" name="Rectangle 10"/>
          <p:cNvSpPr>
            <a:spLocks/>
          </p:cNvSpPr>
          <p:nvPr/>
        </p:nvSpPr>
        <p:spPr bwMode="auto">
          <a:xfrm>
            <a:off x="3924300" y="5791200"/>
            <a:ext cx="50927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800" dirty="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(vertical scale exaggerated relative to previous plots)</a:t>
            </a:r>
          </a:p>
        </p:txBody>
      </p:sp>
      <p:sp>
        <p:nvSpPr>
          <p:cNvPr id="49164" name="Rectangle 12"/>
          <p:cNvSpPr>
            <a:spLocks/>
          </p:cNvSpPr>
          <p:nvPr/>
        </p:nvSpPr>
        <p:spPr bwMode="auto">
          <a:xfrm>
            <a:off x="5473700" y="3746500"/>
            <a:ext cx="29772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20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200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600200"/>
          </a:xfrm>
          <a:ln/>
        </p:spPr>
        <p:txBody>
          <a:bodyPr rIns="132080"/>
          <a:lstStyle/>
          <a:p>
            <a:r>
              <a:rPr lang="en-US">
                <a:latin typeface="Avenir Book"/>
                <a:cs typeface="Avenir Book"/>
              </a:rPr>
              <a:t>Selecting Good Features</a:t>
            </a:r>
          </a:p>
        </p:txBody>
      </p:sp>
      <p:pic>
        <p:nvPicPr>
          <p:cNvPr id="4710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62350"/>
            <a:ext cx="33782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/>
          </p:cNvSpPr>
          <p:nvPr/>
        </p:nvSpPr>
        <p:spPr bwMode="auto">
          <a:xfrm>
            <a:off x="4343400" y="4114800"/>
            <a:ext cx="152400" cy="152400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pic>
        <p:nvPicPr>
          <p:cNvPr id="4710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370013"/>
            <a:ext cx="5621338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5"/>
          <p:cNvSpPr>
            <a:spLocks/>
          </p:cNvSpPr>
          <p:nvPr/>
        </p:nvSpPr>
        <p:spPr bwMode="auto">
          <a:xfrm>
            <a:off x="5561013" y="6056313"/>
            <a:ext cx="222154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>
              <a:lnSpc>
                <a:spcPct val="90000"/>
              </a:lnSpc>
              <a:spcBef>
                <a:spcPts val="475"/>
              </a:spcBef>
            </a:pP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Symbol" charset="0"/>
              </a:rPr>
              <a:t>λ</a:t>
            </a:r>
            <a:r>
              <a:rPr lang="en-US" baseline="-2500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Arial" charset="0"/>
              </a:rPr>
              <a:t>1</a:t>
            </a: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Arial" charset="0"/>
              </a:rPr>
              <a:t> and  </a:t>
            </a: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Symbol" charset="0"/>
              </a:rPr>
              <a:t>λ</a:t>
            </a:r>
            <a:r>
              <a:rPr lang="en-US" baseline="-2500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Arial" charset="0"/>
              </a:rPr>
              <a:t>2</a:t>
            </a: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Arial" charset="0"/>
              </a:rPr>
              <a:t> are large</a:t>
            </a: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930900" y="1422400"/>
            <a:ext cx="25400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111" name="Line 7"/>
          <p:cNvSpPr>
            <a:spLocks noChangeShapeType="1"/>
          </p:cNvSpPr>
          <p:nvPr/>
        </p:nvSpPr>
        <p:spPr bwMode="auto">
          <a:xfrm flipH="1">
            <a:off x="4545013" y="2625725"/>
            <a:ext cx="1527175" cy="1570038"/>
          </a:xfrm>
          <a:prstGeom prst="line">
            <a:avLst/>
          </a:prstGeom>
          <a:noFill/>
          <a:ln w="635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47112" name="Rectangle 8"/>
          <p:cNvSpPr>
            <a:spLocks/>
          </p:cNvSpPr>
          <p:nvPr/>
        </p:nvSpPr>
        <p:spPr bwMode="auto">
          <a:xfrm>
            <a:off x="6399213" y="1168400"/>
            <a:ext cx="13290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Image patch</a:t>
            </a:r>
          </a:p>
        </p:txBody>
      </p:sp>
      <p:sp>
        <p:nvSpPr>
          <p:cNvPr id="47113" name="Rectangle 9"/>
          <p:cNvSpPr>
            <a:spLocks/>
          </p:cNvSpPr>
          <p:nvPr/>
        </p:nvSpPr>
        <p:spPr bwMode="auto">
          <a:xfrm>
            <a:off x="6299201" y="3390900"/>
            <a:ext cx="1335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Error surface</a:t>
            </a:r>
          </a:p>
        </p:txBody>
      </p:sp>
      <p:sp>
        <p:nvSpPr>
          <p:cNvPr id="47115" name="Rectangle 11"/>
          <p:cNvSpPr>
            <a:spLocks/>
          </p:cNvSpPr>
          <p:nvPr/>
        </p:nvSpPr>
        <p:spPr bwMode="auto">
          <a:xfrm>
            <a:off x="5372100" y="3543300"/>
            <a:ext cx="64550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20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12x10^5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600200"/>
          </a:xfrm>
          <a:ln/>
        </p:spPr>
        <p:txBody>
          <a:bodyPr rIns="132080"/>
          <a:lstStyle/>
          <a:p>
            <a:r>
              <a:rPr lang="en-US">
                <a:latin typeface="Avenir Book"/>
                <a:cs typeface="Avenir Book"/>
              </a:rPr>
              <a:t>Selecting Good Features</a:t>
            </a:r>
          </a:p>
        </p:txBody>
      </p:sp>
      <p:pic>
        <p:nvPicPr>
          <p:cNvPr id="4813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370013"/>
            <a:ext cx="563880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590925"/>
            <a:ext cx="33829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4"/>
          <p:cNvSpPr>
            <a:spLocks/>
          </p:cNvSpPr>
          <p:nvPr/>
        </p:nvSpPr>
        <p:spPr bwMode="auto">
          <a:xfrm>
            <a:off x="5713413" y="6056313"/>
            <a:ext cx="197316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>
              <a:lnSpc>
                <a:spcPct val="90000"/>
              </a:lnSpc>
              <a:spcBef>
                <a:spcPts val="550"/>
              </a:spcBef>
            </a:pP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Arial" charset="0"/>
              </a:rPr>
              <a:t>large</a:t>
            </a: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Symbol" charset="0"/>
              </a:rPr>
              <a:t> λ</a:t>
            </a:r>
            <a:r>
              <a:rPr lang="en-US" baseline="-2500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Arial" charset="0"/>
              </a:rPr>
              <a:t>1</a:t>
            </a: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Arial" charset="0"/>
              </a:rPr>
              <a:t>, small </a:t>
            </a: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Symbol" charset="0"/>
              </a:rPr>
              <a:t>λ</a:t>
            </a:r>
            <a:r>
              <a:rPr lang="en-US" baseline="-2500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Arial" charset="0"/>
              </a:rPr>
              <a:t>2</a:t>
            </a: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930900" y="1384300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8134" name="Line 6"/>
          <p:cNvSpPr>
            <a:spLocks noChangeShapeType="1"/>
          </p:cNvSpPr>
          <p:nvPr/>
        </p:nvSpPr>
        <p:spPr bwMode="auto">
          <a:xfrm flipH="1">
            <a:off x="4830763" y="2384425"/>
            <a:ext cx="1254125" cy="101600"/>
          </a:xfrm>
          <a:prstGeom prst="line">
            <a:avLst/>
          </a:prstGeom>
          <a:noFill/>
          <a:ln w="635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48135" name="Rectangle 7"/>
          <p:cNvSpPr>
            <a:spLocks/>
          </p:cNvSpPr>
          <p:nvPr/>
        </p:nvSpPr>
        <p:spPr bwMode="auto">
          <a:xfrm>
            <a:off x="6399213" y="1168400"/>
            <a:ext cx="13290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Image patch</a:t>
            </a:r>
          </a:p>
        </p:txBody>
      </p:sp>
      <p:sp>
        <p:nvSpPr>
          <p:cNvPr id="48136" name="Rectangle 8"/>
          <p:cNvSpPr>
            <a:spLocks/>
          </p:cNvSpPr>
          <p:nvPr/>
        </p:nvSpPr>
        <p:spPr bwMode="auto">
          <a:xfrm>
            <a:off x="6119813" y="3568700"/>
            <a:ext cx="1335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Error surface</a:t>
            </a:r>
          </a:p>
        </p:txBody>
      </p:sp>
      <p:sp>
        <p:nvSpPr>
          <p:cNvPr id="48138" name="Rectangle 10"/>
          <p:cNvSpPr>
            <a:spLocks/>
          </p:cNvSpPr>
          <p:nvPr/>
        </p:nvSpPr>
        <p:spPr bwMode="auto">
          <a:xfrm>
            <a:off x="5372100" y="3619500"/>
            <a:ext cx="55994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20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9x10^5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  <a:ln/>
        </p:spPr>
        <p:txBody>
          <a:bodyPr rIns="132080"/>
          <a:lstStyle/>
          <a:p>
            <a:r>
              <a:rPr lang="en-US" sz="3600">
                <a:latin typeface="Avenir Book"/>
                <a:cs typeface="Avenir Book"/>
                <a:sym typeface="Times New Roman Bold" charset="0"/>
              </a:rPr>
              <a:t>Harris Detector: Workflow</a:t>
            </a:r>
          </a:p>
        </p:txBody>
      </p:sp>
      <p:pic>
        <p:nvPicPr>
          <p:cNvPr id="5734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  <a:ln/>
        </p:spPr>
        <p:txBody>
          <a:bodyPr rIns="132080"/>
          <a:lstStyle/>
          <a:p>
            <a:r>
              <a:rPr lang="en-US" sz="3600">
                <a:latin typeface="Avenir Book"/>
                <a:cs typeface="Avenir Book"/>
                <a:sym typeface="Times New Roman Bold" charset="0"/>
              </a:rPr>
              <a:t>Harris Detector: Workflow</a:t>
            </a:r>
          </a:p>
        </p:txBody>
      </p:sp>
      <p:pic>
        <p:nvPicPr>
          <p:cNvPr id="5837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/>
          </p:cNvSpPr>
          <p:nvPr/>
        </p:nvSpPr>
        <p:spPr bwMode="auto">
          <a:xfrm>
            <a:off x="828675" y="635000"/>
            <a:ext cx="301122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Compute corner response </a:t>
            </a:r>
            <a:r>
              <a:rPr lang="en-US" sz="280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Times New Roman Italic" charset="0"/>
              </a:rPr>
              <a:t>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  <a:ln/>
        </p:spPr>
        <p:txBody>
          <a:bodyPr rIns="132080"/>
          <a:lstStyle/>
          <a:p>
            <a:r>
              <a:rPr lang="en-US" sz="3600">
                <a:latin typeface="Avenir Book"/>
                <a:cs typeface="Avenir Book"/>
                <a:sym typeface="Times New Roman Bold" charset="0"/>
              </a:rPr>
              <a:t>Harris Detector: Workflow</a:t>
            </a:r>
          </a:p>
        </p:txBody>
      </p:sp>
      <p:sp>
        <p:nvSpPr>
          <p:cNvPr id="59394" name="Rectangle 2"/>
          <p:cNvSpPr>
            <a:spLocks/>
          </p:cNvSpPr>
          <p:nvPr/>
        </p:nvSpPr>
        <p:spPr bwMode="auto">
          <a:xfrm>
            <a:off x="838200" y="635000"/>
            <a:ext cx="607280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Find points with large corner response: </a:t>
            </a:r>
            <a:r>
              <a:rPr lang="en-US" sz="280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Times New Roman Italic" charset="0"/>
              </a:rPr>
              <a:t>R&gt;</a:t>
            </a:r>
            <a:r>
              <a:rPr lang="en-US" sz="280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threshold</a:t>
            </a:r>
          </a:p>
        </p:txBody>
      </p:sp>
      <p:pic>
        <p:nvPicPr>
          <p:cNvPr id="5939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  <a:ln/>
        </p:spPr>
        <p:txBody>
          <a:bodyPr rIns="132080"/>
          <a:lstStyle/>
          <a:p>
            <a:r>
              <a:rPr lang="en-US" sz="3600">
                <a:latin typeface="Avenir Book"/>
                <a:cs typeface="Avenir Book"/>
                <a:sym typeface="Times New Roman Bold" charset="0"/>
              </a:rPr>
              <a:t>Harris Detector: Workflow</a:t>
            </a:r>
          </a:p>
        </p:txBody>
      </p:sp>
      <p:sp>
        <p:nvSpPr>
          <p:cNvPr id="60418" name="Rectangle 2"/>
          <p:cNvSpPr>
            <a:spLocks/>
          </p:cNvSpPr>
          <p:nvPr/>
        </p:nvSpPr>
        <p:spPr bwMode="auto">
          <a:xfrm>
            <a:off x="838200" y="635000"/>
            <a:ext cx="432417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Take only the points of local maxima of </a:t>
            </a:r>
            <a:r>
              <a:rPr lang="en-US" sz="280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Times New Roman Italic" charset="0"/>
              </a:rPr>
              <a:t>R</a:t>
            </a:r>
          </a:p>
        </p:txBody>
      </p:sp>
      <p:pic>
        <p:nvPicPr>
          <p:cNvPr id="6041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39695" y="1175232"/>
            <a:ext cx="4162299" cy="70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defTabSz="455613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Avenir Book"/>
                <a:ea typeface="Arial" pitchFamily="-1" charset="0"/>
                <a:cs typeface="Avenir Book"/>
              </a:rPr>
              <a:t>SIFT: Scale-Invariant Feature Transform </a:t>
            </a:r>
          </a:p>
          <a:p>
            <a:pPr defTabSz="455613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  <a:latin typeface="Avenir Book"/>
                <a:ea typeface="Arial" pitchFamily="-1" charset="0"/>
                <a:cs typeface="Avenir Book"/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Avenir Book"/>
                <a:ea typeface="Arial" pitchFamily="-1" charset="0"/>
                <a:cs typeface="Avenir Book"/>
              </a:rPr>
              <a:t>Lowe</a:t>
            </a:r>
            <a:r>
              <a:rPr lang="en-US" dirty="0">
                <a:solidFill>
                  <a:srgbClr val="000000"/>
                </a:solidFill>
                <a:latin typeface="Avenir Book"/>
                <a:ea typeface="Arial" pitchFamily="-1" charset="0"/>
                <a:cs typeface="Avenir Book"/>
              </a:rPr>
              <a:t>,</a:t>
            </a:r>
            <a:r>
              <a:rPr lang="en-US" dirty="0" smtClean="0">
                <a:solidFill>
                  <a:srgbClr val="000000"/>
                </a:solidFill>
                <a:latin typeface="Avenir Book"/>
                <a:ea typeface="Arial" pitchFamily="-1" charset="0"/>
                <a:cs typeface="Avenir Book"/>
              </a:rPr>
              <a:t> 1999)</a:t>
            </a:r>
            <a:endParaRPr lang="en-US" dirty="0">
              <a:solidFill>
                <a:srgbClr val="000000"/>
              </a:solidFill>
              <a:latin typeface="Avenir Book"/>
              <a:ea typeface="Arial" pitchFamily="-1" charset="0"/>
              <a:cs typeface="Avenir Book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33" y="1961092"/>
            <a:ext cx="4038600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0845" y="5176350"/>
            <a:ext cx="2031077" cy="1510541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583" y="5176350"/>
            <a:ext cx="2100262" cy="1524543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96399" y="4359485"/>
            <a:ext cx="4262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5613"/>
            <a:r>
              <a:rPr lang="en-US" b="1" dirty="0" smtClean="0">
                <a:solidFill>
                  <a:srgbClr val="292929"/>
                </a:solidFill>
                <a:latin typeface="Avenir Book"/>
                <a:ea typeface="Times New Roman" pitchFamily="-1" charset="0"/>
                <a:cs typeface="Avenir Book"/>
              </a:rPr>
              <a:t>HOG</a:t>
            </a:r>
            <a:r>
              <a:rPr lang="en-US" dirty="0" smtClean="0">
                <a:solidFill>
                  <a:srgbClr val="292929"/>
                </a:solidFill>
                <a:latin typeface="Avenir Book"/>
                <a:ea typeface="Times New Roman" pitchFamily="-1" charset="0"/>
                <a:cs typeface="Avenir Book"/>
              </a:rPr>
              <a:t>: Histograms of oriented gradients</a:t>
            </a:r>
            <a:endParaRPr lang="en-US" dirty="0">
              <a:solidFill>
                <a:srgbClr val="292929"/>
              </a:solidFill>
              <a:latin typeface="Avenir Book"/>
              <a:ea typeface="Times New Roman" pitchFamily="-1" charset="0"/>
              <a:cs typeface="Avenir Boo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1530" y="4659286"/>
            <a:ext cx="269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5613"/>
            <a:r>
              <a:rPr lang="en-US" dirty="0" smtClean="0">
                <a:solidFill>
                  <a:srgbClr val="292929"/>
                </a:solidFill>
                <a:latin typeface="Avenir Book"/>
                <a:ea typeface="Times New Roman" pitchFamily="-1" charset="0"/>
                <a:cs typeface="Avenir Book"/>
              </a:rPr>
              <a:t>(</a:t>
            </a:r>
            <a:r>
              <a:rPr lang="en-US" dirty="0" err="1" smtClean="0">
                <a:solidFill>
                  <a:srgbClr val="292929"/>
                </a:solidFill>
                <a:latin typeface="Avenir Book"/>
                <a:ea typeface="Times New Roman" pitchFamily="-1" charset="0"/>
                <a:cs typeface="Avenir Book"/>
              </a:rPr>
              <a:t>Dalal</a:t>
            </a:r>
            <a:r>
              <a:rPr lang="en-US" dirty="0" smtClean="0">
                <a:solidFill>
                  <a:srgbClr val="292929"/>
                </a:solidFill>
                <a:latin typeface="Avenir Book"/>
                <a:ea typeface="Times New Roman" pitchFamily="-1" charset="0"/>
                <a:cs typeface="Avenir Book"/>
              </a:rPr>
              <a:t> &amp; </a:t>
            </a:r>
            <a:r>
              <a:rPr lang="en-US" dirty="0" err="1" smtClean="0">
                <a:solidFill>
                  <a:srgbClr val="292929"/>
                </a:solidFill>
                <a:latin typeface="Avenir Book"/>
                <a:ea typeface="Times New Roman" pitchFamily="-1" charset="0"/>
                <a:cs typeface="Avenir Book"/>
              </a:rPr>
              <a:t>Triggs</a:t>
            </a:r>
            <a:r>
              <a:rPr lang="en-US" dirty="0" smtClean="0">
                <a:solidFill>
                  <a:srgbClr val="292929"/>
                </a:solidFill>
                <a:latin typeface="Avenir Book"/>
                <a:ea typeface="Times New Roman" pitchFamily="-1" charset="0"/>
                <a:cs typeface="Avenir Book"/>
              </a:rPr>
              <a:t> </a:t>
            </a:r>
            <a:r>
              <a:rPr lang="en-US" dirty="0" smtClean="0">
                <a:solidFill>
                  <a:srgbClr val="292929"/>
                </a:solidFill>
                <a:latin typeface="Avenir Book"/>
                <a:ea typeface="Times New Roman Italic" charset="0"/>
                <a:cs typeface="Avenir Book"/>
                <a:sym typeface="Times New Roman Italic" charset="0"/>
              </a:rPr>
              <a:t>CVPR</a:t>
            </a:r>
            <a:r>
              <a:rPr lang="en-US" dirty="0" smtClean="0">
                <a:solidFill>
                  <a:srgbClr val="292929"/>
                </a:solidFill>
                <a:latin typeface="Avenir Book"/>
                <a:ea typeface="Times New Roman" pitchFamily="-1" charset="0"/>
                <a:cs typeface="Avenir Book"/>
              </a:rPr>
              <a:t> 05)</a:t>
            </a:r>
            <a:endParaRPr lang="en-US" dirty="0">
              <a:solidFill>
                <a:srgbClr val="292929"/>
              </a:solidFill>
              <a:latin typeface="Avenir Book"/>
              <a:ea typeface="Times New Roman" pitchFamily="-1" charset="0"/>
              <a:cs typeface="Avenir Book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204" y="1838854"/>
            <a:ext cx="3775056" cy="1847850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429383" y="1137132"/>
            <a:ext cx="2604664" cy="70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defTabSz="455613">
              <a:spcBef>
                <a:spcPct val="20000"/>
              </a:spcBef>
            </a:pPr>
            <a:r>
              <a:rPr lang="en-US" b="1" dirty="0" smtClean="0">
                <a:solidFill>
                  <a:srgbClr val="000000"/>
                </a:solidFill>
                <a:latin typeface="Avenir Book"/>
                <a:ea typeface="Arial" pitchFamily="-1" charset="0"/>
                <a:cs typeface="Avenir Book"/>
              </a:rPr>
              <a:t>Gist</a:t>
            </a:r>
            <a:r>
              <a:rPr lang="en-US" dirty="0" smtClean="0">
                <a:solidFill>
                  <a:srgbClr val="000000"/>
                </a:solidFill>
                <a:latin typeface="Avenir Book"/>
                <a:ea typeface="Arial" pitchFamily="-1" charset="0"/>
                <a:cs typeface="Avenir Book"/>
              </a:rPr>
              <a:t>: Grid of </a:t>
            </a:r>
            <a:r>
              <a:rPr lang="en-US" dirty="0" err="1" smtClean="0">
                <a:solidFill>
                  <a:srgbClr val="000000"/>
                </a:solidFill>
                <a:latin typeface="Avenir Book"/>
                <a:ea typeface="Arial" pitchFamily="-1" charset="0"/>
                <a:cs typeface="Avenir Book"/>
              </a:rPr>
              <a:t>gabors</a:t>
            </a:r>
            <a:r>
              <a:rPr lang="en-US" dirty="0" smtClean="0">
                <a:solidFill>
                  <a:srgbClr val="000000"/>
                </a:solidFill>
                <a:latin typeface="Avenir Book"/>
                <a:ea typeface="Arial" pitchFamily="-1" charset="0"/>
                <a:cs typeface="Avenir Book"/>
              </a:rPr>
              <a:t> </a:t>
            </a:r>
          </a:p>
          <a:p>
            <a:pPr defTabSz="455613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Avenir Book"/>
                <a:ea typeface="Arial" pitchFamily="-1" charset="0"/>
                <a:cs typeface="Avenir Book"/>
              </a:rPr>
              <a:t>(Oliva &amp; </a:t>
            </a:r>
            <a:r>
              <a:rPr lang="en-US" dirty="0" err="1" smtClean="0">
                <a:solidFill>
                  <a:srgbClr val="000000"/>
                </a:solidFill>
                <a:latin typeface="Avenir Book"/>
                <a:ea typeface="Arial" pitchFamily="-1" charset="0"/>
                <a:cs typeface="Avenir Book"/>
              </a:rPr>
              <a:t>Torralba</a:t>
            </a:r>
            <a:r>
              <a:rPr lang="en-US" dirty="0" smtClean="0">
                <a:solidFill>
                  <a:srgbClr val="000000"/>
                </a:solidFill>
                <a:latin typeface="Avenir Book"/>
                <a:ea typeface="Arial" pitchFamily="-1" charset="0"/>
                <a:cs typeface="Avenir Book"/>
              </a:rPr>
              <a:t>, 2001)</a:t>
            </a:r>
            <a:endParaRPr lang="en-US" dirty="0">
              <a:solidFill>
                <a:srgbClr val="000000"/>
              </a:solidFill>
              <a:latin typeface="Avenir Book"/>
              <a:ea typeface="Arial" pitchFamily="-1" charset="0"/>
              <a:cs typeface="Avenir Book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028435" y="4400762"/>
            <a:ext cx="3647152" cy="62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defTabSz="455613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Avenir Book"/>
                <a:ea typeface="Arial" pitchFamily="-1" charset="0"/>
                <a:cs typeface="Avenir Book"/>
              </a:rPr>
              <a:t>DPM: Deformable Part Models</a:t>
            </a:r>
          </a:p>
          <a:p>
            <a:pPr defTabSz="455613">
              <a:spcBef>
                <a:spcPct val="20000"/>
              </a:spcBef>
            </a:pPr>
            <a:r>
              <a:rPr lang="en-US" sz="1400" dirty="0" smtClean="0">
                <a:solidFill>
                  <a:srgbClr val="000000"/>
                </a:solidFill>
                <a:latin typeface="Avenir Book"/>
                <a:ea typeface="Arial" pitchFamily="-1" charset="0"/>
                <a:cs typeface="Avenir Book"/>
              </a:rPr>
              <a:t>(</a:t>
            </a:r>
            <a:r>
              <a:rPr lang="en-US" sz="1400" dirty="0" err="1" smtClean="0">
                <a:latin typeface="Avenir Book"/>
                <a:cs typeface="Avenir Book"/>
              </a:rPr>
              <a:t>Felzenszwalb</a:t>
            </a:r>
            <a:r>
              <a:rPr lang="en-US" sz="1400" dirty="0" smtClean="0">
                <a:latin typeface="Avenir Book"/>
                <a:cs typeface="Avenir Book"/>
              </a:rPr>
              <a:t>, </a:t>
            </a:r>
            <a:r>
              <a:rPr lang="en-US" sz="1400" dirty="0" err="1" smtClean="0">
                <a:latin typeface="Avenir Book"/>
                <a:cs typeface="Avenir Book"/>
              </a:rPr>
              <a:t>McAllester</a:t>
            </a:r>
            <a:r>
              <a:rPr lang="en-US" sz="1400" dirty="0" smtClean="0">
                <a:latin typeface="Avenir Book"/>
                <a:cs typeface="Avenir Book"/>
              </a:rPr>
              <a:t>,  </a:t>
            </a:r>
            <a:r>
              <a:rPr lang="en-US" sz="1400" dirty="0" err="1" smtClean="0">
                <a:latin typeface="Avenir Book"/>
                <a:cs typeface="Avenir Book"/>
              </a:rPr>
              <a:t>Ramanan</a:t>
            </a:r>
            <a:r>
              <a:rPr lang="en-US" sz="1400" dirty="0" smtClean="0">
                <a:latin typeface="Avenir Book"/>
                <a:cs typeface="Avenir Book"/>
              </a:rPr>
              <a:t>, 2008)</a:t>
            </a:r>
            <a:endParaRPr lang="en-US" sz="1400" dirty="0">
              <a:solidFill>
                <a:srgbClr val="000000"/>
              </a:solidFill>
              <a:latin typeface="Avenir Book"/>
              <a:ea typeface="Arial" pitchFamily="-1" charset="0"/>
              <a:cs typeface="Avenir Book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1183" y="5176350"/>
            <a:ext cx="3594158" cy="147955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45987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venir Book"/>
                <a:cs typeface="Avenir Book"/>
              </a:rPr>
              <a:t>Finding similar instances</a:t>
            </a:r>
            <a:endParaRPr lang="en-US" dirty="0">
              <a:latin typeface="Avenir Book"/>
              <a:cs typeface="Avenir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  <a:ln/>
        </p:spPr>
        <p:txBody>
          <a:bodyPr rIns="132080"/>
          <a:lstStyle/>
          <a:p>
            <a:r>
              <a:rPr lang="en-US" sz="3600">
                <a:latin typeface="Avenir Book"/>
                <a:cs typeface="Avenir Book"/>
                <a:sym typeface="Times New Roman Bold" charset="0"/>
              </a:rPr>
              <a:t>Harris Detector: Workflow</a:t>
            </a:r>
          </a:p>
        </p:txBody>
      </p:sp>
      <p:pic>
        <p:nvPicPr>
          <p:cNvPr id="6246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 dirty="0">
                <a:latin typeface="Avenir Book"/>
                <a:cs typeface="Avenir Book"/>
              </a:rPr>
              <a:t>Models of Image Change</a:t>
            </a: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458" y="1617128"/>
            <a:ext cx="7848600" cy="5105400"/>
          </a:xfrm>
          <a:ln/>
        </p:spPr>
        <p:txBody>
          <a:bodyPr rIns="132080"/>
          <a:lstStyle/>
          <a:p>
            <a:r>
              <a:rPr lang="en-US" dirty="0">
                <a:latin typeface="Avenir Book"/>
                <a:cs typeface="Avenir Book"/>
              </a:rPr>
              <a:t>Geometry</a:t>
            </a:r>
          </a:p>
          <a:p>
            <a:pPr marL="782638" lvl="1"/>
            <a:r>
              <a:rPr lang="en-US" dirty="0">
                <a:latin typeface="Avenir Book"/>
                <a:cs typeface="Avenir Book"/>
              </a:rPr>
              <a:t>Rotation</a:t>
            </a:r>
          </a:p>
          <a:p>
            <a:pPr marL="782638" lvl="1"/>
            <a:r>
              <a:rPr lang="en-US" dirty="0">
                <a:latin typeface="Avenir Book"/>
                <a:cs typeface="Avenir Book"/>
              </a:rPr>
              <a:t>Similarity (rotation + uniform scale)</a:t>
            </a:r>
            <a:br>
              <a:rPr lang="en-US" dirty="0">
                <a:latin typeface="Avenir Book"/>
                <a:cs typeface="Avenir Book"/>
              </a:rPr>
            </a:br>
            <a:endParaRPr lang="en-US" dirty="0">
              <a:latin typeface="Avenir Book"/>
              <a:cs typeface="Avenir Book"/>
            </a:endParaRPr>
          </a:p>
          <a:p>
            <a:pPr marL="782638" lvl="1"/>
            <a:r>
              <a:rPr lang="en-US" dirty="0">
                <a:latin typeface="Avenir Book"/>
                <a:cs typeface="Avenir Book"/>
              </a:rPr>
              <a:t>Affine (scale dependent on direction)</a:t>
            </a:r>
            <a:br>
              <a:rPr lang="en-US" dirty="0">
                <a:latin typeface="Avenir Book"/>
                <a:cs typeface="Avenir Book"/>
              </a:rPr>
            </a:br>
            <a:r>
              <a:rPr lang="en-US" dirty="0">
                <a:latin typeface="Avenir Book"/>
                <a:cs typeface="Avenir Book"/>
              </a:rPr>
              <a:t>valid for: orthographic camera, locally planar object</a:t>
            </a:r>
          </a:p>
          <a:p>
            <a:r>
              <a:rPr lang="en-US" dirty="0">
                <a:latin typeface="Avenir Book"/>
                <a:cs typeface="Avenir Book"/>
              </a:rPr>
              <a:t>Photometry</a:t>
            </a:r>
          </a:p>
          <a:p>
            <a:pPr marL="782638" lvl="1"/>
            <a:r>
              <a:rPr lang="en-US" dirty="0">
                <a:latin typeface="Avenir Book"/>
                <a:cs typeface="Avenir Book"/>
              </a:rPr>
              <a:t>Affine intensity change (</a:t>
            </a:r>
            <a:r>
              <a:rPr lang="en-US" sz="2400" dirty="0">
                <a:latin typeface="Avenir Book"/>
                <a:cs typeface="Avenir Book"/>
                <a:sym typeface="Times New Roman Italic" charset="0"/>
              </a:rPr>
              <a:t>I </a:t>
            </a:r>
            <a:r>
              <a:rPr lang="en-US" sz="2400" dirty="0">
                <a:latin typeface="Avenir Book"/>
                <a:cs typeface="Avenir Book"/>
                <a:sym typeface="Symbol" charset="0"/>
              </a:rPr>
              <a:t>→</a:t>
            </a:r>
            <a:r>
              <a:rPr lang="en-US" sz="2400" dirty="0">
                <a:latin typeface="Avenir Book"/>
                <a:cs typeface="Avenir Book"/>
              </a:rPr>
              <a:t> </a:t>
            </a:r>
            <a:r>
              <a:rPr lang="en-US" sz="2400" dirty="0">
                <a:latin typeface="Avenir Book"/>
                <a:cs typeface="Avenir Book"/>
                <a:sym typeface="Times New Roman Italic" charset="0"/>
              </a:rPr>
              <a:t>a I + </a:t>
            </a:r>
            <a:r>
              <a:rPr lang="en-US" sz="2400" dirty="0" err="1">
                <a:latin typeface="Avenir Book"/>
                <a:cs typeface="Avenir Book"/>
                <a:sym typeface="Times New Roman Italic" charset="0"/>
              </a:rPr>
              <a:t>b</a:t>
            </a:r>
            <a:r>
              <a:rPr lang="en-US" sz="2400" dirty="0">
                <a:latin typeface="Avenir Book"/>
                <a:cs typeface="Avenir Book"/>
              </a:rPr>
              <a:t>)</a:t>
            </a:r>
          </a:p>
        </p:txBody>
      </p:sp>
      <p:sp>
        <p:nvSpPr>
          <p:cNvPr id="68611" name="Rectangle 3"/>
          <p:cNvSpPr>
            <a:spLocks/>
          </p:cNvSpPr>
          <p:nvPr/>
        </p:nvSpPr>
        <p:spPr bwMode="auto">
          <a:xfrm>
            <a:off x="2452916" y="2249487"/>
            <a:ext cx="457200" cy="381000"/>
          </a:xfrm>
          <a:prstGeom prst="rect">
            <a:avLst/>
          </a:prstGeom>
          <a:solidFill>
            <a:srgbClr val="0033CC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68612" name="Rectangle 4"/>
          <p:cNvSpPr>
            <a:spLocks/>
          </p:cNvSpPr>
          <p:nvPr/>
        </p:nvSpPr>
        <p:spPr bwMode="auto">
          <a:xfrm rot="2339999">
            <a:off x="3518129" y="2247900"/>
            <a:ext cx="457200" cy="381000"/>
          </a:xfrm>
          <a:prstGeom prst="rect">
            <a:avLst/>
          </a:prstGeom>
          <a:solidFill>
            <a:srgbClr val="0033CC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68613" name="Rectangle 5"/>
          <p:cNvSpPr>
            <a:spLocks/>
          </p:cNvSpPr>
          <p:nvPr/>
        </p:nvSpPr>
        <p:spPr bwMode="auto">
          <a:xfrm>
            <a:off x="6629400" y="2743200"/>
            <a:ext cx="457200" cy="381000"/>
          </a:xfrm>
          <a:prstGeom prst="rect">
            <a:avLst/>
          </a:prstGeom>
          <a:solidFill>
            <a:srgbClr val="0033CC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68614" name="Rectangle 6"/>
          <p:cNvSpPr>
            <a:spLocks/>
          </p:cNvSpPr>
          <p:nvPr/>
        </p:nvSpPr>
        <p:spPr bwMode="auto">
          <a:xfrm>
            <a:off x="7620000" y="2590800"/>
            <a:ext cx="685800" cy="609600"/>
          </a:xfrm>
          <a:prstGeom prst="rect">
            <a:avLst/>
          </a:prstGeom>
          <a:solidFill>
            <a:srgbClr val="0033CC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68615" name="Rectangle 7"/>
          <p:cNvSpPr>
            <a:spLocks/>
          </p:cNvSpPr>
          <p:nvPr/>
        </p:nvSpPr>
        <p:spPr bwMode="auto">
          <a:xfrm>
            <a:off x="6934200" y="3924300"/>
            <a:ext cx="457200" cy="381000"/>
          </a:xfrm>
          <a:prstGeom prst="rect">
            <a:avLst/>
          </a:prstGeom>
          <a:solidFill>
            <a:srgbClr val="0033CC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68616" name="AutoShape 8"/>
          <p:cNvSpPr>
            <a:spLocks/>
          </p:cNvSpPr>
          <p:nvPr/>
        </p:nvSpPr>
        <p:spPr bwMode="auto">
          <a:xfrm>
            <a:off x="7848600" y="3924300"/>
            <a:ext cx="1143000" cy="381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5400" y="0"/>
                </a:moveTo>
                <a:lnTo>
                  <a:pt x="0" y="21600"/>
                </a:lnTo>
                <a:lnTo>
                  <a:pt x="16200" y="21600"/>
                </a:lnTo>
                <a:lnTo>
                  <a:pt x="21600" y="0"/>
                </a:lnTo>
                <a:close/>
                <a:moveTo>
                  <a:pt x="5400" y="0"/>
                </a:moveTo>
              </a:path>
            </a:pathLst>
          </a:custGeom>
          <a:solidFill>
            <a:srgbClr val="0033CC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68617" name="AutoShape 9"/>
          <p:cNvSpPr>
            <a:spLocks/>
          </p:cNvSpPr>
          <p:nvPr/>
        </p:nvSpPr>
        <p:spPr bwMode="auto">
          <a:xfrm>
            <a:off x="3062516" y="2325687"/>
            <a:ext cx="304800" cy="228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  <a:moveTo>
                  <a:pt x="0" y="5400"/>
                </a:moveTo>
              </a:path>
            </a:pathLst>
          </a:cu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68618" name="AutoShape 10"/>
          <p:cNvSpPr>
            <a:spLocks/>
          </p:cNvSpPr>
          <p:nvPr/>
        </p:nvSpPr>
        <p:spPr bwMode="auto">
          <a:xfrm>
            <a:off x="7162800" y="2819400"/>
            <a:ext cx="304800" cy="228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  <a:moveTo>
                  <a:pt x="0" y="5400"/>
                </a:moveTo>
              </a:path>
            </a:pathLst>
          </a:cu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68619" name="AutoShape 11"/>
          <p:cNvSpPr>
            <a:spLocks/>
          </p:cNvSpPr>
          <p:nvPr/>
        </p:nvSpPr>
        <p:spPr bwMode="auto">
          <a:xfrm>
            <a:off x="7467600" y="4000500"/>
            <a:ext cx="304800" cy="228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  <a:moveTo>
                  <a:pt x="0" y="5400"/>
                </a:moveTo>
              </a:path>
            </a:pathLst>
          </a:cu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68620" name="Rectangle 12"/>
          <p:cNvSpPr>
            <a:spLocks/>
          </p:cNvSpPr>
          <p:nvPr/>
        </p:nvSpPr>
        <p:spPr bwMode="auto">
          <a:xfrm>
            <a:off x="6858000" y="5715000"/>
            <a:ext cx="457200" cy="381000"/>
          </a:xfrm>
          <a:prstGeom prst="rect">
            <a:avLst/>
          </a:prstGeom>
          <a:solidFill>
            <a:srgbClr val="0033CC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68621" name="Rectangle 13"/>
          <p:cNvSpPr>
            <a:spLocks/>
          </p:cNvSpPr>
          <p:nvPr/>
        </p:nvSpPr>
        <p:spPr bwMode="auto">
          <a:xfrm>
            <a:off x="8077200" y="5715000"/>
            <a:ext cx="457200" cy="381000"/>
          </a:xfrm>
          <a:prstGeom prst="rect">
            <a:avLst/>
          </a:prstGeom>
          <a:solidFill>
            <a:srgbClr val="9FB6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68622" name="AutoShape 14"/>
          <p:cNvSpPr>
            <a:spLocks/>
          </p:cNvSpPr>
          <p:nvPr/>
        </p:nvSpPr>
        <p:spPr bwMode="auto">
          <a:xfrm>
            <a:off x="7467600" y="5791200"/>
            <a:ext cx="381000" cy="228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  <a:moveTo>
                  <a:pt x="0" y="5400"/>
                </a:moveTo>
              </a:path>
            </a:pathLst>
          </a:cu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 fontScale="90000"/>
          </a:bodyPr>
          <a:lstStyle/>
          <a:p>
            <a:r>
              <a:rPr lang="en-US">
                <a:latin typeface="Avenir Book"/>
                <a:cs typeface="Avenir Book"/>
              </a:rPr>
              <a:t>Harris Detector: Some Properties</a:t>
            </a:r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247900"/>
          </a:xfrm>
          <a:ln/>
        </p:spPr>
        <p:txBody>
          <a:bodyPr rIns="132080"/>
          <a:lstStyle/>
          <a:p>
            <a:pPr>
              <a:lnSpc>
                <a:spcPct val="90000"/>
              </a:lnSpc>
            </a:pPr>
            <a:r>
              <a:rPr lang="en-US">
                <a:latin typeface="Avenir Book"/>
                <a:cs typeface="Avenir Book"/>
              </a:rPr>
              <a:t>Rotation invariance?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667000" y="2819400"/>
            <a:ext cx="685800" cy="685800"/>
            <a:chOff x="0" y="0"/>
            <a:chExt cx="432" cy="432"/>
          </a:xfrm>
        </p:grpSpPr>
        <p:sp>
          <p:nvSpPr>
            <p:cNvPr id="70659" name="Rectangle 3"/>
            <p:cNvSpPr>
              <a:spLocks/>
            </p:cNvSpPr>
            <p:nvPr/>
          </p:nvSpPr>
          <p:spPr bwMode="auto">
            <a:xfrm>
              <a:off x="0" y="0"/>
              <a:ext cx="432" cy="432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70660" name="Freeform 4"/>
            <p:cNvSpPr>
              <a:spLocks/>
            </p:cNvSpPr>
            <p:nvPr/>
          </p:nvSpPr>
          <p:spPr bwMode="auto">
            <a:xfrm>
              <a:off x="121" y="149"/>
              <a:ext cx="311" cy="283"/>
            </a:xfrm>
            <a:custGeom>
              <a:avLst/>
              <a:gdLst>
                <a:gd name="T0" fmla="*/ 0 w 21600"/>
                <a:gd name="T1" fmla="*/ 21600 h 21600"/>
                <a:gd name="T2" fmla="*/ 1440 w 21600"/>
                <a:gd name="T3" fmla="*/ 0 h 21600"/>
                <a:gd name="T4" fmla="*/ 21600 w 21600"/>
                <a:gd name="T5" fmla="*/ 1374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1440" y="0"/>
                  </a:lnTo>
                  <a:lnTo>
                    <a:pt x="21600" y="13745"/>
                  </a:lnTo>
                </a:path>
              </a:pathLst>
            </a:custGeom>
            <a:solidFill>
              <a:schemeClr val="accent1">
                <a:alpha val="49803"/>
              </a:schemeClr>
            </a:solidFill>
            <a:ln w="508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105400" y="2819400"/>
            <a:ext cx="763588" cy="796925"/>
            <a:chOff x="0" y="0"/>
            <a:chExt cx="481" cy="502"/>
          </a:xfrm>
        </p:grpSpPr>
        <p:sp>
          <p:nvSpPr>
            <p:cNvPr id="70662" name="Rectangle 6"/>
            <p:cNvSpPr>
              <a:spLocks/>
            </p:cNvSpPr>
            <p:nvPr/>
          </p:nvSpPr>
          <p:spPr bwMode="auto">
            <a:xfrm>
              <a:off x="0" y="0"/>
              <a:ext cx="432" cy="432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70663" name="Freeform 7"/>
            <p:cNvSpPr>
              <a:spLocks/>
            </p:cNvSpPr>
            <p:nvPr/>
          </p:nvSpPr>
          <p:spPr bwMode="auto">
            <a:xfrm rot="3000000">
              <a:off x="58" y="96"/>
              <a:ext cx="364" cy="323"/>
            </a:xfrm>
            <a:custGeom>
              <a:avLst/>
              <a:gdLst>
                <a:gd name="T0" fmla="*/ 0 w 21600"/>
                <a:gd name="T1" fmla="*/ 21600 h 21600"/>
                <a:gd name="T2" fmla="*/ 1440 w 21600"/>
                <a:gd name="T3" fmla="*/ 0 h 21600"/>
                <a:gd name="T4" fmla="*/ 21600 w 21600"/>
                <a:gd name="T5" fmla="*/ 1374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1440" y="0"/>
                  </a:lnTo>
                  <a:lnTo>
                    <a:pt x="21600" y="13745"/>
                  </a:lnTo>
                </a:path>
              </a:pathLst>
            </a:custGeom>
            <a:solidFill>
              <a:schemeClr val="accent1">
                <a:alpha val="49803"/>
              </a:schemeClr>
            </a:solidFill>
            <a:ln w="508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sp>
        <p:nvSpPr>
          <p:cNvPr id="70665" name="AutoShape 9"/>
          <p:cNvSpPr>
            <a:spLocks/>
          </p:cNvSpPr>
          <p:nvPr/>
        </p:nvSpPr>
        <p:spPr bwMode="auto">
          <a:xfrm>
            <a:off x="3886200" y="3048000"/>
            <a:ext cx="762000" cy="762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  <a:moveTo>
                  <a:pt x="0" y="5400"/>
                </a:moveTo>
              </a:path>
            </a:pathLst>
          </a:cu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pic>
        <p:nvPicPr>
          <p:cNvPr id="70666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394200" y="4229100"/>
            <a:ext cx="2057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1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6598" t="186" b="29025"/>
          <a:stretch>
            <a:fillRect/>
          </a:stretch>
        </p:blipFill>
        <p:spPr bwMode="auto">
          <a:xfrm>
            <a:off x="2108200" y="4229100"/>
            <a:ext cx="19621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 fontScale="90000"/>
          </a:bodyPr>
          <a:lstStyle/>
          <a:p>
            <a:r>
              <a:rPr lang="en-US">
                <a:latin typeface="Avenir Book"/>
                <a:cs typeface="Avenir Book"/>
              </a:rPr>
              <a:t>Harris Detector: Some Properties</a:t>
            </a: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247900"/>
          </a:xfrm>
          <a:ln/>
        </p:spPr>
        <p:txBody>
          <a:bodyPr rIns="132080"/>
          <a:lstStyle/>
          <a:p>
            <a:pPr>
              <a:lnSpc>
                <a:spcPct val="90000"/>
              </a:lnSpc>
            </a:pPr>
            <a:r>
              <a:rPr lang="en-US">
                <a:latin typeface="Avenir Book"/>
                <a:cs typeface="Avenir Book"/>
              </a:rPr>
              <a:t>Rotation invariance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667000" y="2819400"/>
            <a:ext cx="685800" cy="685800"/>
            <a:chOff x="0" y="0"/>
            <a:chExt cx="432" cy="432"/>
          </a:xfrm>
        </p:grpSpPr>
        <p:sp>
          <p:nvSpPr>
            <p:cNvPr id="71683" name="Rectangle 3"/>
            <p:cNvSpPr>
              <a:spLocks/>
            </p:cNvSpPr>
            <p:nvPr/>
          </p:nvSpPr>
          <p:spPr bwMode="auto">
            <a:xfrm>
              <a:off x="0" y="0"/>
              <a:ext cx="432" cy="432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71684" name="Freeform 4"/>
            <p:cNvSpPr>
              <a:spLocks/>
            </p:cNvSpPr>
            <p:nvPr/>
          </p:nvSpPr>
          <p:spPr bwMode="auto">
            <a:xfrm>
              <a:off x="121" y="149"/>
              <a:ext cx="311" cy="283"/>
            </a:xfrm>
            <a:custGeom>
              <a:avLst/>
              <a:gdLst>
                <a:gd name="T0" fmla="*/ 0 w 21600"/>
                <a:gd name="T1" fmla="*/ 21600 h 21600"/>
                <a:gd name="T2" fmla="*/ 1440 w 21600"/>
                <a:gd name="T3" fmla="*/ 0 h 21600"/>
                <a:gd name="T4" fmla="*/ 21600 w 21600"/>
                <a:gd name="T5" fmla="*/ 1374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1440" y="0"/>
                  </a:lnTo>
                  <a:lnTo>
                    <a:pt x="21600" y="13745"/>
                  </a:lnTo>
                </a:path>
              </a:pathLst>
            </a:custGeom>
            <a:solidFill>
              <a:schemeClr val="accent1">
                <a:alpha val="49803"/>
              </a:schemeClr>
            </a:solidFill>
            <a:ln w="508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105400" y="2819400"/>
            <a:ext cx="763588" cy="796925"/>
            <a:chOff x="0" y="0"/>
            <a:chExt cx="481" cy="502"/>
          </a:xfrm>
        </p:grpSpPr>
        <p:sp>
          <p:nvSpPr>
            <p:cNvPr id="71686" name="Rectangle 6"/>
            <p:cNvSpPr>
              <a:spLocks/>
            </p:cNvSpPr>
            <p:nvPr/>
          </p:nvSpPr>
          <p:spPr bwMode="auto">
            <a:xfrm>
              <a:off x="0" y="0"/>
              <a:ext cx="432" cy="432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71687" name="Freeform 7"/>
            <p:cNvSpPr>
              <a:spLocks/>
            </p:cNvSpPr>
            <p:nvPr/>
          </p:nvSpPr>
          <p:spPr bwMode="auto">
            <a:xfrm rot="3000000">
              <a:off x="58" y="96"/>
              <a:ext cx="364" cy="323"/>
            </a:xfrm>
            <a:custGeom>
              <a:avLst/>
              <a:gdLst>
                <a:gd name="T0" fmla="*/ 0 w 21600"/>
                <a:gd name="T1" fmla="*/ 21600 h 21600"/>
                <a:gd name="T2" fmla="*/ 1440 w 21600"/>
                <a:gd name="T3" fmla="*/ 0 h 21600"/>
                <a:gd name="T4" fmla="*/ 21600 w 21600"/>
                <a:gd name="T5" fmla="*/ 1374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1440" y="0"/>
                  </a:lnTo>
                  <a:lnTo>
                    <a:pt x="21600" y="13745"/>
                  </a:lnTo>
                </a:path>
              </a:pathLst>
            </a:custGeom>
            <a:solidFill>
              <a:schemeClr val="accent1">
                <a:alpha val="49803"/>
              </a:schemeClr>
            </a:solidFill>
            <a:ln w="508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sp>
        <p:nvSpPr>
          <p:cNvPr id="71689" name="AutoShape 9"/>
          <p:cNvSpPr>
            <a:spLocks/>
          </p:cNvSpPr>
          <p:nvPr/>
        </p:nvSpPr>
        <p:spPr bwMode="auto">
          <a:xfrm>
            <a:off x="3886200" y="3048000"/>
            <a:ext cx="762000" cy="762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  <a:moveTo>
                  <a:pt x="0" y="5400"/>
                </a:moveTo>
              </a:path>
            </a:pathLst>
          </a:cu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71690" name="Rectangle 10"/>
          <p:cNvSpPr>
            <a:spLocks/>
          </p:cNvSpPr>
          <p:nvPr/>
        </p:nvSpPr>
        <p:spPr bwMode="auto">
          <a:xfrm>
            <a:off x="1447800" y="4572000"/>
            <a:ext cx="57150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Ellipse rotates but its shape (i.e. eigenvalues) remains the same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 rot="-1260000">
            <a:off x="2589213" y="3960813"/>
            <a:ext cx="928687" cy="366712"/>
            <a:chOff x="0" y="0"/>
            <a:chExt cx="584" cy="230"/>
          </a:xfrm>
        </p:grpSpPr>
        <p:sp>
          <p:nvSpPr>
            <p:cNvPr id="71691" name="Oval 11"/>
            <p:cNvSpPr>
              <a:spLocks/>
            </p:cNvSpPr>
            <p:nvPr/>
          </p:nvSpPr>
          <p:spPr bwMode="auto">
            <a:xfrm>
              <a:off x="0" y="0"/>
              <a:ext cx="584" cy="230"/>
            </a:xfrm>
            <a:prstGeom prst="ellipse">
              <a:avLst/>
            </a:prstGeom>
            <a:solidFill>
              <a:srgbClr val="7CF6D3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71692" name="Line 12"/>
            <p:cNvSpPr>
              <a:spLocks noChangeShapeType="1"/>
            </p:cNvSpPr>
            <p:nvPr/>
          </p:nvSpPr>
          <p:spPr bwMode="auto">
            <a:xfrm rot="10800000" flipH="1">
              <a:off x="0" y="115"/>
              <a:ext cx="584" cy="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71693" name="Line 13"/>
            <p:cNvSpPr>
              <a:spLocks noChangeShapeType="1"/>
            </p:cNvSpPr>
            <p:nvPr/>
          </p:nvSpPr>
          <p:spPr bwMode="auto">
            <a:xfrm>
              <a:off x="291" y="0"/>
              <a:ext cx="2" cy="23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1020000">
            <a:off x="4951413" y="3959225"/>
            <a:ext cx="928687" cy="366713"/>
            <a:chOff x="0" y="0"/>
            <a:chExt cx="584" cy="230"/>
          </a:xfrm>
        </p:grpSpPr>
        <p:sp>
          <p:nvSpPr>
            <p:cNvPr id="71695" name="Oval 15"/>
            <p:cNvSpPr>
              <a:spLocks/>
            </p:cNvSpPr>
            <p:nvPr/>
          </p:nvSpPr>
          <p:spPr bwMode="auto">
            <a:xfrm>
              <a:off x="0" y="0"/>
              <a:ext cx="584" cy="230"/>
            </a:xfrm>
            <a:prstGeom prst="ellipse">
              <a:avLst/>
            </a:prstGeom>
            <a:solidFill>
              <a:srgbClr val="7CF6D3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71696" name="Line 16"/>
            <p:cNvSpPr>
              <a:spLocks noChangeShapeType="1"/>
            </p:cNvSpPr>
            <p:nvPr/>
          </p:nvSpPr>
          <p:spPr bwMode="auto">
            <a:xfrm>
              <a:off x="0" y="114"/>
              <a:ext cx="584" cy="4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71697" name="Line 17"/>
            <p:cNvSpPr>
              <a:spLocks noChangeShapeType="1"/>
            </p:cNvSpPr>
            <p:nvPr/>
          </p:nvSpPr>
          <p:spPr bwMode="auto">
            <a:xfrm flipH="1">
              <a:off x="292" y="0"/>
              <a:ext cx="0" cy="23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sp>
        <p:nvSpPr>
          <p:cNvPr id="71699" name="Rectangle 19"/>
          <p:cNvSpPr>
            <a:spLocks/>
          </p:cNvSpPr>
          <p:nvPr/>
        </p:nvSpPr>
        <p:spPr bwMode="auto">
          <a:xfrm>
            <a:off x="1447800" y="5346700"/>
            <a:ext cx="6324600" cy="520700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40639" bIns="0"/>
          <a:lstStyle/>
          <a:p>
            <a:pPr marL="39688">
              <a:spcBef>
                <a:spcPts val="1350"/>
              </a:spcBef>
            </a:pPr>
            <a:r>
              <a:rPr lang="en-US">
                <a:solidFill>
                  <a:srgbClr val="0033CC"/>
                </a:solidFill>
                <a:latin typeface="Avenir Book"/>
                <a:ea typeface="ＭＳ Ｐゴシック" charset="0"/>
                <a:cs typeface="Avenir Book"/>
                <a:sym typeface="Times New Roman Italic" charset="0"/>
              </a:rPr>
              <a:t>Corner response </a:t>
            </a:r>
            <a:r>
              <a:rPr lang="en-US" sz="2800">
                <a:solidFill>
                  <a:srgbClr val="0033CC"/>
                </a:solidFill>
                <a:latin typeface="Avenir Book"/>
                <a:ea typeface="ＭＳ Ｐゴシック" charset="0"/>
                <a:cs typeface="Avenir Book"/>
                <a:sym typeface="Times New Roman Italic" charset="0"/>
              </a:rPr>
              <a:t>R</a:t>
            </a:r>
            <a:r>
              <a:rPr lang="en-US">
                <a:solidFill>
                  <a:srgbClr val="0033CC"/>
                </a:solidFill>
                <a:latin typeface="Avenir Book"/>
                <a:ea typeface="ＭＳ Ｐゴシック" charset="0"/>
                <a:cs typeface="Avenir Book"/>
              </a:rPr>
              <a:t> is invariant to image rotation</a:t>
            </a:r>
          </a:p>
        </p:txBody>
      </p:sp>
      <p:sp>
        <p:nvSpPr>
          <p:cNvPr id="71700" name="Rectangle 20"/>
          <p:cNvSpPr>
            <a:spLocks/>
          </p:cNvSpPr>
          <p:nvPr/>
        </p:nvSpPr>
        <p:spPr bwMode="auto">
          <a:xfrm>
            <a:off x="685800" y="6083300"/>
            <a:ext cx="7696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endParaRPr lang="en-US" dirty="0">
              <a:solidFill>
                <a:schemeClr val="tx1"/>
              </a:solidFill>
              <a:latin typeface="Avenir Book"/>
              <a:ea typeface="ＭＳ Ｐゴシック" charset="0"/>
              <a:cs typeface="Avenir Boo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Grp="1" noChangeArrowheads="1"/>
          </p:cNvSpPr>
          <p:nvPr>
            <p:ph type="title"/>
          </p:nvPr>
        </p:nvSpPr>
        <p:spPr>
          <a:xfrm>
            <a:off x="584200" y="219075"/>
            <a:ext cx="7772400" cy="1187450"/>
          </a:xfrm>
          <a:ln/>
        </p:spPr>
        <p:txBody>
          <a:bodyPr rIns="132080">
            <a:normAutofit fontScale="90000"/>
          </a:bodyPr>
          <a:lstStyle/>
          <a:p>
            <a:r>
              <a:rPr lang="en-US">
                <a:latin typeface="Avenir Book"/>
                <a:cs typeface="Avenir Book"/>
              </a:rPr>
              <a:t>Harris Detector: Some Properties</a:t>
            </a:r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85520" y="1406525"/>
            <a:ext cx="7772400" cy="2563813"/>
          </a:xfrm>
          <a:ln/>
        </p:spPr>
        <p:txBody>
          <a:bodyPr rIns="132080"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Avenir Book"/>
                <a:cs typeface="Avenir Book"/>
              </a:rPr>
              <a:t>Partial invariance to additive and multiplicative intensity changes</a:t>
            </a:r>
          </a:p>
        </p:txBody>
      </p:sp>
      <p:sp>
        <p:nvSpPr>
          <p:cNvPr id="75779" name="Rectangle 3"/>
          <p:cNvSpPr>
            <a:spLocks/>
          </p:cNvSpPr>
          <p:nvPr/>
        </p:nvSpPr>
        <p:spPr bwMode="auto">
          <a:xfrm>
            <a:off x="1295400" y="2590800"/>
            <a:ext cx="5562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350"/>
              </a:spcBef>
              <a:buClr>
                <a:srgbClr val="000000"/>
              </a:buClr>
              <a:buSzPct val="100000"/>
              <a:buFont typeface="Wingdings" charset="0"/>
              <a:buChar char="ü"/>
            </a:pP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 Only derivatives are used =&gt; invariance to intensity shift </a:t>
            </a: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Times New Roman Italic" charset="0"/>
              </a:rPr>
              <a:t>I</a:t>
            </a: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 </a:t>
            </a: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Symbol" charset="0"/>
              </a:rPr>
              <a:t>→</a:t>
            </a: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 </a:t>
            </a: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Times New Roman Italic" charset="0"/>
              </a:rPr>
              <a:t>I </a:t>
            </a: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+ </a:t>
            </a:r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  <a:sym typeface="Times New Roman Italic" charset="0"/>
              </a:rPr>
              <a:t>b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74624" y="3505200"/>
            <a:ext cx="8601076" cy="3143250"/>
            <a:chOff x="-4" y="0"/>
            <a:chExt cx="5417" cy="1980"/>
          </a:xfrm>
        </p:grpSpPr>
        <p:sp>
          <p:nvSpPr>
            <p:cNvPr id="75780" name="Rectangle 4"/>
            <p:cNvSpPr>
              <a:spLocks/>
            </p:cNvSpPr>
            <p:nvPr/>
          </p:nvSpPr>
          <p:spPr bwMode="auto">
            <a:xfrm>
              <a:off x="701" y="0"/>
              <a:ext cx="4712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350"/>
                </a:spcBef>
                <a:buClr>
                  <a:srgbClr val="000000"/>
                </a:buClr>
                <a:buSzPct val="100000"/>
                <a:buFont typeface="Wingdings" charset="0"/>
                <a:buChar char="ü"/>
              </a:pPr>
              <a:r>
                <a:rPr lang="en-US">
                  <a:solidFill>
                    <a:schemeClr val="tx1"/>
                  </a:solidFill>
                  <a:latin typeface="Avenir Book"/>
                  <a:ea typeface="ＭＳ Ｐゴシック" charset="0"/>
                  <a:cs typeface="Avenir Book"/>
                </a:rPr>
                <a:t> Intensity scaling: </a:t>
              </a:r>
              <a:r>
                <a:rPr lang="en-US">
                  <a:solidFill>
                    <a:schemeClr val="tx1"/>
                  </a:solidFill>
                  <a:latin typeface="Avenir Book"/>
                  <a:ea typeface="ＭＳ Ｐゴシック" charset="0"/>
                  <a:cs typeface="Avenir Book"/>
                  <a:sym typeface="Times New Roman Italic" charset="0"/>
                </a:rPr>
                <a:t>I </a:t>
              </a:r>
              <a:r>
                <a:rPr lang="en-US">
                  <a:solidFill>
                    <a:schemeClr val="tx1"/>
                  </a:solidFill>
                  <a:latin typeface="Avenir Book"/>
                  <a:ea typeface="ＭＳ Ｐゴシック" charset="0"/>
                  <a:cs typeface="Avenir Book"/>
                  <a:sym typeface="Symbol" charset="0"/>
                </a:rPr>
                <a:t>→</a:t>
              </a:r>
              <a:r>
                <a:rPr lang="en-US">
                  <a:solidFill>
                    <a:schemeClr val="tx1"/>
                  </a:solidFill>
                  <a:latin typeface="Avenir Book"/>
                  <a:ea typeface="ＭＳ Ｐゴシック" charset="0"/>
                  <a:cs typeface="Avenir Book"/>
                </a:rPr>
                <a:t> </a:t>
              </a:r>
              <a:r>
                <a:rPr lang="en-US">
                  <a:solidFill>
                    <a:schemeClr val="tx1"/>
                  </a:solidFill>
                  <a:latin typeface="Avenir Book"/>
                  <a:ea typeface="ＭＳ Ｐゴシック" charset="0"/>
                  <a:cs typeface="Avenir Book"/>
                  <a:sym typeface="Times New Roman Italic" charset="0"/>
                </a:rPr>
                <a:t>a I   </a:t>
              </a:r>
              <a:r>
                <a:rPr lang="en-US">
                  <a:solidFill>
                    <a:schemeClr val="tx1"/>
                  </a:solidFill>
                  <a:latin typeface="Avenir Book"/>
                  <a:ea typeface="ＭＳ Ｐゴシック" charset="0"/>
                  <a:cs typeface="Avenir Book"/>
                </a:rPr>
                <a:t>fine, </a:t>
              </a:r>
              <a:r>
                <a:rPr lang="en-US">
                  <a:solidFill>
                    <a:schemeClr val="tx1"/>
                  </a:solidFill>
                  <a:latin typeface="Avenir Book"/>
                  <a:ea typeface="ＭＳ Ｐゴシック" charset="0"/>
                  <a:cs typeface="Avenir Book"/>
                  <a:sym typeface="Times New Roman Italic" charset="0"/>
                </a:rPr>
                <a:t>except for the threshold that</a:t>
              </a:r>
              <a:r>
                <a:rPr lang="ja-JP" altLang="en-US">
                  <a:solidFill>
                    <a:schemeClr val="tx1"/>
                  </a:solidFill>
                  <a:latin typeface="Avenir Book"/>
                  <a:ea typeface="ＭＳ Ｐゴシック" charset="0"/>
                  <a:cs typeface="Avenir Book"/>
                  <a:sym typeface="Times New Roman Italic" charset="0"/>
                </a:rPr>
                <a:t>’</a:t>
              </a:r>
              <a:r>
                <a:rPr lang="en-US">
                  <a:solidFill>
                    <a:schemeClr val="tx1"/>
                  </a:solidFill>
                  <a:latin typeface="Avenir Book"/>
                  <a:ea typeface="ＭＳ Ｐゴシック" charset="0"/>
                  <a:cs typeface="Avenir Book"/>
                  <a:sym typeface="Times New Roman Italic" charset="0"/>
                </a:rPr>
                <a:t>s used to specify when R is large enough.</a:t>
              </a:r>
            </a:p>
          </p:txBody>
        </p:sp>
        <p:sp>
          <p:nvSpPr>
            <p:cNvPr id="75781" name="Freeform 5"/>
            <p:cNvSpPr>
              <a:spLocks/>
            </p:cNvSpPr>
            <p:nvPr/>
          </p:nvSpPr>
          <p:spPr bwMode="auto">
            <a:xfrm>
              <a:off x="797" y="942"/>
              <a:ext cx="1584" cy="721"/>
            </a:xfrm>
            <a:custGeom>
              <a:avLst/>
              <a:gdLst>
                <a:gd name="T0" fmla="*/ 0 w 21600"/>
                <a:gd name="T1" fmla="+- 0 21600 865"/>
                <a:gd name="T2" fmla="*/ 21600 h 20735"/>
                <a:gd name="T3" fmla="*/ 1964 w 21600"/>
                <a:gd name="T4" fmla="+- 0 6434 865"/>
                <a:gd name="T5" fmla="*/ 6434 h 20735"/>
                <a:gd name="T6" fmla="*/ 5236 w 21600"/>
                <a:gd name="T7" fmla="+- 0 11949 865"/>
                <a:gd name="T8" fmla="*/ 11949 h 20735"/>
                <a:gd name="T9" fmla="*/ 7200 w 21600"/>
                <a:gd name="T10" fmla="+- 0 919 865"/>
                <a:gd name="T11" fmla="*/ 919 h 20735"/>
                <a:gd name="T12" fmla="*/ 10473 w 21600"/>
                <a:gd name="T13" fmla="+- 0 17464 865"/>
                <a:gd name="T14" fmla="*/ 17464 h 20735"/>
                <a:gd name="T15" fmla="*/ 12436 w 21600"/>
                <a:gd name="T16" fmla="+- 0 13328 865"/>
                <a:gd name="T17" fmla="*/ 13328 h 20735"/>
                <a:gd name="T18" fmla="*/ 15055 w 21600"/>
                <a:gd name="T19" fmla="+- 0 18843 865"/>
                <a:gd name="T20" fmla="*/ 18843 h 20735"/>
                <a:gd name="T21" fmla="*/ 17018 w 21600"/>
                <a:gd name="T22" fmla="+- 0 7813 865"/>
                <a:gd name="T23" fmla="*/ 7813 h 20735"/>
                <a:gd name="T24" fmla="*/ 21600 w 21600"/>
                <a:gd name="T25" fmla="+- 0 18843 865"/>
                <a:gd name="T26" fmla="*/ 18843 h 20735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</a:cxnLst>
              <a:rect l="0" t="0" r="r" b="b"/>
              <a:pathLst>
                <a:path w="21600" h="20735">
                  <a:moveTo>
                    <a:pt x="0" y="20735"/>
                  </a:moveTo>
                  <a:cubicBezTo>
                    <a:pt x="545" y="13956"/>
                    <a:pt x="1091" y="7178"/>
                    <a:pt x="1964" y="5569"/>
                  </a:cubicBezTo>
                  <a:cubicBezTo>
                    <a:pt x="2836" y="3961"/>
                    <a:pt x="4364" y="12003"/>
                    <a:pt x="5236" y="11084"/>
                  </a:cubicBezTo>
                  <a:cubicBezTo>
                    <a:pt x="6109" y="10165"/>
                    <a:pt x="6327" y="-865"/>
                    <a:pt x="7200" y="54"/>
                  </a:cubicBezTo>
                  <a:cubicBezTo>
                    <a:pt x="8073" y="973"/>
                    <a:pt x="9600" y="14531"/>
                    <a:pt x="10473" y="16599"/>
                  </a:cubicBezTo>
                  <a:cubicBezTo>
                    <a:pt x="11345" y="18667"/>
                    <a:pt x="11673" y="12233"/>
                    <a:pt x="12436" y="12463"/>
                  </a:cubicBezTo>
                  <a:cubicBezTo>
                    <a:pt x="13200" y="12692"/>
                    <a:pt x="14291" y="18897"/>
                    <a:pt x="15055" y="17978"/>
                  </a:cubicBezTo>
                  <a:cubicBezTo>
                    <a:pt x="15818" y="17058"/>
                    <a:pt x="15927" y="6948"/>
                    <a:pt x="17018" y="6948"/>
                  </a:cubicBezTo>
                  <a:cubicBezTo>
                    <a:pt x="18109" y="6948"/>
                    <a:pt x="19855" y="12463"/>
                    <a:pt x="21600" y="17978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75782" name="Freeform 6"/>
            <p:cNvSpPr>
              <a:spLocks/>
            </p:cNvSpPr>
            <p:nvPr/>
          </p:nvSpPr>
          <p:spPr bwMode="auto">
            <a:xfrm>
              <a:off x="3329" y="465"/>
              <a:ext cx="1584" cy="1182"/>
            </a:xfrm>
            <a:custGeom>
              <a:avLst/>
              <a:gdLst>
                <a:gd name="T0" fmla="*/ 0 w 21600"/>
                <a:gd name="T1" fmla="+- 0 21600 865"/>
                <a:gd name="T2" fmla="*/ 21600 h 20735"/>
                <a:gd name="T3" fmla="*/ 1964 w 21600"/>
                <a:gd name="T4" fmla="+- 0 6434 865"/>
                <a:gd name="T5" fmla="*/ 6434 h 20735"/>
                <a:gd name="T6" fmla="*/ 5236 w 21600"/>
                <a:gd name="T7" fmla="+- 0 11949 865"/>
                <a:gd name="T8" fmla="*/ 11949 h 20735"/>
                <a:gd name="T9" fmla="*/ 7200 w 21600"/>
                <a:gd name="T10" fmla="+- 0 919 865"/>
                <a:gd name="T11" fmla="*/ 919 h 20735"/>
                <a:gd name="T12" fmla="*/ 10473 w 21600"/>
                <a:gd name="T13" fmla="+- 0 17464 865"/>
                <a:gd name="T14" fmla="*/ 17464 h 20735"/>
                <a:gd name="T15" fmla="*/ 12436 w 21600"/>
                <a:gd name="T16" fmla="+- 0 13328 865"/>
                <a:gd name="T17" fmla="*/ 13328 h 20735"/>
                <a:gd name="T18" fmla="*/ 15055 w 21600"/>
                <a:gd name="T19" fmla="+- 0 18843 865"/>
                <a:gd name="T20" fmla="*/ 18843 h 20735"/>
                <a:gd name="T21" fmla="*/ 17018 w 21600"/>
                <a:gd name="T22" fmla="+- 0 7813 865"/>
                <a:gd name="T23" fmla="*/ 7813 h 20735"/>
                <a:gd name="T24" fmla="*/ 21600 w 21600"/>
                <a:gd name="T25" fmla="+- 0 18843 865"/>
                <a:gd name="T26" fmla="*/ 18843 h 20735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</a:cxnLst>
              <a:rect l="0" t="0" r="r" b="b"/>
              <a:pathLst>
                <a:path w="21600" h="20735">
                  <a:moveTo>
                    <a:pt x="0" y="20735"/>
                  </a:moveTo>
                  <a:cubicBezTo>
                    <a:pt x="545" y="13956"/>
                    <a:pt x="1091" y="7178"/>
                    <a:pt x="1964" y="5569"/>
                  </a:cubicBezTo>
                  <a:cubicBezTo>
                    <a:pt x="2836" y="3961"/>
                    <a:pt x="4364" y="12003"/>
                    <a:pt x="5236" y="11084"/>
                  </a:cubicBezTo>
                  <a:cubicBezTo>
                    <a:pt x="6109" y="10165"/>
                    <a:pt x="6327" y="-865"/>
                    <a:pt x="7200" y="54"/>
                  </a:cubicBezTo>
                  <a:cubicBezTo>
                    <a:pt x="8073" y="973"/>
                    <a:pt x="9600" y="14531"/>
                    <a:pt x="10473" y="16599"/>
                  </a:cubicBezTo>
                  <a:cubicBezTo>
                    <a:pt x="11345" y="18667"/>
                    <a:pt x="11673" y="12233"/>
                    <a:pt x="12436" y="12463"/>
                  </a:cubicBezTo>
                  <a:cubicBezTo>
                    <a:pt x="13200" y="12692"/>
                    <a:pt x="14291" y="18897"/>
                    <a:pt x="15055" y="17978"/>
                  </a:cubicBezTo>
                  <a:cubicBezTo>
                    <a:pt x="15818" y="17058"/>
                    <a:pt x="15927" y="6948"/>
                    <a:pt x="17018" y="6948"/>
                  </a:cubicBezTo>
                  <a:cubicBezTo>
                    <a:pt x="18109" y="6948"/>
                    <a:pt x="19855" y="12463"/>
                    <a:pt x="21600" y="17978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528" y="800"/>
              <a:ext cx="2175" cy="1180"/>
              <a:chOff x="51" y="0"/>
              <a:chExt cx="2175" cy="1180"/>
            </a:xfrm>
          </p:grpSpPr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51" y="0"/>
                <a:ext cx="2175" cy="1180"/>
                <a:chOff x="51" y="0"/>
                <a:chExt cx="2175" cy="1180"/>
              </a:xfrm>
            </p:grpSpPr>
            <p:sp>
              <p:nvSpPr>
                <p:cNvPr id="75783" name="Line 7"/>
                <p:cNvSpPr>
                  <a:spLocks noChangeShapeType="1"/>
                </p:cNvSpPr>
                <p:nvPr/>
              </p:nvSpPr>
              <p:spPr bwMode="auto">
                <a:xfrm>
                  <a:off x="223" y="1008"/>
                  <a:ext cx="1920" cy="1"/>
                </a:xfrm>
                <a:prstGeom prst="line">
                  <a:avLst/>
                </a:prstGeom>
                <a:noFill/>
                <a:ln w="1270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venir Book"/>
                    <a:cs typeface="Avenir Book"/>
                  </a:endParaRPr>
                </a:p>
              </p:txBody>
            </p:sp>
            <p:sp>
              <p:nvSpPr>
                <p:cNvPr id="75784" name="Line 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23" y="96"/>
                  <a:ext cx="1" cy="912"/>
                </a:xfrm>
                <a:prstGeom prst="line">
                  <a:avLst/>
                </a:prstGeom>
                <a:noFill/>
                <a:ln w="1270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venir Book"/>
                    <a:cs typeface="Avenir Book"/>
                  </a:endParaRPr>
                </a:p>
              </p:txBody>
            </p:sp>
            <p:sp>
              <p:nvSpPr>
                <p:cNvPr id="75785" name="Rectangle 9"/>
                <p:cNvSpPr>
                  <a:spLocks/>
                </p:cNvSpPr>
                <p:nvPr/>
              </p:nvSpPr>
              <p:spPr bwMode="auto">
                <a:xfrm>
                  <a:off x="51" y="0"/>
                  <a:ext cx="112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40639" bIns="0">
                  <a:spAutoFit/>
                </a:bodyPr>
                <a:lstStyle/>
                <a:p>
                  <a:pPr marL="39688" algn="ctr"/>
                  <a:r>
                    <a:rPr lang="en-US">
                      <a:solidFill>
                        <a:schemeClr val="tx1"/>
                      </a:solidFill>
                      <a:latin typeface="Avenir Book"/>
                      <a:ea typeface="ＭＳ Ｐゴシック" charset="0"/>
                      <a:cs typeface="Avenir Book"/>
                      <a:sym typeface="Times New Roman Italic" charset="0"/>
                    </a:rPr>
                    <a:t>R</a:t>
                  </a:r>
                </a:p>
              </p:txBody>
            </p:sp>
            <p:sp>
              <p:nvSpPr>
                <p:cNvPr id="75786" name="Rectangle 10"/>
                <p:cNvSpPr>
                  <a:spLocks/>
                </p:cNvSpPr>
                <p:nvPr/>
              </p:nvSpPr>
              <p:spPr bwMode="auto">
                <a:xfrm>
                  <a:off x="737" y="986"/>
                  <a:ext cx="1489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40639" bIns="0">
                  <a:spAutoFit/>
                </a:bodyPr>
                <a:lstStyle/>
                <a:p>
                  <a:pPr marL="39688" algn="ctr"/>
                  <a:r>
                    <a:rPr lang="en-US">
                      <a:solidFill>
                        <a:schemeClr val="tx1"/>
                      </a:solidFill>
                      <a:latin typeface="Avenir Book"/>
                      <a:ea typeface="ＭＳ Ｐゴシック" charset="0"/>
                      <a:cs typeface="Avenir Book"/>
                      <a:sym typeface="Times New Roman Italic" charset="0"/>
                    </a:rPr>
                    <a:t>x</a:t>
                  </a:r>
                  <a:r>
                    <a:rPr lang="en-US">
                      <a:solidFill>
                        <a:schemeClr val="tx1"/>
                      </a:solidFill>
                      <a:latin typeface="Avenir Book"/>
                      <a:ea typeface="ＭＳ Ｐゴシック" charset="0"/>
                      <a:cs typeface="Avenir Book"/>
                    </a:rPr>
                    <a:t> </a:t>
                  </a:r>
                  <a:r>
                    <a:rPr lang="en-US" sz="2000">
                      <a:solidFill>
                        <a:schemeClr val="tx1"/>
                      </a:solidFill>
                      <a:latin typeface="Avenir Book"/>
                      <a:ea typeface="ＭＳ Ｐゴシック" charset="0"/>
                      <a:cs typeface="Avenir Book"/>
                    </a:rPr>
                    <a:t>(image coordinate)</a:t>
                  </a:r>
                </a:p>
              </p:txBody>
            </p:sp>
          </p:grpSp>
          <p:sp>
            <p:nvSpPr>
              <p:cNvPr id="75788" name="Rectangle 12"/>
              <p:cNvSpPr>
                <a:spLocks/>
              </p:cNvSpPr>
              <p:nvPr/>
            </p:nvSpPr>
            <p:spPr bwMode="auto">
              <a:xfrm>
                <a:off x="223" y="432"/>
                <a:ext cx="1824" cy="576"/>
              </a:xfrm>
              <a:prstGeom prst="rect">
                <a:avLst/>
              </a:prstGeom>
              <a:solidFill>
                <a:srgbClr val="C0C0C0">
                  <a:alpha val="49803"/>
                </a:srgbClr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Avenir Book"/>
                  <a:cs typeface="Avenir Book"/>
                </a:endParaRPr>
              </a:p>
            </p:txBody>
          </p:sp>
        </p:grpSp>
        <p:sp>
          <p:nvSpPr>
            <p:cNvPr id="75790" name="Rectangle 14"/>
            <p:cNvSpPr>
              <a:spLocks/>
            </p:cNvSpPr>
            <p:nvPr/>
          </p:nvSpPr>
          <p:spPr bwMode="auto">
            <a:xfrm>
              <a:off x="-4" y="1126"/>
              <a:ext cx="70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2000">
                  <a:solidFill>
                    <a:schemeClr val="tx1"/>
                  </a:solidFill>
                  <a:latin typeface="Avenir Book"/>
                  <a:ea typeface="ＭＳ Ｐゴシック" charset="0"/>
                  <a:cs typeface="Avenir Book"/>
                </a:rPr>
                <a:t>threshold</a:t>
              </a:r>
            </a:p>
          </p:txBody>
        </p: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3053" y="800"/>
              <a:ext cx="2175" cy="1180"/>
              <a:chOff x="51" y="0"/>
              <a:chExt cx="2175" cy="1180"/>
            </a:xfrm>
          </p:grpSpPr>
          <p:grpSp>
            <p:nvGrpSpPr>
              <p:cNvPr id="6" name="Group 19"/>
              <p:cNvGrpSpPr>
                <a:grpSpLocks/>
              </p:cNvGrpSpPr>
              <p:nvPr/>
            </p:nvGrpSpPr>
            <p:grpSpPr bwMode="auto">
              <a:xfrm>
                <a:off x="51" y="0"/>
                <a:ext cx="2175" cy="1180"/>
                <a:chOff x="51" y="0"/>
                <a:chExt cx="2175" cy="1180"/>
              </a:xfrm>
            </p:grpSpPr>
            <p:sp>
              <p:nvSpPr>
                <p:cNvPr id="75791" name="Line 15"/>
                <p:cNvSpPr>
                  <a:spLocks noChangeShapeType="1"/>
                </p:cNvSpPr>
                <p:nvPr/>
              </p:nvSpPr>
              <p:spPr bwMode="auto">
                <a:xfrm>
                  <a:off x="223" y="1008"/>
                  <a:ext cx="1920" cy="1"/>
                </a:xfrm>
                <a:prstGeom prst="line">
                  <a:avLst/>
                </a:prstGeom>
                <a:noFill/>
                <a:ln w="1270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venir Book"/>
                    <a:cs typeface="Avenir Book"/>
                  </a:endParaRPr>
                </a:p>
              </p:txBody>
            </p:sp>
            <p:sp>
              <p:nvSpPr>
                <p:cNvPr id="75792" name="Line 16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23" y="96"/>
                  <a:ext cx="1" cy="912"/>
                </a:xfrm>
                <a:prstGeom prst="line">
                  <a:avLst/>
                </a:prstGeom>
                <a:noFill/>
                <a:ln w="1270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venir Book"/>
                    <a:cs typeface="Avenir Book"/>
                  </a:endParaRPr>
                </a:p>
              </p:txBody>
            </p:sp>
            <p:sp>
              <p:nvSpPr>
                <p:cNvPr id="75793" name="Rectangle 17"/>
                <p:cNvSpPr>
                  <a:spLocks/>
                </p:cNvSpPr>
                <p:nvPr/>
              </p:nvSpPr>
              <p:spPr bwMode="auto">
                <a:xfrm>
                  <a:off x="51" y="0"/>
                  <a:ext cx="112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40639" bIns="0">
                  <a:spAutoFit/>
                </a:bodyPr>
                <a:lstStyle/>
                <a:p>
                  <a:pPr marL="39688" algn="ctr"/>
                  <a:r>
                    <a:rPr lang="en-US">
                      <a:solidFill>
                        <a:schemeClr val="tx1"/>
                      </a:solidFill>
                      <a:latin typeface="Avenir Book"/>
                      <a:ea typeface="ＭＳ Ｐゴシック" charset="0"/>
                      <a:cs typeface="Avenir Book"/>
                      <a:sym typeface="Times New Roman Italic" charset="0"/>
                    </a:rPr>
                    <a:t>R</a:t>
                  </a:r>
                </a:p>
              </p:txBody>
            </p:sp>
            <p:sp>
              <p:nvSpPr>
                <p:cNvPr id="75794" name="Rectangle 18"/>
                <p:cNvSpPr>
                  <a:spLocks/>
                </p:cNvSpPr>
                <p:nvPr/>
              </p:nvSpPr>
              <p:spPr bwMode="auto">
                <a:xfrm>
                  <a:off x="737" y="986"/>
                  <a:ext cx="1489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40639" bIns="0">
                  <a:spAutoFit/>
                </a:bodyPr>
                <a:lstStyle/>
                <a:p>
                  <a:pPr marL="39688" algn="ctr"/>
                  <a:r>
                    <a:rPr lang="en-US">
                      <a:solidFill>
                        <a:schemeClr val="tx1"/>
                      </a:solidFill>
                      <a:latin typeface="Avenir Book"/>
                      <a:ea typeface="ＭＳ Ｐゴシック" charset="0"/>
                      <a:cs typeface="Avenir Book"/>
                      <a:sym typeface="Times New Roman Italic" charset="0"/>
                    </a:rPr>
                    <a:t>x</a:t>
                  </a:r>
                  <a:r>
                    <a:rPr lang="en-US">
                      <a:solidFill>
                        <a:schemeClr val="tx1"/>
                      </a:solidFill>
                      <a:latin typeface="Avenir Book"/>
                      <a:ea typeface="ＭＳ Ｐゴシック" charset="0"/>
                      <a:cs typeface="Avenir Book"/>
                    </a:rPr>
                    <a:t> </a:t>
                  </a:r>
                  <a:r>
                    <a:rPr lang="en-US" sz="2000">
                      <a:solidFill>
                        <a:schemeClr val="tx1"/>
                      </a:solidFill>
                      <a:latin typeface="Avenir Book"/>
                      <a:ea typeface="ＭＳ Ｐゴシック" charset="0"/>
                      <a:cs typeface="Avenir Book"/>
                    </a:rPr>
                    <a:t>(image coordinate)</a:t>
                  </a:r>
                </a:p>
              </p:txBody>
            </p:sp>
          </p:grpSp>
          <p:sp>
            <p:nvSpPr>
              <p:cNvPr id="75796" name="Rectangle 20"/>
              <p:cNvSpPr>
                <a:spLocks/>
              </p:cNvSpPr>
              <p:nvPr/>
            </p:nvSpPr>
            <p:spPr bwMode="auto">
              <a:xfrm>
                <a:off x="223" y="432"/>
                <a:ext cx="1824" cy="576"/>
              </a:xfrm>
              <a:prstGeom prst="rect">
                <a:avLst/>
              </a:prstGeom>
              <a:solidFill>
                <a:srgbClr val="C0C0C0">
                  <a:alpha val="49803"/>
                </a:srgbClr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Avenir Book"/>
                  <a:cs typeface="Avenir Book"/>
                </a:endParaRPr>
              </a:p>
            </p:txBody>
          </p:sp>
        </p:grpSp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932" y="1097"/>
              <a:ext cx="57" cy="180"/>
              <a:chOff x="0" y="0"/>
              <a:chExt cx="57" cy="180"/>
            </a:xfrm>
          </p:grpSpPr>
          <p:sp>
            <p:nvSpPr>
              <p:cNvPr id="75798" name="Oval 22"/>
              <p:cNvSpPr>
                <a:spLocks/>
              </p:cNvSpPr>
              <p:nvPr/>
            </p:nvSpPr>
            <p:spPr bwMode="auto">
              <a:xfrm>
                <a:off x="0" y="0"/>
                <a:ext cx="57" cy="47"/>
              </a:xfrm>
              <a:prstGeom prst="ellipse">
                <a:avLst/>
              </a:prstGeom>
              <a:solidFill>
                <a:srgbClr val="FF3300"/>
              </a:solidFill>
              <a:ln w="2540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Avenir Book"/>
                  <a:cs typeface="Avenir Book"/>
                </a:endParaRPr>
              </a:p>
            </p:txBody>
          </p:sp>
          <p:sp>
            <p:nvSpPr>
              <p:cNvPr id="75799" name="Rectangle 23"/>
              <p:cNvSpPr>
                <a:spLocks/>
              </p:cNvSpPr>
              <p:nvPr/>
            </p:nvSpPr>
            <p:spPr bwMode="auto">
              <a:xfrm>
                <a:off x="8" y="6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>
                  <a:latin typeface="Avenir Book"/>
                  <a:cs typeface="Avenir Book"/>
                </a:endParaRPr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1286" y="914"/>
              <a:ext cx="57" cy="180"/>
              <a:chOff x="0" y="0"/>
              <a:chExt cx="57" cy="180"/>
            </a:xfrm>
          </p:grpSpPr>
          <p:sp>
            <p:nvSpPr>
              <p:cNvPr id="75801" name="Oval 25"/>
              <p:cNvSpPr>
                <a:spLocks/>
              </p:cNvSpPr>
              <p:nvPr/>
            </p:nvSpPr>
            <p:spPr bwMode="auto">
              <a:xfrm>
                <a:off x="0" y="0"/>
                <a:ext cx="57" cy="47"/>
              </a:xfrm>
              <a:prstGeom prst="ellipse">
                <a:avLst/>
              </a:prstGeom>
              <a:solidFill>
                <a:srgbClr val="FF3300"/>
              </a:solidFill>
              <a:ln w="2540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Avenir Book"/>
                  <a:cs typeface="Avenir Book"/>
                </a:endParaRPr>
              </a:p>
            </p:txBody>
          </p:sp>
          <p:sp>
            <p:nvSpPr>
              <p:cNvPr id="75802" name="Rectangle 26"/>
              <p:cNvSpPr>
                <a:spLocks/>
              </p:cNvSpPr>
              <p:nvPr/>
            </p:nvSpPr>
            <p:spPr bwMode="auto">
              <a:xfrm>
                <a:off x="8" y="6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>
                  <a:latin typeface="Avenir Book"/>
                  <a:cs typeface="Avenir Book"/>
                </a:endParaRPr>
              </a:p>
            </p:txBody>
          </p:sp>
        </p:grpSp>
        <p:grpSp>
          <p:nvGrpSpPr>
            <p:cNvPr id="9" name="Group 30"/>
            <p:cNvGrpSpPr>
              <a:grpSpLocks/>
            </p:cNvGrpSpPr>
            <p:nvPr/>
          </p:nvGrpSpPr>
          <p:grpSpPr bwMode="auto">
            <a:xfrm>
              <a:off x="2026" y="1161"/>
              <a:ext cx="57" cy="180"/>
              <a:chOff x="0" y="0"/>
              <a:chExt cx="57" cy="180"/>
            </a:xfrm>
          </p:grpSpPr>
          <p:sp>
            <p:nvSpPr>
              <p:cNvPr id="75804" name="Oval 28"/>
              <p:cNvSpPr>
                <a:spLocks/>
              </p:cNvSpPr>
              <p:nvPr/>
            </p:nvSpPr>
            <p:spPr bwMode="auto">
              <a:xfrm>
                <a:off x="0" y="0"/>
                <a:ext cx="57" cy="47"/>
              </a:xfrm>
              <a:prstGeom prst="ellipse">
                <a:avLst/>
              </a:prstGeom>
              <a:solidFill>
                <a:srgbClr val="FF3300"/>
              </a:solidFill>
              <a:ln w="2540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Avenir Book"/>
                  <a:cs typeface="Avenir Book"/>
                </a:endParaRPr>
              </a:p>
            </p:txBody>
          </p:sp>
          <p:sp>
            <p:nvSpPr>
              <p:cNvPr id="75805" name="Rectangle 29"/>
              <p:cNvSpPr>
                <a:spLocks/>
              </p:cNvSpPr>
              <p:nvPr/>
            </p:nvSpPr>
            <p:spPr bwMode="auto">
              <a:xfrm>
                <a:off x="8" y="6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>
                  <a:latin typeface="Avenir Book"/>
                  <a:cs typeface="Avenir Book"/>
                </a:endParaRPr>
              </a:p>
            </p:txBody>
          </p:sp>
        </p:grpSp>
        <p:grpSp>
          <p:nvGrpSpPr>
            <p:cNvPr id="10" name="Group 33"/>
            <p:cNvGrpSpPr>
              <a:grpSpLocks/>
            </p:cNvGrpSpPr>
            <p:nvPr/>
          </p:nvGrpSpPr>
          <p:grpSpPr bwMode="auto">
            <a:xfrm>
              <a:off x="3477" y="766"/>
              <a:ext cx="57" cy="180"/>
              <a:chOff x="0" y="0"/>
              <a:chExt cx="57" cy="180"/>
            </a:xfrm>
          </p:grpSpPr>
          <p:sp>
            <p:nvSpPr>
              <p:cNvPr id="75807" name="Oval 31"/>
              <p:cNvSpPr>
                <a:spLocks/>
              </p:cNvSpPr>
              <p:nvPr/>
            </p:nvSpPr>
            <p:spPr bwMode="auto">
              <a:xfrm>
                <a:off x="0" y="0"/>
                <a:ext cx="57" cy="47"/>
              </a:xfrm>
              <a:prstGeom prst="ellipse">
                <a:avLst/>
              </a:prstGeom>
              <a:solidFill>
                <a:srgbClr val="FF3300"/>
              </a:solidFill>
              <a:ln w="2540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Avenir Book"/>
                  <a:cs typeface="Avenir Book"/>
                </a:endParaRPr>
              </a:p>
            </p:txBody>
          </p:sp>
          <p:sp>
            <p:nvSpPr>
              <p:cNvPr id="75808" name="Rectangle 32"/>
              <p:cNvSpPr>
                <a:spLocks/>
              </p:cNvSpPr>
              <p:nvPr/>
            </p:nvSpPr>
            <p:spPr bwMode="auto">
              <a:xfrm>
                <a:off x="8" y="6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>
                  <a:latin typeface="Avenir Book"/>
                  <a:cs typeface="Avenir Book"/>
                </a:endParaRPr>
              </a:p>
            </p:txBody>
          </p:sp>
        </p:grpSp>
        <p:grpSp>
          <p:nvGrpSpPr>
            <p:cNvPr id="11" name="Group 36"/>
            <p:cNvGrpSpPr>
              <a:grpSpLocks/>
            </p:cNvGrpSpPr>
            <p:nvPr/>
          </p:nvGrpSpPr>
          <p:grpSpPr bwMode="auto">
            <a:xfrm>
              <a:off x="3824" y="464"/>
              <a:ext cx="57" cy="180"/>
              <a:chOff x="0" y="0"/>
              <a:chExt cx="57" cy="180"/>
            </a:xfrm>
          </p:grpSpPr>
          <p:sp>
            <p:nvSpPr>
              <p:cNvPr id="75810" name="Oval 34"/>
              <p:cNvSpPr>
                <a:spLocks/>
              </p:cNvSpPr>
              <p:nvPr/>
            </p:nvSpPr>
            <p:spPr bwMode="auto">
              <a:xfrm>
                <a:off x="0" y="0"/>
                <a:ext cx="57" cy="47"/>
              </a:xfrm>
              <a:prstGeom prst="ellipse">
                <a:avLst/>
              </a:prstGeom>
              <a:solidFill>
                <a:srgbClr val="FF3300"/>
              </a:solidFill>
              <a:ln w="2540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Avenir Book"/>
                  <a:cs typeface="Avenir Book"/>
                </a:endParaRPr>
              </a:p>
            </p:txBody>
          </p:sp>
          <p:sp>
            <p:nvSpPr>
              <p:cNvPr id="75811" name="Rectangle 35"/>
              <p:cNvSpPr>
                <a:spLocks/>
              </p:cNvSpPr>
              <p:nvPr/>
            </p:nvSpPr>
            <p:spPr bwMode="auto">
              <a:xfrm>
                <a:off x="8" y="6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>
                  <a:latin typeface="Avenir Book"/>
                  <a:cs typeface="Avenir Book"/>
                </a:endParaRPr>
              </a:p>
            </p:txBody>
          </p:sp>
        </p:grpSp>
        <p:grpSp>
          <p:nvGrpSpPr>
            <p:cNvPr id="12" name="Group 39"/>
            <p:cNvGrpSpPr>
              <a:grpSpLocks/>
            </p:cNvGrpSpPr>
            <p:nvPr/>
          </p:nvGrpSpPr>
          <p:grpSpPr bwMode="auto">
            <a:xfrm>
              <a:off x="4205" y="1136"/>
              <a:ext cx="57" cy="180"/>
              <a:chOff x="0" y="0"/>
              <a:chExt cx="57" cy="180"/>
            </a:xfrm>
          </p:grpSpPr>
          <p:sp>
            <p:nvSpPr>
              <p:cNvPr id="75813" name="Oval 37"/>
              <p:cNvSpPr>
                <a:spLocks/>
              </p:cNvSpPr>
              <p:nvPr/>
            </p:nvSpPr>
            <p:spPr bwMode="auto">
              <a:xfrm>
                <a:off x="0" y="0"/>
                <a:ext cx="57" cy="47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CC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Avenir Book"/>
                  <a:cs typeface="Avenir Book"/>
                </a:endParaRPr>
              </a:p>
            </p:txBody>
          </p:sp>
          <p:sp>
            <p:nvSpPr>
              <p:cNvPr id="75814" name="Rectangle 38"/>
              <p:cNvSpPr>
                <a:spLocks/>
              </p:cNvSpPr>
              <p:nvPr/>
            </p:nvSpPr>
            <p:spPr bwMode="auto">
              <a:xfrm>
                <a:off x="8" y="6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>
                  <a:latin typeface="Avenir Book"/>
                  <a:cs typeface="Avenir Book"/>
                </a:endParaRPr>
              </a:p>
            </p:txBody>
          </p:sp>
        </p:grpSp>
        <p:grpSp>
          <p:nvGrpSpPr>
            <p:cNvPr id="13" name="Group 42"/>
            <p:cNvGrpSpPr>
              <a:grpSpLocks/>
            </p:cNvGrpSpPr>
            <p:nvPr/>
          </p:nvGrpSpPr>
          <p:grpSpPr bwMode="auto">
            <a:xfrm>
              <a:off x="4556" y="859"/>
              <a:ext cx="57" cy="180"/>
              <a:chOff x="0" y="0"/>
              <a:chExt cx="57" cy="180"/>
            </a:xfrm>
          </p:grpSpPr>
          <p:sp>
            <p:nvSpPr>
              <p:cNvPr id="75816" name="Oval 40"/>
              <p:cNvSpPr>
                <a:spLocks/>
              </p:cNvSpPr>
              <p:nvPr/>
            </p:nvSpPr>
            <p:spPr bwMode="auto">
              <a:xfrm>
                <a:off x="0" y="0"/>
                <a:ext cx="57" cy="47"/>
              </a:xfrm>
              <a:prstGeom prst="ellipse">
                <a:avLst/>
              </a:prstGeom>
              <a:solidFill>
                <a:srgbClr val="FF3300"/>
              </a:solidFill>
              <a:ln w="2540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Avenir Book"/>
                  <a:cs typeface="Avenir Book"/>
                </a:endParaRPr>
              </a:p>
            </p:txBody>
          </p:sp>
          <p:sp>
            <p:nvSpPr>
              <p:cNvPr id="75817" name="Rectangle 41"/>
              <p:cNvSpPr>
                <a:spLocks/>
              </p:cNvSpPr>
              <p:nvPr/>
            </p:nvSpPr>
            <p:spPr bwMode="auto">
              <a:xfrm>
                <a:off x="8" y="6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>
                  <a:latin typeface="Avenir Book"/>
                  <a:cs typeface="Avenir Book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ln/>
        </p:spPr>
        <p:txBody>
          <a:bodyPr rIns="132080">
            <a:normAutofit fontScale="90000"/>
          </a:bodyPr>
          <a:lstStyle/>
          <a:p>
            <a:r>
              <a:rPr lang="en-US">
                <a:latin typeface="Avenir Book"/>
                <a:cs typeface="Avenir Book"/>
              </a:rPr>
              <a:t>Harris Detector: Some Properties</a:t>
            </a:r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7772400" cy="5105400"/>
          </a:xfrm>
          <a:ln/>
        </p:spPr>
        <p:txBody>
          <a:bodyPr rIns="132080"/>
          <a:lstStyle/>
          <a:p>
            <a:r>
              <a:rPr lang="en-US">
                <a:latin typeface="Avenir Book"/>
                <a:cs typeface="Avenir Book"/>
              </a:rPr>
              <a:t>Invariant to image scale?</a:t>
            </a:r>
          </a:p>
        </p:txBody>
      </p:sp>
      <p:pic>
        <p:nvPicPr>
          <p:cNvPr id="7680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47545" r="68622" b="18303"/>
          <a:stretch>
            <a:fillRect/>
          </a:stretch>
        </p:blipFill>
        <p:spPr bwMode="auto">
          <a:xfrm>
            <a:off x="4648200" y="3103551"/>
            <a:ext cx="3429000" cy="280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04850" y="3143250"/>
            <a:ext cx="3656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Rectangle 5"/>
          <p:cNvSpPr>
            <a:spLocks/>
          </p:cNvSpPr>
          <p:nvPr/>
        </p:nvSpPr>
        <p:spPr bwMode="auto">
          <a:xfrm>
            <a:off x="1955800" y="5981700"/>
            <a:ext cx="6822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image</a:t>
            </a:r>
          </a:p>
        </p:txBody>
      </p:sp>
      <p:sp>
        <p:nvSpPr>
          <p:cNvPr id="76806" name="Rectangle 6"/>
          <p:cNvSpPr>
            <a:spLocks/>
          </p:cNvSpPr>
          <p:nvPr/>
        </p:nvSpPr>
        <p:spPr bwMode="auto">
          <a:xfrm>
            <a:off x="5359400" y="5994400"/>
            <a:ext cx="15845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zoomed 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ln/>
        </p:spPr>
        <p:txBody>
          <a:bodyPr rIns="132080">
            <a:normAutofit fontScale="90000"/>
          </a:bodyPr>
          <a:lstStyle/>
          <a:p>
            <a:r>
              <a:rPr lang="en-US">
                <a:latin typeface="Avenir Book"/>
                <a:cs typeface="Avenir Book"/>
              </a:rPr>
              <a:t>Harris Detector: Some Properties</a:t>
            </a: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7772400" cy="5105400"/>
          </a:xfrm>
          <a:ln/>
        </p:spPr>
        <p:txBody>
          <a:bodyPr rIns="132080"/>
          <a:lstStyle/>
          <a:p>
            <a:r>
              <a:rPr lang="en-US">
                <a:latin typeface="Avenir Book"/>
                <a:cs typeface="Avenir Book"/>
              </a:rPr>
              <a:t>Not invariant to </a:t>
            </a:r>
            <a:r>
              <a:rPr lang="en-US">
                <a:latin typeface="Avenir Book"/>
                <a:cs typeface="Avenir Book"/>
                <a:sym typeface="Times New Roman Italic" charset="0"/>
              </a:rPr>
              <a:t>image scale</a:t>
            </a:r>
            <a:r>
              <a:rPr lang="en-US">
                <a:latin typeface="Avenir Book"/>
                <a:cs typeface="Avenir Book"/>
              </a:rPr>
              <a:t>!</a:t>
            </a:r>
          </a:p>
        </p:txBody>
      </p:sp>
      <p:sp>
        <p:nvSpPr>
          <p:cNvPr id="77827" name="Freeform 3"/>
          <p:cNvSpPr>
            <a:spLocks/>
          </p:cNvSpPr>
          <p:nvPr/>
        </p:nvSpPr>
        <p:spPr bwMode="auto">
          <a:xfrm>
            <a:off x="7086600" y="3557588"/>
            <a:ext cx="381000" cy="328612"/>
          </a:xfrm>
          <a:custGeom>
            <a:avLst/>
            <a:gdLst>
              <a:gd name="T0" fmla="*/ 0 w 21600"/>
              <a:gd name="T1" fmla="+- 0 21600 122"/>
              <a:gd name="T2" fmla="*/ 21600 h 21478"/>
              <a:gd name="T3" fmla="*/ 1200 w 21600"/>
              <a:gd name="T4" fmla="+- 0 6835 122"/>
              <a:gd name="T5" fmla="*/ 6835 h 21478"/>
              <a:gd name="T6" fmla="*/ 5400 w 21600"/>
              <a:gd name="T7" fmla="+- 0 1094 122"/>
              <a:gd name="T8" fmla="*/ 1094 h 21478"/>
              <a:gd name="T9" fmla="*/ 13200 w 21600"/>
              <a:gd name="T10" fmla="+- 0 273 122"/>
              <a:gd name="T11" fmla="*/ 273 h 21478"/>
              <a:gd name="T12" fmla="*/ 21600 w 21600"/>
              <a:gd name="T13" fmla="+- 0 2734 122"/>
              <a:gd name="T14" fmla="*/ 2734 h 2147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21600" h="21478">
                <a:moveTo>
                  <a:pt x="0" y="21478"/>
                </a:moveTo>
                <a:cubicBezTo>
                  <a:pt x="150" y="15805"/>
                  <a:pt x="300" y="10131"/>
                  <a:pt x="1200" y="6713"/>
                </a:cubicBezTo>
                <a:cubicBezTo>
                  <a:pt x="2100" y="3296"/>
                  <a:pt x="3400" y="2065"/>
                  <a:pt x="5400" y="972"/>
                </a:cubicBezTo>
                <a:cubicBezTo>
                  <a:pt x="7400" y="-122"/>
                  <a:pt x="10500" y="-122"/>
                  <a:pt x="13200" y="151"/>
                </a:cubicBezTo>
                <a:cubicBezTo>
                  <a:pt x="15900" y="425"/>
                  <a:pt x="18750" y="1519"/>
                  <a:pt x="21600" y="2612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77828" name="Rectangle 4"/>
          <p:cNvSpPr>
            <a:spLocks/>
          </p:cNvSpPr>
          <p:nvPr/>
        </p:nvSpPr>
        <p:spPr bwMode="auto">
          <a:xfrm>
            <a:off x="7024688" y="3451225"/>
            <a:ext cx="381000" cy="381000"/>
          </a:xfrm>
          <a:prstGeom prst="rect">
            <a:avLst/>
          </a:prstGeom>
          <a:solidFill>
            <a:schemeClr val="accent1">
              <a:alpha val="49803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77829" name="Freeform 5"/>
          <p:cNvSpPr>
            <a:spLocks/>
          </p:cNvSpPr>
          <p:nvPr/>
        </p:nvSpPr>
        <p:spPr bwMode="auto">
          <a:xfrm>
            <a:off x="1295400" y="3186113"/>
            <a:ext cx="2743200" cy="1995487"/>
          </a:xfrm>
          <a:custGeom>
            <a:avLst/>
            <a:gdLst>
              <a:gd name="T0" fmla="*/ 0 w 21600"/>
              <a:gd name="T1" fmla="+- 0 21600 122"/>
              <a:gd name="T2" fmla="*/ 21600 h 21478"/>
              <a:gd name="T3" fmla="*/ 1200 w 21600"/>
              <a:gd name="T4" fmla="+- 0 6835 122"/>
              <a:gd name="T5" fmla="*/ 6835 h 21478"/>
              <a:gd name="T6" fmla="*/ 5400 w 21600"/>
              <a:gd name="T7" fmla="+- 0 1094 122"/>
              <a:gd name="T8" fmla="*/ 1094 h 21478"/>
              <a:gd name="T9" fmla="*/ 13200 w 21600"/>
              <a:gd name="T10" fmla="+- 0 273 122"/>
              <a:gd name="T11" fmla="*/ 273 h 21478"/>
              <a:gd name="T12" fmla="*/ 21600 w 21600"/>
              <a:gd name="T13" fmla="+- 0 2734 122"/>
              <a:gd name="T14" fmla="*/ 2734 h 2147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21600" h="21478">
                <a:moveTo>
                  <a:pt x="0" y="21478"/>
                </a:moveTo>
                <a:cubicBezTo>
                  <a:pt x="150" y="15805"/>
                  <a:pt x="300" y="10131"/>
                  <a:pt x="1200" y="6713"/>
                </a:cubicBezTo>
                <a:cubicBezTo>
                  <a:pt x="2100" y="3296"/>
                  <a:pt x="3400" y="2065"/>
                  <a:pt x="5400" y="972"/>
                </a:cubicBezTo>
                <a:cubicBezTo>
                  <a:pt x="7400" y="-122"/>
                  <a:pt x="10500" y="-122"/>
                  <a:pt x="13200" y="151"/>
                </a:cubicBezTo>
                <a:cubicBezTo>
                  <a:pt x="15900" y="425"/>
                  <a:pt x="18750" y="1519"/>
                  <a:pt x="21600" y="2612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77830" name="Rectangle 6"/>
          <p:cNvSpPr>
            <a:spLocks/>
          </p:cNvSpPr>
          <p:nvPr/>
        </p:nvSpPr>
        <p:spPr bwMode="auto">
          <a:xfrm>
            <a:off x="1219200" y="3733800"/>
            <a:ext cx="381000" cy="381000"/>
          </a:xfrm>
          <a:prstGeom prst="rect">
            <a:avLst/>
          </a:prstGeom>
          <a:solidFill>
            <a:schemeClr val="accent1">
              <a:alpha val="49803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77831" name="Rectangle 7"/>
          <p:cNvSpPr>
            <a:spLocks/>
          </p:cNvSpPr>
          <p:nvPr/>
        </p:nvSpPr>
        <p:spPr bwMode="auto">
          <a:xfrm>
            <a:off x="1600200" y="3200400"/>
            <a:ext cx="381000" cy="381000"/>
          </a:xfrm>
          <a:prstGeom prst="rect">
            <a:avLst/>
          </a:prstGeom>
          <a:solidFill>
            <a:schemeClr val="accent1">
              <a:alpha val="49803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77832" name="Rectangle 8"/>
          <p:cNvSpPr>
            <a:spLocks/>
          </p:cNvSpPr>
          <p:nvPr/>
        </p:nvSpPr>
        <p:spPr bwMode="auto">
          <a:xfrm>
            <a:off x="2452688" y="2986088"/>
            <a:ext cx="381000" cy="381000"/>
          </a:xfrm>
          <a:prstGeom prst="rect">
            <a:avLst/>
          </a:prstGeom>
          <a:solidFill>
            <a:schemeClr val="accent1">
              <a:alpha val="49803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77833" name="AutoShape 9"/>
          <p:cNvSpPr>
            <a:spLocks/>
          </p:cNvSpPr>
          <p:nvPr/>
        </p:nvSpPr>
        <p:spPr bwMode="auto">
          <a:xfrm>
            <a:off x="4800600" y="3276600"/>
            <a:ext cx="1676400" cy="8382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  <a:moveTo>
                  <a:pt x="0" y="5400"/>
                </a:moveTo>
              </a:path>
            </a:pathLst>
          </a:cu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77834" name="Rectangle 10"/>
          <p:cNvSpPr>
            <a:spLocks/>
          </p:cNvSpPr>
          <p:nvPr/>
        </p:nvSpPr>
        <p:spPr bwMode="auto">
          <a:xfrm>
            <a:off x="1371600" y="5486400"/>
            <a:ext cx="2590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All points will be classified as </a:t>
            </a:r>
            <a:r>
              <a:rPr lang="en-US" sz="2000">
                <a:solidFill>
                  <a:srgbClr val="0033CC"/>
                </a:solidFill>
                <a:latin typeface="Avenir Book"/>
                <a:ea typeface="ＭＳ Ｐゴシック" charset="0"/>
                <a:cs typeface="Avenir Book"/>
              </a:rPr>
              <a:t>edges</a:t>
            </a:r>
          </a:p>
        </p:txBody>
      </p:sp>
      <p:sp>
        <p:nvSpPr>
          <p:cNvPr id="77835" name="Rectangle 11"/>
          <p:cNvSpPr>
            <a:spLocks/>
          </p:cNvSpPr>
          <p:nvPr/>
        </p:nvSpPr>
        <p:spPr bwMode="auto">
          <a:xfrm>
            <a:off x="6781800" y="5486400"/>
            <a:ext cx="1371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350"/>
              </a:spcBef>
            </a:pPr>
            <a:r>
              <a:rPr lang="en-US">
                <a:solidFill>
                  <a:srgbClr val="FF3300"/>
                </a:solidFill>
                <a:latin typeface="Avenir Book"/>
                <a:ea typeface="ＭＳ Ｐゴシック" charset="0"/>
                <a:cs typeface="Avenir Book"/>
              </a:rPr>
              <a:t>Corner 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4" grpId="0" autoUpdateAnimBg="0"/>
      <p:bldP spid="77835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 dirty="0">
                <a:latin typeface="Avenir Book"/>
                <a:cs typeface="Avenir Book"/>
              </a:rPr>
              <a:t>Scale Invariant Detection</a:t>
            </a:r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  <a:ln/>
        </p:spPr>
        <p:txBody>
          <a:bodyPr rIns="132080"/>
          <a:lstStyle/>
          <a:p>
            <a:r>
              <a:rPr lang="en-US" sz="2800" dirty="0">
                <a:latin typeface="Avenir Book"/>
                <a:cs typeface="Avenir Book"/>
              </a:rPr>
              <a:t>Consider regions (e.g. circles) of different sizes around a point</a:t>
            </a:r>
          </a:p>
          <a:p>
            <a:r>
              <a:rPr lang="en-US" sz="2800" dirty="0">
                <a:latin typeface="Avenir Book"/>
                <a:cs typeface="Avenir Book"/>
              </a:rPr>
              <a:t>Regions of corresponding sizes will look the same in both images</a:t>
            </a:r>
          </a:p>
        </p:txBody>
      </p:sp>
      <p:sp>
        <p:nvSpPr>
          <p:cNvPr id="86019" name="Freeform 3"/>
          <p:cNvSpPr>
            <a:spLocks/>
          </p:cNvSpPr>
          <p:nvPr/>
        </p:nvSpPr>
        <p:spPr bwMode="auto">
          <a:xfrm>
            <a:off x="2209800" y="4786313"/>
            <a:ext cx="2743200" cy="1995487"/>
          </a:xfrm>
          <a:custGeom>
            <a:avLst/>
            <a:gdLst>
              <a:gd name="T0" fmla="*/ 0 w 21600"/>
              <a:gd name="T1" fmla="+- 0 21600 122"/>
              <a:gd name="T2" fmla="*/ 21600 h 21478"/>
              <a:gd name="T3" fmla="*/ 1200 w 21600"/>
              <a:gd name="T4" fmla="+- 0 6835 122"/>
              <a:gd name="T5" fmla="*/ 6835 h 21478"/>
              <a:gd name="T6" fmla="*/ 5400 w 21600"/>
              <a:gd name="T7" fmla="+- 0 1094 122"/>
              <a:gd name="T8" fmla="*/ 1094 h 21478"/>
              <a:gd name="T9" fmla="*/ 13200 w 21600"/>
              <a:gd name="T10" fmla="+- 0 273 122"/>
              <a:gd name="T11" fmla="*/ 273 h 21478"/>
              <a:gd name="T12" fmla="*/ 21600 w 21600"/>
              <a:gd name="T13" fmla="+- 0 2734 122"/>
              <a:gd name="T14" fmla="*/ 2734 h 2147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21600" h="21478">
                <a:moveTo>
                  <a:pt x="0" y="21478"/>
                </a:moveTo>
                <a:cubicBezTo>
                  <a:pt x="150" y="15805"/>
                  <a:pt x="300" y="10131"/>
                  <a:pt x="1200" y="6713"/>
                </a:cubicBezTo>
                <a:cubicBezTo>
                  <a:pt x="2100" y="3296"/>
                  <a:pt x="3400" y="2065"/>
                  <a:pt x="5400" y="972"/>
                </a:cubicBezTo>
                <a:cubicBezTo>
                  <a:pt x="7400" y="-122"/>
                  <a:pt x="10500" y="-122"/>
                  <a:pt x="13200" y="151"/>
                </a:cubicBezTo>
                <a:cubicBezTo>
                  <a:pt x="15900" y="425"/>
                  <a:pt x="18750" y="1519"/>
                  <a:pt x="21600" y="2612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6020" name="Oval 4"/>
          <p:cNvSpPr>
            <a:spLocks/>
          </p:cNvSpPr>
          <p:nvPr/>
        </p:nvSpPr>
        <p:spPr bwMode="auto">
          <a:xfrm>
            <a:off x="2681288" y="4727575"/>
            <a:ext cx="381000" cy="381000"/>
          </a:xfrm>
          <a:prstGeom prst="ellipse">
            <a:avLst/>
          </a:prstGeom>
          <a:solidFill>
            <a:schemeClr val="accent1">
              <a:alpha val="49803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6021" name="Oval 5"/>
          <p:cNvSpPr>
            <a:spLocks/>
          </p:cNvSpPr>
          <p:nvPr/>
        </p:nvSpPr>
        <p:spPr bwMode="auto">
          <a:xfrm>
            <a:off x="2481263" y="4546600"/>
            <a:ext cx="795337" cy="790575"/>
          </a:xfrm>
          <a:prstGeom prst="ellipse">
            <a:avLst/>
          </a:prstGeom>
          <a:solidFill>
            <a:schemeClr val="accent1">
              <a:alpha val="49803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6022" name="Oval 6"/>
          <p:cNvSpPr>
            <a:spLocks/>
          </p:cNvSpPr>
          <p:nvPr/>
        </p:nvSpPr>
        <p:spPr bwMode="auto">
          <a:xfrm>
            <a:off x="2147888" y="4256088"/>
            <a:ext cx="1447800" cy="1371600"/>
          </a:xfrm>
          <a:prstGeom prst="ellipse">
            <a:avLst/>
          </a:prstGeom>
          <a:solidFill>
            <a:schemeClr val="accent1">
              <a:alpha val="49803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6023" name="Oval 7"/>
          <p:cNvSpPr>
            <a:spLocks/>
          </p:cNvSpPr>
          <p:nvPr/>
        </p:nvSpPr>
        <p:spPr bwMode="auto">
          <a:xfrm>
            <a:off x="1600200" y="3689350"/>
            <a:ext cx="2514600" cy="2514600"/>
          </a:xfrm>
          <a:prstGeom prst="ellipse">
            <a:avLst/>
          </a:prstGeom>
          <a:solidFill>
            <a:schemeClr val="accent1">
              <a:alpha val="49803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Avenir Book"/>
              <a:cs typeface="Avenir Book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705600" y="4545013"/>
            <a:ext cx="609600" cy="560387"/>
            <a:chOff x="0" y="0"/>
            <a:chExt cx="384" cy="353"/>
          </a:xfrm>
        </p:grpSpPr>
        <p:sp>
          <p:nvSpPr>
            <p:cNvPr id="86024" name="Freeform 8"/>
            <p:cNvSpPr>
              <a:spLocks/>
            </p:cNvSpPr>
            <p:nvPr/>
          </p:nvSpPr>
          <p:spPr bwMode="auto">
            <a:xfrm>
              <a:off x="69" y="125"/>
              <a:ext cx="315" cy="228"/>
            </a:xfrm>
            <a:custGeom>
              <a:avLst/>
              <a:gdLst>
                <a:gd name="T0" fmla="*/ 0 w 21600"/>
                <a:gd name="T1" fmla="+- 0 21600 122"/>
                <a:gd name="T2" fmla="*/ 21600 h 21478"/>
                <a:gd name="T3" fmla="*/ 1200 w 21600"/>
                <a:gd name="T4" fmla="+- 0 6835 122"/>
                <a:gd name="T5" fmla="*/ 6835 h 21478"/>
                <a:gd name="T6" fmla="*/ 5400 w 21600"/>
                <a:gd name="T7" fmla="+- 0 1094 122"/>
                <a:gd name="T8" fmla="*/ 1094 h 21478"/>
                <a:gd name="T9" fmla="*/ 13200 w 21600"/>
                <a:gd name="T10" fmla="+- 0 273 122"/>
                <a:gd name="T11" fmla="*/ 273 h 21478"/>
                <a:gd name="T12" fmla="*/ 21600 w 21600"/>
                <a:gd name="T13" fmla="+- 0 2734 122"/>
                <a:gd name="T14" fmla="*/ 2734 h 2147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21600" h="21478">
                  <a:moveTo>
                    <a:pt x="0" y="21478"/>
                  </a:moveTo>
                  <a:cubicBezTo>
                    <a:pt x="150" y="15805"/>
                    <a:pt x="300" y="10131"/>
                    <a:pt x="1200" y="6713"/>
                  </a:cubicBezTo>
                  <a:cubicBezTo>
                    <a:pt x="2100" y="3296"/>
                    <a:pt x="3400" y="2065"/>
                    <a:pt x="5400" y="972"/>
                  </a:cubicBezTo>
                  <a:cubicBezTo>
                    <a:pt x="7400" y="-122"/>
                    <a:pt x="10500" y="-122"/>
                    <a:pt x="13200" y="151"/>
                  </a:cubicBezTo>
                  <a:cubicBezTo>
                    <a:pt x="15900" y="425"/>
                    <a:pt x="18750" y="1519"/>
                    <a:pt x="21600" y="2612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86025" name="Oval 9"/>
            <p:cNvSpPr>
              <a:spLocks/>
            </p:cNvSpPr>
            <p:nvPr/>
          </p:nvSpPr>
          <p:spPr bwMode="auto">
            <a:xfrm>
              <a:off x="0" y="0"/>
              <a:ext cx="288" cy="287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078288" y="3633787"/>
            <a:ext cx="2962341" cy="1039813"/>
            <a:chOff x="0" y="-127"/>
            <a:chExt cx="1865" cy="655"/>
          </a:xfrm>
        </p:grpSpPr>
        <p:sp>
          <p:nvSpPr>
            <p:cNvPr id="86027" name="Rectangle 11"/>
            <p:cNvSpPr>
              <a:spLocks/>
            </p:cNvSpPr>
            <p:nvPr/>
          </p:nvSpPr>
          <p:spPr bwMode="auto">
            <a:xfrm>
              <a:off x="113" y="-127"/>
              <a:ext cx="1752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800" dirty="0">
                  <a:solidFill>
                    <a:srgbClr val="FF0000"/>
                  </a:solidFill>
                  <a:latin typeface="Avenir Book"/>
                  <a:ea typeface="ＭＳ Ｐゴシック" charset="0"/>
                  <a:cs typeface="Avenir Book"/>
                </a:rPr>
                <a:t>The features look the same to these two operators.</a:t>
              </a:r>
            </a:p>
          </p:txBody>
        </p:sp>
        <p:sp>
          <p:nvSpPr>
            <p:cNvPr id="86028" name="Line 12"/>
            <p:cNvSpPr>
              <a:spLocks noChangeShapeType="1"/>
            </p:cNvSpPr>
            <p:nvPr/>
          </p:nvSpPr>
          <p:spPr bwMode="auto">
            <a:xfrm>
              <a:off x="0" y="447"/>
              <a:ext cx="1632" cy="81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Avenir Book"/>
                <a:cs typeface="Avenir Book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 animBg="1"/>
      <p:bldP spid="86022" grpId="0" animBg="1"/>
      <p:bldP spid="860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venir Book"/>
                <a:cs typeface="Avenir Book"/>
              </a:rPr>
              <a:t>Finding same instance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417638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Vision tasks such as stereo and motion estimation require finding corresponding features across two or more views.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816" y="2682333"/>
            <a:ext cx="26797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33" y="2953497"/>
            <a:ext cx="4780386" cy="2209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5919" y="5501733"/>
            <a:ext cx="4162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venir Book"/>
                <a:ea typeface="Arial" pitchFamily="-1" charset="0"/>
                <a:cs typeface="Avenir Book"/>
              </a:rPr>
              <a:t>SIFT: Scale-Invariant Feature Transform </a:t>
            </a:r>
          </a:p>
          <a:p>
            <a:endParaRPr lang="en-US" dirty="0">
              <a:latin typeface="Avenir Book"/>
              <a:cs typeface="Avenir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5533" y="550173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82638" lvl="1"/>
            <a:r>
              <a:rPr lang="en-US" dirty="0" smtClean="0">
                <a:latin typeface="Avenir Book"/>
                <a:cs typeface="Avenir Book"/>
              </a:rPr>
              <a:t>- Harris corner detector</a:t>
            </a:r>
          </a:p>
          <a:p>
            <a:pPr marL="782638" lvl="1"/>
            <a:r>
              <a:rPr lang="en-US" dirty="0" smtClean="0">
                <a:latin typeface="Avenir Book"/>
                <a:cs typeface="Avenir Book"/>
              </a:rPr>
              <a:t>- finding a characteristic scale:  </a:t>
            </a:r>
            <a:r>
              <a:rPr lang="en-US" dirty="0" err="1" smtClean="0">
                <a:latin typeface="Avenir Book"/>
                <a:cs typeface="Avenir Book"/>
              </a:rPr>
              <a:t>DoG</a:t>
            </a:r>
            <a:r>
              <a:rPr lang="en-US" dirty="0" smtClean="0">
                <a:latin typeface="Avenir Book"/>
                <a:cs typeface="Avenir Book"/>
              </a:rPr>
              <a:t> or </a:t>
            </a:r>
            <a:r>
              <a:rPr lang="en-US" dirty="0" err="1" smtClean="0">
                <a:latin typeface="Avenir Book"/>
                <a:cs typeface="Avenir Book"/>
              </a:rPr>
              <a:t>Laplacian</a:t>
            </a:r>
            <a:r>
              <a:rPr lang="en-US" dirty="0" smtClean="0">
                <a:latin typeface="Avenir Book"/>
                <a:cs typeface="Avenir Book"/>
              </a:rPr>
              <a:t> of Gaussian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10069" y="2313001"/>
            <a:ext cx="2642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Local image </a:t>
            </a:r>
            <a:r>
              <a:rPr lang="en-US" u="sng" dirty="0" smtClean="0">
                <a:latin typeface="Avenir Book"/>
                <a:cs typeface="Avenir Book"/>
              </a:rPr>
              <a:t>description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72507" y="2412997"/>
            <a:ext cx="2616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Feature point </a:t>
            </a:r>
            <a:r>
              <a:rPr lang="en-US" u="sng" dirty="0" smtClean="0">
                <a:latin typeface="Avenir Book"/>
                <a:cs typeface="Avenir Book"/>
              </a:rPr>
              <a:t>detection</a:t>
            </a:r>
            <a:endParaRPr lang="en-US" dirty="0" smtClean="0">
              <a:latin typeface="Avenir Book"/>
              <a:cs typeface="Avenir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1143000"/>
          </a:xfrm>
        </p:spPr>
        <p:txBody>
          <a:bodyPr>
            <a:normAutofit/>
          </a:bodyPr>
          <a:lstStyle/>
          <a:p>
            <a:r>
              <a:rPr lang="en-US" b="1">
                <a:latin typeface="Avenir Book"/>
                <a:cs typeface="Avenir Book"/>
              </a:rPr>
              <a:t>Scale-Invariant Feature Transform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2446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venir Book"/>
                <a:cs typeface="Avenir Book"/>
              </a:rPr>
              <a:t>Generates image features, “</a:t>
            </a:r>
            <a:r>
              <a:rPr lang="en-US" dirty="0" err="1">
                <a:latin typeface="Avenir Book"/>
                <a:cs typeface="Avenir Book"/>
              </a:rPr>
              <a:t>keypoints</a:t>
            </a:r>
            <a:r>
              <a:rPr lang="en-US" dirty="0">
                <a:latin typeface="Avenir Book"/>
                <a:cs typeface="Avenir Book"/>
              </a:rPr>
              <a:t>”</a:t>
            </a:r>
          </a:p>
          <a:p>
            <a:pPr lvl="1"/>
            <a:r>
              <a:rPr lang="en-US" dirty="0">
                <a:latin typeface="Avenir Book"/>
                <a:cs typeface="Avenir Book"/>
              </a:rPr>
              <a:t>invariant to image scaling and rotation</a:t>
            </a:r>
          </a:p>
          <a:p>
            <a:pPr lvl="1"/>
            <a:endParaRPr lang="en-US" dirty="0">
              <a:latin typeface="Avenir Book"/>
              <a:cs typeface="Avenir Book"/>
            </a:endParaRPr>
          </a:p>
          <a:p>
            <a:pPr lvl="1"/>
            <a:r>
              <a:rPr lang="en-US" dirty="0">
                <a:latin typeface="Avenir Book"/>
                <a:cs typeface="Avenir Book"/>
              </a:rPr>
              <a:t>partially invariant to change in illumination and 3D camera viewpoint</a:t>
            </a:r>
          </a:p>
          <a:p>
            <a:pPr lvl="1"/>
            <a:endParaRPr lang="en-US" dirty="0">
              <a:latin typeface="Avenir Book"/>
              <a:cs typeface="Avenir Book"/>
            </a:endParaRPr>
          </a:p>
          <a:p>
            <a:pPr lvl="1"/>
            <a:r>
              <a:rPr lang="en-US" dirty="0">
                <a:latin typeface="Avenir Book"/>
                <a:cs typeface="Avenir Book"/>
              </a:rPr>
              <a:t>many can be extracted from typical images</a:t>
            </a:r>
          </a:p>
          <a:p>
            <a:pPr lvl="1"/>
            <a:endParaRPr lang="en-US" dirty="0">
              <a:latin typeface="Avenir Book"/>
              <a:cs typeface="Avenir Book"/>
            </a:endParaRPr>
          </a:p>
          <a:p>
            <a:pPr lvl="1"/>
            <a:r>
              <a:rPr lang="en-US" dirty="0">
                <a:latin typeface="Avenir Book"/>
                <a:cs typeface="Avenir Book"/>
              </a:rPr>
              <a:t>highly distinctive</a:t>
            </a:r>
          </a:p>
          <a:p>
            <a:endParaRPr lang="en-US" dirty="0">
              <a:latin typeface="Avenir Book"/>
              <a:cs typeface="Avenir Book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833533" y="4404246"/>
            <a:ext cx="1741488" cy="2378075"/>
            <a:chOff x="144" y="1200"/>
            <a:chExt cx="1170" cy="1597"/>
          </a:xfrm>
        </p:grpSpPr>
        <p:pic>
          <p:nvPicPr>
            <p:cNvPr id="3077" name="Picture 5" descr="panda1_patche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1200"/>
              <a:ext cx="1170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8" name="Text Box 6"/>
            <p:cNvSpPr txBox="1">
              <a:spLocks noChangeArrowheads="1"/>
            </p:cNvSpPr>
            <p:nvPr/>
          </p:nvSpPr>
          <p:spPr bwMode="auto">
            <a:xfrm>
              <a:off x="192" y="2582"/>
              <a:ext cx="1056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500">
                  <a:latin typeface="Avenir Book"/>
                  <a:cs typeface="Avenir Book"/>
                </a:rPr>
                <a:t>SIFT [Lowe]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6" y="1176867"/>
            <a:ext cx="8755763" cy="48005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4333" y="1176867"/>
            <a:ext cx="8062896" cy="5757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3999" y="4174067"/>
            <a:ext cx="8466668" cy="5757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venir Book"/>
                <a:cs typeface="Avenir Book"/>
              </a:rPr>
              <a:t>Task: find the most similar patch in a second image</a:t>
            </a:r>
            <a:endParaRPr lang="en-US" sz="2800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sp>
        <p:nvSpPr>
          <p:cNvPr id="10" name="Title 10"/>
          <p:cNvSpPr>
            <a:spLocks noGrp="1"/>
          </p:cNvSpPr>
          <p:nvPr>
            <p:ph type="title"/>
          </p:nvPr>
        </p:nvSpPr>
        <p:spPr>
          <a:xfrm>
            <a:off x="0" y="317500"/>
            <a:ext cx="9144000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Goal: Find the same patch</a:t>
            </a:r>
            <a:endParaRPr lang="en-US" dirty="0">
              <a:latin typeface="Avenir Book"/>
              <a:cs typeface="Avenir Boo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venir Book"/>
                <a:cs typeface="Avenir Book"/>
              </a:rPr>
              <a:t>SIFT Algorithm </a:t>
            </a:r>
            <a:r>
              <a:rPr lang="en-US" b="1" dirty="0">
                <a:latin typeface="Avenir Book"/>
                <a:cs typeface="Avenir Book"/>
              </a:rPr>
              <a:t>Stages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venir Book"/>
                <a:cs typeface="Avenir Book"/>
              </a:rPr>
              <a:t>Scale-space </a:t>
            </a:r>
            <a:r>
              <a:rPr lang="en-US" b="1" dirty="0" err="1">
                <a:latin typeface="Avenir Book"/>
                <a:cs typeface="Avenir Book"/>
              </a:rPr>
              <a:t>Extrema</a:t>
            </a:r>
            <a:r>
              <a:rPr lang="en-US" b="1" dirty="0">
                <a:latin typeface="Avenir Book"/>
                <a:cs typeface="Avenir Book"/>
              </a:rPr>
              <a:t> Detection</a:t>
            </a:r>
          </a:p>
          <a:p>
            <a:pPr lvl="1"/>
            <a:r>
              <a:rPr lang="en-US" dirty="0">
                <a:latin typeface="Avenir Book"/>
                <a:cs typeface="Avenir Book"/>
              </a:rPr>
              <a:t>Uses difference-of-Gaussian function</a:t>
            </a:r>
          </a:p>
          <a:p>
            <a:r>
              <a:rPr lang="en-US" b="1" dirty="0" err="1">
                <a:latin typeface="Avenir Book"/>
                <a:cs typeface="Avenir Book"/>
              </a:rPr>
              <a:t>Keypoint</a:t>
            </a:r>
            <a:r>
              <a:rPr lang="en-US" b="1" dirty="0">
                <a:latin typeface="Avenir Book"/>
                <a:cs typeface="Avenir Book"/>
              </a:rPr>
              <a:t> Localization</a:t>
            </a:r>
          </a:p>
          <a:p>
            <a:pPr lvl="1"/>
            <a:r>
              <a:rPr lang="en-US" dirty="0">
                <a:latin typeface="Avenir Book"/>
                <a:cs typeface="Avenir Book"/>
              </a:rPr>
              <a:t>Sub-pixel location and scale fit to a model</a:t>
            </a:r>
          </a:p>
          <a:p>
            <a:r>
              <a:rPr lang="en-US" b="1" dirty="0">
                <a:latin typeface="Avenir Book"/>
                <a:cs typeface="Avenir Book"/>
              </a:rPr>
              <a:t>Orientation assignment</a:t>
            </a:r>
          </a:p>
          <a:p>
            <a:pPr lvl="1"/>
            <a:r>
              <a:rPr lang="en-US" dirty="0">
                <a:latin typeface="Avenir Book"/>
                <a:cs typeface="Avenir Book"/>
              </a:rPr>
              <a:t>1 or more for each </a:t>
            </a:r>
            <a:r>
              <a:rPr lang="en-US" dirty="0" err="1">
                <a:latin typeface="Avenir Book"/>
                <a:cs typeface="Avenir Book"/>
              </a:rPr>
              <a:t>keypoint</a:t>
            </a:r>
            <a:endParaRPr lang="en-US" dirty="0">
              <a:latin typeface="Avenir Book"/>
              <a:cs typeface="Avenir Book"/>
            </a:endParaRPr>
          </a:p>
          <a:p>
            <a:r>
              <a:rPr lang="en-US" b="1" dirty="0" err="1">
                <a:latin typeface="Avenir Book"/>
                <a:cs typeface="Avenir Book"/>
              </a:rPr>
              <a:t>Keypoint</a:t>
            </a:r>
            <a:r>
              <a:rPr lang="en-US" b="1" dirty="0">
                <a:latin typeface="Avenir Book"/>
                <a:cs typeface="Avenir Book"/>
              </a:rPr>
              <a:t> descriptor</a:t>
            </a:r>
          </a:p>
          <a:p>
            <a:pPr lvl="1"/>
            <a:r>
              <a:rPr lang="en-US" dirty="0">
                <a:latin typeface="Avenir Book"/>
                <a:cs typeface="Avenir Book"/>
              </a:rPr>
              <a:t>Created from local image gradients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267" y="6393934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See document: SIFT-</a:t>
            </a:r>
            <a:r>
              <a:rPr lang="en-US" dirty="0" err="1" smtClean="0">
                <a:latin typeface="Avenir Book"/>
                <a:cs typeface="Avenir Book"/>
              </a:rPr>
              <a:t>tutorial.pdf</a:t>
            </a:r>
            <a:endParaRPr lang="en-US" dirty="0">
              <a:latin typeface="Avenir Book"/>
              <a:cs typeface="Avenir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>
                <a:latin typeface="Avenir Book"/>
                <a:cs typeface="Avenir Book"/>
              </a:rPr>
              <a:t>Scale Space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90600" y="1905000"/>
            <a:ext cx="11025188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9" name="Picture 1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2200" y="990600"/>
            <a:ext cx="39624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62" name="Picture 18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1524000"/>
            <a:ext cx="36623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>
                <a:latin typeface="Avenir Book"/>
                <a:cs typeface="Avenir Book"/>
              </a:rPr>
              <a:t>Difference Of Gaussian Pyramid</a:t>
            </a:r>
          </a:p>
        </p:txBody>
      </p:sp>
      <p:pic>
        <p:nvPicPr>
          <p:cNvPr id="8200" name="Picture 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990600"/>
            <a:ext cx="591661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57200" y="1905000"/>
            <a:ext cx="9812338" cy="473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990600" y="2514600"/>
            <a:ext cx="0" cy="1219200"/>
          </a:xfrm>
          <a:prstGeom prst="line">
            <a:avLst/>
          </a:prstGeom>
          <a:noFill/>
          <a:ln w="1270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 rot="20435092" flipV="1">
            <a:off x="1533525" y="3098800"/>
            <a:ext cx="1143000" cy="3810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>
            <a:off x="2743200" y="2590800"/>
            <a:ext cx="0" cy="1219200"/>
          </a:xfrm>
          <a:prstGeom prst="line">
            <a:avLst/>
          </a:prstGeom>
          <a:noFill/>
          <a:ln w="1270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 rot="20435092" flipV="1">
            <a:off x="3286125" y="3175000"/>
            <a:ext cx="1143000" cy="3810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>
            <a:off x="4410075" y="2514600"/>
            <a:ext cx="0" cy="1219200"/>
          </a:xfrm>
          <a:prstGeom prst="line">
            <a:avLst/>
          </a:prstGeom>
          <a:noFill/>
          <a:ln w="1270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 rot="20435092" flipV="1">
            <a:off x="4953000" y="3098800"/>
            <a:ext cx="1143000" cy="3810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>
            <a:off x="6010275" y="2514600"/>
            <a:ext cx="0" cy="1219200"/>
          </a:xfrm>
          <a:prstGeom prst="line">
            <a:avLst/>
          </a:prstGeom>
          <a:noFill/>
          <a:ln w="1270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 rot="20435092" flipV="1">
            <a:off x="6553200" y="3098800"/>
            <a:ext cx="1143000" cy="3810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214" name="Line 22"/>
          <p:cNvSpPr>
            <a:spLocks noChangeShapeType="1"/>
          </p:cNvSpPr>
          <p:nvPr/>
        </p:nvSpPr>
        <p:spPr bwMode="auto">
          <a:xfrm>
            <a:off x="7686675" y="2514600"/>
            <a:ext cx="0" cy="1219200"/>
          </a:xfrm>
          <a:prstGeom prst="line">
            <a:avLst/>
          </a:prstGeom>
          <a:noFill/>
          <a:ln w="1270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215" name="Line 23"/>
          <p:cNvSpPr>
            <a:spLocks noChangeShapeType="1"/>
          </p:cNvSpPr>
          <p:nvPr/>
        </p:nvSpPr>
        <p:spPr bwMode="auto">
          <a:xfrm rot="-1164908" flipH="1" flipV="1">
            <a:off x="1585913" y="3465513"/>
            <a:ext cx="6705600" cy="13462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217" name="Line 25"/>
          <p:cNvSpPr>
            <a:spLocks noChangeShapeType="1"/>
          </p:cNvSpPr>
          <p:nvPr/>
        </p:nvSpPr>
        <p:spPr bwMode="auto">
          <a:xfrm>
            <a:off x="1133475" y="4800600"/>
            <a:ext cx="0" cy="1219200"/>
          </a:xfrm>
          <a:prstGeom prst="line">
            <a:avLst/>
          </a:prstGeom>
          <a:noFill/>
          <a:ln w="1270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 rot="20435092" flipV="1">
            <a:off x="1457325" y="5384800"/>
            <a:ext cx="1143000" cy="3810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219" name="Line 27"/>
          <p:cNvSpPr>
            <a:spLocks noChangeShapeType="1"/>
          </p:cNvSpPr>
          <p:nvPr/>
        </p:nvSpPr>
        <p:spPr bwMode="auto">
          <a:xfrm>
            <a:off x="2590800" y="4800600"/>
            <a:ext cx="0" cy="1219200"/>
          </a:xfrm>
          <a:prstGeom prst="line">
            <a:avLst/>
          </a:prstGeom>
          <a:noFill/>
          <a:ln w="1270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220" name="Line 28"/>
          <p:cNvSpPr>
            <a:spLocks noChangeShapeType="1"/>
          </p:cNvSpPr>
          <p:nvPr/>
        </p:nvSpPr>
        <p:spPr bwMode="auto">
          <a:xfrm rot="20435092" flipV="1">
            <a:off x="3362325" y="5384800"/>
            <a:ext cx="1143000" cy="3810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221" name="Line 29"/>
          <p:cNvSpPr>
            <a:spLocks noChangeShapeType="1"/>
          </p:cNvSpPr>
          <p:nvPr/>
        </p:nvSpPr>
        <p:spPr bwMode="auto">
          <a:xfrm>
            <a:off x="4495800" y="4800600"/>
            <a:ext cx="0" cy="1219200"/>
          </a:xfrm>
          <a:prstGeom prst="line">
            <a:avLst/>
          </a:prstGeom>
          <a:noFill/>
          <a:ln w="1270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222" name="Line 30"/>
          <p:cNvSpPr>
            <a:spLocks noChangeShapeType="1"/>
          </p:cNvSpPr>
          <p:nvPr/>
        </p:nvSpPr>
        <p:spPr bwMode="auto">
          <a:xfrm rot="20435092" flipV="1">
            <a:off x="4733925" y="5384800"/>
            <a:ext cx="1143000" cy="3810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223" name="Line 31"/>
          <p:cNvSpPr>
            <a:spLocks noChangeShapeType="1"/>
          </p:cNvSpPr>
          <p:nvPr/>
        </p:nvSpPr>
        <p:spPr bwMode="auto">
          <a:xfrm>
            <a:off x="5867400" y="4800600"/>
            <a:ext cx="0" cy="1219200"/>
          </a:xfrm>
          <a:prstGeom prst="line">
            <a:avLst/>
          </a:prstGeom>
          <a:noFill/>
          <a:ln w="1270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224" name="Line 32"/>
          <p:cNvSpPr>
            <a:spLocks noChangeShapeType="1"/>
          </p:cNvSpPr>
          <p:nvPr/>
        </p:nvSpPr>
        <p:spPr bwMode="auto">
          <a:xfrm rot="20435092" flipV="1">
            <a:off x="6334125" y="5384800"/>
            <a:ext cx="1143000" cy="3810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225" name="Line 33"/>
          <p:cNvSpPr>
            <a:spLocks noChangeShapeType="1"/>
          </p:cNvSpPr>
          <p:nvPr/>
        </p:nvSpPr>
        <p:spPr bwMode="auto">
          <a:xfrm>
            <a:off x="7467600" y="4800600"/>
            <a:ext cx="0" cy="1219200"/>
          </a:xfrm>
          <a:prstGeom prst="line">
            <a:avLst/>
          </a:prstGeom>
          <a:noFill/>
          <a:ln w="1270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venir Book"/>
              <a:cs typeface="Avenir Book"/>
            </a:endParaRPr>
          </a:p>
        </p:txBody>
      </p:sp>
      <p:sp>
        <p:nvSpPr>
          <p:cNvPr id="8227" name="Text Box 35"/>
          <p:cNvSpPr txBox="1">
            <a:spLocks noChangeArrowheads="1"/>
          </p:cNvSpPr>
          <p:nvPr/>
        </p:nvSpPr>
        <p:spPr bwMode="auto">
          <a:xfrm>
            <a:off x="762000" y="1752600"/>
            <a:ext cx="18902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66FF"/>
                </a:solidFill>
                <a:latin typeface="Avenir Book"/>
                <a:cs typeface="Avenir Book"/>
              </a:rPr>
              <a:t>Blur </a:t>
            </a:r>
            <a:r>
              <a:rPr lang="en-US" b="1">
                <a:latin typeface="Avenir Book"/>
                <a:cs typeface="Avenir Book"/>
              </a:rPr>
              <a:t>&amp;</a:t>
            </a:r>
            <a:r>
              <a:rPr lang="en-US" b="1">
                <a:solidFill>
                  <a:srgbClr val="0066FF"/>
                </a:solidFill>
                <a:latin typeface="Avenir Book"/>
                <a:cs typeface="Avenir Book"/>
              </a:rPr>
              <a:t> </a:t>
            </a:r>
            <a:r>
              <a:rPr lang="en-US" b="1">
                <a:solidFill>
                  <a:srgbClr val="FF0000"/>
                </a:solidFill>
                <a:latin typeface="Avenir Book"/>
                <a:cs typeface="Avenir Book"/>
              </a:rPr>
              <a:t>Resample</a:t>
            </a:r>
          </a:p>
        </p:txBody>
      </p:sp>
      <p:sp>
        <p:nvSpPr>
          <p:cNvPr id="8229" name="Text Box 37"/>
          <p:cNvSpPr txBox="1">
            <a:spLocks noChangeArrowheads="1"/>
          </p:cNvSpPr>
          <p:nvPr/>
        </p:nvSpPr>
        <p:spPr bwMode="auto">
          <a:xfrm>
            <a:off x="228600" y="24384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venir Book"/>
                <a:cs typeface="Avenir Book"/>
              </a:rPr>
              <a:t>A</a:t>
            </a:r>
          </a:p>
        </p:txBody>
      </p:sp>
      <p:sp>
        <p:nvSpPr>
          <p:cNvPr id="8230" name="Text Box 38"/>
          <p:cNvSpPr txBox="1">
            <a:spLocks noChangeArrowheads="1"/>
          </p:cNvSpPr>
          <p:nvPr/>
        </p:nvSpPr>
        <p:spPr bwMode="auto">
          <a:xfrm>
            <a:off x="228600" y="3276600"/>
            <a:ext cx="330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venir Book"/>
                <a:cs typeface="Avenir Book"/>
              </a:rPr>
              <a:t>B</a:t>
            </a:r>
          </a:p>
        </p:txBody>
      </p:sp>
      <p:sp>
        <p:nvSpPr>
          <p:cNvPr id="8231" name="Text Box 39"/>
          <p:cNvSpPr txBox="1">
            <a:spLocks noChangeArrowheads="1"/>
          </p:cNvSpPr>
          <p:nvPr/>
        </p:nvSpPr>
        <p:spPr bwMode="auto">
          <a:xfrm>
            <a:off x="228600" y="47244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venir Book"/>
                <a:cs typeface="Avenir Book"/>
              </a:rPr>
              <a:t>A</a:t>
            </a:r>
          </a:p>
        </p:txBody>
      </p:sp>
      <p:sp>
        <p:nvSpPr>
          <p:cNvPr id="8232" name="Text Box 40"/>
          <p:cNvSpPr txBox="1">
            <a:spLocks noChangeArrowheads="1"/>
          </p:cNvSpPr>
          <p:nvPr/>
        </p:nvSpPr>
        <p:spPr bwMode="auto">
          <a:xfrm>
            <a:off x="228600" y="5562600"/>
            <a:ext cx="330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venir Book"/>
                <a:cs typeface="Avenir Book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2" name="Picture 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09600" y="1905000"/>
            <a:ext cx="10134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/>
              <a:t>Difference Of Gaussian Pyramid</a:t>
            </a:r>
          </a:p>
        </p:txBody>
      </p:sp>
      <p:pic>
        <p:nvPicPr>
          <p:cNvPr id="9219" name="Picture 3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1047750"/>
            <a:ext cx="591661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4267200" y="1828800"/>
            <a:ext cx="573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A- 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err="1">
                <a:latin typeface="Avenir Book"/>
                <a:cs typeface="Avenir Book"/>
              </a:rPr>
              <a:t>Extrema</a:t>
            </a:r>
            <a:r>
              <a:rPr lang="en-US" b="1" dirty="0">
                <a:latin typeface="Avenir Book"/>
                <a:cs typeface="Avenir Book"/>
              </a:rPr>
              <a:t> Detection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70000"/>
            <a:ext cx="8229600" cy="4525963"/>
          </a:xfrm>
        </p:spPr>
        <p:txBody>
          <a:bodyPr/>
          <a:lstStyle/>
          <a:p>
            <a:r>
              <a:rPr lang="en-US" dirty="0" err="1">
                <a:latin typeface="Avenir Book"/>
                <a:cs typeface="Avenir Book"/>
              </a:rPr>
              <a:t>Keypoint</a:t>
            </a:r>
            <a:r>
              <a:rPr lang="en-US" dirty="0">
                <a:latin typeface="Avenir Book"/>
                <a:cs typeface="Avenir Book"/>
              </a:rPr>
              <a:t> must be a minima or maxima of its 8 neighbors at it’s scale and the 9 neighbors above and  9 below.</a:t>
            </a:r>
          </a:p>
          <a:p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743200"/>
            <a:ext cx="48768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venir Book"/>
                <a:cs typeface="Avenir Book"/>
              </a:rPr>
              <a:t>Extrema Detection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0" y="1524000"/>
            <a:ext cx="10668000" cy="445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latin typeface="Avenir Book"/>
                <a:cs typeface="Avenir Book"/>
              </a:rPr>
              <a:t>Keypoint</a:t>
            </a:r>
            <a:r>
              <a:rPr lang="en-US" b="1" dirty="0" smtClean="0">
                <a:latin typeface="Avenir Book"/>
                <a:cs typeface="Avenir Book"/>
              </a:rPr>
              <a:t> Localization and Refinement</a:t>
            </a:r>
            <a:endParaRPr lang="en-US" b="1" dirty="0">
              <a:latin typeface="Avenir Book"/>
              <a:cs typeface="Avenir Boo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5976938"/>
            <a:ext cx="8415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Throw out points that have low contrast</a:t>
            </a:r>
          </a:p>
          <a:p>
            <a:r>
              <a:rPr lang="en-US" dirty="0" smtClean="0">
                <a:latin typeface="Avenir Book"/>
                <a:cs typeface="Avenir Book"/>
              </a:rPr>
              <a:t>Remove points that are too “edgy”.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1198" y="1540934"/>
            <a:ext cx="10533719" cy="443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latin typeface="Avenir Book"/>
                <a:cs typeface="Avenir Book"/>
              </a:rPr>
              <a:t>Keypoint Localization and Refinement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417638"/>
            <a:ext cx="6378758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>
                <a:latin typeface="Avenir Book"/>
                <a:cs typeface="Avenir Book"/>
              </a:rPr>
              <a:t>Orientation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br>
              <a:rPr lang="en-US" dirty="0" smtClean="0">
                <a:latin typeface="Avenir Book"/>
                <a:cs typeface="Avenir Book"/>
              </a:rPr>
            </a:br>
            <a:r>
              <a:rPr lang="en-US" dirty="0" smtClean="0">
                <a:latin typeface="Avenir Book"/>
                <a:cs typeface="Avenir Book"/>
              </a:rPr>
              <a:t>Assignment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latin typeface="Avenir Book"/>
                <a:cs typeface="Avenir Book"/>
              </a:rPr>
              <a:t>Create histogram of local gradient directions computed at selected scale</a:t>
            </a:r>
          </a:p>
          <a:p>
            <a:r>
              <a:rPr lang="en-US" sz="2400" dirty="0">
                <a:latin typeface="Avenir Book"/>
                <a:cs typeface="Avenir Book"/>
              </a:rPr>
              <a:t>Assign canonical orientation at peak of smoothed histogram</a:t>
            </a:r>
          </a:p>
          <a:p>
            <a:r>
              <a:rPr lang="en-US" sz="2400" dirty="0">
                <a:latin typeface="Avenir Book"/>
                <a:cs typeface="Avenir Book"/>
              </a:rPr>
              <a:t>Each </a:t>
            </a:r>
            <a:r>
              <a:rPr lang="en-US" sz="2400" dirty="0" err="1">
                <a:latin typeface="Avenir Book"/>
                <a:cs typeface="Avenir Book"/>
              </a:rPr>
              <a:t>keypoint</a:t>
            </a:r>
            <a:r>
              <a:rPr lang="en-US" sz="2400" dirty="0">
                <a:latin typeface="Avenir Book"/>
                <a:cs typeface="Avenir Book"/>
              </a:rPr>
              <a:t> specifies stable 2D coordinates (</a:t>
            </a:r>
            <a:r>
              <a:rPr lang="en-US" sz="2400" dirty="0" err="1">
                <a:latin typeface="Avenir Book"/>
                <a:cs typeface="Avenir Book"/>
              </a:rPr>
              <a:t>x</a:t>
            </a:r>
            <a:r>
              <a:rPr lang="en-US" sz="2400" dirty="0">
                <a:latin typeface="Avenir Book"/>
                <a:cs typeface="Avenir Book"/>
              </a:rPr>
              <a:t>, </a:t>
            </a:r>
            <a:r>
              <a:rPr lang="en-US" sz="2400" dirty="0" err="1">
                <a:latin typeface="Avenir Book"/>
                <a:cs typeface="Avenir Book"/>
              </a:rPr>
              <a:t>y</a:t>
            </a:r>
            <a:r>
              <a:rPr lang="en-US" sz="2400" dirty="0">
                <a:latin typeface="Avenir Book"/>
                <a:cs typeface="Avenir Book"/>
              </a:rPr>
              <a:t>, scale, orientation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495800"/>
            <a:ext cx="26876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4378325"/>
            <a:ext cx="41910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1788" y="116256"/>
            <a:ext cx="3122612" cy="148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006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Avenir Book"/>
                <a:cs typeface="Avenir Book"/>
              </a:rPr>
              <a:t>3D object recognition </a:t>
            </a:r>
            <a:r>
              <a:rPr lang="en-US" dirty="0" smtClean="0">
                <a:latin typeface="Avenir Book"/>
                <a:cs typeface="Avenir Book"/>
              </a:rPr>
              <a:t>example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43000"/>
            <a:ext cx="20796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438525"/>
            <a:ext cx="8088313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4921" y="1143000"/>
            <a:ext cx="376872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Not all patches are created equal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30" y="1261533"/>
            <a:ext cx="8653737" cy="5276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3716867"/>
            <a:ext cx="8466668" cy="13292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venir Book"/>
                <a:cs typeface="Avenir Book"/>
              </a:rPr>
              <a:t>Intuition: this would be a good patch for matching, since it is very distinctive (there is only one patch in the second frame that looks similar)</a:t>
            </a:r>
            <a:endParaRPr lang="en-US" sz="2800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1143000"/>
          </a:xfrm>
        </p:spPr>
        <p:txBody>
          <a:bodyPr/>
          <a:lstStyle/>
          <a:p>
            <a:r>
              <a:rPr lang="en-US" b="1">
                <a:latin typeface="Avenir Book"/>
                <a:cs typeface="Avenir Book"/>
              </a:rPr>
              <a:t>SIFT Review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4200" y="143086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venir Book"/>
                <a:cs typeface="Avenir Book"/>
              </a:rPr>
              <a:t>Generates image features, “</a:t>
            </a:r>
            <a:r>
              <a:rPr lang="en-US" dirty="0" err="1">
                <a:latin typeface="Avenir Book"/>
                <a:cs typeface="Avenir Book"/>
              </a:rPr>
              <a:t>keypoints</a:t>
            </a:r>
            <a:r>
              <a:rPr lang="en-US" dirty="0">
                <a:latin typeface="Avenir Book"/>
                <a:cs typeface="Avenir Book"/>
              </a:rPr>
              <a:t>”</a:t>
            </a:r>
          </a:p>
          <a:p>
            <a:pPr lvl="1"/>
            <a:r>
              <a:rPr lang="en-US" dirty="0">
                <a:latin typeface="Avenir Book"/>
                <a:cs typeface="Avenir Book"/>
              </a:rPr>
              <a:t>invariant to image scaling and rotation</a:t>
            </a:r>
          </a:p>
          <a:p>
            <a:pPr lvl="1"/>
            <a:r>
              <a:rPr lang="en-US" dirty="0">
                <a:latin typeface="Avenir Book"/>
                <a:cs typeface="Avenir Book"/>
              </a:rPr>
              <a:t>partially invariant to change in illumination and 3D camera viewpoint</a:t>
            </a:r>
          </a:p>
          <a:p>
            <a:pPr lvl="1"/>
            <a:r>
              <a:rPr lang="en-US" dirty="0">
                <a:latin typeface="Avenir Book"/>
                <a:cs typeface="Avenir Book"/>
              </a:rPr>
              <a:t>many can be extracted from typical images</a:t>
            </a:r>
          </a:p>
          <a:p>
            <a:r>
              <a:rPr lang="en-US" dirty="0">
                <a:latin typeface="Avenir Book"/>
                <a:cs typeface="Avenir Book"/>
              </a:rPr>
              <a:t>Each “</a:t>
            </a:r>
            <a:r>
              <a:rPr lang="en-US" dirty="0" err="1">
                <a:latin typeface="Avenir Book"/>
                <a:cs typeface="Avenir Book"/>
              </a:rPr>
              <a:t>keypoint</a:t>
            </a:r>
            <a:r>
              <a:rPr lang="en-US" dirty="0">
                <a:latin typeface="Avenir Book"/>
                <a:cs typeface="Avenir Book"/>
              </a:rPr>
              <a:t>” has an associated </a:t>
            </a:r>
            <a:r>
              <a:rPr lang="en-US" b="1" dirty="0">
                <a:latin typeface="Avenir Book"/>
                <a:cs typeface="Avenir Book"/>
              </a:rPr>
              <a:t>descriptor</a:t>
            </a:r>
            <a:r>
              <a:rPr lang="en-US" dirty="0">
                <a:latin typeface="Avenir Book"/>
                <a:cs typeface="Avenir Book"/>
              </a:rPr>
              <a:t> that is</a:t>
            </a:r>
          </a:p>
          <a:p>
            <a:pPr lvl="1"/>
            <a:r>
              <a:rPr lang="en-US" dirty="0">
                <a:latin typeface="Avenir Book"/>
                <a:cs typeface="Avenir Book"/>
              </a:rPr>
              <a:t>Relative to </a:t>
            </a:r>
            <a:r>
              <a:rPr lang="en-US" dirty="0" err="1">
                <a:latin typeface="Avenir Book"/>
                <a:cs typeface="Avenir Book"/>
              </a:rPr>
              <a:t>keypoint</a:t>
            </a:r>
            <a:r>
              <a:rPr lang="en-US" dirty="0">
                <a:latin typeface="Avenir Book"/>
                <a:cs typeface="Avenir Book"/>
              </a:rPr>
              <a:t> orientation and scale</a:t>
            </a:r>
          </a:p>
          <a:p>
            <a:pPr lvl="1"/>
            <a:r>
              <a:rPr lang="en-US" dirty="0">
                <a:latin typeface="Avenir Book"/>
                <a:cs typeface="Avenir Book"/>
              </a:rPr>
              <a:t>Is robust to small affine transformations.</a:t>
            </a:r>
          </a:p>
          <a:p>
            <a:endParaRPr lang="en-US" dirty="0">
              <a:latin typeface="Avenir Book"/>
              <a:cs typeface="Avenir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30641" cy="4453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463" y="2023533"/>
            <a:ext cx="5499043" cy="4834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139700"/>
            <a:ext cx="8293100" cy="1727200"/>
          </a:xfrm>
          <a:ln/>
        </p:spPr>
        <p:txBody>
          <a:bodyPr rIns="132080">
            <a:normAutofit fontScale="90000"/>
          </a:bodyPr>
          <a:lstStyle/>
          <a:p>
            <a:r>
              <a:rPr lang="en-US" sz="3600">
                <a:latin typeface="Avenir Book"/>
                <a:cs typeface="Avenir Book"/>
              </a:rPr>
              <a:t>Uses for feature point detectors and descriptors in computer vision and graphics.  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625600"/>
            <a:ext cx="5295900" cy="5232400"/>
          </a:xfrm>
          <a:ln/>
        </p:spPr>
        <p:txBody>
          <a:bodyPr rIns="132080">
            <a:normAutofit lnSpcReduction="10000"/>
          </a:bodyPr>
          <a:lstStyle/>
          <a:p>
            <a:endParaRPr lang="en-US" sz="2800" dirty="0">
              <a:latin typeface="Avenir Book"/>
              <a:cs typeface="Avenir Book"/>
            </a:endParaRPr>
          </a:p>
          <a:p>
            <a:pPr marL="782638" lvl="1"/>
            <a:r>
              <a:rPr lang="en-US" dirty="0">
                <a:latin typeface="Avenir Book"/>
                <a:cs typeface="Avenir Book"/>
              </a:rPr>
              <a:t>Image alignment and building panoramas</a:t>
            </a:r>
          </a:p>
          <a:p>
            <a:pPr marL="782638" lvl="1"/>
            <a:r>
              <a:rPr lang="en-US" dirty="0">
                <a:latin typeface="Avenir Book"/>
                <a:cs typeface="Avenir Book"/>
              </a:rPr>
              <a:t>3D reconstruction</a:t>
            </a:r>
          </a:p>
          <a:p>
            <a:pPr marL="782638" lvl="1"/>
            <a:r>
              <a:rPr lang="en-US" dirty="0">
                <a:latin typeface="Avenir Book"/>
                <a:cs typeface="Avenir Book"/>
              </a:rPr>
              <a:t>Motion tracking</a:t>
            </a:r>
          </a:p>
          <a:p>
            <a:pPr marL="782638" lvl="1"/>
            <a:r>
              <a:rPr lang="en-US" dirty="0" smtClean="0">
                <a:latin typeface="Avenir Book"/>
                <a:cs typeface="Avenir Book"/>
              </a:rPr>
              <a:t>Object and scene </a:t>
            </a:r>
            <a:r>
              <a:rPr lang="en-US" dirty="0">
                <a:latin typeface="Avenir Book"/>
                <a:cs typeface="Avenir Book"/>
              </a:rPr>
              <a:t>recognition</a:t>
            </a:r>
          </a:p>
          <a:p>
            <a:pPr marL="782638" lvl="1"/>
            <a:r>
              <a:rPr lang="en-US" dirty="0">
                <a:latin typeface="Avenir Book"/>
                <a:cs typeface="Avenir Book"/>
              </a:rPr>
              <a:t>Indexing and database retrieval</a:t>
            </a:r>
          </a:p>
          <a:p>
            <a:pPr marL="782638" lvl="1"/>
            <a:r>
              <a:rPr lang="en-US" dirty="0">
                <a:latin typeface="Avenir Book"/>
                <a:cs typeface="Avenir Book"/>
              </a:rPr>
              <a:t>Robot navigation</a:t>
            </a:r>
          </a:p>
          <a:p>
            <a:pPr marL="782638" lvl="1"/>
            <a:r>
              <a:rPr lang="en-US" dirty="0">
                <a:latin typeface="Avenir Book"/>
                <a:cs typeface="Avenir Book"/>
              </a:rPr>
              <a:t>… other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0" y="2527300"/>
            <a:ext cx="4240463" cy="3098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5810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 (Body)"/>
                <a:cs typeface="Calibri (Body)"/>
              </a:rPr>
              <a:t>J. </a:t>
            </a:r>
            <a:r>
              <a:rPr lang="en-US" sz="1200" dirty="0" err="1" smtClean="0">
                <a:latin typeface="Calibri (Body)"/>
                <a:cs typeface="Calibri (Body)"/>
              </a:rPr>
              <a:t>Sivic</a:t>
            </a:r>
            <a:r>
              <a:rPr lang="en-US" sz="1200" dirty="0" smtClean="0">
                <a:latin typeface="Calibri (Body)"/>
                <a:cs typeface="Calibri (Body)"/>
              </a:rPr>
              <a:t>, B. </a:t>
            </a:r>
            <a:r>
              <a:rPr lang="en-US" sz="1200" dirty="0" err="1" smtClean="0">
                <a:latin typeface="Calibri (Body)"/>
                <a:cs typeface="Calibri (Body)"/>
              </a:rPr>
              <a:t>Kaneva</a:t>
            </a:r>
            <a:r>
              <a:rPr lang="en-US" sz="1200" dirty="0" smtClean="0">
                <a:latin typeface="Calibri (Body)"/>
                <a:cs typeface="Calibri (Body)"/>
              </a:rPr>
              <a:t>, A. </a:t>
            </a:r>
            <a:r>
              <a:rPr lang="en-US" sz="1200" dirty="0" err="1" smtClean="0">
                <a:latin typeface="Calibri (Body)"/>
                <a:cs typeface="Calibri (Body)"/>
              </a:rPr>
              <a:t>Torralba</a:t>
            </a:r>
            <a:r>
              <a:rPr lang="en-US" sz="1200" dirty="0" smtClean="0">
                <a:latin typeface="Calibri (Body)"/>
                <a:cs typeface="Calibri (Body)"/>
              </a:rPr>
              <a:t>, S. </a:t>
            </a:r>
            <a:r>
              <a:rPr lang="en-US" sz="1200" dirty="0" err="1" smtClean="0">
                <a:latin typeface="Calibri (Body)"/>
                <a:cs typeface="Calibri (Body)"/>
              </a:rPr>
              <a:t>Avidan</a:t>
            </a:r>
            <a:r>
              <a:rPr lang="en-US" sz="1200" dirty="0" smtClean="0">
                <a:latin typeface="Calibri (Body)"/>
                <a:cs typeface="Calibri (Body)"/>
              </a:rPr>
              <a:t> and W. T. Freeman (2008). Creating and exploring a large photorealistic virtual space </a:t>
            </a:r>
            <a:endParaRPr lang="en-US" sz="1200" dirty="0">
              <a:latin typeface="Calibri (Body)"/>
              <a:cs typeface="Calibri (Body)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42090" cy="624445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55" y="626532"/>
            <a:ext cx="8611611" cy="5916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Not all patches are created equal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86933"/>
            <a:ext cx="8462630" cy="48598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132" y="3716867"/>
            <a:ext cx="8466668" cy="13292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venir Book"/>
                <a:cs typeface="Avenir Book"/>
              </a:rPr>
              <a:t>Intuition: this would be a bad patch for matching, since it is </a:t>
            </a:r>
            <a:r>
              <a:rPr lang="en-US" sz="2800" b="1" dirty="0" smtClean="0">
                <a:solidFill>
                  <a:schemeClr val="tx1"/>
                </a:solidFill>
                <a:latin typeface="Avenir Book"/>
                <a:cs typeface="Avenir Book"/>
              </a:rPr>
              <a:t>not </a:t>
            </a:r>
            <a:r>
              <a:rPr lang="en-US" sz="2800" dirty="0" smtClean="0">
                <a:solidFill>
                  <a:schemeClr val="tx1"/>
                </a:solidFill>
                <a:latin typeface="Avenir Book"/>
                <a:cs typeface="Avenir Book"/>
              </a:rPr>
              <a:t>very distinctive (there are many similar patches in the second frame)</a:t>
            </a:r>
            <a:endParaRPr lang="en-US" sz="2800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venir Book"/>
                <a:cs typeface="Avenir Book"/>
              </a:rPr>
              <a:t>Building a Panorama</a:t>
            </a:r>
          </a:p>
        </p:txBody>
      </p:sp>
      <p:pic>
        <p:nvPicPr>
          <p:cNvPr id="22531" name="Picture 8" descr="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908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9" descr="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908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0" descr="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5908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11" descr="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5908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12" descr="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5908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Picture 13" descr="0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5908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" name="Picture 14" descr="0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25908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7" name="Picture 15" descr="0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25908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16" descr="0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25908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17" descr="0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25908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0" name="Picture 18" descr="1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25908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1" name="Picture 19" descr="1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25908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2" name="Picture 20" descr="1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25908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4" name="Picture 22" descr="20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25923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5" name="Picture 23" descr="28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25923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6" name="Picture 24" descr="36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25923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7" name="Picture 25" descr="44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25923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8" name="Picture 26" descr="5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0" y="25923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9" name="Picture 27" descr="60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0" y="25923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0" name="Picture 28" descr="68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25923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1" name="Picture 29" descr="76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0" y="25923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2" name="Picture 30" descr="78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0" y="25923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3" name="Picture 31" descr="pano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0" y="25923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55" name="Text Box 32"/>
          <p:cNvSpPr txBox="1">
            <a:spLocks noChangeArrowheads="1"/>
          </p:cNvSpPr>
          <p:nvPr/>
        </p:nvSpPr>
        <p:spPr bwMode="auto">
          <a:xfrm>
            <a:off x="381000" y="6324600"/>
            <a:ext cx="838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latin typeface="Avenir Book"/>
                <a:cs typeface="Avenir Book"/>
              </a:rPr>
              <a:t>M. Brown and D. G. Low</a:t>
            </a:r>
            <a:r>
              <a:rPr lang="en-US" dirty="0" err="1">
                <a:latin typeface="Avenir Book"/>
                <a:cs typeface="Avenir Book"/>
              </a:rPr>
              <a:t>e</a:t>
            </a:r>
            <a:r>
              <a:rPr lang="en-US" dirty="0">
                <a:latin typeface="Avenir Book"/>
                <a:cs typeface="Avenir Book"/>
              </a:rPr>
              <a:t>. </a:t>
            </a:r>
            <a:r>
              <a:rPr lang="ru-RU" dirty="0">
                <a:latin typeface="Avenir Book"/>
                <a:cs typeface="Avenir Book"/>
              </a:rPr>
              <a:t>Recognising Panorama</a:t>
            </a:r>
            <a:r>
              <a:rPr lang="en-US" dirty="0" err="1">
                <a:latin typeface="Avenir Book"/>
                <a:cs typeface="Avenir Book"/>
              </a:rPr>
              <a:t>s</a:t>
            </a:r>
            <a:r>
              <a:rPr lang="en-US" dirty="0">
                <a:latin typeface="Avenir Book"/>
                <a:cs typeface="Avenir Book"/>
              </a:rPr>
              <a:t>. ICCV 2003</a:t>
            </a:r>
            <a:endParaRPr lang="ru-RU" dirty="0">
              <a:latin typeface="Avenir Book"/>
              <a:cs typeface="Avenir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3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7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4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1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8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2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9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6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3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7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>
                <a:latin typeface="Avenir Book"/>
                <a:cs typeface="Avenir Book"/>
              </a:rPr>
              <a:t>How do we build a panorama?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>
                <a:latin typeface="Avenir Book"/>
                <a:cs typeface="Avenir Book"/>
              </a:rPr>
              <a:t>We need to match (align) images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19150" y="3435350"/>
            <a:ext cx="7486650" cy="2660650"/>
            <a:chOff x="0" y="0"/>
            <a:chExt cx="4716" cy="1675"/>
          </a:xfrm>
        </p:grpSpPr>
        <p:pic>
          <p:nvPicPr>
            <p:cNvPr id="15363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4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20738" y="3436938"/>
            <a:ext cx="7485062" cy="2663825"/>
            <a:chOff x="0" y="0"/>
            <a:chExt cx="4715" cy="1678"/>
          </a:xfrm>
        </p:grpSpPr>
        <p:pic>
          <p:nvPicPr>
            <p:cNvPr id="16385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>
                <a:latin typeface="Avenir Book"/>
                <a:cs typeface="Avenir Book"/>
              </a:rPr>
              <a:t>Matching with Features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820738" y="1714500"/>
            <a:ext cx="708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</a:pPr>
            <a:r>
              <a:rPr lang="en-US" sz="2800" dirty="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rPr>
              <a:t>Detect feature points in both images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\begin{document}&#10;&#10;$L(x,y,\sigma) = G(x,y,\sigma)*I(x,y)$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bmpmono"/>
  <p:tag name="ORIGWIDTH" val="132"/>
  <p:tag name="PICTUREFILESIZE" val="50570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RIGWIDTH" val="122"/>
  <p:tag name="PICTUREFILESIZE" val="64062"/>
  <p:tag name="TEXPOINT" val="latex"/>
  <p:tag name="SOURCE" val="\documentclass{article}\pagestyle{empty}&#10;\begin{document}&#10;&#10;$G(x,y,\sigma)=\frac{1}{2\pi}e^{-(x^2 + y^2)/2\sigma^2}$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bmpmono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&#10;\usepackage{amsmath}&#10;\usepackage{amssymb}&#10;&#10;\begin{document}&#10;&#10;\[&#10;\begin{split}&#10;D(x,y,\sigma) &amp;= (G(x,y,k \sigma) - G(x,y,\sigma)*I(x,y) &#10;\\&#10;&amp; = L(x,y,k \sigma) - L(x,y,\sigma)&#10;\end{split}&#10;\]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bmpmono"/>
  <p:tag name="ORIGWIDTH" val="197"/>
  <p:tag name="PICTUREFILESIZE" val="178458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&#10;\usepackage{amsmath}&#10;\usepackage{amssymb}&#10;&#10;\begin{document}&#10;&#10;\[&#10;\begin{split}&#10;D(x,y,\sigma) &amp;= (G(x,y,k \sigma) - G(x,y,\sigma)*I(x,y) &#10;\\&#10;&amp; = L(x,y,k \sigma) - L(x,y,\sigma)&#10;\end{split}&#10;\]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bmpmono"/>
  <p:tag name="ORIGWIDTH" val="197"/>
  <p:tag name="PICTUREFILESIZE" val="1784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6382</TotalTime>
  <Words>1466</Words>
  <Application>Microsoft Macintosh PowerPoint</Application>
  <PresentationFormat>On-screen Show (4:3)</PresentationFormat>
  <Paragraphs>235</Paragraphs>
  <Slides>54</Slides>
  <Notes>10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6.819 / 6.869:  Advances in Computer Vision  Image Features:  Harris detector  &amp; SIFT      Website:  http://6.869.csail.mit.edu/fa15/  </vt:lpstr>
      <vt:lpstr>Finding the same thing across images</vt:lpstr>
      <vt:lpstr>Finding similar instances</vt:lpstr>
      <vt:lpstr>Goal: Find the same patch</vt:lpstr>
      <vt:lpstr>Not all patches are created equal</vt:lpstr>
      <vt:lpstr>Not all patches are created equal</vt:lpstr>
      <vt:lpstr>Building a Panorama</vt:lpstr>
      <vt:lpstr>How do we build a panorama?</vt:lpstr>
      <vt:lpstr>Matching with Features</vt:lpstr>
      <vt:lpstr>Matching with Features</vt:lpstr>
      <vt:lpstr>Matching with Features</vt:lpstr>
      <vt:lpstr>Matching with Features</vt:lpstr>
      <vt:lpstr>Matching with Features</vt:lpstr>
      <vt:lpstr>Preview</vt:lpstr>
      <vt:lpstr>Basic Ideas of Corner Points</vt:lpstr>
      <vt:lpstr>Corner Detector: Basic Idea</vt:lpstr>
      <vt:lpstr>Harris corner detector: The Basic Idea</vt:lpstr>
      <vt:lpstr>Harris Detector: Maths &amp; Intuition</vt:lpstr>
      <vt:lpstr>Intuitive way to understand Harris</vt:lpstr>
      <vt:lpstr>Plotting Derivatives as 2D points</vt:lpstr>
      <vt:lpstr>Fitting ellipses to each set of points</vt:lpstr>
      <vt:lpstr>Classification via Eigenvalues</vt:lpstr>
      <vt:lpstr>Selecting Good Features</vt:lpstr>
      <vt:lpstr>Selecting Good Features</vt:lpstr>
      <vt:lpstr>Selecting Good Features</vt:lpstr>
      <vt:lpstr>Harris Detector: Workflow</vt:lpstr>
      <vt:lpstr>Harris Detector: Workflow</vt:lpstr>
      <vt:lpstr>Harris Detector: Workflow</vt:lpstr>
      <vt:lpstr>Harris Detector: Workflow</vt:lpstr>
      <vt:lpstr>Harris Detector: Workflow</vt:lpstr>
      <vt:lpstr>Models of Image Change</vt:lpstr>
      <vt:lpstr>Harris Detector: Some Properties</vt:lpstr>
      <vt:lpstr>Harris Detector: Some Properties</vt:lpstr>
      <vt:lpstr>Harris Detector: Some Properties</vt:lpstr>
      <vt:lpstr>Harris Detector: Some Properties</vt:lpstr>
      <vt:lpstr>Harris Detector: Some Properties</vt:lpstr>
      <vt:lpstr>Scale Invariant Detection</vt:lpstr>
      <vt:lpstr>Finding same instance</vt:lpstr>
      <vt:lpstr>Scale-Invariant Feature Transform</vt:lpstr>
      <vt:lpstr>SIFT Algorithm Stages</vt:lpstr>
      <vt:lpstr>Scale Space</vt:lpstr>
      <vt:lpstr>Difference Of Gaussian Pyramid</vt:lpstr>
      <vt:lpstr>Difference Of Gaussian Pyramid</vt:lpstr>
      <vt:lpstr>Extrema Detection</vt:lpstr>
      <vt:lpstr>Extrema Detection</vt:lpstr>
      <vt:lpstr>Keypoint Localization and Refinement</vt:lpstr>
      <vt:lpstr>Keypoint Localization and Refinement</vt:lpstr>
      <vt:lpstr>Orientation  Assignment</vt:lpstr>
      <vt:lpstr>3D object recognition example</vt:lpstr>
      <vt:lpstr>SIFT Review</vt:lpstr>
      <vt:lpstr>Slide 51</vt:lpstr>
      <vt:lpstr>Uses for feature point detectors and descriptors in computer vision and graphics.  </vt:lpstr>
      <vt:lpstr>Slide 53</vt:lpstr>
      <vt:lpstr>Slide 54</vt:lpstr>
    </vt:vector>
  </TitlesOfParts>
  <Company>mit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6.819 / 6.869:  Advances in Computer Vision  Basics of Image Processing II:  Multi-resolution, pyramids       Website:  http://6.869.csail.mit.edu/fa15/  </dc:title>
  <dc:creator>Aude Oliva</dc:creator>
  <cp:lastModifiedBy>Aude Oliva</cp:lastModifiedBy>
  <cp:revision>339</cp:revision>
  <dcterms:created xsi:type="dcterms:W3CDTF">2015-09-28T22:15:44Z</dcterms:created>
  <dcterms:modified xsi:type="dcterms:W3CDTF">2015-09-28T22:17:58Z</dcterms:modified>
</cp:coreProperties>
</file>