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embeddings/oleObject1.bin" ContentType="application/vnd.openxmlformats-officedocument.oleObject"/>
  <Override PartName="/ppt/embeddings/oleObject13.bin" ContentType="application/vnd.openxmlformats-officedocument.oleObject"/>
  <Override PartName="/ppt/embeddings/oleObject23.bin" ContentType="application/vnd.openxmlformats-officedocument.oleObject"/>
  <Default Extension="jpeg" ContentType="image/jpeg"/>
  <Override PartName="/ppt/notesSlides/notesSlide11.xml" ContentType="application/vnd.openxmlformats-officedocument.presentationml.notesSlide+xml"/>
  <Override PartName="/ppt/embeddings/oleObject33.bin" ContentType="application/vnd.openxmlformats-officedocument.oleObject"/>
  <Override PartName="/ppt/slides/slide13.xml" ContentType="application/vnd.openxmlformats-officedocument.presentationml.slide+xml"/>
  <Override PartName="/ppt/embeddings/oleObject42.bin" ContentType="application/vnd.openxmlformats-officedocument.oleObject"/>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Override PartName="/ppt/embeddings/oleObject19.bin" ContentType="application/vnd.openxmlformats-officedocument.oleObject"/>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embeddings/oleObject29.bin" ContentType="application/vnd.openxmlformats-officedocument.oleObject"/>
  <Override PartName="/ppt/slideLayouts/slideLayout5.xml" ContentType="application/vnd.openxmlformats-officedocument.presentationml.slideLayout+xml"/>
  <Override PartName="/ppt/slides/slide42.xml" ContentType="application/vnd.openxmlformats-officedocument.presentationml.slide+xml"/>
  <Override PartName="/ppt/embeddings/oleObject38.bin" ContentType="application/vnd.openxmlformats-officedocument.oleObject"/>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Default Extension="emf" ContentType="image/x-emf"/>
  <Override PartName="/ppt/embeddings/oleObject2.bin" ContentType="application/vnd.openxmlformats-officedocument.oleObject"/>
  <Override PartName="/ppt/embeddings/oleObject14.bin" ContentType="application/vnd.openxmlformats-officedocument.oleObject"/>
  <Override PartName="/ppt/embeddings/oleObject24.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embeddings/oleObject34.bin" ContentType="application/vnd.openxmlformats-officedocument.oleObject"/>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embeddings/oleObject39.bin" ContentType="application/vnd.openxmlformats-officedocument.oleObject"/>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49.xml" ContentType="application/vnd.openxmlformats-officedocument.presentationml.slide+xml"/>
  <Override PartName="/ppt/embeddings/oleObject10.bin" ContentType="application/vnd.openxmlformats-officedocument.oleObject"/>
  <Override PartName="/ppt/slides/slide58.xml" ContentType="application/vnd.openxmlformats-officedocument.presentationml.slide+xml"/>
  <Override PartName="/docProps/core.xml" ContentType="application/vnd.openxmlformats-package.core-properties+xml"/>
  <Override PartName="/ppt/notesSlides/notesSlide4.xml" ContentType="application/vnd.openxmlformats-officedocument.presentationml.notesSlide+xml"/>
  <Override PartName="/ppt/embeddings/oleObject3.bin" ContentType="application/vnd.openxmlformats-officedocument.oleObject"/>
  <Override PartName="/ppt/embeddings/oleObject15.bin" ContentType="application/vnd.openxmlformats-officedocument.oleObject"/>
  <Override PartName="/ppt/embeddings/oleObject25.bin" ContentType="application/vnd.openxmlformats-officedocument.oleObjec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embeddings/oleObject35.bin" ContentType="application/vnd.openxmlformats-officedocument.oleObject"/>
  <Override PartName="/ppt/slides/slide15.xml" ContentType="application/vnd.openxmlformats-officedocument.presentationml.slide+xml"/>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embeddings/oleObject11.bin" ContentType="application/vnd.openxmlformats-officedocument.oleObject"/>
  <Override PartName="/ppt/slides/slide59.xml" ContentType="application/vnd.openxmlformats-officedocument.presentationml.slide+xml"/>
  <Override PartName="/ppt/embeddings/oleObject20.bin" ContentType="application/vnd.openxmlformats-officedocument.oleObject"/>
  <Override PartName="/ppt/embeddings/oleObject30.bin" ContentType="application/vnd.openxmlformats-officedocument.oleObject"/>
  <Override PartName="/ppt/notesSlides/notesSlide5.xml" ContentType="application/vnd.openxmlformats-officedocument.presentationml.notesSlide+xml"/>
  <Override PartName="/ppt/slides/slide10.xml" ContentType="application/vnd.openxmlformats-officedocument.presentationml.slide+xml"/>
  <Override PartName="/ppt/embeddings/oleObject4.bin" ContentType="application/vnd.openxmlformats-officedocument.oleObject"/>
  <Override PartName="/ppt/embeddings/oleObject16.bin" ContentType="application/vnd.openxmlformats-officedocument.oleObject"/>
  <Override PartName="/ppt/slides/slide20.xml" ContentType="application/vnd.openxmlformats-officedocument.presentationml.slide+xml"/>
  <Override PartName="/ppt/embeddings/oleObject26.bin" ContentType="application/vnd.openxmlformats-officedocument.oleObject"/>
  <Override PartName="/ppt/slides/slide1.xml" ContentType="application/vnd.openxmlformats-officedocument.presentationml.slide+xml"/>
  <Override PartName="/ppt/slideLayouts/slideLayout2.xml" ContentType="application/vnd.openxmlformats-officedocument.presentationml.slideLayout+xml"/>
  <Override PartName="/ppt/embeddings/oleObject36.bin" ContentType="application/vnd.openxmlformats-officedocument.oleObject"/>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ppt/embeddings/oleObject12.bin" ContentType="application/vnd.openxmlformats-officedocument.oleObject"/>
  <Override PartName="/ppt/embeddings/oleObject21.bin" ContentType="application/vnd.openxmlformats-officedocument.oleObject"/>
  <Override PartName="/ppt/embeddings/oleObject31.bin" ContentType="application/vnd.openxmlformats-officedocument.oleObject"/>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embeddings/oleObject40.bin" ContentType="application/vnd.openxmlformats-officedocument.oleObject"/>
  <Override PartName="/ppt/embeddings/oleObject5.bin" ContentType="application/vnd.openxmlformats-officedocument.oleObject"/>
  <Override PartName="/ppt/embeddings/oleObject17.bin" ContentType="application/vnd.openxmlformats-officedocument.oleObject"/>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embeddings/oleObject27.bin" ContentType="application/vnd.openxmlformats-officedocument.oleObject"/>
  <Override PartName="/ppt/slideLayouts/slideLayout3.xml" ContentType="application/vnd.openxmlformats-officedocument.presentationml.slideLayout+xml"/>
  <Override PartName="/ppt/slides/slide40.xml" ContentType="application/vnd.openxmlformats-officedocument.presentationml.slide+xml"/>
  <Override PartName="/ppt/embeddings/oleObject37.bin" ContentType="application/vnd.openxmlformats-officedocument.oleObject"/>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embeddings/oleObject22.bin" ContentType="application/vnd.openxmlformats-officedocument.oleObject"/>
  <Override PartName="/ppt/embeddings/oleObject32.bin" ContentType="application/vnd.openxmlformats-officedocument.oleObject"/>
  <Override PartName="/ppt/notesSlides/notesSlide7.xml" ContentType="application/vnd.openxmlformats-officedocument.presentationml.notesSlide+xml"/>
  <Override PartName="/ppt/slides/slide12.xml" ContentType="application/vnd.openxmlformats-officedocument.presentationml.slide+xml"/>
  <Override PartName="/ppt/embeddings/oleObject41.bin" ContentType="application/vnd.openxmlformats-officedocument.oleObject"/>
  <Override PartName="/ppt/notesSlides/notesSlide20.xml" ContentType="application/vnd.openxmlformats-officedocument.presentationml.notesSlide+xml"/>
  <Override PartName="/ppt/embeddings/oleObject6.bin" ContentType="application/vnd.openxmlformats-officedocument.oleObject"/>
  <Override PartName="/ppt/embeddings/oleObject18.bin" ContentType="application/vnd.openxmlformats-officedocument.oleObject"/>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embeddings/oleObject28.bin" ContentType="application/vnd.openxmlformats-officedocument.oleObject"/>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8"/>
  </p:notesMasterIdLst>
  <p:sldIdLst>
    <p:sldId id="257" r:id="rId2"/>
    <p:sldId id="258" r:id="rId3"/>
    <p:sldId id="259" r:id="rId4"/>
    <p:sldId id="260" r:id="rId5"/>
    <p:sldId id="261" r:id="rId6"/>
    <p:sldId id="262" r:id="rId7"/>
    <p:sldId id="263" r:id="rId8"/>
    <p:sldId id="264" r:id="rId9"/>
    <p:sldId id="265" r:id="rId10"/>
    <p:sldId id="267" r:id="rId11"/>
    <p:sldId id="376" r:id="rId12"/>
    <p:sldId id="377" r:id="rId13"/>
    <p:sldId id="379" r:id="rId14"/>
    <p:sldId id="381" r:id="rId15"/>
    <p:sldId id="382" r:id="rId16"/>
    <p:sldId id="383" r:id="rId17"/>
    <p:sldId id="373" r:id="rId18"/>
    <p:sldId id="378" r:id="rId19"/>
    <p:sldId id="384" r:id="rId20"/>
    <p:sldId id="386" r:id="rId21"/>
    <p:sldId id="387" r:id="rId22"/>
    <p:sldId id="276" r:id="rId23"/>
    <p:sldId id="318" r:id="rId24"/>
    <p:sldId id="313" r:id="rId25"/>
    <p:sldId id="314" r:id="rId26"/>
    <p:sldId id="315" r:id="rId27"/>
    <p:sldId id="316" r:id="rId28"/>
    <p:sldId id="317" r:id="rId29"/>
    <p:sldId id="396" r:id="rId30"/>
    <p:sldId id="283" r:id="rId31"/>
    <p:sldId id="284" r:id="rId32"/>
    <p:sldId id="288" r:id="rId33"/>
    <p:sldId id="407" r:id="rId34"/>
    <p:sldId id="295" r:id="rId35"/>
    <p:sldId id="296" r:id="rId36"/>
    <p:sldId id="297" r:id="rId37"/>
    <p:sldId id="298" r:id="rId38"/>
    <p:sldId id="299" r:id="rId39"/>
    <p:sldId id="300" r:id="rId40"/>
    <p:sldId id="301" r:id="rId41"/>
    <p:sldId id="302" r:id="rId42"/>
    <p:sldId id="303" r:id="rId43"/>
    <p:sldId id="304" r:id="rId44"/>
    <p:sldId id="305" r:id="rId45"/>
    <p:sldId id="329" r:id="rId46"/>
    <p:sldId id="395" r:id="rId47"/>
    <p:sldId id="389" r:id="rId48"/>
    <p:sldId id="390" r:id="rId49"/>
    <p:sldId id="392" r:id="rId50"/>
    <p:sldId id="417" r:id="rId51"/>
    <p:sldId id="416" r:id="rId52"/>
    <p:sldId id="388" r:id="rId53"/>
    <p:sldId id="308" r:id="rId54"/>
    <p:sldId id="306" r:id="rId55"/>
    <p:sldId id="309" r:id="rId56"/>
    <p:sldId id="310" r:id="rId57"/>
    <p:sldId id="311" r:id="rId58"/>
    <p:sldId id="319" r:id="rId59"/>
    <p:sldId id="322" r:id="rId60"/>
    <p:sldId id="323" r:id="rId61"/>
    <p:sldId id="324" r:id="rId62"/>
    <p:sldId id="325" r:id="rId63"/>
    <p:sldId id="327" r:id="rId64"/>
    <p:sldId id="328" r:id="rId65"/>
    <p:sldId id="330" r:id="rId66"/>
    <p:sldId id="331"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76128" autoAdjust="0"/>
  </p:normalViewPr>
  <p:slideViewPr>
    <p:cSldViewPr snapToGrid="0" snapToObjects="1">
      <p:cViewPr>
        <p:scale>
          <a:sx n="100" d="100"/>
          <a:sy n="100" d="100"/>
        </p:scale>
        <p:origin x="-2872" y="-1080"/>
      </p:cViewPr>
      <p:guideLst>
        <p:guide orient="horz" pos="2160"/>
        <p:guide pos="2880"/>
      </p:guideLst>
    </p:cSldViewPr>
  </p:slideViewPr>
  <p:notesTextViewPr>
    <p:cViewPr>
      <p:scale>
        <a:sx n="150" d="100"/>
        <a:sy n="15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2.wmf"/><Relationship Id="rId4" Type="http://schemas.openxmlformats.org/officeDocument/2006/relationships/image" Target="../media/image69.wmf"/><Relationship Id="rId1" Type="http://schemas.openxmlformats.org/officeDocument/2006/relationships/image" Target="../media/image70.wmf"/><Relationship Id="rId2" Type="http://schemas.openxmlformats.org/officeDocument/2006/relationships/image" Target="../media/image7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wmf"/><Relationship Id="rId3" Type="http://schemas.openxmlformats.org/officeDocument/2006/relationships/image" Target="../media/image8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118.png"/><Relationship Id="rId3" Type="http://schemas.openxmlformats.org/officeDocument/2006/relationships/image" Target="../media/image11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3.png"/><Relationship Id="rId2" Type="http://schemas.openxmlformats.org/officeDocument/2006/relationships/image" Target="../media/image124.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1" Type="http://schemas.openxmlformats.org/officeDocument/2006/relationships/image" Target="../media/image141.png"/><Relationship Id="rId2" Type="http://schemas.openxmlformats.org/officeDocument/2006/relationships/image" Target="../media/image142.png"/></Relationships>
</file>

<file path=ppt/drawings/_rels/vmlDrawing8.vml.rels><?xml version="1.0" encoding="UTF-8" standalone="yes"?>
<Relationships xmlns="http://schemas.openxmlformats.org/package/2006/relationships"><Relationship Id="rId11" Type="http://schemas.openxmlformats.org/officeDocument/2006/relationships/image" Target="../media/image159.png"/><Relationship Id="rId12" Type="http://schemas.openxmlformats.org/officeDocument/2006/relationships/image" Target="../media/image160.png"/><Relationship Id="rId1" Type="http://schemas.openxmlformats.org/officeDocument/2006/relationships/image" Target="../media/image149.png"/><Relationship Id="rId2" Type="http://schemas.openxmlformats.org/officeDocument/2006/relationships/image" Target="../media/image150.png"/><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image" Target="../media/image155.png"/><Relationship Id="rId8" Type="http://schemas.openxmlformats.org/officeDocument/2006/relationships/image" Target="../media/image156.png"/><Relationship Id="rId9" Type="http://schemas.openxmlformats.org/officeDocument/2006/relationships/image" Target="../media/image157.png"/><Relationship Id="rId10" Type="http://schemas.openxmlformats.org/officeDocument/2006/relationships/image" Target="../media/image158.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6" Type="http://schemas.openxmlformats.org/officeDocument/2006/relationships/image" Target="../media/image172.png"/><Relationship Id="rId7" Type="http://schemas.openxmlformats.org/officeDocument/2006/relationships/image" Target="../media/image173.png"/><Relationship Id="rId8" Type="http://schemas.openxmlformats.org/officeDocument/2006/relationships/image" Target="../media/image174.png"/><Relationship Id="rId9" Type="http://schemas.openxmlformats.org/officeDocument/2006/relationships/image" Target="../media/image175.png"/><Relationship Id="rId10" Type="http://schemas.openxmlformats.org/officeDocument/2006/relationships/image" Target="../media/image176.png"/><Relationship Id="rId1" Type="http://schemas.openxmlformats.org/officeDocument/2006/relationships/image" Target="../media/image167.png"/><Relationship Id="rId2" Type="http://schemas.openxmlformats.org/officeDocument/2006/relationships/image" Target="../media/image1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E6C92-2977-0B49-B0C2-2B55C16A722B}" type="datetimeFigureOut">
              <a:rPr lang="en-US" smtClean="0"/>
              <a:pPr/>
              <a:t>9/28/15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CC7993-764F-B442-A717-82827DC535A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en.wikipedia.org/wiki/Pixe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Tanh</a:t>
            </a:r>
            <a:r>
              <a:rPr lang="en-US" dirty="0" smtClean="0"/>
              <a:t> is the hyperbolic tangent function, which is the hyperbolic analogue of the Tan circular function used throughout trigonometry. </a:t>
            </a:r>
            <a:r>
              <a:rPr lang="en-US" b="1" dirty="0" err="1" smtClean="0"/>
              <a:t>Tanh</a:t>
            </a:r>
            <a:r>
              <a:rPr lang="en-US" dirty="0" err="1" smtClean="0"/>
              <a:t>[α</a:t>
            </a:r>
            <a:r>
              <a:rPr lang="en-US" dirty="0" smtClean="0"/>
              <a:t>] is defined as the ratio of the corresponding hyperbolic sine and hyperbolic cosine functions via .</a:t>
            </a:r>
          </a:p>
          <a:p>
            <a:endParaRPr lang="en-US" dirty="0" smtClean="0"/>
          </a:p>
          <a:p>
            <a:r>
              <a:rPr lang="en-US" dirty="0" smtClean="0"/>
              <a:t>the hyperbolic tangent function and the absolute</a:t>
            </a:r>
            <a:r>
              <a:rPr lang="en-US" baseline="0" dirty="0" smtClean="0"/>
              <a:t> transformation is the second part of the feature extraction: it is an important factor to improve accuracy. </a:t>
            </a:r>
          </a:p>
          <a:p>
            <a:r>
              <a:rPr lang="en-US" baseline="0" dirty="0" smtClean="0"/>
              <a:t>You can see what Tanh does by the graph: it is increasing information between -1 and + 1 and the absolute transformation is making the negative value positive. </a:t>
            </a:r>
          </a:p>
          <a:p>
            <a:r>
              <a:rPr lang="en-US" baseline="0" dirty="0" smtClean="0"/>
              <a:t>These operations are increasing the accuracy and the reasons for that are explored in this paper by </a:t>
            </a:r>
            <a:r>
              <a:rPr lang="en-US" baseline="0" dirty="0" err="1" smtClean="0"/>
              <a:t>LeCun</a:t>
            </a:r>
            <a:r>
              <a:rPr lang="en-US" baseline="0" dirty="0" smtClean="0"/>
              <a:t>. The first reason is that the polarity of feature is often irrelevant</a:t>
            </a:r>
          </a:p>
          <a:p>
            <a:r>
              <a:rPr lang="en-US" baseline="0" dirty="0" smtClean="0"/>
              <a:t>because our next stage is subsampling, we do not want positive and negative value to cancel each other</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layer is subsampling, also followed by a Tanh operation: this layer provides with distortion</a:t>
            </a:r>
            <a:r>
              <a:rPr lang="en-US" baseline="0" dirty="0" smtClean="0"/>
              <a:t> invariance: when we extract the feature with the </a:t>
            </a:r>
            <a:r>
              <a:rPr lang="en-US" baseline="0" dirty="0" err="1" smtClean="0"/>
              <a:t>conv</a:t>
            </a:r>
            <a:r>
              <a:rPr lang="en-US" baseline="0" dirty="0" smtClean="0"/>
              <a:t> kernels, we do not want the info </a:t>
            </a:r>
            <a:r>
              <a:rPr lang="en-US" b="1" baseline="0" dirty="0" smtClean="0"/>
              <a:t>on the exact location of the features </a:t>
            </a:r>
            <a:r>
              <a:rPr lang="en-US" baseline="0" dirty="0" smtClean="0"/>
              <a:t>to have any affect on learning, because the exact location can change and be different for diff faces. But the relative location of mouth, eyes, noise remains the same</a:t>
            </a:r>
          </a:p>
          <a:p>
            <a:endParaRPr lang="en-US" baseline="0" dirty="0" smtClean="0"/>
          </a:p>
          <a:p>
            <a:r>
              <a:rPr lang="en-US" baseline="0" dirty="0" smtClean="0"/>
              <a:t> to reduce the precise info about the location of the feature in the input image, we subsample the feature maps. </a:t>
            </a:r>
            <a:endParaRPr lang="en-US" dirty="0" smtClean="0"/>
          </a:p>
          <a:p>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Subsampling</a:t>
            </a:r>
            <a:r>
              <a:rPr lang="en-US" baseline="0" dirty="0" smtClean="0"/>
              <a:t> beings with </a:t>
            </a:r>
            <a:r>
              <a:rPr lang="en-US" baseline="0" dirty="0" err="1" smtClean="0"/>
              <a:t>downsample</a:t>
            </a:r>
            <a:r>
              <a:rPr lang="en-US" baseline="0" dirty="0" smtClean="0"/>
              <a:t>: if you want to subsample the image by 2 x 2, you average 4 pixels at a time </a:t>
            </a:r>
          </a:p>
          <a:p>
            <a:endParaRPr lang="en-US" baseline="0" dirty="0" smtClean="0"/>
          </a:p>
          <a:p>
            <a:r>
              <a:rPr lang="en-US" dirty="0" smtClean="0"/>
              <a:t>After </a:t>
            </a:r>
            <a:r>
              <a:rPr lang="en-US" dirty="0" err="1" smtClean="0"/>
              <a:t>downsampling</a:t>
            </a:r>
            <a:r>
              <a:rPr lang="en-US" dirty="0" smtClean="0"/>
              <a:t>,</a:t>
            </a:r>
            <a:r>
              <a:rPr lang="en-US" baseline="0" dirty="0" smtClean="0"/>
              <a:t> this layer also bias the results  with a </a:t>
            </a:r>
            <a:r>
              <a:rPr lang="en-US" b="1" baseline="0" dirty="0" smtClean="0"/>
              <a:t>trainable coefficient </a:t>
            </a:r>
            <a:r>
              <a:rPr lang="en-US" baseline="0" dirty="0" smtClean="0"/>
              <a:t>and </a:t>
            </a:r>
            <a:r>
              <a:rPr lang="en-US" b="1" baseline="0" dirty="0" smtClean="0"/>
              <a:t>adds a trainable bias</a:t>
            </a:r>
            <a:r>
              <a:rPr lang="en-US" baseline="0" dirty="0" smtClean="0"/>
              <a:t>. </a:t>
            </a:r>
          </a:p>
          <a:p>
            <a:r>
              <a:rPr lang="en-US" baseline="0" dirty="0" smtClean="0"/>
              <a:t>The operation results in reducing the resolution</a:t>
            </a: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layer is convolution maps followed by Tanh: lets see what convolution map is</a:t>
            </a: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already know what the spatial convolution layer is doing. We have</a:t>
            </a:r>
            <a:r>
              <a:rPr lang="en-US" baseline="0" dirty="0" smtClean="0"/>
              <a:t> a 32 x 32 input and 8 filters, each 5 x 5 pixels and we produce 8 feature maps, by convoluting the image with the 8 kernels learned. </a:t>
            </a:r>
          </a:p>
          <a:p>
            <a:endParaRPr lang="en-US" baseline="0" dirty="0" smtClean="0"/>
          </a:p>
          <a:p>
            <a:r>
              <a:rPr lang="en-US" baseline="0" dirty="0" smtClean="0"/>
              <a:t>Now in this convolution map layer we have 8 inputs, each is 7 x 7 pixels and 8 filters, each also 7 x 7 pixels (that were learned): convolution map is very similar to convolution layer: the convolution of each 7 x 7 input and a 7 x 7 filter will give you 1 number output.</a:t>
            </a:r>
          </a:p>
          <a:p>
            <a:r>
              <a:rPr lang="en-US" baseline="0" dirty="0" smtClean="0"/>
              <a:t> if you convolve 8, 7 x 7 inputs with 8, 7 x 7 filters maps, you can only produce 1 output map: now we have 8 inputs and 8 filters, and if we convolve each input with each filter, 8 x 8 is 64 numbers as outputs. If we had a </a:t>
            </a:r>
            <a:r>
              <a:rPr lang="en-US" b="0" baseline="0" dirty="0" smtClean="0"/>
              <a:t>convolution layer, that will be the case, but this layer is a convolution map: convolution map does not convolve each filter with each input, but instead it randomly selects here 4 (half) inputs for each filter. Remember these filters are created by training, so providing different inputs to filters has the network exploring different features and it decreases the number of connections and the </a:t>
            </a:r>
            <a:r>
              <a:rPr lang="en-US" b="0" baseline="0" dirty="0" err="1" smtClean="0"/>
              <a:t>nb</a:t>
            </a:r>
            <a:r>
              <a:rPr lang="en-US" b="0" baseline="0" dirty="0" smtClean="0"/>
              <a:t> of coefficients trained in the next layer. </a:t>
            </a:r>
            <a:endParaRPr lang="en-US" b="0"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last</a:t>
            </a:r>
            <a:r>
              <a:rPr lang="en-US" baseline="0" dirty="0" smtClean="0"/>
              <a:t> layer is linear classification: this is the layer whose output is +1 or -1, face or background</a:t>
            </a:r>
          </a:p>
          <a:p>
            <a:r>
              <a:rPr lang="en-US" baseline="0" dirty="0" smtClean="0"/>
              <a:t>This layer applies a linear transformation to the input: here we have 32 inputs (from the convolution map) and we want 2 outputs: </a:t>
            </a:r>
          </a:p>
          <a:p>
            <a:r>
              <a:rPr lang="en-US" baseline="0" dirty="0" smtClean="0"/>
              <a:t>for each output the layer takes the 32 inputs and multiple each of them with some trained coefficients, A, </a:t>
            </a:r>
            <a:r>
              <a:rPr lang="en-US" baseline="0" dirty="0" smtClean="0">
                <a:solidFill>
                  <a:srgbClr val="FF0000"/>
                </a:solidFill>
              </a:rPr>
              <a:t>  the multiplication and the bias all up )</a:t>
            </a:r>
          </a:p>
          <a:p>
            <a:r>
              <a:rPr lang="en-US" baseline="0" dirty="0" smtClean="0"/>
              <a:t>The result should be closed to -1 and +1 because they represents the decision of classification. Remember these 32 inputs are outputs from the previous layers and carry information about edges and combination of edge. The linear classification job is to figure out which combination are more important,</a:t>
            </a:r>
            <a:r>
              <a:rPr lang="en-US" baseline="0" dirty="0" smtClean="0"/>
              <a:t> which </a:t>
            </a:r>
            <a:r>
              <a:rPr lang="en-US" baseline="0" dirty="0" smtClean="0"/>
              <a:t>ones are </a:t>
            </a:r>
            <a:r>
              <a:rPr lang="en-US" baseline="0" dirty="0" smtClean="0"/>
              <a:t>produced </a:t>
            </a:r>
            <a:r>
              <a:rPr lang="en-US" baseline="0" dirty="0" smtClean="0"/>
              <a:t>by faces or by background.</a:t>
            </a:r>
          </a:p>
          <a:p>
            <a:endParaRPr lang="en-US" baseline="0" dirty="0" smtClean="0"/>
          </a:p>
          <a:p>
            <a:r>
              <a:rPr lang="en-US" baseline="0" dirty="0" smtClean="0"/>
              <a:t>Now we know what it means to extract features and some of the main elements of a CNN (there are others, like max pooling</a:t>
            </a:r>
          </a:p>
          <a:p>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Does the face have</a:t>
            </a:r>
            <a:r>
              <a:rPr lang="en-US" baseline="0" dirty="0" smtClean="0"/>
              <a:t> to be 32 x 32 to be recognized? Unfortunately yes</a:t>
            </a:r>
          </a:p>
          <a:p>
            <a:r>
              <a:rPr lang="en-US" baseline="0" dirty="0" smtClean="0"/>
              <a:t>Here </a:t>
            </a:r>
            <a:r>
              <a:rPr lang="en-US" baseline="0" dirty="0" err="1" smtClean="0"/>
              <a:t>lena</a:t>
            </a:r>
            <a:r>
              <a:rPr lang="en-US" baseline="0" dirty="0" smtClean="0"/>
              <a:t> face is bigger than and the network will not find the face </a:t>
            </a:r>
            <a:r>
              <a:rPr lang="en-US" baseline="0" dirty="0" err="1" smtClean="0"/>
              <a:t>bc</a:t>
            </a:r>
            <a:r>
              <a:rPr lang="en-US" baseline="0" dirty="0" smtClean="0"/>
              <a:t> it does not fit into the box</a:t>
            </a:r>
          </a:p>
          <a:p>
            <a:endParaRPr lang="en-US" baseline="0" dirty="0" smtClean="0"/>
          </a:p>
          <a:p>
            <a:r>
              <a:rPr lang="en-US" baseline="0" dirty="0" smtClean="0"/>
              <a:t>The solution is to make a </a:t>
            </a:r>
            <a:r>
              <a:rPr lang="en-US" baseline="0" dirty="0" smtClean="0"/>
              <a:t>pyramid and the network will find the face</a:t>
            </a: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network</a:t>
            </a:r>
            <a:r>
              <a:rPr lang="en-US" baseline="0" dirty="0" smtClean="0"/>
              <a:t> in the figure has more </a:t>
            </a:r>
            <a:r>
              <a:rPr lang="en-US" baseline="0" dirty="0" err="1" smtClean="0"/>
              <a:t>conv</a:t>
            </a:r>
            <a:r>
              <a:rPr lang="en-US" baseline="0" dirty="0" smtClean="0"/>
              <a:t> and subsampling layers than the toy version for the face detector but you know now some logic behind CNN: extracting features and decreasing resolutions. You can increase the </a:t>
            </a:r>
            <a:r>
              <a:rPr lang="en-US" baseline="0" dirty="0" err="1" smtClean="0"/>
              <a:t>nb</a:t>
            </a:r>
            <a:r>
              <a:rPr lang="en-US" baseline="0" dirty="0" smtClean="0"/>
              <a:t> of layers for bigger classification problems</a:t>
            </a:r>
          </a:p>
          <a:p>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434072-DF2D-154D-8C3F-EA7B158D000A}" type="slidenum">
              <a:rPr lang="en-US"/>
              <a:pPr/>
              <a:t>24</a:t>
            </a:fld>
            <a:endParaRPr lang="en-US"/>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p:txBody>
          <a:bodyPr/>
          <a:lstStyle/>
          <a:p>
            <a:r>
              <a:rPr lang="en-US"/>
              <a:t>Indeed if we replace the smooth paper discs with real world surfaces that do have texture and specularities, we find that it is impossible to reproduce the Gelb effect. No matter what you do with the lights, the two surfaces always look different. Here, we have a black stucco surface and a white stucco surface. The black stucco may not look very black, but it looks dark gray. The white stucco surface may not look very white but it looks light gray. But you can still tell the dark surface from the light surface. How do you that? One way you can do that is to notice that black surfaces have deeper shadows and higher contrast. This is so because black and white surfaces interact very differently with light. Light bounces around much more in white surfaces filling up shadows than in black surfaces. Our visual system might be picking up on these textural cues.  </a:t>
            </a:r>
          </a:p>
          <a:p>
            <a:endParaRPr lang="en-US"/>
          </a:p>
          <a:p>
            <a:r>
              <a:rPr lang="en-US"/>
              <a:t>Thus you can tell black stucco from white stucco but not black paper from white paper. Textural cues are crucial here. As these surfaces are seen in isolation, in terms of the anchoring theory, there is no anchor available other than the surface itself. Textural cues seem to provide some kind of anchoring that enables us to tell black stucco from white stucco. We term this tendency “self-anchoring”.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implement a demo with </a:t>
            </a:r>
            <a:r>
              <a:rPr lang="en-US" smtClean="0"/>
              <a:t>many images</a:t>
            </a:r>
            <a:endParaRPr lang="en-US"/>
          </a:p>
        </p:txBody>
      </p:sp>
      <p:sp>
        <p:nvSpPr>
          <p:cNvPr id="4" name="Slide Number Placeholder 3"/>
          <p:cNvSpPr>
            <a:spLocks noGrp="1"/>
          </p:cNvSpPr>
          <p:nvPr>
            <p:ph type="sldNum" sz="quarter" idx="10"/>
          </p:nvPr>
        </p:nvSpPr>
        <p:spPr/>
        <p:txBody>
          <a:bodyPr/>
          <a:lstStyle/>
          <a:p>
            <a:fld id="{E2CC7993-764F-B442-A717-82827DC535A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F6BA9F-5516-C641-8DF3-7F193D892CFD}" type="slidenum">
              <a:rPr lang="en-US"/>
              <a:pPr/>
              <a:t>25</a:t>
            </a:fld>
            <a:endParaRPr lang="en-US"/>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p:txBody>
          <a:bodyPr/>
          <a:lstStyle/>
          <a:p>
            <a:r>
              <a:rPr lang="en-US"/>
              <a:t>To study these textural cues further, we photographed several real-world surfaces and analyzed their images. We find that the luminance histograms of white and black surfaces look very different. This was first noted by Nishida and Shinya. The luminance histograms of white surfaces tend to be symmetric and have smaller spread unlike black surfaces that have skewed distributions with heavy tails. These differences in the shapes of histograms are related to the fact that black surfaces have deeper shadows and higher contrast. We have previously shown that the histograms differences can be captured by statistics like moments (standard deviation or skewness) and percentiles (10</a:t>
            </a:r>
            <a:r>
              <a:rPr lang="en-US" baseline="30000"/>
              <a:t>th</a:t>
            </a:r>
            <a:r>
              <a:rPr lang="en-US"/>
              <a:t>,90</a:t>
            </a:r>
            <a:r>
              <a:rPr lang="en-US" baseline="30000"/>
              <a:t>th</a:t>
            </a:r>
            <a:r>
              <a:rPr lang="en-US"/>
              <a:t>) etc.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D50A5-A8CE-D64E-887C-F3C18A751E57}" type="slidenum">
              <a:rPr lang="en-US"/>
              <a:pPr/>
              <a:t>26</a:t>
            </a:fld>
            <a:endParaRPr lang="en-US"/>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r>
              <a:rPr lang="en-US"/>
              <a:t>We find that filtering images of black and white surfaces with center surround or edge detection filters enhances the textural differences. Here we have the output of a center surround filter on a white and black surface along with the luminance histograms of the filtered images. We find that the histograms of filter outputs look very different. The filtered white image has a symmetric distribution while the filtered black image has a skewed distribution with heavy tails. The differences in the shapes of these histogram can be measured by a host of statistics e.g. moments (standard deviation, skewness) or percentiles (10</a:t>
            </a:r>
            <a:r>
              <a:rPr lang="en-US" baseline="30000"/>
              <a:t>th</a:t>
            </a:r>
            <a:r>
              <a:rPr lang="en-US"/>
              <a:t>, 90</a:t>
            </a:r>
            <a:r>
              <a:rPr lang="en-US" baseline="30000"/>
              <a:t>th</a:t>
            </a:r>
            <a:r>
              <a:rPr lang="en-US"/>
              <a:t>). </a:t>
            </a:r>
          </a:p>
          <a:p>
            <a:r>
              <a:rPr lang="en-US"/>
              <a:t>Therefore as the physical reflectance of the surfaces changes, the shape of the luminance histograms or filter output histograms change. It is interesting to ask if the converse holds? Can we change the reflectance of a surface by altering the shapes of these histograms?</a:t>
            </a:r>
          </a:p>
          <a:p>
            <a:r>
              <a:rPr lang="en-US"/>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DEE0ED-0CC6-3843-A694-5B59BDAD3230}" type="slidenum">
              <a:rPr lang="en-US"/>
              <a:pPr/>
              <a:t>27</a:t>
            </a:fld>
            <a:endParaRPr lang="en-US"/>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p:txBody>
          <a:bodyPr/>
          <a:lstStyle/>
          <a:p>
            <a:r>
              <a:rPr lang="en-US"/>
              <a:t>The answer is yes. Here we have a white surface on the top with its luminance histogram indicated to the right. By altering the shape of the luminance histogram to a more “black-like” histogram, we obtain the image at the bottom. Note how the perceived reflectance changes, the surface looks middle gray now. The technique used for manipulating histograms, histogram matching, essentially involves applying a point-wise non-linearity to the image.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42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54323E-FA14-D14C-ACD0-9C4ED62B858A}" type="slidenum">
              <a:rPr lang="en-US"/>
              <a:pPr/>
              <a:t>43</a:t>
            </a:fld>
            <a:endParaRPr lang="en-US"/>
          </a:p>
        </p:txBody>
      </p:sp>
      <p:sp>
        <p:nvSpPr>
          <p:cNvPr id="752642" name="Rectangle 2"/>
          <p:cNvSpPr>
            <a:spLocks noGrp="1" noRot="1" noChangeAspect="1" noChangeArrowheads="1" noTextEdit="1"/>
          </p:cNvSpPr>
          <p:nvPr>
            <p:ph type="sldImg"/>
          </p:nvPr>
        </p:nvSpPr>
        <p:spPr>
          <a:ln/>
        </p:spPr>
      </p:sp>
      <p:sp>
        <p:nvSpPr>
          <p:cNvPr id="752643" name="Rectangle 3"/>
          <p:cNvSpPr>
            <a:spLocks noGrp="1" noChangeArrowheads="1"/>
          </p:cNvSpPr>
          <p:nvPr>
            <p:ph type="body" idx="1"/>
          </p:nvPr>
        </p:nvSpPr>
        <p:spPr/>
        <p:txBody>
          <a:bodyPr/>
          <a:lstStyle/>
          <a:p>
            <a:r>
              <a:rPr lang="en-US" dirty="0" smtClean="0"/>
              <a:t>See </a:t>
            </a:r>
            <a:r>
              <a:rPr lang="en-US" dirty="0" err="1" smtClean="0"/>
              <a:t>torralba</a:t>
            </a:r>
            <a:r>
              <a:rPr lang="en-US" dirty="0" smtClean="0"/>
              <a:t> </a:t>
            </a:r>
            <a:r>
              <a:rPr lang="en-US" dirty="0" err="1" smtClean="0"/>
              <a:t>oliva</a:t>
            </a:r>
            <a:r>
              <a:rPr lang="en-US" dirty="0" smtClean="0"/>
              <a:t> PAMI 2002 article</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01595D-098B-7147-9020-16B59D8812EF}" type="slidenum">
              <a:rPr lang="en-US"/>
              <a:pPr/>
              <a:t>44</a:t>
            </a:fld>
            <a:endParaRPr lang="en-US"/>
          </a:p>
        </p:txBody>
      </p:sp>
      <p:sp>
        <p:nvSpPr>
          <p:cNvPr id="755714" name="Rectangle 2"/>
          <p:cNvSpPr>
            <a:spLocks noGrp="1" noRot="1" noChangeAspect="1" noChangeArrowheads="1" noTextEdit="1"/>
          </p:cNvSpPr>
          <p:nvPr>
            <p:ph type="sldImg"/>
          </p:nvPr>
        </p:nvSpPr>
        <p:spPr>
          <a:xfrm>
            <a:off x="1144588" y="687388"/>
            <a:ext cx="4572000" cy="3429000"/>
          </a:xfrm>
          <a:ln/>
        </p:spPr>
      </p:sp>
      <p:sp>
        <p:nvSpPr>
          <p:cNvPr id="755715" name="Rectangle 3"/>
          <p:cNvSpPr>
            <a:spLocks noGrp="1" noChangeArrowheads="1"/>
          </p:cNvSpPr>
          <p:nvPr>
            <p:ph type="body" idx="1"/>
          </p:nvPr>
        </p:nvSpPr>
        <p:spPr>
          <a:xfrm>
            <a:off x="913057" y="4342777"/>
            <a:ext cx="5031887" cy="4113553"/>
          </a:xfrm>
        </p:spPr>
        <p:txBody>
          <a:bodyPr/>
          <a:lstStyle/>
          <a:p>
            <a:r>
              <a:rPr lang="en-US"/>
              <a:t>Looking for regularities in the input that can be estimated by a system (here a human standing, with a given viewpoint and distance to the boundaries of the scene)</a:t>
            </a:r>
          </a:p>
          <a:p>
            <a:endParaRPr lang="en-US"/>
          </a:p>
          <a:p>
            <a:r>
              <a:rPr lang="en-US"/>
              <a:t>Depth is generally considered a local property. It is used to say things like "that object is 5 meters away from me". However, here we describe depth in a global sense to refer to the size of the space. We can say something like "the distance between me and the background of this space is at 100 meters'. This is not a very precise quantity and it is not as well defined as the distance between me and an object, but it has a strong relationship with the size of the space, and humans are consistent   in defining this quantity.</a:t>
            </a: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a:t>
            </a:r>
            <a:r>
              <a:rPr lang="en-US" dirty="0" err="1" smtClean="0"/>
              <a:t>torralba</a:t>
            </a:r>
            <a:r>
              <a:rPr lang="en-US" dirty="0" smtClean="0"/>
              <a:t> </a:t>
            </a:r>
            <a:r>
              <a:rPr lang="en-US" dirty="0" err="1" smtClean="0"/>
              <a:t>oliva</a:t>
            </a:r>
            <a:r>
              <a:rPr lang="en-US" dirty="0" smtClean="0"/>
              <a:t> network</a:t>
            </a:r>
            <a:r>
              <a:rPr lang="en-US" baseline="0" dirty="0" smtClean="0"/>
              <a:t> 2003</a:t>
            </a: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45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46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Torralba</a:t>
            </a:r>
            <a:r>
              <a:rPr lang="en-US" dirty="0" smtClean="0"/>
              <a:t> </a:t>
            </a:r>
            <a:r>
              <a:rPr lang="en-US" dirty="0" err="1" smtClean="0"/>
              <a:t>oliva</a:t>
            </a:r>
            <a:r>
              <a:rPr lang="en-US" dirty="0" smtClean="0"/>
              <a:t> 2003 paper</a:t>
            </a: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the</a:t>
            </a:r>
            <a:r>
              <a:rPr lang="en-US" baseline="0" dirty="0" smtClean="0"/>
              <a:t> paper in reading list for that lecture</a:t>
            </a: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0 deg is 2.33</a:t>
            </a:r>
          </a:p>
          <a:p>
            <a:pPr>
              <a:buFontTx/>
              <a:buNone/>
            </a:pPr>
            <a:r>
              <a:rPr lang="en-US" dirty="0" smtClean="0"/>
              <a:t>45</a:t>
            </a:r>
            <a:r>
              <a:rPr lang="en-US" baseline="0" dirty="0" smtClean="0"/>
              <a:t> deg is 2.27</a:t>
            </a:r>
          </a:p>
          <a:p>
            <a:pPr>
              <a:buFontTx/>
              <a:buNone/>
            </a:pPr>
            <a:r>
              <a:rPr lang="en-US" baseline="0" dirty="0" smtClean="0"/>
              <a:t>90 deg is 2.34</a:t>
            </a:r>
          </a:p>
          <a:p>
            <a:pPr>
              <a:buFontTx/>
              <a:buNone/>
            </a:pPr>
            <a:r>
              <a:rPr lang="en-US" baseline="0" dirty="0" smtClean="0"/>
              <a:t>135 deg is 2.27</a:t>
            </a:r>
            <a:endParaRPr lang="en-US" baseline="0" dirty="0" smtClean="0"/>
          </a:p>
          <a:p>
            <a:pPr>
              <a:buFontTx/>
              <a:buChar char="•"/>
            </a:pP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48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0 Deg is 2</a:t>
            </a:r>
          </a:p>
          <a:p>
            <a:pPr>
              <a:buFontTx/>
              <a:buNone/>
            </a:pPr>
            <a:r>
              <a:rPr lang="en-US" dirty="0" smtClean="0"/>
              <a:t>45</a:t>
            </a:r>
            <a:r>
              <a:rPr lang="en-US" baseline="0" dirty="0" smtClean="0"/>
              <a:t> deg is 1</a:t>
            </a:r>
          </a:p>
          <a:p>
            <a:pPr>
              <a:buFontTx/>
              <a:buNone/>
            </a:pPr>
            <a:r>
              <a:rPr lang="en-US" baseline="0" dirty="0" smtClean="0"/>
              <a:t>90 deg is 2</a:t>
            </a:r>
          </a:p>
          <a:p>
            <a:pPr>
              <a:buFontTx/>
              <a:buNone/>
            </a:pPr>
            <a:r>
              <a:rPr lang="en-US" baseline="0" dirty="0" smtClean="0"/>
              <a:t>135 deg is 1</a:t>
            </a:r>
            <a:endParaRPr lang="en-US" dirty="0" smtClean="0"/>
          </a:p>
          <a:p>
            <a:pPr>
              <a:buFontTx/>
              <a:buChar char="•"/>
            </a:pP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49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56C83F-7100-F64E-A6D3-AA6DE4372DA3}" type="slidenum">
              <a:rPr lang="en-US"/>
              <a:pPr/>
              <a:t>52</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400" y="4343400"/>
            <a:ext cx="5029200" cy="4114800"/>
          </a:xfrm>
        </p:spPr>
        <p:txBody>
          <a:bodyPr/>
          <a:lstStyle/>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4F2EBC-4CEE-B848-BEB7-B97AF0CA961B}" type="slidenum">
              <a:rPr lang="en-US"/>
              <a:pPr/>
              <a:t>53</a:t>
            </a:fld>
            <a:endParaRPr lang="en-US"/>
          </a:p>
        </p:txBody>
      </p:sp>
      <p:sp>
        <p:nvSpPr>
          <p:cNvPr id="531458" name="Rectangle 2"/>
          <p:cNvSpPr>
            <a:spLocks noGrp="1" noRot="1" noChangeAspect="1" noChangeArrowheads="1" noTextEdit="1"/>
          </p:cNvSpPr>
          <p:nvPr>
            <p:ph type="sldImg"/>
          </p:nvPr>
        </p:nvSpPr>
        <p:spPr>
          <a:xfrm>
            <a:off x="1144588" y="685800"/>
            <a:ext cx="4572000" cy="3429000"/>
          </a:xfrm>
          <a:ln/>
        </p:spPr>
      </p:sp>
      <p:sp>
        <p:nvSpPr>
          <p:cNvPr id="531459" name="Rectangle 3"/>
          <p:cNvSpPr>
            <a:spLocks noGrp="1" noChangeArrowheads="1"/>
          </p:cNvSpPr>
          <p:nvPr>
            <p:ph type="body" idx="1"/>
          </p:nvPr>
        </p:nvSpPr>
        <p:spPr>
          <a:xfrm>
            <a:off x="914607" y="4342777"/>
            <a:ext cx="5028787" cy="4115111"/>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16D92F-1046-8B4C-A9BB-01A314D7883A}" type="slidenum">
              <a:rPr lang="en-US"/>
              <a:pPr/>
              <a:t>54</a:t>
            </a:fld>
            <a:endParaRPr lang="en-US"/>
          </a:p>
        </p:txBody>
      </p:sp>
      <p:sp>
        <p:nvSpPr>
          <p:cNvPr id="757762" name="Rectangle 2"/>
          <p:cNvSpPr>
            <a:spLocks noGrp="1" noRot="1" noChangeAspect="1" noChangeArrowheads="1" noTextEdit="1"/>
          </p:cNvSpPr>
          <p:nvPr>
            <p:ph type="sldImg"/>
          </p:nvPr>
        </p:nvSpPr>
        <p:spPr>
          <a:xfrm>
            <a:off x="1144588" y="687388"/>
            <a:ext cx="4572000" cy="3429000"/>
          </a:xfrm>
          <a:ln/>
        </p:spPr>
      </p:sp>
      <p:sp>
        <p:nvSpPr>
          <p:cNvPr id="757763" name="Rectangle 3"/>
          <p:cNvSpPr>
            <a:spLocks noGrp="1" noChangeArrowheads="1"/>
          </p:cNvSpPr>
          <p:nvPr>
            <p:ph type="body" idx="1"/>
          </p:nvPr>
        </p:nvSpPr>
        <p:spPr>
          <a:xfrm>
            <a:off x="913057" y="4342777"/>
            <a:ext cx="5031887" cy="4113553"/>
          </a:xfrm>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104217-A766-E943-AD58-885EDA23E5C5}" type="slidenum">
              <a:rPr lang="en-US"/>
              <a:pPr/>
              <a:t>65</a:t>
            </a:fld>
            <a:endParaRPr lang="en-US"/>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73D75-0158-EB42-AA19-6D6B08A31983}" type="slidenum">
              <a:rPr lang="en-US"/>
              <a:pPr/>
              <a:t>66</a:t>
            </a:fld>
            <a:endParaRPr lang="en-US"/>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xfrm>
            <a:off x="914607" y="4342777"/>
            <a:ext cx="5028787" cy="4115111"/>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the basic elements: the layers of the CNN: why these layers are chosen, and an example from </a:t>
            </a:r>
            <a:r>
              <a:rPr lang="en-US" baseline="0" dirty="0" err="1" smtClean="0"/>
              <a:t>yann</a:t>
            </a:r>
            <a:r>
              <a:rPr lang="en-US" baseline="0" dirty="0" smtClean="0"/>
              <a:t> le </a:t>
            </a:r>
            <a:r>
              <a:rPr lang="en-US" baseline="0" dirty="0" err="1" smtClean="0"/>
              <a:t>cun</a:t>
            </a:r>
            <a:r>
              <a:rPr lang="en-US" baseline="0" dirty="0" smtClean="0"/>
              <a:t>: the face detection problem or how to create a face detector</a:t>
            </a:r>
            <a:endParaRPr lang="en-US" dirty="0" smtClean="0"/>
          </a:p>
          <a:p>
            <a:endParaRPr lang="en-US" dirty="0" smtClean="0"/>
          </a:p>
          <a:p>
            <a:r>
              <a:rPr lang="en-US" dirty="0" err="1" smtClean="0"/>
              <a:t>Ayesul</a:t>
            </a:r>
            <a:r>
              <a:rPr lang="en-US" dirty="0" smtClean="0"/>
              <a:t> </a:t>
            </a:r>
            <a:r>
              <a:rPr lang="en-US" dirty="0" err="1" smtClean="0"/>
              <a:t>Dungar</a:t>
            </a: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Computer sees values, and it has</a:t>
            </a:r>
            <a:r>
              <a:rPr lang="en-US" baseline="0" dirty="0" smtClean="0"/>
              <a:t> to combine them in a valid way (your brain process them with spikes, neuron response activity, more or less)</a:t>
            </a:r>
          </a:p>
          <a:p>
            <a:r>
              <a:rPr lang="en-US" baseline="0" dirty="0" smtClean="0"/>
              <a:t>White is +1, black is -: this is a classification problem: if the input is face or not face: for each category you have 1 output, which is +1/-1 if image is from face. If you have 4 categories, you could have more categories, like face, table, chair and background then you will need 4 outputs, one fore each class.</a:t>
            </a:r>
          </a:p>
          <a:p>
            <a:r>
              <a:rPr lang="en-US" baseline="0" dirty="0" smtClean="0"/>
              <a:t>This network gives 2 final values</a:t>
            </a:r>
          </a:p>
          <a:p>
            <a:r>
              <a:rPr lang="en-US" baseline="0" dirty="0" smtClean="0"/>
              <a:t>How 32 to 2? Learning and training: provide thousands of images of the two classes (determining the </a:t>
            </a:r>
            <a:r>
              <a:rPr lang="en-US" baseline="0" dirty="0" err="1" smtClean="0"/>
              <a:t>nb</a:t>
            </a:r>
            <a:r>
              <a:rPr lang="en-US" baseline="0" dirty="0" smtClean="0"/>
              <a:t> of images needed depends on the statistics of the image dataset, that we will see next). Here I will not teach how the training work, but explain which layers are chosen to be trained in CNN for face detection</a:t>
            </a:r>
          </a:p>
          <a:p>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complete</a:t>
            </a:r>
            <a:r>
              <a:rPr lang="en-US" baseline="0" dirty="0" smtClean="0"/>
              <a:t> network we will look at today, and review the terms as we go (normalization, convolution)</a:t>
            </a:r>
          </a:p>
          <a:p>
            <a:endParaRPr lang="en-US" baseline="0" dirty="0" smtClean="0"/>
          </a:p>
          <a:p>
            <a:r>
              <a:rPr lang="en-US" baseline="0" dirty="0" smtClean="0"/>
              <a:t>For now we know what input and output looks like</a:t>
            </a: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network</a:t>
            </a:r>
            <a:r>
              <a:rPr lang="en-US" baseline="0" dirty="0" smtClean="0"/>
              <a:t> will learn features, and the features need to be reliable: the most reliable features are edges.</a:t>
            </a:r>
          </a:p>
          <a:p>
            <a:r>
              <a:rPr lang="en-US" baseline="0" dirty="0" smtClean="0"/>
              <a:t>You can first filter your image to get the contours, and then spatial contrast normalization (it increases the training speed). Because this layer is used in the training</a:t>
            </a:r>
          </a:p>
          <a:p>
            <a:r>
              <a:rPr lang="en-US" b="1" dirty="0" smtClean="0"/>
              <a:t>normalization</a:t>
            </a:r>
            <a:r>
              <a:rPr lang="en-US" dirty="0" smtClean="0"/>
              <a:t> is a process that changes the range of </a:t>
            </a:r>
            <a:r>
              <a:rPr lang="en-US" dirty="0" smtClean="0">
                <a:hlinkClick r:id="rId3" tooltip="Pixel"/>
              </a:rPr>
              <a:t>pixel</a:t>
            </a:r>
            <a:r>
              <a:rPr lang="en-US" dirty="0" smtClean="0"/>
              <a:t> intensity values.</a:t>
            </a:r>
          </a:p>
          <a:p>
            <a:endParaRPr lang="en-US" dirty="0" smtClean="0"/>
          </a:p>
          <a:p>
            <a:r>
              <a:rPr lang="en-US" dirty="0" smtClean="0"/>
              <a:t>In this examples,</a:t>
            </a:r>
            <a:r>
              <a:rPr lang="en-US" baseline="0" dirty="0" smtClean="0"/>
              <a:t> </a:t>
            </a:r>
            <a:r>
              <a:rPr lang="en-US" baseline="0" dirty="0" err="1" smtClean="0"/>
              <a:t>lena</a:t>
            </a:r>
            <a:r>
              <a:rPr lang="en-US" baseline="0" dirty="0" smtClean="0"/>
              <a:t> is normalized with band dimensional </a:t>
            </a:r>
            <a:r>
              <a:rPr lang="en-US" baseline="0" dirty="0" err="1" smtClean="0"/>
              <a:t>gaussian</a:t>
            </a:r>
            <a:r>
              <a:rPr lang="en-US" baseline="0" dirty="0" smtClean="0"/>
              <a:t> </a:t>
            </a:r>
            <a:r>
              <a:rPr lang="en-US" baseline="0" dirty="0" smtClean="0"/>
              <a:t>kernel</a:t>
            </a:r>
            <a:r>
              <a:rPr lang="en-US" baseline="0" dirty="0" smtClean="0"/>
              <a:t>: it works as an edge detector, it makes the edges stronger.</a:t>
            </a:r>
          </a:p>
          <a:p>
            <a:r>
              <a:rPr lang="en-US" baseline="0" dirty="0" smtClean="0"/>
              <a:t>Here is a small example: left part of the image, and this is the kernel in the middle which performs these operations: it removes the mean and makes the </a:t>
            </a:r>
            <a:r>
              <a:rPr lang="en-US" baseline="0" dirty="0" err="1" smtClean="0"/>
              <a:t>stdev</a:t>
            </a:r>
            <a:r>
              <a:rPr lang="en-US" baseline="0" dirty="0" smtClean="0"/>
              <a:t> roughly 1. the mean and std are calculated as follow. And this operation increases the training speed.</a:t>
            </a:r>
          </a:p>
          <a:p>
            <a:endParaRPr lang="en-US" baseline="0" dirty="0" smtClean="0"/>
          </a:p>
          <a:p>
            <a:r>
              <a:rPr lang="en-US" baseline="0" dirty="0" smtClean="0"/>
              <a:t>The next operation is convolution. This is the most important part as it is the name of the network</a:t>
            </a: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a:t>
            </a:r>
            <a:r>
              <a:rPr lang="en-US" baseline="0" dirty="0" smtClean="0"/>
              <a:t> </a:t>
            </a:r>
            <a:r>
              <a:rPr lang="en-US" dirty="0" smtClean="0"/>
              <a:t>the first part of the image 3 x 3 kernel</a:t>
            </a:r>
            <a:r>
              <a:rPr lang="en-US" baseline="0" dirty="0" smtClean="0"/>
              <a:t> size and multiply by the kernel and add the value together: it fine the result .. Zero</a:t>
            </a:r>
          </a:p>
          <a:p>
            <a:r>
              <a:rPr lang="en-US" baseline="0" dirty="0" smtClean="0"/>
              <a:t>With this input and kernel we can only calculate 2 inputs: convolution decreases the size: we cannot go to the right, no more columns.</a:t>
            </a:r>
          </a:p>
          <a:p>
            <a:endParaRPr lang="en-US" baseline="0" dirty="0" smtClean="0"/>
          </a:p>
          <a:p>
            <a:r>
              <a:rPr lang="en-US" baseline="0" dirty="0" smtClean="0"/>
              <a:t>Note that this kernel is an edge detector: when the image pixels are</a:t>
            </a:r>
            <a:r>
              <a:rPr lang="en-US" baseline="0" dirty="0" smtClean="0"/>
              <a:t> uniform (</a:t>
            </a:r>
            <a:r>
              <a:rPr lang="en-US" baseline="0" dirty="0" smtClean="0"/>
              <a:t>all +1), the edge detector give a zero value, but when there is an edge (+1/0), it does not give zero. It is how it detect edges</a:t>
            </a:r>
          </a:p>
          <a:p>
            <a:endParaRPr lang="en-US" baseline="0" dirty="0" smtClean="0"/>
          </a:p>
          <a:p>
            <a:r>
              <a:rPr lang="en-US" baseline="0" dirty="0" smtClean="0"/>
              <a:t>This example of </a:t>
            </a:r>
            <a:r>
              <a:rPr lang="en-US" baseline="0" dirty="0" err="1" smtClean="0"/>
              <a:t>lena</a:t>
            </a:r>
            <a:r>
              <a:rPr lang="en-US" baseline="0" dirty="0" smtClean="0"/>
              <a:t>: the</a:t>
            </a:r>
            <a:r>
              <a:rPr lang="en-US" baseline="0" dirty="0" smtClean="0"/>
              <a:t> kernels </a:t>
            </a:r>
            <a:r>
              <a:rPr lang="en-US" baseline="0" dirty="0" smtClean="0"/>
              <a:t>are </a:t>
            </a:r>
            <a:r>
              <a:rPr lang="en-US" baseline="0" dirty="0" err="1" smtClean="0"/>
              <a:t>gabor</a:t>
            </a:r>
            <a:r>
              <a:rPr lang="en-US" baseline="0" dirty="0" smtClean="0"/>
              <a:t> filters. Gabor filters detect different orientations depending on their orientations (v1 cells can be modeled by </a:t>
            </a:r>
            <a:r>
              <a:rPr lang="en-US" baseline="0" dirty="0" err="1" smtClean="0"/>
              <a:t>gabor</a:t>
            </a:r>
            <a:r>
              <a:rPr lang="en-US" baseline="0" dirty="0" smtClean="0"/>
              <a:t> filters). </a:t>
            </a:r>
          </a:p>
          <a:p>
            <a:r>
              <a:rPr lang="en-US" baseline="0" dirty="0" smtClean="0"/>
              <a:t>You can see the response </a:t>
            </a:r>
            <a:r>
              <a:rPr lang="en-US" baseline="0" dirty="0" smtClean="0"/>
              <a:t>output </a:t>
            </a:r>
            <a:r>
              <a:rPr lang="en-US" baseline="0" dirty="0" smtClean="0"/>
              <a:t>for each </a:t>
            </a:r>
            <a:r>
              <a:rPr lang="en-US" baseline="0" dirty="0" err="1" smtClean="0"/>
              <a:t>gabor</a:t>
            </a:r>
            <a:r>
              <a:rPr lang="en-US" baseline="0" dirty="0" smtClean="0"/>
              <a:t> filters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Input image: we have this image first we have the convolution layer which detect the features,</a:t>
            </a:r>
            <a:r>
              <a:rPr lang="en-US" baseline="0" dirty="0" smtClean="0"/>
              <a:t> so it is made of kernels or “filters”. We should expect to the kernels to look like </a:t>
            </a:r>
            <a:r>
              <a:rPr lang="en-US" baseline="0" dirty="0" err="1" smtClean="0"/>
              <a:t>gabor</a:t>
            </a:r>
            <a:r>
              <a:rPr lang="en-US" baseline="0" dirty="0" smtClean="0"/>
              <a:t> features: in fact, for CNN trained on many different types of natural images, and to discriminate many different categories, this first convolution layer is made of </a:t>
            </a:r>
            <a:r>
              <a:rPr lang="en-US" baseline="0" dirty="0" err="1" smtClean="0"/>
              <a:t>gabor</a:t>
            </a:r>
            <a:r>
              <a:rPr lang="en-US" baseline="0" dirty="0" smtClean="0"/>
              <a:t> kernel (we will see this fact in the lectures on deep learning). Or given that we know these </a:t>
            </a:r>
            <a:r>
              <a:rPr lang="en-US" baseline="0" dirty="0" err="1" smtClean="0"/>
              <a:t>gabor</a:t>
            </a:r>
            <a:r>
              <a:rPr lang="en-US" baseline="0" dirty="0" smtClean="0"/>
              <a:t> filters are the most generic, and will be created anyway, some models are hard wired with </a:t>
            </a:r>
            <a:r>
              <a:rPr lang="en-US" baseline="0" dirty="0" err="1" smtClean="0"/>
              <a:t>gabor</a:t>
            </a:r>
            <a:r>
              <a:rPr lang="en-US" baseline="0" dirty="0" smtClean="0"/>
              <a:t> kernels. </a:t>
            </a:r>
          </a:p>
          <a:p>
            <a:endParaRPr lang="en-US" baseline="0" dirty="0" smtClean="0"/>
          </a:p>
          <a:p>
            <a:r>
              <a:rPr lang="en-US" baseline="0" dirty="0" smtClean="0"/>
              <a:t>Here are the filters we have after the training: they do not look exactly like </a:t>
            </a:r>
            <a:r>
              <a:rPr lang="en-US" baseline="0" dirty="0" err="1" smtClean="0"/>
              <a:t>gabor</a:t>
            </a:r>
            <a:r>
              <a:rPr lang="en-US" baseline="0" dirty="0" smtClean="0"/>
              <a:t> filters. Why ?</a:t>
            </a:r>
            <a:r>
              <a:rPr lang="en-US" baseline="0" dirty="0" smtClean="0"/>
              <a:t> </a:t>
            </a:r>
            <a:r>
              <a:rPr lang="en-US" baseline="0" dirty="0" err="1" smtClean="0"/>
              <a:t>thisnetwork</a:t>
            </a:r>
            <a:r>
              <a:rPr lang="en-US" baseline="0" dirty="0" smtClean="0"/>
              <a:t> is </a:t>
            </a:r>
            <a:r>
              <a:rPr lang="en-US" baseline="0" dirty="0" smtClean="0"/>
              <a:t>trained with only faces and background so the network came up with these after training: these are the most </a:t>
            </a:r>
            <a:r>
              <a:rPr lang="en-US" baseline="0" dirty="0" err="1" smtClean="0"/>
              <a:t>discriminant</a:t>
            </a:r>
            <a:r>
              <a:rPr lang="en-US" baseline="0" dirty="0" smtClean="0"/>
              <a:t> </a:t>
            </a:r>
            <a:r>
              <a:rPr lang="en-US" b="0" baseline="0" dirty="0" smtClean="0"/>
              <a:t>kernels for this binary task of face detection. </a:t>
            </a:r>
          </a:p>
          <a:p>
            <a:endParaRPr lang="en-US" baseline="0" dirty="0" smtClean="0"/>
          </a:p>
          <a:p>
            <a:r>
              <a:rPr lang="en-US" baseline="0" dirty="0" smtClean="0"/>
              <a:t>But these kernels still function very well as edge detector: look at the output of the spatial convolution. The third one detect edges which have 45 degrees of slope, the 4rth one detect some vertical and horizontal edges. The fifth one is only horizontal. Note that the size of the</a:t>
            </a:r>
            <a:r>
              <a:rPr lang="en-US" baseline="0" dirty="0" smtClean="0"/>
              <a:t> output of </a:t>
            </a:r>
            <a:r>
              <a:rPr lang="en-US" baseline="0" dirty="0" smtClean="0"/>
              <a:t>different than the image size: it is 28 x 28, so it is decrease by 4 pixels (</a:t>
            </a:r>
            <a:r>
              <a:rPr lang="en-US" baseline="0" dirty="0" err="1" smtClean="0"/>
              <a:t>bc</a:t>
            </a:r>
            <a:r>
              <a:rPr lang="en-US" baseline="0" dirty="0" smtClean="0"/>
              <a:t> our filters are 5 x 5). </a:t>
            </a:r>
            <a:endParaRPr lang="en-US" dirty="0"/>
          </a:p>
        </p:txBody>
      </p:sp>
      <p:sp>
        <p:nvSpPr>
          <p:cNvPr id="4" name="Slide Number Placeholder 3"/>
          <p:cNvSpPr>
            <a:spLocks noGrp="1"/>
          </p:cNvSpPr>
          <p:nvPr>
            <p:ph type="sldNum" sz="quarter" idx="10"/>
          </p:nvPr>
        </p:nvSpPr>
        <p:spPr/>
        <p:txBody>
          <a:bodyPr/>
          <a:lstStyle/>
          <a:p>
            <a:fld id="{E2CC7993-764F-B442-A717-82827DC535A2}"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D3659-E6E0-7F4A-BD32-C0F15E45D0F7}" type="datetimeFigureOut">
              <a:rPr lang="en-US" smtClean="0"/>
              <a:pPr/>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5E0FE-FD91-EA43-A490-FD53C4F004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D3659-E6E0-7F4A-BD32-C0F15E45D0F7}" type="datetimeFigureOut">
              <a:rPr lang="en-US" smtClean="0"/>
              <a:pPr/>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5E0FE-FD91-EA43-A490-FD53C4F004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D3659-E6E0-7F4A-BD32-C0F15E45D0F7}" type="datetimeFigureOut">
              <a:rPr lang="en-US" smtClean="0"/>
              <a:pPr/>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5E0FE-FD91-EA43-A490-FD53C4F0045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C0441B86-B828-674C-80CA-337A196DF6F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smtClean="0"/>
            </a:lvl1pPr>
          </a:lstStyle>
          <a:p>
            <a:fld id="{FDEC5E0B-8A12-0548-9633-8219FDFDF62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fld id="{03D085C5-5E07-D848-BC8A-1CEE3DF7F29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D3659-E6E0-7F4A-BD32-C0F15E45D0F7}" type="datetimeFigureOut">
              <a:rPr lang="en-US" smtClean="0"/>
              <a:pPr/>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5E0FE-FD91-EA43-A490-FD53C4F0045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D3659-E6E0-7F4A-BD32-C0F15E45D0F7}" type="datetimeFigureOut">
              <a:rPr lang="en-US" smtClean="0"/>
              <a:pPr/>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5E0FE-FD91-EA43-A490-FD53C4F004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D3659-E6E0-7F4A-BD32-C0F15E45D0F7}" type="datetimeFigureOut">
              <a:rPr lang="en-US" smtClean="0"/>
              <a:pPr/>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5E0FE-FD91-EA43-A490-FD53C4F004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D3659-E6E0-7F4A-BD32-C0F15E45D0F7}" type="datetimeFigureOut">
              <a:rPr lang="en-US" smtClean="0"/>
              <a:pPr/>
              <a:t>9/28/15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25E0FE-FD91-EA43-A490-FD53C4F004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D3659-E6E0-7F4A-BD32-C0F15E45D0F7}" type="datetimeFigureOut">
              <a:rPr lang="en-US" smtClean="0"/>
              <a:pPr/>
              <a:t>9/28/15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25E0FE-FD91-EA43-A490-FD53C4F004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D3659-E6E0-7F4A-BD32-C0F15E45D0F7}" type="datetimeFigureOut">
              <a:rPr lang="en-US" smtClean="0"/>
              <a:pPr/>
              <a:t>9/28/15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25E0FE-FD91-EA43-A490-FD53C4F004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D3659-E6E0-7F4A-BD32-C0F15E45D0F7}" type="datetimeFigureOut">
              <a:rPr lang="en-US" smtClean="0"/>
              <a:pPr/>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5E0FE-FD91-EA43-A490-FD53C4F004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D3659-E6E0-7F4A-BD32-C0F15E45D0F7}" type="datetimeFigureOut">
              <a:rPr lang="en-US" smtClean="0"/>
              <a:pPr/>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5E0FE-FD91-EA43-A490-FD53C4F004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D3659-E6E0-7F4A-BD32-C0F15E45D0F7}" type="datetimeFigureOut">
              <a:rPr lang="en-US" smtClean="0"/>
              <a:pPr/>
              <a:t>9/28/15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5E0FE-FD91-EA43-A490-FD53C4F004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6.869.csail.mit.edu/fa15/" TargetMode="Externa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wmf"/></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emf"/><Relationship Id="rId5" Type="http://schemas.openxmlformats.org/officeDocument/2006/relationships/image" Target="../media/image47.png"/><Relationship Id="rId6" Type="http://schemas.openxmlformats.org/officeDocument/2006/relationships/image" Target="../media/image48.emf"/><Relationship Id="rId7" Type="http://schemas.openxmlformats.org/officeDocument/2006/relationships/image" Target="../media/image49.emf"/><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em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59.png"/><Relationship Id="rId7" Type="http://schemas.openxmlformats.org/officeDocument/2006/relationships/image" Target="../media/image62.png"/><Relationship Id="rId8" Type="http://schemas.openxmlformats.org/officeDocument/2006/relationships/image" Target="../media/image57.png"/><Relationship Id="rId9"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oleObject3.bin"/><Relationship Id="rId5" Type="http://schemas.openxmlformats.org/officeDocument/2006/relationships/oleObject" Target="../embeddings/oleObject4.bin"/><Relationship Id="rId6" Type="http://schemas.openxmlformats.org/officeDocument/2006/relationships/oleObject" Target="../embeddings/oleObject5.bin"/><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jpeg"/><Relationship Id="rId3"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6.bin"/><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oleObject" Target="../embeddings/oleObject7.bin"/><Relationship Id="rId8" Type="http://schemas.openxmlformats.org/officeDocument/2006/relationships/oleObject" Target="../embeddings/oleObject8.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9.bin"/><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1" Type="http://schemas.openxmlformats.org/officeDocument/2006/relationships/image" Target="../media/image95.png"/><Relationship Id="rId12" Type="http://schemas.openxmlformats.org/officeDocument/2006/relationships/image" Target="../media/image96.png"/><Relationship Id="rId13" Type="http://schemas.openxmlformats.org/officeDocument/2006/relationships/image" Target="../media/image97.png"/><Relationship Id="rId14" Type="http://schemas.openxmlformats.org/officeDocument/2006/relationships/image" Target="../media/image98.png"/><Relationship Id="rId15" Type="http://schemas.openxmlformats.org/officeDocument/2006/relationships/image" Target="../media/image99.png"/><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87.pn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91.jpeg"/><Relationship Id="rId8" Type="http://schemas.openxmlformats.org/officeDocument/2006/relationships/image" Target="../media/image92.jpeg"/><Relationship Id="rId9" Type="http://schemas.openxmlformats.org/officeDocument/2006/relationships/image" Target="../media/image93.jpeg"/><Relationship Id="rId10" Type="http://schemas.openxmlformats.org/officeDocument/2006/relationships/image" Target="../media/image94.jpeg"/></Relationships>
</file>

<file path=ppt/slides/_rels/slide49.xml.rels><?xml version="1.0" encoding="UTF-8" standalone="yes"?>
<Relationships xmlns="http://schemas.openxmlformats.org/package/2006/relationships"><Relationship Id="rId11" Type="http://schemas.openxmlformats.org/officeDocument/2006/relationships/image" Target="../media/image107.png"/><Relationship Id="rId12" Type="http://schemas.openxmlformats.org/officeDocument/2006/relationships/image" Target="../media/image108.png"/><Relationship Id="rId13" Type="http://schemas.openxmlformats.org/officeDocument/2006/relationships/image" Target="../media/image109.png"/><Relationship Id="rId14" Type="http://schemas.openxmlformats.org/officeDocument/2006/relationships/image" Target="../media/image110.png"/><Relationship Id="rId15" Type="http://schemas.openxmlformats.org/officeDocument/2006/relationships/image" Target="../media/image111.png"/><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87.png"/><Relationship Id="rId4" Type="http://schemas.openxmlformats.org/officeDocument/2006/relationships/image" Target="../media/image100.jpeg"/><Relationship Id="rId5" Type="http://schemas.openxmlformats.org/officeDocument/2006/relationships/image" Target="../media/image101.jpeg"/><Relationship Id="rId6" Type="http://schemas.openxmlformats.org/officeDocument/2006/relationships/image" Target="../media/image102.jpeg"/><Relationship Id="rId7" Type="http://schemas.openxmlformats.org/officeDocument/2006/relationships/image" Target="../media/image103.jpeg"/><Relationship Id="rId8" Type="http://schemas.openxmlformats.org/officeDocument/2006/relationships/image" Target="../media/image104.jpeg"/><Relationship Id="rId9" Type="http://schemas.openxmlformats.org/officeDocument/2006/relationships/image" Target="../media/image105.jpeg"/><Relationship Id="rId10" Type="http://schemas.openxmlformats.org/officeDocument/2006/relationships/image" Target="../media/image10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4.xml"/><Relationship Id="rId2" Type="http://schemas.openxmlformats.org/officeDocument/2006/relationships/image" Target="../media/image1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4.xml"/><Relationship Id="rId2" Type="http://schemas.openxmlformats.org/officeDocument/2006/relationships/image" Target="../media/image115.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0.bin"/><Relationship Id="rId5" Type="http://schemas.openxmlformats.org/officeDocument/2006/relationships/oleObject" Target="../embeddings/oleObject11.bin"/><Relationship Id="rId6" Type="http://schemas.openxmlformats.org/officeDocument/2006/relationships/oleObject" Target="../embeddings/oleObject12.bin"/><Relationship Id="rId7" Type="http://schemas.openxmlformats.org/officeDocument/2006/relationships/image" Target="../media/image85.png"/><Relationship Id="rId8" Type="http://schemas.openxmlformats.org/officeDocument/2006/relationships/image" Target="../media/image120.png"/><Relationship Id="rId9" Type="http://schemas.openxmlformats.org/officeDocument/2006/relationships/image" Target="../media/image121.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13.bin"/><Relationship Id="rId5" Type="http://schemas.openxmlformats.org/officeDocument/2006/relationships/oleObject" Target="../embeddings/oleObject14.bin"/><Relationship Id="rId6" Type="http://schemas.openxmlformats.org/officeDocument/2006/relationships/image" Target="../media/image125.png"/><Relationship Id="rId7" Type="http://schemas.openxmlformats.org/officeDocument/2006/relationships/image" Target="../media/image126.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6" Type="http://schemas.openxmlformats.org/officeDocument/2006/relationships/image" Target="../media/image131.jpeg"/><Relationship Id="rId7" Type="http://schemas.openxmlformats.org/officeDocument/2006/relationships/image" Target="../media/image132.jpeg"/><Relationship Id="rId8" Type="http://schemas.openxmlformats.org/officeDocument/2006/relationships/image" Target="../media/image133.jpeg"/><Relationship Id="rId9" Type="http://schemas.openxmlformats.org/officeDocument/2006/relationships/image" Target="../media/image134.jpeg"/><Relationship Id="rId10" Type="http://schemas.openxmlformats.org/officeDocument/2006/relationships/image" Target="../media/image135.jpeg"/><Relationship Id="rId11" Type="http://schemas.openxmlformats.org/officeDocument/2006/relationships/image" Target="../media/image136.jpeg"/><Relationship Id="rId1" Type="http://schemas.openxmlformats.org/officeDocument/2006/relationships/slideLayout" Target="../slideLayouts/slideLayout6.xml"/><Relationship Id="rId2" Type="http://schemas.openxmlformats.org/officeDocument/2006/relationships/image" Target="../media/image12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139.png"/><Relationship Id="rId5"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138.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oleObject" Target="../embeddings/oleObject16.bin"/><Relationship Id="rId5" Type="http://schemas.openxmlformats.org/officeDocument/2006/relationships/oleObject" Target="../embeddings/oleObject17.bin"/><Relationship Id="rId6" Type="http://schemas.openxmlformats.org/officeDocument/2006/relationships/oleObject" Target="../embeddings/oleObject18.bin"/><Relationship Id="rId7" Type="http://schemas.openxmlformats.org/officeDocument/2006/relationships/oleObject" Target="../embeddings/oleObject19.bin"/><Relationship Id="rId8" Type="http://schemas.openxmlformats.org/officeDocument/2006/relationships/oleObject" Target="../embeddings/oleObject20.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61.xml.rels><?xml version="1.0" encoding="UTF-8" standalone="yes"?>
<Relationships xmlns="http://schemas.openxmlformats.org/package/2006/relationships"><Relationship Id="rId11" Type="http://schemas.openxmlformats.org/officeDocument/2006/relationships/oleObject" Target="../embeddings/oleObject29.bin"/><Relationship Id="rId12" Type="http://schemas.openxmlformats.org/officeDocument/2006/relationships/oleObject" Target="../embeddings/oleObject30.bin"/><Relationship Id="rId13" Type="http://schemas.openxmlformats.org/officeDocument/2006/relationships/oleObject" Target="../embeddings/oleObject31.bin"/><Relationship Id="rId14" Type="http://schemas.openxmlformats.org/officeDocument/2006/relationships/oleObject" Target="../embeddings/oleObject32.bin"/><Relationship Id="rId1" Type="http://schemas.openxmlformats.org/officeDocument/2006/relationships/vmlDrawing" Target="../drawings/vmlDrawing8.vml"/><Relationship Id="rId2" Type="http://schemas.openxmlformats.org/officeDocument/2006/relationships/slideLayout" Target="../slideLayouts/slideLayout13.xml"/><Relationship Id="rId3" Type="http://schemas.openxmlformats.org/officeDocument/2006/relationships/oleObject" Target="../embeddings/oleObject21.bin"/><Relationship Id="rId4" Type="http://schemas.openxmlformats.org/officeDocument/2006/relationships/oleObject" Target="../embeddings/oleObject22.bin"/><Relationship Id="rId5" Type="http://schemas.openxmlformats.org/officeDocument/2006/relationships/oleObject" Target="../embeddings/oleObject23.bin"/><Relationship Id="rId6" Type="http://schemas.openxmlformats.org/officeDocument/2006/relationships/oleObject" Target="../embeddings/oleObject24.bin"/><Relationship Id="rId7" Type="http://schemas.openxmlformats.org/officeDocument/2006/relationships/oleObject" Target="../embeddings/oleObject25.bin"/><Relationship Id="rId8" Type="http://schemas.openxmlformats.org/officeDocument/2006/relationships/oleObject" Target="../embeddings/oleObject26.bin"/><Relationship Id="rId9" Type="http://schemas.openxmlformats.org/officeDocument/2006/relationships/oleObject" Target="../embeddings/oleObject27.bin"/><Relationship Id="rId10" Type="http://schemas.openxmlformats.org/officeDocument/2006/relationships/oleObject" Target="../embeddings/oleObject28.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wmf"/></Relationships>
</file>

<file path=ppt/slides/_rels/slide63.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eg"/><Relationship Id="rId5" Type="http://schemas.openxmlformats.org/officeDocument/2006/relationships/image" Target="../media/image129.jpeg"/><Relationship Id="rId6" Type="http://schemas.openxmlformats.org/officeDocument/2006/relationships/image" Target="../media/image165.jpeg"/><Relationship Id="rId7" Type="http://schemas.openxmlformats.org/officeDocument/2006/relationships/image" Target="../media/image166.jpeg"/><Relationship Id="rId1" Type="http://schemas.openxmlformats.org/officeDocument/2006/relationships/slideLayout" Target="../slideLayouts/slideLayout7.xml"/><Relationship Id="rId2" Type="http://schemas.openxmlformats.org/officeDocument/2006/relationships/image" Target="../media/image162.wmf"/></Relationships>
</file>

<file path=ppt/slides/_rels/slide64.xml.rels><?xml version="1.0" encoding="UTF-8" standalone="yes"?>
<Relationships xmlns="http://schemas.openxmlformats.org/package/2006/relationships"><Relationship Id="rId11" Type="http://schemas.openxmlformats.org/officeDocument/2006/relationships/oleObject" Target="../embeddings/oleObject41.bin"/><Relationship Id="rId12" Type="http://schemas.openxmlformats.org/officeDocument/2006/relationships/oleObject" Target="../embeddings/oleObject42.bin"/><Relationship Id="rId1" Type="http://schemas.openxmlformats.org/officeDocument/2006/relationships/vmlDrawing" Target="../drawings/vmlDrawing9.vml"/><Relationship Id="rId2" Type="http://schemas.openxmlformats.org/officeDocument/2006/relationships/slideLayout" Target="../slideLayouts/slideLayout7.xml"/><Relationship Id="rId3" Type="http://schemas.openxmlformats.org/officeDocument/2006/relationships/oleObject" Target="../embeddings/oleObject33.bin"/><Relationship Id="rId4" Type="http://schemas.openxmlformats.org/officeDocument/2006/relationships/oleObject" Target="../embeddings/oleObject34.bin"/><Relationship Id="rId5" Type="http://schemas.openxmlformats.org/officeDocument/2006/relationships/oleObject" Target="../embeddings/oleObject35.bin"/><Relationship Id="rId6" Type="http://schemas.openxmlformats.org/officeDocument/2006/relationships/oleObject" Target="../embeddings/oleObject36.bin"/><Relationship Id="rId7" Type="http://schemas.openxmlformats.org/officeDocument/2006/relationships/oleObject" Target="../embeddings/oleObject37.bin"/><Relationship Id="rId8" Type="http://schemas.openxmlformats.org/officeDocument/2006/relationships/oleObject" Target="../embeddings/oleObject38.bin"/><Relationship Id="rId9" Type="http://schemas.openxmlformats.org/officeDocument/2006/relationships/oleObject" Target="../embeddings/oleObject39.bin"/><Relationship Id="rId10" Type="http://schemas.openxmlformats.org/officeDocument/2006/relationships/oleObject" Target="../embeddings/oleObject40.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77.png"/></Relationships>
</file>

<file path=ppt/slides/_rels/slide66.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5"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55140" y="2555345"/>
            <a:ext cx="7772400" cy="1470025"/>
          </a:xfrm>
        </p:spPr>
        <p:txBody>
          <a:bodyPr>
            <a:normAutofit fontScale="90000"/>
          </a:bodyPr>
          <a:lstStyle/>
          <a:p>
            <a:pPr eaLnBrk="1" hangingPunct="1">
              <a:defRPr/>
            </a:pPr>
            <a:r>
              <a:rPr lang="en-US" sz="3600" dirty="0" smtClean="0">
                <a:latin typeface="Avenir Black" charset="0"/>
                <a:ea typeface="Avenir Black" charset="0"/>
                <a:cs typeface="Avenir Black" charset="0"/>
              </a:rPr>
              <a:t>6.819 / 6.869: </a:t>
            </a:r>
            <a:br>
              <a:rPr lang="en-US" sz="3600" dirty="0" smtClean="0">
                <a:latin typeface="Avenir Black" charset="0"/>
                <a:ea typeface="Avenir Black" charset="0"/>
                <a:cs typeface="Avenir Black" charset="0"/>
              </a:rPr>
            </a:br>
            <a:r>
              <a:rPr lang="en-US" sz="3600" dirty="0" smtClean="0">
                <a:latin typeface="Avenir Black" charset="0"/>
                <a:ea typeface="Avenir Black" charset="0"/>
                <a:cs typeface="Avenir Black" charset="0"/>
              </a:rPr>
              <a:t>Advances in Computer Vision</a:t>
            </a:r>
            <a:r>
              <a:rPr lang="en-US" sz="3600" dirty="0">
                <a:latin typeface="Avenir Book" pitchFamily="-104" charset="0"/>
                <a:ea typeface="Avenir Book" pitchFamily="-104" charset="0"/>
                <a:cs typeface="Avenir Book" pitchFamily="-104" charset="0"/>
              </a:rPr>
              <a:t/>
            </a:r>
            <a:br>
              <a:rPr lang="en-US" sz="3600" dirty="0">
                <a:latin typeface="Avenir Book" pitchFamily="-104" charset="0"/>
                <a:ea typeface="Avenir Book" pitchFamily="-104" charset="0"/>
                <a:cs typeface="Avenir Book" pitchFamily="-104" charset="0"/>
              </a:rPr>
            </a:br>
            <a:r>
              <a:rPr lang="en-US" sz="3600" dirty="0" smtClean="0">
                <a:latin typeface="Avenir Book" pitchFamily="-104" charset="0"/>
                <a:ea typeface="Avenir Book" pitchFamily="-104" charset="0"/>
                <a:cs typeface="Avenir Book" pitchFamily="-104" charset="0"/>
              </a:rPr>
              <a:t/>
            </a:r>
            <a:br>
              <a:rPr lang="en-US" sz="3600" dirty="0" smtClean="0">
                <a:latin typeface="Avenir Book" pitchFamily="-104" charset="0"/>
                <a:ea typeface="Avenir Book" pitchFamily="-104" charset="0"/>
                <a:cs typeface="Avenir Book" pitchFamily="-104" charset="0"/>
              </a:rPr>
            </a:br>
            <a:r>
              <a:rPr lang="en-US" sz="3600" dirty="0" smtClean="0">
                <a:solidFill>
                  <a:schemeClr val="tx1"/>
                </a:solidFill>
                <a:latin typeface="Avenir Book" pitchFamily="-104" charset="0"/>
                <a:ea typeface="Avenir Book" pitchFamily="-104" charset="0"/>
                <a:cs typeface="Avenir Book" pitchFamily="-104" charset="0"/>
              </a:rPr>
              <a:t>Basics of Image Processing III:</a:t>
            </a:r>
            <a:br>
              <a:rPr lang="en-US" sz="3600" dirty="0" smtClean="0">
                <a:solidFill>
                  <a:schemeClr val="tx1"/>
                </a:solidFill>
                <a:latin typeface="Avenir Book" pitchFamily="-104" charset="0"/>
                <a:ea typeface="Avenir Book" pitchFamily="-104" charset="0"/>
                <a:cs typeface="Avenir Book" pitchFamily="-104" charset="0"/>
              </a:rPr>
            </a:br>
            <a:r>
              <a:rPr lang="en-US" sz="3600" dirty="0" smtClean="0">
                <a:solidFill>
                  <a:schemeClr val="tx1"/>
                </a:solidFill>
                <a:latin typeface="Avenir Book" pitchFamily="-104" charset="0"/>
                <a:ea typeface="Avenir Book" pitchFamily="-104" charset="0"/>
                <a:cs typeface="Avenir Book" pitchFamily="-104" charset="0"/>
              </a:rPr>
              <a:t/>
            </a:r>
            <a:br>
              <a:rPr lang="en-US" sz="3600" dirty="0" smtClean="0">
                <a:solidFill>
                  <a:schemeClr val="tx1"/>
                </a:solidFill>
                <a:latin typeface="Avenir Book" pitchFamily="-104" charset="0"/>
                <a:ea typeface="Avenir Book" pitchFamily="-104" charset="0"/>
                <a:cs typeface="Avenir Book" pitchFamily="-104" charset="0"/>
              </a:rPr>
            </a:br>
            <a:r>
              <a:rPr lang="en-US" sz="3111" dirty="0" smtClean="0">
                <a:solidFill>
                  <a:srgbClr val="FF6600"/>
                </a:solidFill>
                <a:latin typeface="Avenir Book" pitchFamily="-104" charset="0"/>
                <a:ea typeface="Avenir Book" pitchFamily="-104" charset="0"/>
                <a:cs typeface="Avenir Book" pitchFamily="-104" charset="0"/>
              </a:rPr>
              <a:t>Image Operations for ConvNet</a:t>
            </a:r>
            <a:br>
              <a:rPr lang="en-US" sz="3111" dirty="0" smtClean="0">
                <a:solidFill>
                  <a:srgbClr val="FF6600"/>
                </a:solidFill>
                <a:latin typeface="Avenir Book" pitchFamily="-104" charset="0"/>
                <a:ea typeface="Avenir Book" pitchFamily="-104" charset="0"/>
                <a:cs typeface="Avenir Book" pitchFamily="-104" charset="0"/>
              </a:rPr>
            </a:br>
            <a:r>
              <a:rPr lang="en-US" sz="3111" dirty="0" smtClean="0">
                <a:solidFill>
                  <a:srgbClr val="FF6600"/>
                </a:solidFill>
                <a:latin typeface="Avenir Book" pitchFamily="-104" charset="0"/>
                <a:ea typeface="Avenir Book" pitchFamily="-104" charset="0"/>
                <a:cs typeface="Avenir Book" pitchFamily="-104" charset="0"/>
              </a:rPr>
              <a:t>&amp; Image/Dataset Statistics</a:t>
            </a:r>
            <a:r>
              <a:rPr lang="en-US" sz="2800" dirty="0" smtClean="0">
                <a:solidFill>
                  <a:srgbClr val="FF6600"/>
                </a:solidFill>
                <a:latin typeface="Avenir Book" pitchFamily="-104" charset="0"/>
                <a:ea typeface="Avenir Book" pitchFamily="-104" charset="0"/>
                <a:cs typeface="Avenir Book" pitchFamily="-104" charset="0"/>
              </a:rPr>
              <a:t/>
            </a:r>
            <a:br>
              <a:rPr lang="en-US" sz="2800" dirty="0" smtClean="0">
                <a:solidFill>
                  <a:srgbClr val="FF6600"/>
                </a:solidFill>
                <a:latin typeface="Avenir Book" pitchFamily="-104" charset="0"/>
                <a:ea typeface="Avenir Book" pitchFamily="-104" charset="0"/>
                <a:cs typeface="Avenir Book" pitchFamily="-104" charset="0"/>
              </a:rPr>
            </a:br>
            <a:r>
              <a:rPr lang="en-US" sz="2800" dirty="0" smtClean="0">
                <a:solidFill>
                  <a:srgbClr val="FF6600"/>
                </a:solidFill>
                <a:latin typeface="Avenir Book" pitchFamily="-104" charset="0"/>
                <a:ea typeface="Avenir Book" pitchFamily="-104" charset="0"/>
                <a:cs typeface="Avenir Book" pitchFamily="-104" charset="0"/>
              </a:rPr>
              <a:t/>
            </a:r>
            <a:br>
              <a:rPr lang="en-US" sz="2800" dirty="0" smtClean="0">
                <a:solidFill>
                  <a:srgbClr val="FF6600"/>
                </a:solidFill>
                <a:latin typeface="Avenir Book" pitchFamily="-104" charset="0"/>
                <a:ea typeface="Avenir Book" pitchFamily="-104" charset="0"/>
                <a:cs typeface="Avenir Book" pitchFamily="-104" charset="0"/>
              </a:rPr>
            </a:br>
            <a:r>
              <a:rPr lang="en-US" sz="2800" dirty="0" smtClean="0">
                <a:solidFill>
                  <a:srgbClr val="FF6600"/>
                </a:solidFill>
                <a:latin typeface="Avenir Book" pitchFamily="-104" charset="0"/>
                <a:ea typeface="Avenir Book" pitchFamily="-104" charset="0"/>
                <a:cs typeface="Avenir Book" pitchFamily="-104" charset="0"/>
              </a:rPr>
              <a:t/>
            </a:r>
            <a:br>
              <a:rPr lang="en-US" sz="2800" dirty="0" smtClean="0">
                <a:solidFill>
                  <a:srgbClr val="FF6600"/>
                </a:solidFill>
                <a:latin typeface="Avenir Book" pitchFamily="-104" charset="0"/>
                <a:ea typeface="Avenir Book" pitchFamily="-104" charset="0"/>
                <a:cs typeface="Avenir Book" pitchFamily="-104" charset="0"/>
              </a:rPr>
            </a:br>
            <a:r>
              <a:rPr lang="en-US" sz="2800" dirty="0" smtClean="0">
                <a:solidFill>
                  <a:srgbClr val="FF6600"/>
                </a:solidFill>
                <a:latin typeface="Avenir Book" pitchFamily="-104" charset="0"/>
                <a:ea typeface="Avenir Book" pitchFamily="-104" charset="0"/>
                <a:cs typeface="Avenir Book" pitchFamily="-104" charset="0"/>
              </a:rPr>
              <a:t/>
            </a:r>
            <a:br>
              <a:rPr lang="en-US" sz="2800" dirty="0" smtClean="0">
                <a:solidFill>
                  <a:srgbClr val="FF6600"/>
                </a:solidFill>
                <a:latin typeface="Avenir Book" pitchFamily="-104" charset="0"/>
                <a:ea typeface="Avenir Book" pitchFamily="-104" charset="0"/>
                <a:cs typeface="Avenir Book" pitchFamily="-104" charset="0"/>
              </a:rPr>
            </a:br>
            <a:r>
              <a:rPr lang="en-US" sz="2800" dirty="0" smtClean="0">
                <a:solidFill>
                  <a:srgbClr val="FF6600"/>
                </a:solidFill>
                <a:latin typeface="Avenir Book" pitchFamily="-104" charset="0"/>
                <a:ea typeface="Avenir Book" pitchFamily="-104" charset="0"/>
                <a:cs typeface="Avenir Book" pitchFamily="-104" charset="0"/>
              </a:rPr>
              <a:t/>
            </a:r>
            <a:br>
              <a:rPr lang="en-US" sz="2800" dirty="0" smtClean="0">
                <a:solidFill>
                  <a:srgbClr val="FF6600"/>
                </a:solidFill>
                <a:latin typeface="Avenir Book" pitchFamily="-104" charset="0"/>
                <a:ea typeface="Avenir Book" pitchFamily="-104" charset="0"/>
                <a:cs typeface="Avenir Book" pitchFamily="-104" charset="0"/>
              </a:rPr>
            </a:br>
            <a:r>
              <a:rPr lang="en-US" sz="3600" dirty="0" smtClean="0">
                <a:latin typeface="Avenir Book" pitchFamily="-104" charset="0"/>
                <a:ea typeface="Avenir Book" pitchFamily="-104" charset="0"/>
                <a:cs typeface="Avenir Book" pitchFamily="-104" charset="0"/>
              </a:rPr>
              <a:t/>
            </a:r>
            <a:br>
              <a:rPr lang="en-US" sz="3600" dirty="0" smtClean="0">
                <a:latin typeface="Avenir Book" pitchFamily="-104" charset="0"/>
                <a:ea typeface="Avenir Book" pitchFamily="-104" charset="0"/>
                <a:cs typeface="Avenir Book" pitchFamily="-104" charset="0"/>
              </a:rPr>
            </a:br>
            <a:r>
              <a:rPr lang="en-US" sz="1800" dirty="0" smtClean="0">
                <a:latin typeface="Avenir Book" pitchFamily="-104" charset="0"/>
                <a:ea typeface="Avenir Book" pitchFamily="-104" charset="0"/>
                <a:cs typeface="Avenir Book" pitchFamily="-104" charset="0"/>
              </a:rPr>
              <a:t>Website: </a:t>
            </a:r>
            <a:r>
              <a:rPr lang="en-US" sz="3600" dirty="0" smtClean="0">
                <a:latin typeface="Avenir Book" pitchFamily="-104" charset="0"/>
                <a:ea typeface="Avenir Book" pitchFamily="-104" charset="0"/>
                <a:cs typeface="Avenir Book" pitchFamily="-104" charset="0"/>
              </a:rPr>
              <a:t/>
            </a:r>
            <a:br>
              <a:rPr lang="en-US" sz="3600" dirty="0" smtClean="0">
                <a:latin typeface="Avenir Book" pitchFamily="-104" charset="0"/>
                <a:ea typeface="Avenir Book" pitchFamily="-104" charset="0"/>
                <a:cs typeface="Avenir Book" pitchFamily="-104" charset="0"/>
              </a:rPr>
            </a:br>
            <a:r>
              <a:rPr lang="en-US" sz="2000" dirty="0" smtClean="0">
                <a:latin typeface="Avenir Book" pitchFamily="-104" charset="0"/>
                <a:ea typeface="Avenir Book" pitchFamily="-104" charset="0"/>
                <a:cs typeface="Avenir Book" pitchFamily="-104" charset="0"/>
                <a:hlinkClick r:id="rId3"/>
              </a:rPr>
              <a:t>http://6.869.csail.mit.edu/fa15/</a:t>
            </a:r>
            <a:r>
              <a:rPr lang="en-US" sz="2000" dirty="0" smtClean="0">
                <a:latin typeface="Avenir Book" pitchFamily="-104" charset="0"/>
                <a:ea typeface="Avenir Book" pitchFamily="-104" charset="0"/>
                <a:cs typeface="Avenir Book" pitchFamily="-104" charset="0"/>
              </a:rPr>
              <a:t> </a:t>
            </a:r>
            <a:r>
              <a:rPr lang="en-US" sz="2200" dirty="0" smtClean="0">
                <a:latin typeface="Avenir Book" pitchFamily="-104" charset="0"/>
                <a:ea typeface="Avenir Book" pitchFamily="-104" charset="0"/>
                <a:cs typeface="Avenir Book" pitchFamily="-104" charset="0"/>
              </a:rPr>
              <a:t/>
            </a:r>
            <a:br>
              <a:rPr lang="en-US" sz="2200" dirty="0" smtClean="0">
                <a:latin typeface="Avenir Book" pitchFamily="-104" charset="0"/>
                <a:ea typeface="Avenir Book" pitchFamily="-104" charset="0"/>
                <a:cs typeface="Avenir Book" pitchFamily="-104" charset="0"/>
              </a:rPr>
            </a:br>
            <a:endParaRPr lang="en-US" sz="2200" dirty="0" smtClean="0">
              <a:latin typeface="Avenir Book" pitchFamily="-104" charset="0"/>
              <a:ea typeface="Avenir Book" pitchFamily="-104" charset="0"/>
              <a:cs typeface="Avenir Book" pitchFamily="-104" charset="0"/>
            </a:endParaRPr>
          </a:p>
        </p:txBody>
      </p:sp>
      <p:sp>
        <p:nvSpPr>
          <p:cNvPr id="3" name="Subtitle 2"/>
          <p:cNvSpPr>
            <a:spLocks noGrp="1"/>
          </p:cNvSpPr>
          <p:nvPr>
            <p:ph type="subTitle" idx="1"/>
          </p:nvPr>
        </p:nvSpPr>
        <p:spPr>
          <a:xfrm>
            <a:off x="1371600" y="4025370"/>
            <a:ext cx="6400800" cy="1314450"/>
          </a:xfrm>
        </p:spPr>
        <p:txBody>
          <a:bodyPr>
            <a:normAutofit fontScale="62500" lnSpcReduction="20000"/>
          </a:bodyPr>
          <a:lstStyle/>
          <a:p>
            <a:pPr eaLnBrk="1" hangingPunct="1">
              <a:defRPr/>
            </a:pPr>
            <a:endParaRPr lang="en-US" dirty="0" smtClean="0">
              <a:latin typeface="Avenir Book"/>
              <a:ea typeface="+mn-ea"/>
              <a:cs typeface="Avenir Book"/>
            </a:endParaRPr>
          </a:p>
          <a:p>
            <a:pPr eaLnBrk="1" hangingPunct="1">
              <a:defRPr/>
            </a:pPr>
            <a:r>
              <a:rPr lang="en-US" sz="2353" b="1" dirty="0" smtClean="0">
                <a:latin typeface="Avenir Book"/>
                <a:ea typeface="+mn-ea"/>
                <a:cs typeface="Avenir Book"/>
              </a:rPr>
              <a:t>Instructor: Aude Oliva</a:t>
            </a:r>
          </a:p>
          <a:p>
            <a:pPr eaLnBrk="1" hangingPunct="1">
              <a:defRPr/>
            </a:pPr>
            <a:endParaRPr lang="en-US" sz="2353" b="1" dirty="0" smtClean="0">
              <a:latin typeface="Avenir Book"/>
              <a:ea typeface="+mn-ea"/>
              <a:cs typeface="Avenir Book"/>
            </a:endParaRPr>
          </a:p>
          <a:p>
            <a:pPr eaLnBrk="1" hangingPunct="1">
              <a:defRPr/>
            </a:pPr>
            <a:r>
              <a:rPr lang="en-US" sz="2353" b="1" dirty="0" smtClean="0">
                <a:latin typeface="Avenir Book"/>
                <a:ea typeface="+mn-ea"/>
                <a:cs typeface="Avenir Book"/>
              </a:rPr>
              <a:t>Lecture</a:t>
            </a:r>
            <a:r>
              <a:rPr lang="en-US" sz="2353" dirty="0" smtClean="0">
                <a:latin typeface="Avenir Book"/>
                <a:ea typeface="+mn-ea"/>
                <a:cs typeface="Avenir Book"/>
              </a:rPr>
              <a:t> TR 9:30AM – 11:00AM </a:t>
            </a:r>
          </a:p>
          <a:p>
            <a:pPr eaLnBrk="1" hangingPunct="1">
              <a:defRPr/>
            </a:pPr>
            <a:r>
              <a:rPr lang="en-US" sz="2353" dirty="0" smtClean="0">
                <a:latin typeface="Avenir Book"/>
                <a:ea typeface="+mn-ea"/>
                <a:cs typeface="Avenir Book"/>
              </a:rPr>
              <a:t>(Room 34-101) </a:t>
            </a:r>
          </a:p>
          <a:p>
            <a:pPr eaLnBrk="1" hangingPunct="1">
              <a:defRPr/>
            </a:pPr>
            <a:endParaRPr lang="en-US" sz="2353" dirty="0">
              <a:latin typeface="Avenir Book"/>
              <a:ea typeface="+mn-ea"/>
              <a:cs typeface="Avenir Book"/>
            </a:endParaRPr>
          </a:p>
        </p:txBody>
      </p:sp>
      <p:pic>
        <p:nvPicPr>
          <p:cNvPr id="20484" name="Picture 3"/>
          <p:cNvPicPr>
            <a:picLocks noChangeAspect="1"/>
          </p:cNvPicPr>
          <p:nvPr/>
        </p:nvPicPr>
        <p:blipFill>
          <a:blip r:embed="rId4"/>
          <a:srcRect/>
          <a:stretch>
            <a:fillRect/>
          </a:stretch>
        </p:blipFill>
        <p:spPr bwMode="auto">
          <a:xfrm>
            <a:off x="252413" y="76200"/>
            <a:ext cx="1042987" cy="1033463"/>
          </a:xfrm>
          <a:prstGeom prst="rect">
            <a:avLst/>
          </a:prstGeom>
          <a:noFill/>
          <a:ln w="9525">
            <a:noFill/>
            <a:miter lim="800000"/>
            <a:headEnd/>
            <a:tailEnd/>
          </a:ln>
        </p:spPr>
      </p:pic>
      <p:pic>
        <p:nvPicPr>
          <p:cNvPr id="20485" name="Picture 4"/>
          <p:cNvPicPr>
            <a:picLocks noChangeAspect="1"/>
          </p:cNvPicPr>
          <p:nvPr/>
        </p:nvPicPr>
        <p:blipFill>
          <a:blip r:embed="rId5"/>
          <a:srcRect/>
          <a:stretch>
            <a:fillRect/>
          </a:stretch>
        </p:blipFill>
        <p:spPr bwMode="auto">
          <a:xfrm>
            <a:off x="7659688" y="152400"/>
            <a:ext cx="1484312"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203200"/>
            <a:ext cx="8229600" cy="660400"/>
          </a:xfrm>
        </p:spPr>
        <p:txBody>
          <a:bodyPr>
            <a:normAutofit fontScale="90000"/>
          </a:bodyPr>
          <a:lstStyle/>
          <a:p>
            <a:pPr algn="l"/>
            <a:r>
              <a:rPr lang="en-US" dirty="0" smtClean="0">
                <a:latin typeface="Avenir Book"/>
                <a:cs typeface="Avenir Book"/>
              </a:rPr>
              <a:t>Convolution Example</a:t>
            </a:r>
            <a:endParaRPr lang="en-US" dirty="0">
              <a:latin typeface="Avenir Book"/>
              <a:cs typeface="Avenir Book"/>
            </a:endParaRPr>
          </a:p>
        </p:txBody>
      </p:sp>
      <p:pic>
        <p:nvPicPr>
          <p:cNvPr id="6" name="Picture 5"/>
          <p:cNvPicPr>
            <a:picLocks noChangeAspect="1"/>
          </p:cNvPicPr>
          <p:nvPr/>
        </p:nvPicPr>
        <p:blipFill>
          <a:blip r:embed="rId3"/>
          <a:stretch>
            <a:fillRect/>
          </a:stretch>
        </p:blipFill>
        <p:spPr>
          <a:xfrm>
            <a:off x="6536267" y="33867"/>
            <a:ext cx="1862666" cy="829733"/>
          </a:xfrm>
          <a:prstGeom prst="rect">
            <a:avLst/>
          </a:prstGeom>
        </p:spPr>
      </p:pic>
      <p:sp>
        <p:nvSpPr>
          <p:cNvPr id="7" name="TextBox 6"/>
          <p:cNvSpPr txBox="1"/>
          <p:nvPr/>
        </p:nvSpPr>
        <p:spPr>
          <a:xfrm>
            <a:off x="6029152" y="863600"/>
            <a:ext cx="2941831" cy="461665"/>
          </a:xfrm>
          <a:prstGeom prst="rect">
            <a:avLst/>
          </a:prstGeom>
          <a:noFill/>
        </p:spPr>
        <p:txBody>
          <a:bodyPr wrap="none" rtlCol="0">
            <a:spAutoFit/>
          </a:bodyPr>
          <a:lstStyle/>
          <a:p>
            <a:pPr algn="ctr"/>
            <a:r>
              <a:rPr lang="en-US" sz="1200" dirty="0" smtClean="0">
                <a:latin typeface="Avenir Book"/>
                <a:cs typeface="Avenir Book"/>
              </a:rPr>
              <a:t>Mexican hat edge detector filter (kernel) </a:t>
            </a:r>
          </a:p>
          <a:p>
            <a:pPr algn="ctr"/>
            <a:r>
              <a:rPr lang="en-US" sz="1200" dirty="0" smtClean="0">
                <a:latin typeface="Avenir Book"/>
                <a:cs typeface="Avenir Book"/>
              </a:rPr>
              <a:t>(Laplacian of Gaussian filter)</a:t>
            </a:r>
            <a:endParaRPr lang="en-US" sz="1200" dirty="0">
              <a:latin typeface="Avenir Book"/>
              <a:cs typeface="Avenir Book"/>
            </a:endParaRPr>
          </a:p>
        </p:txBody>
      </p:sp>
      <p:sp>
        <p:nvSpPr>
          <p:cNvPr id="8" name="Rectangle 7"/>
          <p:cNvSpPr/>
          <p:nvPr/>
        </p:nvSpPr>
        <p:spPr>
          <a:xfrm>
            <a:off x="392838" y="1820333"/>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9" name="Rectangle 8"/>
          <p:cNvSpPr/>
          <p:nvPr/>
        </p:nvSpPr>
        <p:spPr>
          <a:xfrm>
            <a:off x="917774" y="1820333"/>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10" name="Rectangle 9"/>
          <p:cNvSpPr/>
          <p:nvPr/>
        </p:nvSpPr>
        <p:spPr>
          <a:xfrm>
            <a:off x="1459638" y="1820333"/>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11" name="Rectangle 10"/>
          <p:cNvSpPr/>
          <p:nvPr/>
        </p:nvSpPr>
        <p:spPr>
          <a:xfrm>
            <a:off x="2001502" y="1820333"/>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0</a:t>
            </a:r>
            <a:endParaRPr lang="en-US" dirty="0">
              <a:solidFill>
                <a:schemeClr val="tx1"/>
              </a:solidFill>
              <a:latin typeface="Avenir Book"/>
              <a:cs typeface="Avenir Book"/>
            </a:endParaRPr>
          </a:p>
        </p:txBody>
      </p:sp>
      <p:sp>
        <p:nvSpPr>
          <p:cNvPr id="12" name="Rectangle 11"/>
          <p:cNvSpPr/>
          <p:nvPr/>
        </p:nvSpPr>
        <p:spPr>
          <a:xfrm>
            <a:off x="392838" y="236219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13" name="Rectangle 12"/>
          <p:cNvSpPr/>
          <p:nvPr/>
        </p:nvSpPr>
        <p:spPr>
          <a:xfrm>
            <a:off x="917774" y="236219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14" name="Rectangle 13"/>
          <p:cNvSpPr/>
          <p:nvPr/>
        </p:nvSpPr>
        <p:spPr>
          <a:xfrm>
            <a:off x="1459638" y="236219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15" name="Rectangle 14"/>
          <p:cNvSpPr/>
          <p:nvPr/>
        </p:nvSpPr>
        <p:spPr>
          <a:xfrm>
            <a:off x="2001502" y="236219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0</a:t>
            </a:r>
            <a:endParaRPr lang="en-US" dirty="0">
              <a:solidFill>
                <a:schemeClr val="tx1"/>
              </a:solidFill>
              <a:latin typeface="Avenir Book"/>
              <a:cs typeface="Avenir Book"/>
            </a:endParaRPr>
          </a:p>
        </p:txBody>
      </p:sp>
      <p:sp>
        <p:nvSpPr>
          <p:cNvPr id="16" name="Rectangle 15"/>
          <p:cNvSpPr/>
          <p:nvPr/>
        </p:nvSpPr>
        <p:spPr>
          <a:xfrm>
            <a:off x="392838" y="290406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17" name="Rectangle 16"/>
          <p:cNvSpPr/>
          <p:nvPr/>
        </p:nvSpPr>
        <p:spPr>
          <a:xfrm>
            <a:off x="917774" y="290406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18" name="Rectangle 17"/>
          <p:cNvSpPr/>
          <p:nvPr/>
        </p:nvSpPr>
        <p:spPr>
          <a:xfrm>
            <a:off x="1459638" y="290406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19" name="Rectangle 18"/>
          <p:cNvSpPr/>
          <p:nvPr/>
        </p:nvSpPr>
        <p:spPr>
          <a:xfrm>
            <a:off x="2001502" y="290406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0</a:t>
            </a:r>
            <a:endParaRPr lang="en-US" dirty="0">
              <a:solidFill>
                <a:schemeClr val="tx1"/>
              </a:solidFill>
              <a:latin typeface="Avenir Book"/>
              <a:cs typeface="Avenir Book"/>
            </a:endParaRPr>
          </a:p>
        </p:txBody>
      </p:sp>
      <p:sp>
        <p:nvSpPr>
          <p:cNvPr id="20" name="Rectangle 19"/>
          <p:cNvSpPr/>
          <p:nvPr/>
        </p:nvSpPr>
        <p:spPr>
          <a:xfrm>
            <a:off x="3068304" y="1820333"/>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21" name="Rectangle 20"/>
          <p:cNvSpPr/>
          <p:nvPr/>
        </p:nvSpPr>
        <p:spPr>
          <a:xfrm>
            <a:off x="3593240" y="1820333"/>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22" name="Rectangle 21"/>
          <p:cNvSpPr/>
          <p:nvPr/>
        </p:nvSpPr>
        <p:spPr>
          <a:xfrm>
            <a:off x="4135104" y="1820333"/>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23" name="Rectangle 22"/>
          <p:cNvSpPr/>
          <p:nvPr/>
        </p:nvSpPr>
        <p:spPr>
          <a:xfrm>
            <a:off x="3068304" y="2362197"/>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24" name="Rectangle 23"/>
          <p:cNvSpPr/>
          <p:nvPr/>
        </p:nvSpPr>
        <p:spPr>
          <a:xfrm>
            <a:off x="3593240" y="2362197"/>
            <a:ext cx="457200" cy="45720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-8</a:t>
            </a:r>
            <a:endParaRPr lang="en-US" dirty="0">
              <a:solidFill>
                <a:schemeClr val="tx1"/>
              </a:solidFill>
              <a:latin typeface="Avenir Book"/>
              <a:cs typeface="Avenir Book"/>
            </a:endParaRPr>
          </a:p>
        </p:txBody>
      </p:sp>
      <p:sp>
        <p:nvSpPr>
          <p:cNvPr id="25" name="Rectangle 24"/>
          <p:cNvSpPr/>
          <p:nvPr/>
        </p:nvSpPr>
        <p:spPr>
          <a:xfrm>
            <a:off x="4135104" y="2362197"/>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26" name="Rectangle 25"/>
          <p:cNvSpPr/>
          <p:nvPr/>
        </p:nvSpPr>
        <p:spPr>
          <a:xfrm>
            <a:off x="3068304" y="2904067"/>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27" name="Rectangle 26"/>
          <p:cNvSpPr/>
          <p:nvPr/>
        </p:nvSpPr>
        <p:spPr>
          <a:xfrm>
            <a:off x="3593240" y="2904067"/>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28" name="Rectangle 27"/>
          <p:cNvSpPr/>
          <p:nvPr/>
        </p:nvSpPr>
        <p:spPr>
          <a:xfrm>
            <a:off x="4135104" y="2904067"/>
            <a:ext cx="457200" cy="457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31" name="TextBox 30"/>
          <p:cNvSpPr txBox="1"/>
          <p:nvPr/>
        </p:nvSpPr>
        <p:spPr>
          <a:xfrm>
            <a:off x="746950" y="3525333"/>
            <a:ext cx="1425376" cy="369332"/>
          </a:xfrm>
          <a:prstGeom prst="rect">
            <a:avLst/>
          </a:prstGeom>
          <a:noFill/>
        </p:spPr>
        <p:txBody>
          <a:bodyPr wrap="none" rtlCol="0">
            <a:spAutoFit/>
          </a:bodyPr>
          <a:lstStyle/>
          <a:p>
            <a:r>
              <a:rPr lang="en-US" dirty="0" smtClean="0">
                <a:latin typeface="Avenir Book"/>
                <a:cs typeface="Avenir Book"/>
              </a:rPr>
              <a:t>Input image</a:t>
            </a:r>
            <a:endParaRPr lang="en-US" dirty="0">
              <a:latin typeface="Avenir Book"/>
              <a:cs typeface="Avenir Book"/>
            </a:endParaRPr>
          </a:p>
        </p:txBody>
      </p:sp>
      <p:sp>
        <p:nvSpPr>
          <p:cNvPr id="32" name="TextBox 31"/>
          <p:cNvSpPr txBox="1"/>
          <p:nvPr/>
        </p:nvSpPr>
        <p:spPr>
          <a:xfrm>
            <a:off x="3385407" y="3525333"/>
            <a:ext cx="851301" cy="369332"/>
          </a:xfrm>
          <a:prstGeom prst="rect">
            <a:avLst/>
          </a:prstGeom>
          <a:noFill/>
        </p:spPr>
        <p:txBody>
          <a:bodyPr wrap="none" rtlCol="0">
            <a:spAutoFit/>
          </a:bodyPr>
          <a:lstStyle/>
          <a:p>
            <a:r>
              <a:rPr lang="en-US" dirty="0" smtClean="0">
                <a:latin typeface="Avenir Book"/>
                <a:cs typeface="Avenir Book"/>
              </a:rPr>
              <a:t>Kernel</a:t>
            </a:r>
            <a:endParaRPr lang="en-US" dirty="0">
              <a:latin typeface="Avenir Book"/>
              <a:cs typeface="Avenir Book"/>
            </a:endParaRPr>
          </a:p>
        </p:txBody>
      </p:sp>
      <p:sp>
        <p:nvSpPr>
          <p:cNvPr id="40" name="Rectangle 39"/>
          <p:cNvSpPr/>
          <p:nvPr/>
        </p:nvSpPr>
        <p:spPr>
          <a:xfrm>
            <a:off x="5232405" y="1820333"/>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sp>
        <p:nvSpPr>
          <p:cNvPr id="41" name="Rectangle 40"/>
          <p:cNvSpPr/>
          <p:nvPr/>
        </p:nvSpPr>
        <p:spPr>
          <a:xfrm>
            <a:off x="5757341" y="1820333"/>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sp>
        <p:nvSpPr>
          <p:cNvPr id="42" name="Rectangle 41"/>
          <p:cNvSpPr/>
          <p:nvPr/>
        </p:nvSpPr>
        <p:spPr>
          <a:xfrm>
            <a:off x="6299205" y="1820333"/>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sp>
        <p:nvSpPr>
          <p:cNvPr id="43" name="Rectangle 42"/>
          <p:cNvSpPr/>
          <p:nvPr/>
        </p:nvSpPr>
        <p:spPr>
          <a:xfrm>
            <a:off x="5232405" y="236219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sp>
        <p:nvSpPr>
          <p:cNvPr id="44" name="Rectangle 43"/>
          <p:cNvSpPr/>
          <p:nvPr/>
        </p:nvSpPr>
        <p:spPr>
          <a:xfrm>
            <a:off x="5757341" y="236219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sp>
        <p:nvSpPr>
          <p:cNvPr id="45" name="Rectangle 44"/>
          <p:cNvSpPr/>
          <p:nvPr/>
        </p:nvSpPr>
        <p:spPr>
          <a:xfrm>
            <a:off x="6299205" y="236219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sp>
        <p:nvSpPr>
          <p:cNvPr id="46" name="Rectangle 45"/>
          <p:cNvSpPr/>
          <p:nvPr/>
        </p:nvSpPr>
        <p:spPr>
          <a:xfrm>
            <a:off x="5232405" y="290406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sp>
        <p:nvSpPr>
          <p:cNvPr id="47" name="Rectangle 46"/>
          <p:cNvSpPr/>
          <p:nvPr/>
        </p:nvSpPr>
        <p:spPr>
          <a:xfrm>
            <a:off x="5757341" y="290406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sp>
        <p:nvSpPr>
          <p:cNvPr id="48" name="Rectangle 47"/>
          <p:cNvSpPr/>
          <p:nvPr/>
        </p:nvSpPr>
        <p:spPr>
          <a:xfrm>
            <a:off x="6299205" y="290406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sp>
        <p:nvSpPr>
          <p:cNvPr id="49" name="Rectangle 48"/>
          <p:cNvSpPr/>
          <p:nvPr/>
        </p:nvSpPr>
        <p:spPr>
          <a:xfrm>
            <a:off x="5757341" y="2353733"/>
            <a:ext cx="457200" cy="457200"/>
          </a:xfrm>
          <a:prstGeom prst="rect">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36" name="TextBox 35"/>
          <p:cNvSpPr txBox="1"/>
          <p:nvPr/>
        </p:nvSpPr>
        <p:spPr>
          <a:xfrm>
            <a:off x="5782742" y="2252132"/>
            <a:ext cx="441351" cy="646331"/>
          </a:xfrm>
          <a:prstGeom prst="rect">
            <a:avLst/>
          </a:prstGeom>
          <a:noFill/>
        </p:spPr>
        <p:txBody>
          <a:bodyPr wrap="none" rtlCol="0">
            <a:spAutoFit/>
          </a:bodyPr>
          <a:lstStyle/>
          <a:p>
            <a:r>
              <a:rPr lang="en-US" sz="3600" b="1" dirty="0" smtClean="0">
                <a:latin typeface="Avenir Book"/>
                <a:cs typeface="Avenir Book"/>
              </a:rPr>
              <a:t>0</a:t>
            </a:r>
            <a:endParaRPr lang="en-US" sz="3600" b="1" dirty="0">
              <a:latin typeface="Avenir Book"/>
              <a:cs typeface="Avenir Book"/>
            </a:endParaRPr>
          </a:p>
        </p:txBody>
      </p:sp>
      <p:grpSp>
        <p:nvGrpSpPr>
          <p:cNvPr id="53" name="Group 52"/>
          <p:cNvGrpSpPr/>
          <p:nvPr/>
        </p:nvGrpSpPr>
        <p:grpSpPr>
          <a:xfrm>
            <a:off x="401305" y="1210733"/>
            <a:ext cx="5897900" cy="2150534"/>
            <a:chOff x="401305" y="1210733"/>
            <a:chExt cx="5897900" cy="2150534"/>
          </a:xfrm>
        </p:grpSpPr>
        <p:sp>
          <p:nvSpPr>
            <p:cNvPr id="33" name="Rectangle 32"/>
            <p:cNvSpPr/>
            <p:nvPr/>
          </p:nvSpPr>
          <p:spPr>
            <a:xfrm>
              <a:off x="401305" y="1820333"/>
              <a:ext cx="1524000" cy="1540934"/>
            </a:xfrm>
            <a:prstGeom prst="rect">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37" name="Rectangle 36"/>
            <p:cNvSpPr/>
            <p:nvPr/>
          </p:nvSpPr>
          <p:spPr>
            <a:xfrm>
              <a:off x="3068304" y="1820333"/>
              <a:ext cx="1524000" cy="1540934"/>
            </a:xfrm>
            <a:prstGeom prst="rect">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38" name="Curved Down Arrow 37"/>
            <p:cNvSpPr/>
            <p:nvPr/>
          </p:nvSpPr>
          <p:spPr>
            <a:xfrm>
              <a:off x="1583267" y="1210733"/>
              <a:ext cx="2009973" cy="397934"/>
            </a:xfrm>
            <a:prstGeom prst="curvedDownArrow">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venir Book"/>
                <a:cs typeface="Avenir Book"/>
              </a:endParaRPr>
            </a:p>
          </p:txBody>
        </p:sp>
        <p:sp>
          <p:nvSpPr>
            <p:cNvPr id="39" name="TextBox 38"/>
            <p:cNvSpPr txBox="1"/>
            <p:nvPr/>
          </p:nvSpPr>
          <p:spPr>
            <a:xfrm>
              <a:off x="2458702" y="1263134"/>
              <a:ext cx="412413" cy="707886"/>
            </a:xfrm>
            <a:prstGeom prst="rect">
              <a:avLst/>
            </a:prstGeom>
            <a:noFill/>
          </p:spPr>
          <p:txBody>
            <a:bodyPr wrap="none" rtlCol="0">
              <a:spAutoFit/>
            </a:bodyPr>
            <a:lstStyle/>
            <a:p>
              <a:r>
                <a:rPr lang="en-US" sz="4000" dirty="0" smtClean="0">
                  <a:solidFill>
                    <a:srgbClr val="FF0000"/>
                  </a:solidFill>
                  <a:latin typeface="Avenir Book"/>
                  <a:cs typeface="Avenir Book"/>
                </a:rPr>
                <a:t>*</a:t>
              </a:r>
              <a:endParaRPr lang="en-US" dirty="0">
                <a:solidFill>
                  <a:srgbClr val="FF0000"/>
                </a:solidFill>
                <a:latin typeface="Avenir Book"/>
                <a:cs typeface="Avenir Book"/>
              </a:endParaRPr>
            </a:p>
          </p:txBody>
        </p:sp>
        <p:sp>
          <p:nvSpPr>
            <p:cNvPr id="51" name="TextBox 50"/>
            <p:cNvSpPr txBox="1"/>
            <p:nvPr/>
          </p:nvSpPr>
          <p:spPr>
            <a:xfrm>
              <a:off x="5550082" y="1263134"/>
              <a:ext cx="749123" cy="461665"/>
            </a:xfrm>
            <a:prstGeom prst="rect">
              <a:avLst/>
            </a:prstGeom>
            <a:noFill/>
          </p:spPr>
          <p:txBody>
            <a:bodyPr wrap="none" rtlCol="0">
              <a:spAutoFit/>
            </a:bodyPr>
            <a:lstStyle/>
            <a:p>
              <a:r>
                <a:rPr lang="en-US" sz="2400" dirty="0" smtClean="0">
                  <a:solidFill>
                    <a:srgbClr val="FF0000"/>
                  </a:solidFill>
                  <a:latin typeface="Avenir Book"/>
                  <a:cs typeface="Avenir Book"/>
                </a:rPr>
                <a:t>sum</a:t>
              </a:r>
              <a:endParaRPr lang="en-US" sz="1100" dirty="0">
                <a:solidFill>
                  <a:srgbClr val="FF0000"/>
                </a:solidFill>
                <a:latin typeface="Avenir Book"/>
                <a:cs typeface="Avenir Book"/>
              </a:endParaRPr>
            </a:p>
          </p:txBody>
        </p:sp>
      </p:grpSp>
      <p:sp>
        <p:nvSpPr>
          <p:cNvPr id="52" name="TextBox 51"/>
          <p:cNvSpPr txBox="1"/>
          <p:nvPr/>
        </p:nvSpPr>
        <p:spPr>
          <a:xfrm>
            <a:off x="5819497" y="3493067"/>
            <a:ext cx="928459" cy="369332"/>
          </a:xfrm>
          <a:prstGeom prst="rect">
            <a:avLst/>
          </a:prstGeom>
          <a:noFill/>
        </p:spPr>
        <p:txBody>
          <a:bodyPr wrap="none" rtlCol="0">
            <a:spAutoFit/>
          </a:bodyPr>
          <a:lstStyle/>
          <a:p>
            <a:r>
              <a:rPr lang="en-US" dirty="0" smtClean="0">
                <a:latin typeface="Avenir Book"/>
                <a:cs typeface="Avenir Book"/>
              </a:rPr>
              <a:t>Output</a:t>
            </a:r>
            <a:endParaRPr lang="en-US" dirty="0">
              <a:latin typeface="Avenir Book"/>
              <a:cs typeface="Avenir Book"/>
            </a:endParaRPr>
          </a:p>
        </p:txBody>
      </p:sp>
      <p:sp>
        <p:nvSpPr>
          <p:cNvPr id="54" name="Rectangle 53"/>
          <p:cNvSpPr/>
          <p:nvPr/>
        </p:nvSpPr>
        <p:spPr>
          <a:xfrm>
            <a:off x="3068304" y="1820333"/>
            <a:ext cx="1524000" cy="1540934"/>
          </a:xfrm>
          <a:prstGeom prst="rect">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56" name="Rectangle 55"/>
          <p:cNvSpPr/>
          <p:nvPr/>
        </p:nvSpPr>
        <p:spPr>
          <a:xfrm>
            <a:off x="917774" y="1820333"/>
            <a:ext cx="1524000" cy="1540934"/>
          </a:xfrm>
          <a:prstGeom prst="rect">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80" name="TextBox 79"/>
          <p:cNvSpPr txBox="1"/>
          <p:nvPr/>
        </p:nvSpPr>
        <p:spPr>
          <a:xfrm>
            <a:off x="6238726" y="2218264"/>
            <a:ext cx="595082" cy="646331"/>
          </a:xfrm>
          <a:prstGeom prst="rect">
            <a:avLst/>
          </a:prstGeom>
          <a:noFill/>
        </p:spPr>
        <p:txBody>
          <a:bodyPr wrap="none" rtlCol="0">
            <a:spAutoFit/>
          </a:bodyPr>
          <a:lstStyle/>
          <a:p>
            <a:r>
              <a:rPr lang="en-US" sz="3600" b="1" dirty="0" smtClean="0">
                <a:latin typeface="Avenir Book"/>
                <a:cs typeface="Avenir Book"/>
              </a:rPr>
              <a:t>-3</a:t>
            </a:r>
            <a:endParaRPr lang="en-US" sz="3600" b="1" dirty="0">
              <a:latin typeface="Avenir Book"/>
              <a:cs typeface="Avenir Book"/>
            </a:endParaRPr>
          </a:p>
        </p:txBody>
      </p:sp>
      <p:sp>
        <p:nvSpPr>
          <p:cNvPr id="81" name="Rectangle 80"/>
          <p:cNvSpPr/>
          <p:nvPr/>
        </p:nvSpPr>
        <p:spPr>
          <a:xfrm>
            <a:off x="6290756" y="2345260"/>
            <a:ext cx="457200" cy="457200"/>
          </a:xfrm>
          <a:prstGeom prst="rect">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82" name="Rectangle 81"/>
          <p:cNvSpPr/>
          <p:nvPr/>
        </p:nvSpPr>
        <p:spPr>
          <a:xfrm>
            <a:off x="6824132" y="1820333"/>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sp>
        <p:nvSpPr>
          <p:cNvPr id="83" name="Rectangle 82"/>
          <p:cNvSpPr/>
          <p:nvPr/>
        </p:nvSpPr>
        <p:spPr>
          <a:xfrm>
            <a:off x="6824132" y="236219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sp>
        <p:nvSpPr>
          <p:cNvPr id="84" name="Rectangle 83"/>
          <p:cNvSpPr/>
          <p:nvPr/>
        </p:nvSpPr>
        <p:spPr>
          <a:xfrm>
            <a:off x="6824132" y="2904067"/>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ook"/>
              <a:cs typeface="Avenir Book"/>
            </a:endParaRPr>
          </a:p>
        </p:txBody>
      </p:sp>
      <p:pic>
        <p:nvPicPr>
          <p:cNvPr id="85" name="Picture 84" descr="Lena.PNG"/>
          <p:cNvPicPr>
            <a:picLocks noChangeAspect="1"/>
          </p:cNvPicPr>
          <p:nvPr/>
        </p:nvPicPr>
        <p:blipFill>
          <a:blip r:embed="rId4"/>
          <a:stretch>
            <a:fillRect/>
          </a:stretch>
        </p:blipFill>
        <p:spPr>
          <a:xfrm>
            <a:off x="144129" y="4610960"/>
            <a:ext cx="1205641" cy="1205640"/>
          </a:xfrm>
          <a:prstGeom prst="rect">
            <a:avLst/>
          </a:prstGeom>
        </p:spPr>
      </p:pic>
      <p:pic>
        <p:nvPicPr>
          <p:cNvPr id="86" name="Picture 85"/>
          <p:cNvPicPr>
            <a:picLocks noChangeAspect="1"/>
          </p:cNvPicPr>
          <p:nvPr/>
        </p:nvPicPr>
        <p:blipFill>
          <a:blip r:embed="rId5"/>
          <a:stretch>
            <a:fillRect/>
          </a:stretch>
        </p:blipFill>
        <p:spPr>
          <a:xfrm>
            <a:off x="1459638" y="4938183"/>
            <a:ext cx="2298700" cy="571500"/>
          </a:xfrm>
          <a:prstGeom prst="rect">
            <a:avLst/>
          </a:prstGeom>
        </p:spPr>
      </p:pic>
      <p:pic>
        <p:nvPicPr>
          <p:cNvPr id="87" name="Picture 86"/>
          <p:cNvPicPr>
            <a:picLocks noChangeAspect="1"/>
          </p:cNvPicPr>
          <p:nvPr/>
        </p:nvPicPr>
        <p:blipFill>
          <a:blip r:embed="rId6"/>
          <a:stretch>
            <a:fillRect/>
          </a:stretch>
        </p:blipFill>
        <p:spPr>
          <a:xfrm>
            <a:off x="3767579" y="4580396"/>
            <a:ext cx="5203404" cy="1161646"/>
          </a:xfrm>
          <a:prstGeom prst="rect">
            <a:avLst/>
          </a:prstGeom>
        </p:spPr>
      </p:pic>
      <p:sp>
        <p:nvSpPr>
          <p:cNvPr id="88" name="TextBox 87"/>
          <p:cNvSpPr txBox="1"/>
          <p:nvPr/>
        </p:nvSpPr>
        <p:spPr>
          <a:xfrm>
            <a:off x="1876013" y="4518049"/>
            <a:ext cx="1461837" cy="369332"/>
          </a:xfrm>
          <a:prstGeom prst="rect">
            <a:avLst/>
          </a:prstGeom>
          <a:noFill/>
        </p:spPr>
        <p:txBody>
          <a:bodyPr wrap="none" rtlCol="0">
            <a:spAutoFit/>
          </a:bodyPr>
          <a:lstStyle/>
          <a:p>
            <a:r>
              <a:rPr lang="en-US" dirty="0" smtClean="0">
                <a:latin typeface="Avenir Book"/>
                <a:cs typeface="Avenir Book"/>
              </a:rPr>
              <a:t>Gabor filters</a:t>
            </a:r>
            <a:endParaRPr lang="en-US" dirty="0">
              <a:latin typeface="Avenir Book"/>
              <a:cs typeface="Avenir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6" grpId="0" animBg="1"/>
      <p:bldP spid="47" grpId="0" animBg="1"/>
      <p:bldP spid="48" grpId="0" animBg="1"/>
      <p:bldP spid="49" grpId="0" animBg="1"/>
      <p:bldP spid="36" grpId="0"/>
      <p:bldP spid="54" grpId="0" animBg="1"/>
      <p:bldP spid="56" grpId="0" animBg="1"/>
      <p:bldP spid="80" grpId="0"/>
      <p:bldP spid="81" grpId="0" animBg="1"/>
      <p:bldP spid="82" grpId="0" animBg="1"/>
      <p:bldP spid="83" grpId="0" animBg="1"/>
      <p:bldP spid="84"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01597" y="0"/>
            <a:ext cx="2006603" cy="713547"/>
          </a:xfrm>
          <a:prstGeom prst="rect">
            <a:avLst/>
          </a:prstGeom>
        </p:spPr>
      </p:pic>
      <p:pic>
        <p:nvPicPr>
          <p:cNvPr id="14" name="Picture 13"/>
          <p:cNvPicPr>
            <a:picLocks noChangeAspect="1"/>
          </p:cNvPicPr>
          <p:nvPr/>
        </p:nvPicPr>
        <p:blipFill>
          <a:blip r:embed="rId4"/>
          <a:stretch>
            <a:fillRect/>
          </a:stretch>
        </p:blipFill>
        <p:spPr>
          <a:xfrm>
            <a:off x="254000" y="2940050"/>
            <a:ext cx="1854200" cy="1765300"/>
          </a:xfrm>
          <a:prstGeom prst="rect">
            <a:avLst/>
          </a:prstGeom>
        </p:spPr>
      </p:pic>
      <p:sp>
        <p:nvSpPr>
          <p:cNvPr id="16" name="TextBox 15"/>
          <p:cNvSpPr txBox="1"/>
          <p:nvPr/>
        </p:nvSpPr>
        <p:spPr>
          <a:xfrm>
            <a:off x="698500" y="4705350"/>
            <a:ext cx="937640" cy="369332"/>
          </a:xfrm>
          <a:prstGeom prst="rect">
            <a:avLst/>
          </a:prstGeom>
          <a:noFill/>
        </p:spPr>
        <p:txBody>
          <a:bodyPr wrap="none" rtlCol="0">
            <a:spAutoFit/>
          </a:bodyPr>
          <a:lstStyle/>
          <a:p>
            <a:r>
              <a:rPr lang="en-US" dirty="0" smtClean="0">
                <a:latin typeface="Avenir Book"/>
                <a:cs typeface="Avenir Book"/>
              </a:rPr>
              <a:t>32 x 32</a:t>
            </a:r>
            <a:endParaRPr lang="en-US" dirty="0">
              <a:latin typeface="Avenir Book"/>
              <a:cs typeface="Avenir Book"/>
            </a:endParaRPr>
          </a:p>
        </p:txBody>
      </p:sp>
      <p:grpSp>
        <p:nvGrpSpPr>
          <p:cNvPr id="62" name="Group 61"/>
          <p:cNvGrpSpPr/>
          <p:nvPr/>
        </p:nvGrpSpPr>
        <p:grpSpPr>
          <a:xfrm>
            <a:off x="1930401" y="548448"/>
            <a:ext cx="2311401" cy="5852354"/>
            <a:chOff x="1930401" y="548448"/>
            <a:chExt cx="2311401" cy="5852354"/>
          </a:xfrm>
        </p:grpSpPr>
        <p:cxnSp>
          <p:nvCxnSpPr>
            <p:cNvPr id="27" name="Straight Arrow Connector 26"/>
            <p:cNvCxnSpPr/>
            <p:nvPr/>
          </p:nvCxnSpPr>
          <p:spPr>
            <a:xfrm rot="5400000" flipH="1" flipV="1">
              <a:off x="1478217" y="1000632"/>
              <a:ext cx="2931352" cy="202698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6200000" flipH="1">
              <a:off x="1850232" y="4009232"/>
              <a:ext cx="2471739" cy="23114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flipV="1">
              <a:off x="1882501" y="1609999"/>
              <a:ext cx="2071987" cy="19761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930402" y="3803650"/>
              <a:ext cx="2026985" cy="1530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930401" y="2260603"/>
              <a:ext cx="1976185" cy="144968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993901" y="3722985"/>
              <a:ext cx="1912683" cy="78551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1993901" y="2940051"/>
              <a:ext cx="1912683" cy="77023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930401" y="3722985"/>
              <a:ext cx="1976183" cy="635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5590555" y="390381"/>
            <a:ext cx="2335202" cy="6180797"/>
            <a:chOff x="5590555" y="390381"/>
            <a:chExt cx="2335202" cy="6180797"/>
          </a:xfrm>
        </p:grpSpPr>
        <p:pic>
          <p:nvPicPr>
            <p:cNvPr id="30" name="Picture 29"/>
            <p:cNvPicPr>
              <a:picLocks noChangeAspect="1"/>
            </p:cNvPicPr>
            <p:nvPr/>
          </p:nvPicPr>
          <p:blipFill>
            <a:blip r:embed="rId5"/>
            <a:stretch>
              <a:fillRect/>
            </a:stretch>
          </p:blipFill>
          <p:spPr>
            <a:xfrm>
              <a:off x="6427872" y="1176635"/>
              <a:ext cx="584200" cy="4914900"/>
            </a:xfrm>
            <a:prstGeom prst="rect">
              <a:avLst/>
            </a:prstGeom>
          </p:spPr>
        </p:pic>
        <p:sp>
          <p:nvSpPr>
            <p:cNvPr id="32" name="TextBox 31"/>
            <p:cNvSpPr txBox="1"/>
            <p:nvPr/>
          </p:nvSpPr>
          <p:spPr>
            <a:xfrm>
              <a:off x="6180680" y="390381"/>
              <a:ext cx="1745077" cy="646331"/>
            </a:xfrm>
            <a:prstGeom prst="rect">
              <a:avLst/>
            </a:prstGeom>
            <a:noFill/>
          </p:spPr>
          <p:txBody>
            <a:bodyPr wrap="none" rtlCol="0">
              <a:spAutoFit/>
            </a:bodyPr>
            <a:lstStyle/>
            <a:p>
              <a:r>
                <a:rPr lang="en-US" dirty="0" smtClean="0">
                  <a:latin typeface="Avenir Book"/>
                  <a:cs typeface="Avenir Book"/>
                </a:rPr>
                <a:t>Subsampling &amp;</a:t>
              </a:r>
            </a:p>
            <a:p>
              <a:r>
                <a:rPr lang="en-US" dirty="0" smtClean="0">
                  <a:latin typeface="Avenir Book"/>
                  <a:cs typeface="Avenir Book"/>
                </a:rPr>
                <a:t>Tanh</a:t>
              </a:r>
              <a:endParaRPr lang="en-US" dirty="0">
                <a:latin typeface="Avenir Book"/>
                <a:cs typeface="Avenir Book"/>
              </a:endParaRPr>
            </a:p>
          </p:txBody>
        </p:sp>
        <p:sp>
          <p:nvSpPr>
            <p:cNvPr id="38" name="Rectangle 37"/>
            <p:cNvSpPr/>
            <p:nvPr/>
          </p:nvSpPr>
          <p:spPr>
            <a:xfrm>
              <a:off x="6389072" y="6201846"/>
              <a:ext cx="623000" cy="369332"/>
            </a:xfrm>
            <a:prstGeom prst="rect">
              <a:avLst/>
            </a:prstGeom>
          </p:spPr>
          <p:txBody>
            <a:bodyPr wrap="none">
              <a:spAutoFit/>
            </a:bodyPr>
            <a:lstStyle/>
            <a:p>
              <a:r>
                <a:rPr lang="en-US" dirty="0" smtClean="0"/>
                <a:t>7 x 7</a:t>
              </a:r>
              <a:endParaRPr lang="en-US" dirty="0"/>
            </a:p>
          </p:txBody>
        </p:sp>
        <p:cxnSp>
          <p:nvCxnSpPr>
            <p:cNvPr id="41" name="Straight Arrow Connector 40"/>
            <p:cNvCxnSpPr/>
            <p:nvPr/>
          </p:nvCxnSpPr>
          <p:spPr>
            <a:xfrm rot="16200000" flipH="1">
              <a:off x="5578557" y="600832"/>
              <a:ext cx="900112" cy="79851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5629354" y="5956303"/>
              <a:ext cx="798520" cy="35004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629357" y="1451737"/>
              <a:ext cx="798517" cy="51676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590555" y="2262191"/>
              <a:ext cx="837317" cy="30852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629354" y="3162303"/>
              <a:ext cx="759718"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5615955" y="3803650"/>
              <a:ext cx="798517" cy="1336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641355" y="4571704"/>
              <a:ext cx="798517" cy="1336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5590555" y="5143500"/>
              <a:ext cx="837317" cy="4429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6796124" y="1450147"/>
            <a:ext cx="2062918" cy="4506157"/>
            <a:chOff x="6796124" y="1450147"/>
            <a:chExt cx="2062918" cy="4506157"/>
          </a:xfrm>
        </p:grpSpPr>
        <p:pic>
          <p:nvPicPr>
            <p:cNvPr id="34" name="Picture 33"/>
            <p:cNvPicPr>
              <a:picLocks noChangeAspect="1"/>
            </p:cNvPicPr>
            <p:nvPr/>
          </p:nvPicPr>
          <p:blipFill>
            <a:blip r:embed="rId6"/>
            <a:stretch>
              <a:fillRect/>
            </a:stretch>
          </p:blipFill>
          <p:spPr>
            <a:xfrm flipH="1" flipV="1">
              <a:off x="7530741" y="3009903"/>
              <a:ext cx="844439" cy="713082"/>
            </a:xfrm>
            <a:prstGeom prst="rect">
              <a:avLst/>
            </a:prstGeom>
            <a:ln w="38100">
              <a:solidFill>
                <a:schemeClr val="tx1"/>
              </a:solidFill>
            </a:ln>
          </p:spPr>
        </p:pic>
        <p:sp>
          <p:nvSpPr>
            <p:cNvPr id="36" name="TextBox 35"/>
            <p:cNvSpPr txBox="1"/>
            <p:nvPr/>
          </p:nvSpPr>
          <p:spPr>
            <a:xfrm>
              <a:off x="7417513" y="2247552"/>
              <a:ext cx="1441529" cy="646331"/>
            </a:xfrm>
            <a:prstGeom prst="rect">
              <a:avLst/>
            </a:prstGeom>
            <a:noFill/>
          </p:spPr>
          <p:txBody>
            <a:bodyPr wrap="none" rtlCol="0">
              <a:spAutoFit/>
            </a:bodyPr>
            <a:lstStyle/>
            <a:p>
              <a:r>
                <a:rPr lang="en-US" dirty="0" smtClean="0">
                  <a:latin typeface="Avenir Book"/>
                  <a:cs typeface="Avenir Book"/>
                </a:rPr>
                <a:t>Convolution </a:t>
              </a:r>
            </a:p>
            <a:p>
              <a:r>
                <a:rPr lang="en-US" dirty="0" smtClean="0">
                  <a:latin typeface="Avenir Book"/>
                  <a:cs typeface="Avenir Book"/>
                </a:rPr>
                <a:t>Map &amp; Tanh</a:t>
              </a:r>
              <a:endParaRPr lang="en-US" dirty="0">
                <a:latin typeface="Avenir Book"/>
                <a:cs typeface="Avenir Book"/>
              </a:endParaRPr>
            </a:p>
          </p:txBody>
        </p:sp>
        <p:sp>
          <p:nvSpPr>
            <p:cNvPr id="39" name="Rectangle 38"/>
            <p:cNvSpPr/>
            <p:nvPr/>
          </p:nvSpPr>
          <p:spPr>
            <a:xfrm>
              <a:off x="7764880" y="3803650"/>
              <a:ext cx="441351" cy="369332"/>
            </a:xfrm>
            <a:prstGeom prst="rect">
              <a:avLst/>
            </a:prstGeom>
          </p:spPr>
          <p:txBody>
            <a:bodyPr wrap="none">
              <a:spAutoFit/>
            </a:bodyPr>
            <a:lstStyle/>
            <a:p>
              <a:r>
                <a:rPr lang="en-US" dirty="0" smtClean="0">
                  <a:latin typeface="Avenir Book"/>
                  <a:cs typeface="Avenir Book"/>
                </a:rPr>
                <a:t>32</a:t>
              </a:r>
            </a:p>
          </p:txBody>
        </p:sp>
        <p:cxnSp>
          <p:nvCxnSpPr>
            <p:cNvPr id="72" name="Straight Arrow Connector 71"/>
            <p:cNvCxnSpPr/>
            <p:nvPr/>
          </p:nvCxnSpPr>
          <p:spPr>
            <a:xfrm rot="16200000" flipH="1">
              <a:off x="6414534" y="2047685"/>
              <a:ext cx="1713745" cy="51866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endCxn id="34" idx="3"/>
            </p:cNvCxnSpPr>
            <p:nvPr/>
          </p:nvCxnSpPr>
          <p:spPr>
            <a:xfrm rot="5400000" flipH="1" flipV="1">
              <a:off x="7028348" y="3371862"/>
              <a:ext cx="507811" cy="49697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rot="5400000" flipH="1" flipV="1">
              <a:off x="6163844" y="4355266"/>
              <a:ext cx="2233318" cy="96875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 name="Group 61"/>
          <p:cNvGrpSpPr/>
          <p:nvPr/>
        </p:nvGrpSpPr>
        <p:grpSpPr>
          <a:xfrm>
            <a:off x="8729134" y="3222605"/>
            <a:ext cx="361979" cy="182880"/>
            <a:chOff x="8729134" y="3222605"/>
            <a:chExt cx="361979" cy="182880"/>
          </a:xfrm>
        </p:grpSpPr>
        <p:sp>
          <p:nvSpPr>
            <p:cNvPr id="52" name="Rectangle 51"/>
            <p:cNvSpPr/>
            <p:nvPr/>
          </p:nvSpPr>
          <p:spPr>
            <a:xfrm>
              <a:off x="8729134" y="3222605"/>
              <a:ext cx="182880" cy="182880"/>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61" name="Rectangle 60"/>
            <p:cNvSpPr/>
            <p:nvPr/>
          </p:nvSpPr>
          <p:spPr>
            <a:xfrm>
              <a:off x="8908233" y="3222605"/>
              <a:ext cx="182880" cy="182880"/>
            </a:xfrm>
            <a:prstGeom prst="rect">
              <a:avLst/>
            </a:prstGeom>
            <a:solidFill>
              <a:schemeClr val="tx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grpSp>
      <p:sp>
        <p:nvSpPr>
          <p:cNvPr id="63" name="Rectangle 62"/>
          <p:cNvSpPr/>
          <p:nvPr/>
        </p:nvSpPr>
        <p:spPr>
          <a:xfrm>
            <a:off x="8740787" y="3479800"/>
            <a:ext cx="313009" cy="369332"/>
          </a:xfrm>
          <a:prstGeom prst="rect">
            <a:avLst/>
          </a:prstGeom>
        </p:spPr>
        <p:txBody>
          <a:bodyPr wrap="none">
            <a:spAutoFit/>
          </a:bodyPr>
          <a:lstStyle/>
          <a:p>
            <a:r>
              <a:rPr lang="en-US" dirty="0" smtClean="0">
                <a:latin typeface="Avenir Book"/>
                <a:cs typeface="Avenir Book"/>
              </a:rPr>
              <a:t>2</a:t>
            </a:r>
          </a:p>
        </p:txBody>
      </p:sp>
      <p:cxnSp>
        <p:nvCxnSpPr>
          <p:cNvPr id="65" name="Straight Arrow Connector 64"/>
          <p:cNvCxnSpPr>
            <a:endCxn id="52" idx="1"/>
          </p:cNvCxnSpPr>
          <p:nvPr/>
        </p:nvCxnSpPr>
        <p:spPr>
          <a:xfrm flipV="1">
            <a:off x="8470493" y="3314045"/>
            <a:ext cx="258641" cy="22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2563522" y="991969"/>
            <a:ext cx="1002916" cy="4800263"/>
            <a:chOff x="2563522" y="991969"/>
            <a:chExt cx="1002916" cy="4800263"/>
          </a:xfrm>
        </p:grpSpPr>
        <p:sp>
          <p:nvSpPr>
            <p:cNvPr id="17" name="TextBox 16"/>
            <p:cNvSpPr txBox="1"/>
            <p:nvPr/>
          </p:nvSpPr>
          <p:spPr>
            <a:xfrm>
              <a:off x="2563522" y="991969"/>
              <a:ext cx="743727" cy="369332"/>
            </a:xfrm>
            <a:prstGeom prst="rect">
              <a:avLst/>
            </a:prstGeom>
            <a:noFill/>
          </p:spPr>
          <p:txBody>
            <a:bodyPr wrap="none" rtlCol="0">
              <a:spAutoFit/>
            </a:bodyPr>
            <a:lstStyle/>
            <a:p>
              <a:r>
                <a:rPr lang="en-US" dirty="0" smtClean="0">
                  <a:latin typeface="Avenir Book"/>
                  <a:cs typeface="Avenir Book"/>
                </a:rPr>
                <a:t>filters</a:t>
              </a:r>
              <a:endParaRPr lang="en-US" dirty="0">
                <a:latin typeface="Avenir Book"/>
                <a:cs typeface="Avenir Book"/>
              </a:endParaRPr>
            </a:p>
          </p:txBody>
        </p:sp>
        <p:grpSp>
          <p:nvGrpSpPr>
            <p:cNvPr id="67" name="Group 66"/>
            <p:cNvGrpSpPr/>
            <p:nvPr/>
          </p:nvGrpSpPr>
          <p:grpSpPr>
            <a:xfrm>
              <a:off x="2720346" y="1299633"/>
              <a:ext cx="846092" cy="4492599"/>
              <a:chOff x="2720346" y="1299633"/>
              <a:chExt cx="846092" cy="4492599"/>
            </a:xfrm>
          </p:grpSpPr>
          <p:pic>
            <p:nvPicPr>
              <p:cNvPr id="15" name="Picture 14"/>
              <p:cNvPicPr>
                <a:picLocks noChangeAspect="1"/>
              </p:cNvPicPr>
              <p:nvPr/>
            </p:nvPicPr>
            <p:blipFill>
              <a:blip r:embed="rId7"/>
              <a:stretch>
                <a:fillRect/>
              </a:stretch>
            </p:blipFill>
            <p:spPr>
              <a:xfrm>
                <a:off x="2921684" y="1299633"/>
                <a:ext cx="644754" cy="4186767"/>
              </a:xfrm>
              <a:prstGeom prst="rect">
                <a:avLst/>
              </a:prstGeom>
            </p:spPr>
          </p:pic>
          <p:sp>
            <p:nvSpPr>
              <p:cNvPr id="70" name="Rectangle 69"/>
              <p:cNvSpPr/>
              <p:nvPr/>
            </p:nvSpPr>
            <p:spPr>
              <a:xfrm>
                <a:off x="2720346" y="5422900"/>
                <a:ext cx="680954" cy="369332"/>
              </a:xfrm>
              <a:prstGeom prst="rect">
                <a:avLst/>
              </a:prstGeom>
            </p:spPr>
            <p:txBody>
              <a:bodyPr wrap="none">
                <a:spAutoFit/>
              </a:bodyPr>
              <a:lstStyle/>
              <a:p>
                <a:r>
                  <a:rPr lang="en-US" dirty="0" smtClean="0">
                    <a:latin typeface="Avenir Book"/>
                    <a:cs typeface="Avenir Book"/>
                  </a:rPr>
                  <a:t>5 x 5 </a:t>
                </a:r>
                <a:endParaRPr lang="en-US" dirty="0">
                  <a:latin typeface="Avenir Book"/>
                  <a:cs typeface="Avenir Book"/>
                </a:endParaRPr>
              </a:p>
            </p:txBody>
          </p:sp>
        </p:grpSp>
      </p:grpSp>
      <p:grpSp>
        <p:nvGrpSpPr>
          <p:cNvPr id="77" name="Group 76"/>
          <p:cNvGrpSpPr/>
          <p:nvPr/>
        </p:nvGrpSpPr>
        <p:grpSpPr>
          <a:xfrm>
            <a:off x="2761795" y="-62647"/>
            <a:ext cx="2150866" cy="6952357"/>
            <a:chOff x="2761795" y="-62647"/>
            <a:chExt cx="2150866" cy="6952357"/>
          </a:xfrm>
        </p:grpSpPr>
        <p:pic>
          <p:nvPicPr>
            <p:cNvPr id="18" name="Picture 17"/>
            <p:cNvPicPr>
              <a:picLocks noChangeAspect="1"/>
            </p:cNvPicPr>
            <p:nvPr/>
          </p:nvPicPr>
          <p:blipFill>
            <a:blip r:embed="rId8"/>
            <a:stretch>
              <a:fillRect/>
            </a:stretch>
          </p:blipFill>
          <p:spPr>
            <a:xfrm flipH="1">
              <a:off x="3906584" y="306686"/>
              <a:ext cx="612944" cy="6386214"/>
            </a:xfrm>
            <a:prstGeom prst="rect">
              <a:avLst/>
            </a:prstGeom>
          </p:spPr>
        </p:pic>
        <p:sp>
          <p:nvSpPr>
            <p:cNvPr id="22" name="TextBox 21"/>
            <p:cNvSpPr txBox="1"/>
            <p:nvPr/>
          </p:nvSpPr>
          <p:spPr>
            <a:xfrm>
              <a:off x="2761795" y="-62647"/>
              <a:ext cx="2150866" cy="369332"/>
            </a:xfrm>
            <a:prstGeom prst="rect">
              <a:avLst/>
            </a:prstGeom>
            <a:noFill/>
          </p:spPr>
          <p:txBody>
            <a:bodyPr wrap="none" rtlCol="0">
              <a:spAutoFit/>
            </a:bodyPr>
            <a:lstStyle/>
            <a:p>
              <a:r>
                <a:rPr lang="en-US" dirty="0" smtClean="0">
                  <a:latin typeface="Avenir Book"/>
                  <a:cs typeface="Avenir Book"/>
                </a:rPr>
                <a:t>Spatial convolution</a:t>
              </a:r>
              <a:endParaRPr lang="en-US" dirty="0">
                <a:latin typeface="Avenir Book"/>
                <a:cs typeface="Avenir Book"/>
              </a:endParaRPr>
            </a:p>
          </p:txBody>
        </p:sp>
        <p:sp>
          <p:nvSpPr>
            <p:cNvPr id="71" name="Rectangle 70"/>
            <p:cNvSpPr/>
            <p:nvPr/>
          </p:nvSpPr>
          <p:spPr>
            <a:xfrm>
              <a:off x="376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grpSp>
        <p:nvGrpSpPr>
          <p:cNvPr id="78" name="Group 77"/>
          <p:cNvGrpSpPr/>
          <p:nvPr/>
        </p:nvGrpSpPr>
        <p:grpSpPr>
          <a:xfrm>
            <a:off x="4506828" y="-62647"/>
            <a:ext cx="1723341" cy="6952357"/>
            <a:chOff x="4506828" y="-62647"/>
            <a:chExt cx="1723341" cy="6952357"/>
          </a:xfrm>
        </p:grpSpPr>
        <p:pic>
          <p:nvPicPr>
            <p:cNvPr id="50" name="Picture 49"/>
            <p:cNvPicPr>
              <a:picLocks noChangeAspect="1"/>
            </p:cNvPicPr>
            <p:nvPr/>
          </p:nvPicPr>
          <p:blipFill>
            <a:blip r:embed="rId9"/>
            <a:stretch>
              <a:fillRect/>
            </a:stretch>
          </p:blipFill>
          <p:spPr>
            <a:xfrm>
              <a:off x="5036809" y="306685"/>
              <a:ext cx="592546" cy="6309360"/>
            </a:xfrm>
            <a:prstGeom prst="rect">
              <a:avLst/>
            </a:prstGeom>
          </p:spPr>
        </p:pic>
        <p:sp>
          <p:nvSpPr>
            <p:cNvPr id="51" name="TextBox 50"/>
            <p:cNvSpPr txBox="1"/>
            <p:nvPr/>
          </p:nvSpPr>
          <p:spPr>
            <a:xfrm>
              <a:off x="4873577" y="-62647"/>
              <a:ext cx="1356592" cy="369332"/>
            </a:xfrm>
            <a:prstGeom prst="rect">
              <a:avLst/>
            </a:prstGeom>
            <a:noFill/>
          </p:spPr>
          <p:txBody>
            <a:bodyPr wrap="none" rtlCol="0">
              <a:spAutoFit/>
            </a:bodyPr>
            <a:lstStyle/>
            <a:p>
              <a:r>
                <a:rPr lang="en-US" dirty="0" smtClean="0">
                  <a:latin typeface="Avenir Book"/>
                  <a:cs typeface="Avenir Book"/>
                </a:rPr>
                <a:t>Tanh &amp; Abs</a:t>
              </a:r>
              <a:endParaRPr lang="en-US" dirty="0">
                <a:latin typeface="Avenir Book"/>
                <a:cs typeface="Avenir Book"/>
              </a:endParaRPr>
            </a:p>
          </p:txBody>
        </p:sp>
        <p:cxnSp>
          <p:nvCxnSpPr>
            <p:cNvPr id="53" name="Straight Arrow Connector 52"/>
            <p:cNvCxnSpPr/>
            <p:nvPr/>
          </p:nvCxnSpPr>
          <p:spPr>
            <a:xfrm>
              <a:off x="4519528" y="5484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4532228" y="14501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506828" y="22606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4519528" y="31623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506828" y="39290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4519528" y="47037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519528" y="55864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4532228" y="63865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492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01597" y="0"/>
            <a:ext cx="2006603" cy="713547"/>
          </a:xfrm>
          <a:prstGeom prst="rect">
            <a:avLst/>
          </a:prstGeom>
        </p:spPr>
      </p:pic>
      <p:pic>
        <p:nvPicPr>
          <p:cNvPr id="14" name="Picture 13"/>
          <p:cNvPicPr>
            <a:picLocks noChangeAspect="1"/>
          </p:cNvPicPr>
          <p:nvPr/>
        </p:nvPicPr>
        <p:blipFill>
          <a:blip r:embed="rId4"/>
          <a:stretch>
            <a:fillRect/>
          </a:stretch>
        </p:blipFill>
        <p:spPr>
          <a:xfrm>
            <a:off x="254000" y="2940050"/>
            <a:ext cx="1854200" cy="1765300"/>
          </a:xfrm>
          <a:prstGeom prst="rect">
            <a:avLst/>
          </a:prstGeom>
        </p:spPr>
      </p:pic>
      <p:sp>
        <p:nvSpPr>
          <p:cNvPr id="16" name="TextBox 15"/>
          <p:cNvSpPr txBox="1"/>
          <p:nvPr/>
        </p:nvSpPr>
        <p:spPr>
          <a:xfrm>
            <a:off x="698500" y="4705350"/>
            <a:ext cx="937640" cy="369332"/>
          </a:xfrm>
          <a:prstGeom prst="rect">
            <a:avLst/>
          </a:prstGeom>
          <a:noFill/>
        </p:spPr>
        <p:txBody>
          <a:bodyPr wrap="none" rtlCol="0">
            <a:spAutoFit/>
          </a:bodyPr>
          <a:lstStyle/>
          <a:p>
            <a:r>
              <a:rPr lang="en-US" dirty="0" smtClean="0">
                <a:latin typeface="Avenir Book"/>
                <a:cs typeface="Avenir Book"/>
              </a:rPr>
              <a:t>32 x 32</a:t>
            </a:r>
            <a:endParaRPr lang="en-US" dirty="0">
              <a:latin typeface="Avenir Book"/>
              <a:cs typeface="Avenir Book"/>
            </a:endParaRPr>
          </a:p>
        </p:txBody>
      </p:sp>
      <p:grpSp>
        <p:nvGrpSpPr>
          <p:cNvPr id="2" name="Group 61"/>
          <p:cNvGrpSpPr/>
          <p:nvPr/>
        </p:nvGrpSpPr>
        <p:grpSpPr>
          <a:xfrm>
            <a:off x="1930401" y="548448"/>
            <a:ext cx="2311401" cy="5852354"/>
            <a:chOff x="1930401" y="548448"/>
            <a:chExt cx="2311401" cy="5852354"/>
          </a:xfrm>
        </p:grpSpPr>
        <p:cxnSp>
          <p:nvCxnSpPr>
            <p:cNvPr id="27" name="Straight Arrow Connector 26"/>
            <p:cNvCxnSpPr/>
            <p:nvPr/>
          </p:nvCxnSpPr>
          <p:spPr>
            <a:xfrm rot="5400000" flipH="1" flipV="1">
              <a:off x="1478217" y="1000632"/>
              <a:ext cx="2931352" cy="202698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6200000" flipH="1">
              <a:off x="1850232" y="4009232"/>
              <a:ext cx="2471739" cy="23114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flipV="1">
              <a:off x="1882501" y="1609999"/>
              <a:ext cx="2071987" cy="19761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930402" y="3803650"/>
              <a:ext cx="2026985" cy="1530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930401" y="2260603"/>
              <a:ext cx="1976185" cy="144968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993901" y="3722985"/>
              <a:ext cx="1912683" cy="78551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1993901" y="2940051"/>
              <a:ext cx="1912683" cy="77023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930401" y="3722985"/>
              <a:ext cx="1976183" cy="635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 name="Group 74"/>
          <p:cNvGrpSpPr/>
          <p:nvPr/>
        </p:nvGrpSpPr>
        <p:grpSpPr>
          <a:xfrm>
            <a:off x="2563522" y="991969"/>
            <a:ext cx="1002916" cy="4800263"/>
            <a:chOff x="2563522" y="991969"/>
            <a:chExt cx="1002916" cy="4800263"/>
          </a:xfrm>
        </p:grpSpPr>
        <p:sp>
          <p:nvSpPr>
            <p:cNvPr id="17" name="TextBox 16"/>
            <p:cNvSpPr txBox="1"/>
            <p:nvPr/>
          </p:nvSpPr>
          <p:spPr>
            <a:xfrm>
              <a:off x="2563522" y="991969"/>
              <a:ext cx="743727" cy="369332"/>
            </a:xfrm>
            <a:prstGeom prst="rect">
              <a:avLst/>
            </a:prstGeom>
            <a:noFill/>
          </p:spPr>
          <p:txBody>
            <a:bodyPr wrap="none" rtlCol="0">
              <a:spAutoFit/>
            </a:bodyPr>
            <a:lstStyle/>
            <a:p>
              <a:r>
                <a:rPr lang="en-US" dirty="0" smtClean="0">
                  <a:latin typeface="Avenir Book"/>
                  <a:cs typeface="Avenir Book"/>
                </a:rPr>
                <a:t>filters</a:t>
              </a:r>
              <a:endParaRPr lang="en-US" dirty="0">
                <a:latin typeface="Avenir Book"/>
                <a:cs typeface="Avenir Book"/>
              </a:endParaRPr>
            </a:p>
          </p:txBody>
        </p:sp>
        <p:grpSp>
          <p:nvGrpSpPr>
            <p:cNvPr id="7" name="Group 66"/>
            <p:cNvGrpSpPr/>
            <p:nvPr/>
          </p:nvGrpSpPr>
          <p:grpSpPr>
            <a:xfrm>
              <a:off x="2720346" y="1299633"/>
              <a:ext cx="846092" cy="4492599"/>
              <a:chOff x="2720346" y="1299633"/>
              <a:chExt cx="846092" cy="4492599"/>
            </a:xfrm>
          </p:grpSpPr>
          <p:pic>
            <p:nvPicPr>
              <p:cNvPr id="15" name="Picture 14"/>
              <p:cNvPicPr>
                <a:picLocks noChangeAspect="1"/>
              </p:cNvPicPr>
              <p:nvPr/>
            </p:nvPicPr>
            <p:blipFill>
              <a:blip r:embed="rId5"/>
              <a:stretch>
                <a:fillRect/>
              </a:stretch>
            </p:blipFill>
            <p:spPr>
              <a:xfrm>
                <a:off x="2921684" y="1299633"/>
                <a:ext cx="644754" cy="4186767"/>
              </a:xfrm>
              <a:prstGeom prst="rect">
                <a:avLst/>
              </a:prstGeom>
            </p:spPr>
          </p:pic>
          <p:sp>
            <p:nvSpPr>
              <p:cNvPr id="70" name="Rectangle 69"/>
              <p:cNvSpPr/>
              <p:nvPr/>
            </p:nvSpPr>
            <p:spPr>
              <a:xfrm>
                <a:off x="2720346" y="5422900"/>
                <a:ext cx="680954" cy="369332"/>
              </a:xfrm>
              <a:prstGeom prst="rect">
                <a:avLst/>
              </a:prstGeom>
            </p:spPr>
            <p:txBody>
              <a:bodyPr wrap="none">
                <a:spAutoFit/>
              </a:bodyPr>
              <a:lstStyle/>
              <a:p>
                <a:r>
                  <a:rPr lang="en-US" dirty="0" smtClean="0">
                    <a:latin typeface="Avenir Book"/>
                    <a:cs typeface="Avenir Book"/>
                  </a:rPr>
                  <a:t>5 x 5 </a:t>
                </a:r>
                <a:endParaRPr lang="en-US" dirty="0">
                  <a:latin typeface="Avenir Book"/>
                  <a:cs typeface="Avenir Book"/>
                </a:endParaRPr>
              </a:p>
            </p:txBody>
          </p:sp>
        </p:grpSp>
      </p:grpSp>
      <p:grpSp>
        <p:nvGrpSpPr>
          <p:cNvPr id="8" name="Group 76"/>
          <p:cNvGrpSpPr/>
          <p:nvPr/>
        </p:nvGrpSpPr>
        <p:grpSpPr>
          <a:xfrm>
            <a:off x="2761795" y="-62647"/>
            <a:ext cx="2150866" cy="6952357"/>
            <a:chOff x="2761795" y="-62647"/>
            <a:chExt cx="2150866" cy="6952357"/>
          </a:xfrm>
        </p:grpSpPr>
        <p:pic>
          <p:nvPicPr>
            <p:cNvPr id="18" name="Picture 17"/>
            <p:cNvPicPr>
              <a:picLocks noChangeAspect="1"/>
            </p:cNvPicPr>
            <p:nvPr/>
          </p:nvPicPr>
          <p:blipFill>
            <a:blip r:embed="rId6"/>
            <a:stretch>
              <a:fillRect/>
            </a:stretch>
          </p:blipFill>
          <p:spPr>
            <a:xfrm flipH="1">
              <a:off x="3906584" y="306686"/>
              <a:ext cx="612944" cy="6386214"/>
            </a:xfrm>
            <a:prstGeom prst="rect">
              <a:avLst/>
            </a:prstGeom>
          </p:spPr>
        </p:pic>
        <p:sp>
          <p:nvSpPr>
            <p:cNvPr id="22" name="TextBox 21"/>
            <p:cNvSpPr txBox="1"/>
            <p:nvPr/>
          </p:nvSpPr>
          <p:spPr>
            <a:xfrm>
              <a:off x="2761795" y="-62647"/>
              <a:ext cx="2150866" cy="369332"/>
            </a:xfrm>
            <a:prstGeom prst="rect">
              <a:avLst/>
            </a:prstGeom>
            <a:noFill/>
          </p:spPr>
          <p:txBody>
            <a:bodyPr wrap="none" rtlCol="0">
              <a:spAutoFit/>
            </a:bodyPr>
            <a:lstStyle/>
            <a:p>
              <a:r>
                <a:rPr lang="en-US" dirty="0" smtClean="0">
                  <a:latin typeface="Avenir Book"/>
                  <a:cs typeface="Avenir Book"/>
                </a:rPr>
                <a:t>Spatial convolution</a:t>
              </a:r>
              <a:endParaRPr lang="en-US" dirty="0">
                <a:latin typeface="Avenir Book"/>
                <a:cs typeface="Avenir Book"/>
              </a:endParaRPr>
            </a:p>
          </p:txBody>
        </p:sp>
        <p:sp>
          <p:nvSpPr>
            <p:cNvPr id="71" name="Rectangle 70"/>
            <p:cNvSpPr/>
            <p:nvPr/>
          </p:nvSpPr>
          <p:spPr>
            <a:xfrm>
              <a:off x="376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grpSp>
        <p:nvGrpSpPr>
          <p:cNvPr id="9" name="Group 77"/>
          <p:cNvGrpSpPr/>
          <p:nvPr/>
        </p:nvGrpSpPr>
        <p:grpSpPr>
          <a:xfrm>
            <a:off x="4506828" y="-62647"/>
            <a:ext cx="1723341" cy="6952357"/>
            <a:chOff x="4506828" y="-62647"/>
            <a:chExt cx="1723341" cy="6952357"/>
          </a:xfrm>
        </p:grpSpPr>
        <p:pic>
          <p:nvPicPr>
            <p:cNvPr id="50" name="Picture 49"/>
            <p:cNvPicPr>
              <a:picLocks noChangeAspect="1"/>
            </p:cNvPicPr>
            <p:nvPr/>
          </p:nvPicPr>
          <p:blipFill>
            <a:blip r:embed="rId7"/>
            <a:stretch>
              <a:fillRect/>
            </a:stretch>
          </p:blipFill>
          <p:spPr>
            <a:xfrm>
              <a:off x="5036809" y="306685"/>
              <a:ext cx="592546" cy="6309360"/>
            </a:xfrm>
            <a:prstGeom prst="rect">
              <a:avLst/>
            </a:prstGeom>
          </p:spPr>
        </p:pic>
        <p:sp>
          <p:nvSpPr>
            <p:cNvPr id="51" name="TextBox 50"/>
            <p:cNvSpPr txBox="1"/>
            <p:nvPr/>
          </p:nvSpPr>
          <p:spPr>
            <a:xfrm>
              <a:off x="4873577" y="-62647"/>
              <a:ext cx="1356592" cy="369332"/>
            </a:xfrm>
            <a:prstGeom prst="rect">
              <a:avLst/>
            </a:prstGeom>
            <a:noFill/>
          </p:spPr>
          <p:txBody>
            <a:bodyPr wrap="none" rtlCol="0">
              <a:spAutoFit/>
            </a:bodyPr>
            <a:lstStyle/>
            <a:p>
              <a:r>
                <a:rPr lang="en-US" dirty="0" smtClean="0">
                  <a:latin typeface="Avenir Book"/>
                  <a:cs typeface="Avenir Book"/>
                </a:rPr>
                <a:t>Tanh &amp; Abs</a:t>
              </a:r>
              <a:endParaRPr lang="en-US" dirty="0">
                <a:latin typeface="Avenir Book"/>
                <a:cs typeface="Avenir Book"/>
              </a:endParaRPr>
            </a:p>
          </p:txBody>
        </p:sp>
        <p:cxnSp>
          <p:nvCxnSpPr>
            <p:cNvPr id="53" name="Straight Arrow Connector 52"/>
            <p:cNvCxnSpPr/>
            <p:nvPr/>
          </p:nvCxnSpPr>
          <p:spPr>
            <a:xfrm>
              <a:off x="4519528" y="5484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4532228" y="14501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506828" y="22606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4519528" y="31623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506828" y="39290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4519528" y="47037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519528" y="55864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4532228" y="63865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492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01597" y="0"/>
            <a:ext cx="2006603" cy="713547"/>
          </a:xfrm>
          <a:prstGeom prst="rect">
            <a:avLst/>
          </a:prstGeom>
        </p:spPr>
      </p:pic>
      <p:pic>
        <p:nvPicPr>
          <p:cNvPr id="14" name="Picture 13"/>
          <p:cNvPicPr>
            <a:picLocks noChangeAspect="1"/>
          </p:cNvPicPr>
          <p:nvPr/>
        </p:nvPicPr>
        <p:blipFill>
          <a:blip r:embed="rId4"/>
          <a:stretch>
            <a:fillRect/>
          </a:stretch>
        </p:blipFill>
        <p:spPr>
          <a:xfrm>
            <a:off x="254000" y="2940050"/>
            <a:ext cx="1854200" cy="1765300"/>
          </a:xfrm>
          <a:prstGeom prst="rect">
            <a:avLst/>
          </a:prstGeom>
        </p:spPr>
      </p:pic>
      <p:sp>
        <p:nvSpPr>
          <p:cNvPr id="16" name="TextBox 15"/>
          <p:cNvSpPr txBox="1"/>
          <p:nvPr/>
        </p:nvSpPr>
        <p:spPr>
          <a:xfrm>
            <a:off x="698500" y="4705350"/>
            <a:ext cx="937640" cy="369332"/>
          </a:xfrm>
          <a:prstGeom prst="rect">
            <a:avLst/>
          </a:prstGeom>
          <a:noFill/>
        </p:spPr>
        <p:txBody>
          <a:bodyPr wrap="none" rtlCol="0">
            <a:spAutoFit/>
          </a:bodyPr>
          <a:lstStyle/>
          <a:p>
            <a:r>
              <a:rPr lang="en-US" dirty="0" smtClean="0">
                <a:latin typeface="Avenir Book"/>
                <a:cs typeface="Avenir Book"/>
              </a:rPr>
              <a:t>32 x 32</a:t>
            </a:r>
            <a:endParaRPr lang="en-US" dirty="0">
              <a:latin typeface="Avenir Book"/>
              <a:cs typeface="Avenir Book"/>
            </a:endParaRPr>
          </a:p>
        </p:txBody>
      </p:sp>
      <p:grpSp>
        <p:nvGrpSpPr>
          <p:cNvPr id="2" name="Group 61"/>
          <p:cNvGrpSpPr/>
          <p:nvPr/>
        </p:nvGrpSpPr>
        <p:grpSpPr>
          <a:xfrm>
            <a:off x="1930401" y="548448"/>
            <a:ext cx="2311401" cy="5852354"/>
            <a:chOff x="1930401" y="548448"/>
            <a:chExt cx="2311401" cy="5852354"/>
          </a:xfrm>
        </p:grpSpPr>
        <p:cxnSp>
          <p:nvCxnSpPr>
            <p:cNvPr id="27" name="Straight Arrow Connector 26"/>
            <p:cNvCxnSpPr/>
            <p:nvPr/>
          </p:nvCxnSpPr>
          <p:spPr>
            <a:xfrm rot="5400000" flipH="1" flipV="1">
              <a:off x="1478217" y="1000632"/>
              <a:ext cx="2931352" cy="202698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6200000" flipH="1">
              <a:off x="1850232" y="4009232"/>
              <a:ext cx="2471739" cy="23114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flipV="1">
              <a:off x="1882501" y="1609999"/>
              <a:ext cx="2071987" cy="19761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930402" y="3803650"/>
              <a:ext cx="2026985" cy="1530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930401" y="2260603"/>
              <a:ext cx="1976185" cy="144968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993901" y="3722985"/>
              <a:ext cx="1912683" cy="78551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1993901" y="2940051"/>
              <a:ext cx="1912683" cy="77023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930401" y="3722985"/>
              <a:ext cx="1976183" cy="635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 name="Group 74"/>
          <p:cNvGrpSpPr/>
          <p:nvPr/>
        </p:nvGrpSpPr>
        <p:grpSpPr>
          <a:xfrm>
            <a:off x="2563522" y="991969"/>
            <a:ext cx="1002916" cy="4800263"/>
            <a:chOff x="2563522" y="991969"/>
            <a:chExt cx="1002916" cy="4800263"/>
          </a:xfrm>
        </p:grpSpPr>
        <p:sp>
          <p:nvSpPr>
            <p:cNvPr id="17" name="TextBox 16"/>
            <p:cNvSpPr txBox="1"/>
            <p:nvPr/>
          </p:nvSpPr>
          <p:spPr>
            <a:xfrm>
              <a:off x="2563522" y="991969"/>
              <a:ext cx="743727" cy="369332"/>
            </a:xfrm>
            <a:prstGeom prst="rect">
              <a:avLst/>
            </a:prstGeom>
            <a:noFill/>
          </p:spPr>
          <p:txBody>
            <a:bodyPr wrap="none" rtlCol="0">
              <a:spAutoFit/>
            </a:bodyPr>
            <a:lstStyle/>
            <a:p>
              <a:r>
                <a:rPr lang="en-US" dirty="0" smtClean="0">
                  <a:latin typeface="Avenir Book"/>
                  <a:cs typeface="Avenir Book"/>
                </a:rPr>
                <a:t>filters</a:t>
              </a:r>
              <a:endParaRPr lang="en-US" dirty="0">
                <a:latin typeface="Avenir Book"/>
                <a:cs typeface="Avenir Book"/>
              </a:endParaRPr>
            </a:p>
          </p:txBody>
        </p:sp>
        <p:grpSp>
          <p:nvGrpSpPr>
            <p:cNvPr id="7" name="Group 66"/>
            <p:cNvGrpSpPr/>
            <p:nvPr/>
          </p:nvGrpSpPr>
          <p:grpSpPr>
            <a:xfrm>
              <a:off x="2720346" y="1299633"/>
              <a:ext cx="846092" cy="4492599"/>
              <a:chOff x="2720346" y="1299633"/>
              <a:chExt cx="846092" cy="4492599"/>
            </a:xfrm>
          </p:grpSpPr>
          <p:pic>
            <p:nvPicPr>
              <p:cNvPr id="15" name="Picture 14"/>
              <p:cNvPicPr>
                <a:picLocks noChangeAspect="1"/>
              </p:cNvPicPr>
              <p:nvPr/>
            </p:nvPicPr>
            <p:blipFill>
              <a:blip r:embed="rId5"/>
              <a:stretch>
                <a:fillRect/>
              </a:stretch>
            </p:blipFill>
            <p:spPr>
              <a:xfrm>
                <a:off x="2921684" y="1299633"/>
                <a:ext cx="644754" cy="4186767"/>
              </a:xfrm>
              <a:prstGeom prst="rect">
                <a:avLst/>
              </a:prstGeom>
            </p:spPr>
          </p:pic>
          <p:sp>
            <p:nvSpPr>
              <p:cNvPr id="70" name="Rectangle 69"/>
              <p:cNvSpPr/>
              <p:nvPr/>
            </p:nvSpPr>
            <p:spPr>
              <a:xfrm>
                <a:off x="2720346" y="5422900"/>
                <a:ext cx="680954" cy="369332"/>
              </a:xfrm>
              <a:prstGeom prst="rect">
                <a:avLst/>
              </a:prstGeom>
            </p:spPr>
            <p:txBody>
              <a:bodyPr wrap="none">
                <a:spAutoFit/>
              </a:bodyPr>
              <a:lstStyle/>
              <a:p>
                <a:r>
                  <a:rPr lang="en-US" dirty="0" smtClean="0">
                    <a:latin typeface="Avenir Book"/>
                    <a:cs typeface="Avenir Book"/>
                  </a:rPr>
                  <a:t>5 x 5 </a:t>
                </a:r>
                <a:endParaRPr lang="en-US" dirty="0">
                  <a:latin typeface="Avenir Book"/>
                  <a:cs typeface="Avenir Book"/>
                </a:endParaRPr>
              </a:p>
            </p:txBody>
          </p:sp>
        </p:grpSp>
      </p:grpSp>
      <p:grpSp>
        <p:nvGrpSpPr>
          <p:cNvPr id="8" name="Group 76"/>
          <p:cNvGrpSpPr/>
          <p:nvPr/>
        </p:nvGrpSpPr>
        <p:grpSpPr>
          <a:xfrm>
            <a:off x="2761795" y="-62647"/>
            <a:ext cx="2150866" cy="6952357"/>
            <a:chOff x="2761795" y="-62647"/>
            <a:chExt cx="2150866" cy="6952357"/>
          </a:xfrm>
        </p:grpSpPr>
        <p:pic>
          <p:nvPicPr>
            <p:cNvPr id="18" name="Picture 17"/>
            <p:cNvPicPr>
              <a:picLocks noChangeAspect="1"/>
            </p:cNvPicPr>
            <p:nvPr/>
          </p:nvPicPr>
          <p:blipFill>
            <a:blip r:embed="rId6"/>
            <a:stretch>
              <a:fillRect/>
            </a:stretch>
          </p:blipFill>
          <p:spPr>
            <a:xfrm flipH="1">
              <a:off x="3906584" y="306686"/>
              <a:ext cx="612944" cy="6386214"/>
            </a:xfrm>
            <a:prstGeom prst="rect">
              <a:avLst/>
            </a:prstGeom>
          </p:spPr>
        </p:pic>
        <p:sp>
          <p:nvSpPr>
            <p:cNvPr id="22" name="TextBox 21"/>
            <p:cNvSpPr txBox="1"/>
            <p:nvPr/>
          </p:nvSpPr>
          <p:spPr>
            <a:xfrm>
              <a:off x="2761795" y="-62647"/>
              <a:ext cx="2150866" cy="369332"/>
            </a:xfrm>
            <a:prstGeom prst="rect">
              <a:avLst/>
            </a:prstGeom>
            <a:noFill/>
          </p:spPr>
          <p:txBody>
            <a:bodyPr wrap="none" rtlCol="0">
              <a:spAutoFit/>
            </a:bodyPr>
            <a:lstStyle/>
            <a:p>
              <a:r>
                <a:rPr lang="en-US" dirty="0" smtClean="0">
                  <a:latin typeface="Avenir Book"/>
                  <a:cs typeface="Avenir Book"/>
                </a:rPr>
                <a:t>Spatial convolution</a:t>
              </a:r>
              <a:endParaRPr lang="en-US" dirty="0">
                <a:latin typeface="Avenir Book"/>
                <a:cs typeface="Avenir Book"/>
              </a:endParaRPr>
            </a:p>
          </p:txBody>
        </p:sp>
        <p:sp>
          <p:nvSpPr>
            <p:cNvPr id="71" name="Rectangle 70"/>
            <p:cNvSpPr/>
            <p:nvPr/>
          </p:nvSpPr>
          <p:spPr>
            <a:xfrm>
              <a:off x="376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grpSp>
        <p:nvGrpSpPr>
          <p:cNvPr id="9" name="Group 77"/>
          <p:cNvGrpSpPr/>
          <p:nvPr/>
        </p:nvGrpSpPr>
        <p:grpSpPr>
          <a:xfrm>
            <a:off x="4506828" y="-62647"/>
            <a:ext cx="1723341" cy="6952357"/>
            <a:chOff x="4506828" y="-62647"/>
            <a:chExt cx="1723341" cy="6952357"/>
          </a:xfrm>
        </p:grpSpPr>
        <p:pic>
          <p:nvPicPr>
            <p:cNvPr id="50" name="Picture 49"/>
            <p:cNvPicPr>
              <a:picLocks noChangeAspect="1"/>
            </p:cNvPicPr>
            <p:nvPr/>
          </p:nvPicPr>
          <p:blipFill>
            <a:blip r:embed="rId7"/>
            <a:stretch>
              <a:fillRect/>
            </a:stretch>
          </p:blipFill>
          <p:spPr>
            <a:xfrm>
              <a:off x="5036809" y="306685"/>
              <a:ext cx="592546" cy="6309360"/>
            </a:xfrm>
            <a:prstGeom prst="rect">
              <a:avLst/>
            </a:prstGeom>
          </p:spPr>
        </p:pic>
        <p:sp>
          <p:nvSpPr>
            <p:cNvPr id="51" name="TextBox 50"/>
            <p:cNvSpPr txBox="1"/>
            <p:nvPr/>
          </p:nvSpPr>
          <p:spPr>
            <a:xfrm>
              <a:off x="4873577" y="-62647"/>
              <a:ext cx="1356592" cy="369332"/>
            </a:xfrm>
            <a:prstGeom prst="rect">
              <a:avLst/>
            </a:prstGeom>
            <a:noFill/>
          </p:spPr>
          <p:txBody>
            <a:bodyPr wrap="none" rtlCol="0">
              <a:spAutoFit/>
            </a:bodyPr>
            <a:lstStyle/>
            <a:p>
              <a:r>
                <a:rPr lang="en-US" dirty="0" smtClean="0">
                  <a:latin typeface="Avenir Book"/>
                  <a:cs typeface="Avenir Book"/>
                </a:rPr>
                <a:t>Tanh &amp; Abs</a:t>
              </a:r>
              <a:endParaRPr lang="en-US" dirty="0">
                <a:latin typeface="Avenir Book"/>
                <a:cs typeface="Avenir Book"/>
              </a:endParaRPr>
            </a:p>
          </p:txBody>
        </p:sp>
        <p:cxnSp>
          <p:nvCxnSpPr>
            <p:cNvPr id="53" name="Straight Arrow Connector 52"/>
            <p:cNvCxnSpPr/>
            <p:nvPr/>
          </p:nvCxnSpPr>
          <p:spPr>
            <a:xfrm>
              <a:off x="4519528" y="5484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4532228" y="14501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506828" y="22606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4519528" y="31623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506828" y="39290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4519528" y="47037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519528" y="55864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4532228" y="63865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492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pic>
        <p:nvPicPr>
          <p:cNvPr id="62" name="Picture 61"/>
          <p:cNvPicPr>
            <a:picLocks noChangeAspect="1"/>
          </p:cNvPicPr>
          <p:nvPr/>
        </p:nvPicPr>
        <p:blipFill>
          <a:blip r:embed="rId8"/>
          <a:stretch>
            <a:fillRect/>
          </a:stretch>
        </p:blipFill>
        <p:spPr>
          <a:xfrm>
            <a:off x="5946541" y="733683"/>
            <a:ext cx="2972370" cy="1837035"/>
          </a:xfrm>
          <a:prstGeom prst="rect">
            <a:avLst/>
          </a:prstGeom>
        </p:spPr>
      </p:pic>
      <p:sp>
        <p:nvSpPr>
          <p:cNvPr id="75" name="TextBox 74"/>
          <p:cNvSpPr txBox="1"/>
          <p:nvPr/>
        </p:nvSpPr>
        <p:spPr>
          <a:xfrm>
            <a:off x="5860149" y="2938839"/>
            <a:ext cx="3180193" cy="2677656"/>
          </a:xfrm>
          <a:prstGeom prst="rect">
            <a:avLst/>
          </a:prstGeom>
          <a:noFill/>
        </p:spPr>
        <p:txBody>
          <a:bodyPr wrap="none" rtlCol="0">
            <a:spAutoFit/>
          </a:bodyPr>
          <a:lstStyle/>
          <a:p>
            <a:r>
              <a:rPr lang="en-US" sz="1400" dirty="0" smtClean="0">
                <a:latin typeface="Avenir Book"/>
                <a:cs typeface="Avenir Book"/>
              </a:rPr>
              <a:t>Tanh &amp; Abs = very important</a:t>
            </a:r>
          </a:p>
          <a:p>
            <a:r>
              <a:rPr lang="en-US" sz="1400" dirty="0" smtClean="0">
                <a:latin typeface="Avenir Book"/>
                <a:cs typeface="Avenir Book"/>
              </a:rPr>
              <a:t>Factor to improve accuracy</a:t>
            </a:r>
          </a:p>
          <a:p>
            <a:endParaRPr lang="en-US" sz="1400" dirty="0" smtClean="0">
              <a:latin typeface="Avenir Book"/>
              <a:cs typeface="Avenir Book"/>
            </a:endParaRPr>
          </a:p>
          <a:p>
            <a:pPr marL="342900" indent="-342900"/>
            <a:r>
              <a:rPr lang="en-US" sz="1400" dirty="0" smtClean="0">
                <a:latin typeface="Avenir Book"/>
                <a:cs typeface="Avenir Book"/>
              </a:rPr>
              <a:t>a) The polarity of features is often</a:t>
            </a:r>
          </a:p>
          <a:p>
            <a:pPr marL="342900" indent="-342900"/>
            <a:r>
              <a:rPr lang="en-US" sz="1400" dirty="0" smtClean="0">
                <a:latin typeface="Avenir Book"/>
                <a:cs typeface="Avenir Book"/>
              </a:rPr>
              <a:t>Irrelevant to recognize parts, objects</a:t>
            </a:r>
          </a:p>
          <a:p>
            <a:pPr marL="342900" indent="-342900"/>
            <a:endParaRPr lang="en-US" sz="1400" dirty="0" smtClean="0">
              <a:latin typeface="Avenir Book"/>
              <a:cs typeface="Avenir Book"/>
            </a:endParaRPr>
          </a:p>
          <a:p>
            <a:pPr marL="342900" indent="-342900"/>
            <a:r>
              <a:rPr lang="en-US" sz="1400" dirty="0" err="1" smtClean="0">
                <a:latin typeface="Avenir Book"/>
                <a:cs typeface="Avenir Book"/>
              </a:rPr>
              <a:t>b</a:t>
            </a:r>
            <a:r>
              <a:rPr lang="en-US" sz="1400" dirty="0" smtClean="0">
                <a:latin typeface="Avenir Book"/>
                <a:cs typeface="Avenir Book"/>
              </a:rPr>
              <a:t>) The rectification eliminates</a:t>
            </a:r>
          </a:p>
          <a:p>
            <a:pPr marL="342900" indent="-342900"/>
            <a:r>
              <a:rPr lang="en-US" sz="1400" dirty="0" smtClean="0">
                <a:latin typeface="Avenir Book"/>
                <a:cs typeface="Avenir Book"/>
              </a:rPr>
              <a:t>cancellations between neigh-boring</a:t>
            </a:r>
          </a:p>
          <a:p>
            <a:pPr marL="342900" indent="-342900"/>
            <a:r>
              <a:rPr lang="en-US" sz="1400" dirty="0" smtClean="0">
                <a:latin typeface="Avenir Book"/>
                <a:cs typeface="Avenir Book"/>
              </a:rPr>
              <a:t>filter outputs when combined with</a:t>
            </a:r>
          </a:p>
          <a:p>
            <a:pPr marL="342900" indent="-342900"/>
            <a:r>
              <a:rPr lang="en-US" sz="1400" dirty="0" smtClean="0">
                <a:latin typeface="Avenir Book"/>
                <a:cs typeface="Avenir Book"/>
              </a:rPr>
              <a:t>average pooling</a:t>
            </a:r>
          </a:p>
          <a:p>
            <a:pPr marL="342900" indent="-342900"/>
            <a:endParaRPr lang="en-US" sz="1400" dirty="0" smtClean="0">
              <a:latin typeface="Avenir Book"/>
              <a:cs typeface="Avenir Book"/>
            </a:endParaRPr>
          </a:p>
          <a:p>
            <a:pPr marL="342900" indent="-342900"/>
            <a:r>
              <a:rPr lang="en-US" sz="1400" dirty="0" smtClean="0">
                <a:latin typeface="Avenir Book"/>
                <a:cs typeface="Avenir Book"/>
              </a:rPr>
              <a:t>(Biologically plausible)</a:t>
            </a:r>
            <a:endParaRPr lang="en-US" sz="1400" dirty="0">
              <a:latin typeface="Avenir Book"/>
              <a:cs typeface="Avenir Book"/>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01597" y="0"/>
            <a:ext cx="2006603" cy="713547"/>
          </a:xfrm>
          <a:prstGeom prst="rect">
            <a:avLst/>
          </a:prstGeom>
        </p:spPr>
      </p:pic>
      <p:pic>
        <p:nvPicPr>
          <p:cNvPr id="14" name="Picture 13"/>
          <p:cNvPicPr>
            <a:picLocks noChangeAspect="1"/>
          </p:cNvPicPr>
          <p:nvPr/>
        </p:nvPicPr>
        <p:blipFill>
          <a:blip r:embed="rId4"/>
          <a:stretch>
            <a:fillRect/>
          </a:stretch>
        </p:blipFill>
        <p:spPr>
          <a:xfrm>
            <a:off x="254000" y="2940050"/>
            <a:ext cx="1854200" cy="1765300"/>
          </a:xfrm>
          <a:prstGeom prst="rect">
            <a:avLst/>
          </a:prstGeom>
        </p:spPr>
      </p:pic>
      <p:sp>
        <p:nvSpPr>
          <p:cNvPr id="16" name="TextBox 15"/>
          <p:cNvSpPr txBox="1"/>
          <p:nvPr/>
        </p:nvSpPr>
        <p:spPr>
          <a:xfrm>
            <a:off x="698500" y="4705350"/>
            <a:ext cx="937640" cy="369332"/>
          </a:xfrm>
          <a:prstGeom prst="rect">
            <a:avLst/>
          </a:prstGeom>
          <a:noFill/>
        </p:spPr>
        <p:txBody>
          <a:bodyPr wrap="none" rtlCol="0">
            <a:spAutoFit/>
          </a:bodyPr>
          <a:lstStyle/>
          <a:p>
            <a:r>
              <a:rPr lang="en-US" dirty="0" smtClean="0">
                <a:latin typeface="Avenir Book"/>
                <a:cs typeface="Avenir Book"/>
              </a:rPr>
              <a:t>32 x 32</a:t>
            </a:r>
            <a:endParaRPr lang="en-US" dirty="0">
              <a:latin typeface="Avenir Book"/>
              <a:cs typeface="Avenir Book"/>
            </a:endParaRPr>
          </a:p>
        </p:txBody>
      </p:sp>
      <p:grpSp>
        <p:nvGrpSpPr>
          <p:cNvPr id="2" name="Group 61"/>
          <p:cNvGrpSpPr/>
          <p:nvPr/>
        </p:nvGrpSpPr>
        <p:grpSpPr>
          <a:xfrm>
            <a:off x="1930401" y="548448"/>
            <a:ext cx="2311401" cy="5852354"/>
            <a:chOff x="1930401" y="548448"/>
            <a:chExt cx="2311401" cy="5852354"/>
          </a:xfrm>
        </p:grpSpPr>
        <p:cxnSp>
          <p:nvCxnSpPr>
            <p:cNvPr id="27" name="Straight Arrow Connector 26"/>
            <p:cNvCxnSpPr/>
            <p:nvPr/>
          </p:nvCxnSpPr>
          <p:spPr>
            <a:xfrm rot="5400000" flipH="1" flipV="1">
              <a:off x="1478217" y="1000632"/>
              <a:ext cx="2931352" cy="202698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6200000" flipH="1">
              <a:off x="1850232" y="4009232"/>
              <a:ext cx="2471739" cy="23114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flipV="1">
              <a:off x="1882501" y="1609999"/>
              <a:ext cx="2071987" cy="19761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930402" y="3803650"/>
              <a:ext cx="2026985" cy="1530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930401" y="2260603"/>
              <a:ext cx="1976185" cy="144968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993901" y="3722985"/>
              <a:ext cx="1912683" cy="78551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1993901" y="2940051"/>
              <a:ext cx="1912683" cy="77023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930401" y="3722985"/>
              <a:ext cx="1976183" cy="635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 name="Group 74"/>
          <p:cNvGrpSpPr/>
          <p:nvPr/>
        </p:nvGrpSpPr>
        <p:grpSpPr>
          <a:xfrm>
            <a:off x="2563522" y="991969"/>
            <a:ext cx="1002916" cy="4800263"/>
            <a:chOff x="2563522" y="991969"/>
            <a:chExt cx="1002916" cy="4800263"/>
          </a:xfrm>
        </p:grpSpPr>
        <p:sp>
          <p:nvSpPr>
            <p:cNvPr id="17" name="TextBox 16"/>
            <p:cNvSpPr txBox="1"/>
            <p:nvPr/>
          </p:nvSpPr>
          <p:spPr>
            <a:xfrm>
              <a:off x="2563522" y="991969"/>
              <a:ext cx="743727" cy="369332"/>
            </a:xfrm>
            <a:prstGeom prst="rect">
              <a:avLst/>
            </a:prstGeom>
            <a:noFill/>
          </p:spPr>
          <p:txBody>
            <a:bodyPr wrap="none" rtlCol="0">
              <a:spAutoFit/>
            </a:bodyPr>
            <a:lstStyle/>
            <a:p>
              <a:r>
                <a:rPr lang="en-US" dirty="0" smtClean="0">
                  <a:latin typeface="Avenir Book"/>
                  <a:cs typeface="Avenir Book"/>
                </a:rPr>
                <a:t>filters</a:t>
              </a:r>
              <a:endParaRPr lang="en-US" dirty="0">
                <a:latin typeface="Avenir Book"/>
                <a:cs typeface="Avenir Book"/>
              </a:endParaRPr>
            </a:p>
          </p:txBody>
        </p:sp>
        <p:grpSp>
          <p:nvGrpSpPr>
            <p:cNvPr id="4" name="Group 66"/>
            <p:cNvGrpSpPr/>
            <p:nvPr/>
          </p:nvGrpSpPr>
          <p:grpSpPr>
            <a:xfrm>
              <a:off x="2720346" y="1299633"/>
              <a:ext cx="846092" cy="4492599"/>
              <a:chOff x="2720346" y="1299633"/>
              <a:chExt cx="846092" cy="4492599"/>
            </a:xfrm>
          </p:grpSpPr>
          <p:pic>
            <p:nvPicPr>
              <p:cNvPr id="15" name="Picture 14"/>
              <p:cNvPicPr>
                <a:picLocks noChangeAspect="1"/>
              </p:cNvPicPr>
              <p:nvPr/>
            </p:nvPicPr>
            <p:blipFill>
              <a:blip r:embed="rId5"/>
              <a:stretch>
                <a:fillRect/>
              </a:stretch>
            </p:blipFill>
            <p:spPr>
              <a:xfrm>
                <a:off x="2921684" y="1299633"/>
                <a:ext cx="644754" cy="4186767"/>
              </a:xfrm>
              <a:prstGeom prst="rect">
                <a:avLst/>
              </a:prstGeom>
            </p:spPr>
          </p:pic>
          <p:sp>
            <p:nvSpPr>
              <p:cNvPr id="70" name="Rectangle 69"/>
              <p:cNvSpPr/>
              <p:nvPr/>
            </p:nvSpPr>
            <p:spPr>
              <a:xfrm>
                <a:off x="2720346" y="5422900"/>
                <a:ext cx="680954" cy="369332"/>
              </a:xfrm>
              <a:prstGeom prst="rect">
                <a:avLst/>
              </a:prstGeom>
            </p:spPr>
            <p:txBody>
              <a:bodyPr wrap="none">
                <a:spAutoFit/>
              </a:bodyPr>
              <a:lstStyle/>
              <a:p>
                <a:r>
                  <a:rPr lang="en-US" dirty="0" smtClean="0">
                    <a:latin typeface="Avenir Book"/>
                    <a:cs typeface="Avenir Book"/>
                  </a:rPr>
                  <a:t>5 x 5 </a:t>
                </a:r>
                <a:endParaRPr lang="en-US" dirty="0">
                  <a:latin typeface="Avenir Book"/>
                  <a:cs typeface="Avenir Book"/>
                </a:endParaRPr>
              </a:p>
            </p:txBody>
          </p:sp>
        </p:grpSp>
      </p:grpSp>
      <p:grpSp>
        <p:nvGrpSpPr>
          <p:cNvPr id="5" name="Group 76"/>
          <p:cNvGrpSpPr/>
          <p:nvPr/>
        </p:nvGrpSpPr>
        <p:grpSpPr>
          <a:xfrm>
            <a:off x="2761795" y="-62647"/>
            <a:ext cx="2150866" cy="6952357"/>
            <a:chOff x="2761795" y="-62647"/>
            <a:chExt cx="2150866" cy="6952357"/>
          </a:xfrm>
        </p:grpSpPr>
        <p:pic>
          <p:nvPicPr>
            <p:cNvPr id="18" name="Picture 17"/>
            <p:cNvPicPr>
              <a:picLocks noChangeAspect="1"/>
            </p:cNvPicPr>
            <p:nvPr/>
          </p:nvPicPr>
          <p:blipFill>
            <a:blip r:embed="rId6"/>
            <a:stretch>
              <a:fillRect/>
            </a:stretch>
          </p:blipFill>
          <p:spPr>
            <a:xfrm flipH="1">
              <a:off x="3906584" y="306686"/>
              <a:ext cx="612944" cy="6386214"/>
            </a:xfrm>
            <a:prstGeom prst="rect">
              <a:avLst/>
            </a:prstGeom>
          </p:spPr>
        </p:pic>
        <p:sp>
          <p:nvSpPr>
            <p:cNvPr id="22" name="TextBox 21"/>
            <p:cNvSpPr txBox="1"/>
            <p:nvPr/>
          </p:nvSpPr>
          <p:spPr>
            <a:xfrm>
              <a:off x="2761795" y="-62647"/>
              <a:ext cx="2150866" cy="369332"/>
            </a:xfrm>
            <a:prstGeom prst="rect">
              <a:avLst/>
            </a:prstGeom>
            <a:noFill/>
          </p:spPr>
          <p:txBody>
            <a:bodyPr wrap="none" rtlCol="0">
              <a:spAutoFit/>
            </a:bodyPr>
            <a:lstStyle/>
            <a:p>
              <a:r>
                <a:rPr lang="en-US" dirty="0" smtClean="0">
                  <a:latin typeface="Avenir Book"/>
                  <a:cs typeface="Avenir Book"/>
                </a:rPr>
                <a:t>Spatial convolution</a:t>
              </a:r>
              <a:endParaRPr lang="en-US" dirty="0">
                <a:latin typeface="Avenir Book"/>
                <a:cs typeface="Avenir Book"/>
              </a:endParaRPr>
            </a:p>
          </p:txBody>
        </p:sp>
        <p:sp>
          <p:nvSpPr>
            <p:cNvPr id="71" name="Rectangle 70"/>
            <p:cNvSpPr/>
            <p:nvPr/>
          </p:nvSpPr>
          <p:spPr>
            <a:xfrm>
              <a:off x="376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grpSp>
        <p:nvGrpSpPr>
          <p:cNvPr id="6" name="Group 77"/>
          <p:cNvGrpSpPr/>
          <p:nvPr/>
        </p:nvGrpSpPr>
        <p:grpSpPr>
          <a:xfrm>
            <a:off x="4506828" y="-62647"/>
            <a:ext cx="1723341" cy="6952357"/>
            <a:chOff x="4506828" y="-62647"/>
            <a:chExt cx="1723341" cy="6952357"/>
          </a:xfrm>
        </p:grpSpPr>
        <p:pic>
          <p:nvPicPr>
            <p:cNvPr id="50" name="Picture 49"/>
            <p:cNvPicPr>
              <a:picLocks noChangeAspect="1"/>
            </p:cNvPicPr>
            <p:nvPr/>
          </p:nvPicPr>
          <p:blipFill>
            <a:blip r:embed="rId7"/>
            <a:stretch>
              <a:fillRect/>
            </a:stretch>
          </p:blipFill>
          <p:spPr>
            <a:xfrm>
              <a:off x="5036809" y="306685"/>
              <a:ext cx="592546" cy="6309360"/>
            </a:xfrm>
            <a:prstGeom prst="rect">
              <a:avLst/>
            </a:prstGeom>
          </p:spPr>
        </p:pic>
        <p:sp>
          <p:nvSpPr>
            <p:cNvPr id="51" name="TextBox 50"/>
            <p:cNvSpPr txBox="1"/>
            <p:nvPr/>
          </p:nvSpPr>
          <p:spPr>
            <a:xfrm>
              <a:off x="4873577" y="-62647"/>
              <a:ext cx="1356592" cy="369332"/>
            </a:xfrm>
            <a:prstGeom prst="rect">
              <a:avLst/>
            </a:prstGeom>
            <a:noFill/>
          </p:spPr>
          <p:txBody>
            <a:bodyPr wrap="none" rtlCol="0">
              <a:spAutoFit/>
            </a:bodyPr>
            <a:lstStyle/>
            <a:p>
              <a:r>
                <a:rPr lang="en-US" dirty="0" smtClean="0">
                  <a:latin typeface="Avenir Book"/>
                  <a:cs typeface="Avenir Book"/>
                </a:rPr>
                <a:t>Tanh &amp; Abs</a:t>
              </a:r>
              <a:endParaRPr lang="en-US" dirty="0">
                <a:latin typeface="Avenir Book"/>
                <a:cs typeface="Avenir Book"/>
              </a:endParaRPr>
            </a:p>
          </p:txBody>
        </p:sp>
        <p:cxnSp>
          <p:nvCxnSpPr>
            <p:cNvPr id="53" name="Straight Arrow Connector 52"/>
            <p:cNvCxnSpPr/>
            <p:nvPr/>
          </p:nvCxnSpPr>
          <p:spPr>
            <a:xfrm>
              <a:off x="4519528" y="5484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4532228" y="14501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506828" y="22606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4519528" y="31623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506828" y="39290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4519528" y="47037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519528" y="55864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4532228" y="63865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492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grpSp>
        <p:nvGrpSpPr>
          <p:cNvPr id="38" name="Group 78"/>
          <p:cNvGrpSpPr/>
          <p:nvPr/>
        </p:nvGrpSpPr>
        <p:grpSpPr>
          <a:xfrm>
            <a:off x="5590555" y="390381"/>
            <a:ext cx="2335202" cy="6180797"/>
            <a:chOff x="5590555" y="390381"/>
            <a:chExt cx="2335202" cy="6180797"/>
          </a:xfrm>
        </p:grpSpPr>
        <p:pic>
          <p:nvPicPr>
            <p:cNvPr id="39" name="Picture 38"/>
            <p:cNvPicPr>
              <a:picLocks noChangeAspect="1"/>
            </p:cNvPicPr>
            <p:nvPr/>
          </p:nvPicPr>
          <p:blipFill>
            <a:blip r:embed="rId8"/>
            <a:stretch>
              <a:fillRect/>
            </a:stretch>
          </p:blipFill>
          <p:spPr>
            <a:xfrm>
              <a:off x="6427872" y="1176635"/>
              <a:ext cx="584200" cy="4914900"/>
            </a:xfrm>
            <a:prstGeom prst="rect">
              <a:avLst/>
            </a:prstGeom>
          </p:spPr>
        </p:pic>
        <p:sp>
          <p:nvSpPr>
            <p:cNvPr id="41" name="TextBox 40"/>
            <p:cNvSpPr txBox="1"/>
            <p:nvPr/>
          </p:nvSpPr>
          <p:spPr>
            <a:xfrm>
              <a:off x="6180680" y="390381"/>
              <a:ext cx="1745077" cy="646331"/>
            </a:xfrm>
            <a:prstGeom prst="rect">
              <a:avLst/>
            </a:prstGeom>
            <a:noFill/>
          </p:spPr>
          <p:txBody>
            <a:bodyPr wrap="none" rtlCol="0">
              <a:spAutoFit/>
            </a:bodyPr>
            <a:lstStyle/>
            <a:p>
              <a:r>
                <a:rPr lang="en-US" dirty="0" smtClean="0">
                  <a:latin typeface="Avenir Book"/>
                  <a:cs typeface="Avenir Book"/>
                </a:rPr>
                <a:t>Subsampling &amp;</a:t>
              </a:r>
            </a:p>
            <a:p>
              <a:r>
                <a:rPr lang="en-US" dirty="0" smtClean="0">
                  <a:latin typeface="Avenir Book"/>
                  <a:cs typeface="Avenir Book"/>
                </a:rPr>
                <a:t>Tanh</a:t>
              </a:r>
              <a:endParaRPr lang="en-US" dirty="0">
                <a:latin typeface="Avenir Book"/>
                <a:cs typeface="Avenir Book"/>
              </a:endParaRPr>
            </a:p>
          </p:txBody>
        </p:sp>
        <p:sp>
          <p:nvSpPr>
            <p:cNvPr id="43" name="Rectangle 42"/>
            <p:cNvSpPr/>
            <p:nvPr/>
          </p:nvSpPr>
          <p:spPr>
            <a:xfrm>
              <a:off x="6389072" y="6201846"/>
              <a:ext cx="623000" cy="369332"/>
            </a:xfrm>
            <a:prstGeom prst="rect">
              <a:avLst/>
            </a:prstGeom>
          </p:spPr>
          <p:txBody>
            <a:bodyPr wrap="none">
              <a:spAutoFit/>
            </a:bodyPr>
            <a:lstStyle/>
            <a:p>
              <a:r>
                <a:rPr lang="en-US" dirty="0" smtClean="0"/>
                <a:t>7 x 7</a:t>
              </a:r>
              <a:endParaRPr lang="en-US" dirty="0"/>
            </a:p>
          </p:txBody>
        </p:sp>
        <p:cxnSp>
          <p:nvCxnSpPr>
            <p:cNvPr id="44" name="Straight Arrow Connector 43"/>
            <p:cNvCxnSpPr/>
            <p:nvPr/>
          </p:nvCxnSpPr>
          <p:spPr>
            <a:xfrm rot="16200000" flipH="1">
              <a:off x="5578557" y="600832"/>
              <a:ext cx="900112" cy="79851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5629354" y="5956303"/>
              <a:ext cx="798520" cy="35004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629357" y="1451737"/>
              <a:ext cx="798517" cy="51676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5590555" y="2262191"/>
              <a:ext cx="837317" cy="30852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629354" y="3162303"/>
              <a:ext cx="759718"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5615955" y="3803650"/>
              <a:ext cx="798517" cy="1336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5641355" y="4571704"/>
              <a:ext cx="798517" cy="1336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5590555" y="5143500"/>
              <a:ext cx="837317" cy="4429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4" name="TextBox 73"/>
          <p:cNvSpPr txBox="1"/>
          <p:nvPr/>
        </p:nvSpPr>
        <p:spPr>
          <a:xfrm>
            <a:off x="7251700" y="2616934"/>
            <a:ext cx="1826499" cy="1169551"/>
          </a:xfrm>
          <a:prstGeom prst="rect">
            <a:avLst/>
          </a:prstGeom>
          <a:noFill/>
        </p:spPr>
        <p:txBody>
          <a:bodyPr wrap="none" rtlCol="0">
            <a:spAutoFit/>
          </a:bodyPr>
          <a:lstStyle/>
          <a:p>
            <a:r>
              <a:rPr lang="en-US" sz="1400" dirty="0" smtClean="0">
                <a:latin typeface="Avenir Book"/>
                <a:cs typeface="Avenir Book"/>
              </a:rPr>
              <a:t>Subsampling </a:t>
            </a:r>
          </a:p>
          <a:p>
            <a:r>
              <a:rPr lang="en-US" sz="1400" dirty="0" smtClean="0">
                <a:latin typeface="Avenir Book"/>
                <a:cs typeface="Avenir Book"/>
              </a:rPr>
              <a:t>decreases</a:t>
            </a:r>
          </a:p>
          <a:p>
            <a:r>
              <a:rPr lang="en-US" sz="1400" dirty="0" smtClean="0">
                <a:latin typeface="Avenir Book"/>
                <a:cs typeface="Avenir Book"/>
              </a:rPr>
              <a:t>the resolution.</a:t>
            </a:r>
          </a:p>
          <a:p>
            <a:endParaRPr lang="en-US" sz="1400" dirty="0" smtClean="0">
              <a:latin typeface="Avenir Book"/>
              <a:cs typeface="Avenir Book"/>
            </a:endParaRPr>
          </a:p>
          <a:p>
            <a:r>
              <a:rPr lang="en-US" sz="1400" dirty="0" smtClean="0">
                <a:latin typeface="Avenir Book"/>
                <a:cs typeface="Avenir Book"/>
              </a:rPr>
              <a:t>Distortion invariance</a:t>
            </a:r>
            <a:endParaRPr lang="en-US" sz="1400" dirty="0">
              <a:latin typeface="Avenir Book"/>
              <a:cs typeface="Avenir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Avenir Book"/>
                <a:cs typeface="Avenir Book"/>
              </a:rPr>
              <a:t>What is Subsampling?</a:t>
            </a:r>
            <a:endParaRPr lang="en-US" dirty="0">
              <a:latin typeface="Avenir Book"/>
              <a:cs typeface="Avenir Book"/>
            </a:endParaRPr>
          </a:p>
        </p:txBody>
      </p:sp>
      <p:pic>
        <p:nvPicPr>
          <p:cNvPr id="6" name="Picture 5"/>
          <p:cNvPicPr>
            <a:picLocks noChangeAspect="1"/>
          </p:cNvPicPr>
          <p:nvPr/>
        </p:nvPicPr>
        <p:blipFill>
          <a:blip r:embed="rId3"/>
          <a:stretch>
            <a:fillRect/>
          </a:stretch>
        </p:blipFill>
        <p:spPr>
          <a:xfrm>
            <a:off x="457200" y="1417638"/>
            <a:ext cx="3225800" cy="3225800"/>
          </a:xfrm>
          <a:prstGeom prst="rect">
            <a:avLst/>
          </a:prstGeom>
        </p:spPr>
      </p:pic>
      <p:pic>
        <p:nvPicPr>
          <p:cNvPr id="7" name="Picture 6"/>
          <p:cNvPicPr>
            <a:picLocks noChangeAspect="1"/>
          </p:cNvPicPr>
          <p:nvPr/>
        </p:nvPicPr>
        <p:blipFill>
          <a:blip r:embed="rId4"/>
          <a:stretch>
            <a:fillRect/>
          </a:stretch>
        </p:blipFill>
        <p:spPr>
          <a:xfrm>
            <a:off x="6197600" y="2044700"/>
            <a:ext cx="1612900" cy="1612900"/>
          </a:xfrm>
          <a:prstGeom prst="rect">
            <a:avLst/>
          </a:prstGeom>
        </p:spPr>
      </p:pic>
      <p:sp>
        <p:nvSpPr>
          <p:cNvPr id="8" name="TextBox 7"/>
          <p:cNvSpPr txBox="1"/>
          <p:nvPr/>
        </p:nvSpPr>
        <p:spPr>
          <a:xfrm>
            <a:off x="1308100" y="1048306"/>
            <a:ext cx="1848265" cy="369332"/>
          </a:xfrm>
          <a:prstGeom prst="rect">
            <a:avLst/>
          </a:prstGeom>
          <a:noFill/>
        </p:spPr>
        <p:txBody>
          <a:bodyPr wrap="none" rtlCol="0">
            <a:spAutoFit/>
          </a:bodyPr>
          <a:lstStyle/>
          <a:p>
            <a:r>
              <a:rPr lang="en-US" dirty="0" smtClean="0">
                <a:latin typeface="Avenir Book"/>
                <a:cs typeface="Avenir Book"/>
              </a:rPr>
              <a:t>508 x 508 pixels</a:t>
            </a:r>
            <a:endParaRPr lang="en-US" dirty="0">
              <a:latin typeface="Avenir Book"/>
              <a:cs typeface="Avenir Book"/>
            </a:endParaRPr>
          </a:p>
        </p:txBody>
      </p:sp>
      <p:sp>
        <p:nvSpPr>
          <p:cNvPr id="9" name="TextBox 8"/>
          <p:cNvSpPr txBox="1"/>
          <p:nvPr/>
        </p:nvSpPr>
        <p:spPr>
          <a:xfrm>
            <a:off x="6138247" y="1570038"/>
            <a:ext cx="1848265" cy="369332"/>
          </a:xfrm>
          <a:prstGeom prst="rect">
            <a:avLst/>
          </a:prstGeom>
          <a:noFill/>
        </p:spPr>
        <p:txBody>
          <a:bodyPr wrap="none" rtlCol="0">
            <a:spAutoFit/>
          </a:bodyPr>
          <a:lstStyle/>
          <a:p>
            <a:r>
              <a:rPr lang="en-US" dirty="0" smtClean="0">
                <a:latin typeface="Avenir Book"/>
                <a:cs typeface="Avenir Book"/>
              </a:rPr>
              <a:t>254 x 254 pixels</a:t>
            </a:r>
            <a:endParaRPr lang="en-US" dirty="0">
              <a:latin typeface="Avenir Book"/>
              <a:cs typeface="Avenir Book"/>
            </a:endParaRPr>
          </a:p>
        </p:txBody>
      </p:sp>
      <p:cxnSp>
        <p:nvCxnSpPr>
          <p:cNvPr id="11" name="Straight Arrow Connector 10"/>
          <p:cNvCxnSpPr/>
          <p:nvPr/>
        </p:nvCxnSpPr>
        <p:spPr>
          <a:xfrm>
            <a:off x="4065083" y="2817812"/>
            <a:ext cx="1985347" cy="1588"/>
          </a:xfrm>
          <a:prstGeom prst="straightConnector1">
            <a:avLst/>
          </a:prstGeom>
          <a:ln w="76200">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86384" y="2244170"/>
            <a:ext cx="2057031" cy="307777"/>
          </a:xfrm>
          <a:prstGeom prst="rect">
            <a:avLst/>
          </a:prstGeom>
          <a:noFill/>
        </p:spPr>
        <p:txBody>
          <a:bodyPr wrap="none" rtlCol="0">
            <a:spAutoFit/>
          </a:bodyPr>
          <a:lstStyle/>
          <a:p>
            <a:r>
              <a:rPr lang="en-US" sz="1400" dirty="0" smtClean="0">
                <a:latin typeface="Avenir Book"/>
                <a:cs typeface="Avenir Book"/>
              </a:rPr>
              <a:t>down-sampled by 2 x 2</a:t>
            </a:r>
            <a:endParaRPr lang="en-US" sz="1400" dirty="0">
              <a:latin typeface="Avenir Book"/>
              <a:cs typeface="Avenir Book"/>
            </a:endParaRPr>
          </a:p>
        </p:txBody>
      </p:sp>
      <p:sp>
        <p:nvSpPr>
          <p:cNvPr id="20" name="TextBox 19"/>
          <p:cNvSpPr txBox="1"/>
          <p:nvPr/>
        </p:nvSpPr>
        <p:spPr>
          <a:xfrm>
            <a:off x="1308100" y="4820947"/>
            <a:ext cx="1715064" cy="646331"/>
          </a:xfrm>
          <a:prstGeom prst="rect">
            <a:avLst/>
          </a:prstGeom>
          <a:noFill/>
        </p:spPr>
        <p:txBody>
          <a:bodyPr wrap="none" rtlCol="0">
            <a:spAutoFit/>
          </a:bodyPr>
          <a:lstStyle/>
          <a:p>
            <a:r>
              <a:rPr lang="en-US" dirty="0" smtClean="0">
                <a:latin typeface="Avenir Book"/>
                <a:cs typeface="Avenir Book"/>
              </a:rPr>
              <a:t>down-sampled </a:t>
            </a:r>
          </a:p>
          <a:p>
            <a:r>
              <a:rPr lang="en-US" dirty="0" smtClean="0">
                <a:latin typeface="Avenir Book"/>
                <a:cs typeface="Avenir Book"/>
              </a:rPr>
              <a:t>by 2 x 2</a:t>
            </a:r>
            <a:endParaRPr lang="en-US" dirty="0">
              <a:latin typeface="Avenir Book"/>
              <a:cs typeface="Avenir Book"/>
            </a:endParaRPr>
          </a:p>
        </p:txBody>
      </p:sp>
      <p:grpSp>
        <p:nvGrpSpPr>
          <p:cNvPr id="31" name="Group 30"/>
          <p:cNvGrpSpPr/>
          <p:nvPr/>
        </p:nvGrpSpPr>
        <p:grpSpPr>
          <a:xfrm>
            <a:off x="198006" y="5080000"/>
            <a:ext cx="5288209" cy="1229499"/>
            <a:chOff x="621438" y="5080000"/>
            <a:chExt cx="5288209" cy="1229499"/>
          </a:xfrm>
        </p:grpSpPr>
        <p:sp>
          <p:nvSpPr>
            <p:cNvPr id="14" name="Rectangle 13"/>
            <p:cNvSpPr/>
            <p:nvPr/>
          </p:nvSpPr>
          <p:spPr>
            <a:xfrm>
              <a:off x="621438" y="5080000"/>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15" name="Rectangle 14"/>
            <p:cNvSpPr/>
            <p:nvPr/>
          </p:nvSpPr>
          <p:spPr>
            <a:xfrm>
              <a:off x="1154838" y="5080000"/>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16" name="Rectangle 15"/>
            <p:cNvSpPr/>
            <p:nvPr/>
          </p:nvSpPr>
          <p:spPr>
            <a:xfrm>
              <a:off x="621438" y="5626100"/>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17" name="Rectangle 16"/>
            <p:cNvSpPr/>
            <p:nvPr/>
          </p:nvSpPr>
          <p:spPr>
            <a:xfrm>
              <a:off x="1154838" y="5626100"/>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cxnSp>
          <p:nvCxnSpPr>
            <p:cNvPr id="18" name="Straight Arrow Connector 17"/>
            <p:cNvCxnSpPr/>
            <p:nvPr/>
          </p:nvCxnSpPr>
          <p:spPr>
            <a:xfrm>
              <a:off x="1748453" y="5535612"/>
              <a:ext cx="1189579" cy="1588"/>
            </a:xfrm>
            <a:prstGeom prst="straightConnector1">
              <a:avLst/>
            </a:prstGeom>
            <a:ln w="76200">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997200" y="5257800"/>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venir Book"/>
                  <a:cs typeface="Avenir Book"/>
                </a:rPr>
                <a:t>+1</a:t>
              </a:r>
              <a:endParaRPr lang="en-US" dirty="0">
                <a:solidFill>
                  <a:schemeClr val="tx1"/>
                </a:solidFill>
                <a:latin typeface="Avenir Book"/>
                <a:cs typeface="Avenir Book"/>
              </a:endParaRPr>
            </a:p>
          </p:txBody>
        </p:sp>
        <p:sp>
          <p:nvSpPr>
            <p:cNvPr id="22" name="Rectangle 21"/>
            <p:cNvSpPr/>
            <p:nvPr/>
          </p:nvSpPr>
          <p:spPr>
            <a:xfrm>
              <a:off x="3721100" y="5257800"/>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venir Book"/>
                  <a:cs typeface="Avenir Book"/>
                </a:rPr>
                <a:t>0.2</a:t>
              </a:r>
              <a:endParaRPr lang="en-US" sz="1400" dirty="0">
                <a:solidFill>
                  <a:schemeClr val="tx1"/>
                </a:solidFill>
                <a:latin typeface="Avenir Book"/>
                <a:cs typeface="Avenir Book"/>
              </a:endParaRPr>
            </a:p>
          </p:txBody>
        </p:sp>
        <p:sp>
          <p:nvSpPr>
            <p:cNvPr id="23" name="Rectangle 22"/>
            <p:cNvSpPr/>
            <p:nvPr/>
          </p:nvSpPr>
          <p:spPr>
            <a:xfrm>
              <a:off x="4457700" y="5256212"/>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venir Book"/>
                  <a:cs typeface="Avenir Book"/>
                </a:rPr>
                <a:t>0.5</a:t>
              </a:r>
              <a:endParaRPr lang="en-US" sz="1400" dirty="0">
                <a:solidFill>
                  <a:schemeClr val="tx1"/>
                </a:solidFill>
                <a:latin typeface="Avenir Book"/>
                <a:cs typeface="Avenir Book"/>
              </a:endParaRPr>
            </a:p>
          </p:txBody>
        </p:sp>
        <p:sp>
          <p:nvSpPr>
            <p:cNvPr id="24" name="Rectangle 23"/>
            <p:cNvSpPr/>
            <p:nvPr/>
          </p:nvSpPr>
          <p:spPr>
            <a:xfrm>
              <a:off x="5452447" y="5257800"/>
              <a:ext cx="457200" cy="457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Avenir Book"/>
                  <a:cs typeface="Avenir Book"/>
                </a:rPr>
                <a:t>0.7</a:t>
              </a:r>
              <a:endParaRPr lang="en-US" sz="1400" dirty="0">
                <a:solidFill>
                  <a:schemeClr val="tx1"/>
                </a:solidFill>
                <a:latin typeface="Avenir Book"/>
                <a:cs typeface="Avenir Book"/>
              </a:endParaRPr>
            </a:p>
          </p:txBody>
        </p:sp>
        <p:sp>
          <p:nvSpPr>
            <p:cNvPr id="25" name="Rectangle 24"/>
            <p:cNvSpPr/>
            <p:nvPr/>
          </p:nvSpPr>
          <p:spPr>
            <a:xfrm>
              <a:off x="3621306" y="5847834"/>
              <a:ext cx="648940" cy="276999"/>
            </a:xfrm>
            <a:prstGeom prst="rect">
              <a:avLst/>
            </a:prstGeom>
          </p:spPr>
          <p:txBody>
            <a:bodyPr wrap="none">
              <a:spAutoFit/>
            </a:bodyPr>
            <a:lstStyle/>
            <a:p>
              <a:r>
                <a:rPr lang="en-US" sz="1200" dirty="0" smtClean="0">
                  <a:latin typeface="Avenir Book"/>
                  <a:cs typeface="Avenir Book"/>
                </a:rPr>
                <a:t>weight</a:t>
              </a:r>
              <a:endParaRPr lang="en-US" dirty="0"/>
            </a:p>
          </p:txBody>
        </p:sp>
        <p:sp>
          <p:nvSpPr>
            <p:cNvPr id="26" name="TextBox 25"/>
            <p:cNvSpPr txBox="1"/>
            <p:nvPr/>
          </p:nvSpPr>
          <p:spPr>
            <a:xfrm>
              <a:off x="3446090" y="5301734"/>
              <a:ext cx="299631" cy="369332"/>
            </a:xfrm>
            <a:prstGeom prst="rect">
              <a:avLst/>
            </a:prstGeom>
            <a:noFill/>
          </p:spPr>
          <p:txBody>
            <a:bodyPr wrap="none" rtlCol="0">
              <a:spAutoFit/>
            </a:bodyPr>
            <a:lstStyle/>
            <a:p>
              <a:r>
                <a:rPr lang="en-US" dirty="0" smtClean="0"/>
                <a:t>*</a:t>
              </a:r>
              <a:endParaRPr lang="en-US" dirty="0"/>
            </a:p>
          </p:txBody>
        </p:sp>
        <p:sp>
          <p:nvSpPr>
            <p:cNvPr id="27" name="TextBox 26"/>
            <p:cNvSpPr txBox="1"/>
            <p:nvPr/>
          </p:nvSpPr>
          <p:spPr>
            <a:xfrm>
              <a:off x="4181346" y="5267880"/>
              <a:ext cx="300082" cy="369332"/>
            </a:xfrm>
            <a:prstGeom prst="rect">
              <a:avLst/>
            </a:prstGeom>
            <a:noFill/>
          </p:spPr>
          <p:txBody>
            <a:bodyPr wrap="none" rtlCol="0">
              <a:spAutoFit/>
            </a:bodyPr>
            <a:lstStyle/>
            <a:p>
              <a:r>
                <a:rPr lang="en-US" dirty="0" smtClean="0"/>
                <a:t>+</a:t>
              </a:r>
              <a:endParaRPr lang="en-US" dirty="0"/>
            </a:p>
          </p:txBody>
        </p:sp>
        <p:sp>
          <p:nvSpPr>
            <p:cNvPr id="28" name="TextBox 27"/>
            <p:cNvSpPr txBox="1"/>
            <p:nvPr/>
          </p:nvSpPr>
          <p:spPr>
            <a:xfrm>
              <a:off x="5076165" y="5262046"/>
              <a:ext cx="300082" cy="369332"/>
            </a:xfrm>
            <a:prstGeom prst="rect">
              <a:avLst/>
            </a:prstGeom>
            <a:noFill/>
          </p:spPr>
          <p:txBody>
            <a:bodyPr wrap="none" rtlCol="0">
              <a:spAutoFit/>
            </a:bodyPr>
            <a:lstStyle/>
            <a:p>
              <a:r>
                <a:rPr lang="en-US" dirty="0" smtClean="0"/>
                <a:t>=</a:t>
              </a:r>
              <a:endParaRPr lang="en-US" dirty="0"/>
            </a:p>
          </p:txBody>
        </p:sp>
        <p:sp>
          <p:nvSpPr>
            <p:cNvPr id="29" name="Rectangle 28"/>
            <p:cNvSpPr/>
            <p:nvPr/>
          </p:nvSpPr>
          <p:spPr>
            <a:xfrm>
              <a:off x="4422646" y="5847834"/>
              <a:ext cx="762968" cy="461665"/>
            </a:xfrm>
            <a:prstGeom prst="rect">
              <a:avLst/>
            </a:prstGeom>
          </p:spPr>
          <p:txBody>
            <a:bodyPr wrap="none">
              <a:spAutoFit/>
            </a:bodyPr>
            <a:lstStyle/>
            <a:p>
              <a:r>
                <a:rPr lang="en-US" sz="1200" dirty="0" smtClean="0">
                  <a:latin typeface="Avenir Book"/>
                  <a:cs typeface="Avenir Book"/>
                </a:rPr>
                <a:t>Additive</a:t>
              </a:r>
            </a:p>
            <a:p>
              <a:r>
                <a:rPr lang="en-US" sz="1200" dirty="0" smtClean="0">
                  <a:latin typeface="Avenir Book"/>
                  <a:cs typeface="Avenir Book"/>
                </a:rPr>
                <a:t>bias</a:t>
              </a:r>
              <a:endParaRPr lang="en-US" dirty="0"/>
            </a:p>
          </p:txBody>
        </p:sp>
      </p:grpSp>
      <p:sp>
        <p:nvSpPr>
          <p:cNvPr id="30" name="TextBox 29"/>
          <p:cNvSpPr txBox="1"/>
          <p:nvPr/>
        </p:nvSpPr>
        <p:spPr>
          <a:xfrm>
            <a:off x="5486215" y="3682642"/>
            <a:ext cx="3185487" cy="1477328"/>
          </a:xfrm>
          <a:prstGeom prst="rect">
            <a:avLst/>
          </a:prstGeom>
          <a:noFill/>
        </p:spPr>
        <p:txBody>
          <a:bodyPr wrap="none" rtlCol="0">
            <a:spAutoFit/>
          </a:bodyPr>
          <a:lstStyle/>
          <a:p>
            <a:r>
              <a:rPr lang="en-US" dirty="0" smtClean="0">
                <a:latin typeface="Avenir Book"/>
                <a:cs typeface="Avenir Book"/>
              </a:rPr>
              <a:t>Spatial subsampling:</a:t>
            </a:r>
          </a:p>
          <a:p>
            <a:pPr marL="342900" indent="-342900">
              <a:buAutoNum type="arabicParenR"/>
            </a:pPr>
            <a:r>
              <a:rPr lang="en-US" dirty="0" smtClean="0">
                <a:latin typeface="Avenir Book"/>
                <a:cs typeface="Avenir Book"/>
              </a:rPr>
              <a:t>Compute the average</a:t>
            </a:r>
          </a:p>
          <a:p>
            <a:pPr marL="342900" indent="-342900">
              <a:buAutoNum type="arabicParenR"/>
            </a:pPr>
            <a:r>
              <a:rPr lang="en-US" dirty="0" smtClean="0">
                <a:latin typeface="Avenir Book"/>
                <a:cs typeface="Avenir Book"/>
              </a:rPr>
              <a:t>Multiplies it by a trainable </a:t>
            </a:r>
          </a:p>
          <a:p>
            <a:pPr marL="342900" indent="-342900"/>
            <a:r>
              <a:rPr lang="en-US" dirty="0" smtClean="0">
                <a:latin typeface="Avenir Book"/>
                <a:cs typeface="Avenir Book"/>
              </a:rPr>
              <a:t>     coefficient</a:t>
            </a:r>
          </a:p>
          <a:p>
            <a:pPr marL="342900" indent="-342900">
              <a:buAutoNum type="arabicParenR"/>
            </a:pPr>
            <a:r>
              <a:rPr lang="en-US" dirty="0" smtClean="0">
                <a:latin typeface="Avenir Book"/>
                <a:cs typeface="Avenir Book"/>
              </a:rPr>
              <a:t>Adds a training bias</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01597" y="0"/>
            <a:ext cx="2006603" cy="713547"/>
          </a:xfrm>
          <a:prstGeom prst="rect">
            <a:avLst/>
          </a:prstGeom>
        </p:spPr>
      </p:pic>
      <p:pic>
        <p:nvPicPr>
          <p:cNvPr id="14" name="Picture 13"/>
          <p:cNvPicPr>
            <a:picLocks noChangeAspect="1"/>
          </p:cNvPicPr>
          <p:nvPr/>
        </p:nvPicPr>
        <p:blipFill>
          <a:blip r:embed="rId4"/>
          <a:stretch>
            <a:fillRect/>
          </a:stretch>
        </p:blipFill>
        <p:spPr>
          <a:xfrm>
            <a:off x="254000" y="2940050"/>
            <a:ext cx="1854200" cy="1765300"/>
          </a:xfrm>
          <a:prstGeom prst="rect">
            <a:avLst/>
          </a:prstGeom>
        </p:spPr>
      </p:pic>
      <p:sp>
        <p:nvSpPr>
          <p:cNvPr id="16" name="TextBox 15"/>
          <p:cNvSpPr txBox="1"/>
          <p:nvPr/>
        </p:nvSpPr>
        <p:spPr>
          <a:xfrm>
            <a:off x="698500" y="4705350"/>
            <a:ext cx="937640" cy="369332"/>
          </a:xfrm>
          <a:prstGeom prst="rect">
            <a:avLst/>
          </a:prstGeom>
          <a:noFill/>
        </p:spPr>
        <p:txBody>
          <a:bodyPr wrap="none" rtlCol="0">
            <a:spAutoFit/>
          </a:bodyPr>
          <a:lstStyle/>
          <a:p>
            <a:r>
              <a:rPr lang="en-US" dirty="0" smtClean="0">
                <a:latin typeface="Avenir Book"/>
                <a:cs typeface="Avenir Book"/>
              </a:rPr>
              <a:t>32 x 32</a:t>
            </a:r>
            <a:endParaRPr lang="en-US" dirty="0">
              <a:latin typeface="Avenir Book"/>
              <a:cs typeface="Avenir Book"/>
            </a:endParaRPr>
          </a:p>
        </p:txBody>
      </p:sp>
      <p:grpSp>
        <p:nvGrpSpPr>
          <p:cNvPr id="2" name="Group 61"/>
          <p:cNvGrpSpPr/>
          <p:nvPr/>
        </p:nvGrpSpPr>
        <p:grpSpPr>
          <a:xfrm>
            <a:off x="1930401" y="548448"/>
            <a:ext cx="2311401" cy="5852354"/>
            <a:chOff x="1930401" y="548448"/>
            <a:chExt cx="2311401" cy="5852354"/>
          </a:xfrm>
        </p:grpSpPr>
        <p:cxnSp>
          <p:nvCxnSpPr>
            <p:cNvPr id="27" name="Straight Arrow Connector 26"/>
            <p:cNvCxnSpPr/>
            <p:nvPr/>
          </p:nvCxnSpPr>
          <p:spPr>
            <a:xfrm rot="5400000" flipH="1" flipV="1">
              <a:off x="1478217" y="1000632"/>
              <a:ext cx="2931352" cy="202698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6200000" flipH="1">
              <a:off x="1850232" y="4009232"/>
              <a:ext cx="2471739" cy="23114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flipV="1">
              <a:off x="1882501" y="1609999"/>
              <a:ext cx="2071987" cy="19761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930402" y="3803650"/>
              <a:ext cx="2026985" cy="1530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930401" y="2260603"/>
              <a:ext cx="1976185" cy="144968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993901" y="3722985"/>
              <a:ext cx="1912683" cy="78551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1993901" y="2940051"/>
              <a:ext cx="1912683" cy="77023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930401" y="3722985"/>
              <a:ext cx="1976183" cy="635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 name="Group 74"/>
          <p:cNvGrpSpPr/>
          <p:nvPr/>
        </p:nvGrpSpPr>
        <p:grpSpPr>
          <a:xfrm>
            <a:off x="2563522" y="991969"/>
            <a:ext cx="1002916" cy="4800263"/>
            <a:chOff x="2563522" y="991969"/>
            <a:chExt cx="1002916" cy="4800263"/>
          </a:xfrm>
        </p:grpSpPr>
        <p:sp>
          <p:nvSpPr>
            <p:cNvPr id="17" name="TextBox 16"/>
            <p:cNvSpPr txBox="1"/>
            <p:nvPr/>
          </p:nvSpPr>
          <p:spPr>
            <a:xfrm>
              <a:off x="2563522" y="991969"/>
              <a:ext cx="743727" cy="369332"/>
            </a:xfrm>
            <a:prstGeom prst="rect">
              <a:avLst/>
            </a:prstGeom>
            <a:noFill/>
          </p:spPr>
          <p:txBody>
            <a:bodyPr wrap="none" rtlCol="0">
              <a:spAutoFit/>
            </a:bodyPr>
            <a:lstStyle/>
            <a:p>
              <a:r>
                <a:rPr lang="en-US" dirty="0" smtClean="0">
                  <a:latin typeface="Avenir Book"/>
                  <a:cs typeface="Avenir Book"/>
                </a:rPr>
                <a:t>filters</a:t>
              </a:r>
              <a:endParaRPr lang="en-US" dirty="0">
                <a:latin typeface="Avenir Book"/>
                <a:cs typeface="Avenir Book"/>
              </a:endParaRPr>
            </a:p>
          </p:txBody>
        </p:sp>
        <p:grpSp>
          <p:nvGrpSpPr>
            <p:cNvPr id="4" name="Group 66"/>
            <p:cNvGrpSpPr/>
            <p:nvPr/>
          </p:nvGrpSpPr>
          <p:grpSpPr>
            <a:xfrm>
              <a:off x="2720346" y="1299633"/>
              <a:ext cx="846092" cy="4492599"/>
              <a:chOff x="2720346" y="1299633"/>
              <a:chExt cx="846092" cy="4492599"/>
            </a:xfrm>
          </p:grpSpPr>
          <p:pic>
            <p:nvPicPr>
              <p:cNvPr id="15" name="Picture 14"/>
              <p:cNvPicPr>
                <a:picLocks noChangeAspect="1"/>
              </p:cNvPicPr>
              <p:nvPr/>
            </p:nvPicPr>
            <p:blipFill>
              <a:blip r:embed="rId5"/>
              <a:stretch>
                <a:fillRect/>
              </a:stretch>
            </p:blipFill>
            <p:spPr>
              <a:xfrm>
                <a:off x="2921684" y="1299633"/>
                <a:ext cx="644754" cy="4186767"/>
              </a:xfrm>
              <a:prstGeom prst="rect">
                <a:avLst/>
              </a:prstGeom>
            </p:spPr>
          </p:pic>
          <p:sp>
            <p:nvSpPr>
              <p:cNvPr id="70" name="Rectangle 69"/>
              <p:cNvSpPr/>
              <p:nvPr/>
            </p:nvSpPr>
            <p:spPr>
              <a:xfrm>
                <a:off x="2720346" y="5422900"/>
                <a:ext cx="680954" cy="369332"/>
              </a:xfrm>
              <a:prstGeom prst="rect">
                <a:avLst/>
              </a:prstGeom>
            </p:spPr>
            <p:txBody>
              <a:bodyPr wrap="none">
                <a:spAutoFit/>
              </a:bodyPr>
              <a:lstStyle/>
              <a:p>
                <a:r>
                  <a:rPr lang="en-US" dirty="0" smtClean="0">
                    <a:latin typeface="Avenir Book"/>
                    <a:cs typeface="Avenir Book"/>
                  </a:rPr>
                  <a:t>5 x 5 </a:t>
                </a:r>
                <a:endParaRPr lang="en-US" dirty="0">
                  <a:latin typeface="Avenir Book"/>
                  <a:cs typeface="Avenir Book"/>
                </a:endParaRPr>
              </a:p>
            </p:txBody>
          </p:sp>
        </p:grpSp>
      </p:grpSp>
      <p:grpSp>
        <p:nvGrpSpPr>
          <p:cNvPr id="5" name="Group 76"/>
          <p:cNvGrpSpPr/>
          <p:nvPr/>
        </p:nvGrpSpPr>
        <p:grpSpPr>
          <a:xfrm>
            <a:off x="2761795" y="-62647"/>
            <a:ext cx="2150866" cy="6952357"/>
            <a:chOff x="2761795" y="-62647"/>
            <a:chExt cx="2150866" cy="6952357"/>
          </a:xfrm>
        </p:grpSpPr>
        <p:pic>
          <p:nvPicPr>
            <p:cNvPr id="18" name="Picture 17"/>
            <p:cNvPicPr>
              <a:picLocks noChangeAspect="1"/>
            </p:cNvPicPr>
            <p:nvPr/>
          </p:nvPicPr>
          <p:blipFill>
            <a:blip r:embed="rId6"/>
            <a:stretch>
              <a:fillRect/>
            </a:stretch>
          </p:blipFill>
          <p:spPr>
            <a:xfrm flipH="1">
              <a:off x="3906584" y="306686"/>
              <a:ext cx="612944" cy="6386214"/>
            </a:xfrm>
            <a:prstGeom prst="rect">
              <a:avLst/>
            </a:prstGeom>
          </p:spPr>
        </p:pic>
        <p:sp>
          <p:nvSpPr>
            <p:cNvPr id="22" name="TextBox 21"/>
            <p:cNvSpPr txBox="1"/>
            <p:nvPr/>
          </p:nvSpPr>
          <p:spPr>
            <a:xfrm>
              <a:off x="2761795" y="-62647"/>
              <a:ext cx="2150866" cy="369332"/>
            </a:xfrm>
            <a:prstGeom prst="rect">
              <a:avLst/>
            </a:prstGeom>
            <a:noFill/>
          </p:spPr>
          <p:txBody>
            <a:bodyPr wrap="none" rtlCol="0">
              <a:spAutoFit/>
            </a:bodyPr>
            <a:lstStyle/>
            <a:p>
              <a:r>
                <a:rPr lang="en-US" dirty="0" smtClean="0">
                  <a:latin typeface="Avenir Book"/>
                  <a:cs typeface="Avenir Book"/>
                </a:rPr>
                <a:t>Spatial convolution</a:t>
              </a:r>
              <a:endParaRPr lang="en-US" dirty="0">
                <a:latin typeface="Avenir Book"/>
                <a:cs typeface="Avenir Book"/>
              </a:endParaRPr>
            </a:p>
          </p:txBody>
        </p:sp>
        <p:sp>
          <p:nvSpPr>
            <p:cNvPr id="71" name="Rectangle 70"/>
            <p:cNvSpPr/>
            <p:nvPr/>
          </p:nvSpPr>
          <p:spPr>
            <a:xfrm>
              <a:off x="376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grpSp>
        <p:nvGrpSpPr>
          <p:cNvPr id="6" name="Group 77"/>
          <p:cNvGrpSpPr/>
          <p:nvPr/>
        </p:nvGrpSpPr>
        <p:grpSpPr>
          <a:xfrm>
            <a:off x="4506828" y="-62647"/>
            <a:ext cx="1723341" cy="6952357"/>
            <a:chOff x="4506828" y="-62647"/>
            <a:chExt cx="1723341" cy="6952357"/>
          </a:xfrm>
        </p:grpSpPr>
        <p:pic>
          <p:nvPicPr>
            <p:cNvPr id="50" name="Picture 49"/>
            <p:cNvPicPr>
              <a:picLocks noChangeAspect="1"/>
            </p:cNvPicPr>
            <p:nvPr/>
          </p:nvPicPr>
          <p:blipFill>
            <a:blip r:embed="rId7"/>
            <a:stretch>
              <a:fillRect/>
            </a:stretch>
          </p:blipFill>
          <p:spPr>
            <a:xfrm>
              <a:off x="5036809" y="306685"/>
              <a:ext cx="592546" cy="6309360"/>
            </a:xfrm>
            <a:prstGeom prst="rect">
              <a:avLst/>
            </a:prstGeom>
          </p:spPr>
        </p:pic>
        <p:sp>
          <p:nvSpPr>
            <p:cNvPr id="51" name="TextBox 50"/>
            <p:cNvSpPr txBox="1"/>
            <p:nvPr/>
          </p:nvSpPr>
          <p:spPr>
            <a:xfrm>
              <a:off x="4873577" y="-62647"/>
              <a:ext cx="1356592" cy="369332"/>
            </a:xfrm>
            <a:prstGeom prst="rect">
              <a:avLst/>
            </a:prstGeom>
            <a:noFill/>
          </p:spPr>
          <p:txBody>
            <a:bodyPr wrap="none" rtlCol="0">
              <a:spAutoFit/>
            </a:bodyPr>
            <a:lstStyle/>
            <a:p>
              <a:r>
                <a:rPr lang="en-US" dirty="0" smtClean="0">
                  <a:latin typeface="Avenir Book"/>
                  <a:cs typeface="Avenir Book"/>
                </a:rPr>
                <a:t>Tanh &amp; Abs</a:t>
              </a:r>
              <a:endParaRPr lang="en-US" dirty="0">
                <a:latin typeface="Avenir Book"/>
                <a:cs typeface="Avenir Book"/>
              </a:endParaRPr>
            </a:p>
          </p:txBody>
        </p:sp>
        <p:cxnSp>
          <p:nvCxnSpPr>
            <p:cNvPr id="53" name="Straight Arrow Connector 52"/>
            <p:cNvCxnSpPr/>
            <p:nvPr/>
          </p:nvCxnSpPr>
          <p:spPr>
            <a:xfrm>
              <a:off x="4519528" y="5484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4532228" y="14501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506828" y="22606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4519528" y="31623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506828" y="39290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4519528" y="47037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519528" y="55864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4532228" y="63865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492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grpSp>
        <p:nvGrpSpPr>
          <p:cNvPr id="7" name="Group 78"/>
          <p:cNvGrpSpPr/>
          <p:nvPr/>
        </p:nvGrpSpPr>
        <p:grpSpPr>
          <a:xfrm>
            <a:off x="5590555" y="390381"/>
            <a:ext cx="2335202" cy="6180797"/>
            <a:chOff x="5590555" y="390381"/>
            <a:chExt cx="2335202" cy="6180797"/>
          </a:xfrm>
        </p:grpSpPr>
        <p:pic>
          <p:nvPicPr>
            <p:cNvPr id="39" name="Picture 38"/>
            <p:cNvPicPr>
              <a:picLocks noChangeAspect="1"/>
            </p:cNvPicPr>
            <p:nvPr/>
          </p:nvPicPr>
          <p:blipFill>
            <a:blip r:embed="rId8"/>
            <a:stretch>
              <a:fillRect/>
            </a:stretch>
          </p:blipFill>
          <p:spPr>
            <a:xfrm>
              <a:off x="6427872" y="1176635"/>
              <a:ext cx="584200" cy="4914900"/>
            </a:xfrm>
            <a:prstGeom prst="rect">
              <a:avLst/>
            </a:prstGeom>
          </p:spPr>
        </p:pic>
        <p:sp>
          <p:nvSpPr>
            <p:cNvPr id="41" name="TextBox 40"/>
            <p:cNvSpPr txBox="1"/>
            <p:nvPr/>
          </p:nvSpPr>
          <p:spPr>
            <a:xfrm>
              <a:off x="6180680" y="390381"/>
              <a:ext cx="1745077" cy="646331"/>
            </a:xfrm>
            <a:prstGeom prst="rect">
              <a:avLst/>
            </a:prstGeom>
            <a:noFill/>
          </p:spPr>
          <p:txBody>
            <a:bodyPr wrap="none" rtlCol="0">
              <a:spAutoFit/>
            </a:bodyPr>
            <a:lstStyle/>
            <a:p>
              <a:r>
                <a:rPr lang="en-US" dirty="0" smtClean="0">
                  <a:latin typeface="Avenir Book"/>
                  <a:cs typeface="Avenir Book"/>
                </a:rPr>
                <a:t>Subsampling &amp;</a:t>
              </a:r>
            </a:p>
            <a:p>
              <a:r>
                <a:rPr lang="en-US" dirty="0" smtClean="0">
                  <a:latin typeface="Avenir Book"/>
                  <a:cs typeface="Avenir Book"/>
                </a:rPr>
                <a:t>Tanh</a:t>
              </a:r>
              <a:endParaRPr lang="en-US" dirty="0">
                <a:latin typeface="Avenir Book"/>
                <a:cs typeface="Avenir Book"/>
              </a:endParaRPr>
            </a:p>
          </p:txBody>
        </p:sp>
        <p:sp>
          <p:nvSpPr>
            <p:cNvPr id="43" name="Rectangle 42"/>
            <p:cNvSpPr/>
            <p:nvPr/>
          </p:nvSpPr>
          <p:spPr>
            <a:xfrm>
              <a:off x="6389072" y="6201846"/>
              <a:ext cx="623000" cy="369332"/>
            </a:xfrm>
            <a:prstGeom prst="rect">
              <a:avLst/>
            </a:prstGeom>
          </p:spPr>
          <p:txBody>
            <a:bodyPr wrap="none">
              <a:spAutoFit/>
            </a:bodyPr>
            <a:lstStyle/>
            <a:p>
              <a:r>
                <a:rPr lang="en-US" dirty="0" smtClean="0"/>
                <a:t>7 x 7</a:t>
              </a:r>
              <a:endParaRPr lang="en-US" dirty="0"/>
            </a:p>
          </p:txBody>
        </p:sp>
        <p:cxnSp>
          <p:nvCxnSpPr>
            <p:cNvPr id="44" name="Straight Arrow Connector 43"/>
            <p:cNvCxnSpPr/>
            <p:nvPr/>
          </p:nvCxnSpPr>
          <p:spPr>
            <a:xfrm rot="16200000" flipH="1">
              <a:off x="5578557" y="600832"/>
              <a:ext cx="900112" cy="79851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5629354" y="5956303"/>
              <a:ext cx="798520" cy="35004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629357" y="1451737"/>
              <a:ext cx="798517" cy="51676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5590555" y="2262191"/>
              <a:ext cx="837317" cy="30852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629354" y="3162303"/>
              <a:ext cx="759718"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5615955" y="3803650"/>
              <a:ext cx="798517" cy="1336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5641355" y="4571704"/>
              <a:ext cx="798517" cy="1336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5590555" y="5143500"/>
              <a:ext cx="837317" cy="4429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6796123" y="1450147"/>
            <a:ext cx="2062919" cy="4506157"/>
            <a:chOff x="6796123" y="1450147"/>
            <a:chExt cx="2062919" cy="4506157"/>
          </a:xfrm>
        </p:grpSpPr>
        <p:grpSp>
          <p:nvGrpSpPr>
            <p:cNvPr id="8" name="Group 79"/>
            <p:cNvGrpSpPr/>
            <p:nvPr/>
          </p:nvGrpSpPr>
          <p:grpSpPr>
            <a:xfrm>
              <a:off x="6796124" y="1450147"/>
              <a:ext cx="2062918" cy="4506157"/>
              <a:chOff x="6796124" y="1450147"/>
              <a:chExt cx="2062918" cy="4506157"/>
            </a:xfrm>
          </p:grpSpPr>
          <p:pic>
            <p:nvPicPr>
              <p:cNvPr id="65" name="Picture 64"/>
              <p:cNvPicPr>
                <a:picLocks noChangeAspect="1"/>
              </p:cNvPicPr>
              <p:nvPr/>
            </p:nvPicPr>
            <p:blipFill>
              <a:blip r:embed="rId9"/>
              <a:stretch>
                <a:fillRect/>
              </a:stretch>
            </p:blipFill>
            <p:spPr>
              <a:xfrm flipH="1" flipV="1">
                <a:off x="7530741" y="3009903"/>
                <a:ext cx="844439" cy="713082"/>
              </a:xfrm>
              <a:prstGeom prst="rect">
                <a:avLst/>
              </a:prstGeom>
              <a:ln w="38100">
                <a:solidFill>
                  <a:schemeClr val="tx1"/>
                </a:solidFill>
              </a:ln>
            </p:spPr>
          </p:pic>
          <p:sp>
            <p:nvSpPr>
              <p:cNvPr id="66" name="TextBox 65"/>
              <p:cNvSpPr txBox="1"/>
              <p:nvPr/>
            </p:nvSpPr>
            <p:spPr>
              <a:xfrm>
                <a:off x="7417513" y="2247552"/>
                <a:ext cx="1441529" cy="646331"/>
              </a:xfrm>
              <a:prstGeom prst="rect">
                <a:avLst/>
              </a:prstGeom>
              <a:noFill/>
            </p:spPr>
            <p:txBody>
              <a:bodyPr wrap="none" rtlCol="0">
                <a:spAutoFit/>
              </a:bodyPr>
              <a:lstStyle/>
              <a:p>
                <a:r>
                  <a:rPr lang="en-US" dirty="0" smtClean="0">
                    <a:latin typeface="Avenir Book"/>
                    <a:cs typeface="Avenir Book"/>
                  </a:rPr>
                  <a:t>Convolution </a:t>
                </a:r>
              </a:p>
              <a:p>
                <a:r>
                  <a:rPr lang="en-US" dirty="0" smtClean="0">
                    <a:latin typeface="Avenir Book"/>
                    <a:cs typeface="Avenir Book"/>
                  </a:rPr>
                  <a:t>Map &amp; Tanh</a:t>
                </a:r>
                <a:endParaRPr lang="en-US" dirty="0">
                  <a:latin typeface="Avenir Book"/>
                  <a:cs typeface="Avenir Book"/>
                </a:endParaRPr>
              </a:p>
            </p:txBody>
          </p:sp>
          <p:sp>
            <p:nvSpPr>
              <p:cNvPr id="67" name="Rectangle 66"/>
              <p:cNvSpPr/>
              <p:nvPr/>
            </p:nvSpPr>
            <p:spPr>
              <a:xfrm>
                <a:off x="7764880" y="3803650"/>
                <a:ext cx="441351" cy="369332"/>
              </a:xfrm>
              <a:prstGeom prst="rect">
                <a:avLst/>
              </a:prstGeom>
            </p:spPr>
            <p:txBody>
              <a:bodyPr wrap="none">
                <a:spAutoFit/>
              </a:bodyPr>
              <a:lstStyle/>
              <a:p>
                <a:r>
                  <a:rPr lang="en-US" dirty="0" smtClean="0">
                    <a:latin typeface="Avenir Book"/>
                    <a:cs typeface="Avenir Book"/>
                  </a:rPr>
                  <a:t>32</a:t>
                </a:r>
              </a:p>
            </p:txBody>
          </p:sp>
          <p:cxnSp>
            <p:nvCxnSpPr>
              <p:cNvPr id="68" name="Straight Arrow Connector 67"/>
              <p:cNvCxnSpPr/>
              <p:nvPr/>
            </p:nvCxnSpPr>
            <p:spPr>
              <a:xfrm rot="16200000" flipH="1">
                <a:off x="6414534" y="2047685"/>
                <a:ext cx="1713745" cy="51866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endCxn id="65" idx="3"/>
              </p:cNvCxnSpPr>
              <p:nvPr/>
            </p:nvCxnSpPr>
            <p:spPr>
              <a:xfrm rot="5400000" flipH="1" flipV="1">
                <a:off x="7028348" y="3371862"/>
                <a:ext cx="507811" cy="49697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5400000" flipH="1" flipV="1">
                <a:off x="6163844" y="4355266"/>
                <a:ext cx="2233318" cy="96875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62" name="Straight Arrow Connector 61"/>
            <p:cNvCxnSpPr/>
            <p:nvPr/>
          </p:nvCxnSpPr>
          <p:spPr>
            <a:xfrm rot="5400000" flipH="1" flipV="1">
              <a:off x="6030023" y="4132545"/>
              <a:ext cx="2500959" cy="96875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a:xfrm>
            <a:off x="673100" y="0"/>
            <a:ext cx="8229600" cy="846667"/>
          </a:xfrm>
        </p:spPr>
        <p:txBody>
          <a:bodyPr/>
          <a:lstStyle/>
          <a:p>
            <a:r>
              <a:rPr lang="en-US" dirty="0" smtClean="0">
                <a:latin typeface="Avenir Book"/>
                <a:cs typeface="Avenir Book"/>
              </a:rPr>
              <a:t>What is Convolution Map?</a:t>
            </a:r>
            <a:endParaRPr lang="en-US" dirty="0">
              <a:latin typeface="Avenir Book"/>
              <a:cs typeface="Avenir Book"/>
            </a:endParaRPr>
          </a:p>
        </p:txBody>
      </p:sp>
      <p:pic>
        <p:nvPicPr>
          <p:cNvPr id="27" name="Picture 26"/>
          <p:cNvPicPr>
            <a:picLocks noChangeAspect="1"/>
          </p:cNvPicPr>
          <p:nvPr/>
        </p:nvPicPr>
        <p:blipFill>
          <a:blip r:embed="rId3"/>
          <a:stretch>
            <a:fillRect/>
          </a:stretch>
        </p:blipFill>
        <p:spPr>
          <a:xfrm>
            <a:off x="25400" y="1231898"/>
            <a:ext cx="3981226" cy="5626101"/>
          </a:xfrm>
          <a:prstGeom prst="rect">
            <a:avLst/>
          </a:prstGeom>
        </p:spPr>
      </p:pic>
      <p:grpSp>
        <p:nvGrpSpPr>
          <p:cNvPr id="32" name="Group 31"/>
          <p:cNvGrpSpPr/>
          <p:nvPr/>
        </p:nvGrpSpPr>
        <p:grpSpPr>
          <a:xfrm>
            <a:off x="3853253" y="1079498"/>
            <a:ext cx="3307235" cy="5673132"/>
            <a:chOff x="3853253" y="1079498"/>
            <a:chExt cx="3307235" cy="5673132"/>
          </a:xfrm>
        </p:grpSpPr>
        <p:pic>
          <p:nvPicPr>
            <p:cNvPr id="5" name="Picture 4"/>
            <p:cNvPicPr>
              <a:picLocks noChangeAspect="1"/>
            </p:cNvPicPr>
            <p:nvPr/>
          </p:nvPicPr>
          <p:blipFill>
            <a:blip r:embed="rId4"/>
            <a:stretch>
              <a:fillRect/>
            </a:stretch>
          </p:blipFill>
          <p:spPr>
            <a:xfrm>
              <a:off x="3853253" y="1079498"/>
              <a:ext cx="3307235" cy="5626100"/>
            </a:xfrm>
            <a:prstGeom prst="rect">
              <a:avLst/>
            </a:prstGeom>
          </p:spPr>
        </p:pic>
        <p:sp>
          <p:nvSpPr>
            <p:cNvPr id="28" name="TextBox 27"/>
            <p:cNvSpPr txBox="1"/>
            <p:nvPr/>
          </p:nvSpPr>
          <p:spPr>
            <a:xfrm>
              <a:off x="4483100" y="1167367"/>
              <a:ext cx="2677388" cy="369332"/>
            </a:xfrm>
            <a:prstGeom prst="rect">
              <a:avLst/>
            </a:prstGeom>
            <a:solidFill>
              <a:schemeClr val="bg1"/>
            </a:solidFill>
          </p:spPr>
          <p:txBody>
            <a:bodyPr wrap="square" rtlCol="0">
              <a:spAutoFit/>
            </a:bodyPr>
            <a:lstStyle/>
            <a:p>
              <a:r>
                <a:rPr lang="en-US" dirty="0" smtClean="0">
                  <a:latin typeface="Avenir Book"/>
                  <a:cs typeface="Avenir Book"/>
                </a:rPr>
                <a:t>Convolution Map Layer</a:t>
              </a:r>
              <a:endParaRPr lang="en-US" dirty="0">
                <a:latin typeface="Avenir Book"/>
                <a:cs typeface="Avenir Book"/>
              </a:endParaRPr>
            </a:p>
          </p:txBody>
        </p:sp>
        <p:sp>
          <p:nvSpPr>
            <p:cNvPr id="29" name="TextBox 28"/>
            <p:cNvSpPr txBox="1"/>
            <p:nvPr/>
          </p:nvSpPr>
          <p:spPr>
            <a:xfrm>
              <a:off x="6315938" y="3937000"/>
              <a:ext cx="844550" cy="369332"/>
            </a:xfrm>
            <a:prstGeom prst="rect">
              <a:avLst/>
            </a:prstGeom>
            <a:solidFill>
              <a:schemeClr val="bg1"/>
            </a:solidFill>
          </p:spPr>
          <p:txBody>
            <a:bodyPr wrap="square" rtlCol="0">
              <a:spAutoFit/>
            </a:bodyPr>
            <a:lstStyle/>
            <a:p>
              <a:r>
                <a:rPr lang="en-US" dirty="0" smtClean="0">
                  <a:latin typeface="Avenir Book"/>
                  <a:cs typeface="Avenir Book"/>
                </a:rPr>
                <a:t>32</a:t>
              </a:r>
              <a:endParaRPr lang="en-US" dirty="0">
                <a:latin typeface="Avenir Book"/>
                <a:cs typeface="Avenir Book"/>
              </a:endParaRPr>
            </a:p>
          </p:txBody>
        </p:sp>
        <p:sp>
          <p:nvSpPr>
            <p:cNvPr id="30" name="TextBox 29"/>
            <p:cNvSpPr txBox="1"/>
            <p:nvPr/>
          </p:nvSpPr>
          <p:spPr>
            <a:xfrm>
              <a:off x="5111750" y="5829300"/>
              <a:ext cx="1166088" cy="923330"/>
            </a:xfrm>
            <a:prstGeom prst="rect">
              <a:avLst/>
            </a:prstGeom>
            <a:solidFill>
              <a:schemeClr val="bg1"/>
            </a:solidFill>
          </p:spPr>
          <p:txBody>
            <a:bodyPr wrap="square" rtlCol="0">
              <a:spAutoFit/>
            </a:bodyPr>
            <a:lstStyle/>
            <a:p>
              <a:r>
                <a:rPr lang="en-US" dirty="0" smtClean="0">
                  <a:latin typeface="Avenir Book"/>
                  <a:cs typeface="Avenir Book"/>
                </a:rPr>
                <a:t>7 x 7 filters</a:t>
              </a:r>
            </a:p>
            <a:p>
              <a:r>
                <a:rPr lang="en-US" dirty="0" smtClean="0">
                  <a:latin typeface="Avenir Book"/>
                  <a:cs typeface="Avenir Book"/>
                </a:rPr>
                <a:t>(</a:t>
              </a:r>
              <a:r>
                <a:rPr lang="en-US" i="1" dirty="0" smtClean="0">
                  <a:latin typeface="Avenir Book"/>
                  <a:cs typeface="Avenir Book"/>
                </a:rPr>
                <a:t>learned</a:t>
              </a:r>
              <a:r>
                <a:rPr lang="en-US" dirty="0" smtClean="0">
                  <a:latin typeface="Avenir Book"/>
                  <a:cs typeface="Avenir Book"/>
                </a:rPr>
                <a:t>)</a:t>
              </a:r>
              <a:endParaRPr lang="en-US" dirty="0">
                <a:latin typeface="Avenir Book"/>
                <a:cs typeface="Avenir Book"/>
              </a:endParaRPr>
            </a:p>
          </p:txBody>
        </p:sp>
        <p:sp>
          <p:nvSpPr>
            <p:cNvPr id="31" name="TextBox 30"/>
            <p:cNvSpPr txBox="1"/>
            <p:nvPr/>
          </p:nvSpPr>
          <p:spPr>
            <a:xfrm>
              <a:off x="4006626" y="5823634"/>
              <a:ext cx="1166088" cy="646331"/>
            </a:xfrm>
            <a:prstGeom prst="rect">
              <a:avLst/>
            </a:prstGeom>
            <a:solidFill>
              <a:schemeClr val="bg1"/>
            </a:solidFill>
          </p:spPr>
          <p:txBody>
            <a:bodyPr wrap="square" rtlCol="0">
              <a:spAutoFit/>
            </a:bodyPr>
            <a:lstStyle/>
            <a:p>
              <a:r>
                <a:rPr lang="en-US" dirty="0" smtClean="0">
                  <a:latin typeface="Avenir Book"/>
                  <a:cs typeface="Avenir Book"/>
                </a:rPr>
                <a:t>7 x 7</a:t>
              </a:r>
            </a:p>
            <a:p>
              <a:r>
                <a:rPr lang="en-US" dirty="0" smtClean="0">
                  <a:latin typeface="Avenir Book"/>
                  <a:cs typeface="Avenir Book"/>
                </a:rPr>
                <a:t> input</a:t>
              </a:r>
              <a:endParaRPr lang="en-US" dirty="0">
                <a:latin typeface="Avenir Book"/>
                <a:cs typeface="Avenir Book"/>
              </a:endParaRPr>
            </a:p>
          </p:txBody>
        </p:sp>
      </p:grpSp>
      <p:grpSp>
        <p:nvGrpSpPr>
          <p:cNvPr id="35" name="Group 34"/>
          <p:cNvGrpSpPr/>
          <p:nvPr/>
        </p:nvGrpSpPr>
        <p:grpSpPr>
          <a:xfrm>
            <a:off x="6081809" y="1961634"/>
            <a:ext cx="3062191" cy="4513997"/>
            <a:chOff x="6081809" y="1961634"/>
            <a:chExt cx="3062191" cy="4513997"/>
          </a:xfrm>
        </p:grpSpPr>
        <p:sp>
          <p:nvSpPr>
            <p:cNvPr id="33" name="TextBox 32"/>
            <p:cNvSpPr txBox="1"/>
            <p:nvPr/>
          </p:nvSpPr>
          <p:spPr>
            <a:xfrm>
              <a:off x="6081809" y="1961634"/>
              <a:ext cx="3062191" cy="369332"/>
            </a:xfrm>
            <a:prstGeom prst="rect">
              <a:avLst/>
            </a:prstGeom>
            <a:noFill/>
          </p:spPr>
          <p:txBody>
            <a:bodyPr wrap="none" rtlCol="0">
              <a:spAutoFit/>
            </a:bodyPr>
            <a:lstStyle/>
            <a:p>
              <a:r>
                <a:rPr lang="en-US" dirty="0" smtClean="0">
                  <a:latin typeface="Avenir Book"/>
                  <a:cs typeface="Avenir Book"/>
                </a:rPr>
                <a:t>Less number of connections</a:t>
              </a:r>
              <a:endParaRPr lang="en-US" dirty="0">
                <a:latin typeface="Avenir Book"/>
                <a:cs typeface="Avenir Book"/>
              </a:endParaRPr>
            </a:p>
          </p:txBody>
        </p:sp>
        <p:sp>
          <p:nvSpPr>
            <p:cNvPr id="34" name="TextBox 33"/>
            <p:cNvSpPr txBox="1"/>
            <p:nvPr/>
          </p:nvSpPr>
          <p:spPr>
            <a:xfrm>
              <a:off x="6227038" y="4444306"/>
              <a:ext cx="2800657" cy="2031325"/>
            </a:xfrm>
            <a:prstGeom prst="rect">
              <a:avLst/>
            </a:prstGeom>
            <a:noFill/>
          </p:spPr>
          <p:txBody>
            <a:bodyPr wrap="none" rtlCol="0">
              <a:spAutoFit/>
            </a:bodyPr>
            <a:lstStyle/>
            <a:p>
              <a:r>
                <a:rPr lang="en-US" dirty="0" smtClean="0">
                  <a:latin typeface="Avenir Book"/>
                  <a:cs typeface="Avenir Book"/>
                </a:rPr>
                <a:t>Breaks the symmetry:</a:t>
              </a:r>
            </a:p>
            <a:p>
              <a:r>
                <a:rPr lang="en-US" dirty="0" smtClean="0">
                  <a:latin typeface="Avenir Book"/>
                  <a:cs typeface="Avenir Book"/>
                </a:rPr>
                <a:t>Different maps receive</a:t>
              </a:r>
            </a:p>
            <a:p>
              <a:r>
                <a:rPr lang="en-US" dirty="0" smtClean="0">
                  <a:latin typeface="Avenir Book"/>
                  <a:cs typeface="Avenir Book"/>
                </a:rPr>
                <a:t>different feature maps</a:t>
              </a:r>
            </a:p>
            <a:p>
              <a:endParaRPr lang="en-US" dirty="0" smtClean="0">
                <a:latin typeface="Avenir Book"/>
                <a:cs typeface="Avenir Book"/>
              </a:endParaRPr>
            </a:p>
            <a:p>
              <a:r>
                <a:rPr lang="en-US" dirty="0" smtClean="0">
                  <a:latin typeface="Avenir Book"/>
                  <a:cs typeface="Avenir Book"/>
                </a:rPr>
                <a:t>Therefore during the</a:t>
              </a:r>
            </a:p>
            <a:p>
              <a:r>
                <a:rPr lang="en-US" dirty="0" smtClean="0">
                  <a:latin typeface="Avenir Book"/>
                  <a:cs typeface="Avenir Book"/>
                </a:rPr>
                <a:t>training, they can explore</a:t>
              </a:r>
            </a:p>
            <a:p>
              <a:r>
                <a:rPr lang="en-US" dirty="0" smtClean="0">
                  <a:latin typeface="Avenir Book"/>
                  <a:cs typeface="Avenir Book"/>
                </a:rPr>
                <a:t>different features</a:t>
              </a:r>
              <a:endParaRPr lang="en-US" dirty="0">
                <a:latin typeface="Avenir Book"/>
                <a:cs typeface="Avenir Book"/>
              </a:endParaRPr>
            </a:p>
          </p:txBody>
        </p:sp>
      </p:grpSp>
      <p:sp>
        <p:nvSpPr>
          <p:cNvPr id="36" name="TextBox 35"/>
          <p:cNvSpPr txBox="1"/>
          <p:nvPr/>
        </p:nvSpPr>
        <p:spPr>
          <a:xfrm>
            <a:off x="1612900" y="1079498"/>
            <a:ext cx="2692399" cy="369332"/>
          </a:xfrm>
          <a:prstGeom prst="rect">
            <a:avLst/>
          </a:prstGeom>
          <a:solidFill>
            <a:schemeClr val="bg1"/>
          </a:solidFill>
        </p:spPr>
        <p:txBody>
          <a:bodyPr wrap="square" rtlCol="0">
            <a:spAutoFit/>
          </a:bodyPr>
          <a:lstStyle/>
          <a:p>
            <a:r>
              <a:rPr lang="en-US" dirty="0" smtClean="0">
                <a:latin typeface="Avenir Book"/>
                <a:cs typeface="Avenir Book"/>
              </a:rPr>
              <a:t>Feature maps (here 8)</a:t>
            </a:r>
            <a:endParaRPr lang="en-US" dirty="0">
              <a:latin typeface="Avenir Book"/>
              <a:cs typeface="Avenir Book"/>
            </a:endParaRPr>
          </a:p>
        </p:txBody>
      </p:sp>
      <p:cxnSp>
        <p:nvCxnSpPr>
          <p:cNvPr id="38" name="Straight Connector 37"/>
          <p:cNvCxnSpPr/>
          <p:nvPr/>
        </p:nvCxnSpPr>
        <p:spPr>
          <a:xfrm rot="5400000">
            <a:off x="1513856" y="3981288"/>
            <a:ext cx="4990304" cy="1588"/>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01597" y="0"/>
            <a:ext cx="2006603" cy="713547"/>
          </a:xfrm>
          <a:prstGeom prst="rect">
            <a:avLst/>
          </a:prstGeom>
        </p:spPr>
      </p:pic>
      <p:pic>
        <p:nvPicPr>
          <p:cNvPr id="14" name="Picture 13"/>
          <p:cNvPicPr>
            <a:picLocks noChangeAspect="1"/>
          </p:cNvPicPr>
          <p:nvPr/>
        </p:nvPicPr>
        <p:blipFill>
          <a:blip r:embed="rId4"/>
          <a:stretch>
            <a:fillRect/>
          </a:stretch>
        </p:blipFill>
        <p:spPr>
          <a:xfrm>
            <a:off x="254000" y="2940050"/>
            <a:ext cx="1854200" cy="1765300"/>
          </a:xfrm>
          <a:prstGeom prst="rect">
            <a:avLst/>
          </a:prstGeom>
        </p:spPr>
      </p:pic>
      <p:sp>
        <p:nvSpPr>
          <p:cNvPr id="16" name="TextBox 15"/>
          <p:cNvSpPr txBox="1"/>
          <p:nvPr/>
        </p:nvSpPr>
        <p:spPr>
          <a:xfrm>
            <a:off x="698500" y="4705350"/>
            <a:ext cx="937640" cy="369332"/>
          </a:xfrm>
          <a:prstGeom prst="rect">
            <a:avLst/>
          </a:prstGeom>
          <a:noFill/>
        </p:spPr>
        <p:txBody>
          <a:bodyPr wrap="none" rtlCol="0">
            <a:spAutoFit/>
          </a:bodyPr>
          <a:lstStyle/>
          <a:p>
            <a:r>
              <a:rPr lang="en-US" dirty="0" smtClean="0">
                <a:latin typeface="Avenir Book"/>
                <a:cs typeface="Avenir Book"/>
              </a:rPr>
              <a:t>32 x 32</a:t>
            </a:r>
            <a:endParaRPr lang="en-US" dirty="0">
              <a:latin typeface="Avenir Book"/>
              <a:cs typeface="Avenir Book"/>
            </a:endParaRPr>
          </a:p>
        </p:txBody>
      </p:sp>
      <p:grpSp>
        <p:nvGrpSpPr>
          <p:cNvPr id="2" name="Group 61"/>
          <p:cNvGrpSpPr/>
          <p:nvPr/>
        </p:nvGrpSpPr>
        <p:grpSpPr>
          <a:xfrm>
            <a:off x="1930401" y="548448"/>
            <a:ext cx="2311401" cy="5852354"/>
            <a:chOff x="1930401" y="548448"/>
            <a:chExt cx="2311401" cy="5852354"/>
          </a:xfrm>
        </p:grpSpPr>
        <p:cxnSp>
          <p:nvCxnSpPr>
            <p:cNvPr id="27" name="Straight Arrow Connector 26"/>
            <p:cNvCxnSpPr/>
            <p:nvPr/>
          </p:nvCxnSpPr>
          <p:spPr>
            <a:xfrm rot="5400000" flipH="1" flipV="1">
              <a:off x="1478217" y="1000632"/>
              <a:ext cx="2931352" cy="202698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6200000" flipH="1">
              <a:off x="1850232" y="4009232"/>
              <a:ext cx="2471739" cy="23114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flipV="1">
              <a:off x="1882501" y="1609999"/>
              <a:ext cx="2071987" cy="19761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930402" y="3803650"/>
              <a:ext cx="2026985" cy="1530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930401" y="2260603"/>
              <a:ext cx="1976185" cy="144968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993901" y="3722985"/>
              <a:ext cx="1912683" cy="78551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1993901" y="2940051"/>
              <a:ext cx="1912683" cy="77023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930401" y="3722985"/>
              <a:ext cx="1976183" cy="635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 name="Group 78"/>
          <p:cNvGrpSpPr/>
          <p:nvPr/>
        </p:nvGrpSpPr>
        <p:grpSpPr>
          <a:xfrm>
            <a:off x="5590555" y="390381"/>
            <a:ext cx="2335202" cy="6180797"/>
            <a:chOff x="5590555" y="390381"/>
            <a:chExt cx="2335202" cy="6180797"/>
          </a:xfrm>
        </p:grpSpPr>
        <p:pic>
          <p:nvPicPr>
            <p:cNvPr id="30" name="Picture 29"/>
            <p:cNvPicPr>
              <a:picLocks noChangeAspect="1"/>
            </p:cNvPicPr>
            <p:nvPr/>
          </p:nvPicPr>
          <p:blipFill>
            <a:blip r:embed="rId5"/>
            <a:stretch>
              <a:fillRect/>
            </a:stretch>
          </p:blipFill>
          <p:spPr>
            <a:xfrm>
              <a:off x="6427872" y="1176635"/>
              <a:ext cx="584200" cy="4914900"/>
            </a:xfrm>
            <a:prstGeom prst="rect">
              <a:avLst/>
            </a:prstGeom>
          </p:spPr>
        </p:pic>
        <p:sp>
          <p:nvSpPr>
            <p:cNvPr id="32" name="TextBox 31"/>
            <p:cNvSpPr txBox="1"/>
            <p:nvPr/>
          </p:nvSpPr>
          <p:spPr>
            <a:xfrm>
              <a:off x="6180680" y="390381"/>
              <a:ext cx="1745077" cy="646331"/>
            </a:xfrm>
            <a:prstGeom prst="rect">
              <a:avLst/>
            </a:prstGeom>
            <a:noFill/>
          </p:spPr>
          <p:txBody>
            <a:bodyPr wrap="none" rtlCol="0">
              <a:spAutoFit/>
            </a:bodyPr>
            <a:lstStyle/>
            <a:p>
              <a:r>
                <a:rPr lang="en-US" dirty="0" smtClean="0">
                  <a:latin typeface="Avenir Book"/>
                  <a:cs typeface="Avenir Book"/>
                </a:rPr>
                <a:t>Subsampling &amp;</a:t>
              </a:r>
            </a:p>
            <a:p>
              <a:r>
                <a:rPr lang="en-US" dirty="0" smtClean="0">
                  <a:latin typeface="Avenir Book"/>
                  <a:cs typeface="Avenir Book"/>
                </a:rPr>
                <a:t>Tanh</a:t>
              </a:r>
              <a:endParaRPr lang="en-US" dirty="0">
                <a:latin typeface="Avenir Book"/>
                <a:cs typeface="Avenir Book"/>
              </a:endParaRPr>
            </a:p>
          </p:txBody>
        </p:sp>
        <p:sp>
          <p:nvSpPr>
            <p:cNvPr id="38" name="Rectangle 37"/>
            <p:cNvSpPr/>
            <p:nvPr/>
          </p:nvSpPr>
          <p:spPr>
            <a:xfrm>
              <a:off x="6389072" y="6201846"/>
              <a:ext cx="623000" cy="369332"/>
            </a:xfrm>
            <a:prstGeom prst="rect">
              <a:avLst/>
            </a:prstGeom>
          </p:spPr>
          <p:txBody>
            <a:bodyPr wrap="none">
              <a:spAutoFit/>
            </a:bodyPr>
            <a:lstStyle/>
            <a:p>
              <a:r>
                <a:rPr lang="en-US" dirty="0" smtClean="0"/>
                <a:t>7 x 7</a:t>
              </a:r>
              <a:endParaRPr lang="en-US" dirty="0"/>
            </a:p>
          </p:txBody>
        </p:sp>
        <p:cxnSp>
          <p:nvCxnSpPr>
            <p:cNvPr id="41" name="Straight Arrow Connector 40"/>
            <p:cNvCxnSpPr/>
            <p:nvPr/>
          </p:nvCxnSpPr>
          <p:spPr>
            <a:xfrm rot="16200000" flipH="1">
              <a:off x="5578557" y="600832"/>
              <a:ext cx="900112" cy="79851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5629354" y="5956303"/>
              <a:ext cx="798520" cy="35004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629357" y="1451737"/>
              <a:ext cx="798517" cy="51676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590555" y="2262191"/>
              <a:ext cx="837317" cy="30852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629354" y="3162303"/>
              <a:ext cx="759718"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5615955" y="3803650"/>
              <a:ext cx="798517" cy="1336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641355" y="4571704"/>
              <a:ext cx="798517" cy="1336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5590555" y="5143500"/>
              <a:ext cx="837317" cy="4429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 name="Group 61"/>
          <p:cNvGrpSpPr/>
          <p:nvPr/>
        </p:nvGrpSpPr>
        <p:grpSpPr>
          <a:xfrm>
            <a:off x="8729134" y="3222605"/>
            <a:ext cx="361979" cy="182880"/>
            <a:chOff x="8729134" y="3222605"/>
            <a:chExt cx="361979" cy="182880"/>
          </a:xfrm>
        </p:grpSpPr>
        <p:sp>
          <p:nvSpPr>
            <p:cNvPr id="52" name="Rectangle 51"/>
            <p:cNvSpPr/>
            <p:nvPr/>
          </p:nvSpPr>
          <p:spPr>
            <a:xfrm>
              <a:off x="8729134" y="3222605"/>
              <a:ext cx="182880" cy="182880"/>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61" name="Rectangle 60"/>
            <p:cNvSpPr/>
            <p:nvPr/>
          </p:nvSpPr>
          <p:spPr>
            <a:xfrm>
              <a:off x="8908233" y="3222605"/>
              <a:ext cx="182880" cy="182880"/>
            </a:xfrm>
            <a:prstGeom prst="rect">
              <a:avLst/>
            </a:prstGeom>
            <a:solidFill>
              <a:schemeClr val="tx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grpSp>
      <p:sp>
        <p:nvSpPr>
          <p:cNvPr id="63" name="Rectangle 62"/>
          <p:cNvSpPr/>
          <p:nvPr/>
        </p:nvSpPr>
        <p:spPr>
          <a:xfrm>
            <a:off x="8740787" y="3479800"/>
            <a:ext cx="313009" cy="369332"/>
          </a:xfrm>
          <a:prstGeom prst="rect">
            <a:avLst/>
          </a:prstGeom>
        </p:spPr>
        <p:txBody>
          <a:bodyPr wrap="none">
            <a:spAutoFit/>
          </a:bodyPr>
          <a:lstStyle/>
          <a:p>
            <a:r>
              <a:rPr lang="en-US" dirty="0" smtClean="0">
                <a:latin typeface="Avenir Book"/>
                <a:cs typeface="Avenir Book"/>
              </a:rPr>
              <a:t>2</a:t>
            </a:r>
          </a:p>
        </p:txBody>
      </p:sp>
      <p:cxnSp>
        <p:nvCxnSpPr>
          <p:cNvPr id="65" name="Straight Arrow Connector 64"/>
          <p:cNvCxnSpPr>
            <a:endCxn id="52" idx="1"/>
          </p:cNvCxnSpPr>
          <p:nvPr/>
        </p:nvCxnSpPr>
        <p:spPr>
          <a:xfrm flipV="1">
            <a:off x="8470493" y="3314045"/>
            <a:ext cx="258641" cy="22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 name="Group 74"/>
          <p:cNvGrpSpPr/>
          <p:nvPr/>
        </p:nvGrpSpPr>
        <p:grpSpPr>
          <a:xfrm>
            <a:off x="2563522" y="991969"/>
            <a:ext cx="1002916" cy="4800263"/>
            <a:chOff x="2563522" y="991969"/>
            <a:chExt cx="1002916" cy="4800263"/>
          </a:xfrm>
        </p:grpSpPr>
        <p:sp>
          <p:nvSpPr>
            <p:cNvPr id="17" name="TextBox 16"/>
            <p:cNvSpPr txBox="1"/>
            <p:nvPr/>
          </p:nvSpPr>
          <p:spPr>
            <a:xfrm>
              <a:off x="2563522" y="991969"/>
              <a:ext cx="743727" cy="369332"/>
            </a:xfrm>
            <a:prstGeom prst="rect">
              <a:avLst/>
            </a:prstGeom>
            <a:noFill/>
          </p:spPr>
          <p:txBody>
            <a:bodyPr wrap="none" rtlCol="0">
              <a:spAutoFit/>
            </a:bodyPr>
            <a:lstStyle/>
            <a:p>
              <a:r>
                <a:rPr lang="en-US" dirty="0" smtClean="0">
                  <a:latin typeface="Avenir Book"/>
                  <a:cs typeface="Avenir Book"/>
                </a:rPr>
                <a:t>filters</a:t>
              </a:r>
              <a:endParaRPr lang="en-US" dirty="0">
                <a:latin typeface="Avenir Book"/>
                <a:cs typeface="Avenir Book"/>
              </a:endParaRPr>
            </a:p>
          </p:txBody>
        </p:sp>
        <p:grpSp>
          <p:nvGrpSpPr>
            <p:cNvPr id="7" name="Group 66"/>
            <p:cNvGrpSpPr/>
            <p:nvPr/>
          </p:nvGrpSpPr>
          <p:grpSpPr>
            <a:xfrm>
              <a:off x="2720346" y="1299633"/>
              <a:ext cx="846092" cy="4492599"/>
              <a:chOff x="2720346" y="1299633"/>
              <a:chExt cx="846092" cy="4492599"/>
            </a:xfrm>
          </p:grpSpPr>
          <p:pic>
            <p:nvPicPr>
              <p:cNvPr id="15" name="Picture 14"/>
              <p:cNvPicPr>
                <a:picLocks noChangeAspect="1"/>
              </p:cNvPicPr>
              <p:nvPr/>
            </p:nvPicPr>
            <p:blipFill>
              <a:blip r:embed="rId6"/>
              <a:stretch>
                <a:fillRect/>
              </a:stretch>
            </p:blipFill>
            <p:spPr>
              <a:xfrm>
                <a:off x="2921684" y="1299633"/>
                <a:ext cx="644754" cy="4186767"/>
              </a:xfrm>
              <a:prstGeom prst="rect">
                <a:avLst/>
              </a:prstGeom>
            </p:spPr>
          </p:pic>
          <p:sp>
            <p:nvSpPr>
              <p:cNvPr id="70" name="Rectangle 69"/>
              <p:cNvSpPr/>
              <p:nvPr/>
            </p:nvSpPr>
            <p:spPr>
              <a:xfrm>
                <a:off x="2720346" y="5422900"/>
                <a:ext cx="680954" cy="369332"/>
              </a:xfrm>
              <a:prstGeom prst="rect">
                <a:avLst/>
              </a:prstGeom>
            </p:spPr>
            <p:txBody>
              <a:bodyPr wrap="none">
                <a:spAutoFit/>
              </a:bodyPr>
              <a:lstStyle/>
              <a:p>
                <a:r>
                  <a:rPr lang="en-US" dirty="0" smtClean="0">
                    <a:latin typeface="Avenir Book"/>
                    <a:cs typeface="Avenir Book"/>
                  </a:rPr>
                  <a:t>5 x 5 </a:t>
                </a:r>
                <a:endParaRPr lang="en-US" dirty="0">
                  <a:latin typeface="Avenir Book"/>
                  <a:cs typeface="Avenir Book"/>
                </a:endParaRPr>
              </a:p>
            </p:txBody>
          </p:sp>
        </p:grpSp>
      </p:grpSp>
      <p:grpSp>
        <p:nvGrpSpPr>
          <p:cNvPr id="8" name="Group 76"/>
          <p:cNvGrpSpPr/>
          <p:nvPr/>
        </p:nvGrpSpPr>
        <p:grpSpPr>
          <a:xfrm>
            <a:off x="2761795" y="-62647"/>
            <a:ext cx="2150866" cy="6952357"/>
            <a:chOff x="2761795" y="-62647"/>
            <a:chExt cx="2150866" cy="6952357"/>
          </a:xfrm>
        </p:grpSpPr>
        <p:pic>
          <p:nvPicPr>
            <p:cNvPr id="18" name="Picture 17"/>
            <p:cNvPicPr>
              <a:picLocks noChangeAspect="1"/>
            </p:cNvPicPr>
            <p:nvPr/>
          </p:nvPicPr>
          <p:blipFill>
            <a:blip r:embed="rId7"/>
            <a:stretch>
              <a:fillRect/>
            </a:stretch>
          </p:blipFill>
          <p:spPr>
            <a:xfrm flipH="1">
              <a:off x="3906584" y="306686"/>
              <a:ext cx="612944" cy="6386214"/>
            </a:xfrm>
            <a:prstGeom prst="rect">
              <a:avLst/>
            </a:prstGeom>
          </p:spPr>
        </p:pic>
        <p:sp>
          <p:nvSpPr>
            <p:cNvPr id="22" name="TextBox 21"/>
            <p:cNvSpPr txBox="1"/>
            <p:nvPr/>
          </p:nvSpPr>
          <p:spPr>
            <a:xfrm>
              <a:off x="2761795" y="-62647"/>
              <a:ext cx="2150866" cy="369332"/>
            </a:xfrm>
            <a:prstGeom prst="rect">
              <a:avLst/>
            </a:prstGeom>
            <a:noFill/>
          </p:spPr>
          <p:txBody>
            <a:bodyPr wrap="none" rtlCol="0">
              <a:spAutoFit/>
            </a:bodyPr>
            <a:lstStyle/>
            <a:p>
              <a:r>
                <a:rPr lang="en-US" dirty="0" smtClean="0">
                  <a:latin typeface="Avenir Book"/>
                  <a:cs typeface="Avenir Book"/>
                </a:rPr>
                <a:t>Spatial convolution</a:t>
              </a:r>
              <a:endParaRPr lang="en-US" dirty="0">
                <a:latin typeface="Avenir Book"/>
                <a:cs typeface="Avenir Book"/>
              </a:endParaRPr>
            </a:p>
          </p:txBody>
        </p:sp>
        <p:sp>
          <p:nvSpPr>
            <p:cNvPr id="71" name="Rectangle 70"/>
            <p:cNvSpPr/>
            <p:nvPr/>
          </p:nvSpPr>
          <p:spPr>
            <a:xfrm>
              <a:off x="376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grpSp>
        <p:nvGrpSpPr>
          <p:cNvPr id="9" name="Group 77"/>
          <p:cNvGrpSpPr/>
          <p:nvPr/>
        </p:nvGrpSpPr>
        <p:grpSpPr>
          <a:xfrm>
            <a:off x="4506828" y="-62647"/>
            <a:ext cx="1723341" cy="6952357"/>
            <a:chOff x="4506828" y="-62647"/>
            <a:chExt cx="1723341" cy="6952357"/>
          </a:xfrm>
        </p:grpSpPr>
        <p:pic>
          <p:nvPicPr>
            <p:cNvPr id="50" name="Picture 49"/>
            <p:cNvPicPr>
              <a:picLocks noChangeAspect="1"/>
            </p:cNvPicPr>
            <p:nvPr/>
          </p:nvPicPr>
          <p:blipFill>
            <a:blip r:embed="rId8"/>
            <a:stretch>
              <a:fillRect/>
            </a:stretch>
          </p:blipFill>
          <p:spPr>
            <a:xfrm>
              <a:off x="5036809" y="306685"/>
              <a:ext cx="592546" cy="6309360"/>
            </a:xfrm>
            <a:prstGeom prst="rect">
              <a:avLst/>
            </a:prstGeom>
          </p:spPr>
        </p:pic>
        <p:sp>
          <p:nvSpPr>
            <p:cNvPr id="51" name="TextBox 50"/>
            <p:cNvSpPr txBox="1"/>
            <p:nvPr/>
          </p:nvSpPr>
          <p:spPr>
            <a:xfrm>
              <a:off x="4873577" y="-62647"/>
              <a:ext cx="1356592" cy="369332"/>
            </a:xfrm>
            <a:prstGeom prst="rect">
              <a:avLst/>
            </a:prstGeom>
            <a:noFill/>
          </p:spPr>
          <p:txBody>
            <a:bodyPr wrap="none" rtlCol="0">
              <a:spAutoFit/>
            </a:bodyPr>
            <a:lstStyle/>
            <a:p>
              <a:r>
                <a:rPr lang="en-US" dirty="0" smtClean="0">
                  <a:latin typeface="Avenir Book"/>
                  <a:cs typeface="Avenir Book"/>
                </a:rPr>
                <a:t>Tanh &amp; Abs</a:t>
              </a:r>
              <a:endParaRPr lang="en-US" dirty="0">
                <a:latin typeface="Avenir Book"/>
                <a:cs typeface="Avenir Book"/>
              </a:endParaRPr>
            </a:p>
          </p:txBody>
        </p:sp>
        <p:cxnSp>
          <p:nvCxnSpPr>
            <p:cNvPr id="53" name="Straight Arrow Connector 52"/>
            <p:cNvCxnSpPr/>
            <p:nvPr/>
          </p:nvCxnSpPr>
          <p:spPr>
            <a:xfrm>
              <a:off x="4519528" y="5484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4532228" y="1450147"/>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506828" y="22606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4519528" y="3162303"/>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506828" y="39290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4519528" y="470376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519528" y="55864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4532228" y="6386512"/>
              <a:ext cx="517281"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4922509" y="6520378"/>
              <a:ext cx="937640" cy="369332"/>
            </a:xfrm>
            <a:prstGeom prst="rect">
              <a:avLst/>
            </a:prstGeom>
            <a:solidFill>
              <a:schemeClr val="bg1"/>
            </a:solidFill>
          </p:spPr>
          <p:txBody>
            <a:bodyPr wrap="none">
              <a:spAutoFit/>
            </a:bodyPr>
            <a:lstStyle/>
            <a:p>
              <a:r>
                <a:rPr lang="en-US" dirty="0" smtClean="0">
                  <a:latin typeface="Avenir Book"/>
                  <a:cs typeface="Avenir Book"/>
                </a:rPr>
                <a:t>28 x 28 </a:t>
              </a:r>
              <a:endParaRPr lang="en-US" dirty="0">
                <a:latin typeface="Avenir Book"/>
                <a:cs typeface="Avenir Book"/>
              </a:endParaRPr>
            </a:p>
          </p:txBody>
        </p:sp>
      </p:grpSp>
      <p:grpSp>
        <p:nvGrpSpPr>
          <p:cNvPr id="62" name="Group 61"/>
          <p:cNvGrpSpPr/>
          <p:nvPr/>
        </p:nvGrpSpPr>
        <p:grpSpPr>
          <a:xfrm>
            <a:off x="6796123" y="1450147"/>
            <a:ext cx="2062919" cy="4506157"/>
            <a:chOff x="6796123" y="1450147"/>
            <a:chExt cx="2062919" cy="4506157"/>
          </a:xfrm>
        </p:grpSpPr>
        <p:grpSp>
          <p:nvGrpSpPr>
            <p:cNvPr id="67" name="Group 79"/>
            <p:cNvGrpSpPr/>
            <p:nvPr/>
          </p:nvGrpSpPr>
          <p:grpSpPr>
            <a:xfrm>
              <a:off x="6796124" y="1450147"/>
              <a:ext cx="2062918" cy="4506157"/>
              <a:chOff x="6796124" y="1450147"/>
              <a:chExt cx="2062918" cy="4506157"/>
            </a:xfrm>
          </p:grpSpPr>
          <p:pic>
            <p:nvPicPr>
              <p:cNvPr id="77" name="Picture 76"/>
              <p:cNvPicPr>
                <a:picLocks noChangeAspect="1"/>
              </p:cNvPicPr>
              <p:nvPr/>
            </p:nvPicPr>
            <p:blipFill>
              <a:blip r:embed="rId9"/>
              <a:stretch>
                <a:fillRect/>
              </a:stretch>
            </p:blipFill>
            <p:spPr>
              <a:xfrm flipH="1" flipV="1">
                <a:off x="7530741" y="3009903"/>
                <a:ext cx="844439" cy="713082"/>
              </a:xfrm>
              <a:prstGeom prst="rect">
                <a:avLst/>
              </a:prstGeom>
              <a:ln w="38100">
                <a:solidFill>
                  <a:schemeClr val="tx1"/>
                </a:solidFill>
              </a:ln>
            </p:spPr>
          </p:pic>
          <p:sp>
            <p:nvSpPr>
              <p:cNvPr id="78" name="TextBox 77"/>
              <p:cNvSpPr txBox="1"/>
              <p:nvPr/>
            </p:nvSpPr>
            <p:spPr>
              <a:xfrm>
                <a:off x="7417513" y="2247552"/>
                <a:ext cx="1441529" cy="646331"/>
              </a:xfrm>
              <a:prstGeom prst="rect">
                <a:avLst/>
              </a:prstGeom>
              <a:noFill/>
            </p:spPr>
            <p:txBody>
              <a:bodyPr wrap="none" rtlCol="0">
                <a:spAutoFit/>
              </a:bodyPr>
              <a:lstStyle/>
              <a:p>
                <a:r>
                  <a:rPr lang="en-US" dirty="0" smtClean="0">
                    <a:latin typeface="Avenir Book"/>
                    <a:cs typeface="Avenir Book"/>
                  </a:rPr>
                  <a:t>Convolution </a:t>
                </a:r>
              </a:p>
              <a:p>
                <a:r>
                  <a:rPr lang="en-US" dirty="0" smtClean="0">
                    <a:latin typeface="Avenir Book"/>
                    <a:cs typeface="Avenir Book"/>
                  </a:rPr>
                  <a:t>Map &amp; Tanh</a:t>
                </a:r>
                <a:endParaRPr lang="en-US" dirty="0">
                  <a:latin typeface="Avenir Book"/>
                  <a:cs typeface="Avenir Book"/>
                </a:endParaRPr>
              </a:p>
            </p:txBody>
          </p:sp>
          <p:sp>
            <p:nvSpPr>
              <p:cNvPr id="79" name="Rectangle 78"/>
              <p:cNvSpPr/>
              <p:nvPr/>
            </p:nvSpPr>
            <p:spPr>
              <a:xfrm>
                <a:off x="7764880" y="3803650"/>
                <a:ext cx="441351" cy="369332"/>
              </a:xfrm>
              <a:prstGeom prst="rect">
                <a:avLst/>
              </a:prstGeom>
            </p:spPr>
            <p:txBody>
              <a:bodyPr wrap="none">
                <a:spAutoFit/>
              </a:bodyPr>
              <a:lstStyle/>
              <a:p>
                <a:r>
                  <a:rPr lang="en-US" dirty="0" smtClean="0">
                    <a:latin typeface="Avenir Book"/>
                    <a:cs typeface="Avenir Book"/>
                  </a:rPr>
                  <a:t>32</a:t>
                </a:r>
              </a:p>
            </p:txBody>
          </p:sp>
          <p:cxnSp>
            <p:nvCxnSpPr>
              <p:cNvPr id="80" name="Straight Arrow Connector 79"/>
              <p:cNvCxnSpPr/>
              <p:nvPr/>
            </p:nvCxnSpPr>
            <p:spPr>
              <a:xfrm rot="16200000" flipH="1">
                <a:off x="6414534" y="2047685"/>
                <a:ext cx="1713745" cy="51866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endCxn id="77" idx="3"/>
              </p:cNvCxnSpPr>
              <p:nvPr/>
            </p:nvCxnSpPr>
            <p:spPr>
              <a:xfrm rot="5400000" flipH="1" flipV="1">
                <a:off x="7028348" y="3371862"/>
                <a:ext cx="507811" cy="49697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rot="5400000" flipH="1" flipV="1">
                <a:off x="6163844" y="4355266"/>
                <a:ext cx="2233318" cy="96875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75" name="Straight Arrow Connector 74"/>
            <p:cNvCxnSpPr/>
            <p:nvPr/>
          </p:nvCxnSpPr>
          <p:spPr>
            <a:xfrm rot="5400000" flipH="1" flipV="1">
              <a:off x="6030023" y="4132545"/>
              <a:ext cx="2500959" cy="96875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83" name="TextBox 82"/>
          <p:cNvSpPr txBox="1"/>
          <p:nvPr/>
        </p:nvSpPr>
        <p:spPr>
          <a:xfrm>
            <a:off x="7616279" y="4387038"/>
            <a:ext cx="1291954" cy="369332"/>
          </a:xfrm>
          <a:prstGeom prst="rect">
            <a:avLst/>
          </a:prstGeom>
          <a:noFill/>
        </p:spPr>
        <p:txBody>
          <a:bodyPr wrap="none" rtlCol="0">
            <a:spAutoFit/>
          </a:bodyPr>
          <a:lstStyle/>
          <a:p>
            <a:r>
              <a:rPr lang="en-US" dirty="0" err="1" smtClean="0">
                <a:latin typeface="Avenir Book"/>
                <a:cs typeface="Avenir Book"/>
              </a:rPr>
              <a:t>y</a:t>
            </a:r>
            <a:r>
              <a:rPr lang="en-US" dirty="0" smtClean="0">
                <a:latin typeface="Avenir Book"/>
                <a:cs typeface="Avenir Book"/>
              </a:rPr>
              <a:t> = Ax + </a:t>
            </a:r>
            <a:r>
              <a:rPr lang="en-US" dirty="0" err="1" smtClean="0">
                <a:latin typeface="Avenir Book"/>
                <a:cs typeface="Avenir Book"/>
              </a:rPr>
              <a:t>b</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venir Book"/>
                <a:cs typeface="Avenir Book"/>
              </a:rPr>
              <a:t>Does the face have to be 32 x 32 ?</a:t>
            </a:r>
            <a:br>
              <a:rPr lang="en-US" dirty="0" smtClean="0">
                <a:latin typeface="Avenir Book"/>
                <a:cs typeface="Avenir Book"/>
              </a:rPr>
            </a:br>
            <a:r>
              <a:rPr lang="en-US" i="1" dirty="0" smtClean="0">
                <a:latin typeface="Avenir Book"/>
                <a:cs typeface="Avenir Book"/>
              </a:rPr>
              <a:t>Solution</a:t>
            </a:r>
            <a:r>
              <a:rPr lang="en-US" dirty="0" smtClean="0">
                <a:latin typeface="Avenir Book"/>
                <a:cs typeface="Avenir Book"/>
              </a:rPr>
              <a:t>: </a:t>
            </a:r>
            <a:r>
              <a:rPr lang="en-US" b="1" dirty="0" smtClean="0">
                <a:latin typeface="Avenir Book"/>
                <a:cs typeface="Avenir Book"/>
              </a:rPr>
              <a:t>Pyramid</a:t>
            </a:r>
            <a:endParaRPr lang="en-US" b="1" dirty="0">
              <a:latin typeface="Avenir Book"/>
              <a:cs typeface="Avenir Book"/>
            </a:endParaRPr>
          </a:p>
        </p:txBody>
      </p:sp>
      <p:pic>
        <p:nvPicPr>
          <p:cNvPr id="4" name="Picture 3" descr="Lena.PNG"/>
          <p:cNvPicPr>
            <a:picLocks noChangeAspect="1"/>
          </p:cNvPicPr>
          <p:nvPr/>
        </p:nvPicPr>
        <p:blipFill>
          <a:blip r:embed="rId3"/>
          <a:stretch>
            <a:fillRect/>
          </a:stretch>
        </p:blipFill>
        <p:spPr>
          <a:xfrm>
            <a:off x="1727200" y="1854200"/>
            <a:ext cx="1968500" cy="1968500"/>
          </a:xfrm>
          <a:prstGeom prst="rect">
            <a:avLst/>
          </a:prstGeom>
        </p:spPr>
      </p:pic>
      <p:sp>
        <p:nvSpPr>
          <p:cNvPr id="5" name="Rectangle 4"/>
          <p:cNvSpPr/>
          <p:nvPr/>
        </p:nvSpPr>
        <p:spPr>
          <a:xfrm>
            <a:off x="1752600" y="1854200"/>
            <a:ext cx="368300" cy="381000"/>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6" name="TextBox 5"/>
          <p:cNvSpPr txBox="1"/>
          <p:nvPr/>
        </p:nvSpPr>
        <p:spPr>
          <a:xfrm>
            <a:off x="622300" y="2527300"/>
            <a:ext cx="937640" cy="646331"/>
          </a:xfrm>
          <a:prstGeom prst="rect">
            <a:avLst/>
          </a:prstGeom>
          <a:noFill/>
        </p:spPr>
        <p:txBody>
          <a:bodyPr wrap="none" rtlCol="0">
            <a:spAutoFit/>
          </a:bodyPr>
          <a:lstStyle/>
          <a:p>
            <a:r>
              <a:rPr lang="en-US" dirty="0" smtClean="0">
                <a:latin typeface="Avenir Book"/>
                <a:cs typeface="Avenir Book"/>
              </a:rPr>
              <a:t>32 x 32</a:t>
            </a:r>
          </a:p>
          <a:p>
            <a:r>
              <a:rPr lang="en-US" dirty="0" smtClean="0">
                <a:latin typeface="Avenir Book"/>
                <a:cs typeface="Avenir Book"/>
              </a:rPr>
              <a:t>box</a:t>
            </a:r>
            <a:endParaRPr lang="en-US" dirty="0">
              <a:latin typeface="Avenir Book"/>
              <a:cs typeface="Avenir Book"/>
            </a:endParaRPr>
          </a:p>
        </p:txBody>
      </p:sp>
      <p:sp>
        <p:nvSpPr>
          <p:cNvPr id="8" name="Rectangle 7"/>
          <p:cNvSpPr/>
          <p:nvPr/>
        </p:nvSpPr>
        <p:spPr>
          <a:xfrm>
            <a:off x="1752600" y="2489200"/>
            <a:ext cx="368300" cy="381000"/>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9" name="Rectangle 8"/>
          <p:cNvSpPr/>
          <p:nvPr/>
        </p:nvSpPr>
        <p:spPr>
          <a:xfrm>
            <a:off x="1752600" y="2667000"/>
            <a:ext cx="368300" cy="381000"/>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pic>
        <p:nvPicPr>
          <p:cNvPr id="10" name="Picture 9"/>
          <p:cNvPicPr>
            <a:picLocks noChangeAspect="1"/>
          </p:cNvPicPr>
          <p:nvPr/>
        </p:nvPicPr>
        <p:blipFill>
          <a:blip r:embed="rId4"/>
          <a:stretch>
            <a:fillRect/>
          </a:stretch>
        </p:blipFill>
        <p:spPr>
          <a:xfrm>
            <a:off x="5168900" y="1708150"/>
            <a:ext cx="3517900" cy="5016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638 4.44444E-6 L 0.17916 4.44444E-6 " pathEditMode="relative" rAng="0" ptsTypes="AA">
                                      <p:cBhvr>
                                        <p:cTn id="6" dur="2000" fill="hold"/>
                                        <p:tgtEl>
                                          <p:spTgt spid="5"/>
                                        </p:tgtEl>
                                        <p:attrNameLst>
                                          <p:attrName>ppt_x</p:attrName>
                                          <p:attrName>ppt_y</p:attrName>
                                        </p:attrNameLst>
                                      </p:cBhvr>
                                      <p:rCtr x="76"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0" presetClass="path" presetSubtype="0" accel="50000" decel="50000" fill="hold" grpId="0" nodeType="withEffect">
                                  <p:stCondLst>
                                    <p:cond delay="0"/>
                                  </p:stCondLst>
                                  <p:childTnLst>
                                    <p:animMotion origin="layout" path="M 0.02638 4.44444E-6 L 0.17916 4.44444E-6 " pathEditMode="relative" rAng="0" ptsTypes="AA">
                                      <p:cBhvr>
                                        <p:cTn id="12" dur="2000" fill="hold"/>
                                        <p:tgtEl>
                                          <p:spTgt spid="8"/>
                                        </p:tgtEl>
                                        <p:attrNameLst>
                                          <p:attrName>ppt_x</p:attrName>
                                          <p:attrName>ppt_y</p:attrName>
                                        </p:attrNameLst>
                                      </p:cBhvr>
                                      <p:rCtr x="76" y="0"/>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2638 4.44444E-6 L 0.17916 4.44444E-6 " pathEditMode="relative" rAng="0" ptsTypes="AA">
                                      <p:cBhvr>
                                        <p:cTn id="18" dur="2000" fill="hold"/>
                                        <p:tgtEl>
                                          <p:spTgt spid="9"/>
                                        </p:tgtEl>
                                        <p:attrNameLst>
                                          <p:attrName>ppt_x</p:attrName>
                                          <p:attrName>ppt_y</p:attrName>
                                        </p:attrNameLst>
                                      </p:cBhvr>
                                      <p:rCtr x="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4"/>
          <p:cNvPicPr>
            <a:picLocks noChangeAspect="1"/>
          </p:cNvPicPr>
          <p:nvPr/>
        </p:nvPicPr>
        <p:blipFill>
          <a:blip r:embed="rId3"/>
          <a:srcRect/>
          <a:stretch>
            <a:fillRect/>
          </a:stretch>
        </p:blipFill>
        <p:spPr bwMode="auto">
          <a:xfrm>
            <a:off x="152400" y="495300"/>
            <a:ext cx="8915400" cy="6362700"/>
          </a:xfrm>
          <a:prstGeom prst="rect">
            <a:avLst/>
          </a:prstGeom>
          <a:noFill/>
          <a:ln w="9525">
            <a:noFill/>
            <a:miter lim="800000"/>
            <a:headEnd/>
            <a:tailEnd/>
          </a:ln>
        </p:spPr>
      </p:pic>
      <p:sp>
        <p:nvSpPr>
          <p:cNvPr id="21507" name="Title 1"/>
          <p:cNvSpPr>
            <a:spLocks noGrp="1"/>
          </p:cNvSpPr>
          <p:nvPr>
            <p:ph type="title"/>
          </p:nvPr>
        </p:nvSpPr>
        <p:spPr>
          <a:xfrm>
            <a:off x="533400" y="0"/>
            <a:ext cx="8229600" cy="1143000"/>
          </a:xfrm>
        </p:spPr>
        <p:txBody>
          <a:bodyPr/>
          <a:lstStyle/>
          <a:p>
            <a:pPr eaLnBrk="1" hangingPunct="1"/>
            <a:r>
              <a:rPr lang="en-US" sz="3600" dirty="0" smtClean="0">
                <a:solidFill>
                  <a:srgbClr val="FF6600"/>
                </a:solidFill>
                <a:latin typeface="Avenir Black" charset="0"/>
                <a:ea typeface="Avenir Black" charset="0"/>
                <a:cs typeface="Avenir Black" charset="0"/>
              </a:rPr>
              <a:t>Vision: a multi-stage network</a:t>
            </a:r>
          </a:p>
        </p:txBody>
      </p:sp>
      <p:sp>
        <p:nvSpPr>
          <p:cNvPr id="21508" name="TextBox 4"/>
          <p:cNvSpPr txBox="1">
            <a:spLocks noChangeArrowheads="1"/>
          </p:cNvSpPr>
          <p:nvPr/>
        </p:nvSpPr>
        <p:spPr bwMode="auto">
          <a:xfrm>
            <a:off x="3962400" y="4191000"/>
            <a:ext cx="685800" cy="307975"/>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en-US" sz="1400"/>
              <a:t>Optics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a:xfrm>
            <a:off x="417203" y="0"/>
            <a:ext cx="8229600" cy="1143000"/>
          </a:xfrm>
        </p:spPr>
        <p:txBody>
          <a:bodyPr>
            <a:normAutofit/>
          </a:bodyPr>
          <a:lstStyle/>
          <a:p>
            <a:pPr algn="l"/>
            <a:r>
              <a:rPr lang="en-US" dirty="0" smtClean="0">
                <a:latin typeface="Avenir Book"/>
                <a:cs typeface="Avenir Book"/>
              </a:rPr>
              <a:t>CNN: Many components</a:t>
            </a:r>
            <a:endParaRPr lang="en-US" dirty="0">
              <a:latin typeface="Avenir Book"/>
              <a:cs typeface="Avenir Book"/>
            </a:endParaRPr>
          </a:p>
        </p:txBody>
      </p:sp>
      <p:pic>
        <p:nvPicPr>
          <p:cNvPr id="7" name="Picture 6"/>
          <p:cNvPicPr>
            <a:picLocks noChangeAspect="1"/>
          </p:cNvPicPr>
          <p:nvPr/>
        </p:nvPicPr>
        <p:blipFill>
          <a:blip r:embed="rId3"/>
          <a:stretch>
            <a:fillRect/>
          </a:stretch>
        </p:blipFill>
        <p:spPr>
          <a:xfrm>
            <a:off x="607703" y="1143001"/>
            <a:ext cx="5642869" cy="2006600"/>
          </a:xfrm>
          <a:prstGeom prst="rect">
            <a:avLst/>
          </a:prstGeom>
        </p:spPr>
      </p:pic>
      <p:pic>
        <p:nvPicPr>
          <p:cNvPr id="19" name="Picture 18"/>
          <p:cNvPicPr>
            <a:picLocks noChangeAspect="1"/>
          </p:cNvPicPr>
          <p:nvPr/>
        </p:nvPicPr>
        <p:blipFill>
          <a:blip r:embed="rId4"/>
          <a:stretch>
            <a:fillRect/>
          </a:stretch>
        </p:blipFill>
        <p:spPr>
          <a:xfrm>
            <a:off x="1007265" y="3270975"/>
            <a:ext cx="5243307" cy="3448766"/>
          </a:xfrm>
          <a:prstGeom prst="rect">
            <a:avLst/>
          </a:prstGeom>
        </p:spPr>
      </p:pic>
      <p:pic>
        <p:nvPicPr>
          <p:cNvPr id="20" name="Picture 19"/>
          <p:cNvPicPr>
            <a:picLocks noChangeAspect="1"/>
          </p:cNvPicPr>
          <p:nvPr/>
        </p:nvPicPr>
        <p:blipFill>
          <a:blip r:embed="rId5"/>
          <a:stretch>
            <a:fillRect/>
          </a:stretch>
        </p:blipFill>
        <p:spPr>
          <a:xfrm>
            <a:off x="7305009" y="203760"/>
            <a:ext cx="1065575" cy="643978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venir Book"/>
                <a:cs typeface="Avenir Book"/>
              </a:rPr>
              <a:t>Real world image statistics </a:t>
            </a:r>
            <a:br>
              <a:rPr lang="en-US" dirty="0" smtClean="0">
                <a:latin typeface="Avenir Book"/>
                <a:cs typeface="Avenir Book"/>
              </a:rPr>
            </a:br>
            <a:r>
              <a:rPr lang="en-US" dirty="0" smtClean="0">
                <a:latin typeface="Avenir Book"/>
                <a:cs typeface="Avenir Book"/>
              </a:rPr>
              <a:t>shape the units’ network</a:t>
            </a:r>
            <a:endParaRPr lang="en-US" dirty="0">
              <a:latin typeface="Avenir Book"/>
              <a:cs typeface="Avenir Book"/>
            </a:endParaRPr>
          </a:p>
        </p:txBody>
      </p:sp>
      <p:pic>
        <p:nvPicPr>
          <p:cNvPr id="4" name="Picture 3"/>
          <p:cNvPicPr>
            <a:picLocks noChangeAspect="1"/>
          </p:cNvPicPr>
          <p:nvPr/>
        </p:nvPicPr>
        <p:blipFill>
          <a:blip r:embed="rId2"/>
          <a:stretch>
            <a:fillRect/>
          </a:stretch>
        </p:blipFill>
        <p:spPr>
          <a:xfrm>
            <a:off x="3295651" y="1417638"/>
            <a:ext cx="2713028" cy="2463800"/>
          </a:xfrm>
          <a:prstGeom prst="rect">
            <a:avLst/>
          </a:prstGeom>
        </p:spPr>
      </p:pic>
      <p:pic>
        <p:nvPicPr>
          <p:cNvPr id="5" name="Picture 4"/>
          <p:cNvPicPr>
            <a:picLocks noChangeAspect="1"/>
          </p:cNvPicPr>
          <p:nvPr/>
        </p:nvPicPr>
        <p:blipFill>
          <a:blip r:embed="rId3"/>
          <a:stretch>
            <a:fillRect/>
          </a:stretch>
        </p:blipFill>
        <p:spPr>
          <a:xfrm>
            <a:off x="137016" y="1727198"/>
            <a:ext cx="2752234" cy="2101850"/>
          </a:xfrm>
          <a:prstGeom prst="rect">
            <a:avLst/>
          </a:prstGeom>
        </p:spPr>
      </p:pic>
      <p:pic>
        <p:nvPicPr>
          <p:cNvPr id="6" name="Picture 5" descr="D:\serre\class\6.899\computer_demo\Fig\FinalNaturalWhite.jpg"/>
          <p:cNvPicPr>
            <a:picLocks noChangeAspect="1" noChangeArrowheads="1"/>
          </p:cNvPicPr>
          <p:nvPr/>
        </p:nvPicPr>
        <p:blipFill>
          <a:blip r:embed="rId4"/>
          <a:srcRect/>
          <a:stretch>
            <a:fillRect/>
          </a:stretch>
        </p:blipFill>
        <p:spPr bwMode="auto">
          <a:xfrm>
            <a:off x="6382894" y="1765298"/>
            <a:ext cx="2556223" cy="2063750"/>
          </a:xfrm>
          <a:prstGeom prst="rect">
            <a:avLst/>
          </a:prstGeom>
          <a:noFill/>
        </p:spPr>
      </p:pic>
      <p:pic>
        <p:nvPicPr>
          <p:cNvPr id="7" name="Picture 9" descr="D:\serre\class\6.899\computer_demo\Basis_car_W.jpg"/>
          <p:cNvPicPr>
            <a:picLocks noChangeAspect="1" noChangeArrowheads="1"/>
          </p:cNvPicPr>
          <p:nvPr/>
        </p:nvPicPr>
        <p:blipFill>
          <a:blip r:embed="rId5"/>
          <a:srcRect/>
          <a:stretch>
            <a:fillRect/>
          </a:stretch>
        </p:blipFill>
        <p:spPr bwMode="auto">
          <a:xfrm>
            <a:off x="5945179" y="4235450"/>
            <a:ext cx="3259667" cy="2444750"/>
          </a:xfrm>
          <a:prstGeom prst="rect">
            <a:avLst/>
          </a:prstGeom>
          <a:noFill/>
        </p:spPr>
      </p:pic>
      <p:grpSp>
        <p:nvGrpSpPr>
          <p:cNvPr id="10" name="Group 9"/>
          <p:cNvGrpSpPr/>
          <p:nvPr/>
        </p:nvGrpSpPr>
        <p:grpSpPr>
          <a:xfrm>
            <a:off x="31750" y="4140200"/>
            <a:ext cx="5988972" cy="2463800"/>
            <a:chOff x="31750" y="4140200"/>
            <a:chExt cx="5988972" cy="2463800"/>
          </a:xfrm>
        </p:grpSpPr>
        <p:pic>
          <p:nvPicPr>
            <p:cNvPr id="8" name="Picture 7"/>
            <p:cNvPicPr>
              <a:picLocks noChangeAspect="1"/>
            </p:cNvPicPr>
            <p:nvPr/>
          </p:nvPicPr>
          <p:blipFill>
            <a:blip r:embed="rId2"/>
            <a:stretch>
              <a:fillRect/>
            </a:stretch>
          </p:blipFill>
          <p:spPr>
            <a:xfrm>
              <a:off x="3307694" y="4140200"/>
              <a:ext cx="2713028" cy="2463800"/>
            </a:xfrm>
            <a:prstGeom prst="rect">
              <a:avLst/>
            </a:prstGeom>
          </p:spPr>
        </p:pic>
        <p:pic>
          <p:nvPicPr>
            <p:cNvPr id="9" name="Picture 8"/>
            <p:cNvPicPr>
              <a:picLocks noChangeAspect="1"/>
            </p:cNvPicPr>
            <p:nvPr/>
          </p:nvPicPr>
          <p:blipFill>
            <a:blip r:embed="rId6"/>
            <a:stretch>
              <a:fillRect/>
            </a:stretch>
          </p:blipFill>
          <p:spPr>
            <a:xfrm>
              <a:off x="31750" y="4452938"/>
              <a:ext cx="3034892" cy="213201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p:txBody>
          <a:bodyPr/>
          <a:lstStyle/>
          <a:p>
            <a:r>
              <a:rPr lang="en-US" sz="4000" dirty="0" smtClean="0">
                <a:solidFill>
                  <a:srgbClr val="FF6600"/>
                </a:solidFill>
                <a:latin typeface="Avenir Book"/>
                <a:cs typeface="Avenir Book"/>
              </a:rPr>
              <a:t>I- Low </a:t>
            </a:r>
            <a:r>
              <a:rPr lang="en-US" sz="4000" dirty="0">
                <a:solidFill>
                  <a:srgbClr val="FF6600"/>
                </a:solidFill>
                <a:latin typeface="Avenir Book"/>
                <a:cs typeface="Avenir Book"/>
              </a:rPr>
              <a:t>level Natural Image Statistics</a:t>
            </a:r>
          </a:p>
        </p:txBody>
      </p:sp>
      <p:sp>
        <p:nvSpPr>
          <p:cNvPr id="493571" name="Rectangle 3"/>
          <p:cNvSpPr>
            <a:spLocks noGrp="1" noChangeArrowheads="1"/>
          </p:cNvSpPr>
          <p:nvPr>
            <p:ph type="body" idx="1"/>
          </p:nvPr>
        </p:nvSpPr>
        <p:spPr/>
        <p:txBody>
          <a:bodyPr/>
          <a:lstStyle/>
          <a:p>
            <a:pPr>
              <a:lnSpc>
                <a:spcPct val="90000"/>
              </a:lnSpc>
            </a:pPr>
            <a:r>
              <a:rPr lang="en-US" sz="2800" dirty="0">
                <a:latin typeface="Avenir Book"/>
                <a:cs typeface="Avenir Book"/>
              </a:rPr>
              <a:t>Every picture is a natural image. But </a:t>
            </a:r>
            <a:r>
              <a:rPr lang="en-US" sz="2800" b="1" dirty="0">
                <a:latin typeface="Avenir Book"/>
                <a:cs typeface="Avenir Book"/>
              </a:rPr>
              <a:t>some processes are going to be more likely than others</a:t>
            </a:r>
            <a:r>
              <a:rPr lang="en-US" sz="2800" dirty="0">
                <a:latin typeface="Avenir Book"/>
                <a:cs typeface="Avenir Book"/>
              </a:rPr>
              <a:t> in building the structures that one observer is going to see.</a:t>
            </a:r>
          </a:p>
          <a:p>
            <a:pPr>
              <a:lnSpc>
                <a:spcPct val="90000"/>
              </a:lnSpc>
              <a:buFontTx/>
              <a:buNone/>
            </a:pPr>
            <a:endParaRPr lang="en-US" sz="2800" dirty="0">
              <a:latin typeface="Avenir Book"/>
              <a:cs typeface="Avenir Book"/>
            </a:endParaRPr>
          </a:p>
          <a:p>
            <a:pPr>
              <a:lnSpc>
                <a:spcPct val="90000"/>
              </a:lnSpc>
            </a:pPr>
            <a:r>
              <a:rPr lang="en-US" sz="2800" dirty="0">
                <a:latin typeface="Avenir Book"/>
                <a:cs typeface="Avenir Book"/>
              </a:rPr>
              <a:t>Computational investigations of the statistical structures of natural images suggest that the receptive fields of V1 cells may be optimized for extracting the structure information of natural </a:t>
            </a:r>
            <a:r>
              <a:rPr lang="en-US" sz="2800" dirty="0" smtClean="0">
                <a:latin typeface="Avenir Book"/>
                <a:cs typeface="Avenir Book"/>
              </a:rPr>
              <a:t>images</a:t>
            </a:r>
            <a:endParaRPr lang="en-US" sz="2800" dirty="0">
              <a:latin typeface="Avenir Book"/>
              <a:cs typeface="Avenir Book"/>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p:txBody>
          <a:bodyPr>
            <a:normAutofit fontScale="90000"/>
          </a:bodyPr>
          <a:lstStyle/>
          <a:p>
            <a:r>
              <a:rPr lang="en-US" sz="4000" dirty="0" smtClean="0">
                <a:solidFill>
                  <a:srgbClr val="FF6600"/>
                </a:solidFill>
                <a:latin typeface="Avenir Book"/>
                <a:cs typeface="Avenir Book"/>
              </a:rPr>
              <a:t>I-1- Material </a:t>
            </a:r>
            <a:r>
              <a:rPr lang="en-US" sz="4000" dirty="0">
                <a:solidFill>
                  <a:srgbClr val="FF6600"/>
                </a:solidFill>
                <a:latin typeface="Avenir Book"/>
                <a:cs typeface="Avenir Book"/>
              </a:rPr>
              <a:t>Perception &amp; Object Recognition</a:t>
            </a:r>
          </a:p>
        </p:txBody>
      </p:sp>
      <p:pic>
        <p:nvPicPr>
          <p:cNvPr id="792580" name="Picture 4"/>
          <p:cNvPicPr>
            <a:picLocks noChangeAspect="1" noChangeArrowheads="1"/>
          </p:cNvPicPr>
          <p:nvPr/>
        </p:nvPicPr>
        <p:blipFill>
          <a:blip r:embed="rId2"/>
          <a:srcRect/>
          <a:stretch>
            <a:fillRect/>
          </a:stretch>
        </p:blipFill>
        <p:spPr bwMode="auto">
          <a:xfrm>
            <a:off x="1358900" y="1513377"/>
            <a:ext cx="6235700" cy="53446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6979" name="Text Box 3"/>
          <p:cNvSpPr txBox="1">
            <a:spLocks noChangeArrowheads="1"/>
          </p:cNvSpPr>
          <p:nvPr/>
        </p:nvSpPr>
        <p:spPr bwMode="auto">
          <a:xfrm>
            <a:off x="1104900" y="4678362"/>
            <a:ext cx="7848600" cy="854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latin typeface="Avenir Book"/>
                <a:cs typeface="Avenir Book"/>
              </a:rPr>
              <a:t>You can tell black stucco from white stucco?</a:t>
            </a:r>
          </a:p>
          <a:p>
            <a:pPr>
              <a:spcBef>
                <a:spcPct val="50000"/>
              </a:spcBef>
            </a:pPr>
            <a:r>
              <a:rPr lang="en-US" sz="2000" i="1" dirty="0">
                <a:latin typeface="Avenir Book"/>
                <a:cs typeface="Avenir Book"/>
              </a:rPr>
              <a:t>Deeper shadows and higher contrast in black surfaces.</a:t>
            </a:r>
          </a:p>
        </p:txBody>
      </p:sp>
      <p:pic>
        <p:nvPicPr>
          <p:cNvPr id="766980" name="Picture 4" descr="whitestucco"/>
          <p:cNvPicPr>
            <a:picLocks noChangeAspect="1" noChangeArrowheads="1"/>
          </p:cNvPicPr>
          <p:nvPr/>
        </p:nvPicPr>
        <p:blipFill>
          <a:blip r:embed="rId3"/>
          <a:srcRect/>
          <a:stretch>
            <a:fillRect/>
          </a:stretch>
        </p:blipFill>
        <p:spPr bwMode="auto">
          <a:xfrm>
            <a:off x="5029200" y="1752600"/>
            <a:ext cx="2403475" cy="2403475"/>
          </a:xfrm>
          <a:prstGeom prst="rect">
            <a:avLst/>
          </a:prstGeom>
          <a:noFill/>
        </p:spPr>
      </p:pic>
      <p:pic>
        <p:nvPicPr>
          <p:cNvPr id="766981" name="Picture 5" descr="blackstucco"/>
          <p:cNvPicPr>
            <a:picLocks noChangeAspect="1" noChangeArrowheads="1"/>
          </p:cNvPicPr>
          <p:nvPr/>
        </p:nvPicPr>
        <p:blipFill>
          <a:blip r:embed="rId4"/>
          <a:srcRect/>
          <a:stretch>
            <a:fillRect/>
          </a:stretch>
        </p:blipFill>
        <p:spPr bwMode="auto">
          <a:xfrm>
            <a:off x="1447800" y="1752600"/>
            <a:ext cx="2403475" cy="240347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9026" name="Rectangle 2"/>
          <p:cNvSpPr>
            <a:spLocks noGrp="1" noChangeArrowheads="1"/>
          </p:cNvSpPr>
          <p:nvPr>
            <p:ph type="title"/>
          </p:nvPr>
        </p:nvSpPr>
        <p:spPr/>
        <p:txBody>
          <a:bodyPr/>
          <a:lstStyle/>
          <a:p>
            <a:r>
              <a:rPr lang="en-US" sz="2800">
                <a:latin typeface="Avenir Book"/>
                <a:cs typeface="Avenir Book"/>
              </a:rPr>
              <a:t>Luminance histograms of white and black surfaces look different</a:t>
            </a:r>
          </a:p>
        </p:txBody>
      </p:sp>
      <p:sp>
        <p:nvSpPr>
          <p:cNvPr id="769027" name="Text Box 3"/>
          <p:cNvSpPr txBox="1">
            <a:spLocks noChangeArrowheads="1"/>
          </p:cNvSpPr>
          <p:nvPr/>
        </p:nvSpPr>
        <p:spPr bwMode="auto">
          <a:xfrm>
            <a:off x="228600" y="6477000"/>
            <a:ext cx="5105400" cy="2286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900" b="1" i="1" dirty="0">
                <a:latin typeface="Avenir Book"/>
                <a:cs typeface="Avenir Book"/>
              </a:rPr>
              <a:t>(c.f. Nishida &amp; Shinya JOSA 1998, </a:t>
            </a:r>
            <a:r>
              <a:rPr lang="en-US" sz="900" b="1" i="1" dirty="0" err="1">
                <a:latin typeface="Avenir Book"/>
                <a:cs typeface="Avenir Book"/>
              </a:rPr>
              <a:t>Adelson</a:t>
            </a:r>
            <a:r>
              <a:rPr lang="en-US" sz="900" b="1" i="1" dirty="0">
                <a:latin typeface="Avenir Book"/>
                <a:cs typeface="Avenir Book"/>
              </a:rPr>
              <a:t> et al VSS 2004,  </a:t>
            </a:r>
            <a:r>
              <a:rPr lang="en-US" sz="900" b="1" i="1" dirty="0" err="1">
                <a:latin typeface="Avenir Book"/>
                <a:cs typeface="Avenir Book"/>
              </a:rPr>
              <a:t>Motoyoshi</a:t>
            </a:r>
            <a:r>
              <a:rPr lang="en-US" sz="900" b="1" i="1" dirty="0">
                <a:latin typeface="Avenir Book"/>
                <a:cs typeface="Avenir Book"/>
              </a:rPr>
              <a:t> et al VSS 2005)</a:t>
            </a:r>
          </a:p>
        </p:txBody>
      </p:sp>
      <p:grpSp>
        <p:nvGrpSpPr>
          <p:cNvPr id="2" name="Group 4"/>
          <p:cNvGrpSpPr>
            <a:grpSpLocks noChangeAspect="1"/>
          </p:cNvGrpSpPr>
          <p:nvPr/>
        </p:nvGrpSpPr>
        <p:grpSpPr bwMode="auto">
          <a:xfrm>
            <a:off x="838200" y="1600200"/>
            <a:ext cx="7467600" cy="3663950"/>
            <a:chOff x="384" y="1104"/>
            <a:chExt cx="5228" cy="2565"/>
          </a:xfrm>
        </p:grpSpPr>
        <p:grpSp>
          <p:nvGrpSpPr>
            <p:cNvPr id="3" name="Group 5"/>
            <p:cNvGrpSpPr>
              <a:grpSpLocks noChangeAspect="1"/>
            </p:cNvGrpSpPr>
            <p:nvPr/>
          </p:nvGrpSpPr>
          <p:grpSpPr bwMode="auto">
            <a:xfrm>
              <a:off x="384" y="1104"/>
              <a:ext cx="2348" cy="2565"/>
              <a:chOff x="528" y="1104"/>
              <a:chExt cx="2348" cy="2565"/>
            </a:xfrm>
          </p:grpSpPr>
          <p:grpSp>
            <p:nvGrpSpPr>
              <p:cNvPr id="4" name="Group 6"/>
              <p:cNvGrpSpPr>
                <a:grpSpLocks noChangeAspect="1"/>
              </p:cNvGrpSpPr>
              <p:nvPr/>
            </p:nvGrpSpPr>
            <p:grpSpPr bwMode="auto">
              <a:xfrm>
                <a:off x="528" y="1104"/>
                <a:ext cx="2348" cy="1173"/>
                <a:chOff x="528" y="1104"/>
                <a:chExt cx="2348" cy="1173"/>
              </a:xfrm>
            </p:grpSpPr>
            <p:pic>
              <p:nvPicPr>
                <p:cNvPr id="769031" name="Picture 7" descr="wim_fin"/>
                <p:cNvPicPr>
                  <a:picLocks noChangeAspect="1" noChangeArrowheads="1"/>
                </p:cNvPicPr>
                <p:nvPr/>
              </p:nvPicPr>
              <p:blipFill>
                <a:blip r:embed="rId3"/>
                <a:srcRect/>
                <a:stretch>
                  <a:fillRect/>
                </a:stretch>
              </p:blipFill>
              <p:spPr bwMode="auto">
                <a:xfrm>
                  <a:off x="528" y="1104"/>
                  <a:ext cx="1077" cy="1077"/>
                </a:xfrm>
                <a:prstGeom prst="rect">
                  <a:avLst/>
                </a:prstGeom>
                <a:noFill/>
              </p:spPr>
            </p:pic>
            <p:pic>
              <p:nvPicPr>
                <p:cNvPr id="769032" name="Picture 8" descr="wim_hist_fin"/>
                <p:cNvPicPr>
                  <a:picLocks noChangeAspect="1" noChangeArrowheads="1"/>
                </p:cNvPicPr>
                <p:nvPr/>
              </p:nvPicPr>
              <p:blipFill>
                <a:blip r:embed="rId4"/>
                <a:srcRect/>
                <a:stretch>
                  <a:fillRect/>
                </a:stretch>
              </p:blipFill>
              <p:spPr bwMode="auto">
                <a:xfrm>
                  <a:off x="1632" y="1344"/>
                  <a:ext cx="1244" cy="933"/>
                </a:xfrm>
                <a:prstGeom prst="rect">
                  <a:avLst/>
                </a:prstGeom>
                <a:noFill/>
              </p:spPr>
            </p:pic>
          </p:grpSp>
          <p:grpSp>
            <p:nvGrpSpPr>
              <p:cNvPr id="5" name="Group 9"/>
              <p:cNvGrpSpPr>
                <a:grpSpLocks noChangeAspect="1"/>
              </p:cNvGrpSpPr>
              <p:nvPr/>
            </p:nvGrpSpPr>
            <p:grpSpPr bwMode="auto">
              <a:xfrm>
                <a:off x="528" y="2496"/>
                <a:ext cx="2348" cy="1173"/>
                <a:chOff x="528" y="2496"/>
                <a:chExt cx="2348" cy="1173"/>
              </a:xfrm>
            </p:grpSpPr>
            <p:pic>
              <p:nvPicPr>
                <p:cNvPr id="769034" name="Picture 10" descr="wim2_fin"/>
                <p:cNvPicPr>
                  <a:picLocks noChangeAspect="1" noChangeArrowheads="1"/>
                </p:cNvPicPr>
                <p:nvPr/>
              </p:nvPicPr>
              <p:blipFill>
                <a:blip r:embed="rId5"/>
                <a:srcRect/>
                <a:stretch>
                  <a:fillRect/>
                </a:stretch>
              </p:blipFill>
              <p:spPr bwMode="auto">
                <a:xfrm>
                  <a:off x="528" y="2496"/>
                  <a:ext cx="1077" cy="1077"/>
                </a:xfrm>
                <a:prstGeom prst="rect">
                  <a:avLst/>
                </a:prstGeom>
                <a:noFill/>
              </p:spPr>
            </p:pic>
            <p:pic>
              <p:nvPicPr>
                <p:cNvPr id="769035" name="Picture 11" descr="wim2_hist_fin"/>
                <p:cNvPicPr>
                  <a:picLocks noChangeAspect="1" noChangeArrowheads="1"/>
                </p:cNvPicPr>
                <p:nvPr/>
              </p:nvPicPr>
              <p:blipFill>
                <a:blip r:embed="rId6"/>
                <a:srcRect/>
                <a:stretch>
                  <a:fillRect/>
                </a:stretch>
              </p:blipFill>
              <p:spPr bwMode="auto">
                <a:xfrm>
                  <a:off x="1632" y="2736"/>
                  <a:ext cx="1244" cy="933"/>
                </a:xfrm>
                <a:prstGeom prst="rect">
                  <a:avLst/>
                </a:prstGeom>
                <a:noFill/>
              </p:spPr>
            </p:pic>
          </p:grpSp>
        </p:grpSp>
        <p:grpSp>
          <p:nvGrpSpPr>
            <p:cNvPr id="6" name="Group 12"/>
            <p:cNvGrpSpPr>
              <a:grpSpLocks noChangeAspect="1"/>
            </p:cNvGrpSpPr>
            <p:nvPr/>
          </p:nvGrpSpPr>
          <p:grpSpPr bwMode="auto">
            <a:xfrm>
              <a:off x="3264" y="1104"/>
              <a:ext cx="2348" cy="2565"/>
              <a:chOff x="3168" y="1104"/>
              <a:chExt cx="2348" cy="2565"/>
            </a:xfrm>
          </p:grpSpPr>
          <p:grpSp>
            <p:nvGrpSpPr>
              <p:cNvPr id="7" name="Group 13"/>
              <p:cNvGrpSpPr>
                <a:grpSpLocks noChangeAspect="1"/>
              </p:cNvGrpSpPr>
              <p:nvPr/>
            </p:nvGrpSpPr>
            <p:grpSpPr bwMode="auto">
              <a:xfrm>
                <a:off x="3168" y="1104"/>
                <a:ext cx="2348" cy="1173"/>
                <a:chOff x="3168" y="1104"/>
                <a:chExt cx="2348" cy="1173"/>
              </a:xfrm>
            </p:grpSpPr>
            <p:pic>
              <p:nvPicPr>
                <p:cNvPr id="769038" name="Picture 14" descr="bim_hist_fin"/>
                <p:cNvPicPr>
                  <a:picLocks noChangeAspect="1" noChangeArrowheads="1"/>
                </p:cNvPicPr>
                <p:nvPr/>
              </p:nvPicPr>
              <p:blipFill>
                <a:blip r:embed="rId7"/>
                <a:srcRect/>
                <a:stretch>
                  <a:fillRect/>
                </a:stretch>
              </p:blipFill>
              <p:spPr bwMode="auto">
                <a:xfrm>
                  <a:off x="4272" y="1344"/>
                  <a:ext cx="1244" cy="933"/>
                </a:xfrm>
                <a:prstGeom prst="rect">
                  <a:avLst/>
                </a:prstGeom>
                <a:noFill/>
              </p:spPr>
            </p:pic>
            <p:pic>
              <p:nvPicPr>
                <p:cNvPr id="769039" name="Picture 15" descr="bim_fin"/>
                <p:cNvPicPr>
                  <a:picLocks noChangeAspect="1" noChangeArrowheads="1"/>
                </p:cNvPicPr>
                <p:nvPr/>
              </p:nvPicPr>
              <p:blipFill>
                <a:blip r:embed="rId8"/>
                <a:srcRect/>
                <a:stretch>
                  <a:fillRect/>
                </a:stretch>
              </p:blipFill>
              <p:spPr bwMode="auto">
                <a:xfrm>
                  <a:off x="3168" y="1104"/>
                  <a:ext cx="1077" cy="1077"/>
                </a:xfrm>
                <a:prstGeom prst="rect">
                  <a:avLst/>
                </a:prstGeom>
                <a:noFill/>
              </p:spPr>
            </p:pic>
          </p:grpSp>
          <p:grpSp>
            <p:nvGrpSpPr>
              <p:cNvPr id="8" name="Group 16"/>
              <p:cNvGrpSpPr>
                <a:grpSpLocks noChangeAspect="1"/>
              </p:cNvGrpSpPr>
              <p:nvPr/>
            </p:nvGrpSpPr>
            <p:grpSpPr bwMode="auto">
              <a:xfrm>
                <a:off x="3168" y="2496"/>
                <a:ext cx="2348" cy="1173"/>
                <a:chOff x="3168" y="2496"/>
                <a:chExt cx="2348" cy="1173"/>
              </a:xfrm>
            </p:grpSpPr>
            <p:pic>
              <p:nvPicPr>
                <p:cNvPr id="769041" name="Picture 17" descr="bim2_fin"/>
                <p:cNvPicPr>
                  <a:picLocks noChangeAspect="1" noChangeArrowheads="1"/>
                </p:cNvPicPr>
                <p:nvPr/>
              </p:nvPicPr>
              <p:blipFill>
                <a:blip r:embed="rId9"/>
                <a:srcRect/>
                <a:stretch>
                  <a:fillRect/>
                </a:stretch>
              </p:blipFill>
              <p:spPr bwMode="auto">
                <a:xfrm>
                  <a:off x="3168" y="2496"/>
                  <a:ext cx="1077" cy="1077"/>
                </a:xfrm>
                <a:prstGeom prst="rect">
                  <a:avLst/>
                </a:prstGeom>
                <a:noFill/>
              </p:spPr>
            </p:pic>
            <p:pic>
              <p:nvPicPr>
                <p:cNvPr id="769042" name="Picture 18" descr="bim2_hist_fin"/>
                <p:cNvPicPr>
                  <a:picLocks noChangeAspect="1" noChangeArrowheads="1"/>
                </p:cNvPicPr>
                <p:nvPr/>
              </p:nvPicPr>
              <p:blipFill>
                <a:blip r:embed="rId10"/>
                <a:srcRect/>
                <a:stretch>
                  <a:fillRect/>
                </a:stretch>
              </p:blipFill>
              <p:spPr bwMode="auto">
                <a:xfrm>
                  <a:off x="4272" y="2736"/>
                  <a:ext cx="1244" cy="933"/>
                </a:xfrm>
                <a:prstGeom prst="rect">
                  <a:avLst/>
                </a:prstGeom>
                <a:noFill/>
              </p:spPr>
            </p:pic>
          </p:grpSp>
        </p:grpSp>
      </p:grpSp>
      <p:sp>
        <p:nvSpPr>
          <p:cNvPr id="769043" name="Text Box 19"/>
          <p:cNvSpPr txBox="1">
            <a:spLocks noChangeArrowheads="1"/>
          </p:cNvSpPr>
          <p:nvPr/>
        </p:nvSpPr>
        <p:spPr bwMode="auto">
          <a:xfrm>
            <a:off x="762000" y="5334000"/>
            <a:ext cx="7772400"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latin typeface="Avenir Book"/>
                <a:cs typeface="Avenir Book"/>
              </a:rPr>
              <a:t>Statistics like moments or percentiles capture the differences in histograms e.g. standard deviation, skewness, 90</a:t>
            </a:r>
            <a:r>
              <a:rPr lang="en-US" sz="2000" baseline="30000">
                <a:latin typeface="Avenir Book"/>
                <a:cs typeface="Avenir Book"/>
              </a:rPr>
              <a:t>th</a:t>
            </a:r>
            <a:r>
              <a:rPr lang="en-US" sz="2000">
                <a:latin typeface="Avenir Book"/>
                <a:cs typeface="Avenir Book"/>
              </a:rPr>
              <a:t> percentile.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p:txBody>
          <a:bodyPr/>
          <a:lstStyle/>
          <a:p>
            <a:r>
              <a:rPr lang="en-US" sz="4000">
                <a:latin typeface="Avenir Book"/>
                <a:cs typeface="Avenir Book"/>
              </a:rPr>
              <a:t>Filter outputs look different too.</a:t>
            </a:r>
          </a:p>
        </p:txBody>
      </p:sp>
      <p:pic>
        <p:nvPicPr>
          <p:cNvPr id="771075" name="Picture 3" descr="wim_fin"/>
          <p:cNvPicPr>
            <a:picLocks noChangeAspect="1" noChangeArrowheads="1"/>
          </p:cNvPicPr>
          <p:nvPr/>
        </p:nvPicPr>
        <p:blipFill>
          <a:blip r:embed="rId3"/>
          <a:srcRect/>
          <a:stretch>
            <a:fillRect/>
          </a:stretch>
        </p:blipFill>
        <p:spPr bwMode="auto">
          <a:xfrm>
            <a:off x="1066800" y="1371600"/>
            <a:ext cx="1538288" cy="1538288"/>
          </a:xfrm>
          <a:prstGeom prst="rect">
            <a:avLst/>
          </a:prstGeom>
          <a:noFill/>
        </p:spPr>
      </p:pic>
      <p:pic>
        <p:nvPicPr>
          <p:cNvPr id="771076" name="Picture 4" descr="bim_fin"/>
          <p:cNvPicPr>
            <a:picLocks noChangeAspect="1" noChangeArrowheads="1"/>
          </p:cNvPicPr>
          <p:nvPr/>
        </p:nvPicPr>
        <p:blipFill>
          <a:blip r:embed="rId4"/>
          <a:srcRect/>
          <a:stretch>
            <a:fillRect/>
          </a:stretch>
        </p:blipFill>
        <p:spPr bwMode="auto">
          <a:xfrm>
            <a:off x="1066800" y="3200400"/>
            <a:ext cx="1538288" cy="1538288"/>
          </a:xfrm>
          <a:prstGeom prst="rect">
            <a:avLst/>
          </a:prstGeom>
          <a:noFill/>
        </p:spPr>
      </p:pic>
      <p:sp>
        <p:nvSpPr>
          <p:cNvPr id="771077" name="Text Box 5"/>
          <p:cNvSpPr txBox="1">
            <a:spLocks noChangeArrowheads="1"/>
          </p:cNvSpPr>
          <p:nvPr/>
        </p:nvSpPr>
        <p:spPr bwMode="auto">
          <a:xfrm>
            <a:off x="457200" y="5029200"/>
            <a:ext cx="8382000" cy="178510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latin typeface="Avenir Book"/>
                <a:cs typeface="Avenir Book"/>
              </a:rPr>
              <a:t>Filters pick up on the deep shadows, bright specularities and higher local contrast of black materials.</a:t>
            </a:r>
          </a:p>
          <a:p>
            <a:pPr>
              <a:spcBef>
                <a:spcPct val="50000"/>
              </a:spcBef>
            </a:pPr>
            <a:r>
              <a:rPr lang="en-US" sz="2000">
                <a:latin typeface="Avenir Book"/>
                <a:cs typeface="Avenir Book"/>
              </a:rPr>
              <a:t>Statistics of filter output histogram can be used to discriminate white and black surfaces e.g. standard deviation, skewness, 10</a:t>
            </a:r>
            <a:r>
              <a:rPr lang="en-US" sz="2000" baseline="30000">
                <a:latin typeface="Avenir Book"/>
                <a:cs typeface="Avenir Book"/>
              </a:rPr>
              <a:t>th</a:t>
            </a:r>
            <a:r>
              <a:rPr lang="en-US" sz="2000">
                <a:latin typeface="Avenir Book"/>
                <a:cs typeface="Avenir Book"/>
              </a:rPr>
              <a:t> percentile etc.</a:t>
            </a:r>
          </a:p>
        </p:txBody>
      </p:sp>
      <p:pic>
        <p:nvPicPr>
          <p:cNvPr id="771078" name="Picture 6" descr="wim_fil_fin"/>
          <p:cNvPicPr>
            <a:picLocks noChangeAspect="1" noChangeArrowheads="1"/>
          </p:cNvPicPr>
          <p:nvPr/>
        </p:nvPicPr>
        <p:blipFill>
          <a:blip r:embed="rId5"/>
          <a:srcRect/>
          <a:stretch>
            <a:fillRect/>
          </a:stretch>
        </p:blipFill>
        <p:spPr bwMode="auto">
          <a:xfrm>
            <a:off x="3124200" y="1371600"/>
            <a:ext cx="1563688" cy="1563688"/>
          </a:xfrm>
          <a:prstGeom prst="rect">
            <a:avLst/>
          </a:prstGeom>
          <a:noFill/>
        </p:spPr>
      </p:pic>
      <p:pic>
        <p:nvPicPr>
          <p:cNvPr id="771079" name="Picture 7" descr="bim_fil_fin"/>
          <p:cNvPicPr>
            <a:picLocks noChangeAspect="1" noChangeArrowheads="1"/>
          </p:cNvPicPr>
          <p:nvPr/>
        </p:nvPicPr>
        <p:blipFill>
          <a:blip r:embed="rId6"/>
          <a:srcRect/>
          <a:stretch>
            <a:fillRect/>
          </a:stretch>
        </p:blipFill>
        <p:spPr bwMode="auto">
          <a:xfrm>
            <a:off x="3124200" y="3200400"/>
            <a:ext cx="1563688" cy="1563688"/>
          </a:xfrm>
          <a:prstGeom prst="rect">
            <a:avLst/>
          </a:prstGeom>
          <a:noFill/>
        </p:spPr>
      </p:pic>
      <p:grpSp>
        <p:nvGrpSpPr>
          <p:cNvPr id="2" name="Group 8"/>
          <p:cNvGrpSpPr>
            <a:grpSpLocks/>
          </p:cNvGrpSpPr>
          <p:nvPr/>
        </p:nvGrpSpPr>
        <p:grpSpPr bwMode="auto">
          <a:xfrm>
            <a:off x="4953000" y="1828800"/>
            <a:ext cx="3810000" cy="2741613"/>
            <a:chOff x="2736" y="624"/>
            <a:chExt cx="2400" cy="1727"/>
          </a:xfrm>
        </p:grpSpPr>
        <p:pic>
          <p:nvPicPr>
            <p:cNvPr id="771081" name="Picture 9" descr="fil_hist"/>
            <p:cNvPicPr>
              <a:picLocks noChangeAspect="1" noChangeArrowheads="1"/>
            </p:cNvPicPr>
            <p:nvPr/>
          </p:nvPicPr>
          <p:blipFill>
            <a:blip r:embed="rId7"/>
            <a:srcRect/>
            <a:stretch>
              <a:fillRect/>
            </a:stretch>
          </p:blipFill>
          <p:spPr bwMode="auto">
            <a:xfrm>
              <a:off x="2736" y="624"/>
              <a:ext cx="2303" cy="1727"/>
            </a:xfrm>
            <a:prstGeom prst="rect">
              <a:avLst/>
            </a:prstGeom>
            <a:noFill/>
          </p:spPr>
        </p:pic>
        <p:grpSp>
          <p:nvGrpSpPr>
            <p:cNvPr id="3" name="Group 10"/>
            <p:cNvGrpSpPr>
              <a:grpSpLocks/>
            </p:cNvGrpSpPr>
            <p:nvPr/>
          </p:nvGrpSpPr>
          <p:grpSpPr bwMode="auto">
            <a:xfrm>
              <a:off x="3984" y="768"/>
              <a:ext cx="1152" cy="240"/>
              <a:chOff x="1008" y="2400"/>
              <a:chExt cx="1152" cy="240"/>
            </a:xfrm>
          </p:grpSpPr>
          <p:sp>
            <p:nvSpPr>
              <p:cNvPr id="771083" name="Line 11"/>
              <p:cNvSpPr>
                <a:spLocks noChangeShapeType="1"/>
              </p:cNvSpPr>
              <p:nvPr/>
            </p:nvSpPr>
            <p:spPr bwMode="auto">
              <a:xfrm flipH="1">
                <a:off x="1008" y="2496"/>
                <a:ext cx="240" cy="144"/>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771084" name="Text Box 12"/>
              <p:cNvSpPr txBox="1">
                <a:spLocks noChangeArrowheads="1"/>
              </p:cNvSpPr>
              <p:nvPr/>
            </p:nvSpPr>
            <p:spPr bwMode="auto">
              <a:xfrm>
                <a:off x="1248" y="2400"/>
                <a:ext cx="912"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i="1">
                    <a:latin typeface="Avenir Book"/>
                    <a:cs typeface="Avenir Book"/>
                  </a:rPr>
                  <a:t>white</a:t>
                </a:r>
              </a:p>
            </p:txBody>
          </p:sp>
        </p:grpSp>
        <p:grpSp>
          <p:nvGrpSpPr>
            <p:cNvPr id="4" name="Group 13"/>
            <p:cNvGrpSpPr>
              <a:grpSpLocks/>
            </p:cNvGrpSpPr>
            <p:nvPr/>
          </p:nvGrpSpPr>
          <p:grpSpPr bwMode="auto">
            <a:xfrm>
              <a:off x="4272" y="1728"/>
              <a:ext cx="720" cy="336"/>
              <a:chOff x="1680" y="3408"/>
              <a:chExt cx="720" cy="336"/>
            </a:xfrm>
          </p:grpSpPr>
          <p:sp>
            <p:nvSpPr>
              <p:cNvPr id="771086" name="Line 14"/>
              <p:cNvSpPr>
                <a:spLocks noChangeShapeType="1"/>
              </p:cNvSpPr>
              <p:nvPr/>
            </p:nvSpPr>
            <p:spPr bwMode="auto">
              <a:xfrm flipH="1">
                <a:off x="1680" y="3504"/>
                <a:ext cx="96" cy="240"/>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771087" name="Text Box 15"/>
              <p:cNvSpPr txBox="1">
                <a:spLocks noChangeArrowheads="1"/>
              </p:cNvSpPr>
              <p:nvPr/>
            </p:nvSpPr>
            <p:spPr bwMode="auto">
              <a:xfrm>
                <a:off x="1776" y="3408"/>
                <a:ext cx="624"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i="1">
                    <a:latin typeface="Avenir Book"/>
                    <a:cs typeface="Avenir Book"/>
                  </a:rPr>
                  <a:t>black</a:t>
                </a:r>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a:xfrm>
            <a:off x="76200" y="76200"/>
            <a:ext cx="8915400" cy="1143000"/>
          </a:xfrm>
          <a:noFill/>
        </p:spPr>
        <p:txBody>
          <a:bodyPr/>
          <a:lstStyle/>
          <a:p>
            <a:r>
              <a:rPr lang="en-US" sz="2800">
                <a:latin typeface="Avenir Book"/>
                <a:cs typeface="Avenir Book"/>
              </a:rPr>
              <a:t>Manipulating histograms changes surface appearance</a:t>
            </a:r>
          </a:p>
        </p:txBody>
      </p:sp>
      <p:pic>
        <p:nvPicPr>
          <p:cNvPr id="773123" name="Picture 3" descr="r_im_me2"/>
          <p:cNvPicPr>
            <a:picLocks noChangeAspect="1" noChangeArrowheads="1"/>
          </p:cNvPicPr>
          <p:nvPr/>
        </p:nvPicPr>
        <p:blipFill>
          <a:blip r:embed="rId3"/>
          <a:srcRect/>
          <a:stretch>
            <a:fillRect/>
          </a:stretch>
        </p:blipFill>
        <p:spPr bwMode="auto">
          <a:xfrm>
            <a:off x="381000" y="1346200"/>
            <a:ext cx="1719263" cy="1717675"/>
          </a:xfrm>
          <a:prstGeom prst="rect">
            <a:avLst/>
          </a:prstGeom>
          <a:noFill/>
        </p:spPr>
      </p:pic>
      <p:pic>
        <p:nvPicPr>
          <p:cNvPr id="773124" name="Picture 4" descr="r2b_im_me2"/>
          <p:cNvPicPr>
            <a:picLocks noChangeAspect="1" noChangeArrowheads="1"/>
          </p:cNvPicPr>
          <p:nvPr/>
        </p:nvPicPr>
        <p:blipFill>
          <a:blip r:embed="rId4"/>
          <a:srcRect/>
          <a:stretch>
            <a:fillRect/>
          </a:stretch>
        </p:blipFill>
        <p:spPr bwMode="auto">
          <a:xfrm>
            <a:off x="5257800" y="1346200"/>
            <a:ext cx="1727200" cy="1727200"/>
          </a:xfrm>
          <a:prstGeom prst="rect">
            <a:avLst/>
          </a:prstGeom>
          <a:noFill/>
        </p:spPr>
      </p:pic>
      <p:pic>
        <p:nvPicPr>
          <p:cNvPr id="773125" name="Picture 5" descr="r_im_me2_hist"/>
          <p:cNvPicPr>
            <a:picLocks noChangeAspect="1" noChangeArrowheads="1"/>
          </p:cNvPicPr>
          <p:nvPr/>
        </p:nvPicPr>
        <p:blipFill>
          <a:blip r:embed="rId5"/>
          <a:srcRect/>
          <a:stretch>
            <a:fillRect/>
          </a:stretch>
        </p:blipFill>
        <p:spPr bwMode="auto">
          <a:xfrm>
            <a:off x="2133600" y="1803400"/>
            <a:ext cx="1855788" cy="1387475"/>
          </a:xfrm>
          <a:prstGeom prst="rect">
            <a:avLst/>
          </a:prstGeom>
          <a:noFill/>
        </p:spPr>
      </p:pic>
      <p:pic>
        <p:nvPicPr>
          <p:cNvPr id="773126" name="Picture 6" descr="r2b_im_me2_hist"/>
          <p:cNvPicPr>
            <a:picLocks noChangeAspect="1" noChangeArrowheads="1"/>
          </p:cNvPicPr>
          <p:nvPr/>
        </p:nvPicPr>
        <p:blipFill>
          <a:blip r:embed="rId6"/>
          <a:srcRect/>
          <a:stretch>
            <a:fillRect/>
          </a:stretch>
        </p:blipFill>
        <p:spPr bwMode="auto">
          <a:xfrm>
            <a:off x="7010400" y="1803400"/>
            <a:ext cx="1865313" cy="1397000"/>
          </a:xfrm>
          <a:prstGeom prst="rect">
            <a:avLst/>
          </a:prstGeom>
          <a:noFill/>
        </p:spPr>
      </p:pic>
      <p:sp>
        <p:nvSpPr>
          <p:cNvPr id="773127" name="Line 7"/>
          <p:cNvSpPr>
            <a:spLocks noChangeShapeType="1"/>
          </p:cNvSpPr>
          <p:nvPr/>
        </p:nvSpPr>
        <p:spPr bwMode="auto">
          <a:xfrm>
            <a:off x="4038600" y="2413000"/>
            <a:ext cx="1066800" cy="0"/>
          </a:xfrm>
          <a:prstGeom prst="line">
            <a:avLst/>
          </a:prstGeom>
          <a:noFill/>
          <a:ln w="25400">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773128" name="Text Box 8"/>
          <p:cNvSpPr txBox="1">
            <a:spLocks noChangeArrowheads="1"/>
          </p:cNvSpPr>
          <p:nvPr/>
        </p:nvSpPr>
        <p:spPr bwMode="auto">
          <a:xfrm>
            <a:off x="381000" y="3429000"/>
            <a:ext cx="8458200" cy="7016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latin typeface="Avenir Book"/>
                <a:cs typeface="Avenir Book"/>
              </a:rPr>
              <a:t>Changing the shape of the luminance histogram alters the lightness, and thus surface appearance</a:t>
            </a:r>
          </a:p>
        </p:txBody>
      </p:sp>
      <p:sp>
        <p:nvSpPr>
          <p:cNvPr id="773129" name="Rectangle 9"/>
          <p:cNvSpPr>
            <a:spLocks noChangeArrowheads="1"/>
          </p:cNvSpPr>
          <p:nvPr/>
        </p:nvSpPr>
        <p:spPr bwMode="auto">
          <a:xfrm>
            <a:off x="447675" y="4648200"/>
            <a:ext cx="8391525" cy="1196975"/>
          </a:xfrm>
          <a:prstGeom prst="rect">
            <a:avLst/>
          </a:prstGeom>
          <a:noFill/>
          <a:ln w="9525">
            <a:solidFill>
              <a:schemeClr val="tx1"/>
            </a:solidFill>
            <a:miter lim="800000"/>
            <a:headEnd/>
            <a:tailEnd/>
          </a:ln>
          <a:effectLst/>
        </p:spPr>
        <p:txBody>
          <a:bodyPr>
            <a:prstTxWarp prst="textNoShape">
              <a:avLst/>
            </a:prstTxWarp>
            <a:spAutoFit/>
          </a:bodyPr>
          <a:lstStyle/>
          <a:p>
            <a:pPr>
              <a:spcBef>
                <a:spcPct val="50000"/>
              </a:spcBef>
              <a:buFont typeface="Wingdings" pitchFamily="-104" charset="2"/>
              <a:buChar char="Ø"/>
            </a:pPr>
            <a:r>
              <a:rPr lang="en-US" sz="2400">
                <a:latin typeface="Avenir Book"/>
                <a:cs typeface="Avenir Book"/>
              </a:rPr>
              <a:t> Image based statistics like moments and percentiles are diagnostic of diffuse reflectance. Altering these statistics of an image changes the surface appearance.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p:txBody>
          <a:bodyPr/>
          <a:lstStyle/>
          <a:p>
            <a:r>
              <a:rPr lang="en-US" sz="3200" dirty="0">
                <a:latin typeface="Avenir Book"/>
                <a:ea typeface="Times New Roman" pitchFamily="-104" charset="0"/>
                <a:cs typeface="Avenir Book"/>
              </a:rPr>
              <a:t>Effect of manipulating image statistics on perception</a:t>
            </a:r>
          </a:p>
        </p:txBody>
      </p:sp>
      <p:grpSp>
        <p:nvGrpSpPr>
          <p:cNvPr id="2" name="Group 3"/>
          <p:cNvGrpSpPr>
            <a:grpSpLocks/>
          </p:cNvGrpSpPr>
          <p:nvPr/>
        </p:nvGrpSpPr>
        <p:grpSpPr bwMode="auto">
          <a:xfrm>
            <a:off x="533400" y="1524000"/>
            <a:ext cx="7840663" cy="1844675"/>
            <a:chOff x="336" y="960"/>
            <a:chExt cx="4939" cy="1162"/>
          </a:xfrm>
        </p:grpSpPr>
        <p:pic>
          <p:nvPicPr>
            <p:cNvPr id="809988" name="Picture 4" descr="r_im_me2"/>
            <p:cNvPicPr>
              <a:picLocks noChangeAspect="1" noChangeArrowheads="1"/>
            </p:cNvPicPr>
            <p:nvPr/>
          </p:nvPicPr>
          <p:blipFill>
            <a:blip r:embed="rId2"/>
            <a:srcRect/>
            <a:stretch>
              <a:fillRect/>
            </a:stretch>
          </p:blipFill>
          <p:spPr bwMode="auto">
            <a:xfrm>
              <a:off x="336" y="960"/>
              <a:ext cx="1083" cy="1082"/>
            </a:xfrm>
            <a:prstGeom prst="rect">
              <a:avLst/>
            </a:prstGeom>
            <a:noFill/>
          </p:spPr>
        </p:pic>
        <p:pic>
          <p:nvPicPr>
            <p:cNvPr id="809989" name="Picture 5" descr="r_im_me2_hist"/>
            <p:cNvPicPr>
              <a:picLocks noChangeAspect="1" noChangeArrowheads="1"/>
            </p:cNvPicPr>
            <p:nvPr/>
          </p:nvPicPr>
          <p:blipFill>
            <a:blip r:embed="rId3"/>
            <a:srcRect/>
            <a:stretch>
              <a:fillRect/>
            </a:stretch>
          </p:blipFill>
          <p:spPr bwMode="auto">
            <a:xfrm>
              <a:off x="1440" y="1248"/>
              <a:ext cx="1169" cy="874"/>
            </a:xfrm>
            <a:prstGeom prst="rect">
              <a:avLst/>
            </a:prstGeom>
            <a:noFill/>
          </p:spPr>
        </p:pic>
        <p:pic>
          <p:nvPicPr>
            <p:cNvPr id="809990" name="Picture 6" descr="b_im_me2"/>
            <p:cNvPicPr>
              <a:picLocks noChangeAspect="1" noChangeArrowheads="1"/>
            </p:cNvPicPr>
            <p:nvPr/>
          </p:nvPicPr>
          <p:blipFill>
            <a:blip r:embed="rId4"/>
            <a:srcRect/>
            <a:stretch>
              <a:fillRect/>
            </a:stretch>
          </p:blipFill>
          <p:spPr bwMode="auto">
            <a:xfrm>
              <a:off x="4192" y="960"/>
              <a:ext cx="1083" cy="1082"/>
            </a:xfrm>
            <a:prstGeom prst="rect">
              <a:avLst/>
            </a:prstGeom>
            <a:noFill/>
          </p:spPr>
        </p:pic>
        <p:pic>
          <p:nvPicPr>
            <p:cNvPr id="809991" name="Picture 7" descr="b_im_me2_hist"/>
            <p:cNvPicPr>
              <a:picLocks noChangeAspect="1" noChangeArrowheads="1"/>
            </p:cNvPicPr>
            <p:nvPr/>
          </p:nvPicPr>
          <p:blipFill>
            <a:blip r:embed="rId5"/>
            <a:srcRect/>
            <a:stretch>
              <a:fillRect/>
            </a:stretch>
          </p:blipFill>
          <p:spPr bwMode="auto">
            <a:xfrm>
              <a:off x="2928" y="1248"/>
              <a:ext cx="1157" cy="868"/>
            </a:xfrm>
            <a:prstGeom prst="rect">
              <a:avLst/>
            </a:prstGeom>
            <a:noFill/>
          </p:spPr>
        </p:pic>
      </p:grpSp>
      <p:sp>
        <p:nvSpPr>
          <p:cNvPr id="809992" name="Text Box 8"/>
          <p:cNvSpPr txBox="1">
            <a:spLocks noChangeArrowheads="1"/>
          </p:cNvSpPr>
          <p:nvPr/>
        </p:nvSpPr>
        <p:spPr bwMode="auto">
          <a:xfrm>
            <a:off x="1219200" y="3352800"/>
            <a:ext cx="533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Avenir Book"/>
                <a:ea typeface="Times New Roman" pitchFamily="-104" charset="0"/>
                <a:cs typeface="Avenir Book"/>
              </a:rPr>
              <a:t>A</a:t>
            </a:r>
          </a:p>
        </p:txBody>
      </p:sp>
      <p:sp>
        <p:nvSpPr>
          <p:cNvPr id="809993" name="Text Box 9"/>
          <p:cNvSpPr txBox="1">
            <a:spLocks noChangeArrowheads="1"/>
          </p:cNvSpPr>
          <p:nvPr/>
        </p:nvSpPr>
        <p:spPr bwMode="auto">
          <a:xfrm>
            <a:off x="7315200" y="3352800"/>
            <a:ext cx="533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Avenir Book"/>
                <a:ea typeface="Times New Roman" pitchFamily="-104" charset="0"/>
                <a:cs typeface="Avenir Book"/>
              </a:rPr>
              <a:t>B</a:t>
            </a:r>
          </a:p>
        </p:txBody>
      </p:sp>
      <p:grpSp>
        <p:nvGrpSpPr>
          <p:cNvPr id="3" name="Group 10"/>
          <p:cNvGrpSpPr>
            <a:grpSpLocks/>
          </p:cNvGrpSpPr>
          <p:nvPr/>
        </p:nvGrpSpPr>
        <p:grpSpPr bwMode="auto">
          <a:xfrm>
            <a:off x="990600" y="3429000"/>
            <a:ext cx="4495800" cy="2895600"/>
            <a:chOff x="624" y="2160"/>
            <a:chExt cx="2832" cy="1824"/>
          </a:xfrm>
        </p:grpSpPr>
        <p:grpSp>
          <p:nvGrpSpPr>
            <p:cNvPr id="4" name="Group 11"/>
            <p:cNvGrpSpPr>
              <a:grpSpLocks/>
            </p:cNvGrpSpPr>
            <p:nvPr/>
          </p:nvGrpSpPr>
          <p:grpSpPr bwMode="auto">
            <a:xfrm>
              <a:off x="624" y="2160"/>
              <a:ext cx="2832" cy="1648"/>
              <a:chOff x="624" y="2160"/>
              <a:chExt cx="2832" cy="1648"/>
            </a:xfrm>
          </p:grpSpPr>
          <p:sp>
            <p:nvSpPr>
              <p:cNvPr id="809996" name="Text Box 12"/>
              <p:cNvSpPr txBox="1">
                <a:spLocks noChangeArrowheads="1"/>
              </p:cNvSpPr>
              <p:nvPr/>
            </p:nvSpPr>
            <p:spPr bwMode="auto">
              <a:xfrm>
                <a:off x="624" y="2755"/>
                <a:ext cx="528" cy="749"/>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7200">
                    <a:solidFill>
                      <a:srgbClr val="800000"/>
                    </a:solidFill>
                    <a:latin typeface="Avenir Book"/>
                    <a:ea typeface="Times New Roman" pitchFamily="-104" charset="0"/>
                    <a:cs typeface="Avenir Book"/>
                  </a:rPr>
                  <a:t>?</a:t>
                </a:r>
              </a:p>
            </p:txBody>
          </p:sp>
          <p:grpSp>
            <p:nvGrpSpPr>
              <p:cNvPr id="5" name="Group 13"/>
              <p:cNvGrpSpPr>
                <a:grpSpLocks/>
              </p:cNvGrpSpPr>
              <p:nvPr/>
            </p:nvGrpSpPr>
            <p:grpSpPr bwMode="auto">
              <a:xfrm>
                <a:off x="1440" y="2160"/>
                <a:ext cx="2016" cy="1648"/>
                <a:chOff x="1440" y="2160"/>
                <a:chExt cx="2016" cy="1648"/>
              </a:xfrm>
            </p:grpSpPr>
            <p:pic>
              <p:nvPicPr>
                <p:cNvPr id="809998" name="Picture 14" descr="r2b_im_me2_hist"/>
                <p:cNvPicPr>
                  <a:picLocks noChangeAspect="1" noChangeArrowheads="1"/>
                </p:cNvPicPr>
                <p:nvPr/>
              </p:nvPicPr>
              <p:blipFill>
                <a:blip r:embed="rId6"/>
                <a:srcRect/>
                <a:stretch>
                  <a:fillRect/>
                </a:stretch>
              </p:blipFill>
              <p:spPr bwMode="auto">
                <a:xfrm>
                  <a:off x="1440" y="2928"/>
                  <a:ext cx="1175" cy="880"/>
                </a:xfrm>
                <a:prstGeom prst="rect">
                  <a:avLst/>
                </a:prstGeom>
                <a:noFill/>
              </p:spPr>
            </p:pic>
            <p:sp>
              <p:nvSpPr>
                <p:cNvPr id="809999" name="Line 15"/>
                <p:cNvSpPr>
                  <a:spLocks noChangeShapeType="1"/>
                </p:cNvSpPr>
                <p:nvPr/>
              </p:nvSpPr>
              <p:spPr bwMode="auto">
                <a:xfrm flipH="1">
                  <a:off x="2064" y="2160"/>
                  <a:ext cx="1392" cy="672"/>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grpSp>
        </p:grpSp>
        <p:grpSp>
          <p:nvGrpSpPr>
            <p:cNvPr id="6" name="Group 16"/>
            <p:cNvGrpSpPr>
              <a:grpSpLocks/>
            </p:cNvGrpSpPr>
            <p:nvPr/>
          </p:nvGrpSpPr>
          <p:grpSpPr bwMode="auto">
            <a:xfrm>
              <a:off x="624" y="3753"/>
              <a:ext cx="720" cy="231"/>
              <a:chOff x="768" y="3753"/>
              <a:chExt cx="720" cy="231"/>
            </a:xfrm>
          </p:grpSpPr>
          <p:sp>
            <p:nvSpPr>
              <p:cNvPr id="810001" name="Text Box 17"/>
              <p:cNvSpPr txBox="1">
                <a:spLocks noChangeArrowheads="1"/>
              </p:cNvSpPr>
              <p:nvPr/>
            </p:nvSpPr>
            <p:spPr bwMode="auto">
              <a:xfrm>
                <a:off x="768" y="3753"/>
                <a:ext cx="720" cy="23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Avenir Book"/>
                    <a:ea typeface="Times New Roman" pitchFamily="-104" charset="0"/>
                    <a:cs typeface="Avenir Book"/>
                  </a:rPr>
                  <a:t>A     B</a:t>
                </a:r>
              </a:p>
            </p:txBody>
          </p:sp>
          <p:sp>
            <p:nvSpPr>
              <p:cNvPr id="810002" name="Line 18"/>
              <p:cNvSpPr>
                <a:spLocks noChangeShapeType="1"/>
              </p:cNvSpPr>
              <p:nvPr/>
            </p:nvSpPr>
            <p:spPr bwMode="auto">
              <a:xfrm>
                <a:off x="960" y="3888"/>
                <a:ext cx="144"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grpSp>
      </p:grpSp>
      <p:grpSp>
        <p:nvGrpSpPr>
          <p:cNvPr id="7" name="Group 19"/>
          <p:cNvGrpSpPr>
            <a:grpSpLocks/>
          </p:cNvGrpSpPr>
          <p:nvPr/>
        </p:nvGrpSpPr>
        <p:grpSpPr bwMode="auto">
          <a:xfrm>
            <a:off x="3276600" y="3429000"/>
            <a:ext cx="5105400" cy="2895600"/>
            <a:chOff x="2064" y="2160"/>
            <a:chExt cx="3216" cy="1824"/>
          </a:xfrm>
        </p:grpSpPr>
        <p:grpSp>
          <p:nvGrpSpPr>
            <p:cNvPr id="8" name="Group 20"/>
            <p:cNvGrpSpPr>
              <a:grpSpLocks/>
            </p:cNvGrpSpPr>
            <p:nvPr/>
          </p:nvGrpSpPr>
          <p:grpSpPr bwMode="auto">
            <a:xfrm>
              <a:off x="2064" y="2160"/>
              <a:ext cx="2976" cy="1641"/>
              <a:chOff x="2064" y="2160"/>
              <a:chExt cx="2976" cy="1641"/>
            </a:xfrm>
          </p:grpSpPr>
          <p:sp>
            <p:nvSpPr>
              <p:cNvPr id="810005" name="Text Box 21"/>
              <p:cNvSpPr txBox="1">
                <a:spLocks noChangeArrowheads="1"/>
              </p:cNvSpPr>
              <p:nvPr/>
            </p:nvSpPr>
            <p:spPr bwMode="auto">
              <a:xfrm>
                <a:off x="4512" y="2755"/>
                <a:ext cx="528" cy="749"/>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7200">
                    <a:solidFill>
                      <a:srgbClr val="800000"/>
                    </a:solidFill>
                    <a:latin typeface="Avenir Book"/>
                    <a:ea typeface="Times New Roman" pitchFamily="-104" charset="0"/>
                    <a:cs typeface="Avenir Book"/>
                  </a:rPr>
                  <a:t>?</a:t>
                </a:r>
              </a:p>
            </p:txBody>
          </p:sp>
          <p:grpSp>
            <p:nvGrpSpPr>
              <p:cNvPr id="9" name="Group 22"/>
              <p:cNvGrpSpPr>
                <a:grpSpLocks/>
              </p:cNvGrpSpPr>
              <p:nvPr/>
            </p:nvGrpSpPr>
            <p:grpSpPr bwMode="auto">
              <a:xfrm>
                <a:off x="2064" y="2160"/>
                <a:ext cx="2033" cy="1641"/>
                <a:chOff x="2064" y="2160"/>
                <a:chExt cx="2033" cy="1641"/>
              </a:xfrm>
            </p:grpSpPr>
            <p:pic>
              <p:nvPicPr>
                <p:cNvPr id="810007" name="Picture 23" descr="b2r_im_me2_hist"/>
                <p:cNvPicPr>
                  <a:picLocks noChangeAspect="1" noChangeArrowheads="1"/>
                </p:cNvPicPr>
                <p:nvPr/>
              </p:nvPicPr>
              <p:blipFill>
                <a:blip r:embed="rId7"/>
                <a:srcRect/>
                <a:stretch>
                  <a:fillRect/>
                </a:stretch>
              </p:blipFill>
              <p:spPr bwMode="auto">
                <a:xfrm>
                  <a:off x="2928" y="2924"/>
                  <a:ext cx="1169" cy="877"/>
                </a:xfrm>
                <a:prstGeom prst="rect">
                  <a:avLst/>
                </a:prstGeom>
                <a:noFill/>
              </p:spPr>
            </p:pic>
            <p:sp>
              <p:nvSpPr>
                <p:cNvPr id="810008" name="Line 24"/>
                <p:cNvSpPr>
                  <a:spLocks noChangeShapeType="1"/>
                </p:cNvSpPr>
                <p:nvPr/>
              </p:nvSpPr>
              <p:spPr bwMode="auto">
                <a:xfrm>
                  <a:off x="2064" y="2160"/>
                  <a:ext cx="1392" cy="672"/>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grpSp>
        </p:grpSp>
        <p:grpSp>
          <p:nvGrpSpPr>
            <p:cNvPr id="10" name="Group 25"/>
            <p:cNvGrpSpPr>
              <a:grpSpLocks/>
            </p:cNvGrpSpPr>
            <p:nvPr/>
          </p:nvGrpSpPr>
          <p:grpSpPr bwMode="auto">
            <a:xfrm>
              <a:off x="4560" y="3753"/>
              <a:ext cx="720" cy="231"/>
              <a:chOff x="768" y="3753"/>
              <a:chExt cx="720" cy="231"/>
            </a:xfrm>
          </p:grpSpPr>
          <p:sp>
            <p:nvSpPr>
              <p:cNvPr id="810010" name="Text Box 26"/>
              <p:cNvSpPr txBox="1">
                <a:spLocks noChangeArrowheads="1"/>
              </p:cNvSpPr>
              <p:nvPr/>
            </p:nvSpPr>
            <p:spPr bwMode="auto">
              <a:xfrm>
                <a:off x="768" y="3753"/>
                <a:ext cx="720" cy="23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Avenir Book"/>
                    <a:ea typeface="Times New Roman" pitchFamily="-104" charset="0"/>
                    <a:cs typeface="Avenir Book"/>
                  </a:rPr>
                  <a:t>B     A</a:t>
                </a:r>
              </a:p>
            </p:txBody>
          </p:sp>
          <p:sp>
            <p:nvSpPr>
              <p:cNvPr id="810011" name="Line 27"/>
              <p:cNvSpPr>
                <a:spLocks noChangeShapeType="1"/>
              </p:cNvSpPr>
              <p:nvPr/>
            </p:nvSpPr>
            <p:spPr bwMode="auto">
              <a:xfrm>
                <a:off x="960" y="3888"/>
                <a:ext cx="144"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grpSp>
      </p:grpSp>
      <p:pic>
        <p:nvPicPr>
          <p:cNvPr id="810012" name="Picture 28" descr="r2b_im_me2"/>
          <p:cNvPicPr>
            <a:picLocks noChangeAspect="1" noChangeArrowheads="1"/>
          </p:cNvPicPr>
          <p:nvPr/>
        </p:nvPicPr>
        <p:blipFill>
          <a:blip r:embed="rId8"/>
          <a:srcRect/>
          <a:stretch>
            <a:fillRect/>
          </a:stretch>
        </p:blipFill>
        <p:spPr bwMode="auto">
          <a:xfrm>
            <a:off x="533400" y="4191000"/>
            <a:ext cx="1727200" cy="1727200"/>
          </a:xfrm>
          <a:prstGeom prst="rect">
            <a:avLst/>
          </a:prstGeom>
          <a:noFill/>
        </p:spPr>
      </p:pic>
      <p:pic>
        <p:nvPicPr>
          <p:cNvPr id="810013" name="Picture 29" descr="b2r_im_me2"/>
          <p:cNvPicPr>
            <a:picLocks noChangeAspect="1" noChangeArrowheads="1"/>
          </p:cNvPicPr>
          <p:nvPr/>
        </p:nvPicPr>
        <p:blipFill>
          <a:blip r:embed="rId9"/>
          <a:srcRect/>
          <a:stretch>
            <a:fillRect/>
          </a:stretch>
        </p:blipFill>
        <p:spPr bwMode="auto">
          <a:xfrm>
            <a:off x="6705600" y="4191000"/>
            <a:ext cx="1727200" cy="1727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00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0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venir Book"/>
                <a:cs typeface="Avenir Book"/>
              </a:rPr>
              <a:t>The importance of distribution of intensities</a:t>
            </a:r>
            <a:endParaRPr lang="en-US" dirty="0">
              <a:latin typeface="Avenir Book"/>
              <a:cs typeface="Avenir Book"/>
            </a:endParaRPr>
          </a:p>
        </p:txBody>
      </p:sp>
      <p:pic>
        <p:nvPicPr>
          <p:cNvPr id="4" name="Picture 3"/>
          <p:cNvPicPr>
            <a:picLocks noChangeAspect="1"/>
          </p:cNvPicPr>
          <p:nvPr/>
        </p:nvPicPr>
        <p:blipFill>
          <a:blip r:embed="rId2"/>
          <a:stretch>
            <a:fillRect/>
          </a:stretch>
        </p:blipFill>
        <p:spPr>
          <a:xfrm>
            <a:off x="457200" y="1595438"/>
            <a:ext cx="8261350" cy="494335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4"/>
          <p:cNvPicPr>
            <a:picLocks noChangeAspect="1"/>
          </p:cNvPicPr>
          <p:nvPr/>
        </p:nvPicPr>
        <p:blipFill>
          <a:blip r:embed="rId2"/>
          <a:srcRect/>
          <a:stretch>
            <a:fillRect/>
          </a:stretch>
        </p:blipFill>
        <p:spPr bwMode="auto">
          <a:xfrm>
            <a:off x="152400" y="495300"/>
            <a:ext cx="8915400" cy="6362700"/>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4008766" y="1409682"/>
            <a:ext cx="5253765" cy="5964486"/>
          </a:xfrm>
          <a:prstGeom prst="rect">
            <a:avLst/>
          </a:prstGeom>
        </p:spPr>
      </p:pic>
      <p:sp>
        <p:nvSpPr>
          <p:cNvPr id="8" name="Title 1"/>
          <p:cNvSpPr>
            <a:spLocks noGrp="1"/>
          </p:cNvSpPr>
          <p:nvPr>
            <p:ph type="title"/>
          </p:nvPr>
        </p:nvSpPr>
        <p:spPr>
          <a:xfrm>
            <a:off x="533400" y="0"/>
            <a:ext cx="8229600" cy="1143000"/>
          </a:xfrm>
        </p:spPr>
        <p:txBody>
          <a:bodyPr/>
          <a:lstStyle/>
          <a:p>
            <a:pPr eaLnBrk="1" hangingPunct="1"/>
            <a:r>
              <a:rPr lang="en-US" sz="3600" dirty="0" smtClean="0">
                <a:solidFill>
                  <a:srgbClr val="FF6600"/>
                </a:solidFill>
                <a:latin typeface="Avenir Black" charset="0"/>
                <a:ea typeface="Avenir Black" charset="0"/>
                <a:cs typeface="Avenir Black" charset="0"/>
              </a:rPr>
              <a:t>Vision is a learning process</a:t>
            </a:r>
          </a:p>
        </p:txBody>
      </p:sp>
      <p:cxnSp>
        <p:nvCxnSpPr>
          <p:cNvPr id="10" name="Straight Connector 9"/>
          <p:cNvCxnSpPr/>
          <p:nvPr/>
        </p:nvCxnSpPr>
        <p:spPr>
          <a:xfrm>
            <a:off x="3403600" y="3691467"/>
            <a:ext cx="2218267" cy="118533"/>
          </a:xfrm>
          <a:prstGeom prst="line">
            <a:avLst/>
          </a:prstGeom>
          <a:ln w="635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403600" y="3810000"/>
            <a:ext cx="2218267" cy="1"/>
          </a:xfrm>
          <a:prstGeom prst="line">
            <a:avLst/>
          </a:prstGeom>
          <a:ln w="63500">
            <a:solidFill>
              <a:schemeClr val="bg2"/>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noFill/>
          <a:ln/>
        </p:spPr>
        <p:txBody>
          <a:bodyPr>
            <a:normAutofit fontScale="90000"/>
          </a:bodyPr>
          <a:lstStyle/>
          <a:p>
            <a:r>
              <a:rPr lang="en-US" sz="3600" b="1" dirty="0" smtClean="0">
                <a:solidFill>
                  <a:srgbClr val="FF6600"/>
                </a:solidFill>
                <a:latin typeface="Avenir Book"/>
                <a:cs typeface="Avenir Book"/>
              </a:rPr>
              <a:t>I-2. Contour </a:t>
            </a:r>
            <a:r>
              <a:rPr lang="en-US" sz="3600" b="1" dirty="0">
                <a:solidFill>
                  <a:srgbClr val="FF6600"/>
                </a:solidFill>
                <a:latin typeface="Avenir Book"/>
                <a:cs typeface="Avenir Book"/>
              </a:rPr>
              <a:t>grouping from natural image statistics</a:t>
            </a:r>
          </a:p>
        </p:txBody>
      </p:sp>
      <p:sp>
        <p:nvSpPr>
          <p:cNvPr id="884739" name="Rectangle 3"/>
          <p:cNvSpPr>
            <a:spLocks noGrp="1" noChangeArrowheads="1"/>
          </p:cNvSpPr>
          <p:nvPr>
            <p:ph type="body" sz="half" idx="1"/>
          </p:nvPr>
        </p:nvSpPr>
        <p:spPr>
          <a:xfrm>
            <a:off x="457200" y="1752600"/>
            <a:ext cx="4038600" cy="4525963"/>
          </a:xfrm>
          <a:noFill/>
          <a:ln/>
        </p:spPr>
        <p:txBody>
          <a:bodyPr/>
          <a:lstStyle/>
          <a:p>
            <a:pPr>
              <a:lnSpc>
                <a:spcPct val="90000"/>
              </a:lnSpc>
            </a:pPr>
            <a:r>
              <a:rPr lang="en-US" sz="2400">
                <a:latin typeface="Avenir Book"/>
                <a:cs typeface="Avenir Book"/>
              </a:rPr>
              <a:t>How well do the contour integration preferences of human vision actually mirror the characteristics of natural images ?</a:t>
            </a:r>
          </a:p>
          <a:p>
            <a:pPr>
              <a:lnSpc>
                <a:spcPct val="90000"/>
              </a:lnSpc>
            </a:pPr>
            <a:endParaRPr lang="en-US" sz="2400">
              <a:latin typeface="Avenir Book"/>
              <a:cs typeface="Avenir Book"/>
            </a:endParaRPr>
          </a:p>
          <a:p>
            <a:pPr>
              <a:lnSpc>
                <a:spcPct val="90000"/>
              </a:lnSpc>
            </a:pPr>
            <a:r>
              <a:rPr lang="en-US" sz="2400" u="sng">
                <a:latin typeface="Avenir Book"/>
                <a:cs typeface="Avenir Book"/>
              </a:rPr>
              <a:t>Hypothesis</a:t>
            </a:r>
            <a:r>
              <a:rPr lang="en-US" sz="2400">
                <a:latin typeface="Avenir Book"/>
                <a:cs typeface="Avenir Book"/>
              </a:rPr>
              <a:t>: the development of contour integration mechanisms is driven by the occurrence statistics of images encountered in the natural world. </a:t>
            </a:r>
          </a:p>
          <a:p>
            <a:pPr>
              <a:lnSpc>
                <a:spcPct val="90000"/>
              </a:lnSpc>
              <a:buFontTx/>
              <a:buNone/>
            </a:pPr>
            <a:endParaRPr lang="en-US" sz="2400">
              <a:latin typeface="Avenir Book"/>
              <a:cs typeface="Avenir Book"/>
            </a:endParaRPr>
          </a:p>
        </p:txBody>
      </p:sp>
      <p:sp>
        <p:nvSpPr>
          <p:cNvPr id="884740" name="Text Box 4"/>
          <p:cNvSpPr txBox="1">
            <a:spLocks noChangeArrowheads="1"/>
          </p:cNvSpPr>
          <p:nvPr/>
        </p:nvSpPr>
        <p:spPr bwMode="auto">
          <a:xfrm>
            <a:off x="304800" y="6400800"/>
            <a:ext cx="8474075" cy="244475"/>
          </a:xfrm>
          <a:prstGeom prst="rect">
            <a:avLst/>
          </a:prstGeom>
          <a:noFill/>
          <a:ln w="9525">
            <a:noFill/>
            <a:miter lim="800000"/>
            <a:headEnd/>
            <a:tailEnd/>
          </a:ln>
          <a:effectLst/>
        </p:spPr>
        <p:txBody>
          <a:bodyPr>
            <a:prstTxWarp prst="textNoShape">
              <a:avLst/>
            </a:prstTxWarp>
            <a:spAutoFit/>
          </a:bodyPr>
          <a:lstStyle/>
          <a:p>
            <a:r>
              <a:rPr lang="en-US" sz="1000">
                <a:latin typeface="Avenir Book"/>
                <a:cs typeface="Avenir Book"/>
              </a:rPr>
              <a:t>Geisler et al (2001). Edges co-occurrence in natural images predicts contour grouping performances. Vision Research, 41, 711-724.</a:t>
            </a:r>
          </a:p>
        </p:txBody>
      </p:sp>
      <p:sp>
        <p:nvSpPr>
          <p:cNvPr id="884742" name="Rectangle 6"/>
          <p:cNvSpPr>
            <a:spLocks noChangeArrowheads="1"/>
          </p:cNvSpPr>
          <p:nvPr/>
        </p:nvSpPr>
        <p:spPr bwMode="auto">
          <a:xfrm>
            <a:off x="5029200" y="5715000"/>
            <a:ext cx="3429000" cy="609600"/>
          </a:xfrm>
          <a:prstGeom prst="rect">
            <a:avLst/>
          </a:prstGeom>
          <a:solidFill>
            <a:schemeClr val="bg1"/>
          </a:solidFill>
          <a:ln w="9525">
            <a:noFill/>
            <a:miter lim="800000"/>
            <a:headEnd/>
            <a:tailEnd/>
          </a:ln>
          <a:effectLst/>
        </p:spPr>
        <p:txBody>
          <a:bodyPr wrap="none" anchor="ctr">
            <a:prstTxWarp prst="textNoShape">
              <a:avLst/>
            </a:prstTxWarp>
          </a:bodyPr>
          <a:lstStyle/>
          <a:p>
            <a:pPr algn="ctr"/>
            <a:endParaRPr lang="en-US">
              <a:latin typeface="Avenir Book"/>
              <a:cs typeface="Avenir Book"/>
            </a:endParaRPr>
          </a:p>
        </p:txBody>
      </p:sp>
      <p:pic>
        <p:nvPicPr>
          <p:cNvPr id="884744" name="Picture 8"/>
          <p:cNvPicPr>
            <a:picLocks noChangeAspect="1" noChangeArrowheads="1"/>
          </p:cNvPicPr>
          <p:nvPr/>
        </p:nvPicPr>
        <p:blipFill>
          <a:blip r:embed="rId2"/>
          <a:srcRect/>
          <a:stretch>
            <a:fillRect/>
          </a:stretch>
        </p:blipFill>
        <p:spPr bwMode="auto">
          <a:xfrm>
            <a:off x="4876800" y="1752600"/>
            <a:ext cx="3492500"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5763" name="Rectangle 3"/>
          <p:cNvSpPr>
            <a:spLocks noGrp="1" noChangeArrowheads="1"/>
          </p:cNvSpPr>
          <p:nvPr>
            <p:ph type="body" sz="half" idx="1"/>
          </p:nvPr>
        </p:nvSpPr>
        <p:spPr>
          <a:xfrm>
            <a:off x="228600" y="1028700"/>
            <a:ext cx="4648200" cy="3886200"/>
          </a:xfrm>
          <a:noFill/>
          <a:ln/>
        </p:spPr>
        <p:txBody>
          <a:bodyPr>
            <a:noAutofit/>
          </a:bodyPr>
          <a:lstStyle/>
          <a:p>
            <a:pPr>
              <a:lnSpc>
                <a:spcPct val="80000"/>
              </a:lnSpc>
            </a:pPr>
            <a:r>
              <a:rPr lang="en-US" sz="2000" dirty="0" err="1">
                <a:latin typeface="Avenir Book"/>
                <a:cs typeface="Avenir Book"/>
              </a:rPr>
              <a:t>Geisler</a:t>
            </a:r>
            <a:r>
              <a:rPr lang="en-US" sz="2000" dirty="0">
                <a:latin typeface="Avenir Book"/>
                <a:cs typeface="Avenir Book"/>
              </a:rPr>
              <a:t> measured the contour formation properties of images. Each image was displayed on a computer screen and people moved a cursor to select all the oriented elements that belonged together in a single shared contour.</a:t>
            </a:r>
          </a:p>
          <a:p>
            <a:pPr>
              <a:lnSpc>
                <a:spcPct val="80000"/>
              </a:lnSpc>
            </a:pPr>
            <a:endParaRPr lang="en-US" sz="2000" dirty="0">
              <a:latin typeface="Avenir Book"/>
              <a:cs typeface="Avenir Book"/>
            </a:endParaRPr>
          </a:p>
          <a:p>
            <a:pPr>
              <a:lnSpc>
                <a:spcPct val="80000"/>
              </a:lnSpc>
            </a:pPr>
            <a:r>
              <a:rPr lang="en-US" sz="2000" dirty="0">
                <a:latin typeface="Avenir Book"/>
                <a:cs typeface="Avenir Book"/>
              </a:rPr>
              <a:t>They computed the orientation and position differences among all pairs of segments belonging to a same contour. </a:t>
            </a:r>
          </a:p>
          <a:p>
            <a:pPr>
              <a:lnSpc>
                <a:spcPct val="80000"/>
              </a:lnSpc>
              <a:buFontTx/>
              <a:buNone/>
            </a:pPr>
            <a:endParaRPr lang="en-US" sz="2000" dirty="0">
              <a:latin typeface="Avenir Book"/>
              <a:cs typeface="Avenir Book"/>
            </a:endParaRPr>
          </a:p>
          <a:p>
            <a:pPr>
              <a:lnSpc>
                <a:spcPct val="80000"/>
              </a:lnSpc>
            </a:pPr>
            <a:r>
              <a:rPr lang="en-US" sz="2000" u="sng" dirty="0">
                <a:latin typeface="Avenir Book"/>
                <a:cs typeface="Avenir Book"/>
              </a:rPr>
              <a:t>Result</a:t>
            </a:r>
            <a:r>
              <a:rPr lang="en-US" sz="2000" dirty="0">
                <a:latin typeface="Avenir Book"/>
                <a:cs typeface="Avenir Book"/>
              </a:rPr>
              <a:t>: </a:t>
            </a:r>
            <a:r>
              <a:rPr lang="en-US" sz="2000" b="1" dirty="0">
                <a:latin typeface="Avenir Book"/>
                <a:cs typeface="Avenir Book"/>
              </a:rPr>
              <a:t>Adjacent segments of any single natural contour tend to have very similar orientations</a:t>
            </a:r>
            <a:r>
              <a:rPr lang="en-US" sz="2000" dirty="0">
                <a:latin typeface="Avenir Book"/>
                <a:cs typeface="Avenir Book"/>
              </a:rPr>
              <a:t>, but segments of the same contour that are further apart tend to have orientations disparate. </a:t>
            </a:r>
          </a:p>
        </p:txBody>
      </p:sp>
      <p:pic>
        <p:nvPicPr>
          <p:cNvPr id="885767" name="Picture 7"/>
          <p:cNvPicPr>
            <a:picLocks noChangeAspect="1" noChangeArrowheads="1"/>
          </p:cNvPicPr>
          <p:nvPr/>
        </p:nvPicPr>
        <p:blipFill>
          <a:blip r:embed="rId3"/>
          <a:srcRect/>
          <a:stretch>
            <a:fillRect/>
          </a:stretch>
        </p:blipFill>
        <p:spPr bwMode="auto">
          <a:xfrm>
            <a:off x="4876799" y="1181100"/>
            <a:ext cx="4017347" cy="4064000"/>
          </a:xfrm>
          <a:prstGeom prst="rect">
            <a:avLst/>
          </a:prstGeom>
          <a:noFill/>
          <a:ln w="9525">
            <a:noFill/>
            <a:miter lim="800000"/>
            <a:headEnd/>
            <a:tailEnd/>
          </a:ln>
          <a:effectLst/>
        </p:spPr>
      </p:pic>
      <p:sp>
        <p:nvSpPr>
          <p:cNvPr id="885768" name="Text Box 8"/>
          <p:cNvSpPr txBox="1">
            <a:spLocks noChangeArrowheads="1"/>
          </p:cNvSpPr>
          <p:nvPr/>
        </p:nvSpPr>
        <p:spPr bwMode="auto">
          <a:xfrm>
            <a:off x="304800" y="6400800"/>
            <a:ext cx="8474075" cy="244475"/>
          </a:xfrm>
          <a:prstGeom prst="rect">
            <a:avLst/>
          </a:prstGeom>
          <a:noFill/>
          <a:ln w="9525">
            <a:noFill/>
            <a:miter lim="800000"/>
            <a:headEnd/>
            <a:tailEnd/>
          </a:ln>
          <a:effectLst/>
        </p:spPr>
        <p:txBody>
          <a:bodyPr>
            <a:prstTxWarp prst="textNoShape">
              <a:avLst/>
            </a:prstTxWarp>
            <a:spAutoFit/>
          </a:bodyPr>
          <a:lstStyle/>
          <a:p>
            <a:r>
              <a:rPr lang="en-US" sz="1000">
                <a:latin typeface="Avenir Book"/>
                <a:cs typeface="Avenir Book"/>
              </a:rPr>
              <a:t>Geisler et al (2001). Edges co-occurrence in natural images predicts contour grouping performances. Vision Research, 41, 711-724.</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r>
              <a:rPr lang="en-US" sz="4000" dirty="0" smtClean="0">
                <a:solidFill>
                  <a:srgbClr val="FF6600"/>
                </a:solidFill>
                <a:latin typeface="Avenir Black"/>
                <a:cs typeface="Avenir Black"/>
              </a:rPr>
              <a:t>II- Mid-level Image Statistics</a:t>
            </a:r>
            <a:endParaRPr lang="en-US" sz="4000" dirty="0">
              <a:solidFill>
                <a:srgbClr val="FF6600"/>
              </a:solidFill>
              <a:latin typeface="Avenir Black"/>
              <a:cs typeface="Avenir Black"/>
            </a:endParaRPr>
          </a:p>
        </p:txBody>
      </p:sp>
      <p:pic>
        <p:nvPicPr>
          <p:cNvPr id="454660" name="Picture 4"/>
          <p:cNvPicPr>
            <a:picLocks noChangeAspect="1" noChangeArrowheads="1"/>
          </p:cNvPicPr>
          <p:nvPr/>
        </p:nvPicPr>
        <p:blipFill>
          <a:blip r:embed="rId2"/>
          <a:srcRect/>
          <a:stretch>
            <a:fillRect/>
          </a:stretch>
        </p:blipFill>
        <p:spPr bwMode="auto">
          <a:xfrm>
            <a:off x="1079500" y="2395538"/>
            <a:ext cx="6980238" cy="2462212"/>
          </a:xfrm>
          <a:prstGeom prst="rect">
            <a:avLst/>
          </a:prstGeom>
          <a:noFill/>
          <a:ln w="9525">
            <a:noFill/>
            <a:miter lim="800000"/>
            <a:headEnd/>
            <a:tailEnd/>
          </a:ln>
          <a:effectLst/>
        </p:spPr>
      </p:pic>
      <p:sp>
        <p:nvSpPr>
          <p:cNvPr id="454661" name="AutoShape 5"/>
          <p:cNvSpPr>
            <a:spLocks noChangeArrowheads="1"/>
          </p:cNvSpPr>
          <p:nvPr/>
        </p:nvSpPr>
        <p:spPr bwMode="auto">
          <a:xfrm rot="-5400000">
            <a:off x="4152900" y="2990850"/>
            <a:ext cx="609600" cy="990600"/>
          </a:xfrm>
          <a:prstGeom prst="downArrow">
            <a:avLst>
              <a:gd name="adj1" fmla="val 50000"/>
              <a:gd name="adj2" fmla="val 40625"/>
            </a:avLst>
          </a:prstGeom>
          <a:solidFill>
            <a:schemeClr val="accent1"/>
          </a:solidFill>
          <a:ln w="9525">
            <a:solidFill>
              <a:schemeClr val="tx1"/>
            </a:solidFill>
            <a:miter lim="800000"/>
            <a:headEnd/>
            <a:tailEnd/>
          </a:ln>
          <a:effectLst/>
        </p:spPr>
        <p:txBody>
          <a:bodyPr vert="eaVert" wrap="none" anchor="ctr">
            <a:prstTxWarp prst="textNoShape">
              <a:avLst/>
            </a:prstTxWarp>
          </a:bodyPr>
          <a:lstStyle/>
          <a:p>
            <a:pPr algn="ctr"/>
            <a:r>
              <a:rPr lang="en-US">
                <a:latin typeface="Avenir Book"/>
                <a:cs typeface="Avenir Book"/>
              </a:rPr>
              <a:t>surfaces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872"/>
            <a:ext cx="8229600" cy="1143000"/>
          </a:xfrm>
        </p:spPr>
        <p:txBody>
          <a:bodyPr/>
          <a:lstStyle/>
          <a:p>
            <a:r>
              <a:rPr lang="en-US" dirty="0" smtClean="0">
                <a:solidFill>
                  <a:srgbClr val="FF6600"/>
                </a:solidFill>
                <a:latin typeface="Avenir Book"/>
                <a:cs typeface="Avenir Book"/>
              </a:rPr>
              <a:t>II-1 Texture Gradient</a:t>
            </a:r>
            <a:endParaRPr lang="en-US" dirty="0">
              <a:solidFill>
                <a:srgbClr val="FF6600"/>
              </a:solidFill>
              <a:latin typeface="Avenir Book"/>
              <a:cs typeface="Avenir Book"/>
            </a:endParaRPr>
          </a:p>
        </p:txBody>
      </p:sp>
      <p:pic>
        <p:nvPicPr>
          <p:cNvPr id="4" name="Content Placeholder 3"/>
          <p:cNvPicPr>
            <a:picLocks noGrp="1" noChangeAspect="1" noChangeArrowheads="1"/>
          </p:cNvPicPr>
          <p:nvPr>
            <p:ph idx="1"/>
          </p:nvPr>
        </p:nvPicPr>
        <p:blipFill>
          <a:blip r:embed="rId2"/>
          <a:srcRect/>
          <a:stretch>
            <a:fillRect/>
          </a:stretch>
        </p:blipFill>
        <p:spPr>
          <a:xfrm>
            <a:off x="533400" y="2743200"/>
            <a:ext cx="7696200" cy="3735388"/>
          </a:xfrm>
          <a:noFill/>
          <a:ln/>
        </p:spPr>
      </p:pic>
      <p:sp>
        <p:nvSpPr>
          <p:cNvPr id="5" name="Text Box 4"/>
          <p:cNvSpPr txBox="1">
            <a:spLocks noChangeArrowheads="1"/>
          </p:cNvSpPr>
          <p:nvPr/>
        </p:nvSpPr>
        <p:spPr bwMode="auto">
          <a:xfrm>
            <a:off x="533400" y="1265872"/>
            <a:ext cx="8016875" cy="1477328"/>
          </a:xfrm>
          <a:prstGeom prst="rect">
            <a:avLst/>
          </a:prstGeom>
          <a:noFill/>
          <a:ln w="9525">
            <a:noFill/>
            <a:miter lim="800000"/>
            <a:headEnd/>
            <a:tailEnd/>
          </a:ln>
          <a:effectLst/>
        </p:spPr>
        <p:txBody>
          <a:bodyPr>
            <a:prstTxWarp prst="textNoShape">
              <a:avLst/>
            </a:prstTxWarp>
            <a:spAutoFit/>
          </a:bodyPr>
          <a:lstStyle/>
          <a:p>
            <a:r>
              <a:rPr lang="en-US" dirty="0">
                <a:latin typeface="Avenir Book"/>
                <a:cs typeface="Avenir Book"/>
              </a:rPr>
              <a:t>Texture gradient describes the correspondence between the pattern of a surface and the structure of the 3 D world. </a:t>
            </a:r>
          </a:p>
          <a:p>
            <a:r>
              <a:rPr lang="en-US" dirty="0">
                <a:latin typeface="Avenir Book"/>
                <a:cs typeface="Avenir Book"/>
              </a:rPr>
              <a:t>There are several signature textural gradient: e.g. frontal surface project uniform gradients. Longitudinal surfaces such as floors and streets project gradient that diminish with greater distance from the observer.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381000" y="0"/>
            <a:ext cx="8229600" cy="1143000"/>
          </a:xfrm>
          <a:noFill/>
          <a:ln/>
        </p:spPr>
        <p:txBody>
          <a:bodyPr>
            <a:normAutofit/>
          </a:bodyPr>
          <a:lstStyle/>
          <a:p>
            <a:r>
              <a:rPr lang="en-US" sz="4800" dirty="0" smtClean="0">
                <a:solidFill>
                  <a:srgbClr val="FF6600"/>
                </a:solidFill>
                <a:latin typeface="Avenir Book"/>
                <a:cs typeface="Avenir Book"/>
              </a:rPr>
              <a:t>II-2 Depth </a:t>
            </a:r>
            <a:r>
              <a:rPr lang="en-US" sz="4800" dirty="0">
                <a:solidFill>
                  <a:srgbClr val="FF6600"/>
                </a:solidFill>
                <a:latin typeface="Avenir Book"/>
                <a:cs typeface="Avenir Book"/>
              </a:rPr>
              <a:t>Perception</a:t>
            </a:r>
          </a:p>
        </p:txBody>
      </p:sp>
      <p:sp>
        <p:nvSpPr>
          <p:cNvPr id="449539" name="Text Box 3"/>
          <p:cNvSpPr txBox="1">
            <a:spLocks noChangeArrowheads="1"/>
          </p:cNvSpPr>
          <p:nvPr/>
        </p:nvSpPr>
        <p:spPr bwMode="auto">
          <a:xfrm>
            <a:off x="381000" y="1193800"/>
            <a:ext cx="7704080" cy="1015663"/>
          </a:xfrm>
          <a:prstGeom prst="rect">
            <a:avLst/>
          </a:prstGeom>
          <a:noFill/>
          <a:ln w="9525">
            <a:noFill/>
            <a:miter lim="800000"/>
            <a:headEnd/>
            <a:tailEnd/>
          </a:ln>
          <a:effectLst/>
        </p:spPr>
        <p:txBody>
          <a:bodyPr wrap="none">
            <a:prstTxWarp prst="textNoShape">
              <a:avLst/>
            </a:prstTxWarp>
            <a:spAutoFit/>
          </a:bodyPr>
          <a:lstStyle/>
          <a:p>
            <a:pPr eaLnBrk="0" hangingPunct="0"/>
            <a:r>
              <a:rPr lang="en-GB" sz="2000" b="1">
                <a:latin typeface="Avenir Book"/>
                <a:cs typeface="Avenir Book"/>
              </a:rPr>
              <a:t>Mean depth </a:t>
            </a:r>
            <a:r>
              <a:rPr lang="en-GB" sz="2000">
                <a:latin typeface="Avenir Book"/>
                <a:cs typeface="Avenir Book"/>
              </a:rPr>
              <a:t>refers to a global measurement of the mean distance </a:t>
            </a:r>
          </a:p>
          <a:p>
            <a:pPr eaLnBrk="0" hangingPunct="0"/>
            <a:r>
              <a:rPr lang="en-GB" sz="2000">
                <a:latin typeface="Avenir Book"/>
                <a:cs typeface="Avenir Book"/>
              </a:rPr>
              <a:t>between the observer and the main objects and structures that </a:t>
            </a:r>
          </a:p>
          <a:p>
            <a:pPr eaLnBrk="0" hangingPunct="0"/>
            <a:r>
              <a:rPr lang="en-GB" sz="2000">
                <a:latin typeface="Avenir Book"/>
                <a:cs typeface="Avenir Book"/>
              </a:rPr>
              <a:t>compose the scene.</a:t>
            </a:r>
          </a:p>
        </p:txBody>
      </p:sp>
      <p:sp>
        <p:nvSpPr>
          <p:cNvPr id="449540" name="Text Box 4"/>
          <p:cNvSpPr txBox="1">
            <a:spLocks noChangeArrowheads="1"/>
          </p:cNvSpPr>
          <p:nvPr/>
        </p:nvSpPr>
        <p:spPr bwMode="auto">
          <a:xfrm>
            <a:off x="800425" y="5257800"/>
            <a:ext cx="7284655" cy="1200329"/>
          </a:xfrm>
          <a:prstGeom prst="rect">
            <a:avLst/>
          </a:prstGeom>
          <a:noFill/>
          <a:ln w="9525">
            <a:noFill/>
            <a:miter lim="800000"/>
            <a:headEnd/>
            <a:tailEnd/>
          </a:ln>
          <a:effectLst/>
        </p:spPr>
        <p:txBody>
          <a:bodyPr wrap="none">
            <a:prstTxWarp prst="textNoShape">
              <a:avLst/>
            </a:prstTxWarp>
            <a:spAutoFit/>
          </a:bodyPr>
          <a:lstStyle/>
          <a:p>
            <a:pPr eaLnBrk="0" hangingPunct="0"/>
            <a:r>
              <a:rPr lang="en-US" b="1" dirty="0">
                <a:latin typeface="Avenir Book"/>
                <a:cs typeface="Avenir Book"/>
              </a:rPr>
              <a:t>Stimulus ambiguity</a:t>
            </a:r>
            <a:r>
              <a:rPr lang="en-US" dirty="0">
                <a:latin typeface="Avenir Book"/>
                <a:cs typeface="Avenir Book"/>
              </a:rPr>
              <a:t>: the three cubes produce the same retinal image.</a:t>
            </a:r>
          </a:p>
          <a:p>
            <a:pPr eaLnBrk="0" hangingPunct="0"/>
            <a:r>
              <a:rPr lang="en-US" dirty="0">
                <a:latin typeface="Avenir Book"/>
                <a:cs typeface="Avenir Book"/>
              </a:rPr>
              <a:t>Monocular information cannot give absolute depth measurements. </a:t>
            </a:r>
          </a:p>
          <a:p>
            <a:pPr eaLnBrk="0" hangingPunct="0"/>
            <a:r>
              <a:rPr lang="en-US" dirty="0">
                <a:latin typeface="Avenir Book"/>
                <a:cs typeface="Avenir Book"/>
              </a:rPr>
              <a:t>Only relative depth information such as shape from shading and </a:t>
            </a:r>
          </a:p>
          <a:p>
            <a:pPr eaLnBrk="0" hangingPunct="0"/>
            <a:r>
              <a:rPr lang="en-US" dirty="0">
                <a:latin typeface="Avenir Book"/>
                <a:cs typeface="Avenir Book"/>
              </a:rPr>
              <a:t>junctions (occlusions) can be obtained.</a:t>
            </a:r>
          </a:p>
        </p:txBody>
      </p:sp>
      <p:grpSp>
        <p:nvGrpSpPr>
          <p:cNvPr id="2" name="Group 5"/>
          <p:cNvGrpSpPr>
            <a:grpSpLocks/>
          </p:cNvGrpSpPr>
          <p:nvPr/>
        </p:nvGrpSpPr>
        <p:grpSpPr bwMode="auto">
          <a:xfrm>
            <a:off x="1212056" y="2433102"/>
            <a:ext cx="6719887" cy="2470150"/>
            <a:chOff x="528" y="1604"/>
            <a:chExt cx="4233" cy="1268"/>
          </a:xfrm>
        </p:grpSpPr>
        <p:grpSp>
          <p:nvGrpSpPr>
            <p:cNvPr id="3" name="Group 6"/>
            <p:cNvGrpSpPr>
              <a:grpSpLocks/>
            </p:cNvGrpSpPr>
            <p:nvPr/>
          </p:nvGrpSpPr>
          <p:grpSpPr bwMode="auto">
            <a:xfrm>
              <a:off x="528" y="1604"/>
              <a:ext cx="4233" cy="1268"/>
              <a:chOff x="231" y="1468"/>
              <a:chExt cx="4233" cy="1268"/>
            </a:xfrm>
          </p:grpSpPr>
          <p:sp>
            <p:nvSpPr>
              <p:cNvPr id="449543" name="Rectangle 7"/>
              <p:cNvSpPr>
                <a:spLocks noChangeArrowheads="1"/>
              </p:cNvSpPr>
              <p:nvPr/>
            </p:nvSpPr>
            <p:spPr bwMode="auto">
              <a:xfrm>
                <a:off x="768" y="1920"/>
                <a:ext cx="624" cy="624"/>
              </a:xfrm>
              <a:prstGeom prst="rect">
                <a:avLst/>
              </a:prstGeom>
              <a:solidFill>
                <a:schemeClr val="accent1"/>
              </a:solidFill>
              <a:ln w="9525">
                <a:miter lim="800000"/>
                <a:headEnd/>
                <a:tailEnd/>
              </a:ln>
              <a:effectLst/>
              <a:scene3d>
                <a:camera prst="legacyPerspectiveFront">
                  <a:rot lat="1500000" lon="1500000" rev="0"/>
                </a:camera>
                <a:lightRig rig="legacyNormal4" dir="t"/>
              </a:scene3d>
              <a:sp3d extrusionH="1370000" prstMaterial="legacyMatte">
                <a:bevelT w="13500" h="13500" prst="angle"/>
                <a:bevelB w="13500" h="13500" prst="angle"/>
                <a:extrusionClr>
                  <a:schemeClr val="accent1"/>
                </a:extrusionClr>
              </a:sp3d>
            </p:spPr>
            <p:txBody>
              <a:bodyPr wrap="none" anchor="ctr">
                <a:prstTxWarp prst="textNoShape">
                  <a:avLst/>
                </a:prstTxWarp>
                <a:flatTx/>
              </a:bodyPr>
              <a:lstStyle/>
              <a:p>
                <a:endParaRPr lang="en-US">
                  <a:latin typeface="Avenir Book"/>
                  <a:cs typeface="Avenir Book"/>
                </a:endParaRPr>
              </a:p>
            </p:txBody>
          </p:sp>
          <p:sp>
            <p:nvSpPr>
              <p:cNvPr id="449544" name="Rectangle 8"/>
              <p:cNvSpPr>
                <a:spLocks noChangeArrowheads="1"/>
              </p:cNvSpPr>
              <p:nvPr/>
            </p:nvSpPr>
            <p:spPr bwMode="auto">
              <a:xfrm>
                <a:off x="2064" y="1968"/>
                <a:ext cx="432" cy="384"/>
              </a:xfrm>
              <a:prstGeom prst="rect">
                <a:avLst/>
              </a:prstGeom>
              <a:solidFill>
                <a:schemeClr val="accent1"/>
              </a:solidFill>
              <a:ln w="9525">
                <a:miter lim="800000"/>
                <a:headEnd/>
                <a:tailEnd/>
              </a:ln>
              <a:effectLst/>
              <a:scene3d>
                <a:camera prst="legacyPerspectiveFront">
                  <a:rot lat="1500000" lon="1500000" rev="0"/>
                </a:camera>
                <a:lightRig rig="legacyNormal4" dir="t"/>
              </a:scene3d>
              <a:sp3d extrusionH="671500" prstMaterial="legacyMatte">
                <a:bevelT w="13500" h="13500" prst="angle"/>
                <a:bevelB w="13500" h="13500" prst="angle"/>
                <a:extrusionClr>
                  <a:schemeClr val="accent1"/>
                </a:extrusionClr>
              </a:sp3d>
            </p:spPr>
            <p:txBody>
              <a:bodyPr wrap="none" anchor="ctr">
                <a:prstTxWarp prst="textNoShape">
                  <a:avLst/>
                </a:prstTxWarp>
                <a:flatTx/>
              </a:bodyPr>
              <a:lstStyle/>
              <a:p>
                <a:endParaRPr lang="en-US">
                  <a:latin typeface="Avenir Book"/>
                  <a:cs typeface="Avenir Book"/>
                </a:endParaRPr>
              </a:p>
            </p:txBody>
          </p:sp>
          <p:sp>
            <p:nvSpPr>
              <p:cNvPr id="449545" name="Rectangle 9"/>
              <p:cNvSpPr>
                <a:spLocks noChangeArrowheads="1"/>
              </p:cNvSpPr>
              <p:nvPr/>
            </p:nvSpPr>
            <p:spPr bwMode="auto">
              <a:xfrm>
                <a:off x="3024" y="2064"/>
                <a:ext cx="192" cy="192"/>
              </a:xfrm>
              <a:prstGeom prst="rect">
                <a:avLst/>
              </a:prstGeom>
              <a:solidFill>
                <a:schemeClr val="accent1"/>
              </a:solidFill>
              <a:ln w="9525">
                <a:miter lim="800000"/>
                <a:headEnd/>
                <a:tailEnd/>
              </a:ln>
              <a:effectLst/>
              <a:scene3d>
                <a:camera prst="legacyPerspectiveFront">
                  <a:rot lat="1500000" lon="1500000" rev="0"/>
                </a:camera>
                <a:lightRig rig="legacyNormal4" dir="t"/>
              </a:scene3d>
              <a:sp3d extrusionH="315900" prstMaterial="legacyMatte">
                <a:bevelT w="13500" h="13500" prst="angle"/>
                <a:bevelB w="13500" h="13500" prst="angle"/>
                <a:extrusionClr>
                  <a:schemeClr val="accent1"/>
                </a:extrusionClr>
              </a:sp3d>
            </p:spPr>
            <p:txBody>
              <a:bodyPr wrap="none" anchor="ctr">
                <a:prstTxWarp prst="textNoShape">
                  <a:avLst/>
                </a:prstTxWarp>
                <a:flatTx/>
              </a:bodyPr>
              <a:lstStyle/>
              <a:p>
                <a:endParaRPr lang="en-US">
                  <a:latin typeface="Avenir Book"/>
                  <a:cs typeface="Avenir Book"/>
                </a:endParaRPr>
              </a:p>
            </p:txBody>
          </p:sp>
          <p:sp>
            <p:nvSpPr>
              <p:cNvPr id="449546" name="Line 10"/>
              <p:cNvSpPr>
                <a:spLocks noChangeShapeType="1"/>
              </p:cNvSpPr>
              <p:nvPr/>
            </p:nvSpPr>
            <p:spPr bwMode="auto">
              <a:xfrm flipH="1">
                <a:off x="521" y="2112"/>
                <a:ext cx="3511" cy="624"/>
              </a:xfrm>
              <a:prstGeom prst="line">
                <a:avLst/>
              </a:prstGeom>
              <a:noFill/>
              <a:ln w="9525">
                <a:solidFill>
                  <a:schemeClr val="tx1"/>
                </a:solidFill>
                <a:round/>
                <a:headEnd/>
                <a:tailEnd/>
              </a:ln>
              <a:effectLst/>
            </p:spPr>
            <p:txBody>
              <a:bodyPr wrap="none" anchor="ctr">
                <a:prstTxWarp prst="textNoShape">
                  <a:avLst/>
                </a:prstTxWarp>
              </a:bodyPr>
              <a:lstStyle/>
              <a:p>
                <a:endParaRPr lang="en-US">
                  <a:latin typeface="Avenir Book"/>
                  <a:cs typeface="Avenir Book"/>
                </a:endParaRPr>
              </a:p>
            </p:txBody>
          </p:sp>
          <p:sp>
            <p:nvSpPr>
              <p:cNvPr id="449547" name="Line 11"/>
              <p:cNvSpPr>
                <a:spLocks noChangeShapeType="1"/>
              </p:cNvSpPr>
              <p:nvPr/>
            </p:nvSpPr>
            <p:spPr bwMode="auto">
              <a:xfrm>
                <a:off x="231" y="1468"/>
                <a:ext cx="3801" cy="644"/>
              </a:xfrm>
              <a:prstGeom prst="line">
                <a:avLst/>
              </a:prstGeom>
              <a:noFill/>
              <a:ln w="9525">
                <a:solidFill>
                  <a:schemeClr val="tx1"/>
                </a:solidFill>
                <a:round/>
                <a:headEnd/>
                <a:tailEnd/>
              </a:ln>
              <a:effectLst/>
            </p:spPr>
            <p:txBody>
              <a:bodyPr wrap="none" anchor="ctr">
                <a:prstTxWarp prst="textNoShape">
                  <a:avLst/>
                </a:prstTxWarp>
              </a:bodyPr>
              <a:lstStyle/>
              <a:p>
                <a:endParaRPr lang="en-US">
                  <a:latin typeface="Avenir Book"/>
                  <a:cs typeface="Avenir Book"/>
                </a:endParaRPr>
              </a:p>
            </p:txBody>
          </p:sp>
          <p:graphicFrame>
            <p:nvGraphicFramePr>
              <p:cNvPr id="449548" name="Object 12"/>
              <p:cNvGraphicFramePr>
                <a:graphicFrameLocks noChangeAspect="1"/>
              </p:cNvGraphicFramePr>
              <p:nvPr/>
            </p:nvGraphicFramePr>
            <p:xfrm>
              <a:off x="4055" y="1920"/>
              <a:ext cx="409" cy="409"/>
            </p:xfrm>
            <a:graphic>
              <a:graphicData uri="http://schemas.openxmlformats.org/presentationml/2006/ole">
                <p:oleObj spid="_x0000_s68610" name="Clip" r:id="rId3" imgW="2365200" imgH="2365200" progId="">
                  <p:embed/>
                </p:oleObj>
              </a:graphicData>
            </a:graphic>
          </p:graphicFrame>
        </p:grpSp>
        <p:sp>
          <p:nvSpPr>
            <p:cNvPr id="449549" name="Rectangle 13"/>
            <p:cNvSpPr>
              <a:spLocks noChangeArrowheads="1"/>
            </p:cNvSpPr>
            <p:nvPr/>
          </p:nvSpPr>
          <p:spPr bwMode="auto">
            <a:xfrm>
              <a:off x="4512" y="2180"/>
              <a:ext cx="96" cy="208"/>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latin typeface="Avenir Book"/>
                <a:cs typeface="Avenir Book"/>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0115" name="Text Box 3"/>
          <p:cNvSpPr txBox="1">
            <a:spLocks noChangeArrowheads="1"/>
          </p:cNvSpPr>
          <p:nvPr/>
        </p:nvSpPr>
        <p:spPr bwMode="auto">
          <a:xfrm>
            <a:off x="457200" y="4457700"/>
            <a:ext cx="8305800" cy="1200328"/>
          </a:xfrm>
          <a:prstGeom prst="rect">
            <a:avLst/>
          </a:prstGeom>
          <a:solidFill>
            <a:schemeClr val="bg1"/>
          </a:solidFill>
          <a:ln w="9525">
            <a:solidFill>
              <a:schemeClr val="tx1"/>
            </a:solidFill>
            <a:miter lim="800000"/>
            <a:headEnd/>
            <a:tailEnd/>
          </a:ln>
          <a:effectLst/>
        </p:spPr>
        <p:txBody>
          <a:bodyPr>
            <a:prstTxWarp prst="textNoShape">
              <a:avLst/>
            </a:prstTxWarp>
            <a:spAutoFit/>
          </a:bodyPr>
          <a:lstStyle/>
          <a:p>
            <a:pPr eaLnBrk="0" hangingPunct="0"/>
            <a:r>
              <a:rPr lang="en-US" sz="2400">
                <a:latin typeface="Avenir Book"/>
                <a:cs typeface="Avenir Book"/>
              </a:rPr>
              <a:t>If d1&gt;&gt;d2&gt;&gt;d3 the structures of each view strongly differ. </a:t>
            </a:r>
            <a:r>
              <a:rPr lang="en-US" sz="2400" b="1">
                <a:latin typeface="Avenir Book"/>
                <a:cs typeface="Avenir Book"/>
              </a:rPr>
              <a:t>Structure</a:t>
            </a:r>
            <a:r>
              <a:rPr lang="en-US" sz="2400">
                <a:latin typeface="Avenir Book"/>
                <a:cs typeface="Avenir Book"/>
              </a:rPr>
              <a:t> provides monocular information about the scale (mean depth) of the space in front of the observer. </a:t>
            </a:r>
          </a:p>
        </p:txBody>
      </p:sp>
      <p:grpSp>
        <p:nvGrpSpPr>
          <p:cNvPr id="2" name="Group 4"/>
          <p:cNvGrpSpPr>
            <a:grpSpLocks/>
          </p:cNvGrpSpPr>
          <p:nvPr/>
        </p:nvGrpSpPr>
        <p:grpSpPr bwMode="auto">
          <a:xfrm>
            <a:off x="1143000" y="1524000"/>
            <a:ext cx="6719888" cy="2357438"/>
            <a:chOff x="811" y="1008"/>
            <a:chExt cx="4233" cy="1485"/>
          </a:xfrm>
        </p:grpSpPr>
        <p:grpSp>
          <p:nvGrpSpPr>
            <p:cNvPr id="3" name="Group 5"/>
            <p:cNvGrpSpPr>
              <a:grpSpLocks/>
            </p:cNvGrpSpPr>
            <p:nvPr/>
          </p:nvGrpSpPr>
          <p:grpSpPr bwMode="auto">
            <a:xfrm>
              <a:off x="811" y="1008"/>
              <a:ext cx="4233" cy="1485"/>
              <a:chOff x="521" y="1536"/>
              <a:chExt cx="4233" cy="1485"/>
            </a:xfrm>
          </p:grpSpPr>
          <p:grpSp>
            <p:nvGrpSpPr>
              <p:cNvPr id="4" name="Group 6"/>
              <p:cNvGrpSpPr>
                <a:grpSpLocks/>
              </p:cNvGrpSpPr>
              <p:nvPr/>
            </p:nvGrpSpPr>
            <p:grpSpPr bwMode="auto">
              <a:xfrm>
                <a:off x="521" y="1536"/>
                <a:ext cx="4233" cy="1268"/>
                <a:chOff x="528" y="2524"/>
                <a:chExt cx="4233" cy="1268"/>
              </a:xfrm>
            </p:grpSpPr>
            <p:graphicFrame>
              <p:nvGraphicFramePr>
                <p:cNvPr id="730119" name="Object 7"/>
                <p:cNvGraphicFramePr>
                  <a:graphicFrameLocks noChangeAspect="1"/>
                </p:cNvGraphicFramePr>
                <p:nvPr/>
              </p:nvGraphicFramePr>
              <p:xfrm>
                <a:off x="864" y="2688"/>
                <a:ext cx="815" cy="1008"/>
              </p:xfrm>
              <a:graphic>
                <a:graphicData uri="http://schemas.openxmlformats.org/presentationml/2006/ole">
                  <p:oleObj spid="_x0000_s69634" name="Clip" r:id="rId3" imgW="2826720" imgH="3497040" progId="">
                    <p:embed/>
                  </p:oleObj>
                </a:graphicData>
              </a:graphic>
            </p:graphicFrame>
            <p:graphicFrame>
              <p:nvGraphicFramePr>
                <p:cNvPr id="730120" name="Object 8"/>
                <p:cNvGraphicFramePr>
                  <a:graphicFrameLocks noChangeAspect="1"/>
                </p:cNvGraphicFramePr>
                <p:nvPr/>
              </p:nvGraphicFramePr>
              <p:xfrm>
                <a:off x="3312" y="3022"/>
                <a:ext cx="288" cy="290"/>
              </p:xfrm>
              <a:graphic>
                <a:graphicData uri="http://schemas.openxmlformats.org/presentationml/2006/ole">
                  <p:oleObj spid="_x0000_s69635" name="Clip" r:id="rId4" imgW="639000" imgH="640440" progId="">
                    <p:embed/>
                  </p:oleObj>
                </a:graphicData>
              </a:graphic>
            </p:graphicFrame>
            <p:graphicFrame>
              <p:nvGraphicFramePr>
                <p:cNvPr id="730121" name="Object 9"/>
                <p:cNvGraphicFramePr>
                  <a:graphicFrameLocks noChangeAspect="1"/>
                </p:cNvGraphicFramePr>
                <p:nvPr/>
              </p:nvGraphicFramePr>
              <p:xfrm>
                <a:off x="2354" y="2882"/>
                <a:ext cx="460" cy="574"/>
              </p:xfrm>
              <a:graphic>
                <a:graphicData uri="http://schemas.openxmlformats.org/presentationml/2006/ole">
                  <p:oleObj spid="_x0000_s69636" name="Clip" r:id="rId5" imgW="944280" imgH="1180440" progId="">
                    <p:embed/>
                  </p:oleObj>
                </a:graphicData>
              </a:graphic>
            </p:graphicFrame>
            <p:sp>
              <p:nvSpPr>
                <p:cNvPr id="730122" name="Line 10"/>
                <p:cNvSpPr>
                  <a:spLocks noChangeShapeType="1"/>
                </p:cNvSpPr>
                <p:nvPr/>
              </p:nvSpPr>
              <p:spPr bwMode="auto">
                <a:xfrm flipH="1">
                  <a:off x="818" y="3168"/>
                  <a:ext cx="3511" cy="624"/>
                </a:xfrm>
                <a:prstGeom prst="line">
                  <a:avLst/>
                </a:prstGeom>
                <a:noFill/>
                <a:ln w="9525">
                  <a:solidFill>
                    <a:schemeClr val="tx1"/>
                  </a:solidFill>
                  <a:round/>
                  <a:headEnd/>
                  <a:tailEnd/>
                </a:ln>
                <a:effectLst/>
              </p:spPr>
              <p:txBody>
                <a:bodyPr wrap="none" anchor="ctr">
                  <a:prstTxWarp prst="textNoShape">
                    <a:avLst/>
                  </a:prstTxWarp>
                </a:bodyPr>
                <a:lstStyle/>
                <a:p>
                  <a:endParaRPr lang="en-US">
                    <a:latin typeface="Avenir Book"/>
                    <a:cs typeface="Avenir Book"/>
                  </a:endParaRPr>
                </a:p>
              </p:txBody>
            </p:sp>
            <p:sp>
              <p:nvSpPr>
                <p:cNvPr id="730123" name="Line 11"/>
                <p:cNvSpPr>
                  <a:spLocks noChangeShapeType="1"/>
                </p:cNvSpPr>
                <p:nvPr/>
              </p:nvSpPr>
              <p:spPr bwMode="auto">
                <a:xfrm>
                  <a:off x="528" y="2524"/>
                  <a:ext cx="3801" cy="644"/>
                </a:xfrm>
                <a:prstGeom prst="line">
                  <a:avLst/>
                </a:prstGeom>
                <a:noFill/>
                <a:ln w="9525">
                  <a:solidFill>
                    <a:schemeClr val="tx1"/>
                  </a:solidFill>
                  <a:round/>
                  <a:headEnd/>
                  <a:tailEnd/>
                </a:ln>
                <a:effectLst/>
              </p:spPr>
              <p:txBody>
                <a:bodyPr wrap="none" anchor="ctr">
                  <a:prstTxWarp prst="textNoShape">
                    <a:avLst/>
                  </a:prstTxWarp>
                </a:bodyPr>
                <a:lstStyle/>
                <a:p>
                  <a:endParaRPr lang="en-US">
                    <a:latin typeface="Avenir Book"/>
                    <a:cs typeface="Avenir Book"/>
                  </a:endParaRPr>
                </a:p>
              </p:txBody>
            </p:sp>
            <p:graphicFrame>
              <p:nvGraphicFramePr>
                <p:cNvPr id="730124" name="Object 12"/>
                <p:cNvGraphicFramePr>
                  <a:graphicFrameLocks noChangeAspect="1"/>
                </p:cNvGraphicFramePr>
                <p:nvPr/>
              </p:nvGraphicFramePr>
              <p:xfrm>
                <a:off x="4352" y="2976"/>
                <a:ext cx="409" cy="409"/>
              </p:xfrm>
              <a:graphic>
                <a:graphicData uri="http://schemas.openxmlformats.org/presentationml/2006/ole">
                  <p:oleObj spid="_x0000_s69637" name="Clip" r:id="rId6" imgW="2365200" imgH="2365200" progId="">
                    <p:embed/>
                  </p:oleObj>
                </a:graphicData>
              </a:graphic>
            </p:graphicFrame>
          </p:grpSp>
          <p:sp>
            <p:nvSpPr>
              <p:cNvPr id="730125" name="Text Box 13"/>
              <p:cNvSpPr txBox="1">
                <a:spLocks noChangeArrowheads="1"/>
              </p:cNvSpPr>
              <p:nvPr/>
            </p:nvSpPr>
            <p:spPr bwMode="auto">
              <a:xfrm>
                <a:off x="1382" y="2730"/>
                <a:ext cx="343" cy="291"/>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Avenir Book"/>
                    <a:cs typeface="Avenir Book"/>
                  </a:rPr>
                  <a:t>d1</a:t>
                </a:r>
              </a:p>
            </p:txBody>
          </p:sp>
          <p:sp>
            <p:nvSpPr>
              <p:cNvPr id="730126" name="Text Box 14"/>
              <p:cNvSpPr txBox="1">
                <a:spLocks noChangeArrowheads="1"/>
              </p:cNvSpPr>
              <p:nvPr/>
            </p:nvSpPr>
            <p:spPr bwMode="auto">
              <a:xfrm>
                <a:off x="2524" y="2490"/>
                <a:ext cx="343" cy="291"/>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Avenir Book"/>
                    <a:cs typeface="Avenir Book"/>
                  </a:rPr>
                  <a:t>d2</a:t>
                </a:r>
              </a:p>
            </p:txBody>
          </p:sp>
          <p:sp>
            <p:nvSpPr>
              <p:cNvPr id="730127" name="Text Box 15"/>
              <p:cNvSpPr txBox="1">
                <a:spLocks noChangeArrowheads="1"/>
              </p:cNvSpPr>
              <p:nvPr/>
            </p:nvSpPr>
            <p:spPr bwMode="auto">
              <a:xfrm>
                <a:off x="3292" y="2298"/>
                <a:ext cx="343" cy="291"/>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Avenir Book"/>
                    <a:cs typeface="Avenir Book"/>
                  </a:rPr>
                  <a:t>d3</a:t>
                </a:r>
              </a:p>
            </p:txBody>
          </p:sp>
        </p:grpSp>
        <p:sp>
          <p:nvSpPr>
            <p:cNvPr id="730128" name="Rectangle 16"/>
            <p:cNvSpPr>
              <a:spLocks noChangeArrowheads="1"/>
            </p:cNvSpPr>
            <p:nvPr/>
          </p:nvSpPr>
          <p:spPr bwMode="auto">
            <a:xfrm>
              <a:off x="4795" y="1588"/>
              <a:ext cx="96" cy="208"/>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latin typeface="Avenir Book"/>
                <a:cs typeface="Avenir Book"/>
              </a:endParaRPr>
            </a:p>
          </p:txBody>
        </p:sp>
      </p:grpSp>
      <p:sp>
        <p:nvSpPr>
          <p:cNvPr id="730129" name="Rectangle 17"/>
          <p:cNvSpPr>
            <a:spLocks noGrp="1" noChangeArrowheads="1"/>
          </p:cNvSpPr>
          <p:nvPr>
            <p:ph type="title"/>
          </p:nvPr>
        </p:nvSpPr>
        <p:spPr>
          <a:xfrm>
            <a:off x="457200" y="274638"/>
            <a:ext cx="8229600" cy="1022350"/>
          </a:xfrm>
          <a:noFill/>
          <a:ln/>
        </p:spPr>
        <p:txBody>
          <a:bodyPr>
            <a:normAutofit/>
          </a:bodyPr>
          <a:lstStyle/>
          <a:p>
            <a:r>
              <a:rPr lang="en-US" sz="3200">
                <a:latin typeface="Avenir Book"/>
                <a:cs typeface="Avenir Book"/>
              </a:rPr>
              <a:t>Depth Perception from Image Structure</a:t>
            </a:r>
          </a:p>
        </p:txBody>
      </p:sp>
      <p:sp>
        <p:nvSpPr>
          <p:cNvPr id="730130" name="Rectangle 18"/>
          <p:cNvSpPr>
            <a:spLocks noChangeArrowheads="1"/>
          </p:cNvSpPr>
          <p:nvPr/>
        </p:nvSpPr>
        <p:spPr bwMode="auto">
          <a:xfrm>
            <a:off x="2518050" y="6477000"/>
            <a:ext cx="6321150" cy="215444"/>
          </a:xfrm>
          <a:prstGeom prst="rect">
            <a:avLst/>
          </a:prstGeom>
          <a:noFill/>
          <a:ln w="9525">
            <a:noFill/>
            <a:miter lim="800000"/>
            <a:headEnd/>
            <a:tailEnd/>
          </a:ln>
          <a:effectLst/>
        </p:spPr>
        <p:txBody>
          <a:bodyPr wrap="none">
            <a:prstTxWarp prst="textNoShape">
              <a:avLst/>
            </a:prstTxWarp>
            <a:spAutoFit/>
          </a:bodyPr>
          <a:lstStyle/>
          <a:p>
            <a:pPr eaLnBrk="0" hangingPunct="0"/>
            <a:r>
              <a:rPr lang="en-US" sz="800">
                <a:latin typeface="Avenir Book"/>
                <a:cs typeface="Avenir Book"/>
              </a:rPr>
              <a:t>Torralba, A., &amp; Oliva, A. (2002). Depth estimation from image structure. </a:t>
            </a:r>
            <a:r>
              <a:rPr lang="en-US" sz="800" i="1">
                <a:latin typeface="Avenir Book"/>
                <a:cs typeface="Avenir Book"/>
              </a:rPr>
              <a:t>IEEE Pattern Analysis and Machine Intelligence,</a:t>
            </a:r>
            <a:r>
              <a:rPr lang="en-US" sz="800">
                <a:latin typeface="Avenir Book"/>
                <a:cs typeface="Avenir Book"/>
              </a:rPr>
              <a:t> 24,1226-1238.</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5378" name="Picture 2" descr="I_374063"/>
          <p:cNvPicPr>
            <a:picLocks noGrp="1" noChangeAspect="1" noChangeArrowheads="1"/>
          </p:cNvPicPr>
          <p:nvPr>
            <p:ph sz="half" idx="1"/>
          </p:nvPr>
        </p:nvPicPr>
        <p:blipFill>
          <a:blip r:embed="rId2"/>
          <a:srcRect/>
          <a:stretch>
            <a:fillRect/>
          </a:stretch>
        </p:blipFill>
        <p:spPr>
          <a:xfrm>
            <a:off x="2971800" y="1676400"/>
            <a:ext cx="3251200" cy="3251200"/>
          </a:xfrm>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6403" name="Picture 3" descr="I_374063"/>
          <p:cNvPicPr>
            <a:picLocks noGrp="1" noChangeAspect="1" noChangeArrowheads="1"/>
          </p:cNvPicPr>
          <p:nvPr>
            <p:ph sz="half" idx="1"/>
          </p:nvPr>
        </p:nvPicPr>
        <p:blipFill>
          <a:blip r:embed="rId2"/>
          <a:srcRect/>
          <a:stretch>
            <a:fillRect/>
          </a:stretch>
        </p:blipFill>
        <p:spPr>
          <a:xfrm>
            <a:off x="2971800" y="1828800"/>
            <a:ext cx="3251200" cy="3251200"/>
          </a:xfrm>
          <a:noFill/>
          <a:ln/>
        </p:spPr>
      </p:pic>
      <p:sp>
        <p:nvSpPr>
          <p:cNvPr id="486404" name="Text Box 4"/>
          <p:cNvSpPr txBox="1">
            <a:spLocks noChangeArrowheads="1"/>
          </p:cNvSpPr>
          <p:nvPr/>
        </p:nvSpPr>
        <p:spPr bwMode="auto">
          <a:xfrm>
            <a:off x="3886200" y="5562600"/>
            <a:ext cx="1506538" cy="457200"/>
          </a:xfrm>
          <a:prstGeom prst="rect">
            <a:avLst/>
          </a:prstGeom>
          <a:noFill/>
          <a:ln w="9525">
            <a:noFill/>
            <a:miter lim="800000"/>
            <a:headEnd/>
            <a:tailEnd/>
          </a:ln>
          <a:effectLst/>
        </p:spPr>
        <p:txBody>
          <a:bodyPr wrap="none">
            <a:prstTxWarp prst="textNoShape">
              <a:avLst/>
            </a:prstTxWarp>
            <a:spAutoFit/>
          </a:bodyPr>
          <a:lstStyle/>
          <a:p>
            <a:r>
              <a:rPr lang="en-US" sz="2400"/>
              <a:t>“A beach”</a:t>
            </a:r>
          </a:p>
        </p:txBody>
      </p:sp>
      <p:grpSp>
        <p:nvGrpSpPr>
          <p:cNvPr id="2" name="Group 5"/>
          <p:cNvGrpSpPr>
            <a:grpSpLocks/>
          </p:cNvGrpSpPr>
          <p:nvPr/>
        </p:nvGrpSpPr>
        <p:grpSpPr bwMode="auto">
          <a:xfrm>
            <a:off x="1236663" y="2379663"/>
            <a:ext cx="6846887" cy="2268537"/>
            <a:chOff x="779" y="1499"/>
            <a:chExt cx="4313" cy="1429"/>
          </a:xfrm>
        </p:grpSpPr>
        <p:grpSp>
          <p:nvGrpSpPr>
            <p:cNvPr id="3" name="Group 6"/>
            <p:cNvGrpSpPr>
              <a:grpSpLocks/>
            </p:cNvGrpSpPr>
            <p:nvPr/>
          </p:nvGrpSpPr>
          <p:grpSpPr bwMode="auto">
            <a:xfrm>
              <a:off x="779" y="2640"/>
              <a:ext cx="1477" cy="288"/>
              <a:chOff x="779" y="2640"/>
              <a:chExt cx="1477" cy="288"/>
            </a:xfrm>
          </p:grpSpPr>
          <p:sp>
            <p:nvSpPr>
              <p:cNvPr id="486407" name="Text Box 7"/>
              <p:cNvSpPr txBox="1">
                <a:spLocks noChangeArrowheads="1"/>
              </p:cNvSpPr>
              <p:nvPr/>
            </p:nvSpPr>
            <p:spPr bwMode="auto">
              <a:xfrm>
                <a:off x="779" y="2640"/>
                <a:ext cx="565" cy="288"/>
              </a:xfrm>
              <a:prstGeom prst="rect">
                <a:avLst/>
              </a:prstGeom>
              <a:noFill/>
              <a:ln w="9525">
                <a:noFill/>
                <a:miter lim="800000"/>
                <a:headEnd/>
                <a:tailEnd/>
              </a:ln>
              <a:effectLst/>
            </p:spPr>
            <p:txBody>
              <a:bodyPr wrap="none">
                <a:prstTxWarp prst="textNoShape">
                  <a:avLst/>
                </a:prstTxWarp>
                <a:spAutoFit/>
              </a:bodyPr>
              <a:lstStyle/>
              <a:p>
                <a:r>
                  <a:rPr lang="en-US" sz="2400"/>
                  <a:t>Sand</a:t>
                </a:r>
              </a:p>
            </p:txBody>
          </p:sp>
          <p:sp>
            <p:nvSpPr>
              <p:cNvPr id="486408" name="Line 8"/>
              <p:cNvSpPr>
                <a:spLocks noChangeShapeType="1"/>
              </p:cNvSpPr>
              <p:nvPr/>
            </p:nvSpPr>
            <p:spPr bwMode="auto">
              <a:xfrm>
                <a:off x="1488" y="2784"/>
                <a:ext cx="768"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pSp>
        <p:grpSp>
          <p:nvGrpSpPr>
            <p:cNvPr id="4" name="Group 9"/>
            <p:cNvGrpSpPr>
              <a:grpSpLocks/>
            </p:cNvGrpSpPr>
            <p:nvPr/>
          </p:nvGrpSpPr>
          <p:grpSpPr bwMode="auto">
            <a:xfrm>
              <a:off x="3552" y="1499"/>
              <a:ext cx="1540" cy="288"/>
              <a:chOff x="3552" y="1499"/>
              <a:chExt cx="1540" cy="288"/>
            </a:xfrm>
          </p:grpSpPr>
          <p:sp>
            <p:nvSpPr>
              <p:cNvPr id="486410" name="Text Box 10"/>
              <p:cNvSpPr txBox="1">
                <a:spLocks noChangeArrowheads="1"/>
              </p:cNvSpPr>
              <p:nvPr/>
            </p:nvSpPr>
            <p:spPr bwMode="auto">
              <a:xfrm>
                <a:off x="4464" y="1499"/>
                <a:ext cx="628" cy="288"/>
              </a:xfrm>
              <a:prstGeom prst="rect">
                <a:avLst/>
              </a:prstGeom>
              <a:noFill/>
              <a:ln w="9525">
                <a:noFill/>
                <a:miter lim="800000"/>
                <a:headEnd/>
                <a:tailEnd/>
              </a:ln>
              <a:effectLst/>
            </p:spPr>
            <p:txBody>
              <a:bodyPr wrap="none">
                <a:prstTxWarp prst="textNoShape">
                  <a:avLst/>
                </a:prstTxWarp>
                <a:spAutoFit/>
              </a:bodyPr>
              <a:lstStyle/>
              <a:p>
                <a:r>
                  <a:rPr lang="en-US" sz="2400"/>
                  <a:t>Water</a:t>
                </a:r>
              </a:p>
            </p:txBody>
          </p:sp>
          <p:sp>
            <p:nvSpPr>
              <p:cNvPr id="486411" name="Line 11"/>
              <p:cNvSpPr>
                <a:spLocks noChangeShapeType="1"/>
              </p:cNvSpPr>
              <p:nvPr/>
            </p:nvSpPr>
            <p:spPr bwMode="auto">
              <a:xfrm flipH="1">
                <a:off x="3552" y="1680"/>
                <a:ext cx="864"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rgbClr val="FF6600"/>
                </a:solidFill>
                <a:latin typeface="Avenir Book"/>
                <a:cs typeface="Avenir Book"/>
              </a:rPr>
              <a:t>Selective rearing experiment</a:t>
            </a:r>
            <a:r>
              <a:rPr lang="en-US" dirty="0" smtClean="0">
                <a:latin typeface="Avenir Book"/>
                <a:cs typeface="Avenir Book"/>
              </a:rPr>
              <a:t/>
            </a:r>
            <a:br>
              <a:rPr lang="en-US" dirty="0" smtClean="0">
                <a:latin typeface="Avenir Book"/>
                <a:cs typeface="Avenir Book"/>
              </a:rPr>
            </a:br>
            <a:r>
              <a:rPr lang="en-US" sz="1778" dirty="0" smtClean="0">
                <a:latin typeface="Avenir Book"/>
                <a:cs typeface="Avenir Book"/>
              </a:rPr>
              <a:t>Blackmore &amp; Cooper (1970) Development of the brain depends on the visual environment</a:t>
            </a:r>
            <a:endParaRPr lang="en-US" sz="1778" dirty="0">
              <a:latin typeface="Avenir Book"/>
              <a:cs typeface="Avenir Book"/>
            </a:endParaRPr>
          </a:p>
        </p:txBody>
      </p:sp>
      <p:pic>
        <p:nvPicPr>
          <p:cNvPr id="5" name="Picture 4"/>
          <p:cNvPicPr>
            <a:picLocks noChangeAspect="1"/>
          </p:cNvPicPr>
          <p:nvPr/>
        </p:nvPicPr>
        <p:blipFill>
          <a:blip r:embed="rId2"/>
          <a:stretch>
            <a:fillRect/>
          </a:stretch>
        </p:blipFill>
        <p:spPr>
          <a:xfrm>
            <a:off x="0" y="1625600"/>
            <a:ext cx="4356100" cy="4742176"/>
          </a:xfrm>
          <a:prstGeom prst="rect">
            <a:avLst/>
          </a:prstGeom>
        </p:spPr>
      </p:pic>
      <p:pic>
        <p:nvPicPr>
          <p:cNvPr id="7" name="Picture 6"/>
          <p:cNvPicPr>
            <a:picLocks noChangeAspect="1"/>
          </p:cNvPicPr>
          <p:nvPr/>
        </p:nvPicPr>
        <p:blipFill>
          <a:blip r:embed="rId3"/>
          <a:stretch>
            <a:fillRect/>
          </a:stretch>
        </p:blipFill>
        <p:spPr>
          <a:xfrm>
            <a:off x="5800466" y="4470406"/>
            <a:ext cx="1971039" cy="2056325"/>
          </a:xfrm>
          <a:prstGeom prst="rect">
            <a:avLst/>
          </a:prstGeom>
        </p:spPr>
      </p:pic>
      <p:grpSp>
        <p:nvGrpSpPr>
          <p:cNvPr id="9" name="Group 8"/>
          <p:cNvGrpSpPr/>
          <p:nvPr/>
        </p:nvGrpSpPr>
        <p:grpSpPr>
          <a:xfrm>
            <a:off x="5470452" y="1716457"/>
            <a:ext cx="2669649" cy="2401543"/>
            <a:chOff x="5245100" y="1625600"/>
            <a:chExt cx="2849034" cy="2562913"/>
          </a:xfrm>
        </p:grpSpPr>
        <p:pic>
          <p:nvPicPr>
            <p:cNvPr id="6" name="Picture 5"/>
            <p:cNvPicPr>
              <a:picLocks noChangeAspect="1"/>
            </p:cNvPicPr>
            <p:nvPr/>
          </p:nvPicPr>
          <p:blipFill>
            <a:blip r:embed="rId4"/>
            <a:stretch>
              <a:fillRect/>
            </a:stretch>
          </p:blipFill>
          <p:spPr>
            <a:xfrm>
              <a:off x="5245100" y="1625600"/>
              <a:ext cx="2641600" cy="2562913"/>
            </a:xfrm>
            <a:prstGeom prst="rect">
              <a:avLst/>
            </a:prstGeom>
          </p:spPr>
        </p:pic>
        <p:sp>
          <p:nvSpPr>
            <p:cNvPr id="8" name="Oval 7"/>
            <p:cNvSpPr/>
            <p:nvPr/>
          </p:nvSpPr>
          <p:spPr>
            <a:xfrm>
              <a:off x="7466645" y="2506134"/>
              <a:ext cx="627489" cy="64346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grpSp>
      <p:sp>
        <p:nvSpPr>
          <p:cNvPr id="10" name="TextBox 9"/>
          <p:cNvSpPr txBox="1"/>
          <p:nvPr/>
        </p:nvSpPr>
        <p:spPr>
          <a:xfrm>
            <a:off x="5470452" y="1417638"/>
            <a:ext cx="2201646" cy="369332"/>
          </a:xfrm>
          <a:prstGeom prst="rect">
            <a:avLst/>
          </a:prstGeom>
          <a:noFill/>
        </p:spPr>
        <p:txBody>
          <a:bodyPr wrap="none" rtlCol="0">
            <a:spAutoFit/>
          </a:bodyPr>
          <a:lstStyle/>
          <a:p>
            <a:r>
              <a:rPr lang="en-US" dirty="0" smtClean="0">
                <a:latin typeface="Avenir Book"/>
                <a:cs typeface="Avenir Book"/>
              </a:rPr>
              <a:t>Vertically reared cat</a:t>
            </a:r>
            <a:endParaRPr lang="en-US" dirty="0">
              <a:latin typeface="Avenir Book"/>
              <a:cs typeface="Avenir Book"/>
            </a:endParaRPr>
          </a:p>
        </p:txBody>
      </p:sp>
      <p:sp>
        <p:nvSpPr>
          <p:cNvPr id="11" name="TextBox 10"/>
          <p:cNvSpPr txBox="1"/>
          <p:nvPr/>
        </p:nvSpPr>
        <p:spPr>
          <a:xfrm>
            <a:off x="5555117" y="4218008"/>
            <a:ext cx="2505814" cy="369332"/>
          </a:xfrm>
          <a:prstGeom prst="rect">
            <a:avLst/>
          </a:prstGeom>
          <a:noFill/>
        </p:spPr>
        <p:txBody>
          <a:bodyPr wrap="none" rtlCol="0">
            <a:spAutoFit/>
          </a:bodyPr>
          <a:lstStyle/>
          <a:p>
            <a:r>
              <a:rPr lang="en-US" dirty="0" smtClean="0">
                <a:latin typeface="Avenir Book"/>
                <a:cs typeface="Avenir Book"/>
              </a:rPr>
              <a:t>Horizontally reared cat</a:t>
            </a:r>
            <a:endParaRPr lang="en-US" dirty="0">
              <a:latin typeface="Avenir Book"/>
              <a:cs typeface="Avenir Book"/>
            </a:endParaRPr>
          </a:p>
        </p:txBody>
      </p:sp>
      <p:sp>
        <p:nvSpPr>
          <p:cNvPr id="12" name="TextBox 11"/>
          <p:cNvSpPr txBox="1"/>
          <p:nvPr/>
        </p:nvSpPr>
        <p:spPr>
          <a:xfrm>
            <a:off x="0" y="6488668"/>
            <a:ext cx="9071714" cy="369332"/>
          </a:xfrm>
          <a:prstGeom prst="rect">
            <a:avLst/>
          </a:prstGeom>
          <a:noFill/>
        </p:spPr>
        <p:txBody>
          <a:bodyPr wrap="none" rtlCol="0">
            <a:spAutoFit/>
          </a:bodyPr>
          <a:lstStyle/>
          <a:p>
            <a:r>
              <a:rPr lang="en-US" dirty="0" smtClean="0">
                <a:latin typeface="Avenir Book"/>
                <a:cs typeface="Avenir Book"/>
              </a:rPr>
              <a:t>Distribution of optimal orientations for 72 cells in the early visual area of the reared cat</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7427" name="Picture 3" descr="374063"/>
          <p:cNvPicPr>
            <a:picLocks noGrp="1" noChangeAspect="1" noChangeArrowheads="1"/>
          </p:cNvPicPr>
          <p:nvPr>
            <p:ph sz="half" idx="2"/>
          </p:nvPr>
        </p:nvPicPr>
        <p:blipFill>
          <a:blip r:embed="rId2"/>
          <a:srcRect/>
          <a:stretch>
            <a:fillRect/>
          </a:stretch>
        </p:blipFill>
        <p:spPr>
          <a:xfrm>
            <a:off x="2971800" y="1828800"/>
            <a:ext cx="3251200" cy="3251200"/>
          </a:xfrm>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8451" name="Picture 3" descr="I_374063"/>
          <p:cNvPicPr>
            <a:picLocks noGrp="1" noChangeAspect="1" noChangeArrowheads="1"/>
          </p:cNvPicPr>
          <p:nvPr>
            <p:ph sz="half" idx="1"/>
          </p:nvPr>
        </p:nvPicPr>
        <p:blipFill>
          <a:blip r:embed="rId2"/>
          <a:srcRect/>
          <a:stretch>
            <a:fillRect/>
          </a:stretch>
        </p:blipFill>
        <p:spPr>
          <a:xfrm>
            <a:off x="838200" y="1371600"/>
            <a:ext cx="3251200" cy="3251200"/>
          </a:xfrm>
          <a:noFill/>
          <a:ln/>
        </p:spPr>
      </p:pic>
      <p:pic>
        <p:nvPicPr>
          <p:cNvPr id="488452" name="Picture 4" descr="374063"/>
          <p:cNvPicPr>
            <a:picLocks noGrp="1" noChangeAspect="1" noChangeArrowheads="1"/>
          </p:cNvPicPr>
          <p:nvPr>
            <p:ph sz="half" idx="2"/>
          </p:nvPr>
        </p:nvPicPr>
        <p:blipFill>
          <a:blip r:embed="rId3"/>
          <a:srcRect/>
          <a:stretch>
            <a:fillRect/>
          </a:stretch>
        </p:blipFill>
        <p:spPr>
          <a:xfrm>
            <a:off x="4902200" y="1371600"/>
            <a:ext cx="3251200" cy="3251200"/>
          </a:xfrm>
          <a:noFill/>
          <a:ln/>
        </p:spPr>
      </p:pic>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4495800" y="1143000"/>
            <a:ext cx="4114800" cy="5181600"/>
          </a:xfrm>
          <a:prstGeom prst="rect">
            <a:avLst/>
          </a:prstGeom>
          <a:solidFill>
            <a:schemeClr val="accent1"/>
          </a:solidFill>
          <a:ln w="9525">
            <a:no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489475" name="Rectangle 3"/>
          <p:cNvSpPr>
            <a:spLocks noChangeArrowheads="1"/>
          </p:cNvSpPr>
          <p:nvPr/>
        </p:nvSpPr>
        <p:spPr bwMode="auto">
          <a:xfrm>
            <a:off x="381000" y="1143000"/>
            <a:ext cx="4114800" cy="5181600"/>
          </a:xfrm>
          <a:prstGeom prst="rect">
            <a:avLst/>
          </a:prstGeom>
          <a:solidFill>
            <a:srgbClr val="FFD6AD"/>
          </a:solidFill>
          <a:ln w="9525">
            <a:no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489476" name="Rectangle 4"/>
          <p:cNvSpPr>
            <a:spLocks noGrp="1" noChangeArrowheads="1"/>
          </p:cNvSpPr>
          <p:nvPr>
            <p:ph type="title"/>
          </p:nvPr>
        </p:nvSpPr>
        <p:spPr>
          <a:xfrm>
            <a:off x="457200" y="152400"/>
            <a:ext cx="8229600" cy="944563"/>
          </a:xfrm>
        </p:spPr>
        <p:txBody>
          <a:bodyPr/>
          <a:lstStyle/>
          <a:p>
            <a:r>
              <a:rPr lang="en-US">
                <a:latin typeface="Avenir Book"/>
                <a:cs typeface="Avenir Book"/>
              </a:rPr>
              <a:t>Depth Perception</a:t>
            </a:r>
          </a:p>
        </p:txBody>
      </p:sp>
      <p:pic>
        <p:nvPicPr>
          <p:cNvPr id="489477" name="Picture 5" descr="I_374063"/>
          <p:cNvPicPr>
            <a:picLocks noGrp="1" noChangeAspect="1" noChangeArrowheads="1"/>
          </p:cNvPicPr>
          <p:nvPr>
            <p:ph sz="half" idx="1"/>
          </p:nvPr>
        </p:nvPicPr>
        <p:blipFill>
          <a:blip r:embed="rId3"/>
          <a:srcRect/>
          <a:stretch>
            <a:fillRect/>
          </a:stretch>
        </p:blipFill>
        <p:spPr>
          <a:xfrm>
            <a:off x="838200" y="1371600"/>
            <a:ext cx="3251200" cy="3251200"/>
          </a:xfrm>
          <a:noFill/>
          <a:ln/>
        </p:spPr>
      </p:pic>
      <p:pic>
        <p:nvPicPr>
          <p:cNvPr id="489478" name="Picture 6" descr="374063"/>
          <p:cNvPicPr>
            <a:picLocks noGrp="1" noChangeAspect="1" noChangeArrowheads="1"/>
          </p:cNvPicPr>
          <p:nvPr>
            <p:ph sz="half" idx="2"/>
          </p:nvPr>
        </p:nvPicPr>
        <p:blipFill>
          <a:blip r:embed="rId4"/>
          <a:srcRect/>
          <a:stretch>
            <a:fillRect/>
          </a:stretch>
        </p:blipFill>
        <p:spPr>
          <a:xfrm>
            <a:off x="4876800" y="1371600"/>
            <a:ext cx="3251200" cy="3251200"/>
          </a:xfrm>
          <a:noFill/>
          <a:ln/>
        </p:spPr>
      </p:pic>
      <p:sp>
        <p:nvSpPr>
          <p:cNvPr id="489479" name="Text Box 7"/>
          <p:cNvSpPr txBox="1">
            <a:spLocks noChangeArrowheads="1"/>
          </p:cNvSpPr>
          <p:nvPr/>
        </p:nvSpPr>
        <p:spPr bwMode="auto">
          <a:xfrm>
            <a:off x="3200400" y="4724400"/>
            <a:ext cx="2584450" cy="366713"/>
          </a:xfrm>
          <a:prstGeom prst="rect">
            <a:avLst/>
          </a:prstGeom>
          <a:noFill/>
          <a:ln w="9525">
            <a:noFill/>
            <a:miter lim="800000"/>
            <a:headEnd/>
            <a:tailEnd/>
          </a:ln>
          <a:effectLst/>
        </p:spPr>
        <p:txBody>
          <a:bodyPr wrap="none">
            <a:prstTxWarp prst="textNoShape">
              <a:avLst/>
            </a:prstTxWarp>
            <a:spAutoFit/>
          </a:bodyPr>
          <a:lstStyle/>
          <a:p>
            <a:r>
              <a:rPr lang="en-US">
                <a:latin typeface="Avenir Book"/>
                <a:cs typeface="Avenir Book"/>
              </a:rPr>
              <a:t>Same Surface structure</a:t>
            </a:r>
          </a:p>
        </p:txBody>
      </p:sp>
      <p:sp>
        <p:nvSpPr>
          <p:cNvPr id="489480" name="Text Box 8"/>
          <p:cNvSpPr txBox="1">
            <a:spLocks noChangeArrowheads="1"/>
          </p:cNvSpPr>
          <p:nvPr/>
        </p:nvSpPr>
        <p:spPr bwMode="auto">
          <a:xfrm>
            <a:off x="1676400" y="5562600"/>
            <a:ext cx="1929275" cy="646331"/>
          </a:xfrm>
          <a:prstGeom prst="rect">
            <a:avLst/>
          </a:prstGeom>
          <a:noFill/>
          <a:ln w="9525">
            <a:noFill/>
            <a:miter lim="800000"/>
            <a:headEnd/>
            <a:tailEnd/>
          </a:ln>
          <a:effectLst/>
        </p:spPr>
        <p:txBody>
          <a:bodyPr wrap="none">
            <a:prstTxWarp prst="textNoShape">
              <a:avLst/>
            </a:prstTxWarp>
            <a:spAutoFit/>
          </a:bodyPr>
          <a:lstStyle/>
          <a:p>
            <a:r>
              <a:rPr lang="en-US">
                <a:latin typeface="Avenir Book"/>
                <a:cs typeface="Avenir Book"/>
              </a:rPr>
              <a:t>“A close-up view</a:t>
            </a:r>
          </a:p>
          <a:p>
            <a:r>
              <a:rPr lang="en-US">
                <a:latin typeface="Avenir Book"/>
                <a:cs typeface="Avenir Book"/>
              </a:rPr>
              <a:t>on a beach”</a:t>
            </a:r>
          </a:p>
        </p:txBody>
      </p:sp>
      <p:sp>
        <p:nvSpPr>
          <p:cNvPr id="489481" name="Text Box 9"/>
          <p:cNvSpPr txBox="1">
            <a:spLocks noChangeArrowheads="1"/>
          </p:cNvSpPr>
          <p:nvPr/>
        </p:nvSpPr>
        <p:spPr bwMode="auto">
          <a:xfrm>
            <a:off x="5715000" y="5562600"/>
            <a:ext cx="2344314" cy="646331"/>
          </a:xfrm>
          <a:prstGeom prst="rect">
            <a:avLst/>
          </a:prstGeom>
          <a:noFill/>
          <a:ln w="9525">
            <a:noFill/>
            <a:miter lim="800000"/>
            <a:headEnd/>
            <a:tailEnd/>
          </a:ln>
          <a:effectLst/>
        </p:spPr>
        <p:txBody>
          <a:bodyPr wrap="none">
            <a:prstTxWarp prst="textNoShape">
              <a:avLst/>
            </a:prstTxWarp>
            <a:spAutoFit/>
          </a:bodyPr>
          <a:lstStyle/>
          <a:p>
            <a:r>
              <a:rPr lang="en-US">
                <a:latin typeface="Avenir Book"/>
                <a:cs typeface="Avenir Book"/>
              </a:rPr>
              <a:t>“A large scene scale,</a:t>
            </a:r>
          </a:p>
          <a:p>
            <a:r>
              <a:rPr lang="en-US">
                <a:latin typeface="Avenir Book"/>
                <a:cs typeface="Avenir Book"/>
              </a:rPr>
              <a:t>a coastline”</a:t>
            </a:r>
          </a:p>
        </p:txBody>
      </p:sp>
      <p:sp>
        <p:nvSpPr>
          <p:cNvPr id="489483" name="Line 11"/>
          <p:cNvSpPr>
            <a:spLocks noChangeShapeType="1"/>
          </p:cNvSpPr>
          <p:nvPr/>
        </p:nvSpPr>
        <p:spPr bwMode="auto">
          <a:xfrm flipH="1">
            <a:off x="3276600" y="5181600"/>
            <a:ext cx="1219200" cy="3048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489484" name="Line 12"/>
          <p:cNvSpPr>
            <a:spLocks noChangeShapeType="1"/>
          </p:cNvSpPr>
          <p:nvPr/>
        </p:nvSpPr>
        <p:spPr bwMode="auto">
          <a:xfrm>
            <a:off x="4495800" y="5181600"/>
            <a:ext cx="1143000" cy="3048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1619" name="Rectangle 3"/>
          <p:cNvSpPr>
            <a:spLocks noChangeArrowheads="1"/>
          </p:cNvSpPr>
          <p:nvPr/>
        </p:nvSpPr>
        <p:spPr bwMode="auto">
          <a:xfrm>
            <a:off x="381000" y="4419600"/>
            <a:ext cx="8382000" cy="2225675"/>
          </a:xfrm>
          <a:prstGeom prst="rect">
            <a:avLst/>
          </a:prstGeom>
          <a:noFill/>
          <a:ln w="9525">
            <a:noFill/>
            <a:miter lim="800000"/>
            <a:headEnd/>
            <a:tailEnd/>
          </a:ln>
          <a:effectLst/>
        </p:spPr>
        <p:txBody>
          <a:bodyPr>
            <a:prstTxWarp prst="textNoShape">
              <a:avLst/>
            </a:prstTxWarp>
            <a:spAutoFit/>
          </a:bodyPr>
          <a:lstStyle/>
          <a:p>
            <a:pPr marL="342900" indent="-342900"/>
            <a:r>
              <a:rPr lang="en-US" sz="2000" b="1" dirty="0">
                <a:latin typeface="Avenir Book"/>
                <a:cs typeface="Avenir Book"/>
              </a:rPr>
              <a:t>The image inversion has two main effects:</a:t>
            </a:r>
          </a:p>
          <a:p>
            <a:pPr marL="342900" indent="-342900"/>
            <a:endParaRPr lang="en-US" sz="2000" dirty="0">
              <a:latin typeface="Avenir Book"/>
              <a:cs typeface="Avenir Book"/>
            </a:endParaRPr>
          </a:p>
          <a:p>
            <a:pPr marL="342900" indent="-342900">
              <a:buFontTx/>
              <a:buAutoNum type="arabicParenR"/>
            </a:pPr>
            <a:r>
              <a:rPr lang="en-US" sz="2000" dirty="0">
                <a:latin typeface="Avenir Book"/>
                <a:cs typeface="Avenir Book"/>
              </a:rPr>
              <a:t>Reverse lighting effects: mainly changes the interpretation of object/ground affiliation</a:t>
            </a:r>
          </a:p>
          <a:p>
            <a:pPr marL="342900" indent="-342900"/>
            <a:endParaRPr lang="en-US" sz="2000" dirty="0">
              <a:latin typeface="Avenir Book"/>
              <a:cs typeface="Avenir Book"/>
            </a:endParaRPr>
          </a:p>
          <a:p>
            <a:pPr marL="342900" indent="-342900"/>
            <a:r>
              <a:rPr lang="en-US" sz="2000" dirty="0">
                <a:latin typeface="Avenir Book"/>
                <a:cs typeface="Avenir Book"/>
              </a:rPr>
              <a:t>2) Inversion of spatial organization: it can produce in some cases large changes in the perceived </a:t>
            </a:r>
            <a:r>
              <a:rPr lang="en-US" sz="2000" i="1" dirty="0">
                <a:latin typeface="Avenir Book"/>
                <a:cs typeface="Avenir Book"/>
              </a:rPr>
              <a:t>scale</a:t>
            </a:r>
            <a:r>
              <a:rPr lang="en-US" sz="2000" dirty="0">
                <a:latin typeface="Avenir Book"/>
                <a:cs typeface="Avenir Book"/>
              </a:rPr>
              <a:t> of the image</a:t>
            </a:r>
          </a:p>
        </p:txBody>
      </p:sp>
      <p:sp>
        <p:nvSpPr>
          <p:cNvPr id="751620" name="Text Box 4"/>
          <p:cNvSpPr txBox="1">
            <a:spLocks noChangeArrowheads="1"/>
          </p:cNvSpPr>
          <p:nvPr/>
        </p:nvSpPr>
        <p:spPr bwMode="auto">
          <a:xfrm>
            <a:off x="1262857" y="443468"/>
            <a:ext cx="3301558" cy="369332"/>
          </a:xfrm>
          <a:prstGeom prst="rect">
            <a:avLst/>
          </a:prstGeom>
          <a:noFill/>
          <a:ln w="9525">
            <a:noFill/>
            <a:miter lim="800000"/>
            <a:headEnd/>
            <a:tailEnd/>
          </a:ln>
          <a:effectLst/>
        </p:spPr>
        <p:txBody>
          <a:bodyPr wrap="none">
            <a:prstTxWarp prst="textNoShape">
              <a:avLst/>
            </a:prstTxWarp>
            <a:spAutoFit/>
          </a:bodyPr>
          <a:lstStyle/>
          <a:p>
            <a:r>
              <a:rPr lang="en-US" b="1" dirty="0">
                <a:latin typeface="Avenir Book"/>
                <a:cs typeface="Avenir Book"/>
              </a:rPr>
              <a:t>Close up view / Looking down</a:t>
            </a:r>
          </a:p>
        </p:txBody>
      </p:sp>
      <p:grpSp>
        <p:nvGrpSpPr>
          <p:cNvPr id="11" name="Group 10"/>
          <p:cNvGrpSpPr/>
          <p:nvPr/>
        </p:nvGrpSpPr>
        <p:grpSpPr>
          <a:xfrm>
            <a:off x="1326357" y="688420"/>
            <a:ext cx="8742362" cy="1673780"/>
            <a:chOff x="401638" y="688420"/>
            <a:chExt cx="8742362" cy="1673780"/>
          </a:xfrm>
        </p:grpSpPr>
        <p:pic>
          <p:nvPicPr>
            <p:cNvPr id="751618" name="Picture 2"/>
            <p:cNvPicPr>
              <a:picLocks noChangeAspect="1" noChangeArrowheads="1"/>
            </p:cNvPicPr>
            <p:nvPr/>
          </p:nvPicPr>
          <p:blipFill>
            <a:blip r:embed="rId3"/>
            <a:srcRect/>
            <a:stretch>
              <a:fillRect/>
            </a:stretch>
          </p:blipFill>
          <p:spPr bwMode="auto">
            <a:xfrm>
              <a:off x="401638" y="838200"/>
              <a:ext cx="8394700" cy="1354138"/>
            </a:xfrm>
            <a:prstGeom prst="rect">
              <a:avLst/>
            </a:prstGeom>
            <a:noFill/>
            <a:ln w="9525">
              <a:noFill/>
              <a:miter lim="800000"/>
              <a:headEnd/>
              <a:tailEnd/>
            </a:ln>
            <a:effectLst/>
          </p:spPr>
        </p:pic>
        <p:sp>
          <p:nvSpPr>
            <p:cNvPr id="8" name="Rectangle 7"/>
            <p:cNvSpPr/>
            <p:nvPr/>
          </p:nvSpPr>
          <p:spPr>
            <a:xfrm>
              <a:off x="6045200" y="688420"/>
              <a:ext cx="3098800" cy="16737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305719" y="2362200"/>
            <a:ext cx="8763000" cy="2057400"/>
            <a:chOff x="381000" y="2362200"/>
            <a:chExt cx="8763000" cy="2057400"/>
          </a:xfrm>
        </p:grpSpPr>
        <p:grpSp>
          <p:nvGrpSpPr>
            <p:cNvPr id="2" name="Group 5"/>
            <p:cNvGrpSpPr>
              <a:grpSpLocks/>
            </p:cNvGrpSpPr>
            <p:nvPr/>
          </p:nvGrpSpPr>
          <p:grpSpPr bwMode="auto">
            <a:xfrm>
              <a:off x="381000" y="2362200"/>
              <a:ext cx="8402638" cy="1828800"/>
              <a:chOff x="240" y="1488"/>
              <a:chExt cx="5293" cy="1152"/>
            </a:xfrm>
          </p:grpSpPr>
          <p:pic>
            <p:nvPicPr>
              <p:cNvPr id="751622" name="Picture 6"/>
              <p:cNvPicPr>
                <a:picLocks noChangeAspect="1" noChangeArrowheads="1"/>
              </p:cNvPicPr>
              <p:nvPr/>
            </p:nvPicPr>
            <p:blipFill>
              <a:blip r:embed="rId4"/>
              <a:srcRect/>
              <a:stretch>
                <a:fillRect/>
              </a:stretch>
            </p:blipFill>
            <p:spPr bwMode="auto">
              <a:xfrm>
                <a:off x="240" y="1774"/>
                <a:ext cx="5293" cy="866"/>
              </a:xfrm>
              <a:prstGeom prst="rect">
                <a:avLst/>
              </a:prstGeom>
              <a:noFill/>
              <a:ln w="9525">
                <a:noFill/>
                <a:miter lim="800000"/>
                <a:headEnd/>
                <a:tailEnd/>
              </a:ln>
              <a:effectLst/>
            </p:spPr>
          </p:pic>
          <p:sp>
            <p:nvSpPr>
              <p:cNvPr id="751623" name="Text Box 7"/>
              <p:cNvSpPr txBox="1">
                <a:spLocks noChangeArrowheads="1"/>
              </p:cNvSpPr>
              <p:nvPr/>
            </p:nvSpPr>
            <p:spPr bwMode="auto">
              <a:xfrm>
                <a:off x="240" y="1488"/>
                <a:ext cx="3337" cy="233"/>
              </a:xfrm>
              <a:prstGeom prst="rect">
                <a:avLst/>
              </a:prstGeom>
              <a:noFill/>
              <a:ln w="9525">
                <a:noFill/>
                <a:miter lim="800000"/>
                <a:headEnd/>
                <a:tailEnd/>
              </a:ln>
              <a:effectLst/>
            </p:spPr>
            <p:txBody>
              <a:bodyPr wrap="none">
                <a:prstTxWarp prst="textNoShape">
                  <a:avLst/>
                </a:prstTxWarp>
                <a:spAutoFit/>
              </a:bodyPr>
              <a:lstStyle/>
              <a:p>
                <a:r>
                  <a:rPr lang="en-US" b="1" dirty="0">
                    <a:latin typeface="Avenir Book"/>
                    <a:cs typeface="Avenir Book"/>
                  </a:rPr>
                  <a:t>Large space / open space / looking at the horizon</a:t>
                </a:r>
              </a:p>
            </p:txBody>
          </p:sp>
        </p:grpSp>
        <p:sp>
          <p:nvSpPr>
            <p:cNvPr id="9" name="Rectangle 8"/>
            <p:cNvSpPr/>
            <p:nvPr/>
          </p:nvSpPr>
          <p:spPr>
            <a:xfrm>
              <a:off x="6045200" y="2745820"/>
              <a:ext cx="3098800" cy="16737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4690" name="Text Box 2"/>
          <p:cNvSpPr txBox="1">
            <a:spLocks noChangeArrowheads="1"/>
          </p:cNvSpPr>
          <p:nvPr/>
        </p:nvSpPr>
        <p:spPr bwMode="auto">
          <a:xfrm>
            <a:off x="533400" y="2514600"/>
            <a:ext cx="7924800" cy="581025"/>
          </a:xfrm>
          <a:prstGeom prst="rect">
            <a:avLst/>
          </a:prstGeom>
          <a:solidFill>
            <a:srgbClr val="99FF33"/>
          </a:solidFill>
          <a:ln w="9525">
            <a:noFill/>
            <a:miter lim="800000"/>
            <a:headEnd/>
            <a:tailEnd/>
          </a:ln>
          <a:effectLst/>
        </p:spPr>
        <p:txBody>
          <a:bodyPr>
            <a:prstTxWarp prst="textNoShape">
              <a:avLst/>
            </a:prstTxWarp>
            <a:spAutoFit/>
          </a:bodyPr>
          <a:lstStyle/>
          <a:p>
            <a:pPr eaLnBrk="0" hangingPunct="0"/>
            <a:r>
              <a:rPr lang="en-US" sz="1600">
                <a:latin typeface="Avenir Book"/>
                <a:cs typeface="Avenir Book"/>
              </a:rPr>
              <a:t>When increasing the size of the space, natural environment structures become larger and smoother.</a:t>
            </a:r>
            <a:endParaRPr lang="en-US">
              <a:latin typeface="Avenir Book"/>
              <a:cs typeface="Avenir Book"/>
            </a:endParaRPr>
          </a:p>
        </p:txBody>
      </p:sp>
      <p:pic>
        <p:nvPicPr>
          <p:cNvPr id="754691" name="Picture 3"/>
          <p:cNvPicPr>
            <a:picLocks noChangeAspect="1" noChangeArrowheads="1"/>
          </p:cNvPicPr>
          <p:nvPr/>
        </p:nvPicPr>
        <p:blipFill>
          <a:blip r:embed="rId3"/>
          <a:srcRect/>
          <a:stretch>
            <a:fillRect/>
          </a:stretch>
        </p:blipFill>
        <p:spPr bwMode="auto">
          <a:xfrm>
            <a:off x="533400" y="990600"/>
            <a:ext cx="7924800" cy="1531938"/>
          </a:xfrm>
          <a:prstGeom prst="rect">
            <a:avLst/>
          </a:prstGeom>
          <a:solidFill>
            <a:srgbClr val="99FF33"/>
          </a:solidFill>
          <a:ln w="9525">
            <a:noFill/>
            <a:miter lim="800000"/>
            <a:headEnd/>
            <a:tailEnd/>
          </a:ln>
          <a:effectLst/>
        </p:spPr>
      </p:pic>
      <p:sp>
        <p:nvSpPr>
          <p:cNvPr id="754692" name="Rectangle 4"/>
          <p:cNvSpPr>
            <a:spLocks noChangeArrowheads="1"/>
          </p:cNvSpPr>
          <p:nvPr/>
        </p:nvSpPr>
        <p:spPr bwMode="auto">
          <a:xfrm>
            <a:off x="0" y="0"/>
            <a:ext cx="9144000" cy="838200"/>
          </a:xfrm>
          <a:prstGeom prst="rect">
            <a:avLst/>
          </a:prstGeom>
          <a:noFill/>
          <a:ln w="9525">
            <a:noFill/>
            <a:miter lim="800000"/>
            <a:headEnd/>
            <a:tailEnd/>
          </a:ln>
        </p:spPr>
        <p:txBody>
          <a:bodyPr anchor="b">
            <a:prstTxWarp prst="textNoShape">
              <a:avLst/>
            </a:prstTxWarp>
          </a:bodyPr>
          <a:lstStyle/>
          <a:p>
            <a:pPr algn="ctr"/>
            <a:r>
              <a:rPr lang="en-US" sz="3600" dirty="0">
                <a:latin typeface="Avenir Book"/>
                <a:cs typeface="Avenir Book"/>
              </a:rPr>
              <a:t>Statistical Regularities of</a:t>
            </a:r>
            <a:r>
              <a:rPr lang="en-US" sz="3600" dirty="0" smtClean="0">
                <a:latin typeface="Avenir Book"/>
                <a:cs typeface="Avenir Book"/>
              </a:rPr>
              <a:t> Depth</a:t>
            </a:r>
            <a:endParaRPr lang="en-US" sz="3600" dirty="0">
              <a:latin typeface="Avenir Book"/>
              <a:cs typeface="Avenir Book"/>
            </a:endParaRPr>
          </a:p>
        </p:txBody>
      </p:sp>
      <p:sp>
        <p:nvSpPr>
          <p:cNvPr id="754693" name="Text Box 5"/>
          <p:cNvSpPr txBox="1">
            <a:spLocks noChangeArrowheads="1"/>
          </p:cNvSpPr>
          <p:nvPr/>
        </p:nvSpPr>
        <p:spPr bwMode="auto">
          <a:xfrm>
            <a:off x="5867400" y="5181600"/>
            <a:ext cx="2743200" cy="457200"/>
          </a:xfrm>
          <a:prstGeom prst="rect">
            <a:avLst/>
          </a:prstGeom>
          <a:noFill/>
          <a:ln w="9525">
            <a:noFill/>
            <a:miter lim="800000"/>
            <a:headEnd/>
            <a:tailEnd/>
          </a:ln>
          <a:effectLst/>
        </p:spPr>
        <p:txBody>
          <a:bodyPr>
            <a:prstTxWarp prst="textNoShape">
              <a:avLst/>
            </a:prstTxWarp>
            <a:spAutoFit/>
          </a:bodyPr>
          <a:lstStyle/>
          <a:p>
            <a:r>
              <a:rPr lang="en-US" sz="1200"/>
              <a:t>Evolution of the slope of the global magnitude spectrum</a:t>
            </a:r>
          </a:p>
        </p:txBody>
      </p:sp>
      <p:pic>
        <p:nvPicPr>
          <p:cNvPr id="754694" name="Picture 6"/>
          <p:cNvPicPr>
            <a:picLocks noChangeAspect="1" noChangeArrowheads="1"/>
          </p:cNvPicPr>
          <p:nvPr/>
        </p:nvPicPr>
        <p:blipFill>
          <a:blip r:embed="rId4"/>
          <a:srcRect/>
          <a:stretch>
            <a:fillRect/>
          </a:stretch>
        </p:blipFill>
        <p:spPr bwMode="auto">
          <a:xfrm>
            <a:off x="533400" y="3806825"/>
            <a:ext cx="7924800" cy="1527175"/>
          </a:xfrm>
          <a:prstGeom prst="rect">
            <a:avLst/>
          </a:prstGeom>
          <a:solidFill>
            <a:srgbClr val="6699FF"/>
          </a:solidFill>
          <a:ln w="9525">
            <a:noFill/>
            <a:miter lim="800000"/>
            <a:headEnd/>
            <a:tailEnd/>
          </a:ln>
          <a:effectLst/>
        </p:spPr>
      </p:pic>
      <p:sp>
        <p:nvSpPr>
          <p:cNvPr id="754695" name="Rectangle 7"/>
          <p:cNvSpPr>
            <a:spLocks noChangeArrowheads="1"/>
          </p:cNvSpPr>
          <p:nvPr/>
        </p:nvSpPr>
        <p:spPr bwMode="auto">
          <a:xfrm>
            <a:off x="457200" y="6537325"/>
            <a:ext cx="6516688" cy="244475"/>
          </a:xfrm>
          <a:prstGeom prst="rect">
            <a:avLst/>
          </a:prstGeom>
          <a:noFill/>
          <a:ln w="9525">
            <a:noFill/>
            <a:miter lim="800000"/>
            <a:headEnd/>
            <a:tailEnd/>
          </a:ln>
          <a:effectLst/>
        </p:spPr>
        <p:txBody>
          <a:bodyPr wrap="none" anchor="ctr">
            <a:prstTxWarp prst="textNoShape">
              <a:avLst/>
            </a:prstTxWarp>
            <a:spAutoFit/>
          </a:bodyPr>
          <a:lstStyle/>
          <a:p>
            <a:r>
              <a:rPr lang="en-US" sz="1000">
                <a:latin typeface="Avenir Book"/>
                <a:cs typeface="Avenir Book"/>
              </a:rPr>
              <a:t>Torralba &amp; Oliva. (2002). Depth estimation from image structure. IEEE Pattern Analysis and Machine Intelligence </a:t>
            </a:r>
          </a:p>
        </p:txBody>
      </p:sp>
      <p:sp>
        <p:nvSpPr>
          <p:cNvPr id="754696" name="Text Box 8"/>
          <p:cNvSpPr txBox="1">
            <a:spLocks noChangeArrowheads="1"/>
          </p:cNvSpPr>
          <p:nvPr/>
        </p:nvSpPr>
        <p:spPr bwMode="auto">
          <a:xfrm>
            <a:off x="533400" y="5330825"/>
            <a:ext cx="7924800" cy="1069975"/>
          </a:xfrm>
          <a:prstGeom prst="rect">
            <a:avLst/>
          </a:prstGeom>
          <a:solidFill>
            <a:srgbClr val="6699FF"/>
          </a:solidFill>
          <a:ln w="9525">
            <a:noFill/>
            <a:miter lim="800000"/>
            <a:headEnd/>
            <a:tailEnd/>
          </a:ln>
          <a:effectLst/>
        </p:spPr>
        <p:txBody>
          <a:bodyPr>
            <a:prstTxWarp prst="textNoShape">
              <a:avLst/>
            </a:prstTxWarp>
            <a:spAutoFit/>
          </a:bodyPr>
          <a:lstStyle/>
          <a:p>
            <a:pPr eaLnBrk="0" hangingPunct="0"/>
            <a:r>
              <a:rPr lang="en-US" sz="1600">
                <a:solidFill>
                  <a:schemeClr val="bg1"/>
                </a:solidFill>
                <a:latin typeface="Avenir Book"/>
                <a:cs typeface="Avenir Book"/>
              </a:rPr>
              <a:t>For man-made environments, the clutter of the scene increases with increasing distance: close-up views on objects have large and homogeneous regions. When increasing the size of the space, the scene “surface” breaks down in smaller pieces (objects, walls, windows, etc).</a:t>
            </a:r>
          </a:p>
        </p:txBody>
      </p:sp>
      <p:sp>
        <p:nvSpPr>
          <p:cNvPr id="754697" name="Line 9"/>
          <p:cNvSpPr>
            <a:spLocks noChangeShapeType="1"/>
          </p:cNvSpPr>
          <p:nvPr/>
        </p:nvSpPr>
        <p:spPr bwMode="auto">
          <a:xfrm>
            <a:off x="1676400" y="3429000"/>
            <a:ext cx="55626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754698" name="Text Box 10"/>
          <p:cNvSpPr txBox="1">
            <a:spLocks noChangeArrowheads="1"/>
          </p:cNvSpPr>
          <p:nvPr/>
        </p:nvSpPr>
        <p:spPr bwMode="auto">
          <a:xfrm>
            <a:off x="457200" y="3214688"/>
            <a:ext cx="1112370" cy="369332"/>
          </a:xfrm>
          <a:prstGeom prst="rect">
            <a:avLst/>
          </a:prstGeom>
          <a:noFill/>
          <a:ln w="9525">
            <a:noFill/>
            <a:miter lim="800000"/>
            <a:headEnd/>
            <a:tailEnd/>
          </a:ln>
          <a:effectLst/>
        </p:spPr>
        <p:txBody>
          <a:bodyPr wrap="none">
            <a:prstTxWarp prst="textNoShape">
              <a:avLst/>
            </a:prstTxWarp>
            <a:spAutoFit/>
          </a:bodyPr>
          <a:lstStyle/>
          <a:p>
            <a:r>
              <a:rPr lang="en-US">
                <a:latin typeface="Avenir Book"/>
                <a:cs typeface="Avenir Book"/>
              </a:rPr>
              <a:t>Close-up</a:t>
            </a:r>
          </a:p>
        </p:txBody>
      </p:sp>
      <p:sp>
        <p:nvSpPr>
          <p:cNvPr id="754699" name="Text Box 11"/>
          <p:cNvSpPr txBox="1">
            <a:spLocks noChangeArrowheads="1"/>
          </p:cNvSpPr>
          <p:nvPr/>
        </p:nvSpPr>
        <p:spPr bwMode="auto">
          <a:xfrm>
            <a:off x="7315200" y="3200400"/>
            <a:ext cx="984250" cy="366713"/>
          </a:xfrm>
          <a:prstGeom prst="rect">
            <a:avLst/>
          </a:prstGeom>
          <a:noFill/>
          <a:ln w="9525">
            <a:noFill/>
            <a:miter lim="800000"/>
            <a:headEnd/>
            <a:tailEnd/>
          </a:ln>
          <a:effectLst/>
        </p:spPr>
        <p:txBody>
          <a:bodyPr wrap="none">
            <a:prstTxWarp prst="textNoShape">
              <a:avLst/>
            </a:prstTxWarp>
            <a:spAutoFit/>
          </a:bodyPr>
          <a:lstStyle/>
          <a:p>
            <a:r>
              <a:rPr lang="en-US">
                <a:latin typeface="Avenir Book"/>
                <a:cs typeface="Avenir Book"/>
              </a:rPr>
              <a:t>Very far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2946" name="Rectangle 2"/>
          <p:cNvSpPr>
            <a:spLocks noGrp="1" noChangeArrowheads="1"/>
          </p:cNvSpPr>
          <p:nvPr>
            <p:ph type="title"/>
          </p:nvPr>
        </p:nvSpPr>
        <p:spPr>
          <a:xfrm>
            <a:off x="457200" y="44828"/>
            <a:ext cx="8229600" cy="1143000"/>
          </a:xfrm>
        </p:spPr>
        <p:txBody>
          <a:bodyPr/>
          <a:lstStyle/>
          <a:p>
            <a:r>
              <a:rPr lang="en-US" sz="4000" dirty="0">
                <a:latin typeface="Avenir Book"/>
                <a:cs typeface="Avenir Book"/>
              </a:rPr>
              <a:t>Natural Image Statistics</a:t>
            </a:r>
          </a:p>
        </p:txBody>
      </p:sp>
      <p:graphicFrame>
        <p:nvGraphicFramePr>
          <p:cNvPr id="722947" name="Object 3"/>
          <p:cNvGraphicFramePr>
            <a:graphicFrameLocks noChangeAspect="1"/>
          </p:cNvGraphicFramePr>
          <p:nvPr/>
        </p:nvGraphicFramePr>
        <p:xfrm>
          <a:off x="536575" y="3062288"/>
          <a:ext cx="1931988" cy="1466850"/>
        </p:xfrm>
        <a:graphic>
          <a:graphicData uri="http://schemas.openxmlformats.org/presentationml/2006/ole">
            <p:oleObj spid="_x0000_s113666" name="Picture" r:id="rId4" imgW="1839068" imgH="1324573" progId="Word.Picture.8">
              <p:embed/>
            </p:oleObj>
          </a:graphicData>
        </a:graphic>
      </p:graphicFrame>
      <p:sp>
        <p:nvSpPr>
          <p:cNvPr id="722948" name="Line 4"/>
          <p:cNvSpPr>
            <a:spLocks noChangeShapeType="1"/>
          </p:cNvSpPr>
          <p:nvPr/>
        </p:nvSpPr>
        <p:spPr bwMode="auto">
          <a:xfrm flipV="1">
            <a:off x="1503363" y="2757488"/>
            <a:ext cx="0" cy="4572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722949" name="Line 5"/>
          <p:cNvSpPr>
            <a:spLocks noChangeShapeType="1"/>
          </p:cNvSpPr>
          <p:nvPr/>
        </p:nvSpPr>
        <p:spPr bwMode="auto">
          <a:xfrm flipH="1">
            <a:off x="958850" y="4200525"/>
            <a:ext cx="304800" cy="388938"/>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722950" name="Line 6"/>
          <p:cNvSpPr>
            <a:spLocks noChangeShapeType="1"/>
          </p:cNvSpPr>
          <p:nvPr/>
        </p:nvSpPr>
        <p:spPr bwMode="auto">
          <a:xfrm flipV="1">
            <a:off x="1793875" y="3308350"/>
            <a:ext cx="158750" cy="215900"/>
          </a:xfrm>
          <a:prstGeom prst="line">
            <a:avLst/>
          </a:prstGeom>
          <a:noFill/>
          <a:ln w="9525">
            <a:solidFill>
              <a:schemeClr val="tx1"/>
            </a:solidFill>
            <a:round/>
            <a:headEnd/>
            <a:tailEnd/>
          </a:ln>
          <a:effectLst/>
        </p:spPr>
        <p:txBody>
          <a:bodyPr>
            <a:prstTxWarp prst="textNoShape">
              <a:avLst/>
            </a:prstTxWarp>
          </a:bodyPr>
          <a:lstStyle/>
          <a:p>
            <a:endParaRPr lang="en-US">
              <a:latin typeface="Avenir Book"/>
              <a:cs typeface="Avenir Book"/>
            </a:endParaRPr>
          </a:p>
        </p:txBody>
      </p:sp>
      <p:sp>
        <p:nvSpPr>
          <p:cNvPr id="722951" name="Line 7"/>
          <p:cNvSpPr>
            <a:spLocks noChangeShapeType="1"/>
          </p:cNvSpPr>
          <p:nvPr/>
        </p:nvSpPr>
        <p:spPr bwMode="auto">
          <a:xfrm>
            <a:off x="2190750" y="4005263"/>
            <a:ext cx="311150" cy="55562"/>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722952" name="Line 8"/>
          <p:cNvSpPr>
            <a:spLocks noChangeShapeType="1"/>
          </p:cNvSpPr>
          <p:nvPr/>
        </p:nvSpPr>
        <p:spPr bwMode="auto">
          <a:xfrm>
            <a:off x="547688" y="3725863"/>
            <a:ext cx="246062" cy="41275"/>
          </a:xfrm>
          <a:prstGeom prst="line">
            <a:avLst/>
          </a:prstGeom>
          <a:noFill/>
          <a:ln w="9525">
            <a:solidFill>
              <a:schemeClr val="tx1"/>
            </a:solidFill>
            <a:round/>
            <a:headEnd/>
            <a:tailEnd/>
          </a:ln>
          <a:effectLst/>
        </p:spPr>
        <p:txBody>
          <a:bodyPr>
            <a:prstTxWarp prst="textNoShape">
              <a:avLst/>
            </a:prstTxWarp>
          </a:bodyPr>
          <a:lstStyle/>
          <a:p>
            <a:endParaRPr lang="en-US">
              <a:latin typeface="Avenir Book"/>
              <a:cs typeface="Avenir Book"/>
            </a:endParaRPr>
          </a:p>
        </p:txBody>
      </p:sp>
      <p:sp>
        <p:nvSpPr>
          <p:cNvPr id="722953" name="Text Box 9"/>
          <p:cNvSpPr txBox="1">
            <a:spLocks noChangeArrowheads="1"/>
          </p:cNvSpPr>
          <p:nvPr/>
        </p:nvSpPr>
        <p:spPr bwMode="auto">
          <a:xfrm>
            <a:off x="1103313" y="4283075"/>
            <a:ext cx="377026" cy="461665"/>
          </a:xfrm>
          <a:prstGeom prst="rect">
            <a:avLst/>
          </a:prstGeom>
          <a:noFill/>
          <a:ln w="9525">
            <a:noFill/>
            <a:miter lim="800000"/>
            <a:headEnd/>
            <a:tailEnd/>
          </a:ln>
          <a:effectLst/>
        </p:spPr>
        <p:txBody>
          <a:bodyPr wrap="none">
            <a:prstTxWarp prst="textNoShape">
              <a:avLst/>
            </a:prstTxWarp>
            <a:spAutoFit/>
          </a:bodyPr>
          <a:lstStyle/>
          <a:p>
            <a:r>
              <a:rPr lang="en-US" sz="2400">
                <a:latin typeface="Avenir Book"/>
                <a:cs typeface="Avenir Book"/>
              </a:rPr>
              <a:t>f</a:t>
            </a:r>
            <a:r>
              <a:rPr lang="en-US" sz="2400" baseline="-25000">
                <a:latin typeface="Avenir Book"/>
                <a:cs typeface="Avenir Book"/>
              </a:rPr>
              <a:t>x</a:t>
            </a:r>
          </a:p>
        </p:txBody>
      </p:sp>
      <p:sp>
        <p:nvSpPr>
          <p:cNvPr id="722954" name="Text Box 10"/>
          <p:cNvSpPr txBox="1">
            <a:spLocks noChangeArrowheads="1"/>
          </p:cNvSpPr>
          <p:nvPr/>
        </p:nvSpPr>
        <p:spPr bwMode="auto">
          <a:xfrm>
            <a:off x="2220913" y="4017963"/>
            <a:ext cx="449262" cy="457200"/>
          </a:xfrm>
          <a:prstGeom prst="rect">
            <a:avLst/>
          </a:prstGeom>
          <a:noFill/>
          <a:ln w="9525">
            <a:noFill/>
            <a:miter lim="800000"/>
            <a:headEnd/>
            <a:tailEnd/>
          </a:ln>
          <a:effectLst/>
        </p:spPr>
        <p:txBody>
          <a:bodyPr>
            <a:prstTxWarp prst="textNoShape">
              <a:avLst/>
            </a:prstTxWarp>
            <a:spAutoFit/>
          </a:bodyPr>
          <a:lstStyle/>
          <a:p>
            <a:r>
              <a:rPr lang="en-US" sz="2400">
                <a:latin typeface="Avenir Book"/>
                <a:cs typeface="Avenir Book"/>
              </a:rPr>
              <a:t>f</a:t>
            </a:r>
            <a:r>
              <a:rPr lang="en-US" sz="2400" baseline="-25000">
                <a:latin typeface="Avenir Book"/>
                <a:cs typeface="Avenir Book"/>
              </a:rPr>
              <a:t>y</a:t>
            </a:r>
          </a:p>
        </p:txBody>
      </p:sp>
      <p:sp>
        <p:nvSpPr>
          <p:cNvPr id="722955" name="Text Box 11"/>
          <p:cNvSpPr txBox="1">
            <a:spLocks noChangeArrowheads="1"/>
          </p:cNvSpPr>
          <p:nvPr/>
        </p:nvSpPr>
        <p:spPr bwMode="auto">
          <a:xfrm>
            <a:off x="218948" y="2323068"/>
            <a:ext cx="2686177" cy="369332"/>
          </a:xfrm>
          <a:prstGeom prst="rect">
            <a:avLst/>
          </a:prstGeom>
          <a:noFill/>
          <a:ln w="9525">
            <a:noFill/>
            <a:miter lim="800000"/>
            <a:headEnd/>
            <a:tailEnd/>
          </a:ln>
          <a:effectLst/>
        </p:spPr>
        <p:txBody>
          <a:bodyPr wrap="none">
            <a:prstTxWarp prst="textNoShape">
              <a:avLst/>
            </a:prstTxWarp>
            <a:spAutoFit/>
          </a:bodyPr>
          <a:lstStyle/>
          <a:p>
            <a:r>
              <a:rPr lang="en-US" dirty="0" smtClean="0">
                <a:latin typeface="Avenir Book"/>
                <a:cs typeface="Avenir Book"/>
              </a:rPr>
              <a:t>Fourier Power </a:t>
            </a:r>
            <a:r>
              <a:rPr lang="en-US" dirty="0">
                <a:latin typeface="Avenir Book"/>
                <a:cs typeface="Avenir Book"/>
              </a:rPr>
              <a:t>Spectrum</a:t>
            </a:r>
            <a:endParaRPr lang="en-US" sz="2400" dirty="0">
              <a:latin typeface="Avenir Book"/>
              <a:cs typeface="Avenir Book"/>
            </a:endParaRPr>
          </a:p>
        </p:txBody>
      </p:sp>
      <p:sp>
        <p:nvSpPr>
          <p:cNvPr id="722956" name="Freeform 12"/>
          <p:cNvSpPr>
            <a:spLocks/>
          </p:cNvSpPr>
          <p:nvPr/>
        </p:nvSpPr>
        <p:spPr bwMode="auto">
          <a:xfrm>
            <a:off x="1528763" y="3101975"/>
            <a:ext cx="704850" cy="847725"/>
          </a:xfrm>
          <a:custGeom>
            <a:avLst/>
            <a:gdLst/>
            <a:ahLst/>
            <a:cxnLst>
              <a:cxn ang="0">
                <a:pos x="0" y="0"/>
              </a:cxn>
              <a:cxn ang="0">
                <a:pos x="19" y="143"/>
              </a:cxn>
              <a:cxn ang="0">
                <a:pos x="62" y="290"/>
              </a:cxn>
              <a:cxn ang="0">
                <a:pos x="148" y="371"/>
              </a:cxn>
              <a:cxn ang="0">
                <a:pos x="210" y="419"/>
              </a:cxn>
              <a:cxn ang="0">
                <a:pos x="305" y="476"/>
              </a:cxn>
              <a:cxn ang="0">
                <a:pos x="381" y="519"/>
              </a:cxn>
              <a:cxn ang="0">
                <a:pos x="471" y="581"/>
              </a:cxn>
              <a:cxn ang="0">
                <a:pos x="519" y="595"/>
              </a:cxn>
            </a:cxnLst>
            <a:rect l="0" t="0" r="r" b="b"/>
            <a:pathLst>
              <a:path w="519" h="595">
                <a:moveTo>
                  <a:pt x="0" y="0"/>
                </a:moveTo>
                <a:cubicBezTo>
                  <a:pt x="4" y="47"/>
                  <a:pt x="9" y="95"/>
                  <a:pt x="19" y="143"/>
                </a:cubicBezTo>
                <a:cubicBezTo>
                  <a:pt x="29" y="191"/>
                  <a:pt x="41" y="252"/>
                  <a:pt x="62" y="290"/>
                </a:cubicBezTo>
                <a:cubicBezTo>
                  <a:pt x="83" y="328"/>
                  <a:pt x="123" y="350"/>
                  <a:pt x="148" y="371"/>
                </a:cubicBezTo>
                <a:cubicBezTo>
                  <a:pt x="173" y="392"/>
                  <a:pt x="184" y="402"/>
                  <a:pt x="210" y="419"/>
                </a:cubicBezTo>
                <a:cubicBezTo>
                  <a:pt x="236" y="436"/>
                  <a:pt x="277" y="459"/>
                  <a:pt x="305" y="476"/>
                </a:cubicBezTo>
                <a:cubicBezTo>
                  <a:pt x="333" y="493"/>
                  <a:pt x="353" y="502"/>
                  <a:pt x="381" y="519"/>
                </a:cubicBezTo>
                <a:cubicBezTo>
                  <a:pt x="409" y="536"/>
                  <a:pt x="448" y="568"/>
                  <a:pt x="471" y="581"/>
                </a:cubicBezTo>
                <a:cubicBezTo>
                  <a:pt x="494" y="594"/>
                  <a:pt x="506" y="594"/>
                  <a:pt x="519" y="595"/>
                </a:cubicBezTo>
              </a:path>
            </a:pathLst>
          </a:custGeom>
          <a:noFill/>
          <a:ln w="38100" cmpd="sng">
            <a:solidFill>
              <a:schemeClr val="tx1"/>
            </a:solidFill>
            <a:round/>
            <a:headEnd/>
            <a:tailEnd/>
          </a:ln>
          <a:effectLst/>
        </p:spPr>
        <p:txBody>
          <a:bodyPr>
            <a:prstTxWarp prst="textNoShape">
              <a:avLst/>
            </a:prstTxWarp>
          </a:bodyPr>
          <a:lstStyle/>
          <a:p>
            <a:endParaRPr lang="en-US">
              <a:latin typeface="Avenir Book"/>
              <a:cs typeface="Avenir Book"/>
            </a:endParaRPr>
          </a:p>
        </p:txBody>
      </p:sp>
      <p:sp>
        <p:nvSpPr>
          <p:cNvPr id="722957" name="Rectangle 13"/>
          <p:cNvSpPr>
            <a:spLocks noChangeArrowheads="1"/>
          </p:cNvSpPr>
          <p:nvPr/>
        </p:nvSpPr>
        <p:spPr bwMode="auto">
          <a:xfrm>
            <a:off x="1527175" y="3854450"/>
            <a:ext cx="579438" cy="336550"/>
          </a:xfrm>
          <a:prstGeom prst="rect">
            <a:avLst/>
          </a:prstGeom>
          <a:noFill/>
          <a:ln w="9525">
            <a:noFill/>
            <a:miter lim="800000"/>
            <a:headEnd/>
            <a:tailEnd/>
          </a:ln>
          <a:effectLst/>
        </p:spPr>
        <p:txBody>
          <a:bodyPr>
            <a:prstTxWarp prst="textNoShape">
              <a:avLst/>
            </a:prstTxWarp>
            <a:spAutoFit/>
          </a:bodyPr>
          <a:lstStyle/>
          <a:p>
            <a:r>
              <a:rPr lang="en-US" sz="1600">
                <a:latin typeface="Avenir Book"/>
                <a:cs typeface="Avenir Book"/>
              </a:rPr>
              <a:t>1/</a:t>
            </a:r>
            <a:r>
              <a:rPr lang="en-US" sz="1400">
                <a:latin typeface="Avenir Book"/>
                <a:cs typeface="Avenir Book"/>
              </a:rPr>
              <a:t>f</a:t>
            </a:r>
            <a:r>
              <a:rPr lang="en-US" sz="2000" baseline="30000">
                <a:latin typeface="Avenir Book"/>
                <a:cs typeface="Avenir Book"/>
              </a:rPr>
              <a:t>a</a:t>
            </a:r>
          </a:p>
        </p:txBody>
      </p:sp>
      <p:sp>
        <p:nvSpPr>
          <p:cNvPr id="722959" name="Rectangle 15"/>
          <p:cNvSpPr>
            <a:spLocks noChangeArrowheads="1"/>
          </p:cNvSpPr>
          <p:nvPr/>
        </p:nvSpPr>
        <p:spPr bwMode="auto">
          <a:xfrm>
            <a:off x="2905125" y="1187828"/>
            <a:ext cx="5588000" cy="1569660"/>
          </a:xfrm>
          <a:prstGeom prst="rect">
            <a:avLst/>
          </a:prstGeom>
          <a:noFill/>
          <a:ln w="9525">
            <a:noFill/>
            <a:miter lim="800000"/>
            <a:headEnd/>
            <a:tailEnd/>
          </a:ln>
          <a:effectLst/>
        </p:spPr>
        <p:txBody>
          <a:bodyPr>
            <a:prstTxWarp prst="textNoShape">
              <a:avLst/>
            </a:prstTxWarp>
            <a:spAutoFit/>
          </a:bodyPr>
          <a:lstStyle/>
          <a:p>
            <a:pPr eaLnBrk="0" hangingPunct="0"/>
            <a:r>
              <a:rPr lang="en-US" sz="2400" dirty="0">
                <a:latin typeface="Avenir Book"/>
                <a:cs typeface="Avenir Book"/>
              </a:rPr>
              <a:t>The group of natural images have particular second-order statistics</a:t>
            </a:r>
          </a:p>
          <a:p>
            <a:pPr eaLnBrk="0" hangingPunct="0"/>
            <a:r>
              <a:rPr lang="en-US" sz="2400" dirty="0">
                <a:latin typeface="Avenir Book"/>
                <a:cs typeface="Avenir Book"/>
              </a:rPr>
              <a:t>(quantity of orientation, quantity of frequencies).</a:t>
            </a:r>
          </a:p>
        </p:txBody>
      </p:sp>
      <p:pic>
        <p:nvPicPr>
          <p:cNvPr id="722960" name="Picture 16"/>
          <p:cNvPicPr>
            <a:picLocks noChangeAspect="1" noChangeArrowheads="1"/>
          </p:cNvPicPr>
          <p:nvPr/>
        </p:nvPicPr>
        <p:blipFill>
          <a:blip r:embed="rId5"/>
          <a:srcRect/>
          <a:stretch>
            <a:fillRect/>
          </a:stretch>
        </p:blipFill>
        <p:spPr bwMode="auto">
          <a:xfrm>
            <a:off x="3082925" y="3078163"/>
            <a:ext cx="1422400" cy="1404937"/>
          </a:xfrm>
          <a:prstGeom prst="rect">
            <a:avLst/>
          </a:prstGeom>
          <a:noFill/>
        </p:spPr>
      </p:pic>
      <p:grpSp>
        <p:nvGrpSpPr>
          <p:cNvPr id="2" name="Group 17"/>
          <p:cNvGrpSpPr>
            <a:grpSpLocks/>
          </p:cNvGrpSpPr>
          <p:nvPr/>
        </p:nvGrpSpPr>
        <p:grpSpPr bwMode="auto">
          <a:xfrm>
            <a:off x="4968875" y="2690228"/>
            <a:ext cx="1985981" cy="1853198"/>
            <a:chOff x="4065" y="1270"/>
            <a:chExt cx="1828" cy="1706"/>
          </a:xfrm>
        </p:grpSpPr>
        <p:grpSp>
          <p:nvGrpSpPr>
            <p:cNvPr id="3" name="Group 18"/>
            <p:cNvGrpSpPr>
              <a:grpSpLocks/>
            </p:cNvGrpSpPr>
            <p:nvPr/>
          </p:nvGrpSpPr>
          <p:grpSpPr bwMode="auto">
            <a:xfrm>
              <a:off x="4065" y="1494"/>
              <a:ext cx="1828" cy="1482"/>
              <a:chOff x="4065" y="1494"/>
              <a:chExt cx="1828" cy="1482"/>
            </a:xfrm>
          </p:grpSpPr>
          <p:sp>
            <p:nvSpPr>
              <p:cNvPr id="722963" name="Line 19"/>
              <p:cNvSpPr>
                <a:spLocks noChangeShapeType="1"/>
              </p:cNvSpPr>
              <p:nvPr/>
            </p:nvSpPr>
            <p:spPr bwMode="auto">
              <a:xfrm>
                <a:off x="4065" y="2298"/>
                <a:ext cx="1512" cy="0"/>
              </a:xfrm>
              <a:prstGeom prst="line">
                <a:avLst/>
              </a:prstGeom>
              <a:noFill/>
              <a:ln w="9360">
                <a:solidFill>
                  <a:srgbClr val="000000"/>
                </a:solidFill>
                <a:round/>
                <a:headEnd/>
                <a:tailEnd type="triangle" w="lg" len="lg"/>
              </a:ln>
            </p:spPr>
            <p:txBody>
              <a:bodyPr>
                <a:prstTxWarp prst="textNoShape">
                  <a:avLst/>
                </a:prstTxWarp>
              </a:bodyPr>
              <a:lstStyle/>
              <a:p>
                <a:endParaRPr lang="en-US">
                  <a:latin typeface="Avenir Book"/>
                  <a:cs typeface="Avenir Book"/>
                </a:endParaRPr>
              </a:p>
            </p:txBody>
          </p:sp>
          <p:sp>
            <p:nvSpPr>
              <p:cNvPr id="722964" name="Line 20"/>
              <p:cNvSpPr>
                <a:spLocks noChangeShapeType="1"/>
              </p:cNvSpPr>
              <p:nvPr/>
            </p:nvSpPr>
            <p:spPr bwMode="auto">
              <a:xfrm flipV="1">
                <a:off x="4833" y="1494"/>
                <a:ext cx="0" cy="1482"/>
              </a:xfrm>
              <a:prstGeom prst="line">
                <a:avLst/>
              </a:prstGeom>
              <a:noFill/>
              <a:ln w="9360">
                <a:solidFill>
                  <a:srgbClr val="000000"/>
                </a:solidFill>
                <a:round/>
                <a:headEnd/>
                <a:tailEnd type="triangle" w="lg" len="lg"/>
              </a:ln>
            </p:spPr>
            <p:txBody>
              <a:bodyPr>
                <a:prstTxWarp prst="textNoShape">
                  <a:avLst/>
                </a:prstTxWarp>
              </a:bodyPr>
              <a:lstStyle/>
              <a:p>
                <a:endParaRPr lang="en-US">
                  <a:latin typeface="Avenir Book"/>
                  <a:cs typeface="Avenir Book"/>
                </a:endParaRPr>
              </a:p>
            </p:txBody>
          </p:sp>
          <p:pic>
            <p:nvPicPr>
              <p:cNvPr id="722965" name="Picture 21"/>
              <p:cNvPicPr>
                <a:picLocks noChangeAspect="1" noChangeArrowheads="1"/>
              </p:cNvPicPr>
              <p:nvPr/>
            </p:nvPicPr>
            <p:blipFill>
              <a:blip r:embed="rId6"/>
              <a:srcRect/>
              <a:stretch>
                <a:fillRect/>
              </a:stretch>
            </p:blipFill>
            <p:spPr bwMode="auto">
              <a:xfrm>
                <a:off x="4205" y="1648"/>
                <a:ext cx="1273" cy="1268"/>
              </a:xfrm>
              <a:prstGeom prst="rect">
                <a:avLst/>
              </a:prstGeom>
              <a:noFill/>
            </p:spPr>
          </p:pic>
          <p:sp>
            <p:nvSpPr>
              <p:cNvPr id="722966" name="Text Box 22"/>
              <p:cNvSpPr txBox="1">
                <a:spLocks noChangeArrowheads="1"/>
              </p:cNvSpPr>
              <p:nvPr/>
            </p:nvSpPr>
            <p:spPr bwMode="auto">
              <a:xfrm>
                <a:off x="5446" y="1916"/>
                <a:ext cx="447" cy="426"/>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i="1">
                    <a:latin typeface="Avenir Book"/>
                    <a:cs typeface="Avenir Book"/>
                  </a:rPr>
                  <a:t>fx</a:t>
                </a:r>
              </a:p>
            </p:txBody>
          </p:sp>
        </p:grpSp>
        <p:sp>
          <p:nvSpPr>
            <p:cNvPr id="722967" name="Text Box 23"/>
            <p:cNvSpPr txBox="1">
              <a:spLocks noChangeArrowheads="1"/>
            </p:cNvSpPr>
            <p:nvPr/>
          </p:nvSpPr>
          <p:spPr bwMode="auto">
            <a:xfrm>
              <a:off x="4809" y="1270"/>
              <a:ext cx="447" cy="426"/>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i="1">
                  <a:latin typeface="Avenir Book"/>
                  <a:cs typeface="Avenir Book"/>
                </a:rPr>
                <a:t>fy</a:t>
              </a:r>
            </a:p>
          </p:txBody>
        </p:sp>
      </p:grpSp>
      <p:graphicFrame>
        <p:nvGraphicFramePr>
          <p:cNvPr id="722968" name="Object 24"/>
          <p:cNvGraphicFramePr>
            <a:graphicFrameLocks noChangeAspect="1"/>
          </p:cNvGraphicFramePr>
          <p:nvPr/>
        </p:nvGraphicFramePr>
        <p:xfrm>
          <a:off x="3084513" y="4565650"/>
          <a:ext cx="1401762" cy="1406525"/>
        </p:xfrm>
        <a:graphic>
          <a:graphicData uri="http://schemas.openxmlformats.org/presentationml/2006/ole">
            <p:oleObj spid="_x0000_s113667" r:id="rId7" imgW="3200400" imgH="3213000" progId="">
              <p:embed/>
            </p:oleObj>
          </a:graphicData>
        </a:graphic>
      </p:graphicFrame>
      <p:graphicFrame>
        <p:nvGraphicFramePr>
          <p:cNvPr id="722969" name="Object 25"/>
          <p:cNvGraphicFramePr>
            <a:graphicFrameLocks noChangeAspect="1"/>
          </p:cNvGraphicFramePr>
          <p:nvPr/>
        </p:nvGraphicFramePr>
        <p:xfrm>
          <a:off x="5105400" y="4560888"/>
          <a:ext cx="1443038" cy="1458912"/>
        </p:xfrm>
        <a:graphic>
          <a:graphicData uri="http://schemas.openxmlformats.org/presentationml/2006/ole">
            <p:oleObj spid="_x0000_s113668" r:id="rId8" imgW="3225960" imgH="3263760" progId="">
              <p:embed/>
            </p:oleObj>
          </a:graphicData>
        </a:graphic>
      </p:graphicFrame>
      <p:sp>
        <p:nvSpPr>
          <p:cNvPr id="722970" name="Text Box 26"/>
          <p:cNvSpPr txBox="1">
            <a:spLocks noChangeArrowheads="1"/>
          </p:cNvSpPr>
          <p:nvPr/>
        </p:nvSpPr>
        <p:spPr bwMode="auto">
          <a:xfrm>
            <a:off x="7000875" y="3533775"/>
            <a:ext cx="1873250" cy="366713"/>
          </a:xfrm>
          <a:prstGeom prst="rect">
            <a:avLst/>
          </a:prstGeom>
          <a:noFill/>
          <a:ln w="9525">
            <a:noFill/>
            <a:miter lim="800000"/>
            <a:headEnd/>
            <a:tailEnd/>
          </a:ln>
          <a:effectLst/>
        </p:spPr>
        <p:txBody>
          <a:bodyPr wrap="none">
            <a:prstTxWarp prst="textNoShape">
              <a:avLst/>
            </a:prstTxWarp>
            <a:spAutoFit/>
          </a:bodyPr>
          <a:lstStyle/>
          <a:p>
            <a:r>
              <a:rPr lang="en-US">
                <a:latin typeface="Avenir Book"/>
                <a:cs typeface="Avenir Book"/>
              </a:rPr>
              <a:t>Power Spectrum</a:t>
            </a:r>
            <a:endParaRPr lang="en-US" sz="2400">
              <a:latin typeface="Avenir Book"/>
              <a:cs typeface="Avenir Book"/>
            </a:endParaRPr>
          </a:p>
        </p:txBody>
      </p:sp>
      <p:sp>
        <p:nvSpPr>
          <p:cNvPr id="722971" name="Text Box 27"/>
          <p:cNvSpPr txBox="1">
            <a:spLocks noChangeArrowheads="1"/>
          </p:cNvSpPr>
          <p:nvPr/>
        </p:nvSpPr>
        <p:spPr bwMode="auto">
          <a:xfrm>
            <a:off x="7086600" y="4972050"/>
            <a:ext cx="1513778" cy="369332"/>
          </a:xfrm>
          <a:prstGeom prst="rect">
            <a:avLst/>
          </a:prstGeom>
          <a:noFill/>
          <a:ln w="9525">
            <a:noFill/>
            <a:miter lim="800000"/>
            <a:headEnd/>
            <a:tailEnd/>
          </a:ln>
          <a:effectLst/>
        </p:spPr>
        <p:txBody>
          <a:bodyPr wrap="none">
            <a:prstTxWarp prst="textNoShape">
              <a:avLst/>
            </a:prstTxWarp>
            <a:spAutoFit/>
          </a:bodyPr>
          <a:lstStyle/>
          <a:p>
            <a:r>
              <a:rPr lang="en-US">
                <a:latin typeface="Avenir Book"/>
                <a:cs typeface="Avenir Book"/>
              </a:rPr>
              <a:t>Spectrogram</a:t>
            </a:r>
            <a:endParaRPr lang="en-US" sz="2400">
              <a:latin typeface="Avenir Book"/>
              <a:cs typeface="Avenir Book"/>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7" name="Rectangle 2"/>
          <p:cNvSpPr>
            <a:spLocks noGrp="1" noChangeArrowheads="1"/>
          </p:cNvSpPr>
          <p:nvPr>
            <p:ph type="title"/>
          </p:nvPr>
        </p:nvSpPr>
        <p:spPr>
          <a:xfrm>
            <a:off x="457200" y="0"/>
            <a:ext cx="8229600" cy="1143000"/>
          </a:xfrm>
          <a:noFill/>
        </p:spPr>
        <p:txBody>
          <a:bodyPr/>
          <a:lstStyle/>
          <a:p>
            <a:r>
              <a:rPr lang="en-US" sz="4000" dirty="0">
                <a:latin typeface="Avenir Book"/>
                <a:ea typeface="ＭＳ Ｐゴシック" pitchFamily="-104" charset="-128"/>
                <a:cs typeface="Avenir Book"/>
              </a:rPr>
              <a:t>Rules of Power Spectra</a:t>
            </a:r>
          </a:p>
        </p:txBody>
      </p:sp>
      <p:sp>
        <p:nvSpPr>
          <p:cNvPr id="180228" name="Text Box 3"/>
          <p:cNvSpPr txBox="1">
            <a:spLocks noChangeArrowheads="1"/>
          </p:cNvSpPr>
          <p:nvPr/>
        </p:nvSpPr>
        <p:spPr bwMode="auto">
          <a:xfrm>
            <a:off x="762000" y="2438400"/>
            <a:ext cx="4211409" cy="2431435"/>
          </a:xfrm>
          <a:prstGeom prst="rect">
            <a:avLst/>
          </a:prstGeom>
          <a:noFill/>
          <a:ln w="9525">
            <a:noFill/>
            <a:miter lim="800000"/>
            <a:headEnd/>
            <a:tailEnd/>
          </a:ln>
        </p:spPr>
        <p:txBody>
          <a:bodyPr wrap="none">
            <a:prstTxWarp prst="textNoShape">
              <a:avLst/>
            </a:prstTxWarp>
            <a:spAutoFit/>
          </a:bodyPr>
          <a:lstStyle/>
          <a:p>
            <a:pPr>
              <a:buFontTx/>
              <a:buChar char="•"/>
            </a:pPr>
            <a:r>
              <a:rPr lang="en-US" sz="2400" dirty="0">
                <a:latin typeface="Avenir Book"/>
                <a:cs typeface="Avenir Book"/>
              </a:rPr>
              <a:t> Shape of the power spectra</a:t>
            </a:r>
            <a:r>
              <a:rPr lang="en-US" sz="2400" dirty="0" smtClean="0">
                <a:latin typeface="Avenir Book"/>
                <a:cs typeface="Avenir Book"/>
              </a:rPr>
              <a:t> </a:t>
            </a:r>
          </a:p>
          <a:p>
            <a:r>
              <a:rPr lang="en-US" sz="2400" dirty="0" smtClean="0">
                <a:latin typeface="Avenir Book"/>
                <a:cs typeface="Avenir Book"/>
              </a:rPr>
              <a:t>(</a:t>
            </a:r>
            <a:r>
              <a:rPr lang="en-US" sz="2400" dirty="0" err="1">
                <a:latin typeface="Avenir Book"/>
                <a:cs typeface="Avenir Book"/>
              </a:rPr>
              <a:t>Kretzmer</a:t>
            </a:r>
            <a:r>
              <a:rPr lang="en-US" sz="2400" dirty="0">
                <a:latin typeface="Avenir Book"/>
                <a:cs typeface="Avenir Book"/>
              </a:rPr>
              <a:t>, 52; Field 87</a:t>
            </a:r>
            <a:r>
              <a:rPr lang="en-US" sz="2400" dirty="0" smtClean="0">
                <a:latin typeface="Avenir Book"/>
                <a:cs typeface="Avenir Book"/>
              </a:rPr>
              <a:t>) for </a:t>
            </a:r>
          </a:p>
          <a:p>
            <a:r>
              <a:rPr lang="en-US" sz="2400" dirty="0" smtClean="0">
                <a:latin typeface="Avenir Book"/>
                <a:cs typeface="Avenir Book"/>
              </a:rPr>
              <a:t>natural images </a:t>
            </a:r>
          </a:p>
          <a:p>
            <a:endParaRPr lang="en-US" sz="2400" dirty="0" smtClean="0">
              <a:latin typeface="Avenir Book"/>
              <a:cs typeface="Avenir Book"/>
            </a:endParaRPr>
          </a:p>
          <a:p>
            <a:r>
              <a:rPr lang="en-US" sz="1600" dirty="0" smtClean="0">
                <a:latin typeface="Avenir Book"/>
                <a:cs typeface="Avenir Book"/>
              </a:rPr>
              <a:t>(with a ~ 2 for power spectrum and</a:t>
            </a:r>
          </a:p>
          <a:p>
            <a:r>
              <a:rPr lang="en-US" sz="1600" dirty="0" smtClean="0">
                <a:latin typeface="Avenir Book"/>
                <a:cs typeface="Avenir Book"/>
              </a:rPr>
              <a:t>A ~ 1 for amplitude/magnitude spectrum)</a:t>
            </a:r>
          </a:p>
          <a:p>
            <a:pPr>
              <a:buFontTx/>
              <a:buChar char="•"/>
            </a:pPr>
            <a:endParaRPr lang="en-US" sz="2400" dirty="0">
              <a:latin typeface="Avenir Book"/>
              <a:cs typeface="Avenir Book"/>
            </a:endParaRPr>
          </a:p>
        </p:txBody>
      </p:sp>
      <p:pic>
        <p:nvPicPr>
          <p:cNvPr id="180229" name="Picture 4"/>
          <p:cNvPicPr>
            <a:picLocks noChangeAspect="1" noChangeArrowheads="1"/>
          </p:cNvPicPr>
          <p:nvPr/>
        </p:nvPicPr>
        <p:blipFill>
          <a:blip r:embed="rId3"/>
          <a:srcRect/>
          <a:stretch>
            <a:fillRect/>
          </a:stretch>
        </p:blipFill>
        <p:spPr bwMode="auto">
          <a:xfrm>
            <a:off x="5410200" y="2112824"/>
            <a:ext cx="2819400" cy="2786062"/>
          </a:xfrm>
          <a:prstGeom prst="rect">
            <a:avLst/>
          </a:prstGeom>
          <a:noFill/>
          <a:ln w="9525">
            <a:noFill/>
            <a:miter lim="800000"/>
            <a:headEnd/>
            <a:tailEnd/>
          </a:ln>
        </p:spPr>
      </p:pic>
      <p:sp>
        <p:nvSpPr>
          <p:cNvPr id="180231" name="Text Box 7"/>
          <p:cNvSpPr txBox="1">
            <a:spLocks noChangeArrowheads="1"/>
          </p:cNvSpPr>
          <p:nvPr/>
        </p:nvSpPr>
        <p:spPr bwMode="auto">
          <a:xfrm>
            <a:off x="5410200" y="1651159"/>
            <a:ext cx="2782039" cy="461665"/>
          </a:xfrm>
          <a:prstGeom prst="rect">
            <a:avLst/>
          </a:prstGeom>
          <a:noFill/>
          <a:ln w="9525">
            <a:noFill/>
            <a:miter lim="800000"/>
            <a:headEnd/>
            <a:tailEnd/>
          </a:ln>
        </p:spPr>
        <p:txBody>
          <a:bodyPr wrap="square">
            <a:prstTxWarp prst="textNoShape">
              <a:avLst/>
            </a:prstTxWarp>
            <a:spAutoFit/>
          </a:bodyPr>
          <a:lstStyle/>
          <a:p>
            <a:r>
              <a:rPr lang="en-US" sz="2400" dirty="0">
                <a:latin typeface="Avenir Book"/>
                <a:cs typeface="Avenir Book"/>
              </a:rPr>
              <a:t>Power</a:t>
            </a:r>
            <a:r>
              <a:rPr lang="en-US" sz="2400" dirty="0" smtClean="0">
                <a:latin typeface="Avenir Book"/>
                <a:cs typeface="Avenir Book"/>
              </a:rPr>
              <a:t> spectrum</a:t>
            </a:r>
            <a:endParaRPr lang="en-US" sz="2400" dirty="0">
              <a:latin typeface="Avenir Book"/>
              <a:cs typeface="Avenir Book"/>
            </a:endParaRPr>
          </a:p>
        </p:txBody>
      </p:sp>
      <p:sp>
        <p:nvSpPr>
          <p:cNvPr id="180232" name="Rectangle 8"/>
          <p:cNvSpPr>
            <a:spLocks noChangeArrowheads="1"/>
          </p:cNvSpPr>
          <p:nvPr/>
        </p:nvSpPr>
        <p:spPr bwMode="auto">
          <a:xfrm>
            <a:off x="1104900" y="1404938"/>
            <a:ext cx="2435610" cy="707886"/>
          </a:xfrm>
          <a:prstGeom prst="rect">
            <a:avLst/>
          </a:prstGeom>
          <a:noFill/>
          <a:ln w="9525">
            <a:noFill/>
            <a:miter lim="800000"/>
            <a:headEnd/>
            <a:tailEnd/>
          </a:ln>
        </p:spPr>
        <p:txBody>
          <a:bodyPr wrap="none">
            <a:prstTxWarp prst="textNoShape">
              <a:avLst/>
            </a:prstTxWarp>
            <a:spAutoFit/>
          </a:bodyPr>
          <a:lstStyle/>
          <a:p>
            <a:r>
              <a:rPr lang="en-US" sz="4000" dirty="0" err="1">
                <a:latin typeface="Avenir Book"/>
                <a:cs typeface="Avenir Book"/>
              </a:rPr>
              <a:t>P(f</a:t>
            </a:r>
            <a:r>
              <a:rPr lang="en-US" sz="4000" dirty="0">
                <a:latin typeface="Avenir Book"/>
                <a:cs typeface="Avenir Book"/>
              </a:rPr>
              <a:t>) = 1/</a:t>
            </a:r>
            <a:r>
              <a:rPr lang="en-US" sz="3600" dirty="0">
                <a:latin typeface="Avenir Book"/>
                <a:cs typeface="Avenir Book"/>
              </a:rPr>
              <a:t>f </a:t>
            </a:r>
            <a:r>
              <a:rPr lang="en-US" sz="3600" baseline="30000" dirty="0" smtClean="0">
                <a:latin typeface="Avenir Book"/>
                <a:cs typeface="Avenir Book"/>
              </a:rPr>
              <a:t>2</a:t>
            </a:r>
            <a:endParaRPr lang="en-US" sz="3600" baseline="30000" dirty="0">
              <a:latin typeface="Avenir Book"/>
              <a:cs typeface="Avenir Book"/>
            </a:endParaRPr>
          </a:p>
        </p:txBody>
      </p:sp>
      <p:sp>
        <p:nvSpPr>
          <p:cNvPr id="180233" name="Text Box 9"/>
          <p:cNvSpPr txBox="1">
            <a:spLocks noChangeArrowheads="1"/>
          </p:cNvSpPr>
          <p:nvPr/>
        </p:nvSpPr>
        <p:spPr bwMode="auto">
          <a:xfrm>
            <a:off x="762000" y="6084332"/>
            <a:ext cx="7816585" cy="369332"/>
          </a:xfrm>
          <a:prstGeom prst="rect">
            <a:avLst/>
          </a:prstGeom>
          <a:noFill/>
          <a:ln w="9525">
            <a:noFill/>
            <a:miter lim="800000"/>
            <a:headEnd/>
            <a:tailEnd/>
          </a:ln>
        </p:spPr>
        <p:txBody>
          <a:bodyPr wrap="none">
            <a:prstTxWarp prst="textNoShape">
              <a:avLst/>
            </a:prstTxWarp>
            <a:spAutoFit/>
          </a:bodyPr>
          <a:lstStyle/>
          <a:p>
            <a:r>
              <a:rPr lang="en-US" dirty="0">
                <a:latin typeface="Avenir Book"/>
                <a:cs typeface="Avenir Book"/>
              </a:rPr>
              <a:t>Scale invariance (</a:t>
            </a:r>
            <a:r>
              <a:rPr lang="en-US" dirty="0" err="1">
                <a:latin typeface="Avenir Book"/>
                <a:cs typeface="Avenir Book"/>
              </a:rPr>
              <a:t>Ruderman</a:t>
            </a:r>
            <a:r>
              <a:rPr lang="en-US" dirty="0">
                <a:latin typeface="Avenir Book"/>
                <a:cs typeface="Avenir Book"/>
              </a:rPr>
              <a:t>), physical models of natural images (Mumford)</a:t>
            </a:r>
          </a:p>
        </p:txBody>
      </p:sp>
      <p:sp>
        <p:nvSpPr>
          <p:cNvPr id="180234" name="Line 10"/>
          <p:cNvSpPr>
            <a:spLocks noChangeShapeType="1"/>
          </p:cNvSpPr>
          <p:nvPr/>
        </p:nvSpPr>
        <p:spPr bwMode="auto">
          <a:xfrm>
            <a:off x="5821363" y="2424906"/>
            <a:ext cx="2063750" cy="1620837"/>
          </a:xfrm>
          <a:prstGeom prst="line">
            <a:avLst/>
          </a:prstGeom>
          <a:noFill/>
          <a:ln w="28575">
            <a:solidFill>
              <a:srgbClr val="FF3300"/>
            </a:solidFill>
            <a:round/>
            <a:headEnd/>
            <a:tailEnd/>
          </a:ln>
        </p:spPr>
        <p:txBody>
          <a:bodyPr>
            <a:prstTxWarp prst="textNoShape">
              <a:avLst/>
            </a:prstTxWarp>
          </a:bodyPr>
          <a:lstStyle/>
          <a:p>
            <a:endParaRPr lang="en-US">
              <a:latin typeface="Avenir Book"/>
              <a:cs typeface="Avenir Book"/>
            </a:endParaRPr>
          </a:p>
        </p:txBody>
      </p:sp>
      <p:sp>
        <p:nvSpPr>
          <p:cNvPr id="11" name="Rectangle 10"/>
          <p:cNvSpPr/>
          <p:nvPr/>
        </p:nvSpPr>
        <p:spPr>
          <a:xfrm>
            <a:off x="3408243" y="1552188"/>
            <a:ext cx="264534" cy="276999"/>
          </a:xfrm>
          <a:prstGeom prst="rect">
            <a:avLst/>
          </a:prstGeom>
        </p:spPr>
        <p:txBody>
          <a:bodyPr wrap="none">
            <a:spAutoFit/>
          </a:bodyPr>
          <a:lstStyle/>
          <a:p>
            <a:r>
              <a:rPr lang="en-US" baseline="30000" dirty="0" smtClean="0">
                <a:latin typeface="Avenir Book"/>
                <a:cs typeface="Avenir Book"/>
              </a:rPr>
              <a:t>a</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228600"/>
            <a:ext cx="8229600" cy="1143000"/>
          </a:xfrm>
        </p:spPr>
        <p:txBody>
          <a:bodyPr/>
          <a:lstStyle/>
          <a:p>
            <a:r>
              <a:rPr lang="en-US" sz="3200" dirty="0">
                <a:solidFill>
                  <a:schemeClr val="tx1"/>
                </a:solidFill>
                <a:latin typeface="Avenir Book"/>
                <a:cs typeface="Avenir Book"/>
              </a:rPr>
              <a:t>Fourier Characteristics of Natural Images</a:t>
            </a:r>
          </a:p>
        </p:txBody>
      </p:sp>
      <p:graphicFrame>
        <p:nvGraphicFramePr>
          <p:cNvPr id="157699" name="Object 3"/>
          <p:cNvGraphicFramePr>
            <a:graphicFrameLocks noChangeAspect="1"/>
          </p:cNvGraphicFramePr>
          <p:nvPr/>
        </p:nvGraphicFramePr>
        <p:xfrm>
          <a:off x="1295400" y="2146300"/>
          <a:ext cx="1931988" cy="1466850"/>
        </p:xfrm>
        <a:graphic>
          <a:graphicData uri="http://schemas.openxmlformats.org/presentationml/2006/ole">
            <p:oleObj spid="_x0000_s178178" name="Picture" r:id="rId4" imgW="1839068" imgH="1324573" progId="Word.Picture.8">
              <p:embed/>
            </p:oleObj>
          </a:graphicData>
        </a:graphic>
      </p:graphicFrame>
      <p:sp>
        <p:nvSpPr>
          <p:cNvPr id="157700" name="Line 4"/>
          <p:cNvSpPr>
            <a:spLocks noChangeShapeType="1"/>
          </p:cNvSpPr>
          <p:nvPr/>
        </p:nvSpPr>
        <p:spPr bwMode="auto">
          <a:xfrm flipV="1">
            <a:off x="2262188" y="1841500"/>
            <a:ext cx="0" cy="4572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57701" name="Line 5"/>
          <p:cNvSpPr>
            <a:spLocks noChangeShapeType="1"/>
          </p:cNvSpPr>
          <p:nvPr/>
        </p:nvSpPr>
        <p:spPr bwMode="auto">
          <a:xfrm flipH="1">
            <a:off x="1717675" y="3284538"/>
            <a:ext cx="304800" cy="388937"/>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57702" name="Line 6"/>
          <p:cNvSpPr>
            <a:spLocks noChangeShapeType="1"/>
          </p:cNvSpPr>
          <p:nvPr/>
        </p:nvSpPr>
        <p:spPr bwMode="auto">
          <a:xfrm flipV="1">
            <a:off x="2552700" y="2392363"/>
            <a:ext cx="158750" cy="215900"/>
          </a:xfrm>
          <a:prstGeom prst="line">
            <a:avLst/>
          </a:prstGeom>
          <a:noFill/>
          <a:ln w="9525">
            <a:solidFill>
              <a:schemeClr val="tx1"/>
            </a:solidFill>
            <a:round/>
            <a:headEnd/>
            <a:tailEnd/>
          </a:ln>
          <a:effectLst/>
        </p:spPr>
        <p:txBody>
          <a:bodyPr>
            <a:prstTxWarp prst="textNoShape">
              <a:avLst/>
            </a:prstTxWarp>
          </a:bodyPr>
          <a:lstStyle/>
          <a:p>
            <a:endParaRPr lang="en-US">
              <a:latin typeface="Avenir Book"/>
              <a:cs typeface="Avenir Book"/>
            </a:endParaRPr>
          </a:p>
        </p:txBody>
      </p:sp>
      <p:sp>
        <p:nvSpPr>
          <p:cNvPr id="157703" name="Line 7"/>
          <p:cNvSpPr>
            <a:spLocks noChangeShapeType="1"/>
          </p:cNvSpPr>
          <p:nvPr/>
        </p:nvSpPr>
        <p:spPr bwMode="auto">
          <a:xfrm>
            <a:off x="2949575" y="3089275"/>
            <a:ext cx="311150" cy="55563"/>
          </a:xfrm>
          <a:prstGeom prst="line">
            <a:avLst/>
          </a:prstGeom>
          <a:noFill/>
          <a:ln w="9525">
            <a:solidFill>
              <a:schemeClr val="tx1"/>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57704" name="Line 8"/>
          <p:cNvSpPr>
            <a:spLocks noChangeShapeType="1"/>
          </p:cNvSpPr>
          <p:nvPr/>
        </p:nvSpPr>
        <p:spPr bwMode="auto">
          <a:xfrm>
            <a:off x="1306513" y="2809875"/>
            <a:ext cx="246062" cy="41275"/>
          </a:xfrm>
          <a:prstGeom prst="line">
            <a:avLst/>
          </a:prstGeom>
          <a:noFill/>
          <a:ln w="9525">
            <a:solidFill>
              <a:schemeClr val="tx1"/>
            </a:solidFill>
            <a:round/>
            <a:headEnd/>
            <a:tailEnd/>
          </a:ln>
          <a:effectLst/>
        </p:spPr>
        <p:txBody>
          <a:bodyPr>
            <a:prstTxWarp prst="textNoShape">
              <a:avLst/>
            </a:prstTxWarp>
          </a:bodyPr>
          <a:lstStyle/>
          <a:p>
            <a:endParaRPr lang="en-US">
              <a:latin typeface="Avenir Book"/>
              <a:cs typeface="Avenir Book"/>
            </a:endParaRPr>
          </a:p>
        </p:txBody>
      </p:sp>
      <p:sp>
        <p:nvSpPr>
          <p:cNvPr id="157705" name="Text Box 9"/>
          <p:cNvSpPr txBox="1">
            <a:spLocks noChangeArrowheads="1"/>
          </p:cNvSpPr>
          <p:nvPr/>
        </p:nvSpPr>
        <p:spPr bwMode="auto">
          <a:xfrm>
            <a:off x="1862138" y="3367088"/>
            <a:ext cx="377026" cy="461665"/>
          </a:xfrm>
          <a:prstGeom prst="rect">
            <a:avLst/>
          </a:prstGeom>
          <a:noFill/>
          <a:ln w="9525">
            <a:noFill/>
            <a:miter lim="800000"/>
            <a:headEnd/>
            <a:tailEnd/>
          </a:ln>
          <a:effectLst/>
        </p:spPr>
        <p:txBody>
          <a:bodyPr wrap="none">
            <a:prstTxWarp prst="textNoShape">
              <a:avLst/>
            </a:prstTxWarp>
            <a:spAutoFit/>
          </a:bodyPr>
          <a:lstStyle/>
          <a:p>
            <a:r>
              <a:rPr lang="en-US" sz="2400">
                <a:latin typeface="Avenir Book"/>
                <a:cs typeface="Avenir Book"/>
              </a:rPr>
              <a:t>f</a:t>
            </a:r>
            <a:r>
              <a:rPr lang="en-US" sz="2400" baseline="-25000">
                <a:latin typeface="Avenir Book"/>
                <a:cs typeface="Avenir Book"/>
              </a:rPr>
              <a:t>x</a:t>
            </a:r>
          </a:p>
        </p:txBody>
      </p:sp>
      <p:sp>
        <p:nvSpPr>
          <p:cNvPr id="157706" name="Text Box 10"/>
          <p:cNvSpPr txBox="1">
            <a:spLocks noChangeArrowheads="1"/>
          </p:cNvSpPr>
          <p:nvPr/>
        </p:nvSpPr>
        <p:spPr bwMode="auto">
          <a:xfrm>
            <a:off x="170135" y="1443722"/>
            <a:ext cx="1852340" cy="646331"/>
          </a:xfrm>
          <a:prstGeom prst="rect">
            <a:avLst/>
          </a:prstGeom>
          <a:noFill/>
          <a:ln w="9525">
            <a:noFill/>
            <a:miter lim="800000"/>
            <a:headEnd/>
            <a:tailEnd/>
          </a:ln>
          <a:effectLst/>
        </p:spPr>
        <p:txBody>
          <a:bodyPr wrap="none">
            <a:prstTxWarp prst="textNoShape">
              <a:avLst/>
            </a:prstTxWarp>
            <a:spAutoFit/>
          </a:bodyPr>
          <a:lstStyle/>
          <a:p>
            <a:r>
              <a:rPr lang="en-US" dirty="0" smtClean="0">
                <a:latin typeface="Avenir Book"/>
                <a:cs typeface="Avenir Book"/>
              </a:rPr>
              <a:t>Fourier</a:t>
            </a:r>
          </a:p>
          <a:p>
            <a:r>
              <a:rPr lang="en-US" dirty="0" smtClean="0">
                <a:latin typeface="Avenir Book"/>
                <a:cs typeface="Avenir Book"/>
              </a:rPr>
              <a:t>Power spectrum</a:t>
            </a:r>
            <a:endParaRPr lang="en-US" sz="2400" dirty="0">
              <a:latin typeface="Avenir Book"/>
              <a:cs typeface="Avenir Book"/>
            </a:endParaRPr>
          </a:p>
        </p:txBody>
      </p:sp>
      <p:sp>
        <p:nvSpPr>
          <p:cNvPr id="157707" name="Freeform 11"/>
          <p:cNvSpPr>
            <a:spLocks/>
          </p:cNvSpPr>
          <p:nvPr/>
        </p:nvSpPr>
        <p:spPr bwMode="auto">
          <a:xfrm>
            <a:off x="2287588" y="2185988"/>
            <a:ext cx="704850" cy="847725"/>
          </a:xfrm>
          <a:custGeom>
            <a:avLst/>
            <a:gdLst/>
            <a:ahLst/>
            <a:cxnLst>
              <a:cxn ang="0">
                <a:pos x="0" y="0"/>
              </a:cxn>
              <a:cxn ang="0">
                <a:pos x="19" y="143"/>
              </a:cxn>
              <a:cxn ang="0">
                <a:pos x="62" y="290"/>
              </a:cxn>
              <a:cxn ang="0">
                <a:pos x="148" y="371"/>
              </a:cxn>
              <a:cxn ang="0">
                <a:pos x="210" y="419"/>
              </a:cxn>
              <a:cxn ang="0">
                <a:pos x="305" y="476"/>
              </a:cxn>
              <a:cxn ang="0">
                <a:pos x="381" y="519"/>
              </a:cxn>
              <a:cxn ang="0">
                <a:pos x="471" y="581"/>
              </a:cxn>
              <a:cxn ang="0">
                <a:pos x="519" y="595"/>
              </a:cxn>
            </a:cxnLst>
            <a:rect l="0" t="0" r="r" b="b"/>
            <a:pathLst>
              <a:path w="519" h="595">
                <a:moveTo>
                  <a:pt x="0" y="0"/>
                </a:moveTo>
                <a:cubicBezTo>
                  <a:pt x="4" y="47"/>
                  <a:pt x="9" y="95"/>
                  <a:pt x="19" y="143"/>
                </a:cubicBezTo>
                <a:cubicBezTo>
                  <a:pt x="29" y="191"/>
                  <a:pt x="41" y="252"/>
                  <a:pt x="62" y="290"/>
                </a:cubicBezTo>
                <a:cubicBezTo>
                  <a:pt x="83" y="328"/>
                  <a:pt x="123" y="350"/>
                  <a:pt x="148" y="371"/>
                </a:cubicBezTo>
                <a:cubicBezTo>
                  <a:pt x="173" y="392"/>
                  <a:pt x="184" y="402"/>
                  <a:pt x="210" y="419"/>
                </a:cubicBezTo>
                <a:cubicBezTo>
                  <a:pt x="236" y="436"/>
                  <a:pt x="277" y="459"/>
                  <a:pt x="305" y="476"/>
                </a:cubicBezTo>
                <a:cubicBezTo>
                  <a:pt x="333" y="493"/>
                  <a:pt x="353" y="502"/>
                  <a:pt x="381" y="519"/>
                </a:cubicBezTo>
                <a:cubicBezTo>
                  <a:pt x="409" y="536"/>
                  <a:pt x="448" y="568"/>
                  <a:pt x="471" y="581"/>
                </a:cubicBezTo>
                <a:cubicBezTo>
                  <a:pt x="494" y="594"/>
                  <a:pt x="506" y="594"/>
                  <a:pt x="519" y="595"/>
                </a:cubicBezTo>
              </a:path>
            </a:pathLst>
          </a:custGeom>
          <a:noFill/>
          <a:ln w="38100" cmpd="sng">
            <a:solidFill>
              <a:schemeClr val="tx1"/>
            </a:solidFill>
            <a:round/>
            <a:headEnd/>
            <a:tailEnd/>
          </a:ln>
          <a:effectLst/>
        </p:spPr>
        <p:txBody>
          <a:bodyPr>
            <a:prstTxWarp prst="textNoShape">
              <a:avLst/>
            </a:prstTxWarp>
          </a:bodyPr>
          <a:lstStyle/>
          <a:p>
            <a:endParaRPr lang="en-US">
              <a:latin typeface="Avenir Book"/>
              <a:cs typeface="Avenir Book"/>
            </a:endParaRPr>
          </a:p>
        </p:txBody>
      </p:sp>
      <p:sp>
        <p:nvSpPr>
          <p:cNvPr id="157708" name="Rectangle 12"/>
          <p:cNvSpPr>
            <a:spLocks noChangeArrowheads="1"/>
          </p:cNvSpPr>
          <p:nvPr/>
        </p:nvSpPr>
        <p:spPr bwMode="auto">
          <a:xfrm>
            <a:off x="2286000" y="2938463"/>
            <a:ext cx="579438" cy="336550"/>
          </a:xfrm>
          <a:prstGeom prst="rect">
            <a:avLst/>
          </a:prstGeom>
          <a:noFill/>
          <a:ln w="9525">
            <a:noFill/>
            <a:miter lim="800000"/>
            <a:headEnd/>
            <a:tailEnd/>
          </a:ln>
          <a:effectLst/>
        </p:spPr>
        <p:txBody>
          <a:bodyPr>
            <a:prstTxWarp prst="textNoShape">
              <a:avLst/>
            </a:prstTxWarp>
            <a:spAutoFit/>
          </a:bodyPr>
          <a:lstStyle/>
          <a:p>
            <a:r>
              <a:rPr lang="en-US" sz="1600">
                <a:latin typeface="Avenir Book"/>
                <a:cs typeface="Avenir Book"/>
              </a:rPr>
              <a:t>1/</a:t>
            </a:r>
            <a:r>
              <a:rPr lang="en-US" sz="1400">
                <a:latin typeface="Avenir Book"/>
                <a:cs typeface="Avenir Book"/>
              </a:rPr>
              <a:t>f</a:t>
            </a:r>
            <a:r>
              <a:rPr lang="en-US" sz="2000" baseline="30000">
                <a:latin typeface="Avenir Book"/>
                <a:cs typeface="Avenir Book"/>
              </a:rPr>
              <a:t>a</a:t>
            </a:r>
          </a:p>
        </p:txBody>
      </p:sp>
      <p:sp>
        <p:nvSpPr>
          <p:cNvPr id="157709" name="Line 13"/>
          <p:cNvSpPr>
            <a:spLocks noChangeShapeType="1"/>
          </p:cNvSpPr>
          <p:nvPr/>
        </p:nvSpPr>
        <p:spPr bwMode="auto">
          <a:xfrm>
            <a:off x="1139825" y="2732088"/>
            <a:ext cx="2286000" cy="0"/>
          </a:xfrm>
          <a:prstGeom prst="line">
            <a:avLst/>
          </a:prstGeom>
          <a:noFill/>
          <a:ln w="28575">
            <a:solidFill>
              <a:srgbClr val="FF0000"/>
            </a:solidFill>
            <a:round/>
            <a:headEnd/>
            <a:tailEnd/>
          </a:ln>
          <a:effectLst/>
        </p:spPr>
        <p:txBody>
          <a:bodyPr>
            <a:prstTxWarp prst="textNoShape">
              <a:avLst/>
            </a:prstTxWarp>
          </a:bodyPr>
          <a:lstStyle/>
          <a:p>
            <a:endParaRPr lang="en-US">
              <a:latin typeface="Avenir Book"/>
              <a:cs typeface="Avenir Book"/>
            </a:endParaRPr>
          </a:p>
        </p:txBody>
      </p:sp>
      <p:sp>
        <p:nvSpPr>
          <p:cNvPr id="157710" name="Text Box 14"/>
          <p:cNvSpPr txBox="1">
            <a:spLocks noChangeArrowheads="1"/>
          </p:cNvSpPr>
          <p:nvPr/>
        </p:nvSpPr>
        <p:spPr bwMode="auto">
          <a:xfrm>
            <a:off x="2435225" y="1766888"/>
            <a:ext cx="2069797" cy="307777"/>
          </a:xfrm>
          <a:prstGeom prst="rect">
            <a:avLst/>
          </a:prstGeom>
          <a:noFill/>
          <a:ln w="9525">
            <a:noFill/>
            <a:miter lim="800000"/>
            <a:headEnd/>
            <a:tailEnd/>
          </a:ln>
          <a:effectLst/>
        </p:spPr>
        <p:txBody>
          <a:bodyPr wrap="none">
            <a:prstTxWarp prst="textNoShape">
              <a:avLst/>
            </a:prstTxWarp>
            <a:spAutoFit/>
          </a:bodyPr>
          <a:lstStyle/>
          <a:p>
            <a:r>
              <a:rPr lang="en-US" sz="1400" b="1">
                <a:solidFill>
                  <a:srgbClr val="F35A0D"/>
                </a:solidFill>
                <a:latin typeface="Avenir Book"/>
                <a:cs typeface="Avenir Book"/>
              </a:rPr>
              <a:t>Low spatial frequencies</a:t>
            </a:r>
          </a:p>
        </p:txBody>
      </p:sp>
      <p:sp>
        <p:nvSpPr>
          <p:cNvPr id="157711" name="Line 15"/>
          <p:cNvSpPr>
            <a:spLocks noChangeShapeType="1"/>
          </p:cNvSpPr>
          <p:nvPr/>
        </p:nvSpPr>
        <p:spPr bwMode="auto">
          <a:xfrm flipH="1">
            <a:off x="2359025" y="2147888"/>
            <a:ext cx="228600" cy="533400"/>
          </a:xfrm>
          <a:prstGeom prst="line">
            <a:avLst/>
          </a:prstGeom>
          <a:noFill/>
          <a:ln w="9525">
            <a:solidFill>
              <a:srgbClr val="F35A0D"/>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57712" name="Text Box 16"/>
          <p:cNvSpPr txBox="1">
            <a:spLocks noChangeArrowheads="1"/>
          </p:cNvSpPr>
          <p:nvPr/>
        </p:nvSpPr>
        <p:spPr bwMode="auto">
          <a:xfrm>
            <a:off x="3305175" y="5518150"/>
            <a:ext cx="1495425" cy="584776"/>
          </a:xfrm>
          <a:prstGeom prst="rect">
            <a:avLst/>
          </a:prstGeom>
          <a:noFill/>
          <a:ln w="9525">
            <a:noFill/>
            <a:miter lim="800000"/>
            <a:headEnd/>
            <a:tailEnd/>
          </a:ln>
          <a:effectLst/>
        </p:spPr>
        <p:txBody>
          <a:bodyPr>
            <a:prstTxWarp prst="textNoShape">
              <a:avLst/>
            </a:prstTxWarp>
            <a:spAutoFit/>
          </a:bodyPr>
          <a:lstStyle/>
          <a:p>
            <a:r>
              <a:rPr lang="en-US" sz="1600" dirty="0">
                <a:solidFill>
                  <a:srgbClr val="00A479"/>
                </a:solidFill>
                <a:latin typeface="Avenir Book"/>
                <a:cs typeface="Avenir Book"/>
              </a:rPr>
              <a:t>High</a:t>
            </a:r>
            <a:r>
              <a:rPr lang="en-US" sz="1600" dirty="0" smtClean="0">
                <a:solidFill>
                  <a:srgbClr val="00A479"/>
                </a:solidFill>
                <a:latin typeface="Avenir Book"/>
                <a:cs typeface="Avenir Book"/>
              </a:rPr>
              <a:t> spatial frequency</a:t>
            </a:r>
            <a:endParaRPr lang="en-US" sz="1600" dirty="0">
              <a:solidFill>
                <a:srgbClr val="00A479"/>
              </a:solidFill>
              <a:latin typeface="Avenir Book"/>
              <a:cs typeface="Avenir Book"/>
            </a:endParaRPr>
          </a:p>
        </p:txBody>
      </p:sp>
      <p:sp>
        <p:nvSpPr>
          <p:cNvPr id="157713" name="Line 17"/>
          <p:cNvSpPr>
            <a:spLocks noChangeShapeType="1"/>
          </p:cNvSpPr>
          <p:nvPr/>
        </p:nvSpPr>
        <p:spPr bwMode="auto">
          <a:xfrm flipH="1" flipV="1">
            <a:off x="2784475" y="3059113"/>
            <a:ext cx="279400" cy="673100"/>
          </a:xfrm>
          <a:prstGeom prst="line">
            <a:avLst/>
          </a:prstGeom>
          <a:noFill/>
          <a:ln w="9525">
            <a:solidFill>
              <a:schemeClr val="hlink"/>
            </a:solidFill>
            <a:round/>
            <a:headEnd/>
            <a:tailEnd type="triangle" w="med" len="med"/>
          </a:ln>
          <a:effectLst/>
        </p:spPr>
        <p:txBody>
          <a:bodyPr>
            <a:prstTxWarp prst="textNoShape">
              <a:avLst/>
            </a:prstTxWarp>
          </a:bodyPr>
          <a:lstStyle/>
          <a:p>
            <a:endParaRPr lang="en-US">
              <a:latin typeface="Avenir Book"/>
              <a:cs typeface="Avenir Book"/>
            </a:endParaRPr>
          </a:p>
        </p:txBody>
      </p:sp>
      <p:grpSp>
        <p:nvGrpSpPr>
          <p:cNvPr id="2" name="Group 18"/>
          <p:cNvGrpSpPr>
            <a:grpSpLocks/>
          </p:cNvGrpSpPr>
          <p:nvPr/>
        </p:nvGrpSpPr>
        <p:grpSpPr bwMode="auto">
          <a:xfrm>
            <a:off x="1295400" y="4508500"/>
            <a:ext cx="1797050" cy="1797050"/>
            <a:chOff x="3552" y="1056"/>
            <a:chExt cx="812" cy="812"/>
          </a:xfrm>
        </p:grpSpPr>
        <p:pic>
          <p:nvPicPr>
            <p:cNvPr id="157715" name="Picture 19"/>
            <p:cNvPicPr>
              <a:picLocks noChangeAspect="1" noChangeArrowheads="1"/>
            </p:cNvPicPr>
            <p:nvPr/>
          </p:nvPicPr>
          <p:blipFill>
            <a:blip r:embed="rId5"/>
            <a:srcRect/>
            <a:stretch>
              <a:fillRect/>
            </a:stretch>
          </p:blipFill>
          <p:spPr bwMode="auto">
            <a:xfrm>
              <a:off x="3552" y="1056"/>
              <a:ext cx="812" cy="812"/>
            </a:xfrm>
            <a:prstGeom prst="rect">
              <a:avLst/>
            </a:prstGeom>
            <a:noFill/>
            <a:ln w="9525">
              <a:noFill/>
              <a:miter lim="800000"/>
              <a:headEnd/>
              <a:tailEnd/>
            </a:ln>
            <a:effectLst/>
          </p:spPr>
        </p:pic>
        <p:sp>
          <p:nvSpPr>
            <p:cNvPr id="157716" name="Text Box 20"/>
            <p:cNvSpPr txBox="1">
              <a:spLocks noChangeArrowheads="1"/>
            </p:cNvSpPr>
            <p:nvPr/>
          </p:nvSpPr>
          <p:spPr bwMode="auto">
            <a:xfrm>
              <a:off x="3984" y="1056"/>
              <a:ext cx="192" cy="124"/>
            </a:xfrm>
            <a:prstGeom prst="rect">
              <a:avLst/>
            </a:prstGeom>
            <a:noFill/>
            <a:ln w="9525">
              <a:noFill/>
              <a:miter lim="800000"/>
              <a:headEnd/>
              <a:tailEnd/>
            </a:ln>
            <a:effectLst/>
          </p:spPr>
          <p:txBody>
            <a:bodyPr>
              <a:prstTxWarp prst="textNoShape">
                <a:avLst/>
              </a:prstTxWarp>
              <a:spAutoFit/>
            </a:bodyPr>
            <a:lstStyle/>
            <a:p>
              <a:r>
                <a:rPr lang="en-US" sz="1200" b="1">
                  <a:latin typeface="Avenir Book"/>
                  <a:cs typeface="Avenir Book"/>
                </a:rPr>
                <a:t>f</a:t>
              </a:r>
              <a:r>
                <a:rPr lang="en-US" sz="1200" b="1" baseline="-25000">
                  <a:latin typeface="Avenir Book"/>
                  <a:cs typeface="Avenir Book"/>
                </a:rPr>
                <a:t>y</a:t>
              </a:r>
            </a:p>
          </p:txBody>
        </p:sp>
        <p:sp>
          <p:nvSpPr>
            <p:cNvPr id="157717" name="Text Box 21"/>
            <p:cNvSpPr txBox="1">
              <a:spLocks noChangeArrowheads="1"/>
            </p:cNvSpPr>
            <p:nvPr/>
          </p:nvSpPr>
          <p:spPr bwMode="auto">
            <a:xfrm>
              <a:off x="4128" y="1488"/>
              <a:ext cx="136" cy="125"/>
            </a:xfrm>
            <a:prstGeom prst="rect">
              <a:avLst/>
            </a:prstGeom>
            <a:noFill/>
            <a:ln w="9525">
              <a:noFill/>
              <a:miter lim="800000"/>
              <a:headEnd/>
              <a:tailEnd/>
            </a:ln>
            <a:effectLst/>
          </p:spPr>
          <p:txBody>
            <a:bodyPr wrap="none">
              <a:prstTxWarp prst="textNoShape">
                <a:avLst/>
              </a:prstTxWarp>
              <a:spAutoFit/>
            </a:bodyPr>
            <a:lstStyle/>
            <a:p>
              <a:r>
                <a:rPr lang="en-US" sz="1200" b="1">
                  <a:latin typeface="Avenir Book"/>
                  <a:cs typeface="Avenir Book"/>
                </a:rPr>
                <a:t>f</a:t>
              </a:r>
              <a:r>
                <a:rPr lang="en-US" sz="1200" b="1" baseline="-25000">
                  <a:latin typeface="Avenir Book"/>
                  <a:cs typeface="Avenir Book"/>
                </a:rPr>
                <a:t>x</a:t>
              </a:r>
            </a:p>
          </p:txBody>
        </p:sp>
      </p:grpSp>
      <p:sp>
        <p:nvSpPr>
          <p:cNvPr id="157718" name="Text Box 22"/>
          <p:cNvSpPr txBox="1">
            <a:spLocks noChangeArrowheads="1"/>
          </p:cNvSpPr>
          <p:nvPr/>
        </p:nvSpPr>
        <p:spPr bwMode="auto">
          <a:xfrm>
            <a:off x="2924175" y="5029299"/>
            <a:ext cx="1922543" cy="307777"/>
          </a:xfrm>
          <a:prstGeom prst="rect">
            <a:avLst/>
          </a:prstGeom>
          <a:noFill/>
          <a:ln w="9525">
            <a:noFill/>
            <a:miter lim="800000"/>
            <a:headEnd/>
            <a:tailEnd/>
          </a:ln>
          <a:effectLst/>
        </p:spPr>
        <p:txBody>
          <a:bodyPr wrap="none">
            <a:prstTxWarp prst="textNoShape">
              <a:avLst/>
            </a:prstTxWarp>
            <a:spAutoFit/>
          </a:bodyPr>
          <a:lstStyle/>
          <a:p>
            <a:pPr algn="r" eaLnBrk="0" hangingPunct="0"/>
            <a:r>
              <a:rPr lang="en-US" sz="1400" dirty="0" smtClean="0">
                <a:solidFill>
                  <a:srgbClr val="FF3300"/>
                </a:solidFill>
                <a:latin typeface="Avenir Book"/>
                <a:cs typeface="Avenir Book"/>
              </a:rPr>
              <a:t>Horizontal orientation</a:t>
            </a:r>
            <a:endParaRPr lang="en-US" sz="1400" dirty="0">
              <a:solidFill>
                <a:srgbClr val="FF3300"/>
              </a:solidFill>
              <a:latin typeface="Avenir Book"/>
              <a:cs typeface="Avenir Book"/>
            </a:endParaRPr>
          </a:p>
        </p:txBody>
      </p:sp>
      <p:sp>
        <p:nvSpPr>
          <p:cNvPr id="157719" name="Text Box 23"/>
          <p:cNvSpPr txBox="1">
            <a:spLocks noChangeArrowheads="1"/>
          </p:cNvSpPr>
          <p:nvPr/>
        </p:nvSpPr>
        <p:spPr bwMode="auto">
          <a:xfrm>
            <a:off x="1816634" y="4116388"/>
            <a:ext cx="769404" cy="307777"/>
          </a:xfrm>
          <a:prstGeom prst="rect">
            <a:avLst/>
          </a:prstGeom>
          <a:noFill/>
          <a:ln w="9525">
            <a:noFill/>
            <a:miter lim="800000"/>
            <a:headEnd/>
            <a:tailEnd/>
          </a:ln>
          <a:effectLst/>
        </p:spPr>
        <p:txBody>
          <a:bodyPr wrap="none">
            <a:prstTxWarp prst="textNoShape">
              <a:avLst/>
            </a:prstTxWarp>
            <a:spAutoFit/>
          </a:bodyPr>
          <a:lstStyle/>
          <a:p>
            <a:pPr algn="r" eaLnBrk="0" hangingPunct="0"/>
            <a:r>
              <a:rPr lang="en-US" sz="1400">
                <a:solidFill>
                  <a:srgbClr val="FF3300"/>
                </a:solidFill>
                <a:latin typeface="Avenir Book"/>
                <a:cs typeface="Avenir Book"/>
              </a:rPr>
              <a:t>Vertical</a:t>
            </a:r>
          </a:p>
        </p:txBody>
      </p:sp>
      <p:sp>
        <p:nvSpPr>
          <p:cNvPr id="157720" name="Text Box 24"/>
          <p:cNvSpPr txBox="1">
            <a:spLocks noChangeArrowheads="1"/>
          </p:cNvSpPr>
          <p:nvPr/>
        </p:nvSpPr>
        <p:spPr bwMode="auto">
          <a:xfrm>
            <a:off x="1870075" y="6110288"/>
            <a:ext cx="2172390" cy="338554"/>
          </a:xfrm>
          <a:prstGeom prst="rect">
            <a:avLst/>
          </a:prstGeom>
          <a:noFill/>
          <a:ln w="9525">
            <a:noFill/>
            <a:miter lim="800000"/>
            <a:headEnd/>
            <a:tailEnd/>
          </a:ln>
          <a:effectLst/>
        </p:spPr>
        <p:txBody>
          <a:bodyPr wrap="none">
            <a:prstTxWarp prst="textNoShape">
              <a:avLst/>
            </a:prstTxWarp>
            <a:spAutoFit/>
          </a:bodyPr>
          <a:lstStyle/>
          <a:p>
            <a:r>
              <a:rPr lang="en-US" sz="1600" dirty="0">
                <a:solidFill>
                  <a:srgbClr val="F35A0D"/>
                </a:solidFill>
                <a:latin typeface="Avenir Book"/>
                <a:cs typeface="Avenir Book"/>
              </a:rPr>
              <a:t>Low</a:t>
            </a:r>
            <a:r>
              <a:rPr lang="en-US" sz="1600" dirty="0" smtClean="0">
                <a:solidFill>
                  <a:srgbClr val="F35A0D"/>
                </a:solidFill>
                <a:latin typeface="Avenir Book"/>
                <a:cs typeface="Avenir Book"/>
              </a:rPr>
              <a:t> spatial frequency</a:t>
            </a:r>
            <a:endParaRPr lang="en-US" sz="1600" dirty="0">
              <a:solidFill>
                <a:srgbClr val="F35A0D"/>
              </a:solidFill>
              <a:latin typeface="Avenir Book"/>
              <a:cs typeface="Avenir Book"/>
            </a:endParaRPr>
          </a:p>
        </p:txBody>
      </p:sp>
      <p:sp>
        <p:nvSpPr>
          <p:cNvPr id="157721" name="Line 25"/>
          <p:cNvSpPr>
            <a:spLocks noChangeShapeType="1"/>
          </p:cNvSpPr>
          <p:nvPr/>
        </p:nvSpPr>
        <p:spPr bwMode="auto">
          <a:xfrm flipH="1" flipV="1">
            <a:off x="2241550" y="5461000"/>
            <a:ext cx="393700" cy="584200"/>
          </a:xfrm>
          <a:prstGeom prst="line">
            <a:avLst/>
          </a:prstGeom>
          <a:noFill/>
          <a:ln w="9525">
            <a:solidFill>
              <a:srgbClr val="F35A0D"/>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57722" name="Line 26"/>
          <p:cNvSpPr>
            <a:spLocks noChangeShapeType="1"/>
          </p:cNvSpPr>
          <p:nvPr/>
        </p:nvSpPr>
        <p:spPr bwMode="auto">
          <a:xfrm flipH="1" flipV="1">
            <a:off x="2889250" y="5486400"/>
            <a:ext cx="469900" cy="266700"/>
          </a:xfrm>
          <a:prstGeom prst="line">
            <a:avLst/>
          </a:prstGeom>
          <a:noFill/>
          <a:ln w="9525">
            <a:solidFill>
              <a:schemeClr val="hlink"/>
            </a:solidFill>
            <a:round/>
            <a:headEnd/>
            <a:tailEnd type="triangle" w="med" len="med"/>
          </a:ln>
          <a:effectLst/>
        </p:spPr>
        <p:txBody>
          <a:bodyPr>
            <a:prstTxWarp prst="textNoShape">
              <a:avLst/>
            </a:prstTxWarp>
          </a:bodyPr>
          <a:lstStyle/>
          <a:p>
            <a:endParaRPr lang="en-US">
              <a:latin typeface="Avenir Book"/>
              <a:cs typeface="Avenir Book"/>
            </a:endParaRPr>
          </a:p>
        </p:txBody>
      </p:sp>
      <p:sp>
        <p:nvSpPr>
          <p:cNvPr id="157726" name="Text Box 30"/>
          <p:cNvSpPr txBox="1">
            <a:spLocks noChangeArrowheads="1"/>
          </p:cNvSpPr>
          <p:nvPr/>
        </p:nvSpPr>
        <p:spPr bwMode="auto">
          <a:xfrm>
            <a:off x="3200400" y="3441700"/>
            <a:ext cx="1447800" cy="738664"/>
          </a:xfrm>
          <a:prstGeom prst="rect">
            <a:avLst/>
          </a:prstGeom>
          <a:noFill/>
          <a:ln w="9525">
            <a:noFill/>
            <a:miter lim="800000"/>
            <a:headEnd/>
            <a:tailEnd/>
          </a:ln>
          <a:effectLst/>
        </p:spPr>
        <p:txBody>
          <a:bodyPr>
            <a:prstTxWarp prst="textNoShape">
              <a:avLst/>
            </a:prstTxWarp>
            <a:spAutoFit/>
          </a:bodyPr>
          <a:lstStyle/>
          <a:p>
            <a:r>
              <a:rPr lang="en-US" sz="1400" b="1">
                <a:solidFill>
                  <a:srgbClr val="00A479"/>
                </a:solidFill>
                <a:latin typeface="Avenir Book"/>
                <a:cs typeface="Avenir Book"/>
              </a:rPr>
              <a:t>High </a:t>
            </a:r>
          </a:p>
          <a:p>
            <a:r>
              <a:rPr lang="en-US" sz="1400" b="1">
                <a:solidFill>
                  <a:srgbClr val="00A479"/>
                </a:solidFill>
                <a:latin typeface="Avenir Book"/>
                <a:cs typeface="Avenir Book"/>
              </a:rPr>
              <a:t>spatial </a:t>
            </a:r>
          </a:p>
          <a:p>
            <a:r>
              <a:rPr lang="en-US" sz="1400" b="1">
                <a:solidFill>
                  <a:srgbClr val="00A479"/>
                </a:solidFill>
                <a:latin typeface="Avenir Book"/>
                <a:cs typeface="Avenir Book"/>
              </a:rPr>
              <a:t>frequencies</a:t>
            </a:r>
          </a:p>
        </p:txBody>
      </p:sp>
      <p:sp>
        <p:nvSpPr>
          <p:cNvPr id="157736" name="Rectangle 40"/>
          <p:cNvSpPr>
            <a:spLocks noChangeArrowheads="1"/>
          </p:cNvSpPr>
          <p:nvPr/>
        </p:nvSpPr>
        <p:spPr bwMode="auto">
          <a:xfrm>
            <a:off x="4684712" y="6383308"/>
            <a:ext cx="4529140" cy="400110"/>
          </a:xfrm>
          <a:prstGeom prst="rect">
            <a:avLst/>
          </a:prstGeom>
          <a:noFill/>
          <a:ln w="9525">
            <a:noFill/>
            <a:miter lim="800000"/>
            <a:headEnd/>
            <a:tailEnd/>
          </a:ln>
          <a:effectLst/>
        </p:spPr>
        <p:txBody>
          <a:bodyPr wrap="none" anchor="ctr">
            <a:prstTxWarp prst="textNoShape">
              <a:avLst/>
            </a:prstTxWarp>
            <a:spAutoFit/>
          </a:bodyPr>
          <a:lstStyle/>
          <a:p>
            <a:r>
              <a:rPr lang="en-US" sz="1000" dirty="0">
                <a:latin typeface="Avenir Book"/>
                <a:cs typeface="Avenir Book"/>
              </a:rPr>
              <a:t>D. J. Field, "Relations between the statistics of natural images and </a:t>
            </a:r>
          </a:p>
          <a:p>
            <a:r>
              <a:rPr lang="en-US" sz="1000" dirty="0">
                <a:latin typeface="Avenir Book"/>
                <a:cs typeface="Avenir Book"/>
              </a:rPr>
              <a:t>the response properties of cortical cells," J. Opt. Soc. Am. A </a:t>
            </a:r>
            <a:r>
              <a:rPr lang="en-US" sz="1000" b="1" dirty="0">
                <a:latin typeface="Avenir Book"/>
                <a:cs typeface="Avenir Book"/>
              </a:rPr>
              <a:t>4</a:t>
            </a:r>
            <a:r>
              <a:rPr lang="en-US" sz="1000" dirty="0">
                <a:latin typeface="Avenir Book"/>
                <a:cs typeface="Avenir Book"/>
              </a:rPr>
              <a:t>, 2379- (1987) </a:t>
            </a:r>
          </a:p>
        </p:txBody>
      </p:sp>
      <p:pic>
        <p:nvPicPr>
          <p:cNvPr id="157742" name="Picture 46"/>
          <p:cNvPicPr>
            <a:picLocks noGrp="1" noChangeAspect="1" noChangeArrowheads="1"/>
          </p:cNvPicPr>
          <p:nvPr>
            <p:ph sz="half" idx="2"/>
          </p:nvPr>
        </p:nvPicPr>
        <p:blipFill>
          <a:blip r:embed="rId6"/>
          <a:srcRect/>
          <a:stretch>
            <a:fillRect/>
          </a:stretch>
        </p:blipFill>
        <p:spPr>
          <a:xfrm>
            <a:off x="5449888" y="1371600"/>
            <a:ext cx="2779712" cy="4724400"/>
          </a:xfrm>
          <a:noFill/>
          <a:ln w="28575">
            <a:solidFill>
              <a:srgbClr val="FF3300"/>
            </a:solidFill>
          </a:ln>
        </p:spPr>
      </p:pic>
      <p:sp>
        <p:nvSpPr>
          <p:cNvPr id="157745" name="Text Box 49"/>
          <p:cNvSpPr txBox="1">
            <a:spLocks noChangeArrowheads="1"/>
          </p:cNvSpPr>
          <p:nvPr/>
        </p:nvSpPr>
        <p:spPr bwMode="auto">
          <a:xfrm>
            <a:off x="6629400" y="1447800"/>
            <a:ext cx="1482725" cy="581025"/>
          </a:xfrm>
          <a:prstGeom prst="rect">
            <a:avLst/>
          </a:prstGeom>
          <a:noFill/>
          <a:ln w="9525">
            <a:noFill/>
            <a:miter lim="800000"/>
            <a:headEnd/>
            <a:tailEnd/>
          </a:ln>
          <a:effectLst/>
        </p:spPr>
        <p:txBody>
          <a:bodyPr wrap="none">
            <a:prstTxWarp prst="textNoShape">
              <a:avLst/>
            </a:prstTxWarp>
            <a:spAutoFit/>
          </a:bodyPr>
          <a:lstStyle/>
          <a:p>
            <a:r>
              <a:rPr lang="en-US" sz="1600">
                <a:latin typeface="Avenir Book"/>
                <a:cs typeface="Avenir Book"/>
              </a:rPr>
              <a:t>Power spectra</a:t>
            </a:r>
          </a:p>
          <a:p>
            <a:r>
              <a:rPr lang="en-US" sz="1600">
                <a:latin typeface="Avenir Book"/>
                <a:cs typeface="Avenir Book"/>
              </a:rPr>
              <a:t>fall off as 1/f</a:t>
            </a:r>
            <a:endParaRPr lang="en-US" sz="900">
              <a:latin typeface="Avenir Book"/>
              <a:cs typeface="Avenir Book"/>
            </a:endParaRPr>
          </a:p>
        </p:txBody>
      </p:sp>
      <p:sp>
        <p:nvSpPr>
          <p:cNvPr id="157746" name="Rectangle 50"/>
          <p:cNvSpPr>
            <a:spLocks noChangeArrowheads="1"/>
          </p:cNvSpPr>
          <p:nvPr/>
        </p:nvSpPr>
        <p:spPr bwMode="auto">
          <a:xfrm>
            <a:off x="7772400" y="1676400"/>
            <a:ext cx="254000" cy="244475"/>
          </a:xfrm>
          <a:prstGeom prst="rect">
            <a:avLst/>
          </a:prstGeom>
          <a:noFill/>
          <a:ln w="9525">
            <a:noFill/>
            <a:miter lim="800000"/>
            <a:headEnd/>
            <a:tailEnd/>
          </a:ln>
          <a:effectLst/>
        </p:spPr>
        <p:txBody>
          <a:bodyPr wrap="none">
            <a:prstTxWarp prst="textNoShape">
              <a:avLst/>
            </a:prstTxWarp>
            <a:spAutoFit/>
          </a:bodyPr>
          <a:lstStyle/>
          <a:p>
            <a:r>
              <a:rPr lang="en-US" sz="1000">
                <a:latin typeface="Avenir Book"/>
                <a:cs typeface="Avenir Book"/>
              </a:rPr>
              <a:t>2</a:t>
            </a:r>
          </a:p>
        </p:txBody>
      </p:sp>
      <p:pic>
        <p:nvPicPr>
          <p:cNvPr id="33" name="Picture 6" descr="100px-Matlab_Logo.png"/>
          <p:cNvPicPr>
            <a:picLocks noChangeAspect="1"/>
          </p:cNvPicPr>
          <p:nvPr/>
        </p:nvPicPr>
        <p:blipFill>
          <a:blip r:embed="rId7"/>
          <a:srcRect/>
          <a:stretch>
            <a:fillRect/>
          </a:stretch>
        </p:blipFill>
        <p:spPr bwMode="auto">
          <a:xfrm>
            <a:off x="2570155" y="674687"/>
            <a:ext cx="533400" cy="479425"/>
          </a:xfrm>
          <a:prstGeom prst="rect">
            <a:avLst/>
          </a:prstGeom>
          <a:noFill/>
          <a:ln w="9525">
            <a:noFill/>
            <a:miter lim="800000"/>
            <a:headEnd/>
            <a:tailEnd/>
          </a:ln>
        </p:spPr>
      </p:pic>
      <p:sp>
        <p:nvSpPr>
          <p:cNvPr id="34" name="TextBox 33"/>
          <p:cNvSpPr txBox="1"/>
          <p:nvPr/>
        </p:nvSpPr>
        <p:spPr>
          <a:xfrm>
            <a:off x="3200400" y="745123"/>
            <a:ext cx="5519182" cy="338554"/>
          </a:xfrm>
          <a:prstGeom prst="rect">
            <a:avLst/>
          </a:prstGeom>
          <a:noFill/>
        </p:spPr>
        <p:txBody>
          <a:bodyPr wrap="none" rtlCol="0">
            <a:spAutoFit/>
          </a:bodyPr>
          <a:lstStyle/>
          <a:p>
            <a:r>
              <a:rPr lang="en-US" sz="1600" dirty="0" err="1" smtClean="0">
                <a:latin typeface="Avenir Book"/>
                <a:cs typeface="Avenir Book"/>
              </a:rPr>
              <a:t>GlobalLocalFourierSpectra/AverageAndPowerSpectrum.m</a:t>
            </a:r>
            <a:endParaRPr lang="en-US" sz="1600" dirty="0">
              <a:latin typeface="Avenir Book"/>
              <a:cs typeface="Avenir Book"/>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66700" y="-76200"/>
            <a:ext cx="8229600" cy="1143000"/>
          </a:xfrm>
        </p:spPr>
        <p:txBody>
          <a:bodyPr/>
          <a:lstStyle/>
          <a:p>
            <a:r>
              <a:rPr lang="en-US" sz="3200" dirty="0" smtClean="0">
                <a:solidFill>
                  <a:srgbClr val="FF6600"/>
                </a:solidFill>
                <a:latin typeface="Avenir Book"/>
                <a:cs typeface="Avenir Book"/>
              </a:rPr>
              <a:t>In a world of pebbles…</a:t>
            </a:r>
            <a:endParaRPr lang="en-US" sz="3200" dirty="0">
              <a:solidFill>
                <a:srgbClr val="FF6600"/>
              </a:solidFill>
              <a:latin typeface="Avenir Book"/>
              <a:cs typeface="Avenir Book"/>
            </a:endParaRPr>
          </a:p>
        </p:txBody>
      </p:sp>
      <p:pic>
        <p:nvPicPr>
          <p:cNvPr id="6" name="Picture 6" descr="100px-Matlab_Logo.png"/>
          <p:cNvPicPr>
            <a:picLocks noChangeAspect="1"/>
          </p:cNvPicPr>
          <p:nvPr/>
        </p:nvPicPr>
        <p:blipFill>
          <a:blip r:embed="rId3"/>
          <a:srcRect/>
          <a:stretch>
            <a:fillRect/>
          </a:stretch>
        </p:blipFill>
        <p:spPr bwMode="auto">
          <a:xfrm>
            <a:off x="1181100" y="6378575"/>
            <a:ext cx="533400" cy="479425"/>
          </a:xfrm>
          <a:prstGeom prst="rect">
            <a:avLst/>
          </a:prstGeom>
          <a:noFill/>
          <a:ln w="9525">
            <a:noFill/>
            <a:miter lim="800000"/>
            <a:headEnd/>
            <a:tailEnd/>
          </a:ln>
        </p:spPr>
      </p:pic>
      <p:sp>
        <p:nvSpPr>
          <p:cNvPr id="7" name="TextBox 6"/>
          <p:cNvSpPr txBox="1"/>
          <p:nvPr/>
        </p:nvSpPr>
        <p:spPr>
          <a:xfrm>
            <a:off x="1811345" y="6534021"/>
            <a:ext cx="3518739" cy="246221"/>
          </a:xfrm>
          <a:prstGeom prst="rect">
            <a:avLst/>
          </a:prstGeom>
          <a:noFill/>
        </p:spPr>
        <p:txBody>
          <a:bodyPr wrap="none" rtlCol="0">
            <a:spAutoFit/>
          </a:bodyPr>
          <a:lstStyle/>
          <a:p>
            <a:r>
              <a:rPr lang="en-US" sz="1000" dirty="0" err="1" smtClean="0">
                <a:latin typeface="Avenir Book"/>
                <a:cs typeface="Avenir Book"/>
              </a:rPr>
              <a:t>GlobalLocalFourierSpectra/AverageAndPowerSpectrum.m</a:t>
            </a:r>
            <a:endParaRPr lang="en-US" sz="1000" dirty="0">
              <a:latin typeface="Avenir Book"/>
              <a:cs typeface="Avenir Book"/>
            </a:endParaRPr>
          </a:p>
        </p:txBody>
      </p:sp>
      <p:pic>
        <p:nvPicPr>
          <p:cNvPr id="9" name="Picture 8" descr="366005.jpg"/>
          <p:cNvPicPr>
            <a:picLocks noChangeAspect="1"/>
          </p:cNvPicPr>
          <p:nvPr/>
        </p:nvPicPr>
        <p:blipFill>
          <a:blip r:embed="rId4"/>
          <a:stretch>
            <a:fillRect/>
          </a:stretch>
        </p:blipFill>
        <p:spPr>
          <a:xfrm>
            <a:off x="266700" y="1333500"/>
            <a:ext cx="914400" cy="914400"/>
          </a:xfrm>
          <a:prstGeom prst="rect">
            <a:avLst/>
          </a:prstGeom>
        </p:spPr>
      </p:pic>
      <p:pic>
        <p:nvPicPr>
          <p:cNvPr id="10" name="Picture 9" descr="366064.jpg"/>
          <p:cNvPicPr>
            <a:picLocks noChangeAspect="1"/>
          </p:cNvPicPr>
          <p:nvPr/>
        </p:nvPicPr>
        <p:blipFill>
          <a:blip r:embed="rId5"/>
          <a:stretch>
            <a:fillRect/>
          </a:stretch>
        </p:blipFill>
        <p:spPr>
          <a:xfrm>
            <a:off x="266700" y="4991100"/>
            <a:ext cx="914400" cy="914400"/>
          </a:xfrm>
          <a:prstGeom prst="rect">
            <a:avLst/>
          </a:prstGeom>
        </p:spPr>
      </p:pic>
      <p:pic>
        <p:nvPicPr>
          <p:cNvPr id="11" name="Picture 10" descr="390002.jpg"/>
          <p:cNvPicPr>
            <a:picLocks noChangeAspect="1"/>
          </p:cNvPicPr>
          <p:nvPr/>
        </p:nvPicPr>
        <p:blipFill>
          <a:blip r:embed="rId6"/>
          <a:stretch>
            <a:fillRect/>
          </a:stretch>
        </p:blipFill>
        <p:spPr>
          <a:xfrm>
            <a:off x="266700" y="3162300"/>
            <a:ext cx="914400" cy="914400"/>
          </a:xfrm>
          <a:prstGeom prst="rect">
            <a:avLst/>
          </a:prstGeom>
        </p:spPr>
      </p:pic>
      <p:pic>
        <p:nvPicPr>
          <p:cNvPr id="12" name="Picture 11" descr="390007.jpg"/>
          <p:cNvPicPr>
            <a:picLocks noChangeAspect="1"/>
          </p:cNvPicPr>
          <p:nvPr/>
        </p:nvPicPr>
        <p:blipFill>
          <a:blip r:embed="rId7"/>
          <a:stretch>
            <a:fillRect/>
          </a:stretch>
        </p:blipFill>
        <p:spPr>
          <a:xfrm>
            <a:off x="266700" y="4076700"/>
            <a:ext cx="914400" cy="914400"/>
          </a:xfrm>
          <a:prstGeom prst="rect">
            <a:avLst/>
          </a:prstGeom>
        </p:spPr>
      </p:pic>
      <p:pic>
        <p:nvPicPr>
          <p:cNvPr id="13" name="Picture 12" descr="390010.jpg"/>
          <p:cNvPicPr>
            <a:picLocks noChangeAspect="1"/>
          </p:cNvPicPr>
          <p:nvPr/>
        </p:nvPicPr>
        <p:blipFill>
          <a:blip r:embed="rId8"/>
          <a:stretch>
            <a:fillRect/>
          </a:stretch>
        </p:blipFill>
        <p:spPr>
          <a:xfrm>
            <a:off x="266700" y="5865842"/>
            <a:ext cx="914400" cy="914400"/>
          </a:xfrm>
          <a:prstGeom prst="rect">
            <a:avLst/>
          </a:prstGeom>
        </p:spPr>
      </p:pic>
      <p:pic>
        <p:nvPicPr>
          <p:cNvPr id="14" name="Picture 13" descr="390091.jpg"/>
          <p:cNvPicPr>
            <a:picLocks noChangeAspect="1"/>
          </p:cNvPicPr>
          <p:nvPr/>
        </p:nvPicPr>
        <p:blipFill>
          <a:blip r:embed="rId9"/>
          <a:stretch>
            <a:fillRect/>
          </a:stretch>
        </p:blipFill>
        <p:spPr>
          <a:xfrm>
            <a:off x="266700" y="419100"/>
            <a:ext cx="914400" cy="914400"/>
          </a:xfrm>
          <a:prstGeom prst="rect">
            <a:avLst/>
          </a:prstGeom>
        </p:spPr>
      </p:pic>
      <p:pic>
        <p:nvPicPr>
          <p:cNvPr id="15" name="Picture 14" descr="390084.jpg"/>
          <p:cNvPicPr>
            <a:picLocks noChangeAspect="1"/>
          </p:cNvPicPr>
          <p:nvPr/>
        </p:nvPicPr>
        <p:blipFill>
          <a:blip r:embed="rId10"/>
          <a:stretch>
            <a:fillRect/>
          </a:stretch>
        </p:blipFill>
        <p:spPr>
          <a:xfrm>
            <a:off x="266700" y="2247900"/>
            <a:ext cx="914400" cy="914400"/>
          </a:xfrm>
          <a:prstGeom prst="rect">
            <a:avLst/>
          </a:prstGeom>
        </p:spPr>
      </p:pic>
      <p:pic>
        <p:nvPicPr>
          <p:cNvPr id="16" name="Picture 15"/>
          <p:cNvPicPr>
            <a:picLocks noChangeAspect="1"/>
          </p:cNvPicPr>
          <p:nvPr/>
        </p:nvPicPr>
        <p:blipFill>
          <a:blip r:embed="rId11"/>
          <a:stretch>
            <a:fillRect/>
          </a:stretch>
        </p:blipFill>
        <p:spPr>
          <a:xfrm>
            <a:off x="1430593" y="1079499"/>
            <a:ext cx="2075483" cy="2075483"/>
          </a:xfrm>
          <a:prstGeom prst="rect">
            <a:avLst/>
          </a:prstGeom>
        </p:spPr>
      </p:pic>
      <p:pic>
        <p:nvPicPr>
          <p:cNvPr id="18" name="Picture 17"/>
          <p:cNvPicPr>
            <a:picLocks noChangeAspect="1"/>
          </p:cNvPicPr>
          <p:nvPr/>
        </p:nvPicPr>
        <p:blipFill>
          <a:blip r:embed="rId12"/>
          <a:stretch>
            <a:fillRect/>
          </a:stretch>
        </p:blipFill>
        <p:spPr>
          <a:xfrm>
            <a:off x="1269445" y="3460514"/>
            <a:ext cx="2236631" cy="2265015"/>
          </a:xfrm>
          <a:prstGeom prst="rect">
            <a:avLst/>
          </a:prstGeom>
        </p:spPr>
      </p:pic>
      <p:pic>
        <p:nvPicPr>
          <p:cNvPr id="20" name="Picture 19"/>
          <p:cNvPicPr>
            <a:picLocks noChangeAspect="1"/>
          </p:cNvPicPr>
          <p:nvPr/>
        </p:nvPicPr>
        <p:blipFill>
          <a:blip r:embed="rId13"/>
          <a:stretch>
            <a:fillRect/>
          </a:stretch>
        </p:blipFill>
        <p:spPr>
          <a:xfrm>
            <a:off x="3649016" y="1066799"/>
            <a:ext cx="2236631" cy="2190515"/>
          </a:xfrm>
          <a:prstGeom prst="rect">
            <a:avLst/>
          </a:prstGeom>
        </p:spPr>
      </p:pic>
      <p:pic>
        <p:nvPicPr>
          <p:cNvPr id="21" name="Picture 20"/>
          <p:cNvPicPr>
            <a:picLocks noChangeAspect="1"/>
          </p:cNvPicPr>
          <p:nvPr/>
        </p:nvPicPr>
        <p:blipFill>
          <a:blip r:embed="rId14"/>
          <a:stretch>
            <a:fillRect/>
          </a:stretch>
        </p:blipFill>
        <p:spPr>
          <a:xfrm>
            <a:off x="3649016" y="3481706"/>
            <a:ext cx="2307905" cy="2195194"/>
          </a:xfrm>
          <a:prstGeom prst="rect">
            <a:avLst/>
          </a:prstGeom>
        </p:spPr>
      </p:pic>
      <p:grpSp>
        <p:nvGrpSpPr>
          <p:cNvPr id="19" name="Group 18"/>
          <p:cNvGrpSpPr/>
          <p:nvPr/>
        </p:nvGrpSpPr>
        <p:grpSpPr>
          <a:xfrm>
            <a:off x="6017969" y="1066800"/>
            <a:ext cx="3045914" cy="5542607"/>
            <a:chOff x="6017969" y="1066800"/>
            <a:chExt cx="3045914" cy="5542607"/>
          </a:xfrm>
        </p:grpSpPr>
        <p:pic>
          <p:nvPicPr>
            <p:cNvPr id="23" name="Picture 22"/>
            <p:cNvPicPr>
              <a:picLocks noChangeAspect="1"/>
            </p:cNvPicPr>
            <p:nvPr/>
          </p:nvPicPr>
          <p:blipFill>
            <a:blip r:embed="rId15"/>
            <a:stretch>
              <a:fillRect/>
            </a:stretch>
          </p:blipFill>
          <p:spPr>
            <a:xfrm>
              <a:off x="6017969" y="1066800"/>
              <a:ext cx="3045914" cy="4921120"/>
            </a:xfrm>
            <a:prstGeom prst="rect">
              <a:avLst/>
            </a:prstGeom>
          </p:spPr>
        </p:pic>
        <p:sp>
          <p:nvSpPr>
            <p:cNvPr id="17" name="Rectangle 16"/>
            <p:cNvSpPr/>
            <p:nvPr/>
          </p:nvSpPr>
          <p:spPr>
            <a:xfrm>
              <a:off x="6017969" y="6147742"/>
              <a:ext cx="3045914" cy="461665"/>
            </a:xfrm>
            <a:prstGeom prst="rect">
              <a:avLst/>
            </a:prstGeom>
          </p:spPr>
          <p:txBody>
            <a:bodyPr wrap="square">
              <a:spAutoFit/>
            </a:bodyPr>
            <a:lstStyle/>
            <a:p>
              <a:pPr>
                <a:buFontTx/>
                <a:buNone/>
              </a:pPr>
              <a:r>
                <a:rPr lang="en-US" sz="1200" dirty="0" smtClean="0">
                  <a:latin typeface="Avenir Book"/>
                  <a:cs typeface="Avenir Book"/>
                </a:rPr>
                <a:t>0 deg is 2.33; 90 deg is 2.34; </a:t>
              </a:r>
            </a:p>
            <a:p>
              <a:pPr>
                <a:buFontTx/>
                <a:buNone/>
              </a:pPr>
              <a:r>
                <a:rPr lang="en-US" sz="1200" dirty="0" smtClean="0">
                  <a:latin typeface="Avenir Book"/>
                  <a:cs typeface="Avenir Book"/>
                </a:rPr>
                <a:t>45 deg is 2.27; 135 deg is 2.27</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66700" y="-76200"/>
            <a:ext cx="8229600" cy="1143000"/>
          </a:xfrm>
        </p:spPr>
        <p:txBody>
          <a:bodyPr/>
          <a:lstStyle/>
          <a:p>
            <a:r>
              <a:rPr lang="en-US" sz="3200" dirty="0" smtClean="0">
                <a:solidFill>
                  <a:srgbClr val="FF6600"/>
                </a:solidFill>
                <a:latin typeface="Avenir Book"/>
                <a:cs typeface="Avenir Book"/>
              </a:rPr>
              <a:t>In a world of plaids…</a:t>
            </a:r>
            <a:endParaRPr lang="en-US" sz="3200" dirty="0">
              <a:solidFill>
                <a:srgbClr val="FF6600"/>
              </a:solidFill>
              <a:latin typeface="Avenir Book"/>
              <a:cs typeface="Avenir Book"/>
            </a:endParaRPr>
          </a:p>
        </p:txBody>
      </p:sp>
      <p:pic>
        <p:nvPicPr>
          <p:cNvPr id="6" name="Picture 6" descr="100px-Matlab_Logo.png"/>
          <p:cNvPicPr>
            <a:picLocks noChangeAspect="1"/>
          </p:cNvPicPr>
          <p:nvPr/>
        </p:nvPicPr>
        <p:blipFill>
          <a:blip r:embed="rId3"/>
          <a:srcRect/>
          <a:stretch>
            <a:fillRect/>
          </a:stretch>
        </p:blipFill>
        <p:spPr bwMode="auto">
          <a:xfrm>
            <a:off x="1181100" y="6378575"/>
            <a:ext cx="533400" cy="479425"/>
          </a:xfrm>
          <a:prstGeom prst="rect">
            <a:avLst/>
          </a:prstGeom>
          <a:noFill/>
          <a:ln w="9525">
            <a:noFill/>
            <a:miter lim="800000"/>
            <a:headEnd/>
            <a:tailEnd/>
          </a:ln>
        </p:spPr>
      </p:pic>
      <p:sp>
        <p:nvSpPr>
          <p:cNvPr id="7" name="TextBox 6"/>
          <p:cNvSpPr txBox="1"/>
          <p:nvPr/>
        </p:nvSpPr>
        <p:spPr>
          <a:xfrm>
            <a:off x="1811345" y="6534021"/>
            <a:ext cx="3518739" cy="246221"/>
          </a:xfrm>
          <a:prstGeom prst="rect">
            <a:avLst/>
          </a:prstGeom>
          <a:noFill/>
        </p:spPr>
        <p:txBody>
          <a:bodyPr wrap="none" rtlCol="0">
            <a:spAutoFit/>
          </a:bodyPr>
          <a:lstStyle/>
          <a:p>
            <a:r>
              <a:rPr lang="en-US" sz="1000" dirty="0" err="1" smtClean="0">
                <a:latin typeface="Avenir Book"/>
                <a:cs typeface="Avenir Book"/>
              </a:rPr>
              <a:t>GlobalLocalFourierSpectra/AverageAndPowerSpectrum.m</a:t>
            </a:r>
            <a:endParaRPr lang="en-US" sz="1000" dirty="0">
              <a:latin typeface="Avenir Book"/>
              <a:cs typeface="Avenir Book"/>
            </a:endParaRPr>
          </a:p>
        </p:txBody>
      </p:sp>
      <p:pic>
        <p:nvPicPr>
          <p:cNvPr id="18" name="Picture 17" descr="192018.jpg"/>
          <p:cNvPicPr>
            <a:picLocks noChangeAspect="1"/>
          </p:cNvPicPr>
          <p:nvPr/>
        </p:nvPicPr>
        <p:blipFill>
          <a:blip r:embed="rId4"/>
          <a:stretch>
            <a:fillRect/>
          </a:stretch>
        </p:blipFill>
        <p:spPr>
          <a:xfrm>
            <a:off x="127000" y="4905375"/>
            <a:ext cx="914400" cy="914400"/>
          </a:xfrm>
          <a:prstGeom prst="rect">
            <a:avLst/>
          </a:prstGeom>
        </p:spPr>
      </p:pic>
      <p:pic>
        <p:nvPicPr>
          <p:cNvPr id="20" name="Picture 19" descr="192026.jpg"/>
          <p:cNvPicPr>
            <a:picLocks noChangeAspect="1"/>
          </p:cNvPicPr>
          <p:nvPr/>
        </p:nvPicPr>
        <p:blipFill>
          <a:blip r:embed="rId5"/>
          <a:stretch>
            <a:fillRect/>
          </a:stretch>
        </p:blipFill>
        <p:spPr>
          <a:xfrm>
            <a:off x="127000" y="1270000"/>
            <a:ext cx="914400" cy="914400"/>
          </a:xfrm>
          <a:prstGeom prst="rect">
            <a:avLst/>
          </a:prstGeom>
        </p:spPr>
      </p:pic>
      <p:pic>
        <p:nvPicPr>
          <p:cNvPr id="21" name="Picture 20" descr="192027.jpg"/>
          <p:cNvPicPr>
            <a:picLocks noChangeAspect="1"/>
          </p:cNvPicPr>
          <p:nvPr/>
        </p:nvPicPr>
        <p:blipFill>
          <a:blip r:embed="rId6"/>
          <a:stretch>
            <a:fillRect/>
          </a:stretch>
        </p:blipFill>
        <p:spPr>
          <a:xfrm>
            <a:off x="127000" y="5819775"/>
            <a:ext cx="914400" cy="914400"/>
          </a:xfrm>
          <a:prstGeom prst="rect">
            <a:avLst/>
          </a:prstGeom>
        </p:spPr>
      </p:pic>
      <p:pic>
        <p:nvPicPr>
          <p:cNvPr id="23" name="Picture 22" descr="192025.jpg"/>
          <p:cNvPicPr>
            <a:picLocks noChangeAspect="1"/>
          </p:cNvPicPr>
          <p:nvPr/>
        </p:nvPicPr>
        <p:blipFill>
          <a:blip r:embed="rId7"/>
          <a:stretch>
            <a:fillRect/>
          </a:stretch>
        </p:blipFill>
        <p:spPr>
          <a:xfrm>
            <a:off x="127000" y="2184400"/>
            <a:ext cx="914400" cy="914400"/>
          </a:xfrm>
          <a:prstGeom prst="rect">
            <a:avLst/>
          </a:prstGeom>
        </p:spPr>
      </p:pic>
      <p:pic>
        <p:nvPicPr>
          <p:cNvPr id="34" name="Picture 33" descr="hay-leith-modern.jpg"/>
          <p:cNvPicPr>
            <a:picLocks noChangeAspect="1"/>
          </p:cNvPicPr>
          <p:nvPr/>
        </p:nvPicPr>
        <p:blipFill>
          <a:blip r:embed="rId8"/>
          <a:stretch>
            <a:fillRect/>
          </a:stretch>
        </p:blipFill>
        <p:spPr>
          <a:xfrm>
            <a:off x="127000" y="3076575"/>
            <a:ext cx="914400" cy="914400"/>
          </a:xfrm>
          <a:prstGeom prst="rect">
            <a:avLst/>
          </a:prstGeom>
        </p:spPr>
      </p:pic>
      <p:pic>
        <p:nvPicPr>
          <p:cNvPr id="35" name="Picture 34" descr="menzies-hunting-ancient.jpg"/>
          <p:cNvPicPr>
            <a:picLocks noChangeAspect="1"/>
          </p:cNvPicPr>
          <p:nvPr/>
        </p:nvPicPr>
        <p:blipFill>
          <a:blip r:embed="rId9"/>
          <a:stretch>
            <a:fillRect/>
          </a:stretch>
        </p:blipFill>
        <p:spPr>
          <a:xfrm>
            <a:off x="127000" y="355600"/>
            <a:ext cx="914400" cy="914400"/>
          </a:xfrm>
          <a:prstGeom prst="rect">
            <a:avLst/>
          </a:prstGeom>
        </p:spPr>
      </p:pic>
      <p:pic>
        <p:nvPicPr>
          <p:cNvPr id="36" name="Picture 35" descr="watson-ancient.jpg"/>
          <p:cNvPicPr>
            <a:picLocks noChangeAspect="1"/>
          </p:cNvPicPr>
          <p:nvPr/>
        </p:nvPicPr>
        <p:blipFill>
          <a:blip r:embed="rId10"/>
          <a:stretch>
            <a:fillRect/>
          </a:stretch>
        </p:blipFill>
        <p:spPr>
          <a:xfrm>
            <a:off x="127000" y="3990975"/>
            <a:ext cx="914400" cy="914400"/>
          </a:xfrm>
          <a:prstGeom prst="rect">
            <a:avLst/>
          </a:prstGeom>
        </p:spPr>
      </p:pic>
      <p:pic>
        <p:nvPicPr>
          <p:cNvPr id="37" name="Picture 36"/>
          <p:cNvPicPr>
            <a:picLocks noChangeAspect="1"/>
          </p:cNvPicPr>
          <p:nvPr/>
        </p:nvPicPr>
        <p:blipFill>
          <a:blip r:embed="rId11"/>
          <a:stretch>
            <a:fillRect/>
          </a:stretch>
        </p:blipFill>
        <p:spPr>
          <a:xfrm>
            <a:off x="1181100" y="984250"/>
            <a:ext cx="2351314" cy="2286000"/>
          </a:xfrm>
          <a:prstGeom prst="rect">
            <a:avLst/>
          </a:prstGeom>
        </p:spPr>
      </p:pic>
      <p:pic>
        <p:nvPicPr>
          <p:cNvPr id="38" name="Picture 37"/>
          <p:cNvPicPr>
            <a:picLocks noChangeAspect="1"/>
          </p:cNvPicPr>
          <p:nvPr/>
        </p:nvPicPr>
        <p:blipFill>
          <a:blip r:embed="rId12"/>
          <a:stretch>
            <a:fillRect/>
          </a:stretch>
        </p:blipFill>
        <p:spPr>
          <a:xfrm>
            <a:off x="1181100" y="3270250"/>
            <a:ext cx="2314223" cy="2286000"/>
          </a:xfrm>
          <a:prstGeom prst="rect">
            <a:avLst/>
          </a:prstGeom>
        </p:spPr>
      </p:pic>
      <p:pic>
        <p:nvPicPr>
          <p:cNvPr id="39" name="Picture 38"/>
          <p:cNvPicPr>
            <a:picLocks noChangeAspect="1"/>
          </p:cNvPicPr>
          <p:nvPr/>
        </p:nvPicPr>
        <p:blipFill>
          <a:blip r:embed="rId13"/>
          <a:stretch>
            <a:fillRect/>
          </a:stretch>
        </p:blipFill>
        <p:spPr>
          <a:xfrm>
            <a:off x="3495323" y="984250"/>
            <a:ext cx="2297906" cy="2286000"/>
          </a:xfrm>
          <a:prstGeom prst="rect">
            <a:avLst/>
          </a:prstGeom>
        </p:spPr>
      </p:pic>
      <p:pic>
        <p:nvPicPr>
          <p:cNvPr id="40" name="Picture 39"/>
          <p:cNvPicPr>
            <a:picLocks noChangeAspect="1"/>
          </p:cNvPicPr>
          <p:nvPr/>
        </p:nvPicPr>
        <p:blipFill>
          <a:blip r:embed="rId14"/>
          <a:stretch>
            <a:fillRect/>
          </a:stretch>
        </p:blipFill>
        <p:spPr>
          <a:xfrm>
            <a:off x="3450924" y="3251200"/>
            <a:ext cx="2342305" cy="2286000"/>
          </a:xfrm>
          <a:prstGeom prst="rect">
            <a:avLst/>
          </a:prstGeom>
        </p:spPr>
      </p:pic>
      <p:grpSp>
        <p:nvGrpSpPr>
          <p:cNvPr id="19" name="Group 18"/>
          <p:cNvGrpSpPr/>
          <p:nvPr/>
        </p:nvGrpSpPr>
        <p:grpSpPr>
          <a:xfrm>
            <a:off x="5882371" y="1066800"/>
            <a:ext cx="3261629" cy="5108575"/>
            <a:chOff x="5882371" y="1066800"/>
            <a:chExt cx="3261629" cy="5108575"/>
          </a:xfrm>
        </p:grpSpPr>
        <p:pic>
          <p:nvPicPr>
            <p:cNvPr id="41" name="Picture 40"/>
            <p:cNvPicPr>
              <a:picLocks noChangeAspect="1"/>
            </p:cNvPicPr>
            <p:nvPr/>
          </p:nvPicPr>
          <p:blipFill>
            <a:blip r:embed="rId15"/>
            <a:stretch>
              <a:fillRect/>
            </a:stretch>
          </p:blipFill>
          <p:spPr>
            <a:xfrm>
              <a:off x="5882371" y="1066800"/>
              <a:ext cx="3261629" cy="5108575"/>
            </a:xfrm>
            <a:prstGeom prst="rect">
              <a:avLst/>
            </a:prstGeom>
          </p:spPr>
        </p:pic>
        <p:sp>
          <p:nvSpPr>
            <p:cNvPr id="33" name="TextBox 32"/>
            <p:cNvSpPr txBox="1"/>
            <p:nvPr/>
          </p:nvSpPr>
          <p:spPr>
            <a:xfrm>
              <a:off x="7820005" y="2400300"/>
              <a:ext cx="1070797" cy="369332"/>
            </a:xfrm>
            <a:prstGeom prst="rect">
              <a:avLst/>
            </a:prstGeom>
            <a:noFill/>
          </p:spPr>
          <p:txBody>
            <a:bodyPr wrap="none" rtlCol="0">
              <a:spAutoFit/>
            </a:bodyPr>
            <a:lstStyle/>
            <a:p>
              <a:r>
                <a:rPr lang="en-US" dirty="0" smtClean="0">
                  <a:latin typeface="Avenir Book"/>
                  <a:cs typeface="Avenir Book"/>
                </a:rPr>
                <a:t>Slope </a:t>
              </a:r>
              <a:r>
                <a:rPr lang="en-US" dirty="0" smtClean="0"/>
                <a:t>~2</a:t>
              </a:r>
              <a:endParaRPr lang="en-US" dirty="0"/>
            </a:p>
          </p:txBody>
        </p:sp>
        <p:sp>
          <p:nvSpPr>
            <p:cNvPr id="42" name="TextBox 41"/>
            <p:cNvSpPr txBox="1"/>
            <p:nvPr/>
          </p:nvSpPr>
          <p:spPr>
            <a:xfrm>
              <a:off x="6901608" y="3621643"/>
              <a:ext cx="1070797" cy="369332"/>
            </a:xfrm>
            <a:prstGeom prst="rect">
              <a:avLst/>
            </a:prstGeom>
            <a:noFill/>
          </p:spPr>
          <p:txBody>
            <a:bodyPr wrap="none" rtlCol="0">
              <a:spAutoFit/>
            </a:bodyPr>
            <a:lstStyle/>
            <a:p>
              <a:r>
                <a:rPr lang="en-US" dirty="0" smtClean="0">
                  <a:latin typeface="Avenir Book"/>
                  <a:cs typeface="Avenir Book"/>
                </a:rPr>
                <a:t>Slope </a:t>
              </a:r>
              <a:r>
                <a:rPr lang="en-US" dirty="0" smtClean="0"/>
                <a:t>~1</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6600"/>
                </a:solidFill>
                <a:latin typeface="Avenir Book"/>
                <a:cs typeface="Avenir Book"/>
              </a:rPr>
              <a:t>Why did we learn these image operations?</a:t>
            </a:r>
            <a:endParaRPr lang="en-US" dirty="0">
              <a:solidFill>
                <a:srgbClr val="FF6600"/>
              </a:solidFill>
              <a:latin typeface="Avenir Book"/>
              <a:cs typeface="Avenir Book"/>
            </a:endParaRPr>
          </a:p>
        </p:txBody>
      </p:sp>
      <p:pic>
        <p:nvPicPr>
          <p:cNvPr id="12" name="Picture 11"/>
          <p:cNvPicPr>
            <a:picLocks noChangeAspect="1"/>
          </p:cNvPicPr>
          <p:nvPr/>
        </p:nvPicPr>
        <p:blipFill>
          <a:blip r:embed="rId3"/>
          <a:stretch>
            <a:fillRect/>
          </a:stretch>
        </p:blipFill>
        <p:spPr>
          <a:xfrm>
            <a:off x="482600" y="1861468"/>
            <a:ext cx="8305800" cy="2953536"/>
          </a:xfrm>
          <a:prstGeom prst="rect">
            <a:avLst/>
          </a:prstGeom>
        </p:spPr>
      </p:pic>
      <p:sp>
        <p:nvSpPr>
          <p:cNvPr id="13" name="TextBox 12"/>
          <p:cNvSpPr txBox="1"/>
          <p:nvPr/>
        </p:nvSpPr>
        <p:spPr>
          <a:xfrm>
            <a:off x="1790701" y="5423932"/>
            <a:ext cx="4946209" cy="369332"/>
          </a:xfrm>
          <a:prstGeom prst="rect">
            <a:avLst/>
          </a:prstGeom>
          <a:noFill/>
        </p:spPr>
        <p:txBody>
          <a:bodyPr wrap="none" rtlCol="0">
            <a:spAutoFit/>
          </a:bodyPr>
          <a:lstStyle/>
          <a:p>
            <a:r>
              <a:rPr lang="en-US" dirty="0" smtClean="0">
                <a:latin typeface="Avenir Book"/>
                <a:cs typeface="Avenir Book"/>
              </a:rPr>
              <a:t>A ConvNet architecture with two feature maps </a:t>
            </a:r>
            <a:endParaRPr lang="en-US" dirty="0">
              <a:latin typeface="Avenir Book"/>
              <a:cs typeface="Avenir Book"/>
            </a:endParaRPr>
          </a:p>
        </p:txBody>
      </p:sp>
      <p:sp>
        <p:nvSpPr>
          <p:cNvPr id="6" name="Rectangle 5"/>
          <p:cNvSpPr/>
          <p:nvPr/>
        </p:nvSpPr>
        <p:spPr>
          <a:xfrm>
            <a:off x="0" y="6465788"/>
            <a:ext cx="2634054" cy="307777"/>
          </a:xfrm>
          <a:prstGeom prst="rect">
            <a:avLst/>
          </a:prstGeom>
        </p:spPr>
        <p:txBody>
          <a:bodyPr wrap="none">
            <a:spAutoFit/>
          </a:bodyPr>
          <a:lstStyle/>
          <a:p>
            <a:r>
              <a:rPr lang="en-US" sz="1400" dirty="0" smtClean="0">
                <a:latin typeface="Avenir Book"/>
                <a:cs typeface="Avenir Book"/>
              </a:rPr>
              <a:t>From Aysegul Dundar’s lecture</a:t>
            </a:r>
            <a:endParaRPr lang="en-US" sz="1400" dirty="0">
              <a:latin typeface="Avenir Book"/>
              <a:cs typeface="Avenir Book"/>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Noise ?</a:t>
            </a:r>
            <a:endParaRPr lang="en-US" dirty="0"/>
          </a:p>
        </p:txBody>
      </p:sp>
      <p:pic>
        <p:nvPicPr>
          <p:cNvPr id="5" name="Picture 4" descr="noise8.jpg"/>
          <p:cNvPicPr>
            <a:picLocks noChangeAspect="1"/>
          </p:cNvPicPr>
          <p:nvPr/>
        </p:nvPicPr>
        <p:blipFill>
          <a:blip r:embed="rId2"/>
          <a:stretch>
            <a:fillRect/>
          </a:stretch>
        </p:blipFill>
        <p:spPr>
          <a:xfrm>
            <a:off x="355600" y="1879600"/>
            <a:ext cx="2743200" cy="2743200"/>
          </a:xfrm>
          <a:prstGeom prst="rect">
            <a:avLst/>
          </a:prstGeom>
        </p:spPr>
      </p:pic>
      <p:pic>
        <p:nvPicPr>
          <p:cNvPr id="6" name="Picture 5" descr="noise3.jpg"/>
          <p:cNvPicPr>
            <a:picLocks noChangeAspect="1"/>
          </p:cNvPicPr>
          <p:nvPr/>
        </p:nvPicPr>
        <p:blipFill>
          <a:blip r:embed="rId3"/>
          <a:stretch>
            <a:fillRect/>
          </a:stretch>
        </p:blipFill>
        <p:spPr>
          <a:xfrm>
            <a:off x="3276600" y="1879600"/>
            <a:ext cx="2743200" cy="2743200"/>
          </a:xfrm>
          <a:prstGeom prst="rect">
            <a:avLst/>
          </a:prstGeom>
        </p:spPr>
      </p:pic>
      <p:pic>
        <p:nvPicPr>
          <p:cNvPr id="7" name="Picture 6" descr="noise5.jpg"/>
          <p:cNvPicPr>
            <a:picLocks noChangeAspect="1"/>
          </p:cNvPicPr>
          <p:nvPr/>
        </p:nvPicPr>
        <p:blipFill>
          <a:blip r:embed="rId4"/>
          <a:stretch>
            <a:fillRect/>
          </a:stretch>
        </p:blipFill>
        <p:spPr>
          <a:xfrm>
            <a:off x="6197600" y="1879600"/>
            <a:ext cx="2743200" cy="27432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ook"/>
                <a:cs typeface="Avenir Book"/>
              </a:rPr>
              <a:t>Fractals?</a:t>
            </a:r>
            <a:endParaRPr lang="en-US" dirty="0">
              <a:latin typeface="Avenir Book"/>
              <a:cs typeface="Avenir Book"/>
            </a:endParaRPr>
          </a:p>
        </p:txBody>
      </p:sp>
      <p:pic>
        <p:nvPicPr>
          <p:cNvPr id="5" name="Picture 4" descr="473000.jpg"/>
          <p:cNvPicPr>
            <a:picLocks noChangeAspect="1"/>
          </p:cNvPicPr>
          <p:nvPr/>
        </p:nvPicPr>
        <p:blipFill>
          <a:blip r:embed="rId2"/>
          <a:stretch>
            <a:fillRect/>
          </a:stretch>
        </p:blipFill>
        <p:spPr>
          <a:xfrm>
            <a:off x="254000" y="2484438"/>
            <a:ext cx="2743200" cy="2743200"/>
          </a:xfrm>
          <a:prstGeom prst="rect">
            <a:avLst/>
          </a:prstGeom>
        </p:spPr>
      </p:pic>
      <p:pic>
        <p:nvPicPr>
          <p:cNvPr id="6" name="Picture 5" descr="473027.jpg"/>
          <p:cNvPicPr>
            <a:picLocks noChangeAspect="1"/>
          </p:cNvPicPr>
          <p:nvPr/>
        </p:nvPicPr>
        <p:blipFill>
          <a:blip r:embed="rId3"/>
          <a:stretch>
            <a:fillRect/>
          </a:stretch>
        </p:blipFill>
        <p:spPr>
          <a:xfrm>
            <a:off x="3251200" y="2484438"/>
            <a:ext cx="2743200" cy="2743200"/>
          </a:xfrm>
          <a:prstGeom prst="rect">
            <a:avLst/>
          </a:prstGeom>
        </p:spPr>
      </p:pic>
      <p:pic>
        <p:nvPicPr>
          <p:cNvPr id="9" name="Picture 8" descr="473078.jpg"/>
          <p:cNvPicPr>
            <a:picLocks noChangeAspect="1"/>
          </p:cNvPicPr>
          <p:nvPr/>
        </p:nvPicPr>
        <p:blipFill>
          <a:blip r:embed="rId4"/>
          <a:stretch>
            <a:fillRect/>
          </a:stretch>
        </p:blipFill>
        <p:spPr>
          <a:xfrm>
            <a:off x="6197600" y="2484438"/>
            <a:ext cx="2743200" cy="27432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2226" name="Object 2"/>
          <p:cNvGraphicFramePr>
            <a:graphicFrameLocks noChangeAspect="1"/>
          </p:cNvGraphicFramePr>
          <p:nvPr/>
        </p:nvGraphicFramePr>
        <p:xfrm>
          <a:off x="669925" y="2452688"/>
          <a:ext cx="1931988" cy="1466850"/>
        </p:xfrm>
        <a:graphic>
          <a:graphicData uri="http://schemas.openxmlformats.org/presentationml/2006/ole">
            <p:oleObj spid="_x0000_s176130" name="Picture" r:id="rId4" imgW="1839068" imgH="1324573" progId="Word.Picture.8">
              <p:embed/>
            </p:oleObj>
          </a:graphicData>
        </a:graphic>
      </p:graphicFrame>
      <p:sp>
        <p:nvSpPr>
          <p:cNvPr id="52227" name="Line 3"/>
          <p:cNvSpPr>
            <a:spLocks noChangeShapeType="1"/>
          </p:cNvSpPr>
          <p:nvPr/>
        </p:nvSpPr>
        <p:spPr bwMode="auto">
          <a:xfrm flipV="1">
            <a:off x="1636713" y="2147888"/>
            <a:ext cx="0" cy="4572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52228" name="Line 4"/>
          <p:cNvSpPr>
            <a:spLocks noChangeShapeType="1"/>
          </p:cNvSpPr>
          <p:nvPr/>
        </p:nvSpPr>
        <p:spPr bwMode="auto">
          <a:xfrm flipH="1">
            <a:off x="1092200" y="3590925"/>
            <a:ext cx="304800" cy="388938"/>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52229" name="Line 5"/>
          <p:cNvSpPr>
            <a:spLocks noChangeShapeType="1"/>
          </p:cNvSpPr>
          <p:nvPr/>
        </p:nvSpPr>
        <p:spPr bwMode="auto">
          <a:xfrm flipV="1">
            <a:off x="1927225" y="2698750"/>
            <a:ext cx="158750" cy="2159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2230" name="Line 6"/>
          <p:cNvSpPr>
            <a:spLocks noChangeShapeType="1"/>
          </p:cNvSpPr>
          <p:nvPr/>
        </p:nvSpPr>
        <p:spPr bwMode="auto">
          <a:xfrm>
            <a:off x="2324100" y="3395663"/>
            <a:ext cx="311150" cy="5556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52231" name="Line 7"/>
          <p:cNvSpPr>
            <a:spLocks noChangeShapeType="1"/>
          </p:cNvSpPr>
          <p:nvPr/>
        </p:nvSpPr>
        <p:spPr bwMode="auto">
          <a:xfrm>
            <a:off x="681038" y="3116263"/>
            <a:ext cx="246062" cy="4127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2232" name="Text Box 8"/>
          <p:cNvSpPr txBox="1">
            <a:spLocks noChangeArrowheads="1"/>
          </p:cNvSpPr>
          <p:nvPr/>
        </p:nvSpPr>
        <p:spPr bwMode="auto">
          <a:xfrm>
            <a:off x="1236663" y="3673475"/>
            <a:ext cx="352425" cy="457200"/>
          </a:xfrm>
          <a:prstGeom prst="rect">
            <a:avLst/>
          </a:prstGeom>
          <a:noFill/>
          <a:ln w="9525">
            <a:noFill/>
            <a:miter lim="800000"/>
            <a:headEnd/>
            <a:tailEnd/>
          </a:ln>
          <a:effectLst/>
        </p:spPr>
        <p:txBody>
          <a:bodyPr wrap="none">
            <a:prstTxWarp prst="textNoShape">
              <a:avLst/>
            </a:prstTxWarp>
            <a:spAutoFit/>
          </a:bodyPr>
          <a:lstStyle/>
          <a:p>
            <a:r>
              <a:rPr lang="en-US" sz="2400">
                <a:latin typeface="AvantGarde Bk BT" pitchFamily="34" charset="0"/>
              </a:rPr>
              <a:t>f</a:t>
            </a:r>
            <a:r>
              <a:rPr lang="en-US" sz="2400" baseline="-25000">
                <a:latin typeface="AvantGarde Bk BT" pitchFamily="34" charset="0"/>
              </a:rPr>
              <a:t>x</a:t>
            </a:r>
          </a:p>
        </p:txBody>
      </p:sp>
      <p:sp>
        <p:nvSpPr>
          <p:cNvPr id="52233" name="Text Box 9"/>
          <p:cNvSpPr txBox="1">
            <a:spLocks noChangeArrowheads="1"/>
          </p:cNvSpPr>
          <p:nvPr/>
        </p:nvSpPr>
        <p:spPr bwMode="auto">
          <a:xfrm>
            <a:off x="2354263" y="3408363"/>
            <a:ext cx="449262" cy="457200"/>
          </a:xfrm>
          <a:prstGeom prst="rect">
            <a:avLst/>
          </a:prstGeom>
          <a:noFill/>
          <a:ln w="9525">
            <a:noFill/>
            <a:miter lim="800000"/>
            <a:headEnd/>
            <a:tailEnd/>
          </a:ln>
          <a:effectLst/>
        </p:spPr>
        <p:txBody>
          <a:bodyPr>
            <a:prstTxWarp prst="textNoShape">
              <a:avLst/>
            </a:prstTxWarp>
            <a:spAutoFit/>
          </a:bodyPr>
          <a:lstStyle/>
          <a:p>
            <a:r>
              <a:rPr lang="en-US" sz="2400">
                <a:latin typeface="AvantGarde Bk BT" pitchFamily="34" charset="0"/>
              </a:rPr>
              <a:t>f</a:t>
            </a:r>
            <a:r>
              <a:rPr lang="en-US" sz="2400" baseline="-25000">
                <a:latin typeface="AvantGarde Bk BT" pitchFamily="34" charset="0"/>
              </a:rPr>
              <a:t>y</a:t>
            </a:r>
          </a:p>
        </p:txBody>
      </p:sp>
      <p:sp>
        <p:nvSpPr>
          <p:cNvPr id="52234" name="Text Box 10"/>
          <p:cNvSpPr txBox="1">
            <a:spLocks noChangeArrowheads="1"/>
          </p:cNvSpPr>
          <p:nvPr/>
        </p:nvSpPr>
        <p:spPr bwMode="auto">
          <a:xfrm>
            <a:off x="609600" y="2133600"/>
            <a:ext cx="974725" cy="366713"/>
          </a:xfrm>
          <a:prstGeom prst="rect">
            <a:avLst/>
          </a:prstGeom>
          <a:noFill/>
          <a:ln w="9525">
            <a:noFill/>
            <a:miter lim="800000"/>
            <a:headEnd/>
            <a:tailEnd/>
          </a:ln>
          <a:effectLst/>
        </p:spPr>
        <p:txBody>
          <a:bodyPr wrap="none">
            <a:prstTxWarp prst="textNoShape">
              <a:avLst/>
            </a:prstTxWarp>
            <a:spAutoFit/>
          </a:bodyPr>
          <a:lstStyle/>
          <a:p>
            <a:r>
              <a:rPr lang="en-US" dirty="0">
                <a:latin typeface="Avenir Book"/>
                <a:cs typeface="Avenir Book"/>
              </a:rPr>
              <a:t>Spectra</a:t>
            </a:r>
            <a:endParaRPr lang="en-US" sz="2400" dirty="0">
              <a:latin typeface="Avenir Book"/>
              <a:cs typeface="Avenir Book"/>
            </a:endParaRPr>
          </a:p>
        </p:txBody>
      </p:sp>
      <p:sp>
        <p:nvSpPr>
          <p:cNvPr id="52235" name="Freeform 11"/>
          <p:cNvSpPr>
            <a:spLocks/>
          </p:cNvSpPr>
          <p:nvPr/>
        </p:nvSpPr>
        <p:spPr bwMode="auto">
          <a:xfrm>
            <a:off x="1662113" y="2492375"/>
            <a:ext cx="704850" cy="847725"/>
          </a:xfrm>
          <a:custGeom>
            <a:avLst/>
            <a:gdLst/>
            <a:ahLst/>
            <a:cxnLst>
              <a:cxn ang="0">
                <a:pos x="0" y="0"/>
              </a:cxn>
              <a:cxn ang="0">
                <a:pos x="19" y="143"/>
              </a:cxn>
              <a:cxn ang="0">
                <a:pos x="62" y="290"/>
              </a:cxn>
              <a:cxn ang="0">
                <a:pos x="148" y="371"/>
              </a:cxn>
              <a:cxn ang="0">
                <a:pos x="210" y="419"/>
              </a:cxn>
              <a:cxn ang="0">
                <a:pos x="305" y="476"/>
              </a:cxn>
              <a:cxn ang="0">
                <a:pos x="381" y="519"/>
              </a:cxn>
              <a:cxn ang="0">
                <a:pos x="471" y="581"/>
              </a:cxn>
              <a:cxn ang="0">
                <a:pos x="519" y="595"/>
              </a:cxn>
            </a:cxnLst>
            <a:rect l="0" t="0" r="r" b="b"/>
            <a:pathLst>
              <a:path w="519" h="595">
                <a:moveTo>
                  <a:pt x="0" y="0"/>
                </a:moveTo>
                <a:cubicBezTo>
                  <a:pt x="4" y="47"/>
                  <a:pt x="9" y="95"/>
                  <a:pt x="19" y="143"/>
                </a:cubicBezTo>
                <a:cubicBezTo>
                  <a:pt x="29" y="191"/>
                  <a:pt x="41" y="252"/>
                  <a:pt x="62" y="290"/>
                </a:cubicBezTo>
                <a:cubicBezTo>
                  <a:pt x="83" y="328"/>
                  <a:pt x="123" y="350"/>
                  <a:pt x="148" y="371"/>
                </a:cubicBezTo>
                <a:cubicBezTo>
                  <a:pt x="173" y="392"/>
                  <a:pt x="184" y="402"/>
                  <a:pt x="210" y="419"/>
                </a:cubicBezTo>
                <a:cubicBezTo>
                  <a:pt x="236" y="436"/>
                  <a:pt x="277" y="459"/>
                  <a:pt x="305" y="476"/>
                </a:cubicBezTo>
                <a:cubicBezTo>
                  <a:pt x="333" y="493"/>
                  <a:pt x="353" y="502"/>
                  <a:pt x="381" y="519"/>
                </a:cubicBezTo>
                <a:cubicBezTo>
                  <a:pt x="409" y="536"/>
                  <a:pt x="448" y="568"/>
                  <a:pt x="471" y="581"/>
                </a:cubicBezTo>
                <a:cubicBezTo>
                  <a:pt x="494" y="594"/>
                  <a:pt x="506" y="594"/>
                  <a:pt x="519" y="595"/>
                </a:cubicBezTo>
              </a:path>
            </a:pathLst>
          </a:custGeom>
          <a:noFill/>
          <a:ln w="38100" cmpd="sng">
            <a:solidFill>
              <a:schemeClr val="tx1"/>
            </a:solidFill>
            <a:round/>
            <a:headEnd/>
            <a:tailEnd/>
          </a:ln>
          <a:effectLst/>
        </p:spPr>
        <p:txBody>
          <a:bodyPr>
            <a:prstTxWarp prst="textNoShape">
              <a:avLst/>
            </a:prstTxWarp>
          </a:bodyPr>
          <a:lstStyle/>
          <a:p>
            <a:endParaRPr lang="en-US"/>
          </a:p>
        </p:txBody>
      </p:sp>
      <p:sp>
        <p:nvSpPr>
          <p:cNvPr id="52236" name="Rectangle 12"/>
          <p:cNvSpPr>
            <a:spLocks noChangeArrowheads="1"/>
          </p:cNvSpPr>
          <p:nvPr/>
        </p:nvSpPr>
        <p:spPr bwMode="auto">
          <a:xfrm>
            <a:off x="1660525" y="3244850"/>
            <a:ext cx="579438" cy="336550"/>
          </a:xfrm>
          <a:prstGeom prst="rect">
            <a:avLst/>
          </a:prstGeom>
          <a:noFill/>
          <a:ln w="9525">
            <a:noFill/>
            <a:miter lim="800000"/>
            <a:headEnd/>
            <a:tailEnd/>
          </a:ln>
          <a:effectLst/>
        </p:spPr>
        <p:txBody>
          <a:bodyPr>
            <a:prstTxWarp prst="textNoShape">
              <a:avLst/>
            </a:prstTxWarp>
            <a:spAutoFit/>
          </a:bodyPr>
          <a:lstStyle/>
          <a:p>
            <a:r>
              <a:rPr lang="en-US" sz="1600">
                <a:latin typeface="AvantGarde Bk BT" pitchFamily="34" charset="0"/>
              </a:rPr>
              <a:t>1/</a:t>
            </a:r>
            <a:r>
              <a:rPr lang="en-US" sz="1400">
                <a:latin typeface="AvantGarde Bk BT" pitchFamily="34" charset="0"/>
              </a:rPr>
              <a:t>f</a:t>
            </a:r>
            <a:r>
              <a:rPr lang="en-US" sz="2000" baseline="30000">
                <a:latin typeface="AvantGarde Bk BT" pitchFamily="34" charset="0"/>
              </a:rPr>
              <a:t>a</a:t>
            </a:r>
          </a:p>
        </p:txBody>
      </p:sp>
      <p:sp>
        <p:nvSpPr>
          <p:cNvPr id="52237" name="Rectangle 13"/>
          <p:cNvSpPr>
            <a:spLocks noChangeArrowheads="1"/>
          </p:cNvSpPr>
          <p:nvPr/>
        </p:nvSpPr>
        <p:spPr bwMode="auto">
          <a:xfrm>
            <a:off x="604838" y="2579688"/>
            <a:ext cx="965200" cy="274637"/>
          </a:xfrm>
          <a:prstGeom prst="rect">
            <a:avLst/>
          </a:prstGeom>
          <a:noFill/>
          <a:ln w="9525">
            <a:noFill/>
            <a:miter lim="800000"/>
            <a:headEnd/>
            <a:tailEnd/>
          </a:ln>
          <a:effectLst/>
        </p:spPr>
        <p:txBody>
          <a:bodyPr>
            <a:prstTxWarp prst="textNoShape">
              <a:avLst/>
            </a:prstTxWarp>
            <a:spAutoFit/>
          </a:bodyPr>
          <a:lstStyle/>
          <a:p>
            <a:pPr eaLnBrk="0" hangingPunct="0"/>
            <a:r>
              <a:rPr lang="en-US" sz="1200">
                <a:latin typeface="Avenir Book"/>
                <a:cs typeface="Avenir Book"/>
              </a:rPr>
              <a:t>Field (87)</a:t>
            </a:r>
            <a:r>
              <a:rPr lang="en-US" sz="900">
                <a:latin typeface="Avenir Book"/>
                <a:cs typeface="Avenir Book"/>
              </a:rPr>
              <a:t> </a:t>
            </a:r>
            <a:endParaRPr lang="en-US" sz="2800">
              <a:latin typeface="Avenir Book"/>
              <a:cs typeface="Avenir Book"/>
            </a:endParaRPr>
          </a:p>
        </p:txBody>
      </p:sp>
      <p:graphicFrame>
        <p:nvGraphicFramePr>
          <p:cNvPr id="52238" name="Object 14"/>
          <p:cNvGraphicFramePr>
            <a:graphicFrameLocks noChangeAspect="1"/>
          </p:cNvGraphicFramePr>
          <p:nvPr/>
        </p:nvGraphicFramePr>
        <p:xfrm>
          <a:off x="3448050" y="1066800"/>
          <a:ext cx="2362200" cy="1446213"/>
        </p:xfrm>
        <a:graphic>
          <a:graphicData uri="http://schemas.openxmlformats.org/presentationml/2006/ole">
            <p:oleObj spid="_x0000_s176131" name="Image" r:id="rId5" imgW="5680198" imgH="3481821" progId="">
              <p:embed/>
            </p:oleObj>
          </a:graphicData>
        </a:graphic>
      </p:graphicFrame>
      <p:sp>
        <p:nvSpPr>
          <p:cNvPr id="52239" name="Text Box 15"/>
          <p:cNvSpPr txBox="1">
            <a:spLocks noChangeArrowheads="1"/>
          </p:cNvSpPr>
          <p:nvPr/>
        </p:nvSpPr>
        <p:spPr bwMode="auto">
          <a:xfrm>
            <a:off x="5353050" y="2208213"/>
            <a:ext cx="449263" cy="457200"/>
          </a:xfrm>
          <a:prstGeom prst="rect">
            <a:avLst/>
          </a:prstGeom>
          <a:noFill/>
          <a:ln w="9525">
            <a:noFill/>
            <a:miter lim="800000"/>
            <a:headEnd/>
            <a:tailEnd/>
          </a:ln>
          <a:effectLst/>
        </p:spPr>
        <p:txBody>
          <a:bodyPr>
            <a:prstTxWarp prst="textNoShape">
              <a:avLst/>
            </a:prstTxWarp>
            <a:spAutoFit/>
          </a:bodyPr>
          <a:lstStyle/>
          <a:p>
            <a:r>
              <a:rPr lang="en-US" sz="2400">
                <a:latin typeface="AvantGarde Bk BT" pitchFamily="34" charset="0"/>
              </a:rPr>
              <a:t>f</a:t>
            </a:r>
            <a:r>
              <a:rPr lang="en-US" sz="2400" baseline="-25000">
                <a:latin typeface="AvantGarde Bk BT" pitchFamily="34" charset="0"/>
              </a:rPr>
              <a:t>y</a:t>
            </a:r>
          </a:p>
        </p:txBody>
      </p:sp>
      <p:sp>
        <p:nvSpPr>
          <p:cNvPr id="52240" name="Text Box 16"/>
          <p:cNvSpPr txBox="1">
            <a:spLocks noChangeArrowheads="1"/>
          </p:cNvSpPr>
          <p:nvPr/>
        </p:nvSpPr>
        <p:spPr bwMode="auto">
          <a:xfrm>
            <a:off x="3676650" y="2360613"/>
            <a:ext cx="352425" cy="457200"/>
          </a:xfrm>
          <a:prstGeom prst="rect">
            <a:avLst/>
          </a:prstGeom>
          <a:noFill/>
          <a:ln w="9525">
            <a:noFill/>
            <a:miter lim="800000"/>
            <a:headEnd/>
            <a:tailEnd/>
          </a:ln>
          <a:effectLst/>
        </p:spPr>
        <p:txBody>
          <a:bodyPr wrap="none">
            <a:prstTxWarp prst="textNoShape">
              <a:avLst/>
            </a:prstTxWarp>
            <a:spAutoFit/>
          </a:bodyPr>
          <a:lstStyle/>
          <a:p>
            <a:r>
              <a:rPr lang="en-US" sz="2400">
                <a:latin typeface="AvantGarde Bk BT" pitchFamily="34" charset="0"/>
              </a:rPr>
              <a:t>f</a:t>
            </a:r>
            <a:r>
              <a:rPr lang="en-US" sz="2400" baseline="-25000">
                <a:latin typeface="AvantGarde Bk BT" pitchFamily="34" charset="0"/>
              </a:rPr>
              <a:t>x</a:t>
            </a:r>
          </a:p>
        </p:txBody>
      </p:sp>
      <p:sp>
        <p:nvSpPr>
          <p:cNvPr id="52241" name="Line 17"/>
          <p:cNvSpPr>
            <a:spLocks noChangeShapeType="1"/>
          </p:cNvSpPr>
          <p:nvPr/>
        </p:nvSpPr>
        <p:spPr bwMode="auto">
          <a:xfrm flipH="1">
            <a:off x="3752850" y="2208213"/>
            <a:ext cx="228600" cy="1524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52242" name="Line 18"/>
          <p:cNvSpPr>
            <a:spLocks noChangeShapeType="1"/>
          </p:cNvSpPr>
          <p:nvPr/>
        </p:nvSpPr>
        <p:spPr bwMode="auto">
          <a:xfrm>
            <a:off x="5124450" y="2208213"/>
            <a:ext cx="228600" cy="2286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aphicFrame>
        <p:nvGraphicFramePr>
          <p:cNvPr id="52243" name="Object 19"/>
          <p:cNvGraphicFramePr>
            <a:graphicFrameLocks noChangeAspect="1"/>
          </p:cNvGraphicFramePr>
          <p:nvPr/>
        </p:nvGraphicFramePr>
        <p:xfrm>
          <a:off x="3448050" y="3429000"/>
          <a:ext cx="2460625" cy="1508125"/>
        </p:xfrm>
        <a:graphic>
          <a:graphicData uri="http://schemas.openxmlformats.org/presentationml/2006/ole">
            <p:oleObj spid="_x0000_s176132" name="Image" r:id="rId6" imgW="5680198" imgH="3481821" progId="">
              <p:embed/>
            </p:oleObj>
          </a:graphicData>
        </a:graphic>
      </p:graphicFrame>
      <p:sp>
        <p:nvSpPr>
          <p:cNvPr id="52244" name="Text Box 20"/>
          <p:cNvSpPr txBox="1">
            <a:spLocks noChangeArrowheads="1"/>
          </p:cNvSpPr>
          <p:nvPr/>
        </p:nvSpPr>
        <p:spPr bwMode="auto">
          <a:xfrm>
            <a:off x="5527675" y="4572000"/>
            <a:ext cx="449263" cy="457200"/>
          </a:xfrm>
          <a:prstGeom prst="rect">
            <a:avLst/>
          </a:prstGeom>
          <a:noFill/>
          <a:ln w="9525">
            <a:noFill/>
            <a:miter lim="800000"/>
            <a:headEnd/>
            <a:tailEnd/>
          </a:ln>
          <a:effectLst/>
        </p:spPr>
        <p:txBody>
          <a:bodyPr>
            <a:prstTxWarp prst="textNoShape">
              <a:avLst/>
            </a:prstTxWarp>
            <a:spAutoFit/>
          </a:bodyPr>
          <a:lstStyle/>
          <a:p>
            <a:r>
              <a:rPr lang="en-US" sz="2400">
                <a:latin typeface="AvantGarde Bk BT" pitchFamily="34" charset="0"/>
              </a:rPr>
              <a:t>f</a:t>
            </a:r>
            <a:r>
              <a:rPr lang="en-US" sz="2400" baseline="-25000">
                <a:latin typeface="AvantGarde Bk BT" pitchFamily="34" charset="0"/>
              </a:rPr>
              <a:t>y</a:t>
            </a:r>
          </a:p>
        </p:txBody>
      </p:sp>
      <p:sp>
        <p:nvSpPr>
          <p:cNvPr id="52245" name="Text Box 21"/>
          <p:cNvSpPr txBox="1">
            <a:spLocks noChangeArrowheads="1"/>
          </p:cNvSpPr>
          <p:nvPr/>
        </p:nvSpPr>
        <p:spPr bwMode="auto">
          <a:xfrm>
            <a:off x="3775075" y="4648200"/>
            <a:ext cx="352425" cy="457200"/>
          </a:xfrm>
          <a:prstGeom prst="rect">
            <a:avLst/>
          </a:prstGeom>
          <a:noFill/>
          <a:ln w="9525">
            <a:noFill/>
            <a:miter lim="800000"/>
            <a:headEnd/>
            <a:tailEnd/>
          </a:ln>
          <a:effectLst/>
        </p:spPr>
        <p:txBody>
          <a:bodyPr wrap="none">
            <a:prstTxWarp prst="textNoShape">
              <a:avLst/>
            </a:prstTxWarp>
            <a:spAutoFit/>
          </a:bodyPr>
          <a:lstStyle/>
          <a:p>
            <a:r>
              <a:rPr lang="en-US" sz="2400">
                <a:latin typeface="AvantGarde Bk BT" pitchFamily="34" charset="0"/>
              </a:rPr>
              <a:t>f</a:t>
            </a:r>
            <a:r>
              <a:rPr lang="en-US" sz="2400" baseline="-25000">
                <a:latin typeface="AvantGarde Bk BT" pitchFamily="34" charset="0"/>
              </a:rPr>
              <a:t>x</a:t>
            </a:r>
          </a:p>
        </p:txBody>
      </p:sp>
      <p:sp>
        <p:nvSpPr>
          <p:cNvPr id="52246" name="Line 22"/>
          <p:cNvSpPr>
            <a:spLocks noChangeShapeType="1"/>
          </p:cNvSpPr>
          <p:nvPr/>
        </p:nvSpPr>
        <p:spPr bwMode="auto">
          <a:xfrm flipH="1">
            <a:off x="3851275" y="4527550"/>
            <a:ext cx="161925" cy="12065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52247" name="Line 23"/>
          <p:cNvSpPr>
            <a:spLocks noChangeShapeType="1"/>
          </p:cNvSpPr>
          <p:nvPr/>
        </p:nvSpPr>
        <p:spPr bwMode="auto">
          <a:xfrm>
            <a:off x="5299075" y="4572000"/>
            <a:ext cx="228600" cy="2286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52248" name="Text Box 24"/>
          <p:cNvSpPr txBox="1">
            <a:spLocks noChangeArrowheads="1"/>
          </p:cNvSpPr>
          <p:nvPr/>
        </p:nvSpPr>
        <p:spPr bwMode="auto">
          <a:xfrm>
            <a:off x="3949700" y="2847975"/>
            <a:ext cx="1531938" cy="581025"/>
          </a:xfrm>
          <a:prstGeom prst="rect">
            <a:avLst/>
          </a:prstGeom>
          <a:noFill/>
          <a:ln w="9525">
            <a:noFill/>
            <a:miter lim="800000"/>
            <a:headEnd/>
            <a:tailEnd/>
          </a:ln>
          <a:effectLst/>
        </p:spPr>
        <p:txBody>
          <a:bodyPr wrap="none">
            <a:prstTxWarp prst="textNoShape">
              <a:avLst/>
            </a:prstTxWarp>
            <a:spAutoFit/>
          </a:bodyPr>
          <a:lstStyle/>
          <a:p>
            <a:r>
              <a:rPr lang="en-US" sz="1600">
                <a:latin typeface="Avenir Book"/>
                <a:cs typeface="Avenir Book"/>
              </a:rPr>
              <a:t>Natural scenes</a:t>
            </a:r>
          </a:p>
          <a:p>
            <a:r>
              <a:rPr lang="en-US" sz="1600">
                <a:latin typeface="Avenir Book"/>
                <a:cs typeface="Avenir Book"/>
              </a:rPr>
              <a:t>(6000 images)</a:t>
            </a:r>
            <a:endParaRPr lang="en-US" sz="2800">
              <a:latin typeface="Avenir Book"/>
              <a:cs typeface="Avenir Book"/>
            </a:endParaRPr>
          </a:p>
        </p:txBody>
      </p:sp>
      <p:sp>
        <p:nvSpPr>
          <p:cNvPr id="52249" name="Text Box 25"/>
          <p:cNvSpPr txBox="1">
            <a:spLocks noChangeArrowheads="1"/>
          </p:cNvSpPr>
          <p:nvPr/>
        </p:nvSpPr>
        <p:spPr bwMode="auto">
          <a:xfrm>
            <a:off x="3665538" y="5181600"/>
            <a:ext cx="1851789" cy="584776"/>
          </a:xfrm>
          <a:prstGeom prst="rect">
            <a:avLst/>
          </a:prstGeom>
          <a:noFill/>
          <a:ln w="9525">
            <a:noFill/>
            <a:miter lim="800000"/>
            <a:headEnd/>
            <a:tailEnd/>
          </a:ln>
          <a:effectLst/>
        </p:spPr>
        <p:txBody>
          <a:bodyPr wrap="none">
            <a:prstTxWarp prst="textNoShape">
              <a:avLst/>
            </a:prstTxWarp>
            <a:spAutoFit/>
          </a:bodyPr>
          <a:lstStyle/>
          <a:p>
            <a:r>
              <a:rPr lang="en-US" sz="1600">
                <a:latin typeface="Avenir Book"/>
                <a:cs typeface="Avenir Book"/>
              </a:rPr>
              <a:t>Man-made scenes</a:t>
            </a:r>
          </a:p>
          <a:p>
            <a:r>
              <a:rPr lang="en-US" sz="1600">
                <a:latin typeface="Avenir Book"/>
                <a:cs typeface="Avenir Book"/>
              </a:rPr>
              <a:t>   (6000 images)</a:t>
            </a:r>
          </a:p>
        </p:txBody>
      </p:sp>
      <p:sp>
        <p:nvSpPr>
          <p:cNvPr id="52250" name="AutoShape 26"/>
          <p:cNvSpPr>
            <a:spLocks noChangeArrowheads="1"/>
          </p:cNvSpPr>
          <p:nvPr/>
        </p:nvSpPr>
        <p:spPr bwMode="auto">
          <a:xfrm rot="-2773448">
            <a:off x="2438400" y="1828800"/>
            <a:ext cx="990600" cy="228600"/>
          </a:xfrm>
          <a:prstGeom prst="curvedDownArrow">
            <a:avLst>
              <a:gd name="adj1" fmla="val 86667"/>
              <a:gd name="adj2" fmla="val 173333"/>
              <a:gd name="adj3" fmla="val 33333"/>
            </a:avLst>
          </a:prstGeom>
          <a:solidFill>
            <a:srgbClr val="EAEAEA"/>
          </a:solidFill>
          <a:ln w="9525">
            <a:solidFill>
              <a:schemeClr val="tx1"/>
            </a:solidFill>
            <a:miter lim="800000"/>
            <a:headEnd/>
            <a:tailEnd/>
          </a:ln>
          <a:effectLst/>
        </p:spPr>
        <p:txBody>
          <a:bodyPr wrap="none" anchor="ctr">
            <a:prstTxWarp prst="textNoShape">
              <a:avLst/>
            </a:prstTxWarp>
          </a:bodyPr>
          <a:lstStyle/>
          <a:p>
            <a:endParaRPr lang="en-US"/>
          </a:p>
        </p:txBody>
      </p:sp>
      <p:sp>
        <p:nvSpPr>
          <p:cNvPr id="52251" name="AutoShape 27"/>
          <p:cNvSpPr>
            <a:spLocks noChangeArrowheads="1"/>
          </p:cNvSpPr>
          <p:nvPr/>
        </p:nvSpPr>
        <p:spPr bwMode="auto">
          <a:xfrm rot="2773448" flipV="1">
            <a:off x="2438400" y="4419600"/>
            <a:ext cx="990600" cy="228600"/>
          </a:xfrm>
          <a:prstGeom prst="curvedDownArrow">
            <a:avLst>
              <a:gd name="adj1" fmla="val 86667"/>
              <a:gd name="adj2" fmla="val 173333"/>
              <a:gd name="adj3" fmla="val 33333"/>
            </a:avLst>
          </a:prstGeom>
          <a:solidFill>
            <a:srgbClr val="EAEAEA"/>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2" name="Group 28"/>
          <p:cNvGrpSpPr>
            <a:grpSpLocks/>
          </p:cNvGrpSpPr>
          <p:nvPr/>
        </p:nvGrpSpPr>
        <p:grpSpPr bwMode="auto">
          <a:xfrm>
            <a:off x="6864350" y="1524000"/>
            <a:ext cx="1289050" cy="1289050"/>
            <a:chOff x="3552" y="1056"/>
            <a:chExt cx="812" cy="812"/>
          </a:xfrm>
        </p:grpSpPr>
        <p:pic>
          <p:nvPicPr>
            <p:cNvPr id="52253" name="Picture 29"/>
            <p:cNvPicPr>
              <a:picLocks noChangeAspect="1" noChangeArrowheads="1"/>
            </p:cNvPicPr>
            <p:nvPr/>
          </p:nvPicPr>
          <p:blipFill>
            <a:blip r:embed="rId7"/>
            <a:srcRect/>
            <a:stretch>
              <a:fillRect/>
            </a:stretch>
          </p:blipFill>
          <p:spPr bwMode="auto">
            <a:xfrm>
              <a:off x="3552" y="1056"/>
              <a:ext cx="812" cy="812"/>
            </a:xfrm>
            <a:prstGeom prst="rect">
              <a:avLst/>
            </a:prstGeom>
            <a:noFill/>
            <a:ln w="9525">
              <a:noFill/>
              <a:miter lim="800000"/>
              <a:headEnd/>
              <a:tailEnd/>
            </a:ln>
            <a:effectLst/>
          </p:spPr>
        </p:pic>
        <p:sp>
          <p:nvSpPr>
            <p:cNvPr id="52254" name="Text Box 30"/>
            <p:cNvSpPr txBox="1">
              <a:spLocks noChangeArrowheads="1"/>
            </p:cNvSpPr>
            <p:nvPr/>
          </p:nvSpPr>
          <p:spPr bwMode="auto">
            <a:xfrm>
              <a:off x="3984" y="1056"/>
              <a:ext cx="192" cy="173"/>
            </a:xfrm>
            <a:prstGeom prst="rect">
              <a:avLst/>
            </a:prstGeom>
            <a:noFill/>
            <a:ln w="9525">
              <a:noFill/>
              <a:miter lim="800000"/>
              <a:headEnd/>
              <a:tailEnd/>
            </a:ln>
            <a:effectLst/>
          </p:spPr>
          <p:txBody>
            <a:bodyPr>
              <a:prstTxWarp prst="textNoShape">
                <a:avLst/>
              </a:prstTxWarp>
              <a:spAutoFit/>
            </a:bodyPr>
            <a:lstStyle/>
            <a:p>
              <a:r>
                <a:rPr lang="en-US" sz="1200" b="1">
                  <a:latin typeface="AvantGarde Bk BT" pitchFamily="34" charset="0"/>
                </a:rPr>
                <a:t>f</a:t>
              </a:r>
              <a:r>
                <a:rPr lang="en-US" sz="1200" b="1" baseline="-25000">
                  <a:latin typeface="AvantGarde Bk BT" pitchFamily="34" charset="0"/>
                </a:rPr>
                <a:t>y</a:t>
              </a:r>
            </a:p>
          </p:txBody>
        </p:sp>
        <p:sp>
          <p:nvSpPr>
            <p:cNvPr id="52255" name="Text Box 31"/>
            <p:cNvSpPr txBox="1">
              <a:spLocks noChangeArrowheads="1"/>
            </p:cNvSpPr>
            <p:nvPr/>
          </p:nvSpPr>
          <p:spPr bwMode="auto">
            <a:xfrm>
              <a:off x="4128" y="1488"/>
              <a:ext cx="169" cy="173"/>
            </a:xfrm>
            <a:prstGeom prst="rect">
              <a:avLst/>
            </a:prstGeom>
            <a:noFill/>
            <a:ln w="9525">
              <a:noFill/>
              <a:miter lim="800000"/>
              <a:headEnd/>
              <a:tailEnd/>
            </a:ln>
            <a:effectLst/>
          </p:spPr>
          <p:txBody>
            <a:bodyPr wrap="none">
              <a:prstTxWarp prst="textNoShape">
                <a:avLst/>
              </a:prstTxWarp>
              <a:spAutoFit/>
            </a:bodyPr>
            <a:lstStyle/>
            <a:p>
              <a:r>
                <a:rPr lang="en-US" sz="1200" b="1">
                  <a:latin typeface="AvantGarde Bk BT" pitchFamily="34" charset="0"/>
                </a:rPr>
                <a:t>f</a:t>
              </a:r>
              <a:r>
                <a:rPr lang="en-US" sz="1200" b="1" baseline="-25000">
                  <a:latin typeface="AvantGarde Bk BT" pitchFamily="34" charset="0"/>
                </a:rPr>
                <a:t>x</a:t>
              </a:r>
            </a:p>
          </p:txBody>
        </p:sp>
      </p:grpSp>
      <p:grpSp>
        <p:nvGrpSpPr>
          <p:cNvPr id="3" name="Group 32"/>
          <p:cNvGrpSpPr>
            <a:grpSpLocks/>
          </p:cNvGrpSpPr>
          <p:nvPr/>
        </p:nvGrpSpPr>
        <p:grpSpPr bwMode="auto">
          <a:xfrm>
            <a:off x="6940550" y="3810000"/>
            <a:ext cx="1289050" cy="1289050"/>
            <a:chOff x="3552" y="2688"/>
            <a:chExt cx="812" cy="812"/>
          </a:xfrm>
        </p:grpSpPr>
        <p:pic>
          <p:nvPicPr>
            <p:cNvPr id="52257" name="Picture 33"/>
            <p:cNvPicPr>
              <a:picLocks noChangeAspect="1" noChangeArrowheads="1"/>
            </p:cNvPicPr>
            <p:nvPr/>
          </p:nvPicPr>
          <p:blipFill>
            <a:blip r:embed="rId8"/>
            <a:srcRect/>
            <a:stretch>
              <a:fillRect/>
            </a:stretch>
          </p:blipFill>
          <p:spPr bwMode="auto">
            <a:xfrm>
              <a:off x="3552" y="2688"/>
              <a:ext cx="812" cy="812"/>
            </a:xfrm>
            <a:prstGeom prst="rect">
              <a:avLst/>
            </a:prstGeom>
            <a:noFill/>
            <a:ln w="9525">
              <a:noFill/>
              <a:miter lim="800000"/>
              <a:headEnd/>
              <a:tailEnd/>
            </a:ln>
            <a:effectLst/>
          </p:spPr>
        </p:pic>
        <p:sp>
          <p:nvSpPr>
            <p:cNvPr id="52258" name="Text Box 34"/>
            <p:cNvSpPr txBox="1">
              <a:spLocks noChangeArrowheads="1"/>
            </p:cNvSpPr>
            <p:nvPr/>
          </p:nvSpPr>
          <p:spPr bwMode="auto">
            <a:xfrm>
              <a:off x="3911" y="2736"/>
              <a:ext cx="192" cy="173"/>
            </a:xfrm>
            <a:prstGeom prst="rect">
              <a:avLst/>
            </a:prstGeom>
            <a:noFill/>
            <a:ln w="9525">
              <a:noFill/>
              <a:miter lim="800000"/>
              <a:headEnd/>
              <a:tailEnd/>
            </a:ln>
            <a:effectLst/>
          </p:spPr>
          <p:txBody>
            <a:bodyPr>
              <a:prstTxWarp prst="textNoShape">
                <a:avLst/>
              </a:prstTxWarp>
              <a:spAutoFit/>
            </a:bodyPr>
            <a:lstStyle/>
            <a:p>
              <a:r>
                <a:rPr lang="en-US" sz="1200" b="1">
                  <a:latin typeface="AvantGarde Bk BT" pitchFamily="34" charset="0"/>
                </a:rPr>
                <a:t>f</a:t>
              </a:r>
              <a:r>
                <a:rPr lang="en-US" sz="1200" b="1" baseline="-25000">
                  <a:latin typeface="AvantGarde Bk BT" pitchFamily="34" charset="0"/>
                </a:rPr>
                <a:t>y</a:t>
              </a:r>
            </a:p>
          </p:txBody>
        </p:sp>
        <p:sp>
          <p:nvSpPr>
            <p:cNvPr id="52259" name="Text Box 35"/>
            <p:cNvSpPr txBox="1">
              <a:spLocks noChangeArrowheads="1"/>
            </p:cNvSpPr>
            <p:nvPr/>
          </p:nvSpPr>
          <p:spPr bwMode="auto">
            <a:xfrm>
              <a:off x="4103" y="3120"/>
              <a:ext cx="169" cy="173"/>
            </a:xfrm>
            <a:prstGeom prst="rect">
              <a:avLst/>
            </a:prstGeom>
            <a:noFill/>
            <a:ln w="9525">
              <a:noFill/>
              <a:miter lim="800000"/>
              <a:headEnd/>
              <a:tailEnd/>
            </a:ln>
            <a:effectLst/>
          </p:spPr>
          <p:txBody>
            <a:bodyPr wrap="none">
              <a:prstTxWarp prst="textNoShape">
                <a:avLst/>
              </a:prstTxWarp>
              <a:spAutoFit/>
            </a:bodyPr>
            <a:lstStyle/>
            <a:p>
              <a:r>
                <a:rPr lang="en-US" sz="1200" b="1">
                  <a:latin typeface="AvantGarde Bk BT" pitchFamily="34" charset="0"/>
                </a:rPr>
                <a:t>f</a:t>
              </a:r>
              <a:r>
                <a:rPr lang="en-US" sz="1200" b="1" baseline="-25000">
                  <a:latin typeface="AvantGarde Bk BT" pitchFamily="34" charset="0"/>
                </a:rPr>
                <a:t>x</a:t>
              </a:r>
            </a:p>
          </p:txBody>
        </p:sp>
      </p:grpSp>
      <p:sp>
        <p:nvSpPr>
          <p:cNvPr id="52260" name="Text Box 36"/>
          <p:cNvSpPr txBox="1">
            <a:spLocks noChangeArrowheads="1"/>
          </p:cNvSpPr>
          <p:nvPr/>
        </p:nvSpPr>
        <p:spPr bwMode="auto">
          <a:xfrm>
            <a:off x="6629400" y="2819400"/>
            <a:ext cx="1795463" cy="581025"/>
          </a:xfrm>
          <a:prstGeom prst="rect">
            <a:avLst/>
          </a:prstGeom>
          <a:noFill/>
          <a:ln w="9525">
            <a:noFill/>
            <a:miter lim="800000"/>
            <a:headEnd/>
            <a:tailEnd/>
          </a:ln>
          <a:effectLst/>
        </p:spPr>
        <p:txBody>
          <a:bodyPr wrap="none">
            <a:prstTxWarp prst="textNoShape">
              <a:avLst/>
            </a:prstTxWarp>
            <a:spAutoFit/>
          </a:bodyPr>
          <a:lstStyle/>
          <a:p>
            <a:r>
              <a:rPr lang="en-US" sz="1600">
                <a:latin typeface="Avenir Book"/>
                <a:cs typeface="Avenir Book"/>
              </a:rPr>
              <a:t>Natural scenes</a:t>
            </a:r>
          </a:p>
          <a:p>
            <a:r>
              <a:rPr lang="en-US" sz="1600">
                <a:latin typeface="Avenir Book"/>
                <a:cs typeface="Avenir Book"/>
              </a:rPr>
              <a:t>spectral signature</a:t>
            </a:r>
            <a:endParaRPr lang="en-US" sz="2800">
              <a:latin typeface="Avenir Book"/>
              <a:cs typeface="Avenir Book"/>
            </a:endParaRPr>
          </a:p>
        </p:txBody>
      </p:sp>
      <p:sp>
        <p:nvSpPr>
          <p:cNvPr id="52261" name="Text Box 37"/>
          <p:cNvSpPr txBox="1">
            <a:spLocks noChangeArrowheads="1"/>
          </p:cNvSpPr>
          <p:nvPr/>
        </p:nvSpPr>
        <p:spPr bwMode="auto">
          <a:xfrm>
            <a:off x="6629400" y="5257800"/>
            <a:ext cx="1966913" cy="581025"/>
          </a:xfrm>
          <a:prstGeom prst="rect">
            <a:avLst/>
          </a:prstGeom>
          <a:noFill/>
          <a:ln w="9525">
            <a:noFill/>
            <a:miter lim="800000"/>
            <a:headEnd/>
            <a:tailEnd/>
          </a:ln>
          <a:effectLst/>
        </p:spPr>
        <p:txBody>
          <a:bodyPr wrap="none">
            <a:prstTxWarp prst="textNoShape">
              <a:avLst/>
            </a:prstTxWarp>
            <a:spAutoFit/>
          </a:bodyPr>
          <a:lstStyle/>
          <a:p>
            <a:r>
              <a:rPr lang="en-US" sz="1600">
                <a:latin typeface="Avenir Book"/>
                <a:cs typeface="Avenir Book"/>
              </a:rPr>
              <a:t>Man-made scenes</a:t>
            </a:r>
          </a:p>
          <a:p>
            <a:r>
              <a:rPr lang="en-US" sz="1600">
                <a:latin typeface="Avenir Book"/>
                <a:cs typeface="Avenir Book"/>
              </a:rPr>
              <a:t>   spectral signature</a:t>
            </a:r>
          </a:p>
        </p:txBody>
      </p:sp>
      <p:grpSp>
        <p:nvGrpSpPr>
          <p:cNvPr id="4" name="Group 38"/>
          <p:cNvGrpSpPr>
            <a:grpSpLocks/>
          </p:cNvGrpSpPr>
          <p:nvPr/>
        </p:nvGrpSpPr>
        <p:grpSpPr bwMode="auto">
          <a:xfrm>
            <a:off x="5527675" y="5137150"/>
            <a:ext cx="692150" cy="698500"/>
            <a:chOff x="3740" y="888"/>
            <a:chExt cx="616" cy="572"/>
          </a:xfrm>
        </p:grpSpPr>
        <p:sp>
          <p:nvSpPr>
            <p:cNvPr id="52263" name="Rectangle 39"/>
            <p:cNvSpPr>
              <a:spLocks noChangeArrowheads="1"/>
            </p:cNvSpPr>
            <p:nvPr/>
          </p:nvSpPr>
          <p:spPr bwMode="auto">
            <a:xfrm>
              <a:off x="3740" y="888"/>
              <a:ext cx="616" cy="572"/>
            </a:xfrm>
            <a:prstGeom prst="rect">
              <a:avLst/>
            </a:prstGeom>
            <a:solidFill>
              <a:schemeClr val="bg2"/>
            </a:solidFill>
            <a:ln w="9525">
              <a:solidFill>
                <a:srgbClr val="DDDDDD"/>
              </a:solidFill>
              <a:miter lim="800000"/>
              <a:headEnd/>
              <a:tailEnd/>
            </a:ln>
            <a:effectLst/>
          </p:spPr>
          <p:txBody>
            <a:bodyPr wrap="none" anchor="ctr">
              <a:prstTxWarp prst="textNoShape">
                <a:avLst/>
              </a:prstTxWarp>
            </a:bodyPr>
            <a:lstStyle/>
            <a:p>
              <a:endParaRPr lang="en-US"/>
            </a:p>
          </p:txBody>
        </p:sp>
        <p:sp>
          <p:nvSpPr>
            <p:cNvPr id="52264" name="Rectangle 40"/>
            <p:cNvSpPr>
              <a:spLocks noChangeArrowheads="1"/>
            </p:cNvSpPr>
            <p:nvPr/>
          </p:nvSpPr>
          <p:spPr bwMode="auto">
            <a:xfrm>
              <a:off x="3880" y="1004"/>
              <a:ext cx="228" cy="140"/>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endParaRPr lang="en-US"/>
            </a:p>
          </p:txBody>
        </p:sp>
        <p:sp>
          <p:nvSpPr>
            <p:cNvPr id="52265" name="Rectangle 41"/>
            <p:cNvSpPr>
              <a:spLocks noChangeArrowheads="1"/>
            </p:cNvSpPr>
            <p:nvPr/>
          </p:nvSpPr>
          <p:spPr bwMode="auto">
            <a:xfrm>
              <a:off x="3820" y="1100"/>
              <a:ext cx="160" cy="232"/>
            </a:xfrm>
            <a:prstGeom prst="rect">
              <a:avLst/>
            </a:prstGeom>
            <a:solidFill>
              <a:schemeClr val="tx2"/>
            </a:solidFill>
            <a:ln w="9525">
              <a:solidFill>
                <a:schemeClr val="tx1"/>
              </a:solidFill>
              <a:miter lim="800000"/>
              <a:headEnd/>
              <a:tailEnd/>
            </a:ln>
            <a:effectLst/>
          </p:spPr>
          <p:txBody>
            <a:bodyPr wrap="none" anchor="ctr">
              <a:prstTxWarp prst="textNoShape">
                <a:avLst/>
              </a:prstTxWarp>
            </a:bodyPr>
            <a:lstStyle/>
            <a:p>
              <a:endParaRPr lang="en-US"/>
            </a:p>
          </p:txBody>
        </p:sp>
        <p:sp>
          <p:nvSpPr>
            <p:cNvPr id="52266" name="Rectangle 42"/>
            <p:cNvSpPr>
              <a:spLocks noChangeArrowheads="1"/>
            </p:cNvSpPr>
            <p:nvPr/>
          </p:nvSpPr>
          <p:spPr bwMode="auto">
            <a:xfrm>
              <a:off x="3940" y="1156"/>
              <a:ext cx="252" cy="232"/>
            </a:xfrm>
            <a:prstGeom prst="rect">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52267" name="Rectangle 43"/>
            <p:cNvSpPr>
              <a:spLocks noChangeArrowheads="1"/>
            </p:cNvSpPr>
            <p:nvPr/>
          </p:nvSpPr>
          <p:spPr bwMode="auto">
            <a:xfrm>
              <a:off x="4068" y="1028"/>
              <a:ext cx="252" cy="140"/>
            </a:xfrm>
            <a:prstGeom prst="rect">
              <a:avLst/>
            </a:prstGeom>
            <a:solidFill>
              <a:schemeClr val="bg2"/>
            </a:solidFill>
            <a:ln w="9525">
              <a:solidFill>
                <a:schemeClr val="tx1"/>
              </a:solidFill>
              <a:miter lim="800000"/>
              <a:headEnd/>
              <a:tailEnd/>
            </a:ln>
            <a:effectLst/>
          </p:spPr>
          <p:txBody>
            <a:bodyPr wrap="none" anchor="ctr">
              <a:prstTxWarp prst="textNoShape">
                <a:avLst/>
              </a:prstTxWarp>
            </a:bodyPr>
            <a:lstStyle/>
            <a:p>
              <a:endParaRPr lang="en-US"/>
            </a:p>
          </p:txBody>
        </p:sp>
        <p:sp>
          <p:nvSpPr>
            <p:cNvPr id="52268" name="Rectangle 44"/>
            <p:cNvSpPr>
              <a:spLocks noChangeArrowheads="1"/>
            </p:cNvSpPr>
            <p:nvPr/>
          </p:nvSpPr>
          <p:spPr bwMode="auto">
            <a:xfrm>
              <a:off x="4164" y="1124"/>
              <a:ext cx="52" cy="140"/>
            </a:xfrm>
            <a:prstGeom prst="rect">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52269" name="Rectangle 45"/>
            <p:cNvSpPr>
              <a:spLocks noChangeArrowheads="1"/>
            </p:cNvSpPr>
            <p:nvPr/>
          </p:nvSpPr>
          <p:spPr bwMode="auto">
            <a:xfrm>
              <a:off x="4196" y="1212"/>
              <a:ext cx="136" cy="140"/>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endParaRPr lang="en-US"/>
            </a:p>
          </p:txBody>
        </p:sp>
        <p:sp>
          <p:nvSpPr>
            <p:cNvPr id="52270" name="Rectangle 46"/>
            <p:cNvSpPr>
              <a:spLocks noChangeArrowheads="1"/>
            </p:cNvSpPr>
            <p:nvPr/>
          </p:nvSpPr>
          <p:spPr bwMode="auto">
            <a:xfrm>
              <a:off x="3900" y="1340"/>
              <a:ext cx="100" cy="92"/>
            </a:xfrm>
            <a:prstGeom prst="rect">
              <a:avLst/>
            </a:prstGeom>
            <a:solidFill>
              <a:srgbClr val="EAEAEA"/>
            </a:solidFill>
            <a:ln w="9525">
              <a:solidFill>
                <a:schemeClr val="tx1"/>
              </a:solidFill>
              <a:miter lim="800000"/>
              <a:headEnd/>
              <a:tailEnd/>
            </a:ln>
            <a:effectLst/>
          </p:spPr>
          <p:txBody>
            <a:bodyPr wrap="none" anchor="ctr">
              <a:prstTxWarp prst="textNoShape">
                <a:avLst/>
              </a:prstTxWarp>
            </a:bodyPr>
            <a:lstStyle/>
            <a:p>
              <a:endParaRPr lang="en-US"/>
            </a:p>
          </p:txBody>
        </p:sp>
        <p:sp>
          <p:nvSpPr>
            <p:cNvPr id="52271" name="Rectangle 47"/>
            <p:cNvSpPr>
              <a:spLocks noChangeArrowheads="1"/>
            </p:cNvSpPr>
            <p:nvPr/>
          </p:nvSpPr>
          <p:spPr bwMode="auto">
            <a:xfrm>
              <a:off x="3776" y="920"/>
              <a:ext cx="104" cy="140"/>
            </a:xfrm>
            <a:prstGeom prst="rect">
              <a:avLst/>
            </a:prstGeom>
            <a:solidFill>
              <a:schemeClr val="bg2"/>
            </a:solidFill>
            <a:ln w="9525">
              <a:solidFill>
                <a:schemeClr val="tx1"/>
              </a:solidFill>
              <a:miter lim="800000"/>
              <a:headEnd/>
              <a:tailEnd/>
            </a:ln>
            <a:effectLst/>
          </p:spPr>
          <p:txBody>
            <a:bodyPr wrap="none" anchor="ctr">
              <a:prstTxWarp prst="textNoShape">
                <a:avLst/>
              </a:prstTxWarp>
            </a:bodyPr>
            <a:lstStyle/>
            <a:p>
              <a:endParaRPr lang="en-US"/>
            </a:p>
          </p:txBody>
        </p:sp>
        <p:sp>
          <p:nvSpPr>
            <p:cNvPr id="52272" name="Rectangle 48"/>
            <p:cNvSpPr>
              <a:spLocks noChangeArrowheads="1"/>
            </p:cNvSpPr>
            <p:nvPr/>
          </p:nvSpPr>
          <p:spPr bwMode="auto">
            <a:xfrm>
              <a:off x="3984" y="944"/>
              <a:ext cx="260" cy="48"/>
            </a:xfrm>
            <a:prstGeom prst="rect">
              <a:avLst/>
            </a:prstGeom>
            <a:solidFill>
              <a:srgbClr val="EAEAEA"/>
            </a:solidFill>
            <a:ln w="9525">
              <a:solidFill>
                <a:schemeClr val="tx1"/>
              </a:solidFill>
              <a:miter lim="800000"/>
              <a:headEnd/>
              <a:tailEnd/>
            </a:ln>
            <a:effectLst/>
          </p:spPr>
          <p:txBody>
            <a:bodyPr wrap="none" anchor="ctr">
              <a:prstTxWarp prst="textNoShape">
                <a:avLst/>
              </a:prstTxWarp>
            </a:bodyPr>
            <a:lstStyle/>
            <a:p>
              <a:endParaRPr lang="en-US"/>
            </a:p>
          </p:txBody>
        </p:sp>
        <p:sp>
          <p:nvSpPr>
            <p:cNvPr id="52273" name="Rectangle 49"/>
            <p:cNvSpPr>
              <a:spLocks noChangeArrowheads="1"/>
            </p:cNvSpPr>
            <p:nvPr/>
          </p:nvSpPr>
          <p:spPr bwMode="auto">
            <a:xfrm>
              <a:off x="4056" y="1368"/>
              <a:ext cx="260" cy="72"/>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5" name="Group 50"/>
          <p:cNvGrpSpPr>
            <a:grpSpLocks/>
          </p:cNvGrpSpPr>
          <p:nvPr/>
        </p:nvGrpSpPr>
        <p:grpSpPr bwMode="auto">
          <a:xfrm>
            <a:off x="5491163" y="2841625"/>
            <a:ext cx="700087" cy="700088"/>
            <a:chOff x="3443" y="1982"/>
            <a:chExt cx="441" cy="441"/>
          </a:xfrm>
        </p:grpSpPr>
        <p:sp>
          <p:nvSpPr>
            <p:cNvPr id="52275" name="Rectangle 51"/>
            <p:cNvSpPr>
              <a:spLocks noChangeArrowheads="1"/>
            </p:cNvSpPr>
            <p:nvPr/>
          </p:nvSpPr>
          <p:spPr bwMode="auto">
            <a:xfrm>
              <a:off x="3443" y="1982"/>
              <a:ext cx="441" cy="441"/>
            </a:xfrm>
            <a:prstGeom prst="rect">
              <a:avLst/>
            </a:prstGeom>
            <a:solidFill>
              <a:schemeClr val="bg2"/>
            </a:solidFill>
            <a:ln w="9525">
              <a:solidFill>
                <a:srgbClr val="DDDDDD"/>
              </a:solidFill>
              <a:miter lim="800000"/>
              <a:headEnd/>
              <a:tailEnd/>
            </a:ln>
            <a:effectLst/>
          </p:spPr>
          <p:txBody>
            <a:bodyPr wrap="none" anchor="ctr">
              <a:prstTxWarp prst="textNoShape">
                <a:avLst/>
              </a:prstTxWarp>
            </a:bodyPr>
            <a:lstStyle/>
            <a:p>
              <a:endParaRPr lang="en-US"/>
            </a:p>
          </p:txBody>
        </p:sp>
        <p:sp>
          <p:nvSpPr>
            <p:cNvPr id="52276" name="Oval 52"/>
            <p:cNvSpPr>
              <a:spLocks noChangeArrowheads="1"/>
            </p:cNvSpPr>
            <p:nvPr/>
          </p:nvSpPr>
          <p:spPr bwMode="auto">
            <a:xfrm>
              <a:off x="3520" y="2263"/>
              <a:ext cx="156" cy="136"/>
            </a:xfrm>
            <a:prstGeom prst="ellipse">
              <a:avLst/>
            </a:prstGeom>
            <a:solidFill>
              <a:srgbClr val="EAEAEA"/>
            </a:solidFill>
            <a:ln w="9525">
              <a:solidFill>
                <a:schemeClr val="tx1"/>
              </a:solidFill>
              <a:round/>
              <a:headEnd/>
              <a:tailEnd/>
            </a:ln>
            <a:effectLst/>
          </p:spPr>
          <p:txBody>
            <a:bodyPr wrap="none" anchor="ctr">
              <a:prstTxWarp prst="textNoShape">
                <a:avLst/>
              </a:prstTxWarp>
            </a:bodyPr>
            <a:lstStyle/>
            <a:p>
              <a:endParaRPr lang="en-US"/>
            </a:p>
          </p:txBody>
        </p:sp>
        <p:sp>
          <p:nvSpPr>
            <p:cNvPr id="52277" name="Oval 53"/>
            <p:cNvSpPr>
              <a:spLocks noChangeArrowheads="1"/>
            </p:cNvSpPr>
            <p:nvPr/>
          </p:nvSpPr>
          <p:spPr bwMode="auto">
            <a:xfrm>
              <a:off x="3635" y="2136"/>
              <a:ext cx="134" cy="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52278" name="Oval 54"/>
            <p:cNvSpPr>
              <a:spLocks noChangeArrowheads="1"/>
            </p:cNvSpPr>
            <p:nvPr/>
          </p:nvSpPr>
          <p:spPr bwMode="auto">
            <a:xfrm>
              <a:off x="3483" y="2103"/>
              <a:ext cx="78" cy="7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52279" name="Oval 55"/>
            <p:cNvSpPr>
              <a:spLocks noChangeArrowheads="1"/>
            </p:cNvSpPr>
            <p:nvPr/>
          </p:nvSpPr>
          <p:spPr bwMode="auto">
            <a:xfrm>
              <a:off x="3610" y="2037"/>
              <a:ext cx="113" cy="156"/>
            </a:xfrm>
            <a:prstGeom prst="ellipse">
              <a:avLst/>
            </a:prstGeom>
            <a:solidFill>
              <a:srgbClr val="EAEAEA"/>
            </a:solidFill>
            <a:ln w="9525">
              <a:solidFill>
                <a:schemeClr val="tx1"/>
              </a:solidFill>
              <a:round/>
              <a:headEnd/>
              <a:tailEnd/>
            </a:ln>
            <a:effectLst/>
          </p:spPr>
          <p:txBody>
            <a:bodyPr wrap="none" anchor="ctr">
              <a:prstTxWarp prst="textNoShape">
                <a:avLst/>
              </a:prstTxWarp>
            </a:bodyPr>
            <a:lstStyle/>
            <a:p>
              <a:endParaRPr lang="en-US"/>
            </a:p>
          </p:txBody>
        </p:sp>
        <p:sp>
          <p:nvSpPr>
            <p:cNvPr id="52280" name="Oval 56"/>
            <p:cNvSpPr>
              <a:spLocks noChangeArrowheads="1"/>
            </p:cNvSpPr>
            <p:nvPr/>
          </p:nvSpPr>
          <p:spPr bwMode="auto">
            <a:xfrm>
              <a:off x="3539" y="2153"/>
              <a:ext cx="93" cy="117"/>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52281" name="Oval 57"/>
            <p:cNvSpPr>
              <a:spLocks noChangeArrowheads="1"/>
            </p:cNvSpPr>
            <p:nvPr/>
          </p:nvSpPr>
          <p:spPr bwMode="auto">
            <a:xfrm>
              <a:off x="3626" y="2236"/>
              <a:ext cx="252" cy="44"/>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52282" name="Oval 58"/>
            <p:cNvSpPr>
              <a:spLocks noChangeArrowheads="1"/>
            </p:cNvSpPr>
            <p:nvPr/>
          </p:nvSpPr>
          <p:spPr bwMode="auto">
            <a:xfrm>
              <a:off x="3682" y="2063"/>
              <a:ext cx="159" cy="163"/>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52283" name="Oval 59"/>
            <p:cNvSpPr>
              <a:spLocks noChangeArrowheads="1"/>
            </p:cNvSpPr>
            <p:nvPr/>
          </p:nvSpPr>
          <p:spPr bwMode="auto">
            <a:xfrm>
              <a:off x="3794" y="2007"/>
              <a:ext cx="69" cy="326"/>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endParaRPr lang="en-US"/>
            </a:p>
          </p:txBody>
        </p:sp>
        <p:sp>
          <p:nvSpPr>
            <p:cNvPr id="52284" name="Oval 60"/>
            <p:cNvSpPr>
              <a:spLocks noChangeArrowheads="1"/>
            </p:cNvSpPr>
            <p:nvPr/>
          </p:nvSpPr>
          <p:spPr bwMode="auto">
            <a:xfrm>
              <a:off x="3504" y="2190"/>
              <a:ext cx="63" cy="166"/>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52285" name="Oval 61"/>
            <p:cNvSpPr>
              <a:spLocks noChangeArrowheads="1"/>
            </p:cNvSpPr>
            <p:nvPr/>
          </p:nvSpPr>
          <p:spPr bwMode="auto">
            <a:xfrm>
              <a:off x="3667" y="2270"/>
              <a:ext cx="180" cy="133"/>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52286" name="Oval 62"/>
            <p:cNvSpPr>
              <a:spLocks noChangeArrowheads="1"/>
            </p:cNvSpPr>
            <p:nvPr/>
          </p:nvSpPr>
          <p:spPr bwMode="auto">
            <a:xfrm>
              <a:off x="3508" y="2020"/>
              <a:ext cx="99" cy="123"/>
            </a:xfrm>
            <a:prstGeom prst="ellipse">
              <a:avLst/>
            </a:prstGeom>
            <a:solidFill>
              <a:srgbClr val="DDDDDD"/>
            </a:solidFill>
            <a:ln w="9525">
              <a:solidFill>
                <a:schemeClr val="tx1"/>
              </a:solidFill>
              <a:round/>
              <a:headEnd/>
              <a:tailEnd/>
            </a:ln>
            <a:effectLst/>
          </p:spPr>
          <p:txBody>
            <a:bodyPr wrap="none" anchor="ctr">
              <a:prstTxWarp prst="textNoShape">
                <a:avLst/>
              </a:prstTxWarp>
            </a:bodyPr>
            <a:lstStyle/>
            <a:p>
              <a:endParaRPr lang="en-US"/>
            </a:p>
          </p:txBody>
        </p:sp>
        <p:sp>
          <p:nvSpPr>
            <p:cNvPr id="52287" name="Oval 63"/>
            <p:cNvSpPr>
              <a:spLocks noChangeArrowheads="1"/>
            </p:cNvSpPr>
            <p:nvPr/>
          </p:nvSpPr>
          <p:spPr bwMode="auto">
            <a:xfrm>
              <a:off x="3545" y="2077"/>
              <a:ext cx="97" cy="103"/>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sp>
          <p:nvSpPr>
            <p:cNvPr id="52288" name="Oval 64"/>
            <p:cNvSpPr>
              <a:spLocks noChangeArrowheads="1"/>
            </p:cNvSpPr>
            <p:nvPr/>
          </p:nvSpPr>
          <p:spPr bwMode="auto">
            <a:xfrm>
              <a:off x="3455" y="2193"/>
              <a:ext cx="49" cy="97"/>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a:p>
          </p:txBody>
        </p:sp>
      </p:grpSp>
      <p:sp>
        <p:nvSpPr>
          <p:cNvPr id="52289" name="Rectangle 65"/>
          <p:cNvSpPr>
            <a:spLocks noChangeArrowheads="1"/>
          </p:cNvSpPr>
          <p:nvPr/>
        </p:nvSpPr>
        <p:spPr bwMode="auto">
          <a:xfrm>
            <a:off x="457200" y="274638"/>
            <a:ext cx="8229600" cy="735012"/>
          </a:xfrm>
          <a:prstGeom prst="rect">
            <a:avLst/>
          </a:prstGeom>
          <a:noFill/>
          <a:ln w="9525">
            <a:noFill/>
            <a:miter lim="800000"/>
            <a:headEnd/>
            <a:tailEnd/>
          </a:ln>
          <a:effectLst/>
        </p:spPr>
        <p:txBody>
          <a:bodyPr anchor="ctr">
            <a:prstTxWarp prst="textNoShape">
              <a:avLst/>
            </a:prstTxWarp>
          </a:bodyPr>
          <a:lstStyle/>
          <a:p>
            <a:pPr algn="ctr"/>
            <a:r>
              <a:rPr lang="en-US" sz="4000" dirty="0">
                <a:latin typeface="Avenir Book"/>
                <a:cs typeface="Avenir Book"/>
              </a:rPr>
              <a:t>Statistics of Scene Categories</a:t>
            </a:r>
          </a:p>
        </p:txBody>
      </p:sp>
      <p:sp>
        <p:nvSpPr>
          <p:cNvPr id="52290" name="Rectangle 66"/>
          <p:cNvSpPr>
            <a:spLocks noChangeArrowheads="1"/>
          </p:cNvSpPr>
          <p:nvPr/>
        </p:nvSpPr>
        <p:spPr bwMode="auto">
          <a:xfrm>
            <a:off x="139700" y="6442502"/>
            <a:ext cx="8089900" cy="253916"/>
          </a:xfrm>
          <a:prstGeom prst="rect">
            <a:avLst/>
          </a:prstGeom>
          <a:noFill/>
          <a:ln w="9525">
            <a:noFill/>
            <a:miter lim="800000"/>
            <a:headEnd/>
            <a:tailEnd/>
          </a:ln>
          <a:effectLst/>
        </p:spPr>
        <p:txBody>
          <a:bodyPr wrap="square">
            <a:prstTxWarp prst="textNoShape">
              <a:avLst/>
            </a:prstTxWarp>
            <a:spAutoFit/>
          </a:bodyPr>
          <a:lstStyle/>
          <a:p>
            <a:pPr lvl="1"/>
            <a:r>
              <a:rPr lang="en-US" sz="1050" dirty="0" err="1">
                <a:latin typeface="Avenir Book"/>
                <a:cs typeface="Avenir Book"/>
              </a:rPr>
              <a:t>Torralba</a:t>
            </a:r>
            <a:r>
              <a:rPr lang="en-US" sz="1050" dirty="0">
                <a:latin typeface="Avenir Book"/>
                <a:cs typeface="Avenir Book"/>
              </a:rPr>
              <a:t> and Oliva, </a:t>
            </a:r>
            <a:r>
              <a:rPr lang="en-US" sz="1050" i="1" dirty="0">
                <a:latin typeface="Avenir Book"/>
                <a:cs typeface="Avenir Book"/>
              </a:rPr>
              <a:t>Statistics of Natural Image Categories</a:t>
            </a:r>
            <a:r>
              <a:rPr lang="en-US" sz="1050" dirty="0">
                <a:latin typeface="Avenir Book"/>
                <a:cs typeface="Avenir Book"/>
              </a:rPr>
              <a:t>. Network: Computation in Neural Systems 14 (2003</a:t>
            </a:r>
            <a:r>
              <a:rPr lang="en-US" sz="1050" dirty="0" smtClean="0">
                <a:latin typeface="Avenir Book"/>
                <a:cs typeface="Avenir Book"/>
              </a:rPr>
              <a:t>). </a:t>
            </a:r>
            <a:r>
              <a:rPr lang="en-US" sz="1050" dirty="0">
                <a:latin typeface="Avenir Book"/>
                <a:cs typeface="Avenir Book"/>
              </a:rPr>
              <a:t>391-412.</a:t>
            </a:r>
          </a:p>
        </p:txBody>
      </p:sp>
      <p:pic>
        <p:nvPicPr>
          <p:cNvPr id="52291" name="Picture 67"/>
          <p:cNvPicPr>
            <a:picLocks noChangeAspect="1" noChangeArrowheads="1"/>
          </p:cNvPicPr>
          <p:nvPr/>
        </p:nvPicPr>
        <p:blipFill>
          <a:blip r:embed="rId9"/>
          <a:srcRect/>
          <a:stretch>
            <a:fillRect/>
          </a:stretch>
        </p:blipFill>
        <p:spPr bwMode="auto">
          <a:xfrm>
            <a:off x="152400" y="5029200"/>
            <a:ext cx="2971800" cy="1030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0435" name="Rectangle 3"/>
          <p:cNvSpPr>
            <a:spLocks noChangeArrowheads="1"/>
          </p:cNvSpPr>
          <p:nvPr/>
        </p:nvSpPr>
        <p:spPr bwMode="auto">
          <a:xfrm>
            <a:off x="5765800" y="1202422"/>
            <a:ext cx="2343152" cy="646331"/>
          </a:xfrm>
          <a:prstGeom prst="rect">
            <a:avLst/>
          </a:prstGeom>
          <a:noFill/>
          <a:ln w="9525">
            <a:noFill/>
            <a:miter lim="800000"/>
            <a:headEnd/>
            <a:tailEnd/>
          </a:ln>
          <a:effectLst/>
        </p:spPr>
        <p:txBody>
          <a:bodyPr wrap="none">
            <a:prstTxWarp prst="textNoShape">
              <a:avLst/>
            </a:prstTxWarp>
            <a:spAutoFit/>
          </a:bodyPr>
          <a:lstStyle/>
          <a:p>
            <a:pPr eaLnBrk="0" hangingPunct="0"/>
            <a:r>
              <a:rPr lang="en-US" dirty="0">
                <a:latin typeface="Avenir Book"/>
                <a:cs typeface="Avenir Book"/>
              </a:rPr>
              <a:t>Spectral signature of</a:t>
            </a:r>
            <a:r>
              <a:rPr lang="en-US" dirty="0" smtClean="0">
                <a:latin typeface="Avenir Book"/>
                <a:cs typeface="Avenir Book"/>
              </a:rPr>
              <a:t> </a:t>
            </a:r>
          </a:p>
          <a:p>
            <a:pPr eaLnBrk="0" hangingPunct="0"/>
            <a:r>
              <a:rPr lang="en-US" dirty="0" smtClean="0">
                <a:latin typeface="Avenir Book"/>
                <a:cs typeface="Avenir Book"/>
              </a:rPr>
              <a:t>natural </a:t>
            </a:r>
            <a:r>
              <a:rPr lang="en-US" dirty="0">
                <a:latin typeface="Avenir Book"/>
                <a:cs typeface="Avenir Book"/>
              </a:rPr>
              <a:t>environments</a:t>
            </a:r>
          </a:p>
        </p:txBody>
      </p:sp>
      <p:sp>
        <p:nvSpPr>
          <p:cNvPr id="530447" name="Rectangle 15"/>
          <p:cNvSpPr>
            <a:spLocks noChangeArrowheads="1"/>
          </p:cNvSpPr>
          <p:nvPr/>
        </p:nvSpPr>
        <p:spPr bwMode="auto">
          <a:xfrm>
            <a:off x="0" y="38100"/>
            <a:ext cx="9144000" cy="838200"/>
          </a:xfrm>
          <a:prstGeom prst="rect">
            <a:avLst/>
          </a:prstGeom>
          <a:noFill/>
          <a:ln w="9525">
            <a:noFill/>
            <a:miter lim="800000"/>
            <a:headEnd/>
            <a:tailEnd/>
          </a:ln>
        </p:spPr>
        <p:txBody>
          <a:bodyPr anchor="b">
            <a:prstTxWarp prst="textNoShape">
              <a:avLst/>
            </a:prstTxWarp>
          </a:bodyPr>
          <a:lstStyle/>
          <a:p>
            <a:pPr algn="ctr"/>
            <a:r>
              <a:rPr lang="en-US" sz="3600" dirty="0" smtClean="0">
                <a:solidFill>
                  <a:srgbClr val="000000"/>
                </a:solidFill>
                <a:latin typeface="Avenir Book"/>
                <a:cs typeface="Avenir Book"/>
              </a:rPr>
              <a:t>Statistics of Environments</a:t>
            </a:r>
            <a:endParaRPr lang="en-US" sz="3600" dirty="0">
              <a:solidFill>
                <a:srgbClr val="000000"/>
              </a:solidFill>
              <a:latin typeface="Avenir Book"/>
              <a:cs typeface="Avenir Book"/>
            </a:endParaRPr>
          </a:p>
        </p:txBody>
      </p:sp>
      <p:pic>
        <p:nvPicPr>
          <p:cNvPr id="530449" name="Picture 17"/>
          <p:cNvPicPr>
            <a:picLocks noChangeAspect="1" noChangeArrowheads="1"/>
          </p:cNvPicPr>
          <p:nvPr/>
        </p:nvPicPr>
        <p:blipFill>
          <a:blip r:embed="rId3"/>
          <a:srcRect l="51869"/>
          <a:stretch>
            <a:fillRect/>
          </a:stretch>
        </p:blipFill>
        <p:spPr bwMode="auto">
          <a:xfrm>
            <a:off x="4876800" y="1973165"/>
            <a:ext cx="4267200" cy="3211512"/>
          </a:xfrm>
          <a:prstGeom prst="rect">
            <a:avLst/>
          </a:prstGeom>
          <a:noFill/>
          <a:ln w="9525">
            <a:noFill/>
            <a:miter lim="800000"/>
            <a:headEnd/>
            <a:tailEnd/>
          </a:ln>
          <a:effectLst/>
        </p:spPr>
      </p:pic>
      <p:pic>
        <p:nvPicPr>
          <p:cNvPr id="9" name="Picture 18"/>
          <p:cNvPicPr>
            <a:picLocks noChangeAspect="1" noChangeArrowheads="1"/>
          </p:cNvPicPr>
          <p:nvPr/>
        </p:nvPicPr>
        <p:blipFill>
          <a:blip r:embed="rId3"/>
          <a:srcRect r="49991"/>
          <a:stretch>
            <a:fillRect/>
          </a:stretch>
        </p:blipFill>
        <p:spPr bwMode="auto">
          <a:xfrm>
            <a:off x="177800" y="1973165"/>
            <a:ext cx="4451350" cy="3224092"/>
          </a:xfrm>
          <a:prstGeom prst="rect">
            <a:avLst/>
          </a:prstGeom>
          <a:noFill/>
          <a:ln w="9525">
            <a:noFill/>
            <a:miter lim="800000"/>
            <a:headEnd/>
            <a:tailEnd/>
          </a:ln>
          <a:effectLst/>
        </p:spPr>
      </p:pic>
      <p:sp>
        <p:nvSpPr>
          <p:cNvPr id="10" name="Rectangle 3"/>
          <p:cNvSpPr>
            <a:spLocks noChangeArrowheads="1"/>
          </p:cNvSpPr>
          <p:nvPr/>
        </p:nvSpPr>
        <p:spPr bwMode="auto">
          <a:xfrm>
            <a:off x="887002" y="1164322"/>
            <a:ext cx="2809895" cy="646331"/>
          </a:xfrm>
          <a:prstGeom prst="rect">
            <a:avLst/>
          </a:prstGeom>
          <a:noFill/>
          <a:ln w="9525">
            <a:noFill/>
            <a:miter lim="800000"/>
            <a:headEnd/>
            <a:tailEnd/>
          </a:ln>
          <a:effectLst/>
        </p:spPr>
        <p:txBody>
          <a:bodyPr wrap="none">
            <a:prstTxWarp prst="textNoShape">
              <a:avLst/>
            </a:prstTxWarp>
            <a:spAutoFit/>
          </a:bodyPr>
          <a:lstStyle/>
          <a:p>
            <a:pPr eaLnBrk="0" hangingPunct="0"/>
            <a:r>
              <a:rPr lang="en-US" dirty="0">
                <a:latin typeface="Avenir Book"/>
                <a:cs typeface="Avenir Book"/>
              </a:rPr>
              <a:t>Spectral signature </a:t>
            </a:r>
            <a:r>
              <a:rPr lang="en-US" dirty="0" smtClean="0">
                <a:latin typeface="Avenir Book"/>
                <a:cs typeface="Avenir Book"/>
              </a:rPr>
              <a:t>of</a:t>
            </a:r>
          </a:p>
          <a:p>
            <a:pPr eaLnBrk="0" hangingPunct="0"/>
            <a:r>
              <a:rPr lang="en-US" dirty="0" smtClean="0">
                <a:latin typeface="Avenir Book"/>
                <a:cs typeface="Avenir Book"/>
              </a:rPr>
              <a:t> man-made environments</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6738" name="Rectangle 2"/>
          <p:cNvSpPr>
            <a:spLocks noChangeArrowheads="1"/>
          </p:cNvSpPr>
          <p:nvPr/>
        </p:nvSpPr>
        <p:spPr bwMode="auto">
          <a:xfrm>
            <a:off x="0" y="-76200"/>
            <a:ext cx="9144000" cy="838200"/>
          </a:xfrm>
          <a:prstGeom prst="rect">
            <a:avLst/>
          </a:prstGeom>
          <a:noFill/>
          <a:ln w="9525">
            <a:noFill/>
            <a:miter lim="800000"/>
            <a:headEnd/>
            <a:tailEnd/>
          </a:ln>
        </p:spPr>
        <p:txBody>
          <a:bodyPr anchor="b">
            <a:prstTxWarp prst="textNoShape">
              <a:avLst/>
            </a:prstTxWarp>
          </a:bodyPr>
          <a:lstStyle/>
          <a:p>
            <a:pPr algn="ctr"/>
            <a:r>
              <a:rPr lang="en-US" sz="3200" dirty="0">
                <a:solidFill>
                  <a:srgbClr val="000000"/>
                </a:solidFill>
                <a:latin typeface="Avenir Book"/>
                <a:cs typeface="Avenir Book"/>
              </a:rPr>
              <a:t>Spectral Regularities of Mean Depth</a:t>
            </a:r>
          </a:p>
        </p:txBody>
      </p:sp>
      <p:graphicFrame>
        <p:nvGraphicFramePr>
          <p:cNvPr id="756739" name="Object 3"/>
          <p:cNvGraphicFramePr>
            <a:graphicFrameLocks noChangeAspect="1"/>
          </p:cNvGraphicFramePr>
          <p:nvPr/>
        </p:nvGraphicFramePr>
        <p:xfrm>
          <a:off x="609600" y="914400"/>
          <a:ext cx="3657600" cy="971550"/>
        </p:xfrm>
        <a:graphic>
          <a:graphicData uri="http://schemas.openxmlformats.org/presentationml/2006/ole">
            <p:oleObj spid="_x0000_s81922" name="Image" r:id="rId4" imgW="10565079" imgH="2806349" progId="">
              <p:embed/>
            </p:oleObj>
          </a:graphicData>
        </a:graphic>
      </p:graphicFrame>
      <p:graphicFrame>
        <p:nvGraphicFramePr>
          <p:cNvPr id="756740" name="Object 4"/>
          <p:cNvGraphicFramePr>
            <a:graphicFrameLocks noChangeAspect="1"/>
          </p:cNvGraphicFramePr>
          <p:nvPr/>
        </p:nvGraphicFramePr>
        <p:xfrm>
          <a:off x="4648200" y="914400"/>
          <a:ext cx="4191000" cy="1344613"/>
        </p:xfrm>
        <a:graphic>
          <a:graphicData uri="http://schemas.openxmlformats.org/presentationml/2006/ole">
            <p:oleObj spid="_x0000_s81923" name="Image" r:id="rId5" imgW="10768254" imgH="3453968" progId="">
              <p:embed/>
            </p:oleObj>
          </a:graphicData>
        </a:graphic>
      </p:graphicFrame>
      <p:pic>
        <p:nvPicPr>
          <p:cNvPr id="756741" name="Picture 5"/>
          <p:cNvPicPr>
            <a:picLocks noChangeAspect="1" noChangeArrowheads="1"/>
          </p:cNvPicPr>
          <p:nvPr/>
        </p:nvPicPr>
        <p:blipFill>
          <a:blip r:embed="rId6"/>
          <a:srcRect/>
          <a:stretch>
            <a:fillRect/>
          </a:stretch>
        </p:blipFill>
        <p:spPr bwMode="auto">
          <a:xfrm>
            <a:off x="1387475" y="2638425"/>
            <a:ext cx="2246313" cy="3290888"/>
          </a:xfrm>
          <a:prstGeom prst="rect">
            <a:avLst/>
          </a:prstGeom>
          <a:noFill/>
          <a:ln w="9525">
            <a:noFill/>
            <a:miter lim="800000"/>
            <a:headEnd/>
            <a:tailEnd/>
          </a:ln>
          <a:effectLst/>
        </p:spPr>
      </p:pic>
      <p:sp>
        <p:nvSpPr>
          <p:cNvPr id="756742" name="Rectangle 6"/>
          <p:cNvSpPr>
            <a:spLocks noChangeArrowheads="1"/>
          </p:cNvSpPr>
          <p:nvPr/>
        </p:nvSpPr>
        <p:spPr bwMode="auto">
          <a:xfrm>
            <a:off x="1371600" y="6019800"/>
            <a:ext cx="2365375" cy="244475"/>
          </a:xfrm>
          <a:prstGeom prst="rect">
            <a:avLst/>
          </a:prstGeom>
          <a:noFill/>
          <a:ln w="9525">
            <a:noFill/>
            <a:miter lim="800000"/>
            <a:headEnd/>
            <a:tailEnd/>
          </a:ln>
          <a:effectLst/>
        </p:spPr>
        <p:txBody>
          <a:bodyPr>
            <a:prstTxWarp prst="textNoShape">
              <a:avLst/>
            </a:prstTxWarp>
            <a:spAutoFit/>
          </a:bodyPr>
          <a:lstStyle/>
          <a:p>
            <a:pPr eaLnBrk="0" hangingPunct="0"/>
            <a:r>
              <a:rPr lang="en-US" sz="1000" b="1"/>
              <a:t>1           10              100              1000</a:t>
            </a:r>
          </a:p>
        </p:txBody>
      </p:sp>
      <p:sp>
        <p:nvSpPr>
          <p:cNvPr id="756743" name="Rectangle 7"/>
          <p:cNvSpPr>
            <a:spLocks noChangeArrowheads="1"/>
          </p:cNvSpPr>
          <p:nvPr/>
        </p:nvSpPr>
        <p:spPr bwMode="auto">
          <a:xfrm>
            <a:off x="1012825" y="3778250"/>
            <a:ext cx="282575" cy="304800"/>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a:t>1</a:t>
            </a:r>
          </a:p>
        </p:txBody>
      </p:sp>
      <p:sp>
        <p:nvSpPr>
          <p:cNvPr id="756744" name="Rectangle 8"/>
          <p:cNvSpPr>
            <a:spLocks noChangeArrowheads="1"/>
          </p:cNvSpPr>
          <p:nvPr/>
        </p:nvSpPr>
        <p:spPr bwMode="auto">
          <a:xfrm>
            <a:off x="941388" y="2590800"/>
            <a:ext cx="430212" cy="304800"/>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a:t>1.2</a:t>
            </a:r>
          </a:p>
        </p:txBody>
      </p:sp>
      <p:sp>
        <p:nvSpPr>
          <p:cNvPr id="756745" name="Rectangle 9"/>
          <p:cNvSpPr>
            <a:spLocks noChangeArrowheads="1"/>
          </p:cNvSpPr>
          <p:nvPr/>
        </p:nvSpPr>
        <p:spPr bwMode="auto">
          <a:xfrm>
            <a:off x="1676400" y="6324600"/>
            <a:ext cx="1673225" cy="274638"/>
          </a:xfrm>
          <a:prstGeom prst="rect">
            <a:avLst/>
          </a:prstGeom>
          <a:noFill/>
          <a:ln w="9525">
            <a:noFill/>
            <a:miter lim="800000"/>
            <a:headEnd/>
            <a:tailEnd/>
          </a:ln>
          <a:effectLst/>
        </p:spPr>
        <p:txBody>
          <a:bodyPr wrap="none">
            <a:prstTxWarp prst="textNoShape">
              <a:avLst/>
            </a:prstTxWarp>
            <a:spAutoFit/>
          </a:bodyPr>
          <a:lstStyle/>
          <a:p>
            <a:pPr eaLnBrk="0" hangingPunct="0"/>
            <a:r>
              <a:rPr lang="en-US" sz="1200" b="1">
                <a:latin typeface="Avenir Book"/>
                <a:cs typeface="Avenir Book"/>
              </a:rPr>
              <a:t>Mean depth (meters)</a:t>
            </a:r>
            <a:endParaRPr lang="en-US" sz="1600" b="1">
              <a:latin typeface="Avenir Book"/>
              <a:cs typeface="Avenir Book"/>
            </a:endParaRPr>
          </a:p>
        </p:txBody>
      </p:sp>
      <p:sp>
        <p:nvSpPr>
          <p:cNvPr id="756746" name="Text Box 10"/>
          <p:cNvSpPr txBox="1">
            <a:spLocks noChangeArrowheads="1"/>
          </p:cNvSpPr>
          <p:nvPr/>
        </p:nvSpPr>
        <p:spPr bwMode="auto">
          <a:xfrm>
            <a:off x="307975" y="2129135"/>
            <a:ext cx="4589966" cy="461665"/>
          </a:xfrm>
          <a:prstGeom prst="rect">
            <a:avLst/>
          </a:prstGeom>
          <a:noFill/>
          <a:ln w="9525">
            <a:noFill/>
            <a:miter lim="800000"/>
            <a:headEnd/>
            <a:tailEnd/>
          </a:ln>
          <a:effectLst/>
        </p:spPr>
        <p:txBody>
          <a:bodyPr wrap="none">
            <a:prstTxWarp prst="textNoShape">
              <a:avLst/>
            </a:prstTxWarp>
            <a:spAutoFit/>
          </a:bodyPr>
          <a:lstStyle/>
          <a:p>
            <a:r>
              <a:rPr lang="en-US" sz="1200" dirty="0">
                <a:latin typeface="Avenir Book"/>
                <a:cs typeface="Avenir Book"/>
              </a:rPr>
              <a:t>Slope of the </a:t>
            </a:r>
            <a:r>
              <a:rPr lang="en-US" sz="1200" b="1" dirty="0">
                <a:latin typeface="Avenir Book"/>
                <a:cs typeface="Avenir Book"/>
              </a:rPr>
              <a:t>magnitude  spectrum </a:t>
            </a:r>
            <a:r>
              <a:rPr lang="en-US" sz="1200" dirty="0">
                <a:latin typeface="Avenir Book"/>
                <a:cs typeface="Avenir Book"/>
              </a:rPr>
              <a:t>(Vertical, Horizontal, Oblique) </a:t>
            </a:r>
          </a:p>
          <a:p>
            <a:r>
              <a:rPr lang="en-US" sz="1200" dirty="0">
                <a:latin typeface="Avenir Book"/>
                <a:cs typeface="Avenir Book"/>
              </a:rPr>
              <a:t>with respect to the mean depth of the scene</a:t>
            </a:r>
          </a:p>
        </p:txBody>
      </p:sp>
      <p:pic>
        <p:nvPicPr>
          <p:cNvPr id="756747" name="Picture 11"/>
          <p:cNvPicPr>
            <a:picLocks noChangeAspect="1" noChangeArrowheads="1"/>
          </p:cNvPicPr>
          <p:nvPr/>
        </p:nvPicPr>
        <p:blipFill>
          <a:blip r:embed="rId7"/>
          <a:srcRect/>
          <a:stretch>
            <a:fillRect/>
          </a:stretch>
        </p:blipFill>
        <p:spPr bwMode="auto">
          <a:xfrm>
            <a:off x="5497513" y="2665413"/>
            <a:ext cx="2198687" cy="3262312"/>
          </a:xfrm>
          <a:prstGeom prst="rect">
            <a:avLst/>
          </a:prstGeom>
          <a:noFill/>
          <a:ln w="9525">
            <a:noFill/>
            <a:miter lim="800000"/>
            <a:headEnd/>
            <a:tailEnd/>
          </a:ln>
          <a:effectLst/>
        </p:spPr>
      </p:pic>
      <p:sp>
        <p:nvSpPr>
          <p:cNvPr id="756748" name="Rectangle 12"/>
          <p:cNvSpPr>
            <a:spLocks noChangeArrowheads="1"/>
          </p:cNvSpPr>
          <p:nvPr/>
        </p:nvSpPr>
        <p:spPr bwMode="auto">
          <a:xfrm>
            <a:off x="5791200" y="6324600"/>
            <a:ext cx="1673225" cy="274638"/>
          </a:xfrm>
          <a:prstGeom prst="rect">
            <a:avLst/>
          </a:prstGeom>
          <a:noFill/>
          <a:ln w="9525">
            <a:noFill/>
            <a:miter lim="800000"/>
            <a:headEnd/>
            <a:tailEnd/>
          </a:ln>
          <a:effectLst/>
        </p:spPr>
        <p:txBody>
          <a:bodyPr wrap="none">
            <a:prstTxWarp prst="textNoShape">
              <a:avLst/>
            </a:prstTxWarp>
            <a:spAutoFit/>
          </a:bodyPr>
          <a:lstStyle/>
          <a:p>
            <a:pPr eaLnBrk="0" hangingPunct="0"/>
            <a:r>
              <a:rPr lang="en-US" sz="1200" b="1">
                <a:latin typeface="Avenir Book"/>
                <a:cs typeface="Avenir Book"/>
              </a:rPr>
              <a:t>Mean depth (meters)</a:t>
            </a:r>
            <a:endParaRPr lang="en-US" sz="1600" b="1">
              <a:latin typeface="Avenir Book"/>
              <a:cs typeface="Avenir Book"/>
            </a:endParaRPr>
          </a:p>
        </p:txBody>
      </p:sp>
      <p:sp>
        <p:nvSpPr>
          <p:cNvPr id="756749" name="Rectangle 13"/>
          <p:cNvSpPr>
            <a:spLocks noChangeArrowheads="1"/>
          </p:cNvSpPr>
          <p:nvPr/>
        </p:nvSpPr>
        <p:spPr bwMode="auto">
          <a:xfrm>
            <a:off x="5562600" y="6003925"/>
            <a:ext cx="2209800" cy="244475"/>
          </a:xfrm>
          <a:prstGeom prst="rect">
            <a:avLst/>
          </a:prstGeom>
          <a:noFill/>
          <a:ln w="9525">
            <a:noFill/>
            <a:miter lim="800000"/>
            <a:headEnd/>
            <a:tailEnd/>
          </a:ln>
          <a:effectLst/>
        </p:spPr>
        <p:txBody>
          <a:bodyPr>
            <a:prstTxWarp prst="textNoShape">
              <a:avLst/>
            </a:prstTxWarp>
            <a:spAutoFit/>
          </a:bodyPr>
          <a:lstStyle/>
          <a:p>
            <a:pPr eaLnBrk="0" hangingPunct="0"/>
            <a:r>
              <a:rPr lang="en-US" sz="1000" b="1">
                <a:latin typeface="AvantGarde Bk BT" pitchFamily="34" charset="0"/>
              </a:rPr>
              <a:t>1            10            100           1000</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a:xfrm>
            <a:off x="457200" y="0"/>
            <a:ext cx="8229600" cy="715963"/>
          </a:xfrm>
        </p:spPr>
        <p:txBody>
          <a:bodyPr/>
          <a:lstStyle/>
          <a:p>
            <a:r>
              <a:rPr lang="en-US" sz="3600">
                <a:latin typeface="Avenir Book"/>
                <a:cs typeface="Avenir Book"/>
              </a:rPr>
              <a:t>Image Statistics and Scene Scale</a:t>
            </a:r>
          </a:p>
        </p:txBody>
      </p:sp>
      <p:grpSp>
        <p:nvGrpSpPr>
          <p:cNvPr id="2" name="Group 3"/>
          <p:cNvGrpSpPr>
            <a:grpSpLocks/>
          </p:cNvGrpSpPr>
          <p:nvPr/>
        </p:nvGrpSpPr>
        <p:grpSpPr bwMode="auto">
          <a:xfrm>
            <a:off x="114300" y="1384300"/>
            <a:ext cx="4332288" cy="4487865"/>
            <a:chOff x="72" y="872"/>
            <a:chExt cx="2729" cy="2827"/>
          </a:xfrm>
        </p:grpSpPr>
        <p:sp>
          <p:nvSpPr>
            <p:cNvPr id="477188" name="Text Box 4"/>
            <p:cNvSpPr txBox="1">
              <a:spLocks noChangeArrowheads="1"/>
            </p:cNvSpPr>
            <p:nvPr/>
          </p:nvSpPr>
          <p:spPr bwMode="auto">
            <a:xfrm>
              <a:off x="357" y="3408"/>
              <a:ext cx="2444" cy="291"/>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smtClean="0">
                  <a:latin typeface="Avenir Book"/>
                  <a:cs typeface="Avenir Book"/>
                </a:rPr>
                <a:t>Viewpoint </a:t>
              </a:r>
              <a:r>
                <a:rPr lang="en-US" sz="2400" dirty="0">
                  <a:latin typeface="Avenir Book"/>
                  <a:cs typeface="Avenir Book"/>
                </a:rPr>
                <a:t>is unconstrained</a:t>
              </a:r>
            </a:p>
          </p:txBody>
        </p:sp>
        <p:pic>
          <p:nvPicPr>
            <p:cNvPr id="477189" name="Picture 5" descr="obj6"/>
            <p:cNvPicPr>
              <a:picLocks noChangeAspect="1" noChangeArrowheads="1"/>
            </p:cNvPicPr>
            <p:nvPr/>
          </p:nvPicPr>
          <p:blipFill>
            <a:blip r:embed="rId2"/>
            <a:srcRect/>
            <a:stretch>
              <a:fillRect/>
            </a:stretch>
          </p:blipFill>
          <p:spPr bwMode="auto">
            <a:xfrm>
              <a:off x="72" y="932"/>
              <a:ext cx="781" cy="781"/>
            </a:xfrm>
            <a:prstGeom prst="rect">
              <a:avLst/>
            </a:prstGeom>
            <a:noFill/>
            <a:ln w="19050">
              <a:solidFill>
                <a:schemeClr val="tx1"/>
              </a:solidFill>
              <a:miter lim="800000"/>
              <a:headEnd/>
              <a:tailEnd/>
            </a:ln>
          </p:spPr>
        </p:pic>
        <p:pic>
          <p:nvPicPr>
            <p:cNvPr id="477190" name="Picture 6" descr="obj172"/>
            <p:cNvPicPr>
              <a:picLocks noChangeAspect="1" noChangeArrowheads="1"/>
            </p:cNvPicPr>
            <p:nvPr/>
          </p:nvPicPr>
          <p:blipFill>
            <a:blip r:embed="rId3"/>
            <a:srcRect/>
            <a:stretch>
              <a:fillRect/>
            </a:stretch>
          </p:blipFill>
          <p:spPr bwMode="auto">
            <a:xfrm>
              <a:off x="895" y="899"/>
              <a:ext cx="781" cy="781"/>
            </a:xfrm>
            <a:prstGeom prst="rect">
              <a:avLst/>
            </a:prstGeom>
            <a:noFill/>
            <a:ln w="28575">
              <a:solidFill>
                <a:schemeClr val="tx1"/>
              </a:solidFill>
              <a:miter lim="800000"/>
              <a:headEnd/>
              <a:tailEnd/>
            </a:ln>
          </p:spPr>
        </p:pic>
        <p:pic>
          <p:nvPicPr>
            <p:cNvPr id="477191" name="Picture 7" descr="obj319"/>
            <p:cNvPicPr>
              <a:picLocks noChangeAspect="1" noChangeArrowheads="1"/>
            </p:cNvPicPr>
            <p:nvPr/>
          </p:nvPicPr>
          <p:blipFill>
            <a:blip r:embed="rId4"/>
            <a:srcRect/>
            <a:stretch>
              <a:fillRect/>
            </a:stretch>
          </p:blipFill>
          <p:spPr bwMode="auto">
            <a:xfrm>
              <a:off x="1740" y="872"/>
              <a:ext cx="794" cy="794"/>
            </a:xfrm>
            <a:prstGeom prst="rect">
              <a:avLst/>
            </a:prstGeom>
            <a:noFill/>
            <a:ln w="28575">
              <a:solidFill>
                <a:schemeClr val="tx1"/>
              </a:solidFill>
              <a:miter lim="800000"/>
              <a:headEnd/>
              <a:tailEnd/>
            </a:ln>
          </p:spPr>
        </p:pic>
        <p:pic>
          <p:nvPicPr>
            <p:cNvPr id="477192" name="Picture 8" descr="obj335"/>
            <p:cNvPicPr>
              <a:picLocks noChangeAspect="1" noChangeArrowheads="1"/>
            </p:cNvPicPr>
            <p:nvPr/>
          </p:nvPicPr>
          <p:blipFill>
            <a:blip r:embed="rId5"/>
            <a:srcRect/>
            <a:stretch>
              <a:fillRect/>
            </a:stretch>
          </p:blipFill>
          <p:spPr bwMode="auto">
            <a:xfrm>
              <a:off x="1402" y="1733"/>
              <a:ext cx="781" cy="781"/>
            </a:xfrm>
            <a:prstGeom prst="rect">
              <a:avLst/>
            </a:prstGeom>
            <a:noFill/>
            <a:ln w="28575">
              <a:solidFill>
                <a:schemeClr val="tx1"/>
              </a:solidFill>
              <a:miter lim="800000"/>
              <a:headEnd/>
              <a:tailEnd/>
            </a:ln>
          </p:spPr>
        </p:pic>
        <p:pic>
          <p:nvPicPr>
            <p:cNvPr id="477193" name="Picture 9" descr="obj359"/>
            <p:cNvPicPr>
              <a:picLocks noChangeAspect="1" noChangeArrowheads="1"/>
            </p:cNvPicPr>
            <p:nvPr/>
          </p:nvPicPr>
          <p:blipFill>
            <a:blip r:embed="rId6"/>
            <a:srcRect/>
            <a:stretch>
              <a:fillRect/>
            </a:stretch>
          </p:blipFill>
          <p:spPr bwMode="auto">
            <a:xfrm>
              <a:off x="543" y="1787"/>
              <a:ext cx="808" cy="808"/>
            </a:xfrm>
            <a:prstGeom prst="rect">
              <a:avLst/>
            </a:prstGeom>
            <a:noFill/>
            <a:ln w="19050">
              <a:solidFill>
                <a:schemeClr val="tx1"/>
              </a:solidFill>
              <a:miter lim="800000"/>
              <a:headEnd/>
              <a:tailEnd/>
            </a:ln>
          </p:spPr>
        </p:pic>
        <p:sp>
          <p:nvSpPr>
            <p:cNvPr id="477194" name="Text Box 10"/>
            <p:cNvSpPr txBox="1">
              <a:spLocks noChangeArrowheads="1"/>
            </p:cNvSpPr>
            <p:nvPr/>
          </p:nvSpPr>
          <p:spPr bwMode="auto">
            <a:xfrm>
              <a:off x="130" y="2784"/>
              <a:ext cx="1469" cy="213"/>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dirty="0">
                  <a:latin typeface="Avenir Book"/>
                  <a:cs typeface="Avenir Book"/>
                </a:rPr>
                <a:t>On average, low clutter</a:t>
              </a:r>
            </a:p>
          </p:txBody>
        </p:sp>
        <p:grpSp>
          <p:nvGrpSpPr>
            <p:cNvPr id="3" name="Group 11"/>
            <p:cNvGrpSpPr>
              <a:grpSpLocks/>
            </p:cNvGrpSpPr>
            <p:nvPr/>
          </p:nvGrpSpPr>
          <p:grpSpPr bwMode="auto">
            <a:xfrm>
              <a:off x="1599" y="2688"/>
              <a:ext cx="482" cy="480"/>
              <a:chOff x="1226" y="3730"/>
              <a:chExt cx="482" cy="480"/>
            </a:xfrm>
          </p:grpSpPr>
          <p:grpSp>
            <p:nvGrpSpPr>
              <p:cNvPr id="4" name="Group 12"/>
              <p:cNvGrpSpPr>
                <a:grpSpLocks/>
              </p:cNvGrpSpPr>
              <p:nvPr/>
            </p:nvGrpSpPr>
            <p:grpSpPr bwMode="auto">
              <a:xfrm>
                <a:off x="1226" y="3730"/>
                <a:ext cx="482" cy="480"/>
                <a:chOff x="1226" y="3730"/>
                <a:chExt cx="482" cy="480"/>
              </a:xfrm>
            </p:grpSpPr>
            <p:sp>
              <p:nvSpPr>
                <p:cNvPr id="477197" name="Rectangle 13"/>
                <p:cNvSpPr>
                  <a:spLocks noChangeArrowheads="1"/>
                </p:cNvSpPr>
                <p:nvPr/>
              </p:nvSpPr>
              <p:spPr bwMode="auto">
                <a:xfrm>
                  <a:off x="1226" y="3730"/>
                  <a:ext cx="482" cy="480"/>
                </a:xfrm>
                <a:prstGeom prst="rect">
                  <a:avLst/>
                </a:prstGeom>
                <a:noFill/>
                <a:ln w="11113">
                  <a:solidFill>
                    <a:srgbClr val="000000"/>
                  </a:solidFill>
                  <a:miter lim="800000"/>
                  <a:headEnd/>
                  <a:tailEnd/>
                </a:ln>
              </p:spPr>
              <p:txBody>
                <a:bodyPr>
                  <a:prstTxWarp prst="textNoShape">
                    <a:avLst/>
                  </a:prstTxWarp>
                </a:bodyPr>
                <a:lstStyle/>
                <a:p>
                  <a:endParaRPr lang="en-US">
                    <a:latin typeface="Avenir Book"/>
                    <a:cs typeface="Avenir Book"/>
                  </a:endParaRPr>
                </a:p>
              </p:txBody>
            </p:sp>
            <p:sp>
              <p:nvSpPr>
                <p:cNvPr id="477198" name="Line 14"/>
                <p:cNvSpPr>
                  <a:spLocks noChangeShapeType="1"/>
                </p:cNvSpPr>
                <p:nvPr/>
              </p:nvSpPr>
              <p:spPr bwMode="auto">
                <a:xfrm>
                  <a:off x="146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199" name="Line 15"/>
                <p:cNvSpPr>
                  <a:spLocks noChangeShapeType="1"/>
                </p:cNvSpPr>
                <p:nvPr/>
              </p:nvSpPr>
              <p:spPr bwMode="auto">
                <a:xfrm>
                  <a:off x="146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00" name="Line 16"/>
                <p:cNvSpPr>
                  <a:spLocks noChangeShapeType="1"/>
                </p:cNvSpPr>
                <p:nvPr/>
              </p:nvSpPr>
              <p:spPr bwMode="auto">
                <a:xfrm>
                  <a:off x="146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01" name="Line 17"/>
                <p:cNvSpPr>
                  <a:spLocks noChangeShapeType="1"/>
                </p:cNvSpPr>
                <p:nvPr/>
              </p:nvSpPr>
              <p:spPr bwMode="auto">
                <a:xfrm>
                  <a:off x="146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02" name="Line 18"/>
                <p:cNvSpPr>
                  <a:spLocks noChangeShapeType="1"/>
                </p:cNvSpPr>
                <p:nvPr/>
              </p:nvSpPr>
              <p:spPr bwMode="auto">
                <a:xfrm>
                  <a:off x="1468"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03" name="Line 19"/>
                <p:cNvSpPr>
                  <a:spLocks noChangeShapeType="1"/>
                </p:cNvSpPr>
                <p:nvPr/>
              </p:nvSpPr>
              <p:spPr bwMode="auto">
                <a:xfrm>
                  <a:off x="1468"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04" name="Line 20"/>
                <p:cNvSpPr>
                  <a:spLocks noChangeShapeType="1"/>
                </p:cNvSpPr>
                <p:nvPr/>
              </p:nvSpPr>
              <p:spPr bwMode="auto">
                <a:xfrm>
                  <a:off x="1468"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05" name="Line 21"/>
                <p:cNvSpPr>
                  <a:spLocks noChangeShapeType="1"/>
                </p:cNvSpPr>
                <p:nvPr/>
              </p:nvSpPr>
              <p:spPr bwMode="auto">
                <a:xfrm>
                  <a:off x="1468"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06" name="Line 22"/>
                <p:cNvSpPr>
                  <a:spLocks noChangeShapeType="1"/>
                </p:cNvSpPr>
                <p:nvPr/>
              </p:nvSpPr>
              <p:spPr bwMode="auto">
                <a:xfrm>
                  <a:off x="1476" y="396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07" name="Line 23"/>
                <p:cNvSpPr>
                  <a:spLocks noChangeShapeType="1"/>
                </p:cNvSpPr>
                <p:nvPr/>
              </p:nvSpPr>
              <p:spPr bwMode="auto">
                <a:xfrm>
                  <a:off x="1478" y="39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08" name="Line 24"/>
                <p:cNvSpPr>
                  <a:spLocks noChangeShapeType="1"/>
                </p:cNvSpPr>
                <p:nvPr/>
              </p:nvSpPr>
              <p:spPr bwMode="auto">
                <a:xfrm>
                  <a:off x="1478" y="3968"/>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09" name="Line 25"/>
                <p:cNvSpPr>
                  <a:spLocks noChangeShapeType="1"/>
                </p:cNvSpPr>
                <p:nvPr/>
              </p:nvSpPr>
              <p:spPr bwMode="auto">
                <a:xfrm flipH="1">
                  <a:off x="1476" y="397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10" name="Line 26"/>
                <p:cNvSpPr>
                  <a:spLocks noChangeShapeType="1"/>
                </p:cNvSpPr>
                <p:nvPr/>
              </p:nvSpPr>
              <p:spPr bwMode="auto">
                <a:xfrm>
                  <a:off x="1476" y="39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11" name="Line 27"/>
                <p:cNvSpPr>
                  <a:spLocks noChangeShapeType="1"/>
                </p:cNvSpPr>
                <p:nvPr/>
              </p:nvSpPr>
              <p:spPr bwMode="auto">
                <a:xfrm flipH="1">
                  <a:off x="1474" y="397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12" name="Line 28"/>
                <p:cNvSpPr>
                  <a:spLocks noChangeShapeType="1"/>
                </p:cNvSpPr>
                <p:nvPr/>
              </p:nvSpPr>
              <p:spPr bwMode="auto">
                <a:xfrm>
                  <a:off x="1474" y="397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13" name="Line 29"/>
                <p:cNvSpPr>
                  <a:spLocks noChangeShapeType="1"/>
                </p:cNvSpPr>
                <p:nvPr/>
              </p:nvSpPr>
              <p:spPr bwMode="auto">
                <a:xfrm flipH="1">
                  <a:off x="1473"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14" name="Line 30"/>
                <p:cNvSpPr>
                  <a:spLocks noChangeShapeType="1"/>
                </p:cNvSpPr>
                <p:nvPr/>
              </p:nvSpPr>
              <p:spPr bwMode="auto">
                <a:xfrm flipH="1">
                  <a:off x="1471" y="397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15" name="Line 31"/>
                <p:cNvSpPr>
                  <a:spLocks noChangeShapeType="1"/>
                </p:cNvSpPr>
                <p:nvPr/>
              </p:nvSpPr>
              <p:spPr bwMode="auto">
                <a:xfrm>
                  <a:off x="1471"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16" name="Line 32"/>
                <p:cNvSpPr>
                  <a:spLocks noChangeShapeType="1"/>
                </p:cNvSpPr>
                <p:nvPr/>
              </p:nvSpPr>
              <p:spPr bwMode="auto">
                <a:xfrm flipH="1">
                  <a:off x="1469" y="397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17" name="Line 33"/>
                <p:cNvSpPr>
                  <a:spLocks noChangeShapeType="1"/>
                </p:cNvSpPr>
                <p:nvPr/>
              </p:nvSpPr>
              <p:spPr bwMode="auto">
                <a:xfrm flipH="1">
                  <a:off x="1468" y="397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18" name="Line 34"/>
                <p:cNvSpPr>
                  <a:spLocks noChangeShapeType="1"/>
                </p:cNvSpPr>
                <p:nvPr/>
              </p:nvSpPr>
              <p:spPr bwMode="auto">
                <a:xfrm flipH="1" flipV="1">
                  <a:off x="1466" y="397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19" name="Line 35"/>
                <p:cNvSpPr>
                  <a:spLocks noChangeShapeType="1"/>
                </p:cNvSpPr>
                <p:nvPr/>
              </p:nvSpPr>
              <p:spPr bwMode="auto">
                <a:xfrm flipH="1">
                  <a:off x="1464" y="397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20" name="Line 36"/>
                <p:cNvSpPr>
                  <a:spLocks noChangeShapeType="1"/>
                </p:cNvSpPr>
                <p:nvPr/>
              </p:nvSpPr>
              <p:spPr bwMode="auto">
                <a:xfrm>
                  <a:off x="1464"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21" name="Line 37"/>
                <p:cNvSpPr>
                  <a:spLocks noChangeShapeType="1"/>
                </p:cNvSpPr>
                <p:nvPr/>
              </p:nvSpPr>
              <p:spPr bwMode="auto">
                <a:xfrm flipH="1" flipV="1">
                  <a:off x="1463"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22" name="Line 38"/>
                <p:cNvSpPr>
                  <a:spLocks noChangeShapeType="1"/>
                </p:cNvSpPr>
                <p:nvPr/>
              </p:nvSpPr>
              <p:spPr bwMode="auto">
                <a:xfrm flipH="1">
                  <a:off x="1461" y="397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23" name="Line 39"/>
                <p:cNvSpPr>
                  <a:spLocks noChangeShapeType="1"/>
                </p:cNvSpPr>
                <p:nvPr/>
              </p:nvSpPr>
              <p:spPr bwMode="auto">
                <a:xfrm flipH="1" flipV="1">
                  <a:off x="1459" y="397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24" name="Line 40"/>
                <p:cNvSpPr>
                  <a:spLocks noChangeShapeType="1"/>
                </p:cNvSpPr>
                <p:nvPr/>
              </p:nvSpPr>
              <p:spPr bwMode="auto">
                <a:xfrm>
                  <a:off x="1459"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25" name="Line 41"/>
                <p:cNvSpPr>
                  <a:spLocks noChangeShapeType="1"/>
                </p:cNvSpPr>
                <p:nvPr/>
              </p:nvSpPr>
              <p:spPr bwMode="auto">
                <a:xfrm flipH="1" flipV="1">
                  <a:off x="1458" y="39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26" name="Line 42"/>
                <p:cNvSpPr>
                  <a:spLocks noChangeShapeType="1"/>
                </p:cNvSpPr>
                <p:nvPr/>
              </p:nvSpPr>
              <p:spPr bwMode="auto">
                <a:xfrm>
                  <a:off x="1458"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27" name="Line 43"/>
                <p:cNvSpPr>
                  <a:spLocks noChangeShapeType="1"/>
                </p:cNvSpPr>
                <p:nvPr/>
              </p:nvSpPr>
              <p:spPr bwMode="auto">
                <a:xfrm flipH="1" flipV="1">
                  <a:off x="1456" y="3968"/>
                  <a:ext cx="2"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28" name="Line 44"/>
                <p:cNvSpPr>
                  <a:spLocks noChangeShapeType="1"/>
                </p:cNvSpPr>
                <p:nvPr/>
              </p:nvSpPr>
              <p:spPr bwMode="auto">
                <a:xfrm flipV="1">
                  <a:off x="1456" y="396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29" name="Line 45"/>
                <p:cNvSpPr>
                  <a:spLocks noChangeShapeType="1"/>
                </p:cNvSpPr>
                <p:nvPr/>
              </p:nvSpPr>
              <p:spPr bwMode="auto">
                <a:xfrm>
                  <a:off x="145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30" name="Line 46"/>
                <p:cNvSpPr>
                  <a:spLocks noChangeShapeType="1"/>
                </p:cNvSpPr>
                <p:nvPr/>
              </p:nvSpPr>
              <p:spPr bwMode="auto">
                <a:xfrm flipV="1">
                  <a:off x="1458"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31" name="Line 47"/>
                <p:cNvSpPr>
                  <a:spLocks noChangeShapeType="1"/>
                </p:cNvSpPr>
                <p:nvPr/>
              </p:nvSpPr>
              <p:spPr bwMode="auto">
                <a:xfrm>
                  <a:off x="1459"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32" name="Line 48"/>
                <p:cNvSpPr>
                  <a:spLocks noChangeShapeType="1"/>
                </p:cNvSpPr>
                <p:nvPr/>
              </p:nvSpPr>
              <p:spPr bwMode="auto">
                <a:xfrm flipV="1">
                  <a:off x="1459"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33" name="Line 49"/>
                <p:cNvSpPr>
                  <a:spLocks noChangeShapeType="1"/>
                </p:cNvSpPr>
                <p:nvPr/>
              </p:nvSpPr>
              <p:spPr bwMode="auto">
                <a:xfrm>
                  <a:off x="1461"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34" name="Line 50"/>
                <p:cNvSpPr>
                  <a:spLocks noChangeShapeType="1"/>
                </p:cNvSpPr>
                <p:nvPr/>
              </p:nvSpPr>
              <p:spPr bwMode="auto">
                <a:xfrm flipV="1">
                  <a:off x="1463" y="396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35" name="Line 51"/>
                <p:cNvSpPr>
                  <a:spLocks noChangeShapeType="1"/>
                </p:cNvSpPr>
                <p:nvPr/>
              </p:nvSpPr>
              <p:spPr bwMode="auto">
                <a:xfrm>
                  <a:off x="1464"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36" name="Line 52"/>
                <p:cNvSpPr>
                  <a:spLocks noChangeShapeType="1"/>
                </p:cNvSpPr>
                <p:nvPr/>
              </p:nvSpPr>
              <p:spPr bwMode="auto">
                <a:xfrm flipV="1">
                  <a:off x="1464" y="395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37" name="Line 53"/>
                <p:cNvSpPr>
                  <a:spLocks noChangeShapeType="1"/>
                </p:cNvSpPr>
                <p:nvPr/>
              </p:nvSpPr>
              <p:spPr bwMode="auto">
                <a:xfrm>
                  <a:off x="1466" y="3959"/>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38" name="Line 54"/>
                <p:cNvSpPr>
                  <a:spLocks noChangeShapeType="1"/>
                </p:cNvSpPr>
                <p:nvPr/>
              </p:nvSpPr>
              <p:spPr bwMode="auto">
                <a:xfrm>
                  <a:off x="1468"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39" name="Line 55"/>
                <p:cNvSpPr>
                  <a:spLocks noChangeShapeType="1"/>
                </p:cNvSpPr>
                <p:nvPr/>
              </p:nvSpPr>
              <p:spPr bwMode="auto">
                <a:xfrm>
                  <a:off x="1469" y="395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40" name="Line 56"/>
                <p:cNvSpPr>
                  <a:spLocks noChangeShapeType="1"/>
                </p:cNvSpPr>
                <p:nvPr/>
              </p:nvSpPr>
              <p:spPr bwMode="auto">
                <a:xfrm>
                  <a:off x="1471"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41" name="Line 57"/>
                <p:cNvSpPr>
                  <a:spLocks noChangeShapeType="1"/>
                </p:cNvSpPr>
                <p:nvPr/>
              </p:nvSpPr>
              <p:spPr bwMode="auto">
                <a:xfrm>
                  <a:off x="1471" y="396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42" name="Line 58"/>
                <p:cNvSpPr>
                  <a:spLocks noChangeShapeType="1"/>
                </p:cNvSpPr>
                <p:nvPr/>
              </p:nvSpPr>
              <p:spPr bwMode="auto">
                <a:xfrm>
                  <a:off x="1473"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43" name="Line 59"/>
                <p:cNvSpPr>
                  <a:spLocks noChangeShapeType="1"/>
                </p:cNvSpPr>
                <p:nvPr/>
              </p:nvSpPr>
              <p:spPr bwMode="auto">
                <a:xfrm>
                  <a:off x="1474"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44" name="Line 60"/>
                <p:cNvSpPr>
                  <a:spLocks noChangeShapeType="1"/>
                </p:cNvSpPr>
                <p:nvPr/>
              </p:nvSpPr>
              <p:spPr bwMode="auto">
                <a:xfrm>
                  <a:off x="1474" y="396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45" name="Line 61"/>
                <p:cNvSpPr>
                  <a:spLocks noChangeShapeType="1"/>
                </p:cNvSpPr>
                <p:nvPr/>
              </p:nvSpPr>
              <p:spPr bwMode="auto">
                <a:xfrm>
                  <a:off x="1476"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46" name="Line 62"/>
                <p:cNvSpPr>
                  <a:spLocks noChangeShapeType="1"/>
                </p:cNvSpPr>
                <p:nvPr/>
              </p:nvSpPr>
              <p:spPr bwMode="auto">
                <a:xfrm>
                  <a:off x="1505"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47" name="Line 63"/>
                <p:cNvSpPr>
                  <a:spLocks noChangeShapeType="1"/>
                </p:cNvSpPr>
                <p:nvPr/>
              </p:nvSpPr>
              <p:spPr bwMode="auto">
                <a:xfrm>
                  <a:off x="1505"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48" name="Line 64"/>
                <p:cNvSpPr>
                  <a:spLocks noChangeShapeType="1"/>
                </p:cNvSpPr>
                <p:nvPr/>
              </p:nvSpPr>
              <p:spPr bwMode="auto">
                <a:xfrm flipH="1">
                  <a:off x="1503" y="3968"/>
                  <a:ext cx="2"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49" name="Line 65"/>
                <p:cNvSpPr>
                  <a:spLocks noChangeShapeType="1"/>
                </p:cNvSpPr>
                <p:nvPr/>
              </p:nvSpPr>
              <p:spPr bwMode="auto">
                <a:xfrm>
                  <a:off x="1503" y="39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50" name="Line 66"/>
                <p:cNvSpPr>
                  <a:spLocks noChangeShapeType="1"/>
                </p:cNvSpPr>
                <p:nvPr/>
              </p:nvSpPr>
              <p:spPr bwMode="auto">
                <a:xfrm>
                  <a:off x="1503"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51" name="Line 67"/>
                <p:cNvSpPr>
                  <a:spLocks noChangeShapeType="1"/>
                </p:cNvSpPr>
                <p:nvPr/>
              </p:nvSpPr>
              <p:spPr bwMode="auto">
                <a:xfrm>
                  <a:off x="1503"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52" name="Line 68"/>
                <p:cNvSpPr>
                  <a:spLocks noChangeShapeType="1"/>
                </p:cNvSpPr>
                <p:nvPr/>
              </p:nvSpPr>
              <p:spPr bwMode="auto">
                <a:xfrm flipH="1" flipV="1">
                  <a:off x="1502" y="39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53" name="Line 69"/>
                <p:cNvSpPr>
                  <a:spLocks noChangeShapeType="1"/>
                </p:cNvSpPr>
                <p:nvPr/>
              </p:nvSpPr>
              <p:spPr bwMode="auto">
                <a:xfrm flipH="1">
                  <a:off x="1500" y="397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54" name="Line 70"/>
                <p:cNvSpPr>
                  <a:spLocks noChangeShapeType="1"/>
                </p:cNvSpPr>
                <p:nvPr/>
              </p:nvSpPr>
              <p:spPr bwMode="auto">
                <a:xfrm>
                  <a:off x="1500"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55" name="Line 71"/>
                <p:cNvSpPr>
                  <a:spLocks noChangeShapeType="1"/>
                </p:cNvSpPr>
                <p:nvPr/>
              </p:nvSpPr>
              <p:spPr bwMode="auto">
                <a:xfrm flipH="1">
                  <a:off x="1498" y="397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56" name="Line 72"/>
                <p:cNvSpPr>
                  <a:spLocks noChangeShapeType="1"/>
                </p:cNvSpPr>
                <p:nvPr/>
              </p:nvSpPr>
              <p:spPr bwMode="auto">
                <a:xfrm flipH="1">
                  <a:off x="1496" y="397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57" name="Line 73"/>
                <p:cNvSpPr>
                  <a:spLocks noChangeShapeType="1"/>
                </p:cNvSpPr>
                <p:nvPr/>
              </p:nvSpPr>
              <p:spPr bwMode="auto">
                <a:xfrm>
                  <a:off x="1496"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58" name="Line 74"/>
                <p:cNvSpPr>
                  <a:spLocks noChangeShapeType="1"/>
                </p:cNvSpPr>
                <p:nvPr/>
              </p:nvSpPr>
              <p:spPr bwMode="auto">
                <a:xfrm flipH="1">
                  <a:off x="1495"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59" name="Line 75"/>
                <p:cNvSpPr>
                  <a:spLocks noChangeShapeType="1"/>
                </p:cNvSpPr>
                <p:nvPr/>
              </p:nvSpPr>
              <p:spPr bwMode="auto">
                <a:xfrm>
                  <a:off x="1495" y="397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60" name="Line 76"/>
                <p:cNvSpPr>
                  <a:spLocks noChangeShapeType="1"/>
                </p:cNvSpPr>
                <p:nvPr/>
              </p:nvSpPr>
              <p:spPr bwMode="auto">
                <a:xfrm flipH="1">
                  <a:off x="1493" y="397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61" name="Line 77"/>
                <p:cNvSpPr>
                  <a:spLocks noChangeShapeType="1"/>
                </p:cNvSpPr>
                <p:nvPr/>
              </p:nvSpPr>
              <p:spPr bwMode="auto">
                <a:xfrm flipH="1">
                  <a:off x="1491" y="397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62" name="Line 78"/>
                <p:cNvSpPr>
                  <a:spLocks noChangeShapeType="1"/>
                </p:cNvSpPr>
                <p:nvPr/>
              </p:nvSpPr>
              <p:spPr bwMode="auto">
                <a:xfrm>
                  <a:off x="1491" y="398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63" name="Line 79"/>
                <p:cNvSpPr>
                  <a:spLocks noChangeShapeType="1"/>
                </p:cNvSpPr>
                <p:nvPr/>
              </p:nvSpPr>
              <p:spPr bwMode="auto">
                <a:xfrm flipH="1">
                  <a:off x="1490" y="398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64" name="Line 80"/>
                <p:cNvSpPr>
                  <a:spLocks noChangeShapeType="1"/>
                </p:cNvSpPr>
                <p:nvPr/>
              </p:nvSpPr>
              <p:spPr bwMode="auto">
                <a:xfrm>
                  <a:off x="1490" y="398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65" name="Line 81"/>
                <p:cNvSpPr>
                  <a:spLocks noChangeShapeType="1"/>
                </p:cNvSpPr>
                <p:nvPr/>
              </p:nvSpPr>
              <p:spPr bwMode="auto">
                <a:xfrm flipH="1">
                  <a:off x="1488" y="398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66" name="Line 82"/>
                <p:cNvSpPr>
                  <a:spLocks noChangeShapeType="1"/>
                </p:cNvSpPr>
                <p:nvPr/>
              </p:nvSpPr>
              <p:spPr bwMode="auto">
                <a:xfrm>
                  <a:off x="1488" y="398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67" name="Line 83"/>
                <p:cNvSpPr>
                  <a:spLocks noChangeShapeType="1"/>
                </p:cNvSpPr>
                <p:nvPr/>
              </p:nvSpPr>
              <p:spPr bwMode="auto">
                <a:xfrm flipH="1">
                  <a:off x="1486" y="398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68" name="Line 84"/>
                <p:cNvSpPr>
                  <a:spLocks noChangeShapeType="1"/>
                </p:cNvSpPr>
                <p:nvPr/>
              </p:nvSpPr>
              <p:spPr bwMode="auto">
                <a:xfrm flipH="1">
                  <a:off x="1485" y="398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69" name="Line 85"/>
                <p:cNvSpPr>
                  <a:spLocks noChangeShapeType="1"/>
                </p:cNvSpPr>
                <p:nvPr/>
              </p:nvSpPr>
              <p:spPr bwMode="auto">
                <a:xfrm flipH="1">
                  <a:off x="1483" y="398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70" name="Line 86"/>
                <p:cNvSpPr>
                  <a:spLocks noChangeShapeType="1"/>
                </p:cNvSpPr>
                <p:nvPr/>
              </p:nvSpPr>
              <p:spPr bwMode="auto">
                <a:xfrm>
                  <a:off x="1483" y="398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71" name="Line 87"/>
                <p:cNvSpPr>
                  <a:spLocks noChangeShapeType="1"/>
                </p:cNvSpPr>
                <p:nvPr/>
              </p:nvSpPr>
              <p:spPr bwMode="auto">
                <a:xfrm flipH="1">
                  <a:off x="1481" y="398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72" name="Line 88"/>
                <p:cNvSpPr>
                  <a:spLocks noChangeShapeType="1"/>
                </p:cNvSpPr>
                <p:nvPr/>
              </p:nvSpPr>
              <p:spPr bwMode="auto">
                <a:xfrm>
                  <a:off x="1481" y="398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73" name="Line 89"/>
                <p:cNvSpPr>
                  <a:spLocks noChangeShapeType="1"/>
                </p:cNvSpPr>
                <p:nvPr/>
              </p:nvSpPr>
              <p:spPr bwMode="auto">
                <a:xfrm flipH="1">
                  <a:off x="1480" y="398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74" name="Line 90"/>
                <p:cNvSpPr>
                  <a:spLocks noChangeShapeType="1"/>
                </p:cNvSpPr>
                <p:nvPr/>
              </p:nvSpPr>
              <p:spPr bwMode="auto">
                <a:xfrm flipH="1">
                  <a:off x="1478" y="399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75" name="Line 91"/>
                <p:cNvSpPr>
                  <a:spLocks noChangeShapeType="1"/>
                </p:cNvSpPr>
                <p:nvPr/>
              </p:nvSpPr>
              <p:spPr bwMode="auto">
                <a:xfrm flipH="1">
                  <a:off x="1476" y="399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76" name="Line 92"/>
                <p:cNvSpPr>
                  <a:spLocks noChangeShapeType="1"/>
                </p:cNvSpPr>
                <p:nvPr/>
              </p:nvSpPr>
              <p:spPr bwMode="auto">
                <a:xfrm flipH="1">
                  <a:off x="1474" y="399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77" name="Line 93"/>
                <p:cNvSpPr>
                  <a:spLocks noChangeShapeType="1"/>
                </p:cNvSpPr>
                <p:nvPr/>
              </p:nvSpPr>
              <p:spPr bwMode="auto">
                <a:xfrm>
                  <a:off x="1474" y="399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78" name="Line 94"/>
                <p:cNvSpPr>
                  <a:spLocks noChangeShapeType="1"/>
                </p:cNvSpPr>
                <p:nvPr/>
              </p:nvSpPr>
              <p:spPr bwMode="auto">
                <a:xfrm flipH="1">
                  <a:off x="1473" y="399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79" name="Line 95"/>
                <p:cNvSpPr>
                  <a:spLocks noChangeShapeType="1"/>
                </p:cNvSpPr>
                <p:nvPr/>
              </p:nvSpPr>
              <p:spPr bwMode="auto">
                <a:xfrm flipH="1">
                  <a:off x="1471" y="399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80" name="Line 96"/>
                <p:cNvSpPr>
                  <a:spLocks noChangeShapeType="1"/>
                </p:cNvSpPr>
                <p:nvPr/>
              </p:nvSpPr>
              <p:spPr bwMode="auto">
                <a:xfrm>
                  <a:off x="1471" y="399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81" name="Line 97"/>
                <p:cNvSpPr>
                  <a:spLocks noChangeShapeType="1"/>
                </p:cNvSpPr>
                <p:nvPr/>
              </p:nvSpPr>
              <p:spPr bwMode="auto">
                <a:xfrm>
                  <a:off x="1471" y="39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82" name="Line 98"/>
                <p:cNvSpPr>
                  <a:spLocks noChangeShapeType="1"/>
                </p:cNvSpPr>
                <p:nvPr/>
              </p:nvSpPr>
              <p:spPr bwMode="auto">
                <a:xfrm flipH="1">
                  <a:off x="1469" y="3995"/>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83" name="Line 99"/>
                <p:cNvSpPr>
                  <a:spLocks noChangeShapeType="1"/>
                </p:cNvSpPr>
                <p:nvPr/>
              </p:nvSpPr>
              <p:spPr bwMode="auto">
                <a:xfrm flipH="1">
                  <a:off x="1468" y="39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84" name="Line 100"/>
                <p:cNvSpPr>
                  <a:spLocks noChangeShapeType="1"/>
                </p:cNvSpPr>
                <p:nvPr/>
              </p:nvSpPr>
              <p:spPr bwMode="auto">
                <a:xfrm>
                  <a:off x="1468" y="39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85" name="Line 101"/>
                <p:cNvSpPr>
                  <a:spLocks noChangeShapeType="1"/>
                </p:cNvSpPr>
                <p:nvPr/>
              </p:nvSpPr>
              <p:spPr bwMode="auto">
                <a:xfrm>
                  <a:off x="1468" y="39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86" name="Line 102"/>
                <p:cNvSpPr>
                  <a:spLocks noChangeShapeType="1"/>
                </p:cNvSpPr>
                <p:nvPr/>
              </p:nvSpPr>
              <p:spPr bwMode="auto">
                <a:xfrm flipH="1">
                  <a:off x="1466" y="3997"/>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87" name="Line 103"/>
                <p:cNvSpPr>
                  <a:spLocks noChangeShapeType="1"/>
                </p:cNvSpPr>
                <p:nvPr/>
              </p:nvSpPr>
              <p:spPr bwMode="auto">
                <a:xfrm flipH="1" flipV="1">
                  <a:off x="1464" y="3995"/>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88" name="Line 104"/>
                <p:cNvSpPr>
                  <a:spLocks noChangeShapeType="1"/>
                </p:cNvSpPr>
                <p:nvPr/>
              </p:nvSpPr>
              <p:spPr bwMode="auto">
                <a:xfrm flipV="1">
                  <a:off x="1464" y="39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89" name="Line 105"/>
                <p:cNvSpPr>
                  <a:spLocks noChangeShapeType="1"/>
                </p:cNvSpPr>
                <p:nvPr/>
              </p:nvSpPr>
              <p:spPr bwMode="auto">
                <a:xfrm>
                  <a:off x="1464" y="399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90" name="Line 106"/>
                <p:cNvSpPr>
                  <a:spLocks noChangeShapeType="1"/>
                </p:cNvSpPr>
                <p:nvPr/>
              </p:nvSpPr>
              <p:spPr bwMode="auto">
                <a:xfrm flipH="1">
                  <a:off x="1463" y="399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91" name="Line 107"/>
                <p:cNvSpPr>
                  <a:spLocks noChangeShapeType="1"/>
                </p:cNvSpPr>
                <p:nvPr/>
              </p:nvSpPr>
              <p:spPr bwMode="auto">
                <a:xfrm flipH="1" flipV="1">
                  <a:off x="1461" y="399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92" name="Line 108"/>
                <p:cNvSpPr>
                  <a:spLocks noChangeShapeType="1"/>
                </p:cNvSpPr>
                <p:nvPr/>
              </p:nvSpPr>
              <p:spPr bwMode="auto">
                <a:xfrm flipH="1">
                  <a:off x="1459" y="399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93" name="Line 109"/>
                <p:cNvSpPr>
                  <a:spLocks noChangeShapeType="1"/>
                </p:cNvSpPr>
                <p:nvPr/>
              </p:nvSpPr>
              <p:spPr bwMode="auto">
                <a:xfrm flipH="1" flipV="1">
                  <a:off x="1458" y="399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94" name="Line 110"/>
                <p:cNvSpPr>
                  <a:spLocks noChangeShapeType="1"/>
                </p:cNvSpPr>
                <p:nvPr/>
              </p:nvSpPr>
              <p:spPr bwMode="auto">
                <a:xfrm flipH="1">
                  <a:off x="1456" y="399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95" name="Line 111"/>
                <p:cNvSpPr>
                  <a:spLocks noChangeShapeType="1"/>
                </p:cNvSpPr>
                <p:nvPr/>
              </p:nvSpPr>
              <p:spPr bwMode="auto">
                <a:xfrm>
                  <a:off x="1456" y="399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96" name="Line 112"/>
                <p:cNvSpPr>
                  <a:spLocks noChangeShapeType="1"/>
                </p:cNvSpPr>
                <p:nvPr/>
              </p:nvSpPr>
              <p:spPr bwMode="auto">
                <a:xfrm flipH="1" flipV="1">
                  <a:off x="1454" y="398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97" name="Line 113"/>
                <p:cNvSpPr>
                  <a:spLocks noChangeShapeType="1"/>
                </p:cNvSpPr>
                <p:nvPr/>
              </p:nvSpPr>
              <p:spPr bwMode="auto">
                <a:xfrm>
                  <a:off x="1454" y="398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98" name="Line 114"/>
                <p:cNvSpPr>
                  <a:spLocks noChangeShapeType="1"/>
                </p:cNvSpPr>
                <p:nvPr/>
              </p:nvSpPr>
              <p:spPr bwMode="auto">
                <a:xfrm flipH="1" flipV="1">
                  <a:off x="1453" y="398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299" name="Line 115"/>
                <p:cNvSpPr>
                  <a:spLocks noChangeShapeType="1"/>
                </p:cNvSpPr>
                <p:nvPr/>
              </p:nvSpPr>
              <p:spPr bwMode="auto">
                <a:xfrm flipV="1">
                  <a:off x="1453" y="398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00" name="Line 116"/>
                <p:cNvSpPr>
                  <a:spLocks noChangeShapeType="1"/>
                </p:cNvSpPr>
                <p:nvPr/>
              </p:nvSpPr>
              <p:spPr bwMode="auto">
                <a:xfrm flipH="1">
                  <a:off x="1451" y="398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01" name="Line 117"/>
                <p:cNvSpPr>
                  <a:spLocks noChangeShapeType="1"/>
                </p:cNvSpPr>
                <p:nvPr/>
              </p:nvSpPr>
              <p:spPr bwMode="auto">
                <a:xfrm flipH="1" flipV="1">
                  <a:off x="1449" y="398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02" name="Line 118"/>
                <p:cNvSpPr>
                  <a:spLocks noChangeShapeType="1"/>
                </p:cNvSpPr>
                <p:nvPr/>
              </p:nvSpPr>
              <p:spPr bwMode="auto">
                <a:xfrm flipH="1">
                  <a:off x="1447" y="398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03" name="Line 119"/>
                <p:cNvSpPr>
                  <a:spLocks noChangeShapeType="1"/>
                </p:cNvSpPr>
                <p:nvPr/>
              </p:nvSpPr>
              <p:spPr bwMode="auto">
                <a:xfrm>
                  <a:off x="1447" y="398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04" name="Line 120"/>
                <p:cNvSpPr>
                  <a:spLocks noChangeShapeType="1"/>
                </p:cNvSpPr>
                <p:nvPr/>
              </p:nvSpPr>
              <p:spPr bwMode="auto">
                <a:xfrm flipH="1" flipV="1">
                  <a:off x="1446" y="398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05" name="Line 121"/>
                <p:cNvSpPr>
                  <a:spLocks noChangeShapeType="1"/>
                </p:cNvSpPr>
                <p:nvPr/>
              </p:nvSpPr>
              <p:spPr bwMode="auto">
                <a:xfrm>
                  <a:off x="1446" y="398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06" name="Line 122"/>
                <p:cNvSpPr>
                  <a:spLocks noChangeShapeType="1"/>
                </p:cNvSpPr>
                <p:nvPr/>
              </p:nvSpPr>
              <p:spPr bwMode="auto">
                <a:xfrm flipH="1" flipV="1">
                  <a:off x="1444" y="398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07" name="Line 123"/>
                <p:cNvSpPr>
                  <a:spLocks noChangeShapeType="1"/>
                </p:cNvSpPr>
                <p:nvPr/>
              </p:nvSpPr>
              <p:spPr bwMode="auto">
                <a:xfrm flipH="1">
                  <a:off x="1442" y="398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08" name="Line 124"/>
                <p:cNvSpPr>
                  <a:spLocks noChangeShapeType="1"/>
                </p:cNvSpPr>
                <p:nvPr/>
              </p:nvSpPr>
              <p:spPr bwMode="auto">
                <a:xfrm flipH="1" flipV="1">
                  <a:off x="1441" y="397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09" name="Line 125"/>
                <p:cNvSpPr>
                  <a:spLocks noChangeShapeType="1"/>
                </p:cNvSpPr>
                <p:nvPr/>
              </p:nvSpPr>
              <p:spPr bwMode="auto">
                <a:xfrm>
                  <a:off x="1441" y="39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10" name="Line 126"/>
                <p:cNvSpPr>
                  <a:spLocks noChangeShapeType="1"/>
                </p:cNvSpPr>
                <p:nvPr/>
              </p:nvSpPr>
              <p:spPr bwMode="auto">
                <a:xfrm flipH="1" flipV="1">
                  <a:off x="1439" y="397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11" name="Line 127"/>
                <p:cNvSpPr>
                  <a:spLocks noChangeShapeType="1"/>
                </p:cNvSpPr>
                <p:nvPr/>
              </p:nvSpPr>
              <p:spPr bwMode="auto">
                <a:xfrm>
                  <a:off x="1439"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12" name="Line 128"/>
                <p:cNvSpPr>
                  <a:spLocks noChangeShapeType="1"/>
                </p:cNvSpPr>
                <p:nvPr/>
              </p:nvSpPr>
              <p:spPr bwMode="auto">
                <a:xfrm flipV="1">
                  <a:off x="1439"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13" name="Line 129"/>
                <p:cNvSpPr>
                  <a:spLocks noChangeShapeType="1"/>
                </p:cNvSpPr>
                <p:nvPr/>
              </p:nvSpPr>
              <p:spPr bwMode="auto">
                <a:xfrm flipH="1" flipV="1">
                  <a:off x="1437" y="397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14" name="Line 130"/>
                <p:cNvSpPr>
                  <a:spLocks noChangeShapeType="1"/>
                </p:cNvSpPr>
                <p:nvPr/>
              </p:nvSpPr>
              <p:spPr bwMode="auto">
                <a:xfrm flipH="1">
                  <a:off x="1436"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15" name="Line 131"/>
                <p:cNvSpPr>
                  <a:spLocks noChangeShapeType="1"/>
                </p:cNvSpPr>
                <p:nvPr/>
              </p:nvSpPr>
              <p:spPr bwMode="auto">
                <a:xfrm>
                  <a:off x="1436"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16" name="Line 132"/>
                <p:cNvSpPr>
                  <a:spLocks noChangeShapeType="1"/>
                </p:cNvSpPr>
                <p:nvPr/>
              </p:nvSpPr>
              <p:spPr bwMode="auto">
                <a:xfrm flipV="1">
                  <a:off x="1436" y="39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17" name="Line 133"/>
                <p:cNvSpPr>
                  <a:spLocks noChangeShapeType="1"/>
                </p:cNvSpPr>
                <p:nvPr/>
              </p:nvSpPr>
              <p:spPr bwMode="auto">
                <a:xfrm>
                  <a:off x="1436"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18" name="Line 134"/>
                <p:cNvSpPr>
                  <a:spLocks noChangeShapeType="1"/>
                </p:cNvSpPr>
                <p:nvPr/>
              </p:nvSpPr>
              <p:spPr bwMode="auto">
                <a:xfrm>
                  <a:off x="1436"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19" name="Line 135"/>
                <p:cNvSpPr>
                  <a:spLocks noChangeShapeType="1"/>
                </p:cNvSpPr>
                <p:nvPr/>
              </p:nvSpPr>
              <p:spPr bwMode="auto">
                <a:xfrm>
                  <a:off x="1436"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20" name="Line 136"/>
                <p:cNvSpPr>
                  <a:spLocks noChangeShapeType="1"/>
                </p:cNvSpPr>
                <p:nvPr/>
              </p:nvSpPr>
              <p:spPr bwMode="auto">
                <a:xfrm flipH="1">
                  <a:off x="1434" y="397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21" name="Line 137"/>
                <p:cNvSpPr>
                  <a:spLocks noChangeShapeType="1"/>
                </p:cNvSpPr>
                <p:nvPr/>
              </p:nvSpPr>
              <p:spPr bwMode="auto">
                <a:xfrm flipH="1">
                  <a:off x="1432" y="397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22" name="Line 138"/>
                <p:cNvSpPr>
                  <a:spLocks noChangeShapeType="1"/>
                </p:cNvSpPr>
                <p:nvPr/>
              </p:nvSpPr>
              <p:spPr bwMode="auto">
                <a:xfrm>
                  <a:off x="1432"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23" name="Line 139"/>
                <p:cNvSpPr>
                  <a:spLocks noChangeShapeType="1"/>
                </p:cNvSpPr>
                <p:nvPr/>
              </p:nvSpPr>
              <p:spPr bwMode="auto">
                <a:xfrm>
                  <a:off x="1432"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24" name="Line 140"/>
                <p:cNvSpPr>
                  <a:spLocks noChangeShapeType="1"/>
                </p:cNvSpPr>
                <p:nvPr/>
              </p:nvSpPr>
              <p:spPr bwMode="auto">
                <a:xfrm flipV="1">
                  <a:off x="1432" y="39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25" name="Line 141"/>
                <p:cNvSpPr>
                  <a:spLocks noChangeShapeType="1"/>
                </p:cNvSpPr>
                <p:nvPr/>
              </p:nvSpPr>
              <p:spPr bwMode="auto">
                <a:xfrm flipH="1" flipV="1">
                  <a:off x="1431" y="3968"/>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26" name="Line 142"/>
                <p:cNvSpPr>
                  <a:spLocks noChangeShapeType="1"/>
                </p:cNvSpPr>
                <p:nvPr/>
              </p:nvSpPr>
              <p:spPr bwMode="auto">
                <a:xfrm>
                  <a:off x="1431"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27" name="Line 143"/>
                <p:cNvSpPr>
                  <a:spLocks noChangeShapeType="1"/>
                </p:cNvSpPr>
                <p:nvPr/>
              </p:nvSpPr>
              <p:spPr bwMode="auto">
                <a:xfrm>
                  <a:off x="1431"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28" name="Line 144"/>
                <p:cNvSpPr>
                  <a:spLocks noChangeShapeType="1"/>
                </p:cNvSpPr>
                <p:nvPr/>
              </p:nvSpPr>
              <p:spPr bwMode="auto">
                <a:xfrm flipV="1">
                  <a:off x="1431" y="39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29" name="Line 145"/>
                <p:cNvSpPr>
                  <a:spLocks noChangeShapeType="1"/>
                </p:cNvSpPr>
                <p:nvPr/>
              </p:nvSpPr>
              <p:spPr bwMode="auto">
                <a:xfrm flipV="1">
                  <a:off x="1432"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30" name="Line 146"/>
                <p:cNvSpPr>
                  <a:spLocks noChangeShapeType="1"/>
                </p:cNvSpPr>
                <p:nvPr/>
              </p:nvSpPr>
              <p:spPr bwMode="auto">
                <a:xfrm>
                  <a:off x="1432"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31" name="Line 147"/>
                <p:cNvSpPr>
                  <a:spLocks noChangeShapeType="1"/>
                </p:cNvSpPr>
                <p:nvPr/>
              </p:nvSpPr>
              <p:spPr bwMode="auto">
                <a:xfrm>
                  <a:off x="1432"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32" name="Line 148"/>
                <p:cNvSpPr>
                  <a:spLocks noChangeShapeType="1"/>
                </p:cNvSpPr>
                <p:nvPr/>
              </p:nvSpPr>
              <p:spPr bwMode="auto">
                <a:xfrm>
                  <a:off x="1432" y="396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33" name="Line 149"/>
                <p:cNvSpPr>
                  <a:spLocks noChangeShapeType="1"/>
                </p:cNvSpPr>
                <p:nvPr/>
              </p:nvSpPr>
              <p:spPr bwMode="auto">
                <a:xfrm>
                  <a:off x="1434" y="396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34" name="Line 150"/>
                <p:cNvSpPr>
                  <a:spLocks noChangeShapeType="1"/>
                </p:cNvSpPr>
                <p:nvPr/>
              </p:nvSpPr>
              <p:spPr bwMode="auto">
                <a:xfrm flipH="1">
                  <a:off x="1434" y="396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35" name="Line 151"/>
                <p:cNvSpPr>
                  <a:spLocks noChangeShapeType="1"/>
                </p:cNvSpPr>
                <p:nvPr/>
              </p:nvSpPr>
              <p:spPr bwMode="auto">
                <a:xfrm>
                  <a:off x="1434"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36" name="Line 152"/>
                <p:cNvSpPr>
                  <a:spLocks noChangeShapeType="1"/>
                </p:cNvSpPr>
                <p:nvPr/>
              </p:nvSpPr>
              <p:spPr bwMode="auto">
                <a:xfrm>
                  <a:off x="1434" y="396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37" name="Line 153"/>
                <p:cNvSpPr>
                  <a:spLocks noChangeShapeType="1"/>
                </p:cNvSpPr>
                <p:nvPr/>
              </p:nvSpPr>
              <p:spPr bwMode="auto">
                <a:xfrm flipV="1">
                  <a:off x="1434" y="396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38" name="Line 154"/>
                <p:cNvSpPr>
                  <a:spLocks noChangeShapeType="1"/>
                </p:cNvSpPr>
                <p:nvPr/>
              </p:nvSpPr>
              <p:spPr bwMode="auto">
                <a:xfrm flipV="1">
                  <a:off x="1434" y="396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39" name="Line 155"/>
                <p:cNvSpPr>
                  <a:spLocks noChangeShapeType="1"/>
                </p:cNvSpPr>
                <p:nvPr/>
              </p:nvSpPr>
              <p:spPr bwMode="auto">
                <a:xfrm>
                  <a:off x="1436"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40" name="Line 156"/>
                <p:cNvSpPr>
                  <a:spLocks noChangeShapeType="1"/>
                </p:cNvSpPr>
                <p:nvPr/>
              </p:nvSpPr>
              <p:spPr bwMode="auto">
                <a:xfrm>
                  <a:off x="1436"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41" name="Line 157"/>
                <p:cNvSpPr>
                  <a:spLocks noChangeShapeType="1"/>
                </p:cNvSpPr>
                <p:nvPr/>
              </p:nvSpPr>
              <p:spPr bwMode="auto">
                <a:xfrm flipV="1">
                  <a:off x="1436"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42" name="Line 158"/>
                <p:cNvSpPr>
                  <a:spLocks noChangeShapeType="1"/>
                </p:cNvSpPr>
                <p:nvPr/>
              </p:nvSpPr>
              <p:spPr bwMode="auto">
                <a:xfrm>
                  <a:off x="1436"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43" name="Line 159"/>
                <p:cNvSpPr>
                  <a:spLocks noChangeShapeType="1"/>
                </p:cNvSpPr>
                <p:nvPr/>
              </p:nvSpPr>
              <p:spPr bwMode="auto">
                <a:xfrm>
                  <a:off x="1436"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44" name="Line 160"/>
                <p:cNvSpPr>
                  <a:spLocks noChangeShapeType="1"/>
                </p:cNvSpPr>
                <p:nvPr/>
              </p:nvSpPr>
              <p:spPr bwMode="auto">
                <a:xfrm flipV="1">
                  <a:off x="1437"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45" name="Line 161"/>
                <p:cNvSpPr>
                  <a:spLocks noChangeShapeType="1"/>
                </p:cNvSpPr>
                <p:nvPr/>
              </p:nvSpPr>
              <p:spPr bwMode="auto">
                <a:xfrm flipV="1">
                  <a:off x="1439" y="396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46" name="Line 162"/>
                <p:cNvSpPr>
                  <a:spLocks noChangeShapeType="1"/>
                </p:cNvSpPr>
                <p:nvPr/>
              </p:nvSpPr>
              <p:spPr bwMode="auto">
                <a:xfrm>
                  <a:off x="1439"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47" name="Line 163"/>
                <p:cNvSpPr>
                  <a:spLocks noChangeShapeType="1"/>
                </p:cNvSpPr>
                <p:nvPr/>
              </p:nvSpPr>
              <p:spPr bwMode="auto">
                <a:xfrm flipV="1">
                  <a:off x="1439" y="395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48" name="Line 164"/>
                <p:cNvSpPr>
                  <a:spLocks noChangeShapeType="1"/>
                </p:cNvSpPr>
                <p:nvPr/>
              </p:nvSpPr>
              <p:spPr bwMode="auto">
                <a:xfrm>
                  <a:off x="1441"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49" name="Line 165"/>
                <p:cNvSpPr>
                  <a:spLocks noChangeShapeType="1"/>
                </p:cNvSpPr>
                <p:nvPr/>
              </p:nvSpPr>
              <p:spPr bwMode="auto">
                <a:xfrm flipV="1">
                  <a:off x="1441" y="395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50" name="Line 166"/>
                <p:cNvSpPr>
                  <a:spLocks noChangeShapeType="1"/>
                </p:cNvSpPr>
                <p:nvPr/>
              </p:nvSpPr>
              <p:spPr bwMode="auto">
                <a:xfrm>
                  <a:off x="1442" y="395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51" name="Line 167"/>
                <p:cNvSpPr>
                  <a:spLocks noChangeShapeType="1"/>
                </p:cNvSpPr>
                <p:nvPr/>
              </p:nvSpPr>
              <p:spPr bwMode="auto">
                <a:xfrm flipV="1">
                  <a:off x="1444" y="395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52" name="Line 168"/>
                <p:cNvSpPr>
                  <a:spLocks noChangeShapeType="1"/>
                </p:cNvSpPr>
                <p:nvPr/>
              </p:nvSpPr>
              <p:spPr bwMode="auto">
                <a:xfrm>
                  <a:off x="1446" y="395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53" name="Line 169"/>
                <p:cNvSpPr>
                  <a:spLocks noChangeShapeType="1"/>
                </p:cNvSpPr>
                <p:nvPr/>
              </p:nvSpPr>
              <p:spPr bwMode="auto">
                <a:xfrm flipV="1">
                  <a:off x="1446" y="395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54" name="Line 170"/>
                <p:cNvSpPr>
                  <a:spLocks noChangeShapeType="1"/>
                </p:cNvSpPr>
                <p:nvPr/>
              </p:nvSpPr>
              <p:spPr bwMode="auto">
                <a:xfrm flipV="1">
                  <a:off x="1447" y="395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55" name="Line 171"/>
                <p:cNvSpPr>
                  <a:spLocks noChangeShapeType="1"/>
                </p:cNvSpPr>
                <p:nvPr/>
              </p:nvSpPr>
              <p:spPr bwMode="auto">
                <a:xfrm>
                  <a:off x="1447" y="395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56" name="Line 172"/>
                <p:cNvSpPr>
                  <a:spLocks noChangeShapeType="1"/>
                </p:cNvSpPr>
                <p:nvPr/>
              </p:nvSpPr>
              <p:spPr bwMode="auto">
                <a:xfrm flipV="1">
                  <a:off x="1449" y="395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57" name="Line 173"/>
                <p:cNvSpPr>
                  <a:spLocks noChangeShapeType="1"/>
                </p:cNvSpPr>
                <p:nvPr/>
              </p:nvSpPr>
              <p:spPr bwMode="auto">
                <a:xfrm flipV="1">
                  <a:off x="1451" y="395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58" name="Line 174"/>
                <p:cNvSpPr>
                  <a:spLocks noChangeShapeType="1"/>
                </p:cNvSpPr>
                <p:nvPr/>
              </p:nvSpPr>
              <p:spPr bwMode="auto">
                <a:xfrm>
                  <a:off x="1453" y="395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59" name="Line 175"/>
                <p:cNvSpPr>
                  <a:spLocks noChangeShapeType="1"/>
                </p:cNvSpPr>
                <p:nvPr/>
              </p:nvSpPr>
              <p:spPr bwMode="auto">
                <a:xfrm flipV="1">
                  <a:off x="1453" y="394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60" name="Line 176"/>
                <p:cNvSpPr>
                  <a:spLocks noChangeShapeType="1"/>
                </p:cNvSpPr>
                <p:nvPr/>
              </p:nvSpPr>
              <p:spPr bwMode="auto">
                <a:xfrm>
                  <a:off x="1454" y="394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61" name="Line 177"/>
                <p:cNvSpPr>
                  <a:spLocks noChangeShapeType="1"/>
                </p:cNvSpPr>
                <p:nvPr/>
              </p:nvSpPr>
              <p:spPr bwMode="auto">
                <a:xfrm flipV="1">
                  <a:off x="1454" y="394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62" name="Line 178"/>
                <p:cNvSpPr>
                  <a:spLocks noChangeShapeType="1"/>
                </p:cNvSpPr>
                <p:nvPr/>
              </p:nvSpPr>
              <p:spPr bwMode="auto">
                <a:xfrm>
                  <a:off x="1456"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63" name="Line 179"/>
                <p:cNvSpPr>
                  <a:spLocks noChangeShapeType="1"/>
                </p:cNvSpPr>
                <p:nvPr/>
              </p:nvSpPr>
              <p:spPr bwMode="auto">
                <a:xfrm>
                  <a:off x="1456" y="394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64" name="Line 180"/>
                <p:cNvSpPr>
                  <a:spLocks noChangeShapeType="1"/>
                </p:cNvSpPr>
                <p:nvPr/>
              </p:nvSpPr>
              <p:spPr bwMode="auto">
                <a:xfrm flipV="1">
                  <a:off x="1458" y="394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65" name="Line 181"/>
                <p:cNvSpPr>
                  <a:spLocks noChangeShapeType="1"/>
                </p:cNvSpPr>
                <p:nvPr/>
              </p:nvSpPr>
              <p:spPr bwMode="auto">
                <a:xfrm>
                  <a:off x="1459" y="394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66" name="Line 182"/>
                <p:cNvSpPr>
                  <a:spLocks noChangeShapeType="1"/>
                </p:cNvSpPr>
                <p:nvPr/>
              </p:nvSpPr>
              <p:spPr bwMode="auto">
                <a:xfrm flipV="1">
                  <a:off x="1461" y="394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67" name="Line 183"/>
                <p:cNvSpPr>
                  <a:spLocks noChangeShapeType="1"/>
                </p:cNvSpPr>
                <p:nvPr/>
              </p:nvSpPr>
              <p:spPr bwMode="auto">
                <a:xfrm>
                  <a:off x="1463" y="394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68" name="Line 184"/>
                <p:cNvSpPr>
                  <a:spLocks noChangeShapeType="1"/>
                </p:cNvSpPr>
                <p:nvPr/>
              </p:nvSpPr>
              <p:spPr bwMode="auto">
                <a:xfrm>
                  <a:off x="1464" y="394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69" name="Line 185"/>
                <p:cNvSpPr>
                  <a:spLocks noChangeShapeType="1"/>
                </p:cNvSpPr>
                <p:nvPr/>
              </p:nvSpPr>
              <p:spPr bwMode="auto">
                <a:xfrm flipV="1">
                  <a:off x="1464" y="39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70" name="Line 186"/>
                <p:cNvSpPr>
                  <a:spLocks noChangeShapeType="1"/>
                </p:cNvSpPr>
                <p:nvPr/>
              </p:nvSpPr>
              <p:spPr bwMode="auto">
                <a:xfrm flipV="1">
                  <a:off x="1464" y="394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71" name="Line 187"/>
                <p:cNvSpPr>
                  <a:spLocks noChangeShapeType="1"/>
                </p:cNvSpPr>
                <p:nvPr/>
              </p:nvSpPr>
              <p:spPr bwMode="auto">
                <a:xfrm>
                  <a:off x="1466" y="394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72" name="Line 188"/>
                <p:cNvSpPr>
                  <a:spLocks noChangeShapeType="1"/>
                </p:cNvSpPr>
                <p:nvPr/>
              </p:nvSpPr>
              <p:spPr bwMode="auto">
                <a:xfrm>
                  <a:off x="1468"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73" name="Line 189"/>
                <p:cNvSpPr>
                  <a:spLocks noChangeShapeType="1"/>
                </p:cNvSpPr>
                <p:nvPr/>
              </p:nvSpPr>
              <p:spPr bwMode="auto">
                <a:xfrm>
                  <a:off x="1468"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74" name="Line 190"/>
                <p:cNvSpPr>
                  <a:spLocks noChangeShapeType="1"/>
                </p:cNvSpPr>
                <p:nvPr/>
              </p:nvSpPr>
              <p:spPr bwMode="auto">
                <a:xfrm>
                  <a:off x="1468"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75" name="Line 191"/>
                <p:cNvSpPr>
                  <a:spLocks noChangeShapeType="1"/>
                </p:cNvSpPr>
                <p:nvPr/>
              </p:nvSpPr>
              <p:spPr bwMode="auto">
                <a:xfrm>
                  <a:off x="1469" y="394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76" name="Line 192"/>
                <p:cNvSpPr>
                  <a:spLocks noChangeShapeType="1"/>
                </p:cNvSpPr>
                <p:nvPr/>
              </p:nvSpPr>
              <p:spPr bwMode="auto">
                <a:xfrm>
                  <a:off x="1471" y="39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77" name="Line 193"/>
                <p:cNvSpPr>
                  <a:spLocks noChangeShapeType="1"/>
                </p:cNvSpPr>
                <p:nvPr/>
              </p:nvSpPr>
              <p:spPr bwMode="auto">
                <a:xfrm>
                  <a:off x="1471" y="394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78" name="Line 194"/>
                <p:cNvSpPr>
                  <a:spLocks noChangeShapeType="1"/>
                </p:cNvSpPr>
                <p:nvPr/>
              </p:nvSpPr>
              <p:spPr bwMode="auto">
                <a:xfrm>
                  <a:off x="1471" y="394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79" name="Line 195"/>
                <p:cNvSpPr>
                  <a:spLocks noChangeShapeType="1"/>
                </p:cNvSpPr>
                <p:nvPr/>
              </p:nvSpPr>
              <p:spPr bwMode="auto">
                <a:xfrm>
                  <a:off x="1473" y="394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80" name="Line 196"/>
                <p:cNvSpPr>
                  <a:spLocks noChangeShapeType="1"/>
                </p:cNvSpPr>
                <p:nvPr/>
              </p:nvSpPr>
              <p:spPr bwMode="auto">
                <a:xfrm>
                  <a:off x="1474" y="394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81" name="Line 197"/>
                <p:cNvSpPr>
                  <a:spLocks noChangeShapeType="1"/>
                </p:cNvSpPr>
                <p:nvPr/>
              </p:nvSpPr>
              <p:spPr bwMode="auto">
                <a:xfrm>
                  <a:off x="1474" y="394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82" name="Line 198"/>
                <p:cNvSpPr>
                  <a:spLocks noChangeShapeType="1"/>
                </p:cNvSpPr>
                <p:nvPr/>
              </p:nvSpPr>
              <p:spPr bwMode="auto">
                <a:xfrm>
                  <a:off x="1476" y="394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83" name="Line 199"/>
                <p:cNvSpPr>
                  <a:spLocks noChangeShapeType="1"/>
                </p:cNvSpPr>
                <p:nvPr/>
              </p:nvSpPr>
              <p:spPr bwMode="auto">
                <a:xfrm>
                  <a:off x="1478" y="394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84" name="Line 200"/>
                <p:cNvSpPr>
                  <a:spLocks noChangeShapeType="1"/>
                </p:cNvSpPr>
                <p:nvPr/>
              </p:nvSpPr>
              <p:spPr bwMode="auto">
                <a:xfrm>
                  <a:off x="1480"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85" name="Line 201"/>
                <p:cNvSpPr>
                  <a:spLocks noChangeShapeType="1"/>
                </p:cNvSpPr>
                <p:nvPr/>
              </p:nvSpPr>
              <p:spPr bwMode="auto">
                <a:xfrm>
                  <a:off x="1481" y="394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86" name="Line 202"/>
                <p:cNvSpPr>
                  <a:spLocks noChangeShapeType="1"/>
                </p:cNvSpPr>
                <p:nvPr/>
              </p:nvSpPr>
              <p:spPr bwMode="auto">
                <a:xfrm>
                  <a:off x="1481" y="394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87" name="Line 203"/>
                <p:cNvSpPr>
                  <a:spLocks noChangeShapeType="1"/>
                </p:cNvSpPr>
                <p:nvPr/>
              </p:nvSpPr>
              <p:spPr bwMode="auto">
                <a:xfrm>
                  <a:off x="1483" y="395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88" name="Line 204"/>
                <p:cNvSpPr>
                  <a:spLocks noChangeShapeType="1"/>
                </p:cNvSpPr>
                <p:nvPr/>
              </p:nvSpPr>
              <p:spPr bwMode="auto">
                <a:xfrm>
                  <a:off x="1483" y="395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89" name="Line 205"/>
                <p:cNvSpPr>
                  <a:spLocks noChangeShapeType="1"/>
                </p:cNvSpPr>
                <p:nvPr/>
              </p:nvSpPr>
              <p:spPr bwMode="auto">
                <a:xfrm>
                  <a:off x="1485" y="395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90" name="Line 206"/>
                <p:cNvSpPr>
                  <a:spLocks noChangeShapeType="1"/>
                </p:cNvSpPr>
                <p:nvPr/>
              </p:nvSpPr>
              <p:spPr bwMode="auto">
                <a:xfrm flipV="1">
                  <a:off x="1486" y="395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91" name="Line 207"/>
                <p:cNvSpPr>
                  <a:spLocks noChangeShapeType="1"/>
                </p:cNvSpPr>
                <p:nvPr/>
              </p:nvSpPr>
              <p:spPr bwMode="auto">
                <a:xfrm>
                  <a:off x="1488" y="395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92" name="Line 208"/>
                <p:cNvSpPr>
                  <a:spLocks noChangeShapeType="1"/>
                </p:cNvSpPr>
                <p:nvPr/>
              </p:nvSpPr>
              <p:spPr bwMode="auto">
                <a:xfrm>
                  <a:off x="1488" y="395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93" name="Line 209"/>
                <p:cNvSpPr>
                  <a:spLocks noChangeShapeType="1"/>
                </p:cNvSpPr>
                <p:nvPr/>
              </p:nvSpPr>
              <p:spPr bwMode="auto">
                <a:xfrm>
                  <a:off x="1490" y="395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94" name="Line 210"/>
                <p:cNvSpPr>
                  <a:spLocks noChangeShapeType="1"/>
                </p:cNvSpPr>
                <p:nvPr/>
              </p:nvSpPr>
              <p:spPr bwMode="auto">
                <a:xfrm>
                  <a:off x="1490" y="395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95" name="Line 211"/>
                <p:cNvSpPr>
                  <a:spLocks noChangeShapeType="1"/>
                </p:cNvSpPr>
                <p:nvPr/>
              </p:nvSpPr>
              <p:spPr bwMode="auto">
                <a:xfrm>
                  <a:off x="1491" y="395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96" name="Line 212"/>
                <p:cNvSpPr>
                  <a:spLocks noChangeShapeType="1"/>
                </p:cNvSpPr>
                <p:nvPr/>
              </p:nvSpPr>
              <p:spPr bwMode="auto">
                <a:xfrm>
                  <a:off x="1491" y="395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grpSp>
          <p:sp>
            <p:nvSpPr>
              <p:cNvPr id="477397" name="Line 213"/>
              <p:cNvSpPr>
                <a:spLocks noChangeShapeType="1"/>
              </p:cNvSpPr>
              <p:nvPr/>
            </p:nvSpPr>
            <p:spPr bwMode="auto">
              <a:xfrm>
                <a:off x="1493" y="3959"/>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98" name="Line 214"/>
              <p:cNvSpPr>
                <a:spLocks noChangeShapeType="1"/>
              </p:cNvSpPr>
              <p:nvPr/>
            </p:nvSpPr>
            <p:spPr bwMode="auto">
              <a:xfrm>
                <a:off x="1495" y="395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399" name="Line 215"/>
              <p:cNvSpPr>
                <a:spLocks noChangeShapeType="1"/>
              </p:cNvSpPr>
              <p:nvPr/>
            </p:nvSpPr>
            <p:spPr bwMode="auto">
              <a:xfrm>
                <a:off x="1495"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00" name="Line 216"/>
              <p:cNvSpPr>
                <a:spLocks noChangeShapeType="1"/>
              </p:cNvSpPr>
              <p:nvPr/>
            </p:nvSpPr>
            <p:spPr bwMode="auto">
              <a:xfrm>
                <a:off x="1496" y="396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01" name="Line 217"/>
              <p:cNvSpPr>
                <a:spLocks noChangeShapeType="1"/>
              </p:cNvSpPr>
              <p:nvPr/>
            </p:nvSpPr>
            <p:spPr bwMode="auto">
              <a:xfrm>
                <a:off x="1496"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02" name="Line 218"/>
              <p:cNvSpPr>
                <a:spLocks noChangeShapeType="1"/>
              </p:cNvSpPr>
              <p:nvPr/>
            </p:nvSpPr>
            <p:spPr bwMode="auto">
              <a:xfrm>
                <a:off x="1498" y="396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03" name="Line 219"/>
              <p:cNvSpPr>
                <a:spLocks noChangeShapeType="1"/>
              </p:cNvSpPr>
              <p:nvPr/>
            </p:nvSpPr>
            <p:spPr bwMode="auto">
              <a:xfrm>
                <a:off x="1500"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04" name="Line 220"/>
              <p:cNvSpPr>
                <a:spLocks noChangeShapeType="1"/>
              </p:cNvSpPr>
              <p:nvPr/>
            </p:nvSpPr>
            <p:spPr bwMode="auto">
              <a:xfrm>
                <a:off x="1500"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05" name="Line 221"/>
              <p:cNvSpPr>
                <a:spLocks noChangeShapeType="1"/>
              </p:cNvSpPr>
              <p:nvPr/>
            </p:nvSpPr>
            <p:spPr bwMode="auto">
              <a:xfrm>
                <a:off x="1500"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06" name="Line 222"/>
              <p:cNvSpPr>
                <a:spLocks noChangeShapeType="1"/>
              </p:cNvSpPr>
              <p:nvPr/>
            </p:nvSpPr>
            <p:spPr bwMode="auto">
              <a:xfrm>
                <a:off x="1500"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07" name="Line 223"/>
              <p:cNvSpPr>
                <a:spLocks noChangeShapeType="1"/>
              </p:cNvSpPr>
              <p:nvPr/>
            </p:nvSpPr>
            <p:spPr bwMode="auto">
              <a:xfrm>
                <a:off x="1500"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08" name="Line 224"/>
              <p:cNvSpPr>
                <a:spLocks noChangeShapeType="1"/>
              </p:cNvSpPr>
              <p:nvPr/>
            </p:nvSpPr>
            <p:spPr bwMode="auto">
              <a:xfrm>
                <a:off x="1500" y="396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09" name="Line 225"/>
              <p:cNvSpPr>
                <a:spLocks noChangeShapeType="1"/>
              </p:cNvSpPr>
              <p:nvPr/>
            </p:nvSpPr>
            <p:spPr bwMode="auto">
              <a:xfrm flipV="1">
                <a:off x="1502"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10" name="Line 226"/>
              <p:cNvSpPr>
                <a:spLocks noChangeShapeType="1"/>
              </p:cNvSpPr>
              <p:nvPr/>
            </p:nvSpPr>
            <p:spPr bwMode="auto">
              <a:xfrm>
                <a:off x="1503"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11" name="Line 227"/>
              <p:cNvSpPr>
                <a:spLocks noChangeShapeType="1"/>
              </p:cNvSpPr>
              <p:nvPr/>
            </p:nvSpPr>
            <p:spPr bwMode="auto">
              <a:xfrm>
                <a:off x="1503"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12" name="Line 228"/>
              <p:cNvSpPr>
                <a:spLocks noChangeShapeType="1"/>
              </p:cNvSpPr>
              <p:nvPr/>
            </p:nvSpPr>
            <p:spPr bwMode="auto">
              <a:xfrm>
                <a:off x="1503"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13" name="Line 229"/>
              <p:cNvSpPr>
                <a:spLocks noChangeShapeType="1"/>
              </p:cNvSpPr>
              <p:nvPr/>
            </p:nvSpPr>
            <p:spPr bwMode="auto">
              <a:xfrm>
                <a:off x="1503" y="396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14" name="Line 230"/>
              <p:cNvSpPr>
                <a:spLocks noChangeShapeType="1"/>
              </p:cNvSpPr>
              <p:nvPr/>
            </p:nvSpPr>
            <p:spPr bwMode="auto">
              <a:xfrm>
                <a:off x="1502"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15" name="Line 231"/>
              <p:cNvSpPr>
                <a:spLocks noChangeShapeType="1"/>
              </p:cNvSpPr>
              <p:nvPr/>
            </p:nvSpPr>
            <p:spPr bwMode="auto">
              <a:xfrm>
                <a:off x="1502" y="396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16" name="Line 232"/>
              <p:cNvSpPr>
                <a:spLocks noChangeShapeType="1"/>
              </p:cNvSpPr>
              <p:nvPr/>
            </p:nvSpPr>
            <p:spPr bwMode="auto">
              <a:xfrm flipV="1">
                <a:off x="1502" y="396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17" name="Line 233"/>
              <p:cNvSpPr>
                <a:spLocks noChangeShapeType="1"/>
              </p:cNvSpPr>
              <p:nvPr/>
            </p:nvSpPr>
            <p:spPr bwMode="auto">
              <a:xfrm>
                <a:off x="1502"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18" name="Line 234"/>
              <p:cNvSpPr>
                <a:spLocks noChangeShapeType="1"/>
              </p:cNvSpPr>
              <p:nvPr/>
            </p:nvSpPr>
            <p:spPr bwMode="auto">
              <a:xfrm>
                <a:off x="1500"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19" name="Line 235"/>
              <p:cNvSpPr>
                <a:spLocks noChangeShapeType="1"/>
              </p:cNvSpPr>
              <p:nvPr/>
            </p:nvSpPr>
            <p:spPr bwMode="auto">
              <a:xfrm>
                <a:off x="1500"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20" name="Line 236"/>
              <p:cNvSpPr>
                <a:spLocks noChangeShapeType="1"/>
              </p:cNvSpPr>
              <p:nvPr/>
            </p:nvSpPr>
            <p:spPr bwMode="auto">
              <a:xfrm>
                <a:off x="1500"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21" name="Line 237"/>
              <p:cNvSpPr>
                <a:spLocks noChangeShapeType="1"/>
              </p:cNvSpPr>
              <p:nvPr/>
            </p:nvSpPr>
            <p:spPr bwMode="auto">
              <a:xfrm>
                <a:off x="1500"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grpSp>
      </p:grpSp>
      <p:sp>
        <p:nvSpPr>
          <p:cNvPr id="477423" name="Text Box 239"/>
          <p:cNvSpPr txBox="1">
            <a:spLocks noChangeArrowheads="1"/>
          </p:cNvSpPr>
          <p:nvPr/>
        </p:nvSpPr>
        <p:spPr bwMode="auto">
          <a:xfrm>
            <a:off x="268413" y="715963"/>
            <a:ext cx="2253822"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latin typeface="Avenir Book"/>
                <a:cs typeface="Avenir Book"/>
              </a:rPr>
              <a:t>Close-up views</a:t>
            </a:r>
          </a:p>
        </p:txBody>
      </p:sp>
      <p:grpSp>
        <p:nvGrpSpPr>
          <p:cNvPr id="5" name="Group 240"/>
          <p:cNvGrpSpPr>
            <a:grpSpLocks/>
          </p:cNvGrpSpPr>
          <p:nvPr/>
        </p:nvGrpSpPr>
        <p:grpSpPr bwMode="auto">
          <a:xfrm>
            <a:off x="3983038" y="715963"/>
            <a:ext cx="5129213" cy="5524502"/>
            <a:chOff x="2509" y="451"/>
            <a:chExt cx="3231" cy="3480"/>
          </a:xfrm>
        </p:grpSpPr>
        <p:grpSp>
          <p:nvGrpSpPr>
            <p:cNvPr id="6" name="Group 241"/>
            <p:cNvGrpSpPr>
              <a:grpSpLocks/>
            </p:cNvGrpSpPr>
            <p:nvPr/>
          </p:nvGrpSpPr>
          <p:grpSpPr bwMode="auto">
            <a:xfrm>
              <a:off x="2509" y="762"/>
              <a:ext cx="3231" cy="3169"/>
              <a:chOff x="2509" y="762"/>
              <a:chExt cx="3231" cy="3169"/>
            </a:xfrm>
          </p:grpSpPr>
          <p:sp>
            <p:nvSpPr>
              <p:cNvPr id="477426" name="Text Box 242"/>
              <p:cNvSpPr txBox="1">
                <a:spLocks noChangeArrowheads="1"/>
              </p:cNvSpPr>
              <p:nvPr/>
            </p:nvSpPr>
            <p:spPr bwMode="auto">
              <a:xfrm>
                <a:off x="3360" y="3408"/>
                <a:ext cx="1922" cy="523"/>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latin typeface="Avenir Book"/>
                    <a:cs typeface="Avenir Book"/>
                  </a:rPr>
                  <a:t>Point view is</a:t>
                </a:r>
                <a:r>
                  <a:rPr lang="en-US" sz="2400" dirty="0" smtClean="0">
                    <a:latin typeface="Avenir Book"/>
                    <a:cs typeface="Avenir Book"/>
                  </a:rPr>
                  <a:t>  </a:t>
                </a:r>
              </a:p>
              <a:p>
                <a:pPr eaLnBrk="0" hangingPunct="0"/>
                <a:r>
                  <a:rPr lang="en-US" sz="2400" dirty="0" smtClean="0">
                    <a:latin typeface="Avenir Book"/>
                    <a:cs typeface="Avenir Book"/>
                  </a:rPr>
                  <a:t>Strongly constrained</a:t>
                </a:r>
                <a:endParaRPr lang="en-US" sz="2400" dirty="0">
                  <a:latin typeface="Avenir Book"/>
                  <a:cs typeface="Avenir Book"/>
                </a:endParaRPr>
              </a:p>
            </p:txBody>
          </p:sp>
          <p:pic>
            <p:nvPicPr>
              <p:cNvPr id="477427" name="Picture 243" descr="A277094"/>
              <p:cNvPicPr>
                <a:picLocks noChangeAspect="1" noChangeArrowheads="1"/>
              </p:cNvPicPr>
              <p:nvPr/>
            </p:nvPicPr>
            <p:blipFill>
              <a:blip r:embed="rId7"/>
              <a:srcRect/>
              <a:stretch>
                <a:fillRect/>
              </a:stretch>
            </p:blipFill>
            <p:spPr bwMode="auto">
              <a:xfrm>
                <a:off x="4939" y="762"/>
                <a:ext cx="801" cy="801"/>
              </a:xfrm>
              <a:prstGeom prst="rect">
                <a:avLst/>
              </a:prstGeom>
              <a:noFill/>
              <a:ln w="28575">
                <a:solidFill>
                  <a:schemeClr val="tx1"/>
                </a:solidFill>
                <a:miter lim="800000"/>
                <a:headEnd/>
                <a:tailEnd/>
              </a:ln>
            </p:spPr>
          </p:pic>
          <p:pic>
            <p:nvPicPr>
              <p:cNvPr id="477428" name="Picture 244" descr="A463096"/>
              <p:cNvPicPr>
                <a:picLocks noChangeAspect="1" noChangeArrowheads="1"/>
              </p:cNvPicPr>
              <p:nvPr/>
            </p:nvPicPr>
            <p:blipFill>
              <a:blip r:embed="rId8"/>
              <a:srcRect/>
              <a:stretch>
                <a:fillRect/>
              </a:stretch>
            </p:blipFill>
            <p:spPr bwMode="auto">
              <a:xfrm>
                <a:off x="3251" y="912"/>
                <a:ext cx="799" cy="799"/>
              </a:xfrm>
              <a:prstGeom prst="rect">
                <a:avLst/>
              </a:prstGeom>
              <a:noFill/>
              <a:ln w="28575">
                <a:solidFill>
                  <a:schemeClr val="tx1"/>
                </a:solidFill>
                <a:miter lim="800000"/>
                <a:headEnd/>
                <a:tailEnd/>
              </a:ln>
            </p:spPr>
          </p:pic>
          <p:pic>
            <p:nvPicPr>
              <p:cNvPr id="477429" name="Picture 245" descr="A698008"/>
              <p:cNvPicPr>
                <a:picLocks noChangeAspect="1" noChangeArrowheads="1"/>
              </p:cNvPicPr>
              <p:nvPr/>
            </p:nvPicPr>
            <p:blipFill>
              <a:blip r:embed="rId9"/>
              <a:srcRect/>
              <a:stretch>
                <a:fillRect/>
              </a:stretch>
            </p:blipFill>
            <p:spPr bwMode="auto">
              <a:xfrm>
                <a:off x="4092" y="783"/>
                <a:ext cx="801" cy="801"/>
              </a:xfrm>
              <a:prstGeom prst="rect">
                <a:avLst/>
              </a:prstGeom>
              <a:noFill/>
              <a:ln w="28575">
                <a:solidFill>
                  <a:schemeClr val="tx1"/>
                </a:solidFill>
                <a:miter lim="800000"/>
                <a:headEnd/>
                <a:tailEnd/>
              </a:ln>
            </p:spPr>
          </p:pic>
          <p:pic>
            <p:nvPicPr>
              <p:cNvPr id="477430" name="Picture 246" descr="A804060"/>
              <p:cNvPicPr>
                <a:picLocks noChangeAspect="1" noChangeArrowheads="1"/>
              </p:cNvPicPr>
              <p:nvPr/>
            </p:nvPicPr>
            <p:blipFill>
              <a:blip r:embed="rId10"/>
              <a:srcRect/>
              <a:stretch>
                <a:fillRect/>
              </a:stretch>
            </p:blipFill>
            <p:spPr bwMode="auto">
              <a:xfrm>
                <a:off x="4034" y="1728"/>
                <a:ext cx="801" cy="801"/>
              </a:xfrm>
              <a:prstGeom prst="rect">
                <a:avLst/>
              </a:prstGeom>
              <a:noFill/>
              <a:ln w="28575">
                <a:solidFill>
                  <a:schemeClr val="tx1"/>
                </a:solidFill>
                <a:miter lim="800000"/>
                <a:headEnd/>
                <a:tailEnd/>
              </a:ln>
            </p:spPr>
          </p:pic>
          <p:pic>
            <p:nvPicPr>
              <p:cNvPr id="477431" name="Picture 247" descr="arnat23"/>
              <p:cNvPicPr>
                <a:picLocks noChangeAspect="1" noChangeArrowheads="1"/>
              </p:cNvPicPr>
              <p:nvPr/>
            </p:nvPicPr>
            <p:blipFill>
              <a:blip r:embed="rId11"/>
              <a:srcRect/>
              <a:stretch>
                <a:fillRect/>
              </a:stretch>
            </p:blipFill>
            <p:spPr bwMode="auto">
              <a:xfrm>
                <a:off x="4886" y="1643"/>
                <a:ext cx="801" cy="801"/>
              </a:xfrm>
              <a:prstGeom prst="rect">
                <a:avLst/>
              </a:prstGeom>
              <a:noFill/>
              <a:ln w="28575">
                <a:solidFill>
                  <a:schemeClr val="tx1"/>
                </a:solidFill>
                <a:miter lim="800000"/>
                <a:headEnd/>
                <a:tailEnd/>
              </a:ln>
            </p:spPr>
          </p:pic>
          <p:sp>
            <p:nvSpPr>
              <p:cNvPr id="477432" name="Text Box 248"/>
              <p:cNvSpPr txBox="1">
                <a:spLocks noChangeArrowheads="1"/>
              </p:cNvSpPr>
              <p:nvPr/>
            </p:nvSpPr>
            <p:spPr bwMode="auto">
              <a:xfrm>
                <a:off x="2509" y="2547"/>
                <a:ext cx="1763" cy="213"/>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dirty="0">
                    <a:latin typeface="Avenir Book"/>
                    <a:cs typeface="Avenir Book"/>
                  </a:rPr>
                  <a:t>On average, highly cluttered</a:t>
                </a:r>
              </a:p>
            </p:txBody>
          </p:sp>
          <p:grpSp>
            <p:nvGrpSpPr>
              <p:cNvPr id="7" name="Group 249"/>
              <p:cNvGrpSpPr>
                <a:grpSpLocks/>
              </p:cNvGrpSpPr>
              <p:nvPr/>
            </p:nvGrpSpPr>
            <p:grpSpPr bwMode="auto">
              <a:xfrm>
                <a:off x="4272" y="2720"/>
                <a:ext cx="480" cy="480"/>
                <a:chOff x="3388" y="3714"/>
                <a:chExt cx="480" cy="480"/>
              </a:xfrm>
            </p:grpSpPr>
            <p:grpSp>
              <p:nvGrpSpPr>
                <p:cNvPr id="8" name="Group 250"/>
                <p:cNvGrpSpPr>
                  <a:grpSpLocks/>
                </p:cNvGrpSpPr>
                <p:nvPr/>
              </p:nvGrpSpPr>
              <p:grpSpPr bwMode="auto">
                <a:xfrm>
                  <a:off x="3388" y="3714"/>
                  <a:ext cx="480" cy="480"/>
                  <a:chOff x="3388" y="3714"/>
                  <a:chExt cx="480" cy="480"/>
                </a:xfrm>
              </p:grpSpPr>
              <p:sp>
                <p:nvSpPr>
                  <p:cNvPr id="477435" name="Rectangle 251"/>
                  <p:cNvSpPr>
                    <a:spLocks noChangeArrowheads="1"/>
                  </p:cNvSpPr>
                  <p:nvPr/>
                </p:nvSpPr>
                <p:spPr bwMode="auto">
                  <a:xfrm>
                    <a:off x="3388" y="3714"/>
                    <a:ext cx="480" cy="480"/>
                  </a:xfrm>
                  <a:prstGeom prst="rect">
                    <a:avLst/>
                  </a:prstGeom>
                  <a:noFill/>
                  <a:ln w="11113">
                    <a:solidFill>
                      <a:srgbClr val="000000"/>
                    </a:solidFill>
                    <a:miter lim="800000"/>
                    <a:headEnd/>
                    <a:tailEnd/>
                  </a:ln>
                </p:spPr>
                <p:txBody>
                  <a:bodyPr>
                    <a:prstTxWarp prst="textNoShape">
                      <a:avLst/>
                    </a:prstTxWarp>
                  </a:bodyPr>
                  <a:lstStyle/>
                  <a:p>
                    <a:endParaRPr lang="en-US">
                      <a:latin typeface="Avenir Book"/>
                      <a:cs typeface="Avenir Book"/>
                    </a:endParaRPr>
                  </a:p>
                </p:txBody>
              </p:sp>
              <p:sp>
                <p:nvSpPr>
                  <p:cNvPr id="477436" name="Line 252"/>
                  <p:cNvSpPr>
                    <a:spLocks noChangeShapeType="1"/>
                  </p:cNvSpPr>
                  <p:nvPr/>
                </p:nvSpPr>
                <p:spPr bwMode="auto">
                  <a:xfrm>
                    <a:off x="362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37" name="Line 253"/>
                  <p:cNvSpPr>
                    <a:spLocks noChangeShapeType="1"/>
                  </p:cNvSpPr>
                  <p:nvPr/>
                </p:nvSpPr>
                <p:spPr bwMode="auto">
                  <a:xfrm>
                    <a:off x="362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38" name="Line 254"/>
                  <p:cNvSpPr>
                    <a:spLocks noChangeShapeType="1"/>
                  </p:cNvSpPr>
                  <p:nvPr/>
                </p:nvSpPr>
                <p:spPr bwMode="auto">
                  <a:xfrm>
                    <a:off x="362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39" name="Line 255"/>
                  <p:cNvSpPr>
                    <a:spLocks noChangeShapeType="1"/>
                  </p:cNvSpPr>
                  <p:nvPr/>
                </p:nvSpPr>
                <p:spPr bwMode="auto">
                  <a:xfrm>
                    <a:off x="362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40" name="Line 256"/>
                  <p:cNvSpPr>
                    <a:spLocks noChangeShapeType="1"/>
                  </p:cNvSpPr>
                  <p:nvPr/>
                </p:nvSpPr>
                <p:spPr bwMode="auto">
                  <a:xfrm>
                    <a:off x="3628"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41" name="Line 257"/>
                  <p:cNvSpPr>
                    <a:spLocks noChangeShapeType="1"/>
                  </p:cNvSpPr>
                  <p:nvPr/>
                </p:nvSpPr>
                <p:spPr bwMode="auto">
                  <a:xfrm>
                    <a:off x="3628"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42" name="Line 258"/>
                  <p:cNvSpPr>
                    <a:spLocks noChangeShapeType="1"/>
                  </p:cNvSpPr>
                  <p:nvPr/>
                </p:nvSpPr>
                <p:spPr bwMode="auto">
                  <a:xfrm>
                    <a:off x="3628"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43" name="Line 259"/>
                  <p:cNvSpPr>
                    <a:spLocks noChangeShapeType="1"/>
                  </p:cNvSpPr>
                  <p:nvPr/>
                </p:nvSpPr>
                <p:spPr bwMode="auto">
                  <a:xfrm>
                    <a:off x="3628"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44" name="Line 260"/>
                  <p:cNvSpPr>
                    <a:spLocks noChangeShapeType="1"/>
                  </p:cNvSpPr>
                  <p:nvPr/>
                </p:nvSpPr>
                <p:spPr bwMode="auto">
                  <a:xfrm>
                    <a:off x="3648" y="396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45" name="Line 261"/>
                  <p:cNvSpPr>
                    <a:spLocks noChangeShapeType="1"/>
                  </p:cNvSpPr>
                  <p:nvPr/>
                </p:nvSpPr>
                <p:spPr bwMode="auto">
                  <a:xfrm flipH="1">
                    <a:off x="3648" y="396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46" name="Line 262"/>
                  <p:cNvSpPr>
                    <a:spLocks noChangeShapeType="1"/>
                  </p:cNvSpPr>
                  <p:nvPr/>
                </p:nvSpPr>
                <p:spPr bwMode="auto">
                  <a:xfrm>
                    <a:off x="3648" y="397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47" name="Line 263"/>
                  <p:cNvSpPr>
                    <a:spLocks noChangeShapeType="1"/>
                  </p:cNvSpPr>
                  <p:nvPr/>
                </p:nvSpPr>
                <p:spPr bwMode="auto">
                  <a:xfrm flipH="1">
                    <a:off x="3647"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48" name="Line 264"/>
                  <p:cNvSpPr>
                    <a:spLocks noChangeShapeType="1"/>
                  </p:cNvSpPr>
                  <p:nvPr/>
                </p:nvSpPr>
                <p:spPr bwMode="auto">
                  <a:xfrm flipH="1">
                    <a:off x="3645" y="397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49" name="Line 265"/>
                  <p:cNvSpPr>
                    <a:spLocks noChangeShapeType="1"/>
                  </p:cNvSpPr>
                  <p:nvPr/>
                </p:nvSpPr>
                <p:spPr bwMode="auto">
                  <a:xfrm>
                    <a:off x="3645"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50" name="Line 266"/>
                  <p:cNvSpPr>
                    <a:spLocks noChangeShapeType="1"/>
                  </p:cNvSpPr>
                  <p:nvPr/>
                </p:nvSpPr>
                <p:spPr bwMode="auto">
                  <a:xfrm flipH="1">
                    <a:off x="3643" y="397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51" name="Line 267"/>
                  <p:cNvSpPr>
                    <a:spLocks noChangeShapeType="1"/>
                  </p:cNvSpPr>
                  <p:nvPr/>
                </p:nvSpPr>
                <p:spPr bwMode="auto">
                  <a:xfrm flipH="1">
                    <a:off x="3641" y="397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52" name="Line 268"/>
                  <p:cNvSpPr>
                    <a:spLocks noChangeShapeType="1"/>
                  </p:cNvSpPr>
                  <p:nvPr/>
                </p:nvSpPr>
                <p:spPr bwMode="auto">
                  <a:xfrm>
                    <a:off x="3641"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53" name="Line 269"/>
                  <p:cNvSpPr>
                    <a:spLocks noChangeShapeType="1"/>
                  </p:cNvSpPr>
                  <p:nvPr/>
                </p:nvSpPr>
                <p:spPr bwMode="auto">
                  <a:xfrm flipH="1">
                    <a:off x="3640"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54" name="Line 270"/>
                  <p:cNvSpPr>
                    <a:spLocks noChangeShapeType="1"/>
                  </p:cNvSpPr>
                  <p:nvPr/>
                </p:nvSpPr>
                <p:spPr bwMode="auto">
                  <a:xfrm>
                    <a:off x="3640"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55" name="Line 271"/>
                  <p:cNvSpPr>
                    <a:spLocks noChangeShapeType="1"/>
                  </p:cNvSpPr>
                  <p:nvPr/>
                </p:nvSpPr>
                <p:spPr bwMode="auto">
                  <a:xfrm flipH="1">
                    <a:off x="3638" y="397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56" name="Line 272"/>
                  <p:cNvSpPr>
                    <a:spLocks noChangeShapeType="1"/>
                  </p:cNvSpPr>
                  <p:nvPr/>
                </p:nvSpPr>
                <p:spPr bwMode="auto">
                  <a:xfrm>
                    <a:off x="3638" y="39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57" name="Line 273"/>
                  <p:cNvSpPr>
                    <a:spLocks noChangeShapeType="1"/>
                  </p:cNvSpPr>
                  <p:nvPr/>
                </p:nvSpPr>
                <p:spPr bwMode="auto">
                  <a:xfrm>
                    <a:off x="3638" y="397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58" name="Line 274"/>
                  <p:cNvSpPr>
                    <a:spLocks noChangeShapeType="1"/>
                  </p:cNvSpPr>
                  <p:nvPr/>
                </p:nvSpPr>
                <p:spPr bwMode="auto">
                  <a:xfrm flipH="1">
                    <a:off x="3636" y="398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59" name="Line 275"/>
                  <p:cNvSpPr>
                    <a:spLocks noChangeShapeType="1"/>
                  </p:cNvSpPr>
                  <p:nvPr/>
                </p:nvSpPr>
                <p:spPr bwMode="auto">
                  <a:xfrm>
                    <a:off x="3636" y="398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60" name="Line 276"/>
                  <p:cNvSpPr>
                    <a:spLocks noChangeShapeType="1"/>
                  </p:cNvSpPr>
                  <p:nvPr/>
                </p:nvSpPr>
                <p:spPr bwMode="auto">
                  <a:xfrm flipH="1">
                    <a:off x="3635" y="398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61" name="Line 277"/>
                  <p:cNvSpPr>
                    <a:spLocks noChangeShapeType="1"/>
                  </p:cNvSpPr>
                  <p:nvPr/>
                </p:nvSpPr>
                <p:spPr bwMode="auto">
                  <a:xfrm>
                    <a:off x="3635" y="398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62" name="Line 278"/>
                  <p:cNvSpPr>
                    <a:spLocks noChangeShapeType="1"/>
                  </p:cNvSpPr>
                  <p:nvPr/>
                </p:nvSpPr>
                <p:spPr bwMode="auto">
                  <a:xfrm>
                    <a:off x="3635" y="398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63" name="Line 279"/>
                  <p:cNvSpPr>
                    <a:spLocks noChangeShapeType="1"/>
                  </p:cNvSpPr>
                  <p:nvPr/>
                </p:nvSpPr>
                <p:spPr bwMode="auto">
                  <a:xfrm flipH="1">
                    <a:off x="3633" y="3985"/>
                    <a:ext cx="2"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64" name="Line 280"/>
                  <p:cNvSpPr>
                    <a:spLocks noChangeShapeType="1"/>
                  </p:cNvSpPr>
                  <p:nvPr/>
                </p:nvSpPr>
                <p:spPr bwMode="auto">
                  <a:xfrm flipH="1">
                    <a:off x="3631" y="398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65" name="Line 281"/>
                  <p:cNvSpPr>
                    <a:spLocks noChangeShapeType="1"/>
                  </p:cNvSpPr>
                  <p:nvPr/>
                </p:nvSpPr>
                <p:spPr bwMode="auto">
                  <a:xfrm>
                    <a:off x="3631" y="398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66" name="Line 282"/>
                  <p:cNvSpPr>
                    <a:spLocks noChangeShapeType="1"/>
                  </p:cNvSpPr>
                  <p:nvPr/>
                </p:nvSpPr>
                <p:spPr bwMode="auto">
                  <a:xfrm>
                    <a:off x="3631" y="399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67" name="Line 283"/>
                  <p:cNvSpPr>
                    <a:spLocks noChangeShapeType="1"/>
                  </p:cNvSpPr>
                  <p:nvPr/>
                </p:nvSpPr>
                <p:spPr bwMode="auto">
                  <a:xfrm>
                    <a:off x="3631" y="399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68" name="Line 284"/>
                  <p:cNvSpPr>
                    <a:spLocks noChangeShapeType="1"/>
                  </p:cNvSpPr>
                  <p:nvPr/>
                </p:nvSpPr>
                <p:spPr bwMode="auto">
                  <a:xfrm flipH="1">
                    <a:off x="3630" y="39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69" name="Line 285"/>
                  <p:cNvSpPr>
                    <a:spLocks noChangeShapeType="1"/>
                  </p:cNvSpPr>
                  <p:nvPr/>
                </p:nvSpPr>
                <p:spPr bwMode="auto">
                  <a:xfrm>
                    <a:off x="3630" y="39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70" name="Line 286"/>
                  <p:cNvSpPr>
                    <a:spLocks noChangeShapeType="1"/>
                  </p:cNvSpPr>
                  <p:nvPr/>
                </p:nvSpPr>
                <p:spPr bwMode="auto">
                  <a:xfrm>
                    <a:off x="3630" y="39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71" name="Line 287"/>
                  <p:cNvSpPr>
                    <a:spLocks noChangeShapeType="1"/>
                  </p:cNvSpPr>
                  <p:nvPr/>
                </p:nvSpPr>
                <p:spPr bwMode="auto">
                  <a:xfrm>
                    <a:off x="3630" y="39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72" name="Line 288"/>
                  <p:cNvSpPr>
                    <a:spLocks noChangeShapeType="1"/>
                  </p:cNvSpPr>
                  <p:nvPr/>
                </p:nvSpPr>
                <p:spPr bwMode="auto">
                  <a:xfrm flipH="1">
                    <a:off x="3628" y="399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73" name="Line 289"/>
                  <p:cNvSpPr>
                    <a:spLocks noChangeShapeType="1"/>
                  </p:cNvSpPr>
                  <p:nvPr/>
                </p:nvSpPr>
                <p:spPr bwMode="auto">
                  <a:xfrm>
                    <a:off x="3628" y="400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74" name="Line 290"/>
                  <p:cNvSpPr>
                    <a:spLocks noChangeShapeType="1"/>
                  </p:cNvSpPr>
                  <p:nvPr/>
                </p:nvSpPr>
                <p:spPr bwMode="auto">
                  <a:xfrm flipV="1">
                    <a:off x="3628" y="400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75" name="Line 291"/>
                  <p:cNvSpPr>
                    <a:spLocks noChangeShapeType="1"/>
                  </p:cNvSpPr>
                  <p:nvPr/>
                </p:nvSpPr>
                <p:spPr bwMode="auto">
                  <a:xfrm flipV="1">
                    <a:off x="3628" y="399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76" name="Line 292"/>
                  <p:cNvSpPr>
                    <a:spLocks noChangeShapeType="1"/>
                  </p:cNvSpPr>
                  <p:nvPr/>
                </p:nvSpPr>
                <p:spPr bwMode="auto">
                  <a:xfrm flipH="1" flipV="1">
                    <a:off x="3626" y="3997"/>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77" name="Line 293"/>
                  <p:cNvSpPr>
                    <a:spLocks noChangeShapeType="1"/>
                  </p:cNvSpPr>
                  <p:nvPr/>
                </p:nvSpPr>
                <p:spPr bwMode="auto">
                  <a:xfrm flipV="1">
                    <a:off x="3626" y="39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78" name="Line 294"/>
                  <p:cNvSpPr>
                    <a:spLocks noChangeShapeType="1"/>
                  </p:cNvSpPr>
                  <p:nvPr/>
                </p:nvSpPr>
                <p:spPr bwMode="auto">
                  <a:xfrm>
                    <a:off x="3626" y="39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79" name="Line 295"/>
                  <p:cNvSpPr>
                    <a:spLocks noChangeShapeType="1"/>
                  </p:cNvSpPr>
                  <p:nvPr/>
                </p:nvSpPr>
                <p:spPr bwMode="auto">
                  <a:xfrm flipV="1">
                    <a:off x="3626" y="39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80" name="Line 296"/>
                  <p:cNvSpPr>
                    <a:spLocks noChangeShapeType="1"/>
                  </p:cNvSpPr>
                  <p:nvPr/>
                </p:nvSpPr>
                <p:spPr bwMode="auto">
                  <a:xfrm flipV="1">
                    <a:off x="3626" y="399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81" name="Line 297"/>
                  <p:cNvSpPr>
                    <a:spLocks noChangeShapeType="1"/>
                  </p:cNvSpPr>
                  <p:nvPr/>
                </p:nvSpPr>
                <p:spPr bwMode="auto">
                  <a:xfrm flipH="1" flipV="1">
                    <a:off x="3625" y="399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82" name="Line 298"/>
                  <p:cNvSpPr>
                    <a:spLocks noChangeShapeType="1"/>
                  </p:cNvSpPr>
                  <p:nvPr/>
                </p:nvSpPr>
                <p:spPr bwMode="auto">
                  <a:xfrm flipV="1">
                    <a:off x="3625" y="398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83" name="Line 299"/>
                  <p:cNvSpPr>
                    <a:spLocks noChangeShapeType="1"/>
                  </p:cNvSpPr>
                  <p:nvPr/>
                </p:nvSpPr>
                <p:spPr bwMode="auto">
                  <a:xfrm flipH="1">
                    <a:off x="3623" y="398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84" name="Line 300"/>
                  <p:cNvSpPr>
                    <a:spLocks noChangeShapeType="1"/>
                  </p:cNvSpPr>
                  <p:nvPr/>
                </p:nvSpPr>
                <p:spPr bwMode="auto">
                  <a:xfrm flipV="1">
                    <a:off x="3623" y="3985"/>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85" name="Line 301"/>
                  <p:cNvSpPr>
                    <a:spLocks noChangeShapeType="1"/>
                  </p:cNvSpPr>
                  <p:nvPr/>
                </p:nvSpPr>
                <p:spPr bwMode="auto">
                  <a:xfrm>
                    <a:off x="3623" y="398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86" name="Line 302"/>
                  <p:cNvSpPr>
                    <a:spLocks noChangeShapeType="1"/>
                  </p:cNvSpPr>
                  <p:nvPr/>
                </p:nvSpPr>
                <p:spPr bwMode="auto">
                  <a:xfrm flipH="1" flipV="1">
                    <a:off x="3621" y="398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87" name="Line 303"/>
                  <p:cNvSpPr>
                    <a:spLocks noChangeShapeType="1"/>
                  </p:cNvSpPr>
                  <p:nvPr/>
                </p:nvSpPr>
                <p:spPr bwMode="auto">
                  <a:xfrm>
                    <a:off x="3621" y="398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88" name="Line 304"/>
                  <p:cNvSpPr>
                    <a:spLocks noChangeShapeType="1"/>
                  </p:cNvSpPr>
                  <p:nvPr/>
                </p:nvSpPr>
                <p:spPr bwMode="auto">
                  <a:xfrm flipH="1" flipV="1">
                    <a:off x="3620" y="398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89" name="Line 305"/>
                  <p:cNvSpPr>
                    <a:spLocks noChangeShapeType="1"/>
                  </p:cNvSpPr>
                  <p:nvPr/>
                </p:nvSpPr>
                <p:spPr bwMode="auto">
                  <a:xfrm flipV="1">
                    <a:off x="3620" y="398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90" name="Line 306"/>
                  <p:cNvSpPr>
                    <a:spLocks noChangeShapeType="1"/>
                  </p:cNvSpPr>
                  <p:nvPr/>
                </p:nvSpPr>
                <p:spPr bwMode="auto">
                  <a:xfrm flipV="1">
                    <a:off x="3620" y="397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91" name="Line 307"/>
                  <p:cNvSpPr>
                    <a:spLocks noChangeShapeType="1"/>
                  </p:cNvSpPr>
                  <p:nvPr/>
                </p:nvSpPr>
                <p:spPr bwMode="auto">
                  <a:xfrm flipH="1">
                    <a:off x="3618" y="397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92" name="Line 308"/>
                  <p:cNvSpPr>
                    <a:spLocks noChangeShapeType="1"/>
                  </p:cNvSpPr>
                  <p:nvPr/>
                </p:nvSpPr>
                <p:spPr bwMode="auto">
                  <a:xfrm flipV="1">
                    <a:off x="3618" y="397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93" name="Line 309"/>
                  <p:cNvSpPr>
                    <a:spLocks noChangeShapeType="1"/>
                  </p:cNvSpPr>
                  <p:nvPr/>
                </p:nvSpPr>
                <p:spPr bwMode="auto">
                  <a:xfrm>
                    <a:off x="3618"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94" name="Line 310"/>
                  <p:cNvSpPr>
                    <a:spLocks noChangeShapeType="1"/>
                  </p:cNvSpPr>
                  <p:nvPr/>
                </p:nvSpPr>
                <p:spPr bwMode="auto">
                  <a:xfrm flipH="1" flipV="1">
                    <a:off x="3614" y="3975"/>
                    <a:ext cx="4"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95" name="Line 311"/>
                  <p:cNvSpPr>
                    <a:spLocks noChangeShapeType="1"/>
                  </p:cNvSpPr>
                  <p:nvPr/>
                </p:nvSpPr>
                <p:spPr bwMode="auto">
                  <a:xfrm>
                    <a:off x="3614"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96" name="Line 312"/>
                  <p:cNvSpPr>
                    <a:spLocks noChangeShapeType="1"/>
                  </p:cNvSpPr>
                  <p:nvPr/>
                </p:nvSpPr>
                <p:spPr bwMode="auto">
                  <a:xfrm flipH="1" flipV="1">
                    <a:off x="3613" y="397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97" name="Line 313"/>
                  <p:cNvSpPr>
                    <a:spLocks noChangeShapeType="1"/>
                  </p:cNvSpPr>
                  <p:nvPr/>
                </p:nvSpPr>
                <p:spPr bwMode="auto">
                  <a:xfrm flipH="1">
                    <a:off x="3611" y="397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98" name="Line 314"/>
                  <p:cNvSpPr>
                    <a:spLocks noChangeShapeType="1"/>
                  </p:cNvSpPr>
                  <p:nvPr/>
                </p:nvSpPr>
                <p:spPr bwMode="auto">
                  <a:xfrm>
                    <a:off x="3611"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499" name="Line 315"/>
                  <p:cNvSpPr>
                    <a:spLocks noChangeShapeType="1"/>
                  </p:cNvSpPr>
                  <p:nvPr/>
                </p:nvSpPr>
                <p:spPr bwMode="auto">
                  <a:xfrm flipH="1" flipV="1">
                    <a:off x="3609" y="397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00" name="Line 316"/>
                  <p:cNvSpPr>
                    <a:spLocks noChangeShapeType="1"/>
                  </p:cNvSpPr>
                  <p:nvPr/>
                </p:nvSpPr>
                <p:spPr bwMode="auto">
                  <a:xfrm flipH="1">
                    <a:off x="3608"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01" name="Line 317"/>
                  <p:cNvSpPr>
                    <a:spLocks noChangeShapeType="1"/>
                  </p:cNvSpPr>
                  <p:nvPr/>
                </p:nvSpPr>
                <p:spPr bwMode="auto">
                  <a:xfrm flipV="1">
                    <a:off x="3608" y="397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02" name="Line 318"/>
                  <p:cNvSpPr>
                    <a:spLocks noChangeShapeType="1"/>
                  </p:cNvSpPr>
                  <p:nvPr/>
                </p:nvSpPr>
                <p:spPr bwMode="auto">
                  <a:xfrm flipV="1">
                    <a:off x="3608" y="396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03" name="Line 319"/>
                  <p:cNvSpPr>
                    <a:spLocks noChangeShapeType="1"/>
                  </p:cNvSpPr>
                  <p:nvPr/>
                </p:nvSpPr>
                <p:spPr bwMode="auto">
                  <a:xfrm flipV="1">
                    <a:off x="3608" y="39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04" name="Line 320"/>
                  <p:cNvSpPr>
                    <a:spLocks noChangeShapeType="1"/>
                  </p:cNvSpPr>
                  <p:nvPr/>
                </p:nvSpPr>
                <p:spPr bwMode="auto">
                  <a:xfrm>
                    <a:off x="360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05" name="Line 321"/>
                  <p:cNvSpPr>
                    <a:spLocks noChangeShapeType="1"/>
                  </p:cNvSpPr>
                  <p:nvPr/>
                </p:nvSpPr>
                <p:spPr bwMode="auto">
                  <a:xfrm>
                    <a:off x="360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06" name="Line 322"/>
                  <p:cNvSpPr>
                    <a:spLocks noChangeShapeType="1"/>
                  </p:cNvSpPr>
                  <p:nvPr/>
                </p:nvSpPr>
                <p:spPr bwMode="auto">
                  <a:xfrm flipV="1">
                    <a:off x="3609" y="396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07" name="Line 323"/>
                  <p:cNvSpPr>
                    <a:spLocks noChangeShapeType="1"/>
                  </p:cNvSpPr>
                  <p:nvPr/>
                </p:nvSpPr>
                <p:spPr bwMode="auto">
                  <a:xfrm>
                    <a:off x="3611"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08" name="Line 324"/>
                  <p:cNvSpPr>
                    <a:spLocks noChangeShapeType="1"/>
                  </p:cNvSpPr>
                  <p:nvPr/>
                </p:nvSpPr>
                <p:spPr bwMode="auto">
                  <a:xfrm>
                    <a:off x="3611" y="396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09" name="Line 325"/>
                  <p:cNvSpPr>
                    <a:spLocks noChangeShapeType="1"/>
                  </p:cNvSpPr>
                  <p:nvPr/>
                </p:nvSpPr>
                <p:spPr bwMode="auto">
                  <a:xfrm flipV="1">
                    <a:off x="3613"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10" name="Line 326"/>
                  <p:cNvSpPr>
                    <a:spLocks noChangeShapeType="1"/>
                  </p:cNvSpPr>
                  <p:nvPr/>
                </p:nvSpPr>
                <p:spPr bwMode="auto">
                  <a:xfrm>
                    <a:off x="3614"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11" name="Line 327"/>
                  <p:cNvSpPr>
                    <a:spLocks noChangeShapeType="1"/>
                  </p:cNvSpPr>
                  <p:nvPr/>
                </p:nvSpPr>
                <p:spPr bwMode="auto">
                  <a:xfrm flipV="1">
                    <a:off x="3614" y="3961"/>
                    <a:ext cx="4"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12" name="Line 328"/>
                  <p:cNvSpPr>
                    <a:spLocks noChangeShapeType="1"/>
                  </p:cNvSpPr>
                  <p:nvPr/>
                </p:nvSpPr>
                <p:spPr bwMode="auto">
                  <a:xfrm>
                    <a:off x="3618"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13" name="Line 329"/>
                  <p:cNvSpPr>
                    <a:spLocks noChangeShapeType="1"/>
                  </p:cNvSpPr>
                  <p:nvPr/>
                </p:nvSpPr>
                <p:spPr bwMode="auto">
                  <a:xfrm flipV="1">
                    <a:off x="3618" y="395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14" name="Line 330"/>
                  <p:cNvSpPr>
                    <a:spLocks noChangeShapeType="1"/>
                  </p:cNvSpPr>
                  <p:nvPr/>
                </p:nvSpPr>
                <p:spPr bwMode="auto">
                  <a:xfrm flipV="1">
                    <a:off x="3618" y="395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15" name="Line 331"/>
                  <p:cNvSpPr>
                    <a:spLocks noChangeShapeType="1"/>
                  </p:cNvSpPr>
                  <p:nvPr/>
                </p:nvSpPr>
                <p:spPr bwMode="auto">
                  <a:xfrm>
                    <a:off x="3620" y="395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16" name="Line 332"/>
                  <p:cNvSpPr>
                    <a:spLocks noChangeShapeType="1"/>
                  </p:cNvSpPr>
                  <p:nvPr/>
                </p:nvSpPr>
                <p:spPr bwMode="auto">
                  <a:xfrm flipV="1">
                    <a:off x="3620" y="395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17" name="Line 333"/>
                  <p:cNvSpPr>
                    <a:spLocks noChangeShapeType="1"/>
                  </p:cNvSpPr>
                  <p:nvPr/>
                </p:nvSpPr>
                <p:spPr bwMode="auto">
                  <a:xfrm flipV="1">
                    <a:off x="3620" y="395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18" name="Line 334"/>
                  <p:cNvSpPr>
                    <a:spLocks noChangeShapeType="1"/>
                  </p:cNvSpPr>
                  <p:nvPr/>
                </p:nvSpPr>
                <p:spPr bwMode="auto">
                  <a:xfrm>
                    <a:off x="3621" y="395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19" name="Line 335"/>
                  <p:cNvSpPr>
                    <a:spLocks noChangeShapeType="1"/>
                  </p:cNvSpPr>
                  <p:nvPr/>
                </p:nvSpPr>
                <p:spPr bwMode="auto">
                  <a:xfrm flipV="1">
                    <a:off x="3621" y="3951"/>
                    <a:ext cx="2"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20" name="Line 336"/>
                  <p:cNvSpPr>
                    <a:spLocks noChangeShapeType="1"/>
                  </p:cNvSpPr>
                  <p:nvPr/>
                </p:nvSpPr>
                <p:spPr bwMode="auto">
                  <a:xfrm>
                    <a:off x="3623" y="395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21" name="Line 337"/>
                  <p:cNvSpPr>
                    <a:spLocks noChangeShapeType="1"/>
                  </p:cNvSpPr>
                  <p:nvPr/>
                </p:nvSpPr>
                <p:spPr bwMode="auto">
                  <a:xfrm flipV="1">
                    <a:off x="3623" y="394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22" name="Line 338"/>
                  <p:cNvSpPr>
                    <a:spLocks noChangeShapeType="1"/>
                  </p:cNvSpPr>
                  <p:nvPr/>
                </p:nvSpPr>
                <p:spPr bwMode="auto">
                  <a:xfrm flipV="1">
                    <a:off x="3623" y="394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23" name="Line 339"/>
                  <p:cNvSpPr>
                    <a:spLocks noChangeShapeType="1"/>
                  </p:cNvSpPr>
                  <p:nvPr/>
                </p:nvSpPr>
                <p:spPr bwMode="auto">
                  <a:xfrm>
                    <a:off x="3625"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24" name="Line 340"/>
                  <p:cNvSpPr>
                    <a:spLocks noChangeShapeType="1"/>
                  </p:cNvSpPr>
                  <p:nvPr/>
                </p:nvSpPr>
                <p:spPr bwMode="auto">
                  <a:xfrm flipV="1">
                    <a:off x="3625" y="394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25" name="Line 341"/>
                  <p:cNvSpPr>
                    <a:spLocks noChangeShapeType="1"/>
                  </p:cNvSpPr>
                  <p:nvPr/>
                </p:nvSpPr>
                <p:spPr bwMode="auto">
                  <a:xfrm flipV="1">
                    <a:off x="3626" y="394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26" name="Line 342"/>
                  <p:cNvSpPr>
                    <a:spLocks noChangeShapeType="1"/>
                  </p:cNvSpPr>
                  <p:nvPr/>
                </p:nvSpPr>
                <p:spPr bwMode="auto">
                  <a:xfrm flipV="1">
                    <a:off x="3626" y="39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27" name="Line 343"/>
                  <p:cNvSpPr>
                    <a:spLocks noChangeShapeType="1"/>
                  </p:cNvSpPr>
                  <p:nvPr/>
                </p:nvSpPr>
                <p:spPr bwMode="auto">
                  <a:xfrm>
                    <a:off x="3626" y="394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28" name="Line 344"/>
                  <p:cNvSpPr>
                    <a:spLocks noChangeShapeType="1"/>
                  </p:cNvSpPr>
                  <p:nvPr/>
                </p:nvSpPr>
                <p:spPr bwMode="auto">
                  <a:xfrm flipV="1">
                    <a:off x="3626"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29" name="Line 345"/>
                  <p:cNvSpPr>
                    <a:spLocks noChangeShapeType="1"/>
                  </p:cNvSpPr>
                  <p:nvPr/>
                </p:nvSpPr>
                <p:spPr bwMode="auto">
                  <a:xfrm flipV="1">
                    <a:off x="3626" y="393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30" name="Line 346"/>
                  <p:cNvSpPr>
                    <a:spLocks noChangeShapeType="1"/>
                  </p:cNvSpPr>
                  <p:nvPr/>
                </p:nvSpPr>
                <p:spPr bwMode="auto">
                  <a:xfrm flipV="1">
                    <a:off x="3628" y="393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31" name="Line 347"/>
                  <p:cNvSpPr>
                    <a:spLocks noChangeShapeType="1"/>
                  </p:cNvSpPr>
                  <p:nvPr/>
                </p:nvSpPr>
                <p:spPr bwMode="auto">
                  <a:xfrm flipV="1">
                    <a:off x="3628" y="393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32" name="Line 348"/>
                  <p:cNvSpPr>
                    <a:spLocks noChangeShapeType="1"/>
                  </p:cNvSpPr>
                  <p:nvPr/>
                </p:nvSpPr>
                <p:spPr bwMode="auto">
                  <a:xfrm>
                    <a:off x="3628" y="393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33" name="Line 349"/>
                  <p:cNvSpPr>
                    <a:spLocks noChangeShapeType="1"/>
                  </p:cNvSpPr>
                  <p:nvPr/>
                </p:nvSpPr>
                <p:spPr bwMode="auto">
                  <a:xfrm>
                    <a:off x="3628" y="3937"/>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34" name="Line 350"/>
                  <p:cNvSpPr>
                    <a:spLocks noChangeShapeType="1"/>
                  </p:cNvSpPr>
                  <p:nvPr/>
                </p:nvSpPr>
                <p:spPr bwMode="auto">
                  <a:xfrm>
                    <a:off x="3630" y="393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35" name="Line 351"/>
                  <p:cNvSpPr>
                    <a:spLocks noChangeShapeType="1"/>
                  </p:cNvSpPr>
                  <p:nvPr/>
                </p:nvSpPr>
                <p:spPr bwMode="auto">
                  <a:xfrm>
                    <a:off x="3630"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36" name="Line 352"/>
                  <p:cNvSpPr>
                    <a:spLocks noChangeShapeType="1"/>
                  </p:cNvSpPr>
                  <p:nvPr/>
                </p:nvSpPr>
                <p:spPr bwMode="auto">
                  <a:xfrm>
                    <a:off x="3630" y="394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37" name="Line 353"/>
                  <p:cNvSpPr>
                    <a:spLocks noChangeShapeType="1"/>
                  </p:cNvSpPr>
                  <p:nvPr/>
                </p:nvSpPr>
                <p:spPr bwMode="auto">
                  <a:xfrm>
                    <a:off x="3630" y="39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38" name="Line 354"/>
                  <p:cNvSpPr>
                    <a:spLocks noChangeShapeType="1"/>
                  </p:cNvSpPr>
                  <p:nvPr/>
                </p:nvSpPr>
                <p:spPr bwMode="auto">
                  <a:xfrm>
                    <a:off x="3631" y="394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39" name="Line 355"/>
                  <p:cNvSpPr>
                    <a:spLocks noChangeShapeType="1"/>
                  </p:cNvSpPr>
                  <p:nvPr/>
                </p:nvSpPr>
                <p:spPr bwMode="auto">
                  <a:xfrm>
                    <a:off x="3631" y="394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40" name="Line 356"/>
                  <p:cNvSpPr>
                    <a:spLocks noChangeShapeType="1"/>
                  </p:cNvSpPr>
                  <p:nvPr/>
                </p:nvSpPr>
                <p:spPr bwMode="auto">
                  <a:xfrm>
                    <a:off x="3631"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41" name="Line 357"/>
                  <p:cNvSpPr>
                    <a:spLocks noChangeShapeType="1"/>
                  </p:cNvSpPr>
                  <p:nvPr/>
                </p:nvSpPr>
                <p:spPr bwMode="auto">
                  <a:xfrm>
                    <a:off x="3631" y="394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42" name="Line 358"/>
                  <p:cNvSpPr>
                    <a:spLocks noChangeShapeType="1"/>
                  </p:cNvSpPr>
                  <p:nvPr/>
                </p:nvSpPr>
                <p:spPr bwMode="auto">
                  <a:xfrm>
                    <a:off x="3633" y="394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43" name="Line 359"/>
                  <p:cNvSpPr>
                    <a:spLocks noChangeShapeType="1"/>
                  </p:cNvSpPr>
                  <p:nvPr/>
                </p:nvSpPr>
                <p:spPr bwMode="auto">
                  <a:xfrm>
                    <a:off x="3635" y="395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44" name="Line 360"/>
                  <p:cNvSpPr>
                    <a:spLocks noChangeShapeType="1"/>
                  </p:cNvSpPr>
                  <p:nvPr/>
                </p:nvSpPr>
                <p:spPr bwMode="auto">
                  <a:xfrm>
                    <a:off x="3635" y="3951"/>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45" name="Line 361"/>
                  <p:cNvSpPr>
                    <a:spLocks noChangeShapeType="1"/>
                  </p:cNvSpPr>
                  <p:nvPr/>
                </p:nvSpPr>
                <p:spPr bwMode="auto">
                  <a:xfrm>
                    <a:off x="3635" y="395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46" name="Line 362"/>
                  <p:cNvSpPr>
                    <a:spLocks noChangeShapeType="1"/>
                  </p:cNvSpPr>
                  <p:nvPr/>
                </p:nvSpPr>
                <p:spPr bwMode="auto">
                  <a:xfrm>
                    <a:off x="3636" y="395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47" name="Line 363"/>
                  <p:cNvSpPr>
                    <a:spLocks noChangeShapeType="1"/>
                  </p:cNvSpPr>
                  <p:nvPr/>
                </p:nvSpPr>
                <p:spPr bwMode="auto">
                  <a:xfrm>
                    <a:off x="3636" y="395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48" name="Line 364"/>
                  <p:cNvSpPr>
                    <a:spLocks noChangeShapeType="1"/>
                  </p:cNvSpPr>
                  <p:nvPr/>
                </p:nvSpPr>
                <p:spPr bwMode="auto">
                  <a:xfrm>
                    <a:off x="3638" y="395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49" name="Line 365"/>
                  <p:cNvSpPr>
                    <a:spLocks noChangeShapeType="1"/>
                  </p:cNvSpPr>
                  <p:nvPr/>
                </p:nvSpPr>
                <p:spPr bwMode="auto">
                  <a:xfrm>
                    <a:off x="3638" y="395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50" name="Line 366"/>
                  <p:cNvSpPr>
                    <a:spLocks noChangeShapeType="1"/>
                  </p:cNvSpPr>
                  <p:nvPr/>
                </p:nvSpPr>
                <p:spPr bwMode="auto">
                  <a:xfrm>
                    <a:off x="3638" y="395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51" name="Line 367"/>
                  <p:cNvSpPr>
                    <a:spLocks noChangeShapeType="1"/>
                  </p:cNvSpPr>
                  <p:nvPr/>
                </p:nvSpPr>
                <p:spPr bwMode="auto">
                  <a:xfrm>
                    <a:off x="3640"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52" name="Line 368"/>
                  <p:cNvSpPr>
                    <a:spLocks noChangeShapeType="1"/>
                  </p:cNvSpPr>
                  <p:nvPr/>
                </p:nvSpPr>
                <p:spPr bwMode="auto">
                  <a:xfrm>
                    <a:off x="3640" y="396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53" name="Line 369"/>
                  <p:cNvSpPr>
                    <a:spLocks noChangeShapeType="1"/>
                  </p:cNvSpPr>
                  <p:nvPr/>
                </p:nvSpPr>
                <p:spPr bwMode="auto">
                  <a:xfrm>
                    <a:off x="3641"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54" name="Line 370"/>
                  <p:cNvSpPr>
                    <a:spLocks noChangeShapeType="1"/>
                  </p:cNvSpPr>
                  <p:nvPr/>
                </p:nvSpPr>
                <p:spPr bwMode="auto">
                  <a:xfrm>
                    <a:off x="3641"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55" name="Line 371"/>
                  <p:cNvSpPr>
                    <a:spLocks noChangeShapeType="1"/>
                  </p:cNvSpPr>
                  <p:nvPr/>
                </p:nvSpPr>
                <p:spPr bwMode="auto">
                  <a:xfrm>
                    <a:off x="3643" y="396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56" name="Line 372"/>
                  <p:cNvSpPr>
                    <a:spLocks noChangeShapeType="1"/>
                  </p:cNvSpPr>
                  <p:nvPr/>
                </p:nvSpPr>
                <p:spPr bwMode="auto">
                  <a:xfrm>
                    <a:off x="3645"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57" name="Line 373"/>
                  <p:cNvSpPr>
                    <a:spLocks noChangeShapeType="1"/>
                  </p:cNvSpPr>
                  <p:nvPr/>
                </p:nvSpPr>
                <p:spPr bwMode="auto">
                  <a:xfrm>
                    <a:off x="3645" y="396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58" name="Line 374"/>
                  <p:cNvSpPr>
                    <a:spLocks noChangeShapeType="1"/>
                  </p:cNvSpPr>
                  <p:nvPr/>
                </p:nvSpPr>
                <p:spPr bwMode="auto">
                  <a:xfrm>
                    <a:off x="3647"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59" name="Line 375"/>
                  <p:cNvSpPr>
                    <a:spLocks noChangeShapeType="1"/>
                  </p:cNvSpPr>
                  <p:nvPr/>
                </p:nvSpPr>
                <p:spPr bwMode="auto">
                  <a:xfrm>
                    <a:off x="3648"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60" name="Line 376"/>
                  <p:cNvSpPr>
                    <a:spLocks noChangeShapeType="1"/>
                  </p:cNvSpPr>
                  <p:nvPr/>
                </p:nvSpPr>
                <p:spPr bwMode="auto">
                  <a:xfrm>
                    <a:off x="3756"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61" name="Line 377"/>
                  <p:cNvSpPr>
                    <a:spLocks noChangeShapeType="1"/>
                  </p:cNvSpPr>
                  <p:nvPr/>
                </p:nvSpPr>
                <p:spPr bwMode="auto">
                  <a:xfrm>
                    <a:off x="3756" y="396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62" name="Line 378"/>
                  <p:cNvSpPr>
                    <a:spLocks noChangeShapeType="1"/>
                  </p:cNvSpPr>
                  <p:nvPr/>
                </p:nvSpPr>
                <p:spPr bwMode="auto">
                  <a:xfrm flipH="1">
                    <a:off x="3755" y="397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63" name="Line 379"/>
                  <p:cNvSpPr>
                    <a:spLocks noChangeShapeType="1"/>
                  </p:cNvSpPr>
                  <p:nvPr/>
                </p:nvSpPr>
                <p:spPr bwMode="auto">
                  <a:xfrm flipH="1">
                    <a:off x="3753" y="397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64" name="Line 380"/>
                  <p:cNvSpPr>
                    <a:spLocks noChangeShapeType="1"/>
                  </p:cNvSpPr>
                  <p:nvPr/>
                </p:nvSpPr>
                <p:spPr bwMode="auto">
                  <a:xfrm>
                    <a:off x="3753"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65" name="Line 381"/>
                  <p:cNvSpPr>
                    <a:spLocks noChangeShapeType="1"/>
                  </p:cNvSpPr>
                  <p:nvPr/>
                </p:nvSpPr>
                <p:spPr bwMode="auto">
                  <a:xfrm flipH="1">
                    <a:off x="3751" y="397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66" name="Line 382"/>
                  <p:cNvSpPr>
                    <a:spLocks noChangeShapeType="1"/>
                  </p:cNvSpPr>
                  <p:nvPr/>
                </p:nvSpPr>
                <p:spPr bwMode="auto">
                  <a:xfrm flipV="1">
                    <a:off x="3751" y="3968"/>
                    <a:ext cx="2"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67" name="Line 383"/>
                  <p:cNvSpPr>
                    <a:spLocks noChangeShapeType="1"/>
                  </p:cNvSpPr>
                  <p:nvPr/>
                </p:nvSpPr>
                <p:spPr bwMode="auto">
                  <a:xfrm>
                    <a:off x="3753"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68" name="Line 384"/>
                  <p:cNvSpPr>
                    <a:spLocks noChangeShapeType="1"/>
                  </p:cNvSpPr>
                  <p:nvPr/>
                </p:nvSpPr>
                <p:spPr bwMode="auto">
                  <a:xfrm>
                    <a:off x="3753"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69" name="Line 385"/>
                  <p:cNvSpPr>
                    <a:spLocks noChangeShapeType="1"/>
                  </p:cNvSpPr>
                  <p:nvPr/>
                </p:nvSpPr>
                <p:spPr bwMode="auto">
                  <a:xfrm flipH="1" flipV="1">
                    <a:off x="3751" y="396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70" name="Line 386"/>
                  <p:cNvSpPr>
                    <a:spLocks noChangeShapeType="1"/>
                  </p:cNvSpPr>
                  <p:nvPr/>
                </p:nvSpPr>
                <p:spPr bwMode="auto">
                  <a:xfrm>
                    <a:off x="3751" y="396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71" name="Line 387"/>
                  <p:cNvSpPr>
                    <a:spLocks noChangeShapeType="1"/>
                  </p:cNvSpPr>
                  <p:nvPr/>
                </p:nvSpPr>
                <p:spPr bwMode="auto">
                  <a:xfrm>
                    <a:off x="3753"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72" name="Line 388"/>
                  <p:cNvSpPr>
                    <a:spLocks noChangeShapeType="1"/>
                  </p:cNvSpPr>
                  <p:nvPr/>
                </p:nvSpPr>
                <p:spPr bwMode="auto">
                  <a:xfrm>
                    <a:off x="3753" y="396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73" name="Line 389"/>
                  <p:cNvSpPr>
                    <a:spLocks noChangeShapeType="1"/>
                  </p:cNvSpPr>
                  <p:nvPr/>
                </p:nvSpPr>
                <p:spPr bwMode="auto">
                  <a:xfrm>
                    <a:off x="3755"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74" name="Line 390"/>
                  <p:cNvSpPr>
                    <a:spLocks noChangeShapeType="1"/>
                  </p:cNvSpPr>
                  <p:nvPr/>
                </p:nvSpPr>
                <p:spPr bwMode="auto">
                  <a:xfrm>
                    <a:off x="3499" y="3968"/>
                    <a:ext cx="4"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75" name="Line 391"/>
                  <p:cNvSpPr>
                    <a:spLocks noChangeShapeType="1"/>
                  </p:cNvSpPr>
                  <p:nvPr/>
                </p:nvSpPr>
                <p:spPr bwMode="auto">
                  <a:xfrm flipV="1">
                    <a:off x="3503" y="39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76" name="Line 392"/>
                  <p:cNvSpPr>
                    <a:spLocks noChangeShapeType="1"/>
                  </p:cNvSpPr>
                  <p:nvPr/>
                </p:nvSpPr>
                <p:spPr bwMode="auto">
                  <a:xfrm>
                    <a:off x="3503" y="396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77" name="Line 393"/>
                  <p:cNvSpPr>
                    <a:spLocks noChangeShapeType="1"/>
                  </p:cNvSpPr>
                  <p:nvPr/>
                </p:nvSpPr>
                <p:spPr bwMode="auto">
                  <a:xfrm>
                    <a:off x="3505"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78" name="Line 394"/>
                  <p:cNvSpPr>
                    <a:spLocks noChangeShapeType="1"/>
                  </p:cNvSpPr>
                  <p:nvPr/>
                </p:nvSpPr>
                <p:spPr bwMode="auto">
                  <a:xfrm>
                    <a:off x="3505" y="39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79" name="Line 395"/>
                  <p:cNvSpPr>
                    <a:spLocks noChangeShapeType="1"/>
                  </p:cNvSpPr>
                  <p:nvPr/>
                </p:nvSpPr>
                <p:spPr bwMode="auto">
                  <a:xfrm>
                    <a:off x="3505"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80" name="Line 396"/>
                  <p:cNvSpPr>
                    <a:spLocks noChangeShapeType="1"/>
                  </p:cNvSpPr>
                  <p:nvPr/>
                </p:nvSpPr>
                <p:spPr bwMode="auto">
                  <a:xfrm>
                    <a:off x="3505"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81" name="Line 397"/>
                  <p:cNvSpPr>
                    <a:spLocks noChangeShapeType="1"/>
                  </p:cNvSpPr>
                  <p:nvPr/>
                </p:nvSpPr>
                <p:spPr bwMode="auto">
                  <a:xfrm>
                    <a:off x="3505" y="3968"/>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82" name="Line 398"/>
                  <p:cNvSpPr>
                    <a:spLocks noChangeShapeType="1"/>
                  </p:cNvSpPr>
                  <p:nvPr/>
                </p:nvSpPr>
                <p:spPr bwMode="auto">
                  <a:xfrm>
                    <a:off x="3505"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83" name="Line 399"/>
                  <p:cNvSpPr>
                    <a:spLocks noChangeShapeType="1"/>
                  </p:cNvSpPr>
                  <p:nvPr/>
                </p:nvSpPr>
                <p:spPr bwMode="auto">
                  <a:xfrm flipH="1">
                    <a:off x="3503" y="397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84" name="Line 400"/>
                  <p:cNvSpPr>
                    <a:spLocks noChangeShapeType="1"/>
                  </p:cNvSpPr>
                  <p:nvPr/>
                </p:nvSpPr>
                <p:spPr bwMode="auto">
                  <a:xfrm flipV="1">
                    <a:off x="3503" y="397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85" name="Line 401"/>
                  <p:cNvSpPr>
                    <a:spLocks noChangeShapeType="1"/>
                  </p:cNvSpPr>
                  <p:nvPr/>
                </p:nvSpPr>
                <p:spPr bwMode="auto">
                  <a:xfrm flipH="1">
                    <a:off x="3499" y="3970"/>
                    <a:ext cx="4"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86" name="Line 402"/>
                  <p:cNvSpPr>
                    <a:spLocks noChangeShapeType="1"/>
                  </p:cNvSpPr>
                  <p:nvPr/>
                </p:nvSpPr>
                <p:spPr bwMode="auto">
                  <a:xfrm flipV="1">
                    <a:off x="3499" y="396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87" name="Line 403"/>
                  <p:cNvSpPr>
                    <a:spLocks noChangeShapeType="1"/>
                  </p:cNvSpPr>
                  <p:nvPr/>
                </p:nvSpPr>
                <p:spPr bwMode="auto">
                  <a:xfrm>
                    <a:off x="3499" y="39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88" name="Line 404"/>
                  <p:cNvSpPr>
                    <a:spLocks noChangeShapeType="1"/>
                  </p:cNvSpPr>
                  <p:nvPr/>
                </p:nvSpPr>
                <p:spPr bwMode="auto">
                  <a:xfrm>
                    <a:off x="3743"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89" name="Line 405"/>
                  <p:cNvSpPr>
                    <a:spLocks noChangeShapeType="1"/>
                  </p:cNvSpPr>
                  <p:nvPr/>
                </p:nvSpPr>
                <p:spPr bwMode="auto">
                  <a:xfrm>
                    <a:off x="3743" y="39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90" name="Line 406"/>
                  <p:cNvSpPr>
                    <a:spLocks noChangeShapeType="1"/>
                  </p:cNvSpPr>
                  <p:nvPr/>
                </p:nvSpPr>
                <p:spPr bwMode="auto">
                  <a:xfrm flipV="1">
                    <a:off x="3743" y="39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91" name="Line 407"/>
                  <p:cNvSpPr>
                    <a:spLocks noChangeShapeType="1"/>
                  </p:cNvSpPr>
                  <p:nvPr/>
                </p:nvSpPr>
                <p:spPr bwMode="auto">
                  <a:xfrm>
                    <a:off x="3743"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92" name="Line 408"/>
                  <p:cNvSpPr>
                    <a:spLocks noChangeShapeType="1"/>
                  </p:cNvSpPr>
                  <p:nvPr/>
                </p:nvSpPr>
                <p:spPr bwMode="auto">
                  <a:xfrm>
                    <a:off x="3743" y="397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93" name="Line 409"/>
                  <p:cNvSpPr>
                    <a:spLocks noChangeShapeType="1"/>
                  </p:cNvSpPr>
                  <p:nvPr/>
                </p:nvSpPr>
                <p:spPr bwMode="auto">
                  <a:xfrm>
                    <a:off x="3743"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94" name="Line 410"/>
                  <p:cNvSpPr>
                    <a:spLocks noChangeShapeType="1"/>
                  </p:cNvSpPr>
                  <p:nvPr/>
                </p:nvSpPr>
                <p:spPr bwMode="auto">
                  <a:xfrm>
                    <a:off x="3743"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95" name="Line 411"/>
                  <p:cNvSpPr>
                    <a:spLocks noChangeShapeType="1"/>
                  </p:cNvSpPr>
                  <p:nvPr/>
                </p:nvSpPr>
                <p:spPr bwMode="auto">
                  <a:xfrm flipV="1">
                    <a:off x="3743" y="397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96" name="Line 412"/>
                  <p:cNvSpPr>
                    <a:spLocks noChangeShapeType="1"/>
                  </p:cNvSpPr>
                  <p:nvPr/>
                </p:nvSpPr>
                <p:spPr bwMode="auto">
                  <a:xfrm>
                    <a:off x="3513" y="396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97" name="Line 413"/>
                  <p:cNvSpPr>
                    <a:spLocks noChangeShapeType="1"/>
                  </p:cNvSpPr>
                  <p:nvPr/>
                </p:nvSpPr>
                <p:spPr bwMode="auto">
                  <a:xfrm flipH="1">
                    <a:off x="3513" y="396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98" name="Line 414"/>
                  <p:cNvSpPr>
                    <a:spLocks noChangeShapeType="1"/>
                  </p:cNvSpPr>
                  <p:nvPr/>
                </p:nvSpPr>
                <p:spPr bwMode="auto">
                  <a:xfrm flipV="1">
                    <a:off x="3513" y="39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599" name="Line 415"/>
                  <p:cNvSpPr>
                    <a:spLocks noChangeShapeType="1"/>
                  </p:cNvSpPr>
                  <p:nvPr/>
                </p:nvSpPr>
                <p:spPr bwMode="auto">
                  <a:xfrm>
                    <a:off x="3513" y="39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00" name="Line 416"/>
                  <p:cNvSpPr>
                    <a:spLocks noChangeShapeType="1"/>
                  </p:cNvSpPr>
                  <p:nvPr/>
                </p:nvSpPr>
                <p:spPr bwMode="auto">
                  <a:xfrm>
                    <a:off x="3513" y="397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01" name="Line 417"/>
                  <p:cNvSpPr>
                    <a:spLocks noChangeShapeType="1"/>
                  </p:cNvSpPr>
                  <p:nvPr/>
                </p:nvSpPr>
                <p:spPr bwMode="auto">
                  <a:xfrm flipH="1">
                    <a:off x="3513" y="397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02" name="Line 418"/>
                  <p:cNvSpPr>
                    <a:spLocks noChangeShapeType="1"/>
                  </p:cNvSpPr>
                  <p:nvPr/>
                </p:nvSpPr>
                <p:spPr bwMode="auto">
                  <a:xfrm>
                    <a:off x="3513" y="39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03" name="Line 419"/>
                  <p:cNvSpPr>
                    <a:spLocks noChangeShapeType="1"/>
                  </p:cNvSpPr>
                  <p:nvPr/>
                </p:nvSpPr>
                <p:spPr bwMode="auto">
                  <a:xfrm flipV="1">
                    <a:off x="3513" y="397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04" name="Line 420"/>
                  <p:cNvSpPr>
                    <a:spLocks noChangeShapeType="1"/>
                  </p:cNvSpPr>
                  <p:nvPr/>
                </p:nvSpPr>
                <p:spPr bwMode="auto">
                  <a:xfrm>
                    <a:off x="3729" y="396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05" name="Line 421"/>
                  <p:cNvSpPr>
                    <a:spLocks noChangeShapeType="1"/>
                  </p:cNvSpPr>
                  <p:nvPr/>
                </p:nvSpPr>
                <p:spPr bwMode="auto">
                  <a:xfrm>
                    <a:off x="3731"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06" name="Line 422"/>
                  <p:cNvSpPr>
                    <a:spLocks noChangeShapeType="1"/>
                  </p:cNvSpPr>
                  <p:nvPr/>
                </p:nvSpPr>
                <p:spPr bwMode="auto">
                  <a:xfrm>
                    <a:off x="3731" y="39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07" name="Line 423"/>
                  <p:cNvSpPr>
                    <a:spLocks noChangeShapeType="1"/>
                  </p:cNvSpPr>
                  <p:nvPr/>
                </p:nvSpPr>
                <p:spPr bwMode="auto">
                  <a:xfrm>
                    <a:off x="3731" y="3968"/>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08" name="Line 424"/>
                  <p:cNvSpPr>
                    <a:spLocks noChangeShapeType="1"/>
                  </p:cNvSpPr>
                  <p:nvPr/>
                </p:nvSpPr>
                <p:spPr bwMode="auto">
                  <a:xfrm>
                    <a:off x="3731" y="39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09" name="Line 425"/>
                  <p:cNvSpPr>
                    <a:spLocks noChangeShapeType="1"/>
                  </p:cNvSpPr>
                  <p:nvPr/>
                </p:nvSpPr>
                <p:spPr bwMode="auto">
                  <a:xfrm flipH="1">
                    <a:off x="3729" y="397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10" name="Line 426"/>
                  <p:cNvSpPr>
                    <a:spLocks noChangeShapeType="1"/>
                  </p:cNvSpPr>
                  <p:nvPr/>
                </p:nvSpPr>
                <p:spPr bwMode="auto">
                  <a:xfrm flipH="1">
                    <a:off x="3728"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11" name="Line 427"/>
                  <p:cNvSpPr>
                    <a:spLocks noChangeShapeType="1"/>
                  </p:cNvSpPr>
                  <p:nvPr/>
                </p:nvSpPr>
                <p:spPr bwMode="auto">
                  <a:xfrm>
                    <a:off x="3728"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12" name="Line 428"/>
                  <p:cNvSpPr>
                    <a:spLocks noChangeShapeType="1"/>
                  </p:cNvSpPr>
                  <p:nvPr/>
                </p:nvSpPr>
                <p:spPr bwMode="auto">
                  <a:xfrm flipH="1" flipV="1">
                    <a:off x="3726" y="397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13" name="Line 429"/>
                  <p:cNvSpPr>
                    <a:spLocks noChangeShapeType="1"/>
                  </p:cNvSpPr>
                  <p:nvPr/>
                </p:nvSpPr>
                <p:spPr bwMode="auto">
                  <a:xfrm flipH="1">
                    <a:off x="3724" y="397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14" name="Line 430"/>
                  <p:cNvSpPr>
                    <a:spLocks noChangeShapeType="1"/>
                  </p:cNvSpPr>
                  <p:nvPr/>
                </p:nvSpPr>
                <p:spPr bwMode="auto">
                  <a:xfrm flipH="1">
                    <a:off x="3723" y="39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15" name="Line 431"/>
                  <p:cNvSpPr>
                    <a:spLocks noChangeShapeType="1"/>
                  </p:cNvSpPr>
                  <p:nvPr/>
                </p:nvSpPr>
                <p:spPr bwMode="auto">
                  <a:xfrm>
                    <a:off x="3723"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16" name="Line 432"/>
                  <p:cNvSpPr>
                    <a:spLocks noChangeShapeType="1"/>
                  </p:cNvSpPr>
                  <p:nvPr/>
                </p:nvSpPr>
                <p:spPr bwMode="auto">
                  <a:xfrm flipH="1">
                    <a:off x="3721" y="397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17" name="Line 433"/>
                  <p:cNvSpPr>
                    <a:spLocks noChangeShapeType="1"/>
                  </p:cNvSpPr>
                  <p:nvPr/>
                </p:nvSpPr>
                <p:spPr bwMode="auto">
                  <a:xfrm>
                    <a:off x="3721"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18" name="Line 434"/>
                  <p:cNvSpPr>
                    <a:spLocks noChangeShapeType="1"/>
                  </p:cNvSpPr>
                  <p:nvPr/>
                </p:nvSpPr>
                <p:spPr bwMode="auto">
                  <a:xfrm flipH="1">
                    <a:off x="3719" y="397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19" name="Line 435"/>
                  <p:cNvSpPr>
                    <a:spLocks noChangeShapeType="1"/>
                  </p:cNvSpPr>
                  <p:nvPr/>
                </p:nvSpPr>
                <p:spPr bwMode="auto">
                  <a:xfrm flipH="1">
                    <a:off x="3718"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20" name="Line 436"/>
                  <p:cNvSpPr>
                    <a:spLocks noChangeShapeType="1"/>
                  </p:cNvSpPr>
                  <p:nvPr/>
                </p:nvSpPr>
                <p:spPr bwMode="auto">
                  <a:xfrm flipH="1">
                    <a:off x="3716" y="397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21" name="Line 437"/>
                  <p:cNvSpPr>
                    <a:spLocks noChangeShapeType="1"/>
                  </p:cNvSpPr>
                  <p:nvPr/>
                </p:nvSpPr>
                <p:spPr bwMode="auto">
                  <a:xfrm flipH="1" flipV="1">
                    <a:off x="3714" y="397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22" name="Line 438"/>
                  <p:cNvSpPr>
                    <a:spLocks noChangeShapeType="1"/>
                  </p:cNvSpPr>
                  <p:nvPr/>
                </p:nvSpPr>
                <p:spPr bwMode="auto">
                  <a:xfrm>
                    <a:off x="3714" y="397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23" name="Line 439"/>
                  <p:cNvSpPr>
                    <a:spLocks noChangeShapeType="1"/>
                  </p:cNvSpPr>
                  <p:nvPr/>
                </p:nvSpPr>
                <p:spPr bwMode="auto">
                  <a:xfrm>
                    <a:off x="3714"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24" name="Line 440"/>
                  <p:cNvSpPr>
                    <a:spLocks noChangeShapeType="1"/>
                  </p:cNvSpPr>
                  <p:nvPr/>
                </p:nvSpPr>
                <p:spPr bwMode="auto">
                  <a:xfrm flipH="1">
                    <a:off x="3712" y="397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25" name="Line 441"/>
                  <p:cNvSpPr>
                    <a:spLocks noChangeShapeType="1"/>
                  </p:cNvSpPr>
                  <p:nvPr/>
                </p:nvSpPr>
                <p:spPr bwMode="auto">
                  <a:xfrm>
                    <a:off x="3712"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26" name="Line 442"/>
                  <p:cNvSpPr>
                    <a:spLocks noChangeShapeType="1"/>
                  </p:cNvSpPr>
                  <p:nvPr/>
                </p:nvSpPr>
                <p:spPr bwMode="auto">
                  <a:xfrm flipH="1" flipV="1">
                    <a:off x="3711"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27" name="Line 443"/>
                  <p:cNvSpPr>
                    <a:spLocks noChangeShapeType="1"/>
                  </p:cNvSpPr>
                  <p:nvPr/>
                </p:nvSpPr>
                <p:spPr bwMode="auto">
                  <a:xfrm>
                    <a:off x="3711"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28" name="Line 444"/>
                  <p:cNvSpPr>
                    <a:spLocks noChangeShapeType="1"/>
                  </p:cNvSpPr>
                  <p:nvPr/>
                </p:nvSpPr>
                <p:spPr bwMode="auto">
                  <a:xfrm flipH="1">
                    <a:off x="3709" y="397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29" name="Line 445"/>
                  <p:cNvSpPr>
                    <a:spLocks noChangeShapeType="1"/>
                  </p:cNvSpPr>
                  <p:nvPr/>
                </p:nvSpPr>
                <p:spPr bwMode="auto">
                  <a:xfrm flipH="1">
                    <a:off x="3707" y="397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30" name="Line 446"/>
                  <p:cNvSpPr>
                    <a:spLocks noChangeShapeType="1"/>
                  </p:cNvSpPr>
                  <p:nvPr/>
                </p:nvSpPr>
                <p:spPr bwMode="auto">
                  <a:xfrm flipH="1">
                    <a:off x="3706"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31" name="Line 447"/>
                  <p:cNvSpPr>
                    <a:spLocks noChangeShapeType="1"/>
                  </p:cNvSpPr>
                  <p:nvPr/>
                </p:nvSpPr>
                <p:spPr bwMode="auto">
                  <a:xfrm flipH="1">
                    <a:off x="3704" y="397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32" name="Line 448"/>
                  <p:cNvSpPr>
                    <a:spLocks noChangeShapeType="1"/>
                  </p:cNvSpPr>
                  <p:nvPr/>
                </p:nvSpPr>
                <p:spPr bwMode="auto">
                  <a:xfrm flipV="1">
                    <a:off x="3704"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33" name="Line 449"/>
                  <p:cNvSpPr>
                    <a:spLocks noChangeShapeType="1"/>
                  </p:cNvSpPr>
                  <p:nvPr/>
                </p:nvSpPr>
                <p:spPr bwMode="auto">
                  <a:xfrm flipH="1">
                    <a:off x="3702" y="397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34" name="Line 450"/>
                  <p:cNvSpPr>
                    <a:spLocks noChangeShapeType="1"/>
                  </p:cNvSpPr>
                  <p:nvPr/>
                </p:nvSpPr>
                <p:spPr bwMode="auto">
                  <a:xfrm>
                    <a:off x="3702"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grpSp>
            <p:grpSp>
              <p:nvGrpSpPr>
                <p:cNvPr id="9" name="Group 451"/>
                <p:cNvGrpSpPr>
                  <a:grpSpLocks/>
                </p:cNvGrpSpPr>
                <p:nvPr/>
              </p:nvGrpSpPr>
              <p:grpSpPr bwMode="auto">
                <a:xfrm>
                  <a:off x="3611" y="3976"/>
                  <a:ext cx="91" cy="125"/>
                  <a:chOff x="3611" y="3976"/>
                  <a:chExt cx="91" cy="125"/>
                </a:xfrm>
              </p:grpSpPr>
              <p:sp>
                <p:nvSpPr>
                  <p:cNvPr id="477636" name="Line 452"/>
                  <p:cNvSpPr>
                    <a:spLocks noChangeShapeType="1"/>
                  </p:cNvSpPr>
                  <p:nvPr/>
                </p:nvSpPr>
                <p:spPr bwMode="auto">
                  <a:xfrm flipH="1">
                    <a:off x="3701" y="397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37" name="Line 453"/>
                  <p:cNvSpPr>
                    <a:spLocks noChangeShapeType="1"/>
                  </p:cNvSpPr>
                  <p:nvPr/>
                </p:nvSpPr>
                <p:spPr bwMode="auto">
                  <a:xfrm>
                    <a:off x="3701" y="397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38" name="Line 454"/>
                  <p:cNvSpPr>
                    <a:spLocks noChangeShapeType="1"/>
                  </p:cNvSpPr>
                  <p:nvPr/>
                </p:nvSpPr>
                <p:spPr bwMode="auto">
                  <a:xfrm flipH="1" flipV="1">
                    <a:off x="3697" y="3978"/>
                    <a:ext cx="4"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39" name="Line 455"/>
                  <p:cNvSpPr>
                    <a:spLocks noChangeShapeType="1"/>
                  </p:cNvSpPr>
                  <p:nvPr/>
                </p:nvSpPr>
                <p:spPr bwMode="auto">
                  <a:xfrm>
                    <a:off x="3697" y="39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40" name="Line 456"/>
                  <p:cNvSpPr>
                    <a:spLocks noChangeShapeType="1"/>
                  </p:cNvSpPr>
                  <p:nvPr/>
                </p:nvSpPr>
                <p:spPr bwMode="auto">
                  <a:xfrm>
                    <a:off x="3697" y="39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41" name="Line 457"/>
                  <p:cNvSpPr>
                    <a:spLocks noChangeShapeType="1"/>
                  </p:cNvSpPr>
                  <p:nvPr/>
                </p:nvSpPr>
                <p:spPr bwMode="auto">
                  <a:xfrm flipH="1">
                    <a:off x="3696" y="39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42" name="Line 458"/>
                  <p:cNvSpPr>
                    <a:spLocks noChangeShapeType="1"/>
                  </p:cNvSpPr>
                  <p:nvPr/>
                </p:nvSpPr>
                <p:spPr bwMode="auto">
                  <a:xfrm flipH="1">
                    <a:off x="3694" y="397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43" name="Line 459"/>
                  <p:cNvSpPr>
                    <a:spLocks noChangeShapeType="1"/>
                  </p:cNvSpPr>
                  <p:nvPr/>
                </p:nvSpPr>
                <p:spPr bwMode="auto">
                  <a:xfrm>
                    <a:off x="3694" y="398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44" name="Line 460"/>
                  <p:cNvSpPr>
                    <a:spLocks noChangeShapeType="1"/>
                  </p:cNvSpPr>
                  <p:nvPr/>
                </p:nvSpPr>
                <p:spPr bwMode="auto">
                  <a:xfrm>
                    <a:off x="3694" y="398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45" name="Line 461"/>
                  <p:cNvSpPr>
                    <a:spLocks noChangeShapeType="1"/>
                  </p:cNvSpPr>
                  <p:nvPr/>
                </p:nvSpPr>
                <p:spPr bwMode="auto">
                  <a:xfrm flipH="1">
                    <a:off x="3692" y="398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46" name="Line 462"/>
                  <p:cNvSpPr>
                    <a:spLocks noChangeShapeType="1"/>
                  </p:cNvSpPr>
                  <p:nvPr/>
                </p:nvSpPr>
                <p:spPr bwMode="auto">
                  <a:xfrm flipH="1" flipV="1">
                    <a:off x="3690" y="398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47" name="Line 463"/>
                  <p:cNvSpPr>
                    <a:spLocks noChangeShapeType="1"/>
                  </p:cNvSpPr>
                  <p:nvPr/>
                </p:nvSpPr>
                <p:spPr bwMode="auto">
                  <a:xfrm>
                    <a:off x="3690" y="398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48" name="Line 464"/>
                  <p:cNvSpPr>
                    <a:spLocks noChangeShapeType="1"/>
                  </p:cNvSpPr>
                  <p:nvPr/>
                </p:nvSpPr>
                <p:spPr bwMode="auto">
                  <a:xfrm flipH="1">
                    <a:off x="3689" y="398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49" name="Line 465"/>
                  <p:cNvSpPr>
                    <a:spLocks noChangeShapeType="1"/>
                  </p:cNvSpPr>
                  <p:nvPr/>
                </p:nvSpPr>
                <p:spPr bwMode="auto">
                  <a:xfrm>
                    <a:off x="3689" y="398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50" name="Line 466"/>
                  <p:cNvSpPr>
                    <a:spLocks noChangeShapeType="1"/>
                  </p:cNvSpPr>
                  <p:nvPr/>
                </p:nvSpPr>
                <p:spPr bwMode="auto">
                  <a:xfrm flipH="1">
                    <a:off x="3687" y="398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51" name="Line 467"/>
                  <p:cNvSpPr>
                    <a:spLocks noChangeShapeType="1"/>
                  </p:cNvSpPr>
                  <p:nvPr/>
                </p:nvSpPr>
                <p:spPr bwMode="auto">
                  <a:xfrm flipH="1">
                    <a:off x="3685" y="398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52" name="Line 468"/>
                  <p:cNvSpPr>
                    <a:spLocks noChangeShapeType="1"/>
                  </p:cNvSpPr>
                  <p:nvPr/>
                </p:nvSpPr>
                <p:spPr bwMode="auto">
                  <a:xfrm>
                    <a:off x="3685" y="398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53" name="Line 469"/>
                  <p:cNvSpPr>
                    <a:spLocks noChangeShapeType="1"/>
                  </p:cNvSpPr>
                  <p:nvPr/>
                </p:nvSpPr>
                <p:spPr bwMode="auto">
                  <a:xfrm flipH="1">
                    <a:off x="3684" y="398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54" name="Line 470"/>
                  <p:cNvSpPr>
                    <a:spLocks noChangeShapeType="1"/>
                  </p:cNvSpPr>
                  <p:nvPr/>
                </p:nvSpPr>
                <p:spPr bwMode="auto">
                  <a:xfrm flipH="1">
                    <a:off x="3680" y="3985"/>
                    <a:ext cx="4"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55" name="Line 471"/>
                  <p:cNvSpPr>
                    <a:spLocks noChangeShapeType="1"/>
                  </p:cNvSpPr>
                  <p:nvPr/>
                </p:nvSpPr>
                <p:spPr bwMode="auto">
                  <a:xfrm flipH="1">
                    <a:off x="3679" y="398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56" name="Line 472"/>
                  <p:cNvSpPr>
                    <a:spLocks noChangeShapeType="1"/>
                  </p:cNvSpPr>
                  <p:nvPr/>
                </p:nvSpPr>
                <p:spPr bwMode="auto">
                  <a:xfrm>
                    <a:off x="3679" y="398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57" name="Line 473"/>
                  <p:cNvSpPr>
                    <a:spLocks noChangeShapeType="1"/>
                  </p:cNvSpPr>
                  <p:nvPr/>
                </p:nvSpPr>
                <p:spPr bwMode="auto">
                  <a:xfrm flipH="1">
                    <a:off x="3677" y="3985"/>
                    <a:ext cx="2"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58" name="Line 474"/>
                  <p:cNvSpPr>
                    <a:spLocks noChangeShapeType="1"/>
                  </p:cNvSpPr>
                  <p:nvPr/>
                </p:nvSpPr>
                <p:spPr bwMode="auto">
                  <a:xfrm flipH="1">
                    <a:off x="3675" y="398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59" name="Line 475"/>
                  <p:cNvSpPr>
                    <a:spLocks noChangeShapeType="1"/>
                  </p:cNvSpPr>
                  <p:nvPr/>
                </p:nvSpPr>
                <p:spPr bwMode="auto">
                  <a:xfrm flipH="1" flipV="1">
                    <a:off x="3674" y="398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60" name="Line 476"/>
                  <p:cNvSpPr>
                    <a:spLocks noChangeShapeType="1"/>
                  </p:cNvSpPr>
                  <p:nvPr/>
                </p:nvSpPr>
                <p:spPr bwMode="auto">
                  <a:xfrm>
                    <a:off x="3674" y="398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61" name="Line 477"/>
                  <p:cNvSpPr>
                    <a:spLocks noChangeShapeType="1"/>
                  </p:cNvSpPr>
                  <p:nvPr/>
                </p:nvSpPr>
                <p:spPr bwMode="auto">
                  <a:xfrm flipH="1">
                    <a:off x="3672" y="398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62" name="Line 478"/>
                  <p:cNvSpPr>
                    <a:spLocks noChangeShapeType="1"/>
                  </p:cNvSpPr>
                  <p:nvPr/>
                </p:nvSpPr>
                <p:spPr bwMode="auto">
                  <a:xfrm>
                    <a:off x="3672" y="399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63" name="Line 479"/>
                  <p:cNvSpPr>
                    <a:spLocks noChangeShapeType="1"/>
                  </p:cNvSpPr>
                  <p:nvPr/>
                </p:nvSpPr>
                <p:spPr bwMode="auto">
                  <a:xfrm flipH="1">
                    <a:off x="3670" y="399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64" name="Line 480"/>
                  <p:cNvSpPr>
                    <a:spLocks noChangeShapeType="1"/>
                  </p:cNvSpPr>
                  <p:nvPr/>
                </p:nvSpPr>
                <p:spPr bwMode="auto">
                  <a:xfrm>
                    <a:off x="3670" y="399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65" name="Line 481"/>
                  <p:cNvSpPr>
                    <a:spLocks noChangeShapeType="1"/>
                  </p:cNvSpPr>
                  <p:nvPr/>
                </p:nvSpPr>
                <p:spPr bwMode="auto">
                  <a:xfrm>
                    <a:off x="3670" y="399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66" name="Line 482"/>
                  <p:cNvSpPr>
                    <a:spLocks noChangeShapeType="1"/>
                  </p:cNvSpPr>
                  <p:nvPr/>
                </p:nvSpPr>
                <p:spPr bwMode="auto">
                  <a:xfrm>
                    <a:off x="3670" y="399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67" name="Line 483"/>
                  <p:cNvSpPr>
                    <a:spLocks noChangeShapeType="1"/>
                  </p:cNvSpPr>
                  <p:nvPr/>
                </p:nvSpPr>
                <p:spPr bwMode="auto">
                  <a:xfrm>
                    <a:off x="3670" y="39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68" name="Line 484"/>
                  <p:cNvSpPr>
                    <a:spLocks noChangeShapeType="1"/>
                  </p:cNvSpPr>
                  <p:nvPr/>
                </p:nvSpPr>
                <p:spPr bwMode="auto">
                  <a:xfrm>
                    <a:off x="3670" y="39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69" name="Line 485"/>
                  <p:cNvSpPr>
                    <a:spLocks noChangeShapeType="1"/>
                  </p:cNvSpPr>
                  <p:nvPr/>
                </p:nvSpPr>
                <p:spPr bwMode="auto">
                  <a:xfrm flipH="1" flipV="1">
                    <a:off x="3669" y="39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70" name="Line 486"/>
                  <p:cNvSpPr>
                    <a:spLocks noChangeShapeType="1"/>
                  </p:cNvSpPr>
                  <p:nvPr/>
                </p:nvSpPr>
                <p:spPr bwMode="auto">
                  <a:xfrm flipV="1">
                    <a:off x="3669" y="39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71" name="Line 487"/>
                  <p:cNvSpPr>
                    <a:spLocks noChangeShapeType="1"/>
                  </p:cNvSpPr>
                  <p:nvPr/>
                </p:nvSpPr>
                <p:spPr bwMode="auto">
                  <a:xfrm flipH="1" flipV="1">
                    <a:off x="3669" y="399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72" name="Line 488"/>
                  <p:cNvSpPr>
                    <a:spLocks noChangeShapeType="1"/>
                  </p:cNvSpPr>
                  <p:nvPr/>
                </p:nvSpPr>
                <p:spPr bwMode="auto">
                  <a:xfrm flipH="1">
                    <a:off x="3667" y="399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73" name="Line 489"/>
                  <p:cNvSpPr>
                    <a:spLocks noChangeShapeType="1"/>
                  </p:cNvSpPr>
                  <p:nvPr/>
                </p:nvSpPr>
                <p:spPr bwMode="auto">
                  <a:xfrm flipH="1">
                    <a:off x="3665" y="399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74" name="Line 490"/>
                  <p:cNvSpPr>
                    <a:spLocks noChangeShapeType="1"/>
                  </p:cNvSpPr>
                  <p:nvPr/>
                </p:nvSpPr>
                <p:spPr bwMode="auto">
                  <a:xfrm>
                    <a:off x="3665" y="39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75" name="Line 491"/>
                  <p:cNvSpPr>
                    <a:spLocks noChangeShapeType="1"/>
                  </p:cNvSpPr>
                  <p:nvPr/>
                </p:nvSpPr>
                <p:spPr bwMode="auto">
                  <a:xfrm flipH="1">
                    <a:off x="3663" y="3995"/>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76" name="Line 492"/>
                  <p:cNvSpPr>
                    <a:spLocks noChangeShapeType="1"/>
                  </p:cNvSpPr>
                  <p:nvPr/>
                </p:nvSpPr>
                <p:spPr bwMode="auto">
                  <a:xfrm>
                    <a:off x="3663" y="39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77" name="Line 493"/>
                  <p:cNvSpPr>
                    <a:spLocks noChangeShapeType="1"/>
                  </p:cNvSpPr>
                  <p:nvPr/>
                </p:nvSpPr>
                <p:spPr bwMode="auto">
                  <a:xfrm>
                    <a:off x="3663" y="39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78" name="Line 494"/>
                  <p:cNvSpPr>
                    <a:spLocks noChangeShapeType="1"/>
                  </p:cNvSpPr>
                  <p:nvPr/>
                </p:nvSpPr>
                <p:spPr bwMode="auto">
                  <a:xfrm>
                    <a:off x="3663" y="3997"/>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79" name="Line 495"/>
                  <p:cNvSpPr>
                    <a:spLocks noChangeShapeType="1"/>
                  </p:cNvSpPr>
                  <p:nvPr/>
                </p:nvSpPr>
                <p:spPr bwMode="auto">
                  <a:xfrm flipH="1">
                    <a:off x="3663" y="399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80" name="Line 496"/>
                  <p:cNvSpPr>
                    <a:spLocks noChangeShapeType="1"/>
                  </p:cNvSpPr>
                  <p:nvPr/>
                </p:nvSpPr>
                <p:spPr bwMode="auto">
                  <a:xfrm>
                    <a:off x="3663" y="399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81" name="Line 497"/>
                  <p:cNvSpPr>
                    <a:spLocks noChangeShapeType="1"/>
                  </p:cNvSpPr>
                  <p:nvPr/>
                </p:nvSpPr>
                <p:spPr bwMode="auto">
                  <a:xfrm flipH="1">
                    <a:off x="3662" y="400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82" name="Line 498"/>
                  <p:cNvSpPr>
                    <a:spLocks noChangeShapeType="1"/>
                  </p:cNvSpPr>
                  <p:nvPr/>
                </p:nvSpPr>
                <p:spPr bwMode="auto">
                  <a:xfrm flipH="1">
                    <a:off x="3660" y="4002"/>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83" name="Line 499"/>
                  <p:cNvSpPr>
                    <a:spLocks noChangeShapeType="1"/>
                  </p:cNvSpPr>
                  <p:nvPr/>
                </p:nvSpPr>
                <p:spPr bwMode="auto">
                  <a:xfrm>
                    <a:off x="3660" y="400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84" name="Line 500"/>
                  <p:cNvSpPr>
                    <a:spLocks noChangeShapeType="1"/>
                  </p:cNvSpPr>
                  <p:nvPr/>
                </p:nvSpPr>
                <p:spPr bwMode="auto">
                  <a:xfrm>
                    <a:off x="3660" y="4002"/>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85" name="Line 501"/>
                  <p:cNvSpPr>
                    <a:spLocks noChangeShapeType="1"/>
                  </p:cNvSpPr>
                  <p:nvPr/>
                </p:nvSpPr>
                <p:spPr bwMode="auto">
                  <a:xfrm>
                    <a:off x="3660" y="400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86" name="Line 502"/>
                  <p:cNvSpPr>
                    <a:spLocks noChangeShapeType="1"/>
                  </p:cNvSpPr>
                  <p:nvPr/>
                </p:nvSpPr>
                <p:spPr bwMode="auto">
                  <a:xfrm>
                    <a:off x="3660" y="400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87" name="Line 503"/>
                  <p:cNvSpPr>
                    <a:spLocks noChangeShapeType="1"/>
                  </p:cNvSpPr>
                  <p:nvPr/>
                </p:nvSpPr>
                <p:spPr bwMode="auto">
                  <a:xfrm>
                    <a:off x="3660" y="400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88" name="Line 504"/>
                  <p:cNvSpPr>
                    <a:spLocks noChangeShapeType="1"/>
                  </p:cNvSpPr>
                  <p:nvPr/>
                </p:nvSpPr>
                <p:spPr bwMode="auto">
                  <a:xfrm flipH="1">
                    <a:off x="3658" y="4007"/>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89" name="Line 505"/>
                  <p:cNvSpPr>
                    <a:spLocks noChangeShapeType="1"/>
                  </p:cNvSpPr>
                  <p:nvPr/>
                </p:nvSpPr>
                <p:spPr bwMode="auto">
                  <a:xfrm flipH="1">
                    <a:off x="3657" y="400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90" name="Line 506"/>
                  <p:cNvSpPr>
                    <a:spLocks noChangeShapeType="1"/>
                  </p:cNvSpPr>
                  <p:nvPr/>
                </p:nvSpPr>
                <p:spPr bwMode="auto">
                  <a:xfrm>
                    <a:off x="3657" y="400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91" name="Line 507"/>
                  <p:cNvSpPr>
                    <a:spLocks noChangeShapeType="1"/>
                  </p:cNvSpPr>
                  <p:nvPr/>
                </p:nvSpPr>
                <p:spPr bwMode="auto">
                  <a:xfrm flipH="1">
                    <a:off x="3655" y="400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92" name="Line 508"/>
                  <p:cNvSpPr>
                    <a:spLocks noChangeShapeType="1"/>
                  </p:cNvSpPr>
                  <p:nvPr/>
                </p:nvSpPr>
                <p:spPr bwMode="auto">
                  <a:xfrm>
                    <a:off x="3655" y="4010"/>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93" name="Line 509"/>
                  <p:cNvSpPr>
                    <a:spLocks noChangeShapeType="1"/>
                  </p:cNvSpPr>
                  <p:nvPr/>
                </p:nvSpPr>
                <p:spPr bwMode="auto">
                  <a:xfrm flipV="1">
                    <a:off x="3657" y="401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94" name="Line 510"/>
                  <p:cNvSpPr>
                    <a:spLocks noChangeShapeType="1"/>
                  </p:cNvSpPr>
                  <p:nvPr/>
                </p:nvSpPr>
                <p:spPr bwMode="auto">
                  <a:xfrm flipV="1">
                    <a:off x="3658" y="400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95" name="Line 511"/>
                  <p:cNvSpPr>
                    <a:spLocks noChangeShapeType="1"/>
                  </p:cNvSpPr>
                  <p:nvPr/>
                </p:nvSpPr>
                <p:spPr bwMode="auto">
                  <a:xfrm>
                    <a:off x="3658" y="400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96" name="Line 512"/>
                  <p:cNvSpPr>
                    <a:spLocks noChangeShapeType="1"/>
                  </p:cNvSpPr>
                  <p:nvPr/>
                </p:nvSpPr>
                <p:spPr bwMode="auto">
                  <a:xfrm>
                    <a:off x="3658" y="4010"/>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97" name="Line 513"/>
                  <p:cNvSpPr>
                    <a:spLocks noChangeShapeType="1"/>
                  </p:cNvSpPr>
                  <p:nvPr/>
                </p:nvSpPr>
                <p:spPr bwMode="auto">
                  <a:xfrm flipH="1">
                    <a:off x="3658" y="4012"/>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98" name="Line 514"/>
                  <p:cNvSpPr>
                    <a:spLocks noChangeShapeType="1"/>
                  </p:cNvSpPr>
                  <p:nvPr/>
                </p:nvSpPr>
                <p:spPr bwMode="auto">
                  <a:xfrm>
                    <a:off x="3658" y="401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699" name="Line 515"/>
                  <p:cNvSpPr>
                    <a:spLocks noChangeShapeType="1"/>
                  </p:cNvSpPr>
                  <p:nvPr/>
                </p:nvSpPr>
                <p:spPr bwMode="auto">
                  <a:xfrm flipH="1">
                    <a:off x="3657" y="401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00" name="Line 516"/>
                  <p:cNvSpPr>
                    <a:spLocks noChangeShapeType="1"/>
                  </p:cNvSpPr>
                  <p:nvPr/>
                </p:nvSpPr>
                <p:spPr bwMode="auto">
                  <a:xfrm>
                    <a:off x="3657" y="401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01" name="Line 517"/>
                  <p:cNvSpPr>
                    <a:spLocks noChangeShapeType="1"/>
                  </p:cNvSpPr>
                  <p:nvPr/>
                </p:nvSpPr>
                <p:spPr bwMode="auto">
                  <a:xfrm flipH="1">
                    <a:off x="3655" y="4015"/>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02" name="Line 518"/>
                  <p:cNvSpPr>
                    <a:spLocks noChangeShapeType="1"/>
                  </p:cNvSpPr>
                  <p:nvPr/>
                </p:nvSpPr>
                <p:spPr bwMode="auto">
                  <a:xfrm flipH="1" flipV="1">
                    <a:off x="3653" y="4015"/>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03" name="Line 519"/>
                  <p:cNvSpPr>
                    <a:spLocks noChangeShapeType="1"/>
                  </p:cNvSpPr>
                  <p:nvPr/>
                </p:nvSpPr>
                <p:spPr bwMode="auto">
                  <a:xfrm flipV="1">
                    <a:off x="3653" y="401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04" name="Line 520"/>
                  <p:cNvSpPr>
                    <a:spLocks noChangeShapeType="1"/>
                  </p:cNvSpPr>
                  <p:nvPr/>
                </p:nvSpPr>
                <p:spPr bwMode="auto">
                  <a:xfrm>
                    <a:off x="3653" y="401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05" name="Line 521"/>
                  <p:cNvSpPr>
                    <a:spLocks noChangeShapeType="1"/>
                  </p:cNvSpPr>
                  <p:nvPr/>
                </p:nvSpPr>
                <p:spPr bwMode="auto">
                  <a:xfrm>
                    <a:off x="3653" y="401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06" name="Line 522"/>
                  <p:cNvSpPr>
                    <a:spLocks noChangeShapeType="1"/>
                  </p:cNvSpPr>
                  <p:nvPr/>
                </p:nvSpPr>
                <p:spPr bwMode="auto">
                  <a:xfrm flipH="1">
                    <a:off x="3652" y="401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07" name="Line 523"/>
                  <p:cNvSpPr>
                    <a:spLocks noChangeShapeType="1"/>
                  </p:cNvSpPr>
                  <p:nvPr/>
                </p:nvSpPr>
                <p:spPr bwMode="auto">
                  <a:xfrm>
                    <a:off x="3652" y="401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08" name="Line 524"/>
                  <p:cNvSpPr>
                    <a:spLocks noChangeShapeType="1"/>
                  </p:cNvSpPr>
                  <p:nvPr/>
                </p:nvSpPr>
                <p:spPr bwMode="auto">
                  <a:xfrm>
                    <a:off x="3652" y="401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09" name="Line 525"/>
                  <p:cNvSpPr>
                    <a:spLocks noChangeShapeType="1"/>
                  </p:cNvSpPr>
                  <p:nvPr/>
                </p:nvSpPr>
                <p:spPr bwMode="auto">
                  <a:xfrm>
                    <a:off x="3653" y="401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10" name="Line 526"/>
                  <p:cNvSpPr>
                    <a:spLocks noChangeShapeType="1"/>
                  </p:cNvSpPr>
                  <p:nvPr/>
                </p:nvSpPr>
                <p:spPr bwMode="auto">
                  <a:xfrm>
                    <a:off x="3653" y="402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11" name="Line 527"/>
                  <p:cNvSpPr>
                    <a:spLocks noChangeShapeType="1"/>
                  </p:cNvSpPr>
                  <p:nvPr/>
                </p:nvSpPr>
                <p:spPr bwMode="auto">
                  <a:xfrm>
                    <a:off x="3653" y="402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12" name="Line 528"/>
                  <p:cNvSpPr>
                    <a:spLocks noChangeShapeType="1"/>
                  </p:cNvSpPr>
                  <p:nvPr/>
                </p:nvSpPr>
                <p:spPr bwMode="auto">
                  <a:xfrm flipH="1">
                    <a:off x="3652" y="402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13" name="Line 529"/>
                  <p:cNvSpPr>
                    <a:spLocks noChangeShapeType="1"/>
                  </p:cNvSpPr>
                  <p:nvPr/>
                </p:nvSpPr>
                <p:spPr bwMode="auto">
                  <a:xfrm>
                    <a:off x="3652" y="402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14" name="Line 530"/>
                  <p:cNvSpPr>
                    <a:spLocks noChangeShapeType="1"/>
                  </p:cNvSpPr>
                  <p:nvPr/>
                </p:nvSpPr>
                <p:spPr bwMode="auto">
                  <a:xfrm flipH="1">
                    <a:off x="3650" y="402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15" name="Line 531"/>
                  <p:cNvSpPr>
                    <a:spLocks noChangeShapeType="1"/>
                  </p:cNvSpPr>
                  <p:nvPr/>
                </p:nvSpPr>
                <p:spPr bwMode="auto">
                  <a:xfrm>
                    <a:off x="3650" y="402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16" name="Line 532"/>
                  <p:cNvSpPr>
                    <a:spLocks noChangeShapeType="1"/>
                  </p:cNvSpPr>
                  <p:nvPr/>
                </p:nvSpPr>
                <p:spPr bwMode="auto">
                  <a:xfrm>
                    <a:off x="3650" y="4027"/>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17" name="Line 533"/>
                  <p:cNvSpPr>
                    <a:spLocks noChangeShapeType="1"/>
                  </p:cNvSpPr>
                  <p:nvPr/>
                </p:nvSpPr>
                <p:spPr bwMode="auto">
                  <a:xfrm>
                    <a:off x="3652" y="402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18" name="Line 534"/>
                  <p:cNvSpPr>
                    <a:spLocks noChangeShapeType="1"/>
                  </p:cNvSpPr>
                  <p:nvPr/>
                </p:nvSpPr>
                <p:spPr bwMode="auto">
                  <a:xfrm>
                    <a:off x="3652" y="402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19" name="Line 535"/>
                  <p:cNvSpPr>
                    <a:spLocks noChangeShapeType="1"/>
                  </p:cNvSpPr>
                  <p:nvPr/>
                </p:nvSpPr>
                <p:spPr bwMode="auto">
                  <a:xfrm flipH="1">
                    <a:off x="3648" y="4029"/>
                    <a:ext cx="4"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20" name="Line 536"/>
                  <p:cNvSpPr>
                    <a:spLocks noChangeShapeType="1"/>
                  </p:cNvSpPr>
                  <p:nvPr/>
                </p:nvSpPr>
                <p:spPr bwMode="auto">
                  <a:xfrm flipH="1">
                    <a:off x="3647" y="403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21" name="Line 537"/>
                  <p:cNvSpPr>
                    <a:spLocks noChangeShapeType="1"/>
                  </p:cNvSpPr>
                  <p:nvPr/>
                </p:nvSpPr>
                <p:spPr bwMode="auto">
                  <a:xfrm>
                    <a:off x="3647" y="403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22" name="Line 538"/>
                  <p:cNvSpPr>
                    <a:spLocks noChangeShapeType="1"/>
                  </p:cNvSpPr>
                  <p:nvPr/>
                </p:nvSpPr>
                <p:spPr bwMode="auto">
                  <a:xfrm>
                    <a:off x="3647" y="403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23" name="Line 539"/>
                  <p:cNvSpPr>
                    <a:spLocks noChangeShapeType="1"/>
                  </p:cNvSpPr>
                  <p:nvPr/>
                </p:nvSpPr>
                <p:spPr bwMode="auto">
                  <a:xfrm>
                    <a:off x="3647" y="403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24" name="Line 540"/>
                  <p:cNvSpPr>
                    <a:spLocks noChangeShapeType="1"/>
                  </p:cNvSpPr>
                  <p:nvPr/>
                </p:nvSpPr>
                <p:spPr bwMode="auto">
                  <a:xfrm>
                    <a:off x="3648" y="403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25" name="Line 541"/>
                  <p:cNvSpPr>
                    <a:spLocks noChangeShapeType="1"/>
                  </p:cNvSpPr>
                  <p:nvPr/>
                </p:nvSpPr>
                <p:spPr bwMode="auto">
                  <a:xfrm>
                    <a:off x="3648" y="4034"/>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26" name="Line 542"/>
                  <p:cNvSpPr>
                    <a:spLocks noChangeShapeType="1"/>
                  </p:cNvSpPr>
                  <p:nvPr/>
                </p:nvSpPr>
                <p:spPr bwMode="auto">
                  <a:xfrm flipH="1">
                    <a:off x="3647" y="403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27" name="Line 543"/>
                  <p:cNvSpPr>
                    <a:spLocks noChangeShapeType="1"/>
                  </p:cNvSpPr>
                  <p:nvPr/>
                </p:nvSpPr>
                <p:spPr bwMode="auto">
                  <a:xfrm flipH="1">
                    <a:off x="3645" y="4037"/>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28" name="Line 544"/>
                  <p:cNvSpPr>
                    <a:spLocks noChangeShapeType="1"/>
                  </p:cNvSpPr>
                  <p:nvPr/>
                </p:nvSpPr>
                <p:spPr bwMode="auto">
                  <a:xfrm>
                    <a:off x="3645" y="403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29" name="Line 545"/>
                  <p:cNvSpPr>
                    <a:spLocks noChangeShapeType="1"/>
                  </p:cNvSpPr>
                  <p:nvPr/>
                </p:nvSpPr>
                <p:spPr bwMode="auto">
                  <a:xfrm>
                    <a:off x="3645" y="403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30" name="Line 546"/>
                  <p:cNvSpPr>
                    <a:spLocks noChangeShapeType="1"/>
                  </p:cNvSpPr>
                  <p:nvPr/>
                </p:nvSpPr>
                <p:spPr bwMode="auto">
                  <a:xfrm flipH="1">
                    <a:off x="3643" y="404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31" name="Line 547"/>
                  <p:cNvSpPr>
                    <a:spLocks noChangeShapeType="1"/>
                  </p:cNvSpPr>
                  <p:nvPr/>
                </p:nvSpPr>
                <p:spPr bwMode="auto">
                  <a:xfrm flipH="1">
                    <a:off x="3641" y="404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32" name="Line 548"/>
                  <p:cNvSpPr>
                    <a:spLocks noChangeShapeType="1"/>
                  </p:cNvSpPr>
                  <p:nvPr/>
                </p:nvSpPr>
                <p:spPr bwMode="auto">
                  <a:xfrm>
                    <a:off x="3641" y="404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33" name="Line 549"/>
                  <p:cNvSpPr>
                    <a:spLocks noChangeShapeType="1"/>
                  </p:cNvSpPr>
                  <p:nvPr/>
                </p:nvSpPr>
                <p:spPr bwMode="auto">
                  <a:xfrm>
                    <a:off x="3641" y="404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34" name="Line 550"/>
                  <p:cNvSpPr>
                    <a:spLocks noChangeShapeType="1"/>
                  </p:cNvSpPr>
                  <p:nvPr/>
                </p:nvSpPr>
                <p:spPr bwMode="auto">
                  <a:xfrm>
                    <a:off x="3641" y="40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35" name="Line 551"/>
                  <p:cNvSpPr>
                    <a:spLocks noChangeShapeType="1"/>
                  </p:cNvSpPr>
                  <p:nvPr/>
                </p:nvSpPr>
                <p:spPr bwMode="auto">
                  <a:xfrm>
                    <a:off x="3641" y="404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36" name="Line 552"/>
                  <p:cNvSpPr>
                    <a:spLocks noChangeShapeType="1"/>
                  </p:cNvSpPr>
                  <p:nvPr/>
                </p:nvSpPr>
                <p:spPr bwMode="auto">
                  <a:xfrm>
                    <a:off x="3641" y="404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37" name="Line 553"/>
                  <p:cNvSpPr>
                    <a:spLocks noChangeShapeType="1"/>
                  </p:cNvSpPr>
                  <p:nvPr/>
                </p:nvSpPr>
                <p:spPr bwMode="auto">
                  <a:xfrm flipH="1">
                    <a:off x="3640" y="404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38" name="Line 554"/>
                  <p:cNvSpPr>
                    <a:spLocks noChangeShapeType="1"/>
                  </p:cNvSpPr>
                  <p:nvPr/>
                </p:nvSpPr>
                <p:spPr bwMode="auto">
                  <a:xfrm>
                    <a:off x="3640" y="404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39" name="Line 555"/>
                  <p:cNvSpPr>
                    <a:spLocks noChangeShapeType="1"/>
                  </p:cNvSpPr>
                  <p:nvPr/>
                </p:nvSpPr>
                <p:spPr bwMode="auto">
                  <a:xfrm>
                    <a:off x="3640" y="404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40" name="Line 556"/>
                  <p:cNvSpPr>
                    <a:spLocks noChangeShapeType="1"/>
                  </p:cNvSpPr>
                  <p:nvPr/>
                </p:nvSpPr>
                <p:spPr bwMode="auto">
                  <a:xfrm>
                    <a:off x="3640" y="405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41" name="Line 557"/>
                  <p:cNvSpPr>
                    <a:spLocks noChangeShapeType="1"/>
                  </p:cNvSpPr>
                  <p:nvPr/>
                </p:nvSpPr>
                <p:spPr bwMode="auto">
                  <a:xfrm>
                    <a:off x="3640" y="405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42" name="Line 558"/>
                  <p:cNvSpPr>
                    <a:spLocks noChangeShapeType="1"/>
                  </p:cNvSpPr>
                  <p:nvPr/>
                </p:nvSpPr>
                <p:spPr bwMode="auto">
                  <a:xfrm>
                    <a:off x="3640" y="405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43" name="Line 559"/>
                  <p:cNvSpPr>
                    <a:spLocks noChangeShapeType="1"/>
                  </p:cNvSpPr>
                  <p:nvPr/>
                </p:nvSpPr>
                <p:spPr bwMode="auto">
                  <a:xfrm>
                    <a:off x="3640" y="405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44" name="Line 560"/>
                  <p:cNvSpPr>
                    <a:spLocks noChangeShapeType="1"/>
                  </p:cNvSpPr>
                  <p:nvPr/>
                </p:nvSpPr>
                <p:spPr bwMode="auto">
                  <a:xfrm>
                    <a:off x="3640" y="405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45" name="Line 561"/>
                  <p:cNvSpPr>
                    <a:spLocks noChangeShapeType="1"/>
                  </p:cNvSpPr>
                  <p:nvPr/>
                </p:nvSpPr>
                <p:spPr bwMode="auto">
                  <a:xfrm>
                    <a:off x="3640" y="405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46" name="Line 562"/>
                  <p:cNvSpPr>
                    <a:spLocks noChangeShapeType="1"/>
                  </p:cNvSpPr>
                  <p:nvPr/>
                </p:nvSpPr>
                <p:spPr bwMode="auto">
                  <a:xfrm>
                    <a:off x="3640" y="405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47" name="Line 563"/>
                  <p:cNvSpPr>
                    <a:spLocks noChangeShapeType="1"/>
                  </p:cNvSpPr>
                  <p:nvPr/>
                </p:nvSpPr>
                <p:spPr bwMode="auto">
                  <a:xfrm>
                    <a:off x="3640" y="40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48" name="Line 564"/>
                  <p:cNvSpPr>
                    <a:spLocks noChangeShapeType="1"/>
                  </p:cNvSpPr>
                  <p:nvPr/>
                </p:nvSpPr>
                <p:spPr bwMode="auto">
                  <a:xfrm>
                    <a:off x="3640" y="406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49" name="Line 565"/>
                  <p:cNvSpPr>
                    <a:spLocks noChangeShapeType="1"/>
                  </p:cNvSpPr>
                  <p:nvPr/>
                </p:nvSpPr>
                <p:spPr bwMode="auto">
                  <a:xfrm flipH="1">
                    <a:off x="3638" y="406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50" name="Line 566"/>
                  <p:cNvSpPr>
                    <a:spLocks noChangeShapeType="1"/>
                  </p:cNvSpPr>
                  <p:nvPr/>
                </p:nvSpPr>
                <p:spPr bwMode="auto">
                  <a:xfrm>
                    <a:off x="3638" y="40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51" name="Line 567"/>
                  <p:cNvSpPr>
                    <a:spLocks noChangeShapeType="1"/>
                  </p:cNvSpPr>
                  <p:nvPr/>
                </p:nvSpPr>
                <p:spPr bwMode="auto">
                  <a:xfrm flipH="1">
                    <a:off x="3636" y="406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52" name="Line 568"/>
                  <p:cNvSpPr>
                    <a:spLocks noChangeShapeType="1"/>
                  </p:cNvSpPr>
                  <p:nvPr/>
                </p:nvSpPr>
                <p:spPr bwMode="auto">
                  <a:xfrm>
                    <a:off x="3636" y="40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53" name="Line 569"/>
                  <p:cNvSpPr>
                    <a:spLocks noChangeShapeType="1"/>
                  </p:cNvSpPr>
                  <p:nvPr/>
                </p:nvSpPr>
                <p:spPr bwMode="auto">
                  <a:xfrm>
                    <a:off x="3636" y="40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54" name="Line 570"/>
                  <p:cNvSpPr>
                    <a:spLocks noChangeShapeType="1"/>
                  </p:cNvSpPr>
                  <p:nvPr/>
                </p:nvSpPr>
                <p:spPr bwMode="auto">
                  <a:xfrm>
                    <a:off x="3636" y="40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55" name="Line 571"/>
                  <p:cNvSpPr>
                    <a:spLocks noChangeShapeType="1"/>
                  </p:cNvSpPr>
                  <p:nvPr/>
                </p:nvSpPr>
                <p:spPr bwMode="auto">
                  <a:xfrm>
                    <a:off x="3636" y="40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56" name="Line 572"/>
                  <p:cNvSpPr>
                    <a:spLocks noChangeShapeType="1"/>
                  </p:cNvSpPr>
                  <p:nvPr/>
                </p:nvSpPr>
                <p:spPr bwMode="auto">
                  <a:xfrm flipH="1">
                    <a:off x="3635" y="406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57" name="Line 573"/>
                  <p:cNvSpPr>
                    <a:spLocks noChangeShapeType="1"/>
                  </p:cNvSpPr>
                  <p:nvPr/>
                </p:nvSpPr>
                <p:spPr bwMode="auto">
                  <a:xfrm>
                    <a:off x="3635" y="40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58" name="Line 574"/>
                  <p:cNvSpPr>
                    <a:spLocks noChangeShapeType="1"/>
                  </p:cNvSpPr>
                  <p:nvPr/>
                </p:nvSpPr>
                <p:spPr bwMode="auto">
                  <a:xfrm>
                    <a:off x="3635" y="40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59" name="Line 575"/>
                  <p:cNvSpPr>
                    <a:spLocks noChangeShapeType="1"/>
                  </p:cNvSpPr>
                  <p:nvPr/>
                </p:nvSpPr>
                <p:spPr bwMode="auto">
                  <a:xfrm flipH="1">
                    <a:off x="3635" y="407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60" name="Line 576"/>
                  <p:cNvSpPr>
                    <a:spLocks noChangeShapeType="1"/>
                  </p:cNvSpPr>
                  <p:nvPr/>
                </p:nvSpPr>
                <p:spPr bwMode="auto">
                  <a:xfrm>
                    <a:off x="3635" y="407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61" name="Line 577"/>
                  <p:cNvSpPr>
                    <a:spLocks noChangeShapeType="1"/>
                  </p:cNvSpPr>
                  <p:nvPr/>
                </p:nvSpPr>
                <p:spPr bwMode="auto">
                  <a:xfrm>
                    <a:off x="3635" y="40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62" name="Line 578"/>
                  <p:cNvSpPr>
                    <a:spLocks noChangeShapeType="1"/>
                  </p:cNvSpPr>
                  <p:nvPr/>
                </p:nvSpPr>
                <p:spPr bwMode="auto">
                  <a:xfrm>
                    <a:off x="3635" y="407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63" name="Line 579"/>
                  <p:cNvSpPr>
                    <a:spLocks noChangeShapeType="1"/>
                  </p:cNvSpPr>
                  <p:nvPr/>
                </p:nvSpPr>
                <p:spPr bwMode="auto">
                  <a:xfrm>
                    <a:off x="3635" y="408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64" name="Line 580"/>
                  <p:cNvSpPr>
                    <a:spLocks noChangeShapeType="1"/>
                  </p:cNvSpPr>
                  <p:nvPr/>
                </p:nvSpPr>
                <p:spPr bwMode="auto">
                  <a:xfrm flipH="1">
                    <a:off x="3631" y="4083"/>
                    <a:ext cx="4"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65" name="Line 581"/>
                  <p:cNvSpPr>
                    <a:spLocks noChangeShapeType="1"/>
                  </p:cNvSpPr>
                  <p:nvPr/>
                </p:nvSpPr>
                <p:spPr bwMode="auto">
                  <a:xfrm>
                    <a:off x="3631" y="408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66" name="Line 582"/>
                  <p:cNvSpPr>
                    <a:spLocks noChangeShapeType="1"/>
                  </p:cNvSpPr>
                  <p:nvPr/>
                </p:nvSpPr>
                <p:spPr bwMode="auto">
                  <a:xfrm>
                    <a:off x="3631" y="408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67" name="Line 583"/>
                  <p:cNvSpPr>
                    <a:spLocks noChangeShapeType="1"/>
                  </p:cNvSpPr>
                  <p:nvPr/>
                </p:nvSpPr>
                <p:spPr bwMode="auto">
                  <a:xfrm>
                    <a:off x="3631" y="408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68" name="Line 584"/>
                  <p:cNvSpPr>
                    <a:spLocks noChangeShapeType="1"/>
                  </p:cNvSpPr>
                  <p:nvPr/>
                </p:nvSpPr>
                <p:spPr bwMode="auto">
                  <a:xfrm>
                    <a:off x="3631" y="4084"/>
                    <a:ext cx="4" cy="4"/>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69" name="Line 585"/>
                  <p:cNvSpPr>
                    <a:spLocks noChangeShapeType="1"/>
                  </p:cNvSpPr>
                  <p:nvPr/>
                </p:nvSpPr>
                <p:spPr bwMode="auto">
                  <a:xfrm>
                    <a:off x="3635" y="408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70" name="Line 586"/>
                  <p:cNvSpPr>
                    <a:spLocks noChangeShapeType="1"/>
                  </p:cNvSpPr>
                  <p:nvPr/>
                </p:nvSpPr>
                <p:spPr bwMode="auto">
                  <a:xfrm>
                    <a:off x="3635" y="408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71" name="Line 587"/>
                  <p:cNvSpPr>
                    <a:spLocks noChangeShapeType="1"/>
                  </p:cNvSpPr>
                  <p:nvPr/>
                </p:nvSpPr>
                <p:spPr bwMode="auto">
                  <a:xfrm flipH="1">
                    <a:off x="3633" y="408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72" name="Line 588"/>
                  <p:cNvSpPr>
                    <a:spLocks noChangeShapeType="1"/>
                  </p:cNvSpPr>
                  <p:nvPr/>
                </p:nvSpPr>
                <p:spPr bwMode="auto">
                  <a:xfrm flipH="1">
                    <a:off x="3631" y="409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73" name="Line 589"/>
                  <p:cNvSpPr>
                    <a:spLocks noChangeShapeType="1"/>
                  </p:cNvSpPr>
                  <p:nvPr/>
                </p:nvSpPr>
                <p:spPr bwMode="auto">
                  <a:xfrm>
                    <a:off x="3631" y="409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74" name="Line 590"/>
                  <p:cNvSpPr>
                    <a:spLocks noChangeShapeType="1"/>
                  </p:cNvSpPr>
                  <p:nvPr/>
                </p:nvSpPr>
                <p:spPr bwMode="auto">
                  <a:xfrm flipH="1">
                    <a:off x="3630" y="409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75" name="Line 591"/>
                  <p:cNvSpPr>
                    <a:spLocks noChangeShapeType="1"/>
                  </p:cNvSpPr>
                  <p:nvPr/>
                </p:nvSpPr>
                <p:spPr bwMode="auto">
                  <a:xfrm>
                    <a:off x="3630" y="409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76" name="Line 592"/>
                  <p:cNvSpPr>
                    <a:spLocks noChangeShapeType="1"/>
                  </p:cNvSpPr>
                  <p:nvPr/>
                </p:nvSpPr>
                <p:spPr bwMode="auto">
                  <a:xfrm>
                    <a:off x="3630" y="40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77" name="Line 593"/>
                  <p:cNvSpPr>
                    <a:spLocks noChangeShapeType="1"/>
                  </p:cNvSpPr>
                  <p:nvPr/>
                </p:nvSpPr>
                <p:spPr bwMode="auto">
                  <a:xfrm>
                    <a:off x="3630" y="40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78" name="Line 594"/>
                  <p:cNvSpPr>
                    <a:spLocks noChangeShapeType="1"/>
                  </p:cNvSpPr>
                  <p:nvPr/>
                </p:nvSpPr>
                <p:spPr bwMode="auto">
                  <a:xfrm>
                    <a:off x="3630" y="40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79" name="Line 595"/>
                  <p:cNvSpPr>
                    <a:spLocks noChangeShapeType="1"/>
                  </p:cNvSpPr>
                  <p:nvPr/>
                </p:nvSpPr>
                <p:spPr bwMode="auto">
                  <a:xfrm>
                    <a:off x="3631" y="409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80" name="Line 596"/>
                  <p:cNvSpPr>
                    <a:spLocks noChangeShapeType="1"/>
                  </p:cNvSpPr>
                  <p:nvPr/>
                </p:nvSpPr>
                <p:spPr bwMode="auto">
                  <a:xfrm flipH="1">
                    <a:off x="3630" y="409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81" name="Line 597"/>
                  <p:cNvSpPr>
                    <a:spLocks noChangeShapeType="1"/>
                  </p:cNvSpPr>
                  <p:nvPr/>
                </p:nvSpPr>
                <p:spPr bwMode="auto">
                  <a:xfrm>
                    <a:off x="3630" y="410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82" name="Line 598"/>
                  <p:cNvSpPr>
                    <a:spLocks noChangeShapeType="1"/>
                  </p:cNvSpPr>
                  <p:nvPr/>
                </p:nvSpPr>
                <p:spPr bwMode="auto">
                  <a:xfrm flipH="1">
                    <a:off x="3628" y="410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83" name="Line 599"/>
                  <p:cNvSpPr>
                    <a:spLocks noChangeShapeType="1"/>
                  </p:cNvSpPr>
                  <p:nvPr/>
                </p:nvSpPr>
                <p:spPr bwMode="auto">
                  <a:xfrm flipV="1">
                    <a:off x="3628" y="410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84" name="Line 600"/>
                  <p:cNvSpPr>
                    <a:spLocks noChangeShapeType="1"/>
                  </p:cNvSpPr>
                  <p:nvPr/>
                </p:nvSpPr>
                <p:spPr bwMode="auto">
                  <a:xfrm flipH="1">
                    <a:off x="3626" y="410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85" name="Line 601"/>
                  <p:cNvSpPr>
                    <a:spLocks noChangeShapeType="1"/>
                  </p:cNvSpPr>
                  <p:nvPr/>
                </p:nvSpPr>
                <p:spPr bwMode="auto">
                  <a:xfrm flipH="1" flipV="1">
                    <a:off x="3625" y="409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86" name="Line 602"/>
                  <p:cNvSpPr>
                    <a:spLocks noChangeShapeType="1"/>
                  </p:cNvSpPr>
                  <p:nvPr/>
                </p:nvSpPr>
                <p:spPr bwMode="auto">
                  <a:xfrm flipV="1">
                    <a:off x="3625" y="409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87" name="Line 603"/>
                  <p:cNvSpPr>
                    <a:spLocks noChangeShapeType="1"/>
                  </p:cNvSpPr>
                  <p:nvPr/>
                </p:nvSpPr>
                <p:spPr bwMode="auto">
                  <a:xfrm flipV="1">
                    <a:off x="3626" y="40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88" name="Line 604"/>
                  <p:cNvSpPr>
                    <a:spLocks noChangeShapeType="1"/>
                  </p:cNvSpPr>
                  <p:nvPr/>
                </p:nvSpPr>
                <p:spPr bwMode="auto">
                  <a:xfrm>
                    <a:off x="3626" y="40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89" name="Line 605"/>
                  <p:cNvSpPr>
                    <a:spLocks noChangeShapeType="1"/>
                  </p:cNvSpPr>
                  <p:nvPr/>
                </p:nvSpPr>
                <p:spPr bwMode="auto">
                  <a:xfrm flipV="1">
                    <a:off x="3626" y="40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90" name="Line 606"/>
                  <p:cNvSpPr>
                    <a:spLocks noChangeShapeType="1"/>
                  </p:cNvSpPr>
                  <p:nvPr/>
                </p:nvSpPr>
                <p:spPr bwMode="auto">
                  <a:xfrm flipV="1">
                    <a:off x="3626" y="409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91" name="Line 607"/>
                  <p:cNvSpPr>
                    <a:spLocks noChangeShapeType="1"/>
                  </p:cNvSpPr>
                  <p:nvPr/>
                </p:nvSpPr>
                <p:spPr bwMode="auto">
                  <a:xfrm flipH="1">
                    <a:off x="3625" y="409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92" name="Line 608"/>
                  <p:cNvSpPr>
                    <a:spLocks noChangeShapeType="1"/>
                  </p:cNvSpPr>
                  <p:nvPr/>
                </p:nvSpPr>
                <p:spPr bwMode="auto">
                  <a:xfrm>
                    <a:off x="3625" y="409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93" name="Line 609"/>
                  <p:cNvSpPr>
                    <a:spLocks noChangeShapeType="1"/>
                  </p:cNvSpPr>
                  <p:nvPr/>
                </p:nvSpPr>
                <p:spPr bwMode="auto">
                  <a:xfrm flipV="1">
                    <a:off x="3625" y="409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94" name="Line 610"/>
                  <p:cNvSpPr>
                    <a:spLocks noChangeShapeType="1"/>
                  </p:cNvSpPr>
                  <p:nvPr/>
                </p:nvSpPr>
                <p:spPr bwMode="auto">
                  <a:xfrm flipH="1" flipV="1">
                    <a:off x="3623" y="408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95" name="Line 611"/>
                  <p:cNvSpPr>
                    <a:spLocks noChangeShapeType="1"/>
                  </p:cNvSpPr>
                  <p:nvPr/>
                </p:nvSpPr>
                <p:spPr bwMode="auto">
                  <a:xfrm>
                    <a:off x="3623" y="408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96" name="Line 612"/>
                  <p:cNvSpPr>
                    <a:spLocks noChangeShapeType="1"/>
                  </p:cNvSpPr>
                  <p:nvPr/>
                </p:nvSpPr>
                <p:spPr bwMode="auto">
                  <a:xfrm>
                    <a:off x="3623" y="408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97" name="Line 613"/>
                  <p:cNvSpPr>
                    <a:spLocks noChangeShapeType="1"/>
                  </p:cNvSpPr>
                  <p:nvPr/>
                </p:nvSpPr>
                <p:spPr bwMode="auto">
                  <a:xfrm flipV="1">
                    <a:off x="3623" y="4084"/>
                    <a:ext cx="2" cy="4"/>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98" name="Line 614"/>
                  <p:cNvSpPr>
                    <a:spLocks noChangeShapeType="1"/>
                  </p:cNvSpPr>
                  <p:nvPr/>
                </p:nvSpPr>
                <p:spPr bwMode="auto">
                  <a:xfrm>
                    <a:off x="3625" y="408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799" name="Line 615"/>
                  <p:cNvSpPr>
                    <a:spLocks noChangeShapeType="1"/>
                  </p:cNvSpPr>
                  <p:nvPr/>
                </p:nvSpPr>
                <p:spPr bwMode="auto">
                  <a:xfrm flipV="1">
                    <a:off x="3625" y="408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00" name="Line 616"/>
                  <p:cNvSpPr>
                    <a:spLocks noChangeShapeType="1"/>
                  </p:cNvSpPr>
                  <p:nvPr/>
                </p:nvSpPr>
                <p:spPr bwMode="auto">
                  <a:xfrm>
                    <a:off x="3625" y="408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01" name="Line 617"/>
                  <p:cNvSpPr>
                    <a:spLocks noChangeShapeType="1"/>
                  </p:cNvSpPr>
                  <p:nvPr/>
                </p:nvSpPr>
                <p:spPr bwMode="auto">
                  <a:xfrm flipH="1">
                    <a:off x="3623" y="408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02" name="Line 618"/>
                  <p:cNvSpPr>
                    <a:spLocks noChangeShapeType="1"/>
                  </p:cNvSpPr>
                  <p:nvPr/>
                </p:nvSpPr>
                <p:spPr bwMode="auto">
                  <a:xfrm flipV="1">
                    <a:off x="3623" y="408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03" name="Line 619"/>
                  <p:cNvSpPr>
                    <a:spLocks noChangeShapeType="1"/>
                  </p:cNvSpPr>
                  <p:nvPr/>
                </p:nvSpPr>
                <p:spPr bwMode="auto">
                  <a:xfrm flipV="1">
                    <a:off x="3623" y="407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04" name="Line 620"/>
                  <p:cNvSpPr>
                    <a:spLocks noChangeShapeType="1"/>
                  </p:cNvSpPr>
                  <p:nvPr/>
                </p:nvSpPr>
                <p:spPr bwMode="auto">
                  <a:xfrm flipH="1" flipV="1">
                    <a:off x="3621" y="407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05" name="Line 621"/>
                  <p:cNvSpPr>
                    <a:spLocks noChangeShapeType="1"/>
                  </p:cNvSpPr>
                  <p:nvPr/>
                </p:nvSpPr>
                <p:spPr bwMode="auto">
                  <a:xfrm flipV="1">
                    <a:off x="3621" y="407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06" name="Line 622"/>
                  <p:cNvSpPr>
                    <a:spLocks noChangeShapeType="1"/>
                  </p:cNvSpPr>
                  <p:nvPr/>
                </p:nvSpPr>
                <p:spPr bwMode="auto">
                  <a:xfrm flipV="1">
                    <a:off x="3621" y="407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07" name="Line 623"/>
                  <p:cNvSpPr>
                    <a:spLocks noChangeShapeType="1"/>
                  </p:cNvSpPr>
                  <p:nvPr/>
                </p:nvSpPr>
                <p:spPr bwMode="auto">
                  <a:xfrm flipV="1">
                    <a:off x="3621" y="40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08" name="Line 624"/>
                  <p:cNvSpPr>
                    <a:spLocks noChangeShapeType="1"/>
                  </p:cNvSpPr>
                  <p:nvPr/>
                </p:nvSpPr>
                <p:spPr bwMode="auto">
                  <a:xfrm flipV="1">
                    <a:off x="3621" y="40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09" name="Line 625"/>
                  <p:cNvSpPr>
                    <a:spLocks noChangeShapeType="1"/>
                  </p:cNvSpPr>
                  <p:nvPr/>
                </p:nvSpPr>
                <p:spPr bwMode="auto">
                  <a:xfrm flipV="1">
                    <a:off x="3621" y="406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10" name="Line 626"/>
                  <p:cNvSpPr>
                    <a:spLocks noChangeShapeType="1"/>
                  </p:cNvSpPr>
                  <p:nvPr/>
                </p:nvSpPr>
                <p:spPr bwMode="auto">
                  <a:xfrm flipV="1">
                    <a:off x="3621" y="40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11" name="Line 627"/>
                  <p:cNvSpPr>
                    <a:spLocks noChangeShapeType="1"/>
                  </p:cNvSpPr>
                  <p:nvPr/>
                </p:nvSpPr>
                <p:spPr bwMode="auto">
                  <a:xfrm>
                    <a:off x="3621" y="40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12" name="Line 628"/>
                  <p:cNvSpPr>
                    <a:spLocks noChangeShapeType="1"/>
                  </p:cNvSpPr>
                  <p:nvPr/>
                </p:nvSpPr>
                <p:spPr bwMode="auto">
                  <a:xfrm flipV="1">
                    <a:off x="3621" y="40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13" name="Line 629"/>
                  <p:cNvSpPr>
                    <a:spLocks noChangeShapeType="1"/>
                  </p:cNvSpPr>
                  <p:nvPr/>
                </p:nvSpPr>
                <p:spPr bwMode="auto">
                  <a:xfrm>
                    <a:off x="3621" y="406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14" name="Line 630"/>
                  <p:cNvSpPr>
                    <a:spLocks noChangeShapeType="1"/>
                  </p:cNvSpPr>
                  <p:nvPr/>
                </p:nvSpPr>
                <p:spPr bwMode="auto">
                  <a:xfrm flipH="1" flipV="1">
                    <a:off x="3620" y="40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15" name="Line 631"/>
                  <p:cNvSpPr>
                    <a:spLocks noChangeShapeType="1"/>
                  </p:cNvSpPr>
                  <p:nvPr/>
                </p:nvSpPr>
                <p:spPr bwMode="auto">
                  <a:xfrm>
                    <a:off x="3620" y="40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16" name="Line 632"/>
                  <p:cNvSpPr>
                    <a:spLocks noChangeShapeType="1"/>
                  </p:cNvSpPr>
                  <p:nvPr/>
                </p:nvSpPr>
                <p:spPr bwMode="auto">
                  <a:xfrm flipH="1">
                    <a:off x="3618" y="406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17" name="Line 633"/>
                  <p:cNvSpPr>
                    <a:spLocks noChangeShapeType="1"/>
                  </p:cNvSpPr>
                  <p:nvPr/>
                </p:nvSpPr>
                <p:spPr bwMode="auto">
                  <a:xfrm flipH="1" flipV="1">
                    <a:off x="3616" y="4062"/>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18" name="Line 634"/>
                  <p:cNvSpPr>
                    <a:spLocks noChangeShapeType="1"/>
                  </p:cNvSpPr>
                  <p:nvPr/>
                </p:nvSpPr>
                <p:spPr bwMode="auto">
                  <a:xfrm flipV="1">
                    <a:off x="3616" y="40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19" name="Line 635"/>
                  <p:cNvSpPr>
                    <a:spLocks noChangeShapeType="1"/>
                  </p:cNvSpPr>
                  <p:nvPr/>
                </p:nvSpPr>
                <p:spPr bwMode="auto">
                  <a:xfrm flipV="1">
                    <a:off x="3616" y="405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20" name="Line 636"/>
                  <p:cNvSpPr>
                    <a:spLocks noChangeShapeType="1"/>
                  </p:cNvSpPr>
                  <p:nvPr/>
                </p:nvSpPr>
                <p:spPr bwMode="auto">
                  <a:xfrm flipV="1">
                    <a:off x="3616" y="405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21" name="Line 637"/>
                  <p:cNvSpPr>
                    <a:spLocks noChangeShapeType="1"/>
                  </p:cNvSpPr>
                  <p:nvPr/>
                </p:nvSpPr>
                <p:spPr bwMode="auto">
                  <a:xfrm flipV="1">
                    <a:off x="3616" y="405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22" name="Line 638"/>
                  <p:cNvSpPr>
                    <a:spLocks noChangeShapeType="1"/>
                  </p:cNvSpPr>
                  <p:nvPr/>
                </p:nvSpPr>
                <p:spPr bwMode="auto">
                  <a:xfrm flipV="1">
                    <a:off x="3616" y="405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23" name="Line 639"/>
                  <p:cNvSpPr>
                    <a:spLocks noChangeShapeType="1"/>
                  </p:cNvSpPr>
                  <p:nvPr/>
                </p:nvSpPr>
                <p:spPr bwMode="auto">
                  <a:xfrm>
                    <a:off x="3618" y="405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24" name="Line 640"/>
                  <p:cNvSpPr>
                    <a:spLocks noChangeShapeType="1"/>
                  </p:cNvSpPr>
                  <p:nvPr/>
                </p:nvSpPr>
                <p:spPr bwMode="auto">
                  <a:xfrm flipV="1">
                    <a:off x="3618" y="405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25" name="Line 641"/>
                  <p:cNvSpPr>
                    <a:spLocks noChangeShapeType="1"/>
                  </p:cNvSpPr>
                  <p:nvPr/>
                </p:nvSpPr>
                <p:spPr bwMode="auto">
                  <a:xfrm flipH="1" flipV="1">
                    <a:off x="3616" y="405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26" name="Line 642"/>
                  <p:cNvSpPr>
                    <a:spLocks noChangeShapeType="1"/>
                  </p:cNvSpPr>
                  <p:nvPr/>
                </p:nvSpPr>
                <p:spPr bwMode="auto">
                  <a:xfrm flipV="1">
                    <a:off x="3616" y="404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27" name="Line 643"/>
                  <p:cNvSpPr>
                    <a:spLocks noChangeShapeType="1"/>
                  </p:cNvSpPr>
                  <p:nvPr/>
                </p:nvSpPr>
                <p:spPr bwMode="auto">
                  <a:xfrm flipV="1">
                    <a:off x="3616" y="404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28" name="Line 644"/>
                  <p:cNvSpPr>
                    <a:spLocks noChangeShapeType="1"/>
                  </p:cNvSpPr>
                  <p:nvPr/>
                </p:nvSpPr>
                <p:spPr bwMode="auto">
                  <a:xfrm flipV="1">
                    <a:off x="3616" y="404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29" name="Line 645"/>
                  <p:cNvSpPr>
                    <a:spLocks noChangeShapeType="1"/>
                  </p:cNvSpPr>
                  <p:nvPr/>
                </p:nvSpPr>
                <p:spPr bwMode="auto">
                  <a:xfrm flipH="1" flipV="1">
                    <a:off x="3614" y="404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30" name="Line 646"/>
                  <p:cNvSpPr>
                    <a:spLocks noChangeShapeType="1"/>
                  </p:cNvSpPr>
                  <p:nvPr/>
                </p:nvSpPr>
                <p:spPr bwMode="auto">
                  <a:xfrm>
                    <a:off x="3614" y="404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31" name="Line 647"/>
                  <p:cNvSpPr>
                    <a:spLocks noChangeShapeType="1"/>
                  </p:cNvSpPr>
                  <p:nvPr/>
                </p:nvSpPr>
                <p:spPr bwMode="auto">
                  <a:xfrm flipV="1">
                    <a:off x="3614" y="40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32" name="Line 648"/>
                  <p:cNvSpPr>
                    <a:spLocks noChangeShapeType="1"/>
                  </p:cNvSpPr>
                  <p:nvPr/>
                </p:nvSpPr>
                <p:spPr bwMode="auto">
                  <a:xfrm>
                    <a:off x="3614" y="404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33" name="Line 649"/>
                  <p:cNvSpPr>
                    <a:spLocks noChangeShapeType="1"/>
                  </p:cNvSpPr>
                  <p:nvPr/>
                </p:nvSpPr>
                <p:spPr bwMode="auto">
                  <a:xfrm>
                    <a:off x="3614" y="404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34" name="Line 650"/>
                  <p:cNvSpPr>
                    <a:spLocks noChangeShapeType="1"/>
                  </p:cNvSpPr>
                  <p:nvPr/>
                </p:nvSpPr>
                <p:spPr bwMode="auto">
                  <a:xfrm flipH="1" flipV="1">
                    <a:off x="3613" y="40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35" name="Line 651"/>
                  <p:cNvSpPr>
                    <a:spLocks noChangeShapeType="1"/>
                  </p:cNvSpPr>
                  <p:nvPr/>
                </p:nvSpPr>
                <p:spPr bwMode="auto">
                  <a:xfrm flipH="1">
                    <a:off x="3611" y="404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grpSp>
            <p:grpSp>
              <p:nvGrpSpPr>
                <p:cNvPr id="10" name="Group 652"/>
                <p:cNvGrpSpPr>
                  <a:grpSpLocks/>
                </p:cNvGrpSpPr>
                <p:nvPr/>
              </p:nvGrpSpPr>
              <p:grpSpPr bwMode="auto">
                <a:xfrm>
                  <a:off x="3527" y="3932"/>
                  <a:ext cx="85" cy="109"/>
                  <a:chOff x="3527" y="3932"/>
                  <a:chExt cx="85" cy="109"/>
                </a:xfrm>
              </p:grpSpPr>
              <p:sp>
                <p:nvSpPr>
                  <p:cNvPr id="477837" name="Line 653"/>
                  <p:cNvSpPr>
                    <a:spLocks noChangeShapeType="1"/>
                  </p:cNvSpPr>
                  <p:nvPr/>
                </p:nvSpPr>
                <p:spPr bwMode="auto">
                  <a:xfrm flipV="1">
                    <a:off x="3611" y="403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38" name="Line 654"/>
                  <p:cNvSpPr>
                    <a:spLocks noChangeShapeType="1"/>
                  </p:cNvSpPr>
                  <p:nvPr/>
                </p:nvSpPr>
                <p:spPr bwMode="auto">
                  <a:xfrm>
                    <a:off x="3611" y="403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39" name="Line 655"/>
                  <p:cNvSpPr>
                    <a:spLocks noChangeShapeType="1"/>
                  </p:cNvSpPr>
                  <p:nvPr/>
                </p:nvSpPr>
                <p:spPr bwMode="auto">
                  <a:xfrm flipH="1" flipV="1">
                    <a:off x="3609" y="4037"/>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40" name="Line 656"/>
                  <p:cNvSpPr>
                    <a:spLocks noChangeShapeType="1"/>
                  </p:cNvSpPr>
                  <p:nvPr/>
                </p:nvSpPr>
                <p:spPr bwMode="auto">
                  <a:xfrm>
                    <a:off x="3609" y="403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41" name="Line 657"/>
                  <p:cNvSpPr>
                    <a:spLocks noChangeShapeType="1"/>
                  </p:cNvSpPr>
                  <p:nvPr/>
                </p:nvSpPr>
                <p:spPr bwMode="auto">
                  <a:xfrm flipV="1">
                    <a:off x="3609" y="4034"/>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42" name="Line 658"/>
                  <p:cNvSpPr>
                    <a:spLocks noChangeShapeType="1"/>
                  </p:cNvSpPr>
                  <p:nvPr/>
                </p:nvSpPr>
                <p:spPr bwMode="auto">
                  <a:xfrm flipV="1">
                    <a:off x="3609" y="403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43" name="Line 659"/>
                  <p:cNvSpPr>
                    <a:spLocks noChangeShapeType="1"/>
                  </p:cNvSpPr>
                  <p:nvPr/>
                </p:nvSpPr>
                <p:spPr bwMode="auto">
                  <a:xfrm flipV="1">
                    <a:off x="3609" y="403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44" name="Line 660"/>
                  <p:cNvSpPr>
                    <a:spLocks noChangeShapeType="1"/>
                  </p:cNvSpPr>
                  <p:nvPr/>
                </p:nvSpPr>
                <p:spPr bwMode="auto">
                  <a:xfrm>
                    <a:off x="3609" y="403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45" name="Line 661"/>
                  <p:cNvSpPr>
                    <a:spLocks noChangeShapeType="1"/>
                  </p:cNvSpPr>
                  <p:nvPr/>
                </p:nvSpPr>
                <p:spPr bwMode="auto">
                  <a:xfrm>
                    <a:off x="3609" y="403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46" name="Line 662"/>
                  <p:cNvSpPr>
                    <a:spLocks noChangeShapeType="1"/>
                  </p:cNvSpPr>
                  <p:nvPr/>
                </p:nvSpPr>
                <p:spPr bwMode="auto">
                  <a:xfrm flipH="1">
                    <a:off x="3608" y="403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47" name="Line 663"/>
                  <p:cNvSpPr>
                    <a:spLocks noChangeShapeType="1"/>
                  </p:cNvSpPr>
                  <p:nvPr/>
                </p:nvSpPr>
                <p:spPr bwMode="auto">
                  <a:xfrm flipH="1" flipV="1">
                    <a:off x="3606" y="4029"/>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48" name="Line 664"/>
                  <p:cNvSpPr>
                    <a:spLocks noChangeShapeType="1"/>
                  </p:cNvSpPr>
                  <p:nvPr/>
                </p:nvSpPr>
                <p:spPr bwMode="auto">
                  <a:xfrm>
                    <a:off x="3606" y="402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49" name="Line 665"/>
                  <p:cNvSpPr>
                    <a:spLocks noChangeShapeType="1"/>
                  </p:cNvSpPr>
                  <p:nvPr/>
                </p:nvSpPr>
                <p:spPr bwMode="auto">
                  <a:xfrm>
                    <a:off x="3606" y="402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50" name="Line 666"/>
                  <p:cNvSpPr>
                    <a:spLocks noChangeShapeType="1"/>
                  </p:cNvSpPr>
                  <p:nvPr/>
                </p:nvSpPr>
                <p:spPr bwMode="auto">
                  <a:xfrm flipV="1">
                    <a:off x="3606" y="402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51" name="Line 667"/>
                  <p:cNvSpPr>
                    <a:spLocks noChangeShapeType="1"/>
                  </p:cNvSpPr>
                  <p:nvPr/>
                </p:nvSpPr>
                <p:spPr bwMode="auto">
                  <a:xfrm flipV="1">
                    <a:off x="3606" y="402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52" name="Line 668"/>
                  <p:cNvSpPr>
                    <a:spLocks noChangeShapeType="1"/>
                  </p:cNvSpPr>
                  <p:nvPr/>
                </p:nvSpPr>
                <p:spPr bwMode="auto">
                  <a:xfrm>
                    <a:off x="3606" y="402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53" name="Line 669"/>
                  <p:cNvSpPr>
                    <a:spLocks noChangeShapeType="1"/>
                  </p:cNvSpPr>
                  <p:nvPr/>
                </p:nvSpPr>
                <p:spPr bwMode="auto">
                  <a:xfrm flipH="1" flipV="1">
                    <a:off x="3604" y="402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54" name="Line 670"/>
                  <p:cNvSpPr>
                    <a:spLocks noChangeShapeType="1"/>
                  </p:cNvSpPr>
                  <p:nvPr/>
                </p:nvSpPr>
                <p:spPr bwMode="auto">
                  <a:xfrm flipV="1">
                    <a:off x="3604" y="402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55" name="Line 671"/>
                  <p:cNvSpPr>
                    <a:spLocks noChangeShapeType="1"/>
                  </p:cNvSpPr>
                  <p:nvPr/>
                </p:nvSpPr>
                <p:spPr bwMode="auto">
                  <a:xfrm>
                    <a:off x="3604" y="402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56" name="Line 672"/>
                  <p:cNvSpPr>
                    <a:spLocks noChangeShapeType="1"/>
                  </p:cNvSpPr>
                  <p:nvPr/>
                </p:nvSpPr>
                <p:spPr bwMode="auto">
                  <a:xfrm flipH="1" flipV="1">
                    <a:off x="3603" y="402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57" name="Line 673"/>
                  <p:cNvSpPr>
                    <a:spLocks noChangeShapeType="1"/>
                  </p:cNvSpPr>
                  <p:nvPr/>
                </p:nvSpPr>
                <p:spPr bwMode="auto">
                  <a:xfrm flipV="1">
                    <a:off x="3603" y="401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58" name="Line 674"/>
                  <p:cNvSpPr>
                    <a:spLocks noChangeShapeType="1"/>
                  </p:cNvSpPr>
                  <p:nvPr/>
                </p:nvSpPr>
                <p:spPr bwMode="auto">
                  <a:xfrm flipV="1">
                    <a:off x="3604" y="401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59" name="Line 675"/>
                  <p:cNvSpPr>
                    <a:spLocks noChangeShapeType="1"/>
                  </p:cNvSpPr>
                  <p:nvPr/>
                </p:nvSpPr>
                <p:spPr bwMode="auto">
                  <a:xfrm flipV="1">
                    <a:off x="3604" y="401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60" name="Line 676"/>
                  <p:cNvSpPr>
                    <a:spLocks noChangeShapeType="1"/>
                  </p:cNvSpPr>
                  <p:nvPr/>
                </p:nvSpPr>
                <p:spPr bwMode="auto">
                  <a:xfrm flipV="1">
                    <a:off x="3604" y="401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61" name="Line 677"/>
                  <p:cNvSpPr>
                    <a:spLocks noChangeShapeType="1"/>
                  </p:cNvSpPr>
                  <p:nvPr/>
                </p:nvSpPr>
                <p:spPr bwMode="auto">
                  <a:xfrm>
                    <a:off x="3604" y="401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62" name="Line 678"/>
                  <p:cNvSpPr>
                    <a:spLocks noChangeShapeType="1"/>
                  </p:cNvSpPr>
                  <p:nvPr/>
                </p:nvSpPr>
                <p:spPr bwMode="auto">
                  <a:xfrm>
                    <a:off x="3604" y="401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63" name="Line 679"/>
                  <p:cNvSpPr>
                    <a:spLocks noChangeShapeType="1"/>
                  </p:cNvSpPr>
                  <p:nvPr/>
                </p:nvSpPr>
                <p:spPr bwMode="auto">
                  <a:xfrm flipH="1">
                    <a:off x="3603" y="401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64" name="Line 680"/>
                  <p:cNvSpPr>
                    <a:spLocks noChangeShapeType="1"/>
                  </p:cNvSpPr>
                  <p:nvPr/>
                </p:nvSpPr>
                <p:spPr bwMode="auto">
                  <a:xfrm>
                    <a:off x="3603" y="401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65" name="Line 681"/>
                  <p:cNvSpPr>
                    <a:spLocks noChangeShapeType="1"/>
                  </p:cNvSpPr>
                  <p:nvPr/>
                </p:nvSpPr>
                <p:spPr bwMode="auto">
                  <a:xfrm flipH="1" flipV="1">
                    <a:off x="3601" y="4015"/>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66" name="Line 682"/>
                  <p:cNvSpPr>
                    <a:spLocks noChangeShapeType="1"/>
                  </p:cNvSpPr>
                  <p:nvPr/>
                </p:nvSpPr>
                <p:spPr bwMode="auto">
                  <a:xfrm>
                    <a:off x="3601" y="401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67" name="Line 683"/>
                  <p:cNvSpPr>
                    <a:spLocks noChangeShapeType="1"/>
                  </p:cNvSpPr>
                  <p:nvPr/>
                </p:nvSpPr>
                <p:spPr bwMode="auto">
                  <a:xfrm flipH="1" flipV="1">
                    <a:off x="3599" y="401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68" name="Line 684"/>
                  <p:cNvSpPr>
                    <a:spLocks noChangeShapeType="1"/>
                  </p:cNvSpPr>
                  <p:nvPr/>
                </p:nvSpPr>
                <p:spPr bwMode="auto">
                  <a:xfrm flipH="1">
                    <a:off x="3598" y="401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69" name="Line 685"/>
                  <p:cNvSpPr>
                    <a:spLocks noChangeShapeType="1"/>
                  </p:cNvSpPr>
                  <p:nvPr/>
                </p:nvSpPr>
                <p:spPr bwMode="auto">
                  <a:xfrm flipH="1" flipV="1">
                    <a:off x="3596" y="4012"/>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70" name="Line 686"/>
                  <p:cNvSpPr>
                    <a:spLocks noChangeShapeType="1"/>
                  </p:cNvSpPr>
                  <p:nvPr/>
                </p:nvSpPr>
                <p:spPr bwMode="auto">
                  <a:xfrm flipV="1">
                    <a:off x="3596" y="4010"/>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71" name="Line 687"/>
                  <p:cNvSpPr>
                    <a:spLocks noChangeShapeType="1"/>
                  </p:cNvSpPr>
                  <p:nvPr/>
                </p:nvSpPr>
                <p:spPr bwMode="auto">
                  <a:xfrm flipV="1">
                    <a:off x="3598" y="400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72" name="Line 688"/>
                  <p:cNvSpPr>
                    <a:spLocks noChangeShapeType="1"/>
                  </p:cNvSpPr>
                  <p:nvPr/>
                </p:nvSpPr>
                <p:spPr bwMode="auto">
                  <a:xfrm>
                    <a:off x="3598" y="400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73" name="Line 689"/>
                  <p:cNvSpPr>
                    <a:spLocks noChangeShapeType="1"/>
                  </p:cNvSpPr>
                  <p:nvPr/>
                </p:nvSpPr>
                <p:spPr bwMode="auto">
                  <a:xfrm>
                    <a:off x="3599" y="4010"/>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74" name="Line 690"/>
                  <p:cNvSpPr>
                    <a:spLocks noChangeShapeType="1"/>
                  </p:cNvSpPr>
                  <p:nvPr/>
                </p:nvSpPr>
                <p:spPr bwMode="auto">
                  <a:xfrm flipV="1">
                    <a:off x="3601" y="401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75" name="Line 691"/>
                  <p:cNvSpPr>
                    <a:spLocks noChangeShapeType="1"/>
                  </p:cNvSpPr>
                  <p:nvPr/>
                </p:nvSpPr>
                <p:spPr bwMode="auto">
                  <a:xfrm flipV="1">
                    <a:off x="3601" y="400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76" name="Line 692"/>
                  <p:cNvSpPr>
                    <a:spLocks noChangeShapeType="1"/>
                  </p:cNvSpPr>
                  <p:nvPr/>
                </p:nvSpPr>
                <p:spPr bwMode="auto">
                  <a:xfrm flipH="1">
                    <a:off x="3599" y="400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77" name="Line 693"/>
                  <p:cNvSpPr>
                    <a:spLocks noChangeShapeType="1"/>
                  </p:cNvSpPr>
                  <p:nvPr/>
                </p:nvSpPr>
                <p:spPr bwMode="auto">
                  <a:xfrm flipH="1" flipV="1">
                    <a:off x="3598" y="400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78" name="Line 694"/>
                  <p:cNvSpPr>
                    <a:spLocks noChangeShapeType="1"/>
                  </p:cNvSpPr>
                  <p:nvPr/>
                </p:nvSpPr>
                <p:spPr bwMode="auto">
                  <a:xfrm flipH="1">
                    <a:off x="3596" y="4007"/>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79" name="Line 695"/>
                  <p:cNvSpPr>
                    <a:spLocks noChangeShapeType="1"/>
                  </p:cNvSpPr>
                  <p:nvPr/>
                </p:nvSpPr>
                <p:spPr bwMode="auto">
                  <a:xfrm>
                    <a:off x="3596" y="400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80" name="Line 696"/>
                  <p:cNvSpPr>
                    <a:spLocks noChangeShapeType="1"/>
                  </p:cNvSpPr>
                  <p:nvPr/>
                </p:nvSpPr>
                <p:spPr bwMode="auto">
                  <a:xfrm flipV="1">
                    <a:off x="3596" y="400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81" name="Line 697"/>
                  <p:cNvSpPr>
                    <a:spLocks noChangeShapeType="1"/>
                  </p:cNvSpPr>
                  <p:nvPr/>
                </p:nvSpPr>
                <p:spPr bwMode="auto">
                  <a:xfrm>
                    <a:off x="3596" y="400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82" name="Line 698"/>
                  <p:cNvSpPr>
                    <a:spLocks noChangeShapeType="1"/>
                  </p:cNvSpPr>
                  <p:nvPr/>
                </p:nvSpPr>
                <p:spPr bwMode="auto">
                  <a:xfrm flipV="1">
                    <a:off x="3596" y="4002"/>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83" name="Line 699"/>
                  <p:cNvSpPr>
                    <a:spLocks noChangeShapeType="1"/>
                  </p:cNvSpPr>
                  <p:nvPr/>
                </p:nvSpPr>
                <p:spPr bwMode="auto">
                  <a:xfrm>
                    <a:off x="3596" y="400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84" name="Line 700"/>
                  <p:cNvSpPr>
                    <a:spLocks noChangeShapeType="1"/>
                  </p:cNvSpPr>
                  <p:nvPr/>
                </p:nvSpPr>
                <p:spPr bwMode="auto">
                  <a:xfrm flipH="1">
                    <a:off x="3594" y="4002"/>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85" name="Line 701"/>
                  <p:cNvSpPr>
                    <a:spLocks noChangeShapeType="1"/>
                  </p:cNvSpPr>
                  <p:nvPr/>
                </p:nvSpPr>
                <p:spPr bwMode="auto">
                  <a:xfrm flipV="1">
                    <a:off x="3594" y="400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86" name="Line 702"/>
                  <p:cNvSpPr>
                    <a:spLocks noChangeShapeType="1"/>
                  </p:cNvSpPr>
                  <p:nvPr/>
                </p:nvSpPr>
                <p:spPr bwMode="auto">
                  <a:xfrm flipH="1" flipV="1">
                    <a:off x="3592" y="399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87" name="Line 703"/>
                  <p:cNvSpPr>
                    <a:spLocks noChangeShapeType="1"/>
                  </p:cNvSpPr>
                  <p:nvPr/>
                </p:nvSpPr>
                <p:spPr bwMode="auto">
                  <a:xfrm>
                    <a:off x="3592" y="399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88" name="Line 704"/>
                  <p:cNvSpPr>
                    <a:spLocks noChangeShapeType="1"/>
                  </p:cNvSpPr>
                  <p:nvPr/>
                </p:nvSpPr>
                <p:spPr bwMode="auto">
                  <a:xfrm flipV="1">
                    <a:off x="3592" y="39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89" name="Line 705"/>
                  <p:cNvSpPr>
                    <a:spLocks noChangeShapeType="1"/>
                  </p:cNvSpPr>
                  <p:nvPr/>
                </p:nvSpPr>
                <p:spPr bwMode="auto">
                  <a:xfrm>
                    <a:off x="3592" y="39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90" name="Line 706"/>
                  <p:cNvSpPr>
                    <a:spLocks noChangeShapeType="1"/>
                  </p:cNvSpPr>
                  <p:nvPr/>
                </p:nvSpPr>
                <p:spPr bwMode="auto">
                  <a:xfrm>
                    <a:off x="3592" y="39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91" name="Line 707"/>
                  <p:cNvSpPr>
                    <a:spLocks noChangeShapeType="1"/>
                  </p:cNvSpPr>
                  <p:nvPr/>
                </p:nvSpPr>
                <p:spPr bwMode="auto">
                  <a:xfrm flipH="1" flipV="1">
                    <a:off x="3591" y="39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92" name="Line 708"/>
                  <p:cNvSpPr>
                    <a:spLocks noChangeShapeType="1"/>
                  </p:cNvSpPr>
                  <p:nvPr/>
                </p:nvSpPr>
                <p:spPr bwMode="auto">
                  <a:xfrm flipV="1">
                    <a:off x="3591" y="39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93" name="Line 709"/>
                  <p:cNvSpPr>
                    <a:spLocks noChangeShapeType="1"/>
                  </p:cNvSpPr>
                  <p:nvPr/>
                </p:nvSpPr>
                <p:spPr bwMode="auto">
                  <a:xfrm>
                    <a:off x="3591" y="399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94" name="Line 710"/>
                  <p:cNvSpPr>
                    <a:spLocks noChangeShapeType="1"/>
                  </p:cNvSpPr>
                  <p:nvPr/>
                </p:nvSpPr>
                <p:spPr bwMode="auto">
                  <a:xfrm flipH="1" flipV="1">
                    <a:off x="3589" y="399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95" name="Line 711"/>
                  <p:cNvSpPr>
                    <a:spLocks noChangeShapeType="1"/>
                  </p:cNvSpPr>
                  <p:nvPr/>
                </p:nvSpPr>
                <p:spPr bwMode="auto">
                  <a:xfrm flipH="1">
                    <a:off x="3587" y="399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96" name="Line 712"/>
                  <p:cNvSpPr>
                    <a:spLocks noChangeShapeType="1"/>
                  </p:cNvSpPr>
                  <p:nvPr/>
                </p:nvSpPr>
                <p:spPr bwMode="auto">
                  <a:xfrm>
                    <a:off x="3587" y="39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97" name="Line 713"/>
                  <p:cNvSpPr>
                    <a:spLocks noChangeShapeType="1"/>
                  </p:cNvSpPr>
                  <p:nvPr/>
                </p:nvSpPr>
                <p:spPr bwMode="auto">
                  <a:xfrm>
                    <a:off x="3587" y="39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98" name="Line 714"/>
                  <p:cNvSpPr>
                    <a:spLocks noChangeShapeType="1"/>
                  </p:cNvSpPr>
                  <p:nvPr/>
                </p:nvSpPr>
                <p:spPr bwMode="auto">
                  <a:xfrm flipH="1" flipV="1">
                    <a:off x="3586" y="39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899" name="Line 715"/>
                  <p:cNvSpPr>
                    <a:spLocks noChangeShapeType="1"/>
                  </p:cNvSpPr>
                  <p:nvPr/>
                </p:nvSpPr>
                <p:spPr bwMode="auto">
                  <a:xfrm flipV="1">
                    <a:off x="3586" y="39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00" name="Line 716"/>
                  <p:cNvSpPr>
                    <a:spLocks noChangeShapeType="1"/>
                  </p:cNvSpPr>
                  <p:nvPr/>
                </p:nvSpPr>
                <p:spPr bwMode="auto">
                  <a:xfrm flipV="1">
                    <a:off x="3586" y="399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01" name="Line 717"/>
                  <p:cNvSpPr>
                    <a:spLocks noChangeShapeType="1"/>
                  </p:cNvSpPr>
                  <p:nvPr/>
                </p:nvSpPr>
                <p:spPr bwMode="auto">
                  <a:xfrm>
                    <a:off x="3587" y="399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02" name="Line 718"/>
                  <p:cNvSpPr>
                    <a:spLocks noChangeShapeType="1"/>
                  </p:cNvSpPr>
                  <p:nvPr/>
                </p:nvSpPr>
                <p:spPr bwMode="auto">
                  <a:xfrm>
                    <a:off x="3587" y="399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03" name="Line 719"/>
                  <p:cNvSpPr>
                    <a:spLocks noChangeShapeType="1"/>
                  </p:cNvSpPr>
                  <p:nvPr/>
                </p:nvSpPr>
                <p:spPr bwMode="auto">
                  <a:xfrm flipH="1" flipV="1">
                    <a:off x="3586" y="399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04" name="Line 720"/>
                  <p:cNvSpPr>
                    <a:spLocks noChangeShapeType="1"/>
                  </p:cNvSpPr>
                  <p:nvPr/>
                </p:nvSpPr>
                <p:spPr bwMode="auto">
                  <a:xfrm flipH="1">
                    <a:off x="3584" y="399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05" name="Line 721"/>
                  <p:cNvSpPr>
                    <a:spLocks noChangeShapeType="1"/>
                  </p:cNvSpPr>
                  <p:nvPr/>
                </p:nvSpPr>
                <p:spPr bwMode="auto">
                  <a:xfrm flipV="1">
                    <a:off x="3584" y="398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06" name="Line 722"/>
                  <p:cNvSpPr>
                    <a:spLocks noChangeShapeType="1"/>
                  </p:cNvSpPr>
                  <p:nvPr/>
                </p:nvSpPr>
                <p:spPr bwMode="auto">
                  <a:xfrm flipH="1" flipV="1">
                    <a:off x="3582" y="398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07" name="Line 723"/>
                  <p:cNvSpPr>
                    <a:spLocks noChangeShapeType="1"/>
                  </p:cNvSpPr>
                  <p:nvPr/>
                </p:nvSpPr>
                <p:spPr bwMode="auto">
                  <a:xfrm flipH="1">
                    <a:off x="3581" y="398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08" name="Line 724"/>
                  <p:cNvSpPr>
                    <a:spLocks noChangeShapeType="1"/>
                  </p:cNvSpPr>
                  <p:nvPr/>
                </p:nvSpPr>
                <p:spPr bwMode="auto">
                  <a:xfrm flipH="1">
                    <a:off x="3579" y="398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09" name="Line 725"/>
                  <p:cNvSpPr>
                    <a:spLocks noChangeShapeType="1"/>
                  </p:cNvSpPr>
                  <p:nvPr/>
                </p:nvSpPr>
                <p:spPr bwMode="auto">
                  <a:xfrm flipH="1" flipV="1">
                    <a:off x="3577" y="3985"/>
                    <a:ext cx="2"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10" name="Line 726"/>
                  <p:cNvSpPr>
                    <a:spLocks noChangeShapeType="1"/>
                  </p:cNvSpPr>
                  <p:nvPr/>
                </p:nvSpPr>
                <p:spPr bwMode="auto">
                  <a:xfrm>
                    <a:off x="3577" y="398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11" name="Line 727"/>
                  <p:cNvSpPr>
                    <a:spLocks noChangeShapeType="1"/>
                  </p:cNvSpPr>
                  <p:nvPr/>
                </p:nvSpPr>
                <p:spPr bwMode="auto">
                  <a:xfrm flipH="1">
                    <a:off x="3576" y="398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12" name="Line 728"/>
                  <p:cNvSpPr>
                    <a:spLocks noChangeShapeType="1"/>
                  </p:cNvSpPr>
                  <p:nvPr/>
                </p:nvSpPr>
                <p:spPr bwMode="auto">
                  <a:xfrm flipH="1">
                    <a:off x="3574" y="398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13" name="Line 729"/>
                  <p:cNvSpPr>
                    <a:spLocks noChangeShapeType="1"/>
                  </p:cNvSpPr>
                  <p:nvPr/>
                </p:nvSpPr>
                <p:spPr bwMode="auto">
                  <a:xfrm flipH="1">
                    <a:off x="3572" y="398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14" name="Line 730"/>
                  <p:cNvSpPr>
                    <a:spLocks noChangeShapeType="1"/>
                  </p:cNvSpPr>
                  <p:nvPr/>
                </p:nvSpPr>
                <p:spPr bwMode="auto">
                  <a:xfrm flipH="1" flipV="1">
                    <a:off x="3570" y="398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15" name="Line 731"/>
                  <p:cNvSpPr>
                    <a:spLocks noChangeShapeType="1"/>
                  </p:cNvSpPr>
                  <p:nvPr/>
                </p:nvSpPr>
                <p:spPr bwMode="auto">
                  <a:xfrm>
                    <a:off x="3570" y="398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16" name="Line 732"/>
                  <p:cNvSpPr>
                    <a:spLocks noChangeShapeType="1"/>
                  </p:cNvSpPr>
                  <p:nvPr/>
                </p:nvSpPr>
                <p:spPr bwMode="auto">
                  <a:xfrm flipH="1" flipV="1">
                    <a:off x="3569" y="398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17" name="Line 733"/>
                  <p:cNvSpPr>
                    <a:spLocks noChangeShapeType="1"/>
                  </p:cNvSpPr>
                  <p:nvPr/>
                </p:nvSpPr>
                <p:spPr bwMode="auto">
                  <a:xfrm flipH="1">
                    <a:off x="3567" y="398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18" name="Line 734"/>
                  <p:cNvSpPr>
                    <a:spLocks noChangeShapeType="1"/>
                  </p:cNvSpPr>
                  <p:nvPr/>
                </p:nvSpPr>
                <p:spPr bwMode="auto">
                  <a:xfrm flipH="1">
                    <a:off x="3565" y="398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19" name="Line 735"/>
                  <p:cNvSpPr>
                    <a:spLocks noChangeShapeType="1"/>
                  </p:cNvSpPr>
                  <p:nvPr/>
                </p:nvSpPr>
                <p:spPr bwMode="auto">
                  <a:xfrm>
                    <a:off x="3565" y="398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20" name="Line 736"/>
                  <p:cNvSpPr>
                    <a:spLocks noChangeShapeType="1"/>
                  </p:cNvSpPr>
                  <p:nvPr/>
                </p:nvSpPr>
                <p:spPr bwMode="auto">
                  <a:xfrm flipH="1">
                    <a:off x="3564" y="398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21" name="Line 737"/>
                  <p:cNvSpPr>
                    <a:spLocks noChangeShapeType="1"/>
                  </p:cNvSpPr>
                  <p:nvPr/>
                </p:nvSpPr>
                <p:spPr bwMode="auto">
                  <a:xfrm flipH="1" flipV="1">
                    <a:off x="3562" y="398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22" name="Line 738"/>
                  <p:cNvSpPr>
                    <a:spLocks noChangeShapeType="1"/>
                  </p:cNvSpPr>
                  <p:nvPr/>
                </p:nvSpPr>
                <p:spPr bwMode="auto">
                  <a:xfrm flipV="1">
                    <a:off x="3562" y="398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23" name="Line 739"/>
                  <p:cNvSpPr>
                    <a:spLocks noChangeShapeType="1"/>
                  </p:cNvSpPr>
                  <p:nvPr/>
                </p:nvSpPr>
                <p:spPr bwMode="auto">
                  <a:xfrm flipH="1">
                    <a:off x="3562" y="398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24" name="Line 740"/>
                  <p:cNvSpPr>
                    <a:spLocks noChangeShapeType="1"/>
                  </p:cNvSpPr>
                  <p:nvPr/>
                </p:nvSpPr>
                <p:spPr bwMode="auto">
                  <a:xfrm flipH="1" flipV="1">
                    <a:off x="3560" y="397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25" name="Line 741"/>
                  <p:cNvSpPr>
                    <a:spLocks noChangeShapeType="1"/>
                  </p:cNvSpPr>
                  <p:nvPr/>
                </p:nvSpPr>
                <p:spPr bwMode="auto">
                  <a:xfrm flipH="1">
                    <a:off x="3559" y="39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26" name="Line 742"/>
                  <p:cNvSpPr>
                    <a:spLocks noChangeShapeType="1"/>
                  </p:cNvSpPr>
                  <p:nvPr/>
                </p:nvSpPr>
                <p:spPr bwMode="auto">
                  <a:xfrm>
                    <a:off x="3559" y="39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27" name="Line 743"/>
                  <p:cNvSpPr>
                    <a:spLocks noChangeShapeType="1"/>
                  </p:cNvSpPr>
                  <p:nvPr/>
                </p:nvSpPr>
                <p:spPr bwMode="auto">
                  <a:xfrm>
                    <a:off x="3559" y="39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28" name="Line 744"/>
                  <p:cNvSpPr>
                    <a:spLocks noChangeShapeType="1"/>
                  </p:cNvSpPr>
                  <p:nvPr/>
                </p:nvSpPr>
                <p:spPr bwMode="auto">
                  <a:xfrm flipH="1">
                    <a:off x="3557" y="397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29" name="Line 745"/>
                  <p:cNvSpPr>
                    <a:spLocks noChangeShapeType="1"/>
                  </p:cNvSpPr>
                  <p:nvPr/>
                </p:nvSpPr>
                <p:spPr bwMode="auto">
                  <a:xfrm flipH="1" flipV="1">
                    <a:off x="3555" y="397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30" name="Line 746"/>
                  <p:cNvSpPr>
                    <a:spLocks noChangeShapeType="1"/>
                  </p:cNvSpPr>
                  <p:nvPr/>
                </p:nvSpPr>
                <p:spPr bwMode="auto">
                  <a:xfrm flipV="1">
                    <a:off x="3555" y="397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31" name="Line 747"/>
                  <p:cNvSpPr>
                    <a:spLocks noChangeShapeType="1"/>
                  </p:cNvSpPr>
                  <p:nvPr/>
                </p:nvSpPr>
                <p:spPr bwMode="auto">
                  <a:xfrm flipH="1">
                    <a:off x="3554"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32" name="Line 748"/>
                  <p:cNvSpPr>
                    <a:spLocks noChangeShapeType="1"/>
                  </p:cNvSpPr>
                  <p:nvPr/>
                </p:nvSpPr>
                <p:spPr bwMode="auto">
                  <a:xfrm flipV="1">
                    <a:off x="3554"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33" name="Line 749"/>
                  <p:cNvSpPr>
                    <a:spLocks noChangeShapeType="1"/>
                  </p:cNvSpPr>
                  <p:nvPr/>
                </p:nvSpPr>
                <p:spPr bwMode="auto">
                  <a:xfrm flipH="1">
                    <a:off x="3552" y="397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34" name="Line 750"/>
                  <p:cNvSpPr>
                    <a:spLocks noChangeShapeType="1"/>
                  </p:cNvSpPr>
                  <p:nvPr/>
                </p:nvSpPr>
                <p:spPr bwMode="auto">
                  <a:xfrm>
                    <a:off x="3552"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35" name="Line 751"/>
                  <p:cNvSpPr>
                    <a:spLocks noChangeShapeType="1"/>
                  </p:cNvSpPr>
                  <p:nvPr/>
                </p:nvSpPr>
                <p:spPr bwMode="auto">
                  <a:xfrm flipH="1">
                    <a:off x="3549" y="3976"/>
                    <a:ext cx="3"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36" name="Line 752"/>
                  <p:cNvSpPr>
                    <a:spLocks noChangeShapeType="1"/>
                  </p:cNvSpPr>
                  <p:nvPr/>
                </p:nvSpPr>
                <p:spPr bwMode="auto">
                  <a:xfrm flipH="1">
                    <a:off x="3547" y="397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37" name="Line 753"/>
                  <p:cNvSpPr>
                    <a:spLocks noChangeShapeType="1"/>
                  </p:cNvSpPr>
                  <p:nvPr/>
                </p:nvSpPr>
                <p:spPr bwMode="auto">
                  <a:xfrm>
                    <a:off x="3547"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38" name="Line 754"/>
                  <p:cNvSpPr>
                    <a:spLocks noChangeShapeType="1"/>
                  </p:cNvSpPr>
                  <p:nvPr/>
                </p:nvSpPr>
                <p:spPr bwMode="auto">
                  <a:xfrm flipH="1" flipV="1">
                    <a:off x="3545" y="397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39" name="Line 755"/>
                  <p:cNvSpPr>
                    <a:spLocks noChangeShapeType="1"/>
                  </p:cNvSpPr>
                  <p:nvPr/>
                </p:nvSpPr>
                <p:spPr bwMode="auto">
                  <a:xfrm flipH="1">
                    <a:off x="3543" y="397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40" name="Line 756"/>
                  <p:cNvSpPr>
                    <a:spLocks noChangeShapeType="1"/>
                  </p:cNvSpPr>
                  <p:nvPr/>
                </p:nvSpPr>
                <p:spPr bwMode="auto">
                  <a:xfrm>
                    <a:off x="3543"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41" name="Line 757"/>
                  <p:cNvSpPr>
                    <a:spLocks noChangeShapeType="1"/>
                  </p:cNvSpPr>
                  <p:nvPr/>
                </p:nvSpPr>
                <p:spPr bwMode="auto">
                  <a:xfrm>
                    <a:off x="3543" y="397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42" name="Line 758"/>
                  <p:cNvSpPr>
                    <a:spLocks noChangeShapeType="1"/>
                  </p:cNvSpPr>
                  <p:nvPr/>
                </p:nvSpPr>
                <p:spPr bwMode="auto">
                  <a:xfrm flipH="1" flipV="1">
                    <a:off x="3542"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43" name="Line 759"/>
                  <p:cNvSpPr>
                    <a:spLocks noChangeShapeType="1"/>
                  </p:cNvSpPr>
                  <p:nvPr/>
                </p:nvSpPr>
                <p:spPr bwMode="auto">
                  <a:xfrm flipV="1">
                    <a:off x="3542" y="397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44" name="Line 760"/>
                  <p:cNvSpPr>
                    <a:spLocks noChangeShapeType="1"/>
                  </p:cNvSpPr>
                  <p:nvPr/>
                </p:nvSpPr>
                <p:spPr bwMode="auto">
                  <a:xfrm flipH="1">
                    <a:off x="3540" y="397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45" name="Line 761"/>
                  <p:cNvSpPr>
                    <a:spLocks noChangeShapeType="1"/>
                  </p:cNvSpPr>
                  <p:nvPr/>
                </p:nvSpPr>
                <p:spPr bwMode="auto">
                  <a:xfrm>
                    <a:off x="3540"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46" name="Line 762"/>
                  <p:cNvSpPr>
                    <a:spLocks noChangeShapeType="1"/>
                  </p:cNvSpPr>
                  <p:nvPr/>
                </p:nvSpPr>
                <p:spPr bwMode="auto">
                  <a:xfrm flipH="1">
                    <a:off x="3538" y="397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47" name="Line 763"/>
                  <p:cNvSpPr>
                    <a:spLocks noChangeShapeType="1"/>
                  </p:cNvSpPr>
                  <p:nvPr/>
                </p:nvSpPr>
                <p:spPr bwMode="auto">
                  <a:xfrm flipH="1">
                    <a:off x="3537" y="397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48" name="Line 764"/>
                  <p:cNvSpPr>
                    <a:spLocks noChangeShapeType="1"/>
                  </p:cNvSpPr>
                  <p:nvPr/>
                </p:nvSpPr>
                <p:spPr bwMode="auto">
                  <a:xfrm flipH="1">
                    <a:off x="3535" y="397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49" name="Line 765"/>
                  <p:cNvSpPr>
                    <a:spLocks noChangeShapeType="1"/>
                  </p:cNvSpPr>
                  <p:nvPr/>
                </p:nvSpPr>
                <p:spPr bwMode="auto">
                  <a:xfrm flipV="1">
                    <a:off x="3535" y="397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50" name="Line 766"/>
                  <p:cNvSpPr>
                    <a:spLocks noChangeShapeType="1"/>
                  </p:cNvSpPr>
                  <p:nvPr/>
                </p:nvSpPr>
                <p:spPr bwMode="auto">
                  <a:xfrm flipH="1">
                    <a:off x="3533" y="397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51" name="Line 767"/>
                  <p:cNvSpPr>
                    <a:spLocks noChangeShapeType="1"/>
                  </p:cNvSpPr>
                  <p:nvPr/>
                </p:nvSpPr>
                <p:spPr bwMode="auto">
                  <a:xfrm flipH="1" flipV="1">
                    <a:off x="3532" y="39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52" name="Line 768"/>
                  <p:cNvSpPr>
                    <a:spLocks noChangeShapeType="1"/>
                  </p:cNvSpPr>
                  <p:nvPr/>
                </p:nvSpPr>
                <p:spPr bwMode="auto">
                  <a:xfrm flipH="1">
                    <a:off x="3530" y="397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53" name="Line 769"/>
                  <p:cNvSpPr>
                    <a:spLocks noChangeShapeType="1"/>
                  </p:cNvSpPr>
                  <p:nvPr/>
                </p:nvSpPr>
                <p:spPr bwMode="auto">
                  <a:xfrm>
                    <a:off x="3530" y="39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54" name="Line 770"/>
                  <p:cNvSpPr>
                    <a:spLocks noChangeShapeType="1"/>
                  </p:cNvSpPr>
                  <p:nvPr/>
                </p:nvSpPr>
                <p:spPr bwMode="auto">
                  <a:xfrm flipH="1">
                    <a:off x="3528" y="397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55" name="Line 771"/>
                  <p:cNvSpPr>
                    <a:spLocks noChangeShapeType="1"/>
                  </p:cNvSpPr>
                  <p:nvPr/>
                </p:nvSpPr>
                <p:spPr bwMode="auto">
                  <a:xfrm flipH="1">
                    <a:off x="3527"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56" name="Line 772"/>
                  <p:cNvSpPr>
                    <a:spLocks noChangeShapeType="1"/>
                  </p:cNvSpPr>
                  <p:nvPr/>
                </p:nvSpPr>
                <p:spPr bwMode="auto">
                  <a:xfrm>
                    <a:off x="3527" y="39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57" name="Line 773"/>
                  <p:cNvSpPr>
                    <a:spLocks noChangeShapeType="1"/>
                  </p:cNvSpPr>
                  <p:nvPr/>
                </p:nvSpPr>
                <p:spPr bwMode="auto">
                  <a:xfrm flipV="1">
                    <a:off x="3527" y="39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58" name="Line 774"/>
                  <p:cNvSpPr>
                    <a:spLocks noChangeShapeType="1"/>
                  </p:cNvSpPr>
                  <p:nvPr/>
                </p:nvSpPr>
                <p:spPr bwMode="auto">
                  <a:xfrm flipV="1">
                    <a:off x="3527" y="3968"/>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59" name="Line 775"/>
                  <p:cNvSpPr>
                    <a:spLocks noChangeShapeType="1"/>
                  </p:cNvSpPr>
                  <p:nvPr/>
                </p:nvSpPr>
                <p:spPr bwMode="auto">
                  <a:xfrm flipV="1">
                    <a:off x="3527" y="39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60" name="Line 776"/>
                  <p:cNvSpPr>
                    <a:spLocks noChangeShapeType="1"/>
                  </p:cNvSpPr>
                  <p:nvPr/>
                </p:nvSpPr>
                <p:spPr bwMode="auto">
                  <a:xfrm flipV="1">
                    <a:off x="3527"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61" name="Line 777"/>
                  <p:cNvSpPr>
                    <a:spLocks noChangeShapeType="1"/>
                  </p:cNvSpPr>
                  <p:nvPr/>
                </p:nvSpPr>
                <p:spPr bwMode="auto">
                  <a:xfrm>
                    <a:off x="3527"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62" name="Line 778"/>
                  <p:cNvSpPr>
                    <a:spLocks noChangeShapeType="1"/>
                  </p:cNvSpPr>
                  <p:nvPr/>
                </p:nvSpPr>
                <p:spPr bwMode="auto">
                  <a:xfrm>
                    <a:off x="3527"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63" name="Line 779"/>
                  <p:cNvSpPr>
                    <a:spLocks noChangeShapeType="1"/>
                  </p:cNvSpPr>
                  <p:nvPr/>
                </p:nvSpPr>
                <p:spPr bwMode="auto">
                  <a:xfrm>
                    <a:off x="3528" y="396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64" name="Line 780"/>
                  <p:cNvSpPr>
                    <a:spLocks noChangeShapeType="1"/>
                  </p:cNvSpPr>
                  <p:nvPr/>
                </p:nvSpPr>
                <p:spPr bwMode="auto">
                  <a:xfrm>
                    <a:off x="3530"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65" name="Line 781"/>
                  <p:cNvSpPr>
                    <a:spLocks noChangeShapeType="1"/>
                  </p:cNvSpPr>
                  <p:nvPr/>
                </p:nvSpPr>
                <p:spPr bwMode="auto">
                  <a:xfrm>
                    <a:off x="3530" y="396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66" name="Line 782"/>
                  <p:cNvSpPr>
                    <a:spLocks noChangeShapeType="1"/>
                  </p:cNvSpPr>
                  <p:nvPr/>
                </p:nvSpPr>
                <p:spPr bwMode="auto">
                  <a:xfrm flipV="1">
                    <a:off x="3532"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67" name="Line 783"/>
                  <p:cNvSpPr>
                    <a:spLocks noChangeShapeType="1"/>
                  </p:cNvSpPr>
                  <p:nvPr/>
                </p:nvSpPr>
                <p:spPr bwMode="auto">
                  <a:xfrm>
                    <a:off x="3533" y="396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68" name="Line 784"/>
                  <p:cNvSpPr>
                    <a:spLocks noChangeShapeType="1"/>
                  </p:cNvSpPr>
                  <p:nvPr/>
                </p:nvSpPr>
                <p:spPr bwMode="auto">
                  <a:xfrm flipV="1">
                    <a:off x="3535"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69" name="Line 785"/>
                  <p:cNvSpPr>
                    <a:spLocks noChangeShapeType="1"/>
                  </p:cNvSpPr>
                  <p:nvPr/>
                </p:nvSpPr>
                <p:spPr bwMode="auto">
                  <a:xfrm>
                    <a:off x="3535"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70" name="Line 786"/>
                  <p:cNvSpPr>
                    <a:spLocks noChangeShapeType="1"/>
                  </p:cNvSpPr>
                  <p:nvPr/>
                </p:nvSpPr>
                <p:spPr bwMode="auto">
                  <a:xfrm>
                    <a:off x="3537"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71" name="Line 787"/>
                  <p:cNvSpPr>
                    <a:spLocks noChangeShapeType="1"/>
                  </p:cNvSpPr>
                  <p:nvPr/>
                </p:nvSpPr>
                <p:spPr bwMode="auto">
                  <a:xfrm>
                    <a:off x="3538"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72" name="Line 788"/>
                  <p:cNvSpPr>
                    <a:spLocks noChangeShapeType="1"/>
                  </p:cNvSpPr>
                  <p:nvPr/>
                </p:nvSpPr>
                <p:spPr bwMode="auto">
                  <a:xfrm>
                    <a:off x="3540"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73" name="Line 789"/>
                  <p:cNvSpPr>
                    <a:spLocks noChangeShapeType="1"/>
                  </p:cNvSpPr>
                  <p:nvPr/>
                </p:nvSpPr>
                <p:spPr bwMode="auto">
                  <a:xfrm>
                    <a:off x="3540"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74" name="Line 790"/>
                  <p:cNvSpPr>
                    <a:spLocks noChangeShapeType="1"/>
                  </p:cNvSpPr>
                  <p:nvPr/>
                </p:nvSpPr>
                <p:spPr bwMode="auto">
                  <a:xfrm flipV="1">
                    <a:off x="3542"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75" name="Line 791"/>
                  <p:cNvSpPr>
                    <a:spLocks noChangeShapeType="1"/>
                  </p:cNvSpPr>
                  <p:nvPr/>
                </p:nvSpPr>
                <p:spPr bwMode="auto">
                  <a:xfrm flipV="1">
                    <a:off x="3542" y="396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76" name="Line 792"/>
                  <p:cNvSpPr>
                    <a:spLocks noChangeShapeType="1"/>
                  </p:cNvSpPr>
                  <p:nvPr/>
                </p:nvSpPr>
                <p:spPr bwMode="auto">
                  <a:xfrm>
                    <a:off x="3543"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77" name="Line 793"/>
                  <p:cNvSpPr>
                    <a:spLocks noChangeShapeType="1"/>
                  </p:cNvSpPr>
                  <p:nvPr/>
                </p:nvSpPr>
                <p:spPr bwMode="auto">
                  <a:xfrm>
                    <a:off x="3543"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78" name="Line 794"/>
                  <p:cNvSpPr>
                    <a:spLocks noChangeShapeType="1"/>
                  </p:cNvSpPr>
                  <p:nvPr/>
                </p:nvSpPr>
                <p:spPr bwMode="auto">
                  <a:xfrm>
                    <a:off x="3543" y="396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79" name="Line 795"/>
                  <p:cNvSpPr>
                    <a:spLocks noChangeShapeType="1"/>
                  </p:cNvSpPr>
                  <p:nvPr/>
                </p:nvSpPr>
                <p:spPr bwMode="auto">
                  <a:xfrm flipV="1">
                    <a:off x="3545" y="396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80" name="Line 796"/>
                  <p:cNvSpPr>
                    <a:spLocks noChangeShapeType="1"/>
                  </p:cNvSpPr>
                  <p:nvPr/>
                </p:nvSpPr>
                <p:spPr bwMode="auto">
                  <a:xfrm flipV="1">
                    <a:off x="3547" y="395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81" name="Line 797"/>
                  <p:cNvSpPr>
                    <a:spLocks noChangeShapeType="1"/>
                  </p:cNvSpPr>
                  <p:nvPr/>
                </p:nvSpPr>
                <p:spPr bwMode="auto">
                  <a:xfrm>
                    <a:off x="3547" y="395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82" name="Line 798"/>
                  <p:cNvSpPr>
                    <a:spLocks noChangeShapeType="1"/>
                  </p:cNvSpPr>
                  <p:nvPr/>
                </p:nvSpPr>
                <p:spPr bwMode="auto">
                  <a:xfrm>
                    <a:off x="3549" y="3961"/>
                    <a:ext cx="3"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83" name="Line 799"/>
                  <p:cNvSpPr>
                    <a:spLocks noChangeShapeType="1"/>
                  </p:cNvSpPr>
                  <p:nvPr/>
                </p:nvSpPr>
                <p:spPr bwMode="auto">
                  <a:xfrm>
                    <a:off x="3552"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84" name="Line 800"/>
                  <p:cNvSpPr>
                    <a:spLocks noChangeShapeType="1"/>
                  </p:cNvSpPr>
                  <p:nvPr/>
                </p:nvSpPr>
                <p:spPr bwMode="auto">
                  <a:xfrm>
                    <a:off x="3552" y="396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85" name="Line 801"/>
                  <p:cNvSpPr>
                    <a:spLocks noChangeShapeType="1"/>
                  </p:cNvSpPr>
                  <p:nvPr/>
                </p:nvSpPr>
                <p:spPr bwMode="auto">
                  <a:xfrm>
                    <a:off x="3554"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86" name="Line 802"/>
                  <p:cNvSpPr>
                    <a:spLocks noChangeShapeType="1"/>
                  </p:cNvSpPr>
                  <p:nvPr/>
                </p:nvSpPr>
                <p:spPr bwMode="auto">
                  <a:xfrm flipV="1">
                    <a:off x="3554" y="395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87" name="Line 803"/>
                  <p:cNvSpPr>
                    <a:spLocks noChangeShapeType="1"/>
                  </p:cNvSpPr>
                  <p:nvPr/>
                </p:nvSpPr>
                <p:spPr bwMode="auto">
                  <a:xfrm>
                    <a:off x="3555"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88" name="Line 804"/>
                  <p:cNvSpPr>
                    <a:spLocks noChangeShapeType="1"/>
                  </p:cNvSpPr>
                  <p:nvPr/>
                </p:nvSpPr>
                <p:spPr bwMode="auto">
                  <a:xfrm flipV="1">
                    <a:off x="3555" y="395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89" name="Line 805"/>
                  <p:cNvSpPr>
                    <a:spLocks noChangeShapeType="1"/>
                  </p:cNvSpPr>
                  <p:nvPr/>
                </p:nvSpPr>
                <p:spPr bwMode="auto">
                  <a:xfrm>
                    <a:off x="3557" y="395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90" name="Line 806"/>
                  <p:cNvSpPr>
                    <a:spLocks noChangeShapeType="1"/>
                  </p:cNvSpPr>
                  <p:nvPr/>
                </p:nvSpPr>
                <p:spPr bwMode="auto">
                  <a:xfrm>
                    <a:off x="3559"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91" name="Line 807"/>
                  <p:cNvSpPr>
                    <a:spLocks noChangeShapeType="1"/>
                  </p:cNvSpPr>
                  <p:nvPr/>
                </p:nvSpPr>
                <p:spPr bwMode="auto">
                  <a:xfrm>
                    <a:off x="3559"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92" name="Line 808"/>
                  <p:cNvSpPr>
                    <a:spLocks noChangeShapeType="1"/>
                  </p:cNvSpPr>
                  <p:nvPr/>
                </p:nvSpPr>
                <p:spPr bwMode="auto">
                  <a:xfrm>
                    <a:off x="3559"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93" name="Line 809"/>
                  <p:cNvSpPr>
                    <a:spLocks noChangeShapeType="1"/>
                  </p:cNvSpPr>
                  <p:nvPr/>
                </p:nvSpPr>
                <p:spPr bwMode="auto">
                  <a:xfrm flipV="1">
                    <a:off x="3560" y="395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94" name="Line 810"/>
                  <p:cNvSpPr>
                    <a:spLocks noChangeShapeType="1"/>
                  </p:cNvSpPr>
                  <p:nvPr/>
                </p:nvSpPr>
                <p:spPr bwMode="auto">
                  <a:xfrm>
                    <a:off x="3562" y="395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95" name="Line 811"/>
                  <p:cNvSpPr>
                    <a:spLocks noChangeShapeType="1"/>
                  </p:cNvSpPr>
                  <p:nvPr/>
                </p:nvSpPr>
                <p:spPr bwMode="auto">
                  <a:xfrm flipH="1" flipV="1">
                    <a:off x="3562" y="395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96" name="Line 812"/>
                  <p:cNvSpPr>
                    <a:spLocks noChangeShapeType="1"/>
                  </p:cNvSpPr>
                  <p:nvPr/>
                </p:nvSpPr>
                <p:spPr bwMode="auto">
                  <a:xfrm flipV="1">
                    <a:off x="3562" y="395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97" name="Line 813"/>
                  <p:cNvSpPr>
                    <a:spLocks noChangeShapeType="1"/>
                  </p:cNvSpPr>
                  <p:nvPr/>
                </p:nvSpPr>
                <p:spPr bwMode="auto">
                  <a:xfrm>
                    <a:off x="3564" y="395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98" name="Line 814"/>
                  <p:cNvSpPr>
                    <a:spLocks noChangeShapeType="1"/>
                  </p:cNvSpPr>
                  <p:nvPr/>
                </p:nvSpPr>
                <p:spPr bwMode="auto">
                  <a:xfrm>
                    <a:off x="3565" y="395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7999" name="Line 815"/>
                  <p:cNvSpPr>
                    <a:spLocks noChangeShapeType="1"/>
                  </p:cNvSpPr>
                  <p:nvPr/>
                </p:nvSpPr>
                <p:spPr bwMode="auto">
                  <a:xfrm>
                    <a:off x="3565" y="395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00" name="Line 816"/>
                  <p:cNvSpPr>
                    <a:spLocks noChangeShapeType="1"/>
                  </p:cNvSpPr>
                  <p:nvPr/>
                </p:nvSpPr>
                <p:spPr bwMode="auto">
                  <a:xfrm>
                    <a:off x="3567" y="395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01" name="Line 817"/>
                  <p:cNvSpPr>
                    <a:spLocks noChangeShapeType="1"/>
                  </p:cNvSpPr>
                  <p:nvPr/>
                </p:nvSpPr>
                <p:spPr bwMode="auto">
                  <a:xfrm flipV="1">
                    <a:off x="3569" y="395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02" name="Line 818"/>
                  <p:cNvSpPr>
                    <a:spLocks noChangeShapeType="1"/>
                  </p:cNvSpPr>
                  <p:nvPr/>
                </p:nvSpPr>
                <p:spPr bwMode="auto">
                  <a:xfrm>
                    <a:off x="3570" y="395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03" name="Line 819"/>
                  <p:cNvSpPr>
                    <a:spLocks noChangeShapeType="1"/>
                  </p:cNvSpPr>
                  <p:nvPr/>
                </p:nvSpPr>
                <p:spPr bwMode="auto">
                  <a:xfrm flipV="1">
                    <a:off x="3570" y="395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04" name="Line 820"/>
                  <p:cNvSpPr>
                    <a:spLocks noChangeShapeType="1"/>
                  </p:cNvSpPr>
                  <p:nvPr/>
                </p:nvSpPr>
                <p:spPr bwMode="auto">
                  <a:xfrm>
                    <a:off x="3572" y="395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05" name="Line 821"/>
                  <p:cNvSpPr>
                    <a:spLocks noChangeShapeType="1"/>
                  </p:cNvSpPr>
                  <p:nvPr/>
                </p:nvSpPr>
                <p:spPr bwMode="auto">
                  <a:xfrm>
                    <a:off x="3574" y="395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06" name="Line 822"/>
                  <p:cNvSpPr>
                    <a:spLocks noChangeShapeType="1"/>
                  </p:cNvSpPr>
                  <p:nvPr/>
                </p:nvSpPr>
                <p:spPr bwMode="auto">
                  <a:xfrm flipV="1">
                    <a:off x="3576" y="395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07" name="Line 823"/>
                  <p:cNvSpPr>
                    <a:spLocks noChangeShapeType="1"/>
                  </p:cNvSpPr>
                  <p:nvPr/>
                </p:nvSpPr>
                <p:spPr bwMode="auto">
                  <a:xfrm>
                    <a:off x="3577" y="395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08" name="Line 824"/>
                  <p:cNvSpPr>
                    <a:spLocks noChangeShapeType="1"/>
                  </p:cNvSpPr>
                  <p:nvPr/>
                </p:nvSpPr>
                <p:spPr bwMode="auto">
                  <a:xfrm flipV="1">
                    <a:off x="3577" y="394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09" name="Line 825"/>
                  <p:cNvSpPr>
                    <a:spLocks noChangeShapeType="1"/>
                  </p:cNvSpPr>
                  <p:nvPr/>
                </p:nvSpPr>
                <p:spPr bwMode="auto">
                  <a:xfrm>
                    <a:off x="3579" y="3949"/>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10" name="Line 826"/>
                  <p:cNvSpPr>
                    <a:spLocks noChangeShapeType="1"/>
                  </p:cNvSpPr>
                  <p:nvPr/>
                </p:nvSpPr>
                <p:spPr bwMode="auto">
                  <a:xfrm>
                    <a:off x="3581" y="394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11" name="Line 827"/>
                  <p:cNvSpPr>
                    <a:spLocks noChangeShapeType="1"/>
                  </p:cNvSpPr>
                  <p:nvPr/>
                </p:nvSpPr>
                <p:spPr bwMode="auto">
                  <a:xfrm flipV="1">
                    <a:off x="3582" y="394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12" name="Line 828"/>
                  <p:cNvSpPr>
                    <a:spLocks noChangeShapeType="1"/>
                  </p:cNvSpPr>
                  <p:nvPr/>
                </p:nvSpPr>
                <p:spPr bwMode="auto">
                  <a:xfrm flipV="1">
                    <a:off x="3584"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13" name="Line 829"/>
                  <p:cNvSpPr>
                    <a:spLocks noChangeShapeType="1"/>
                  </p:cNvSpPr>
                  <p:nvPr/>
                </p:nvSpPr>
                <p:spPr bwMode="auto">
                  <a:xfrm>
                    <a:off x="3584" y="394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14" name="Line 830"/>
                  <p:cNvSpPr>
                    <a:spLocks noChangeShapeType="1"/>
                  </p:cNvSpPr>
                  <p:nvPr/>
                </p:nvSpPr>
                <p:spPr bwMode="auto">
                  <a:xfrm flipV="1">
                    <a:off x="3586" y="394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15" name="Line 831"/>
                  <p:cNvSpPr>
                    <a:spLocks noChangeShapeType="1"/>
                  </p:cNvSpPr>
                  <p:nvPr/>
                </p:nvSpPr>
                <p:spPr bwMode="auto">
                  <a:xfrm>
                    <a:off x="3587" y="394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16" name="Line 832"/>
                  <p:cNvSpPr>
                    <a:spLocks noChangeShapeType="1"/>
                  </p:cNvSpPr>
                  <p:nvPr/>
                </p:nvSpPr>
                <p:spPr bwMode="auto">
                  <a:xfrm>
                    <a:off x="3587" y="394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17" name="Line 833"/>
                  <p:cNvSpPr>
                    <a:spLocks noChangeShapeType="1"/>
                  </p:cNvSpPr>
                  <p:nvPr/>
                </p:nvSpPr>
                <p:spPr bwMode="auto">
                  <a:xfrm flipH="1" flipV="1">
                    <a:off x="3586" y="394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18" name="Line 834"/>
                  <p:cNvSpPr>
                    <a:spLocks noChangeShapeType="1"/>
                  </p:cNvSpPr>
                  <p:nvPr/>
                </p:nvSpPr>
                <p:spPr bwMode="auto">
                  <a:xfrm flipV="1">
                    <a:off x="3586" y="39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19" name="Line 835"/>
                  <p:cNvSpPr>
                    <a:spLocks noChangeShapeType="1"/>
                  </p:cNvSpPr>
                  <p:nvPr/>
                </p:nvSpPr>
                <p:spPr bwMode="auto">
                  <a:xfrm flipV="1">
                    <a:off x="3586"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20" name="Line 836"/>
                  <p:cNvSpPr>
                    <a:spLocks noChangeShapeType="1"/>
                  </p:cNvSpPr>
                  <p:nvPr/>
                </p:nvSpPr>
                <p:spPr bwMode="auto">
                  <a:xfrm>
                    <a:off x="3587"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21" name="Line 837"/>
                  <p:cNvSpPr>
                    <a:spLocks noChangeShapeType="1"/>
                  </p:cNvSpPr>
                  <p:nvPr/>
                </p:nvSpPr>
                <p:spPr bwMode="auto">
                  <a:xfrm>
                    <a:off x="3587" y="39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22" name="Line 838"/>
                  <p:cNvSpPr>
                    <a:spLocks noChangeShapeType="1"/>
                  </p:cNvSpPr>
                  <p:nvPr/>
                </p:nvSpPr>
                <p:spPr bwMode="auto">
                  <a:xfrm>
                    <a:off x="3587" y="394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23" name="Line 839"/>
                  <p:cNvSpPr>
                    <a:spLocks noChangeShapeType="1"/>
                  </p:cNvSpPr>
                  <p:nvPr/>
                </p:nvSpPr>
                <p:spPr bwMode="auto">
                  <a:xfrm>
                    <a:off x="3589" y="394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24" name="Line 840"/>
                  <p:cNvSpPr>
                    <a:spLocks noChangeShapeType="1"/>
                  </p:cNvSpPr>
                  <p:nvPr/>
                </p:nvSpPr>
                <p:spPr bwMode="auto">
                  <a:xfrm>
                    <a:off x="3591" y="394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25" name="Line 841"/>
                  <p:cNvSpPr>
                    <a:spLocks noChangeShapeType="1"/>
                  </p:cNvSpPr>
                  <p:nvPr/>
                </p:nvSpPr>
                <p:spPr bwMode="auto">
                  <a:xfrm flipV="1">
                    <a:off x="3591" y="39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26" name="Line 842"/>
                  <p:cNvSpPr>
                    <a:spLocks noChangeShapeType="1"/>
                  </p:cNvSpPr>
                  <p:nvPr/>
                </p:nvSpPr>
                <p:spPr bwMode="auto">
                  <a:xfrm flipV="1">
                    <a:off x="3591"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27" name="Line 843"/>
                  <p:cNvSpPr>
                    <a:spLocks noChangeShapeType="1"/>
                  </p:cNvSpPr>
                  <p:nvPr/>
                </p:nvSpPr>
                <p:spPr bwMode="auto">
                  <a:xfrm>
                    <a:off x="3592"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28" name="Line 844"/>
                  <p:cNvSpPr>
                    <a:spLocks noChangeShapeType="1"/>
                  </p:cNvSpPr>
                  <p:nvPr/>
                </p:nvSpPr>
                <p:spPr bwMode="auto">
                  <a:xfrm>
                    <a:off x="3592"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29" name="Line 845"/>
                  <p:cNvSpPr>
                    <a:spLocks noChangeShapeType="1"/>
                  </p:cNvSpPr>
                  <p:nvPr/>
                </p:nvSpPr>
                <p:spPr bwMode="auto">
                  <a:xfrm flipV="1">
                    <a:off x="3592" y="393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30" name="Line 846"/>
                  <p:cNvSpPr>
                    <a:spLocks noChangeShapeType="1"/>
                  </p:cNvSpPr>
                  <p:nvPr/>
                </p:nvSpPr>
                <p:spPr bwMode="auto">
                  <a:xfrm flipV="1">
                    <a:off x="3592" y="393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31" name="Line 847"/>
                  <p:cNvSpPr>
                    <a:spLocks noChangeShapeType="1"/>
                  </p:cNvSpPr>
                  <p:nvPr/>
                </p:nvSpPr>
                <p:spPr bwMode="auto">
                  <a:xfrm>
                    <a:off x="3592" y="3937"/>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32" name="Line 848"/>
                  <p:cNvSpPr>
                    <a:spLocks noChangeShapeType="1"/>
                  </p:cNvSpPr>
                  <p:nvPr/>
                </p:nvSpPr>
                <p:spPr bwMode="auto">
                  <a:xfrm flipV="1">
                    <a:off x="3594" y="393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33" name="Line 849"/>
                  <p:cNvSpPr>
                    <a:spLocks noChangeShapeType="1"/>
                  </p:cNvSpPr>
                  <p:nvPr/>
                </p:nvSpPr>
                <p:spPr bwMode="auto">
                  <a:xfrm flipV="1">
                    <a:off x="3594" y="393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34" name="Line 850"/>
                  <p:cNvSpPr>
                    <a:spLocks noChangeShapeType="1"/>
                  </p:cNvSpPr>
                  <p:nvPr/>
                </p:nvSpPr>
                <p:spPr bwMode="auto">
                  <a:xfrm>
                    <a:off x="3596" y="393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35" name="Line 851"/>
                  <p:cNvSpPr>
                    <a:spLocks noChangeShapeType="1"/>
                  </p:cNvSpPr>
                  <p:nvPr/>
                </p:nvSpPr>
                <p:spPr bwMode="auto">
                  <a:xfrm flipV="1">
                    <a:off x="3596" y="393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36" name="Line 852"/>
                  <p:cNvSpPr>
                    <a:spLocks noChangeShapeType="1"/>
                  </p:cNvSpPr>
                  <p:nvPr/>
                </p:nvSpPr>
                <p:spPr bwMode="auto">
                  <a:xfrm>
                    <a:off x="3596" y="393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grpSp>
            <p:grpSp>
              <p:nvGrpSpPr>
                <p:cNvPr id="11" name="Group 853"/>
                <p:cNvGrpSpPr>
                  <a:grpSpLocks/>
                </p:cNvGrpSpPr>
                <p:nvPr/>
              </p:nvGrpSpPr>
              <p:grpSpPr bwMode="auto">
                <a:xfrm>
                  <a:off x="3596" y="3836"/>
                  <a:ext cx="68" cy="102"/>
                  <a:chOff x="3596" y="3836"/>
                  <a:chExt cx="68" cy="102"/>
                </a:xfrm>
              </p:grpSpPr>
              <p:sp>
                <p:nvSpPr>
                  <p:cNvPr id="478038" name="Line 854"/>
                  <p:cNvSpPr>
                    <a:spLocks noChangeShapeType="1"/>
                  </p:cNvSpPr>
                  <p:nvPr/>
                </p:nvSpPr>
                <p:spPr bwMode="auto">
                  <a:xfrm flipV="1">
                    <a:off x="3596" y="393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39" name="Line 855"/>
                  <p:cNvSpPr>
                    <a:spLocks noChangeShapeType="1"/>
                  </p:cNvSpPr>
                  <p:nvPr/>
                </p:nvSpPr>
                <p:spPr bwMode="auto">
                  <a:xfrm>
                    <a:off x="3596" y="393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40" name="Line 856"/>
                  <p:cNvSpPr>
                    <a:spLocks noChangeShapeType="1"/>
                  </p:cNvSpPr>
                  <p:nvPr/>
                </p:nvSpPr>
                <p:spPr bwMode="auto">
                  <a:xfrm>
                    <a:off x="3596" y="393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41" name="Line 857"/>
                  <p:cNvSpPr>
                    <a:spLocks noChangeShapeType="1"/>
                  </p:cNvSpPr>
                  <p:nvPr/>
                </p:nvSpPr>
                <p:spPr bwMode="auto">
                  <a:xfrm flipV="1">
                    <a:off x="3598" y="392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42" name="Line 858"/>
                  <p:cNvSpPr>
                    <a:spLocks noChangeShapeType="1"/>
                  </p:cNvSpPr>
                  <p:nvPr/>
                </p:nvSpPr>
                <p:spPr bwMode="auto">
                  <a:xfrm>
                    <a:off x="3599" y="3929"/>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43" name="Line 859"/>
                  <p:cNvSpPr>
                    <a:spLocks noChangeShapeType="1"/>
                  </p:cNvSpPr>
                  <p:nvPr/>
                </p:nvSpPr>
                <p:spPr bwMode="auto">
                  <a:xfrm flipV="1">
                    <a:off x="3601" y="392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44" name="Line 860"/>
                  <p:cNvSpPr>
                    <a:spLocks noChangeShapeType="1"/>
                  </p:cNvSpPr>
                  <p:nvPr/>
                </p:nvSpPr>
                <p:spPr bwMode="auto">
                  <a:xfrm flipV="1">
                    <a:off x="3601" y="392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45" name="Line 861"/>
                  <p:cNvSpPr>
                    <a:spLocks noChangeShapeType="1"/>
                  </p:cNvSpPr>
                  <p:nvPr/>
                </p:nvSpPr>
                <p:spPr bwMode="auto">
                  <a:xfrm flipH="1">
                    <a:off x="3599" y="392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46" name="Line 862"/>
                  <p:cNvSpPr>
                    <a:spLocks noChangeShapeType="1"/>
                  </p:cNvSpPr>
                  <p:nvPr/>
                </p:nvSpPr>
                <p:spPr bwMode="auto">
                  <a:xfrm flipH="1">
                    <a:off x="3598" y="392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47" name="Line 863"/>
                  <p:cNvSpPr>
                    <a:spLocks noChangeShapeType="1"/>
                  </p:cNvSpPr>
                  <p:nvPr/>
                </p:nvSpPr>
                <p:spPr bwMode="auto">
                  <a:xfrm flipV="1">
                    <a:off x="3598" y="392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48" name="Line 864"/>
                  <p:cNvSpPr>
                    <a:spLocks noChangeShapeType="1"/>
                  </p:cNvSpPr>
                  <p:nvPr/>
                </p:nvSpPr>
                <p:spPr bwMode="auto">
                  <a:xfrm flipH="1" flipV="1">
                    <a:off x="3596" y="392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49" name="Line 865"/>
                  <p:cNvSpPr>
                    <a:spLocks noChangeShapeType="1"/>
                  </p:cNvSpPr>
                  <p:nvPr/>
                </p:nvSpPr>
                <p:spPr bwMode="auto">
                  <a:xfrm flipV="1">
                    <a:off x="3596" y="392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50" name="Line 866"/>
                  <p:cNvSpPr>
                    <a:spLocks noChangeShapeType="1"/>
                  </p:cNvSpPr>
                  <p:nvPr/>
                </p:nvSpPr>
                <p:spPr bwMode="auto">
                  <a:xfrm>
                    <a:off x="3598" y="392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51" name="Line 867"/>
                  <p:cNvSpPr>
                    <a:spLocks noChangeShapeType="1"/>
                  </p:cNvSpPr>
                  <p:nvPr/>
                </p:nvSpPr>
                <p:spPr bwMode="auto">
                  <a:xfrm flipV="1">
                    <a:off x="3599" y="3922"/>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52" name="Line 868"/>
                  <p:cNvSpPr>
                    <a:spLocks noChangeShapeType="1"/>
                  </p:cNvSpPr>
                  <p:nvPr/>
                </p:nvSpPr>
                <p:spPr bwMode="auto">
                  <a:xfrm>
                    <a:off x="3601" y="392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53" name="Line 869"/>
                  <p:cNvSpPr>
                    <a:spLocks noChangeShapeType="1"/>
                  </p:cNvSpPr>
                  <p:nvPr/>
                </p:nvSpPr>
                <p:spPr bwMode="auto">
                  <a:xfrm flipV="1">
                    <a:off x="3601" y="392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54" name="Line 870"/>
                  <p:cNvSpPr>
                    <a:spLocks noChangeShapeType="1"/>
                  </p:cNvSpPr>
                  <p:nvPr/>
                </p:nvSpPr>
                <p:spPr bwMode="auto">
                  <a:xfrm>
                    <a:off x="3603" y="392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55" name="Line 871"/>
                  <p:cNvSpPr>
                    <a:spLocks noChangeShapeType="1"/>
                  </p:cNvSpPr>
                  <p:nvPr/>
                </p:nvSpPr>
                <p:spPr bwMode="auto">
                  <a:xfrm>
                    <a:off x="3603" y="392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56" name="Line 872"/>
                  <p:cNvSpPr>
                    <a:spLocks noChangeShapeType="1"/>
                  </p:cNvSpPr>
                  <p:nvPr/>
                </p:nvSpPr>
                <p:spPr bwMode="auto">
                  <a:xfrm>
                    <a:off x="3604" y="392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57" name="Line 873"/>
                  <p:cNvSpPr>
                    <a:spLocks noChangeShapeType="1"/>
                  </p:cNvSpPr>
                  <p:nvPr/>
                </p:nvSpPr>
                <p:spPr bwMode="auto">
                  <a:xfrm>
                    <a:off x="3604" y="392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58" name="Line 874"/>
                  <p:cNvSpPr>
                    <a:spLocks noChangeShapeType="1"/>
                  </p:cNvSpPr>
                  <p:nvPr/>
                </p:nvSpPr>
                <p:spPr bwMode="auto">
                  <a:xfrm flipV="1">
                    <a:off x="3604" y="392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59" name="Line 875"/>
                  <p:cNvSpPr>
                    <a:spLocks noChangeShapeType="1"/>
                  </p:cNvSpPr>
                  <p:nvPr/>
                </p:nvSpPr>
                <p:spPr bwMode="auto">
                  <a:xfrm flipV="1">
                    <a:off x="3604" y="3919"/>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60" name="Line 876"/>
                  <p:cNvSpPr>
                    <a:spLocks noChangeShapeType="1"/>
                  </p:cNvSpPr>
                  <p:nvPr/>
                </p:nvSpPr>
                <p:spPr bwMode="auto">
                  <a:xfrm>
                    <a:off x="3604" y="391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61" name="Line 877"/>
                  <p:cNvSpPr>
                    <a:spLocks noChangeShapeType="1"/>
                  </p:cNvSpPr>
                  <p:nvPr/>
                </p:nvSpPr>
                <p:spPr bwMode="auto">
                  <a:xfrm flipH="1" flipV="1">
                    <a:off x="3603" y="391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62" name="Line 878"/>
                  <p:cNvSpPr>
                    <a:spLocks noChangeShapeType="1"/>
                  </p:cNvSpPr>
                  <p:nvPr/>
                </p:nvSpPr>
                <p:spPr bwMode="auto">
                  <a:xfrm flipV="1">
                    <a:off x="3603" y="391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63" name="Line 879"/>
                  <p:cNvSpPr>
                    <a:spLocks noChangeShapeType="1"/>
                  </p:cNvSpPr>
                  <p:nvPr/>
                </p:nvSpPr>
                <p:spPr bwMode="auto">
                  <a:xfrm>
                    <a:off x="3604" y="391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64" name="Line 880"/>
                  <p:cNvSpPr>
                    <a:spLocks noChangeShapeType="1"/>
                  </p:cNvSpPr>
                  <p:nvPr/>
                </p:nvSpPr>
                <p:spPr bwMode="auto">
                  <a:xfrm flipV="1">
                    <a:off x="3604" y="391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65" name="Line 881"/>
                  <p:cNvSpPr>
                    <a:spLocks noChangeShapeType="1"/>
                  </p:cNvSpPr>
                  <p:nvPr/>
                </p:nvSpPr>
                <p:spPr bwMode="auto">
                  <a:xfrm flipV="1">
                    <a:off x="3604" y="3912"/>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66" name="Line 882"/>
                  <p:cNvSpPr>
                    <a:spLocks noChangeShapeType="1"/>
                  </p:cNvSpPr>
                  <p:nvPr/>
                </p:nvSpPr>
                <p:spPr bwMode="auto">
                  <a:xfrm>
                    <a:off x="3606" y="391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67" name="Line 883"/>
                  <p:cNvSpPr>
                    <a:spLocks noChangeShapeType="1"/>
                  </p:cNvSpPr>
                  <p:nvPr/>
                </p:nvSpPr>
                <p:spPr bwMode="auto">
                  <a:xfrm flipV="1">
                    <a:off x="3606" y="391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68" name="Line 884"/>
                  <p:cNvSpPr>
                    <a:spLocks noChangeShapeType="1"/>
                  </p:cNvSpPr>
                  <p:nvPr/>
                </p:nvSpPr>
                <p:spPr bwMode="auto">
                  <a:xfrm flipV="1">
                    <a:off x="3606" y="390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69" name="Line 885"/>
                  <p:cNvSpPr>
                    <a:spLocks noChangeShapeType="1"/>
                  </p:cNvSpPr>
                  <p:nvPr/>
                </p:nvSpPr>
                <p:spPr bwMode="auto">
                  <a:xfrm>
                    <a:off x="3606" y="390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70" name="Line 886"/>
                  <p:cNvSpPr>
                    <a:spLocks noChangeShapeType="1"/>
                  </p:cNvSpPr>
                  <p:nvPr/>
                </p:nvSpPr>
                <p:spPr bwMode="auto">
                  <a:xfrm>
                    <a:off x="3606" y="390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71" name="Line 887"/>
                  <p:cNvSpPr>
                    <a:spLocks noChangeShapeType="1"/>
                  </p:cNvSpPr>
                  <p:nvPr/>
                </p:nvSpPr>
                <p:spPr bwMode="auto">
                  <a:xfrm flipV="1">
                    <a:off x="3606" y="3907"/>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72" name="Line 888"/>
                  <p:cNvSpPr>
                    <a:spLocks noChangeShapeType="1"/>
                  </p:cNvSpPr>
                  <p:nvPr/>
                </p:nvSpPr>
                <p:spPr bwMode="auto">
                  <a:xfrm>
                    <a:off x="3608" y="390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73" name="Line 889"/>
                  <p:cNvSpPr>
                    <a:spLocks noChangeShapeType="1"/>
                  </p:cNvSpPr>
                  <p:nvPr/>
                </p:nvSpPr>
                <p:spPr bwMode="auto">
                  <a:xfrm>
                    <a:off x="3609" y="390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74" name="Line 890"/>
                  <p:cNvSpPr>
                    <a:spLocks noChangeShapeType="1"/>
                  </p:cNvSpPr>
                  <p:nvPr/>
                </p:nvSpPr>
                <p:spPr bwMode="auto">
                  <a:xfrm>
                    <a:off x="3609" y="390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75" name="Line 891"/>
                  <p:cNvSpPr>
                    <a:spLocks noChangeShapeType="1"/>
                  </p:cNvSpPr>
                  <p:nvPr/>
                </p:nvSpPr>
                <p:spPr bwMode="auto">
                  <a:xfrm flipV="1">
                    <a:off x="3609" y="390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76" name="Line 892"/>
                  <p:cNvSpPr>
                    <a:spLocks noChangeShapeType="1"/>
                  </p:cNvSpPr>
                  <p:nvPr/>
                </p:nvSpPr>
                <p:spPr bwMode="auto">
                  <a:xfrm flipV="1">
                    <a:off x="3609" y="3902"/>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77" name="Line 893"/>
                  <p:cNvSpPr>
                    <a:spLocks noChangeShapeType="1"/>
                  </p:cNvSpPr>
                  <p:nvPr/>
                </p:nvSpPr>
                <p:spPr bwMode="auto">
                  <a:xfrm flipV="1">
                    <a:off x="3609" y="390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78" name="Line 894"/>
                  <p:cNvSpPr>
                    <a:spLocks noChangeShapeType="1"/>
                  </p:cNvSpPr>
                  <p:nvPr/>
                </p:nvSpPr>
                <p:spPr bwMode="auto">
                  <a:xfrm>
                    <a:off x="3609" y="390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79" name="Line 895"/>
                  <p:cNvSpPr>
                    <a:spLocks noChangeShapeType="1"/>
                  </p:cNvSpPr>
                  <p:nvPr/>
                </p:nvSpPr>
                <p:spPr bwMode="auto">
                  <a:xfrm flipV="1">
                    <a:off x="3609" y="3899"/>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80" name="Line 896"/>
                  <p:cNvSpPr>
                    <a:spLocks noChangeShapeType="1"/>
                  </p:cNvSpPr>
                  <p:nvPr/>
                </p:nvSpPr>
                <p:spPr bwMode="auto">
                  <a:xfrm>
                    <a:off x="3611" y="389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81" name="Line 897"/>
                  <p:cNvSpPr>
                    <a:spLocks noChangeShapeType="1"/>
                  </p:cNvSpPr>
                  <p:nvPr/>
                </p:nvSpPr>
                <p:spPr bwMode="auto">
                  <a:xfrm flipV="1">
                    <a:off x="3611" y="389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82" name="Line 898"/>
                  <p:cNvSpPr>
                    <a:spLocks noChangeShapeType="1"/>
                  </p:cNvSpPr>
                  <p:nvPr/>
                </p:nvSpPr>
                <p:spPr bwMode="auto">
                  <a:xfrm>
                    <a:off x="3611" y="3897"/>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83" name="Line 899"/>
                  <p:cNvSpPr>
                    <a:spLocks noChangeShapeType="1"/>
                  </p:cNvSpPr>
                  <p:nvPr/>
                </p:nvSpPr>
                <p:spPr bwMode="auto">
                  <a:xfrm flipV="1">
                    <a:off x="3613" y="38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84" name="Line 900"/>
                  <p:cNvSpPr>
                    <a:spLocks noChangeShapeType="1"/>
                  </p:cNvSpPr>
                  <p:nvPr/>
                </p:nvSpPr>
                <p:spPr bwMode="auto">
                  <a:xfrm>
                    <a:off x="3614" y="38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85" name="Line 901"/>
                  <p:cNvSpPr>
                    <a:spLocks noChangeShapeType="1"/>
                  </p:cNvSpPr>
                  <p:nvPr/>
                </p:nvSpPr>
                <p:spPr bwMode="auto">
                  <a:xfrm>
                    <a:off x="3614" y="38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86" name="Line 902"/>
                  <p:cNvSpPr>
                    <a:spLocks noChangeShapeType="1"/>
                  </p:cNvSpPr>
                  <p:nvPr/>
                </p:nvSpPr>
                <p:spPr bwMode="auto">
                  <a:xfrm flipV="1">
                    <a:off x="3614" y="38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87" name="Line 903"/>
                  <p:cNvSpPr>
                    <a:spLocks noChangeShapeType="1"/>
                  </p:cNvSpPr>
                  <p:nvPr/>
                </p:nvSpPr>
                <p:spPr bwMode="auto">
                  <a:xfrm>
                    <a:off x="3614" y="389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88" name="Line 904"/>
                  <p:cNvSpPr>
                    <a:spLocks noChangeShapeType="1"/>
                  </p:cNvSpPr>
                  <p:nvPr/>
                </p:nvSpPr>
                <p:spPr bwMode="auto">
                  <a:xfrm flipV="1">
                    <a:off x="3614" y="3892"/>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89" name="Line 905"/>
                  <p:cNvSpPr>
                    <a:spLocks noChangeShapeType="1"/>
                  </p:cNvSpPr>
                  <p:nvPr/>
                </p:nvSpPr>
                <p:spPr bwMode="auto">
                  <a:xfrm flipV="1">
                    <a:off x="3616" y="389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90" name="Line 906"/>
                  <p:cNvSpPr>
                    <a:spLocks noChangeShapeType="1"/>
                  </p:cNvSpPr>
                  <p:nvPr/>
                </p:nvSpPr>
                <p:spPr bwMode="auto">
                  <a:xfrm flipV="1">
                    <a:off x="3616" y="388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91" name="Line 907"/>
                  <p:cNvSpPr>
                    <a:spLocks noChangeShapeType="1"/>
                  </p:cNvSpPr>
                  <p:nvPr/>
                </p:nvSpPr>
                <p:spPr bwMode="auto">
                  <a:xfrm flipV="1">
                    <a:off x="3616" y="3885"/>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92" name="Line 908"/>
                  <p:cNvSpPr>
                    <a:spLocks noChangeShapeType="1"/>
                  </p:cNvSpPr>
                  <p:nvPr/>
                </p:nvSpPr>
                <p:spPr bwMode="auto">
                  <a:xfrm>
                    <a:off x="3616" y="388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93" name="Line 909"/>
                  <p:cNvSpPr>
                    <a:spLocks noChangeShapeType="1"/>
                  </p:cNvSpPr>
                  <p:nvPr/>
                </p:nvSpPr>
                <p:spPr bwMode="auto">
                  <a:xfrm flipV="1">
                    <a:off x="3618" y="388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94" name="Line 910"/>
                  <p:cNvSpPr>
                    <a:spLocks noChangeShapeType="1"/>
                  </p:cNvSpPr>
                  <p:nvPr/>
                </p:nvSpPr>
                <p:spPr bwMode="auto">
                  <a:xfrm flipV="1">
                    <a:off x="3618" y="388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95" name="Line 911"/>
                  <p:cNvSpPr>
                    <a:spLocks noChangeShapeType="1"/>
                  </p:cNvSpPr>
                  <p:nvPr/>
                </p:nvSpPr>
                <p:spPr bwMode="auto">
                  <a:xfrm flipH="1">
                    <a:off x="3616" y="3882"/>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96" name="Line 912"/>
                  <p:cNvSpPr>
                    <a:spLocks noChangeShapeType="1"/>
                  </p:cNvSpPr>
                  <p:nvPr/>
                </p:nvSpPr>
                <p:spPr bwMode="auto">
                  <a:xfrm flipV="1">
                    <a:off x="3616" y="388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97" name="Line 913"/>
                  <p:cNvSpPr>
                    <a:spLocks noChangeShapeType="1"/>
                  </p:cNvSpPr>
                  <p:nvPr/>
                </p:nvSpPr>
                <p:spPr bwMode="auto">
                  <a:xfrm flipV="1">
                    <a:off x="3616" y="387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98" name="Line 914"/>
                  <p:cNvSpPr>
                    <a:spLocks noChangeShapeType="1"/>
                  </p:cNvSpPr>
                  <p:nvPr/>
                </p:nvSpPr>
                <p:spPr bwMode="auto">
                  <a:xfrm flipV="1">
                    <a:off x="3616" y="387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099" name="Line 915"/>
                  <p:cNvSpPr>
                    <a:spLocks noChangeShapeType="1"/>
                  </p:cNvSpPr>
                  <p:nvPr/>
                </p:nvSpPr>
                <p:spPr bwMode="auto">
                  <a:xfrm flipV="1">
                    <a:off x="3616" y="387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00" name="Line 916"/>
                  <p:cNvSpPr>
                    <a:spLocks noChangeShapeType="1"/>
                  </p:cNvSpPr>
                  <p:nvPr/>
                </p:nvSpPr>
                <p:spPr bwMode="auto">
                  <a:xfrm flipV="1">
                    <a:off x="3616" y="3873"/>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01" name="Line 917"/>
                  <p:cNvSpPr>
                    <a:spLocks noChangeShapeType="1"/>
                  </p:cNvSpPr>
                  <p:nvPr/>
                </p:nvSpPr>
                <p:spPr bwMode="auto">
                  <a:xfrm>
                    <a:off x="3618" y="387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02" name="Line 918"/>
                  <p:cNvSpPr>
                    <a:spLocks noChangeShapeType="1"/>
                  </p:cNvSpPr>
                  <p:nvPr/>
                </p:nvSpPr>
                <p:spPr bwMode="auto">
                  <a:xfrm>
                    <a:off x="3620" y="38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03" name="Line 919"/>
                  <p:cNvSpPr>
                    <a:spLocks noChangeShapeType="1"/>
                  </p:cNvSpPr>
                  <p:nvPr/>
                </p:nvSpPr>
                <p:spPr bwMode="auto">
                  <a:xfrm flipV="1">
                    <a:off x="3620" y="387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04" name="Line 920"/>
                  <p:cNvSpPr>
                    <a:spLocks noChangeShapeType="1"/>
                  </p:cNvSpPr>
                  <p:nvPr/>
                </p:nvSpPr>
                <p:spPr bwMode="auto">
                  <a:xfrm>
                    <a:off x="3621" y="38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05" name="Line 921"/>
                  <p:cNvSpPr>
                    <a:spLocks noChangeShapeType="1"/>
                  </p:cNvSpPr>
                  <p:nvPr/>
                </p:nvSpPr>
                <p:spPr bwMode="auto">
                  <a:xfrm flipV="1">
                    <a:off x="3621" y="387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06" name="Line 922"/>
                  <p:cNvSpPr>
                    <a:spLocks noChangeShapeType="1"/>
                  </p:cNvSpPr>
                  <p:nvPr/>
                </p:nvSpPr>
                <p:spPr bwMode="auto">
                  <a:xfrm flipV="1">
                    <a:off x="3621" y="386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07" name="Line 923"/>
                  <p:cNvSpPr>
                    <a:spLocks noChangeShapeType="1"/>
                  </p:cNvSpPr>
                  <p:nvPr/>
                </p:nvSpPr>
                <p:spPr bwMode="auto">
                  <a:xfrm>
                    <a:off x="3621" y="38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08" name="Line 924"/>
                  <p:cNvSpPr>
                    <a:spLocks noChangeShapeType="1"/>
                  </p:cNvSpPr>
                  <p:nvPr/>
                </p:nvSpPr>
                <p:spPr bwMode="auto">
                  <a:xfrm flipV="1">
                    <a:off x="3621" y="38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09" name="Line 925"/>
                  <p:cNvSpPr>
                    <a:spLocks noChangeShapeType="1"/>
                  </p:cNvSpPr>
                  <p:nvPr/>
                </p:nvSpPr>
                <p:spPr bwMode="auto">
                  <a:xfrm flipV="1">
                    <a:off x="3621" y="386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10" name="Line 926"/>
                  <p:cNvSpPr>
                    <a:spLocks noChangeShapeType="1"/>
                  </p:cNvSpPr>
                  <p:nvPr/>
                </p:nvSpPr>
                <p:spPr bwMode="auto">
                  <a:xfrm flipV="1">
                    <a:off x="3621" y="386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11" name="Line 927"/>
                  <p:cNvSpPr>
                    <a:spLocks noChangeShapeType="1"/>
                  </p:cNvSpPr>
                  <p:nvPr/>
                </p:nvSpPr>
                <p:spPr bwMode="auto">
                  <a:xfrm flipV="1">
                    <a:off x="3621" y="386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12" name="Line 928"/>
                  <p:cNvSpPr>
                    <a:spLocks noChangeShapeType="1"/>
                  </p:cNvSpPr>
                  <p:nvPr/>
                </p:nvSpPr>
                <p:spPr bwMode="auto">
                  <a:xfrm flipV="1">
                    <a:off x="3621" y="386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13" name="Line 929"/>
                  <p:cNvSpPr>
                    <a:spLocks noChangeShapeType="1"/>
                  </p:cNvSpPr>
                  <p:nvPr/>
                </p:nvSpPr>
                <p:spPr bwMode="auto">
                  <a:xfrm flipV="1">
                    <a:off x="3621" y="385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14" name="Line 930"/>
                  <p:cNvSpPr>
                    <a:spLocks noChangeShapeType="1"/>
                  </p:cNvSpPr>
                  <p:nvPr/>
                </p:nvSpPr>
                <p:spPr bwMode="auto">
                  <a:xfrm flipV="1">
                    <a:off x="3623" y="385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15" name="Line 931"/>
                  <p:cNvSpPr>
                    <a:spLocks noChangeShapeType="1"/>
                  </p:cNvSpPr>
                  <p:nvPr/>
                </p:nvSpPr>
                <p:spPr bwMode="auto">
                  <a:xfrm flipV="1">
                    <a:off x="3623" y="385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16" name="Line 932"/>
                  <p:cNvSpPr>
                    <a:spLocks noChangeShapeType="1"/>
                  </p:cNvSpPr>
                  <p:nvPr/>
                </p:nvSpPr>
                <p:spPr bwMode="auto">
                  <a:xfrm>
                    <a:off x="3623" y="385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17" name="Line 933"/>
                  <p:cNvSpPr>
                    <a:spLocks noChangeShapeType="1"/>
                  </p:cNvSpPr>
                  <p:nvPr/>
                </p:nvSpPr>
                <p:spPr bwMode="auto">
                  <a:xfrm>
                    <a:off x="3625" y="385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18" name="Line 934"/>
                  <p:cNvSpPr>
                    <a:spLocks noChangeShapeType="1"/>
                  </p:cNvSpPr>
                  <p:nvPr/>
                </p:nvSpPr>
                <p:spPr bwMode="auto">
                  <a:xfrm flipV="1">
                    <a:off x="3625" y="3851"/>
                    <a:ext cx="1" cy="4"/>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19" name="Line 935"/>
                  <p:cNvSpPr>
                    <a:spLocks noChangeShapeType="1"/>
                  </p:cNvSpPr>
                  <p:nvPr/>
                </p:nvSpPr>
                <p:spPr bwMode="auto">
                  <a:xfrm>
                    <a:off x="3625" y="385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20" name="Line 936"/>
                  <p:cNvSpPr>
                    <a:spLocks noChangeShapeType="1"/>
                  </p:cNvSpPr>
                  <p:nvPr/>
                </p:nvSpPr>
                <p:spPr bwMode="auto">
                  <a:xfrm flipH="1" flipV="1">
                    <a:off x="3623" y="385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21" name="Line 937"/>
                  <p:cNvSpPr>
                    <a:spLocks noChangeShapeType="1"/>
                  </p:cNvSpPr>
                  <p:nvPr/>
                </p:nvSpPr>
                <p:spPr bwMode="auto">
                  <a:xfrm>
                    <a:off x="3623" y="385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22" name="Line 938"/>
                  <p:cNvSpPr>
                    <a:spLocks noChangeShapeType="1"/>
                  </p:cNvSpPr>
                  <p:nvPr/>
                </p:nvSpPr>
                <p:spPr bwMode="auto">
                  <a:xfrm>
                    <a:off x="3623" y="385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23" name="Line 939"/>
                  <p:cNvSpPr>
                    <a:spLocks noChangeShapeType="1"/>
                  </p:cNvSpPr>
                  <p:nvPr/>
                </p:nvSpPr>
                <p:spPr bwMode="auto">
                  <a:xfrm flipV="1">
                    <a:off x="3623" y="384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24" name="Line 940"/>
                  <p:cNvSpPr>
                    <a:spLocks noChangeShapeType="1"/>
                  </p:cNvSpPr>
                  <p:nvPr/>
                </p:nvSpPr>
                <p:spPr bwMode="auto">
                  <a:xfrm flipV="1">
                    <a:off x="3625" y="384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25" name="Line 941"/>
                  <p:cNvSpPr>
                    <a:spLocks noChangeShapeType="1"/>
                  </p:cNvSpPr>
                  <p:nvPr/>
                </p:nvSpPr>
                <p:spPr bwMode="auto">
                  <a:xfrm>
                    <a:off x="3625" y="384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26" name="Line 942"/>
                  <p:cNvSpPr>
                    <a:spLocks noChangeShapeType="1"/>
                  </p:cNvSpPr>
                  <p:nvPr/>
                </p:nvSpPr>
                <p:spPr bwMode="auto">
                  <a:xfrm flipV="1">
                    <a:off x="3625" y="384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27" name="Line 943"/>
                  <p:cNvSpPr>
                    <a:spLocks noChangeShapeType="1"/>
                  </p:cNvSpPr>
                  <p:nvPr/>
                </p:nvSpPr>
                <p:spPr bwMode="auto">
                  <a:xfrm>
                    <a:off x="3626" y="384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28" name="Line 944"/>
                  <p:cNvSpPr>
                    <a:spLocks noChangeShapeType="1"/>
                  </p:cNvSpPr>
                  <p:nvPr/>
                </p:nvSpPr>
                <p:spPr bwMode="auto">
                  <a:xfrm flipV="1">
                    <a:off x="3626" y="384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29" name="Line 945"/>
                  <p:cNvSpPr>
                    <a:spLocks noChangeShapeType="1"/>
                  </p:cNvSpPr>
                  <p:nvPr/>
                </p:nvSpPr>
                <p:spPr bwMode="auto">
                  <a:xfrm>
                    <a:off x="3626" y="384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30" name="Line 946"/>
                  <p:cNvSpPr>
                    <a:spLocks noChangeShapeType="1"/>
                  </p:cNvSpPr>
                  <p:nvPr/>
                </p:nvSpPr>
                <p:spPr bwMode="auto">
                  <a:xfrm flipV="1">
                    <a:off x="3626" y="384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31" name="Line 947"/>
                  <p:cNvSpPr>
                    <a:spLocks noChangeShapeType="1"/>
                  </p:cNvSpPr>
                  <p:nvPr/>
                </p:nvSpPr>
                <p:spPr bwMode="auto">
                  <a:xfrm flipH="1" flipV="1">
                    <a:off x="3625" y="383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32" name="Line 948"/>
                  <p:cNvSpPr>
                    <a:spLocks noChangeShapeType="1"/>
                  </p:cNvSpPr>
                  <p:nvPr/>
                </p:nvSpPr>
                <p:spPr bwMode="auto">
                  <a:xfrm flipV="1">
                    <a:off x="3625" y="383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33" name="Line 949"/>
                  <p:cNvSpPr>
                    <a:spLocks noChangeShapeType="1"/>
                  </p:cNvSpPr>
                  <p:nvPr/>
                </p:nvSpPr>
                <p:spPr bwMode="auto">
                  <a:xfrm flipV="1">
                    <a:off x="3626" y="383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34" name="Line 950"/>
                  <p:cNvSpPr>
                    <a:spLocks noChangeShapeType="1"/>
                  </p:cNvSpPr>
                  <p:nvPr/>
                </p:nvSpPr>
                <p:spPr bwMode="auto">
                  <a:xfrm>
                    <a:off x="3628" y="383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35" name="Line 951"/>
                  <p:cNvSpPr>
                    <a:spLocks noChangeShapeType="1"/>
                  </p:cNvSpPr>
                  <p:nvPr/>
                </p:nvSpPr>
                <p:spPr bwMode="auto">
                  <a:xfrm>
                    <a:off x="3628" y="383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36" name="Line 952"/>
                  <p:cNvSpPr>
                    <a:spLocks noChangeShapeType="1"/>
                  </p:cNvSpPr>
                  <p:nvPr/>
                </p:nvSpPr>
                <p:spPr bwMode="auto">
                  <a:xfrm>
                    <a:off x="3630" y="383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37" name="Line 953"/>
                  <p:cNvSpPr>
                    <a:spLocks noChangeShapeType="1"/>
                  </p:cNvSpPr>
                  <p:nvPr/>
                </p:nvSpPr>
                <p:spPr bwMode="auto">
                  <a:xfrm>
                    <a:off x="3630" y="383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38" name="Line 954"/>
                  <p:cNvSpPr>
                    <a:spLocks noChangeShapeType="1"/>
                  </p:cNvSpPr>
                  <p:nvPr/>
                </p:nvSpPr>
                <p:spPr bwMode="auto">
                  <a:xfrm>
                    <a:off x="3631" y="383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39" name="Line 955"/>
                  <p:cNvSpPr>
                    <a:spLocks noChangeShapeType="1"/>
                  </p:cNvSpPr>
                  <p:nvPr/>
                </p:nvSpPr>
                <p:spPr bwMode="auto">
                  <a:xfrm flipH="1">
                    <a:off x="3630" y="384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40" name="Line 956"/>
                  <p:cNvSpPr>
                    <a:spLocks noChangeShapeType="1"/>
                  </p:cNvSpPr>
                  <p:nvPr/>
                </p:nvSpPr>
                <p:spPr bwMode="auto">
                  <a:xfrm>
                    <a:off x="3630" y="384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41" name="Line 957"/>
                  <p:cNvSpPr>
                    <a:spLocks noChangeShapeType="1"/>
                  </p:cNvSpPr>
                  <p:nvPr/>
                </p:nvSpPr>
                <p:spPr bwMode="auto">
                  <a:xfrm>
                    <a:off x="3630" y="384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42" name="Line 958"/>
                  <p:cNvSpPr>
                    <a:spLocks noChangeShapeType="1"/>
                  </p:cNvSpPr>
                  <p:nvPr/>
                </p:nvSpPr>
                <p:spPr bwMode="auto">
                  <a:xfrm>
                    <a:off x="3630" y="384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43" name="Line 959"/>
                  <p:cNvSpPr>
                    <a:spLocks noChangeShapeType="1"/>
                  </p:cNvSpPr>
                  <p:nvPr/>
                </p:nvSpPr>
                <p:spPr bwMode="auto">
                  <a:xfrm>
                    <a:off x="3630" y="384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44" name="Line 960"/>
                  <p:cNvSpPr>
                    <a:spLocks noChangeShapeType="1"/>
                  </p:cNvSpPr>
                  <p:nvPr/>
                </p:nvSpPr>
                <p:spPr bwMode="auto">
                  <a:xfrm>
                    <a:off x="3631" y="384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45" name="Line 961"/>
                  <p:cNvSpPr>
                    <a:spLocks noChangeShapeType="1"/>
                  </p:cNvSpPr>
                  <p:nvPr/>
                </p:nvSpPr>
                <p:spPr bwMode="auto">
                  <a:xfrm>
                    <a:off x="3631" y="384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46" name="Line 962"/>
                  <p:cNvSpPr>
                    <a:spLocks noChangeShapeType="1"/>
                  </p:cNvSpPr>
                  <p:nvPr/>
                </p:nvSpPr>
                <p:spPr bwMode="auto">
                  <a:xfrm>
                    <a:off x="3633" y="384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47" name="Line 963"/>
                  <p:cNvSpPr>
                    <a:spLocks noChangeShapeType="1"/>
                  </p:cNvSpPr>
                  <p:nvPr/>
                </p:nvSpPr>
                <p:spPr bwMode="auto">
                  <a:xfrm>
                    <a:off x="3635" y="385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48" name="Line 964"/>
                  <p:cNvSpPr>
                    <a:spLocks noChangeShapeType="1"/>
                  </p:cNvSpPr>
                  <p:nvPr/>
                </p:nvSpPr>
                <p:spPr bwMode="auto">
                  <a:xfrm>
                    <a:off x="3635" y="385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49" name="Line 965"/>
                  <p:cNvSpPr>
                    <a:spLocks noChangeShapeType="1"/>
                  </p:cNvSpPr>
                  <p:nvPr/>
                </p:nvSpPr>
                <p:spPr bwMode="auto">
                  <a:xfrm flipH="1">
                    <a:off x="3631" y="3850"/>
                    <a:ext cx="4"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50" name="Line 966"/>
                  <p:cNvSpPr>
                    <a:spLocks noChangeShapeType="1"/>
                  </p:cNvSpPr>
                  <p:nvPr/>
                </p:nvSpPr>
                <p:spPr bwMode="auto">
                  <a:xfrm>
                    <a:off x="3631" y="385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51" name="Line 967"/>
                  <p:cNvSpPr>
                    <a:spLocks noChangeShapeType="1"/>
                  </p:cNvSpPr>
                  <p:nvPr/>
                </p:nvSpPr>
                <p:spPr bwMode="auto">
                  <a:xfrm>
                    <a:off x="3631" y="3851"/>
                    <a:ext cx="1" cy="4"/>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52" name="Line 968"/>
                  <p:cNvSpPr>
                    <a:spLocks noChangeShapeType="1"/>
                  </p:cNvSpPr>
                  <p:nvPr/>
                </p:nvSpPr>
                <p:spPr bwMode="auto">
                  <a:xfrm>
                    <a:off x="3631" y="385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53" name="Line 969"/>
                  <p:cNvSpPr>
                    <a:spLocks noChangeShapeType="1"/>
                  </p:cNvSpPr>
                  <p:nvPr/>
                </p:nvSpPr>
                <p:spPr bwMode="auto">
                  <a:xfrm>
                    <a:off x="3631" y="3855"/>
                    <a:ext cx="4"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54" name="Line 970"/>
                  <p:cNvSpPr>
                    <a:spLocks noChangeShapeType="1"/>
                  </p:cNvSpPr>
                  <p:nvPr/>
                </p:nvSpPr>
                <p:spPr bwMode="auto">
                  <a:xfrm>
                    <a:off x="3635" y="385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55" name="Line 971"/>
                  <p:cNvSpPr>
                    <a:spLocks noChangeShapeType="1"/>
                  </p:cNvSpPr>
                  <p:nvPr/>
                </p:nvSpPr>
                <p:spPr bwMode="auto">
                  <a:xfrm>
                    <a:off x="3635" y="385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56" name="Line 972"/>
                  <p:cNvSpPr>
                    <a:spLocks noChangeShapeType="1"/>
                  </p:cNvSpPr>
                  <p:nvPr/>
                </p:nvSpPr>
                <p:spPr bwMode="auto">
                  <a:xfrm>
                    <a:off x="3635" y="385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57" name="Line 973"/>
                  <p:cNvSpPr>
                    <a:spLocks noChangeShapeType="1"/>
                  </p:cNvSpPr>
                  <p:nvPr/>
                </p:nvSpPr>
                <p:spPr bwMode="auto">
                  <a:xfrm>
                    <a:off x="3635" y="386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58" name="Line 974"/>
                  <p:cNvSpPr>
                    <a:spLocks noChangeShapeType="1"/>
                  </p:cNvSpPr>
                  <p:nvPr/>
                </p:nvSpPr>
                <p:spPr bwMode="auto">
                  <a:xfrm>
                    <a:off x="3635" y="386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59" name="Line 975"/>
                  <p:cNvSpPr>
                    <a:spLocks noChangeShapeType="1"/>
                  </p:cNvSpPr>
                  <p:nvPr/>
                </p:nvSpPr>
                <p:spPr bwMode="auto">
                  <a:xfrm flipH="1">
                    <a:off x="3635" y="386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60" name="Line 976"/>
                  <p:cNvSpPr>
                    <a:spLocks noChangeShapeType="1"/>
                  </p:cNvSpPr>
                  <p:nvPr/>
                </p:nvSpPr>
                <p:spPr bwMode="auto">
                  <a:xfrm>
                    <a:off x="3635" y="386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61" name="Line 977"/>
                  <p:cNvSpPr>
                    <a:spLocks noChangeShapeType="1"/>
                  </p:cNvSpPr>
                  <p:nvPr/>
                </p:nvSpPr>
                <p:spPr bwMode="auto">
                  <a:xfrm>
                    <a:off x="3635" y="386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62" name="Line 978"/>
                  <p:cNvSpPr>
                    <a:spLocks noChangeShapeType="1"/>
                  </p:cNvSpPr>
                  <p:nvPr/>
                </p:nvSpPr>
                <p:spPr bwMode="auto">
                  <a:xfrm>
                    <a:off x="3636" y="386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63" name="Line 979"/>
                  <p:cNvSpPr>
                    <a:spLocks noChangeShapeType="1"/>
                  </p:cNvSpPr>
                  <p:nvPr/>
                </p:nvSpPr>
                <p:spPr bwMode="auto">
                  <a:xfrm>
                    <a:off x="3636" y="386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64" name="Line 980"/>
                  <p:cNvSpPr>
                    <a:spLocks noChangeShapeType="1"/>
                  </p:cNvSpPr>
                  <p:nvPr/>
                </p:nvSpPr>
                <p:spPr bwMode="auto">
                  <a:xfrm>
                    <a:off x="3636" y="387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65" name="Line 981"/>
                  <p:cNvSpPr>
                    <a:spLocks noChangeShapeType="1"/>
                  </p:cNvSpPr>
                  <p:nvPr/>
                </p:nvSpPr>
                <p:spPr bwMode="auto">
                  <a:xfrm>
                    <a:off x="3636" y="387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66" name="Line 982"/>
                  <p:cNvSpPr>
                    <a:spLocks noChangeShapeType="1"/>
                  </p:cNvSpPr>
                  <p:nvPr/>
                </p:nvSpPr>
                <p:spPr bwMode="auto">
                  <a:xfrm>
                    <a:off x="3636" y="3871"/>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67" name="Line 983"/>
                  <p:cNvSpPr>
                    <a:spLocks noChangeShapeType="1"/>
                  </p:cNvSpPr>
                  <p:nvPr/>
                </p:nvSpPr>
                <p:spPr bwMode="auto">
                  <a:xfrm>
                    <a:off x="3638" y="387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68" name="Line 984"/>
                  <p:cNvSpPr>
                    <a:spLocks noChangeShapeType="1"/>
                  </p:cNvSpPr>
                  <p:nvPr/>
                </p:nvSpPr>
                <p:spPr bwMode="auto">
                  <a:xfrm>
                    <a:off x="3638" y="387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69" name="Line 985"/>
                  <p:cNvSpPr>
                    <a:spLocks noChangeShapeType="1"/>
                  </p:cNvSpPr>
                  <p:nvPr/>
                </p:nvSpPr>
                <p:spPr bwMode="auto">
                  <a:xfrm>
                    <a:off x="3640" y="387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70" name="Line 986"/>
                  <p:cNvSpPr>
                    <a:spLocks noChangeShapeType="1"/>
                  </p:cNvSpPr>
                  <p:nvPr/>
                </p:nvSpPr>
                <p:spPr bwMode="auto">
                  <a:xfrm>
                    <a:off x="3640" y="387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71" name="Line 987"/>
                  <p:cNvSpPr>
                    <a:spLocks noChangeShapeType="1"/>
                  </p:cNvSpPr>
                  <p:nvPr/>
                </p:nvSpPr>
                <p:spPr bwMode="auto">
                  <a:xfrm>
                    <a:off x="3640" y="387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72" name="Line 988"/>
                  <p:cNvSpPr>
                    <a:spLocks noChangeShapeType="1"/>
                  </p:cNvSpPr>
                  <p:nvPr/>
                </p:nvSpPr>
                <p:spPr bwMode="auto">
                  <a:xfrm>
                    <a:off x="3640" y="387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73" name="Line 989"/>
                  <p:cNvSpPr>
                    <a:spLocks noChangeShapeType="1"/>
                  </p:cNvSpPr>
                  <p:nvPr/>
                </p:nvSpPr>
                <p:spPr bwMode="auto">
                  <a:xfrm>
                    <a:off x="3640" y="388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74" name="Line 990"/>
                  <p:cNvSpPr>
                    <a:spLocks noChangeShapeType="1"/>
                  </p:cNvSpPr>
                  <p:nvPr/>
                </p:nvSpPr>
                <p:spPr bwMode="auto">
                  <a:xfrm>
                    <a:off x="3640" y="388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75" name="Line 991"/>
                  <p:cNvSpPr>
                    <a:spLocks noChangeShapeType="1"/>
                  </p:cNvSpPr>
                  <p:nvPr/>
                </p:nvSpPr>
                <p:spPr bwMode="auto">
                  <a:xfrm>
                    <a:off x="3640" y="388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76" name="Line 992"/>
                  <p:cNvSpPr>
                    <a:spLocks noChangeShapeType="1"/>
                  </p:cNvSpPr>
                  <p:nvPr/>
                </p:nvSpPr>
                <p:spPr bwMode="auto">
                  <a:xfrm>
                    <a:off x="3640" y="388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77" name="Line 993"/>
                  <p:cNvSpPr>
                    <a:spLocks noChangeShapeType="1"/>
                  </p:cNvSpPr>
                  <p:nvPr/>
                </p:nvSpPr>
                <p:spPr bwMode="auto">
                  <a:xfrm>
                    <a:off x="3640" y="388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78" name="Line 994"/>
                  <p:cNvSpPr>
                    <a:spLocks noChangeShapeType="1"/>
                  </p:cNvSpPr>
                  <p:nvPr/>
                </p:nvSpPr>
                <p:spPr bwMode="auto">
                  <a:xfrm>
                    <a:off x="3640" y="3885"/>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79" name="Line 995"/>
                  <p:cNvSpPr>
                    <a:spLocks noChangeShapeType="1"/>
                  </p:cNvSpPr>
                  <p:nvPr/>
                </p:nvSpPr>
                <p:spPr bwMode="auto">
                  <a:xfrm>
                    <a:off x="3640" y="388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80" name="Line 996"/>
                  <p:cNvSpPr>
                    <a:spLocks noChangeShapeType="1"/>
                  </p:cNvSpPr>
                  <p:nvPr/>
                </p:nvSpPr>
                <p:spPr bwMode="auto">
                  <a:xfrm>
                    <a:off x="3640" y="389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81" name="Line 997"/>
                  <p:cNvSpPr>
                    <a:spLocks noChangeShapeType="1"/>
                  </p:cNvSpPr>
                  <p:nvPr/>
                </p:nvSpPr>
                <p:spPr bwMode="auto">
                  <a:xfrm>
                    <a:off x="3641" y="389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82" name="Line 998"/>
                  <p:cNvSpPr>
                    <a:spLocks noChangeShapeType="1"/>
                  </p:cNvSpPr>
                  <p:nvPr/>
                </p:nvSpPr>
                <p:spPr bwMode="auto">
                  <a:xfrm>
                    <a:off x="3641" y="389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83" name="Line 999"/>
                  <p:cNvSpPr>
                    <a:spLocks noChangeShapeType="1"/>
                  </p:cNvSpPr>
                  <p:nvPr/>
                </p:nvSpPr>
                <p:spPr bwMode="auto">
                  <a:xfrm>
                    <a:off x="3641" y="389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84" name="Line 1000"/>
                  <p:cNvSpPr>
                    <a:spLocks noChangeShapeType="1"/>
                  </p:cNvSpPr>
                  <p:nvPr/>
                </p:nvSpPr>
                <p:spPr bwMode="auto">
                  <a:xfrm>
                    <a:off x="3641" y="38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85" name="Line 1001"/>
                  <p:cNvSpPr>
                    <a:spLocks noChangeShapeType="1"/>
                  </p:cNvSpPr>
                  <p:nvPr/>
                </p:nvSpPr>
                <p:spPr bwMode="auto">
                  <a:xfrm>
                    <a:off x="3641" y="38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86" name="Line 1002"/>
                  <p:cNvSpPr>
                    <a:spLocks noChangeShapeType="1"/>
                  </p:cNvSpPr>
                  <p:nvPr/>
                </p:nvSpPr>
                <p:spPr bwMode="auto">
                  <a:xfrm>
                    <a:off x="3641" y="3895"/>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87" name="Line 1003"/>
                  <p:cNvSpPr>
                    <a:spLocks noChangeShapeType="1"/>
                  </p:cNvSpPr>
                  <p:nvPr/>
                </p:nvSpPr>
                <p:spPr bwMode="auto">
                  <a:xfrm>
                    <a:off x="3643" y="3897"/>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88" name="Line 1004"/>
                  <p:cNvSpPr>
                    <a:spLocks noChangeShapeType="1"/>
                  </p:cNvSpPr>
                  <p:nvPr/>
                </p:nvSpPr>
                <p:spPr bwMode="auto">
                  <a:xfrm>
                    <a:off x="3645" y="389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89" name="Line 1005"/>
                  <p:cNvSpPr>
                    <a:spLocks noChangeShapeType="1"/>
                  </p:cNvSpPr>
                  <p:nvPr/>
                </p:nvSpPr>
                <p:spPr bwMode="auto">
                  <a:xfrm>
                    <a:off x="3645" y="389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90" name="Line 1006"/>
                  <p:cNvSpPr>
                    <a:spLocks noChangeShapeType="1"/>
                  </p:cNvSpPr>
                  <p:nvPr/>
                </p:nvSpPr>
                <p:spPr bwMode="auto">
                  <a:xfrm>
                    <a:off x="3645" y="3899"/>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91" name="Line 1007"/>
                  <p:cNvSpPr>
                    <a:spLocks noChangeShapeType="1"/>
                  </p:cNvSpPr>
                  <p:nvPr/>
                </p:nvSpPr>
                <p:spPr bwMode="auto">
                  <a:xfrm>
                    <a:off x="3647" y="390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92" name="Line 1008"/>
                  <p:cNvSpPr>
                    <a:spLocks noChangeShapeType="1"/>
                  </p:cNvSpPr>
                  <p:nvPr/>
                </p:nvSpPr>
                <p:spPr bwMode="auto">
                  <a:xfrm>
                    <a:off x="3648" y="390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93" name="Line 1009"/>
                  <p:cNvSpPr>
                    <a:spLocks noChangeShapeType="1"/>
                  </p:cNvSpPr>
                  <p:nvPr/>
                </p:nvSpPr>
                <p:spPr bwMode="auto">
                  <a:xfrm>
                    <a:off x="3648" y="3902"/>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94" name="Line 1010"/>
                  <p:cNvSpPr>
                    <a:spLocks noChangeShapeType="1"/>
                  </p:cNvSpPr>
                  <p:nvPr/>
                </p:nvSpPr>
                <p:spPr bwMode="auto">
                  <a:xfrm flipH="1">
                    <a:off x="3647" y="390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95" name="Line 1011"/>
                  <p:cNvSpPr>
                    <a:spLocks noChangeShapeType="1"/>
                  </p:cNvSpPr>
                  <p:nvPr/>
                </p:nvSpPr>
                <p:spPr bwMode="auto">
                  <a:xfrm>
                    <a:off x="3647" y="390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96" name="Line 1012"/>
                  <p:cNvSpPr>
                    <a:spLocks noChangeShapeType="1"/>
                  </p:cNvSpPr>
                  <p:nvPr/>
                </p:nvSpPr>
                <p:spPr bwMode="auto">
                  <a:xfrm>
                    <a:off x="3647" y="390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97" name="Line 1013"/>
                  <p:cNvSpPr>
                    <a:spLocks noChangeShapeType="1"/>
                  </p:cNvSpPr>
                  <p:nvPr/>
                </p:nvSpPr>
                <p:spPr bwMode="auto">
                  <a:xfrm>
                    <a:off x="3647" y="390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98" name="Line 1014"/>
                  <p:cNvSpPr>
                    <a:spLocks noChangeShapeType="1"/>
                  </p:cNvSpPr>
                  <p:nvPr/>
                </p:nvSpPr>
                <p:spPr bwMode="auto">
                  <a:xfrm>
                    <a:off x="3648" y="3907"/>
                    <a:ext cx="4"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199" name="Line 1015"/>
                  <p:cNvSpPr>
                    <a:spLocks noChangeShapeType="1"/>
                  </p:cNvSpPr>
                  <p:nvPr/>
                </p:nvSpPr>
                <p:spPr bwMode="auto">
                  <a:xfrm>
                    <a:off x="3652" y="390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00" name="Line 1016"/>
                  <p:cNvSpPr>
                    <a:spLocks noChangeShapeType="1"/>
                  </p:cNvSpPr>
                  <p:nvPr/>
                </p:nvSpPr>
                <p:spPr bwMode="auto">
                  <a:xfrm>
                    <a:off x="3652" y="390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01" name="Line 1017"/>
                  <p:cNvSpPr>
                    <a:spLocks noChangeShapeType="1"/>
                  </p:cNvSpPr>
                  <p:nvPr/>
                </p:nvSpPr>
                <p:spPr bwMode="auto">
                  <a:xfrm flipH="1">
                    <a:off x="3650" y="3909"/>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02" name="Line 1018"/>
                  <p:cNvSpPr>
                    <a:spLocks noChangeShapeType="1"/>
                  </p:cNvSpPr>
                  <p:nvPr/>
                </p:nvSpPr>
                <p:spPr bwMode="auto">
                  <a:xfrm>
                    <a:off x="3650" y="391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03" name="Line 1019"/>
                  <p:cNvSpPr>
                    <a:spLocks noChangeShapeType="1"/>
                  </p:cNvSpPr>
                  <p:nvPr/>
                </p:nvSpPr>
                <p:spPr bwMode="auto">
                  <a:xfrm>
                    <a:off x="3650" y="3912"/>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04" name="Line 1020"/>
                  <p:cNvSpPr>
                    <a:spLocks noChangeShapeType="1"/>
                  </p:cNvSpPr>
                  <p:nvPr/>
                </p:nvSpPr>
                <p:spPr bwMode="auto">
                  <a:xfrm>
                    <a:off x="3652" y="391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05" name="Line 1021"/>
                  <p:cNvSpPr>
                    <a:spLocks noChangeShapeType="1"/>
                  </p:cNvSpPr>
                  <p:nvPr/>
                </p:nvSpPr>
                <p:spPr bwMode="auto">
                  <a:xfrm>
                    <a:off x="3652" y="391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06" name="Line 1022"/>
                  <p:cNvSpPr>
                    <a:spLocks noChangeShapeType="1"/>
                  </p:cNvSpPr>
                  <p:nvPr/>
                </p:nvSpPr>
                <p:spPr bwMode="auto">
                  <a:xfrm>
                    <a:off x="3653" y="391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07" name="Line 1023"/>
                  <p:cNvSpPr>
                    <a:spLocks noChangeShapeType="1"/>
                  </p:cNvSpPr>
                  <p:nvPr/>
                </p:nvSpPr>
                <p:spPr bwMode="auto">
                  <a:xfrm>
                    <a:off x="3653" y="391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08" name="Line 1024"/>
                  <p:cNvSpPr>
                    <a:spLocks noChangeShapeType="1"/>
                  </p:cNvSpPr>
                  <p:nvPr/>
                </p:nvSpPr>
                <p:spPr bwMode="auto">
                  <a:xfrm>
                    <a:off x="3653" y="391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09" name="Line 1025"/>
                  <p:cNvSpPr>
                    <a:spLocks noChangeShapeType="1"/>
                  </p:cNvSpPr>
                  <p:nvPr/>
                </p:nvSpPr>
                <p:spPr bwMode="auto">
                  <a:xfrm flipH="1">
                    <a:off x="3652" y="391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10" name="Line 1026"/>
                  <p:cNvSpPr>
                    <a:spLocks noChangeShapeType="1"/>
                  </p:cNvSpPr>
                  <p:nvPr/>
                </p:nvSpPr>
                <p:spPr bwMode="auto">
                  <a:xfrm>
                    <a:off x="3652" y="3919"/>
                    <a:ext cx="1" cy="3"/>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11" name="Line 1027"/>
                  <p:cNvSpPr>
                    <a:spLocks noChangeShapeType="1"/>
                  </p:cNvSpPr>
                  <p:nvPr/>
                </p:nvSpPr>
                <p:spPr bwMode="auto">
                  <a:xfrm>
                    <a:off x="3652" y="392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12" name="Line 1028"/>
                  <p:cNvSpPr>
                    <a:spLocks noChangeShapeType="1"/>
                  </p:cNvSpPr>
                  <p:nvPr/>
                </p:nvSpPr>
                <p:spPr bwMode="auto">
                  <a:xfrm>
                    <a:off x="3653" y="392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13" name="Line 1029"/>
                  <p:cNvSpPr>
                    <a:spLocks noChangeShapeType="1"/>
                  </p:cNvSpPr>
                  <p:nvPr/>
                </p:nvSpPr>
                <p:spPr bwMode="auto">
                  <a:xfrm>
                    <a:off x="3653" y="392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14" name="Line 1030"/>
                  <p:cNvSpPr>
                    <a:spLocks noChangeShapeType="1"/>
                  </p:cNvSpPr>
                  <p:nvPr/>
                </p:nvSpPr>
                <p:spPr bwMode="auto">
                  <a:xfrm flipV="1">
                    <a:off x="3653" y="392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15" name="Line 1031"/>
                  <p:cNvSpPr>
                    <a:spLocks noChangeShapeType="1"/>
                  </p:cNvSpPr>
                  <p:nvPr/>
                </p:nvSpPr>
                <p:spPr bwMode="auto">
                  <a:xfrm flipV="1">
                    <a:off x="3653" y="392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16" name="Line 1032"/>
                  <p:cNvSpPr>
                    <a:spLocks noChangeShapeType="1"/>
                  </p:cNvSpPr>
                  <p:nvPr/>
                </p:nvSpPr>
                <p:spPr bwMode="auto">
                  <a:xfrm>
                    <a:off x="3655" y="392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17" name="Line 1033"/>
                  <p:cNvSpPr>
                    <a:spLocks noChangeShapeType="1"/>
                  </p:cNvSpPr>
                  <p:nvPr/>
                </p:nvSpPr>
                <p:spPr bwMode="auto">
                  <a:xfrm>
                    <a:off x="3657" y="392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18" name="Line 1034"/>
                  <p:cNvSpPr>
                    <a:spLocks noChangeShapeType="1"/>
                  </p:cNvSpPr>
                  <p:nvPr/>
                </p:nvSpPr>
                <p:spPr bwMode="auto">
                  <a:xfrm>
                    <a:off x="3657" y="392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19" name="Line 1035"/>
                  <p:cNvSpPr>
                    <a:spLocks noChangeShapeType="1"/>
                  </p:cNvSpPr>
                  <p:nvPr/>
                </p:nvSpPr>
                <p:spPr bwMode="auto">
                  <a:xfrm>
                    <a:off x="3658" y="392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20" name="Line 1036"/>
                  <p:cNvSpPr>
                    <a:spLocks noChangeShapeType="1"/>
                  </p:cNvSpPr>
                  <p:nvPr/>
                </p:nvSpPr>
                <p:spPr bwMode="auto">
                  <a:xfrm>
                    <a:off x="3658" y="392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21" name="Line 1037"/>
                  <p:cNvSpPr>
                    <a:spLocks noChangeShapeType="1"/>
                  </p:cNvSpPr>
                  <p:nvPr/>
                </p:nvSpPr>
                <p:spPr bwMode="auto">
                  <a:xfrm flipH="1">
                    <a:off x="3658" y="392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22" name="Line 1038"/>
                  <p:cNvSpPr>
                    <a:spLocks noChangeShapeType="1"/>
                  </p:cNvSpPr>
                  <p:nvPr/>
                </p:nvSpPr>
                <p:spPr bwMode="auto">
                  <a:xfrm>
                    <a:off x="3658" y="392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23" name="Line 1039"/>
                  <p:cNvSpPr>
                    <a:spLocks noChangeShapeType="1"/>
                  </p:cNvSpPr>
                  <p:nvPr/>
                </p:nvSpPr>
                <p:spPr bwMode="auto">
                  <a:xfrm flipV="1">
                    <a:off x="3658" y="392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24" name="Line 1040"/>
                  <p:cNvSpPr>
                    <a:spLocks noChangeShapeType="1"/>
                  </p:cNvSpPr>
                  <p:nvPr/>
                </p:nvSpPr>
                <p:spPr bwMode="auto">
                  <a:xfrm flipH="1" flipV="1">
                    <a:off x="3657" y="392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25" name="Line 1041"/>
                  <p:cNvSpPr>
                    <a:spLocks noChangeShapeType="1"/>
                  </p:cNvSpPr>
                  <p:nvPr/>
                </p:nvSpPr>
                <p:spPr bwMode="auto">
                  <a:xfrm flipH="1">
                    <a:off x="3655" y="392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26" name="Line 1042"/>
                  <p:cNvSpPr>
                    <a:spLocks noChangeShapeType="1"/>
                  </p:cNvSpPr>
                  <p:nvPr/>
                </p:nvSpPr>
                <p:spPr bwMode="auto">
                  <a:xfrm>
                    <a:off x="3655" y="3927"/>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27" name="Line 1043"/>
                  <p:cNvSpPr>
                    <a:spLocks noChangeShapeType="1"/>
                  </p:cNvSpPr>
                  <p:nvPr/>
                </p:nvSpPr>
                <p:spPr bwMode="auto">
                  <a:xfrm>
                    <a:off x="3657" y="392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28" name="Line 1044"/>
                  <p:cNvSpPr>
                    <a:spLocks noChangeShapeType="1"/>
                  </p:cNvSpPr>
                  <p:nvPr/>
                </p:nvSpPr>
                <p:spPr bwMode="auto">
                  <a:xfrm>
                    <a:off x="3657" y="392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29" name="Line 1045"/>
                  <p:cNvSpPr>
                    <a:spLocks noChangeShapeType="1"/>
                  </p:cNvSpPr>
                  <p:nvPr/>
                </p:nvSpPr>
                <p:spPr bwMode="auto">
                  <a:xfrm>
                    <a:off x="3658" y="393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30" name="Line 1046"/>
                  <p:cNvSpPr>
                    <a:spLocks noChangeShapeType="1"/>
                  </p:cNvSpPr>
                  <p:nvPr/>
                </p:nvSpPr>
                <p:spPr bwMode="auto">
                  <a:xfrm>
                    <a:off x="3660" y="393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31" name="Line 1047"/>
                  <p:cNvSpPr>
                    <a:spLocks noChangeShapeType="1"/>
                  </p:cNvSpPr>
                  <p:nvPr/>
                </p:nvSpPr>
                <p:spPr bwMode="auto">
                  <a:xfrm>
                    <a:off x="3660" y="393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32" name="Line 1048"/>
                  <p:cNvSpPr>
                    <a:spLocks noChangeShapeType="1"/>
                  </p:cNvSpPr>
                  <p:nvPr/>
                </p:nvSpPr>
                <p:spPr bwMode="auto">
                  <a:xfrm>
                    <a:off x="3660" y="393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33" name="Line 1049"/>
                  <p:cNvSpPr>
                    <a:spLocks noChangeShapeType="1"/>
                  </p:cNvSpPr>
                  <p:nvPr/>
                </p:nvSpPr>
                <p:spPr bwMode="auto">
                  <a:xfrm>
                    <a:off x="3660" y="393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34" name="Line 1050"/>
                  <p:cNvSpPr>
                    <a:spLocks noChangeShapeType="1"/>
                  </p:cNvSpPr>
                  <p:nvPr/>
                </p:nvSpPr>
                <p:spPr bwMode="auto">
                  <a:xfrm>
                    <a:off x="3660" y="393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35" name="Line 1051"/>
                  <p:cNvSpPr>
                    <a:spLocks noChangeShapeType="1"/>
                  </p:cNvSpPr>
                  <p:nvPr/>
                </p:nvSpPr>
                <p:spPr bwMode="auto">
                  <a:xfrm>
                    <a:off x="3660" y="393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36" name="Line 1052"/>
                  <p:cNvSpPr>
                    <a:spLocks noChangeShapeType="1"/>
                  </p:cNvSpPr>
                  <p:nvPr/>
                </p:nvSpPr>
                <p:spPr bwMode="auto">
                  <a:xfrm>
                    <a:off x="3662" y="393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37" name="Line 1053"/>
                  <p:cNvSpPr>
                    <a:spLocks noChangeShapeType="1"/>
                  </p:cNvSpPr>
                  <p:nvPr/>
                </p:nvSpPr>
                <p:spPr bwMode="auto">
                  <a:xfrm>
                    <a:off x="3663" y="393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grpSp>
            <p:grpSp>
              <p:nvGrpSpPr>
                <p:cNvPr id="12" name="Group 1054"/>
                <p:cNvGrpSpPr>
                  <a:grpSpLocks/>
                </p:cNvGrpSpPr>
                <p:nvPr/>
              </p:nvGrpSpPr>
              <p:grpSpPr bwMode="auto">
                <a:xfrm>
                  <a:off x="3565" y="3792"/>
                  <a:ext cx="193" cy="353"/>
                  <a:chOff x="3565" y="3792"/>
                  <a:chExt cx="193" cy="353"/>
                </a:xfrm>
              </p:grpSpPr>
              <p:sp>
                <p:nvSpPr>
                  <p:cNvPr id="478239" name="Line 1055"/>
                  <p:cNvSpPr>
                    <a:spLocks noChangeShapeType="1"/>
                  </p:cNvSpPr>
                  <p:nvPr/>
                </p:nvSpPr>
                <p:spPr bwMode="auto">
                  <a:xfrm>
                    <a:off x="3663" y="3937"/>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40" name="Line 1056"/>
                  <p:cNvSpPr>
                    <a:spLocks noChangeShapeType="1"/>
                  </p:cNvSpPr>
                  <p:nvPr/>
                </p:nvSpPr>
                <p:spPr bwMode="auto">
                  <a:xfrm flipH="1">
                    <a:off x="3663" y="393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41" name="Line 1057"/>
                  <p:cNvSpPr>
                    <a:spLocks noChangeShapeType="1"/>
                  </p:cNvSpPr>
                  <p:nvPr/>
                </p:nvSpPr>
                <p:spPr bwMode="auto">
                  <a:xfrm>
                    <a:off x="3663"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42" name="Line 1058"/>
                  <p:cNvSpPr>
                    <a:spLocks noChangeShapeType="1"/>
                  </p:cNvSpPr>
                  <p:nvPr/>
                </p:nvSpPr>
                <p:spPr bwMode="auto">
                  <a:xfrm>
                    <a:off x="3663"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43" name="Line 1059"/>
                  <p:cNvSpPr>
                    <a:spLocks noChangeShapeType="1"/>
                  </p:cNvSpPr>
                  <p:nvPr/>
                </p:nvSpPr>
                <p:spPr bwMode="auto">
                  <a:xfrm>
                    <a:off x="3663" y="394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44" name="Line 1060"/>
                  <p:cNvSpPr>
                    <a:spLocks noChangeShapeType="1"/>
                  </p:cNvSpPr>
                  <p:nvPr/>
                </p:nvSpPr>
                <p:spPr bwMode="auto">
                  <a:xfrm>
                    <a:off x="3665" y="39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45" name="Line 1061"/>
                  <p:cNvSpPr>
                    <a:spLocks noChangeShapeType="1"/>
                  </p:cNvSpPr>
                  <p:nvPr/>
                </p:nvSpPr>
                <p:spPr bwMode="auto">
                  <a:xfrm>
                    <a:off x="3665" y="394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46" name="Line 1062"/>
                  <p:cNvSpPr>
                    <a:spLocks noChangeShapeType="1"/>
                  </p:cNvSpPr>
                  <p:nvPr/>
                </p:nvSpPr>
                <p:spPr bwMode="auto">
                  <a:xfrm>
                    <a:off x="3667" y="394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47" name="Line 1063"/>
                  <p:cNvSpPr>
                    <a:spLocks noChangeShapeType="1"/>
                  </p:cNvSpPr>
                  <p:nvPr/>
                </p:nvSpPr>
                <p:spPr bwMode="auto">
                  <a:xfrm>
                    <a:off x="3669" y="394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48" name="Line 1064"/>
                  <p:cNvSpPr>
                    <a:spLocks noChangeShapeType="1"/>
                  </p:cNvSpPr>
                  <p:nvPr/>
                </p:nvSpPr>
                <p:spPr bwMode="auto">
                  <a:xfrm flipH="1" flipV="1">
                    <a:off x="3669" y="39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49" name="Line 1065"/>
                  <p:cNvSpPr>
                    <a:spLocks noChangeShapeType="1"/>
                  </p:cNvSpPr>
                  <p:nvPr/>
                </p:nvSpPr>
                <p:spPr bwMode="auto">
                  <a:xfrm flipV="1">
                    <a:off x="3669"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50" name="Line 1066"/>
                  <p:cNvSpPr>
                    <a:spLocks noChangeShapeType="1"/>
                  </p:cNvSpPr>
                  <p:nvPr/>
                </p:nvSpPr>
                <p:spPr bwMode="auto">
                  <a:xfrm>
                    <a:off x="3670" y="39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51" name="Line 1067"/>
                  <p:cNvSpPr>
                    <a:spLocks noChangeShapeType="1"/>
                  </p:cNvSpPr>
                  <p:nvPr/>
                </p:nvSpPr>
                <p:spPr bwMode="auto">
                  <a:xfrm>
                    <a:off x="3670" y="39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52" name="Line 1068"/>
                  <p:cNvSpPr>
                    <a:spLocks noChangeShapeType="1"/>
                  </p:cNvSpPr>
                  <p:nvPr/>
                </p:nvSpPr>
                <p:spPr bwMode="auto">
                  <a:xfrm>
                    <a:off x="3670" y="394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53" name="Line 1069"/>
                  <p:cNvSpPr>
                    <a:spLocks noChangeShapeType="1"/>
                  </p:cNvSpPr>
                  <p:nvPr/>
                </p:nvSpPr>
                <p:spPr bwMode="auto">
                  <a:xfrm>
                    <a:off x="3670" y="394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54" name="Line 1070"/>
                  <p:cNvSpPr>
                    <a:spLocks noChangeShapeType="1"/>
                  </p:cNvSpPr>
                  <p:nvPr/>
                </p:nvSpPr>
                <p:spPr bwMode="auto">
                  <a:xfrm>
                    <a:off x="3670" y="394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55" name="Line 1071"/>
                  <p:cNvSpPr>
                    <a:spLocks noChangeShapeType="1"/>
                  </p:cNvSpPr>
                  <p:nvPr/>
                </p:nvSpPr>
                <p:spPr bwMode="auto">
                  <a:xfrm>
                    <a:off x="3670" y="3946"/>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56" name="Line 1072"/>
                  <p:cNvSpPr>
                    <a:spLocks noChangeShapeType="1"/>
                  </p:cNvSpPr>
                  <p:nvPr/>
                </p:nvSpPr>
                <p:spPr bwMode="auto">
                  <a:xfrm>
                    <a:off x="3672"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57" name="Line 1073"/>
                  <p:cNvSpPr>
                    <a:spLocks noChangeShapeType="1"/>
                  </p:cNvSpPr>
                  <p:nvPr/>
                </p:nvSpPr>
                <p:spPr bwMode="auto">
                  <a:xfrm>
                    <a:off x="3672" y="394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58" name="Line 1074"/>
                  <p:cNvSpPr>
                    <a:spLocks noChangeShapeType="1"/>
                  </p:cNvSpPr>
                  <p:nvPr/>
                </p:nvSpPr>
                <p:spPr bwMode="auto">
                  <a:xfrm>
                    <a:off x="3674" y="394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59" name="Line 1075"/>
                  <p:cNvSpPr>
                    <a:spLocks noChangeShapeType="1"/>
                  </p:cNvSpPr>
                  <p:nvPr/>
                </p:nvSpPr>
                <p:spPr bwMode="auto">
                  <a:xfrm flipV="1">
                    <a:off x="3674" y="394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60" name="Line 1076"/>
                  <p:cNvSpPr>
                    <a:spLocks noChangeShapeType="1"/>
                  </p:cNvSpPr>
                  <p:nvPr/>
                </p:nvSpPr>
                <p:spPr bwMode="auto">
                  <a:xfrm>
                    <a:off x="3675" y="3949"/>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61" name="Line 1077"/>
                  <p:cNvSpPr>
                    <a:spLocks noChangeShapeType="1"/>
                  </p:cNvSpPr>
                  <p:nvPr/>
                </p:nvSpPr>
                <p:spPr bwMode="auto">
                  <a:xfrm>
                    <a:off x="3677" y="394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62" name="Line 1078"/>
                  <p:cNvSpPr>
                    <a:spLocks noChangeShapeType="1"/>
                  </p:cNvSpPr>
                  <p:nvPr/>
                </p:nvSpPr>
                <p:spPr bwMode="auto">
                  <a:xfrm>
                    <a:off x="3679" y="395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63" name="Line 1079"/>
                  <p:cNvSpPr>
                    <a:spLocks noChangeShapeType="1"/>
                  </p:cNvSpPr>
                  <p:nvPr/>
                </p:nvSpPr>
                <p:spPr bwMode="auto">
                  <a:xfrm>
                    <a:off x="3679" y="395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64" name="Line 1080"/>
                  <p:cNvSpPr>
                    <a:spLocks noChangeShapeType="1"/>
                  </p:cNvSpPr>
                  <p:nvPr/>
                </p:nvSpPr>
                <p:spPr bwMode="auto">
                  <a:xfrm>
                    <a:off x="3680" y="3953"/>
                    <a:ext cx="4"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65" name="Line 1081"/>
                  <p:cNvSpPr>
                    <a:spLocks noChangeShapeType="1"/>
                  </p:cNvSpPr>
                  <p:nvPr/>
                </p:nvSpPr>
                <p:spPr bwMode="auto">
                  <a:xfrm>
                    <a:off x="3684" y="395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66" name="Line 1082"/>
                  <p:cNvSpPr>
                    <a:spLocks noChangeShapeType="1"/>
                  </p:cNvSpPr>
                  <p:nvPr/>
                </p:nvSpPr>
                <p:spPr bwMode="auto">
                  <a:xfrm>
                    <a:off x="3685" y="395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67" name="Line 1083"/>
                  <p:cNvSpPr>
                    <a:spLocks noChangeShapeType="1"/>
                  </p:cNvSpPr>
                  <p:nvPr/>
                </p:nvSpPr>
                <p:spPr bwMode="auto">
                  <a:xfrm>
                    <a:off x="3685" y="395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68" name="Line 1084"/>
                  <p:cNvSpPr>
                    <a:spLocks noChangeShapeType="1"/>
                  </p:cNvSpPr>
                  <p:nvPr/>
                </p:nvSpPr>
                <p:spPr bwMode="auto">
                  <a:xfrm>
                    <a:off x="3687" y="395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69" name="Line 1085"/>
                  <p:cNvSpPr>
                    <a:spLocks noChangeShapeType="1"/>
                  </p:cNvSpPr>
                  <p:nvPr/>
                </p:nvSpPr>
                <p:spPr bwMode="auto">
                  <a:xfrm>
                    <a:off x="3689" y="395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70" name="Line 1086"/>
                  <p:cNvSpPr>
                    <a:spLocks noChangeShapeType="1"/>
                  </p:cNvSpPr>
                  <p:nvPr/>
                </p:nvSpPr>
                <p:spPr bwMode="auto">
                  <a:xfrm>
                    <a:off x="3689" y="395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71" name="Line 1087"/>
                  <p:cNvSpPr>
                    <a:spLocks noChangeShapeType="1"/>
                  </p:cNvSpPr>
                  <p:nvPr/>
                </p:nvSpPr>
                <p:spPr bwMode="auto">
                  <a:xfrm>
                    <a:off x="3690" y="395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72" name="Line 1088"/>
                  <p:cNvSpPr>
                    <a:spLocks noChangeShapeType="1"/>
                  </p:cNvSpPr>
                  <p:nvPr/>
                </p:nvSpPr>
                <p:spPr bwMode="auto">
                  <a:xfrm flipV="1">
                    <a:off x="3690" y="395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73" name="Line 1089"/>
                  <p:cNvSpPr>
                    <a:spLocks noChangeShapeType="1"/>
                  </p:cNvSpPr>
                  <p:nvPr/>
                </p:nvSpPr>
                <p:spPr bwMode="auto">
                  <a:xfrm>
                    <a:off x="3692" y="395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74" name="Line 1090"/>
                  <p:cNvSpPr>
                    <a:spLocks noChangeShapeType="1"/>
                  </p:cNvSpPr>
                  <p:nvPr/>
                </p:nvSpPr>
                <p:spPr bwMode="auto">
                  <a:xfrm>
                    <a:off x="3694" y="3956"/>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75" name="Line 1091"/>
                  <p:cNvSpPr>
                    <a:spLocks noChangeShapeType="1"/>
                  </p:cNvSpPr>
                  <p:nvPr/>
                </p:nvSpPr>
                <p:spPr bwMode="auto">
                  <a:xfrm>
                    <a:off x="3694" y="395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76" name="Line 1092"/>
                  <p:cNvSpPr>
                    <a:spLocks noChangeShapeType="1"/>
                  </p:cNvSpPr>
                  <p:nvPr/>
                </p:nvSpPr>
                <p:spPr bwMode="auto">
                  <a:xfrm>
                    <a:off x="3694" y="395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77" name="Line 1093"/>
                  <p:cNvSpPr>
                    <a:spLocks noChangeShapeType="1"/>
                  </p:cNvSpPr>
                  <p:nvPr/>
                </p:nvSpPr>
                <p:spPr bwMode="auto">
                  <a:xfrm>
                    <a:off x="3696"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78" name="Line 1094"/>
                  <p:cNvSpPr>
                    <a:spLocks noChangeShapeType="1"/>
                  </p:cNvSpPr>
                  <p:nvPr/>
                </p:nvSpPr>
                <p:spPr bwMode="auto">
                  <a:xfrm>
                    <a:off x="3697"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79" name="Line 1095"/>
                  <p:cNvSpPr>
                    <a:spLocks noChangeShapeType="1"/>
                  </p:cNvSpPr>
                  <p:nvPr/>
                </p:nvSpPr>
                <p:spPr bwMode="auto">
                  <a:xfrm>
                    <a:off x="3697"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80" name="Line 1096"/>
                  <p:cNvSpPr>
                    <a:spLocks noChangeShapeType="1"/>
                  </p:cNvSpPr>
                  <p:nvPr/>
                </p:nvSpPr>
                <p:spPr bwMode="auto">
                  <a:xfrm flipV="1">
                    <a:off x="3697" y="3958"/>
                    <a:ext cx="4"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81" name="Line 1097"/>
                  <p:cNvSpPr>
                    <a:spLocks noChangeShapeType="1"/>
                  </p:cNvSpPr>
                  <p:nvPr/>
                </p:nvSpPr>
                <p:spPr bwMode="auto">
                  <a:xfrm>
                    <a:off x="3701" y="395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82" name="Line 1098"/>
                  <p:cNvSpPr>
                    <a:spLocks noChangeShapeType="1"/>
                  </p:cNvSpPr>
                  <p:nvPr/>
                </p:nvSpPr>
                <p:spPr bwMode="auto">
                  <a:xfrm>
                    <a:off x="3701"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83" name="Line 1099"/>
                  <p:cNvSpPr>
                    <a:spLocks noChangeShapeType="1"/>
                  </p:cNvSpPr>
                  <p:nvPr/>
                </p:nvSpPr>
                <p:spPr bwMode="auto">
                  <a:xfrm>
                    <a:off x="3702" y="395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84" name="Line 1100"/>
                  <p:cNvSpPr>
                    <a:spLocks noChangeShapeType="1"/>
                  </p:cNvSpPr>
                  <p:nvPr/>
                </p:nvSpPr>
                <p:spPr bwMode="auto">
                  <a:xfrm>
                    <a:off x="3702" y="396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85" name="Line 1101"/>
                  <p:cNvSpPr>
                    <a:spLocks noChangeShapeType="1"/>
                  </p:cNvSpPr>
                  <p:nvPr/>
                </p:nvSpPr>
                <p:spPr bwMode="auto">
                  <a:xfrm>
                    <a:off x="3704"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86" name="Line 1102"/>
                  <p:cNvSpPr>
                    <a:spLocks noChangeShapeType="1"/>
                  </p:cNvSpPr>
                  <p:nvPr/>
                </p:nvSpPr>
                <p:spPr bwMode="auto">
                  <a:xfrm>
                    <a:off x="3704" y="396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87" name="Line 1103"/>
                  <p:cNvSpPr>
                    <a:spLocks noChangeShapeType="1"/>
                  </p:cNvSpPr>
                  <p:nvPr/>
                </p:nvSpPr>
                <p:spPr bwMode="auto">
                  <a:xfrm>
                    <a:off x="3706"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88" name="Line 1104"/>
                  <p:cNvSpPr>
                    <a:spLocks noChangeShapeType="1"/>
                  </p:cNvSpPr>
                  <p:nvPr/>
                </p:nvSpPr>
                <p:spPr bwMode="auto">
                  <a:xfrm flipV="1">
                    <a:off x="3707" y="395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89" name="Line 1105"/>
                  <p:cNvSpPr>
                    <a:spLocks noChangeShapeType="1"/>
                  </p:cNvSpPr>
                  <p:nvPr/>
                </p:nvSpPr>
                <p:spPr bwMode="auto">
                  <a:xfrm>
                    <a:off x="3709" y="3959"/>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90" name="Line 1106"/>
                  <p:cNvSpPr>
                    <a:spLocks noChangeShapeType="1"/>
                  </p:cNvSpPr>
                  <p:nvPr/>
                </p:nvSpPr>
                <p:spPr bwMode="auto">
                  <a:xfrm>
                    <a:off x="3711" y="396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91" name="Line 1107"/>
                  <p:cNvSpPr>
                    <a:spLocks noChangeShapeType="1"/>
                  </p:cNvSpPr>
                  <p:nvPr/>
                </p:nvSpPr>
                <p:spPr bwMode="auto">
                  <a:xfrm flipV="1">
                    <a:off x="3711" y="396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92" name="Line 1108"/>
                  <p:cNvSpPr>
                    <a:spLocks noChangeShapeType="1"/>
                  </p:cNvSpPr>
                  <p:nvPr/>
                </p:nvSpPr>
                <p:spPr bwMode="auto">
                  <a:xfrm>
                    <a:off x="3712" y="396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93" name="Line 1109"/>
                  <p:cNvSpPr>
                    <a:spLocks noChangeShapeType="1"/>
                  </p:cNvSpPr>
                  <p:nvPr/>
                </p:nvSpPr>
                <p:spPr bwMode="auto">
                  <a:xfrm>
                    <a:off x="3712" y="396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94" name="Line 1110"/>
                  <p:cNvSpPr>
                    <a:spLocks noChangeShapeType="1"/>
                  </p:cNvSpPr>
                  <p:nvPr/>
                </p:nvSpPr>
                <p:spPr bwMode="auto">
                  <a:xfrm>
                    <a:off x="3714" y="3961"/>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95" name="Line 1111"/>
                  <p:cNvSpPr>
                    <a:spLocks noChangeShapeType="1"/>
                  </p:cNvSpPr>
                  <p:nvPr/>
                </p:nvSpPr>
                <p:spPr bwMode="auto">
                  <a:xfrm>
                    <a:off x="3714"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96" name="Line 1112"/>
                  <p:cNvSpPr>
                    <a:spLocks noChangeShapeType="1"/>
                  </p:cNvSpPr>
                  <p:nvPr/>
                </p:nvSpPr>
                <p:spPr bwMode="auto">
                  <a:xfrm flipV="1">
                    <a:off x="3714"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97" name="Line 1113"/>
                  <p:cNvSpPr>
                    <a:spLocks noChangeShapeType="1"/>
                  </p:cNvSpPr>
                  <p:nvPr/>
                </p:nvSpPr>
                <p:spPr bwMode="auto">
                  <a:xfrm>
                    <a:off x="3716"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98" name="Line 1114"/>
                  <p:cNvSpPr>
                    <a:spLocks noChangeShapeType="1"/>
                  </p:cNvSpPr>
                  <p:nvPr/>
                </p:nvSpPr>
                <p:spPr bwMode="auto">
                  <a:xfrm>
                    <a:off x="3718"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299" name="Line 1115"/>
                  <p:cNvSpPr>
                    <a:spLocks noChangeShapeType="1"/>
                  </p:cNvSpPr>
                  <p:nvPr/>
                </p:nvSpPr>
                <p:spPr bwMode="auto">
                  <a:xfrm>
                    <a:off x="3719"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00" name="Line 1116"/>
                  <p:cNvSpPr>
                    <a:spLocks noChangeShapeType="1"/>
                  </p:cNvSpPr>
                  <p:nvPr/>
                </p:nvSpPr>
                <p:spPr bwMode="auto">
                  <a:xfrm>
                    <a:off x="3721" y="3963"/>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01" name="Line 1117"/>
                  <p:cNvSpPr>
                    <a:spLocks noChangeShapeType="1"/>
                  </p:cNvSpPr>
                  <p:nvPr/>
                </p:nvSpPr>
                <p:spPr bwMode="auto">
                  <a:xfrm>
                    <a:off x="3721" y="396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02" name="Line 1118"/>
                  <p:cNvSpPr>
                    <a:spLocks noChangeShapeType="1"/>
                  </p:cNvSpPr>
                  <p:nvPr/>
                </p:nvSpPr>
                <p:spPr bwMode="auto">
                  <a:xfrm>
                    <a:off x="3723"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03" name="Line 1119"/>
                  <p:cNvSpPr>
                    <a:spLocks noChangeShapeType="1"/>
                  </p:cNvSpPr>
                  <p:nvPr/>
                </p:nvSpPr>
                <p:spPr bwMode="auto">
                  <a:xfrm>
                    <a:off x="3723" y="396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04" name="Line 1120"/>
                  <p:cNvSpPr>
                    <a:spLocks noChangeShapeType="1"/>
                  </p:cNvSpPr>
                  <p:nvPr/>
                </p:nvSpPr>
                <p:spPr bwMode="auto">
                  <a:xfrm>
                    <a:off x="3724" y="3966"/>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05" name="Line 1121"/>
                  <p:cNvSpPr>
                    <a:spLocks noChangeShapeType="1"/>
                  </p:cNvSpPr>
                  <p:nvPr/>
                </p:nvSpPr>
                <p:spPr bwMode="auto">
                  <a:xfrm flipV="1">
                    <a:off x="3726" y="3964"/>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06" name="Line 1122"/>
                  <p:cNvSpPr>
                    <a:spLocks noChangeShapeType="1"/>
                  </p:cNvSpPr>
                  <p:nvPr/>
                </p:nvSpPr>
                <p:spPr bwMode="auto">
                  <a:xfrm>
                    <a:off x="3728"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07" name="Line 1123"/>
                  <p:cNvSpPr>
                    <a:spLocks noChangeShapeType="1"/>
                  </p:cNvSpPr>
                  <p:nvPr/>
                </p:nvSpPr>
                <p:spPr bwMode="auto">
                  <a:xfrm>
                    <a:off x="3728" y="396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08" name="Line 1124"/>
                  <p:cNvSpPr>
                    <a:spLocks noChangeShapeType="1"/>
                  </p:cNvSpPr>
                  <p:nvPr/>
                </p:nvSpPr>
                <p:spPr bwMode="auto">
                  <a:xfrm>
                    <a:off x="3690" y="395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09" name="Line 1125"/>
                  <p:cNvSpPr>
                    <a:spLocks noChangeShapeType="1"/>
                  </p:cNvSpPr>
                  <p:nvPr/>
                </p:nvSpPr>
                <p:spPr bwMode="auto">
                  <a:xfrm>
                    <a:off x="3690"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10" name="Line 1126"/>
                  <p:cNvSpPr>
                    <a:spLocks noChangeShapeType="1"/>
                  </p:cNvSpPr>
                  <p:nvPr/>
                </p:nvSpPr>
                <p:spPr bwMode="auto">
                  <a:xfrm>
                    <a:off x="3690"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11" name="Line 1127"/>
                  <p:cNvSpPr>
                    <a:spLocks noChangeShapeType="1"/>
                  </p:cNvSpPr>
                  <p:nvPr/>
                </p:nvSpPr>
                <p:spPr bwMode="auto">
                  <a:xfrm flipV="1">
                    <a:off x="3690" y="395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12" name="Line 1128"/>
                  <p:cNvSpPr>
                    <a:spLocks noChangeShapeType="1"/>
                  </p:cNvSpPr>
                  <p:nvPr/>
                </p:nvSpPr>
                <p:spPr bwMode="auto">
                  <a:xfrm>
                    <a:off x="3690" y="39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13" name="Line 1129"/>
                  <p:cNvSpPr>
                    <a:spLocks noChangeShapeType="1"/>
                  </p:cNvSpPr>
                  <p:nvPr/>
                </p:nvSpPr>
                <p:spPr bwMode="auto">
                  <a:xfrm>
                    <a:off x="3690" y="397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14" name="Line 1130"/>
                  <p:cNvSpPr>
                    <a:spLocks noChangeShapeType="1"/>
                  </p:cNvSpPr>
                  <p:nvPr/>
                </p:nvSpPr>
                <p:spPr bwMode="auto">
                  <a:xfrm flipV="1">
                    <a:off x="3757" y="396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15" name="Line 1131"/>
                  <p:cNvSpPr>
                    <a:spLocks noChangeShapeType="1"/>
                  </p:cNvSpPr>
                  <p:nvPr/>
                </p:nvSpPr>
                <p:spPr bwMode="auto">
                  <a:xfrm>
                    <a:off x="3690" y="39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16" name="Line 1132"/>
                  <p:cNvSpPr>
                    <a:spLocks noChangeShapeType="1"/>
                  </p:cNvSpPr>
                  <p:nvPr/>
                </p:nvSpPr>
                <p:spPr bwMode="auto">
                  <a:xfrm>
                    <a:off x="3565" y="395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17" name="Line 1133"/>
                  <p:cNvSpPr>
                    <a:spLocks noChangeShapeType="1"/>
                  </p:cNvSpPr>
                  <p:nvPr/>
                </p:nvSpPr>
                <p:spPr bwMode="auto">
                  <a:xfrm>
                    <a:off x="3565" y="395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18" name="Line 1134"/>
                  <p:cNvSpPr>
                    <a:spLocks noChangeShapeType="1"/>
                  </p:cNvSpPr>
                  <p:nvPr/>
                </p:nvSpPr>
                <p:spPr bwMode="auto">
                  <a:xfrm>
                    <a:off x="3565" y="3959"/>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19" name="Line 1135"/>
                  <p:cNvSpPr>
                    <a:spLocks noChangeShapeType="1"/>
                  </p:cNvSpPr>
                  <p:nvPr/>
                </p:nvSpPr>
                <p:spPr bwMode="auto">
                  <a:xfrm flipH="1" flipV="1">
                    <a:off x="3565" y="395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20" name="Line 1136"/>
                  <p:cNvSpPr>
                    <a:spLocks noChangeShapeType="1"/>
                  </p:cNvSpPr>
                  <p:nvPr/>
                </p:nvSpPr>
                <p:spPr bwMode="auto">
                  <a:xfrm>
                    <a:off x="3565" y="397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21" name="Line 1137"/>
                  <p:cNvSpPr>
                    <a:spLocks noChangeShapeType="1"/>
                  </p:cNvSpPr>
                  <p:nvPr/>
                </p:nvSpPr>
                <p:spPr bwMode="auto">
                  <a:xfrm>
                    <a:off x="3565" y="397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22" name="Line 1138"/>
                  <p:cNvSpPr>
                    <a:spLocks noChangeShapeType="1"/>
                  </p:cNvSpPr>
                  <p:nvPr/>
                </p:nvSpPr>
                <p:spPr bwMode="auto">
                  <a:xfrm flipV="1">
                    <a:off x="3565" y="397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23" name="Line 1139"/>
                  <p:cNvSpPr>
                    <a:spLocks noChangeShapeType="1"/>
                  </p:cNvSpPr>
                  <p:nvPr/>
                </p:nvSpPr>
                <p:spPr bwMode="auto">
                  <a:xfrm flipH="1">
                    <a:off x="3565" y="397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24" name="Line 1140"/>
                  <p:cNvSpPr>
                    <a:spLocks noChangeShapeType="1"/>
                  </p:cNvSpPr>
                  <p:nvPr/>
                </p:nvSpPr>
                <p:spPr bwMode="auto">
                  <a:xfrm>
                    <a:off x="3677"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25" name="Line 1141"/>
                  <p:cNvSpPr>
                    <a:spLocks noChangeShapeType="1"/>
                  </p:cNvSpPr>
                  <p:nvPr/>
                </p:nvSpPr>
                <p:spPr bwMode="auto">
                  <a:xfrm>
                    <a:off x="3677"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26" name="Line 1142"/>
                  <p:cNvSpPr>
                    <a:spLocks noChangeShapeType="1"/>
                  </p:cNvSpPr>
                  <p:nvPr/>
                </p:nvSpPr>
                <p:spPr bwMode="auto">
                  <a:xfrm flipV="1">
                    <a:off x="3677"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27" name="Line 1143"/>
                  <p:cNvSpPr>
                    <a:spLocks noChangeShapeType="1"/>
                  </p:cNvSpPr>
                  <p:nvPr/>
                </p:nvSpPr>
                <p:spPr bwMode="auto">
                  <a:xfrm>
                    <a:off x="3677"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28" name="Line 1144"/>
                  <p:cNvSpPr>
                    <a:spLocks noChangeShapeType="1"/>
                  </p:cNvSpPr>
                  <p:nvPr/>
                </p:nvSpPr>
                <p:spPr bwMode="auto">
                  <a:xfrm>
                    <a:off x="3677" y="398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29" name="Line 1145"/>
                  <p:cNvSpPr>
                    <a:spLocks noChangeShapeType="1"/>
                  </p:cNvSpPr>
                  <p:nvPr/>
                </p:nvSpPr>
                <p:spPr bwMode="auto">
                  <a:xfrm>
                    <a:off x="3677" y="399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30" name="Line 1146"/>
                  <p:cNvSpPr>
                    <a:spLocks noChangeShapeType="1"/>
                  </p:cNvSpPr>
                  <p:nvPr/>
                </p:nvSpPr>
                <p:spPr bwMode="auto">
                  <a:xfrm>
                    <a:off x="3677" y="399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31" name="Line 1147"/>
                  <p:cNvSpPr>
                    <a:spLocks noChangeShapeType="1"/>
                  </p:cNvSpPr>
                  <p:nvPr/>
                </p:nvSpPr>
                <p:spPr bwMode="auto">
                  <a:xfrm flipV="1">
                    <a:off x="3677" y="398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32" name="Line 1148"/>
                  <p:cNvSpPr>
                    <a:spLocks noChangeShapeType="1"/>
                  </p:cNvSpPr>
                  <p:nvPr/>
                </p:nvSpPr>
                <p:spPr bwMode="auto">
                  <a:xfrm>
                    <a:off x="3579" y="394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33" name="Line 1149"/>
                  <p:cNvSpPr>
                    <a:spLocks noChangeShapeType="1"/>
                  </p:cNvSpPr>
                  <p:nvPr/>
                </p:nvSpPr>
                <p:spPr bwMode="auto">
                  <a:xfrm flipH="1">
                    <a:off x="3579" y="3948"/>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34" name="Line 1150"/>
                  <p:cNvSpPr>
                    <a:spLocks noChangeShapeType="1"/>
                  </p:cNvSpPr>
                  <p:nvPr/>
                </p:nvSpPr>
                <p:spPr bwMode="auto">
                  <a:xfrm flipV="1">
                    <a:off x="3579"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35" name="Line 1151"/>
                  <p:cNvSpPr>
                    <a:spLocks noChangeShapeType="1"/>
                  </p:cNvSpPr>
                  <p:nvPr/>
                </p:nvSpPr>
                <p:spPr bwMode="auto">
                  <a:xfrm>
                    <a:off x="3579" y="394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36" name="Line 1152"/>
                  <p:cNvSpPr>
                    <a:spLocks noChangeShapeType="1"/>
                  </p:cNvSpPr>
                  <p:nvPr/>
                </p:nvSpPr>
                <p:spPr bwMode="auto">
                  <a:xfrm>
                    <a:off x="3579" y="398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37" name="Line 1153"/>
                  <p:cNvSpPr>
                    <a:spLocks noChangeShapeType="1"/>
                  </p:cNvSpPr>
                  <p:nvPr/>
                </p:nvSpPr>
                <p:spPr bwMode="auto">
                  <a:xfrm flipH="1">
                    <a:off x="3579" y="3990"/>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38" name="Line 1154"/>
                  <p:cNvSpPr>
                    <a:spLocks noChangeShapeType="1"/>
                  </p:cNvSpPr>
                  <p:nvPr/>
                </p:nvSpPr>
                <p:spPr bwMode="auto">
                  <a:xfrm>
                    <a:off x="3579" y="399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39" name="Line 1155"/>
                  <p:cNvSpPr>
                    <a:spLocks noChangeShapeType="1"/>
                  </p:cNvSpPr>
                  <p:nvPr/>
                </p:nvSpPr>
                <p:spPr bwMode="auto">
                  <a:xfrm flipV="1">
                    <a:off x="3579" y="398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40" name="Line 1156"/>
                  <p:cNvSpPr>
                    <a:spLocks noChangeShapeType="1"/>
                  </p:cNvSpPr>
                  <p:nvPr/>
                </p:nvSpPr>
                <p:spPr bwMode="auto">
                  <a:xfrm>
                    <a:off x="3653" y="391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41" name="Line 1157"/>
                  <p:cNvSpPr>
                    <a:spLocks noChangeShapeType="1"/>
                  </p:cNvSpPr>
                  <p:nvPr/>
                </p:nvSpPr>
                <p:spPr bwMode="auto">
                  <a:xfrm>
                    <a:off x="3653" y="391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42" name="Line 1158"/>
                  <p:cNvSpPr>
                    <a:spLocks noChangeShapeType="1"/>
                  </p:cNvSpPr>
                  <p:nvPr/>
                </p:nvSpPr>
                <p:spPr bwMode="auto">
                  <a:xfrm>
                    <a:off x="3653" y="391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43" name="Line 1159"/>
                  <p:cNvSpPr>
                    <a:spLocks noChangeShapeType="1"/>
                  </p:cNvSpPr>
                  <p:nvPr/>
                </p:nvSpPr>
                <p:spPr bwMode="auto">
                  <a:xfrm>
                    <a:off x="3653" y="391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44" name="Line 1160"/>
                  <p:cNvSpPr>
                    <a:spLocks noChangeShapeType="1"/>
                  </p:cNvSpPr>
                  <p:nvPr/>
                </p:nvSpPr>
                <p:spPr bwMode="auto">
                  <a:xfrm>
                    <a:off x="3653" y="402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45" name="Line 1161"/>
                  <p:cNvSpPr>
                    <a:spLocks noChangeShapeType="1"/>
                  </p:cNvSpPr>
                  <p:nvPr/>
                </p:nvSpPr>
                <p:spPr bwMode="auto">
                  <a:xfrm>
                    <a:off x="3653" y="402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46" name="Line 1162"/>
                  <p:cNvSpPr>
                    <a:spLocks noChangeShapeType="1"/>
                  </p:cNvSpPr>
                  <p:nvPr/>
                </p:nvSpPr>
                <p:spPr bwMode="auto">
                  <a:xfrm>
                    <a:off x="3653" y="402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47" name="Line 1163"/>
                  <p:cNvSpPr>
                    <a:spLocks noChangeShapeType="1"/>
                  </p:cNvSpPr>
                  <p:nvPr/>
                </p:nvSpPr>
                <p:spPr bwMode="auto">
                  <a:xfrm>
                    <a:off x="3653" y="402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48" name="Line 1164"/>
                  <p:cNvSpPr>
                    <a:spLocks noChangeShapeType="1"/>
                  </p:cNvSpPr>
                  <p:nvPr/>
                </p:nvSpPr>
                <p:spPr bwMode="auto">
                  <a:xfrm>
                    <a:off x="3604" y="391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49" name="Line 1165"/>
                  <p:cNvSpPr>
                    <a:spLocks noChangeShapeType="1"/>
                  </p:cNvSpPr>
                  <p:nvPr/>
                </p:nvSpPr>
                <p:spPr bwMode="auto">
                  <a:xfrm>
                    <a:off x="3604" y="391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50" name="Line 1166"/>
                  <p:cNvSpPr>
                    <a:spLocks noChangeShapeType="1"/>
                  </p:cNvSpPr>
                  <p:nvPr/>
                </p:nvSpPr>
                <p:spPr bwMode="auto">
                  <a:xfrm>
                    <a:off x="3604" y="391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51" name="Line 1167"/>
                  <p:cNvSpPr>
                    <a:spLocks noChangeShapeType="1"/>
                  </p:cNvSpPr>
                  <p:nvPr/>
                </p:nvSpPr>
                <p:spPr bwMode="auto">
                  <a:xfrm>
                    <a:off x="3604" y="3910"/>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52" name="Line 1168"/>
                  <p:cNvSpPr>
                    <a:spLocks noChangeShapeType="1"/>
                  </p:cNvSpPr>
                  <p:nvPr/>
                </p:nvSpPr>
                <p:spPr bwMode="auto">
                  <a:xfrm>
                    <a:off x="3604" y="402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53" name="Line 1169"/>
                  <p:cNvSpPr>
                    <a:spLocks noChangeShapeType="1"/>
                  </p:cNvSpPr>
                  <p:nvPr/>
                </p:nvSpPr>
                <p:spPr bwMode="auto">
                  <a:xfrm>
                    <a:off x="3604" y="402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54" name="Line 1170"/>
                  <p:cNvSpPr>
                    <a:spLocks noChangeShapeType="1"/>
                  </p:cNvSpPr>
                  <p:nvPr/>
                </p:nvSpPr>
                <p:spPr bwMode="auto">
                  <a:xfrm>
                    <a:off x="3604" y="402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55" name="Line 1171"/>
                  <p:cNvSpPr>
                    <a:spLocks noChangeShapeType="1"/>
                  </p:cNvSpPr>
                  <p:nvPr/>
                </p:nvSpPr>
                <p:spPr bwMode="auto">
                  <a:xfrm>
                    <a:off x="3604" y="402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56" name="Line 1172"/>
                  <p:cNvSpPr>
                    <a:spLocks noChangeShapeType="1"/>
                  </p:cNvSpPr>
                  <p:nvPr/>
                </p:nvSpPr>
                <p:spPr bwMode="auto">
                  <a:xfrm>
                    <a:off x="3636" y="37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57" name="Line 1173"/>
                  <p:cNvSpPr>
                    <a:spLocks noChangeShapeType="1"/>
                  </p:cNvSpPr>
                  <p:nvPr/>
                </p:nvSpPr>
                <p:spPr bwMode="auto">
                  <a:xfrm>
                    <a:off x="3636" y="37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58" name="Line 1174"/>
                  <p:cNvSpPr>
                    <a:spLocks noChangeShapeType="1"/>
                  </p:cNvSpPr>
                  <p:nvPr/>
                </p:nvSpPr>
                <p:spPr bwMode="auto">
                  <a:xfrm flipH="1">
                    <a:off x="3635" y="37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59" name="Line 1175"/>
                  <p:cNvSpPr>
                    <a:spLocks noChangeShapeType="1"/>
                  </p:cNvSpPr>
                  <p:nvPr/>
                </p:nvSpPr>
                <p:spPr bwMode="auto">
                  <a:xfrm flipV="1">
                    <a:off x="3635" y="37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60" name="Line 1176"/>
                  <p:cNvSpPr>
                    <a:spLocks noChangeShapeType="1"/>
                  </p:cNvSpPr>
                  <p:nvPr/>
                </p:nvSpPr>
                <p:spPr bwMode="auto">
                  <a:xfrm>
                    <a:off x="3636" y="413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61" name="Line 1177"/>
                  <p:cNvSpPr>
                    <a:spLocks noChangeShapeType="1"/>
                  </p:cNvSpPr>
                  <p:nvPr/>
                </p:nvSpPr>
                <p:spPr bwMode="auto">
                  <a:xfrm>
                    <a:off x="3636" y="414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62" name="Line 1178"/>
                  <p:cNvSpPr>
                    <a:spLocks noChangeShapeType="1"/>
                  </p:cNvSpPr>
                  <p:nvPr/>
                </p:nvSpPr>
                <p:spPr bwMode="auto">
                  <a:xfrm flipH="1" flipV="1">
                    <a:off x="3635" y="414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63" name="Line 1179"/>
                  <p:cNvSpPr>
                    <a:spLocks noChangeShapeType="1"/>
                  </p:cNvSpPr>
                  <p:nvPr/>
                </p:nvSpPr>
                <p:spPr bwMode="auto">
                  <a:xfrm flipV="1">
                    <a:off x="3635" y="413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64" name="Line 1180"/>
                  <p:cNvSpPr>
                    <a:spLocks noChangeShapeType="1"/>
                  </p:cNvSpPr>
                  <p:nvPr/>
                </p:nvSpPr>
                <p:spPr bwMode="auto">
                  <a:xfrm>
                    <a:off x="3621" y="37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65" name="Line 1181"/>
                  <p:cNvSpPr>
                    <a:spLocks noChangeShapeType="1"/>
                  </p:cNvSpPr>
                  <p:nvPr/>
                </p:nvSpPr>
                <p:spPr bwMode="auto">
                  <a:xfrm>
                    <a:off x="3621" y="37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66" name="Line 1182"/>
                  <p:cNvSpPr>
                    <a:spLocks noChangeShapeType="1"/>
                  </p:cNvSpPr>
                  <p:nvPr/>
                </p:nvSpPr>
                <p:spPr bwMode="auto">
                  <a:xfrm flipH="1">
                    <a:off x="3620" y="379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67" name="Line 1183"/>
                  <p:cNvSpPr>
                    <a:spLocks noChangeShapeType="1"/>
                  </p:cNvSpPr>
                  <p:nvPr/>
                </p:nvSpPr>
                <p:spPr bwMode="auto">
                  <a:xfrm flipV="1">
                    <a:off x="3620" y="37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68" name="Line 1184"/>
                  <p:cNvSpPr>
                    <a:spLocks noChangeShapeType="1"/>
                  </p:cNvSpPr>
                  <p:nvPr/>
                </p:nvSpPr>
                <p:spPr bwMode="auto">
                  <a:xfrm>
                    <a:off x="3621" y="413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69" name="Line 1185"/>
                  <p:cNvSpPr>
                    <a:spLocks noChangeShapeType="1"/>
                  </p:cNvSpPr>
                  <p:nvPr/>
                </p:nvSpPr>
                <p:spPr bwMode="auto">
                  <a:xfrm>
                    <a:off x="3621" y="414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70" name="Line 1186"/>
                  <p:cNvSpPr>
                    <a:spLocks noChangeShapeType="1"/>
                  </p:cNvSpPr>
                  <p:nvPr/>
                </p:nvSpPr>
                <p:spPr bwMode="auto">
                  <a:xfrm flipH="1" flipV="1">
                    <a:off x="3620" y="414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71" name="Line 1187"/>
                  <p:cNvSpPr>
                    <a:spLocks noChangeShapeType="1"/>
                  </p:cNvSpPr>
                  <p:nvPr/>
                </p:nvSpPr>
                <p:spPr bwMode="auto">
                  <a:xfrm flipV="1">
                    <a:off x="3620" y="413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72" name="Line 1188"/>
                  <p:cNvSpPr>
                    <a:spLocks noChangeShapeType="1"/>
                  </p:cNvSpPr>
                  <p:nvPr/>
                </p:nvSpPr>
                <p:spPr bwMode="auto">
                  <a:xfrm>
                    <a:off x="3631" y="3812"/>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73" name="Line 1189"/>
                  <p:cNvSpPr>
                    <a:spLocks noChangeShapeType="1"/>
                  </p:cNvSpPr>
                  <p:nvPr/>
                </p:nvSpPr>
                <p:spPr bwMode="auto">
                  <a:xfrm>
                    <a:off x="3633" y="381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74" name="Line 1190"/>
                  <p:cNvSpPr>
                    <a:spLocks noChangeShapeType="1"/>
                  </p:cNvSpPr>
                  <p:nvPr/>
                </p:nvSpPr>
                <p:spPr bwMode="auto">
                  <a:xfrm>
                    <a:off x="3633" y="381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75" name="Line 1191"/>
                  <p:cNvSpPr>
                    <a:spLocks noChangeShapeType="1"/>
                  </p:cNvSpPr>
                  <p:nvPr/>
                </p:nvSpPr>
                <p:spPr bwMode="auto">
                  <a:xfrm flipH="1">
                    <a:off x="3631" y="3817"/>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76" name="Line 1192"/>
                  <p:cNvSpPr>
                    <a:spLocks noChangeShapeType="1"/>
                  </p:cNvSpPr>
                  <p:nvPr/>
                </p:nvSpPr>
                <p:spPr bwMode="auto">
                  <a:xfrm>
                    <a:off x="3631" y="381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77" name="Line 1193"/>
                  <p:cNvSpPr>
                    <a:spLocks noChangeShapeType="1"/>
                  </p:cNvSpPr>
                  <p:nvPr/>
                </p:nvSpPr>
                <p:spPr bwMode="auto">
                  <a:xfrm flipH="1">
                    <a:off x="3630" y="381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78" name="Line 1194"/>
                  <p:cNvSpPr>
                    <a:spLocks noChangeShapeType="1"/>
                  </p:cNvSpPr>
                  <p:nvPr/>
                </p:nvSpPr>
                <p:spPr bwMode="auto">
                  <a:xfrm flipH="1">
                    <a:off x="3628" y="382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79" name="Line 1195"/>
                  <p:cNvSpPr>
                    <a:spLocks noChangeShapeType="1"/>
                  </p:cNvSpPr>
                  <p:nvPr/>
                </p:nvSpPr>
                <p:spPr bwMode="auto">
                  <a:xfrm flipH="1">
                    <a:off x="3626" y="382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80" name="Line 1196"/>
                  <p:cNvSpPr>
                    <a:spLocks noChangeShapeType="1"/>
                  </p:cNvSpPr>
                  <p:nvPr/>
                </p:nvSpPr>
                <p:spPr bwMode="auto">
                  <a:xfrm flipH="1" flipV="1">
                    <a:off x="3625" y="381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81" name="Line 1197"/>
                  <p:cNvSpPr>
                    <a:spLocks noChangeShapeType="1"/>
                  </p:cNvSpPr>
                  <p:nvPr/>
                </p:nvSpPr>
                <p:spPr bwMode="auto">
                  <a:xfrm>
                    <a:off x="3625" y="381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82" name="Line 1198"/>
                  <p:cNvSpPr>
                    <a:spLocks noChangeShapeType="1"/>
                  </p:cNvSpPr>
                  <p:nvPr/>
                </p:nvSpPr>
                <p:spPr bwMode="auto">
                  <a:xfrm flipH="1" flipV="1">
                    <a:off x="3623" y="3817"/>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83" name="Line 1199"/>
                  <p:cNvSpPr>
                    <a:spLocks noChangeShapeType="1"/>
                  </p:cNvSpPr>
                  <p:nvPr/>
                </p:nvSpPr>
                <p:spPr bwMode="auto">
                  <a:xfrm flipV="1">
                    <a:off x="3623" y="381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84" name="Line 1200"/>
                  <p:cNvSpPr>
                    <a:spLocks noChangeShapeType="1"/>
                  </p:cNvSpPr>
                  <p:nvPr/>
                </p:nvSpPr>
                <p:spPr bwMode="auto">
                  <a:xfrm flipV="1">
                    <a:off x="3623" y="3814"/>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85" name="Line 1201"/>
                  <p:cNvSpPr>
                    <a:spLocks noChangeShapeType="1"/>
                  </p:cNvSpPr>
                  <p:nvPr/>
                </p:nvSpPr>
                <p:spPr bwMode="auto">
                  <a:xfrm flipV="1">
                    <a:off x="3623" y="3812"/>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86" name="Line 1202"/>
                  <p:cNvSpPr>
                    <a:spLocks noChangeShapeType="1"/>
                  </p:cNvSpPr>
                  <p:nvPr/>
                </p:nvSpPr>
                <p:spPr bwMode="auto">
                  <a:xfrm>
                    <a:off x="3625" y="381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87" name="Line 1203"/>
                  <p:cNvSpPr>
                    <a:spLocks noChangeShapeType="1"/>
                  </p:cNvSpPr>
                  <p:nvPr/>
                </p:nvSpPr>
                <p:spPr bwMode="auto">
                  <a:xfrm>
                    <a:off x="3626" y="3812"/>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88" name="Line 1204"/>
                  <p:cNvSpPr>
                    <a:spLocks noChangeShapeType="1"/>
                  </p:cNvSpPr>
                  <p:nvPr/>
                </p:nvSpPr>
                <p:spPr bwMode="auto">
                  <a:xfrm>
                    <a:off x="3628" y="381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89" name="Line 1205"/>
                  <p:cNvSpPr>
                    <a:spLocks noChangeShapeType="1"/>
                  </p:cNvSpPr>
                  <p:nvPr/>
                </p:nvSpPr>
                <p:spPr bwMode="auto">
                  <a:xfrm>
                    <a:off x="3628" y="3812"/>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90" name="Line 1206"/>
                  <p:cNvSpPr>
                    <a:spLocks noChangeShapeType="1"/>
                  </p:cNvSpPr>
                  <p:nvPr/>
                </p:nvSpPr>
                <p:spPr bwMode="auto">
                  <a:xfrm>
                    <a:off x="3630" y="381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91" name="Line 1207"/>
                  <p:cNvSpPr>
                    <a:spLocks noChangeShapeType="1"/>
                  </p:cNvSpPr>
                  <p:nvPr/>
                </p:nvSpPr>
                <p:spPr bwMode="auto">
                  <a:xfrm>
                    <a:off x="3630" y="381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92" name="Line 1208"/>
                  <p:cNvSpPr>
                    <a:spLocks noChangeShapeType="1"/>
                  </p:cNvSpPr>
                  <p:nvPr/>
                </p:nvSpPr>
                <p:spPr bwMode="auto">
                  <a:xfrm>
                    <a:off x="3631" y="411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93" name="Line 1209"/>
                  <p:cNvSpPr>
                    <a:spLocks noChangeShapeType="1"/>
                  </p:cNvSpPr>
                  <p:nvPr/>
                </p:nvSpPr>
                <p:spPr bwMode="auto">
                  <a:xfrm>
                    <a:off x="3633" y="412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94" name="Line 1210"/>
                  <p:cNvSpPr>
                    <a:spLocks noChangeShapeType="1"/>
                  </p:cNvSpPr>
                  <p:nvPr/>
                </p:nvSpPr>
                <p:spPr bwMode="auto">
                  <a:xfrm>
                    <a:off x="3633" y="412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95" name="Line 1211"/>
                  <p:cNvSpPr>
                    <a:spLocks noChangeShapeType="1"/>
                  </p:cNvSpPr>
                  <p:nvPr/>
                </p:nvSpPr>
                <p:spPr bwMode="auto">
                  <a:xfrm flipH="1">
                    <a:off x="3631" y="412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96" name="Line 1212"/>
                  <p:cNvSpPr>
                    <a:spLocks noChangeShapeType="1"/>
                  </p:cNvSpPr>
                  <p:nvPr/>
                </p:nvSpPr>
                <p:spPr bwMode="auto">
                  <a:xfrm flipH="1">
                    <a:off x="3630" y="412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97" name="Line 1213"/>
                  <p:cNvSpPr>
                    <a:spLocks noChangeShapeType="1"/>
                  </p:cNvSpPr>
                  <p:nvPr/>
                </p:nvSpPr>
                <p:spPr bwMode="auto">
                  <a:xfrm>
                    <a:off x="3630" y="412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98" name="Line 1214"/>
                  <p:cNvSpPr>
                    <a:spLocks noChangeShapeType="1"/>
                  </p:cNvSpPr>
                  <p:nvPr/>
                </p:nvSpPr>
                <p:spPr bwMode="auto">
                  <a:xfrm flipH="1">
                    <a:off x="3628" y="412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399" name="Line 1215"/>
                  <p:cNvSpPr>
                    <a:spLocks noChangeShapeType="1"/>
                  </p:cNvSpPr>
                  <p:nvPr/>
                </p:nvSpPr>
                <p:spPr bwMode="auto">
                  <a:xfrm>
                    <a:off x="3628" y="412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00" name="Line 1216"/>
                  <p:cNvSpPr>
                    <a:spLocks noChangeShapeType="1"/>
                  </p:cNvSpPr>
                  <p:nvPr/>
                </p:nvSpPr>
                <p:spPr bwMode="auto">
                  <a:xfrm flipH="1">
                    <a:off x="3626" y="4125"/>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01" name="Line 1217"/>
                  <p:cNvSpPr>
                    <a:spLocks noChangeShapeType="1"/>
                  </p:cNvSpPr>
                  <p:nvPr/>
                </p:nvSpPr>
                <p:spPr bwMode="auto">
                  <a:xfrm flipH="1" flipV="1">
                    <a:off x="3625" y="4123"/>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02" name="Line 1218"/>
                  <p:cNvSpPr>
                    <a:spLocks noChangeShapeType="1"/>
                  </p:cNvSpPr>
                  <p:nvPr/>
                </p:nvSpPr>
                <p:spPr bwMode="auto">
                  <a:xfrm flipH="1">
                    <a:off x="3623" y="4123"/>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03" name="Line 1219"/>
                  <p:cNvSpPr>
                    <a:spLocks noChangeShapeType="1"/>
                  </p:cNvSpPr>
                  <p:nvPr/>
                </p:nvSpPr>
                <p:spPr bwMode="auto">
                  <a:xfrm flipV="1">
                    <a:off x="3623" y="412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04" name="Line 1220"/>
                  <p:cNvSpPr>
                    <a:spLocks noChangeShapeType="1"/>
                  </p:cNvSpPr>
                  <p:nvPr/>
                </p:nvSpPr>
                <p:spPr bwMode="auto">
                  <a:xfrm flipV="1">
                    <a:off x="3623" y="412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05" name="Line 1221"/>
                  <p:cNvSpPr>
                    <a:spLocks noChangeShapeType="1"/>
                  </p:cNvSpPr>
                  <p:nvPr/>
                </p:nvSpPr>
                <p:spPr bwMode="auto">
                  <a:xfrm flipV="1">
                    <a:off x="3623" y="4118"/>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06" name="Line 1222"/>
                  <p:cNvSpPr>
                    <a:spLocks noChangeShapeType="1"/>
                  </p:cNvSpPr>
                  <p:nvPr/>
                </p:nvSpPr>
                <p:spPr bwMode="auto">
                  <a:xfrm flipV="1">
                    <a:off x="3625" y="411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07" name="Line 1223"/>
                  <p:cNvSpPr>
                    <a:spLocks noChangeShapeType="1"/>
                  </p:cNvSpPr>
                  <p:nvPr/>
                </p:nvSpPr>
                <p:spPr bwMode="auto">
                  <a:xfrm>
                    <a:off x="3625" y="411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08" name="Line 1224"/>
                  <p:cNvSpPr>
                    <a:spLocks noChangeShapeType="1"/>
                  </p:cNvSpPr>
                  <p:nvPr/>
                </p:nvSpPr>
                <p:spPr bwMode="auto">
                  <a:xfrm>
                    <a:off x="3626" y="4117"/>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09" name="Line 1225"/>
                  <p:cNvSpPr>
                    <a:spLocks noChangeShapeType="1"/>
                  </p:cNvSpPr>
                  <p:nvPr/>
                </p:nvSpPr>
                <p:spPr bwMode="auto">
                  <a:xfrm>
                    <a:off x="3628" y="4117"/>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10" name="Line 1226"/>
                  <p:cNvSpPr>
                    <a:spLocks noChangeShapeType="1"/>
                  </p:cNvSpPr>
                  <p:nvPr/>
                </p:nvSpPr>
                <p:spPr bwMode="auto">
                  <a:xfrm>
                    <a:off x="3630" y="411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11" name="Line 1227"/>
                  <p:cNvSpPr>
                    <a:spLocks noChangeShapeType="1"/>
                  </p:cNvSpPr>
                  <p:nvPr/>
                </p:nvSpPr>
                <p:spPr bwMode="auto">
                  <a:xfrm>
                    <a:off x="3631" y="411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12" name="Line 1228"/>
                  <p:cNvSpPr>
                    <a:spLocks noChangeShapeType="1"/>
                  </p:cNvSpPr>
                  <p:nvPr/>
                </p:nvSpPr>
                <p:spPr bwMode="auto">
                  <a:xfrm>
                    <a:off x="3630" y="37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13" name="Line 1229"/>
                  <p:cNvSpPr>
                    <a:spLocks noChangeShapeType="1"/>
                  </p:cNvSpPr>
                  <p:nvPr/>
                </p:nvSpPr>
                <p:spPr bwMode="auto">
                  <a:xfrm>
                    <a:off x="3631" y="379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14" name="Line 1230"/>
                  <p:cNvSpPr>
                    <a:spLocks noChangeShapeType="1"/>
                  </p:cNvSpPr>
                  <p:nvPr/>
                </p:nvSpPr>
                <p:spPr bwMode="auto">
                  <a:xfrm>
                    <a:off x="3631" y="379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15" name="Line 1231"/>
                  <p:cNvSpPr>
                    <a:spLocks noChangeShapeType="1"/>
                  </p:cNvSpPr>
                  <p:nvPr/>
                </p:nvSpPr>
                <p:spPr bwMode="auto">
                  <a:xfrm flipH="1">
                    <a:off x="3630" y="380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16" name="Line 1232"/>
                  <p:cNvSpPr>
                    <a:spLocks noChangeShapeType="1"/>
                  </p:cNvSpPr>
                  <p:nvPr/>
                </p:nvSpPr>
                <p:spPr bwMode="auto">
                  <a:xfrm flipV="1">
                    <a:off x="3630" y="380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17" name="Line 1233"/>
                  <p:cNvSpPr>
                    <a:spLocks noChangeShapeType="1"/>
                  </p:cNvSpPr>
                  <p:nvPr/>
                </p:nvSpPr>
                <p:spPr bwMode="auto">
                  <a:xfrm flipH="1">
                    <a:off x="3628" y="380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18" name="Line 1234"/>
                  <p:cNvSpPr>
                    <a:spLocks noChangeShapeType="1"/>
                  </p:cNvSpPr>
                  <p:nvPr/>
                </p:nvSpPr>
                <p:spPr bwMode="auto">
                  <a:xfrm>
                    <a:off x="3628" y="380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19" name="Line 1235"/>
                  <p:cNvSpPr>
                    <a:spLocks noChangeShapeType="1"/>
                  </p:cNvSpPr>
                  <p:nvPr/>
                </p:nvSpPr>
                <p:spPr bwMode="auto">
                  <a:xfrm flipH="1">
                    <a:off x="3626" y="3801"/>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20" name="Line 1236"/>
                  <p:cNvSpPr>
                    <a:spLocks noChangeShapeType="1"/>
                  </p:cNvSpPr>
                  <p:nvPr/>
                </p:nvSpPr>
                <p:spPr bwMode="auto">
                  <a:xfrm flipH="1" flipV="1">
                    <a:off x="3625" y="380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21" name="Line 1237"/>
                  <p:cNvSpPr>
                    <a:spLocks noChangeShapeType="1"/>
                  </p:cNvSpPr>
                  <p:nvPr/>
                </p:nvSpPr>
                <p:spPr bwMode="auto">
                  <a:xfrm flipV="1">
                    <a:off x="3625" y="3799"/>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22" name="Line 1238"/>
                  <p:cNvSpPr>
                    <a:spLocks noChangeShapeType="1"/>
                  </p:cNvSpPr>
                  <p:nvPr/>
                </p:nvSpPr>
                <p:spPr bwMode="auto">
                  <a:xfrm flipV="1">
                    <a:off x="3625" y="379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23" name="Line 1239"/>
                  <p:cNvSpPr>
                    <a:spLocks noChangeShapeType="1"/>
                  </p:cNvSpPr>
                  <p:nvPr/>
                </p:nvSpPr>
                <p:spPr bwMode="auto">
                  <a:xfrm flipV="1">
                    <a:off x="3626" y="379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24" name="Line 1240"/>
                  <p:cNvSpPr>
                    <a:spLocks noChangeShapeType="1"/>
                  </p:cNvSpPr>
                  <p:nvPr/>
                </p:nvSpPr>
                <p:spPr bwMode="auto">
                  <a:xfrm>
                    <a:off x="3626" y="37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25" name="Line 1241"/>
                  <p:cNvSpPr>
                    <a:spLocks noChangeShapeType="1"/>
                  </p:cNvSpPr>
                  <p:nvPr/>
                </p:nvSpPr>
                <p:spPr bwMode="auto">
                  <a:xfrm flipV="1">
                    <a:off x="3626" y="379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26" name="Line 1242"/>
                  <p:cNvSpPr>
                    <a:spLocks noChangeShapeType="1"/>
                  </p:cNvSpPr>
                  <p:nvPr/>
                </p:nvSpPr>
                <p:spPr bwMode="auto">
                  <a:xfrm flipV="1">
                    <a:off x="3628" y="379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27" name="Line 1243"/>
                  <p:cNvSpPr>
                    <a:spLocks noChangeShapeType="1"/>
                  </p:cNvSpPr>
                  <p:nvPr/>
                </p:nvSpPr>
                <p:spPr bwMode="auto">
                  <a:xfrm>
                    <a:off x="3628" y="3792"/>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28" name="Line 1244"/>
                  <p:cNvSpPr>
                    <a:spLocks noChangeShapeType="1"/>
                  </p:cNvSpPr>
                  <p:nvPr/>
                </p:nvSpPr>
                <p:spPr bwMode="auto">
                  <a:xfrm>
                    <a:off x="3630" y="379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29" name="Line 1245"/>
                  <p:cNvSpPr>
                    <a:spLocks noChangeShapeType="1"/>
                  </p:cNvSpPr>
                  <p:nvPr/>
                </p:nvSpPr>
                <p:spPr bwMode="auto">
                  <a:xfrm>
                    <a:off x="3630" y="3795"/>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30" name="Line 1246"/>
                  <p:cNvSpPr>
                    <a:spLocks noChangeShapeType="1"/>
                  </p:cNvSpPr>
                  <p:nvPr/>
                </p:nvSpPr>
                <p:spPr bwMode="auto">
                  <a:xfrm>
                    <a:off x="3630" y="413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31" name="Line 1247"/>
                  <p:cNvSpPr>
                    <a:spLocks noChangeShapeType="1"/>
                  </p:cNvSpPr>
                  <p:nvPr/>
                </p:nvSpPr>
                <p:spPr bwMode="auto">
                  <a:xfrm>
                    <a:off x="3631" y="413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32" name="Line 1248"/>
                  <p:cNvSpPr>
                    <a:spLocks noChangeShapeType="1"/>
                  </p:cNvSpPr>
                  <p:nvPr/>
                </p:nvSpPr>
                <p:spPr bwMode="auto">
                  <a:xfrm>
                    <a:off x="3631" y="413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33" name="Line 1249"/>
                  <p:cNvSpPr>
                    <a:spLocks noChangeShapeType="1"/>
                  </p:cNvSpPr>
                  <p:nvPr/>
                </p:nvSpPr>
                <p:spPr bwMode="auto">
                  <a:xfrm flipH="1">
                    <a:off x="3630" y="414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34" name="Line 1250"/>
                  <p:cNvSpPr>
                    <a:spLocks noChangeShapeType="1"/>
                  </p:cNvSpPr>
                  <p:nvPr/>
                </p:nvSpPr>
                <p:spPr bwMode="auto">
                  <a:xfrm>
                    <a:off x="3630" y="414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35" name="Line 1251"/>
                  <p:cNvSpPr>
                    <a:spLocks noChangeShapeType="1"/>
                  </p:cNvSpPr>
                  <p:nvPr/>
                </p:nvSpPr>
                <p:spPr bwMode="auto">
                  <a:xfrm>
                    <a:off x="3630" y="4142"/>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36" name="Line 1252"/>
                  <p:cNvSpPr>
                    <a:spLocks noChangeShapeType="1"/>
                  </p:cNvSpPr>
                  <p:nvPr/>
                </p:nvSpPr>
                <p:spPr bwMode="auto">
                  <a:xfrm flipH="1">
                    <a:off x="3628" y="4144"/>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37" name="Line 1253"/>
                  <p:cNvSpPr>
                    <a:spLocks noChangeShapeType="1"/>
                  </p:cNvSpPr>
                  <p:nvPr/>
                </p:nvSpPr>
                <p:spPr bwMode="auto">
                  <a:xfrm flipV="1">
                    <a:off x="3628" y="4144"/>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38" name="Line 1254"/>
                  <p:cNvSpPr>
                    <a:spLocks noChangeShapeType="1"/>
                  </p:cNvSpPr>
                  <p:nvPr/>
                </p:nvSpPr>
                <p:spPr bwMode="auto">
                  <a:xfrm flipH="1" flipV="1">
                    <a:off x="3626" y="4142"/>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grpSp>
            <p:sp>
              <p:nvSpPr>
                <p:cNvPr id="478439" name="Line 1255"/>
                <p:cNvSpPr>
                  <a:spLocks noChangeShapeType="1"/>
                </p:cNvSpPr>
                <p:nvPr/>
              </p:nvSpPr>
              <p:spPr bwMode="auto">
                <a:xfrm>
                  <a:off x="3626" y="4142"/>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40" name="Line 1256"/>
                <p:cNvSpPr>
                  <a:spLocks noChangeShapeType="1"/>
                </p:cNvSpPr>
                <p:nvPr/>
              </p:nvSpPr>
              <p:spPr bwMode="auto">
                <a:xfrm flipV="1">
                  <a:off x="3626" y="4140"/>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41" name="Line 1257"/>
                <p:cNvSpPr>
                  <a:spLocks noChangeShapeType="1"/>
                </p:cNvSpPr>
                <p:nvPr/>
              </p:nvSpPr>
              <p:spPr bwMode="auto">
                <a:xfrm flipH="1" flipV="1">
                  <a:off x="3625" y="413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42" name="Line 1258"/>
                <p:cNvSpPr>
                  <a:spLocks noChangeShapeType="1"/>
                </p:cNvSpPr>
                <p:nvPr/>
              </p:nvSpPr>
              <p:spPr bwMode="auto">
                <a:xfrm flipV="1">
                  <a:off x="3625" y="413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43" name="Line 1259"/>
                <p:cNvSpPr>
                  <a:spLocks noChangeShapeType="1"/>
                </p:cNvSpPr>
                <p:nvPr/>
              </p:nvSpPr>
              <p:spPr bwMode="auto">
                <a:xfrm flipV="1">
                  <a:off x="3625" y="413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44" name="Line 1260"/>
                <p:cNvSpPr>
                  <a:spLocks noChangeShapeType="1"/>
                </p:cNvSpPr>
                <p:nvPr/>
              </p:nvSpPr>
              <p:spPr bwMode="auto">
                <a:xfrm>
                  <a:off x="3626" y="4135"/>
                  <a:ext cx="2"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45" name="Line 1261"/>
                <p:cNvSpPr>
                  <a:spLocks noChangeShapeType="1"/>
                </p:cNvSpPr>
                <p:nvPr/>
              </p:nvSpPr>
              <p:spPr bwMode="auto">
                <a:xfrm>
                  <a:off x="3628" y="4137"/>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46" name="Line 1262"/>
                <p:cNvSpPr>
                  <a:spLocks noChangeShapeType="1"/>
                </p:cNvSpPr>
                <p:nvPr/>
              </p:nvSpPr>
              <p:spPr bwMode="auto">
                <a:xfrm>
                  <a:off x="3628" y="4137"/>
                  <a:ext cx="2"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47" name="Line 1263"/>
                <p:cNvSpPr>
                  <a:spLocks noChangeShapeType="1"/>
                </p:cNvSpPr>
                <p:nvPr/>
              </p:nvSpPr>
              <p:spPr bwMode="auto">
                <a:xfrm flipV="1">
                  <a:off x="3630" y="4135"/>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48" name="Line 1264"/>
                <p:cNvSpPr>
                  <a:spLocks noChangeShapeType="1"/>
                </p:cNvSpPr>
                <p:nvPr/>
              </p:nvSpPr>
              <p:spPr bwMode="auto">
                <a:xfrm>
                  <a:off x="3628" y="380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49" name="Line 1265"/>
                <p:cNvSpPr>
                  <a:spLocks noChangeShapeType="1"/>
                </p:cNvSpPr>
                <p:nvPr/>
              </p:nvSpPr>
              <p:spPr bwMode="auto">
                <a:xfrm>
                  <a:off x="3628" y="380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50" name="Line 1266"/>
                <p:cNvSpPr>
                  <a:spLocks noChangeShapeType="1"/>
                </p:cNvSpPr>
                <p:nvPr/>
              </p:nvSpPr>
              <p:spPr bwMode="auto">
                <a:xfrm>
                  <a:off x="3628" y="380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51" name="Line 1267"/>
                <p:cNvSpPr>
                  <a:spLocks noChangeShapeType="1"/>
                </p:cNvSpPr>
                <p:nvPr/>
              </p:nvSpPr>
              <p:spPr bwMode="auto">
                <a:xfrm flipV="1">
                  <a:off x="3628" y="3807"/>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52" name="Line 1268"/>
                <p:cNvSpPr>
                  <a:spLocks noChangeShapeType="1"/>
                </p:cNvSpPr>
                <p:nvPr/>
              </p:nvSpPr>
              <p:spPr bwMode="auto">
                <a:xfrm>
                  <a:off x="3628" y="382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53" name="Line 1269"/>
                <p:cNvSpPr>
                  <a:spLocks noChangeShapeType="1"/>
                </p:cNvSpPr>
                <p:nvPr/>
              </p:nvSpPr>
              <p:spPr bwMode="auto">
                <a:xfrm>
                  <a:off x="3628" y="382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54" name="Line 1270"/>
                <p:cNvSpPr>
                  <a:spLocks noChangeShapeType="1"/>
                </p:cNvSpPr>
                <p:nvPr/>
              </p:nvSpPr>
              <p:spPr bwMode="auto">
                <a:xfrm>
                  <a:off x="3628" y="3829"/>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55" name="Line 1271"/>
                <p:cNvSpPr>
                  <a:spLocks noChangeShapeType="1"/>
                </p:cNvSpPr>
                <p:nvPr/>
              </p:nvSpPr>
              <p:spPr bwMode="auto">
                <a:xfrm flipV="1">
                  <a:off x="3628" y="382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56" name="Line 1272"/>
                <p:cNvSpPr>
                  <a:spLocks noChangeShapeType="1"/>
                </p:cNvSpPr>
                <p:nvPr/>
              </p:nvSpPr>
              <p:spPr bwMode="auto">
                <a:xfrm>
                  <a:off x="3628" y="38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57" name="Line 1273"/>
                <p:cNvSpPr>
                  <a:spLocks noChangeShapeType="1"/>
                </p:cNvSpPr>
                <p:nvPr/>
              </p:nvSpPr>
              <p:spPr bwMode="auto">
                <a:xfrm>
                  <a:off x="3628" y="38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58" name="Line 1274"/>
                <p:cNvSpPr>
                  <a:spLocks noChangeShapeType="1"/>
                </p:cNvSpPr>
                <p:nvPr/>
              </p:nvSpPr>
              <p:spPr bwMode="auto">
                <a:xfrm>
                  <a:off x="3628" y="38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59" name="Line 1275"/>
                <p:cNvSpPr>
                  <a:spLocks noChangeShapeType="1"/>
                </p:cNvSpPr>
                <p:nvPr/>
              </p:nvSpPr>
              <p:spPr bwMode="auto">
                <a:xfrm>
                  <a:off x="3628" y="3841"/>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60" name="Line 1276"/>
                <p:cNvSpPr>
                  <a:spLocks noChangeShapeType="1"/>
                </p:cNvSpPr>
                <p:nvPr/>
              </p:nvSpPr>
              <p:spPr bwMode="auto">
                <a:xfrm>
                  <a:off x="3628" y="409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61" name="Line 1277"/>
                <p:cNvSpPr>
                  <a:spLocks noChangeShapeType="1"/>
                </p:cNvSpPr>
                <p:nvPr/>
              </p:nvSpPr>
              <p:spPr bwMode="auto">
                <a:xfrm>
                  <a:off x="3628" y="409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62" name="Line 1278"/>
                <p:cNvSpPr>
                  <a:spLocks noChangeShapeType="1"/>
                </p:cNvSpPr>
                <p:nvPr/>
              </p:nvSpPr>
              <p:spPr bwMode="auto">
                <a:xfrm>
                  <a:off x="3628" y="409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63" name="Line 1279"/>
                <p:cNvSpPr>
                  <a:spLocks noChangeShapeType="1"/>
                </p:cNvSpPr>
                <p:nvPr/>
              </p:nvSpPr>
              <p:spPr bwMode="auto">
                <a:xfrm>
                  <a:off x="3628" y="4096"/>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64" name="Line 1280"/>
                <p:cNvSpPr>
                  <a:spLocks noChangeShapeType="1"/>
                </p:cNvSpPr>
                <p:nvPr/>
              </p:nvSpPr>
              <p:spPr bwMode="auto">
                <a:xfrm>
                  <a:off x="3628" y="410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65" name="Line 1281"/>
                <p:cNvSpPr>
                  <a:spLocks noChangeShapeType="1"/>
                </p:cNvSpPr>
                <p:nvPr/>
              </p:nvSpPr>
              <p:spPr bwMode="auto">
                <a:xfrm>
                  <a:off x="3628" y="410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66" name="Line 1282"/>
                <p:cNvSpPr>
                  <a:spLocks noChangeShapeType="1"/>
                </p:cNvSpPr>
                <p:nvPr/>
              </p:nvSpPr>
              <p:spPr bwMode="auto">
                <a:xfrm flipV="1">
                  <a:off x="3628" y="4108"/>
                  <a:ext cx="1" cy="2"/>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67" name="Line 1283"/>
                <p:cNvSpPr>
                  <a:spLocks noChangeShapeType="1"/>
                </p:cNvSpPr>
                <p:nvPr/>
              </p:nvSpPr>
              <p:spPr bwMode="auto">
                <a:xfrm>
                  <a:off x="3628" y="410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68" name="Line 1284"/>
                <p:cNvSpPr>
                  <a:spLocks noChangeShapeType="1"/>
                </p:cNvSpPr>
                <p:nvPr/>
              </p:nvSpPr>
              <p:spPr bwMode="auto">
                <a:xfrm>
                  <a:off x="3628" y="412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69" name="Line 1285"/>
                <p:cNvSpPr>
                  <a:spLocks noChangeShapeType="1"/>
                </p:cNvSpPr>
                <p:nvPr/>
              </p:nvSpPr>
              <p:spPr bwMode="auto">
                <a:xfrm>
                  <a:off x="3628" y="412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70" name="Line 1286"/>
                <p:cNvSpPr>
                  <a:spLocks noChangeShapeType="1"/>
                </p:cNvSpPr>
                <p:nvPr/>
              </p:nvSpPr>
              <p:spPr bwMode="auto">
                <a:xfrm>
                  <a:off x="3628" y="412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sp>
              <p:nvSpPr>
                <p:cNvPr id="478471" name="Line 1287"/>
                <p:cNvSpPr>
                  <a:spLocks noChangeShapeType="1"/>
                </p:cNvSpPr>
                <p:nvPr/>
              </p:nvSpPr>
              <p:spPr bwMode="auto">
                <a:xfrm>
                  <a:off x="3628" y="4128"/>
                  <a:ext cx="1" cy="1"/>
                </a:xfrm>
                <a:prstGeom prst="line">
                  <a:avLst/>
                </a:prstGeom>
                <a:noFill/>
                <a:ln w="4763">
                  <a:solidFill>
                    <a:srgbClr val="000000"/>
                  </a:solidFill>
                  <a:round/>
                  <a:headEnd/>
                  <a:tailEnd/>
                </a:ln>
              </p:spPr>
              <p:txBody>
                <a:bodyPr>
                  <a:prstTxWarp prst="textNoShape">
                    <a:avLst/>
                  </a:prstTxWarp>
                </a:bodyPr>
                <a:lstStyle/>
                <a:p>
                  <a:endParaRPr lang="en-US">
                    <a:latin typeface="Avenir Book"/>
                    <a:cs typeface="Avenir Book"/>
                  </a:endParaRPr>
                </a:p>
              </p:txBody>
            </p:sp>
          </p:grpSp>
        </p:grpSp>
        <p:sp>
          <p:nvSpPr>
            <p:cNvPr id="478473" name="Text Box 1289"/>
            <p:cNvSpPr txBox="1">
              <a:spLocks noChangeArrowheads="1"/>
            </p:cNvSpPr>
            <p:nvPr/>
          </p:nvSpPr>
          <p:spPr bwMode="auto">
            <a:xfrm>
              <a:off x="2957" y="451"/>
              <a:ext cx="1237" cy="291"/>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latin typeface="Avenir Book"/>
                  <a:cs typeface="Avenir Book"/>
                </a:rPr>
                <a:t>Large scenes</a:t>
              </a:r>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0258" name="Picture 2"/>
          <p:cNvPicPr>
            <a:picLocks noChangeAspect="1" noChangeArrowheads="1"/>
          </p:cNvPicPr>
          <p:nvPr/>
        </p:nvPicPr>
        <p:blipFill>
          <a:blip r:embed="rId2"/>
          <a:srcRect/>
          <a:stretch>
            <a:fillRect/>
          </a:stretch>
        </p:blipFill>
        <p:spPr bwMode="auto">
          <a:xfrm>
            <a:off x="190500" y="1257300"/>
            <a:ext cx="8801100" cy="4838700"/>
          </a:xfrm>
          <a:prstGeom prst="rect">
            <a:avLst/>
          </a:prstGeom>
          <a:noFill/>
          <a:ln w="9525">
            <a:noFill/>
            <a:miter lim="800000"/>
            <a:headEnd/>
            <a:tailEnd/>
          </a:ln>
          <a:effectLst/>
        </p:spPr>
      </p:pic>
      <p:sp>
        <p:nvSpPr>
          <p:cNvPr id="480259" name="Rectangle 3"/>
          <p:cNvSpPr>
            <a:spLocks noChangeArrowheads="1"/>
          </p:cNvSpPr>
          <p:nvPr/>
        </p:nvSpPr>
        <p:spPr bwMode="auto">
          <a:xfrm>
            <a:off x="457200" y="274638"/>
            <a:ext cx="8229600" cy="690562"/>
          </a:xfrm>
          <a:prstGeom prst="rect">
            <a:avLst/>
          </a:prstGeom>
          <a:noFill/>
          <a:ln w="9525">
            <a:noFill/>
            <a:miter lim="800000"/>
            <a:headEnd/>
            <a:tailEnd/>
          </a:ln>
          <a:effectLst/>
        </p:spPr>
        <p:txBody>
          <a:bodyPr anchor="ctr">
            <a:prstTxWarp prst="textNoShape">
              <a:avLst/>
            </a:prstTxWarp>
          </a:bodyPr>
          <a:lstStyle/>
          <a:p>
            <a:pPr algn="ctr"/>
            <a:r>
              <a:rPr lang="en-US" sz="4000" dirty="0">
                <a:solidFill>
                  <a:schemeClr val="tx2"/>
                </a:solidFill>
                <a:latin typeface="Verdana" pitchFamily="-104" charset="0"/>
              </a:rPr>
              <a:t>Image Scale vs.</a:t>
            </a:r>
            <a:r>
              <a:rPr lang="en-US" sz="4000" dirty="0" smtClean="0">
                <a:solidFill>
                  <a:schemeClr val="tx2"/>
                </a:solidFill>
                <a:latin typeface="Verdana" pitchFamily="-104" charset="0"/>
              </a:rPr>
              <a:t> World Scene Scale</a:t>
            </a:r>
            <a:endParaRPr lang="en-US" sz="4000" dirty="0">
              <a:solidFill>
                <a:schemeClr val="tx2"/>
              </a:solidFill>
              <a:latin typeface="Verdana" pitchFamily="-104" charset="0"/>
            </a:endParaRPr>
          </a:p>
        </p:txBody>
      </p:sp>
      <p:sp>
        <p:nvSpPr>
          <p:cNvPr id="480261" name="Rectangle 5"/>
          <p:cNvSpPr>
            <a:spLocks noChangeArrowheads="1"/>
          </p:cNvSpPr>
          <p:nvPr/>
        </p:nvSpPr>
        <p:spPr bwMode="auto">
          <a:xfrm>
            <a:off x="228600" y="6477000"/>
            <a:ext cx="6172200" cy="214313"/>
          </a:xfrm>
          <a:prstGeom prst="rect">
            <a:avLst/>
          </a:prstGeom>
          <a:noFill/>
          <a:ln w="9525">
            <a:noFill/>
            <a:miter lim="800000"/>
            <a:headEnd/>
            <a:tailEnd/>
          </a:ln>
          <a:effectLst/>
        </p:spPr>
        <p:txBody>
          <a:bodyPr>
            <a:prstTxWarp prst="textNoShape">
              <a:avLst/>
            </a:prstTxWarp>
            <a:spAutoFit/>
          </a:bodyPr>
          <a:lstStyle/>
          <a:p>
            <a:pPr lvl="1"/>
            <a:r>
              <a:rPr lang="en-US" sz="800"/>
              <a:t>Torralba and Oliva, </a:t>
            </a:r>
            <a:r>
              <a:rPr lang="en-US" sz="800" i="1"/>
              <a:t>Statistics of Natural Image Categories</a:t>
            </a:r>
            <a:r>
              <a:rPr lang="en-US" sz="800"/>
              <a:t>. Network: Computation in Neural Systems 14 (2003) 391-412.</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p:txBody>
          <a:bodyPr/>
          <a:lstStyle/>
          <a:p>
            <a:r>
              <a:rPr lang="en-US">
                <a:latin typeface="Avenir Book"/>
                <a:cs typeface="Avenir Book"/>
              </a:rPr>
              <a:t>Spatially Localized Statistics</a:t>
            </a:r>
          </a:p>
        </p:txBody>
      </p:sp>
      <p:sp>
        <p:nvSpPr>
          <p:cNvPr id="733187" name="Rectangle 3"/>
          <p:cNvSpPr>
            <a:spLocks noGrp="1" noChangeArrowheads="1"/>
          </p:cNvSpPr>
          <p:nvPr>
            <p:ph type="body" idx="1"/>
          </p:nvPr>
        </p:nvSpPr>
        <p:spPr>
          <a:xfrm>
            <a:off x="457200" y="1600201"/>
            <a:ext cx="8229600" cy="4025900"/>
          </a:xfrm>
        </p:spPr>
        <p:txBody>
          <a:bodyPr>
            <a:normAutofit fontScale="92500" lnSpcReduction="20000"/>
          </a:bodyPr>
          <a:lstStyle/>
          <a:p>
            <a:pPr>
              <a:buFontTx/>
              <a:buNone/>
            </a:pPr>
            <a:endParaRPr lang="en-US" sz="2800" dirty="0">
              <a:latin typeface="Avenir Book"/>
              <a:cs typeface="Avenir Book"/>
            </a:endParaRPr>
          </a:p>
          <a:p>
            <a:endParaRPr lang="en-US" sz="2800" dirty="0">
              <a:latin typeface="Avenir Book"/>
              <a:cs typeface="Avenir Book"/>
            </a:endParaRPr>
          </a:p>
          <a:p>
            <a:endParaRPr lang="en-US" sz="2800" dirty="0">
              <a:latin typeface="Avenir Book"/>
              <a:cs typeface="Avenir Book"/>
            </a:endParaRPr>
          </a:p>
          <a:p>
            <a:endParaRPr lang="en-US" sz="2800" dirty="0">
              <a:latin typeface="Avenir Book"/>
              <a:cs typeface="Avenir Book"/>
            </a:endParaRPr>
          </a:p>
          <a:p>
            <a:endParaRPr lang="en-US" sz="2800" dirty="0">
              <a:latin typeface="Avenir Book"/>
              <a:cs typeface="Avenir Book"/>
            </a:endParaRPr>
          </a:p>
          <a:p>
            <a:pPr>
              <a:buFontTx/>
              <a:buNone/>
            </a:pPr>
            <a:endParaRPr lang="en-US" sz="2800" dirty="0">
              <a:latin typeface="Avenir Book"/>
              <a:cs typeface="Avenir Book"/>
            </a:endParaRPr>
          </a:p>
          <a:p>
            <a:pPr>
              <a:buFontTx/>
              <a:buNone/>
            </a:pPr>
            <a:endParaRPr lang="en-US" sz="2800" dirty="0">
              <a:latin typeface="Avenir Book"/>
              <a:cs typeface="Avenir Book"/>
            </a:endParaRPr>
          </a:p>
          <a:p>
            <a:pPr>
              <a:buFontTx/>
              <a:buNone/>
            </a:pPr>
            <a:endParaRPr lang="en-US" sz="2800" dirty="0" smtClean="0">
              <a:latin typeface="Avenir Book"/>
              <a:cs typeface="Avenir Book"/>
            </a:endParaRPr>
          </a:p>
          <a:p>
            <a:pPr>
              <a:buNone/>
            </a:pPr>
            <a:r>
              <a:rPr lang="en-US" sz="2800" dirty="0" smtClean="0">
                <a:latin typeface="Avenir Book"/>
                <a:cs typeface="Avenir Book"/>
              </a:rPr>
              <a:t>Image </a:t>
            </a:r>
            <a:r>
              <a:rPr lang="en-US" sz="2800" dirty="0">
                <a:latin typeface="Avenir Book"/>
                <a:cs typeface="Avenir Book"/>
              </a:rPr>
              <a:t>statistics become non-stationary as scene scale increases.</a:t>
            </a:r>
          </a:p>
        </p:txBody>
      </p:sp>
      <p:pic>
        <p:nvPicPr>
          <p:cNvPr id="733188" name="Picture 4"/>
          <p:cNvPicPr>
            <a:picLocks noChangeAspect="1" noChangeArrowheads="1"/>
          </p:cNvPicPr>
          <p:nvPr/>
        </p:nvPicPr>
        <p:blipFill>
          <a:blip r:embed="rId2"/>
          <a:srcRect/>
          <a:stretch>
            <a:fillRect/>
          </a:stretch>
        </p:blipFill>
        <p:spPr bwMode="auto">
          <a:xfrm>
            <a:off x="1828800" y="1600200"/>
            <a:ext cx="6858000" cy="2773363"/>
          </a:xfrm>
          <a:prstGeom prst="rect">
            <a:avLst/>
          </a:prstGeom>
          <a:noFill/>
          <a:ln w="9525">
            <a:noFill/>
            <a:miter lim="800000"/>
            <a:headEnd/>
            <a:tailEnd/>
          </a:ln>
          <a:effectLst/>
        </p:spPr>
      </p:pic>
      <p:pic>
        <p:nvPicPr>
          <p:cNvPr id="8" name="Picture 6" descr="100px-Matlab_Logo.png"/>
          <p:cNvPicPr>
            <a:picLocks noChangeAspect="1"/>
          </p:cNvPicPr>
          <p:nvPr/>
        </p:nvPicPr>
        <p:blipFill>
          <a:blip r:embed="rId3"/>
          <a:srcRect/>
          <a:stretch>
            <a:fillRect/>
          </a:stretch>
        </p:blipFill>
        <p:spPr bwMode="auto">
          <a:xfrm>
            <a:off x="190500" y="6346825"/>
            <a:ext cx="533400" cy="479425"/>
          </a:xfrm>
          <a:prstGeom prst="rect">
            <a:avLst/>
          </a:prstGeom>
          <a:noFill/>
          <a:ln w="9525">
            <a:noFill/>
            <a:miter lim="800000"/>
            <a:headEnd/>
            <a:tailEnd/>
          </a:ln>
        </p:spPr>
      </p:pic>
      <p:sp>
        <p:nvSpPr>
          <p:cNvPr id="9" name="TextBox 8"/>
          <p:cNvSpPr txBox="1"/>
          <p:nvPr/>
        </p:nvSpPr>
        <p:spPr>
          <a:xfrm>
            <a:off x="723900" y="6429217"/>
            <a:ext cx="3102859" cy="246221"/>
          </a:xfrm>
          <a:prstGeom prst="rect">
            <a:avLst/>
          </a:prstGeom>
          <a:noFill/>
        </p:spPr>
        <p:txBody>
          <a:bodyPr wrap="none" rtlCol="0">
            <a:spAutoFit/>
          </a:bodyPr>
          <a:lstStyle/>
          <a:p>
            <a:r>
              <a:rPr lang="en-US" sz="1000" dirty="0" err="1" smtClean="0">
                <a:latin typeface="Avenir Book"/>
                <a:cs typeface="Avenir Book"/>
              </a:rPr>
              <a:t>GlobalLocalFourierSpectra/LocalPowerSpectrum.m</a:t>
            </a:r>
            <a:endParaRPr lang="en-US" sz="1000" dirty="0">
              <a:latin typeface="Avenir Book"/>
              <a:cs typeface="Avenir Book"/>
            </a:endParaRPr>
          </a:p>
        </p:txBody>
      </p:sp>
      <p:pic>
        <p:nvPicPr>
          <p:cNvPr id="10" name="Picture 9"/>
          <p:cNvPicPr>
            <a:picLocks noChangeAspect="1"/>
          </p:cNvPicPr>
          <p:nvPr/>
        </p:nvPicPr>
        <p:blipFill>
          <a:blip r:embed="rId4"/>
          <a:stretch>
            <a:fillRect/>
          </a:stretch>
        </p:blipFill>
        <p:spPr>
          <a:xfrm>
            <a:off x="457200" y="1809750"/>
            <a:ext cx="1137315" cy="1149350"/>
          </a:xfrm>
          <a:prstGeom prst="rect">
            <a:avLst/>
          </a:prstGeom>
        </p:spPr>
      </p:pic>
      <p:pic>
        <p:nvPicPr>
          <p:cNvPr id="11" name="Picture 10"/>
          <p:cNvPicPr>
            <a:picLocks noChangeAspect="1"/>
          </p:cNvPicPr>
          <p:nvPr/>
        </p:nvPicPr>
        <p:blipFill>
          <a:blip r:embed="rId5"/>
          <a:stretch>
            <a:fillRect/>
          </a:stretch>
        </p:blipFill>
        <p:spPr>
          <a:xfrm>
            <a:off x="457200" y="3179763"/>
            <a:ext cx="1193800" cy="11938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a:xfrm>
            <a:off x="533400" y="177800"/>
            <a:ext cx="8229600" cy="1143000"/>
          </a:xfrm>
        </p:spPr>
        <p:txBody>
          <a:bodyPr>
            <a:normAutofit fontScale="90000"/>
          </a:bodyPr>
          <a:lstStyle/>
          <a:p>
            <a:r>
              <a:rPr lang="en-US" sz="4000" dirty="0">
                <a:solidFill>
                  <a:srgbClr val="FF6600"/>
                </a:solidFill>
                <a:latin typeface="Avenir Black"/>
                <a:cs typeface="Avenir Black"/>
              </a:rPr>
              <a:t>III - High level image statistics</a:t>
            </a:r>
            <a:r>
              <a:rPr lang="en-US" sz="3200" dirty="0">
                <a:latin typeface="Avenir Book"/>
                <a:cs typeface="Avenir Book"/>
              </a:rPr>
              <a:t/>
            </a:r>
            <a:br>
              <a:rPr lang="en-US" sz="3200" dirty="0">
                <a:latin typeface="Avenir Book"/>
                <a:cs typeface="Avenir Book"/>
              </a:rPr>
            </a:br>
            <a:r>
              <a:rPr lang="en-US" sz="3200" dirty="0">
                <a:latin typeface="Avenir Book"/>
                <a:cs typeface="Avenir Book"/>
              </a:rPr>
              <a:t> </a:t>
            </a:r>
            <a:r>
              <a:rPr lang="en-US" sz="2400" dirty="0">
                <a:latin typeface="Avenir Book"/>
                <a:cs typeface="Avenir Book"/>
              </a:rPr>
              <a:t>There </a:t>
            </a:r>
            <a:r>
              <a:rPr lang="en-US" sz="2400" dirty="0" smtClean="0">
                <a:latin typeface="Avenir Book"/>
                <a:cs typeface="Avenir Book"/>
              </a:rPr>
              <a:t>are lots of </a:t>
            </a:r>
            <a:r>
              <a:rPr lang="en-US" sz="2400" dirty="0">
                <a:latin typeface="Avenir Book"/>
                <a:cs typeface="Avenir Book"/>
              </a:rPr>
              <a:t>regularities.. Which ones are important ?</a:t>
            </a:r>
            <a:r>
              <a:rPr lang="en-US" sz="3200" dirty="0">
                <a:latin typeface="Avenir Book"/>
                <a:cs typeface="Avenir Book"/>
              </a:rPr>
              <a:t> </a:t>
            </a:r>
          </a:p>
        </p:txBody>
      </p:sp>
      <p:graphicFrame>
        <p:nvGraphicFramePr>
          <p:cNvPr id="762883" name="Object 3"/>
          <p:cNvGraphicFramePr>
            <a:graphicFrameLocks noChangeAspect="1"/>
          </p:cNvGraphicFramePr>
          <p:nvPr/>
        </p:nvGraphicFramePr>
        <p:xfrm>
          <a:off x="1524000" y="2971800"/>
          <a:ext cx="2667000" cy="1374775"/>
        </p:xfrm>
        <a:graphic>
          <a:graphicData uri="http://schemas.openxmlformats.org/presentationml/2006/ole">
            <p:oleObj spid="_x0000_s101378" name="Image" r:id="rId3" imgW="12698413" imgH="7936508" progId="">
              <p:embed/>
            </p:oleObj>
          </a:graphicData>
        </a:graphic>
      </p:graphicFrame>
      <p:graphicFrame>
        <p:nvGraphicFramePr>
          <p:cNvPr id="762884" name="Object 4"/>
          <p:cNvGraphicFramePr>
            <a:graphicFrameLocks noChangeAspect="1"/>
          </p:cNvGraphicFramePr>
          <p:nvPr/>
        </p:nvGraphicFramePr>
        <p:xfrm>
          <a:off x="4724400" y="1447800"/>
          <a:ext cx="2438400" cy="1257300"/>
        </p:xfrm>
        <a:graphic>
          <a:graphicData uri="http://schemas.openxmlformats.org/presentationml/2006/ole">
            <p:oleObj spid="_x0000_s101379" name="Image" r:id="rId4" imgW="12698413" imgH="7936508" progId="">
              <p:embed/>
            </p:oleObj>
          </a:graphicData>
        </a:graphic>
      </p:graphicFrame>
      <p:graphicFrame>
        <p:nvGraphicFramePr>
          <p:cNvPr id="762885" name="Object 5"/>
          <p:cNvGraphicFramePr>
            <a:graphicFrameLocks noChangeAspect="1"/>
          </p:cNvGraphicFramePr>
          <p:nvPr/>
        </p:nvGraphicFramePr>
        <p:xfrm>
          <a:off x="1524000" y="1447800"/>
          <a:ext cx="2590800" cy="1336675"/>
        </p:xfrm>
        <a:graphic>
          <a:graphicData uri="http://schemas.openxmlformats.org/presentationml/2006/ole">
            <p:oleObj spid="_x0000_s101380" name="Image" r:id="rId5" imgW="12698413" imgH="7936508" progId="">
              <p:embed/>
            </p:oleObj>
          </a:graphicData>
        </a:graphic>
      </p:graphicFrame>
      <p:graphicFrame>
        <p:nvGraphicFramePr>
          <p:cNvPr id="762886" name="Object 6"/>
          <p:cNvGraphicFramePr>
            <a:graphicFrameLocks noChangeAspect="1"/>
          </p:cNvGraphicFramePr>
          <p:nvPr/>
        </p:nvGraphicFramePr>
        <p:xfrm>
          <a:off x="4724400" y="4572000"/>
          <a:ext cx="2438400" cy="1257300"/>
        </p:xfrm>
        <a:graphic>
          <a:graphicData uri="http://schemas.openxmlformats.org/presentationml/2006/ole">
            <p:oleObj spid="_x0000_s101381" name="Image" r:id="rId6" imgW="12698413" imgH="7936508" progId="">
              <p:embed/>
            </p:oleObj>
          </a:graphicData>
        </a:graphic>
      </p:graphicFrame>
      <p:graphicFrame>
        <p:nvGraphicFramePr>
          <p:cNvPr id="762887" name="Object 7"/>
          <p:cNvGraphicFramePr>
            <a:graphicFrameLocks noChangeAspect="1"/>
          </p:cNvGraphicFramePr>
          <p:nvPr/>
        </p:nvGraphicFramePr>
        <p:xfrm>
          <a:off x="4724400" y="3048000"/>
          <a:ext cx="2438400" cy="1255713"/>
        </p:xfrm>
        <a:graphic>
          <a:graphicData uri="http://schemas.openxmlformats.org/presentationml/2006/ole">
            <p:oleObj spid="_x0000_s101382" name="Image" r:id="rId7" imgW="12698413" imgH="7936508" progId="">
              <p:embed/>
            </p:oleObj>
          </a:graphicData>
        </a:graphic>
      </p:graphicFrame>
      <p:graphicFrame>
        <p:nvGraphicFramePr>
          <p:cNvPr id="762888" name="Object 8"/>
          <p:cNvGraphicFramePr>
            <a:graphicFrameLocks noChangeAspect="1"/>
          </p:cNvGraphicFramePr>
          <p:nvPr/>
        </p:nvGraphicFramePr>
        <p:xfrm>
          <a:off x="1524000" y="4492625"/>
          <a:ext cx="2667000" cy="1374775"/>
        </p:xfrm>
        <a:graphic>
          <a:graphicData uri="http://schemas.openxmlformats.org/presentationml/2006/ole">
            <p:oleObj spid="_x0000_s101383" name="Image" r:id="rId8" imgW="12698413" imgH="7936508" progId="">
              <p:embed/>
            </p:oleObj>
          </a:graphicData>
        </a:graphic>
      </p:graphicFrame>
      <p:sp>
        <p:nvSpPr>
          <p:cNvPr id="11" name="Rectangle 10"/>
          <p:cNvSpPr/>
          <p:nvPr/>
        </p:nvSpPr>
        <p:spPr>
          <a:xfrm>
            <a:off x="4114800" y="6304002"/>
            <a:ext cx="4907668" cy="369332"/>
          </a:xfrm>
          <a:prstGeom prst="rect">
            <a:avLst/>
          </a:prstGeom>
        </p:spPr>
        <p:txBody>
          <a:bodyPr wrap="none">
            <a:spAutoFit/>
          </a:bodyPr>
          <a:lstStyle/>
          <a:p>
            <a:r>
              <a:rPr lang="en-US" dirty="0" smtClean="0">
                <a:latin typeface="Avenir Book"/>
                <a:cs typeface="Avenir Book"/>
              </a:rPr>
              <a:t>http://</a:t>
            </a:r>
            <a:r>
              <a:rPr lang="en-US" dirty="0" err="1" smtClean="0">
                <a:latin typeface="Avenir Book"/>
                <a:cs typeface="Avenir Book"/>
              </a:rPr>
              <a:t>cvcl.mit.edu/MM/sceneCategories.html</a:t>
            </a:r>
            <a:endParaRPr lang="en-US" dirty="0">
              <a:latin typeface="Avenir Book"/>
              <a:cs typeface="Avenir Book"/>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381000" y="304800"/>
            <a:ext cx="8229600" cy="792163"/>
          </a:xfrm>
        </p:spPr>
        <p:txBody>
          <a:bodyPr>
            <a:normAutofit fontScale="90000"/>
          </a:bodyPr>
          <a:lstStyle/>
          <a:p>
            <a:r>
              <a:rPr lang="en-US" sz="3200" dirty="0">
                <a:latin typeface="Avenir Book"/>
                <a:cs typeface="Avenir Book"/>
              </a:rPr>
              <a:t>Statistics of Categories of Natural Images</a:t>
            </a:r>
            <a:r>
              <a:rPr lang="en-US" sz="3200" dirty="0" smtClean="0">
                <a:latin typeface="Avenir Book"/>
                <a:cs typeface="Avenir Book"/>
              </a:rPr>
              <a:t/>
            </a:r>
            <a:br>
              <a:rPr lang="en-US" sz="3200" dirty="0" smtClean="0">
                <a:latin typeface="Avenir Book"/>
                <a:cs typeface="Avenir Book"/>
              </a:rPr>
            </a:br>
            <a:endParaRPr lang="en-US" sz="1800" dirty="0">
              <a:latin typeface="Avenir Book"/>
              <a:cs typeface="Avenir Book"/>
            </a:endParaRPr>
          </a:p>
        </p:txBody>
      </p:sp>
      <p:pic>
        <p:nvPicPr>
          <p:cNvPr id="746499" name="Picture 3" descr="AveragesColor"/>
          <p:cNvPicPr>
            <a:picLocks noChangeAspect="1" noChangeArrowheads="1"/>
          </p:cNvPicPr>
          <p:nvPr/>
        </p:nvPicPr>
        <p:blipFill>
          <a:blip r:embed="rId2"/>
          <a:srcRect/>
          <a:stretch>
            <a:fillRect/>
          </a:stretch>
        </p:blipFill>
        <p:spPr bwMode="auto">
          <a:xfrm>
            <a:off x="1219200" y="1295400"/>
            <a:ext cx="6553200" cy="4708525"/>
          </a:xfrm>
          <a:prstGeom prst="rect">
            <a:avLst/>
          </a:prstGeom>
          <a:noFill/>
        </p:spPr>
      </p:pic>
      <p:sp>
        <p:nvSpPr>
          <p:cNvPr id="746500" name="Rectangle 4"/>
          <p:cNvSpPr>
            <a:spLocks noChangeArrowheads="1"/>
          </p:cNvSpPr>
          <p:nvPr/>
        </p:nvSpPr>
        <p:spPr bwMode="auto">
          <a:xfrm>
            <a:off x="1143000" y="6324600"/>
            <a:ext cx="7296150" cy="507831"/>
          </a:xfrm>
          <a:prstGeom prst="rect">
            <a:avLst/>
          </a:prstGeom>
          <a:noFill/>
          <a:ln w="9525">
            <a:noFill/>
            <a:miter lim="800000"/>
            <a:headEnd/>
            <a:tailEnd/>
          </a:ln>
          <a:effectLst/>
        </p:spPr>
        <p:txBody>
          <a:bodyPr>
            <a:prstTxWarp prst="textNoShape">
              <a:avLst/>
            </a:prstTxWarp>
            <a:spAutoFit/>
          </a:bodyPr>
          <a:lstStyle/>
          <a:p>
            <a:r>
              <a:rPr lang="en-US" sz="900" dirty="0">
                <a:latin typeface="Avenir Book"/>
                <a:cs typeface="Avenir Book"/>
              </a:rPr>
              <a:t>Averaged pictures of categories of objects, scenes and objects in scenes, computed with 100 exemplars or more per category. </a:t>
            </a:r>
          </a:p>
          <a:p>
            <a:r>
              <a:rPr lang="en-US" sz="900" dirty="0">
                <a:latin typeface="Avenir Book"/>
                <a:cs typeface="Avenir Book"/>
              </a:rPr>
              <a:t>Exemplars were chosen to have the same basic level and viewpoint in regard to an observer. The group objects in scenes (third row) represent examples of the averaged peripheral information around an object centered in the image.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864" y="0"/>
            <a:ext cx="9144000" cy="1143000"/>
          </a:xfrm>
        </p:spPr>
        <p:txBody>
          <a:bodyPr>
            <a:normAutofit fontScale="90000"/>
          </a:bodyPr>
          <a:lstStyle/>
          <a:p>
            <a:r>
              <a:rPr lang="en-US" dirty="0" smtClean="0">
                <a:solidFill>
                  <a:srgbClr val="FF6600"/>
                </a:solidFill>
                <a:latin typeface="Avenir Book"/>
                <a:cs typeface="Avenir Book"/>
              </a:rPr>
              <a:t>How to detect a face?</a:t>
            </a:r>
            <a:r>
              <a:rPr lang="en-US" dirty="0" smtClean="0">
                <a:latin typeface="Avenir Book"/>
                <a:cs typeface="Avenir Book"/>
              </a:rPr>
              <a:t/>
            </a:r>
            <a:br>
              <a:rPr lang="en-US" dirty="0" smtClean="0">
                <a:latin typeface="Avenir Book"/>
                <a:cs typeface="Avenir Book"/>
              </a:rPr>
            </a:br>
            <a:r>
              <a:rPr lang="en-US" sz="2667" dirty="0" smtClean="0">
                <a:latin typeface="Avenir Book"/>
                <a:cs typeface="Avenir Book"/>
              </a:rPr>
              <a:t>Introduction to Convolutional Neural Network Image Operations</a:t>
            </a:r>
            <a:endParaRPr lang="en-US" sz="2667" dirty="0">
              <a:latin typeface="Avenir Book"/>
              <a:cs typeface="Avenir Book"/>
            </a:endParaRPr>
          </a:p>
        </p:txBody>
      </p:sp>
      <p:pic>
        <p:nvPicPr>
          <p:cNvPr id="4" name="Picture 3"/>
          <p:cNvPicPr>
            <a:picLocks noChangeAspect="1"/>
          </p:cNvPicPr>
          <p:nvPr/>
        </p:nvPicPr>
        <p:blipFill>
          <a:blip r:embed="rId3"/>
          <a:stretch>
            <a:fillRect/>
          </a:stretch>
        </p:blipFill>
        <p:spPr>
          <a:xfrm>
            <a:off x="-249767" y="1417639"/>
            <a:ext cx="9393767" cy="1810174"/>
          </a:xfrm>
          <a:prstGeom prst="rect">
            <a:avLst/>
          </a:prstGeom>
        </p:spPr>
      </p:pic>
      <p:grpSp>
        <p:nvGrpSpPr>
          <p:cNvPr id="9" name="Group 8"/>
          <p:cNvGrpSpPr/>
          <p:nvPr/>
        </p:nvGrpSpPr>
        <p:grpSpPr>
          <a:xfrm>
            <a:off x="550336" y="1689670"/>
            <a:ext cx="7992533" cy="889462"/>
            <a:chOff x="685800" y="1689670"/>
            <a:chExt cx="7992533" cy="889462"/>
          </a:xfrm>
        </p:grpSpPr>
        <p:sp>
          <p:nvSpPr>
            <p:cNvPr id="6" name="TextBox 5"/>
            <p:cNvSpPr txBox="1"/>
            <p:nvPr/>
          </p:nvSpPr>
          <p:spPr>
            <a:xfrm>
              <a:off x="685800" y="2209800"/>
              <a:ext cx="672413" cy="369332"/>
            </a:xfrm>
            <a:prstGeom prst="rect">
              <a:avLst/>
            </a:prstGeom>
            <a:solidFill>
              <a:schemeClr val="tx2">
                <a:lumMod val="60000"/>
                <a:lumOff val="40000"/>
              </a:schemeClr>
            </a:solidFill>
          </p:spPr>
          <p:txBody>
            <a:bodyPr wrap="none" rtlCol="0">
              <a:spAutoFit/>
            </a:bodyPr>
            <a:lstStyle/>
            <a:p>
              <a:r>
                <a:rPr lang="en-US" dirty="0" smtClean="0">
                  <a:latin typeface="Avenir Book"/>
                  <a:cs typeface="Avenir Book"/>
                </a:rPr>
                <a:t>Face</a:t>
              </a:r>
              <a:endParaRPr lang="en-US" dirty="0">
                <a:latin typeface="Avenir Book"/>
                <a:cs typeface="Avenir Book"/>
              </a:endParaRPr>
            </a:p>
          </p:txBody>
        </p:sp>
        <p:sp>
          <p:nvSpPr>
            <p:cNvPr id="7" name="TextBox 6"/>
            <p:cNvSpPr txBox="1"/>
            <p:nvPr/>
          </p:nvSpPr>
          <p:spPr>
            <a:xfrm>
              <a:off x="3050042" y="2059002"/>
              <a:ext cx="672413" cy="369332"/>
            </a:xfrm>
            <a:prstGeom prst="rect">
              <a:avLst/>
            </a:prstGeom>
            <a:solidFill>
              <a:schemeClr val="tx2">
                <a:lumMod val="60000"/>
                <a:lumOff val="40000"/>
              </a:schemeClr>
            </a:solidFill>
          </p:spPr>
          <p:txBody>
            <a:bodyPr wrap="none" rtlCol="0">
              <a:spAutoFit/>
            </a:bodyPr>
            <a:lstStyle/>
            <a:p>
              <a:r>
                <a:rPr lang="en-US" dirty="0" smtClean="0">
                  <a:latin typeface="Avenir Book"/>
                  <a:cs typeface="Avenir Book"/>
                </a:rPr>
                <a:t>Face</a:t>
              </a:r>
              <a:endParaRPr lang="en-US" dirty="0">
                <a:latin typeface="Avenir Book"/>
                <a:cs typeface="Avenir Book"/>
              </a:endParaRPr>
            </a:p>
          </p:txBody>
        </p:sp>
        <p:sp>
          <p:nvSpPr>
            <p:cNvPr id="8" name="TextBox 7"/>
            <p:cNvSpPr txBox="1"/>
            <p:nvPr/>
          </p:nvSpPr>
          <p:spPr>
            <a:xfrm>
              <a:off x="7791375" y="1689670"/>
              <a:ext cx="886958" cy="369332"/>
            </a:xfrm>
            <a:prstGeom prst="rect">
              <a:avLst/>
            </a:prstGeom>
            <a:solidFill>
              <a:schemeClr val="tx2">
                <a:lumMod val="60000"/>
                <a:lumOff val="40000"/>
              </a:schemeClr>
            </a:solidFill>
          </p:spPr>
          <p:txBody>
            <a:bodyPr wrap="square" rtlCol="0">
              <a:spAutoFit/>
            </a:bodyPr>
            <a:lstStyle/>
            <a:p>
              <a:r>
                <a:rPr lang="en-US" dirty="0" smtClean="0">
                  <a:latin typeface="Avenir Book"/>
                  <a:cs typeface="Avenir Book"/>
                </a:rPr>
                <a:t>   Face</a:t>
              </a:r>
              <a:endParaRPr lang="en-US" dirty="0">
                <a:latin typeface="Avenir Book"/>
                <a:cs typeface="Avenir Book"/>
              </a:endParaRPr>
            </a:p>
          </p:txBody>
        </p:sp>
      </p:grpSp>
      <p:sp>
        <p:nvSpPr>
          <p:cNvPr id="10" name="TextBox 9"/>
          <p:cNvSpPr txBox="1"/>
          <p:nvPr/>
        </p:nvSpPr>
        <p:spPr>
          <a:xfrm>
            <a:off x="2914578" y="3386667"/>
            <a:ext cx="3563789" cy="646331"/>
          </a:xfrm>
          <a:prstGeom prst="rect">
            <a:avLst/>
          </a:prstGeom>
          <a:noFill/>
        </p:spPr>
        <p:txBody>
          <a:bodyPr wrap="none" rtlCol="0">
            <a:spAutoFit/>
          </a:bodyPr>
          <a:lstStyle/>
          <a:p>
            <a:r>
              <a:rPr lang="en-US" dirty="0" smtClean="0">
                <a:latin typeface="Avenir Book"/>
                <a:cs typeface="Avenir Book"/>
              </a:rPr>
              <a:t>You need </a:t>
            </a:r>
            <a:r>
              <a:rPr lang="en-US" dirty="0" smtClean="0">
                <a:solidFill>
                  <a:srgbClr val="FF6600"/>
                </a:solidFill>
                <a:latin typeface="Avenir Book"/>
                <a:cs typeface="Avenir Book"/>
              </a:rPr>
              <a:t>two </a:t>
            </a:r>
            <a:r>
              <a:rPr lang="en-US" dirty="0" smtClean="0">
                <a:latin typeface="Avenir Book"/>
                <a:cs typeface="Avenir Book"/>
              </a:rPr>
              <a:t>groups of Images</a:t>
            </a:r>
          </a:p>
          <a:p>
            <a:r>
              <a:rPr lang="en-US" dirty="0" smtClean="0">
                <a:latin typeface="Avenir Book"/>
                <a:cs typeface="Avenir Book"/>
              </a:rPr>
              <a:t>Faces and Background (no faces)</a:t>
            </a:r>
            <a:endParaRPr lang="en-US" dirty="0">
              <a:latin typeface="Avenir Book"/>
              <a:cs typeface="Avenir Book"/>
            </a:endParaRPr>
          </a:p>
        </p:txBody>
      </p:sp>
      <p:pic>
        <p:nvPicPr>
          <p:cNvPr id="12" name="Picture 11"/>
          <p:cNvPicPr>
            <a:picLocks noChangeAspect="1"/>
          </p:cNvPicPr>
          <p:nvPr/>
        </p:nvPicPr>
        <p:blipFill>
          <a:blip r:embed="rId4"/>
          <a:stretch>
            <a:fillRect/>
          </a:stretch>
        </p:blipFill>
        <p:spPr>
          <a:xfrm>
            <a:off x="1510616" y="4159998"/>
            <a:ext cx="2408924" cy="2415524"/>
          </a:xfrm>
          <a:prstGeom prst="rect">
            <a:avLst/>
          </a:prstGeom>
        </p:spPr>
      </p:pic>
      <p:pic>
        <p:nvPicPr>
          <p:cNvPr id="13" name="Picture 12"/>
          <p:cNvPicPr>
            <a:picLocks noChangeAspect="1"/>
          </p:cNvPicPr>
          <p:nvPr/>
        </p:nvPicPr>
        <p:blipFill>
          <a:blip r:embed="rId5"/>
          <a:stretch>
            <a:fillRect/>
          </a:stretch>
        </p:blipFill>
        <p:spPr>
          <a:xfrm>
            <a:off x="5032674" y="4159998"/>
            <a:ext cx="2623237" cy="2391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3794" name="Rectangle 2"/>
          <p:cNvSpPr>
            <a:spLocks noGrp="1" noChangeArrowheads="1"/>
          </p:cNvSpPr>
          <p:nvPr>
            <p:ph type="title"/>
          </p:nvPr>
        </p:nvSpPr>
        <p:spPr/>
        <p:txBody>
          <a:bodyPr/>
          <a:lstStyle/>
          <a:p>
            <a:r>
              <a:rPr lang="en-US" sz="3200">
                <a:latin typeface="Avenir Book"/>
                <a:cs typeface="Avenir Book"/>
              </a:rPr>
              <a:t>Statistical Regularities object-background</a:t>
            </a:r>
          </a:p>
        </p:txBody>
      </p:sp>
      <p:pic>
        <p:nvPicPr>
          <p:cNvPr id="673795" name="Picture 3"/>
          <p:cNvPicPr>
            <a:picLocks noChangeAspect="1" noChangeArrowheads="1"/>
          </p:cNvPicPr>
          <p:nvPr/>
        </p:nvPicPr>
        <p:blipFill>
          <a:blip r:embed="rId2"/>
          <a:srcRect/>
          <a:stretch>
            <a:fillRect/>
          </a:stretch>
        </p:blipFill>
        <p:spPr bwMode="auto">
          <a:xfrm>
            <a:off x="685800" y="1828800"/>
            <a:ext cx="7924800" cy="3890963"/>
          </a:xfrm>
          <a:prstGeom prst="rect">
            <a:avLst/>
          </a:prstGeom>
          <a:noFill/>
          <a:ln w="9525">
            <a:noFill/>
            <a:miter lim="800000"/>
            <a:headEnd/>
            <a:tailEnd/>
          </a:ln>
          <a:effectLst/>
        </p:spPr>
      </p:pic>
      <p:sp>
        <p:nvSpPr>
          <p:cNvPr id="673796" name="Text Box 4"/>
          <p:cNvSpPr txBox="1">
            <a:spLocks noChangeArrowheads="1"/>
          </p:cNvSpPr>
          <p:nvPr/>
        </p:nvSpPr>
        <p:spPr bwMode="auto">
          <a:xfrm>
            <a:off x="1981200" y="5867400"/>
            <a:ext cx="1146762" cy="369332"/>
          </a:xfrm>
          <a:prstGeom prst="rect">
            <a:avLst/>
          </a:prstGeom>
          <a:noFill/>
          <a:ln w="9525">
            <a:noFill/>
            <a:miter lim="800000"/>
            <a:headEnd/>
            <a:tailEnd/>
          </a:ln>
          <a:effectLst/>
        </p:spPr>
        <p:txBody>
          <a:bodyPr wrap="none">
            <a:prstTxWarp prst="textNoShape">
              <a:avLst/>
            </a:prstTxWarp>
            <a:spAutoFit/>
          </a:bodyPr>
          <a:lstStyle/>
          <a:p>
            <a:r>
              <a:rPr lang="en-US">
                <a:latin typeface="Avenir Book"/>
                <a:cs typeface="Avenir Book"/>
              </a:rPr>
              <a:t>keyboard</a:t>
            </a:r>
          </a:p>
        </p:txBody>
      </p:sp>
      <p:sp>
        <p:nvSpPr>
          <p:cNvPr id="673797" name="Text Box 5"/>
          <p:cNvSpPr txBox="1">
            <a:spLocks noChangeArrowheads="1"/>
          </p:cNvSpPr>
          <p:nvPr/>
        </p:nvSpPr>
        <p:spPr bwMode="auto">
          <a:xfrm>
            <a:off x="5867400" y="5867400"/>
            <a:ext cx="1403350" cy="366713"/>
          </a:xfrm>
          <a:prstGeom prst="rect">
            <a:avLst/>
          </a:prstGeom>
          <a:noFill/>
          <a:ln w="9525">
            <a:noFill/>
            <a:miter lim="800000"/>
            <a:headEnd/>
            <a:tailEnd/>
          </a:ln>
          <a:effectLst/>
        </p:spPr>
        <p:txBody>
          <a:bodyPr wrap="none">
            <a:prstTxWarp prst="textNoShape">
              <a:avLst/>
            </a:prstTxWarp>
            <a:spAutoFit/>
          </a:bodyPr>
          <a:lstStyle/>
          <a:p>
            <a:r>
              <a:rPr lang="en-US">
                <a:latin typeface="Avenir Book"/>
                <a:cs typeface="Avenir Book"/>
              </a:rPr>
              <a:t>Fire hydrant</a:t>
            </a:r>
          </a:p>
        </p:txBody>
      </p:sp>
      <p:sp>
        <p:nvSpPr>
          <p:cNvPr id="673798" name="Text Box 6"/>
          <p:cNvSpPr txBox="1">
            <a:spLocks noChangeArrowheads="1"/>
          </p:cNvSpPr>
          <p:nvPr/>
        </p:nvSpPr>
        <p:spPr bwMode="auto">
          <a:xfrm>
            <a:off x="7467600" y="6477000"/>
            <a:ext cx="1504950" cy="214313"/>
          </a:xfrm>
          <a:prstGeom prst="rect">
            <a:avLst/>
          </a:prstGeom>
          <a:noFill/>
          <a:ln w="9525">
            <a:noFill/>
            <a:miter lim="800000"/>
            <a:headEnd/>
            <a:tailEnd/>
          </a:ln>
          <a:effectLst/>
        </p:spPr>
        <p:txBody>
          <a:bodyPr wrap="none">
            <a:prstTxWarp prst="textNoShape">
              <a:avLst/>
            </a:prstTxWarp>
            <a:spAutoFit/>
          </a:bodyPr>
          <a:lstStyle/>
          <a:p>
            <a:r>
              <a:rPr lang="en-US" sz="800">
                <a:latin typeface="Avenir Book"/>
                <a:cs typeface="Avenir Book"/>
              </a:rPr>
              <a:t>Oliva &amp; Torralba (2007) TICS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9810" name="Rectangle 2"/>
          <p:cNvSpPr>
            <a:spLocks noGrp="1" noChangeArrowheads="1"/>
          </p:cNvSpPr>
          <p:nvPr>
            <p:ph type="title" sz="quarter"/>
          </p:nvPr>
        </p:nvSpPr>
        <p:spPr>
          <a:xfrm>
            <a:off x="381000" y="0"/>
            <a:ext cx="8229600" cy="1143000"/>
          </a:xfrm>
        </p:spPr>
        <p:txBody>
          <a:bodyPr/>
          <a:lstStyle/>
          <a:p>
            <a:r>
              <a:rPr lang="en-US" sz="3200">
                <a:latin typeface="Avenir Book"/>
                <a:cs typeface="Avenir Book"/>
              </a:rPr>
              <a:t>Statistical Regularities object-background</a:t>
            </a:r>
          </a:p>
        </p:txBody>
      </p:sp>
      <p:graphicFrame>
        <p:nvGraphicFramePr>
          <p:cNvPr id="759811" name="Object 3"/>
          <p:cNvGraphicFramePr>
            <a:graphicFrameLocks noChangeAspect="1"/>
          </p:cNvGraphicFramePr>
          <p:nvPr>
            <p:ph sz="quarter" idx="1"/>
          </p:nvPr>
        </p:nvGraphicFramePr>
        <p:xfrm>
          <a:off x="1066800" y="1295400"/>
          <a:ext cx="1625600" cy="1638300"/>
        </p:xfrm>
        <a:graphic>
          <a:graphicData uri="http://schemas.openxmlformats.org/presentationml/2006/ole">
            <p:oleObj spid="_x0000_s107522" name="Image" r:id="rId3" imgW="1624824" imgH="1638095" progId="">
              <p:embed/>
            </p:oleObj>
          </a:graphicData>
        </a:graphic>
      </p:graphicFrame>
      <p:graphicFrame>
        <p:nvGraphicFramePr>
          <p:cNvPr id="759812" name="Object 4"/>
          <p:cNvGraphicFramePr>
            <a:graphicFrameLocks noChangeAspect="1"/>
          </p:cNvGraphicFramePr>
          <p:nvPr>
            <p:ph sz="quarter" idx="2"/>
          </p:nvPr>
        </p:nvGraphicFramePr>
        <p:xfrm>
          <a:off x="4572000" y="1295400"/>
          <a:ext cx="1612900" cy="1612900"/>
        </p:xfrm>
        <a:graphic>
          <a:graphicData uri="http://schemas.openxmlformats.org/presentationml/2006/ole">
            <p:oleObj spid="_x0000_s107523" name="Image" r:id="rId4" imgW="1612698" imgH="1612698" progId="">
              <p:embed/>
            </p:oleObj>
          </a:graphicData>
        </a:graphic>
      </p:graphicFrame>
      <p:graphicFrame>
        <p:nvGraphicFramePr>
          <p:cNvPr id="759813" name="Object 5"/>
          <p:cNvGraphicFramePr>
            <a:graphicFrameLocks noChangeAspect="1"/>
          </p:cNvGraphicFramePr>
          <p:nvPr>
            <p:ph sz="quarter" idx="3"/>
          </p:nvPr>
        </p:nvGraphicFramePr>
        <p:xfrm>
          <a:off x="4572000" y="3200400"/>
          <a:ext cx="1638300" cy="1638300"/>
        </p:xfrm>
        <a:graphic>
          <a:graphicData uri="http://schemas.openxmlformats.org/presentationml/2006/ole">
            <p:oleObj spid="_x0000_s107524" name="Image" r:id="rId5" imgW="1638095" imgH="1638095" progId="">
              <p:embed/>
            </p:oleObj>
          </a:graphicData>
        </a:graphic>
      </p:graphicFrame>
      <p:graphicFrame>
        <p:nvGraphicFramePr>
          <p:cNvPr id="759814" name="Object 6"/>
          <p:cNvGraphicFramePr>
            <a:graphicFrameLocks noChangeAspect="1"/>
          </p:cNvGraphicFramePr>
          <p:nvPr/>
        </p:nvGraphicFramePr>
        <p:xfrm>
          <a:off x="2819400" y="1295400"/>
          <a:ext cx="1625600" cy="1612900"/>
        </p:xfrm>
        <a:graphic>
          <a:graphicData uri="http://schemas.openxmlformats.org/presentationml/2006/ole">
            <p:oleObj spid="_x0000_s107525" name="Image" r:id="rId6" imgW="1624824" imgH="1612698" progId="">
              <p:embed/>
            </p:oleObj>
          </a:graphicData>
        </a:graphic>
      </p:graphicFrame>
      <p:graphicFrame>
        <p:nvGraphicFramePr>
          <p:cNvPr id="759815" name="Object 7"/>
          <p:cNvGraphicFramePr>
            <a:graphicFrameLocks noChangeAspect="1"/>
          </p:cNvGraphicFramePr>
          <p:nvPr/>
        </p:nvGraphicFramePr>
        <p:xfrm>
          <a:off x="2819400" y="3200400"/>
          <a:ext cx="1651000" cy="1612900"/>
        </p:xfrm>
        <a:graphic>
          <a:graphicData uri="http://schemas.openxmlformats.org/presentationml/2006/ole">
            <p:oleObj spid="_x0000_s107526" name="Image" r:id="rId7" imgW="1650794" imgH="1612698" progId="">
              <p:embed/>
            </p:oleObj>
          </a:graphicData>
        </a:graphic>
      </p:graphicFrame>
      <p:graphicFrame>
        <p:nvGraphicFramePr>
          <p:cNvPr id="759816" name="Object 8"/>
          <p:cNvGraphicFramePr>
            <a:graphicFrameLocks noChangeAspect="1"/>
          </p:cNvGraphicFramePr>
          <p:nvPr/>
        </p:nvGraphicFramePr>
        <p:xfrm>
          <a:off x="1066800" y="3200400"/>
          <a:ext cx="1625600" cy="1612900"/>
        </p:xfrm>
        <a:graphic>
          <a:graphicData uri="http://schemas.openxmlformats.org/presentationml/2006/ole">
            <p:oleObj spid="_x0000_s107527" name="Image" r:id="rId8" imgW="1624824" imgH="1612698" progId="">
              <p:embed/>
            </p:oleObj>
          </a:graphicData>
        </a:graphic>
      </p:graphicFrame>
      <p:graphicFrame>
        <p:nvGraphicFramePr>
          <p:cNvPr id="759817" name="Object 9"/>
          <p:cNvGraphicFramePr>
            <a:graphicFrameLocks noChangeAspect="1"/>
          </p:cNvGraphicFramePr>
          <p:nvPr/>
        </p:nvGraphicFramePr>
        <p:xfrm>
          <a:off x="6324600" y="3200400"/>
          <a:ext cx="1638300" cy="1625600"/>
        </p:xfrm>
        <a:graphic>
          <a:graphicData uri="http://schemas.openxmlformats.org/presentationml/2006/ole">
            <p:oleObj spid="_x0000_s107528" name="Image" r:id="rId9" imgW="1638095" imgH="1624824" progId="">
              <p:embed/>
            </p:oleObj>
          </a:graphicData>
        </a:graphic>
      </p:graphicFrame>
      <p:graphicFrame>
        <p:nvGraphicFramePr>
          <p:cNvPr id="759818" name="Object 10"/>
          <p:cNvGraphicFramePr>
            <a:graphicFrameLocks noChangeAspect="1"/>
          </p:cNvGraphicFramePr>
          <p:nvPr/>
        </p:nvGraphicFramePr>
        <p:xfrm>
          <a:off x="6324600" y="1295400"/>
          <a:ext cx="1625600" cy="1612900"/>
        </p:xfrm>
        <a:graphic>
          <a:graphicData uri="http://schemas.openxmlformats.org/presentationml/2006/ole">
            <p:oleObj spid="_x0000_s107529" name="Image" r:id="rId10" imgW="1624824" imgH="1612698" progId="">
              <p:embed/>
            </p:oleObj>
          </a:graphicData>
        </a:graphic>
      </p:graphicFrame>
      <p:graphicFrame>
        <p:nvGraphicFramePr>
          <p:cNvPr id="759819" name="Object 11"/>
          <p:cNvGraphicFramePr>
            <a:graphicFrameLocks noChangeAspect="1"/>
          </p:cNvGraphicFramePr>
          <p:nvPr/>
        </p:nvGraphicFramePr>
        <p:xfrm>
          <a:off x="4572000" y="5003800"/>
          <a:ext cx="1638300" cy="1625600"/>
        </p:xfrm>
        <a:graphic>
          <a:graphicData uri="http://schemas.openxmlformats.org/presentationml/2006/ole">
            <p:oleObj spid="_x0000_s107530" name="Image" r:id="rId11" imgW="1638095" imgH="1624824" progId="">
              <p:embed/>
            </p:oleObj>
          </a:graphicData>
        </a:graphic>
      </p:graphicFrame>
      <p:graphicFrame>
        <p:nvGraphicFramePr>
          <p:cNvPr id="759820" name="Object 12"/>
          <p:cNvGraphicFramePr>
            <a:graphicFrameLocks noChangeAspect="1"/>
          </p:cNvGraphicFramePr>
          <p:nvPr/>
        </p:nvGraphicFramePr>
        <p:xfrm>
          <a:off x="1066800" y="5029200"/>
          <a:ext cx="1625600" cy="1600200"/>
        </p:xfrm>
        <a:graphic>
          <a:graphicData uri="http://schemas.openxmlformats.org/presentationml/2006/ole">
            <p:oleObj spid="_x0000_s107531" name="Image" r:id="rId12" imgW="1624824" imgH="1600000" progId="">
              <p:embed/>
            </p:oleObj>
          </a:graphicData>
        </a:graphic>
      </p:graphicFrame>
      <p:graphicFrame>
        <p:nvGraphicFramePr>
          <p:cNvPr id="759821" name="Object 13"/>
          <p:cNvGraphicFramePr>
            <a:graphicFrameLocks noChangeAspect="1"/>
          </p:cNvGraphicFramePr>
          <p:nvPr/>
        </p:nvGraphicFramePr>
        <p:xfrm>
          <a:off x="2819400" y="5016500"/>
          <a:ext cx="1651000" cy="1612900"/>
        </p:xfrm>
        <a:graphic>
          <a:graphicData uri="http://schemas.openxmlformats.org/presentationml/2006/ole">
            <p:oleObj spid="_x0000_s107532" name="Image" r:id="rId13" imgW="1650794" imgH="1612698" progId="">
              <p:embed/>
            </p:oleObj>
          </a:graphicData>
        </a:graphic>
      </p:graphicFrame>
      <p:graphicFrame>
        <p:nvGraphicFramePr>
          <p:cNvPr id="759822" name="Object 14"/>
          <p:cNvGraphicFramePr>
            <a:graphicFrameLocks noChangeAspect="1"/>
          </p:cNvGraphicFramePr>
          <p:nvPr/>
        </p:nvGraphicFramePr>
        <p:xfrm>
          <a:off x="6324600" y="5003800"/>
          <a:ext cx="1625600" cy="1625600"/>
        </p:xfrm>
        <a:graphic>
          <a:graphicData uri="http://schemas.openxmlformats.org/presentationml/2006/ole">
            <p:oleObj spid="_x0000_s107533" name="Image" r:id="rId14" imgW="1624824" imgH="1624824" progId="">
              <p:embed/>
            </p:oleObj>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4818" name="Text Box 2"/>
          <p:cNvSpPr txBox="1">
            <a:spLocks noChangeArrowheads="1"/>
          </p:cNvSpPr>
          <p:nvPr/>
        </p:nvSpPr>
        <p:spPr bwMode="auto">
          <a:xfrm>
            <a:off x="7467600" y="6477000"/>
            <a:ext cx="1504950" cy="214313"/>
          </a:xfrm>
          <a:prstGeom prst="rect">
            <a:avLst/>
          </a:prstGeom>
          <a:noFill/>
          <a:ln w="9525">
            <a:noFill/>
            <a:miter lim="800000"/>
            <a:headEnd/>
            <a:tailEnd/>
          </a:ln>
          <a:effectLst/>
        </p:spPr>
        <p:txBody>
          <a:bodyPr wrap="none">
            <a:prstTxWarp prst="textNoShape">
              <a:avLst/>
            </a:prstTxWarp>
            <a:spAutoFit/>
          </a:bodyPr>
          <a:lstStyle/>
          <a:p>
            <a:r>
              <a:rPr lang="en-US" sz="800">
                <a:latin typeface="Avenir Book"/>
                <a:cs typeface="Avenir Book"/>
              </a:rPr>
              <a:t>Oliva &amp; Torralba (2007) TICS</a:t>
            </a:r>
          </a:p>
        </p:txBody>
      </p:sp>
      <p:pic>
        <p:nvPicPr>
          <p:cNvPr id="674819" name="Picture 3"/>
          <p:cNvPicPr>
            <a:picLocks noChangeAspect="1" noChangeArrowheads="1"/>
          </p:cNvPicPr>
          <p:nvPr/>
        </p:nvPicPr>
        <p:blipFill>
          <a:blip r:embed="rId2"/>
          <a:srcRect/>
          <a:stretch>
            <a:fillRect/>
          </a:stretch>
        </p:blipFill>
        <p:spPr bwMode="auto">
          <a:xfrm>
            <a:off x="1752600" y="1143000"/>
            <a:ext cx="5410200" cy="5300663"/>
          </a:xfrm>
          <a:prstGeom prst="rect">
            <a:avLst/>
          </a:prstGeom>
          <a:noFill/>
          <a:ln w="9525">
            <a:noFill/>
            <a:miter lim="800000"/>
            <a:headEnd/>
            <a:tailEnd/>
          </a:ln>
          <a:effectLst/>
        </p:spPr>
      </p:pic>
      <p:sp>
        <p:nvSpPr>
          <p:cNvPr id="674820" name="Rectangle 4"/>
          <p:cNvSpPr>
            <a:spLocks noGrp="1" noChangeArrowheads="1"/>
          </p:cNvSpPr>
          <p:nvPr>
            <p:ph type="title"/>
          </p:nvPr>
        </p:nvSpPr>
        <p:spPr>
          <a:xfrm>
            <a:off x="457200" y="152400"/>
            <a:ext cx="8229600" cy="1143000"/>
          </a:xfrm>
          <a:noFill/>
          <a:ln/>
        </p:spPr>
        <p:txBody>
          <a:bodyPr/>
          <a:lstStyle/>
          <a:p>
            <a:r>
              <a:rPr lang="en-US" sz="4000">
                <a:latin typeface="Avenir Book"/>
                <a:cs typeface="Avenir Book"/>
              </a:rPr>
              <a:t>Statistical regularities object-object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0898" name="Text Box 2"/>
          <p:cNvSpPr txBox="1">
            <a:spLocks noChangeArrowheads="1"/>
          </p:cNvSpPr>
          <p:nvPr/>
        </p:nvSpPr>
        <p:spPr bwMode="auto">
          <a:xfrm>
            <a:off x="381000" y="304800"/>
            <a:ext cx="7988082" cy="646331"/>
          </a:xfrm>
          <a:prstGeom prst="rect">
            <a:avLst/>
          </a:prstGeom>
          <a:noFill/>
          <a:ln w="9525">
            <a:noFill/>
            <a:miter lim="800000"/>
            <a:headEnd/>
            <a:tailEnd/>
          </a:ln>
          <a:effectLst/>
        </p:spPr>
        <p:txBody>
          <a:bodyPr wrap="none">
            <a:prstTxWarp prst="textNoShape">
              <a:avLst/>
            </a:prstTxWarp>
            <a:spAutoFit/>
          </a:bodyPr>
          <a:lstStyle/>
          <a:p>
            <a:r>
              <a:rPr lang="en-US" sz="3600" dirty="0">
                <a:latin typeface="Avenir Book"/>
                <a:cs typeface="Avenir Book"/>
              </a:rPr>
              <a:t>What is driving the scene regularities?</a:t>
            </a:r>
          </a:p>
        </p:txBody>
      </p:sp>
      <p:sp>
        <p:nvSpPr>
          <p:cNvPr id="720899" name="Text Box 3"/>
          <p:cNvSpPr txBox="1">
            <a:spLocks noChangeArrowheads="1"/>
          </p:cNvSpPr>
          <p:nvPr/>
        </p:nvSpPr>
        <p:spPr bwMode="auto">
          <a:xfrm>
            <a:off x="517525" y="1371600"/>
            <a:ext cx="6846383" cy="4154983"/>
          </a:xfrm>
          <a:prstGeom prst="rect">
            <a:avLst/>
          </a:prstGeom>
          <a:noFill/>
          <a:ln w="9525">
            <a:noFill/>
            <a:miter lim="800000"/>
            <a:headEnd/>
            <a:tailEnd/>
          </a:ln>
          <a:effectLst/>
        </p:spPr>
        <p:txBody>
          <a:bodyPr wrap="none">
            <a:prstTxWarp prst="textNoShape">
              <a:avLst/>
            </a:prstTxWarp>
            <a:spAutoFit/>
          </a:bodyPr>
          <a:lstStyle/>
          <a:p>
            <a:r>
              <a:rPr lang="en-US" sz="2400" dirty="0">
                <a:latin typeface="Avenir Book"/>
                <a:cs typeface="Avenir Book"/>
              </a:rPr>
              <a:t>Physical processes that shape the environment?</a:t>
            </a:r>
          </a:p>
          <a:p>
            <a:endParaRPr lang="en-US" sz="2400" dirty="0"/>
          </a:p>
          <a:p>
            <a:endParaRPr lang="en-US" sz="2400" dirty="0"/>
          </a:p>
          <a:p>
            <a:endParaRPr lang="en-US" sz="2400" dirty="0"/>
          </a:p>
          <a:p>
            <a:endParaRPr lang="en-US" sz="2400" dirty="0"/>
          </a:p>
          <a:p>
            <a:r>
              <a:rPr lang="en-US" sz="2400" dirty="0">
                <a:latin typeface="Avenir Book"/>
                <a:cs typeface="Avenir Book"/>
              </a:rPr>
              <a:t>Restrictions on possible observer points of view?</a:t>
            </a:r>
          </a:p>
          <a:p>
            <a:endParaRPr lang="en-US" sz="2400" dirty="0"/>
          </a:p>
          <a:p>
            <a:endParaRPr lang="en-US" sz="2400" dirty="0"/>
          </a:p>
          <a:p>
            <a:endParaRPr lang="en-US" sz="2400" dirty="0"/>
          </a:p>
          <a:p>
            <a:endParaRPr lang="en-US" sz="2400" dirty="0"/>
          </a:p>
          <a:p>
            <a:r>
              <a:rPr lang="en-US" sz="2400" dirty="0">
                <a:latin typeface="Avenir Book"/>
                <a:cs typeface="Avenir Book"/>
              </a:rPr>
              <a:t>Functional constraints of the scene?</a:t>
            </a:r>
          </a:p>
        </p:txBody>
      </p:sp>
      <p:pic>
        <p:nvPicPr>
          <p:cNvPr id="720900" name="Picture 4"/>
          <p:cNvPicPr>
            <a:picLocks noChangeAspect="1" noChangeArrowheads="1"/>
          </p:cNvPicPr>
          <p:nvPr/>
        </p:nvPicPr>
        <p:blipFill>
          <a:blip r:embed="rId2"/>
          <a:srcRect/>
          <a:stretch>
            <a:fillRect/>
          </a:stretch>
        </p:blipFill>
        <p:spPr bwMode="auto">
          <a:xfrm>
            <a:off x="2640013" y="1889125"/>
            <a:ext cx="1257300" cy="1262063"/>
          </a:xfrm>
          <a:prstGeom prst="rect">
            <a:avLst/>
          </a:prstGeom>
          <a:noFill/>
          <a:ln w="9525">
            <a:noFill/>
            <a:miter lim="800000"/>
            <a:headEnd/>
            <a:tailEnd/>
          </a:ln>
          <a:effectLst/>
        </p:spPr>
      </p:pic>
      <p:pic>
        <p:nvPicPr>
          <p:cNvPr id="720901" name="Picture 5" descr="nat1017"/>
          <p:cNvPicPr>
            <a:picLocks noChangeAspect="1" noChangeArrowheads="1"/>
          </p:cNvPicPr>
          <p:nvPr/>
        </p:nvPicPr>
        <p:blipFill>
          <a:blip r:embed="rId3"/>
          <a:srcRect/>
          <a:stretch>
            <a:fillRect/>
          </a:stretch>
        </p:blipFill>
        <p:spPr bwMode="auto">
          <a:xfrm>
            <a:off x="4754563" y="1893888"/>
            <a:ext cx="1247775" cy="1247775"/>
          </a:xfrm>
          <a:prstGeom prst="rect">
            <a:avLst/>
          </a:prstGeom>
          <a:noFill/>
        </p:spPr>
      </p:pic>
      <p:pic>
        <p:nvPicPr>
          <p:cNvPr id="720902" name="Picture 6" descr="fie2"/>
          <p:cNvPicPr>
            <a:picLocks noChangeAspect="1" noChangeArrowheads="1"/>
          </p:cNvPicPr>
          <p:nvPr/>
        </p:nvPicPr>
        <p:blipFill>
          <a:blip r:embed="rId4"/>
          <a:srcRect/>
          <a:stretch>
            <a:fillRect/>
          </a:stretch>
        </p:blipFill>
        <p:spPr bwMode="auto">
          <a:xfrm>
            <a:off x="2652713" y="3751263"/>
            <a:ext cx="1284287" cy="1284287"/>
          </a:xfrm>
          <a:prstGeom prst="rect">
            <a:avLst/>
          </a:prstGeom>
          <a:noFill/>
        </p:spPr>
      </p:pic>
      <p:pic>
        <p:nvPicPr>
          <p:cNvPr id="720903" name="Picture 7" descr="obj319"/>
          <p:cNvPicPr>
            <a:picLocks noChangeAspect="1" noChangeArrowheads="1"/>
          </p:cNvPicPr>
          <p:nvPr/>
        </p:nvPicPr>
        <p:blipFill>
          <a:blip r:embed="rId5"/>
          <a:srcRect/>
          <a:stretch>
            <a:fillRect/>
          </a:stretch>
        </p:blipFill>
        <p:spPr bwMode="auto">
          <a:xfrm>
            <a:off x="4749800" y="3743325"/>
            <a:ext cx="1260475" cy="1260475"/>
          </a:xfrm>
          <a:prstGeom prst="rect">
            <a:avLst/>
          </a:prstGeom>
          <a:noFill/>
          <a:ln w="28575">
            <a:noFill/>
            <a:miter lim="800000"/>
            <a:headEnd/>
            <a:tailEnd/>
          </a:ln>
        </p:spPr>
      </p:pic>
      <p:pic>
        <p:nvPicPr>
          <p:cNvPr id="720904" name="Picture 8" descr="101_0116"/>
          <p:cNvPicPr>
            <a:picLocks noChangeAspect="1" noChangeArrowheads="1"/>
          </p:cNvPicPr>
          <p:nvPr/>
        </p:nvPicPr>
        <p:blipFill>
          <a:blip r:embed="rId6"/>
          <a:srcRect/>
          <a:stretch>
            <a:fillRect/>
          </a:stretch>
        </p:blipFill>
        <p:spPr bwMode="auto">
          <a:xfrm>
            <a:off x="2551113" y="5619750"/>
            <a:ext cx="1411287" cy="1220788"/>
          </a:xfrm>
          <a:prstGeom prst="rect">
            <a:avLst/>
          </a:prstGeom>
          <a:noFill/>
        </p:spPr>
      </p:pic>
      <p:pic>
        <p:nvPicPr>
          <p:cNvPr id="720905" name="Picture 9" descr="P1010009"/>
          <p:cNvPicPr>
            <a:picLocks noChangeAspect="1" noChangeArrowheads="1"/>
          </p:cNvPicPr>
          <p:nvPr/>
        </p:nvPicPr>
        <p:blipFill>
          <a:blip r:embed="rId7"/>
          <a:srcRect/>
          <a:stretch>
            <a:fillRect/>
          </a:stretch>
        </p:blipFill>
        <p:spPr bwMode="auto">
          <a:xfrm>
            <a:off x="4724400" y="5632450"/>
            <a:ext cx="1295400" cy="1223963"/>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21922" name="Object 2"/>
          <p:cNvGraphicFramePr>
            <a:graphicFrameLocks noChangeAspect="1"/>
          </p:cNvGraphicFramePr>
          <p:nvPr/>
        </p:nvGraphicFramePr>
        <p:xfrm>
          <a:off x="685800" y="1676400"/>
          <a:ext cx="3822700" cy="1830388"/>
        </p:xfrm>
        <a:graphic>
          <a:graphicData uri="http://schemas.openxmlformats.org/presentationml/2006/ole">
            <p:oleObj spid="_x0000_s112642" name="Image" r:id="rId3" imgW="7611719" imgH="3647017" progId="">
              <p:embed/>
            </p:oleObj>
          </a:graphicData>
        </a:graphic>
      </p:graphicFrame>
      <p:graphicFrame>
        <p:nvGraphicFramePr>
          <p:cNvPr id="721923" name="Object 3"/>
          <p:cNvGraphicFramePr>
            <a:graphicFrameLocks noChangeAspect="1"/>
          </p:cNvGraphicFramePr>
          <p:nvPr/>
        </p:nvGraphicFramePr>
        <p:xfrm>
          <a:off x="4800600" y="1676400"/>
          <a:ext cx="3810000" cy="1819275"/>
        </p:xfrm>
        <a:graphic>
          <a:graphicData uri="http://schemas.openxmlformats.org/presentationml/2006/ole">
            <p:oleObj spid="_x0000_s112643" name="Image" r:id="rId4" imgW="7586304" imgH="3621603" progId="">
              <p:embed/>
            </p:oleObj>
          </a:graphicData>
        </a:graphic>
      </p:graphicFrame>
      <p:grpSp>
        <p:nvGrpSpPr>
          <p:cNvPr id="2" name="Group 4"/>
          <p:cNvGrpSpPr>
            <a:grpSpLocks/>
          </p:cNvGrpSpPr>
          <p:nvPr/>
        </p:nvGrpSpPr>
        <p:grpSpPr bwMode="auto">
          <a:xfrm>
            <a:off x="762000" y="5226050"/>
            <a:ext cx="490538" cy="612775"/>
            <a:chOff x="429" y="2039"/>
            <a:chExt cx="420" cy="524"/>
          </a:xfrm>
        </p:grpSpPr>
        <p:sp>
          <p:nvSpPr>
            <p:cNvPr id="721925" name="Rectangle 5"/>
            <p:cNvSpPr>
              <a:spLocks noChangeArrowheads="1"/>
            </p:cNvSpPr>
            <p:nvPr/>
          </p:nvSpPr>
          <p:spPr bwMode="auto">
            <a:xfrm>
              <a:off x="429" y="2275"/>
              <a:ext cx="111" cy="288"/>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26" name="Rectangle 6"/>
            <p:cNvSpPr>
              <a:spLocks noChangeArrowheads="1"/>
            </p:cNvSpPr>
            <p:nvPr/>
          </p:nvSpPr>
          <p:spPr bwMode="auto">
            <a:xfrm>
              <a:off x="758" y="2210"/>
              <a:ext cx="91" cy="209"/>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27" name="Rectangle 7"/>
            <p:cNvSpPr>
              <a:spLocks noChangeArrowheads="1"/>
            </p:cNvSpPr>
            <p:nvPr/>
          </p:nvSpPr>
          <p:spPr bwMode="auto">
            <a:xfrm>
              <a:off x="588" y="2039"/>
              <a:ext cx="125" cy="380"/>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28" name="Rectangle 8"/>
            <p:cNvSpPr>
              <a:spLocks noChangeArrowheads="1"/>
            </p:cNvSpPr>
            <p:nvPr/>
          </p:nvSpPr>
          <p:spPr bwMode="auto">
            <a:xfrm>
              <a:off x="588" y="2507"/>
              <a:ext cx="261" cy="56"/>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grpSp>
      <p:grpSp>
        <p:nvGrpSpPr>
          <p:cNvPr id="3" name="Group 9"/>
          <p:cNvGrpSpPr>
            <a:grpSpLocks/>
          </p:cNvGrpSpPr>
          <p:nvPr/>
        </p:nvGrpSpPr>
        <p:grpSpPr bwMode="auto">
          <a:xfrm>
            <a:off x="1763713" y="5594350"/>
            <a:ext cx="565150" cy="311150"/>
            <a:chOff x="1063" y="2210"/>
            <a:chExt cx="451" cy="297"/>
          </a:xfrm>
        </p:grpSpPr>
        <p:sp>
          <p:nvSpPr>
            <p:cNvPr id="721930" name="Rectangle 10"/>
            <p:cNvSpPr>
              <a:spLocks noChangeArrowheads="1"/>
            </p:cNvSpPr>
            <p:nvPr/>
          </p:nvSpPr>
          <p:spPr bwMode="auto">
            <a:xfrm>
              <a:off x="1063" y="2210"/>
              <a:ext cx="347" cy="65"/>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31" name="Rectangle 11"/>
            <p:cNvSpPr>
              <a:spLocks noChangeArrowheads="1"/>
            </p:cNvSpPr>
            <p:nvPr/>
          </p:nvSpPr>
          <p:spPr bwMode="auto">
            <a:xfrm>
              <a:off x="1135" y="2419"/>
              <a:ext cx="379" cy="88"/>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32" name="Rectangle 12"/>
            <p:cNvSpPr>
              <a:spLocks noChangeArrowheads="1"/>
            </p:cNvSpPr>
            <p:nvPr/>
          </p:nvSpPr>
          <p:spPr bwMode="auto">
            <a:xfrm>
              <a:off x="1438" y="2210"/>
              <a:ext cx="56" cy="144"/>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grpSp>
      <p:grpSp>
        <p:nvGrpSpPr>
          <p:cNvPr id="4" name="Group 13"/>
          <p:cNvGrpSpPr>
            <a:grpSpLocks/>
          </p:cNvGrpSpPr>
          <p:nvPr/>
        </p:nvGrpSpPr>
        <p:grpSpPr bwMode="auto">
          <a:xfrm>
            <a:off x="2714625" y="5378450"/>
            <a:ext cx="579438" cy="641350"/>
            <a:chOff x="1662" y="2026"/>
            <a:chExt cx="505" cy="559"/>
          </a:xfrm>
        </p:grpSpPr>
        <p:sp>
          <p:nvSpPr>
            <p:cNvPr id="721934" name="Rectangle 14"/>
            <p:cNvSpPr>
              <a:spLocks noChangeArrowheads="1"/>
            </p:cNvSpPr>
            <p:nvPr/>
          </p:nvSpPr>
          <p:spPr bwMode="auto">
            <a:xfrm>
              <a:off x="1662" y="2105"/>
              <a:ext cx="190" cy="209"/>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35" name="Rectangle 15"/>
            <p:cNvSpPr>
              <a:spLocks noChangeArrowheads="1"/>
            </p:cNvSpPr>
            <p:nvPr/>
          </p:nvSpPr>
          <p:spPr bwMode="auto">
            <a:xfrm>
              <a:off x="1767" y="2372"/>
              <a:ext cx="203" cy="213"/>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36" name="Rectangle 16"/>
            <p:cNvSpPr>
              <a:spLocks noChangeArrowheads="1"/>
            </p:cNvSpPr>
            <p:nvPr/>
          </p:nvSpPr>
          <p:spPr bwMode="auto">
            <a:xfrm>
              <a:off x="1912" y="2026"/>
              <a:ext cx="255" cy="288"/>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grpSp>
      <p:grpSp>
        <p:nvGrpSpPr>
          <p:cNvPr id="5" name="Group 17"/>
          <p:cNvGrpSpPr>
            <a:grpSpLocks/>
          </p:cNvGrpSpPr>
          <p:nvPr/>
        </p:nvGrpSpPr>
        <p:grpSpPr bwMode="auto">
          <a:xfrm>
            <a:off x="3733800" y="5457825"/>
            <a:ext cx="481013" cy="415925"/>
            <a:chOff x="2352" y="2105"/>
            <a:chExt cx="406" cy="351"/>
          </a:xfrm>
        </p:grpSpPr>
        <p:sp>
          <p:nvSpPr>
            <p:cNvPr id="721938" name="Rectangle 18"/>
            <p:cNvSpPr>
              <a:spLocks noChangeArrowheads="1"/>
            </p:cNvSpPr>
            <p:nvPr/>
          </p:nvSpPr>
          <p:spPr bwMode="auto">
            <a:xfrm>
              <a:off x="2352" y="2372"/>
              <a:ext cx="79" cy="66"/>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39" name="Rectangle 19"/>
            <p:cNvSpPr>
              <a:spLocks noChangeArrowheads="1"/>
            </p:cNvSpPr>
            <p:nvPr/>
          </p:nvSpPr>
          <p:spPr bwMode="auto">
            <a:xfrm>
              <a:off x="2431" y="2135"/>
              <a:ext cx="79" cy="66"/>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40" name="Rectangle 20"/>
            <p:cNvSpPr>
              <a:spLocks noChangeArrowheads="1"/>
            </p:cNvSpPr>
            <p:nvPr/>
          </p:nvSpPr>
          <p:spPr bwMode="auto">
            <a:xfrm>
              <a:off x="2544" y="2105"/>
              <a:ext cx="79" cy="66"/>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41" name="Rectangle 21"/>
            <p:cNvSpPr>
              <a:spLocks noChangeArrowheads="1"/>
            </p:cNvSpPr>
            <p:nvPr/>
          </p:nvSpPr>
          <p:spPr bwMode="auto">
            <a:xfrm>
              <a:off x="2431" y="2261"/>
              <a:ext cx="79" cy="66"/>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42" name="Rectangle 22"/>
            <p:cNvSpPr>
              <a:spLocks noChangeArrowheads="1"/>
            </p:cNvSpPr>
            <p:nvPr/>
          </p:nvSpPr>
          <p:spPr bwMode="auto">
            <a:xfrm>
              <a:off x="2544" y="2228"/>
              <a:ext cx="79" cy="66"/>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43" name="Rectangle 23"/>
            <p:cNvSpPr>
              <a:spLocks noChangeArrowheads="1"/>
            </p:cNvSpPr>
            <p:nvPr/>
          </p:nvSpPr>
          <p:spPr bwMode="auto">
            <a:xfrm>
              <a:off x="2510" y="2390"/>
              <a:ext cx="79" cy="66"/>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44" name="Rectangle 24"/>
            <p:cNvSpPr>
              <a:spLocks noChangeArrowheads="1"/>
            </p:cNvSpPr>
            <p:nvPr/>
          </p:nvSpPr>
          <p:spPr bwMode="auto">
            <a:xfrm>
              <a:off x="2679" y="2162"/>
              <a:ext cx="79" cy="66"/>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45" name="Rectangle 25"/>
            <p:cNvSpPr>
              <a:spLocks noChangeArrowheads="1"/>
            </p:cNvSpPr>
            <p:nvPr/>
          </p:nvSpPr>
          <p:spPr bwMode="auto">
            <a:xfrm>
              <a:off x="2640" y="2324"/>
              <a:ext cx="79" cy="66"/>
            </a:xfrm>
            <a:prstGeom prst="rect">
              <a:avLst/>
            </a:prstGeom>
            <a:solidFill>
              <a:srgbClr val="EAEAEA"/>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grpSp>
      <p:grpSp>
        <p:nvGrpSpPr>
          <p:cNvPr id="6" name="Group 26"/>
          <p:cNvGrpSpPr>
            <a:grpSpLocks/>
          </p:cNvGrpSpPr>
          <p:nvPr/>
        </p:nvGrpSpPr>
        <p:grpSpPr bwMode="auto">
          <a:xfrm>
            <a:off x="4872038" y="5487988"/>
            <a:ext cx="546100" cy="346075"/>
            <a:chOff x="3021" y="2143"/>
            <a:chExt cx="494" cy="313"/>
          </a:xfrm>
        </p:grpSpPr>
        <p:sp>
          <p:nvSpPr>
            <p:cNvPr id="721947" name="Oval 27"/>
            <p:cNvSpPr>
              <a:spLocks noChangeArrowheads="1"/>
            </p:cNvSpPr>
            <p:nvPr/>
          </p:nvSpPr>
          <p:spPr bwMode="auto">
            <a:xfrm>
              <a:off x="3220" y="2246"/>
              <a:ext cx="295" cy="66"/>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48" name="Oval 28"/>
            <p:cNvSpPr>
              <a:spLocks noChangeArrowheads="1"/>
            </p:cNvSpPr>
            <p:nvPr/>
          </p:nvSpPr>
          <p:spPr bwMode="auto">
            <a:xfrm>
              <a:off x="3082" y="2143"/>
              <a:ext cx="295" cy="62"/>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49" name="Oval 29"/>
            <p:cNvSpPr>
              <a:spLocks noChangeArrowheads="1"/>
            </p:cNvSpPr>
            <p:nvPr/>
          </p:nvSpPr>
          <p:spPr bwMode="auto">
            <a:xfrm>
              <a:off x="3021" y="2343"/>
              <a:ext cx="399" cy="113"/>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grpSp>
      <p:grpSp>
        <p:nvGrpSpPr>
          <p:cNvPr id="7" name="Group 30"/>
          <p:cNvGrpSpPr>
            <a:grpSpLocks/>
          </p:cNvGrpSpPr>
          <p:nvPr/>
        </p:nvGrpSpPr>
        <p:grpSpPr bwMode="auto">
          <a:xfrm>
            <a:off x="5884863" y="5324475"/>
            <a:ext cx="468312" cy="455613"/>
            <a:chOff x="3659" y="2040"/>
            <a:chExt cx="431" cy="420"/>
          </a:xfrm>
        </p:grpSpPr>
        <p:sp>
          <p:nvSpPr>
            <p:cNvPr id="721951" name="Oval 31"/>
            <p:cNvSpPr>
              <a:spLocks noChangeArrowheads="1"/>
            </p:cNvSpPr>
            <p:nvPr/>
          </p:nvSpPr>
          <p:spPr bwMode="auto">
            <a:xfrm rot="2014679">
              <a:off x="3682" y="2040"/>
              <a:ext cx="163" cy="249"/>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52" name="Oval 32"/>
            <p:cNvSpPr>
              <a:spLocks noChangeArrowheads="1"/>
            </p:cNvSpPr>
            <p:nvPr/>
          </p:nvSpPr>
          <p:spPr bwMode="auto">
            <a:xfrm>
              <a:off x="3659" y="2345"/>
              <a:ext cx="288" cy="58"/>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53" name="Oval 33"/>
            <p:cNvSpPr>
              <a:spLocks noChangeArrowheads="1"/>
            </p:cNvSpPr>
            <p:nvPr/>
          </p:nvSpPr>
          <p:spPr bwMode="auto">
            <a:xfrm rot="-2475633">
              <a:off x="3927" y="2109"/>
              <a:ext cx="163" cy="351"/>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grpSp>
      <p:grpSp>
        <p:nvGrpSpPr>
          <p:cNvPr id="8" name="Group 34"/>
          <p:cNvGrpSpPr>
            <a:grpSpLocks/>
          </p:cNvGrpSpPr>
          <p:nvPr/>
        </p:nvGrpSpPr>
        <p:grpSpPr bwMode="auto">
          <a:xfrm>
            <a:off x="6858000" y="5314950"/>
            <a:ext cx="466725" cy="471488"/>
            <a:chOff x="4284" y="2082"/>
            <a:chExt cx="425" cy="430"/>
          </a:xfrm>
        </p:grpSpPr>
        <p:sp>
          <p:nvSpPr>
            <p:cNvPr id="721955" name="Oval 35"/>
            <p:cNvSpPr>
              <a:spLocks noChangeArrowheads="1"/>
            </p:cNvSpPr>
            <p:nvPr/>
          </p:nvSpPr>
          <p:spPr bwMode="auto">
            <a:xfrm>
              <a:off x="4284" y="2082"/>
              <a:ext cx="190" cy="220"/>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56" name="Oval 36"/>
            <p:cNvSpPr>
              <a:spLocks noChangeArrowheads="1"/>
            </p:cNvSpPr>
            <p:nvPr/>
          </p:nvSpPr>
          <p:spPr bwMode="auto">
            <a:xfrm>
              <a:off x="4474" y="2257"/>
              <a:ext cx="235" cy="255"/>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57" name="Oval 37"/>
            <p:cNvSpPr>
              <a:spLocks noChangeArrowheads="1"/>
            </p:cNvSpPr>
            <p:nvPr/>
          </p:nvSpPr>
          <p:spPr bwMode="auto">
            <a:xfrm>
              <a:off x="4533" y="2082"/>
              <a:ext cx="155" cy="137"/>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grpSp>
      <p:grpSp>
        <p:nvGrpSpPr>
          <p:cNvPr id="9" name="Group 38"/>
          <p:cNvGrpSpPr>
            <a:grpSpLocks/>
          </p:cNvGrpSpPr>
          <p:nvPr/>
        </p:nvGrpSpPr>
        <p:grpSpPr bwMode="auto">
          <a:xfrm>
            <a:off x="7848600" y="5411788"/>
            <a:ext cx="381000" cy="334962"/>
            <a:chOff x="4928" y="2127"/>
            <a:chExt cx="304" cy="267"/>
          </a:xfrm>
        </p:grpSpPr>
        <p:sp>
          <p:nvSpPr>
            <p:cNvPr id="721959" name="Oval 39"/>
            <p:cNvSpPr>
              <a:spLocks noChangeArrowheads="1"/>
            </p:cNvSpPr>
            <p:nvPr/>
          </p:nvSpPr>
          <p:spPr bwMode="auto">
            <a:xfrm>
              <a:off x="4928" y="2140"/>
              <a:ext cx="56" cy="79"/>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60" name="Oval 40"/>
            <p:cNvSpPr>
              <a:spLocks noChangeArrowheads="1"/>
            </p:cNvSpPr>
            <p:nvPr/>
          </p:nvSpPr>
          <p:spPr bwMode="auto">
            <a:xfrm>
              <a:off x="5024" y="2236"/>
              <a:ext cx="56" cy="51"/>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61" name="Oval 41"/>
            <p:cNvSpPr>
              <a:spLocks noChangeArrowheads="1"/>
            </p:cNvSpPr>
            <p:nvPr/>
          </p:nvSpPr>
          <p:spPr bwMode="auto">
            <a:xfrm>
              <a:off x="5120" y="2332"/>
              <a:ext cx="56" cy="51"/>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62" name="Oval 42"/>
            <p:cNvSpPr>
              <a:spLocks noChangeArrowheads="1"/>
            </p:cNvSpPr>
            <p:nvPr/>
          </p:nvSpPr>
          <p:spPr bwMode="auto">
            <a:xfrm>
              <a:off x="5148" y="2250"/>
              <a:ext cx="56" cy="51"/>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63" name="Oval 43"/>
            <p:cNvSpPr>
              <a:spLocks noChangeArrowheads="1"/>
            </p:cNvSpPr>
            <p:nvPr/>
          </p:nvSpPr>
          <p:spPr bwMode="auto">
            <a:xfrm>
              <a:off x="5080" y="2168"/>
              <a:ext cx="56" cy="51"/>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64" name="Oval 44"/>
            <p:cNvSpPr>
              <a:spLocks noChangeArrowheads="1"/>
            </p:cNvSpPr>
            <p:nvPr/>
          </p:nvSpPr>
          <p:spPr bwMode="auto">
            <a:xfrm>
              <a:off x="4996" y="2343"/>
              <a:ext cx="56" cy="51"/>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sp>
          <p:nvSpPr>
            <p:cNvPr id="721965" name="Oval 45"/>
            <p:cNvSpPr>
              <a:spLocks noChangeArrowheads="1"/>
            </p:cNvSpPr>
            <p:nvPr/>
          </p:nvSpPr>
          <p:spPr bwMode="auto">
            <a:xfrm>
              <a:off x="5176" y="2127"/>
              <a:ext cx="56" cy="51"/>
            </a:xfrm>
            <a:prstGeom prst="ellipse">
              <a:avLst/>
            </a:prstGeom>
            <a:solidFill>
              <a:srgbClr val="EAEAEA"/>
            </a:solidFill>
            <a:ln w="9525">
              <a:round/>
              <a:headEnd/>
              <a:tailEnd/>
            </a:ln>
            <a:effectLst/>
            <a:scene3d>
              <a:camera prst="legacyPerspectiveTopRight"/>
              <a:lightRig rig="legacyFlat3" dir="b"/>
            </a:scene3d>
            <a:sp3d extrusionH="887400" prstMaterial="legacyMatte">
              <a:bevelT w="13500" h="13500" prst="angle"/>
              <a:bevelB w="13500" h="13500" prst="angle"/>
              <a:extrusionClr>
                <a:srgbClr val="EAEAEA"/>
              </a:extrusionClr>
            </a:sp3d>
          </p:spPr>
          <p:txBody>
            <a:bodyPr wrap="none" anchor="ctr">
              <a:prstTxWarp prst="textNoShape">
                <a:avLst/>
              </a:prstTxWarp>
              <a:flatTx/>
            </a:bodyPr>
            <a:lstStyle/>
            <a:p>
              <a:endParaRPr lang="en-US">
                <a:latin typeface="Avenir Book"/>
                <a:cs typeface="Avenir Book"/>
              </a:endParaRPr>
            </a:p>
          </p:txBody>
        </p:sp>
      </p:grpSp>
      <p:graphicFrame>
        <p:nvGraphicFramePr>
          <p:cNvPr id="721966" name="Object 46"/>
          <p:cNvGraphicFramePr>
            <a:graphicFrameLocks noChangeAspect="1"/>
          </p:cNvGraphicFramePr>
          <p:nvPr/>
        </p:nvGraphicFramePr>
        <p:xfrm>
          <a:off x="6781800" y="4186238"/>
          <a:ext cx="835025" cy="838200"/>
        </p:xfrm>
        <a:graphic>
          <a:graphicData uri="http://schemas.openxmlformats.org/presentationml/2006/ole">
            <p:oleObj spid="_x0000_s112644" name="Image" r:id="rId5" imgW="4472997" imgH="4485704" progId="">
              <p:embed/>
            </p:oleObj>
          </a:graphicData>
        </a:graphic>
      </p:graphicFrame>
      <p:graphicFrame>
        <p:nvGraphicFramePr>
          <p:cNvPr id="721967" name="Object 47"/>
          <p:cNvGraphicFramePr>
            <a:graphicFrameLocks noChangeAspect="1"/>
          </p:cNvGraphicFramePr>
          <p:nvPr/>
        </p:nvGraphicFramePr>
        <p:xfrm>
          <a:off x="4724400" y="4186238"/>
          <a:ext cx="914400" cy="842962"/>
        </p:xfrm>
        <a:graphic>
          <a:graphicData uri="http://schemas.openxmlformats.org/presentationml/2006/ole">
            <p:oleObj spid="_x0000_s112645" name="Image" r:id="rId6" imgW="4472997" imgH="4485704" progId="">
              <p:embed/>
            </p:oleObj>
          </a:graphicData>
        </a:graphic>
      </p:graphicFrame>
      <p:graphicFrame>
        <p:nvGraphicFramePr>
          <p:cNvPr id="721968" name="Object 48"/>
          <p:cNvGraphicFramePr>
            <a:graphicFrameLocks noChangeAspect="1"/>
          </p:cNvGraphicFramePr>
          <p:nvPr/>
        </p:nvGraphicFramePr>
        <p:xfrm>
          <a:off x="5794375" y="4186238"/>
          <a:ext cx="835025" cy="838200"/>
        </p:xfrm>
        <a:graphic>
          <a:graphicData uri="http://schemas.openxmlformats.org/presentationml/2006/ole">
            <p:oleObj spid="_x0000_s112646" name="Image" r:id="rId7" imgW="4472997" imgH="4485704" progId="">
              <p:embed/>
            </p:oleObj>
          </a:graphicData>
        </a:graphic>
      </p:graphicFrame>
      <p:graphicFrame>
        <p:nvGraphicFramePr>
          <p:cNvPr id="721969" name="Object 49"/>
          <p:cNvGraphicFramePr>
            <a:graphicFrameLocks noChangeAspect="1"/>
          </p:cNvGraphicFramePr>
          <p:nvPr/>
        </p:nvGraphicFramePr>
        <p:xfrm>
          <a:off x="7772400" y="4186238"/>
          <a:ext cx="835025" cy="838200"/>
        </p:xfrm>
        <a:graphic>
          <a:graphicData uri="http://schemas.openxmlformats.org/presentationml/2006/ole">
            <p:oleObj spid="_x0000_s112647" name="Image" r:id="rId8" imgW="4472997" imgH="4485704" progId="">
              <p:embed/>
            </p:oleObj>
          </a:graphicData>
        </a:graphic>
      </p:graphicFrame>
      <p:graphicFrame>
        <p:nvGraphicFramePr>
          <p:cNvPr id="721970" name="Object 50"/>
          <p:cNvGraphicFramePr>
            <a:graphicFrameLocks noChangeAspect="1"/>
          </p:cNvGraphicFramePr>
          <p:nvPr/>
        </p:nvGraphicFramePr>
        <p:xfrm>
          <a:off x="685800" y="4191000"/>
          <a:ext cx="835025" cy="838200"/>
        </p:xfrm>
        <a:graphic>
          <a:graphicData uri="http://schemas.openxmlformats.org/presentationml/2006/ole">
            <p:oleObj spid="_x0000_s112648" name="Image" r:id="rId9" imgW="4472997" imgH="4485704" progId="">
              <p:embed/>
            </p:oleObj>
          </a:graphicData>
        </a:graphic>
      </p:graphicFrame>
      <p:graphicFrame>
        <p:nvGraphicFramePr>
          <p:cNvPr id="721971" name="Object 51"/>
          <p:cNvGraphicFramePr>
            <a:graphicFrameLocks noChangeAspect="1"/>
          </p:cNvGraphicFramePr>
          <p:nvPr/>
        </p:nvGraphicFramePr>
        <p:xfrm>
          <a:off x="1676400" y="4191000"/>
          <a:ext cx="836613" cy="838200"/>
        </p:xfrm>
        <a:graphic>
          <a:graphicData uri="http://schemas.openxmlformats.org/presentationml/2006/ole">
            <p:oleObj spid="_x0000_s112649" name="Image" r:id="rId10" imgW="4472997" imgH="4485704" progId="">
              <p:embed/>
            </p:oleObj>
          </a:graphicData>
        </a:graphic>
      </p:graphicFrame>
      <p:graphicFrame>
        <p:nvGraphicFramePr>
          <p:cNvPr id="721972" name="Object 52"/>
          <p:cNvGraphicFramePr>
            <a:graphicFrameLocks noChangeAspect="1"/>
          </p:cNvGraphicFramePr>
          <p:nvPr/>
        </p:nvGraphicFramePr>
        <p:xfrm>
          <a:off x="2590800" y="4191000"/>
          <a:ext cx="836613" cy="838200"/>
        </p:xfrm>
        <a:graphic>
          <a:graphicData uri="http://schemas.openxmlformats.org/presentationml/2006/ole">
            <p:oleObj spid="_x0000_s112650" name="Image" r:id="rId11" imgW="4472997" imgH="4485704" progId="">
              <p:embed/>
            </p:oleObj>
          </a:graphicData>
        </a:graphic>
      </p:graphicFrame>
      <p:graphicFrame>
        <p:nvGraphicFramePr>
          <p:cNvPr id="721973" name="Object 53"/>
          <p:cNvGraphicFramePr>
            <a:graphicFrameLocks noChangeAspect="1"/>
          </p:cNvGraphicFramePr>
          <p:nvPr/>
        </p:nvGraphicFramePr>
        <p:xfrm>
          <a:off x="3581400" y="4191000"/>
          <a:ext cx="836613" cy="838200"/>
        </p:xfrm>
        <a:graphic>
          <a:graphicData uri="http://schemas.openxmlformats.org/presentationml/2006/ole">
            <p:oleObj spid="_x0000_s112651" name="Image" r:id="rId12" imgW="4472997" imgH="4485704" progId="">
              <p:embed/>
            </p:oleObj>
          </a:graphicData>
        </a:graphic>
      </p:graphicFrame>
      <p:sp>
        <p:nvSpPr>
          <p:cNvPr id="721974" name="Rectangle 54"/>
          <p:cNvSpPr>
            <a:spLocks noChangeArrowheads="1"/>
          </p:cNvSpPr>
          <p:nvPr/>
        </p:nvSpPr>
        <p:spPr bwMode="auto">
          <a:xfrm>
            <a:off x="-330200" y="228600"/>
            <a:ext cx="9804400" cy="838200"/>
          </a:xfrm>
          <a:prstGeom prst="rect">
            <a:avLst/>
          </a:prstGeom>
          <a:noFill/>
          <a:ln w="9525">
            <a:noFill/>
            <a:miter lim="800000"/>
            <a:headEnd/>
            <a:tailEnd/>
          </a:ln>
        </p:spPr>
        <p:txBody>
          <a:bodyPr anchor="b">
            <a:prstTxWarp prst="textNoShape">
              <a:avLst/>
            </a:prstTxWarp>
          </a:bodyPr>
          <a:lstStyle/>
          <a:p>
            <a:pPr algn="ctr"/>
            <a:r>
              <a:rPr lang="en-US" sz="3600" dirty="0">
                <a:latin typeface="Avenir Book"/>
                <a:cs typeface="Avenir Book"/>
              </a:rPr>
              <a:t>Spectral Signature of semantic categories</a:t>
            </a:r>
            <a:endParaRPr lang="en-US" sz="4400" dirty="0">
              <a:latin typeface="Avenir Book"/>
              <a:cs typeface="Avenir Book"/>
            </a:endParaRPr>
          </a:p>
        </p:txBody>
      </p:sp>
      <p:sp>
        <p:nvSpPr>
          <p:cNvPr id="721975" name="Rectangle 55"/>
          <p:cNvSpPr>
            <a:spLocks noChangeArrowheads="1"/>
          </p:cNvSpPr>
          <p:nvPr/>
        </p:nvSpPr>
        <p:spPr bwMode="auto">
          <a:xfrm>
            <a:off x="1491804" y="1186934"/>
            <a:ext cx="2754498" cy="369332"/>
          </a:xfrm>
          <a:prstGeom prst="rect">
            <a:avLst/>
          </a:prstGeom>
          <a:noFill/>
          <a:ln w="9525">
            <a:noFill/>
            <a:miter lim="800000"/>
            <a:headEnd/>
            <a:tailEnd/>
          </a:ln>
          <a:effectLst/>
        </p:spPr>
        <p:txBody>
          <a:bodyPr wrap="none">
            <a:prstTxWarp prst="textNoShape">
              <a:avLst/>
            </a:prstTxWarp>
            <a:spAutoFit/>
          </a:bodyPr>
          <a:lstStyle/>
          <a:p>
            <a:r>
              <a:rPr lang="en-US" dirty="0">
                <a:latin typeface="Avenir Book"/>
                <a:cs typeface="Avenir Book"/>
              </a:rPr>
              <a:t>Man-made environments</a:t>
            </a:r>
          </a:p>
        </p:txBody>
      </p:sp>
      <p:sp>
        <p:nvSpPr>
          <p:cNvPr id="721976" name="Rectangle 56"/>
          <p:cNvSpPr>
            <a:spLocks noChangeArrowheads="1"/>
          </p:cNvSpPr>
          <p:nvPr/>
        </p:nvSpPr>
        <p:spPr bwMode="auto">
          <a:xfrm>
            <a:off x="5378004" y="1186934"/>
            <a:ext cx="2394396" cy="369332"/>
          </a:xfrm>
          <a:prstGeom prst="rect">
            <a:avLst/>
          </a:prstGeom>
          <a:noFill/>
          <a:ln w="9525">
            <a:noFill/>
            <a:miter lim="800000"/>
            <a:headEnd/>
            <a:tailEnd/>
          </a:ln>
          <a:effectLst/>
        </p:spPr>
        <p:txBody>
          <a:bodyPr wrap="none">
            <a:prstTxWarp prst="textNoShape">
              <a:avLst/>
            </a:prstTxWarp>
            <a:spAutoFit/>
          </a:bodyPr>
          <a:lstStyle/>
          <a:p>
            <a:r>
              <a:rPr lang="en-US">
                <a:latin typeface="Avenir Book"/>
                <a:cs typeface="Avenir Book"/>
              </a:rPr>
              <a:t>Natural environments</a:t>
            </a:r>
          </a:p>
        </p:txBody>
      </p:sp>
      <p:sp>
        <p:nvSpPr>
          <p:cNvPr id="721977" name="Rectangle 57"/>
          <p:cNvSpPr>
            <a:spLocks noChangeArrowheads="1"/>
          </p:cNvSpPr>
          <p:nvPr/>
        </p:nvSpPr>
        <p:spPr bwMode="auto">
          <a:xfrm>
            <a:off x="390525" y="3746500"/>
            <a:ext cx="4288353" cy="276999"/>
          </a:xfrm>
          <a:prstGeom prst="rect">
            <a:avLst/>
          </a:prstGeom>
          <a:noFill/>
          <a:ln w="9525">
            <a:noFill/>
            <a:miter lim="800000"/>
            <a:headEnd/>
            <a:tailEnd/>
          </a:ln>
          <a:effectLst/>
        </p:spPr>
        <p:txBody>
          <a:bodyPr wrap="none">
            <a:prstTxWarp prst="textNoShape">
              <a:avLst/>
            </a:prstTxWarp>
            <a:spAutoFit/>
          </a:bodyPr>
          <a:lstStyle/>
          <a:p>
            <a:r>
              <a:rPr lang="en-US" sz="1200">
                <a:latin typeface="Avenir Book"/>
                <a:cs typeface="Avenir Book"/>
              </a:rPr>
              <a:t>Spectral signature of categories of man-made environments</a:t>
            </a:r>
          </a:p>
        </p:txBody>
      </p:sp>
      <p:sp>
        <p:nvSpPr>
          <p:cNvPr id="721978" name="Rectangle 58"/>
          <p:cNvSpPr>
            <a:spLocks noChangeArrowheads="1"/>
          </p:cNvSpPr>
          <p:nvPr/>
        </p:nvSpPr>
        <p:spPr bwMode="auto">
          <a:xfrm>
            <a:off x="4762500" y="3733800"/>
            <a:ext cx="4019049" cy="276999"/>
          </a:xfrm>
          <a:prstGeom prst="rect">
            <a:avLst/>
          </a:prstGeom>
          <a:noFill/>
          <a:ln w="9525">
            <a:noFill/>
            <a:miter lim="800000"/>
            <a:headEnd/>
            <a:tailEnd/>
          </a:ln>
          <a:effectLst/>
        </p:spPr>
        <p:txBody>
          <a:bodyPr wrap="none">
            <a:prstTxWarp prst="textNoShape">
              <a:avLst/>
            </a:prstTxWarp>
            <a:spAutoFit/>
          </a:bodyPr>
          <a:lstStyle/>
          <a:p>
            <a:r>
              <a:rPr lang="en-US" sz="1200">
                <a:latin typeface="Avenir Book"/>
                <a:cs typeface="Avenir Book"/>
              </a:rPr>
              <a:t>Spectral signature of categories of natural environments</a:t>
            </a:r>
          </a:p>
        </p:txBody>
      </p:sp>
      <p:sp>
        <p:nvSpPr>
          <p:cNvPr id="721979" name="Rectangle 59"/>
          <p:cNvSpPr>
            <a:spLocks noChangeArrowheads="1"/>
          </p:cNvSpPr>
          <p:nvPr/>
        </p:nvSpPr>
        <p:spPr bwMode="auto">
          <a:xfrm>
            <a:off x="685800" y="4191000"/>
            <a:ext cx="838200" cy="8382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1980" name="Rectangle 60"/>
          <p:cNvSpPr>
            <a:spLocks noChangeArrowheads="1"/>
          </p:cNvSpPr>
          <p:nvPr/>
        </p:nvSpPr>
        <p:spPr bwMode="auto">
          <a:xfrm>
            <a:off x="1676400" y="4191000"/>
            <a:ext cx="838200" cy="8382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1981" name="Rectangle 61"/>
          <p:cNvSpPr>
            <a:spLocks noChangeArrowheads="1"/>
          </p:cNvSpPr>
          <p:nvPr/>
        </p:nvSpPr>
        <p:spPr bwMode="auto">
          <a:xfrm>
            <a:off x="2590800" y="4191000"/>
            <a:ext cx="838200" cy="8382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1982" name="Rectangle 62"/>
          <p:cNvSpPr>
            <a:spLocks noChangeArrowheads="1"/>
          </p:cNvSpPr>
          <p:nvPr/>
        </p:nvSpPr>
        <p:spPr bwMode="auto">
          <a:xfrm>
            <a:off x="3581400" y="4191000"/>
            <a:ext cx="838200" cy="8382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1983" name="Rectangle 63"/>
          <p:cNvSpPr>
            <a:spLocks noChangeArrowheads="1"/>
          </p:cNvSpPr>
          <p:nvPr/>
        </p:nvSpPr>
        <p:spPr bwMode="auto">
          <a:xfrm>
            <a:off x="4724400" y="4191000"/>
            <a:ext cx="914400" cy="8382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1984" name="Rectangle 64"/>
          <p:cNvSpPr>
            <a:spLocks noChangeArrowheads="1"/>
          </p:cNvSpPr>
          <p:nvPr/>
        </p:nvSpPr>
        <p:spPr bwMode="auto">
          <a:xfrm>
            <a:off x="5791200" y="4191000"/>
            <a:ext cx="838200" cy="8382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1985" name="Rectangle 65"/>
          <p:cNvSpPr>
            <a:spLocks noChangeArrowheads="1"/>
          </p:cNvSpPr>
          <p:nvPr/>
        </p:nvSpPr>
        <p:spPr bwMode="auto">
          <a:xfrm>
            <a:off x="6781800" y="4191000"/>
            <a:ext cx="838200" cy="8382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1986" name="Rectangle 66"/>
          <p:cNvSpPr>
            <a:spLocks noChangeArrowheads="1"/>
          </p:cNvSpPr>
          <p:nvPr/>
        </p:nvSpPr>
        <p:spPr bwMode="auto">
          <a:xfrm>
            <a:off x="7772400" y="4191000"/>
            <a:ext cx="838200" cy="8382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1987" name="Rectangle 67"/>
          <p:cNvSpPr>
            <a:spLocks noChangeArrowheads="1"/>
          </p:cNvSpPr>
          <p:nvPr/>
        </p:nvSpPr>
        <p:spPr bwMode="auto">
          <a:xfrm>
            <a:off x="228600" y="6553200"/>
            <a:ext cx="5257800" cy="307777"/>
          </a:xfrm>
          <a:prstGeom prst="rect">
            <a:avLst/>
          </a:prstGeom>
          <a:noFill/>
          <a:ln w="9525">
            <a:noFill/>
            <a:miter lim="800000"/>
            <a:headEnd/>
            <a:tailEnd/>
          </a:ln>
          <a:effectLst/>
        </p:spPr>
        <p:txBody>
          <a:bodyPr>
            <a:prstTxWarp prst="textNoShape">
              <a:avLst/>
            </a:prstTxWarp>
            <a:spAutoFit/>
          </a:bodyPr>
          <a:lstStyle/>
          <a:p>
            <a:pPr lvl="1"/>
            <a:r>
              <a:rPr lang="en-US" sz="700">
                <a:latin typeface="Avenir Book"/>
                <a:cs typeface="Avenir Book"/>
              </a:rPr>
              <a:t>Torralba and Oliva, </a:t>
            </a:r>
            <a:r>
              <a:rPr lang="en-US" sz="700" i="1">
                <a:latin typeface="Avenir Book"/>
                <a:cs typeface="Avenir Book"/>
              </a:rPr>
              <a:t>Statistics of Natural Image Categories</a:t>
            </a:r>
            <a:r>
              <a:rPr lang="en-US" sz="700">
                <a:latin typeface="Avenir Book"/>
                <a:cs typeface="Avenir Book"/>
              </a:rPr>
              <a:t>. Network: Computation in Neural Systems 14 (2003) 391-412.</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6018" name="Rectangle 2"/>
          <p:cNvSpPr>
            <a:spLocks noGrp="1" noChangeArrowheads="1"/>
          </p:cNvSpPr>
          <p:nvPr>
            <p:ph type="title"/>
          </p:nvPr>
        </p:nvSpPr>
        <p:spPr/>
        <p:txBody>
          <a:bodyPr/>
          <a:lstStyle/>
          <a:p>
            <a:r>
              <a:rPr lang="en-US" sz="3600">
                <a:latin typeface="Avenir Book"/>
                <a:cs typeface="Avenir Book"/>
              </a:rPr>
              <a:t>Basic-level scene spectral signatures</a:t>
            </a:r>
          </a:p>
        </p:txBody>
      </p:sp>
      <p:pic>
        <p:nvPicPr>
          <p:cNvPr id="726019" name="Picture 3"/>
          <p:cNvPicPr>
            <a:picLocks noGrp="1" noChangeAspect="1" noChangeArrowheads="1"/>
          </p:cNvPicPr>
          <p:nvPr>
            <p:ph idx="1"/>
          </p:nvPr>
        </p:nvPicPr>
        <p:blipFill>
          <a:blip r:embed="rId3"/>
          <a:srcRect/>
          <a:stretch>
            <a:fillRect/>
          </a:stretch>
        </p:blipFill>
        <p:spPr>
          <a:xfrm>
            <a:off x="457200" y="1943100"/>
            <a:ext cx="8229600" cy="3148013"/>
          </a:xfrm>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3970" name="Picture 2"/>
          <p:cNvPicPr>
            <a:picLocks noChangeAspect="1" noChangeArrowheads="1"/>
          </p:cNvPicPr>
          <p:nvPr/>
        </p:nvPicPr>
        <p:blipFill>
          <a:blip r:embed="rId3"/>
          <a:srcRect/>
          <a:stretch>
            <a:fillRect/>
          </a:stretch>
        </p:blipFill>
        <p:spPr bwMode="auto">
          <a:xfrm>
            <a:off x="1066800" y="1905000"/>
            <a:ext cx="6818313" cy="1420813"/>
          </a:xfrm>
          <a:prstGeom prst="rect">
            <a:avLst/>
          </a:prstGeom>
          <a:noFill/>
        </p:spPr>
      </p:pic>
      <p:pic>
        <p:nvPicPr>
          <p:cNvPr id="723971" name="Picture 3"/>
          <p:cNvPicPr>
            <a:picLocks noChangeAspect="1" noChangeArrowheads="1"/>
          </p:cNvPicPr>
          <p:nvPr/>
        </p:nvPicPr>
        <p:blipFill>
          <a:blip r:embed="rId4"/>
          <a:srcRect/>
          <a:stretch>
            <a:fillRect/>
          </a:stretch>
        </p:blipFill>
        <p:spPr bwMode="auto">
          <a:xfrm>
            <a:off x="1066800" y="4038600"/>
            <a:ext cx="6767513" cy="1420813"/>
          </a:xfrm>
          <a:prstGeom prst="rect">
            <a:avLst/>
          </a:prstGeom>
          <a:noFill/>
        </p:spPr>
      </p:pic>
      <p:sp>
        <p:nvSpPr>
          <p:cNvPr id="723972" name="Text Box 4"/>
          <p:cNvSpPr txBox="1">
            <a:spLocks noChangeArrowheads="1"/>
          </p:cNvSpPr>
          <p:nvPr/>
        </p:nvSpPr>
        <p:spPr bwMode="auto">
          <a:xfrm>
            <a:off x="1002166" y="3426404"/>
            <a:ext cx="1365930" cy="462392"/>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Open man-made </a:t>
            </a:r>
          </a:p>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scenes</a:t>
            </a:r>
          </a:p>
        </p:txBody>
      </p:sp>
      <p:sp>
        <p:nvSpPr>
          <p:cNvPr id="723973" name="Text Box 5"/>
          <p:cNvSpPr txBox="1">
            <a:spLocks noChangeArrowheads="1"/>
          </p:cNvSpPr>
          <p:nvPr/>
        </p:nvSpPr>
        <p:spPr bwMode="auto">
          <a:xfrm>
            <a:off x="2299403" y="3426404"/>
            <a:ext cx="1382895" cy="462392"/>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Vertically</a:t>
            </a:r>
          </a:p>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structured scenes</a:t>
            </a:r>
          </a:p>
        </p:txBody>
      </p:sp>
      <p:sp>
        <p:nvSpPr>
          <p:cNvPr id="723974" name="Text Box 6"/>
          <p:cNvSpPr txBox="1">
            <a:spLocks noChangeArrowheads="1"/>
          </p:cNvSpPr>
          <p:nvPr/>
        </p:nvSpPr>
        <p:spPr bwMode="auto">
          <a:xfrm>
            <a:off x="3736748" y="3426404"/>
            <a:ext cx="1394280" cy="462392"/>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Perspective views</a:t>
            </a:r>
          </a:p>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of streets</a:t>
            </a:r>
          </a:p>
        </p:txBody>
      </p:sp>
      <p:sp>
        <p:nvSpPr>
          <p:cNvPr id="723975" name="Text Box 7"/>
          <p:cNvSpPr txBox="1">
            <a:spLocks noChangeArrowheads="1"/>
          </p:cNvSpPr>
          <p:nvPr/>
        </p:nvSpPr>
        <p:spPr bwMode="auto">
          <a:xfrm>
            <a:off x="5308704" y="3426404"/>
            <a:ext cx="998331" cy="462392"/>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Far views of</a:t>
            </a:r>
          </a:p>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city center</a:t>
            </a:r>
          </a:p>
        </p:txBody>
      </p:sp>
      <p:sp>
        <p:nvSpPr>
          <p:cNvPr id="723976" name="Text Box 8"/>
          <p:cNvSpPr txBox="1">
            <a:spLocks noChangeArrowheads="1"/>
          </p:cNvSpPr>
          <p:nvPr/>
        </p:nvSpPr>
        <p:spPr bwMode="auto">
          <a:xfrm>
            <a:off x="6704145" y="3426404"/>
            <a:ext cx="1266560" cy="462392"/>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Close up views</a:t>
            </a:r>
          </a:p>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of urban scenes</a:t>
            </a:r>
          </a:p>
        </p:txBody>
      </p:sp>
      <p:sp>
        <p:nvSpPr>
          <p:cNvPr id="723977" name="Text Box 9"/>
          <p:cNvSpPr txBox="1">
            <a:spLocks noChangeArrowheads="1"/>
          </p:cNvSpPr>
          <p:nvPr/>
        </p:nvSpPr>
        <p:spPr bwMode="auto">
          <a:xfrm>
            <a:off x="1158796" y="5560004"/>
            <a:ext cx="1092360" cy="462392"/>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Open natural</a:t>
            </a:r>
          </a:p>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scenes</a:t>
            </a:r>
          </a:p>
        </p:txBody>
      </p:sp>
      <p:sp>
        <p:nvSpPr>
          <p:cNvPr id="723978" name="Text Box 10"/>
          <p:cNvSpPr txBox="1">
            <a:spLocks noChangeArrowheads="1"/>
          </p:cNvSpPr>
          <p:nvPr/>
        </p:nvSpPr>
        <p:spPr bwMode="auto">
          <a:xfrm>
            <a:off x="2422809" y="5560004"/>
            <a:ext cx="1180533" cy="462392"/>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Closed natural</a:t>
            </a:r>
          </a:p>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scenes</a:t>
            </a:r>
          </a:p>
        </p:txBody>
      </p:sp>
      <p:sp>
        <p:nvSpPr>
          <p:cNvPr id="723979" name="Text Box 11"/>
          <p:cNvSpPr txBox="1">
            <a:spLocks noChangeArrowheads="1"/>
          </p:cNvSpPr>
          <p:nvPr/>
        </p:nvSpPr>
        <p:spPr bwMode="auto">
          <a:xfrm>
            <a:off x="3889571" y="5560004"/>
            <a:ext cx="1129909" cy="462392"/>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Mountaneous</a:t>
            </a:r>
          </a:p>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landscapes</a:t>
            </a:r>
          </a:p>
        </p:txBody>
      </p:sp>
      <p:sp>
        <p:nvSpPr>
          <p:cNvPr id="723980" name="Text Box 12"/>
          <p:cNvSpPr txBox="1">
            <a:spLocks noChangeArrowheads="1"/>
          </p:cNvSpPr>
          <p:nvPr/>
        </p:nvSpPr>
        <p:spPr bwMode="auto">
          <a:xfrm>
            <a:off x="5422495" y="5560004"/>
            <a:ext cx="810436" cy="462392"/>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Enclosed</a:t>
            </a:r>
          </a:p>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forests</a:t>
            </a:r>
          </a:p>
        </p:txBody>
      </p:sp>
      <p:sp>
        <p:nvSpPr>
          <p:cNvPr id="723981" name="Text Box 13"/>
          <p:cNvSpPr txBox="1">
            <a:spLocks noChangeArrowheads="1"/>
          </p:cNvSpPr>
          <p:nvPr/>
        </p:nvSpPr>
        <p:spPr bwMode="auto">
          <a:xfrm>
            <a:off x="6747977" y="5560004"/>
            <a:ext cx="1212235" cy="462392"/>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Close up views</a:t>
            </a:r>
          </a:p>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a:latin typeface="Avenir Book"/>
                <a:cs typeface="Avenir Book"/>
              </a:rPr>
              <a:t>of rocks, water</a:t>
            </a:r>
          </a:p>
        </p:txBody>
      </p:sp>
      <p:sp>
        <p:nvSpPr>
          <p:cNvPr id="723982" name="Rectangle 14"/>
          <p:cNvSpPr>
            <a:spLocks noGrp="1" noChangeArrowheads="1"/>
          </p:cNvSpPr>
          <p:nvPr>
            <p:ph type="title"/>
          </p:nvPr>
        </p:nvSpPr>
        <p:spPr>
          <a:xfrm>
            <a:off x="457200" y="0"/>
            <a:ext cx="8229600" cy="1143000"/>
          </a:xfrm>
          <a:noFill/>
          <a:ln/>
        </p:spPr>
        <p:txBody>
          <a:bodyPr anchor="b"/>
          <a:lstStyle/>
          <a:p>
            <a:r>
              <a:rPr lang="en-US">
                <a:latin typeface="Avenir Book"/>
                <a:cs typeface="Avenir Book"/>
              </a:rPr>
              <a:t>Spectral Layout Signature</a:t>
            </a:r>
          </a:p>
        </p:txBody>
      </p:sp>
      <p:sp>
        <p:nvSpPr>
          <p:cNvPr id="723983" name="Rectangle 15"/>
          <p:cNvSpPr>
            <a:spLocks noChangeArrowheads="1"/>
          </p:cNvSpPr>
          <p:nvPr/>
        </p:nvSpPr>
        <p:spPr bwMode="auto">
          <a:xfrm>
            <a:off x="990600" y="1828800"/>
            <a:ext cx="1219200" cy="12954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3984" name="Rectangle 16"/>
          <p:cNvSpPr>
            <a:spLocks noChangeArrowheads="1"/>
          </p:cNvSpPr>
          <p:nvPr/>
        </p:nvSpPr>
        <p:spPr bwMode="auto">
          <a:xfrm>
            <a:off x="2362200" y="1828800"/>
            <a:ext cx="1295400" cy="12954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3985" name="Rectangle 17"/>
          <p:cNvSpPr>
            <a:spLocks noChangeArrowheads="1"/>
          </p:cNvSpPr>
          <p:nvPr/>
        </p:nvSpPr>
        <p:spPr bwMode="auto">
          <a:xfrm>
            <a:off x="3810000" y="1828800"/>
            <a:ext cx="1295400" cy="12954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3986" name="Rectangle 18"/>
          <p:cNvSpPr>
            <a:spLocks noChangeArrowheads="1"/>
          </p:cNvSpPr>
          <p:nvPr/>
        </p:nvSpPr>
        <p:spPr bwMode="auto">
          <a:xfrm>
            <a:off x="5257800" y="1828800"/>
            <a:ext cx="1295400" cy="12954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3987" name="Rectangle 19"/>
          <p:cNvSpPr>
            <a:spLocks noChangeArrowheads="1"/>
          </p:cNvSpPr>
          <p:nvPr/>
        </p:nvSpPr>
        <p:spPr bwMode="auto">
          <a:xfrm>
            <a:off x="6705600" y="1828800"/>
            <a:ext cx="1295400" cy="12954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3988" name="Rectangle 20"/>
          <p:cNvSpPr>
            <a:spLocks noChangeArrowheads="1"/>
          </p:cNvSpPr>
          <p:nvPr/>
        </p:nvSpPr>
        <p:spPr bwMode="auto">
          <a:xfrm>
            <a:off x="6629400" y="3962400"/>
            <a:ext cx="1295400" cy="12954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3989" name="Rectangle 21"/>
          <p:cNvSpPr>
            <a:spLocks noChangeArrowheads="1"/>
          </p:cNvSpPr>
          <p:nvPr/>
        </p:nvSpPr>
        <p:spPr bwMode="auto">
          <a:xfrm>
            <a:off x="5257800" y="3962400"/>
            <a:ext cx="1295400" cy="12954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3990" name="Rectangle 22"/>
          <p:cNvSpPr>
            <a:spLocks noChangeArrowheads="1"/>
          </p:cNvSpPr>
          <p:nvPr/>
        </p:nvSpPr>
        <p:spPr bwMode="auto">
          <a:xfrm>
            <a:off x="3810000" y="3962400"/>
            <a:ext cx="1295400" cy="12954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3991" name="Rectangle 23"/>
          <p:cNvSpPr>
            <a:spLocks noChangeArrowheads="1"/>
          </p:cNvSpPr>
          <p:nvPr/>
        </p:nvSpPr>
        <p:spPr bwMode="auto">
          <a:xfrm>
            <a:off x="2362200" y="3962400"/>
            <a:ext cx="1295400" cy="12954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3992" name="Rectangle 24"/>
          <p:cNvSpPr>
            <a:spLocks noChangeArrowheads="1"/>
          </p:cNvSpPr>
          <p:nvPr/>
        </p:nvSpPr>
        <p:spPr bwMode="auto">
          <a:xfrm>
            <a:off x="914400" y="3962400"/>
            <a:ext cx="1295400" cy="1295400"/>
          </a:xfrm>
          <a:prstGeom prst="rect">
            <a:avLst/>
          </a:prstGeom>
          <a:noFill/>
          <a:ln w="38100">
            <a:solidFill>
              <a:schemeClr val="bg2"/>
            </a:solidFill>
            <a:miter lim="800000"/>
            <a:headEnd/>
            <a:tailEnd/>
          </a:ln>
          <a:effectLst/>
        </p:spPr>
        <p:txBody>
          <a:bodyPr wrap="none" anchor="ctr">
            <a:prstTxWarp prst="textNoShape">
              <a:avLst/>
            </a:prstTxWarp>
          </a:bodyPr>
          <a:lstStyle/>
          <a:p>
            <a:endParaRPr lang="en-US">
              <a:latin typeface="Avenir Book"/>
              <a:cs typeface="Avenir Book"/>
            </a:endParaRPr>
          </a:p>
        </p:txBody>
      </p:sp>
      <p:sp>
        <p:nvSpPr>
          <p:cNvPr id="723993" name="Text Box 25"/>
          <p:cNvSpPr txBox="1">
            <a:spLocks noChangeArrowheads="1"/>
          </p:cNvSpPr>
          <p:nvPr/>
        </p:nvSpPr>
        <p:spPr bwMode="auto">
          <a:xfrm>
            <a:off x="233363" y="1212279"/>
            <a:ext cx="8716963" cy="339281"/>
          </a:xfrm>
          <a:prstGeom prst="rect">
            <a:avLst/>
          </a:prstGeom>
          <a:noFill/>
          <a:ln w="9525">
            <a:noFill/>
            <a:miter lim="800000"/>
            <a:headEnd/>
            <a:tailEnd/>
          </a:ln>
        </p:spPr>
        <p:txBody>
          <a:bodyPr wrap="none" lIns="92160" tIns="46080" rIns="92160" bIns="46080" anchor="ctr" anchorCtr="1">
            <a:prstTxWarp prst="textNoShape">
              <a:avLst/>
            </a:prstTxWarp>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latin typeface="Avenir Book"/>
                <a:cs typeface="Avenir Book"/>
              </a:rPr>
              <a:t>Spectral layout signatures of several scene categories (averaged from hundreds of exemplars)</a:t>
            </a:r>
          </a:p>
        </p:txBody>
      </p:sp>
      <p:sp>
        <p:nvSpPr>
          <p:cNvPr id="723995" name="Text Box 27"/>
          <p:cNvSpPr txBox="1">
            <a:spLocks noChangeArrowheads="1"/>
          </p:cNvSpPr>
          <p:nvPr/>
        </p:nvSpPr>
        <p:spPr bwMode="auto">
          <a:xfrm>
            <a:off x="579439" y="6019800"/>
            <a:ext cx="818515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dirty="0">
                <a:latin typeface="Avenir Book"/>
                <a:cs typeface="Avenir Book"/>
              </a:rPr>
              <a:t>Image statistics are non-stationary when considering specific scene categories.</a:t>
            </a:r>
          </a:p>
        </p:txBody>
      </p:sp>
      <p:pic>
        <p:nvPicPr>
          <p:cNvPr id="28" name="Picture 6" descr="100px-Matlab_Logo.png"/>
          <p:cNvPicPr>
            <a:picLocks noChangeAspect="1"/>
          </p:cNvPicPr>
          <p:nvPr/>
        </p:nvPicPr>
        <p:blipFill>
          <a:blip r:embed="rId5"/>
          <a:srcRect/>
          <a:stretch>
            <a:fillRect/>
          </a:stretch>
        </p:blipFill>
        <p:spPr bwMode="auto">
          <a:xfrm>
            <a:off x="46039" y="6335713"/>
            <a:ext cx="533400" cy="479425"/>
          </a:xfrm>
          <a:prstGeom prst="rect">
            <a:avLst/>
          </a:prstGeom>
          <a:noFill/>
          <a:ln w="9525">
            <a:noFill/>
            <a:miter lim="800000"/>
            <a:headEnd/>
            <a:tailEnd/>
          </a:ln>
        </p:spPr>
      </p:pic>
      <p:sp>
        <p:nvSpPr>
          <p:cNvPr id="29" name="TextBox 28"/>
          <p:cNvSpPr txBox="1"/>
          <p:nvPr/>
        </p:nvSpPr>
        <p:spPr>
          <a:xfrm>
            <a:off x="579439" y="6545105"/>
            <a:ext cx="3102859" cy="246221"/>
          </a:xfrm>
          <a:prstGeom prst="rect">
            <a:avLst/>
          </a:prstGeom>
          <a:noFill/>
        </p:spPr>
        <p:txBody>
          <a:bodyPr wrap="none" rtlCol="0">
            <a:spAutoFit/>
          </a:bodyPr>
          <a:lstStyle/>
          <a:p>
            <a:r>
              <a:rPr lang="en-US" sz="1000" dirty="0" err="1" smtClean="0">
                <a:latin typeface="Avenir Book"/>
                <a:cs typeface="Avenir Book"/>
              </a:rPr>
              <a:t>GlobalLocalFourierSpectra/LocalPowerSpectrum.m</a:t>
            </a:r>
            <a:endParaRPr lang="en-US" sz="1000" dirty="0">
              <a:latin typeface="Avenir Book"/>
              <a:cs typeface="Avenir Book"/>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472"/>
            <a:ext cx="8229600" cy="1143000"/>
          </a:xfrm>
        </p:spPr>
        <p:txBody>
          <a:bodyPr/>
          <a:lstStyle/>
          <a:p>
            <a:r>
              <a:rPr lang="en-US" dirty="0" smtClean="0">
                <a:solidFill>
                  <a:srgbClr val="FF6600"/>
                </a:solidFill>
                <a:latin typeface="Avenir Book"/>
                <a:cs typeface="Avenir Book"/>
              </a:rPr>
              <a:t>How can it detect a face?</a:t>
            </a:r>
            <a:endParaRPr lang="en-US" dirty="0">
              <a:latin typeface="Avenir Book"/>
              <a:cs typeface="Avenir Book"/>
            </a:endParaRPr>
          </a:p>
        </p:txBody>
      </p:sp>
      <p:pic>
        <p:nvPicPr>
          <p:cNvPr id="4" name="Picture 3"/>
          <p:cNvPicPr>
            <a:picLocks noChangeAspect="1"/>
          </p:cNvPicPr>
          <p:nvPr/>
        </p:nvPicPr>
        <p:blipFill>
          <a:blip r:embed="rId3"/>
          <a:stretch>
            <a:fillRect/>
          </a:stretch>
        </p:blipFill>
        <p:spPr>
          <a:xfrm>
            <a:off x="2204882" y="1511145"/>
            <a:ext cx="1452717" cy="1456697"/>
          </a:xfrm>
          <a:prstGeom prst="rect">
            <a:avLst/>
          </a:prstGeom>
        </p:spPr>
      </p:pic>
      <p:pic>
        <p:nvPicPr>
          <p:cNvPr id="5" name="Picture 4"/>
          <p:cNvPicPr>
            <a:picLocks noChangeAspect="1"/>
          </p:cNvPicPr>
          <p:nvPr/>
        </p:nvPicPr>
        <p:blipFill>
          <a:blip r:embed="rId4"/>
          <a:stretch>
            <a:fillRect/>
          </a:stretch>
        </p:blipFill>
        <p:spPr>
          <a:xfrm>
            <a:off x="5354408" y="1511145"/>
            <a:ext cx="1581960" cy="1442503"/>
          </a:xfrm>
          <a:prstGeom prst="rect">
            <a:avLst/>
          </a:prstGeom>
        </p:spPr>
      </p:pic>
      <p:sp>
        <p:nvSpPr>
          <p:cNvPr id="6" name="TextBox 5"/>
          <p:cNvSpPr txBox="1"/>
          <p:nvPr/>
        </p:nvSpPr>
        <p:spPr>
          <a:xfrm>
            <a:off x="2556934" y="1041396"/>
            <a:ext cx="770746" cy="369332"/>
          </a:xfrm>
          <a:prstGeom prst="rect">
            <a:avLst/>
          </a:prstGeom>
          <a:noFill/>
        </p:spPr>
        <p:txBody>
          <a:bodyPr wrap="none" rtlCol="0">
            <a:spAutoFit/>
          </a:bodyPr>
          <a:lstStyle/>
          <a:p>
            <a:r>
              <a:rPr lang="en-US" dirty="0" smtClean="0">
                <a:latin typeface="Avenir Book"/>
                <a:cs typeface="Avenir Book"/>
              </a:rPr>
              <a:t>Faces</a:t>
            </a:r>
            <a:endParaRPr lang="en-US" dirty="0">
              <a:latin typeface="Avenir Book"/>
              <a:cs typeface="Avenir Book"/>
            </a:endParaRPr>
          </a:p>
        </p:txBody>
      </p:sp>
      <p:sp>
        <p:nvSpPr>
          <p:cNvPr id="7" name="TextBox 6"/>
          <p:cNvSpPr txBox="1"/>
          <p:nvPr/>
        </p:nvSpPr>
        <p:spPr>
          <a:xfrm>
            <a:off x="5508227" y="1141813"/>
            <a:ext cx="1420527" cy="369332"/>
          </a:xfrm>
          <a:prstGeom prst="rect">
            <a:avLst/>
          </a:prstGeom>
          <a:noFill/>
        </p:spPr>
        <p:txBody>
          <a:bodyPr wrap="none" rtlCol="0">
            <a:spAutoFit/>
          </a:bodyPr>
          <a:lstStyle/>
          <a:p>
            <a:r>
              <a:rPr lang="en-US" dirty="0" smtClean="0">
                <a:latin typeface="Avenir Book"/>
                <a:cs typeface="Avenir Book"/>
              </a:rPr>
              <a:t>Background</a:t>
            </a:r>
            <a:endParaRPr lang="en-US" dirty="0">
              <a:latin typeface="Avenir Book"/>
              <a:cs typeface="Avenir Book"/>
            </a:endParaRPr>
          </a:p>
        </p:txBody>
      </p:sp>
      <p:sp>
        <p:nvSpPr>
          <p:cNvPr id="8" name="TextBox 7"/>
          <p:cNvSpPr txBox="1"/>
          <p:nvPr/>
        </p:nvSpPr>
        <p:spPr>
          <a:xfrm>
            <a:off x="987027" y="1693329"/>
            <a:ext cx="937640" cy="923330"/>
          </a:xfrm>
          <a:prstGeom prst="rect">
            <a:avLst/>
          </a:prstGeom>
          <a:noFill/>
        </p:spPr>
        <p:txBody>
          <a:bodyPr wrap="none" rtlCol="0">
            <a:spAutoFit/>
          </a:bodyPr>
          <a:lstStyle/>
          <a:p>
            <a:r>
              <a:rPr lang="en-US" dirty="0" smtClean="0">
                <a:latin typeface="Avenir Book"/>
                <a:cs typeface="Avenir Book"/>
              </a:rPr>
              <a:t>32 x 32</a:t>
            </a:r>
          </a:p>
          <a:p>
            <a:r>
              <a:rPr lang="en-US" dirty="0" smtClean="0">
                <a:latin typeface="Avenir Book"/>
                <a:cs typeface="Avenir Book"/>
              </a:rPr>
              <a:t>input </a:t>
            </a:r>
          </a:p>
          <a:p>
            <a:r>
              <a:rPr lang="en-US" dirty="0" smtClean="0">
                <a:latin typeface="Avenir Book"/>
                <a:cs typeface="Avenir Book"/>
              </a:rPr>
              <a:t>images</a:t>
            </a:r>
            <a:endParaRPr lang="en-US" dirty="0">
              <a:latin typeface="Avenir Book"/>
              <a:cs typeface="Avenir Book"/>
            </a:endParaRPr>
          </a:p>
        </p:txBody>
      </p:sp>
      <p:pic>
        <p:nvPicPr>
          <p:cNvPr id="11" name="Picture 10"/>
          <p:cNvPicPr>
            <a:picLocks noChangeAspect="1"/>
          </p:cNvPicPr>
          <p:nvPr/>
        </p:nvPicPr>
        <p:blipFill>
          <a:blip r:embed="rId5"/>
          <a:stretch>
            <a:fillRect/>
          </a:stretch>
        </p:blipFill>
        <p:spPr>
          <a:xfrm>
            <a:off x="1188353" y="977750"/>
            <a:ext cx="1024996" cy="660400"/>
          </a:xfrm>
          <a:prstGeom prst="rect">
            <a:avLst/>
          </a:prstGeom>
        </p:spPr>
      </p:pic>
      <p:sp>
        <p:nvSpPr>
          <p:cNvPr id="12" name="TextBox 11"/>
          <p:cNvSpPr txBox="1"/>
          <p:nvPr/>
        </p:nvSpPr>
        <p:spPr>
          <a:xfrm>
            <a:off x="668732" y="3090329"/>
            <a:ext cx="1056505" cy="923330"/>
          </a:xfrm>
          <a:prstGeom prst="rect">
            <a:avLst/>
          </a:prstGeom>
          <a:noFill/>
        </p:spPr>
        <p:txBody>
          <a:bodyPr wrap="none" rtlCol="0">
            <a:spAutoFit/>
          </a:bodyPr>
          <a:lstStyle/>
          <a:p>
            <a:r>
              <a:rPr lang="en-US" dirty="0" smtClean="0">
                <a:latin typeface="Avenir Book"/>
                <a:cs typeface="Avenir Book"/>
              </a:rPr>
              <a:t>Output</a:t>
            </a:r>
          </a:p>
          <a:p>
            <a:r>
              <a:rPr lang="en-US" dirty="0" smtClean="0">
                <a:latin typeface="Avenir Book"/>
                <a:cs typeface="Avenir Book"/>
              </a:rPr>
              <a:t>from the</a:t>
            </a:r>
          </a:p>
          <a:p>
            <a:r>
              <a:rPr lang="en-US" dirty="0" smtClean="0">
                <a:latin typeface="Avenir Book"/>
                <a:cs typeface="Avenir Book"/>
              </a:rPr>
              <a:t>convnet</a:t>
            </a:r>
            <a:endParaRPr lang="en-US" dirty="0">
              <a:latin typeface="Avenir Book"/>
              <a:cs typeface="Avenir Book"/>
            </a:endParaRPr>
          </a:p>
        </p:txBody>
      </p:sp>
      <p:sp>
        <p:nvSpPr>
          <p:cNvPr id="13" name="Rectangle 12"/>
          <p:cNvSpPr/>
          <p:nvPr/>
        </p:nvSpPr>
        <p:spPr>
          <a:xfrm>
            <a:off x="2556934" y="3378196"/>
            <a:ext cx="414866" cy="411480"/>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14" name="Rectangle 13"/>
          <p:cNvSpPr/>
          <p:nvPr/>
        </p:nvSpPr>
        <p:spPr>
          <a:xfrm>
            <a:off x="2971800" y="3378196"/>
            <a:ext cx="414866" cy="411480"/>
          </a:xfrm>
          <a:prstGeom prst="rect">
            <a:avLst/>
          </a:prstGeom>
          <a:solidFill>
            <a:schemeClr val="tx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15" name="Rectangle 14"/>
          <p:cNvSpPr/>
          <p:nvPr/>
        </p:nvSpPr>
        <p:spPr>
          <a:xfrm>
            <a:off x="6233634" y="3336048"/>
            <a:ext cx="414866" cy="411480"/>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16" name="Rectangle 15"/>
          <p:cNvSpPr/>
          <p:nvPr/>
        </p:nvSpPr>
        <p:spPr>
          <a:xfrm>
            <a:off x="5818768" y="3336048"/>
            <a:ext cx="414866" cy="411480"/>
          </a:xfrm>
          <a:prstGeom prst="rect">
            <a:avLst/>
          </a:prstGeom>
          <a:solidFill>
            <a:schemeClr val="tx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17" name="TextBox 16"/>
          <p:cNvSpPr txBox="1"/>
          <p:nvPr/>
        </p:nvSpPr>
        <p:spPr>
          <a:xfrm>
            <a:off x="1707974" y="4122122"/>
            <a:ext cx="2979541" cy="369332"/>
          </a:xfrm>
          <a:prstGeom prst="rect">
            <a:avLst/>
          </a:prstGeom>
          <a:noFill/>
        </p:spPr>
        <p:txBody>
          <a:bodyPr wrap="none" rtlCol="0">
            <a:spAutoFit/>
          </a:bodyPr>
          <a:lstStyle/>
          <a:p>
            <a:r>
              <a:rPr lang="en-US" dirty="0" smtClean="0">
                <a:latin typeface="Avenir Book"/>
                <a:cs typeface="Avenir Book"/>
              </a:rPr>
              <a:t>First category is white: face</a:t>
            </a:r>
            <a:endParaRPr lang="en-US" dirty="0">
              <a:latin typeface="Avenir Book"/>
              <a:cs typeface="Avenir Book"/>
            </a:endParaRPr>
          </a:p>
        </p:txBody>
      </p:sp>
      <p:sp>
        <p:nvSpPr>
          <p:cNvPr id="18" name="TextBox 17"/>
          <p:cNvSpPr txBox="1"/>
          <p:nvPr/>
        </p:nvSpPr>
        <p:spPr>
          <a:xfrm>
            <a:off x="4803935" y="4122122"/>
            <a:ext cx="4122156" cy="369332"/>
          </a:xfrm>
          <a:prstGeom prst="rect">
            <a:avLst/>
          </a:prstGeom>
          <a:noFill/>
        </p:spPr>
        <p:txBody>
          <a:bodyPr wrap="none" rtlCol="0">
            <a:spAutoFit/>
          </a:bodyPr>
          <a:lstStyle/>
          <a:p>
            <a:r>
              <a:rPr lang="en-US" dirty="0" smtClean="0">
                <a:latin typeface="Avenir Book"/>
                <a:cs typeface="Avenir Book"/>
              </a:rPr>
              <a:t>Second category is white: background</a:t>
            </a:r>
            <a:endParaRPr lang="en-US" dirty="0">
              <a:latin typeface="Avenir Book"/>
              <a:cs typeface="Avenir Book"/>
            </a:endParaRPr>
          </a:p>
        </p:txBody>
      </p:sp>
      <p:sp>
        <p:nvSpPr>
          <p:cNvPr id="19" name="TextBox 18"/>
          <p:cNvSpPr txBox="1"/>
          <p:nvPr/>
        </p:nvSpPr>
        <p:spPr>
          <a:xfrm>
            <a:off x="2555175" y="3778191"/>
            <a:ext cx="928633" cy="369332"/>
          </a:xfrm>
          <a:prstGeom prst="rect">
            <a:avLst/>
          </a:prstGeom>
          <a:noFill/>
        </p:spPr>
        <p:txBody>
          <a:bodyPr wrap="none" rtlCol="0">
            <a:spAutoFit/>
          </a:bodyPr>
          <a:lstStyle/>
          <a:p>
            <a:r>
              <a:rPr lang="en-US" dirty="0" smtClean="0">
                <a:latin typeface="Avenir Book"/>
                <a:cs typeface="Avenir Book"/>
              </a:rPr>
              <a:t>+1    -1</a:t>
            </a:r>
            <a:endParaRPr lang="en-US" dirty="0">
              <a:latin typeface="Avenir Book"/>
              <a:cs typeface="Avenir Book"/>
            </a:endParaRPr>
          </a:p>
        </p:txBody>
      </p:sp>
      <p:sp>
        <p:nvSpPr>
          <p:cNvPr id="20" name="TextBox 19"/>
          <p:cNvSpPr txBox="1"/>
          <p:nvPr/>
        </p:nvSpPr>
        <p:spPr>
          <a:xfrm>
            <a:off x="5896366" y="3745925"/>
            <a:ext cx="864462" cy="369332"/>
          </a:xfrm>
          <a:prstGeom prst="rect">
            <a:avLst/>
          </a:prstGeom>
          <a:noFill/>
        </p:spPr>
        <p:txBody>
          <a:bodyPr wrap="none" rtlCol="0">
            <a:spAutoFit/>
          </a:bodyPr>
          <a:lstStyle/>
          <a:p>
            <a:r>
              <a:rPr lang="en-US" dirty="0" smtClean="0">
                <a:latin typeface="Avenir Book"/>
                <a:cs typeface="Avenir Book"/>
              </a:rPr>
              <a:t>-1   +1</a:t>
            </a:r>
            <a:endParaRPr lang="en-US" dirty="0">
              <a:latin typeface="Avenir Book"/>
              <a:cs typeface="Avenir Book"/>
            </a:endParaRPr>
          </a:p>
        </p:txBody>
      </p:sp>
      <p:sp>
        <p:nvSpPr>
          <p:cNvPr id="22" name="Rectangle 21"/>
          <p:cNvSpPr/>
          <p:nvPr/>
        </p:nvSpPr>
        <p:spPr>
          <a:xfrm>
            <a:off x="3657599" y="5672668"/>
            <a:ext cx="414866" cy="411480"/>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23" name="Rectangle 22"/>
          <p:cNvSpPr/>
          <p:nvPr/>
        </p:nvSpPr>
        <p:spPr>
          <a:xfrm>
            <a:off x="4072465" y="5672668"/>
            <a:ext cx="414866" cy="411480"/>
          </a:xfrm>
          <a:prstGeom prst="rect">
            <a:avLst/>
          </a:prstGeom>
          <a:solidFill>
            <a:schemeClr val="tx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24" name="TextBox 23"/>
          <p:cNvSpPr txBox="1"/>
          <p:nvPr/>
        </p:nvSpPr>
        <p:spPr>
          <a:xfrm>
            <a:off x="2213349" y="4925724"/>
            <a:ext cx="441351" cy="369332"/>
          </a:xfrm>
          <a:prstGeom prst="rect">
            <a:avLst/>
          </a:prstGeom>
          <a:noFill/>
        </p:spPr>
        <p:txBody>
          <a:bodyPr wrap="none" rtlCol="0">
            <a:spAutoFit/>
          </a:bodyPr>
          <a:lstStyle/>
          <a:p>
            <a:r>
              <a:rPr lang="en-US" dirty="0" smtClean="0">
                <a:latin typeface="Avenir Book"/>
                <a:cs typeface="Avenir Book"/>
              </a:rPr>
              <a:t>32</a:t>
            </a:r>
            <a:endParaRPr lang="en-US" dirty="0">
              <a:latin typeface="Avenir Book"/>
              <a:cs typeface="Avenir Book"/>
            </a:endParaRPr>
          </a:p>
        </p:txBody>
      </p:sp>
      <p:sp>
        <p:nvSpPr>
          <p:cNvPr id="25" name="TextBox 24"/>
          <p:cNvSpPr txBox="1"/>
          <p:nvPr/>
        </p:nvSpPr>
        <p:spPr>
          <a:xfrm>
            <a:off x="1382457" y="5638800"/>
            <a:ext cx="441351" cy="369332"/>
          </a:xfrm>
          <a:prstGeom prst="rect">
            <a:avLst/>
          </a:prstGeom>
          <a:noFill/>
        </p:spPr>
        <p:txBody>
          <a:bodyPr wrap="none" rtlCol="0">
            <a:spAutoFit/>
          </a:bodyPr>
          <a:lstStyle/>
          <a:p>
            <a:r>
              <a:rPr lang="en-US" dirty="0" smtClean="0">
                <a:latin typeface="Avenir Book"/>
                <a:cs typeface="Avenir Book"/>
              </a:rPr>
              <a:t>32</a:t>
            </a:r>
            <a:endParaRPr lang="en-US" dirty="0">
              <a:latin typeface="Avenir Book"/>
              <a:cs typeface="Avenir Book"/>
            </a:endParaRPr>
          </a:p>
        </p:txBody>
      </p:sp>
      <p:sp>
        <p:nvSpPr>
          <p:cNvPr id="26" name="TextBox 25"/>
          <p:cNvSpPr txBox="1"/>
          <p:nvPr/>
        </p:nvSpPr>
        <p:spPr>
          <a:xfrm>
            <a:off x="3915959" y="5303336"/>
            <a:ext cx="313009" cy="369332"/>
          </a:xfrm>
          <a:prstGeom prst="rect">
            <a:avLst/>
          </a:prstGeom>
          <a:noFill/>
        </p:spPr>
        <p:txBody>
          <a:bodyPr wrap="none" rtlCol="0">
            <a:spAutoFit/>
          </a:bodyPr>
          <a:lstStyle/>
          <a:p>
            <a:r>
              <a:rPr lang="en-US" dirty="0" smtClean="0">
                <a:latin typeface="Avenir Book"/>
                <a:cs typeface="Avenir Book"/>
              </a:rPr>
              <a:t>2</a:t>
            </a:r>
            <a:endParaRPr lang="en-US" dirty="0">
              <a:latin typeface="Avenir Book"/>
              <a:cs typeface="Avenir Book"/>
            </a:endParaRPr>
          </a:p>
        </p:txBody>
      </p:sp>
      <p:cxnSp>
        <p:nvCxnSpPr>
          <p:cNvPr id="28" name="Straight Arrow Connector 27"/>
          <p:cNvCxnSpPr/>
          <p:nvPr/>
        </p:nvCxnSpPr>
        <p:spPr>
          <a:xfrm>
            <a:off x="3086631" y="5286351"/>
            <a:ext cx="570968" cy="38631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3101182" y="6084148"/>
            <a:ext cx="556417" cy="38753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086631" y="5528729"/>
            <a:ext cx="407186" cy="646331"/>
          </a:xfrm>
          <a:prstGeom prst="rect">
            <a:avLst/>
          </a:prstGeom>
          <a:noFill/>
        </p:spPr>
        <p:txBody>
          <a:bodyPr wrap="none" rtlCol="0">
            <a:spAutoFit/>
          </a:bodyPr>
          <a:lstStyle/>
          <a:p>
            <a:r>
              <a:rPr lang="en-US" sz="3600" dirty="0" smtClean="0">
                <a:latin typeface="Avenir Book"/>
                <a:cs typeface="Avenir Book"/>
              </a:rPr>
              <a:t>?</a:t>
            </a:r>
            <a:endParaRPr lang="en-US" sz="3600" dirty="0">
              <a:latin typeface="Avenir Book"/>
              <a:cs typeface="Avenir Book"/>
            </a:endParaRPr>
          </a:p>
        </p:txBody>
      </p:sp>
      <p:sp>
        <p:nvSpPr>
          <p:cNvPr id="32" name="TextBox 31"/>
          <p:cNvSpPr txBox="1"/>
          <p:nvPr/>
        </p:nvSpPr>
        <p:spPr>
          <a:xfrm>
            <a:off x="4950076" y="5286351"/>
            <a:ext cx="3911866" cy="923330"/>
          </a:xfrm>
          <a:prstGeom prst="rect">
            <a:avLst/>
          </a:prstGeom>
          <a:solidFill>
            <a:schemeClr val="bg1"/>
          </a:solidFill>
          <a:ln>
            <a:solidFill>
              <a:schemeClr val="accent1"/>
            </a:solidFill>
          </a:ln>
        </p:spPr>
        <p:txBody>
          <a:bodyPr wrap="none" rtlCol="0">
            <a:spAutoFit/>
          </a:bodyPr>
          <a:lstStyle/>
          <a:p>
            <a:r>
              <a:rPr lang="en-US" b="1" dirty="0" smtClean="0">
                <a:latin typeface="Avenir Book"/>
                <a:cs typeface="Avenir Book"/>
              </a:rPr>
              <a:t>Training</a:t>
            </a:r>
            <a:r>
              <a:rPr lang="en-US" dirty="0" smtClean="0">
                <a:latin typeface="Avenir Book"/>
                <a:cs typeface="Avenir Book"/>
              </a:rPr>
              <a:t>: give the input and labeled</a:t>
            </a:r>
          </a:p>
          <a:p>
            <a:r>
              <a:rPr lang="en-US" dirty="0" smtClean="0">
                <a:latin typeface="Avenir Book"/>
                <a:cs typeface="Avenir Book"/>
              </a:rPr>
              <a:t>output so it can explore the </a:t>
            </a:r>
            <a:r>
              <a:rPr lang="en-US" b="1" dirty="0" smtClean="0">
                <a:latin typeface="Avenir Book"/>
                <a:cs typeface="Avenir Book"/>
              </a:rPr>
              <a:t>features</a:t>
            </a:r>
          </a:p>
          <a:p>
            <a:r>
              <a:rPr lang="en-US" dirty="0" smtClean="0">
                <a:latin typeface="Avenir Book"/>
                <a:cs typeface="Avenir Book"/>
              </a:rPr>
              <a:t>that make a face look like a face</a:t>
            </a:r>
            <a:endParaRPr lang="en-US" dirty="0">
              <a:latin typeface="Avenir Book"/>
              <a:cs typeface="Avenir Book"/>
            </a:endParaRPr>
          </a:p>
        </p:txBody>
      </p:sp>
      <p:pic>
        <p:nvPicPr>
          <p:cNvPr id="33" name="Picture 32"/>
          <p:cNvPicPr>
            <a:picLocks noChangeAspect="1"/>
          </p:cNvPicPr>
          <p:nvPr/>
        </p:nvPicPr>
        <p:blipFill>
          <a:blip r:embed="rId6"/>
          <a:stretch>
            <a:fillRect/>
          </a:stretch>
        </p:blipFill>
        <p:spPr>
          <a:xfrm>
            <a:off x="1807634" y="5283200"/>
            <a:ext cx="1202266" cy="120226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35472"/>
            <a:ext cx="8229600" cy="1143000"/>
          </a:xfrm>
        </p:spPr>
        <p:txBody>
          <a:bodyPr>
            <a:normAutofit fontScale="90000"/>
          </a:bodyPr>
          <a:lstStyle/>
          <a:p>
            <a:r>
              <a:rPr lang="en-US" dirty="0" smtClean="0">
                <a:solidFill>
                  <a:srgbClr val="FF6600"/>
                </a:solidFill>
                <a:latin typeface="Avenir Book"/>
                <a:cs typeface="Avenir Book"/>
              </a:rPr>
              <a:t>We will explain the layers of this network</a:t>
            </a:r>
            <a:endParaRPr lang="en-US" dirty="0">
              <a:latin typeface="Avenir Book"/>
              <a:cs typeface="Avenir Book"/>
            </a:endParaRPr>
          </a:p>
        </p:txBody>
      </p:sp>
      <p:pic>
        <p:nvPicPr>
          <p:cNvPr id="7" name="Picture 6"/>
          <p:cNvPicPr>
            <a:picLocks noChangeAspect="1"/>
          </p:cNvPicPr>
          <p:nvPr/>
        </p:nvPicPr>
        <p:blipFill>
          <a:blip r:embed="rId3"/>
          <a:stretch>
            <a:fillRect/>
          </a:stretch>
        </p:blipFill>
        <p:spPr>
          <a:xfrm>
            <a:off x="626530" y="1421201"/>
            <a:ext cx="8039100" cy="2858698"/>
          </a:xfrm>
          <a:prstGeom prst="rect">
            <a:avLst/>
          </a:prstGeom>
        </p:spPr>
      </p:pic>
      <p:pic>
        <p:nvPicPr>
          <p:cNvPr id="8" name="Picture 7"/>
          <p:cNvPicPr>
            <a:picLocks noChangeAspect="1"/>
          </p:cNvPicPr>
          <p:nvPr/>
        </p:nvPicPr>
        <p:blipFill>
          <a:blip r:embed="rId4"/>
          <a:stretch>
            <a:fillRect/>
          </a:stretch>
        </p:blipFill>
        <p:spPr>
          <a:xfrm>
            <a:off x="2400300" y="4450208"/>
            <a:ext cx="4796367" cy="1844757"/>
          </a:xfrm>
          <a:prstGeom prst="rect">
            <a:avLst/>
          </a:prstGeom>
        </p:spPr>
      </p:pic>
      <p:grpSp>
        <p:nvGrpSpPr>
          <p:cNvPr id="21" name="Group 20"/>
          <p:cNvGrpSpPr/>
          <p:nvPr/>
        </p:nvGrpSpPr>
        <p:grpSpPr>
          <a:xfrm>
            <a:off x="417203" y="2069070"/>
            <a:ext cx="8248427" cy="2047794"/>
            <a:chOff x="417203" y="2069070"/>
            <a:chExt cx="8248427" cy="2047794"/>
          </a:xfrm>
        </p:grpSpPr>
        <p:grpSp>
          <p:nvGrpSpPr>
            <p:cNvPr id="20" name="Group 19"/>
            <p:cNvGrpSpPr/>
            <p:nvPr/>
          </p:nvGrpSpPr>
          <p:grpSpPr>
            <a:xfrm>
              <a:off x="417203" y="2932617"/>
              <a:ext cx="1245624" cy="1184247"/>
              <a:chOff x="417203" y="2932617"/>
              <a:chExt cx="1245624" cy="1184247"/>
            </a:xfrm>
          </p:grpSpPr>
          <p:pic>
            <p:nvPicPr>
              <p:cNvPr id="9" name="Picture 8"/>
              <p:cNvPicPr>
                <a:picLocks noChangeAspect="1"/>
              </p:cNvPicPr>
              <p:nvPr/>
            </p:nvPicPr>
            <p:blipFill>
              <a:blip r:embed="rId5"/>
              <a:stretch>
                <a:fillRect/>
              </a:stretch>
            </p:blipFill>
            <p:spPr>
              <a:xfrm>
                <a:off x="794147" y="2932617"/>
                <a:ext cx="868680" cy="868680"/>
              </a:xfrm>
              <a:prstGeom prst="rect">
                <a:avLst/>
              </a:prstGeom>
            </p:spPr>
          </p:pic>
          <p:sp>
            <p:nvSpPr>
              <p:cNvPr id="16" name="TextBox 15"/>
              <p:cNvSpPr txBox="1"/>
              <p:nvPr/>
            </p:nvSpPr>
            <p:spPr>
              <a:xfrm>
                <a:off x="417203" y="3242734"/>
                <a:ext cx="441351" cy="369332"/>
              </a:xfrm>
              <a:prstGeom prst="rect">
                <a:avLst/>
              </a:prstGeom>
              <a:noFill/>
            </p:spPr>
            <p:txBody>
              <a:bodyPr wrap="none" rtlCol="0">
                <a:spAutoFit/>
              </a:bodyPr>
              <a:lstStyle/>
              <a:p>
                <a:r>
                  <a:rPr lang="en-US" dirty="0" smtClean="0">
                    <a:latin typeface="Avenir Book"/>
                    <a:cs typeface="Avenir Book"/>
                  </a:rPr>
                  <a:t>32</a:t>
                </a:r>
                <a:endParaRPr lang="en-US" dirty="0">
                  <a:latin typeface="Avenir Book"/>
                  <a:cs typeface="Avenir Book"/>
                </a:endParaRPr>
              </a:p>
            </p:txBody>
          </p:sp>
          <p:sp>
            <p:nvSpPr>
              <p:cNvPr id="17" name="TextBox 16"/>
              <p:cNvSpPr txBox="1"/>
              <p:nvPr/>
            </p:nvSpPr>
            <p:spPr>
              <a:xfrm>
                <a:off x="937461" y="3747532"/>
                <a:ext cx="441351" cy="369332"/>
              </a:xfrm>
              <a:prstGeom prst="rect">
                <a:avLst/>
              </a:prstGeom>
              <a:noFill/>
            </p:spPr>
            <p:txBody>
              <a:bodyPr wrap="none" rtlCol="0">
                <a:spAutoFit/>
              </a:bodyPr>
              <a:lstStyle/>
              <a:p>
                <a:r>
                  <a:rPr lang="en-US" dirty="0" smtClean="0">
                    <a:latin typeface="Avenir Book"/>
                    <a:cs typeface="Avenir Book"/>
                  </a:rPr>
                  <a:t>32</a:t>
                </a:r>
                <a:endParaRPr lang="en-US" dirty="0">
                  <a:latin typeface="Avenir Book"/>
                  <a:cs typeface="Avenir Book"/>
                </a:endParaRPr>
              </a:p>
            </p:txBody>
          </p:sp>
        </p:grpSp>
        <p:grpSp>
          <p:nvGrpSpPr>
            <p:cNvPr id="19" name="Group 18"/>
            <p:cNvGrpSpPr/>
            <p:nvPr/>
          </p:nvGrpSpPr>
          <p:grpSpPr>
            <a:xfrm>
              <a:off x="7141627" y="2069070"/>
              <a:ext cx="1524003" cy="1173664"/>
              <a:chOff x="7141627" y="2069070"/>
              <a:chExt cx="1524003" cy="1173664"/>
            </a:xfrm>
          </p:grpSpPr>
          <p:grpSp>
            <p:nvGrpSpPr>
              <p:cNvPr id="15" name="Group 14"/>
              <p:cNvGrpSpPr/>
              <p:nvPr/>
            </p:nvGrpSpPr>
            <p:grpSpPr>
              <a:xfrm>
                <a:off x="7141627" y="2413002"/>
                <a:ext cx="1524003" cy="829732"/>
                <a:chOff x="7141627" y="2413002"/>
                <a:chExt cx="1524003" cy="829732"/>
              </a:xfrm>
            </p:grpSpPr>
            <p:sp>
              <p:nvSpPr>
                <p:cNvPr id="13" name="Rectangle 12"/>
                <p:cNvSpPr/>
                <p:nvPr/>
              </p:nvSpPr>
              <p:spPr>
                <a:xfrm>
                  <a:off x="7336363" y="2506134"/>
                  <a:ext cx="1329267" cy="736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14" name="Rectangle 13"/>
                <p:cNvSpPr/>
                <p:nvPr/>
              </p:nvSpPr>
              <p:spPr>
                <a:xfrm>
                  <a:off x="7141627" y="2506134"/>
                  <a:ext cx="389472" cy="2740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grpSp>
              <p:nvGrpSpPr>
                <p:cNvPr id="12" name="Group 11"/>
                <p:cNvGrpSpPr/>
                <p:nvPr/>
              </p:nvGrpSpPr>
              <p:grpSpPr>
                <a:xfrm rot="16200000">
                  <a:off x="7127237" y="2622128"/>
                  <a:ext cx="829732" cy="411480"/>
                  <a:chOff x="7463369" y="2315397"/>
                  <a:chExt cx="829732" cy="411480"/>
                </a:xfrm>
              </p:grpSpPr>
              <p:sp>
                <p:nvSpPr>
                  <p:cNvPr id="10" name="Rectangle 9"/>
                  <p:cNvSpPr/>
                  <p:nvPr/>
                </p:nvSpPr>
                <p:spPr>
                  <a:xfrm>
                    <a:off x="7463369" y="2315397"/>
                    <a:ext cx="414866" cy="411480"/>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sp>
                <p:nvSpPr>
                  <p:cNvPr id="11" name="Rectangle 10"/>
                  <p:cNvSpPr/>
                  <p:nvPr/>
                </p:nvSpPr>
                <p:spPr>
                  <a:xfrm>
                    <a:off x="7878235" y="2315397"/>
                    <a:ext cx="414866" cy="411480"/>
                  </a:xfrm>
                  <a:prstGeom prst="rect">
                    <a:avLst/>
                  </a:prstGeom>
                  <a:solidFill>
                    <a:schemeClr val="tx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Book"/>
                      <a:cs typeface="Avenir Book"/>
                    </a:endParaRPr>
                  </a:p>
                </p:txBody>
              </p:sp>
            </p:grpSp>
          </p:grpSp>
          <p:sp>
            <p:nvSpPr>
              <p:cNvPr id="18" name="TextBox 17"/>
              <p:cNvSpPr txBox="1"/>
              <p:nvPr/>
            </p:nvSpPr>
            <p:spPr>
              <a:xfrm>
                <a:off x="7437962" y="2069070"/>
                <a:ext cx="313009" cy="369332"/>
              </a:xfrm>
              <a:prstGeom prst="rect">
                <a:avLst/>
              </a:prstGeom>
              <a:noFill/>
            </p:spPr>
            <p:txBody>
              <a:bodyPr wrap="none" rtlCol="0">
                <a:spAutoFit/>
              </a:bodyPr>
              <a:lstStyle/>
              <a:p>
                <a:r>
                  <a:rPr lang="en-US" dirty="0" smtClean="0">
                    <a:latin typeface="Avenir Book"/>
                    <a:cs typeface="Avenir Book"/>
                  </a:rPr>
                  <a:t>2</a:t>
                </a:r>
                <a:endParaRPr lang="en-US" dirty="0">
                  <a:latin typeface="Avenir Book"/>
                  <a:cs typeface="Avenir Book"/>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9530" y="0"/>
            <a:ext cx="8229600" cy="846667"/>
          </a:xfrm>
        </p:spPr>
        <p:txBody>
          <a:bodyPr/>
          <a:lstStyle/>
          <a:p>
            <a:r>
              <a:rPr lang="en-US" dirty="0" smtClean="0">
                <a:latin typeface="Avenir Book"/>
                <a:cs typeface="Avenir Book"/>
              </a:rPr>
              <a:t>Let’s go through the network</a:t>
            </a:r>
            <a:endParaRPr lang="en-US" dirty="0">
              <a:latin typeface="Avenir Book"/>
              <a:cs typeface="Avenir Book"/>
            </a:endParaRPr>
          </a:p>
        </p:txBody>
      </p:sp>
      <p:grpSp>
        <p:nvGrpSpPr>
          <p:cNvPr id="8" name="Group 7"/>
          <p:cNvGrpSpPr/>
          <p:nvPr/>
        </p:nvGrpSpPr>
        <p:grpSpPr>
          <a:xfrm>
            <a:off x="642382" y="1733160"/>
            <a:ext cx="1535529" cy="1526064"/>
            <a:chOff x="2155148" y="1579911"/>
            <a:chExt cx="1535529" cy="1526064"/>
          </a:xfrm>
        </p:grpSpPr>
        <p:sp>
          <p:nvSpPr>
            <p:cNvPr id="6" name="TextBox 5"/>
            <p:cNvSpPr txBox="1"/>
            <p:nvPr/>
          </p:nvSpPr>
          <p:spPr>
            <a:xfrm>
              <a:off x="2155148" y="1579911"/>
              <a:ext cx="441351" cy="369332"/>
            </a:xfrm>
            <a:prstGeom prst="rect">
              <a:avLst/>
            </a:prstGeom>
            <a:noFill/>
          </p:spPr>
          <p:txBody>
            <a:bodyPr wrap="none" rtlCol="0">
              <a:spAutoFit/>
            </a:bodyPr>
            <a:lstStyle/>
            <a:p>
              <a:r>
                <a:rPr lang="en-US" dirty="0" smtClean="0">
                  <a:latin typeface="Avenir Book"/>
                  <a:cs typeface="Avenir Book"/>
                </a:rPr>
                <a:t>32</a:t>
              </a:r>
              <a:endParaRPr lang="en-US" dirty="0">
                <a:latin typeface="Avenir Book"/>
                <a:cs typeface="Avenir Book"/>
              </a:endParaRPr>
            </a:p>
          </p:txBody>
        </p:sp>
        <p:sp>
          <p:nvSpPr>
            <p:cNvPr id="7" name="TextBox 6"/>
            <p:cNvSpPr txBox="1"/>
            <p:nvPr/>
          </p:nvSpPr>
          <p:spPr>
            <a:xfrm>
              <a:off x="3249326" y="2736643"/>
              <a:ext cx="441351" cy="369332"/>
            </a:xfrm>
            <a:prstGeom prst="rect">
              <a:avLst/>
            </a:prstGeom>
            <a:noFill/>
          </p:spPr>
          <p:txBody>
            <a:bodyPr wrap="none" rtlCol="0">
              <a:spAutoFit/>
            </a:bodyPr>
            <a:lstStyle/>
            <a:p>
              <a:r>
                <a:rPr lang="en-US" dirty="0" smtClean="0">
                  <a:latin typeface="Avenir Book"/>
                  <a:cs typeface="Avenir Book"/>
                </a:rPr>
                <a:t>32</a:t>
              </a:r>
              <a:endParaRPr lang="en-US" dirty="0">
                <a:latin typeface="Avenir Book"/>
                <a:cs typeface="Avenir Book"/>
              </a:endParaRPr>
            </a:p>
          </p:txBody>
        </p:sp>
      </p:grpSp>
      <p:cxnSp>
        <p:nvCxnSpPr>
          <p:cNvPr id="19" name="Straight Arrow Connector 18"/>
          <p:cNvCxnSpPr/>
          <p:nvPr/>
        </p:nvCxnSpPr>
        <p:spPr>
          <a:xfrm>
            <a:off x="2871908" y="1988958"/>
            <a:ext cx="3147892"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928650" y="1480186"/>
            <a:ext cx="3222598" cy="923330"/>
          </a:xfrm>
          <a:prstGeom prst="rect">
            <a:avLst/>
          </a:prstGeom>
          <a:noFill/>
        </p:spPr>
        <p:txBody>
          <a:bodyPr wrap="none" rtlCol="0">
            <a:spAutoFit/>
          </a:bodyPr>
          <a:lstStyle/>
          <a:p>
            <a:r>
              <a:rPr lang="en-US" dirty="0" smtClean="0">
                <a:latin typeface="Avenir Book"/>
                <a:cs typeface="Avenir Book"/>
              </a:rPr>
              <a:t>1</a:t>
            </a:r>
            <a:r>
              <a:rPr lang="en-US" baseline="30000" dirty="0" smtClean="0">
                <a:latin typeface="Avenir Book"/>
                <a:cs typeface="Avenir Book"/>
              </a:rPr>
              <a:t>st</a:t>
            </a:r>
            <a:r>
              <a:rPr lang="en-US" dirty="0" smtClean="0">
                <a:latin typeface="Avenir Book"/>
                <a:cs typeface="Avenir Book"/>
              </a:rPr>
              <a:t> layer</a:t>
            </a:r>
          </a:p>
          <a:p>
            <a:endParaRPr lang="en-US" dirty="0" smtClean="0">
              <a:latin typeface="Avenir Book"/>
              <a:cs typeface="Avenir Book"/>
            </a:endParaRPr>
          </a:p>
          <a:p>
            <a:r>
              <a:rPr lang="en-US" dirty="0" smtClean="0">
                <a:latin typeface="Avenir Book"/>
                <a:cs typeface="Avenir Book"/>
              </a:rPr>
              <a:t>Spatial contrast normalization</a:t>
            </a:r>
            <a:endParaRPr lang="en-US" dirty="0">
              <a:latin typeface="Avenir Book"/>
              <a:cs typeface="Avenir Book"/>
            </a:endParaRPr>
          </a:p>
        </p:txBody>
      </p:sp>
      <p:pic>
        <p:nvPicPr>
          <p:cNvPr id="23" name="Picture 22"/>
          <p:cNvPicPr>
            <a:picLocks noChangeAspect="1"/>
          </p:cNvPicPr>
          <p:nvPr/>
        </p:nvPicPr>
        <p:blipFill>
          <a:blip r:embed="rId3"/>
          <a:stretch>
            <a:fillRect/>
          </a:stretch>
        </p:blipFill>
        <p:spPr>
          <a:xfrm>
            <a:off x="5682342" y="3051400"/>
            <a:ext cx="3086788" cy="415647"/>
          </a:xfrm>
          <a:prstGeom prst="rect">
            <a:avLst/>
          </a:prstGeom>
        </p:spPr>
      </p:pic>
      <p:sp>
        <p:nvSpPr>
          <p:cNvPr id="25" name="Rectangle 24"/>
          <p:cNvSpPr/>
          <p:nvPr/>
        </p:nvSpPr>
        <p:spPr>
          <a:xfrm>
            <a:off x="15576" y="6339933"/>
            <a:ext cx="3701809" cy="369332"/>
          </a:xfrm>
          <a:prstGeom prst="rect">
            <a:avLst/>
          </a:prstGeom>
        </p:spPr>
        <p:txBody>
          <a:bodyPr wrap="none">
            <a:spAutoFit/>
          </a:bodyPr>
          <a:lstStyle/>
          <a:p>
            <a:r>
              <a:rPr lang="en-US" dirty="0" smtClean="0">
                <a:latin typeface="Avenir Book"/>
                <a:cs typeface="Avenir Book"/>
              </a:rPr>
              <a:t>http://</a:t>
            </a:r>
            <a:r>
              <a:rPr lang="en-US" dirty="0" err="1" smtClean="0">
                <a:latin typeface="Avenir Book"/>
                <a:cs typeface="Avenir Book"/>
              </a:rPr>
              <a:t>setosa.io/ev/image</a:t>
            </a:r>
            <a:r>
              <a:rPr lang="en-US" dirty="0" smtClean="0">
                <a:latin typeface="Avenir Book"/>
                <a:cs typeface="Avenir Book"/>
              </a:rPr>
              <a:t>-kernels/</a:t>
            </a:r>
            <a:endParaRPr lang="en-US" dirty="0">
              <a:latin typeface="Avenir Book"/>
              <a:cs typeface="Avenir Book"/>
            </a:endParaRPr>
          </a:p>
        </p:txBody>
      </p:sp>
      <p:pic>
        <p:nvPicPr>
          <p:cNvPr id="26" name="Picture 25"/>
          <p:cNvPicPr>
            <a:picLocks noChangeAspect="1"/>
          </p:cNvPicPr>
          <p:nvPr/>
        </p:nvPicPr>
        <p:blipFill>
          <a:blip r:embed="rId4"/>
          <a:stretch>
            <a:fillRect/>
          </a:stretch>
        </p:blipFill>
        <p:spPr>
          <a:xfrm>
            <a:off x="1083733" y="1315092"/>
            <a:ext cx="1574800" cy="1574800"/>
          </a:xfrm>
          <a:prstGeom prst="rect">
            <a:avLst/>
          </a:prstGeom>
        </p:spPr>
      </p:pic>
      <p:pic>
        <p:nvPicPr>
          <p:cNvPr id="28" name="Picture 27"/>
          <p:cNvPicPr>
            <a:picLocks noChangeAspect="1"/>
          </p:cNvPicPr>
          <p:nvPr/>
        </p:nvPicPr>
        <p:blipFill>
          <a:blip r:embed="rId5"/>
          <a:stretch>
            <a:fillRect/>
          </a:stretch>
        </p:blipFill>
        <p:spPr>
          <a:xfrm>
            <a:off x="6220663" y="1361648"/>
            <a:ext cx="1574800" cy="1574800"/>
          </a:xfrm>
          <a:prstGeom prst="rect">
            <a:avLst/>
          </a:prstGeom>
        </p:spPr>
      </p:pic>
      <p:pic>
        <p:nvPicPr>
          <p:cNvPr id="29" name="Picture 28"/>
          <p:cNvPicPr>
            <a:picLocks noChangeAspect="1"/>
          </p:cNvPicPr>
          <p:nvPr/>
        </p:nvPicPr>
        <p:blipFill>
          <a:blip r:embed="rId6"/>
          <a:stretch>
            <a:fillRect/>
          </a:stretch>
        </p:blipFill>
        <p:spPr>
          <a:xfrm>
            <a:off x="268596" y="3735219"/>
            <a:ext cx="8551334" cy="206116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5542</TotalTime>
  <Words>4785</Words>
  <Application>Microsoft Macintosh PowerPoint</Application>
  <PresentationFormat>On-screen Show (4:3)</PresentationFormat>
  <Paragraphs>579</Paragraphs>
  <Slides>66</Slides>
  <Notes>36</Notes>
  <HiddenSlides>0</HiddenSlides>
  <MMClips>0</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66</vt:i4>
      </vt:variant>
    </vt:vector>
  </HeadingPairs>
  <TitlesOfParts>
    <vt:vector size="70" baseType="lpstr">
      <vt:lpstr>Office Theme</vt:lpstr>
      <vt:lpstr>Clip</vt:lpstr>
      <vt:lpstr>Picture</vt:lpstr>
      <vt:lpstr>Image</vt:lpstr>
      <vt:lpstr>6.819 / 6.869:  Advances in Computer Vision  Basics of Image Processing III:  Image Operations for ConvNet &amp; Image/Dataset Statistics      Website:  http://6.869.csail.mit.edu/fa15/  </vt:lpstr>
      <vt:lpstr>Vision: a multi-stage network</vt:lpstr>
      <vt:lpstr>Vision is a learning process</vt:lpstr>
      <vt:lpstr>Selective rearing experiment Blackmore &amp; Cooper (1970) Development of the brain depends on the visual environment</vt:lpstr>
      <vt:lpstr>Why did we learn these image operations?</vt:lpstr>
      <vt:lpstr>How to detect a face? Introduction to Convolutional Neural Network Image Operations</vt:lpstr>
      <vt:lpstr>How can it detect a face?</vt:lpstr>
      <vt:lpstr>We will explain the layers of this network</vt:lpstr>
      <vt:lpstr>Let’s go through the network</vt:lpstr>
      <vt:lpstr>Convolution Example</vt:lpstr>
      <vt:lpstr>Slide 11</vt:lpstr>
      <vt:lpstr>Slide 12</vt:lpstr>
      <vt:lpstr>Slide 13</vt:lpstr>
      <vt:lpstr>Slide 14</vt:lpstr>
      <vt:lpstr>What is Subsampling?</vt:lpstr>
      <vt:lpstr>Slide 16</vt:lpstr>
      <vt:lpstr>What is Convolution Map?</vt:lpstr>
      <vt:lpstr>Slide 18</vt:lpstr>
      <vt:lpstr>Does the face have to be 32 x 32 ? Solution: Pyramid</vt:lpstr>
      <vt:lpstr>CNN: Many components</vt:lpstr>
      <vt:lpstr>Real world image statistics  shape the units’ network</vt:lpstr>
      <vt:lpstr>I- Low level Natural Image Statistics</vt:lpstr>
      <vt:lpstr>I-1- Material Perception &amp; Object Recognition</vt:lpstr>
      <vt:lpstr>Slide 24</vt:lpstr>
      <vt:lpstr>Luminance histograms of white and black surfaces look different</vt:lpstr>
      <vt:lpstr>Filter outputs look different too.</vt:lpstr>
      <vt:lpstr>Manipulating histograms changes surface appearance</vt:lpstr>
      <vt:lpstr>Effect of manipulating image statistics on perception</vt:lpstr>
      <vt:lpstr>The importance of distribution of intensities</vt:lpstr>
      <vt:lpstr>I-2. Contour grouping from natural image statistics</vt:lpstr>
      <vt:lpstr>Slide 31</vt:lpstr>
      <vt:lpstr>II- Mid-level Image Statistics</vt:lpstr>
      <vt:lpstr>II-1 Texture Gradient</vt:lpstr>
      <vt:lpstr>II-2 Depth Perception</vt:lpstr>
      <vt:lpstr>Depth Perception from Image Structure</vt:lpstr>
      <vt:lpstr>Slide 36</vt:lpstr>
      <vt:lpstr>Slide 37</vt:lpstr>
      <vt:lpstr>Slide 38</vt:lpstr>
      <vt:lpstr>Slide 39</vt:lpstr>
      <vt:lpstr>Slide 40</vt:lpstr>
      <vt:lpstr>Slide 41</vt:lpstr>
      <vt:lpstr>Depth Perception</vt:lpstr>
      <vt:lpstr>Slide 43</vt:lpstr>
      <vt:lpstr>Slide 44</vt:lpstr>
      <vt:lpstr>Natural Image Statistics</vt:lpstr>
      <vt:lpstr>Rules of Power Spectra</vt:lpstr>
      <vt:lpstr>Fourier Characteristics of Natural Images</vt:lpstr>
      <vt:lpstr>In a world of pebbles…</vt:lpstr>
      <vt:lpstr>In a world of plaids…</vt:lpstr>
      <vt:lpstr>Random Noise ?</vt:lpstr>
      <vt:lpstr>Fractals?</vt:lpstr>
      <vt:lpstr>Slide 52</vt:lpstr>
      <vt:lpstr>Slide 53</vt:lpstr>
      <vt:lpstr>Slide 54</vt:lpstr>
      <vt:lpstr>Image Statistics and Scene Scale</vt:lpstr>
      <vt:lpstr>Slide 56</vt:lpstr>
      <vt:lpstr>Spatially Localized Statistics</vt:lpstr>
      <vt:lpstr>III - High level image statistics  There are lots of regularities.. Which ones are important ? </vt:lpstr>
      <vt:lpstr>Statistics of Categories of Natural Images </vt:lpstr>
      <vt:lpstr>Statistical Regularities object-background</vt:lpstr>
      <vt:lpstr>Statistical Regularities object-background</vt:lpstr>
      <vt:lpstr>Statistical regularities object-object</vt:lpstr>
      <vt:lpstr>Slide 63</vt:lpstr>
      <vt:lpstr>Slide 64</vt:lpstr>
      <vt:lpstr>Basic-level scene spectral signatures</vt:lpstr>
      <vt:lpstr>Spectral Layout Signature</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6.819 / 6.869:  Advances in Computer Vision  Basics of Image Processing II:  Multi-resolution, pyramids       Website:  http://6.869.csail.mit.edu/fa15/  </dc:title>
  <dc:creator>Aude Oliva</dc:creator>
  <cp:lastModifiedBy>Aude Oliva</cp:lastModifiedBy>
  <cp:revision>290</cp:revision>
  <dcterms:created xsi:type="dcterms:W3CDTF">2015-09-28T22:08:52Z</dcterms:created>
  <dcterms:modified xsi:type="dcterms:W3CDTF">2015-09-28T22:15:18Z</dcterms:modified>
</cp:coreProperties>
</file>