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theme/theme17.xml" ContentType="application/vnd.openxmlformats-officedocument.theme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embeddings/Microsoft_Equation10.bin" ContentType="application/vnd.openxmlformats-officedocument.oleObject"/>
  <Override PartName="/ppt/slideMasters/slideMaster7.xml" ContentType="application/vnd.openxmlformats-officedocument.presentationml.slideMaster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embeddings/Microsoft_Equation9.bin" ContentType="application/vnd.openxmlformats-officedocument.oleObject"/>
  <Override PartName="/ppt/slideLayouts/slideLayout24.xml" ContentType="application/vnd.openxmlformats-officedocument.presentationml.slideLayout+xml"/>
  <Override PartName="/ppt/slides/slide7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s/slide85.xml" ContentType="application/vnd.openxmlformats-officedocument.presentationml.slide+xml"/>
  <Override PartName="/ppt/embeddings/oleObject1.bin" ContentType="application/vnd.openxmlformats-officedocument.oleObject"/>
  <Override PartName="/ppt/slideLayouts/slideLayout43.xml" ContentType="application/vnd.openxmlformats-officedocument.presentationml.slideLayout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theme/theme7.xml" ContentType="application/vnd.openxmlformats-officedocument.theme+xml"/>
  <Default Extension="jpeg" ContentType="image/jpeg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theme/theme12.xml" ContentType="application/vnd.openxmlformats-officedocument.theme+xml"/>
  <Override PartName="/ppt/slides/slide23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4.xml" ContentType="application/vnd.openxmlformats-officedocument.presentationml.slide+xml"/>
  <Override PartName="/ppt/slides/slide3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theme/theme18.xml" ContentType="application/vnd.openxmlformats-officedocument.them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embeddings/Microsoft_Equation4.bin" ContentType="application/vnd.openxmlformats-officedocument.oleObject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embeddings/Microsoft_Equation11.bin" ContentType="application/vnd.openxmlformats-officedocument.oleObject"/>
  <Override PartName="/ppt/slides/slide80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s/slide76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s/slide86.xml" ContentType="application/vnd.openxmlformats-officedocument.presentationml.slide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notesSlides/notesSlide8.xml" ContentType="application/vnd.openxmlformats-officedocument.presentationml.notes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theme/theme13.xml" ContentType="application/vnd.openxmlformats-officedocument.them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5.xml" ContentType="application/vnd.openxmlformats-officedocument.presentationml.slide+xml"/>
  <Override PartName="/ppt/slides/slide109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embeddings/Microsoft_Equation5.bin" ContentType="application/vnd.openxmlformats-officedocument.oleObject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s/slide77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theme/theme9.xml" ContentType="application/vnd.openxmlformats-officedocument.theme+xml"/>
  <Override PartName="/ppt/notesSlides/notesSlide9.xml" ContentType="application/vnd.openxmlformats-officedocument.presentationml.notesSlide+xml"/>
  <Override PartName="/ppt/slides/slide15.xml" ContentType="application/vnd.openxmlformats-officedocument.presentationml.slide+xml"/>
  <Override PartName="/ppt/theme/theme14.xml" ContentType="application/vnd.openxmlformats-officedocument.them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Default Extension="png" ContentType="image/png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embeddings/Microsoft_Equation6.bin" ContentType="application/vnd.openxmlformats-officedocument.oleObject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82.xml" ContentType="application/vnd.openxmlformats-officedocument.presentationml.slide+xml"/>
  <Override PartName="/ppt/slideLayouts/slideLayout40.xml" ContentType="application/vnd.openxmlformats-officedocument.presentationml.slideLayout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s/slide7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slides/slide16.xml" ContentType="application/vnd.openxmlformats-officedocument.presentationml.slide+xml"/>
  <Override PartName="/ppt/theme/theme15.xml" ContentType="application/vnd.openxmlformats-officedocument.them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Default Extension="rels" ContentType="application/vnd.openxmlformats-package.relationships+xml"/>
  <Override PartName="/ppt/slides/slide26.xml" ContentType="application/vnd.openxmlformats-officedocument.presentationml.slide+xml"/>
  <Default Extension="pict" ContentType="image/pict"/>
  <Override PartName="/ppt/slideMasters/slideMaster16.xml" ContentType="application/vnd.openxmlformats-officedocument.presentationml.slideMaster+xml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7.bin" ContentType="application/vnd.openxmlformats-officedocument.oleObject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s/slide83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93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101.xml" ContentType="application/vnd.openxmlformats-officedocument.presentationml.slide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theme/theme10.xml" ContentType="application/vnd.openxmlformats-officedocument.theme+xml"/>
  <Override PartName="/ppt/slideLayouts/slideLayout38.xml" ContentType="application/vnd.openxmlformats-officedocument.presentationml.slideLayout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s/slide17.xml" ContentType="application/vnd.openxmlformats-officedocument.presentationml.slide+xml"/>
  <Override PartName="/ppt/theme/theme16.xml" ContentType="application/vnd.openxmlformats-officedocument.them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8.xml" ContentType="application/vnd.openxmlformats-officedocument.presentationml.slide+xml"/>
  <Override PartName="/ppt/slides/slide3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embeddings/Microsoft_Equation8.bin" ContentType="application/vnd.openxmlformats-officedocument.oleObject"/>
  <Override PartName="/ppt/slideLayouts/slideLayout23.xml" ContentType="application/vnd.openxmlformats-officedocument.presentationml.slideLayout+xml"/>
  <Override PartName="/ppt/slides/slide74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s/slide84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s/slide11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theme/theme11.xml" ContentType="application/vnd.openxmlformats-officedocument.theme+xml"/>
  <Override PartName="/ppt/slideLayouts/slideLayout39.xml" ContentType="application/vnd.openxmlformats-officedocument.presentationml.slideLayout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52" r:id="rId1"/>
    <p:sldMasterId id="2147483658" r:id="rId2"/>
    <p:sldMasterId id="2147483793" r:id="rId3"/>
    <p:sldMasterId id="2147483818" r:id="rId4"/>
    <p:sldMasterId id="2147483826" r:id="rId5"/>
    <p:sldMasterId id="2147483829" r:id="rId6"/>
    <p:sldMasterId id="2147483833" r:id="rId7"/>
    <p:sldMasterId id="2147483835" r:id="rId8"/>
    <p:sldMasterId id="2147483837" r:id="rId9"/>
    <p:sldMasterId id="2147483846" r:id="rId10"/>
    <p:sldMasterId id="2147483848" r:id="rId11"/>
    <p:sldMasterId id="2147483851" r:id="rId12"/>
    <p:sldMasterId id="2147483857" r:id="rId13"/>
    <p:sldMasterId id="2147483861" r:id="rId14"/>
    <p:sldMasterId id="2147483865" r:id="rId15"/>
    <p:sldMasterId id="2147483882" r:id="rId16"/>
    <p:sldMasterId id="2147483884" r:id="rId17"/>
  </p:sldMasterIdLst>
  <p:notesMasterIdLst>
    <p:notesMasterId r:id="rId131"/>
  </p:notesMasterIdLst>
  <p:sldIdLst>
    <p:sldId id="597" r:id="rId18"/>
    <p:sldId id="905" r:id="rId19"/>
    <p:sldId id="785" r:id="rId20"/>
    <p:sldId id="851" r:id="rId21"/>
    <p:sldId id="801" r:id="rId22"/>
    <p:sldId id="810" r:id="rId23"/>
    <p:sldId id="848" r:id="rId24"/>
    <p:sldId id="856" r:id="rId25"/>
    <p:sldId id="857" r:id="rId26"/>
    <p:sldId id="858" r:id="rId27"/>
    <p:sldId id="837" r:id="rId28"/>
    <p:sldId id="859" r:id="rId29"/>
    <p:sldId id="860" r:id="rId30"/>
    <p:sldId id="861" r:id="rId31"/>
    <p:sldId id="862" r:id="rId32"/>
    <p:sldId id="863" r:id="rId33"/>
    <p:sldId id="864" r:id="rId34"/>
    <p:sldId id="866" r:id="rId35"/>
    <p:sldId id="867" r:id="rId36"/>
    <p:sldId id="868" r:id="rId37"/>
    <p:sldId id="869" r:id="rId38"/>
    <p:sldId id="870" r:id="rId39"/>
    <p:sldId id="871" r:id="rId40"/>
    <p:sldId id="872" r:id="rId41"/>
    <p:sldId id="874" r:id="rId42"/>
    <p:sldId id="875" r:id="rId43"/>
    <p:sldId id="873" r:id="rId44"/>
    <p:sldId id="876" r:id="rId45"/>
    <p:sldId id="877" r:id="rId46"/>
    <p:sldId id="878" r:id="rId47"/>
    <p:sldId id="879" r:id="rId48"/>
    <p:sldId id="880" r:id="rId49"/>
    <p:sldId id="881" r:id="rId50"/>
    <p:sldId id="883" r:id="rId51"/>
    <p:sldId id="882" r:id="rId52"/>
    <p:sldId id="884" r:id="rId53"/>
    <p:sldId id="885" r:id="rId54"/>
    <p:sldId id="886" r:id="rId55"/>
    <p:sldId id="888" r:id="rId56"/>
    <p:sldId id="887" r:id="rId57"/>
    <p:sldId id="1043" r:id="rId58"/>
    <p:sldId id="911" r:id="rId59"/>
    <p:sldId id="913" r:id="rId60"/>
    <p:sldId id="914" r:id="rId61"/>
    <p:sldId id="1045" r:id="rId62"/>
    <p:sldId id="1044" r:id="rId63"/>
    <p:sldId id="915" r:id="rId64"/>
    <p:sldId id="916" r:id="rId65"/>
    <p:sldId id="917" r:id="rId66"/>
    <p:sldId id="919" r:id="rId67"/>
    <p:sldId id="920" r:id="rId68"/>
    <p:sldId id="921" r:id="rId69"/>
    <p:sldId id="922" r:id="rId70"/>
    <p:sldId id="942" r:id="rId71"/>
    <p:sldId id="925" r:id="rId72"/>
    <p:sldId id="926" r:id="rId73"/>
    <p:sldId id="927" r:id="rId74"/>
    <p:sldId id="929" r:id="rId75"/>
    <p:sldId id="938" r:id="rId76"/>
    <p:sldId id="939" r:id="rId77"/>
    <p:sldId id="940" r:id="rId78"/>
    <p:sldId id="941" r:id="rId79"/>
    <p:sldId id="1069" r:id="rId80"/>
    <p:sldId id="1046" r:id="rId81"/>
    <p:sldId id="1067" r:id="rId82"/>
    <p:sldId id="963" r:id="rId83"/>
    <p:sldId id="1071" r:id="rId84"/>
    <p:sldId id="1070" r:id="rId85"/>
    <p:sldId id="1072" r:id="rId86"/>
    <p:sldId id="1073" r:id="rId87"/>
    <p:sldId id="964" r:id="rId88"/>
    <p:sldId id="966" r:id="rId89"/>
    <p:sldId id="967" r:id="rId90"/>
    <p:sldId id="968" r:id="rId91"/>
    <p:sldId id="969" r:id="rId92"/>
    <p:sldId id="972" r:id="rId93"/>
    <p:sldId id="971" r:id="rId94"/>
    <p:sldId id="1074" r:id="rId95"/>
    <p:sldId id="1075" r:id="rId96"/>
    <p:sldId id="1076" r:id="rId97"/>
    <p:sldId id="1079" r:id="rId98"/>
    <p:sldId id="1077" r:id="rId99"/>
    <p:sldId id="1078" r:id="rId100"/>
    <p:sldId id="1080" r:id="rId101"/>
    <p:sldId id="1081" r:id="rId102"/>
    <p:sldId id="1082" r:id="rId103"/>
    <p:sldId id="1083" r:id="rId104"/>
    <p:sldId id="1084" r:id="rId105"/>
    <p:sldId id="1085" r:id="rId106"/>
    <p:sldId id="1086" r:id="rId107"/>
    <p:sldId id="985" r:id="rId108"/>
    <p:sldId id="986" r:id="rId109"/>
    <p:sldId id="987" r:id="rId110"/>
    <p:sldId id="1047" r:id="rId111"/>
    <p:sldId id="1048" r:id="rId112"/>
    <p:sldId id="1049" r:id="rId113"/>
    <p:sldId id="1050" r:id="rId114"/>
    <p:sldId id="1051" r:id="rId115"/>
    <p:sldId id="1052" r:id="rId116"/>
    <p:sldId id="1053" r:id="rId117"/>
    <p:sldId id="1054" r:id="rId118"/>
    <p:sldId id="1055" r:id="rId119"/>
    <p:sldId id="1056" r:id="rId120"/>
    <p:sldId id="1057" r:id="rId121"/>
    <p:sldId id="1058" r:id="rId122"/>
    <p:sldId id="1059" r:id="rId123"/>
    <p:sldId id="1060" r:id="rId124"/>
    <p:sldId id="1061" r:id="rId125"/>
    <p:sldId id="1062" r:id="rId126"/>
    <p:sldId id="1063" r:id="rId127"/>
    <p:sldId id="1064" r:id="rId128"/>
    <p:sldId id="1065" r:id="rId129"/>
    <p:sldId id="1066" r:id="rId1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B9019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7178" autoAdjust="0"/>
    <p:restoredTop sz="94660"/>
  </p:normalViewPr>
  <p:slideViewPr>
    <p:cSldViewPr snapToGrid="0">
      <p:cViewPr varScale="1">
        <p:scale>
          <a:sx n="97" d="100"/>
          <a:sy n="97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5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63" Type="http://schemas.openxmlformats.org/officeDocument/2006/relationships/slide" Target="slides/slide46.xml"/><Relationship Id="rId64" Type="http://schemas.openxmlformats.org/officeDocument/2006/relationships/slide" Target="slides/slide47.xml"/><Relationship Id="rId65" Type="http://schemas.openxmlformats.org/officeDocument/2006/relationships/slide" Target="slides/slide48.xml"/><Relationship Id="rId66" Type="http://schemas.openxmlformats.org/officeDocument/2006/relationships/slide" Target="slides/slide49.xml"/><Relationship Id="rId67" Type="http://schemas.openxmlformats.org/officeDocument/2006/relationships/slide" Target="slides/slide50.xml"/><Relationship Id="rId68" Type="http://schemas.openxmlformats.org/officeDocument/2006/relationships/slide" Target="slides/slide51.xml"/><Relationship Id="rId69" Type="http://schemas.openxmlformats.org/officeDocument/2006/relationships/slide" Target="slides/slide52.xml"/><Relationship Id="rId120" Type="http://schemas.openxmlformats.org/officeDocument/2006/relationships/slide" Target="slides/slide103.xml"/><Relationship Id="rId121" Type="http://schemas.openxmlformats.org/officeDocument/2006/relationships/slide" Target="slides/slide104.xml"/><Relationship Id="rId122" Type="http://schemas.openxmlformats.org/officeDocument/2006/relationships/slide" Target="slides/slide105.xml"/><Relationship Id="rId123" Type="http://schemas.openxmlformats.org/officeDocument/2006/relationships/slide" Target="slides/slide106.xml"/><Relationship Id="rId124" Type="http://schemas.openxmlformats.org/officeDocument/2006/relationships/slide" Target="slides/slide107.xml"/><Relationship Id="rId125" Type="http://schemas.openxmlformats.org/officeDocument/2006/relationships/slide" Target="slides/slide108.xml"/><Relationship Id="rId126" Type="http://schemas.openxmlformats.org/officeDocument/2006/relationships/slide" Target="slides/slide109.xml"/><Relationship Id="rId127" Type="http://schemas.openxmlformats.org/officeDocument/2006/relationships/slide" Target="slides/slide110.xml"/><Relationship Id="rId128" Type="http://schemas.openxmlformats.org/officeDocument/2006/relationships/slide" Target="slides/slide111.xml"/><Relationship Id="rId129" Type="http://schemas.openxmlformats.org/officeDocument/2006/relationships/slide" Target="slides/slide11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90" Type="http://schemas.openxmlformats.org/officeDocument/2006/relationships/slide" Target="slides/slide73.xml"/><Relationship Id="rId91" Type="http://schemas.openxmlformats.org/officeDocument/2006/relationships/slide" Target="slides/slide74.xml"/><Relationship Id="rId92" Type="http://schemas.openxmlformats.org/officeDocument/2006/relationships/slide" Target="slides/slide75.xml"/><Relationship Id="rId93" Type="http://schemas.openxmlformats.org/officeDocument/2006/relationships/slide" Target="slides/slide76.xml"/><Relationship Id="rId94" Type="http://schemas.openxmlformats.org/officeDocument/2006/relationships/slide" Target="slides/slide77.xml"/><Relationship Id="rId95" Type="http://schemas.openxmlformats.org/officeDocument/2006/relationships/slide" Target="slides/slide78.xml"/><Relationship Id="rId96" Type="http://schemas.openxmlformats.org/officeDocument/2006/relationships/slide" Target="slides/slide79.xml"/><Relationship Id="rId101" Type="http://schemas.openxmlformats.org/officeDocument/2006/relationships/slide" Target="slides/slide84.xml"/><Relationship Id="rId102" Type="http://schemas.openxmlformats.org/officeDocument/2006/relationships/slide" Target="slides/slide85.xml"/><Relationship Id="rId103" Type="http://schemas.openxmlformats.org/officeDocument/2006/relationships/slide" Target="slides/slide86.xml"/><Relationship Id="rId104" Type="http://schemas.openxmlformats.org/officeDocument/2006/relationships/slide" Target="slides/slide87.xml"/><Relationship Id="rId105" Type="http://schemas.openxmlformats.org/officeDocument/2006/relationships/slide" Target="slides/slide88.xml"/><Relationship Id="rId106" Type="http://schemas.openxmlformats.org/officeDocument/2006/relationships/slide" Target="slides/slide89.xml"/><Relationship Id="rId107" Type="http://schemas.openxmlformats.org/officeDocument/2006/relationships/slide" Target="slides/slide90.xml"/><Relationship Id="rId108" Type="http://schemas.openxmlformats.org/officeDocument/2006/relationships/slide" Target="slides/slide91.xml"/><Relationship Id="rId109" Type="http://schemas.openxmlformats.org/officeDocument/2006/relationships/slide" Target="slides/slide92.xml"/><Relationship Id="rId97" Type="http://schemas.openxmlformats.org/officeDocument/2006/relationships/slide" Target="slides/slide80.xml"/><Relationship Id="rId98" Type="http://schemas.openxmlformats.org/officeDocument/2006/relationships/slide" Target="slides/slide81.xml"/><Relationship Id="rId99" Type="http://schemas.openxmlformats.org/officeDocument/2006/relationships/slide" Target="slides/slide82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00" Type="http://schemas.openxmlformats.org/officeDocument/2006/relationships/slide" Target="slides/slide83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70" Type="http://schemas.openxmlformats.org/officeDocument/2006/relationships/slide" Target="slides/slide53.xml"/><Relationship Id="rId71" Type="http://schemas.openxmlformats.org/officeDocument/2006/relationships/slide" Target="slides/slide54.xml"/><Relationship Id="rId72" Type="http://schemas.openxmlformats.org/officeDocument/2006/relationships/slide" Target="slides/slide55.xml"/><Relationship Id="rId73" Type="http://schemas.openxmlformats.org/officeDocument/2006/relationships/slide" Target="slides/slide56.xml"/><Relationship Id="rId74" Type="http://schemas.openxmlformats.org/officeDocument/2006/relationships/slide" Target="slides/slide57.xml"/><Relationship Id="rId75" Type="http://schemas.openxmlformats.org/officeDocument/2006/relationships/slide" Target="slides/slide58.xml"/><Relationship Id="rId76" Type="http://schemas.openxmlformats.org/officeDocument/2006/relationships/slide" Target="slides/slide59.xml"/><Relationship Id="rId77" Type="http://schemas.openxmlformats.org/officeDocument/2006/relationships/slide" Target="slides/slide60.xml"/><Relationship Id="rId78" Type="http://schemas.openxmlformats.org/officeDocument/2006/relationships/slide" Target="slides/slide61.xml"/><Relationship Id="rId79" Type="http://schemas.openxmlformats.org/officeDocument/2006/relationships/slide" Target="slides/slide62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130" Type="http://schemas.openxmlformats.org/officeDocument/2006/relationships/slide" Target="slides/slide113.xml"/><Relationship Id="rId131" Type="http://schemas.openxmlformats.org/officeDocument/2006/relationships/notesMaster" Target="notesMasters/notesMaster1.xml"/><Relationship Id="rId132" Type="http://schemas.openxmlformats.org/officeDocument/2006/relationships/printerSettings" Target="printerSettings/printerSettings1.bin"/><Relationship Id="rId133" Type="http://schemas.openxmlformats.org/officeDocument/2006/relationships/presProps" Target="presProps.xml"/><Relationship Id="rId134" Type="http://schemas.openxmlformats.org/officeDocument/2006/relationships/viewProps" Target="viewProps.xml"/><Relationship Id="rId135" Type="http://schemas.openxmlformats.org/officeDocument/2006/relationships/theme" Target="theme/theme1.xml"/><Relationship Id="rId1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110" Type="http://schemas.openxmlformats.org/officeDocument/2006/relationships/slide" Target="slides/slide93.xml"/><Relationship Id="rId111" Type="http://schemas.openxmlformats.org/officeDocument/2006/relationships/slide" Target="slides/slide94.xml"/><Relationship Id="rId112" Type="http://schemas.openxmlformats.org/officeDocument/2006/relationships/slide" Target="slides/slide95.xml"/><Relationship Id="rId113" Type="http://schemas.openxmlformats.org/officeDocument/2006/relationships/slide" Target="slides/slide96.xml"/><Relationship Id="rId114" Type="http://schemas.openxmlformats.org/officeDocument/2006/relationships/slide" Target="slides/slide97.xml"/><Relationship Id="rId115" Type="http://schemas.openxmlformats.org/officeDocument/2006/relationships/slide" Target="slides/slide98.xml"/><Relationship Id="rId116" Type="http://schemas.openxmlformats.org/officeDocument/2006/relationships/slide" Target="slides/slide99.xml"/><Relationship Id="rId117" Type="http://schemas.openxmlformats.org/officeDocument/2006/relationships/slide" Target="slides/slide100.xml"/><Relationship Id="rId118" Type="http://schemas.openxmlformats.org/officeDocument/2006/relationships/slide" Target="slides/slide101.xml"/><Relationship Id="rId119" Type="http://schemas.openxmlformats.org/officeDocument/2006/relationships/slide" Target="slides/slide102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80" Type="http://schemas.openxmlformats.org/officeDocument/2006/relationships/slide" Target="slides/slide63.xml"/><Relationship Id="rId81" Type="http://schemas.openxmlformats.org/officeDocument/2006/relationships/slide" Target="slides/slide64.xml"/><Relationship Id="rId82" Type="http://schemas.openxmlformats.org/officeDocument/2006/relationships/slide" Target="slides/slide65.xml"/><Relationship Id="rId83" Type="http://schemas.openxmlformats.org/officeDocument/2006/relationships/slide" Target="slides/slide66.xml"/><Relationship Id="rId84" Type="http://schemas.openxmlformats.org/officeDocument/2006/relationships/slide" Target="slides/slide67.xml"/><Relationship Id="rId85" Type="http://schemas.openxmlformats.org/officeDocument/2006/relationships/slide" Target="slides/slide68.xml"/><Relationship Id="rId86" Type="http://schemas.openxmlformats.org/officeDocument/2006/relationships/slide" Target="slides/slide69.xml"/><Relationship Id="rId87" Type="http://schemas.openxmlformats.org/officeDocument/2006/relationships/slide" Target="slides/slide70.xml"/><Relationship Id="rId88" Type="http://schemas.openxmlformats.org/officeDocument/2006/relationships/slide" Target="slides/slide71.xml"/><Relationship Id="rId89" Type="http://schemas.openxmlformats.org/officeDocument/2006/relationships/slide" Target="slides/slide7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ict"/><Relationship Id="rId4" Type="http://schemas.openxmlformats.org/officeDocument/2006/relationships/image" Target="../media/image85.pict"/><Relationship Id="rId5" Type="http://schemas.openxmlformats.org/officeDocument/2006/relationships/image" Target="../media/image86.pict"/><Relationship Id="rId1" Type="http://schemas.openxmlformats.org/officeDocument/2006/relationships/image" Target="../media/image82.pict"/><Relationship Id="rId2" Type="http://schemas.openxmlformats.org/officeDocument/2006/relationships/image" Target="../media/image8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ict"/><Relationship Id="rId2" Type="http://schemas.openxmlformats.org/officeDocument/2006/relationships/image" Target="../media/image89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ict"/><Relationship Id="rId2" Type="http://schemas.openxmlformats.org/officeDocument/2006/relationships/image" Target="../media/image8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3187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sldImg"/>
          </p:nvPr>
        </p:nvSpPr>
        <p:spPr/>
      </p:sp>
      <p:sp>
        <p:nvSpPr>
          <p:cNvPr id="9218" name="Rectangle 2"/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39688" defTabSz="914400">
              <a:spcBef>
                <a:spcPts val="4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2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Gabor filters are just another way to generate spots and bars.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39272C5-3671-5C45-893A-F11910792229}" type="slidenum">
              <a:rPr lang="en-US" smtClean="0">
                <a:latin typeface="Arial" pitchFamily="-1" charset="0"/>
                <a:ea typeface="Arial" pitchFamily="-1" charset="0"/>
                <a:cs typeface="Arial" pitchFamily="-1" charset="0"/>
              </a:rPr>
              <a:pPr/>
              <a:t>60</a:t>
            </a:fld>
            <a:endParaRPr lang="en-US" smtClean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E212879-0BAD-1F4F-8850-F8C1CBE9BCDB}" type="slidenum">
              <a:rPr lang="en-US" smtClean="0">
                <a:latin typeface="Arial" pitchFamily="-1" charset="0"/>
                <a:ea typeface="Arial" pitchFamily="-1" charset="0"/>
                <a:cs typeface="Arial" pitchFamily="-1" charset="0"/>
              </a:rPr>
              <a:pPr/>
              <a:t>61</a:t>
            </a:fld>
            <a:endParaRPr lang="en-US" smtClean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65B6BAB-2603-ED48-8AAF-2EE7B089CA40}" type="slidenum">
              <a:rPr lang="en-US" smtClean="0">
                <a:latin typeface="Arial" pitchFamily="-1" charset="0"/>
                <a:ea typeface="Arial" pitchFamily="-1" charset="0"/>
                <a:cs typeface="Arial" pitchFamily="-1" charset="0"/>
              </a:rPr>
              <a:pPr/>
              <a:t>62</a:t>
            </a:fld>
            <a:endParaRPr lang="en-US" smtClean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>
            <p:ph type="sldImg"/>
          </p:nvPr>
        </p:nvSpPr>
        <p:spPr/>
      </p:sp>
      <p:sp>
        <p:nvSpPr>
          <p:cNvPr id="44034" name="Rectangle 2"/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41275" defTabSz="914400">
              <a:spcBef>
                <a:spcPts val="400"/>
              </a:spcBef>
              <a:buClr>
                <a:srgbClr val="000000"/>
              </a:buClr>
              <a:buFont typeface="Arial" pitchFamily="-108" charset="0"/>
              <a:buNone/>
            </a:pPr>
            <a:r>
              <a:rPr lang="en-US" sz="12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This is a Gaussian pyramid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>
            <p:ph type="sldImg"/>
          </p:nvPr>
        </p:nvSpPr>
        <p:spPr/>
      </p:sp>
      <p:sp>
        <p:nvSpPr>
          <p:cNvPr id="46082" name="Rectangle 2"/>
          <p:cNvSpPr>
            <a:spLocks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41275" defTabSz="914400">
              <a:spcBef>
                <a:spcPts val="400"/>
              </a:spcBef>
              <a:buClr>
                <a:srgbClr val="000000"/>
              </a:buClr>
              <a:buFont typeface="Arial" pitchFamily="-108" charset="0"/>
              <a:buNone/>
            </a:pPr>
            <a:r>
              <a:rPr lang="en-US" sz="12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And this a Laplacian pyramid.  Notice that the lowest layer is the same in each case,</a:t>
            </a:r>
          </a:p>
          <a:p>
            <a:pPr marL="41275" defTabSz="914400">
              <a:spcBef>
                <a:spcPts val="400"/>
              </a:spcBef>
              <a:buClr>
                <a:srgbClr val="000000"/>
              </a:buClr>
              <a:buFont typeface="Arial" pitchFamily="-108" charset="0"/>
              <a:buNone/>
            </a:pPr>
            <a:r>
              <a:rPr lang="en-US" sz="12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and that if I upsample the lowest layer and add to the next, I get the Gauss layer. </a:t>
            </a:r>
          </a:p>
          <a:p>
            <a:pPr marL="41275" defTabSz="914400">
              <a:spcBef>
                <a:spcPts val="400"/>
              </a:spcBef>
              <a:buClr>
                <a:srgbClr val="000000"/>
              </a:buClr>
              <a:buFont typeface="Arial" pitchFamily="-108" charset="0"/>
              <a:buNone/>
            </a:pPr>
            <a:r>
              <a:rPr lang="en-US" sz="12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Notice also that each layer shows detail at a particular scale --- these are, basically, bandpass filtered versions of the image.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51C550-50DD-E341-8990-DD8AA50298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153712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55F799-DCEE-964E-BD72-930370EFDB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87314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EFDB9A-7460-AF48-B542-61D4F704F6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21748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23737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249075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429960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67399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478396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702431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882410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04925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00C01C-9CC1-FA48-AC03-D0537971AE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0956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5970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986626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321315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2AD1F-0B77-BD46-A36D-311EB3C4C8CC}" type="datetime1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5802-5F50-3D4D-BB81-F7442B412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518F1F-422F-944F-9AA5-7060A940AA21}" type="datetime1">
              <a:rPr lang="en-US"/>
              <a:pPr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A1BA8-4146-FC49-AC88-B1F77844B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BD9F55-5257-7D45-9FE4-391AB094E1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749515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120676-926A-184C-B4B8-0917640B613F}" type="datetime1">
              <a:rPr lang="en-US"/>
              <a:pPr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AB1A1-B725-9D4A-BDB8-03622DBEC3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8414-CC02-B549-9F13-37CA303ABEE6}" type="datetime1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AFB5-0568-6944-82AF-29E95553D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7A2CBD-BC40-B14A-9834-CC16ADF1E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834154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473796-E5D0-1F47-B5A7-38812C906D75}" type="datetime1">
              <a:rPr lang="en-US"/>
              <a:pPr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52640-15AA-D645-9B95-F957DC3332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8F55D3-4B92-024C-846F-7919C0CF84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369071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8B16FE-B396-7B4C-82BD-A19D2C5785E1}" type="datetime1">
              <a:rPr lang="en-US"/>
              <a:pPr/>
              <a:t>9/19/16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AB4DC-302D-4F4E-86A3-323E864D84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518F1F-422F-944F-9AA5-7060A940AA21}" type="datetime1">
              <a:rPr lang="en-US"/>
              <a:pPr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A1BA8-4146-FC49-AC88-B1F77844B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70DB5C-54E3-AE47-B856-A7C565E0DA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187003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5DE3F6-FCE9-AE40-91F4-AC3B45607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582487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2129C-5FDC-5648-872F-6CE63C7A8CE2}" type="datetime1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903CB-0763-2949-B83A-29CD7249B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13621-5D09-DA48-B0A1-4C7E8A804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EF5D-FAAA-7645-8D15-A2765A32247A}" type="datetime1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3B40D-B754-1D4B-96E6-02AEFEB36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5346CD-C9EF-6344-8B59-DEE5041F41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179056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2AD1F-0B77-BD46-A36D-311EB3C4C8CC}" type="datetime1">
              <a:rPr lang="en-US"/>
              <a:pPr>
                <a:defRPr/>
              </a:pPr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5802-5F50-3D4D-BB81-F7442B412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4BE8E2-A77C-CC4D-8239-1C98B48D2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60892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E91CEC-84F4-AF4D-99A1-2C7EB2FFD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727792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EFDFC2-F5A5-C74C-9C36-9F7D948B6F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776549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DE2909-2FF6-BC43-A148-A0A8DA9E7CE0}" type="datetime1">
              <a:rPr lang="en-US"/>
              <a:pPr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4EB40-4159-6C43-A8AA-DFCCD4D9DA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561630-5FC5-1C43-9215-5D9611873B22}" type="datetime1">
              <a:rPr lang="en-US"/>
              <a:pPr/>
              <a:t>9/19/16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C0758-F765-6B48-B3DA-5857B936A5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ECDD5A-D8E1-CD47-94ED-A018E3B8AB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041864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241CAD-D0F6-CC4C-BBC3-93EB12174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879640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81E106-3237-E247-A5AE-E5E407AC63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E0A1C8-82BD-D04A-85FE-C06B486D6E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62656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F70816-F56F-9743-B563-3D984A1BB8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302575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9D7F18-F76F-DE42-A59E-869D2D433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6427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3EF3B-A24E-CB41-89B8-F2450428D1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84142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F93795-0186-0749-9824-0DC1781905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673195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theme" Target="../theme/theme11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theme" Target="../theme/theme12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43650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C8837CE-19AB-DA47-8CDA-A87A0FADDA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707E7B15-07EF-FC42-9DC1-4090F40444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5" r:id="rId2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31838" indent="-285750" algn="l" rtl="0" fontAlgn="base">
        <a:spcBef>
          <a:spcPts val="600"/>
        </a:spcBef>
        <a:spcAft>
          <a:spcPct val="0"/>
        </a:spcAft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31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84" charset="0"/>
              </a:defRPr>
            </a:lvl1pPr>
          </a:lstStyle>
          <a:p>
            <a:pPr defTabSz="457200">
              <a:defRPr/>
            </a:pPr>
            <a:fld id="{1CEB9CA3-4565-D249-83D9-557B1F3ABBF9}" type="datetime1">
              <a:rPr lang="en-US">
                <a:ea typeface="ＭＳ Ｐゴシック" pitchFamily="-84" charset="-128"/>
                <a:cs typeface="ＭＳ Ｐゴシック" pitchFamily="-84" charset="-128"/>
              </a:rPr>
              <a:pPr defTabSz="457200">
                <a:defRPr/>
              </a:pPr>
              <a:t>9/19/16</a:t>
            </a:fld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84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84" charset="0"/>
              </a:defRPr>
            </a:lvl1pPr>
          </a:lstStyle>
          <a:p>
            <a:pPr defTabSz="457200">
              <a:defRPr/>
            </a:pPr>
            <a:fld id="{F045E5B4-BF9A-F14D-BBCD-5DF912E9DB7C}" type="slidenum">
              <a:rPr lang="en-US">
                <a:ea typeface="ＭＳ Ｐゴシック" pitchFamily="-84" charset="-128"/>
                <a:cs typeface="ＭＳ Ｐゴシック" pitchFamily="-84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6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003161-E2C8-2B4C-8D29-363DB88593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86" r:id="rId2"/>
    <p:sldLayoutId id="2147483887" r:id="rId3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1600259-01DE-424B-95E8-B728D79839D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8162F509-AA1F-E945-839B-784C4D03C332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9/19/16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1FF23091-DFF5-334F-947A-59D071F519C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4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8AB5B2-7465-BA4E-8F39-B2C125B6B9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fld id="{7433A381-D4E0-934C-8212-8DA7A2A0EA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31838" indent="-285750" algn="l" rtl="0" fontAlgn="base">
        <a:spcBef>
          <a:spcPts val="600"/>
        </a:spcBef>
        <a:spcAft>
          <a:spcPct val="0"/>
        </a:spcAft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31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/>
          </p:cNvSpPr>
          <p:nvPr>
            <p:ph type="title"/>
          </p:nvPr>
        </p:nvSpPr>
        <p:spPr bwMode="auto">
          <a:xfrm>
            <a:off x="457200" y="90488"/>
            <a:ext cx="8229600" cy="15081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pitchFamily="-108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pitchFamily="-108" charset="0"/>
              </a:rPr>
              <a:t>Second level</a:t>
            </a:r>
          </a:p>
          <a:p>
            <a:pPr lvl="2"/>
            <a:r>
              <a:rPr lang="en-US">
                <a:sym typeface="Times New Roman" pitchFamily="-108" charset="0"/>
              </a:rPr>
              <a:t>Third level</a:t>
            </a:r>
          </a:p>
          <a:p>
            <a:pPr lvl="3"/>
            <a:r>
              <a:rPr lang="en-US">
                <a:sym typeface="Times New Roman" pitchFamily="-108" charset="0"/>
              </a:rPr>
              <a:t>Fourth level</a:t>
            </a:r>
          </a:p>
          <a:p>
            <a:pPr lvl="4"/>
            <a:r>
              <a:rPr lang="en-US">
                <a:sym typeface="Times New Roman" pitchFamily="-108" charset="0"/>
              </a:rPr>
              <a:t>Fifth level</a:t>
            </a:r>
          </a:p>
        </p:txBody>
      </p:sp>
      <p:sp>
        <p:nvSpPr>
          <p:cNvPr id="1027" name="Rectangle 3"/>
          <p:cNvSpPr>
            <a:spLocks/>
          </p:cNvSpPr>
          <p:nvPr>
            <p:ph type="sldNum" sz="quarter" idx="2"/>
          </p:nvPr>
        </p:nvSpPr>
        <p:spPr bwMode="auto">
          <a:xfrm>
            <a:off x="7462838" y="6245225"/>
            <a:ext cx="312737" cy="298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defTabSz="584200">
              <a:defRPr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defRPr>
            </a:lvl1pPr>
          </a:lstStyle>
          <a:p>
            <a:pPr hangingPunct="0"/>
            <a:fld id="{40A3989B-7B9A-544E-81E5-CFA9FE560C2D}" type="slidenum">
              <a:rPr lang="en-US"/>
              <a:pPr hangingPunct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Times New Roman" pitchFamily="-108" charset="0"/>
        </a:defRPr>
      </a:lvl1pPr>
      <a:lvl2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08" charset="0"/>
          <a:ea typeface="Times New Roman" pitchFamily="-108" charset="0"/>
          <a:cs typeface="Times New Roman" pitchFamily="-108" charset="0"/>
          <a:sym typeface="Times New Roman" pitchFamily="-108" charset="0"/>
        </a:defRPr>
      </a:lvl2pPr>
      <a:lvl3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08" charset="0"/>
          <a:ea typeface="Times New Roman" pitchFamily="-108" charset="0"/>
          <a:cs typeface="Times New Roman" pitchFamily="-108" charset="0"/>
          <a:sym typeface="Times New Roman" pitchFamily="-108" charset="0"/>
        </a:defRPr>
      </a:lvl3pPr>
      <a:lvl4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08" charset="0"/>
          <a:ea typeface="Times New Roman" pitchFamily="-108" charset="0"/>
          <a:cs typeface="Times New Roman" pitchFamily="-108" charset="0"/>
          <a:sym typeface="Times New Roman" pitchFamily="-108" charset="0"/>
        </a:defRPr>
      </a:lvl4pPr>
      <a:lvl5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08" charset="0"/>
          <a:ea typeface="Times New Roman" pitchFamily="-108" charset="0"/>
          <a:cs typeface="Times New Roman" pitchFamily="-108" charset="0"/>
          <a:sym typeface="Times New Roman" pitchFamily="-108" charset="0"/>
        </a:defRPr>
      </a:lvl5pPr>
      <a:lvl6pPr marL="4968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08" charset="0"/>
          <a:ea typeface="Times New Roman" pitchFamily="-108" charset="0"/>
          <a:cs typeface="Times New Roman" pitchFamily="-108" charset="0"/>
          <a:sym typeface="Times New Roman" pitchFamily="-108" charset="0"/>
        </a:defRPr>
      </a:lvl6pPr>
      <a:lvl7pPr marL="9540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08" charset="0"/>
          <a:ea typeface="Times New Roman" pitchFamily="-108" charset="0"/>
          <a:cs typeface="Times New Roman" pitchFamily="-108" charset="0"/>
          <a:sym typeface="Times New Roman" pitchFamily="-108" charset="0"/>
        </a:defRPr>
      </a:lvl7pPr>
      <a:lvl8pPr marL="14112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08" charset="0"/>
          <a:ea typeface="Times New Roman" pitchFamily="-108" charset="0"/>
          <a:cs typeface="Times New Roman" pitchFamily="-108" charset="0"/>
          <a:sym typeface="Times New Roman" pitchFamily="-108" charset="0"/>
        </a:defRPr>
      </a:lvl8pPr>
      <a:lvl9pPr marL="18684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08" charset="0"/>
          <a:ea typeface="Times New Roman" pitchFamily="-108" charset="0"/>
          <a:cs typeface="Times New Roman" pitchFamily="-108" charset="0"/>
          <a:sym typeface="Times New Roman" pitchFamily="-108" charset="0"/>
        </a:defRPr>
      </a:lvl9pPr>
    </p:titleStyle>
    <p:bodyStyle>
      <a:lvl1pPr marL="382588" indent="-342900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08" charset="0"/>
        </a:defRPr>
      </a:lvl1pPr>
      <a:lvl2pPr marL="823913" indent="-327025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08" charset="0"/>
        </a:defRPr>
      </a:lvl2pPr>
      <a:lvl3pPr marL="1258888" indent="-304800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08" charset="0"/>
        </a:defRPr>
      </a:lvl3pPr>
      <a:lvl4pPr marL="17780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08" charset="0"/>
        </a:defRPr>
      </a:lvl4pPr>
      <a:lvl5pPr marL="22352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08" charset="0"/>
        </a:defRPr>
      </a:lvl5pPr>
      <a:lvl6pPr marL="26924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08" charset="0"/>
        </a:defRPr>
      </a:lvl6pPr>
      <a:lvl7pPr marL="31496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08" charset="0"/>
        </a:defRPr>
      </a:lvl7pPr>
      <a:lvl8pPr marL="36068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08" charset="0"/>
        </a:defRPr>
      </a:lvl8pPr>
      <a:lvl9pPr marL="40640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73668BD2-8C85-324A-8562-120E288C8BEB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9/19/16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D9E73653-C6F0-D544-8C7C-D80322666FEF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9/19/16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BB9B3A38-6201-794C-BF14-6844685F96F9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A7180C7-BBF1-1046-BCE2-9C112EFF42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A7180C7-BBF1-1046-BCE2-9C112EFF42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73668BD2-8C85-324A-8562-120E288C8BEB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9/19/16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41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98DD2670-D8E0-9849-8D35-535399EA6E6C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9/19/16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10ED17EC-936C-B545-9E9D-667108BF42E8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40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D9E73653-C6F0-D544-8C7C-D80322666FEF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9/19/16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BB9B3A38-6201-794C-BF14-6844685F96F9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6.png"/><Relationship Id="rId3" Type="http://schemas.openxmlformats.org/officeDocument/2006/relationships/image" Target="../media/image19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04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6.png"/><Relationship Id="rId3" Type="http://schemas.openxmlformats.org/officeDocument/2006/relationships/image" Target="../media/image20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4" Type="http://schemas.openxmlformats.org/officeDocument/2006/relationships/image" Target="../media/image208.png"/><Relationship Id="rId5" Type="http://schemas.openxmlformats.org/officeDocument/2006/relationships/image" Target="../media/image207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09.png"/></Relationships>
</file>

<file path=ppt/slides/_rels/slide10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8.png"/><Relationship Id="rId12" Type="http://schemas.openxmlformats.org/officeDocument/2006/relationships/image" Target="../media/image202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8" Type="http://schemas.openxmlformats.org/officeDocument/2006/relationships/image" Target="../media/image201.png"/><Relationship Id="rId9" Type="http://schemas.openxmlformats.org/officeDocument/2006/relationships/image" Target="../media/image203.png"/><Relationship Id="rId10" Type="http://schemas.openxmlformats.org/officeDocument/2006/relationships/image" Target="../media/image20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19.png"/><Relationship Id="rId3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21.png"/><Relationship Id="rId3" Type="http://schemas.openxmlformats.org/officeDocument/2006/relationships/image" Target="../media/image22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24.png"/><Relationship Id="rId5" Type="http://schemas.openxmlformats.org/officeDocument/2006/relationships/image" Target="../media/image225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2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0.pn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torralba/atb/Teaching/2016/people.avi" TargetMode="External"/><Relationship Id="rId2" Type="http://schemas.openxmlformats.org/officeDocument/2006/relationships/slideLayout" Target="../slideLayouts/slideLayout29.xml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9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2.png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Relationship Id="rId7" Type="http://schemas.openxmlformats.org/officeDocument/2006/relationships/oleObject" Target="../embeddings/Microsoft_Equation4.bin"/><Relationship Id="rId8" Type="http://schemas.openxmlformats.org/officeDocument/2006/relationships/oleObject" Target="../embeddings/Microsoft_Equation5.bin"/><Relationship Id="rId9" Type="http://schemas.openxmlformats.org/officeDocument/2006/relationships/oleObject" Target="../embeddings/Microsoft_Equation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7.bin"/><Relationship Id="rId4" Type="http://schemas.openxmlformats.org/officeDocument/2006/relationships/image" Target="../media/image90.png"/><Relationship Id="rId5" Type="http://schemas.openxmlformats.org/officeDocument/2006/relationships/oleObject" Target="../embeddings/Microsoft_Equation8.bin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image" Target="../media/image104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9.bin"/><Relationship Id="rId4" Type="http://schemas.openxmlformats.org/officeDocument/2006/relationships/image" Target="../media/image91.png"/><Relationship Id="rId5" Type="http://schemas.openxmlformats.org/officeDocument/2006/relationships/image" Target="../media/image9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80.png"/><Relationship Id="rId5" Type="http://schemas.openxmlformats.org/officeDocument/2006/relationships/image" Target="../media/image110.png"/><Relationship Id="rId6" Type="http://schemas.openxmlformats.org/officeDocument/2006/relationships/image" Target="../media/image92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91.png"/><Relationship Id="rId7" Type="http://schemas.openxmlformats.org/officeDocument/2006/relationships/image" Target="../media/image80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91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91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91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31.png"/><Relationship Id="rId3" Type="http://schemas.openxmlformats.org/officeDocument/2006/relationships/hyperlink" Target="http://www.cl.cam.ac.uk/~jgd1000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.cam.ac.uk/~jgd1000/" TargetMode="External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0.bin"/><Relationship Id="rId4" Type="http://schemas.openxmlformats.org/officeDocument/2006/relationships/oleObject" Target="../embeddings/Microsoft_Equation11.bin"/><Relationship Id="rId5" Type="http://schemas.openxmlformats.org/officeDocument/2006/relationships/image" Target="../media/image13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36.png"/><Relationship Id="rId3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4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46.png"/><Relationship Id="rId3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6.png"/><Relationship Id="rId7" Type="http://schemas.openxmlformats.org/officeDocument/2006/relationships/image" Target="../media/image149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4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bcs.mit.edu/people/adelson/pub_pdfs/pyramid83.pdf" TargetMode="External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4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6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66.png"/><Relationship Id="rId3" Type="http://schemas.openxmlformats.org/officeDocument/2006/relationships/image" Target="../media/image16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7.png"/><Relationship Id="rId12" Type="http://schemas.openxmlformats.org/officeDocument/2006/relationships/image" Target="../media/image178.png"/><Relationship Id="rId13" Type="http://schemas.openxmlformats.org/officeDocument/2006/relationships/image" Target="../media/image179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68.jpeg"/><Relationship Id="rId3" Type="http://schemas.openxmlformats.org/officeDocument/2006/relationships/image" Target="../media/image169.jpeg"/><Relationship Id="rId4" Type="http://schemas.openxmlformats.org/officeDocument/2006/relationships/image" Target="../media/image170.jpe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75.png"/><Relationship Id="rId10" Type="http://schemas.openxmlformats.org/officeDocument/2006/relationships/image" Target="../media/image17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hyperlink" Target="http://www-bcs.mit.edu/people/adelson/pub_pdfs/pyramid83.pdf" TargetMode="External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8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4" Type="http://schemas.openxmlformats.org/officeDocument/2006/relationships/image" Target="../media/image170.jpeg"/><Relationship Id="rId5" Type="http://schemas.openxmlformats.org/officeDocument/2006/relationships/image" Target="../media/image171.png"/><Relationship Id="rId6" Type="http://schemas.openxmlformats.org/officeDocument/2006/relationships/image" Target="../media/image177.png"/><Relationship Id="rId7" Type="http://schemas.openxmlformats.org/officeDocument/2006/relationships/image" Target="../media/image179.png"/><Relationship Id="rId8" Type="http://schemas.openxmlformats.org/officeDocument/2006/relationships/image" Target="../media/image182.png"/><Relationship Id="rId9" Type="http://schemas.openxmlformats.org/officeDocument/2006/relationships/image" Target="../media/image183.png"/><Relationship Id="rId10" Type="http://schemas.openxmlformats.org/officeDocument/2006/relationships/image" Target="../media/image184.png"/><Relationship Id="rId11" Type="http://schemas.openxmlformats.org/officeDocument/2006/relationships/image" Target="../media/image185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68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8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8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9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9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9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503488"/>
            <a:ext cx="7010400" cy="99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3000" b="1" dirty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Lecture</a:t>
            </a:r>
            <a:r>
              <a:rPr lang="en-US" sz="3000" b="1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 4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	Motion filters</a:t>
            </a:r>
            <a:b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	Spatial pyramids</a:t>
            </a:r>
            <a:endParaRPr lang="en-US" sz="3000" dirty="0">
              <a:solidFill>
                <a:schemeClr val="tx1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843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36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34817" y="1018401"/>
            <a:ext cx="197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Antonio Torralba, 2016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925"/>
            <a:ext cx="9144000" cy="744311"/>
          </a:xfrm>
        </p:spPr>
        <p:txBody>
          <a:bodyPr/>
          <a:lstStyle/>
          <a:p>
            <a:r>
              <a:rPr lang="en-US" dirty="0" smtClean="0"/>
              <a:t>Comparison derivative and </a:t>
            </a:r>
            <a:r>
              <a:rPr lang="en-US" dirty="0" err="1" smtClean="0"/>
              <a:t>laplacian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12" y="852919"/>
            <a:ext cx="7098456" cy="4128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575" y="5009827"/>
            <a:ext cx="2427451" cy="1848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175" y="4963853"/>
            <a:ext cx="4533081" cy="189414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497511" y="1466351"/>
            <a:ext cx="1337350" cy="5230102"/>
            <a:chOff x="5497511" y="1466351"/>
            <a:chExt cx="1337350" cy="5230102"/>
          </a:xfrm>
        </p:grpSpPr>
        <p:cxnSp>
          <p:nvCxnSpPr>
            <p:cNvPr id="14" name="Straight Connector 13"/>
            <p:cNvCxnSpPr/>
            <p:nvPr/>
          </p:nvCxnSpPr>
          <p:spPr>
            <a:xfrm rot="5400000">
              <a:off x="2915281" y="4112635"/>
              <a:ext cx="5166048" cy="1588"/>
            </a:xfrm>
            <a:prstGeom prst="line">
              <a:avLst/>
            </a:prstGeom>
            <a:ln w="25400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4251043" y="4048581"/>
              <a:ext cx="5166048" cy="1588"/>
            </a:xfrm>
            <a:prstGeom prst="line">
              <a:avLst/>
            </a:prstGeom>
            <a:ln w="25400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628188" y="5007314"/>
            <a:ext cx="2305682" cy="1018218"/>
            <a:chOff x="5628188" y="5007314"/>
            <a:chExt cx="2305682" cy="1018218"/>
          </a:xfrm>
        </p:grpSpPr>
        <p:cxnSp>
          <p:nvCxnSpPr>
            <p:cNvPr id="8" name="Straight Arrow Connector 7"/>
            <p:cNvCxnSpPr/>
            <p:nvPr/>
          </p:nvCxnSpPr>
          <p:spPr>
            <a:xfrm rot="5400000">
              <a:off x="5498326" y="5541224"/>
              <a:ext cx="606073" cy="3463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6200000" flipH="1">
              <a:off x="6515725" y="5707187"/>
              <a:ext cx="585307" cy="513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945675" y="5007314"/>
              <a:ext cx="1988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Zero crossings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1524" y="1054403"/>
            <a:ext cx="3509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Continuous image </a:t>
            </a:r>
            <a:r>
              <a:rPr lang="en-US" i="1" dirty="0" err="1" smtClean="0"/>
              <a:t>f</a:t>
            </a:r>
            <a:r>
              <a:rPr lang="en-US" dirty="0" smtClean="0"/>
              <a:t> (</a:t>
            </a:r>
            <a:r>
              <a:rPr lang="en-US" i="1" dirty="0" err="1" smtClean="0"/>
              <a:t>x</a:t>
            </a:r>
            <a:r>
              <a:rPr lang="en-US" dirty="0" smtClean="0"/>
              <a:t>, </a:t>
            </a:r>
            <a:r>
              <a:rPr lang="en-US" i="1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1764" y="1620737"/>
            <a:ext cx="7477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can sample it using a rectangular grid as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80" y="2276296"/>
            <a:ext cx="3899561" cy="540739"/>
          </a:xfrm>
          <a:prstGeom prst="rect">
            <a:avLst/>
          </a:prstGeom>
        </p:spPr>
      </p:pic>
      <p:grpSp>
        <p:nvGrpSpPr>
          <p:cNvPr id="3" name="Group 16"/>
          <p:cNvGrpSpPr/>
          <p:nvPr/>
        </p:nvGrpSpPr>
        <p:grpSpPr>
          <a:xfrm>
            <a:off x="3005182" y="2867210"/>
            <a:ext cx="4095628" cy="3581400"/>
            <a:chOff x="3005182" y="2867210"/>
            <a:chExt cx="4095628" cy="3581400"/>
          </a:xfrm>
        </p:grpSpPr>
        <p:grpSp>
          <p:nvGrpSpPr>
            <p:cNvPr id="5" name="Group 15"/>
            <p:cNvGrpSpPr/>
            <p:nvPr/>
          </p:nvGrpSpPr>
          <p:grpSpPr>
            <a:xfrm>
              <a:off x="3005182" y="2867210"/>
              <a:ext cx="4095628" cy="3581400"/>
              <a:chOff x="3005182" y="2867210"/>
              <a:chExt cx="4095628" cy="35814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05182" y="2867210"/>
                <a:ext cx="4095628" cy="35814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5762581" y="4847367"/>
                <a:ext cx="232141" cy="19116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4576752" y="3934712"/>
              <a:ext cx="232141" cy="1911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89053" y="4669856"/>
            <a:ext cx="523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</a:t>
            </a:r>
            <a:r>
              <a:rPr lang="en-US" i="1" baseline="-25000" dirty="0" err="1" smtClean="0"/>
              <a:t>x</a:t>
            </a:r>
            <a:endParaRPr lang="en-US" i="1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4494814" y="4057601"/>
            <a:ext cx="523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r>
              <a:rPr lang="en-US" i="1" baseline="-25000" dirty="0" smtClean="0"/>
              <a:t>y</a:t>
            </a:r>
            <a:endParaRPr lang="en-US" i="1" baseline="-25000" dirty="0"/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48309"/>
            <a:ext cx="5638800" cy="454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305" y="6046020"/>
            <a:ext cx="852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start with this continuous image (it is not really continuous…)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98" y="1029837"/>
            <a:ext cx="3365892" cy="2713941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4621449" y="1026986"/>
            <a:ext cx="4199514" cy="2701075"/>
            <a:chOff x="4621449" y="1026986"/>
            <a:chExt cx="4199514" cy="27010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1449" y="1026986"/>
              <a:ext cx="3335130" cy="27010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0063" y="1997512"/>
              <a:ext cx="850900" cy="241300"/>
            </a:xfrm>
            <a:prstGeom prst="rect">
              <a:avLst/>
            </a:prstGeom>
          </p:spPr>
        </p:pic>
      </p:grpSp>
      <p:grpSp>
        <p:nvGrpSpPr>
          <p:cNvPr id="6" name="Group 15"/>
          <p:cNvGrpSpPr/>
          <p:nvPr/>
        </p:nvGrpSpPr>
        <p:grpSpPr>
          <a:xfrm>
            <a:off x="491956" y="3760095"/>
            <a:ext cx="3993371" cy="2714680"/>
            <a:chOff x="491956" y="3760095"/>
            <a:chExt cx="3993371" cy="27146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3398" y="3760095"/>
              <a:ext cx="3351929" cy="27146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956" y="5008821"/>
              <a:ext cx="622300" cy="254000"/>
            </a:xfrm>
            <a:prstGeom prst="rect">
              <a:avLst/>
            </a:prstGeom>
          </p:spPr>
        </p:pic>
      </p:grpSp>
      <p:grpSp>
        <p:nvGrpSpPr>
          <p:cNvPr id="7" name="Group 16"/>
          <p:cNvGrpSpPr/>
          <p:nvPr/>
        </p:nvGrpSpPr>
        <p:grpSpPr>
          <a:xfrm>
            <a:off x="4624417" y="3771222"/>
            <a:ext cx="4021276" cy="2673729"/>
            <a:chOff x="4624417" y="3771222"/>
            <a:chExt cx="4021276" cy="26737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4417" y="3771222"/>
              <a:ext cx="3332658" cy="267372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6093" y="4974209"/>
              <a:ext cx="609600" cy="24130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the sampling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5383" y="1027944"/>
            <a:ext cx="3509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Continuous image </a:t>
            </a:r>
            <a:r>
              <a:rPr lang="en-US" i="1" dirty="0" err="1" smtClean="0"/>
              <a:t>f</a:t>
            </a:r>
            <a:r>
              <a:rPr lang="en-US" dirty="0" smtClean="0"/>
              <a:t> (</a:t>
            </a:r>
            <a:r>
              <a:rPr lang="en-US" i="1" dirty="0" err="1" smtClean="0"/>
              <a:t>x</a:t>
            </a:r>
            <a:r>
              <a:rPr lang="en-US" dirty="0" smtClean="0"/>
              <a:t>, </a:t>
            </a:r>
            <a:r>
              <a:rPr lang="en-US" i="1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2079" y="1633967"/>
            <a:ext cx="7477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can sample it using a rectangular grid as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80" y="2276296"/>
            <a:ext cx="3899561" cy="540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41" y="3664957"/>
            <a:ext cx="5446761" cy="5631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2512" y="3109348"/>
            <a:ext cx="7477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 a more general sampling pattern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6962" y="4495792"/>
            <a:ext cx="8309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If a = T , </a:t>
            </a:r>
            <a:r>
              <a:rPr lang="en-US" dirty="0" err="1" smtClean="0"/>
              <a:t>b</a:t>
            </a:r>
            <a:r>
              <a:rPr lang="en-US" dirty="0" smtClean="0"/>
              <a:t> =  0, </a:t>
            </a:r>
            <a:r>
              <a:rPr lang="en-US" dirty="0" err="1" smtClean="0"/>
              <a:t>c</a:t>
            </a:r>
            <a:r>
              <a:rPr lang="en-US" dirty="0" smtClean="0"/>
              <a:t> =  0, </a:t>
            </a:r>
            <a:r>
              <a:rPr lang="en-US" dirty="0" err="1" smtClean="0"/>
              <a:t>d</a:t>
            </a:r>
            <a:r>
              <a:rPr lang="en-US" dirty="0" smtClean="0"/>
              <a:t> = T  then we will have a rectangular sampling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Arrow Connector 43"/>
          <p:cNvCxnSpPr/>
          <p:nvPr/>
        </p:nvCxnSpPr>
        <p:spPr bwMode="auto">
          <a:xfrm rot="16200000" flipV="1">
            <a:off x="4099288" y="3219856"/>
            <a:ext cx="1395170" cy="765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3128"/>
          </a:xfrm>
        </p:spPr>
        <p:txBody>
          <a:bodyPr/>
          <a:lstStyle/>
          <a:p>
            <a:r>
              <a:rPr lang="en-US" dirty="0" smtClean="0"/>
              <a:t>Modeling the sampling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85063" y="6385558"/>
            <a:ext cx="268287" cy="279400"/>
          </a:xfrm>
        </p:spPr>
        <p:txBody>
          <a:bodyPr/>
          <a:lstStyle/>
          <a:p>
            <a:fld id="{78BD9F55-5257-7D45-9FE4-391AB094E193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4471136" y="1335626"/>
            <a:ext cx="3214454" cy="1559263"/>
          </a:xfrm>
          <a:custGeom>
            <a:avLst/>
            <a:gdLst>
              <a:gd name="connsiteX0" fmla="*/ 0 w 2328165"/>
              <a:gd name="connsiteY0" fmla="*/ 626211 h 1120124"/>
              <a:gd name="connsiteX1" fmla="*/ 132282 w 2328165"/>
              <a:gd name="connsiteY1" fmla="*/ 454224 h 1120124"/>
              <a:gd name="connsiteX2" fmla="*/ 264564 w 2328165"/>
              <a:gd name="connsiteY2" fmla="*/ 388074 h 1120124"/>
              <a:gd name="connsiteX3" fmla="*/ 529128 w 2328165"/>
              <a:gd name="connsiteY3" fmla="*/ 388074 h 1120124"/>
              <a:gd name="connsiteX4" fmla="*/ 754008 w 2328165"/>
              <a:gd name="connsiteY4" fmla="*/ 599751 h 1120124"/>
              <a:gd name="connsiteX5" fmla="*/ 912746 w 2328165"/>
              <a:gd name="connsiteY5" fmla="*/ 996646 h 1120124"/>
              <a:gd name="connsiteX6" fmla="*/ 1045028 w 2328165"/>
              <a:gd name="connsiteY6" fmla="*/ 1115714 h 1120124"/>
              <a:gd name="connsiteX7" fmla="*/ 1124398 w 2328165"/>
              <a:gd name="connsiteY7" fmla="*/ 970186 h 1120124"/>
              <a:gd name="connsiteX8" fmla="*/ 1296364 w 2328165"/>
              <a:gd name="connsiteY8" fmla="*/ 904037 h 1120124"/>
              <a:gd name="connsiteX9" fmla="*/ 1627070 w 2328165"/>
              <a:gd name="connsiteY9" fmla="*/ 149938 h 1120124"/>
              <a:gd name="connsiteX10" fmla="*/ 1772580 w 2328165"/>
              <a:gd name="connsiteY10" fmla="*/ 4410 h 1120124"/>
              <a:gd name="connsiteX11" fmla="*/ 1931318 w 2328165"/>
              <a:gd name="connsiteY11" fmla="*/ 123478 h 1120124"/>
              <a:gd name="connsiteX12" fmla="*/ 2063601 w 2328165"/>
              <a:gd name="connsiteY12" fmla="*/ 493913 h 1120124"/>
              <a:gd name="connsiteX13" fmla="*/ 2328165 w 2328165"/>
              <a:gd name="connsiteY13" fmla="*/ 612981 h 1120124"/>
              <a:gd name="connsiteX14" fmla="*/ 2328165 w 2328165"/>
              <a:gd name="connsiteY14" fmla="*/ 612981 h 112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8165" h="1120124">
                <a:moveTo>
                  <a:pt x="0" y="626211"/>
                </a:moveTo>
                <a:cubicBezTo>
                  <a:pt x="44094" y="560062"/>
                  <a:pt x="88188" y="493913"/>
                  <a:pt x="132282" y="454224"/>
                </a:cubicBezTo>
                <a:cubicBezTo>
                  <a:pt x="176376" y="414535"/>
                  <a:pt x="198423" y="399099"/>
                  <a:pt x="264564" y="388074"/>
                </a:cubicBezTo>
                <a:cubicBezTo>
                  <a:pt x="330705" y="377049"/>
                  <a:pt x="447554" y="352794"/>
                  <a:pt x="529128" y="388074"/>
                </a:cubicBezTo>
                <a:cubicBezTo>
                  <a:pt x="610702" y="423354"/>
                  <a:pt x="690072" y="498322"/>
                  <a:pt x="754008" y="599751"/>
                </a:cubicBezTo>
                <a:cubicBezTo>
                  <a:pt x="817944" y="701180"/>
                  <a:pt x="864243" y="910652"/>
                  <a:pt x="912746" y="996646"/>
                </a:cubicBezTo>
                <a:cubicBezTo>
                  <a:pt x="961249" y="1082640"/>
                  <a:pt x="1009753" y="1120124"/>
                  <a:pt x="1045028" y="1115714"/>
                </a:cubicBezTo>
                <a:cubicBezTo>
                  <a:pt x="1080303" y="1111304"/>
                  <a:pt x="1082509" y="1005465"/>
                  <a:pt x="1124398" y="970186"/>
                </a:cubicBezTo>
                <a:cubicBezTo>
                  <a:pt x="1166287" y="934907"/>
                  <a:pt x="1212585" y="1040745"/>
                  <a:pt x="1296364" y="904037"/>
                </a:cubicBezTo>
                <a:cubicBezTo>
                  <a:pt x="1380143" y="767329"/>
                  <a:pt x="1547701" y="299876"/>
                  <a:pt x="1627070" y="149938"/>
                </a:cubicBezTo>
                <a:cubicBezTo>
                  <a:pt x="1706439" y="0"/>
                  <a:pt x="1721872" y="8820"/>
                  <a:pt x="1772580" y="4410"/>
                </a:cubicBezTo>
                <a:cubicBezTo>
                  <a:pt x="1823288" y="0"/>
                  <a:pt x="1882815" y="41894"/>
                  <a:pt x="1931318" y="123478"/>
                </a:cubicBezTo>
                <a:cubicBezTo>
                  <a:pt x="1979821" y="205062"/>
                  <a:pt x="1997460" y="412329"/>
                  <a:pt x="2063601" y="493913"/>
                </a:cubicBezTo>
                <a:cubicBezTo>
                  <a:pt x="2129742" y="575497"/>
                  <a:pt x="2328165" y="612981"/>
                  <a:pt x="2328165" y="612981"/>
                </a:cubicBezTo>
                <a:lnTo>
                  <a:pt x="2328165" y="612981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4398331" y="3481375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219799" y="2186745"/>
            <a:ext cx="3902321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279602" y="3891758"/>
            <a:ext cx="3902321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4881436" y="3488247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5377770" y="3495120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5874104" y="3488763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6357209" y="3495636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6840314" y="3489279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46" y="1679614"/>
            <a:ext cx="2145393" cy="483855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 bwMode="auto">
          <a:xfrm>
            <a:off x="4527948" y="4273535"/>
            <a:ext cx="3214454" cy="1559263"/>
          </a:xfrm>
          <a:custGeom>
            <a:avLst/>
            <a:gdLst>
              <a:gd name="connsiteX0" fmla="*/ 0 w 2328165"/>
              <a:gd name="connsiteY0" fmla="*/ 626211 h 1120124"/>
              <a:gd name="connsiteX1" fmla="*/ 132282 w 2328165"/>
              <a:gd name="connsiteY1" fmla="*/ 454224 h 1120124"/>
              <a:gd name="connsiteX2" fmla="*/ 264564 w 2328165"/>
              <a:gd name="connsiteY2" fmla="*/ 388074 h 1120124"/>
              <a:gd name="connsiteX3" fmla="*/ 529128 w 2328165"/>
              <a:gd name="connsiteY3" fmla="*/ 388074 h 1120124"/>
              <a:gd name="connsiteX4" fmla="*/ 754008 w 2328165"/>
              <a:gd name="connsiteY4" fmla="*/ 599751 h 1120124"/>
              <a:gd name="connsiteX5" fmla="*/ 912746 w 2328165"/>
              <a:gd name="connsiteY5" fmla="*/ 996646 h 1120124"/>
              <a:gd name="connsiteX6" fmla="*/ 1045028 w 2328165"/>
              <a:gd name="connsiteY6" fmla="*/ 1115714 h 1120124"/>
              <a:gd name="connsiteX7" fmla="*/ 1124398 w 2328165"/>
              <a:gd name="connsiteY7" fmla="*/ 970186 h 1120124"/>
              <a:gd name="connsiteX8" fmla="*/ 1296364 w 2328165"/>
              <a:gd name="connsiteY8" fmla="*/ 904037 h 1120124"/>
              <a:gd name="connsiteX9" fmla="*/ 1627070 w 2328165"/>
              <a:gd name="connsiteY9" fmla="*/ 149938 h 1120124"/>
              <a:gd name="connsiteX10" fmla="*/ 1772580 w 2328165"/>
              <a:gd name="connsiteY10" fmla="*/ 4410 h 1120124"/>
              <a:gd name="connsiteX11" fmla="*/ 1931318 w 2328165"/>
              <a:gd name="connsiteY11" fmla="*/ 123478 h 1120124"/>
              <a:gd name="connsiteX12" fmla="*/ 2063601 w 2328165"/>
              <a:gd name="connsiteY12" fmla="*/ 493913 h 1120124"/>
              <a:gd name="connsiteX13" fmla="*/ 2328165 w 2328165"/>
              <a:gd name="connsiteY13" fmla="*/ 612981 h 1120124"/>
              <a:gd name="connsiteX14" fmla="*/ 2328165 w 2328165"/>
              <a:gd name="connsiteY14" fmla="*/ 612981 h 112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8165" h="1120124">
                <a:moveTo>
                  <a:pt x="0" y="626211"/>
                </a:moveTo>
                <a:cubicBezTo>
                  <a:pt x="44094" y="560062"/>
                  <a:pt x="88188" y="493913"/>
                  <a:pt x="132282" y="454224"/>
                </a:cubicBezTo>
                <a:cubicBezTo>
                  <a:pt x="176376" y="414535"/>
                  <a:pt x="198423" y="399099"/>
                  <a:pt x="264564" y="388074"/>
                </a:cubicBezTo>
                <a:cubicBezTo>
                  <a:pt x="330705" y="377049"/>
                  <a:pt x="447554" y="352794"/>
                  <a:pt x="529128" y="388074"/>
                </a:cubicBezTo>
                <a:cubicBezTo>
                  <a:pt x="610702" y="423354"/>
                  <a:pt x="690072" y="498322"/>
                  <a:pt x="754008" y="599751"/>
                </a:cubicBezTo>
                <a:cubicBezTo>
                  <a:pt x="817944" y="701180"/>
                  <a:pt x="864243" y="910652"/>
                  <a:pt x="912746" y="996646"/>
                </a:cubicBezTo>
                <a:cubicBezTo>
                  <a:pt x="961249" y="1082640"/>
                  <a:pt x="1009753" y="1120124"/>
                  <a:pt x="1045028" y="1115714"/>
                </a:cubicBezTo>
                <a:cubicBezTo>
                  <a:pt x="1080303" y="1111304"/>
                  <a:pt x="1082509" y="1005465"/>
                  <a:pt x="1124398" y="970186"/>
                </a:cubicBezTo>
                <a:cubicBezTo>
                  <a:pt x="1166287" y="934907"/>
                  <a:pt x="1212585" y="1040745"/>
                  <a:pt x="1296364" y="904037"/>
                </a:cubicBezTo>
                <a:cubicBezTo>
                  <a:pt x="1380143" y="767329"/>
                  <a:pt x="1547701" y="299876"/>
                  <a:pt x="1627070" y="149938"/>
                </a:cubicBezTo>
                <a:cubicBezTo>
                  <a:pt x="1706439" y="0"/>
                  <a:pt x="1721872" y="8820"/>
                  <a:pt x="1772580" y="4410"/>
                </a:cubicBezTo>
                <a:cubicBezTo>
                  <a:pt x="1823288" y="0"/>
                  <a:pt x="1882815" y="41894"/>
                  <a:pt x="1931318" y="123478"/>
                </a:cubicBezTo>
                <a:cubicBezTo>
                  <a:pt x="1979821" y="205062"/>
                  <a:pt x="1997460" y="412329"/>
                  <a:pt x="2063601" y="493913"/>
                </a:cubicBezTo>
                <a:cubicBezTo>
                  <a:pt x="2129742" y="575497"/>
                  <a:pt x="2328165" y="612981"/>
                  <a:pt x="2328165" y="612981"/>
                </a:cubicBezTo>
                <a:lnTo>
                  <a:pt x="2328165" y="612981"/>
                </a:lnTo>
              </a:path>
            </a:pathLst>
          </a:cu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4276611" y="5124654"/>
            <a:ext cx="3902321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4661061" y="4977468"/>
            <a:ext cx="285949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5120865" y="4958214"/>
            <a:ext cx="330962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endCxn id="21" idx="5"/>
          </p:cNvCxnSpPr>
          <p:nvPr/>
        </p:nvCxnSpPr>
        <p:spPr bwMode="auto">
          <a:xfrm rot="16200000" flipH="1">
            <a:off x="5520248" y="5392999"/>
            <a:ext cx="530343" cy="5479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rot="5400000">
            <a:off x="6028290" y="5374935"/>
            <a:ext cx="501449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>
            <a:endCxn id="21" idx="9"/>
          </p:cNvCxnSpPr>
          <p:nvPr/>
        </p:nvCxnSpPr>
        <p:spPr bwMode="auto">
          <a:xfrm rot="5400000" flipH="1" flipV="1">
            <a:off x="6443852" y="4800523"/>
            <a:ext cx="648829" cy="1229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6983645" y="4863148"/>
            <a:ext cx="52315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7988419" y="2061828"/>
            <a:ext cx="37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</a:t>
            </a:r>
            <a:endParaRPr lang="en-US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7963298" y="3825465"/>
            <a:ext cx="37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</a:t>
            </a:r>
            <a:endParaRPr lang="en-US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7949641" y="5027065"/>
            <a:ext cx="37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</a:t>
            </a:r>
            <a:endParaRPr lang="en-US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4806701" y="3946171"/>
            <a:ext cx="51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r>
              <a:rPr lang="en-US" i="1" baseline="-25000" dirty="0" smtClean="0"/>
              <a:t>s</a:t>
            </a:r>
            <a:endParaRPr lang="en-US" i="1" baseline="-25000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4779391" y="3987134"/>
            <a:ext cx="532561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/>
          <p:nvPr/>
        </p:nvCxnSpPr>
        <p:spPr bwMode="auto">
          <a:xfrm rot="16200000" flipV="1">
            <a:off x="4074170" y="1610819"/>
            <a:ext cx="1395170" cy="765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59" y="3727693"/>
            <a:ext cx="3640803" cy="108282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59453" y="2963039"/>
            <a:ext cx="2881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convenient writing: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 bwMode="auto">
          <a:xfrm>
            <a:off x="1720581" y="3673075"/>
            <a:ext cx="2362385" cy="133814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cxnSp>
        <p:nvCxnSpPr>
          <p:cNvPr id="52" name="Curved Connector 51"/>
          <p:cNvCxnSpPr>
            <a:stCxn id="50" idx="7"/>
          </p:cNvCxnSpPr>
          <p:nvPr/>
        </p:nvCxnSpPr>
        <p:spPr bwMode="auto">
          <a:xfrm rot="5400000" flipH="1" flipV="1">
            <a:off x="3982699" y="3249870"/>
            <a:ext cx="373476" cy="864868"/>
          </a:xfrm>
          <a:prstGeom prst="curvedConnector2">
            <a:avLst/>
          </a:prstGeom>
          <a:solidFill>
            <a:srgbClr val="00CC99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Oval 53"/>
          <p:cNvSpPr/>
          <p:nvPr/>
        </p:nvSpPr>
        <p:spPr bwMode="auto">
          <a:xfrm>
            <a:off x="1147054" y="3836930"/>
            <a:ext cx="669115" cy="887546"/>
          </a:xfrm>
          <a:prstGeom prst="ellipse">
            <a:avLst/>
          </a:prstGeom>
          <a:noFill/>
          <a:ln w="349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cxnSp>
        <p:nvCxnSpPr>
          <p:cNvPr id="56" name="Shape 55"/>
          <p:cNvCxnSpPr>
            <a:stCxn id="54" idx="0"/>
          </p:cNvCxnSpPr>
          <p:nvPr/>
        </p:nvCxnSpPr>
        <p:spPr bwMode="auto">
          <a:xfrm rot="5400000" flipH="1" flipV="1">
            <a:off x="1928884" y="1518984"/>
            <a:ext cx="1870674" cy="2765219"/>
          </a:xfrm>
          <a:prstGeom prst="curvedConnector2">
            <a:avLst/>
          </a:prstGeom>
          <a:solidFill>
            <a:srgbClr val="00CC99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Oval 56"/>
          <p:cNvSpPr/>
          <p:nvPr/>
        </p:nvSpPr>
        <p:spPr bwMode="auto">
          <a:xfrm>
            <a:off x="163865" y="3795966"/>
            <a:ext cx="764702" cy="832928"/>
          </a:xfrm>
          <a:prstGeom prst="ellipse">
            <a:avLst/>
          </a:prstGeom>
          <a:noFill/>
          <a:ln w="444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cxnSp>
        <p:nvCxnSpPr>
          <p:cNvPr id="59" name="Shape 58"/>
          <p:cNvCxnSpPr>
            <a:stCxn id="57" idx="4"/>
          </p:cNvCxnSpPr>
          <p:nvPr/>
        </p:nvCxnSpPr>
        <p:spPr bwMode="auto">
          <a:xfrm rot="16200000" flipH="1">
            <a:off x="1925436" y="3249674"/>
            <a:ext cx="764655" cy="3523094"/>
          </a:xfrm>
          <a:prstGeom prst="curvedConnector2">
            <a:avLst/>
          </a:prstGeom>
          <a:solidFill>
            <a:srgbClr val="00CC99"/>
          </a:solidFill>
          <a:ln w="444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4806702" y="737342"/>
            <a:ext cx="68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414885" y="308593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 train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540938" y="5598367"/>
            <a:ext cx="207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Sampled signal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Arrow Connector 43"/>
          <p:cNvCxnSpPr/>
          <p:nvPr/>
        </p:nvCxnSpPr>
        <p:spPr bwMode="auto">
          <a:xfrm rot="16200000" flipV="1">
            <a:off x="4335687" y="2889110"/>
            <a:ext cx="1395170" cy="765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3128"/>
          </a:xfrm>
        </p:spPr>
        <p:txBody>
          <a:bodyPr/>
          <a:lstStyle/>
          <a:p>
            <a:r>
              <a:rPr lang="en-US" dirty="0" smtClean="0"/>
              <a:t>Modeling the sampling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85063" y="6385558"/>
            <a:ext cx="268287" cy="279400"/>
          </a:xfrm>
        </p:spPr>
        <p:txBody>
          <a:bodyPr/>
          <a:lstStyle/>
          <a:p>
            <a:fld id="{78BD9F55-5257-7D45-9FE4-391AB094E193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436532" y="2698296"/>
            <a:ext cx="3214454" cy="1559263"/>
          </a:xfrm>
          <a:custGeom>
            <a:avLst/>
            <a:gdLst>
              <a:gd name="connsiteX0" fmla="*/ 0 w 2328165"/>
              <a:gd name="connsiteY0" fmla="*/ 626211 h 1120124"/>
              <a:gd name="connsiteX1" fmla="*/ 132282 w 2328165"/>
              <a:gd name="connsiteY1" fmla="*/ 454224 h 1120124"/>
              <a:gd name="connsiteX2" fmla="*/ 264564 w 2328165"/>
              <a:gd name="connsiteY2" fmla="*/ 388074 h 1120124"/>
              <a:gd name="connsiteX3" fmla="*/ 529128 w 2328165"/>
              <a:gd name="connsiteY3" fmla="*/ 388074 h 1120124"/>
              <a:gd name="connsiteX4" fmla="*/ 754008 w 2328165"/>
              <a:gd name="connsiteY4" fmla="*/ 599751 h 1120124"/>
              <a:gd name="connsiteX5" fmla="*/ 912746 w 2328165"/>
              <a:gd name="connsiteY5" fmla="*/ 996646 h 1120124"/>
              <a:gd name="connsiteX6" fmla="*/ 1045028 w 2328165"/>
              <a:gd name="connsiteY6" fmla="*/ 1115714 h 1120124"/>
              <a:gd name="connsiteX7" fmla="*/ 1124398 w 2328165"/>
              <a:gd name="connsiteY7" fmla="*/ 970186 h 1120124"/>
              <a:gd name="connsiteX8" fmla="*/ 1296364 w 2328165"/>
              <a:gd name="connsiteY8" fmla="*/ 904037 h 1120124"/>
              <a:gd name="connsiteX9" fmla="*/ 1627070 w 2328165"/>
              <a:gd name="connsiteY9" fmla="*/ 149938 h 1120124"/>
              <a:gd name="connsiteX10" fmla="*/ 1772580 w 2328165"/>
              <a:gd name="connsiteY10" fmla="*/ 4410 h 1120124"/>
              <a:gd name="connsiteX11" fmla="*/ 1931318 w 2328165"/>
              <a:gd name="connsiteY11" fmla="*/ 123478 h 1120124"/>
              <a:gd name="connsiteX12" fmla="*/ 2063601 w 2328165"/>
              <a:gd name="connsiteY12" fmla="*/ 493913 h 1120124"/>
              <a:gd name="connsiteX13" fmla="*/ 2328165 w 2328165"/>
              <a:gd name="connsiteY13" fmla="*/ 612981 h 1120124"/>
              <a:gd name="connsiteX14" fmla="*/ 2328165 w 2328165"/>
              <a:gd name="connsiteY14" fmla="*/ 612981 h 112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8165" h="1120124">
                <a:moveTo>
                  <a:pt x="0" y="626211"/>
                </a:moveTo>
                <a:cubicBezTo>
                  <a:pt x="44094" y="560062"/>
                  <a:pt x="88188" y="493913"/>
                  <a:pt x="132282" y="454224"/>
                </a:cubicBezTo>
                <a:cubicBezTo>
                  <a:pt x="176376" y="414535"/>
                  <a:pt x="198423" y="399099"/>
                  <a:pt x="264564" y="388074"/>
                </a:cubicBezTo>
                <a:cubicBezTo>
                  <a:pt x="330705" y="377049"/>
                  <a:pt x="447554" y="352794"/>
                  <a:pt x="529128" y="388074"/>
                </a:cubicBezTo>
                <a:cubicBezTo>
                  <a:pt x="610702" y="423354"/>
                  <a:pt x="690072" y="498322"/>
                  <a:pt x="754008" y="599751"/>
                </a:cubicBezTo>
                <a:cubicBezTo>
                  <a:pt x="817944" y="701180"/>
                  <a:pt x="864243" y="910652"/>
                  <a:pt x="912746" y="996646"/>
                </a:cubicBezTo>
                <a:cubicBezTo>
                  <a:pt x="961249" y="1082640"/>
                  <a:pt x="1009753" y="1120124"/>
                  <a:pt x="1045028" y="1115714"/>
                </a:cubicBezTo>
                <a:cubicBezTo>
                  <a:pt x="1080303" y="1111304"/>
                  <a:pt x="1082509" y="1005465"/>
                  <a:pt x="1124398" y="970186"/>
                </a:cubicBezTo>
                <a:cubicBezTo>
                  <a:pt x="1166287" y="934907"/>
                  <a:pt x="1212585" y="1040745"/>
                  <a:pt x="1296364" y="904037"/>
                </a:cubicBezTo>
                <a:cubicBezTo>
                  <a:pt x="1380143" y="767329"/>
                  <a:pt x="1547701" y="299876"/>
                  <a:pt x="1627070" y="149938"/>
                </a:cubicBezTo>
                <a:cubicBezTo>
                  <a:pt x="1706439" y="0"/>
                  <a:pt x="1721872" y="8820"/>
                  <a:pt x="1772580" y="4410"/>
                </a:cubicBezTo>
                <a:cubicBezTo>
                  <a:pt x="1823288" y="0"/>
                  <a:pt x="1882815" y="41894"/>
                  <a:pt x="1931318" y="123478"/>
                </a:cubicBezTo>
                <a:cubicBezTo>
                  <a:pt x="1979821" y="205062"/>
                  <a:pt x="1997460" y="412329"/>
                  <a:pt x="2063601" y="493913"/>
                </a:cubicBezTo>
                <a:cubicBezTo>
                  <a:pt x="2129742" y="575497"/>
                  <a:pt x="2328165" y="612981"/>
                  <a:pt x="2328165" y="612981"/>
                </a:cubicBezTo>
                <a:lnTo>
                  <a:pt x="2328165" y="612981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4634730" y="3150629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85195" y="3549415"/>
            <a:ext cx="3902321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516001" y="3561012"/>
            <a:ext cx="3902321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5117835" y="3157501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5614169" y="3164374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6110503" y="3158017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6593608" y="3164890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76713" y="3158533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3953815" y="3424498"/>
            <a:ext cx="37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</a:t>
            </a:r>
            <a:endParaRPr lang="en-US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8199697" y="3494719"/>
            <a:ext cx="37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</a:t>
            </a:r>
            <a:endParaRPr lang="en-US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5043100" y="3615425"/>
            <a:ext cx="51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r>
              <a:rPr lang="en-US" i="1" baseline="-25000" dirty="0" smtClean="0"/>
              <a:t>s</a:t>
            </a:r>
            <a:endParaRPr lang="en-US" i="1" baseline="-25000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5015790" y="3656388"/>
            <a:ext cx="532561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/>
          <p:nvPr/>
        </p:nvCxnSpPr>
        <p:spPr bwMode="auto">
          <a:xfrm rot="16200000" flipV="1">
            <a:off x="39566" y="2973489"/>
            <a:ext cx="1395170" cy="765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16" y="1068502"/>
            <a:ext cx="3640803" cy="1082825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772098" y="2100012"/>
            <a:ext cx="68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651284" y="2755184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 train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166886" y="28973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639" y="1217140"/>
            <a:ext cx="1966754" cy="8131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rcRect l="49571"/>
          <a:stretch>
            <a:fillRect/>
          </a:stretch>
        </p:blipFill>
        <p:spPr>
          <a:xfrm>
            <a:off x="5132545" y="1845814"/>
            <a:ext cx="991816" cy="8131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799464" y="4315952"/>
            <a:ext cx="527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Fourier transform is a convolution…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3188" y="5475453"/>
            <a:ext cx="8071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Interesting property of the delta train: the Fourier transform of a </a:t>
            </a:r>
            <a:br>
              <a:rPr lang="en-US" dirty="0" smtClean="0"/>
            </a:br>
            <a:r>
              <a:rPr lang="en-US" dirty="0" smtClean="0"/>
              <a:t>delta train of period T is another delta train with period 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/T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rcRect r="25472" b="-868"/>
          <a:stretch>
            <a:fillRect/>
          </a:stretch>
        </p:blipFill>
        <p:spPr>
          <a:xfrm>
            <a:off x="4980700" y="2540275"/>
            <a:ext cx="1051365" cy="529040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 bwMode="auto">
          <a:xfrm rot="16200000" flipV="1">
            <a:off x="-180314" y="3616750"/>
            <a:ext cx="1395170" cy="765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3128"/>
          </a:xfrm>
        </p:spPr>
        <p:txBody>
          <a:bodyPr/>
          <a:lstStyle/>
          <a:p>
            <a:r>
              <a:rPr lang="en-US" dirty="0" smtClean="0"/>
              <a:t>Modeling the sampling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85063" y="6385558"/>
            <a:ext cx="268287" cy="279400"/>
          </a:xfrm>
        </p:spPr>
        <p:txBody>
          <a:bodyPr/>
          <a:lstStyle/>
          <a:p>
            <a:fld id="{78BD9F55-5257-7D45-9FE4-391AB094E193}" type="slidenum">
              <a:rPr lang="en-US" smtClean="0"/>
              <a:pPr/>
              <a:t>106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118729" y="3878269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0" y="4288652"/>
            <a:ext cx="3902321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601834" y="3885141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1098168" y="3892014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1594502" y="3885657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2077607" y="3892530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2560712" y="3886173"/>
            <a:ext cx="807018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TextBox 37"/>
          <p:cNvSpPr txBox="1"/>
          <p:nvPr/>
        </p:nvSpPr>
        <p:spPr>
          <a:xfrm>
            <a:off x="3683696" y="4222359"/>
            <a:ext cx="37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</a:t>
            </a:r>
            <a:endParaRPr lang="en-US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527099" y="4343065"/>
            <a:ext cx="51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r>
              <a:rPr lang="en-US" i="1" baseline="-25000" dirty="0" smtClean="0"/>
              <a:t>s</a:t>
            </a:r>
            <a:endParaRPr lang="en-US" i="1" baseline="-25000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499789" y="4384028"/>
            <a:ext cx="532561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rcRect l="49571"/>
          <a:stretch>
            <a:fillRect/>
          </a:stretch>
        </p:blipFill>
        <p:spPr>
          <a:xfrm>
            <a:off x="793691" y="2507305"/>
            <a:ext cx="991816" cy="81317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23188" y="5475453"/>
            <a:ext cx="807144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Interesting property of the delta train: the Fourier transform of a </a:t>
            </a:r>
            <a:br>
              <a:rPr lang="en-US" dirty="0" smtClean="0"/>
            </a:br>
            <a:r>
              <a:rPr lang="en-US" dirty="0" smtClean="0"/>
              <a:t>delta train of period T is another delta train with period 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/T.</a:t>
            </a:r>
            <a:br>
              <a:rPr lang="en-US" dirty="0" smtClean="0"/>
            </a:br>
            <a:r>
              <a:rPr lang="en-US" dirty="0" smtClean="0"/>
              <a:t>Demo in the class notes.</a:t>
            </a:r>
          </a:p>
        </p:txBody>
      </p:sp>
      <p:grpSp>
        <p:nvGrpSpPr>
          <p:cNvPr id="3" name="Group 28"/>
          <p:cNvGrpSpPr/>
          <p:nvPr/>
        </p:nvGrpSpPr>
        <p:grpSpPr>
          <a:xfrm>
            <a:off x="165628" y="1240489"/>
            <a:ext cx="3153190" cy="1082825"/>
            <a:chOff x="1475221" y="1055272"/>
            <a:chExt cx="3153190" cy="108282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rcRect l="39727"/>
            <a:stretch>
              <a:fillRect/>
            </a:stretch>
          </p:blipFill>
          <p:spPr>
            <a:xfrm>
              <a:off x="2433988" y="1055272"/>
              <a:ext cx="2194423" cy="108282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rcRect l="49571"/>
            <a:stretch>
              <a:fillRect/>
            </a:stretch>
          </p:blipFill>
          <p:spPr>
            <a:xfrm>
              <a:off x="1475221" y="1217655"/>
              <a:ext cx="991816" cy="81317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275253" y="1362670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</p:grpSp>
      <p:cxnSp>
        <p:nvCxnSpPr>
          <p:cNvPr id="31" name="Straight Arrow Connector 30"/>
          <p:cNvCxnSpPr/>
          <p:nvPr/>
        </p:nvCxnSpPr>
        <p:spPr bwMode="auto">
          <a:xfrm>
            <a:off x="3426107" y="1772794"/>
            <a:ext cx="1031800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" name="Group 33"/>
          <p:cNvGrpSpPr/>
          <p:nvPr/>
        </p:nvGrpSpPr>
        <p:grpSpPr>
          <a:xfrm>
            <a:off x="4457909" y="1302007"/>
            <a:ext cx="4633180" cy="1048974"/>
            <a:chOff x="4510820" y="1263690"/>
            <a:chExt cx="5211465" cy="117990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0820" y="1473176"/>
              <a:ext cx="1586764" cy="58995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rcRect l="11282"/>
            <a:stretch>
              <a:fillRect/>
            </a:stretch>
          </p:blipFill>
          <p:spPr>
            <a:xfrm>
              <a:off x="6058520" y="1263690"/>
              <a:ext cx="3663765" cy="1179901"/>
            </a:xfrm>
            <a:prstGeom prst="rect">
              <a:avLst/>
            </a:prstGeom>
          </p:spPr>
        </p:pic>
      </p:grpSp>
      <p:cxnSp>
        <p:nvCxnSpPr>
          <p:cNvPr id="35" name="Straight Arrow Connector 34"/>
          <p:cNvCxnSpPr/>
          <p:nvPr/>
        </p:nvCxnSpPr>
        <p:spPr bwMode="auto">
          <a:xfrm rot="16200000" flipV="1">
            <a:off x="5314574" y="3597163"/>
            <a:ext cx="1395170" cy="765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4516001" y="4295525"/>
            <a:ext cx="3902321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6" name="Group 67"/>
          <p:cNvGrpSpPr/>
          <p:nvPr/>
        </p:nvGrpSpPr>
        <p:grpSpPr>
          <a:xfrm>
            <a:off x="5037445" y="3122235"/>
            <a:ext cx="1960466" cy="1181472"/>
            <a:chOff x="5037445" y="3482427"/>
            <a:chExt cx="1960466" cy="821279"/>
          </a:xfrm>
        </p:grpSpPr>
        <p:cxnSp>
          <p:nvCxnSpPr>
            <p:cNvPr id="36" name="Straight Arrow Connector 35"/>
            <p:cNvCxnSpPr/>
            <p:nvPr/>
          </p:nvCxnSpPr>
          <p:spPr bwMode="auto">
            <a:xfrm rot="5400000" flipH="1" flipV="1">
              <a:off x="4634730" y="3885142"/>
              <a:ext cx="807018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/>
            <p:nvPr/>
          </p:nvCxnSpPr>
          <p:spPr bwMode="auto">
            <a:xfrm rot="5400000" flipH="1" flipV="1">
              <a:off x="5614169" y="3898887"/>
              <a:ext cx="807018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6593608" y="3899403"/>
              <a:ext cx="807018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5" name="TextBox 54"/>
          <p:cNvSpPr txBox="1"/>
          <p:nvPr/>
        </p:nvSpPr>
        <p:spPr>
          <a:xfrm>
            <a:off x="8199697" y="4229232"/>
            <a:ext cx="49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</a:t>
            </a:r>
            <a:endParaRPr lang="en-US" i="1" dirty="0"/>
          </a:p>
        </p:txBody>
      </p:sp>
      <p:cxnSp>
        <p:nvCxnSpPr>
          <p:cNvPr id="57" name="Straight Arrow Connector 56"/>
          <p:cNvCxnSpPr/>
          <p:nvPr/>
        </p:nvCxnSpPr>
        <p:spPr bwMode="auto">
          <a:xfrm>
            <a:off x="5015790" y="4390901"/>
            <a:ext cx="1029502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334" y="4445213"/>
            <a:ext cx="507541" cy="958689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85195" y="32942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586" y="2950247"/>
            <a:ext cx="322070" cy="608355"/>
          </a:xfrm>
          <a:prstGeom prst="rect">
            <a:avLst/>
          </a:prstGeom>
        </p:spPr>
      </p:pic>
      <p:cxnSp>
        <p:nvCxnSpPr>
          <p:cNvPr id="71" name="Straight Arrow Connector 70"/>
          <p:cNvCxnSpPr/>
          <p:nvPr/>
        </p:nvCxnSpPr>
        <p:spPr bwMode="auto">
          <a:xfrm>
            <a:off x="3591735" y="3737677"/>
            <a:ext cx="1031800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Arrow Connector 90"/>
          <p:cNvCxnSpPr/>
          <p:nvPr/>
        </p:nvCxnSpPr>
        <p:spPr bwMode="auto">
          <a:xfrm rot="16200000" flipV="1">
            <a:off x="6123869" y="2010703"/>
            <a:ext cx="1087493" cy="5964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3128"/>
          </a:xfrm>
        </p:spPr>
        <p:txBody>
          <a:bodyPr/>
          <a:lstStyle/>
          <a:p>
            <a:r>
              <a:rPr lang="en-US" dirty="0" smtClean="0"/>
              <a:t>Modeling the sampling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85063" y="6385558"/>
            <a:ext cx="268287" cy="279400"/>
          </a:xfrm>
        </p:spPr>
        <p:txBody>
          <a:bodyPr/>
          <a:lstStyle/>
          <a:p>
            <a:fld id="{78BD9F55-5257-7D45-9FE4-391AB094E193}" type="slidenum">
              <a:rPr lang="en-US" smtClean="0"/>
              <a:pPr/>
              <a:t>107</a:t>
            </a:fld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 bwMode="auto">
          <a:xfrm rot="16200000" flipV="1">
            <a:off x="2882419" y="1908584"/>
            <a:ext cx="1087493" cy="5964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Freeform 6"/>
          <p:cNvSpPr/>
          <p:nvPr/>
        </p:nvSpPr>
        <p:spPr bwMode="auto">
          <a:xfrm>
            <a:off x="222369" y="1762864"/>
            <a:ext cx="2505569" cy="1215398"/>
          </a:xfrm>
          <a:custGeom>
            <a:avLst/>
            <a:gdLst>
              <a:gd name="connsiteX0" fmla="*/ 0 w 2328165"/>
              <a:gd name="connsiteY0" fmla="*/ 626211 h 1120124"/>
              <a:gd name="connsiteX1" fmla="*/ 132282 w 2328165"/>
              <a:gd name="connsiteY1" fmla="*/ 454224 h 1120124"/>
              <a:gd name="connsiteX2" fmla="*/ 264564 w 2328165"/>
              <a:gd name="connsiteY2" fmla="*/ 388074 h 1120124"/>
              <a:gd name="connsiteX3" fmla="*/ 529128 w 2328165"/>
              <a:gd name="connsiteY3" fmla="*/ 388074 h 1120124"/>
              <a:gd name="connsiteX4" fmla="*/ 754008 w 2328165"/>
              <a:gd name="connsiteY4" fmla="*/ 599751 h 1120124"/>
              <a:gd name="connsiteX5" fmla="*/ 912746 w 2328165"/>
              <a:gd name="connsiteY5" fmla="*/ 996646 h 1120124"/>
              <a:gd name="connsiteX6" fmla="*/ 1045028 w 2328165"/>
              <a:gd name="connsiteY6" fmla="*/ 1115714 h 1120124"/>
              <a:gd name="connsiteX7" fmla="*/ 1124398 w 2328165"/>
              <a:gd name="connsiteY7" fmla="*/ 970186 h 1120124"/>
              <a:gd name="connsiteX8" fmla="*/ 1296364 w 2328165"/>
              <a:gd name="connsiteY8" fmla="*/ 904037 h 1120124"/>
              <a:gd name="connsiteX9" fmla="*/ 1627070 w 2328165"/>
              <a:gd name="connsiteY9" fmla="*/ 149938 h 1120124"/>
              <a:gd name="connsiteX10" fmla="*/ 1772580 w 2328165"/>
              <a:gd name="connsiteY10" fmla="*/ 4410 h 1120124"/>
              <a:gd name="connsiteX11" fmla="*/ 1931318 w 2328165"/>
              <a:gd name="connsiteY11" fmla="*/ 123478 h 1120124"/>
              <a:gd name="connsiteX12" fmla="*/ 2063601 w 2328165"/>
              <a:gd name="connsiteY12" fmla="*/ 493913 h 1120124"/>
              <a:gd name="connsiteX13" fmla="*/ 2328165 w 2328165"/>
              <a:gd name="connsiteY13" fmla="*/ 612981 h 1120124"/>
              <a:gd name="connsiteX14" fmla="*/ 2328165 w 2328165"/>
              <a:gd name="connsiteY14" fmla="*/ 612981 h 112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8165" h="1120124">
                <a:moveTo>
                  <a:pt x="0" y="626211"/>
                </a:moveTo>
                <a:cubicBezTo>
                  <a:pt x="44094" y="560062"/>
                  <a:pt x="88188" y="493913"/>
                  <a:pt x="132282" y="454224"/>
                </a:cubicBezTo>
                <a:cubicBezTo>
                  <a:pt x="176376" y="414535"/>
                  <a:pt x="198423" y="399099"/>
                  <a:pt x="264564" y="388074"/>
                </a:cubicBezTo>
                <a:cubicBezTo>
                  <a:pt x="330705" y="377049"/>
                  <a:pt x="447554" y="352794"/>
                  <a:pt x="529128" y="388074"/>
                </a:cubicBezTo>
                <a:cubicBezTo>
                  <a:pt x="610702" y="423354"/>
                  <a:pt x="690072" y="498322"/>
                  <a:pt x="754008" y="599751"/>
                </a:cubicBezTo>
                <a:cubicBezTo>
                  <a:pt x="817944" y="701180"/>
                  <a:pt x="864243" y="910652"/>
                  <a:pt x="912746" y="996646"/>
                </a:cubicBezTo>
                <a:cubicBezTo>
                  <a:pt x="961249" y="1082640"/>
                  <a:pt x="1009753" y="1120124"/>
                  <a:pt x="1045028" y="1115714"/>
                </a:cubicBezTo>
                <a:cubicBezTo>
                  <a:pt x="1080303" y="1111304"/>
                  <a:pt x="1082509" y="1005465"/>
                  <a:pt x="1124398" y="970186"/>
                </a:cubicBezTo>
                <a:cubicBezTo>
                  <a:pt x="1166287" y="934907"/>
                  <a:pt x="1212585" y="1040745"/>
                  <a:pt x="1296364" y="904037"/>
                </a:cubicBezTo>
                <a:cubicBezTo>
                  <a:pt x="1380143" y="767329"/>
                  <a:pt x="1547701" y="299876"/>
                  <a:pt x="1627070" y="149938"/>
                </a:cubicBezTo>
                <a:cubicBezTo>
                  <a:pt x="1706439" y="0"/>
                  <a:pt x="1721872" y="8820"/>
                  <a:pt x="1772580" y="4410"/>
                </a:cubicBezTo>
                <a:cubicBezTo>
                  <a:pt x="1823288" y="0"/>
                  <a:pt x="1882815" y="41894"/>
                  <a:pt x="1931318" y="123478"/>
                </a:cubicBezTo>
                <a:cubicBezTo>
                  <a:pt x="1979821" y="205062"/>
                  <a:pt x="1997460" y="412329"/>
                  <a:pt x="2063601" y="493913"/>
                </a:cubicBezTo>
                <a:cubicBezTo>
                  <a:pt x="2129742" y="575497"/>
                  <a:pt x="2328165" y="612981"/>
                  <a:pt x="2328165" y="612981"/>
                </a:cubicBezTo>
                <a:lnTo>
                  <a:pt x="2328165" y="612981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115514" y="2112430"/>
            <a:ext cx="629046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26459" y="2426285"/>
            <a:ext cx="2883748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307057" y="2433899"/>
            <a:ext cx="2328165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3492080" y="2117787"/>
            <a:ext cx="629046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878957" y="2123144"/>
            <a:ext cx="629046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4265834" y="2118189"/>
            <a:ext cx="629046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4642400" y="2123546"/>
            <a:ext cx="629046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5018966" y="2118591"/>
            <a:ext cx="629046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362773" y="2428778"/>
            <a:ext cx="2751468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6561215" y="2312813"/>
            <a:ext cx="222889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6919619" y="2297805"/>
            <a:ext cx="257975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rot="16200000" flipH="1">
            <a:off x="7230925" y="2636707"/>
            <a:ext cx="413386" cy="4271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rot="5400000">
            <a:off x="7626929" y="2622626"/>
            <a:ext cx="390864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rot="5400000" flipH="1" flipV="1">
            <a:off x="7950847" y="2174890"/>
            <a:ext cx="505742" cy="9583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8371599" y="2223704"/>
            <a:ext cx="407786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2606828" y="2328916"/>
            <a:ext cx="28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</a:t>
            </a:r>
            <a:endParaRPr lang="en-US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5272577" y="2327718"/>
            <a:ext cx="28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</a:t>
            </a:r>
            <a:endParaRPr lang="en-US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8767407" y="2298552"/>
            <a:ext cx="28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</a:t>
            </a:r>
            <a:endParaRPr lang="en-US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3433826" y="2474724"/>
            <a:ext cx="65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</a:t>
            </a:r>
            <a:r>
              <a:rPr lang="en-US" i="1" baseline="-25000" dirty="0" smtClean="0"/>
              <a:t>s</a:t>
            </a:r>
            <a:endParaRPr lang="en-US" i="1" baseline="-25000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3412539" y="2506654"/>
            <a:ext cx="415115" cy="123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/>
          <p:nvPr/>
        </p:nvCxnSpPr>
        <p:spPr bwMode="auto">
          <a:xfrm rot="16200000" flipV="1">
            <a:off x="-87054" y="1977369"/>
            <a:ext cx="1087493" cy="5964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483932" y="1296520"/>
            <a:ext cx="733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857291" y="1971246"/>
            <a:ext cx="531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58" name="TextBox 57"/>
          <p:cNvSpPr txBox="1"/>
          <p:nvPr/>
        </p:nvSpPr>
        <p:spPr>
          <a:xfrm>
            <a:off x="5695017" y="1925198"/>
            <a:ext cx="575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0" y="4576385"/>
            <a:ext cx="2883748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5" name="TextBox 64"/>
          <p:cNvSpPr txBox="1"/>
          <p:nvPr/>
        </p:nvSpPr>
        <p:spPr>
          <a:xfrm>
            <a:off x="2580369" y="4479016"/>
            <a:ext cx="60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w</a:t>
            </a:r>
            <a:endParaRPr lang="en-US" i="1" dirty="0"/>
          </a:p>
        </p:txBody>
      </p:sp>
      <p:cxnSp>
        <p:nvCxnSpPr>
          <p:cNvPr id="66" name="Straight Arrow Connector 65"/>
          <p:cNvCxnSpPr/>
          <p:nvPr/>
        </p:nvCxnSpPr>
        <p:spPr bwMode="auto">
          <a:xfrm rot="16200000" flipV="1">
            <a:off x="838918" y="4127471"/>
            <a:ext cx="1087493" cy="5964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" name="TextBox 66"/>
          <p:cNvSpPr txBox="1"/>
          <p:nvPr/>
        </p:nvSpPr>
        <p:spPr>
          <a:xfrm>
            <a:off x="1634784" y="3406931"/>
            <a:ext cx="99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 </a:t>
            </a:r>
            <a:r>
              <a:rPr lang="en-US" dirty="0" smtClean="0"/>
              <a:t>(</a:t>
            </a:r>
            <a:r>
              <a:rPr lang="en-US" i="1" dirty="0" err="1" smtClean="0"/>
              <a:t>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8" name="Freeform 67"/>
          <p:cNvSpPr/>
          <p:nvPr/>
        </p:nvSpPr>
        <p:spPr bwMode="auto">
          <a:xfrm>
            <a:off x="1018570" y="3796954"/>
            <a:ext cx="727551" cy="767329"/>
          </a:xfrm>
          <a:custGeom>
            <a:avLst/>
            <a:gdLst>
              <a:gd name="connsiteX0" fmla="*/ 0 w 1494788"/>
              <a:gd name="connsiteY0" fmla="*/ 767329 h 767329"/>
              <a:gd name="connsiteX1" fmla="*/ 158739 w 1494788"/>
              <a:gd name="connsiteY1" fmla="*/ 396894 h 767329"/>
              <a:gd name="connsiteX2" fmla="*/ 224880 w 1494788"/>
              <a:gd name="connsiteY2" fmla="*/ 251366 h 767329"/>
              <a:gd name="connsiteX3" fmla="*/ 224880 w 1494788"/>
              <a:gd name="connsiteY3" fmla="*/ 251366 h 767329"/>
              <a:gd name="connsiteX4" fmla="*/ 343934 w 1494788"/>
              <a:gd name="connsiteY4" fmla="*/ 291056 h 767329"/>
              <a:gd name="connsiteX5" fmla="*/ 370390 w 1494788"/>
              <a:gd name="connsiteY5" fmla="*/ 396894 h 767329"/>
              <a:gd name="connsiteX6" fmla="*/ 462987 w 1494788"/>
              <a:gd name="connsiteY6" fmla="*/ 463043 h 767329"/>
              <a:gd name="connsiteX7" fmla="*/ 542357 w 1494788"/>
              <a:gd name="connsiteY7" fmla="*/ 357205 h 767329"/>
              <a:gd name="connsiteX8" fmla="*/ 754008 w 1494788"/>
              <a:gd name="connsiteY8" fmla="*/ 0 h 767329"/>
              <a:gd name="connsiteX9" fmla="*/ 939203 w 1494788"/>
              <a:gd name="connsiteY9" fmla="*/ 304286 h 767329"/>
              <a:gd name="connsiteX10" fmla="*/ 1005344 w 1494788"/>
              <a:gd name="connsiteY10" fmla="*/ 410124 h 767329"/>
              <a:gd name="connsiteX11" fmla="*/ 1124398 w 1494788"/>
              <a:gd name="connsiteY11" fmla="*/ 357205 h 767329"/>
              <a:gd name="connsiteX12" fmla="*/ 1124398 w 1494788"/>
              <a:gd name="connsiteY12" fmla="*/ 357205 h 767329"/>
              <a:gd name="connsiteX13" fmla="*/ 1177311 w 1494788"/>
              <a:gd name="connsiteY13" fmla="*/ 238137 h 767329"/>
              <a:gd name="connsiteX14" fmla="*/ 1322821 w 1494788"/>
              <a:gd name="connsiteY14" fmla="*/ 198447 h 767329"/>
              <a:gd name="connsiteX15" fmla="*/ 1494788 w 1494788"/>
              <a:gd name="connsiteY15" fmla="*/ 754099 h 76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94788" h="767329">
                <a:moveTo>
                  <a:pt x="0" y="767329"/>
                </a:moveTo>
                <a:lnTo>
                  <a:pt x="158739" y="396894"/>
                </a:lnTo>
                <a:lnTo>
                  <a:pt x="224880" y="251366"/>
                </a:lnTo>
                <a:lnTo>
                  <a:pt x="224880" y="251366"/>
                </a:lnTo>
                <a:lnTo>
                  <a:pt x="343934" y="291056"/>
                </a:lnTo>
                <a:lnTo>
                  <a:pt x="370390" y="396894"/>
                </a:lnTo>
                <a:lnTo>
                  <a:pt x="462987" y="463043"/>
                </a:lnTo>
                <a:lnTo>
                  <a:pt x="542357" y="357205"/>
                </a:lnTo>
                <a:lnTo>
                  <a:pt x="754008" y="0"/>
                </a:lnTo>
                <a:lnTo>
                  <a:pt x="939203" y="304286"/>
                </a:lnTo>
                <a:lnTo>
                  <a:pt x="1005344" y="410124"/>
                </a:lnTo>
                <a:lnTo>
                  <a:pt x="1124398" y="357205"/>
                </a:lnTo>
                <a:lnTo>
                  <a:pt x="1124398" y="357205"/>
                </a:lnTo>
                <a:lnTo>
                  <a:pt x="1177311" y="238137"/>
                </a:lnTo>
                <a:lnTo>
                  <a:pt x="1322821" y="198447"/>
                </a:lnTo>
                <a:lnTo>
                  <a:pt x="1494788" y="754099"/>
                </a:lnTo>
              </a:path>
            </a:pathLst>
          </a:cu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rcRect r="25472" b="-868"/>
          <a:stretch>
            <a:fillRect/>
          </a:stretch>
        </p:blipFill>
        <p:spPr>
          <a:xfrm>
            <a:off x="4689679" y="2910709"/>
            <a:ext cx="1051365" cy="529040"/>
          </a:xfrm>
          <a:prstGeom prst="rect">
            <a:avLst/>
          </a:prstGeom>
        </p:spPr>
      </p:pic>
      <p:cxnSp>
        <p:nvCxnSpPr>
          <p:cNvPr id="70" name="Straight Arrow Connector 69"/>
          <p:cNvCxnSpPr/>
          <p:nvPr/>
        </p:nvCxnSpPr>
        <p:spPr bwMode="auto">
          <a:xfrm rot="16200000" flipV="1">
            <a:off x="3912383" y="3914678"/>
            <a:ext cx="1395170" cy="765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3426105" y="4574939"/>
            <a:ext cx="2407534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" name="Group 71"/>
          <p:cNvGrpSpPr/>
          <p:nvPr/>
        </p:nvGrpSpPr>
        <p:grpSpPr>
          <a:xfrm>
            <a:off x="3741078" y="3624965"/>
            <a:ext cx="1722171" cy="956567"/>
            <a:chOff x="5037445" y="3482427"/>
            <a:chExt cx="1960466" cy="821279"/>
          </a:xfrm>
        </p:grpSpPr>
        <p:cxnSp>
          <p:nvCxnSpPr>
            <p:cNvPr id="73" name="Straight Arrow Connector 72"/>
            <p:cNvCxnSpPr/>
            <p:nvPr/>
          </p:nvCxnSpPr>
          <p:spPr bwMode="auto">
            <a:xfrm rot="5400000" flipH="1" flipV="1">
              <a:off x="4634730" y="3885142"/>
              <a:ext cx="807018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4" name="Straight Arrow Connector 73"/>
            <p:cNvCxnSpPr/>
            <p:nvPr/>
          </p:nvCxnSpPr>
          <p:spPr bwMode="auto">
            <a:xfrm rot="5400000" flipH="1" flipV="1">
              <a:off x="5614169" y="3898887"/>
              <a:ext cx="807018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Arrow Connector 74"/>
            <p:cNvCxnSpPr/>
            <p:nvPr/>
          </p:nvCxnSpPr>
          <p:spPr bwMode="auto">
            <a:xfrm rot="5400000" flipH="1" flipV="1">
              <a:off x="6593608" y="3899403"/>
              <a:ext cx="807018" cy="1588"/>
            </a:xfrm>
            <a:prstGeom prst="straightConnector1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76" name="TextBox 75"/>
          <p:cNvSpPr txBox="1"/>
          <p:nvPr/>
        </p:nvSpPr>
        <p:spPr>
          <a:xfrm>
            <a:off x="5276261" y="4454138"/>
            <a:ext cx="49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</a:t>
            </a:r>
            <a:endParaRPr lang="en-US" i="1" dirty="0"/>
          </a:p>
        </p:txBody>
      </p:sp>
      <p:cxnSp>
        <p:nvCxnSpPr>
          <p:cNvPr id="77" name="Straight Arrow Connector 76"/>
          <p:cNvCxnSpPr/>
          <p:nvPr/>
        </p:nvCxnSpPr>
        <p:spPr bwMode="auto">
          <a:xfrm>
            <a:off x="3743583" y="4670315"/>
            <a:ext cx="886290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56" y="4696580"/>
            <a:ext cx="316656" cy="598128"/>
          </a:xfrm>
          <a:prstGeom prst="rect">
            <a:avLst/>
          </a:prstGeom>
        </p:spPr>
      </p:pic>
      <p:sp>
        <p:nvSpPr>
          <p:cNvPr id="83" name="Oval 82"/>
          <p:cNvSpPr/>
          <p:nvPr/>
        </p:nvSpPr>
        <p:spPr bwMode="auto">
          <a:xfrm>
            <a:off x="3002777" y="4445215"/>
            <a:ext cx="224906" cy="224906"/>
          </a:xfrm>
          <a:prstGeom prst="ellipse">
            <a:avLst/>
          </a:prstGeom>
          <a:noFill/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768048" y="4062068"/>
            <a:ext cx="575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cxnSp>
        <p:nvCxnSpPr>
          <p:cNvPr id="85" name="Straight Arrow Connector 84"/>
          <p:cNvCxnSpPr/>
          <p:nvPr/>
        </p:nvCxnSpPr>
        <p:spPr bwMode="auto">
          <a:xfrm>
            <a:off x="6260252" y="4583258"/>
            <a:ext cx="2883748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6" name="Straight Arrow Connector 85"/>
          <p:cNvCxnSpPr/>
          <p:nvPr/>
        </p:nvCxnSpPr>
        <p:spPr bwMode="auto">
          <a:xfrm rot="16200000" flipV="1">
            <a:off x="7099170" y="4134344"/>
            <a:ext cx="1087493" cy="5964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9" name="Picture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628" y="3386829"/>
            <a:ext cx="802240" cy="5099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424" y="1437637"/>
            <a:ext cx="563232" cy="431811"/>
          </a:xfrm>
          <a:prstGeom prst="rect">
            <a:avLst/>
          </a:prstGeom>
        </p:spPr>
      </p:pic>
      <p:sp>
        <p:nvSpPr>
          <p:cNvPr id="94" name="Freeform 93"/>
          <p:cNvSpPr/>
          <p:nvPr/>
        </p:nvSpPr>
        <p:spPr bwMode="auto">
          <a:xfrm>
            <a:off x="7282402" y="3830286"/>
            <a:ext cx="727551" cy="767329"/>
          </a:xfrm>
          <a:custGeom>
            <a:avLst/>
            <a:gdLst>
              <a:gd name="connsiteX0" fmla="*/ 0 w 1494788"/>
              <a:gd name="connsiteY0" fmla="*/ 767329 h 767329"/>
              <a:gd name="connsiteX1" fmla="*/ 158739 w 1494788"/>
              <a:gd name="connsiteY1" fmla="*/ 396894 h 767329"/>
              <a:gd name="connsiteX2" fmla="*/ 224880 w 1494788"/>
              <a:gd name="connsiteY2" fmla="*/ 251366 h 767329"/>
              <a:gd name="connsiteX3" fmla="*/ 224880 w 1494788"/>
              <a:gd name="connsiteY3" fmla="*/ 251366 h 767329"/>
              <a:gd name="connsiteX4" fmla="*/ 343934 w 1494788"/>
              <a:gd name="connsiteY4" fmla="*/ 291056 h 767329"/>
              <a:gd name="connsiteX5" fmla="*/ 370390 w 1494788"/>
              <a:gd name="connsiteY5" fmla="*/ 396894 h 767329"/>
              <a:gd name="connsiteX6" fmla="*/ 462987 w 1494788"/>
              <a:gd name="connsiteY6" fmla="*/ 463043 h 767329"/>
              <a:gd name="connsiteX7" fmla="*/ 542357 w 1494788"/>
              <a:gd name="connsiteY7" fmla="*/ 357205 h 767329"/>
              <a:gd name="connsiteX8" fmla="*/ 754008 w 1494788"/>
              <a:gd name="connsiteY8" fmla="*/ 0 h 767329"/>
              <a:gd name="connsiteX9" fmla="*/ 939203 w 1494788"/>
              <a:gd name="connsiteY9" fmla="*/ 304286 h 767329"/>
              <a:gd name="connsiteX10" fmla="*/ 1005344 w 1494788"/>
              <a:gd name="connsiteY10" fmla="*/ 410124 h 767329"/>
              <a:gd name="connsiteX11" fmla="*/ 1124398 w 1494788"/>
              <a:gd name="connsiteY11" fmla="*/ 357205 h 767329"/>
              <a:gd name="connsiteX12" fmla="*/ 1124398 w 1494788"/>
              <a:gd name="connsiteY12" fmla="*/ 357205 h 767329"/>
              <a:gd name="connsiteX13" fmla="*/ 1177311 w 1494788"/>
              <a:gd name="connsiteY13" fmla="*/ 238137 h 767329"/>
              <a:gd name="connsiteX14" fmla="*/ 1322821 w 1494788"/>
              <a:gd name="connsiteY14" fmla="*/ 198447 h 767329"/>
              <a:gd name="connsiteX15" fmla="*/ 1494788 w 1494788"/>
              <a:gd name="connsiteY15" fmla="*/ 754099 h 76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94788" h="767329">
                <a:moveTo>
                  <a:pt x="0" y="767329"/>
                </a:moveTo>
                <a:lnTo>
                  <a:pt x="158739" y="396894"/>
                </a:lnTo>
                <a:lnTo>
                  <a:pt x="224880" y="251366"/>
                </a:lnTo>
                <a:lnTo>
                  <a:pt x="224880" y="251366"/>
                </a:lnTo>
                <a:lnTo>
                  <a:pt x="343934" y="291056"/>
                </a:lnTo>
                <a:lnTo>
                  <a:pt x="370390" y="396894"/>
                </a:lnTo>
                <a:lnTo>
                  <a:pt x="462987" y="463043"/>
                </a:lnTo>
                <a:lnTo>
                  <a:pt x="542357" y="357205"/>
                </a:lnTo>
                <a:lnTo>
                  <a:pt x="754008" y="0"/>
                </a:lnTo>
                <a:lnTo>
                  <a:pt x="939203" y="304286"/>
                </a:lnTo>
                <a:lnTo>
                  <a:pt x="1005344" y="410124"/>
                </a:lnTo>
                <a:lnTo>
                  <a:pt x="1124398" y="357205"/>
                </a:lnTo>
                <a:lnTo>
                  <a:pt x="1124398" y="357205"/>
                </a:lnTo>
                <a:lnTo>
                  <a:pt x="1177311" y="238137"/>
                </a:lnTo>
                <a:lnTo>
                  <a:pt x="1322821" y="198447"/>
                </a:lnTo>
                <a:lnTo>
                  <a:pt x="1494788" y="754099"/>
                </a:lnTo>
              </a:path>
            </a:pathLst>
          </a:cu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95" name="Freeform 94"/>
          <p:cNvSpPr/>
          <p:nvPr/>
        </p:nvSpPr>
        <p:spPr bwMode="auto">
          <a:xfrm>
            <a:off x="8416449" y="3823928"/>
            <a:ext cx="727551" cy="767329"/>
          </a:xfrm>
          <a:custGeom>
            <a:avLst/>
            <a:gdLst>
              <a:gd name="connsiteX0" fmla="*/ 0 w 1494788"/>
              <a:gd name="connsiteY0" fmla="*/ 767329 h 767329"/>
              <a:gd name="connsiteX1" fmla="*/ 158739 w 1494788"/>
              <a:gd name="connsiteY1" fmla="*/ 396894 h 767329"/>
              <a:gd name="connsiteX2" fmla="*/ 224880 w 1494788"/>
              <a:gd name="connsiteY2" fmla="*/ 251366 h 767329"/>
              <a:gd name="connsiteX3" fmla="*/ 224880 w 1494788"/>
              <a:gd name="connsiteY3" fmla="*/ 251366 h 767329"/>
              <a:gd name="connsiteX4" fmla="*/ 343934 w 1494788"/>
              <a:gd name="connsiteY4" fmla="*/ 291056 h 767329"/>
              <a:gd name="connsiteX5" fmla="*/ 370390 w 1494788"/>
              <a:gd name="connsiteY5" fmla="*/ 396894 h 767329"/>
              <a:gd name="connsiteX6" fmla="*/ 462987 w 1494788"/>
              <a:gd name="connsiteY6" fmla="*/ 463043 h 767329"/>
              <a:gd name="connsiteX7" fmla="*/ 542357 w 1494788"/>
              <a:gd name="connsiteY7" fmla="*/ 357205 h 767329"/>
              <a:gd name="connsiteX8" fmla="*/ 754008 w 1494788"/>
              <a:gd name="connsiteY8" fmla="*/ 0 h 767329"/>
              <a:gd name="connsiteX9" fmla="*/ 939203 w 1494788"/>
              <a:gd name="connsiteY9" fmla="*/ 304286 h 767329"/>
              <a:gd name="connsiteX10" fmla="*/ 1005344 w 1494788"/>
              <a:gd name="connsiteY10" fmla="*/ 410124 h 767329"/>
              <a:gd name="connsiteX11" fmla="*/ 1124398 w 1494788"/>
              <a:gd name="connsiteY11" fmla="*/ 357205 h 767329"/>
              <a:gd name="connsiteX12" fmla="*/ 1124398 w 1494788"/>
              <a:gd name="connsiteY12" fmla="*/ 357205 h 767329"/>
              <a:gd name="connsiteX13" fmla="*/ 1177311 w 1494788"/>
              <a:gd name="connsiteY13" fmla="*/ 238137 h 767329"/>
              <a:gd name="connsiteX14" fmla="*/ 1322821 w 1494788"/>
              <a:gd name="connsiteY14" fmla="*/ 198447 h 767329"/>
              <a:gd name="connsiteX15" fmla="*/ 1494788 w 1494788"/>
              <a:gd name="connsiteY15" fmla="*/ 754099 h 76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94788" h="767329">
                <a:moveTo>
                  <a:pt x="0" y="767329"/>
                </a:moveTo>
                <a:lnTo>
                  <a:pt x="158739" y="396894"/>
                </a:lnTo>
                <a:lnTo>
                  <a:pt x="224880" y="251366"/>
                </a:lnTo>
                <a:lnTo>
                  <a:pt x="224880" y="251366"/>
                </a:lnTo>
                <a:lnTo>
                  <a:pt x="343934" y="291056"/>
                </a:lnTo>
                <a:lnTo>
                  <a:pt x="370390" y="396894"/>
                </a:lnTo>
                <a:lnTo>
                  <a:pt x="462987" y="463043"/>
                </a:lnTo>
                <a:lnTo>
                  <a:pt x="542357" y="357205"/>
                </a:lnTo>
                <a:lnTo>
                  <a:pt x="754008" y="0"/>
                </a:lnTo>
                <a:lnTo>
                  <a:pt x="939203" y="304286"/>
                </a:lnTo>
                <a:lnTo>
                  <a:pt x="1005344" y="410124"/>
                </a:lnTo>
                <a:lnTo>
                  <a:pt x="1124398" y="357205"/>
                </a:lnTo>
                <a:lnTo>
                  <a:pt x="1124398" y="357205"/>
                </a:lnTo>
                <a:lnTo>
                  <a:pt x="1177311" y="238137"/>
                </a:lnTo>
                <a:lnTo>
                  <a:pt x="1322821" y="198447"/>
                </a:lnTo>
                <a:lnTo>
                  <a:pt x="1494788" y="754099"/>
                </a:lnTo>
              </a:path>
            </a:pathLst>
          </a:cu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96" name="Freeform 95"/>
          <p:cNvSpPr/>
          <p:nvPr/>
        </p:nvSpPr>
        <p:spPr bwMode="auto">
          <a:xfrm>
            <a:off x="6217806" y="3810700"/>
            <a:ext cx="727551" cy="767329"/>
          </a:xfrm>
          <a:custGeom>
            <a:avLst/>
            <a:gdLst>
              <a:gd name="connsiteX0" fmla="*/ 0 w 1494788"/>
              <a:gd name="connsiteY0" fmla="*/ 767329 h 767329"/>
              <a:gd name="connsiteX1" fmla="*/ 158739 w 1494788"/>
              <a:gd name="connsiteY1" fmla="*/ 396894 h 767329"/>
              <a:gd name="connsiteX2" fmla="*/ 224880 w 1494788"/>
              <a:gd name="connsiteY2" fmla="*/ 251366 h 767329"/>
              <a:gd name="connsiteX3" fmla="*/ 224880 w 1494788"/>
              <a:gd name="connsiteY3" fmla="*/ 251366 h 767329"/>
              <a:gd name="connsiteX4" fmla="*/ 343934 w 1494788"/>
              <a:gd name="connsiteY4" fmla="*/ 291056 h 767329"/>
              <a:gd name="connsiteX5" fmla="*/ 370390 w 1494788"/>
              <a:gd name="connsiteY5" fmla="*/ 396894 h 767329"/>
              <a:gd name="connsiteX6" fmla="*/ 462987 w 1494788"/>
              <a:gd name="connsiteY6" fmla="*/ 463043 h 767329"/>
              <a:gd name="connsiteX7" fmla="*/ 542357 w 1494788"/>
              <a:gd name="connsiteY7" fmla="*/ 357205 h 767329"/>
              <a:gd name="connsiteX8" fmla="*/ 754008 w 1494788"/>
              <a:gd name="connsiteY8" fmla="*/ 0 h 767329"/>
              <a:gd name="connsiteX9" fmla="*/ 939203 w 1494788"/>
              <a:gd name="connsiteY9" fmla="*/ 304286 h 767329"/>
              <a:gd name="connsiteX10" fmla="*/ 1005344 w 1494788"/>
              <a:gd name="connsiteY10" fmla="*/ 410124 h 767329"/>
              <a:gd name="connsiteX11" fmla="*/ 1124398 w 1494788"/>
              <a:gd name="connsiteY11" fmla="*/ 357205 h 767329"/>
              <a:gd name="connsiteX12" fmla="*/ 1124398 w 1494788"/>
              <a:gd name="connsiteY12" fmla="*/ 357205 h 767329"/>
              <a:gd name="connsiteX13" fmla="*/ 1177311 w 1494788"/>
              <a:gd name="connsiteY13" fmla="*/ 238137 h 767329"/>
              <a:gd name="connsiteX14" fmla="*/ 1322821 w 1494788"/>
              <a:gd name="connsiteY14" fmla="*/ 198447 h 767329"/>
              <a:gd name="connsiteX15" fmla="*/ 1494788 w 1494788"/>
              <a:gd name="connsiteY15" fmla="*/ 754099 h 76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94788" h="767329">
                <a:moveTo>
                  <a:pt x="0" y="767329"/>
                </a:moveTo>
                <a:lnTo>
                  <a:pt x="158739" y="396894"/>
                </a:lnTo>
                <a:lnTo>
                  <a:pt x="224880" y="251366"/>
                </a:lnTo>
                <a:lnTo>
                  <a:pt x="224880" y="251366"/>
                </a:lnTo>
                <a:lnTo>
                  <a:pt x="343934" y="291056"/>
                </a:lnTo>
                <a:lnTo>
                  <a:pt x="370390" y="396894"/>
                </a:lnTo>
                <a:lnTo>
                  <a:pt x="462987" y="463043"/>
                </a:lnTo>
                <a:lnTo>
                  <a:pt x="542357" y="357205"/>
                </a:lnTo>
                <a:lnTo>
                  <a:pt x="754008" y="0"/>
                </a:lnTo>
                <a:lnTo>
                  <a:pt x="939203" y="304286"/>
                </a:lnTo>
                <a:lnTo>
                  <a:pt x="1005344" y="410124"/>
                </a:lnTo>
                <a:lnTo>
                  <a:pt x="1124398" y="357205"/>
                </a:lnTo>
                <a:lnTo>
                  <a:pt x="1124398" y="357205"/>
                </a:lnTo>
                <a:lnTo>
                  <a:pt x="1177311" y="238137"/>
                </a:lnTo>
                <a:lnTo>
                  <a:pt x="1322821" y="198447"/>
                </a:lnTo>
                <a:lnTo>
                  <a:pt x="1494788" y="754099"/>
                </a:lnTo>
              </a:path>
            </a:pathLst>
          </a:cu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865177" y="5768195"/>
            <a:ext cx="564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happens when the repetitions overlap?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16" y="3059177"/>
            <a:ext cx="1962314" cy="15781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39" y="3054675"/>
            <a:ext cx="1985957" cy="15958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240" y="3042853"/>
            <a:ext cx="1980046" cy="1607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86" y="630030"/>
            <a:ext cx="1983902" cy="1603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093" y="612582"/>
            <a:ext cx="2014807" cy="1631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4502" y="388506"/>
            <a:ext cx="701680" cy="1989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4956" y="607784"/>
            <a:ext cx="2024956" cy="16399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3131" y="594463"/>
            <a:ext cx="2013314" cy="1615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8286" y="370805"/>
            <a:ext cx="500292" cy="198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68" y="2812065"/>
            <a:ext cx="2352413" cy="18913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0252" y="365160"/>
            <a:ext cx="622300" cy="254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83399" y="5556518"/>
            <a:ext cx="124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Aliasing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rot="16200000" flipV="1">
            <a:off x="5886513" y="4908277"/>
            <a:ext cx="687950" cy="343935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rot="5400000" flipH="1" flipV="1">
            <a:off x="7215950" y="4928125"/>
            <a:ext cx="635031" cy="357161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72" y="1125463"/>
            <a:ext cx="8229600" cy="1511300"/>
          </a:xfrm>
          <a:prstGeom prst="rect">
            <a:avLst/>
          </a:prstGeom>
        </p:spPr>
      </p:pic>
      <p:grpSp>
        <p:nvGrpSpPr>
          <p:cNvPr id="3" name="Group 7"/>
          <p:cNvGrpSpPr/>
          <p:nvPr/>
        </p:nvGrpSpPr>
        <p:grpSpPr>
          <a:xfrm>
            <a:off x="437094" y="3335362"/>
            <a:ext cx="8647272" cy="2800786"/>
            <a:chOff x="437094" y="3335362"/>
            <a:chExt cx="8647272" cy="28007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094" y="3335362"/>
              <a:ext cx="8216900" cy="1219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7867" y="5305151"/>
              <a:ext cx="83964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Both waves fit the same samples. Aliasing consists in “perceiving”</a:t>
              </a:r>
              <a:br>
                <a:rPr lang="en-US" dirty="0" smtClean="0"/>
              </a:br>
              <a:r>
                <a:rPr lang="en-US" dirty="0" smtClean="0"/>
                <a:t>the red wave when the actual input was the blue wave. 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6858000" cy="1022350"/>
          </a:xfrm>
        </p:spPr>
        <p:txBody>
          <a:bodyPr/>
          <a:lstStyle/>
          <a:p>
            <a:pPr eaLnBrk="1" hangingPunct="1"/>
            <a:r>
              <a:rPr lang="en-US" sz="3300" smtClean="0">
                <a:ea typeface="ＭＳ Ｐゴシック" pitchFamily="-1" charset="-128"/>
                <a:cs typeface="ＭＳ Ｐゴシック" pitchFamily="-1" charset="-128"/>
              </a:rPr>
              <a:t>Contrast Sensitivity Function</a:t>
            </a:r>
          </a:p>
        </p:txBody>
      </p:sp>
      <p:pic>
        <p:nvPicPr>
          <p:cNvPr id="20483" name="Picture 18" descr="CS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8787" y="2632636"/>
            <a:ext cx="8302625" cy="2276475"/>
          </a:xfrm>
          <a:noFill/>
        </p:spPr>
      </p:pic>
      <p:sp>
        <p:nvSpPr>
          <p:cNvPr id="20484" name="Freeform 19"/>
          <p:cNvSpPr>
            <a:spLocks/>
          </p:cNvSpPr>
          <p:nvPr/>
        </p:nvSpPr>
        <p:spPr bwMode="auto">
          <a:xfrm>
            <a:off x="1144587" y="2934261"/>
            <a:ext cx="7094538" cy="1949450"/>
          </a:xfrm>
          <a:custGeom>
            <a:avLst/>
            <a:gdLst>
              <a:gd name="T0" fmla="*/ 0 w 4469"/>
              <a:gd name="T1" fmla="*/ 2147483647 h 1228"/>
              <a:gd name="T2" fmla="*/ 2147483647 w 4469"/>
              <a:gd name="T3" fmla="*/ 2147483647 h 1228"/>
              <a:gd name="T4" fmla="*/ 2147483647 w 4469"/>
              <a:gd name="T5" fmla="*/ 2147483647 h 1228"/>
              <a:gd name="T6" fmla="*/ 2147483647 w 4469"/>
              <a:gd name="T7" fmla="*/ 2147483647 h 1228"/>
              <a:gd name="T8" fmla="*/ 2147483647 w 4469"/>
              <a:gd name="T9" fmla="*/ 2147483647 h 1228"/>
              <a:gd name="T10" fmla="*/ 2147483647 w 4469"/>
              <a:gd name="T11" fmla="*/ 2147483647 h 1228"/>
              <a:gd name="T12" fmla="*/ 2147483647 w 4469"/>
              <a:gd name="T13" fmla="*/ 2147483647 h 1228"/>
              <a:gd name="T14" fmla="*/ 2147483647 w 4469"/>
              <a:gd name="T15" fmla="*/ 2147483647 h 1228"/>
              <a:gd name="T16" fmla="*/ 2147483647 w 4469"/>
              <a:gd name="T17" fmla="*/ 2147483647 h 12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69"/>
              <a:gd name="T28" fmla="*/ 0 h 1228"/>
              <a:gd name="T29" fmla="*/ 4469 w 4469"/>
              <a:gd name="T30" fmla="*/ 1228 h 12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69" h="1228">
                <a:moveTo>
                  <a:pt x="0" y="786"/>
                </a:moveTo>
                <a:cubicBezTo>
                  <a:pt x="216" y="702"/>
                  <a:pt x="965" y="402"/>
                  <a:pt x="1296" y="282"/>
                </a:cubicBezTo>
                <a:cubicBezTo>
                  <a:pt x="1627" y="162"/>
                  <a:pt x="1799" y="112"/>
                  <a:pt x="1984" y="66"/>
                </a:cubicBezTo>
                <a:cubicBezTo>
                  <a:pt x="2169" y="20"/>
                  <a:pt x="2243" y="8"/>
                  <a:pt x="2405" y="4"/>
                </a:cubicBezTo>
                <a:cubicBezTo>
                  <a:pt x="2567" y="0"/>
                  <a:pt x="2772" y="10"/>
                  <a:pt x="2955" y="39"/>
                </a:cubicBezTo>
                <a:cubicBezTo>
                  <a:pt x="3139" y="68"/>
                  <a:pt x="3345" y="103"/>
                  <a:pt x="3506" y="179"/>
                </a:cubicBezTo>
                <a:cubicBezTo>
                  <a:pt x="3666" y="255"/>
                  <a:pt x="3781" y="365"/>
                  <a:pt x="3919" y="494"/>
                </a:cubicBezTo>
                <a:cubicBezTo>
                  <a:pt x="4056" y="622"/>
                  <a:pt x="4240" y="826"/>
                  <a:pt x="4331" y="948"/>
                </a:cubicBezTo>
                <a:cubicBezTo>
                  <a:pt x="4423" y="1071"/>
                  <a:pt x="4446" y="1149"/>
                  <a:pt x="4469" y="12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 smtClean="0">
              <a:solidFill>
                <a:prstClr val="black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485" name="Rectangle 20"/>
          <p:cNvSpPr>
            <a:spLocks noChangeArrowheads="1"/>
          </p:cNvSpPr>
          <p:nvPr/>
        </p:nvSpPr>
        <p:spPr bwMode="auto">
          <a:xfrm>
            <a:off x="461962" y="2607236"/>
            <a:ext cx="8302625" cy="227647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457200"/>
            <a:endParaRPr lang="en-US" sz="1600">
              <a:solidFill>
                <a:prstClr val="black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486" name="Text Box 21"/>
          <p:cNvSpPr txBox="1">
            <a:spLocks noChangeArrowheads="1"/>
          </p:cNvSpPr>
          <p:nvPr/>
        </p:nvSpPr>
        <p:spPr bwMode="auto">
          <a:xfrm>
            <a:off x="676275" y="4905936"/>
            <a:ext cx="468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0.1</a:t>
            </a:r>
          </a:p>
        </p:txBody>
      </p:sp>
      <p:sp>
        <p:nvSpPr>
          <p:cNvPr id="20487" name="Text Box 22"/>
          <p:cNvSpPr txBox="1">
            <a:spLocks noChangeArrowheads="1"/>
          </p:cNvSpPr>
          <p:nvPr/>
        </p:nvSpPr>
        <p:spPr bwMode="auto">
          <a:xfrm>
            <a:off x="2805112" y="4905936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1</a:t>
            </a:r>
          </a:p>
        </p:txBody>
      </p:sp>
      <p:sp>
        <p:nvSpPr>
          <p:cNvPr id="20488" name="Text Box 23"/>
          <p:cNvSpPr txBox="1">
            <a:spLocks noChangeArrowheads="1"/>
          </p:cNvSpPr>
          <p:nvPr/>
        </p:nvSpPr>
        <p:spPr bwMode="auto">
          <a:xfrm>
            <a:off x="7883525" y="4905936"/>
            <a:ext cx="52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100</a:t>
            </a:r>
          </a:p>
        </p:txBody>
      </p:sp>
      <p:sp>
        <p:nvSpPr>
          <p:cNvPr id="20489" name="Text Box 24"/>
          <p:cNvSpPr txBox="1">
            <a:spLocks noChangeArrowheads="1"/>
          </p:cNvSpPr>
          <p:nvPr/>
        </p:nvSpPr>
        <p:spPr bwMode="auto">
          <a:xfrm>
            <a:off x="5453062" y="4905936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10</a:t>
            </a:r>
          </a:p>
        </p:txBody>
      </p:sp>
      <p:sp>
        <p:nvSpPr>
          <p:cNvPr id="20490" name="Text Box 25"/>
          <p:cNvSpPr txBox="1">
            <a:spLocks noChangeArrowheads="1"/>
          </p:cNvSpPr>
          <p:nvPr/>
        </p:nvSpPr>
        <p:spPr bwMode="auto">
          <a:xfrm>
            <a:off x="2897187" y="5147236"/>
            <a:ext cx="2849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Spatial frequency (cycles/degree)</a:t>
            </a:r>
          </a:p>
        </p:txBody>
      </p:sp>
      <p:sp>
        <p:nvSpPr>
          <p:cNvPr id="20491" name="Text Box 26"/>
          <p:cNvSpPr txBox="1">
            <a:spLocks noChangeArrowheads="1"/>
          </p:cNvSpPr>
          <p:nvPr/>
        </p:nvSpPr>
        <p:spPr bwMode="auto">
          <a:xfrm rot="-5400000">
            <a:off x="-696119" y="3544655"/>
            <a:ext cx="16986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Contrast sensitivity</a:t>
            </a:r>
          </a:p>
        </p:txBody>
      </p:sp>
      <p:sp>
        <p:nvSpPr>
          <p:cNvPr id="20492" name="Text Box 27"/>
          <p:cNvSpPr txBox="1">
            <a:spLocks noChangeArrowheads="1"/>
          </p:cNvSpPr>
          <p:nvPr/>
        </p:nvSpPr>
        <p:spPr bwMode="auto">
          <a:xfrm>
            <a:off x="1068387" y="2713599"/>
            <a:ext cx="1000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b="1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Invisible</a:t>
            </a:r>
          </a:p>
        </p:txBody>
      </p:sp>
      <p:sp>
        <p:nvSpPr>
          <p:cNvPr id="20493" name="Text Box 28"/>
          <p:cNvSpPr txBox="1">
            <a:spLocks noChangeArrowheads="1"/>
          </p:cNvSpPr>
          <p:nvPr/>
        </p:nvSpPr>
        <p:spPr bwMode="auto">
          <a:xfrm>
            <a:off x="3735387" y="3153336"/>
            <a:ext cx="81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b="1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visible</a:t>
            </a:r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4800" y="838200"/>
            <a:ext cx="323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Blackmore &amp; Campbell (1969)</a:t>
            </a:r>
          </a:p>
        </p:txBody>
      </p:sp>
      <p:sp>
        <p:nvSpPr>
          <p:cNvPr id="20495" name="Rectangle 34"/>
          <p:cNvSpPr>
            <a:spLocks noChangeArrowheads="1"/>
          </p:cNvSpPr>
          <p:nvPr/>
        </p:nvSpPr>
        <p:spPr bwMode="auto">
          <a:xfrm>
            <a:off x="4497387" y="2937436"/>
            <a:ext cx="609600" cy="1981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endParaRPr lang="en-US" sz="1800" smtClean="0">
              <a:solidFill>
                <a:prstClr val="black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496" name="Text Box 35"/>
          <p:cNvSpPr txBox="1">
            <a:spLocks noChangeArrowheads="1"/>
          </p:cNvSpPr>
          <p:nvPr/>
        </p:nvSpPr>
        <p:spPr bwMode="auto">
          <a:xfrm>
            <a:off x="1704321" y="1012265"/>
            <a:ext cx="562927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Maximum sensitivity</a:t>
            </a:r>
          </a:p>
          <a:p>
            <a:pPr algn="ctr" defTabSz="457200"/>
            <a:r>
              <a:rPr lang="en-US" sz="28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~ </a:t>
            </a:r>
            <a:r>
              <a:rPr lang="en-US" sz="3200" b="1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6</a:t>
            </a:r>
            <a:r>
              <a:rPr lang="en-US" sz="40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cycles / degree of visual angle</a:t>
            </a:r>
          </a:p>
        </p:txBody>
      </p:sp>
      <p:sp>
        <p:nvSpPr>
          <p:cNvPr id="20498" name="AutoShape 37"/>
          <p:cNvSpPr>
            <a:spLocks noChangeArrowheads="1"/>
          </p:cNvSpPr>
          <p:nvPr/>
        </p:nvSpPr>
        <p:spPr bwMode="auto">
          <a:xfrm>
            <a:off x="4573587" y="2099236"/>
            <a:ext cx="381000" cy="76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 defTabSz="457200"/>
            <a:endParaRPr lang="en-US" sz="1800">
              <a:solidFill>
                <a:prstClr val="black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499" name="Text Box 38"/>
          <p:cNvSpPr txBox="1">
            <a:spLocks noChangeArrowheads="1"/>
          </p:cNvSpPr>
          <p:nvPr/>
        </p:nvSpPr>
        <p:spPr bwMode="auto">
          <a:xfrm>
            <a:off x="1027112" y="5131361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Low</a:t>
            </a:r>
          </a:p>
        </p:txBody>
      </p:sp>
      <p:sp>
        <p:nvSpPr>
          <p:cNvPr id="20500" name="Text Box 39"/>
          <p:cNvSpPr txBox="1">
            <a:spLocks noChangeArrowheads="1"/>
          </p:cNvSpPr>
          <p:nvPr/>
        </p:nvSpPr>
        <p:spPr bwMode="auto">
          <a:xfrm>
            <a:off x="7065962" y="5055161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High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58786" y="6027003"/>
            <a:ext cx="2185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Things far away</a:t>
            </a:r>
            <a:br>
              <a:rPr lang="en-US" dirty="0" smtClean="0"/>
            </a:br>
            <a:r>
              <a:rPr lang="en-US" dirty="0" smtClean="0"/>
              <a:t>are hard to see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027003"/>
            <a:ext cx="3363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Things that are very close</a:t>
            </a:r>
            <a:br>
              <a:rPr lang="en-US" dirty="0" smtClean="0"/>
            </a:br>
            <a:r>
              <a:rPr lang="en-US" dirty="0" smtClean="0"/>
              <a:t>and large are hard to see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sampling theorem  (also known as </a:t>
            </a:r>
            <a:r>
              <a:rPr lang="en-US" dirty="0" err="1" smtClean="0"/>
              <a:t>Nyquist</a:t>
            </a:r>
            <a:r>
              <a:rPr lang="en-US" dirty="0" smtClean="0"/>
              <a:t> theorem) states that for a signal to be perfectly reconstructed from it samples, the sampling period </a:t>
            </a:r>
            <a:r>
              <a:rPr lang="en-US" i="1" dirty="0" smtClean="0"/>
              <a:t>T</a:t>
            </a:r>
            <a:r>
              <a:rPr lang="en-US" i="1" baseline="-25000" dirty="0" smtClean="0"/>
              <a:t>s</a:t>
            </a:r>
            <a:r>
              <a:rPr lang="en-US" dirty="0" smtClean="0"/>
              <a:t> has to be </a:t>
            </a:r>
            <a:r>
              <a:rPr lang="en-US" i="1" dirty="0" smtClean="0"/>
              <a:t>T</a:t>
            </a:r>
            <a:r>
              <a:rPr lang="en-US" i="1" baseline="-25000" dirty="0" smtClean="0"/>
              <a:t>s</a:t>
            </a:r>
            <a:r>
              <a:rPr lang="en-US" dirty="0" smtClean="0"/>
              <a:t> &gt; </a:t>
            </a:r>
            <a:r>
              <a:rPr lang="en-US" i="1" dirty="0" smtClean="0"/>
              <a:t>T</a:t>
            </a:r>
            <a:r>
              <a:rPr lang="en-US" i="1" baseline="-25000" dirty="0" smtClean="0"/>
              <a:t>min</a:t>
            </a:r>
            <a:r>
              <a:rPr lang="en-US" dirty="0" smtClean="0"/>
              <a:t>/2  where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min</a:t>
            </a:r>
            <a:r>
              <a:rPr lang="en-US" dirty="0" smtClean="0"/>
              <a:t> is the period of the highest frequency present in the input signal.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110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804381" y="6018433"/>
            <a:ext cx="2883748" cy="158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rot="16200000" flipV="1">
            <a:off x="3643299" y="5569519"/>
            <a:ext cx="1087493" cy="5964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280429" y="4848979"/>
            <a:ext cx="99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 </a:t>
            </a:r>
            <a:r>
              <a:rPr lang="en-US" dirty="0" smtClean="0"/>
              <a:t>(</a:t>
            </a:r>
            <a:r>
              <a:rPr lang="en-US" i="1" dirty="0" err="1" smtClean="0"/>
              <a:t>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 bwMode="auto">
          <a:xfrm>
            <a:off x="3822951" y="5239002"/>
            <a:ext cx="727551" cy="767329"/>
          </a:xfrm>
          <a:custGeom>
            <a:avLst/>
            <a:gdLst>
              <a:gd name="connsiteX0" fmla="*/ 0 w 1494788"/>
              <a:gd name="connsiteY0" fmla="*/ 767329 h 767329"/>
              <a:gd name="connsiteX1" fmla="*/ 158739 w 1494788"/>
              <a:gd name="connsiteY1" fmla="*/ 396894 h 767329"/>
              <a:gd name="connsiteX2" fmla="*/ 224880 w 1494788"/>
              <a:gd name="connsiteY2" fmla="*/ 251366 h 767329"/>
              <a:gd name="connsiteX3" fmla="*/ 224880 w 1494788"/>
              <a:gd name="connsiteY3" fmla="*/ 251366 h 767329"/>
              <a:gd name="connsiteX4" fmla="*/ 343934 w 1494788"/>
              <a:gd name="connsiteY4" fmla="*/ 291056 h 767329"/>
              <a:gd name="connsiteX5" fmla="*/ 370390 w 1494788"/>
              <a:gd name="connsiteY5" fmla="*/ 396894 h 767329"/>
              <a:gd name="connsiteX6" fmla="*/ 462987 w 1494788"/>
              <a:gd name="connsiteY6" fmla="*/ 463043 h 767329"/>
              <a:gd name="connsiteX7" fmla="*/ 542357 w 1494788"/>
              <a:gd name="connsiteY7" fmla="*/ 357205 h 767329"/>
              <a:gd name="connsiteX8" fmla="*/ 754008 w 1494788"/>
              <a:gd name="connsiteY8" fmla="*/ 0 h 767329"/>
              <a:gd name="connsiteX9" fmla="*/ 939203 w 1494788"/>
              <a:gd name="connsiteY9" fmla="*/ 304286 h 767329"/>
              <a:gd name="connsiteX10" fmla="*/ 1005344 w 1494788"/>
              <a:gd name="connsiteY10" fmla="*/ 410124 h 767329"/>
              <a:gd name="connsiteX11" fmla="*/ 1124398 w 1494788"/>
              <a:gd name="connsiteY11" fmla="*/ 357205 h 767329"/>
              <a:gd name="connsiteX12" fmla="*/ 1124398 w 1494788"/>
              <a:gd name="connsiteY12" fmla="*/ 357205 h 767329"/>
              <a:gd name="connsiteX13" fmla="*/ 1177311 w 1494788"/>
              <a:gd name="connsiteY13" fmla="*/ 238137 h 767329"/>
              <a:gd name="connsiteX14" fmla="*/ 1322821 w 1494788"/>
              <a:gd name="connsiteY14" fmla="*/ 198447 h 767329"/>
              <a:gd name="connsiteX15" fmla="*/ 1494788 w 1494788"/>
              <a:gd name="connsiteY15" fmla="*/ 754099 h 76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94788" h="767329">
                <a:moveTo>
                  <a:pt x="0" y="767329"/>
                </a:moveTo>
                <a:lnTo>
                  <a:pt x="158739" y="396894"/>
                </a:lnTo>
                <a:lnTo>
                  <a:pt x="224880" y="251366"/>
                </a:lnTo>
                <a:lnTo>
                  <a:pt x="224880" y="251366"/>
                </a:lnTo>
                <a:lnTo>
                  <a:pt x="343934" y="291056"/>
                </a:lnTo>
                <a:lnTo>
                  <a:pt x="370390" y="396894"/>
                </a:lnTo>
                <a:lnTo>
                  <a:pt x="462987" y="463043"/>
                </a:lnTo>
                <a:lnTo>
                  <a:pt x="542357" y="357205"/>
                </a:lnTo>
                <a:lnTo>
                  <a:pt x="754008" y="0"/>
                </a:lnTo>
                <a:lnTo>
                  <a:pt x="939203" y="304286"/>
                </a:lnTo>
                <a:lnTo>
                  <a:pt x="1005344" y="410124"/>
                </a:lnTo>
                <a:lnTo>
                  <a:pt x="1124398" y="357205"/>
                </a:lnTo>
                <a:lnTo>
                  <a:pt x="1124398" y="357205"/>
                </a:lnTo>
                <a:lnTo>
                  <a:pt x="1177311" y="238137"/>
                </a:lnTo>
                <a:lnTo>
                  <a:pt x="1322821" y="198447"/>
                </a:lnTo>
                <a:lnTo>
                  <a:pt x="1494788" y="754099"/>
                </a:lnTo>
              </a:path>
            </a:pathLst>
          </a:cu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5400000" flipH="1" flipV="1">
            <a:off x="4418205" y="6204778"/>
            <a:ext cx="291055" cy="1588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="http://schemas.openxmlformats.org/drawingml/2006/main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4074288" y="6277265"/>
            <a:ext cx="1100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/T</a:t>
            </a:r>
            <a:r>
              <a:rPr lang="en-US" baseline="-25000" dirty="0" smtClean="0"/>
              <a:t>min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5278551" y="5897047"/>
            <a:ext cx="412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w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910" y="2868064"/>
            <a:ext cx="6736147" cy="2114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610" y="5045413"/>
            <a:ext cx="6723016" cy="1798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Antialising</a:t>
            </a:r>
            <a:r>
              <a:rPr lang="en-US" dirty="0" smtClean="0"/>
              <a:t>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1752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Before sampling, apply a low pass-filter to remove all the frequencies that will produce aliasing.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3865" y="3495566"/>
            <a:ext cx="1951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Without </a:t>
            </a:r>
            <a:r>
              <a:rPr lang="en-US" sz="1800" dirty="0" err="1" smtClean="0"/>
              <a:t>antialising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filter.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47985" y="5559604"/>
            <a:ext cx="1656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With </a:t>
            </a:r>
            <a:r>
              <a:rPr lang="en-US" sz="1800" dirty="0" err="1" smtClean="0"/>
              <a:t>antialising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filter.</a:t>
            </a:r>
            <a:endParaRPr lang="en-US" sz="1800" dirty="0"/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the 2D sampling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37" y="1786024"/>
            <a:ext cx="7079116" cy="1158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220" y="1177452"/>
            <a:ext cx="3914057" cy="404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66" y="3521188"/>
            <a:ext cx="2925892" cy="28315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583" y="3280990"/>
            <a:ext cx="3433319" cy="30825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7236" y="6310619"/>
            <a:ext cx="2876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Rectangular sampling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16132" y="6290495"/>
            <a:ext cx="272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Hexagonal sampling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2D sampling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2362200" y="6477000"/>
            <a:ext cx="6621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Images from: http://www.cns.nyu.edu/~david/courses/perception/lecturenotes/retina/retina.html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3505200" y="2819400"/>
            <a:ext cx="2204036" cy="2395954"/>
            <a:chOff x="3505200" y="2819400"/>
            <a:chExt cx="2204036" cy="2395954"/>
          </a:xfrm>
        </p:grpSpPr>
        <p:pic>
          <p:nvPicPr>
            <p:cNvPr id="41989" name="Picture 3"/>
            <p:cNvPicPr>
              <a:picLocks noChangeAspect="1"/>
            </p:cNvPicPr>
            <p:nvPr/>
          </p:nvPicPr>
          <p:blipFill>
            <a:blip r:embed="rId2"/>
            <a:srcRect l="12500" t="22221" r="17500" b="10001"/>
            <a:stretch>
              <a:fillRect/>
            </a:stretch>
          </p:blipFill>
          <p:spPr bwMode="auto">
            <a:xfrm>
              <a:off x="3505200" y="2819400"/>
              <a:ext cx="2204036" cy="1600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1" name="TextBox 5"/>
            <p:cNvSpPr txBox="1">
              <a:spLocks noChangeArrowheads="1"/>
            </p:cNvSpPr>
            <p:nvPr/>
          </p:nvSpPr>
          <p:spPr bwMode="auto">
            <a:xfrm>
              <a:off x="3733800" y="4419600"/>
              <a:ext cx="18389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Retinal fovea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4800" y="4876800"/>
              <a:ext cx="1073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Hexagonal</a:t>
              </a:r>
              <a:endParaRPr lang="en-US" sz="1600" dirty="0"/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5852890" y="2743200"/>
            <a:ext cx="3291109" cy="2776954"/>
            <a:chOff x="5852890" y="2743200"/>
            <a:chExt cx="3291109" cy="2776954"/>
          </a:xfrm>
        </p:grpSpPr>
        <p:pic>
          <p:nvPicPr>
            <p:cNvPr id="41990" name="Picture 4"/>
            <p:cNvPicPr>
              <a:picLocks noChangeAspect="1"/>
            </p:cNvPicPr>
            <p:nvPr/>
          </p:nvPicPr>
          <p:blipFill>
            <a:blip r:embed="rId3"/>
            <a:srcRect l="10001" t="26666" r="12500" b="8888"/>
            <a:stretch>
              <a:fillRect/>
            </a:stretch>
          </p:blipFill>
          <p:spPr bwMode="auto">
            <a:xfrm>
              <a:off x="5852890" y="2743200"/>
              <a:ext cx="3291109" cy="2052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2" name="TextBox 6"/>
            <p:cNvSpPr txBox="1">
              <a:spLocks noChangeArrowheads="1"/>
            </p:cNvSpPr>
            <p:nvPr/>
          </p:nvSpPr>
          <p:spPr bwMode="auto">
            <a:xfrm>
              <a:off x="6666066" y="4724400"/>
              <a:ext cx="22493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Retina periphery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62800" y="5181600"/>
              <a:ext cx="8799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Random</a:t>
              </a:r>
              <a:endParaRPr lang="en-US" sz="16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r="16433"/>
          <a:stretch>
            <a:fillRect/>
          </a:stretch>
        </p:blipFill>
        <p:spPr>
          <a:xfrm>
            <a:off x="0" y="1752600"/>
            <a:ext cx="3200400" cy="334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93" y="1394619"/>
            <a:ext cx="3759200" cy="373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6850" y="5263767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Vasarely</a:t>
            </a:r>
            <a:r>
              <a:rPr lang="en-US" dirty="0" smtClean="0"/>
              <a:t> visual illusion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13" y="1381919"/>
            <a:ext cx="3721100" cy="37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1770"/>
            <a:ext cx="1996473" cy="19829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863851" y="2372648"/>
            <a:ext cx="4058679" cy="2015658"/>
            <a:chOff x="458787" y="2607236"/>
            <a:chExt cx="8305800" cy="2311400"/>
          </a:xfrm>
        </p:grpSpPr>
        <p:pic>
          <p:nvPicPr>
            <p:cNvPr id="7" name="Picture 18" descr="CS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8787" y="2632636"/>
              <a:ext cx="8302625" cy="22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reeform 19"/>
            <p:cNvSpPr>
              <a:spLocks/>
            </p:cNvSpPr>
            <p:nvPr/>
          </p:nvSpPr>
          <p:spPr bwMode="auto">
            <a:xfrm>
              <a:off x="1144587" y="2934261"/>
              <a:ext cx="7094538" cy="1949450"/>
            </a:xfrm>
            <a:custGeom>
              <a:avLst/>
              <a:gdLst>
                <a:gd name="T0" fmla="*/ 0 w 4469"/>
                <a:gd name="T1" fmla="*/ 2147483647 h 1228"/>
                <a:gd name="T2" fmla="*/ 2147483647 w 4469"/>
                <a:gd name="T3" fmla="*/ 2147483647 h 1228"/>
                <a:gd name="T4" fmla="*/ 2147483647 w 4469"/>
                <a:gd name="T5" fmla="*/ 2147483647 h 1228"/>
                <a:gd name="T6" fmla="*/ 2147483647 w 4469"/>
                <a:gd name="T7" fmla="*/ 2147483647 h 1228"/>
                <a:gd name="T8" fmla="*/ 2147483647 w 4469"/>
                <a:gd name="T9" fmla="*/ 2147483647 h 1228"/>
                <a:gd name="T10" fmla="*/ 2147483647 w 4469"/>
                <a:gd name="T11" fmla="*/ 2147483647 h 1228"/>
                <a:gd name="T12" fmla="*/ 2147483647 w 4469"/>
                <a:gd name="T13" fmla="*/ 2147483647 h 1228"/>
                <a:gd name="T14" fmla="*/ 2147483647 w 4469"/>
                <a:gd name="T15" fmla="*/ 2147483647 h 1228"/>
                <a:gd name="T16" fmla="*/ 2147483647 w 4469"/>
                <a:gd name="T17" fmla="*/ 2147483647 h 12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69"/>
                <a:gd name="T28" fmla="*/ 0 h 1228"/>
                <a:gd name="T29" fmla="*/ 4469 w 4469"/>
                <a:gd name="T30" fmla="*/ 1228 h 12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69" h="1228">
                  <a:moveTo>
                    <a:pt x="0" y="786"/>
                  </a:moveTo>
                  <a:cubicBezTo>
                    <a:pt x="216" y="702"/>
                    <a:pt x="965" y="402"/>
                    <a:pt x="1296" y="282"/>
                  </a:cubicBezTo>
                  <a:cubicBezTo>
                    <a:pt x="1627" y="162"/>
                    <a:pt x="1799" y="112"/>
                    <a:pt x="1984" y="66"/>
                  </a:cubicBezTo>
                  <a:cubicBezTo>
                    <a:pt x="2169" y="20"/>
                    <a:pt x="2243" y="8"/>
                    <a:pt x="2405" y="4"/>
                  </a:cubicBezTo>
                  <a:cubicBezTo>
                    <a:pt x="2567" y="0"/>
                    <a:pt x="2772" y="10"/>
                    <a:pt x="2955" y="39"/>
                  </a:cubicBezTo>
                  <a:cubicBezTo>
                    <a:pt x="3139" y="68"/>
                    <a:pt x="3345" y="103"/>
                    <a:pt x="3506" y="179"/>
                  </a:cubicBezTo>
                  <a:cubicBezTo>
                    <a:pt x="3666" y="255"/>
                    <a:pt x="3781" y="365"/>
                    <a:pt x="3919" y="494"/>
                  </a:cubicBezTo>
                  <a:cubicBezTo>
                    <a:pt x="4056" y="622"/>
                    <a:pt x="4240" y="826"/>
                    <a:pt x="4331" y="948"/>
                  </a:cubicBezTo>
                  <a:cubicBezTo>
                    <a:pt x="4423" y="1071"/>
                    <a:pt x="4446" y="1149"/>
                    <a:pt x="4469" y="122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sz="1800" smtClean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461962" y="2607236"/>
              <a:ext cx="8302625" cy="2276475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457200"/>
              <a:endParaRPr lang="en-US" sz="160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4497387" y="2937436"/>
              <a:ext cx="609600" cy="1981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800" smtClean="0">
                <a:solidFill>
                  <a:prstClr val="black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2176977" y="3349621"/>
            <a:ext cx="50237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060115" y="3390367"/>
            <a:ext cx="50237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98519" y="3182140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563"/>
            <a:ext cx="9144000" cy="2772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sharpening filter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65" y="1664494"/>
            <a:ext cx="6159500" cy="185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5807" y="1157253"/>
            <a:ext cx="8277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Subtract away the blurred components of the image: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750" y="3740411"/>
            <a:ext cx="7936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filter has an overall DC component of 1. It de-emphasizes</a:t>
            </a:r>
            <a:br>
              <a:rPr lang="en-US" dirty="0" smtClean="0"/>
            </a:br>
            <a:r>
              <a:rPr lang="en-US" dirty="0" smtClean="0"/>
              <a:t>the blur component of the image (low spatial frequencies).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81007" y="6174874"/>
            <a:ext cx="4361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The DC component is the mean value of the image 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816"/>
            <a:ext cx="2990231" cy="2960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736" y="755572"/>
            <a:ext cx="2990230" cy="2980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06" y="741614"/>
            <a:ext cx="2970094" cy="2980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7906"/>
            <a:ext cx="2960026" cy="2970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839" y="3887906"/>
            <a:ext cx="2970094" cy="2970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043" y="3908043"/>
            <a:ext cx="2949957" cy="29499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2154" y="321003"/>
            <a:ext cx="1663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“naturally” occurring filters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40945"/>
          <a:stretch>
            <a:fillRect/>
          </a:stretch>
        </p:blipFill>
        <p:spPr>
          <a:xfrm>
            <a:off x="0" y="1630623"/>
            <a:ext cx="5411718" cy="3567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8898"/>
          <a:stretch>
            <a:fillRect/>
          </a:stretch>
        </p:blipFill>
        <p:spPr>
          <a:xfrm>
            <a:off x="5397287" y="1638720"/>
            <a:ext cx="3766559" cy="356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Artistic effects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88" y="907189"/>
            <a:ext cx="5938788" cy="595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301" y="2341902"/>
            <a:ext cx="2378709" cy="2394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127" y="935102"/>
            <a:ext cx="5933511" cy="5922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98" y="65210"/>
            <a:ext cx="6792658" cy="6768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098" y="2198810"/>
            <a:ext cx="2685469" cy="2685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58" y="32870"/>
            <a:ext cx="6804809" cy="6792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Sequences</a:t>
            </a:r>
            <a:endParaRPr lang="en-US" dirty="0"/>
          </a:p>
        </p:txBody>
      </p:sp>
      <p:pic>
        <p:nvPicPr>
          <p:cNvPr id="10" name="people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54331" y="1073993"/>
            <a:ext cx="3737693" cy="3737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449"/>
            <a:ext cx="9173662" cy="11843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0" y="2555467"/>
            <a:ext cx="9144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54585" y="2472595"/>
            <a:ext cx="731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04887" y="2664950"/>
            <a:ext cx="4674918" cy="4193050"/>
            <a:chOff x="2204887" y="2664950"/>
            <a:chExt cx="4674918" cy="41930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8480" y="2664950"/>
              <a:ext cx="4421325" cy="41930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04887" y="6503847"/>
              <a:ext cx="586109" cy="3541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265145" y="1813592"/>
            <a:ext cx="4674918" cy="4193050"/>
            <a:chOff x="2204887" y="2664950"/>
            <a:chExt cx="4674918" cy="4193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8480" y="2664950"/>
              <a:ext cx="4421325" cy="41930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04887" y="6503847"/>
              <a:ext cx="586109" cy="3541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046" y="1343621"/>
            <a:ext cx="4127500" cy="4254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74469" y="3712507"/>
            <a:ext cx="3670163" cy="1006471"/>
            <a:chOff x="474469" y="3712507"/>
            <a:chExt cx="3670163" cy="100647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74469" y="4717390"/>
              <a:ext cx="2609581" cy="1588"/>
            </a:xfrm>
            <a:prstGeom prst="line">
              <a:avLst/>
            </a:prstGeom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084051" y="3712507"/>
              <a:ext cx="1060581" cy="1004882"/>
            </a:xfrm>
            <a:prstGeom prst="line">
              <a:avLst/>
            </a:prstGeom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374168" y="5902550"/>
            <a:ext cx="335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Cube size = 128x128x90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65145" y="1813592"/>
            <a:ext cx="4674918" cy="4193050"/>
            <a:chOff x="2204887" y="2664950"/>
            <a:chExt cx="4674918" cy="41930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8480" y="2664950"/>
              <a:ext cx="4421325" cy="41930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204887" y="6503847"/>
              <a:ext cx="586109" cy="3541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07203" y="1912086"/>
            <a:ext cx="1172220" cy="3656659"/>
            <a:chOff x="2107203" y="1912086"/>
            <a:chExt cx="1172220" cy="3656659"/>
          </a:xfrm>
        </p:grpSpPr>
        <p:cxnSp>
          <p:nvCxnSpPr>
            <p:cNvPr id="6" name="Straight Connector 5"/>
            <p:cNvCxnSpPr/>
            <p:nvPr/>
          </p:nvCxnSpPr>
          <p:spPr>
            <a:xfrm rot="5400000">
              <a:off x="844116" y="4291703"/>
              <a:ext cx="2540129" cy="13955"/>
            </a:xfrm>
            <a:prstGeom prst="line">
              <a:avLst/>
            </a:prstGeom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121157" y="1912086"/>
              <a:ext cx="1158266" cy="1130486"/>
            </a:xfrm>
            <a:prstGeom prst="line">
              <a:avLst/>
            </a:prstGeom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374168" y="5902550"/>
            <a:ext cx="335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Cube size = 128x128x90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Sequences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020" y="1669718"/>
            <a:ext cx="34417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constant motion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744374" y="1814379"/>
            <a:ext cx="5247072" cy="600140"/>
          </a:xfrm>
          <a:custGeom>
            <a:avLst/>
            <a:gdLst>
              <a:gd name="connsiteX0" fmla="*/ 0 w 5247072"/>
              <a:gd name="connsiteY0" fmla="*/ 600140 h 600140"/>
              <a:gd name="connsiteX1" fmla="*/ 2163022 w 5247072"/>
              <a:gd name="connsiteY1" fmla="*/ 600140 h 600140"/>
              <a:gd name="connsiteX2" fmla="*/ 2163022 w 5247072"/>
              <a:gd name="connsiteY2" fmla="*/ 0 h 600140"/>
              <a:gd name="connsiteX3" fmla="*/ 3056140 w 5247072"/>
              <a:gd name="connsiteY3" fmla="*/ 0 h 600140"/>
              <a:gd name="connsiteX4" fmla="*/ 3056140 w 5247072"/>
              <a:gd name="connsiteY4" fmla="*/ 586184 h 600140"/>
              <a:gd name="connsiteX5" fmla="*/ 5247072 w 5247072"/>
              <a:gd name="connsiteY5" fmla="*/ 586184 h 60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7072" h="600140">
                <a:moveTo>
                  <a:pt x="0" y="600140"/>
                </a:moveTo>
                <a:lnTo>
                  <a:pt x="2163022" y="600140"/>
                </a:lnTo>
                <a:lnTo>
                  <a:pt x="2163022" y="0"/>
                </a:lnTo>
                <a:lnTo>
                  <a:pt x="3056140" y="0"/>
                </a:lnTo>
                <a:lnTo>
                  <a:pt x="3056140" y="586184"/>
                </a:lnTo>
                <a:lnTo>
                  <a:pt x="5247072" y="58618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69904" y="2414519"/>
            <a:ext cx="636347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74552" y="2016752"/>
            <a:ext cx="124215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35690" y="2344730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51448" y="1242151"/>
            <a:ext cx="654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dirty="0" smtClean="0"/>
              <a:t> (</a:t>
            </a:r>
            <a:r>
              <a:rPr lang="en-US" dirty="0" err="1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58" y="2828541"/>
            <a:ext cx="3476080" cy="359156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046945" y="1620572"/>
            <a:ext cx="50237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74855" y="1116539"/>
            <a:ext cx="461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v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53" y="2843069"/>
            <a:ext cx="3528735" cy="354026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23108" y="766465"/>
            <a:ext cx="6868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Let’s work on the continuous space-time domain…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constant motion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4244" y="3475232"/>
            <a:ext cx="443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global motion can be written as: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37" y="4015066"/>
            <a:ext cx="1778128" cy="5701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79" y="3981227"/>
            <a:ext cx="2986096" cy="62814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14019" y="4996519"/>
            <a:ext cx="5453083" cy="1000856"/>
            <a:chOff x="-13955" y="5024432"/>
            <a:chExt cx="5453083" cy="100085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2696" y="5493782"/>
              <a:ext cx="2976432" cy="53150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13955" y="5024432"/>
              <a:ext cx="1090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Where: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581671" y="893232"/>
            <a:ext cx="3684114" cy="245638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67780" y="1995816"/>
            <a:ext cx="627974" cy="627974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293375" y="2163297"/>
            <a:ext cx="362830" cy="279135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65529" y="1758551"/>
            <a:ext cx="97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v</a:t>
            </a:r>
            <a:r>
              <a:rPr lang="en-US" baseline="-25000" dirty="0" err="1" smtClean="0">
                <a:solidFill>
                  <a:srgbClr val="FFFFFF"/>
                </a:solidFill>
              </a:rPr>
              <a:t>x</a:t>
            </a:r>
            <a:r>
              <a:rPr lang="en-US" dirty="0" err="1" smtClean="0">
                <a:solidFill>
                  <a:srgbClr val="FFFFFF"/>
                </a:solidFill>
              </a:rPr>
              <a:t>,v</a:t>
            </a:r>
            <a:r>
              <a:rPr lang="en-US" baseline="-25000" dirty="0" err="1" smtClean="0">
                <a:solidFill>
                  <a:srgbClr val="FFFFFF"/>
                </a:solidFill>
              </a:rPr>
              <a:t>y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185388" y="2525048"/>
            <a:ext cx="362830" cy="279135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198238" y="1239902"/>
            <a:ext cx="362830" cy="279135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299577" y="1713308"/>
            <a:ext cx="362830" cy="279135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758648" y="2456388"/>
            <a:ext cx="739614" cy="7396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97367" y="2396065"/>
            <a:ext cx="405800" cy="654843"/>
            <a:chOff x="5297367" y="2396065"/>
            <a:chExt cx="405800" cy="654843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5340337" y="2396065"/>
              <a:ext cx="362830" cy="279135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297367" y="2771773"/>
              <a:ext cx="362830" cy="279135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b="36827"/>
          <a:stretch>
            <a:fillRect/>
          </a:stretch>
        </p:blipFill>
        <p:spPr>
          <a:xfrm>
            <a:off x="0" y="2030711"/>
            <a:ext cx="9144000" cy="3049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381" y="1280193"/>
            <a:ext cx="6890431" cy="6528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24372" y="296644"/>
            <a:ext cx="4829838" cy="628143"/>
            <a:chOff x="1966237" y="3981227"/>
            <a:chExt cx="4829838" cy="6281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6237" y="4015066"/>
              <a:ext cx="1778128" cy="57016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9979" y="3981227"/>
              <a:ext cx="2986096" cy="628143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 rot="5400000">
            <a:off x="4080606" y="1137872"/>
            <a:ext cx="54510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63775"/>
          <a:stretch>
            <a:fillRect/>
          </a:stretch>
        </p:blipFill>
        <p:spPr>
          <a:xfrm>
            <a:off x="0" y="5109295"/>
            <a:ext cx="9144000" cy="1748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Gaussian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8" y="1414981"/>
            <a:ext cx="8574906" cy="11680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95587" y="2870200"/>
            <a:ext cx="4114320" cy="3987800"/>
            <a:chOff x="2395587" y="2870200"/>
            <a:chExt cx="4114320" cy="3987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7507" y="2870200"/>
              <a:ext cx="3962400" cy="3987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395587" y="6536926"/>
              <a:ext cx="432938" cy="3210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Gaussian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388" y="969145"/>
            <a:ext cx="791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could we create a filter that keeps sharp objects that move at some velocity </a:t>
            </a:r>
            <a:r>
              <a:rPr lang="en-US" b="1" dirty="0" smtClean="0"/>
              <a:t>(</a:t>
            </a:r>
            <a:r>
              <a:rPr lang="en-US" b="1" dirty="0" err="1" smtClean="0"/>
              <a:t>vx</a:t>
            </a:r>
            <a:r>
              <a:rPr lang="en-US" b="1" dirty="0" smtClean="0"/>
              <a:t> , </a:t>
            </a:r>
            <a:r>
              <a:rPr lang="en-US" b="1" dirty="0" err="1" smtClean="0"/>
              <a:t>vy</a:t>
            </a:r>
            <a:r>
              <a:rPr lang="en-US" b="1" dirty="0" smtClean="0"/>
              <a:t>)</a:t>
            </a:r>
            <a:r>
              <a:rPr lang="en-US" dirty="0" smtClean="0"/>
              <a:t> while blurring the rest?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7531"/>
            <a:ext cx="9118600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607" y="5714399"/>
            <a:ext cx="8740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(Note: although some of the analysis is done on continuous variables,</a:t>
            </a:r>
            <a:br>
              <a:rPr lang="en-US" dirty="0" smtClean="0"/>
            </a:br>
            <a:r>
              <a:rPr lang="en-US" dirty="0" smtClean="0"/>
              <a:t>the processing is on done on the discrete domain)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Gaussian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388" y="969145"/>
            <a:ext cx="791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could we create a filter that keeps sharp objects that move at some velocity </a:t>
            </a:r>
            <a:r>
              <a:rPr lang="en-US" b="1" dirty="0" smtClean="0"/>
              <a:t>(</a:t>
            </a:r>
            <a:r>
              <a:rPr lang="en-US" b="1" dirty="0" err="1" smtClean="0"/>
              <a:t>vx</a:t>
            </a:r>
            <a:r>
              <a:rPr lang="en-US" b="1" dirty="0" smtClean="0"/>
              <a:t> , </a:t>
            </a:r>
            <a:r>
              <a:rPr lang="en-US" b="1" dirty="0" err="1" smtClean="0"/>
              <a:t>vy</a:t>
            </a:r>
            <a:r>
              <a:rPr lang="en-US" b="1" dirty="0" smtClean="0"/>
              <a:t>)</a:t>
            </a:r>
            <a:r>
              <a:rPr lang="en-US" dirty="0" smtClean="0"/>
              <a:t> while blurring the rest?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97" y="2232315"/>
            <a:ext cx="4710436" cy="495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3800"/>
            <a:ext cx="91186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filter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91" y="2192062"/>
            <a:ext cx="3096638" cy="3113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54" y="3052895"/>
            <a:ext cx="119380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830" y="2099441"/>
            <a:ext cx="3129935" cy="3096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9712" y="338158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503094" y="3536899"/>
            <a:ext cx="197931" cy="1979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66944" b="7315"/>
          <a:stretch>
            <a:fillRect/>
          </a:stretch>
        </p:blipFill>
        <p:spPr>
          <a:xfrm>
            <a:off x="3586429" y="2952221"/>
            <a:ext cx="1953697" cy="18768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42012"/>
            <a:ext cx="3781799" cy="5546065"/>
            <a:chOff x="0" y="642012"/>
            <a:chExt cx="3781799" cy="55460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2012"/>
              <a:ext cx="3633956" cy="55460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46880" y="683881"/>
              <a:ext cx="334919" cy="50244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44757" y="645660"/>
            <a:ext cx="3799242" cy="5640113"/>
            <a:chOff x="5344757" y="645660"/>
            <a:chExt cx="3799242" cy="56401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0803" y="645660"/>
              <a:ext cx="3650622" cy="564011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344757" y="2595956"/>
              <a:ext cx="223280" cy="2512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33502" y="766497"/>
              <a:ext cx="310497" cy="47565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642012"/>
            <a:ext cx="3781799" cy="5546065"/>
            <a:chOff x="0" y="642012"/>
            <a:chExt cx="3781799" cy="55460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2012"/>
              <a:ext cx="3633956" cy="55460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46880" y="683881"/>
              <a:ext cx="334919" cy="50244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44757" y="642010"/>
            <a:ext cx="3799242" cy="5660172"/>
            <a:chOff x="5344757" y="642010"/>
            <a:chExt cx="3799242" cy="56601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2442" y="642010"/>
              <a:ext cx="3631783" cy="566017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344757" y="2595956"/>
              <a:ext cx="223280" cy="2512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33502" y="766497"/>
              <a:ext cx="310497" cy="47565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33528" r="35069" b="7315"/>
          <a:stretch>
            <a:fillRect/>
          </a:stretch>
        </p:blipFill>
        <p:spPr>
          <a:xfrm>
            <a:off x="3586430" y="2924308"/>
            <a:ext cx="1856013" cy="1876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642012"/>
            <a:ext cx="3781799" cy="5546065"/>
            <a:chOff x="0" y="642012"/>
            <a:chExt cx="3781799" cy="55460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2012"/>
              <a:ext cx="3633956" cy="55460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46880" y="683881"/>
              <a:ext cx="334919" cy="50244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44757" y="572221"/>
            <a:ext cx="3785288" cy="5697341"/>
            <a:chOff x="5344757" y="572221"/>
            <a:chExt cx="3785288" cy="569734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9954" y="572221"/>
              <a:ext cx="3740091" cy="569734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344757" y="2595956"/>
              <a:ext cx="223280" cy="2512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8833502" y="766497"/>
            <a:ext cx="310497" cy="4756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67529" r="2957" b="7315"/>
          <a:stretch>
            <a:fillRect/>
          </a:stretch>
        </p:blipFill>
        <p:spPr>
          <a:xfrm>
            <a:off x="3642249" y="2910350"/>
            <a:ext cx="1744372" cy="1876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Space-time Gaussian derivatives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58" y="1373885"/>
            <a:ext cx="2756392" cy="1160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481" y="6182726"/>
            <a:ext cx="3506188" cy="549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11" y="3052488"/>
            <a:ext cx="6212099" cy="601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8649" y="5387307"/>
            <a:ext cx="7632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Note</a:t>
            </a:r>
            <a:r>
              <a:rPr lang="en-US" dirty="0" smtClean="0"/>
              <a:t>: we can </a:t>
            </a:r>
            <a:r>
              <a:rPr lang="en-US" dirty="0" err="1" smtClean="0"/>
              <a:t>discretize</a:t>
            </a:r>
            <a:r>
              <a:rPr lang="en-US" dirty="0" smtClean="0"/>
              <a:t> time derivatives in the same way we</a:t>
            </a:r>
            <a:br>
              <a:rPr lang="en-US" dirty="0" smtClean="0"/>
            </a:br>
            <a:r>
              <a:rPr lang="en-US" dirty="0" err="1" smtClean="0"/>
              <a:t>discretized</a:t>
            </a:r>
            <a:r>
              <a:rPr lang="en-US" dirty="0" smtClean="0"/>
              <a:t> spatial derivatives. For instance: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149" y="3645447"/>
            <a:ext cx="5223839" cy="876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Cancelling moving objects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388" y="969145"/>
            <a:ext cx="791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we create a filter that removes objects that move at some velocity </a:t>
            </a:r>
            <a:r>
              <a:rPr lang="en-US" b="1" dirty="0" smtClean="0"/>
              <a:t>(</a:t>
            </a:r>
            <a:r>
              <a:rPr lang="en-US" b="1" dirty="0" err="1" smtClean="0"/>
              <a:t>vx</a:t>
            </a:r>
            <a:r>
              <a:rPr lang="en-US" b="1" dirty="0" smtClean="0"/>
              <a:t> , </a:t>
            </a:r>
            <a:r>
              <a:rPr lang="en-US" b="1" dirty="0" err="1" smtClean="0"/>
              <a:t>vy</a:t>
            </a:r>
            <a:r>
              <a:rPr lang="en-US" b="1" dirty="0" smtClean="0"/>
              <a:t>)</a:t>
            </a:r>
            <a:r>
              <a:rPr lang="en-US" dirty="0" smtClean="0"/>
              <a:t> while keeping the rest?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Space-time Gaussian derivatives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35" y="3174981"/>
            <a:ext cx="4229100" cy="990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82443" y="1532642"/>
            <a:ext cx="4829838" cy="628143"/>
            <a:chOff x="807974" y="1580665"/>
            <a:chExt cx="4829838" cy="62814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974" y="1614504"/>
              <a:ext cx="1778128" cy="57016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1716" y="1580665"/>
              <a:ext cx="2986096" cy="62814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53980" y="973660"/>
            <a:ext cx="4859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global translation, we can write: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0824" y="2237868"/>
            <a:ext cx="8200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Therefore, we can write the temporal derivative of </a:t>
            </a:r>
            <a:r>
              <a:rPr lang="en-US" i="1" dirty="0" err="1" smtClean="0"/>
              <a:t>f</a:t>
            </a:r>
            <a:r>
              <a:rPr lang="en-US" dirty="0" smtClean="0"/>
              <a:t> as a function </a:t>
            </a:r>
            <a:br>
              <a:rPr lang="en-US" dirty="0" smtClean="0"/>
            </a:br>
            <a:r>
              <a:rPr lang="en-US" dirty="0" smtClean="0"/>
              <a:t>of the spatial derivatives of </a:t>
            </a:r>
            <a:r>
              <a:rPr lang="en-US" i="1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 :</a:t>
            </a:r>
            <a:endParaRPr lang="en-US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591682" y="5928422"/>
            <a:ext cx="8139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relation is known as the “Brightness change constraint equation”, introduced by Horn &amp; </a:t>
            </a:r>
            <a:r>
              <a:rPr lang="en-US" dirty="0" err="1" smtClean="0"/>
              <a:t>Schunck</a:t>
            </a:r>
            <a:r>
              <a:rPr lang="en-US" dirty="0" smtClean="0"/>
              <a:t> in 1981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1563" y="4271371"/>
            <a:ext cx="498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from here (using derivatives of </a:t>
            </a:r>
            <a:r>
              <a:rPr lang="en-US" i="1" dirty="0" err="1" smtClean="0"/>
              <a:t>f</a:t>
            </a:r>
            <a:r>
              <a:rPr lang="en-US" dirty="0" smtClean="0"/>
              <a:t>):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2325072" y="4836225"/>
            <a:ext cx="3425601" cy="996932"/>
            <a:chOff x="2325072" y="4836225"/>
            <a:chExt cx="3425601" cy="996932"/>
          </a:xfrm>
        </p:grpSpPr>
        <p:grpSp>
          <p:nvGrpSpPr>
            <p:cNvPr id="22" name="Group 21"/>
            <p:cNvGrpSpPr/>
            <p:nvPr/>
          </p:nvGrpSpPr>
          <p:grpSpPr>
            <a:xfrm>
              <a:off x="2325072" y="4836225"/>
              <a:ext cx="3425601" cy="996932"/>
              <a:chOff x="1271591" y="4663062"/>
              <a:chExt cx="3425601" cy="99693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rcRect l="42466"/>
              <a:stretch>
                <a:fillRect/>
              </a:stretch>
            </p:blipFill>
            <p:spPr>
              <a:xfrm>
                <a:off x="1775043" y="4669394"/>
                <a:ext cx="2433179" cy="9906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rcRect r="87072"/>
              <a:stretch>
                <a:fillRect/>
              </a:stretch>
            </p:blipFill>
            <p:spPr>
              <a:xfrm>
                <a:off x="1271591" y="4663062"/>
                <a:ext cx="546746" cy="9906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775043" y="4891873"/>
                <a:ext cx="3871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+</a:t>
                </a:r>
                <a:endParaRPr lang="en-US" sz="28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908751" y="4885543"/>
                <a:ext cx="3871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+</a:t>
                </a:r>
                <a:endParaRPr lang="en-US" sz="28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185063" y="4935162"/>
                <a:ext cx="5121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=0</a:t>
                </a:r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752125" y="5065035"/>
              <a:ext cx="129881" cy="2308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58006" y="5073133"/>
              <a:ext cx="129881" cy="2308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Space-time Gaussian derivatives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388" y="969145"/>
            <a:ext cx="791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could we create a filter that removes objects that move at some velocity </a:t>
            </a:r>
            <a:r>
              <a:rPr lang="en-US" b="1" dirty="0" smtClean="0"/>
              <a:t>(</a:t>
            </a:r>
            <a:r>
              <a:rPr lang="en-US" b="1" dirty="0" err="1" smtClean="0"/>
              <a:t>vx</a:t>
            </a:r>
            <a:r>
              <a:rPr lang="en-US" b="1" dirty="0" smtClean="0"/>
              <a:t> , </a:t>
            </a:r>
            <a:r>
              <a:rPr lang="en-US" b="1" dirty="0" err="1" smtClean="0"/>
              <a:t>vy</a:t>
            </a:r>
            <a:r>
              <a:rPr lang="en-US" b="1" dirty="0" smtClean="0"/>
              <a:t>)</a:t>
            </a:r>
            <a:r>
              <a:rPr lang="en-US" dirty="0" smtClean="0"/>
              <a:t> while keeping the rest?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4019" y="2135383"/>
            <a:ext cx="753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Yes, we could create a filter that implements this constraint: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80891" y="2658972"/>
            <a:ext cx="3425601" cy="996932"/>
            <a:chOff x="2325072" y="4836225"/>
            <a:chExt cx="3425601" cy="996932"/>
          </a:xfrm>
        </p:grpSpPr>
        <p:grpSp>
          <p:nvGrpSpPr>
            <p:cNvPr id="9" name="Group 21"/>
            <p:cNvGrpSpPr/>
            <p:nvPr/>
          </p:nvGrpSpPr>
          <p:grpSpPr>
            <a:xfrm>
              <a:off x="2325072" y="4836225"/>
              <a:ext cx="3425601" cy="996932"/>
              <a:chOff x="1271591" y="4663062"/>
              <a:chExt cx="3425601" cy="99693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rcRect l="42466"/>
              <a:stretch>
                <a:fillRect/>
              </a:stretch>
            </p:blipFill>
            <p:spPr>
              <a:xfrm>
                <a:off x="1775043" y="4669394"/>
                <a:ext cx="2433179" cy="9906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rcRect r="87072"/>
              <a:stretch>
                <a:fillRect/>
              </a:stretch>
            </p:blipFill>
            <p:spPr>
              <a:xfrm>
                <a:off x="1271591" y="4663062"/>
                <a:ext cx="546746" cy="9906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775043" y="4891873"/>
                <a:ext cx="3871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+</a:t>
                </a:r>
                <a:endParaRPr lang="en-US" sz="28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08751" y="4885543"/>
                <a:ext cx="3871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+</a:t>
                </a:r>
                <a:endParaRPr lang="en-US" sz="28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185063" y="4935162"/>
                <a:ext cx="5121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=0</a:t>
                </a:r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752125" y="5065035"/>
              <a:ext cx="129881" cy="2308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58006" y="5073133"/>
              <a:ext cx="129881" cy="2308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5519" y="3788534"/>
            <a:ext cx="831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create this filter as a combination of Gaussian derivatives: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74" y="4659004"/>
            <a:ext cx="3074617" cy="5825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806" y="4670543"/>
            <a:ext cx="2934371" cy="636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688" y="5332591"/>
            <a:ext cx="2988312" cy="88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8847"/>
            <a:ext cx="9144000" cy="214717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Space-time Gaussian derivatives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909" y="1086075"/>
            <a:ext cx="3074617" cy="582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41" y="1097614"/>
            <a:ext cx="2934371" cy="63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4724" r="49332"/>
          <a:stretch>
            <a:fillRect/>
          </a:stretch>
        </p:blipFill>
        <p:spPr>
          <a:xfrm>
            <a:off x="3405015" y="2476328"/>
            <a:ext cx="2372347" cy="21471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913144"/>
            <a:ext cx="3307330" cy="5003800"/>
            <a:chOff x="0" y="913144"/>
            <a:chExt cx="3307330" cy="500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13144"/>
              <a:ext cx="3213100" cy="5003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096900" y="1017718"/>
              <a:ext cx="210430" cy="3919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33181" y="1010841"/>
            <a:ext cx="3310819" cy="5003800"/>
            <a:chOff x="5833181" y="1010841"/>
            <a:chExt cx="3310819" cy="5003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8200" y="1010841"/>
              <a:ext cx="3225800" cy="50038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833181" y="2763437"/>
              <a:ext cx="209325" cy="2512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934675" y="1102584"/>
              <a:ext cx="209325" cy="55714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135" y="1007070"/>
            <a:ext cx="3175000" cy="492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9752" r="24456"/>
          <a:stretch>
            <a:fillRect/>
          </a:stretch>
        </p:blipFill>
        <p:spPr>
          <a:xfrm>
            <a:off x="3432924" y="2490282"/>
            <a:ext cx="2358392" cy="21471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913144"/>
            <a:ext cx="3307330" cy="5003800"/>
            <a:chOff x="0" y="913144"/>
            <a:chExt cx="3307330" cy="500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13144"/>
              <a:ext cx="3213100" cy="5003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096900" y="1017718"/>
              <a:ext cx="210430" cy="3919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5833181" y="2763437"/>
            <a:ext cx="209325" cy="2512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34675" y="1102584"/>
            <a:ext cx="209325" cy="5571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077210"/>
            <a:ext cx="2133600" cy="365125"/>
          </a:xfrm>
        </p:spPr>
        <p:txBody>
          <a:bodyPr/>
          <a:lstStyle/>
          <a:p>
            <a:fld id="{78BD9F55-5257-7D45-9FE4-391AB094E19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040"/>
            <a:ext cx="2863481" cy="2863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61" y="1289683"/>
            <a:ext cx="2863481" cy="2873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519" y="1307981"/>
            <a:ext cx="2863481" cy="2863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0335"/>
            <a:ext cx="2882894" cy="1999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167" y="4277842"/>
            <a:ext cx="2882895" cy="2009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0812" y="4280457"/>
            <a:ext cx="2873188" cy="19995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0579" y="6127019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41210" y="6097981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21840" y="6124772"/>
            <a:ext cx="69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=8</a:t>
            </a:r>
            <a:endParaRPr lang="en-US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90" y="1010843"/>
            <a:ext cx="3263900" cy="500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75086" r="-877"/>
          <a:stretch>
            <a:fillRect/>
          </a:stretch>
        </p:blipFill>
        <p:spPr>
          <a:xfrm>
            <a:off x="3377105" y="2336760"/>
            <a:ext cx="2358391" cy="21471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913144"/>
            <a:ext cx="3307330" cy="5003800"/>
            <a:chOff x="0" y="913144"/>
            <a:chExt cx="3307330" cy="500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13144"/>
              <a:ext cx="3213100" cy="5003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096900" y="1017718"/>
              <a:ext cx="210430" cy="3919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5833181" y="2763437"/>
            <a:ext cx="209325" cy="2512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34675" y="1102584"/>
            <a:ext cx="209325" cy="5571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Gabor wavelets and </a:t>
            </a:r>
            <a:r>
              <a:rPr lang="en-US" dirty="0" err="1" smtClean="0"/>
              <a:t>quadrature</a:t>
            </a:r>
            <a:r>
              <a:rPr lang="en-US" dirty="0" smtClean="0"/>
              <a:t> filters</a:t>
            </a:r>
            <a:endParaRPr lang="en-US" dirty="0"/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022570" y="2492289"/>
            <a:ext cx="5165725" cy="2273300"/>
            <a:chOff x="3331862" y="4277588"/>
            <a:chExt cx="5166345" cy="2274654"/>
          </a:xfrm>
        </p:grpSpPr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/>
            <a:srcRect l="27162" t="28928" r="37013" b="26979"/>
            <a:stretch>
              <a:fillRect/>
            </a:stretch>
          </p:blipFill>
          <p:spPr bwMode="auto">
            <a:xfrm>
              <a:off x="3331862" y="4335495"/>
              <a:ext cx="2401391" cy="2216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4"/>
            <p:cNvPicPr>
              <a:picLocks noChangeAspect="1"/>
            </p:cNvPicPr>
            <p:nvPr/>
          </p:nvPicPr>
          <p:blipFill>
            <a:blip r:embed="rId3"/>
            <a:srcRect l="27603" t="25693" r="37564" b="23894"/>
            <a:stretch>
              <a:fillRect/>
            </a:stretch>
          </p:blipFill>
          <p:spPr bwMode="auto">
            <a:xfrm>
              <a:off x="6444212" y="4277588"/>
              <a:ext cx="2053995" cy="2229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What is a good representation for image analysis?</a:t>
            </a:r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r>
              <a:rPr lang="en-US"/>
              <a:t>Fourier transform domain tells you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what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(textural properties), but not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where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.</a:t>
            </a:r>
          </a:p>
          <a:p>
            <a:pPr>
              <a:buClr>
                <a:srgbClr val="000000"/>
              </a:buClr>
            </a:pPr>
            <a:r>
              <a:rPr lang="en-US"/>
              <a:t>Pixel domain representation tells you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where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(pixel location), but not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what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.</a:t>
            </a:r>
          </a:p>
          <a:p>
            <a:pPr>
              <a:buClr>
                <a:srgbClr val="000000"/>
              </a:buClr>
            </a:pPr>
            <a:r>
              <a:rPr lang="en-US"/>
              <a:t>Want an image representation that gives you a local description of image events—what is happening where.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Analysis of local frequency </a:t>
            </a:r>
          </a:p>
        </p:txBody>
      </p:sp>
      <p:pic>
        <p:nvPicPr>
          <p:cNvPr id="70664" name="Picture 3"/>
          <p:cNvPicPr>
            <a:picLocks noChangeAspect="1"/>
          </p:cNvPicPr>
          <p:nvPr/>
        </p:nvPicPr>
        <p:blipFill>
          <a:blip r:embed="rId3"/>
          <a:srcRect l="19200" t="10870" r="18813" b="23425"/>
          <a:stretch>
            <a:fillRect/>
          </a:stretch>
        </p:blipFill>
        <p:spPr bwMode="auto">
          <a:xfrm>
            <a:off x="414338" y="1509713"/>
            <a:ext cx="3389312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11"/>
          <p:cNvPicPr>
            <a:picLocks noChangeAspect="1"/>
          </p:cNvPicPr>
          <p:nvPr/>
        </p:nvPicPr>
        <p:blipFill>
          <a:blip r:embed="rId4"/>
          <a:srcRect l="11424" t="6618" r="4695" b="6322"/>
          <a:stretch>
            <a:fillRect/>
          </a:stretch>
        </p:blipFill>
        <p:spPr bwMode="auto">
          <a:xfrm>
            <a:off x="2909888" y="3722688"/>
            <a:ext cx="90328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411163" y="3703638"/>
          <a:ext cx="2446337" cy="496887"/>
        </p:xfrm>
        <a:graphic>
          <a:graphicData uri="http://schemas.openxmlformats.org/presentationml/2006/ole">
            <p:oleObj spid="_x0000_s606210" name="Equation" r:id="rId5" imgW="1752600" imgH="355600" progId="Equation.3">
              <p:embed/>
            </p:oleObj>
          </a:graphicData>
        </a:graphic>
      </p:graphicFrame>
      <p:sp>
        <p:nvSpPr>
          <p:cNvPr id="70666" name="TextBox 6"/>
          <p:cNvSpPr txBox="1">
            <a:spLocks noChangeArrowheads="1"/>
          </p:cNvSpPr>
          <p:nvPr/>
        </p:nvSpPr>
        <p:spPr bwMode="auto">
          <a:xfrm>
            <a:off x="831850" y="2251075"/>
            <a:ext cx="869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(x</a:t>
            </a:r>
            <a:r>
              <a:rPr lang="en-US" sz="1800" baseline="-250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18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, y</a:t>
            </a:r>
            <a:r>
              <a:rPr lang="en-US" sz="1800" baseline="-250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1800" smtClean="0">
                <a:solidFill>
                  <a:prstClr val="white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)</a:t>
            </a:r>
          </a:p>
        </p:txBody>
      </p:sp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5349875" y="2006600"/>
          <a:ext cx="1101725" cy="461963"/>
        </p:xfrm>
        <a:graphic>
          <a:graphicData uri="http://schemas.openxmlformats.org/presentationml/2006/ole">
            <p:oleObj spid="_x0000_s606211" name="Equation" r:id="rId6" imgW="393700" imgH="165100" progId="Equation.3">
              <p:embed/>
            </p:oleObj>
          </a:graphicData>
        </a:graphic>
      </p:graphicFrame>
      <p:sp>
        <p:nvSpPr>
          <p:cNvPr id="70667" name="TextBox 8"/>
          <p:cNvSpPr txBox="1">
            <a:spLocks noChangeArrowheads="1"/>
          </p:cNvSpPr>
          <p:nvPr/>
        </p:nvSpPr>
        <p:spPr bwMode="auto">
          <a:xfrm>
            <a:off x="4186238" y="1552575"/>
            <a:ext cx="158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Fourier basis: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68788" y="2732088"/>
            <a:ext cx="3914775" cy="1017587"/>
            <a:chOff x="4268222" y="2731745"/>
            <a:chExt cx="3915063" cy="1017344"/>
          </a:xfrm>
        </p:grpSpPr>
        <p:sp>
          <p:nvSpPr>
            <p:cNvPr id="70671" name="TextBox 9"/>
            <p:cNvSpPr txBox="1">
              <a:spLocks noChangeArrowheads="1"/>
            </p:cNvSpPr>
            <p:nvPr/>
          </p:nvSpPr>
          <p:spPr bwMode="auto">
            <a:xfrm>
              <a:off x="4268222" y="2731745"/>
              <a:ext cx="17371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Gabor wavelet:</a:t>
              </a:r>
            </a:p>
          </p:txBody>
        </p:sp>
        <p:graphicFrame>
          <p:nvGraphicFramePr>
            <p:cNvPr id="70662" name="Object 6"/>
            <p:cNvGraphicFramePr>
              <a:graphicFrameLocks noChangeAspect="1"/>
            </p:cNvGraphicFramePr>
            <p:nvPr/>
          </p:nvGraphicFramePr>
          <p:xfrm>
            <a:off x="5280093" y="3010542"/>
            <a:ext cx="2903192" cy="738547"/>
          </p:xfrm>
          <a:graphic>
            <a:graphicData uri="http://schemas.openxmlformats.org/presentationml/2006/ole">
              <p:oleObj spid="_x0000_s606214" name="Equation" r:id="rId7" imgW="1346200" imgH="342900" progId="Equation.3">
                <p:embed/>
              </p:oleObj>
            </a:graphicData>
          </a:graphic>
        </p:graphicFrame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232275" y="4052888"/>
            <a:ext cx="4697413" cy="1863725"/>
            <a:chOff x="4232469" y="4052298"/>
            <a:chExt cx="4696831" cy="1864315"/>
          </a:xfrm>
        </p:grpSpPr>
        <p:graphicFrame>
          <p:nvGraphicFramePr>
            <p:cNvPr id="70660" name="Object 4"/>
            <p:cNvGraphicFramePr>
              <a:graphicFrameLocks noChangeAspect="1"/>
            </p:cNvGraphicFramePr>
            <p:nvPr/>
          </p:nvGraphicFramePr>
          <p:xfrm>
            <a:off x="5115843" y="4382964"/>
            <a:ext cx="3152775" cy="644525"/>
          </p:xfrm>
          <a:graphic>
            <a:graphicData uri="http://schemas.openxmlformats.org/presentationml/2006/ole">
              <p:oleObj spid="_x0000_s606212" name="Equation" r:id="rId8" imgW="1739900" imgH="355600" progId="Equation.3">
                <p:embed/>
              </p:oleObj>
            </a:graphicData>
          </a:graphic>
        </p:graphicFrame>
        <p:graphicFrame>
          <p:nvGraphicFramePr>
            <p:cNvPr id="70661" name="Object 5"/>
            <p:cNvGraphicFramePr>
              <a:graphicFrameLocks noChangeAspect="1"/>
            </p:cNvGraphicFramePr>
            <p:nvPr/>
          </p:nvGraphicFramePr>
          <p:xfrm>
            <a:off x="5089525" y="5272088"/>
            <a:ext cx="3084513" cy="644525"/>
          </p:xfrm>
          <a:graphic>
            <a:graphicData uri="http://schemas.openxmlformats.org/presentationml/2006/ole">
              <p:oleObj spid="_x0000_s606213" name="Equation" r:id="rId9" imgW="1701800" imgH="355600" progId="Equation.3">
                <p:embed/>
              </p:oleObj>
            </a:graphicData>
          </a:graphic>
        </p:graphicFrame>
        <p:sp>
          <p:nvSpPr>
            <p:cNvPr id="70670" name="TextBox 14"/>
            <p:cNvSpPr txBox="1">
              <a:spLocks noChangeArrowheads="1"/>
            </p:cNvSpPr>
            <p:nvPr/>
          </p:nvSpPr>
          <p:spPr bwMode="auto">
            <a:xfrm>
              <a:off x="4232469" y="4052298"/>
              <a:ext cx="4696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We can look at the real and imaginary parts: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225"/>
          </a:xfrm>
        </p:spPr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Gabor wavelets</a:t>
            </a:r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0" y="831850"/>
          <a:ext cx="3152775" cy="644525"/>
        </p:xfrm>
        <a:graphic>
          <a:graphicData uri="http://schemas.openxmlformats.org/presentationml/2006/ole">
            <p:oleObj spid="_x0000_s607234" name="Equation" r:id="rId3" imgW="1739900" imgH="355600" progId="Equation.3">
              <p:embed/>
            </p:oleObj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25478" t="20746" r="30473" b="11276"/>
          <a:stretch>
            <a:fillRect/>
          </a:stretch>
        </p:blipFill>
        <p:spPr bwMode="auto">
          <a:xfrm>
            <a:off x="760413" y="1598613"/>
            <a:ext cx="20478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extBox 9"/>
          <p:cNvSpPr txBox="1">
            <a:spLocks noChangeArrowheads="1"/>
          </p:cNvSpPr>
          <p:nvPr/>
        </p:nvSpPr>
        <p:spPr bwMode="auto">
          <a:xfrm>
            <a:off x="846138" y="1763713"/>
            <a:ext cx="661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u</a:t>
            </a:r>
            <a:r>
              <a:rPr lang="en-US" sz="1800" baseline="-250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0</a:t>
            </a:r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=0</a:t>
            </a: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11113" y="4002088"/>
          <a:ext cx="3084512" cy="644525"/>
        </p:xfrm>
        <a:graphic>
          <a:graphicData uri="http://schemas.openxmlformats.org/presentationml/2006/ole">
            <p:oleObj spid="_x0000_s607235" name="Equation" r:id="rId5" imgW="1701800" imgH="355600" progId="Equation.3">
              <p:embed/>
            </p:oleObj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363913" y="1584325"/>
            <a:ext cx="2330450" cy="2370138"/>
            <a:chOff x="3363226" y="1583671"/>
            <a:chExt cx="2330502" cy="2371047"/>
          </a:xfrm>
        </p:grpSpPr>
        <p:pic>
          <p:nvPicPr>
            <p:cNvPr id="71694" name="Picture 7"/>
            <p:cNvPicPr>
              <a:picLocks noChangeAspect="1"/>
            </p:cNvPicPr>
            <p:nvPr/>
          </p:nvPicPr>
          <p:blipFill>
            <a:blip r:embed="rId6"/>
            <a:srcRect l="26112" t="19731" r="29495" b="20050"/>
            <a:stretch>
              <a:fillRect/>
            </a:stretch>
          </p:blipFill>
          <p:spPr bwMode="auto">
            <a:xfrm>
              <a:off x="3363226" y="1583671"/>
              <a:ext cx="2330502" cy="237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95" name="TextBox 12"/>
            <p:cNvSpPr txBox="1">
              <a:spLocks noChangeArrowheads="1"/>
            </p:cNvSpPr>
            <p:nvPr/>
          </p:nvSpPr>
          <p:spPr bwMode="auto">
            <a:xfrm>
              <a:off x="3429383" y="1767431"/>
              <a:ext cx="8926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U</a:t>
              </a:r>
              <a:r>
                <a:rPr lang="en-US" sz="1800" baseline="-250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0</a:t>
              </a:r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=0.1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342063" y="1592263"/>
            <a:ext cx="2276475" cy="2366962"/>
            <a:chOff x="6342297" y="1591510"/>
            <a:chExt cx="2276772" cy="2367667"/>
          </a:xfrm>
        </p:grpSpPr>
        <p:pic>
          <p:nvPicPr>
            <p:cNvPr id="71692" name="Picture 8"/>
            <p:cNvPicPr>
              <a:picLocks noChangeAspect="1"/>
            </p:cNvPicPr>
            <p:nvPr/>
          </p:nvPicPr>
          <p:blipFill>
            <a:blip r:embed="rId7"/>
            <a:srcRect l="24957" t="20695" r="36353" b="25656"/>
            <a:stretch>
              <a:fillRect/>
            </a:stretch>
          </p:blipFill>
          <p:spPr bwMode="auto">
            <a:xfrm>
              <a:off x="6342297" y="1591510"/>
              <a:ext cx="2276772" cy="2367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93" name="TextBox 13"/>
            <p:cNvSpPr txBox="1">
              <a:spLocks noChangeArrowheads="1"/>
            </p:cNvSpPr>
            <p:nvPr/>
          </p:nvSpPr>
          <p:spPr bwMode="auto">
            <a:xfrm>
              <a:off x="6411906" y="1731672"/>
              <a:ext cx="8926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U</a:t>
              </a:r>
              <a:r>
                <a:rPr lang="en-US" sz="1800" baseline="-250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0</a:t>
              </a:r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=0.2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332163" y="4278313"/>
            <a:ext cx="5165725" cy="2273300"/>
            <a:chOff x="3331862" y="4277588"/>
            <a:chExt cx="5166345" cy="2274654"/>
          </a:xfrm>
        </p:grpSpPr>
        <p:pic>
          <p:nvPicPr>
            <p:cNvPr id="71690" name="Picture 10"/>
            <p:cNvPicPr>
              <a:picLocks noChangeAspect="1"/>
            </p:cNvPicPr>
            <p:nvPr/>
          </p:nvPicPr>
          <p:blipFill>
            <a:blip r:embed="rId8"/>
            <a:srcRect l="27162" t="28928" r="37013" b="26979"/>
            <a:stretch>
              <a:fillRect/>
            </a:stretch>
          </p:blipFill>
          <p:spPr bwMode="auto">
            <a:xfrm>
              <a:off x="3331862" y="4335495"/>
              <a:ext cx="2401391" cy="2216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1" name="Picture 14"/>
            <p:cNvPicPr>
              <a:picLocks noChangeAspect="1"/>
            </p:cNvPicPr>
            <p:nvPr/>
          </p:nvPicPr>
          <p:blipFill>
            <a:blip r:embed="rId9"/>
            <a:srcRect l="27603" t="25693" r="37564" b="23894"/>
            <a:stretch>
              <a:fillRect/>
            </a:stretch>
          </p:blipFill>
          <p:spPr bwMode="auto">
            <a:xfrm>
              <a:off x="6444212" y="4277588"/>
              <a:ext cx="2053995" cy="2229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mage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838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4" name="Picture 2" descr="image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838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5" name="Picture 3" descr="image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838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6" name="Picture 4" descr="image.pn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3276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7" name="Picture 5" descr="image.png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3276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8" name="Picture 6" descr="image.png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7600" y="3276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199" name="Picture 7" descr="image.png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57400" y="1600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0" name="Picture 8" descr="image.png"/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1600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1" name="Picture 9" descr="image.png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81400" y="16002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2" name="Picture 10" descr="image.png"/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33600" y="4038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3" name="Picture 11" descr="image.png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8204" name="Picture 12" descr="image.png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657600" y="4038600"/>
            <a:ext cx="635000" cy="63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8205" name="Rectangle 13"/>
          <p:cNvSpPr>
            <a:spLocks/>
          </p:cNvSpPr>
          <p:nvPr/>
        </p:nvSpPr>
        <p:spPr bwMode="auto">
          <a:xfrm>
            <a:off x="4419600" y="990600"/>
            <a:ext cx="4127500" cy="5257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Gabor filters at different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scales and spatial frequencies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endParaRPr lang="en-US">
              <a:latin typeface="Times" pitchFamily="-108" charset="0"/>
              <a:ea typeface="Times" pitchFamily="-108" charset="0"/>
              <a:cs typeface="Times" pitchFamily="-108" charset="0"/>
              <a:sym typeface="Times" pitchFamily="-108" charset="0"/>
            </a:endParaRP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endParaRPr lang="en-US">
              <a:latin typeface="Times" pitchFamily="-108" charset="0"/>
              <a:ea typeface="Times" pitchFamily="-108" charset="0"/>
              <a:cs typeface="Times" pitchFamily="-108" charset="0"/>
              <a:sym typeface="Times" pitchFamily="-108" charset="0"/>
            </a:endParaRP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endParaRPr lang="en-US">
              <a:latin typeface="Times" pitchFamily="-108" charset="0"/>
              <a:ea typeface="Times" pitchFamily="-108" charset="0"/>
              <a:cs typeface="Times" pitchFamily="-108" charset="0"/>
              <a:sym typeface="Times" pitchFamily="-108" charset="0"/>
            </a:endParaRP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endParaRPr lang="en-US">
              <a:latin typeface="Times" pitchFamily="-108" charset="0"/>
              <a:ea typeface="Times" pitchFamily="-108" charset="0"/>
              <a:cs typeface="Times" pitchFamily="-108" charset="0"/>
              <a:sym typeface="Times" pitchFamily="-108" charset="0"/>
            </a:endParaRP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 u="sng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Top row</a:t>
            </a: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 shows anti-symmetric 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(or odd) filters;  these are good for detecting odd-phase structures like edges.  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 u="sng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Bottom row</a:t>
            </a: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 shows the</a:t>
            </a:r>
          </a:p>
          <a:p>
            <a:pPr marL="39688" hangingPunct="0">
              <a:buClr>
                <a:srgbClr val="000000"/>
              </a:buClr>
              <a:buFont typeface="Times" pitchFamily="-108" charset="0"/>
              <a:buNone/>
            </a:pPr>
            <a:r>
              <a:rPr lang="en-US">
                <a:latin typeface="Times" pitchFamily="-108" charset="0"/>
                <a:ea typeface="Times" pitchFamily="-108" charset="0"/>
                <a:cs typeface="Times" pitchFamily="-108" charset="0"/>
                <a:sym typeface="Times" pitchFamily="-108" charset="0"/>
              </a:rPr>
              <a:t>symmetric (or even) filters, good for detecting line phase contours.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Fourier transform of a Gabor wavelet</a:t>
            </a:r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135086" y="2353277"/>
          <a:ext cx="3152775" cy="644525"/>
        </p:xfrm>
        <a:graphic>
          <a:graphicData uri="http://schemas.openxmlformats.org/presentationml/2006/ole">
            <p:oleObj spid="_x0000_s790530" name="Equation" r:id="rId3" imgW="1739900" imgH="355600" progId="Equation.3">
              <p:embed/>
            </p:oleObj>
          </a:graphicData>
        </a:graphic>
      </p:graphicFrame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485771" y="1518175"/>
            <a:ext cx="2330450" cy="2370138"/>
            <a:chOff x="3363226" y="1583671"/>
            <a:chExt cx="2330502" cy="237104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6112" t="19731" r="29495" b="20050"/>
            <a:stretch>
              <a:fillRect/>
            </a:stretch>
          </p:blipFill>
          <p:spPr bwMode="auto">
            <a:xfrm>
              <a:off x="3363226" y="1583671"/>
              <a:ext cx="2330502" cy="237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12"/>
            <p:cNvSpPr txBox="1">
              <a:spLocks noChangeArrowheads="1"/>
            </p:cNvSpPr>
            <p:nvPr/>
          </p:nvSpPr>
          <p:spPr bwMode="auto">
            <a:xfrm>
              <a:off x="3429383" y="1767431"/>
              <a:ext cx="8926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U</a:t>
              </a:r>
              <a:r>
                <a:rPr lang="en-US" sz="1800" baseline="-250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0</a:t>
              </a:r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=0.1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25478" t="20746" r="30473" b="11276"/>
          <a:stretch>
            <a:fillRect/>
          </a:stretch>
        </p:blipFill>
        <p:spPr bwMode="auto">
          <a:xfrm>
            <a:off x="304249" y="1373706"/>
            <a:ext cx="20478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7474489" y="4114985"/>
            <a:ext cx="55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</a:t>
            </a:r>
            <a:r>
              <a:rPr lang="en-US" i="1" baseline="-25000" dirty="0" err="1" smtClean="0"/>
              <a:t>y</a:t>
            </a:r>
            <a:endParaRPr lang="en-US" i="1" baseline="-25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171967" y="3949355"/>
            <a:ext cx="2489016" cy="2282677"/>
            <a:chOff x="171967" y="3949355"/>
            <a:chExt cx="2489016" cy="2282677"/>
          </a:xfrm>
        </p:grpSpPr>
        <p:sp>
          <p:nvSpPr>
            <p:cNvPr id="21" name="Rectangle 20"/>
            <p:cNvSpPr/>
            <p:nvPr/>
          </p:nvSpPr>
          <p:spPr>
            <a:xfrm>
              <a:off x="370389" y="4445214"/>
              <a:ext cx="1785809" cy="1785809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03285" y="5133164"/>
              <a:ext cx="557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w</a:t>
              </a:r>
              <a:r>
                <a:rPr lang="en-US" i="1" baseline="-25000" dirty="0" err="1" smtClean="0"/>
                <a:t>x</a:t>
              </a:r>
              <a:endParaRPr lang="en-US" i="1" baseline="-25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6797" y="3949355"/>
              <a:ext cx="557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w</a:t>
              </a:r>
              <a:r>
                <a:rPr lang="en-US" i="1" baseline="-25000" dirty="0" err="1" smtClean="0"/>
                <a:t>y</a:t>
              </a:r>
              <a:endParaRPr lang="en-US" i="1" baseline="-250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926528" y="4895540"/>
              <a:ext cx="687841" cy="6878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1000">
                  <a:srgbClr val="0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44597" y="5205928"/>
              <a:ext cx="205062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71967" y="5239003"/>
              <a:ext cx="2341393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369659" y="4347042"/>
            <a:ext cx="2489016" cy="2050620"/>
            <a:chOff x="6369659" y="4347042"/>
            <a:chExt cx="2489016" cy="2050620"/>
          </a:xfrm>
        </p:grpSpPr>
        <p:sp>
          <p:nvSpPr>
            <p:cNvPr id="22" name="Rectangle 21"/>
            <p:cNvSpPr/>
            <p:nvPr/>
          </p:nvSpPr>
          <p:spPr>
            <a:xfrm>
              <a:off x="6568081" y="4610844"/>
              <a:ext cx="1785809" cy="1785809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00977" y="5298794"/>
              <a:ext cx="557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w</a:t>
              </a:r>
              <a:r>
                <a:rPr lang="en-US" i="1" baseline="-25000" dirty="0" err="1" smtClean="0"/>
                <a:t>x</a:t>
              </a:r>
              <a:endParaRPr lang="en-US" i="1" baseline="-250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7573427" y="5073885"/>
              <a:ext cx="687841" cy="6878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1000">
                  <a:srgbClr val="0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654341" y="5067527"/>
              <a:ext cx="687841" cy="68784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71000">
                  <a:srgbClr val="0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6442289" y="5371558"/>
              <a:ext cx="205062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369659" y="5404633"/>
              <a:ext cx="2341393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687686" y="5656514"/>
              <a:ext cx="6203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-u</a:t>
              </a:r>
              <a:r>
                <a:rPr lang="en-US" i="1" baseline="-25000" dirty="0" smtClean="0">
                  <a:solidFill>
                    <a:schemeClr val="bg1"/>
                  </a:solidFill>
                </a:rPr>
                <a:t>0</a:t>
              </a:r>
              <a:endParaRPr lang="en-US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20550" y="5716305"/>
              <a:ext cx="725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+u</a:t>
              </a:r>
              <a:r>
                <a:rPr lang="en-US" i="1" baseline="-25000" dirty="0" smtClean="0">
                  <a:solidFill>
                    <a:schemeClr val="bg1"/>
                  </a:solidFill>
                </a:rPr>
                <a:t>0</a:t>
              </a:r>
              <a:endParaRPr lang="en-US" i="1" baseline="-25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/>
          <p:cNvGraphicFramePr>
            <a:graphicFrameLocks noChangeAspect="1"/>
          </p:cNvGraphicFramePr>
          <p:nvPr>
            <p:ph/>
          </p:nvPr>
        </p:nvGraphicFramePr>
        <p:xfrm>
          <a:off x="1219200" y="990600"/>
          <a:ext cx="6477000" cy="5502275"/>
        </p:xfrm>
        <a:graphic>
          <a:graphicData uri="http://schemas.openxmlformats.org/presentationml/2006/ole">
            <p:oleObj spid="_x0000_s609282" name="Image" r:id="rId3" imgW="14171429" imgH="12038095" progId="">
              <p:embed/>
            </p:oleObj>
          </a:graphicData>
        </a:graphic>
      </p:graphicFrame>
      <p:sp>
        <p:nvSpPr>
          <p:cNvPr id="80899" name="Text Box 9"/>
          <p:cNvSpPr txBox="1">
            <a:spLocks noChangeArrowheads="1"/>
          </p:cNvSpPr>
          <p:nvPr/>
        </p:nvSpPr>
        <p:spPr bwMode="auto">
          <a:xfrm>
            <a:off x="609600" y="228600"/>
            <a:ext cx="807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3200">
                <a:solidFill>
                  <a:prstClr val="black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rPr>
              <a:t>Comparing Human and Machine Perception</a:t>
            </a:r>
          </a:p>
        </p:txBody>
      </p:sp>
      <p:pic>
        <p:nvPicPr>
          <p:cNvPr id="80900" name="Picture 3"/>
          <p:cNvPicPr>
            <a:picLocks noChangeAspect="1"/>
          </p:cNvPicPr>
          <p:nvPr/>
        </p:nvPicPr>
        <p:blipFill>
          <a:blip r:embed="rId4"/>
          <a:srcRect l="6047" t="25880" r="4149" b="4962"/>
          <a:stretch>
            <a:fillRect/>
          </a:stretch>
        </p:blipFill>
        <p:spPr bwMode="auto">
          <a:xfrm>
            <a:off x="7566025" y="3914775"/>
            <a:ext cx="12207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4"/>
          <p:cNvPicPr>
            <a:picLocks noChangeAspect="1"/>
          </p:cNvPicPr>
          <p:nvPr/>
        </p:nvPicPr>
        <p:blipFill>
          <a:blip r:embed="rId5"/>
          <a:srcRect l="7426" t="7117" r="4259" b="4240"/>
          <a:stretch>
            <a:fillRect/>
          </a:stretch>
        </p:blipFill>
        <p:spPr bwMode="auto">
          <a:xfrm>
            <a:off x="7620000" y="5195888"/>
            <a:ext cx="1131888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4371975" y="5434013"/>
            <a:ext cx="1343025" cy="635000"/>
          </a:xfrm>
          <a:custGeom>
            <a:avLst/>
            <a:gdLst>
              <a:gd name="connsiteX0" fmla="*/ 420881 w 1344225"/>
              <a:gd name="connsiteY0" fmla="*/ 88610 h 694107"/>
              <a:gd name="connsiteX1" fmla="*/ 29536 w 1344225"/>
              <a:gd name="connsiteY1" fmla="*/ 206755 h 694107"/>
              <a:gd name="connsiteX2" fmla="*/ 0 w 1344225"/>
              <a:gd name="connsiteY2" fmla="*/ 435663 h 694107"/>
              <a:gd name="connsiteX3" fmla="*/ 140294 w 1344225"/>
              <a:gd name="connsiteY3" fmla="*/ 627650 h 694107"/>
              <a:gd name="connsiteX4" fmla="*/ 657164 w 1344225"/>
              <a:gd name="connsiteY4" fmla="*/ 694107 h 694107"/>
              <a:gd name="connsiteX5" fmla="*/ 1122348 w 1344225"/>
              <a:gd name="connsiteY5" fmla="*/ 657187 h 694107"/>
              <a:gd name="connsiteX6" fmla="*/ 1314329 w 1344225"/>
              <a:gd name="connsiteY6" fmla="*/ 539041 h 694107"/>
              <a:gd name="connsiteX7" fmla="*/ 1343864 w 1344225"/>
              <a:gd name="connsiteY7" fmla="*/ 332286 h 694107"/>
              <a:gd name="connsiteX8" fmla="*/ 1336481 w 1344225"/>
              <a:gd name="connsiteY8" fmla="*/ 206755 h 694107"/>
              <a:gd name="connsiteX9" fmla="*/ 1092813 w 1344225"/>
              <a:gd name="connsiteY9" fmla="*/ 132914 h 694107"/>
              <a:gd name="connsiteX10" fmla="*/ 273203 w 1344225"/>
              <a:gd name="connsiteY10" fmla="*/ 0 h 69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4225" h="694107">
                <a:moveTo>
                  <a:pt x="420881" y="88610"/>
                </a:moveTo>
                <a:lnTo>
                  <a:pt x="29536" y="206755"/>
                </a:lnTo>
                <a:lnTo>
                  <a:pt x="0" y="435663"/>
                </a:lnTo>
                <a:cubicBezTo>
                  <a:pt x="134311" y="629674"/>
                  <a:pt x="55075" y="627650"/>
                  <a:pt x="140294" y="627650"/>
                </a:cubicBezTo>
                <a:cubicBezTo>
                  <a:pt x="312500" y="650443"/>
                  <a:pt x="483456" y="694107"/>
                  <a:pt x="657164" y="694107"/>
                </a:cubicBezTo>
                <a:lnTo>
                  <a:pt x="1122348" y="657187"/>
                </a:lnTo>
                <a:cubicBezTo>
                  <a:pt x="1305574" y="550301"/>
                  <a:pt x="1251204" y="602166"/>
                  <a:pt x="1314329" y="539041"/>
                </a:cubicBezTo>
                <a:cubicBezTo>
                  <a:pt x="1344225" y="337235"/>
                  <a:pt x="1343864" y="406852"/>
                  <a:pt x="1343864" y="332286"/>
                </a:cubicBezTo>
                <a:lnTo>
                  <a:pt x="1336481" y="206755"/>
                </a:lnTo>
                <a:cubicBezTo>
                  <a:pt x="1102296" y="138763"/>
                  <a:pt x="1178644" y="175829"/>
                  <a:pt x="1092813" y="132914"/>
                </a:cubicBezTo>
                <a:cubicBezTo>
                  <a:pt x="819231" y="91013"/>
                  <a:pt x="273203" y="276772"/>
                  <a:pt x="273203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>
              <a:defRPr/>
            </a:pPr>
            <a:endParaRPr lang="en-US" sz="1800">
              <a:solidFill>
                <a:prstClr val="black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39BCD-D522-3040-854E-14C14FD75A06}" type="slidenum">
              <a:rPr lang="en-US"/>
              <a:pPr/>
              <a:t>48</a:t>
            </a:fld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90B6ACBA-D25E-F845-9A32-55AFE5FC4BAE}" type="slidenum">
              <a:rPr lang="en-US">
                <a:solidFill>
                  <a:srgbClr val="898989"/>
                </a:solidFill>
                <a:latin typeface="Calibri" charset="0"/>
                <a:cs typeface="Calibri" charset="0"/>
                <a:sym typeface="Calibri" charset="0"/>
              </a:rPr>
              <a:pPr algn="ctr"/>
              <a:t>48</a:t>
            </a:fld>
            <a:endParaRPr lang="en-US">
              <a:solidFill>
                <a:srgbClr val="898989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0" y="366713"/>
            <a:ext cx="8699500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/>
          </p:cNvSpPr>
          <p:nvPr/>
        </p:nvSpPr>
        <p:spPr bwMode="auto">
          <a:xfrm rot="-5400000">
            <a:off x="-1243012" y="3452813"/>
            <a:ext cx="30670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00008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John Daugman, 1988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/>
          </p:cNvPicPr>
          <p:nvPr/>
        </p:nvPicPr>
        <p:blipFill>
          <a:blip r:embed="rId2"/>
          <a:srcRect l="12216" t="25462" r="9354" b="29208"/>
          <a:stretch>
            <a:fillRect/>
          </a:stretch>
        </p:blipFill>
        <p:spPr bwMode="auto">
          <a:xfrm>
            <a:off x="0" y="688975"/>
            <a:ext cx="9132888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7"/>
          <p:cNvPicPr>
            <a:picLocks noChangeAspect="1"/>
          </p:cNvPicPr>
          <p:nvPr/>
        </p:nvPicPr>
        <p:blipFill>
          <a:blip r:embed="rId3"/>
          <a:srcRect l="26112" t="19731" r="29495" b="20050"/>
          <a:stretch>
            <a:fillRect/>
          </a:stretch>
        </p:blipFill>
        <p:spPr bwMode="auto">
          <a:xfrm>
            <a:off x="3017838" y="215900"/>
            <a:ext cx="9175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10"/>
          <p:cNvPicPr>
            <a:picLocks noChangeAspect="1"/>
          </p:cNvPicPr>
          <p:nvPr/>
        </p:nvPicPr>
        <p:blipFill>
          <a:blip r:embed="rId4"/>
          <a:srcRect l="27162" t="28928" r="37013" b="26979"/>
          <a:stretch>
            <a:fillRect/>
          </a:stretch>
        </p:blipFill>
        <p:spPr bwMode="auto">
          <a:xfrm>
            <a:off x="6184900" y="236538"/>
            <a:ext cx="947738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3578225"/>
            <a:ext cx="9110663" cy="2957513"/>
            <a:chOff x="0" y="3578983"/>
            <a:chExt cx="9110868" cy="2956251"/>
          </a:xfrm>
        </p:grpSpPr>
        <p:pic>
          <p:nvPicPr>
            <p:cNvPr id="72710" name="Picture 1"/>
            <p:cNvPicPr>
              <a:picLocks noChangeAspect="1"/>
            </p:cNvPicPr>
            <p:nvPr/>
          </p:nvPicPr>
          <p:blipFill>
            <a:blip r:embed="rId5"/>
            <a:srcRect l="12791" t="21617" r="9052" b="24994"/>
            <a:stretch>
              <a:fillRect/>
            </a:stretch>
          </p:blipFill>
          <p:spPr bwMode="auto">
            <a:xfrm>
              <a:off x="0" y="3995157"/>
              <a:ext cx="9110868" cy="254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1" name="Picture 8"/>
            <p:cNvPicPr>
              <a:picLocks noChangeAspect="1"/>
            </p:cNvPicPr>
            <p:nvPr/>
          </p:nvPicPr>
          <p:blipFill>
            <a:blip r:embed="rId6"/>
            <a:srcRect l="24957" t="20695" r="36353" b="25656"/>
            <a:stretch>
              <a:fillRect/>
            </a:stretch>
          </p:blipFill>
          <p:spPr bwMode="auto">
            <a:xfrm>
              <a:off x="2927753" y="3578983"/>
              <a:ext cx="897099" cy="932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2" name="Picture 14"/>
            <p:cNvPicPr>
              <a:picLocks noChangeAspect="1"/>
            </p:cNvPicPr>
            <p:nvPr/>
          </p:nvPicPr>
          <p:blipFill>
            <a:blip r:embed="rId7"/>
            <a:srcRect l="27603" t="25693" r="37564" b="23894"/>
            <a:stretch>
              <a:fillRect/>
            </a:stretch>
          </p:blipFill>
          <p:spPr bwMode="auto">
            <a:xfrm>
              <a:off x="6229713" y="3599826"/>
              <a:ext cx="809329" cy="878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Binomial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14099"/>
          <a:stretch>
            <a:fillRect/>
          </a:stretch>
        </p:blipFill>
        <p:spPr>
          <a:xfrm>
            <a:off x="436429" y="1733177"/>
            <a:ext cx="8378865" cy="35410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381000" y="2057400"/>
            <a:ext cx="8442444" cy="4691062"/>
            <a:chOff x="0" y="585788"/>
            <a:chExt cx="9128125" cy="5072062"/>
          </a:xfrm>
        </p:grpSpPr>
        <p:pic>
          <p:nvPicPr>
            <p:cNvPr id="73730" name="Picture 3"/>
            <p:cNvPicPr>
              <a:picLocks noChangeAspect="1"/>
            </p:cNvPicPr>
            <p:nvPr/>
          </p:nvPicPr>
          <p:blipFill>
            <a:blip r:embed="rId2"/>
            <a:srcRect l="21313" t="7668" r="17690" b="10857"/>
            <a:stretch>
              <a:fillRect/>
            </a:stretch>
          </p:blipFill>
          <p:spPr bwMode="auto">
            <a:xfrm>
              <a:off x="0" y="2187575"/>
              <a:ext cx="1825625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l="21176" t="8452" r="20197" b="11089"/>
            <a:stretch>
              <a:fillRect/>
            </a:stretch>
          </p:blipFill>
          <p:spPr bwMode="auto">
            <a:xfrm>
              <a:off x="7372350" y="2168525"/>
              <a:ext cx="1755775" cy="180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rcRect l="21320" t="7539" r="17780" b="11266"/>
            <a:stretch>
              <a:fillRect/>
            </a:stretch>
          </p:blipFill>
          <p:spPr bwMode="auto">
            <a:xfrm>
              <a:off x="5113338" y="601663"/>
              <a:ext cx="1822450" cy="182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rcRect l="21463" t="7732" r="17361" b="11443"/>
            <a:stretch>
              <a:fillRect/>
            </a:stretch>
          </p:blipFill>
          <p:spPr bwMode="auto">
            <a:xfrm>
              <a:off x="5113338" y="3817938"/>
              <a:ext cx="1830387" cy="18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4" name="Picture 7"/>
            <p:cNvPicPr>
              <a:picLocks noChangeAspect="1"/>
            </p:cNvPicPr>
            <p:nvPr/>
          </p:nvPicPr>
          <p:blipFill>
            <a:blip r:embed="rId6"/>
            <a:srcRect l="26112" t="19731" r="29495" b="20050"/>
            <a:stretch>
              <a:fillRect/>
            </a:stretch>
          </p:blipFill>
          <p:spPr bwMode="auto">
            <a:xfrm>
              <a:off x="1525588" y="785813"/>
              <a:ext cx="917575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5" name="Picture 10"/>
            <p:cNvPicPr>
              <a:picLocks noChangeAspect="1"/>
            </p:cNvPicPr>
            <p:nvPr/>
          </p:nvPicPr>
          <p:blipFill>
            <a:blip r:embed="rId7"/>
            <a:srcRect l="27162" t="28928" r="37013" b="26979"/>
            <a:stretch>
              <a:fillRect/>
            </a:stretch>
          </p:blipFill>
          <p:spPr bwMode="auto">
            <a:xfrm>
              <a:off x="1393825" y="4243388"/>
              <a:ext cx="946150" cy="87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1912938" y="1847850"/>
              <a:ext cx="676275" cy="5524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917700" y="3567113"/>
              <a:ext cx="671513" cy="5064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6184900" y="2416175"/>
              <a:ext cx="1238250" cy="1414463"/>
              <a:chOff x="6209741" y="2415906"/>
              <a:chExt cx="1237415" cy="1414435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771337" y="2893735"/>
                <a:ext cx="412472" cy="42067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>
                  <a:defRPr/>
                </a:pPr>
                <a:endParaRPr lang="en-US">
                  <a:solidFill>
                    <a:srgbClr val="FF0000"/>
                  </a:solidFill>
                  <a:ea typeface="ＭＳ Ｐゴシック" pitchFamily="-84" charset="-128"/>
                  <a:cs typeface="ＭＳ Ｐゴシック" pitchFamily="-84" charset="-128"/>
                </a:endParaRPr>
              </a:p>
              <a:p>
                <a:pPr algn="ctr" defTabSz="457200">
                  <a:defRPr/>
                </a:pPr>
                <a:r>
                  <a:rPr lang="en-US">
                    <a:solidFill>
                      <a:srgbClr val="FF0000"/>
                    </a:solidFill>
                    <a:ea typeface="ＭＳ Ｐゴシック" pitchFamily="-84" charset="-128"/>
                    <a:cs typeface="ＭＳ Ｐゴシック" pitchFamily="-84" charset="-128"/>
                  </a:rPr>
                  <a:t>+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6222432" y="3277902"/>
                <a:ext cx="675819" cy="5524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6209741" y="2415906"/>
                <a:ext cx="672646" cy="5079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194914" y="3100105"/>
                <a:ext cx="252242" cy="47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4321174" y="1303338"/>
              <a:ext cx="869321" cy="399328"/>
              <a:chOff x="4320808" y="1302948"/>
              <a:chExt cx="869218" cy="400447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4320808" y="1538556"/>
                <a:ext cx="252383" cy="31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47" name="TextBox 22"/>
              <p:cNvSpPr txBox="1">
                <a:spLocks noChangeArrowheads="1"/>
              </p:cNvSpPr>
              <p:nvPr/>
            </p:nvSpPr>
            <p:spPr bwMode="auto">
              <a:xfrm>
                <a:off x="4478190" y="1302948"/>
                <a:ext cx="547078" cy="400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sz="1800" dirty="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(.)</a:t>
                </a:r>
                <a:r>
                  <a:rPr lang="en-US" sz="1800" baseline="30000" dirty="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2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V="1">
                <a:off x="4937643" y="1533780"/>
                <a:ext cx="252383" cy="31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rcRect l="20889" t="7335" r="17384" b="10736"/>
            <a:stretch>
              <a:fillRect/>
            </a:stretch>
          </p:blipFill>
          <p:spPr bwMode="auto">
            <a:xfrm>
              <a:off x="2565400" y="585788"/>
              <a:ext cx="1846263" cy="183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4341815" y="4540249"/>
              <a:ext cx="848682" cy="399328"/>
              <a:chOff x="4341253" y="4539541"/>
              <a:chExt cx="848582" cy="400447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V="1">
                <a:off x="4341253" y="4775149"/>
                <a:ext cx="252382" cy="31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44" name="TextBox 25"/>
              <p:cNvSpPr txBox="1">
                <a:spLocks noChangeArrowheads="1"/>
              </p:cNvSpPr>
              <p:nvPr/>
            </p:nvSpPr>
            <p:spPr bwMode="auto">
              <a:xfrm>
                <a:off x="4498633" y="4539541"/>
                <a:ext cx="691202" cy="400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sz="1800" dirty="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(.)</a:t>
                </a:r>
                <a:r>
                  <a:rPr lang="en-US" sz="1800" baseline="30000" dirty="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2</a:t>
                </a: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4880938" y="4784419"/>
                <a:ext cx="252382" cy="31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rcRect l="21033" t="7526" r="17516" b="10913"/>
            <a:stretch>
              <a:fillRect/>
            </a:stretch>
          </p:blipFill>
          <p:spPr bwMode="auto">
            <a:xfrm>
              <a:off x="2589213" y="3825875"/>
              <a:ext cx="1839912" cy="183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err="1" smtClean="0"/>
              <a:t>Quadrature</a:t>
            </a:r>
            <a:r>
              <a:rPr lang="en-US" dirty="0" smtClean="0"/>
              <a:t> filter pairs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8600" y="846360"/>
            <a:ext cx="87268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quadrature</a:t>
            </a:r>
            <a:r>
              <a:rPr lang="en-US" dirty="0" smtClean="0"/>
              <a:t> filter is a complex filter whose real part is related to its</a:t>
            </a:r>
            <a:br>
              <a:rPr lang="en-US" dirty="0" smtClean="0"/>
            </a:br>
            <a:r>
              <a:rPr lang="en-US" dirty="0" smtClean="0"/>
              <a:t>imaginary part via a Hilbert transform along a particular axis through</a:t>
            </a:r>
            <a:br>
              <a:rPr lang="en-US" dirty="0" smtClean="0"/>
            </a:br>
            <a:r>
              <a:rPr lang="en-US" dirty="0" smtClean="0"/>
              <a:t>origin of the frequency domain.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2"/>
          <a:srcRect l="20502" t="6740" r="16879" b="9929"/>
          <a:stretch>
            <a:fillRect/>
          </a:stretch>
        </p:blipFill>
        <p:spPr bwMode="auto">
          <a:xfrm>
            <a:off x="461963" y="2119313"/>
            <a:ext cx="2379662" cy="237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870200" y="1214438"/>
            <a:ext cx="5695950" cy="3694112"/>
            <a:chOff x="2869995" y="1214453"/>
            <a:chExt cx="5696699" cy="3694420"/>
          </a:xfrm>
        </p:grpSpPr>
        <p:pic>
          <p:nvPicPr>
            <p:cNvPr id="74757" name="Picture 2"/>
            <p:cNvPicPr>
              <a:picLocks noChangeAspect="1"/>
            </p:cNvPicPr>
            <p:nvPr/>
          </p:nvPicPr>
          <p:blipFill>
            <a:blip r:embed="rId3"/>
            <a:srcRect l="21176" t="8452" r="20197" b="11089"/>
            <a:stretch>
              <a:fillRect/>
            </a:stretch>
          </p:blipFill>
          <p:spPr bwMode="auto">
            <a:xfrm>
              <a:off x="6812118" y="2177077"/>
              <a:ext cx="1754576" cy="1805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8" name="Picture 7"/>
            <p:cNvPicPr>
              <a:picLocks noChangeAspect="1"/>
            </p:cNvPicPr>
            <p:nvPr/>
          </p:nvPicPr>
          <p:blipFill>
            <a:blip r:embed="rId4"/>
            <a:srcRect l="26112" t="19731" r="29495" b="20050"/>
            <a:stretch>
              <a:fillRect/>
            </a:stretch>
          </p:blipFill>
          <p:spPr bwMode="auto">
            <a:xfrm>
              <a:off x="3644310" y="1214453"/>
              <a:ext cx="918370" cy="934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9" name="Picture 4"/>
            <p:cNvPicPr>
              <a:picLocks noChangeAspect="1"/>
            </p:cNvPicPr>
            <p:nvPr/>
          </p:nvPicPr>
          <p:blipFill>
            <a:blip r:embed="rId5"/>
            <a:srcRect l="27162" t="28928" r="37013" b="26979"/>
            <a:stretch>
              <a:fillRect/>
            </a:stretch>
          </p:blipFill>
          <p:spPr bwMode="auto">
            <a:xfrm>
              <a:off x="3662044" y="3988021"/>
              <a:ext cx="946212" cy="87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2869995" y="1946351"/>
              <a:ext cx="676364" cy="5524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873170" y="3665757"/>
              <a:ext cx="673189" cy="5064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6185131" y="2902106"/>
              <a:ext cx="412804" cy="42072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>
                <a:defRPr/>
              </a:pPr>
              <a:endParaRPr lang="en-US">
                <a:solidFill>
                  <a:srgbClr val="FF0000"/>
                </a:solidFill>
                <a:ea typeface="ＭＳ Ｐゴシック" pitchFamily="-84" charset="-128"/>
                <a:cs typeface="ＭＳ Ｐゴシック" pitchFamily="-84" charset="-128"/>
              </a:endParaRPr>
            </a:p>
            <a:p>
              <a:pPr algn="ctr" defTabSz="457200">
                <a:defRPr/>
              </a:pPr>
              <a:r>
                <a:rPr lang="en-US">
                  <a:solidFill>
                    <a:srgbClr val="FF0000"/>
                  </a:solidFill>
                  <a:ea typeface="ＭＳ Ｐゴシック" pitchFamily="-84" charset="-128"/>
                  <a:cs typeface="ＭＳ Ｐゴシック" pitchFamily="-84" charset="-128"/>
                </a:rPr>
                <a:t>+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084884" y="3554600"/>
              <a:ext cx="1497138" cy="9605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H="1">
              <a:off x="5109492" y="1743905"/>
              <a:ext cx="1405054" cy="9685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609050" y="3108498"/>
              <a:ext cx="252445" cy="47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4559971" y="1302948"/>
              <a:ext cx="792069" cy="369332"/>
              <a:chOff x="4320808" y="1302948"/>
              <a:chExt cx="792069" cy="369332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4320154" y="1538330"/>
                <a:ext cx="252446" cy="31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772" name="TextBox 14"/>
              <p:cNvSpPr txBox="1">
                <a:spLocks noChangeArrowheads="1"/>
              </p:cNvSpPr>
              <p:nvPr/>
            </p:nvSpPr>
            <p:spPr bwMode="auto">
              <a:xfrm>
                <a:off x="4478190" y="1302948"/>
                <a:ext cx="4881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sz="180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(.)</a:t>
                </a:r>
                <a:r>
                  <a:rPr lang="en-US" sz="1800" baseline="3000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2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4859975" y="1533566"/>
                <a:ext cx="252446" cy="31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4580416" y="4539541"/>
              <a:ext cx="792069" cy="369332"/>
              <a:chOff x="4341253" y="4539541"/>
              <a:chExt cx="792069" cy="369332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4340795" y="4773925"/>
                <a:ext cx="252445" cy="31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769" name="TextBox 18"/>
              <p:cNvSpPr txBox="1">
                <a:spLocks noChangeArrowheads="1"/>
              </p:cNvSpPr>
              <p:nvPr/>
            </p:nvSpPr>
            <p:spPr bwMode="auto">
              <a:xfrm>
                <a:off x="4498635" y="4539541"/>
                <a:ext cx="4881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sz="180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(.)</a:t>
                </a:r>
                <a:r>
                  <a:rPr lang="en-US" sz="1800" baseline="30000" smtClean="0">
                    <a:solidFill>
                      <a:prstClr val="black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rPr>
                  <a:t>2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4880616" y="4769161"/>
                <a:ext cx="252445" cy="47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85040" y="5106216"/>
            <a:ext cx="394228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dirty="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Contrast invariance</a:t>
            </a:r>
            <a:r>
              <a:rPr lang="en-US" sz="1800" dirty="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! </a:t>
            </a:r>
            <a:r>
              <a:rPr lang="en-US" sz="1800" dirty="0" smtClean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! (same energy response for white dot on black background as for a black dot on a white background).</a:t>
            </a:r>
          </a:p>
          <a:p>
            <a:pPr defTabSz="457200"/>
            <a:endParaRPr lang="en-US" sz="1800" dirty="0" smtClean="0">
              <a:solidFill>
                <a:prstClr val="black"/>
              </a:solidFill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2" name="Rectangle 19"/>
          <p:cNvSpPr>
            <a:spLocks/>
          </p:cNvSpPr>
          <p:nvPr/>
        </p:nvSpPr>
        <p:spPr bwMode="auto">
          <a:xfrm>
            <a:off x="6682017" y="1823225"/>
            <a:ext cx="1841500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>
              <a:buClr>
                <a:srgbClr val="000000"/>
              </a:buClr>
              <a:buFont typeface="Arial" pitchFamily="-108" charset="0"/>
              <a:buNone/>
            </a:pPr>
            <a:r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squared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9775"/>
            <a:ext cx="3171825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8300" y="3176588"/>
            <a:ext cx="31718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838200"/>
            <a:ext cx="31718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2175" y="1890713"/>
            <a:ext cx="31718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7"/>
          <p:cNvPicPr>
            <a:picLocks noChangeAspect="1"/>
          </p:cNvPicPr>
          <p:nvPr/>
        </p:nvPicPr>
        <p:blipFill>
          <a:blip r:embed="rId6"/>
          <a:srcRect l="26112" t="19731" r="29495" b="20050"/>
          <a:stretch>
            <a:fillRect/>
          </a:stretch>
        </p:blipFill>
        <p:spPr bwMode="auto">
          <a:xfrm>
            <a:off x="2416175" y="1131888"/>
            <a:ext cx="9175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6"/>
          <p:cNvPicPr>
            <a:picLocks noChangeAspect="1"/>
          </p:cNvPicPr>
          <p:nvPr/>
        </p:nvPicPr>
        <p:blipFill>
          <a:blip r:embed="rId7"/>
          <a:srcRect l="27162" t="28928" r="37013" b="26979"/>
          <a:stretch>
            <a:fillRect/>
          </a:stretch>
        </p:blipFill>
        <p:spPr bwMode="auto">
          <a:xfrm>
            <a:off x="2490788" y="4137025"/>
            <a:ext cx="9461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787400" y="4546600"/>
            <a:ext cx="831850" cy="4460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dirty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edge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6731000" y="4356100"/>
            <a:ext cx="2006600" cy="11572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2400" dirty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energy response to an edge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1936750"/>
            <a:ext cx="30829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8788" y="760413"/>
            <a:ext cx="3082925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5613" y="3016250"/>
            <a:ext cx="30829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4388" y="1947863"/>
            <a:ext cx="3082925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7"/>
          <p:cNvPicPr>
            <a:picLocks noChangeAspect="1"/>
          </p:cNvPicPr>
          <p:nvPr/>
        </p:nvPicPr>
        <p:blipFill>
          <a:blip r:embed="rId6"/>
          <a:srcRect l="26112" t="19731" r="29495" b="20050"/>
          <a:stretch>
            <a:fillRect/>
          </a:stretch>
        </p:blipFill>
        <p:spPr bwMode="auto">
          <a:xfrm>
            <a:off x="2416175" y="1131888"/>
            <a:ext cx="9175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6"/>
          <p:cNvPicPr>
            <a:picLocks noChangeAspect="1"/>
          </p:cNvPicPr>
          <p:nvPr/>
        </p:nvPicPr>
        <p:blipFill>
          <a:blip r:embed="rId7"/>
          <a:srcRect l="27162" t="28928" r="37013" b="26979"/>
          <a:stretch>
            <a:fillRect/>
          </a:stretch>
        </p:blipFill>
        <p:spPr bwMode="auto">
          <a:xfrm>
            <a:off x="2490788" y="4137025"/>
            <a:ext cx="9461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952500" y="4356100"/>
            <a:ext cx="628650" cy="4460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dirty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line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6451600" y="4356100"/>
            <a:ext cx="2159000" cy="11572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2400" dirty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energy response to a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65480-7B9B-6844-A637-B55F10F40D56}" type="slidenum">
              <a:rPr lang="en-US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536700" y="1600200"/>
            <a:ext cx="8229600" cy="5257800"/>
          </a:xfrm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endParaRPr lang="en-US"/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447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4033838" y="2544763"/>
            <a:ext cx="9159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Local </a:t>
            </a:r>
            <a:b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energy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1693863" y="5240338"/>
            <a:ext cx="11906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Phase ~ 0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4400550" y="4899025"/>
            <a:ext cx="13176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Phase ~ 90</a:t>
            </a:r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1358900" y="2400300"/>
            <a:ext cx="1498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>
                <a:latin typeface="Arial" charset="0"/>
                <a:ea typeface="ＭＳ Ｐゴシック" charset="0"/>
                <a:cs typeface="Arial" charset="0"/>
                <a:sym typeface="Arial" charset="0"/>
              </a:rPr>
              <a:t>edge detector output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title"/>
          </p:nvPr>
        </p:nvSpPr>
        <p:spPr>
          <a:xfrm>
            <a:off x="5130800" y="90488"/>
            <a:ext cx="4114800" cy="1509712"/>
          </a:xfrm>
          <a:ln/>
        </p:spPr>
        <p:txBody>
          <a:bodyPr rIns="132080"/>
          <a:lstStyle/>
          <a:p>
            <a:r>
              <a:rPr lang="en-US" sz="3200"/>
              <a:t>A contour detector</a:t>
            </a:r>
          </a:p>
        </p:txBody>
      </p:sp>
      <p:pic>
        <p:nvPicPr>
          <p:cNvPr id="46088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67340"/>
          <a:stretch>
            <a:fillRect/>
          </a:stretch>
        </p:blipFill>
        <p:spPr bwMode="auto">
          <a:xfrm>
            <a:off x="5899150" y="2306638"/>
            <a:ext cx="255746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9"/>
          <p:cNvSpPr>
            <a:spLocks/>
          </p:cNvSpPr>
          <p:nvPr/>
        </p:nvSpPr>
        <p:spPr bwMode="auto">
          <a:xfrm>
            <a:off x="3937000" y="2298700"/>
            <a:ext cx="4927600" cy="2222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-1574800" y="2311400"/>
            <a:ext cx="4927600" cy="2222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1422400" y="4902200"/>
            <a:ext cx="4927600" cy="2222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94DC399E-94F8-5E47-967E-D5AE424B7A7C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54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9" grpId="0" animBg="1"/>
      <p:bldP spid="46090" grpId="0" animBg="1"/>
      <p:bldP spid="4609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Iris code</a:t>
            </a:r>
          </a:p>
        </p:txBody>
      </p:sp>
      <p:pic>
        <p:nvPicPr>
          <p:cNvPr id="819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2254250"/>
            <a:ext cx="1436688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9463" y="2406650"/>
            <a:ext cx="2544762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3388" y="1760538"/>
            <a:ext cx="34925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9100" y="3200400"/>
            <a:ext cx="34925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endCxn id="5" idx="1"/>
          </p:cNvCxnSpPr>
          <p:nvPr/>
        </p:nvCxnSpPr>
        <p:spPr>
          <a:xfrm flipV="1">
            <a:off x="1690688" y="2860675"/>
            <a:ext cx="358775" cy="19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72013" y="2547938"/>
            <a:ext cx="377825" cy="2190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60900" y="3111500"/>
            <a:ext cx="388938" cy="3143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4879975" y="2236788"/>
            <a:ext cx="584200" cy="236537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flipV="1">
            <a:off x="4892675" y="2928938"/>
            <a:ext cx="584200" cy="236537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932" name="TextBox 22"/>
          <p:cNvSpPr txBox="1">
            <a:spLocks noChangeArrowheads="1"/>
          </p:cNvSpPr>
          <p:nvPr/>
        </p:nvSpPr>
        <p:spPr bwMode="auto">
          <a:xfrm>
            <a:off x="6837363" y="1439863"/>
            <a:ext cx="65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Real</a:t>
            </a:r>
          </a:p>
        </p:txBody>
      </p:sp>
      <p:sp>
        <p:nvSpPr>
          <p:cNvPr id="81933" name="TextBox 23"/>
          <p:cNvSpPr txBox="1">
            <a:spLocks noChangeArrowheads="1"/>
          </p:cNvSpPr>
          <p:nvPr/>
        </p:nvSpPr>
        <p:spPr bwMode="auto">
          <a:xfrm>
            <a:off x="6797675" y="4471988"/>
            <a:ext cx="1198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Imaginary</a:t>
            </a:r>
          </a:p>
        </p:txBody>
      </p:sp>
      <p:sp>
        <p:nvSpPr>
          <p:cNvPr id="81934" name="TextBox 24"/>
          <p:cNvSpPr txBox="1">
            <a:spLocks noChangeArrowheads="1"/>
          </p:cNvSpPr>
          <p:nvPr/>
        </p:nvSpPr>
        <p:spPr bwMode="auto">
          <a:xfrm>
            <a:off x="1985963" y="5494338"/>
            <a:ext cx="5253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Iris codes are compared using Hamming distance</a:t>
            </a:r>
          </a:p>
        </p:txBody>
      </p:sp>
      <p:sp>
        <p:nvSpPr>
          <p:cNvPr id="81935" name="Rectangle 25"/>
          <p:cNvSpPr>
            <a:spLocks noChangeArrowheads="1"/>
          </p:cNvSpPr>
          <p:nvPr/>
        </p:nvSpPr>
        <p:spPr bwMode="auto">
          <a:xfrm>
            <a:off x="5360988" y="6411913"/>
            <a:ext cx="3571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Images from http://cnx.org/content/m12493/latest/</a:t>
            </a:r>
          </a:p>
        </p:txBody>
      </p:sp>
      <p:sp>
        <p:nvSpPr>
          <p:cNvPr id="81936" name="Rectangle 26"/>
          <p:cNvSpPr>
            <a:spLocks noChangeArrowheads="1"/>
          </p:cNvSpPr>
          <p:nvPr/>
        </p:nvSpPr>
        <p:spPr bwMode="auto">
          <a:xfrm>
            <a:off x="285750" y="6345238"/>
            <a:ext cx="1749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John Daugman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087B8-4287-CF4F-9FE7-9E14D4758288}" type="slidenum">
              <a:rPr lang="en-US"/>
              <a:pPr/>
              <a:t>56</a:t>
            </a:fld>
            <a:endParaRPr lang="en-US"/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6713" y="38100"/>
            <a:ext cx="4954587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/>
          </p:cNvSpPr>
          <p:nvPr/>
        </p:nvSpPr>
        <p:spPr bwMode="auto">
          <a:xfrm rot="-5400000">
            <a:off x="-2463800" y="3668713"/>
            <a:ext cx="52927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00408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John Daugman, </a:t>
            </a:r>
            <a:r>
              <a:rPr lang="en-US" sz="1800" u="sng">
                <a:solidFill>
                  <a:srgbClr val="00408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http://www.cl.cam.ac.uk/~jgd1000/</a:t>
            </a:r>
            <a:endParaRPr lang="en-US" sz="1800" u="sng">
              <a:solidFill>
                <a:srgbClr val="00408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2FFC-FC42-B349-810A-C273E2B4D3FF}" type="slidenum">
              <a:rPr lang="en-US"/>
              <a:pPr/>
              <a:t>57</a:t>
            </a:fld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368300"/>
            <a:ext cx="8229600" cy="1692275"/>
          </a:xfrm>
          <a:ln/>
        </p:spPr>
        <p:txBody>
          <a:bodyPr rIns="132080"/>
          <a:lstStyle/>
          <a:p>
            <a:r>
              <a:rPr lang="en-US" sz="2400"/>
              <a:t>Gabor filter measurements for iris recognition code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C393BA10-F03B-004D-8390-5538C6EDCAF1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57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400" y="1117600"/>
            <a:ext cx="75692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/>
          </p:cNvSpPr>
          <p:nvPr/>
        </p:nvSpPr>
        <p:spPr bwMode="auto">
          <a:xfrm rot="-5400000">
            <a:off x="-2463800" y="3668713"/>
            <a:ext cx="52927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00408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John Daugman, </a:t>
            </a:r>
            <a:r>
              <a:rPr lang="en-US" sz="1800" u="sng">
                <a:solidFill>
                  <a:srgbClr val="00408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http://www.cl.cam.ac.uk/~jgd1000/</a:t>
            </a:r>
            <a:endParaRPr lang="en-US" sz="1800" u="sng">
              <a:solidFill>
                <a:srgbClr val="00408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400" y="4083050"/>
            <a:ext cx="33909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73100" y="323850"/>
            <a:ext cx="3914775" cy="1017588"/>
            <a:chOff x="4268222" y="2731745"/>
            <a:chExt cx="3915063" cy="1017344"/>
          </a:xfrm>
        </p:grpSpPr>
        <p:sp>
          <p:nvSpPr>
            <p:cNvPr id="77839" name="TextBox 9"/>
            <p:cNvSpPr txBox="1">
              <a:spLocks noChangeArrowheads="1"/>
            </p:cNvSpPr>
            <p:nvPr/>
          </p:nvSpPr>
          <p:spPr bwMode="auto">
            <a:xfrm>
              <a:off x="4268222" y="2731745"/>
              <a:ext cx="17371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Gabor wavelet:</a:t>
              </a:r>
            </a:p>
          </p:txBody>
        </p:sp>
        <p:graphicFrame>
          <p:nvGraphicFramePr>
            <p:cNvPr id="77827" name="Object 3"/>
            <p:cNvGraphicFramePr>
              <a:graphicFrameLocks noChangeAspect="1"/>
            </p:cNvGraphicFramePr>
            <p:nvPr/>
          </p:nvGraphicFramePr>
          <p:xfrm>
            <a:off x="5280093" y="3010542"/>
            <a:ext cx="2903192" cy="738547"/>
          </p:xfrm>
          <a:graphic>
            <a:graphicData uri="http://schemas.openxmlformats.org/presentationml/2006/ole">
              <p:oleObj spid="_x0000_s633859" name="Equation" r:id="rId3" imgW="1346200" imgH="342900" progId="Equation.3">
                <p:embed/>
              </p:oleObj>
            </a:graphicData>
          </a:graphic>
        </p:graphicFrame>
      </p:grpSp>
      <p:sp>
        <p:nvSpPr>
          <p:cNvPr id="77829" name="TextBox 4"/>
          <p:cNvSpPr txBox="1">
            <a:spLocks noChangeArrowheads="1"/>
          </p:cNvSpPr>
          <p:nvPr/>
        </p:nvSpPr>
        <p:spPr bwMode="auto">
          <a:xfrm>
            <a:off x="684213" y="1558925"/>
            <a:ext cx="2589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Tuning filter orientation:</a:t>
            </a: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1590675" y="1949450"/>
          <a:ext cx="3149600" cy="874713"/>
        </p:xfrm>
        <a:graphic>
          <a:graphicData uri="http://schemas.openxmlformats.org/presentationml/2006/ole">
            <p:oleObj spid="_x0000_s633858" name="Equation" r:id="rId4" imgW="1460500" imgH="406400" progId="Equation.3">
              <p:embed/>
            </p:oleObj>
          </a:graphicData>
        </a:graphic>
      </p:graphicFrame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31763" y="2900363"/>
            <a:ext cx="7364412" cy="3697287"/>
            <a:chOff x="131955" y="2901144"/>
            <a:chExt cx="7364681" cy="3696060"/>
          </a:xfrm>
        </p:grpSpPr>
        <p:pic>
          <p:nvPicPr>
            <p:cNvPr id="77831" name="Picture 6"/>
            <p:cNvPicPr>
              <a:picLocks noChangeAspect="1"/>
            </p:cNvPicPr>
            <p:nvPr/>
          </p:nvPicPr>
          <p:blipFill>
            <a:blip r:embed="rId5"/>
            <a:srcRect b="3990"/>
            <a:stretch>
              <a:fillRect/>
            </a:stretch>
          </p:blipFill>
          <p:spPr bwMode="auto">
            <a:xfrm>
              <a:off x="2160745" y="2901144"/>
              <a:ext cx="5014252" cy="3696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2" name="TextBox 7"/>
            <p:cNvSpPr txBox="1">
              <a:spLocks noChangeArrowheads="1"/>
            </p:cNvSpPr>
            <p:nvPr/>
          </p:nvSpPr>
          <p:spPr bwMode="auto">
            <a:xfrm>
              <a:off x="131955" y="3653202"/>
              <a:ext cx="8391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Space</a:t>
              </a:r>
            </a:p>
          </p:txBody>
        </p:sp>
        <p:sp>
          <p:nvSpPr>
            <p:cNvPr id="77833" name="TextBox 8"/>
            <p:cNvSpPr txBox="1">
              <a:spLocks noChangeArrowheads="1"/>
            </p:cNvSpPr>
            <p:nvPr/>
          </p:nvSpPr>
          <p:spPr bwMode="auto">
            <a:xfrm>
              <a:off x="144153" y="5487889"/>
              <a:ext cx="17370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Fourier domain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905257" y="4742033"/>
              <a:ext cx="5591379" cy="15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835" name="TextBox 11"/>
            <p:cNvSpPr txBox="1">
              <a:spLocks noChangeArrowheads="1"/>
            </p:cNvSpPr>
            <p:nvPr/>
          </p:nvSpPr>
          <p:spPr bwMode="auto">
            <a:xfrm>
              <a:off x="1344280" y="3117180"/>
              <a:ext cx="6594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Real</a:t>
              </a:r>
            </a:p>
          </p:txBody>
        </p:sp>
        <p:sp>
          <p:nvSpPr>
            <p:cNvPr id="77836" name="TextBox 12"/>
            <p:cNvSpPr txBox="1">
              <a:spLocks noChangeArrowheads="1"/>
            </p:cNvSpPr>
            <p:nvPr/>
          </p:nvSpPr>
          <p:spPr bwMode="auto">
            <a:xfrm>
              <a:off x="1348233" y="4052999"/>
              <a:ext cx="6978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Imag</a:t>
              </a:r>
            </a:p>
          </p:txBody>
        </p:sp>
        <p:sp>
          <p:nvSpPr>
            <p:cNvPr id="77837" name="TextBox 13"/>
            <p:cNvSpPr txBox="1">
              <a:spLocks noChangeArrowheads="1"/>
            </p:cNvSpPr>
            <p:nvPr/>
          </p:nvSpPr>
          <p:spPr bwMode="auto">
            <a:xfrm>
              <a:off x="1331739" y="5125044"/>
              <a:ext cx="6594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Real</a:t>
              </a:r>
            </a:p>
          </p:txBody>
        </p:sp>
        <p:sp>
          <p:nvSpPr>
            <p:cNvPr id="77838" name="TextBox 14"/>
            <p:cNvSpPr txBox="1">
              <a:spLocks noChangeArrowheads="1"/>
            </p:cNvSpPr>
            <p:nvPr/>
          </p:nvSpPr>
          <p:spPr bwMode="auto">
            <a:xfrm>
              <a:off x="1335692" y="6060863"/>
              <a:ext cx="6978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800" smtClean="0">
                  <a:solidFill>
                    <a:prstClr val="black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rPr>
                <a:t>Imag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1689100"/>
            <a:ext cx="8602663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475760" y="678911"/>
            <a:ext cx="6997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Second directional derivative of a Gaussian and its </a:t>
            </a:r>
            <a:r>
              <a:rPr lang="en-US" dirty="0" err="1"/>
              <a:t>quadrature</a:t>
            </a:r>
            <a:r>
              <a:rPr lang="en-US" dirty="0"/>
              <a:t> pair</a:t>
            </a:r>
          </a:p>
        </p:txBody>
      </p:sp>
      <p:pic>
        <p:nvPicPr>
          <p:cNvPr id="86020" name="Picture 4" descr="tmp"/>
          <p:cNvPicPr>
            <a:picLocks noChangeAspect="1" noChangeArrowheads="1"/>
          </p:cNvPicPr>
          <p:nvPr/>
        </p:nvPicPr>
        <p:blipFill>
          <a:blip r:embed="rId3"/>
          <a:srcRect b="67342"/>
          <a:stretch>
            <a:fillRect/>
          </a:stretch>
        </p:blipFill>
        <p:spPr bwMode="auto">
          <a:xfrm>
            <a:off x="2217738" y="4594225"/>
            <a:ext cx="45307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3075782" y="4563269"/>
            <a:ext cx="5016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5620544" y="4491831"/>
            <a:ext cx="350838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[-1 1]</a:t>
            </a:r>
          </a:p>
        </p:txBody>
      </p:sp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3192463" y="3030538"/>
          <a:ext cx="300037" cy="276225"/>
        </p:xfrm>
        <a:graphic>
          <a:graphicData uri="http://schemas.openxmlformats.org/presentationml/2006/ole">
            <p:oleObj spid="_x0000_s263170" name="Equation" r:id="rId3" imgW="152400" imgH="139700" progId="Equation.3">
              <p:embed/>
            </p:oleObj>
          </a:graphicData>
        </a:graphic>
      </p:graphicFrame>
      <p:sp>
        <p:nvSpPr>
          <p:cNvPr id="160772" name="TextBox 7"/>
          <p:cNvSpPr txBox="1">
            <a:spLocks noChangeArrowheads="1"/>
          </p:cNvSpPr>
          <p:nvPr/>
        </p:nvSpPr>
        <p:spPr bwMode="auto">
          <a:xfrm>
            <a:off x="1320800" y="4813300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g[m,n]</a:t>
            </a:r>
          </a:p>
        </p:txBody>
      </p:sp>
      <p:sp>
        <p:nvSpPr>
          <p:cNvPr id="160773" name="TextBox 8"/>
          <p:cNvSpPr txBox="1">
            <a:spLocks noChangeArrowheads="1"/>
          </p:cNvSpPr>
          <p:nvPr/>
        </p:nvSpPr>
        <p:spPr bwMode="auto">
          <a:xfrm>
            <a:off x="3962400" y="3887788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h[m,n]</a:t>
            </a:r>
          </a:p>
        </p:txBody>
      </p:sp>
      <p:sp>
        <p:nvSpPr>
          <p:cNvPr id="160774" name="TextBox 10"/>
          <p:cNvSpPr txBox="1">
            <a:spLocks noChangeArrowheads="1"/>
          </p:cNvSpPr>
          <p:nvPr/>
        </p:nvSpPr>
        <p:spPr bwMode="auto">
          <a:xfrm>
            <a:off x="5138738" y="2990850"/>
            <a:ext cx="319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=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75313" y="1236663"/>
            <a:ext cx="3073400" cy="5365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 sz="1800">
              <a:solidFill>
                <a:srgbClr val="FFFFFF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60776" name="TextBox 9"/>
          <p:cNvSpPr txBox="1">
            <a:spLocks noChangeArrowheads="1"/>
          </p:cNvSpPr>
          <p:nvPr/>
        </p:nvSpPr>
        <p:spPr bwMode="auto">
          <a:xfrm>
            <a:off x="6888163" y="4667250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f[m,n]</a:t>
            </a:r>
          </a:p>
        </p:txBody>
      </p:sp>
      <p:pic>
        <p:nvPicPr>
          <p:cNvPr id="160777" name="Picture 25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233363" y="1739900"/>
            <a:ext cx="2824162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l="23212" t="7527" r="22897" b="16879"/>
          <a:stretch>
            <a:fillRect/>
          </a:stretch>
        </p:blipFill>
        <p:spPr bwMode="auto">
          <a:xfrm>
            <a:off x="5489575" y="1647825"/>
            <a:ext cx="288448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9" name="TextBox 15"/>
          <p:cNvSpPr txBox="1">
            <a:spLocks noChangeArrowheads="1"/>
          </p:cNvSpPr>
          <p:nvPr/>
        </p:nvSpPr>
        <p:spPr bwMode="auto">
          <a:xfrm>
            <a:off x="3973513" y="3040063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smtClean="0">
                <a:solidFill>
                  <a:prstClr val="black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[-1, 1]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838200"/>
            <a:ext cx="3467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" charset="-128"/>
                <a:cs typeface="ＭＳ Ｐゴシック" pitchFamily="-1" charset="-128"/>
              </a:rPr>
              <a:t>Orientation analysis</a:t>
            </a:r>
          </a:p>
        </p:txBody>
      </p:sp>
      <p:pic>
        <p:nvPicPr>
          <p:cNvPr id="87043" name="Picture 4" descr="tmp"/>
          <p:cNvPicPr>
            <a:picLocks noChangeAspect="1" noChangeArrowheads="1"/>
          </p:cNvPicPr>
          <p:nvPr/>
        </p:nvPicPr>
        <p:blipFill>
          <a:blip r:embed="rId3"/>
          <a:srcRect b="17837"/>
          <a:stretch>
            <a:fillRect/>
          </a:stretch>
        </p:blipFill>
        <p:spPr bwMode="auto">
          <a:xfrm>
            <a:off x="198989" y="1354666"/>
            <a:ext cx="6172200" cy="425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070619" y="3404655"/>
            <a:ext cx="3127651" cy="3046988"/>
            <a:chOff x="6416676" y="3497120"/>
            <a:chExt cx="3128404" cy="304723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416676" y="4179800"/>
              <a:ext cx="369977" cy="1222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046" name="TextBox 6"/>
            <p:cNvSpPr txBox="1">
              <a:spLocks noChangeArrowheads="1"/>
            </p:cNvSpPr>
            <p:nvPr/>
          </p:nvSpPr>
          <p:spPr bwMode="auto">
            <a:xfrm>
              <a:off x="6795800" y="3497120"/>
              <a:ext cx="2749280" cy="3047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High resolution in</a:t>
              </a:r>
              <a:br>
                <a:rPr lang="en-US" dirty="0"/>
              </a:br>
              <a:r>
                <a:rPr lang="en-US" dirty="0"/>
                <a:t>orientation requires</a:t>
              </a:r>
              <a:br>
                <a:rPr lang="en-US" dirty="0"/>
              </a:br>
              <a:r>
                <a:rPr lang="en-US" dirty="0"/>
                <a:t>many oriented filters</a:t>
              </a:r>
              <a:br>
                <a:rPr lang="en-US" dirty="0"/>
              </a:br>
              <a:r>
                <a:rPr lang="en-US" dirty="0"/>
                <a:t>as basis (high order</a:t>
              </a:r>
              <a:br>
                <a:rPr lang="en-US" dirty="0"/>
              </a:br>
              <a:r>
                <a:rPr lang="en-US" dirty="0" err="1"/>
                <a:t>gaussian</a:t>
              </a:r>
              <a:r>
                <a:rPr lang="en-US" dirty="0"/>
                <a:t> </a:t>
              </a:r>
              <a:r>
                <a:rPr lang="en-US" dirty="0" smtClean="0"/>
                <a:t>derivatives</a:t>
              </a:r>
            </a:p>
            <a:p>
              <a:r>
                <a:rPr lang="en-US" dirty="0" smtClean="0"/>
                <a:t>or fine-tuned Gabor</a:t>
              </a:r>
              <a:br>
                <a:rPr lang="en-US" dirty="0" smtClean="0"/>
              </a:br>
              <a:r>
                <a:rPr lang="en-US" dirty="0" smtClean="0"/>
                <a:t>wavelets)</a:t>
              </a:r>
              <a:r>
                <a:rPr lang="en-US" dirty="0"/>
                <a:t>.</a:t>
              </a: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" charset="-128"/>
                <a:cs typeface="ＭＳ Ｐゴシック" pitchFamily="-1" charset="-128"/>
              </a:rPr>
              <a:t>Orientation analysis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89092" name="Picture 6" descr="tmp"/>
          <p:cNvPicPr>
            <a:picLocks noChangeAspect="1" noChangeArrowheads="1"/>
          </p:cNvPicPr>
          <p:nvPr/>
        </p:nvPicPr>
        <p:blipFill>
          <a:blip r:embed="rId3"/>
          <a:srcRect b="16778"/>
          <a:stretch>
            <a:fillRect/>
          </a:stretch>
        </p:blipFill>
        <p:spPr bwMode="auto">
          <a:xfrm>
            <a:off x="152400" y="906463"/>
            <a:ext cx="8839200" cy="491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t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27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pyramids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>
          <a:xfrm>
            <a:off x="457200" y="90488"/>
            <a:ext cx="8534400" cy="1508125"/>
          </a:xfrm>
        </p:spPr>
        <p:txBody>
          <a:bodyPr/>
          <a:lstStyle/>
          <a:p>
            <a:r>
              <a:rPr lang="en-US"/>
              <a:t>Image information occurs at all spatial scales</a:t>
            </a:r>
          </a:p>
        </p:txBody>
      </p:sp>
      <p:pic>
        <p:nvPicPr>
          <p:cNvPr id="22530" name="Picture 2" descr="scal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00" y="1623222"/>
            <a:ext cx="6180138" cy="4635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2531" name="Rectangle 3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7232D9C5-4443-5C46-BB65-F7B5A9566A6E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64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Gaussian filter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15" y="1191557"/>
            <a:ext cx="3720773" cy="81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93" y="1112992"/>
            <a:ext cx="2007934" cy="1591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7" y="3523191"/>
            <a:ext cx="2863481" cy="2863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440" y="3519834"/>
            <a:ext cx="2863481" cy="2873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82" y="3538132"/>
            <a:ext cx="2863481" cy="2863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BCA55-A8E5-E24A-ABD2-A8411D255182}" type="slidenum">
              <a:rPr lang="en-US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The Gaussian pyramid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dirty="0" smtClean="0"/>
              <a:t>For each level</a:t>
            </a:r>
          </a:p>
          <a:p>
            <a:pPr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dirty="0" smtClean="0"/>
              <a:t>		Blur input image with a Gaussian filter</a:t>
            </a:r>
          </a:p>
          <a:p>
            <a:pPr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dirty="0" smtClean="0"/>
              <a:t>		</a:t>
            </a:r>
            <a:r>
              <a:rPr lang="en-US" dirty="0" err="1" smtClean="0"/>
              <a:t>Downsamp</a:t>
            </a:r>
            <a:r>
              <a:rPr lang="en-US" dirty="0" err="1" smtClean="0"/>
              <a:t>le</a:t>
            </a:r>
            <a:r>
              <a:rPr lang="en-US" dirty="0" smtClean="0"/>
              <a:t> by a factor of 2</a:t>
            </a:r>
          </a:p>
          <a:p>
            <a:pPr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dirty="0" smtClean="0"/>
              <a:t>		Output </a:t>
            </a:r>
            <a:r>
              <a:rPr lang="en-US" dirty="0" err="1" smtClean="0"/>
              <a:t>downsampled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8EF0631C-2CFE-8542-8F51-C3A972AEF430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66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44F41-8D5F-004D-AFD9-FEB58711EDA4}" type="slidenum">
              <a:rPr lang="en-US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64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6441" r="33859"/>
          <a:stretch>
            <a:fillRect/>
          </a:stretch>
        </p:blipFill>
        <p:spPr bwMode="auto">
          <a:xfrm>
            <a:off x="0" y="2026496"/>
            <a:ext cx="3984634" cy="376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FFE04AF3-6234-A644-80CB-4CB33BD6BB28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67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6086" t="26441" b="37129"/>
          <a:stretch>
            <a:fillRect/>
          </a:stretch>
        </p:blipFill>
        <p:spPr bwMode="auto">
          <a:xfrm>
            <a:off x="4088634" y="2026496"/>
            <a:ext cx="2043118" cy="186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6086" t="63105" r="16896" b="18570"/>
          <a:stretch>
            <a:fillRect/>
          </a:stretch>
        </p:blipFill>
        <p:spPr bwMode="auto">
          <a:xfrm>
            <a:off x="6235375" y="2026496"/>
            <a:ext cx="1025243" cy="93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6086" t="81633" r="24552" b="9345"/>
          <a:stretch>
            <a:fillRect/>
          </a:stretch>
        </p:blipFill>
        <p:spPr bwMode="auto">
          <a:xfrm>
            <a:off x="7553721" y="2026496"/>
            <a:ext cx="563987" cy="4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6086" t="90831" r="24077" b="4791"/>
          <a:stretch>
            <a:fillRect/>
          </a:stretch>
        </p:blipFill>
        <p:spPr bwMode="auto">
          <a:xfrm>
            <a:off x="8634638" y="2026496"/>
            <a:ext cx="592636" cy="22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4676" y="1580667"/>
            <a:ext cx="128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512×512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89635" y="1557437"/>
            <a:ext cx="128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256×256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4806" y="1561227"/>
            <a:ext cx="128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128×128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48142" y="1565017"/>
            <a:ext cx="97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64×64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270704" y="1555297"/>
            <a:ext cx="97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32×32</a:t>
            </a:r>
            <a:endParaRPr lang="en-US" dirty="0"/>
          </a:p>
        </p:txBody>
      </p:sp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1509712"/>
          </a:xfrm>
          <a:ln/>
        </p:spPr>
        <p:txBody>
          <a:bodyPr rIns="132080"/>
          <a:lstStyle/>
          <a:p>
            <a:r>
              <a:rPr lang="en-US" dirty="0"/>
              <a:t>The Gaussian pyramid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4875" y="5748281"/>
            <a:ext cx="217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(original image)</a:t>
            </a:r>
            <a:endParaRPr lang="en-US" dirty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878470"/>
          </a:xfrm>
        </p:spPr>
        <p:txBody>
          <a:bodyPr/>
          <a:lstStyle/>
          <a:p>
            <a:r>
              <a:rPr lang="en-US" dirty="0" smtClean="0"/>
              <a:t>The Gaussian pyramid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1CAD-D0F6-CC4C-BBC3-93EB12174DF1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1040" y="993146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 charset="0"/>
              </a:rPr>
              <a:t>For each level</a:t>
            </a:r>
          </a:p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 charset="0"/>
              </a:rPr>
              <a:t>		1. Blur input image with a Gaussian filter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6323" y="2160516"/>
            <a:ext cx="177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[1, 4, 6, 4, 1]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65" y="2700144"/>
            <a:ext cx="3225800" cy="323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71" y="2725938"/>
            <a:ext cx="3225800" cy="32131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4412426" y="4281749"/>
            <a:ext cx="497544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878470"/>
          </a:xfrm>
        </p:spPr>
        <p:txBody>
          <a:bodyPr/>
          <a:lstStyle/>
          <a:p>
            <a:r>
              <a:rPr lang="en-US" dirty="0" smtClean="0"/>
              <a:t>The Gaussian pyramid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1CAD-D0F6-CC4C-BBC3-93EB12174DF1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1040" y="993146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 charset="0"/>
              </a:rPr>
              <a:t>For each level</a:t>
            </a:r>
          </a:p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Times New Roman" charset="0"/>
              </a:rPr>
              <a:t>		1. Blur input image with a Gaussian filter</a:t>
            </a:r>
          </a:p>
          <a:p>
            <a:pPr marL="382588" marR="0" lvl="0" indent="-34290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3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2. </a:t>
            </a:r>
            <a:r>
              <a:rPr lang="en-US" sz="3200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Downsample</a:t>
            </a:r>
            <a:r>
              <a:rPr lang="en-US" sz="32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420" y="3463675"/>
            <a:ext cx="1637273" cy="16560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03" y="2804502"/>
            <a:ext cx="3225800" cy="32131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4805224" y="4281749"/>
            <a:ext cx="497544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Derivatives of Gaussians: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466"/>
            <a:ext cx="2855563" cy="454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121" y="1256108"/>
            <a:ext cx="2865211" cy="4601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36" y="1231489"/>
            <a:ext cx="2855564" cy="4592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0579" y="5903707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41210" y="5874669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21840" y="5803761"/>
            <a:ext cx="69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878470"/>
          </a:xfrm>
        </p:spPr>
        <p:txBody>
          <a:bodyPr/>
          <a:lstStyle/>
          <a:p>
            <a:r>
              <a:rPr lang="en-US" dirty="0" err="1" smtClean="0"/>
              <a:t>Downsampling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1CAD-D0F6-CC4C-BBC3-93EB12174DF1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389"/>
            <a:ext cx="2792213" cy="2803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22" y="1062996"/>
            <a:ext cx="2792213" cy="2781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8330"/>
            <a:ext cx="2776615" cy="2809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062" y="4059349"/>
            <a:ext cx="2809670" cy="2798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39" y="1054373"/>
            <a:ext cx="1417204" cy="1433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830" y="4078699"/>
            <a:ext cx="1419691" cy="14278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41235" y="2225986"/>
            <a:ext cx="54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Blur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410973" y="1618932"/>
            <a:ext cx="521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smtClean="0">
                <a:latin typeface="Wingdings"/>
                <a:ea typeface="Wingdings"/>
                <a:cs typeface="Wingdings"/>
              </a:rPr>
              <a:t></a:t>
            </a:r>
            <a:r>
              <a:rPr lang="en-US" sz="1600" dirty="0" smtClean="0"/>
              <a:t>2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932888" y="2631901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463347" y="2155788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743025" y="5499494"/>
            <a:ext cx="1996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 frequency </a:t>
            </a:r>
            <a:br>
              <a:rPr lang="en-US" dirty="0" smtClean="0"/>
            </a:br>
            <a:r>
              <a:rPr lang="en-US" dirty="0" smtClean="0"/>
              <a:t>content is lost)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7442A-18E5-2247-8770-002EAE970EEF}" type="slidenum">
              <a:rPr lang="en-US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444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  <a:ln/>
        </p:spPr>
        <p:txBody>
          <a:bodyPr rIns="132080"/>
          <a:lstStyle/>
          <a:p>
            <a:r>
              <a:rPr lang="en-US" sz="2400" dirty="0" smtClean="0"/>
              <a:t>In 1D, one step of the </a:t>
            </a:r>
            <a:r>
              <a:rPr lang="en-US" sz="2400" dirty="0" smtClean="0"/>
              <a:t>G</a:t>
            </a:r>
            <a:r>
              <a:rPr lang="en-US" sz="2400" dirty="0" smtClean="0"/>
              <a:t>aussian pyramid is:</a:t>
            </a:r>
            <a:endParaRPr lang="en-US" sz="2400" dirty="0"/>
          </a:p>
        </p:txBody>
      </p:sp>
      <p:pic>
        <p:nvPicPr>
          <p:cNvPr id="1044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65532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/>
          <p:cNvSpPr>
            <a:spLocks/>
          </p:cNvSpPr>
          <p:nvPr/>
        </p:nvSpPr>
        <p:spPr bwMode="auto">
          <a:xfrm>
            <a:off x="0" y="6546850"/>
            <a:ext cx="4772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u="sng">
                <a:solidFill>
                  <a:srgbClr val="009999"/>
                </a:solidFill>
                <a:ea typeface="ＭＳ Ｐゴシック" charset="0"/>
                <a:cs typeface="Times New Roman" charset="0"/>
                <a:hlinkClick r:id="rId3"/>
              </a:rPr>
              <a:t>http://www-bcs.mit.edu/people/adelson/pub_pdfs/pyramid83.pdf</a:t>
            </a:r>
            <a:endParaRPr lang="en-US" sz="1400" u="sng">
              <a:solidFill>
                <a:srgbClr val="009999"/>
              </a:solidFill>
              <a:ea typeface="ＭＳ Ｐゴシック" charset="0"/>
              <a:cs typeface="Times New Roman" charset="0"/>
            </a:endParaRPr>
          </a:p>
        </p:txBody>
      </p:sp>
      <p:pic>
        <p:nvPicPr>
          <p:cNvPr id="10445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900" y="6629400"/>
            <a:ext cx="3975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44F41-8D5F-004D-AFD9-FEB58711EDA4}" type="slidenum">
              <a:rPr lang="en-US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64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988"/>
            <a:ext cx="7620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FFE04AF3-6234-A644-80CB-4CB33BD6BB28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72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8BB72-2BFA-3A4C-9D65-607A9A3431BE}" type="slidenum">
              <a:rPr lang="en-US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2400" dirty="0"/>
              <a:t>Convolution and </a:t>
            </a:r>
            <a:r>
              <a:rPr lang="en-US" sz="2400" dirty="0" err="1"/>
              <a:t>subsampling</a:t>
            </a:r>
            <a:r>
              <a:rPr lang="en-US" sz="2400" dirty="0"/>
              <a:t> as a matrix multiply (</a:t>
            </a:r>
            <a:r>
              <a:rPr lang="en-US" sz="2400" dirty="0" smtClean="0"/>
              <a:t>1D </a:t>
            </a:r>
            <a:r>
              <a:rPr lang="en-US" sz="2400" dirty="0"/>
              <a:t>case)</a:t>
            </a:r>
          </a:p>
        </p:txBody>
      </p:sp>
      <p:sp>
        <p:nvSpPr>
          <p:cNvPr id="107522" name="Rectangle 2"/>
          <p:cNvSpPr>
            <a:spLocks/>
          </p:cNvSpPr>
          <p:nvPr/>
        </p:nvSpPr>
        <p:spPr bwMode="auto">
          <a:xfrm>
            <a:off x="457200" y="2438400"/>
            <a:ext cx="78613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1     4     6     4     1     0     0     0     0     0     0     0     0     0     0     0     0     0     0     0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0     0     1     4     6     4     1     0     0     0     0     0     0     0     0     0     0     0     0     0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0     0     0     0     1     4     6     4     1     0     0     0     0     0     0     0     0     0     0     0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0     0     0     0     0     0     1     4     6     4     1     0     0     0     0     0     0     0     0     0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0     0     0     0     0     0     0     0     1     4     6     4     1     0     0     0     0     0     0     0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0     0     0     0     0     0     0     0     0     0     1     4     6     4     1     0     0     0     0     0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0     0     0     0     0     0     0     0     0     0     0     0     1     4     6     4     1     0     0     0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0     0     0     0     0     0     0     0     0     0     0     0     0     0     1     4     6     4     1     0</a:t>
            </a:r>
          </a:p>
        </p:txBody>
      </p:sp>
      <p:pic>
        <p:nvPicPr>
          <p:cNvPr id="1075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752600"/>
            <a:ext cx="13589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70150"/>
            <a:ext cx="7381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Rectangle 5"/>
          <p:cNvSpPr>
            <a:spLocks/>
          </p:cNvSpPr>
          <p:nvPr/>
        </p:nvSpPr>
        <p:spPr bwMode="auto">
          <a:xfrm>
            <a:off x="3581400" y="6491288"/>
            <a:ext cx="55229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ea typeface="ＭＳ Ｐゴシック" charset="0"/>
                <a:cs typeface="Times New Roman" charset="0"/>
              </a:rPr>
              <a:t>(Normalization constant of 1/16 omitted for visual clarity.)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8D89B-A513-BD47-A8E4-D03207BCF86A}" type="slidenum">
              <a:rPr lang="en-US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Next pyramid level</a:t>
            </a:r>
          </a:p>
        </p:txBody>
      </p:sp>
      <p:sp>
        <p:nvSpPr>
          <p:cNvPr id="108546" name="Rectangle 2"/>
          <p:cNvSpPr>
            <a:spLocks/>
          </p:cNvSpPr>
          <p:nvPr/>
        </p:nvSpPr>
        <p:spPr bwMode="auto">
          <a:xfrm>
            <a:off x="2286000" y="1831975"/>
            <a:ext cx="45847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350"/>
              </a:spcBef>
            </a:pPr>
            <a:endParaRPr lang="en-US">
              <a:ea typeface="ＭＳ Ｐゴシック" charset="0"/>
              <a:cs typeface="Times" charset="0"/>
            </a:endParaRPr>
          </a:p>
          <a:p>
            <a:pPr marL="39688">
              <a:spcBef>
                <a:spcPts val="1350"/>
              </a:spcBef>
            </a:pPr>
            <a:endParaRPr lang="en-US">
              <a:ea typeface="ＭＳ Ｐゴシック" charset="0"/>
              <a:cs typeface="Times" charset="0"/>
            </a:endParaRPr>
          </a:p>
          <a:p>
            <a:pPr marL="39688">
              <a:spcBef>
                <a:spcPts val="1350"/>
              </a:spcBef>
            </a:pPr>
            <a:r>
              <a:rPr lang="en-US">
                <a:ea typeface="ＭＳ Ｐゴシック" charset="0"/>
                <a:cs typeface="Times" charset="0"/>
              </a:rPr>
              <a:t>     1     4     6     4     1     0     0     0</a:t>
            </a:r>
          </a:p>
          <a:p>
            <a:pPr marL="39688">
              <a:spcBef>
                <a:spcPts val="1350"/>
              </a:spcBef>
            </a:pPr>
            <a:r>
              <a:rPr lang="en-US">
                <a:ea typeface="ＭＳ Ｐゴシック" charset="0"/>
                <a:cs typeface="Times" charset="0"/>
              </a:rPr>
              <a:t>     0     0     1     4     6     4     1     0</a:t>
            </a:r>
          </a:p>
          <a:p>
            <a:pPr marL="39688">
              <a:spcBef>
                <a:spcPts val="1350"/>
              </a:spcBef>
            </a:pPr>
            <a:r>
              <a:rPr lang="en-US">
                <a:ea typeface="ＭＳ Ｐゴシック" charset="0"/>
                <a:cs typeface="Times" charset="0"/>
              </a:rPr>
              <a:t>     0     0     0     0     1     4     6     4</a:t>
            </a:r>
          </a:p>
          <a:p>
            <a:pPr marL="39688">
              <a:spcBef>
                <a:spcPts val="1350"/>
              </a:spcBef>
            </a:pPr>
            <a:r>
              <a:rPr lang="en-US">
                <a:ea typeface="ＭＳ Ｐゴシック" charset="0"/>
                <a:cs typeface="Times" charset="0"/>
              </a:rPr>
              <a:t>     0     0     0     0     0     0     1     4</a:t>
            </a:r>
          </a:p>
        </p:txBody>
      </p:sp>
      <p:pic>
        <p:nvPicPr>
          <p:cNvPr id="10854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204913"/>
            <a:ext cx="14176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9325" y="2317750"/>
            <a:ext cx="7683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BADB8-C347-F041-AD75-0339874BF9F9}" type="slidenum">
              <a:rPr lang="en-US">
                <a:solidFill>
                  <a:srgbClr val="000000"/>
                </a:solidFill>
              </a:rPr>
              <a:pPr/>
              <a:t>75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95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9144000" cy="1509712"/>
          </a:xfrm>
          <a:ln/>
        </p:spPr>
        <p:txBody>
          <a:bodyPr rIns="132080"/>
          <a:lstStyle/>
          <a:p>
            <a:r>
              <a:rPr lang="en-US" dirty="0"/>
              <a:t>The combined effect of the two pyramid levels</a:t>
            </a:r>
          </a:p>
        </p:txBody>
      </p:sp>
      <p:sp>
        <p:nvSpPr>
          <p:cNvPr id="109570" name="Rectangle 2"/>
          <p:cNvSpPr>
            <a:spLocks/>
          </p:cNvSpPr>
          <p:nvPr/>
        </p:nvSpPr>
        <p:spPr bwMode="auto">
          <a:xfrm>
            <a:off x="304800" y="2430463"/>
            <a:ext cx="86995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endParaRPr lang="en-US" sz="1600">
              <a:ea typeface="ＭＳ Ｐゴシック" charset="0"/>
              <a:cs typeface="Times" charset="0"/>
            </a:endParaRP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1     4    10    20   31    40    44    40    31    20    10     4      1      0      0     0     0      0     0     0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0     0     0      0      1     4     10    20    31    40    44    40   31    20    10     4     1      0     0     0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0     0     0      0      0     0       0     0      1     4      10    20   31    40    44    40    30   16    4     0</a:t>
            </a:r>
          </a:p>
          <a:p>
            <a:pPr marL="39688">
              <a:spcBef>
                <a:spcPts val="900"/>
              </a:spcBef>
            </a:pPr>
            <a:r>
              <a:rPr lang="en-US" sz="1600">
                <a:ea typeface="ＭＳ Ｐゴシック" charset="0"/>
                <a:cs typeface="Times" charset="0"/>
              </a:rPr>
              <a:t>     0     0     0      0      0     0       0     0      0     0        0      0     1     4     10    20    25   16    4     0</a:t>
            </a:r>
          </a:p>
        </p:txBody>
      </p:sp>
      <p:pic>
        <p:nvPicPr>
          <p:cNvPr id="10957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10922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6563" y="1906588"/>
            <a:ext cx="171291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4A53B-36A1-214F-A5B8-B7492E47DCA0}" type="slidenum">
              <a:rPr lang="en-US">
                <a:solidFill>
                  <a:srgbClr val="000000"/>
                </a:solidFill>
              </a:rPr>
              <a:pPr/>
              <a:t>76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288925"/>
            <a:ext cx="8229600" cy="1508125"/>
          </a:xfrm>
          <a:ln/>
        </p:spPr>
        <p:txBody>
          <a:bodyPr rIns="132080"/>
          <a:lstStyle/>
          <a:p>
            <a:r>
              <a:rPr lang="en-US" sz="2400" dirty="0" smtClean="0"/>
              <a:t>1</a:t>
            </a:r>
            <a:r>
              <a:rPr lang="en-US" sz="2400" dirty="0" smtClean="0"/>
              <a:t>D</a:t>
            </a:r>
            <a:r>
              <a:rPr lang="en-US" sz="2400" dirty="0" smtClean="0"/>
              <a:t> </a:t>
            </a:r>
            <a:r>
              <a:rPr lang="en-US" sz="2400" dirty="0"/>
              <a:t>Gaussian pyramid matrix, for  [1 4 6 4 1]  low-pass filter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16000"/>
            <a:ext cx="3213100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43" name="Rectangle 3"/>
          <p:cNvSpPr>
            <a:spLocks/>
          </p:cNvSpPr>
          <p:nvPr/>
        </p:nvSpPr>
        <p:spPr bwMode="auto">
          <a:xfrm>
            <a:off x="923925" y="1828800"/>
            <a:ext cx="1905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1800">
                <a:ea typeface="ＭＳ Ｐゴシック" charset="0"/>
                <a:cs typeface="Times New Roman" charset="0"/>
              </a:rPr>
              <a:t>full-band image, highest resolution</a:t>
            </a:r>
          </a:p>
        </p:txBody>
      </p:sp>
      <p:sp>
        <p:nvSpPr>
          <p:cNvPr id="112644" name="Rectangle 4"/>
          <p:cNvSpPr>
            <a:spLocks/>
          </p:cNvSpPr>
          <p:nvPr/>
        </p:nvSpPr>
        <p:spPr bwMode="auto">
          <a:xfrm>
            <a:off x="927100" y="4546600"/>
            <a:ext cx="1905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1800">
                <a:ea typeface="ＭＳ Ｐゴシック" charset="0"/>
                <a:cs typeface="Times New Roman" charset="0"/>
              </a:rPr>
              <a:t>lower-resolution image</a:t>
            </a:r>
          </a:p>
        </p:txBody>
      </p:sp>
      <p:sp>
        <p:nvSpPr>
          <p:cNvPr id="112645" name="Rectangle 5"/>
          <p:cNvSpPr>
            <a:spLocks/>
          </p:cNvSpPr>
          <p:nvPr/>
        </p:nvSpPr>
        <p:spPr bwMode="auto">
          <a:xfrm>
            <a:off x="927100" y="5829300"/>
            <a:ext cx="1905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1800">
                <a:ea typeface="ＭＳ Ｐゴシック" charset="0"/>
                <a:cs typeface="Times New Roman" charset="0"/>
              </a:rPr>
              <a:t>lowest resolution image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846F7-F6E1-8C4D-AA9F-C9911146E9FA}" type="slidenum">
              <a:rPr lang="en-US">
                <a:solidFill>
                  <a:srgbClr val="000000"/>
                </a:solidFill>
              </a:rPr>
              <a:pPr/>
              <a:t>77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16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Gaussian pyramids used for</a:t>
            </a: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>
              <a:buClr>
                <a:srgbClr val="000000"/>
              </a:buClr>
            </a:pPr>
            <a:r>
              <a:rPr lang="en-US"/>
              <a:t>up- or down- sampling images.</a:t>
            </a:r>
          </a:p>
          <a:p>
            <a:pPr>
              <a:buClr>
                <a:srgbClr val="000000"/>
              </a:buClr>
            </a:pPr>
            <a:r>
              <a:rPr lang="en-US"/>
              <a:t>Multi-resolution image analysis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Look for an object over various spatial scales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Coarse-to-fine image processing:  form blur estimate or the motion analysis on very low-resolution image, upsample and repeat.  Often a successful strategy for avoiding local minima in complicated estimation tasks.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47A76200-7434-B64F-A435-FC2B83270AB8}" type="slidenum"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pPr algn="ctr"/>
              <a:t>77</a:t>
            </a:fld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5"/>
            <a:ext cx="8229600" cy="538024"/>
          </a:xfrm>
        </p:spPr>
        <p:txBody>
          <a:bodyPr/>
          <a:lstStyle/>
          <a:p>
            <a:r>
              <a:rPr lang="en-US" dirty="0" smtClean="0"/>
              <a:t>Image down-sampling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41CAD-D0F6-CC4C-BBC3-93EB12174DF1}" type="slidenum">
              <a:rPr lang="en-US" smtClean="0">
                <a:solidFill>
                  <a:srgbClr val="000000"/>
                </a:solidFill>
              </a:rPr>
              <a:pPr/>
              <a:t>78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95" y="762226"/>
            <a:ext cx="2792213" cy="2803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317" y="761833"/>
            <a:ext cx="2792213" cy="2781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234" y="753210"/>
            <a:ext cx="1417204" cy="14334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7630" y="1924823"/>
            <a:ext cx="54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Blur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07368" y="1317769"/>
            <a:ext cx="521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smtClean="0">
                <a:latin typeface="Wingdings"/>
                <a:ea typeface="Wingdings"/>
                <a:cs typeface="Wingdings"/>
              </a:rPr>
              <a:t></a:t>
            </a:r>
            <a:r>
              <a:rPr lang="en-US" sz="1600" dirty="0" smtClean="0"/>
              <a:t>2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129283" y="2330738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659742" y="1854625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itle 1"/>
          <p:cNvSpPr txBox="1">
            <a:spLocks/>
          </p:cNvSpPr>
          <p:nvPr/>
        </p:nvSpPr>
        <p:spPr bwMode="auto">
          <a:xfrm>
            <a:off x="295362" y="3398551"/>
            <a:ext cx="8229600" cy="62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Times New Roman" charset="0"/>
              </a:rPr>
              <a:t>Image up-sampling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10" y="4742162"/>
            <a:ext cx="1417204" cy="143349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3054378" y="5463850"/>
            <a:ext cx="405891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015097" y="5018652"/>
            <a:ext cx="521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smtClean="0">
                <a:latin typeface="Wingdings"/>
                <a:ea typeface="Wingdings"/>
                <a:cs typeface="Wingdings"/>
              </a:rPr>
              <a:t></a:t>
            </a:r>
            <a:r>
              <a:rPr lang="en-US" sz="1600" dirty="0" smtClean="0"/>
              <a:t>2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157" y="4076780"/>
            <a:ext cx="2792213" cy="27812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5"/>
            <a:ext cx="8229600" cy="538024"/>
          </a:xfrm>
        </p:spPr>
        <p:txBody>
          <a:bodyPr/>
          <a:lstStyle/>
          <a:p>
            <a:r>
              <a:rPr lang="en-US" dirty="0" smtClean="0"/>
              <a:t>Image up-sampling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9" y="668639"/>
            <a:ext cx="1467353" cy="14673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6344" y="2101873"/>
            <a:ext cx="97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64×64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207" y="654703"/>
            <a:ext cx="2854499" cy="28544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46148" y="3509202"/>
            <a:ext cx="303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by inserting zeros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462" y="664386"/>
            <a:ext cx="2877792" cy="28710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80176" y="1387968"/>
            <a:ext cx="8002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1 2 1</a:t>
            </a:r>
            <a:br>
              <a:rPr lang="en-US" dirty="0" smtClean="0"/>
            </a:br>
            <a:r>
              <a:rPr lang="en-US" dirty="0" smtClean="0"/>
              <a:t>2 4 2</a:t>
            </a:r>
            <a:br>
              <a:rPr lang="en-US" dirty="0" smtClean="0"/>
            </a:br>
            <a:r>
              <a:rPr lang="en-US" dirty="0" smtClean="0"/>
              <a:t>1 2 1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5787212" y="1793883"/>
            <a:ext cx="43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4896864" y="1951019"/>
            <a:ext cx="157119" cy="157119"/>
          </a:xfrm>
          <a:prstGeom prst="ellips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3182" y="3584679"/>
            <a:ext cx="148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128×128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8122" y="1206624"/>
            <a:ext cx="8755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Made popular by Marr and </a:t>
            </a:r>
            <a:r>
              <a:rPr lang="en-US" dirty="0" err="1" smtClean="0"/>
              <a:t>Hildreth</a:t>
            </a:r>
            <a:r>
              <a:rPr lang="en-US" dirty="0" smtClean="0"/>
              <a:t> in 1980 in the search for</a:t>
            </a:r>
          </a:p>
          <a:p>
            <a:r>
              <a:rPr lang="en-US" dirty="0" smtClean="0"/>
              <a:t>operators that locate the boundaries between objects.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0739" y="2309208"/>
            <a:ext cx="833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Laplacian</a:t>
            </a:r>
            <a:r>
              <a:rPr lang="en-US" dirty="0" smtClean="0"/>
              <a:t> operator is defined as the sum of the second order partial derivatives of a function: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29" y="3234332"/>
            <a:ext cx="2730500" cy="1143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4694" y="4284724"/>
            <a:ext cx="8273569" cy="2292881"/>
            <a:chOff x="404694" y="4284724"/>
            <a:chExt cx="8273569" cy="22928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703" y="4775840"/>
              <a:ext cx="2752627" cy="6722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04694" y="4284724"/>
              <a:ext cx="82735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 reduce noise and undefined derivatives, we use the same trick: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109" y="5833923"/>
              <a:ext cx="1090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Where: 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1246" y="5581179"/>
              <a:ext cx="3877756" cy="9964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628" y="3969822"/>
            <a:ext cx="2271071" cy="2367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5"/>
            <a:ext cx="8229600" cy="538024"/>
          </a:xfrm>
        </p:spPr>
        <p:txBody>
          <a:bodyPr/>
          <a:lstStyle/>
          <a:p>
            <a:r>
              <a:rPr lang="en-US" dirty="0" smtClean="0"/>
              <a:t>Image up-sampling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94" y="1024783"/>
            <a:ext cx="1124304" cy="11243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8504" y="2196712"/>
            <a:ext cx="1031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64×64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087" y="1033981"/>
            <a:ext cx="2187153" cy="21871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000" y="1008239"/>
            <a:ext cx="2205000" cy="219979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52851" y="1414156"/>
            <a:ext cx="8002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1 2 1</a:t>
            </a:r>
            <a:br>
              <a:rPr lang="en-US" dirty="0" smtClean="0"/>
            </a:br>
            <a:r>
              <a:rPr lang="en-US" dirty="0" smtClean="0"/>
              <a:t>2 4 2</a:t>
            </a:r>
            <a:br>
              <a:rPr lang="en-US" dirty="0" smtClean="0"/>
            </a:br>
            <a:r>
              <a:rPr lang="en-US" dirty="0" smtClean="0"/>
              <a:t>1 2 1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6009802" y="1793883"/>
            <a:ext cx="43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0090"/>
            <a:ext cx="1689803" cy="1321823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 bwMode="auto">
          <a:xfrm>
            <a:off x="4307679" y="1951019"/>
            <a:ext cx="157119" cy="157119"/>
          </a:xfrm>
          <a:prstGeom prst="ellips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606" y="3954398"/>
            <a:ext cx="2687049" cy="24158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541906" y="3928210"/>
            <a:ext cx="2602094" cy="2428974"/>
            <a:chOff x="6541906" y="3928210"/>
            <a:chExt cx="2602094" cy="242897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14168" y="3928210"/>
              <a:ext cx="2329832" cy="242897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flipH="1">
              <a:off x="6541906" y="4918629"/>
              <a:ext cx="432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>
            <p:ph type="title"/>
          </p:nvPr>
        </p:nvSpPr>
        <p:spPr>
          <a:xfrm>
            <a:off x="0" y="0"/>
            <a:ext cx="9144000" cy="1189038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Convolution and</a:t>
            </a:r>
            <a:r>
              <a:rPr lang="en-US" sz="2800" dirty="0" smtClean="0">
                <a:solidFill>
                  <a:srgbClr val="000000"/>
                </a:solidFill>
              </a:rPr>
              <a:t> up-sampling </a:t>
            </a:r>
            <a:r>
              <a:rPr lang="en-US" sz="2800" dirty="0" smtClean="0">
                <a:solidFill>
                  <a:srgbClr val="000000"/>
                </a:solidFill>
              </a:rPr>
              <a:t>as a matrix multiply (1D case)</a:t>
            </a:r>
            <a:endParaRPr lang="en-US" sz="4000" dirty="0"/>
          </a:p>
        </p:txBody>
      </p:sp>
      <p:pic>
        <p:nvPicPr>
          <p:cNvPr id="38914" name="Picture 2" descr="image.pd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143000"/>
            <a:ext cx="1766888" cy="6762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8915" name="Picture 3" descr="image.pdf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500" y="2209800"/>
            <a:ext cx="876300" cy="6540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38916" name="Rectangle 4"/>
          <p:cNvSpPr>
            <a:spLocks/>
          </p:cNvSpPr>
          <p:nvPr/>
        </p:nvSpPr>
        <p:spPr bwMode="auto">
          <a:xfrm>
            <a:off x="4343400" y="2286000"/>
            <a:ext cx="2832100" cy="403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6     1     0     0   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4     4     0     0 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1     6     1     0 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0     4     4     0 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0     1     6     1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0     0     4     4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0     0     1     6</a:t>
            </a:r>
          </a:p>
          <a:p>
            <a:pPr marL="39688" defTabSz="914400">
              <a:spcBef>
                <a:spcPts val="1300"/>
              </a:spcBef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     0     0     0     4</a:t>
            </a:r>
          </a:p>
        </p:txBody>
      </p:sp>
      <p:sp>
        <p:nvSpPr>
          <p:cNvPr id="38917" name="Rectangle 5"/>
          <p:cNvSpPr>
            <a:spLocks/>
          </p:cNvSpPr>
          <p:nvPr/>
        </p:nvSpPr>
        <p:spPr bwMode="auto">
          <a:xfrm>
            <a:off x="4318000" y="1270000"/>
            <a:ext cx="4826000" cy="7747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/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Insert zeros between pixels, then apply a low-pass filter, [1 4 6 4 1]</a:t>
            </a:r>
          </a:p>
        </p:txBody>
      </p:sp>
      <p:sp>
        <p:nvSpPr>
          <p:cNvPr id="38918" name="Rectangle 6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D289C226-4E87-6E49-BE29-1FBA1A8E6DEC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81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Laplacian Pyramid</a:t>
            </a:r>
          </a:p>
        </p:txBody>
      </p:sp>
      <p:sp>
        <p:nvSpPr>
          <p:cNvPr id="36866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Times New Roman" pitchFamily="-108" charset="0"/>
              <a:buChar char="•"/>
            </a:pPr>
            <a:r>
              <a:rPr lang="en-US"/>
              <a:t>Synthesis</a:t>
            </a:r>
          </a:p>
          <a:p>
            <a:pPr marL="782638" lvl="1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-108" charset="0"/>
              <a:buChar char="–"/>
            </a:pPr>
            <a:r>
              <a:rPr lang="en-US" sz="2800"/>
              <a:t>Compute the difference between upsampled Gaussian pyramid level and Gaussian pyramid level.</a:t>
            </a:r>
          </a:p>
          <a:p>
            <a:pPr marL="782638" lvl="1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Font typeface="Times New Roman" pitchFamily="-108" charset="0"/>
              <a:buChar char="–"/>
            </a:pPr>
            <a:r>
              <a:rPr lang="en-US" sz="2800"/>
              <a:t>band pass filter - each level represents spatial frequencies (largely) unrepresented at other level.</a:t>
            </a:r>
          </a:p>
        </p:txBody>
      </p:sp>
      <p:sp>
        <p:nvSpPr>
          <p:cNvPr id="36867" name="Rectangle 3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69174FCF-DA79-0147-A37F-08763D647A83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82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>
            <p:ph type="title"/>
          </p:nvPr>
        </p:nvSpPr>
        <p:spPr>
          <a:xfrm>
            <a:off x="457200" y="-377825"/>
            <a:ext cx="8229600" cy="1508125"/>
          </a:xfrm>
        </p:spPr>
        <p:txBody>
          <a:bodyPr/>
          <a:lstStyle/>
          <a:p>
            <a:r>
              <a:rPr lang="en-US"/>
              <a:t>Laplacian pyramid algorithm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1981200"/>
            <a:ext cx="2981325" cy="4410075"/>
            <a:chOff x="0" y="0"/>
            <a:chExt cx="2981325" cy="4410075"/>
          </a:xfrm>
        </p:grpSpPr>
        <p:pic>
          <p:nvPicPr>
            <p:cNvPr id="37891" name="Picture 3" descr="tmp.jpg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95400" cy="1247775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892" name="Picture 4" descr="tmp.jpg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28575"/>
              <a:ext cx="685800" cy="66040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893" name="Picture 5" descr="tmp.jpg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6400" y="1552575"/>
              <a:ext cx="1304925" cy="12192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894" name="Picture 6" descr="tmp.jpg"/>
            <p:cNvPicPr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3152775"/>
              <a:ext cx="1304925" cy="12573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37895" name="Oval 7"/>
            <p:cNvSpPr>
              <a:spLocks/>
            </p:cNvSpPr>
            <p:nvPr/>
          </p:nvSpPr>
          <p:spPr bwMode="auto">
            <a:xfrm>
              <a:off x="457200" y="1933575"/>
              <a:ext cx="457200" cy="4572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37896" name="Line 8"/>
            <p:cNvSpPr>
              <a:spLocks noChangeShapeType="1"/>
            </p:cNvSpPr>
            <p:nvPr/>
          </p:nvSpPr>
          <p:spPr bwMode="auto">
            <a:xfrm>
              <a:off x="685800" y="1247775"/>
              <a:ext cx="1588" cy="68580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>
              <a:off x="2286000" y="714375"/>
              <a:ext cx="1588" cy="83820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 flipV="1">
              <a:off x="1296193" y="408781"/>
              <a:ext cx="685801" cy="158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9" name="Line 11"/>
            <p:cNvSpPr>
              <a:spLocks noChangeShapeType="1"/>
            </p:cNvSpPr>
            <p:nvPr/>
          </p:nvSpPr>
          <p:spPr bwMode="auto">
            <a:xfrm flipH="1" flipV="1">
              <a:off x="991393" y="2161381"/>
              <a:ext cx="685801" cy="158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0" name="Line 12"/>
            <p:cNvSpPr>
              <a:spLocks noChangeShapeType="1"/>
            </p:cNvSpPr>
            <p:nvPr/>
          </p:nvSpPr>
          <p:spPr bwMode="auto">
            <a:xfrm>
              <a:off x="685800" y="2390775"/>
              <a:ext cx="1588" cy="68580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7901" name="Picture 13" descr="image.pdf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8400" y="1479550"/>
            <a:ext cx="355600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7902" name="Picture 14" descr="image.pdf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479550"/>
            <a:ext cx="679450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7903" name="Picture 15" descr="image.pdf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0" y="4724400"/>
            <a:ext cx="973138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7904" name="Picture 16" descr="image.pdf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1688" y="6324600"/>
            <a:ext cx="1712912" cy="5000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7905" name="Picture 17" descr="image.pdf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35350" y="1479550"/>
            <a:ext cx="679450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371600" y="4189413"/>
            <a:ext cx="152400" cy="1587"/>
          </a:xfrm>
          <a:prstGeom prst="line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929292">
                <a:alpha val="37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505200" y="1479550"/>
            <a:ext cx="2574925" cy="3168650"/>
            <a:chOff x="0" y="0"/>
            <a:chExt cx="2574925" cy="3168651"/>
          </a:xfrm>
        </p:grpSpPr>
        <p:pic>
          <p:nvPicPr>
            <p:cNvPr id="37908" name="Picture 20" descr="tmp.jpg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90600" y="577850"/>
              <a:ext cx="627063" cy="60325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09" name="Picture 21" descr="tmp.jpg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49450" y="592137"/>
              <a:ext cx="331788" cy="319088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10" name="Picture 22" descr="tmp.jpg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1812" y="1328737"/>
              <a:ext cx="631826" cy="59055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11" name="Picture 23" descr="tmp.jpg"/>
            <p:cNvPicPr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3625" y="2103437"/>
              <a:ext cx="631825" cy="608014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37912" name="Oval 24"/>
            <p:cNvSpPr>
              <a:spLocks/>
            </p:cNvSpPr>
            <p:nvPr/>
          </p:nvSpPr>
          <p:spPr bwMode="auto">
            <a:xfrm>
              <a:off x="1211262" y="1492250"/>
              <a:ext cx="222251" cy="220663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37913" name="Line 25"/>
            <p:cNvSpPr>
              <a:spLocks noChangeShapeType="1"/>
            </p:cNvSpPr>
            <p:nvPr/>
          </p:nvSpPr>
          <p:spPr bwMode="auto">
            <a:xfrm>
              <a:off x="1322387" y="1181100"/>
              <a:ext cx="1588" cy="33178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4" name="Line 26"/>
            <p:cNvSpPr>
              <a:spLocks noChangeShapeType="1"/>
            </p:cNvSpPr>
            <p:nvPr/>
          </p:nvSpPr>
          <p:spPr bwMode="auto">
            <a:xfrm>
              <a:off x="2097087" y="923925"/>
              <a:ext cx="1588" cy="404813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5" name="Line 27"/>
            <p:cNvSpPr>
              <a:spLocks noChangeShapeType="1"/>
            </p:cNvSpPr>
            <p:nvPr/>
          </p:nvSpPr>
          <p:spPr bwMode="auto">
            <a:xfrm flipV="1">
              <a:off x="1618456" y="775493"/>
              <a:ext cx="331788" cy="1589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6" name="Line 28"/>
            <p:cNvSpPr>
              <a:spLocks noChangeShapeType="1"/>
            </p:cNvSpPr>
            <p:nvPr/>
          </p:nvSpPr>
          <p:spPr bwMode="auto">
            <a:xfrm flipH="1" flipV="1">
              <a:off x="1470818" y="1623218"/>
              <a:ext cx="331789" cy="1589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7" name="Line 29"/>
            <p:cNvSpPr>
              <a:spLocks noChangeShapeType="1"/>
            </p:cNvSpPr>
            <p:nvPr/>
          </p:nvSpPr>
          <p:spPr bwMode="auto">
            <a:xfrm>
              <a:off x="1322387" y="1735137"/>
              <a:ext cx="1588" cy="33178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8" name="Line 30"/>
            <p:cNvSpPr>
              <a:spLocks noChangeShapeType="1"/>
            </p:cNvSpPr>
            <p:nvPr/>
          </p:nvSpPr>
          <p:spPr bwMode="auto">
            <a:xfrm>
              <a:off x="0" y="806450"/>
              <a:ext cx="914400" cy="1588"/>
            </a:xfrm>
            <a:prstGeom prst="lin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7919" name="Picture 31" descr="image.pdf"/>
            <p:cNvPicPr>
              <a:picLocks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42950" y="2667000"/>
              <a:ext cx="1831975" cy="50165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20" name="Picture 32" descr="image.pdf"/>
            <p:cNvPicPr>
              <a:picLocks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139825" y="0"/>
              <a:ext cx="384175" cy="50165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37921" name="Line 33"/>
            <p:cNvSpPr>
              <a:spLocks noChangeShapeType="1"/>
            </p:cNvSpPr>
            <p:nvPr/>
          </p:nvSpPr>
          <p:spPr bwMode="auto">
            <a:xfrm>
              <a:off x="1295400" y="1568450"/>
              <a:ext cx="152400" cy="1588"/>
            </a:xfrm>
            <a:prstGeom prst="lin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ctr" rotWithShape="0">
                <a:srgbClr val="929292">
                  <a:alpha val="37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5867400" y="1508125"/>
            <a:ext cx="2424113" cy="2057400"/>
            <a:chOff x="0" y="-1"/>
            <a:chExt cx="2424113" cy="2055814"/>
          </a:xfrm>
        </p:grpSpPr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1006474" y="623887"/>
              <a:ext cx="669927" cy="990601"/>
              <a:chOff x="-1" y="-1"/>
              <a:chExt cx="669927" cy="990602"/>
            </a:xfrm>
          </p:grpSpPr>
          <p:pic>
            <p:nvPicPr>
              <p:cNvPr id="37924" name="Picture 36" descr="tmp.jpg"/>
              <p:cNvPicPr>
                <a:picLocks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0"/>
                <a:ext cx="291086" cy="280278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</p:pic>
          <p:pic>
            <p:nvPicPr>
              <p:cNvPr id="37925" name="Picture 37" descr="tmp.jpg"/>
              <p:cNvPicPr>
                <a:picLocks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45189" y="6418"/>
                <a:ext cx="154106" cy="148341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</p:pic>
          <p:pic>
            <p:nvPicPr>
              <p:cNvPr id="37926" name="Picture 38" descr="tmp.jpg"/>
              <p:cNvPicPr>
                <a:picLocks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76699" y="348742"/>
                <a:ext cx="293227" cy="27386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</p:pic>
          <p:pic>
            <p:nvPicPr>
              <p:cNvPr id="37927" name="Picture 39" descr="tmp.jpg"/>
              <p:cNvPicPr>
                <a:picLocks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4245" y="708182"/>
                <a:ext cx="293227" cy="28241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928" name="Oval 40"/>
              <p:cNvSpPr>
                <a:spLocks/>
              </p:cNvSpPr>
              <p:nvPr/>
            </p:nvSpPr>
            <p:spPr bwMode="auto">
              <a:xfrm>
                <a:off x="102735" y="434323"/>
                <a:ext cx="102737" cy="102698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marL="39688" defTabSz="914400"/>
                <a:endParaRPr lang="en-US" sz="2400">
                  <a:latin typeface="Times New Roman" pitchFamily="-108" charset="0"/>
                  <a:ea typeface="Times New Roman" pitchFamily="-108" charset="0"/>
                  <a:cs typeface="Times New Roman" pitchFamily="-108" charset="0"/>
                  <a:sym typeface="Times New Roman" pitchFamily="-108" charset="0"/>
                </a:endParaRPr>
              </a:p>
            </p:txBody>
          </p:sp>
          <p:sp>
            <p:nvSpPr>
              <p:cNvPr id="37929" name="Line 41"/>
              <p:cNvSpPr>
                <a:spLocks noChangeShapeType="1"/>
              </p:cNvSpPr>
              <p:nvPr/>
            </p:nvSpPr>
            <p:spPr bwMode="auto">
              <a:xfrm>
                <a:off x="154103" y="280277"/>
                <a:ext cx="1589" cy="154047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30" name="Line 42"/>
              <p:cNvSpPr>
                <a:spLocks noChangeShapeType="1"/>
              </p:cNvSpPr>
              <p:nvPr/>
            </p:nvSpPr>
            <p:spPr bwMode="auto">
              <a:xfrm>
                <a:off x="513680" y="160464"/>
                <a:ext cx="1588" cy="188279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31" name="Line 43"/>
              <p:cNvSpPr>
                <a:spLocks noChangeShapeType="1"/>
              </p:cNvSpPr>
              <p:nvPr/>
            </p:nvSpPr>
            <p:spPr bwMode="auto">
              <a:xfrm flipV="1">
                <a:off x="291879" y="91205"/>
                <a:ext cx="154105" cy="1589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32" name="Line 44"/>
              <p:cNvSpPr>
                <a:spLocks noChangeShapeType="1"/>
              </p:cNvSpPr>
              <p:nvPr/>
            </p:nvSpPr>
            <p:spPr bwMode="auto">
              <a:xfrm flipH="1" flipV="1">
                <a:off x="223389" y="484878"/>
                <a:ext cx="154105" cy="1588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33" name="Line 45"/>
              <p:cNvSpPr>
                <a:spLocks noChangeShapeType="1"/>
              </p:cNvSpPr>
              <p:nvPr/>
            </p:nvSpPr>
            <p:spPr bwMode="auto">
              <a:xfrm>
                <a:off x="154103" y="537020"/>
                <a:ext cx="1589" cy="154047"/>
              </a:xfrm>
              <a:prstGeom prst="line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934" name="Line 46"/>
            <p:cNvSpPr>
              <a:spLocks noChangeShapeType="1"/>
            </p:cNvSpPr>
            <p:nvPr/>
          </p:nvSpPr>
          <p:spPr bwMode="auto">
            <a:xfrm>
              <a:off x="0" y="700087"/>
              <a:ext cx="914400" cy="1588"/>
            </a:xfrm>
            <a:prstGeom prst="lin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7935" name="Picture 47" descr="image.pdf"/>
            <p:cNvPicPr>
              <a:picLocks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20712" y="1524000"/>
              <a:ext cx="1803401" cy="53181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37936" name="Picture 48" descr="image.pdf"/>
            <p:cNvPicPr>
              <a:picLocks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990600" y="0"/>
              <a:ext cx="384175" cy="53181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37937" name="Line 49"/>
            <p:cNvSpPr>
              <a:spLocks noChangeShapeType="1"/>
            </p:cNvSpPr>
            <p:nvPr/>
          </p:nvSpPr>
          <p:spPr bwMode="auto">
            <a:xfrm>
              <a:off x="1130300" y="1081087"/>
              <a:ext cx="88900" cy="1588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ctr" rotWithShape="0">
                <a:srgbClr val="929292">
                  <a:alpha val="37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938" name="Rectangle 50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F6AE8C07-54D9-754B-8337-19AA4C91A46A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83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sz="2400"/>
              <a:t>Showing, at full resolution, the information captured at each level of a Gaussian (top) and Laplacian (bottom) pyramid.</a:t>
            </a:r>
          </a:p>
        </p:txBody>
      </p:sp>
      <p:pic>
        <p:nvPicPr>
          <p:cNvPr id="39938" name="Picture 2" descr="image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57300"/>
            <a:ext cx="8710613" cy="48387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39939" name="Picture 3" descr="image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2700" y="6553200"/>
            <a:ext cx="3975100" cy="2286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39940" name="Rectangle 4"/>
          <p:cNvSpPr>
            <a:spLocks/>
          </p:cNvSpPr>
          <p:nvPr/>
        </p:nvSpPr>
        <p:spPr bwMode="auto">
          <a:xfrm>
            <a:off x="0" y="6546850"/>
            <a:ext cx="4772025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400" u="sng">
                <a:solidFill>
                  <a:srgbClr val="00A8AA"/>
                </a:solidFill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  <a:hlinkClick r:id="rId4"/>
              </a:rPr>
              <a:t>http://www-bcs.mit.edu/people/adelson/pub_pdfs/pyramid83.pdf</a:t>
            </a:r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39941" name="Rectangle 5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8557443C-92B5-7A4C-BA6C-0359397E2819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84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Laplacian pyramid reconstruction algorithm:  recover x</a:t>
            </a:r>
            <a:r>
              <a:rPr lang="en-US" sz="3200" baseline="-25000"/>
              <a:t>1</a:t>
            </a:r>
            <a:r>
              <a:rPr lang="en-US" sz="3200"/>
              <a:t> from L</a:t>
            </a:r>
            <a:r>
              <a:rPr lang="en-US" sz="3200" baseline="-25000"/>
              <a:t>1</a:t>
            </a:r>
            <a:r>
              <a:rPr lang="en-US" sz="3200"/>
              <a:t>, L</a:t>
            </a:r>
            <a:r>
              <a:rPr lang="en-US" sz="3200" baseline="-25000"/>
              <a:t>2</a:t>
            </a:r>
            <a:r>
              <a:rPr lang="en-US" sz="3200"/>
              <a:t>, L</a:t>
            </a:r>
            <a:r>
              <a:rPr lang="en-US" sz="3200" baseline="-25000"/>
              <a:t>3</a:t>
            </a:r>
            <a:r>
              <a:rPr lang="en-US" sz="3200"/>
              <a:t> and x</a:t>
            </a:r>
            <a:r>
              <a:rPr lang="en-US" sz="3200" baseline="-25000"/>
              <a:t>4</a:t>
            </a:r>
            <a:endParaRPr lang="en-US"/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990600" y="1752600"/>
            <a:ext cx="7099300" cy="43576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G# is the blur-and-downsample operator at pyramid level #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F# is the blur-and-upsample operator at pyramid level #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endParaRPr lang="en-US" sz="18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Laplacian pyramid elements: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L1 = (I – F1 G1) x1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L2 = (I – F2 G2) x2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L3 = (I – F3 G3) x3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x2 = G1 x1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x3 = G2 x2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x4 = G3 x3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endParaRPr lang="en-US" sz="18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endParaRPr lang="en-US" sz="18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Reconstruction of original image (x1) from Laplacian pyramid elements: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x3 = L3 + F3 x4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x2 = L2 + F2 x3</a:t>
            </a:r>
          </a:p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x1 = L1 + F1 x2</a:t>
            </a:r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53624C48-4307-C84F-A29A-429942B59E37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85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81994" y="5957785"/>
            <a:ext cx="1689029" cy="27497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04900" y="1549400"/>
            <a:ext cx="457200" cy="406400"/>
          </a:xfrm>
          <a:prstGeom prst="rect">
            <a:avLst/>
          </a:prstGeom>
          <a:solidFill>
            <a:srgbClr val="FFD47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86" name="Rectangle 2"/>
          <p:cNvSpPr>
            <a:spLocks/>
          </p:cNvSpPr>
          <p:nvPr/>
        </p:nvSpPr>
        <p:spPr bwMode="auto">
          <a:xfrm>
            <a:off x="7480300" y="1879600"/>
            <a:ext cx="457200" cy="406400"/>
          </a:xfrm>
          <a:prstGeom prst="rect">
            <a:avLst/>
          </a:prstGeom>
          <a:solidFill>
            <a:srgbClr val="0096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6769100" y="3238500"/>
            <a:ext cx="457200" cy="406400"/>
          </a:xfrm>
          <a:prstGeom prst="rect">
            <a:avLst/>
          </a:prstGeom>
          <a:solidFill>
            <a:srgbClr val="0096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4597400" y="4165600"/>
            <a:ext cx="457200" cy="406400"/>
          </a:xfrm>
          <a:prstGeom prst="rect">
            <a:avLst/>
          </a:prstGeom>
          <a:solidFill>
            <a:srgbClr val="0096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1270000" y="6388100"/>
            <a:ext cx="457200" cy="406400"/>
          </a:xfrm>
          <a:prstGeom prst="rect">
            <a:avLst/>
          </a:prstGeom>
          <a:solidFill>
            <a:srgbClr val="0096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defTabSz="914400"/>
            <a:endParaRPr lang="en-US" sz="2400">
              <a:latin typeface="Times New Roman" pitchFamily="-108" charset="0"/>
              <a:ea typeface="Times New Roman" pitchFamily="-108" charset="0"/>
              <a:cs typeface="Times New Roman" pitchFamily="-108" charset="0"/>
              <a:sym typeface="Times New Roman" pitchFamily="-108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Laplacian pyramid reconstruction algorithm:  recover x</a:t>
            </a:r>
            <a:r>
              <a:rPr lang="en-US" sz="3200" baseline="-25000"/>
              <a:t>1</a:t>
            </a:r>
            <a:r>
              <a:rPr lang="en-US" sz="3200"/>
              <a:t> from L</a:t>
            </a:r>
            <a:r>
              <a:rPr lang="en-US" sz="3200" baseline="-25000"/>
              <a:t>1</a:t>
            </a:r>
            <a:r>
              <a:rPr lang="en-US" sz="3200"/>
              <a:t>, L</a:t>
            </a:r>
            <a:r>
              <a:rPr lang="en-US" sz="3200" baseline="-25000"/>
              <a:t>2</a:t>
            </a:r>
            <a:r>
              <a:rPr lang="en-US" sz="3200"/>
              <a:t>, L</a:t>
            </a:r>
            <a:r>
              <a:rPr lang="en-US" sz="3200" baseline="-25000"/>
              <a:t>3</a:t>
            </a:r>
            <a:r>
              <a:rPr lang="en-US" sz="3200"/>
              <a:t> and g</a:t>
            </a:r>
            <a:r>
              <a:rPr lang="en-US" sz="3200" baseline="-25000"/>
              <a:t>3</a:t>
            </a:r>
            <a:endParaRPr lang="en-US"/>
          </a:p>
        </p:txBody>
      </p:sp>
      <p:pic>
        <p:nvPicPr>
          <p:cNvPr id="41991" name="Picture 7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981200"/>
            <a:ext cx="1295400" cy="12477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1992" name="Picture 8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009775"/>
            <a:ext cx="684213" cy="6604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1993" name="Picture 9" descr="tmp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533775"/>
            <a:ext cx="1304925" cy="12192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1994" name="Picture 10" descr="tmp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5133975"/>
            <a:ext cx="1304925" cy="12573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19200" y="3844925"/>
            <a:ext cx="457200" cy="595313"/>
            <a:chOff x="0" y="1128"/>
            <a:chExt cx="457200" cy="594644"/>
          </a:xfrm>
        </p:grpSpPr>
        <p:sp>
          <p:nvSpPr>
            <p:cNvPr id="41996" name="Oval 12"/>
            <p:cNvSpPr>
              <a:spLocks/>
            </p:cNvSpPr>
            <p:nvPr/>
          </p:nvSpPr>
          <p:spPr bwMode="auto">
            <a:xfrm>
              <a:off x="0" y="69850"/>
              <a:ext cx="457200" cy="4572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41997" name="Rectangle 13"/>
            <p:cNvSpPr>
              <a:spLocks/>
            </p:cNvSpPr>
            <p:nvPr/>
          </p:nvSpPr>
          <p:spPr bwMode="auto">
            <a:xfrm>
              <a:off x="30676" y="1128"/>
              <a:ext cx="395848" cy="594644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marL="39688" algn="ctr" defTabSz="914400">
                <a:buClr>
                  <a:srgbClr val="000000"/>
                </a:buClr>
                <a:buFont typeface="Arial" pitchFamily="-108" charset="0"/>
                <a:buNone/>
              </a:pPr>
              <a:r>
                <a:rPr lang="en-US" sz="3600">
                  <a:latin typeface="Arial" pitchFamily="-108" charset="0"/>
                  <a:ea typeface="Arial" pitchFamily="-108" charset="0"/>
                  <a:cs typeface="Arial" pitchFamily="-108" charset="0"/>
                  <a:sym typeface="Arial" pitchFamily="-108" charset="0"/>
                </a:rPr>
                <a:t>+</a:t>
              </a:r>
            </a:p>
          </p:txBody>
        </p:sp>
      </p:grp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1447800" y="3228975"/>
            <a:ext cx="1588" cy="68580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3048000" y="2695575"/>
            <a:ext cx="1588" cy="83820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H="1" flipV="1">
            <a:off x="1752600" y="4141788"/>
            <a:ext cx="685800" cy="158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1447800" y="4371975"/>
            <a:ext cx="1588" cy="68580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002" name="Picture 18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057400"/>
            <a:ext cx="627063" cy="6016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03" name="Picture 19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4650" y="2071688"/>
            <a:ext cx="331788" cy="317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04" name="Picture 20" descr="tmp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7013" y="2808288"/>
            <a:ext cx="630237" cy="5905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05" name="Picture 21" descr="tmp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8825" y="3582988"/>
            <a:ext cx="630238" cy="60801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827588" y="2660650"/>
            <a:ext cx="1587" cy="331788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7" name="Line 23"/>
          <p:cNvSpPr>
            <a:spLocks noChangeShapeType="1"/>
          </p:cNvSpPr>
          <p:nvPr/>
        </p:nvSpPr>
        <p:spPr bwMode="auto">
          <a:xfrm>
            <a:off x="5602288" y="2403475"/>
            <a:ext cx="1587" cy="404813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 flipH="1" flipV="1">
            <a:off x="4975225" y="3101975"/>
            <a:ext cx="331788" cy="1588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9" name="Line 25"/>
          <p:cNvSpPr>
            <a:spLocks noChangeShapeType="1"/>
          </p:cNvSpPr>
          <p:nvPr/>
        </p:nvSpPr>
        <p:spPr bwMode="auto">
          <a:xfrm>
            <a:off x="4827588" y="3214688"/>
            <a:ext cx="1587" cy="33178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3505200" y="2286000"/>
            <a:ext cx="914400" cy="15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011" name="Picture 27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3875" y="2133600"/>
            <a:ext cx="288925" cy="2794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12" name="Picture 28" descr="tmp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2139950"/>
            <a:ext cx="153988" cy="14763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13" name="Picture 29" descr="tmp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3613" y="2520950"/>
            <a:ext cx="292100" cy="2730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14" name="Picture 30" descr="tmp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8800" y="2955925"/>
            <a:ext cx="292100" cy="2825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42015" name="Line 31"/>
          <p:cNvSpPr>
            <a:spLocks noChangeShapeType="1"/>
          </p:cNvSpPr>
          <p:nvPr/>
        </p:nvSpPr>
        <p:spPr bwMode="auto">
          <a:xfrm>
            <a:off x="7027863" y="2414588"/>
            <a:ext cx="1587" cy="15398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>
            <a:off x="7388225" y="2293938"/>
            <a:ext cx="1588" cy="18891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7" name="Line 33"/>
          <p:cNvSpPr>
            <a:spLocks noChangeShapeType="1"/>
          </p:cNvSpPr>
          <p:nvPr/>
        </p:nvSpPr>
        <p:spPr bwMode="auto">
          <a:xfrm flipH="1" flipV="1">
            <a:off x="7159625" y="2655888"/>
            <a:ext cx="153988" cy="158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8" name="Line 34"/>
          <p:cNvSpPr>
            <a:spLocks noChangeShapeType="1"/>
          </p:cNvSpPr>
          <p:nvPr/>
        </p:nvSpPr>
        <p:spPr bwMode="auto">
          <a:xfrm>
            <a:off x="7010400" y="2781300"/>
            <a:ext cx="17463" cy="157163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9" name="Line 35"/>
          <p:cNvSpPr>
            <a:spLocks noChangeShapeType="1"/>
          </p:cNvSpPr>
          <p:nvPr/>
        </p:nvSpPr>
        <p:spPr bwMode="auto">
          <a:xfrm>
            <a:off x="5867400" y="2209800"/>
            <a:ext cx="914400" cy="15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020" name="Picture 36" descr="image.pdf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8400" y="1479550"/>
            <a:ext cx="355600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1" name="Picture 37" descr="image.pdf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5025" y="1479550"/>
            <a:ext cx="382588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2" name="Picture 38" descr="image.pdf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1509713"/>
            <a:ext cx="382588" cy="5302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3" name="Picture 39" descr="image.pdf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3313" y="1752600"/>
            <a:ext cx="412750" cy="5302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4" name="Picture 40" descr="image.pdf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06513" y="6280150"/>
            <a:ext cx="384175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5" name="Picture 41" descr="image.pdf"/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29150" y="4114800"/>
            <a:ext cx="415925" cy="5016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42026" name="Picture 42" descr="image.pdf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23075" y="3148013"/>
            <a:ext cx="415925" cy="5302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6819900" y="2425700"/>
            <a:ext cx="365125" cy="531813"/>
            <a:chOff x="0" y="297"/>
            <a:chExt cx="366181" cy="532806"/>
          </a:xfrm>
        </p:grpSpPr>
        <p:sp>
          <p:nvSpPr>
            <p:cNvPr id="42028" name="Oval 44"/>
            <p:cNvSpPr>
              <a:spLocks/>
            </p:cNvSpPr>
            <p:nvPr/>
          </p:nvSpPr>
          <p:spPr bwMode="auto">
            <a:xfrm>
              <a:off x="81490" y="152400"/>
              <a:ext cx="228601" cy="228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42029" name="Rectangle 45"/>
            <p:cNvSpPr>
              <a:spLocks/>
            </p:cNvSpPr>
            <p:nvPr/>
          </p:nvSpPr>
          <p:spPr bwMode="auto">
            <a:xfrm>
              <a:off x="0" y="297"/>
              <a:ext cx="366181" cy="532806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marL="39688" algn="ctr" defTabSz="914400">
                <a:buClr>
                  <a:srgbClr val="000000"/>
                </a:buClr>
                <a:buFont typeface="Arial" pitchFamily="-108" charset="0"/>
                <a:buNone/>
              </a:pPr>
              <a:r>
                <a:rPr lang="en-US" sz="3200">
                  <a:latin typeface="Arial" pitchFamily="-108" charset="0"/>
                  <a:ea typeface="Arial" pitchFamily="-108" charset="0"/>
                  <a:cs typeface="Arial" pitchFamily="-108" charset="0"/>
                  <a:sym typeface="Arial" pitchFamily="-108" charset="0"/>
                </a:rPr>
                <a:t>+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635500" y="2844800"/>
            <a:ext cx="365125" cy="531813"/>
            <a:chOff x="0" y="297"/>
            <a:chExt cx="366181" cy="532806"/>
          </a:xfrm>
        </p:grpSpPr>
        <p:sp>
          <p:nvSpPr>
            <p:cNvPr id="42031" name="Oval 47"/>
            <p:cNvSpPr>
              <a:spLocks/>
            </p:cNvSpPr>
            <p:nvPr/>
          </p:nvSpPr>
          <p:spPr bwMode="auto">
            <a:xfrm>
              <a:off x="81490" y="152400"/>
              <a:ext cx="228601" cy="228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defTabSz="914400"/>
              <a:endPara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endParaRPr>
            </a:p>
          </p:txBody>
        </p:sp>
        <p:sp>
          <p:nvSpPr>
            <p:cNvPr id="42032" name="Rectangle 48"/>
            <p:cNvSpPr>
              <a:spLocks/>
            </p:cNvSpPr>
            <p:nvPr/>
          </p:nvSpPr>
          <p:spPr bwMode="auto">
            <a:xfrm>
              <a:off x="0" y="297"/>
              <a:ext cx="366181" cy="532806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38100" tIns="38100" rIns="38100" bIns="38100" anchor="ctr">
              <a:prstTxWarp prst="textNoShape">
                <a:avLst/>
              </a:prstTxWarp>
              <a:spAutoFit/>
            </a:bodyPr>
            <a:lstStyle/>
            <a:p>
              <a:pPr marL="39688" algn="ctr" defTabSz="914400">
                <a:buClr>
                  <a:srgbClr val="000000"/>
                </a:buClr>
                <a:buFont typeface="Arial" pitchFamily="-108" charset="0"/>
                <a:buNone/>
              </a:pPr>
              <a:r>
                <a:rPr lang="en-US" sz="3200">
                  <a:latin typeface="Arial" pitchFamily="-108" charset="0"/>
                  <a:ea typeface="Arial" pitchFamily="-108" charset="0"/>
                  <a:cs typeface="Arial" pitchFamily="-108" charset="0"/>
                  <a:sym typeface="Arial" pitchFamily="-108" charset="0"/>
                </a:rPr>
                <a:t>+</a:t>
              </a:r>
            </a:p>
          </p:txBody>
        </p:sp>
      </p:grpSp>
      <p:sp>
        <p:nvSpPr>
          <p:cNvPr id="42033" name="Rectangle 49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26932B11-1856-CB4D-BE89-15BE34E70EB5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86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image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6988"/>
            <a:ext cx="7618413" cy="6831012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43010" name="Rectangle 2"/>
          <p:cNvSpPr>
            <a:spLocks/>
          </p:cNvSpPr>
          <p:nvPr/>
        </p:nvSpPr>
        <p:spPr bwMode="auto">
          <a:xfrm>
            <a:off x="6629400" y="6137275"/>
            <a:ext cx="23637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Gaussian pyramid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image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1750"/>
            <a:ext cx="7543800" cy="68246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6629400" y="6137275"/>
            <a:ext cx="2447925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defTabSz="914400">
              <a:buClr>
                <a:srgbClr val="000000"/>
              </a:buClr>
              <a:buFont typeface="Times New Roman" pitchFamily="-108" charset="0"/>
              <a:buNone/>
            </a:pPr>
            <a:r>
              <a:rPr lang="en-US" sz="24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Laplacian pyramid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5735" y="1139181"/>
            <a:ext cx="94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(Low-pass</a:t>
            </a:r>
            <a:br>
              <a:rPr lang="en-US" sz="1400" dirty="0" smtClean="0"/>
            </a:br>
            <a:r>
              <a:rPr lang="en-US" sz="1400" dirty="0" smtClean="0"/>
              <a:t>residual)</a:t>
            </a:r>
            <a:endParaRPr lang="en-US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5C9760DE-355A-5141-96AA-196E1F7E034E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89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pic>
        <p:nvPicPr>
          <p:cNvPr id="47106" name="Picture 2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931863"/>
            <a:ext cx="3340100" cy="5854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47107" name="Rectangle 3"/>
          <p:cNvSpPr>
            <a:spLocks noChangeArrowheads="1"/>
          </p:cNvSpPr>
          <p:nvPr>
            <p:ph type="title"/>
          </p:nvPr>
        </p:nvSpPr>
        <p:spPr>
          <a:xfrm>
            <a:off x="101600" y="-290513"/>
            <a:ext cx="9017000" cy="1511301"/>
          </a:xfrm>
        </p:spPr>
        <p:txBody>
          <a:bodyPr/>
          <a:lstStyle/>
          <a:p>
            <a:r>
              <a:rPr lang="en-US" sz="2400"/>
              <a:t>1-d Laplacian pyramid matrix, for [1 4 6 4 1]  low-pass filter</a:t>
            </a:r>
          </a:p>
        </p:txBody>
      </p:sp>
      <p:sp>
        <p:nvSpPr>
          <p:cNvPr id="47108" name="Rectangle 4"/>
          <p:cNvSpPr>
            <a:spLocks/>
          </p:cNvSpPr>
          <p:nvPr/>
        </p:nvSpPr>
        <p:spPr bwMode="auto">
          <a:xfrm>
            <a:off x="990600" y="2057400"/>
            <a:ext cx="1816100" cy="3571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r" defTabSz="914400"/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high frequencies</a:t>
            </a:r>
          </a:p>
        </p:txBody>
      </p:sp>
      <p:sp>
        <p:nvSpPr>
          <p:cNvPr id="47109" name="Rectangle 5"/>
          <p:cNvSpPr>
            <a:spLocks/>
          </p:cNvSpPr>
          <p:nvPr/>
        </p:nvSpPr>
        <p:spPr bwMode="auto">
          <a:xfrm>
            <a:off x="990600" y="4445000"/>
            <a:ext cx="18161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r" defTabSz="914400"/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mid-band frequencies</a:t>
            </a:r>
          </a:p>
        </p:txBody>
      </p:sp>
      <p:sp>
        <p:nvSpPr>
          <p:cNvPr id="47110" name="Rectangle 6"/>
          <p:cNvSpPr>
            <a:spLocks/>
          </p:cNvSpPr>
          <p:nvPr/>
        </p:nvSpPr>
        <p:spPr bwMode="auto">
          <a:xfrm>
            <a:off x="990600" y="5905500"/>
            <a:ext cx="1816100" cy="3571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r" defTabSz="914400"/>
            <a:r>
              <a:rPr lang="en-US" sz="1800">
                <a:latin typeface="Times New Roman" pitchFamily="-108" charset="0"/>
                <a:ea typeface="Times New Roman" pitchFamily="-108" charset="0"/>
                <a:cs typeface="Times New Roman" pitchFamily="-108" charset="0"/>
                <a:sym typeface="Times New Roman" pitchFamily="-108" charset="0"/>
              </a:rPr>
              <a:t>low frequencies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355" y="41871"/>
            <a:ext cx="2881579" cy="28112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820" y="3140269"/>
            <a:ext cx="2899150" cy="3322801"/>
            <a:chOff x="55820" y="3140269"/>
            <a:chExt cx="2899150" cy="33228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20" y="3140269"/>
              <a:ext cx="2899150" cy="288157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55948" y="600140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dx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31128" y="3166929"/>
            <a:ext cx="2881579" cy="3295014"/>
            <a:chOff x="3131128" y="3166929"/>
            <a:chExt cx="2881579" cy="3295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1128" y="3166929"/>
              <a:ext cx="2881579" cy="28815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97029" y="600027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dy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78528" y="3165450"/>
            <a:ext cx="2881579" cy="3309327"/>
            <a:chOff x="6178528" y="3165450"/>
            <a:chExt cx="2881579" cy="33093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8528" y="3165450"/>
              <a:ext cx="2881579" cy="28640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03189" y="6013112"/>
              <a:ext cx="13003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laplacian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Laplacian pyramid applications</a:t>
            </a:r>
          </a:p>
        </p:txBody>
      </p:sp>
      <p:sp>
        <p:nvSpPr>
          <p:cNvPr id="48130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Times New Roman" pitchFamily="-108" charset="0"/>
              <a:buChar char="•"/>
            </a:pPr>
            <a:r>
              <a:rPr lang="en-US" dirty="0"/>
              <a:t>Texture synthesis</a:t>
            </a:r>
          </a:p>
          <a:p>
            <a:pPr>
              <a:buClr>
                <a:srgbClr val="000000"/>
              </a:buClr>
              <a:buFont typeface="Times New Roman" pitchFamily="-108" charset="0"/>
              <a:buChar char="•"/>
            </a:pPr>
            <a:r>
              <a:rPr lang="en-US" dirty="0"/>
              <a:t>Image compression</a:t>
            </a:r>
          </a:p>
          <a:p>
            <a:pPr>
              <a:buClr>
                <a:srgbClr val="000000"/>
              </a:buClr>
              <a:buFont typeface="Times New Roman" pitchFamily="-108" charset="0"/>
              <a:buChar char="•"/>
            </a:pPr>
            <a:r>
              <a:rPr lang="en-US" dirty="0"/>
              <a:t>Noise </a:t>
            </a:r>
            <a:r>
              <a:rPr lang="en-US" dirty="0" smtClean="0"/>
              <a:t>removal</a:t>
            </a:r>
          </a:p>
          <a:p>
            <a:pPr>
              <a:buClr>
                <a:srgbClr val="000000"/>
              </a:buClr>
              <a:buFont typeface="Times New Roman" pitchFamily="-108" charset="0"/>
              <a:buChar char="•"/>
            </a:pPr>
            <a:endParaRPr lang="en-US" dirty="0" smtClean="0"/>
          </a:p>
          <a:p>
            <a:pPr>
              <a:buClr>
                <a:srgbClr val="000000"/>
              </a:buClr>
              <a:buFont typeface="Times New Roman" pitchFamily="-108" charset="0"/>
              <a:buChar char="•"/>
            </a:pPr>
            <a:r>
              <a:rPr lang="en-US" dirty="0" smtClean="0"/>
              <a:t>Also related to SIFT</a:t>
            </a:r>
            <a:endParaRPr lang="en-US" dirty="0"/>
          </a:p>
        </p:txBody>
      </p:sp>
      <p:sp>
        <p:nvSpPr>
          <p:cNvPr id="48131" name="Rectangle 3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ctr" defTabSz="584200"/>
            <a:fld id="{D2EDD164-B84F-054B-8243-65B88EE06602}" type="slidenum">
              <a:rPr lang="en-US" sz="140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pPr algn="ctr" defTabSz="584200"/>
              <a:t>90</a:t>
            </a:fld>
            <a:endParaRPr lang="en-US" sz="140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9155-73B2-ED4D-9074-880A908498D5}" type="slidenum">
              <a:rPr lang="en-US"/>
              <a:pPr/>
              <a:t>91</a:t>
            </a:fld>
            <a:endParaRPr lang="en-US"/>
          </a:p>
        </p:txBody>
      </p:sp>
      <p:sp>
        <p:nvSpPr>
          <p:cNvPr id="1280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1509712"/>
          </a:xfrm>
          <a:ln/>
        </p:spPr>
        <p:txBody>
          <a:bodyPr rIns="132080"/>
          <a:lstStyle/>
          <a:p>
            <a:r>
              <a:rPr lang="en-US"/>
              <a:t>Image blending</a:t>
            </a:r>
          </a:p>
        </p:txBody>
      </p:sp>
      <p:sp>
        <p:nvSpPr>
          <p:cNvPr id="128002" name="Rectangle 2"/>
          <p:cNvSpPr>
            <a:spLocks noGrp="1" noChangeArrowheads="1"/>
          </p:cNvSpPr>
          <p:nvPr>
            <p:ph/>
          </p:nvPr>
        </p:nvSpPr>
        <p:spPr>
          <a:xfrm>
            <a:off x="457200" y="1600200"/>
            <a:ext cx="8229600" cy="4525963"/>
          </a:xfrm>
          <a:ln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bIns="45720" anchor="t"/>
          <a:lstStyle/>
          <a:p>
            <a:endParaRPr lang="en-US"/>
          </a:p>
        </p:txBody>
      </p:sp>
      <p:pic>
        <p:nvPicPr>
          <p:cNvPr id="12800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417638"/>
            <a:ext cx="63246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37DA2-926C-3449-BF7D-C3471F0CFF0F}" type="slidenum">
              <a:rPr lang="en-US"/>
              <a:pPr/>
              <a:t>92</a:t>
            </a:fld>
            <a:endParaRPr lang="en-US"/>
          </a:p>
        </p:txBody>
      </p:sp>
      <p:sp>
        <p:nvSpPr>
          <p:cNvPr id="1290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00" y="-850900"/>
            <a:ext cx="6565900" cy="855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9027" name="Rectangle 3"/>
          <p:cNvSpPr>
            <a:spLocks/>
          </p:cNvSpPr>
          <p:nvPr/>
        </p:nvSpPr>
        <p:spPr bwMode="auto">
          <a:xfrm rot="-5388230">
            <a:off x="-843756" y="3523457"/>
            <a:ext cx="31257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000080"/>
                </a:solidFill>
                <a:ea typeface="ＭＳ Ｐゴシック" charset="0"/>
                <a:cs typeface="Times New Roman" charset="0"/>
              </a:rPr>
              <a:t>Szeliski, Computer Vision, 2010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25830-6958-F744-ADF1-27C6499F38A1}" type="slidenum">
              <a:rPr lang="en-US"/>
              <a:pPr/>
              <a:t>93</a:t>
            </a:fld>
            <a:endParaRPr lang="en-US"/>
          </a:p>
        </p:txBody>
      </p:sp>
      <p:sp>
        <p:nvSpPr>
          <p:cNvPr id="1300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Image blending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0"/>
            <a:ext cx="8229600" cy="3048000"/>
          </a:xfrm>
          <a:ln/>
        </p:spPr>
        <p:txBody>
          <a:bodyPr rIns="132080"/>
          <a:lstStyle/>
          <a:p>
            <a:r>
              <a:rPr lang="en-US" sz="2000"/>
              <a:t>Build Laplacian pyramid for both images: LA, LB</a:t>
            </a:r>
          </a:p>
          <a:p>
            <a:r>
              <a:rPr lang="en-US" sz="2000"/>
              <a:t>Build Gaussian pyramid for mask: G</a:t>
            </a:r>
          </a:p>
          <a:p>
            <a:r>
              <a:rPr lang="en-US" sz="2000"/>
              <a:t>Build a combined Laplacian pyramid: L(j) = G(j) LA(j) + (1-G(j)) LB(j)</a:t>
            </a:r>
          </a:p>
          <a:p>
            <a:r>
              <a:rPr lang="en-US" sz="2000"/>
              <a:t>Collapse L to obtain the blended image </a:t>
            </a:r>
          </a:p>
        </p:txBody>
      </p:sp>
      <p:pic>
        <p:nvPicPr>
          <p:cNvPr id="1300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3476"/>
          <a:stretch>
            <a:fillRect/>
          </a:stretch>
        </p:blipFill>
        <p:spPr bwMode="auto">
          <a:xfrm>
            <a:off x="1409700" y="1295400"/>
            <a:ext cx="63246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2409" t="52646"/>
          <a:stretch>
            <a:fillRect/>
          </a:stretch>
        </p:blipFill>
        <p:spPr bwMode="auto">
          <a:xfrm>
            <a:off x="5548313" y="4953000"/>
            <a:ext cx="21859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fld id="{55E74B45-B1B0-854A-8685-6F25E15495CC}" type="slidenum">
              <a:rPr lang="en-US">
                <a:solidFill>
                  <a:srgbClr val="898989"/>
                </a:solidFill>
                <a:latin typeface="Calibri" charset="0"/>
                <a:cs typeface="Calibri" charset="0"/>
                <a:sym typeface="Calibri" charset="0"/>
              </a:rPr>
              <a:pPr algn="ctr"/>
              <a:t>93</a:t>
            </a:fld>
            <a:endParaRPr lang="en-US">
              <a:solidFill>
                <a:srgbClr val="898989"/>
              </a:solidFill>
              <a:latin typeface="Calibri" charset="0"/>
              <a:cs typeface="Calibri" charset="0"/>
              <a:sym typeface="Calibri" charset="0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1509713"/>
            <a:ext cx="8348663" cy="5022850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5800" y="3505200"/>
            <a:ext cx="2971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Continuous world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391400" y="1524000"/>
            <a:ext cx="1143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Pixels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</p:spPr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524000"/>
            <a:ext cx="4191000" cy="331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</p:spPr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524000"/>
            <a:ext cx="4191000" cy="331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2538984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2840736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2538984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2840736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3142488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3444240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3142488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3444240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 bwMode="auto">
          <a:xfrm>
            <a:off x="3745992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6"/>
          <p:cNvSpPr/>
          <p:nvPr/>
        </p:nvSpPr>
        <p:spPr bwMode="auto">
          <a:xfrm>
            <a:off x="4047744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3745992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047744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 bwMode="auto">
          <a:xfrm>
            <a:off x="4349496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 bwMode="auto">
          <a:xfrm>
            <a:off x="4651248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4349496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4651248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 bwMode="auto">
          <a:xfrm>
            <a:off x="4953000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 bwMode="auto">
          <a:xfrm>
            <a:off x="5254752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 bwMode="auto">
          <a:xfrm>
            <a:off x="4953000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 bwMode="auto">
          <a:xfrm>
            <a:off x="5254752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 bwMode="auto">
          <a:xfrm>
            <a:off x="5556504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8"/>
          <p:cNvSpPr/>
          <p:nvPr/>
        </p:nvSpPr>
        <p:spPr bwMode="auto">
          <a:xfrm>
            <a:off x="5858256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29"/>
          <p:cNvSpPr/>
          <p:nvPr/>
        </p:nvSpPr>
        <p:spPr bwMode="auto">
          <a:xfrm>
            <a:off x="5556504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 bwMode="auto">
          <a:xfrm>
            <a:off x="5858256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31"/>
          <p:cNvSpPr/>
          <p:nvPr/>
        </p:nvSpPr>
        <p:spPr bwMode="auto">
          <a:xfrm>
            <a:off x="6160008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32"/>
          <p:cNvSpPr/>
          <p:nvPr/>
        </p:nvSpPr>
        <p:spPr bwMode="auto">
          <a:xfrm>
            <a:off x="6461760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6160008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34"/>
          <p:cNvSpPr/>
          <p:nvPr/>
        </p:nvSpPr>
        <p:spPr bwMode="auto">
          <a:xfrm>
            <a:off x="6461760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39"/>
          <p:cNvSpPr/>
          <p:nvPr/>
        </p:nvSpPr>
        <p:spPr bwMode="auto">
          <a:xfrm>
            <a:off x="2538984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 bwMode="auto">
          <a:xfrm>
            <a:off x="2840736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41"/>
          <p:cNvSpPr/>
          <p:nvPr/>
        </p:nvSpPr>
        <p:spPr bwMode="auto">
          <a:xfrm>
            <a:off x="2538984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42"/>
          <p:cNvSpPr/>
          <p:nvPr/>
        </p:nvSpPr>
        <p:spPr bwMode="auto">
          <a:xfrm>
            <a:off x="2840736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43"/>
          <p:cNvSpPr/>
          <p:nvPr/>
        </p:nvSpPr>
        <p:spPr bwMode="auto">
          <a:xfrm>
            <a:off x="3142488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3444240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45"/>
          <p:cNvSpPr/>
          <p:nvPr/>
        </p:nvSpPr>
        <p:spPr bwMode="auto">
          <a:xfrm>
            <a:off x="3142488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3444240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3745992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4047744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Oval 49"/>
          <p:cNvSpPr/>
          <p:nvPr/>
        </p:nvSpPr>
        <p:spPr bwMode="auto">
          <a:xfrm>
            <a:off x="3745992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Oval 50"/>
          <p:cNvSpPr/>
          <p:nvPr/>
        </p:nvSpPr>
        <p:spPr bwMode="auto">
          <a:xfrm>
            <a:off x="4047744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Oval 51"/>
          <p:cNvSpPr/>
          <p:nvPr/>
        </p:nvSpPr>
        <p:spPr bwMode="auto">
          <a:xfrm>
            <a:off x="4349496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52"/>
          <p:cNvSpPr/>
          <p:nvPr/>
        </p:nvSpPr>
        <p:spPr bwMode="auto">
          <a:xfrm>
            <a:off x="4651248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53"/>
          <p:cNvSpPr/>
          <p:nvPr/>
        </p:nvSpPr>
        <p:spPr bwMode="auto">
          <a:xfrm>
            <a:off x="4349496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Oval 54"/>
          <p:cNvSpPr/>
          <p:nvPr/>
        </p:nvSpPr>
        <p:spPr bwMode="auto">
          <a:xfrm>
            <a:off x="4651248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Oval 55"/>
          <p:cNvSpPr/>
          <p:nvPr/>
        </p:nvSpPr>
        <p:spPr bwMode="auto">
          <a:xfrm>
            <a:off x="4953000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Oval 56"/>
          <p:cNvSpPr/>
          <p:nvPr/>
        </p:nvSpPr>
        <p:spPr bwMode="auto">
          <a:xfrm>
            <a:off x="5254752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Oval 57"/>
          <p:cNvSpPr/>
          <p:nvPr/>
        </p:nvSpPr>
        <p:spPr bwMode="auto">
          <a:xfrm>
            <a:off x="4953000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Oval 58"/>
          <p:cNvSpPr/>
          <p:nvPr/>
        </p:nvSpPr>
        <p:spPr bwMode="auto">
          <a:xfrm>
            <a:off x="5254752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Oval 59"/>
          <p:cNvSpPr/>
          <p:nvPr/>
        </p:nvSpPr>
        <p:spPr bwMode="auto">
          <a:xfrm>
            <a:off x="5556504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Oval 60"/>
          <p:cNvSpPr/>
          <p:nvPr/>
        </p:nvSpPr>
        <p:spPr bwMode="auto">
          <a:xfrm>
            <a:off x="5858256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Oval 61"/>
          <p:cNvSpPr/>
          <p:nvPr/>
        </p:nvSpPr>
        <p:spPr bwMode="auto">
          <a:xfrm>
            <a:off x="5556504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62"/>
          <p:cNvSpPr/>
          <p:nvPr/>
        </p:nvSpPr>
        <p:spPr bwMode="auto">
          <a:xfrm>
            <a:off x="5858256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6160008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6461760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Oval 65"/>
          <p:cNvSpPr/>
          <p:nvPr/>
        </p:nvSpPr>
        <p:spPr bwMode="auto">
          <a:xfrm>
            <a:off x="6160008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66"/>
          <p:cNvSpPr/>
          <p:nvPr/>
        </p:nvSpPr>
        <p:spPr bwMode="auto">
          <a:xfrm>
            <a:off x="6461760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71"/>
          <p:cNvSpPr/>
          <p:nvPr/>
        </p:nvSpPr>
        <p:spPr bwMode="auto">
          <a:xfrm>
            <a:off x="2538984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72"/>
          <p:cNvSpPr/>
          <p:nvPr/>
        </p:nvSpPr>
        <p:spPr bwMode="auto">
          <a:xfrm>
            <a:off x="2840736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73"/>
          <p:cNvSpPr/>
          <p:nvPr/>
        </p:nvSpPr>
        <p:spPr bwMode="auto">
          <a:xfrm>
            <a:off x="2538984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74"/>
          <p:cNvSpPr/>
          <p:nvPr/>
        </p:nvSpPr>
        <p:spPr bwMode="auto">
          <a:xfrm>
            <a:off x="2840736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Oval 75"/>
          <p:cNvSpPr/>
          <p:nvPr/>
        </p:nvSpPr>
        <p:spPr bwMode="auto">
          <a:xfrm>
            <a:off x="3142488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76"/>
          <p:cNvSpPr/>
          <p:nvPr/>
        </p:nvSpPr>
        <p:spPr bwMode="auto">
          <a:xfrm>
            <a:off x="3444240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Oval 77"/>
          <p:cNvSpPr/>
          <p:nvPr/>
        </p:nvSpPr>
        <p:spPr bwMode="auto">
          <a:xfrm>
            <a:off x="3142488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Oval 78"/>
          <p:cNvSpPr/>
          <p:nvPr/>
        </p:nvSpPr>
        <p:spPr bwMode="auto">
          <a:xfrm>
            <a:off x="3444240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Oval 79"/>
          <p:cNvSpPr/>
          <p:nvPr/>
        </p:nvSpPr>
        <p:spPr bwMode="auto">
          <a:xfrm>
            <a:off x="3745992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4047744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Oval 81"/>
          <p:cNvSpPr/>
          <p:nvPr/>
        </p:nvSpPr>
        <p:spPr bwMode="auto">
          <a:xfrm>
            <a:off x="3745992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82"/>
          <p:cNvSpPr/>
          <p:nvPr/>
        </p:nvSpPr>
        <p:spPr bwMode="auto">
          <a:xfrm>
            <a:off x="4047744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Oval 83"/>
          <p:cNvSpPr/>
          <p:nvPr/>
        </p:nvSpPr>
        <p:spPr bwMode="auto">
          <a:xfrm>
            <a:off x="4349496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4"/>
          <p:cNvSpPr/>
          <p:nvPr/>
        </p:nvSpPr>
        <p:spPr bwMode="auto">
          <a:xfrm>
            <a:off x="4651248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Oval 85"/>
          <p:cNvSpPr/>
          <p:nvPr/>
        </p:nvSpPr>
        <p:spPr bwMode="auto">
          <a:xfrm>
            <a:off x="4349496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Oval 86"/>
          <p:cNvSpPr/>
          <p:nvPr/>
        </p:nvSpPr>
        <p:spPr bwMode="auto">
          <a:xfrm>
            <a:off x="4651248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Oval 87"/>
          <p:cNvSpPr/>
          <p:nvPr/>
        </p:nvSpPr>
        <p:spPr bwMode="auto">
          <a:xfrm>
            <a:off x="4953000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88"/>
          <p:cNvSpPr/>
          <p:nvPr/>
        </p:nvSpPr>
        <p:spPr bwMode="auto">
          <a:xfrm>
            <a:off x="5254752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Oval 89"/>
          <p:cNvSpPr/>
          <p:nvPr/>
        </p:nvSpPr>
        <p:spPr bwMode="auto">
          <a:xfrm>
            <a:off x="4953000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Oval 90"/>
          <p:cNvSpPr/>
          <p:nvPr/>
        </p:nvSpPr>
        <p:spPr bwMode="auto">
          <a:xfrm>
            <a:off x="5254752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Oval 91"/>
          <p:cNvSpPr/>
          <p:nvPr/>
        </p:nvSpPr>
        <p:spPr bwMode="auto">
          <a:xfrm>
            <a:off x="5556504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Oval 92"/>
          <p:cNvSpPr/>
          <p:nvPr/>
        </p:nvSpPr>
        <p:spPr bwMode="auto">
          <a:xfrm>
            <a:off x="5858256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Oval 93"/>
          <p:cNvSpPr/>
          <p:nvPr/>
        </p:nvSpPr>
        <p:spPr bwMode="auto">
          <a:xfrm>
            <a:off x="5556504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Oval 94"/>
          <p:cNvSpPr/>
          <p:nvPr/>
        </p:nvSpPr>
        <p:spPr bwMode="auto">
          <a:xfrm>
            <a:off x="5858256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Oval 95"/>
          <p:cNvSpPr/>
          <p:nvPr/>
        </p:nvSpPr>
        <p:spPr bwMode="auto">
          <a:xfrm>
            <a:off x="6160008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Oval 96"/>
          <p:cNvSpPr/>
          <p:nvPr/>
        </p:nvSpPr>
        <p:spPr bwMode="auto">
          <a:xfrm>
            <a:off x="6461760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Oval 97"/>
          <p:cNvSpPr/>
          <p:nvPr/>
        </p:nvSpPr>
        <p:spPr bwMode="auto">
          <a:xfrm>
            <a:off x="6160008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Oval 98"/>
          <p:cNvSpPr/>
          <p:nvPr/>
        </p:nvSpPr>
        <p:spPr bwMode="auto">
          <a:xfrm>
            <a:off x="6461760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Oval 103"/>
          <p:cNvSpPr/>
          <p:nvPr/>
        </p:nvSpPr>
        <p:spPr bwMode="auto">
          <a:xfrm>
            <a:off x="2538984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Oval 104"/>
          <p:cNvSpPr/>
          <p:nvPr/>
        </p:nvSpPr>
        <p:spPr bwMode="auto">
          <a:xfrm>
            <a:off x="2840736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Oval 105"/>
          <p:cNvSpPr/>
          <p:nvPr/>
        </p:nvSpPr>
        <p:spPr bwMode="auto">
          <a:xfrm>
            <a:off x="2538984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Oval 106"/>
          <p:cNvSpPr/>
          <p:nvPr/>
        </p:nvSpPr>
        <p:spPr bwMode="auto">
          <a:xfrm>
            <a:off x="2840736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Oval 107"/>
          <p:cNvSpPr/>
          <p:nvPr/>
        </p:nvSpPr>
        <p:spPr bwMode="auto">
          <a:xfrm>
            <a:off x="3142488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Oval 108"/>
          <p:cNvSpPr/>
          <p:nvPr/>
        </p:nvSpPr>
        <p:spPr bwMode="auto">
          <a:xfrm>
            <a:off x="3444240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Oval 109"/>
          <p:cNvSpPr/>
          <p:nvPr/>
        </p:nvSpPr>
        <p:spPr bwMode="auto">
          <a:xfrm>
            <a:off x="3142488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Oval 110"/>
          <p:cNvSpPr/>
          <p:nvPr/>
        </p:nvSpPr>
        <p:spPr bwMode="auto">
          <a:xfrm>
            <a:off x="3444240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Oval 111"/>
          <p:cNvSpPr/>
          <p:nvPr/>
        </p:nvSpPr>
        <p:spPr bwMode="auto">
          <a:xfrm>
            <a:off x="3745992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Oval 112"/>
          <p:cNvSpPr/>
          <p:nvPr/>
        </p:nvSpPr>
        <p:spPr bwMode="auto">
          <a:xfrm>
            <a:off x="4047744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Oval 113"/>
          <p:cNvSpPr/>
          <p:nvPr/>
        </p:nvSpPr>
        <p:spPr bwMode="auto">
          <a:xfrm>
            <a:off x="3745992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Oval 114"/>
          <p:cNvSpPr/>
          <p:nvPr/>
        </p:nvSpPr>
        <p:spPr bwMode="auto">
          <a:xfrm>
            <a:off x="4047744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Oval 115"/>
          <p:cNvSpPr/>
          <p:nvPr/>
        </p:nvSpPr>
        <p:spPr bwMode="auto">
          <a:xfrm>
            <a:off x="4349496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Oval 116"/>
          <p:cNvSpPr/>
          <p:nvPr/>
        </p:nvSpPr>
        <p:spPr bwMode="auto">
          <a:xfrm>
            <a:off x="4651248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Oval 117"/>
          <p:cNvSpPr/>
          <p:nvPr/>
        </p:nvSpPr>
        <p:spPr bwMode="auto">
          <a:xfrm>
            <a:off x="4349496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Oval 118"/>
          <p:cNvSpPr/>
          <p:nvPr/>
        </p:nvSpPr>
        <p:spPr bwMode="auto">
          <a:xfrm>
            <a:off x="4651248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Oval 119"/>
          <p:cNvSpPr/>
          <p:nvPr/>
        </p:nvSpPr>
        <p:spPr bwMode="auto">
          <a:xfrm>
            <a:off x="4953000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Oval 120"/>
          <p:cNvSpPr/>
          <p:nvPr/>
        </p:nvSpPr>
        <p:spPr bwMode="auto">
          <a:xfrm>
            <a:off x="5254752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Oval 121"/>
          <p:cNvSpPr/>
          <p:nvPr/>
        </p:nvSpPr>
        <p:spPr bwMode="auto">
          <a:xfrm>
            <a:off x="4953000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Oval 122"/>
          <p:cNvSpPr/>
          <p:nvPr/>
        </p:nvSpPr>
        <p:spPr bwMode="auto">
          <a:xfrm>
            <a:off x="5254752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Oval 123"/>
          <p:cNvSpPr/>
          <p:nvPr/>
        </p:nvSpPr>
        <p:spPr bwMode="auto">
          <a:xfrm>
            <a:off x="5556504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Oval 124"/>
          <p:cNvSpPr/>
          <p:nvPr/>
        </p:nvSpPr>
        <p:spPr bwMode="auto">
          <a:xfrm>
            <a:off x="5858256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Oval 125"/>
          <p:cNvSpPr/>
          <p:nvPr/>
        </p:nvSpPr>
        <p:spPr bwMode="auto">
          <a:xfrm>
            <a:off x="5556504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Oval 126"/>
          <p:cNvSpPr/>
          <p:nvPr/>
        </p:nvSpPr>
        <p:spPr bwMode="auto">
          <a:xfrm>
            <a:off x="5858256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Oval 127"/>
          <p:cNvSpPr/>
          <p:nvPr/>
        </p:nvSpPr>
        <p:spPr bwMode="auto">
          <a:xfrm>
            <a:off x="6160008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Oval 128"/>
          <p:cNvSpPr/>
          <p:nvPr/>
        </p:nvSpPr>
        <p:spPr bwMode="auto">
          <a:xfrm>
            <a:off x="6461760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Oval 129"/>
          <p:cNvSpPr/>
          <p:nvPr/>
        </p:nvSpPr>
        <p:spPr bwMode="auto">
          <a:xfrm>
            <a:off x="6160008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Oval 130"/>
          <p:cNvSpPr/>
          <p:nvPr/>
        </p:nvSpPr>
        <p:spPr bwMode="auto">
          <a:xfrm>
            <a:off x="6461760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Oval 135"/>
          <p:cNvSpPr/>
          <p:nvPr/>
        </p:nvSpPr>
        <p:spPr bwMode="auto">
          <a:xfrm>
            <a:off x="2538984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Oval 136"/>
          <p:cNvSpPr/>
          <p:nvPr/>
        </p:nvSpPr>
        <p:spPr bwMode="auto">
          <a:xfrm>
            <a:off x="2840736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Oval 137"/>
          <p:cNvSpPr/>
          <p:nvPr/>
        </p:nvSpPr>
        <p:spPr bwMode="auto">
          <a:xfrm>
            <a:off x="2538984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Oval 138"/>
          <p:cNvSpPr/>
          <p:nvPr/>
        </p:nvSpPr>
        <p:spPr bwMode="auto">
          <a:xfrm>
            <a:off x="2840736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Oval 139"/>
          <p:cNvSpPr/>
          <p:nvPr/>
        </p:nvSpPr>
        <p:spPr bwMode="auto">
          <a:xfrm>
            <a:off x="3142488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Oval 140"/>
          <p:cNvSpPr/>
          <p:nvPr/>
        </p:nvSpPr>
        <p:spPr bwMode="auto">
          <a:xfrm>
            <a:off x="3444240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Oval 141"/>
          <p:cNvSpPr/>
          <p:nvPr/>
        </p:nvSpPr>
        <p:spPr bwMode="auto">
          <a:xfrm>
            <a:off x="3142488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Oval 142"/>
          <p:cNvSpPr/>
          <p:nvPr/>
        </p:nvSpPr>
        <p:spPr bwMode="auto">
          <a:xfrm>
            <a:off x="3444240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Oval 143"/>
          <p:cNvSpPr/>
          <p:nvPr/>
        </p:nvSpPr>
        <p:spPr bwMode="auto">
          <a:xfrm>
            <a:off x="3745992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Oval 144"/>
          <p:cNvSpPr/>
          <p:nvPr/>
        </p:nvSpPr>
        <p:spPr bwMode="auto">
          <a:xfrm>
            <a:off x="4047744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Oval 145"/>
          <p:cNvSpPr/>
          <p:nvPr/>
        </p:nvSpPr>
        <p:spPr bwMode="auto">
          <a:xfrm>
            <a:off x="3745992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Oval 146"/>
          <p:cNvSpPr/>
          <p:nvPr/>
        </p:nvSpPr>
        <p:spPr bwMode="auto">
          <a:xfrm>
            <a:off x="4047744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Oval 147"/>
          <p:cNvSpPr/>
          <p:nvPr/>
        </p:nvSpPr>
        <p:spPr bwMode="auto">
          <a:xfrm>
            <a:off x="4349496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Oval 148"/>
          <p:cNvSpPr/>
          <p:nvPr/>
        </p:nvSpPr>
        <p:spPr bwMode="auto">
          <a:xfrm>
            <a:off x="4651248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Oval 149"/>
          <p:cNvSpPr/>
          <p:nvPr/>
        </p:nvSpPr>
        <p:spPr bwMode="auto">
          <a:xfrm>
            <a:off x="4349496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 bwMode="auto">
          <a:xfrm>
            <a:off x="4651248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Oval 151"/>
          <p:cNvSpPr/>
          <p:nvPr/>
        </p:nvSpPr>
        <p:spPr bwMode="auto">
          <a:xfrm>
            <a:off x="4953000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Oval 152"/>
          <p:cNvSpPr/>
          <p:nvPr/>
        </p:nvSpPr>
        <p:spPr bwMode="auto">
          <a:xfrm>
            <a:off x="5254752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Oval 153"/>
          <p:cNvSpPr/>
          <p:nvPr/>
        </p:nvSpPr>
        <p:spPr bwMode="auto">
          <a:xfrm>
            <a:off x="4953000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Oval 154"/>
          <p:cNvSpPr/>
          <p:nvPr/>
        </p:nvSpPr>
        <p:spPr bwMode="auto">
          <a:xfrm>
            <a:off x="5254752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Oval 155"/>
          <p:cNvSpPr/>
          <p:nvPr/>
        </p:nvSpPr>
        <p:spPr bwMode="auto">
          <a:xfrm>
            <a:off x="5556504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Oval 156"/>
          <p:cNvSpPr/>
          <p:nvPr/>
        </p:nvSpPr>
        <p:spPr bwMode="auto">
          <a:xfrm>
            <a:off x="5858256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Oval 157"/>
          <p:cNvSpPr/>
          <p:nvPr/>
        </p:nvSpPr>
        <p:spPr bwMode="auto">
          <a:xfrm>
            <a:off x="5556504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Oval 158"/>
          <p:cNvSpPr/>
          <p:nvPr/>
        </p:nvSpPr>
        <p:spPr bwMode="auto">
          <a:xfrm>
            <a:off x="5858256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Oval 159"/>
          <p:cNvSpPr/>
          <p:nvPr/>
        </p:nvSpPr>
        <p:spPr bwMode="auto">
          <a:xfrm>
            <a:off x="6160008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Oval 160"/>
          <p:cNvSpPr/>
          <p:nvPr/>
        </p:nvSpPr>
        <p:spPr bwMode="auto">
          <a:xfrm>
            <a:off x="6461760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61"/>
          <p:cNvSpPr/>
          <p:nvPr/>
        </p:nvSpPr>
        <p:spPr bwMode="auto">
          <a:xfrm>
            <a:off x="6160008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Oval 162"/>
          <p:cNvSpPr/>
          <p:nvPr/>
        </p:nvSpPr>
        <p:spPr bwMode="auto">
          <a:xfrm>
            <a:off x="6461760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Oval 167"/>
          <p:cNvSpPr/>
          <p:nvPr/>
        </p:nvSpPr>
        <p:spPr bwMode="auto">
          <a:xfrm>
            <a:off x="2538984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Oval 168"/>
          <p:cNvSpPr/>
          <p:nvPr/>
        </p:nvSpPr>
        <p:spPr bwMode="auto">
          <a:xfrm>
            <a:off x="2840736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Oval 171"/>
          <p:cNvSpPr/>
          <p:nvPr/>
        </p:nvSpPr>
        <p:spPr bwMode="auto">
          <a:xfrm>
            <a:off x="3142488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Oval 172"/>
          <p:cNvSpPr/>
          <p:nvPr/>
        </p:nvSpPr>
        <p:spPr bwMode="auto">
          <a:xfrm>
            <a:off x="3444240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Oval 175"/>
          <p:cNvSpPr/>
          <p:nvPr/>
        </p:nvSpPr>
        <p:spPr bwMode="auto">
          <a:xfrm>
            <a:off x="3745992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Oval 176"/>
          <p:cNvSpPr/>
          <p:nvPr/>
        </p:nvSpPr>
        <p:spPr bwMode="auto">
          <a:xfrm>
            <a:off x="4047744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Oval 179"/>
          <p:cNvSpPr/>
          <p:nvPr/>
        </p:nvSpPr>
        <p:spPr bwMode="auto">
          <a:xfrm>
            <a:off x="4349496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Oval 180"/>
          <p:cNvSpPr/>
          <p:nvPr/>
        </p:nvSpPr>
        <p:spPr bwMode="auto">
          <a:xfrm>
            <a:off x="4651248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Oval 183"/>
          <p:cNvSpPr/>
          <p:nvPr/>
        </p:nvSpPr>
        <p:spPr bwMode="auto">
          <a:xfrm>
            <a:off x="4953000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Oval 184"/>
          <p:cNvSpPr/>
          <p:nvPr/>
        </p:nvSpPr>
        <p:spPr bwMode="auto">
          <a:xfrm>
            <a:off x="5254752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Oval 187"/>
          <p:cNvSpPr/>
          <p:nvPr/>
        </p:nvSpPr>
        <p:spPr bwMode="auto">
          <a:xfrm>
            <a:off x="5556504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Oval 188"/>
          <p:cNvSpPr/>
          <p:nvPr/>
        </p:nvSpPr>
        <p:spPr bwMode="auto">
          <a:xfrm>
            <a:off x="5858256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Oval 191"/>
          <p:cNvSpPr/>
          <p:nvPr/>
        </p:nvSpPr>
        <p:spPr bwMode="auto">
          <a:xfrm>
            <a:off x="6160008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Oval 192"/>
          <p:cNvSpPr/>
          <p:nvPr/>
        </p:nvSpPr>
        <p:spPr bwMode="auto">
          <a:xfrm>
            <a:off x="6461760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</p:spPr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9F55-5257-7D45-9FE4-391AB094E193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524000"/>
            <a:ext cx="4191000" cy="331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2642616" y="17282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2840736" y="15758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2538984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2947416" y="1905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3142488" y="16520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3444240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3142488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3444240" y="18288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 bwMode="auto">
          <a:xfrm>
            <a:off x="3745992" y="18044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6"/>
          <p:cNvSpPr/>
          <p:nvPr/>
        </p:nvSpPr>
        <p:spPr bwMode="auto">
          <a:xfrm>
            <a:off x="4047744" y="17282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3733800" y="20330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047744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 bwMode="auto">
          <a:xfrm>
            <a:off x="4349496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 bwMode="auto">
          <a:xfrm>
            <a:off x="4651248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4471416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4700016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 bwMode="auto">
          <a:xfrm>
            <a:off x="4953000" y="16520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 bwMode="auto">
          <a:xfrm>
            <a:off x="5254752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 bwMode="auto">
          <a:xfrm>
            <a:off x="5004816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 bwMode="auto">
          <a:xfrm>
            <a:off x="5254752" y="1905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 bwMode="auto">
          <a:xfrm>
            <a:off x="5556504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8"/>
          <p:cNvSpPr/>
          <p:nvPr/>
        </p:nvSpPr>
        <p:spPr bwMode="auto">
          <a:xfrm>
            <a:off x="5919216" y="17282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29"/>
          <p:cNvSpPr/>
          <p:nvPr/>
        </p:nvSpPr>
        <p:spPr bwMode="auto">
          <a:xfrm>
            <a:off x="5556504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 bwMode="auto">
          <a:xfrm>
            <a:off x="5858256" y="20330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31"/>
          <p:cNvSpPr/>
          <p:nvPr/>
        </p:nvSpPr>
        <p:spPr bwMode="auto">
          <a:xfrm>
            <a:off x="6160008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32"/>
          <p:cNvSpPr/>
          <p:nvPr/>
        </p:nvSpPr>
        <p:spPr bwMode="auto">
          <a:xfrm>
            <a:off x="6400800" y="162458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6160008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34"/>
          <p:cNvSpPr/>
          <p:nvPr/>
        </p:nvSpPr>
        <p:spPr bwMode="auto">
          <a:xfrm>
            <a:off x="6400800" y="192633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39"/>
          <p:cNvSpPr/>
          <p:nvPr/>
        </p:nvSpPr>
        <p:spPr bwMode="auto">
          <a:xfrm>
            <a:off x="2642616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 bwMode="auto">
          <a:xfrm>
            <a:off x="2840736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41"/>
          <p:cNvSpPr/>
          <p:nvPr/>
        </p:nvSpPr>
        <p:spPr bwMode="auto">
          <a:xfrm>
            <a:off x="2538984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42"/>
          <p:cNvSpPr/>
          <p:nvPr/>
        </p:nvSpPr>
        <p:spPr bwMode="auto">
          <a:xfrm>
            <a:off x="2840736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43"/>
          <p:cNvSpPr/>
          <p:nvPr/>
        </p:nvSpPr>
        <p:spPr bwMode="auto">
          <a:xfrm>
            <a:off x="3142488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3444240" y="2133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45"/>
          <p:cNvSpPr/>
          <p:nvPr/>
        </p:nvSpPr>
        <p:spPr bwMode="auto">
          <a:xfrm>
            <a:off x="3176016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3444240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3745992" y="22616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4047744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Oval 49"/>
          <p:cNvSpPr/>
          <p:nvPr/>
        </p:nvSpPr>
        <p:spPr bwMode="auto">
          <a:xfrm>
            <a:off x="3785616" y="2514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Oval 50"/>
          <p:cNvSpPr/>
          <p:nvPr/>
        </p:nvSpPr>
        <p:spPr bwMode="auto">
          <a:xfrm>
            <a:off x="4047744" y="26426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Oval 51"/>
          <p:cNvSpPr/>
          <p:nvPr/>
        </p:nvSpPr>
        <p:spPr bwMode="auto">
          <a:xfrm>
            <a:off x="4349496" y="22616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52"/>
          <p:cNvSpPr/>
          <p:nvPr/>
        </p:nvSpPr>
        <p:spPr bwMode="auto">
          <a:xfrm>
            <a:off x="4651248" y="22098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53"/>
          <p:cNvSpPr/>
          <p:nvPr/>
        </p:nvSpPr>
        <p:spPr bwMode="auto">
          <a:xfrm>
            <a:off x="4395216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Oval 54"/>
          <p:cNvSpPr/>
          <p:nvPr/>
        </p:nvSpPr>
        <p:spPr bwMode="auto">
          <a:xfrm>
            <a:off x="4651248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Oval 55"/>
          <p:cNvSpPr/>
          <p:nvPr/>
        </p:nvSpPr>
        <p:spPr bwMode="auto">
          <a:xfrm>
            <a:off x="4800600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Oval 56"/>
          <p:cNvSpPr/>
          <p:nvPr/>
        </p:nvSpPr>
        <p:spPr bwMode="auto">
          <a:xfrm>
            <a:off x="5254752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Oval 57"/>
          <p:cNvSpPr/>
          <p:nvPr/>
        </p:nvSpPr>
        <p:spPr bwMode="auto">
          <a:xfrm>
            <a:off x="4953000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Oval 58"/>
          <p:cNvSpPr/>
          <p:nvPr/>
        </p:nvSpPr>
        <p:spPr bwMode="auto">
          <a:xfrm>
            <a:off x="5254752" y="24384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Oval 59"/>
          <p:cNvSpPr/>
          <p:nvPr/>
        </p:nvSpPr>
        <p:spPr bwMode="auto">
          <a:xfrm>
            <a:off x="5614416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Oval 60"/>
          <p:cNvSpPr/>
          <p:nvPr/>
        </p:nvSpPr>
        <p:spPr bwMode="auto">
          <a:xfrm>
            <a:off x="5919216" y="22616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Oval 61"/>
          <p:cNvSpPr/>
          <p:nvPr/>
        </p:nvSpPr>
        <p:spPr bwMode="auto">
          <a:xfrm>
            <a:off x="5486400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62"/>
          <p:cNvSpPr/>
          <p:nvPr/>
        </p:nvSpPr>
        <p:spPr bwMode="auto">
          <a:xfrm>
            <a:off x="5858256" y="25664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6224016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6461760" y="222808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Oval 65"/>
          <p:cNvSpPr/>
          <p:nvPr/>
        </p:nvSpPr>
        <p:spPr bwMode="auto">
          <a:xfrm>
            <a:off x="6160008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66"/>
          <p:cNvSpPr/>
          <p:nvPr/>
        </p:nvSpPr>
        <p:spPr bwMode="auto">
          <a:xfrm>
            <a:off x="6461760" y="252984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71"/>
          <p:cNvSpPr/>
          <p:nvPr/>
        </p:nvSpPr>
        <p:spPr bwMode="auto">
          <a:xfrm>
            <a:off x="2538984" y="28712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72"/>
          <p:cNvSpPr/>
          <p:nvPr/>
        </p:nvSpPr>
        <p:spPr bwMode="auto">
          <a:xfrm>
            <a:off x="2819400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73"/>
          <p:cNvSpPr/>
          <p:nvPr/>
        </p:nvSpPr>
        <p:spPr bwMode="auto">
          <a:xfrm>
            <a:off x="2538984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74"/>
          <p:cNvSpPr/>
          <p:nvPr/>
        </p:nvSpPr>
        <p:spPr bwMode="auto">
          <a:xfrm>
            <a:off x="2743200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Oval 75"/>
          <p:cNvSpPr/>
          <p:nvPr/>
        </p:nvSpPr>
        <p:spPr bwMode="auto">
          <a:xfrm>
            <a:off x="3124200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76"/>
          <p:cNvSpPr/>
          <p:nvPr/>
        </p:nvSpPr>
        <p:spPr bwMode="auto">
          <a:xfrm>
            <a:off x="3276600" y="29474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Oval 77"/>
          <p:cNvSpPr/>
          <p:nvPr/>
        </p:nvSpPr>
        <p:spPr bwMode="auto">
          <a:xfrm>
            <a:off x="3142488" y="31760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Oval 78"/>
          <p:cNvSpPr/>
          <p:nvPr/>
        </p:nvSpPr>
        <p:spPr bwMode="auto">
          <a:xfrm>
            <a:off x="3480816" y="31242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Oval 79"/>
          <p:cNvSpPr/>
          <p:nvPr/>
        </p:nvSpPr>
        <p:spPr bwMode="auto">
          <a:xfrm>
            <a:off x="3745992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 bwMode="auto">
          <a:xfrm>
            <a:off x="4047744" y="29474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Oval 81"/>
          <p:cNvSpPr/>
          <p:nvPr/>
        </p:nvSpPr>
        <p:spPr bwMode="auto">
          <a:xfrm>
            <a:off x="3745992" y="31242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82"/>
          <p:cNvSpPr/>
          <p:nvPr/>
        </p:nvSpPr>
        <p:spPr bwMode="auto">
          <a:xfrm>
            <a:off x="4047744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Oval 83"/>
          <p:cNvSpPr/>
          <p:nvPr/>
        </p:nvSpPr>
        <p:spPr bwMode="auto">
          <a:xfrm>
            <a:off x="4349496" y="27432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4"/>
          <p:cNvSpPr/>
          <p:nvPr/>
        </p:nvSpPr>
        <p:spPr bwMode="auto">
          <a:xfrm>
            <a:off x="4651248" y="28712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Oval 85"/>
          <p:cNvSpPr/>
          <p:nvPr/>
        </p:nvSpPr>
        <p:spPr bwMode="auto">
          <a:xfrm>
            <a:off x="4349496" y="3048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Oval 86"/>
          <p:cNvSpPr/>
          <p:nvPr/>
        </p:nvSpPr>
        <p:spPr bwMode="auto">
          <a:xfrm>
            <a:off x="4572000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Oval 87"/>
          <p:cNvSpPr/>
          <p:nvPr/>
        </p:nvSpPr>
        <p:spPr bwMode="auto">
          <a:xfrm>
            <a:off x="5004816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88"/>
          <p:cNvSpPr/>
          <p:nvPr/>
        </p:nvSpPr>
        <p:spPr bwMode="auto">
          <a:xfrm>
            <a:off x="5254752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Oval 89"/>
          <p:cNvSpPr/>
          <p:nvPr/>
        </p:nvSpPr>
        <p:spPr bwMode="auto">
          <a:xfrm>
            <a:off x="5004816" y="3048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Oval 90"/>
          <p:cNvSpPr/>
          <p:nvPr/>
        </p:nvSpPr>
        <p:spPr bwMode="auto">
          <a:xfrm>
            <a:off x="5254752" y="31760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Oval 91"/>
          <p:cNvSpPr/>
          <p:nvPr/>
        </p:nvSpPr>
        <p:spPr bwMode="auto">
          <a:xfrm>
            <a:off x="5556504" y="27432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Oval 92"/>
          <p:cNvSpPr/>
          <p:nvPr/>
        </p:nvSpPr>
        <p:spPr bwMode="auto">
          <a:xfrm>
            <a:off x="5919216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Oval 93"/>
          <p:cNvSpPr/>
          <p:nvPr/>
        </p:nvSpPr>
        <p:spPr bwMode="auto">
          <a:xfrm>
            <a:off x="5614416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Oval 94"/>
          <p:cNvSpPr/>
          <p:nvPr/>
        </p:nvSpPr>
        <p:spPr bwMode="auto">
          <a:xfrm>
            <a:off x="5858256" y="3048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Oval 95"/>
          <p:cNvSpPr/>
          <p:nvPr/>
        </p:nvSpPr>
        <p:spPr bwMode="auto">
          <a:xfrm>
            <a:off x="6160008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Oval 96"/>
          <p:cNvSpPr/>
          <p:nvPr/>
        </p:nvSpPr>
        <p:spPr bwMode="auto">
          <a:xfrm>
            <a:off x="6400800" y="283159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Oval 97"/>
          <p:cNvSpPr/>
          <p:nvPr/>
        </p:nvSpPr>
        <p:spPr bwMode="auto">
          <a:xfrm>
            <a:off x="6224016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Oval 98"/>
          <p:cNvSpPr/>
          <p:nvPr/>
        </p:nvSpPr>
        <p:spPr bwMode="auto">
          <a:xfrm>
            <a:off x="6461760" y="313334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Oval 103"/>
          <p:cNvSpPr/>
          <p:nvPr/>
        </p:nvSpPr>
        <p:spPr bwMode="auto">
          <a:xfrm>
            <a:off x="2538984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Oval 104"/>
          <p:cNvSpPr/>
          <p:nvPr/>
        </p:nvSpPr>
        <p:spPr bwMode="auto">
          <a:xfrm>
            <a:off x="2840736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Oval 105"/>
          <p:cNvSpPr/>
          <p:nvPr/>
        </p:nvSpPr>
        <p:spPr bwMode="auto">
          <a:xfrm>
            <a:off x="2514600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Oval 106"/>
          <p:cNvSpPr/>
          <p:nvPr/>
        </p:nvSpPr>
        <p:spPr bwMode="auto">
          <a:xfrm>
            <a:off x="2819400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Oval 107"/>
          <p:cNvSpPr/>
          <p:nvPr/>
        </p:nvSpPr>
        <p:spPr bwMode="auto">
          <a:xfrm>
            <a:off x="3048000" y="33528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Oval 108"/>
          <p:cNvSpPr/>
          <p:nvPr/>
        </p:nvSpPr>
        <p:spPr bwMode="auto">
          <a:xfrm>
            <a:off x="3444240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Oval 109"/>
          <p:cNvSpPr/>
          <p:nvPr/>
        </p:nvSpPr>
        <p:spPr bwMode="auto">
          <a:xfrm>
            <a:off x="3142488" y="37856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Oval 110"/>
          <p:cNvSpPr/>
          <p:nvPr/>
        </p:nvSpPr>
        <p:spPr bwMode="auto">
          <a:xfrm>
            <a:off x="3444240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Oval 111"/>
          <p:cNvSpPr/>
          <p:nvPr/>
        </p:nvSpPr>
        <p:spPr bwMode="auto">
          <a:xfrm>
            <a:off x="3745992" y="33528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Oval 112"/>
          <p:cNvSpPr/>
          <p:nvPr/>
        </p:nvSpPr>
        <p:spPr bwMode="auto">
          <a:xfrm>
            <a:off x="3886200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Oval 113"/>
          <p:cNvSpPr/>
          <p:nvPr/>
        </p:nvSpPr>
        <p:spPr bwMode="auto">
          <a:xfrm>
            <a:off x="3745992" y="35814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Oval 114"/>
          <p:cNvSpPr/>
          <p:nvPr/>
        </p:nvSpPr>
        <p:spPr bwMode="auto">
          <a:xfrm>
            <a:off x="4047744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Oval 115"/>
          <p:cNvSpPr/>
          <p:nvPr/>
        </p:nvSpPr>
        <p:spPr bwMode="auto">
          <a:xfrm>
            <a:off x="4349496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Oval 116"/>
          <p:cNvSpPr/>
          <p:nvPr/>
        </p:nvSpPr>
        <p:spPr bwMode="auto">
          <a:xfrm>
            <a:off x="4651248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Oval 117"/>
          <p:cNvSpPr/>
          <p:nvPr/>
        </p:nvSpPr>
        <p:spPr bwMode="auto">
          <a:xfrm>
            <a:off x="4349496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Oval 118"/>
          <p:cNvSpPr/>
          <p:nvPr/>
        </p:nvSpPr>
        <p:spPr bwMode="auto">
          <a:xfrm>
            <a:off x="4651248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Oval 119"/>
          <p:cNvSpPr/>
          <p:nvPr/>
        </p:nvSpPr>
        <p:spPr bwMode="auto">
          <a:xfrm>
            <a:off x="4953000" y="33528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Oval 120"/>
          <p:cNvSpPr/>
          <p:nvPr/>
        </p:nvSpPr>
        <p:spPr bwMode="auto">
          <a:xfrm>
            <a:off x="5181600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Oval 121"/>
          <p:cNvSpPr/>
          <p:nvPr/>
        </p:nvSpPr>
        <p:spPr bwMode="auto">
          <a:xfrm>
            <a:off x="4953000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Oval 122"/>
          <p:cNvSpPr/>
          <p:nvPr/>
        </p:nvSpPr>
        <p:spPr bwMode="auto">
          <a:xfrm>
            <a:off x="5254752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Oval 123"/>
          <p:cNvSpPr/>
          <p:nvPr/>
        </p:nvSpPr>
        <p:spPr bwMode="auto">
          <a:xfrm>
            <a:off x="5556504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Oval 124"/>
          <p:cNvSpPr/>
          <p:nvPr/>
        </p:nvSpPr>
        <p:spPr bwMode="auto">
          <a:xfrm>
            <a:off x="5858256" y="33528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Oval 125"/>
          <p:cNvSpPr/>
          <p:nvPr/>
        </p:nvSpPr>
        <p:spPr bwMode="auto">
          <a:xfrm>
            <a:off x="5556504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Oval 126"/>
          <p:cNvSpPr/>
          <p:nvPr/>
        </p:nvSpPr>
        <p:spPr bwMode="auto">
          <a:xfrm>
            <a:off x="5919216" y="3657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Oval 127"/>
          <p:cNvSpPr/>
          <p:nvPr/>
        </p:nvSpPr>
        <p:spPr bwMode="auto">
          <a:xfrm>
            <a:off x="6160008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Oval 128"/>
          <p:cNvSpPr/>
          <p:nvPr/>
        </p:nvSpPr>
        <p:spPr bwMode="auto">
          <a:xfrm>
            <a:off x="6400800" y="343509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Oval 129"/>
          <p:cNvSpPr/>
          <p:nvPr/>
        </p:nvSpPr>
        <p:spPr bwMode="auto">
          <a:xfrm>
            <a:off x="6160008" y="37856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Oval 130"/>
          <p:cNvSpPr/>
          <p:nvPr/>
        </p:nvSpPr>
        <p:spPr bwMode="auto">
          <a:xfrm>
            <a:off x="6461760" y="3736848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Oval 135"/>
          <p:cNvSpPr/>
          <p:nvPr/>
        </p:nvSpPr>
        <p:spPr bwMode="auto">
          <a:xfrm>
            <a:off x="2642616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Oval 136"/>
          <p:cNvSpPr/>
          <p:nvPr/>
        </p:nvSpPr>
        <p:spPr bwMode="auto">
          <a:xfrm>
            <a:off x="2840736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Oval 137"/>
          <p:cNvSpPr/>
          <p:nvPr/>
        </p:nvSpPr>
        <p:spPr bwMode="auto">
          <a:xfrm>
            <a:off x="2566416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Oval 138"/>
          <p:cNvSpPr/>
          <p:nvPr/>
        </p:nvSpPr>
        <p:spPr bwMode="auto">
          <a:xfrm>
            <a:off x="2871216" y="42428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Oval 139"/>
          <p:cNvSpPr/>
          <p:nvPr/>
        </p:nvSpPr>
        <p:spPr bwMode="auto">
          <a:xfrm>
            <a:off x="3252216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Oval 140"/>
          <p:cNvSpPr/>
          <p:nvPr/>
        </p:nvSpPr>
        <p:spPr bwMode="auto">
          <a:xfrm>
            <a:off x="3444240" y="39624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Oval 141"/>
          <p:cNvSpPr/>
          <p:nvPr/>
        </p:nvSpPr>
        <p:spPr bwMode="auto">
          <a:xfrm>
            <a:off x="3142488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Oval 142"/>
          <p:cNvSpPr/>
          <p:nvPr/>
        </p:nvSpPr>
        <p:spPr bwMode="auto">
          <a:xfrm>
            <a:off x="3444240" y="42672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Oval 143"/>
          <p:cNvSpPr/>
          <p:nvPr/>
        </p:nvSpPr>
        <p:spPr bwMode="auto">
          <a:xfrm>
            <a:off x="3745992" y="39624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Oval 144"/>
          <p:cNvSpPr/>
          <p:nvPr/>
        </p:nvSpPr>
        <p:spPr bwMode="auto">
          <a:xfrm>
            <a:off x="4047744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Oval 145"/>
          <p:cNvSpPr/>
          <p:nvPr/>
        </p:nvSpPr>
        <p:spPr bwMode="auto">
          <a:xfrm>
            <a:off x="3745992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Oval 146"/>
          <p:cNvSpPr/>
          <p:nvPr/>
        </p:nvSpPr>
        <p:spPr bwMode="auto">
          <a:xfrm>
            <a:off x="4047744" y="43952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Oval 147"/>
          <p:cNvSpPr/>
          <p:nvPr/>
        </p:nvSpPr>
        <p:spPr bwMode="auto">
          <a:xfrm>
            <a:off x="4349496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Oval 148"/>
          <p:cNvSpPr/>
          <p:nvPr/>
        </p:nvSpPr>
        <p:spPr bwMode="auto">
          <a:xfrm>
            <a:off x="4651248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Oval 149"/>
          <p:cNvSpPr/>
          <p:nvPr/>
        </p:nvSpPr>
        <p:spPr bwMode="auto">
          <a:xfrm>
            <a:off x="4349496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 bwMode="auto">
          <a:xfrm>
            <a:off x="4572000" y="42672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Oval 151"/>
          <p:cNvSpPr/>
          <p:nvPr/>
        </p:nvSpPr>
        <p:spPr bwMode="auto">
          <a:xfrm>
            <a:off x="4953000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Oval 152"/>
          <p:cNvSpPr/>
          <p:nvPr/>
        </p:nvSpPr>
        <p:spPr bwMode="auto">
          <a:xfrm>
            <a:off x="5254752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Oval 153"/>
          <p:cNvSpPr/>
          <p:nvPr/>
        </p:nvSpPr>
        <p:spPr bwMode="auto">
          <a:xfrm>
            <a:off x="5004816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Oval 154"/>
          <p:cNvSpPr/>
          <p:nvPr/>
        </p:nvSpPr>
        <p:spPr bwMode="auto">
          <a:xfrm>
            <a:off x="5254752" y="42672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Oval 155"/>
          <p:cNvSpPr/>
          <p:nvPr/>
        </p:nvSpPr>
        <p:spPr bwMode="auto">
          <a:xfrm>
            <a:off x="5556504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Oval 156"/>
          <p:cNvSpPr/>
          <p:nvPr/>
        </p:nvSpPr>
        <p:spPr bwMode="auto">
          <a:xfrm>
            <a:off x="5858256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Oval 157"/>
          <p:cNvSpPr/>
          <p:nvPr/>
        </p:nvSpPr>
        <p:spPr bwMode="auto">
          <a:xfrm>
            <a:off x="5556504" y="43952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Oval 158"/>
          <p:cNvSpPr/>
          <p:nvPr/>
        </p:nvSpPr>
        <p:spPr bwMode="auto">
          <a:xfrm>
            <a:off x="5791200" y="42672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Oval 159"/>
          <p:cNvSpPr/>
          <p:nvPr/>
        </p:nvSpPr>
        <p:spPr bwMode="auto">
          <a:xfrm>
            <a:off x="6160008" y="40386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Oval 160"/>
          <p:cNvSpPr/>
          <p:nvPr/>
        </p:nvSpPr>
        <p:spPr bwMode="auto">
          <a:xfrm>
            <a:off x="6400800" y="39624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61"/>
          <p:cNvSpPr/>
          <p:nvPr/>
        </p:nvSpPr>
        <p:spPr bwMode="auto">
          <a:xfrm>
            <a:off x="6224016" y="42672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Oval 162"/>
          <p:cNvSpPr/>
          <p:nvPr/>
        </p:nvSpPr>
        <p:spPr bwMode="auto">
          <a:xfrm>
            <a:off x="6400800" y="4340352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Oval 167"/>
          <p:cNvSpPr/>
          <p:nvPr/>
        </p:nvSpPr>
        <p:spPr bwMode="auto">
          <a:xfrm>
            <a:off x="2538984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Oval 168"/>
          <p:cNvSpPr/>
          <p:nvPr/>
        </p:nvSpPr>
        <p:spPr bwMode="auto">
          <a:xfrm>
            <a:off x="2840736" y="4572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Oval 171"/>
          <p:cNvSpPr/>
          <p:nvPr/>
        </p:nvSpPr>
        <p:spPr bwMode="auto">
          <a:xfrm>
            <a:off x="3142488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Oval 172"/>
          <p:cNvSpPr/>
          <p:nvPr/>
        </p:nvSpPr>
        <p:spPr bwMode="auto">
          <a:xfrm>
            <a:off x="3480816" y="4572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Oval 175"/>
          <p:cNvSpPr/>
          <p:nvPr/>
        </p:nvSpPr>
        <p:spPr bwMode="auto">
          <a:xfrm>
            <a:off x="3785616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Oval 176"/>
          <p:cNvSpPr/>
          <p:nvPr/>
        </p:nvSpPr>
        <p:spPr bwMode="auto">
          <a:xfrm>
            <a:off x="4047744" y="4572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Oval 179"/>
          <p:cNvSpPr/>
          <p:nvPr/>
        </p:nvSpPr>
        <p:spPr bwMode="auto">
          <a:xfrm>
            <a:off x="4349496" y="4700016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Oval 180"/>
          <p:cNvSpPr/>
          <p:nvPr/>
        </p:nvSpPr>
        <p:spPr bwMode="auto">
          <a:xfrm>
            <a:off x="4572000" y="44958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Oval 183"/>
          <p:cNvSpPr/>
          <p:nvPr/>
        </p:nvSpPr>
        <p:spPr bwMode="auto">
          <a:xfrm>
            <a:off x="4800600" y="44958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Oval 184"/>
          <p:cNvSpPr/>
          <p:nvPr/>
        </p:nvSpPr>
        <p:spPr bwMode="auto">
          <a:xfrm>
            <a:off x="5105400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Oval 187"/>
          <p:cNvSpPr/>
          <p:nvPr/>
        </p:nvSpPr>
        <p:spPr bwMode="auto">
          <a:xfrm>
            <a:off x="5486400" y="4572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Oval 188"/>
          <p:cNvSpPr/>
          <p:nvPr/>
        </p:nvSpPr>
        <p:spPr bwMode="auto">
          <a:xfrm>
            <a:off x="5858256" y="44958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Oval 191"/>
          <p:cNvSpPr/>
          <p:nvPr/>
        </p:nvSpPr>
        <p:spPr bwMode="auto">
          <a:xfrm>
            <a:off x="6160008" y="4572000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Oval 192"/>
          <p:cNvSpPr/>
          <p:nvPr/>
        </p:nvSpPr>
        <p:spPr bwMode="auto">
          <a:xfrm>
            <a:off x="6461760" y="4642104"/>
            <a:ext cx="100584" cy="100584"/>
          </a:xfrm>
          <a:prstGeom prst="ellips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p="http://schemas.openxmlformats.org/presentationml/2006/main" xmlns="" xmlns:a="http://schemas.openxmlformats.org/drawingml/2006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What will be the best sampling pattern in 2D?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2362200" y="6477000"/>
            <a:ext cx="6621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Images from: http://www.cns.nyu.edu/~david/courses/perception/lecturenotes/retina/retina.html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3505200" y="2819400"/>
            <a:ext cx="2204036" cy="2395954"/>
            <a:chOff x="3505200" y="2819400"/>
            <a:chExt cx="2204036" cy="2395954"/>
          </a:xfrm>
        </p:grpSpPr>
        <p:pic>
          <p:nvPicPr>
            <p:cNvPr id="41989" name="Picture 3"/>
            <p:cNvPicPr>
              <a:picLocks noChangeAspect="1"/>
            </p:cNvPicPr>
            <p:nvPr/>
          </p:nvPicPr>
          <p:blipFill>
            <a:blip r:embed="rId2"/>
            <a:srcRect l="12500" t="22221" r="17500" b="10001"/>
            <a:stretch>
              <a:fillRect/>
            </a:stretch>
          </p:blipFill>
          <p:spPr bwMode="auto">
            <a:xfrm>
              <a:off x="3505200" y="2819400"/>
              <a:ext cx="2204036" cy="1600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1" name="TextBox 5"/>
            <p:cNvSpPr txBox="1">
              <a:spLocks noChangeArrowheads="1"/>
            </p:cNvSpPr>
            <p:nvPr/>
          </p:nvSpPr>
          <p:spPr bwMode="auto">
            <a:xfrm>
              <a:off x="3733800" y="4419600"/>
              <a:ext cx="183896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Retinal fovea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4800" y="4876800"/>
              <a:ext cx="1073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Hexagonal</a:t>
              </a:r>
              <a:endParaRPr lang="en-US" sz="1600" dirty="0"/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5852890" y="2743200"/>
            <a:ext cx="3291109" cy="2776954"/>
            <a:chOff x="5852890" y="2743200"/>
            <a:chExt cx="3291109" cy="2776954"/>
          </a:xfrm>
        </p:grpSpPr>
        <p:pic>
          <p:nvPicPr>
            <p:cNvPr id="41990" name="Picture 4"/>
            <p:cNvPicPr>
              <a:picLocks noChangeAspect="1"/>
            </p:cNvPicPr>
            <p:nvPr/>
          </p:nvPicPr>
          <p:blipFill>
            <a:blip r:embed="rId3"/>
            <a:srcRect l="10001" t="26666" r="12500" b="8888"/>
            <a:stretch>
              <a:fillRect/>
            </a:stretch>
          </p:blipFill>
          <p:spPr bwMode="auto">
            <a:xfrm>
              <a:off x="5852890" y="2743200"/>
              <a:ext cx="3291109" cy="2052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2" name="TextBox 6"/>
            <p:cNvSpPr txBox="1">
              <a:spLocks noChangeArrowheads="1"/>
            </p:cNvSpPr>
            <p:nvPr/>
          </p:nvSpPr>
          <p:spPr bwMode="auto">
            <a:xfrm>
              <a:off x="6666066" y="4724400"/>
              <a:ext cx="22493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Retina periphery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62800" y="5181600"/>
              <a:ext cx="8799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Random</a:t>
              </a:r>
              <a:endParaRPr lang="en-US" sz="16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r="16433"/>
          <a:stretch>
            <a:fillRect/>
          </a:stretch>
        </p:blipFill>
        <p:spPr>
          <a:xfrm>
            <a:off x="0" y="1752600"/>
            <a:ext cx="3200400" cy="334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2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1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 copy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3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108" charset="0"/>
            <a:ea typeface="Helvetica" pitchFamily="-108" charset="0"/>
            <a:cs typeface="Helvetica" pitchFamily="-108" charset="0"/>
            <a:sym typeface="Helvetica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108" charset="0"/>
            <a:ea typeface="Helvetica" pitchFamily="-108" charset="0"/>
            <a:cs typeface="Helvetica" pitchFamily="-108" charset="0"/>
            <a:sym typeface="Helvetica" pitchFamily="-108" charset="0"/>
          </a:defRPr>
        </a:defPPr>
      </a:lst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3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9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="http://schemas.openxmlformats.org/drawingml/2006/main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="http://schemas.openxmlformats.org/drawingml/2006/main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="http://schemas.openxmlformats.org/drawingml/2006/main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="http://schemas.openxmlformats.org/drawingml/2006/main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0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9662</TotalTime>
  <Pages>0</Pages>
  <Words>2578</Words>
  <Characters>0</Characters>
  <Application>Microsoft Macintosh PowerPoint</Application>
  <PresentationFormat>On-screen Show (4:3)</PresentationFormat>
  <Lines>0</Lines>
  <Paragraphs>462</Paragraphs>
  <Slides>113</Slides>
  <Notes>10</Notes>
  <HiddenSlides>0</HiddenSlides>
  <MMClips>1</MMClips>
  <ScaleCrop>false</ScaleCrop>
  <HeadingPairs>
    <vt:vector size="6" baseType="variant">
      <vt:variant>
        <vt:lpstr>Design Template</vt:lpstr>
      </vt:variant>
      <vt:variant>
        <vt:i4>17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113</vt:i4>
      </vt:variant>
    </vt:vector>
  </HeadingPairs>
  <TitlesOfParts>
    <vt:vector size="132" baseType="lpstr">
      <vt:lpstr>2_Office Theme</vt:lpstr>
      <vt:lpstr>3_Office Theme</vt:lpstr>
      <vt:lpstr>8_Office Theme</vt:lpstr>
      <vt:lpstr>9_Office Theme</vt:lpstr>
      <vt:lpstr>Office Theme</vt:lpstr>
      <vt:lpstr>1_Office Theme</vt:lpstr>
      <vt:lpstr>14_Office Theme</vt:lpstr>
      <vt:lpstr>5_Office Theme</vt:lpstr>
      <vt:lpstr>10_Office Theme</vt:lpstr>
      <vt:lpstr>Title &amp; Bullets</vt:lpstr>
      <vt:lpstr>7_Office Theme</vt:lpstr>
      <vt:lpstr>11_Office Theme</vt:lpstr>
      <vt:lpstr>Office Theme copy</vt:lpstr>
      <vt:lpstr>12_Office Theme</vt:lpstr>
      <vt:lpstr>3_Title &amp; Bullets</vt:lpstr>
      <vt:lpstr>10_Title &amp; Bullets</vt:lpstr>
      <vt:lpstr>White</vt:lpstr>
      <vt:lpstr>Equation</vt:lpstr>
      <vt:lpstr>Image</vt:lpstr>
      <vt:lpstr>Slide 1</vt:lpstr>
      <vt:lpstr>Recap</vt:lpstr>
      <vt:lpstr>Box filter</vt:lpstr>
      <vt:lpstr>Gaussian filter</vt:lpstr>
      <vt:lpstr>Binomial filter</vt:lpstr>
      <vt:lpstr>[-1 1]</vt:lpstr>
      <vt:lpstr>Derivatives of Gaussians: Scale</vt:lpstr>
      <vt:lpstr>Laplacian filter</vt:lpstr>
      <vt:lpstr>Slide 9</vt:lpstr>
      <vt:lpstr>Comparison derivative and laplacian</vt:lpstr>
      <vt:lpstr>Contrast Sensitivity Function</vt:lpstr>
      <vt:lpstr>Slide 12</vt:lpstr>
      <vt:lpstr>Slide 13</vt:lpstr>
      <vt:lpstr>Slide 14</vt:lpstr>
      <vt:lpstr>Image sharpening filter</vt:lpstr>
      <vt:lpstr>Slide 16</vt:lpstr>
      <vt:lpstr>Other “naturally” occurring filters</vt:lpstr>
      <vt:lpstr>Artistic effects</vt:lpstr>
      <vt:lpstr>Slide 19</vt:lpstr>
      <vt:lpstr>Sequences</vt:lpstr>
      <vt:lpstr>Sequences</vt:lpstr>
      <vt:lpstr>Sequences</vt:lpstr>
      <vt:lpstr>Slide 23</vt:lpstr>
      <vt:lpstr>Global constant motion</vt:lpstr>
      <vt:lpstr>Global constant motion</vt:lpstr>
      <vt:lpstr>Slide 26</vt:lpstr>
      <vt:lpstr>Temporal Gaussian</vt:lpstr>
      <vt:lpstr>Temporal Gaussian</vt:lpstr>
      <vt:lpstr>Temporal Gaussian</vt:lpstr>
      <vt:lpstr>Slide 30</vt:lpstr>
      <vt:lpstr>Slide 31</vt:lpstr>
      <vt:lpstr>Slide 32</vt:lpstr>
      <vt:lpstr>Space-time Gaussian derivatives</vt:lpstr>
      <vt:lpstr>Cancelling moving objects</vt:lpstr>
      <vt:lpstr>Space-time Gaussian derivatives</vt:lpstr>
      <vt:lpstr>Space-time Gaussian derivatives</vt:lpstr>
      <vt:lpstr>Slide 37</vt:lpstr>
      <vt:lpstr>Slide 38</vt:lpstr>
      <vt:lpstr>Slide 39</vt:lpstr>
      <vt:lpstr>Slide 40</vt:lpstr>
      <vt:lpstr>Gabor wavelets and quadrature filters</vt:lpstr>
      <vt:lpstr>What is a good representation for image analysis?</vt:lpstr>
      <vt:lpstr>Analysis of local frequency </vt:lpstr>
      <vt:lpstr>Gabor wavelets</vt:lpstr>
      <vt:lpstr>Slide 45</vt:lpstr>
      <vt:lpstr>Fourier transform of a Gabor wavelet</vt:lpstr>
      <vt:lpstr>Slide 47</vt:lpstr>
      <vt:lpstr>Slide 48</vt:lpstr>
      <vt:lpstr>Slide 49</vt:lpstr>
      <vt:lpstr>Quadrature filter pairs</vt:lpstr>
      <vt:lpstr>Slide 51</vt:lpstr>
      <vt:lpstr>Slide 52</vt:lpstr>
      <vt:lpstr>Slide 53</vt:lpstr>
      <vt:lpstr>A contour detector</vt:lpstr>
      <vt:lpstr>Iris code</vt:lpstr>
      <vt:lpstr>Slide 56</vt:lpstr>
      <vt:lpstr>Gabor filter measurements for iris recognition code</vt:lpstr>
      <vt:lpstr>Slide 58</vt:lpstr>
      <vt:lpstr>Slide 59</vt:lpstr>
      <vt:lpstr>Orientation analysis</vt:lpstr>
      <vt:lpstr>Orientation analysis</vt:lpstr>
      <vt:lpstr>Slide 62</vt:lpstr>
      <vt:lpstr>Image pyramids</vt:lpstr>
      <vt:lpstr>Image information occurs at all spatial scales</vt:lpstr>
      <vt:lpstr>Gaussian filter</vt:lpstr>
      <vt:lpstr>The Gaussian pyramid</vt:lpstr>
      <vt:lpstr>The Gaussian pyramid</vt:lpstr>
      <vt:lpstr>The Gaussian pyramid</vt:lpstr>
      <vt:lpstr>The Gaussian pyramid</vt:lpstr>
      <vt:lpstr>Downsampling</vt:lpstr>
      <vt:lpstr>In 1D, one step of the Gaussian pyramid is:</vt:lpstr>
      <vt:lpstr>Slide 72</vt:lpstr>
      <vt:lpstr>Convolution and subsampling as a matrix multiply (1D case)</vt:lpstr>
      <vt:lpstr>Next pyramid level</vt:lpstr>
      <vt:lpstr>The combined effect of the two pyramid levels</vt:lpstr>
      <vt:lpstr>1D Gaussian pyramid matrix, for  [1 4 6 4 1]  low-pass filter</vt:lpstr>
      <vt:lpstr>Gaussian pyramids used for</vt:lpstr>
      <vt:lpstr>Image down-sampling</vt:lpstr>
      <vt:lpstr>Image up-sampling</vt:lpstr>
      <vt:lpstr>Image up-sampling</vt:lpstr>
      <vt:lpstr>Convolution and up-sampling as a matrix multiply (1D case)</vt:lpstr>
      <vt:lpstr>The Laplacian Pyramid</vt:lpstr>
      <vt:lpstr>Laplacian pyramid algorithm</vt:lpstr>
      <vt:lpstr>Showing, at full resolution, the information captured at each level of a Gaussian (top) and Laplacian (bottom) pyramid.</vt:lpstr>
      <vt:lpstr>Laplacian pyramid reconstruction algorithm:  recover x1 from L1, L2, L3 and x4</vt:lpstr>
      <vt:lpstr>Laplacian pyramid reconstruction algorithm:  recover x1 from L1, L2, L3 and g3</vt:lpstr>
      <vt:lpstr>Slide 87</vt:lpstr>
      <vt:lpstr>Slide 88</vt:lpstr>
      <vt:lpstr>1-d Laplacian pyramid matrix, for [1 4 6 4 1]  low-pass filter</vt:lpstr>
      <vt:lpstr>Laplacian pyramid applications</vt:lpstr>
      <vt:lpstr>Image blending</vt:lpstr>
      <vt:lpstr>Slide 92</vt:lpstr>
      <vt:lpstr>Image blending</vt:lpstr>
      <vt:lpstr>Sampling</vt:lpstr>
      <vt:lpstr>Sampling</vt:lpstr>
      <vt:lpstr>Sampling</vt:lpstr>
      <vt:lpstr>Sampling</vt:lpstr>
      <vt:lpstr>Sampling</vt:lpstr>
      <vt:lpstr>What will be the best sampling pattern in 2D?</vt:lpstr>
      <vt:lpstr>Sampling</vt:lpstr>
      <vt:lpstr>Aliasing</vt:lpstr>
      <vt:lpstr>Aliasing</vt:lpstr>
      <vt:lpstr>Modeling the sampling process</vt:lpstr>
      <vt:lpstr>Modeling the sampling process</vt:lpstr>
      <vt:lpstr>Modeling the sampling process</vt:lpstr>
      <vt:lpstr>Modeling the sampling process</vt:lpstr>
      <vt:lpstr>Modeling the sampling process</vt:lpstr>
      <vt:lpstr>Slide 108</vt:lpstr>
      <vt:lpstr>Aliasing</vt:lpstr>
      <vt:lpstr>Sampling theorem</vt:lpstr>
      <vt:lpstr>Antialising filtering</vt:lpstr>
      <vt:lpstr>Modeling the 2D sampling process</vt:lpstr>
      <vt:lpstr>2D sampling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class,  fast-forward</dc:title>
  <dc:subject/>
  <dc:creator>wtf</dc:creator>
  <cp:keywords/>
  <dc:description/>
  <cp:lastModifiedBy>antonio torralba</cp:lastModifiedBy>
  <cp:revision>202</cp:revision>
  <dcterms:created xsi:type="dcterms:W3CDTF">2016-09-19T16:33:48Z</dcterms:created>
  <dcterms:modified xsi:type="dcterms:W3CDTF">2016-09-20T02:27:08Z</dcterms:modified>
</cp:coreProperties>
</file>