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slides/slide50.xml" ContentType="application/vnd.openxmlformats-officedocument.presentationml.slide+xml"/>
  <Override PartName="/ppt/slides/slide18.xml" ContentType="application/vnd.openxmlformats-officedocument.presentationml.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embeddings/Microsoft_Equation9.bin" ContentType="application/vnd.openxmlformats-officedocument.oleObject"/>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12.xml" ContentType="application/vnd.openxmlformats-officedocument.presentationml.slide+xml"/>
  <Override PartName="/ppt/slides/slide13.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slideMasters/slideMaster2.xml" ContentType="application/vnd.openxmlformats-officedocument.presentationml.slideMaster+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38.xml" ContentType="application/vnd.openxmlformats-officedocument.presentationml.slide+xml"/>
  <Override PartName="/ppt/slides/slide71.xml" ContentType="application/vnd.openxmlformats-officedocument.presentationml.slide+xml"/>
  <Override PartName="/ppt/embeddings/Microsoft_Equation11.bin" ContentType="application/vnd.openxmlformats-officedocument.oleObject"/>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Masters/slideMaster3.xml" ContentType="application/vnd.openxmlformats-officedocument.presentationml.slideMaster+xml"/>
  <Override PartName="/ppt/slides/slide43.xml" ContentType="application/vnd.openxmlformats-officedocument.presentationml.slide+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ppt/embeddings/Microsoft_Equation5.bin" ContentType="application/vnd.openxmlformats-officedocument.oleObject"/>
  <Override PartName="/docProps/app.xml" ContentType="application/vnd.openxmlformats-officedocument.extended-properties+xml"/>
  <Override PartName="/ppt/slides/slide39.xml" ContentType="application/vnd.openxmlformats-officedocument.presentationml.slide+xml"/>
  <Override PartName="/ppt/embeddings/Microsoft_Equation12.bin" ContentType="application/vnd.openxmlformats-officedocument.oleObject"/>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embeddings/oleObject3.bin" ContentType="application/vnd.openxmlformats-officedocument.oleObject"/>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slides/slide53.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embeddings/Microsoft_Equation6.bin" ContentType="application/vnd.openxmlformats-officedocument.oleObject"/>
  <Override PartName="/ppt/slides/slide72.xml" ContentType="application/vnd.openxmlformats-officedocument.presentationml.slide+xml"/>
  <Override PartName="/ppt/embeddings/Microsoft_Equation13.bin" ContentType="application/vnd.openxmlformats-officedocument.oleObject"/>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Layouts/slideLayout18.xml" ContentType="application/vnd.openxmlformats-officedocument.presentationml.slideLayout+xml"/>
  <Override PartName="/ppt/slides/slide100.xml" ContentType="application/vnd.openxmlformats-officedocument.presentationml.slide+xml"/>
  <Override PartName="/ppt/slides/slide69.xml" ContentType="application/vnd.openxmlformats-officedocument.presentationml.slide+xml"/>
  <Override PartName="/ppt/theme/theme4.xml" ContentType="application/vnd.openxmlformats-officedocument.them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Default Extension="rels" ContentType="application/vnd.openxmlformats-package.relationships+xml"/>
  <Override PartName="/ppt/slides/slide26.xml" ContentType="application/vnd.openxmlformats-officedocument.presentationml.slide+xml"/>
  <Default Extension="pict" ContentType="image/pict"/>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embeddings/Microsoft_Equation7.bin" ContentType="application/vnd.openxmlformats-officedocument.oleObject"/>
  <Override PartName="/ppt/slides/slide73.xml" ContentType="application/vnd.openxmlformats-officedocument.presentationml.slide+xml"/>
  <Override PartName="/ppt/presentation.xml" ContentType="application/vnd.openxmlformats-officedocument.presentationml.presentation.main+xml"/>
  <Override PartName="/ppt/embeddings/Microsoft_Equation14.bin" ContentType="application/vnd.openxmlformats-officedocument.oleObject"/>
  <Override PartName="/ppt/slides/slide83.xml" ContentType="application/vnd.openxmlformats-officedocument.presentationml.slide+xml"/>
  <Override PartName="/ppt/slides/slide93.xml" ContentType="application/vnd.openxmlformats-officedocument.presentationml.slide+xml"/>
  <Override PartName="/ppt/slideLayouts/slideLayout19.xml" ContentType="application/vnd.openxmlformats-officedocument.presentationml.slideLayout+xml"/>
  <Override PartName="/ppt/slides/slide101.xml" ContentType="application/vnd.openxmlformats-officedocument.presentationml.slide+xml"/>
  <Override PartName="/ppt/theme/theme5.xml" ContentType="application/vnd.openxmlformats-officedocument.theme+xml"/>
  <Override PartName="/ppt/notesSlides/notesSlide6.xml" ContentType="application/vnd.openxmlformats-officedocument.presentationml.notes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89.xml" ContentType="application/vnd.openxmlformats-officedocument.presentationml.slide+xml"/>
  <Override PartName="/ppt/embeddings/oleObject5.bin" ContentType="application/vnd.openxmlformats-officedocument.oleObject"/>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slides/slide17.xml" ContentType="application/vnd.openxmlformats-officedocument.presentationml.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embeddings/Microsoft_Equation8.bin" ContentType="application/vnd.openxmlformats-officedocument.oleObject"/>
  <Override PartName="/ppt/notesSlides/notesSlide1.xml" ContentType="application/vnd.openxmlformats-officedocument.presentationml.notesSlide+xml"/>
  <Override PartName="/ppt/slides/slide74.xml" ContentType="application/vnd.openxmlformats-officedocument.presentationml.slide+xml"/>
  <Override PartName="/ppt/embeddings/Microsoft_Equation15.bin" ContentType="application/vnd.openxmlformats-officedocument.oleObject"/>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embeddings/oleObject6.bin" ContentType="application/vnd.openxmlformats-officedocument.oleObject"/>
  <Override PartName="/ppt/slides/slide22.xml" ContentType="application/vnd.openxmlformats-officedocument.presentationml.slide+xml"/>
  <Override PartName="/ppt/slides/slide99.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72" r:id="rId2"/>
    <p:sldMasterId id="2147483693" r:id="rId3"/>
    <p:sldMasterId id="2147483773" r:id="rId4"/>
  </p:sldMasterIdLst>
  <p:notesMasterIdLst>
    <p:notesMasterId r:id="rId117"/>
  </p:notesMasterIdLst>
  <p:sldIdLst>
    <p:sldId id="256" r:id="rId5"/>
    <p:sldId id="286" r:id="rId6"/>
    <p:sldId id="287" r:id="rId7"/>
    <p:sldId id="288" r:id="rId8"/>
    <p:sldId id="289" r:id="rId9"/>
    <p:sldId id="290" r:id="rId10"/>
    <p:sldId id="285" r:id="rId11"/>
    <p:sldId id="408" r:id="rId12"/>
    <p:sldId id="411" r:id="rId13"/>
    <p:sldId id="443" r:id="rId14"/>
    <p:sldId id="390" r:id="rId15"/>
    <p:sldId id="308" r:id="rId16"/>
    <p:sldId id="311" r:id="rId17"/>
    <p:sldId id="302" r:id="rId18"/>
    <p:sldId id="306" r:id="rId19"/>
    <p:sldId id="304" r:id="rId20"/>
    <p:sldId id="313" r:id="rId21"/>
    <p:sldId id="307" r:id="rId22"/>
    <p:sldId id="310" r:id="rId23"/>
    <p:sldId id="309" r:id="rId24"/>
    <p:sldId id="312" r:id="rId25"/>
    <p:sldId id="415" r:id="rId26"/>
    <p:sldId id="417" r:id="rId27"/>
    <p:sldId id="418" r:id="rId28"/>
    <p:sldId id="434" r:id="rId29"/>
    <p:sldId id="419" r:id="rId30"/>
    <p:sldId id="420" r:id="rId31"/>
    <p:sldId id="421" r:id="rId32"/>
    <p:sldId id="422" r:id="rId33"/>
    <p:sldId id="423" r:id="rId34"/>
    <p:sldId id="435" r:id="rId35"/>
    <p:sldId id="293" r:id="rId36"/>
    <p:sldId id="410" r:id="rId37"/>
    <p:sldId id="407" r:id="rId38"/>
    <p:sldId id="424" r:id="rId39"/>
    <p:sldId id="436" r:id="rId40"/>
    <p:sldId id="273" r:id="rId41"/>
    <p:sldId id="274" r:id="rId42"/>
    <p:sldId id="275" r:id="rId43"/>
    <p:sldId id="272" r:id="rId44"/>
    <p:sldId id="271" r:id="rId45"/>
    <p:sldId id="257" r:id="rId46"/>
    <p:sldId id="276" r:id="rId47"/>
    <p:sldId id="277" r:id="rId48"/>
    <p:sldId id="278" r:id="rId49"/>
    <p:sldId id="437" r:id="rId50"/>
    <p:sldId id="263" r:id="rId51"/>
    <p:sldId id="264" r:id="rId52"/>
    <p:sldId id="266" r:id="rId53"/>
    <p:sldId id="267" r:id="rId54"/>
    <p:sldId id="268" r:id="rId55"/>
    <p:sldId id="269" r:id="rId56"/>
    <p:sldId id="270" r:id="rId57"/>
    <p:sldId id="439" r:id="rId58"/>
    <p:sldId id="440" r:id="rId59"/>
    <p:sldId id="425" r:id="rId60"/>
    <p:sldId id="426" r:id="rId61"/>
    <p:sldId id="427" r:id="rId62"/>
    <p:sldId id="280" r:id="rId63"/>
    <p:sldId id="281" r:id="rId64"/>
    <p:sldId id="334" r:id="rId65"/>
    <p:sldId id="282" r:id="rId66"/>
    <p:sldId id="333" r:id="rId67"/>
    <p:sldId id="432" r:id="rId68"/>
    <p:sldId id="433" r:id="rId69"/>
    <p:sldId id="444" r:id="rId70"/>
    <p:sldId id="431" r:id="rId71"/>
    <p:sldId id="392" r:id="rId72"/>
    <p:sldId id="402" r:id="rId73"/>
    <p:sldId id="329" r:id="rId74"/>
    <p:sldId id="406" r:id="rId75"/>
    <p:sldId id="297" r:id="rId76"/>
    <p:sldId id="294" r:id="rId77"/>
    <p:sldId id="295" r:id="rId78"/>
    <p:sldId id="296" r:id="rId79"/>
    <p:sldId id="298" r:id="rId80"/>
    <p:sldId id="299" r:id="rId81"/>
    <p:sldId id="300" r:id="rId82"/>
    <p:sldId id="301" r:id="rId83"/>
    <p:sldId id="393" r:id="rId84"/>
    <p:sldId id="330" r:id="rId85"/>
    <p:sldId id="332" r:id="rId86"/>
    <p:sldId id="331" r:id="rId87"/>
    <p:sldId id="335" r:id="rId88"/>
    <p:sldId id="336" r:id="rId89"/>
    <p:sldId id="337" r:id="rId90"/>
    <p:sldId id="339" r:id="rId91"/>
    <p:sldId id="340" r:id="rId92"/>
    <p:sldId id="342" r:id="rId93"/>
    <p:sldId id="341" r:id="rId94"/>
    <p:sldId id="343" r:id="rId95"/>
    <p:sldId id="344" r:id="rId96"/>
    <p:sldId id="314" r:id="rId97"/>
    <p:sldId id="315" r:id="rId98"/>
    <p:sldId id="348" r:id="rId99"/>
    <p:sldId id="349" r:id="rId100"/>
    <p:sldId id="350" r:id="rId101"/>
    <p:sldId id="345" r:id="rId102"/>
    <p:sldId id="396" r:id="rId103"/>
    <p:sldId id="347" r:id="rId104"/>
    <p:sldId id="397" r:id="rId105"/>
    <p:sldId id="398" r:id="rId106"/>
    <p:sldId id="399" r:id="rId107"/>
    <p:sldId id="394" r:id="rId108"/>
    <p:sldId id="401" r:id="rId109"/>
    <p:sldId id="400" r:id="rId110"/>
    <p:sldId id="403" r:id="rId111"/>
    <p:sldId id="261" r:id="rId112"/>
    <p:sldId id="262" r:id="rId113"/>
    <p:sldId id="412" r:id="rId114"/>
    <p:sldId id="413" r:id="rId115"/>
    <p:sldId id="414" r:id="rId1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F4404"/>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notesMaster" Target="notesMasters/notes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5.png"/><Relationship Id="rId3" Type="http://schemas.openxmlformats.org/officeDocument/2006/relationships/image" Target="../media/image12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2.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2.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2.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2.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5.pict"/><Relationship Id="rId2" Type="http://schemas.openxmlformats.org/officeDocument/2006/relationships/image" Target="../media/image8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defRPr>
            </a:lvl1pPr>
          </a:lstStyle>
          <a:p>
            <a:fld id="{77CA361B-8C8F-314C-B163-896D056A93EE}" type="datetime1">
              <a:rPr lang="en-US"/>
              <a:pPr/>
              <a:t>10/3/16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 charset="0"/>
              </a:defRPr>
            </a:lvl1pPr>
          </a:lstStyle>
          <a:p>
            <a:fld id="{3EF2CE2C-D176-6343-9811-0E438E30B985}"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fld id="{9F961B2C-839A-C949-A190-D57E87A8A8CA}" type="slidenum">
              <a:rPr lang="en-US">
                <a:latin typeface="Times New Roman" pitchFamily="-1" charset="0"/>
              </a:rPr>
              <a:pPr/>
              <a:t>11</a:t>
            </a:fld>
            <a:endParaRPr lang="en-US">
              <a:latin typeface="Times New Roman" pitchFamily="-1"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fld id="{2E2D5C12-9FB9-C840-B280-4049249194AD}" type="slidenum">
              <a:rPr lang="en-US">
                <a:latin typeface="Times New Roman" pitchFamily="-1" charset="0"/>
              </a:rPr>
              <a:pPr/>
              <a:t>67</a:t>
            </a:fld>
            <a:endParaRPr lang="en-US">
              <a:latin typeface="Times New Roman" pitchFamily="-1"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E61FA267-A6D9-2144-A512-D2DDABE78C43}" type="slidenum">
              <a:rPr lang="en-US">
                <a:latin typeface="Times New Roman" pitchFamily="-1" charset="0"/>
              </a:rPr>
              <a:pPr/>
              <a:t>68</a:t>
            </a:fld>
            <a:endParaRPr lang="en-US">
              <a:latin typeface="Times New Roman" pitchFamily="-1"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99CEDFFC-F4CE-694D-9861-FFD7D077B339}" type="slidenum">
              <a:rPr lang="en-US">
                <a:latin typeface="Times New Roman" pitchFamily="-1" charset="0"/>
              </a:rPr>
              <a:pPr/>
              <a:t>69</a:t>
            </a:fld>
            <a:endParaRPr lang="en-US">
              <a:latin typeface="Times New Roman" pitchFamily="-1"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4B2984DF-2433-2243-8ECF-DC27B807ED7D}" type="slidenum">
              <a:rPr lang="en-US"/>
              <a:pPr/>
              <a:t>92</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xfrm>
            <a:off x="914400" y="4343400"/>
            <a:ext cx="5029200" cy="4114800"/>
          </a:xfrm>
          <a:noFill/>
        </p:spPr>
        <p:txBody>
          <a:bodyPr/>
          <a:lstStyle/>
          <a:p>
            <a:r>
              <a:rPr lang="en-US">
                <a:ea typeface="ＭＳ Ｐゴシック" pitchFamily="-1" charset="-128"/>
                <a:cs typeface="ＭＳ Ｐゴシック" pitchFamily="-1" charset="-128"/>
              </a:rPr>
              <a:t>Each scene category is made with different building blocks. Different scene categories show different spectral signatures.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a:lstStyle/>
          <a:p>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noChangeArrowheads="1"/>
          </p:cNvSpPr>
          <p:nvPr>
            <p:ph type="body" idx="1"/>
          </p:nvPr>
        </p:nvSpPr>
        <p:spPr bwMode="auto">
          <a:noFill/>
        </p:spPr>
        <p:txBody>
          <a:bodyPr/>
          <a:lstStyle/>
          <a:p>
            <a:r>
              <a:rPr lang="en-US" dirty="0">
                <a:latin typeface="Arial" pitchFamily="-1" charset="0"/>
                <a:ea typeface="ＭＳ Ｐゴシック" pitchFamily="-1" charset="-128"/>
                <a:cs typeface="ＭＳ Ｐゴシック" pitchFamily="-1" charset="-128"/>
              </a:rPr>
              <a:t>Even though you  thought the camera was still, in fact lots of things happening while the shutter is open.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Start with: we use the following model. …….</a:t>
            </a:r>
          </a:p>
          <a:p>
            <a:r>
              <a:rPr lang="en-US">
                <a:latin typeface="Arial" pitchFamily="-1" charset="0"/>
                <a:ea typeface="ＭＳ Ｐゴシック" pitchFamily="-1" charset="-128"/>
                <a:cs typeface="ＭＳ Ｐゴシック" pitchFamily="-1" charset="-128"/>
              </a:rPr>
              <a:t>Approximation since there are lots of effects we don’t model.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Say middle one does convolve back to blurry. Goal to get true image. </a:t>
            </a:r>
          </a:p>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p:txBody>
          <a:bodyPr/>
          <a:lstStyle/>
          <a:p>
            <a:fld id="{167562EC-7E5F-5E40-896E-84181FA0C269}" type="slidenum">
              <a:rPr lang="en-US">
                <a:latin typeface="Times New Roman" pitchFamily="-1" charset="0"/>
              </a:rPr>
              <a:pPr/>
              <a:t>37</a:t>
            </a:fld>
            <a:endParaRPr lang="en-US">
              <a:latin typeface="Times New Roman" pitchFamily="-1" charset="0"/>
            </a:endParaRPr>
          </a:p>
        </p:txBody>
      </p:sp>
      <p:sp>
        <p:nvSpPr>
          <p:cNvPr id="105475"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5476"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p:txBody>
          <a:bodyPr/>
          <a:lstStyle/>
          <a:p>
            <a:fld id="{701ACDF7-7B81-1A48-AAA9-0FC6051BD2B1}" type="slidenum">
              <a:rPr lang="en-US">
                <a:latin typeface="Times New Roman" pitchFamily="-1" charset="0"/>
              </a:rPr>
              <a:pPr/>
              <a:t>38</a:t>
            </a:fld>
            <a:endParaRPr lang="en-US">
              <a:latin typeface="Times New Roman" pitchFamily="-1" charset="0"/>
            </a:endParaRPr>
          </a:p>
        </p:txBody>
      </p:sp>
      <p:sp>
        <p:nvSpPr>
          <p:cNvPr id="107523"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7524"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p:txBody>
          <a:bodyPr/>
          <a:lstStyle/>
          <a:p>
            <a:fld id="{23445697-12CC-154B-94ED-A0995C8837AD}" type="slidenum">
              <a:rPr lang="en-US">
                <a:latin typeface="Times New Roman" pitchFamily="-1" charset="0"/>
              </a:rPr>
              <a:pPr/>
              <a:t>39</a:t>
            </a:fld>
            <a:endParaRPr lang="en-US">
              <a:latin typeface="Times New Roman" pitchFamily="-1" charset="0"/>
            </a:endParaRPr>
          </a:p>
        </p:txBody>
      </p:sp>
      <p:sp>
        <p:nvSpPr>
          <p:cNvPr id="109571"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9572"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fld id="{9F961B2C-839A-C949-A190-D57E87A8A8CA}" type="slidenum">
              <a:rPr lang="en-US">
                <a:latin typeface="Times New Roman" pitchFamily="-1" charset="0"/>
              </a:rPr>
              <a:pPr/>
              <a:t>66</a:t>
            </a:fld>
            <a:endParaRPr lang="en-US">
              <a:latin typeface="Times New Roman" pitchFamily="-1"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BDF2378-5BF7-0B41-B710-817F37EB58E9}" type="datetime1">
              <a:rPr lang="en-US"/>
              <a:pPr/>
              <a:t>10/3/16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66019F-9669-4E41-8985-2454BAFE561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3940015-5670-A44D-82A9-C1C2D39CFFA0}" type="datetime1">
              <a:rPr lang="en-US"/>
              <a:pPr/>
              <a:t>10/3/16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1D8552-6D5C-C44E-977A-0DEB0075CA9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DA8098-306B-1841-9F75-BA3BAEF47389}" type="datetime1">
              <a:rPr lang="en-US"/>
              <a:pPr/>
              <a:t>10/3/16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BE9012-8F39-D94C-B88F-68696285925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969A4C55-A58B-E741-A4A0-959C2F11416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F82BD5B-44AB-8D4D-A262-5F731AD1F555}" type="datetime1">
              <a:rPr lang="en-US"/>
              <a:pPr/>
              <a:t>10/3/16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B24C315-A5C4-4A45-BF74-5B5203EA0780}"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6882D0C-8AD3-C947-A923-800B2C1D5B90}" type="datetime1">
              <a:rPr lang="en-US"/>
              <a:pPr/>
              <a:t>10/3/16</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16A568C5-CE40-F240-8744-692A3E9A456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473796-E5D0-1F47-B5A7-38812C906D75}" type="datetime1">
              <a:rPr lang="en-US"/>
              <a:pPr/>
              <a:t>10/3/16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752640-15AA-D645-9B95-F957DC3332D0}"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31C23A53-8EDD-EA49-9F20-A4EFD1ACE6D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A7C7E9-3C66-CA4A-B115-57BA3DC8E6FE}" type="datetime1">
              <a:rPr lang="en-US"/>
              <a:pPr/>
              <a:t>10/3/16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10FED0-5A3C-5546-9B92-561317B8408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1476375"/>
            <a:ext cx="8415338" cy="5000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9048354-1049-C946-B4BE-D4F10A96EEF3}" type="datetime1">
              <a:rPr lang="en-US"/>
              <a:pPr/>
              <a:t>10/3/16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E23A1D2-4597-6143-AC83-3400E3526B0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9AA3C57-6F60-514C-80E2-AE6037DF012A}" type="datetime1">
              <a:rPr lang="en-US"/>
              <a:pPr/>
              <a:t>10/3/16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F7E6AF-A7DC-B047-ADA5-98ACB6235F7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10B2DCF-ED7B-704B-952A-B16BFA964F92}" type="datetime1">
              <a:rPr lang="en-US"/>
              <a:pPr/>
              <a:t>10/3/16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EC62003-0CE6-0247-88F2-CFB4EFB23FA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6E96AE2-DB4F-5F45-A76D-CD96651BCEA2}" type="datetime1">
              <a:rPr lang="en-US"/>
              <a:pPr/>
              <a:t>10/3/16</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B8415CB-4E16-E246-A2BA-6C8A634DA36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4CC1A2E-C3CF-9149-B83F-359C08804732}" type="datetime1">
              <a:rPr lang="en-US"/>
              <a:pPr/>
              <a:t>10/3/16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79B4F4B-00C5-344B-B277-659D0AE50AA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9492680-693D-B74D-ABA0-9BFA8DB928D1}" type="datetime1">
              <a:rPr lang="en-US"/>
              <a:pPr/>
              <a:t>10/3/16</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57477EB-DF15-1A4F-A12B-36B6FBF1782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697336C-B904-EA40-AC4C-975A91C2E97B}" type="datetime1">
              <a:rPr lang="en-US"/>
              <a:pPr/>
              <a:t>10/3/16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1D84CF5-F68C-FE43-9664-774C2205968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F9AAF8A-6A18-244B-A98A-1746372D4DDB}" type="datetime1">
              <a:rPr lang="en-US"/>
              <a:pPr/>
              <a:t>10/3/16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2F4936-EE78-D646-A5C6-AE1D1EC018B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0AC8F132-B721-D94D-9740-35D96756DA21}" type="datetime1">
              <a:rPr lang="en-US"/>
              <a:pPr/>
              <a:t>10/3/16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30AF7FF1-AE61-A741-8BEA-E38CB721E1A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71"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98DD2670-D8E0-9849-8D35-535399EA6E6C}" type="datetime1">
              <a:rPr lang="en-US"/>
              <a:pPr/>
              <a:t>10/3/16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10ED17EC-936C-B545-9E9D-667108BF42E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2"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8454EAF0-008C-4941-A271-99AAD14BD31F}" type="datetime1">
              <a:rPr lang="en-US"/>
              <a:pPr/>
              <a:t>10/3/16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26BA0C63-0D3A-5D42-AD44-AFDFCD1F2A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000000"/>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304800" y="101600"/>
            <a:ext cx="8458200" cy="1098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304800" y="1476375"/>
            <a:ext cx="8415338"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Lst>
  <p:timing>
    <p:tnLst>
      <p:par>
        <p:cTn id="1" dur="indefinite" restart="never" nodeType="tmRoot"/>
      </p:par>
    </p:tnLst>
  </p:timing>
  <p:txStyles>
    <p:titleStyle>
      <a:lvl1pPr algn="l" rtl="0" eaLnBrk="0" fontAlgn="base" hangingPunct="0">
        <a:spcBef>
          <a:spcPct val="0"/>
        </a:spcBef>
        <a:spcAft>
          <a:spcPct val="0"/>
        </a:spcAft>
        <a:defRPr sz="37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2pPr>
      <a:lvl3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3pPr>
      <a:lvl4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4pPr>
      <a:lvl5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5pPr>
      <a:lvl6pPr marL="457200" algn="l" rtl="0" eaLnBrk="0" fontAlgn="base">
        <a:spcBef>
          <a:spcPct val="0"/>
        </a:spcBef>
        <a:spcAft>
          <a:spcPct val="0"/>
        </a:spcAft>
        <a:defRPr sz="3700">
          <a:solidFill>
            <a:schemeClr val="bg1"/>
          </a:solidFill>
          <a:latin typeface="Albertus Extra Bold" pitchFamily="34" charset="0"/>
        </a:defRPr>
      </a:lvl6pPr>
      <a:lvl7pPr marL="914400" algn="l" rtl="0" eaLnBrk="0" fontAlgn="base">
        <a:spcBef>
          <a:spcPct val="0"/>
        </a:spcBef>
        <a:spcAft>
          <a:spcPct val="0"/>
        </a:spcAft>
        <a:defRPr sz="3700">
          <a:solidFill>
            <a:schemeClr val="bg1"/>
          </a:solidFill>
          <a:latin typeface="Albertus Extra Bold" pitchFamily="34" charset="0"/>
        </a:defRPr>
      </a:lvl7pPr>
      <a:lvl8pPr marL="1371600" algn="l" rtl="0" eaLnBrk="0" fontAlgn="base">
        <a:spcBef>
          <a:spcPct val="0"/>
        </a:spcBef>
        <a:spcAft>
          <a:spcPct val="0"/>
        </a:spcAft>
        <a:defRPr sz="3700">
          <a:solidFill>
            <a:schemeClr val="bg1"/>
          </a:solidFill>
          <a:latin typeface="Albertus Extra Bold" pitchFamily="34" charset="0"/>
        </a:defRPr>
      </a:lvl8pPr>
      <a:lvl9pPr marL="1828800" algn="l" rtl="0" eaLnBrk="0" fontAlgn="base">
        <a:spcBef>
          <a:spcPct val="0"/>
        </a:spcBef>
        <a:spcAft>
          <a:spcPct val="0"/>
        </a:spcAft>
        <a:defRPr sz="3700">
          <a:solidFill>
            <a:schemeClr val="bg1"/>
          </a:solidFill>
          <a:latin typeface="Albertus Extra Bold" pitchFamily="34" charset="0"/>
        </a:defRPr>
      </a:lvl9pPr>
    </p:titleStyle>
    <p:bodyStyle>
      <a:lvl1pPr marL="342900" indent="-342900" algn="l" rtl="0" eaLnBrk="0" fontAlgn="base" hangingPunct="0">
        <a:lnSpc>
          <a:spcPct val="110000"/>
        </a:lnSpc>
        <a:spcBef>
          <a:spcPts val="600"/>
        </a:spcBef>
        <a:spcAft>
          <a:spcPts val="600"/>
        </a:spcAft>
        <a:buClr>
          <a:schemeClr val="bg1"/>
        </a:buClr>
        <a:buSzPct val="110000"/>
        <a:buChar char="•"/>
        <a:defRPr sz="3100">
          <a:solidFill>
            <a:schemeClr val="bg1"/>
          </a:solidFill>
          <a:latin typeface="+mn-lt"/>
          <a:ea typeface="ＭＳ Ｐゴシック" charset="-128"/>
          <a:cs typeface="ＭＳ Ｐゴシック" charset="-128"/>
        </a:defRPr>
      </a:lvl1pPr>
      <a:lvl2pPr marL="742950" indent="-285750" algn="l" rtl="0" eaLnBrk="0" fontAlgn="base" hangingPunct="0">
        <a:lnSpc>
          <a:spcPct val="110000"/>
        </a:lnSpc>
        <a:spcBef>
          <a:spcPts val="600"/>
        </a:spcBef>
        <a:spcAft>
          <a:spcPts val="600"/>
        </a:spcAft>
        <a:buClr>
          <a:schemeClr val="bg1"/>
        </a:buClr>
        <a:buSzPct val="110000"/>
        <a:buFont typeface="Arial" pitchFamily="-1" charset="0"/>
        <a:buChar char="–"/>
        <a:defRPr sz="2600">
          <a:solidFill>
            <a:schemeClr val="bg1"/>
          </a:solidFill>
          <a:latin typeface="+mn-lt"/>
          <a:ea typeface="ＭＳ Ｐゴシック" pitchFamily="-106" charset="-128"/>
        </a:defRPr>
      </a:lvl2pPr>
      <a:lvl3pPr marL="1143000" indent="-228600" algn="l" rtl="0" eaLnBrk="0" fontAlgn="base" hangingPunct="0">
        <a:lnSpc>
          <a:spcPct val="110000"/>
        </a:lnSpc>
        <a:spcBef>
          <a:spcPts val="600"/>
        </a:spcBef>
        <a:spcAft>
          <a:spcPts val="600"/>
        </a:spcAft>
        <a:buClr>
          <a:schemeClr val="bg1"/>
        </a:buClr>
        <a:buSzPct val="110000"/>
        <a:buChar char="•"/>
        <a:defRPr sz="2100">
          <a:solidFill>
            <a:schemeClr val="bg1"/>
          </a:solidFill>
          <a:latin typeface="+mn-lt"/>
          <a:ea typeface="ＭＳ Ｐゴシック" pitchFamily="-106" charset="-128"/>
        </a:defRPr>
      </a:lvl3pPr>
      <a:lvl4pPr marL="1600200" indent="-228600" algn="l" rtl="0" eaLnBrk="0" fontAlgn="base" hangingPunct="0">
        <a:lnSpc>
          <a:spcPct val="110000"/>
        </a:lnSpc>
        <a:spcBef>
          <a:spcPts val="600"/>
        </a:spcBef>
        <a:spcAft>
          <a:spcPts val="600"/>
        </a:spcAft>
        <a:buClr>
          <a:schemeClr val="bg1"/>
        </a:buClr>
        <a:buSzPct val="110000"/>
        <a:buFont typeface="Arial" pitchFamily="-1" charset="0"/>
        <a:buChar char="–"/>
        <a:defRPr sz="2000">
          <a:solidFill>
            <a:schemeClr val="bg1"/>
          </a:solidFill>
          <a:latin typeface="+mn-lt"/>
          <a:ea typeface="ＭＳ Ｐゴシック" pitchFamily="-106" charset="-128"/>
        </a:defRPr>
      </a:lvl4pPr>
      <a:lvl5pPr marL="2057400" indent="-228600" algn="l" rtl="0" eaLnBrk="0" fontAlgn="base" hangingPunct="0">
        <a:lnSpc>
          <a:spcPct val="110000"/>
        </a:lnSpc>
        <a:spcBef>
          <a:spcPts val="600"/>
        </a:spcBef>
        <a:spcAft>
          <a:spcPts val="600"/>
        </a:spcAft>
        <a:buClr>
          <a:schemeClr val="bg1"/>
        </a:buClr>
        <a:buSzPct val="110000"/>
        <a:buFont typeface="Arial" pitchFamily="-1" charset="0"/>
        <a:buChar char="›"/>
        <a:defRPr sz="2000">
          <a:solidFill>
            <a:schemeClr val="bg1"/>
          </a:solidFill>
          <a:latin typeface="+mn-lt"/>
          <a:ea typeface="ＭＳ Ｐゴシック" pitchFamily="-106" charset="-128"/>
        </a:defRPr>
      </a:lvl5pPr>
      <a:lvl6pPr marL="25146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6pPr>
      <a:lvl7pPr marL="29718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7pPr>
      <a:lvl8pPr marL="34290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8pPr>
      <a:lvl9pPr marL="38862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png"/><Relationship Id="rId3"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9.png"/><Relationship Id="rId5" Type="http://schemas.openxmlformats.org/officeDocument/2006/relationships/image" Target="../media/image153.png"/><Relationship Id="rId6" Type="http://schemas.openxmlformats.org/officeDocument/2006/relationships/image" Target="../media/image145.png"/><Relationship Id="rId7" Type="http://schemas.openxmlformats.org/officeDocument/2006/relationships/image" Target="../media/image150.png"/><Relationship Id="rId8" Type="http://schemas.openxmlformats.org/officeDocument/2006/relationships/image" Target="../media/image154.png"/><Relationship Id="rId9" Type="http://schemas.openxmlformats.org/officeDocument/2006/relationships/image" Target="../media/image155.png"/><Relationship Id="rId10" Type="http://schemas.openxmlformats.org/officeDocument/2006/relationships/image" Target="../media/image156.png"/><Relationship Id="rId11" Type="http://schemas.openxmlformats.org/officeDocument/2006/relationships/image" Target="../media/image157.png"/><Relationship Id="rId1" Type="http://schemas.openxmlformats.org/officeDocument/2006/relationships/slideLayout" Target="../slideLayouts/slideLayout17.xml"/><Relationship Id="rId2" Type="http://schemas.openxmlformats.org/officeDocument/2006/relationships/image" Target="../media/image151.png"/></Relationships>
</file>

<file path=ppt/slides/_rels/slide101.xml.rels><?xml version="1.0" encoding="UTF-8" standalone="yes"?>
<Relationships xmlns="http://schemas.openxmlformats.org/package/2006/relationships"><Relationship Id="rId11" Type="http://schemas.openxmlformats.org/officeDocument/2006/relationships/image" Target="../media/image157.png"/><Relationship Id="rId12" Type="http://schemas.openxmlformats.org/officeDocument/2006/relationships/image" Target="../media/image158.png"/><Relationship Id="rId13" Type="http://schemas.openxmlformats.org/officeDocument/2006/relationships/image" Target="../media/image159.png"/><Relationship Id="rId1" Type="http://schemas.openxmlformats.org/officeDocument/2006/relationships/slideLayout" Target="../slideLayouts/slideLayout17.xml"/><Relationship Id="rId2" Type="http://schemas.openxmlformats.org/officeDocument/2006/relationships/image" Target="../media/image151.png"/><Relationship Id="rId3" Type="http://schemas.openxmlformats.org/officeDocument/2006/relationships/image" Target="../media/image146.png"/><Relationship Id="rId4" Type="http://schemas.openxmlformats.org/officeDocument/2006/relationships/image" Target="../media/image149.png"/><Relationship Id="rId5" Type="http://schemas.openxmlformats.org/officeDocument/2006/relationships/image" Target="../media/image153.png"/><Relationship Id="rId6" Type="http://schemas.openxmlformats.org/officeDocument/2006/relationships/image" Target="../media/image145.png"/><Relationship Id="rId7" Type="http://schemas.openxmlformats.org/officeDocument/2006/relationships/image" Target="../media/image150.png"/><Relationship Id="rId8" Type="http://schemas.openxmlformats.org/officeDocument/2006/relationships/image" Target="../media/image154.png"/><Relationship Id="rId9" Type="http://schemas.openxmlformats.org/officeDocument/2006/relationships/image" Target="../media/image155.png"/><Relationship Id="rId10" Type="http://schemas.openxmlformats.org/officeDocument/2006/relationships/image" Target="../media/image156.png"/></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0.png"/><Relationship Id="rId9" Type="http://schemas.openxmlformats.org/officeDocument/2006/relationships/image" Target="../media/image161.png"/><Relationship Id="rId10" Type="http://schemas.openxmlformats.org/officeDocument/2006/relationships/image" Target="../media/image162.png"/><Relationship Id="rId1" Type="http://schemas.openxmlformats.org/officeDocument/2006/relationships/slideLayout" Target="../slideLayouts/slideLayout17.xml"/><Relationship Id="rId2" Type="http://schemas.openxmlformats.org/officeDocument/2006/relationships/image" Target="../media/image154.png"/></Relationships>
</file>

<file path=ppt/slides/_rels/slide103.xml.rels><?xml version="1.0" encoding="UTF-8" standalone="yes"?>
<Relationships xmlns="http://schemas.openxmlformats.org/package/2006/relationships"><Relationship Id="rId11" Type="http://schemas.openxmlformats.org/officeDocument/2006/relationships/image" Target="../media/image163.png"/><Relationship Id="rId12" Type="http://schemas.openxmlformats.org/officeDocument/2006/relationships/image" Target="../media/image164.png"/><Relationship Id="rId1" Type="http://schemas.openxmlformats.org/officeDocument/2006/relationships/slideLayout" Target="../slideLayouts/slideLayout17.xml"/><Relationship Id="rId2" Type="http://schemas.openxmlformats.org/officeDocument/2006/relationships/image" Target="../media/image145.png"/><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2.png"/><Relationship Id="rId10" Type="http://schemas.openxmlformats.org/officeDocument/2006/relationships/image" Target="../media/image153.png"/></Relationships>
</file>

<file path=ppt/slides/_rels/slide104.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63.png"/><Relationship Id="rId7" Type="http://schemas.openxmlformats.org/officeDocument/2006/relationships/image" Target="../media/image164.png"/><Relationship Id="rId8" Type="http://schemas.openxmlformats.org/officeDocument/2006/relationships/image" Target="../media/image146.png"/><Relationship Id="rId9" Type="http://schemas.openxmlformats.org/officeDocument/2006/relationships/image" Target="../media/image145.png"/><Relationship Id="rId1" Type="http://schemas.openxmlformats.org/officeDocument/2006/relationships/slideLayout" Target="../slideLayouts/slideLayout17.xml"/><Relationship Id="rId2" Type="http://schemas.openxmlformats.org/officeDocument/2006/relationships/image" Target="../media/image165.png"/></Relationships>
</file>

<file path=ppt/slides/_rels/slide105.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4.png"/><Relationship Id="rId6" Type="http://schemas.openxmlformats.org/officeDocument/2006/relationships/image" Target="../media/image160.png"/><Relationship Id="rId1" Type="http://schemas.openxmlformats.org/officeDocument/2006/relationships/slideLayout" Target="../slideLayouts/slideLayout17.xml"/><Relationship Id="rId2" Type="http://schemas.openxmlformats.org/officeDocument/2006/relationships/image" Target="../media/image148.png"/></Relationships>
</file>

<file path=ppt/slides/_rels/slide106.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46.png"/><Relationship Id="rId5" Type="http://schemas.openxmlformats.org/officeDocument/2006/relationships/image" Target="../media/image145.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3.png"/><Relationship Id="rId1" Type="http://schemas.openxmlformats.org/officeDocument/2006/relationships/slideLayout" Target="../slideLayouts/slideLayout17.xml"/><Relationship Id="rId2" Type="http://schemas.openxmlformats.org/officeDocument/2006/relationships/image" Target="../media/image16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png"/><Relationship Id="rId3" Type="http://schemas.openxmlformats.org/officeDocument/2006/relationships/image" Target="../media/image9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Microsoft_Equation14.bin"/><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vmlDrawing" Target="../drawings/vmlDrawing12.vml"/><Relationship Id="rId2"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Microsoft_Equation15.bin"/><Relationship Id="rId4" Type="http://schemas.openxmlformats.org/officeDocument/2006/relationships/image" Target="../media/image64.png"/><Relationship Id="rId5" Type="http://schemas.openxmlformats.org/officeDocument/2006/relationships/image" Target="../media/image66.png"/><Relationship Id="rId1" Type="http://schemas.openxmlformats.org/officeDocument/2006/relationships/vmlDrawing" Target="../drawings/vmlDrawing13.vml"/><Relationship Id="rId2"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169.png"/><Relationship Id="rId6" Type="http://schemas.openxmlformats.org/officeDocument/2006/relationships/image" Target="../media/image170.png"/><Relationship Id="rId7" Type="http://schemas.openxmlformats.org/officeDocument/2006/relationships/image" Target="../media/image171.png"/><Relationship Id="rId1" Type="http://schemas.openxmlformats.org/officeDocument/2006/relationships/slideLayout" Target="../slideLayouts/slideLayout15.xml"/><Relationship Id="rId2"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video" Target="file://localhost/Users/torralba/atb/Teaching/2014/6.869/lecture5statisticalmodels/fast.wmv" TargetMode="External"/><Relationship Id="rId2"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video" Target="file://localhost/Users/torralba/atb/Teaching/2012/2012_upc/before_move-1.wmv" TargetMode="External"/><Relationship Id="rId2" Type="http://schemas.openxmlformats.org/officeDocument/2006/relationships/slideLayout" Target="../slideLayouts/slideLayout18.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notesSlide" Target="../notesSlides/notesSlide3.xml"/><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video" Target="file://localhost/Users/torralba/atb/Teaching/2012/2012_upc/move_zoom_after.wmv" TargetMode="External"/><Relationship Id="rId2" Type="http://schemas.openxmlformats.org/officeDocument/2006/relationships/video" Target="file://localhost/Users/torralba/atb/Teaching/2012/2012_upc/traj2.av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4.jpe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4.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2.wmf"/><Relationship Id="rId8" Type="http://schemas.openxmlformats.org/officeDocument/2006/relationships/image" Target="../media/image43.wmf"/><Relationship Id="rId9" Type="http://schemas.openxmlformats.org/officeDocument/2006/relationships/oleObject" Target="../embeddings/oleObject2.bin"/><Relationship Id="rId10" Type="http://schemas.openxmlformats.org/officeDocument/2006/relationships/image" Target="../media/image44.wmf"/><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7.jpeg"/><Relationship Id="rId5" Type="http://schemas.openxmlformats.org/officeDocument/2006/relationships/oleObject" Target="../embeddings/Microsoft_Equation1.bin"/><Relationship Id="rId6" Type="http://schemas.openxmlformats.org/officeDocument/2006/relationships/image" Target="../media/image48.jpe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48.jpeg"/><Relationship Id="rId5" Type="http://schemas.openxmlformats.org/officeDocument/2006/relationships/image" Target="../media/image50.jpe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png"/><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png"/><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5.xml"/><Relationship Id="rId2"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59.png"/><Relationship Id="rId5" Type="http://schemas.openxmlformats.org/officeDocument/2006/relationships/oleObject" Target="../embeddings/Microsoft_Equation2.bin"/><Relationship Id="rId6" Type="http://schemas.openxmlformats.org/officeDocument/2006/relationships/oleObject" Target="../embeddings/Microsoft_Equation3.bin"/><Relationship Id="rId7" Type="http://schemas.openxmlformats.org/officeDocument/2006/relationships/oleObject" Target="../embeddings/Microsoft_Equation4.bin"/><Relationship Id="rId1" Type="http://schemas.openxmlformats.org/officeDocument/2006/relationships/vmlDrawing" Target="../drawings/vmlDrawing4.vml"/><Relationship Id="rId2"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59.png"/><Relationship Id="rId5" Type="http://schemas.openxmlformats.org/officeDocument/2006/relationships/oleObject" Target="../embeddings/Microsoft_Equation5.bin"/><Relationship Id="rId6" Type="http://schemas.openxmlformats.org/officeDocument/2006/relationships/oleObject" Target="../embeddings/Microsoft_Equation6.bin"/><Relationship Id="rId7" Type="http://schemas.openxmlformats.org/officeDocument/2006/relationships/image" Target="../media/image60.png"/><Relationship Id="rId1" Type="http://schemas.openxmlformats.org/officeDocument/2006/relationships/vmlDrawing" Target="../drawings/vmlDrawing5.vml"/><Relationship Id="rId2"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Microsoft_Equation7.bin"/><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vmlDrawing" Target="../drawings/vmlDrawing6.vml"/><Relationship Id="rId2"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Microsoft_Equation8.bin"/><Relationship Id="rId4" Type="http://schemas.openxmlformats.org/officeDocument/2006/relationships/image" Target="../media/image64.png"/><Relationship Id="rId5" Type="http://schemas.openxmlformats.org/officeDocument/2006/relationships/image" Target="../media/image66.png"/><Relationship Id="rId1" Type="http://schemas.openxmlformats.org/officeDocument/2006/relationships/vmlDrawing" Target="../drawings/vmlDrawing7.vml"/><Relationship Id="rId2"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5.png"/><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png"/><Relationship Id="rId3"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7.png"/><Relationship Id="rId1" Type="http://schemas.openxmlformats.org/officeDocument/2006/relationships/slideLayout" Target="../slideLayouts/slideLayout15.xml"/><Relationship Id="rId2"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59.png"/><Relationship Id="rId5" Type="http://schemas.openxmlformats.org/officeDocument/2006/relationships/oleObject" Target="../embeddings/Microsoft_Equation9.bin"/><Relationship Id="rId6" Type="http://schemas.openxmlformats.org/officeDocument/2006/relationships/oleObject" Target="../embeddings/Microsoft_Equation10.bin"/><Relationship Id="rId7" Type="http://schemas.openxmlformats.org/officeDocument/2006/relationships/oleObject" Target="../embeddings/Microsoft_Equation11.bin"/><Relationship Id="rId8" Type="http://schemas.openxmlformats.org/officeDocument/2006/relationships/image" Target="../media/image60.png"/><Relationship Id="rId1" Type="http://schemas.openxmlformats.org/officeDocument/2006/relationships/vmlDrawing" Target="../drawings/vmlDrawing8.vml"/><Relationship Id="rId2"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15.xml"/><Relationship Id="rId2"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84.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Microsoft_Equation12.bin"/><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oleObject" Target="../embeddings/Microsoft_Equation13.bin"/><Relationship Id="rId1" Type="http://schemas.openxmlformats.org/officeDocument/2006/relationships/vmlDrawing" Target="../drawings/vmlDrawing9.vml"/><Relationship Id="rId2"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 Id="rId3" Type="http://schemas.openxmlformats.org/officeDocument/2006/relationships/image" Target="../media/image9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 Id="rId3" Type="http://schemas.openxmlformats.org/officeDocument/2006/relationships/image" Target="../media/image10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 Id="rId3"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1.png"/><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1.png"/><Relationship Id="rId5" Type="http://schemas.openxmlformats.org/officeDocument/2006/relationships/image" Target="../media/image104.png"/><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1.png"/><Relationship Id="rId1" Type="http://schemas.openxmlformats.org/officeDocument/2006/relationships/slideLayout" Target="../slideLayouts/slideLayout6.xml"/><Relationship Id="rId2" Type="http://schemas.openxmlformats.org/officeDocument/2006/relationships/image" Target="../media/image105.pn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01.png"/><Relationship Id="rId6"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 Id="rId3"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1" Type="http://schemas.openxmlformats.org/officeDocument/2006/relationships/slideLayout" Target="../slideLayouts/slideLayout6.xml"/><Relationship Id="rId2" Type="http://schemas.openxmlformats.org/officeDocument/2006/relationships/image" Target="../media/image1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 Id="rId3" Type="http://schemas.openxmlformats.org/officeDocument/2006/relationships/image" Target="../media/image120.png"/></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oleObject" Target="../embeddings/oleObject3.bin"/><Relationship Id="rId5" Type="http://schemas.openxmlformats.org/officeDocument/2006/relationships/image" Target="../media/image123.png"/><Relationship Id="rId6" Type="http://schemas.openxmlformats.org/officeDocument/2006/relationships/image" Target="../media/image124.png"/><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4.bin"/><Relationship Id="rId5" Type="http://schemas.openxmlformats.org/officeDocument/2006/relationships/oleObject" Target="../embeddings/oleObject5.bin"/><Relationship Id="rId6" Type="http://schemas.openxmlformats.org/officeDocument/2006/relationships/oleObject" Target="../embeddings/oleObject6.bin"/><Relationship Id="rId7" Type="http://schemas.openxmlformats.org/officeDocument/2006/relationships/image" Target="../media/image123.png"/><Relationship Id="rId8" Type="http://schemas.openxmlformats.org/officeDocument/2006/relationships/image" Target="../media/image127.png"/><Relationship Id="rId9" Type="http://schemas.openxmlformats.org/officeDocument/2006/relationships/image" Target="../media/image128.jpeg"/><Relationship Id="rId10" Type="http://schemas.openxmlformats.org/officeDocument/2006/relationships/image" Target="../media/image129.jpe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3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24.png"/><Relationship Id="rId1" Type="http://schemas.openxmlformats.org/officeDocument/2006/relationships/slideLayout" Target="../slideLayouts/slideLayout10.xml"/><Relationship Id="rId2"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2.png"/><Relationship Id="rId1" Type="http://schemas.openxmlformats.org/officeDocument/2006/relationships/slideLayout" Target="../slideLayouts/slideLayout6.xml"/><Relationship Id="rId2" Type="http://schemas.openxmlformats.org/officeDocument/2006/relationships/image" Target="../media/image13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png"/><Relationship Id="rId3" Type="http://schemas.openxmlformats.org/officeDocument/2006/relationships/image" Target="../media/image138.png"/></Relationships>
</file>

<file path=ppt/slides/_rels/slide98.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image" Target="../media/image142.jpeg"/><Relationship Id="rId6" Type="http://schemas.openxmlformats.org/officeDocument/2006/relationships/image" Target="../media/image143.png"/><Relationship Id="rId7" Type="http://schemas.openxmlformats.org/officeDocument/2006/relationships/image" Target="../media/image144.jpeg"/><Relationship Id="rId1" Type="http://schemas.openxmlformats.org/officeDocument/2006/relationships/slideLayout" Target="../slideLayouts/slideLayout12.xml"/><Relationship Id="rId2" Type="http://schemas.openxmlformats.org/officeDocument/2006/relationships/image" Target="../media/image139.jpeg"/></Relationships>
</file>

<file path=ppt/slides/_rels/slide99.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2.png"/><Relationship Id="rId10" Type="http://schemas.openxmlformats.org/officeDocument/2006/relationships/image" Target="../media/image153.png"/><Relationship Id="rId1" Type="http://schemas.openxmlformats.org/officeDocument/2006/relationships/slideLayout" Target="../slideLayouts/slideLayout17.xml"/><Relationship Id="rId2"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dirty="0">
                <a:solidFill>
                  <a:schemeClr val="tx1"/>
                </a:solidFill>
                <a:ea typeface="ＭＳ Ｐゴシック" pitchFamily="-1" charset="-128"/>
                <a:cs typeface="ＭＳ Ｐゴシック" pitchFamily="-1" charset="-128"/>
              </a:rPr>
              <a:t>Lecture</a:t>
            </a:r>
            <a:r>
              <a:rPr lang="en-US" sz="3000" b="1" dirty="0" smtClean="0">
                <a:solidFill>
                  <a:schemeClr val="tx1"/>
                </a:solidFill>
                <a:ea typeface="ＭＳ Ｐゴシック" pitchFamily="-1" charset="-128"/>
                <a:cs typeface="ＭＳ Ｐゴシック" pitchFamily="-1" charset="-128"/>
              </a:rPr>
              <a:t> 6</a:t>
            </a:r>
          </a:p>
          <a:p>
            <a:pPr algn="l" eaLnBrk="1" hangingPunct="1">
              <a:lnSpc>
                <a:spcPct val="80000"/>
              </a:lnSpc>
            </a:pPr>
            <a:r>
              <a:rPr lang="en-US" sz="3000" dirty="0">
                <a:solidFill>
                  <a:schemeClr val="tx1"/>
                </a:solidFill>
                <a:ea typeface="ＭＳ Ｐゴシック" pitchFamily="-1" charset="-128"/>
                <a:cs typeface="ＭＳ Ｐゴシック" pitchFamily="-1" charset="-128"/>
              </a:rPr>
              <a:t>	Statistical Image Models</a:t>
            </a:r>
          </a:p>
        </p:txBody>
      </p:sp>
      <p:pic>
        <p:nvPicPr>
          <p:cNvPr id="22531"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44430" y="1267972"/>
            <a:ext cx="2286000" cy="2095500"/>
          </a:xfrm>
          <a:prstGeom prst="rect">
            <a:avLst/>
          </a:prstGeom>
        </p:spPr>
      </p:pic>
      <p:pic>
        <p:nvPicPr>
          <p:cNvPr id="4" name="Picture 3"/>
          <p:cNvPicPr>
            <a:picLocks noChangeAspect="1"/>
          </p:cNvPicPr>
          <p:nvPr/>
        </p:nvPicPr>
        <p:blipFill>
          <a:blip r:embed="rId3"/>
          <a:stretch>
            <a:fillRect/>
          </a:stretch>
        </p:blipFill>
        <p:spPr>
          <a:xfrm>
            <a:off x="0" y="1550344"/>
            <a:ext cx="4076274" cy="3039868"/>
          </a:xfrm>
          <a:prstGeom prst="rect">
            <a:avLst/>
          </a:prstGeom>
        </p:spPr>
      </p:pic>
      <p:sp>
        <p:nvSpPr>
          <p:cNvPr id="5" name="Rectangle 4"/>
          <p:cNvSpPr/>
          <p:nvPr/>
        </p:nvSpPr>
        <p:spPr>
          <a:xfrm>
            <a:off x="6845114" y="1525603"/>
            <a:ext cx="2191674" cy="1533850"/>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65833" y="2243050"/>
            <a:ext cx="319468"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6597700" y="2177078"/>
            <a:ext cx="274497" cy="369332"/>
          </a:xfrm>
          <a:prstGeom prst="rect">
            <a:avLst/>
          </a:prstGeom>
          <a:noFill/>
        </p:spPr>
        <p:txBody>
          <a:bodyPr wrap="none" rtlCol="0">
            <a:spAutoFit/>
          </a:bodyPr>
          <a:lstStyle/>
          <a:p>
            <a:r>
              <a:rPr lang="en-US" dirty="0" smtClean="0"/>
              <a:t>*</a:t>
            </a:r>
            <a:endParaRPr lang="en-US" dirty="0"/>
          </a:p>
        </p:txBody>
      </p:sp>
      <p:sp>
        <p:nvSpPr>
          <p:cNvPr id="8" name="Title 1"/>
          <p:cNvSpPr>
            <a:spLocks noGrp="1"/>
          </p:cNvSpPr>
          <p:nvPr>
            <p:ph type="title"/>
          </p:nvPr>
        </p:nvSpPr>
        <p:spPr>
          <a:xfrm>
            <a:off x="0" y="0"/>
            <a:ext cx="9144000" cy="892175"/>
          </a:xfrm>
        </p:spPr>
        <p:txBody>
          <a:bodyPr/>
          <a:lstStyle/>
          <a:p>
            <a:r>
              <a:rPr lang="en-US" dirty="0" smtClean="0">
                <a:ea typeface="ＭＳ Ｐゴシック" pitchFamily="-1" charset="-128"/>
                <a:cs typeface="ＭＳ Ｐゴシック" pitchFamily="-1" charset="-128"/>
              </a:rPr>
              <a:t>Separating images into components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0899" name="Picture 11"/>
          <p:cNvPicPr>
            <a:picLocks noChangeAspect="1"/>
          </p:cNvPicPr>
          <p:nvPr/>
        </p:nvPicPr>
        <p:blipFill>
          <a:blip r:embed="rId2"/>
          <a:srcRect/>
          <a:stretch>
            <a:fillRect/>
          </a:stretch>
        </p:blipFill>
        <p:spPr bwMode="auto">
          <a:xfrm>
            <a:off x="3540125" y="1582738"/>
            <a:ext cx="2389188" cy="2365375"/>
          </a:xfrm>
          <a:prstGeom prst="rect">
            <a:avLst/>
          </a:prstGeom>
          <a:noFill/>
          <a:ln w="57150">
            <a:solidFill>
              <a:srgbClr val="FF0000"/>
            </a:solidFill>
            <a:round/>
            <a:headEnd/>
            <a:tailEnd/>
          </a:ln>
        </p:spPr>
      </p:pic>
      <p:pic>
        <p:nvPicPr>
          <p:cNvPr id="80900"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sp>
        <p:nvSpPr>
          <p:cNvPr id="80901"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0902" name="TextBox 18"/>
          <p:cNvSpPr txBox="1">
            <a:spLocks noChangeArrowheads="1"/>
          </p:cNvSpPr>
          <p:nvPr/>
        </p:nvSpPr>
        <p:spPr bwMode="auto">
          <a:xfrm>
            <a:off x="5918200" y="2524125"/>
            <a:ext cx="423863" cy="585788"/>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0903"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a:t>Decomposition of a noisy image </a:t>
            </a:r>
          </a:p>
        </p:txBody>
      </p:sp>
      <p:pic>
        <p:nvPicPr>
          <p:cNvPr id="80904" name="Picture 20"/>
          <p:cNvPicPr>
            <a:picLocks noChangeAspect="1"/>
          </p:cNvPicPr>
          <p:nvPr/>
        </p:nvPicPr>
        <p:blipFill>
          <a:blip r:embed="rId4"/>
          <a:srcRect/>
          <a:stretch>
            <a:fillRect/>
          </a:stretch>
        </p:blipFill>
        <p:spPr bwMode="auto">
          <a:xfrm>
            <a:off x="1243013" y="1435100"/>
            <a:ext cx="966787" cy="350838"/>
          </a:xfrm>
          <a:prstGeom prst="rect">
            <a:avLst/>
          </a:prstGeom>
          <a:noFill/>
          <a:ln w="9525">
            <a:noFill/>
            <a:miter lim="800000"/>
            <a:headEnd/>
            <a:tailEnd/>
          </a:ln>
        </p:spPr>
      </p:pic>
      <p:pic>
        <p:nvPicPr>
          <p:cNvPr id="80905" name="Picture 22"/>
          <p:cNvPicPr>
            <a:picLocks noChangeAspect="1"/>
          </p:cNvPicPr>
          <p:nvPr/>
        </p:nvPicPr>
        <p:blipFill>
          <a:blip r:embed="rId5"/>
          <a:srcRect/>
          <a:stretch>
            <a:fillRect/>
          </a:stretch>
        </p:blipFill>
        <p:spPr bwMode="auto">
          <a:xfrm>
            <a:off x="4386263" y="1390650"/>
            <a:ext cx="863600" cy="338138"/>
          </a:xfrm>
          <a:prstGeom prst="rect">
            <a:avLst/>
          </a:prstGeom>
          <a:noFill/>
          <a:ln w="9525">
            <a:noFill/>
            <a:miter lim="800000"/>
            <a:headEnd/>
            <a:tailEnd/>
          </a:ln>
        </p:spPr>
      </p:pic>
      <p:grpSp>
        <p:nvGrpSpPr>
          <p:cNvPr id="80906" name="Group 28"/>
          <p:cNvGrpSpPr>
            <a:grpSpLocks/>
          </p:cNvGrpSpPr>
          <p:nvPr/>
        </p:nvGrpSpPr>
        <p:grpSpPr bwMode="auto">
          <a:xfrm>
            <a:off x="6329363" y="1427163"/>
            <a:ext cx="2393950" cy="2917825"/>
            <a:chOff x="1130487" y="3201328"/>
            <a:chExt cx="2394092" cy="2918666"/>
          </a:xfrm>
        </p:grpSpPr>
        <p:pic>
          <p:nvPicPr>
            <p:cNvPr id="80917" name="Picture 10"/>
            <p:cNvPicPr>
              <a:picLocks noChangeAspect="1"/>
            </p:cNvPicPr>
            <p:nvPr/>
          </p:nvPicPr>
          <p:blipFill>
            <a:blip r:embed="rId6"/>
            <a:srcRect/>
            <a:stretch>
              <a:fillRect/>
            </a:stretch>
          </p:blipFill>
          <p:spPr bwMode="auto">
            <a:xfrm>
              <a:off x="1130487" y="3364545"/>
              <a:ext cx="2394092" cy="2377272"/>
            </a:xfrm>
            <a:prstGeom prst="rect">
              <a:avLst/>
            </a:prstGeom>
            <a:noFill/>
            <a:ln w="57150">
              <a:solidFill>
                <a:srgbClr val="008000"/>
              </a:solidFill>
              <a:round/>
              <a:headEnd/>
              <a:tailEnd/>
            </a:ln>
          </p:spPr>
        </p:pic>
        <p:pic>
          <p:nvPicPr>
            <p:cNvPr id="80918" name="Picture 21"/>
            <p:cNvPicPr>
              <a:picLocks noChangeAspect="1"/>
            </p:cNvPicPr>
            <p:nvPr/>
          </p:nvPicPr>
          <p:blipFill>
            <a:blip r:embed="rId7"/>
            <a:srcRect/>
            <a:stretch>
              <a:fillRect/>
            </a:stretch>
          </p:blipFill>
          <p:spPr bwMode="auto">
            <a:xfrm>
              <a:off x="1961659" y="3201328"/>
              <a:ext cx="832127" cy="328353"/>
            </a:xfrm>
            <a:prstGeom prst="rect">
              <a:avLst/>
            </a:prstGeom>
            <a:noFill/>
            <a:ln w="9525">
              <a:noFill/>
              <a:miter lim="800000"/>
              <a:headEnd/>
              <a:tailEnd/>
            </a:ln>
          </p:spPr>
        </p:pic>
        <p:sp>
          <p:nvSpPr>
            <p:cNvPr id="80919" name="TextBox 23"/>
            <p:cNvSpPr txBox="1">
              <a:spLocks noChangeArrowheads="1"/>
            </p:cNvSpPr>
            <p:nvPr/>
          </p:nvSpPr>
          <p:spPr bwMode="auto">
            <a:xfrm>
              <a:off x="1553907" y="5750662"/>
              <a:ext cx="1621620" cy="369332"/>
            </a:xfrm>
            <a:prstGeom prst="rect">
              <a:avLst/>
            </a:prstGeom>
            <a:noFill/>
            <a:ln w="9525">
              <a:noFill/>
              <a:miter lim="800000"/>
              <a:headEnd/>
              <a:tailEnd/>
            </a:ln>
          </p:spPr>
          <p:txBody>
            <a:bodyPr wrap="none">
              <a:prstTxWarp prst="textNoShape">
                <a:avLst/>
              </a:prstTxWarp>
              <a:spAutoFit/>
            </a:bodyPr>
            <a:lstStyle/>
            <a:p>
              <a:r>
                <a:rPr lang="en-US"/>
                <a:t>Natural image</a:t>
              </a:r>
            </a:p>
          </p:txBody>
        </p:sp>
      </p:grpSp>
      <p:sp>
        <p:nvSpPr>
          <p:cNvPr id="80907" name="TextBox 24"/>
          <p:cNvSpPr txBox="1">
            <a:spLocks noChangeArrowheads="1"/>
          </p:cNvSpPr>
          <p:nvPr/>
        </p:nvSpPr>
        <p:spPr bwMode="auto">
          <a:xfrm>
            <a:off x="3141663" y="3962400"/>
            <a:ext cx="2493962" cy="369888"/>
          </a:xfrm>
          <a:prstGeom prst="rect">
            <a:avLst/>
          </a:prstGeom>
          <a:noFill/>
          <a:ln w="9525">
            <a:noFill/>
            <a:miter lim="800000"/>
            <a:headEnd/>
            <a:tailEnd/>
          </a:ln>
        </p:spPr>
        <p:txBody>
          <a:bodyPr wrap="none">
            <a:prstTxWarp prst="textNoShape">
              <a:avLst/>
            </a:prstTxWarp>
            <a:spAutoFit/>
          </a:bodyPr>
          <a:lstStyle/>
          <a:p>
            <a:r>
              <a:rPr lang="en-US"/>
              <a:t>White Gaussian noise:</a:t>
            </a:r>
          </a:p>
        </p:txBody>
      </p:sp>
      <p:sp>
        <p:nvSpPr>
          <p:cNvPr id="80908" name="TextBox 25"/>
          <p:cNvSpPr txBox="1">
            <a:spLocks noChangeArrowheads="1"/>
          </p:cNvSpPr>
          <p:nvPr/>
        </p:nvSpPr>
        <p:spPr bwMode="auto">
          <a:xfrm>
            <a:off x="5449888" y="3967163"/>
            <a:ext cx="1093787" cy="369887"/>
          </a:xfrm>
          <a:prstGeom prst="rect">
            <a:avLst/>
          </a:prstGeom>
          <a:noFill/>
          <a:ln w="9525">
            <a:noFill/>
            <a:miter lim="800000"/>
            <a:headEnd/>
            <a:tailEnd/>
          </a:ln>
        </p:spPr>
        <p:txBody>
          <a:bodyPr wrap="none">
            <a:prstTxWarp prst="textNoShape">
              <a:avLst/>
            </a:prstTxWarp>
            <a:spAutoFit/>
          </a:bodyPr>
          <a:lstStyle/>
          <a:p>
            <a:r>
              <a:rPr lang="en-US" i="1"/>
              <a:t>N</a:t>
            </a:r>
            <a:r>
              <a:rPr lang="en-US"/>
              <a:t>(0, </a:t>
            </a:r>
            <a:r>
              <a:rPr lang="en-US">
                <a:latin typeface="Symbol" pitchFamily="-1" charset="2"/>
                <a:ea typeface="Symbol" pitchFamily="-1" charset="2"/>
                <a:cs typeface="Symbol" pitchFamily="-1" charset="2"/>
              </a:rPr>
              <a:t>s</a:t>
            </a:r>
            <a:r>
              <a:rPr lang="en-US" baseline="-25000"/>
              <a:t>n</a:t>
            </a:r>
            <a:r>
              <a:rPr lang="en-US" baseline="30000"/>
              <a:t>2</a:t>
            </a:r>
            <a:r>
              <a:rPr lang="en-US"/>
              <a:t>)</a:t>
            </a:r>
          </a:p>
        </p:txBody>
      </p:sp>
      <p:pic>
        <p:nvPicPr>
          <p:cNvPr id="80909" name="Picture 27"/>
          <p:cNvPicPr>
            <a:picLocks noChangeAspect="1"/>
          </p:cNvPicPr>
          <p:nvPr/>
        </p:nvPicPr>
        <p:blipFill>
          <a:blip r:embed="rId8"/>
          <a:srcRect/>
          <a:stretch>
            <a:fillRect/>
          </a:stretch>
        </p:blipFill>
        <p:spPr bwMode="auto">
          <a:xfrm>
            <a:off x="109538" y="4914900"/>
            <a:ext cx="1978025" cy="812800"/>
          </a:xfrm>
          <a:prstGeom prst="rect">
            <a:avLst/>
          </a:prstGeom>
          <a:noFill/>
          <a:ln w="9525">
            <a:noFill/>
            <a:miter lim="800000"/>
            <a:headEnd/>
            <a:tailEnd/>
          </a:ln>
        </p:spPr>
      </p:pic>
      <p:sp>
        <p:nvSpPr>
          <p:cNvPr id="80910" name="TextBox 29"/>
          <p:cNvSpPr txBox="1">
            <a:spLocks noChangeArrowheads="1"/>
          </p:cNvSpPr>
          <p:nvPr/>
        </p:nvSpPr>
        <p:spPr bwMode="auto">
          <a:xfrm>
            <a:off x="300038" y="4479925"/>
            <a:ext cx="7324725" cy="369888"/>
          </a:xfrm>
          <a:prstGeom prst="rect">
            <a:avLst/>
          </a:prstGeom>
          <a:noFill/>
          <a:ln w="9525">
            <a:noFill/>
            <a:miter lim="800000"/>
            <a:headEnd/>
            <a:tailEnd/>
          </a:ln>
        </p:spPr>
        <p:txBody>
          <a:bodyPr wrap="none">
            <a:prstTxWarp prst="textNoShape">
              <a:avLst/>
            </a:prstTxWarp>
            <a:spAutoFit/>
          </a:bodyPr>
          <a:lstStyle/>
          <a:p>
            <a:r>
              <a:rPr lang="en-US"/>
              <a:t>Find I(x,y) that maximizes the posterior (maximum a posteriory, MAP): </a:t>
            </a:r>
          </a:p>
        </p:txBody>
      </p:sp>
      <p:pic>
        <p:nvPicPr>
          <p:cNvPr id="80911" name="Picture 30"/>
          <p:cNvPicPr>
            <a:picLocks noChangeAspect="1"/>
          </p:cNvPicPr>
          <p:nvPr/>
        </p:nvPicPr>
        <p:blipFill>
          <a:blip r:embed="rId9"/>
          <a:srcRect/>
          <a:stretch>
            <a:fillRect/>
          </a:stretch>
        </p:blipFill>
        <p:spPr bwMode="auto">
          <a:xfrm>
            <a:off x="2322513" y="4968875"/>
            <a:ext cx="1381125" cy="795338"/>
          </a:xfrm>
          <a:prstGeom prst="rect">
            <a:avLst/>
          </a:prstGeom>
          <a:noFill/>
          <a:ln w="9525">
            <a:noFill/>
            <a:miter lim="800000"/>
            <a:headEnd/>
            <a:tailEnd/>
          </a:ln>
        </p:spPr>
      </p:pic>
      <p:pic>
        <p:nvPicPr>
          <p:cNvPr id="80912" name="Picture 31"/>
          <p:cNvPicPr>
            <a:picLocks noChangeAspect="1"/>
          </p:cNvPicPr>
          <p:nvPr/>
        </p:nvPicPr>
        <p:blipFill>
          <a:blip r:embed="rId10"/>
          <a:srcRect/>
          <a:stretch>
            <a:fillRect/>
          </a:stretch>
        </p:blipFill>
        <p:spPr bwMode="auto">
          <a:xfrm>
            <a:off x="4187825" y="4951413"/>
            <a:ext cx="1322388" cy="708025"/>
          </a:xfrm>
          <a:prstGeom prst="rect">
            <a:avLst/>
          </a:prstGeom>
          <a:noFill/>
          <a:ln w="9525">
            <a:solidFill>
              <a:srgbClr val="FF0000"/>
            </a:solidFill>
            <a:miter lim="800000"/>
            <a:headEnd/>
            <a:tailEnd/>
          </a:ln>
        </p:spPr>
      </p:pic>
      <p:pic>
        <p:nvPicPr>
          <p:cNvPr id="80913" name="Picture 32"/>
          <p:cNvPicPr>
            <a:picLocks noChangeAspect="1"/>
          </p:cNvPicPr>
          <p:nvPr/>
        </p:nvPicPr>
        <p:blipFill>
          <a:blip r:embed="rId11"/>
          <a:srcRect/>
          <a:stretch>
            <a:fillRect/>
          </a:stretch>
        </p:blipFill>
        <p:spPr bwMode="auto">
          <a:xfrm>
            <a:off x="7165975" y="4914900"/>
            <a:ext cx="841375" cy="635000"/>
          </a:xfrm>
          <a:prstGeom prst="rect">
            <a:avLst/>
          </a:prstGeom>
          <a:noFill/>
          <a:ln w="9525">
            <a:solidFill>
              <a:srgbClr val="008000"/>
            </a:solidFill>
            <a:miter lim="800000"/>
            <a:headEnd/>
            <a:tailEnd/>
          </a:ln>
        </p:spPr>
      </p:pic>
      <p:sp>
        <p:nvSpPr>
          <p:cNvPr id="80914" name="TextBox 33"/>
          <p:cNvSpPr txBox="1">
            <a:spLocks noChangeArrowheads="1"/>
          </p:cNvSpPr>
          <p:nvPr/>
        </p:nvSpPr>
        <p:spPr bwMode="auto">
          <a:xfrm>
            <a:off x="6238875" y="5095875"/>
            <a:ext cx="300038" cy="3698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0915" name="TextBox 34"/>
          <p:cNvSpPr txBox="1">
            <a:spLocks noChangeArrowheads="1"/>
          </p:cNvSpPr>
          <p:nvPr/>
        </p:nvSpPr>
        <p:spPr bwMode="auto">
          <a:xfrm>
            <a:off x="4275138" y="5592763"/>
            <a:ext cx="1147762" cy="369887"/>
          </a:xfrm>
          <a:prstGeom prst="rect">
            <a:avLst/>
          </a:prstGeom>
          <a:noFill/>
          <a:ln w="9525">
            <a:noFill/>
            <a:miter lim="800000"/>
            <a:headEnd/>
            <a:tailEnd/>
          </a:ln>
        </p:spPr>
        <p:txBody>
          <a:bodyPr wrap="none">
            <a:prstTxWarp prst="textNoShape">
              <a:avLst/>
            </a:prstTxWarp>
            <a:spAutoFit/>
          </a:bodyPr>
          <a:lstStyle/>
          <a:p>
            <a:r>
              <a:rPr lang="en-US"/>
              <a:t>likelihood</a:t>
            </a:r>
          </a:p>
        </p:txBody>
      </p:sp>
      <p:sp>
        <p:nvSpPr>
          <p:cNvPr id="80916" name="TextBox 35"/>
          <p:cNvSpPr txBox="1">
            <a:spLocks noChangeArrowheads="1"/>
          </p:cNvSpPr>
          <p:nvPr/>
        </p:nvSpPr>
        <p:spPr bwMode="auto">
          <a:xfrm>
            <a:off x="7307263" y="5508625"/>
            <a:ext cx="646112" cy="369888"/>
          </a:xfrm>
          <a:prstGeom prst="rect">
            <a:avLst/>
          </a:prstGeom>
          <a:noFill/>
          <a:ln w="9525">
            <a:noFill/>
            <a:miter lim="800000"/>
            <a:headEnd/>
            <a:tailEnd/>
          </a:ln>
        </p:spPr>
        <p:txBody>
          <a:bodyPr wrap="none">
            <a:prstTxWarp prst="textNoShape">
              <a:avLst/>
            </a:prstTxWarp>
            <a:spAutoFit/>
          </a:bodyPr>
          <a:lstStyle/>
          <a:p>
            <a:r>
              <a:rPr lang="en-US"/>
              <a:t>prior</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1923" name="Picture 11"/>
          <p:cNvPicPr>
            <a:picLocks noChangeAspect="1"/>
          </p:cNvPicPr>
          <p:nvPr/>
        </p:nvPicPr>
        <p:blipFill>
          <a:blip r:embed="rId2"/>
          <a:srcRect/>
          <a:stretch>
            <a:fillRect/>
          </a:stretch>
        </p:blipFill>
        <p:spPr bwMode="auto">
          <a:xfrm>
            <a:off x="3540125" y="1582738"/>
            <a:ext cx="2389188" cy="2365375"/>
          </a:xfrm>
          <a:prstGeom prst="rect">
            <a:avLst/>
          </a:prstGeom>
          <a:noFill/>
          <a:ln w="57150">
            <a:solidFill>
              <a:srgbClr val="FF0000"/>
            </a:solidFill>
            <a:round/>
            <a:headEnd/>
            <a:tailEnd/>
          </a:ln>
        </p:spPr>
      </p:pic>
      <p:pic>
        <p:nvPicPr>
          <p:cNvPr id="81924"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sp>
        <p:nvSpPr>
          <p:cNvPr id="81925"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1926" name="TextBox 18"/>
          <p:cNvSpPr txBox="1">
            <a:spLocks noChangeArrowheads="1"/>
          </p:cNvSpPr>
          <p:nvPr/>
        </p:nvSpPr>
        <p:spPr bwMode="auto">
          <a:xfrm>
            <a:off x="5918200" y="2524125"/>
            <a:ext cx="423863" cy="585788"/>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1927"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a:t>Decomposition of a noisy image </a:t>
            </a:r>
          </a:p>
        </p:txBody>
      </p:sp>
      <p:pic>
        <p:nvPicPr>
          <p:cNvPr id="81928" name="Picture 20"/>
          <p:cNvPicPr>
            <a:picLocks noChangeAspect="1"/>
          </p:cNvPicPr>
          <p:nvPr/>
        </p:nvPicPr>
        <p:blipFill>
          <a:blip r:embed="rId4"/>
          <a:srcRect/>
          <a:stretch>
            <a:fillRect/>
          </a:stretch>
        </p:blipFill>
        <p:spPr bwMode="auto">
          <a:xfrm>
            <a:off x="1243013" y="1435100"/>
            <a:ext cx="966787" cy="350838"/>
          </a:xfrm>
          <a:prstGeom prst="rect">
            <a:avLst/>
          </a:prstGeom>
          <a:noFill/>
          <a:ln w="9525">
            <a:noFill/>
            <a:miter lim="800000"/>
            <a:headEnd/>
            <a:tailEnd/>
          </a:ln>
        </p:spPr>
      </p:pic>
      <p:pic>
        <p:nvPicPr>
          <p:cNvPr id="81929" name="Picture 22"/>
          <p:cNvPicPr>
            <a:picLocks noChangeAspect="1"/>
          </p:cNvPicPr>
          <p:nvPr/>
        </p:nvPicPr>
        <p:blipFill>
          <a:blip r:embed="rId5"/>
          <a:srcRect/>
          <a:stretch>
            <a:fillRect/>
          </a:stretch>
        </p:blipFill>
        <p:spPr bwMode="auto">
          <a:xfrm>
            <a:off x="4386263" y="1390650"/>
            <a:ext cx="863600" cy="338138"/>
          </a:xfrm>
          <a:prstGeom prst="rect">
            <a:avLst/>
          </a:prstGeom>
          <a:noFill/>
          <a:ln w="9525">
            <a:noFill/>
            <a:miter lim="800000"/>
            <a:headEnd/>
            <a:tailEnd/>
          </a:ln>
        </p:spPr>
      </p:pic>
      <p:grpSp>
        <p:nvGrpSpPr>
          <p:cNvPr id="81930" name="Group 28"/>
          <p:cNvGrpSpPr>
            <a:grpSpLocks/>
          </p:cNvGrpSpPr>
          <p:nvPr/>
        </p:nvGrpSpPr>
        <p:grpSpPr bwMode="auto">
          <a:xfrm>
            <a:off x="6329363" y="1427163"/>
            <a:ext cx="2393950" cy="2917825"/>
            <a:chOff x="1130487" y="3201328"/>
            <a:chExt cx="2394092" cy="2918666"/>
          </a:xfrm>
        </p:grpSpPr>
        <p:pic>
          <p:nvPicPr>
            <p:cNvPr id="81945" name="Picture 10"/>
            <p:cNvPicPr>
              <a:picLocks noChangeAspect="1"/>
            </p:cNvPicPr>
            <p:nvPr/>
          </p:nvPicPr>
          <p:blipFill>
            <a:blip r:embed="rId6"/>
            <a:srcRect/>
            <a:stretch>
              <a:fillRect/>
            </a:stretch>
          </p:blipFill>
          <p:spPr bwMode="auto">
            <a:xfrm>
              <a:off x="1130487" y="3364545"/>
              <a:ext cx="2394092" cy="2377272"/>
            </a:xfrm>
            <a:prstGeom prst="rect">
              <a:avLst/>
            </a:prstGeom>
            <a:noFill/>
            <a:ln w="57150">
              <a:solidFill>
                <a:srgbClr val="008000"/>
              </a:solidFill>
              <a:round/>
              <a:headEnd/>
              <a:tailEnd/>
            </a:ln>
          </p:spPr>
        </p:pic>
        <p:pic>
          <p:nvPicPr>
            <p:cNvPr id="81946" name="Picture 21"/>
            <p:cNvPicPr>
              <a:picLocks noChangeAspect="1"/>
            </p:cNvPicPr>
            <p:nvPr/>
          </p:nvPicPr>
          <p:blipFill>
            <a:blip r:embed="rId7"/>
            <a:srcRect/>
            <a:stretch>
              <a:fillRect/>
            </a:stretch>
          </p:blipFill>
          <p:spPr bwMode="auto">
            <a:xfrm>
              <a:off x="1961659" y="3201328"/>
              <a:ext cx="832127" cy="328353"/>
            </a:xfrm>
            <a:prstGeom prst="rect">
              <a:avLst/>
            </a:prstGeom>
            <a:noFill/>
            <a:ln w="9525">
              <a:noFill/>
              <a:miter lim="800000"/>
              <a:headEnd/>
              <a:tailEnd/>
            </a:ln>
          </p:spPr>
        </p:pic>
        <p:sp>
          <p:nvSpPr>
            <p:cNvPr id="81947" name="TextBox 23"/>
            <p:cNvSpPr txBox="1">
              <a:spLocks noChangeArrowheads="1"/>
            </p:cNvSpPr>
            <p:nvPr/>
          </p:nvSpPr>
          <p:spPr bwMode="auto">
            <a:xfrm>
              <a:off x="1553907" y="5750662"/>
              <a:ext cx="1621620" cy="369332"/>
            </a:xfrm>
            <a:prstGeom prst="rect">
              <a:avLst/>
            </a:prstGeom>
            <a:noFill/>
            <a:ln w="9525">
              <a:noFill/>
              <a:miter lim="800000"/>
              <a:headEnd/>
              <a:tailEnd/>
            </a:ln>
          </p:spPr>
          <p:txBody>
            <a:bodyPr wrap="none">
              <a:prstTxWarp prst="textNoShape">
                <a:avLst/>
              </a:prstTxWarp>
              <a:spAutoFit/>
            </a:bodyPr>
            <a:lstStyle/>
            <a:p>
              <a:r>
                <a:rPr lang="en-US"/>
                <a:t>Natural image</a:t>
              </a:r>
            </a:p>
          </p:txBody>
        </p:sp>
      </p:grpSp>
      <p:sp>
        <p:nvSpPr>
          <p:cNvPr id="81931" name="TextBox 24"/>
          <p:cNvSpPr txBox="1">
            <a:spLocks noChangeArrowheads="1"/>
          </p:cNvSpPr>
          <p:nvPr/>
        </p:nvSpPr>
        <p:spPr bwMode="auto">
          <a:xfrm>
            <a:off x="3141663" y="3962400"/>
            <a:ext cx="2493962" cy="369888"/>
          </a:xfrm>
          <a:prstGeom prst="rect">
            <a:avLst/>
          </a:prstGeom>
          <a:noFill/>
          <a:ln w="9525">
            <a:noFill/>
            <a:miter lim="800000"/>
            <a:headEnd/>
            <a:tailEnd/>
          </a:ln>
        </p:spPr>
        <p:txBody>
          <a:bodyPr wrap="none">
            <a:prstTxWarp prst="textNoShape">
              <a:avLst/>
            </a:prstTxWarp>
            <a:spAutoFit/>
          </a:bodyPr>
          <a:lstStyle/>
          <a:p>
            <a:r>
              <a:rPr lang="en-US"/>
              <a:t>White Gaussian noise:</a:t>
            </a:r>
          </a:p>
        </p:txBody>
      </p:sp>
      <p:sp>
        <p:nvSpPr>
          <p:cNvPr id="81932" name="TextBox 25"/>
          <p:cNvSpPr txBox="1">
            <a:spLocks noChangeArrowheads="1"/>
          </p:cNvSpPr>
          <p:nvPr/>
        </p:nvSpPr>
        <p:spPr bwMode="auto">
          <a:xfrm>
            <a:off x="5449888" y="3967163"/>
            <a:ext cx="1093787" cy="369887"/>
          </a:xfrm>
          <a:prstGeom prst="rect">
            <a:avLst/>
          </a:prstGeom>
          <a:noFill/>
          <a:ln w="9525">
            <a:noFill/>
            <a:miter lim="800000"/>
            <a:headEnd/>
            <a:tailEnd/>
          </a:ln>
        </p:spPr>
        <p:txBody>
          <a:bodyPr wrap="none">
            <a:prstTxWarp prst="textNoShape">
              <a:avLst/>
            </a:prstTxWarp>
            <a:spAutoFit/>
          </a:bodyPr>
          <a:lstStyle/>
          <a:p>
            <a:r>
              <a:rPr lang="en-US" i="1"/>
              <a:t>N</a:t>
            </a:r>
            <a:r>
              <a:rPr lang="en-US"/>
              <a:t>(0, </a:t>
            </a:r>
            <a:r>
              <a:rPr lang="en-US">
                <a:latin typeface="Symbol" pitchFamily="-1" charset="2"/>
                <a:ea typeface="Symbol" pitchFamily="-1" charset="2"/>
                <a:cs typeface="Symbol" pitchFamily="-1" charset="2"/>
              </a:rPr>
              <a:t>s</a:t>
            </a:r>
            <a:r>
              <a:rPr lang="en-US" baseline="-25000"/>
              <a:t>n</a:t>
            </a:r>
            <a:r>
              <a:rPr lang="en-US" baseline="30000"/>
              <a:t>2</a:t>
            </a:r>
            <a:r>
              <a:rPr lang="en-US"/>
              <a:t>)</a:t>
            </a:r>
          </a:p>
        </p:txBody>
      </p:sp>
      <p:pic>
        <p:nvPicPr>
          <p:cNvPr id="81933" name="Picture 27"/>
          <p:cNvPicPr>
            <a:picLocks noChangeAspect="1"/>
          </p:cNvPicPr>
          <p:nvPr/>
        </p:nvPicPr>
        <p:blipFill>
          <a:blip r:embed="rId8"/>
          <a:srcRect/>
          <a:stretch>
            <a:fillRect/>
          </a:stretch>
        </p:blipFill>
        <p:spPr bwMode="auto">
          <a:xfrm>
            <a:off x="109538" y="4914900"/>
            <a:ext cx="1978025" cy="812800"/>
          </a:xfrm>
          <a:prstGeom prst="rect">
            <a:avLst/>
          </a:prstGeom>
          <a:noFill/>
          <a:ln w="9525">
            <a:noFill/>
            <a:miter lim="800000"/>
            <a:headEnd/>
            <a:tailEnd/>
          </a:ln>
        </p:spPr>
      </p:pic>
      <p:sp>
        <p:nvSpPr>
          <p:cNvPr id="81934" name="TextBox 29"/>
          <p:cNvSpPr txBox="1">
            <a:spLocks noChangeArrowheads="1"/>
          </p:cNvSpPr>
          <p:nvPr/>
        </p:nvSpPr>
        <p:spPr bwMode="auto">
          <a:xfrm>
            <a:off x="300038" y="4479925"/>
            <a:ext cx="7324725" cy="369888"/>
          </a:xfrm>
          <a:prstGeom prst="rect">
            <a:avLst/>
          </a:prstGeom>
          <a:noFill/>
          <a:ln w="9525">
            <a:noFill/>
            <a:miter lim="800000"/>
            <a:headEnd/>
            <a:tailEnd/>
          </a:ln>
        </p:spPr>
        <p:txBody>
          <a:bodyPr wrap="none">
            <a:prstTxWarp prst="textNoShape">
              <a:avLst/>
            </a:prstTxWarp>
            <a:spAutoFit/>
          </a:bodyPr>
          <a:lstStyle/>
          <a:p>
            <a:r>
              <a:rPr lang="en-US"/>
              <a:t>Find I(x,y) that maximizes the posterior (maximum a posteriory, MAP): </a:t>
            </a:r>
          </a:p>
        </p:txBody>
      </p:sp>
      <p:pic>
        <p:nvPicPr>
          <p:cNvPr id="81935" name="Picture 30"/>
          <p:cNvPicPr>
            <a:picLocks noChangeAspect="1"/>
          </p:cNvPicPr>
          <p:nvPr/>
        </p:nvPicPr>
        <p:blipFill>
          <a:blip r:embed="rId9"/>
          <a:srcRect/>
          <a:stretch>
            <a:fillRect/>
          </a:stretch>
        </p:blipFill>
        <p:spPr bwMode="auto">
          <a:xfrm>
            <a:off x="2205038" y="4968875"/>
            <a:ext cx="1381125" cy="795338"/>
          </a:xfrm>
          <a:prstGeom prst="rect">
            <a:avLst/>
          </a:prstGeom>
          <a:noFill/>
          <a:ln w="9525">
            <a:noFill/>
            <a:miter lim="800000"/>
            <a:headEnd/>
            <a:tailEnd/>
          </a:ln>
        </p:spPr>
      </p:pic>
      <p:pic>
        <p:nvPicPr>
          <p:cNvPr id="81936" name="Picture 31"/>
          <p:cNvPicPr>
            <a:picLocks noChangeAspect="1"/>
          </p:cNvPicPr>
          <p:nvPr/>
        </p:nvPicPr>
        <p:blipFill>
          <a:blip r:embed="rId10"/>
          <a:srcRect/>
          <a:stretch>
            <a:fillRect/>
          </a:stretch>
        </p:blipFill>
        <p:spPr bwMode="auto">
          <a:xfrm>
            <a:off x="4187825" y="4951413"/>
            <a:ext cx="1322388" cy="708025"/>
          </a:xfrm>
          <a:prstGeom prst="rect">
            <a:avLst/>
          </a:prstGeom>
          <a:noFill/>
          <a:ln w="9525">
            <a:solidFill>
              <a:srgbClr val="FF0000"/>
            </a:solidFill>
            <a:miter lim="800000"/>
            <a:headEnd/>
            <a:tailEnd/>
          </a:ln>
        </p:spPr>
      </p:pic>
      <p:pic>
        <p:nvPicPr>
          <p:cNvPr id="81937" name="Picture 32"/>
          <p:cNvPicPr>
            <a:picLocks noChangeAspect="1"/>
          </p:cNvPicPr>
          <p:nvPr/>
        </p:nvPicPr>
        <p:blipFill>
          <a:blip r:embed="rId11"/>
          <a:srcRect/>
          <a:stretch>
            <a:fillRect/>
          </a:stretch>
        </p:blipFill>
        <p:spPr bwMode="auto">
          <a:xfrm>
            <a:off x="7165975" y="4914900"/>
            <a:ext cx="841375" cy="635000"/>
          </a:xfrm>
          <a:prstGeom prst="rect">
            <a:avLst/>
          </a:prstGeom>
          <a:noFill/>
          <a:ln w="9525">
            <a:solidFill>
              <a:srgbClr val="008000"/>
            </a:solidFill>
            <a:miter lim="800000"/>
            <a:headEnd/>
            <a:tailEnd/>
          </a:ln>
        </p:spPr>
      </p:pic>
      <p:sp>
        <p:nvSpPr>
          <p:cNvPr id="81938" name="TextBox 33"/>
          <p:cNvSpPr txBox="1">
            <a:spLocks noChangeArrowheads="1"/>
          </p:cNvSpPr>
          <p:nvPr/>
        </p:nvSpPr>
        <p:spPr bwMode="auto">
          <a:xfrm>
            <a:off x="6238875" y="5095875"/>
            <a:ext cx="300038" cy="3698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1939" name="TextBox 34"/>
          <p:cNvSpPr txBox="1">
            <a:spLocks noChangeArrowheads="1"/>
          </p:cNvSpPr>
          <p:nvPr/>
        </p:nvSpPr>
        <p:spPr bwMode="auto">
          <a:xfrm>
            <a:off x="4275138" y="5592763"/>
            <a:ext cx="1147762" cy="369887"/>
          </a:xfrm>
          <a:prstGeom prst="rect">
            <a:avLst/>
          </a:prstGeom>
          <a:noFill/>
          <a:ln w="9525">
            <a:noFill/>
            <a:miter lim="800000"/>
            <a:headEnd/>
            <a:tailEnd/>
          </a:ln>
        </p:spPr>
        <p:txBody>
          <a:bodyPr wrap="none">
            <a:prstTxWarp prst="textNoShape">
              <a:avLst/>
            </a:prstTxWarp>
            <a:spAutoFit/>
          </a:bodyPr>
          <a:lstStyle/>
          <a:p>
            <a:r>
              <a:rPr lang="en-US"/>
              <a:t>likelihood</a:t>
            </a:r>
          </a:p>
        </p:txBody>
      </p:sp>
      <p:sp>
        <p:nvSpPr>
          <p:cNvPr id="81940" name="TextBox 35"/>
          <p:cNvSpPr txBox="1">
            <a:spLocks noChangeArrowheads="1"/>
          </p:cNvSpPr>
          <p:nvPr/>
        </p:nvSpPr>
        <p:spPr bwMode="auto">
          <a:xfrm>
            <a:off x="7307263" y="5508625"/>
            <a:ext cx="646112" cy="369888"/>
          </a:xfrm>
          <a:prstGeom prst="rect">
            <a:avLst/>
          </a:prstGeom>
          <a:noFill/>
          <a:ln w="9525">
            <a:noFill/>
            <a:miter lim="800000"/>
            <a:headEnd/>
            <a:tailEnd/>
          </a:ln>
        </p:spPr>
        <p:txBody>
          <a:bodyPr wrap="none">
            <a:prstTxWarp prst="textNoShape">
              <a:avLst/>
            </a:prstTxWarp>
            <a:spAutoFit/>
          </a:bodyPr>
          <a:lstStyle/>
          <a:p>
            <a:r>
              <a:rPr lang="en-US"/>
              <a:t>prior</a:t>
            </a:r>
          </a:p>
        </p:txBody>
      </p:sp>
      <p:pic>
        <p:nvPicPr>
          <p:cNvPr id="81941" name="Picture 26"/>
          <p:cNvPicPr>
            <a:picLocks noChangeAspect="1"/>
          </p:cNvPicPr>
          <p:nvPr/>
        </p:nvPicPr>
        <p:blipFill>
          <a:blip r:embed="rId12"/>
          <a:srcRect/>
          <a:stretch>
            <a:fillRect/>
          </a:stretch>
        </p:blipFill>
        <p:spPr bwMode="auto">
          <a:xfrm>
            <a:off x="3513138" y="6086475"/>
            <a:ext cx="2600325" cy="447675"/>
          </a:xfrm>
          <a:prstGeom prst="rect">
            <a:avLst/>
          </a:prstGeom>
          <a:noFill/>
          <a:ln w="19050">
            <a:solidFill>
              <a:srgbClr val="FF0000"/>
            </a:solidFill>
            <a:round/>
            <a:headEnd/>
            <a:tailEnd/>
          </a:ln>
        </p:spPr>
      </p:pic>
      <p:pic>
        <p:nvPicPr>
          <p:cNvPr id="81942" name="Picture 28"/>
          <p:cNvPicPr>
            <a:picLocks noChangeAspect="1"/>
          </p:cNvPicPr>
          <p:nvPr/>
        </p:nvPicPr>
        <p:blipFill>
          <a:blip r:embed="rId13"/>
          <a:srcRect/>
          <a:stretch>
            <a:fillRect/>
          </a:stretch>
        </p:blipFill>
        <p:spPr bwMode="auto">
          <a:xfrm>
            <a:off x="6496050" y="5837238"/>
            <a:ext cx="2424113" cy="849312"/>
          </a:xfrm>
          <a:prstGeom prst="rect">
            <a:avLst/>
          </a:prstGeom>
          <a:noFill/>
          <a:ln w="19050">
            <a:solidFill>
              <a:srgbClr val="008000"/>
            </a:solidFill>
            <a:round/>
            <a:headEnd/>
            <a:tailEnd/>
          </a:ln>
        </p:spPr>
      </p:pic>
      <p:sp>
        <p:nvSpPr>
          <p:cNvPr id="81943" name="TextBox 36"/>
          <p:cNvSpPr txBox="1">
            <a:spLocks noChangeArrowheads="1"/>
          </p:cNvSpPr>
          <p:nvPr/>
        </p:nvSpPr>
        <p:spPr bwMode="auto">
          <a:xfrm>
            <a:off x="6162675" y="6092825"/>
            <a:ext cx="300038" cy="368300"/>
          </a:xfrm>
          <a:prstGeom prst="rect">
            <a:avLst/>
          </a:prstGeom>
          <a:noFill/>
          <a:ln w="9525">
            <a:noFill/>
            <a:miter lim="800000"/>
            <a:headEnd/>
            <a:tailEnd/>
          </a:ln>
        </p:spPr>
        <p:txBody>
          <a:bodyPr wrap="none">
            <a:prstTxWarp prst="textNoShape">
              <a:avLst/>
            </a:prstTxWarp>
            <a:spAutoFit/>
          </a:bodyPr>
          <a:lstStyle/>
          <a:p>
            <a:r>
              <a:rPr lang="en-US" dirty="0" err="1"/>
              <a:t>x</a:t>
            </a:r>
            <a:endParaRPr lang="en-US" dirty="0"/>
          </a:p>
        </p:txBody>
      </p:sp>
      <p:pic>
        <p:nvPicPr>
          <p:cNvPr id="81944" name="Picture 37"/>
          <p:cNvPicPr>
            <a:picLocks noChangeAspect="1"/>
          </p:cNvPicPr>
          <p:nvPr/>
        </p:nvPicPr>
        <p:blipFill>
          <a:blip r:embed="rId9"/>
          <a:srcRect/>
          <a:stretch>
            <a:fillRect/>
          </a:stretch>
        </p:blipFill>
        <p:spPr bwMode="auto">
          <a:xfrm>
            <a:off x="1985963" y="5997575"/>
            <a:ext cx="1381125" cy="795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3" grpId="0"/>
    </p:bld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2947" name="Picture 27"/>
          <p:cNvPicPr>
            <a:picLocks noChangeAspect="1"/>
          </p:cNvPicPr>
          <p:nvPr/>
        </p:nvPicPr>
        <p:blipFill>
          <a:blip r:embed="rId2"/>
          <a:srcRect/>
          <a:stretch>
            <a:fillRect/>
          </a:stretch>
        </p:blipFill>
        <p:spPr bwMode="auto">
          <a:xfrm>
            <a:off x="125413" y="1231900"/>
            <a:ext cx="1978025" cy="811213"/>
          </a:xfrm>
          <a:prstGeom prst="rect">
            <a:avLst/>
          </a:prstGeom>
          <a:noFill/>
          <a:ln w="9525">
            <a:noFill/>
            <a:miter lim="800000"/>
            <a:headEnd/>
            <a:tailEnd/>
          </a:ln>
        </p:spPr>
      </p:pic>
      <p:pic>
        <p:nvPicPr>
          <p:cNvPr id="82948" name="Picture 30"/>
          <p:cNvPicPr>
            <a:picLocks noChangeAspect="1"/>
          </p:cNvPicPr>
          <p:nvPr/>
        </p:nvPicPr>
        <p:blipFill>
          <a:blip r:embed="rId3"/>
          <a:srcRect/>
          <a:stretch>
            <a:fillRect/>
          </a:stretch>
        </p:blipFill>
        <p:spPr bwMode="auto">
          <a:xfrm>
            <a:off x="2220913" y="1284288"/>
            <a:ext cx="1381125" cy="796925"/>
          </a:xfrm>
          <a:prstGeom prst="rect">
            <a:avLst/>
          </a:prstGeom>
          <a:noFill/>
          <a:ln w="9525">
            <a:noFill/>
            <a:miter lim="800000"/>
            <a:headEnd/>
            <a:tailEnd/>
          </a:ln>
        </p:spPr>
      </p:pic>
      <p:pic>
        <p:nvPicPr>
          <p:cNvPr id="82949" name="Picture 31"/>
          <p:cNvPicPr>
            <a:picLocks noChangeAspect="1"/>
          </p:cNvPicPr>
          <p:nvPr/>
        </p:nvPicPr>
        <p:blipFill>
          <a:blip r:embed="rId4"/>
          <a:srcRect/>
          <a:stretch>
            <a:fillRect/>
          </a:stretch>
        </p:blipFill>
        <p:spPr bwMode="auto">
          <a:xfrm>
            <a:off x="4203700" y="1266825"/>
            <a:ext cx="1322388" cy="709613"/>
          </a:xfrm>
          <a:prstGeom prst="rect">
            <a:avLst/>
          </a:prstGeom>
          <a:noFill/>
          <a:ln w="9525">
            <a:solidFill>
              <a:srgbClr val="FF0000"/>
            </a:solidFill>
            <a:miter lim="800000"/>
            <a:headEnd/>
            <a:tailEnd/>
          </a:ln>
        </p:spPr>
      </p:pic>
      <p:pic>
        <p:nvPicPr>
          <p:cNvPr id="82950" name="Picture 32"/>
          <p:cNvPicPr>
            <a:picLocks noChangeAspect="1"/>
          </p:cNvPicPr>
          <p:nvPr/>
        </p:nvPicPr>
        <p:blipFill>
          <a:blip r:embed="rId5"/>
          <a:srcRect/>
          <a:stretch>
            <a:fillRect/>
          </a:stretch>
        </p:blipFill>
        <p:spPr bwMode="auto">
          <a:xfrm>
            <a:off x="7181850" y="1230313"/>
            <a:ext cx="841375" cy="636587"/>
          </a:xfrm>
          <a:prstGeom prst="rect">
            <a:avLst/>
          </a:prstGeom>
          <a:noFill/>
          <a:ln w="9525">
            <a:solidFill>
              <a:srgbClr val="008000"/>
            </a:solidFill>
            <a:miter lim="800000"/>
            <a:headEnd/>
            <a:tailEnd/>
          </a:ln>
        </p:spPr>
      </p:pic>
      <p:sp>
        <p:nvSpPr>
          <p:cNvPr id="82951" name="TextBox 33"/>
          <p:cNvSpPr txBox="1">
            <a:spLocks noChangeArrowheads="1"/>
          </p:cNvSpPr>
          <p:nvPr/>
        </p:nvSpPr>
        <p:spPr bwMode="auto">
          <a:xfrm>
            <a:off x="6254750" y="1411288"/>
            <a:ext cx="300038" cy="369887"/>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2952" name="TextBox 34"/>
          <p:cNvSpPr txBox="1">
            <a:spLocks noChangeArrowheads="1"/>
          </p:cNvSpPr>
          <p:nvPr/>
        </p:nvSpPr>
        <p:spPr bwMode="auto">
          <a:xfrm>
            <a:off x="4291013" y="1909763"/>
            <a:ext cx="1147762" cy="368300"/>
          </a:xfrm>
          <a:prstGeom prst="rect">
            <a:avLst/>
          </a:prstGeom>
          <a:noFill/>
          <a:ln w="9525">
            <a:noFill/>
            <a:miter lim="800000"/>
            <a:headEnd/>
            <a:tailEnd/>
          </a:ln>
        </p:spPr>
        <p:txBody>
          <a:bodyPr wrap="none">
            <a:prstTxWarp prst="textNoShape">
              <a:avLst/>
            </a:prstTxWarp>
            <a:spAutoFit/>
          </a:bodyPr>
          <a:lstStyle/>
          <a:p>
            <a:r>
              <a:rPr lang="en-US"/>
              <a:t>likelihood</a:t>
            </a:r>
          </a:p>
        </p:txBody>
      </p:sp>
      <p:sp>
        <p:nvSpPr>
          <p:cNvPr id="82953" name="TextBox 35"/>
          <p:cNvSpPr txBox="1">
            <a:spLocks noChangeArrowheads="1"/>
          </p:cNvSpPr>
          <p:nvPr/>
        </p:nvSpPr>
        <p:spPr bwMode="auto">
          <a:xfrm>
            <a:off x="7323138" y="1824038"/>
            <a:ext cx="646112" cy="369887"/>
          </a:xfrm>
          <a:prstGeom prst="rect">
            <a:avLst/>
          </a:prstGeom>
          <a:noFill/>
          <a:ln w="9525">
            <a:noFill/>
            <a:miter lim="800000"/>
            <a:headEnd/>
            <a:tailEnd/>
          </a:ln>
        </p:spPr>
        <p:txBody>
          <a:bodyPr wrap="none">
            <a:prstTxWarp prst="textNoShape">
              <a:avLst/>
            </a:prstTxWarp>
            <a:spAutoFit/>
          </a:bodyPr>
          <a:lstStyle/>
          <a:p>
            <a:r>
              <a:rPr lang="en-US" dirty="0"/>
              <a:t>prior</a:t>
            </a:r>
          </a:p>
        </p:txBody>
      </p:sp>
      <p:grpSp>
        <p:nvGrpSpPr>
          <p:cNvPr id="22" name="Group 21"/>
          <p:cNvGrpSpPr/>
          <p:nvPr/>
        </p:nvGrpSpPr>
        <p:grpSpPr>
          <a:xfrm>
            <a:off x="2001838" y="2154238"/>
            <a:ext cx="6934200" cy="954087"/>
            <a:chOff x="2001838" y="2154238"/>
            <a:chExt cx="6934200" cy="954087"/>
          </a:xfrm>
        </p:grpSpPr>
        <p:pic>
          <p:nvPicPr>
            <p:cNvPr id="82954" name="Picture 26"/>
            <p:cNvPicPr>
              <a:picLocks noChangeAspect="1"/>
            </p:cNvPicPr>
            <p:nvPr/>
          </p:nvPicPr>
          <p:blipFill>
            <a:blip r:embed="rId6"/>
            <a:srcRect/>
            <a:stretch>
              <a:fillRect/>
            </a:stretch>
          </p:blipFill>
          <p:spPr bwMode="auto">
            <a:xfrm>
              <a:off x="3529013" y="2403475"/>
              <a:ext cx="2600325" cy="446088"/>
            </a:xfrm>
            <a:prstGeom prst="rect">
              <a:avLst/>
            </a:prstGeom>
            <a:noFill/>
            <a:ln w="19050">
              <a:solidFill>
                <a:srgbClr val="FF0000"/>
              </a:solidFill>
              <a:round/>
              <a:headEnd/>
              <a:tailEnd/>
            </a:ln>
          </p:spPr>
        </p:pic>
        <p:pic>
          <p:nvPicPr>
            <p:cNvPr id="82955" name="Picture 28"/>
            <p:cNvPicPr>
              <a:picLocks noChangeAspect="1"/>
            </p:cNvPicPr>
            <p:nvPr/>
          </p:nvPicPr>
          <p:blipFill>
            <a:blip r:embed="rId7"/>
            <a:srcRect/>
            <a:stretch>
              <a:fillRect/>
            </a:stretch>
          </p:blipFill>
          <p:spPr bwMode="auto">
            <a:xfrm>
              <a:off x="6511925" y="2154238"/>
              <a:ext cx="2424113" cy="849312"/>
            </a:xfrm>
            <a:prstGeom prst="rect">
              <a:avLst/>
            </a:prstGeom>
            <a:noFill/>
            <a:ln w="19050">
              <a:solidFill>
                <a:srgbClr val="008000"/>
              </a:solidFill>
              <a:round/>
              <a:headEnd/>
              <a:tailEnd/>
            </a:ln>
          </p:spPr>
        </p:pic>
        <p:sp>
          <p:nvSpPr>
            <p:cNvPr id="82956" name="TextBox 36"/>
            <p:cNvSpPr txBox="1">
              <a:spLocks noChangeArrowheads="1"/>
            </p:cNvSpPr>
            <p:nvPr/>
          </p:nvSpPr>
          <p:spPr bwMode="auto">
            <a:xfrm>
              <a:off x="6178550" y="2408238"/>
              <a:ext cx="300038" cy="369887"/>
            </a:xfrm>
            <a:prstGeom prst="rect">
              <a:avLst/>
            </a:prstGeom>
            <a:noFill/>
            <a:ln w="9525">
              <a:noFill/>
              <a:miter lim="800000"/>
              <a:headEnd/>
              <a:tailEnd/>
            </a:ln>
          </p:spPr>
          <p:txBody>
            <a:bodyPr wrap="none">
              <a:prstTxWarp prst="textNoShape">
                <a:avLst/>
              </a:prstTxWarp>
              <a:spAutoFit/>
            </a:bodyPr>
            <a:lstStyle/>
            <a:p>
              <a:r>
                <a:rPr lang="en-US"/>
                <a:t>x</a:t>
              </a:r>
            </a:p>
          </p:txBody>
        </p:sp>
        <p:pic>
          <p:nvPicPr>
            <p:cNvPr id="82957" name="Picture 37"/>
            <p:cNvPicPr>
              <a:picLocks noChangeAspect="1"/>
            </p:cNvPicPr>
            <p:nvPr/>
          </p:nvPicPr>
          <p:blipFill>
            <a:blip r:embed="rId3"/>
            <a:srcRect/>
            <a:stretch>
              <a:fillRect/>
            </a:stretch>
          </p:blipFill>
          <p:spPr bwMode="auto">
            <a:xfrm>
              <a:off x="2001838" y="2312988"/>
              <a:ext cx="1381125" cy="795337"/>
            </a:xfrm>
            <a:prstGeom prst="rect">
              <a:avLst/>
            </a:prstGeom>
            <a:noFill/>
            <a:ln w="9525">
              <a:noFill/>
              <a:miter lim="800000"/>
              <a:headEnd/>
              <a:tailEnd/>
            </a:ln>
          </p:spPr>
        </p:pic>
      </p:grpSp>
      <p:pic>
        <p:nvPicPr>
          <p:cNvPr id="82959" name="Picture 40"/>
          <p:cNvPicPr>
            <a:picLocks noChangeAspect="1"/>
          </p:cNvPicPr>
          <p:nvPr/>
        </p:nvPicPr>
        <p:blipFill>
          <a:blip r:embed="rId8"/>
          <a:srcRect/>
          <a:stretch>
            <a:fillRect/>
          </a:stretch>
        </p:blipFill>
        <p:spPr bwMode="auto">
          <a:xfrm>
            <a:off x="1601788" y="4902200"/>
            <a:ext cx="4567237" cy="1323975"/>
          </a:xfrm>
          <a:prstGeom prst="rect">
            <a:avLst/>
          </a:prstGeom>
          <a:noFill/>
          <a:ln w="9525">
            <a:noFill/>
            <a:miter lim="800000"/>
            <a:headEnd/>
            <a:tailEnd/>
          </a:ln>
        </p:spPr>
      </p:pic>
      <p:sp>
        <p:nvSpPr>
          <p:cNvPr id="82960" name="TextBox 41"/>
          <p:cNvSpPr txBox="1">
            <a:spLocks noChangeArrowheads="1"/>
          </p:cNvSpPr>
          <p:nvPr/>
        </p:nvSpPr>
        <p:spPr bwMode="auto">
          <a:xfrm>
            <a:off x="741363" y="4441825"/>
            <a:ext cx="6572250" cy="368300"/>
          </a:xfrm>
          <a:prstGeom prst="rect">
            <a:avLst/>
          </a:prstGeom>
          <a:noFill/>
          <a:ln w="9525">
            <a:noFill/>
            <a:miter lim="800000"/>
            <a:headEnd/>
            <a:tailEnd/>
          </a:ln>
        </p:spPr>
        <p:txBody>
          <a:bodyPr wrap="none">
            <a:prstTxWarp prst="textNoShape">
              <a:avLst/>
            </a:prstTxWarp>
            <a:spAutoFit/>
          </a:bodyPr>
          <a:lstStyle/>
          <a:p>
            <a:r>
              <a:rPr lang="en-US" dirty="0"/>
              <a:t>This can also be written in the Fourier domain, with C = EDE</a:t>
            </a:r>
            <a:r>
              <a:rPr lang="en-US" baseline="30000" dirty="0"/>
              <a:t>T</a:t>
            </a:r>
            <a:r>
              <a:rPr lang="en-US" dirty="0"/>
              <a:t>:</a:t>
            </a:r>
          </a:p>
        </p:txBody>
      </p:sp>
      <p:grpSp>
        <p:nvGrpSpPr>
          <p:cNvPr id="23" name="Group 22"/>
          <p:cNvGrpSpPr/>
          <p:nvPr/>
        </p:nvGrpSpPr>
        <p:grpSpPr>
          <a:xfrm>
            <a:off x="752475" y="3173413"/>
            <a:ext cx="7696200" cy="1152525"/>
            <a:chOff x="752475" y="3173413"/>
            <a:chExt cx="7696200" cy="1152525"/>
          </a:xfrm>
        </p:grpSpPr>
        <p:pic>
          <p:nvPicPr>
            <p:cNvPr id="82958" name="Picture 38"/>
            <p:cNvPicPr>
              <a:picLocks noChangeAspect="1"/>
            </p:cNvPicPr>
            <p:nvPr/>
          </p:nvPicPr>
          <p:blipFill>
            <a:blip r:embed="rId3"/>
            <a:srcRect r="68671"/>
            <a:stretch>
              <a:fillRect/>
            </a:stretch>
          </p:blipFill>
          <p:spPr bwMode="auto">
            <a:xfrm>
              <a:off x="2020888" y="3530600"/>
              <a:ext cx="431800" cy="795338"/>
            </a:xfrm>
            <a:prstGeom prst="rect">
              <a:avLst/>
            </a:prstGeom>
            <a:noFill/>
            <a:ln w="9525">
              <a:noFill/>
              <a:miter lim="800000"/>
              <a:headEnd/>
              <a:tailEnd/>
            </a:ln>
          </p:spPr>
        </p:pic>
        <p:pic>
          <p:nvPicPr>
            <p:cNvPr id="82961" name="Picture 43"/>
            <p:cNvPicPr>
              <a:picLocks noChangeAspect="1"/>
            </p:cNvPicPr>
            <p:nvPr/>
          </p:nvPicPr>
          <p:blipFill>
            <a:blip r:embed="rId9"/>
            <a:srcRect/>
            <a:stretch>
              <a:fillRect/>
            </a:stretch>
          </p:blipFill>
          <p:spPr bwMode="auto">
            <a:xfrm>
              <a:off x="1724025" y="3581400"/>
              <a:ext cx="301625" cy="488950"/>
            </a:xfrm>
            <a:prstGeom prst="rect">
              <a:avLst/>
            </a:prstGeom>
            <a:noFill/>
            <a:ln w="9525">
              <a:noFill/>
              <a:miter lim="800000"/>
              <a:headEnd/>
              <a:tailEnd/>
            </a:ln>
          </p:spPr>
        </p:pic>
        <p:sp>
          <p:nvSpPr>
            <p:cNvPr id="82962" name="TextBox 44"/>
            <p:cNvSpPr txBox="1">
              <a:spLocks noChangeArrowheads="1"/>
            </p:cNvSpPr>
            <p:nvPr/>
          </p:nvSpPr>
          <p:spPr bwMode="auto">
            <a:xfrm>
              <a:off x="752475" y="3173413"/>
              <a:ext cx="1736725" cy="369887"/>
            </a:xfrm>
            <a:prstGeom prst="rect">
              <a:avLst/>
            </a:prstGeom>
            <a:noFill/>
            <a:ln w="9525">
              <a:noFill/>
              <a:miter lim="800000"/>
              <a:headEnd/>
              <a:tailEnd/>
            </a:ln>
          </p:spPr>
          <p:txBody>
            <a:bodyPr wrap="none">
              <a:prstTxWarp prst="textNoShape">
                <a:avLst/>
              </a:prstTxWarp>
              <a:spAutoFit/>
            </a:bodyPr>
            <a:lstStyle/>
            <a:p>
              <a:r>
                <a:rPr lang="en-US" dirty="0"/>
                <a:t>The solution is:</a:t>
              </a:r>
            </a:p>
          </p:txBody>
        </p:sp>
        <p:sp>
          <p:nvSpPr>
            <p:cNvPr id="82963" name="TextBox 45"/>
            <p:cNvSpPr txBox="1">
              <a:spLocks noChangeArrowheads="1"/>
            </p:cNvSpPr>
            <p:nvPr/>
          </p:nvSpPr>
          <p:spPr bwMode="auto">
            <a:xfrm>
              <a:off x="5159375" y="3644900"/>
              <a:ext cx="3289300" cy="368300"/>
            </a:xfrm>
            <a:prstGeom prst="rect">
              <a:avLst/>
            </a:prstGeom>
            <a:noFill/>
            <a:ln w="9525">
              <a:noFill/>
              <a:miter lim="800000"/>
              <a:headEnd/>
              <a:tailEnd/>
            </a:ln>
          </p:spPr>
          <p:txBody>
            <a:bodyPr wrap="none">
              <a:prstTxWarp prst="textNoShape">
                <a:avLst/>
              </a:prstTxWarp>
              <a:spAutoFit/>
            </a:bodyPr>
            <a:lstStyle/>
            <a:p>
              <a:r>
                <a:rPr lang="en-US"/>
                <a:t>(note this is a linear operation)</a:t>
              </a:r>
            </a:p>
          </p:txBody>
        </p:sp>
        <p:pic>
          <p:nvPicPr>
            <p:cNvPr id="82964" name="Picture 47"/>
            <p:cNvPicPr>
              <a:picLocks noChangeAspect="1"/>
            </p:cNvPicPr>
            <p:nvPr/>
          </p:nvPicPr>
          <p:blipFill>
            <a:blip r:embed="rId10"/>
            <a:srcRect/>
            <a:stretch>
              <a:fillRect/>
            </a:stretch>
          </p:blipFill>
          <p:spPr bwMode="auto">
            <a:xfrm>
              <a:off x="2484438" y="3530600"/>
              <a:ext cx="2547937" cy="59213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10"/>
          <p:cNvPicPr>
            <a:picLocks noChangeAspect="1"/>
          </p:cNvPicPr>
          <p:nvPr/>
        </p:nvPicPr>
        <p:blipFill>
          <a:blip r:embed="rId2"/>
          <a:srcRect/>
          <a:stretch>
            <a:fillRect/>
          </a:stretch>
        </p:blipFill>
        <p:spPr bwMode="auto">
          <a:xfrm>
            <a:off x="6265863" y="1604963"/>
            <a:ext cx="2393950" cy="2378075"/>
          </a:xfrm>
          <a:prstGeom prst="rect">
            <a:avLst/>
          </a:prstGeom>
          <a:noFill/>
          <a:ln w="9525">
            <a:noFill/>
            <a:miter lim="800000"/>
            <a:headEnd/>
            <a:tailEnd/>
          </a:ln>
        </p:spPr>
      </p:pic>
      <p:pic>
        <p:nvPicPr>
          <p:cNvPr id="83971"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pic>
        <p:nvPicPr>
          <p:cNvPr id="83972" name="Picture 13"/>
          <p:cNvPicPr>
            <a:picLocks noChangeAspect="1"/>
          </p:cNvPicPr>
          <p:nvPr/>
        </p:nvPicPr>
        <p:blipFill>
          <a:blip r:embed="rId4"/>
          <a:srcRect/>
          <a:stretch>
            <a:fillRect/>
          </a:stretch>
        </p:blipFill>
        <p:spPr bwMode="auto">
          <a:xfrm>
            <a:off x="6318250" y="3979863"/>
            <a:ext cx="2462213" cy="2033587"/>
          </a:xfrm>
          <a:prstGeom prst="rect">
            <a:avLst/>
          </a:prstGeom>
          <a:noFill/>
          <a:ln w="9525">
            <a:noFill/>
            <a:miter lim="800000"/>
            <a:headEnd/>
            <a:tailEnd/>
          </a:ln>
        </p:spPr>
      </p:pic>
      <p:pic>
        <p:nvPicPr>
          <p:cNvPr id="83973" name="Picture 15"/>
          <p:cNvPicPr>
            <a:picLocks noChangeAspect="1"/>
          </p:cNvPicPr>
          <p:nvPr/>
        </p:nvPicPr>
        <p:blipFill>
          <a:blip r:embed="rId5"/>
          <a:srcRect/>
          <a:stretch>
            <a:fillRect/>
          </a:stretch>
        </p:blipFill>
        <p:spPr bwMode="auto">
          <a:xfrm>
            <a:off x="509588" y="3994150"/>
            <a:ext cx="2506662" cy="2055813"/>
          </a:xfrm>
          <a:prstGeom prst="rect">
            <a:avLst/>
          </a:prstGeom>
          <a:noFill/>
          <a:ln w="9525">
            <a:noFill/>
            <a:miter lim="800000"/>
            <a:headEnd/>
            <a:tailEnd/>
          </a:ln>
        </p:spPr>
      </p:pic>
      <p:sp>
        <p:nvSpPr>
          <p:cNvPr id="83974"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3975" name="TextBox 18"/>
          <p:cNvSpPr txBox="1">
            <a:spLocks noChangeArrowheads="1"/>
          </p:cNvSpPr>
          <p:nvPr/>
        </p:nvSpPr>
        <p:spPr bwMode="auto">
          <a:xfrm>
            <a:off x="5878513" y="2524125"/>
            <a:ext cx="423862" cy="585788"/>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3976"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a:t>Decomposition of a noisy image </a:t>
            </a:r>
          </a:p>
        </p:txBody>
      </p:sp>
      <p:pic>
        <p:nvPicPr>
          <p:cNvPr id="83977" name="Picture 20"/>
          <p:cNvPicPr>
            <a:picLocks noChangeAspect="1"/>
          </p:cNvPicPr>
          <p:nvPr/>
        </p:nvPicPr>
        <p:blipFill>
          <a:blip r:embed="rId6"/>
          <a:srcRect/>
          <a:stretch>
            <a:fillRect/>
          </a:stretch>
        </p:blipFill>
        <p:spPr bwMode="auto">
          <a:xfrm>
            <a:off x="1243013" y="1435100"/>
            <a:ext cx="966787" cy="350838"/>
          </a:xfrm>
          <a:prstGeom prst="rect">
            <a:avLst/>
          </a:prstGeom>
          <a:noFill/>
          <a:ln w="9525">
            <a:noFill/>
            <a:miter lim="800000"/>
            <a:headEnd/>
            <a:tailEnd/>
          </a:ln>
        </p:spPr>
      </p:pic>
      <p:pic>
        <p:nvPicPr>
          <p:cNvPr id="83978" name="Picture 21"/>
          <p:cNvPicPr>
            <a:picLocks noChangeAspect="1"/>
          </p:cNvPicPr>
          <p:nvPr/>
        </p:nvPicPr>
        <p:blipFill>
          <a:blip r:embed="rId7"/>
          <a:srcRect/>
          <a:stretch>
            <a:fillRect/>
          </a:stretch>
        </p:blipFill>
        <p:spPr bwMode="auto">
          <a:xfrm>
            <a:off x="7096125" y="1441450"/>
            <a:ext cx="833438" cy="328613"/>
          </a:xfrm>
          <a:prstGeom prst="rect">
            <a:avLst/>
          </a:prstGeom>
          <a:noFill/>
          <a:ln w="9525">
            <a:noFill/>
            <a:miter lim="800000"/>
            <a:headEnd/>
            <a:tailEnd/>
          </a:ln>
        </p:spPr>
      </p:pic>
      <p:grpSp>
        <p:nvGrpSpPr>
          <p:cNvPr id="83979" name="Group 16"/>
          <p:cNvGrpSpPr>
            <a:grpSpLocks/>
          </p:cNvGrpSpPr>
          <p:nvPr/>
        </p:nvGrpSpPr>
        <p:grpSpPr bwMode="auto">
          <a:xfrm>
            <a:off x="3457575" y="1398588"/>
            <a:ext cx="2566988" cy="4779962"/>
            <a:chOff x="6201864" y="1398583"/>
            <a:chExt cx="2567341" cy="4779918"/>
          </a:xfrm>
        </p:grpSpPr>
        <p:pic>
          <p:nvPicPr>
            <p:cNvPr id="83982" name="Picture 11"/>
            <p:cNvPicPr>
              <a:picLocks noChangeAspect="1"/>
            </p:cNvPicPr>
            <p:nvPr/>
          </p:nvPicPr>
          <p:blipFill>
            <a:blip r:embed="rId8"/>
            <a:srcRect/>
            <a:stretch>
              <a:fillRect/>
            </a:stretch>
          </p:blipFill>
          <p:spPr bwMode="auto">
            <a:xfrm>
              <a:off x="6254283" y="1590724"/>
              <a:ext cx="2388485" cy="2366058"/>
            </a:xfrm>
            <a:prstGeom prst="rect">
              <a:avLst/>
            </a:prstGeom>
            <a:noFill/>
            <a:ln w="9525">
              <a:noFill/>
              <a:miter lim="800000"/>
              <a:headEnd/>
              <a:tailEnd/>
            </a:ln>
          </p:spPr>
        </p:pic>
        <p:pic>
          <p:nvPicPr>
            <p:cNvPr id="83983" name="Picture 14"/>
            <p:cNvPicPr>
              <a:picLocks noChangeAspect="1"/>
            </p:cNvPicPr>
            <p:nvPr/>
          </p:nvPicPr>
          <p:blipFill>
            <a:blip r:embed="rId9"/>
            <a:srcRect/>
            <a:stretch>
              <a:fillRect/>
            </a:stretch>
          </p:blipFill>
          <p:spPr bwMode="auto">
            <a:xfrm>
              <a:off x="6201864" y="3952737"/>
              <a:ext cx="2567341" cy="2225764"/>
            </a:xfrm>
            <a:prstGeom prst="rect">
              <a:avLst/>
            </a:prstGeom>
            <a:noFill/>
            <a:ln w="9525">
              <a:noFill/>
              <a:miter lim="800000"/>
              <a:headEnd/>
              <a:tailEnd/>
            </a:ln>
          </p:spPr>
        </p:pic>
        <p:pic>
          <p:nvPicPr>
            <p:cNvPr id="83984" name="Picture 22"/>
            <p:cNvPicPr>
              <a:picLocks noChangeAspect="1"/>
            </p:cNvPicPr>
            <p:nvPr/>
          </p:nvPicPr>
          <p:blipFill>
            <a:blip r:embed="rId10"/>
            <a:srcRect/>
            <a:stretch>
              <a:fillRect/>
            </a:stretch>
          </p:blipFill>
          <p:spPr bwMode="auto">
            <a:xfrm>
              <a:off x="7099533" y="1398583"/>
              <a:ext cx="863613" cy="337349"/>
            </a:xfrm>
            <a:prstGeom prst="rect">
              <a:avLst/>
            </a:prstGeom>
            <a:noFill/>
            <a:ln w="9525">
              <a:noFill/>
              <a:miter lim="800000"/>
              <a:headEnd/>
              <a:tailEnd/>
            </a:ln>
          </p:spPr>
        </p:pic>
      </p:grpSp>
      <p:pic>
        <p:nvPicPr>
          <p:cNvPr id="83980" name="Picture 23"/>
          <p:cNvPicPr>
            <a:picLocks noChangeAspect="1"/>
          </p:cNvPicPr>
          <p:nvPr/>
        </p:nvPicPr>
        <p:blipFill>
          <a:blip r:embed="rId11"/>
          <a:srcRect/>
          <a:stretch>
            <a:fillRect/>
          </a:stretch>
        </p:blipFill>
        <p:spPr bwMode="auto">
          <a:xfrm>
            <a:off x="7862888" y="4173538"/>
            <a:ext cx="896937" cy="752475"/>
          </a:xfrm>
          <a:prstGeom prst="rect">
            <a:avLst/>
          </a:prstGeom>
          <a:noFill/>
          <a:ln w="9525">
            <a:noFill/>
            <a:miter lim="800000"/>
            <a:headEnd/>
            <a:tailEnd/>
          </a:ln>
        </p:spPr>
      </p:pic>
      <p:pic>
        <p:nvPicPr>
          <p:cNvPr id="83981" name="Picture 24"/>
          <p:cNvPicPr>
            <a:picLocks noChangeAspect="1"/>
          </p:cNvPicPr>
          <p:nvPr/>
        </p:nvPicPr>
        <p:blipFill>
          <a:blip r:embed="rId12"/>
          <a:srcRect/>
          <a:stretch>
            <a:fillRect/>
          </a:stretch>
        </p:blipFill>
        <p:spPr bwMode="auto">
          <a:xfrm>
            <a:off x="596900" y="4078288"/>
            <a:ext cx="869950" cy="72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srcRect/>
          <a:stretch>
            <a:fillRect/>
          </a:stretch>
        </p:blipFill>
        <p:spPr bwMode="auto">
          <a:xfrm>
            <a:off x="765175" y="1697038"/>
            <a:ext cx="7196138" cy="2439987"/>
          </a:xfrm>
          <a:prstGeom prst="rect">
            <a:avLst/>
          </a:prstGeom>
          <a:noFill/>
          <a:ln w="9525">
            <a:noFill/>
            <a:miter lim="800000"/>
            <a:headEnd/>
            <a:tailEnd/>
          </a:ln>
        </p:spPr>
      </p:pic>
      <p:grpSp>
        <p:nvGrpSpPr>
          <p:cNvPr id="84995" name="Group 26"/>
          <p:cNvGrpSpPr>
            <a:grpSpLocks/>
          </p:cNvGrpSpPr>
          <p:nvPr/>
        </p:nvGrpSpPr>
        <p:grpSpPr bwMode="auto">
          <a:xfrm>
            <a:off x="2725738" y="555625"/>
            <a:ext cx="3135312" cy="1093788"/>
            <a:chOff x="3262096" y="1214530"/>
            <a:chExt cx="2488153" cy="868014"/>
          </a:xfrm>
        </p:grpSpPr>
        <p:pic>
          <p:nvPicPr>
            <p:cNvPr id="85005" name="Picture 5"/>
            <p:cNvPicPr>
              <a:picLocks noChangeAspect="1"/>
            </p:cNvPicPr>
            <p:nvPr/>
          </p:nvPicPr>
          <p:blipFill>
            <a:blip r:embed="rId3"/>
            <a:srcRect/>
            <a:stretch>
              <a:fillRect/>
            </a:stretch>
          </p:blipFill>
          <p:spPr bwMode="auto">
            <a:xfrm>
              <a:off x="3262096" y="1214530"/>
              <a:ext cx="2488153" cy="721100"/>
            </a:xfrm>
            <a:prstGeom prst="rect">
              <a:avLst/>
            </a:prstGeom>
            <a:noFill/>
            <a:ln w="9525">
              <a:noFill/>
              <a:miter lim="800000"/>
              <a:headEnd/>
              <a:tailEnd/>
            </a:ln>
          </p:spPr>
        </p:pic>
        <p:sp>
          <p:nvSpPr>
            <p:cNvPr id="7" name="Oval 6"/>
            <p:cNvSpPr/>
            <p:nvPr/>
          </p:nvSpPr>
          <p:spPr>
            <a:xfrm>
              <a:off x="4015471" y="1562239"/>
              <a:ext cx="757154" cy="4409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2" name="Oval 11"/>
            <p:cNvSpPr/>
            <p:nvPr/>
          </p:nvSpPr>
          <p:spPr>
            <a:xfrm>
              <a:off x="4853254" y="1588696"/>
              <a:ext cx="510229" cy="38298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6" name="Rectangle 15"/>
            <p:cNvSpPr/>
            <p:nvPr/>
          </p:nvSpPr>
          <p:spPr>
            <a:xfrm>
              <a:off x="3928543" y="1254844"/>
              <a:ext cx="1442499" cy="827700"/>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pic>
        <p:nvPicPr>
          <p:cNvPr id="84996" name="Picture 19"/>
          <p:cNvPicPr>
            <a:picLocks noChangeAspect="1"/>
          </p:cNvPicPr>
          <p:nvPr/>
        </p:nvPicPr>
        <p:blipFill>
          <a:blip r:embed="rId4"/>
          <a:srcRect/>
          <a:stretch>
            <a:fillRect/>
          </a:stretch>
        </p:blipFill>
        <p:spPr bwMode="auto">
          <a:xfrm>
            <a:off x="4575175" y="4691063"/>
            <a:ext cx="2462213" cy="2032000"/>
          </a:xfrm>
          <a:prstGeom prst="rect">
            <a:avLst/>
          </a:prstGeom>
          <a:noFill/>
          <a:ln w="9525">
            <a:noFill/>
            <a:miter lim="800000"/>
            <a:headEnd/>
            <a:tailEnd/>
          </a:ln>
        </p:spPr>
      </p:pic>
      <p:pic>
        <p:nvPicPr>
          <p:cNvPr id="84997" name="Picture 20"/>
          <p:cNvPicPr>
            <a:picLocks noChangeAspect="1"/>
          </p:cNvPicPr>
          <p:nvPr/>
        </p:nvPicPr>
        <p:blipFill>
          <a:blip r:embed="rId5"/>
          <a:srcRect/>
          <a:stretch>
            <a:fillRect/>
          </a:stretch>
        </p:blipFill>
        <p:spPr bwMode="auto">
          <a:xfrm>
            <a:off x="1801813" y="4625975"/>
            <a:ext cx="2508250" cy="2054225"/>
          </a:xfrm>
          <a:prstGeom prst="rect">
            <a:avLst/>
          </a:prstGeom>
          <a:noFill/>
          <a:ln w="9525">
            <a:noFill/>
            <a:miter lim="800000"/>
            <a:headEnd/>
            <a:tailEnd/>
          </a:ln>
        </p:spPr>
      </p:pic>
      <p:pic>
        <p:nvPicPr>
          <p:cNvPr id="84998" name="Picture 21"/>
          <p:cNvPicPr>
            <a:picLocks noChangeAspect="1"/>
          </p:cNvPicPr>
          <p:nvPr/>
        </p:nvPicPr>
        <p:blipFill>
          <a:blip r:embed="rId6"/>
          <a:srcRect/>
          <a:stretch>
            <a:fillRect/>
          </a:stretch>
        </p:blipFill>
        <p:spPr bwMode="auto">
          <a:xfrm>
            <a:off x="6119813" y="4883150"/>
            <a:ext cx="896937" cy="752475"/>
          </a:xfrm>
          <a:prstGeom prst="rect">
            <a:avLst/>
          </a:prstGeom>
          <a:noFill/>
          <a:ln w="9525">
            <a:noFill/>
            <a:miter lim="800000"/>
            <a:headEnd/>
            <a:tailEnd/>
          </a:ln>
        </p:spPr>
      </p:pic>
      <p:pic>
        <p:nvPicPr>
          <p:cNvPr id="84999" name="Picture 22"/>
          <p:cNvPicPr>
            <a:picLocks noChangeAspect="1"/>
          </p:cNvPicPr>
          <p:nvPr/>
        </p:nvPicPr>
        <p:blipFill>
          <a:blip r:embed="rId7"/>
          <a:srcRect/>
          <a:stretch>
            <a:fillRect/>
          </a:stretch>
        </p:blipFill>
        <p:spPr bwMode="auto">
          <a:xfrm>
            <a:off x="1890713" y="4710113"/>
            <a:ext cx="869950" cy="725487"/>
          </a:xfrm>
          <a:prstGeom prst="rect">
            <a:avLst/>
          </a:prstGeom>
          <a:noFill/>
          <a:ln w="9525">
            <a:noFill/>
            <a:miter lim="800000"/>
            <a:headEnd/>
            <a:tailEnd/>
          </a:ln>
        </p:spPr>
      </p:pic>
      <p:pic>
        <p:nvPicPr>
          <p:cNvPr id="85000" name="Picture 23"/>
          <p:cNvPicPr>
            <a:picLocks noChangeAspect="1"/>
          </p:cNvPicPr>
          <p:nvPr/>
        </p:nvPicPr>
        <p:blipFill>
          <a:blip r:embed="rId8"/>
          <a:srcRect/>
          <a:stretch>
            <a:fillRect/>
          </a:stretch>
        </p:blipFill>
        <p:spPr bwMode="auto">
          <a:xfrm>
            <a:off x="361950" y="4986338"/>
            <a:ext cx="1420813" cy="1414462"/>
          </a:xfrm>
          <a:prstGeom prst="rect">
            <a:avLst/>
          </a:prstGeom>
          <a:noFill/>
          <a:ln w="9525">
            <a:noFill/>
            <a:miter lim="800000"/>
            <a:headEnd/>
            <a:tailEnd/>
          </a:ln>
        </p:spPr>
      </p:pic>
      <p:pic>
        <p:nvPicPr>
          <p:cNvPr id="85001" name="Picture 24"/>
          <p:cNvPicPr>
            <a:picLocks noChangeAspect="1"/>
          </p:cNvPicPr>
          <p:nvPr/>
        </p:nvPicPr>
        <p:blipFill>
          <a:blip r:embed="rId9"/>
          <a:srcRect/>
          <a:stretch>
            <a:fillRect/>
          </a:stretch>
        </p:blipFill>
        <p:spPr bwMode="auto">
          <a:xfrm>
            <a:off x="7124700" y="4984750"/>
            <a:ext cx="1414463" cy="1404938"/>
          </a:xfrm>
          <a:prstGeom prst="rect">
            <a:avLst/>
          </a:prstGeom>
          <a:noFill/>
          <a:ln w="9525">
            <a:noFill/>
            <a:miter lim="800000"/>
            <a:headEnd/>
            <a:tailEnd/>
          </a:ln>
        </p:spPr>
      </p:pic>
      <p:cxnSp>
        <p:nvCxnSpPr>
          <p:cNvPr id="9" name="Straight Arrow Connector 8"/>
          <p:cNvCxnSpPr/>
          <p:nvPr/>
        </p:nvCxnSpPr>
        <p:spPr>
          <a:xfrm rot="10800000" flipV="1">
            <a:off x="2082800" y="1271588"/>
            <a:ext cx="1590675" cy="1087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4243388" y="1493838"/>
            <a:ext cx="793750" cy="8255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80038" y="1585913"/>
            <a:ext cx="757237" cy="59848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3"/>
          <p:cNvPicPr>
            <a:picLocks noChangeAspect="1"/>
          </p:cNvPicPr>
          <p:nvPr/>
        </p:nvPicPr>
        <p:blipFill>
          <a:blip r:embed="rId2"/>
          <a:srcRect/>
          <a:stretch>
            <a:fillRect/>
          </a:stretch>
        </p:blipFill>
        <p:spPr bwMode="auto">
          <a:xfrm>
            <a:off x="0" y="981075"/>
            <a:ext cx="2835275" cy="2324100"/>
          </a:xfrm>
          <a:prstGeom prst="rect">
            <a:avLst/>
          </a:prstGeom>
          <a:noFill/>
          <a:ln w="9525">
            <a:noFill/>
            <a:miter lim="800000"/>
            <a:headEnd/>
            <a:tailEnd/>
          </a:ln>
        </p:spPr>
      </p:pic>
      <p:pic>
        <p:nvPicPr>
          <p:cNvPr id="86019" name="Picture 4"/>
          <p:cNvPicPr>
            <a:picLocks noChangeAspect="1"/>
          </p:cNvPicPr>
          <p:nvPr/>
        </p:nvPicPr>
        <p:blipFill>
          <a:blip r:embed="rId3"/>
          <a:srcRect l="66759"/>
          <a:stretch>
            <a:fillRect/>
          </a:stretch>
        </p:blipFill>
        <p:spPr bwMode="auto">
          <a:xfrm>
            <a:off x="3060700" y="1042988"/>
            <a:ext cx="2392363" cy="2439987"/>
          </a:xfrm>
          <a:prstGeom prst="rect">
            <a:avLst/>
          </a:prstGeom>
          <a:noFill/>
          <a:ln w="9525">
            <a:noFill/>
            <a:miter lim="800000"/>
            <a:headEnd/>
            <a:tailEnd/>
          </a:ln>
        </p:spPr>
      </p:pic>
      <p:sp>
        <p:nvSpPr>
          <p:cNvPr id="86020" name="TextBox 5"/>
          <p:cNvSpPr txBox="1">
            <a:spLocks noChangeArrowheads="1"/>
          </p:cNvSpPr>
          <p:nvPr/>
        </p:nvSpPr>
        <p:spPr bwMode="auto">
          <a:xfrm>
            <a:off x="2720975" y="2162175"/>
            <a:ext cx="300038" cy="368300"/>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6021" name="TextBox 6"/>
          <p:cNvSpPr txBox="1">
            <a:spLocks noChangeArrowheads="1"/>
          </p:cNvSpPr>
          <p:nvPr/>
        </p:nvSpPr>
        <p:spPr bwMode="auto">
          <a:xfrm>
            <a:off x="5561013" y="2130425"/>
            <a:ext cx="319087" cy="368300"/>
          </a:xfrm>
          <a:prstGeom prst="rect">
            <a:avLst/>
          </a:prstGeom>
          <a:noFill/>
          <a:ln w="9525">
            <a:noFill/>
            <a:miter lim="800000"/>
            <a:headEnd/>
            <a:tailEnd/>
          </a:ln>
        </p:spPr>
        <p:txBody>
          <a:bodyPr wrap="none">
            <a:prstTxWarp prst="textNoShape">
              <a:avLst/>
            </a:prstTxWarp>
            <a:spAutoFit/>
          </a:bodyPr>
          <a:lstStyle/>
          <a:p>
            <a:r>
              <a:rPr lang="en-US"/>
              <a:t>=</a:t>
            </a:r>
          </a:p>
        </p:txBody>
      </p:sp>
      <p:pic>
        <p:nvPicPr>
          <p:cNvPr id="86022" name="Picture 7"/>
          <p:cNvPicPr>
            <a:picLocks noChangeAspect="1"/>
          </p:cNvPicPr>
          <p:nvPr/>
        </p:nvPicPr>
        <p:blipFill>
          <a:blip r:embed="rId4"/>
          <a:srcRect/>
          <a:stretch>
            <a:fillRect/>
          </a:stretch>
        </p:blipFill>
        <p:spPr bwMode="auto">
          <a:xfrm>
            <a:off x="5859463" y="950913"/>
            <a:ext cx="3054350" cy="2481262"/>
          </a:xfrm>
          <a:prstGeom prst="rect">
            <a:avLst/>
          </a:prstGeom>
          <a:noFill/>
          <a:ln w="9525">
            <a:noFill/>
            <a:miter lim="800000"/>
            <a:headEnd/>
            <a:tailEnd/>
          </a:ln>
        </p:spPr>
      </p:pic>
      <p:pic>
        <p:nvPicPr>
          <p:cNvPr id="86023" name="Picture 8"/>
          <p:cNvPicPr>
            <a:picLocks noChangeAspect="1"/>
          </p:cNvPicPr>
          <p:nvPr/>
        </p:nvPicPr>
        <p:blipFill>
          <a:blip r:embed="rId5"/>
          <a:srcRect/>
          <a:stretch>
            <a:fillRect/>
          </a:stretch>
        </p:blipFill>
        <p:spPr bwMode="auto">
          <a:xfrm>
            <a:off x="187325" y="1001713"/>
            <a:ext cx="869950" cy="727075"/>
          </a:xfrm>
          <a:prstGeom prst="rect">
            <a:avLst/>
          </a:prstGeom>
          <a:noFill/>
          <a:ln w="9525">
            <a:noFill/>
            <a:miter lim="800000"/>
            <a:headEnd/>
            <a:tailEnd/>
          </a:ln>
        </p:spPr>
      </p:pic>
      <p:pic>
        <p:nvPicPr>
          <p:cNvPr id="86024" name="Picture 9"/>
          <p:cNvPicPr>
            <a:picLocks noChangeAspect="1"/>
          </p:cNvPicPr>
          <p:nvPr/>
        </p:nvPicPr>
        <p:blipFill>
          <a:blip r:embed="rId6"/>
          <a:srcRect l="29549" r="20885"/>
          <a:stretch>
            <a:fillRect/>
          </a:stretch>
        </p:blipFill>
        <p:spPr bwMode="auto">
          <a:xfrm>
            <a:off x="3589338" y="160338"/>
            <a:ext cx="1554162" cy="90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2" name="Picture 3"/>
          <p:cNvPicPr>
            <a:picLocks noChangeAspect="1"/>
          </p:cNvPicPr>
          <p:nvPr/>
        </p:nvPicPr>
        <p:blipFill>
          <a:blip r:embed="rId2"/>
          <a:srcRect/>
          <a:stretch>
            <a:fillRect/>
          </a:stretch>
        </p:blipFill>
        <p:spPr bwMode="auto">
          <a:xfrm>
            <a:off x="6208713" y="3800475"/>
            <a:ext cx="2416175" cy="2424113"/>
          </a:xfrm>
          <a:prstGeom prst="rect">
            <a:avLst/>
          </a:prstGeom>
          <a:noFill/>
          <a:ln w="9525">
            <a:noFill/>
            <a:miter lim="800000"/>
            <a:headEnd/>
            <a:tailEnd/>
          </a:ln>
        </p:spPr>
      </p:pic>
      <p:pic>
        <p:nvPicPr>
          <p:cNvPr id="87043" name="Picture 4"/>
          <p:cNvPicPr>
            <a:picLocks noChangeAspect="1"/>
          </p:cNvPicPr>
          <p:nvPr/>
        </p:nvPicPr>
        <p:blipFill>
          <a:blip r:embed="rId3"/>
          <a:srcRect/>
          <a:stretch>
            <a:fillRect/>
          </a:stretch>
        </p:blipFill>
        <p:spPr bwMode="auto">
          <a:xfrm>
            <a:off x="3444875" y="3802063"/>
            <a:ext cx="2400300" cy="2387600"/>
          </a:xfrm>
          <a:prstGeom prst="rect">
            <a:avLst/>
          </a:prstGeom>
          <a:noFill/>
          <a:ln w="9525">
            <a:noFill/>
            <a:miter lim="800000"/>
            <a:headEnd/>
            <a:tailEnd/>
          </a:ln>
        </p:spPr>
      </p:pic>
      <p:pic>
        <p:nvPicPr>
          <p:cNvPr id="87044" name="Picture 5"/>
          <p:cNvPicPr>
            <a:picLocks noChangeAspect="1"/>
          </p:cNvPicPr>
          <p:nvPr/>
        </p:nvPicPr>
        <p:blipFill>
          <a:blip r:embed="rId4"/>
          <a:srcRect/>
          <a:stretch>
            <a:fillRect/>
          </a:stretch>
        </p:blipFill>
        <p:spPr bwMode="auto">
          <a:xfrm>
            <a:off x="479425" y="3746500"/>
            <a:ext cx="2382838" cy="2371725"/>
          </a:xfrm>
          <a:prstGeom prst="rect">
            <a:avLst/>
          </a:prstGeom>
          <a:noFill/>
          <a:ln w="9525">
            <a:noFill/>
            <a:miter lim="800000"/>
            <a:headEnd/>
            <a:tailEnd/>
          </a:ln>
        </p:spPr>
      </p:pic>
      <p:pic>
        <p:nvPicPr>
          <p:cNvPr id="87045" name="Picture 6"/>
          <p:cNvPicPr>
            <a:picLocks noChangeAspect="1"/>
          </p:cNvPicPr>
          <p:nvPr/>
        </p:nvPicPr>
        <p:blipFill>
          <a:blip r:embed="rId5"/>
          <a:srcRect/>
          <a:stretch>
            <a:fillRect/>
          </a:stretch>
        </p:blipFill>
        <p:spPr bwMode="auto">
          <a:xfrm>
            <a:off x="6218238" y="674688"/>
            <a:ext cx="2393950" cy="2376487"/>
          </a:xfrm>
          <a:prstGeom prst="rect">
            <a:avLst/>
          </a:prstGeom>
          <a:noFill/>
          <a:ln w="9525">
            <a:noFill/>
            <a:miter lim="800000"/>
            <a:headEnd/>
            <a:tailEnd/>
          </a:ln>
        </p:spPr>
      </p:pic>
      <p:pic>
        <p:nvPicPr>
          <p:cNvPr id="87046" name="Picture 7"/>
          <p:cNvPicPr>
            <a:picLocks noChangeAspect="1"/>
          </p:cNvPicPr>
          <p:nvPr/>
        </p:nvPicPr>
        <p:blipFill>
          <a:blip r:embed="rId4"/>
          <a:srcRect/>
          <a:stretch>
            <a:fillRect/>
          </a:stretch>
        </p:blipFill>
        <p:spPr bwMode="auto">
          <a:xfrm>
            <a:off x="455613" y="669925"/>
            <a:ext cx="2382837" cy="2371725"/>
          </a:xfrm>
          <a:prstGeom prst="rect">
            <a:avLst/>
          </a:prstGeom>
          <a:noFill/>
          <a:ln w="9525">
            <a:noFill/>
            <a:miter lim="800000"/>
            <a:headEnd/>
            <a:tailEnd/>
          </a:ln>
        </p:spPr>
      </p:pic>
      <p:sp>
        <p:nvSpPr>
          <p:cNvPr id="87047" name="TextBox 8"/>
          <p:cNvSpPr txBox="1">
            <a:spLocks noChangeArrowheads="1"/>
          </p:cNvSpPr>
          <p:nvPr/>
        </p:nvSpPr>
        <p:spPr bwMode="auto">
          <a:xfrm>
            <a:off x="2928938" y="1624013"/>
            <a:ext cx="423862"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7048" name="TextBox 9"/>
          <p:cNvSpPr txBox="1">
            <a:spLocks noChangeArrowheads="1"/>
          </p:cNvSpPr>
          <p:nvPr/>
        </p:nvSpPr>
        <p:spPr bwMode="auto">
          <a:xfrm>
            <a:off x="5830888" y="1593850"/>
            <a:ext cx="423862" cy="584200"/>
          </a:xfrm>
          <a:prstGeom prst="rect">
            <a:avLst/>
          </a:prstGeom>
          <a:noFill/>
          <a:ln w="9525">
            <a:noFill/>
            <a:miter lim="800000"/>
            <a:headEnd/>
            <a:tailEnd/>
          </a:ln>
        </p:spPr>
        <p:txBody>
          <a:bodyPr wrap="none">
            <a:prstTxWarp prst="textNoShape">
              <a:avLst/>
            </a:prstTxWarp>
            <a:spAutoFit/>
          </a:bodyPr>
          <a:lstStyle/>
          <a:p>
            <a:r>
              <a:rPr lang="en-US" sz="3200"/>
              <a:t>+</a:t>
            </a:r>
          </a:p>
        </p:txBody>
      </p:sp>
      <p:pic>
        <p:nvPicPr>
          <p:cNvPr id="87049" name="Picture 10"/>
          <p:cNvPicPr>
            <a:picLocks noChangeAspect="1"/>
          </p:cNvPicPr>
          <p:nvPr/>
        </p:nvPicPr>
        <p:blipFill>
          <a:blip r:embed="rId6"/>
          <a:srcRect/>
          <a:stretch>
            <a:fillRect/>
          </a:stretch>
        </p:blipFill>
        <p:spPr bwMode="auto">
          <a:xfrm>
            <a:off x="1195388" y="504825"/>
            <a:ext cx="966787" cy="350838"/>
          </a:xfrm>
          <a:prstGeom prst="rect">
            <a:avLst/>
          </a:prstGeom>
          <a:noFill/>
          <a:ln w="9525">
            <a:noFill/>
            <a:miter lim="800000"/>
            <a:headEnd/>
            <a:tailEnd/>
          </a:ln>
        </p:spPr>
      </p:pic>
      <p:pic>
        <p:nvPicPr>
          <p:cNvPr id="87050" name="Picture 11"/>
          <p:cNvPicPr>
            <a:picLocks noChangeAspect="1"/>
          </p:cNvPicPr>
          <p:nvPr/>
        </p:nvPicPr>
        <p:blipFill>
          <a:blip r:embed="rId7"/>
          <a:srcRect/>
          <a:stretch>
            <a:fillRect/>
          </a:stretch>
        </p:blipFill>
        <p:spPr bwMode="auto">
          <a:xfrm>
            <a:off x="7050088" y="511175"/>
            <a:ext cx="831850" cy="328613"/>
          </a:xfrm>
          <a:prstGeom prst="rect">
            <a:avLst/>
          </a:prstGeom>
          <a:noFill/>
          <a:ln w="9525">
            <a:noFill/>
            <a:miter lim="800000"/>
            <a:headEnd/>
            <a:tailEnd/>
          </a:ln>
        </p:spPr>
      </p:pic>
      <p:grpSp>
        <p:nvGrpSpPr>
          <p:cNvPr id="87051" name="Group 16"/>
          <p:cNvGrpSpPr>
            <a:grpSpLocks/>
          </p:cNvGrpSpPr>
          <p:nvPr/>
        </p:nvGrpSpPr>
        <p:grpSpPr bwMode="auto">
          <a:xfrm>
            <a:off x="3454400" y="460375"/>
            <a:ext cx="2387600" cy="2557463"/>
            <a:chOff x="6254283" y="1398583"/>
            <a:chExt cx="2388485" cy="2558199"/>
          </a:xfrm>
        </p:grpSpPr>
        <p:pic>
          <p:nvPicPr>
            <p:cNvPr id="87054" name="Picture 13"/>
            <p:cNvPicPr>
              <a:picLocks noChangeAspect="1"/>
            </p:cNvPicPr>
            <p:nvPr/>
          </p:nvPicPr>
          <p:blipFill>
            <a:blip r:embed="rId8"/>
            <a:srcRect/>
            <a:stretch>
              <a:fillRect/>
            </a:stretch>
          </p:blipFill>
          <p:spPr bwMode="auto">
            <a:xfrm>
              <a:off x="6254283" y="1590724"/>
              <a:ext cx="2388485" cy="2366058"/>
            </a:xfrm>
            <a:prstGeom prst="rect">
              <a:avLst/>
            </a:prstGeom>
            <a:noFill/>
            <a:ln w="9525">
              <a:noFill/>
              <a:miter lim="800000"/>
              <a:headEnd/>
              <a:tailEnd/>
            </a:ln>
          </p:spPr>
        </p:pic>
        <p:pic>
          <p:nvPicPr>
            <p:cNvPr id="87055" name="Picture 15"/>
            <p:cNvPicPr>
              <a:picLocks noChangeAspect="1"/>
            </p:cNvPicPr>
            <p:nvPr/>
          </p:nvPicPr>
          <p:blipFill>
            <a:blip r:embed="rId9"/>
            <a:srcRect/>
            <a:stretch>
              <a:fillRect/>
            </a:stretch>
          </p:blipFill>
          <p:spPr bwMode="auto">
            <a:xfrm>
              <a:off x="7099533" y="1398583"/>
              <a:ext cx="863613" cy="337349"/>
            </a:xfrm>
            <a:prstGeom prst="rect">
              <a:avLst/>
            </a:prstGeom>
            <a:noFill/>
            <a:ln w="9525">
              <a:noFill/>
              <a:miter lim="800000"/>
              <a:headEnd/>
              <a:tailEnd/>
            </a:ln>
          </p:spPr>
        </p:pic>
      </p:grpSp>
      <p:sp>
        <p:nvSpPr>
          <p:cNvPr id="87052" name="TextBox 16"/>
          <p:cNvSpPr txBox="1">
            <a:spLocks noChangeArrowheads="1"/>
          </p:cNvSpPr>
          <p:nvPr/>
        </p:nvSpPr>
        <p:spPr bwMode="auto">
          <a:xfrm>
            <a:off x="2938463" y="4662488"/>
            <a:ext cx="423862" cy="585787"/>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7053" name="TextBox 17"/>
          <p:cNvSpPr txBox="1">
            <a:spLocks noChangeArrowheads="1"/>
          </p:cNvSpPr>
          <p:nvPr/>
        </p:nvSpPr>
        <p:spPr bwMode="auto">
          <a:xfrm>
            <a:off x="5864225" y="4719638"/>
            <a:ext cx="425450" cy="585787"/>
          </a:xfrm>
          <a:prstGeom prst="rect">
            <a:avLst/>
          </a:prstGeom>
          <a:noFill/>
          <a:ln w="9525">
            <a:noFill/>
            <a:miter lim="800000"/>
            <a:headEnd/>
            <a:tailEnd/>
          </a:ln>
        </p:spPr>
        <p:txBody>
          <a:bodyPr wrap="none">
            <a:prstTxWarp prst="textNoShape">
              <a:avLst/>
            </a:prstTxWarp>
            <a:spAutoFit/>
          </a:bodyPr>
          <a:lstStyle/>
          <a:p>
            <a:r>
              <a:rPr lang="en-US" sz="3200"/>
              <a:t>+</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88067" name="Group 9"/>
          <p:cNvGrpSpPr>
            <a:grpSpLocks/>
          </p:cNvGrpSpPr>
          <p:nvPr/>
        </p:nvGrpSpPr>
        <p:grpSpPr bwMode="auto">
          <a:xfrm>
            <a:off x="0" y="881063"/>
            <a:ext cx="9144000" cy="5670550"/>
            <a:chOff x="402903" y="3861894"/>
            <a:chExt cx="3958302" cy="2456292"/>
          </a:xfrm>
        </p:grpSpPr>
        <p:pic>
          <p:nvPicPr>
            <p:cNvPr id="88071"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36636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a:xfrm>
              <a:off x="3049330" y="4686388"/>
              <a:ext cx="130706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88068" name="Group 13"/>
          <p:cNvGrpSpPr>
            <a:grpSpLocks/>
          </p:cNvGrpSpPr>
          <p:nvPr/>
        </p:nvGrpSpPr>
        <p:grpSpPr bwMode="auto">
          <a:xfrm>
            <a:off x="4462463" y="2984500"/>
            <a:ext cx="2417762" cy="1138238"/>
            <a:chOff x="4462837" y="2984512"/>
            <a:chExt cx="2416995" cy="1138741"/>
          </a:xfrm>
        </p:grpSpPr>
        <p:sp>
          <p:nvSpPr>
            <p:cNvPr id="88069" name="TextBox 10"/>
            <p:cNvSpPr txBox="1">
              <a:spLocks noChangeArrowheads="1"/>
            </p:cNvSpPr>
            <p:nvPr/>
          </p:nvSpPr>
          <p:spPr bwMode="auto">
            <a:xfrm>
              <a:off x="4462837" y="2984512"/>
              <a:ext cx="2416995" cy="369315"/>
            </a:xfrm>
            <a:prstGeom prst="rect">
              <a:avLst/>
            </a:prstGeom>
            <a:noFill/>
            <a:ln w="9525">
              <a:noFill/>
              <a:miter lim="800000"/>
              <a:headEnd/>
              <a:tailEnd/>
            </a:ln>
          </p:spPr>
          <p:txBody>
            <a:bodyPr wrap="none">
              <a:prstTxWarp prst="textNoShape">
                <a:avLst/>
              </a:prstTxWarp>
              <a:spAutoFit/>
            </a:bodyPr>
            <a:lstStyle/>
            <a:p>
              <a:r>
                <a:rPr lang="en-US"/>
                <a:t>A small neighborhood</a:t>
              </a:r>
            </a:p>
          </p:txBody>
        </p:sp>
        <p:sp>
          <p:nvSpPr>
            <p:cNvPr id="12" name="Freeform 11"/>
            <p:cNvSpPr/>
            <p:nvPr/>
          </p:nvSpPr>
          <p:spPr>
            <a:xfrm>
              <a:off x="5714977" y="3318034"/>
              <a:ext cx="717322" cy="805219"/>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smtClean="0">
                <a:ea typeface="ＭＳ Ｐゴシック" pitchFamily="-1" charset="-128"/>
                <a:cs typeface="ＭＳ Ｐゴシック" pitchFamily="-1" charset="-128"/>
              </a:rPr>
              <a:t>Edges</a:t>
            </a:r>
          </a:p>
        </p:txBody>
      </p:sp>
      <p:pic>
        <p:nvPicPr>
          <p:cNvPr id="89091" name="Picture 3"/>
          <p:cNvPicPr>
            <a:picLocks noChangeAspect="1"/>
          </p:cNvPicPr>
          <p:nvPr/>
        </p:nvPicPr>
        <p:blipFill>
          <a:blip r:embed="rId2"/>
          <a:srcRect/>
          <a:stretch>
            <a:fillRect/>
          </a:stretch>
        </p:blipFill>
        <p:spPr bwMode="auto">
          <a:xfrm>
            <a:off x="598488" y="1325563"/>
            <a:ext cx="3829050" cy="3829050"/>
          </a:xfrm>
          <a:prstGeom prst="rect">
            <a:avLst/>
          </a:prstGeom>
          <a:noFill/>
          <a:ln w="9525">
            <a:noFill/>
            <a:miter lim="800000"/>
            <a:headEnd/>
            <a:tailEnd/>
          </a:ln>
        </p:spPr>
      </p:pic>
      <p:pic>
        <p:nvPicPr>
          <p:cNvPr id="89092" name="Picture 4"/>
          <p:cNvPicPr>
            <a:picLocks noChangeAspect="1"/>
          </p:cNvPicPr>
          <p:nvPr/>
        </p:nvPicPr>
        <p:blipFill>
          <a:blip r:embed="rId3"/>
          <a:srcRect/>
          <a:stretch>
            <a:fillRect/>
          </a:stretch>
        </p:blipFill>
        <p:spPr bwMode="auto">
          <a:xfrm>
            <a:off x="4694238" y="1325563"/>
            <a:ext cx="3827462"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p:txBody>
          <a:bodyPr/>
          <a:lstStyle/>
          <a:p>
            <a:fld id="{F3C0C74C-3403-F94C-BDC2-D6AC13416536}" type="slidenum">
              <a:rPr lang="en-US" smtClean="0">
                <a:latin typeface="Times New Roman" pitchFamily="-1" charset="0"/>
              </a:rPr>
              <a:pPr/>
              <a:t>11</a:t>
            </a:fld>
            <a:endParaRPr lang="en-US" smtClean="0">
              <a:latin typeface="Times New Roman" pitchFamily="-1" charset="0"/>
            </a:endParaRPr>
          </a:p>
        </p:txBody>
      </p:sp>
      <p:sp>
        <p:nvSpPr>
          <p:cNvPr id="49155" name="Rectangle 2"/>
          <p:cNvSpPr>
            <a:spLocks noGrp="1" noChangeArrowheads="1"/>
          </p:cNvSpPr>
          <p:nvPr>
            <p:ph type="title"/>
          </p:nvPr>
        </p:nvSpPr>
        <p:spPr>
          <a:xfrm>
            <a:off x="103188" y="184150"/>
            <a:ext cx="8913812" cy="1143000"/>
          </a:xfrm>
        </p:spPr>
        <p:txBody>
          <a:bodyPr/>
          <a:lstStyle/>
          <a:p>
            <a:pPr eaLnBrk="1" hangingPunct="1"/>
            <a:r>
              <a:rPr lang="en-US" smtClean="0">
                <a:ea typeface="ＭＳ Ｐゴシック" pitchFamily="-1" charset="-128"/>
                <a:cs typeface="ＭＳ Ｐゴシック" pitchFamily="-1" charset="-128"/>
              </a:rPr>
              <a:t>Prototypical vision problem</a:t>
            </a:r>
          </a:p>
        </p:txBody>
      </p:sp>
      <p:sp>
        <p:nvSpPr>
          <p:cNvPr id="452611" name="Rectangle 3"/>
          <p:cNvSpPr>
            <a:spLocks noGrp="1" noChangeArrowheads="1"/>
          </p:cNvSpPr>
          <p:nvPr>
            <p:ph type="body" idx="1"/>
          </p:nvPr>
        </p:nvSpPr>
        <p:spPr>
          <a:xfrm>
            <a:off x="152400" y="1981200"/>
            <a:ext cx="8763000" cy="4114800"/>
          </a:xfrm>
        </p:spPr>
        <p:txBody>
          <a:bodyPr/>
          <a:lstStyle/>
          <a:p>
            <a:pPr eaLnBrk="1" hangingPunct="1"/>
            <a:r>
              <a:rPr lang="en-US" dirty="0">
                <a:ea typeface="ＭＳ Ｐゴシック" pitchFamily="-1" charset="-128"/>
                <a:cs typeface="ＭＳ Ｐゴシック" pitchFamily="-1" charset="-128"/>
              </a:rPr>
              <a:t>Observe some product of two numbers, say 1.0</a:t>
            </a:r>
          </a:p>
          <a:p>
            <a:pPr eaLnBrk="1" hangingPunct="1"/>
            <a:r>
              <a:rPr lang="en-US" dirty="0">
                <a:ea typeface="ＭＳ Ｐゴシック" pitchFamily="-1" charset="-128"/>
                <a:cs typeface="ＭＳ Ｐゴシック" pitchFamily="-1" charset="-128"/>
              </a:rPr>
              <a:t>What were those two numbers?</a:t>
            </a:r>
          </a:p>
          <a:p>
            <a:pPr eaLnBrk="1" hangingPunct="1"/>
            <a:r>
              <a:rPr lang="en-US" dirty="0" err="1">
                <a:ea typeface="ＭＳ Ｐゴシック" pitchFamily="-1" charset="-128"/>
                <a:cs typeface="ＭＳ Ｐゴシック" pitchFamily="-1" charset="-128"/>
              </a:rPr>
              <a:t>Ie</a:t>
            </a:r>
            <a:r>
              <a:rPr lang="en-US" dirty="0">
                <a:ea typeface="ＭＳ Ｐゴシック" pitchFamily="-1" charset="-128"/>
                <a:cs typeface="ＭＳ Ｐゴシック" pitchFamily="-1" charset="-128"/>
              </a:rPr>
              <a:t>, 1 = ab.  Find a and </a:t>
            </a:r>
            <a:r>
              <a:rPr lang="en-US" dirty="0" err="1">
                <a:ea typeface="ＭＳ Ｐゴシック" pitchFamily="-1" charset="-128"/>
                <a:cs typeface="ＭＳ Ｐゴシック" pitchFamily="-1" charset="-128"/>
              </a:rPr>
              <a:t>b</a:t>
            </a:r>
            <a:r>
              <a:rPr lang="en-US" dirty="0">
                <a:ea typeface="ＭＳ Ｐゴシック" pitchFamily="-1" charset="-128"/>
                <a:cs typeface="ＭＳ Ｐゴシック" pitchFamily="-1" charset="-128"/>
              </a:rPr>
              <a:t>.</a:t>
            </a:r>
          </a:p>
          <a:p>
            <a:pPr eaLnBrk="1" hangingPunct="1"/>
            <a:endParaRPr lang="en-US" dirty="0">
              <a:ea typeface="ＭＳ Ｐゴシック" pitchFamily="-1" charset="-128"/>
              <a:cs typeface="ＭＳ Ｐゴシック" pitchFamily="-1" charset="-128"/>
            </a:endParaRPr>
          </a:p>
          <a:p>
            <a:pPr eaLnBrk="1" hangingPunct="1"/>
            <a:r>
              <a:rPr lang="en-US" dirty="0">
                <a:ea typeface="ＭＳ Ｐゴシック" pitchFamily="-1" charset="-128"/>
                <a:cs typeface="ＭＳ Ｐゴシック" pitchFamily="-1" charset="-128"/>
              </a:rPr>
              <a:t>Compare this with the prototypical graphics problem: here are two </a:t>
            </a:r>
            <a:r>
              <a:rPr lang="en-US" dirty="0" smtClean="0">
                <a:ea typeface="ＭＳ Ｐゴシック" pitchFamily="-1" charset="-128"/>
                <a:cs typeface="ＭＳ Ｐゴシック" pitchFamily="-1" charset="-128"/>
              </a:rPr>
              <a:t>numbers;  </a:t>
            </a:r>
            <a:r>
              <a:rPr lang="en-US" dirty="0">
                <a:ea typeface="ＭＳ Ｐゴシック" pitchFamily="-1" charset="-128"/>
                <a:cs typeface="ＭＳ Ｐゴシック" pitchFamily="-1" charset="-128"/>
              </a:rPr>
              <a:t>what is their product?</a:t>
            </a:r>
          </a:p>
          <a:p>
            <a:pPr eaLnBrk="1" hangingPunct="1"/>
            <a:endParaRPr lang="en-US" dirty="0">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2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2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2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2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build="p" autoUpdateAnimBg="0"/>
    </p:bld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9"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graphicFrame>
        <p:nvGraphicFramePr>
          <p:cNvPr id="91138" name="Object 2"/>
          <p:cNvGraphicFramePr>
            <a:graphicFrameLocks noChangeAspect="1"/>
          </p:cNvGraphicFramePr>
          <p:nvPr/>
        </p:nvGraphicFramePr>
        <p:xfrm>
          <a:off x="3192463" y="3030538"/>
          <a:ext cx="300037" cy="276225"/>
        </p:xfrm>
        <a:graphic>
          <a:graphicData uri="http://schemas.openxmlformats.org/presentationml/2006/ole">
            <p:oleObj spid="_x0000_s182274" name="Equation" r:id="rId3" imgW="152400" imgH="139700" progId="Equation.3">
              <p:embed/>
            </p:oleObj>
          </a:graphicData>
        </a:graphic>
      </p:graphicFrame>
      <p:sp>
        <p:nvSpPr>
          <p:cNvPr id="91140"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1141"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1142"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1144"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1145"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5"/>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91147"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r>
              <a:rPr lang="en-US"/>
              <a:t>[-1,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graphicFrame>
        <p:nvGraphicFramePr>
          <p:cNvPr id="92162" name="Object 2"/>
          <p:cNvGraphicFramePr>
            <a:graphicFrameLocks noChangeAspect="1"/>
          </p:cNvGraphicFramePr>
          <p:nvPr/>
        </p:nvGraphicFramePr>
        <p:xfrm>
          <a:off x="3192463" y="3030538"/>
          <a:ext cx="300037" cy="276225"/>
        </p:xfrm>
        <a:graphic>
          <a:graphicData uri="http://schemas.openxmlformats.org/presentationml/2006/ole">
            <p:oleObj spid="_x0000_s183298" name="Equation" r:id="rId3" imgW="152400" imgH="139700" progId="Equation.3">
              <p:embed/>
            </p:oleObj>
          </a:graphicData>
        </a:graphic>
      </p:graphicFrame>
      <p:sp>
        <p:nvSpPr>
          <p:cNvPr id="92164"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2165"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2166"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2168"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2169"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sp>
        <p:nvSpPr>
          <p:cNvPr id="92170"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pic>
        <p:nvPicPr>
          <p:cNvPr id="12" name="Picture 11"/>
          <p:cNvPicPr>
            <a:picLocks noChangeAspect="1"/>
          </p:cNvPicPr>
          <p:nvPr/>
        </p:nvPicPr>
        <p:blipFill>
          <a:blip r:embed="rId5"/>
          <a:srcRect l="19640" t="7683" r="19394" b="16629"/>
          <a:stretch>
            <a:fillRect/>
          </a:stretch>
        </p:blipFill>
        <p:spPr bwMode="auto">
          <a:xfrm>
            <a:off x="5783263" y="1725613"/>
            <a:ext cx="2824162" cy="2836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mtClean="0">
                <a:ea typeface="ＭＳ Ｐゴシック" pitchFamily="-1" charset="-128"/>
                <a:cs typeface="ＭＳ Ｐゴシック" pitchFamily="-1" charset="-128"/>
              </a:rPr>
              <a:t>Observation: Sparse filter response</a:t>
            </a:r>
          </a:p>
        </p:txBody>
      </p:sp>
      <p:pic>
        <p:nvPicPr>
          <p:cNvPr id="93187" name="Picture 3"/>
          <p:cNvPicPr>
            <a:picLocks noChangeAspect="1"/>
          </p:cNvPicPr>
          <p:nvPr/>
        </p:nvPicPr>
        <p:blipFill>
          <a:blip r:embed="rId2">
            <a:grayscl/>
          </a:blip>
          <a:srcRect/>
          <a:stretch>
            <a:fillRect/>
          </a:stretch>
        </p:blipFill>
        <p:spPr bwMode="auto">
          <a:xfrm>
            <a:off x="112713" y="1263650"/>
            <a:ext cx="2855912" cy="2855913"/>
          </a:xfrm>
          <a:prstGeom prst="rect">
            <a:avLst/>
          </a:prstGeom>
          <a:noFill/>
          <a:ln w="9525">
            <a:noFill/>
            <a:miter lim="800000"/>
            <a:headEnd/>
            <a:tailEnd/>
          </a:ln>
        </p:spPr>
      </p:pic>
      <p:pic>
        <p:nvPicPr>
          <p:cNvPr id="93188" name="Picture 4"/>
          <p:cNvPicPr>
            <a:picLocks noChangeAspect="1"/>
          </p:cNvPicPr>
          <p:nvPr/>
        </p:nvPicPr>
        <p:blipFill>
          <a:blip r:embed="rId3"/>
          <a:srcRect l="23212" t="7527" r="22897" b="16879"/>
          <a:stretch>
            <a:fillRect/>
          </a:stretch>
        </p:blipFill>
        <p:spPr bwMode="auto">
          <a:xfrm>
            <a:off x="3127375" y="1243013"/>
            <a:ext cx="2884488" cy="2892425"/>
          </a:xfrm>
          <a:prstGeom prst="rect">
            <a:avLst/>
          </a:prstGeom>
          <a:noFill/>
          <a:ln w="9525">
            <a:noFill/>
            <a:miter lim="800000"/>
            <a:headEnd/>
            <a:tailEnd/>
          </a:ln>
        </p:spPr>
      </p:pic>
      <p:pic>
        <p:nvPicPr>
          <p:cNvPr id="93189" name="Picture 5"/>
          <p:cNvPicPr>
            <a:picLocks noChangeAspect="1"/>
          </p:cNvPicPr>
          <p:nvPr/>
        </p:nvPicPr>
        <p:blipFill>
          <a:blip r:embed="rId4"/>
          <a:srcRect l="19640" t="7683" r="19394" b="16629"/>
          <a:stretch>
            <a:fillRect/>
          </a:stretch>
        </p:blipFill>
        <p:spPr bwMode="auto">
          <a:xfrm>
            <a:off x="6126163" y="1239838"/>
            <a:ext cx="2887662" cy="290195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17475" y="4294188"/>
            <a:ext cx="2835275" cy="2125662"/>
          </a:xfrm>
          <a:prstGeom prst="rect">
            <a:avLst/>
          </a:prstGeom>
          <a:noFill/>
          <a:ln w="9525">
            <a:noFill/>
            <a:miter lim="800000"/>
            <a:headEnd/>
            <a:tailEnd/>
          </a:ln>
        </p:spPr>
      </p:pic>
      <p:pic>
        <p:nvPicPr>
          <p:cNvPr id="8" name="Picture 7"/>
          <p:cNvPicPr>
            <a:picLocks noChangeAspect="1"/>
          </p:cNvPicPr>
          <p:nvPr/>
        </p:nvPicPr>
        <p:blipFill>
          <a:blip r:embed="rId6"/>
          <a:srcRect/>
          <a:stretch>
            <a:fillRect/>
          </a:stretch>
        </p:blipFill>
        <p:spPr bwMode="auto">
          <a:xfrm>
            <a:off x="3135313" y="4311650"/>
            <a:ext cx="2825750" cy="2119313"/>
          </a:xfrm>
          <a:prstGeom prst="rect">
            <a:avLst/>
          </a:prstGeom>
          <a:noFill/>
          <a:ln w="9525">
            <a:noFill/>
            <a:miter lim="800000"/>
            <a:headEnd/>
            <a:tailEnd/>
          </a:ln>
        </p:spPr>
      </p:pic>
      <p:pic>
        <p:nvPicPr>
          <p:cNvPr id="9" name="Picture 8"/>
          <p:cNvPicPr>
            <a:picLocks noChangeAspect="1"/>
          </p:cNvPicPr>
          <p:nvPr/>
        </p:nvPicPr>
        <p:blipFill>
          <a:blip r:embed="rId7"/>
          <a:srcRect/>
          <a:stretch>
            <a:fillRect/>
          </a:stretch>
        </p:blipFill>
        <p:spPr bwMode="auto">
          <a:xfrm>
            <a:off x="6145213" y="4302125"/>
            <a:ext cx="2838450" cy="2128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0"/>
            <a:ext cx="9144000" cy="892175"/>
          </a:xfrm>
        </p:spPr>
        <p:txBody>
          <a:bodyPr/>
          <a:lstStyle/>
          <a:p>
            <a:r>
              <a:rPr lang="en-US" dirty="0" smtClean="0">
                <a:ea typeface="ＭＳ Ｐゴシック" pitchFamily="-1" charset="-128"/>
                <a:cs typeface="ＭＳ Ｐゴシック" pitchFamily="-1" charset="-128"/>
              </a:rPr>
              <a:t>Separating images into components</a:t>
            </a:r>
          </a:p>
        </p:txBody>
      </p:sp>
      <p:pic>
        <p:nvPicPr>
          <p:cNvPr id="38915" name="Picture 4"/>
          <p:cNvPicPr>
            <a:picLocks noChangeAspect="1"/>
          </p:cNvPicPr>
          <p:nvPr/>
        </p:nvPicPr>
        <p:blipFill>
          <a:blip r:embed="rId2"/>
          <a:srcRect/>
          <a:stretch>
            <a:fillRect/>
          </a:stretch>
        </p:blipFill>
        <p:spPr bwMode="auto">
          <a:xfrm>
            <a:off x="1203325" y="1166813"/>
            <a:ext cx="6789738" cy="5081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39939" name="Picture 2"/>
          <p:cNvPicPr>
            <a:picLocks noChangeAspect="1"/>
          </p:cNvPicPr>
          <p:nvPr/>
        </p:nvPicPr>
        <p:blipFill>
          <a:blip r:embed="rId2"/>
          <a:srcRect/>
          <a:stretch>
            <a:fillRect/>
          </a:stretch>
        </p:blipFill>
        <p:spPr bwMode="auto">
          <a:xfrm>
            <a:off x="207963" y="407988"/>
            <a:ext cx="4351337" cy="2932112"/>
          </a:xfrm>
          <a:prstGeom prst="rect">
            <a:avLst/>
          </a:prstGeom>
          <a:noFill/>
          <a:ln w="9525">
            <a:noFill/>
            <a:miter lim="800000"/>
            <a:headEnd/>
            <a:tailEnd/>
          </a:ln>
        </p:spPr>
      </p:pic>
      <p:pic>
        <p:nvPicPr>
          <p:cNvPr id="39940" name="Picture 3"/>
          <p:cNvPicPr>
            <a:picLocks noChangeAspect="1"/>
          </p:cNvPicPr>
          <p:nvPr/>
        </p:nvPicPr>
        <p:blipFill>
          <a:blip r:embed="rId3"/>
          <a:srcRect/>
          <a:stretch>
            <a:fillRect/>
          </a:stretch>
        </p:blipFill>
        <p:spPr bwMode="auto">
          <a:xfrm>
            <a:off x="241300" y="3681413"/>
            <a:ext cx="3890963" cy="2932112"/>
          </a:xfrm>
          <a:prstGeom prst="rect">
            <a:avLst/>
          </a:prstGeom>
          <a:noFill/>
          <a:ln w="9525">
            <a:noFill/>
            <a:miter lim="800000"/>
            <a:headEnd/>
            <a:tailEnd/>
          </a:ln>
        </p:spPr>
      </p:pic>
      <p:pic>
        <p:nvPicPr>
          <p:cNvPr id="39941" name="Picture 4"/>
          <p:cNvPicPr>
            <a:picLocks noChangeAspect="1"/>
          </p:cNvPicPr>
          <p:nvPr/>
        </p:nvPicPr>
        <p:blipFill>
          <a:blip r:embed="rId4"/>
          <a:srcRect/>
          <a:stretch>
            <a:fillRect/>
          </a:stretch>
        </p:blipFill>
        <p:spPr bwMode="auto">
          <a:xfrm>
            <a:off x="4621213" y="3697288"/>
            <a:ext cx="3944937" cy="2932112"/>
          </a:xfrm>
          <a:prstGeom prst="rect">
            <a:avLst/>
          </a:prstGeom>
          <a:noFill/>
          <a:ln w="9525">
            <a:noFill/>
            <a:miter lim="800000"/>
            <a:headEnd/>
            <a:tailEnd/>
          </a:ln>
        </p:spPr>
      </p:pic>
      <p:sp>
        <p:nvSpPr>
          <p:cNvPr id="39942" name="TextBox 5"/>
          <p:cNvSpPr txBox="1">
            <a:spLocks noChangeArrowheads="1"/>
          </p:cNvSpPr>
          <p:nvPr/>
        </p:nvSpPr>
        <p:spPr bwMode="auto">
          <a:xfrm>
            <a:off x="4164013" y="4889500"/>
            <a:ext cx="458787" cy="585788"/>
          </a:xfrm>
          <a:prstGeom prst="rect">
            <a:avLst/>
          </a:prstGeom>
          <a:noFill/>
          <a:ln w="9525">
            <a:noFill/>
            <a:miter lim="800000"/>
            <a:headEnd/>
            <a:tailEnd/>
          </a:ln>
        </p:spPr>
        <p:txBody>
          <a:bodyPr wrap="none">
            <a:prstTxWarp prst="textNoShape">
              <a:avLst/>
            </a:prstTxWarp>
            <a:spAutoFit/>
          </a:bodyPr>
          <a:lstStyle/>
          <a:p>
            <a:r>
              <a:rPr lang="en-US" sz="3200"/>
              <a:t>X</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40963" name="Picture 2"/>
          <p:cNvPicPr>
            <a:picLocks noChangeAspect="1"/>
          </p:cNvPicPr>
          <p:nvPr/>
        </p:nvPicPr>
        <p:blipFill>
          <a:blip r:embed="rId2"/>
          <a:srcRect/>
          <a:stretch>
            <a:fillRect/>
          </a:stretch>
        </p:blipFill>
        <p:spPr bwMode="auto">
          <a:xfrm>
            <a:off x="1344613" y="1323975"/>
            <a:ext cx="6613525"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41987" name="Picture 3"/>
          <p:cNvPicPr>
            <a:picLocks noChangeAspect="1"/>
          </p:cNvPicPr>
          <p:nvPr/>
        </p:nvPicPr>
        <p:blipFill>
          <a:blip r:embed="rId2"/>
          <a:srcRect/>
          <a:stretch>
            <a:fillRect/>
          </a:stretch>
        </p:blipFill>
        <p:spPr bwMode="auto">
          <a:xfrm>
            <a:off x="98425" y="1011238"/>
            <a:ext cx="3857625" cy="2635250"/>
          </a:xfrm>
          <a:prstGeom prst="rect">
            <a:avLst/>
          </a:prstGeom>
          <a:noFill/>
          <a:ln w="9525">
            <a:noFill/>
            <a:miter lim="800000"/>
            <a:headEnd/>
            <a:tailEnd/>
          </a:ln>
        </p:spPr>
      </p:pic>
      <p:pic>
        <p:nvPicPr>
          <p:cNvPr id="41988" name="Picture 4"/>
          <p:cNvPicPr>
            <a:picLocks noChangeAspect="1"/>
          </p:cNvPicPr>
          <p:nvPr/>
        </p:nvPicPr>
        <p:blipFill>
          <a:blip r:embed="rId3"/>
          <a:srcRect/>
          <a:stretch>
            <a:fillRect/>
          </a:stretch>
        </p:blipFill>
        <p:spPr bwMode="auto">
          <a:xfrm>
            <a:off x="1231900" y="3843338"/>
            <a:ext cx="3459163" cy="2598737"/>
          </a:xfrm>
          <a:prstGeom prst="rect">
            <a:avLst/>
          </a:prstGeom>
          <a:noFill/>
          <a:ln w="9525">
            <a:noFill/>
            <a:miter lim="800000"/>
            <a:headEnd/>
            <a:tailEnd/>
          </a:ln>
        </p:spPr>
      </p:pic>
      <p:pic>
        <p:nvPicPr>
          <p:cNvPr id="41989" name="Picture 5"/>
          <p:cNvPicPr>
            <a:picLocks noChangeAspect="1"/>
          </p:cNvPicPr>
          <p:nvPr/>
        </p:nvPicPr>
        <p:blipFill>
          <a:blip r:embed="rId4"/>
          <a:srcRect/>
          <a:stretch>
            <a:fillRect/>
          </a:stretch>
        </p:blipFill>
        <p:spPr bwMode="auto">
          <a:xfrm>
            <a:off x="5102225" y="3846513"/>
            <a:ext cx="3432175" cy="2589212"/>
          </a:xfrm>
          <a:prstGeom prst="rect">
            <a:avLst/>
          </a:prstGeom>
          <a:noFill/>
          <a:ln w="9525">
            <a:noFill/>
            <a:miter lim="800000"/>
            <a:headEnd/>
            <a:tailEnd/>
          </a:ln>
        </p:spPr>
      </p:pic>
      <p:sp>
        <p:nvSpPr>
          <p:cNvPr id="41990" name="TextBox 6"/>
          <p:cNvSpPr txBox="1">
            <a:spLocks noChangeArrowheads="1"/>
          </p:cNvSpPr>
          <p:nvPr/>
        </p:nvSpPr>
        <p:spPr bwMode="auto">
          <a:xfrm>
            <a:off x="4700588" y="4889500"/>
            <a:ext cx="423862" cy="585788"/>
          </a:xfrm>
          <a:prstGeom prst="rect">
            <a:avLst/>
          </a:prstGeom>
          <a:noFill/>
          <a:ln w="9525">
            <a:noFill/>
            <a:miter lim="800000"/>
            <a:headEnd/>
            <a:tailEnd/>
          </a:ln>
        </p:spPr>
        <p:txBody>
          <a:bodyPr wrap="none">
            <a:prstTxWarp prst="textNoShape">
              <a:avLst/>
            </a:prstTxWarp>
            <a:spAutoFit/>
          </a:bodyPr>
          <a:lstStyle/>
          <a:p>
            <a:r>
              <a:rPr lang="en-US" sz="3200"/>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412750"/>
            <a:ext cx="8229600" cy="892175"/>
          </a:xfrm>
        </p:spPr>
        <p:txBody>
          <a:bodyPr/>
          <a:lstStyle/>
          <a:p>
            <a:r>
              <a:rPr lang="en-US" smtClean="0">
                <a:ea typeface="ＭＳ Ｐゴシック" pitchFamily="-1" charset="-128"/>
                <a:cs typeface="ＭＳ Ｐゴシック" pitchFamily="-1" charset="-128"/>
              </a:rPr>
              <a:t>Noise on the image </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vs.</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noise in the world</a:t>
            </a:r>
          </a:p>
        </p:txBody>
      </p:sp>
      <p:sp>
        <p:nvSpPr>
          <p:cNvPr id="43011" name="TextBox 2"/>
          <p:cNvSpPr txBox="1">
            <a:spLocks noChangeArrowheads="1"/>
          </p:cNvSpPr>
          <p:nvPr/>
        </p:nvSpPr>
        <p:spPr bwMode="auto">
          <a:xfrm>
            <a:off x="1830388" y="6488113"/>
            <a:ext cx="5791200" cy="369887"/>
          </a:xfrm>
          <a:prstGeom prst="rect">
            <a:avLst/>
          </a:prstGeom>
          <a:noFill/>
          <a:ln w="9525">
            <a:noFill/>
            <a:miter lim="800000"/>
            <a:headEnd/>
            <a:tailEnd/>
          </a:ln>
        </p:spPr>
        <p:txBody>
          <a:bodyPr wrap="none">
            <a:prstTxWarp prst="textNoShape">
              <a:avLst/>
            </a:prstTxWarp>
            <a:spAutoFit/>
          </a:bodyPr>
          <a:lstStyle/>
          <a:p>
            <a:r>
              <a:rPr lang="en-US"/>
              <a:t>The </a:t>
            </a:r>
            <a:r>
              <a:rPr lang="en-US" i="1"/>
              <a:t>noise in the world</a:t>
            </a:r>
            <a:r>
              <a:rPr lang="en-US"/>
              <a:t>, it is called </a:t>
            </a:r>
            <a:r>
              <a:rPr lang="en-US" i="1"/>
              <a:t>texture </a:t>
            </a:r>
            <a:r>
              <a:rPr lang="en-US"/>
              <a:t>by its friends </a:t>
            </a:r>
          </a:p>
        </p:txBody>
      </p:sp>
      <p:pic>
        <p:nvPicPr>
          <p:cNvPr id="43012" name="Picture 3" descr="swn.jpg"/>
          <p:cNvPicPr>
            <a:picLocks noChangeAspect="1"/>
          </p:cNvPicPr>
          <p:nvPr/>
        </p:nvPicPr>
        <p:blipFill>
          <a:blip r:embed="rId2"/>
          <a:srcRect/>
          <a:stretch>
            <a:fillRect/>
          </a:stretch>
        </p:blipFill>
        <p:spPr bwMode="auto">
          <a:xfrm>
            <a:off x="4646613" y="2008188"/>
            <a:ext cx="4387850" cy="3833812"/>
          </a:xfrm>
          <a:prstGeom prst="rect">
            <a:avLst/>
          </a:prstGeom>
          <a:noFill/>
          <a:ln w="9525">
            <a:noFill/>
            <a:miter lim="800000"/>
            <a:headEnd/>
            <a:tailEnd/>
          </a:ln>
        </p:spPr>
      </p:pic>
      <p:pic>
        <p:nvPicPr>
          <p:cNvPr id="43013" name="Picture 4" descr="sw.jpg"/>
          <p:cNvPicPr>
            <a:picLocks noChangeAspect="1"/>
          </p:cNvPicPr>
          <p:nvPr/>
        </p:nvPicPr>
        <p:blipFill>
          <a:blip r:embed="rId3"/>
          <a:srcRect/>
          <a:stretch>
            <a:fillRect/>
          </a:stretch>
        </p:blipFill>
        <p:spPr bwMode="auto">
          <a:xfrm>
            <a:off x="134938" y="2001838"/>
            <a:ext cx="4381500"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pitchFamily="-1" charset="-128"/>
                <a:cs typeface="ＭＳ Ｐゴシック" pitchFamily="-1" charset="-128"/>
              </a:rPr>
              <a:t>Noise or texture?</a:t>
            </a:r>
          </a:p>
        </p:txBody>
      </p:sp>
      <p:pic>
        <p:nvPicPr>
          <p:cNvPr id="44035" name="Picture 2" descr="I_b.jpg"/>
          <p:cNvPicPr>
            <a:picLocks noChangeAspect="1"/>
          </p:cNvPicPr>
          <p:nvPr/>
        </p:nvPicPr>
        <p:blipFill>
          <a:blip r:embed="rId2"/>
          <a:srcRect/>
          <a:stretch>
            <a:fillRect/>
          </a:stretch>
        </p:blipFill>
        <p:spPr bwMode="auto">
          <a:xfrm>
            <a:off x="0" y="0"/>
            <a:ext cx="1709738" cy="1657350"/>
          </a:xfrm>
          <a:prstGeom prst="rect">
            <a:avLst/>
          </a:prstGeom>
          <a:noFill/>
          <a:ln w="9525">
            <a:noFill/>
            <a:miter lim="800000"/>
            <a:headEnd/>
            <a:tailEnd/>
          </a:ln>
        </p:spPr>
      </p:pic>
      <p:grpSp>
        <p:nvGrpSpPr>
          <p:cNvPr id="44036" name="Group 6"/>
          <p:cNvGrpSpPr>
            <a:grpSpLocks/>
          </p:cNvGrpSpPr>
          <p:nvPr/>
        </p:nvGrpSpPr>
        <p:grpSpPr bwMode="auto">
          <a:xfrm>
            <a:off x="0" y="2001838"/>
            <a:ext cx="9144000" cy="4379912"/>
            <a:chOff x="3472041" y="2001845"/>
            <a:chExt cx="5671959" cy="2717211"/>
          </a:xfrm>
        </p:grpSpPr>
        <p:pic>
          <p:nvPicPr>
            <p:cNvPr id="44037" name="Picture 3" descr="I_c.jpg"/>
            <p:cNvPicPr>
              <a:picLocks noChangeAspect="1"/>
            </p:cNvPicPr>
            <p:nvPr/>
          </p:nvPicPr>
          <p:blipFill>
            <a:blip r:embed="rId3"/>
            <a:srcRect/>
            <a:stretch>
              <a:fillRect/>
            </a:stretch>
          </p:blipFill>
          <p:spPr bwMode="auto">
            <a:xfrm>
              <a:off x="6343997" y="2001845"/>
              <a:ext cx="2800003" cy="2715155"/>
            </a:xfrm>
            <a:prstGeom prst="rect">
              <a:avLst/>
            </a:prstGeom>
            <a:noFill/>
            <a:ln w="9525">
              <a:noFill/>
              <a:miter lim="800000"/>
              <a:headEnd/>
              <a:tailEnd/>
            </a:ln>
          </p:spPr>
        </p:pic>
        <p:pic>
          <p:nvPicPr>
            <p:cNvPr id="44038" name="Picture 4" descr="I_a.jpg"/>
            <p:cNvPicPr>
              <a:picLocks noChangeAspect="1"/>
            </p:cNvPicPr>
            <p:nvPr/>
          </p:nvPicPr>
          <p:blipFill>
            <a:blip r:embed="rId4"/>
            <a:srcRect/>
            <a:stretch>
              <a:fillRect/>
            </a:stretch>
          </p:blipFill>
          <p:spPr bwMode="auto">
            <a:xfrm>
              <a:off x="3472041" y="2003901"/>
              <a:ext cx="2800003" cy="27151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srcRect/>
          <a:stretch>
            <a:fillRect/>
          </a:stretch>
        </p:blipFill>
        <p:spPr bwMode="auto">
          <a:xfrm>
            <a:off x="1333500" y="1319213"/>
            <a:ext cx="6624638" cy="4949825"/>
          </a:xfrm>
          <a:prstGeom prst="rect">
            <a:avLst/>
          </a:prstGeom>
          <a:noFill/>
          <a:ln w="9525">
            <a:noFill/>
            <a:miter lim="800000"/>
            <a:headEnd/>
            <a:tailEnd/>
          </a:ln>
        </p:spPr>
      </p:pic>
      <p:sp>
        <p:nvSpPr>
          <p:cNvPr id="45059"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46083" name="Picture 2"/>
          <p:cNvPicPr>
            <a:picLocks noChangeAspect="1"/>
          </p:cNvPicPr>
          <p:nvPr/>
        </p:nvPicPr>
        <p:blipFill>
          <a:blip r:embed="rId2"/>
          <a:srcRect/>
          <a:stretch>
            <a:fillRect/>
          </a:stretch>
        </p:blipFill>
        <p:spPr bwMode="auto">
          <a:xfrm>
            <a:off x="169863" y="363538"/>
            <a:ext cx="4441825" cy="3017837"/>
          </a:xfrm>
          <a:prstGeom prst="rect">
            <a:avLst/>
          </a:prstGeom>
          <a:noFill/>
          <a:ln w="9525">
            <a:noFill/>
            <a:miter lim="800000"/>
            <a:headEnd/>
            <a:tailEnd/>
          </a:ln>
        </p:spPr>
      </p:pic>
      <p:pic>
        <p:nvPicPr>
          <p:cNvPr id="46084" name="Picture 3"/>
          <p:cNvPicPr>
            <a:picLocks noChangeAspect="1"/>
          </p:cNvPicPr>
          <p:nvPr/>
        </p:nvPicPr>
        <p:blipFill>
          <a:blip r:embed="rId3"/>
          <a:srcRect/>
          <a:stretch>
            <a:fillRect/>
          </a:stretch>
        </p:blipFill>
        <p:spPr bwMode="auto">
          <a:xfrm>
            <a:off x="234950" y="3548063"/>
            <a:ext cx="3973513" cy="2974975"/>
          </a:xfrm>
          <a:prstGeom prst="rect">
            <a:avLst/>
          </a:prstGeom>
          <a:noFill/>
          <a:ln w="9525">
            <a:noFill/>
            <a:miter lim="800000"/>
            <a:headEnd/>
            <a:tailEnd/>
          </a:ln>
        </p:spPr>
      </p:pic>
      <p:pic>
        <p:nvPicPr>
          <p:cNvPr id="46085" name="Picture 4"/>
          <p:cNvPicPr>
            <a:picLocks noChangeAspect="1"/>
          </p:cNvPicPr>
          <p:nvPr/>
        </p:nvPicPr>
        <p:blipFill>
          <a:blip r:embed="rId4"/>
          <a:srcRect/>
          <a:stretch>
            <a:fillRect/>
          </a:stretch>
        </p:blipFill>
        <p:spPr bwMode="auto">
          <a:xfrm>
            <a:off x="4578350" y="3530600"/>
            <a:ext cx="3963988" cy="2976563"/>
          </a:xfrm>
          <a:prstGeom prst="rect">
            <a:avLst/>
          </a:prstGeom>
          <a:noFill/>
          <a:ln w="9525">
            <a:noFill/>
            <a:miter lim="800000"/>
            <a:headEnd/>
            <a:tailEnd/>
          </a:ln>
        </p:spPr>
      </p:pic>
      <p:sp>
        <p:nvSpPr>
          <p:cNvPr id="46086" name="TextBox 5"/>
          <p:cNvSpPr txBox="1">
            <a:spLocks noChangeArrowheads="1"/>
          </p:cNvSpPr>
          <p:nvPr/>
        </p:nvSpPr>
        <p:spPr bwMode="auto">
          <a:xfrm>
            <a:off x="4222750" y="4881563"/>
            <a:ext cx="320675" cy="585787"/>
          </a:xfrm>
          <a:prstGeom prst="rect">
            <a:avLst/>
          </a:prstGeom>
          <a:noFill/>
          <a:ln w="9525">
            <a:noFill/>
            <a:miter lim="800000"/>
            <a:headEnd/>
            <a:tailEnd/>
          </a:ln>
        </p:spPr>
        <p:txBody>
          <a:bodyPr wrap="none">
            <a:prstTxWarp prst="textNoShape">
              <a:avLst/>
            </a:prstTxWarp>
            <a:spAutoFit/>
          </a:bodyPr>
          <a:lstStyle/>
          <a:p>
            <a:r>
              <a:rPr lang="en-US" sz="3200"/>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12725" y="762000"/>
            <a:ext cx="6923088" cy="457200"/>
          </a:xfrm>
          <a:prstGeom prst="rect">
            <a:avLst/>
          </a:prstGeom>
          <a:noFill/>
          <a:ln w="9525">
            <a:noFill/>
            <a:miter lim="800000"/>
            <a:headEnd/>
            <a:tailEnd/>
          </a:ln>
        </p:spPr>
        <p:txBody>
          <a:bodyPr wrap="none">
            <a:prstTxWarp prst="textNoShape">
              <a:avLst/>
            </a:prstTxWarp>
            <a:spAutoFit/>
          </a:bodyPr>
          <a:lstStyle/>
          <a:p>
            <a:r>
              <a:rPr lang="en-US"/>
              <a:t>The visual system seems to be tuned to a set of images:</a:t>
            </a:r>
          </a:p>
        </p:txBody>
      </p:sp>
      <p:sp>
        <p:nvSpPr>
          <p:cNvPr id="24579" name="Text Box 4"/>
          <p:cNvSpPr txBox="1">
            <a:spLocks noChangeArrowheads="1"/>
          </p:cNvSpPr>
          <p:nvPr/>
        </p:nvSpPr>
        <p:spPr bwMode="auto">
          <a:xfrm>
            <a:off x="5710238" y="6461125"/>
            <a:ext cx="3419475" cy="400050"/>
          </a:xfrm>
          <a:prstGeom prst="rect">
            <a:avLst/>
          </a:prstGeom>
          <a:noFill/>
          <a:ln w="9525">
            <a:noFill/>
            <a:miter lim="800000"/>
            <a:headEnd/>
            <a:tailEnd/>
          </a:ln>
        </p:spPr>
        <p:txBody>
          <a:bodyPr wrap="none">
            <a:prstTxWarp prst="textNoShape">
              <a:avLst/>
            </a:prstTxWarp>
            <a:spAutoFit/>
          </a:bodyPr>
          <a:lstStyle/>
          <a:p>
            <a:r>
              <a:rPr lang="en-US" sz="2000"/>
              <a:t>Demo inspired from D. Field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47107" name="Picture 4"/>
          <p:cNvPicPr>
            <a:picLocks noChangeAspect="1"/>
          </p:cNvPicPr>
          <p:nvPr/>
        </p:nvPicPr>
        <p:blipFill>
          <a:blip r:embed="rId2"/>
          <a:srcRect/>
          <a:stretch>
            <a:fillRect/>
          </a:stretch>
        </p:blipFill>
        <p:spPr bwMode="auto">
          <a:xfrm>
            <a:off x="1150938" y="1030288"/>
            <a:ext cx="6904037" cy="5170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48131" name="Picture 2"/>
          <p:cNvPicPr>
            <a:picLocks noChangeAspect="1"/>
          </p:cNvPicPr>
          <p:nvPr/>
        </p:nvPicPr>
        <p:blipFill>
          <a:blip r:embed="rId2"/>
          <a:srcRect/>
          <a:stretch>
            <a:fillRect/>
          </a:stretch>
        </p:blipFill>
        <p:spPr bwMode="auto">
          <a:xfrm>
            <a:off x="165100" y="822325"/>
            <a:ext cx="3965575" cy="2687638"/>
          </a:xfrm>
          <a:prstGeom prst="rect">
            <a:avLst/>
          </a:prstGeom>
          <a:noFill/>
          <a:ln w="9525">
            <a:noFill/>
            <a:miter lim="800000"/>
            <a:headEnd/>
            <a:tailEnd/>
          </a:ln>
        </p:spPr>
      </p:pic>
      <p:pic>
        <p:nvPicPr>
          <p:cNvPr id="48132" name="Picture 3"/>
          <p:cNvPicPr>
            <a:picLocks noChangeAspect="1"/>
          </p:cNvPicPr>
          <p:nvPr/>
        </p:nvPicPr>
        <p:blipFill>
          <a:blip r:embed="rId3"/>
          <a:srcRect/>
          <a:stretch>
            <a:fillRect/>
          </a:stretch>
        </p:blipFill>
        <p:spPr bwMode="auto">
          <a:xfrm>
            <a:off x="769938" y="3887788"/>
            <a:ext cx="3565525" cy="2678112"/>
          </a:xfrm>
          <a:prstGeom prst="rect">
            <a:avLst/>
          </a:prstGeom>
          <a:noFill/>
          <a:ln w="9525">
            <a:noFill/>
            <a:miter lim="800000"/>
            <a:headEnd/>
            <a:tailEnd/>
          </a:ln>
        </p:spPr>
      </p:pic>
      <p:pic>
        <p:nvPicPr>
          <p:cNvPr id="48133" name="Picture 4"/>
          <p:cNvPicPr>
            <a:picLocks noChangeAspect="1"/>
          </p:cNvPicPr>
          <p:nvPr/>
        </p:nvPicPr>
        <p:blipFill>
          <a:blip r:embed="rId4"/>
          <a:srcRect/>
          <a:stretch>
            <a:fillRect/>
          </a:stretch>
        </p:blipFill>
        <p:spPr bwMode="auto">
          <a:xfrm>
            <a:off x="4902200" y="3867150"/>
            <a:ext cx="3565525" cy="2697163"/>
          </a:xfrm>
          <a:prstGeom prst="rect">
            <a:avLst/>
          </a:prstGeom>
          <a:noFill/>
          <a:ln w="9525">
            <a:noFill/>
            <a:miter lim="800000"/>
            <a:headEnd/>
            <a:tailEnd/>
          </a:ln>
        </p:spPr>
      </p:pic>
      <p:sp>
        <p:nvSpPr>
          <p:cNvPr id="48134" name="TextBox 5"/>
          <p:cNvSpPr txBox="1">
            <a:spLocks noChangeArrowheads="1"/>
          </p:cNvSpPr>
          <p:nvPr/>
        </p:nvSpPr>
        <p:spPr bwMode="auto">
          <a:xfrm>
            <a:off x="4421188" y="4922838"/>
            <a:ext cx="423862" cy="585787"/>
          </a:xfrm>
          <a:prstGeom prst="rect">
            <a:avLst/>
          </a:prstGeom>
          <a:noFill/>
          <a:ln w="9525">
            <a:noFill/>
            <a:miter lim="800000"/>
            <a:headEnd/>
            <a:tailEnd/>
          </a:ln>
        </p:spPr>
        <p:txBody>
          <a:bodyPr wrap="none">
            <a:prstTxWarp prst="textNoShape">
              <a:avLst/>
            </a:prstTxWarp>
            <a:spAutoFit/>
          </a:bodyPr>
          <a:lstStyle/>
          <a:p>
            <a:r>
              <a:rPr lang="en-US" sz="320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hangingPunct="1"/>
            <a:r>
              <a:rPr lang="en-GB" smtClean="0">
                <a:ea typeface="ＭＳ Ｐゴシック" pitchFamily="-1" charset="-128"/>
                <a:cs typeface="ＭＳ Ｐゴシック" pitchFamily="-1" charset="-128"/>
              </a:rPr>
              <a:t>Taking a picture</a:t>
            </a:r>
            <a:r>
              <a:rPr lang="en-US" smtClean="0">
                <a:ea typeface="ＭＳ Ｐゴシック" pitchFamily="-1" charset="-128"/>
                <a:cs typeface="ＭＳ Ｐゴシック" pitchFamily="-1" charset="-128"/>
              </a:rPr>
              <a:t>…</a:t>
            </a:r>
          </a:p>
        </p:txBody>
      </p:sp>
      <p:pic>
        <p:nvPicPr>
          <p:cNvPr id="100355" name="Picture 5" descr="mukta1_blurry"/>
          <p:cNvPicPr>
            <a:picLocks noChangeAspect="1" noChangeArrowheads="1"/>
          </p:cNvPicPr>
          <p:nvPr/>
        </p:nvPicPr>
        <p:blipFill>
          <a:blip r:embed="rId3"/>
          <a:srcRect t="8000" b="22426"/>
          <a:stretch>
            <a:fillRect/>
          </a:stretch>
        </p:blipFill>
        <p:spPr bwMode="auto">
          <a:xfrm>
            <a:off x="2002076" y="1779321"/>
            <a:ext cx="4670425" cy="4868863"/>
          </a:xfrm>
          <a:prstGeom prst="rect">
            <a:avLst/>
          </a:prstGeom>
          <a:noFill/>
          <a:ln w="9525">
            <a:noFill/>
            <a:miter lim="800000"/>
            <a:headEnd/>
            <a:tailEnd/>
          </a:ln>
        </p:spPr>
      </p:pic>
      <p:sp>
        <p:nvSpPr>
          <p:cNvPr id="100357" name="Text Box 7"/>
          <p:cNvSpPr txBox="1">
            <a:spLocks noChangeArrowheads="1"/>
          </p:cNvSpPr>
          <p:nvPr/>
        </p:nvSpPr>
        <p:spPr bwMode="auto">
          <a:xfrm>
            <a:off x="101600" y="1254125"/>
            <a:ext cx="4745038" cy="522288"/>
          </a:xfrm>
          <a:prstGeom prst="rect">
            <a:avLst/>
          </a:prstGeom>
          <a:noFill/>
          <a:ln w="9525">
            <a:noFill/>
            <a:miter lim="800000"/>
            <a:headEnd/>
            <a:tailEnd/>
          </a:ln>
        </p:spPr>
        <p:txBody>
          <a:bodyPr>
            <a:prstTxWarp prst="textNoShape">
              <a:avLst/>
            </a:prstTxWarp>
            <a:spAutoFit/>
          </a:bodyPr>
          <a:lstStyle/>
          <a:p>
            <a:r>
              <a:rPr lang="en-US" sz="2800" dirty="0">
                <a:solidFill>
                  <a:srgbClr val="FFFFFF"/>
                </a:solidFill>
              </a:rPr>
              <a:t>What the camera give us…</a:t>
            </a:r>
          </a:p>
        </p:txBody>
      </p:sp>
      <p:sp>
        <p:nvSpPr>
          <p:cNvPr id="10035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Title 6"/>
          <p:cNvSpPr>
            <a:spLocks noGrp="1"/>
          </p:cNvSpPr>
          <p:nvPr>
            <p:ph type="title"/>
          </p:nvPr>
        </p:nvSpPr>
        <p:spPr/>
        <p:txBody>
          <a:bodyPr/>
          <a:lstStyle/>
          <a:p>
            <a:pPr hangingPunct="1"/>
            <a:r>
              <a:rPr lang="en-US" smtClean="0">
                <a:ea typeface="ＭＳ Ｐゴシック" pitchFamily="-1" charset="-128"/>
                <a:cs typeface="ＭＳ Ｐゴシック" pitchFamily="-1" charset="-128"/>
              </a:rPr>
              <a:t>Why does picture appear blurry?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Let’s take a p</a:t>
            </a:r>
            <a:r>
              <a:rPr lang="en-GB">
                <a:ea typeface="ＭＳ Ｐゴシック" pitchFamily="-1" charset="-128"/>
                <a:cs typeface="ＭＳ Ｐゴシック" pitchFamily="-1" charset="-128"/>
                <a:sym typeface="Wingdings" pitchFamily="-1" charset="2"/>
              </a:rPr>
              <a:t>h</a:t>
            </a:r>
            <a:r>
              <a:rPr lang="en-US">
                <a:ea typeface="ＭＳ Ｐゴシック" pitchFamily="-1" charset="-128"/>
                <a:cs typeface="ＭＳ Ｐゴシック" pitchFamily="-1" charset="-128"/>
              </a:rPr>
              <a:t>oto</a:t>
            </a:r>
          </a:p>
        </p:txBody>
      </p:sp>
      <p:pic>
        <p:nvPicPr>
          <p:cNvPr id="267274" name="Picture 10" descr="stata_blur"/>
          <p:cNvPicPr>
            <a:picLocks noChangeAspect="1" noChangeArrowheads="1"/>
          </p:cNvPicPr>
          <p:nvPr/>
        </p:nvPicPr>
        <p:blipFill>
          <a:blip r:embed="rId3"/>
          <a:srcRect l="2849" t="13071" r="20229" b="2490"/>
          <a:stretch>
            <a:fillRect/>
          </a:stretch>
        </p:blipFill>
        <p:spPr bwMode="auto">
          <a:xfrm>
            <a:off x="4000500" y="2576513"/>
            <a:ext cx="5143500" cy="3876675"/>
          </a:xfrm>
          <a:prstGeom prst="rect">
            <a:avLst/>
          </a:prstGeom>
          <a:noFill/>
          <a:ln w="9525">
            <a:noFill/>
            <a:miter lim="800000"/>
            <a:headEnd/>
            <a:tailEnd/>
          </a:ln>
        </p:spPr>
      </p:pic>
      <p:sp>
        <p:nvSpPr>
          <p:cNvPr id="267277" name="Text Box 13"/>
          <p:cNvSpPr txBox="1">
            <a:spLocks noChangeArrowheads="1"/>
          </p:cNvSpPr>
          <p:nvPr/>
        </p:nvSpPr>
        <p:spPr bwMode="auto">
          <a:xfrm>
            <a:off x="5608638" y="2012950"/>
            <a:ext cx="2108200" cy="503238"/>
          </a:xfrm>
          <a:prstGeom prst="rect">
            <a:avLst/>
          </a:prstGeom>
          <a:noFill/>
          <a:ln w="9525">
            <a:noFill/>
            <a:miter lim="800000"/>
            <a:headEnd/>
            <a:tailEnd/>
          </a:ln>
        </p:spPr>
        <p:txBody>
          <a:bodyPr wrap="none">
            <a:prstTxWarp prst="textNoShape">
              <a:avLst/>
            </a:prstTxWarp>
            <a:spAutoFit/>
          </a:bodyPr>
          <a:lstStyle/>
          <a:p>
            <a:r>
              <a:rPr lang="en-US" sz="2700">
                <a:solidFill>
                  <a:srgbClr val="FFFFFF"/>
                </a:solidFill>
              </a:rPr>
              <a:t>Blurry result</a:t>
            </a:r>
          </a:p>
        </p:txBody>
      </p:sp>
      <p:sp>
        <p:nvSpPr>
          <p:cNvPr id="105478"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
        <p:nvSpPr>
          <p:cNvPr id="105479" name="TextBox 6"/>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Slides R. Fergus</a:t>
            </a:r>
          </a:p>
        </p:txBody>
      </p:sp>
      <p:pic>
        <p:nvPicPr>
          <p:cNvPr id="9" name="fast.wmv">
            <a:hlinkClick r:id="" action="ppaction://media"/>
          </p:cNvPr>
          <p:cNvPicPr/>
          <p:nvPr>
            <a:videoFile r:link="rId1"/>
          </p:nvPr>
        </p:nvPicPr>
        <p:blipFill>
          <a:blip r:embed="rId4"/>
          <a:stretch>
            <a:fillRect/>
          </a:stretch>
        </p:blipFill>
        <p:spPr>
          <a:xfrm>
            <a:off x="159717" y="1518375"/>
            <a:ext cx="3699317" cy="4932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1" fill="hold"/>
                                        <p:tgtEl>
                                          <p:spTgt spid="9"/>
                                        </p:tgtEl>
                                      </p:cBhvr>
                                    </p:cmd>
                                  </p:childTnLst>
                                </p:cTn>
                              </p:par>
                            </p:childTnLst>
                          </p:cTn>
                        </p:par>
                        <p:par>
                          <p:cTn id="7" fill="hold">
                            <p:stCondLst>
                              <p:cond delay="12131"/>
                            </p:stCondLst>
                            <p:childTnLst>
                              <p:par>
                                <p:cTn id="8" presetID="1" presetClass="entr" presetSubtype="0" fill="hold" nodeType="afterEffect">
                                  <p:stCondLst>
                                    <p:cond delay="0"/>
                                  </p:stCondLst>
                                  <p:childTnLst>
                                    <p:set>
                                      <p:cBhvr>
                                        <p:cTn id="9" dur="1" fill="hold">
                                          <p:stCondLst>
                                            <p:cond delay="0"/>
                                          </p:stCondLst>
                                        </p:cTn>
                                        <p:tgtEl>
                                          <p:spTgt spid="26727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67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67277"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pPr>
              <a:buNone/>
            </a:pPr>
            <a:r>
              <a:rPr lang="en-US" dirty="0" smtClean="0">
                <a:latin typeface="Arial" pitchFamily="-1" charset="0"/>
                <a:ea typeface="ＭＳ Ｐゴシック" pitchFamily="-1" charset="-128"/>
                <a:cs typeface="ＭＳ Ｐゴシック" pitchFamily="-1" charset="-128"/>
              </a:rPr>
              <a:t>Even though you thought the camera was still, in fact lots of things happened while the shutter was open.</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Slow-motion replay</a:t>
            </a:r>
          </a:p>
        </p:txBody>
      </p:sp>
      <p:pic>
        <p:nvPicPr>
          <p:cNvPr id="106499" name="Picture 3" descr="/Users/torralba/atb/TALKS/TalksByOthers/fergus/before_move-1.wmv">
            <a:hlinkClick r:id="" action="ppaction://media"/>
          </p:cNvPr>
          <p:cNvPicPr/>
          <p:nvPr>
            <p:ph idx="1"/>
            <a:videoFile r:link="rId1"/>
          </p:nvPr>
        </p:nvPicPr>
        <p:blipFill>
          <a:blip r:embed="rId3"/>
          <a:srcRect/>
          <a:stretch>
            <a:fillRect/>
          </a:stretch>
        </p:blipFill>
        <p:spPr>
          <a:xfrm>
            <a:off x="238125" y="1538288"/>
            <a:ext cx="3657600" cy="4876800"/>
          </a:xfrm>
        </p:spPr>
      </p:pic>
      <p:sp>
        <p:nvSpPr>
          <p:cNvPr id="10650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
        <p:nvSpPr>
          <p:cNvPr id="106501" name="TextBox 4"/>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4)">
                                      <p:cBhvr>
                                        <p:cTn id="6" dur="12666" fill="hold"/>
                                        <p:tgtEl>
                                          <p:spTgt spid="1064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6499"/>
                </p:tgtEl>
              </p:cMediaNode>
            </p:video>
            <p:seq concurrent="1" nextAc="seek">
              <p:cTn id="8" restart="whenNotActive" fill="hold" evtFilter="cancelBubble" nodeType="interactiveSeq">
                <p:stCondLst>
                  <p:cond evt="onClick" delay="0">
                    <p:tgtEl>
                      <p:spTgt spid="10649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6499"/>
                                        </p:tgtEl>
                                      </p:cBhvr>
                                    </p:cmd>
                                  </p:childTnLst>
                                </p:cTn>
                              </p:par>
                            </p:childTnLst>
                          </p:cTn>
                        </p:par>
                      </p:childTnLst>
                    </p:cTn>
                  </p:par>
                </p:childTnLst>
              </p:cTn>
              <p:nextCondLst>
                <p:cond evt="onClick" delay="0">
                  <p:tgtEl>
                    <p:spTgt spid="106499"/>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Slow-motion replay</a:t>
            </a:r>
          </a:p>
        </p:txBody>
      </p:sp>
      <p:pic>
        <p:nvPicPr>
          <p:cNvPr id="107523" name="Picture 3" descr="/Users/torralba/atb/TALKS/TalksByOthers/fergus/move_zoom_after.wmv">
            <a:hlinkClick r:id="" action="ppaction://media"/>
          </p:cNvPr>
          <p:cNvPicPr/>
          <p:nvPr>
            <p:ph sz="half" idx="1"/>
            <a:videoFile r:link="rId1"/>
          </p:nvPr>
        </p:nvPicPr>
        <p:blipFill>
          <a:blip r:embed="rId5"/>
          <a:srcRect/>
          <a:stretch>
            <a:fillRect/>
          </a:stretch>
        </p:blipFill>
        <p:spPr>
          <a:xfrm>
            <a:off x="541338" y="1538288"/>
            <a:ext cx="3657600" cy="4876800"/>
          </a:xfrm>
        </p:spPr>
      </p:pic>
      <p:pic>
        <p:nvPicPr>
          <p:cNvPr id="107524" name="Picture 4" descr="/Users/torralba/atb/TALKS/TalksByOthers/fergus/traj2.avi">
            <a:hlinkClick r:id="" action="ppaction://media"/>
          </p:cNvPr>
          <p:cNvPicPr/>
          <p:nvPr>
            <p:ph sz="half" idx="2"/>
            <a:videoFile r:link="rId2"/>
          </p:nvPr>
        </p:nvPicPr>
        <p:blipFill>
          <a:blip r:embed="rId6"/>
          <a:srcRect/>
          <a:stretch>
            <a:fillRect/>
          </a:stretch>
        </p:blipFill>
        <p:spPr>
          <a:xfrm>
            <a:off x="5308600" y="2722563"/>
            <a:ext cx="2566988" cy="2566987"/>
          </a:xfrm>
        </p:spPr>
      </p:pic>
      <p:sp>
        <p:nvSpPr>
          <p:cNvPr id="271366" name="Rectangle 6"/>
          <p:cNvSpPr>
            <a:spLocks noChangeArrowheads="1"/>
          </p:cNvSpPr>
          <p:nvPr/>
        </p:nvSpPr>
        <p:spPr bwMode="auto">
          <a:xfrm>
            <a:off x="7867650" y="2727325"/>
            <a:ext cx="57150" cy="2509838"/>
          </a:xfrm>
          <a:prstGeom prst="rect">
            <a:avLst/>
          </a:prstGeom>
          <a:solidFill>
            <a:srgbClr val="00CCFF"/>
          </a:solidFill>
          <a:ln w="9525">
            <a:noFill/>
            <a:miter lim="800000"/>
            <a:headEnd/>
            <a:tailEnd/>
          </a:ln>
        </p:spPr>
        <p:txBody>
          <a:bodyPr wrap="none" anchor="ctr">
            <a:prstTxWarp prst="textNoShape">
              <a:avLst/>
            </a:prstTxWarp>
          </a:bodyPr>
          <a:lstStyle/>
          <a:p>
            <a:endParaRPr lang="en-US">
              <a:solidFill>
                <a:srgbClr val="004731"/>
              </a:solidFill>
            </a:endParaRPr>
          </a:p>
        </p:txBody>
      </p:sp>
      <p:sp>
        <p:nvSpPr>
          <p:cNvPr id="271379" name="Rectangle 19"/>
          <p:cNvSpPr>
            <a:spLocks noChangeArrowheads="1"/>
          </p:cNvSpPr>
          <p:nvPr/>
        </p:nvSpPr>
        <p:spPr bwMode="auto">
          <a:xfrm>
            <a:off x="7791450" y="2714625"/>
            <a:ext cx="96838" cy="2571750"/>
          </a:xfrm>
          <a:prstGeom prst="rect">
            <a:avLst/>
          </a:prstGeom>
          <a:solidFill>
            <a:srgbClr val="000000"/>
          </a:solidFill>
          <a:ln w="9525">
            <a:noFill/>
            <a:miter lim="800000"/>
            <a:headEnd/>
            <a:tailEnd/>
          </a:ln>
        </p:spPr>
        <p:txBody>
          <a:bodyPr wrap="none" anchor="ctr">
            <a:prstTxWarp prst="textNoShape">
              <a:avLst/>
            </a:prstTxWarp>
          </a:bodyPr>
          <a:lstStyle/>
          <a:p>
            <a:endParaRPr lang="en-US">
              <a:solidFill>
                <a:srgbClr val="004731"/>
              </a:solidFill>
            </a:endParaRPr>
          </a:p>
        </p:txBody>
      </p:sp>
      <p:sp>
        <p:nvSpPr>
          <p:cNvPr id="107527" name="Rectangle 20"/>
          <p:cNvSpPr>
            <a:spLocks noChangeArrowheads="1"/>
          </p:cNvSpPr>
          <p:nvPr/>
        </p:nvSpPr>
        <p:spPr bwMode="auto">
          <a:xfrm>
            <a:off x="7818438" y="5237163"/>
            <a:ext cx="127000" cy="88900"/>
          </a:xfrm>
          <a:prstGeom prst="rect">
            <a:avLst/>
          </a:prstGeom>
          <a:solidFill>
            <a:srgbClr val="000000"/>
          </a:solidFill>
          <a:ln w="9525">
            <a:noFill/>
            <a:miter lim="800000"/>
            <a:headEnd/>
            <a:tailEnd/>
          </a:ln>
        </p:spPr>
        <p:txBody>
          <a:bodyPr wrap="none" anchor="ctr">
            <a:prstTxWarp prst="textNoShape">
              <a:avLst/>
            </a:prstTxWarp>
          </a:bodyPr>
          <a:lstStyle/>
          <a:p>
            <a:endParaRPr lang="en-US">
              <a:solidFill>
                <a:srgbClr val="004731"/>
              </a:solidFill>
            </a:endParaRPr>
          </a:p>
        </p:txBody>
      </p:sp>
      <p:sp>
        <p:nvSpPr>
          <p:cNvPr id="107528" name="Rectangle 21"/>
          <p:cNvSpPr>
            <a:spLocks noChangeArrowheads="1"/>
          </p:cNvSpPr>
          <p:nvPr/>
        </p:nvSpPr>
        <p:spPr bwMode="auto">
          <a:xfrm rot="-5400000">
            <a:off x="6453188" y="3875088"/>
            <a:ext cx="152400" cy="2667000"/>
          </a:xfrm>
          <a:prstGeom prst="rect">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solidFill>
                <a:srgbClr val="004731"/>
              </a:solidFill>
            </a:endParaRPr>
          </a:p>
        </p:txBody>
      </p:sp>
      <p:sp>
        <p:nvSpPr>
          <p:cNvPr id="271367" name="Rectangle 7"/>
          <p:cNvSpPr>
            <a:spLocks noChangeArrowheads="1"/>
          </p:cNvSpPr>
          <p:nvPr/>
        </p:nvSpPr>
        <p:spPr bwMode="auto">
          <a:xfrm rot="-5400000">
            <a:off x="6591300" y="1438275"/>
            <a:ext cx="55563" cy="2519363"/>
          </a:xfrm>
          <a:prstGeom prst="rect">
            <a:avLst/>
          </a:prstGeom>
          <a:solidFill>
            <a:srgbClr val="DDDDDD"/>
          </a:solidFill>
          <a:ln w="9525">
            <a:solidFill>
              <a:srgbClr val="000000"/>
            </a:solidFill>
            <a:miter lim="800000"/>
            <a:headEnd/>
            <a:tailEnd/>
          </a:ln>
        </p:spPr>
        <p:txBody>
          <a:bodyPr wrap="none" anchor="ctr">
            <a:prstTxWarp prst="textNoShape">
              <a:avLst/>
            </a:prstTxWarp>
          </a:bodyPr>
          <a:lstStyle/>
          <a:p>
            <a:endParaRPr lang="en-US">
              <a:solidFill>
                <a:srgbClr val="004731"/>
              </a:solidFill>
            </a:endParaRPr>
          </a:p>
        </p:txBody>
      </p:sp>
      <p:sp>
        <p:nvSpPr>
          <p:cNvPr id="10753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
        <p:nvSpPr>
          <p:cNvPr id="271383" name="Text Box 23"/>
          <p:cNvSpPr txBox="1">
            <a:spLocks noChangeArrowheads="1"/>
          </p:cNvSpPr>
          <p:nvPr/>
        </p:nvSpPr>
        <p:spPr bwMode="auto">
          <a:xfrm>
            <a:off x="5262563" y="5532438"/>
            <a:ext cx="2641600" cy="457200"/>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rPr>
              <a:t>Motion of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65" fill="hold"/>
                                        <p:tgtEl>
                                          <p:spTgt spid="107523"/>
                                        </p:tgtEl>
                                      </p:cBhvr>
                                    </p:cmd>
                                  </p:childTnLst>
                                </p:cTn>
                              </p:par>
                              <p:par>
                                <p:cTn id="7" presetID="1" presetClass="mediacall" presetSubtype="0" fill="hold" nodeType="withEffect">
                                  <p:stCondLst>
                                    <p:cond delay="2700"/>
                                  </p:stCondLst>
                                  <p:childTnLst>
                                    <p:cmd type="call" cmd="playFrom(0.0)">
                                      <p:cBhvr>
                                        <p:cTn id="8" dur="22567" fill="hold"/>
                                        <p:tgtEl>
                                          <p:spTgt spid="107524"/>
                                        </p:tgtEl>
                                      </p:cBhvr>
                                    </p:cmd>
                                  </p:childTnLst>
                                </p:cTn>
                              </p:par>
                              <p:par>
                                <p:cTn id="9" presetID="1" presetClass="entr" presetSubtype="0" fill="hold" grpId="0" nodeType="withEffect">
                                  <p:stCondLst>
                                    <p:cond delay="2700"/>
                                  </p:stCondLst>
                                  <p:childTnLst>
                                    <p:set>
                                      <p:cBhvr>
                                        <p:cTn id="10" dur="1" fill="hold">
                                          <p:stCondLst>
                                            <p:cond delay="0"/>
                                          </p:stCondLst>
                                        </p:cTn>
                                        <p:tgtEl>
                                          <p:spTgt spid="271366"/>
                                        </p:tgtEl>
                                        <p:attrNameLst>
                                          <p:attrName>style.visibility</p:attrName>
                                        </p:attrNameLst>
                                      </p:cBhvr>
                                      <p:to>
                                        <p:strVal val="visible"/>
                                      </p:to>
                                    </p:set>
                                  </p:childTnLst>
                                </p:cTn>
                              </p:par>
                              <p:par>
                                <p:cTn id="11" presetID="1" presetClass="entr" presetSubtype="0" fill="hold" grpId="0" nodeType="withEffect">
                                  <p:stCondLst>
                                    <p:cond delay="2700"/>
                                  </p:stCondLst>
                                  <p:childTnLst>
                                    <p:set>
                                      <p:cBhvr>
                                        <p:cTn id="12" dur="1" fill="hold">
                                          <p:stCondLst>
                                            <p:cond delay="0"/>
                                          </p:stCondLst>
                                        </p:cTn>
                                        <p:tgtEl>
                                          <p:spTgt spid="271367"/>
                                        </p:tgtEl>
                                        <p:attrNameLst>
                                          <p:attrName>style.visibility</p:attrName>
                                        </p:attrNameLst>
                                      </p:cBhvr>
                                      <p:to>
                                        <p:strVal val="visible"/>
                                      </p:to>
                                    </p:set>
                                  </p:childTnLst>
                                </p:cTn>
                              </p:par>
                              <p:par>
                                <p:cTn id="13" presetID="1" presetClass="exit" presetSubtype="0" fill="hold" grpId="0" nodeType="withEffect">
                                  <p:stCondLst>
                                    <p:cond delay="2700"/>
                                  </p:stCondLst>
                                  <p:childTnLst>
                                    <p:set>
                                      <p:cBhvr>
                                        <p:cTn id="14" dur="1" fill="hold">
                                          <p:stCondLst>
                                            <p:cond delay="0"/>
                                          </p:stCondLst>
                                        </p:cTn>
                                        <p:tgtEl>
                                          <p:spTgt spid="271379"/>
                                        </p:tgtEl>
                                        <p:attrNameLst>
                                          <p:attrName>style.visibility</p:attrName>
                                        </p:attrNameLst>
                                      </p:cBhvr>
                                      <p:to>
                                        <p:strVal val="hidden"/>
                                      </p:to>
                                    </p:set>
                                  </p:childTnLst>
                                </p:cTn>
                              </p:par>
                              <p:par>
                                <p:cTn id="15" presetID="1" presetClass="entr" presetSubtype="0" fill="hold" grpId="0" nodeType="withEffect">
                                  <p:stCondLst>
                                    <p:cond delay="2700"/>
                                  </p:stCondLst>
                                  <p:childTnLst>
                                    <p:set>
                                      <p:cBhvr>
                                        <p:cTn id="16" dur="1" fill="hold">
                                          <p:stCondLst>
                                            <p:cond delay="0"/>
                                          </p:stCondLst>
                                        </p:cTn>
                                        <p:tgtEl>
                                          <p:spTgt spid="271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107523"/>
                </p:tgtEl>
              </p:cMediaNode>
            </p:video>
            <p:seq concurrent="1" nextAc="seek">
              <p:cTn id="18" restart="whenNotActive" fill="hold" evtFilter="cancelBubble" nodeType="interactiveSeq">
                <p:stCondLst>
                  <p:cond evt="onClick" delay="0">
                    <p:tgtEl>
                      <p:spTgt spid="10752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7523"/>
                                        </p:tgtEl>
                                      </p:cBhvr>
                                    </p:cmd>
                                  </p:childTnLst>
                                </p:cTn>
                              </p:par>
                            </p:childTnLst>
                          </p:cTn>
                        </p:par>
                      </p:childTnLst>
                    </p:cTn>
                  </p:par>
                </p:childTnLst>
              </p:cTn>
              <p:nextCondLst>
                <p:cond evt="onClick" delay="0">
                  <p:tgtEl>
                    <p:spTgt spid="107523"/>
                  </p:tgtEl>
                </p:cond>
              </p:nextCondLst>
            </p:seq>
            <p:video>
              <p:cMediaNode>
                <p:cTn id="23" fill="hold" display="0">
                  <p:stCondLst>
                    <p:cond delay="indefinite"/>
                  </p:stCondLst>
                  <p:endCondLst>
                    <p:cond evt="onNext" delay="0">
                      <p:tgtEl>
                        <p:sldTgt/>
                      </p:tgtEl>
                    </p:cond>
                    <p:cond evt="onPrev" delay="0">
                      <p:tgtEl>
                        <p:sldTgt/>
                      </p:tgtEl>
                    </p:cond>
                  </p:endCondLst>
                </p:cTn>
                <p:tgtEl>
                  <p:spTgt spid="107524"/>
                </p:tgtEl>
              </p:cMediaNode>
            </p:video>
            <p:seq concurrent="1" nextAc="seek">
              <p:cTn id="24" restart="whenNotActive" fill="hold" evtFilter="cancelBubble" nodeType="interactiveSeq">
                <p:stCondLst>
                  <p:cond evt="onClick" delay="0">
                    <p:tgtEl>
                      <p:spTgt spid="10752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07524"/>
                                        </p:tgtEl>
                                      </p:cBhvr>
                                    </p:cmd>
                                  </p:childTnLst>
                                </p:cTn>
                              </p:par>
                            </p:childTnLst>
                          </p:cTn>
                        </p:par>
                      </p:childTnLst>
                    </p:cTn>
                  </p:par>
                </p:childTnLst>
              </p:cTn>
              <p:nextCondLst>
                <p:cond evt="onClick" delay="0">
                  <p:tgtEl>
                    <p:spTgt spid="107524"/>
                  </p:tgtEl>
                </p:cond>
              </p:nextCondLst>
            </p:seq>
          </p:childTnLst>
        </p:cTn>
      </p:par>
    </p:tnLst>
    <p:bldLst>
      <p:bldP spid="271366" grpId="0" animBg="1"/>
      <p:bldP spid="271379" grpId="0" animBg="1"/>
      <p:bldP spid="271367" grpId="0" animBg="1"/>
      <p:bldP spid="271383"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Image formation process</a:t>
            </a:r>
          </a:p>
        </p:txBody>
      </p:sp>
      <p:pic>
        <p:nvPicPr>
          <p:cNvPr id="109571" name="Picture 4"/>
          <p:cNvPicPr>
            <a:picLocks noChangeAspect="1" noChangeArrowheads="1"/>
          </p:cNvPicPr>
          <p:nvPr/>
        </p:nvPicPr>
        <p:blipFill>
          <a:blip r:embed="rId3"/>
          <a:srcRect/>
          <a:stretch>
            <a:fillRect/>
          </a:stretch>
        </p:blipFill>
        <p:spPr bwMode="auto">
          <a:xfrm>
            <a:off x="7810500" y="2519363"/>
            <a:ext cx="1295400" cy="1289050"/>
          </a:xfrm>
          <a:prstGeom prst="rect">
            <a:avLst/>
          </a:prstGeom>
          <a:noFill/>
          <a:ln w="9525">
            <a:solidFill>
              <a:schemeClr val="bg1"/>
            </a:solidFill>
            <a:miter lim="800000"/>
            <a:headEnd/>
            <a:tailEnd/>
          </a:ln>
        </p:spPr>
      </p:pic>
      <p:pic>
        <p:nvPicPr>
          <p:cNvPr id="109572" name="Picture 5"/>
          <p:cNvPicPr>
            <a:picLocks noChangeAspect="1" noChangeArrowheads="1"/>
          </p:cNvPicPr>
          <p:nvPr/>
        </p:nvPicPr>
        <p:blipFill>
          <a:blip r:embed="rId4"/>
          <a:srcRect l="2803" t="12834" r="19760" b="2528"/>
          <a:stretch>
            <a:fillRect/>
          </a:stretch>
        </p:blipFill>
        <p:spPr bwMode="auto">
          <a:xfrm>
            <a:off x="3962400" y="1752600"/>
            <a:ext cx="3429000" cy="2573338"/>
          </a:xfrm>
          <a:prstGeom prst="rect">
            <a:avLst/>
          </a:prstGeom>
          <a:noFill/>
          <a:ln w="9525">
            <a:noFill/>
            <a:miter lim="800000"/>
            <a:headEnd/>
            <a:tailEnd/>
          </a:ln>
        </p:spPr>
      </p:pic>
      <p:pic>
        <p:nvPicPr>
          <p:cNvPr id="109573" name="Picture 6" descr="stata_blur"/>
          <p:cNvPicPr>
            <a:picLocks noChangeAspect="1" noChangeArrowheads="1"/>
          </p:cNvPicPr>
          <p:nvPr/>
        </p:nvPicPr>
        <p:blipFill>
          <a:blip r:embed="rId5"/>
          <a:srcRect l="2849" t="13071" r="20229" b="2490"/>
          <a:stretch>
            <a:fillRect/>
          </a:stretch>
        </p:blipFill>
        <p:spPr bwMode="auto">
          <a:xfrm>
            <a:off x="0" y="1765300"/>
            <a:ext cx="3419475" cy="2578100"/>
          </a:xfrm>
          <a:prstGeom prst="rect">
            <a:avLst/>
          </a:prstGeom>
          <a:noFill/>
          <a:ln w="9525">
            <a:noFill/>
            <a:miter lim="800000"/>
            <a:headEnd/>
            <a:tailEnd/>
          </a:ln>
        </p:spPr>
      </p:pic>
      <p:sp>
        <p:nvSpPr>
          <p:cNvPr id="109574" name="Text Box 7"/>
          <p:cNvSpPr txBox="1">
            <a:spLocks noChangeArrowheads="1"/>
          </p:cNvSpPr>
          <p:nvPr/>
        </p:nvSpPr>
        <p:spPr bwMode="auto">
          <a:xfrm>
            <a:off x="3489325" y="2786063"/>
            <a:ext cx="450850" cy="641350"/>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rPr>
              <a:t>=</a:t>
            </a:r>
          </a:p>
        </p:txBody>
      </p:sp>
      <p:sp>
        <p:nvSpPr>
          <p:cNvPr id="109575" name="Text Box 8"/>
          <p:cNvSpPr txBox="1">
            <a:spLocks noChangeArrowheads="1"/>
          </p:cNvSpPr>
          <p:nvPr/>
        </p:nvSpPr>
        <p:spPr bwMode="auto">
          <a:xfrm>
            <a:off x="7312025" y="2779713"/>
            <a:ext cx="534988" cy="641350"/>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sym typeface="Symbol" pitchFamily="-1" charset="2"/>
              </a:rPr>
              <a:t></a:t>
            </a:r>
          </a:p>
        </p:txBody>
      </p:sp>
      <p:sp>
        <p:nvSpPr>
          <p:cNvPr id="109576" name="Text Box 9"/>
          <p:cNvSpPr txBox="1">
            <a:spLocks noChangeArrowheads="1"/>
          </p:cNvSpPr>
          <p:nvPr/>
        </p:nvSpPr>
        <p:spPr bwMode="auto">
          <a:xfrm>
            <a:off x="715963" y="4349750"/>
            <a:ext cx="2006600" cy="457200"/>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rPr>
              <a:t>Blurry image</a:t>
            </a:r>
          </a:p>
        </p:txBody>
      </p:sp>
      <p:sp>
        <p:nvSpPr>
          <p:cNvPr id="109577" name="Text Box 10"/>
          <p:cNvSpPr txBox="1">
            <a:spLocks noChangeArrowheads="1"/>
          </p:cNvSpPr>
          <p:nvPr/>
        </p:nvSpPr>
        <p:spPr bwMode="auto">
          <a:xfrm>
            <a:off x="4778375" y="4364038"/>
            <a:ext cx="1936750" cy="457200"/>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rPr>
              <a:t>Sharp image</a:t>
            </a:r>
          </a:p>
        </p:txBody>
      </p:sp>
      <p:sp>
        <p:nvSpPr>
          <p:cNvPr id="109578" name="Text Box 11"/>
          <p:cNvSpPr txBox="1">
            <a:spLocks noChangeArrowheads="1"/>
          </p:cNvSpPr>
          <p:nvPr/>
        </p:nvSpPr>
        <p:spPr bwMode="auto">
          <a:xfrm>
            <a:off x="7939088" y="3787775"/>
            <a:ext cx="1081087" cy="822325"/>
          </a:xfrm>
          <a:prstGeom prst="rect">
            <a:avLst/>
          </a:prstGeom>
          <a:noFill/>
          <a:ln w="9525">
            <a:noFill/>
            <a:miter lim="800000"/>
            <a:headEnd/>
            <a:tailEnd/>
          </a:ln>
        </p:spPr>
        <p:txBody>
          <a:bodyPr wrap="none">
            <a:prstTxWarp prst="textNoShape">
              <a:avLst/>
            </a:prstTxWarp>
            <a:spAutoFit/>
          </a:bodyPr>
          <a:lstStyle/>
          <a:p>
            <a:pPr algn="ctr"/>
            <a:r>
              <a:rPr lang="en-US" sz="2400">
                <a:solidFill>
                  <a:srgbClr val="FFFFFF"/>
                </a:solidFill>
              </a:rPr>
              <a:t>Blur </a:t>
            </a:r>
            <a:br>
              <a:rPr lang="en-US" sz="2400">
                <a:solidFill>
                  <a:srgbClr val="FFFFFF"/>
                </a:solidFill>
              </a:rPr>
            </a:br>
            <a:r>
              <a:rPr lang="en-US" sz="2400">
                <a:solidFill>
                  <a:srgbClr val="FFFFFF"/>
                </a:solidFill>
              </a:rPr>
              <a:t>kernel</a:t>
            </a:r>
          </a:p>
        </p:txBody>
      </p:sp>
      <p:sp>
        <p:nvSpPr>
          <p:cNvPr id="10957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
        <p:nvSpPr>
          <p:cNvPr id="269330" name="Line 18"/>
          <p:cNvSpPr>
            <a:spLocks noChangeShapeType="1"/>
          </p:cNvSpPr>
          <p:nvPr/>
        </p:nvSpPr>
        <p:spPr bwMode="auto">
          <a:xfrm flipH="1" flipV="1">
            <a:off x="7589838" y="3394075"/>
            <a:ext cx="11112" cy="2481263"/>
          </a:xfrm>
          <a:prstGeom prst="line">
            <a:avLst/>
          </a:prstGeom>
          <a:noFill/>
          <a:ln w="25400">
            <a:solidFill>
              <a:schemeClr val="bg1"/>
            </a:solidFill>
            <a:round/>
            <a:headEnd/>
            <a:tailEnd type="triangle" w="lg" len="lg"/>
          </a:ln>
        </p:spPr>
        <p:txBody>
          <a:bodyPr>
            <a:prstTxWarp prst="textNoShape">
              <a:avLst/>
            </a:prstTxWarp>
          </a:bodyPr>
          <a:lstStyle/>
          <a:p>
            <a:endParaRPr lang="en-US" sz="2400">
              <a:solidFill>
                <a:srgbClr val="004731"/>
              </a:solidFill>
            </a:endParaRPr>
          </a:p>
        </p:txBody>
      </p:sp>
      <p:sp>
        <p:nvSpPr>
          <p:cNvPr id="269332" name="Text Box 20"/>
          <p:cNvSpPr txBox="1">
            <a:spLocks noChangeArrowheads="1"/>
          </p:cNvSpPr>
          <p:nvPr/>
        </p:nvSpPr>
        <p:spPr bwMode="auto">
          <a:xfrm>
            <a:off x="6627813" y="5846763"/>
            <a:ext cx="1946275" cy="822325"/>
          </a:xfrm>
          <a:prstGeom prst="rect">
            <a:avLst/>
          </a:prstGeom>
          <a:noFill/>
          <a:ln w="9525">
            <a:noFill/>
            <a:miter lim="800000"/>
            <a:headEnd/>
            <a:tailEnd/>
          </a:ln>
        </p:spPr>
        <p:txBody>
          <a:bodyPr wrap="none">
            <a:prstTxWarp prst="textNoShape">
              <a:avLst/>
            </a:prstTxWarp>
            <a:spAutoFit/>
          </a:bodyPr>
          <a:lstStyle/>
          <a:p>
            <a:pPr algn="ctr"/>
            <a:r>
              <a:rPr lang="en-US" sz="2400">
                <a:solidFill>
                  <a:srgbClr val="FFFFFF"/>
                </a:solidFill>
              </a:rPr>
              <a:t>Convolution</a:t>
            </a:r>
            <a:br>
              <a:rPr lang="en-US" sz="2400">
                <a:solidFill>
                  <a:srgbClr val="FFFFFF"/>
                </a:solidFill>
              </a:rPr>
            </a:br>
            <a:r>
              <a:rPr lang="en-US" sz="2400">
                <a:solidFill>
                  <a:srgbClr val="FFFFFF"/>
                </a:solidFill>
              </a:rPr>
              <a:t>operator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Why is this hard?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3286125" y="2819400"/>
          <a:ext cx="1971675" cy="1981200"/>
        </p:xfrm>
        <a:graphic>
          <a:graphicData uri="http://schemas.openxmlformats.org/presentationml/2006/ole">
            <p:oleObj spid="_x0000_s25602" name="Image" r:id="rId3" imgW="4472997" imgH="4498412" progId="">
              <p:embed/>
            </p:oleObj>
          </a:graphicData>
        </a:graphic>
      </p:graphicFrame>
      <p:pic>
        <p:nvPicPr>
          <p:cNvPr id="13315" name="Picture 3" descr="D:\TalkHarvard\pictures\bea1.jpg"/>
          <p:cNvPicPr>
            <a:picLocks noChangeAspect="1" noChangeArrowheads="1"/>
          </p:cNvPicPr>
          <p:nvPr/>
        </p:nvPicPr>
        <p:blipFill>
          <a:blip r:embed="rId4"/>
          <a:srcRect/>
          <a:stretch>
            <a:fillRect/>
          </a:stretch>
        </p:blipFill>
        <p:spPr bwMode="auto">
          <a:xfrm>
            <a:off x="3276600" y="2819400"/>
            <a:ext cx="1981200" cy="1981200"/>
          </a:xfrm>
          <a:prstGeom prst="rect">
            <a:avLst/>
          </a:prstGeom>
          <a:noFill/>
          <a:ln w="9525">
            <a:noFill/>
            <a:miter lim="800000"/>
            <a:headEnd/>
            <a:tailEnd/>
          </a:ln>
        </p:spPr>
      </p:pic>
      <p:pic>
        <p:nvPicPr>
          <p:cNvPr id="13316" name="Picture 4" descr="obj359"/>
          <p:cNvPicPr>
            <a:picLocks noChangeAspect="1" noChangeArrowheads="1"/>
          </p:cNvPicPr>
          <p:nvPr/>
        </p:nvPicPr>
        <p:blipFill>
          <a:blip r:embed="rId5"/>
          <a:srcRect/>
          <a:stretch>
            <a:fillRect/>
          </a:stretch>
        </p:blipFill>
        <p:spPr bwMode="auto">
          <a:xfrm>
            <a:off x="3276600" y="2819400"/>
            <a:ext cx="1981200" cy="1981200"/>
          </a:xfrm>
          <a:prstGeom prst="rect">
            <a:avLst/>
          </a:prstGeom>
          <a:noFill/>
          <a:ln w="19050">
            <a:noFill/>
            <a:miter lim="800000"/>
            <a:headEnd/>
            <a:tailEnd/>
          </a:ln>
        </p:spPr>
      </p:pic>
      <p:pic>
        <p:nvPicPr>
          <p:cNvPr id="13317" name="Picture 5" descr="arnat23"/>
          <p:cNvPicPr>
            <a:picLocks noChangeAspect="1" noChangeArrowheads="1"/>
          </p:cNvPicPr>
          <p:nvPr/>
        </p:nvPicPr>
        <p:blipFill>
          <a:blip r:embed="rId6"/>
          <a:srcRect/>
          <a:stretch>
            <a:fillRect/>
          </a:stretch>
        </p:blipFill>
        <p:spPr bwMode="auto">
          <a:xfrm>
            <a:off x="3276600" y="2819400"/>
            <a:ext cx="1981200" cy="1981200"/>
          </a:xfrm>
          <a:prstGeom prst="rect">
            <a:avLst/>
          </a:prstGeom>
          <a:noFill/>
          <a:ln w="28575">
            <a:noFill/>
            <a:miter lim="800000"/>
            <a:headEnd/>
            <a:tailEnd/>
          </a:ln>
        </p:spPr>
      </p:pic>
      <p:sp>
        <p:nvSpPr>
          <p:cNvPr id="13318" name="Rectangle 6"/>
          <p:cNvSpPr>
            <a:spLocks noChangeArrowheads="1"/>
          </p:cNvSpPr>
          <p:nvPr/>
        </p:nvSpPr>
        <p:spPr bwMode="auto">
          <a:xfrm>
            <a:off x="2438400" y="2209800"/>
            <a:ext cx="3429000" cy="3352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5607" name="Text Box 7"/>
          <p:cNvSpPr txBox="1">
            <a:spLocks noChangeArrowheads="1"/>
          </p:cNvSpPr>
          <p:nvPr/>
        </p:nvSpPr>
        <p:spPr bwMode="auto">
          <a:xfrm>
            <a:off x="1854200" y="0"/>
            <a:ext cx="5624513" cy="646113"/>
          </a:xfrm>
          <a:prstGeom prst="rect">
            <a:avLst/>
          </a:prstGeom>
          <a:noFill/>
          <a:ln w="9525">
            <a:noFill/>
            <a:miter lim="800000"/>
            <a:headEnd/>
            <a:tailEnd/>
          </a:ln>
        </p:spPr>
        <p:txBody>
          <a:bodyPr wrap="none">
            <a:prstTxWarp prst="textNoShape">
              <a:avLst/>
            </a:prstTxWarp>
            <a:spAutoFit/>
          </a:bodyPr>
          <a:lstStyle/>
          <a:p>
            <a:pPr algn="ctr"/>
            <a:r>
              <a:rPr lang="en-US" sz="3600" b="1"/>
              <a:t>Remember these images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13314"/>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331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13316"/>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13317"/>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Multiple possible solutions</a:t>
            </a:r>
          </a:p>
        </p:txBody>
      </p:sp>
      <p:sp>
        <p:nvSpPr>
          <p:cNvPr id="112644" name="Line 20"/>
          <p:cNvSpPr>
            <a:spLocks/>
          </p:cNvSpPr>
          <p:nvPr/>
        </p:nvSpPr>
        <p:spPr bwMode="auto">
          <a:xfrm>
            <a:off x="307975" y="1204913"/>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pic>
        <p:nvPicPr>
          <p:cNvPr id="112645" name="Picture 8" descr="stata_blur"/>
          <p:cNvPicPr>
            <a:picLocks noChangeAspect="1" noChangeArrowheads="1"/>
          </p:cNvPicPr>
          <p:nvPr/>
        </p:nvPicPr>
        <p:blipFill>
          <a:blip r:embed="rId4"/>
          <a:srcRect l="2849" t="13071" r="20229" b="2490"/>
          <a:stretch>
            <a:fillRect/>
          </a:stretch>
        </p:blipFill>
        <p:spPr bwMode="auto">
          <a:xfrm>
            <a:off x="100013" y="2805113"/>
            <a:ext cx="2219325" cy="1673225"/>
          </a:xfrm>
          <a:prstGeom prst="rect">
            <a:avLst/>
          </a:prstGeom>
          <a:noFill/>
          <a:ln w="9525">
            <a:noFill/>
            <a:miter lim="800000"/>
            <a:headEnd/>
            <a:tailEnd/>
          </a:ln>
        </p:spPr>
      </p:pic>
      <p:grpSp>
        <p:nvGrpSpPr>
          <p:cNvPr id="2" name="Group 30"/>
          <p:cNvGrpSpPr>
            <a:grpSpLocks/>
          </p:cNvGrpSpPr>
          <p:nvPr/>
        </p:nvGrpSpPr>
        <p:grpSpPr bwMode="auto">
          <a:xfrm>
            <a:off x="3179763" y="5187950"/>
            <a:ext cx="4999037" cy="1670050"/>
            <a:chOff x="1990" y="2137"/>
            <a:chExt cx="3149" cy="1052"/>
          </a:xfrm>
        </p:grpSpPr>
        <p:pic>
          <p:nvPicPr>
            <p:cNvPr id="112661" name="Picture 6"/>
            <p:cNvPicPr>
              <a:picLocks noChangeAspect="1" noChangeArrowheads="1"/>
            </p:cNvPicPr>
            <p:nvPr/>
          </p:nvPicPr>
          <p:blipFill>
            <a:blip r:embed="rId5"/>
            <a:srcRect/>
            <a:stretch>
              <a:fillRect/>
            </a:stretch>
          </p:blipFill>
          <p:spPr bwMode="auto">
            <a:xfrm>
              <a:off x="4323" y="2311"/>
              <a:ext cx="816" cy="812"/>
            </a:xfrm>
            <a:prstGeom prst="rect">
              <a:avLst/>
            </a:prstGeom>
            <a:noFill/>
            <a:ln w="9525">
              <a:solidFill>
                <a:schemeClr val="bg1"/>
              </a:solidFill>
              <a:miter lim="800000"/>
              <a:headEnd/>
              <a:tailEnd/>
            </a:ln>
          </p:spPr>
        </p:pic>
        <p:pic>
          <p:nvPicPr>
            <p:cNvPr id="112662" name="Picture 7"/>
            <p:cNvPicPr>
              <a:picLocks noChangeAspect="1" noChangeArrowheads="1"/>
            </p:cNvPicPr>
            <p:nvPr/>
          </p:nvPicPr>
          <p:blipFill>
            <a:blip r:embed="rId6"/>
            <a:srcRect l="2803" t="12834" r="19760" b="2528"/>
            <a:stretch>
              <a:fillRect/>
            </a:stretch>
          </p:blipFill>
          <p:spPr bwMode="auto">
            <a:xfrm>
              <a:off x="2504" y="2137"/>
              <a:ext cx="1401" cy="1052"/>
            </a:xfrm>
            <a:prstGeom prst="rect">
              <a:avLst/>
            </a:prstGeom>
            <a:noFill/>
            <a:ln w="9525">
              <a:noFill/>
              <a:miter lim="800000"/>
              <a:headEnd/>
              <a:tailEnd/>
            </a:ln>
          </p:spPr>
        </p:pic>
        <p:sp>
          <p:nvSpPr>
            <p:cNvPr id="112663" name="Text Box 9"/>
            <p:cNvSpPr txBox="1">
              <a:spLocks noChangeArrowheads="1"/>
            </p:cNvSpPr>
            <p:nvPr/>
          </p:nvSpPr>
          <p:spPr bwMode="auto">
            <a:xfrm>
              <a:off x="1990" y="2443"/>
              <a:ext cx="284" cy="404"/>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rPr>
                <a:t>=</a:t>
              </a:r>
            </a:p>
          </p:txBody>
        </p:sp>
        <p:sp>
          <p:nvSpPr>
            <p:cNvPr id="112664" name="Text Box 10"/>
            <p:cNvSpPr txBox="1">
              <a:spLocks noChangeArrowheads="1"/>
            </p:cNvSpPr>
            <p:nvPr/>
          </p:nvSpPr>
          <p:spPr bwMode="auto">
            <a:xfrm>
              <a:off x="3959" y="2469"/>
              <a:ext cx="337" cy="404"/>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sym typeface="Symbol" pitchFamily="-1" charset="2"/>
                </a:rPr>
                <a:t></a:t>
              </a:r>
            </a:p>
          </p:txBody>
        </p:sp>
      </p:grpSp>
      <p:sp>
        <p:nvSpPr>
          <p:cNvPr id="112647" name="Text Box 11"/>
          <p:cNvSpPr txBox="1">
            <a:spLocks noChangeArrowheads="1"/>
          </p:cNvSpPr>
          <p:nvPr/>
        </p:nvSpPr>
        <p:spPr bwMode="auto">
          <a:xfrm>
            <a:off x="296863" y="4475163"/>
            <a:ext cx="1549400" cy="366712"/>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Blurry image</a:t>
            </a:r>
          </a:p>
        </p:txBody>
      </p:sp>
      <p:sp>
        <p:nvSpPr>
          <p:cNvPr id="334860" name="Text Box 12"/>
          <p:cNvSpPr txBox="1">
            <a:spLocks noChangeArrowheads="1"/>
          </p:cNvSpPr>
          <p:nvPr/>
        </p:nvSpPr>
        <p:spPr bwMode="auto">
          <a:xfrm>
            <a:off x="4330700" y="1198563"/>
            <a:ext cx="1498600" cy="366712"/>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Sharp image</a:t>
            </a:r>
          </a:p>
        </p:txBody>
      </p:sp>
      <p:sp>
        <p:nvSpPr>
          <p:cNvPr id="334861" name="Text Box 13"/>
          <p:cNvSpPr txBox="1">
            <a:spLocks noChangeArrowheads="1"/>
          </p:cNvSpPr>
          <p:nvPr/>
        </p:nvSpPr>
        <p:spPr bwMode="auto">
          <a:xfrm>
            <a:off x="6780213" y="1238250"/>
            <a:ext cx="1371600" cy="366713"/>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Blur kernel</a:t>
            </a:r>
          </a:p>
        </p:txBody>
      </p:sp>
      <p:grpSp>
        <p:nvGrpSpPr>
          <p:cNvPr id="3" name="Group 29"/>
          <p:cNvGrpSpPr>
            <a:grpSpLocks/>
          </p:cNvGrpSpPr>
          <p:nvPr/>
        </p:nvGrpSpPr>
        <p:grpSpPr bwMode="auto">
          <a:xfrm>
            <a:off x="3136900" y="1597025"/>
            <a:ext cx="5011738" cy="1673225"/>
            <a:chOff x="1976" y="1006"/>
            <a:chExt cx="3157" cy="1054"/>
          </a:xfrm>
        </p:grpSpPr>
        <p:pic>
          <p:nvPicPr>
            <p:cNvPr id="112657" name="Picture 15"/>
            <p:cNvPicPr>
              <a:picLocks noChangeAspect="1" noChangeArrowheads="1"/>
            </p:cNvPicPr>
            <p:nvPr/>
          </p:nvPicPr>
          <p:blipFill>
            <a:blip r:embed="rId7"/>
            <a:srcRect l="20815" t="7761" r="17992" b="11288"/>
            <a:stretch>
              <a:fillRect/>
            </a:stretch>
          </p:blipFill>
          <p:spPr bwMode="auto">
            <a:xfrm>
              <a:off x="4324" y="1218"/>
              <a:ext cx="809" cy="803"/>
            </a:xfrm>
            <a:prstGeom prst="rect">
              <a:avLst/>
            </a:prstGeom>
            <a:noFill/>
            <a:ln w="9525">
              <a:solidFill>
                <a:schemeClr val="bg1"/>
              </a:solidFill>
              <a:miter lim="800000"/>
              <a:headEnd/>
              <a:tailEnd/>
            </a:ln>
          </p:spPr>
        </p:pic>
        <p:pic>
          <p:nvPicPr>
            <p:cNvPr id="112658" name="Picture 17" descr="stata_blur"/>
            <p:cNvPicPr>
              <a:picLocks noChangeAspect="1" noChangeArrowheads="1"/>
            </p:cNvPicPr>
            <p:nvPr/>
          </p:nvPicPr>
          <p:blipFill>
            <a:blip r:embed="rId4"/>
            <a:srcRect l="2849" t="13071" r="20229" b="2490"/>
            <a:stretch>
              <a:fillRect/>
            </a:stretch>
          </p:blipFill>
          <p:spPr bwMode="auto">
            <a:xfrm>
              <a:off x="2512" y="1006"/>
              <a:ext cx="1398" cy="1054"/>
            </a:xfrm>
            <a:prstGeom prst="rect">
              <a:avLst/>
            </a:prstGeom>
            <a:noFill/>
            <a:ln w="9525">
              <a:noFill/>
              <a:miter lim="800000"/>
              <a:headEnd/>
              <a:tailEnd/>
            </a:ln>
          </p:spPr>
        </p:pic>
        <p:sp>
          <p:nvSpPr>
            <p:cNvPr id="112659" name="Text Box 18"/>
            <p:cNvSpPr txBox="1">
              <a:spLocks noChangeArrowheads="1"/>
            </p:cNvSpPr>
            <p:nvPr/>
          </p:nvSpPr>
          <p:spPr bwMode="auto">
            <a:xfrm>
              <a:off x="1976" y="1395"/>
              <a:ext cx="284" cy="404"/>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rPr>
                <a:t>=</a:t>
              </a:r>
            </a:p>
          </p:txBody>
        </p:sp>
        <p:sp>
          <p:nvSpPr>
            <p:cNvPr id="112660" name="Text Box 19"/>
            <p:cNvSpPr txBox="1">
              <a:spLocks noChangeArrowheads="1"/>
            </p:cNvSpPr>
            <p:nvPr/>
          </p:nvSpPr>
          <p:spPr bwMode="auto">
            <a:xfrm>
              <a:off x="3949" y="1408"/>
              <a:ext cx="337" cy="404"/>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sym typeface="Symbol" pitchFamily="-1" charset="2"/>
                </a:rPr>
                <a:t></a:t>
              </a:r>
            </a:p>
          </p:txBody>
        </p:sp>
      </p:grpSp>
      <p:sp>
        <p:nvSpPr>
          <p:cNvPr id="334874" name="AutoShape 26"/>
          <p:cNvSpPr>
            <a:spLocks/>
          </p:cNvSpPr>
          <p:nvPr/>
        </p:nvSpPr>
        <p:spPr bwMode="auto">
          <a:xfrm>
            <a:off x="2733675" y="1533525"/>
            <a:ext cx="446088" cy="5162550"/>
          </a:xfrm>
          <a:prstGeom prst="leftBrace">
            <a:avLst>
              <a:gd name="adj1" fmla="val 96441"/>
              <a:gd name="adj2" fmla="val 50000"/>
            </a:avLst>
          </a:prstGeom>
          <a:noFill/>
          <a:ln w="9525">
            <a:solidFill>
              <a:schemeClr val="bg1"/>
            </a:solidFill>
            <a:round/>
            <a:headEnd/>
            <a:tailEnd/>
          </a:ln>
        </p:spPr>
        <p:txBody>
          <a:bodyPr wrap="none" anchor="ctr">
            <a:prstTxWarp prst="textNoShape">
              <a:avLst/>
            </a:prstTxWarp>
          </a:bodyPr>
          <a:lstStyle/>
          <a:p>
            <a:endParaRPr lang="en-US">
              <a:solidFill>
                <a:srgbClr val="004731"/>
              </a:solidFill>
            </a:endParaRPr>
          </a:p>
        </p:txBody>
      </p:sp>
      <p:pic>
        <p:nvPicPr>
          <p:cNvPr id="334872" name="Picture 24"/>
          <p:cNvPicPr>
            <a:picLocks noChangeAspect="1" noChangeArrowheads="1"/>
          </p:cNvPicPr>
          <p:nvPr/>
        </p:nvPicPr>
        <p:blipFill>
          <a:blip r:embed="rId8"/>
          <a:srcRect l="21167" t="7526" r="17815" b="11523"/>
          <a:stretch>
            <a:fillRect/>
          </a:stretch>
        </p:blipFill>
        <p:spPr bwMode="auto">
          <a:xfrm>
            <a:off x="6865938" y="3481388"/>
            <a:ext cx="1303337" cy="1298575"/>
          </a:xfrm>
          <a:prstGeom prst="rect">
            <a:avLst/>
          </a:prstGeom>
          <a:noFill/>
          <a:ln w="9525">
            <a:solidFill>
              <a:schemeClr val="bg1"/>
            </a:solidFill>
            <a:miter lim="800000"/>
            <a:headEnd/>
            <a:tailEnd/>
          </a:ln>
        </p:spPr>
      </p:pic>
      <p:graphicFrame>
        <p:nvGraphicFramePr>
          <p:cNvPr id="334873" name="Object 2"/>
          <p:cNvGraphicFramePr>
            <a:graphicFrameLocks noChangeAspect="1"/>
          </p:cNvGraphicFramePr>
          <p:nvPr/>
        </p:nvGraphicFramePr>
        <p:xfrm>
          <a:off x="4000500" y="3406775"/>
          <a:ext cx="2211388" cy="1682750"/>
        </p:xfrm>
        <a:graphic>
          <a:graphicData uri="http://schemas.openxmlformats.org/presentationml/2006/ole">
            <p:oleObj spid="_x0000_s215042" name="Image" r:id="rId9" imgW="8914286" imgH="6120635" progId="">
              <p:embed/>
            </p:oleObj>
          </a:graphicData>
        </a:graphic>
      </p:graphicFrame>
      <p:sp>
        <p:nvSpPr>
          <p:cNvPr id="334875" name="Text Box 27"/>
          <p:cNvSpPr txBox="1">
            <a:spLocks noChangeArrowheads="1"/>
          </p:cNvSpPr>
          <p:nvPr/>
        </p:nvSpPr>
        <p:spPr bwMode="auto">
          <a:xfrm>
            <a:off x="3178175" y="3795713"/>
            <a:ext cx="450850" cy="641350"/>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rPr>
              <a:t>=</a:t>
            </a:r>
          </a:p>
        </p:txBody>
      </p:sp>
      <p:sp>
        <p:nvSpPr>
          <p:cNvPr id="334876" name="Text Box 28"/>
          <p:cNvSpPr txBox="1">
            <a:spLocks noChangeArrowheads="1"/>
          </p:cNvSpPr>
          <p:nvPr/>
        </p:nvSpPr>
        <p:spPr bwMode="auto">
          <a:xfrm>
            <a:off x="6303963" y="3836988"/>
            <a:ext cx="534987" cy="641350"/>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sym typeface="Symbol" pitchFamily="-1" charset="2"/>
              </a:rPr>
              <a:t></a:t>
            </a:r>
          </a:p>
        </p:txBody>
      </p:sp>
      <p:sp>
        <p:nvSpPr>
          <p:cNvPr id="334880" name="Rectangle 32"/>
          <p:cNvSpPr>
            <a:spLocks noChangeArrowheads="1"/>
          </p:cNvSpPr>
          <p:nvPr/>
        </p:nvSpPr>
        <p:spPr bwMode="auto">
          <a:xfrm>
            <a:off x="2743200" y="5121275"/>
            <a:ext cx="5761038" cy="1736725"/>
          </a:xfrm>
          <a:prstGeom prst="rect">
            <a:avLst/>
          </a:prstGeom>
          <a:noFill/>
          <a:ln w="38100">
            <a:solidFill>
              <a:srgbClr val="00FF00"/>
            </a:solidFill>
            <a:miter lim="800000"/>
            <a:headEnd/>
            <a:tailEnd/>
          </a:ln>
        </p:spPr>
        <p:txBody>
          <a:bodyPr wrap="none" anchor="ctr">
            <a:prstTxWarp prst="textNoShape">
              <a:avLst/>
            </a:prstTxWarp>
          </a:bodyPr>
          <a:lstStyle/>
          <a:p>
            <a:endParaRPr lang="en-US">
              <a:solidFill>
                <a:srgbClr val="004731"/>
              </a:solidFill>
            </a:endParaRPr>
          </a:p>
        </p:txBody>
      </p:sp>
      <p:pic>
        <p:nvPicPr>
          <p:cNvPr id="334871" name="Picture 23"/>
          <p:cNvPicPr>
            <a:picLocks noChangeAspect="1" noChangeArrowheads="1"/>
          </p:cNvPicPr>
          <p:nvPr/>
        </p:nvPicPr>
        <p:blipFill>
          <a:blip r:embed="rId10"/>
          <a:srcRect l="27884" t="27234" r="17714" b="23338"/>
          <a:stretch>
            <a:fillRect/>
          </a:stretch>
        </p:blipFill>
        <p:spPr bwMode="auto">
          <a:xfrm>
            <a:off x="4006850" y="3406775"/>
            <a:ext cx="2211388" cy="1679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48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48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48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48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48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48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48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4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0" grpId="0"/>
      <p:bldP spid="334861" grpId="0"/>
      <p:bldP spid="334874" grpId="0" animBg="1"/>
      <p:bldP spid="334875" grpId="0"/>
      <p:bldP spid="334876" grpId="0"/>
      <p:bldP spid="334880"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pPr>
              <a:buNone/>
            </a:pPr>
            <a:r>
              <a:rPr lang="en-US" dirty="0" smtClean="0"/>
              <a:t>Even the simplest question might be harder that one might think</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65000"/>
          </a:schemeClr>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ea typeface="ＭＳ Ｐゴシック" pitchFamily="-1" charset="-128"/>
                <a:cs typeface="ＭＳ Ｐゴシック" pitchFamily="-1" charset="-128"/>
              </a:rPr>
              <a:t>How do your tell black from white?</a:t>
            </a:r>
          </a:p>
        </p:txBody>
      </p:sp>
      <p:sp>
        <p:nvSpPr>
          <p:cNvPr id="3" name="Rectangle 2"/>
          <p:cNvSpPr/>
          <p:nvPr/>
        </p:nvSpPr>
        <p:spPr>
          <a:xfrm>
            <a:off x="2408580" y="2802630"/>
            <a:ext cx="1576524" cy="16077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138474" y="2817402"/>
            <a:ext cx="1576524" cy="16077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reeform 6"/>
          <p:cNvSpPr/>
          <p:nvPr/>
        </p:nvSpPr>
        <p:spPr>
          <a:xfrm>
            <a:off x="175169" y="2852678"/>
            <a:ext cx="8633350" cy="1326245"/>
          </a:xfrm>
          <a:custGeom>
            <a:avLst/>
            <a:gdLst>
              <a:gd name="connsiteX0" fmla="*/ 0 w 8633350"/>
              <a:gd name="connsiteY0" fmla="*/ 1326245 h 1326245"/>
              <a:gd name="connsiteX1" fmla="*/ 1889328 w 8633350"/>
              <a:gd name="connsiteY1" fmla="*/ 37535 h 1326245"/>
              <a:gd name="connsiteX2" fmla="*/ 7150666 w 8633350"/>
              <a:gd name="connsiteY2" fmla="*/ 0 h 1326245"/>
              <a:gd name="connsiteX3" fmla="*/ 8633350 w 8633350"/>
              <a:gd name="connsiteY3" fmla="*/ 1238662 h 1326245"/>
              <a:gd name="connsiteX4" fmla="*/ 0 w 8633350"/>
              <a:gd name="connsiteY4" fmla="*/ 1326245 h 132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3350" h="1326245">
                <a:moveTo>
                  <a:pt x="0" y="1326245"/>
                </a:moveTo>
                <a:lnTo>
                  <a:pt x="1889328" y="37535"/>
                </a:lnTo>
                <a:lnTo>
                  <a:pt x="7150666" y="0"/>
                </a:lnTo>
                <a:lnTo>
                  <a:pt x="8633350" y="1238662"/>
                </a:lnTo>
                <a:lnTo>
                  <a:pt x="0" y="1326245"/>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001936" y="3203007"/>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t>
            </a:r>
            <a:endParaRPr lang="en-US" dirty="0"/>
          </a:p>
        </p:txBody>
      </p:sp>
      <p:sp>
        <p:nvSpPr>
          <p:cNvPr id="10" name="Freeform 9"/>
          <p:cNvSpPr/>
          <p:nvPr/>
        </p:nvSpPr>
        <p:spPr>
          <a:xfrm>
            <a:off x="6262307" y="3165471"/>
            <a:ext cx="1295002" cy="456679"/>
          </a:xfrm>
          <a:custGeom>
            <a:avLst/>
            <a:gdLst>
              <a:gd name="connsiteX0" fmla="*/ 1295002 w 1295002"/>
              <a:gd name="connsiteY0" fmla="*/ 450423 h 456679"/>
              <a:gd name="connsiteX1" fmla="*/ 206449 w 1295002"/>
              <a:gd name="connsiteY1" fmla="*/ 456679 h 456679"/>
              <a:gd name="connsiteX2" fmla="*/ 0 w 1295002"/>
              <a:gd name="connsiteY2" fmla="*/ 6256 h 456679"/>
              <a:gd name="connsiteX3" fmla="*/ 775750 w 1295002"/>
              <a:gd name="connsiteY3" fmla="*/ 0 h 456679"/>
              <a:gd name="connsiteX4" fmla="*/ 1295002 w 1295002"/>
              <a:gd name="connsiteY4" fmla="*/ 450423 h 45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002" h="456679">
                <a:moveTo>
                  <a:pt x="1295002" y="450423"/>
                </a:moveTo>
                <a:lnTo>
                  <a:pt x="206449" y="456679"/>
                </a:lnTo>
                <a:lnTo>
                  <a:pt x="0" y="6256"/>
                </a:lnTo>
                <a:lnTo>
                  <a:pt x="775750" y="0"/>
                </a:lnTo>
                <a:lnTo>
                  <a:pt x="1295002" y="450423"/>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Arrow Connector 52"/>
          <p:cNvCxnSpPr/>
          <p:nvPr/>
        </p:nvCxnSpPr>
        <p:spPr>
          <a:xfrm rot="5400000" flipH="1" flipV="1">
            <a:off x="2611919" y="2442907"/>
            <a:ext cx="1269942" cy="775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4" name="Group 266"/>
          <p:cNvGrpSpPr>
            <a:grpSpLocks/>
          </p:cNvGrpSpPr>
          <p:nvPr/>
        </p:nvGrpSpPr>
        <p:grpSpPr bwMode="auto">
          <a:xfrm rot="18864515" flipH="1">
            <a:off x="3615997" y="1811215"/>
            <a:ext cx="844904" cy="1176337"/>
            <a:chOff x="3315397" y="5522367"/>
            <a:chExt cx="774949" cy="1176877"/>
          </a:xfrm>
        </p:grpSpPr>
        <p:sp>
          <p:nvSpPr>
            <p:cNvPr id="55" name="Freeform 54"/>
            <p:cNvSpPr/>
            <p:nvPr/>
          </p:nvSpPr>
          <p:spPr>
            <a:xfrm>
              <a:off x="3315397" y="5522367"/>
              <a:ext cx="774949" cy="1176877"/>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56" name="Oval 55"/>
            <p:cNvSpPr/>
            <p:nvPr/>
          </p:nvSpPr>
          <p:spPr>
            <a:xfrm>
              <a:off x="3567890" y="5593837"/>
              <a:ext cx="106397" cy="14611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207" name="Group 206"/>
          <p:cNvGrpSpPr/>
          <p:nvPr/>
        </p:nvGrpSpPr>
        <p:grpSpPr>
          <a:xfrm>
            <a:off x="541338" y="295275"/>
            <a:ext cx="2286397" cy="3208012"/>
            <a:chOff x="541338" y="295275"/>
            <a:chExt cx="2286397" cy="3208012"/>
          </a:xfrm>
        </p:grpSpPr>
        <p:grpSp>
          <p:nvGrpSpPr>
            <p:cNvPr id="11" name="Group 6"/>
            <p:cNvGrpSpPr>
              <a:grpSpLocks/>
            </p:cNvGrpSpPr>
            <p:nvPr/>
          </p:nvGrpSpPr>
          <p:grpSpPr bwMode="auto">
            <a:xfrm>
              <a:off x="541338" y="295275"/>
              <a:ext cx="992187" cy="1317625"/>
              <a:chOff x="2097" y="1106"/>
              <a:chExt cx="1559" cy="2069"/>
            </a:xfrm>
          </p:grpSpPr>
          <p:sp>
            <p:nvSpPr>
              <p:cNvPr id="12"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3"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4"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5"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endParaRPr lang="en-US"/>
              </a:p>
            </p:txBody>
          </p:sp>
          <p:sp>
            <p:nvSpPr>
              <p:cNvPr id="16"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7"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8"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9"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20"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21"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22"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23"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24"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25"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endParaRPr lang="en-US"/>
              </a:p>
            </p:txBody>
          </p:sp>
          <p:sp>
            <p:nvSpPr>
              <p:cNvPr id="26"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27"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endParaRPr lang="en-US"/>
              </a:p>
            </p:txBody>
          </p:sp>
          <p:sp>
            <p:nvSpPr>
              <p:cNvPr id="28"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29"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endParaRPr lang="en-US"/>
              </a:p>
            </p:txBody>
          </p:sp>
          <p:sp>
            <p:nvSpPr>
              <p:cNvPr id="30"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31"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32"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33"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34"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35"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36"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37"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38"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39"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40"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41"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42"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43"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44"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45"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46"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47"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48"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49"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181" name="Group 180"/>
            <p:cNvGrpSpPr/>
            <p:nvPr/>
          </p:nvGrpSpPr>
          <p:grpSpPr>
            <a:xfrm>
              <a:off x="1251210" y="1338756"/>
              <a:ext cx="1576525" cy="2164531"/>
              <a:chOff x="1251210" y="1338756"/>
              <a:chExt cx="1576525" cy="2164531"/>
            </a:xfrm>
          </p:grpSpPr>
          <p:cxnSp>
            <p:nvCxnSpPr>
              <p:cNvPr id="51" name="Straight Arrow Connector 50"/>
              <p:cNvCxnSpPr/>
              <p:nvPr/>
            </p:nvCxnSpPr>
            <p:spPr>
              <a:xfrm rot="16200000" flipH="1">
                <a:off x="957207" y="1632759"/>
                <a:ext cx="2164531" cy="1576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282490" y="1632783"/>
                <a:ext cx="304478" cy="369332"/>
              </a:xfrm>
              <a:prstGeom prst="rect">
                <a:avLst/>
              </a:prstGeom>
              <a:noFill/>
            </p:spPr>
            <p:txBody>
              <a:bodyPr wrap="none" rtlCol="0">
                <a:spAutoFit/>
              </a:bodyPr>
              <a:lstStyle/>
              <a:p>
                <a:r>
                  <a:rPr lang="en-US" dirty="0" smtClean="0"/>
                  <a:t>L</a:t>
                </a:r>
                <a:endParaRPr lang="en-US" dirty="0"/>
              </a:p>
            </p:txBody>
          </p:sp>
        </p:grpSp>
      </p:grpSp>
      <p:sp>
        <p:nvSpPr>
          <p:cNvPr id="58" name="TextBox 57"/>
          <p:cNvSpPr txBox="1"/>
          <p:nvPr/>
        </p:nvSpPr>
        <p:spPr>
          <a:xfrm>
            <a:off x="2402323" y="3296845"/>
            <a:ext cx="351378" cy="369332"/>
          </a:xfrm>
          <a:prstGeom prst="rect">
            <a:avLst/>
          </a:prstGeom>
          <a:noFill/>
        </p:spPr>
        <p:txBody>
          <a:bodyPr wrap="none" rtlCol="0">
            <a:spAutoFit/>
          </a:bodyPr>
          <a:lstStyle/>
          <a:p>
            <a:r>
              <a:rPr lang="en-US" dirty="0" smtClean="0"/>
              <a:t>R</a:t>
            </a:r>
            <a:endParaRPr lang="en-US" dirty="0"/>
          </a:p>
        </p:txBody>
      </p:sp>
      <p:sp>
        <p:nvSpPr>
          <p:cNvPr id="59" name="TextBox 58"/>
          <p:cNvSpPr txBox="1"/>
          <p:nvPr/>
        </p:nvSpPr>
        <p:spPr>
          <a:xfrm>
            <a:off x="4222834" y="1488898"/>
            <a:ext cx="864339" cy="369332"/>
          </a:xfrm>
          <a:prstGeom prst="rect">
            <a:avLst/>
          </a:prstGeom>
          <a:noFill/>
        </p:spPr>
        <p:txBody>
          <a:bodyPr wrap="none" rtlCol="0">
            <a:spAutoFit/>
          </a:bodyPr>
          <a:lstStyle/>
          <a:p>
            <a:r>
              <a:rPr lang="en-US" dirty="0" smtClean="0">
                <a:latin typeface="Times"/>
                <a:cs typeface="Times"/>
              </a:rPr>
              <a:t>I = L R</a:t>
            </a:r>
            <a:endParaRPr lang="en-US" dirty="0">
              <a:latin typeface="Times"/>
              <a:cs typeface="Times"/>
            </a:endParaRPr>
          </a:p>
        </p:txBody>
      </p:sp>
      <p:grpSp>
        <p:nvGrpSpPr>
          <p:cNvPr id="213" name="Group 212"/>
          <p:cNvGrpSpPr/>
          <p:nvPr/>
        </p:nvGrpSpPr>
        <p:grpSpPr>
          <a:xfrm>
            <a:off x="292100" y="4679950"/>
            <a:ext cx="8534400" cy="2051050"/>
            <a:chOff x="292100" y="4679950"/>
            <a:chExt cx="8534400" cy="2051050"/>
          </a:xfrm>
        </p:grpSpPr>
        <p:sp>
          <p:nvSpPr>
            <p:cNvPr id="185" name="Rectangle 184"/>
            <p:cNvSpPr/>
            <p:nvPr/>
          </p:nvSpPr>
          <p:spPr>
            <a:xfrm>
              <a:off x="292100" y="4679950"/>
              <a:ext cx="8534400" cy="205105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0" name="Group 209"/>
            <p:cNvGrpSpPr/>
            <p:nvPr/>
          </p:nvGrpSpPr>
          <p:grpSpPr>
            <a:xfrm>
              <a:off x="1749419" y="4993413"/>
              <a:ext cx="1426380" cy="462934"/>
              <a:chOff x="1749419" y="4993413"/>
              <a:chExt cx="1426380" cy="462934"/>
            </a:xfrm>
          </p:grpSpPr>
          <p:sp>
            <p:nvSpPr>
              <p:cNvPr id="190" name="Freeform 189"/>
              <p:cNvSpPr/>
              <p:nvPr/>
            </p:nvSpPr>
            <p:spPr>
              <a:xfrm>
                <a:off x="1749419" y="4993413"/>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t>
                </a:r>
                <a:endParaRPr lang="en-US" dirty="0"/>
              </a:p>
            </p:txBody>
          </p:sp>
          <p:sp>
            <p:nvSpPr>
              <p:cNvPr id="198" name="TextBox 197"/>
              <p:cNvSpPr txBox="1"/>
              <p:nvPr/>
            </p:nvSpPr>
            <p:spPr>
              <a:xfrm>
                <a:off x="2457112" y="4996839"/>
                <a:ext cx="261610" cy="369332"/>
              </a:xfrm>
              <a:prstGeom prst="rect">
                <a:avLst/>
              </a:prstGeom>
              <a:noFill/>
            </p:spPr>
            <p:txBody>
              <a:bodyPr wrap="none" rtlCol="0">
                <a:spAutoFit/>
              </a:bodyPr>
              <a:lstStyle/>
              <a:p>
                <a:r>
                  <a:rPr lang="en-US" dirty="0" smtClean="0">
                    <a:latin typeface="Times"/>
                    <a:cs typeface="Times"/>
                  </a:rPr>
                  <a:t>I</a:t>
                </a:r>
                <a:endParaRPr lang="en-US" dirty="0">
                  <a:latin typeface="Times"/>
                  <a:cs typeface="Times"/>
                </a:endParaRPr>
              </a:p>
            </p:txBody>
          </p:sp>
        </p:grpSp>
        <p:grpSp>
          <p:nvGrpSpPr>
            <p:cNvPr id="211" name="Group 210"/>
            <p:cNvGrpSpPr/>
            <p:nvPr/>
          </p:nvGrpSpPr>
          <p:grpSpPr>
            <a:xfrm>
              <a:off x="4377337" y="4934160"/>
              <a:ext cx="1426380" cy="462934"/>
              <a:chOff x="4377337" y="4934160"/>
              <a:chExt cx="1426380" cy="462934"/>
            </a:xfrm>
          </p:grpSpPr>
          <p:sp>
            <p:nvSpPr>
              <p:cNvPr id="194" name="Freeform 193"/>
              <p:cNvSpPr/>
              <p:nvPr/>
            </p:nvSpPr>
            <p:spPr>
              <a:xfrm>
                <a:off x="4377337" y="4934160"/>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t>
                </a:r>
                <a:endParaRPr lang="en-US" dirty="0"/>
              </a:p>
            </p:txBody>
          </p:sp>
          <p:sp>
            <p:nvSpPr>
              <p:cNvPr id="202" name="TextBox 201"/>
              <p:cNvSpPr txBox="1"/>
              <p:nvPr/>
            </p:nvSpPr>
            <p:spPr>
              <a:xfrm>
                <a:off x="5121840" y="4965193"/>
                <a:ext cx="261610" cy="369332"/>
              </a:xfrm>
              <a:prstGeom prst="rect">
                <a:avLst/>
              </a:prstGeom>
              <a:noFill/>
            </p:spPr>
            <p:txBody>
              <a:bodyPr wrap="none" rtlCol="0">
                <a:spAutoFit/>
              </a:bodyPr>
              <a:lstStyle/>
              <a:p>
                <a:r>
                  <a:rPr lang="en-US" dirty="0" smtClean="0">
                    <a:latin typeface="Times"/>
                    <a:cs typeface="Times"/>
                  </a:rPr>
                  <a:t>I</a:t>
                </a:r>
                <a:endParaRPr lang="en-US" dirty="0">
                  <a:latin typeface="Times"/>
                  <a:cs typeface="Times"/>
                </a:endParaRPr>
              </a:p>
            </p:txBody>
          </p:sp>
        </p:grpSp>
        <p:grpSp>
          <p:nvGrpSpPr>
            <p:cNvPr id="212" name="Group 211"/>
            <p:cNvGrpSpPr/>
            <p:nvPr/>
          </p:nvGrpSpPr>
          <p:grpSpPr>
            <a:xfrm>
              <a:off x="7128934" y="4952565"/>
              <a:ext cx="1426380" cy="462934"/>
              <a:chOff x="7128934" y="4952565"/>
              <a:chExt cx="1426380" cy="462934"/>
            </a:xfrm>
          </p:grpSpPr>
          <p:sp>
            <p:nvSpPr>
              <p:cNvPr id="197" name="Freeform 196"/>
              <p:cNvSpPr/>
              <p:nvPr/>
            </p:nvSpPr>
            <p:spPr>
              <a:xfrm>
                <a:off x="7128934" y="4952565"/>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t>
                </a:r>
                <a:endParaRPr lang="en-US" dirty="0"/>
              </a:p>
            </p:txBody>
          </p:sp>
          <p:sp>
            <p:nvSpPr>
              <p:cNvPr id="203" name="TextBox 202"/>
              <p:cNvSpPr txBox="1"/>
              <p:nvPr/>
            </p:nvSpPr>
            <p:spPr>
              <a:xfrm>
                <a:off x="7855033" y="4983598"/>
                <a:ext cx="261610" cy="369332"/>
              </a:xfrm>
              <a:prstGeom prst="rect">
                <a:avLst/>
              </a:prstGeom>
              <a:noFill/>
            </p:spPr>
            <p:txBody>
              <a:bodyPr wrap="none" rtlCol="0">
                <a:spAutoFit/>
              </a:bodyPr>
              <a:lstStyle/>
              <a:p>
                <a:r>
                  <a:rPr lang="en-US" dirty="0" smtClean="0">
                    <a:latin typeface="Times"/>
                    <a:cs typeface="Times"/>
                  </a:rPr>
                  <a:t>I</a:t>
                </a:r>
                <a:endParaRPr lang="en-US" dirty="0">
                  <a:latin typeface="Times"/>
                  <a:cs typeface="Times"/>
                </a:endParaRPr>
              </a:p>
            </p:txBody>
          </p:sp>
        </p:grpSp>
        <p:sp>
          <p:nvSpPr>
            <p:cNvPr id="60" name="Freeform 59"/>
            <p:cNvSpPr/>
            <p:nvPr/>
          </p:nvSpPr>
          <p:spPr>
            <a:xfrm>
              <a:off x="1009479" y="5813966"/>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Freeform 60"/>
            <p:cNvSpPr/>
            <p:nvPr/>
          </p:nvSpPr>
          <p:spPr>
            <a:xfrm>
              <a:off x="3651787" y="5828736"/>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Freeform 61"/>
            <p:cNvSpPr/>
            <p:nvPr/>
          </p:nvSpPr>
          <p:spPr>
            <a:xfrm>
              <a:off x="6344144" y="5824739"/>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2" name="Group 181"/>
            <p:cNvGrpSpPr/>
            <p:nvPr/>
          </p:nvGrpSpPr>
          <p:grpSpPr>
            <a:xfrm>
              <a:off x="927858" y="5055285"/>
              <a:ext cx="792992" cy="994112"/>
              <a:chOff x="927858" y="5055285"/>
              <a:chExt cx="792992" cy="994112"/>
            </a:xfrm>
          </p:grpSpPr>
          <p:sp>
            <p:nvSpPr>
              <p:cNvPr id="64" name="Freeform 7"/>
              <p:cNvSpPr>
                <a:spLocks/>
              </p:cNvSpPr>
              <p:nvPr/>
            </p:nvSpPr>
            <p:spPr bwMode="auto">
              <a:xfrm>
                <a:off x="1022689" y="5372138"/>
                <a:ext cx="61585" cy="98710"/>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65" name="Freeform 8"/>
              <p:cNvSpPr>
                <a:spLocks/>
              </p:cNvSpPr>
              <p:nvPr/>
            </p:nvSpPr>
            <p:spPr bwMode="auto">
              <a:xfrm>
                <a:off x="949386" y="5441399"/>
                <a:ext cx="77390" cy="57808"/>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66" name="Freeform 9"/>
              <p:cNvSpPr>
                <a:spLocks/>
              </p:cNvSpPr>
              <p:nvPr/>
            </p:nvSpPr>
            <p:spPr bwMode="auto">
              <a:xfrm>
                <a:off x="934126" y="5365049"/>
                <a:ext cx="135705" cy="101164"/>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68" name="Freeform 11"/>
              <p:cNvSpPr>
                <a:spLocks/>
              </p:cNvSpPr>
              <p:nvPr/>
            </p:nvSpPr>
            <p:spPr bwMode="auto">
              <a:xfrm>
                <a:off x="948296" y="5081190"/>
                <a:ext cx="112543" cy="245138"/>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70" name="Freeform 13"/>
              <p:cNvSpPr>
                <a:spLocks/>
              </p:cNvSpPr>
              <p:nvPr/>
            </p:nvSpPr>
            <p:spPr bwMode="auto">
              <a:xfrm>
                <a:off x="1020509" y="5119910"/>
                <a:ext cx="99190" cy="254410"/>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4F4404"/>
              </a:solidFill>
              <a:ln w="9525">
                <a:noFill/>
                <a:round/>
                <a:headEnd/>
                <a:tailEnd/>
              </a:ln>
            </p:spPr>
            <p:txBody>
              <a:bodyPr>
                <a:prstTxWarp prst="textNoShape">
                  <a:avLst/>
                </a:prstTxWarp>
              </a:bodyPr>
              <a:lstStyle/>
              <a:p>
                <a:endParaRPr lang="en-US"/>
              </a:p>
            </p:txBody>
          </p:sp>
          <p:sp>
            <p:nvSpPr>
              <p:cNvPr id="72" name="Freeform 15"/>
              <p:cNvSpPr>
                <a:spLocks/>
              </p:cNvSpPr>
              <p:nvPr/>
            </p:nvSpPr>
            <p:spPr bwMode="auto">
              <a:xfrm>
                <a:off x="957561" y="5384954"/>
                <a:ext cx="83930" cy="29449"/>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73" name="Freeform 16"/>
              <p:cNvSpPr>
                <a:spLocks/>
              </p:cNvSpPr>
              <p:nvPr/>
            </p:nvSpPr>
            <p:spPr bwMode="auto">
              <a:xfrm>
                <a:off x="957016" y="5405678"/>
                <a:ext cx="72758" cy="30267"/>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74" name="Freeform 17"/>
              <p:cNvSpPr>
                <a:spLocks/>
              </p:cNvSpPr>
              <p:nvPr/>
            </p:nvSpPr>
            <p:spPr bwMode="auto">
              <a:xfrm>
                <a:off x="960286" y="5437309"/>
                <a:ext cx="56135" cy="21542"/>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75" name="Freeform 18"/>
              <p:cNvSpPr>
                <a:spLocks/>
              </p:cNvSpPr>
              <p:nvPr/>
            </p:nvSpPr>
            <p:spPr bwMode="auto">
              <a:xfrm>
                <a:off x="954291" y="5459668"/>
                <a:ext cx="35153" cy="36266"/>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76" name="Freeform 19"/>
              <p:cNvSpPr>
                <a:spLocks/>
              </p:cNvSpPr>
              <p:nvPr/>
            </p:nvSpPr>
            <p:spPr bwMode="auto">
              <a:xfrm>
                <a:off x="936851" y="5297970"/>
                <a:ext cx="30248" cy="75805"/>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84" name="Freeform 27"/>
              <p:cNvSpPr>
                <a:spLocks/>
              </p:cNvSpPr>
              <p:nvPr/>
            </p:nvSpPr>
            <p:spPr bwMode="auto">
              <a:xfrm>
                <a:off x="985084" y="5400224"/>
                <a:ext cx="46598" cy="18269"/>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85" name="Freeform 28"/>
              <p:cNvSpPr>
                <a:spLocks/>
              </p:cNvSpPr>
              <p:nvPr/>
            </p:nvSpPr>
            <p:spPr bwMode="auto">
              <a:xfrm>
                <a:off x="983176" y="5423129"/>
                <a:ext cx="43873" cy="16633"/>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86" name="Freeform 29"/>
              <p:cNvSpPr>
                <a:spLocks/>
              </p:cNvSpPr>
              <p:nvPr/>
            </p:nvSpPr>
            <p:spPr bwMode="auto">
              <a:xfrm>
                <a:off x="997891" y="5441399"/>
                <a:ext cx="26433" cy="13089"/>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87" name="Freeform 30"/>
              <p:cNvSpPr>
                <a:spLocks/>
              </p:cNvSpPr>
              <p:nvPr/>
            </p:nvSpPr>
            <p:spPr bwMode="auto">
              <a:xfrm>
                <a:off x="927858" y="5055285"/>
                <a:ext cx="206828" cy="312490"/>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88" name="Freeform 31"/>
              <p:cNvSpPr>
                <a:spLocks/>
              </p:cNvSpPr>
              <p:nvPr/>
            </p:nvSpPr>
            <p:spPr bwMode="auto">
              <a:xfrm>
                <a:off x="945571" y="5345143"/>
                <a:ext cx="127530" cy="46355"/>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89" name="Freeform 32"/>
              <p:cNvSpPr>
                <a:spLocks/>
              </p:cNvSpPr>
              <p:nvPr/>
            </p:nvSpPr>
            <p:spPr bwMode="auto">
              <a:xfrm>
                <a:off x="981814" y="5201714"/>
                <a:ext cx="34608" cy="190875"/>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90" name="Freeform 33"/>
              <p:cNvSpPr>
                <a:spLocks/>
              </p:cNvSpPr>
              <p:nvPr/>
            </p:nvSpPr>
            <p:spPr bwMode="auto">
              <a:xfrm>
                <a:off x="998436" y="5183444"/>
                <a:ext cx="38150" cy="206691"/>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92" name="Freeform 35"/>
              <p:cNvSpPr>
                <a:spLocks/>
              </p:cNvSpPr>
              <p:nvPr/>
            </p:nvSpPr>
            <p:spPr bwMode="auto">
              <a:xfrm>
                <a:off x="1011789" y="5147996"/>
                <a:ext cx="7903" cy="62171"/>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93" name="Freeform 36"/>
              <p:cNvSpPr>
                <a:spLocks/>
              </p:cNvSpPr>
              <p:nvPr/>
            </p:nvSpPr>
            <p:spPr bwMode="auto">
              <a:xfrm>
                <a:off x="1016966" y="5177173"/>
                <a:ext cx="46053" cy="36812"/>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94" name="Freeform 37"/>
              <p:cNvSpPr>
                <a:spLocks/>
              </p:cNvSpPr>
              <p:nvPr/>
            </p:nvSpPr>
            <p:spPr bwMode="auto">
              <a:xfrm>
                <a:off x="974729" y="5136816"/>
                <a:ext cx="113088" cy="62444"/>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95" name="Freeform 38"/>
              <p:cNvSpPr>
                <a:spLocks/>
              </p:cNvSpPr>
              <p:nvPr/>
            </p:nvSpPr>
            <p:spPr bwMode="auto">
              <a:xfrm>
                <a:off x="936851" y="5358504"/>
                <a:ext cx="137885" cy="107981"/>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96" name="Freeform 39"/>
              <p:cNvSpPr>
                <a:spLocks/>
              </p:cNvSpPr>
              <p:nvPr/>
            </p:nvSpPr>
            <p:spPr bwMode="auto">
              <a:xfrm>
                <a:off x="943391" y="5407314"/>
                <a:ext cx="44145" cy="3244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97" name="Freeform 40"/>
              <p:cNvSpPr>
                <a:spLocks/>
              </p:cNvSpPr>
              <p:nvPr/>
            </p:nvSpPr>
            <p:spPr bwMode="auto">
              <a:xfrm>
                <a:off x="944481" y="5390953"/>
                <a:ext cx="41693" cy="29995"/>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98" name="Freeform 41"/>
              <p:cNvSpPr>
                <a:spLocks/>
              </p:cNvSpPr>
              <p:nvPr/>
            </p:nvSpPr>
            <p:spPr bwMode="auto">
              <a:xfrm>
                <a:off x="946116" y="5441399"/>
                <a:ext cx="85565" cy="58353"/>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99" name="Freeform 42"/>
              <p:cNvSpPr>
                <a:spLocks/>
              </p:cNvSpPr>
              <p:nvPr/>
            </p:nvSpPr>
            <p:spPr bwMode="auto">
              <a:xfrm>
                <a:off x="960559" y="5488300"/>
                <a:ext cx="28885" cy="24268"/>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0" name="Freeform 43"/>
              <p:cNvSpPr>
                <a:spLocks/>
              </p:cNvSpPr>
              <p:nvPr/>
            </p:nvSpPr>
            <p:spPr bwMode="auto">
              <a:xfrm>
                <a:off x="1024596" y="5420402"/>
                <a:ext cx="34880" cy="20178"/>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1" name="Freeform 44"/>
              <p:cNvSpPr>
                <a:spLocks/>
              </p:cNvSpPr>
              <p:nvPr/>
            </p:nvSpPr>
            <p:spPr bwMode="auto">
              <a:xfrm>
                <a:off x="1007701" y="5396134"/>
                <a:ext cx="57498" cy="33812"/>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cxnSp>
            <p:nvCxnSpPr>
              <p:cNvPr id="180" name="Straight Arrow Connector 179"/>
              <p:cNvCxnSpPr/>
              <p:nvPr/>
            </p:nvCxnSpPr>
            <p:spPr>
              <a:xfrm rot="16200000" flipH="1">
                <a:off x="1080576" y="5409123"/>
                <a:ext cx="696348" cy="584200"/>
              </a:xfrm>
              <a:prstGeom prst="straightConnector1">
                <a:avLst/>
              </a:prstGeom>
              <a:ln w="127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86" name="Group 185"/>
            <p:cNvGrpSpPr/>
            <p:nvPr/>
          </p:nvGrpSpPr>
          <p:grpSpPr>
            <a:xfrm>
              <a:off x="3319764" y="4969532"/>
              <a:ext cx="972836" cy="1048115"/>
              <a:chOff x="3319764" y="4969532"/>
              <a:chExt cx="972836" cy="1048115"/>
            </a:xfrm>
          </p:grpSpPr>
          <p:sp>
            <p:nvSpPr>
              <p:cNvPr id="103" name="Freeform 7"/>
              <p:cNvSpPr>
                <a:spLocks/>
              </p:cNvSpPr>
              <p:nvPr/>
            </p:nvSpPr>
            <p:spPr bwMode="auto">
              <a:xfrm>
                <a:off x="3502340" y="5349374"/>
                <a:ext cx="61585" cy="98710"/>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04" name="Freeform 8"/>
              <p:cNvSpPr>
                <a:spLocks/>
              </p:cNvSpPr>
              <p:nvPr/>
            </p:nvSpPr>
            <p:spPr bwMode="auto">
              <a:xfrm>
                <a:off x="3429037" y="5418635"/>
                <a:ext cx="77390" cy="57808"/>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05" name="Freeform 9"/>
              <p:cNvSpPr>
                <a:spLocks/>
              </p:cNvSpPr>
              <p:nvPr/>
            </p:nvSpPr>
            <p:spPr bwMode="auto">
              <a:xfrm>
                <a:off x="3413777" y="5342285"/>
                <a:ext cx="135705" cy="101164"/>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07" name="Freeform 11"/>
              <p:cNvSpPr>
                <a:spLocks/>
              </p:cNvSpPr>
              <p:nvPr/>
            </p:nvSpPr>
            <p:spPr bwMode="auto">
              <a:xfrm>
                <a:off x="3427947" y="5058426"/>
                <a:ext cx="112543" cy="245138"/>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08" name="Freeform 12"/>
              <p:cNvSpPr>
                <a:spLocks/>
              </p:cNvSpPr>
              <p:nvPr/>
            </p:nvSpPr>
            <p:spPr bwMode="auto">
              <a:xfrm>
                <a:off x="3440482" y="5083512"/>
                <a:ext cx="104095" cy="91893"/>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09" name="Freeform 13"/>
              <p:cNvSpPr>
                <a:spLocks/>
              </p:cNvSpPr>
              <p:nvPr/>
            </p:nvSpPr>
            <p:spPr bwMode="auto">
              <a:xfrm>
                <a:off x="3500160" y="5097146"/>
                <a:ext cx="99190" cy="254410"/>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10" name="Freeform 14"/>
              <p:cNvSpPr>
                <a:spLocks/>
              </p:cNvSpPr>
              <p:nvPr/>
            </p:nvSpPr>
            <p:spPr bwMode="auto">
              <a:xfrm>
                <a:off x="3473455" y="5196401"/>
                <a:ext cx="79025" cy="164425"/>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111" name="Freeform 15"/>
              <p:cNvSpPr>
                <a:spLocks/>
              </p:cNvSpPr>
              <p:nvPr/>
            </p:nvSpPr>
            <p:spPr bwMode="auto">
              <a:xfrm>
                <a:off x="3437212" y="5362190"/>
                <a:ext cx="83930" cy="29449"/>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112" name="Freeform 16"/>
              <p:cNvSpPr>
                <a:spLocks/>
              </p:cNvSpPr>
              <p:nvPr/>
            </p:nvSpPr>
            <p:spPr bwMode="auto">
              <a:xfrm>
                <a:off x="3436667" y="5382914"/>
                <a:ext cx="72758" cy="30267"/>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113" name="Freeform 17"/>
              <p:cNvSpPr>
                <a:spLocks/>
              </p:cNvSpPr>
              <p:nvPr/>
            </p:nvSpPr>
            <p:spPr bwMode="auto">
              <a:xfrm>
                <a:off x="3439937" y="5414545"/>
                <a:ext cx="56135" cy="21542"/>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114" name="Freeform 18"/>
              <p:cNvSpPr>
                <a:spLocks/>
              </p:cNvSpPr>
              <p:nvPr/>
            </p:nvSpPr>
            <p:spPr bwMode="auto">
              <a:xfrm>
                <a:off x="3433942" y="5436904"/>
                <a:ext cx="35153" cy="36266"/>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115" name="Freeform 19"/>
              <p:cNvSpPr>
                <a:spLocks/>
              </p:cNvSpPr>
              <p:nvPr/>
            </p:nvSpPr>
            <p:spPr bwMode="auto">
              <a:xfrm>
                <a:off x="3416502" y="5275206"/>
                <a:ext cx="30248" cy="75805"/>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117" name="Freeform 21"/>
              <p:cNvSpPr>
                <a:spLocks/>
              </p:cNvSpPr>
              <p:nvPr/>
            </p:nvSpPr>
            <p:spPr bwMode="auto">
              <a:xfrm>
                <a:off x="3369359" y="4969532"/>
                <a:ext cx="58043" cy="61080"/>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119" name="Freeform 23"/>
              <p:cNvSpPr>
                <a:spLocks/>
              </p:cNvSpPr>
              <p:nvPr/>
            </p:nvSpPr>
            <p:spPr bwMode="auto">
              <a:xfrm>
                <a:off x="3603438" y="4983712"/>
                <a:ext cx="52865" cy="50446"/>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121" name="Freeform 25"/>
              <p:cNvSpPr>
                <a:spLocks/>
              </p:cNvSpPr>
              <p:nvPr/>
            </p:nvSpPr>
            <p:spPr bwMode="auto">
              <a:xfrm>
                <a:off x="3644585" y="5185494"/>
                <a:ext cx="74938" cy="4390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122" name="Freeform 26"/>
              <p:cNvSpPr>
                <a:spLocks/>
              </p:cNvSpPr>
              <p:nvPr/>
            </p:nvSpPr>
            <p:spPr bwMode="auto">
              <a:xfrm>
                <a:off x="3319764" y="5168588"/>
                <a:ext cx="67853" cy="54536"/>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123" name="Freeform 27"/>
              <p:cNvSpPr>
                <a:spLocks/>
              </p:cNvSpPr>
              <p:nvPr/>
            </p:nvSpPr>
            <p:spPr bwMode="auto">
              <a:xfrm>
                <a:off x="3464735" y="5377460"/>
                <a:ext cx="46598" cy="18269"/>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124" name="Freeform 28"/>
              <p:cNvSpPr>
                <a:spLocks/>
              </p:cNvSpPr>
              <p:nvPr/>
            </p:nvSpPr>
            <p:spPr bwMode="auto">
              <a:xfrm>
                <a:off x="3462827" y="5400365"/>
                <a:ext cx="43873" cy="16633"/>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125" name="Freeform 29"/>
              <p:cNvSpPr>
                <a:spLocks/>
              </p:cNvSpPr>
              <p:nvPr/>
            </p:nvSpPr>
            <p:spPr bwMode="auto">
              <a:xfrm>
                <a:off x="3477542" y="5418635"/>
                <a:ext cx="26433" cy="13089"/>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126" name="Freeform 30"/>
              <p:cNvSpPr>
                <a:spLocks/>
              </p:cNvSpPr>
              <p:nvPr/>
            </p:nvSpPr>
            <p:spPr bwMode="auto">
              <a:xfrm>
                <a:off x="3407509" y="5032521"/>
                <a:ext cx="206828" cy="312490"/>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127" name="Freeform 31"/>
              <p:cNvSpPr>
                <a:spLocks/>
              </p:cNvSpPr>
              <p:nvPr/>
            </p:nvSpPr>
            <p:spPr bwMode="auto">
              <a:xfrm>
                <a:off x="3425222" y="5322379"/>
                <a:ext cx="127530" cy="46355"/>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128" name="Freeform 32"/>
              <p:cNvSpPr>
                <a:spLocks/>
              </p:cNvSpPr>
              <p:nvPr/>
            </p:nvSpPr>
            <p:spPr bwMode="auto">
              <a:xfrm>
                <a:off x="3461465" y="5178950"/>
                <a:ext cx="34608" cy="190875"/>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129" name="Freeform 33"/>
              <p:cNvSpPr>
                <a:spLocks/>
              </p:cNvSpPr>
              <p:nvPr/>
            </p:nvSpPr>
            <p:spPr bwMode="auto">
              <a:xfrm>
                <a:off x="3478087" y="5160680"/>
                <a:ext cx="38150" cy="206691"/>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130" name="Freeform 34"/>
              <p:cNvSpPr>
                <a:spLocks/>
              </p:cNvSpPr>
              <p:nvPr/>
            </p:nvSpPr>
            <p:spPr bwMode="auto">
              <a:xfrm>
                <a:off x="3464735" y="5147592"/>
                <a:ext cx="25070" cy="39266"/>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131" name="Freeform 35"/>
              <p:cNvSpPr>
                <a:spLocks/>
              </p:cNvSpPr>
              <p:nvPr/>
            </p:nvSpPr>
            <p:spPr bwMode="auto">
              <a:xfrm>
                <a:off x="3491440" y="5125232"/>
                <a:ext cx="7903" cy="62171"/>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132" name="Freeform 36"/>
              <p:cNvSpPr>
                <a:spLocks/>
              </p:cNvSpPr>
              <p:nvPr/>
            </p:nvSpPr>
            <p:spPr bwMode="auto">
              <a:xfrm>
                <a:off x="3496617" y="5154409"/>
                <a:ext cx="46053" cy="36812"/>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133" name="Freeform 37"/>
              <p:cNvSpPr>
                <a:spLocks/>
              </p:cNvSpPr>
              <p:nvPr/>
            </p:nvSpPr>
            <p:spPr bwMode="auto">
              <a:xfrm>
                <a:off x="3454380" y="5114052"/>
                <a:ext cx="113088" cy="62444"/>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134" name="Freeform 38"/>
              <p:cNvSpPr>
                <a:spLocks/>
              </p:cNvSpPr>
              <p:nvPr/>
            </p:nvSpPr>
            <p:spPr bwMode="auto">
              <a:xfrm>
                <a:off x="3416502" y="5335740"/>
                <a:ext cx="137885" cy="107981"/>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135" name="Freeform 39"/>
              <p:cNvSpPr>
                <a:spLocks/>
              </p:cNvSpPr>
              <p:nvPr/>
            </p:nvSpPr>
            <p:spPr bwMode="auto">
              <a:xfrm>
                <a:off x="3423042" y="5384550"/>
                <a:ext cx="44145" cy="3244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136" name="Freeform 40"/>
              <p:cNvSpPr>
                <a:spLocks/>
              </p:cNvSpPr>
              <p:nvPr/>
            </p:nvSpPr>
            <p:spPr bwMode="auto">
              <a:xfrm>
                <a:off x="3424132" y="5368189"/>
                <a:ext cx="41693" cy="29995"/>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137" name="Freeform 41"/>
              <p:cNvSpPr>
                <a:spLocks/>
              </p:cNvSpPr>
              <p:nvPr/>
            </p:nvSpPr>
            <p:spPr bwMode="auto">
              <a:xfrm>
                <a:off x="3425767" y="5418635"/>
                <a:ext cx="85565" cy="58353"/>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138" name="Freeform 42"/>
              <p:cNvSpPr>
                <a:spLocks/>
              </p:cNvSpPr>
              <p:nvPr/>
            </p:nvSpPr>
            <p:spPr bwMode="auto">
              <a:xfrm>
                <a:off x="3440210" y="5465536"/>
                <a:ext cx="28885" cy="24268"/>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39" name="Freeform 43"/>
              <p:cNvSpPr>
                <a:spLocks/>
              </p:cNvSpPr>
              <p:nvPr/>
            </p:nvSpPr>
            <p:spPr bwMode="auto">
              <a:xfrm>
                <a:off x="3504247" y="5397638"/>
                <a:ext cx="34880" cy="20178"/>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40" name="Freeform 44"/>
              <p:cNvSpPr>
                <a:spLocks/>
              </p:cNvSpPr>
              <p:nvPr/>
            </p:nvSpPr>
            <p:spPr bwMode="auto">
              <a:xfrm>
                <a:off x="3487352" y="5373370"/>
                <a:ext cx="57498" cy="33812"/>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cxnSp>
            <p:nvCxnSpPr>
              <p:cNvPr id="183" name="Straight Arrow Connector 182"/>
              <p:cNvCxnSpPr/>
              <p:nvPr/>
            </p:nvCxnSpPr>
            <p:spPr>
              <a:xfrm rot="16200000" flipH="1">
                <a:off x="3652326" y="5377373"/>
                <a:ext cx="696348" cy="584200"/>
              </a:xfrm>
              <a:prstGeom prst="straightConnector1">
                <a:avLst/>
              </a:prstGeom>
              <a:ln w="381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87" name="Group 186"/>
            <p:cNvGrpSpPr/>
            <p:nvPr/>
          </p:nvGrpSpPr>
          <p:grpSpPr>
            <a:xfrm>
              <a:off x="6088708" y="4925630"/>
              <a:ext cx="966142" cy="1085667"/>
              <a:chOff x="6088708" y="4925630"/>
              <a:chExt cx="966142" cy="1085667"/>
            </a:xfrm>
          </p:grpSpPr>
          <p:grpSp>
            <p:nvGrpSpPr>
              <p:cNvPr id="141" name="Group 6"/>
              <p:cNvGrpSpPr>
                <a:grpSpLocks/>
              </p:cNvGrpSpPr>
              <p:nvPr/>
            </p:nvGrpSpPr>
            <p:grpSpPr bwMode="auto">
              <a:xfrm>
                <a:off x="6088708" y="4925630"/>
                <a:ext cx="424829" cy="564173"/>
                <a:chOff x="2097" y="1106"/>
                <a:chExt cx="1559" cy="2069"/>
              </a:xfrm>
            </p:grpSpPr>
            <p:sp>
              <p:nvSpPr>
                <p:cNvPr id="142"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43"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44"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45"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endParaRPr lang="en-US"/>
                </a:p>
              </p:txBody>
            </p:sp>
            <p:sp>
              <p:nvSpPr>
                <p:cNvPr id="146"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47"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48"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49"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150"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151"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152"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153"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154"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155"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endParaRPr lang="en-US"/>
                </a:p>
              </p:txBody>
            </p:sp>
            <p:sp>
              <p:nvSpPr>
                <p:cNvPr id="156"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157"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endParaRPr lang="en-US"/>
                </a:p>
              </p:txBody>
            </p:sp>
            <p:sp>
              <p:nvSpPr>
                <p:cNvPr id="158"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159"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endParaRPr lang="en-US"/>
                </a:p>
              </p:txBody>
            </p:sp>
            <p:sp>
              <p:nvSpPr>
                <p:cNvPr id="160"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161"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162"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163"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164"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165"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166"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167"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168"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169"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170"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171"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172"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173"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174"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175"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176"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177"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78"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79"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grpSp>
          <p:cxnSp>
            <p:nvCxnSpPr>
              <p:cNvPr id="184" name="Straight Arrow Connector 183"/>
              <p:cNvCxnSpPr/>
              <p:nvPr/>
            </p:nvCxnSpPr>
            <p:spPr>
              <a:xfrm rot="16200000" flipH="1">
                <a:off x="6414576" y="5371023"/>
                <a:ext cx="696348" cy="584200"/>
              </a:xfrm>
              <a:prstGeom prst="straightConnector1">
                <a:avLst/>
              </a:prstGeom>
              <a:ln w="762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cxnSp>
          <p:nvCxnSpPr>
            <p:cNvPr id="188" name="Straight Arrow Connector 187"/>
            <p:cNvCxnSpPr/>
            <p:nvPr/>
          </p:nvCxnSpPr>
          <p:spPr>
            <a:xfrm flipV="1">
              <a:off x="1713839" y="5438548"/>
              <a:ext cx="724868" cy="5906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p:nvPr/>
          </p:nvCxnSpPr>
          <p:spPr>
            <a:xfrm flipV="1">
              <a:off x="4341757" y="5379295"/>
              <a:ext cx="724868" cy="5906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p:nvPr/>
          </p:nvCxnSpPr>
          <p:spPr>
            <a:xfrm flipV="1">
              <a:off x="7093354" y="5397700"/>
              <a:ext cx="724868" cy="5906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89" name="TextBox 188"/>
          <p:cNvSpPr txBox="1"/>
          <p:nvPr/>
        </p:nvSpPr>
        <p:spPr>
          <a:xfrm>
            <a:off x="194677" y="4273793"/>
            <a:ext cx="3084273" cy="369332"/>
          </a:xfrm>
          <a:prstGeom prst="rect">
            <a:avLst/>
          </a:prstGeom>
          <a:noFill/>
        </p:spPr>
        <p:txBody>
          <a:bodyPr wrap="none" rtlCol="0">
            <a:spAutoFit/>
          </a:bodyPr>
          <a:lstStyle/>
          <a:p>
            <a:r>
              <a:rPr lang="en-US" dirty="0" smtClean="0"/>
              <a:t>There are multiple solutions: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189"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273" r="976" b="497"/>
          <a:stretch>
            <a:fillRect/>
          </a:stretch>
        </p:blipFill>
        <p:spPr>
          <a:xfrm>
            <a:off x="0" y="869565"/>
            <a:ext cx="9147893" cy="5067257"/>
          </a:xfrm>
          <a:prstGeom prst="rect">
            <a:avLst/>
          </a:prstGeom>
        </p:spPr>
      </p:pic>
      <p:sp>
        <p:nvSpPr>
          <p:cNvPr id="3" name="TextBox 2"/>
          <p:cNvSpPr txBox="1"/>
          <p:nvPr/>
        </p:nvSpPr>
        <p:spPr>
          <a:xfrm>
            <a:off x="412976" y="119630"/>
            <a:ext cx="8498578" cy="646331"/>
          </a:xfrm>
          <a:prstGeom prst="rect">
            <a:avLst/>
          </a:prstGeom>
          <a:noFill/>
        </p:spPr>
        <p:txBody>
          <a:bodyPr wrap="none" rtlCol="0">
            <a:spAutoFit/>
          </a:bodyPr>
          <a:lstStyle/>
          <a:p>
            <a:r>
              <a:rPr lang="en-US" dirty="0" smtClean="0">
                <a:solidFill>
                  <a:srgbClr val="FFFFFF"/>
                </a:solidFill>
              </a:rPr>
              <a:t>Despite the challenge, our visual system will try to measure the actual reflectance</a:t>
            </a:r>
            <a:br>
              <a:rPr lang="en-US" dirty="0" smtClean="0">
                <a:solidFill>
                  <a:srgbClr val="FFFFFF"/>
                </a:solidFill>
              </a:rPr>
            </a:br>
            <a:r>
              <a:rPr lang="en-US" dirty="0" smtClean="0">
                <a:solidFill>
                  <a:srgbClr val="FFFFFF"/>
                </a:solidFill>
              </a:rPr>
              <a:t>discounting illumination effects up to some degree… </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273" r="976" b="497"/>
          <a:stretch>
            <a:fillRect/>
          </a:stretch>
        </p:blipFill>
        <p:spPr>
          <a:xfrm>
            <a:off x="0" y="869565"/>
            <a:ext cx="9147893" cy="5067257"/>
          </a:xfrm>
          <a:prstGeom prst="rect">
            <a:avLst/>
          </a:prstGeom>
        </p:spPr>
      </p:pic>
      <p:cxnSp>
        <p:nvCxnSpPr>
          <p:cNvPr id="5" name="Straight Arrow Connector 4"/>
          <p:cNvCxnSpPr/>
          <p:nvPr/>
        </p:nvCxnSpPr>
        <p:spPr>
          <a:xfrm rot="5400000">
            <a:off x="1835983" y="1200864"/>
            <a:ext cx="2328176" cy="1674883"/>
          </a:xfrm>
          <a:prstGeom prst="straightConnector1">
            <a:avLst/>
          </a:prstGeom>
          <a:ln w="4762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6200000" flipH="1">
            <a:off x="4905069" y="1187062"/>
            <a:ext cx="2346585" cy="1555252"/>
          </a:xfrm>
          <a:prstGeom prst="straightConnector1">
            <a:avLst/>
          </a:prstGeom>
          <a:ln w="4762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558342" y="0"/>
            <a:ext cx="4230345" cy="769441"/>
          </a:xfrm>
          <a:prstGeom prst="rect">
            <a:avLst/>
          </a:prstGeom>
          <a:noFill/>
        </p:spPr>
        <p:txBody>
          <a:bodyPr wrap="none" rtlCol="0">
            <a:spAutoFit/>
          </a:bodyPr>
          <a:lstStyle/>
          <a:p>
            <a:r>
              <a:rPr lang="en-US" sz="4400" dirty="0" smtClean="0">
                <a:solidFill>
                  <a:schemeClr val="bg1"/>
                </a:solidFill>
              </a:rPr>
              <a:t>Same gray level</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273" r="976" b="497"/>
          <a:stretch>
            <a:fillRect/>
          </a:stretch>
        </p:blipFill>
        <p:spPr>
          <a:xfrm>
            <a:off x="0" y="869565"/>
            <a:ext cx="9147893" cy="5067257"/>
          </a:xfrm>
          <a:prstGeom prst="rect">
            <a:avLst/>
          </a:prstGeom>
        </p:spPr>
      </p:pic>
      <p:sp>
        <p:nvSpPr>
          <p:cNvPr id="6" name="Rectangle 5"/>
          <p:cNvSpPr/>
          <p:nvPr/>
        </p:nvSpPr>
        <p:spPr>
          <a:xfrm>
            <a:off x="-111244" y="593325"/>
            <a:ext cx="9566958"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16439" y="4064635"/>
            <a:ext cx="9566958"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25709" y="2306138"/>
            <a:ext cx="9604038" cy="2378501"/>
            <a:chOff x="-125709" y="2306138"/>
            <a:chExt cx="9604038" cy="2378501"/>
          </a:xfrm>
        </p:grpSpPr>
        <p:sp>
          <p:nvSpPr>
            <p:cNvPr id="10" name="Rectangle 9"/>
            <p:cNvSpPr/>
            <p:nvPr/>
          </p:nvSpPr>
          <p:spPr>
            <a:xfrm>
              <a:off x="2753281" y="2529768"/>
              <a:ext cx="3698853"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5709" y="2533837"/>
              <a:ext cx="1534795"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777788" y="2306138"/>
              <a:ext cx="1700541"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9011" name="Slide Number Placeholder 6"/>
          <p:cNvSpPr>
            <a:spLocks noGrp="1"/>
          </p:cNvSpPr>
          <p:nvPr>
            <p:ph type="sldNum" sz="quarter" idx="12"/>
          </p:nvPr>
        </p:nvSpPr>
        <p:spPr/>
        <p:txBody>
          <a:bodyPr/>
          <a:lstStyle/>
          <a:p>
            <a:fld id="{EB86C2BD-C7C5-244A-B52B-99B90195B7D8}" type="slidenum">
              <a:rPr lang="en-US" smtClean="0">
                <a:latin typeface="Times New Roman" pitchFamily="-1" charset="0"/>
              </a:rPr>
              <a:pPr/>
              <a:t>37</a:t>
            </a:fld>
            <a:endParaRPr lang="en-US" smtClean="0">
              <a:latin typeface="Times New Roman" pitchFamily="-1" charset="0"/>
            </a:endParaRPr>
          </a:p>
        </p:txBody>
      </p:sp>
      <p:pic>
        <p:nvPicPr>
          <p:cNvPr id="104452" name="Picture 2" descr="ellip_im2_surf"/>
          <p:cNvPicPr>
            <a:picLocks noChangeAspect="1" noChangeArrowheads="1"/>
          </p:cNvPicPr>
          <p:nvPr/>
        </p:nvPicPr>
        <p:blipFill>
          <a:blip r:embed="rId4"/>
          <a:srcRect/>
          <a:stretch>
            <a:fillRect/>
          </a:stretch>
        </p:blipFill>
        <p:spPr bwMode="auto">
          <a:xfrm>
            <a:off x="814388" y="2044700"/>
            <a:ext cx="3325812" cy="3098800"/>
          </a:xfrm>
          <a:prstGeom prst="rect">
            <a:avLst/>
          </a:prstGeom>
          <a:noFill/>
          <a:ln w="9525">
            <a:noFill/>
            <a:miter lim="800000"/>
            <a:headEnd/>
            <a:tailEnd/>
          </a:ln>
        </p:spPr>
      </p:pic>
      <p:sp>
        <p:nvSpPr>
          <p:cNvPr id="104453" name="Rectangle 3"/>
          <p:cNvSpPr>
            <a:spLocks noGrp="1" noChangeArrowheads="1"/>
          </p:cNvSpPr>
          <p:nvPr>
            <p:ph type="title"/>
          </p:nvPr>
        </p:nvSpPr>
        <p:spPr>
          <a:xfrm>
            <a:off x="685800" y="-152400"/>
            <a:ext cx="7772400" cy="1143000"/>
          </a:xfrm>
        </p:spPr>
        <p:txBody>
          <a:bodyPr/>
          <a:lstStyle/>
          <a:p>
            <a:pPr eaLnBrk="1" hangingPunct="1"/>
            <a:r>
              <a:rPr lang="en-US">
                <a:ea typeface="ＭＳ Ｐゴシック" pitchFamily="-1" charset="-128"/>
                <a:cs typeface="ＭＳ Ｐゴシック" pitchFamily="-1" charset="-128"/>
              </a:rPr>
              <a:t>Forming an Image</a:t>
            </a:r>
          </a:p>
        </p:txBody>
      </p:sp>
      <p:sp>
        <p:nvSpPr>
          <p:cNvPr id="104454" name="Text Box 4"/>
          <p:cNvSpPr txBox="1">
            <a:spLocks noChangeArrowheads="1"/>
          </p:cNvSpPr>
          <p:nvPr/>
        </p:nvSpPr>
        <p:spPr bwMode="auto">
          <a:xfrm>
            <a:off x="492125" y="5080000"/>
            <a:ext cx="4197350" cy="641350"/>
          </a:xfrm>
          <a:prstGeom prst="rect">
            <a:avLst/>
          </a:prstGeom>
          <a:noFill/>
          <a:ln w="9525">
            <a:noFill/>
            <a:miter lim="800000"/>
            <a:headEnd/>
            <a:tailEnd/>
          </a:ln>
        </p:spPr>
        <p:txBody>
          <a:bodyPr wrap="none">
            <a:prstTxWarp prst="textNoShape">
              <a:avLst/>
            </a:prstTxWarp>
            <a:spAutoFit/>
          </a:bodyPr>
          <a:lstStyle/>
          <a:p>
            <a:r>
              <a:rPr lang="en-US" sz="3600"/>
              <a:t>Surface (Height Map)</a:t>
            </a:r>
          </a:p>
        </p:txBody>
      </p:sp>
      <p:grpSp>
        <p:nvGrpSpPr>
          <p:cNvPr id="2" name="Group 5"/>
          <p:cNvGrpSpPr>
            <a:grpSpLocks/>
          </p:cNvGrpSpPr>
          <p:nvPr/>
        </p:nvGrpSpPr>
        <p:grpSpPr bwMode="auto">
          <a:xfrm>
            <a:off x="484188" y="765175"/>
            <a:ext cx="6667500" cy="2139950"/>
            <a:chOff x="305" y="482"/>
            <a:chExt cx="4200" cy="1348"/>
          </a:xfrm>
        </p:grpSpPr>
        <p:grpSp>
          <p:nvGrpSpPr>
            <p:cNvPr id="104462" name="Group 6"/>
            <p:cNvGrpSpPr>
              <a:grpSpLocks/>
            </p:cNvGrpSpPr>
            <p:nvPr/>
          </p:nvGrpSpPr>
          <p:grpSpPr bwMode="auto">
            <a:xfrm>
              <a:off x="305" y="482"/>
              <a:ext cx="625" cy="830"/>
              <a:chOff x="2097" y="1106"/>
              <a:chExt cx="1559" cy="2069"/>
            </a:xfrm>
          </p:grpSpPr>
          <p:sp>
            <p:nvSpPr>
              <p:cNvPr id="104465"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04466"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04467"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04468"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endParaRPr lang="en-US"/>
              </a:p>
            </p:txBody>
          </p:sp>
          <p:sp>
            <p:nvSpPr>
              <p:cNvPr id="104469"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04470"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04471"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04472"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104473"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104474"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104475"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104476"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104477"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104478"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endParaRPr lang="en-US"/>
              </a:p>
            </p:txBody>
          </p:sp>
          <p:sp>
            <p:nvSpPr>
              <p:cNvPr id="104479"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104480"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endParaRPr lang="en-US"/>
              </a:p>
            </p:txBody>
          </p:sp>
          <p:sp>
            <p:nvSpPr>
              <p:cNvPr id="104481"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104482"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endParaRPr lang="en-US"/>
              </a:p>
            </p:txBody>
          </p:sp>
          <p:sp>
            <p:nvSpPr>
              <p:cNvPr id="104483"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104484"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104485"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104486"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104487"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104488"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104489"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104490"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104491"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104492"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104493"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104494"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104495"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104496"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104497"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104498"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104499"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104500"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4501"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4502"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104463" name="AutoShape 45"/>
            <p:cNvSpPr>
              <a:spLocks noChangeArrowheads="1"/>
            </p:cNvSpPr>
            <p:nvPr/>
          </p:nvSpPr>
          <p:spPr bwMode="auto">
            <a:xfrm rot="-7561585">
              <a:off x="647" y="1374"/>
              <a:ext cx="640" cy="271"/>
            </a:xfrm>
            <a:prstGeom prst="leftArrow">
              <a:avLst>
                <a:gd name="adj1" fmla="val 50000"/>
                <a:gd name="adj2" fmla="val 59041"/>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04464" name="Text Box 46"/>
            <p:cNvSpPr txBox="1">
              <a:spLocks noChangeArrowheads="1"/>
            </p:cNvSpPr>
            <p:nvPr/>
          </p:nvSpPr>
          <p:spPr bwMode="auto">
            <a:xfrm>
              <a:off x="1077" y="653"/>
              <a:ext cx="3428" cy="404"/>
            </a:xfrm>
            <a:prstGeom prst="rect">
              <a:avLst/>
            </a:prstGeom>
            <a:noFill/>
            <a:ln w="9525">
              <a:noFill/>
              <a:miter lim="800000"/>
              <a:headEnd/>
              <a:tailEnd/>
            </a:ln>
          </p:spPr>
          <p:txBody>
            <a:bodyPr wrap="none">
              <a:prstTxWarp prst="textNoShape">
                <a:avLst/>
              </a:prstTxWarp>
              <a:spAutoFit/>
            </a:bodyPr>
            <a:lstStyle/>
            <a:p>
              <a:r>
                <a:rPr lang="en-US" sz="3600"/>
                <a:t>Illuminate the surface to get:</a:t>
              </a:r>
            </a:p>
          </p:txBody>
        </p:sp>
      </p:grpSp>
      <p:sp>
        <p:nvSpPr>
          <p:cNvPr id="772143" name="Text Box 47"/>
          <p:cNvSpPr txBox="1">
            <a:spLocks noChangeArrowheads="1"/>
          </p:cNvSpPr>
          <p:nvPr/>
        </p:nvSpPr>
        <p:spPr bwMode="auto">
          <a:xfrm>
            <a:off x="641350" y="5749925"/>
            <a:ext cx="7145338" cy="946150"/>
          </a:xfrm>
          <a:prstGeom prst="rect">
            <a:avLst/>
          </a:prstGeom>
          <a:noFill/>
          <a:ln w="9525">
            <a:noFill/>
            <a:miter lim="800000"/>
            <a:headEnd/>
            <a:tailEnd/>
          </a:ln>
        </p:spPr>
        <p:txBody>
          <a:bodyPr wrap="none">
            <a:prstTxWarp prst="textNoShape">
              <a:avLst/>
            </a:prstTxWarp>
            <a:spAutoFit/>
          </a:bodyPr>
          <a:lstStyle/>
          <a:p>
            <a:r>
              <a:rPr lang="en-US" sz="2800"/>
              <a:t>The shading image is the interaction of the shape</a:t>
            </a:r>
          </a:p>
          <a:p>
            <a:r>
              <a:rPr lang="en-US" sz="2800"/>
              <a:t>of the surface and the illumination</a:t>
            </a:r>
          </a:p>
        </p:txBody>
      </p:sp>
      <p:graphicFrame>
        <p:nvGraphicFramePr>
          <p:cNvPr id="104450" name="Object 2"/>
          <p:cNvGraphicFramePr>
            <a:graphicFrameLocks noChangeAspect="1"/>
          </p:cNvGraphicFramePr>
          <p:nvPr>
            <p:ph sz="half" idx="1"/>
          </p:nvPr>
        </p:nvGraphicFramePr>
        <p:xfrm>
          <a:off x="1238250" y="1981200"/>
          <a:ext cx="114300" cy="174625"/>
        </p:xfrm>
        <a:graphic>
          <a:graphicData uri="http://schemas.openxmlformats.org/presentationml/2006/ole">
            <p:oleObj spid="_x0000_s104450" name="Equation" r:id="rId5" imgW="114120" imgH="215640" progId="Equation.3">
              <p:embed/>
            </p:oleObj>
          </a:graphicData>
        </a:graphic>
      </p:graphicFrame>
      <p:grpSp>
        <p:nvGrpSpPr>
          <p:cNvPr id="4" name="Group 49"/>
          <p:cNvGrpSpPr>
            <a:grpSpLocks/>
          </p:cNvGrpSpPr>
          <p:nvPr/>
        </p:nvGrpSpPr>
        <p:grpSpPr bwMode="auto">
          <a:xfrm>
            <a:off x="4311650" y="2070100"/>
            <a:ext cx="4506913" cy="3679825"/>
            <a:chOff x="2716" y="1304"/>
            <a:chExt cx="2839" cy="2318"/>
          </a:xfrm>
        </p:grpSpPr>
        <p:sp>
          <p:nvSpPr>
            <p:cNvPr id="104459" name="Text Box 50"/>
            <p:cNvSpPr txBox="1">
              <a:spLocks noChangeArrowheads="1"/>
            </p:cNvSpPr>
            <p:nvPr/>
          </p:nvSpPr>
          <p:spPr bwMode="auto">
            <a:xfrm>
              <a:off x="3653" y="3218"/>
              <a:ext cx="1852" cy="404"/>
            </a:xfrm>
            <a:prstGeom prst="rect">
              <a:avLst/>
            </a:prstGeom>
            <a:noFill/>
            <a:ln w="9525">
              <a:noFill/>
              <a:miter lim="800000"/>
              <a:headEnd/>
              <a:tailEnd/>
            </a:ln>
          </p:spPr>
          <p:txBody>
            <a:bodyPr wrap="none">
              <a:prstTxWarp prst="textNoShape">
                <a:avLst/>
              </a:prstTxWarp>
              <a:spAutoFit/>
            </a:bodyPr>
            <a:lstStyle/>
            <a:p>
              <a:r>
                <a:rPr lang="en-US" sz="3600"/>
                <a:t>Shading Image</a:t>
              </a:r>
            </a:p>
          </p:txBody>
        </p:sp>
        <p:sp>
          <p:nvSpPr>
            <p:cNvPr id="104460" name="AutoShape 51"/>
            <p:cNvSpPr>
              <a:spLocks noChangeArrowheads="1"/>
            </p:cNvSpPr>
            <p:nvPr/>
          </p:nvSpPr>
          <p:spPr bwMode="auto">
            <a:xfrm>
              <a:off x="2716" y="2077"/>
              <a:ext cx="667" cy="302"/>
            </a:xfrm>
            <a:prstGeom prst="rightArrow">
              <a:avLst>
                <a:gd name="adj1" fmla="val 50000"/>
                <a:gd name="adj2" fmla="val 55215"/>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04461" name="Picture 52" descr="ellip_im2_shading"/>
            <p:cNvPicPr>
              <a:picLocks noChangeAspect="1" noChangeArrowheads="1"/>
            </p:cNvPicPr>
            <p:nvPr/>
          </p:nvPicPr>
          <p:blipFill>
            <a:blip r:embed="rId6"/>
            <a:srcRect/>
            <a:stretch>
              <a:fillRect/>
            </a:stretch>
          </p:blipFill>
          <p:spPr bwMode="auto">
            <a:xfrm>
              <a:off x="3455" y="1304"/>
              <a:ext cx="2100" cy="1956"/>
            </a:xfrm>
            <a:prstGeom prst="rect">
              <a:avLst/>
            </a:prstGeom>
            <a:noFill/>
            <a:ln w="9525">
              <a:noFill/>
              <a:miter lim="800000"/>
              <a:headEnd/>
              <a:tailEnd/>
            </a:ln>
          </p:spPr>
        </p:pic>
      </p:grpSp>
      <p:sp>
        <p:nvSpPr>
          <p:cNvPr id="104458" name="TextBox 53"/>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r>
              <a:rPr lang="en-US" sz="1200"/>
              <a:t>Slide: Marshal Tappen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72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143" grpId="0" autoUpdateAnimBg="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1058" name="Slide Number Placeholder 6"/>
          <p:cNvSpPr>
            <a:spLocks noGrp="1"/>
          </p:cNvSpPr>
          <p:nvPr>
            <p:ph type="sldNum" sz="quarter" idx="12"/>
          </p:nvPr>
        </p:nvSpPr>
        <p:spPr/>
        <p:txBody>
          <a:bodyPr/>
          <a:lstStyle/>
          <a:p>
            <a:fld id="{DBDC17CF-E605-A648-B9EA-2AEE71FE6ECA}" type="slidenum">
              <a:rPr lang="en-US" smtClean="0">
                <a:latin typeface="Times New Roman" pitchFamily="-1" charset="0"/>
              </a:rPr>
              <a:pPr/>
              <a:t>38</a:t>
            </a:fld>
            <a:endParaRPr lang="en-US" smtClean="0">
              <a:latin typeface="Times New Roman" pitchFamily="-1" charset="0"/>
            </a:endParaRPr>
          </a:p>
        </p:txBody>
      </p:sp>
      <p:pic>
        <p:nvPicPr>
          <p:cNvPr id="106499" name="Picture 2" descr="ellip_im2_masked"/>
          <p:cNvPicPr>
            <a:picLocks noChangeAspect="1" noChangeArrowheads="1"/>
          </p:cNvPicPr>
          <p:nvPr/>
        </p:nvPicPr>
        <p:blipFill>
          <a:blip r:embed="rId3"/>
          <a:srcRect/>
          <a:stretch>
            <a:fillRect/>
          </a:stretch>
        </p:blipFill>
        <p:spPr bwMode="auto">
          <a:xfrm>
            <a:off x="1352550" y="1177925"/>
            <a:ext cx="2620963" cy="3260725"/>
          </a:xfrm>
          <a:prstGeom prst="rect">
            <a:avLst/>
          </a:prstGeom>
          <a:noFill/>
          <a:ln w="9525">
            <a:noFill/>
            <a:miter lim="800000"/>
            <a:headEnd/>
            <a:tailEnd/>
          </a:ln>
        </p:spPr>
      </p:pic>
      <p:sp>
        <p:nvSpPr>
          <p:cNvPr id="106500" name="Rectangle 3"/>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Painting the Surface</a:t>
            </a:r>
          </a:p>
        </p:txBody>
      </p:sp>
      <p:sp>
        <p:nvSpPr>
          <p:cNvPr id="106501" name="Text Box 4"/>
          <p:cNvSpPr txBox="1">
            <a:spLocks noChangeArrowheads="1"/>
          </p:cNvSpPr>
          <p:nvPr/>
        </p:nvSpPr>
        <p:spPr bwMode="auto">
          <a:xfrm>
            <a:off x="2000250" y="4410075"/>
            <a:ext cx="1276350" cy="641350"/>
          </a:xfrm>
          <a:prstGeom prst="rect">
            <a:avLst/>
          </a:prstGeom>
          <a:noFill/>
          <a:ln w="9525">
            <a:noFill/>
            <a:miter lim="800000"/>
            <a:headEnd/>
            <a:tailEnd/>
          </a:ln>
        </p:spPr>
        <p:txBody>
          <a:bodyPr wrap="none">
            <a:prstTxWarp prst="textNoShape">
              <a:avLst/>
            </a:prstTxWarp>
            <a:spAutoFit/>
          </a:bodyPr>
          <a:lstStyle/>
          <a:p>
            <a:r>
              <a:rPr lang="en-US" sz="3600"/>
              <a:t>Scene</a:t>
            </a:r>
          </a:p>
        </p:txBody>
      </p:sp>
      <p:sp>
        <p:nvSpPr>
          <p:cNvPr id="106502" name="Text Box 5"/>
          <p:cNvSpPr txBox="1">
            <a:spLocks noChangeArrowheads="1"/>
          </p:cNvSpPr>
          <p:nvPr/>
        </p:nvSpPr>
        <p:spPr bwMode="auto">
          <a:xfrm>
            <a:off x="392113" y="5108008"/>
            <a:ext cx="8751887" cy="1190625"/>
          </a:xfrm>
          <a:prstGeom prst="rect">
            <a:avLst/>
          </a:prstGeom>
          <a:noFill/>
          <a:ln w="9525">
            <a:noFill/>
            <a:miter lim="800000"/>
            <a:headEnd/>
            <a:tailEnd/>
          </a:ln>
        </p:spPr>
        <p:txBody>
          <a:bodyPr>
            <a:prstTxWarp prst="textNoShape">
              <a:avLst/>
            </a:prstTxWarp>
            <a:spAutoFit/>
          </a:bodyPr>
          <a:lstStyle/>
          <a:p>
            <a:r>
              <a:rPr lang="en-US" sz="3600" dirty="0"/>
              <a:t>Add a reflectance pattern to the surface. Points inside the squares should reflect less light</a:t>
            </a:r>
          </a:p>
        </p:txBody>
      </p:sp>
      <p:grpSp>
        <p:nvGrpSpPr>
          <p:cNvPr id="2" name="Group 6"/>
          <p:cNvGrpSpPr>
            <a:grpSpLocks/>
          </p:cNvGrpSpPr>
          <p:nvPr/>
        </p:nvGrpSpPr>
        <p:grpSpPr bwMode="auto">
          <a:xfrm>
            <a:off x="541338" y="295275"/>
            <a:ext cx="992187" cy="1317625"/>
            <a:chOff x="2097" y="1106"/>
            <a:chExt cx="1559" cy="2069"/>
          </a:xfrm>
        </p:grpSpPr>
        <p:sp>
          <p:nvSpPr>
            <p:cNvPr id="106509"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06510"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06511"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06512"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endParaRPr lang="en-US"/>
            </a:p>
          </p:txBody>
        </p:sp>
        <p:sp>
          <p:nvSpPr>
            <p:cNvPr id="106513"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06514"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06515"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06516"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106517"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106518"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106519"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106520"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106521"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106522"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endParaRPr lang="en-US"/>
            </a:p>
          </p:txBody>
        </p:sp>
        <p:sp>
          <p:nvSpPr>
            <p:cNvPr id="106523"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106524"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endParaRPr lang="en-US"/>
            </a:p>
          </p:txBody>
        </p:sp>
        <p:sp>
          <p:nvSpPr>
            <p:cNvPr id="106525"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106526"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endParaRPr lang="en-US"/>
            </a:p>
          </p:txBody>
        </p:sp>
        <p:sp>
          <p:nvSpPr>
            <p:cNvPr id="106527"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106528"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106529"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106530"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106531"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106532"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106533"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106534"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106535"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106536"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106537"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106538"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106539"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106540"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106541"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106542"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106543"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106544"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6545"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6546"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 name="Group 45"/>
          <p:cNvGrpSpPr>
            <a:grpSpLocks/>
          </p:cNvGrpSpPr>
          <p:nvPr/>
        </p:nvGrpSpPr>
        <p:grpSpPr bwMode="auto">
          <a:xfrm>
            <a:off x="4106863" y="1398588"/>
            <a:ext cx="4743450" cy="3681412"/>
            <a:chOff x="2587" y="881"/>
            <a:chExt cx="2988" cy="2319"/>
          </a:xfrm>
        </p:grpSpPr>
        <p:sp>
          <p:nvSpPr>
            <p:cNvPr id="106506" name="Text Box 46"/>
            <p:cNvSpPr txBox="1">
              <a:spLocks noChangeArrowheads="1"/>
            </p:cNvSpPr>
            <p:nvPr/>
          </p:nvSpPr>
          <p:spPr bwMode="auto">
            <a:xfrm>
              <a:off x="4128" y="2796"/>
              <a:ext cx="836" cy="404"/>
            </a:xfrm>
            <a:prstGeom prst="rect">
              <a:avLst/>
            </a:prstGeom>
            <a:noFill/>
            <a:ln w="9525">
              <a:noFill/>
              <a:miter lim="800000"/>
              <a:headEnd/>
              <a:tailEnd/>
            </a:ln>
          </p:spPr>
          <p:txBody>
            <a:bodyPr wrap="none">
              <a:prstTxWarp prst="textNoShape">
                <a:avLst/>
              </a:prstTxWarp>
              <a:spAutoFit/>
            </a:bodyPr>
            <a:lstStyle/>
            <a:p>
              <a:r>
                <a:rPr lang="en-US" sz="3600"/>
                <a:t>Image</a:t>
              </a:r>
            </a:p>
          </p:txBody>
        </p:sp>
        <p:sp>
          <p:nvSpPr>
            <p:cNvPr id="106507" name="AutoShape 47"/>
            <p:cNvSpPr>
              <a:spLocks noChangeArrowheads="1"/>
            </p:cNvSpPr>
            <p:nvPr/>
          </p:nvSpPr>
          <p:spPr bwMode="auto">
            <a:xfrm>
              <a:off x="2587" y="1655"/>
              <a:ext cx="667" cy="302"/>
            </a:xfrm>
            <a:prstGeom prst="rightArrow">
              <a:avLst>
                <a:gd name="adj1" fmla="val 50000"/>
                <a:gd name="adj2" fmla="val 55215"/>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06508" name="Picture 48" descr="ellip_im2"/>
            <p:cNvPicPr>
              <a:picLocks noChangeAspect="1" noChangeArrowheads="1"/>
            </p:cNvPicPr>
            <p:nvPr/>
          </p:nvPicPr>
          <p:blipFill>
            <a:blip r:embed="rId4"/>
            <a:srcRect/>
            <a:stretch>
              <a:fillRect/>
            </a:stretch>
          </p:blipFill>
          <p:spPr bwMode="auto">
            <a:xfrm>
              <a:off x="3561" y="881"/>
              <a:ext cx="2014" cy="1877"/>
            </a:xfrm>
            <a:prstGeom prst="rect">
              <a:avLst/>
            </a:prstGeom>
            <a:noFill/>
            <a:ln w="9525">
              <a:noFill/>
              <a:miter lim="800000"/>
              <a:headEnd/>
              <a:tailEnd/>
            </a:ln>
          </p:spPr>
        </p:pic>
      </p:grpSp>
      <p:sp>
        <p:nvSpPr>
          <p:cNvPr id="106505" name="TextBox 49"/>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r>
              <a:rPr lang="en-US" sz="1200"/>
              <a:t>Slide: Marshal Tappen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3106" name="Slide Number Placeholder 5"/>
          <p:cNvSpPr>
            <a:spLocks noGrp="1"/>
          </p:cNvSpPr>
          <p:nvPr>
            <p:ph type="sldNum" sz="quarter" idx="12"/>
          </p:nvPr>
        </p:nvSpPr>
        <p:spPr/>
        <p:txBody>
          <a:bodyPr/>
          <a:lstStyle/>
          <a:p>
            <a:fld id="{041FA5E8-EA8F-C74B-AB75-4928FF64E60C}" type="slidenum">
              <a:rPr lang="en-US" smtClean="0">
                <a:latin typeface="Times New Roman" pitchFamily="-1" charset="0"/>
              </a:rPr>
              <a:pPr/>
              <a:t>39</a:t>
            </a:fld>
            <a:endParaRPr lang="en-US" smtClean="0">
              <a:latin typeface="Times New Roman" pitchFamily="-1" charset="0"/>
            </a:endParaRPr>
          </a:p>
        </p:txBody>
      </p:sp>
      <p:sp>
        <p:nvSpPr>
          <p:cNvPr id="108547" name="Rectangle 2"/>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Goal</a:t>
            </a:r>
          </a:p>
        </p:txBody>
      </p:sp>
      <p:grpSp>
        <p:nvGrpSpPr>
          <p:cNvPr id="108548" name="Group 3"/>
          <p:cNvGrpSpPr>
            <a:grpSpLocks/>
          </p:cNvGrpSpPr>
          <p:nvPr/>
        </p:nvGrpSpPr>
        <p:grpSpPr bwMode="auto">
          <a:xfrm>
            <a:off x="322263" y="1938338"/>
            <a:ext cx="8504237" cy="2260600"/>
            <a:chOff x="203" y="677"/>
            <a:chExt cx="5357" cy="1424"/>
          </a:xfrm>
        </p:grpSpPr>
        <p:sp>
          <p:nvSpPr>
            <p:cNvPr id="108553" name="AutoShape 4"/>
            <p:cNvSpPr>
              <a:spLocks noChangeArrowheads="1"/>
            </p:cNvSpPr>
            <p:nvPr/>
          </p:nvSpPr>
          <p:spPr bwMode="auto">
            <a:xfrm>
              <a:off x="1843" y="1204"/>
              <a:ext cx="419" cy="186"/>
            </a:xfrm>
            <a:prstGeom prst="rightArrow">
              <a:avLst>
                <a:gd name="adj1" fmla="val 50000"/>
                <a:gd name="adj2" fmla="val 56317"/>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08554" name="Picture 5" descr="ellip_im2_mask"/>
            <p:cNvPicPr>
              <a:picLocks noChangeAspect="1" noChangeArrowheads="1"/>
            </p:cNvPicPr>
            <p:nvPr/>
          </p:nvPicPr>
          <p:blipFill>
            <a:blip r:embed="rId3"/>
            <a:srcRect/>
            <a:stretch>
              <a:fillRect/>
            </a:stretch>
          </p:blipFill>
          <p:spPr bwMode="auto">
            <a:xfrm>
              <a:off x="4032" y="677"/>
              <a:ext cx="1528" cy="1424"/>
            </a:xfrm>
            <a:prstGeom prst="rect">
              <a:avLst/>
            </a:prstGeom>
            <a:noFill/>
            <a:ln w="9525">
              <a:noFill/>
              <a:miter lim="800000"/>
              <a:headEnd/>
              <a:tailEnd/>
            </a:ln>
          </p:spPr>
        </p:pic>
        <p:pic>
          <p:nvPicPr>
            <p:cNvPr id="108555" name="Picture 6" descr="ellip_im2_shading"/>
            <p:cNvPicPr>
              <a:picLocks noChangeAspect="1" noChangeArrowheads="1"/>
            </p:cNvPicPr>
            <p:nvPr/>
          </p:nvPicPr>
          <p:blipFill>
            <a:blip r:embed="rId4"/>
            <a:srcRect/>
            <a:stretch>
              <a:fillRect/>
            </a:stretch>
          </p:blipFill>
          <p:spPr bwMode="auto">
            <a:xfrm>
              <a:off x="2362" y="678"/>
              <a:ext cx="1528" cy="1423"/>
            </a:xfrm>
            <a:prstGeom prst="rect">
              <a:avLst/>
            </a:prstGeom>
            <a:noFill/>
            <a:ln w="9525">
              <a:noFill/>
              <a:miter lim="800000"/>
              <a:headEnd/>
              <a:tailEnd/>
            </a:ln>
          </p:spPr>
        </p:pic>
        <p:pic>
          <p:nvPicPr>
            <p:cNvPr id="108556" name="Picture 7" descr="ellip_im2"/>
            <p:cNvPicPr>
              <a:picLocks noChangeAspect="1" noChangeArrowheads="1"/>
            </p:cNvPicPr>
            <p:nvPr/>
          </p:nvPicPr>
          <p:blipFill>
            <a:blip r:embed="rId5"/>
            <a:srcRect/>
            <a:stretch>
              <a:fillRect/>
            </a:stretch>
          </p:blipFill>
          <p:spPr bwMode="auto">
            <a:xfrm>
              <a:off x="203" y="677"/>
              <a:ext cx="1528" cy="1424"/>
            </a:xfrm>
            <a:prstGeom prst="rect">
              <a:avLst/>
            </a:prstGeom>
            <a:noFill/>
            <a:ln w="9525">
              <a:noFill/>
              <a:miter lim="800000"/>
              <a:headEnd/>
              <a:tailEnd/>
            </a:ln>
          </p:spPr>
        </p:pic>
      </p:grpSp>
      <p:sp>
        <p:nvSpPr>
          <p:cNvPr id="108549" name="Text Box 8"/>
          <p:cNvSpPr txBox="1">
            <a:spLocks noChangeArrowheads="1"/>
          </p:cNvSpPr>
          <p:nvPr/>
        </p:nvSpPr>
        <p:spPr bwMode="auto">
          <a:xfrm>
            <a:off x="593725" y="4168775"/>
            <a:ext cx="1071563" cy="519113"/>
          </a:xfrm>
          <a:prstGeom prst="rect">
            <a:avLst/>
          </a:prstGeom>
          <a:noFill/>
          <a:ln w="9525">
            <a:noFill/>
            <a:miter lim="800000"/>
            <a:headEnd/>
            <a:tailEnd/>
          </a:ln>
        </p:spPr>
        <p:txBody>
          <a:bodyPr wrap="none">
            <a:prstTxWarp prst="textNoShape">
              <a:avLst/>
            </a:prstTxWarp>
            <a:spAutoFit/>
          </a:bodyPr>
          <a:lstStyle/>
          <a:p>
            <a:r>
              <a:rPr lang="en-US" sz="2800"/>
              <a:t>Image</a:t>
            </a:r>
          </a:p>
        </p:txBody>
      </p:sp>
      <p:sp>
        <p:nvSpPr>
          <p:cNvPr id="108550" name="Text Box 9"/>
          <p:cNvSpPr txBox="1">
            <a:spLocks noChangeArrowheads="1"/>
          </p:cNvSpPr>
          <p:nvPr/>
        </p:nvSpPr>
        <p:spPr bwMode="auto">
          <a:xfrm>
            <a:off x="3813175" y="4181475"/>
            <a:ext cx="2325688" cy="519113"/>
          </a:xfrm>
          <a:prstGeom prst="rect">
            <a:avLst/>
          </a:prstGeom>
          <a:noFill/>
          <a:ln w="9525">
            <a:noFill/>
            <a:miter lim="800000"/>
            <a:headEnd/>
            <a:tailEnd/>
          </a:ln>
        </p:spPr>
        <p:txBody>
          <a:bodyPr wrap="none">
            <a:prstTxWarp prst="textNoShape">
              <a:avLst/>
            </a:prstTxWarp>
            <a:spAutoFit/>
          </a:bodyPr>
          <a:lstStyle/>
          <a:p>
            <a:r>
              <a:rPr lang="en-US" sz="2800"/>
              <a:t>Shading Image</a:t>
            </a:r>
          </a:p>
        </p:txBody>
      </p:sp>
      <p:sp>
        <p:nvSpPr>
          <p:cNvPr id="108551" name="Text Box 10"/>
          <p:cNvSpPr txBox="1">
            <a:spLocks noChangeArrowheads="1"/>
          </p:cNvSpPr>
          <p:nvPr/>
        </p:nvSpPr>
        <p:spPr bwMode="auto">
          <a:xfrm>
            <a:off x="6400800" y="4198938"/>
            <a:ext cx="2143125" cy="946150"/>
          </a:xfrm>
          <a:prstGeom prst="rect">
            <a:avLst/>
          </a:prstGeom>
          <a:noFill/>
          <a:ln w="9525">
            <a:noFill/>
            <a:miter lim="800000"/>
            <a:headEnd/>
            <a:tailEnd/>
          </a:ln>
        </p:spPr>
        <p:txBody>
          <a:bodyPr>
            <a:prstTxWarp prst="textNoShape">
              <a:avLst/>
            </a:prstTxWarp>
            <a:spAutoFit/>
          </a:bodyPr>
          <a:lstStyle/>
          <a:p>
            <a:pPr algn="ctr"/>
            <a:r>
              <a:rPr lang="en-US" sz="2800"/>
              <a:t>Reflectance Image</a:t>
            </a:r>
          </a:p>
        </p:txBody>
      </p:sp>
      <p:sp>
        <p:nvSpPr>
          <p:cNvPr id="108552" name="TextBox 11"/>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r>
              <a:rPr lang="en-US" sz="1200"/>
              <a:t>Slide: Marshal Tappen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925638" y="44450"/>
            <a:ext cx="5572125" cy="646113"/>
          </a:xfrm>
          <a:prstGeom prst="rect">
            <a:avLst/>
          </a:prstGeom>
          <a:noFill/>
          <a:ln w="9525">
            <a:noFill/>
            <a:miter lim="800000"/>
            <a:headEnd/>
            <a:tailEnd/>
          </a:ln>
        </p:spPr>
        <p:txBody>
          <a:bodyPr wrap="none">
            <a:prstTxWarp prst="textNoShape">
              <a:avLst/>
            </a:prstTxWarp>
            <a:spAutoFit/>
          </a:bodyPr>
          <a:lstStyle/>
          <a:p>
            <a:pPr algn="ctr"/>
            <a:r>
              <a:rPr lang="en-US" sz="3600" b="1"/>
              <a:t>Did you saw this image?</a:t>
            </a:r>
          </a:p>
        </p:txBody>
      </p:sp>
      <p:pic>
        <p:nvPicPr>
          <p:cNvPr id="14339" name="Picture 3" descr="obj359"/>
          <p:cNvPicPr>
            <a:picLocks noChangeAspect="1" noChangeArrowheads="1"/>
          </p:cNvPicPr>
          <p:nvPr/>
        </p:nvPicPr>
        <p:blipFill>
          <a:blip r:embed="rId2">
            <a:lum contrast="6000"/>
          </a:blip>
          <a:srcRect/>
          <a:stretch>
            <a:fillRect/>
          </a:stretch>
        </p:blipFill>
        <p:spPr bwMode="auto">
          <a:xfrm>
            <a:off x="3505200" y="2819400"/>
            <a:ext cx="1981200" cy="1981200"/>
          </a:xfrm>
          <a:prstGeom prst="rect">
            <a:avLst/>
          </a:prstGeom>
          <a:noFill/>
          <a:ln w="1905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6" name="Picture 4"/>
          <p:cNvPicPr>
            <a:picLocks noChangeAspect="1"/>
          </p:cNvPicPr>
          <p:nvPr/>
        </p:nvPicPr>
        <p:blipFill>
          <a:blip r:embed="rId2"/>
          <a:srcRect/>
          <a:stretch>
            <a:fillRect/>
          </a:stretch>
        </p:blipFill>
        <p:spPr bwMode="auto">
          <a:xfrm>
            <a:off x="296863" y="746125"/>
            <a:ext cx="4078287" cy="5672138"/>
          </a:xfrm>
          <a:prstGeom prst="rect">
            <a:avLst/>
          </a:prstGeom>
          <a:noFill/>
          <a:ln w="9525">
            <a:noFill/>
            <a:miter lim="800000"/>
            <a:headEnd/>
            <a:tailEnd/>
          </a:ln>
        </p:spPr>
      </p:pic>
      <p:pic>
        <p:nvPicPr>
          <p:cNvPr id="103427" name="Picture 5"/>
          <p:cNvPicPr>
            <a:picLocks noChangeAspect="1"/>
          </p:cNvPicPr>
          <p:nvPr/>
        </p:nvPicPr>
        <p:blipFill>
          <a:blip r:embed="rId3"/>
          <a:srcRect/>
          <a:stretch>
            <a:fillRect/>
          </a:stretch>
        </p:blipFill>
        <p:spPr bwMode="auto">
          <a:xfrm>
            <a:off x="4897438" y="468313"/>
            <a:ext cx="3851275" cy="5910262"/>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smtClean="0">
                <a:ea typeface="ＭＳ Ｐゴシック" pitchFamily="-1" charset="-128"/>
                <a:cs typeface="ＭＳ Ｐゴシック" pitchFamily="-1" charset="-128"/>
              </a:rPr>
              <a:t>Intrinsic images</a:t>
            </a:r>
          </a:p>
        </p:txBody>
      </p:sp>
      <p:pic>
        <p:nvPicPr>
          <p:cNvPr id="99331" name="Picture 3"/>
          <p:cNvPicPr>
            <a:picLocks noChangeAspect="1"/>
          </p:cNvPicPr>
          <p:nvPr/>
        </p:nvPicPr>
        <p:blipFill>
          <a:blip r:embed="rId2"/>
          <a:srcRect t="32413" r="9721"/>
          <a:stretch>
            <a:fillRect/>
          </a:stretch>
        </p:blipFill>
        <p:spPr bwMode="auto">
          <a:xfrm>
            <a:off x="3833813" y="1739900"/>
            <a:ext cx="5080000" cy="4918075"/>
          </a:xfrm>
          <a:prstGeom prst="rect">
            <a:avLst/>
          </a:prstGeom>
          <a:noFill/>
          <a:ln w="9525">
            <a:noFill/>
            <a:miter lim="800000"/>
            <a:headEnd/>
            <a:tailEnd/>
          </a:ln>
        </p:spPr>
      </p:pic>
      <p:pic>
        <p:nvPicPr>
          <p:cNvPr id="99332" name="Picture 4"/>
          <p:cNvPicPr>
            <a:picLocks noChangeAspect="1"/>
          </p:cNvPicPr>
          <p:nvPr/>
        </p:nvPicPr>
        <p:blipFill>
          <a:blip r:embed="rId3"/>
          <a:srcRect/>
          <a:stretch>
            <a:fillRect/>
          </a:stretch>
        </p:blipFill>
        <p:spPr bwMode="auto">
          <a:xfrm>
            <a:off x="219075" y="1108075"/>
            <a:ext cx="3228975" cy="3443288"/>
          </a:xfrm>
          <a:prstGeom prst="rect">
            <a:avLst/>
          </a:prstGeom>
          <a:noFill/>
          <a:ln w="9525">
            <a:noFill/>
            <a:miter lim="800000"/>
            <a:headEnd/>
            <a:tailEnd/>
          </a:ln>
        </p:spPr>
      </p:pic>
      <p:cxnSp>
        <p:nvCxnSpPr>
          <p:cNvPr id="7" name="Straight Arrow Connector 6"/>
          <p:cNvCxnSpPr/>
          <p:nvPr/>
        </p:nvCxnSpPr>
        <p:spPr>
          <a:xfrm>
            <a:off x="3463925" y="2579688"/>
            <a:ext cx="393700" cy="144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102403" name="Picture 3"/>
          <p:cNvPicPr>
            <a:picLocks noChangeAspect="1"/>
          </p:cNvPicPr>
          <p:nvPr/>
        </p:nvPicPr>
        <p:blipFill>
          <a:blip r:embed="rId2"/>
          <a:srcRect/>
          <a:stretch>
            <a:fillRect/>
          </a:stretch>
        </p:blipFill>
        <p:spPr bwMode="auto">
          <a:xfrm>
            <a:off x="354013" y="806450"/>
            <a:ext cx="8174037" cy="5543550"/>
          </a:xfrm>
          <a:prstGeom prst="rect">
            <a:avLst/>
          </a:prstGeom>
          <a:noFill/>
          <a:ln w="9525">
            <a:noFill/>
            <a:miter lim="800000"/>
            <a:headEnd/>
            <a:tailEnd/>
          </a:ln>
        </p:spPr>
      </p:pic>
      <p:pic>
        <p:nvPicPr>
          <p:cNvPr id="102404" name="Picture 4"/>
          <p:cNvPicPr>
            <a:picLocks noChangeAspect="1"/>
          </p:cNvPicPr>
          <p:nvPr/>
        </p:nvPicPr>
        <p:blipFill>
          <a:blip r:embed="rId3"/>
          <a:srcRect/>
          <a:stretch>
            <a:fillRect/>
          </a:stretch>
        </p:blipFill>
        <p:spPr bwMode="auto">
          <a:xfrm>
            <a:off x="0" y="5664200"/>
            <a:ext cx="5054600" cy="119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sp>
        <p:nvSpPr>
          <p:cNvPr id="110595" name="Rectangle 3"/>
          <p:cNvSpPr>
            <a:spLocks noChangeArrowheads="1"/>
          </p:cNvSpPr>
          <p:nvPr/>
        </p:nvSpPr>
        <p:spPr bwMode="auto">
          <a:xfrm>
            <a:off x="2119313" y="930275"/>
            <a:ext cx="5214937" cy="277813"/>
          </a:xfrm>
          <a:prstGeom prst="rect">
            <a:avLst/>
          </a:prstGeom>
          <a:noFill/>
          <a:ln w="9525">
            <a:noFill/>
            <a:miter lim="800000"/>
            <a:headEnd/>
            <a:tailEnd/>
          </a:ln>
        </p:spPr>
        <p:txBody>
          <a:bodyPr>
            <a:prstTxWarp prst="textNoShape">
              <a:avLst/>
            </a:prstTxWarp>
            <a:spAutoFit/>
          </a:bodyPr>
          <a:lstStyle/>
          <a:p>
            <a:r>
              <a:rPr lang="en-US" sz="1200"/>
              <a:t>E.H. Land, J.J. McCANN - Journal of the Optical society of America, 1971</a:t>
            </a:r>
          </a:p>
        </p:txBody>
      </p:sp>
      <p:pic>
        <p:nvPicPr>
          <p:cNvPr id="110596" name="Picture 4"/>
          <p:cNvPicPr>
            <a:picLocks noChangeAspect="1"/>
          </p:cNvPicPr>
          <p:nvPr/>
        </p:nvPicPr>
        <p:blipFill>
          <a:blip r:embed="rId2"/>
          <a:srcRect/>
          <a:stretch>
            <a:fillRect/>
          </a:stretch>
        </p:blipFill>
        <p:spPr bwMode="auto">
          <a:xfrm>
            <a:off x="1004888" y="1509713"/>
            <a:ext cx="7135812" cy="3333750"/>
          </a:xfrm>
          <a:prstGeom prst="rect">
            <a:avLst/>
          </a:prstGeom>
          <a:noFill/>
          <a:ln w="9525">
            <a:noFill/>
            <a:miter lim="800000"/>
            <a:headEnd/>
            <a:tailEnd/>
          </a:ln>
        </p:spPr>
      </p:pic>
      <p:sp>
        <p:nvSpPr>
          <p:cNvPr id="110597" name="Rectangle 5"/>
          <p:cNvSpPr>
            <a:spLocks noChangeArrowheads="1"/>
          </p:cNvSpPr>
          <p:nvPr/>
        </p:nvSpPr>
        <p:spPr bwMode="auto">
          <a:xfrm>
            <a:off x="684213" y="5027613"/>
            <a:ext cx="7881937" cy="1568450"/>
          </a:xfrm>
          <a:prstGeom prst="rect">
            <a:avLst/>
          </a:prstGeom>
          <a:noFill/>
          <a:ln w="9525">
            <a:noFill/>
            <a:miter lim="800000"/>
            <a:headEnd/>
            <a:tailEnd/>
          </a:ln>
        </p:spPr>
        <p:txBody>
          <a:bodyPr>
            <a:prstTxWarp prst="textNoShape">
              <a:avLst/>
            </a:prstTxWarp>
            <a:spAutoFit/>
          </a:bodyPr>
          <a:lstStyle/>
          <a:p>
            <a:r>
              <a:rPr lang="en-US" sz="1600"/>
              <a:t>The reflectance tends to be constant across space except for abrupt changes at the transitions between objects or pigments. Thus a reflectance change shows itself as step edge in an image, while illuminance changes gradually over space. By this argument one can separate reflectance change from illuminance change by taking spatial derivatives: High derivatives are due to reflectance and low ones are due to illuminance.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1619" name="Picture 3"/>
          <p:cNvPicPr>
            <a:picLocks noChangeAspect="1"/>
          </p:cNvPicPr>
          <p:nvPr/>
        </p:nvPicPr>
        <p:blipFill>
          <a:blip r:embed="rId2"/>
          <a:srcRect/>
          <a:stretch>
            <a:fillRect/>
          </a:stretch>
        </p:blipFill>
        <p:spPr bwMode="auto">
          <a:xfrm>
            <a:off x="144463" y="1209675"/>
            <a:ext cx="2609850" cy="2609850"/>
          </a:xfrm>
          <a:prstGeom prst="rect">
            <a:avLst/>
          </a:prstGeom>
          <a:noFill/>
          <a:ln w="9525">
            <a:noFill/>
            <a:miter lim="800000"/>
            <a:headEnd/>
            <a:tailEnd/>
          </a:ln>
        </p:spPr>
      </p:pic>
      <p:pic>
        <p:nvPicPr>
          <p:cNvPr id="111620" name="Picture 4"/>
          <p:cNvPicPr>
            <a:picLocks noChangeAspect="1"/>
          </p:cNvPicPr>
          <p:nvPr/>
        </p:nvPicPr>
        <p:blipFill>
          <a:blip r:embed="rId3"/>
          <a:srcRect/>
          <a:stretch>
            <a:fillRect/>
          </a:stretch>
        </p:blipFill>
        <p:spPr bwMode="auto">
          <a:xfrm>
            <a:off x="3265488" y="1211263"/>
            <a:ext cx="2609850" cy="2609850"/>
          </a:xfrm>
          <a:prstGeom prst="rect">
            <a:avLst/>
          </a:prstGeom>
          <a:noFill/>
          <a:ln w="9525">
            <a:noFill/>
            <a:miter lim="800000"/>
            <a:headEnd/>
            <a:tailEnd/>
          </a:ln>
        </p:spPr>
      </p:pic>
      <p:pic>
        <p:nvPicPr>
          <p:cNvPr id="111621" name="Picture 5"/>
          <p:cNvPicPr>
            <a:picLocks noChangeAspect="1"/>
          </p:cNvPicPr>
          <p:nvPr/>
        </p:nvPicPr>
        <p:blipFill>
          <a:blip r:embed="rId4"/>
          <a:srcRect/>
          <a:stretch>
            <a:fillRect/>
          </a:stretch>
        </p:blipFill>
        <p:spPr bwMode="auto">
          <a:xfrm>
            <a:off x="6237288" y="1217613"/>
            <a:ext cx="2592387" cy="2609850"/>
          </a:xfrm>
          <a:prstGeom prst="rect">
            <a:avLst/>
          </a:prstGeom>
          <a:noFill/>
          <a:ln w="9525">
            <a:noFill/>
            <a:miter lim="800000"/>
            <a:headEnd/>
            <a:tailEnd/>
          </a:ln>
        </p:spPr>
      </p:pic>
      <p:sp>
        <p:nvSpPr>
          <p:cNvPr id="111622" name="TextBox 6"/>
          <p:cNvSpPr txBox="1">
            <a:spLocks noChangeArrowheads="1"/>
          </p:cNvSpPr>
          <p:nvPr/>
        </p:nvSpPr>
        <p:spPr bwMode="auto">
          <a:xfrm>
            <a:off x="2841625" y="2439988"/>
            <a:ext cx="319088" cy="369887"/>
          </a:xfrm>
          <a:prstGeom prst="rect">
            <a:avLst/>
          </a:prstGeom>
          <a:noFill/>
          <a:ln w="9525">
            <a:noFill/>
            <a:miter lim="800000"/>
            <a:headEnd/>
            <a:tailEnd/>
          </a:ln>
        </p:spPr>
        <p:txBody>
          <a:bodyPr wrap="none">
            <a:prstTxWarp prst="textNoShape">
              <a:avLst/>
            </a:prstTxWarp>
            <a:spAutoFit/>
          </a:bodyPr>
          <a:lstStyle/>
          <a:p>
            <a:r>
              <a:rPr lang="en-US"/>
              <a:t>=</a:t>
            </a:r>
          </a:p>
        </p:txBody>
      </p:sp>
      <p:sp>
        <p:nvSpPr>
          <p:cNvPr id="111623" name="TextBox 7"/>
          <p:cNvSpPr txBox="1">
            <a:spLocks noChangeArrowheads="1"/>
          </p:cNvSpPr>
          <p:nvPr/>
        </p:nvSpPr>
        <p:spPr bwMode="auto">
          <a:xfrm>
            <a:off x="5913438" y="2336800"/>
            <a:ext cx="300037" cy="368300"/>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111624" name="TextBox 8"/>
          <p:cNvSpPr txBox="1">
            <a:spLocks noChangeArrowheads="1"/>
          </p:cNvSpPr>
          <p:nvPr/>
        </p:nvSpPr>
        <p:spPr bwMode="auto">
          <a:xfrm>
            <a:off x="3849688" y="4495800"/>
            <a:ext cx="1268412" cy="369888"/>
          </a:xfrm>
          <a:prstGeom prst="rect">
            <a:avLst/>
          </a:prstGeom>
          <a:noFill/>
          <a:ln w="9525">
            <a:noFill/>
            <a:miter lim="800000"/>
            <a:headEnd/>
            <a:tailEnd/>
          </a:ln>
        </p:spPr>
        <p:txBody>
          <a:bodyPr wrap="none">
            <a:prstTxWarp prst="textNoShape">
              <a:avLst/>
            </a:prstTxWarp>
            <a:spAutoFit/>
          </a:bodyPr>
          <a:lstStyle/>
          <a:p>
            <a:r>
              <a:rPr lang="en-US"/>
              <a:t>24 =  ? x ?</a:t>
            </a:r>
          </a:p>
        </p:txBody>
      </p:sp>
      <p:sp>
        <p:nvSpPr>
          <p:cNvPr id="111625" name="TextBox 9"/>
          <p:cNvSpPr txBox="1">
            <a:spLocks noChangeArrowheads="1"/>
          </p:cNvSpPr>
          <p:nvPr/>
        </p:nvSpPr>
        <p:spPr bwMode="auto">
          <a:xfrm>
            <a:off x="7331075" y="6462713"/>
            <a:ext cx="1685925" cy="277812"/>
          </a:xfrm>
          <a:prstGeom prst="rect">
            <a:avLst/>
          </a:prstGeom>
          <a:noFill/>
          <a:ln w="9525">
            <a:noFill/>
            <a:miter lim="800000"/>
            <a:headEnd/>
            <a:tailEnd/>
          </a:ln>
        </p:spPr>
        <p:txBody>
          <a:bodyPr wrap="none">
            <a:prstTxWarp prst="textNoShape">
              <a:avLst/>
            </a:prstTxWarp>
            <a:spAutoFit/>
          </a:bodyPr>
          <a:lstStyle/>
          <a:p>
            <a:r>
              <a:rPr lang="en-US" sz="1200"/>
              <a:t>From M. Tappen, PhD</a:t>
            </a:r>
          </a:p>
        </p:txBody>
      </p:sp>
      <p:sp>
        <p:nvSpPr>
          <p:cNvPr id="111626" name="TextBox 11"/>
          <p:cNvSpPr txBox="1">
            <a:spLocks noChangeArrowheads="1"/>
          </p:cNvSpPr>
          <p:nvPr/>
        </p:nvSpPr>
        <p:spPr bwMode="auto">
          <a:xfrm>
            <a:off x="2122488" y="4114800"/>
            <a:ext cx="5303837" cy="369888"/>
          </a:xfrm>
          <a:prstGeom prst="rect">
            <a:avLst/>
          </a:prstGeom>
          <a:noFill/>
          <a:ln w="9525">
            <a:noFill/>
            <a:miter lim="800000"/>
            <a:headEnd/>
            <a:tailEnd/>
          </a:ln>
        </p:spPr>
        <p:txBody>
          <a:bodyPr wrap="none">
            <a:prstTxWarp prst="textNoShape">
              <a:avLst/>
            </a:prstTxWarp>
            <a:spAutoFit/>
          </a:bodyPr>
          <a:lstStyle/>
          <a:p>
            <a:r>
              <a:rPr lang="en-US"/>
              <a:t>Again, we are trying to solve an ill-posed problem:</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4"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2645" name="Picture 10"/>
          <p:cNvPicPr>
            <a:picLocks noChangeAspect="1"/>
          </p:cNvPicPr>
          <p:nvPr/>
        </p:nvPicPr>
        <p:blipFill>
          <a:blip r:embed="rId3"/>
          <a:srcRect r="66645" b="21133"/>
          <a:stretch>
            <a:fillRect/>
          </a:stretch>
        </p:blipFill>
        <p:spPr bwMode="auto">
          <a:xfrm>
            <a:off x="2982722" y="1249686"/>
            <a:ext cx="2476875" cy="1978811"/>
          </a:xfrm>
          <a:prstGeom prst="rect">
            <a:avLst/>
          </a:prstGeom>
          <a:noFill/>
          <a:ln w="9525">
            <a:noFill/>
            <a:miter lim="800000"/>
            <a:headEnd/>
            <a:tailEnd/>
          </a:ln>
        </p:spPr>
      </p:pic>
      <p:pic>
        <p:nvPicPr>
          <p:cNvPr id="112646" name="Picture 12"/>
          <p:cNvPicPr>
            <a:picLocks noChangeAspect="1"/>
          </p:cNvPicPr>
          <p:nvPr/>
        </p:nvPicPr>
        <p:blipFill>
          <a:blip r:embed="rId4"/>
          <a:srcRect/>
          <a:stretch>
            <a:fillRect/>
          </a:stretch>
        </p:blipFill>
        <p:spPr bwMode="auto">
          <a:xfrm>
            <a:off x="440483" y="1217907"/>
            <a:ext cx="1927225" cy="1927225"/>
          </a:xfrm>
          <a:prstGeom prst="rect">
            <a:avLst/>
          </a:prstGeom>
          <a:noFill/>
          <a:ln w="9525">
            <a:noFill/>
            <a:miter lim="800000"/>
            <a:headEnd/>
            <a:tailEnd/>
          </a:ln>
        </p:spPr>
      </p:pic>
      <p:sp>
        <p:nvSpPr>
          <p:cNvPr id="112647" name="TextBox 13"/>
          <p:cNvSpPr txBox="1">
            <a:spLocks noChangeArrowheads="1"/>
          </p:cNvSpPr>
          <p:nvPr/>
        </p:nvSpPr>
        <p:spPr bwMode="auto">
          <a:xfrm>
            <a:off x="-21407" y="1951066"/>
            <a:ext cx="492125" cy="369887"/>
          </a:xfrm>
          <a:prstGeom prst="rect">
            <a:avLst/>
          </a:prstGeom>
          <a:noFill/>
          <a:ln w="9525">
            <a:noFill/>
            <a:miter lim="800000"/>
            <a:headEnd/>
            <a:tailEnd/>
          </a:ln>
        </p:spPr>
        <p:txBody>
          <a:bodyPr wrap="none">
            <a:prstTxWarp prst="textNoShape">
              <a:avLst/>
            </a:prstTxWarp>
            <a:spAutoFit/>
          </a:bodyPr>
          <a:lstStyle/>
          <a:p>
            <a:r>
              <a:rPr lang="en-US" dirty="0"/>
              <a:t>log </a:t>
            </a:r>
          </a:p>
        </p:txBody>
      </p:sp>
      <p:cxnSp>
        <p:nvCxnSpPr>
          <p:cNvPr id="20" name="Straight Arrow Connector 19"/>
          <p:cNvCxnSpPr/>
          <p:nvPr/>
        </p:nvCxnSpPr>
        <p:spPr>
          <a:xfrm flipV="1">
            <a:off x="2489502" y="2086369"/>
            <a:ext cx="240299" cy="11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5" name="Picture 10"/>
          <p:cNvPicPr>
            <a:picLocks noChangeAspect="1"/>
          </p:cNvPicPr>
          <p:nvPr/>
        </p:nvPicPr>
        <p:blipFill>
          <a:blip r:embed="rId3"/>
          <a:srcRect l="33675" r="33749" b="21831"/>
          <a:stretch>
            <a:fillRect/>
          </a:stretch>
        </p:blipFill>
        <p:spPr bwMode="auto">
          <a:xfrm>
            <a:off x="6452852" y="1088537"/>
            <a:ext cx="2691148" cy="2181925"/>
          </a:xfrm>
          <a:prstGeom prst="rect">
            <a:avLst/>
          </a:prstGeom>
          <a:noFill/>
          <a:ln w="9525">
            <a:noFill/>
            <a:miter lim="800000"/>
            <a:headEnd/>
            <a:tailEnd/>
          </a:ln>
        </p:spPr>
      </p:pic>
      <p:grpSp>
        <p:nvGrpSpPr>
          <p:cNvPr id="38" name="Group 37"/>
          <p:cNvGrpSpPr/>
          <p:nvPr/>
        </p:nvGrpSpPr>
        <p:grpSpPr>
          <a:xfrm>
            <a:off x="5379019" y="1954021"/>
            <a:ext cx="1219962" cy="369332"/>
            <a:chOff x="3572898" y="4807312"/>
            <a:chExt cx="1219962" cy="369332"/>
          </a:xfrm>
        </p:grpSpPr>
        <p:graphicFrame>
          <p:nvGraphicFramePr>
            <p:cNvPr id="36" name="Object 2"/>
            <p:cNvGraphicFramePr>
              <a:graphicFrameLocks noChangeAspect="1"/>
            </p:cNvGraphicFramePr>
            <p:nvPr/>
          </p:nvGraphicFramePr>
          <p:xfrm>
            <a:off x="3572898" y="4861598"/>
            <a:ext cx="300037" cy="276225"/>
          </p:xfrm>
          <a:graphic>
            <a:graphicData uri="http://schemas.openxmlformats.org/presentationml/2006/ole">
              <p:oleObj spid="_x0000_s112646" name="Equation" r:id="rId5" imgW="152400" imgH="139700" progId="Equation.3">
                <p:embed/>
              </p:oleObj>
            </a:graphicData>
          </a:graphic>
        </p:graphicFrame>
        <p:sp>
          <p:nvSpPr>
            <p:cNvPr id="37" name="TextBox 15"/>
            <p:cNvSpPr txBox="1">
              <a:spLocks noChangeArrowheads="1"/>
            </p:cNvSpPr>
            <p:nvPr/>
          </p:nvSpPr>
          <p:spPr bwMode="auto">
            <a:xfrm>
              <a:off x="3883236" y="4807312"/>
              <a:ext cx="909624" cy="369332"/>
            </a:xfrm>
            <a:prstGeom prst="rect">
              <a:avLst/>
            </a:prstGeom>
            <a:noFill/>
            <a:ln w="9525">
              <a:noFill/>
              <a:miter lim="800000"/>
              <a:headEnd/>
              <a:tailEnd/>
            </a:ln>
          </p:spPr>
          <p:txBody>
            <a:bodyPr wrap="none">
              <a:prstTxWarp prst="textNoShape">
                <a:avLst/>
              </a:prstTxWarp>
              <a:spAutoFit/>
            </a:bodyPr>
            <a:lstStyle/>
            <a:p>
              <a:r>
                <a:rPr lang="en-US" dirty="0"/>
                <a:t>[1 -1</a:t>
              </a:r>
              <a:r>
                <a:rPr lang="en-US" dirty="0" smtClean="0"/>
                <a:t>] = </a:t>
              </a:r>
              <a:endParaRPr lang="en-US" dirty="0"/>
            </a:p>
          </p:txBody>
        </p:sp>
      </p:grpSp>
      <p:sp>
        <p:nvSpPr>
          <p:cNvPr id="40" name="TextBox 39"/>
          <p:cNvSpPr txBox="1"/>
          <p:nvPr/>
        </p:nvSpPr>
        <p:spPr>
          <a:xfrm>
            <a:off x="1426753" y="3397560"/>
            <a:ext cx="5955476" cy="923330"/>
          </a:xfrm>
          <a:prstGeom prst="rect">
            <a:avLst/>
          </a:prstGeom>
          <a:noFill/>
        </p:spPr>
        <p:txBody>
          <a:bodyPr wrap="none" rtlCol="0">
            <a:spAutoFit/>
          </a:bodyPr>
          <a:lstStyle/>
          <a:p>
            <a:r>
              <a:rPr lang="en-US" dirty="0" smtClean="0"/>
              <a:t>Assumption:</a:t>
            </a:r>
          </a:p>
          <a:p>
            <a:pPr>
              <a:buFont typeface="Arial"/>
              <a:buChar char="•"/>
            </a:pPr>
            <a:r>
              <a:rPr lang="en-US" dirty="0" smtClean="0"/>
              <a:t> Large derivatives correspond to changes in reflectance</a:t>
            </a:r>
          </a:p>
          <a:p>
            <a:pPr>
              <a:buFont typeface="Arial"/>
              <a:buChar char="•"/>
            </a:pPr>
            <a:r>
              <a:rPr lang="en-US" dirty="0" smtClean="0"/>
              <a:t> Small derivatives correspond to changes in illumination</a:t>
            </a:r>
            <a:endParaRPr lang="en-US" dirty="0"/>
          </a:p>
        </p:txBody>
      </p:sp>
      <p:pic>
        <p:nvPicPr>
          <p:cNvPr id="41" name="Picture 12"/>
          <p:cNvPicPr>
            <a:picLocks noChangeAspect="1"/>
          </p:cNvPicPr>
          <p:nvPr/>
        </p:nvPicPr>
        <p:blipFill>
          <a:blip r:embed="rId4"/>
          <a:srcRect/>
          <a:stretch>
            <a:fillRect/>
          </a:stretch>
        </p:blipFill>
        <p:spPr bwMode="auto">
          <a:xfrm>
            <a:off x="717550" y="4437650"/>
            <a:ext cx="1927225" cy="1927225"/>
          </a:xfrm>
          <a:prstGeom prst="rect">
            <a:avLst/>
          </a:prstGeom>
          <a:noFill/>
          <a:ln w="9525">
            <a:noFill/>
            <a:miter lim="800000"/>
            <a:headEnd/>
            <a:tailEnd/>
          </a:ln>
        </p:spPr>
      </p:pic>
      <p:sp>
        <p:nvSpPr>
          <p:cNvPr id="42" name="TextBox 13"/>
          <p:cNvSpPr txBox="1">
            <a:spLocks noChangeArrowheads="1"/>
          </p:cNvSpPr>
          <p:nvPr/>
        </p:nvSpPr>
        <p:spPr bwMode="auto">
          <a:xfrm>
            <a:off x="176213" y="5220288"/>
            <a:ext cx="492125" cy="369887"/>
          </a:xfrm>
          <a:prstGeom prst="rect">
            <a:avLst/>
          </a:prstGeom>
          <a:noFill/>
          <a:ln w="9525">
            <a:noFill/>
            <a:miter lim="800000"/>
            <a:headEnd/>
            <a:tailEnd/>
          </a:ln>
        </p:spPr>
        <p:txBody>
          <a:bodyPr wrap="none">
            <a:prstTxWarp prst="textNoShape">
              <a:avLst/>
            </a:prstTxWarp>
            <a:spAutoFit/>
          </a:bodyPr>
          <a:lstStyle/>
          <a:p>
            <a:r>
              <a:rPr lang="en-US"/>
              <a:t>log </a:t>
            </a:r>
          </a:p>
        </p:txBody>
      </p:sp>
      <p:graphicFrame>
        <p:nvGraphicFramePr>
          <p:cNvPr id="43" name="Object 2"/>
          <p:cNvGraphicFramePr>
            <a:graphicFrameLocks noChangeAspect="1"/>
          </p:cNvGraphicFramePr>
          <p:nvPr/>
        </p:nvGraphicFramePr>
        <p:xfrm>
          <a:off x="2947988" y="4791663"/>
          <a:ext cx="300037" cy="276225"/>
        </p:xfrm>
        <a:graphic>
          <a:graphicData uri="http://schemas.openxmlformats.org/presentationml/2006/ole">
            <p:oleObj spid="_x0000_s112647" name="Equation" r:id="rId6" imgW="152400" imgH="139700" progId="Equation.3">
              <p:embed/>
            </p:oleObj>
          </a:graphicData>
        </a:graphic>
      </p:graphicFrame>
      <p:sp>
        <p:nvSpPr>
          <p:cNvPr id="47" name="TextBox 15"/>
          <p:cNvSpPr txBox="1">
            <a:spLocks noChangeArrowheads="1"/>
          </p:cNvSpPr>
          <p:nvPr/>
        </p:nvSpPr>
        <p:spPr bwMode="auto">
          <a:xfrm>
            <a:off x="3406775" y="4745625"/>
            <a:ext cx="711200" cy="368300"/>
          </a:xfrm>
          <a:prstGeom prst="rect">
            <a:avLst/>
          </a:prstGeom>
          <a:noFill/>
          <a:ln w="9525">
            <a:noFill/>
            <a:miter lim="800000"/>
            <a:headEnd/>
            <a:tailEnd/>
          </a:ln>
        </p:spPr>
        <p:txBody>
          <a:bodyPr wrap="none">
            <a:prstTxWarp prst="textNoShape">
              <a:avLst/>
            </a:prstTxWarp>
            <a:spAutoFit/>
          </a:bodyPr>
          <a:lstStyle/>
          <a:p>
            <a:r>
              <a:rPr lang="en-US"/>
              <a:t>[1 -1]</a:t>
            </a:r>
          </a:p>
        </p:txBody>
      </p:sp>
      <p:graphicFrame>
        <p:nvGraphicFramePr>
          <p:cNvPr id="54" name="Object 3"/>
          <p:cNvGraphicFramePr>
            <a:graphicFrameLocks noChangeAspect="1"/>
          </p:cNvGraphicFramePr>
          <p:nvPr/>
        </p:nvGraphicFramePr>
        <p:xfrm>
          <a:off x="2965450" y="5817188"/>
          <a:ext cx="300038" cy="276225"/>
        </p:xfrm>
        <a:graphic>
          <a:graphicData uri="http://schemas.openxmlformats.org/presentationml/2006/ole">
            <p:oleObj spid="_x0000_s112648" name="Equation" r:id="rId7" imgW="152400" imgH="139700" progId="Equation.3">
              <p:embed/>
            </p:oleObj>
          </a:graphicData>
        </a:graphic>
      </p:graphicFrame>
      <p:sp>
        <p:nvSpPr>
          <p:cNvPr id="57" name="TextBox 17"/>
          <p:cNvSpPr txBox="1">
            <a:spLocks noChangeArrowheads="1"/>
          </p:cNvSpPr>
          <p:nvPr/>
        </p:nvSpPr>
        <p:spPr bwMode="auto">
          <a:xfrm>
            <a:off x="3400425" y="5763213"/>
            <a:ext cx="801688"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58" name="Straight Arrow Connector 57"/>
          <p:cNvCxnSpPr/>
          <p:nvPr/>
        </p:nvCxnSpPr>
        <p:spPr>
          <a:xfrm>
            <a:off x="4232275" y="4936125"/>
            <a:ext cx="3651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241800" y="5953713"/>
            <a:ext cx="36512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914900" y="4920250"/>
            <a:ext cx="10318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916488" y="5953713"/>
            <a:ext cx="10318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flipH="1" flipV="1">
            <a:off x="5014119" y="5927519"/>
            <a:ext cx="844550"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V="1">
            <a:off x="4978401" y="4912312"/>
            <a:ext cx="8937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5014119" y="5051219"/>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5304632" y="4963906"/>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flipV="1">
            <a:off x="5450681" y="4508294"/>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5457032" y="4884531"/>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341938" y="491866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flipH="1" flipV="1">
            <a:off x="5023644" y="6084682"/>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5314950" y="5998163"/>
            <a:ext cx="904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flipH="1" flipV="1">
            <a:off x="5460206" y="5541757"/>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5465763" y="5918788"/>
            <a:ext cx="90487"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351463" y="595371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223000" y="4909138"/>
            <a:ext cx="477838" cy="26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6232525" y="5658438"/>
            <a:ext cx="506413" cy="26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845114" y="5228285"/>
            <a:ext cx="313044" cy="369332"/>
          </a:xfrm>
          <a:prstGeom prst="rect">
            <a:avLst/>
          </a:prstGeom>
          <a:noFill/>
        </p:spPr>
        <p:txBody>
          <a:bodyPr wrap="none" rtlCol="0">
            <a:spAutoFit/>
          </a:bodyPr>
          <a:lstStyle/>
          <a:p>
            <a:r>
              <a:rPr lang="en-US" dirty="0" smtClean="0"/>
              <a:t>?</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4"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2645" name="Picture 10"/>
          <p:cNvPicPr>
            <a:picLocks noChangeAspect="1"/>
          </p:cNvPicPr>
          <p:nvPr/>
        </p:nvPicPr>
        <p:blipFill>
          <a:blip r:embed="rId3"/>
          <a:srcRect/>
          <a:stretch>
            <a:fillRect/>
          </a:stretch>
        </p:blipFill>
        <p:spPr bwMode="auto">
          <a:xfrm>
            <a:off x="835025" y="1111250"/>
            <a:ext cx="7564438" cy="2555875"/>
          </a:xfrm>
          <a:prstGeom prst="rect">
            <a:avLst/>
          </a:prstGeom>
          <a:noFill/>
          <a:ln w="9525">
            <a:noFill/>
            <a:miter lim="800000"/>
            <a:headEnd/>
            <a:tailEnd/>
          </a:ln>
        </p:spPr>
      </p:pic>
      <p:pic>
        <p:nvPicPr>
          <p:cNvPr id="112646" name="Picture 12"/>
          <p:cNvPicPr>
            <a:picLocks noChangeAspect="1"/>
          </p:cNvPicPr>
          <p:nvPr/>
        </p:nvPicPr>
        <p:blipFill>
          <a:blip r:embed="rId4"/>
          <a:srcRect/>
          <a:stretch>
            <a:fillRect/>
          </a:stretch>
        </p:blipFill>
        <p:spPr bwMode="auto">
          <a:xfrm>
            <a:off x="717550" y="4083050"/>
            <a:ext cx="1927225" cy="1927225"/>
          </a:xfrm>
          <a:prstGeom prst="rect">
            <a:avLst/>
          </a:prstGeom>
          <a:noFill/>
          <a:ln w="9525">
            <a:noFill/>
            <a:miter lim="800000"/>
            <a:headEnd/>
            <a:tailEnd/>
          </a:ln>
        </p:spPr>
      </p:pic>
      <p:sp>
        <p:nvSpPr>
          <p:cNvPr id="112647" name="TextBox 13"/>
          <p:cNvSpPr txBox="1">
            <a:spLocks noChangeArrowheads="1"/>
          </p:cNvSpPr>
          <p:nvPr/>
        </p:nvSpPr>
        <p:spPr bwMode="auto">
          <a:xfrm>
            <a:off x="176213" y="4865688"/>
            <a:ext cx="492125" cy="369887"/>
          </a:xfrm>
          <a:prstGeom prst="rect">
            <a:avLst/>
          </a:prstGeom>
          <a:noFill/>
          <a:ln w="9525">
            <a:noFill/>
            <a:miter lim="800000"/>
            <a:headEnd/>
            <a:tailEnd/>
          </a:ln>
        </p:spPr>
        <p:txBody>
          <a:bodyPr wrap="none">
            <a:prstTxWarp prst="textNoShape">
              <a:avLst/>
            </a:prstTxWarp>
            <a:spAutoFit/>
          </a:bodyPr>
          <a:lstStyle/>
          <a:p>
            <a:r>
              <a:rPr lang="en-US"/>
              <a:t>log </a:t>
            </a:r>
          </a:p>
        </p:txBody>
      </p:sp>
      <p:graphicFrame>
        <p:nvGraphicFramePr>
          <p:cNvPr id="112642" name="Object 2"/>
          <p:cNvGraphicFramePr>
            <a:graphicFrameLocks noChangeAspect="1"/>
          </p:cNvGraphicFramePr>
          <p:nvPr/>
        </p:nvGraphicFramePr>
        <p:xfrm>
          <a:off x="2947988" y="4437063"/>
          <a:ext cx="300037" cy="276225"/>
        </p:xfrm>
        <a:graphic>
          <a:graphicData uri="http://schemas.openxmlformats.org/presentationml/2006/ole">
            <p:oleObj spid="_x0000_s318466" name="Equation" r:id="rId5" imgW="152400" imgH="139700" progId="Equation.3">
              <p:embed/>
            </p:oleObj>
          </a:graphicData>
        </a:graphic>
      </p:graphicFrame>
      <p:sp>
        <p:nvSpPr>
          <p:cNvPr id="112648" name="TextBox 15"/>
          <p:cNvSpPr txBox="1">
            <a:spLocks noChangeArrowheads="1"/>
          </p:cNvSpPr>
          <p:nvPr/>
        </p:nvSpPr>
        <p:spPr bwMode="auto">
          <a:xfrm>
            <a:off x="3406775" y="4391025"/>
            <a:ext cx="711200" cy="368300"/>
          </a:xfrm>
          <a:prstGeom prst="rect">
            <a:avLst/>
          </a:prstGeom>
          <a:noFill/>
          <a:ln w="9525">
            <a:noFill/>
            <a:miter lim="800000"/>
            <a:headEnd/>
            <a:tailEnd/>
          </a:ln>
        </p:spPr>
        <p:txBody>
          <a:bodyPr wrap="none">
            <a:prstTxWarp prst="textNoShape">
              <a:avLst/>
            </a:prstTxWarp>
            <a:spAutoFit/>
          </a:bodyPr>
          <a:lstStyle/>
          <a:p>
            <a:r>
              <a:rPr lang="en-US"/>
              <a:t>[1 -1]</a:t>
            </a:r>
          </a:p>
        </p:txBody>
      </p:sp>
      <p:graphicFrame>
        <p:nvGraphicFramePr>
          <p:cNvPr id="112643" name="Object 3"/>
          <p:cNvGraphicFramePr>
            <a:graphicFrameLocks noChangeAspect="1"/>
          </p:cNvGraphicFramePr>
          <p:nvPr/>
        </p:nvGraphicFramePr>
        <p:xfrm>
          <a:off x="2965450" y="5462588"/>
          <a:ext cx="300038" cy="276225"/>
        </p:xfrm>
        <a:graphic>
          <a:graphicData uri="http://schemas.openxmlformats.org/presentationml/2006/ole">
            <p:oleObj spid="_x0000_s318467" name="Equation" r:id="rId6" imgW="152400" imgH="139700" progId="Equation.3">
              <p:embed/>
            </p:oleObj>
          </a:graphicData>
        </a:graphic>
      </p:graphicFrame>
      <p:sp>
        <p:nvSpPr>
          <p:cNvPr id="112649" name="TextBox 17"/>
          <p:cNvSpPr txBox="1">
            <a:spLocks noChangeArrowheads="1"/>
          </p:cNvSpPr>
          <p:nvPr/>
        </p:nvSpPr>
        <p:spPr bwMode="auto">
          <a:xfrm>
            <a:off x="3400425" y="5408613"/>
            <a:ext cx="801688"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20" name="Straight Arrow Connector 19"/>
          <p:cNvCxnSpPr/>
          <p:nvPr/>
        </p:nvCxnSpPr>
        <p:spPr>
          <a:xfrm>
            <a:off x="4232275" y="4581525"/>
            <a:ext cx="3651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241800" y="5599113"/>
            <a:ext cx="36512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914900" y="4565650"/>
            <a:ext cx="10318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488" y="5599113"/>
            <a:ext cx="10318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5014119" y="5572919"/>
            <a:ext cx="844550"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4978401" y="4557712"/>
            <a:ext cx="8937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5014119" y="4696619"/>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5304632" y="4609306"/>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flipH="1" flipV="1">
            <a:off x="5450681" y="4153694"/>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5457032" y="4529931"/>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341938" y="456406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5023644" y="5730082"/>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5314950" y="5643563"/>
            <a:ext cx="904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flipH="1" flipV="1">
            <a:off x="5460206" y="5187157"/>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5465763" y="5564188"/>
            <a:ext cx="90487"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351463" y="559911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2666" name="Picture 53"/>
          <p:cNvPicPr>
            <a:picLocks noChangeAspect="1"/>
          </p:cNvPicPr>
          <p:nvPr/>
        </p:nvPicPr>
        <p:blipFill>
          <a:blip r:embed="rId7"/>
          <a:srcRect/>
          <a:stretch>
            <a:fillRect/>
          </a:stretch>
        </p:blipFill>
        <p:spPr bwMode="auto">
          <a:xfrm>
            <a:off x="6858000" y="4033838"/>
            <a:ext cx="2057400" cy="2058987"/>
          </a:xfrm>
          <a:prstGeom prst="rect">
            <a:avLst/>
          </a:prstGeom>
          <a:noFill/>
          <a:ln w="9525">
            <a:noFill/>
            <a:miter lim="800000"/>
            <a:headEnd/>
            <a:tailEnd/>
          </a:ln>
        </p:spPr>
      </p:pic>
      <p:sp>
        <p:nvSpPr>
          <p:cNvPr id="112667" name="TextBox 9"/>
          <p:cNvSpPr txBox="1">
            <a:spLocks noChangeArrowheads="1"/>
          </p:cNvSpPr>
          <p:nvPr/>
        </p:nvSpPr>
        <p:spPr bwMode="auto">
          <a:xfrm>
            <a:off x="7324725" y="3403600"/>
            <a:ext cx="1685925" cy="276225"/>
          </a:xfrm>
          <a:prstGeom prst="rect">
            <a:avLst/>
          </a:prstGeom>
          <a:noFill/>
          <a:ln w="9525">
            <a:noFill/>
            <a:miter lim="800000"/>
            <a:headEnd/>
            <a:tailEnd/>
          </a:ln>
        </p:spPr>
        <p:txBody>
          <a:bodyPr wrap="none">
            <a:prstTxWarp prst="textNoShape">
              <a:avLst/>
            </a:prstTxWarp>
            <a:spAutoFit/>
          </a:bodyPr>
          <a:lstStyle/>
          <a:p>
            <a:r>
              <a:rPr lang="en-US" sz="1200"/>
              <a:t>From M. Tappen, PhD</a:t>
            </a:r>
          </a:p>
        </p:txBody>
      </p:sp>
      <p:cxnSp>
        <p:nvCxnSpPr>
          <p:cNvPr id="55" name="Straight Arrow Connector 54"/>
          <p:cNvCxnSpPr/>
          <p:nvPr/>
        </p:nvCxnSpPr>
        <p:spPr>
          <a:xfrm>
            <a:off x="6223000" y="4554538"/>
            <a:ext cx="477838" cy="26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232525" y="5303838"/>
            <a:ext cx="506413" cy="26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2670" name="TextBox 58"/>
          <p:cNvSpPr txBox="1">
            <a:spLocks noChangeArrowheads="1"/>
          </p:cNvSpPr>
          <p:nvPr/>
        </p:nvSpPr>
        <p:spPr bwMode="auto">
          <a:xfrm>
            <a:off x="7331075" y="6462713"/>
            <a:ext cx="1685925" cy="277812"/>
          </a:xfrm>
          <a:prstGeom prst="rect">
            <a:avLst/>
          </a:prstGeom>
          <a:noFill/>
          <a:ln w="9525">
            <a:noFill/>
            <a:miter lim="800000"/>
            <a:headEnd/>
            <a:tailEnd/>
          </a:ln>
        </p:spPr>
        <p:txBody>
          <a:bodyPr wrap="none">
            <a:prstTxWarp prst="textNoShape">
              <a:avLst/>
            </a:prstTxWarp>
            <a:spAutoFit/>
          </a:bodyPr>
          <a:lstStyle/>
          <a:p>
            <a:r>
              <a:rPr lang="en-US" sz="1200"/>
              <a:t>From M. Tappen, PhD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9"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graphicFrame>
        <p:nvGraphicFramePr>
          <p:cNvPr id="91138" name="Object 2"/>
          <p:cNvGraphicFramePr>
            <a:graphicFrameLocks noChangeAspect="1"/>
          </p:cNvGraphicFramePr>
          <p:nvPr/>
        </p:nvGraphicFramePr>
        <p:xfrm>
          <a:off x="3192463" y="3030538"/>
          <a:ext cx="300037" cy="276225"/>
        </p:xfrm>
        <a:graphic>
          <a:graphicData uri="http://schemas.openxmlformats.org/presentationml/2006/ole">
            <p:oleObj spid="_x0000_s91138" name="Equation" r:id="rId3" imgW="152400" imgH="139700" progId="Equation.3">
              <p:embed/>
            </p:oleObj>
          </a:graphicData>
        </a:graphic>
      </p:graphicFrame>
      <p:sp>
        <p:nvSpPr>
          <p:cNvPr id="91140"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1141"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1142"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1144"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1145"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5"/>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91147"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r>
              <a:rPr lang="en-US"/>
              <a:t>[-1,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graphicFrame>
        <p:nvGraphicFramePr>
          <p:cNvPr id="92162" name="Object 2"/>
          <p:cNvGraphicFramePr>
            <a:graphicFrameLocks noChangeAspect="1"/>
          </p:cNvGraphicFramePr>
          <p:nvPr/>
        </p:nvGraphicFramePr>
        <p:xfrm>
          <a:off x="3192463" y="3030538"/>
          <a:ext cx="300037" cy="276225"/>
        </p:xfrm>
        <a:graphic>
          <a:graphicData uri="http://schemas.openxmlformats.org/presentationml/2006/ole">
            <p:oleObj spid="_x0000_s92162" name="Equation" r:id="rId3" imgW="152400" imgH="139700" progId="Equation.3">
              <p:embed/>
            </p:oleObj>
          </a:graphicData>
        </a:graphic>
      </p:graphicFrame>
      <p:sp>
        <p:nvSpPr>
          <p:cNvPr id="92164"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2165"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2166"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2168"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2169"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sp>
        <p:nvSpPr>
          <p:cNvPr id="92170"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pic>
        <p:nvPicPr>
          <p:cNvPr id="12" name="Picture 11"/>
          <p:cNvPicPr>
            <a:picLocks noChangeAspect="1"/>
          </p:cNvPicPr>
          <p:nvPr/>
        </p:nvPicPr>
        <p:blipFill>
          <a:blip r:embed="rId5"/>
          <a:srcRect l="19640" t="7683" r="19394" b="16629"/>
          <a:stretch>
            <a:fillRect/>
          </a:stretch>
        </p:blipFill>
        <p:spPr bwMode="auto">
          <a:xfrm>
            <a:off x="5783263" y="1725613"/>
            <a:ext cx="2824162" cy="2836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34925"/>
            <a:ext cx="8229600" cy="960438"/>
          </a:xfrm>
        </p:spPr>
        <p:txBody>
          <a:bodyPr/>
          <a:lstStyle/>
          <a:p>
            <a:r>
              <a:rPr lang="en-US" smtClean="0">
                <a:ea typeface="ＭＳ Ｐゴシック" pitchFamily="-1" charset="-128"/>
                <a:cs typeface="ＭＳ Ｐゴシック" pitchFamily="-1" charset="-128"/>
              </a:rPr>
              <a:t>Back to the image</a:t>
            </a:r>
          </a:p>
        </p:txBody>
      </p:sp>
      <p:pic>
        <p:nvPicPr>
          <p:cNvPr id="94211" name="Picture 3"/>
          <p:cNvPicPr>
            <a:picLocks noChangeAspect="1"/>
          </p:cNvPicPr>
          <p:nvPr/>
        </p:nvPicPr>
        <p:blipFill>
          <a:blip r:embed="rId2"/>
          <a:srcRect l="23212" t="7527" r="22897" b="16879"/>
          <a:stretch>
            <a:fillRect/>
          </a:stretch>
        </p:blipFill>
        <p:spPr bwMode="auto">
          <a:xfrm>
            <a:off x="5918200" y="3783013"/>
            <a:ext cx="2884488" cy="2892425"/>
          </a:xfrm>
          <a:prstGeom prst="rect">
            <a:avLst/>
          </a:prstGeom>
          <a:noFill/>
          <a:ln w="9525">
            <a:noFill/>
            <a:miter lim="800000"/>
            <a:headEnd/>
            <a:tailEnd/>
          </a:ln>
        </p:spPr>
      </p:pic>
      <p:pic>
        <p:nvPicPr>
          <p:cNvPr id="94212" name="Picture 4"/>
          <p:cNvPicPr>
            <a:picLocks noChangeAspect="1"/>
          </p:cNvPicPr>
          <p:nvPr/>
        </p:nvPicPr>
        <p:blipFill>
          <a:blip r:embed="rId3"/>
          <a:srcRect l="19640" t="7683" r="19394" b="16629"/>
          <a:stretch>
            <a:fillRect/>
          </a:stretch>
        </p:blipFill>
        <p:spPr bwMode="auto">
          <a:xfrm>
            <a:off x="5929313" y="914400"/>
            <a:ext cx="2824162" cy="2836863"/>
          </a:xfrm>
          <a:prstGeom prst="rect">
            <a:avLst/>
          </a:prstGeom>
          <a:noFill/>
          <a:ln w="9525">
            <a:noFill/>
            <a:miter lim="800000"/>
            <a:headEnd/>
            <a:tailEnd/>
          </a:ln>
        </p:spPr>
      </p:pic>
      <p:cxnSp>
        <p:nvCxnSpPr>
          <p:cNvPr id="7" name="Straight Arrow Connector 6"/>
          <p:cNvCxnSpPr/>
          <p:nvPr/>
        </p:nvCxnSpPr>
        <p:spPr>
          <a:xfrm>
            <a:off x="4230688" y="4481513"/>
            <a:ext cx="1390650" cy="873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254500" y="2119313"/>
            <a:ext cx="1181100" cy="938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930275" y="2346325"/>
            <a:ext cx="2992438" cy="2757488"/>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4216" name="TextBox 10"/>
          <p:cNvSpPr txBox="1">
            <a:spLocks noChangeArrowheads="1"/>
          </p:cNvSpPr>
          <p:nvPr/>
        </p:nvSpPr>
        <p:spPr bwMode="auto">
          <a:xfrm>
            <a:off x="2289175" y="3543300"/>
            <a:ext cx="312738" cy="369888"/>
          </a:xfrm>
          <a:prstGeom prst="rect">
            <a:avLst/>
          </a:prstGeom>
          <a:noFill/>
          <a:ln w="9525">
            <a:noFill/>
            <a:miter lim="800000"/>
            <a:headEnd/>
            <a:tailEnd/>
          </a:ln>
        </p:spPr>
        <p:txBody>
          <a:bodyPr wrap="none">
            <a:prstTxWarp prst="textNoShape">
              <a:avLst/>
            </a:prstTxWarp>
            <a:spAutoFit/>
          </a:bodyPr>
          <a:lstStyle/>
          <a:p>
            <a:r>
              <a:rPr lang="en-US"/>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195763" y="825500"/>
            <a:ext cx="800100" cy="368300"/>
          </a:xfrm>
          <a:prstGeom prst="rect">
            <a:avLst/>
          </a:prstGeom>
          <a:noFill/>
          <a:ln w="9525">
            <a:noFill/>
            <a:miter lim="800000"/>
            <a:headEnd/>
            <a:tailEnd/>
          </a:ln>
        </p:spPr>
        <p:txBody>
          <a:bodyPr wrap="none">
            <a:prstTxWarp prst="textNoShape">
              <a:avLst/>
            </a:prstTxWarp>
            <a:spAutoFit/>
          </a:bodyPr>
          <a:lstStyle/>
          <a:p>
            <a:r>
              <a:rPr lang="en-US"/>
              <a:t>Test 2</a:t>
            </a:r>
          </a:p>
        </p:txBody>
      </p:sp>
      <p:pic>
        <p:nvPicPr>
          <p:cNvPr id="11267" name="Picture 3"/>
          <p:cNvPicPr>
            <a:picLocks noChangeAspect="1" noChangeArrowheads="1"/>
          </p:cNvPicPr>
          <p:nvPr/>
        </p:nvPicPr>
        <p:blipFill>
          <a:blip r:embed="rId2"/>
          <a:srcRect l="18884" t="8488" r="15880" b="10875"/>
          <a:stretch>
            <a:fillRect/>
          </a:stretch>
        </p:blipFill>
        <p:spPr bwMode="auto">
          <a:xfrm>
            <a:off x="3276600" y="2819400"/>
            <a:ext cx="1981200" cy="1981200"/>
          </a:xfrm>
          <a:prstGeom prst="rect">
            <a:avLst/>
          </a:prstGeom>
          <a:noFill/>
          <a:ln w="9525">
            <a:noFill/>
            <a:miter lim="800000"/>
            <a:headEnd/>
            <a:tailEnd/>
          </a:ln>
        </p:spPr>
      </p:pic>
      <p:pic>
        <p:nvPicPr>
          <p:cNvPr id="11268" name="Picture 4"/>
          <p:cNvPicPr>
            <a:picLocks noChangeAspect="1" noChangeArrowheads="1"/>
          </p:cNvPicPr>
          <p:nvPr/>
        </p:nvPicPr>
        <p:blipFill>
          <a:blip r:embed="rId3"/>
          <a:srcRect l="21428" t="8095" r="18571" b="11905"/>
          <a:stretch>
            <a:fillRect/>
          </a:stretch>
        </p:blipFill>
        <p:spPr bwMode="auto">
          <a:xfrm>
            <a:off x="3276600" y="2819400"/>
            <a:ext cx="1981200" cy="1981200"/>
          </a:xfrm>
          <a:prstGeom prst="rect">
            <a:avLst/>
          </a:prstGeom>
          <a:noFill/>
          <a:ln w="9525">
            <a:noFill/>
            <a:miter lim="800000"/>
            <a:headEnd/>
            <a:tailEnd/>
          </a:ln>
        </p:spPr>
      </p:pic>
      <p:pic>
        <p:nvPicPr>
          <p:cNvPr id="11269" name="Picture 5"/>
          <p:cNvPicPr>
            <a:picLocks noChangeAspect="1" noChangeArrowheads="1"/>
          </p:cNvPicPr>
          <p:nvPr/>
        </p:nvPicPr>
        <p:blipFill>
          <a:blip r:embed="rId4"/>
          <a:srcRect l="21428" t="7619" r="18571" b="12381"/>
          <a:stretch>
            <a:fillRect/>
          </a:stretch>
        </p:blipFill>
        <p:spPr bwMode="auto">
          <a:xfrm>
            <a:off x="3276600" y="2819400"/>
            <a:ext cx="1981200" cy="1981200"/>
          </a:xfrm>
          <a:prstGeom prst="rect">
            <a:avLst/>
          </a:prstGeom>
          <a:noFill/>
          <a:ln w="9525">
            <a:noFill/>
            <a:miter lim="800000"/>
            <a:headEnd/>
            <a:tailEnd/>
          </a:ln>
        </p:spPr>
      </p:pic>
      <p:pic>
        <p:nvPicPr>
          <p:cNvPr id="11270" name="Picture 6"/>
          <p:cNvPicPr>
            <a:picLocks noChangeAspect="1" noChangeArrowheads="1"/>
          </p:cNvPicPr>
          <p:nvPr/>
        </p:nvPicPr>
        <p:blipFill>
          <a:blip r:embed="rId5"/>
          <a:srcRect l="21428" t="7619" r="18571" b="12381"/>
          <a:stretch>
            <a:fillRect/>
          </a:stretch>
        </p:blipFill>
        <p:spPr bwMode="auto">
          <a:xfrm>
            <a:off x="3276600" y="2819400"/>
            <a:ext cx="1981200" cy="1981200"/>
          </a:xfrm>
          <a:prstGeom prst="rect">
            <a:avLst/>
          </a:prstGeom>
          <a:noFill/>
          <a:ln w="9525">
            <a:noFill/>
            <a:miter lim="800000"/>
            <a:headEnd/>
            <a:tailEnd/>
          </a:ln>
        </p:spPr>
      </p:pic>
      <p:sp>
        <p:nvSpPr>
          <p:cNvPr id="11271" name="Rectangle 7"/>
          <p:cNvSpPr>
            <a:spLocks noChangeArrowheads="1"/>
          </p:cNvSpPr>
          <p:nvPr/>
        </p:nvSpPr>
        <p:spPr bwMode="auto">
          <a:xfrm>
            <a:off x="2819400" y="2438400"/>
            <a:ext cx="3048000" cy="3200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7656" name="Text Box 8"/>
          <p:cNvSpPr txBox="1">
            <a:spLocks noChangeArrowheads="1"/>
          </p:cNvSpPr>
          <p:nvPr/>
        </p:nvSpPr>
        <p:spPr bwMode="auto">
          <a:xfrm>
            <a:off x="1925638" y="44450"/>
            <a:ext cx="5624512" cy="646113"/>
          </a:xfrm>
          <a:prstGeom prst="rect">
            <a:avLst/>
          </a:prstGeom>
          <a:noFill/>
          <a:ln w="9525">
            <a:noFill/>
            <a:miter lim="800000"/>
            <a:headEnd/>
            <a:tailEnd/>
          </a:ln>
        </p:spPr>
        <p:txBody>
          <a:bodyPr wrap="none">
            <a:prstTxWarp prst="textNoShape">
              <a:avLst/>
            </a:prstTxWarp>
            <a:spAutoFit/>
          </a:bodyPr>
          <a:lstStyle/>
          <a:p>
            <a:pPr algn="ctr"/>
            <a:r>
              <a:rPr lang="en-US" sz="3600" b="1"/>
              <a:t>Remember these images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11267"/>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1268"/>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11269"/>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11270"/>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1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mtClean="0">
                <a:ea typeface="ＭＳ Ｐゴシック" pitchFamily="-1" charset="-128"/>
                <a:cs typeface="ＭＳ Ｐゴシック" pitchFamily="-1" charset="-128"/>
              </a:rPr>
              <a:t>Reconstruction from derivatives</a:t>
            </a:r>
          </a:p>
        </p:txBody>
      </p:sp>
      <p:sp>
        <p:nvSpPr>
          <p:cNvPr id="95235" name="TextBox 4"/>
          <p:cNvSpPr txBox="1">
            <a:spLocks noChangeArrowheads="1"/>
          </p:cNvSpPr>
          <p:nvPr/>
        </p:nvSpPr>
        <p:spPr bwMode="auto">
          <a:xfrm>
            <a:off x="4011613" y="1028700"/>
            <a:ext cx="998537" cy="369888"/>
          </a:xfrm>
          <a:prstGeom prst="rect">
            <a:avLst/>
          </a:prstGeom>
          <a:noFill/>
          <a:ln w="9525">
            <a:noFill/>
            <a:miter lim="800000"/>
            <a:headEnd/>
            <a:tailEnd/>
          </a:ln>
        </p:spPr>
        <p:txBody>
          <a:bodyPr wrap="none">
            <a:prstTxWarp prst="textNoShape">
              <a:avLst/>
            </a:prstTxWarp>
            <a:spAutoFit/>
          </a:bodyPr>
          <a:lstStyle/>
          <a:p>
            <a:r>
              <a:rPr lang="en-US"/>
              <a:t>F = H G</a:t>
            </a:r>
          </a:p>
        </p:txBody>
      </p:sp>
      <p:sp>
        <p:nvSpPr>
          <p:cNvPr id="6" name="Rectangle 5"/>
          <p:cNvSpPr/>
          <p:nvPr/>
        </p:nvSpPr>
        <p:spPr>
          <a:xfrm>
            <a:off x="2439988" y="1325563"/>
            <a:ext cx="73025" cy="22288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sp>
        <p:nvSpPr>
          <p:cNvPr id="95237" name="TextBox 6"/>
          <p:cNvSpPr txBox="1">
            <a:spLocks noChangeArrowheads="1"/>
          </p:cNvSpPr>
          <p:nvPr/>
        </p:nvSpPr>
        <p:spPr bwMode="auto">
          <a:xfrm>
            <a:off x="2624138" y="2259013"/>
            <a:ext cx="319087" cy="369887"/>
          </a:xfrm>
          <a:prstGeom prst="rect">
            <a:avLst/>
          </a:prstGeom>
          <a:noFill/>
          <a:ln w="9525">
            <a:noFill/>
            <a:miter lim="800000"/>
            <a:headEnd/>
            <a:tailEnd/>
          </a:ln>
        </p:spPr>
        <p:txBody>
          <a:bodyPr wrap="none">
            <a:prstTxWarp prst="textNoShape">
              <a:avLst/>
            </a:prstTxWarp>
            <a:spAutoFit/>
          </a:bodyPr>
          <a:lstStyle/>
          <a:p>
            <a:r>
              <a:rPr lang="en-US"/>
              <a:t>=</a:t>
            </a:r>
          </a:p>
        </p:txBody>
      </p:sp>
      <p:sp>
        <p:nvSpPr>
          <p:cNvPr id="9" name="Rectangle 8"/>
          <p:cNvSpPr/>
          <p:nvPr/>
        </p:nvSpPr>
        <p:spPr>
          <a:xfrm>
            <a:off x="6242050" y="1304925"/>
            <a:ext cx="53975" cy="2239963"/>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graphicFrame>
        <p:nvGraphicFramePr>
          <p:cNvPr id="13" name="Table 12"/>
          <p:cNvGraphicFramePr>
            <a:graphicFrameLocks noGrp="1"/>
          </p:cNvGraphicFramePr>
          <p:nvPr/>
        </p:nvGraphicFramePr>
        <p:xfrm>
          <a:off x="3224213" y="1362075"/>
          <a:ext cx="2751137" cy="2143129"/>
        </p:xfrm>
        <a:graphic>
          <a:graphicData uri="http://schemas.openxmlformats.org/drawingml/2006/table">
            <a:tbl>
              <a:tblPr/>
              <a:tblGrid>
                <a:gridCol w="342900"/>
                <a:gridCol w="344487"/>
                <a:gridCol w="344488"/>
                <a:gridCol w="342900"/>
                <a:gridCol w="344487"/>
                <a:gridCol w="344488"/>
                <a:gridCol w="344487"/>
                <a:gridCol w="342900"/>
              </a:tblGrid>
              <a:tr h="3762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2" name="Group 25"/>
          <p:cNvGrpSpPr>
            <a:grpSpLocks/>
          </p:cNvGrpSpPr>
          <p:nvPr/>
        </p:nvGrpSpPr>
        <p:grpSpPr bwMode="auto">
          <a:xfrm>
            <a:off x="579438" y="5705475"/>
            <a:ext cx="7907337" cy="954088"/>
            <a:chOff x="578912" y="5706239"/>
            <a:chExt cx="7908648" cy="953243"/>
          </a:xfrm>
        </p:grpSpPr>
        <p:sp>
          <p:nvSpPr>
            <p:cNvPr id="95332" name="TextBox 10"/>
            <p:cNvSpPr txBox="1">
              <a:spLocks noChangeArrowheads="1"/>
            </p:cNvSpPr>
            <p:nvPr/>
          </p:nvSpPr>
          <p:spPr bwMode="auto">
            <a:xfrm>
              <a:off x="578912" y="5706239"/>
              <a:ext cx="7908648" cy="369332"/>
            </a:xfrm>
            <a:prstGeom prst="rect">
              <a:avLst/>
            </a:prstGeom>
            <a:noFill/>
            <a:ln w="9525">
              <a:noFill/>
              <a:miter lim="800000"/>
              <a:headEnd/>
              <a:tailEnd/>
            </a:ln>
          </p:spPr>
          <p:txBody>
            <a:bodyPr wrap="none">
              <a:prstTxWarp prst="textNoShape">
                <a:avLst/>
              </a:prstTxWarp>
              <a:spAutoFit/>
            </a:bodyPr>
            <a:lstStyle/>
            <a:p>
              <a:r>
                <a:rPr lang="en-US"/>
                <a:t>If the transformation H is not invertible, we can compute the pseudo-inverse:</a:t>
              </a:r>
            </a:p>
          </p:txBody>
        </p:sp>
        <p:grpSp>
          <p:nvGrpSpPr>
            <p:cNvPr id="95333" name="Group 14"/>
            <p:cNvGrpSpPr>
              <a:grpSpLocks/>
            </p:cNvGrpSpPr>
            <p:nvPr/>
          </p:nvGrpSpPr>
          <p:grpSpPr bwMode="auto">
            <a:xfrm>
              <a:off x="3536986" y="6167063"/>
              <a:ext cx="1919478" cy="492419"/>
              <a:chOff x="3564397" y="4120513"/>
              <a:chExt cx="1919478" cy="492419"/>
            </a:xfrm>
          </p:grpSpPr>
          <p:sp>
            <p:nvSpPr>
              <p:cNvPr id="95334" name="TextBox 9"/>
              <p:cNvSpPr txBox="1">
                <a:spLocks noChangeArrowheads="1"/>
              </p:cNvSpPr>
              <p:nvPr/>
            </p:nvSpPr>
            <p:spPr bwMode="auto">
              <a:xfrm>
                <a:off x="3564397" y="4243600"/>
                <a:ext cx="1919478" cy="369332"/>
              </a:xfrm>
              <a:prstGeom prst="rect">
                <a:avLst/>
              </a:prstGeom>
              <a:noFill/>
              <a:ln w="9525">
                <a:noFill/>
                <a:miter lim="800000"/>
                <a:headEnd/>
                <a:tailEnd/>
              </a:ln>
            </p:spPr>
            <p:txBody>
              <a:bodyPr wrap="none">
                <a:prstTxWarp prst="textNoShape">
                  <a:avLst/>
                </a:prstTxWarp>
                <a:spAutoFit/>
              </a:bodyPr>
              <a:lstStyle/>
              <a:p>
                <a:r>
                  <a:rPr lang="en-US"/>
                  <a:t>G = (H</a:t>
                </a:r>
                <a:r>
                  <a:rPr lang="en-US" baseline="30000"/>
                  <a:t>T</a:t>
                </a:r>
                <a:r>
                  <a:rPr lang="en-US"/>
                  <a:t>H)</a:t>
                </a:r>
                <a:r>
                  <a:rPr lang="en-US" baseline="30000"/>
                  <a:t>-1</a:t>
                </a:r>
                <a:r>
                  <a:rPr lang="en-US"/>
                  <a:t> H</a:t>
                </a:r>
                <a:r>
                  <a:rPr lang="en-US" baseline="30000"/>
                  <a:t>T </a:t>
                </a:r>
                <a:r>
                  <a:rPr lang="en-US"/>
                  <a:t>F</a:t>
                </a:r>
              </a:p>
            </p:txBody>
          </p:sp>
          <p:sp>
            <p:nvSpPr>
              <p:cNvPr id="95335" name="TextBox 13"/>
              <p:cNvSpPr txBox="1">
                <a:spLocks noChangeArrowheads="1"/>
              </p:cNvSpPr>
              <p:nvPr/>
            </p:nvSpPr>
            <p:spPr bwMode="auto">
              <a:xfrm>
                <a:off x="3600036" y="4120513"/>
                <a:ext cx="292981" cy="369332"/>
              </a:xfrm>
              <a:prstGeom prst="rect">
                <a:avLst/>
              </a:prstGeom>
              <a:noFill/>
              <a:ln w="9525">
                <a:noFill/>
                <a:miter lim="800000"/>
                <a:headEnd/>
                <a:tailEnd/>
              </a:ln>
            </p:spPr>
            <p:txBody>
              <a:bodyPr wrap="none">
                <a:prstTxWarp prst="textNoShape">
                  <a:avLst/>
                </a:prstTxWarp>
                <a:spAutoFit/>
              </a:bodyPr>
              <a:lstStyle/>
              <a:p>
                <a:r>
                  <a:rPr lang="en-US"/>
                  <a:t>^</a:t>
                </a:r>
              </a:p>
            </p:txBody>
          </p:sp>
        </p:grpSp>
      </p:grpSp>
      <p:sp>
        <p:nvSpPr>
          <p:cNvPr id="16" name="Rectangle 15"/>
          <p:cNvSpPr/>
          <p:nvPr/>
        </p:nvSpPr>
        <p:spPr>
          <a:xfrm>
            <a:off x="4505325" y="4029075"/>
            <a:ext cx="866775" cy="78581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7" name="Rectangle 16"/>
          <p:cNvSpPr/>
          <p:nvPr/>
        </p:nvSpPr>
        <p:spPr>
          <a:xfrm>
            <a:off x="4510088" y="4821238"/>
            <a:ext cx="868362" cy="785812"/>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5325" name="TextBox 18"/>
          <p:cNvSpPr txBox="1">
            <a:spLocks noChangeArrowheads="1"/>
          </p:cNvSpPr>
          <p:nvPr/>
        </p:nvSpPr>
        <p:spPr bwMode="auto">
          <a:xfrm>
            <a:off x="4578350" y="4202113"/>
            <a:ext cx="709613" cy="369887"/>
          </a:xfrm>
          <a:prstGeom prst="rect">
            <a:avLst/>
          </a:prstGeom>
          <a:noFill/>
          <a:ln w="9525">
            <a:noFill/>
            <a:miter lim="800000"/>
            <a:headEnd/>
            <a:tailEnd/>
          </a:ln>
        </p:spPr>
        <p:txBody>
          <a:bodyPr wrap="none">
            <a:prstTxWarp prst="textNoShape">
              <a:avLst/>
            </a:prstTxWarp>
            <a:spAutoFit/>
          </a:bodyPr>
          <a:lstStyle/>
          <a:p>
            <a:r>
              <a:rPr lang="en-US"/>
              <a:t>[-1 1]</a:t>
            </a:r>
          </a:p>
        </p:txBody>
      </p:sp>
      <p:sp>
        <p:nvSpPr>
          <p:cNvPr id="95326" name="TextBox 19"/>
          <p:cNvSpPr txBox="1">
            <a:spLocks noChangeArrowheads="1"/>
          </p:cNvSpPr>
          <p:nvPr/>
        </p:nvSpPr>
        <p:spPr bwMode="auto">
          <a:xfrm>
            <a:off x="4556125" y="5030788"/>
            <a:ext cx="801688" cy="369887"/>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sp>
        <p:nvSpPr>
          <p:cNvPr id="21" name="Rectangle 20"/>
          <p:cNvSpPr/>
          <p:nvPr/>
        </p:nvSpPr>
        <p:spPr>
          <a:xfrm>
            <a:off x="5599113" y="4019550"/>
            <a:ext cx="57150" cy="9207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sp>
        <p:nvSpPr>
          <p:cNvPr id="22" name="Rectangle 21"/>
          <p:cNvSpPr/>
          <p:nvPr/>
        </p:nvSpPr>
        <p:spPr>
          <a:xfrm>
            <a:off x="3835400" y="4824413"/>
            <a:ext cx="66675" cy="8191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sp>
        <p:nvSpPr>
          <p:cNvPr id="95329" name="TextBox 22"/>
          <p:cNvSpPr txBox="1">
            <a:spLocks noChangeArrowheads="1"/>
          </p:cNvSpPr>
          <p:nvPr/>
        </p:nvSpPr>
        <p:spPr bwMode="auto">
          <a:xfrm>
            <a:off x="4029075" y="4275138"/>
            <a:ext cx="319088" cy="369887"/>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3832225" y="4016375"/>
            <a:ext cx="66675" cy="8191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sp>
        <p:nvSpPr>
          <p:cNvPr id="95331" name="TextBox 24"/>
          <p:cNvSpPr txBox="1">
            <a:spLocks noChangeArrowheads="1"/>
          </p:cNvSpPr>
          <p:nvPr/>
        </p:nvSpPr>
        <p:spPr bwMode="auto">
          <a:xfrm>
            <a:off x="703263" y="3665538"/>
            <a:ext cx="3482975" cy="369887"/>
          </a:xfrm>
          <a:prstGeom prst="rect">
            <a:avLst/>
          </a:prstGeom>
          <a:noFill/>
          <a:ln w="9525">
            <a:noFill/>
            <a:miter lim="800000"/>
            <a:headEnd/>
            <a:tailEnd/>
          </a:ln>
        </p:spPr>
        <p:txBody>
          <a:bodyPr wrap="none">
            <a:prstTxWarp prst="textNoShape">
              <a:avLst/>
            </a:prstTxWarp>
            <a:spAutoFit/>
          </a:bodyPr>
          <a:lstStyle/>
          <a:p>
            <a:r>
              <a:rPr lang="en-US"/>
              <a:t>If we have multiple filter outputs: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ea typeface="ＭＳ Ｐゴシック" pitchFamily="-1" charset="-128"/>
                <a:cs typeface="ＭＳ Ｐゴシック" pitchFamily="-1" charset="-128"/>
              </a:rPr>
              <a:t>Reconstruction</a:t>
            </a:r>
          </a:p>
        </p:txBody>
      </p:sp>
      <p:pic>
        <p:nvPicPr>
          <p:cNvPr id="4" name="Picture 3"/>
          <p:cNvPicPr>
            <a:picLocks noChangeAspect="1"/>
          </p:cNvPicPr>
          <p:nvPr/>
        </p:nvPicPr>
        <p:blipFill>
          <a:blip r:embed="rId2"/>
          <a:srcRect l="62505" t="7327" r="15022" b="58311"/>
          <a:stretch>
            <a:fillRect/>
          </a:stretch>
        </p:blipFill>
        <p:spPr bwMode="auto">
          <a:xfrm>
            <a:off x="6230938" y="2535238"/>
            <a:ext cx="2039937" cy="2044700"/>
          </a:xfrm>
          <a:prstGeom prst="rect">
            <a:avLst/>
          </a:prstGeom>
          <a:noFill/>
          <a:ln w="9525">
            <a:noFill/>
            <a:miter lim="800000"/>
            <a:headEnd/>
            <a:tailEnd/>
          </a:ln>
        </p:spPr>
      </p:pic>
      <p:pic>
        <p:nvPicPr>
          <p:cNvPr id="5" name="Picture 4"/>
          <p:cNvPicPr>
            <a:picLocks noChangeAspect="1"/>
          </p:cNvPicPr>
          <p:nvPr/>
        </p:nvPicPr>
        <p:blipFill>
          <a:blip r:embed="rId2"/>
          <a:srcRect l="62575" t="55132" r="15022" b="10973"/>
          <a:stretch>
            <a:fillRect/>
          </a:stretch>
        </p:blipFill>
        <p:spPr bwMode="auto">
          <a:xfrm>
            <a:off x="3389313" y="3802063"/>
            <a:ext cx="2033587" cy="2017712"/>
          </a:xfrm>
          <a:prstGeom prst="rect">
            <a:avLst/>
          </a:prstGeom>
          <a:noFill/>
          <a:ln w="9525">
            <a:noFill/>
            <a:miter lim="800000"/>
            <a:headEnd/>
            <a:tailEnd/>
          </a:ln>
        </p:spPr>
      </p:pic>
      <p:pic>
        <p:nvPicPr>
          <p:cNvPr id="96261" name="Picture 5"/>
          <p:cNvPicPr>
            <a:picLocks noChangeAspect="1"/>
          </p:cNvPicPr>
          <p:nvPr/>
        </p:nvPicPr>
        <p:blipFill>
          <a:blip r:embed="rId2"/>
          <a:srcRect l="18465" t="7327" r="59027" b="58311"/>
          <a:stretch>
            <a:fillRect/>
          </a:stretch>
        </p:blipFill>
        <p:spPr bwMode="auto">
          <a:xfrm>
            <a:off x="361950" y="2663825"/>
            <a:ext cx="2043113" cy="2044700"/>
          </a:xfrm>
          <a:prstGeom prst="rect">
            <a:avLst/>
          </a:prstGeom>
          <a:noFill/>
          <a:ln w="9525">
            <a:noFill/>
            <a:miter lim="800000"/>
            <a:headEnd/>
            <a:tailEnd/>
          </a:ln>
        </p:spPr>
      </p:pic>
      <p:pic>
        <p:nvPicPr>
          <p:cNvPr id="7" name="Picture 6"/>
          <p:cNvPicPr>
            <a:picLocks noChangeAspect="1"/>
          </p:cNvPicPr>
          <p:nvPr/>
        </p:nvPicPr>
        <p:blipFill>
          <a:blip r:embed="rId2"/>
          <a:srcRect l="18465" t="55132" r="59045" b="10973"/>
          <a:stretch>
            <a:fillRect/>
          </a:stretch>
        </p:blipFill>
        <p:spPr bwMode="auto">
          <a:xfrm>
            <a:off x="3324225" y="1446213"/>
            <a:ext cx="2041525" cy="2017712"/>
          </a:xfrm>
          <a:prstGeom prst="rect">
            <a:avLst/>
          </a:prstGeom>
          <a:noFill/>
          <a:ln w="9525">
            <a:noFill/>
            <a:miter lim="800000"/>
            <a:headEnd/>
            <a:tailEnd/>
          </a:ln>
        </p:spPr>
      </p:pic>
      <p:cxnSp>
        <p:nvCxnSpPr>
          <p:cNvPr id="9" name="Straight Arrow Connector 8"/>
          <p:cNvCxnSpPr/>
          <p:nvPr/>
        </p:nvCxnSpPr>
        <p:spPr>
          <a:xfrm flipV="1">
            <a:off x="2555875" y="285750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87625" y="4103688"/>
            <a:ext cx="595313"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6265" name="TextBox 11"/>
          <p:cNvSpPr txBox="1">
            <a:spLocks noChangeArrowheads="1"/>
          </p:cNvSpPr>
          <p:nvPr/>
        </p:nvSpPr>
        <p:spPr bwMode="auto">
          <a:xfrm>
            <a:off x="2524125" y="2428875"/>
            <a:ext cx="711200" cy="369888"/>
          </a:xfrm>
          <a:prstGeom prst="rect">
            <a:avLst/>
          </a:prstGeom>
          <a:noFill/>
          <a:ln w="9525">
            <a:noFill/>
            <a:miter lim="800000"/>
            <a:headEnd/>
            <a:tailEnd/>
          </a:ln>
        </p:spPr>
        <p:txBody>
          <a:bodyPr wrap="none">
            <a:prstTxWarp prst="textNoShape">
              <a:avLst/>
            </a:prstTxWarp>
            <a:spAutoFit/>
          </a:bodyPr>
          <a:lstStyle/>
          <a:p>
            <a:r>
              <a:rPr lang="en-US"/>
              <a:t>[1 -1]</a:t>
            </a:r>
          </a:p>
        </p:txBody>
      </p:sp>
      <p:sp>
        <p:nvSpPr>
          <p:cNvPr id="96266" name="TextBox 12"/>
          <p:cNvSpPr txBox="1">
            <a:spLocks noChangeArrowheads="1"/>
          </p:cNvSpPr>
          <p:nvPr/>
        </p:nvSpPr>
        <p:spPr bwMode="auto">
          <a:xfrm>
            <a:off x="2573338" y="3668713"/>
            <a:ext cx="801687" cy="369887"/>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14" name="Straight Arrow Connector 13"/>
          <p:cNvCxnSpPr/>
          <p:nvPr/>
        </p:nvCxnSpPr>
        <p:spPr>
          <a:xfrm>
            <a:off x="5478463" y="2708275"/>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565775" y="424815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ea typeface="ＭＳ Ｐゴシック" pitchFamily="-1" charset="-128"/>
                <a:cs typeface="ＭＳ Ｐゴシック" pitchFamily="-1" charset="-128"/>
              </a:rPr>
              <a:t>Editing the edge image</a:t>
            </a:r>
          </a:p>
        </p:txBody>
      </p:sp>
      <p:pic>
        <p:nvPicPr>
          <p:cNvPr id="97283" name="Picture 4"/>
          <p:cNvPicPr>
            <a:picLocks noChangeAspect="1"/>
          </p:cNvPicPr>
          <p:nvPr/>
        </p:nvPicPr>
        <p:blipFill>
          <a:blip r:embed="rId2"/>
          <a:srcRect l="62575" t="55132" r="15022" b="10973"/>
          <a:stretch>
            <a:fillRect/>
          </a:stretch>
        </p:blipFill>
        <p:spPr bwMode="auto">
          <a:xfrm>
            <a:off x="2590800" y="3786188"/>
            <a:ext cx="2032000" cy="2017712"/>
          </a:xfrm>
          <a:prstGeom prst="rect">
            <a:avLst/>
          </a:prstGeom>
          <a:noFill/>
          <a:ln w="9525">
            <a:noFill/>
            <a:miter lim="800000"/>
            <a:headEnd/>
            <a:tailEnd/>
          </a:ln>
        </p:spPr>
      </p:pic>
      <p:pic>
        <p:nvPicPr>
          <p:cNvPr id="97284" name="Picture 6"/>
          <p:cNvPicPr>
            <a:picLocks noChangeAspect="1"/>
          </p:cNvPicPr>
          <p:nvPr/>
        </p:nvPicPr>
        <p:blipFill>
          <a:blip r:embed="rId2"/>
          <a:srcRect l="18465" t="55132" r="59045" b="10973"/>
          <a:stretch>
            <a:fillRect/>
          </a:stretch>
        </p:blipFill>
        <p:spPr bwMode="auto">
          <a:xfrm>
            <a:off x="2581275" y="1430338"/>
            <a:ext cx="2041525" cy="2017712"/>
          </a:xfrm>
          <a:prstGeom prst="rect">
            <a:avLst/>
          </a:prstGeom>
          <a:noFill/>
          <a:ln w="9525">
            <a:noFill/>
            <a:miter lim="800000"/>
            <a:headEnd/>
            <a:tailEnd/>
          </a:ln>
        </p:spPr>
      </p:pic>
      <p:cxnSp>
        <p:nvCxnSpPr>
          <p:cNvPr id="9" name="Straight Arrow Connector 8"/>
          <p:cNvCxnSpPr/>
          <p:nvPr/>
        </p:nvCxnSpPr>
        <p:spPr>
          <a:xfrm flipV="1">
            <a:off x="2058988" y="2889250"/>
            <a:ext cx="531812"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011363" y="4135438"/>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7287" name="TextBox 11"/>
          <p:cNvSpPr txBox="1">
            <a:spLocks noChangeArrowheads="1"/>
          </p:cNvSpPr>
          <p:nvPr/>
        </p:nvSpPr>
        <p:spPr bwMode="auto">
          <a:xfrm>
            <a:off x="1860550" y="2286000"/>
            <a:ext cx="709613" cy="369888"/>
          </a:xfrm>
          <a:prstGeom prst="rect">
            <a:avLst/>
          </a:prstGeom>
          <a:noFill/>
          <a:ln w="9525">
            <a:noFill/>
            <a:miter lim="800000"/>
            <a:headEnd/>
            <a:tailEnd/>
          </a:ln>
        </p:spPr>
        <p:txBody>
          <a:bodyPr wrap="none">
            <a:prstTxWarp prst="textNoShape">
              <a:avLst/>
            </a:prstTxWarp>
            <a:spAutoFit/>
          </a:bodyPr>
          <a:lstStyle/>
          <a:p>
            <a:r>
              <a:rPr lang="en-US"/>
              <a:t>[1 -1]</a:t>
            </a:r>
          </a:p>
        </p:txBody>
      </p:sp>
      <p:sp>
        <p:nvSpPr>
          <p:cNvPr id="97288" name="TextBox 12"/>
          <p:cNvSpPr txBox="1">
            <a:spLocks noChangeArrowheads="1"/>
          </p:cNvSpPr>
          <p:nvPr/>
        </p:nvSpPr>
        <p:spPr bwMode="auto">
          <a:xfrm>
            <a:off x="1878013" y="4724400"/>
            <a:ext cx="801687" cy="369888"/>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14" name="Straight Arrow Connector 13"/>
          <p:cNvCxnSpPr/>
          <p:nvPr/>
        </p:nvCxnSpPr>
        <p:spPr>
          <a:xfrm>
            <a:off x="6759575" y="2613025"/>
            <a:ext cx="354013" cy="239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837363" y="4452938"/>
            <a:ext cx="268287" cy="241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7291" name="Picture 5"/>
          <p:cNvPicPr>
            <a:picLocks noChangeAspect="1"/>
          </p:cNvPicPr>
          <p:nvPr/>
        </p:nvPicPr>
        <p:blipFill>
          <a:blip r:embed="rId2"/>
          <a:srcRect l="18465" t="7327" r="59027" b="58311"/>
          <a:stretch>
            <a:fillRect/>
          </a:stretch>
        </p:blipFill>
        <p:spPr bwMode="auto">
          <a:xfrm>
            <a:off x="0" y="2655888"/>
            <a:ext cx="2043113" cy="2044700"/>
          </a:xfrm>
          <a:prstGeom prst="rect">
            <a:avLst/>
          </a:prstGeom>
          <a:noFill/>
          <a:ln w="9525">
            <a:noFill/>
            <a:miter lim="800000"/>
            <a:headEnd/>
            <a:tailEnd/>
          </a:ln>
        </p:spPr>
      </p:pic>
      <p:pic>
        <p:nvPicPr>
          <p:cNvPr id="16" name="Picture 15"/>
          <p:cNvPicPr>
            <a:picLocks noChangeAspect="1"/>
          </p:cNvPicPr>
          <p:nvPr/>
        </p:nvPicPr>
        <p:blipFill>
          <a:blip r:embed="rId3"/>
          <a:srcRect l="61104" t="7701" r="13651" b="58372"/>
          <a:stretch>
            <a:fillRect/>
          </a:stretch>
        </p:blipFill>
        <p:spPr bwMode="auto">
          <a:xfrm>
            <a:off x="7142163" y="2652713"/>
            <a:ext cx="2001837" cy="1976437"/>
          </a:xfrm>
          <a:prstGeom prst="rect">
            <a:avLst/>
          </a:prstGeom>
          <a:noFill/>
          <a:ln w="9525">
            <a:noFill/>
            <a:miter lim="800000"/>
            <a:headEnd/>
            <a:tailEnd/>
          </a:ln>
        </p:spPr>
      </p:pic>
      <p:grpSp>
        <p:nvGrpSpPr>
          <p:cNvPr id="2" name="Group 24"/>
          <p:cNvGrpSpPr>
            <a:grpSpLocks/>
          </p:cNvGrpSpPr>
          <p:nvPr/>
        </p:nvGrpSpPr>
        <p:grpSpPr bwMode="auto">
          <a:xfrm>
            <a:off x="4749800" y="1438275"/>
            <a:ext cx="2033588" cy="4340225"/>
            <a:chOff x="4750021" y="1438401"/>
            <a:chExt cx="2033879" cy="4340564"/>
          </a:xfrm>
        </p:grpSpPr>
        <p:pic>
          <p:nvPicPr>
            <p:cNvPr id="97297" name="Picture 16"/>
            <p:cNvPicPr>
              <a:picLocks noChangeAspect="1"/>
            </p:cNvPicPr>
            <p:nvPr/>
          </p:nvPicPr>
          <p:blipFill>
            <a:blip r:embed="rId3"/>
            <a:srcRect l="61412" t="55011" r="13544" b="10924"/>
            <a:stretch>
              <a:fillRect/>
            </a:stretch>
          </p:blipFill>
          <p:spPr bwMode="auto">
            <a:xfrm>
              <a:off x="4798565" y="3793702"/>
              <a:ext cx="1985335" cy="1985263"/>
            </a:xfrm>
            <a:prstGeom prst="rect">
              <a:avLst/>
            </a:prstGeom>
            <a:noFill/>
            <a:ln w="9525">
              <a:noFill/>
              <a:miter lim="800000"/>
              <a:headEnd/>
              <a:tailEnd/>
            </a:ln>
          </p:spPr>
        </p:pic>
        <p:pic>
          <p:nvPicPr>
            <p:cNvPr id="97298" name="Picture 17"/>
            <p:cNvPicPr>
              <a:picLocks noChangeAspect="1"/>
            </p:cNvPicPr>
            <p:nvPr/>
          </p:nvPicPr>
          <p:blipFill>
            <a:blip r:embed="rId3"/>
            <a:srcRect l="17104" t="55011" r="57645" b="10924"/>
            <a:stretch>
              <a:fillRect/>
            </a:stretch>
          </p:blipFill>
          <p:spPr bwMode="auto">
            <a:xfrm>
              <a:off x="4750021" y="1438401"/>
              <a:ext cx="2001729" cy="1985263"/>
            </a:xfrm>
            <a:prstGeom prst="rect">
              <a:avLst/>
            </a:prstGeom>
            <a:noFill/>
            <a:ln w="9525">
              <a:noFill/>
              <a:miter lim="800000"/>
              <a:headEnd/>
              <a:tailEnd/>
            </a:ln>
          </p:spPr>
        </p:pic>
      </p:grpSp>
      <p:sp>
        <p:nvSpPr>
          <p:cNvPr id="20" name="Freeform 19"/>
          <p:cNvSpPr/>
          <p:nvPr/>
        </p:nvSpPr>
        <p:spPr>
          <a:xfrm>
            <a:off x="1028700" y="2973388"/>
            <a:ext cx="201613"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sp>
        <p:nvSpPr>
          <p:cNvPr id="21" name="Freeform 20"/>
          <p:cNvSpPr/>
          <p:nvPr/>
        </p:nvSpPr>
        <p:spPr>
          <a:xfrm>
            <a:off x="3592513" y="1719263"/>
            <a:ext cx="201612"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sp>
        <p:nvSpPr>
          <p:cNvPr id="22" name="Freeform 21"/>
          <p:cNvSpPr/>
          <p:nvPr/>
        </p:nvSpPr>
        <p:spPr>
          <a:xfrm>
            <a:off x="3592513" y="4065588"/>
            <a:ext cx="200025"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ea typeface="ＭＳ Ｐゴシック" pitchFamily="-1" charset="-128"/>
                <a:cs typeface="ＭＳ Ｐゴシック" pitchFamily="-1" charset="-128"/>
              </a:rPr>
              <a:t>Thresholding edges</a:t>
            </a:r>
          </a:p>
        </p:txBody>
      </p:sp>
      <p:pic>
        <p:nvPicPr>
          <p:cNvPr id="4" name="Picture 3"/>
          <p:cNvPicPr>
            <a:picLocks noChangeAspect="1"/>
          </p:cNvPicPr>
          <p:nvPr/>
        </p:nvPicPr>
        <p:blipFill>
          <a:blip r:embed="rId2"/>
          <a:srcRect l="57080" t="20003" r="9489" b="23486"/>
          <a:stretch>
            <a:fillRect/>
          </a:stretch>
        </p:blipFill>
        <p:spPr bwMode="auto">
          <a:xfrm>
            <a:off x="4505325" y="1047750"/>
            <a:ext cx="2709863" cy="2722563"/>
          </a:xfrm>
          <a:prstGeom prst="rect">
            <a:avLst/>
          </a:prstGeom>
          <a:noFill/>
          <a:ln w="9525">
            <a:noFill/>
            <a:miter lim="800000"/>
            <a:headEnd/>
            <a:tailEnd/>
          </a:ln>
        </p:spPr>
      </p:pic>
      <p:pic>
        <p:nvPicPr>
          <p:cNvPr id="5" name="Picture 4"/>
          <p:cNvPicPr>
            <a:picLocks noChangeAspect="1"/>
          </p:cNvPicPr>
          <p:nvPr/>
        </p:nvPicPr>
        <p:blipFill>
          <a:blip r:embed="rId3"/>
          <a:srcRect l="57156" t="20250" r="9566" b="23593"/>
          <a:stretch>
            <a:fillRect/>
          </a:stretch>
        </p:blipFill>
        <p:spPr bwMode="auto">
          <a:xfrm>
            <a:off x="1539875" y="3895725"/>
            <a:ext cx="2698750" cy="2716213"/>
          </a:xfrm>
          <a:prstGeom prst="rect">
            <a:avLst/>
          </a:prstGeom>
          <a:noFill/>
          <a:ln w="9525">
            <a:noFill/>
            <a:miter lim="800000"/>
            <a:headEnd/>
            <a:tailEnd/>
          </a:ln>
        </p:spPr>
      </p:pic>
      <p:pic>
        <p:nvPicPr>
          <p:cNvPr id="6" name="Picture 5"/>
          <p:cNvPicPr>
            <a:picLocks noChangeAspect="1"/>
          </p:cNvPicPr>
          <p:nvPr/>
        </p:nvPicPr>
        <p:blipFill>
          <a:blip r:embed="rId4"/>
          <a:srcRect l="57021" t="20505" r="9697" b="23720"/>
          <a:stretch>
            <a:fillRect/>
          </a:stretch>
        </p:blipFill>
        <p:spPr bwMode="auto">
          <a:xfrm>
            <a:off x="4503738" y="3914775"/>
            <a:ext cx="2692400" cy="2697163"/>
          </a:xfrm>
          <a:prstGeom prst="rect">
            <a:avLst/>
          </a:prstGeom>
          <a:noFill/>
          <a:ln w="9525">
            <a:noFill/>
            <a:miter lim="800000"/>
            <a:headEnd/>
            <a:tailEnd/>
          </a:ln>
        </p:spPr>
      </p:pic>
      <p:pic>
        <p:nvPicPr>
          <p:cNvPr id="98310" name="Picture 6"/>
          <p:cNvPicPr>
            <a:picLocks noChangeAspect="1"/>
          </p:cNvPicPr>
          <p:nvPr/>
        </p:nvPicPr>
        <p:blipFill>
          <a:blip r:embed="rId5"/>
          <a:srcRect l="18465" t="7327" r="59027" b="58311"/>
          <a:stretch>
            <a:fillRect/>
          </a:stretch>
        </p:blipFill>
        <p:spPr bwMode="auto">
          <a:xfrm>
            <a:off x="1524000" y="1044575"/>
            <a:ext cx="2714625" cy="271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4"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2645" name="Picture 10"/>
          <p:cNvPicPr>
            <a:picLocks noChangeAspect="1"/>
          </p:cNvPicPr>
          <p:nvPr/>
        </p:nvPicPr>
        <p:blipFill>
          <a:blip r:embed="rId3"/>
          <a:srcRect r="66645" b="21133"/>
          <a:stretch>
            <a:fillRect/>
          </a:stretch>
        </p:blipFill>
        <p:spPr bwMode="auto">
          <a:xfrm>
            <a:off x="2982722" y="1249686"/>
            <a:ext cx="2476875" cy="1978811"/>
          </a:xfrm>
          <a:prstGeom prst="rect">
            <a:avLst/>
          </a:prstGeom>
          <a:noFill/>
          <a:ln w="9525">
            <a:noFill/>
            <a:miter lim="800000"/>
            <a:headEnd/>
            <a:tailEnd/>
          </a:ln>
        </p:spPr>
      </p:pic>
      <p:pic>
        <p:nvPicPr>
          <p:cNvPr id="112646" name="Picture 12"/>
          <p:cNvPicPr>
            <a:picLocks noChangeAspect="1"/>
          </p:cNvPicPr>
          <p:nvPr/>
        </p:nvPicPr>
        <p:blipFill>
          <a:blip r:embed="rId4"/>
          <a:srcRect/>
          <a:stretch>
            <a:fillRect/>
          </a:stretch>
        </p:blipFill>
        <p:spPr bwMode="auto">
          <a:xfrm>
            <a:off x="440483" y="1217907"/>
            <a:ext cx="1927225" cy="1927225"/>
          </a:xfrm>
          <a:prstGeom prst="rect">
            <a:avLst/>
          </a:prstGeom>
          <a:noFill/>
          <a:ln w="9525">
            <a:noFill/>
            <a:miter lim="800000"/>
            <a:headEnd/>
            <a:tailEnd/>
          </a:ln>
        </p:spPr>
      </p:pic>
      <p:sp>
        <p:nvSpPr>
          <p:cNvPr id="112647" name="TextBox 13"/>
          <p:cNvSpPr txBox="1">
            <a:spLocks noChangeArrowheads="1"/>
          </p:cNvSpPr>
          <p:nvPr/>
        </p:nvSpPr>
        <p:spPr bwMode="auto">
          <a:xfrm>
            <a:off x="-21407" y="1951066"/>
            <a:ext cx="492125" cy="369887"/>
          </a:xfrm>
          <a:prstGeom prst="rect">
            <a:avLst/>
          </a:prstGeom>
          <a:noFill/>
          <a:ln w="9525">
            <a:noFill/>
            <a:miter lim="800000"/>
            <a:headEnd/>
            <a:tailEnd/>
          </a:ln>
        </p:spPr>
        <p:txBody>
          <a:bodyPr wrap="none">
            <a:prstTxWarp prst="textNoShape">
              <a:avLst/>
            </a:prstTxWarp>
            <a:spAutoFit/>
          </a:bodyPr>
          <a:lstStyle/>
          <a:p>
            <a:r>
              <a:rPr lang="en-US" dirty="0"/>
              <a:t>log </a:t>
            </a:r>
          </a:p>
        </p:txBody>
      </p:sp>
      <p:cxnSp>
        <p:nvCxnSpPr>
          <p:cNvPr id="20" name="Straight Arrow Connector 19"/>
          <p:cNvCxnSpPr/>
          <p:nvPr/>
        </p:nvCxnSpPr>
        <p:spPr>
          <a:xfrm flipV="1">
            <a:off x="2489502" y="2086369"/>
            <a:ext cx="240299" cy="11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5" name="Picture 10"/>
          <p:cNvPicPr>
            <a:picLocks noChangeAspect="1"/>
          </p:cNvPicPr>
          <p:nvPr/>
        </p:nvPicPr>
        <p:blipFill>
          <a:blip r:embed="rId3"/>
          <a:srcRect l="33675" r="33749" b="21831"/>
          <a:stretch>
            <a:fillRect/>
          </a:stretch>
        </p:blipFill>
        <p:spPr bwMode="auto">
          <a:xfrm>
            <a:off x="6452852" y="1088537"/>
            <a:ext cx="2691148" cy="2181925"/>
          </a:xfrm>
          <a:prstGeom prst="rect">
            <a:avLst/>
          </a:prstGeom>
          <a:noFill/>
          <a:ln w="9525">
            <a:noFill/>
            <a:miter lim="800000"/>
            <a:headEnd/>
            <a:tailEnd/>
          </a:ln>
        </p:spPr>
      </p:pic>
      <p:grpSp>
        <p:nvGrpSpPr>
          <p:cNvPr id="2" name="Group 37"/>
          <p:cNvGrpSpPr/>
          <p:nvPr/>
        </p:nvGrpSpPr>
        <p:grpSpPr>
          <a:xfrm>
            <a:off x="5379019" y="1954021"/>
            <a:ext cx="1219962" cy="369332"/>
            <a:chOff x="3572898" y="4807312"/>
            <a:chExt cx="1219962" cy="369332"/>
          </a:xfrm>
        </p:grpSpPr>
        <p:graphicFrame>
          <p:nvGraphicFramePr>
            <p:cNvPr id="36" name="Object 2"/>
            <p:cNvGraphicFramePr>
              <a:graphicFrameLocks noChangeAspect="1"/>
            </p:cNvGraphicFramePr>
            <p:nvPr/>
          </p:nvGraphicFramePr>
          <p:xfrm>
            <a:off x="3572898" y="4861598"/>
            <a:ext cx="300037" cy="276225"/>
          </p:xfrm>
          <a:graphic>
            <a:graphicData uri="http://schemas.openxmlformats.org/presentationml/2006/ole">
              <p:oleObj spid="_x0000_s320514" name="Equation" r:id="rId5" imgW="152400" imgH="139700" progId="Equation.3">
                <p:embed/>
              </p:oleObj>
            </a:graphicData>
          </a:graphic>
        </p:graphicFrame>
        <p:sp>
          <p:nvSpPr>
            <p:cNvPr id="37" name="TextBox 15"/>
            <p:cNvSpPr txBox="1">
              <a:spLocks noChangeArrowheads="1"/>
            </p:cNvSpPr>
            <p:nvPr/>
          </p:nvSpPr>
          <p:spPr bwMode="auto">
            <a:xfrm>
              <a:off x="3883236" y="4807312"/>
              <a:ext cx="909624" cy="369332"/>
            </a:xfrm>
            <a:prstGeom prst="rect">
              <a:avLst/>
            </a:prstGeom>
            <a:noFill/>
            <a:ln w="9525">
              <a:noFill/>
              <a:miter lim="800000"/>
              <a:headEnd/>
              <a:tailEnd/>
            </a:ln>
          </p:spPr>
          <p:txBody>
            <a:bodyPr wrap="none">
              <a:prstTxWarp prst="textNoShape">
                <a:avLst/>
              </a:prstTxWarp>
              <a:spAutoFit/>
            </a:bodyPr>
            <a:lstStyle/>
            <a:p>
              <a:r>
                <a:rPr lang="en-US" dirty="0"/>
                <a:t>[1 -1</a:t>
              </a:r>
              <a:r>
                <a:rPr lang="en-US" dirty="0" smtClean="0"/>
                <a:t>] = </a:t>
              </a:r>
              <a:endParaRPr lang="en-US" dirty="0"/>
            </a:p>
          </p:txBody>
        </p:sp>
      </p:grpSp>
      <p:sp>
        <p:nvSpPr>
          <p:cNvPr id="40" name="TextBox 39"/>
          <p:cNvSpPr txBox="1"/>
          <p:nvPr/>
        </p:nvSpPr>
        <p:spPr>
          <a:xfrm>
            <a:off x="1426753" y="3397560"/>
            <a:ext cx="5955476" cy="923330"/>
          </a:xfrm>
          <a:prstGeom prst="rect">
            <a:avLst/>
          </a:prstGeom>
          <a:noFill/>
        </p:spPr>
        <p:txBody>
          <a:bodyPr wrap="none" rtlCol="0">
            <a:spAutoFit/>
          </a:bodyPr>
          <a:lstStyle/>
          <a:p>
            <a:r>
              <a:rPr lang="en-US" dirty="0" smtClean="0"/>
              <a:t>Assumption:</a:t>
            </a:r>
          </a:p>
          <a:p>
            <a:pPr>
              <a:buFont typeface="Arial"/>
              <a:buChar char="•"/>
            </a:pPr>
            <a:r>
              <a:rPr lang="en-US" dirty="0" smtClean="0"/>
              <a:t> Large derivatives correspond to changes in reflectance</a:t>
            </a:r>
          </a:p>
          <a:p>
            <a:pPr>
              <a:buFont typeface="Arial"/>
              <a:buChar char="•"/>
            </a:pPr>
            <a:r>
              <a:rPr lang="en-US" dirty="0" smtClean="0"/>
              <a:t> Small derivatives correspond to changes in illumination</a:t>
            </a:r>
            <a:endParaRPr lang="en-US" dirty="0"/>
          </a:p>
        </p:txBody>
      </p:sp>
      <p:pic>
        <p:nvPicPr>
          <p:cNvPr id="41" name="Picture 12"/>
          <p:cNvPicPr>
            <a:picLocks noChangeAspect="1"/>
          </p:cNvPicPr>
          <p:nvPr/>
        </p:nvPicPr>
        <p:blipFill>
          <a:blip r:embed="rId4"/>
          <a:srcRect/>
          <a:stretch>
            <a:fillRect/>
          </a:stretch>
        </p:blipFill>
        <p:spPr bwMode="auto">
          <a:xfrm>
            <a:off x="717550" y="4437650"/>
            <a:ext cx="1927225" cy="1927225"/>
          </a:xfrm>
          <a:prstGeom prst="rect">
            <a:avLst/>
          </a:prstGeom>
          <a:noFill/>
          <a:ln w="9525">
            <a:noFill/>
            <a:miter lim="800000"/>
            <a:headEnd/>
            <a:tailEnd/>
          </a:ln>
        </p:spPr>
      </p:pic>
      <p:sp>
        <p:nvSpPr>
          <p:cNvPr id="42" name="TextBox 13"/>
          <p:cNvSpPr txBox="1">
            <a:spLocks noChangeArrowheads="1"/>
          </p:cNvSpPr>
          <p:nvPr/>
        </p:nvSpPr>
        <p:spPr bwMode="auto">
          <a:xfrm>
            <a:off x="176213" y="5220288"/>
            <a:ext cx="492125" cy="369887"/>
          </a:xfrm>
          <a:prstGeom prst="rect">
            <a:avLst/>
          </a:prstGeom>
          <a:noFill/>
          <a:ln w="9525">
            <a:noFill/>
            <a:miter lim="800000"/>
            <a:headEnd/>
            <a:tailEnd/>
          </a:ln>
        </p:spPr>
        <p:txBody>
          <a:bodyPr wrap="none">
            <a:prstTxWarp prst="textNoShape">
              <a:avLst/>
            </a:prstTxWarp>
            <a:spAutoFit/>
          </a:bodyPr>
          <a:lstStyle/>
          <a:p>
            <a:r>
              <a:rPr lang="en-US"/>
              <a:t>log </a:t>
            </a:r>
          </a:p>
        </p:txBody>
      </p:sp>
      <p:graphicFrame>
        <p:nvGraphicFramePr>
          <p:cNvPr id="43" name="Object 2"/>
          <p:cNvGraphicFramePr>
            <a:graphicFrameLocks noChangeAspect="1"/>
          </p:cNvGraphicFramePr>
          <p:nvPr/>
        </p:nvGraphicFramePr>
        <p:xfrm>
          <a:off x="2947988" y="4791663"/>
          <a:ext cx="300037" cy="276225"/>
        </p:xfrm>
        <a:graphic>
          <a:graphicData uri="http://schemas.openxmlformats.org/presentationml/2006/ole">
            <p:oleObj spid="_x0000_s320515" name="Equation" r:id="rId6" imgW="152400" imgH="139700" progId="Equation.3">
              <p:embed/>
            </p:oleObj>
          </a:graphicData>
        </a:graphic>
      </p:graphicFrame>
      <p:sp>
        <p:nvSpPr>
          <p:cNvPr id="47" name="TextBox 15"/>
          <p:cNvSpPr txBox="1">
            <a:spLocks noChangeArrowheads="1"/>
          </p:cNvSpPr>
          <p:nvPr/>
        </p:nvSpPr>
        <p:spPr bwMode="auto">
          <a:xfrm>
            <a:off x="3406775" y="4745625"/>
            <a:ext cx="711200" cy="368300"/>
          </a:xfrm>
          <a:prstGeom prst="rect">
            <a:avLst/>
          </a:prstGeom>
          <a:noFill/>
          <a:ln w="9525">
            <a:noFill/>
            <a:miter lim="800000"/>
            <a:headEnd/>
            <a:tailEnd/>
          </a:ln>
        </p:spPr>
        <p:txBody>
          <a:bodyPr wrap="none">
            <a:prstTxWarp prst="textNoShape">
              <a:avLst/>
            </a:prstTxWarp>
            <a:spAutoFit/>
          </a:bodyPr>
          <a:lstStyle/>
          <a:p>
            <a:r>
              <a:rPr lang="en-US"/>
              <a:t>[1 -1]</a:t>
            </a:r>
          </a:p>
        </p:txBody>
      </p:sp>
      <p:graphicFrame>
        <p:nvGraphicFramePr>
          <p:cNvPr id="54" name="Object 3"/>
          <p:cNvGraphicFramePr>
            <a:graphicFrameLocks noChangeAspect="1"/>
          </p:cNvGraphicFramePr>
          <p:nvPr/>
        </p:nvGraphicFramePr>
        <p:xfrm>
          <a:off x="2965450" y="5817188"/>
          <a:ext cx="300038" cy="276225"/>
        </p:xfrm>
        <a:graphic>
          <a:graphicData uri="http://schemas.openxmlformats.org/presentationml/2006/ole">
            <p:oleObj spid="_x0000_s320516" name="Equation" r:id="rId7" imgW="152400" imgH="139700" progId="Equation.3">
              <p:embed/>
            </p:oleObj>
          </a:graphicData>
        </a:graphic>
      </p:graphicFrame>
      <p:sp>
        <p:nvSpPr>
          <p:cNvPr id="57" name="TextBox 17"/>
          <p:cNvSpPr txBox="1">
            <a:spLocks noChangeArrowheads="1"/>
          </p:cNvSpPr>
          <p:nvPr/>
        </p:nvSpPr>
        <p:spPr bwMode="auto">
          <a:xfrm>
            <a:off x="3400425" y="5763213"/>
            <a:ext cx="801688"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58" name="Straight Arrow Connector 57"/>
          <p:cNvCxnSpPr/>
          <p:nvPr/>
        </p:nvCxnSpPr>
        <p:spPr>
          <a:xfrm>
            <a:off x="4232275" y="4936125"/>
            <a:ext cx="3651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241800" y="5953713"/>
            <a:ext cx="36512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914900" y="4920250"/>
            <a:ext cx="10318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916488" y="5953713"/>
            <a:ext cx="10318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flipH="1" flipV="1">
            <a:off x="5014119" y="5927519"/>
            <a:ext cx="844550"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V="1">
            <a:off x="4978401" y="4912312"/>
            <a:ext cx="8937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5014119" y="5051219"/>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5304632" y="4963906"/>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flipV="1">
            <a:off x="5450681" y="4508294"/>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5457032" y="4884531"/>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341938" y="491866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flipH="1" flipV="1">
            <a:off x="5023644" y="6084682"/>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5314950" y="5998163"/>
            <a:ext cx="904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flipH="1" flipV="1">
            <a:off x="5460206" y="5541757"/>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5465763" y="5918788"/>
            <a:ext cx="90487"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351463" y="595371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223000" y="4909138"/>
            <a:ext cx="477838" cy="26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6232525" y="5658438"/>
            <a:ext cx="506413" cy="26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845114" y="5228285"/>
            <a:ext cx="313044" cy="369332"/>
          </a:xfrm>
          <a:prstGeom prst="rect">
            <a:avLst/>
          </a:prstGeom>
          <a:noFill/>
        </p:spPr>
        <p:txBody>
          <a:bodyPr wrap="none" rtlCol="0">
            <a:spAutoFit/>
          </a:bodyPr>
          <a:lstStyle/>
          <a:p>
            <a:r>
              <a:rPr lang="en-US" dirty="0" smtClean="0"/>
              <a:t>?</a:t>
            </a:r>
            <a:endParaRPr lang="en-US" dirty="0"/>
          </a:p>
        </p:txBody>
      </p:sp>
      <p:pic>
        <p:nvPicPr>
          <p:cNvPr id="38" name="Picture 53"/>
          <p:cNvPicPr>
            <a:picLocks noChangeAspect="1"/>
          </p:cNvPicPr>
          <p:nvPr/>
        </p:nvPicPr>
        <p:blipFill>
          <a:blip r:embed="rId8"/>
          <a:srcRect/>
          <a:stretch>
            <a:fillRect/>
          </a:stretch>
        </p:blipFill>
        <p:spPr bwMode="auto">
          <a:xfrm>
            <a:off x="6841505" y="4437917"/>
            <a:ext cx="2057400" cy="2058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273" r="976" b="497"/>
          <a:stretch>
            <a:fillRect/>
          </a:stretch>
        </p:blipFill>
        <p:spPr>
          <a:xfrm>
            <a:off x="0" y="869565"/>
            <a:ext cx="9147893" cy="5067257"/>
          </a:xfrm>
          <a:prstGeom prst="rect">
            <a:avLst/>
          </a:prstGeom>
        </p:spPr>
      </p:pic>
      <p:cxnSp>
        <p:nvCxnSpPr>
          <p:cNvPr id="5" name="Straight Arrow Connector 4"/>
          <p:cNvCxnSpPr/>
          <p:nvPr/>
        </p:nvCxnSpPr>
        <p:spPr>
          <a:xfrm rot="5400000">
            <a:off x="1835983" y="1200864"/>
            <a:ext cx="2328176" cy="1674883"/>
          </a:xfrm>
          <a:prstGeom prst="straightConnector1">
            <a:avLst/>
          </a:prstGeom>
          <a:ln w="4762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6200000" flipH="1">
            <a:off x="4905069" y="1187062"/>
            <a:ext cx="2346585" cy="1555252"/>
          </a:xfrm>
          <a:prstGeom prst="straightConnector1">
            <a:avLst/>
          </a:prstGeom>
          <a:ln w="4762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558342" y="0"/>
            <a:ext cx="4230345" cy="769441"/>
          </a:xfrm>
          <a:prstGeom prst="rect">
            <a:avLst/>
          </a:prstGeom>
          <a:noFill/>
        </p:spPr>
        <p:txBody>
          <a:bodyPr wrap="none" rtlCol="0">
            <a:spAutoFit/>
          </a:bodyPr>
          <a:lstStyle/>
          <a:p>
            <a:r>
              <a:rPr lang="en-US" sz="4400" dirty="0" smtClean="0">
                <a:solidFill>
                  <a:prstClr val="white"/>
                </a:solidFill>
              </a:rPr>
              <a:t>Same gray level</a:t>
            </a:r>
            <a:endParaRPr lang="en-US" sz="4400" dirty="0">
              <a:solidFill>
                <a:prstClr val="white"/>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73" r="976" b="497"/>
          <a:stretch>
            <a:fillRect/>
          </a:stretch>
        </p:blipFill>
        <p:spPr>
          <a:xfrm>
            <a:off x="312891" y="2953932"/>
            <a:ext cx="2427912" cy="1344884"/>
          </a:xfrm>
          <a:prstGeom prst="rect">
            <a:avLst/>
          </a:prstGeom>
        </p:spPr>
      </p:pic>
      <p:grpSp>
        <p:nvGrpSpPr>
          <p:cNvPr id="21" name="Group 20"/>
          <p:cNvGrpSpPr/>
          <p:nvPr/>
        </p:nvGrpSpPr>
        <p:grpSpPr>
          <a:xfrm>
            <a:off x="1983208" y="1479762"/>
            <a:ext cx="3576147" cy="4273677"/>
            <a:chOff x="1983208" y="1479762"/>
            <a:chExt cx="3576147" cy="4273677"/>
          </a:xfrm>
        </p:grpSpPr>
        <p:sp>
          <p:nvSpPr>
            <p:cNvPr id="5" name="TextBox 15"/>
            <p:cNvSpPr txBox="1">
              <a:spLocks noChangeArrowheads="1"/>
            </p:cNvSpPr>
            <p:nvPr/>
          </p:nvSpPr>
          <p:spPr bwMode="auto">
            <a:xfrm>
              <a:off x="2099989" y="2154877"/>
              <a:ext cx="711200" cy="368300"/>
            </a:xfrm>
            <a:prstGeom prst="rect">
              <a:avLst/>
            </a:prstGeom>
            <a:noFill/>
            <a:ln w="9525">
              <a:noFill/>
              <a:miter lim="800000"/>
              <a:headEnd/>
              <a:tailEnd/>
            </a:ln>
          </p:spPr>
          <p:txBody>
            <a:bodyPr wrap="none">
              <a:prstTxWarp prst="textNoShape">
                <a:avLst/>
              </a:prstTxWarp>
              <a:spAutoFit/>
            </a:bodyPr>
            <a:lstStyle/>
            <a:p>
              <a:r>
                <a:rPr lang="en-US" dirty="0"/>
                <a:t>[1 -1]</a:t>
              </a:r>
            </a:p>
          </p:txBody>
        </p:sp>
        <p:sp>
          <p:nvSpPr>
            <p:cNvPr id="7" name="TextBox 17"/>
            <p:cNvSpPr txBox="1">
              <a:spLocks noChangeArrowheads="1"/>
            </p:cNvSpPr>
            <p:nvPr/>
          </p:nvSpPr>
          <p:spPr bwMode="auto">
            <a:xfrm>
              <a:off x="1983208" y="4644833"/>
              <a:ext cx="801688" cy="368300"/>
            </a:xfrm>
            <a:prstGeom prst="rect">
              <a:avLst/>
            </a:prstGeom>
            <a:noFill/>
            <a:ln w="9525">
              <a:noFill/>
              <a:miter lim="800000"/>
              <a:headEnd/>
              <a:tailEnd/>
            </a:ln>
          </p:spPr>
          <p:txBody>
            <a:bodyPr wrap="none">
              <a:prstTxWarp prst="textNoShape">
                <a:avLst/>
              </a:prstTxWarp>
              <a:spAutoFit/>
            </a:bodyPr>
            <a:lstStyle/>
            <a:p>
              <a:r>
                <a:rPr lang="en-US" dirty="0"/>
                <a:t>[1 -1]</a:t>
              </a:r>
              <a:r>
                <a:rPr lang="en-US" baseline="30000" dirty="0"/>
                <a:t>T</a:t>
              </a:r>
            </a:p>
          </p:txBody>
        </p:sp>
        <p:pic>
          <p:nvPicPr>
            <p:cNvPr id="25" name="Picture 24"/>
            <p:cNvPicPr>
              <a:picLocks noChangeAspect="1"/>
            </p:cNvPicPr>
            <p:nvPr/>
          </p:nvPicPr>
          <p:blipFill>
            <a:blip r:embed="rId3"/>
            <a:stretch>
              <a:fillRect/>
            </a:stretch>
          </p:blipFill>
          <p:spPr>
            <a:xfrm>
              <a:off x="3044628" y="1479762"/>
              <a:ext cx="2495379" cy="1375596"/>
            </a:xfrm>
            <a:prstGeom prst="rect">
              <a:avLst/>
            </a:prstGeom>
          </p:spPr>
        </p:pic>
        <p:pic>
          <p:nvPicPr>
            <p:cNvPr id="26" name="Picture 25"/>
            <p:cNvPicPr>
              <a:picLocks noChangeAspect="1"/>
            </p:cNvPicPr>
            <p:nvPr/>
          </p:nvPicPr>
          <p:blipFill>
            <a:blip r:embed="rId4"/>
            <a:stretch>
              <a:fillRect/>
            </a:stretch>
          </p:blipFill>
          <p:spPr>
            <a:xfrm>
              <a:off x="3066267" y="4380293"/>
              <a:ext cx="2493088" cy="1373146"/>
            </a:xfrm>
            <a:prstGeom prst="rect">
              <a:avLst/>
            </a:prstGeom>
          </p:spPr>
        </p:pic>
        <p:cxnSp>
          <p:nvCxnSpPr>
            <p:cNvPr id="34" name="Straight Arrow Connector 33"/>
            <p:cNvCxnSpPr/>
            <p:nvPr/>
          </p:nvCxnSpPr>
          <p:spPr>
            <a:xfrm flipV="1">
              <a:off x="2770003" y="2742280"/>
              <a:ext cx="193256" cy="110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825219" y="4325072"/>
              <a:ext cx="184053" cy="736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5668843" y="447159"/>
            <a:ext cx="3016595" cy="2831154"/>
            <a:chOff x="5668843" y="447159"/>
            <a:chExt cx="3016595" cy="2831154"/>
          </a:xfrm>
        </p:grpSpPr>
        <p:pic>
          <p:nvPicPr>
            <p:cNvPr id="27" name="Picture 26"/>
            <p:cNvPicPr>
              <a:picLocks noChangeAspect="1"/>
            </p:cNvPicPr>
            <p:nvPr/>
          </p:nvPicPr>
          <p:blipFill>
            <a:blip r:embed="rId5"/>
            <a:stretch>
              <a:fillRect/>
            </a:stretch>
          </p:blipFill>
          <p:spPr>
            <a:xfrm>
              <a:off x="6393677" y="447159"/>
              <a:ext cx="2287208" cy="1254418"/>
            </a:xfrm>
            <a:prstGeom prst="rect">
              <a:avLst/>
            </a:prstGeom>
          </p:spPr>
        </p:pic>
        <p:pic>
          <p:nvPicPr>
            <p:cNvPr id="28" name="Picture 27"/>
            <p:cNvPicPr>
              <a:picLocks noChangeAspect="1"/>
            </p:cNvPicPr>
            <p:nvPr/>
          </p:nvPicPr>
          <p:blipFill>
            <a:blip r:embed="rId6"/>
            <a:stretch>
              <a:fillRect/>
            </a:stretch>
          </p:blipFill>
          <p:spPr>
            <a:xfrm>
              <a:off x="6416227" y="2030469"/>
              <a:ext cx="2269211" cy="1247844"/>
            </a:xfrm>
            <a:prstGeom prst="rect">
              <a:avLst/>
            </a:prstGeom>
          </p:spPr>
        </p:pic>
        <p:cxnSp>
          <p:nvCxnSpPr>
            <p:cNvPr id="38" name="Straight Arrow Connector 37"/>
            <p:cNvCxnSpPr/>
            <p:nvPr/>
          </p:nvCxnSpPr>
          <p:spPr>
            <a:xfrm flipV="1">
              <a:off x="5668843" y="1352735"/>
              <a:ext cx="588971" cy="5061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668843" y="2263761"/>
              <a:ext cx="634984" cy="3404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779277" y="1288317"/>
              <a:ext cx="319468" cy="369332"/>
            </a:xfrm>
            <a:prstGeom prst="rect">
              <a:avLst/>
            </a:prstGeom>
            <a:noFill/>
          </p:spPr>
          <p:txBody>
            <a:bodyPr wrap="none" rtlCol="0">
              <a:spAutoFit/>
            </a:bodyPr>
            <a:lstStyle/>
            <a:p>
              <a:r>
                <a:rPr lang="en-US" dirty="0" smtClean="0"/>
                <a:t>&gt;</a:t>
              </a:r>
              <a:endParaRPr lang="en-US" dirty="0"/>
            </a:p>
          </p:txBody>
        </p:sp>
        <p:sp>
          <p:nvSpPr>
            <p:cNvPr id="44" name="TextBox 43"/>
            <p:cNvSpPr txBox="1"/>
            <p:nvPr/>
          </p:nvSpPr>
          <p:spPr>
            <a:xfrm>
              <a:off x="5802837" y="2103282"/>
              <a:ext cx="319468" cy="369332"/>
            </a:xfrm>
            <a:prstGeom prst="rect">
              <a:avLst/>
            </a:prstGeom>
            <a:noFill/>
          </p:spPr>
          <p:txBody>
            <a:bodyPr wrap="none" rtlCol="0">
              <a:spAutoFit/>
            </a:bodyPr>
            <a:lstStyle/>
            <a:p>
              <a:r>
                <a:rPr lang="en-US" dirty="0" smtClean="0"/>
                <a:t>&lt;</a:t>
              </a:r>
              <a:endParaRPr lang="en-US" dirty="0"/>
            </a:p>
          </p:txBody>
        </p:sp>
      </p:grpSp>
      <p:grpSp>
        <p:nvGrpSpPr>
          <p:cNvPr id="31" name="Group 30"/>
          <p:cNvGrpSpPr/>
          <p:nvPr/>
        </p:nvGrpSpPr>
        <p:grpSpPr>
          <a:xfrm>
            <a:off x="5683203" y="3804530"/>
            <a:ext cx="3009867" cy="2731390"/>
            <a:chOff x="5683203" y="3804530"/>
            <a:chExt cx="3009867" cy="2731390"/>
          </a:xfrm>
        </p:grpSpPr>
        <p:pic>
          <p:nvPicPr>
            <p:cNvPr id="29" name="Picture 28"/>
            <p:cNvPicPr>
              <a:picLocks noChangeAspect="1"/>
            </p:cNvPicPr>
            <p:nvPr/>
          </p:nvPicPr>
          <p:blipFill>
            <a:blip r:embed="rId7"/>
            <a:stretch>
              <a:fillRect/>
            </a:stretch>
          </p:blipFill>
          <p:spPr>
            <a:xfrm>
              <a:off x="6425340" y="3804530"/>
              <a:ext cx="2252774" cy="1233976"/>
            </a:xfrm>
            <a:prstGeom prst="rect">
              <a:avLst/>
            </a:prstGeom>
          </p:spPr>
        </p:pic>
        <p:pic>
          <p:nvPicPr>
            <p:cNvPr id="30" name="Picture 29"/>
            <p:cNvPicPr>
              <a:picLocks noChangeAspect="1"/>
            </p:cNvPicPr>
            <p:nvPr/>
          </p:nvPicPr>
          <p:blipFill>
            <a:blip r:embed="rId8"/>
            <a:stretch>
              <a:fillRect/>
            </a:stretch>
          </p:blipFill>
          <p:spPr>
            <a:xfrm>
              <a:off x="6423462" y="5287858"/>
              <a:ext cx="2269608" cy="1248062"/>
            </a:xfrm>
            <a:prstGeom prst="rect">
              <a:avLst/>
            </a:prstGeom>
          </p:spPr>
        </p:pic>
        <p:cxnSp>
          <p:nvCxnSpPr>
            <p:cNvPr id="41" name="Straight Arrow Connector 40"/>
            <p:cNvCxnSpPr/>
            <p:nvPr/>
          </p:nvCxnSpPr>
          <p:spPr>
            <a:xfrm flipV="1">
              <a:off x="5683203" y="4330235"/>
              <a:ext cx="588971" cy="5061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683203" y="5241261"/>
              <a:ext cx="634984" cy="3404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784435" y="4275022"/>
              <a:ext cx="319468" cy="369332"/>
            </a:xfrm>
            <a:prstGeom prst="rect">
              <a:avLst/>
            </a:prstGeom>
            <a:noFill/>
          </p:spPr>
          <p:txBody>
            <a:bodyPr wrap="none" rtlCol="0">
              <a:spAutoFit/>
            </a:bodyPr>
            <a:lstStyle/>
            <a:p>
              <a:r>
                <a:rPr lang="en-US" dirty="0" smtClean="0"/>
                <a:t>&gt;</a:t>
              </a:r>
              <a:endParaRPr lang="en-US" dirty="0"/>
            </a:p>
          </p:txBody>
        </p:sp>
        <p:sp>
          <p:nvSpPr>
            <p:cNvPr id="46" name="TextBox 45"/>
            <p:cNvSpPr txBox="1"/>
            <p:nvPr/>
          </p:nvSpPr>
          <p:spPr>
            <a:xfrm>
              <a:off x="5807995" y="5089987"/>
              <a:ext cx="319468" cy="369332"/>
            </a:xfrm>
            <a:prstGeom prst="rect">
              <a:avLst/>
            </a:prstGeom>
            <a:noFill/>
          </p:spPr>
          <p:txBody>
            <a:bodyPr wrap="none" rtlCol="0">
              <a:spAutoFit/>
            </a:bodyPr>
            <a:lstStyle/>
            <a:p>
              <a:r>
                <a:rPr lang="en-US" dirty="0" smtClean="0"/>
                <a:t>&lt;</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421146" y="290721"/>
            <a:ext cx="2287208" cy="1254418"/>
          </a:xfrm>
          <a:prstGeom prst="rect">
            <a:avLst/>
          </a:prstGeom>
        </p:spPr>
      </p:pic>
      <p:pic>
        <p:nvPicPr>
          <p:cNvPr id="28" name="Picture 27"/>
          <p:cNvPicPr>
            <a:picLocks noChangeAspect="1"/>
          </p:cNvPicPr>
          <p:nvPr/>
        </p:nvPicPr>
        <p:blipFill>
          <a:blip r:embed="rId3"/>
          <a:stretch>
            <a:fillRect/>
          </a:stretch>
        </p:blipFill>
        <p:spPr>
          <a:xfrm>
            <a:off x="443696" y="1874031"/>
            <a:ext cx="2269211" cy="1247844"/>
          </a:xfrm>
          <a:prstGeom prst="rect">
            <a:avLst/>
          </a:prstGeom>
        </p:spPr>
      </p:pic>
      <p:pic>
        <p:nvPicPr>
          <p:cNvPr id="29" name="Picture 28"/>
          <p:cNvPicPr>
            <a:picLocks noChangeAspect="1"/>
          </p:cNvPicPr>
          <p:nvPr/>
        </p:nvPicPr>
        <p:blipFill>
          <a:blip r:embed="rId4"/>
          <a:stretch>
            <a:fillRect/>
          </a:stretch>
        </p:blipFill>
        <p:spPr>
          <a:xfrm>
            <a:off x="452809" y="3648092"/>
            <a:ext cx="2252774" cy="1233976"/>
          </a:xfrm>
          <a:prstGeom prst="rect">
            <a:avLst/>
          </a:prstGeom>
        </p:spPr>
      </p:pic>
      <p:pic>
        <p:nvPicPr>
          <p:cNvPr id="30" name="Picture 29"/>
          <p:cNvPicPr>
            <a:picLocks noChangeAspect="1"/>
          </p:cNvPicPr>
          <p:nvPr/>
        </p:nvPicPr>
        <p:blipFill>
          <a:blip r:embed="rId5"/>
          <a:stretch>
            <a:fillRect/>
          </a:stretch>
        </p:blipFill>
        <p:spPr>
          <a:xfrm>
            <a:off x="450931" y="5131420"/>
            <a:ext cx="2269608" cy="1248062"/>
          </a:xfrm>
          <a:prstGeom prst="rect">
            <a:avLst/>
          </a:prstGeom>
        </p:spPr>
      </p:pic>
      <p:grpSp>
        <p:nvGrpSpPr>
          <p:cNvPr id="34" name="Group 33"/>
          <p:cNvGrpSpPr/>
          <p:nvPr/>
        </p:nvGrpSpPr>
        <p:grpSpPr>
          <a:xfrm>
            <a:off x="2705583" y="791396"/>
            <a:ext cx="2454007" cy="3473684"/>
            <a:chOff x="2705583" y="791396"/>
            <a:chExt cx="2454007" cy="3473684"/>
          </a:xfrm>
        </p:grpSpPr>
        <p:cxnSp>
          <p:nvCxnSpPr>
            <p:cNvPr id="22" name="Straight Arrow Connector 21"/>
            <p:cNvCxnSpPr/>
            <p:nvPr/>
          </p:nvCxnSpPr>
          <p:spPr>
            <a:xfrm>
              <a:off x="2714787" y="791396"/>
              <a:ext cx="1113522" cy="6625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9" idx="3"/>
            </p:cNvCxnSpPr>
            <p:nvPr/>
          </p:nvCxnSpPr>
          <p:spPr>
            <a:xfrm flipV="1">
              <a:off x="2705583" y="2171740"/>
              <a:ext cx="1131932" cy="20933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3859834" y="1242309"/>
              <a:ext cx="1299756" cy="1159487"/>
              <a:chOff x="3832225" y="4016375"/>
              <a:chExt cx="1824038" cy="1627188"/>
            </a:xfrm>
          </p:grpSpPr>
          <p:sp>
            <p:nvSpPr>
              <p:cNvPr id="32" name="Rectangle 31"/>
              <p:cNvSpPr/>
              <p:nvPr/>
            </p:nvSpPr>
            <p:spPr>
              <a:xfrm>
                <a:off x="4505325" y="4029075"/>
                <a:ext cx="866775" cy="78581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rgbClr val="FFFFFF"/>
                  </a:solidFill>
                  <a:ea typeface="ＭＳ Ｐゴシック" pitchFamily="-1" charset="-128"/>
                  <a:cs typeface="ＭＳ Ｐゴシック" pitchFamily="-1" charset="-128"/>
                </a:endParaRPr>
              </a:p>
            </p:txBody>
          </p:sp>
          <p:sp>
            <p:nvSpPr>
              <p:cNvPr id="33" name="Rectangle 32"/>
              <p:cNvSpPr/>
              <p:nvPr/>
            </p:nvSpPr>
            <p:spPr>
              <a:xfrm>
                <a:off x="4510088" y="4821238"/>
                <a:ext cx="868362" cy="785812"/>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rgbClr val="FFFFFF"/>
                  </a:solidFill>
                  <a:ea typeface="ＭＳ Ｐゴシック" pitchFamily="-1" charset="-128"/>
                  <a:cs typeface="ＭＳ Ｐゴシック" pitchFamily="-1" charset="-128"/>
                </a:endParaRPr>
              </a:p>
            </p:txBody>
          </p:sp>
          <p:sp>
            <p:nvSpPr>
              <p:cNvPr id="35" name="TextBox 18"/>
              <p:cNvSpPr txBox="1">
                <a:spLocks noChangeArrowheads="1"/>
              </p:cNvSpPr>
              <p:nvPr/>
            </p:nvSpPr>
            <p:spPr bwMode="auto">
              <a:xfrm>
                <a:off x="4578350" y="4202111"/>
                <a:ext cx="709614" cy="367135"/>
              </a:xfrm>
              <a:prstGeom prst="rect">
                <a:avLst/>
              </a:prstGeom>
              <a:noFill/>
              <a:ln w="9525">
                <a:noFill/>
                <a:miter lim="800000"/>
                <a:headEnd/>
                <a:tailEnd/>
              </a:ln>
            </p:spPr>
            <p:txBody>
              <a:bodyPr wrap="square">
                <a:prstTxWarp prst="textNoShape">
                  <a:avLst/>
                </a:prstTxWarp>
                <a:spAutoFit/>
              </a:bodyPr>
              <a:lstStyle/>
              <a:p>
                <a:r>
                  <a:rPr lang="en-US" sz="1100"/>
                  <a:t>[-1 1]</a:t>
                </a:r>
              </a:p>
            </p:txBody>
          </p:sp>
          <p:sp>
            <p:nvSpPr>
              <p:cNvPr id="37" name="TextBox 19"/>
              <p:cNvSpPr txBox="1">
                <a:spLocks noChangeArrowheads="1"/>
              </p:cNvSpPr>
              <p:nvPr/>
            </p:nvSpPr>
            <p:spPr bwMode="auto">
              <a:xfrm>
                <a:off x="4556125" y="5030788"/>
                <a:ext cx="801687" cy="367135"/>
              </a:xfrm>
              <a:prstGeom prst="rect">
                <a:avLst/>
              </a:prstGeom>
              <a:noFill/>
              <a:ln w="9525">
                <a:noFill/>
                <a:miter lim="800000"/>
                <a:headEnd/>
                <a:tailEnd/>
              </a:ln>
            </p:spPr>
            <p:txBody>
              <a:bodyPr wrap="square">
                <a:prstTxWarp prst="textNoShape">
                  <a:avLst/>
                </a:prstTxWarp>
                <a:spAutoFit/>
              </a:bodyPr>
              <a:lstStyle/>
              <a:p>
                <a:r>
                  <a:rPr lang="en-US" sz="1100"/>
                  <a:t>[-1 1]</a:t>
                </a:r>
                <a:r>
                  <a:rPr lang="en-US" sz="1100" baseline="30000"/>
                  <a:t>T</a:t>
                </a:r>
              </a:p>
            </p:txBody>
          </p:sp>
          <p:sp>
            <p:nvSpPr>
              <p:cNvPr id="39" name="Rectangle 38"/>
              <p:cNvSpPr/>
              <p:nvPr/>
            </p:nvSpPr>
            <p:spPr>
              <a:xfrm>
                <a:off x="5599113" y="4019550"/>
                <a:ext cx="57150" cy="9207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sp>
            <p:nvSpPr>
              <p:cNvPr id="47" name="Rectangle 46"/>
              <p:cNvSpPr/>
              <p:nvPr/>
            </p:nvSpPr>
            <p:spPr>
              <a:xfrm>
                <a:off x="3835400" y="4824413"/>
                <a:ext cx="66675" cy="8191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sp>
            <p:nvSpPr>
              <p:cNvPr id="48" name="TextBox 22"/>
              <p:cNvSpPr txBox="1">
                <a:spLocks noChangeArrowheads="1"/>
              </p:cNvSpPr>
              <p:nvPr/>
            </p:nvSpPr>
            <p:spPr bwMode="auto">
              <a:xfrm>
                <a:off x="4029076" y="4275135"/>
                <a:ext cx="319088" cy="604693"/>
              </a:xfrm>
              <a:prstGeom prst="rect">
                <a:avLst/>
              </a:prstGeom>
              <a:noFill/>
              <a:ln w="9525">
                <a:noFill/>
                <a:miter lim="800000"/>
                <a:headEnd/>
                <a:tailEnd/>
              </a:ln>
            </p:spPr>
            <p:txBody>
              <a:bodyPr wrap="square">
                <a:prstTxWarp prst="textNoShape">
                  <a:avLst/>
                </a:prstTxWarp>
                <a:spAutoFit/>
              </a:bodyPr>
              <a:lstStyle/>
              <a:p>
                <a:r>
                  <a:rPr lang="en-US" sz="1100"/>
                  <a:t>=</a:t>
                </a:r>
              </a:p>
            </p:txBody>
          </p:sp>
          <p:sp>
            <p:nvSpPr>
              <p:cNvPr id="49" name="Rectangle 48"/>
              <p:cNvSpPr/>
              <p:nvPr/>
            </p:nvSpPr>
            <p:spPr>
              <a:xfrm>
                <a:off x="3832225" y="4016375"/>
                <a:ext cx="66675" cy="8191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grpSp>
      </p:grpSp>
      <p:grpSp>
        <p:nvGrpSpPr>
          <p:cNvPr id="38" name="Group 37"/>
          <p:cNvGrpSpPr/>
          <p:nvPr/>
        </p:nvGrpSpPr>
        <p:grpSpPr>
          <a:xfrm>
            <a:off x="2563492" y="2462170"/>
            <a:ext cx="2628857" cy="3441660"/>
            <a:chOff x="2563492" y="2462170"/>
            <a:chExt cx="2628857" cy="3441660"/>
          </a:xfrm>
        </p:grpSpPr>
        <p:grpSp>
          <p:nvGrpSpPr>
            <p:cNvPr id="55" name="Group 54"/>
            <p:cNvGrpSpPr/>
            <p:nvPr/>
          </p:nvGrpSpPr>
          <p:grpSpPr>
            <a:xfrm>
              <a:off x="3892593" y="4532686"/>
              <a:ext cx="1299756" cy="1159487"/>
              <a:chOff x="3832225" y="4016375"/>
              <a:chExt cx="1824038" cy="1627188"/>
            </a:xfrm>
          </p:grpSpPr>
          <p:sp>
            <p:nvSpPr>
              <p:cNvPr id="56" name="Rectangle 55"/>
              <p:cNvSpPr/>
              <p:nvPr/>
            </p:nvSpPr>
            <p:spPr>
              <a:xfrm>
                <a:off x="4505325" y="4029075"/>
                <a:ext cx="866775" cy="78581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rgbClr val="FFFFFF"/>
                  </a:solidFill>
                  <a:ea typeface="ＭＳ Ｐゴシック" pitchFamily="-1" charset="-128"/>
                  <a:cs typeface="ＭＳ Ｐゴシック" pitchFamily="-1" charset="-128"/>
                </a:endParaRPr>
              </a:p>
            </p:txBody>
          </p:sp>
          <p:sp>
            <p:nvSpPr>
              <p:cNvPr id="57" name="Rectangle 56"/>
              <p:cNvSpPr/>
              <p:nvPr/>
            </p:nvSpPr>
            <p:spPr>
              <a:xfrm>
                <a:off x="4510088" y="4821238"/>
                <a:ext cx="868362" cy="785812"/>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rgbClr val="FFFFFF"/>
                  </a:solidFill>
                  <a:ea typeface="ＭＳ Ｐゴシック" pitchFamily="-1" charset="-128"/>
                  <a:cs typeface="ＭＳ Ｐゴシック" pitchFamily="-1" charset="-128"/>
                </a:endParaRPr>
              </a:p>
            </p:txBody>
          </p:sp>
          <p:sp>
            <p:nvSpPr>
              <p:cNvPr id="58" name="TextBox 18"/>
              <p:cNvSpPr txBox="1">
                <a:spLocks noChangeArrowheads="1"/>
              </p:cNvSpPr>
              <p:nvPr/>
            </p:nvSpPr>
            <p:spPr bwMode="auto">
              <a:xfrm>
                <a:off x="4578350" y="4202111"/>
                <a:ext cx="709614" cy="367135"/>
              </a:xfrm>
              <a:prstGeom prst="rect">
                <a:avLst/>
              </a:prstGeom>
              <a:noFill/>
              <a:ln w="9525">
                <a:noFill/>
                <a:miter lim="800000"/>
                <a:headEnd/>
                <a:tailEnd/>
              </a:ln>
            </p:spPr>
            <p:txBody>
              <a:bodyPr wrap="square">
                <a:prstTxWarp prst="textNoShape">
                  <a:avLst/>
                </a:prstTxWarp>
                <a:spAutoFit/>
              </a:bodyPr>
              <a:lstStyle/>
              <a:p>
                <a:r>
                  <a:rPr lang="en-US" sz="1100"/>
                  <a:t>[-1 1]</a:t>
                </a:r>
              </a:p>
            </p:txBody>
          </p:sp>
          <p:sp>
            <p:nvSpPr>
              <p:cNvPr id="59" name="TextBox 19"/>
              <p:cNvSpPr txBox="1">
                <a:spLocks noChangeArrowheads="1"/>
              </p:cNvSpPr>
              <p:nvPr/>
            </p:nvSpPr>
            <p:spPr bwMode="auto">
              <a:xfrm>
                <a:off x="4556125" y="5030788"/>
                <a:ext cx="801687" cy="367135"/>
              </a:xfrm>
              <a:prstGeom prst="rect">
                <a:avLst/>
              </a:prstGeom>
              <a:noFill/>
              <a:ln w="9525">
                <a:noFill/>
                <a:miter lim="800000"/>
                <a:headEnd/>
                <a:tailEnd/>
              </a:ln>
            </p:spPr>
            <p:txBody>
              <a:bodyPr wrap="square">
                <a:prstTxWarp prst="textNoShape">
                  <a:avLst/>
                </a:prstTxWarp>
                <a:spAutoFit/>
              </a:bodyPr>
              <a:lstStyle/>
              <a:p>
                <a:r>
                  <a:rPr lang="en-US" sz="1100"/>
                  <a:t>[-1 1]</a:t>
                </a:r>
                <a:r>
                  <a:rPr lang="en-US" sz="1100" baseline="30000"/>
                  <a:t>T</a:t>
                </a:r>
              </a:p>
            </p:txBody>
          </p:sp>
          <p:sp>
            <p:nvSpPr>
              <p:cNvPr id="60" name="Rectangle 59"/>
              <p:cNvSpPr/>
              <p:nvPr/>
            </p:nvSpPr>
            <p:spPr>
              <a:xfrm>
                <a:off x="5599113" y="4019550"/>
                <a:ext cx="57150" cy="9207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sp>
            <p:nvSpPr>
              <p:cNvPr id="61" name="Rectangle 60"/>
              <p:cNvSpPr/>
              <p:nvPr/>
            </p:nvSpPr>
            <p:spPr>
              <a:xfrm>
                <a:off x="3835400" y="4824413"/>
                <a:ext cx="66675" cy="8191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sp>
            <p:nvSpPr>
              <p:cNvPr id="62" name="TextBox 22"/>
              <p:cNvSpPr txBox="1">
                <a:spLocks noChangeArrowheads="1"/>
              </p:cNvSpPr>
              <p:nvPr/>
            </p:nvSpPr>
            <p:spPr bwMode="auto">
              <a:xfrm>
                <a:off x="4029076" y="4275135"/>
                <a:ext cx="319088" cy="604693"/>
              </a:xfrm>
              <a:prstGeom prst="rect">
                <a:avLst/>
              </a:prstGeom>
              <a:noFill/>
              <a:ln w="9525">
                <a:noFill/>
                <a:miter lim="800000"/>
                <a:headEnd/>
                <a:tailEnd/>
              </a:ln>
            </p:spPr>
            <p:txBody>
              <a:bodyPr wrap="square">
                <a:prstTxWarp prst="textNoShape">
                  <a:avLst/>
                </a:prstTxWarp>
                <a:spAutoFit/>
              </a:bodyPr>
              <a:lstStyle/>
              <a:p>
                <a:r>
                  <a:rPr lang="en-US" sz="1100"/>
                  <a:t>=</a:t>
                </a:r>
              </a:p>
            </p:txBody>
          </p:sp>
          <p:sp>
            <p:nvSpPr>
              <p:cNvPr id="63" name="Rectangle 62"/>
              <p:cNvSpPr/>
              <p:nvPr/>
            </p:nvSpPr>
            <p:spPr>
              <a:xfrm>
                <a:off x="3832225" y="4016375"/>
                <a:ext cx="66675" cy="8191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grpSp>
        <p:cxnSp>
          <p:nvCxnSpPr>
            <p:cNvPr id="64" name="Straight Arrow Connector 63"/>
            <p:cNvCxnSpPr>
              <a:endCxn id="63" idx="1"/>
            </p:cNvCxnSpPr>
            <p:nvPr/>
          </p:nvCxnSpPr>
          <p:spPr>
            <a:xfrm rot="16200000" flipH="1">
              <a:off x="2134288" y="3066232"/>
              <a:ext cx="2362367" cy="11542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endCxn id="61" idx="1"/>
            </p:cNvCxnSpPr>
            <p:nvPr/>
          </p:nvCxnSpPr>
          <p:spPr>
            <a:xfrm flipV="1">
              <a:off x="2563492" y="5400322"/>
              <a:ext cx="1331363" cy="503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5232273" y="726980"/>
            <a:ext cx="3574243" cy="1777401"/>
            <a:chOff x="5232273" y="726980"/>
            <a:chExt cx="3574243" cy="1777401"/>
          </a:xfrm>
        </p:grpSpPr>
        <p:pic>
          <p:nvPicPr>
            <p:cNvPr id="68" name="Picture 67"/>
            <p:cNvPicPr>
              <a:picLocks noChangeAspect="1"/>
            </p:cNvPicPr>
            <p:nvPr/>
          </p:nvPicPr>
          <p:blipFill>
            <a:blip r:embed="rId6"/>
            <a:stretch>
              <a:fillRect/>
            </a:stretch>
          </p:blipFill>
          <p:spPr>
            <a:xfrm>
              <a:off x="5563874" y="726980"/>
              <a:ext cx="3242642" cy="1777401"/>
            </a:xfrm>
            <a:prstGeom prst="rect">
              <a:avLst/>
            </a:prstGeom>
          </p:spPr>
        </p:pic>
        <p:cxnSp>
          <p:nvCxnSpPr>
            <p:cNvPr id="72" name="Straight Arrow Connector 71"/>
            <p:cNvCxnSpPr/>
            <p:nvPr/>
          </p:nvCxnSpPr>
          <p:spPr>
            <a:xfrm>
              <a:off x="5232273" y="1569551"/>
              <a:ext cx="252517" cy="13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5274241" y="4076933"/>
            <a:ext cx="3667301" cy="1838642"/>
            <a:chOff x="5274241" y="4076933"/>
            <a:chExt cx="3667301" cy="1838642"/>
          </a:xfrm>
        </p:grpSpPr>
        <p:pic>
          <p:nvPicPr>
            <p:cNvPr id="69" name="Picture 68"/>
            <p:cNvPicPr>
              <a:picLocks noChangeAspect="1"/>
            </p:cNvPicPr>
            <p:nvPr/>
          </p:nvPicPr>
          <p:blipFill>
            <a:blip r:embed="rId7"/>
            <a:stretch>
              <a:fillRect/>
            </a:stretch>
          </p:blipFill>
          <p:spPr>
            <a:xfrm>
              <a:off x="5586020" y="4076933"/>
              <a:ext cx="3355522" cy="1838642"/>
            </a:xfrm>
            <a:prstGeom prst="rect">
              <a:avLst/>
            </a:prstGeom>
          </p:spPr>
        </p:pic>
        <p:cxnSp>
          <p:nvCxnSpPr>
            <p:cNvPr id="74" name="Straight Arrow Connector 73"/>
            <p:cNvCxnSpPr/>
            <p:nvPr/>
          </p:nvCxnSpPr>
          <p:spPr>
            <a:xfrm>
              <a:off x="5274241" y="4859929"/>
              <a:ext cx="252517" cy="13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64421" y="2496710"/>
            <a:ext cx="9077613" cy="1806737"/>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114691" name="Picture 3"/>
          <p:cNvPicPr>
            <a:picLocks noChangeAspect="1"/>
          </p:cNvPicPr>
          <p:nvPr/>
        </p:nvPicPr>
        <p:blipFill>
          <a:blip r:embed="rId2"/>
          <a:srcRect l="13197" b="50371"/>
          <a:stretch>
            <a:fillRect/>
          </a:stretch>
        </p:blipFill>
        <p:spPr bwMode="auto">
          <a:xfrm>
            <a:off x="0" y="0"/>
            <a:ext cx="9185275" cy="695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srcRect l="21428" t="8095" r="18571" b="11905"/>
          <a:stretch>
            <a:fillRect/>
          </a:stretch>
        </p:blipFill>
        <p:spPr bwMode="auto">
          <a:xfrm>
            <a:off x="3276600" y="2819400"/>
            <a:ext cx="1981200" cy="1981200"/>
          </a:xfrm>
          <a:prstGeom prst="rect">
            <a:avLst/>
          </a:prstGeom>
          <a:noFill/>
          <a:ln w="9525">
            <a:noFill/>
            <a:miter lim="800000"/>
            <a:headEnd/>
            <a:tailEnd/>
          </a:ln>
        </p:spPr>
      </p:pic>
      <p:sp>
        <p:nvSpPr>
          <p:cNvPr id="28675" name="Text Box 5"/>
          <p:cNvSpPr txBox="1">
            <a:spLocks noChangeArrowheads="1"/>
          </p:cNvSpPr>
          <p:nvPr/>
        </p:nvSpPr>
        <p:spPr bwMode="auto">
          <a:xfrm>
            <a:off x="1792288" y="23813"/>
            <a:ext cx="5570537" cy="646112"/>
          </a:xfrm>
          <a:prstGeom prst="rect">
            <a:avLst/>
          </a:prstGeom>
          <a:noFill/>
          <a:ln w="9525">
            <a:noFill/>
            <a:miter lim="800000"/>
            <a:headEnd/>
            <a:tailEnd/>
          </a:ln>
        </p:spPr>
        <p:txBody>
          <a:bodyPr wrap="none">
            <a:prstTxWarp prst="textNoShape">
              <a:avLst/>
            </a:prstTxWarp>
            <a:spAutoFit/>
          </a:bodyPr>
          <a:lstStyle/>
          <a:p>
            <a:pPr algn="ctr"/>
            <a:r>
              <a:rPr lang="en-US" sz="3600" b="1"/>
              <a:t>Did you saw this image?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mtClean="0">
                <a:ea typeface="ＭＳ Ｐゴシック" pitchFamily="-1" charset="-128"/>
                <a:cs typeface="ＭＳ Ｐゴシック" pitchFamily="-1" charset="-128"/>
              </a:rPr>
              <a:t>Craik-O'Brien-Cornsweet effect</a:t>
            </a:r>
          </a:p>
        </p:txBody>
      </p:sp>
      <p:pic>
        <p:nvPicPr>
          <p:cNvPr id="115715" name="Picture 3"/>
          <p:cNvPicPr>
            <a:picLocks noChangeAspect="1"/>
          </p:cNvPicPr>
          <p:nvPr/>
        </p:nvPicPr>
        <p:blipFill>
          <a:blip r:embed="rId2"/>
          <a:srcRect/>
          <a:stretch>
            <a:fillRect/>
          </a:stretch>
        </p:blipFill>
        <p:spPr bwMode="auto">
          <a:xfrm>
            <a:off x="1981200" y="1268413"/>
            <a:ext cx="4991100" cy="434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6738" name="Picture 3"/>
          <p:cNvPicPr>
            <a:picLocks noChangeAspect="1"/>
          </p:cNvPicPr>
          <p:nvPr/>
        </p:nvPicPr>
        <p:blipFill>
          <a:blip r:embed="rId2"/>
          <a:srcRect l="11758" t="48647" r="9378" b="-24"/>
          <a:stretch>
            <a:fillRect/>
          </a:stretch>
        </p:blipFill>
        <p:spPr bwMode="auto">
          <a:xfrm>
            <a:off x="0" y="0"/>
            <a:ext cx="9144000" cy="625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3"/>
          <p:cNvPicPr>
            <a:picLocks noChangeAspect="1"/>
          </p:cNvPicPr>
          <p:nvPr/>
        </p:nvPicPr>
        <p:blipFill>
          <a:blip r:embed="rId2"/>
          <a:srcRect l="11758" r="6476" b="51300"/>
          <a:stretch>
            <a:fillRect/>
          </a:stretch>
        </p:blipFill>
        <p:spPr bwMode="auto">
          <a:xfrm>
            <a:off x="0" y="0"/>
            <a:ext cx="9170988" cy="5730875"/>
          </a:xfrm>
          <a:prstGeom prst="rect">
            <a:avLst/>
          </a:prstGeom>
          <a:noFill/>
          <a:ln w="9525">
            <a:noFill/>
            <a:miter lim="800000"/>
            <a:headEnd/>
            <a:tailEnd/>
          </a:ln>
        </p:spPr>
      </p:pic>
      <p:sp>
        <p:nvSpPr>
          <p:cNvPr id="117763" name="Rectangle 4"/>
          <p:cNvSpPr>
            <a:spLocks noChangeArrowheads="1"/>
          </p:cNvSpPr>
          <p:nvPr/>
        </p:nvSpPr>
        <p:spPr bwMode="auto">
          <a:xfrm>
            <a:off x="3175000" y="6223000"/>
            <a:ext cx="2859088" cy="368300"/>
          </a:xfrm>
          <a:prstGeom prst="rect">
            <a:avLst/>
          </a:prstGeom>
          <a:noFill/>
          <a:ln w="9525">
            <a:noFill/>
            <a:miter lim="800000"/>
            <a:headEnd/>
            <a:tailEnd/>
          </a:ln>
        </p:spPr>
        <p:txBody>
          <a:bodyPr wrap="none">
            <a:prstTxWarp prst="textNoShape">
              <a:avLst/>
            </a:prstTxWarp>
            <a:spAutoFit/>
          </a:bodyPr>
          <a:lstStyle/>
          <a:p>
            <a:r>
              <a:rPr lang="en-US"/>
              <a:t>Knill and Kersten's illusion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786" name="Picture 3"/>
          <p:cNvPicPr>
            <a:picLocks noChangeAspect="1"/>
          </p:cNvPicPr>
          <p:nvPr/>
        </p:nvPicPr>
        <p:blipFill>
          <a:blip r:embed="rId2"/>
          <a:srcRect l="11758"/>
          <a:stretch>
            <a:fillRect/>
          </a:stretch>
        </p:blipFill>
        <p:spPr bwMode="auto">
          <a:xfrm>
            <a:off x="0" y="0"/>
            <a:ext cx="5767388" cy="6858000"/>
          </a:xfrm>
          <a:prstGeom prst="rect">
            <a:avLst/>
          </a:prstGeom>
          <a:noFill/>
          <a:ln w="9525">
            <a:noFill/>
            <a:miter lim="800000"/>
            <a:headEnd/>
            <a:tailEnd/>
          </a:ln>
        </p:spPr>
      </p:pic>
      <p:sp>
        <p:nvSpPr>
          <p:cNvPr id="118787" name="Rectangle 4"/>
          <p:cNvSpPr>
            <a:spLocks noChangeArrowheads="1"/>
          </p:cNvSpPr>
          <p:nvPr/>
        </p:nvSpPr>
        <p:spPr bwMode="auto">
          <a:xfrm>
            <a:off x="1435100" y="3171825"/>
            <a:ext cx="2859088" cy="368300"/>
          </a:xfrm>
          <a:prstGeom prst="rect">
            <a:avLst/>
          </a:prstGeom>
          <a:noFill/>
          <a:ln w="9525">
            <a:noFill/>
            <a:miter lim="800000"/>
            <a:headEnd/>
            <a:tailEnd/>
          </a:ln>
        </p:spPr>
        <p:txBody>
          <a:bodyPr wrap="none">
            <a:prstTxWarp prst="textNoShape">
              <a:avLst/>
            </a:prstTxWarp>
            <a:spAutoFit/>
          </a:bodyPr>
          <a:lstStyle/>
          <a:p>
            <a:r>
              <a:rPr lang="en-US"/>
              <a:t>Knill and Kersten's illusion</a:t>
            </a:r>
          </a:p>
        </p:txBody>
      </p:sp>
      <p:cxnSp>
        <p:nvCxnSpPr>
          <p:cNvPr id="7" name="Straight Arrow Connector 6"/>
          <p:cNvCxnSpPr/>
          <p:nvPr/>
        </p:nvCxnSpPr>
        <p:spPr>
          <a:xfrm rot="10800000" flipV="1">
            <a:off x="5889625" y="1682750"/>
            <a:ext cx="314325"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8789" name="TextBox 7"/>
          <p:cNvSpPr txBox="1">
            <a:spLocks noChangeArrowheads="1"/>
          </p:cNvSpPr>
          <p:nvPr/>
        </p:nvSpPr>
        <p:spPr bwMode="auto">
          <a:xfrm>
            <a:off x="6245225" y="1489075"/>
            <a:ext cx="2014538" cy="368300"/>
          </a:xfrm>
          <a:prstGeom prst="rect">
            <a:avLst/>
          </a:prstGeom>
          <a:noFill/>
          <a:ln w="9525">
            <a:noFill/>
            <a:miter lim="800000"/>
            <a:headEnd/>
            <a:tailEnd/>
          </a:ln>
        </p:spPr>
        <p:txBody>
          <a:bodyPr wrap="none">
            <a:prstTxWarp prst="textNoShape">
              <a:avLst/>
            </a:prstTxWarp>
            <a:spAutoFit/>
          </a:bodyPr>
          <a:lstStyle/>
          <a:p>
            <a:r>
              <a:rPr lang="en-US"/>
              <a:t>The effect is gone</a:t>
            </a:r>
          </a:p>
        </p:txBody>
      </p:sp>
      <p:sp>
        <p:nvSpPr>
          <p:cNvPr id="118790" name="TextBox 8"/>
          <p:cNvSpPr txBox="1">
            <a:spLocks noChangeArrowheads="1"/>
          </p:cNvSpPr>
          <p:nvPr/>
        </p:nvSpPr>
        <p:spPr bwMode="auto">
          <a:xfrm>
            <a:off x="6569075" y="112713"/>
            <a:ext cx="2493963" cy="923925"/>
          </a:xfrm>
          <a:prstGeom prst="rect">
            <a:avLst/>
          </a:prstGeom>
          <a:noFill/>
          <a:ln w="9525">
            <a:noFill/>
            <a:miter lim="800000"/>
            <a:headEnd/>
            <a:tailEnd/>
          </a:ln>
        </p:spPr>
        <p:txBody>
          <a:bodyPr wrap="none">
            <a:prstTxWarp prst="textNoShape">
              <a:avLst/>
            </a:prstTxWarp>
            <a:spAutoFit/>
          </a:bodyPr>
          <a:lstStyle/>
          <a:p>
            <a:r>
              <a:rPr lang="en-US"/>
              <a:t>This illusion highlights</a:t>
            </a:r>
            <a:br>
              <a:rPr lang="en-US"/>
            </a:br>
            <a:r>
              <a:rPr lang="en-US"/>
              <a:t>the importance of</a:t>
            </a:r>
            <a:br>
              <a:rPr lang="en-US"/>
            </a:br>
            <a:r>
              <a:rPr lang="en-US"/>
              <a:t>scene interpretation.</a:t>
            </a:r>
          </a:p>
        </p:txBody>
      </p:sp>
      <p:cxnSp>
        <p:nvCxnSpPr>
          <p:cNvPr id="10" name="Straight Arrow Connector 9"/>
          <p:cNvCxnSpPr/>
          <p:nvPr/>
        </p:nvCxnSpPr>
        <p:spPr>
          <a:xfrm rot="10800000" flipV="1">
            <a:off x="5838825" y="4876800"/>
            <a:ext cx="315913"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8792" name="TextBox 10"/>
          <p:cNvSpPr txBox="1">
            <a:spLocks noChangeArrowheads="1"/>
          </p:cNvSpPr>
          <p:nvPr/>
        </p:nvSpPr>
        <p:spPr bwMode="auto">
          <a:xfrm>
            <a:off x="6138863" y="4683125"/>
            <a:ext cx="3071812" cy="922338"/>
          </a:xfrm>
          <a:prstGeom prst="rect">
            <a:avLst/>
          </a:prstGeom>
          <a:noFill/>
          <a:ln w="9525">
            <a:noFill/>
            <a:miter lim="800000"/>
            <a:headEnd/>
            <a:tailEnd/>
          </a:ln>
        </p:spPr>
        <p:txBody>
          <a:bodyPr wrap="none">
            <a:prstTxWarp prst="textNoShape">
              <a:avLst/>
            </a:prstTxWarp>
            <a:spAutoFit/>
          </a:bodyPr>
          <a:lstStyle/>
          <a:p>
            <a:r>
              <a:rPr lang="en-US"/>
              <a:t>and it comes back when</a:t>
            </a:r>
            <a:br>
              <a:rPr lang="en-US"/>
            </a:br>
            <a:r>
              <a:rPr lang="en-US"/>
              <a:t>the gradient is not explained</a:t>
            </a:r>
            <a:br>
              <a:rPr lang="en-US"/>
            </a:br>
            <a:r>
              <a:rPr lang="en-US"/>
              <a:t>by the shape.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r="50544"/>
          <a:stretch>
            <a:fillRect/>
          </a:stretch>
        </p:blipFill>
        <p:spPr>
          <a:xfrm>
            <a:off x="441727" y="404898"/>
            <a:ext cx="7852646" cy="5144622"/>
          </a:xfrm>
          <a:prstGeom prst="rect">
            <a:avLst/>
          </a:prstGeom>
        </p:spPr>
      </p:pic>
      <p:sp>
        <p:nvSpPr>
          <p:cNvPr id="5" name="TextBox 4"/>
          <p:cNvSpPr txBox="1"/>
          <p:nvPr/>
        </p:nvSpPr>
        <p:spPr>
          <a:xfrm>
            <a:off x="2558341" y="5917066"/>
            <a:ext cx="6435922" cy="800219"/>
          </a:xfrm>
          <a:prstGeom prst="rect">
            <a:avLst/>
          </a:prstGeom>
          <a:noFill/>
        </p:spPr>
        <p:txBody>
          <a:bodyPr wrap="none" rtlCol="0">
            <a:spAutoFit/>
          </a:bodyPr>
          <a:lstStyle/>
          <a:p>
            <a:r>
              <a:rPr lang="en-US" dirty="0" smtClean="0"/>
              <a:t>Rendering synthetic objects into legacy photographs</a:t>
            </a:r>
            <a:br>
              <a:rPr lang="en-US" dirty="0" smtClean="0"/>
            </a:br>
            <a:r>
              <a:rPr lang="en-US" sz="1400" dirty="0" err="1" smtClean="0"/>
              <a:t>Karsch</a:t>
            </a:r>
            <a:r>
              <a:rPr lang="en-US" sz="1400" dirty="0" smtClean="0"/>
              <a:t>, K.; </a:t>
            </a:r>
            <a:r>
              <a:rPr lang="en-US" sz="1400" dirty="0" err="1" smtClean="0"/>
              <a:t>Hedau</a:t>
            </a:r>
            <a:r>
              <a:rPr lang="en-US" sz="1400" dirty="0" smtClean="0"/>
              <a:t>, V.; Forsyth, D.; </a:t>
            </a:r>
            <a:r>
              <a:rPr lang="en-US" sz="1400" dirty="0" err="1" smtClean="0"/>
              <a:t>Hoiem</a:t>
            </a:r>
            <a:r>
              <a:rPr lang="en-US" sz="1400" dirty="0" smtClean="0"/>
              <a:t>, D.</a:t>
            </a:r>
            <a:br>
              <a:rPr lang="en-US" sz="1400" dirty="0" smtClean="0"/>
            </a:br>
            <a:r>
              <a:rPr lang="en-US" sz="1400" i="1" dirty="0" smtClean="0"/>
              <a:t>ACM Transactions on Graphics (Proceedings of SIGGRAPH Asia)</a:t>
            </a:r>
            <a:r>
              <a:rPr lang="en-US" sz="1400" dirty="0" smtClean="0"/>
              <a:t>, 30(6), 2011</a:t>
            </a:r>
            <a:endParaRPr 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l="50503"/>
          <a:stretch>
            <a:fillRect/>
          </a:stretch>
        </p:blipFill>
        <p:spPr>
          <a:xfrm>
            <a:off x="404917" y="400859"/>
            <a:ext cx="7859076" cy="5144622"/>
          </a:xfrm>
          <a:prstGeom prst="rect">
            <a:avLst/>
          </a:prstGeom>
        </p:spPr>
      </p:pic>
      <p:sp>
        <p:nvSpPr>
          <p:cNvPr id="5" name="TextBox 4"/>
          <p:cNvSpPr txBox="1"/>
          <p:nvPr/>
        </p:nvSpPr>
        <p:spPr>
          <a:xfrm>
            <a:off x="2558341" y="5917066"/>
            <a:ext cx="6435922" cy="800219"/>
          </a:xfrm>
          <a:prstGeom prst="rect">
            <a:avLst/>
          </a:prstGeom>
          <a:noFill/>
        </p:spPr>
        <p:txBody>
          <a:bodyPr wrap="none" rtlCol="0">
            <a:spAutoFit/>
          </a:bodyPr>
          <a:lstStyle/>
          <a:p>
            <a:r>
              <a:rPr lang="en-US" dirty="0" smtClean="0"/>
              <a:t>Rendering synthetic objects into legacy photographs</a:t>
            </a:r>
            <a:br>
              <a:rPr lang="en-US" dirty="0" smtClean="0"/>
            </a:br>
            <a:r>
              <a:rPr lang="en-US" sz="1400" dirty="0" err="1" smtClean="0"/>
              <a:t>Karsch</a:t>
            </a:r>
            <a:r>
              <a:rPr lang="en-US" sz="1400" dirty="0" smtClean="0"/>
              <a:t>, K.; </a:t>
            </a:r>
            <a:r>
              <a:rPr lang="en-US" sz="1400" dirty="0" err="1" smtClean="0"/>
              <a:t>Hedau</a:t>
            </a:r>
            <a:r>
              <a:rPr lang="en-US" sz="1400" dirty="0" smtClean="0"/>
              <a:t>, V.; Forsyth, D.; </a:t>
            </a:r>
            <a:r>
              <a:rPr lang="en-US" sz="1400" dirty="0" err="1" smtClean="0"/>
              <a:t>Hoiem</a:t>
            </a:r>
            <a:r>
              <a:rPr lang="en-US" sz="1400" dirty="0" smtClean="0"/>
              <a:t>, D.</a:t>
            </a:r>
            <a:br>
              <a:rPr lang="en-US" sz="1400" dirty="0" smtClean="0"/>
            </a:br>
            <a:r>
              <a:rPr lang="en-US" sz="1400" i="1" dirty="0" smtClean="0"/>
              <a:t>ACM Transactions on Graphics (Proceedings of SIGGRAPH Asia)</a:t>
            </a:r>
            <a:r>
              <a:rPr lang="en-US" sz="1400" dirty="0" smtClean="0"/>
              <a:t>, 30(6), 2011</a:t>
            </a:r>
            <a:endParaRPr lang="en-US"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p:txBody>
          <a:bodyPr/>
          <a:lstStyle/>
          <a:p>
            <a:fld id="{F3C0C74C-3403-F94C-BDC2-D6AC13416536}" type="slidenum">
              <a:rPr lang="en-US" smtClean="0">
                <a:latin typeface="Times New Roman" pitchFamily="-1" charset="0"/>
              </a:rPr>
              <a:pPr/>
              <a:t>66</a:t>
            </a:fld>
            <a:endParaRPr lang="en-US" smtClean="0">
              <a:latin typeface="Times New Roman" pitchFamily="-1" charset="0"/>
            </a:endParaRPr>
          </a:p>
        </p:txBody>
      </p:sp>
      <p:sp>
        <p:nvSpPr>
          <p:cNvPr id="49155" name="Rectangle 2"/>
          <p:cNvSpPr>
            <a:spLocks noGrp="1" noChangeArrowheads="1"/>
          </p:cNvSpPr>
          <p:nvPr>
            <p:ph type="title"/>
          </p:nvPr>
        </p:nvSpPr>
        <p:spPr>
          <a:xfrm>
            <a:off x="103188" y="184150"/>
            <a:ext cx="8913812" cy="1143000"/>
          </a:xfrm>
        </p:spPr>
        <p:txBody>
          <a:bodyPr/>
          <a:lstStyle/>
          <a:p>
            <a:pPr eaLnBrk="1" hangingPunct="1"/>
            <a:r>
              <a:rPr lang="en-US" smtClean="0">
                <a:ea typeface="ＭＳ Ｐゴシック" pitchFamily="-1" charset="-128"/>
                <a:cs typeface="ＭＳ Ｐゴシック" pitchFamily="-1" charset="-128"/>
              </a:rPr>
              <a:t>Prototypical vision problem</a:t>
            </a:r>
          </a:p>
        </p:txBody>
      </p:sp>
      <p:sp>
        <p:nvSpPr>
          <p:cNvPr id="452611" name="Rectangle 3"/>
          <p:cNvSpPr>
            <a:spLocks noGrp="1" noChangeArrowheads="1"/>
          </p:cNvSpPr>
          <p:nvPr>
            <p:ph type="body" idx="1"/>
          </p:nvPr>
        </p:nvSpPr>
        <p:spPr>
          <a:xfrm>
            <a:off x="152400" y="1981200"/>
            <a:ext cx="8763000" cy="4114800"/>
          </a:xfrm>
        </p:spPr>
        <p:txBody>
          <a:bodyPr/>
          <a:lstStyle/>
          <a:p>
            <a:pPr eaLnBrk="1" hangingPunct="1"/>
            <a:r>
              <a:rPr lang="en-US" dirty="0">
                <a:ea typeface="ＭＳ Ｐゴシック" pitchFamily="-1" charset="-128"/>
                <a:cs typeface="ＭＳ Ｐゴシック" pitchFamily="-1" charset="-128"/>
              </a:rPr>
              <a:t>Observe some product of two numbers, say 1.0</a:t>
            </a:r>
          </a:p>
          <a:p>
            <a:pPr eaLnBrk="1" hangingPunct="1"/>
            <a:r>
              <a:rPr lang="en-US" dirty="0">
                <a:ea typeface="ＭＳ Ｐゴシック" pitchFamily="-1" charset="-128"/>
                <a:cs typeface="ＭＳ Ｐゴシック" pitchFamily="-1" charset="-128"/>
              </a:rPr>
              <a:t>What were those two numbers?</a:t>
            </a:r>
          </a:p>
          <a:p>
            <a:pPr eaLnBrk="1" hangingPunct="1"/>
            <a:r>
              <a:rPr lang="en-US" dirty="0" err="1">
                <a:ea typeface="ＭＳ Ｐゴシック" pitchFamily="-1" charset="-128"/>
                <a:cs typeface="ＭＳ Ｐゴシック" pitchFamily="-1" charset="-128"/>
              </a:rPr>
              <a:t>Ie</a:t>
            </a:r>
            <a:r>
              <a:rPr lang="en-US" dirty="0">
                <a:ea typeface="ＭＳ Ｐゴシック" pitchFamily="-1" charset="-128"/>
                <a:cs typeface="ＭＳ Ｐゴシック" pitchFamily="-1" charset="-128"/>
              </a:rPr>
              <a:t>, 1 = ab.  Find a and </a:t>
            </a:r>
            <a:r>
              <a:rPr lang="en-US" dirty="0" err="1">
                <a:ea typeface="ＭＳ Ｐゴシック" pitchFamily="-1" charset="-128"/>
                <a:cs typeface="ＭＳ Ｐゴシック" pitchFamily="-1" charset="-128"/>
              </a:rPr>
              <a:t>b</a:t>
            </a:r>
            <a:r>
              <a:rPr lang="en-US" dirty="0">
                <a:ea typeface="ＭＳ Ｐゴシック" pitchFamily="-1" charset="-128"/>
                <a:cs typeface="ＭＳ Ｐゴシック" pitchFamily="-1" charset="-128"/>
              </a:rPr>
              <a:t>.</a:t>
            </a:r>
          </a:p>
          <a:p>
            <a:pPr eaLnBrk="1" hangingPunct="1"/>
            <a:endParaRPr lang="en-US" dirty="0" smtClean="0">
              <a:ea typeface="ＭＳ Ｐゴシック" pitchFamily="-1" charset="-128"/>
              <a:cs typeface="ＭＳ Ｐゴシック" pitchFamily="-1" charset="-128"/>
            </a:endParaRPr>
          </a:p>
          <a:p>
            <a:pPr eaLnBrk="1" hangingPunct="1">
              <a:buNone/>
            </a:pPr>
            <a:endParaRPr lang="en-US" dirty="0">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p:txBody>
          <a:bodyPr/>
          <a:lstStyle/>
          <a:p>
            <a:fld id="{0B171994-2F45-9646-ACD6-63022694A9EB}" type="slidenum">
              <a:rPr lang="en-US" smtClean="0">
                <a:latin typeface="Times New Roman" pitchFamily="-1" charset="0"/>
              </a:rPr>
              <a:pPr/>
              <a:t>67</a:t>
            </a:fld>
            <a:endParaRPr lang="en-US" smtClean="0">
              <a:latin typeface="Times New Roman" pitchFamily="-1" charset="0"/>
            </a:endParaRPr>
          </a:p>
        </p:txBody>
      </p:sp>
      <p:sp>
        <p:nvSpPr>
          <p:cNvPr id="51203" name="Rectangle 102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solidFill>
                <a:schemeClr val="bg1"/>
              </a:solidFill>
            </a:endParaRPr>
          </a:p>
        </p:txBody>
      </p:sp>
      <p:sp>
        <p:nvSpPr>
          <p:cNvPr id="51204" name="Rectangle 1026"/>
          <p:cNvSpPr>
            <a:spLocks noGrp="1" noChangeArrowheads="1"/>
          </p:cNvSpPr>
          <p:nvPr>
            <p:ph type="title"/>
          </p:nvPr>
        </p:nvSpPr>
        <p:spPr/>
        <p:txBody>
          <a:bodyPr/>
          <a:lstStyle/>
          <a:p>
            <a:pPr eaLnBrk="1" hangingPunct="1"/>
            <a:endParaRPr lang="en-US">
              <a:ea typeface="ＭＳ Ｐゴシック" pitchFamily="-1" charset="-128"/>
              <a:cs typeface="ＭＳ Ｐゴシック" pitchFamily="-1" charset="-128"/>
            </a:endParaRPr>
          </a:p>
        </p:txBody>
      </p:sp>
      <p:pic>
        <p:nvPicPr>
          <p:cNvPr id="51205" name="Picture 1027"/>
          <p:cNvPicPr>
            <a:picLocks noChangeArrowheads="1"/>
          </p:cNvPicPr>
          <p:nvPr/>
        </p:nvPicPr>
        <p:blipFill>
          <a:blip r:embed="rId3"/>
          <a:srcRect/>
          <a:stretch>
            <a:fillRect/>
          </a:stretch>
        </p:blipFill>
        <p:spPr bwMode="auto">
          <a:xfrm>
            <a:off x="381000" y="1524000"/>
            <a:ext cx="8153400" cy="4800600"/>
          </a:xfrm>
          <a:prstGeom prst="rect">
            <a:avLst/>
          </a:prstGeom>
          <a:noFill/>
          <a:ln w="25400">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D50021ED-9C2C-AE4E-92B0-3408E5CB9DB1}" type="slidenum">
              <a:rPr lang="en-US" smtClean="0">
                <a:latin typeface="Times New Roman" pitchFamily="-1" charset="0"/>
              </a:rPr>
              <a:pPr/>
              <a:t>68</a:t>
            </a:fld>
            <a:endParaRPr lang="en-US" smtClean="0">
              <a:latin typeface="Times New Roman" pitchFamily="-1" charset="0"/>
            </a:endParaRPr>
          </a:p>
        </p:txBody>
      </p:sp>
      <p:sp>
        <p:nvSpPr>
          <p:cNvPr id="53251" name="Rectangle 2050"/>
          <p:cNvSpPr>
            <a:spLocks noGrp="1" noChangeArrowheads="1"/>
          </p:cNvSpPr>
          <p:nvPr>
            <p:ph type="title"/>
          </p:nvPr>
        </p:nvSpPr>
        <p:spPr/>
        <p:txBody>
          <a:bodyPr/>
          <a:lstStyle/>
          <a:p>
            <a:pPr eaLnBrk="1" hangingPunct="1"/>
            <a:r>
              <a:rPr lang="en-US" smtClean="0">
                <a:ea typeface="ＭＳ Ｐゴシック" pitchFamily="-1" charset="-128"/>
                <a:cs typeface="ＭＳ Ｐゴシック" pitchFamily="-1" charset="-128"/>
              </a:rPr>
              <a:t>Bayesian approach</a:t>
            </a:r>
          </a:p>
        </p:txBody>
      </p:sp>
      <p:sp>
        <p:nvSpPr>
          <p:cNvPr id="453635" name="Rectangle 2051"/>
          <p:cNvSpPr>
            <a:spLocks noGrp="1" noChangeArrowheads="1"/>
          </p:cNvSpPr>
          <p:nvPr>
            <p:ph type="body" idx="1"/>
          </p:nvPr>
        </p:nvSpPr>
        <p:spPr>
          <a:xfrm>
            <a:off x="930275" y="2762250"/>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2" name="Group 2056"/>
          <p:cNvGrpSpPr>
            <a:grpSpLocks/>
          </p:cNvGrpSpPr>
          <p:nvPr/>
        </p:nvGrpSpPr>
        <p:grpSpPr bwMode="auto">
          <a:xfrm>
            <a:off x="4464050" y="3352800"/>
            <a:ext cx="2609850" cy="892175"/>
            <a:chOff x="2812" y="2112"/>
            <a:chExt cx="1644" cy="562"/>
          </a:xfrm>
        </p:grpSpPr>
        <p:sp>
          <p:nvSpPr>
            <p:cNvPr id="53264" name="Line 2052"/>
            <p:cNvSpPr>
              <a:spLocks noChangeShapeType="1"/>
            </p:cNvSpPr>
            <p:nvPr/>
          </p:nvSpPr>
          <p:spPr bwMode="auto">
            <a:xfrm flipV="1">
              <a:off x="3592" y="2112"/>
              <a:ext cx="56" cy="303"/>
            </a:xfrm>
            <a:prstGeom prst="line">
              <a:avLst/>
            </a:prstGeom>
            <a:noFill/>
            <a:ln w="28575">
              <a:solidFill>
                <a:schemeClr val="accent2"/>
              </a:solidFill>
              <a:round/>
              <a:headEnd/>
              <a:tailEnd type="triangle" w="med" len="med"/>
            </a:ln>
          </p:spPr>
          <p:txBody>
            <a:bodyPr>
              <a:prstTxWarp prst="textNoShape">
                <a:avLst/>
              </a:prstTxWarp>
            </a:bodyPr>
            <a:lstStyle/>
            <a:p>
              <a:endParaRPr lang="en-US"/>
            </a:p>
          </p:txBody>
        </p:sp>
        <p:sp>
          <p:nvSpPr>
            <p:cNvPr id="53265" name="Text Box 2053"/>
            <p:cNvSpPr txBox="1">
              <a:spLocks noChangeArrowheads="1"/>
            </p:cNvSpPr>
            <p:nvPr/>
          </p:nvSpPr>
          <p:spPr bwMode="auto">
            <a:xfrm>
              <a:off x="2812" y="2386"/>
              <a:ext cx="1644"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Likelihood function</a:t>
              </a:r>
            </a:p>
          </p:txBody>
        </p:sp>
      </p:grpSp>
      <p:grpSp>
        <p:nvGrpSpPr>
          <p:cNvPr id="3" name="Group 2057"/>
          <p:cNvGrpSpPr>
            <a:grpSpLocks/>
          </p:cNvGrpSpPr>
          <p:nvPr/>
        </p:nvGrpSpPr>
        <p:grpSpPr bwMode="auto">
          <a:xfrm>
            <a:off x="6831013" y="3352800"/>
            <a:ext cx="2205037" cy="803275"/>
            <a:chOff x="4303" y="2112"/>
            <a:chExt cx="1389" cy="506"/>
          </a:xfrm>
        </p:grpSpPr>
        <p:sp>
          <p:nvSpPr>
            <p:cNvPr id="53262" name="Line 2054"/>
            <p:cNvSpPr>
              <a:spLocks noChangeShapeType="1"/>
            </p:cNvSpPr>
            <p:nvPr/>
          </p:nvSpPr>
          <p:spPr bwMode="auto">
            <a:xfrm flipH="1" flipV="1">
              <a:off x="4560" y="2112"/>
              <a:ext cx="76" cy="228"/>
            </a:xfrm>
            <a:prstGeom prst="line">
              <a:avLst/>
            </a:prstGeom>
            <a:noFill/>
            <a:ln w="28575">
              <a:solidFill>
                <a:schemeClr val="accent2"/>
              </a:solidFill>
              <a:round/>
              <a:headEnd/>
              <a:tailEnd type="triangle" w="med" len="med"/>
            </a:ln>
          </p:spPr>
          <p:txBody>
            <a:bodyPr>
              <a:prstTxWarp prst="textNoShape">
                <a:avLst/>
              </a:prstTxWarp>
            </a:bodyPr>
            <a:lstStyle/>
            <a:p>
              <a:endParaRPr lang="en-US"/>
            </a:p>
          </p:txBody>
        </p:sp>
        <p:sp>
          <p:nvSpPr>
            <p:cNvPr id="53263" name="Text Box 2055"/>
            <p:cNvSpPr txBox="1">
              <a:spLocks noChangeArrowheads="1"/>
            </p:cNvSpPr>
            <p:nvPr/>
          </p:nvSpPr>
          <p:spPr bwMode="auto">
            <a:xfrm>
              <a:off x="4303" y="2330"/>
              <a:ext cx="1389"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Prior probability</a:t>
              </a:r>
            </a:p>
          </p:txBody>
        </p:sp>
      </p:grpSp>
      <p:grpSp>
        <p:nvGrpSpPr>
          <p:cNvPr id="4" name="Group 2061"/>
          <p:cNvGrpSpPr>
            <a:grpSpLocks/>
          </p:cNvGrpSpPr>
          <p:nvPr/>
        </p:nvGrpSpPr>
        <p:grpSpPr bwMode="auto">
          <a:xfrm>
            <a:off x="1468438" y="3454400"/>
            <a:ext cx="2695575" cy="679450"/>
            <a:chOff x="925" y="2176"/>
            <a:chExt cx="1698" cy="428"/>
          </a:xfrm>
        </p:grpSpPr>
        <p:sp>
          <p:nvSpPr>
            <p:cNvPr id="53260" name="Line 2059"/>
            <p:cNvSpPr>
              <a:spLocks noChangeShapeType="1"/>
            </p:cNvSpPr>
            <p:nvPr/>
          </p:nvSpPr>
          <p:spPr bwMode="auto">
            <a:xfrm flipV="1">
              <a:off x="1704" y="2176"/>
              <a:ext cx="94" cy="194"/>
            </a:xfrm>
            <a:prstGeom prst="line">
              <a:avLst/>
            </a:prstGeom>
            <a:noFill/>
            <a:ln w="28575">
              <a:solidFill>
                <a:schemeClr val="accent2"/>
              </a:solidFill>
              <a:round/>
              <a:headEnd/>
              <a:tailEnd type="triangle" w="med" len="med"/>
            </a:ln>
          </p:spPr>
          <p:txBody>
            <a:bodyPr>
              <a:prstTxWarp prst="textNoShape">
                <a:avLst/>
              </a:prstTxWarp>
            </a:bodyPr>
            <a:lstStyle/>
            <a:p>
              <a:endParaRPr lang="en-US"/>
            </a:p>
          </p:txBody>
        </p:sp>
        <p:sp>
          <p:nvSpPr>
            <p:cNvPr id="53261" name="Text Box 2060"/>
            <p:cNvSpPr txBox="1">
              <a:spLocks noChangeArrowheads="1"/>
            </p:cNvSpPr>
            <p:nvPr/>
          </p:nvSpPr>
          <p:spPr bwMode="auto">
            <a:xfrm>
              <a:off x="925" y="2316"/>
              <a:ext cx="1698"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Posterior probability</a:t>
              </a:r>
            </a:p>
          </p:txBody>
        </p:sp>
      </p:grpSp>
      <p:sp>
        <p:nvSpPr>
          <p:cNvPr id="53256" name="Rectangle 13"/>
          <p:cNvSpPr>
            <a:spLocks noChangeArrowheads="1"/>
          </p:cNvSpPr>
          <p:nvPr/>
        </p:nvSpPr>
        <p:spPr bwMode="auto">
          <a:xfrm>
            <a:off x="727075" y="1114425"/>
            <a:ext cx="6434138" cy="584200"/>
          </a:xfrm>
          <a:prstGeom prst="rect">
            <a:avLst/>
          </a:prstGeom>
          <a:noFill/>
          <a:ln w="9525">
            <a:noFill/>
            <a:miter lim="800000"/>
            <a:headEnd/>
            <a:tailEnd/>
          </a:ln>
        </p:spPr>
        <p:txBody>
          <a:bodyPr wrap="none">
            <a:prstTxWarp prst="textNoShape">
              <a:avLst/>
            </a:prstTxWarp>
            <a:spAutoFit/>
          </a:bodyPr>
          <a:lstStyle/>
          <a:p>
            <a:pPr marL="342900" indent="-342900">
              <a:spcBef>
                <a:spcPct val="20000"/>
              </a:spcBef>
            </a:pPr>
            <a:r>
              <a:rPr lang="en-US" sz="3200">
                <a:solidFill>
                  <a:srgbClr val="000000"/>
                </a:solidFill>
                <a:latin typeface="Calibri" pitchFamily="-1" charset="0"/>
              </a:rPr>
              <a:t>Want to calculate: 	max P(a, b | y = 1)</a:t>
            </a:r>
          </a:p>
        </p:txBody>
      </p:sp>
      <p:grpSp>
        <p:nvGrpSpPr>
          <p:cNvPr id="18" name="Group 17"/>
          <p:cNvGrpSpPr/>
          <p:nvPr/>
        </p:nvGrpSpPr>
        <p:grpSpPr>
          <a:xfrm>
            <a:off x="3500438" y="2392363"/>
            <a:ext cx="1274762" cy="606425"/>
            <a:chOff x="3500438" y="2392363"/>
            <a:chExt cx="1274762" cy="606425"/>
          </a:xfrm>
        </p:grpSpPr>
        <p:sp>
          <p:nvSpPr>
            <p:cNvPr id="53257" name="Rectangle 14"/>
            <p:cNvSpPr>
              <a:spLocks noChangeArrowheads="1"/>
            </p:cNvSpPr>
            <p:nvPr/>
          </p:nvSpPr>
          <p:spPr bwMode="auto">
            <a:xfrm>
              <a:off x="3500438" y="2392363"/>
              <a:ext cx="1274762" cy="369887"/>
            </a:xfrm>
            <a:prstGeom prst="rect">
              <a:avLst/>
            </a:prstGeom>
            <a:noFill/>
            <a:ln w="9525">
              <a:noFill/>
              <a:miter lim="800000"/>
              <a:headEnd/>
              <a:tailEnd/>
            </a:ln>
          </p:spPr>
          <p:txBody>
            <a:bodyPr wrap="none">
              <a:prstTxWarp prst="textNoShape">
                <a:avLst/>
              </a:prstTxWarp>
              <a:spAutoFit/>
            </a:bodyPr>
            <a:lstStyle/>
            <a:p>
              <a:r>
                <a:rPr lang="en-US" dirty="0" err="1"/>
                <a:t>Bayes</a:t>
              </a:r>
              <a:r>
                <a:rPr lang="en-US" dirty="0"/>
                <a:t> rule</a:t>
              </a:r>
            </a:p>
          </p:txBody>
        </p:sp>
        <p:cxnSp>
          <p:nvCxnSpPr>
            <p:cNvPr id="17" name="Straight Arrow Connector 16"/>
            <p:cNvCxnSpPr/>
            <p:nvPr/>
          </p:nvCxnSpPr>
          <p:spPr>
            <a:xfrm rot="5400000">
              <a:off x="4002882" y="2883694"/>
              <a:ext cx="22860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3259" name="TextBox 17"/>
          <p:cNvSpPr txBox="1">
            <a:spLocks noChangeArrowheads="1"/>
          </p:cNvSpPr>
          <p:nvPr/>
        </p:nvSpPr>
        <p:spPr bwMode="auto">
          <a:xfrm>
            <a:off x="4117975" y="1506538"/>
            <a:ext cx="504825" cy="369887"/>
          </a:xfrm>
          <a:prstGeom prst="rect">
            <a:avLst/>
          </a:prstGeom>
          <a:noFill/>
          <a:ln w="9525">
            <a:noFill/>
            <a:miter lim="800000"/>
            <a:headEnd/>
            <a:tailEnd/>
          </a:ln>
        </p:spPr>
        <p:txBody>
          <a:bodyPr wrap="none">
            <a:prstTxWarp prst="textNoShape">
              <a:avLst/>
            </a:prstTxWarp>
            <a:spAutoFit/>
          </a:bodyPr>
          <a:lstStyle/>
          <a:p>
            <a:r>
              <a:rPr lang="en-US"/>
              <a:t>a,b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3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autoUpdateAnimBg="0"/>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B4705133-9422-9B42-B55C-74195ECDC453}" type="slidenum">
              <a:rPr lang="en-US" smtClean="0">
                <a:latin typeface="Times New Roman" pitchFamily="-1" charset="0"/>
              </a:rPr>
              <a:pPr/>
              <a:t>69</a:t>
            </a:fld>
            <a:endParaRPr lang="en-US" smtClean="0">
              <a:latin typeface="Times New Roman" pitchFamily="-1" charset="0"/>
            </a:endParaRPr>
          </a:p>
        </p:txBody>
      </p:sp>
      <p:sp>
        <p:nvSpPr>
          <p:cNvPr id="55301" name="Rectangle 2050"/>
          <p:cNvSpPr>
            <a:spLocks noGrp="1" noChangeArrowheads="1"/>
          </p:cNvSpPr>
          <p:nvPr>
            <p:ph type="title"/>
          </p:nvPr>
        </p:nvSpPr>
        <p:spPr/>
        <p:txBody>
          <a:bodyPr/>
          <a:lstStyle/>
          <a:p>
            <a:pPr eaLnBrk="1" hangingPunct="1"/>
            <a:r>
              <a:rPr lang="en-US" smtClean="0">
                <a:ea typeface="ＭＳ Ｐゴシック" pitchFamily="-1" charset="-128"/>
                <a:cs typeface="ＭＳ Ｐゴシック" pitchFamily="-1" charset="-128"/>
              </a:rPr>
              <a:t>Bayesian approach</a:t>
            </a:r>
          </a:p>
        </p:txBody>
      </p:sp>
      <p:sp>
        <p:nvSpPr>
          <p:cNvPr id="55302" name="Rectangle 2051"/>
          <p:cNvSpPr>
            <a:spLocks noGrp="1" noChangeArrowheads="1"/>
          </p:cNvSpPr>
          <p:nvPr>
            <p:ph type="body" idx="1"/>
          </p:nvPr>
        </p:nvSpPr>
        <p:spPr>
          <a:xfrm>
            <a:off x="985838" y="1050925"/>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2" name="Group 37"/>
          <p:cNvGrpSpPr>
            <a:grpSpLocks/>
          </p:cNvGrpSpPr>
          <p:nvPr/>
        </p:nvGrpSpPr>
        <p:grpSpPr bwMode="auto">
          <a:xfrm>
            <a:off x="566738" y="1839913"/>
            <a:ext cx="3381375" cy="1376362"/>
            <a:chOff x="567448" y="1839334"/>
            <a:chExt cx="3381266" cy="1377151"/>
          </a:xfrm>
        </p:grpSpPr>
        <p:sp>
          <p:nvSpPr>
            <p:cNvPr id="55327" name="Text Box 2053"/>
            <p:cNvSpPr txBox="1">
              <a:spLocks noChangeArrowheads="1"/>
            </p:cNvSpPr>
            <p:nvPr/>
          </p:nvSpPr>
          <p:spPr bwMode="auto">
            <a:xfrm>
              <a:off x="567448" y="1839334"/>
              <a:ext cx="2609850"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Likelihood function</a:t>
              </a:r>
            </a:p>
          </p:txBody>
        </p:sp>
        <p:graphicFrame>
          <p:nvGraphicFramePr>
            <p:cNvPr id="55299" name="Object 3"/>
            <p:cNvGraphicFramePr>
              <a:graphicFrameLocks noChangeAspect="1"/>
            </p:cNvGraphicFramePr>
            <p:nvPr/>
          </p:nvGraphicFramePr>
          <p:xfrm>
            <a:off x="621314" y="2433847"/>
            <a:ext cx="3327400" cy="782638"/>
          </p:xfrm>
          <a:graphic>
            <a:graphicData uri="http://schemas.openxmlformats.org/presentationml/2006/ole">
              <p:oleObj spid="_x0000_s55299" name="Equation" r:id="rId4" imgW="1460500" imgH="342900" progId="Equation.3">
                <p:embed/>
              </p:oleObj>
            </a:graphicData>
          </a:graphic>
        </p:graphicFrame>
      </p:grpSp>
      <p:grpSp>
        <p:nvGrpSpPr>
          <p:cNvPr id="3" name="Group 41"/>
          <p:cNvGrpSpPr>
            <a:grpSpLocks/>
          </p:cNvGrpSpPr>
          <p:nvPr/>
        </p:nvGrpSpPr>
        <p:grpSpPr bwMode="auto">
          <a:xfrm>
            <a:off x="3870325" y="1714500"/>
            <a:ext cx="2174875" cy="2228850"/>
            <a:chOff x="3871062" y="1715278"/>
            <a:chExt cx="2174312" cy="2228786"/>
          </a:xfrm>
        </p:grpSpPr>
        <p:pic>
          <p:nvPicPr>
            <p:cNvPr id="55324" name="Picture 23"/>
            <p:cNvPicPr>
              <a:picLocks noChangeAspect="1"/>
            </p:cNvPicPr>
            <p:nvPr/>
          </p:nvPicPr>
          <p:blipFill>
            <a:blip r:embed="rId5"/>
            <a:srcRect b="2463"/>
            <a:stretch>
              <a:fillRect/>
            </a:stretch>
          </p:blipFill>
          <p:spPr bwMode="auto">
            <a:xfrm>
              <a:off x="3871062" y="1715278"/>
              <a:ext cx="2174312" cy="2228786"/>
            </a:xfrm>
            <a:prstGeom prst="rect">
              <a:avLst/>
            </a:prstGeom>
            <a:noFill/>
            <a:ln w="9525">
              <a:noFill/>
              <a:miter lim="800000"/>
              <a:headEnd/>
              <a:tailEnd/>
            </a:ln>
          </p:spPr>
        </p:pic>
        <p:sp>
          <p:nvSpPr>
            <p:cNvPr id="55325" name="TextBox 27"/>
            <p:cNvSpPr txBox="1">
              <a:spLocks noChangeArrowheads="1"/>
            </p:cNvSpPr>
            <p:nvPr/>
          </p:nvSpPr>
          <p:spPr bwMode="auto">
            <a:xfrm>
              <a:off x="4286079" y="3494424"/>
              <a:ext cx="313044" cy="369332"/>
            </a:xfrm>
            <a:prstGeom prst="rect">
              <a:avLst/>
            </a:prstGeom>
            <a:noFill/>
            <a:ln w="9525">
              <a:noFill/>
              <a:miter lim="800000"/>
              <a:headEnd/>
              <a:tailEnd/>
            </a:ln>
          </p:spPr>
          <p:txBody>
            <a:bodyPr wrap="none">
              <a:prstTxWarp prst="textNoShape">
                <a:avLst/>
              </a:prstTxWarp>
              <a:spAutoFit/>
            </a:bodyPr>
            <a:lstStyle/>
            <a:p>
              <a:r>
                <a:rPr lang="en-US"/>
                <a:t>a</a:t>
              </a:r>
            </a:p>
          </p:txBody>
        </p:sp>
        <p:sp>
          <p:nvSpPr>
            <p:cNvPr id="55326" name="TextBox 28"/>
            <p:cNvSpPr txBox="1">
              <a:spLocks noChangeArrowheads="1"/>
            </p:cNvSpPr>
            <p:nvPr/>
          </p:nvSpPr>
          <p:spPr bwMode="auto">
            <a:xfrm>
              <a:off x="5582218" y="3283956"/>
              <a:ext cx="313044" cy="369332"/>
            </a:xfrm>
            <a:prstGeom prst="rect">
              <a:avLst/>
            </a:prstGeom>
            <a:noFill/>
            <a:ln w="9525">
              <a:noFill/>
              <a:miter lim="800000"/>
              <a:headEnd/>
              <a:tailEnd/>
            </a:ln>
          </p:spPr>
          <p:txBody>
            <a:bodyPr wrap="none">
              <a:prstTxWarp prst="textNoShape">
                <a:avLst/>
              </a:prstTxWarp>
              <a:spAutoFit/>
            </a:bodyPr>
            <a:lstStyle/>
            <a:p>
              <a:r>
                <a:rPr lang="en-US"/>
                <a:t>b</a:t>
              </a:r>
            </a:p>
          </p:txBody>
        </p:sp>
      </p:grpSp>
      <p:grpSp>
        <p:nvGrpSpPr>
          <p:cNvPr id="4" name="Group 31"/>
          <p:cNvGrpSpPr>
            <a:grpSpLocks/>
          </p:cNvGrpSpPr>
          <p:nvPr/>
        </p:nvGrpSpPr>
        <p:grpSpPr bwMode="auto">
          <a:xfrm>
            <a:off x="4208463" y="3981450"/>
            <a:ext cx="2273300" cy="2303463"/>
            <a:chOff x="5188334" y="4094176"/>
            <a:chExt cx="2273580" cy="2303335"/>
          </a:xfrm>
        </p:grpSpPr>
        <p:pic>
          <p:nvPicPr>
            <p:cNvPr id="55321" name="Picture 25"/>
            <p:cNvPicPr>
              <a:picLocks noChangeAspect="1"/>
            </p:cNvPicPr>
            <p:nvPr/>
          </p:nvPicPr>
          <p:blipFill>
            <a:blip r:embed="rId6"/>
            <a:srcRect t="4613" b="4407"/>
            <a:stretch>
              <a:fillRect/>
            </a:stretch>
          </p:blipFill>
          <p:spPr bwMode="auto">
            <a:xfrm>
              <a:off x="5188334" y="4094176"/>
              <a:ext cx="2273580" cy="2303335"/>
            </a:xfrm>
            <a:prstGeom prst="rect">
              <a:avLst/>
            </a:prstGeom>
            <a:noFill/>
            <a:ln w="9525">
              <a:noFill/>
              <a:miter lim="800000"/>
              <a:headEnd/>
              <a:tailEnd/>
            </a:ln>
          </p:spPr>
        </p:pic>
        <p:sp>
          <p:nvSpPr>
            <p:cNvPr id="55322" name="TextBox 29"/>
            <p:cNvSpPr txBox="1">
              <a:spLocks noChangeArrowheads="1"/>
            </p:cNvSpPr>
            <p:nvPr/>
          </p:nvSpPr>
          <p:spPr bwMode="auto">
            <a:xfrm>
              <a:off x="5603959" y="6017888"/>
              <a:ext cx="313044" cy="369332"/>
            </a:xfrm>
            <a:prstGeom prst="rect">
              <a:avLst/>
            </a:prstGeom>
            <a:noFill/>
            <a:ln w="9525">
              <a:noFill/>
              <a:miter lim="800000"/>
              <a:headEnd/>
              <a:tailEnd/>
            </a:ln>
          </p:spPr>
          <p:txBody>
            <a:bodyPr wrap="none">
              <a:prstTxWarp prst="textNoShape">
                <a:avLst/>
              </a:prstTxWarp>
              <a:spAutoFit/>
            </a:bodyPr>
            <a:lstStyle/>
            <a:p>
              <a:r>
                <a:rPr lang="en-US"/>
                <a:t>a</a:t>
              </a:r>
            </a:p>
          </p:txBody>
        </p:sp>
        <p:sp>
          <p:nvSpPr>
            <p:cNvPr id="55323" name="TextBox 30"/>
            <p:cNvSpPr txBox="1">
              <a:spLocks noChangeArrowheads="1"/>
            </p:cNvSpPr>
            <p:nvPr/>
          </p:nvSpPr>
          <p:spPr bwMode="auto">
            <a:xfrm>
              <a:off x="6900098" y="5807420"/>
              <a:ext cx="313044" cy="369332"/>
            </a:xfrm>
            <a:prstGeom prst="rect">
              <a:avLst/>
            </a:prstGeom>
            <a:noFill/>
            <a:ln w="9525">
              <a:noFill/>
              <a:miter lim="800000"/>
              <a:headEnd/>
              <a:tailEnd/>
            </a:ln>
          </p:spPr>
          <p:txBody>
            <a:bodyPr wrap="none">
              <a:prstTxWarp prst="textNoShape">
                <a:avLst/>
              </a:prstTxWarp>
              <a:spAutoFit/>
            </a:bodyPr>
            <a:lstStyle/>
            <a:p>
              <a:r>
                <a:rPr lang="en-US"/>
                <a:t>b</a:t>
              </a:r>
            </a:p>
          </p:txBody>
        </p:sp>
      </p:grpSp>
      <p:grpSp>
        <p:nvGrpSpPr>
          <p:cNvPr id="5" name="Group 42"/>
          <p:cNvGrpSpPr>
            <a:grpSpLocks/>
          </p:cNvGrpSpPr>
          <p:nvPr/>
        </p:nvGrpSpPr>
        <p:grpSpPr bwMode="auto">
          <a:xfrm>
            <a:off x="6164263" y="2424113"/>
            <a:ext cx="2979737" cy="2657475"/>
            <a:chOff x="6164991" y="2424509"/>
            <a:chExt cx="2979009" cy="2657202"/>
          </a:xfrm>
        </p:grpSpPr>
        <p:pic>
          <p:nvPicPr>
            <p:cNvPr id="55315" name="Picture 26"/>
            <p:cNvPicPr>
              <a:picLocks noChangeAspect="1"/>
            </p:cNvPicPr>
            <p:nvPr/>
          </p:nvPicPr>
          <p:blipFill>
            <a:blip r:embed="rId7"/>
            <a:srcRect l="6061" t="10699" r="9325" b="3702"/>
            <a:stretch>
              <a:fillRect/>
            </a:stretch>
          </p:blipFill>
          <p:spPr bwMode="auto">
            <a:xfrm>
              <a:off x="6740698" y="2431200"/>
              <a:ext cx="2403302" cy="2650511"/>
            </a:xfrm>
            <a:prstGeom prst="rect">
              <a:avLst/>
            </a:prstGeom>
            <a:noFill/>
            <a:ln w="9525">
              <a:noFill/>
              <a:miter lim="800000"/>
              <a:headEnd/>
              <a:tailEnd/>
            </a:ln>
          </p:spPr>
        </p:pic>
        <p:sp>
          <p:nvSpPr>
            <p:cNvPr id="55316" name="Rectangle 32"/>
            <p:cNvSpPr>
              <a:spLocks noChangeArrowheads="1"/>
            </p:cNvSpPr>
            <p:nvPr/>
          </p:nvSpPr>
          <p:spPr bwMode="auto">
            <a:xfrm>
              <a:off x="7089296" y="2424509"/>
              <a:ext cx="1572478" cy="369332"/>
            </a:xfrm>
            <a:prstGeom prst="rect">
              <a:avLst/>
            </a:prstGeom>
            <a:noFill/>
            <a:ln w="9525">
              <a:noFill/>
              <a:miter lim="800000"/>
              <a:headEnd/>
              <a:tailEnd/>
            </a:ln>
          </p:spPr>
          <p:txBody>
            <a:bodyPr wrap="none">
              <a:prstTxWarp prst="textNoShape">
                <a:avLst/>
              </a:prstTxWarp>
              <a:spAutoFit/>
            </a:bodyPr>
            <a:lstStyle/>
            <a:p>
              <a:r>
                <a:rPr lang="en-US"/>
                <a:t>P(a, b | y = 1) </a:t>
              </a:r>
            </a:p>
          </p:txBody>
        </p:sp>
        <p:cxnSp>
          <p:nvCxnSpPr>
            <p:cNvPr id="35" name="Straight Arrow Connector 34"/>
            <p:cNvCxnSpPr/>
            <p:nvPr/>
          </p:nvCxnSpPr>
          <p:spPr>
            <a:xfrm>
              <a:off x="6164991" y="3094365"/>
              <a:ext cx="474546" cy="33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441908" y="4601561"/>
              <a:ext cx="482550" cy="2967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319" name="TextBox 39"/>
            <p:cNvSpPr txBox="1">
              <a:spLocks noChangeArrowheads="1"/>
            </p:cNvSpPr>
            <p:nvPr/>
          </p:nvSpPr>
          <p:spPr bwMode="auto">
            <a:xfrm>
              <a:off x="7420502" y="4522912"/>
              <a:ext cx="313044" cy="369332"/>
            </a:xfrm>
            <a:prstGeom prst="rect">
              <a:avLst/>
            </a:prstGeom>
            <a:noFill/>
            <a:ln w="9525">
              <a:noFill/>
              <a:miter lim="800000"/>
              <a:headEnd/>
              <a:tailEnd/>
            </a:ln>
          </p:spPr>
          <p:txBody>
            <a:bodyPr wrap="none">
              <a:prstTxWarp prst="textNoShape">
                <a:avLst/>
              </a:prstTxWarp>
              <a:spAutoFit/>
            </a:bodyPr>
            <a:lstStyle/>
            <a:p>
              <a:r>
                <a:rPr lang="en-US"/>
                <a:t>a</a:t>
              </a:r>
            </a:p>
          </p:txBody>
        </p:sp>
        <p:sp>
          <p:nvSpPr>
            <p:cNvPr id="55320" name="TextBox 40"/>
            <p:cNvSpPr txBox="1">
              <a:spLocks noChangeArrowheads="1"/>
            </p:cNvSpPr>
            <p:nvPr/>
          </p:nvSpPr>
          <p:spPr bwMode="auto">
            <a:xfrm>
              <a:off x="8716641" y="4312444"/>
              <a:ext cx="313044" cy="369332"/>
            </a:xfrm>
            <a:prstGeom prst="rect">
              <a:avLst/>
            </a:prstGeom>
            <a:noFill/>
            <a:ln w="9525">
              <a:noFill/>
              <a:miter lim="800000"/>
              <a:headEnd/>
              <a:tailEnd/>
            </a:ln>
          </p:spPr>
          <p:txBody>
            <a:bodyPr wrap="none">
              <a:prstTxWarp prst="textNoShape">
                <a:avLst/>
              </a:prstTxWarp>
              <a:spAutoFit/>
            </a:bodyPr>
            <a:lstStyle/>
            <a:p>
              <a:r>
                <a:rPr lang="en-US"/>
                <a:t>b</a:t>
              </a:r>
            </a:p>
          </p:txBody>
        </p:sp>
      </p:grpSp>
      <p:grpSp>
        <p:nvGrpSpPr>
          <p:cNvPr id="6" name="Group 45"/>
          <p:cNvGrpSpPr>
            <a:grpSpLocks/>
          </p:cNvGrpSpPr>
          <p:nvPr/>
        </p:nvGrpSpPr>
        <p:grpSpPr bwMode="auto">
          <a:xfrm>
            <a:off x="7331075" y="3101975"/>
            <a:ext cx="903288" cy="377825"/>
            <a:chOff x="7330472" y="3102476"/>
            <a:chExt cx="903706" cy="377763"/>
          </a:xfrm>
        </p:grpSpPr>
        <p:sp>
          <p:nvSpPr>
            <p:cNvPr id="55313" name="TextBox 44"/>
            <p:cNvSpPr txBox="1">
              <a:spLocks noChangeArrowheads="1"/>
            </p:cNvSpPr>
            <p:nvPr/>
          </p:nvSpPr>
          <p:spPr bwMode="auto">
            <a:xfrm>
              <a:off x="7394773" y="3102476"/>
              <a:ext cx="839405" cy="369332"/>
            </a:xfrm>
            <a:prstGeom prst="rect">
              <a:avLst/>
            </a:prstGeom>
            <a:solidFill>
              <a:srgbClr val="FFFF00"/>
            </a:solidFill>
            <a:ln w="9525">
              <a:noFill/>
              <a:miter lim="800000"/>
              <a:headEnd/>
              <a:tailEnd/>
            </a:ln>
          </p:spPr>
          <p:txBody>
            <a:bodyPr wrap="none">
              <a:prstTxWarp prst="textNoShape">
                <a:avLst/>
              </a:prstTxWarp>
              <a:spAutoFit/>
            </a:bodyPr>
            <a:lstStyle/>
            <a:p>
              <a:r>
                <a:rPr lang="en-US"/>
                <a:t>a=b=1</a:t>
              </a:r>
            </a:p>
          </p:txBody>
        </p:sp>
        <p:sp>
          <p:nvSpPr>
            <p:cNvPr id="44" name="Oval 43"/>
            <p:cNvSpPr/>
            <p:nvPr/>
          </p:nvSpPr>
          <p:spPr>
            <a:xfrm>
              <a:off x="7330472" y="3319928"/>
              <a:ext cx="96883" cy="160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7" name="Group 47"/>
          <p:cNvGrpSpPr>
            <a:grpSpLocks/>
          </p:cNvGrpSpPr>
          <p:nvPr/>
        </p:nvGrpSpPr>
        <p:grpSpPr bwMode="auto">
          <a:xfrm>
            <a:off x="576263" y="3643313"/>
            <a:ext cx="3717925" cy="1701603"/>
            <a:chOff x="575941" y="3643656"/>
            <a:chExt cx="3718561" cy="1700694"/>
          </a:xfrm>
        </p:grpSpPr>
        <p:grpSp>
          <p:nvGrpSpPr>
            <p:cNvPr id="55309" name="Group 38"/>
            <p:cNvGrpSpPr>
              <a:grpSpLocks/>
            </p:cNvGrpSpPr>
            <p:nvPr/>
          </p:nvGrpSpPr>
          <p:grpSpPr bwMode="auto">
            <a:xfrm>
              <a:off x="575941" y="3643656"/>
              <a:ext cx="3718561" cy="1309148"/>
              <a:chOff x="575941" y="3643656"/>
              <a:chExt cx="3718561" cy="1309148"/>
            </a:xfrm>
          </p:grpSpPr>
          <p:sp>
            <p:nvSpPr>
              <p:cNvPr id="55311" name="Text Box 2055"/>
              <p:cNvSpPr txBox="1">
                <a:spLocks noChangeArrowheads="1"/>
              </p:cNvSpPr>
              <p:nvPr/>
            </p:nvSpPr>
            <p:spPr bwMode="auto">
              <a:xfrm>
                <a:off x="575941" y="3643656"/>
                <a:ext cx="2205037"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Prior probability</a:t>
                </a:r>
              </a:p>
            </p:txBody>
          </p:sp>
          <p:graphicFrame>
            <p:nvGraphicFramePr>
              <p:cNvPr id="55298" name="Object 2"/>
              <p:cNvGraphicFramePr>
                <a:graphicFrameLocks noChangeAspect="1"/>
              </p:cNvGraphicFramePr>
              <p:nvPr/>
            </p:nvGraphicFramePr>
            <p:xfrm>
              <a:off x="662599" y="4185994"/>
              <a:ext cx="2430462" cy="754063"/>
            </p:xfrm>
            <a:graphic>
              <a:graphicData uri="http://schemas.openxmlformats.org/presentationml/2006/ole">
                <p:oleObj spid="_x0000_s55298" name="Equation" r:id="rId8" imgW="1066800" imgH="330200" progId="Equation.3">
                  <p:embed/>
                </p:oleObj>
              </a:graphicData>
            </a:graphic>
          </p:graphicFrame>
          <p:sp>
            <p:nvSpPr>
              <p:cNvPr id="55312" name="TextBox 21"/>
              <p:cNvSpPr txBox="1">
                <a:spLocks noChangeArrowheads="1"/>
              </p:cNvSpPr>
              <p:nvPr/>
            </p:nvSpPr>
            <p:spPr bwMode="auto">
              <a:xfrm>
                <a:off x="3006056" y="4583472"/>
                <a:ext cx="1288446" cy="369332"/>
              </a:xfrm>
              <a:prstGeom prst="rect">
                <a:avLst/>
              </a:prstGeom>
              <a:noFill/>
              <a:ln w="9525">
                <a:noFill/>
                <a:miter lim="800000"/>
                <a:headEnd/>
                <a:tailEnd/>
              </a:ln>
            </p:spPr>
            <p:txBody>
              <a:bodyPr wrap="none">
                <a:prstTxWarp prst="textNoShape">
                  <a:avLst/>
                </a:prstTxWarp>
                <a:spAutoFit/>
              </a:bodyPr>
              <a:lstStyle/>
              <a:p>
                <a:r>
                  <a:rPr lang="en-US"/>
                  <a:t>If a&gt;0, b&gt;0</a:t>
                </a:r>
              </a:p>
            </p:txBody>
          </p:sp>
        </p:grpSp>
        <p:sp>
          <p:nvSpPr>
            <p:cNvPr id="55310" name="TextBox 46"/>
            <p:cNvSpPr txBox="1">
              <a:spLocks noChangeArrowheads="1"/>
            </p:cNvSpPr>
            <p:nvPr/>
          </p:nvSpPr>
          <p:spPr bwMode="auto">
            <a:xfrm>
              <a:off x="1655786" y="4975215"/>
              <a:ext cx="2584052" cy="369135"/>
            </a:xfrm>
            <a:prstGeom prst="rect">
              <a:avLst/>
            </a:prstGeom>
            <a:noFill/>
            <a:ln w="9525">
              <a:noFill/>
              <a:miter lim="800000"/>
              <a:headEnd/>
              <a:tailEnd/>
            </a:ln>
          </p:spPr>
          <p:txBody>
            <a:bodyPr wrap="none">
              <a:prstTxWarp prst="textNoShape">
                <a:avLst/>
              </a:prstTxWarp>
              <a:spAutoFit/>
            </a:bodyPr>
            <a:lstStyle/>
            <a:p>
              <a:r>
                <a:rPr lang="en-US" dirty="0" smtClean="0"/>
                <a:t>    </a:t>
              </a:r>
              <a:r>
                <a:rPr lang="en-US" dirty="0"/>
                <a:t>0  </a:t>
              </a:r>
              <a:r>
                <a:rPr lang="en-US" dirty="0" smtClean="0"/>
                <a:t>              otherwise</a:t>
              </a:r>
              <a:endParaRPr lang="en-US" dirty="0"/>
            </a:p>
          </p:txBody>
        </p:sp>
      </p:grpSp>
      <p:sp>
        <p:nvSpPr>
          <p:cNvPr id="32" name="Left Brace 31"/>
          <p:cNvSpPr/>
          <p:nvPr/>
        </p:nvSpPr>
        <p:spPr>
          <a:xfrm>
            <a:off x="1867614" y="4502590"/>
            <a:ext cx="119944" cy="76692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pPr>
              <a:buFont typeface="Arial" pitchFamily="-1" charset="0"/>
              <a:buNone/>
            </a:pPr>
            <a:r>
              <a:rPr lang="en-US" smtClean="0">
                <a:ea typeface="ＭＳ Ｐゴシック" pitchFamily="-1" charset="-128"/>
                <a:cs typeface="ＭＳ Ｐゴシック" pitchFamily="-1" charset="-128"/>
              </a:rPr>
              <a:t>The visual system is tuned to process structures typically found in the world.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pic>
        <p:nvPicPr>
          <p:cNvPr id="57347" name="Picture 3"/>
          <p:cNvPicPr>
            <a:picLocks noChangeAspect="1"/>
          </p:cNvPicPr>
          <p:nvPr/>
        </p:nvPicPr>
        <p:blipFill>
          <a:blip r:embed="rId2"/>
          <a:srcRect/>
          <a:stretch>
            <a:fillRect/>
          </a:stretch>
        </p:blipFill>
        <p:spPr bwMode="auto">
          <a:xfrm>
            <a:off x="0" y="868363"/>
            <a:ext cx="9144000" cy="5680075"/>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3490913" y="2824163"/>
            <a:ext cx="2066925" cy="1506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0723" name="Picture 2"/>
          <p:cNvPicPr>
            <a:picLocks noChangeAspect="1"/>
          </p:cNvPicPr>
          <p:nvPr/>
        </p:nvPicPr>
        <p:blipFill>
          <a:blip r:embed="rId2"/>
          <a:srcRect/>
          <a:stretch>
            <a:fillRect/>
          </a:stretch>
        </p:blipFill>
        <p:spPr bwMode="auto">
          <a:xfrm>
            <a:off x="1700213" y="1003300"/>
            <a:ext cx="5842000" cy="585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1747" name="Picture 2"/>
          <p:cNvPicPr>
            <a:picLocks noChangeAspect="1"/>
          </p:cNvPicPr>
          <p:nvPr/>
        </p:nvPicPr>
        <p:blipFill>
          <a:blip r:embed="rId2"/>
          <a:srcRect/>
          <a:stretch>
            <a:fillRect/>
          </a:stretch>
        </p:blipFill>
        <p:spPr bwMode="auto">
          <a:xfrm>
            <a:off x="1631950" y="952500"/>
            <a:ext cx="5930900" cy="590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2771" name="Picture 2"/>
          <p:cNvPicPr>
            <a:picLocks noChangeAspect="1"/>
          </p:cNvPicPr>
          <p:nvPr/>
        </p:nvPicPr>
        <p:blipFill>
          <a:blip r:embed="rId2"/>
          <a:srcRect/>
          <a:stretch>
            <a:fillRect/>
          </a:stretch>
        </p:blipFill>
        <p:spPr bwMode="auto">
          <a:xfrm>
            <a:off x="1616075" y="927100"/>
            <a:ext cx="5943600" cy="593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3795" name="Picture 2"/>
          <p:cNvPicPr>
            <a:picLocks noChangeAspect="1"/>
          </p:cNvPicPr>
          <p:nvPr/>
        </p:nvPicPr>
        <p:blipFill>
          <a:blip r:embed="rId2"/>
          <a:srcRect/>
          <a:stretch>
            <a:fillRect/>
          </a:stretch>
        </p:blipFill>
        <p:spPr bwMode="auto">
          <a:xfrm>
            <a:off x="1231900" y="965200"/>
            <a:ext cx="6680200" cy="589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4819" name="Picture 2"/>
          <p:cNvPicPr>
            <a:picLocks noChangeAspect="1"/>
          </p:cNvPicPr>
          <p:nvPr/>
        </p:nvPicPr>
        <p:blipFill>
          <a:blip r:embed="rId2"/>
          <a:srcRect/>
          <a:stretch>
            <a:fillRect/>
          </a:stretch>
        </p:blipFill>
        <p:spPr bwMode="auto">
          <a:xfrm>
            <a:off x="1590675" y="1347788"/>
            <a:ext cx="5956300" cy="551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5843" name="Picture 6"/>
          <p:cNvPicPr>
            <a:picLocks noChangeAspect="1"/>
          </p:cNvPicPr>
          <p:nvPr/>
        </p:nvPicPr>
        <p:blipFill>
          <a:blip r:embed="rId2"/>
          <a:srcRect/>
          <a:stretch>
            <a:fillRect/>
          </a:stretch>
        </p:blipFill>
        <p:spPr bwMode="auto">
          <a:xfrm>
            <a:off x="1703388" y="993775"/>
            <a:ext cx="5865812" cy="586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6867" name="Picture 2"/>
          <p:cNvPicPr>
            <a:picLocks noChangeAspect="1"/>
          </p:cNvPicPr>
          <p:nvPr/>
        </p:nvPicPr>
        <p:blipFill>
          <a:blip r:embed="rId2"/>
          <a:srcRect/>
          <a:stretch>
            <a:fillRect/>
          </a:stretch>
        </p:blipFill>
        <p:spPr bwMode="auto">
          <a:xfrm>
            <a:off x="1155700" y="1258888"/>
            <a:ext cx="6946900" cy="523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7891" name="Picture 2"/>
          <p:cNvPicPr>
            <a:picLocks noChangeAspect="1"/>
          </p:cNvPicPr>
          <p:nvPr/>
        </p:nvPicPr>
        <p:blipFill>
          <a:blip r:embed="rId2"/>
          <a:srcRect/>
          <a:stretch>
            <a:fillRect/>
          </a:stretch>
        </p:blipFill>
        <p:spPr bwMode="auto">
          <a:xfrm>
            <a:off x="1117600" y="1327150"/>
            <a:ext cx="6908800" cy="519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But why are we tuned to anything?</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8"/>
          <p:cNvPicPr>
            <a:picLocks noChangeAspect="1"/>
          </p:cNvPicPr>
          <p:nvPr/>
        </p:nvPicPr>
        <p:blipFill>
          <a:blip r:embed="rId2"/>
          <a:srcRect/>
          <a:stretch>
            <a:fillRect/>
          </a:stretch>
        </p:blipFill>
        <p:spPr bwMode="auto">
          <a:xfrm>
            <a:off x="550863" y="414338"/>
            <a:ext cx="8067675" cy="3054350"/>
          </a:xfrm>
          <a:prstGeom prst="rect">
            <a:avLst/>
          </a:prstGeom>
          <a:noFill/>
          <a:ln w="28575">
            <a:solidFill>
              <a:srgbClr val="FF0000"/>
            </a:solidFill>
            <a:round/>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59395" name="Group 9"/>
          <p:cNvGrpSpPr>
            <a:grpSpLocks/>
          </p:cNvGrpSpPr>
          <p:nvPr/>
        </p:nvGrpSpPr>
        <p:grpSpPr bwMode="auto">
          <a:xfrm>
            <a:off x="0" y="881063"/>
            <a:ext cx="9144000" cy="5670550"/>
            <a:chOff x="402903" y="3861894"/>
            <a:chExt cx="3958302" cy="2456292"/>
          </a:xfrm>
        </p:grpSpPr>
        <p:pic>
          <p:nvPicPr>
            <p:cNvPr id="59400"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400059"/>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a:xfrm>
              <a:off x="3008785" y="4686388"/>
              <a:ext cx="1347610"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3" name="Group 13"/>
          <p:cNvGrpSpPr>
            <a:grpSpLocks/>
          </p:cNvGrpSpPr>
          <p:nvPr/>
        </p:nvGrpSpPr>
        <p:grpSpPr bwMode="auto">
          <a:xfrm>
            <a:off x="4667250" y="3149600"/>
            <a:ext cx="1765300" cy="973138"/>
            <a:chOff x="4667872" y="3150161"/>
            <a:chExt cx="1764886" cy="973092"/>
          </a:xfrm>
        </p:grpSpPr>
        <p:sp>
          <p:nvSpPr>
            <p:cNvPr id="59398"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r>
                <a:rPr lang="en-US"/>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pic>
        <p:nvPicPr>
          <p:cNvPr id="13" name="Picture 12"/>
          <p:cNvPicPr>
            <a:picLocks noChangeAspect="1"/>
          </p:cNvPicPr>
          <p:nvPr/>
        </p:nvPicPr>
        <p:blipFill>
          <a:blip r:embed="rId3"/>
          <a:srcRect/>
          <a:stretch>
            <a:fillRect/>
          </a:stretch>
        </p:blipFill>
        <p:spPr bwMode="auto">
          <a:xfrm>
            <a:off x="2606675" y="4757738"/>
            <a:ext cx="4370388" cy="1331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60419" name="Group 9"/>
          <p:cNvGrpSpPr>
            <a:grpSpLocks/>
          </p:cNvGrpSpPr>
          <p:nvPr/>
        </p:nvGrpSpPr>
        <p:grpSpPr bwMode="auto">
          <a:xfrm>
            <a:off x="0" y="881063"/>
            <a:ext cx="9144000" cy="5670550"/>
            <a:chOff x="402903" y="3861894"/>
            <a:chExt cx="3958302" cy="2456292"/>
          </a:xfrm>
        </p:grpSpPr>
        <p:pic>
          <p:nvPicPr>
            <p:cNvPr id="60422"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400059"/>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a:xfrm>
              <a:off x="3008785" y="4686388"/>
              <a:ext cx="1347610"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pic>
        <p:nvPicPr>
          <p:cNvPr id="60420" name="Picture 12"/>
          <p:cNvPicPr>
            <a:picLocks noChangeAspect="1"/>
          </p:cNvPicPr>
          <p:nvPr/>
        </p:nvPicPr>
        <p:blipFill>
          <a:blip r:embed="rId3"/>
          <a:srcRect/>
          <a:stretch>
            <a:fillRect/>
          </a:stretch>
        </p:blipFill>
        <p:spPr bwMode="auto">
          <a:xfrm>
            <a:off x="3232150" y="1739900"/>
            <a:ext cx="3267075" cy="993775"/>
          </a:xfrm>
          <a:prstGeom prst="rect">
            <a:avLst/>
          </a:prstGeom>
          <a:noFill/>
          <a:ln w="9525">
            <a:noFill/>
            <a:miter lim="800000"/>
            <a:headEnd/>
            <a:tailEnd/>
          </a:ln>
        </p:spPr>
      </p:pic>
      <p:sp>
        <p:nvSpPr>
          <p:cNvPr id="60421" name="TextBox 13"/>
          <p:cNvSpPr txBox="1">
            <a:spLocks noChangeArrowheads="1"/>
          </p:cNvSpPr>
          <p:nvPr/>
        </p:nvSpPr>
        <p:spPr bwMode="auto">
          <a:xfrm>
            <a:off x="198438" y="3084513"/>
            <a:ext cx="8712200" cy="922337"/>
          </a:xfrm>
          <a:prstGeom prst="rect">
            <a:avLst/>
          </a:prstGeom>
          <a:noFill/>
          <a:ln w="9525">
            <a:noFill/>
            <a:miter lim="800000"/>
            <a:headEnd/>
            <a:tailEnd/>
          </a:ln>
        </p:spPr>
        <p:txBody>
          <a:bodyPr wrap="none">
            <a:prstTxWarp prst="textNoShape">
              <a:avLst/>
            </a:prstTxWarp>
            <a:spAutoFit/>
          </a:bodyPr>
          <a:lstStyle/>
          <a:p>
            <a:r>
              <a:rPr lang="en-US" b="1"/>
              <a:t>Assumptions</a:t>
            </a:r>
            <a:r>
              <a:rPr lang="en-US"/>
              <a:t>:</a:t>
            </a:r>
          </a:p>
          <a:p>
            <a:pPr>
              <a:buFont typeface="Arial" pitchFamily="-1" charset="0"/>
              <a:buChar char="•"/>
            </a:pPr>
            <a:r>
              <a:rPr lang="en-US"/>
              <a:t> Independence: All pixels are independent.</a:t>
            </a:r>
          </a:p>
          <a:p>
            <a:pPr>
              <a:buFont typeface="Arial" pitchFamily="-1" charset="0"/>
              <a:buChar char="•"/>
            </a:pPr>
            <a:r>
              <a:rPr lang="en-US"/>
              <a:t> Stationarity: The distribution of pixel intensities does not depend on image location.</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ea typeface="ＭＳ Ｐゴシック" pitchFamily="-1" charset="-128"/>
                <a:cs typeface="ＭＳ Ｐゴシック" pitchFamily="-1" charset="-128"/>
              </a:rPr>
              <a:t>Fitting the model</a:t>
            </a:r>
          </a:p>
        </p:txBody>
      </p:sp>
      <p:pic>
        <p:nvPicPr>
          <p:cNvPr id="61443" name="Picture 2"/>
          <p:cNvPicPr>
            <a:picLocks noChangeAspect="1"/>
          </p:cNvPicPr>
          <p:nvPr/>
        </p:nvPicPr>
        <p:blipFill>
          <a:blip r:embed="rId2"/>
          <a:srcRect/>
          <a:stretch>
            <a:fillRect/>
          </a:stretch>
        </p:blipFill>
        <p:spPr bwMode="auto">
          <a:xfrm>
            <a:off x="722313" y="1979613"/>
            <a:ext cx="3549650" cy="3133725"/>
          </a:xfrm>
          <a:prstGeom prst="rect">
            <a:avLst/>
          </a:prstGeom>
          <a:noFill/>
          <a:ln w="9525">
            <a:noFill/>
            <a:miter lim="800000"/>
            <a:headEnd/>
            <a:tailEnd/>
          </a:ln>
        </p:spPr>
      </p:pic>
      <p:pic>
        <p:nvPicPr>
          <p:cNvPr id="61444" name="Picture 3"/>
          <p:cNvPicPr>
            <a:picLocks noChangeAspect="1"/>
          </p:cNvPicPr>
          <p:nvPr/>
        </p:nvPicPr>
        <p:blipFill>
          <a:blip r:embed="rId3"/>
          <a:srcRect/>
          <a:stretch>
            <a:fillRect/>
          </a:stretch>
        </p:blipFill>
        <p:spPr bwMode="auto">
          <a:xfrm>
            <a:off x="4816475" y="1600200"/>
            <a:ext cx="3376613" cy="3851275"/>
          </a:xfrm>
          <a:prstGeom prst="rect">
            <a:avLst/>
          </a:prstGeom>
          <a:noFill/>
          <a:ln w="9525">
            <a:noFill/>
            <a:miter lim="800000"/>
            <a:headEnd/>
            <a:tailEnd/>
          </a:ln>
        </p:spPr>
      </p:pic>
      <p:pic>
        <p:nvPicPr>
          <p:cNvPr id="61445" name="Picture 4"/>
          <p:cNvPicPr>
            <a:picLocks noChangeAspect="1"/>
          </p:cNvPicPr>
          <p:nvPr/>
        </p:nvPicPr>
        <p:blipFill>
          <a:blip r:embed="rId4"/>
          <a:srcRect/>
          <a:stretch>
            <a:fillRect/>
          </a:stretch>
        </p:blipFill>
        <p:spPr bwMode="auto">
          <a:xfrm>
            <a:off x="0" y="0"/>
            <a:ext cx="2465388" cy="750888"/>
          </a:xfrm>
          <a:prstGeom prst="rect">
            <a:avLst/>
          </a:prstGeom>
          <a:noFill/>
          <a:ln w="9525">
            <a:noFill/>
            <a:miter lim="800000"/>
            <a:headEnd/>
            <a:tailEnd/>
          </a:ln>
        </p:spPr>
      </p:pic>
      <p:pic>
        <p:nvPicPr>
          <p:cNvPr id="61446" name="Picture 5"/>
          <p:cNvPicPr>
            <a:picLocks noChangeAspect="1"/>
          </p:cNvPicPr>
          <p:nvPr/>
        </p:nvPicPr>
        <p:blipFill>
          <a:blip r:embed="rId4"/>
          <a:srcRect l="52055" b="26555"/>
          <a:stretch>
            <a:fillRect/>
          </a:stretch>
        </p:blipFill>
        <p:spPr bwMode="auto">
          <a:xfrm>
            <a:off x="6061075" y="2138363"/>
            <a:ext cx="1870075" cy="871537"/>
          </a:xfrm>
          <a:prstGeom prst="rect">
            <a:avLst/>
          </a:prstGeom>
          <a:noFill/>
          <a:ln w="9525">
            <a:noFill/>
            <a:miter lim="800000"/>
            <a:headEnd/>
            <a:tailEnd/>
          </a:ln>
        </p:spPr>
      </p:pic>
      <p:sp>
        <p:nvSpPr>
          <p:cNvPr id="61447" name="TextBox 7"/>
          <p:cNvSpPr txBox="1">
            <a:spLocks noChangeArrowheads="1"/>
          </p:cNvSpPr>
          <p:nvPr/>
        </p:nvSpPr>
        <p:spPr bwMode="auto">
          <a:xfrm>
            <a:off x="5978525" y="5410200"/>
            <a:ext cx="1597025" cy="368300"/>
          </a:xfrm>
          <a:prstGeom prst="rect">
            <a:avLst/>
          </a:prstGeom>
          <a:noFill/>
          <a:ln w="9525">
            <a:noFill/>
            <a:miter lim="800000"/>
            <a:headEnd/>
            <a:tailEnd/>
          </a:ln>
        </p:spPr>
        <p:txBody>
          <a:bodyPr wrap="none">
            <a:prstTxWarp prst="textNoShape">
              <a:avLst/>
            </a:prstTxWarp>
            <a:spAutoFit/>
          </a:bodyPr>
          <a:lstStyle/>
          <a:p>
            <a:r>
              <a:rPr lang="en-US"/>
              <a:t>Pixel intensity</a:t>
            </a:r>
          </a:p>
        </p:txBody>
      </p:sp>
      <p:sp>
        <p:nvSpPr>
          <p:cNvPr id="61448" name="TextBox 8"/>
          <p:cNvSpPr txBox="1">
            <a:spLocks noChangeArrowheads="1"/>
          </p:cNvSpPr>
          <p:nvPr/>
        </p:nvSpPr>
        <p:spPr bwMode="auto">
          <a:xfrm rot="-5400000">
            <a:off x="4251325" y="3128963"/>
            <a:ext cx="915987" cy="369888"/>
          </a:xfrm>
          <a:prstGeom prst="rect">
            <a:avLst/>
          </a:prstGeom>
          <a:noFill/>
          <a:ln w="9525">
            <a:noFill/>
            <a:miter lim="800000"/>
            <a:headEnd/>
            <a:tailEnd/>
          </a:ln>
        </p:spPr>
        <p:txBody>
          <a:bodyPr wrap="none">
            <a:prstTxWarp prst="textNoShape">
              <a:avLst/>
            </a:prstTxWarp>
            <a:spAutoFit/>
          </a:bodyPr>
          <a:lstStyle/>
          <a:p>
            <a:r>
              <a:rPr lang="en-US"/>
              <a:t>Counts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Sampling new images</a:t>
            </a:r>
          </a:p>
        </p:txBody>
      </p:sp>
      <p:grpSp>
        <p:nvGrpSpPr>
          <p:cNvPr id="62467" name="Group 5"/>
          <p:cNvGrpSpPr>
            <a:grpSpLocks/>
          </p:cNvGrpSpPr>
          <p:nvPr/>
        </p:nvGrpSpPr>
        <p:grpSpPr bwMode="auto">
          <a:xfrm>
            <a:off x="103188" y="2868613"/>
            <a:ext cx="4300537" cy="2319337"/>
            <a:chOff x="103175" y="1335932"/>
            <a:chExt cx="7141330" cy="3851329"/>
          </a:xfrm>
        </p:grpSpPr>
        <p:pic>
          <p:nvPicPr>
            <p:cNvPr id="62471" name="Picture 2"/>
            <p:cNvPicPr>
              <a:picLocks noChangeAspect="1"/>
            </p:cNvPicPr>
            <p:nvPr/>
          </p:nvPicPr>
          <p:blipFill>
            <a:blip r:embed="rId2"/>
            <a:srcRect/>
            <a:stretch>
              <a:fillRect/>
            </a:stretch>
          </p:blipFill>
          <p:spPr bwMode="auto">
            <a:xfrm>
              <a:off x="103175" y="1714971"/>
              <a:ext cx="3549705" cy="3133974"/>
            </a:xfrm>
            <a:prstGeom prst="rect">
              <a:avLst/>
            </a:prstGeom>
            <a:noFill/>
            <a:ln w="9525">
              <a:noFill/>
              <a:miter lim="800000"/>
              <a:headEnd/>
              <a:tailEnd/>
            </a:ln>
          </p:spPr>
        </p:pic>
        <p:pic>
          <p:nvPicPr>
            <p:cNvPr id="62472" name="Picture 3"/>
            <p:cNvPicPr>
              <a:picLocks noChangeAspect="1"/>
            </p:cNvPicPr>
            <p:nvPr/>
          </p:nvPicPr>
          <p:blipFill>
            <a:blip r:embed="rId3"/>
            <a:srcRect/>
            <a:stretch>
              <a:fillRect/>
            </a:stretch>
          </p:blipFill>
          <p:spPr bwMode="auto">
            <a:xfrm>
              <a:off x="3867715" y="1335932"/>
              <a:ext cx="3376790" cy="3851329"/>
            </a:xfrm>
            <a:prstGeom prst="rect">
              <a:avLst/>
            </a:prstGeom>
            <a:noFill/>
            <a:ln w="9525">
              <a:noFill/>
              <a:miter lim="800000"/>
              <a:headEnd/>
              <a:tailEnd/>
            </a:ln>
          </p:spPr>
        </p:pic>
        <p:pic>
          <p:nvPicPr>
            <p:cNvPr id="62473" name="Picture 4"/>
            <p:cNvPicPr>
              <a:picLocks noChangeAspect="1"/>
            </p:cNvPicPr>
            <p:nvPr/>
          </p:nvPicPr>
          <p:blipFill>
            <a:blip r:embed="rId4"/>
            <a:srcRect l="52055" b="26555"/>
            <a:stretch>
              <a:fillRect/>
            </a:stretch>
          </p:blipFill>
          <p:spPr bwMode="auto">
            <a:xfrm>
              <a:off x="5113216" y="1874652"/>
              <a:ext cx="1868771" cy="871434"/>
            </a:xfrm>
            <a:prstGeom prst="rect">
              <a:avLst/>
            </a:prstGeom>
            <a:noFill/>
            <a:ln w="9525">
              <a:noFill/>
              <a:miter lim="800000"/>
              <a:headEnd/>
              <a:tailEnd/>
            </a:ln>
          </p:spPr>
        </p:pic>
      </p:grpSp>
      <p:pic>
        <p:nvPicPr>
          <p:cNvPr id="62468" name="Picture 7"/>
          <p:cNvPicPr>
            <a:picLocks noChangeAspect="1"/>
          </p:cNvPicPr>
          <p:nvPr/>
        </p:nvPicPr>
        <p:blipFill>
          <a:blip r:embed="rId5"/>
          <a:srcRect/>
          <a:stretch>
            <a:fillRect/>
          </a:stretch>
        </p:blipFill>
        <p:spPr bwMode="auto">
          <a:xfrm>
            <a:off x="4767263" y="2111375"/>
            <a:ext cx="4237037" cy="3751263"/>
          </a:xfrm>
          <a:prstGeom prst="rect">
            <a:avLst/>
          </a:prstGeom>
          <a:noFill/>
          <a:ln w="9525">
            <a:noFill/>
            <a:miter lim="800000"/>
            <a:headEnd/>
            <a:tailEnd/>
          </a:ln>
        </p:spPr>
      </p:pic>
      <p:pic>
        <p:nvPicPr>
          <p:cNvPr id="62469" name="Picture 8"/>
          <p:cNvPicPr>
            <a:picLocks noChangeAspect="1"/>
          </p:cNvPicPr>
          <p:nvPr/>
        </p:nvPicPr>
        <p:blipFill>
          <a:blip r:embed="rId4"/>
          <a:srcRect/>
          <a:stretch>
            <a:fillRect/>
          </a:stretch>
        </p:blipFill>
        <p:spPr bwMode="auto">
          <a:xfrm>
            <a:off x="5260975" y="1022350"/>
            <a:ext cx="3267075" cy="993775"/>
          </a:xfrm>
          <a:prstGeom prst="rect">
            <a:avLst/>
          </a:prstGeom>
          <a:noFill/>
          <a:ln w="9525">
            <a:noFill/>
            <a:miter lim="800000"/>
            <a:headEnd/>
            <a:tailEnd/>
          </a:ln>
        </p:spPr>
      </p:pic>
      <p:sp>
        <p:nvSpPr>
          <p:cNvPr id="62470" name="TextBox 9"/>
          <p:cNvSpPr txBox="1">
            <a:spLocks noChangeArrowheads="1"/>
          </p:cNvSpPr>
          <p:nvPr/>
        </p:nvSpPr>
        <p:spPr bwMode="auto">
          <a:xfrm>
            <a:off x="6481763" y="5821363"/>
            <a:ext cx="968375" cy="369887"/>
          </a:xfrm>
          <a:prstGeom prst="rect">
            <a:avLst/>
          </a:prstGeom>
          <a:noFill/>
          <a:ln w="9525">
            <a:noFill/>
            <a:miter lim="800000"/>
            <a:headEnd/>
            <a:tailEnd/>
          </a:ln>
        </p:spPr>
        <p:txBody>
          <a:bodyPr wrap="none">
            <a:prstTxWarp prst="textNoShape">
              <a:avLst/>
            </a:prstTxWarp>
            <a:spAutoFit/>
          </a:bodyPr>
          <a:lstStyle/>
          <a:p>
            <a:r>
              <a:rPr lang="en-US"/>
              <a:t>Sample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ea typeface="ＭＳ Ｐゴシック" pitchFamily="-1" charset="-128"/>
                <a:cs typeface="ＭＳ Ｐゴシック" pitchFamily="-1" charset="-128"/>
              </a:rPr>
              <a:t>Sampling new images</a:t>
            </a:r>
          </a:p>
        </p:txBody>
      </p:sp>
      <p:pic>
        <p:nvPicPr>
          <p:cNvPr id="63491" name="Picture 2"/>
          <p:cNvPicPr>
            <a:picLocks noChangeAspect="1"/>
          </p:cNvPicPr>
          <p:nvPr/>
        </p:nvPicPr>
        <p:blipFill>
          <a:blip r:embed="rId2"/>
          <a:srcRect/>
          <a:stretch>
            <a:fillRect/>
          </a:stretch>
        </p:blipFill>
        <p:spPr bwMode="auto">
          <a:xfrm>
            <a:off x="107950" y="3309938"/>
            <a:ext cx="2414588" cy="1814512"/>
          </a:xfrm>
          <a:prstGeom prst="rect">
            <a:avLst/>
          </a:prstGeom>
          <a:noFill/>
          <a:ln w="9525">
            <a:noFill/>
            <a:miter lim="800000"/>
            <a:headEnd/>
            <a:tailEnd/>
          </a:ln>
        </p:spPr>
      </p:pic>
      <p:pic>
        <p:nvPicPr>
          <p:cNvPr id="63492" name="Picture 3"/>
          <p:cNvPicPr>
            <a:picLocks noChangeAspect="1"/>
          </p:cNvPicPr>
          <p:nvPr/>
        </p:nvPicPr>
        <p:blipFill>
          <a:blip r:embed="rId3"/>
          <a:srcRect/>
          <a:stretch>
            <a:fillRect/>
          </a:stretch>
        </p:blipFill>
        <p:spPr bwMode="auto">
          <a:xfrm>
            <a:off x="2533650" y="3279775"/>
            <a:ext cx="1801813" cy="1865313"/>
          </a:xfrm>
          <a:prstGeom prst="rect">
            <a:avLst/>
          </a:prstGeom>
          <a:noFill/>
          <a:ln w="9525">
            <a:noFill/>
            <a:miter lim="800000"/>
            <a:headEnd/>
            <a:tailEnd/>
          </a:ln>
        </p:spPr>
      </p:pic>
      <p:pic>
        <p:nvPicPr>
          <p:cNvPr id="63493" name="Picture 4"/>
          <p:cNvPicPr>
            <a:picLocks noChangeAspect="1"/>
          </p:cNvPicPr>
          <p:nvPr/>
        </p:nvPicPr>
        <p:blipFill>
          <a:blip r:embed="rId4"/>
          <a:srcRect/>
          <a:stretch>
            <a:fillRect/>
          </a:stretch>
        </p:blipFill>
        <p:spPr bwMode="auto">
          <a:xfrm>
            <a:off x="4519613" y="2287588"/>
            <a:ext cx="4624387" cy="3467100"/>
          </a:xfrm>
          <a:prstGeom prst="rect">
            <a:avLst/>
          </a:prstGeom>
          <a:noFill/>
          <a:ln w="9525">
            <a:noFill/>
            <a:miter lim="800000"/>
            <a:headEnd/>
            <a:tailEnd/>
          </a:ln>
        </p:spPr>
      </p:pic>
      <p:pic>
        <p:nvPicPr>
          <p:cNvPr id="63494" name="Picture 5"/>
          <p:cNvPicPr>
            <a:picLocks noChangeAspect="1"/>
          </p:cNvPicPr>
          <p:nvPr/>
        </p:nvPicPr>
        <p:blipFill>
          <a:blip r:embed="rId5"/>
          <a:srcRect/>
          <a:stretch>
            <a:fillRect/>
          </a:stretch>
        </p:blipFill>
        <p:spPr bwMode="auto">
          <a:xfrm>
            <a:off x="5260975" y="1022350"/>
            <a:ext cx="3267075" cy="993775"/>
          </a:xfrm>
          <a:prstGeom prst="rect">
            <a:avLst/>
          </a:prstGeom>
          <a:noFill/>
          <a:ln w="9525">
            <a:noFill/>
            <a:miter lim="800000"/>
            <a:headEnd/>
            <a:tailEnd/>
          </a:ln>
        </p:spPr>
      </p:pic>
      <p:sp>
        <p:nvSpPr>
          <p:cNvPr id="63495" name="TextBox 6"/>
          <p:cNvSpPr txBox="1">
            <a:spLocks noChangeArrowheads="1"/>
          </p:cNvSpPr>
          <p:nvPr/>
        </p:nvSpPr>
        <p:spPr bwMode="auto">
          <a:xfrm>
            <a:off x="6481763" y="5821363"/>
            <a:ext cx="968375" cy="369887"/>
          </a:xfrm>
          <a:prstGeom prst="rect">
            <a:avLst/>
          </a:prstGeom>
          <a:noFill/>
          <a:ln w="9525">
            <a:noFill/>
            <a:miter lim="800000"/>
            <a:headEnd/>
            <a:tailEnd/>
          </a:ln>
        </p:spPr>
        <p:txBody>
          <a:bodyPr wrap="none">
            <a:prstTxWarp prst="textNoShape">
              <a:avLst/>
            </a:prstTxWarp>
            <a:spAutoFit/>
          </a:bodyPr>
          <a:lstStyle/>
          <a:p>
            <a:r>
              <a:rPr lang="en-US"/>
              <a:t>Sample</a:t>
            </a:r>
          </a:p>
        </p:txBody>
      </p:sp>
      <p:pic>
        <p:nvPicPr>
          <p:cNvPr id="63496" name="Picture 7"/>
          <p:cNvPicPr>
            <a:picLocks noChangeAspect="1"/>
          </p:cNvPicPr>
          <p:nvPr/>
        </p:nvPicPr>
        <p:blipFill>
          <a:blip r:embed="rId5"/>
          <a:srcRect l="52055" b="26555"/>
          <a:stretch>
            <a:fillRect/>
          </a:stretch>
        </p:blipFill>
        <p:spPr bwMode="auto">
          <a:xfrm>
            <a:off x="3489325" y="3273425"/>
            <a:ext cx="936625" cy="43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98425"/>
            <a:ext cx="8229600" cy="892175"/>
          </a:xfrm>
        </p:spPr>
        <p:txBody>
          <a:bodyPr/>
          <a:lstStyle/>
          <a:p>
            <a:r>
              <a:rPr lang="en-US" smtClean="0">
                <a:ea typeface="ＭＳ Ｐゴシック" pitchFamily="-1" charset="-128"/>
                <a:cs typeface="ＭＳ Ｐゴシック" pitchFamily="-1" charset="-128"/>
              </a:rPr>
              <a:t>The importance of distribution of intensities</a:t>
            </a:r>
          </a:p>
        </p:txBody>
      </p:sp>
      <p:pic>
        <p:nvPicPr>
          <p:cNvPr id="3" name="Picture 2"/>
          <p:cNvPicPr>
            <a:picLocks noChangeAspect="1"/>
          </p:cNvPicPr>
          <p:nvPr/>
        </p:nvPicPr>
        <p:blipFill>
          <a:blip r:embed="rId2"/>
          <a:srcRect/>
          <a:stretch>
            <a:fillRect/>
          </a:stretch>
        </p:blipFill>
        <p:spPr bwMode="auto">
          <a:xfrm>
            <a:off x="1125538" y="1584325"/>
            <a:ext cx="3022600" cy="2808288"/>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5265738" y="1582738"/>
            <a:ext cx="2981325" cy="2787650"/>
          </a:xfrm>
          <a:prstGeom prst="rect">
            <a:avLst/>
          </a:prstGeom>
          <a:noFill/>
          <a:ln w="9525">
            <a:noFill/>
            <a:miter lim="800000"/>
            <a:headEnd/>
            <a:tailEnd/>
          </a:ln>
        </p:spPr>
      </p:pic>
      <p:grpSp>
        <p:nvGrpSpPr>
          <p:cNvPr id="2" name="Group 12"/>
          <p:cNvGrpSpPr>
            <a:grpSpLocks/>
          </p:cNvGrpSpPr>
          <p:nvPr/>
        </p:nvGrpSpPr>
        <p:grpSpPr bwMode="auto">
          <a:xfrm>
            <a:off x="1352550" y="4387850"/>
            <a:ext cx="6605588" cy="1606550"/>
            <a:chOff x="1352526" y="4387142"/>
            <a:chExt cx="6606284" cy="1607814"/>
          </a:xfrm>
        </p:grpSpPr>
        <p:grpSp>
          <p:nvGrpSpPr>
            <p:cNvPr id="64518" name="Group 7"/>
            <p:cNvGrpSpPr>
              <a:grpSpLocks/>
            </p:cNvGrpSpPr>
            <p:nvPr/>
          </p:nvGrpSpPr>
          <p:grpSpPr bwMode="auto">
            <a:xfrm>
              <a:off x="1352526" y="4477852"/>
              <a:ext cx="2550639" cy="1517104"/>
              <a:chOff x="1418503" y="4486099"/>
              <a:chExt cx="2550639" cy="1517104"/>
            </a:xfrm>
          </p:grpSpPr>
          <p:pic>
            <p:nvPicPr>
              <p:cNvPr id="64523" name="Picture 4"/>
              <p:cNvPicPr>
                <a:picLocks noChangeAspect="1"/>
              </p:cNvPicPr>
              <p:nvPr/>
            </p:nvPicPr>
            <p:blipFill>
              <a:blip r:embed="rId4"/>
              <a:srcRect/>
              <a:stretch>
                <a:fillRect/>
              </a:stretch>
            </p:blipFill>
            <p:spPr bwMode="auto">
              <a:xfrm>
                <a:off x="2047335" y="4519085"/>
                <a:ext cx="1921807" cy="1484118"/>
              </a:xfrm>
              <a:prstGeom prst="rect">
                <a:avLst/>
              </a:prstGeom>
              <a:noFill/>
              <a:ln w="9525">
                <a:noFill/>
                <a:miter lim="800000"/>
                <a:headEnd/>
                <a:tailEnd/>
              </a:ln>
            </p:spPr>
          </p:pic>
          <p:pic>
            <p:nvPicPr>
              <p:cNvPr id="64524" name="Picture 5"/>
              <p:cNvPicPr>
                <a:picLocks noChangeAspect="1"/>
              </p:cNvPicPr>
              <p:nvPr/>
            </p:nvPicPr>
            <p:blipFill>
              <a:blip r:embed="rId5"/>
              <a:srcRect l="52055" b="26555"/>
              <a:stretch>
                <a:fillRect/>
              </a:stretch>
            </p:blipFill>
            <p:spPr bwMode="auto">
              <a:xfrm>
                <a:off x="1418503" y="4923163"/>
                <a:ext cx="937272" cy="437063"/>
              </a:xfrm>
              <a:prstGeom prst="rect">
                <a:avLst/>
              </a:prstGeom>
              <a:noFill/>
              <a:ln w="9525">
                <a:noFill/>
                <a:miter lim="800000"/>
                <a:headEnd/>
                <a:tailEnd/>
              </a:ln>
            </p:spPr>
          </p:pic>
          <p:sp>
            <p:nvSpPr>
              <p:cNvPr id="7" name="Rectangle 6"/>
              <p:cNvSpPr/>
              <p:nvPr/>
            </p:nvSpPr>
            <p:spPr>
              <a:xfrm>
                <a:off x="2078973" y="4485948"/>
                <a:ext cx="304832" cy="1652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64519" name="Group 11"/>
            <p:cNvGrpSpPr>
              <a:grpSpLocks/>
            </p:cNvGrpSpPr>
            <p:nvPr/>
          </p:nvGrpSpPr>
          <p:grpSpPr bwMode="auto">
            <a:xfrm>
              <a:off x="5265615" y="4387142"/>
              <a:ext cx="2693195" cy="1583329"/>
              <a:chOff x="5166649" y="4477853"/>
              <a:chExt cx="2693195" cy="1583329"/>
            </a:xfrm>
          </p:grpSpPr>
          <p:pic>
            <p:nvPicPr>
              <p:cNvPr id="64520" name="Picture 8"/>
              <p:cNvPicPr>
                <a:picLocks noChangeAspect="1"/>
              </p:cNvPicPr>
              <p:nvPr/>
            </p:nvPicPr>
            <p:blipFill>
              <a:blip r:embed="rId6"/>
              <a:srcRect/>
              <a:stretch>
                <a:fillRect/>
              </a:stretch>
            </p:blipFill>
            <p:spPr bwMode="auto">
              <a:xfrm>
                <a:off x="5819471" y="4477853"/>
                <a:ext cx="2040373" cy="1583329"/>
              </a:xfrm>
              <a:prstGeom prst="rect">
                <a:avLst/>
              </a:prstGeom>
              <a:noFill/>
              <a:ln w="9525">
                <a:noFill/>
                <a:miter lim="800000"/>
                <a:headEnd/>
                <a:tailEnd/>
              </a:ln>
            </p:spPr>
          </p:pic>
          <p:pic>
            <p:nvPicPr>
              <p:cNvPr id="64521" name="Picture 9"/>
              <p:cNvPicPr>
                <a:picLocks noChangeAspect="1"/>
              </p:cNvPicPr>
              <p:nvPr/>
            </p:nvPicPr>
            <p:blipFill>
              <a:blip r:embed="rId5"/>
              <a:srcRect l="52055" b="26555"/>
              <a:stretch>
                <a:fillRect/>
              </a:stretch>
            </p:blipFill>
            <p:spPr bwMode="auto">
              <a:xfrm>
                <a:off x="5166649" y="4943619"/>
                <a:ext cx="937272" cy="437063"/>
              </a:xfrm>
              <a:prstGeom prst="rect">
                <a:avLst/>
              </a:prstGeom>
              <a:noFill/>
              <a:ln w="9525">
                <a:noFill/>
                <a:miter lim="800000"/>
                <a:headEnd/>
                <a:tailEnd/>
              </a:ln>
            </p:spPr>
          </p:pic>
          <p:sp>
            <p:nvSpPr>
              <p:cNvPr id="11" name="Rectangle 10"/>
              <p:cNvSpPr/>
              <p:nvPr/>
            </p:nvSpPr>
            <p:spPr>
              <a:xfrm>
                <a:off x="5794288" y="4514395"/>
                <a:ext cx="304832" cy="1652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65539" name="Group 9"/>
          <p:cNvGrpSpPr>
            <a:grpSpLocks/>
          </p:cNvGrpSpPr>
          <p:nvPr/>
        </p:nvGrpSpPr>
        <p:grpSpPr bwMode="auto">
          <a:xfrm>
            <a:off x="0" y="881063"/>
            <a:ext cx="9144000" cy="5670550"/>
            <a:chOff x="402903" y="3861894"/>
            <a:chExt cx="3958302" cy="2456292"/>
          </a:xfrm>
        </p:grpSpPr>
        <p:pic>
          <p:nvPicPr>
            <p:cNvPr id="65543"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400059"/>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a:xfrm>
              <a:off x="3008785" y="4686388"/>
              <a:ext cx="1347610"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65540" name="Group 13"/>
          <p:cNvGrpSpPr>
            <a:grpSpLocks/>
          </p:cNvGrpSpPr>
          <p:nvPr/>
        </p:nvGrpSpPr>
        <p:grpSpPr bwMode="auto">
          <a:xfrm>
            <a:off x="4667250" y="3149600"/>
            <a:ext cx="1765300" cy="973138"/>
            <a:chOff x="4667872" y="3150161"/>
            <a:chExt cx="1764886" cy="973092"/>
          </a:xfrm>
        </p:grpSpPr>
        <p:sp>
          <p:nvSpPr>
            <p:cNvPr id="65541"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r>
                <a:rPr lang="en-US"/>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pic>
        <p:nvPicPr>
          <p:cNvPr id="66563" name="Picture 4"/>
          <p:cNvPicPr>
            <a:picLocks noChangeAspect="1"/>
          </p:cNvPicPr>
          <p:nvPr/>
        </p:nvPicPr>
        <p:blipFill>
          <a:blip r:embed="rId2"/>
          <a:srcRect/>
          <a:stretch>
            <a:fillRect/>
          </a:stretch>
        </p:blipFill>
        <p:spPr bwMode="auto">
          <a:xfrm>
            <a:off x="0" y="892175"/>
            <a:ext cx="9115425" cy="5659438"/>
          </a:xfrm>
          <a:prstGeom prst="rect">
            <a:avLst/>
          </a:prstGeom>
          <a:noFill/>
          <a:ln w="9525">
            <a:noFill/>
            <a:miter lim="800000"/>
            <a:headEnd/>
            <a:tailEnd/>
          </a:ln>
        </p:spPr>
      </p:pic>
      <p:sp>
        <p:nvSpPr>
          <p:cNvPr id="7" name="Rectangle 6"/>
          <p:cNvSpPr/>
          <p:nvPr/>
        </p:nvSpPr>
        <p:spPr bwMode="auto">
          <a:xfrm>
            <a:off x="4763" y="881063"/>
            <a:ext cx="3552825" cy="319881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bwMode="auto">
          <a:xfrm>
            <a:off x="3175000" y="892175"/>
            <a:ext cx="5969000" cy="3230563"/>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bwMode="auto">
          <a:xfrm>
            <a:off x="3097213" y="4156075"/>
            <a:ext cx="6035675" cy="2395538"/>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bwMode="auto">
          <a:xfrm>
            <a:off x="6019800" y="2784475"/>
            <a:ext cx="3113088" cy="239395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nvGrpSpPr>
          <p:cNvPr id="66568" name="Group 13"/>
          <p:cNvGrpSpPr>
            <a:grpSpLocks/>
          </p:cNvGrpSpPr>
          <p:nvPr/>
        </p:nvGrpSpPr>
        <p:grpSpPr bwMode="auto">
          <a:xfrm>
            <a:off x="4667250" y="3149600"/>
            <a:ext cx="1765300" cy="973138"/>
            <a:chOff x="4667872" y="3150161"/>
            <a:chExt cx="1764886" cy="973092"/>
          </a:xfrm>
        </p:grpSpPr>
        <p:sp>
          <p:nvSpPr>
            <p:cNvPr id="66575"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r>
                <a:rPr lang="en-US"/>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
        <p:nvSpPr>
          <p:cNvPr id="15" name="Rectangle 14"/>
          <p:cNvSpPr/>
          <p:nvPr/>
        </p:nvSpPr>
        <p:spPr bwMode="auto">
          <a:xfrm>
            <a:off x="3538538" y="3660775"/>
            <a:ext cx="2449512" cy="290036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6" name="Rectangle 15"/>
          <p:cNvSpPr/>
          <p:nvPr/>
        </p:nvSpPr>
        <p:spPr bwMode="auto">
          <a:xfrm>
            <a:off x="0" y="3346450"/>
            <a:ext cx="3505200" cy="31988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nvGrpSpPr>
          <p:cNvPr id="66571" name="Group 19"/>
          <p:cNvGrpSpPr>
            <a:grpSpLocks/>
          </p:cNvGrpSpPr>
          <p:nvPr/>
        </p:nvGrpSpPr>
        <p:grpSpPr bwMode="auto">
          <a:xfrm>
            <a:off x="2403475" y="4205288"/>
            <a:ext cx="1544638" cy="876300"/>
            <a:chOff x="2403864" y="4205718"/>
            <a:chExt cx="1544839" cy="876328"/>
          </a:xfrm>
        </p:grpSpPr>
        <p:sp>
          <p:nvSpPr>
            <p:cNvPr id="66573" name="TextBox 16"/>
            <p:cNvSpPr txBox="1">
              <a:spLocks noChangeArrowheads="1"/>
            </p:cNvSpPr>
            <p:nvPr/>
          </p:nvSpPr>
          <p:spPr bwMode="auto">
            <a:xfrm>
              <a:off x="2403864" y="4712714"/>
              <a:ext cx="1544839" cy="369332"/>
            </a:xfrm>
            <a:prstGeom prst="rect">
              <a:avLst/>
            </a:prstGeom>
            <a:noFill/>
            <a:ln w="9525">
              <a:noFill/>
              <a:miter lim="800000"/>
              <a:headEnd/>
              <a:tailEnd/>
            </a:ln>
          </p:spPr>
          <p:txBody>
            <a:bodyPr wrap="none">
              <a:prstTxWarp prst="textNoShape">
                <a:avLst/>
              </a:prstTxWarp>
              <a:spAutoFit/>
            </a:bodyPr>
            <a:lstStyle/>
            <a:p>
              <a:r>
                <a:rPr lang="en-US"/>
                <a:t>Another pixel</a:t>
              </a:r>
            </a:p>
          </p:txBody>
        </p:sp>
        <p:sp>
          <p:nvSpPr>
            <p:cNvPr id="18" name="Freeform 17"/>
            <p:cNvSpPr/>
            <p:nvPr/>
          </p:nvSpPr>
          <p:spPr>
            <a:xfrm>
              <a:off x="3356488" y="4205718"/>
              <a:ext cx="180999" cy="503253"/>
            </a:xfrm>
            <a:custGeom>
              <a:avLst/>
              <a:gdLst>
                <a:gd name="connsiteX0" fmla="*/ 0 w 181437"/>
                <a:gd name="connsiteY0" fmla="*/ 503037 h 503037"/>
                <a:gd name="connsiteX1" fmla="*/ 115460 w 181437"/>
                <a:gd name="connsiteY1" fmla="*/ 362846 h 503037"/>
                <a:gd name="connsiteX2" fmla="*/ 173190 w 181437"/>
                <a:gd name="connsiteY2" fmla="*/ 239148 h 503037"/>
                <a:gd name="connsiteX3" fmla="*/ 164942 w 181437"/>
                <a:gd name="connsiteY3" fmla="*/ 0 h 503037"/>
              </a:gdLst>
              <a:ahLst/>
              <a:cxnLst>
                <a:cxn ang="0">
                  <a:pos x="connsiteX0" y="connsiteY0"/>
                </a:cxn>
                <a:cxn ang="0">
                  <a:pos x="connsiteX1" y="connsiteY1"/>
                </a:cxn>
                <a:cxn ang="0">
                  <a:pos x="connsiteX2" y="connsiteY2"/>
                </a:cxn>
                <a:cxn ang="0">
                  <a:pos x="connsiteX3" y="connsiteY3"/>
                </a:cxn>
              </a:cxnLst>
              <a:rect l="l" t="t" r="r" b="b"/>
              <a:pathLst>
                <a:path w="181437" h="503037">
                  <a:moveTo>
                    <a:pt x="0" y="503037"/>
                  </a:moveTo>
                  <a:cubicBezTo>
                    <a:pt x="43297" y="454932"/>
                    <a:pt x="86595" y="406827"/>
                    <a:pt x="115460" y="362846"/>
                  </a:cubicBezTo>
                  <a:cubicBezTo>
                    <a:pt x="144325" y="318865"/>
                    <a:pt x="164943" y="299622"/>
                    <a:pt x="173190" y="239148"/>
                  </a:cubicBezTo>
                  <a:cubicBezTo>
                    <a:pt x="181437" y="178674"/>
                    <a:pt x="164942" y="0"/>
                    <a:pt x="164942" y="0"/>
                  </a:cubicBezTo>
                </a:path>
              </a:pathLst>
            </a:cu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pic>
        <p:nvPicPr>
          <p:cNvPr id="19" name="Picture 18"/>
          <p:cNvPicPr>
            <a:picLocks noChangeAspect="1"/>
          </p:cNvPicPr>
          <p:nvPr/>
        </p:nvPicPr>
        <p:blipFill>
          <a:blip r:embed="rId3"/>
          <a:srcRect/>
          <a:stretch>
            <a:fillRect/>
          </a:stretch>
        </p:blipFill>
        <p:spPr bwMode="auto">
          <a:xfrm>
            <a:off x="1295400" y="5699125"/>
            <a:ext cx="7097713" cy="63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srcRect/>
          <a:stretch>
            <a:fillRect/>
          </a:stretch>
        </p:blipFill>
        <p:spPr bwMode="auto">
          <a:xfrm>
            <a:off x="1163638" y="174625"/>
            <a:ext cx="7097712" cy="635000"/>
          </a:xfrm>
          <a:prstGeom prst="rect">
            <a:avLst/>
          </a:prstGeom>
          <a:noFill/>
          <a:ln w="9525">
            <a:noFill/>
            <a:miter lim="800000"/>
            <a:headEnd/>
            <a:tailEnd/>
          </a:ln>
        </p:spPr>
      </p:pic>
      <p:pic>
        <p:nvPicPr>
          <p:cNvPr id="67587" name="Picture 3"/>
          <p:cNvPicPr>
            <a:picLocks noChangeAspect="1"/>
          </p:cNvPicPr>
          <p:nvPr/>
        </p:nvPicPr>
        <p:blipFill>
          <a:blip r:embed="rId3"/>
          <a:srcRect/>
          <a:stretch>
            <a:fillRect/>
          </a:stretch>
        </p:blipFill>
        <p:spPr bwMode="auto">
          <a:xfrm>
            <a:off x="214313" y="971550"/>
            <a:ext cx="3662362" cy="2746375"/>
          </a:xfrm>
          <a:prstGeom prst="rect">
            <a:avLst/>
          </a:prstGeom>
          <a:noFill/>
          <a:ln w="9525">
            <a:noFill/>
            <a:miter lim="800000"/>
            <a:headEnd/>
            <a:tailEnd/>
          </a:ln>
        </p:spPr>
      </p:pic>
      <p:grpSp>
        <p:nvGrpSpPr>
          <p:cNvPr id="2" name="Group 26"/>
          <p:cNvGrpSpPr>
            <a:grpSpLocks/>
          </p:cNvGrpSpPr>
          <p:nvPr/>
        </p:nvGrpSpPr>
        <p:grpSpPr bwMode="auto">
          <a:xfrm>
            <a:off x="1119188" y="2700338"/>
            <a:ext cx="1338262" cy="134937"/>
            <a:chOff x="1118558" y="2699884"/>
            <a:chExt cx="1338240" cy="135578"/>
          </a:xfrm>
        </p:grpSpPr>
        <p:sp>
          <p:nvSpPr>
            <p:cNvPr id="5" name="Rectangle 4"/>
            <p:cNvSpPr/>
            <p:nvPr/>
          </p:nvSpPr>
          <p:spPr>
            <a:xfrm>
              <a:off x="1118558" y="2699884"/>
              <a:ext cx="125410" cy="13398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 name="Rectangle 5"/>
            <p:cNvSpPr/>
            <p:nvPr/>
          </p:nvSpPr>
          <p:spPr>
            <a:xfrm>
              <a:off x="2331388" y="2701479"/>
              <a:ext cx="125410" cy="13398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3" name="Group 22"/>
          <p:cNvGrpSpPr>
            <a:grpSpLocks/>
          </p:cNvGrpSpPr>
          <p:nvPr/>
        </p:nvGrpSpPr>
        <p:grpSpPr bwMode="auto">
          <a:xfrm>
            <a:off x="4089400" y="1127125"/>
            <a:ext cx="2347913" cy="2725738"/>
            <a:chOff x="4090045" y="1127056"/>
            <a:chExt cx="2347505" cy="2726258"/>
          </a:xfrm>
        </p:grpSpPr>
        <p:pic>
          <p:nvPicPr>
            <p:cNvPr id="67611" name="Picture 6"/>
            <p:cNvPicPr>
              <a:picLocks noChangeAspect="1"/>
            </p:cNvPicPr>
            <p:nvPr/>
          </p:nvPicPr>
          <p:blipFill>
            <a:blip r:embed="rId4"/>
            <a:srcRect/>
            <a:stretch>
              <a:fillRect/>
            </a:stretch>
          </p:blipFill>
          <p:spPr bwMode="auto">
            <a:xfrm>
              <a:off x="4090045" y="1665348"/>
              <a:ext cx="2347505" cy="2187966"/>
            </a:xfrm>
            <a:prstGeom prst="rect">
              <a:avLst/>
            </a:prstGeom>
            <a:noFill/>
            <a:ln w="9525">
              <a:noFill/>
              <a:miter lim="800000"/>
              <a:headEnd/>
              <a:tailEnd/>
            </a:ln>
          </p:spPr>
        </p:pic>
        <p:sp>
          <p:nvSpPr>
            <p:cNvPr id="11" name="Rectangle 10"/>
            <p:cNvSpPr/>
            <p:nvPr/>
          </p:nvSpPr>
          <p:spPr>
            <a:xfrm>
              <a:off x="5207451" y="1506541"/>
              <a:ext cx="125391" cy="13496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2" name="Rectangle 11"/>
            <p:cNvSpPr/>
            <p:nvPr/>
          </p:nvSpPr>
          <p:spPr>
            <a:xfrm>
              <a:off x="5350301" y="1508129"/>
              <a:ext cx="126978" cy="133375"/>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7614" name="TextBox 14"/>
            <p:cNvSpPr txBox="1">
              <a:spLocks noChangeArrowheads="1"/>
            </p:cNvSpPr>
            <p:nvPr/>
          </p:nvSpPr>
          <p:spPr bwMode="auto">
            <a:xfrm>
              <a:off x="4970434" y="1127056"/>
              <a:ext cx="742811"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r>
                <a:rPr lang="en-US"/>
                <a:t> = 1</a:t>
              </a:r>
            </a:p>
          </p:txBody>
        </p:sp>
      </p:grpSp>
      <p:grpSp>
        <p:nvGrpSpPr>
          <p:cNvPr id="4" name="Group 23"/>
          <p:cNvGrpSpPr>
            <a:grpSpLocks/>
          </p:cNvGrpSpPr>
          <p:nvPr/>
        </p:nvGrpSpPr>
        <p:grpSpPr bwMode="auto">
          <a:xfrm>
            <a:off x="6700838" y="1103313"/>
            <a:ext cx="2333625" cy="2730500"/>
            <a:chOff x="6701501" y="1102827"/>
            <a:chExt cx="2332311" cy="2730821"/>
          </a:xfrm>
        </p:grpSpPr>
        <p:pic>
          <p:nvPicPr>
            <p:cNvPr id="67607" name="Picture 7"/>
            <p:cNvPicPr>
              <a:picLocks noChangeAspect="1"/>
            </p:cNvPicPr>
            <p:nvPr/>
          </p:nvPicPr>
          <p:blipFill>
            <a:blip r:embed="rId5"/>
            <a:srcRect/>
            <a:stretch>
              <a:fillRect/>
            </a:stretch>
          </p:blipFill>
          <p:spPr bwMode="auto">
            <a:xfrm>
              <a:off x="6701501" y="1668474"/>
              <a:ext cx="2332311" cy="2165174"/>
            </a:xfrm>
            <a:prstGeom prst="rect">
              <a:avLst/>
            </a:prstGeom>
            <a:noFill/>
            <a:ln w="9525">
              <a:noFill/>
              <a:miter lim="800000"/>
              <a:headEnd/>
              <a:tailEnd/>
            </a:ln>
          </p:spPr>
        </p:pic>
        <p:sp>
          <p:nvSpPr>
            <p:cNvPr id="13" name="Rectangle 12"/>
            <p:cNvSpPr/>
            <p:nvPr/>
          </p:nvSpPr>
          <p:spPr>
            <a:xfrm>
              <a:off x="7713756" y="1448943"/>
              <a:ext cx="126928" cy="13495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4" name="Rectangle 13"/>
            <p:cNvSpPr/>
            <p:nvPr/>
          </p:nvSpPr>
          <p:spPr>
            <a:xfrm>
              <a:off x="7992998" y="1448943"/>
              <a:ext cx="125341" cy="13495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7610" name="TextBox 15"/>
            <p:cNvSpPr txBox="1">
              <a:spLocks noChangeArrowheads="1"/>
            </p:cNvSpPr>
            <p:nvPr/>
          </p:nvSpPr>
          <p:spPr bwMode="auto">
            <a:xfrm>
              <a:off x="7528154" y="1102827"/>
              <a:ext cx="742811"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r>
                <a:rPr lang="en-US"/>
                <a:t> = 2</a:t>
              </a:r>
            </a:p>
          </p:txBody>
        </p:sp>
      </p:grpSp>
      <p:grpSp>
        <p:nvGrpSpPr>
          <p:cNvPr id="7" name="Group 24"/>
          <p:cNvGrpSpPr>
            <a:grpSpLocks/>
          </p:cNvGrpSpPr>
          <p:nvPr/>
        </p:nvGrpSpPr>
        <p:grpSpPr bwMode="auto">
          <a:xfrm>
            <a:off x="4114800" y="3954463"/>
            <a:ext cx="2317750" cy="2687637"/>
            <a:chOff x="4115445" y="3955111"/>
            <a:chExt cx="2317117" cy="2687340"/>
          </a:xfrm>
        </p:grpSpPr>
        <p:pic>
          <p:nvPicPr>
            <p:cNvPr id="67603" name="Picture 8"/>
            <p:cNvPicPr>
              <a:picLocks noChangeAspect="1"/>
            </p:cNvPicPr>
            <p:nvPr/>
          </p:nvPicPr>
          <p:blipFill>
            <a:blip r:embed="rId6"/>
            <a:srcRect/>
            <a:stretch>
              <a:fillRect/>
            </a:stretch>
          </p:blipFill>
          <p:spPr bwMode="auto">
            <a:xfrm>
              <a:off x="4115445" y="4446888"/>
              <a:ext cx="2317117" cy="2195563"/>
            </a:xfrm>
            <a:prstGeom prst="rect">
              <a:avLst/>
            </a:prstGeom>
            <a:noFill/>
            <a:ln w="9525">
              <a:noFill/>
              <a:miter lim="800000"/>
              <a:headEnd/>
              <a:tailEnd/>
            </a:ln>
          </p:spPr>
        </p:pic>
        <p:sp>
          <p:nvSpPr>
            <p:cNvPr id="17" name="Rectangle 16"/>
            <p:cNvSpPr/>
            <p:nvPr/>
          </p:nvSpPr>
          <p:spPr>
            <a:xfrm>
              <a:off x="4737575" y="4301148"/>
              <a:ext cx="126965" cy="13492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8" name="Rectangle 17"/>
            <p:cNvSpPr/>
            <p:nvPr/>
          </p:nvSpPr>
          <p:spPr>
            <a:xfrm>
              <a:off x="5924701" y="4293211"/>
              <a:ext cx="126965" cy="13492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7606" name="TextBox 18"/>
            <p:cNvSpPr txBox="1">
              <a:spLocks noChangeArrowheads="1"/>
            </p:cNvSpPr>
            <p:nvPr/>
          </p:nvSpPr>
          <p:spPr bwMode="auto">
            <a:xfrm>
              <a:off x="4980877" y="3955111"/>
              <a:ext cx="845717"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r>
                <a:rPr lang="en-US"/>
                <a:t> = 10</a:t>
              </a:r>
            </a:p>
          </p:txBody>
        </p:sp>
      </p:grpSp>
      <p:grpSp>
        <p:nvGrpSpPr>
          <p:cNvPr id="8" name="Group 25"/>
          <p:cNvGrpSpPr>
            <a:grpSpLocks/>
          </p:cNvGrpSpPr>
          <p:nvPr/>
        </p:nvGrpSpPr>
        <p:grpSpPr bwMode="auto">
          <a:xfrm>
            <a:off x="6819900" y="3973513"/>
            <a:ext cx="2449513" cy="2670175"/>
            <a:chOff x="6819287" y="3972937"/>
            <a:chExt cx="2450866" cy="2671321"/>
          </a:xfrm>
        </p:grpSpPr>
        <p:pic>
          <p:nvPicPr>
            <p:cNvPr id="67599" name="Picture 9"/>
            <p:cNvPicPr>
              <a:picLocks noChangeAspect="1"/>
            </p:cNvPicPr>
            <p:nvPr/>
          </p:nvPicPr>
          <p:blipFill>
            <a:blip r:embed="rId7"/>
            <a:srcRect/>
            <a:stretch>
              <a:fillRect/>
            </a:stretch>
          </p:blipFill>
          <p:spPr bwMode="auto">
            <a:xfrm>
              <a:off x="6819287" y="4433501"/>
              <a:ext cx="2324713" cy="2210757"/>
            </a:xfrm>
            <a:prstGeom prst="rect">
              <a:avLst/>
            </a:prstGeom>
            <a:noFill/>
            <a:ln w="9525">
              <a:noFill/>
              <a:miter lim="800000"/>
              <a:headEnd/>
              <a:tailEnd/>
            </a:ln>
          </p:spPr>
        </p:pic>
        <p:sp>
          <p:nvSpPr>
            <p:cNvPr id="20" name="Rectangle 19"/>
            <p:cNvSpPr/>
            <p:nvPr/>
          </p:nvSpPr>
          <p:spPr>
            <a:xfrm>
              <a:off x="7094077" y="4309631"/>
              <a:ext cx="125481" cy="13499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21" name="Rectangle 20"/>
            <p:cNvSpPr/>
            <p:nvPr/>
          </p:nvSpPr>
          <p:spPr>
            <a:xfrm>
              <a:off x="9144671" y="4295337"/>
              <a:ext cx="125482" cy="133407"/>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7602" name="TextBox 21"/>
            <p:cNvSpPr txBox="1">
              <a:spLocks noChangeArrowheads="1"/>
            </p:cNvSpPr>
            <p:nvPr/>
          </p:nvSpPr>
          <p:spPr bwMode="auto">
            <a:xfrm>
              <a:off x="7732032" y="3972937"/>
              <a:ext cx="845717"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r>
                <a:rPr lang="en-US"/>
                <a:t> = 40</a:t>
              </a:r>
            </a:p>
          </p:txBody>
        </p:sp>
      </p:grpSp>
      <p:grpSp>
        <p:nvGrpSpPr>
          <p:cNvPr id="9" name="Group 32"/>
          <p:cNvGrpSpPr>
            <a:grpSpLocks/>
          </p:cNvGrpSpPr>
          <p:nvPr/>
        </p:nvGrpSpPr>
        <p:grpSpPr bwMode="auto">
          <a:xfrm>
            <a:off x="98425" y="3952875"/>
            <a:ext cx="3768725" cy="2905125"/>
            <a:chOff x="98966" y="3952932"/>
            <a:chExt cx="3768936" cy="2905068"/>
          </a:xfrm>
        </p:grpSpPr>
        <p:pic>
          <p:nvPicPr>
            <p:cNvPr id="67594" name="Picture 27"/>
            <p:cNvPicPr>
              <a:picLocks noChangeAspect="1"/>
            </p:cNvPicPr>
            <p:nvPr/>
          </p:nvPicPr>
          <p:blipFill>
            <a:blip r:embed="rId8"/>
            <a:srcRect/>
            <a:stretch>
              <a:fillRect/>
            </a:stretch>
          </p:blipFill>
          <p:spPr bwMode="auto">
            <a:xfrm>
              <a:off x="206178" y="3952932"/>
              <a:ext cx="3661724" cy="2637858"/>
            </a:xfrm>
            <a:prstGeom prst="rect">
              <a:avLst/>
            </a:prstGeom>
            <a:noFill/>
            <a:ln w="9525">
              <a:noFill/>
              <a:miter lim="800000"/>
              <a:headEnd/>
              <a:tailEnd/>
            </a:ln>
          </p:spPr>
        </p:pic>
        <p:sp>
          <p:nvSpPr>
            <p:cNvPr id="67595" name="TextBox 28"/>
            <p:cNvSpPr txBox="1">
              <a:spLocks noChangeArrowheads="1"/>
            </p:cNvSpPr>
            <p:nvPr/>
          </p:nvSpPr>
          <p:spPr bwMode="auto">
            <a:xfrm>
              <a:off x="98966" y="4040787"/>
              <a:ext cx="351366" cy="369332"/>
            </a:xfrm>
            <a:prstGeom prst="rect">
              <a:avLst/>
            </a:prstGeom>
            <a:noFill/>
            <a:ln w="9525">
              <a:noFill/>
              <a:miter lim="800000"/>
              <a:headEnd/>
              <a:tailEnd/>
            </a:ln>
          </p:spPr>
          <p:txBody>
            <a:bodyPr wrap="none">
              <a:prstTxWarp prst="textNoShape">
                <a:avLst/>
              </a:prstTxWarp>
              <a:spAutoFit/>
            </a:bodyPr>
            <a:lstStyle/>
            <a:p>
              <a:r>
                <a:rPr lang="en-US"/>
                <a:t>C</a:t>
              </a:r>
            </a:p>
          </p:txBody>
        </p:sp>
        <p:sp>
          <p:nvSpPr>
            <p:cNvPr id="67596" name="TextBox 29"/>
            <p:cNvSpPr txBox="1">
              <a:spLocks noChangeArrowheads="1"/>
            </p:cNvSpPr>
            <p:nvPr/>
          </p:nvSpPr>
          <p:spPr bwMode="auto">
            <a:xfrm>
              <a:off x="1975015" y="6488668"/>
              <a:ext cx="325893"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endParaRPr lang="en-US"/>
            </a:p>
          </p:txBody>
        </p:sp>
        <p:sp>
          <p:nvSpPr>
            <p:cNvPr id="67597" name="TextBox 30"/>
            <p:cNvSpPr txBox="1">
              <a:spLocks noChangeArrowheads="1"/>
            </p:cNvSpPr>
            <p:nvPr/>
          </p:nvSpPr>
          <p:spPr bwMode="auto">
            <a:xfrm>
              <a:off x="2226725" y="5162312"/>
              <a:ext cx="1185541" cy="369332"/>
            </a:xfrm>
            <a:prstGeom prst="rect">
              <a:avLst/>
            </a:prstGeom>
            <a:noFill/>
            <a:ln w="9525">
              <a:noFill/>
              <a:miter lim="800000"/>
              <a:headEnd/>
              <a:tailEnd/>
            </a:ln>
          </p:spPr>
          <p:txBody>
            <a:bodyPr wrap="none">
              <a:prstTxWarp prst="textNoShape">
                <a:avLst/>
              </a:prstTxWarp>
              <a:spAutoFit/>
            </a:bodyPr>
            <a:lstStyle/>
            <a:p>
              <a:r>
                <a:rPr lang="en-US"/>
                <a:t>horizontal</a:t>
              </a:r>
            </a:p>
          </p:txBody>
        </p:sp>
        <p:sp>
          <p:nvSpPr>
            <p:cNvPr id="67598" name="TextBox 31"/>
            <p:cNvSpPr txBox="1">
              <a:spLocks noChangeArrowheads="1"/>
            </p:cNvSpPr>
            <p:nvPr/>
          </p:nvSpPr>
          <p:spPr bwMode="auto">
            <a:xfrm>
              <a:off x="2288406" y="5751778"/>
              <a:ext cx="928647" cy="369332"/>
            </a:xfrm>
            <a:prstGeom prst="rect">
              <a:avLst/>
            </a:prstGeom>
            <a:noFill/>
            <a:ln w="9525">
              <a:noFill/>
              <a:miter lim="800000"/>
              <a:headEnd/>
              <a:tailEnd/>
            </a:ln>
          </p:spPr>
          <p:txBody>
            <a:bodyPr wrap="none">
              <a:prstTxWarp prst="textNoShape">
                <a:avLst/>
              </a:prstTxWarp>
              <a:spAutoFit/>
            </a:bodyPr>
            <a:lstStyle/>
            <a:p>
              <a:r>
                <a:rPr lang="en-US"/>
                <a:t>vertical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96152" cy="6858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ea typeface="ＭＳ Ｐゴシック" pitchFamily="-1" charset="-128"/>
                <a:cs typeface="ＭＳ Ｐゴシック" pitchFamily="-1" charset="-128"/>
              </a:rPr>
              <a:t>Dead leaves models</a:t>
            </a:r>
          </a:p>
        </p:txBody>
      </p:sp>
      <p:sp>
        <p:nvSpPr>
          <p:cNvPr id="68611" name="TextBox 2"/>
          <p:cNvSpPr txBox="1">
            <a:spLocks noChangeArrowheads="1"/>
          </p:cNvSpPr>
          <p:nvPr/>
        </p:nvSpPr>
        <p:spPr bwMode="auto">
          <a:xfrm>
            <a:off x="774700" y="1063625"/>
            <a:ext cx="7893050" cy="369888"/>
          </a:xfrm>
          <a:prstGeom prst="rect">
            <a:avLst/>
          </a:prstGeom>
          <a:noFill/>
          <a:ln w="9525">
            <a:noFill/>
            <a:miter lim="800000"/>
            <a:headEnd/>
            <a:tailEnd/>
          </a:ln>
        </p:spPr>
        <p:txBody>
          <a:bodyPr wrap="none">
            <a:prstTxWarp prst="textNoShape">
              <a:avLst/>
            </a:prstTxWarp>
            <a:spAutoFit/>
          </a:bodyPr>
          <a:lstStyle/>
          <a:p>
            <a:r>
              <a:rPr lang="en-US"/>
              <a:t> Introduced in the 60’s by Matheron (67) and popularized by Ruderman (97)</a:t>
            </a:r>
          </a:p>
        </p:txBody>
      </p:sp>
      <p:pic>
        <p:nvPicPr>
          <p:cNvPr id="68612" name="Picture 5"/>
          <p:cNvPicPr>
            <a:picLocks noChangeAspect="1"/>
          </p:cNvPicPr>
          <p:nvPr/>
        </p:nvPicPr>
        <p:blipFill>
          <a:blip r:embed="rId2"/>
          <a:srcRect/>
          <a:stretch>
            <a:fillRect/>
          </a:stretch>
        </p:blipFill>
        <p:spPr bwMode="auto">
          <a:xfrm>
            <a:off x="238125" y="2001838"/>
            <a:ext cx="2768600" cy="2759075"/>
          </a:xfrm>
          <a:prstGeom prst="rect">
            <a:avLst/>
          </a:prstGeom>
          <a:noFill/>
          <a:ln w="9525">
            <a:noFill/>
            <a:miter lim="800000"/>
            <a:headEnd/>
            <a:tailEnd/>
          </a:ln>
        </p:spPr>
      </p:pic>
      <p:pic>
        <p:nvPicPr>
          <p:cNvPr id="68613" name="Picture 6"/>
          <p:cNvPicPr>
            <a:picLocks noChangeAspect="1"/>
          </p:cNvPicPr>
          <p:nvPr/>
        </p:nvPicPr>
        <p:blipFill>
          <a:blip r:embed="rId3"/>
          <a:srcRect/>
          <a:stretch>
            <a:fillRect/>
          </a:stretch>
        </p:blipFill>
        <p:spPr bwMode="auto">
          <a:xfrm>
            <a:off x="3170238" y="1998663"/>
            <a:ext cx="5710237" cy="2771775"/>
          </a:xfrm>
          <a:prstGeom prst="rect">
            <a:avLst/>
          </a:prstGeom>
          <a:noFill/>
          <a:ln w="9525">
            <a:noFill/>
            <a:miter lim="800000"/>
            <a:headEnd/>
            <a:tailEnd/>
          </a:ln>
        </p:spPr>
      </p:pic>
      <p:sp>
        <p:nvSpPr>
          <p:cNvPr id="68614" name="TextBox 7"/>
          <p:cNvSpPr txBox="1">
            <a:spLocks noChangeArrowheads="1"/>
          </p:cNvSpPr>
          <p:nvPr/>
        </p:nvSpPr>
        <p:spPr bwMode="auto">
          <a:xfrm>
            <a:off x="6148388" y="4852988"/>
            <a:ext cx="2716212" cy="277812"/>
          </a:xfrm>
          <a:prstGeom prst="rect">
            <a:avLst/>
          </a:prstGeom>
          <a:noFill/>
          <a:ln w="9525">
            <a:noFill/>
            <a:miter lim="800000"/>
            <a:headEnd/>
            <a:tailEnd/>
          </a:ln>
        </p:spPr>
        <p:txBody>
          <a:bodyPr wrap="none">
            <a:prstTxWarp prst="textNoShape">
              <a:avLst/>
            </a:prstTxWarp>
            <a:spAutoFit/>
          </a:bodyPr>
          <a:lstStyle/>
          <a:p>
            <a:r>
              <a:rPr lang="en-US" sz="1200"/>
              <a:t>From </a:t>
            </a:r>
            <a:r>
              <a:rPr lang="en-US" sz="1200" i="1"/>
              <a:t>Lee, Mumford and Huang 2001</a:t>
            </a:r>
            <a:endParaRPr lang="en-US" sz="120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457200" y="0"/>
            <a:ext cx="8229600" cy="1143000"/>
          </a:xfrm>
        </p:spPr>
        <p:txBody>
          <a:bodyPr/>
          <a:lstStyle/>
          <a:p>
            <a:r>
              <a:rPr lang="en-US" sz="3200" dirty="0" smtClean="0">
                <a:ea typeface="ＭＳ Ｐゴシック" pitchFamily="-1" charset="-128"/>
                <a:cs typeface="ＭＳ Ｐゴシック" pitchFamily="-1" charset="-128"/>
              </a:rPr>
              <a:t>A remarkable property of natural images</a:t>
            </a:r>
            <a:endParaRPr lang="en-US" sz="3200" dirty="0">
              <a:ea typeface="ＭＳ Ｐゴシック" pitchFamily="-1" charset="-128"/>
              <a:cs typeface="ＭＳ Ｐゴシック" pitchFamily="-1" charset="-128"/>
            </a:endParaRPr>
          </a:p>
        </p:txBody>
      </p:sp>
      <p:grpSp>
        <p:nvGrpSpPr>
          <p:cNvPr id="34" name="Group 33"/>
          <p:cNvGrpSpPr/>
          <p:nvPr/>
        </p:nvGrpSpPr>
        <p:grpSpPr>
          <a:xfrm>
            <a:off x="92075" y="1239838"/>
            <a:ext cx="4459288" cy="5230812"/>
            <a:chOff x="92075" y="1239838"/>
            <a:chExt cx="4459288" cy="5230812"/>
          </a:xfrm>
        </p:grpSpPr>
        <p:sp>
          <p:nvSpPr>
            <p:cNvPr id="69636" name="Rectangle 28"/>
            <p:cNvSpPr>
              <a:spLocks noChangeArrowheads="1"/>
            </p:cNvSpPr>
            <p:nvPr/>
          </p:nvSpPr>
          <p:spPr bwMode="auto">
            <a:xfrm>
              <a:off x="92075" y="6073775"/>
              <a:ext cx="4459288" cy="396875"/>
            </a:xfrm>
            <a:prstGeom prst="rect">
              <a:avLst/>
            </a:prstGeom>
            <a:noFill/>
            <a:ln w="9525">
              <a:noFill/>
              <a:miter lim="800000"/>
              <a:headEnd/>
              <a:tailEnd/>
            </a:ln>
          </p:spPr>
          <p:txBody>
            <a:bodyPr wrap="none" anchor="ctr">
              <a:prstTxWarp prst="textNoShape">
                <a:avLst/>
              </a:prstTxWarp>
              <a:spAutoFit/>
            </a:bodyPr>
            <a:lstStyle/>
            <a:p>
              <a:r>
                <a:rPr lang="en-US" sz="1000"/>
                <a:t>D. J. Field, "Relations between the statistics of natural images and </a:t>
              </a:r>
            </a:p>
            <a:p>
              <a:r>
                <a:rPr lang="en-US" sz="1000"/>
                <a:t>the response properties of cortical cells," J. Opt. Soc. Am. A </a:t>
              </a:r>
              <a:r>
                <a:rPr lang="en-US" sz="1000" b="1"/>
                <a:t>4</a:t>
              </a:r>
              <a:r>
                <a:rPr lang="en-US" sz="1000"/>
                <a:t>, 2379- (1987) </a:t>
              </a:r>
            </a:p>
          </p:txBody>
        </p:sp>
        <p:pic>
          <p:nvPicPr>
            <p:cNvPr id="69637" name="Picture 29"/>
            <p:cNvPicPr>
              <a:picLocks noChangeAspect="1" noChangeArrowheads="1"/>
            </p:cNvPicPr>
            <p:nvPr/>
          </p:nvPicPr>
          <p:blipFill>
            <a:blip r:embed="rId3"/>
            <a:srcRect/>
            <a:stretch>
              <a:fillRect/>
            </a:stretch>
          </p:blipFill>
          <p:spPr bwMode="auto">
            <a:xfrm>
              <a:off x="403225" y="1239838"/>
              <a:ext cx="2779713" cy="4724400"/>
            </a:xfrm>
            <a:prstGeom prst="rect">
              <a:avLst/>
            </a:prstGeom>
            <a:noFill/>
            <a:ln w="28575">
              <a:solidFill>
                <a:srgbClr val="FF3300"/>
              </a:solidFill>
              <a:miter lim="800000"/>
              <a:headEnd/>
              <a:tailEnd/>
            </a:ln>
          </p:spPr>
        </p:pic>
      </p:grpSp>
      <p:graphicFrame>
        <p:nvGraphicFramePr>
          <p:cNvPr id="69634" name="Object 2"/>
          <p:cNvGraphicFramePr>
            <a:graphicFrameLocks noChangeAspect="1"/>
          </p:cNvGraphicFramePr>
          <p:nvPr/>
        </p:nvGraphicFramePr>
        <p:xfrm>
          <a:off x="5638800" y="1604962"/>
          <a:ext cx="1931988" cy="1466850"/>
        </p:xfrm>
        <a:graphic>
          <a:graphicData uri="http://schemas.openxmlformats.org/presentationml/2006/ole">
            <p:oleObj spid="_x0000_s69634" name="Picture" r:id="rId4" imgW="1839068" imgH="1324573" progId="Word.Picture.8">
              <p:embed/>
            </p:oleObj>
          </a:graphicData>
        </a:graphic>
      </p:graphicFrame>
      <p:sp>
        <p:nvSpPr>
          <p:cNvPr id="69641" name="Line 4"/>
          <p:cNvSpPr>
            <a:spLocks noChangeShapeType="1"/>
          </p:cNvSpPr>
          <p:nvPr/>
        </p:nvSpPr>
        <p:spPr bwMode="auto">
          <a:xfrm flipV="1">
            <a:off x="6605588" y="1300162"/>
            <a:ext cx="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69642" name="Line 5"/>
          <p:cNvSpPr>
            <a:spLocks noChangeShapeType="1"/>
          </p:cNvSpPr>
          <p:nvPr/>
        </p:nvSpPr>
        <p:spPr bwMode="auto">
          <a:xfrm flipH="1">
            <a:off x="6061075" y="2743200"/>
            <a:ext cx="304800" cy="38893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69643" name="Line 6"/>
          <p:cNvSpPr>
            <a:spLocks noChangeShapeType="1"/>
          </p:cNvSpPr>
          <p:nvPr/>
        </p:nvSpPr>
        <p:spPr bwMode="auto">
          <a:xfrm flipV="1">
            <a:off x="6896100" y="1851025"/>
            <a:ext cx="158750" cy="2159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9644" name="Line 7"/>
          <p:cNvSpPr>
            <a:spLocks noChangeShapeType="1"/>
          </p:cNvSpPr>
          <p:nvPr/>
        </p:nvSpPr>
        <p:spPr bwMode="auto">
          <a:xfrm>
            <a:off x="7292975" y="2547937"/>
            <a:ext cx="311150" cy="555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69645" name="Line 8"/>
          <p:cNvSpPr>
            <a:spLocks noChangeShapeType="1"/>
          </p:cNvSpPr>
          <p:nvPr/>
        </p:nvSpPr>
        <p:spPr bwMode="auto">
          <a:xfrm>
            <a:off x="5649913" y="2268537"/>
            <a:ext cx="246062" cy="41275"/>
          </a:xfrm>
          <a:prstGeom prst="line">
            <a:avLst/>
          </a:prstGeom>
          <a:noFill/>
          <a:ln w="9525">
            <a:solidFill>
              <a:schemeClr val="tx1"/>
            </a:solidFill>
            <a:round/>
            <a:headEnd/>
            <a:tailEnd/>
          </a:ln>
        </p:spPr>
        <p:txBody>
          <a:bodyPr>
            <a:prstTxWarp prst="textNoShape">
              <a:avLst/>
            </a:prstTxWarp>
          </a:bodyPr>
          <a:lstStyle/>
          <a:p>
            <a:endParaRPr lang="en-US"/>
          </a:p>
        </p:txBody>
      </p:sp>
      <p:sp>
        <p:nvSpPr>
          <p:cNvPr id="69646" name="Text Box 10"/>
          <p:cNvSpPr txBox="1">
            <a:spLocks noChangeArrowheads="1"/>
          </p:cNvSpPr>
          <p:nvPr/>
        </p:nvSpPr>
        <p:spPr bwMode="auto">
          <a:xfrm>
            <a:off x="5578475" y="1285875"/>
            <a:ext cx="974725" cy="366712"/>
          </a:xfrm>
          <a:prstGeom prst="rect">
            <a:avLst/>
          </a:prstGeom>
          <a:noFill/>
          <a:ln w="9525">
            <a:noFill/>
            <a:miter lim="800000"/>
            <a:headEnd/>
            <a:tailEnd/>
          </a:ln>
        </p:spPr>
        <p:txBody>
          <a:bodyPr wrap="none">
            <a:prstTxWarp prst="textNoShape">
              <a:avLst/>
            </a:prstTxWarp>
            <a:spAutoFit/>
          </a:bodyPr>
          <a:lstStyle/>
          <a:p>
            <a:r>
              <a:rPr lang="en-US">
                <a:latin typeface="AvantGarde Bk BT" pitchFamily="34" charset="0"/>
              </a:rPr>
              <a:t>Spectra</a:t>
            </a:r>
            <a:endParaRPr lang="en-US" sz="2400">
              <a:latin typeface="AvantGarde Bk BT" pitchFamily="34" charset="0"/>
            </a:endParaRPr>
          </a:p>
        </p:txBody>
      </p:sp>
      <p:sp>
        <p:nvSpPr>
          <p:cNvPr id="69647" name="Freeform 11"/>
          <p:cNvSpPr>
            <a:spLocks/>
          </p:cNvSpPr>
          <p:nvPr/>
        </p:nvSpPr>
        <p:spPr bwMode="auto">
          <a:xfrm>
            <a:off x="6630988" y="1644650"/>
            <a:ext cx="704850" cy="847725"/>
          </a:xfrm>
          <a:custGeom>
            <a:avLst/>
            <a:gdLst>
              <a:gd name="T0" fmla="*/ 0 w 519"/>
              <a:gd name="T1" fmla="*/ 0 h 595"/>
              <a:gd name="T2" fmla="*/ 2147483647 w 519"/>
              <a:gd name="T3" fmla="*/ 2147483647 h 595"/>
              <a:gd name="T4" fmla="*/ 2147483647 w 519"/>
              <a:gd name="T5" fmla="*/ 2147483647 h 595"/>
              <a:gd name="T6" fmla="*/ 2147483647 w 519"/>
              <a:gd name="T7" fmla="*/ 2147483647 h 595"/>
              <a:gd name="T8" fmla="*/ 2147483647 w 519"/>
              <a:gd name="T9" fmla="*/ 2147483647 h 595"/>
              <a:gd name="T10" fmla="*/ 2147483647 w 519"/>
              <a:gd name="T11" fmla="*/ 2147483647 h 595"/>
              <a:gd name="T12" fmla="*/ 2147483647 w 519"/>
              <a:gd name="T13" fmla="*/ 2147483647 h 595"/>
              <a:gd name="T14" fmla="*/ 2147483647 w 519"/>
              <a:gd name="T15" fmla="*/ 2147483647 h 595"/>
              <a:gd name="T16" fmla="*/ 2147483647 w 519"/>
              <a:gd name="T17" fmla="*/ 2147483647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595"/>
              <a:gd name="T29" fmla="*/ 519 w 519"/>
              <a:gd name="T30" fmla="*/ 595 h 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a:solidFill>
              <a:schemeClr val="tx1"/>
            </a:solidFill>
            <a:round/>
            <a:headEnd/>
            <a:tailEnd/>
          </a:ln>
        </p:spPr>
        <p:txBody>
          <a:bodyPr>
            <a:prstTxWarp prst="textNoShape">
              <a:avLst/>
            </a:prstTxWarp>
          </a:bodyPr>
          <a:lstStyle/>
          <a:p>
            <a:endParaRPr lang="en-US"/>
          </a:p>
        </p:txBody>
      </p:sp>
      <p:sp>
        <p:nvSpPr>
          <p:cNvPr id="69648" name="Rectangle 12"/>
          <p:cNvSpPr>
            <a:spLocks noChangeArrowheads="1"/>
          </p:cNvSpPr>
          <p:nvPr/>
        </p:nvSpPr>
        <p:spPr bwMode="auto">
          <a:xfrm>
            <a:off x="6629400" y="2397125"/>
            <a:ext cx="579438" cy="336550"/>
          </a:xfrm>
          <a:prstGeom prst="rect">
            <a:avLst/>
          </a:prstGeom>
          <a:noFill/>
          <a:ln w="9525">
            <a:noFill/>
            <a:miter lim="800000"/>
            <a:headEnd/>
            <a:tailEnd/>
          </a:ln>
        </p:spPr>
        <p:txBody>
          <a:bodyPr>
            <a:prstTxWarp prst="textNoShape">
              <a:avLst/>
            </a:prstTxWarp>
            <a:spAutoFit/>
          </a:bodyPr>
          <a:lstStyle/>
          <a:p>
            <a:r>
              <a:rPr lang="en-US" sz="1600">
                <a:latin typeface="AvantGarde Bk BT" pitchFamily="34" charset="0"/>
              </a:rPr>
              <a:t>1/</a:t>
            </a:r>
            <a:r>
              <a:rPr lang="en-US" sz="1400">
                <a:latin typeface="AvantGarde Bk BT" pitchFamily="34" charset="0"/>
              </a:rPr>
              <a:t>v</a:t>
            </a:r>
            <a:r>
              <a:rPr lang="en-US" sz="2000" baseline="30000">
                <a:latin typeface="AvantGarde Bk BT" pitchFamily="34" charset="0"/>
              </a:rPr>
              <a:t>a</a:t>
            </a:r>
          </a:p>
        </p:txBody>
      </p:sp>
      <p:sp>
        <p:nvSpPr>
          <p:cNvPr id="69649" name="Line 13"/>
          <p:cNvSpPr>
            <a:spLocks noChangeShapeType="1"/>
          </p:cNvSpPr>
          <p:nvPr/>
        </p:nvSpPr>
        <p:spPr bwMode="auto">
          <a:xfrm>
            <a:off x="5483225" y="2190750"/>
            <a:ext cx="2286000" cy="0"/>
          </a:xfrm>
          <a:prstGeom prst="line">
            <a:avLst/>
          </a:prstGeom>
          <a:noFill/>
          <a:ln w="28575">
            <a:solidFill>
              <a:srgbClr val="FF0000"/>
            </a:solidFill>
            <a:round/>
            <a:headEnd/>
            <a:tailEnd/>
          </a:ln>
        </p:spPr>
        <p:txBody>
          <a:bodyPr>
            <a:prstTxWarp prst="textNoShape">
              <a:avLst/>
            </a:prstTxWarp>
          </a:bodyPr>
          <a:lstStyle/>
          <a:p>
            <a:endParaRPr lang="en-US"/>
          </a:p>
        </p:txBody>
      </p:sp>
      <p:grpSp>
        <p:nvGrpSpPr>
          <p:cNvPr id="32" name="Group 31"/>
          <p:cNvGrpSpPr/>
          <p:nvPr/>
        </p:nvGrpSpPr>
        <p:grpSpPr>
          <a:xfrm>
            <a:off x="6702425" y="1225550"/>
            <a:ext cx="2433638" cy="914400"/>
            <a:chOff x="6702425" y="1225550"/>
            <a:chExt cx="2433638" cy="914400"/>
          </a:xfrm>
        </p:grpSpPr>
        <p:sp>
          <p:nvSpPr>
            <p:cNvPr id="69650" name="Text Box 14"/>
            <p:cNvSpPr txBox="1">
              <a:spLocks noChangeArrowheads="1"/>
            </p:cNvSpPr>
            <p:nvPr/>
          </p:nvSpPr>
          <p:spPr bwMode="auto">
            <a:xfrm>
              <a:off x="6778625" y="1225550"/>
              <a:ext cx="2357438" cy="304800"/>
            </a:xfrm>
            <a:prstGeom prst="rect">
              <a:avLst/>
            </a:prstGeom>
            <a:noFill/>
            <a:ln w="9525">
              <a:noFill/>
              <a:miter lim="800000"/>
              <a:headEnd/>
              <a:tailEnd/>
            </a:ln>
          </p:spPr>
          <p:txBody>
            <a:bodyPr wrap="none">
              <a:prstTxWarp prst="textNoShape">
                <a:avLst/>
              </a:prstTxWarp>
              <a:spAutoFit/>
            </a:bodyPr>
            <a:lstStyle/>
            <a:p>
              <a:r>
                <a:rPr lang="en-US" sz="1400" b="1">
                  <a:solidFill>
                    <a:srgbClr val="F35A0D"/>
                  </a:solidFill>
                  <a:latin typeface="Bookman Old Style" pitchFamily="-1" charset="0"/>
                </a:rPr>
                <a:t>Low spatial frequencies</a:t>
              </a:r>
            </a:p>
          </p:txBody>
        </p:sp>
        <p:sp>
          <p:nvSpPr>
            <p:cNvPr id="69651" name="Line 15"/>
            <p:cNvSpPr>
              <a:spLocks noChangeShapeType="1"/>
            </p:cNvSpPr>
            <p:nvPr/>
          </p:nvSpPr>
          <p:spPr bwMode="auto">
            <a:xfrm flipH="1">
              <a:off x="6702425" y="1606550"/>
              <a:ext cx="228600" cy="533400"/>
            </a:xfrm>
            <a:prstGeom prst="line">
              <a:avLst/>
            </a:prstGeom>
            <a:noFill/>
            <a:ln w="9525">
              <a:solidFill>
                <a:srgbClr val="F35A0D"/>
              </a:solidFill>
              <a:round/>
              <a:headEnd/>
              <a:tailEnd type="triangle" w="med" len="med"/>
            </a:ln>
          </p:spPr>
          <p:txBody>
            <a:bodyPr>
              <a:prstTxWarp prst="textNoShape">
                <a:avLst/>
              </a:prstTxWarp>
            </a:bodyPr>
            <a:lstStyle/>
            <a:p>
              <a:endParaRPr lang="en-US"/>
            </a:p>
          </p:txBody>
        </p:sp>
      </p:grpSp>
      <p:grpSp>
        <p:nvGrpSpPr>
          <p:cNvPr id="35" name="Group 34"/>
          <p:cNvGrpSpPr/>
          <p:nvPr/>
        </p:nvGrpSpPr>
        <p:grpSpPr>
          <a:xfrm>
            <a:off x="5638800" y="3674010"/>
            <a:ext cx="3505200" cy="2140778"/>
            <a:chOff x="5638800" y="3674010"/>
            <a:chExt cx="3505200" cy="2140778"/>
          </a:xfrm>
        </p:grpSpPr>
        <p:sp>
          <p:nvSpPr>
            <p:cNvPr id="69652" name="Text Box 16"/>
            <p:cNvSpPr txBox="1">
              <a:spLocks noChangeArrowheads="1"/>
            </p:cNvSpPr>
            <p:nvPr/>
          </p:nvSpPr>
          <p:spPr bwMode="auto">
            <a:xfrm>
              <a:off x="7648575" y="4976812"/>
              <a:ext cx="1495425" cy="336550"/>
            </a:xfrm>
            <a:prstGeom prst="rect">
              <a:avLst/>
            </a:prstGeom>
            <a:noFill/>
            <a:ln w="9525">
              <a:noFill/>
              <a:miter lim="800000"/>
              <a:headEnd/>
              <a:tailEnd/>
            </a:ln>
          </p:spPr>
          <p:txBody>
            <a:bodyPr>
              <a:prstTxWarp prst="textNoShape">
                <a:avLst/>
              </a:prstTxWarp>
              <a:spAutoFit/>
            </a:bodyPr>
            <a:lstStyle/>
            <a:p>
              <a:r>
                <a:rPr lang="en-US" sz="1600">
                  <a:solidFill>
                    <a:srgbClr val="00A479"/>
                  </a:solidFill>
                  <a:latin typeface="Bookman Old Style" pitchFamily="-1" charset="0"/>
                </a:rPr>
                <a:t>High SF</a:t>
              </a:r>
            </a:p>
          </p:txBody>
        </p:sp>
        <p:grpSp>
          <p:nvGrpSpPr>
            <p:cNvPr id="69654" name="Group 18"/>
            <p:cNvGrpSpPr>
              <a:grpSpLocks/>
            </p:cNvGrpSpPr>
            <p:nvPr/>
          </p:nvGrpSpPr>
          <p:grpSpPr bwMode="auto">
            <a:xfrm>
              <a:off x="5638800" y="3967162"/>
              <a:ext cx="1797050" cy="1797050"/>
              <a:chOff x="3552" y="1056"/>
              <a:chExt cx="812" cy="812"/>
            </a:xfrm>
          </p:grpSpPr>
          <p:pic>
            <p:nvPicPr>
              <p:cNvPr id="69661" name="Picture 19"/>
              <p:cNvPicPr>
                <a:picLocks noChangeAspect="1" noChangeArrowheads="1"/>
              </p:cNvPicPr>
              <p:nvPr/>
            </p:nvPicPr>
            <p:blipFill>
              <a:blip r:embed="rId5"/>
              <a:srcRect/>
              <a:stretch>
                <a:fillRect/>
              </a:stretch>
            </p:blipFill>
            <p:spPr bwMode="auto">
              <a:xfrm>
                <a:off x="3552" y="1056"/>
                <a:ext cx="812" cy="812"/>
              </a:xfrm>
              <a:prstGeom prst="rect">
                <a:avLst/>
              </a:prstGeom>
              <a:noFill/>
              <a:ln w="9525">
                <a:noFill/>
                <a:miter lim="800000"/>
                <a:headEnd/>
                <a:tailEnd/>
              </a:ln>
            </p:spPr>
          </p:pic>
          <p:sp>
            <p:nvSpPr>
              <p:cNvPr id="69662" name="Text Box 20"/>
              <p:cNvSpPr txBox="1">
                <a:spLocks noChangeArrowheads="1"/>
              </p:cNvSpPr>
              <p:nvPr/>
            </p:nvSpPr>
            <p:spPr bwMode="auto">
              <a:xfrm>
                <a:off x="3984" y="1056"/>
                <a:ext cx="192" cy="124"/>
              </a:xfrm>
              <a:prstGeom prst="rect">
                <a:avLst/>
              </a:prstGeom>
              <a:noFill/>
              <a:ln w="9525">
                <a:noFill/>
                <a:miter lim="800000"/>
                <a:headEnd/>
                <a:tailEnd/>
              </a:ln>
            </p:spPr>
            <p:txBody>
              <a:bodyPr>
                <a:prstTxWarp prst="textNoShape">
                  <a:avLst/>
                </a:prstTxWarp>
                <a:spAutoFit/>
              </a:bodyPr>
              <a:lstStyle/>
              <a:p>
                <a:r>
                  <a:rPr lang="en-US" sz="1200" b="1">
                    <a:latin typeface="AvantGarde Bk BT" pitchFamily="34" charset="0"/>
                  </a:rPr>
                  <a:t>v</a:t>
                </a:r>
                <a:r>
                  <a:rPr lang="en-US" sz="1200" b="1" baseline="-25000">
                    <a:latin typeface="AvantGarde Bk BT" pitchFamily="34" charset="0"/>
                  </a:rPr>
                  <a:t>y</a:t>
                </a:r>
              </a:p>
            </p:txBody>
          </p:sp>
          <p:sp>
            <p:nvSpPr>
              <p:cNvPr id="69663" name="Text Box 21"/>
              <p:cNvSpPr txBox="1">
                <a:spLocks noChangeArrowheads="1"/>
              </p:cNvSpPr>
              <p:nvPr/>
            </p:nvSpPr>
            <p:spPr bwMode="auto">
              <a:xfrm>
                <a:off x="4128" y="1488"/>
                <a:ext cx="165" cy="125"/>
              </a:xfrm>
              <a:prstGeom prst="rect">
                <a:avLst/>
              </a:prstGeom>
              <a:noFill/>
              <a:ln w="9525">
                <a:noFill/>
                <a:miter lim="800000"/>
                <a:headEnd/>
                <a:tailEnd/>
              </a:ln>
            </p:spPr>
            <p:txBody>
              <a:bodyPr wrap="none">
                <a:prstTxWarp prst="textNoShape">
                  <a:avLst/>
                </a:prstTxWarp>
                <a:spAutoFit/>
              </a:bodyPr>
              <a:lstStyle/>
              <a:p>
                <a:r>
                  <a:rPr lang="en-US" sz="1200" b="1">
                    <a:latin typeface="AvantGarde Bk BT" pitchFamily="34" charset="0"/>
                  </a:rPr>
                  <a:t>v</a:t>
                </a:r>
                <a:r>
                  <a:rPr lang="en-US" sz="1200" b="1" baseline="-25000">
                    <a:latin typeface="AvantGarde Bk BT" pitchFamily="34" charset="0"/>
                  </a:rPr>
                  <a:t>x</a:t>
                </a:r>
              </a:p>
            </p:txBody>
          </p:sp>
        </p:grpSp>
        <p:sp>
          <p:nvSpPr>
            <p:cNvPr id="69655" name="Text Box 22"/>
            <p:cNvSpPr txBox="1">
              <a:spLocks noChangeArrowheads="1"/>
            </p:cNvSpPr>
            <p:nvPr/>
          </p:nvSpPr>
          <p:spPr bwMode="auto">
            <a:xfrm>
              <a:off x="7543800" y="4641850"/>
              <a:ext cx="944563" cy="304800"/>
            </a:xfrm>
            <a:prstGeom prst="rect">
              <a:avLst/>
            </a:prstGeom>
            <a:noFill/>
            <a:ln w="9525">
              <a:noFill/>
              <a:miter lim="800000"/>
              <a:headEnd/>
              <a:tailEnd/>
            </a:ln>
          </p:spPr>
          <p:txBody>
            <a:bodyPr wrap="none">
              <a:prstTxWarp prst="textNoShape">
                <a:avLst/>
              </a:prstTxWarp>
              <a:spAutoFit/>
            </a:bodyPr>
            <a:lstStyle/>
            <a:p>
              <a:pPr algn="r" eaLnBrk="0" hangingPunct="0"/>
              <a:r>
                <a:rPr lang="en-US" sz="1400">
                  <a:solidFill>
                    <a:srgbClr val="FF3300"/>
                  </a:solidFill>
                  <a:latin typeface="Times New Roman" pitchFamily="-1" charset="0"/>
                </a:rPr>
                <a:t>Horizontal</a:t>
              </a:r>
            </a:p>
          </p:txBody>
        </p:sp>
        <p:sp>
          <p:nvSpPr>
            <p:cNvPr id="69656" name="Text Box 23"/>
            <p:cNvSpPr txBox="1">
              <a:spLocks noChangeArrowheads="1"/>
            </p:cNvSpPr>
            <p:nvPr/>
          </p:nvSpPr>
          <p:spPr bwMode="auto">
            <a:xfrm>
              <a:off x="6130964" y="3674010"/>
              <a:ext cx="757238" cy="304800"/>
            </a:xfrm>
            <a:prstGeom prst="rect">
              <a:avLst/>
            </a:prstGeom>
            <a:noFill/>
            <a:ln w="9525">
              <a:noFill/>
              <a:miter lim="800000"/>
              <a:headEnd/>
              <a:tailEnd/>
            </a:ln>
          </p:spPr>
          <p:txBody>
            <a:bodyPr wrap="none">
              <a:prstTxWarp prst="textNoShape">
                <a:avLst/>
              </a:prstTxWarp>
              <a:spAutoFit/>
            </a:bodyPr>
            <a:lstStyle/>
            <a:p>
              <a:pPr algn="r" eaLnBrk="0" hangingPunct="0"/>
              <a:r>
                <a:rPr lang="en-US" sz="1400" dirty="0">
                  <a:solidFill>
                    <a:srgbClr val="FF3300"/>
                  </a:solidFill>
                  <a:latin typeface="Times New Roman" pitchFamily="-1" charset="0"/>
                </a:rPr>
                <a:t>Vertical</a:t>
              </a:r>
            </a:p>
          </p:txBody>
        </p:sp>
        <p:sp>
          <p:nvSpPr>
            <p:cNvPr id="69657" name="Text Box 24"/>
            <p:cNvSpPr txBox="1">
              <a:spLocks noChangeArrowheads="1"/>
            </p:cNvSpPr>
            <p:nvPr/>
          </p:nvSpPr>
          <p:spPr bwMode="auto">
            <a:xfrm>
              <a:off x="6897987" y="5478238"/>
              <a:ext cx="909638" cy="336550"/>
            </a:xfrm>
            <a:prstGeom prst="rect">
              <a:avLst/>
            </a:prstGeom>
            <a:noFill/>
            <a:ln w="9525">
              <a:noFill/>
              <a:miter lim="800000"/>
              <a:headEnd/>
              <a:tailEnd/>
            </a:ln>
          </p:spPr>
          <p:txBody>
            <a:bodyPr wrap="none">
              <a:prstTxWarp prst="textNoShape">
                <a:avLst/>
              </a:prstTxWarp>
              <a:spAutoFit/>
            </a:bodyPr>
            <a:lstStyle/>
            <a:p>
              <a:r>
                <a:rPr lang="en-US" sz="1600" dirty="0">
                  <a:solidFill>
                    <a:srgbClr val="F35A0D"/>
                  </a:solidFill>
                  <a:latin typeface="Bookman Old Style" pitchFamily="-1" charset="0"/>
                </a:rPr>
                <a:t>Low SF</a:t>
              </a:r>
            </a:p>
          </p:txBody>
        </p:sp>
        <p:sp>
          <p:nvSpPr>
            <p:cNvPr id="69658" name="Line 25"/>
            <p:cNvSpPr>
              <a:spLocks noChangeShapeType="1"/>
            </p:cNvSpPr>
            <p:nvPr/>
          </p:nvSpPr>
          <p:spPr bwMode="auto">
            <a:xfrm flipH="1" flipV="1">
              <a:off x="6584950" y="4919662"/>
              <a:ext cx="393700" cy="584200"/>
            </a:xfrm>
            <a:prstGeom prst="line">
              <a:avLst/>
            </a:prstGeom>
            <a:noFill/>
            <a:ln w="9525">
              <a:solidFill>
                <a:srgbClr val="F35A0D"/>
              </a:solidFill>
              <a:round/>
              <a:headEnd/>
              <a:tailEnd type="triangle" w="med" len="med"/>
            </a:ln>
          </p:spPr>
          <p:txBody>
            <a:bodyPr>
              <a:prstTxWarp prst="textNoShape">
                <a:avLst/>
              </a:prstTxWarp>
            </a:bodyPr>
            <a:lstStyle/>
            <a:p>
              <a:endParaRPr lang="en-US"/>
            </a:p>
          </p:txBody>
        </p:sp>
        <p:sp>
          <p:nvSpPr>
            <p:cNvPr id="69659" name="Line 26"/>
            <p:cNvSpPr>
              <a:spLocks noChangeShapeType="1"/>
            </p:cNvSpPr>
            <p:nvPr/>
          </p:nvSpPr>
          <p:spPr bwMode="auto">
            <a:xfrm flipH="1" flipV="1">
              <a:off x="7232650" y="4945062"/>
              <a:ext cx="469900" cy="266700"/>
            </a:xfrm>
            <a:prstGeom prst="line">
              <a:avLst/>
            </a:prstGeom>
            <a:noFill/>
            <a:ln w="9525">
              <a:solidFill>
                <a:srgbClr val="008000"/>
              </a:solidFill>
              <a:round/>
              <a:headEnd/>
              <a:tailEnd type="triangle" w="med" len="med"/>
            </a:ln>
          </p:spPr>
          <p:txBody>
            <a:bodyPr>
              <a:prstTxWarp prst="textNoShape">
                <a:avLst/>
              </a:prstTxWarp>
            </a:bodyPr>
            <a:lstStyle/>
            <a:p>
              <a:endParaRPr lang="en-US"/>
            </a:p>
          </p:txBody>
        </p:sp>
      </p:grpSp>
      <p:grpSp>
        <p:nvGrpSpPr>
          <p:cNvPr id="33" name="Group 32"/>
          <p:cNvGrpSpPr/>
          <p:nvPr/>
        </p:nvGrpSpPr>
        <p:grpSpPr>
          <a:xfrm>
            <a:off x="7232729" y="2564663"/>
            <a:ext cx="1758871" cy="1065949"/>
            <a:chOff x="7232729" y="2564663"/>
            <a:chExt cx="1758871" cy="1065949"/>
          </a:xfrm>
        </p:grpSpPr>
        <p:sp>
          <p:nvSpPr>
            <p:cNvPr id="69653" name="Line 17"/>
            <p:cNvSpPr>
              <a:spLocks noChangeShapeType="1"/>
            </p:cNvSpPr>
            <p:nvPr/>
          </p:nvSpPr>
          <p:spPr bwMode="auto">
            <a:xfrm flipH="1" flipV="1">
              <a:off x="7232729" y="2564663"/>
              <a:ext cx="354626" cy="601995"/>
            </a:xfrm>
            <a:prstGeom prst="line">
              <a:avLst/>
            </a:prstGeom>
            <a:noFill/>
            <a:ln w="9525">
              <a:solidFill>
                <a:srgbClr val="008000"/>
              </a:solidFill>
              <a:round/>
              <a:headEnd/>
              <a:tailEnd type="triangle" w="med" len="med"/>
            </a:ln>
          </p:spPr>
          <p:txBody>
            <a:bodyPr>
              <a:prstTxWarp prst="textNoShape">
                <a:avLst/>
              </a:prstTxWarp>
            </a:bodyPr>
            <a:lstStyle/>
            <a:p>
              <a:endParaRPr lang="en-US"/>
            </a:p>
          </p:txBody>
        </p:sp>
        <p:sp>
          <p:nvSpPr>
            <p:cNvPr id="69660" name="Text Box 27"/>
            <p:cNvSpPr txBox="1">
              <a:spLocks noChangeArrowheads="1"/>
            </p:cNvSpPr>
            <p:nvPr/>
          </p:nvSpPr>
          <p:spPr bwMode="auto">
            <a:xfrm>
              <a:off x="7543800" y="2900362"/>
              <a:ext cx="1447800" cy="730250"/>
            </a:xfrm>
            <a:prstGeom prst="rect">
              <a:avLst/>
            </a:prstGeom>
            <a:noFill/>
            <a:ln w="9525">
              <a:noFill/>
              <a:miter lim="800000"/>
              <a:headEnd/>
              <a:tailEnd/>
            </a:ln>
          </p:spPr>
          <p:txBody>
            <a:bodyPr>
              <a:prstTxWarp prst="textNoShape">
                <a:avLst/>
              </a:prstTxWarp>
              <a:spAutoFit/>
            </a:bodyPr>
            <a:lstStyle/>
            <a:p>
              <a:r>
                <a:rPr lang="en-US" sz="1400" b="1">
                  <a:solidFill>
                    <a:srgbClr val="00A479"/>
                  </a:solidFill>
                  <a:latin typeface="Bookman Old Style" pitchFamily="-1" charset="0"/>
                </a:rPr>
                <a:t>High </a:t>
              </a:r>
            </a:p>
            <a:p>
              <a:r>
                <a:rPr lang="en-US" sz="1400" b="1">
                  <a:solidFill>
                    <a:srgbClr val="00A479"/>
                  </a:solidFill>
                  <a:latin typeface="Bookman Old Style" pitchFamily="-1" charset="0"/>
                </a:rPr>
                <a:t>spatial </a:t>
              </a:r>
            </a:p>
            <a:p>
              <a:r>
                <a:rPr lang="en-US" sz="1400" b="1">
                  <a:solidFill>
                    <a:srgbClr val="00A479"/>
                  </a:solidFill>
                  <a:latin typeface="Bookman Old Style" pitchFamily="-1" charset="0"/>
                </a:rPr>
                <a:t>frequencies</a:t>
              </a:r>
            </a:p>
          </p:txBody>
        </p:sp>
      </p:grpSp>
      <p:pic>
        <p:nvPicPr>
          <p:cNvPr id="69639" name="Picture 32"/>
          <p:cNvPicPr>
            <a:picLocks noChangeAspect="1"/>
          </p:cNvPicPr>
          <p:nvPr/>
        </p:nvPicPr>
        <p:blipFill>
          <a:blip r:embed="rId6"/>
          <a:srcRect/>
          <a:stretch>
            <a:fillRect/>
          </a:stretch>
        </p:blipFill>
        <p:spPr bwMode="auto">
          <a:xfrm>
            <a:off x="3073400" y="1711325"/>
            <a:ext cx="2093913" cy="1143000"/>
          </a:xfrm>
          <a:prstGeom prst="rect">
            <a:avLst/>
          </a:prstGeom>
          <a:noFill/>
          <a:ln w="9525">
            <a:noFill/>
            <a:miter lim="800000"/>
            <a:headEnd/>
            <a:tailEnd/>
          </a:ln>
        </p:spPr>
      </p:pic>
      <p:sp>
        <p:nvSpPr>
          <p:cNvPr id="69640" name="Text Box 30"/>
          <p:cNvSpPr txBox="1">
            <a:spLocks noChangeArrowheads="1"/>
          </p:cNvSpPr>
          <p:nvPr/>
        </p:nvSpPr>
        <p:spPr bwMode="auto">
          <a:xfrm>
            <a:off x="3154363" y="1292225"/>
            <a:ext cx="1482725" cy="581025"/>
          </a:xfrm>
          <a:prstGeom prst="rect">
            <a:avLst/>
          </a:prstGeom>
          <a:noFill/>
          <a:ln w="9525">
            <a:noFill/>
            <a:miter lim="800000"/>
            <a:headEnd/>
            <a:tailEnd/>
          </a:ln>
        </p:spPr>
        <p:txBody>
          <a:bodyPr wrap="none">
            <a:prstTxWarp prst="textNoShape">
              <a:avLst/>
            </a:prstTxWarp>
            <a:spAutoFit/>
          </a:bodyPr>
          <a:lstStyle/>
          <a:p>
            <a:r>
              <a:rPr lang="en-US" sz="1600" dirty="0"/>
              <a:t>Power spectra</a:t>
            </a:r>
          </a:p>
          <a:p>
            <a:r>
              <a:rPr lang="en-US" sz="1600" dirty="0"/>
              <a:t>fall off as</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9" grpId="0" animBg="1"/>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0658" name="Object 2"/>
          <p:cNvGraphicFramePr>
            <a:graphicFrameLocks noChangeAspect="1"/>
          </p:cNvGraphicFramePr>
          <p:nvPr/>
        </p:nvGraphicFramePr>
        <p:xfrm>
          <a:off x="669925" y="2452688"/>
          <a:ext cx="1931988" cy="1466850"/>
        </p:xfrm>
        <a:graphic>
          <a:graphicData uri="http://schemas.openxmlformats.org/presentationml/2006/ole">
            <p:oleObj spid="_x0000_s70658" name="Picture" r:id="rId4" imgW="1839068" imgH="1324573" progId="Word.Picture.8">
              <p:embed/>
            </p:oleObj>
          </a:graphicData>
        </a:graphic>
      </p:graphicFrame>
      <p:sp>
        <p:nvSpPr>
          <p:cNvPr id="70661" name="Line 3"/>
          <p:cNvSpPr>
            <a:spLocks noChangeShapeType="1"/>
          </p:cNvSpPr>
          <p:nvPr/>
        </p:nvSpPr>
        <p:spPr bwMode="auto">
          <a:xfrm flipV="1">
            <a:off x="1636713" y="2147888"/>
            <a:ext cx="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62" name="Line 4"/>
          <p:cNvSpPr>
            <a:spLocks noChangeShapeType="1"/>
          </p:cNvSpPr>
          <p:nvPr/>
        </p:nvSpPr>
        <p:spPr bwMode="auto">
          <a:xfrm flipH="1">
            <a:off x="1092200" y="3590925"/>
            <a:ext cx="304800" cy="38893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63" name="Line 5"/>
          <p:cNvSpPr>
            <a:spLocks noChangeShapeType="1"/>
          </p:cNvSpPr>
          <p:nvPr/>
        </p:nvSpPr>
        <p:spPr bwMode="auto">
          <a:xfrm flipV="1">
            <a:off x="1927225" y="2698750"/>
            <a:ext cx="158750" cy="215900"/>
          </a:xfrm>
          <a:prstGeom prst="line">
            <a:avLst/>
          </a:prstGeom>
          <a:noFill/>
          <a:ln w="9525">
            <a:solidFill>
              <a:schemeClr val="tx1"/>
            </a:solidFill>
            <a:round/>
            <a:headEnd/>
            <a:tailEnd/>
          </a:ln>
        </p:spPr>
        <p:txBody>
          <a:bodyPr>
            <a:prstTxWarp prst="textNoShape">
              <a:avLst/>
            </a:prstTxWarp>
          </a:bodyPr>
          <a:lstStyle/>
          <a:p>
            <a:endParaRPr lang="en-US"/>
          </a:p>
        </p:txBody>
      </p:sp>
      <p:sp>
        <p:nvSpPr>
          <p:cNvPr id="70664" name="Line 6"/>
          <p:cNvSpPr>
            <a:spLocks noChangeShapeType="1"/>
          </p:cNvSpPr>
          <p:nvPr/>
        </p:nvSpPr>
        <p:spPr bwMode="auto">
          <a:xfrm>
            <a:off x="2324100" y="3395663"/>
            <a:ext cx="311150" cy="5556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65" name="Line 7"/>
          <p:cNvSpPr>
            <a:spLocks noChangeShapeType="1"/>
          </p:cNvSpPr>
          <p:nvPr/>
        </p:nvSpPr>
        <p:spPr bwMode="auto">
          <a:xfrm>
            <a:off x="681038" y="3116263"/>
            <a:ext cx="246062" cy="41275"/>
          </a:xfrm>
          <a:prstGeom prst="line">
            <a:avLst/>
          </a:prstGeom>
          <a:noFill/>
          <a:ln w="9525">
            <a:solidFill>
              <a:schemeClr val="tx1"/>
            </a:solidFill>
            <a:round/>
            <a:headEnd/>
            <a:tailEnd/>
          </a:ln>
        </p:spPr>
        <p:txBody>
          <a:bodyPr>
            <a:prstTxWarp prst="textNoShape">
              <a:avLst/>
            </a:prstTxWarp>
          </a:bodyPr>
          <a:lstStyle/>
          <a:p>
            <a:endParaRPr lang="en-US"/>
          </a:p>
        </p:txBody>
      </p:sp>
      <p:sp>
        <p:nvSpPr>
          <p:cNvPr id="70666" name="Text Box 8"/>
          <p:cNvSpPr txBox="1">
            <a:spLocks noChangeArrowheads="1"/>
          </p:cNvSpPr>
          <p:nvPr/>
        </p:nvSpPr>
        <p:spPr bwMode="auto">
          <a:xfrm>
            <a:off x="1236663" y="3673475"/>
            <a:ext cx="454025" cy="461963"/>
          </a:xfrm>
          <a:prstGeom prst="rect">
            <a:avLst/>
          </a:prstGeom>
          <a:noFill/>
          <a:ln w="9525">
            <a:noFill/>
            <a:miter lim="800000"/>
            <a:headEnd/>
            <a:tailEnd/>
          </a:ln>
        </p:spPr>
        <p:txBody>
          <a:bodyPr wrap="none">
            <a:prstTxWarp prst="textNoShape">
              <a:avLst/>
            </a:prstTxWarp>
            <a:spAutoFit/>
          </a:bodyPr>
          <a:lstStyle/>
          <a:p>
            <a:r>
              <a:rPr lang="en-US" sz="2400">
                <a:latin typeface="AvantGarde Bk BT" pitchFamily="34" charset="0"/>
              </a:rPr>
              <a:t>v</a:t>
            </a:r>
            <a:r>
              <a:rPr lang="en-US" sz="2400" baseline="-25000">
                <a:latin typeface="AvantGarde Bk BT" pitchFamily="34" charset="0"/>
              </a:rPr>
              <a:t>x</a:t>
            </a:r>
          </a:p>
        </p:txBody>
      </p:sp>
      <p:sp>
        <p:nvSpPr>
          <p:cNvPr id="70667" name="Text Box 9"/>
          <p:cNvSpPr txBox="1">
            <a:spLocks noChangeArrowheads="1"/>
          </p:cNvSpPr>
          <p:nvPr/>
        </p:nvSpPr>
        <p:spPr bwMode="auto">
          <a:xfrm>
            <a:off x="2354263" y="3408363"/>
            <a:ext cx="449262" cy="461962"/>
          </a:xfrm>
          <a:prstGeom prst="rect">
            <a:avLst/>
          </a:prstGeom>
          <a:noFill/>
          <a:ln w="9525">
            <a:noFill/>
            <a:miter lim="800000"/>
            <a:headEnd/>
            <a:tailEnd/>
          </a:ln>
        </p:spPr>
        <p:txBody>
          <a:bodyPr>
            <a:prstTxWarp prst="textNoShape">
              <a:avLst/>
            </a:prstTxWarp>
            <a:spAutoFit/>
          </a:bodyPr>
          <a:lstStyle/>
          <a:p>
            <a:r>
              <a:rPr lang="en-US" sz="2400">
                <a:latin typeface="AvantGarde Bk BT" pitchFamily="34" charset="0"/>
              </a:rPr>
              <a:t>v</a:t>
            </a:r>
            <a:r>
              <a:rPr lang="en-US" sz="2400" baseline="-25000">
                <a:latin typeface="AvantGarde Bk BT" pitchFamily="34" charset="0"/>
              </a:rPr>
              <a:t>y</a:t>
            </a:r>
          </a:p>
        </p:txBody>
      </p:sp>
      <p:sp>
        <p:nvSpPr>
          <p:cNvPr id="70668" name="Text Box 10"/>
          <p:cNvSpPr txBox="1">
            <a:spLocks noChangeArrowheads="1"/>
          </p:cNvSpPr>
          <p:nvPr/>
        </p:nvSpPr>
        <p:spPr bwMode="auto">
          <a:xfrm>
            <a:off x="609600" y="2133600"/>
            <a:ext cx="974725" cy="366713"/>
          </a:xfrm>
          <a:prstGeom prst="rect">
            <a:avLst/>
          </a:prstGeom>
          <a:noFill/>
          <a:ln w="9525">
            <a:noFill/>
            <a:miter lim="800000"/>
            <a:headEnd/>
            <a:tailEnd/>
          </a:ln>
        </p:spPr>
        <p:txBody>
          <a:bodyPr wrap="none">
            <a:prstTxWarp prst="textNoShape">
              <a:avLst/>
            </a:prstTxWarp>
            <a:spAutoFit/>
          </a:bodyPr>
          <a:lstStyle/>
          <a:p>
            <a:r>
              <a:rPr lang="en-US">
                <a:latin typeface="AvantGarde Bk BT" pitchFamily="34" charset="0"/>
              </a:rPr>
              <a:t>Spectra</a:t>
            </a:r>
            <a:endParaRPr lang="en-US" sz="2400">
              <a:latin typeface="AvantGarde Bk BT" pitchFamily="34" charset="0"/>
            </a:endParaRPr>
          </a:p>
        </p:txBody>
      </p:sp>
      <p:sp>
        <p:nvSpPr>
          <p:cNvPr id="70669" name="Freeform 11"/>
          <p:cNvSpPr>
            <a:spLocks/>
          </p:cNvSpPr>
          <p:nvPr/>
        </p:nvSpPr>
        <p:spPr bwMode="auto">
          <a:xfrm>
            <a:off x="1662113" y="2492375"/>
            <a:ext cx="704850" cy="847725"/>
          </a:xfrm>
          <a:custGeom>
            <a:avLst/>
            <a:gdLst>
              <a:gd name="T0" fmla="*/ 0 w 519"/>
              <a:gd name="T1" fmla="*/ 0 h 595"/>
              <a:gd name="T2" fmla="*/ 2147483647 w 519"/>
              <a:gd name="T3" fmla="*/ 2147483647 h 595"/>
              <a:gd name="T4" fmla="*/ 2147483647 w 519"/>
              <a:gd name="T5" fmla="*/ 2147483647 h 595"/>
              <a:gd name="T6" fmla="*/ 2147483647 w 519"/>
              <a:gd name="T7" fmla="*/ 2147483647 h 595"/>
              <a:gd name="T8" fmla="*/ 2147483647 w 519"/>
              <a:gd name="T9" fmla="*/ 2147483647 h 595"/>
              <a:gd name="T10" fmla="*/ 2147483647 w 519"/>
              <a:gd name="T11" fmla="*/ 2147483647 h 595"/>
              <a:gd name="T12" fmla="*/ 2147483647 w 519"/>
              <a:gd name="T13" fmla="*/ 2147483647 h 595"/>
              <a:gd name="T14" fmla="*/ 2147483647 w 519"/>
              <a:gd name="T15" fmla="*/ 2147483647 h 595"/>
              <a:gd name="T16" fmla="*/ 2147483647 w 519"/>
              <a:gd name="T17" fmla="*/ 2147483647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595"/>
              <a:gd name="T29" fmla="*/ 519 w 519"/>
              <a:gd name="T30" fmla="*/ 595 h 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a:solidFill>
              <a:schemeClr val="tx1"/>
            </a:solidFill>
            <a:round/>
            <a:headEnd/>
            <a:tailEnd/>
          </a:ln>
        </p:spPr>
        <p:txBody>
          <a:bodyPr>
            <a:prstTxWarp prst="textNoShape">
              <a:avLst/>
            </a:prstTxWarp>
          </a:bodyPr>
          <a:lstStyle/>
          <a:p>
            <a:endParaRPr lang="en-US"/>
          </a:p>
        </p:txBody>
      </p:sp>
      <p:sp>
        <p:nvSpPr>
          <p:cNvPr id="70670" name="Rectangle 12"/>
          <p:cNvSpPr>
            <a:spLocks noChangeArrowheads="1"/>
          </p:cNvSpPr>
          <p:nvPr/>
        </p:nvSpPr>
        <p:spPr bwMode="auto">
          <a:xfrm>
            <a:off x="1660525" y="3244850"/>
            <a:ext cx="579438" cy="336550"/>
          </a:xfrm>
          <a:prstGeom prst="rect">
            <a:avLst/>
          </a:prstGeom>
          <a:noFill/>
          <a:ln w="9525">
            <a:noFill/>
            <a:miter lim="800000"/>
            <a:headEnd/>
            <a:tailEnd/>
          </a:ln>
        </p:spPr>
        <p:txBody>
          <a:bodyPr>
            <a:prstTxWarp prst="textNoShape">
              <a:avLst/>
            </a:prstTxWarp>
            <a:spAutoFit/>
          </a:bodyPr>
          <a:lstStyle/>
          <a:p>
            <a:r>
              <a:rPr lang="en-US" sz="1600">
                <a:latin typeface="AvantGarde Bk BT" pitchFamily="34" charset="0"/>
              </a:rPr>
              <a:t>1/</a:t>
            </a:r>
            <a:r>
              <a:rPr lang="en-US" sz="1400">
                <a:latin typeface="AvantGarde Bk BT" pitchFamily="34" charset="0"/>
              </a:rPr>
              <a:t>f</a:t>
            </a:r>
            <a:r>
              <a:rPr lang="en-US" sz="2000" baseline="30000">
                <a:latin typeface="AvantGarde Bk BT" pitchFamily="34" charset="0"/>
              </a:rPr>
              <a:t>a</a:t>
            </a:r>
          </a:p>
        </p:txBody>
      </p:sp>
      <p:sp>
        <p:nvSpPr>
          <p:cNvPr id="70671" name="Rectangle 13"/>
          <p:cNvSpPr>
            <a:spLocks noChangeArrowheads="1"/>
          </p:cNvSpPr>
          <p:nvPr/>
        </p:nvSpPr>
        <p:spPr bwMode="auto">
          <a:xfrm>
            <a:off x="604838" y="2579688"/>
            <a:ext cx="965200" cy="274637"/>
          </a:xfrm>
          <a:prstGeom prst="rect">
            <a:avLst/>
          </a:prstGeom>
          <a:noFill/>
          <a:ln w="9525">
            <a:noFill/>
            <a:miter lim="800000"/>
            <a:headEnd/>
            <a:tailEnd/>
          </a:ln>
        </p:spPr>
        <p:txBody>
          <a:bodyPr>
            <a:prstTxWarp prst="textNoShape">
              <a:avLst/>
            </a:prstTxWarp>
            <a:spAutoFit/>
          </a:bodyPr>
          <a:lstStyle/>
          <a:p>
            <a:pPr eaLnBrk="0" hangingPunct="0"/>
            <a:r>
              <a:rPr lang="en-US" sz="1200">
                <a:latin typeface="AvantGarde Bk BT" pitchFamily="34" charset="0"/>
              </a:rPr>
              <a:t>Field (87)</a:t>
            </a:r>
            <a:r>
              <a:rPr lang="en-US" sz="900">
                <a:latin typeface="AvantGarde Bk BT" pitchFamily="34" charset="0"/>
              </a:rPr>
              <a:t> </a:t>
            </a:r>
            <a:endParaRPr lang="en-US" sz="2800">
              <a:latin typeface="AvantGarde Bk BT" pitchFamily="34" charset="0"/>
            </a:endParaRPr>
          </a:p>
        </p:txBody>
      </p:sp>
      <p:graphicFrame>
        <p:nvGraphicFramePr>
          <p:cNvPr id="70659" name="Object 3"/>
          <p:cNvGraphicFramePr>
            <a:graphicFrameLocks noChangeAspect="1"/>
          </p:cNvGraphicFramePr>
          <p:nvPr/>
        </p:nvGraphicFramePr>
        <p:xfrm>
          <a:off x="3448050" y="1066800"/>
          <a:ext cx="2362200" cy="1446213"/>
        </p:xfrm>
        <a:graphic>
          <a:graphicData uri="http://schemas.openxmlformats.org/presentationml/2006/ole">
            <p:oleObj spid="_x0000_s70659" name="Image" r:id="rId5" imgW="5680198" imgH="3481821" progId="">
              <p:embed/>
            </p:oleObj>
          </a:graphicData>
        </a:graphic>
      </p:graphicFrame>
      <p:sp>
        <p:nvSpPr>
          <p:cNvPr id="70672" name="Text Box 15"/>
          <p:cNvSpPr txBox="1">
            <a:spLocks noChangeArrowheads="1"/>
          </p:cNvSpPr>
          <p:nvPr/>
        </p:nvSpPr>
        <p:spPr bwMode="auto">
          <a:xfrm>
            <a:off x="5353050" y="2208213"/>
            <a:ext cx="449263" cy="461962"/>
          </a:xfrm>
          <a:prstGeom prst="rect">
            <a:avLst/>
          </a:prstGeom>
          <a:noFill/>
          <a:ln w="9525">
            <a:noFill/>
            <a:miter lim="800000"/>
            <a:headEnd/>
            <a:tailEnd/>
          </a:ln>
        </p:spPr>
        <p:txBody>
          <a:bodyPr>
            <a:prstTxWarp prst="textNoShape">
              <a:avLst/>
            </a:prstTxWarp>
            <a:spAutoFit/>
          </a:bodyPr>
          <a:lstStyle/>
          <a:p>
            <a:r>
              <a:rPr lang="en-US" sz="2400">
                <a:latin typeface="AvantGarde Bk BT" pitchFamily="34" charset="0"/>
              </a:rPr>
              <a:t>v</a:t>
            </a:r>
            <a:r>
              <a:rPr lang="en-US" sz="2400" baseline="-25000">
                <a:latin typeface="AvantGarde Bk BT" pitchFamily="34" charset="0"/>
              </a:rPr>
              <a:t>y</a:t>
            </a:r>
          </a:p>
        </p:txBody>
      </p:sp>
      <p:sp>
        <p:nvSpPr>
          <p:cNvPr id="70673" name="Text Box 16"/>
          <p:cNvSpPr txBox="1">
            <a:spLocks noChangeArrowheads="1"/>
          </p:cNvSpPr>
          <p:nvPr/>
        </p:nvSpPr>
        <p:spPr bwMode="auto">
          <a:xfrm>
            <a:off x="3676650" y="2360613"/>
            <a:ext cx="454025" cy="461962"/>
          </a:xfrm>
          <a:prstGeom prst="rect">
            <a:avLst/>
          </a:prstGeom>
          <a:noFill/>
          <a:ln w="9525">
            <a:noFill/>
            <a:miter lim="800000"/>
            <a:headEnd/>
            <a:tailEnd/>
          </a:ln>
        </p:spPr>
        <p:txBody>
          <a:bodyPr wrap="none">
            <a:prstTxWarp prst="textNoShape">
              <a:avLst/>
            </a:prstTxWarp>
            <a:spAutoFit/>
          </a:bodyPr>
          <a:lstStyle/>
          <a:p>
            <a:r>
              <a:rPr lang="en-US" sz="2400">
                <a:latin typeface="AvantGarde Bk BT" pitchFamily="34" charset="0"/>
              </a:rPr>
              <a:t>v</a:t>
            </a:r>
            <a:r>
              <a:rPr lang="en-US" sz="2400" baseline="-25000">
                <a:latin typeface="AvantGarde Bk BT" pitchFamily="34" charset="0"/>
              </a:rPr>
              <a:t>x</a:t>
            </a:r>
          </a:p>
        </p:txBody>
      </p:sp>
      <p:sp>
        <p:nvSpPr>
          <p:cNvPr id="70674" name="Line 17"/>
          <p:cNvSpPr>
            <a:spLocks noChangeShapeType="1"/>
          </p:cNvSpPr>
          <p:nvPr/>
        </p:nvSpPr>
        <p:spPr bwMode="auto">
          <a:xfrm flipH="1">
            <a:off x="3752850" y="2208213"/>
            <a:ext cx="228600" cy="1524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75" name="Line 18"/>
          <p:cNvSpPr>
            <a:spLocks noChangeShapeType="1"/>
          </p:cNvSpPr>
          <p:nvPr/>
        </p:nvSpPr>
        <p:spPr bwMode="auto">
          <a:xfrm>
            <a:off x="5124450" y="2208213"/>
            <a:ext cx="2286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aphicFrame>
        <p:nvGraphicFramePr>
          <p:cNvPr id="70660" name="Object 4"/>
          <p:cNvGraphicFramePr>
            <a:graphicFrameLocks noChangeAspect="1"/>
          </p:cNvGraphicFramePr>
          <p:nvPr/>
        </p:nvGraphicFramePr>
        <p:xfrm>
          <a:off x="3448050" y="3429000"/>
          <a:ext cx="2460625" cy="1508125"/>
        </p:xfrm>
        <a:graphic>
          <a:graphicData uri="http://schemas.openxmlformats.org/presentationml/2006/ole">
            <p:oleObj spid="_x0000_s70660" name="Image" r:id="rId6" imgW="5680198" imgH="3481821" progId="">
              <p:embed/>
            </p:oleObj>
          </a:graphicData>
        </a:graphic>
      </p:graphicFrame>
      <p:sp>
        <p:nvSpPr>
          <p:cNvPr id="70676" name="Text Box 20"/>
          <p:cNvSpPr txBox="1">
            <a:spLocks noChangeArrowheads="1"/>
          </p:cNvSpPr>
          <p:nvPr/>
        </p:nvSpPr>
        <p:spPr bwMode="auto">
          <a:xfrm>
            <a:off x="5527675" y="4572000"/>
            <a:ext cx="449263" cy="461963"/>
          </a:xfrm>
          <a:prstGeom prst="rect">
            <a:avLst/>
          </a:prstGeom>
          <a:noFill/>
          <a:ln w="9525">
            <a:noFill/>
            <a:miter lim="800000"/>
            <a:headEnd/>
            <a:tailEnd/>
          </a:ln>
        </p:spPr>
        <p:txBody>
          <a:bodyPr>
            <a:prstTxWarp prst="textNoShape">
              <a:avLst/>
            </a:prstTxWarp>
            <a:spAutoFit/>
          </a:bodyPr>
          <a:lstStyle/>
          <a:p>
            <a:r>
              <a:rPr lang="en-US" sz="2400">
                <a:latin typeface="AvantGarde Bk BT" pitchFamily="34" charset="0"/>
              </a:rPr>
              <a:t>v</a:t>
            </a:r>
            <a:r>
              <a:rPr lang="en-US" sz="2400" baseline="-25000">
                <a:latin typeface="AvantGarde Bk BT" pitchFamily="34" charset="0"/>
              </a:rPr>
              <a:t>y</a:t>
            </a:r>
          </a:p>
        </p:txBody>
      </p:sp>
      <p:sp>
        <p:nvSpPr>
          <p:cNvPr id="70677" name="Text Box 21"/>
          <p:cNvSpPr txBox="1">
            <a:spLocks noChangeArrowheads="1"/>
          </p:cNvSpPr>
          <p:nvPr/>
        </p:nvSpPr>
        <p:spPr bwMode="auto">
          <a:xfrm>
            <a:off x="3775075" y="4648200"/>
            <a:ext cx="454025" cy="461963"/>
          </a:xfrm>
          <a:prstGeom prst="rect">
            <a:avLst/>
          </a:prstGeom>
          <a:noFill/>
          <a:ln w="9525">
            <a:noFill/>
            <a:miter lim="800000"/>
            <a:headEnd/>
            <a:tailEnd/>
          </a:ln>
        </p:spPr>
        <p:txBody>
          <a:bodyPr wrap="none">
            <a:prstTxWarp prst="textNoShape">
              <a:avLst/>
            </a:prstTxWarp>
            <a:spAutoFit/>
          </a:bodyPr>
          <a:lstStyle/>
          <a:p>
            <a:r>
              <a:rPr lang="en-US" sz="2400">
                <a:latin typeface="AvantGarde Bk BT" pitchFamily="34" charset="0"/>
              </a:rPr>
              <a:t>v</a:t>
            </a:r>
            <a:r>
              <a:rPr lang="en-US" sz="2400" baseline="-25000">
                <a:latin typeface="AvantGarde Bk BT" pitchFamily="34" charset="0"/>
              </a:rPr>
              <a:t>x</a:t>
            </a:r>
          </a:p>
        </p:txBody>
      </p:sp>
      <p:sp>
        <p:nvSpPr>
          <p:cNvPr id="70678" name="Line 22"/>
          <p:cNvSpPr>
            <a:spLocks noChangeShapeType="1"/>
          </p:cNvSpPr>
          <p:nvPr/>
        </p:nvSpPr>
        <p:spPr bwMode="auto">
          <a:xfrm flipH="1">
            <a:off x="3851275" y="4527550"/>
            <a:ext cx="161925" cy="12065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79" name="Line 23"/>
          <p:cNvSpPr>
            <a:spLocks noChangeShapeType="1"/>
          </p:cNvSpPr>
          <p:nvPr/>
        </p:nvSpPr>
        <p:spPr bwMode="auto">
          <a:xfrm>
            <a:off x="5299075" y="4572000"/>
            <a:ext cx="2286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80" name="Text Box 24"/>
          <p:cNvSpPr txBox="1">
            <a:spLocks noChangeArrowheads="1"/>
          </p:cNvSpPr>
          <p:nvPr/>
        </p:nvSpPr>
        <p:spPr bwMode="auto">
          <a:xfrm>
            <a:off x="3949700" y="2847975"/>
            <a:ext cx="1531938" cy="581025"/>
          </a:xfrm>
          <a:prstGeom prst="rect">
            <a:avLst/>
          </a:prstGeom>
          <a:noFill/>
          <a:ln w="9525">
            <a:noFill/>
            <a:miter lim="800000"/>
            <a:headEnd/>
            <a:tailEnd/>
          </a:ln>
        </p:spPr>
        <p:txBody>
          <a:bodyPr wrap="none">
            <a:prstTxWarp prst="textNoShape">
              <a:avLst/>
            </a:prstTxWarp>
            <a:spAutoFit/>
          </a:bodyPr>
          <a:lstStyle/>
          <a:p>
            <a:r>
              <a:rPr lang="en-US" sz="1600">
                <a:latin typeface="AvantGarde Bk BT" pitchFamily="34" charset="0"/>
              </a:rPr>
              <a:t>Natural scenes</a:t>
            </a:r>
          </a:p>
          <a:p>
            <a:r>
              <a:rPr lang="en-US" sz="1600">
                <a:latin typeface="AvantGarde Bk BT" pitchFamily="34" charset="0"/>
              </a:rPr>
              <a:t>(6000 images)</a:t>
            </a:r>
            <a:endParaRPr lang="en-US" sz="2800">
              <a:latin typeface="AvantGarde Bk BT" pitchFamily="34" charset="0"/>
            </a:endParaRPr>
          </a:p>
        </p:txBody>
      </p:sp>
      <p:sp>
        <p:nvSpPr>
          <p:cNvPr id="70681" name="Text Box 25"/>
          <p:cNvSpPr txBox="1">
            <a:spLocks noChangeArrowheads="1"/>
          </p:cNvSpPr>
          <p:nvPr/>
        </p:nvSpPr>
        <p:spPr bwMode="auto">
          <a:xfrm>
            <a:off x="3665538" y="5181600"/>
            <a:ext cx="1928812" cy="581025"/>
          </a:xfrm>
          <a:prstGeom prst="rect">
            <a:avLst/>
          </a:prstGeom>
          <a:noFill/>
          <a:ln w="9525">
            <a:noFill/>
            <a:miter lim="800000"/>
            <a:headEnd/>
            <a:tailEnd/>
          </a:ln>
        </p:spPr>
        <p:txBody>
          <a:bodyPr wrap="none">
            <a:prstTxWarp prst="textNoShape">
              <a:avLst/>
            </a:prstTxWarp>
            <a:spAutoFit/>
          </a:bodyPr>
          <a:lstStyle/>
          <a:p>
            <a:r>
              <a:rPr lang="en-US" sz="1600">
                <a:latin typeface="AvantGarde Bk BT" pitchFamily="34" charset="0"/>
              </a:rPr>
              <a:t>Man-made scenes</a:t>
            </a:r>
          </a:p>
          <a:p>
            <a:r>
              <a:rPr lang="en-US" sz="1600">
                <a:latin typeface="AvantGarde Bk BT" pitchFamily="34" charset="0"/>
              </a:rPr>
              <a:t>   (6000 images)</a:t>
            </a:r>
          </a:p>
        </p:txBody>
      </p:sp>
      <p:sp>
        <p:nvSpPr>
          <p:cNvPr id="70682" name="AutoShape 26"/>
          <p:cNvSpPr>
            <a:spLocks noChangeArrowheads="1"/>
          </p:cNvSpPr>
          <p:nvPr/>
        </p:nvSpPr>
        <p:spPr bwMode="auto">
          <a:xfrm rot="-2773448">
            <a:off x="2438400" y="1828800"/>
            <a:ext cx="990600" cy="228600"/>
          </a:xfrm>
          <a:prstGeom prst="curvedDownArrow">
            <a:avLst>
              <a:gd name="adj1" fmla="val 86667"/>
              <a:gd name="adj2" fmla="val 173333"/>
              <a:gd name="adj3" fmla="val 33333"/>
            </a:avLst>
          </a:prstGeom>
          <a:solidFill>
            <a:srgbClr val="EAEAEA"/>
          </a:solidFill>
          <a:ln w="9525">
            <a:solidFill>
              <a:schemeClr val="tx1"/>
            </a:solidFill>
            <a:miter lim="800000"/>
            <a:headEnd/>
            <a:tailEnd/>
          </a:ln>
        </p:spPr>
        <p:txBody>
          <a:bodyPr wrap="none" anchor="ctr">
            <a:prstTxWarp prst="textNoShape">
              <a:avLst/>
            </a:prstTxWarp>
          </a:bodyPr>
          <a:lstStyle/>
          <a:p>
            <a:endParaRPr lang="en-US"/>
          </a:p>
        </p:txBody>
      </p:sp>
      <p:sp>
        <p:nvSpPr>
          <p:cNvPr id="70683" name="AutoShape 27"/>
          <p:cNvSpPr>
            <a:spLocks noChangeArrowheads="1"/>
          </p:cNvSpPr>
          <p:nvPr/>
        </p:nvSpPr>
        <p:spPr bwMode="auto">
          <a:xfrm rot="2773448" flipV="1">
            <a:off x="2438400" y="4419600"/>
            <a:ext cx="990600" cy="228600"/>
          </a:xfrm>
          <a:prstGeom prst="curvedDownArrow">
            <a:avLst>
              <a:gd name="adj1" fmla="val 86667"/>
              <a:gd name="adj2" fmla="val 173333"/>
              <a:gd name="adj3" fmla="val 33333"/>
            </a:avLst>
          </a:prstGeom>
          <a:solidFill>
            <a:srgbClr val="EAEAEA"/>
          </a:solidFill>
          <a:ln w="9525">
            <a:solidFill>
              <a:schemeClr val="tx1"/>
            </a:solidFill>
            <a:miter lim="800000"/>
            <a:headEnd/>
            <a:tailEnd/>
          </a:ln>
        </p:spPr>
        <p:txBody>
          <a:bodyPr wrap="none" anchor="ctr">
            <a:prstTxWarp prst="textNoShape">
              <a:avLst/>
            </a:prstTxWarp>
          </a:bodyPr>
          <a:lstStyle/>
          <a:p>
            <a:endParaRPr lang="en-US"/>
          </a:p>
        </p:txBody>
      </p:sp>
      <p:grpSp>
        <p:nvGrpSpPr>
          <p:cNvPr id="70684" name="Group 28"/>
          <p:cNvGrpSpPr>
            <a:grpSpLocks/>
          </p:cNvGrpSpPr>
          <p:nvPr/>
        </p:nvGrpSpPr>
        <p:grpSpPr bwMode="auto">
          <a:xfrm>
            <a:off x="6864350" y="1524000"/>
            <a:ext cx="1289050" cy="1289050"/>
            <a:chOff x="3552" y="1056"/>
            <a:chExt cx="812" cy="812"/>
          </a:xfrm>
        </p:grpSpPr>
        <p:pic>
          <p:nvPicPr>
            <p:cNvPr id="70693" name="Picture 29"/>
            <p:cNvPicPr>
              <a:picLocks noChangeAspect="1" noChangeArrowheads="1"/>
            </p:cNvPicPr>
            <p:nvPr/>
          </p:nvPicPr>
          <p:blipFill>
            <a:blip r:embed="rId7"/>
            <a:srcRect/>
            <a:stretch>
              <a:fillRect/>
            </a:stretch>
          </p:blipFill>
          <p:spPr bwMode="auto">
            <a:xfrm>
              <a:off x="3552" y="1056"/>
              <a:ext cx="812" cy="812"/>
            </a:xfrm>
            <a:prstGeom prst="rect">
              <a:avLst/>
            </a:prstGeom>
            <a:noFill/>
            <a:ln w="9525">
              <a:noFill/>
              <a:miter lim="800000"/>
              <a:headEnd/>
              <a:tailEnd/>
            </a:ln>
          </p:spPr>
        </p:pic>
        <p:sp>
          <p:nvSpPr>
            <p:cNvPr id="70694" name="Text Box 30"/>
            <p:cNvSpPr txBox="1">
              <a:spLocks noChangeArrowheads="1"/>
            </p:cNvSpPr>
            <p:nvPr/>
          </p:nvSpPr>
          <p:spPr bwMode="auto">
            <a:xfrm>
              <a:off x="3984" y="1056"/>
              <a:ext cx="287" cy="174"/>
            </a:xfrm>
            <a:prstGeom prst="rect">
              <a:avLst/>
            </a:prstGeom>
            <a:noFill/>
            <a:ln w="9525">
              <a:noFill/>
              <a:miter lim="800000"/>
              <a:headEnd/>
              <a:tailEnd/>
            </a:ln>
          </p:spPr>
          <p:txBody>
            <a:bodyPr>
              <a:prstTxWarp prst="textNoShape">
                <a:avLst/>
              </a:prstTxWarp>
              <a:spAutoFit/>
            </a:bodyPr>
            <a:lstStyle/>
            <a:p>
              <a:r>
                <a:rPr lang="en-US" sz="1200" b="1">
                  <a:latin typeface="AvantGarde Bk BT" pitchFamily="34" charset="0"/>
                </a:rPr>
                <a:t>v</a:t>
              </a:r>
              <a:r>
                <a:rPr lang="en-US" sz="1200" b="1" baseline="-25000">
                  <a:latin typeface="AvantGarde Bk BT" pitchFamily="34" charset="0"/>
                </a:rPr>
                <a:t>y</a:t>
              </a:r>
            </a:p>
          </p:txBody>
        </p:sp>
        <p:sp>
          <p:nvSpPr>
            <p:cNvPr id="70695" name="Text Box 31"/>
            <p:cNvSpPr txBox="1">
              <a:spLocks noChangeArrowheads="1"/>
            </p:cNvSpPr>
            <p:nvPr/>
          </p:nvSpPr>
          <p:spPr bwMode="auto">
            <a:xfrm>
              <a:off x="4128" y="1488"/>
              <a:ext cx="229" cy="174"/>
            </a:xfrm>
            <a:prstGeom prst="rect">
              <a:avLst/>
            </a:prstGeom>
            <a:noFill/>
            <a:ln w="9525">
              <a:noFill/>
              <a:miter lim="800000"/>
              <a:headEnd/>
              <a:tailEnd/>
            </a:ln>
          </p:spPr>
          <p:txBody>
            <a:bodyPr wrap="none">
              <a:prstTxWarp prst="textNoShape">
                <a:avLst/>
              </a:prstTxWarp>
              <a:spAutoFit/>
            </a:bodyPr>
            <a:lstStyle/>
            <a:p>
              <a:r>
                <a:rPr lang="en-US" sz="1200" b="1">
                  <a:latin typeface="AvantGarde Bk BT" pitchFamily="34" charset="0"/>
                </a:rPr>
                <a:t>v</a:t>
              </a:r>
              <a:r>
                <a:rPr lang="en-US" sz="1200" b="1" baseline="-25000">
                  <a:latin typeface="AvantGarde Bk BT" pitchFamily="34" charset="0"/>
                </a:rPr>
                <a:t>x</a:t>
              </a:r>
            </a:p>
          </p:txBody>
        </p:sp>
      </p:grpSp>
      <p:grpSp>
        <p:nvGrpSpPr>
          <p:cNvPr id="70685" name="Group 32"/>
          <p:cNvGrpSpPr>
            <a:grpSpLocks/>
          </p:cNvGrpSpPr>
          <p:nvPr/>
        </p:nvGrpSpPr>
        <p:grpSpPr bwMode="auto">
          <a:xfrm>
            <a:off x="6940550" y="3810000"/>
            <a:ext cx="1289050" cy="1289050"/>
            <a:chOff x="3552" y="2688"/>
            <a:chExt cx="812" cy="812"/>
          </a:xfrm>
        </p:grpSpPr>
        <p:pic>
          <p:nvPicPr>
            <p:cNvPr id="70690" name="Picture 33"/>
            <p:cNvPicPr>
              <a:picLocks noChangeAspect="1" noChangeArrowheads="1"/>
            </p:cNvPicPr>
            <p:nvPr/>
          </p:nvPicPr>
          <p:blipFill>
            <a:blip r:embed="rId8"/>
            <a:srcRect/>
            <a:stretch>
              <a:fillRect/>
            </a:stretch>
          </p:blipFill>
          <p:spPr bwMode="auto">
            <a:xfrm>
              <a:off x="3552" y="2688"/>
              <a:ext cx="812" cy="812"/>
            </a:xfrm>
            <a:prstGeom prst="rect">
              <a:avLst/>
            </a:prstGeom>
            <a:noFill/>
            <a:ln w="9525">
              <a:noFill/>
              <a:miter lim="800000"/>
              <a:headEnd/>
              <a:tailEnd/>
            </a:ln>
          </p:spPr>
        </p:pic>
        <p:sp>
          <p:nvSpPr>
            <p:cNvPr id="70691" name="Text Box 34"/>
            <p:cNvSpPr txBox="1">
              <a:spLocks noChangeArrowheads="1"/>
            </p:cNvSpPr>
            <p:nvPr/>
          </p:nvSpPr>
          <p:spPr bwMode="auto">
            <a:xfrm>
              <a:off x="3911" y="2736"/>
              <a:ext cx="192" cy="252"/>
            </a:xfrm>
            <a:prstGeom prst="rect">
              <a:avLst/>
            </a:prstGeom>
            <a:noFill/>
            <a:ln w="9525">
              <a:noFill/>
              <a:miter lim="800000"/>
              <a:headEnd/>
              <a:tailEnd/>
            </a:ln>
          </p:spPr>
          <p:txBody>
            <a:bodyPr>
              <a:prstTxWarp prst="textNoShape">
                <a:avLst/>
              </a:prstTxWarp>
              <a:spAutoFit/>
            </a:bodyPr>
            <a:lstStyle/>
            <a:p>
              <a:r>
                <a:rPr lang="en-US" sz="1200" b="1">
                  <a:latin typeface="AvantGarde Bk BT" pitchFamily="34" charset="0"/>
                </a:rPr>
                <a:t>v</a:t>
              </a:r>
              <a:r>
                <a:rPr lang="en-US" sz="1200" b="1" baseline="-25000">
                  <a:latin typeface="AvantGarde Bk BT" pitchFamily="34" charset="0"/>
                </a:rPr>
                <a:t>y</a:t>
              </a:r>
            </a:p>
          </p:txBody>
        </p:sp>
        <p:sp>
          <p:nvSpPr>
            <p:cNvPr id="70692" name="Text Box 35"/>
            <p:cNvSpPr txBox="1">
              <a:spLocks noChangeArrowheads="1"/>
            </p:cNvSpPr>
            <p:nvPr/>
          </p:nvSpPr>
          <p:spPr bwMode="auto">
            <a:xfrm>
              <a:off x="4103" y="3120"/>
              <a:ext cx="229" cy="174"/>
            </a:xfrm>
            <a:prstGeom prst="rect">
              <a:avLst/>
            </a:prstGeom>
            <a:noFill/>
            <a:ln w="9525">
              <a:noFill/>
              <a:miter lim="800000"/>
              <a:headEnd/>
              <a:tailEnd/>
            </a:ln>
          </p:spPr>
          <p:txBody>
            <a:bodyPr wrap="none">
              <a:prstTxWarp prst="textNoShape">
                <a:avLst/>
              </a:prstTxWarp>
              <a:spAutoFit/>
            </a:bodyPr>
            <a:lstStyle/>
            <a:p>
              <a:r>
                <a:rPr lang="en-US" sz="1200" b="1">
                  <a:latin typeface="AvantGarde Bk BT" pitchFamily="34" charset="0"/>
                </a:rPr>
                <a:t>v</a:t>
              </a:r>
              <a:r>
                <a:rPr lang="en-US" sz="1200" b="1" baseline="-25000">
                  <a:latin typeface="AvantGarde Bk BT" pitchFamily="34" charset="0"/>
                </a:rPr>
                <a:t>x</a:t>
              </a:r>
            </a:p>
          </p:txBody>
        </p:sp>
      </p:grpSp>
      <p:sp>
        <p:nvSpPr>
          <p:cNvPr id="70686" name="Rectangle 66"/>
          <p:cNvSpPr>
            <a:spLocks noChangeArrowheads="1"/>
          </p:cNvSpPr>
          <p:nvPr/>
        </p:nvSpPr>
        <p:spPr bwMode="auto">
          <a:xfrm>
            <a:off x="3311525" y="6553200"/>
            <a:ext cx="5638800" cy="198438"/>
          </a:xfrm>
          <a:prstGeom prst="rect">
            <a:avLst/>
          </a:prstGeom>
          <a:noFill/>
          <a:ln w="9525">
            <a:noFill/>
            <a:miter lim="800000"/>
            <a:headEnd/>
            <a:tailEnd/>
          </a:ln>
        </p:spPr>
        <p:txBody>
          <a:bodyPr>
            <a:prstTxWarp prst="textNoShape">
              <a:avLst/>
            </a:prstTxWarp>
            <a:spAutoFit/>
          </a:bodyPr>
          <a:lstStyle/>
          <a:p>
            <a:pPr lvl="1"/>
            <a:r>
              <a:rPr lang="en-US" sz="700"/>
              <a:t>Torralba and Oliva, </a:t>
            </a:r>
            <a:r>
              <a:rPr lang="en-US" sz="700" i="1"/>
              <a:t>Statistics of Natural Image Categories</a:t>
            </a:r>
            <a:r>
              <a:rPr lang="en-US" sz="700"/>
              <a:t>. Network: Computation in Neural Systems 14 (2003) 391-412.</a:t>
            </a:r>
          </a:p>
        </p:txBody>
      </p:sp>
      <p:sp>
        <p:nvSpPr>
          <p:cNvPr id="70687" name="Rectangle 39"/>
          <p:cNvSpPr>
            <a:spLocks noChangeArrowheads="1"/>
          </p:cNvSpPr>
          <p:nvPr/>
        </p:nvSpPr>
        <p:spPr bwMode="auto">
          <a:xfrm>
            <a:off x="1901825" y="238125"/>
            <a:ext cx="7483740" cy="584776"/>
          </a:xfrm>
          <a:prstGeom prst="rect">
            <a:avLst/>
          </a:prstGeom>
          <a:noFill/>
          <a:ln w="9525">
            <a:noFill/>
            <a:miter lim="800000"/>
            <a:headEnd/>
            <a:tailEnd/>
          </a:ln>
        </p:spPr>
        <p:txBody>
          <a:bodyPr wrap="none">
            <a:prstTxWarp prst="textNoShape">
              <a:avLst/>
            </a:prstTxWarp>
            <a:spAutoFit/>
          </a:bodyPr>
          <a:lstStyle/>
          <a:p>
            <a:r>
              <a:rPr lang="en-US" sz="3200" dirty="0" smtClean="0"/>
              <a:t>A remarkable property of natural images</a:t>
            </a:r>
            <a:endParaRPr lang="en-US" dirty="0"/>
          </a:p>
        </p:txBody>
      </p:sp>
      <p:pic>
        <p:nvPicPr>
          <p:cNvPr id="70688" name="Picture 40" descr="image_0053.jpg"/>
          <p:cNvPicPr>
            <a:picLocks noChangeAspect="1"/>
          </p:cNvPicPr>
          <p:nvPr/>
        </p:nvPicPr>
        <p:blipFill>
          <a:blip r:embed="rId9"/>
          <a:srcRect/>
          <a:stretch>
            <a:fillRect/>
          </a:stretch>
        </p:blipFill>
        <p:spPr bwMode="auto">
          <a:xfrm>
            <a:off x="5670550" y="3281363"/>
            <a:ext cx="1001713" cy="1001712"/>
          </a:xfrm>
          <a:prstGeom prst="rect">
            <a:avLst/>
          </a:prstGeom>
          <a:noFill/>
          <a:ln w="9525">
            <a:noFill/>
            <a:miter lim="800000"/>
            <a:headEnd/>
            <a:tailEnd/>
          </a:ln>
        </p:spPr>
      </p:pic>
      <p:pic>
        <p:nvPicPr>
          <p:cNvPr id="70689" name="Picture 41" descr="image_0032.jpg"/>
          <p:cNvPicPr>
            <a:picLocks noChangeAspect="1"/>
          </p:cNvPicPr>
          <p:nvPr/>
        </p:nvPicPr>
        <p:blipFill>
          <a:blip r:embed="rId10"/>
          <a:srcRect/>
          <a:stretch>
            <a:fillRect/>
          </a:stretch>
        </p:blipFill>
        <p:spPr bwMode="auto">
          <a:xfrm>
            <a:off x="5648325" y="908050"/>
            <a:ext cx="1055688"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3"/>
          <p:cNvSpPr>
            <a:spLocks noGrp="1" noChangeArrowheads="1"/>
          </p:cNvSpPr>
          <p:nvPr>
            <p:ph type="title"/>
          </p:nvPr>
        </p:nvSpPr>
        <p:spPr>
          <a:xfrm>
            <a:off x="228600" y="0"/>
            <a:ext cx="6858000" cy="1022350"/>
          </a:xfrm>
        </p:spPr>
        <p:txBody>
          <a:bodyPr/>
          <a:lstStyle/>
          <a:p>
            <a:pPr eaLnBrk="1" hangingPunct="1"/>
            <a:r>
              <a:rPr lang="en-US" sz="3300" smtClean="0">
                <a:ea typeface="ＭＳ Ｐゴシック" pitchFamily="-1" charset="-128"/>
                <a:cs typeface="ＭＳ Ｐゴシック" pitchFamily="-1" charset="-128"/>
              </a:rPr>
              <a:t>Contrast Sensitivity Function</a:t>
            </a:r>
          </a:p>
        </p:txBody>
      </p:sp>
      <p:pic>
        <p:nvPicPr>
          <p:cNvPr id="73731" name="Picture 18" descr="CSF"/>
          <p:cNvPicPr>
            <a:picLocks noGrp="1" noChangeAspect="1" noChangeArrowheads="1"/>
          </p:cNvPicPr>
          <p:nvPr>
            <p:ph sz="half" idx="1"/>
          </p:nvPr>
        </p:nvPicPr>
        <p:blipFill>
          <a:blip r:embed="rId3"/>
          <a:srcRect/>
          <a:stretch>
            <a:fillRect/>
          </a:stretch>
        </p:blipFill>
        <p:spPr>
          <a:xfrm>
            <a:off x="533400" y="3962400"/>
            <a:ext cx="8302625" cy="2276475"/>
          </a:xfrm>
          <a:noFill/>
        </p:spPr>
      </p:pic>
      <p:sp>
        <p:nvSpPr>
          <p:cNvPr id="73732" name="Freeform 19"/>
          <p:cNvSpPr>
            <a:spLocks/>
          </p:cNvSpPr>
          <p:nvPr/>
        </p:nvSpPr>
        <p:spPr bwMode="auto">
          <a:xfrm>
            <a:off x="1219200" y="4264025"/>
            <a:ext cx="7094538" cy="1949450"/>
          </a:xfrm>
          <a:custGeom>
            <a:avLst/>
            <a:gdLst>
              <a:gd name="T0" fmla="*/ 0 w 4469"/>
              <a:gd name="T1" fmla="*/ 2147483647 h 1228"/>
              <a:gd name="T2" fmla="*/ 2147483647 w 4469"/>
              <a:gd name="T3" fmla="*/ 2147483647 h 1228"/>
              <a:gd name="T4" fmla="*/ 2147483647 w 4469"/>
              <a:gd name="T5" fmla="*/ 2147483647 h 1228"/>
              <a:gd name="T6" fmla="*/ 2147483647 w 4469"/>
              <a:gd name="T7" fmla="*/ 2147483647 h 1228"/>
              <a:gd name="T8" fmla="*/ 2147483647 w 4469"/>
              <a:gd name="T9" fmla="*/ 2147483647 h 1228"/>
              <a:gd name="T10" fmla="*/ 2147483647 w 4469"/>
              <a:gd name="T11" fmla="*/ 2147483647 h 1228"/>
              <a:gd name="T12" fmla="*/ 2147483647 w 4469"/>
              <a:gd name="T13" fmla="*/ 2147483647 h 1228"/>
              <a:gd name="T14" fmla="*/ 2147483647 w 4469"/>
              <a:gd name="T15" fmla="*/ 2147483647 h 1228"/>
              <a:gd name="T16" fmla="*/ 2147483647 w 4469"/>
              <a:gd name="T17" fmla="*/ 2147483647 h 1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9"/>
              <a:gd name="T28" fmla="*/ 0 h 1228"/>
              <a:gd name="T29" fmla="*/ 4469 w 4469"/>
              <a:gd name="T30" fmla="*/ 1228 h 1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9" h="1228">
                <a:moveTo>
                  <a:pt x="0" y="786"/>
                </a:moveTo>
                <a:cubicBezTo>
                  <a:pt x="216" y="702"/>
                  <a:pt x="965" y="402"/>
                  <a:pt x="1296" y="282"/>
                </a:cubicBezTo>
                <a:cubicBezTo>
                  <a:pt x="1627" y="162"/>
                  <a:pt x="1799" y="112"/>
                  <a:pt x="1984" y="66"/>
                </a:cubicBezTo>
                <a:cubicBezTo>
                  <a:pt x="2169" y="20"/>
                  <a:pt x="2243" y="8"/>
                  <a:pt x="2405" y="4"/>
                </a:cubicBezTo>
                <a:cubicBezTo>
                  <a:pt x="2567" y="0"/>
                  <a:pt x="2772" y="10"/>
                  <a:pt x="2955" y="39"/>
                </a:cubicBezTo>
                <a:cubicBezTo>
                  <a:pt x="3139" y="68"/>
                  <a:pt x="3345" y="103"/>
                  <a:pt x="3506" y="179"/>
                </a:cubicBezTo>
                <a:cubicBezTo>
                  <a:pt x="3666" y="255"/>
                  <a:pt x="3781" y="365"/>
                  <a:pt x="3919" y="494"/>
                </a:cubicBezTo>
                <a:cubicBezTo>
                  <a:pt x="4056" y="622"/>
                  <a:pt x="4240" y="826"/>
                  <a:pt x="4331" y="948"/>
                </a:cubicBezTo>
                <a:cubicBezTo>
                  <a:pt x="4423" y="1071"/>
                  <a:pt x="4446" y="1149"/>
                  <a:pt x="4469" y="1228"/>
                </a:cubicBezTo>
              </a:path>
            </a:pathLst>
          </a:custGeom>
          <a:noFill/>
          <a:ln w="38100">
            <a:solidFill>
              <a:srgbClr val="FF0000"/>
            </a:solidFill>
            <a:round/>
            <a:headEnd/>
            <a:tailEnd/>
          </a:ln>
        </p:spPr>
        <p:txBody>
          <a:bodyPr>
            <a:prstTxWarp prst="textNoShape">
              <a:avLst/>
            </a:prstTxWarp>
          </a:bodyPr>
          <a:lstStyle/>
          <a:p>
            <a:endParaRPr lang="en-US">
              <a:latin typeface="Calibri" pitchFamily="-1" charset="0"/>
            </a:endParaRPr>
          </a:p>
        </p:txBody>
      </p:sp>
      <p:sp>
        <p:nvSpPr>
          <p:cNvPr id="73733" name="Rectangle 20"/>
          <p:cNvSpPr>
            <a:spLocks noChangeArrowheads="1"/>
          </p:cNvSpPr>
          <p:nvPr/>
        </p:nvSpPr>
        <p:spPr bwMode="auto">
          <a:xfrm>
            <a:off x="536575" y="3937000"/>
            <a:ext cx="8302625" cy="2276475"/>
          </a:xfrm>
          <a:prstGeom prst="rect">
            <a:avLst/>
          </a:prstGeom>
          <a:noFill/>
          <a:ln w="38100">
            <a:solidFill>
              <a:srgbClr val="FFFFFF"/>
            </a:solidFill>
            <a:miter lim="800000"/>
            <a:headEnd/>
            <a:tailEnd/>
          </a:ln>
        </p:spPr>
        <p:txBody>
          <a:bodyPr wrap="none" anchor="ctr">
            <a:prstTxWarp prst="textNoShape">
              <a:avLst/>
            </a:prstTxWarp>
          </a:bodyPr>
          <a:lstStyle/>
          <a:p>
            <a:pPr algn="ctr"/>
            <a:endParaRPr lang="en-US" sz="1600">
              <a:latin typeface="Calibri" pitchFamily="-1" charset="0"/>
            </a:endParaRPr>
          </a:p>
        </p:txBody>
      </p:sp>
      <p:sp>
        <p:nvSpPr>
          <p:cNvPr id="73734" name="Text Box 21"/>
          <p:cNvSpPr txBox="1">
            <a:spLocks noChangeArrowheads="1"/>
          </p:cNvSpPr>
          <p:nvPr/>
        </p:nvSpPr>
        <p:spPr bwMode="auto">
          <a:xfrm>
            <a:off x="750888" y="6235700"/>
            <a:ext cx="468312" cy="336550"/>
          </a:xfrm>
          <a:prstGeom prst="rect">
            <a:avLst/>
          </a:prstGeom>
          <a:noFill/>
          <a:ln w="9525">
            <a:noFill/>
            <a:miter lim="800000"/>
            <a:headEnd/>
            <a:tailEnd/>
          </a:ln>
        </p:spPr>
        <p:txBody>
          <a:bodyPr wrap="none">
            <a:prstTxWarp prst="textNoShape">
              <a:avLst/>
            </a:prstTxWarp>
            <a:spAutoFit/>
          </a:bodyPr>
          <a:lstStyle/>
          <a:p>
            <a:r>
              <a:rPr lang="en-US" sz="1600">
                <a:latin typeface="Calibri" pitchFamily="-1" charset="0"/>
              </a:rPr>
              <a:t>0.1</a:t>
            </a:r>
          </a:p>
        </p:txBody>
      </p:sp>
      <p:sp>
        <p:nvSpPr>
          <p:cNvPr id="73735" name="Text Box 22"/>
          <p:cNvSpPr txBox="1">
            <a:spLocks noChangeArrowheads="1"/>
          </p:cNvSpPr>
          <p:nvPr/>
        </p:nvSpPr>
        <p:spPr bwMode="auto">
          <a:xfrm>
            <a:off x="2879725" y="6235700"/>
            <a:ext cx="296863" cy="336550"/>
          </a:xfrm>
          <a:prstGeom prst="rect">
            <a:avLst/>
          </a:prstGeom>
          <a:noFill/>
          <a:ln w="9525">
            <a:noFill/>
            <a:miter lim="800000"/>
            <a:headEnd/>
            <a:tailEnd/>
          </a:ln>
        </p:spPr>
        <p:txBody>
          <a:bodyPr wrap="none">
            <a:prstTxWarp prst="textNoShape">
              <a:avLst/>
            </a:prstTxWarp>
            <a:spAutoFit/>
          </a:bodyPr>
          <a:lstStyle/>
          <a:p>
            <a:r>
              <a:rPr lang="en-US" sz="1600">
                <a:latin typeface="Calibri" pitchFamily="-1" charset="0"/>
              </a:rPr>
              <a:t>1</a:t>
            </a:r>
          </a:p>
        </p:txBody>
      </p:sp>
      <p:sp>
        <p:nvSpPr>
          <p:cNvPr id="73736" name="Text Box 23"/>
          <p:cNvSpPr txBox="1">
            <a:spLocks noChangeArrowheads="1"/>
          </p:cNvSpPr>
          <p:nvPr/>
        </p:nvSpPr>
        <p:spPr bwMode="auto">
          <a:xfrm>
            <a:off x="7958138" y="6235700"/>
            <a:ext cx="522287" cy="336550"/>
          </a:xfrm>
          <a:prstGeom prst="rect">
            <a:avLst/>
          </a:prstGeom>
          <a:noFill/>
          <a:ln w="9525">
            <a:noFill/>
            <a:miter lim="800000"/>
            <a:headEnd/>
            <a:tailEnd/>
          </a:ln>
        </p:spPr>
        <p:txBody>
          <a:bodyPr wrap="none">
            <a:prstTxWarp prst="textNoShape">
              <a:avLst/>
            </a:prstTxWarp>
            <a:spAutoFit/>
          </a:bodyPr>
          <a:lstStyle/>
          <a:p>
            <a:r>
              <a:rPr lang="en-US" sz="1600">
                <a:latin typeface="Calibri" pitchFamily="-1" charset="0"/>
              </a:rPr>
              <a:t>100</a:t>
            </a:r>
          </a:p>
        </p:txBody>
      </p:sp>
      <p:sp>
        <p:nvSpPr>
          <p:cNvPr id="73737" name="Text Box 24"/>
          <p:cNvSpPr txBox="1">
            <a:spLocks noChangeArrowheads="1"/>
          </p:cNvSpPr>
          <p:nvPr/>
        </p:nvSpPr>
        <p:spPr bwMode="auto">
          <a:xfrm>
            <a:off x="5527675" y="6235700"/>
            <a:ext cx="409575" cy="336550"/>
          </a:xfrm>
          <a:prstGeom prst="rect">
            <a:avLst/>
          </a:prstGeom>
          <a:noFill/>
          <a:ln w="9525">
            <a:noFill/>
            <a:miter lim="800000"/>
            <a:headEnd/>
            <a:tailEnd/>
          </a:ln>
        </p:spPr>
        <p:txBody>
          <a:bodyPr wrap="none">
            <a:prstTxWarp prst="textNoShape">
              <a:avLst/>
            </a:prstTxWarp>
            <a:spAutoFit/>
          </a:bodyPr>
          <a:lstStyle/>
          <a:p>
            <a:r>
              <a:rPr lang="en-US" sz="1600">
                <a:latin typeface="Calibri" pitchFamily="-1" charset="0"/>
              </a:rPr>
              <a:t>10</a:t>
            </a:r>
          </a:p>
        </p:txBody>
      </p:sp>
      <p:sp>
        <p:nvSpPr>
          <p:cNvPr id="73738" name="Text Box 25"/>
          <p:cNvSpPr txBox="1">
            <a:spLocks noChangeArrowheads="1"/>
          </p:cNvSpPr>
          <p:nvPr/>
        </p:nvSpPr>
        <p:spPr bwMode="auto">
          <a:xfrm>
            <a:off x="2971800" y="6477000"/>
            <a:ext cx="2849563" cy="307975"/>
          </a:xfrm>
          <a:prstGeom prst="rect">
            <a:avLst/>
          </a:prstGeom>
          <a:noFill/>
          <a:ln w="9525">
            <a:noFill/>
            <a:miter lim="800000"/>
            <a:headEnd/>
            <a:tailEnd/>
          </a:ln>
        </p:spPr>
        <p:txBody>
          <a:bodyPr wrap="none">
            <a:prstTxWarp prst="textNoShape">
              <a:avLst/>
            </a:prstTxWarp>
            <a:spAutoFit/>
          </a:bodyPr>
          <a:lstStyle/>
          <a:p>
            <a:r>
              <a:rPr lang="en-US" sz="1400">
                <a:latin typeface="Calibri" pitchFamily="-1" charset="0"/>
              </a:rPr>
              <a:t>Spatial frequency (cycles/degree)</a:t>
            </a:r>
          </a:p>
        </p:txBody>
      </p:sp>
      <p:sp>
        <p:nvSpPr>
          <p:cNvPr id="73739" name="Text Box 26"/>
          <p:cNvSpPr txBox="1">
            <a:spLocks noChangeArrowheads="1"/>
          </p:cNvSpPr>
          <p:nvPr/>
        </p:nvSpPr>
        <p:spPr bwMode="auto">
          <a:xfrm rot="-5400000">
            <a:off x="-621506" y="4874419"/>
            <a:ext cx="1698625" cy="306387"/>
          </a:xfrm>
          <a:prstGeom prst="rect">
            <a:avLst/>
          </a:prstGeom>
          <a:noFill/>
          <a:ln w="9525">
            <a:noFill/>
            <a:miter lim="800000"/>
            <a:headEnd/>
            <a:tailEnd/>
          </a:ln>
        </p:spPr>
        <p:txBody>
          <a:bodyPr wrap="none">
            <a:prstTxWarp prst="textNoShape">
              <a:avLst/>
            </a:prstTxWarp>
            <a:spAutoFit/>
          </a:bodyPr>
          <a:lstStyle/>
          <a:p>
            <a:r>
              <a:rPr lang="en-US" sz="1400">
                <a:latin typeface="Calibri" pitchFamily="-1" charset="0"/>
              </a:rPr>
              <a:t>Contrast sensitivity</a:t>
            </a:r>
          </a:p>
        </p:txBody>
      </p:sp>
      <p:sp>
        <p:nvSpPr>
          <p:cNvPr id="73740" name="Text Box 27"/>
          <p:cNvSpPr txBox="1">
            <a:spLocks noChangeArrowheads="1"/>
          </p:cNvSpPr>
          <p:nvPr/>
        </p:nvSpPr>
        <p:spPr bwMode="auto">
          <a:xfrm>
            <a:off x="1143000" y="4043363"/>
            <a:ext cx="1000125" cy="336550"/>
          </a:xfrm>
          <a:prstGeom prst="rect">
            <a:avLst/>
          </a:prstGeom>
          <a:noFill/>
          <a:ln w="9525">
            <a:noFill/>
            <a:miter lim="800000"/>
            <a:headEnd/>
            <a:tailEnd/>
          </a:ln>
        </p:spPr>
        <p:txBody>
          <a:bodyPr wrap="none">
            <a:prstTxWarp prst="textNoShape">
              <a:avLst/>
            </a:prstTxWarp>
            <a:spAutoFit/>
          </a:bodyPr>
          <a:lstStyle/>
          <a:p>
            <a:r>
              <a:rPr lang="en-US" sz="1600" b="1">
                <a:latin typeface="Calibri" pitchFamily="-1" charset="0"/>
              </a:rPr>
              <a:t>Invisible</a:t>
            </a:r>
          </a:p>
        </p:txBody>
      </p:sp>
      <p:sp>
        <p:nvSpPr>
          <p:cNvPr id="73741" name="Text Box 28"/>
          <p:cNvSpPr txBox="1">
            <a:spLocks noChangeArrowheads="1"/>
          </p:cNvSpPr>
          <p:nvPr/>
        </p:nvSpPr>
        <p:spPr bwMode="auto">
          <a:xfrm>
            <a:off x="3810000" y="4483100"/>
            <a:ext cx="819150" cy="336550"/>
          </a:xfrm>
          <a:prstGeom prst="rect">
            <a:avLst/>
          </a:prstGeom>
          <a:noFill/>
          <a:ln w="9525">
            <a:noFill/>
            <a:miter lim="800000"/>
            <a:headEnd/>
            <a:tailEnd/>
          </a:ln>
        </p:spPr>
        <p:txBody>
          <a:bodyPr wrap="none">
            <a:prstTxWarp prst="textNoShape">
              <a:avLst/>
            </a:prstTxWarp>
            <a:spAutoFit/>
          </a:bodyPr>
          <a:lstStyle/>
          <a:p>
            <a:r>
              <a:rPr lang="en-US" sz="1600" b="1">
                <a:latin typeface="Calibri" pitchFamily="-1" charset="0"/>
              </a:rPr>
              <a:t>visible</a:t>
            </a:r>
          </a:p>
        </p:txBody>
      </p:sp>
      <p:sp>
        <p:nvSpPr>
          <p:cNvPr id="73742" name="Text Box 29"/>
          <p:cNvSpPr txBox="1">
            <a:spLocks noChangeArrowheads="1"/>
          </p:cNvSpPr>
          <p:nvPr/>
        </p:nvSpPr>
        <p:spPr bwMode="auto">
          <a:xfrm>
            <a:off x="304800" y="838200"/>
            <a:ext cx="3232150" cy="366713"/>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Blackmore &amp; Campbell (1969)</a:t>
            </a:r>
          </a:p>
        </p:txBody>
      </p:sp>
      <p:sp>
        <p:nvSpPr>
          <p:cNvPr id="73743" name="Rectangle 34"/>
          <p:cNvSpPr>
            <a:spLocks noChangeArrowheads="1"/>
          </p:cNvSpPr>
          <p:nvPr/>
        </p:nvSpPr>
        <p:spPr bwMode="auto">
          <a:xfrm>
            <a:off x="4572000" y="4267200"/>
            <a:ext cx="609600" cy="1981200"/>
          </a:xfrm>
          <a:prstGeom prst="rect">
            <a:avLst/>
          </a:prstGeom>
          <a:solidFill>
            <a:srgbClr val="FF0000"/>
          </a:solidFill>
          <a:ln w="9525">
            <a:solidFill>
              <a:srgbClr val="FF3300"/>
            </a:solidFill>
            <a:miter lim="800000"/>
            <a:headEnd/>
            <a:tailEnd/>
          </a:ln>
        </p:spPr>
        <p:txBody>
          <a:bodyPr wrap="none" anchor="ctr">
            <a:prstTxWarp prst="textNoShape">
              <a:avLst/>
            </a:prstTxWarp>
          </a:bodyPr>
          <a:lstStyle/>
          <a:p>
            <a:endParaRPr lang="en-US">
              <a:latin typeface="Calibri" pitchFamily="-1" charset="0"/>
            </a:endParaRPr>
          </a:p>
        </p:txBody>
      </p:sp>
      <p:sp>
        <p:nvSpPr>
          <p:cNvPr id="73744" name="Text Box 35"/>
          <p:cNvSpPr txBox="1">
            <a:spLocks noChangeArrowheads="1"/>
          </p:cNvSpPr>
          <p:nvPr/>
        </p:nvSpPr>
        <p:spPr bwMode="auto">
          <a:xfrm>
            <a:off x="1719263" y="1968500"/>
            <a:ext cx="5629275" cy="1128713"/>
          </a:xfrm>
          <a:prstGeom prst="rect">
            <a:avLst/>
          </a:prstGeom>
          <a:noFill/>
          <a:ln w="9525">
            <a:noFill/>
            <a:miter lim="800000"/>
            <a:headEnd/>
            <a:tailEnd/>
          </a:ln>
        </p:spPr>
        <p:txBody>
          <a:bodyPr wrap="none">
            <a:prstTxWarp prst="textNoShape">
              <a:avLst/>
            </a:prstTxWarp>
            <a:spAutoFit/>
          </a:bodyPr>
          <a:lstStyle/>
          <a:p>
            <a:pPr algn="ctr"/>
            <a:r>
              <a:rPr lang="en-US" sz="2800">
                <a:latin typeface="Calibri" pitchFamily="-1" charset="0"/>
              </a:rPr>
              <a:t>Maximum sensitivity</a:t>
            </a:r>
          </a:p>
          <a:p>
            <a:pPr algn="ctr"/>
            <a:r>
              <a:rPr lang="en-US" sz="2800">
                <a:latin typeface="Calibri" pitchFamily="-1" charset="0"/>
              </a:rPr>
              <a:t>~ </a:t>
            </a:r>
            <a:r>
              <a:rPr lang="en-US" sz="3200" b="1">
                <a:latin typeface="Calibri" pitchFamily="-1" charset="0"/>
              </a:rPr>
              <a:t>6</a:t>
            </a:r>
            <a:r>
              <a:rPr lang="en-US" sz="4000">
                <a:latin typeface="Calibri" pitchFamily="-1" charset="0"/>
              </a:rPr>
              <a:t> </a:t>
            </a:r>
            <a:r>
              <a:rPr lang="en-US" sz="2800">
                <a:latin typeface="Calibri" pitchFamily="-1" charset="0"/>
              </a:rPr>
              <a:t>cycles / degree of visual angle</a:t>
            </a:r>
          </a:p>
        </p:txBody>
      </p:sp>
      <p:sp>
        <p:nvSpPr>
          <p:cNvPr id="73745" name="Rectangle 36"/>
          <p:cNvSpPr>
            <a:spLocks noChangeArrowheads="1"/>
          </p:cNvSpPr>
          <p:nvPr/>
        </p:nvSpPr>
        <p:spPr bwMode="auto">
          <a:xfrm>
            <a:off x="1676400" y="1968500"/>
            <a:ext cx="5791200" cy="1143000"/>
          </a:xfrm>
          <a:prstGeom prst="rect">
            <a:avLst/>
          </a:prstGeom>
          <a:noFill/>
          <a:ln w="28575">
            <a:solidFill>
              <a:srgbClr val="C0C0C0"/>
            </a:solidFill>
            <a:miter lim="800000"/>
            <a:headEnd/>
            <a:tailEnd/>
          </a:ln>
        </p:spPr>
        <p:txBody>
          <a:bodyPr wrap="none" anchor="ctr">
            <a:prstTxWarp prst="textNoShape">
              <a:avLst/>
            </a:prstTxWarp>
          </a:bodyPr>
          <a:lstStyle/>
          <a:p>
            <a:endParaRPr lang="en-US">
              <a:latin typeface="Calibri" pitchFamily="-1" charset="0"/>
            </a:endParaRPr>
          </a:p>
        </p:txBody>
      </p:sp>
      <p:sp>
        <p:nvSpPr>
          <p:cNvPr id="73746" name="AutoShape 37"/>
          <p:cNvSpPr>
            <a:spLocks noChangeArrowheads="1"/>
          </p:cNvSpPr>
          <p:nvPr/>
        </p:nvSpPr>
        <p:spPr bwMode="auto">
          <a:xfrm>
            <a:off x="4648200" y="3429000"/>
            <a:ext cx="381000" cy="762000"/>
          </a:xfrm>
          <a:prstGeom prst="downArrow">
            <a:avLst>
              <a:gd name="adj1" fmla="val 50000"/>
              <a:gd name="adj2" fmla="val 50000"/>
            </a:avLst>
          </a:prstGeom>
          <a:solidFill>
            <a:srgbClr val="FF0000"/>
          </a:solidFill>
          <a:ln w="9525">
            <a:solidFill>
              <a:srgbClr val="FF0000"/>
            </a:solidFill>
            <a:miter lim="800000"/>
            <a:headEnd/>
            <a:tailEnd/>
          </a:ln>
        </p:spPr>
        <p:txBody>
          <a:bodyPr vert="eaVert" wrap="none" anchor="ctr">
            <a:prstTxWarp prst="textNoShape">
              <a:avLst/>
            </a:prstTxWarp>
          </a:bodyPr>
          <a:lstStyle/>
          <a:p>
            <a:pPr algn="ctr"/>
            <a:endParaRPr lang="en-US">
              <a:latin typeface="Calibri" pitchFamily="-1" charset="0"/>
            </a:endParaRPr>
          </a:p>
        </p:txBody>
      </p:sp>
      <p:sp>
        <p:nvSpPr>
          <p:cNvPr id="73747" name="Text Box 38"/>
          <p:cNvSpPr txBox="1">
            <a:spLocks noChangeArrowheads="1"/>
          </p:cNvSpPr>
          <p:nvPr/>
        </p:nvSpPr>
        <p:spPr bwMode="auto">
          <a:xfrm>
            <a:off x="1101725" y="6461125"/>
            <a:ext cx="620713" cy="369888"/>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Low</a:t>
            </a:r>
          </a:p>
        </p:txBody>
      </p:sp>
      <p:sp>
        <p:nvSpPr>
          <p:cNvPr id="73748" name="Text Box 39"/>
          <p:cNvSpPr txBox="1">
            <a:spLocks noChangeArrowheads="1"/>
          </p:cNvSpPr>
          <p:nvPr/>
        </p:nvSpPr>
        <p:spPr bwMode="auto">
          <a:xfrm>
            <a:off x="7140575" y="6384925"/>
            <a:ext cx="658813" cy="369888"/>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High</a:t>
            </a:r>
          </a:p>
        </p:txBody>
      </p:sp>
    </p:spTree>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0"/>
            <a:ext cx="8229600" cy="1143000"/>
          </a:xfrm>
        </p:spPr>
        <p:txBody>
          <a:bodyPr/>
          <a:lstStyle/>
          <a:p>
            <a:pPr eaLnBrk="1" hangingPunct="1"/>
            <a:r>
              <a:rPr lang="en-US" smtClean="0">
                <a:ea typeface="ＭＳ Ｐゴシック" pitchFamily="-1" charset="-128"/>
                <a:cs typeface="ＭＳ Ｐゴシック" pitchFamily="-1" charset="-128"/>
              </a:rPr>
              <a:t>Laplacian</a:t>
            </a:r>
          </a:p>
        </p:txBody>
      </p:sp>
      <p:pic>
        <p:nvPicPr>
          <p:cNvPr id="75779" name="Picture 4"/>
          <p:cNvPicPr>
            <a:picLocks noChangeAspect="1"/>
          </p:cNvPicPr>
          <p:nvPr/>
        </p:nvPicPr>
        <p:blipFill>
          <a:blip r:embed="rId2"/>
          <a:srcRect r="52467"/>
          <a:stretch>
            <a:fillRect/>
          </a:stretch>
        </p:blipFill>
        <p:spPr bwMode="auto">
          <a:xfrm>
            <a:off x="630238" y="915988"/>
            <a:ext cx="3770312" cy="3965575"/>
          </a:xfrm>
          <a:prstGeom prst="rect">
            <a:avLst/>
          </a:prstGeom>
          <a:noFill/>
          <a:ln w="9525">
            <a:noFill/>
            <a:miter lim="800000"/>
            <a:headEnd/>
            <a:tailEnd/>
          </a:ln>
        </p:spPr>
      </p:pic>
      <p:sp>
        <p:nvSpPr>
          <p:cNvPr id="75780" name="Rectangle 5"/>
          <p:cNvSpPr>
            <a:spLocks noChangeArrowheads="1"/>
          </p:cNvSpPr>
          <p:nvPr/>
        </p:nvSpPr>
        <p:spPr bwMode="auto">
          <a:xfrm>
            <a:off x="1096963" y="4837113"/>
            <a:ext cx="7502525" cy="369887"/>
          </a:xfrm>
          <a:prstGeom prst="rect">
            <a:avLst/>
          </a:prstGeom>
          <a:noFill/>
          <a:ln w="9525">
            <a:noFill/>
            <a:miter lim="800000"/>
            <a:headEnd/>
            <a:tailEnd/>
          </a:ln>
        </p:spPr>
        <p:txBody>
          <a:bodyPr>
            <a:prstTxWarp prst="textNoShape">
              <a:avLst/>
            </a:prstTxWarp>
            <a:spAutoFit/>
          </a:bodyPr>
          <a:lstStyle/>
          <a:p>
            <a:r>
              <a:rPr lang="en-US">
                <a:latin typeface="Calibri" pitchFamily="-1" charset="0"/>
              </a:rPr>
              <a:t>An illusion by Vasarely, left, and a bandpass filtered version, right.</a:t>
            </a:r>
          </a:p>
        </p:txBody>
      </p:sp>
      <p:sp>
        <p:nvSpPr>
          <p:cNvPr id="75781" name="Rectangle 6"/>
          <p:cNvSpPr>
            <a:spLocks noChangeArrowheads="1"/>
          </p:cNvSpPr>
          <p:nvPr/>
        </p:nvSpPr>
        <p:spPr bwMode="auto">
          <a:xfrm>
            <a:off x="3686175" y="6581775"/>
            <a:ext cx="5457825" cy="276225"/>
          </a:xfrm>
          <a:prstGeom prst="rect">
            <a:avLst/>
          </a:prstGeom>
          <a:noFill/>
          <a:ln w="9525">
            <a:noFill/>
            <a:miter lim="800000"/>
            <a:headEnd/>
            <a:tailEnd/>
          </a:ln>
        </p:spPr>
        <p:txBody>
          <a:bodyPr>
            <a:prstTxWarp prst="textNoShape">
              <a:avLst/>
            </a:prstTxWarp>
            <a:spAutoFit/>
          </a:bodyPr>
          <a:lstStyle/>
          <a:p>
            <a:r>
              <a:rPr lang="en-US" sz="1200">
                <a:latin typeface="Calibri" pitchFamily="-1" charset="0"/>
              </a:rPr>
              <a:t>http://web.mit.edu/persci/people/adelson/publications/gazzan.dir/vasarely.html</a:t>
            </a:r>
          </a:p>
        </p:txBody>
      </p:sp>
      <p:pic>
        <p:nvPicPr>
          <p:cNvPr id="8" name="Picture 7"/>
          <p:cNvPicPr>
            <a:picLocks noChangeAspect="1"/>
          </p:cNvPicPr>
          <p:nvPr/>
        </p:nvPicPr>
        <p:blipFill>
          <a:blip r:embed="rId2"/>
          <a:srcRect l="52139"/>
          <a:stretch>
            <a:fillRect/>
          </a:stretch>
        </p:blipFill>
        <p:spPr bwMode="auto">
          <a:xfrm>
            <a:off x="4845050" y="898525"/>
            <a:ext cx="3795713" cy="3965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itle 6"/>
          <p:cNvSpPr>
            <a:spLocks noGrp="1"/>
          </p:cNvSpPr>
          <p:nvPr>
            <p:ph type="title"/>
          </p:nvPr>
        </p:nvSpPr>
        <p:spPr>
          <a:xfrm>
            <a:off x="530225" y="0"/>
            <a:ext cx="8229600" cy="892175"/>
          </a:xfrm>
        </p:spPr>
        <p:txBody>
          <a:bodyPr/>
          <a:lstStyle/>
          <a:p>
            <a:r>
              <a:rPr lang="en-US" smtClean="0">
                <a:ea typeface="ＭＳ Ｐゴシック" pitchFamily="-1" charset="-128"/>
                <a:cs typeface="ＭＳ Ｐゴシック" pitchFamily="-1" charset="-128"/>
              </a:rPr>
              <a:t>Gaussian model</a:t>
            </a:r>
          </a:p>
        </p:txBody>
      </p:sp>
      <p:sp>
        <p:nvSpPr>
          <p:cNvPr id="76803" name="TextBox 12"/>
          <p:cNvSpPr txBox="1">
            <a:spLocks noChangeArrowheads="1"/>
          </p:cNvSpPr>
          <p:nvPr/>
        </p:nvSpPr>
        <p:spPr bwMode="auto">
          <a:xfrm>
            <a:off x="252413" y="860425"/>
            <a:ext cx="8891587" cy="368300"/>
          </a:xfrm>
          <a:prstGeom prst="rect">
            <a:avLst/>
          </a:prstGeom>
          <a:noFill/>
          <a:ln w="9525">
            <a:noFill/>
            <a:miter lim="800000"/>
            <a:headEnd/>
            <a:tailEnd/>
          </a:ln>
        </p:spPr>
        <p:txBody>
          <a:bodyPr wrap="none">
            <a:prstTxWarp prst="textNoShape">
              <a:avLst/>
            </a:prstTxWarp>
            <a:spAutoFit/>
          </a:bodyPr>
          <a:lstStyle/>
          <a:p>
            <a:r>
              <a:rPr lang="en-US"/>
              <a:t>We want a distribution that captures the correlation structure typical of natural images.</a:t>
            </a:r>
          </a:p>
        </p:txBody>
      </p:sp>
      <p:sp>
        <p:nvSpPr>
          <p:cNvPr id="14" name="TextBox 13"/>
          <p:cNvSpPr txBox="1">
            <a:spLocks noChangeArrowheads="1"/>
          </p:cNvSpPr>
          <p:nvPr/>
        </p:nvSpPr>
        <p:spPr bwMode="auto">
          <a:xfrm>
            <a:off x="258763" y="1309688"/>
            <a:ext cx="4714875" cy="369887"/>
          </a:xfrm>
          <a:prstGeom prst="rect">
            <a:avLst/>
          </a:prstGeom>
          <a:noFill/>
          <a:ln w="9525">
            <a:noFill/>
            <a:miter lim="800000"/>
            <a:headEnd/>
            <a:tailEnd/>
          </a:ln>
        </p:spPr>
        <p:txBody>
          <a:bodyPr wrap="none">
            <a:prstTxWarp prst="textNoShape">
              <a:avLst/>
            </a:prstTxWarp>
            <a:spAutoFit/>
          </a:bodyPr>
          <a:lstStyle/>
          <a:p>
            <a:r>
              <a:rPr lang="en-US"/>
              <a:t>Let </a:t>
            </a:r>
            <a:r>
              <a:rPr lang="en-US" b="1"/>
              <a:t>C </a:t>
            </a:r>
            <a:r>
              <a:rPr lang="en-US"/>
              <a:t>be the covariance matrix of the image:</a:t>
            </a:r>
          </a:p>
        </p:txBody>
      </p:sp>
      <p:pic>
        <p:nvPicPr>
          <p:cNvPr id="15" name="Picture 14"/>
          <p:cNvPicPr>
            <a:picLocks noChangeAspect="1"/>
          </p:cNvPicPr>
          <p:nvPr/>
        </p:nvPicPr>
        <p:blipFill>
          <a:blip r:embed="rId2"/>
          <a:srcRect/>
          <a:stretch>
            <a:fillRect/>
          </a:stretch>
        </p:blipFill>
        <p:spPr bwMode="auto">
          <a:xfrm>
            <a:off x="1108075" y="1944688"/>
            <a:ext cx="3170238" cy="890587"/>
          </a:xfrm>
          <a:prstGeom prst="rect">
            <a:avLst/>
          </a:prstGeom>
          <a:noFill/>
          <a:ln w="9525">
            <a:noFill/>
            <a:miter lim="800000"/>
            <a:headEnd/>
            <a:tailEnd/>
          </a:ln>
        </p:spPr>
      </p:pic>
      <p:sp>
        <p:nvSpPr>
          <p:cNvPr id="22" name="TextBox 21"/>
          <p:cNvSpPr txBox="1">
            <a:spLocks noChangeArrowheads="1"/>
          </p:cNvSpPr>
          <p:nvPr/>
        </p:nvSpPr>
        <p:spPr bwMode="auto">
          <a:xfrm>
            <a:off x="460375" y="4017963"/>
            <a:ext cx="5005388" cy="369887"/>
          </a:xfrm>
          <a:prstGeom prst="rect">
            <a:avLst/>
          </a:prstGeom>
          <a:noFill/>
          <a:ln w="9525">
            <a:noFill/>
            <a:miter lim="800000"/>
            <a:headEnd/>
            <a:tailEnd/>
          </a:ln>
        </p:spPr>
        <p:txBody>
          <a:bodyPr wrap="none">
            <a:prstTxWarp prst="textNoShape">
              <a:avLst/>
            </a:prstTxWarp>
            <a:spAutoFit/>
          </a:bodyPr>
          <a:lstStyle/>
          <a:p>
            <a:r>
              <a:rPr lang="en-US"/>
              <a:t>Diagonalization of circulant matrices: C = EDE</a:t>
            </a:r>
            <a:r>
              <a:rPr lang="en-US" baseline="30000"/>
              <a:t>T</a:t>
            </a:r>
          </a:p>
        </p:txBody>
      </p:sp>
      <p:grpSp>
        <p:nvGrpSpPr>
          <p:cNvPr id="2" name="Group 40"/>
          <p:cNvGrpSpPr>
            <a:grpSpLocks/>
          </p:cNvGrpSpPr>
          <p:nvPr/>
        </p:nvGrpSpPr>
        <p:grpSpPr bwMode="auto">
          <a:xfrm>
            <a:off x="3400425" y="1365250"/>
            <a:ext cx="5648325" cy="2474913"/>
            <a:chOff x="3399991" y="1366035"/>
            <a:chExt cx="5649353" cy="2474206"/>
          </a:xfrm>
        </p:grpSpPr>
        <p:pic>
          <p:nvPicPr>
            <p:cNvPr id="76855" name="Picture 11"/>
            <p:cNvPicPr>
              <a:picLocks noChangeAspect="1"/>
            </p:cNvPicPr>
            <p:nvPr/>
          </p:nvPicPr>
          <p:blipFill>
            <a:blip r:embed="rId3"/>
            <a:srcRect/>
            <a:stretch>
              <a:fillRect/>
            </a:stretch>
          </p:blipFill>
          <p:spPr bwMode="auto">
            <a:xfrm>
              <a:off x="4668573" y="1366035"/>
              <a:ext cx="4300712" cy="2092053"/>
            </a:xfrm>
            <a:prstGeom prst="rect">
              <a:avLst/>
            </a:prstGeom>
            <a:noFill/>
            <a:ln w="9525">
              <a:noFill/>
              <a:miter lim="800000"/>
              <a:headEnd/>
              <a:tailEnd/>
            </a:ln>
          </p:spPr>
        </p:pic>
        <p:sp>
          <p:nvSpPr>
            <p:cNvPr id="21" name="Freeform 20"/>
            <p:cNvSpPr/>
            <p:nvPr/>
          </p:nvSpPr>
          <p:spPr>
            <a:xfrm>
              <a:off x="3580999" y="2564256"/>
              <a:ext cx="1151147" cy="358673"/>
            </a:xfrm>
            <a:custGeom>
              <a:avLst/>
              <a:gdLst>
                <a:gd name="connsiteX0" fmla="*/ 1151627 w 1151627"/>
                <a:gd name="connsiteY0" fmla="*/ 7889 h 358923"/>
                <a:gd name="connsiteX1" fmla="*/ 1025421 w 1151627"/>
                <a:gd name="connsiteY1" fmla="*/ 197211 h 358923"/>
                <a:gd name="connsiteX2" fmla="*/ 788786 w 1151627"/>
                <a:gd name="connsiteY2" fmla="*/ 323426 h 358923"/>
                <a:gd name="connsiteX3" fmla="*/ 418056 w 1151627"/>
                <a:gd name="connsiteY3" fmla="*/ 354979 h 358923"/>
                <a:gd name="connsiteX4" fmla="*/ 165645 w 1151627"/>
                <a:gd name="connsiteY4" fmla="*/ 299760 h 358923"/>
                <a:gd name="connsiteX5" fmla="*/ 0 w 1151627"/>
                <a:gd name="connsiteY5" fmla="*/ 0 h 35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627" h="358923">
                  <a:moveTo>
                    <a:pt x="1151627" y="7889"/>
                  </a:moveTo>
                  <a:cubicBezTo>
                    <a:pt x="1118760" y="76255"/>
                    <a:pt x="1085894" y="144622"/>
                    <a:pt x="1025421" y="197211"/>
                  </a:cubicBezTo>
                  <a:cubicBezTo>
                    <a:pt x="964948" y="249800"/>
                    <a:pt x="890014" y="297131"/>
                    <a:pt x="788786" y="323426"/>
                  </a:cubicBezTo>
                  <a:cubicBezTo>
                    <a:pt x="687559" y="349721"/>
                    <a:pt x="521913" y="358923"/>
                    <a:pt x="418056" y="354979"/>
                  </a:cubicBezTo>
                  <a:cubicBezTo>
                    <a:pt x="314199" y="351035"/>
                    <a:pt x="235321" y="358923"/>
                    <a:pt x="165645" y="299760"/>
                  </a:cubicBezTo>
                  <a:cubicBezTo>
                    <a:pt x="95969" y="240597"/>
                    <a:pt x="0" y="0"/>
                    <a:pt x="0" y="0"/>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sp>
          <p:nvSpPr>
            <p:cNvPr id="76857" name="TextBox 22"/>
            <p:cNvSpPr txBox="1">
              <a:spLocks noChangeArrowheads="1"/>
            </p:cNvSpPr>
            <p:nvPr/>
          </p:nvSpPr>
          <p:spPr bwMode="auto">
            <a:xfrm>
              <a:off x="3399991" y="3470909"/>
              <a:ext cx="5649353" cy="369332"/>
            </a:xfrm>
            <a:prstGeom prst="rect">
              <a:avLst/>
            </a:prstGeom>
            <a:noFill/>
            <a:ln w="9525">
              <a:noFill/>
              <a:miter lim="800000"/>
              <a:headEnd/>
              <a:tailEnd/>
            </a:ln>
          </p:spPr>
          <p:txBody>
            <a:bodyPr wrap="none">
              <a:prstTxWarp prst="textNoShape">
                <a:avLst/>
              </a:prstTxWarp>
              <a:spAutoFit/>
            </a:bodyPr>
            <a:lstStyle/>
            <a:p>
              <a:r>
                <a:rPr lang="en-US"/>
                <a:t>Stationarity assumption: Symmetrical circulant matrix</a:t>
              </a:r>
            </a:p>
          </p:txBody>
        </p:sp>
        <p:cxnSp>
          <p:nvCxnSpPr>
            <p:cNvPr id="25" name="Straight Arrow Connector 24"/>
            <p:cNvCxnSpPr/>
            <p:nvPr/>
          </p:nvCxnSpPr>
          <p:spPr>
            <a:xfrm rot="16200000" flipV="1">
              <a:off x="4598179" y="2934829"/>
              <a:ext cx="860179"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extBox 25"/>
          <p:cNvSpPr txBox="1">
            <a:spLocks noChangeArrowheads="1"/>
          </p:cNvSpPr>
          <p:nvPr/>
        </p:nvSpPr>
        <p:spPr bwMode="auto">
          <a:xfrm>
            <a:off x="898525" y="4375150"/>
            <a:ext cx="4137025" cy="369888"/>
          </a:xfrm>
          <a:prstGeom prst="rect">
            <a:avLst/>
          </a:prstGeom>
          <a:noFill/>
          <a:ln w="9525">
            <a:noFill/>
            <a:miter lim="800000"/>
            <a:headEnd/>
            <a:tailEnd/>
          </a:ln>
        </p:spPr>
        <p:txBody>
          <a:bodyPr wrap="none">
            <a:prstTxWarp prst="textNoShape">
              <a:avLst/>
            </a:prstTxWarp>
            <a:spAutoFit/>
          </a:bodyPr>
          <a:lstStyle/>
          <a:p>
            <a:r>
              <a:rPr lang="en-US"/>
              <a:t>The eigenvectors are the Fourier basis</a:t>
            </a:r>
          </a:p>
        </p:txBody>
      </p:sp>
      <p:sp>
        <p:nvSpPr>
          <p:cNvPr id="27" name="TextBox 26"/>
          <p:cNvSpPr txBox="1">
            <a:spLocks noChangeArrowheads="1"/>
          </p:cNvSpPr>
          <p:nvPr/>
        </p:nvSpPr>
        <p:spPr bwMode="auto">
          <a:xfrm>
            <a:off x="909638" y="4691063"/>
            <a:ext cx="7289800" cy="369887"/>
          </a:xfrm>
          <a:prstGeom prst="rect">
            <a:avLst/>
          </a:prstGeom>
          <a:noFill/>
          <a:ln w="9525">
            <a:noFill/>
            <a:miter lim="800000"/>
            <a:headEnd/>
            <a:tailEnd/>
          </a:ln>
        </p:spPr>
        <p:txBody>
          <a:bodyPr wrap="none">
            <a:prstTxWarp prst="textNoShape">
              <a:avLst/>
            </a:prstTxWarp>
            <a:spAutoFit/>
          </a:bodyPr>
          <a:lstStyle/>
          <a:p>
            <a:r>
              <a:rPr lang="en-US"/>
              <a:t>The eigenvalues are the squared magnitude of the Fourier coefficients</a:t>
            </a:r>
          </a:p>
        </p:txBody>
      </p:sp>
      <p:sp>
        <p:nvSpPr>
          <p:cNvPr id="38" name="Rectangle 37"/>
          <p:cNvSpPr>
            <a:spLocks noChangeArrowheads="1"/>
          </p:cNvSpPr>
          <p:nvPr/>
        </p:nvSpPr>
        <p:spPr bwMode="auto">
          <a:xfrm>
            <a:off x="981075" y="5729288"/>
            <a:ext cx="485775" cy="369887"/>
          </a:xfrm>
          <a:prstGeom prst="rect">
            <a:avLst/>
          </a:prstGeom>
          <a:noFill/>
          <a:ln w="9525">
            <a:noFill/>
            <a:miter lim="800000"/>
            <a:headEnd/>
            <a:tailEnd/>
          </a:ln>
        </p:spPr>
        <p:txBody>
          <a:bodyPr wrap="none">
            <a:prstTxWarp prst="textNoShape">
              <a:avLst/>
            </a:prstTxWarp>
            <a:spAutoFit/>
          </a:bodyPr>
          <a:lstStyle/>
          <a:p>
            <a:r>
              <a:rPr lang="en-US"/>
              <a:t>D=</a:t>
            </a:r>
          </a:p>
        </p:txBody>
      </p:sp>
      <p:graphicFrame>
        <p:nvGraphicFramePr>
          <p:cNvPr id="39" name="Table 38"/>
          <p:cNvGraphicFramePr>
            <a:graphicFrameLocks noGrp="1"/>
          </p:cNvGraphicFramePr>
          <p:nvPr/>
        </p:nvGraphicFramePr>
        <p:xfrm>
          <a:off x="1436688" y="5103813"/>
          <a:ext cx="1571625" cy="1571625"/>
        </p:xfrm>
        <a:graphic>
          <a:graphicData uri="http://schemas.openxmlformats.org/drawingml/2006/table">
            <a:tbl>
              <a:tblPr/>
              <a:tblGrid>
                <a:gridCol w="314325"/>
                <a:gridCol w="314325"/>
                <a:gridCol w="314325"/>
                <a:gridCol w="314325"/>
                <a:gridCol w="314325"/>
              </a:tblGrid>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a:t>
                      </a: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grpSp>
        <p:nvGrpSpPr>
          <p:cNvPr id="3" name="Group 42"/>
          <p:cNvGrpSpPr>
            <a:grpSpLocks/>
          </p:cNvGrpSpPr>
          <p:nvPr/>
        </p:nvGrpSpPr>
        <p:grpSpPr bwMode="auto">
          <a:xfrm>
            <a:off x="1927225" y="5395913"/>
            <a:ext cx="4043363" cy="1044575"/>
            <a:chOff x="1926897" y="5395922"/>
            <a:chExt cx="4044213" cy="1043991"/>
          </a:xfrm>
        </p:grpSpPr>
        <p:grpSp>
          <p:nvGrpSpPr>
            <p:cNvPr id="76850" name="Group 41"/>
            <p:cNvGrpSpPr>
              <a:grpSpLocks/>
            </p:cNvGrpSpPr>
            <p:nvPr/>
          </p:nvGrpSpPr>
          <p:grpSpPr bwMode="auto">
            <a:xfrm>
              <a:off x="1926897" y="5395922"/>
              <a:ext cx="4044213" cy="1043991"/>
              <a:chOff x="1926897" y="5395922"/>
              <a:chExt cx="4044213" cy="1043991"/>
            </a:xfrm>
          </p:grpSpPr>
          <p:pic>
            <p:nvPicPr>
              <p:cNvPr id="76853" name="Picture 34"/>
              <p:cNvPicPr>
                <a:picLocks noChangeAspect="1"/>
              </p:cNvPicPr>
              <p:nvPr/>
            </p:nvPicPr>
            <p:blipFill>
              <a:blip r:embed="rId4"/>
              <a:srcRect/>
              <a:stretch>
                <a:fillRect/>
              </a:stretch>
            </p:blipFill>
            <p:spPr bwMode="auto">
              <a:xfrm>
                <a:off x="4059578" y="5395922"/>
                <a:ext cx="1911532" cy="1043991"/>
              </a:xfrm>
              <a:prstGeom prst="rect">
                <a:avLst/>
              </a:prstGeom>
              <a:noFill/>
              <a:ln w="9525">
                <a:noFill/>
                <a:miter lim="800000"/>
                <a:headEnd/>
                <a:tailEnd/>
              </a:ln>
            </p:spPr>
          </p:pic>
          <p:sp>
            <p:nvSpPr>
              <p:cNvPr id="40" name="Freeform 39"/>
              <p:cNvSpPr/>
              <p:nvPr/>
            </p:nvSpPr>
            <p:spPr>
              <a:xfrm>
                <a:off x="1926897" y="5432414"/>
                <a:ext cx="2162630" cy="509303"/>
              </a:xfrm>
              <a:custGeom>
                <a:avLst/>
                <a:gdLst>
                  <a:gd name="connsiteX0" fmla="*/ 0 w 2163379"/>
                  <a:gd name="connsiteY0" fmla="*/ 138678 h 509460"/>
                  <a:gd name="connsiteX1" fmla="*/ 613103 w 2163379"/>
                  <a:gd name="connsiteY1" fmla="*/ 59850 h 509460"/>
                  <a:gd name="connsiteX2" fmla="*/ 1208689 w 2163379"/>
                  <a:gd name="connsiteY2" fmla="*/ 51092 h 509460"/>
                  <a:gd name="connsiteX3" fmla="*/ 1672896 w 2163379"/>
                  <a:gd name="connsiteY3" fmla="*/ 366402 h 509460"/>
                  <a:gd name="connsiteX4" fmla="*/ 1988206 w 2163379"/>
                  <a:gd name="connsiteY4" fmla="*/ 489023 h 509460"/>
                  <a:gd name="connsiteX5" fmla="*/ 2163379 w 2163379"/>
                  <a:gd name="connsiteY5" fmla="*/ 489023 h 50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379" h="509460">
                    <a:moveTo>
                      <a:pt x="0" y="138678"/>
                    </a:moveTo>
                    <a:cubicBezTo>
                      <a:pt x="205827" y="106563"/>
                      <a:pt x="411655" y="74448"/>
                      <a:pt x="613103" y="59850"/>
                    </a:cubicBezTo>
                    <a:cubicBezTo>
                      <a:pt x="814551" y="45252"/>
                      <a:pt x="1032057" y="0"/>
                      <a:pt x="1208689" y="51092"/>
                    </a:cubicBezTo>
                    <a:cubicBezTo>
                      <a:pt x="1385321" y="102184"/>
                      <a:pt x="1542977" y="293414"/>
                      <a:pt x="1672896" y="366402"/>
                    </a:cubicBezTo>
                    <a:cubicBezTo>
                      <a:pt x="1802815" y="439390"/>
                      <a:pt x="1906459" y="468586"/>
                      <a:pt x="1988206" y="489023"/>
                    </a:cubicBezTo>
                    <a:cubicBezTo>
                      <a:pt x="2069953" y="509460"/>
                      <a:pt x="2163379" y="489023"/>
                      <a:pt x="2163379" y="489023"/>
                    </a:cubicBezTo>
                  </a:path>
                </a:pathLst>
              </a:cu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
          <p:nvSpPr>
            <p:cNvPr id="76851" name="TextBox 35"/>
            <p:cNvSpPr txBox="1">
              <a:spLocks noChangeArrowheads="1"/>
            </p:cNvSpPr>
            <p:nvPr/>
          </p:nvSpPr>
          <p:spPr bwMode="auto">
            <a:xfrm>
              <a:off x="4787930" y="5600782"/>
              <a:ext cx="255987" cy="246221"/>
            </a:xfrm>
            <a:prstGeom prst="rect">
              <a:avLst/>
            </a:prstGeom>
            <a:noFill/>
            <a:ln w="9525">
              <a:noFill/>
              <a:miter lim="800000"/>
              <a:headEnd/>
              <a:tailEnd/>
            </a:ln>
          </p:spPr>
          <p:txBody>
            <a:bodyPr wrap="none">
              <a:prstTxWarp prst="textNoShape">
                <a:avLst/>
              </a:prstTxWarp>
              <a:spAutoFit/>
            </a:bodyPr>
            <a:lstStyle/>
            <a:p>
              <a:r>
                <a:rPr lang="en-US" sz="1000"/>
                <a:t>2</a:t>
              </a:r>
            </a:p>
          </p:txBody>
        </p:sp>
        <p:sp>
          <p:nvSpPr>
            <p:cNvPr id="76852" name="TextBox 36"/>
            <p:cNvSpPr txBox="1">
              <a:spLocks noChangeArrowheads="1"/>
            </p:cNvSpPr>
            <p:nvPr/>
          </p:nvSpPr>
          <p:spPr bwMode="auto">
            <a:xfrm>
              <a:off x="5539808" y="5934616"/>
              <a:ext cx="255987" cy="246221"/>
            </a:xfrm>
            <a:prstGeom prst="rect">
              <a:avLst/>
            </a:prstGeom>
            <a:noFill/>
            <a:ln w="9525">
              <a:noFill/>
              <a:miter lim="800000"/>
              <a:headEnd/>
              <a:tailEnd/>
            </a:ln>
          </p:spPr>
          <p:txBody>
            <a:bodyPr wrap="none">
              <a:prstTxWarp prst="textNoShape">
                <a:avLst/>
              </a:prstTxWarp>
              <a:spAutoFit/>
            </a:bodyPr>
            <a:lstStyle/>
            <a:p>
              <a:r>
                <a:rPr lang="en-US" sz="1000"/>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6" grpId="0"/>
      <p:bldP spid="27" grpId="0"/>
      <p:bldP spid="38" grpId="0"/>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ea typeface="ＭＳ Ｐゴシック" pitchFamily="-1" charset="-128"/>
                <a:cs typeface="ＭＳ Ｐゴシック" pitchFamily="-1" charset="-128"/>
              </a:rPr>
              <a:t>Sampling new images</a:t>
            </a:r>
          </a:p>
        </p:txBody>
      </p:sp>
      <p:pic>
        <p:nvPicPr>
          <p:cNvPr id="10" name="Picture 9"/>
          <p:cNvPicPr>
            <a:picLocks noChangeAspect="1"/>
          </p:cNvPicPr>
          <p:nvPr/>
        </p:nvPicPr>
        <p:blipFill>
          <a:blip r:embed="rId2"/>
          <a:srcRect/>
          <a:stretch>
            <a:fillRect/>
          </a:stretch>
        </p:blipFill>
        <p:spPr bwMode="auto">
          <a:xfrm>
            <a:off x="3003550" y="2908300"/>
            <a:ext cx="1436688" cy="1566863"/>
          </a:xfrm>
          <a:prstGeom prst="rect">
            <a:avLst/>
          </a:prstGeom>
          <a:noFill/>
          <a:ln w="9525">
            <a:noFill/>
            <a:miter lim="800000"/>
            <a:headEnd/>
            <a:tailEnd/>
          </a:ln>
        </p:spPr>
      </p:pic>
      <p:pic>
        <p:nvPicPr>
          <p:cNvPr id="77828" name="Picture 11"/>
          <p:cNvPicPr>
            <a:picLocks noChangeAspect="1"/>
          </p:cNvPicPr>
          <p:nvPr/>
        </p:nvPicPr>
        <p:blipFill>
          <a:blip r:embed="rId3"/>
          <a:srcRect/>
          <a:stretch>
            <a:fillRect/>
          </a:stretch>
        </p:blipFill>
        <p:spPr bwMode="auto">
          <a:xfrm>
            <a:off x="112713" y="2370138"/>
            <a:ext cx="2619375" cy="2619375"/>
          </a:xfrm>
          <a:prstGeom prst="rect">
            <a:avLst/>
          </a:prstGeom>
          <a:noFill/>
          <a:ln w="9525">
            <a:noFill/>
            <a:miter lim="800000"/>
            <a:headEnd/>
            <a:tailEnd/>
          </a:ln>
        </p:spPr>
      </p:pic>
      <p:grpSp>
        <p:nvGrpSpPr>
          <p:cNvPr id="2" name="Group 16"/>
          <p:cNvGrpSpPr>
            <a:grpSpLocks/>
          </p:cNvGrpSpPr>
          <p:nvPr/>
        </p:nvGrpSpPr>
        <p:grpSpPr bwMode="auto">
          <a:xfrm>
            <a:off x="5419725" y="1938338"/>
            <a:ext cx="3556000" cy="3965575"/>
            <a:chOff x="5420080" y="1937926"/>
            <a:chExt cx="3556332" cy="3965932"/>
          </a:xfrm>
        </p:grpSpPr>
        <p:sp>
          <p:nvSpPr>
            <p:cNvPr id="77833" name="TextBox 9"/>
            <p:cNvSpPr txBox="1">
              <a:spLocks noChangeArrowheads="1"/>
            </p:cNvSpPr>
            <p:nvPr/>
          </p:nvSpPr>
          <p:spPr bwMode="auto">
            <a:xfrm>
              <a:off x="6898927" y="5533971"/>
              <a:ext cx="968375" cy="369887"/>
            </a:xfrm>
            <a:prstGeom prst="rect">
              <a:avLst/>
            </a:prstGeom>
            <a:noFill/>
            <a:ln w="9525">
              <a:noFill/>
              <a:miter lim="800000"/>
              <a:headEnd/>
              <a:tailEnd/>
            </a:ln>
          </p:spPr>
          <p:txBody>
            <a:bodyPr wrap="none">
              <a:prstTxWarp prst="textNoShape">
                <a:avLst/>
              </a:prstTxWarp>
              <a:spAutoFit/>
            </a:bodyPr>
            <a:lstStyle/>
            <a:p>
              <a:r>
                <a:rPr lang="en-US"/>
                <a:t>Sample</a:t>
              </a:r>
            </a:p>
          </p:txBody>
        </p:sp>
        <p:pic>
          <p:nvPicPr>
            <p:cNvPr id="77834" name="Picture 12"/>
            <p:cNvPicPr>
              <a:picLocks noChangeAspect="1"/>
            </p:cNvPicPr>
            <p:nvPr/>
          </p:nvPicPr>
          <p:blipFill>
            <a:blip r:embed="rId4"/>
            <a:srcRect/>
            <a:stretch>
              <a:fillRect/>
            </a:stretch>
          </p:blipFill>
          <p:spPr bwMode="auto">
            <a:xfrm>
              <a:off x="5420080" y="1937926"/>
              <a:ext cx="3556332" cy="3565642"/>
            </a:xfrm>
            <a:prstGeom prst="rect">
              <a:avLst/>
            </a:prstGeom>
            <a:noFill/>
            <a:ln w="9525">
              <a:noFill/>
              <a:miter lim="800000"/>
              <a:headEnd/>
              <a:tailEnd/>
            </a:ln>
          </p:spPr>
        </p:pic>
      </p:grpSp>
      <p:grpSp>
        <p:nvGrpSpPr>
          <p:cNvPr id="3" name="Group 15"/>
          <p:cNvGrpSpPr>
            <a:grpSpLocks/>
          </p:cNvGrpSpPr>
          <p:nvPr/>
        </p:nvGrpSpPr>
        <p:grpSpPr bwMode="auto">
          <a:xfrm>
            <a:off x="3781425" y="950913"/>
            <a:ext cx="4976813" cy="1833562"/>
            <a:chOff x="3781778" y="951349"/>
            <a:chExt cx="4976525" cy="1833244"/>
          </a:xfrm>
        </p:grpSpPr>
        <p:pic>
          <p:nvPicPr>
            <p:cNvPr id="77831" name="Picture 13"/>
            <p:cNvPicPr>
              <a:picLocks noChangeAspect="1"/>
            </p:cNvPicPr>
            <p:nvPr/>
          </p:nvPicPr>
          <p:blipFill>
            <a:blip r:embed="rId5"/>
            <a:srcRect/>
            <a:stretch>
              <a:fillRect/>
            </a:stretch>
          </p:blipFill>
          <p:spPr bwMode="auto">
            <a:xfrm>
              <a:off x="5588007" y="951349"/>
              <a:ext cx="3170296" cy="889445"/>
            </a:xfrm>
            <a:prstGeom prst="rect">
              <a:avLst/>
            </a:prstGeom>
            <a:noFill/>
            <a:ln w="9525">
              <a:noFill/>
              <a:miter lim="800000"/>
              <a:headEnd/>
              <a:tailEnd/>
            </a:ln>
          </p:spPr>
        </p:pic>
        <p:sp>
          <p:nvSpPr>
            <p:cNvPr id="15" name="Freeform 14"/>
            <p:cNvSpPr/>
            <p:nvPr/>
          </p:nvSpPr>
          <p:spPr>
            <a:xfrm>
              <a:off x="3781778" y="1552907"/>
              <a:ext cx="4195520" cy="1231686"/>
            </a:xfrm>
            <a:custGeom>
              <a:avLst/>
              <a:gdLst>
                <a:gd name="connsiteX0" fmla="*/ 0 w 4195703"/>
                <a:gd name="connsiteY0" fmla="*/ 1232371 h 1232371"/>
                <a:gd name="connsiteX1" fmla="*/ 395111 w 4195703"/>
                <a:gd name="connsiteY1" fmla="*/ 780815 h 1232371"/>
                <a:gd name="connsiteX2" fmla="*/ 1364074 w 4195703"/>
                <a:gd name="connsiteY2" fmla="*/ 460963 h 1232371"/>
                <a:gd name="connsiteX3" fmla="*/ 3160889 w 4195703"/>
                <a:gd name="connsiteY3" fmla="*/ 282222 h 1232371"/>
                <a:gd name="connsiteX4" fmla="*/ 3969926 w 4195703"/>
                <a:gd name="connsiteY4" fmla="*/ 169334 h 1232371"/>
                <a:gd name="connsiteX5" fmla="*/ 4195703 w 4195703"/>
                <a:gd name="connsiteY5" fmla="*/ 0 h 123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5703" h="1232371">
                  <a:moveTo>
                    <a:pt x="0" y="1232371"/>
                  </a:moveTo>
                  <a:cubicBezTo>
                    <a:pt x="83882" y="1070877"/>
                    <a:pt x="167765" y="909383"/>
                    <a:pt x="395111" y="780815"/>
                  </a:cubicBezTo>
                  <a:cubicBezTo>
                    <a:pt x="622457" y="652247"/>
                    <a:pt x="903111" y="544062"/>
                    <a:pt x="1364074" y="460963"/>
                  </a:cubicBezTo>
                  <a:cubicBezTo>
                    <a:pt x="1825037" y="377864"/>
                    <a:pt x="2726580" y="330827"/>
                    <a:pt x="3160889" y="282222"/>
                  </a:cubicBezTo>
                  <a:cubicBezTo>
                    <a:pt x="3595198" y="233617"/>
                    <a:pt x="3797457" y="216371"/>
                    <a:pt x="3969926" y="169334"/>
                  </a:cubicBezTo>
                  <a:cubicBezTo>
                    <a:pt x="4142395" y="122297"/>
                    <a:pt x="4195703" y="0"/>
                    <a:pt x="4195703" y="0"/>
                  </a:cubicBezTo>
                </a:path>
              </a:pathLst>
            </a:custGeom>
            <a:noFill/>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smtClean="0">
                <a:ea typeface="ＭＳ Ｐゴシック" pitchFamily="-1" charset="-128"/>
                <a:cs typeface="ＭＳ Ｐゴシック" pitchFamily="-1" charset="-128"/>
              </a:rPr>
              <a:t>Sampling new images</a:t>
            </a:r>
          </a:p>
        </p:txBody>
      </p:sp>
      <p:pic>
        <p:nvPicPr>
          <p:cNvPr id="78851" name="Picture 2"/>
          <p:cNvPicPr>
            <a:picLocks noChangeAspect="1"/>
          </p:cNvPicPr>
          <p:nvPr/>
        </p:nvPicPr>
        <p:blipFill>
          <a:blip r:embed="rId2"/>
          <a:srcRect/>
          <a:stretch>
            <a:fillRect/>
          </a:stretch>
        </p:blipFill>
        <p:spPr bwMode="auto">
          <a:xfrm>
            <a:off x="392113" y="1190625"/>
            <a:ext cx="3890962" cy="3930650"/>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4994275" y="1166813"/>
            <a:ext cx="3910013" cy="3911600"/>
          </a:xfrm>
          <a:prstGeom prst="rect">
            <a:avLst/>
          </a:prstGeom>
          <a:noFill/>
          <a:ln w="9525">
            <a:noFill/>
            <a:miter lim="800000"/>
            <a:headEnd/>
            <a:tailEnd/>
          </a:ln>
        </p:spPr>
      </p:pic>
      <p:sp>
        <p:nvSpPr>
          <p:cNvPr id="6" name="TextBox 5"/>
          <p:cNvSpPr txBox="1">
            <a:spLocks noChangeArrowheads="1"/>
          </p:cNvSpPr>
          <p:nvPr/>
        </p:nvSpPr>
        <p:spPr bwMode="auto">
          <a:xfrm>
            <a:off x="463550" y="5368925"/>
            <a:ext cx="8556625" cy="1200150"/>
          </a:xfrm>
          <a:prstGeom prst="rect">
            <a:avLst/>
          </a:prstGeom>
          <a:noFill/>
          <a:ln w="9525">
            <a:noFill/>
            <a:miter lim="800000"/>
            <a:headEnd/>
            <a:tailEnd/>
          </a:ln>
        </p:spPr>
        <p:txBody>
          <a:bodyPr wrap="none">
            <a:prstTxWarp prst="textNoShape">
              <a:avLst/>
            </a:prstTxWarp>
            <a:spAutoFit/>
          </a:bodyPr>
          <a:lstStyle/>
          <a:p>
            <a:r>
              <a:rPr lang="en-US" b="1"/>
              <a:t>Note</a:t>
            </a:r>
            <a:r>
              <a:rPr lang="en-US"/>
              <a:t>: The average of many hair images will not give a distribution for hair images.</a:t>
            </a:r>
            <a:br>
              <a:rPr lang="en-US"/>
            </a:br>
            <a:r>
              <a:rPr lang="en-US" i="1"/>
              <a:t>I believe </a:t>
            </a:r>
            <a:r>
              <a:rPr lang="en-US"/>
              <a:t>we will get clouds again…</a:t>
            </a:r>
          </a:p>
          <a:p>
            <a:r>
              <a:rPr lang="en-US"/>
              <a:t>This representation does not encode other correlations like: </a:t>
            </a:r>
            <a:br>
              <a:rPr lang="en-US"/>
            </a:br>
            <a:r>
              <a:rPr lang="en-US"/>
              <a:t>				“all hairs should follow a similar orientation”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sz="quarter"/>
          </p:nvPr>
        </p:nvSpPr>
        <p:spPr>
          <a:noFill/>
        </p:spPr>
        <p:txBody>
          <a:bodyPr/>
          <a:lstStyle/>
          <a:p>
            <a:r>
              <a:rPr lang="en-US">
                <a:ea typeface="ＭＳ Ｐゴシック" pitchFamily="-1" charset="-128"/>
                <a:cs typeface="ＭＳ Ｐゴシック" pitchFamily="-1" charset="-128"/>
              </a:rPr>
              <a:t>Randomizing the phase</a:t>
            </a:r>
          </a:p>
        </p:txBody>
      </p:sp>
      <p:pic>
        <p:nvPicPr>
          <p:cNvPr id="72707" name="Picture 3" descr="TH06A"/>
          <p:cNvPicPr>
            <a:picLocks noGrp="1" noChangeAspect="1" noChangeArrowheads="1"/>
          </p:cNvPicPr>
          <p:nvPr>
            <p:ph sz="quarter" idx="1"/>
          </p:nvPr>
        </p:nvPicPr>
        <p:blipFill>
          <a:blip r:embed="rId2"/>
          <a:srcRect/>
          <a:stretch>
            <a:fillRect/>
          </a:stretch>
        </p:blipFill>
        <p:spPr>
          <a:xfrm>
            <a:off x="1219200" y="4191000"/>
            <a:ext cx="2185988" cy="2185988"/>
          </a:xfrm>
          <a:noFill/>
          <a:ln w="28575">
            <a:solidFill>
              <a:schemeClr val="hlink"/>
            </a:solidFill>
          </a:ln>
        </p:spPr>
      </p:pic>
      <p:pic>
        <p:nvPicPr>
          <p:cNvPr id="72708" name="Picture 4" descr="H06A"/>
          <p:cNvPicPr>
            <a:picLocks noChangeAspect="1" noChangeArrowheads="1"/>
          </p:cNvPicPr>
          <p:nvPr/>
        </p:nvPicPr>
        <p:blipFill>
          <a:blip r:embed="rId3"/>
          <a:srcRect/>
          <a:stretch>
            <a:fillRect/>
          </a:stretch>
        </p:blipFill>
        <p:spPr bwMode="auto">
          <a:xfrm>
            <a:off x="1219200" y="1524000"/>
            <a:ext cx="2209800" cy="2209800"/>
          </a:xfrm>
          <a:prstGeom prst="rect">
            <a:avLst/>
          </a:prstGeom>
          <a:noFill/>
          <a:ln w="28575">
            <a:solidFill>
              <a:schemeClr val="hlink"/>
            </a:solidFill>
            <a:miter lim="800000"/>
            <a:headEnd/>
            <a:tailEnd/>
          </a:ln>
        </p:spPr>
      </p:pic>
      <p:grpSp>
        <p:nvGrpSpPr>
          <p:cNvPr id="2" name="Group 5"/>
          <p:cNvGrpSpPr>
            <a:grpSpLocks/>
          </p:cNvGrpSpPr>
          <p:nvPr/>
        </p:nvGrpSpPr>
        <p:grpSpPr bwMode="auto">
          <a:xfrm>
            <a:off x="3598863" y="1524000"/>
            <a:ext cx="4549775" cy="4854575"/>
            <a:chOff x="2654" y="960"/>
            <a:chExt cx="2866" cy="3058"/>
          </a:xfrm>
        </p:grpSpPr>
        <p:pic>
          <p:nvPicPr>
            <p:cNvPr id="72710" name="Picture 6" descr="TL01A"/>
            <p:cNvPicPr>
              <a:picLocks noChangeAspect="1" noChangeArrowheads="1"/>
            </p:cNvPicPr>
            <p:nvPr/>
          </p:nvPicPr>
          <p:blipFill>
            <a:blip r:embed="rId4"/>
            <a:srcRect/>
            <a:stretch>
              <a:fillRect/>
            </a:stretch>
          </p:blipFill>
          <p:spPr bwMode="auto">
            <a:xfrm>
              <a:off x="2654" y="2640"/>
              <a:ext cx="1377" cy="1377"/>
            </a:xfrm>
            <a:prstGeom prst="rect">
              <a:avLst/>
            </a:prstGeom>
            <a:noFill/>
            <a:ln w="19050">
              <a:solidFill>
                <a:schemeClr val="hlink"/>
              </a:solidFill>
              <a:miter lim="800000"/>
              <a:headEnd/>
              <a:tailEnd/>
            </a:ln>
          </p:spPr>
        </p:pic>
        <p:pic>
          <p:nvPicPr>
            <p:cNvPr id="72711" name="Picture 7" descr="TmanN1"/>
            <p:cNvPicPr>
              <a:picLocks noChangeAspect="1" noChangeArrowheads="1"/>
            </p:cNvPicPr>
            <p:nvPr/>
          </p:nvPicPr>
          <p:blipFill>
            <a:blip r:embed="rId5"/>
            <a:srcRect/>
            <a:stretch>
              <a:fillRect/>
            </a:stretch>
          </p:blipFill>
          <p:spPr bwMode="auto">
            <a:xfrm>
              <a:off x="4142" y="2640"/>
              <a:ext cx="1378" cy="1378"/>
            </a:xfrm>
            <a:prstGeom prst="rect">
              <a:avLst/>
            </a:prstGeom>
            <a:noFill/>
            <a:ln w="19050">
              <a:solidFill>
                <a:schemeClr val="hlink"/>
              </a:solidFill>
              <a:miter lim="800000"/>
              <a:headEnd/>
              <a:tailEnd/>
            </a:ln>
          </p:spPr>
        </p:pic>
        <p:pic>
          <p:nvPicPr>
            <p:cNvPr id="72712" name="Picture 8" descr="manN1"/>
            <p:cNvPicPr>
              <a:picLocks noChangeAspect="1" noChangeArrowheads="1"/>
            </p:cNvPicPr>
            <p:nvPr/>
          </p:nvPicPr>
          <p:blipFill>
            <a:blip r:embed="rId6"/>
            <a:srcRect/>
            <a:stretch>
              <a:fillRect/>
            </a:stretch>
          </p:blipFill>
          <p:spPr bwMode="auto">
            <a:xfrm>
              <a:off x="4142" y="960"/>
              <a:ext cx="1378" cy="1378"/>
            </a:xfrm>
            <a:prstGeom prst="rect">
              <a:avLst/>
            </a:prstGeom>
            <a:noFill/>
            <a:ln w="19050">
              <a:solidFill>
                <a:schemeClr val="hlink"/>
              </a:solidFill>
              <a:miter lim="800000"/>
              <a:headEnd/>
              <a:tailEnd/>
            </a:ln>
          </p:spPr>
        </p:pic>
        <p:pic>
          <p:nvPicPr>
            <p:cNvPr id="72713" name="Picture 9" descr="L01B"/>
            <p:cNvPicPr>
              <a:picLocks noChangeAspect="1" noChangeArrowheads="1"/>
            </p:cNvPicPr>
            <p:nvPr/>
          </p:nvPicPr>
          <p:blipFill>
            <a:blip r:embed="rId7"/>
            <a:srcRect/>
            <a:stretch>
              <a:fillRect/>
            </a:stretch>
          </p:blipFill>
          <p:spPr bwMode="auto">
            <a:xfrm>
              <a:off x="2654" y="960"/>
              <a:ext cx="1392" cy="1392"/>
            </a:xfrm>
            <a:prstGeom prst="rect">
              <a:avLst/>
            </a:prstGeom>
            <a:noFill/>
            <a:ln w="19050">
              <a:solidFill>
                <a:schemeClr val="hlink"/>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79875" name="Picture 10"/>
          <p:cNvPicPr>
            <a:picLocks noChangeAspect="1"/>
          </p:cNvPicPr>
          <p:nvPr/>
        </p:nvPicPr>
        <p:blipFill>
          <a:blip r:embed="rId2"/>
          <a:srcRect/>
          <a:stretch>
            <a:fillRect/>
          </a:stretch>
        </p:blipFill>
        <p:spPr bwMode="auto">
          <a:xfrm>
            <a:off x="6265863" y="1604963"/>
            <a:ext cx="2393950" cy="2378075"/>
          </a:xfrm>
          <a:prstGeom prst="rect">
            <a:avLst/>
          </a:prstGeom>
          <a:noFill/>
          <a:ln w="9525">
            <a:noFill/>
            <a:miter lim="800000"/>
            <a:headEnd/>
            <a:tailEnd/>
          </a:ln>
        </p:spPr>
      </p:pic>
      <p:pic>
        <p:nvPicPr>
          <p:cNvPr id="79876"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pic>
        <p:nvPicPr>
          <p:cNvPr id="79877" name="Picture 13"/>
          <p:cNvPicPr>
            <a:picLocks noChangeAspect="1"/>
          </p:cNvPicPr>
          <p:nvPr/>
        </p:nvPicPr>
        <p:blipFill>
          <a:blip r:embed="rId4"/>
          <a:srcRect/>
          <a:stretch>
            <a:fillRect/>
          </a:stretch>
        </p:blipFill>
        <p:spPr bwMode="auto">
          <a:xfrm>
            <a:off x="6318250" y="4210050"/>
            <a:ext cx="2462213" cy="2032000"/>
          </a:xfrm>
          <a:prstGeom prst="rect">
            <a:avLst/>
          </a:prstGeom>
          <a:noFill/>
          <a:ln w="9525">
            <a:noFill/>
            <a:miter lim="800000"/>
            <a:headEnd/>
            <a:tailEnd/>
          </a:ln>
        </p:spPr>
      </p:pic>
      <p:pic>
        <p:nvPicPr>
          <p:cNvPr id="79878" name="Picture 15"/>
          <p:cNvPicPr>
            <a:picLocks noChangeAspect="1"/>
          </p:cNvPicPr>
          <p:nvPr/>
        </p:nvPicPr>
        <p:blipFill>
          <a:blip r:embed="rId5"/>
          <a:srcRect/>
          <a:stretch>
            <a:fillRect/>
          </a:stretch>
        </p:blipFill>
        <p:spPr bwMode="auto">
          <a:xfrm>
            <a:off x="509588" y="4222750"/>
            <a:ext cx="2506662" cy="2055813"/>
          </a:xfrm>
          <a:prstGeom prst="rect">
            <a:avLst/>
          </a:prstGeom>
          <a:noFill/>
          <a:ln w="9525">
            <a:noFill/>
            <a:miter lim="800000"/>
            <a:headEnd/>
            <a:tailEnd/>
          </a:ln>
        </p:spPr>
      </p:pic>
      <p:sp>
        <p:nvSpPr>
          <p:cNvPr id="79879"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79880" name="TextBox 18"/>
          <p:cNvSpPr txBox="1">
            <a:spLocks noChangeArrowheads="1"/>
          </p:cNvSpPr>
          <p:nvPr/>
        </p:nvSpPr>
        <p:spPr bwMode="auto">
          <a:xfrm>
            <a:off x="5878513" y="2524125"/>
            <a:ext cx="423862" cy="585788"/>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79881"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a:t>Decomposition of a noisy image </a:t>
            </a:r>
          </a:p>
        </p:txBody>
      </p:sp>
      <p:pic>
        <p:nvPicPr>
          <p:cNvPr id="79882" name="Picture 20"/>
          <p:cNvPicPr>
            <a:picLocks noChangeAspect="1"/>
          </p:cNvPicPr>
          <p:nvPr/>
        </p:nvPicPr>
        <p:blipFill>
          <a:blip r:embed="rId6"/>
          <a:srcRect/>
          <a:stretch>
            <a:fillRect/>
          </a:stretch>
        </p:blipFill>
        <p:spPr bwMode="auto">
          <a:xfrm>
            <a:off x="1243013" y="1435100"/>
            <a:ext cx="966787" cy="350838"/>
          </a:xfrm>
          <a:prstGeom prst="rect">
            <a:avLst/>
          </a:prstGeom>
          <a:noFill/>
          <a:ln w="9525">
            <a:noFill/>
            <a:miter lim="800000"/>
            <a:headEnd/>
            <a:tailEnd/>
          </a:ln>
        </p:spPr>
      </p:pic>
      <p:pic>
        <p:nvPicPr>
          <p:cNvPr id="79883" name="Picture 21"/>
          <p:cNvPicPr>
            <a:picLocks noChangeAspect="1"/>
          </p:cNvPicPr>
          <p:nvPr/>
        </p:nvPicPr>
        <p:blipFill>
          <a:blip r:embed="rId7"/>
          <a:srcRect/>
          <a:stretch>
            <a:fillRect/>
          </a:stretch>
        </p:blipFill>
        <p:spPr bwMode="auto">
          <a:xfrm>
            <a:off x="7096125" y="1441450"/>
            <a:ext cx="833438" cy="328613"/>
          </a:xfrm>
          <a:prstGeom prst="rect">
            <a:avLst/>
          </a:prstGeom>
          <a:noFill/>
          <a:ln w="9525">
            <a:noFill/>
            <a:miter lim="800000"/>
            <a:headEnd/>
            <a:tailEnd/>
          </a:ln>
        </p:spPr>
      </p:pic>
      <p:pic>
        <p:nvPicPr>
          <p:cNvPr id="79884" name="Picture 11"/>
          <p:cNvPicPr>
            <a:picLocks noChangeAspect="1"/>
          </p:cNvPicPr>
          <p:nvPr/>
        </p:nvPicPr>
        <p:blipFill>
          <a:blip r:embed="rId8"/>
          <a:srcRect/>
          <a:stretch>
            <a:fillRect/>
          </a:stretch>
        </p:blipFill>
        <p:spPr bwMode="auto">
          <a:xfrm>
            <a:off x="3509963" y="1590675"/>
            <a:ext cx="2387600" cy="2365375"/>
          </a:xfrm>
          <a:prstGeom prst="rect">
            <a:avLst/>
          </a:prstGeom>
          <a:noFill/>
          <a:ln w="9525">
            <a:noFill/>
            <a:miter lim="800000"/>
            <a:headEnd/>
            <a:tailEnd/>
          </a:ln>
        </p:spPr>
      </p:pic>
      <p:pic>
        <p:nvPicPr>
          <p:cNvPr id="79885" name="Picture 14"/>
          <p:cNvPicPr>
            <a:picLocks noChangeAspect="1"/>
          </p:cNvPicPr>
          <p:nvPr/>
        </p:nvPicPr>
        <p:blipFill>
          <a:blip r:embed="rId9"/>
          <a:srcRect/>
          <a:stretch>
            <a:fillRect/>
          </a:stretch>
        </p:blipFill>
        <p:spPr bwMode="auto">
          <a:xfrm>
            <a:off x="3457575" y="4062413"/>
            <a:ext cx="2566988" cy="2227262"/>
          </a:xfrm>
          <a:prstGeom prst="rect">
            <a:avLst/>
          </a:prstGeom>
          <a:noFill/>
          <a:ln w="9525">
            <a:noFill/>
            <a:miter lim="800000"/>
            <a:headEnd/>
            <a:tailEnd/>
          </a:ln>
        </p:spPr>
      </p:pic>
      <p:pic>
        <p:nvPicPr>
          <p:cNvPr id="79886" name="Picture 22"/>
          <p:cNvPicPr>
            <a:picLocks noChangeAspect="1"/>
          </p:cNvPicPr>
          <p:nvPr/>
        </p:nvPicPr>
        <p:blipFill>
          <a:blip r:embed="rId10"/>
          <a:srcRect/>
          <a:stretch>
            <a:fillRect/>
          </a:stretch>
        </p:blipFill>
        <p:spPr bwMode="auto">
          <a:xfrm>
            <a:off x="4354513" y="1398588"/>
            <a:ext cx="863600" cy="338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pitchFamily="-10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pitchFamily="-106" charset="0"/>
          </a:defRPr>
        </a:defPPr>
      </a:lstStyle>
    </a:lnDef>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12127</TotalTime>
  <Words>1902</Words>
  <Application>Microsoft Macintosh PowerPoint</Application>
  <PresentationFormat>On-screen Show (4:3)</PresentationFormat>
  <Paragraphs>426</Paragraphs>
  <Slides>112</Slides>
  <Notes>14</Notes>
  <HiddenSlides>0</HiddenSlides>
  <MMClips>4</MMClips>
  <ScaleCrop>false</ScaleCrop>
  <HeadingPairs>
    <vt:vector size="6" baseType="variant">
      <vt:variant>
        <vt:lpstr>Design Template</vt:lpstr>
      </vt:variant>
      <vt:variant>
        <vt:i4>4</vt:i4>
      </vt:variant>
      <vt:variant>
        <vt:lpstr>Embedded OLE Servers</vt:lpstr>
      </vt:variant>
      <vt:variant>
        <vt:i4>3</vt:i4>
      </vt:variant>
      <vt:variant>
        <vt:lpstr>Slide Titles</vt:lpstr>
      </vt:variant>
      <vt:variant>
        <vt:i4>112</vt:i4>
      </vt:variant>
    </vt:vector>
  </HeadingPairs>
  <TitlesOfParts>
    <vt:vector size="119" baseType="lpstr">
      <vt:lpstr>Office Theme</vt:lpstr>
      <vt:lpstr>1_Office Theme</vt:lpstr>
      <vt:lpstr>2_Office Theme</vt:lpstr>
      <vt:lpstr>Custom Design</vt:lpstr>
      <vt:lpstr>Image</vt:lpstr>
      <vt:lpstr>Equation</vt:lpstr>
      <vt:lpstr>Picture</vt:lpstr>
      <vt:lpstr>Slide 1</vt:lpstr>
      <vt:lpstr>Slide 2</vt:lpstr>
      <vt:lpstr>Slide 3</vt:lpstr>
      <vt:lpstr>Slide 4</vt:lpstr>
      <vt:lpstr>Slide 5</vt:lpstr>
      <vt:lpstr>Slide 6</vt:lpstr>
      <vt:lpstr>Slide 7</vt:lpstr>
      <vt:lpstr>But why are we tuned to anything?</vt:lpstr>
      <vt:lpstr>Slide 9</vt:lpstr>
      <vt:lpstr>Separating images into components</vt:lpstr>
      <vt:lpstr>Prototypical vision problem</vt:lpstr>
      <vt:lpstr>Separating images into components</vt:lpstr>
      <vt:lpstr>Slide 13</vt:lpstr>
      <vt:lpstr>Separating images into components</vt:lpstr>
      <vt:lpstr>Separating images into components</vt:lpstr>
      <vt:lpstr>Noise on the image  vs. noise in the world</vt:lpstr>
      <vt:lpstr>Noise or texture?</vt:lpstr>
      <vt:lpstr>Separating images into components</vt:lpstr>
      <vt:lpstr>Slide 19</vt:lpstr>
      <vt:lpstr>Separating images into components</vt:lpstr>
      <vt:lpstr>Slide 21</vt:lpstr>
      <vt:lpstr>Taking a picture…</vt:lpstr>
      <vt:lpstr>Why does picture appear blurry?</vt:lpstr>
      <vt:lpstr>Let’s take a photo</vt:lpstr>
      <vt:lpstr>Slide 25</vt:lpstr>
      <vt:lpstr>Slow-motion replay</vt:lpstr>
      <vt:lpstr>Slow-motion replay</vt:lpstr>
      <vt:lpstr>Image formation process</vt:lpstr>
      <vt:lpstr>Why is this hard?</vt:lpstr>
      <vt:lpstr>Multiple possible solutions</vt:lpstr>
      <vt:lpstr>Slide 31</vt:lpstr>
      <vt:lpstr>How do your tell black from white?</vt:lpstr>
      <vt:lpstr>Slide 33</vt:lpstr>
      <vt:lpstr>Slide 34</vt:lpstr>
      <vt:lpstr>Slide 35</vt:lpstr>
      <vt:lpstr>Slide 36</vt:lpstr>
      <vt:lpstr>Forming an Image</vt:lpstr>
      <vt:lpstr>Painting the Surface</vt:lpstr>
      <vt:lpstr>Goal</vt:lpstr>
      <vt:lpstr>Slide 40</vt:lpstr>
      <vt:lpstr>Intrinsic images</vt:lpstr>
      <vt:lpstr>Slide 42</vt:lpstr>
      <vt:lpstr>Retinex</vt:lpstr>
      <vt:lpstr>Retinex</vt:lpstr>
      <vt:lpstr>Retinex</vt:lpstr>
      <vt:lpstr>Retinex</vt:lpstr>
      <vt:lpstr>[-1 1]</vt:lpstr>
      <vt:lpstr>[-1 1]T</vt:lpstr>
      <vt:lpstr>Back to the image</vt:lpstr>
      <vt:lpstr>Reconstruction from derivatives</vt:lpstr>
      <vt:lpstr>Reconstruction</vt:lpstr>
      <vt:lpstr>Editing the edge image</vt:lpstr>
      <vt:lpstr>Thresholding edges</vt:lpstr>
      <vt:lpstr>Retinex</vt:lpstr>
      <vt:lpstr>Slide 55</vt:lpstr>
      <vt:lpstr>Slide 56</vt:lpstr>
      <vt:lpstr>Slide 57</vt:lpstr>
      <vt:lpstr>Slide 58</vt:lpstr>
      <vt:lpstr>Slide 59</vt:lpstr>
      <vt:lpstr>Craik-O'Brien-Cornsweet effect</vt:lpstr>
      <vt:lpstr>Slide 61</vt:lpstr>
      <vt:lpstr>Slide 62</vt:lpstr>
      <vt:lpstr>Slide 63</vt:lpstr>
      <vt:lpstr>Slide 64</vt:lpstr>
      <vt:lpstr>Slide 65</vt:lpstr>
      <vt:lpstr>Prototypical vision problem</vt:lpstr>
      <vt:lpstr>Slide 67</vt:lpstr>
      <vt:lpstr>Bayesian approach</vt:lpstr>
      <vt:lpstr>Bayesian approach</vt:lpstr>
      <vt:lpstr>Statistical modeling of images</vt:lpstr>
      <vt:lpstr>Visual Worlds</vt:lpstr>
      <vt:lpstr>Visual Worlds</vt:lpstr>
      <vt:lpstr>Visual Worlds</vt:lpstr>
      <vt:lpstr>Visual Worlds</vt:lpstr>
      <vt:lpstr>Visual Worlds</vt:lpstr>
      <vt:lpstr>Visual Worlds</vt:lpstr>
      <vt:lpstr>Visual Worlds</vt:lpstr>
      <vt:lpstr>Visual Worlds</vt:lpstr>
      <vt:lpstr>Visual Worlds</vt:lpstr>
      <vt:lpstr>Slide 80</vt:lpstr>
      <vt:lpstr>Statistical modeling of images</vt:lpstr>
      <vt:lpstr>Statistical modeling of images</vt:lpstr>
      <vt:lpstr>Fitting the model</vt:lpstr>
      <vt:lpstr>Sampling new images</vt:lpstr>
      <vt:lpstr>Sampling new images</vt:lpstr>
      <vt:lpstr>The importance of distribution of intensities</vt:lpstr>
      <vt:lpstr>Statistical modeling of images</vt:lpstr>
      <vt:lpstr>Statistical modeling of images</vt:lpstr>
      <vt:lpstr>Slide 89</vt:lpstr>
      <vt:lpstr>Dead leaves models</vt:lpstr>
      <vt:lpstr>A remarkable property of natural images</vt:lpstr>
      <vt:lpstr>Slide 92</vt:lpstr>
      <vt:lpstr>Contrast Sensitivity Function</vt:lpstr>
      <vt:lpstr>Laplacian</vt:lpstr>
      <vt:lpstr>Gaussian model</vt:lpstr>
      <vt:lpstr>Sampling new images</vt:lpstr>
      <vt:lpstr>Sampling new images</vt:lpstr>
      <vt:lpstr>Randomizing the phase</vt:lpstr>
      <vt:lpstr>Denoising</vt:lpstr>
      <vt:lpstr>Denoising</vt:lpstr>
      <vt:lpstr>Denoising</vt:lpstr>
      <vt:lpstr>Denoising</vt:lpstr>
      <vt:lpstr>Slide 103</vt:lpstr>
      <vt:lpstr>Slide 104</vt:lpstr>
      <vt:lpstr>Slide 105</vt:lpstr>
      <vt:lpstr>Slide 106</vt:lpstr>
      <vt:lpstr>Statistical modeling of images</vt:lpstr>
      <vt:lpstr>Edges</vt:lpstr>
      <vt:lpstr>[-1 1]</vt:lpstr>
      <vt:lpstr>[-1 1]</vt:lpstr>
      <vt:lpstr>[-1 1]T</vt:lpstr>
      <vt:lpstr>Observation: Sparse filter response</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antonio torralba</dc:creator>
  <cp:lastModifiedBy>antonio torralba</cp:lastModifiedBy>
  <cp:revision>282</cp:revision>
  <dcterms:created xsi:type="dcterms:W3CDTF">2016-10-03T23:33:14Z</dcterms:created>
  <dcterms:modified xsi:type="dcterms:W3CDTF">2016-10-03T23:37:58Z</dcterms:modified>
</cp:coreProperties>
</file>