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Masters/slideMaster7.xml" ContentType="application/vnd.openxmlformats-officedocument.presentationml.slideMaster+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embeddings/oleObject1.bin" ContentType="application/vnd.openxmlformats-officedocument.oleObject"/>
  <Override PartName="/ppt/embeddings/oleObject13.bin" ContentType="application/vnd.openxmlformats-officedocument.oleObject"/>
  <Override PartName="/ppt/slides/slide95.xml" ContentType="application/vnd.openxmlformats-officedocument.presentationml.slide+xml"/>
  <Override PartName="/ppt/theme/theme7.xml" ContentType="application/vnd.openxmlformats-officedocument.them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Override PartName="/ppt/embeddings/oleObject19.bin" ContentType="application/vnd.openxmlformats-officedocument.oleObject"/>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Masters/slideMaster8.xml" ContentType="application/vnd.openxmlformats-officedocument.presentationml.slideMaster+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embeddings/oleObject2.bin" ContentType="application/vnd.openxmlformats-officedocument.oleObject"/>
  <Override PartName="/ppt/embeddings/oleObject14.bin" ContentType="application/vnd.openxmlformats-officedocument.oleObject"/>
  <Override PartName="/ppt/theme/theme8.xml" ContentType="application/vnd.openxmlformats-officedocument.them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embeddings/Microsoft_Equation5.bin" ContentType="application/vnd.openxmlformats-officedocument.oleObject"/>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Masters/slideMaster9.xml" ContentType="application/vnd.openxmlformats-officedocument.presentationml.slideMaster+xml"/>
  <Override PartName="/ppt/embeddings/oleObject10.bin" ContentType="application/vnd.openxmlformats-officedocument.oleObject"/>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embeddings/oleObject3.bin" ContentType="application/vnd.openxmlformats-officedocument.oleObject"/>
  <Override PartName="/ppt/embeddings/oleObject15.bin" ContentType="application/vnd.openxmlformats-officedocument.oleObject"/>
  <Override PartName="/ppt/slides/slide96.xml" ContentType="application/vnd.openxmlformats-officedocument.presentationml.slide+xml"/>
  <Override PartName="/ppt/slideLayouts/slideLayout1.xml" ContentType="application/vnd.openxmlformats-officedocument.presentationml.slideLayout+xml"/>
  <Override PartName="/ppt/theme/theme9.xml" ContentType="application/vnd.openxmlformats-officedocument.them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embeddings/Microsoft_Equation6.bin" ContentType="application/vnd.openxmlformats-officedocument.oleObject"/>
  <Override PartName="/ppt/slideLayouts/slideLayout21.xml" ContentType="application/vnd.openxmlformats-officedocument.presentationml.slideLayout+xml"/>
  <Override PartName="/ppt/slides/slide72.xml" ContentType="application/vnd.openxmlformats-officedocument.presentationml.slide+xml"/>
  <Override PartName="/ppt/slides/slide82.xml" ContentType="application/vnd.openxmlformats-officedocument.presentationml.slide+xml"/>
  <Override PartName="/ppt/embeddings/oleObject11.bin" ContentType="application/vnd.openxmlformats-officedocument.oleObject"/>
  <Override PartName="/ppt/slides/slide92.xml" ContentType="application/vnd.openxmlformats-officedocument.presentationml.slide+xml"/>
  <Override PartName="/ppt/slides/slide59.xml" ContentType="application/vnd.openxmlformats-officedocument.presentationml.slide+xml"/>
  <Override PartName="/ppt/slideLayouts/slideLayout18.xml" ContentType="application/vnd.openxmlformats-officedocument.presentationml.slideLayout+xml"/>
  <Override PartName="/ppt/slides/slide69.xml" ContentType="application/vnd.openxmlformats-officedocument.presentationml.slide+xml"/>
  <Override PartName="/ppt/theme/theme4.xml" ContentType="application/vnd.openxmlformats-officedocument.them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embeddings/oleObject16.bin" ContentType="application/vnd.openxmlformats-officedocument.oleObject"/>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Override PartName="/ppt/notesSlides/notesSlide24.xml" ContentType="application/vnd.openxmlformats-officedocument.presentationml.notesSlide+xml"/>
  <Override PartName="/ppt/slides/slide26.xml" ContentType="application/vnd.openxmlformats-officedocument.presentationml.slide+xml"/>
  <Default Extension="pict" ContentType="image/pict"/>
  <Override PartName="/ppt/notesSlides/notesSlide34.xml" ContentType="application/vnd.openxmlformats-officedocument.presentationml.notesSlide+xml"/>
  <Default Extension="rels" ContentType="application/vnd.openxmlformats-package.relationships+xml"/>
  <Override PartName="/ppt/slides/slide35.xml" ContentType="application/vnd.openxmlformats-officedocument.presentationml.slide+xml"/>
  <Override PartName="/ppt/slides/slide7.xml" ContentType="application/vnd.openxmlformats-officedocument.presentationml.slide+xml"/>
  <Default Extension="wmf" ContentType="image/x-wmf"/>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embeddings/Microsoft_Equation7.bin" ContentType="application/vnd.openxmlformats-officedocument.oleObject"/>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embeddings/oleObject12.bin" ContentType="application/vnd.openxmlformats-officedocument.oleObject"/>
  <Override PartName="/ppt/slides/slide93.xml" ContentType="application/vnd.openxmlformats-officedocument.presentationml.slide+xml"/>
  <Override PartName="/ppt/slideLayouts/slideLayout19.xml" ContentType="application/vnd.openxmlformats-officedocument.presentationml.slideLayout+xml"/>
  <Override PartName="/ppt/theme/theme5.xml" ContentType="application/vnd.openxmlformats-officedocument.them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theme/theme10.xml" ContentType="application/vnd.openxmlformats-officedocument.theme+xml"/>
  <Override PartName="/ppt/slides/slide89.xml" ContentType="application/vnd.openxmlformats-officedocument.presentationml.slide+xml"/>
  <Override PartName="/ppt/embeddings/oleObject5.bin" ContentType="application/vnd.openxmlformats-officedocument.oleObject"/>
  <Override PartName="/ppt/slides/slide21.xml" ContentType="application/vnd.openxmlformats-officedocument.presentationml.slide+xml"/>
  <Override PartName="/ppt/embeddings/oleObject17.bin" ContentType="application/vnd.openxmlformats-officedocument.oleObject"/>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Masters/slideMaster6.xml" ContentType="application/vnd.openxmlformats-officedocument.presentationml.slideMaster+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embeddings/Microsoft_Equation8.bin" ContentType="application/vnd.openxmlformats-officedocument.oleObject"/>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theme/theme6.xml" ContentType="application/vnd.openxmlformats-officedocument.them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embeddings/oleObject6.bin" ContentType="application/vnd.openxmlformats-officedocument.oleObject"/>
  <Override PartName="/ppt/slides/slide22.xml" ContentType="application/vnd.openxmlformats-officedocument.presentationml.slide+xml"/>
  <Override PartName="/ppt/embeddings/oleObject18.bin" ContentType="application/vnd.openxmlformats-officedocument.oleObject"/>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72" r:id="rId2"/>
    <p:sldMasterId id="2147483754" r:id="rId3"/>
    <p:sldMasterId id="2147483757" r:id="rId4"/>
    <p:sldMasterId id="2147483764" r:id="rId5"/>
    <p:sldMasterId id="2147483766" r:id="rId6"/>
    <p:sldMasterId id="2147483768" r:id="rId7"/>
    <p:sldMasterId id="2147483794" r:id="rId8"/>
    <p:sldMasterId id="2147483821" r:id="rId9"/>
  </p:sldMasterIdLst>
  <p:notesMasterIdLst>
    <p:notesMasterId r:id="rId107"/>
  </p:notesMasterIdLst>
  <p:sldIdLst>
    <p:sldId id="256" r:id="rId10"/>
    <p:sldId id="402" r:id="rId11"/>
    <p:sldId id="340" r:id="rId12"/>
    <p:sldId id="348" r:id="rId13"/>
    <p:sldId id="518" r:id="rId14"/>
    <p:sldId id="519" r:id="rId15"/>
    <p:sldId id="520" r:id="rId16"/>
    <p:sldId id="535" r:id="rId17"/>
    <p:sldId id="536" r:id="rId18"/>
    <p:sldId id="537" r:id="rId19"/>
    <p:sldId id="538" r:id="rId20"/>
    <p:sldId id="539" r:id="rId21"/>
    <p:sldId id="540" r:id="rId22"/>
    <p:sldId id="541" r:id="rId23"/>
    <p:sldId id="542" r:id="rId24"/>
    <p:sldId id="532" r:id="rId25"/>
    <p:sldId id="403" r:id="rId26"/>
    <p:sldId id="527" r:id="rId27"/>
    <p:sldId id="526" r:id="rId28"/>
    <p:sldId id="528" r:id="rId29"/>
    <p:sldId id="529" r:id="rId30"/>
    <p:sldId id="530" r:id="rId31"/>
    <p:sldId id="419" r:id="rId32"/>
    <p:sldId id="497" r:id="rId33"/>
    <p:sldId id="498" r:id="rId34"/>
    <p:sldId id="501" r:id="rId35"/>
    <p:sldId id="502" r:id="rId36"/>
    <p:sldId id="514" r:id="rId37"/>
    <p:sldId id="499" r:id="rId38"/>
    <p:sldId id="515" r:id="rId39"/>
    <p:sldId id="516" r:id="rId40"/>
    <p:sldId id="531" r:id="rId41"/>
    <p:sldId id="513" r:id="rId42"/>
    <p:sldId id="517" r:id="rId43"/>
    <p:sldId id="503" r:id="rId44"/>
    <p:sldId id="504" r:id="rId45"/>
    <p:sldId id="500" r:id="rId46"/>
    <p:sldId id="534" r:id="rId47"/>
    <p:sldId id="509" r:id="rId48"/>
    <p:sldId id="412" r:id="rId49"/>
    <p:sldId id="413" r:id="rId50"/>
    <p:sldId id="414" r:id="rId51"/>
    <p:sldId id="415" r:id="rId52"/>
    <p:sldId id="416" r:id="rId53"/>
    <p:sldId id="512" r:id="rId54"/>
    <p:sldId id="417" r:id="rId55"/>
    <p:sldId id="505" r:id="rId56"/>
    <p:sldId id="506" r:id="rId57"/>
    <p:sldId id="507" r:id="rId58"/>
    <p:sldId id="508" r:id="rId59"/>
    <p:sldId id="511" r:id="rId60"/>
    <p:sldId id="420" r:id="rId61"/>
    <p:sldId id="470" r:id="rId62"/>
    <p:sldId id="421" r:id="rId63"/>
    <p:sldId id="422" r:id="rId64"/>
    <p:sldId id="427" r:id="rId65"/>
    <p:sldId id="429" r:id="rId66"/>
    <p:sldId id="430" r:id="rId67"/>
    <p:sldId id="431" r:id="rId68"/>
    <p:sldId id="432" r:id="rId69"/>
    <p:sldId id="434" r:id="rId70"/>
    <p:sldId id="435" r:id="rId71"/>
    <p:sldId id="436" r:id="rId72"/>
    <p:sldId id="437" r:id="rId73"/>
    <p:sldId id="438" r:id="rId74"/>
    <p:sldId id="439" r:id="rId75"/>
    <p:sldId id="440" r:id="rId76"/>
    <p:sldId id="441" r:id="rId77"/>
    <p:sldId id="442" r:id="rId78"/>
    <p:sldId id="443" r:id="rId79"/>
    <p:sldId id="444" r:id="rId80"/>
    <p:sldId id="445" r:id="rId81"/>
    <p:sldId id="446" r:id="rId82"/>
    <p:sldId id="447" r:id="rId83"/>
    <p:sldId id="448" r:id="rId84"/>
    <p:sldId id="449" r:id="rId85"/>
    <p:sldId id="450" r:id="rId86"/>
    <p:sldId id="451" r:id="rId87"/>
    <p:sldId id="452" r:id="rId88"/>
    <p:sldId id="453" r:id="rId89"/>
    <p:sldId id="454" r:id="rId90"/>
    <p:sldId id="455" r:id="rId91"/>
    <p:sldId id="456" r:id="rId92"/>
    <p:sldId id="457" r:id="rId93"/>
    <p:sldId id="458" r:id="rId94"/>
    <p:sldId id="459" r:id="rId95"/>
    <p:sldId id="460" r:id="rId96"/>
    <p:sldId id="461" r:id="rId97"/>
    <p:sldId id="462" r:id="rId98"/>
    <p:sldId id="463" r:id="rId99"/>
    <p:sldId id="464" r:id="rId100"/>
    <p:sldId id="465" r:id="rId101"/>
    <p:sldId id="466" r:id="rId102"/>
    <p:sldId id="467" r:id="rId103"/>
    <p:sldId id="468" r:id="rId104"/>
    <p:sldId id="469" r:id="rId105"/>
    <p:sldId id="510" r:id="rId10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1pPr>
    <a:lvl2pPr marL="457200" algn="l" defTabSz="457200"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2pPr>
    <a:lvl3pPr marL="914400" algn="l" defTabSz="457200"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3pPr>
    <a:lvl4pPr marL="1371600" algn="l" defTabSz="457200"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4pPr>
    <a:lvl5pPr marL="1828800" algn="l" defTabSz="457200"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p:cViewPr varScale="1">
        <p:scale>
          <a:sx n="113" d="100"/>
          <a:sy n="113" d="100"/>
        </p:scale>
        <p:origin x="-752"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40"/>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92.xml"/><Relationship Id="rId102" Type="http://schemas.openxmlformats.org/officeDocument/2006/relationships/slide" Target="slides/slide93.xml"/><Relationship Id="rId103" Type="http://schemas.openxmlformats.org/officeDocument/2006/relationships/slide" Target="slides/slide94.xml"/><Relationship Id="rId104" Type="http://schemas.openxmlformats.org/officeDocument/2006/relationships/slide" Target="slides/slide95.xml"/><Relationship Id="rId105" Type="http://schemas.openxmlformats.org/officeDocument/2006/relationships/slide" Target="slides/slide96.xml"/><Relationship Id="rId106" Type="http://schemas.openxmlformats.org/officeDocument/2006/relationships/slide" Target="slides/slide97.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110" Type="http://schemas.openxmlformats.org/officeDocument/2006/relationships/viewProps" Target="viewProps.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97" Type="http://schemas.openxmlformats.org/officeDocument/2006/relationships/slide" Target="slides/slide88.xml"/><Relationship Id="rId98" Type="http://schemas.openxmlformats.org/officeDocument/2006/relationships/slide" Target="slides/slide89.xml"/><Relationship Id="rId99" Type="http://schemas.openxmlformats.org/officeDocument/2006/relationships/slide" Target="slides/slide90.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100" Type="http://schemas.openxmlformats.org/officeDocument/2006/relationships/slide" Target="slides/slide91.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ict"/><Relationship Id="rId2" Type="http://schemas.openxmlformats.org/officeDocument/2006/relationships/image" Target="../media/image3.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2.png"/><Relationship Id="rId2" Type="http://schemas.openxmlformats.org/officeDocument/2006/relationships/image" Target="../media/image12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8.png"/><Relationship Id="rId2" Type="http://schemas.openxmlformats.org/officeDocument/2006/relationships/image" Target="../media/image129.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wmf"/><Relationship Id="rId3"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defRPr>
            </a:lvl1pPr>
          </a:lstStyle>
          <a:p>
            <a:fld id="{42358D29-200B-FA4F-A2DC-63AA763FB980}" type="datetime1">
              <a:rPr lang="en-US"/>
              <a:pPr/>
              <a:t>10/12/16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 charset="0"/>
              </a:defRPr>
            </a:lvl1pPr>
          </a:lstStyle>
          <a:p>
            <a:fld id="{1A5D149F-1972-5E40-90F9-3CB49F6A09CE}"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ADA62A39-3467-2C45-842E-88B0F1B9B4B6}" type="slidenum">
              <a:rPr lang="en-US">
                <a:latin typeface="Times New Roman" pitchFamily="-1" charset="0"/>
              </a:rPr>
              <a:pPr/>
              <a:t>2</a:t>
            </a:fld>
            <a:endParaRPr lang="en-US">
              <a:latin typeface="Times New Roman" pitchFamily="-1"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a:lstStyle/>
          <a:p>
            <a:fld id="{E6AA719E-EBA2-1149-B10B-CD6D92513D28}" type="slidenum">
              <a:rPr lang="en-US">
                <a:latin typeface="Arial" pitchFamily="-1" charset="0"/>
                <a:ea typeface="Arial" pitchFamily="-1" charset="0"/>
                <a:cs typeface="Arial" pitchFamily="-1" charset="0"/>
              </a:rPr>
              <a:pPr/>
              <a:t>50</a:t>
            </a:fld>
            <a:endParaRPr lang="en-US">
              <a:latin typeface="Arial" pitchFamily="-1" charset="0"/>
              <a:ea typeface="Arial" pitchFamily="-1" charset="0"/>
              <a:cs typeface="Arial" pitchFamily="-1"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Here is a photo blurred by camera shake. Our algorithm takes this image and removes the camera shake, giving a sharp image, like the one on the right.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p:spPr>
      </p:sp>
      <p:sp>
        <p:nvSpPr>
          <p:cNvPr id="103427"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Double image in eyes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Start with: we use the following model. …….</a:t>
            </a:r>
          </a:p>
          <a:p>
            <a:r>
              <a:rPr lang="en-US">
                <a:latin typeface="Arial" pitchFamily="-1" charset="0"/>
                <a:ea typeface="ＭＳ Ｐゴシック" pitchFamily="-1" charset="-128"/>
                <a:cs typeface="ＭＳ Ｐゴシック" pitchFamily="-1" charset="-128"/>
              </a:rPr>
              <a:t>Approximation since there are lots of effects we don’t model.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p:spPr>
      </p:sp>
      <p:sp>
        <p:nvSpPr>
          <p:cNvPr id="113667"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Say middle one does convolve back to blurry. Goal to get true image. </a:t>
            </a:r>
          </a:p>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p:spPr>
      </p:sp>
      <p:sp>
        <p:nvSpPr>
          <p:cNvPr id="117763"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We use green curve which was fit to the red curve. We use this distribution for all examples in the paper. Remove blur curve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p:spPr>
      </p:sp>
      <p:sp>
        <p:nvSpPr>
          <p:cNvPr id="119811"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Previous methods have used image statistics in the form of FD power-laws but these a weak constraints that do not preserve local image structure.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p:spPr>
      </p:sp>
      <p:sp>
        <p:nvSpPr>
          <p:cNvPr id="121859"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There are a variety of hardware approaches, for example, image stabilizers move the light path to correct for camera motion. Ben-ezra and nayar propose adding a second, video camera to estimate the camera motion. Also the next paper in the session proposes to flutter the shutter to remove blur when the camera or object motion within the scene is known.</a:t>
            </a:r>
          </a:p>
          <a:p>
            <a:endParaRPr lang="en-US">
              <a:latin typeface="Arial" pitchFamily="-1" charset="0"/>
              <a:ea typeface="ＭＳ Ｐゴシック" pitchFamily="-1" charset="-128"/>
              <a:cs typeface="ＭＳ Ｐゴシック" pitchFamily="-1" charset="-128"/>
            </a:endParaRPr>
          </a:p>
          <a:p>
            <a:r>
              <a:rPr lang="en-US">
                <a:latin typeface="Arial" pitchFamily="-1" charset="0"/>
                <a:ea typeface="ＭＳ Ｐゴシック" pitchFamily="-1" charset="-128"/>
                <a:cs typeface="ＭＳ Ｐゴシック" pitchFamily="-1" charset="-128"/>
              </a:rPr>
              <a:t>These methods all require you to modify the camera, while our approach works with any blurry image.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Add in + noise</a:t>
            </a:r>
          </a:p>
          <a:p>
            <a:endParaRPr lang="en-US">
              <a:latin typeface="Arial" pitchFamily="-1" charset="0"/>
              <a:ea typeface="ＭＳ Ｐゴシック" pitchFamily="-1" charset="-128"/>
              <a:cs typeface="ＭＳ Ｐゴシック" pitchFamily="-1" charset="-128"/>
            </a:endParaRPr>
          </a:p>
          <a:p>
            <a:r>
              <a:rPr lang="en-US">
                <a:latin typeface="Arial" pitchFamily="-1" charset="0"/>
                <a:ea typeface="ＭＳ Ｐゴシック" pitchFamily="-1" charset="-128"/>
                <a:cs typeface="ＭＳ Ｐゴシック" pitchFamily="-1" charset="-128"/>
              </a:rPr>
              <a:t>Three things we know. </a:t>
            </a:r>
          </a:p>
          <a:p>
            <a:endParaRPr lang="en-US">
              <a:latin typeface="Arial" pitchFamily="-1" charset="0"/>
              <a:ea typeface="ＭＳ Ｐゴシック" pitchFamily="-1" charset="-128"/>
              <a:cs typeface="ＭＳ Ｐゴシック" pitchFamily="-1" charset="-128"/>
            </a:endParaRPr>
          </a:p>
          <a:p>
            <a:r>
              <a:rPr lang="en-US">
                <a:latin typeface="Arial" pitchFamily="-1" charset="0"/>
                <a:ea typeface="ＭＳ Ｐゴシック" pitchFamily="-1" charset="-128"/>
                <a:cs typeface="ＭＳ Ｐゴシック" pitchFamily="-1" charset="-128"/>
              </a:rPr>
              <a:t>Reconstruct to the blurry image plus noise.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2"/>
          <p:cNvSpPr>
            <a:spLocks noGrp="1" noRot="1" noChangeAspect="1" noTextEdit="1"/>
          </p:cNvSpPr>
          <p:nvPr>
            <p:ph type="sldImg"/>
          </p:nvPr>
        </p:nvSpPr>
        <p:spPr bwMode="auto">
          <a:noFill/>
          <a:ln>
            <a:solidFill>
              <a:srgbClr val="000000"/>
            </a:solidFill>
            <a:miter lim="800000"/>
            <a:headEnd/>
            <a:tailEnd/>
          </a:ln>
        </p:spPr>
      </p:sp>
      <p:sp>
        <p:nvSpPr>
          <p:cNvPr id="132099"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Go slow. 1 pixel </a:t>
            </a:r>
            <a:r>
              <a:rPr lang="en-US">
                <a:latin typeface="Arial" pitchFamily="-1" charset="0"/>
                <a:ea typeface="ＭＳ Ｐゴシック" pitchFamily="-1" charset="-128"/>
                <a:cs typeface="ＭＳ Ｐゴシック" pitchFamily="-1" charset="-128"/>
                <a:sym typeface="Wingdings" pitchFamily="-1" charset="2"/>
              </a:rPr>
              <a:t> single variable. Way to precisely fit data even though it isn’t too stable.</a:t>
            </a:r>
            <a:endParaRPr lang="en-US">
              <a:latin typeface="Arial" pitchFamily="-1" charset="0"/>
              <a:ea typeface="ＭＳ Ｐゴシック" pitchFamily="-1" charset="-128"/>
              <a:cs typeface="ＭＳ Ｐゴシック" pitchFamily="-1" charset="-128"/>
            </a:endParaRPr>
          </a:p>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a:lstStyle/>
          <a:p>
            <a:fld id="{35F74E0F-8182-A44B-8724-D03BDE69AEDC}" type="slidenum">
              <a:rPr lang="en-US">
                <a:latin typeface="Arial" pitchFamily="-1" charset="0"/>
                <a:ea typeface="Arial" pitchFamily="-1" charset="0"/>
                <a:cs typeface="Arial" pitchFamily="-1" charset="0"/>
              </a:rPr>
              <a:pPr/>
              <a:t>40</a:t>
            </a:fld>
            <a:endParaRPr lang="en-US">
              <a:latin typeface="Arial" pitchFamily="-1" charset="0"/>
              <a:ea typeface="Arial" pitchFamily="-1" charset="0"/>
              <a:cs typeface="Arial" pitchFamily="-1"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p:spPr>
      </p:sp>
      <p:sp>
        <p:nvSpPr>
          <p:cNvPr id="138243"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Use different words to non-blind: “final deconvolution” maybe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p:spPr>
      </p:sp>
      <p:sp>
        <p:nvSpPr>
          <p:cNvPr id="140291"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Off the shelf non-blind deconvolution. Needs improvement.</a:t>
            </a:r>
          </a:p>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Kernel look like nice smooth trajectory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p:spPr>
      </p:sp>
      <p:sp>
        <p:nvSpPr>
          <p:cNvPr id="146435"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Add matlab zoom in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p:spPr>
      </p:sp>
      <p:sp>
        <p:nvSpPr>
          <p:cNvPr id="148483"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p:spPr>
      </p:sp>
      <p:sp>
        <p:nvSpPr>
          <p:cNvPr id="150531"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2"/>
          <p:cNvSpPr>
            <a:spLocks noGrp="1" noRot="1" noChangeAspect="1" noTextEdit="1"/>
          </p:cNvSpPr>
          <p:nvPr>
            <p:ph type="sldImg"/>
          </p:nvPr>
        </p:nvSpPr>
        <p:spPr bwMode="auto">
          <a:noFill/>
          <a:ln>
            <a:solidFill>
              <a:srgbClr val="000000"/>
            </a:solidFill>
            <a:miter lim="800000"/>
            <a:headEnd/>
            <a:tailEnd/>
          </a:ln>
        </p:spPr>
      </p:sp>
      <p:sp>
        <p:nvSpPr>
          <p:cNvPr id="154627"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 Less ringing on Guiseppe (and elsewhere) than in old version. Brightness increased to increase clarity. Partially responsible for increased noise levels.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p:spPr>
      </p:sp>
      <p:sp>
        <p:nvSpPr>
          <p:cNvPr id="158723"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a:lstStyle/>
          <a:p>
            <a:fld id="{FAE0B507-B4FF-4440-8C97-89B4CE3435E5}" type="slidenum">
              <a:rPr lang="en-US">
                <a:latin typeface="Arial" pitchFamily="-1" charset="0"/>
                <a:ea typeface="Arial" pitchFamily="-1" charset="0"/>
                <a:cs typeface="Arial" pitchFamily="-1" charset="0"/>
              </a:rPr>
              <a:pPr/>
              <a:t>41</a:t>
            </a:fld>
            <a:endParaRPr lang="en-US">
              <a:latin typeface="Arial" pitchFamily="-1" charset="0"/>
              <a:ea typeface="Arial" pitchFamily="-1" charset="0"/>
              <a:cs typeface="Arial" pitchFamily="-1"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p:spPr>
      </p:sp>
      <p:sp>
        <p:nvSpPr>
          <p:cNvPr id="160771"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 Nice image. Letter become razor sharp. Possible paralax with pole in foreground?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2"/>
          <p:cNvSpPr>
            <a:spLocks noGrp="1" noRot="1" noChangeAspect="1" noTextEdit="1"/>
          </p:cNvSpPr>
          <p:nvPr>
            <p:ph type="sldImg"/>
          </p:nvPr>
        </p:nvSpPr>
        <p:spPr bwMode="auto">
          <a:noFill/>
          <a:ln>
            <a:solidFill>
              <a:srgbClr val="000000"/>
            </a:solidFill>
            <a:miter lim="800000"/>
            <a:headEnd/>
            <a:tailEnd/>
          </a:ln>
        </p:spPr>
      </p:sp>
      <p:sp>
        <p:nvSpPr>
          <p:cNvPr id="168963"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noFill/>
          <a:ln>
            <a:solidFill>
              <a:srgbClr val="000000"/>
            </a:solidFill>
            <a:miter lim="800000"/>
            <a:headEnd/>
            <a:tailEnd/>
          </a:ln>
        </p:spPr>
      </p:sp>
      <p:sp>
        <p:nvSpPr>
          <p:cNvPr id="171011"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noFill/>
          <a:ln>
            <a:solidFill>
              <a:srgbClr val="000000"/>
            </a:solidFill>
            <a:miter lim="800000"/>
            <a:headEnd/>
            <a:tailEnd/>
          </a:ln>
        </p:spPr>
      </p:sp>
      <p:sp>
        <p:nvSpPr>
          <p:cNvPr id="173059"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Comment about not runnnig on yther patches themselves.</a:t>
            </a:r>
          </a:p>
          <a:p>
            <a:r>
              <a:rPr lang="en-US">
                <a:latin typeface="Arial" pitchFamily="-1" charset="0"/>
                <a:ea typeface="ＭＳ Ｐゴシック" pitchFamily="-1" charset="-128"/>
                <a:cs typeface="ＭＳ Ｐゴシック" pitchFamily="-1" charset="-128"/>
              </a:rPr>
              <a:t>Shape important, not profile. Can’t always find these patterns in all images….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fld id="{3FA458E5-CF29-AE4F-8142-31C9A0908951}" type="slidenum">
              <a:rPr lang="en-US">
                <a:latin typeface="Times New Roman" pitchFamily="-1" charset="0"/>
              </a:rPr>
              <a:pPr/>
              <a:t>97</a:t>
            </a:fld>
            <a:endParaRPr lang="en-US">
              <a:latin typeface="Times New Roman" pitchFamily="-1" charset="0"/>
            </a:endParaRPr>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5108"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a:lstStyle/>
          <a:p>
            <a:fld id="{419141FB-2DA8-E44F-B106-568242E65E5C}" type="slidenum">
              <a:rPr lang="en-US">
                <a:latin typeface="Arial" pitchFamily="-1" charset="0"/>
                <a:ea typeface="Arial" pitchFamily="-1" charset="0"/>
                <a:cs typeface="Arial" pitchFamily="-1" charset="0"/>
              </a:rPr>
              <a:pPr/>
              <a:t>42</a:t>
            </a:fld>
            <a:endParaRPr lang="en-US">
              <a:latin typeface="Arial" pitchFamily="-1" charset="0"/>
              <a:ea typeface="Arial" pitchFamily="-1" charset="0"/>
              <a:cs typeface="Arial" pitchFamily="-1"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64B4C532-0258-FF45-B076-89B7213AECA0}" type="slidenum">
              <a:rPr lang="en-US">
                <a:latin typeface="Arial" pitchFamily="-1" charset="0"/>
                <a:ea typeface="Arial" pitchFamily="-1" charset="0"/>
                <a:cs typeface="Arial" pitchFamily="-1" charset="0"/>
              </a:rPr>
              <a:pPr/>
              <a:t>44</a:t>
            </a:fld>
            <a:endParaRPr lang="en-US">
              <a:latin typeface="Arial" pitchFamily="-1" charset="0"/>
              <a:ea typeface="Arial" pitchFamily="-1" charset="0"/>
              <a:cs typeface="Arial" pitchFamily="-1"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a:lstStyle/>
          <a:p>
            <a:fld id="{F8853723-C513-0F42-929B-B47BA4EEA6E7}" type="slidenum">
              <a:rPr lang="en-US">
                <a:latin typeface="Arial" pitchFamily="-1" charset="0"/>
                <a:ea typeface="Arial" pitchFamily="-1" charset="0"/>
                <a:cs typeface="Arial" pitchFamily="-1" charset="0"/>
              </a:rPr>
              <a:pPr/>
              <a:t>46</a:t>
            </a:fld>
            <a:endParaRPr lang="en-US">
              <a:latin typeface="Arial" pitchFamily="-1" charset="0"/>
              <a:ea typeface="Arial" pitchFamily="-1" charset="0"/>
              <a:cs typeface="Arial" pitchFamily="-1"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a:lstStyle/>
          <a:p>
            <a:fld id="{3654B5E1-A689-D749-BC31-DB8267EFEB14}" type="slidenum">
              <a:rPr lang="en-US">
                <a:latin typeface="Arial" pitchFamily="-1" charset="0"/>
                <a:ea typeface="Arial" pitchFamily="-1" charset="0"/>
                <a:cs typeface="Arial" pitchFamily="-1" charset="0"/>
              </a:rPr>
              <a:pPr/>
              <a:t>47</a:t>
            </a:fld>
            <a:endParaRPr lang="en-US">
              <a:latin typeface="Arial" pitchFamily="-1" charset="0"/>
              <a:ea typeface="Arial" pitchFamily="-1" charset="0"/>
              <a:cs typeface="Arial" pitchFamily="-1"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a:lstStyle/>
          <a:p>
            <a:fld id="{61A621C3-3F50-D442-8D55-9EF3F9A9089D}" type="slidenum">
              <a:rPr lang="en-US">
                <a:latin typeface="Arial" pitchFamily="-1" charset="0"/>
                <a:ea typeface="Arial" pitchFamily="-1" charset="0"/>
                <a:cs typeface="Arial" pitchFamily="-1" charset="0"/>
              </a:rPr>
              <a:pPr/>
              <a:t>48</a:t>
            </a:fld>
            <a:endParaRPr lang="en-US">
              <a:latin typeface="Arial" pitchFamily="-1" charset="0"/>
              <a:ea typeface="Arial" pitchFamily="-1" charset="0"/>
              <a:cs typeface="Arial" pitchFamily="-1"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a:lstStyle/>
          <a:p>
            <a:fld id="{993F5EE0-B5C7-2C46-A66C-78B2CDAFBE66}" type="slidenum">
              <a:rPr lang="en-US">
                <a:latin typeface="Arial" pitchFamily="-1" charset="0"/>
                <a:ea typeface="Arial" pitchFamily="-1" charset="0"/>
                <a:cs typeface="Arial" pitchFamily="-1" charset="0"/>
              </a:rPr>
              <a:pPr/>
              <a:t>49</a:t>
            </a:fld>
            <a:endParaRPr lang="en-US">
              <a:latin typeface="Arial" pitchFamily="-1" charset="0"/>
              <a:ea typeface="Arial" pitchFamily="-1" charset="0"/>
              <a:cs typeface="Arial" pitchFamily="-1"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a:lstStyle/>
          <a:p>
            <a:pPr>
              <a:spcBef>
                <a:spcPct val="0"/>
              </a:spcBef>
            </a:pPr>
            <a:endParaRPr lang="en-US" smtClean="0">
              <a:latin typeface="Arial" pitchFamily="-1" charset="0"/>
              <a:ea typeface="Arial" pitchFamily="-1" charset="0"/>
              <a:cs typeface="Arial"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6B89D98-6A61-5A43-862E-D426701EB465}" type="datetime1">
              <a:rPr lang="en-US"/>
              <a:pPr/>
              <a:t>10/12/16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1A4840-3146-3646-BC94-D0722C045A6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7776A6F-0202-0440-835A-8A8F0139D855}" type="datetime1">
              <a:rPr lang="en-US"/>
              <a:pPr/>
              <a:t>10/12/16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F54982-40DB-8244-B988-32B494CF57D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44C602C-A00A-3448-8655-CA14AA26CEDE}" type="datetime1">
              <a:rPr lang="en-US"/>
              <a:pPr/>
              <a:t>10/12/16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31E67B-6E23-3C49-BBDD-D6FABE08D52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3F1011E-56C0-AB43-BA4D-545E3CE99558}" type="datetime1">
              <a:rPr lang="en-US"/>
              <a:pPr/>
              <a:t>10/12/16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49ECA0-CF39-FF41-8387-750D0C27DF0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EFE950B6-B298-1645-84AB-43413A8283E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idx="1"/>
          </p:nvPr>
        </p:nvSpPr>
        <p:spPr>
          <a:xfrm>
            <a:off x="304800" y="1476375"/>
            <a:ext cx="8415338" cy="5000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7ADA3333-64D5-6C47-850C-0803C2BFCE20}"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080FA42-D9BC-B840-B4DD-93702728BA33}"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AFF9B3C-3402-A049-8308-49048621BFAA}" type="datetime1">
              <a:rPr lang="en-US"/>
              <a:pPr/>
              <a:t>10/12/16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4B4A7A-3116-E545-B900-3ED1271A614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171F535-7578-1B46-90E9-A7B43E756D03}" type="datetime1">
              <a:rPr lang="en-US"/>
              <a:pPr/>
              <a:t>10/12/16</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928B890-5786-3842-97ED-D0633B7BBB3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027200E-A92A-0C4E-B115-8D5D40CDEB26}" type="datetime1">
              <a:rPr lang="en-US"/>
              <a:pPr/>
              <a:t>10/12/16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A69D037-4054-5C4A-92FD-891E847040BD}"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3428097-C0B6-D645-AEEC-C84F89B3D99E}"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A7C7E9-3C66-CA4A-B115-57BA3DC8E6FE}" type="datetime1">
              <a:rPr lang="en-US"/>
              <a:pPr/>
              <a:t>10/12/16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10FED0-5A3C-5546-9B92-561317B8408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B364581-07A3-5846-A177-CDB06EF34D32}" type="datetime1">
              <a:rPr lang="en-US"/>
              <a:pPr/>
              <a:t>10/12/16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F8ACE5-9A59-4245-B4D2-3CBFEC36C17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433D695-A990-024D-9C00-FC631A1E2FB2}" type="datetime1">
              <a:rPr lang="en-US"/>
              <a:pPr/>
              <a:t>10/12/16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F0F52FD-063C-B947-BD15-964E9A833BB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5B0F108-3010-3A44-A8AA-F988EF384376}" type="datetime1">
              <a:rPr lang="en-US"/>
              <a:pPr/>
              <a:t>10/12/16</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28DA399-322E-C449-A9FB-319A7E96057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6893065-CB29-454F-9166-737A801C0D0E}" type="datetime1">
              <a:rPr lang="en-US"/>
              <a:pPr/>
              <a:t>10/12/16</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75C8B7DE-B6C8-2443-8CB5-8C9AEA40749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D0D2A5B-75F8-184D-B41E-DB1B685E978F}" type="datetime1">
              <a:rPr lang="en-US"/>
              <a:pPr/>
              <a:t>10/12/16</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EFC0E0A5-7BBE-CA41-8CEA-E8162544B8E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3EF9EAD-F9CC-344A-BD56-AF2AF07B2C92}" type="datetime1">
              <a:rPr lang="en-US"/>
              <a:pPr/>
              <a:t>10/12/16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786CAF8-35A6-DE4B-93BC-2C4BDBEC779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85F26D3-0726-6D4C-850C-DCE18888A506}" type="datetime1">
              <a:rPr lang="en-US"/>
              <a:pPr/>
              <a:t>10/12/16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F0C66A6-2B03-8C42-868B-60E76CA206E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E253D86C-8276-694A-96AA-A3DF9295B933}" type="datetime1">
              <a:rPr lang="en-US"/>
              <a:pPr/>
              <a:t>10/12/16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251BDD82-3D43-BA44-BCE5-AD6E723842C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F21B90D7-8171-F140-BC4E-284B267679A5}" type="datetime1">
              <a:rPr lang="en-US"/>
              <a:pPr/>
              <a:t>10/12/16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3D6365C0-9F1E-684A-8B53-E52618742BB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08" r:id="rId1"/>
    <p:sldLayoutId id="2147483820"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000000"/>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304800" y="101600"/>
            <a:ext cx="8458200" cy="1098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304800" y="1476375"/>
            <a:ext cx="8415338"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09" r:id="rId1"/>
    <p:sldLayoutId id="2147483811" r:id="rId2"/>
  </p:sldLayoutIdLst>
  <p:timing>
    <p:tnLst>
      <p:par>
        <p:cTn id="1" dur="indefinite" restart="never" nodeType="tmRoot"/>
      </p:par>
    </p:tnLst>
  </p:timing>
  <p:txStyles>
    <p:titleStyle>
      <a:lvl1pPr algn="l" rtl="0" eaLnBrk="0" fontAlgn="base" hangingPunct="0">
        <a:spcBef>
          <a:spcPct val="0"/>
        </a:spcBef>
        <a:spcAft>
          <a:spcPct val="0"/>
        </a:spcAft>
        <a:defRPr sz="37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2pPr>
      <a:lvl3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3pPr>
      <a:lvl4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4pPr>
      <a:lvl5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5pPr>
      <a:lvl6pPr marL="457200" algn="l" rtl="0" eaLnBrk="0" fontAlgn="base">
        <a:spcBef>
          <a:spcPct val="0"/>
        </a:spcBef>
        <a:spcAft>
          <a:spcPct val="0"/>
        </a:spcAft>
        <a:defRPr sz="3700">
          <a:solidFill>
            <a:schemeClr val="bg1"/>
          </a:solidFill>
          <a:latin typeface="Albertus Extra Bold" pitchFamily="34" charset="0"/>
        </a:defRPr>
      </a:lvl6pPr>
      <a:lvl7pPr marL="914400" algn="l" rtl="0" eaLnBrk="0" fontAlgn="base">
        <a:spcBef>
          <a:spcPct val="0"/>
        </a:spcBef>
        <a:spcAft>
          <a:spcPct val="0"/>
        </a:spcAft>
        <a:defRPr sz="3700">
          <a:solidFill>
            <a:schemeClr val="bg1"/>
          </a:solidFill>
          <a:latin typeface="Albertus Extra Bold" pitchFamily="34" charset="0"/>
        </a:defRPr>
      </a:lvl7pPr>
      <a:lvl8pPr marL="1371600" algn="l" rtl="0" eaLnBrk="0" fontAlgn="base">
        <a:spcBef>
          <a:spcPct val="0"/>
        </a:spcBef>
        <a:spcAft>
          <a:spcPct val="0"/>
        </a:spcAft>
        <a:defRPr sz="3700">
          <a:solidFill>
            <a:schemeClr val="bg1"/>
          </a:solidFill>
          <a:latin typeface="Albertus Extra Bold" pitchFamily="34" charset="0"/>
        </a:defRPr>
      </a:lvl8pPr>
      <a:lvl9pPr marL="1828800" algn="l" rtl="0" eaLnBrk="0" fontAlgn="base">
        <a:spcBef>
          <a:spcPct val="0"/>
        </a:spcBef>
        <a:spcAft>
          <a:spcPct val="0"/>
        </a:spcAft>
        <a:defRPr sz="3700">
          <a:solidFill>
            <a:schemeClr val="bg1"/>
          </a:solidFill>
          <a:latin typeface="Albertus Extra Bold" pitchFamily="34" charset="0"/>
        </a:defRPr>
      </a:lvl9pPr>
    </p:titleStyle>
    <p:bodyStyle>
      <a:lvl1pPr marL="342900" indent="-342900" algn="l" rtl="0" eaLnBrk="0" fontAlgn="base" hangingPunct="0">
        <a:lnSpc>
          <a:spcPct val="110000"/>
        </a:lnSpc>
        <a:spcBef>
          <a:spcPts val="600"/>
        </a:spcBef>
        <a:spcAft>
          <a:spcPts val="600"/>
        </a:spcAft>
        <a:buClr>
          <a:schemeClr val="bg1"/>
        </a:buClr>
        <a:buSzPct val="110000"/>
        <a:buChar char="•"/>
        <a:defRPr sz="3100">
          <a:solidFill>
            <a:schemeClr val="bg1"/>
          </a:solidFill>
          <a:latin typeface="+mn-lt"/>
          <a:ea typeface="ＭＳ Ｐゴシック" charset="-128"/>
          <a:cs typeface="ＭＳ Ｐゴシック" charset="-128"/>
        </a:defRPr>
      </a:lvl1pPr>
      <a:lvl2pPr marL="742950" indent="-285750" algn="l" rtl="0" eaLnBrk="0" fontAlgn="base" hangingPunct="0">
        <a:lnSpc>
          <a:spcPct val="110000"/>
        </a:lnSpc>
        <a:spcBef>
          <a:spcPts val="600"/>
        </a:spcBef>
        <a:spcAft>
          <a:spcPts val="600"/>
        </a:spcAft>
        <a:buClr>
          <a:schemeClr val="bg1"/>
        </a:buClr>
        <a:buSzPct val="110000"/>
        <a:buFont typeface="Arial" pitchFamily="-1" charset="0"/>
        <a:buChar char="–"/>
        <a:defRPr sz="2600">
          <a:solidFill>
            <a:schemeClr val="bg1"/>
          </a:solidFill>
          <a:latin typeface="+mn-lt"/>
          <a:ea typeface="ＭＳ Ｐゴシック" pitchFamily="-106" charset="-128"/>
        </a:defRPr>
      </a:lvl2pPr>
      <a:lvl3pPr marL="1143000" indent="-228600" algn="l" rtl="0" eaLnBrk="0" fontAlgn="base" hangingPunct="0">
        <a:lnSpc>
          <a:spcPct val="110000"/>
        </a:lnSpc>
        <a:spcBef>
          <a:spcPts val="600"/>
        </a:spcBef>
        <a:spcAft>
          <a:spcPts val="600"/>
        </a:spcAft>
        <a:buClr>
          <a:schemeClr val="bg1"/>
        </a:buClr>
        <a:buSzPct val="110000"/>
        <a:buChar char="•"/>
        <a:defRPr sz="2100">
          <a:solidFill>
            <a:schemeClr val="bg1"/>
          </a:solidFill>
          <a:latin typeface="+mn-lt"/>
          <a:ea typeface="ＭＳ Ｐゴシック" pitchFamily="-106" charset="-128"/>
        </a:defRPr>
      </a:lvl3pPr>
      <a:lvl4pPr marL="1600200" indent="-228600" algn="l" rtl="0" eaLnBrk="0" fontAlgn="base" hangingPunct="0">
        <a:lnSpc>
          <a:spcPct val="110000"/>
        </a:lnSpc>
        <a:spcBef>
          <a:spcPts val="600"/>
        </a:spcBef>
        <a:spcAft>
          <a:spcPts val="600"/>
        </a:spcAft>
        <a:buClr>
          <a:schemeClr val="bg1"/>
        </a:buClr>
        <a:buSzPct val="110000"/>
        <a:buFont typeface="Arial" pitchFamily="-1" charset="0"/>
        <a:buChar char="–"/>
        <a:defRPr sz="2000">
          <a:solidFill>
            <a:schemeClr val="bg1"/>
          </a:solidFill>
          <a:latin typeface="+mn-lt"/>
          <a:ea typeface="ＭＳ Ｐゴシック" pitchFamily="-106" charset="-128"/>
        </a:defRPr>
      </a:lvl4pPr>
      <a:lvl5pPr marL="2057400" indent="-228600" algn="l" rtl="0" eaLnBrk="0" fontAlgn="base" hangingPunct="0">
        <a:lnSpc>
          <a:spcPct val="110000"/>
        </a:lnSpc>
        <a:spcBef>
          <a:spcPts val="600"/>
        </a:spcBef>
        <a:spcAft>
          <a:spcPts val="600"/>
        </a:spcAft>
        <a:buClr>
          <a:schemeClr val="bg1"/>
        </a:buClr>
        <a:buSzPct val="110000"/>
        <a:buFont typeface="Arial" pitchFamily="-1" charset="0"/>
        <a:buChar char="›"/>
        <a:defRPr sz="2000">
          <a:solidFill>
            <a:schemeClr val="bg1"/>
          </a:solidFill>
          <a:latin typeface="+mn-lt"/>
          <a:ea typeface="ＭＳ Ｐゴシック" pitchFamily="-106" charset="-128"/>
        </a:defRPr>
      </a:lvl5pPr>
      <a:lvl6pPr marL="25146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6pPr>
      <a:lvl7pPr marL="29718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7pPr>
      <a:lvl8pPr marL="34290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8pPr>
      <a:lvl9pPr marL="38862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defRPr>
            </a:lvl1pPr>
          </a:lstStyle>
          <a:p>
            <a:fld id="{2DA7D60C-9DF9-654E-841F-26CCEDC625D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2"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1" charset="0"/>
                <a:cs typeface="Arial" pitchFamily="-1"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1" charset="0"/>
                <a:cs typeface="Arial" pitchFamily="-1"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1" charset="0"/>
                <a:cs typeface="Arial" pitchFamily="-1" charset="0"/>
              </a:defRPr>
            </a:lvl1pPr>
          </a:lstStyle>
          <a:p>
            <a:fld id="{CAC987F5-C470-D941-936F-E48F04C3237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6346A069-52C3-8A41-A497-80563829DDEA}" type="datetime1">
              <a:rPr lang="en-US"/>
              <a:pPr/>
              <a:t>10/12/16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2FBEBFDD-054D-C54C-AD1A-CCD46B49172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050E6302-415D-8845-8071-06C59EF760F0}" type="datetime1">
              <a:rPr lang="en-US"/>
              <a:pPr/>
              <a:t>10/12/16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497D77FD-4545-A94E-B439-1A20CE9FD4D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8"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defRPr>
            </a:lvl1pPr>
          </a:lstStyle>
          <a:p>
            <a:fld id="{92893B0D-8AA0-7548-BF0D-D87B0787508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9"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8454EAF0-008C-4941-A271-99AAD14BD31F}" type="datetime1">
              <a:rPr lang="en-US"/>
              <a:pPr/>
              <a:t>10/12/16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26BA0C63-0D3A-5D42-AD44-AFDFCD1F2A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14.png"/><Relationship Id="rId9" Type="http://schemas.openxmlformats.org/officeDocument/2006/relationships/image" Target="../media/image13.png"/><Relationship Id="rId1" Type="http://schemas.openxmlformats.org/officeDocument/2006/relationships/slideLayout" Target="../slideLayouts/slideLayout21.xml"/><Relationship Id="rId2"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28.png"/><Relationship Id="rId1" Type="http://schemas.openxmlformats.org/officeDocument/2006/relationships/slideLayout" Target="../slideLayouts/slideLayout21.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3.png"/><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14.png"/><Relationship Id="rId9" Type="http://schemas.openxmlformats.org/officeDocument/2006/relationships/image" Target="../media/image13.png"/><Relationship Id="rId1" Type="http://schemas.openxmlformats.org/officeDocument/2006/relationships/slideLayout" Target="../slideLayouts/slideLayout21.xml"/><Relationship Id="rId2"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35.png"/><Relationship Id="rId1" Type="http://schemas.openxmlformats.org/officeDocument/2006/relationships/slideLayout" Target="../slideLayouts/slideLayout21.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1.png"/><Relationship Id="rId1" Type="http://schemas.openxmlformats.org/officeDocument/2006/relationships/slideLayout" Target="../slideLayouts/slideLayout21.xml"/><Relationship Id="rId2"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Microsoft_Equation1.bin"/><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Equation4.bin"/><Relationship Id="rId4" Type="http://schemas.openxmlformats.org/officeDocument/2006/relationships/image" Target="../media/image37.png"/><Relationship Id="rId5" Type="http://schemas.openxmlformats.org/officeDocument/2006/relationships/image" Target="../media/image41.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11" Type="http://schemas.openxmlformats.org/officeDocument/2006/relationships/image" Target="../media/image54.png"/><Relationship Id="rId12" Type="http://schemas.openxmlformats.org/officeDocument/2006/relationships/image" Target="../media/image55.png"/><Relationship Id="rId13"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5.png"/><Relationship Id="rId5"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2.png"/><Relationship Id="rId3"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58.png"/><Relationship Id="rId1" Type="http://schemas.openxmlformats.org/officeDocument/2006/relationships/slideLayout" Target="../slideLayouts/slideLayout19.xml"/><Relationship Id="rId2"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 Id="rId3" Type="http://schemas.openxmlformats.org/officeDocument/2006/relationships/image" Target="../media/image6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9.xml"/><Relationship Id="rId2"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19.xml"/><Relationship Id="rId2"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7.png"/><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8.png"/><Relationship Id="rId3"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61.png"/><Relationship Id="rId5" Type="http://schemas.openxmlformats.org/officeDocument/2006/relationships/image" Target="../media/image58.png"/><Relationship Id="rId1" Type="http://schemas.openxmlformats.org/officeDocument/2006/relationships/slideLayout" Target="../slideLayouts/slideLayout19.xml"/><Relationship Id="rId2"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slideLayout" Target="../slideLayouts/slideLayout17.xml"/><Relationship Id="rId2"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oleObject" Target="../embeddings/oleObject1.bin"/><Relationship Id="rId1" Type="http://schemas.openxmlformats.org/officeDocument/2006/relationships/vmlDrawing" Target="../drawings/vmlDrawing2.vml"/><Relationship Id="rId2"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4.bin"/><Relationship Id="rId1" Type="http://schemas.openxmlformats.org/officeDocument/2006/relationships/vmlDrawing" Target="../drawings/vmlDrawing7.vml"/><Relationship Id="rId2"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oleObject" Target="../embeddings/oleObject6.bin"/><Relationship Id="rId1" Type="http://schemas.openxmlformats.org/officeDocument/2006/relationships/vmlDrawing" Target="../drawings/vmlDrawing8.vml"/><Relationship Id="rId2"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7.bin"/><Relationship Id="rId5" Type="http://schemas.openxmlformats.org/officeDocument/2006/relationships/oleObject" Target="../embeddings/Microsoft_Equation5.bin"/><Relationship Id="rId6" Type="http://schemas.openxmlformats.org/officeDocument/2006/relationships/oleObject" Target="../embeddings/Microsoft_Equation6.bin"/><Relationship Id="rId7" Type="http://schemas.openxmlformats.org/officeDocument/2006/relationships/oleObject" Target="../embeddings/Microsoft_Equation7.bin"/><Relationship Id="rId8" Type="http://schemas.openxmlformats.org/officeDocument/2006/relationships/hyperlink" Target="http://www-bcs.mit.edu/people/adelson/pub_pdfs/simoncelli_noise.pdf" TargetMode="External"/><Relationship Id="rId1" Type="http://schemas.openxmlformats.org/officeDocument/2006/relationships/vmlDrawing" Target="../drawings/vmlDrawing9.vml"/><Relationship Id="rId2"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3.xml"/><Relationship Id="rId2"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8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Equation8.bin"/><Relationship Id="rId5" Type="http://schemas.openxmlformats.org/officeDocument/2006/relationships/image" Target="../media/image86.jpeg"/><Relationship Id="rId1" Type="http://schemas.openxmlformats.org/officeDocument/2006/relationships/vmlDrawing" Target="../drawings/vmlDrawing10.vml"/><Relationship Id="rId2"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slideLayout" Target="../slideLayouts/slideLayout21.xml"/><Relationship Id="rId2"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17.xml"/><Relationship Id="rId2" Type="http://schemas.openxmlformats.org/officeDocument/2006/relationships/image" Target="../media/image8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1.jpeg"/><Relationship Id="rId3"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1" Type="http://schemas.openxmlformats.org/officeDocument/2006/relationships/slideLayout" Target="../slideLayouts/slideLayout12.xml"/><Relationship Id="rId2"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8.jpeg"/><Relationship Id="rId5" Type="http://schemas.openxmlformats.org/officeDocument/2006/relationships/image" Target="../media/image99.jpe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1.jpe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91.jpe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3.wmf"/><Relationship Id="rId8" Type="http://schemas.openxmlformats.org/officeDocument/2006/relationships/image" Target="../media/image104.wmf"/><Relationship Id="rId9" Type="http://schemas.openxmlformats.org/officeDocument/2006/relationships/oleObject" Target="../embeddings/oleObject8.bin"/><Relationship Id="rId10" Type="http://schemas.openxmlformats.org/officeDocument/2006/relationships/image" Target="../media/image105.wmf"/><Relationship Id="rId1" Type="http://schemas.openxmlformats.org/officeDocument/2006/relationships/vmlDrawing" Target="../drawings/vmlDrawing11.vml"/><Relationship Id="rId2"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6.png"/><Relationship Id="rId3" Type="http://schemas.openxmlformats.org/officeDocument/2006/relationships/image" Target="../media/image10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8.png"/><Relationship Id="rId3"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13.png"/><Relationship Id="rId7" Type="http://schemas.openxmlformats.org/officeDocument/2006/relationships/image" Target="../media/image18.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 Type="http://schemas.openxmlformats.org/officeDocument/2006/relationships/slideLayout" Target="../slideLayouts/slideLayout21.xml"/><Relationship Id="rId2"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07.png"/><Relationship Id="rId5" Type="http://schemas.openxmlformats.org/officeDocument/2006/relationships/image" Target="../media/image111.pn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12.wmf"/></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1.jpeg"/><Relationship Id="rId6" Type="http://schemas.openxmlformats.org/officeDocument/2006/relationships/image" Target="../media/image117.pn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24.png"/><Relationship Id="rId5" Type="http://schemas.openxmlformats.org/officeDocument/2006/relationships/oleObject" Target="../embeddings/oleObject10.bin"/><Relationship Id="rId6" Type="http://schemas.openxmlformats.org/officeDocument/2006/relationships/image" Target="../media/image125.png"/><Relationship Id="rId7" Type="http://schemas.openxmlformats.org/officeDocument/2006/relationships/image" Target="../media/image126.wmf"/><Relationship Id="rId1" Type="http://schemas.openxmlformats.org/officeDocument/2006/relationships/vmlDrawing" Target="../drawings/vmlDrawing12.vml"/><Relationship Id="rId2"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 Type="http://schemas.openxmlformats.org/officeDocument/2006/relationships/slideLayout" Target="../slideLayouts/slideLayout21.xml"/><Relationship Id="rId2" Type="http://schemas.openxmlformats.org/officeDocument/2006/relationships/image" Target="../media/image19.png"/><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13.png"/><Relationship Id="rId7" Type="http://schemas.openxmlformats.org/officeDocument/2006/relationships/image" Target="../media/image18.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2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6.wmf"/></Relationships>
</file>

<file path=ppt/slides/_rels/slide72.xml.rels><?xml version="1.0" encoding="UTF-8" standalone="yes"?>
<Relationships xmlns="http://schemas.openxmlformats.org/package/2006/relationships"><Relationship Id="rId3" Type="http://schemas.openxmlformats.org/officeDocument/2006/relationships/image" Target="../media/image126.wmf"/><Relationship Id="rId4" Type="http://schemas.openxmlformats.org/officeDocument/2006/relationships/oleObject" Target="../embeddings/oleObject11.bin"/><Relationship Id="rId1" Type="http://schemas.openxmlformats.org/officeDocument/2006/relationships/vmlDrawing" Target="../drawings/vmlDrawing13.vml"/><Relationship Id="rId2"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26.wmf"/><Relationship Id="rId4" Type="http://schemas.openxmlformats.org/officeDocument/2006/relationships/oleObject" Target="../embeddings/oleObject12.bin"/><Relationship Id="rId5" Type="http://schemas.openxmlformats.org/officeDocument/2006/relationships/image" Target="../media/image130.wmf"/><Relationship Id="rId6" Type="http://schemas.openxmlformats.org/officeDocument/2006/relationships/oleObject" Target="../embeddings/oleObject13.bin"/><Relationship Id="rId7" Type="http://schemas.openxmlformats.org/officeDocument/2006/relationships/image" Target="../media/image131.png"/><Relationship Id="rId1" Type="http://schemas.openxmlformats.org/officeDocument/2006/relationships/vmlDrawing" Target="../drawings/vmlDrawing14.vml"/><Relationship Id="rId2"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6.wmf"/><Relationship Id="rId3" Type="http://schemas.openxmlformats.org/officeDocument/2006/relationships/image" Target="../media/image132.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26.wmf"/><Relationship Id="rId5" Type="http://schemas.openxmlformats.org/officeDocument/2006/relationships/image" Target="../media/image133.wmf"/><Relationship Id="rId6" Type="http://schemas.openxmlformats.org/officeDocument/2006/relationships/oleObject" Target="../embeddings/oleObject14.bin"/><Relationship Id="rId7" Type="http://schemas.openxmlformats.org/officeDocument/2006/relationships/image" Target="../media/image134.png"/><Relationship Id="rId1" Type="http://schemas.openxmlformats.org/officeDocument/2006/relationships/vmlDrawing" Target="../drawings/vmlDrawing15.vml"/><Relationship Id="rId2"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5.jpeg"/></Relationships>
</file>

<file path=ppt/slides/_rels/slide78.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jpeg"/><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79.xml.rels><?xml version="1.0" encoding="UTF-8" standalone="yes"?>
<Relationships xmlns="http://schemas.openxmlformats.org/package/2006/relationships"><Relationship Id="rId1" Type="http://schemas.openxmlformats.org/officeDocument/2006/relationships/vmlDrawing" Target="../drawings/vmlDrawing16.vml"/><Relationship Id="rId2" Type="http://schemas.openxmlformats.org/officeDocument/2006/relationships/slideLayout" Target="../slideLayouts/slideLayout15.xml"/><Relationship Id="rId3"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21.xml"/><Relationship Id="rId2"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137.jpeg"/><Relationship Id="rId5" Type="http://schemas.openxmlformats.org/officeDocument/2006/relationships/image" Target="../media/image135.jpeg"/><Relationship Id="rId6" Type="http://schemas.openxmlformats.org/officeDocument/2006/relationships/oleObject" Target="../embeddings/oleObject16.bin"/><Relationship Id="rId1" Type="http://schemas.openxmlformats.org/officeDocument/2006/relationships/vmlDrawing" Target="../drawings/vmlDrawing17.vml"/><Relationship Id="rId2"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3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17.bin"/><Relationship Id="rId1" Type="http://schemas.openxmlformats.org/officeDocument/2006/relationships/vmlDrawing" Target="../drawings/vmlDrawing18.vml"/><Relationship Id="rId2"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41.jpeg"/></Relationships>
</file>

<file path=ppt/slides/_rels/slide84.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85.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png"/><Relationship Id="rId5" Type="http://schemas.openxmlformats.org/officeDocument/2006/relationships/image" Target="../media/image146.png"/><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47.png"/></Relationships>
</file>

<file path=ppt/slides/_rels/slide87.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6.w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150.png"/><Relationship Id="rId1" Type="http://schemas.openxmlformats.org/officeDocument/2006/relationships/vmlDrawing" Target="../drawings/vmlDrawing19.vml"/><Relationship Id="rId2"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 Type="http://schemas.openxmlformats.org/officeDocument/2006/relationships/slideLayout" Target="../slideLayouts/slideLayout2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vmlDrawing" Target="../drawings/vmlDrawing20.vml"/><Relationship Id="rId2" Type="http://schemas.openxmlformats.org/officeDocument/2006/relationships/slideLayout" Target="../slideLayouts/slideLayout14.xml"/><Relationship Id="rId3" Type="http://schemas.openxmlformats.org/officeDocument/2006/relationships/oleObject" Target="../embeddings/oleObject19.bin"/></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3.jpeg"/><Relationship Id="rId3" Type="http://schemas.openxmlformats.org/officeDocument/2006/relationships/image" Target="../media/image154.png"/></Relationships>
</file>

<file path=ppt/slides/_rels/slide93.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1" Type="http://schemas.openxmlformats.org/officeDocument/2006/relationships/slideLayout" Target="../slideLayouts/slideLayout15.xml"/><Relationship Id="rId2" Type="http://schemas.openxmlformats.org/officeDocument/2006/relationships/image" Target="../media/image15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57.jpeg"/></Relationships>
</file>

<file path=ppt/slides/_rels/slide95.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png"/><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96.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wmf"/><Relationship Id="rId5" Type="http://schemas.openxmlformats.org/officeDocument/2006/relationships/image" Target="../media/image162.jpeg"/><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16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dirty="0">
                <a:solidFill>
                  <a:schemeClr val="tx1"/>
                </a:solidFill>
                <a:ea typeface="ＭＳ Ｐゴシック" pitchFamily="-1" charset="-128"/>
                <a:cs typeface="ＭＳ Ｐゴシック" pitchFamily="-1" charset="-128"/>
              </a:rPr>
              <a:t>Lecture</a:t>
            </a:r>
            <a:r>
              <a:rPr lang="en-US" sz="3000" b="1" dirty="0" smtClean="0">
                <a:solidFill>
                  <a:schemeClr val="tx1"/>
                </a:solidFill>
                <a:ea typeface="ＭＳ Ｐゴシック" pitchFamily="-1" charset="-128"/>
                <a:cs typeface="ＭＳ Ｐゴシック" pitchFamily="-1" charset="-128"/>
              </a:rPr>
              <a:t> 9</a:t>
            </a:r>
          </a:p>
          <a:p>
            <a:pPr algn="l" eaLnBrk="1" hangingPunct="1">
              <a:lnSpc>
                <a:spcPct val="80000"/>
              </a:lnSpc>
            </a:pPr>
            <a:r>
              <a:rPr lang="en-US" sz="3000" dirty="0">
                <a:solidFill>
                  <a:schemeClr val="tx1"/>
                </a:solidFill>
                <a:ea typeface="ＭＳ Ｐゴシック" pitchFamily="-1" charset="-128"/>
                <a:cs typeface="ＭＳ Ｐゴシック" pitchFamily="-1" charset="-128"/>
              </a:rPr>
              <a:t>	Statistical Image </a:t>
            </a:r>
            <a:r>
              <a:rPr lang="en-US" sz="3000" dirty="0" smtClean="0">
                <a:solidFill>
                  <a:schemeClr val="tx1"/>
                </a:solidFill>
                <a:ea typeface="ＭＳ Ｐゴシック" pitchFamily="-1" charset="-128"/>
                <a:cs typeface="ＭＳ Ｐゴシック" pitchFamily="-1" charset="-128"/>
              </a:rPr>
              <a:t>Models </a:t>
            </a:r>
            <a:r>
              <a:rPr lang="en-US" sz="3000" dirty="0" smtClean="0">
                <a:solidFill>
                  <a:schemeClr val="tx1"/>
                </a:solidFill>
                <a:ea typeface="ＭＳ Ｐゴシック" pitchFamily="-1" charset="-128"/>
                <a:cs typeface="ＭＳ Ｐゴシック" pitchFamily="-1" charset="-128"/>
              </a:rPr>
              <a:t>III</a:t>
            </a:r>
            <a:endParaRPr lang="en-US" sz="3000" dirty="0">
              <a:solidFill>
                <a:schemeClr val="tx1"/>
              </a:solidFill>
              <a:ea typeface="ＭＳ Ｐゴシック" pitchFamily="-1" charset="-128"/>
              <a:cs typeface="ＭＳ Ｐゴシック" pitchFamily="-1" charset="-128"/>
            </a:endParaRPr>
          </a:p>
        </p:txBody>
      </p:sp>
      <p:pic>
        <p:nvPicPr>
          <p:cNvPr id="35843"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84994" name="Picture 3"/>
          <p:cNvPicPr>
            <a:picLocks noChangeAspect="1"/>
          </p:cNvPicPr>
          <p:nvPr/>
        </p:nvPicPr>
        <p:blipFill>
          <a:blip r:embed="rId2"/>
          <a:srcRect/>
          <a:stretch>
            <a:fillRect/>
          </a:stretch>
        </p:blipFill>
        <p:spPr bwMode="auto">
          <a:xfrm>
            <a:off x="765175" y="1697038"/>
            <a:ext cx="7196138" cy="2439987"/>
          </a:xfrm>
          <a:prstGeom prst="rect">
            <a:avLst/>
          </a:prstGeom>
          <a:noFill/>
          <a:ln w="9525">
            <a:noFill/>
            <a:miter lim="800000"/>
            <a:headEnd/>
            <a:tailEnd/>
          </a:ln>
        </p:spPr>
      </p:pic>
      <p:grpSp>
        <p:nvGrpSpPr>
          <p:cNvPr id="2" name="Group 26"/>
          <p:cNvGrpSpPr>
            <a:grpSpLocks/>
          </p:cNvGrpSpPr>
          <p:nvPr/>
        </p:nvGrpSpPr>
        <p:grpSpPr bwMode="auto">
          <a:xfrm>
            <a:off x="2725738" y="555625"/>
            <a:ext cx="3135312" cy="1093788"/>
            <a:chOff x="3262096" y="1214530"/>
            <a:chExt cx="2488153" cy="868014"/>
          </a:xfrm>
        </p:grpSpPr>
        <p:pic>
          <p:nvPicPr>
            <p:cNvPr id="85005" name="Picture 5"/>
            <p:cNvPicPr>
              <a:picLocks noChangeAspect="1"/>
            </p:cNvPicPr>
            <p:nvPr/>
          </p:nvPicPr>
          <p:blipFill>
            <a:blip r:embed="rId3"/>
            <a:srcRect/>
            <a:stretch>
              <a:fillRect/>
            </a:stretch>
          </p:blipFill>
          <p:spPr bwMode="auto">
            <a:xfrm>
              <a:off x="3262096" y="1214530"/>
              <a:ext cx="2488153" cy="721100"/>
            </a:xfrm>
            <a:prstGeom prst="rect">
              <a:avLst/>
            </a:prstGeom>
            <a:noFill/>
            <a:ln w="9525">
              <a:noFill/>
              <a:miter lim="800000"/>
              <a:headEnd/>
              <a:tailEnd/>
            </a:ln>
          </p:spPr>
        </p:pic>
        <p:sp>
          <p:nvSpPr>
            <p:cNvPr id="7" name="Oval 6"/>
            <p:cNvSpPr/>
            <p:nvPr/>
          </p:nvSpPr>
          <p:spPr>
            <a:xfrm>
              <a:off x="4015471" y="1562239"/>
              <a:ext cx="757154" cy="44093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2" name="Oval 11"/>
            <p:cNvSpPr/>
            <p:nvPr/>
          </p:nvSpPr>
          <p:spPr>
            <a:xfrm>
              <a:off x="4853254" y="1588696"/>
              <a:ext cx="510229" cy="382984"/>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6" name="Rectangle 15"/>
            <p:cNvSpPr/>
            <p:nvPr/>
          </p:nvSpPr>
          <p:spPr>
            <a:xfrm>
              <a:off x="3928543" y="1254844"/>
              <a:ext cx="1442499" cy="827700"/>
            </a:xfrm>
            <a:prstGeom prst="rect">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pic>
        <p:nvPicPr>
          <p:cNvPr id="84996" name="Picture 19"/>
          <p:cNvPicPr>
            <a:picLocks noChangeAspect="1"/>
          </p:cNvPicPr>
          <p:nvPr/>
        </p:nvPicPr>
        <p:blipFill>
          <a:blip r:embed="rId4"/>
          <a:srcRect/>
          <a:stretch>
            <a:fillRect/>
          </a:stretch>
        </p:blipFill>
        <p:spPr bwMode="auto">
          <a:xfrm>
            <a:off x="4575175" y="4691063"/>
            <a:ext cx="2462213" cy="2032000"/>
          </a:xfrm>
          <a:prstGeom prst="rect">
            <a:avLst/>
          </a:prstGeom>
          <a:noFill/>
          <a:ln w="9525">
            <a:noFill/>
            <a:miter lim="800000"/>
            <a:headEnd/>
            <a:tailEnd/>
          </a:ln>
        </p:spPr>
      </p:pic>
      <p:pic>
        <p:nvPicPr>
          <p:cNvPr id="84997" name="Picture 20"/>
          <p:cNvPicPr>
            <a:picLocks noChangeAspect="1"/>
          </p:cNvPicPr>
          <p:nvPr/>
        </p:nvPicPr>
        <p:blipFill>
          <a:blip r:embed="rId5"/>
          <a:srcRect/>
          <a:stretch>
            <a:fillRect/>
          </a:stretch>
        </p:blipFill>
        <p:spPr bwMode="auto">
          <a:xfrm>
            <a:off x="1801813" y="4625975"/>
            <a:ext cx="2508250" cy="2054225"/>
          </a:xfrm>
          <a:prstGeom prst="rect">
            <a:avLst/>
          </a:prstGeom>
          <a:noFill/>
          <a:ln w="9525">
            <a:noFill/>
            <a:miter lim="800000"/>
            <a:headEnd/>
            <a:tailEnd/>
          </a:ln>
        </p:spPr>
      </p:pic>
      <p:pic>
        <p:nvPicPr>
          <p:cNvPr id="84998" name="Picture 21"/>
          <p:cNvPicPr>
            <a:picLocks noChangeAspect="1"/>
          </p:cNvPicPr>
          <p:nvPr/>
        </p:nvPicPr>
        <p:blipFill>
          <a:blip r:embed="rId6"/>
          <a:srcRect/>
          <a:stretch>
            <a:fillRect/>
          </a:stretch>
        </p:blipFill>
        <p:spPr bwMode="auto">
          <a:xfrm>
            <a:off x="6119813" y="4883150"/>
            <a:ext cx="896937" cy="752475"/>
          </a:xfrm>
          <a:prstGeom prst="rect">
            <a:avLst/>
          </a:prstGeom>
          <a:noFill/>
          <a:ln w="9525">
            <a:noFill/>
            <a:miter lim="800000"/>
            <a:headEnd/>
            <a:tailEnd/>
          </a:ln>
        </p:spPr>
      </p:pic>
      <p:pic>
        <p:nvPicPr>
          <p:cNvPr id="84999" name="Picture 22"/>
          <p:cNvPicPr>
            <a:picLocks noChangeAspect="1"/>
          </p:cNvPicPr>
          <p:nvPr/>
        </p:nvPicPr>
        <p:blipFill>
          <a:blip r:embed="rId7"/>
          <a:srcRect/>
          <a:stretch>
            <a:fillRect/>
          </a:stretch>
        </p:blipFill>
        <p:spPr bwMode="auto">
          <a:xfrm>
            <a:off x="1890713" y="4710113"/>
            <a:ext cx="869950" cy="725487"/>
          </a:xfrm>
          <a:prstGeom prst="rect">
            <a:avLst/>
          </a:prstGeom>
          <a:noFill/>
          <a:ln w="9525">
            <a:noFill/>
            <a:miter lim="800000"/>
            <a:headEnd/>
            <a:tailEnd/>
          </a:ln>
        </p:spPr>
      </p:pic>
      <p:pic>
        <p:nvPicPr>
          <p:cNvPr id="85000" name="Picture 23"/>
          <p:cNvPicPr>
            <a:picLocks noChangeAspect="1"/>
          </p:cNvPicPr>
          <p:nvPr/>
        </p:nvPicPr>
        <p:blipFill>
          <a:blip r:embed="rId8"/>
          <a:srcRect/>
          <a:stretch>
            <a:fillRect/>
          </a:stretch>
        </p:blipFill>
        <p:spPr bwMode="auto">
          <a:xfrm>
            <a:off x="361950" y="4986338"/>
            <a:ext cx="1420813" cy="1414462"/>
          </a:xfrm>
          <a:prstGeom prst="rect">
            <a:avLst/>
          </a:prstGeom>
          <a:noFill/>
          <a:ln w="9525">
            <a:noFill/>
            <a:miter lim="800000"/>
            <a:headEnd/>
            <a:tailEnd/>
          </a:ln>
        </p:spPr>
      </p:pic>
      <p:pic>
        <p:nvPicPr>
          <p:cNvPr id="85001" name="Picture 24"/>
          <p:cNvPicPr>
            <a:picLocks noChangeAspect="1"/>
          </p:cNvPicPr>
          <p:nvPr/>
        </p:nvPicPr>
        <p:blipFill>
          <a:blip r:embed="rId9"/>
          <a:srcRect/>
          <a:stretch>
            <a:fillRect/>
          </a:stretch>
        </p:blipFill>
        <p:spPr bwMode="auto">
          <a:xfrm>
            <a:off x="7124700" y="4984750"/>
            <a:ext cx="1414463" cy="1404938"/>
          </a:xfrm>
          <a:prstGeom prst="rect">
            <a:avLst/>
          </a:prstGeom>
          <a:noFill/>
          <a:ln w="9525">
            <a:noFill/>
            <a:miter lim="800000"/>
            <a:headEnd/>
            <a:tailEnd/>
          </a:ln>
        </p:spPr>
      </p:pic>
      <p:cxnSp>
        <p:nvCxnSpPr>
          <p:cNvPr id="9" name="Straight Arrow Connector 8"/>
          <p:cNvCxnSpPr/>
          <p:nvPr/>
        </p:nvCxnSpPr>
        <p:spPr>
          <a:xfrm rot="10800000" flipV="1">
            <a:off x="2082800" y="1271588"/>
            <a:ext cx="1590675" cy="10874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4243388" y="1493838"/>
            <a:ext cx="793750" cy="8255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80038" y="1585913"/>
            <a:ext cx="757237" cy="59848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86018" name="Picture 3"/>
          <p:cNvPicPr>
            <a:picLocks noChangeAspect="1"/>
          </p:cNvPicPr>
          <p:nvPr/>
        </p:nvPicPr>
        <p:blipFill>
          <a:blip r:embed="rId2"/>
          <a:srcRect/>
          <a:stretch>
            <a:fillRect/>
          </a:stretch>
        </p:blipFill>
        <p:spPr bwMode="auto">
          <a:xfrm>
            <a:off x="0" y="981075"/>
            <a:ext cx="2835275" cy="2324100"/>
          </a:xfrm>
          <a:prstGeom prst="rect">
            <a:avLst/>
          </a:prstGeom>
          <a:noFill/>
          <a:ln w="9525">
            <a:noFill/>
            <a:miter lim="800000"/>
            <a:headEnd/>
            <a:tailEnd/>
          </a:ln>
        </p:spPr>
      </p:pic>
      <p:pic>
        <p:nvPicPr>
          <p:cNvPr id="86019" name="Picture 4"/>
          <p:cNvPicPr>
            <a:picLocks noChangeAspect="1"/>
          </p:cNvPicPr>
          <p:nvPr/>
        </p:nvPicPr>
        <p:blipFill>
          <a:blip r:embed="rId3"/>
          <a:srcRect l="66759"/>
          <a:stretch>
            <a:fillRect/>
          </a:stretch>
        </p:blipFill>
        <p:spPr bwMode="auto">
          <a:xfrm>
            <a:off x="3060700" y="1042988"/>
            <a:ext cx="2392363" cy="2439987"/>
          </a:xfrm>
          <a:prstGeom prst="rect">
            <a:avLst/>
          </a:prstGeom>
          <a:noFill/>
          <a:ln w="9525">
            <a:noFill/>
            <a:miter lim="800000"/>
            <a:headEnd/>
            <a:tailEnd/>
          </a:ln>
        </p:spPr>
      </p:pic>
      <p:sp>
        <p:nvSpPr>
          <p:cNvPr id="86020" name="TextBox 5"/>
          <p:cNvSpPr txBox="1">
            <a:spLocks noChangeArrowheads="1"/>
          </p:cNvSpPr>
          <p:nvPr/>
        </p:nvSpPr>
        <p:spPr bwMode="auto">
          <a:xfrm>
            <a:off x="2720975" y="2162175"/>
            <a:ext cx="300038" cy="368300"/>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6021" name="TextBox 6"/>
          <p:cNvSpPr txBox="1">
            <a:spLocks noChangeArrowheads="1"/>
          </p:cNvSpPr>
          <p:nvPr/>
        </p:nvSpPr>
        <p:spPr bwMode="auto">
          <a:xfrm>
            <a:off x="5561013" y="2130425"/>
            <a:ext cx="319087" cy="368300"/>
          </a:xfrm>
          <a:prstGeom prst="rect">
            <a:avLst/>
          </a:prstGeom>
          <a:noFill/>
          <a:ln w="9525">
            <a:noFill/>
            <a:miter lim="800000"/>
            <a:headEnd/>
            <a:tailEnd/>
          </a:ln>
        </p:spPr>
        <p:txBody>
          <a:bodyPr wrap="none">
            <a:prstTxWarp prst="textNoShape">
              <a:avLst/>
            </a:prstTxWarp>
            <a:spAutoFit/>
          </a:bodyPr>
          <a:lstStyle/>
          <a:p>
            <a:r>
              <a:rPr lang="en-US"/>
              <a:t>=</a:t>
            </a:r>
          </a:p>
        </p:txBody>
      </p:sp>
      <p:pic>
        <p:nvPicPr>
          <p:cNvPr id="86022" name="Picture 7"/>
          <p:cNvPicPr>
            <a:picLocks noChangeAspect="1"/>
          </p:cNvPicPr>
          <p:nvPr/>
        </p:nvPicPr>
        <p:blipFill>
          <a:blip r:embed="rId4"/>
          <a:srcRect/>
          <a:stretch>
            <a:fillRect/>
          </a:stretch>
        </p:blipFill>
        <p:spPr bwMode="auto">
          <a:xfrm>
            <a:off x="5859463" y="950913"/>
            <a:ext cx="3054350" cy="2481262"/>
          </a:xfrm>
          <a:prstGeom prst="rect">
            <a:avLst/>
          </a:prstGeom>
          <a:noFill/>
          <a:ln w="9525">
            <a:noFill/>
            <a:miter lim="800000"/>
            <a:headEnd/>
            <a:tailEnd/>
          </a:ln>
        </p:spPr>
      </p:pic>
      <p:pic>
        <p:nvPicPr>
          <p:cNvPr id="86023" name="Picture 8"/>
          <p:cNvPicPr>
            <a:picLocks noChangeAspect="1"/>
          </p:cNvPicPr>
          <p:nvPr/>
        </p:nvPicPr>
        <p:blipFill>
          <a:blip r:embed="rId5"/>
          <a:srcRect/>
          <a:stretch>
            <a:fillRect/>
          </a:stretch>
        </p:blipFill>
        <p:spPr bwMode="auto">
          <a:xfrm>
            <a:off x="187325" y="1001713"/>
            <a:ext cx="869950" cy="727075"/>
          </a:xfrm>
          <a:prstGeom prst="rect">
            <a:avLst/>
          </a:prstGeom>
          <a:noFill/>
          <a:ln w="9525">
            <a:noFill/>
            <a:miter lim="800000"/>
            <a:headEnd/>
            <a:tailEnd/>
          </a:ln>
        </p:spPr>
      </p:pic>
      <p:pic>
        <p:nvPicPr>
          <p:cNvPr id="86024" name="Picture 9"/>
          <p:cNvPicPr>
            <a:picLocks noChangeAspect="1"/>
          </p:cNvPicPr>
          <p:nvPr/>
        </p:nvPicPr>
        <p:blipFill>
          <a:blip r:embed="rId6"/>
          <a:srcRect l="29549" r="20885"/>
          <a:stretch>
            <a:fillRect/>
          </a:stretch>
        </p:blipFill>
        <p:spPr bwMode="auto">
          <a:xfrm>
            <a:off x="3589338" y="160338"/>
            <a:ext cx="1554162" cy="908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3"/>
          <p:cNvPicPr>
            <a:picLocks noChangeAspect="1"/>
          </p:cNvPicPr>
          <p:nvPr/>
        </p:nvPicPr>
        <p:blipFill>
          <a:blip r:embed="rId2"/>
          <a:srcRect/>
          <a:stretch>
            <a:fillRect/>
          </a:stretch>
        </p:blipFill>
        <p:spPr bwMode="auto">
          <a:xfrm>
            <a:off x="765175" y="1697038"/>
            <a:ext cx="7196138" cy="2439987"/>
          </a:xfrm>
          <a:prstGeom prst="rect">
            <a:avLst/>
          </a:prstGeom>
          <a:noFill/>
          <a:ln w="9525">
            <a:noFill/>
            <a:miter lim="800000"/>
            <a:headEnd/>
            <a:tailEnd/>
          </a:ln>
        </p:spPr>
      </p:pic>
      <p:grpSp>
        <p:nvGrpSpPr>
          <p:cNvPr id="2" name="Group 26"/>
          <p:cNvGrpSpPr>
            <a:grpSpLocks/>
          </p:cNvGrpSpPr>
          <p:nvPr/>
        </p:nvGrpSpPr>
        <p:grpSpPr bwMode="auto">
          <a:xfrm>
            <a:off x="2725738" y="555625"/>
            <a:ext cx="3135312" cy="1093788"/>
            <a:chOff x="3262096" y="1214530"/>
            <a:chExt cx="2488153" cy="868014"/>
          </a:xfrm>
        </p:grpSpPr>
        <p:pic>
          <p:nvPicPr>
            <p:cNvPr id="85005" name="Picture 5"/>
            <p:cNvPicPr>
              <a:picLocks noChangeAspect="1"/>
            </p:cNvPicPr>
            <p:nvPr/>
          </p:nvPicPr>
          <p:blipFill>
            <a:blip r:embed="rId3"/>
            <a:srcRect/>
            <a:stretch>
              <a:fillRect/>
            </a:stretch>
          </p:blipFill>
          <p:spPr bwMode="auto">
            <a:xfrm>
              <a:off x="3262096" y="1214530"/>
              <a:ext cx="2488153" cy="721100"/>
            </a:xfrm>
            <a:prstGeom prst="rect">
              <a:avLst/>
            </a:prstGeom>
            <a:noFill/>
            <a:ln w="9525">
              <a:noFill/>
              <a:miter lim="800000"/>
              <a:headEnd/>
              <a:tailEnd/>
            </a:ln>
          </p:spPr>
        </p:pic>
        <p:sp>
          <p:nvSpPr>
            <p:cNvPr id="7" name="Oval 6"/>
            <p:cNvSpPr/>
            <p:nvPr/>
          </p:nvSpPr>
          <p:spPr>
            <a:xfrm>
              <a:off x="4015471" y="1562239"/>
              <a:ext cx="757154" cy="44093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2" name="Oval 11"/>
            <p:cNvSpPr/>
            <p:nvPr/>
          </p:nvSpPr>
          <p:spPr>
            <a:xfrm>
              <a:off x="4853254" y="1588696"/>
              <a:ext cx="510229" cy="382984"/>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6" name="Rectangle 15"/>
            <p:cNvSpPr/>
            <p:nvPr/>
          </p:nvSpPr>
          <p:spPr>
            <a:xfrm>
              <a:off x="3928543" y="1254844"/>
              <a:ext cx="1442499" cy="827700"/>
            </a:xfrm>
            <a:prstGeom prst="rect">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cxnSp>
        <p:nvCxnSpPr>
          <p:cNvPr id="9" name="Straight Arrow Connector 8"/>
          <p:cNvCxnSpPr/>
          <p:nvPr/>
        </p:nvCxnSpPr>
        <p:spPr>
          <a:xfrm rot="10800000" flipV="1">
            <a:off x="2082800" y="1271588"/>
            <a:ext cx="1590675" cy="10874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4243388" y="1493838"/>
            <a:ext cx="793750" cy="8255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80038" y="1585913"/>
            <a:ext cx="757237" cy="59848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84994" name="Picture 3"/>
          <p:cNvPicPr>
            <a:picLocks noChangeAspect="1"/>
          </p:cNvPicPr>
          <p:nvPr/>
        </p:nvPicPr>
        <p:blipFill>
          <a:blip r:embed="rId2"/>
          <a:srcRect/>
          <a:stretch>
            <a:fillRect/>
          </a:stretch>
        </p:blipFill>
        <p:spPr bwMode="auto">
          <a:xfrm>
            <a:off x="765175" y="1697038"/>
            <a:ext cx="7196138" cy="2439987"/>
          </a:xfrm>
          <a:prstGeom prst="rect">
            <a:avLst/>
          </a:prstGeom>
          <a:noFill/>
          <a:ln w="9525">
            <a:noFill/>
            <a:miter lim="800000"/>
            <a:headEnd/>
            <a:tailEnd/>
          </a:ln>
        </p:spPr>
      </p:pic>
      <p:grpSp>
        <p:nvGrpSpPr>
          <p:cNvPr id="2" name="Group 26"/>
          <p:cNvGrpSpPr>
            <a:grpSpLocks/>
          </p:cNvGrpSpPr>
          <p:nvPr/>
        </p:nvGrpSpPr>
        <p:grpSpPr bwMode="auto">
          <a:xfrm>
            <a:off x="2725738" y="555625"/>
            <a:ext cx="3135312" cy="1093788"/>
            <a:chOff x="3262096" y="1214530"/>
            <a:chExt cx="2488153" cy="868014"/>
          </a:xfrm>
        </p:grpSpPr>
        <p:pic>
          <p:nvPicPr>
            <p:cNvPr id="85005" name="Picture 5"/>
            <p:cNvPicPr>
              <a:picLocks noChangeAspect="1"/>
            </p:cNvPicPr>
            <p:nvPr/>
          </p:nvPicPr>
          <p:blipFill>
            <a:blip r:embed="rId3"/>
            <a:srcRect/>
            <a:stretch>
              <a:fillRect/>
            </a:stretch>
          </p:blipFill>
          <p:spPr bwMode="auto">
            <a:xfrm>
              <a:off x="3262096" y="1214530"/>
              <a:ext cx="2488153" cy="721100"/>
            </a:xfrm>
            <a:prstGeom prst="rect">
              <a:avLst/>
            </a:prstGeom>
            <a:noFill/>
            <a:ln w="9525">
              <a:noFill/>
              <a:miter lim="800000"/>
              <a:headEnd/>
              <a:tailEnd/>
            </a:ln>
          </p:spPr>
        </p:pic>
        <p:sp>
          <p:nvSpPr>
            <p:cNvPr id="7" name="Oval 6"/>
            <p:cNvSpPr/>
            <p:nvPr/>
          </p:nvSpPr>
          <p:spPr>
            <a:xfrm>
              <a:off x="4015471" y="1562239"/>
              <a:ext cx="757154" cy="44093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2" name="Oval 11"/>
            <p:cNvSpPr/>
            <p:nvPr/>
          </p:nvSpPr>
          <p:spPr>
            <a:xfrm>
              <a:off x="4853254" y="1588696"/>
              <a:ext cx="510229" cy="382984"/>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6" name="Rectangle 15"/>
            <p:cNvSpPr/>
            <p:nvPr/>
          </p:nvSpPr>
          <p:spPr>
            <a:xfrm>
              <a:off x="3928543" y="1254844"/>
              <a:ext cx="1442499" cy="827700"/>
            </a:xfrm>
            <a:prstGeom prst="rect">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pic>
        <p:nvPicPr>
          <p:cNvPr id="84996" name="Picture 19"/>
          <p:cNvPicPr>
            <a:picLocks noChangeAspect="1"/>
          </p:cNvPicPr>
          <p:nvPr/>
        </p:nvPicPr>
        <p:blipFill>
          <a:blip r:embed="rId4"/>
          <a:srcRect/>
          <a:stretch>
            <a:fillRect/>
          </a:stretch>
        </p:blipFill>
        <p:spPr bwMode="auto">
          <a:xfrm>
            <a:off x="4575175" y="4691063"/>
            <a:ext cx="2462213" cy="2032000"/>
          </a:xfrm>
          <a:prstGeom prst="rect">
            <a:avLst/>
          </a:prstGeom>
          <a:noFill/>
          <a:ln w="9525">
            <a:noFill/>
            <a:miter lim="800000"/>
            <a:headEnd/>
            <a:tailEnd/>
          </a:ln>
        </p:spPr>
      </p:pic>
      <p:pic>
        <p:nvPicPr>
          <p:cNvPr id="84997" name="Picture 20"/>
          <p:cNvPicPr>
            <a:picLocks noChangeAspect="1"/>
          </p:cNvPicPr>
          <p:nvPr/>
        </p:nvPicPr>
        <p:blipFill>
          <a:blip r:embed="rId5"/>
          <a:srcRect/>
          <a:stretch>
            <a:fillRect/>
          </a:stretch>
        </p:blipFill>
        <p:spPr bwMode="auto">
          <a:xfrm>
            <a:off x="1801813" y="4625975"/>
            <a:ext cx="2508250" cy="2054225"/>
          </a:xfrm>
          <a:prstGeom prst="rect">
            <a:avLst/>
          </a:prstGeom>
          <a:noFill/>
          <a:ln w="9525">
            <a:noFill/>
            <a:miter lim="800000"/>
            <a:headEnd/>
            <a:tailEnd/>
          </a:ln>
        </p:spPr>
      </p:pic>
      <p:pic>
        <p:nvPicPr>
          <p:cNvPr id="84998" name="Picture 21"/>
          <p:cNvPicPr>
            <a:picLocks noChangeAspect="1"/>
          </p:cNvPicPr>
          <p:nvPr/>
        </p:nvPicPr>
        <p:blipFill>
          <a:blip r:embed="rId6"/>
          <a:srcRect/>
          <a:stretch>
            <a:fillRect/>
          </a:stretch>
        </p:blipFill>
        <p:spPr bwMode="auto">
          <a:xfrm>
            <a:off x="6119813" y="4883150"/>
            <a:ext cx="896937" cy="752475"/>
          </a:xfrm>
          <a:prstGeom prst="rect">
            <a:avLst/>
          </a:prstGeom>
          <a:noFill/>
          <a:ln w="9525">
            <a:noFill/>
            <a:miter lim="800000"/>
            <a:headEnd/>
            <a:tailEnd/>
          </a:ln>
        </p:spPr>
      </p:pic>
      <p:pic>
        <p:nvPicPr>
          <p:cNvPr id="84999" name="Picture 22"/>
          <p:cNvPicPr>
            <a:picLocks noChangeAspect="1"/>
          </p:cNvPicPr>
          <p:nvPr/>
        </p:nvPicPr>
        <p:blipFill>
          <a:blip r:embed="rId7"/>
          <a:srcRect/>
          <a:stretch>
            <a:fillRect/>
          </a:stretch>
        </p:blipFill>
        <p:spPr bwMode="auto">
          <a:xfrm>
            <a:off x="1890713" y="4710113"/>
            <a:ext cx="869950" cy="725487"/>
          </a:xfrm>
          <a:prstGeom prst="rect">
            <a:avLst/>
          </a:prstGeom>
          <a:noFill/>
          <a:ln w="9525">
            <a:noFill/>
            <a:miter lim="800000"/>
            <a:headEnd/>
            <a:tailEnd/>
          </a:ln>
        </p:spPr>
      </p:pic>
      <p:pic>
        <p:nvPicPr>
          <p:cNvPr id="85000" name="Picture 23"/>
          <p:cNvPicPr>
            <a:picLocks noChangeAspect="1"/>
          </p:cNvPicPr>
          <p:nvPr/>
        </p:nvPicPr>
        <p:blipFill>
          <a:blip r:embed="rId8"/>
          <a:srcRect/>
          <a:stretch>
            <a:fillRect/>
          </a:stretch>
        </p:blipFill>
        <p:spPr bwMode="auto">
          <a:xfrm>
            <a:off x="361950" y="4986338"/>
            <a:ext cx="1420813" cy="1414462"/>
          </a:xfrm>
          <a:prstGeom prst="rect">
            <a:avLst/>
          </a:prstGeom>
          <a:noFill/>
          <a:ln w="9525">
            <a:noFill/>
            <a:miter lim="800000"/>
            <a:headEnd/>
            <a:tailEnd/>
          </a:ln>
        </p:spPr>
      </p:pic>
      <p:pic>
        <p:nvPicPr>
          <p:cNvPr id="85001" name="Picture 24"/>
          <p:cNvPicPr>
            <a:picLocks noChangeAspect="1"/>
          </p:cNvPicPr>
          <p:nvPr/>
        </p:nvPicPr>
        <p:blipFill>
          <a:blip r:embed="rId9"/>
          <a:srcRect/>
          <a:stretch>
            <a:fillRect/>
          </a:stretch>
        </p:blipFill>
        <p:spPr bwMode="auto">
          <a:xfrm>
            <a:off x="7124700" y="4984750"/>
            <a:ext cx="1414463" cy="1404938"/>
          </a:xfrm>
          <a:prstGeom prst="rect">
            <a:avLst/>
          </a:prstGeom>
          <a:noFill/>
          <a:ln w="9525">
            <a:noFill/>
            <a:miter lim="800000"/>
            <a:headEnd/>
            <a:tailEnd/>
          </a:ln>
        </p:spPr>
      </p:pic>
      <p:cxnSp>
        <p:nvCxnSpPr>
          <p:cNvPr id="9" name="Straight Arrow Connector 8"/>
          <p:cNvCxnSpPr/>
          <p:nvPr/>
        </p:nvCxnSpPr>
        <p:spPr>
          <a:xfrm rot="10800000" flipV="1">
            <a:off x="2082800" y="1271588"/>
            <a:ext cx="1590675" cy="10874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4243388" y="1493838"/>
            <a:ext cx="793750" cy="8255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80038" y="1585913"/>
            <a:ext cx="757237" cy="59848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6"/>
          <p:cNvGrpSpPr/>
          <p:nvPr/>
        </p:nvGrpSpPr>
        <p:grpSpPr>
          <a:xfrm>
            <a:off x="5561013" y="950913"/>
            <a:ext cx="3352800" cy="2481262"/>
            <a:chOff x="5561013" y="950913"/>
            <a:chExt cx="3352800" cy="2481262"/>
          </a:xfrm>
        </p:grpSpPr>
        <p:sp>
          <p:nvSpPr>
            <p:cNvPr id="86021" name="TextBox 6"/>
            <p:cNvSpPr txBox="1">
              <a:spLocks noChangeArrowheads="1"/>
            </p:cNvSpPr>
            <p:nvPr/>
          </p:nvSpPr>
          <p:spPr bwMode="auto">
            <a:xfrm>
              <a:off x="5561013" y="2130425"/>
              <a:ext cx="319087" cy="368300"/>
            </a:xfrm>
            <a:prstGeom prst="rect">
              <a:avLst/>
            </a:prstGeom>
            <a:noFill/>
            <a:ln w="9525">
              <a:noFill/>
              <a:miter lim="800000"/>
              <a:headEnd/>
              <a:tailEnd/>
            </a:ln>
          </p:spPr>
          <p:txBody>
            <a:bodyPr wrap="none">
              <a:prstTxWarp prst="textNoShape">
                <a:avLst/>
              </a:prstTxWarp>
              <a:spAutoFit/>
            </a:bodyPr>
            <a:lstStyle/>
            <a:p>
              <a:r>
                <a:rPr lang="en-US" sz="1800" dirty="0">
                  <a:solidFill>
                    <a:prstClr val="black"/>
                  </a:solidFill>
                </a:rPr>
                <a:t>=</a:t>
              </a:r>
            </a:p>
          </p:txBody>
        </p:sp>
        <p:pic>
          <p:nvPicPr>
            <p:cNvPr id="86022" name="Picture 7"/>
            <p:cNvPicPr>
              <a:picLocks noChangeAspect="1"/>
            </p:cNvPicPr>
            <p:nvPr/>
          </p:nvPicPr>
          <p:blipFill>
            <a:blip r:embed="rId2"/>
            <a:srcRect/>
            <a:stretch>
              <a:fillRect/>
            </a:stretch>
          </p:blipFill>
          <p:spPr bwMode="auto">
            <a:xfrm>
              <a:off x="5859463" y="950913"/>
              <a:ext cx="3054350" cy="2481262"/>
            </a:xfrm>
            <a:prstGeom prst="rect">
              <a:avLst/>
            </a:prstGeom>
            <a:noFill/>
            <a:ln w="9525">
              <a:noFill/>
              <a:miter lim="800000"/>
              <a:headEnd/>
              <a:tailEnd/>
            </a:ln>
          </p:spPr>
        </p:pic>
      </p:grpSp>
      <p:pic>
        <p:nvPicPr>
          <p:cNvPr id="86023" name="Picture 8"/>
          <p:cNvPicPr>
            <a:picLocks noChangeAspect="1"/>
          </p:cNvPicPr>
          <p:nvPr/>
        </p:nvPicPr>
        <p:blipFill>
          <a:blip r:embed="rId3"/>
          <a:srcRect/>
          <a:stretch>
            <a:fillRect/>
          </a:stretch>
        </p:blipFill>
        <p:spPr bwMode="auto">
          <a:xfrm>
            <a:off x="187325" y="1001713"/>
            <a:ext cx="869950" cy="727075"/>
          </a:xfrm>
          <a:prstGeom prst="rect">
            <a:avLst/>
          </a:prstGeom>
          <a:noFill/>
          <a:ln w="9525">
            <a:noFill/>
            <a:miter lim="800000"/>
            <a:headEnd/>
            <a:tailEnd/>
          </a:ln>
        </p:spPr>
      </p:pic>
      <p:grpSp>
        <p:nvGrpSpPr>
          <p:cNvPr id="3" name="Group 15"/>
          <p:cNvGrpSpPr/>
          <p:nvPr/>
        </p:nvGrpSpPr>
        <p:grpSpPr>
          <a:xfrm>
            <a:off x="2720975" y="160338"/>
            <a:ext cx="2732088" cy="3322637"/>
            <a:chOff x="2720975" y="160338"/>
            <a:chExt cx="2732088" cy="3322637"/>
          </a:xfrm>
        </p:grpSpPr>
        <p:pic>
          <p:nvPicPr>
            <p:cNvPr id="86019" name="Picture 4"/>
            <p:cNvPicPr>
              <a:picLocks noChangeAspect="1"/>
            </p:cNvPicPr>
            <p:nvPr/>
          </p:nvPicPr>
          <p:blipFill>
            <a:blip r:embed="rId4"/>
            <a:srcRect l="66759"/>
            <a:stretch>
              <a:fillRect/>
            </a:stretch>
          </p:blipFill>
          <p:spPr bwMode="auto">
            <a:xfrm>
              <a:off x="3060700" y="1042988"/>
              <a:ext cx="2392363" cy="2439987"/>
            </a:xfrm>
            <a:prstGeom prst="rect">
              <a:avLst/>
            </a:prstGeom>
            <a:noFill/>
            <a:ln w="9525">
              <a:noFill/>
              <a:miter lim="800000"/>
              <a:headEnd/>
              <a:tailEnd/>
            </a:ln>
          </p:spPr>
        </p:pic>
        <p:sp>
          <p:nvSpPr>
            <p:cNvPr id="86020" name="TextBox 5"/>
            <p:cNvSpPr txBox="1">
              <a:spLocks noChangeArrowheads="1"/>
            </p:cNvSpPr>
            <p:nvPr/>
          </p:nvSpPr>
          <p:spPr bwMode="auto">
            <a:xfrm>
              <a:off x="2720975" y="2162175"/>
              <a:ext cx="300038" cy="368300"/>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x</a:t>
              </a:r>
            </a:p>
          </p:txBody>
        </p:sp>
        <p:pic>
          <p:nvPicPr>
            <p:cNvPr id="86024" name="Picture 9"/>
            <p:cNvPicPr>
              <a:picLocks noChangeAspect="1"/>
            </p:cNvPicPr>
            <p:nvPr/>
          </p:nvPicPr>
          <p:blipFill>
            <a:blip r:embed="rId5"/>
            <a:srcRect l="29549" r="20885"/>
            <a:stretch>
              <a:fillRect/>
            </a:stretch>
          </p:blipFill>
          <p:spPr bwMode="auto">
            <a:xfrm>
              <a:off x="3589338" y="160338"/>
              <a:ext cx="1554162" cy="908050"/>
            </a:xfrm>
            <a:prstGeom prst="rect">
              <a:avLst/>
            </a:prstGeom>
            <a:noFill/>
            <a:ln w="9525">
              <a:noFill/>
              <a:miter lim="800000"/>
              <a:headEnd/>
              <a:tailEnd/>
            </a:ln>
          </p:spPr>
        </p:pic>
      </p:grpSp>
      <p:pic>
        <p:nvPicPr>
          <p:cNvPr id="9" name="Picture 7"/>
          <p:cNvPicPr>
            <a:picLocks noChangeAspect="1"/>
          </p:cNvPicPr>
          <p:nvPr/>
        </p:nvPicPr>
        <p:blipFill>
          <a:blip r:embed="rId6"/>
          <a:srcRect/>
          <a:stretch>
            <a:fillRect/>
          </a:stretch>
        </p:blipFill>
        <p:spPr bwMode="auto">
          <a:xfrm>
            <a:off x="158717" y="4207676"/>
            <a:ext cx="2382837" cy="2371725"/>
          </a:xfrm>
          <a:prstGeom prst="rect">
            <a:avLst/>
          </a:prstGeom>
          <a:noFill/>
          <a:ln w="9525">
            <a:noFill/>
            <a:miter lim="800000"/>
            <a:headEnd/>
            <a:tailEnd/>
          </a:ln>
        </p:spPr>
      </p:pic>
      <p:grpSp>
        <p:nvGrpSpPr>
          <p:cNvPr id="4" name="Group 14"/>
          <p:cNvGrpSpPr/>
          <p:nvPr/>
        </p:nvGrpSpPr>
        <p:grpSpPr>
          <a:xfrm>
            <a:off x="0" y="981075"/>
            <a:ext cx="2835275" cy="3027521"/>
            <a:chOff x="0" y="981075"/>
            <a:chExt cx="2835275" cy="3027521"/>
          </a:xfrm>
        </p:grpSpPr>
        <p:pic>
          <p:nvPicPr>
            <p:cNvPr id="86018" name="Picture 3"/>
            <p:cNvPicPr>
              <a:picLocks noChangeAspect="1"/>
            </p:cNvPicPr>
            <p:nvPr/>
          </p:nvPicPr>
          <p:blipFill>
            <a:blip r:embed="rId7"/>
            <a:srcRect/>
            <a:stretch>
              <a:fillRect/>
            </a:stretch>
          </p:blipFill>
          <p:spPr bwMode="auto">
            <a:xfrm>
              <a:off x="0" y="981075"/>
              <a:ext cx="2835275" cy="2324100"/>
            </a:xfrm>
            <a:prstGeom prst="rect">
              <a:avLst/>
            </a:prstGeom>
            <a:noFill/>
            <a:ln w="9525">
              <a:noFill/>
              <a:miter lim="800000"/>
              <a:headEnd/>
              <a:tailEnd/>
            </a:ln>
          </p:spPr>
        </p:pic>
        <p:cxnSp>
          <p:nvCxnSpPr>
            <p:cNvPr id="11" name="Straight Arrow Connector 10"/>
            <p:cNvCxnSpPr/>
            <p:nvPr/>
          </p:nvCxnSpPr>
          <p:spPr>
            <a:xfrm rot="5400000" flipH="1" flipV="1">
              <a:off x="1002048" y="3723298"/>
              <a:ext cx="569009"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5" name="Group 17"/>
          <p:cNvGrpSpPr/>
          <p:nvPr/>
        </p:nvGrpSpPr>
        <p:grpSpPr>
          <a:xfrm>
            <a:off x="6233456" y="3575496"/>
            <a:ext cx="2416175" cy="3020185"/>
            <a:chOff x="6233456" y="3575496"/>
            <a:chExt cx="2416175" cy="3020185"/>
          </a:xfrm>
        </p:grpSpPr>
        <p:cxnSp>
          <p:nvCxnSpPr>
            <p:cNvPr id="12" name="Straight Arrow Connector 11"/>
            <p:cNvCxnSpPr/>
            <p:nvPr/>
          </p:nvCxnSpPr>
          <p:spPr>
            <a:xfrm rot="5400000">
              <a:off x="7207843" y="3790070"/>
              <a:ext cx="432305" cy="31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3"/>
            <p:cNvPicPr>
              <a:picLocks noChangeAspect="1"/>
            </p:cNvPicPr>
            <p:nvPr/>
          </p:nvPicPr>
          <p:blipFill>
            <a:blip r:embed="rId8"/>
            <a:srcRect/>
            <a:stretch>
              <a:fillRect/>
            </a:stretch>
          </p:blipFill>
          <p:spPr bwMode="auto">
            <a:xfrm>
              <a:off x="6233456" y="4171568"/>
              <a:ext cx="2416175" cy="24241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2" name="Picture 3"/>
          <p:cNvPicPr>
            <a:picLocks noChangeAspect="1"/>
          </p:cNvPicPr>
          <p:nvPr/>
        </p:nvPicPr>
        <p:blipFill>
          <a:blip r:embed="rId2"/>
          <a:srcRect/>
          <a:stretch>
            <a:fillRect/>
          </a:stretch>
        </p:blipFill>
        <p:spPr bwMode="auto">
          <a:xfrm>
            <a:off x="6208713" y="3800475"/>
            <a:ext cx="2416175" cy="2424113"/>
          </a:xfrm>
          <a:prstGeom prst="rect">
            <a:avLst/>
          </a:prstGeom>
          <a:noFill/>
          <a:ln w="9525">
            <a:noFill/>
            <a:miter lim="800000"/>
            <a:headEnd/>
            <a:tailEnd/>
          </a:ln>
        </p:spPr>
      </p:pic>
      <p:pic>
        <p:nvPicPr>
          <p:cNvPr id="87043" name="Picture 4"/>
          <p:cNvPicPr>
            <a:picLocks noChangeAspect="1"/>
          </p:cNvPicPr>
          <p:nvPr/>
        </p:nvPicPr>
        <p:blipFill>
          <a:blip r:embed="rId3"/>
          <a:srcRect/>
          <a:stretch>
            <a:fillRect/>
          </a:stretch>
        </p:blipFill>
        <p:spPr bwMode="auto">
          <a:xfrm>
            <a:off x="3444875" y="3802063"/>
            <a:ext cx="2400300" cy="2387600"/>
          </a:xfrm>
          <a:prstGeom prst="rect">
            <a:avLst/>
          </a:prstGeom>
          <a:noFill/>
          <a:ln w="9525">
            <a:noFill/>
            <a:miter lim="800000"/>
            <a:headEnd/>
            <a:tailEnd/>
          </a:ln>
        </p:spPr>
      </p:pic>
      <p:pic>
        <p:nvPicPr>
          <p:cNvPr id="87044" name="Picture 5"/>
          <p:cNvPicPr>
            <a:picLocks noChangeAspect="1"/>
          </p:cNvPicPr>
          <p:nvPr/>
        </p:nvPicPr>
        <p:blipFill>
          <a:blip r:embed="rId4"/>
          <a:srcRect/>
          <a:stretch>
            <a:fillRect/>
          </a:stretch>
        </p:blipFill>
        <p:spPr bwMode="auto">
          <a:xfrm>
            <a:off x="479425" y="3746500"/>
            <a:ext cx="2382838" cy="2371725"/>
          </a:xfrm>
          <a:prstGeom prst="rect">
            <a:avLst/>
          </a:prstGeom>
          <a:noFill/>
          <a:ln w="9525">
            <a:noFill/>
            <a:miter lim="800000"/>
            <a:headEnd/>
            <a:tailEnd/>
          </a:ln>
        </p:spPr>
      </p:pic>
      <p:pic>
        <p:nvPicPr>
          <p:cNvPr id="87045" name="Picture 6"/>
          <p:cNvPicPr>
            <a:picLocks noChangeAspect="1"/>
          </p:cNvPicPr>
          <p:nvPr/>
        </p:nvPicPr>
        <p:blipFill>
          <a:blip r:embed="rId5"/>
          <a:srcRect/>
          <a:stretch>
            <a:fillRect/>
          </a:stretch>
        </p:blipFill>
        <p:spPr bwMode="auto">
          <a:xfrm>
            <a:off x="6218238" y="674688"/>
            <a:ext cx="2393950" cy="2376487"/>
          </a:xfrm>
          <a:prstGeom prst="rect">
            <a:avLst/>
          </a:prstGeom>
          <a:noFill/>
          <a:ln w="9525">
            <a:noFill/>
            <a:miter lim="800000"/>
            <a:headEnd/>
            <a:tailEnd/>
          </a:ln>
        </p:spPr>
      </p:pic>
      <p:pic>
        <p:nvPicPr>
          <p:cNvPr id="87046" name="Picture 7"/>
          <p:cNvPicPr>
            <a:picLocks noChangeAspect="1"/>
          </p:cNvPicPr>
          <p:nvPr/>
        </p:nvPicPr>
        <p:blipFill>
          <a:blip r:embed="rId4"/>
          <a:srcRect/>
          <a:stretch>
            <a:fillRect/>
          </a:stretch>
        </p:blipFill>
        <p:spPr bwMode="auto">
          <a:xfrm>
            <a:off x="455613" y="669925"/>
            <a:ext cx="2382837" cy="2371725"/>
          </a:xfrm>
          <a:prstGeom prst="rect">
            <a:avLst/>
          </a:prstGeom>
          <a:noFill/>
          <a:ln w="9525">
            <a:noFill/>
            <a:miter lim="800000"/>
            <a:headEnd/>
            <a:tailEnd/>
          </a:ln>
        </p:spPr>
      </p:pic>
      <p:sp>
        <p:nvSpPr>
          <p:cNvPr id="87047" name="TextBox 8"/>
          <p:cNvSpPr txBox="1">
            <a:spLocks noChangeArrowheads="1"/>
          </p:cNvSpPr>
          <p:nvPr/>
        </p:nvSpPr>
        <p:spPr bwMode="auto">
          <a:xfrm>
            <a:off x="2928938" y="1624013"/>
            <a:ext cx="423862" cy="584200"/>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87048" name="TextBox 9"/>
          <p:cNvSpPr txBox="1">
            <a:spLocks noChangeArrowheads="1"/>
          </p:cNvSpPr>
          <p:nvPr/>
        </p:nvSpPr>
        <p:spPr bwMode="auto">
          <a:xfrm>
            <a:off x="5830888" y="1593850"/>
            <a:ext cx="423862" cy="584200"/>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pic>
        <p:nvPicPr>
          <p:cNvPr id="87049" name="Picture 10"/>
          <p:cNvPicPr>
            <a:picLocks noChangeAspect="1"/>
          </p:cNvPicPr>
          <p:nvPr/>
        </p:nvPicPr>
        <p:blipFill>
          <a:blip r:embed="rId6"/>
          <a:srcRect/>
          <a:stretch>
            <a:fillRect/>
          </a:stretch>
        </p:blipFill>
        <p:spPr bwMode="auto">
          <a:xfrm>
            <a:off x="1195388" y="504825"/>
            <a:ext cx="966787" cy="350838"/>
          </a:xfrm>
          <a:prstGeom prst="rect">
            <a:avLst/>
          </a:prstGeom>
          <a:noFill/>
          <a:ln w="9525">
            <a:noFill/>
            <a:miter lim="800000"/>
            <a:headEnd/>
            <a:tailEnd/>
          </a:ln>
        </p:spPr>
      </p:pic>
      <p:pic>
        <p:nvPicPr>
          <p:cNvPr id="87050" name="Picture 11"/>
          <p:cNvPicPr>
            <a:picLocks noChangeAspect="1"/>
          </p:cNvPicPr>
          <p:nvPr/>
        </p:nvPicPr>
        <p:blipFill>
          <a:blip r:embed="rId7"/>
          <a:srcRect/>
          <a:stretch>
            <a:fillRect/>
          </a:stretch>
        </p:blipFill>
        <p:spPr bwMode="auto">
          <a:xfrm>
            <a:off x="7050088" y="511175"/>
            <a:ext cx="831850" cy="328613"/>
          </a:xfrm>
          <a:prstGeom prst="rect">
            <a:avLst/>
          </a:prstGeom>
          <a:noFill/>
          <a:ln w="9525">
            <a:noFill/>
            <a:miter lim="800000"/>
            <a:headEnd/>
            <a:tailEnd/>
          </a:ln>
        </p:spPr>
      </p:pic>
      <p:grpSp>
        <p:nvGrpSpPr>
          <p:cNvPr id="2" name="Group 16"/>
          <p:cNvGrpSpPr>
            <a:grpSpLocks/>
          </p:cNvGrpSpPr>
          <p:nvPr/>
        </p:nvGrpSpPr>
        <p:grpSpPr bwMode="auto">
          <a:xfrm>
            <a:off x="3454400" y="460375"/>
            <a:ext cx="2387600" cy="2557463"/>
            <a:chOff x="6254283" y="1398583"/>
            <a:chExt cx="2388485" cy="2558199"/>
          </a:xfrm>
        </p:grpSpPr>
        <p:pic>
          <p:nvPicPr>
            <p:cNvPr id="87054" name="Picture 13"/>
            <p:cNvPicPr>
              <a:picLocks noChangeAspect="1"/>
            </p:cNvPicPr>
            <p:nvPr/>
          </p:nvPicPr>
          <p:blipFill>
            <a:blip r:embed="rId8"/>
            <a:srcRect/>
            <a:stretch>
              <a:fillRect/>
            </a:stretch>
          </p:blipFill>
          <p:spPr bwMode="auto">
            <a:xfrm>
              <a:off x="6254283" y="1590724"/>
              <a:ext cx="2388485" cy="2366058"/>
            </a:xfrm>
            <a:prstGeom prst="rect">
              <a:avLst/>
            </a:prstGeom>
            <a:noFill/>
            <a:ln w="9525">
              <a:noFill/>
              <a:miter lim="800000"/>
              <a:headEnd/>
              <a:tailEnd/>
            </a:ln>
          </p:spPr>
        </p:pic>
        <p:pic>
          <p:nvPicPr>
            <p:cNvPr id="87055" name="Picture 15"/>
            <p:cNvPicPr>
              <a:picLocks noChangeAspect="1"/>
            </p:cNvPicPr>
            <p:nvPr/>
          </p:nvPicPr>
          <p:blipFill>
            <a:blip r:embed="rId9"/>
            <a:srcRect/>
            <a:stretch>
              <a:fillRect/>
            </a:stretch>
          </p:blipFill>
          <p:spPr bwMode="auto">
            <a:xfrm>
              <a:off x="7099533" y="1398583"/>
              <a:ext cx="863613" cy="337349"/>
            </a:xfrm>
            <a:prstGeom prst="rect">
              <a:avLst/>
            </a:prstGeom>
            <a:noFill/>
            <a:ln w="9525">
              <a:noFill/>
              <a:miter lim="800000"/>
              <a:headEnd/>
              <a:tailEnd/>
            </a:ln>
          </p:spPr>
        </p:pic>
      </p:grpSp>
      <p:sp>
        <p:nvSpPr>
          <p:cNvPr id="87052" name="TextBox 16"/>
          <p:cNvSpPr txBox="1">
            <a:spLocks noChangeArrowheads="1"/>
          </p:cNvSpPr>
          <p:nvPr/>
        </p:nvSpPr>
        <p:spPr bwMode="auto">
          <a:xfrm>
            <a:off x="2938463" y="4662488"/>
            <a:ext cx="423862" cy="585787"/>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87053" name="TextBox 17"/>
          <p:cNvSpPr txBox="1">
            <a:spLocks noChangeArrowheads="1"/>
          </p:cNvSpPr>
          <p:nvPr/>
        </p:nvSpPr>
        <p:spPr bwMode="auto">
          <a:xfrm>
            <a:off x="5864225" y="4719638"/>
            <a:ext cx="425450" cy="585787"/>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16" name="TextBox 15"/>
          <p:cNvSpPr txBox="1"/>
          <p:nvPr/>
        </p:nvSpPr>
        <p:spPr>
          <a:xfrm>
            <a:off x="164943" y="107204"/>
            <a:ext cx="1501883" cy="461665"/>
          </a:xfrm>
          <a:prstGeom prst="rect">
            <a:avLst/>
          </a:prstGeom>
          <a:noFill/>
        </p:spPr>
        <p:txBody>
          <a:bodyPr wrap="none" rtlCol="0">
            <a:spAutoFit/>
          </a:bodyPr>
          <a:lstStyle/>
          <a:p>
            <a:r>
              <a:rPr lang="en-US" dirty="0" smtClean="0"/>
              <a:t>The truth:</a:t>
            </a:r>
            <a:endParaRPr lang="en-US" dirty="0"/>
          </a:p>
        </p:txBody>
      </p:sp>
      <p:sp>
        <p:nvSpPr>
          <p:cNvPr id="17" name="TextBox 16"/>
          <p:cNvSpPr txBox="1"/>
          <p:nvPr/>
        </p:nvSpPr>
        <p:spPr>
          <a:xfrm>
            <a:off x="201884" y="3261333"/>
            <a:ext cx="4290508" cy="461665"/>
          </a:xfrm>
          <a:prstGeom prst="rect">
            <a:avLst/>
          </a:prstGeom>
          <a:noFill/>
        </p:spPr>
        <p:txBody>
          <a:bodyPr wrap="none" rtlCol="0">
            <a:spAutoFit/>
          </a:bodyPr>
          <a:lstStyle/>
          <a:p>
            <a:r>
              <a:rPr lang="en-US" dirty="0" smtClean="0"/>
              <a:t>The estimated decomposition:</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And we got all this from just modeling the correlation between pairs of pixels!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grpSp>
        <p:nvGrpSpPr>
          <p:cNvPr id="40963" name="Group 9"/>
          <p:cNvGrpSpPr>
            <a:grpSpLocks/>
          </p:cNvGrpSpPr>
          <p:nvPr/>
        </p:nvGrpSpPr>
        <p:grpSpPr bwMode="auto">
          <a:xfrm>
            <a:off x="0" y="881063"/>
            <a:ext cx="9144000" cy="5670550"/>
            <a:chOff x="402903" y="3861894"/>
            <a:chExt cx="3958302" cy="2456292"/>
          </a:xfrm>
        </p:grpSpPr>
        <p:pic>
          <p:nvPicPr>
            <p:cNvPr id="40967"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8" name="Rectangle 7"/>
            <p:cNvSpPr/>
            <p:nvPr/>
          </p:nvSpPr>
          <p:spPr>
            <a:xfrm>
              <a:off x="1777313" y="3866707"/>
              <a:ext cx="2583892" cy="1366364"/>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0" name="Rectangle 9"/>
            <p:cNvSpPr/>
            <p:nvPr/>
          </p:nvSpPr>
          <p:spPr>
            <a:xfrm>
              <a:off x="3049330" y="4686388"/>
              <a:ext cx="130706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grpSp>
        <p:nvGrpSpPr>
          <p:cNvPr id="40964" name="Group 13"/>
          <p:cNvGrpSpPr>
            <a:grpSpLocks/>
          </p:cNvGrpSpPr>
          <p:nvPr/>
        </p:nvGrpSpPr>
        <p:grpSpPr bwMode="auto">
          <a:xfrm>
            <a:off x="4462463" y="2984500"/>
            <a:ext cx="2417762" cy="1138238"/>
            <a:chOff x="4462837" y="2984512"/>
            <a:chExt cx="2416995" cy="1138741"/>
          </a:xfrm>
        </p:grpSpPr>
        <p:sp>
          <p:nvSpPr>
            <p:cNvPr id="40965" name="TextBox 10"/>
            <p:cNvSpPr txBox="1">
              <a:spLocks noChangeArrowheads="1"/>
            </p:cNvSpPr>
            <p:nvPr/>
          </p:nvSpPr>
          <p:spPr bwMode="auto">
            <a:xfrm>
              <a:off x="4462837" y="2984512"/>
              <a:ext cx="2416995" cy="369315"/>
            </a:xfrm>
            <a:prstGeom prst="rect">
              <a:avLst/>
            </a:prstGeom>
            <a:noFill/>
            <a:ln w="9525">
              <a:noFill/>
              <a:miter lim="800000"/>
              <a:headEnd/>
              <a:tailEnd/>
            </a:ln>
          </p:spPr>
          <p:txBody>
            <a:bodyPr wrap="none">
              <a:prstTxWarp prst="textNoShape">
                <a:avLst/>
              </a:prstTxWarp>
              <a:spAutoFit/>
            </a:bodyPr>
            <a:lstStyle/>
            <a:p>
              <a:r>
                <a:rPr lang="en-US" sz="1800"/>
                <a:t>A small neighborhood</a:t>
              </a:r>
            </a:p>
          </p:txBody>
        </p:sp>
        <p:sp>
          <p:nvSpPr>
            <p:cNvPr id="12" name="Freeform 11"/>
            <p:cNvSpPr/>
            <p:nvPr/>
          </p:nvSpPr>
          <p:spPr>
            <a:xfrm>
              <a:off x="5714977" y="3318034"/>
              <a:ext cx="717322" cy="805219"/>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smtClean="0">
                <a:ea typeface="ＭＳ Ｐゴシック" pitchFamily="-1" charset="-128"/>
                <a:cs typeface="ＭＳ Ｐゴシック" pitchFamily="-1" charset="-128"/>
              </a:rPr>
              <a:t>Edges</a:t>
            </a:r>
          </a:p>
        </p:txBody>
      </p:sp>
      <p:pic>
        <p:nvPicPr>
          <p:cNvPr id="89091" name="Picture 3"/>
          <p:cNvPicPr>
            <a:picLocks noChangeAspect="1"/>
          </p:cNvPicPr>
          <p:nvPr/>
        </p:nvPicPr>
        <p:blipFill>
          <a:blip r:embed="rId2"/>
          <a:srcRect/>
          <a:stretch>
            <a:fillRect/>
          </a:stretch>
        </p:blipFill>
        <p:spPr bwMode="auto">
          <a:xfrm>
            <a:off x="598488" y="1325563"/>
            <a:ext cx="3829050" cy="3829050"/>
          </a:xfrm>
          <a:prstGeom prst="rect">
            <a:avLst/>
          </a:prstGeom>
          <a:noFill/>
          <a:ln w="9525">
            <a:noFill/>
            <a:miter lim="800000"/>
            <a:headEnd/>
            <a:tailEnd/>
          </a:ln>
        </p:spPr>
      </p:pic>
      <p:pic>
        <p:nvPicPr>
          <p:cNvPr id="89092" name="Picture 4"/>
          <p:cNvPicPr>
            <a:picLocks noChangeAspect="1"/>
          </p:cNvPicPr>
          <p:nvPr/>
        </p:nvPicPr>
        <p:blipFill>
          <a:blip r:embed="rId3"/>
          <a:srcRect/>
          <a:stretch>
            <a:fillRect/>
          </a:stretch>
        </p:blipFill>
        <p:spPr bwMode="auto">
          <a:xfrm>
            <a:off x="4694238" y="1325563"/>
            <a:ext cx="3827462" cy="382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p:txBody>
          <a:bodyPr/>
          <a:lstStyle/>
          <a:p>
            <a:fld id="{33BD4FD7-7A74-3248-8114-52018B75D4AF}" type="slidenum">
              <a:rPr lang="en-US" smtClean="0">
                <a:latin typeface="Times New Roman" pitchFamily="-1" charset="0"/>
              </a:rPr>
              <a:pPr/>
              <a:t>2</a:t>
            </a:fld>
            <a:endParaRPr lang="en-US" smtClean="0">
              <a:latin typeface="Times New Roman" pitchFamily="-1" charset="0"/>
            </a:endParaRPr>
          </a:p>
        </p:txBody>
      </p:sp>
      <p:sp>
        <p:nvSpPr>
          <p:cNvPr id="36869" name="Rectangle 2050"/>
          <p:cNvSpPr>
            <a:spLocks noGrp="1" noChangeArrowheads="1"/>
          </p:cNvSpPr>
          <p:nvPr>
            <p:ph type="title"/>
          </p:nvPr>
        </p:nvSpPr>
        <p:spPr/>
        <p:txBody>
          <a:bodyPr/>
          <a:lstStyle/>
          <a:p>
            <a:pPr eaLnBrk="1" hangingPunct="1"/>
            <a:r>
              <a:rPr lang="en-US" smtClean="0">
                <a:ea typeface="ＭＳ Ｐゴシック" pitchFamily="-1" charset="-128"/>
                <a:cs typeface="ＭＳ Ｐゴシック" pitchFamily="-1" charset="-128"/>
              </a:rPr>
              <a:t>Bayesian approach</a:t>
            </a:r>
          </a:p>
        </p:txBody>
      </p:sp>
      <p:sp>
        <p:nvSpPr>
          <p:cNvPr id="36870" name="Rectangle 2051"/>
          <p:cNvSpPr>
            <a:spLocks noGrp="1" noChangeArrowheads="1"/>
          </p:cNvSpPr>
          <p:nvPr>
            <p:ph type="body" idx="1"/>
          </p:nvPr>
        </p:nvSpPr>
        <p:spPr>
          <a:xfrm>
            <a:off x="985838" y="1050925"/>
            <a:ext cx="7772400" cy="1447800"/>
          </a:xfrm>
        </p:spPr>
        <p:txBody>
          <a:bodyPr/>
          <a:lstStyle/>
          <a:p>
            <a:pPr eaLnBrk="1" hangingPunct="1">
              <a:buFont typeface="Arial" pitchFamily="-1" charset="0"/>
              <a:buNone/>
            </a:pPr>
            <a:r>
              <a:rPr lang="en-US" smtClean="0">
                <a:ea typeface="ＭＳ Ｐゴシック" pitchFamily="-1" charset="-128"/>
                <a:cs typeface="ＭＳ Ｐゴシック" pitchFamily="-1" charset="-128"/>
              </a:rPr>
              <a:t>Use P(a, b | y = 1) = k P(y=1|a, b) P(a, b)</a:t>
            </a:r>
          </a:p>
          <a:p>
            <a:pPr eaLnBrk="1" hangingPunct="1"/>
            <a:endParaRPr lang="en-US" smtClean="0">
              <a:ea typeface="ＭＳ Ｐゴシック" pitchFamily="-1" charset="-128"/>
              <a:cs typeface="ＭＳ Ｐゴシック" pitchFamily="-1" charset="-128"/>
            </a:endParaRPr>
          </a:p>
        </p:txBody>
      </p:sp>
      <p:grpSp>
        <p:nvGrpSpPr>
          <p:cNvPr id="36871" name="Group 37"/>
          <p:cNvGrpSpPr>
            <a:grpSpLocks/>
          </p:cNvGrpSpPr>
          <p:nvPr/>
        </p:nvGrpSpPr>
        <p:grpSpPr bwMode="auto">
          <a:xfrm>
            <a:off x="566738" y="1839913"/>
            <a:ext cx="3381375" cy="1376362"/>
            <a:chOff x="567448" y="1839334"/>
            <a:chExt cx="3381266" cy="1377151"/>
          </a:xfrm>
        </p:grpSpPr>
        <p:sp>
          <p:nvSpPr>
            <p:cNvPr id="36895" name="Text Box 2053"/>
            <p:cNvSpPr txBox="1">
              <a:spLocks noChangeArrowheads="1"/>
            </p:cNvSpPr>
            <p:nvPr/>
          </p:nvSpPr>
          <p:spPr bwMode="auto">
            <a:xfrm>
              <a:off x="567448" y="1839334"/>
              <a:ext cx="2609850" cy="457200"/>
            </a:xfrm>
            <a:prstGeom prst="rect">
              <a:avLst/>
            </a:prstGeom>
            <a:noFill/>
            <a:ln w="9525">
              <a:noFill/>
              <a:miter lim="800000"/>
              <a:headEnd/>
              <a:tailEnd/>
            </a:ln>
          </p:spPr>
          <p:txBody>
            <a:bodyPr wrap="none">
              <a:prstTxWarp prst="textNoShape">
                <a:avLst/>
              </a:prstTxWarp>
              <a:spAutoFit/>
            </a:bodyPr>
            <a:lstStyle/>
            <a:p>
              <a:r>
                <a:rPr lang="en-US" sz="1800">
                  <a:solidFill>
                    <a:schemeClr val="accent2"/>
                  </a:solidFill>
                </a:rPr>
                <a:t>Likelihood function</a:t>
              </a:r>
            </a:p>
          </p:txBody>
        </p:sp>
        <p:graphicFrame>
          <p:nvGraphicFramePr>
            <p:cNvPr id="36867" name="Object 3"/>
            <p:cNvGraphicFramePr>
              <a:graphicFrameLocks noChangeAspect="1"/>
            </p:cNvGraphicFramePr>
            <p:nvPr/>
          </p:nvGraphicFramePr>
          <p:xfrm>
            <a:off x="621314" y="2433847"/>
            <a:ext cx="3327400" cy="782638"/>
          </p:xfrm>
          <a:graphic>
            <a:graphicData uri="http://schemas.openxmlformats.org/presentationml/2006/ole">
              <p:oleObj spid="_x0000_s36867" name="Equation" r:id="rId4" imgW="1460500" imgH="342900" progId="Equation.3">
                <p:embed/>
              </p:oleObj>
            </a:graphicData>
          </a:graphic>
        </p:graphicFrame>
      </p:grpSp>
      <p:grpSp>
        <p:nvGrpSpPr>
          <p:cNvPr id="36872" name="Group 41"/>
          <p:cNvGrpSpPr>
            <a:grpSpLocks/>
          </p:cNvGrpSpPr>
          <p:nvPr/>
        </p:nvGrpSpPr>
        <p:grpSpPr bwMode="auto">
          <a:xfrm>
            <a:off x="3870325" y="1714500"/>
            <a:ext cx="2174875" cy="2228850"/>
            <a:chOff x="3871062" y="1715278"/>
            <a:chExt cx="2174312" cy="2228786"/>
          </a:xfrm>
        </p:grpSpPr>
        <p:pic>
          <p:nvPicPr>
            <p:cNvPr id="36892" name="Picture 23"/>
            <p:cNvPicPr>
              <a:picLocks noChangeAspect="1"/>
            </p:cNvPicPr>
            <p:nvPr/>
          </p:nvPicPr>
          <p:blipFill>
            <a:blip r:embed="rId5"/>
            <a:srcRect b="2463"/>
            <a:stretch>
              <a:fillRect/>
            </a:stretch>
          </p:blipFill>
          <p:spPr bwMode="auto">
            <a:xfrm>
              <a:off x="3871062" y="1715278"/>
              <a:ext cx="2174312" cy="2228786"/>
            </a:xfrm>
            <a:prstGeom prst="rect">
              <a:avLst/>
            </a:prstGeom>
            <a:noFill/>
            <a:ln w="9525">
              <a:noFill/>
              <a:miter lim="800000"/>
              <a:headEnd/>
              <a:tailEnd/>
            </a:ln>
          </p:spPr>
        </p:pic>
        <p:sp>
          <p:nvSpPr>
            <p:cNvPr id="36893" name="TextBox 27"/>
            <p:cNvSpPr txBox="1">
              <a:spLocks noChangeArrowheads="1"/>
            </p:cNvSpPr>
            <p:nvPr/>
          </p:nvSpPr>
          <p:spPr bwMode="auto">
            <a:xfrm>
              <a:off x="4286079" y="3494424"/>
              <a:ext cx="313044" cy="369332"/>
            </a:xfrm>
            <a:prstGeom prst="rect">
              <a:avLst/>
            </a:prstGeom>
            <a:noFill/>
            <a:ln w="9525">
              <a:noFill/>
              <a:miter lim="800000"/>
              <a:headEnd/>
              <a:tailEnd/>
            </a:ln>
          </p:spPr>
          <p:txBody>
            <a:bodyPr wrap="none">
              <a:prstTxWarp prst="textNoShape">
                <a:avLst/>
              </a:prstTxWarp>
              <a:spAutoFit/>
            </a:bodyPr>
            <a:lstStyle/>
            <a:p>
              <a:r>
                <a:rPr lang="en-US" sz="1800"/>
                <a:t>a</a:t>
              </a:r>
            </a:p>
          </p:txBody>
        </p:sp>
        <p:sp>
          <p:nvSpPr>
            <p:cNvPr id="36894" name="TextBox 28"/>
            <p:cNvSpPr txBox="1">
              <a:spLocks noChangeArrowheads="1"/>
            </p:cNvSpPr>
            <p:nvPr/>
          </p:nvSpPr>
          <p:spPr bwMode="auto">
            <a:xfrm>
              <a:off x="5582218" y="3283956"/>
              <a:ext cx="313044" cy="369332"/>
            </a:xfrm>
            <a:prstGeom prst="rect">
              <a:avLst/>
            </a:prstGeom>
            <a:noFill/>
            <a:ln w="9525">
              <a:noFill/>
              <a:miter lim="800000"/>
              <a:headEnd/>
              <a:tailEnd/>
            </a:ln>
          </p:spPr>
          <p:txBody>
            <a:bodyPr wrap="none">
              <a:prstTxWarp prst="textNoShape">
                <a:avLst/>
              </a:prstTxWarp>
              <a:spAutoFit/>
            </a:bodyPr>
            <a:lstStyle/>
            <a:p>
              <a:r>
                <a:rPr lang="en-US" sz="1800"/>
                <a:t>b</a:t>
              </a:r>
            </a:p>
          </p:txBody>
        </p:sp>
      </p:grpSp>
      <p:grpSp>
        <p:nvGrpSpPr>
          <p:cNvPr id="36873" name="Group 31"/>
          <p:cNvGrpSpPr>
            <a:grpSpLocks/>
          </p:cNvGrpSpPr>
          <p:nvPr/>
        </p:nvGrpSpPr>
        <p:grpSpPr bwMode="auto">
          <a:xfrm>
            <a:off x="4208463" y="3981450"/>
            <a:ext cx="2273300" cy="2303463"/>
            <a:chOff x="5188334" y="4094176"/>
            <a:chExt cx="2273580" cy="2303335"/>
          </a:xfrm>
        </p:grpSpPr>
        <p:pic>
          <p:nvPicPr>
            <p:cNvPr id="36889" name="Picture 25"/>
            <p:cNvPicPr>
              <a:picLocks noChangeAspect="1"/>
            </p:cNvPicPr>
            <p:nvPr/>
          </p:nvPicPr>
          <p:blipFill>
            <a:blip r:embed="rId6"/>
            <a:srcRect t="4613" b="4407"/>
            <a:stretch>
              <a:fillRect/>
            </a:stretch>
          </p:blipFill>
          <p:spPr bwMode="auto">
            <a:xfrm>
              <a:off x="5188334" y="4094176"/>
              <a:ext cx="2273580" cy="2303335"/>
            </a:xfrm>
            <a:prstGeom prst="rect">
              <a:avLst/>
            </a:prstGeom>
            <a:noFill/>
            <a:ln w="9525">
              <a:noFill/>
              <a:miter lim="800000"/>
              <a:headEnd/>
              <a:tailEnd/>
            </a:ln>
          </p:spPr>
        </p:pic>
        <p:sp>
          <p:nvSpPr>
            <p:cNvPr id="36890" name="TextBox 29"/>
            <p:cNvSpPr txBox="1">
              <a:spLocks noChangeArrowheads="1"/>
            </p:cNvSpPr>
            <p:nvPr/>
          </p:nvSpPr>
          <p:spPr bwMode="auto">
            <a:xfrm>
              <a:off x="5603959" y="6017888"/>
              <a:ext cx="313044" cy="369332"/>
            </a:xfrm>
            <a:prstGeom prst="rect">
              <a:avLst/>
            </a:prstGeom>
            <a:noFill/>
            <a:ln w="9525">
              <a:noFill/>
              <a:miter lim="800000"/>
              <a:headEnd/>
              <a:tailEnd/>
            </a:ln>
          </p:spPr>
          <p:txBody>
            <a:bodyPr wrap="none">
              <a:prstTxWarp prst="textNoShape">
                <a:avLst/>
              </a:prstTxWarp>
              <a:spAutoFit/>
            </a:bodyPr>
            <a:lstStyle/>
            <a:p>
              <a:r>
                <a:rPr lang="en-US" sz="1800"/>
                <a:t>a</a:t>
              </a:r>
            </a:p>
          </p:txBody>
        </p:sp>
        <p:sp>
          <p:nvSpPr>
            <p:cNvPr id="36891" name="TextBox 30"/>
            <p:cNvSpPr txBox="1">
              <a:spLocks noChangeArrowheads="1"/>
            </p:cNvSpPr>
            <p:nvPr/>
          </p:nvSpPr>
          <p:spPr bwMode="auto">
            <a:xfrm>
              <a:off x="6900098" y="5807420"/>
              <a:ext cx="313044" cy="369332"/>
            </a:xfrm>
            <a:prstGeom prst="rect">
              <a:avLst/>
            </a:prstGeom>
            <a:noFill/>
            <a:ln w="9525">
              <a:noFill/>
              <a:miter lim="800000"/>
              <a:headEnd/>
              <a:tailEnd/>
            </a:ln>
          </p:spPr>
          <p:txBody>
            <a:bodyPr wrap="none">
              <a:prstTxWarp prst="textNoShape">
                <a:avLst/>
              </a:prstTxWarp>
              <a:spAutoFit/>
            </a:bodyPr>
            <a:lstStyle/>
            <a:p>
              <a:r>
                <a:rPr lang="en-US" sz="1800"/>
                <a:t>b</a:t>
              </a:r>
            </a:p>
          </p:txBody>
        </p:sp>
      </p:grpSp>
      <p:grpSp>
        <p:nvGrpSpPr>
          <p:cNvPr id="36874" name="Group 42"/>
          <p:cNvGrpSpPr>
            <a:grpSpLocks/>
          </p:cNvGrpSpPr>
          <p:nvPr/>
        </p:nvGrpSpPr>
        <p:grpSpPr bwMode="auto">
          <a:xfrm>
            <a:off x="6164263" y="2424113"/>
            <a:ext cx="2979737" cy="2657475"/>
            <a:chOff x="6164991" y="2424509"/>
            <a:chExt cx="2979009" cy="2657202"/>
          </a:xfrm>
        </p:grpSpPr>
        <p:pic>
          <p:nvPicPr>
            <p:cNvPr id="36883" name="Picture 26"/>
            <p:cNvPicPr>
              <a:picLocks noChangeAspect="1"/>
            </p:cNvPicPr>
            <p:nvPr/>
          </p:nvPicPr>
          <p:blipFill>
            <a:blip r:embed="rId7"/>
            <a:srcRect l="6061" t="10699" r="9325" b="3702"/>
            <a:stretch>
              <a:fillRect/>
            </a:stretch>
          </p:blipFill>
          <p:spPr bwMode="auto">
            <a:xfrm>
              <a:off x="6740698" y="2431200"/>
              <a:ext cx="2403302" cy="2650511"/>
            </a:xfrm>
            <a:prstGeom prst="rect">
              <a:avLst/>
            </a:prstGeom>
            <a:noFill/>
            <a:ln w="9525">
              <a:noFill/>
              <a:miter lim="800000"/>
              <a:headEnd/>
              <a:tailEnd/>
            </a:ln>
          </p:spPr>
        </p:pic>
        <p:sp>
          <p:nvSpPr>
            <p:cNvPr id="36884" name="Rectangle 32"/>
            <p:cNvSpPr>
              <a:spLocks noChangeArrowheads="1"/>
            </p:cNvSpPr>
            <p:nvPr/>
          </p:nvSpPr>
          <p:spPr bwMode="auto">
            <a:xfrm>
              <a:off x="7089296" y="2424509"/>
              <a:ext cx="1572478" cy="369332"/>
            </a:xfrm>
            <a:prstGeom prst="rect">
              <a:avLst/>
            </a:prstGeom>
            <a:noFill/>
            <a:ln w="9525">
              <a:noFill/>
              <a:miter lim="800000"/>
              <a:headEnd/>
              <a:tailEnd/>
            </a:ln>
          </p:spPr>
          <p:txBody>
            <a:bodyPr wrap="none">
              <a:prstTxWarp prst="textNoShape">
                <a:avLst/>
              </a:prstTxWarp>
              <a:spAutoFit/>
            </a:bodyPr>
            <a:lstStyle/>
            <a:p>
              <a:r>
                <a:rPr lang="en-US" sz="1800"/>
                <a:t>P(a, b | y = 1) </a:t>
              </a:r>
            </a:p>
          </p:txBody>
        </p:sp>
        <p:cxnSp>
          <p:nvCxnSpPr>
            <p:cNvPr id="35" name="Straight Arrow Connector 34"/>
            <p:cNvCxnSpPr/>
            <p:nvPr/>
          </p:nvCxnSpPr>
          <p:spPr>
            <a:xfrm>
              <a:off x="6164991" y="3094365"/>
              <a:ext cx="474546" cy="330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6441908" y="4601561"/>
              <a:ext cx="482550" cy="2967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887" name="TextBox 39"/>
            <p:cNvSpPr txBox="1">
              <a:spLocks noChangeArrowheads="1"/>
            </p:cNvSpPr>
            <p:nvPr/>
          </p:nvSpPr>
          <p:spPr bwMode="auto">
            <a:xfrm>
              <a:off x="7420502" y="4522912"/>
              <a:ext cx="313044" cy="369332"/>
            </a:xfrm>
            <a:prstGeom prst="rect">
              <a:avLst/>
            </a:prstGeom>
            <a:noFill/>
            <a:ln w="9525">
              <a:noFill/>
              <a:miter lim="800000"/>
              <a:headEnd/>
              <a:tailEnd/>
            </a:ln>
          </p:spPr>
          <p:txBody>
            <a:bodyPr wrap="none">
              <a:prstTxWarp prst="textNoShape">
                <a:avLst/>
              </a:prstTxWarp>
              <a:spAutoFit/>
            </a:bodyPr>
            <a:lstStyle/>
            <a:p>
              <a:r>
                <a:rPr lang="en-US" sz="1800"/>
                <a:t>a</a:t>
              </a:r>
            </a:p>
          </p:txBody>
        </p:sp>
        <p:sp>
          <p:nvSpPr>
            <p:cNvPr id="36888" name="TextBox 40"/>
            <p:cNvSpPr txBox="1">
              <a:spLocks noChangeArrowheads="1"/>
            </p:cNvSpPr>
            <p:nvPr/>
          </p:nvSpPr>
          <p:spPr bwMode="auto">
            <a:xfrm>
              <a:off x="8716641" y="4312444"/>
              <a:ext cx="313044" cy="369332"/>
            </a:xfrm>
            <a:prstGeom prst="rect">
              <a:avLst/>
            </a:prstGeom>
            <a:noFill/>
            <a:ln w="9525">
              <a:noFill/>
              <a:miter lim="800000"/>
              <a:headEnd/>
              <a:tailEnd/>
            </a:ln>
          </p:spPr>
          <p:txBody>
            <a:bodyPr wrap="none">
              <a:prstTxWarp prst="textNoShape">
                <a:avLst/>
              </a:prstTxWarp>
              <a:spAutoFit/>
            </a:bodyPr>
            <a:lstStyle/>
            <a:p>
              <a:r>
                <a:rPr lang="en-US" sz="1800"/>
                <a:t>b</a:t>
              </a:r>
            </a:p>
          </p:txBody>
        </p:sp>
      </p:grpSp>
      <p:grpSp>
        <p:nvGrpSpPr>
          <p:cNvPr id="36875" name="Group 45"/>
          <p:cNvGrpSpPr>
            <a:grpSpLocks/>
          </p:cNvGrpSpPr>
          <p:nvPr/>
        </p:nvGrpSpPr>
        <p:grpSpPr bwMode="auto">
          <a:xfrm>
            <a:off x="7331075" y="3101975"/>
            <a:ext cx="903288" cy="377825"/>
            <a:chOff x="7330472" y="3102476"/>
            <a:chExt cx="903706" cy="377763"/>
          </a:xfrm>
        </p:grpSpPr>
        <p:sp>
          <p:nvSpPr>
            <p:cNvPr id="36881" name="TextBox 44"/>
            <p:cNvSpPr txBox="1">
              <a:spLocks noChangeArrowheads="1"/>
            </p:cNvSpPr>
            <p:nvPr/>
          </p:nvSpPr>
          <p:spPr bwMode="auto">
            <a:xfrm>
              <a:off x="7394773" y="3102476"/>
              <a:ext cx="839405" cy="369332"/>
            </a:xfrm>
            <a:prstGeom prst="rect">
              <a:avLst/>
            </a:prstGeom>
            <a:solidFill>
              <a:srgbClr val="FFFF00"/>
            </a:solidFill>
            <a:ln w="9525">
              <a:noFill/>
              <a:miter lim="800000"/>
              <a:headEnd/>
              <a:tailEnd/>
            </a:ln>
          </p:spPr>
          <p:txBody>
            <a:bodyPr wrap="none">
              <a:prstTxWarp prst="textNoShape">
                <a:avLst/>
              </a:prstTxWarp>
              <a:spAutoFit/>
            </a:bodyPr>
            <a:lstStyle/>
            <a:p>
              <a:r>
                <a:rPr lang="en-US" sz="1800"/>
                <a:t>a=b=1</a:t>
              </a:r>
            </a:p>
          </p:txBody>
        </p:sp>
        <p:sp>
          <p:nvSpPr>
            <p:cNvPr id="44" name="Oval 43"/>
            <p:cNvSpPr/>
            <p:nvPr/>
          </p:nvSpPr>
          <p:spPr>
            <a:xfrm>
              <a:off x="7330472" y="3319928"/>
              <a:ext cx="96883" cy="160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grpSp>
        <p:nvGrpSpPr>
          <p:cNvPr id="36876" name="Group 47"/>
          <p:cNvGrpSpPr>
            <a:grpSpLocks/>
          </p:cNvGrpSpPr>
          <p:nvPr/>
        </p:nvGrpSpPr>
        <p:grpSpPr bwMode="auto">
          <a:xfrm>
            <a:off x="576263" y="3643313"/>
            <a:ext cx="3717925" cy="1701800"/>
            <a:chOff x="575941" y="3643656"/>
            <a:chExt cx="3718561" cy="1700891"/>
          </a:xfrm>
        </p:grpSpPr>
        <p:grpSp>
          <p:nvGrpSpPr>
            <p:cNvPr id="36877" name="Group 38"/>
            <p:cNvGrpSpPr>
              <a:grpSpLocks/>
            </p:cNvGrpSpPr>
            <p:nvPr/>
          </p:nvGrpSpPr>
          <p:grpSpPr bwMode="auto">
            <a:xfrm>
              <a:off x="575941" y="3643656"/>
              <a:ext cx="3718561" cy="1309148"/>
              <a:chOff x="575941" y="3643656"/>
              <a:chExt cx="3718561" cy="1309148"/>
            </a:xfrm>
          </p:grpSpPr>
          <p:sp>
            <p:nvSpPr>
              <p:cNvPr id="36879" name="Text Box 2055"/>
              <p:cNvSpPr txBox="1">
                <a:spLocks noChangeArrowheads="1"/>
              </p:cNvSpPr>
              <p:nvPr/>
            </p:nvSpPr>
            <p:spPr bwMode="auto">
              <a:xfrm>
                <a:off x="575941" y="3643656"/>
                <a:ext cx="2205037" cy="457200"/>
              </a:xfrm>
              <a:prstGeom prst="rect">
                <a:avLst/>
              </a:prstGeom>
              <a:noFill/>
              <a:ln w="9525">
                <a:noFill/>
                <a:miter lim="800000"/>
                <a:headEnd/>
                <a:tailEnd/>
              </a:ln>
            </p:spPr>
            <p:txBody>
              <a:bodyPr wrap="none">
                <a:prstTxWarp prst="textNoShape">
                  <a:avLst/>
                </a:prstTxWarp>
                <a:spAutoFit/>
              </a:bodyPr>
              <a:lstStyle/>
              <a:p>
                <a:r>
                  <a:rPr lang="en-US" sz="1800">
                    <a:solidFill>
                      <a:schemeClr val="accent2"/>
                    </a:solidFill>
                  </a:rPr>
                  <a:t>Prior probability</a:t>
                </a:r>
              </a:p>
            </p:txBody>
          </p:sp>
          <p:graphicFrame>
            <p:nvGraphicFramePr>
              <p:cNvPr id="36866" name="Object 2"/>
              <p:cNvGraphicFramePr>
                <a:graphicFrameLocks noChangeAspect="1"/>
              </p:cNvGraphicFramePr>
              <p:nvPr/>
            </p:nvGraphicFramePr>
            <p:xfrm>
              <a:off x="662599" y="4185994"/>
              <a:ext cx="2430462" cy="754063"/>
            </p:xfrm>
            <a:graphic>
              <a:graphicData uri="http://schemas.openxmlformats.org/presentationml/2006/ole">
                <p:oleObj spid="_x0000_s36866" name="Equation" r:id="rId8" imgW="1066800" imgH="330200" progId="Equation.3">
                  <p:embed/>
                </p:oleObj>
              </a:graphicData>
            </a:graphic>
          </p:graphicFrame>
          <p:sp>
            <p:nvSpPr>
              <p:cNvPr id="36880" name="TextBox 21"/>
              <p:cNvSpPr txBox="1">
                <a:spLocks noChangeArrowheads="1"/>
              </p:cNvSpPr>
              <p:nvPr/>
            </p:nvSpPr>
            <p:spPr bwMode="auto">
              <a:xfrm>
                <a:off x="3006056" y="4583472"/>
                <a:ext cx="1288446" cy="369332"/>
              </a:xfrm>
              <a:prstGeom prst="rect">
                <a:avLst/>
              </a:prstGeom>
              <a:noFill/>
              <a:ln w="9525">
                <a:noFill/>
                <a:miter lim="800000"/>
                <a:headEnd/>
                <a:tailEnd/>
              </a:ln>
            </p:spPr>
            <p:txBody>
              <a:bodyPr wrap="none">
                <a:prstTxWarp prst="textNoShape">
                  <a:avLst/>
                </a:prstTxWarp>
                <a:spAutoFit/>
              </a:bodyPr>
              <a:lstStyle/>
              <a:p>
                <a:r>
                  <a:rPr lang="en-US" sz="1800"/>
                  <a:t>If a&gt;0, b&gt;0</a:t>
                </a:r>
              </a:p>
            </p:txBody>
          </p:sp>
        </p:grpSp>
        <p:sp>
          <p:nvSpPr>
            <p:cNvPr id="36878" name="TextBox 46"/>
            <p:cNvSpPr txBox="1">
              <a:spLocks noChangeArrowheads="1"/>
            </p:cNvSpPr>
            <p:nvPr/>
          </p:nvSpPr>
          <p:spPr bwMode="auto">
            <a:xfrm>
              <a:off x="1655786" y="4975215"/>
              <a:ext cx="1692290" cy="369332"/>
            </a:xfrm>
            <a:prstGeom prst="rect">
              <a:avLst/>
            </a:prstGeom>
            <a:noFill/>
            <a:ln w="9525">
              <a:noFill/>
              <a:miter lim="800000"/>
              <a:headEnd/>
              <a:tailEnd/>
            </a:ln>
          </p:spPr>
          <p:txBody>
            <a:bodyPr wrap="none">
              <a:prstTxWarp prst="textNoShape">
                <a:avLst/>
              </a:prstTxWarp>
              <a:spAutoFit/>
            </a:bodyPr>
            <a:lstStyle/>
            <a:p>
              <a:r>
                <a:rPr lang="en-US" sz="1800"/>
                <a:t>= 0   otherwise</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9"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graphicFrame>
        <p:nvGraphicFramePr>
          <p:cNvPr id="91138" name="Object 2"/>
          <p:cNvGraphicFramePr>
            <a:graphicFrameLocks noChangeAspect="1"/>
          </p:cNvGraphicFramePr>
          <p:nvPr/>
        </p:nvGraphicFramePr>
        <p:xfrm>
          <a:off x="3192463" y="3030538"/>
          <a:ext cx="300037" cy="276225"/>
        </p:xfrm>
        <a:graphic>
          <a:graphicData uri="http://schemas.openxmlformats.org/presentationml/2006/ole">
            <p:oleObj spid="_x0000_s196610" name="Equation" r:id="rId3" imgW="152400" imgH="139700" progId="Equation.3">
              <p:embed/>
            </p:oleObj>
          </a:graphicData>
        </a:graphic>
      </p:graphicFrame>
      <p:sp>
        <p:nvSpPr>
          <p:cNvPr id="91140"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r>
              <a:rPr lang="en-US"/>
              <a:t>g[m,n]</a:t>
            </a:r>
          </a:p>
        </p:txBody>
      </p:sp>
      <p:sp>
        <p:nvSpPr>
          <p:cNvPr id="91141"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r>
              <a:rPr lang="en-US"/>
              <a:t>h[m,n]</a:t>
            </a:r>
          </a:p>
        </p:txBody>
      </p:sp>
      <p:sp>
        <p:nvSpPr>
          <p:cNvPr id="91142"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1144"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r>
              <a:rPr lang="en-US"/>
              <a:t>f[m,n]</a:t>
            </a:r>
          </a:p>
        </p:txBody>
      </p:sp>
      <p:pic>
        <p:nvPicPr>
          <p:cNvPr id="91145" name="Picture 25"/>
          <p:cNvPicPr>
            <a:picLocks noChangeAspect="1"/>
          </p:cNvPicPr>
          <p:nvPr/>
        </p:nvPicPr>
        <p:blipFill>
          <a:blip r:embed="rId4">
            <a:grayscl/>
          </a:blip>
          <a:srcRect/>
          <a:stretch>
            <a:fillRect/>
          </a:stretch>
        </p:blipFill>
        <p:spPr bwMode="auto">
          <a:xfrm>
            <a:off x="233363" y="1739900"/>
            <a:ext cx="2824162" cy="2824163"/>
          </a:xfrm>
          <a:prstGeom prst="rect">
            <a:avLst/>
          </a:prstGeom>
          <a:noFill/>
          <a:ln w="9525">
            <a:noFill/>
            <a:miter lim="800000"/>
            <a:headEnd/>
            <a:tailEnd/>
          </a:ln>
        </p:spPr>
      </p:pic>
      <p:pic>
        <p:nvPicPr>
          <p:cNvPr id="14" name="Picture 13"/>
          <p:cNvPicPr>
            <a:picLocks noChangeAspect="1"/>
          </p:cNvPicPr>
          <p:nvPr/>
        </p:nvPicPr>
        <p:blipFill>
          <a:blip r:embed="rId5"/>
          <a:srcRect l="23212" t="7527" r="22897" b="16879"/>
          <a:stretch>
            <a:fillRect/>
          </a:stretch>
        </p:blipFill>
        <p:spPr bwMode="auto">
          <a:xfrm>
            <a:off x="5489575" y="1647825"/>
            <a:ext cx="2884488" cy="2890838"/>
          </a:xfrm>
          <a:prstGeom prst="rect">
            <a:avLst/>
          </a:prstGeom>
          <a:noFill/>
          <a:ln w="9525">
            <a:noFill/>
            <a:miter lim="800000"/>
            <a:headEnd/>
            <a:tailEnd/>
          </a:ln>
        </p:spPr>
      </p:pic>
      <p:sp>
        <p:nvSpPr>
          <p:cNvPr id="91147" name="TextBox 15"/>
          <p:cNvSpPr txBox="1">
            <a:spLocks noChangeArrowheads="1"/>
          </p:cNvSpPr>
          <p:nvPr/>
        </p:nvSpPr>
        <p:spPr bwMode="auto">
          <a:xfrm>
            <a:off x="3973513" y="3040063"/>
            <a:ext cx="774700" cy="368300"/>
          </a:xfrm>
          <a:prstGeom prst="rect">
            <a:avLst/>
          </a:prstGeom>
          <a:noFill/>
          <a:ln w="9525">
            <a:noFill/>
            <a:miter lim="800000"/>
            <a:headEnd/>
            <a:tailEnd/>
          </a:ln>
        </p:spPr>
        <p:txBody>
          <a:bodyPr wrap="none">
            <a:prstTxWarp prst="textNoShape">
              <a:avLst/>
            </a:prstTxWarp>
            <a:spAutoFit/>
          </a:bodyPr>
          <a:lstStyle/>
          <a:p>
            <a:r>
              <a:rPr lang="en-US"/>
              <a:t>[-1,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r>
              <a:rPr lang="en-US" smtClean="0">
                <a:ea typeface="ＭＳ Ｐゴシック" pitchFamily="-1" charset="-128"/>
                <a:cs typeface="ＭＳ Ｐゴシック" pitchFamily="-1" charset="-128"/>
              </a:rPr>
              <a:t>[-1 1]</a:t>
            </a:r>
            <a:r>
              <a:rPr lang="en-US" baseline="30000" smtClean="0">
                <a:ea typeface="ＭＳ Ｐゴシック" pitchFamily="-1" charset="-128"/>
                <a:cs typeface="ＭＳ Ｐゴシック" pitchFamily="-1" charset="-128"/>
              </a:rPr>
              <a:t>T</a:t>
            </a:r>
          </a:p>
        </p:txBody>
      </p:sp>
      <p:graphicFrame>
        <p:nvGraphicFramePr>
          <p:cNvPr id="92162" name="Object 2"/>
          <p:cNvGraphicFramePr>
            <a:graphicFrameLocks noChangeAspect="1"/>
          </p:cNvGraphicFramePr>
          <p:nvPr/>
        </p:nvGraphicFramePr>
        <p:xfrm>
          <a:off x="3192463" y="3030538"/>
          <a:ext cx="300037" cy="276225"/>
        </p:xfrm>
        <a:graphic>
          <a:graphicData uri="http://schemas.openxmlformats.org/presentationml/2006/ole">
            <p:oleObj spid="_x0000_s197634" name="Equation" r:id="rId3" imgW="152400" imgH="139700" progId="Equation.3">
              <p:embed/>
            </p:oleObj>
          </a:graphicData>
        </a:graphic>
      </p:graphicFrame>
      <p:sp>
        <p:nvSpPr>
          <p:cNvPr id="92164"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r>
              <a:rPr lang="en-US"/>
              <a:t>g[m,n]</a:t>
            </a:r>
          </a:p>
        </p:txBody>
      </p:sp>
      <p:sp>
        <p:nvSpPr>
          <p:cNvPr id="92165"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r>
              <a:rPr lang="en-US"/>
              <a:t>h[m,n]</a:t>
            </a:r>
          </a:p>
        </p:txBody>
      </p:sp>
      <p:sp>
        <p:nvSpPr>
          <p:cNvPr id="92166"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2168"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r>
              <a:rPr lang="en-US"/>
              <a:t>f[m,n]</a:t>
            </a:r>
          </a:p>
        </p:txBody>
      </p:sp>
      <p:pic>
        <p:nvPicPr>
          <p:cNvPr id="92169" name="Picture 25"/>
          <p:cNvPicPr>
            <a:picLocks noChangeAspect="1"/>
          </p:cNvPicPr>
          <p:nvPr/>
        </p:nvPicPr>
        <p:blipFill>
          <a:blip r:embed="rId4">
            <a:grayscl/>
          </a:blip>
          <a:srcRect/>
          <a:stretch>
            <a:fillRect/>
          </a:stretch>
        </p:blipFill>
        <p:spPr bwMode="auto">
          <a:xfrm>
            <a:off x="233363" y="1739900"/>
            <a:ext cx="2824162" cy="2824163"/>
          </a:xfrm>
          <a:prstGeom prst="rect">
            <a:avLst/>
          </a:prstGeom>
          <a:noFill/>
          <a:ln w="9525">
            <a:noFill/>
            <a:miter lim="800000"/>
            <a:headEnd/>
            <a:tailEnd/>
          </a:ln>
        </p:spPr>
      </p:pic>
      <p:sp>
        <p:nvSpPr>
          <p:cNvPr id="92170" name="TextBox 15"/>
          <p:cNvSpPr txBox="1">
            <a:spLocks noChangeArrowheads="1"/>
          </p:cNvSpPr>
          <p:nvPr/>
        </p:nvSpPr>
        <p:spPr bwMode="auto">
          <a:xfrm>
            <a:off x="3973513" y="3040063"/>
            <a:ext cx="866775"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pic>
        <p:nvPicPr>
          <p:cNvPr id="12" name="Picture 11"/>
          <p:cNvPicPr>
            <a:picLocks noChangeAspect="1"/>
          </p:cNvPicPr>
          <p:nvPr/>
        </p:nvPicPr>
        <p:blipFill>
          <a:blip r:embed="rId5"/>
          <a:srcRect l="19640" t="7683" r="19394" b="16629"/>
          <a:stretch>
            <a:fillRect/>
          </a:stretch>
        </p:blipFill>
        <p:spPr bwMode="auto">
          <a:xfrm>
            <a:off x="5783263" y="1725613"/>
            <a:ext cx="2824162" cy="2836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mtClean="0">
                <a:ea typeface="ＭＳ Ｐゴシック" pitchFamily="-1" charset="-128"/>
                <a:cs typeface="ＭＳ Ｐゴシック" pitchFamily="-1" charset="-128"/>
              </a:rPr>
              <a:t>Observation: Sparse filter response</a:t>
            </a:r>
          </a:p>
        </p:txBody>
      </p:sp>
      <p:pic>
        <p:nvPicPr>
          <p:cNvPr id="93187" name="Picture 3"/>
          <p:cNvPicPr>
            <a:picLocks noChangeAspect="1"/>
          </p:cNvPicPr>
          <p:nvPr/>
        </p:nvPicPr>
        <p:blipFill>
          <a:blip r:embed="rId2">
            <a:grayscl/>
          </a:blip>
          <a:srcRect/>
          <a:stretch>
            <a:fillRect/>
          </a:stretch>
        </p:blipFill>
        <p:spPr bwMode="auto">
          <a:xfrm>
            <a:off x="112713" y="1263650"/>
            <a:ext cx="2855912" cy="2855913"/>
          </a:xfrm>
          <a:prstGeom prst="rect">
            <a:avLst/>
          </a:prstGeom>
          <a:noFill/>
          <a:ln w="9525">
            <a:noFill/>
            <a:miter lim="800000"/>
            <a:headEnd/>
            <a:tailEnd/>
          </a:ln>
        </p:spPr>
      </p:pic>
      <p:pic>
        <p:nvPicPr>
          <p:cNvPr id="93188" name="Picture 4"/>
          <p:cNvPicPr>
            <a:picLocks noChangeAspect="1"/>
          </p:cNvPicPr>
          <p:nvPr/>
        </p:nvPicPr>
        <p:blipFill>
          <a:blip r:embed="rId3"/>
          <a:srcRect l="23212" t="7527" r="22897" b="16879"/>
          <a:stretch>
            <a:fillRect/>
          </a:stretch>
        </p:blipFill>
        <p:spPr bwMode="auto">
          <a:xfrm>
            <a:off x="3127375" y="1243013"/>
            <a:ext cx="2884488" cy="2892425"/>
          </a:xfrm>
          <a:prstGeom prst="rect">
            <a:avLst/>
          </a:prstGeom>
          <a:noFill/>
          <a:ln w="9525">
            <a:noFill/>
            <a:miter lim="800000"/>
            <a:headEnd/>
            <a:tailEnd/>
          </a:ln>
        </p:spPr>
      </p:pic>
      <p:pic>
        <p:nvPicPr>
          <p:cNvPr id="93189" name="Picture 5"/>
          <p:cNvPicPr>
            <a:picLocks noChangeAspect="1"/>
          </p:cNvPicPr>
          <p:nvPr/>
        </p:nvPicPr>
        <p:blipFill>
          <a:blip r:embed="rId4"/>
          <a:srcRect l="19640" t="7683" r="19394" b="16629"/>
          <a:stretch>
            <a:fillRect/>
          </a:stretch>
        </p:blipFill>
        <p:spPr bwMode="auto">
          <a:xfrm>
            <a:off x="6126163" y="1239838"/>
            <a:ext cx="2887662" cy="2901950"/>
          </a:xfrm>
          <a:prstGeom prst="rect">
            <a:avLst/>
          </a:prstGeom>
          <a:noFill/>
          <a:ln w="9525">
            <a:noFill/>
            <a:miter lim="800000"/>
            <a:headEnd/>
            <a:tailEnd/>
          </a:ln>
        </p:spPr>
      </p:pic>
      <p:grpSp>
        <p:nvGrpSpPr>
          <p:cNvPr id="18" name="Group 17"/>
          <p:cNvGrpSpPr/>
          <p:nvPr/>
        </p:nvGrpSpPr>
        <p:grpSpPr>
          <a:xfrm>
            <a:off x="-44956" y="4294188"/>
            <a:ext cx="2997706" cy="2348386"/>
            <a:chOff x="-44956" y="4294188"/>
            <a:chExt cx="2997706" cy="2348386"/>
          </a:xfrm>
        </p:grpSpPr>
        <p:pic>
          <p:nvPicPr>
            <p:cNvPr id="7" name="Picture 6"/>
            <p:cNvPicPr>
              <a:picLocks noChangeAspect="1"/>
            </p:cNvPicPr>
            <p:nvPr/>
          </p:nvPicPr>
          <p:blipFill>
            <a:blip r:embed="rId5"/>
            <a:srcRect/>
            <a:stretch>
              <a:fillRect/>
            </a:stretch>
          </p:blipFill>
          <p:spPr bwMode="auto">
            <a:xfrm>
              <a:off x="117475" y="4294188"/>
              <a:ext cx="2835275" cy="2125662"/>
            </a:xfrm>
            <a:prstGeom prst="rect">
              <a:avLst/>
            </a:prstGeom>
            <a:noFill/>
            <a:ln w="9525">
              <a:noFill/>
              <a:miter lim="800000"/>
              <a:headEnd/>
              <a:tailEnd/>
            </a:ln>
          </p:spPr>
        </p:pic>
        <p:sp>
          <p:nvSpPr>
            <p:cNvPr id="10" name="TextBox 9"/>
            <p:cNvSpPr txBox="1"/>
            <p:nvPr/>
          </p:nvSpPr>
          <p:spPr>
            <a:xfrm>
              <a:off x="550695" y="6180909"/>
              <a:ext cx="2066341" cy="461665"/>
            </a:xfrm>
            <a:prstGeom prst="rect">
              <a:avLst/>
            </a:prstGeom>
            <a:noFill/>
          </p:spPr>
          <p:txBody>
            <a:bodyPr wrap="none" rtlCol="0">
              <a:spAutoFit/>
            </a:bodyPr>
            <a:lstStyle/>
            <a:p>
              <a:r>
                <a:rPr lang="en-US" dirty="0" smtClean="0"/>
                <a:t>Pixel intensity</a:t>
              </a:r>
              <a:endParaRPr lang="en-US" dirty="0"/>
            </a:p>
          </p:txBody>
        </p:sp>
        <p:sp>
          <p:nvSpPr>
            <p:cNvPr id="11" name="TextBox 10"/>
            <p:cNvSpPr txBox="1"/>
            <p:nvPr/>
          </p:nvSpPr>
          <p:spPr>
            <a:xfrm rot="16200000">
              <a:off x="-394045" y="5063413"/>
              <a:ext cx="1159843" cy="461665"/>
            </a:xfrm>
            <a:prstGeom prst="rect">
              <a:avLst/>
            </a:prstGeom>
            <a:noFill/>
          </p:spPr>
          <p:txBody>
            <a:bodyPr wrap="none" rtlCol="0">
              <a:spAutoFit/>
            </a:bodyPr>
            <a:lstStyle/>
            <a:p>
              <a:r>
                <a:rPr lang="en-US" dirty="0" smtClean="0"/>
                <a:t>Counts</a:t>
              </a:r>
              <a:endParaRPr lang="en-US" dirty="0"/>
            </a:p>
          </p:txBody>
        </p:sp>
      </p:grpSp>
      <p:grpSp>
        <p:nvGrpSpPr>
          <p:cNvPr id="17" name="Group 16"/>
          <p:cNvGrpSpPr/>
          <p:nvPr/>
        </p:nvGrpSpPr>
        <p:grpSpPr>
          <a:xfrm>
            <a:off x="2872138" y="4311650"/>
            <a:ext cx="3088925" cy="2348468"/>
            <a:chOff x="2872138" y="4311650"/>
            <a:chExt cx="3088925" cy="2348468"/>
          </a:xfrm>
        </p:grpSpPr>
        <p:pic>
          <p:nvPicPr>
            <p:cNvPr id="8" name="Picture 7"/>
            <p:cNvPicPr>
              <a:picLocks noChangeAspect="1"/>
            </p:cNvPicPr>
            <p:nvPr/>
          </p:nvPicPr>
          <p:blipFill>
            <a:blip r:embed="rId6"/>
            <a:srcRect/>
            <a:stretch>
              <a:fillRect/>
            </a:stretch>
          </p:blipFill>
          <p:spPr bwMode="auto">
            <a:xfrm>
              <a:off x="3135313" y="4311650"/>
              <a:ext cx="2825750" cy="2119313"/>
            </a:xfrm>
            <a:prstGeom prst="rect">
              <a:avLst/>
            </a:prstGeom>
            <a:noFill/>
            <a:ln w="9525">
              <a:noFill/>
              <a:miter lim="800000"/>
              <a:headEnd/>
              <a:tailEnd/>
            </a:ln>
          </p:spPr>
        </p:pic>
        <p:sp>
          <p:nvSpPr>
            <p:cNvPr id="12" name="TextBox 11"/>
            <p:cNvSpPr txBox="1"/>
            <p:nvPr/>
          </p:nvSpPr>
          <p:spPr>
            <a:xfrm>
              <a:off x="3546462" y="6198453"/>
              <a:ext cx="2066341" cy="461665"/>
            </a:xfrm>
            <a:prstGeom prst="rect">
              <a:avLst/>
            </a:prstGeom>
            <a:noFill/>
          </p:spPr>
          <p:txBody>
            <a:bodyPr wrap="none" rtlCol="0">
              <a:spAutoFit/>
            </a:bodyPr>
            <a:lstStyle/>
            <a:p>
              <a:r>
                <a:rPr lang="en-US" dirty="0" smtClean="0"/>
                <a:t>Pixel intensity</a:t>
              </a:r>
              <a:endParaRPr lang="en-US" dirty="0"/>
            </a:p>
          </p:txBody>
        </p:sp>
        <p:sp>
          <p:nvSpPr>
            <p:cNvPr id="13" name="TextBox 12"/>
            <p:cNvSpPr txBox="1"/>
            <p:nvPr/>
          </p:nvSpPr>
          <p:spPr>
            <a:xfrm rot="16200000">
              <a:off x="2523049" y="5125909"/>
              <a:ext cx="1159843" cy="461665"/>
            </a:xfrm>
            <a:prstGeom prst="rect">
              <a:avLst/>
            </a:prstGeom>
            <a:noFill/>
          </p:spPr>
          <p:txBody>
            <a:bodyPr wrap="none" rtlCol="0">
              <a:spAutoFit/>
            </a:bodyPr>
            <a:lstStyle/>
            <a:p>
              <a:r>
                <a:rPr lang="en-US" dirty="0" smtClean="0"/>
                <a:t>Counts</a:t>
              </a:r>
              <a:endParaRPr lang="en-US" dirty="0"/>
            </a:p>
          </p:txBody>
        </p:sp>
      </p:grpSp>
      <p:grpSp>
        <p:nvGrpSpPr>
          <p:cNvPr id="16" name="Group 15"/>
          <p:cNvGrpSpPr/>
          <p:nvPr/>
        </p:nvGrpSpPr>
        <p:grpSpPr>
          <a:xfrm>
            <a:off x="5962753" y="4302125"/>
            <a:ext cx="3020910" cy="2342353"/>
            <a:chOff x="5962753" y="4302125"/>
            <a:chExt cx="3020910" cy="2342353"/>
          </a:xfrm>
        </p:grpSpPr>
        <p:pic>
          <p:nvPicPr>
            <p:cNvPr id="9" name="Picture 8"/>
            <p:cNvPicPr>
              <a:picLocks noChangeAspect="1"/>
            </p:cNvPicPr>
            <p:nvPr/>
          </p:nvPicPr>
          <p:blipFill>
            <a:blip r:embed="rId7"/>
            <a:srcRect/>
            <a:stretch>
              <a:fillRect/>
            </a:stretch>
          </p:blipFill>
          <p:spPr bwMode="auto">
            <a:xfrm>
              <a:off x="6145213" y="4302125"/>
              <a:ext cx="2838450" cy="2128838"/>
            </a:xfrm>
            <a:prstGeom prst="rect">
              <a:avLst/>
            </a:prstGeom>
            <a:noFill/>
            <a:ln w="9525">
              <a:noFill/>
              <a:miter lim="800000"/>
              <a:headEnd/>
              <a:tailEnd/>
            </a:ln>
          </p:spPr>
        </p:pic>
        <p:sp>
          <p:nvSpPr>
            <p:cNvPr id="14" name="TextBox 13"/>
            <p:cNvSpPr txBox="1"/>
            <p:nvPr/>
          </p:nvSpPr>
          <p:spPr>
            <a:xfrm>
              <a:off x="6592121" y="6182813"/>
              <a:ext cx="2066341" cy="461665"/>
            </a:xfrm>
            <a:prstGeom prst="rect">
              <a:avLst/>
            </a:prstGeom>
            <a:noFill/>
          </p:spPr>
          <p:txBody>
            <a:bodyPr wrap="none" rtlCol="0">
              <a:spAutoFit/>
            </a:bodyPr>
            <a:lstStyle/>
            <a:p>
              <a:r>
                <a:rPr lang="en-US" dirty="0" smtClean="0"/>
                <a:t>Pixel intensity</a:t>
              </a:r>
              <a:endParaRPr lang="en-US" dirty="0"/>
            </a:p>
          </p:txBody>
        </p:sp>
        <p:sp>
          <p:nvSpPr>
            <p:cNvPr id="15" name="TextBox 14"/>
            <p:cNvSpPr txBox="1"/>
            <p:nvPr/>
          </p:nvSpPr>
          <p:spPr>
            <a:xfrm rot="16200000">
              <a:off x="5613664" y="5132745"/>
              <a:ext cx="1159843" cy="461665"/>
            </a:xfrm>
            <a:prstGeom prst="rect">
              <a:avLst/>
            </a:prstGeom>
            <a:noFill/>
          </p:spPr>
          <p:txBody>
            <a:bodyPr wrap="none" rtlCol="0">
              <a:spAutoFit/>
            </a:bodyPr>
            <a:lstStyle/>
            <a:p>
              <a:r>
                <a:rPr lang="en-US" dirty="0" smtClean="0"/>
                <a:t>Counts</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4613275" y="2657475"/>
            <a:ext cx="2063750" cy="2073275"/>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6859588" y="4829175"/>
            <a:ext cx="2284412" cy="2076450"/>
          </a:xfrm>
          <a:prstGeom prst="rect">
            <a:avLst/>
          </a:prstGeom>
          <a:noFill/>
          <a:ln w="9525">
            <a:noFill/>
            <a:miter lim="800000"/>
            <a:headEnd/>
            <a:tailEnd/>
          </a:ln>
        </p:spPr>
      </p:pic>
      <p:pic>
        <p:nvPicPr>
          <p:cNvPr id="9" name="Picture 8"/>
          <p:cNvPicPr>
            <a:picLocks noChangeAspect="1"/>
          </p:cNvPicPr>
          <p:nvPr/>
        </p:nvPicPr>
        <p:blipFill>
          <a:blip r:embed="rId4"/>
          <a:srcRect/>
          <a:stretch>
            <a:fillRect/>
          </a:stretch>
        </p:blipFill>
        <p:spPr bwMode="auto">
          <a:xfrm>
            <a:off x="4608513" y="4856163"/>
            <a:ext cx="2078037" cy="1958975"/>
          </a:xfrm>
          <a:prstGeom prst="rect">
            <a:avLst/>
          </a:prstGeom>
          <a:noFill/>
          <a:ln w="9525">
            <a:noFill/>
            <a:miter lim="800000"/>
            <a:headEnd/>
            <a:tailEnd/>
          </a:ln>
        </p:spPr>
      </p:pic>
      <p:pic>
        <p:nvPicPr>
          <p:cNvPr id="10" name="Picture 9"/>
          <p:cNvPicPr>
            <a:picLocks noChangeAspect="1"/>
          </p:cNvPicPr>
          <p:nvPr/>
        </p:nvPicPr>
        <p:blipFill>
          <a:blip r:embed="rId5"/>
          <a:srcRect/>
          <a:stretch>
            <a:fillRect/>
          </a:stretch>
        </p:blipFill>
        <p:spPr bwMode="auto">
          <a:xfrm>
            <a:off x="6864350" y="2625725"/>
            <a:ext cx="2230438" cy="2130425"/>
          </a:xfrm>
          <a:prstGeom prst="rect">
            <a:avLst/>
          </a:prstGeom>
          <a:noFill/>
          <a:ln w="9525">
            <a:noFill/>
            <a:miter lim="800000"/>
            <a:headEnd/>
            <a:tailEnd/>
          </a:ln>
        </p:spPr>
      </p:pic>
      <p:pic>
        <p:nvPicPr>
          <p:cNvPr id="12" name="Picture 11"/>
          <p:cNvPicPr>
            <a:picLocks noChangeAspect="1"/>
          </p:cNvPicPr>
          <p:nvPr/>
        </p:nvPicPr>
        <p:blipFill>
          <a:blip r:embed="rId6"/>
          <a:srcRect/>
          <a:stretch>
            <a:fillRect/>
          </a:stretch>
        </p:blipFill>
        <p:spPr bwMode="auto">
          <a:xfrm>
            <a:off x="4602163" y="366713"/>
            <a:ext cx="2084387" cy="2095500"/>
          </a:xfrm>
          <a:prstGeom prst="rect">
            <a:avLst/>
          </a:prstGeom>
          <a:noFill/>
          <a:ln w="9525">
            <a:noFill/>
            <a:miter lim="800000"/>
            <a:headEnd/>
            <a:tailEnd/>
          </a:ln>
        </p:spPr>
      </p:pic>
      <p:grpSp>
        <p:nvGrpSpPr>
          <p:cNvPr id="2" name="Group 23"/>
          <p:cNvGrpSpPr>
            <a:grpSpLocks/>
          </p:cNvGrpSpPr>
          <p:nvPr/>
        </p:nvGrpSpPr>
        <p:grpSpPr bwMode="auto">
          <a:xfrm>
            <a:off x="6769100" y="336550"/>
            <a:ext cx="2355850" cy="2268538"/>
            <a:chOff x="6768731" y="337119"/>
            <a:chExt cx="2356652" cy="2267299"/>
          </a:xfrm>
        </p:grpSpPr>
        <p:pic>
          <p:nvPicPr>
            <p:cNvPr id="42004" name="Picture 12"/>
            <p:cNvPicPr>
              <a:picLocks noChangeAspect="1"/>
            </p:cNvPicPr>
            <p:nvPr/>
          </p:nvPicPr>
          <p:blipFill>
            <a:blip r:embed="rId7"/>
            <a:srcRect/>
            <a:stretch>
              <a:fillRect/>
            </a:stretch>
          </p:blipFill>
          <p:spPr bwMode="auto">
            <a:xfrm>
              <a:off x="6768731" y="346993"/>
              <a:ext cx="2356652" cy="2257425"/>
            </a:xfrm>
            <a:prstGeom prst="rect">
              <a:avLst/>
            </a:prstGeom>
            <a:noFill/>
            <a:ln w="9525">
              <a:noFill/>
              <a:miter lim="800000"/>
              <a:headEnd/>
              <a:tailEnd/>
            </a:ln>
          </p:spPr>
        </p:pic>
        <p:sp>
          <p:nvSpPr>
            <p:cNvPr id="42005" name="TextBox 13"/>
            <p:cNvSpPr txBox="1">
              <a:spLocks noChangeArrowheads="1"/>
            </p:cNvSpPr>
            <p:nvPr/>
          </p:nvSpPr>
          <p:spPr bwMode="auto">
            <a:xfrm>
              <a:off x="7079226" y="337119"/>
              <a:ext cx="1878264" cy="461665"/>
            </a:xfrm>
            <a:prstGeom prst="rect">
              <a:avLst/>
            </a:prstGeom>
            <a:noFill/>
            <a:ln w="9525">
              <a:noFill/>
              <a:miter lim="800000"/>
              <a:headEnd/>
              <a:tailEnd/>
            </a:ln>
          </p:spPr>
          <p:txBody>
            <a:bodyPr wrap="none">
              <a:prstTxWarp prst="textNoShape">
                <a:avLst/>
              </a:prstTxWarp>
              <a:spAutoFit/>
            </a:bodyPr>
            <a:lstStyle/>
            <a:p>
              <a:r>
                <a:rPr lang="en-US" sz="1200"/>
                <a:t>Red – true pdf</a:t>
              </a:r>
            </a:p>
            <a:p>
              <a:r>
                <a:rPr lang="en-US" sz="1200"/>
                <a:t>Black – best Gaussian fit</a:t>
              </a:r>
            </a:p>
          </p:txBody>
        </p:sp>
      </p:grpSp>
      <p:grpSp>
        <p:nvGrpSpPr>
          <p:cNvPr id="41992" name="Group 21"/>
          <p:cNvGrpSpPr>
            <a:grpSpLocks/>
          </p:cNvGrpSpPr>
          <p:nvPr/>
        </p:nvGrpSpPr>
        <p:grpSpPr bwMode="auto">
          <a:xfrm>
            <a:off x="249238" y="0"/>
            <a:ext cx="2101850" cy="6811963"/>
            <a:chOff x="249641" y="-1"/>
            <a:chExt cx="2101092" cy="6812062"/>
          </a:xfrm>
        </p:grpSpPr>
        <p:pic>
          <p:nvPicPr>
            <p:cNvPr id="42000" name="Picture 4"/>
            <p:cNvPicPr>
              <a:picLocks noChangeAspect="1"/>
            </p:cNvPicPr>
            <p:nvPr/>
          </p:nvPicPr>
          <p:blipFill>
            <a:blip r:embed="rId8"/>
            <a:srcRect/>
            <a:stretch>
              <a:fillRect/>
            </a:stretch>
          </p:blipFill>
          <p:spPr bwMode="auto">
            <a:xfrm>
              <a:off x="273823" y="2644018"/>
              <a:ext cx="2063477" cy="2063477"/>
            </a:xfrm>
            <a:prstGeom prst="rect">
              <a:avLst/>
            </a:prstGeom>
            <a:noFill/>
            <a:ln w="9525">
              <a:noFill/>
              <a:miter lim="800000"/>
              <a:headEnd/>
              <a:tailEnd/>
            </a:ln>
          </p:spPr>
        </p:pic>
        <p:pic>
          <p:nvPicPr>
            <p:cNvPr id="42001" name="Picture 7"/>
            <p:cNvPicPr>
              <a:picLocks noChangeAspect="1"/>
            </p:cNvPicPr>
            <p:nvPr/>
          </p:nvPicPr>
          <p:blipFill>
            <a:blip r:embed="rId9"/>
            <a:srcRect/>
            <a:stretch>
              <a:fillRect/>
            </a:stretch>
          </p:blipFill>
          <p:spPr bwMode="auto">
            <a:xfrm>
              <a:off x="273159" y="4870924"/>
              <a:ext cx="2077574" cy="1941137"/>
            </a:xfrm>
            <a:prstGeom prst="rect">
              <a:avLst/>
            </a:prstGeom>
            <a:noFill/>
            <a:ln w="9525">
              <a:noFill/>
              <a:miter lim="800000"/>
              <a:headEnd/>
              <a:tailEnd/>
            </a:ln>
          </p:spPr>
        </p:pic>
        <p:pic>
          <p:nvPicPr>
            <p:cNvPr id="42002" name="Picture 10"/>
            <p:cNvPicPr>
              <a:picLocks noChangeAspect="1"/>
            </p:cNvPicPr>
            <p:nvPr/>
          </p:nvPicPr>
          <p:blipFill>
            <a:blip r:embed="rId10"/>
            <a:srcRect/>
            <a:stretch>
              <a:fillRect/>
            </a:stretch>
          </p:blipFill>
          <p:spPr bwMode="auto">
            <a:xfrm>
              <a:off x="249641" y="412661"/>
              <a:ext cx="2077574" cy="2052767"/>
            </a:xfrm>
            <a:prstGeom prst="rect">
              <a:avLst/>
            </a:prstGeom>
            <a:noFill/>
            <a:ln w="9525">
              <a:noFill/>
              <a:miter lim="800000"/>
              <a:headEnd/>
              <a:tailEnd/>
            </a:ln>
          </p:spPr>
        </p:pic>
        <p:sp>
          <p:nvSpPr>
            <p:cNvPr id="42003" name="TextBox 14"/>
            <p:cNvSpPr txBox="1">
              <a:spLocks noChangeArrowheads="1"/>
            </p:cNvSpPr>
            <p:nvPr/>
          </p:nvSpPr>
          <p:spPr bwMode="auto">
            <a:xfrm>
              <a:off x="799648" y="-1"/>
              <a:ext cx="826218" cy="369332"/>
            </a:xfrm>
            <a:prstGeom prst="rect">
              <a:avLst/>
            </a:prstGeom>
            <a:noFill/>
            <a:ln w="9525">
              <a:noFill/>
              <a:miter lim="800000"/>
              <a:headEnd/>
              <a:tailEnd/>
            </a:ln>
          </p:spPr>
          <p:txBody>
            <a:bodyPr wrap="none">
              <a:prstTxWarp prst="textNoShape">
                <a:avLst/>
              </a:prstTxWarp>
              <a:spAutoFit/>
            </a:bodyPr>
            <a:lstStyle/>
            <a:p>
              <a:r>
                <a:rPr lang="en-US" sz="1800"/>
                <a:t>Image</a:t>
              </a:r>
            </a:p>
          </p:txBody>
        </p:sp>
      </p:grpSp>
      <p:sp>
        <p:nvSpPr>
          <p:cNvPr id="17" name="TextBox 16"/>
          <p:cNvSpPr txBox="1">
            <a:spLocks noChangeArrowheads="1"/>
          </p:cNvSpPr>
          <p:nvPr/>
        </p:nvSpPr>
        <p:spPr bwMode="auto">
          <a:xfrm>
            <a:off x="4679950" y="0"/>
            <a:ext cx="1916113" cy="369888"/>
          </a:xfrm>
          <a:prstGeom prst="rect">
            <a:avLst/>
          </a:prstGeom>
          <a:noFill/>
          <a:ln w="9525">
            <a:noFill/>
            <a:miter lim="800000"/>
            <a:headEnd/>
            <a:tailEnd/>
          </a:ln>
        </p:spPr>
        <p:txBody>
          <a:bodyPr wrap="none">
            <a:prstTxWarp prst="textNoShape">
              <a:avLst/>
            </a:prstTxWarp>
            <a:spAutoFit/>
          </a:bodyPr>
          <a:lstStyle/>
          <a:p>
            <a:r>
              <a:rPr lang="en-US" sz="1800"/>
              <a:t>[1 -1] filter output</a:t>
            </a:r>
          </a:p>
        </p:txBody>
      </p:sp>
      <p:sp>
        <p:nvSpPr>
          <p:cNvPr id="18" name="TextBox 17"/>
          <p:cNvSpPr txBox="1">
            <a:spLocks noChangeArrowheads="1"/>
          </p:cNvSpPr>
          <p:nvPr/>
        </p:nvSpPr>
        <p:spPr bwMode="auto">
          <a:xfrm>
            <a:off x="6650038" y="0"/>
            <a:ext cx="2493962" cy="369888"/>
          </a:xfrm>
          <a:prstGeom prst="rect">
            <a:avLst/>
          </a:prstGeom>
          <a:noFill/>
          <a:ln w="9525">
            <a:noFill/>
            <a:miter lim="800000"/>
            <a:headEnd/>
            <a:tailEnd/>
          </a:ln>
        </p:spPr>
        <p:txBody>
          <a:bodyPr wrap="none">
            <a:prstTxWarp prst="textNoShape">
              <a:avLst/>
            </a:prstTxWarp>
            <a:spAutoFit/>
          </a:bodyPr>
          <a:lstStyle/>
          <a:p>
            <a:r>
              <a:rPr lang="en-US" sz="1800"/>
              <a:t>[1 -1] output histogram</a:t>
            </a:r>
          </a:p>
        </p:txBody>
      </p:sp>
      <p:grpSp>
        <p:nvGrpSpPr>
          <p:cNvPr id="4" name="Group 22"/>
          <p:cNvGrpSpPr>
            <a:grpSpLocks/>
          </p:cNvGrpSpPr>
          <p:nvPr/>
        </p:nvGrpSpPr>
        <p:grpSpPr bwMode="auto">
          <a:xfrm>
            <a:off x="2328863" y="0"/>
            <a:ext cx="2298700" cy="6858000"/>
            <a:chOff x="2328809" y="0"/>
            <a:chExt cx="2298405" cy="6858000"/>
          </a:xfrm>
        </p:grpSpPr>
        <p:sp>
          <p:nvSpPr>
            <p:cNvPr id="41996" name="TextBox 15"/>
            <p:cNvSpPr txBox="1">
              <a:spLocks noChangeArrowheads="1"/>
            </p:cNvSpPr>
            <p:nvPr/>
          </p:nvSpPr>
          <p:spPr bwMode="auto">
            <a:xfrm>
              <a:off x="2386708" y="0"/>
              <a:ext cx="2121945" cy="369332"/>
            </a:xfrm>
            <a:prstGeom prst="rect">
              <a:avLst/>
            </a:prstGeom>
            <a:noFill/>
            <a:ln w="9525">
              <a:noFill/>
              <a:miter lim="800000"/>
              <a:headEnd/>
              <a:tailEnd/>
            </a:ln>
          </p:spPr>
          <p:txBody>
            <a:bodyPr wrap="none">
              <a:prstTxWarp prst="textNoShape">
                <a:avLst/>
              </a:prstTxWarp>
              <a:spAutoFit/>
            </a:bodyPr>
            <a:lstStyle/>
            <a:p>
              <a:r>
                <a:rPr lang="en-US" sz="1800"/>
                <a:t>Intensity histogram</a:t>
              </a:r>
            </a:p>
          </p:txBody>
        </p:sp>
        <p:pic>
          <p:nvPicPr>
            <p:cNvPr id="41997" name="Picture 18"/>
            <p:cNvPicPr>
              <a:picLocks noChangeAspect="1"/>
            </p:cNvPicPr>
            <p:nvPr/>
          </p:nvPicPr>
          <p:blipFill>
            <a:blip r:embed="rId11"/>
            <a:srcRect/>
            <a:stretch>
              <a:fillRect/>
            </a:stretch>
          </p:blipFill>
          <p:spPr bwMode="auto">
            <a:xfrm>
              <a:off x="2328809" y="397423"/>
              <a:ext cx="2298405" cy="2158401"/>
            </a:xfrm>
            <a:prstGeom prst="rect">
              <a:avLst/>
            </a:prstGeom>
            <a:noFill/>
            <a:ln w="9525">
              <a:noFill/>
              <a:miter lim="800000"/>
              <a:headEnd/>
              <a:tailEnd/>
            </a:ln>
          </p:spPr>
        </p:pic>
        <p:pic>
          <p:nvPicPr>
            <p:cNvPr id="41998" name="Picture 19"/>
            <p:cNvPicPr>
              <a:picLocks noChangeAspect="1"/>
            </p:cNvPicPr>
            <p:nvPr/>
          </p:nvPicPr>
          <p:blipFill>
            <a:blip r:embed="rId12"/>
            <a:srcRect/>
            <a:stretch>
              <a:fillRect/>
            </a:stretch>
          </p:blipFill>
          <p:spPr bwMode="auto">
            <a:xfrm>
              <a:off x="2463573" y="4855635"/>
              <a:ext cx="2114797" cy="2002365"/>
            </a:xfrm>
            <a:prstGeom prst="rect">
              <a:avLst/>
            </a:prstGeom>
            <a:noFill/>
            <a:ln w="9525">
              <a:noFill/>
              <a:miter lim="800000"/>
              <a:headEnd/>
              <a:tailEnd/>
            </a:ln>
          </p:spPr>
        </p:pic>
        <p:pic>
          <p:nvPicPr>
            <p:cNvPr id="41999" name="Picture 20"/>
            <p:cNvPicPr>
              <a:picLocks noChangeAspect="1"/>
            </p:cNvPicPr>
            <p:nvPr/>
          </p:nvPicPr>
          <p:blipFill>
            <a:blip r:embed="rId13"/>
            <a:srcRect/>
            <a:stretch>
              <a:fillRect/>
            </a:stretch>
          </p:blipFill>
          <p:spPr bwMode="auto">
            <a:xfrm>
              <a:off x="2428061" y="2589904"/>
              <a:ext cx="2087591" cy="211317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117475"/>
            <a:ext cx="8229600" cy="892175"/>
          </a:xfrm>
        </p:spPr>
        <p:txBody>
          <a:bodyPr/>
          <a:lstStyle/>
          <a:p>
            <a:r>
              <a:rPr lang="en-US" dirty="0" smtClean="0">
                <a:ea typeface="ＭＳ Ｐゴシック" pitchFamily="-1" charset="-128"/>
                <a:cs typeface="ＭＳ Ｐゴシック" pitchFamily="-1" charset="-128"/>
              </a:rPr>
              <a:t>A model for the distribution of filter outputs</a:t>
            </a:r>
          </a:p>
        </p:txBody>
      </p:sp>
      <p:grpSp>
        <p:nvGrpSpPr>
          <p:cNvPr id="2" name="Group 2"/>
          <p:cNvGrpSpPr>
            <a:grpSpLocks/>
          </p:cNvGrpSpPr>
          <p:nvPr/>
        </p:nvGrpSpPr>
        <p:grpSpPr bwMode="auto">
          <a:xfrm>
            <a:off x="3021013" y="1528763"/>
            <a:ext cx="2357437" cy="2266950"/>
            <a:chOff x="6768731" y="337119"/>
            <a:chExt cx="2356652" cy="2267299"/>
          </a:xfrm>
        </p:grpSpPr>
        <p:pic>
          <p:nvPicPr>
            <p:cNvPr id="43028" name="Picture 3"/>
            <p:cNvPicPr>
              <a:picLocks noChangeAspect="1"/>
            </p:cNvPicPr>
            <p:nvPr/>
          </p:nvPicPr>
          <p:blipFill>
            <a:blip r:embed="rId2"/>
            <a:srcRect/>
            <a:stretch>
              <a:fillRect/>
            </a:stretch>
          </p:blipFill>
          <p:spPr bwMode="auto">
            <a:xfrm>
              <a:off x="6768731" y="346993"/>
              <a:ext cx="2356652" cy="2257425"/>
            </a:xfrm>
            <a:prstGeom prst="rect">
              <a:avLst/>
            </a:prstGeom>
            <a:noFill/>
            <a:ln w="9525">
              <a:noFill/>
              <a:miter lim="800000"/>
              <a:headEnd/>
              <a:tailEnd/>
            </a:ln>
          </p:spPr>
        </p:pic>
        <p:sp>
          <p:nvSpPr>
            <p:cNvPr id="43029" name="TextBox 4"/>
            <p:cNvSpPr txBox="1">
              <a:spLocks noChangeArrowheads="1"/>
            </p:cNvSpPr>
            <p:nvPr/>
          </p:nvSpPr>
          <p:spPr bwMode="auto">
            <a:xfrm>
              <a:off x="7079226" y="337119"/>
              <a:ext cx="1878264" cy="461665"/>
            </a:xfrm>
            <a:prstGeom prst="rect">
              <a:avLst/>
            </a:prstGeom>
            <a:noFill/>
            <a:ln w="9525">
              <a:noFill/>
              <a:miter lim="800000"/>
              <a:headEnd/>
              <a:tailEnd/>
            </a:ln>
          </p:spPr>
          <p:txBody>
            <a:bodyPr wrap="none">
              <a:prstTxWarp prst="textNoShape">
                <a:avLst/>
              </a:prstTxWarp>
              <a:spAutoFit/>
            </a:bodyPr>
            <a:lstStyle/>
            <a:p>
              <a:r>
                <a:rPr lang="en-US" sz="1200"/>
                <a:t>Red – true pdf</a:t>
              </a:r>
            </a:p>
            <a:p>
              <a:r>
                <a:rPr lang="en-US" sz="1200"/>
                <a:t>Black – best Gaussian fit</a:t>
              </a:r>
            </a:p>
          </p:txBody>
        </p:sp>
      </p:grpSp>
      <p:pic>
        <p:nvPicPr>
          <p:cNvPr id="6" name="Picture 5"/>
          <p:cNvPicPr>
            <a:picLocks noChangeAspect="1"/>
          </p:cNvPicPr>
          <p:nvPr/>
        </p:nvPicPr>
        <p:blipFill>
          <a:blip r:embed="rId3"/>
          <a:srcRect/>
          <a:stretch>
            <a:fillRect/>
          </a:stretch>
        </p:blipFill>
        <p:spPr bwMode="auto">
          <a:xfrm>
            <a:off x="720725" y="1589088"/>
            <a:ext cx="2084388" cy="2097087"/>
          </a:xfrm>
          <a:prstGeom prst="rect">
            <a:avLst/>
          </a:prstGeom>
          <a:noFill/>
          <a:ln w="9525">
            <a:noFill/>
            <a:miter lim="800000"/>
            <a:headEnd/>
            <a:tailEnd/>
          </a:ln>
        </p:spPr>
      </p:pic>
      <p:pic>
        <p:nvPicPr>
          <p:cNvPr id="8" name="Picture 7"/>
          <p:cNvPicPr>
            <a:picLocks noChangeAspect="1"/>
          </p:cNvPicPr>
          <p:nvPr/>
        </p:nvPicPr>
        <p:blipFill>
          <a:blip r:embed="rId4"/>
          <a:srcRect/>
          <a:stretch>
            <a:fillRect/>
          </a:stretch>
        </p:blipFill>
        <p:spPr bwMode="auto">
          <a:xfrm>
            <a:off x="723900" y="4170363"/>
            <a:ext cx="2063750" cy="2073275"/>
          </a:xfrm>
          <a:prstGeom prst="rect">
            <a:avLst/>
          </a:prstGeom>
          <a:noFill/>
          <a:ln w="9525">
            <a:noFill/>
            <a:miter lim="800000"/>
            <a:headEnd/>
            <a:tailEnd/>
          </a:ln>
        </p:spPr>
      </p:pic>
      <p:pic>
        <p:nvPicPr>
          <p:cNvPr id="9" name="Picture 8"/>
          <p:cNvPicPr>
            <a:picLocks noChangeAspect="1"/>
          </p:cNvPicPr>
          <p:nvPr/>
        </p:nvPicPr>
        <p:blipFill>
          <a:blip r:embed="rId5"/>
          <a:srcRect/>
          <a:stretch>
            <a:fillRect/>
          </a:stretch>
        </p:blipFill>
        <p:spPr bwMode="auto">
          <a:xfrm>
            <a:off x="2974975" y="4140200"/>
            <a:ext cx="2230438" cy="2128838"/>
          </a:xfrm>
          <a:prstGeom prst="rect">
            <a:avLst/>
          </a:prstGeom>
          <a:noFill/>
          <a:ln w="9525">
            <a:noFill/>
            <a:miter lim="800000"/>
            <a:headEnd/>
            <a:tailEnd/>
          </a:ln>
        </p:spPr>
      </p:pic>
      <p:grpSp>
        <p:nvGrpSpPr>
          <p:cNvPr id="23" name="Group 22"/>
          <p:cNvGrpSpPr/>
          <p:nvPr/>
        </p:nvGrpSpPr>
        <p:grpSpPr>
          <a:xfrm>
            <a:off x="5534025" y="2327275"/>
            <a:ext cx="2163763" cy="750888"/>
            <a:chOff x="5534025" y="2327275"/>
            <a:chExt cx="2163763" cy="750888"/>
          </a:xfrm>
        </p:grpSpPr>
        <p:sp>
          <p:nvSpPr>
            <p:cNvPr id="43013" name="TextBox 6"/>
            <p:cNvSpPr txBox="1">
              <a:spLocks noChangeArrowheads="1"/>
            </p:cNvSpPr>
            <p:nvPr/>
          </p:nvSpPr>
          <p:spPr bwMode="auto">
            <a:xfrm>
              <a:off x="5534025" y="2486025"/>
              <a:ext cx="782638" cy="368300"/>
            </a:xfrm>
            <a:prstGeom prst="rect">
              <a:avLst/>
            </a:prstGeom>
            <a:noFill/>
            <a:ln w="9525">
              <a:noFill/>
              <a:miter lim="800000"/>
              <a:headEnd/>
              <a:tailEnd/>
            </a:ln>
          </p:spPr>
          <p:txBody>
            <a:bodyPr wrap="none">
              <a:prstTxWarp prst="textNoShape">
                <a:avLst/>
              </a:prstTxWarp>
              <a:spAutoFit/>
            </a:bodyPr>
            <a:lstStyle/>
            <a:p>
              <a:r>
                <a:rPr lang="en-US" sz="1800"/>
                <a:t>p(x) = </a:t>
              </a:r>
            </a:p>
          </p:txBody>
        </p:sp>
        <p:grpSp>
          <p:nvGrpSpPr>
            <p:cNvPr id="43018" name="Group 18"/>
            <p:cNvGrpSpPr>
              <a:grpSpLocks/>
            </p:cNvGrpSpPr>
            <p:nvPr/>
          </p:nvGrpSpPr>
          <p:grpSpPr bwMode="auto">
            <a:xfrm>
              <a:off x="6291263" y="2327275"/>
              <a:ext cx="1406525" cy="750888"/>
              <a:chOff x="6291588" y="2327059"/>
              <a:chExt cx="1405741" cy="750498"/>
            </a:xfrm>
          </p:grpSpPr>
          <p:cxnSp>
            <p:nvCxnSpPr>
              <p:cNvPr id="15" name="Straight Connector 14"/>
              <p:cNvCxnSpPr/>
              <p:nvPr/>
            </p:nvCxnSpPr>
            <p:spPr>
              <a:xfrm>
                <a:off x="6329667" y="2691994"/>
                <a:ext cx="1324823"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3022" name="Rectangle 15"/>
              <p:cNvSpPr>
                <a:spLocks noChangeArrowheads="1"/>
              </p:cNvSpPr>
              <p:nvPr/>
            </p:nvSpPr>
            <p:spPr bwMode="auto">
              <a:xfrm>
                <a:off x="6291588" y="2327059"/>
                <a:ext cx="1405741" cy="369332"/>
              </a:xfrm>
              <a:prstGeom prst="rect">
                <a:avLst/>
              </a:prstGeom>
              <a:noFill/>
              <a:ln w="9525">
                <a:noFill/>
                <a:miter lim="800000"/>
                <a:headEnd/>
                <a:tailEnd/>
              </a:ln>
            </p:spPr>
            <p:txBody>
              <a:bodyPr wrap="none">
                <a:prstTxWarp prst="textNoShape">
                  <a:avLst/>
                </a:prstTxWarp>
                <a:spAutoFit/>
              </a:bodyPr>
              <a:lstStyle/>
              <a:p>
                <a:r>
                  <a:rPr lang="en-US" sz="1800" dirty="0"/>
                  <a:t>exp(-x</a:t>
                </a:r>
                <a:r>
                  <a:rPr lang="en-US" sz="1800" baseline="30000" dirty="0"/>
                  <a:t>2</a:t>
                </a:r>
                <a:r>
                  <a:rPr lang="en-US" sz="1800" dirty="0"/>
                  <a:t>/2</a:t>
                </a:r>
                <a:r>
                  <a:rPr lang="en-US" sz="1800" dirty="0">
                    <a:latin typeface="Symbol" pitchFamily="-1" charset="2"/>
                    <a:ea typeface="Symbol" pitchFamily="-1" charset="2"/>
                    <a:cs typeface="Symbol" pitchFamily="-1" charset="2"/>
                  </a:rPr>
                  <a:t>s</a:t>
                </a:r>
                <a:r>
                  <a:rPr lang="en-US" sz="1800" baseline="30000" dirty="0"/>
                  <a:t>2</a:t>
                </a:r>
                <a:r>
                  <a:rPr lang="en-US" sz="1800" dirty="0"/>
                  <a:t>)</a:t>
                </a:r>
              </a:p>
            </p:txBody>
          </p:sp>
          <p:sp>
            <p:nvSpPr>
              <p:cNvPr id="43023" name="TextBox 16"/>
              <p:cNvSpPr txBox="1">
                <a:spLocks noChangeArrowheads="1"/>
              </p:cNvSpPr>
              <p:nvPr/>
            </p:nvSpPr>
            <p:spPr bwMode="auto">
              <a:xfrm>
                <a:off x="6675010" y="2708225"/>
                <a:ext cx="659155" cy="369332"/>
              </a:xfrm>
              <a:prstGeom prst="rect">
                <a:avLst/>
              </a:prstGeom>
              <a:noFill/>
              <a:ln w="9525">
                <a:noFill/>
                <a:miter lim="800000"/>
                <a:headEnd/>
                <a:tailEnd/>
              </a:ln>
            </p:spPr>
            <p:txBody>
              <a:bodyPr wrap="none">
                <a:prstTxWarp prst="textNoShape">
                  <a:avLst/>
                </a:prstTxWarp>
                <a:spAutoFit/>
              </a:bodyPr>
              <a:lstStyle/>
              <a:p>
                <a:r>
                  <a:rPr lang="en-US" sz="1800"/>
                  <a:t>2</a:t>
                </a:r>
                <a:r>
                  <a:rPr lang="en-US" sz="1800">
                    <a:latin typeface="Symbol" pitchFamily="-1" charset="2"/>
                    <a:ea typeface="Symbol" pitchFamily="-1" charset="2"/>
                    <a:cs typeface="Symbol" pitchFamily="-1" charset="2"/>
                  </a:rPr>
                  <a:t>ps</a:t>
                </a:r>
                <a:r>
                  <a:rPr lang="en-US" sz="1800" baseline="30000">
                    <a:latin typeface="Symbol" pitchFamily="-1" charset="2"/>
                    <a:ea typeface="Symbol" pitchFamily="-1" charset="2"/>
                    <a:cs typeface="Symbol" pitchFamily="-1" charset="2"/>
                  </a:rPr>
                  <a:t>2</a:t>
                </a:r>
                <a:endParaRPr lang="en-US" sz="1800" baseline="30000"/>
              </a:p>
            </p:txBody>
          </p:sp>
          <p:sp>
            <p:nvSpPr>
              <p:cNvPr id="18" name="Freeform 17"/>
              <p:cNvSpPr/>
              <p:nvPr/>
            </p:nvSpPr>
            <p:spPr>
              <a:xfrm>
                <a:off x="6632710" y="2776089"/>
                <a:ext cx="602914" cy="226894"/>
              </a:xfrm>
              <a:custGeom>
                <a:avLst/>
                <a:gdLst>
                  <a:gd name="connsiteX0" fmla="*/ 0 w 603655"/>
                  <a:gd name="connsiteY0" fmla="*/ 86239 h 227358"/>
                  <a:gd name="connsiteX1" fmla="*/ 94076 w 603655"/>
                  <a:gd name="connsiteY1" fmla="*/ 227358 h 227358"/>
                  <a:gd name="connsiteX2" fmla="*/ 109755 w 603655"/>
                  <a:gd name="connsiteY2" fmla="*/ 0 h 227358"/>
                  <a:gd name="connsiteX3" fmla="*/ 603655 w 603655"/>
                  <a:gd name="connsiteY3" fmla="*/ 7840 h 227358"/>
                </a:gdLst>
                <a:ahLst/>
                <a:cxnLst>
                  <a:cxn ang="0">
                    <a:pos x="connsiteX0" y="connsiteY0"/>
                  </a:cxn>
                  <a:cxn ang="0">
                    <a:pos x="connsiteX1" y="connsiteY1"/>
                  </a:cxn>
                  <a:cxn ang="0">
                    <a:pos x="connsiteX2" y="connsiteY2"/>
                  </a:cxn>
                  <a:cxn ang="0">
                    <a:pos x="connsiteX3" y="connsiteY3"/>
                  </a:cxn>
                </a:cxnLst>
                <a:rect l="l" t="t" r="r" b="b"/>
                <a:pathLst>
                  <a:path w="603655" h="227358">
                    <a:moveTo>
                      <a:pt x="0" y="86239"/>
                    </a:moveTo>
                    <a:lnTo>
                      <a:pt x="94076" y="227358"/>
                    </a:lnTo>
                    <a:lnTo>
                      <a:pt x="109755" y="0"/>
                    </a:lnTo>
                    <a:lnTo>
                      <a:pt x="603655" y="7840"/>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grpSp>
      <p:grpSp>
        <p:nvGrpSpPr>
          <p:cNvPr id="25" name="Group 24"/>
          <p:cNvGrpSpPr/>
          <p:nvPr/>
        </p:nvGrpSpPr>
        <p:grpSpPr>
          <a:xfrm>
            <a:off x="5522913" y="4851400"/>
            <a:ext cx="2097087" cy="1230645"/>
            <a:chOff x="5522913" y="4851400"/>
            <a:chExt cx="2097087" cy="1230645"/>
          </a:xfrm>
        </p:grpSpPr>
        <p:sp>
          <p:nvSpPr>
            <p:cNvPr id="43016" name="TextBox 9"/>
            <p:cNvSpPr txBox="1">
              <a:spLocks noChangeArrowheads="1"/>
            </p:cNvSpPr>
            <p:nvPr/>
          </p:nvSpPr>
          <p:spPr bwMode="auto">
            <a:xfrm>
              <a:off x="5522913" y="5060950"/>
              <a:ext cx="781050" cy="368300"/>
            </a:xfrm>
            <a:prstGeom prst="rect">
              <a:avLst/>
            </a:prstGeom>
            <a:noFill/>
            <a:ln w="9525">
              <a:noFill/>
              <a:miter lim="800000"/>
              <a:headEnd/>
              <a:tailEnd/>
            </a:ln>
          </p:spPr>
          <p:txBody>
            <a:bodyPr wrap="none">
              <a:prstTxWarp prst="textNoShape">
                <a:avLst/>
              </a:prstTxWarp>
              <a:spAutoFit/>
            </a:bodyPr>
            <a:lstStyle/>
            <a:p>
              <a:r>
                <a:rPr lang="en-US" sz="1800"/>
                <a:t>p(x) =</a:t>
              </a:r>
            </a:p>
          </p:txBody>
        </p:sp>
        <p:grpSp>
          <p:nvGrpSpPr>
            <p:cNvPr id="43017" name="Group 19"/>
            <p:cNvGrpSpPr>
              <a:grpSpLocks/>
            </p:cNvGrpSpPr>
            <p:nvPr/>
          </p:nvGrpSpPr>
          <p:grpSpPr bwMode="auto">
            <a:xfrm>
              <a:off x="6296025" y="4851400"/>
              <a:ext cx="1323975" cy="769938"/>
              <a:chOff x="6295253" y="4851525"/>
              <a:chExt cx="1324905" cy="770576"/>
            </a:xfrm>
          </p:grpSpPr>
          <p:sp>
            <p:nvSpPr>
              <p:cNvPr id="43025" name="Rectangle 10"/>
              <p:cNvSpPr>
                <a:spLocks noChangeArrowheads="1"/>
              </p:cNvSpPr>
              <p:nvPr/>
            </p:nvSpPr>
            <p:spPr bwMode="auto">
              <a:xfrm>
                <a:off x="6303456" y="4851525"/>
                <a:ext cx="1287920" cy="369332"/>
              </a:xfrm>
              <a:prstGeom prst="rect">
                <a:avLst/>
              </a:prstGeom>
              <a:noFill/>
              <a:ln w="9525">
                <a:noFill/>
                <a:miter lim="800000"/>
                <a:headEnd/>
                <a:tailEnd/>
              </a:ln>
            </p:spPr>
            <p:txBody>
              <a:bodyPr wrap="none">
                <a:prstTxWarp prst="textNoShape">
                  <a:avLst/>
                </a:prstTxWarp>
                <a:spAutoFit/>
              </a:bodyPr>
              <a:lstStyle/>
              <a:p>
                <a:r>
                  <a:rPr lang="en-US" sz="1800"/>
                  <a:t>exp(-|x/s|</a:t>
                </a:r>
                <a:r>
                  <a:rPr lang="en-US" sz="1800" baseline="30000"/>
                  <a:t>r</a:t>
                </a:r>
                <a:r>
                  <a:rPr lang="en-US" sz="1800"/>
                  <a:t>)</a:t>
                </a:r>
              </a:p>
            </p:txBody>
          </p:sp>
          <p:sp>
            <p:nvSpPr>
              <p:cNvPr id="43026" name="TextBox 11"/>
              <p:cNvSpPr txBox="1">
                <a:spLocks noChangeArrowheads="1"/>
              </p:cNvSpPr>
              <p:nvPr/>
            </p:nvSpPr>
            <p:spPr bwMode="auto">
              <a:xfrm>
                <a:off x="6318772" y="5252769"/>
                <a:ext cx="1131778" cy="369332"/>
              </a:xfrm>
              <a:prstGeom prst="rect">
                <a:avLst/>
              </a:prstGeom>
              <a:noFill/>
              <a:ln w="9525">
                <a:noFill/>
                <a:miter lim="800000"/>
                <a:headEnd/>
                <a:tailEnd/>
              </a:ln>
            </p:spPr>
            <p:txBody>
              <a:bodyPr wrap="none">
                <a:prstTxWarp prst="textNoShape">
                  <a:avLst/>
                </a:prstTxWarp>
                <a:spAutoFit/>
              </a:bodyPr>
              <a:lstStyle/>
              <a:p>
                <a:r>
                  <a:rPr lang="en-US" sz="1800" dirty="0"/>
                  <a:t>2s/r</a:t>
                </a:r>
                <a:r>
                  <a:rPr lang="en-US" sz="1800" dirty="0">
                    <a:latin typeface="Symbol" pitchFamily="-1" charset="2"/>
                    <a:ea typeface="Symbol" pitchFamily="-1" charset="2"/>
                    <a:cs typeface="Symbol" pitchFamily="-1" charset="2"/>
                  </a:rPr>
                  <a:t>G</a:t>
                </a:r>
                <a:r>
                  <a:rPr lang="en-US" sz="1800" dirty="0"/>
                  <a:t>(1/r)</a:t>
                </a:r>
              </a:p>
            </p:txBody>
          </p:sp>
          <p:cxnSp>
            <p:nvCxnSpPr>
              <p:cNvPr id="14" name="Straight Connector 13"/>
              <p:cNvCxnSpPr/>
              <p:nvPr/>
            </p:nvCxnSpPr>
            <p:spPr>
              <a:xfrm>
                <a:off x="6295253" y="5253496"/>
                <a:ext cx="13249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3019" name="TextBox 20"/>
            <p:cNvSpPr txBox="1">
              <a:spLocks noChangeArrowheads="1"/>
            </p:cNvSpPr>
            <p:nvPr/>
          </p:nvSpPr>
          <p:spPr bwMode="auto">
            <a:xfrm>
              <a:off x="5870277" y="5712158"/>
              <a:ext cx="1455738" cy="369887"/>
            </a:xfrm>
            <a:prstGeom prst="rect">
              <a:avLst/>
            </a:prstGeom>
            <a:noFill/>
            <a:ln w="9525">
              <a:noFill/>
              <a:miter lim="800000"/>
              <a:headEnd/>
              <a:tailEnd/>
            </a:ln>
          </p:spPr>
          <p:txBody>
            <a:bodyPr wrap="none">
              <a:prstTxWarp prst="textNoShape">
                <a:avLst/>
              </a:prstTxWarp>
              <a:spAutoFit/>
            </a:bodyPr>
            <a:lstStyle/>
            <a:p>
              <a:r>
                <a:rPr lang="en-US" sz="1800"/>
                <a:t>r ~ 0.8  (&lt; 2)</a:t>
              </a:r>
            </a:p>
          </p:txBody>
        </p:sp>
      </p:grpSp>
      <p:sp>
        <p:nvSpPr>
          <p:cNvPr id="22" name="TextBox 21"/>
          <p:cNvSpPr txBox="1">
            <a:spLocks noChangeArrowheads="1"/>
          </p:cNvSpPr>
          <p:nvPr/>
        </p:nvSpPr>
        <p:spPr bwMode="auto">
          <a:xfrm>
            <a:off x="1747838" y="6373813"/>
            <a:ext cx="5348287" cy="369887"/>
          </a:xfrm>
          <a:prstGeom prst="rect">
            <a:avLst/>
          </a:prstGeom>
          <a:noFill/>
          <a:ln w="9525">
            <a:noFill/>
            <a:miter lim="800000"/>
            <a:headEnd/>
            <a:tailEnd/>
          </a:ln>
        </p:spPr>
        <p:txBody>
          <a:bodyPr wrap="none">
            <a:prstTxWarp prst="textNoShape">
              <a:avLst/>
            </a:prstTxWarp>
            <a:spAutoFit/>
          </a:bodyPr>
          <a:lstStyle/>
          <a:p>
            <a:r>
              <a:rPr lang="en-US" sz="1800" b="1"/>
              <a:t>Note</a:t>
            </a:r>
            <a:r>
              <a:rPr lang="en-US" sz="1800"/>
              <a:t>: this is not a good model for ALL filter outputs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ea typeface="ＭＳ Ｐゴシック" pitchFamily="-1" charset="-128"/>
                <a:cs typeface="ＭＳ Ｐゴシック" pitchFamily="-1" charset="-128"/>
              </a:rPr>
              <a:t>Generalized Gaussian</a:t>
            </a:r>
          </a:p>
        </p:txBody>
      </p:sp>
      <p:sp>
        <p:nvSpPr>
          <p:cNvPr id="44035" name="TextBox 2"/>
          <p:cNvSpPr txBox="1">
            <a:spLocks noChangeArrowheads="1"/>
          </p:cNvSpPr>
          <p:nvPr/>
        </p:nvSpPr>
        <p:spPr bwMode="auto">
          <a:xfrm>
            <a:off x="3436938" y="1131888"/>
            <a:ext cx="781050" cy="369887"/>
          </a:xfrm>
          <a:prstGeom prst="rect">
            <a:avLst/>
          </a:prstGeom>
          <a:noFill/>
          <a:ln w="9525">
            <a:noFill/>
            <a:miter lim="800000"/>
            <a:headEnd/>
            <a:tailEnd/>
          </a:ln>
        </p:spPr>
        <p:txBody>
          <a:bodyPr wrap="none">
            <a:prstTxWarp prst="textNoShape">
              <a:avLst/>
            </a:prstTxWarp>
            <a:spAutoFit/>
          </a:bodyPr>
          <a:lstStyle/>
          <a:p>
            <a:r>
              <a:rPr lang="en-US" sz="1800"/>
              <a:t>p(x) =</a:t>
            </a:r>
          </a:p>
        </p:txBody>
      </p:sp>
      <p:grpSp>
        <p:nvGrpSpPr>
          <p:cNvPr id="44036" name="Group 3"/>
          <p:cNvGrpSpPr>
            <a:grpSpLocks/>
          </p:cNvGrpSpPr>
          <p:nvPr/>
        </p:nvGrpSpPr>
        <p:grpSpPr bwMode="auto">
          <a:xfrm>
            <a:off x="4210050" y="923925"/>
            <a:ext cx="1323975" cy="769938"/>
            <a:chOff x="6295253" y="4851525"/>
            <a:chExt cx="1324905" cy="770576"/>
          </a:xfrm>
        </p:grpSpPr>
        <p:sp>
          <p:nvSpPr>
            <p:cNvPr id="44050" name="Rectangle 4"/>
            <p:cNvSpPr>
              <a:spLocks noChangeArrowheads="1"/>
            </p:cNvSpPr>
            <p:nvPr/>
          </p:nvSpPr>
          <p:spPr bwMode="auto">
            <a:xfrm>
              <a:off x="6303456" y="4851525"/>
              <a:ext cx="1287920" cy="369332"/>
            </a:xfrm>
            <a:prstGeom prst="rect">
              <a:avLst/>
            </a:prstGeom>
            <a:noFill/>
            <a:ln w="9525">
              <a:noFill/>
              <a:miter lim="800000"/>
              <a:headEnd/>
              <a:tailEnd/>
            </a:ln>
          </p:spPr>
          <p:txBody>
            <a:bodyPr wrap="none">
              <a:prstTxWarp prst="textNoShape">
                <a:avLst/>
              </a:prstTxWarp>
              <a:spAutoFit/>
            </a:bodyPr>
            <a:lstStyle/>
            <a:p>
              <a:r>
                <a:rPr lang="en-US" sz="1800"/>
                <a:t>exp(-|x/s|</a:t>
              </a:r>
              <a:r>
                <a:rPr lang="en-US" sz="1800" baseline="30000"/>
                <a:t>r</a:t>
              </a:r>
              <a:r>
                <a:rPr lang="en-US" sz="1800"/>
                <a:t>)</a:t>
              </a:r>
            </a:p>
          </p:txBody>
        </p:sp>
        <p:sp>
          <p:nvSpPr>
            <p:cNvPr id="44051" name="TextBox 5"/>
            <p:cNvSpPr txBox="1">
              <a:spLocks noChangeArrowheads="1"/>
            </p:cNvSpPr>
            <p:nvPr/>
          </p:nvSpPr>
          <p:spPr bwMode="auto">
            <a:xfrm>
              <a:off x="6318772" y="5252769"/>
              <a:ext cx="1131778" cy="369332"/>
            </a:xfrm>
            <a:prstGeom prst="rect">
              <a:avLst/>
            </a:prstGeom>
            <a:noFill/>
            <a:ln w="9525">
              <a:noFill/>
              <a:miter lim="800000"/>
              <a:headEnd/>
              <a:tailEnd/>
            </a:ln>
          </p:spPr>
          <p:txBody>
            <a:bodyPr wrap="none">
              <a:prstTxWarp prst="textNoShape">
                <a:avLst/>
              </a:prstTxWarp>
              <a:spAutoFit/>
            </a:bodyPr>
            <a:lstStyle/>
            <a:p>
              <a:r>
                <a:rPr lang="en-US" sz="1800"/>
                <a:t>2s/r</a:t>
              </a:r>
              <a:r>
                <a:rPr lang="en-US" sz="1800">
                  <a:latin typeface="Symbol" pitchFamily="-1" charset="2"/>
                  <a:ea typeface="Symbol" pitchFamily="-1" charset="2"/>
                  <a:cs typeface="Symbol" pitchFamily="-1" charset="2"/>
                </a:rPr>
                <a:t>G</a:t>
              </a:r>
              <a:r>
                <a:rPr lang="en-US" sz="1800"/>
                <a:t>(1/r)</a:t>
              </a:r>
            </a:p>
          </p:txBody>
        </p:sp>
        <p:cxnSp>
          <p:nvCxnSpPr>
            <p:cNvPr id="7" name="Straight Connector 6"/>
            <p:cNvCxnSpPr/>
            <p:nvPr/>
          </p:nvCxnSpPr>
          <p:spPr>
            <a:xfrm>
              <a:off x="6295253" y="5253496"/>
              <a:ext cx="13249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TextBox 11"/>
          <p:cNvSpPr txBox="1">
            <a:spLocks noChangeArrowheads="1"/>
          </p:cNvSpPr>
          <p:nvPr/>
        </p:nvSpPr>
        <p:spPr bwMode="auto">
          <a:xfrm>
            <a:off x="7577138" y="2457450"/>
            <a:ext cx="781050" cy="369888"/>
          </a:xfrm>
          <a:prstGeom prst="rect">
            <a:avLst/>
          </a:prstGeom>
          <a:noFill/>
          <a:ln w="9525">
            <a:noFill/>
            <a:miter lim="800000"/>
            <a:headEnd/>
            <a:tailEnd/>
          </a:ln>
        </p:spPr>
        <p:txBody>
          <a:bodyPr wrap="none">
            <a:prstTxWarp prst="textNoShape">
              <a:avLst/>
            </a:prstTxWarp>
            <a:spAutoFit/>
          </a:bodyPr>
          <a:lstStyle/>
          <a:p>
            <a:r>
              <a:rPr lang="en-US" sz="1800"/>
              <a:t>r = 10</a:t>
            </a:r>
          </a:p>
        </p:txBody>
      </p:sp>
      <p:grpSp>
        <p:nvGrpSpPr>
          <p:cNvPr id="3" name="Group 20"/>
          <p:cNvGrpSpPr>
            <a:grpSpLocks/>
          </p:cNvGrpSpPr>
          <p:nvPr/>
        </p:nvGrpSpPr>
        <p:grpSpPr bwMode="auto">
          <a:xfrm>
            <a:off x="4367213" y="2147888"/>
            <a:ext cx="2339975" cy="2678112"/>
            <a:chOff x="4366703" y="2148147"/>
            <a:chExt cx="2340267" cy="2678348"/>
          </a:xfrm>
        </p:grpSpPr>
        <p:sp>
          <p:nvSpPr>
            <p:cNvPr id="44047" name="TextBox 7"/>
            <p:cNvSpPr txBox="1">
              <a:spLocks noChangeArrowheads="1"/>
            </p:cNvSpPr>
            <p:nvPr/>
          </p:nvSpPr>
          <p:spPr bwMode="auto">
            <a:xfrm>
              <a:off x="5236907" y="2148147"/>
              <a:ext cx="652981" cy="369332"/>
            </a:xfrm>
            <a:prstGeom prst="rect">
              <a:avLst/>
            </a:prstGeom>
            <a:noFill/>
            <a:ln w="9525">
              <a:noFill/>
              <a:miter lim="800000"/>
              <a:headEnd/>
              <a:tailEnd/>
            </a:ln>
          </p:spPr>
          <p:txBody>
            <a:bodyPr wrap="none">
              <a:prstTxWarp prst="textNoShape">
                <a:avLst/>
              </a:prstTxWarp>
              <a:spAutoFit/>
            </a:bodyPr>
            <a:lstStyle/>
            <a:p>
              <a:r>
                <a:rPr lang="en-US" sz="1800"/>
                <a:t>r = 2</a:t>
              </a:r>
            </a:p>
          </p:txBody>
        </p:sp>
        <p:sp>
          <p:nvSpPr>
            <p:cNvPr id="44048" name="TextBox 8"/>
            <p:cNvSpPr txBox="1">
              <a:spLocks noChangeArrowheads="1"/>
            </p:cNvSpPr>
            <p:nvPr/>
          </p:nvSpPr>
          <p:spPr bwMode="auto">
            <a:xfrm>
              <a:off x="4366703" y="2461746"/>
              <a:ext cx="2340267" cy="369332"/>
            </a:xfrm>
            <a:prstGeom prst="rect">
              <a:avLst/>
            </a:prstGeom>
            <a:noFill/>
            <a:ln w="9525">
              <a:noFill/>
              <a:miter lim="800000"/>
              <a:headEnd/>
              <a:tailEnd/>
            </a:ln>
          </p:spPr>
          <p:txBody>
            <a:bodyPr wrap="none">
              <a:prstTxWarp prst="textNoShape">
                <a:avLst/>
              </a:prstTxWarp>
              <a:spAutoFit/>
            </a:bodyPr>
            <a:lstStyle/>
            <a:p>
              <a:r>
                <a:rPr lang="en-US" sz="1800"/>
                <a:t>Gaussian distribution</a:t>
              </a:r>
            </a:p>
          </p:txBody>
        </p:sp>
        <p:pic>
          <p:nvPicPr>
            <p:cNvPr id="44049" name="Picture 12"/>
            <p:cNvPicPr>
              <a:picLocks noChangeAspect="1"/>
            </p:cNvPicPr>
            <p:nvPr/>
          </p:nvPicPr>
          <p:blipFill>
            <a:blip r:embed="rId2"/>
            <a:srcRect/>
            <a:stretch>
              <a:fillRect/>
            </a:stretch>
          </p:blipFill>
          <p:spPr bwMode="auto">
            <a:xfrm>
              <a:off x="4597158" y="2869031"/>
              <a:ext cx="2032456" cy="1957464"/>
            </a:xfrm>
            <a:prstGeom prst="rect">
              <a:avLst/>
            </a:prstGeom>
            <a:noFill/>
            <a:ln w="9525">
              <a:noFill/>
              <a:miter lim="800000"/>
              <a:headEnd/>
              <a:tailEnd/>
            </a:ln>
          </p:spPr>
        </p:pic>
      </p:grpSp>
      <p:grpSp>
        <p:nvGrpSpPr>
          <p:cNvPr id="4" name="Group 21"/>
          <p:cNvGrpSpPr>
            <a:grpSpLocks/>
          </p:cNvGrpSpPr>
          <p:nvPr/>
        </p:nvGrpSpPr>
        <p:grpSpPr bwMode="auto">
          <a:xfrm>
            <a:off x="1971675" y="2112963"/>
            <a:ext cx="2352675" cy="2686050"/>
            <a:chOff x="1971209" y="2112389"/>
            <a:chExt cx="2353341" cy="2687216"/>
          </a:xfrm>
        </p:grpSpPr>
        <p:sp>
          <p:nvSpPr>
            <p:cNvPr id="44044" name="TextBox 9"/>
            <p:cNvSpPr txBox="1">
              <a:spLocks noChangeArrowheads="1"/>
            </p:cNvSpPr>
            <p:nvPr/>
          </p:nvSpPr>
          <p:spPr bwMode="auto">
            <a:xfrm>
              <a:off x="2880611" y="2112389"/>
              <a:ext cx="652981" cy="369332"/>
            </a:xfrm>
            <a:prstGeom prst="rect">
              <a:avLst/>
            </a:prstGeom>
            <a:noFill/>
            <a:ln w="9525">
              <a:noFill/>
              <a:miter lim="800000"/>
              <a:headEnd/>
              <a:tailEnd/>
            </a:ln>
          </p:spPr>
          <p:txBody>
            <a:bodyPr wrap="none">
              <a:prstTxWarp prst="textNoShape">
                <a:avLst/>
              </a:prstTxWarp>
              <a:spAutoFit/>
            </a:bodyPr>
            <a:lstStyle/>
            <a:p>
              <a:r>
                <a:rPr lang="en-US" sz="1800"/>
                <a:t>r = 1</a:t>
              </a:r>
            </a:p>
          </p:txBody>
        </p:sp>
        <p:sp>
          <p:nvSpPr>
            <p:cNvPr id="44045" name="TextBox 10"/>
            <p:cNvSpPr txBox="1">
              <a:spLocks noChangeArrowheads="1"/>
            </p:cNvSpPr>
            <p:nvPr/>
          </p:nvSpPr>
          <p:spPr bwMode="auto">
            <a:xfrm>
              <a:off x="1971209" y="2449506"/>
              <a:ext cx="2353341" cy="369332"/>
            </a:xfrm>
            <a:prstGeom prst="rect">
              <a:avLst/>
            </a:prstGeom>
            <a:noFill/>
            <a:ln w="9525">
              <a:noFill/>
              <a:miter lim="800000"/>
              <a:headEnd/>
              <a:tailEnd/>
            </a:ln>
          </p:spPr>
          <p:txBody>
            <a:bodyPr wrap="none">
              <a:prstTxWarp prst="textNoShape">
                <a:avLst/>
              </a:prstTxWarp>
              <a:spAutoFit/>
            </a:bodyPr>
            <a:lstStyle/>
            <a:p>
              <a:r>
                <a:rPr lang="en-US" sz="1800"/>
                <a:t>Laplacian distribution</a:t>
              </a:r>
            </a:p>
          </p:txBody>
        </p:sp>
        <p:pic>
          <p:nvPicPr>
            <p:cNvPr id="44046" name="Picture 13"/>
            <p:cNvPicPr>
              <a:picLocks noChangeAspect="1"/>
            </p:cNvPicPr>
            <p:nvPr/>
          </p:nvPicPr>
          <p:blipFill>
            <a:blip r:embed="rId3"/>
            <a:srcRect/>
            <a:stretch>
              <a:fillRect/>
            </a:stretch>
          </p:blipFill>
          <p:spPr bwMode="auto">
            <a:xfrm>
              <a:off x="2254378" y="2858142"/>
              <a:ext cx="2023281" cy="1941463"/>
            </a:xfrm>
            <a:prstGeom prst="rect">
              <a:avLst/>
            </a:prstGeom>
            <a:noFill/>
            <a:ln w="9525">
              <a:noFill/>
              <a:miter lim="800000"/>
              <a:headEnd/>
              <a:tailEnd/>
            </a:ln>
          </p:spPr>
        </p:pic>
      </p:grpSp>
      <p:pic>
        <p:nvPicPr>
          <p:cNvPr id="15" name="Picture 14"/>
          <p:cNvPicPr>
            <a:picLocks noChangeAspect="1"/>
          </p:cNvPicPr>
          <p:nvPr/>
        </p:nvPicPr>
        <p:blipFill>
          <a:blip r:embed="rId4"/>
          <a:srcRect/>
          <a:stretch>
            <a:fillRect/>
          </a:stretch>
        </p:blipFill>
        <p:spPr bwMode="auto">
          <a:xfrm>
            <a:off x="0" y="2892425"/>
            <a:ext cx="2024063" cy="1941513"/>
          </a:xfrm>
          <a:prstGeom prst="rect">
            <a:avLst/>
          </a:prstGeom>
          <a:noFill/>
          <a:ln w="9525">
            <a:noFill/>
            <a:miter lim="800000"/>
            <a:headEnd/>
            <a:tailEnd/>
          </a:ln>
        </p:spPr>
      </p:pic>
      <p:pic>
        <p:nvPicPr>
          <p:cNvPr id="16" name="Picture 15"/>
          <p:cNvPicPr>
            <a:picLocks noChangeAspect="1"/>
          </p:cNvPicPr>
          <p:nvPr/>
        </p:nvPicPr>
        <p:blipFill>
          <a:blip r:embed="rId5"/>
          <a:srcRect/>
          <a:stretch>
            <a:fillRect/>
          </a:stretch>
        </p:blipFill>
        <p:spPr bwMode="auto">
          <a:xfrm>
            <a:off x="6969125" y="2847975"/>
            <a:ext cx="2022475" cy="1930400"/>
          </a:xfrm>
          <a:prstGeom prst="rect">
            <a:avLst/>
          </a:prstGeom>
          <a:noFill/>
          <a:ln w="9525">
            <a:noFill/>
            <a:miter lim="800000"/>
            <a:headEnd/>
            <a:tailEnd/>
          </a:ln>
        </p:spPr>
      </p:pic>
      <p:sp>
        <p:nvSpPr>
          <p:cNvPr id="17" name="TextBox 16"/>
          <p:cNvSpPr txBox="1">
            <a:spLocks noChangeArrowheads="1"/>
          </p:cNvSpPr>
          <p:nvPr/>
        </p:nvSpPr>
        <p:spPr bwMode="auto">
          <a:xfrm>
            <a:off x="579438" y="2484438"/>
            <a:ext cx="844550" cy="369887"/>
          </a:xfrm>
          <a:prstGeom prst="rect">
            <a:avLst/>
          </a:prstGeom>
          <a:noFill/>
          <a:ln w="9525">
            <a:noFill/>
            <a:miter lim="800000"/>
            <a:headEnd/>
            <a:tailEnd/>
          </a:ln>
        </p:spPr>
        <p:txBody>
          <a:bodyPr wrap="none">
            <a:prstTxWarp prst="textNoShape">
              <a:avLst/>
            </a:prstTxWarp>
            <a:spAutoFit/>
          </a:bodyPr>
          <a:lstStyle/>
          <a:p>
            <a:r>
              <a:rPr lang="en-US" sz="1800"/>
              <a:t>r = 0.5</a:t>
            </a:r>
          </a:p>
        </p:txBody>
      </p:sp>
      <p:sp>
        <p:nvSpPr>
          <p:cNvPr id="19" name="TextBox 18"/>
          <p:cNvSpPr txBox="1">
            <a:spLocks noChangeArrowheads="1"/>
          </p:cNvSpPr>
          <p:nvPr/>
        </p:nvSpPr>
        <p:spPr bwMode="auto">
          <a:xfrm>
            <a:off x="6850063" y="4864100"/>
            <a:ext cx="2173287" cy="646113"/>
          </a:xfrm>
          <a:prstGeom prst="rect">
            <a:avLst/>
          </a:prstGeom>
          <a:noFill/>
          <a:ln w="9525">
            <a:noFill/>
            <a:miter lim="800000"/>
            <a:headEnd/>
            <a:tailEnd/>
          </a:ln>
        </p:spPr>
        <p:txBody>
          <a:bodyPr wrap="none">
            <a:prstTxWarp prst="textNoShape">
              <a:avLst/>
            </a:prstTxWarp>
            <a:spAutoFit/>
          </a:bodyPr>
          <a:lstStyle/>
          <a:p>
            <a:r>
              <a:rPr lang="en-US" sz="1800"/>
              <a:t>Uniform distribution</a:t>
            </a:r>
          </a:p>
          <a:p>
            <a:r>
              <a:rPr lang="en-US" sz="1800"/>
              <a:t>r -&gt; infinite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9"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5058" name="Group 9"/>
          <p:cNvGrpSpPr>
            <a:grpSpLocks/>
          </p:cNvGrpSpPr>
          <p:nvPr/>
        </p:nvGrpSpPr>
        <p:grpSpPr bwMode="auto">
          <a:xfrm>
            <a:off x="0" y="881063"/>
            <a:ext cx="9144000" cy="5670550"/>
            <a:chOff x="402903" y="3861894"/>
            <a:chExt cx="3958302" cy="2456292"/>
          </a:xfrm>
        </p:grpSpPr>
        <p:pic>
          <p:nvPicPr>
            <p:cNvPr id="45072"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6" name="Rectangle 5"/>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7" name="Rectangle 6"/>
            <p:cNvSpPr/>
            <p:nvPr/>
          </p:nvSpPr>
          <p:spPr>
            <a:xfrm>
              <a:off x="1777313" y="3866707"/>
              <a:ext cx="2583892" cy="1366364"/>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8" name="Rectangle 7"/>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9" name="Rectangle 8"/>
            <p:cNvSpPr/>
            <p:nvPr/>
          </p:nvSpPr>
          <p:spPr>
            <a:xfrm>
              <a:off x="3049330" y="4686388"/>
              <a:ext cx="130706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sp>
        <p:nvSpPr>
          <p:cNvPr id="45059" name="Title 1"/>
          <p:cNvSpPr>
            <a:spLocks noGrp="1"/>
          </p:cNvSpPr>
          <p:nvPr>
            <p:ph type="title"/>
          </p:nvPr>
        </p:nvSpPr>
        <p:spPr/>
        <p:txBody>
          <a:bodyPr/>
          <a:lstStyle/>
          <a:p>
            <a:r>
              <a:rPr lang="en-US" smtClean="0">
                <a:ea typeface="ＭＳ Ｐゴシック" pitchFamily="-1" charset="-128"/>
                <a:cs typeface="ＭＳ Ｐゴシック" pitchFamily="-1" charset="-128"/>
              </a:rPr>
              <a:t>The wavelet marginal model</a:t>
            </a:r>
          </a:p>
        </p:txBody>
      </p:sp>
      <p:pic>
        <p:nvPicPr>
          <p:cNvPr id="45060" name="Picture 2"/>
          <p:cNvPicPr>
            <a:picLocks noChangeAspect="1"/>
          </p:cNvPicPr>
          <p:nvPr/>
        </p:nvPicPr>
        <p:blipFill>
          <a:blip r:embed="rId3"/>
          <a:srcRect l="35966" r="46992"/>
          <a:stretch>
            <a:fillRect/>
          </a:stretch>
        </p:blipFill>
        <p:spPr bwMode="auto">
          <a:xfrm>
            <a:off x="4413250" y="4271963"/>
            <a:ext cx="744538" cy="1331912"/>
          </a:xfrm>
          <a:prstGeom prst="rect">
            <a:avLst/>
          </a:prstGeom>
          <a:noFill/>
          <a:ln w="9525">
            <a:noFill/>
            <a:miter lim="800000"/>
            <a:headEnd/>
            <a:tailEnd/>
          </a:ln>
        </p:spPr>
      </p:pic>
      <p:grpSp>
        <p:nvGrpSpPr>
          <p:cNvPr id="45061" name="Group 13"/>
          <p:cNvGrpSpPr>
            <a:grpSpLocks/>
          </p:cNvGrpSpPr>
          <p:nvPr/>
        </p:nvGrpSpPr>
        <p:grpSpPr bwMode="auto">
          <a:xfrm>
            <a:off x="4462463" y="2984500"/>
            <a:ext cx="2417762" cy="1138238"/>
            <a:chOff x="4462837" y="2984512"/>
            <a:chExt cx="2416995" cy="1138741"/>
          </a:xfrm>
        </p:grpSpPr>
        <p:sp>
          <p:nvSpPr>
            <p:cNvPr id="45070" name="TextBox 10"/>
            <p:cNvSpPr txBox="1">
              <a:spLocks noChangeArrowheads="1"/>
            </p:cNvSpPr>
            <p:nvPr/>
          </p:nvSpPr>
          <p:spPr bwMode="auto">
            <a:xfrm>
              <a:off x="4462837" y="2984512"/>
              <a:ext cx="2416995" cy="369315"/>
            </a:xfrm>
            <a:prstGeom prst="rect">
              <a:avLst/>
            </a:prstGeom>
            <a:noFill/>
            <a:ln w="9525">
              <a:noFill/>
              <a:miter lim="800000"/>
              <a:headEnd/>
              <a:tailEnd/>
            </a:ln>
          </p:spPr>
          <p:txBody>
            <a:bodyPr wrap="none">
              <a:prstTxWarp prst="textNoShape">
                <a:avLst/>
              </a:prstTxWarp>
              <a:spAutoFit/>
            </a:bodyPr>
            <a:lstStyle/>
            <a:p>
              <a:r>
                <a:rPr lang="en-US" sz="1800"/>
                <a:t>A small neighborhood</a:t>
              </a:r>
            </a:p>
          </p:txBody>
        </p:sp>
        <p:sp>
          <p:nvSpPr>
            <p:cNvPr id="12" name="Freeform 11"/>
            <p:cNvSpPr/>
            <p:nvPr/>
          </p:nvSpPr>
          <p:spPr>
            <a:xfrm>
              <a:off x="5714977" y="3318034"/>
              <a:ext cx="717322" cy="805219"/>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pic>
        <p:nvPicPr>
          <p:cNvPr id="45062" name="Picture 13"/>
          <p:cNvPicPr>
            <a:picLocks noChangeAspect="1"/>
          </p:cNvPicPr>
          <p:nvPr/>
        </p:nvPicPr>
        <p:blipFill>
          <a:blip r:embed="rId3"/>
          <a:srcRect r="47430"/>
          <a:stretch>
            <a:fillRect/>
          </a:stretch>
        </p:blipFill>
        <p:spPr bwMode="auto">
          <a:xfrm>
            <a:off x="2163763" y="4267200"/>
            <a:ext cx="2297112" cy="1331913"/>
          </a:xfrm>
          <a:prstGeom prst="rect">
            <a:avLst/>
          </a:prstGeom>
          <a:noFill/>
          <a:ln w="9525">
            <a:noFill/>
            <a:miter lim="800000"/>
            <a:headEnd/>
            <a:tailEnd/>
          </a:ln>
        </p:spPr>
      </p:pic>
      <p:sp>
        <p:nvSpPr>
          <p:cNvPr id="45063" name="TextBox 15"/>
          <p:cNvSpPr txBox="1">
            <a:spLocks noChangeArrowheads="1"/>
          </p:cNvSpPr>
          <p:nvPr/>
        </p:nvSpPr>
        <p:spPr bwMode="auto">
          <a:xfrm>
            <a:off x="3668713" y="5119688"/>
            <a:ext cx="800100" cy="400050"/>
          </a:xfrm>
          <a:prstGeom prst="rect">
            <a:avLst/>
          </a:prstGeom>
          <a:solidFill>
            <a:schemeClr val="bg1"/>
          </a:solidFill>
          <a:ln w="9525">
            <a:noFill/>
            <a:miter lim="800000"/>
            <a:headEnd/>
            <a:tailEnd/>
          </a:ln>
        </p:spPr>
        <p:txBody>
          <a:bodyPr>
            <a:prstTxWarp prst="textNoShape">
              <a:avLst/>
            </a:prstTxWarp>
            <a:spAutoFit/>
          </a:bodyPr>
          <a:lstStyle/>
          <a:p>
            <a:pPr algn="ctr"/>
            <a:r>
              <a:rPr lang="en-US" sz="2000"/>
              <a:t>k</a:t>
            </a:r>
          </a:p>
        </p:txBody>
      </p:sp>
      <p:sp>
        <p:nvSpPr>
          <p:cNvPr id="17" name="Rectangle 16"/>
          <p:cNvSpPr/>
          <p:nvPr/>
        </p:nvSpPr>
        <p:spPr>
          <a:xfrm>
            <a:off x="5119688" y="4273550"/>
            <a:ext cx="2046287" cy="13319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45065" name="TextBox 12"/>
          <p:cNvSpPr txBox="1">
            <a:spLocks noChangeArrowheads="1"/>
          </p:cNvSpPr>
          <p:nvPr/>
        </p:nvSpPr>
        <p:spPr bwMode="auto">
          <a:xfrm>
            <a:off x="5119688" y="4413250"/>
            <a:ext cx="2073275" cy="708025"/>
          </a:xfrm>
          <a:prstGeom prst="rect">
            <a:avLst/>
          </a:prstGeom>
          <a:noFill/>
          <a:ln w="9525">
            <a:noFill/>
            <a:miter lim="800000"/>
            <a:headEnd/>
            <a:tailEnd/>
          </a:ln>
        </p:spPr>
        <p:txBody>
          <a:bodyPr wrap="none">
            <a:prstTxWarp prst="textNoShape">
              <a:avLst/>
            </a:prstTxWarp>
            <a:spAutoFit/>
          </a:bodyPr>
          <a:lstStyle/>
          <a:p>
            <a:r>
              <a:rPr lang="en-US" sz="3600"/>
              <a:t>p</a:t>
            </a:r>
            <a:r>
              <a:rPr lang="en-US" sz="4000"/>
              <a:t>(</a:t>
            </a:r>
            <a:r>
              <a:rPr lang="en-US" sz="3600"/>
              <a:t>h</a:t>
            </a:r>
            <a:r>
              <a:rPr lang="en-US" sz="3600" baseline="-25000"/>
              <a:t>k</a:t>
            </a:r>
            <a:r>
              <a:rPr lang="en-US" sz="3600"/>
              <a:t>(</a:t>
            </a:r>
            <a:r>
              <a:rPr lang="en-US" sz="3600" i="1">
                <a:latin typeface="Times" pitchFamily="-1" charset="0"/>
                <a:ea typeface="Times" pitchFamily="-1" charset="0"/>
                <a:cs typeface="Times" pitchFamily="-1" charset="0"/>
              </a:rPr>
              <a:t>x,y</a:t>
            </a:r>
            <a:r>
              <a:rPr lang="en-US" sz="3600"/>
              <a:t>)</a:t>
            </a:r>
            <a:r>
              <a:rPr lang="en-US" sz="4000"/>
              <a:t>)</a:t>
            </a:r>
          </a:p>
        </p:txBody>
      </p:sp>
      <p:cxnSp>
        <p:nvCxnSpPr>
          <p:cNvPr id="19" name="Straight Arrow Connector 18"/>
          <p:cNvCxnSpPr/>
          <p:nvPr/>
        </p:nvCxnSpPr>
        <p:spPr>
          <a:xfrm rot="16200000" flipH="1">
            <a:off x="5656263" y="5492750"/>
            <a:ext cx="666750" cy="171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067" name="TextBox 19"/>
          <p:cNvSpPr txBox="1">
            <a:spLocks noChangeArrowheads="1"/>
          </p:cNvSpPr>
          <p:nvPr/>
        </p:nvSpPr>
        <p:spPr bwMode="auto">
          <a:xfrm>
            <a:off x="5722938" y="5895975"/>
            <a:ext cx="1519237" cy="368300"/>
          </a:xfrm>
          <a:prstGeom prst="rect">
            <a:avLst/>
          </a:prstGeom>
          <a:noFill/>
          <a:ln w="9525">
            <a:noFill/>
            <a:miter lim="800000"/>
            <a:headEnd/>
            <a:tailEnd/>
          </a:ln>
        </p:spPr>
        <p:txBody>
          <a:bodyPr wrap="none">
            <a:prstTxWarp prst="textNoShape">
              <a:avLst/>
            </a:prstTxWarp>
            <a:spAutoFit/>
          </a:bodyPr>
          <a:lstStyle/>
          <a:p>
            <a:r>
              <a:rPr lang="en-US" sz="1800"/>
              <a:t>Filter outputs</a:t>
            </a:r>
          </a:p>
        </p:txBody>
      </p:sp>
      <p:sp>
        <p:nvSpPr>
          <p:cNvPr id="45068" name="TextBox 20"/>
          <p:cNvSpPr txBox="1">
            <a:spLocks noChangeArrowheads="1"/>
          </p:cNvSpPr>
          <p:nvPr/>
        </p:nvSpPr>
        <p:spPr bwMode="auto">
          <a:xfrm>
            <a:off x="603250" y="5872163"/>
            <a:ext cx="4406900" cy="369887"/>
          </a:xfrm>
          <a:prstGeom prst="rect">
            <a:avLst/>
          </a:prstGeom>
          <a:noFill/>
          <a:ln w="9525">
            <a:noFill/>
            <a:miter lim="800000"/>
            <a:headEnd/>
            <a:tailEnd/>
          </a:ln>
        </p:spPr>
        <p:txBody>
          <a:bodyPr wrap="none">
            <a:prstTxWarp prst="textNoShape">
              <a:avLst/>
            </a:prstTxWarp>
            <a:spAutoFit/>
          </a:bodyPr>
          <a:lstStyle/>
          <a:p>
            <a:r>
              <a:rPr lang="en-US" sz="1800"/>
              <a:t>All pixels and all outputs are independent</a:t>
            </a:r>
          </a:p>
        </p:txBody>
      </p:sp>
      <p:cxnSp>
        <p:nvCxnSpPr>
          <p:cNvPr id="23" name="Straight Arrow Connector 22"/>
          <p:cNvCxnSpPr/>
          <p:nvPr/>
        </p:nvCxnSpPr>
        <p:spPr>
          <a:xfrm rot="5400000" flipH="1" flipV="1">
            <a:off x="2782888" y="5205412"/>
            <a:ext cx="979488" cy="290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ea typeface="ＭＳ Ｐゴシック" pitchFamily="-1" charset="-128"/>
                <a:cs typeface="ＭＳ Ｐゴシック" pitchFamily="-1" charset="-128"/>
              </a:rPr>
              <a:t>The wavelet marginal model</a:t>
            </a:r>
          </a:p>
        </p:txBody>
      </p:sp>
      <p:pic>
        <p:nvPicPr>
          <p:cNvPr id="46083" name="Picture 3"/>
          <p:cNvPicPr>
            <a:picLocks noChangeAspect="1"/>
          </p:cNvPicPr>
          <p:nvPr/>
        </p:nvPicPr>
        <p:blipFill>
          <a:blip r:embed="rId2"/>
          <a:srcRect l="62505" t="7327" r="15022" b="58311"/>
          <a:stretch>
            <a:fillRect/>
          </a:stretch>
        </p:blipFill>
        <p:spPr bwMode="auto">
          <a:xfrm>
            <a:off x="6207125" y="2095500"/>
            <a:ext cx="2039938" cy="2044700"/>
          </a:xfrm>
          <a:prstGeom prst="rect">
            <a:avLst/>
          </a:prstGeom>
          <a:noFill/>
          <a:ln w="9525">
            <a:noFill/>
            <a:miter lim="800000"/>
            <a:headEnd/>
            <a:tailEnd/>
          </a:ln>
        </p:spPr>
      </p:pic>
      <p:pic>
        <p:nvPicPr>
          <p:cNvPr id="46084" name="Picture 4"/>
          <p:cNvPicPr>
            <a:picLocks noChangeAspect="1"/>
          </p:cNvPicPr>
          <p:nvPr/>
        </p:nvPicPr>
        <p:blipFill>
          <a:blip r:embed="rId2"/>
          <a:srcRect l="62575" t="55132" r="15022" b="10973"/>
          <a:stretch>
            <a:fillRect/>
          </a:stretch>
        </p:blipFill>
        <p:spPr bwMode="auto">
          <a:xfrm>
            <a:off x="3365500" y="3362325"/>
            <a:ext cx="2033588" cy="2017713"/>
          </a:xfrm>
          <a:prstGeom prst="rect">
            <a:avLst/>
          </a:prstGeom>
          <a:noFill/>
          <a:ln w="9525">
            <a:noFill/>
            <a:miter lim="800000"/>
            <a:headEnd/>
            <a:tailEnd/>
          </a:ln>
        </p:spPr>
      </p:pic>
      <p:pic>
        <p:nvPicPr>
          <p:cNvPr id="46085" name="Picture 5"/>
          <p:cNvPicPr>
            <a:picLocks noChangeAspect="1"/>
          </p:cNvPicPr>
          <p:nvPr/>
        </p:nvPicPr>
        <p:blipFill>
          <a:blip r:embed="rId2"/>
          <a:srcRect l="18465" t="7327" r="59027" b="58311"/>
          <a:stretch>
            <a:fillRect/>
          </a:stretch>
        </p:blipFill>
        <p:spPr bwMode="auto">
          <a:xfrm>
            <a:off x="338138" y="2224088"/>
            <a:ext cx="2043112" cy="2044700"/>
          </a:xfrm>
          <a:prstGeom prst="rect">
            <a:avLst/>
          </a:prstGeom>
          <a:noFill/>
          <a:ln w="9525">
            <a:noFill/>
            <a:miter lim="800000"/>
            <a:headEnd/>
            <a:tailEnd/>
          </a:ln>
        </p:spPr>
      </p:pic>
      <p:pic>
        <p:nvPicPr>
          <p:cNvPr id="46086" name="Picture 6"/>
          <p:cNvPicPr>
            <a:picLocks noChangeAspect="1"/>
          </p:cNvPicPr>
          <p:nvPr/>
        </p:nvPicPr>
        <p:blipFill>
          <a:blip r:embed="rId2"/>
          <a:srcRect l="18465" t="55132" r="59045" b="10973"/>
          <a:stretch>
            <a:fillRect/>
          </a:stretch>
        </p:blipFill>
        <p:spPr bwMode="auto">
          <a:xfrm>
            <a:off x="3300413" y="1006475"/>
            <a:ext cx="2041525" cy="2017713"/>
          </a:xfrm>
          <a:prstGeom prst="rect">
            <a:avLst/>
          </a:prstGeom>
          <a:noFill/>
          <a:ln w="9525">
            <a:noFill/>
            <a:miter lim="800000"/>
            <a:headEnd/>
            <a:tailEnd/>
          </a:ln>
        </p:spPr>
      </p:pic>
      <p:cxnSp>
        <p:nvCxnSpPr>
          <p:cNvPr id="9" name="Straight Arrow Connector 8"/>
          <p:cNvCxnSpPr/>
          <p:nvPr/>
        </p:nvCxnSpPr>
        <p:spPr>
          <a:xfrm flipV="1">
            <a:off x="2532063" y="2417763"/>
            <a:ext cx="531812" cy="4524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63813" y="3663950"/>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089" name="TextBox 11"/>
          <p:cNvSpPr txBox="1">
            <a:spLocks noChangeArrowheads="1"/>
          </p:cNvSpPr>
          <p:nvPr/>
        </p:nvSpPr>
        <p:spPr bwMode="auto">
          <a:xfrm>
            <a:off x="2500313" y="1989138"/>
            <a:ext cx="711200" cy="369887"/>
          </a:xfrm>
          <a:prstGeom prst="rect">
            <a:avLst/>
          </a:prstGeom>
          <a:noFill/>
          <a:ln w="9525">
            <a:noFill/>
            <a:miter lim="800000"/>
            <a:headEnd/>
            <a:tailEnd/>
          </a:ln>
        </p:spPr>
        <p:txBody>
          <a:bodyPr wrap="none">
            <a:prstTxWarp prst="textNoShape">
              <a:avLst/>
            </a:prstTxWarp>
            <a:spAutoFit/>
          </a:bodyPr>
          <a:lstStyle/>
          <a:p>
            <a:r>
              <a:rPr lang="en-US" sz="1800" dirty="0"/>
              <a:t>[1 -1]</a:t>
            </a:r>
          </a:p>
        </p:txBody>
      </p:sp>
      <p:sp>
        <p:nvSpPr>
          <p:cNvPr id="46090" name="TextBox 12"/>
          <p:cNvSpPr txBox="1">
            <a:spLocks noChangeArrowheads="1"/>
          </p:cNvSpPr>
          <p:nvPr/>
        </p:nvSpPr>
        <p:spPr bwMode="auto">
          <a:xfrm>
            <a:off x="2549525" y="3228975"/>
            <a:ext cx="801688" cy="369888"/>
          </a:xfrm>
          <a:prstGeom prst="rect">
            <a:avLst/>
          </a:prstGeom>
          <a:noFill/>
          <a:ln w="9525">
            <a:noFill/>
            <a:miter lim="800000"/>
            <a:headEnd/>
            <a:tailEnd/>
          </a:ln>
        </p:spPr>
        <p:txBody>
          <a:bodyPr wrap="none">
            <a:prstTxWarp prst="textNoShape">
              <a:avLst/>
            </a:prstTxWarp>
            <a:spAutoFit/>
          </a:bodyPr>
          <a:lstStyle/>
          <a:p>
            <a:r>
              <a:rPr lang="en-US" sz="1800"/>
              <a:t>[1 -1]</a:t>
            </a:r>
            <a:r>
              <a:rPr lang="en-US" sz="1800" baseline="30000"/>
              <a:t>T</a:t>
            </a:r>
          </a:p>
        </p:txBody>
      </p:sp>
      <p:cxnSp>
        <p:nvCxnSpPr>
          <p:cNvPr id="14" name="Straight Arrow Connector 13"/>
          <p:cNvCxnSpPr/>
          <p:nvPr/>
        </p:nvCxnSpPr>
        <p:spPr>
          <a:xfrm>
            <a:off x="5454650" y="2268538"/>
            <a:ext cx="595313"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541963" y="3808413"/>
            <a:ext cx="531812" cy="4524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6093" name="Picture 12"/>
          <p:cNvPicPr>
            <a:picLocks noChangeAspect="1"/>
          </p:cNvPicPr>
          <p:nvPr/>
        </p:nvPicPr>
        <p:blipFill>
          <a:blip r:embed="rId3"/>
          <a:srcRect l="35966" r="46992"/>
          <a:stretch>
            <a:fillRect/>
          </a:stretch>
        </p:blipFill>
        <p:spPr bwMode="auto">
          <a:xfrm>
            <a:off x="4343400" y="5530850"/>
            <a:ext cx="744538" cy="1331913"/>
          </a:xfrm>
          <a:prstGeom prst="rect">
            <a:avLst/>
          </a:prstGeom>
          <a:noFill/>
          <a:ln w="9525">
            <a:noFill/>
            <a:miter lim="800000"/>
            <a:headEnd/>
            <a:tailEnd/>
          </a:ln>
        </p:spPr>
      </p:pic>
      <p:pic>
        <p:nvPicPr>
          <p:cNvPr id="46094" name="Picture 15"/>
          <p:cNvPicPr>
            <a:picLocks noChangeAspect="1"/>
          </p:cNvPicPr>
          <p:nvPr/>
        </p:nvPicPr>
        <p:blipFill>
          <a:blip r:embed="rId3"/>
          <a:srcRect r="47430"/>
          <a:stretch>
            <a:fillRect/>
          </a:stretch>
        </p:blipFill>
        <p:spPr bwMode="auto">
          <a:xfrm>
            <a:off x="2092325" y="5526088"/>
            <a:ext cx="2297113" cy="1331912"/>
          </a:xfrm>
          <a:prstGeom prst="rect">
            <a:avLst/>
          </a:prstGeom>
          <a:noFill/>
          <a:ln w="9525">
            <a:noFill/>
            <a:miter lim="800000"/>
            <a:headEnd/>
            <a:tailEnd/>
          </a:ln>
        </p:spPr>
      </p:pic>
      <p:sp>
        <p:nvSpPr>
          <p:cNvPr id="46095" name="TextBox 16"/>
          <p:cNvSpPr txBox="1">
            <a:spLocks noChangeArrowheads="1"/>
          </p:cNvSpPr>
          <p:nvPr/>
        </p:nvSpPr>
        <p:spPr bwMode="auto">
          <a:xfrm>
            <a:off x="3598863" y="6378575"/>
            <a:ext cx="798512" cy="400050"/>
          </a:xfrm>
          <a:prstGeom prst="rect">
            <a:avLst/>
          </a:prstGeom>
          <a:solidFill>
            <a:schemeClr val="bg1"/>
          </a:solidFill>
          <a:ln w="9525">
            <a:noFill/>
            <a:miter lim="800000"/>
            <a:headEnd/>
            <a:tailEnd/>
          </a:ln>
        </p:spPr>
        <p:txBody>
          <a:bodyPr>
            <a:prstTxWarp prst="textNoShape">
              <a:avLst/>
            </a:prstTxWarp>
            <a:spAutoFit/>
          </a:bodyPr>
          <a:lstStyle/>
          <a:p>
            <a:pPr algn="ctr"/>
            <a:r>
              <a:rPr lang="en-US" sz="2000"/>
              <a:t>k</a:t>
            </a:r>
          </a:p>
        </p:txBody>
      </p:sp>
      <p:sp>
        <p:nvSpPr>
          <p:cNvPr id="18" name="Rectangle 17"/>
          <p:cNvSpPr/>
          <p:nvPr/>
        </p:nvSpPr>
        <p:spPr>
          <a:xfrm>
            <a:off x="5048250" y="5530850"/>
            <a:ext cx="2046288" cy="133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46097" name="TextBox 18"/>
          <p:cNvSpPr txBox="1">
            <a:spLocks noChangeArrowheads="1"/>
          </p:cNvSpPr>
          <p:nvPr/>
        </p:nvSpPr>
        <p:spPr bwMode="auto">
          <a:xfrm>
            <a:off x="5048250" y="5672138"/>
            <a:ext cx="2074863" cy="708025"/>
          </a:xfrm>
          <a:prstGeom prst="rect">
            <a:avLst/>
          </a:prstGeom>
          <a:noFill/>
          <a:ln w="9525">
            <a:noFill/>
            <a:miter lim="800000"/>
            <a:headEnd/>
            <a:tailEnd/>
          </a:ln>
        </p:spPr>
        <p:txBody>
          <a:bodyPr wrap="none">
            <a:prstTxWarp prst="textNoShape">
              <a:avLst/>
            </a:prstTxWarp>
            <a:spAutoFit/>
          </a:bodyPr>
          <a:lstStyle/>
          <a:p>
            <a:r>
              <a:rPr lang="en-US" sz="3600"/>
              <a:t>p</a:t>
            </a:r>
            <a:r>
              <a:rPr lang="en-US" sz="4000"/>
              <a:t>(</a:t>
            </a:r>
            <a:r>
              <a:rPr lang="en-US" sz="3600"/>
              <a:t>h</a:t>
            </a:r>
            <a:r>
              <a:rPr lang="en-US" sz="3600" baseline="-25000"/>
              <a:t>k</a:t>
            </a:r>
            <a:r>
              <a:rPr lang="en-US" sz="3600"/>
              <a:t>(</a:t>
            </a:r>
            <a:r>
              <a:rPr lang="en-US" sz="3600" i="1">
                <a:latin typeface="Times" pitchFamily="-1" charset="0"/>
                <a:ea typeface="Times" pitchFamily="-1" charset="0"/>
                <a:cs typeface="Times" pitchFamily="-1" charset="0"/>
              </a:rPr>
              <a:t>x,y</a:t>
            </a:r>
            <a:r>
              <a:rPr lang="en-US" sz="3600"/>
              <a:t>)</a:t>
            </a:r>
            <a:r>
              <a:rPr lang="en-US" sz="400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367"/>
            <a:ext cx="8229600" cy="1143000"/>
          </a:xfrm>
        </p:spPr>
        <p:txBody>
          <a:bodyPr/>
          <a:lstStyle/>
          <a:p>
            <a:r>
              <a:rPr lang="en-US" dirty="0" smtClean="0"/>
              <a:t>What is the most typical image under the wavelet marginal model? </a:t>
            </a:r>
            <a:endParaRPr lang="en-US" dirty="0"/>
          </a:p>
        </p:txBody>
      </p:sp>
      <p:pic>
        <p:nvPicPr>
          <p:cNvPr id="3" name="Picture 5"/>
          <p:cNvPicPr>
            <a:picLocks noChangeAspect="1"/>
          </p:cNvPicPr>
          <p:nvPr/>
        </p:nvPicPr>
        <p:blipFill>
          <a:blip r:embed="rId2"/>
          <a:srcRect l="18465" t="7327" r="59027" b="58311"/>
          <a:stretch>
            <a:fillRect/>
          </a:stretch>
        </p:blipFill>
        <p:spPr bwMode="auto">
          <a:xfrm>
            <a:off x="338138" y="2224088"/>
            <a:ext cx="2043112" cy="2044700"/>
          </a:xfrm>
          <a:prstGeom prst="rect">
            <a:avLst/>
          </a:prstGeom>
          <a:noFill/>
          <a:ln w="9525">
            <a:noFill/>
            <a:miter lim="800000"/>
            <a:headEnd/>
            <a:tailEnd/>
          </a:ln>
        </p:spPr>
      </p:pic>
      <p:cxnSp>
        <p:nvCxnSpPr>
          <p:cNvPr id="4" name="Straight Arrow Connector 3"/>
          <p:cNvCxnSpPr/>
          <p:nvPr/>
        </p:nvCxnSpPr>
        <p:spPr>
          <a:xfrm flipV="1">
            <a:off x="2532063" y="2417763"/>
            <a:ext cx="531812" cy="4524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2563813" y="3655703"/>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11"/>
          <p:cNvSpPr txBox="1">
            <a:spLocks noChangeArrowheads="1"/>
          </p:cNvSpPr>
          <p:nvPr/>
        </p:nvSpPr>
        <p:spPr bwMode="auto">
          <a:xfrm>
            <a:off x="3184824" y="2195300"/>
            <a:ext cx="711200" cy="369887"/>
          </a:xfrm>
          <a:prstGeom prst="rect">
            <a:avLst/>
          </a:prstGeom>
          <a:noFill/>
          <a:ln w="9525">
            <a:noFill/>
            <a:miter lim="800000"/>
            <a:headEnd/>
            <a:tailEnd/>
          </a:ln>
        </p:spPr>
        <p:txBody>
          <a:bodyPr wrap="none">
            <a:prstTxWarp prst="textNoShape">
              <a:avLst/>
            </a:prstTxWarp>
            <a:spAutoFit/>
          </a:bodyPr>
          <a:lstStyle/>
          <a:p>
            <a:r>
              <a:rPr lang="en-US" sz="1800" dirty="0"/>
              <a:t>[1 -1]</a:t>
            </a:r>
          </a:p>
        </p:txBody>
      </p:sp>
      <p:sp>
        <p:nvSpPr>
          <p:cNvPr id="7" name="TextBox 12"/>
          <p:cNvSpPr txBox="1">
            <a:spLocks noChangeArrowheads="1"/>
          </p:cNvSpPr>
          <p:nvPr/>
        </p:nvSpPr>
        <p:spPr bwMode="auto">
          <a:xfrm>
            <a:off x="3267025" y="3814476"/>
            <a:ext cx="801688" cy="369888"/>
          </a:xfrm>
          <a:prstGeom prst="rect">
            <a:avLst/>
          </a:prstGeom>
          <a:noFill/>
          <a:ln w="9525">
            <a:noFill/>
            <a:miter lim="800000"/>
            <a:headEnd/>
            <a:tailEnd/>
          </a:ln>
        </p:spPr>
        <p:txBody>
          <a:bodyPr wrap="none">
            <a:prstTxWarp prst="textNoShape">
              <a:avLst/>
            </a:prstTxWarp>
            <a:spAutoFit/>
          </a:bodyPr>
          <a:lstStyle/>
          <a:p>
            <a:r>
              <a:rPr lang="en-US" sz="1800" dirty="0"/>
              <a:t>[1 -1]</a:t>
            </a:r>
            <a:r>
              <a:rPr lang="en-US" sz="1800" baseline="30000" dirty="0"/>
              <a:t>T</a:t>
            </a:r>
          </a:p>
        </p:txBody>
      </p:sp>
      <p:pic>
        <p:nvPicPr>
          <p:cNvPr id="8" name="Picture 12"/>
          <p:cNvPicPr>
            <a:picLocks noChangeAspect="1"/>
          </p:cNvPicPr>
          <p:nvPr/>
        </p:nvPicPr>
        <p:blipFill>
          <a:blip r:embed="rId3"/>
          <a:srcRect l="35966" r="46992"/>
          <a:stretch>
            <a:fillRect/>
          </a:stretch>
        </p:blipFill>
        <p:spPr bwMode="auto">
          <a:xfrm>
            <a:off x="5753658" y="2562101"/>
            <a:ext cx="744538" cy="1331913"/>
          </a:xfrm>
          <a:prstGeom prst="rect">
            <a:avLst/>
          </a:prstGeom>
          <a:noFill/>
          <a:ln w="9525">
            <a:noFill/>
            <a:miter lim="800000"/>
            <a:headEnd/>
            <a:tailEnd/>
          </a:ln>
        </p:spPr>
      </p:pic>
      <p:pic>
        <p:nvPicPr>
          <p:cNvPr id="9" name="Picture 15"/>
          <p:cNvPicPr>
            <a:picLocks noChangeAspect="1"/>
          </p:cNvPicPr>
          <p:nvPr/>
        </p:nvPicPr>
        <p:blipFill>
          <a:blip r:embed="rId3"/>
          <a:srcRect r="47430"/>
          <a:stretch>
            <a:fillRect/>
          </a:stretch>
        </p:blipFill>
        <p:spPr bwMode="auto">
          <a:xfrm>
            <a:off x="3502583" y="2557339"/>
            <a:ext cx="2297113" cy="1331912"/>
          </a:xfrm>
          <a:prstGeom prst="rect">
            <a:avLst/>
          </a:prstGeom>
          <a:noFill/>
          <a:ln w="9525">
            <a:noFill/>
            <a:miter lim="800000"/>
            <a:headEnd/>
            <a:tailEnd/>
          </a:ln>
        </p:spPr>
      </p:pic>
      <p:sp>
        <p:nvSpPr>
          <p:cNvPr id="10" name="TextBox 16"/>
          <p:cNvSpPr txBox="1">
            <a:spLocks noChangeArrowheads="1"/>
          </p:cNvSpPr>
          <p:nvPr/>
        </p:nvSpPr>
        <p:spPr bwMode="auto">
          <a:xfrm>
            <a:off x="5009121" y="3409826"/>
            <a:ext cx="798512" cy="400050"/>
          </a:xfrm>
          <a:prstGeom prst="rect">
            <a:avLst/>
          </a:prstGeom>
          <a:solidFill>
            <a:schemeClr val="bg1"/>
          </a:solidFill>
          <a:ln w="9525">
            <a:noFill/>
            <a:miter lim="800000"/>
            <a:headEnd/>
            <a:tailEnd/>
          </a:ln>
        </p:spPr>
        <p:txBody>
          <a:bodyPr>
            <a:prstTxWarp prst="textNoShape">
              <a:avLst/>
            </a:prstTxWarp>
            <a:spAutoFit/>
          </a:bodyPr>
          <a:lstStyle/>
          <a:p>
            <a:pPr algn="ctr"/>
            <a:r>
              <a:rPr lang="en-US" sz="2000"/>
              <a:t>k</a:t>
            </a:r>
          </a:p>
        </p:txBody>
      </p:sp>
      <p:sp>
        <p:nvSpPr>
          <p:cNvPr id="11" name="Rectangle 10"/>
          <p:cNvSpPr/>
          <p:nvPr/>
        </p:nvSpPr>
        <p:spPr>
          <a:xfrm>
            <a:off x="6458508" y="2562101"/>
            <a:ext cx="2046288" cy="133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2" name="TextBox 18"/>
          <p:cNvSpPr txBox="1">
            <a:spLocks noChangeArrowheads="1"/>
          </p:cNvSpPr>
          <p:nvPr/>
        </p:nvSpPr>
        <p:spPr bwMode="auto">
          <a:xfrm>
            <a:off x="6458508" y="2703389"/>
            <a:ext cx="2074863" cy="708025"/>
          </a:xfrm>
          <a:prstGeom prst="rect">
            <a:avLst/>
          </a:prstGeom>
          <a:noFill/>
          <a:ln w="9525">
            <a:noFill/>
            <a:miter lim="800000"/>
            <a:headEnd/>
            <a:tailEnd/>
          </a:ln>
        </p:spPr>
        <p:txBody>
          <a:bodyPr wrap="none">
            <a:prstTxWarp prst="textNoShape">
              <a:avLst/>
            </a:prstTxWarp>
            <a:spAutoFit/>
          </a:bodyPr>
          <a:lstStyle/>
          <a:p>
            <a:r>
              <a:rPr lang="en-US" sz="3600" dirty="0" err="1"/>
              <a:t>p</a:t>
            </a:r>
            <a:r>
              <a:rPr lang="en-US" sz="4000" dirty="0" err="1"/>
              <a:t>(</a:t>
            </a:r>
            <a:r>
              <a:rPr lang="en-US" sz="3600" dirty="0" err="1"/>
              <a:t>h</a:t>
            </a:r>
            <a:r>
              <a:rPr lang="en-US" sz="3600" baseline="-25000" dirty="0" err="1"/>
              <a:t>k</a:t>
            </a:r>
            <a:r>
              <a:rPr lang="en-US" sz="3600" dirty="0" err="1"/>
              <a:t>(</a:t>
            </a:r>
            <a:r>
              <a:rPr lang="en-US" sz="3600" i="1" dirty="0" err="1">
                <a:latin typeface="Times" pitchFamily="-1" charset="0"/>
                <a:ea typeface="Times" pitchFamily="-1" charset="0"/>
                <a:cs typeface="Times" pitchFamily="-1" charset="0"/>
              </a:rPr>
              <a:t>x,y</a:t>
            </a:r>
            <a:r>
              <a:rPr lang="en-US" sz="3600" dirty="0"/>
              <a:t>)</a:t>
            </a:r>
            <a:r>
              <a:rPr lang="en-US" sz="4000" dirty="0"/>
              <a:t>)</a:t>
            </a:r>
          </a:p>
        </p:txBody>
      </p:sp>
      <p:sp>
        <p:nvSpPr>
          <p:cNvPr id="13" name="TextBox 9"/>
          <p:cNvSpPr txBox="1">
            <a:spLocks noChangeArrowheads="1"/>
          </p:cNvSpPr>
          <p:nvPr/>
        </p:nvSpPr>
        <p:spPr bwMode="auto">
          <a:xfrm>
            <a:off x="3972454" y="5275359"/>
            <a:ext cx="781050" cy="368300"/>
          </a:xfrm>
          <a:prstGeom prst="rect">
            <a:avLst/>
          </a:prstGeom>
          <a:noFill/>
          <a:ln w="9525">
            <a:noFill/>
            <a:miter lim="800000"/>
            <a:headEnd/>
            <a:tailEnd/>
          </a:ln>
        </p:spPr>
        <p:txBody>
          <a:bodyPr wrap="none">
            <a:prstTxWarp prst="textNoShape">
              <a:avLst/>
            </a:prstTxWarp>
            <a:spAutoFit/>
          </a:bodyPr>
          <a:lstStyle/>
          <a:p>
            <a:r>
              <a:rPr lang="en-US" sz="1800"/>
              <a:t>p(x) =</a:t>
            </a:r>
          </a:p>
        </p:txBody>
      </p:sp>
      <p:grpSp>
        <p:nvGrpSpPr>
          <p:cNvPr id="14" name="Group 19"/>
          <p:cNvGrpSpPr>
            <a:grpSpLocks/>
          </p:cNvGrpSpPr>
          <p:nvPr/>
        </p:nvGrpSpPr>
        <p:grpSpPr bwMode="auto">
          <a:xfrm>
            <a:off x="4745566" y="5065809"/>
            <a:ext cx="1323975" cy="769938"/>
            <a:chOff x="6295253" y="4851525"/>
            <a:chExt cx="1324905" cy="770576"/>
          </a:xfrm>
        </p:grpSpPr>
        <p:sp>
          <p:nvSpPr>
            <p:cNvPr id="15" name="Rectangle 10"/>
            <p:cNvSpPr>
              <a:spLocks noChangeArrowheads="1"/>
            </p:cNvSpPr>
            <p:nvPr/>
          </p:nvSpPr>
          <p:spPr bwMode="auto">
            <a:xfrm>
              <a:off x="6303456" y="4851525"/>
              <a:ext cx="1287920" cy="369332"/>
            </a:xfrm>
            <a:prstGeom prst="rect">
              <a:avLst/>
            </a:prstGeom>
            <a:noFill/>
            <a:ln w="9525">
              <a:noFill/>
              <a:miter lim="800000"/>
              <a:headEnd/>
              <a:tailEnd/>
            </a:ln>
          </p:spPr>
          <p:txBody>
            <a:bodyPr wrap="none">
              <a:prstTxWarp prst="textNoShape">
                <a:avLst/>
              </a:prstTxWarp>
              <a:spAutoFit/>
            </a:bodyPr>
            <a:lstStyle/>
            <a:p>
              <a:r>
                <a:rPr lang="en-US" sz="1800"/>
                <a:t>exp(-|x/s|</a:t>
              </a:r>
              <a:r>
                <a:rPr lang="en-US" sz="1800" baseline="30000"/>
                <a:t>r</a:t>
              </a:r>
              <a:r>
                <a:rPr lang="en-US" sz="1800"/>
                <a:t>)</a:t>
              </a:r>
            </a:p>
          </p:txBody>
        </p:sp>
        <p:sp>
          <p:nvSpPr>
            <p:cNvPr id="16" name="TextBox 11"/>
            <p:cNvSpPr txBox="1">
              <a:spLocks noChangeArrowheads="1"/>
            </p:cNvSpPr>
            <p:nvPr/>
          </p:nvSpPr>
          <p:spPr bwMode="auto">
            <a:xfrm>
              <a:off x="6318772" y="5252769"/>
              <a:ext cx="1131778" cy="369332"/>
            </a:xfrm>
            <a:prstGeom prst="rect">
              <a:avLst/>
            </a:prstGeom>
            <a:noFill/>
            <a:ln w="9525">
              <a:noFill/>
              <a:miter lim="800000"/>
              <a:headEnd/>
              <a:tailEnd/>
            </a:ln>
          </p:spPr>
          <p:txBody>
            <a:bodyPr wrap="none">
              <a:prstTxWarp prst="textNoShape">
                <a:avLst/>
              </a:prstTxWarp>
              <a:spAutoFit/>
            </a:bodyPr>
            <a:lstStyle/>
            <a:p>
              <a:r>
                <a:rPr lang="en-US" sz="1800"/>
                <a:t>2s/r</a:t>
              </a:r>
              <a:r>
                <a:rPr lang="en-US" sz="1800">
                  <a:latin typeface="Symbol" pitchFamily="-1" charset="2"/>
                  <a:ea typeface="Symbol" pitchFamily="-1" charset="2"/>
                  <a:cs typeface="Symbol" pitchFamily="-1" charset="2"/>
                </a:rPr>
                <a:t>G</a:t>
              </a:r>
              <a:r>
                <a:rPr lang="en-US" sz="1800"/>
                <a:t>(1/r)</a:t>
              </a:r>
            </a:p>
          </p:txBody>
        </p:sp>
        <p:cxnSp>
          <p:nvCxnSpPr>
            <p:cNvPr id="17" name="Straight Connector 16"/>
            <p:cNvCxnSpPr/>
            <p:nvPr/>
          </p:nvCxnSpPr>
          <p:spPr>
            <a:xfrm>
              <a:off x="6295253" y="5253496"/>
              <a:ext cx="13249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8" name="Picture 13"/>
          <p:cNvPicPr>
            <a:picLocks noChangeAspect="1"/>
          </p:cNvPicPr>
          <p:nvPr/>
        </p:nvPicPr>
        <p:blipFill>
          <a:blip r:embed="rId4"/>
          <a:srcRect/>
          <a:stretch>
            <a:fillRect/>
          </a:stretch>
        </p:blipFill>
        <p:spPr bwMode="auto">
          <a:xfrm>
            <a:off x="6535022" y="4408735"/>
            <a:ext cx="2022708" cy="19406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ea typeface="ＭＳ Ｐゴシック" pitchFamily="-1" charset="-128"/>
                <a:cs typeface="ＭＳ Ｐゴシック" pitchFamily="-1" charset="-128"/>
              </a:rPr>
              <a:t>Sampling images</a:t>
            </a:r>
          </a:p>
        </p:txBody>
      </p:sp>
      <p:pic>
        <p:nvPicPr>
          <p:cNvPr id="49155" name="Picture 4" descr="tmp"/>
          <p:cNvPicPr>
            <a:picLocks noChangeAspect="1" noChangeArrowheads="1"/>
          </p:cNvPicPr>
          <p:nvPr/>
        </p:nvPicPr>
        <p:blipFill>
          <a:blip r:embed="rId2"/>
          <a:srcRect/>
          <a:stretch>
            <a:fillRect/>
          </a:stretch>
        </p:blipFill>
        <p:spPr bwMode="auto">
          <a:xfrm>
            <a:off x="4824413" y="1325563"/>
            <a:ext cx="4138612" cy="4365625"/>
          </a:xfrm>
          <a:prstGeom prst="rect">
            <a:avLst/>
          </a:prstGeom>
          <a:noFill/>
          <a:ln w="9525">
            <a:noFill/>
            <a:miter lim="800000"/>
            <a:headEnd/>
            <a:tailEnd/>
          </a:ln>
        </p:spPr>
      </p:pic>
      <p:pic>
        <p:nvPicPr>
          <p:cNvPr id="49156" name="Picture 4" descr="tmp"/>
          <p:cNvPicPr>
            <a:picLocks noChangeAspect="1" noChangeArrowheads="1"/>
          </p:cNvPicPr>
          <p:nvPr/>
        </p:nvPicPr>
        <p:blipFill>
          <a:blip r:embed="rId3"/>
          <a:srcRect/>
          <a:stretch>
            <a:fillRect/>
          </a:stretch>
        </p:blipFill>
        <p:spPr bwMode="auto">
          <a:xfrm>
            <a:off x="63500" y="1293813"/>
            <a:ext cx="4686300" cy="4252912"/>
          </a:xfrm>
          <a:prstGeom prst="rect">
            <a:avLst/>
          </a:prstGeom>
          <a:noFill/>
          <a:ln w="9525">
            <a:noFill/>
            <a:miter lim="800000"/>
            <a:headEnd/>
            <a:tailEnd/>
          </a:ln>
        </p:spPr>
      </p:pic>
      <p:sp>
        <p:nvSpPr>
          <p:cNvPr id="49157" name="TextBox 4"/>
          <p:cNvSpPr txBox="1">
            <a:spLocks noChangeArrowheads="1"/>
          </p:cNvSpPr>
          <p:nvPr/>
        </p:nvSpPr>
        <p:spPr bwMode="auto">
          <a:xfrm>
            <a:off x="1130300" y="939800"/>
            <a:ext cx="2408238" cy="461963"/>
          </a:xfrm>
          <a:prstGeom prst="rect">
            <a:avLst/>
          </a:prstGeom>
          <a:noFill/>
          <a:ln w="9525">
            <a:noFill/>
            <a:miter lim="800000"/>
            <a:headEnd/>
            <a:tailEnd/>
          </a:ln>
        </p:spPr>
        <p:txBody>
          <a:bodyPr wrap="none">
            <a:prstTxWarp prst="textNoShape">
              <a:avLst/>
            </a:prstTxWarp>
            <a:spAutoFit/>
          </a:bodyPr>
          <a:lstStyle/>
          <a:p>
            <a:r>
              <a:rPr lang="en-US"/>
              <a:t>Gaussian model</a:t>
            </a:r>
          </a:p>
        </p:txBody>
      </p:sp>
      <p:sp>
        <p:nvSpPr>
          <p:cNvPr id="49158" name="TextBox 5"/>
          <p:cNvSpPr txBox="1">
            <a:spLocks noChangeArrowheads="1"/>
          </p:cNvSpPr>
          <p:nvPr/>
        </p:nvSpPr>
        <p:spPr bwMode="auto">
          <a:xfrm>
            <a:off x="5133975" y="952500"/>
            <a:ext cx="3475038" cy="461963"/>
          </a:xfrm>
          <a:prstGeom prst="rect">
            <a:avLst/>
          </a:prstGeom>
          <a:noFill/>
          <a:ln w="9525">
            <a:noFill/>
            <a:miter lim="800000"/>
            <a:headEnd/>
            <a:tailEnd/>
          </a:ln>
        </p:spPr>
        <p:txBody>
          <a:bodyPr wrap="none">
            <a:prstTxWarp prst="textNoShape">
              <a:avLst/>
            </a:prstTxWarp>
            <a:spAutoFit/>
          </a:bodyPr>
          <a:lstStyle/>
          <a:p>
            <a:r>
              <a:rPr lang="en-US" dirty="0"/>
              <a:t>Wavelet marginal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pic>
        <p:nvPicPr>
          <p:cNvPr id="38915" name="Picture 4"/>
          <p:cNvPicPr>
            <a:picLocks noChangeAspect="1"/>
          </p:cNvPicPr>
          <p:nvPr/>
        </p:nvPicPr>
        <p:blipFill>
          <a:blip r:embed="rId2"/>
          <a:srcRect/>
          <a:stretch>
            <a:fillRect/>
          </a:stretch>
        </p:blipFill>
        <p:spPr bwMode="auto">
          <a:xfrm>
            <a:off x="0" y="892175"/>
            <a:ext cx="9115425" cy="5659438"/>
          </a:xfrm>
          <a:prstGeom prst="rect">
            <a:avLst/>
          </a:prstGeom>
          <a:noFill/>
          <a:ln w="9525">
            <a:noFill/>
            <a:miter lim="800000"/>
            <a:headEnd/>
            <a:tailEnd/>
          </a:ln>
        </p:spPr>
      </p:pic>
      <p:sp>
        <p:nvSpPr>
          <p:cNvPr id="7" name="Rectangle 6"/>
          <p:cNvSpPr/>
          <p:nvPr/>
        </p:nvSpPr>
        <p:spPr bwMode="auto">
          <a:xfrm>
            <a:off x="4763" y="881063"/>
            <a:ext cx="3552825" cy="319881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8" name="Rectangle 7"/>
          <p:cNvSpPr/>
          <p:nvPr/>
        </p:nvSpPr>
        <p:spPr bwMode="auto">
          <a:xfrm>
            <a:off x="3175000" y="892175"/>
            <a:ext cx="5969000" cy="3230563"/>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9" name="Rectangle 8"/>
          <p:cNvSpPr/>
          <p:nvPr/>
        </p:nvSpPr>
        <p:spPr bwMode="auto">
          <a:xfrm>
            <a:off x="3097213" y="4156075"/>
            <a:ext cx="6035675" cy="2395538"/>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0" name="Rectangle 9"/>
          <p:cNvSpPr/>
          <p:nvPr/>
        </p:nvSpPr>
        <p:spPr bwMode="auto">
          <a:xfrm>
            <a:off x="6019800" y="2784475"/>
            <a:ext cx="3113088" cy="239395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nvGrpSpPr>
          <p:cNvPr id="38920" name="Group 13"/>
          <p:cNvGrpSpPr>
            <a:grpSpLocks/>
          </p:cNvGrpSpPr>
          <p:nvPr/>
        </p:nvGrpSpPr>
        <p:grpSpPr bwMode="auto">
          <a:xfrm>
            <a:off x="4667250" y="3149600"/>
            <a:ext cx="1765300" cy="973138"/>
            <a:chOff x="4667872" y="3150161"/>
            <a:chExt cx="1764886" cy="973092"/>
          </a:xfrm>
        </p:grpSpPr>
        <p:sp>
          <p:nvSpPr>
            <p:cNvPr id="38927" name="TextBox 10"/>
            <p:cNvSpPr txBox="1">
              <a:spLocks noChangeArrowheads="1"/>
            </p:cNvSpPr>
            <p:nvPr/>
          </p:nvSpPr>
          <p:spPr bwMode="auto">
            <a:xfrm>
              <a:off x="4667872" y="3150161"/>
              <a:ext cx="1121296" cy="369332"/>
            </a:xfrm>
            <a:prstGeom prst="rect">
              <a:avLst/>
            </a:prstGeom>
            <a:noFill/>
            <a:ln w="9525">
              <a:noFill/>
              <a:miter lim="800000"/>
              <a:headEnd/>
              <a:tailEnd/>
            </a:ln>
          </p:spPr>
          <p:txBody>
            <a:bodyPr wrap="none">
              <a:prstTxWarp prst="textNoShape">
                <a:avLst/>
              </a:prstTxWarp>
              <a:spAutoFit/>
            </a:bodyPr>
            <a:lstStyle/>
            <a:p>
              <a:r>
                <a:rPr lang="en-US" sz="1800"/>
                <a:t>The pixel</a:t>
              </a:r>
            </a:p>
          </p:txBody>
        </p:sp>
        <p:sp>
          <p:nvSpPr>
            <p:cNvPr id="12" name="Freeform 11"/>
            <p:cNvSpPr/>
            <p:nvPr/>
          </p:nvSpPr>
          <p:spPr>
            <a:xfrm>
              <a:off x="5715376" y="3318428"/>
              <a:ext cx="717382" cy="804825"/>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sp>
        <p:nvSpPr>
          <p:cNvPr id="15" name="Rectangle 14"/>
          <p:cNvSpPr/>
          <p:nvPr/>
        </p:nvSpPr>
        <p:spPr bwMode="auto">
          <a:xfrm>
            <a:off x="3538538" y="3660775"/>
            <a:ext cx="2449512" cy="290036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6" name="Rectangle 15"/>
          <p:cNvSpPr/>
          <p:nvPr/>
        </p:nvSpPr>
        <p:spPr bwMode="auto">
          <a:xfrm>
            <a:off x="0" y="3346450"/>
            <a:ext cx="3505200" cy="31988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nvGrpSpPr>
          <p:cNvPr id="38923" name="Group 19"/>
          <p:cNvGrpSpPr>
            <a:grpSpLocks/>
          </p:cNvGrpSpPr>
          <p:nvPr/>
        </p:nvGrpSpPr>
        <p:grpSpPr bwMode="auto">
          <a:xfrm>
            <a:off x="2403475" y="4205288"/>
            <a:ext cx="1544638" cy="876300"/>
            <a:chOff x="2403864" y="4205718"/>
            <a:chExt cx="1544839" cy="876328"/>
          </a:xfrm>
        </p:grpSpPr>
        <p:sp>
          <p:nvSpPr>
            <p:cNvPr id="38925" name="TextBox 16"/>
            <p:cNvSpPr txBox="1">
              <a:spLocks noChangeArrowheads="1"/>
            </p:cNvSpPr>
            <p:nvPr/>
          </p:nvSpPr>
          <p:spPr bwMode="auto">
            <a:xfrm>
              <a:off x="2403864" y="4712714"/>
              <a:ext cx="1544839" cy="369332"/>
            </a:xfrm>
            <a:prstGeom prst="rect">
              <a:avLst/>
            </a:prstGeom>
            <a:noFill/>
            <a:ln w="9525">
              <a:noFill/>
              <a:miter lim="800000"/>
              <a:headEnd/>
              <a:tailEnd/>
            </a:ln>
          </p:spPr>
          <p:txBody>
            <a:bodyPr wrap="none">
              <a:prstTxWarp prst="textNoShape">
                <a:avLst/>
              </a:prstTxWarp>
              <a:spAutoFit/>
            </a:bodyPr>
            <a:lstStyle/>
            <a:p>
              <a:r>
                <a:rPr lang="en-US" sz="1800"/>
                <a:t>Another pixel</a:t>
              </a:r>
            </a:p>
          </p:txBody>
        </p:sp>
        <p:sp>
          <p:nvSpPr>
            <p:cNvPr id="18" name="Freeform 17"/>
            <p:cNvSpPr/>
            <p:nvPr/>
          </p:nvSpPr>
          <p:spPr>
            <a:xfrm>
              <a:off x="3356488" y="4205718"/>
              <a:ext cx="180999" cy="503253"/>
            </a:xfrm>
            <a:custGeom>
              <a:avLst/>
              <a:gdLst>
                <a:gd name="connsiteX0" fmla="*/ 0 w 181437"/>
                <a:gd name="connsiteY0" fmla="*/ 503037 h 503037"/>
                <a:gd name="connsiteX1" fmla="*/ 115460 w 181437"/>
                <a:gd name="connsiteY1" fmla="*/ 362846 h 503037"/>
                <a:gd name="connsiteX2" fmla="*/ 173190 w 181437"/>
                <a:gd name="connsiteY2" fmla="*/ 239148 h 503037"/>
                <a:gd name="connsiteX3" fmla="*/ 164942 w 181437"/>
                <a:gd name="connsiteY3" fmla="*/ 0 h 503037"/>
              </a:gdLst>
              <a:ahLst/>
              <a:cxnLst>
                <a:cxn ang="0">
                  <a:pos x="connsiteX0" y="connsiteY0"/>
                </a:cxn>
                <a:cxn ang="0">
                  <a:pos x="connsiteX1" y="connsiteY1"/>
                </a:cxn>
                <a:cxn ang="0">
                  <a:pos x="connsiteX2" y="connsiteY2"/>
                </a:cxn>
                <a:cxn ang="0">
                  <a:pos x="connsiteX3" y="connsiteY3"/>
                </a:cxn>
              </a:cxnLst>
              <a:rect l="l" t="t" r="r" b="b"/>
              <a:pathLst>
                <a:path w="181437" h="503037">
                  <a:moveTo>
                    <a:pt x="0" y="503037"/>
                  </a:moveTo>
                  <a:cubicBezTo>
                    <a:pt x="43297" y="454932"/>
                    <a:pt x="86595" y="406827"/>
                    <a:pt x="115460" y="362846"/>
                  </a:cubicBezTo>
                  <a:cubicBezTo>
                    <a:pt x="144325" y="318865"/>
                    <a:pt x="164943" y="299622"/>
                    <a:pt x="173190" y="239148"/>
                  </a:cubicBezTo>
                  <a:cubicBezTo>
                    <a:pt x="181437" y="178674"/>
                    <a:pt x="164942" y="0"/>
                    <a:pt x="164942" y="0"/>
                  </a:cubicBezTo>
                </a:path>
              </a:pathLst>
            </a:cu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pic>
        <p:nvPicPr>
          <p:cNvPr id="38924" name="Picture 18"/>
          <p:cNvPicPr>
            <a:picLocks noChangeAspect="1"/>
          </p:cNvPicPr>
          <p:nvPr/>
        </p:nvPicPr>
        <p:blipFill>
          <a:blip r:embed="rId3"/>
          <a:srcRect/>
          <a:stretch>
            <a:fillRect/>
          </a:stretch>
        </p:blipFill>
        <p:spPr bwMode="auto">
          <a:xfrm>
            <a:off x="1295400" y="5699125"/>
            <a:ext cx="7097713" cy="63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5577"/>
          </a:xfrm>
        </p:spPr>
        <p:txBody>
          <a:bodyPr/>
          <a:lstStyle/>
          <a:p>
            <a:r>
              <a:rPr lang="en-US" dirty="0" smtClean="0"/>
              <a:t>1D example</a:t>
            </a:r>
            <a:endParaRPr lang="en-US" dirty="0"/>
          </a:p>
        </p:txBody>
      </p:sp>
      <p:cxnSp>
        <p:nvCxnSpPr>
          <p:cNvPr id="4" name="Straight Connector 3"/>
          <p:cNvCxnSpPr/>
          <p:nvPr/>
        </p:nvCxnSpPr>
        <p:spPr>
          <a:xfrm>
            <a:off x="775230" y="2561276"/>
            <a:ext cx="752137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flipH="1" flipV="1">
            <a:off x="2185514" y="1926296"/>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2746272" y="1217095"/>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5400000" flipH="1" flipV="1">
            <a:off x="2783252" y="1938497"/>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3344010" y="1229296"/>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rot="5400000" flipH="1" flipV="1">
            <a:off x="3410034" y="1938506"/>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3970792" y="1229305"/>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374794" y="1560929"/>
            <a:ext cx="3135744" cy="461665"/>
          </a:xfrm>
          <a:prstGeom prst="rect">
            <a:avLst/>
          </a:prstGeom>
          <a:noFill/>
        </p:spPr>
        <p:txBody>
          <a:bodyPr wrap="none" rtlCol="0">
            <a:spAutoFit/>
          </a:bodyPr>
          <a:lstStyle/>
          <a:p>
            <a:r>
              <a:rPr lang="en-US" dirty="0" smtClean="0"/>
              <a:t> I = </a:t>
            </a:r>
            <a:r>
              <a:rPr lang="en-US" b="1" dirty="0" smtClean="0"/>
              <a:t>[1, 1, 1, a, 0, 0, 0]</a:t>
            </a:r>
            <a:endParaRPr lang="en-US" dirty="0"/>
          </a:p>
        </p:txBody>
      </p:sp>
      <p:sp>
        <p:nvSpPr>
          <p:cNvPr id="14" name="Oval 13"/>
          <p:cNvSpPr/>
          <p:nvPr/>
        </p:nvSpPr>
        <p:spPr>
          <a:xfrm>
            <a:off x="4976948" y="2491019"/>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574686" y="2503220"/>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01468" y="2503229"/>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5400000" flipH="1" flipV="1">
            <a:off x="4325633" y="2334497"/>
            <a:ext cx="428818" cy="824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313246" y="1621175"/>
            <a:ext cx="527007" cy="461665"/>
          </a:xfrm>
          <a:prstGeom prst="rect">
            <a:avLst/>
          </a:prstGeom>
          <a:noFill/>
        </p:spPr>
        <p:txBody>
          <a:bodyPr wrap="none" rtlCol="0">
            <a:spAutoFit/>
          </a:bodyPr>
          <a:lstStyle/>
          <a:p>
            <a:r>
              <a:rPr lang="en-US" dirty="0" smtClean="0"/>
              <a:t>a?</a:t>
            </a:r>
            <a:endParaRPr lang="en-US" dirty="0"/>
          </a:p>
        </p:txBody>
      </p:sp>
      <p:sp>
        <p:nvSpPr>
          <p:cNvPr id="27" name="TextBox 26"/>
          <p:cNvSpPr txBox="1"/>
          <p:nvPr/>
        </p:nvSpPr>
        <p:spPr>
          <a:xfrm>
            <a:off x="401061" y="2966298"/>
            <a:ext cx="5054689" cy="461665"/>
          </a:xfrm>
          <a:prstGeom prst="rect">
            <a:avLst/>
          </a:prstGeom>
          <a:noFill/>
        </p:spPr>
        <p:txBody>
          <a:bodyPr wrap="none" rtlCol="0">
            <a:spAutoFit/>
          </a:bodyPr>
          <a:lstStyle/>
          <a:p>
            <a:r>
              <a:rPr lang="en-US" dirty="0" smtClean="0"/>
              <a:t>Let’s start by defining a prior model:</a:t>
            </a:r>
            <a:endParaRPr lang="en-US" dirty="0"/>
          </a:p>
        </p:txBody>
      </p:sp>
      <p:pic>
        <p:nvPicPr>
          <p:cNvPr id="29" name="Picture 13"/>
          <p:cNvPicPr>
            <a:picLocks noChangeAspect="1"/>
          </p:cNvPicPr>
          <p:nvPr/>
        </p:nvPicPr>
        <p:blipFill>
          <a:blip r:embed="rId2"/>
          <a:srcRect/>
          <a:stretch>
            <a:fillRect/>
          </a:stretch>
        </p:blipFill>
        <p:spPr bwMode="auto">
          <a:xfrm>
            <a:off x="3163285" y="4612386"/>
            <a:ext cx="1592713" cy="1528076"/>
          </a:xfrm>
          <a:prstGeom prst="rect">
            <a:avLst/>
          </a:prstGeom>
          <a:noFill/>
          <a:ln w="9525">
            <a:noFill/>
            <a:miter lim="800000"/>
            <a:headEnd/>
            <a:tailEnd/>
          </a:ln>
        </p:spPr>
      </p:pic>
      <p:grpSp>
        <p:nvGrpSpPr>
          <p:cNvPr id="37" name="Group 36"/>
          <p:cNvGrpSpPr/>
          <p:nvPr/>
        </p:nvGrpSpPr>
        <p:grpSpPr>
          <a:xfrm>
            <a:off x="4958397" y="4932116"/>
            <a:ext cx="2097087" cy="769938"/>
            <a:chOff x="6295270" y="5090876"/>
            <a:chExt cx="2097087" cy="769938"/>
          </a:xfrm>
        </p:grpSpPr>
        <p:sp>
          <p:nvSpPr>
            <p:cNvPr id="30" name="TextBox 9"/>
            <p:cNvSpPr txBox="1">
              <a:spLocks noChangeArrowheads="1"/>
            </p:cNvSpPr>
            <p:nvPr/>
          </p:nvSpPr>
          <p:spPr bwMode="auto">
            <a:xfrm>
              <a:off x="6295270" y="5300426"/>
              <a:ext cx="781050" cy="368300"/>
            </a:xfrm>
            <a:prstGeom prst="rect">
              <a:avLst/>
            </a:prstGeom>
            <a:noFill/>
            <a:ln w="9525">
              <a:noFill/>
              <a:miter lim="800000"/>
              <a:headEnd/>
              <a:tailEnd/>
            </a:ln>
          </p:spPr>
          <p:txBody>
            <a:bodyPr wrap="none">
              <a:prstTxWarp prst="textNoShape">
                <a:avLst/>
              </a:prstTxWarp>
              <a:spAutoFit/>
            </a:bodyPr>
            <a:lstStyle/>
            <a:p>
              <a:r>
                <a:rPr lang="en-US" sz="1800"/>
                <a:t>p(x) =</a:t>
              </a:r>
            </a:p>
          </p:txBody>
        </p:sp>
        <p:grpSp>
          <p:nvGrpSpPr>
            <p:cNvPr id="31" name="Group 19"/>
            <p:cNvGrpSpPr>
              <a:grpSpLocks/>
            </p:cNvGrpSpPr>
            <p:nvPr/>
          </p:nvGrpSpPr>
          <p:grpSpPr bwMode="auto">
            <a:xfrm>
              <a:off x="7068382" y="5090876"/>
              <a:ext cx="1323975" cy="769938"/>
              <a:chOff x="6295253" y="4851525"/>
              <a:chExt cx="1324905" cy="770576"/>
            </a:xfrm>
          </p:grpSpPr>
          <p:sp>
            <p:nvSpPr>
              <p:cNvPr id="32" name="Rectangle 10"/>
              <p:cNvSpPr>
                <a:spLocks noChangeArrowheads="1"/>
              </p:cNvSpPr>
              <p:nvPr/>
            </p:nvSpPr>
            <p:spPr bwMode="auto">
              <a:xfrm>
                <a:off x="6303456" y="4851525"/>
                <a:ext cx="1287920" cy="369332"/>
              </a:xfrm>
              <a:prstGeom prst="rect">
                <a:avLst/>
              </a:prstGeom>
              <a:noFill/>
              <a:ln w="9525">
                <a:noFill/>
                <a:miter lim="800000"/>
                <a:headEnd/>
                <a:tailEnd/>
              </a:ln>
            </p:spPr>
            <p:txBody>
              <a:bodyPr wrap="none">
                <a:prstTxWarp prst="textNoShape">
                  <a:avLst/>
                </a:prstTxWarp>
                <a:spAutoFit/>
              </a:bodyPr>
              <a:lstStyle/>
              <a:p>
                <a:r>
                  <a:rPr lang="en-US" sz="1800"/>
                  <a:t>exp(-|x/s|</a:t>
                </a:r>
                <a:r>
                  <a:rPr lang="en-US" sz="1800" baseline="30000"/>
                  <a:t>r</a:t>
                </a:r>
                <a:r>
                  <a:rPr lang="en-US" sz="1800"/>
                  <a:t>)</a:t>
                </a:r>
              </a:p>
            </p:txBody>
          </p:sp>
          <p:sp>
            <p:nvSpPr>
              <p:cNvPr id="33" name="TextBox 11"/>
              <p:cNvSpPr txBox="1">
                <a:spLocks noChangeArrowheads="1"/>
              </p:cNvSpPr>
              <p:nvPr/>
            </p:nvSpPr>
            <p:spPr bwMode="auto">
              <a:xfrm>
                <a:off x="6318772" y="5252769"/>
                <a:ext cx="1131778" cy="369332"/>
              </a:xfrm>
              <a:prstGeom prst="rect">
                <a:avLst/>
              </a:prstGeom>
              <a:noFill/>
              <a:ln w="9525">
                <a:noFill/>
                <a:miter lim="800000"/>
                <a:headEnd/>
                <a:tailEnd/>
              </a:ln>
            </p:spPr>
            <p:txBody>
              <a:bodyPr wrap="none">
                <a:prstTxWarp prst="textNoShape">
                  <a:avLst/>
                </a:prstTxWarp>
                <a:spAutoFit/>
              </a:bodyPr>
              <a:lstStyle/>
              <a:p>
                <a:r>
                  <a:rPr lang="en-US" sz="1800" dirty="0"/>
                  <a:t>2s/r</a:t>
                </a:r>
                <a:r>
                  <a:rPr lang="en-US" sz="1800" dirty="0">
                    <a:latin typeface="Symbol" pitchFamily="-1" charset="2"/>
                    <a:ea typeface="Symbol" pitchFamily="-1" charset="2"/>
                    <a:cs typeface="Symbol" pitchFamily="-1" charset="2"/>
                  </a:rPr>
                  <a:t>G</a:t>
                </a:r>
                <a:r>
                  <a:rPr lang="en-US" sz="1800" dirty="0"/>
                  <a:t>(1/r)</a:t>
                </a:r>
              </a:p>
            </p:txBody>
          </p:sp>
          <p:cxnSp>
            <p:nvCxnSpPr>
              <p:cNvPr id="34" name="Straight Connector 33"/>
              <p:cNvCxnSpPr/>
              <p:nvPr/>
            </p:nvCxnSpPr>
            <p:spPr>
              <a:xfrm>
                <a:off x="6295253" y="5253496"/>
                <a:ext cx="13249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35" name="TextBox 34"/>
          <p:cNvSpPr txBox="1"/>
          <p:nvPr/>
        </p:nvSpPr>
        <p:spPr>
          <a:xfrm>
            <a:off x="1036076" y="3576270"/>
            <a:ext cx="7097165" cy="830997"/>
          </a:xfrm>
          <a:prstGeom prst="rect">
            <a:avLst/>
          </a:prstGeom>
          <a:noFill/>
        </p:spPr>
        <p:txBody>
          <a:bodyPr wrap="none" rtlCol="0">
            <a:spAutoFit/>
          </a:bodyPr>
          <a:lstStyle/>
          <a:p>
            <a:r>
              <a:rPr lang="en-US" dirty="0" smtClean="0"/>
              <a:t>The output to the filter [-1,1] produces independent</a:t>
            </a:r>
            <a:br>
              <a:rPr lang="en-US" dirty="0" smtClean="0"/>
            </a:br>
            <a:r>
              <a:rPr lang="en-US" dirty="0" smtClean="0"/>
              <a:t>values each following the distribution: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5"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5" name="Group 54"/>
          <p:cNvGrpSpPr/>
          <p:nvPr/>
        </p:nvGrpSpPr>
        <p:grpSpPr>
          <a:xfrm>
            <a:off x="0" y="4645809"/>
            <a:ext cx="3342183" cy="1434721"/>
            <a:chOff x="0" y="4645809"/>
            <a:chExt cx="3342183" cy="1434721"/>
          </a:xfrm>
        </p:grpSpPr>
        <p:grpSp>
          <p:nvGrpSpPr>
            <p:cNvPr id="48" name="Group 47"/>
            <p:cNvGrpSpPr/>
            <p:nvPr/>
          </p:nvGrpSpPr>
          <p:grpSpPr>
            <a:xfrm>
              <a:off x="0" y="4645809"/>
              <a:ext cx="3342183" cy="1092154"/>
              <a:chOff x="0" y="4645809"/>
              <a:chExt cx="3342183" cy="1092154"/>
            </a:xfrm>
          </p:grpSpPr>
          <p:pic>
            <p:nvPicPr>
              <p:cNvPr id="3" name="Picture 12"/>
              <p:cNvPicPr>
                <a:picLocks noChangeAspect="1"/>
              </p:cNvPicPr>
              <p:nvPr/>
            </p:nvPicPr>
            <p:blipFill>
              <a:blip r:embed="rId2"/>
              <a:srcRect l="35966" r="46992" b="32012"/>
              <a:stretch>
                <a:fillRect/>
              </a:stretch>
            </p:blipFill>
            <p:spPr bwMode="auto">
              <a:xfrm>
                <a:off x="1149802" y="4645809"/>
                <a:ext cx="585677" cy="712330"/>
              </a:xfrm>
              <a:prstGeom prst="rect">
                <a:avLst/>
              </a:prstGeom>
              <a:noFill/>
              <a:ln w="9525">
                <a:noFill/>
                <a:miter lim="800000"/>
                <a:headEnd/>
                <a:tailEnd/>
              </a:ln>
            </p:spPr>
          </p:pic>
          <p:pic>
            <p:nvPicPr>
              <p:cNvPr id="4" name="Picture 15"/>
              <p:cNvPicPr>
                <a:picLocks noChangeAspect="1"/>
              </p:cNvPicPr>
              <p:nvPr/>
            </p:nvPicPr>
            <p:blipFill>
              <a:blip r:embed="rId2"/>
              <a:srcRect r="64280"/>
              <a:stretch>
                <a:fillRect/>
              </a:stretch>
            </p:blipFill>
            <p:spPr bwMode="auto">
              <a:xfrm>
                <a:off x="0" y="4695943"/>
                <a:ext cx="1221109" cy="1042020"/>
              </a:xfrm>
              <a:prstGeom prst="rect">
                <a:avLst/>
              </a:prstGeom>
              <a:noFill/>
              <a:ln w="9525">
                <a:noFill/>
                <a:miter lim="800000"/>
                <a:headEnd/>
                <a:tailEnd/>
              </a:ln>
            </p:spPr>
          </p:pic>
          <p:sp>
            <p:nvSpPr>
              <p:cNvPr id="6" name="TextBox 18"/>
              <p:cNvSpPr txBox="1">
                <a:spLocks noChangeArrowheads="1"/>
              </p:cNvSpPr>
              <p:nvPr/>
            </p:nvSpPr>
            <p:spPr bwMode="auto">
              <a:xfrm>
                <a:off x="1637413" y="4704299"/>
                <a:ext cx="1704770" cy="646331"/>
              </a:xfrm>
              <a:prstGeom prst="rect">
                <a:avLst/>
              </a:prstGeom>
              <a:noFill/>
              <a:ln w="9525">
                <a:noFill/>
                <a:miter lim="800000"/>
                <a:headEnd/>
                <a:tailEnd/>
              </a:ln>
            </p:spPr>
            <p:txBody>
              <a:bodyPr wrap="square">
                <a:prstTxWarp prst="textNoShape">
                  <a:avLst/>
                </a:prstTxWarp>
                <a:spAutoFit/>
              </a:bodyPr>
              <a:lstStyle/>
              <a:p>
                <a:r>
                  <a:rPr lang="en-US" sz="3200" i="1" dirty="0" err="1"/>
                  <a:t>p</a:t>
                </a:r>
                <a:r>
                  <a:rPr lang="en-US" sz="3600" dirty="0" err="1"/>
                  <a:t>(</a:t>
                </a:r>
                <a:r>
                  <a:rPr lang="en-US" sz="3200" i="1" dirty="0" err="1" smtClean="0"/>
                  <a:t>h</a:t>
                </a:r>
                <a:r>
                  <a:rPr lang="en-US" sz="3200" dirty="0" err="1" smtClean="0"/>
                  <a:t>(</a:t>
                </a:r>
                <a:r>
                  <a:rPr lang="en-US" sz="3200" i="1" dirty="0" err="1" smtClean="0">
                    <a:latin typeface="Times" pitchFamily="-1" charset="0"/>
                    <a:ea typeface="Times" pitchFamily="-1" charset="0"/>
                    <a:cs typeface="Times" pitchFamily="-1" charset="0"/>
                  </a:rPr>
                  <a:t>x</a:t>
                </a:r>
                <a:r>
                  <a:rPr lang="en-US" sz="3200" dirty="0" smtClean="0"/>
                  <a:t>)</a:t>
                </a:r>
                <a:r>
                  <a:rPr lang="en-US" sz="3600" dirty="0" smtClean="0"/>
                  <a:t>)=</a:t>
                </a:r>
                <a:endParaRPr lang="en-US" sz="3600" dirty="0"/>
              </a:p>
            </p:txBody>
          </p:sp>
        </p:grpSp>
        <p:sp>
          <p:nvSpPr>
            <p:cNvPr id="7" name="Rectangle 6"/>
            <p:cNvSpPr/>
            <p:nvPr/>
          </p:nvSpPr>
          <p:spPr>
            <a:xfrm>
              <a:off x="1223750" y="5064867"/>
              <a:ext cx="360121" cy="1015663"/>
            </a:xfrm>
            <a:prstGeom prst="rect">
              <a:avLst/>
            </a:prstGeom>
          </p:spPr>
          <p:txBody>
            <a:bodyPr wrap="square">
              <a:spAutoFit/>
            </a:bodyPr>
            <a:lstStyle/>
            <a:p>
              <a:r>
                <a:rPr lang="en-US" sz="3600" i="1" dirty="0" err="1" smtClean="0">
                  <a:solidFill>
                    <a:prstClr val="black"/>
                  </a:solidFill>
                  <a:latin typeface="Times" pitchFamily="-1" charset="0"/>
                  <a:ea typeface="Times" pitchFamily="-1" charset="0"/>
                  <a:cs typeface="Times" pitchFamily="-1" charset="0"/>
                </a:rPr>
                <a:t>x</a:t>
              </a:r>
              <a:endParaRPr lang="en-US" dirty="0"/>
            </a:p>
          </p:txBody>
        </p:sp>
      </p:grpSp>
      <p:grpSp>
        <p:nvGrpSpPr>
          <p:cNvPr id="46" name="Group 45"/>
          <p:cNvGrpSpPr/>
          <p:nvPr/>
        </p:nvGrpSpPr>
        <p:grpSpPr>
          <a:xfrm>
            <a:off x="2243500" y="3451330"/>
            <a:ext cx="4803719" cy="624063"/>
            <a:chOff x="2243500" y="3451330"/>
            <a:chExt cx="4803719" cy="624063"/>
          </a:xfrm>
        </p:grpSpPr>
        <p:sp>
          <p:nvSpPr>
            <p:cNvPr id="8" name="TextBox 7"/>
            <p:cNvSpPr txBox="1"/>
            <p:nvPr/>
          </p:nvSpPr>
          <p:spPr>
            <a:xfrm>
              <a:off x="2243500" y="3451330"/>
              <a:ext cx="4803719" cy="461665"/>
            </a:xfrm>
            <a:prstGeom prst="rect">
              <a:avLst/>
            </a:prstGeom>
            <a:noFill/>
          </p:spPr>
          <p:txBody>
            <a:bodyPr wrap="none" rtlCol="0">
              <a:spAutoFit/>
            </a:bodyPr>
            <a:lstStyle/>
            <a:p>
              <a:r>
                <a:rPr lang="en-US" dirty="0" smtClean="0"/>
                <a:t> </a:t>
              </a:r>
              <a:r>
                <a:rPr lang="en-US" i="1" dirty="0" err="1" smtClean="0"/>
                <a:t>h</a:t>
              </a:r>
              <a:r>
                <a:rPr lang="en-US" dirty="0" smtClean="0"/>
                <a:t> = I  [-1,1] = </a:t>
              </a:r>
              <a:r>
                <a:rPr lang="en-US" b="1" dirty="0" smtClean="0"/>
                <a:t>[0, 0, 0, 1-a, a, 0, 0]</a:t>
              </a:r>
              <a:endParaRPr lang="en-US" dirty="0"/>
            </a:p>
          </p:txBody>
        </p:sp>
        <p:sp>
          <p:nvSpPr>
            <p:cNvPr id="9" name="Rectangle 8"/>
            <p:cNvSpPr/>
            <p:nvPr/>
          </p:nvSpPr>
          <p:spPr>
            <a:xfrm>
              <a:off x="2932508" y="3490617"/>
              <a:ext cx="344365" cy="584776"/>
            </a:xfrm>
            <a:prstGeom prst="rect">
              <a:avLst/>
            </a:prstGeom>
          </p:spPr>
          <p:txBody>
            <a:bodyPr wrap="none">
              <a:spAutoFit/>
            </a:bodyPr>
            <a:lstStyle/>
            <a:p>
              <a:r>
                <a:rPr lang="en-US" sz="3200" dirty="0" smtClean="0">
                  <a:solidFill>
                    <a:prstClr val="black"/>
                  </a:solidFill>
                </a:rPr>
                <a:t>*</a:t>
              </a:r>
              <a:endParaRPr lang="en-US" dirty="0"/>
            </a:p>
          </p:txBody>
        </p:sp>
      </p:grpSp>
      <p:cxnSp>
        <p:nvCxnSpPr>
          <p:cNvPr id="23" name="Straight Connector 22"/>
          <p:cNvCxnSpPr/>
          <p:nvPr/>
        </p:nvCxnSpPr>
        <p:spPr>
          <a:xfrm>
            <a:off x="775230" y="2561276"/>
            <a:ext cx="752137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2185514" y="1926296"/>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2746272" y="1217095"/>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rot="5400000" flipH="1" flipV="1">
            <a:off x="2783252" y="1938497"/>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3344010" y="1229296"/>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rot="5400000" flipH="1" flipV="1">
            <a:off x="3410034" y="1938506"/>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3970792" y="1229305"/>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374794" y="1560929"/>
            <a:ext cx="3135744" cy="461665"/>
          </a:xfrm>
          <a:prstGeom prst="rect">
            <a:avLst/>
          </a:prstGeom>
          <a:noFill/>
        </p:spPr>
        <p:txBody>
          <a:bodyPr wrap="none" rtlCol="0">
            <a:spAutoFit/>
          </a:bodyPr>
          <a:lstStyle/>
          <a:p>
            <a:r>
              <a:rPr lang="en-US" dirty="0" smtClean="0"/>
              <a:t> I = </a:t>
            </a:r>
            <a:r>
              <a:rPr lang="en-US" b="1" dirty="0" smtClean="0"/>
              <a:t>[1, 1, 1, a, 0, 0, 0]</a:t>
            </a:r>
            <a:endParaRPr lang="en-US" dirty="0"/>
          </a:p>
        </p:txBody>
      </p:sp>
      <p:sp>
        <p:nvSpPr>
          <p:cNvPr id="31" name="Oval 30"/>
          <p:cNvSpPr/>
          <p:nvPr/>
        </p:nvSpPr>
        <p:spPr>
          <a:xfrm>
            <a:off x="4976948" y="2491019"/>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574686" y="2503220"/>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201468" y="2503229"/>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rot="5400000" flipH="1" flipV="1">
            <a:off x="4325633" y="2334497"/>
            <a:ext cx="428818" cy="824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4313246" y="1621175"/>
            <a:ext cx="527007" cy="461665"/>
          </a:xfrm>
          <a:prstGeom prst="rect">
            <a:avLst/>
          </a:prstGeom>
          <a:noFill/>
        </p:spPr>
        <p:txBody>
          <a:bodyPr wrap="none" rtlCol="0">
            <a:spAutoFit/>
          </a:bodyPr>
          <a:lstStyle/>
          <a:p>
            <a:r>
              <a:rPr lang="en-US" dirty="0" smtClean="0"/>
              <a:t>a?</a:t>
            </a:r>
            <a:endParaRPr lang="en-US" dirty="0"/>
          </a:p>
        </p:txBody>
      </p:sp>
      <p:sp>
        <p:nvSpPr>
          <p:cNvPr id="36" name="TextBox 35"/>
          <p:cNvSpPr txBox="1"/>
          <p:nvPr/>
        </p:nvSpPr>
        <p:spPr>
          <a:xfrm>
            <a:off x="751991" y="2907809"/>
            <a:ext cx="6097793" cy="461665"/>
          </a:xfrm>
          <a:prstGeom prst="rect">
            <a:avLst/>
          </a:prstGeom>
          <a:noFill/>
        </p:spPr>
        <p:txBody>
          <a:bodyPr wrap="none" rtlCol="0">
            <a:spAutoFit/>
          </a:bodyPr>
          <a:lstStyle/>
          <a:p>
            <a:r>
              <a:rPr lang="en-US" dirty="0" smtClean="0"/>
              <a:t>1. First, let’s compute the [-1,1] filter output:</a:t>
            </a:r>
            <a:endParaRPr lang="en-US" dirty="0"/>
          </a:p>
        </p:txBody>
      </p:sp>
      <p:sp>
        <p:nvSpPr>
          <p:cNvPr id="37" name="TextBox 36"/>
          <p:cNvSpPr txBox="1"/>
          <p:nvPr/>
        </p:nvSpPr>
        <p:spPr>
          <a:xfrm>
            <a:off x="762350" y="3929208"/>
            <a:ext cx="8134859" cy="461665"/>
          </a:xfrm>
          <a:prstGeom prst="rect">
            <a:avLst/>
          </a:prstGeom>
          <a:noFill/>
        </p:spPr>
        <p:txBody>
          <a:bodyPr wrap="none" rtlCol="0">
            <a:spAutoFit/>
          </a:bodyPr>
          <a:lstStyle/>
          <a:p>
            <a:r>
              <a:rPr lang="en-US" dirty="0" smtClean="0"/>
              <a:t>2. Let’s write the probability of the output as a function of </a:t>
            </a:r>
            <a:r>
              <a:rPr lang="en-US" b="1" dirty="0" smtClean="0"/>
              <a:t>a</a:t>
            </a:r>
            <a:endParaRPr lang="en-US" b="1" dirty="0"/>
          </a:p>
        </p:txBody>
      </p:sp>
      <p:grpSp>
        <p:nvGrpSpPr>
          <p:cNvPr id="50" name="Group 49"/>
          <p:cNvGrpSpPr/>
          <p:nvPr/>
        </p:nvGrpSpPr>
        <p:grpSpPr>
          <a:xfrm>
            <a:off x="989556" y="5188936"/>
            <a:ext cx="2097087" cy="1423897"/>
            <a:chOff x="989556" y="5188936"/>
            <a:chExt cx="2097087" cy="1423897"/>
          </a:xfrm>
        </p:grpSpPr>
        <p:grpSp>
          <p:nvGrpSpPr>
            <p:cNvPr id="40" name="Group 39"/>
            <p:cNvGrpSpPr/>
            <p:nvPr/>
          </p:nvGrpSpPr>
          <p:grpSpPr>
            <a:xfrm>
              <a:off x="989556" y="5842895"/>
              <a:ext cx="2097087" cy="769938"/>
              <a:chOff x="6295270" y="5090876"/>
              <a:chExt cx="2097087" cy="769938"/>
            </a:xfrm>
          </p:grpSpPr>
          <p:sp>
            <p:nvSpPr>
              <p:cNvPr id="41" name="TextBox 9"/>
              <p:cNvSpPr txBox="1">
                <a:spLocks noChangeArrowheads="1"/>
              </p:cNvSpPr>
              <p:nvPr/>
            </p:nvSpPr>
            <p:spPr bwMode="auto">
              <a:xfrm>
                <a:off x="6295270" y="5300426"/>
                <a:ext cx="781050" cy="368300"/>
              </a:xfrm>
              <a:prstGeom prst="rect">
                <a:avLst/>
              </a:prstGeom>
              <a:noFill/>
              <a:ln w="9525">
                <a:noFill/>
                <a:miter lim="800000"/>
                <a:headEnd/>
                <a:tailEnd/>
              </a:ln>
            </p:spPr>
            <p:txBody>
              <a:bodyPr wrap="none">
                <a:prstTxWarp prst="textNoShape">
                  <a:avLst/>
                </a:prstTxWarp>
                <a:spAutoFit/>
              </a:bodyPr>
              <a:lstStyle/>
              <a:p>
                <a:r>
                  <a:rPr lang="en-US" sz="1800"/>
                  <a:t>p(x) =</a:t>
                </a:r>
              </a:p>
            </p:txBody>
          </p:sp>
          <p:grpSp>
            <p:nvGrpSpPr>
              <p:cNvPr id="42" name="Group 19"/>
              <p:cNvGrpSpPr>
                <a:grpSpLocks/>
              </p:cNvGrpSpPr>
              <p:nvPr/>
            </p:nvGrpSpPr>
            <p:grpSpPr bwMode="auto">
              <a:xfrm>
                <a:off x="7068382" y="5090876"/>
                <a:ext cx="1323975" cy="769938"/>
                <a:chOff x="6295253" y="4851525"/>
                <a:chExt cx="1324905" cy="770576"/>
              </a:xfrm>
            </p:grpSpPr>
            <p:sp>
              <p:nvSpPr>
                <p:cNvPr id="43" name="Rectangle 10"/>
                <p:cNvSpPr>
                  <a:spLocks noChangeArrowheads="1"/>
                </p:cNvSpPr>
                <p:nvPr/>
              </p:nvSpPr>
              <p:spPr bwMode="auto">
                <a:xfrm>
                  <a:off x="6303456" y="4851525"/>
                  <a:ext cx="1287920" cy="369332"/>
                </a:xfrm>
                <a:prstGeom prst="rect">
                  <a:avLst/>
                </a:prstGeom>
                <a:noFill/>
                <a:ln w="9525">
                  <a:noFill/>
                  <a:miter lim="800000"/>
                  <a:headEnd/>
                  <a:tailEnd/>
                </a:ln>
              </p:spPr>
              <p:txBody>
                <a:bodyPr wrap="none">
                  <a:prstTxWarp prst="textNoShape">
                    <a:avLst/>
                  </a:prstTxWarp>
                  <a:spAutoFit/>
                </a:bodyPr>
                <a:lstStyle/>
                <a:p>
                  <a:r>
                    <a:rPr lang="en-US" sz="1800"/>
                    <a:t>exp(-|x/s|</a:t>
                  </a:r>
                  <a:r>
                    <a:rPr lang="en-US" sz="1800" baseline="30000"/>
                    <a:t>r</a:t>
                  </a:r>
                  <a:r>
                    <a:rPr lang="en-US" sz="1800"/>
                    <a:t>)</a:t>
                  </a:r>
                </a:p>
              </p:txBody>
            </p:sp>
            <p:sp>
              <p:nvSpPr>
                <p:cNvPr id="44" name="TextBox 11"/>
                <p:cNvSpPr txBox="1">
                  <a:spLocks noChangeArrowheads="1"/>
                </p:cNvSpPr>
                <p:nvPr/>
              </p:nvSpPr>
              <p:spPr bwMode="auto">
                <a:xfrm>
                  <a:off x="6318772" y="5252769"/>
                  <a:ext cx="1131778" cy="369332"/>
                </a:xfrm>
                <a:prstGeom prst="rect">
                  <a:avLst/>
                </a:prstGeom>
                <a:noFill/>
                <a:ln w="9525">
                  <a:noFill/>
                  <a:miter lim="800000"/>
                  <a:headEnd/>
                  <a:tailEnd/>
                </a:ln>
              </p:spPr>
              <p:txBody>
                <a:bodyPr wrap="none">
                  <a:prstTxWarp prst="textNoShape">
                    <a:avLst/>
                  </a:prstTxWarp>
                  <a:spAutoFit/>
                </a:bodyPr>
                <a:lstStyle/>
                <a:p>
                  <a:r>
                    <a:rPr lang="en-US" sz="1800"/>
                    <a:t>2s/r</a:t>
                  </a:r>
                  <a:r>
                    <a:rPr lang="en-US" sz="1800">
                      <a:latin typeface="Symbol" pitchFamily="-1" charset="2"/>
                      <a:ea typeface="Symbol" pitchFamily="-1" charset="2"/>
                      <a:cs typeface="Symbol" pitchFamily="-1" charset="2"/>
                    </a:rPr>
                    <a:t>G</a:t>
                  </a:r>
                  <a:r>
                    <a:rPr lang="en-US" sz="1800"/>
                    <a:t>(1/r)</a:t>
                  </a:r>
                </a:p>
              </p:txBody>
            </p:sp>
            <p:cxnSp>
              <p:nvCxnSpPr>
                <p:cNvPr id="45" name="Straight Connector 44"/>
                <p:cNvCxnSpPr/>
                <p:nvPr/>
              </p:nvCxnSpPr>
              <p:spPr>
                <a:xfrm>
                  <a:off x="6295253" y="5253496"/>
                  <a:ext cx="13249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47" name="Straight Arrow Connector 46"/>
            <p:cNvCxnSpPr/>
            <p:nvPr/>
          </p:nvCxnSpPr>
          <p:spPr>
            <a:xfrm rot="5400000" flipH="1" flipV="1">
              <a:off x="2481556" y="5347703"/>
              <a:ext cx="743663" cy="4261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3214578" y="4620742"/>
            <a:ext cx="5021805" cy="899150"/>
            <a:chOff x="3214578" y="4620742"/>
            <a:chExt cx="5021805" cy="899150"/>
          </a:xfrm>
        </p:grpSpPr>
        <p:pic>
          <p:nvPicPr>
            <p:cNvPr id="39" name="Picture 38"/>
            <p:cNvPicPr>
              <a:picLocks noChangeAspect="1"/>
            </p:cNvPicPr>
            <p:nvPr/>
          </p:nvPicPr>
          <p:blipFill>
            <a:blip r:embed="rId3"/>
            <a:stretch>
              <a:fillRect/>
            </a:stretch>
          </p:blipFill>
          <p:spPr>
            <a:xfrm>
              <a:off x="3214578" y="4620742"/>
              <a:ext cx="4562130" cy="899150"/>
            </a:xfrm>
            <a:prstGeom prst="rect">
              <a:avLst/>
            </a:prstGeom>
          </p:spPr>
        </p:pic>
        <p:sp>
          <p:nvSpPr>
            <p:cNvPr id="51" name="Rectangle 50"/>
            <p:cNvSpPr/>
            <p:nvPr/>
          </p:nvSpPr>
          <p:spPr>
            <a:xfrm>
              <a:off x="7782112" y="4752342"/>
              <a:ext cx="454271" cy="646331"/>
            </a:xfrm>
            <a:prstGeom prst="rect">
              <a:avLst/>
            </a:prstGeom>
          </p:spPr>
          <p:txBody>
            <a:bodyPr wrap="none">
              <a:spAutoFit/>
            </a:bodyPr>
            <a:lstStyle/>
            <a:p>
              <a:r>
                <a:rPr lang="en-US" sz="3600" dirty="0" smtClean="0"/>
                <a:t>=</a:t>
              </a:r>
              <a:endParaRPr lang="en-US" dirty="0"/>
            </a:p>
          </p:txBody>
        </p:sp>
      </p:grpSp>
      <p:grpSp>
        <p:nvGrpSpPr>
          <p:cNvPr id="54" name="Group 53"/>
          <p:cNvGrpSpPr/>
          <p:nvPr/>
        </p:nvGrpSpPr>
        <p:grpSpPr>
          <a:xfrm>
            <a:off x="4114068" y="5726063"/>
            <a:ext cx="4821046" cy="747391"/>
            <a:chOff x="4114068" y="5726063"/>
            <a:chExt cx="4821046" cy="747391"/>
          </a:xfrm>
        </p:grpSpPr>
        <p:pic>
          <p:nvPicPr>
            <p:cNvPr id="49" name="Picture 48"/>
            <p:cNvPicPr>
              <a:picLocks noChangeAspect="1"/>
            </p:cNvPicPr>
            <p:nvPr/>
          </p:nvPicPr>
          <p:blipFill>
            <a:blip r:embed="rId4"/>
            <a:stretch>
              <a:fillRect/>
            </a:stretch>
          </p:blipFill>
          <p:spPr>
            <a:xfrm>
              <a:off x="4538696" y="5726063"/>
              <a:ext cx="4396418" cy="747391"/>
            </a:xfrm>
            <a:prstGeom prst="rect">
              <a:avLst/>
            </a:prstGeom>
            <a:ln>
              <a:solidFill>
                <a:srgbClr val="FF0000"/>
              </a:solidFill>
            </a:ln>
          </p:spPr>
        </p:pic>
        <p:sp>
          <p:nvSpPr>
            <p:cNvPr id="52" name="Rectangle 51"/>
            <p:cNvSpPr/>
            <p:nvPr/>
          </p:nvSpPr>
          <p:spPr>
            <a:xfrm>
              <a:off x="4114068" y="5755035"/>
              <a:ext cx="454271" cy="646331"/>
            </a:xfrm>
            <a:prstGeom prst="rect">
              <a:avLst/>
            </a:prstGeom>
          </p:spPr>
          <p:txBody>
            <a:bodyPr wrap="none">
              <a:spAutoFit/>
            </a:bodyPr>
            <a:lstStyle/>
            <a:p>
              <a:r>
                <a:rPr lang="en-US" sz="3600" dirty="0" smtClean="0">
                  <a:solidFill>
                    <a:prstClr val="black"/>
                  </a:solidFill>
                </a:rPr>
                <a:t>=</a:t>
              </a:r>
              <a:endParaRPr lang="en-US" dirty="0"/>
            </a:p>
          </p:txBody>
        </p:sp>
      </p:grpSp>
      <p:sp>
        <p:nvSpPr>
          <p:cNvPr id="38" name="Title 1"/>
          <p:cNvSpPr>
            <a:spLocks noGrp="1"/>
          </p:cNvSpPr>
          <p:nvPr>
            <p:ph type="title"/>
          </p:nvPr>
        </p:nvSpPr>
        <p:spPr>
          <a:xfrm>
            <a:off x="457200" y="0"/>
            <a:ext cx="8229600" cy="835577"/>
          </a:xfrm>
        </p:spPr>
        <p:txBody>
          <a:bodyPr/>
          <a:lstStyle/>
          <a:p>
            <a:r>
              <a:rPr lang="en-US" dirty="0" smtClean="0"/>
              <a:t>1D example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5447" y="41235"/>
            <a:ext cx="8229600" cy="1143000"/>
          </a:xfrm>
        </p:spPr>
        <p:txBody>
          <a:bodyPr/>
          <a:lstStyle/>
          <a:p>
            <a:r>
              <a:rPr lang="en-US" dirty="0" smtClean="0"/>
              <a:t>What is the preferred value of </a:t>
            </a:r>
            <a:r>
              <a:rPr lang="en-US" b="1" dirty="0" smtClean="0"/>
              <a:t>a </a:t>
            </a:r>
            <a:r>
              <a:rPr lang="en-US" dirty="0" smtClean="0"/>
              <a:t>as we change </a:t>
            </a:r>
            <a:r>
              <a:rPr lang="en-US" b="1" dirty="0" err="1" smtClean="0"/>
              <a:t>r</a:t>
            </a:r>
            <a:r>
              <a:rPr lang="en-US" dirty="0" smtClean="0"/>
              <a:t>?</a:t>
            </a:r>
            <a:endParaRPr lang="en-US" dirty="0"/>
          </a:p>
        </p:txBody>
      </p:sp>
      <p:grpSp>
        <p:nvGrpSpPr>
          <p:cNvPr id="19" name="Group 18"/>
          <p:cNvGrpSpPr/>
          <p:nvPr/>
        </p:nvGrpSpPr>
        <p:grpSpPr>
          <a:xfrm>
            <a:off x="1756638" y="2914692"/>
            <a:ext cx="5677499" cy="1042020"/>
            <a:chOff x="1369023" y="5578319"/>
            <a:chExt cx="5677499" cy="1042020"/>
          </a:xfrm>
        </p:grpSpPr>
        <p:pic>
          <p:nvPicPr>
            <p:cNvPr id="15" name="Picture 14"/>
            <p:cNvPicPr>
              <a:picLocks noChangeAspect="1"/>
            </p:cNvPicPr>
            <p:nvPr/>
          </p:nvPicPr>
          <p:blipFill>
            <a:blip r:embed="rId2"/>
            <a:stretch>
              <a:fillRect/>
            </a:stretch>
          </p:blipFill>
          <p:spPr>
            <a:xfrm>
              <a:off x="2650104" y="5585872"/>
              <a:ext cx="4396418" cy="747391"/>
            </a:xfrm>
            <a:prstGeom prst="rect">
              <a:avLst/>
            </a:prstGeom>
            <a:ln>
              <a:solidFill>
                <a:srgbClr val="FF0000"/>
              </a:solidFill>
            </a:ln>
          </p:spPr>
        </p:pic>
        <p:pic>
          <p:nvPicPr>
            <p:cNvPr id="16" name="Picture 15"/>
            <p:cNvPicPr>
              <a:picLocks noChangeAspect="1"/>
            </p:cNvPicPr>
            <p:nvPr/>
          </p:nvPicPr>
          <p:blipFill>
            <a:blip r:embed="rId3"/>
            <a:srcRect r="64280"/>
            <a:stretch>
              <a:fillRect/>
            </a:stretch>
          </p:blipFill>
          <p:spPr bwMode="auto">
            <a:xfrm>
              <a:off x="1369023" y="5578319"/>
              <a:ext cx="1221109" cy="1042020"/>
            </a:xfrm>
            <a:prstGeom prst="rect">
              <a:avLst/>
            </a:prstGeom>
            <a:noFill/>
            <a:ln w="9525">
              <a:noFill/>
              <a:miter lim="800000"/>
              <a:headEnd/>
              <a:tailEnd/>
            </a:ln>
          </p:spPr>
        </p:pic>
      </p:grpSp>
      <p:cxnSp>
        <p:nvCxnSpPr>
          <p:cNvPr id="20" name="Straight Connector 19"/>
          <p:cNvCxnSpPr/>
          <p:nvPr/>
        </p:nvCxnSpPr>
        <p:spPr>
          <a:xfrm>
            <a:off x="742242" y="2759189"/>
            <a:ext cx="752137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flipV="1">
            <a:off x="2152526" y="2124209"/>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2713284" y="1415008"/>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5400000" flipH="1" flipV="1">
            <a:off x="2750264" y="2136410"/>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3311022" y="1427209"/>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rot="5400000" flipH="1" flipV="1">
            <a:off x="3377046" y="2136419"/>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3937804" y="1427218"/>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341806" y="1758842"/>
            <a:ext cx="3135744" cy="461665"/>
          </a:xfrm>
          <a:prstGeom prst="rect">
            <a:avLst/>
          </a:prstGeom>
          <a:noFill/>
        </p:spPr>
        <p:txBody>
          <a:bodyPr wrap="none" rtlCol="0">
            <a:spAutoFit/>
          </a:bodyPr>
          <a:lstStyle/>
          <a:p>
            <a:r>
              <a:rPr lang="en-US" dirty="0" smtClean="0"/>
              <a:t> I = </a:t>
            </a:r>
            <a:r>
              <a:rPr lang="en-US" b="1" dirty="0" smtClean="0"/>
              <a:t>[1, 1, 1, a, 0, 0, 0]</a:t>
            </a:r>
            <a:endParaRPr lang="en-US" dirty="0"/>
          </a:p>
        </p:txBody>
      </p:sp>
      <p:sp>
        <p:nvSpPr>
          <p:cNvPr id="28" name="Oval 27"/>
          <p:cNvSpPr/>
          <p:nvPr/>
        </p:nvSpPr>
        <p:spPr>
          <a:xfrm>
            <a:off x="4943960" y="2688932"/>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541698" y="2701133"/>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68480" y="2701142"/>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rot="5400000" flipH="1" flipV="1">
            <a:off x="4292645" y="2532410"/>
            <a:ext cx="428818" cy="824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280258" y="1819088"/>
            <a:ext cx="527007" cy="461665"/>
          </a:xfrm>
          <a:prstGeom prst="rect">
            <a:avLst/>
          </a:prstGeom>
          <a:noFill/>
        </p:spPr>
        <p:txBody>
          <a:bodyPr wrap="none" rtlCol="0">
            <a:spAutoFit/>
          </a:bodyPr>
          <a:lstStyle/>
          <a:p>
            <a:r>
              <a:rPr lang="en-US" dirty="0" smtClean="0"/>
              <a:t>a?</a:t>
            </a:r>
            <a:endParaRPr lang="en-US" dirty="0"/>
          </a:p>
        </p:txBody>
      </p:sp>
      <p:grpSp>
        <p:nvGrpSpPr>
          <p:cNvPr id="57" name="Group 56"/>
          <p:cNvGrpSpPr/>
          <p:nvPr/>
        </p:nvGrpSpPr>
        <p:grpSpPr>
          <a:xfrm>
            <a:off x="152400" y="4202428"/>
            <a:ext cx="8991600" cy="2556612"/>
            <a:chOff x="152400" y="4202428"/>
            <a:chExt cx="8991600" cy="2556612"/>
          </a:xfrm>
        </p:grpSpPr>
        <p:cxnSp>
          <p:nvCxnSpPr>
            <p:cNvPr id="49" name="Straight Arrow Connector 48"/>
            <p:cNvCxnSpPr>
              <a:stCxn id="42" idx="2"/>
            </p:cNvCxnSpPr>
            <p:nvPr/>
          </p:nvCxnSpPr>
          <p:spPr>
            <a:xfrm rot="16200000" flipH="1">
              <a:off x="1113138" y="4370407"/>
              <a:ext cx="374381" cy="384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42" idx="2"/>
            </p:cNvCxnSpPr>
            <p:nvPr/>
          </p:nvCxnSpPr>
          <p:spPr>
            <a:xfrm rot="16200000" flipH="1">
              <a:off x="1999701" y="3483843"/>
              <a:ext cx="324902" cy="17620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2" idx="2"/>
            </p:cNvCxnSpPr>
            <p:nvPr/>
          </p:nvCxnSpPr>
          <p:spPr>
            <a:xfrm rot="16200000" flipH="1">
              <a:off x="3224398" y="2259147"/>
              <a:ext cx="283670" cy="4170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42" idx="2"/>
            </p:cNvCxnSpPr>
            <p:nvPr/>
          </p:nvCxnSpPr>
          <p:spPr>
            <a:xfrm rot="16200000" flipH="1">
              <a:off x="4362503" y="1121042"/>
              <a:ext cx="324902" cy="64876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152400" y="4295899"/>
              <a:ext cx="8991600" cy="2463141"/>
              <a:chOff x="0" y="2183386"/>
              <a:chExt cx="8991600" cy="2650552"/>
            </a:xfrm>
          </p:grpSpPr>
          <p:sp>
            <p:nvSpPr>
              <p:cNvPr id="3" name="TextBox 2"/>
              <p:cNvSpPr txBox="1">
                <a:spLocks noChangeArrowheads="1"/>
              </p:cNvSpPr>
              <p:nvPr/>
            </p:nvSpPr>
            <p:spPr bwMode="auto">
              <a:xfrm>
                <a:off x="7593632" y="2217853"/>
                <a:ext cx="781050" cy="397433"/>
              </a:xfrm>
              <a:prstGeom prst="rect">
                <a:avLst/>
              </a:prstGeom>
              <a:noFill/>
              <a:ln w="9525">
                <a:noFill/>
                <a:miter lim="800000"/>
                <a:headEnd/>
                <a:tailEnd/>
              </a:ln>
            </p:spPr>
            <p:txBody>
              <a:bodyPr wrap="square">
                <a:prstTxWarp prst="textNoShape">
                  <a:avLst/>
                </a:prstTxWarp>
                <a:spAutoFit/>
              </a:bodyPr>
              <a:lstStyle/>
              <a:p>
                <a:r>
                  <a:rPr lang="en-US" sz="1800" dirty="0" err="1"/>
                  <a:t>r</a:t>
                </a:r>
                <a:r>
                  <a:rPr lang="en-US" sz="1800" dirty="0"/>
                  <a:t> = 10</a:t>
                </a:r>
              </a:p>
            </p:txBody>
          </p:sp>
          <p:grpSp>
            <p:nvGrpSpPr>
              <p:cNvPr id="4" name="Group 20"/>
              <p:cNvGrpSpPr>
                <a:grpSpLocks/>
              </p:cNvGrpSpPr>
              <p:nvPr/>
            </p:nvGrpSpPr>
            <p:grpSpPr bwMode="auto">
              <a:xfrm>
                <a:off x="4367213" y="2183386"/>
                <a:ext cx="2339975" cy="2642614"/>
                <a:chOff x="4366703" y="2183649"/>
                <a:chExt cx="2340267" cy="2642846"/>
              </a:xfrm>
            </p:grpSpPr>
            <p:sp>
              <p:nvSpPr>
                <p:cNvPr id="5" name="TextBox 7"/>
                <p:cNvSpPr txBox="1">
                  <a:spLocks noChangeArrowheads="1"/>
                </p:cNvSpPr>
                <p:nvPr/>
              </p:nvSpPr>
              <p:spPr bwMode="auto">
                <a:xfrm>
                  <a:off x="5236907" y="2183649"/>
                  <a:ext cx="652981" cy="397468"/>
                </a:xfrm>
                <a:prstGeom prst="rect">
                  <a:avLst/>
                </a:prstGeom>
                <a:noFill/>
                <a:ln w="9525">
                  <a:noFill/>
                  <a:miter lim="800000"/>
                  <a:headEnd/>
                  <a:tailEnd/>
                </a:ln>
              </p:spPr>
              <p:txBody>
                <a:bodyPr wrap="square">
                  <a:prstTxWarp prst="textNoShape">
                    <a:avLst/>
                  </a:prstTxWarp>
                  <a:spAutoFit/>
                </a:bodyPr>
                <a:lstStyle/>
                <a:p>
                  <a:r>
                    <a:rPr lang="en-US" sz="1800" dirty="0" err="1"/>
                    <a:t>r</a:t>
                  </a:r>
                  <a:r>
                    <a:rPr lang="en-US" sz="1800" dirty="0"/>
                    <a:t> = 2</a:t>
                  </a:r>
                </a:p>
              </p:txBody>
            </p:sp>
            <p:sp>
              <p:nvSpPr>
                <p:cNvPr id="6" name="TextBox 8"/>
                <p:cNvSpPr txBox="1">
                  <a:spLocks noChangeArrowheads="1"/>
                </p:cNvSpPr>
                <p:nvPr/>
              </p:nvSpPr>
              <p:spPr bwMode="auto">
                <a:xfrm>
                  <a:off x="4366703" y="2461746"/>
                  <a:ext cx="2340267" cy="397468"/>
                </a:xfrm>
                <a:prstGeom prst="rect">
                  <a:avLst/>
                </a:prstGeom>
                <a:noFill/>
                <a:ln w="9525">
                  <a:noFill/>
                  <a:miter lim="800000"/>
                  <a:headEnd/>
                  <a:tailEnd/>
                </a:ln>
              </p:spPr>
              <p:txBody>
                <a:bodyPr wrap="square">
                  <a:prstTxWarp prst="textNoShape">
                    <a:avLst/>
                  </a:prstTxWarp>
                  <a:spAutoFit/>
                </a:bodyPr>
                <a:lstStyle/>
                <a:p>
                  <a:r>
                    <a:rPr lang="en-US" sz="1800"/>
                    <a:t>Gaussian distribution</a:t>
                  </a:r>
                </a:p>
              </p:txBody>
            </p:sp>
            <p:pic>
              <p:nvPicPr>
                <p:cNvPr id="7" name="Picture 12"/>
                <p:cNvPicPr>
                  <a:picLocks noChangeAspect="1"/>
                </p:cNvPicPr>
                <p:nvPr/>
              </p:nvPicPr>
              <p:blipFill>
                <a:blip r:embed="rId4"/>
                <a:srcRect/>
                <a:stretch>
                  <a:fillRect/>
                </a:stretch>
              </p:blipFill>
              <p:spPr bwMode="auto">
                <a:xfrm>
                  <a:off x="4597158" y="2869031"/>
                  <a:ext cx="2032456" cy="1957464"/>
                </a:xfrm>
                <a:prstGeom prst="rect">
                  <a:avLst/>
                </a:prstGeom>
                <a:noFill/>
                <a:ln w="9525">
                  <a:noFill/>
                  <a:miter lim="800000"/>
                  <a:headEnd/>
                  <a:tailEnd/>
                </a:ln>
              </p:spPr>
            </p:pic>
          </p:grpSp>
          <p:grpSp>
            <p:nvGrpSpPr>
              <p:cNvPr id="8" name="Group 21"/>
              <p:cNvGrpSpPr>
                <a:grpSpLocks/>
              </p:cNvGrpSpPr>
              <p:nvPr/>
            </p:nvGrpSpPr>
            <p:grpSpPr bwMode="auto">
              <a:xfrm>
                <a:off x="1971675" y="2183959"/>
                <a:ext cx="2352675" cy="2615054"/>
                <a:chOff x="1971209" y="2183417"/>
                <a:chExt cx="2353341" cy="2616188"/>
              </a:xfrm>
            </p:grpSpPr>
            <p:sp>
              <p:nvSpPr>
                <p:cNvPr id="9" name="TextBox 9"/>
                <p:cNvSpPr txBox="1">
                  <a:spLocks noChangeArrowheads="1"/>
                </p:cNvSpPr>
                <p:nvPr/>
              </p:nvSpPr>
              <p:spPr bwMode="auto">
                <a:xfrm>
                  <a:off x="2880611" y="2183417"/>
                  <a:ext cx="652981" cy="397605"/>
                </a:xfrm>
                <a:prstGeom prst="rect">
                  <a:avLst/>
                </a:prstGeom>
                <a:noFill/>
                <a:ln w="9525">
                  <a:noFill/>
                  <a:miter lim="800000"/>
                  <a:headEnd/>
                  <a:tailEnd/>
                </a:ln>
              </p:spPr>
              <p:txBody>
                <a:bodyPr wrap="square">
                  <a:prstTxWarp prst="textNoShape">
                    <a:avLst/>
                  </a:prstTxWarp>
                  <a:spAutoFit/>
                </a:bodyPr>
                <a:lstStyle/>
                <a:p>
                  <a:r>
                    <a:rPr lang="en-US" sz="1800" dirty="0" err="1"/>
                    <a:t>r</a:t>
                  </a:r>
                  <a:r>
                    <a:rPr lang="en-US" sz="1800" dirty="0"/>
                    <a:t> = 1</a:t>
                  </a:r>
                </a:p>
              </p:txBody>
            </p:sp>
            <p:sp>
              <p:nvSpPr>
                <p:cNvPr id="10" name="TextBox 10"/>
                <p:cNvSpPr txBox="1">
                  <a:spLocks noChangeArrowheads="1"/>
                </p:cNvSpPr>
                <p:nvPr/>
              </p:nvSpPr>
              <p:spPr bwMode="auto">
                <a:xfrm>
                  <a:off x="1971209" y="2449506"/>
                  <a:ext cx="2353341" cy="397606"/>
                </a:xfrm>
                <a:prstGeom prst="rect">
                  <a:avLst/>
                </a:prstGeom>
                <a:noFill/>
                <a:ln w="9525">
                  <a:noFill/>
                  <a:miter lim="800000"/>
                  <a:headEnd/>
                  <a:tailEnd/>
                </a:ln>
              </p:spPr>
              <p:txBody>
                <a:bodyPr wrap="square">
                  <a:prstTxWarp prst="textNoShape">
                    <a:avLst/>
                  </a:prstTxWarp>
                  <a:spAutoFit/>
                </a:bodyPr>
                <a:lstStyle/>
                <a:p>
                  <a:r>
                    <a:rPr lang="en-US" sz="1800" dirty="0" err="1"/>
                    <a:t>Laplacian</a:t>
                  </a:r>
                  <a:r>
                    <a:rPr lang="en-US" sz="1800" dirty="0"/>
                    <a:t> distribution</a:t>
                  </a:r>
                </a:p>
              </p:txBody>
            </p:sp>
            <p:pic>
              <p:nvPicPr>
                <p:cNvPr id="11" name="Picture 13"/>
                <p:cNvPicPr>
                  <a:picLocks noChangeAspect="1"/>
                </p:cNvPicPr>
                <p:nvPr/>
              </p:nvPicPr>
              <p:blipFill>
                <a:blip r:embed="rId5"/>
                <a:srcRect/>
                <a:stretch>
                  <a:fillRect/>
                </a:stretch>
              </p:blipFill>
              <p:spPr bwMode="auto">
                <a:xfrm>
                  <a:off x="2254378" y="2858142"/>
                  <a:ext cx="2023281" cy="1941463"/>
                </a:xfrm>
                <a:prstGeom prst="rect">
                  <a:avLst/>
                </a:prstGeom>
                <a:noFill/>
                <a:ln w="9525">
                  <a:noFill/>
                  <a:miter lim="800000"/>
                  <a:headEnd/>
                  <a:tailEnd/>
                </a:ln>
              </p:spPr>
            </p:pic>
          </p:grpSp>
          <p:pic>
            <p:nvPicPr>
              <p:cNvPr id="12" name="Picture 11"/>
              <p:cNvPicPr>
                <a:picLocks noChangeAspect="1"/>
              </p:cNvPicPr>
              <p:nvPr/>
            </p:nvPicPr>
            <p:blipFill>
              <a:blip r:embed="rId6"/>
              <a:srcRect/>
              <a:stretch>
                <a:fillRect/>
              </a:stretch>
            </p:blipFill>
            <p:spPr bwMode="auto">
              <a:xfrm>
                <a:off x="0" y="2892425"/>
                <a:ext cx="2024063" cy="1941513"/>
              </a:xfrm>
              <a:prstGeom prst="rect">
                <a:avLst/>
              </a:prstGeom>
              <a:noFill/>
              <a:ln w="9525">
                <a:noFill/>
                <a:miter lim="800000"/>
                <a:headEnd/>
                <a:tailEnd/>
              </a:ln>
            </p:spPr>
          </p:pic>
          <p:pic>
            <p:nvPicPr>
              <p:cNvPr id="13" name="Picture 12"/>
              <p:cNvPicPr>
                <a:picLocks noChangeAspect="1"/>
              </p:cNvPicPr>
              <p:nvPr/>
            </p:nvPicPr>
            <p:blipFill>
              <a:blip r:embed="rId7"/>
              <a:srcRect/>
              <a:stretch>
                <a:fillRect/>
              </a:stretch>
            </p:blipFill>
            <p:spPr bwMode="auto">
              <a:xfrm>
                <a:off x="6969125" y="2847975"/>
                <a:ext cx="2022475" cy="1930400"/>
              </a:xfrm>
              <a:prstGeom prst="rect">
                <a:avLst/>
              </a:prstGeom>
              <a:noFill/>
              <a:ln w="9525">
                <a:noFill/>
                <a:miter lim="800000"/>
                <a:headEnd/>
                <a:tailEnd/>
              </a:ln>
            </p:spPr>
          </p:pic>
          <p:sp>
            <p:nvSpPr>
              <p:cNvPr id="14" name="TextBox 13"/>
              <p:cNvSpPr txBox="1">
                <a:spLocks noChangeArrowheads="1"/>
              </p:cNvSpPr>
              <p:nvPr/>
            </p:nvSpPr>
            <p:spPr bwMode="auto">
              <a:xfrm>
                <a:off x="579438" y="2484438"/>
                <a:ext cx="844550" cy="397433"/>
              </a:xfrm>
              <a:prstGeom prst="rect">
                <a:avLst/>
              </a:prstGeom>
              <a:noFill/>
              <a:ln w="9525">
                <a:noFill/>
                <a:miter lim="800000"/>
                <a:headEnd/>
                <a:tailEnd/>
              </a:ln>
            </p:spPr>
            <p:txBody>
              <a:bodyPr wrap="square">
                <a:prstTxWarp prst="textNoShape">
                  <a:avLst/>
                </a:prstTxWarp>
                <a:spAutoFit/>
              </a:bodyPr>
              <a:lstStyle/>
              <a:p>
                <a:r>
                  <a:rPr lang="en-US" sz="1800"/>
                  <a:t>r = 0.5</a:t>
                </a:r>
              </a:p>
            </p:txBody>
          </p:sp>
        </p:grpSp>
      </p:grpSp>
      <p:grpSp>
        <p:nvGrpSpPr>
          <p:cNvPr id="39" name="Group 38"/>
          <p:cNvGrpSpPr/>
          <p:nvPr/>
        </p:nvGrpSpPr>
        <p:grpSpPr>
          <a:xfrm>
            <a:off x="890591" y="3397556"/>
            <a:ext cx="2097089" cy="996961"/>
            <a:chOff x="989556" y="5615872"/>
            <a:chExt cx="2097089" cy="996961"/>
          </a:xfrm>
        </p:grpSpPr>
        <p:grpSp>
          <p:nvGrpSpPr>
            <p:cNvPr id="40" name="Group 39"/>
            <p:cNvGrpSpPr/>
            <p:nvPr/>
          </p:nvGrpSpPr>
          <p:grpSpPr>
            <a:xfrm>
              <a:off x="989556" y="5842895"/>
              <a:ext cx="2097089" cy="769938"/>
              <a:chOff x="6295270" y="5090876"/>
              <a:chExt cx="2097089" cy="769938"/>
            </a:xfrm>
          </p:grpSpPr>
          <p:sp>
            <p:nvSpPr>
              <p:cNvPr id="42" name="TextBox 9"/>
              <p:cNvSpPr txBox="1">
                <a:spLocks noChangeArrowheads="1"/>
              </p:cNvSpPr>
              <p:nvPr/>
            </p:nvSpPr>
            <p:spPr bwMode="auto">
              <a:xfrm>
                <a:off x="6295270" y="5300426"/>
                <a:ext cx="781050" cy="368300"/>
              </a:xfrm>
              <a:prstGeom prst="rect">
                <a:avLst/>
              </a:prstGeom>
              <a:noFill/>
              <a:ln w="9525">
                <a:noFill/>
                <a:miter lim="800000"/>
                <a:headEnd/>
                <a:tailEnd/>
              </a:ln>
            </p:spPr>
            <p:txBody>
              <a:bodyPr wrap="none">
                <a:prstTxWarp prst="textNoShape">
                  <a:avLst/>
                </a:prstTxWarp>
                <a:spAutoFit/>
              </a:bodyPr>
              <a:lstStyle/>
              <a:p>
                <a:r>
                  <a:rPr lang="en-US" sz="1800" dirty="0" err="1"/>
                  <a:t>p(x</a:t>
                </a:r>
                <a:r>
                  <a:rPr lang="en-US" sz="1800" dirty="0"/>
                  <a:t>) =</a:t>
                </a:r>
              </a:p>
            </p:txBody>
          </p:sp>
          <p:grpSp>
            <p:nvGrpSpPr>
              <p:cNvPr id="43" name="Group 19"/>
              <p:cNvGrpSpPr>
                <a:grpSpLocks/>
              </p:cNvGrpSpPr>
              <p:nvPr/>
            </p:nvGrpSpPr>
            <p:grpSpPr bwMode="auto">
              <a:xfrm>
                <a:off x="7068384" y="5090876"/>
                <a:ext cx="1323975" cy="769938"/>
                <a:chOff x="6295255" y="4851525"/>
                <a:chExt cx="1324905" cy="770576"/>
              </a:xfrm>
            </p:grpSpPr>
            <p:sp>
              <p:nvSpPr>
                <p:cNvPr id="44" name="Rectangle 10"/>
                <p:cNvSpPr>
                  <a:spLocks noChangeArrowheads="1"/>
                </p:cNvSpPr>
                <p:nvPr/>
              </p:nvSpPr>
              <p:spPr bwMode="auto">
                <a:xfrm>
                  <a:off x="6303456" y="4851525"/>
                  <a:ext cx="1287920" cy="369332"/>
                </a:xfrm>
                <a:prstGeom prst="rect">
                  <a:avLst/>
                </a:prstGeom>
                <a:noFill/>
                <a:ln w="9525">
                  <a:noFill/>
                  <a:miter lim="800000"/>
                  <a:headEnd/>
                  <a:tailEnd/>
                </a:ln>
              </p:spPr>
              <p:txBody>
                <a:bodyPr wrap="none">
                  <a:prstTxWarp prst="textNoShape">
                    <a:avLst/>
                  </a:prstTxWarp>
                  <a:spAutoFit/>
                </a:bodyPr>
                <a:lstStyle/>
                <a:p>
                  <a:r>
                    <a:rPr lang="en-US" sz="1800" dirty="0"/>
                    <a:t>exp(-|</a:t>
                  </a:r>
                  <a:r>
                    <a:rPr lang="en-US" sz="1800" dirty="0" err="1"/>
                    <a:t>x/s|</a:t>
                  </a:r>
                  <a:r>
                    <a:rPr lang="en-US" sz="1800" baseline="30000" dirty="0" err="1"/>
                    <a:t>r</a:t>
                  </a:r>
                  <a:r>
                    <a:rPr lang="en-US" sz="1800" dirty="0"/>
                    <a:t>)</a:t>
                  </a:r>
                </a:p>
              </p:txBody>
            </p:sp>
            <p:cxnSp>
              <p:nvCxnSpPr>
                <p:cNvPr id="46" name="Straight Connector 45"/>
                <p:cNvCxnSpPr/>
                <p:nvPr/>
              </p:nvCxnSpPr>
              <p:spPr>
                <a:xfrm>
                  <a:off x="6295255" y="5253496"/>
                  <a:ext cx="13249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TextBox 11"/>
                <p:cNvSpPr txBox="1">
                  <a:spLocks noChangeArrowheads="1"/>
                </p:cNvSpPr>
                <p:nvPr/>
              </p:nvSpPr>
              <p:spPr bwMode="auto">
                <a:xfrm>
                  <a:off x="6318772" y="5252769"/>
                  <a:ext cx="1131778" cy="369332"/>
                </a:xfrm>
                <a:prstGeom prst="rect">
                  <a:avLst/>
                </a:prstGeom>
                <a:noFill/>
                <a:ln w="9525">
                  <a:noFill/>
                  <a:miter lim="800000"/>
                  <a:headEnd/>
                  <a:tailEnd/>
                </a:ln>
              </p:spPr>
              <p:txBody>
                <a:bodyPr wrap="none">
                  <a:prstTxWarp prst="textNoShape">
                    <a:avLst/>
                  </a:prstTxWarp>
                  <a:spAutoFit/>
                </a:bodyPr>
                <a:lstStyle/>
                <a:p>
                  <a:r>
                    <a:rPr lang="en-US" sz="1800" dirty="0"/>
                    <a:t>2s/r</a:t>
                  </a:r>
                  <a:r>
                    <a:rPr lang="en-US" sz="1800" dirty="0">
                      <a:latin typeface="Symbol" pitchFamily="-1" charset="2"/>
                      <a:ea typeface="Symbol" pitchFamily="-1" charset="2"/>
                      <a:cs typeface="Symbol" pitchFamily="-1" charset="2"/>
                    </a:rPr>
                    <a:t>G</a:t>
                  </a:r>
                  <a:r>
                    <a:rPr lang="en-US" sz="1800" dirty="0"/>
                    <a:t>(1/r)</a:t>
                  </a:r>
                </a:p>
              </p:txBody>
            </p:sp>
          </p:grpSp>
        </p:grpSp>
        <p:cxnSp>
          <p:nvCxnSpPr>
            <p:cNvPr id="41" name="Straight Arrow Connector 40"/>
            <p:cNvCxnSpPr/>
            <p:nvPr/>
          </p:nvCxnSpPr>
          <p:spPr>
            <a:xfrm rot="5400000" flipH="1" flipV="1">
              <a:off x="2580302" y="5675893"/>
              <a:ext cx="316729" cy="1966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41300" y="342900"/>
            <a:ext cx="8661400" cy="6172200"/>
          </a:xfrm>
          <a:prstGeom prst="rect">
            <a:avLst/>
          </a:prstGeom>
        </p:spPr>
      </p:pic>
      <p:sp>
        <p:nvSpPr>
          <p:cNvPr id="4" name="Title 1"/>
          <p:cNvSpPr txBox="1">
            <a:spLocks/>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ＭＳ Ｐゴシック" charset="-128"/>
                <a:cs typeface="ＭＳ Ｐゴシック" charset="-128"/>
              </a:rPr>
              <a:t>1D example</a:t>
            </a:r>
            <a:endParaRPr kumimoji="0" lang="en-US" sz="4400" b="0" i="0" u="none" strike="noStrike" kern="1200" cap="none" spc="0" normalizeH="0" baseline="0" noProof="0" dirty="0">
              <a:ln>
                <a:noFill/>
              </a:ln>
              <a:solidFill>
                <a:schemeClr val="tx1"/>
              </a:solidFill>
              <a:effectLst/>
              <a:uLnTx/>
              <a:uFillTx/>
              <a:latin typeface="+mj-lt"/>
              <a:ea typeface="ＭＳ Ｐゴシック" charset="-128"/>
              <a:cs typeface="ＭＳ Ｐゴシック" charset="-128"/>
            </a:endParaRPr>
          </a:p>
        </p:txBody>
      </p:sp>
      <p:pic>
        <p:nvPicPr>
          <p:cNvPr id="7" name="Picture 6"/>
          <p:cNvPicPr>
            <a:picLocks noChangeAspect="1"/>
          </p:cNvPicPr>
          <p:nvPr/>
        </p:nvPicPr>
        <p:blipFill>
          <a:blip r:embed="rId3"/>
          <a:stretch>
            <a:fillRect/>
          </a:stretch>
        </p:blipFill>
        <p:spPr>
          <a:xfrm>
            <a:off x="1446023" y="1075034"/>
            <a:ext cx="4396418" cy="747391"/>
          </a:xfrm>
          <a:prstGeom prst="rect">
            <a:avLst/>
          </a:prstGeom>
          <a:ln>
            <a:solidFill>
              <a:srgbClr val="FF0000"/>
            </a:solidFill>
          </a:ln>
        </p:spPr>
      </p:pic>
      <p:sp>
        <p:nvSpPr>
          <p:cNvPr id="8" name="TextBox 7"/>
          <p:cNvSpPr txBox="1"/>
          <p:nvPr/>
        </p:nvSpPr>
        <p:spPr>
          <a:xfrm>
            <a:off x="1566953" y="6396335"/>
            <a:ext cx="6947334" cy="461665"/>
          </a:xfrm>
          <a:prstGeom prst="rect">
            <a:avLst/>
          </a:prstGeom>
          <a:noFill/>
        </p:spPr>
        <p:txBody>
          <a:bodyPr wrap="none" rtlCol="0">
            <a:spAutoFit/>
          </a:bodyPr>
          <a:lstStyle/>
          <a:p>
            <a:r>
              <a:rPr lang="en-US" dirty="0" smtClean="0"/>
              <a:t>For different values of </a:t>
            </a:r>
            <a:r>
              <a:rPr lang="en-US" b="1" dirty="0" err="1" smtClean="0"/>
              <a:t>r</a:t>
            </a:r>
            <a:r>
              <a:rPr lang="en-US" dirty="0" smtClean="0"/>
              <a:t> we get different maximum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637731"/>
            <a:ext cx="3127362" cy="2228589"/>
          </a:xfrm>
          <a:prstGeom prst="rect">
            <a:avLst/>
          </a:prstGeom>
        </p:spPr>
      </p:pic>
      <p:grpSp>
        <p:nvGrpSpPr>
          <p:cNvPr id="45" name="Group 44"/>
          <p:cNvGrpSpPr/>
          <p:nvPr/>
        </p:nvGrpSpPr>
        <p:grpSpPr>
          <a:xfrm>
            <a:off x="3435939" y="731231"/>
            <a:ext cx="4791616" cy="2000374"/>
            <a:chOff x="3435939" y="731231"/>
            <a:chExt cx="4791616" cy="2000374"/>
          </a:xfrm>
        </p:grpSpPr>
        <p:cxnSp>
          <p:nvCxnSpPr>
            <p:cNvPr id="6" name="Straight Connector 5"/>
            <p:cNvCxnSpPr/>
            <p:nvPr/>
          </p:nvCxnSpPr>
          <p:spPr>
            <a:xfrm>
              <a:off x="3435939" y="2080189"/>
              <a:ext cx="479161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flipH="1" flipV="1">
              <a:off x="3698415" y="1440432"/>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4259173" y="731231"/>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5400000" flipH="1" flipV="1">
              <a:off x="4296153" y="1452633"/>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856911" y="743432"/>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rot="5400000" flipH="1" flipV="1">
              <a:off x="4922935" y="1452642"/>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5483693" y="743441"/>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971642" y="2269940"/>
              <a:ext cx="3392425" cy="461665"/>
            </a:xfrm>
            <a:prstGeom prst="rect">
              <a:avLst/>
            </a:prstGeom>
            <a:noFill/>
          </p:spPr>
          <p:txBody>
            <a:bodyPr wrap="none" rtlCol="0">
              <a:spAutoFit/>
            </a:bodyPr>
            <a:lstStyle/>
            <a:p>
              <a:r>
                <a:rPr lang="en-US" dirty="0" smtClean="0"/>
                <a:t> I = </a:t>
              </a:r>
              <a:r>
                <a:rPr lang="en-US" b="1" dirty="0" smtClean="0"/>
                <a:t>[1, 1, 1, 0.5, 0, 0, 0]</a:t>
              </a:r>
              <a:endParaRPr lang="en-US" dirty="0"/>
            </a:p>
          </p:txBody>
        </p:sp>
        <p:sp>
          <p:nvSpPr>
            <p:cNvPr id="14" name="Oval 13"/>
            <p:cNvSpPr/>
            <p:nvPr/>
          </p:nvSpPr>
          <p:spPr>
            <a:xfrm>
              <a:off x="6489849" y="2005155"/>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087587" y="2017356"/>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714369" y="2017365"/>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a:endCxn id="21" idx="4"/>
            </p:cNvCxnSpPr>
            <p:nvPr/>
          </p:nvCxnSpPr>
          <p:spPr>
            <a:xfrm rot="16200000" flipV="1">
              <a:off x="5776121" y="1794467"/>
              <a:ext cx="542092" cy="33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826147" y="1041819"/>
              <a:ext cx="963425" cy="461665"/>
            </a:xfrm>
            <a:prstGeom prst="rect">
              <a:avLst/>
            </a:prstGeom>
            <a:noFill/>
          </p:spPr>
          <p:txBody>
            <a:bodyPr wrap="none" rtlCol="0">
              <a:spAutoFit/>
            </a:bodyPr>
            <a:lstStyle/>
            <a:p>
              <a:r>
                <a:rPr lang="en-US" dirty="0" smtClean="0"/>
                <a:t>a=0.5</a:t>
              </a:r>
              <a:endParaRPr lang="en-US" dirty="0"/>
            </a:p>
          </p:txBody>
        </p:sp>
        <p:sp>
          <p:nvSpPr>
            <p:cNvPr id="21" name="Oval 20"/>
            <p:cNvSpPr/>
            <p:nvPr/>
          </p:nvSpPr>
          <p:spPr>
            <a:xfrm>
              <a:off x="5987784" y="1409622"/>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3307855" y="3890945"/>
            <a:ext cx="4791616" cy="2359360"/>
            <a:chOff x="3307855" y="3890945"/>
            <a:chExt cx="4791616" cy="2359360"/>
          </a:xfrm>
        </p:grpSpPr>
        <p:cxnSp>
          <p:nvCxnSpPr>
            <p:cNvPr id="25" name="Straight Connector 24"/>
            <p:cNvCxnSpPr/>
            <p:nvPr/>
          </p:nvCxnSpPr>
          <p:spPr>
            <a:xfrm>
              <a:off x="3307855" y="5239903"/>
              <a:ext cx="479161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flipH="1" flipV="1">
              <a:off x="3570331" y="4600146"/>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131089" y="3890945"/>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rot="5400000" flipH="1" flipV="1">
              <a:off x="4168069" y="4612347"/>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4728827" y="3903146"/>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rot="5400000" flipH="1" flipV="1">
              <a:off x="4794851" y="4612356"/>
              <a:ext cx="1236976" cy="1588"/>
            </a:xfrm>
            <a:prstGeom prst="line">
              <a:avLst/>
            </a:prstGeom>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5355609" y="3903155"/>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835767" y="5359535"/>
              <a:ext cx="3135744" cy="461665"/>
            </a:xfrm>
            <a:prstGeom prst="rect">
              <a:avLst/>
            </a:prstGeom>
            <a:noFill/>
          </p:spPr>
          <p:txBody>
            <a:bodyPr wrap="none" rtlCol="0">
              <a:spAutoFit/>
            </a:bodyPr>
            <a:lstStyle/>
            <a:p>
              <a:r>
                <a:rPr lang="en-US" dirty="0" smtClean="0"/>
                <a:t> I = </a:t>
              </a:r>
              <a:r>
                <a:rPr lang="en-US" b="1" dirty="0" smtClean="0"/>
                <a:t>[1, 1, 1, 0, 0, 0, 0]</a:t>
              </a:r>
              <a:endParaRPr lang="en-US" dirty="0"/>
            </a:p>
          </p:txBody>
        </p:sp>
        <p:sp>
          <p:nvSpPr>
            <p:cNvPr id="33" name="Oval 32"/>
            <p:cNvSpPr/>
            <p:nvPr/>
          </p:nvSpPr>
          <p:spPr>
            <a:xfrm>
              <a:off x="6361765" y="5164869"/>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959503" y="5177070"/>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586285" y="5177079"/>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5698063" y="4201533"/>
              <a:ext cx="1322598" cy="461665"/>
            </a:xfrm>
            <a:prstGeom prst="rect">
              <a:avLst/>
            </a:prstGeom>
            <a:noFill/>
          </p:spPr>
          <p:txBody>
            <a:bodyPr wrap="none" rtlCol="0">
              <a:spAutoFit/>
            </a:bodyPr>
            <a:lstStyle/>
            <a:p>
              <a:r>
                <a:rPr lang="en-US" dirty="0" smtClean="0"/>
                <a:t>a=0 or 1</a:t>
              </a:r>
              <a:endParaRPr lang="en-US" dirty="0"/>
            </a:p>
          </p:txBody>
        </p:sp>
        <p:sp>
          <p:nvSpPr>
            <p:cNvPr id="38" name="Oval 37"/>
            <p:cNvSpPr/>
            <p:nvPr/>
          </p:nvSpPr>
          <p:spPr>
            <a:xfrm>
              <a:off x="5867491" y="5161450"/>
              <a:ext cx="115460" cy="1154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3832340" y="5788640"/>
              <a:ext cx="3135744" cy="461665"/>
            </a:xfrm>
            <a:prstGeom prst="rect">
              <a:avLst/>
            </a:prstGeom>
            <a:noFill/>
          </p:spPr>
          <p:txBody>
            <a:bodyPr wrap="none" rtlCol="0">
              <a:spAutoFit/>
            </a:bodyPr>
            <a:lstStyle/>
            <a:p>
              <a:r>
                <a:rPr lang="en-US" dirty="0" smtClean="0"/>
                <a:t> I = </a:t>
              </a:r>
              <a:r>
                <a:rPr lang="en-US" b="1" dirty="0" smtClean="0"/>
                <a:t>[1, 1, 1, 1, 0, 0, 0]</a:t>
              </a:r>
              <a:endParaRPr lang="en-US" dirty="0"/>
            </a:p>
          </p:txBody>
        </p:sp>
      </p:grpSp>
      <p:grpSp>
        <p:nvGrpSpPr>
          <p:cNvPr id="41" name="Group 40"/>
          <p:cNvGrpSpPr/>
          <p:nvPr/>
        </p:nvGrpSpPr>
        <p:grpSpPr>
          <a:xfrm>
            <a:off x="685630" y="266156"/>
            <a:ext cx="6001610" cy="1993225"/>
            <a:chOff x="685630" y="266156"/>
            <a:chExt cx="6001610" cy="1993225"/>
          </a:xfrm>
        </p:grpSpPr>
        <p:sp>
          <p:nvSpPr>
            <p:cNvPr id="3" name="TextBox 2"/>
            <p:cNvSpPr txBox="1"/>
            <p:nvPr/>
          </p:nvSpPr>
          <p:spPr>
            <a:xfrm>
              <a:off x="3392879" y="266156"/>
              <a:ext cx="638065" cy="461665"/>
            </a:xfrm>
            <a:prstGeom prst="rect">
              <a:avLst/>
            </a:prstGeom>
            <a:noFill/>
          </p:spPr>
          <p:txBody>
            <a:bodyPr wrap="none" rtlCol="0">
              <a:spAutoFit/>
            </a:bodyPr>
            <a:lstStyle/>
            <a:p>
              <a:r>
                <a:rPr lang="en-US" dirty="0" err="1" smtClean="0"/>
                <a:t>r</a:t>
              </a:r>
              <a:r>
                <a:rPr lang="en-US" dirty="0" smtClean="0"/>
                <a:t>=2</a:t>
              </a:r>
              <a:endParaRPr lang="en-US" dirty="0"/>
            </a:p>
          </p:txBody>
        </p:sp>
        <p:sp>
          <p:nvSpPr>
            <p:cNvPr id="4" name="TextBox 3"/>
            <p:cNvSpPr txBox="1"/>
            <p:nvPr/>
          </p:nvSpPr>
          <p:spPr>
            <a:xfrm>
              <a:off x="4278558" y="274511"/>
              <a:ext cx="2408682" cy="461665"/>
            </a:xfrm>
            <a:prstGeom prst="rect">
              <a:avLst/>
            </a:prstGeom>
            <a:noFill/>
          </p:spPr>
          <p:txBody>
            <a:bodyPr wrap="none" rtlCol="0">
              <a:spAutoFit/>
            </a:bodyPr>
            <a:lstStyle/>
            <a:p>
              <a:r>
                <a:rPr lang="en-US" dirty="0" smtClean="0"/>
                <a:t>Gaussian model</a:t>
              </a:r>
              <a:endParaRPr lang="en-US" dirty="0"/>
            </a:p>
          </p:txBody>
        </p:sp>
        <p:sp>
          <p:nvSpPr>
            <p:cNvPr id="40" name="Oval 39"/>
            <p:cNvSpPr/>
            <p:nvPr/>
          </p:nvSpPr>
          <p:spPr>
            <a:xfrm rot="19802473">
              <a:off x="685630" y="1986697"/>
              <a:ext cx="958324" cy="272684"/>
            </a:xfrm>
            <a:prstGeom prst="ellipse">
              <a:avLst/>
            </a:prstGeom>
            <a:noFill/>
            <a:ln w="15875"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Arrow Connector 41"/>
            <p:cNvCxnSpPr>
              <a:stCxn id="40" idx="6"/>
            </p:cNvCxnSpPr>
            <p:nvPr/>
          </p:nvCxnSpPr>
          <p:spPr>
            <a:xfrm flipV="1">
              <a:off x="1579931" y="677814"/>
              <a:ext cx="1793678" cy="12059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1489580" y="2728348"/>
            <a:ext cx="6433583" cy="1081841"/>
            <a:chOff x="1489580" y="2728348"/>
            <a:chExt cx="6433583" cy="1081841"/>
          </a:xfrm>
        </p:grpSpPr>
        <p:sp>
          <p:nvSpPr>
            <p:cNvPr id="23" name="TextBox 22"/>
            <p:cNvSpPr txBox="1"/>
            <p:nvPr/>
          </p:nvSpPr>
          <p:spPr>
            <a:xfrm>
              <a:off x="3490741" y="3332377"/>
              <a:ext cx="894746" cy="461665"/>
            </a:xfrm>
            <a:prstGeom prst="rect">
              <a:avLst/>
            </a:prstGeom>
            <a:noFill/>
          </p:spPr>
          <p:txBody>
            <a:bodyPr wrap="none" rtlCol="0">
              <a:spAutoFit/>
            </a:bodyPr>
            <a:lstStyle/>
            <a:p>
              <a:r>
                <a:rPr lang="en-US" dirty="0" err="1" smtClean="0"/>
                <a:t>r</a:t>
              </a:r>
              <a:r>
                <a:rPr lang="en-US" dirty="0" smtClean="0"/>
                <a:t>=0.8</a:t>
              </a:r>
              <a:endParaRPr lang="en-US" dirty="0"/>
            </a:p>
          </p:txBody>
        </p:sp>
        <p:sp>
          <p:nvSpPr>
            <p:cNvPr id="24" name="TextBox 23"/>
            <p:cNvSpPr txBox="1"/>
            <p:nvPr/>
          </p:nvSpPr>
          <p:spPr>
            <a:xfrm>
              <a:off x="4633530" y="3348524"/>
              <a:ext cx="3289633" cy="461665"/>
            </a:xfrm>
            <a:prstGeom prst="rect">
              <a:avLst/>
            </a:prstGeom>
            <a:noFill/>
          </p:spPr>
          <p:txBody>
            <a:bodyPr wrap="none" rtlCol="0">
              <a:spAutoFit/>
            </a:bodyPr>
            <a:lstStyle/>
            <a:p>
              <a:r>
                <a:rPr lang="en-US" dirty="0" smtClean="0"/>
                <a:t>~ Natural image model</a:t>
              </a:r>
              <a:endParaRPr lang="en-US" dirty="0"/>
            </a:p>
          </p:txBody>
        </p:sp>
        <p:sp>
          <p:nvSpPr>
            <p:cNvPr id="43" name="Oval 42"/>
            <p:cNvSpPr/>
            <p:nvPr/>
          </p:nvSpPr>
          <p:spPr>
            <a:xfrm rot="20719947">
              <a:off x="1489580" y="2728348"/>
              <a:ext cx="958324" cy="172634"/>
            </a:xfrm>
            <a:prstGeom prst="ellipse">
              <a:avLst/>
            </a:prstGeom>
            <a:noFill/>
            <a:ln w="28575" cap="flat" cmpd="sng" algn="ctr">
              <a:solidFill>
                <a:srgbClr val="008000"/>
              </a:solidFill>
              <a:prstDash val="solid"/>
              <a:round/>
              <a:headEnd type="none" w="med" len="med"/>
              <a:tailEnd type="none" w="med" len="med"/>
            </a:ln>
            <a:effectLst>
              <a:outerShdw blurRad="50800" dist="38100" dir="2700000">
                <a:schemeClr val="bg1">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Arrow Connector 43"/>
            <p:cNvCxnSpPr>
              <a:stCxn id="43" idx="4"/>
            </p:cNvCxnSpPr>
            <p:nvPr/>
          </p:nvCxnSpPr>
          <p:spPr>
            <a:xfrm rot="16200000" flipH="1">
              <a:off x="2374326" y="2514441"/>
              <a:ext cx="685676" cy="1453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4" name="Straight Arrow Connector 33"/>
          <p:cNvCxnSpPr/>
          <p:nvPr/>
        </p:nvCxnSpPr>
        <p:spPr>
          <a:xfrm flipV="1">
            <a:off x="2655888" y="3998913"/>
            <a:ext cx="3817937" cy="17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Slide Number Placeholder 4"/>
          <p:cNvSpPr>
            <a:spLocks noGrp="1"/>
          </p:cNvSpPr>
          <p:nvPr>
            <p:ph type="sldNum" sz="quarter" idx="12"/>
          </p:nvPr>
        </p:nvSpPr>
        <p:spPr/>
        <p:txBody>
          <a:bodyPr/>
          <a:lstStyle/>
          <a:p>
            <a:fld id="{EB2BEB37-33A7-3F4D-BFAE-11A19B23D837}" type="slidenum">
              <a:rPr lang="en-US"/>
              <a:pPr/>
              <a:t>35</a:t>
            </a:fld>
            <a:endParaRPr lang="en-US"/>
          </a:p>
        </p:txBody>
      </p:sp>
      <p:sp>
        <p:nvSpPr>
          <p:cNvPr id="47108" name="Rectangle 2"/>
          <p:cNvSpPr>
            <a:spLocks noGrp="1" noChangeArrowheads="1"/>
          </p:cNvSpPr>
          <p:nvPr>
            <p:ph type="title"/>
          </p:nvPr>
        </p:nvSpPr>
        <p:spPr>
          <a:xfrm>
            <a:off x="457200" y="0"/>
            <a:ext cx="8229600" cy="539750"/>
          </a:xfrm>
        </p:spPr>
        <p:txBody>
          <a:bodyPr/>
          <a:lstStyle/>
          <a:p>
            <a:r>
              <a:rPr lang="en-US">
                <a:ea typeface="ＭＳ Ｐゴシック" pitchFamily="-1" charset="-128"/>
                <a:cs typeface="ＭＳ Ｐゴシック" pitchFamily="-1" charset="-128"/>
              </a:rPr>
              <a:t>Steerable Pyramid</a:t>
            </a:r>
          </a:p>
        </p:txBody>
      </p:sp>
      <p:pic>
        <p:nvPicPr>
          <p:cNvPr id="47110" name="Picture 9" descr="sp-block-diagram2"/>
          <p:cNvPicPr>
            <a:picLocks noChangeAspect="1" noChangeArrowheads="1"/>
          </p:cNvPicPr>
          <p:nvPr/>
        </p:nvPicPr>
        <p:blipFill>
          <a:blip r:embed="rId2"/>
          <a:srcRect l="19193" t="15257" r="52187" b="1855"/>
          <a:stretch>
            <a:fillRect/>
          </a:stretch>
        </p:blipFill>
        <p:spPr bwMode="auto">
          <a:xfrm>
            <a:off x="1130300" y="2078038"/>
            <a:ext cx="1582738" cy="2160587"/>
          </a:xfrm>
          <a:prstGeom prst="rect">
            <a:avLst/>
          </a:prstGeom>
          <a:noFill/>
          <a:ln w="9525">
            <a:noFill/>
            <a:miter lim="800000"/>
            <a:headEnd/>
            <a:tailEnd/>
          </a:ln>
        </p:spPr>
      </p:pic>
      <p:sp>
        <p:nvSpPr>
          <p:cNvPr id="47111" name="Rectangle 10"/>
          <p:cNvSpPr>
            <a:spLocks noChangeArrowheads="1"/>
          </p:cNvSpPr>
          <p:nvPr/>
        </p:nvSpPr>
        <p:spPr bwMode="auto">
          <a:xfrm>
            <a:off x="4972050" y="6583363"/>
            <a:ext cx="4171950" cy="274637"/>
          </a:xfrm>
          <a:prstGeom prst="rect">
            <a:avLst/>
          </a:prstGeom>
          <a:noFill/>
          <a:ln w="9525">
            <a:noFill/>
            <a:miter lim="800000"/>
            <a:headEnd/>
            <a:tailEnd/>
          </a:ln>
        </p:spPr>
        <p:txBody>
          <a:bodyPr wrap="none">
            <a:prstTxWarp prst="textNoShape">
              <a:avLst/>
            </a:prstTxWarp>
            <a:spAutoFit/>
          </a:bodyPr>
          <a:lstStyle/>
          <a:p>
            <a:r>
              <a:rPr lang="en-US" sz="1200"/>
              <a:t>Images from: http://www.cis.upenn.edu/~eero/steerpyr.html</a:t>
            </a:r>
          </a:p>
        </p:txBody>
      </p:sp>
      <p:sp>
        <p:nvSpPr>
          <p:cNvPr id="47112" name="Text Box 14"/>
          <p:cNvSpPr txBox="1">
            <a:spLocks noChangeArrowheads="1"/>
          </p:cNvSpPr>
          <p:nvPr/>
        </p:nvSpPr>
        <p:spPr bwMode="auto">
          <a:xfrm>
            <a:off x="2409825" y="1319213"/>
            <a:ext cx="2019300" cy="396875"/>
          </a:xfrm>
          <a:prstGeom prst="rect">
            <a:avLst/>
          </a:prstGeom>
          <a:noFill/>
          <a:ln w="9525">
            <a:noFill/>
            <a:miter lim="800000"/>
            <a:headEnd/>
            <a:tailEnd/>
          </a:ln>
        </p:spPr>
        <p:txBody>
          <a:bodyPr wrap="none">
            <a:prstTxWarp prst="textNoShape">
              <a:avLst/>
            </a:prstTxWarp>
            <a:spAutoFit/>
          </a:bodyPr>
          <a:lstStyle/>
          <a:p>
            <a:r>
              <a:rPr lang="en-US" sz="2000" b="1" u="sng"/>
              <a:t>Decomposition</a:t>
            </a:r>
          </a:p>
        </p:txBody>
      </p:sp>
      <p:sp>
        <p:nvSpPr>
          <p:cNvPr id="47113" name="Text Box 15"/>
          <p:cNvSpPr txBox="1">
            <a:spLocks noChangeArrowheads="1"/>
          </p:cNvSpPr>
          <p:nvPr/>
        </p:nvSpPr>
        <p:spPr bwMode="auto">
          <a:xfrm>
            <a:off x="4832350" y="1320800"/>
            <a:ext cx="2047875" cy="396875"/>
          </a:xfrm>
          <a:prstGeom prst="rect">
            <a:avLst/>
          </a:prstGeom>
          <a:noFill/>
          <a:ln w="9525">
            <a:noFill/>
            <a:miter lim="800000"/>
            <a:headEnd/>
            <a:tailEnd/>
          </a:ln>
        </p:spPr>
        <p:txBody>
          <a:bodyPr wrap="none">
            <a:prstTxWarp prst="textNoShape">
              <a:avLst/>
            </a:prstTxWarp>
            <a:spAutoFit/>
          </a:bodyPr>
          <a:lstStyle/>
          <a:p>
            <a:r>
              <a:rPr lang="en-US" sz="2000" b="1" u="sng"/>
              <a:t>Reconstruction</a:t>
            </a:r>
          </a:p>
        </p:txBody>
      </p:sp>
      <p:pic>
        <p:nvPicPr>
          <p:cNvPr id="15" name="Picture 9" descr="sp-block-diagram2"/>
          <p:cNvPicPr>
            <a:picLocks noChangeAspect="1" noChangeArrowheads="1"/>
          </p:cNvPicPr>
          <p:nvPr/>
        </p:nvPicPr>
        <p:blipFill>
          <a:blip r:embed="rId2"/>
          <a:srcRect l="51915" t="15422" r="18718" b="2007"/>
          <a:stretch>
            <a:fillRect/>
          </a:stretch>
        </p:blipFill>
        <p:spPr bwMode="auto">
          <a:xfrm>
            <a:off x="6465888" y="2052638"/>
            <a:ext cx="1624012" cy="2152650"/>
          </a:xfrm>
          <a:prstGeom prst="rect">
            <a:avLst/>
          </a:prstGeom>
          <a:noFill/>
          <a:ln w="9525">
            <a:noFill/>
            <a:miter lim="800000"/>
            <a:headEnd/>
            <a:tailEnd/>
          </a:ln>
        </p:spPr>
      </p:pic>
      <p:cxnSp>
        <p:nvCxnSpPr>
          <p:cNvPr id="21" name="Straight Arrow Connector 20"/>
          <p:cNvCxnSpPr/>
          <p:nvPr/>
        </p:nvCxnSpPr>
        <p:spPr>
          <a:xfrm flipV="1">
            <a:off x="2697163" y="2325688"/>
            <a:ext cx="3776662" cy="23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679700" y="2836863"/>
            <a:ext cx="38195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708275" y="3500438"/>
            <a:ext cx="38195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7118" name="Picture 8" descr="disc-pyr"/>
          <p:cNvPicPr>
            <a:picLocks noChangeAspect="1" noChangeArrowheads="1"/>
          </p:cNvPicPr>
          <p:nvPr/>
        </p:nvPicPr>
        <p:blipFill>
          <a:blip r:embed="rId3"/>
          <a:srcRect l="33997" r="58220" b="87476"/>
          <a:stretch>
            <a:fillRect/>
          </a:stretch>
        </p:blipFill>
        <p:spPr bwMode="auto">
          <a:xfrm>
            <a:off x="3100388" y="3921125"/>
            <a:ext cx="190500" cy="201613"/>
          </a:xfrm>
          <a:prstGeom prst="rect">
            <a:avLst/>
          </a:prstGeom>
          <a:noFill/>
          <a:ln w="9525">
            <a:noFill/>
            <a:miter lim="800000"/>
            <a:headEnd/>
            <a:tailEnd/>
          </a:ln>
        </p:spPr>
      </p:pic>
      <p:grpSp>
        <p:nvGrpSpPr>
          <p:cNvPr id="47119" name="Group 7"/>
          <p:cNvGrpSpPr>
            <a:grpSpLocks/>
          </p:cNvGrpSpPr>
          <p:nvPr/>
        </p:nvGrpSpPr>
        <p:grpSpPr bwMode="auto">
          <a:xfrm>
            <a:off x="390525" y="2141538"/>
            <a:ext cx="447675" cy="447675"/>
            <a:chOff x="381000" y="2057400"/>
            <a:chExt cx="1600200" cy="1600200"/>
          </a:xfrm>
        </p:grpSpPr>
        <p:sp>
          <p:nvSpPr>
            <p:cNvPr id="27" name="Rectangle 26"/>
            <p:cNvSpPr/>
            <p:nvPr/>
          </p:nvSpPr>
          <p:spPr>
            <a:xfrm>
              <a:off x="381000" y="2057400"/>
              <a:ext cx="1600200" cy="16002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28" name="Oval 27"/>
            <p:cNvSpPr/>
            <p:nvPr/>
          </p:nvSpPr>
          <p:spPr>
            <a:xfrm>
              <a:off x="761191" y="2437588"/>
              <a:ext cx="839821" cy="83982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pic>
        <p:nvPicPr>
          <p:cNvPr id="47120" name="Picture 8" descr="disc-pyr"/>
          <p:cNvPicPr>
            <a:picLocks noChangeAspect="1" noChangeArrowheads="1"/>
          </p:cNvPicPr>
          <p:nvPr/>
        </p:nvPicPr>
        <p:blipFill>
          <a:blip r:embed="rId3"/>
          <a:srcRect l="33156" t="25571" r="49245" b="50664"/>
          <a:stretch>
            <a:fillRect/>
          </a:stretch>
        </p:blipFill>
        <p:spPr bwMode="auto">
          <a:xfrm>
            <a:off x="2986088" y="2638425"/>
            <a:ext cx="428625" cy="384175"/>
          </a:xfrm>
          <a:prstGeom prst="rect">
            <a:avLst/>
          </a:prstGeom>
          <a:noFill/>
          <a:ln w="9525">
            <a:noFill/>
            <a:miter lim="800000"/>
            <a:headEnd/>
            <a:tailEnd/>
          </a:ln>
        </p:spPr>
      </p:pic>
      <p:pic>
        <p:nvPicPr>
          <p:cNvPr id="47121" name="Picture 8" descr="disc-pyr"/>
          <p:cNvPicPr>
            <a:picLocks noChangeAspect="1" noChangeArrowheads="1"/>
          </p:cNvPicPr>
          <p:nvPr/>
        </p:nvPicPr>
        <p:blipFill>
          <a:blip r:embed="rId3"/>
          <a:srcRect l="50594" r="32500" b="74673"/>
          <a:stretch>
            <a:fillRect/>
          </a:stretch>
        </p:blipFill>
        <p:spPr bwMode="auto">
          <a:xfrm>
            <a:off x="2986088" y="2163763"/>
            <a:ext cx="411162" cy="409575"/>
          </a:xfrm>
          <a:prstGeom prst="rect">
            <a:avLst/>
          </a:prstGeom>
          <a:noFill/>
          <a:ln w="9525">
            <a:noFill/>
            <a:miter lim="800000"/>
            <a:headEnd/>
            <a:tailEnd/>
          </a:ln>
        </p:spPr>
      </p:pic>
      <p:pic>
        <p:nvPicPr>
          <p:cNvPr id="47122" name="Picture 8" descr="disc-pyr"/>
          <p:cNvPicPr>
            <a:picLocks noChangeAspect="1" noChangeArrowheads="1"/>
          </p:cNvPicPr>
          <p:nvPr/>
        </p:nvPicPr>
        <p:blipFill>
          <a:blip r:embed="rId3"/>
          <a:srcRect l="16573" t="25571" r="66843" b="50664"/>
          <a:stretch>
            <a:fillRect/>
          </a:stretch>
        </p:blipFill>
        <p:spPr bwMode="auto">
          <a:xfrm>
            <a:off x="2994025" y="3332163"/>
            <a:ext cx="403225" cy="382587"/>
          </a:xfrm>
          <a:prstGeom prst="rect">
            <a:avLst/>
          </a:prstGeom>
          <a:noFill/>
          <a:ln w="9525">
            <a:noFill/>
            <a:miter lim="800000"/>
            <a:headEnd/>
            <a:tailEnd/>
          </a:ln>
        </p:spPr>
      </p:pic>
      <p:sp>
        <p:nvSpPr>
          <p:cNvPr id="47123" name="TextBox 31"/>
          <p:cNvSpPr txBox="1">
            <a:spLocks noChangeArrowheads="1"/>
          </p:cNvSpPr>
          <p:nvPr/>
        </p:nvSpPr>
        <p:spPr bwMode="auto">
          <a:xfrm>
            <a:off x="1063625" y="2927350"/>
            <a:ext cx="415925" cy="369888"/>
          </a:xfrm>
          <a:prstGeom prst="rect">
            <a:avLst/>
          </a:prstGeom>
          <a:noFill/>
          <a:ln w="9525">
            <a:noFill/>
            <a:miter lim="800000"/>
            <a:headEnd/>
            <a:tailEnd/>
          </a:ln>
        </p:spPr>
        <p:txBody>
          <a:bodyPr wrap="none">
            <a:prstTxWarp prst="textNoShape">
              <a:avLst/>
            </a:prstTxWarp>
            <a:spAutoFit/>
          </a:bodyPr>
          <a:lstStyle/>
          <a:p>
            <a:r>
              <a:rPr lang="en-US" sz="1800"/>
              <a:t>…</a:t>
            </a:r>
          </a:p>
        </p:txBody>
      </p:sp>
      <p:sp>
        <p:nvSpPr>
          <p:cNvPr id="47124" name="TextBox 32"/>
          <p:cNvSpPr txBox="1">
            <a:spLocks noChangeArrowheads="1"/>
          </p:cNvSpPr>
          <p:nvPr/>
        </p:nvSpPr>
        <p:spPr bwMode="auto">
          <a:xfrm>
            <a:off x="7748588" y="2890838"/>
            <a:ext cx="414337" cy="368300"/>
          </a:xfrm>
          <a:prstGeom prst="rect">
            <a:avLst/>
          </a:prstGeom>
          <a:noFill/>
          <a:ln w="9525">
            <a:noFill/>
            <a:miter lim="800000"/>
            <a:headEnd/>
            <a:tailEnd/>
          </a:ln>
        </p:spPr>
        <p:txBody>
          <a:bodyPr wrap="none">
            <a:prstTxWarp prst="textNoShape">
              <a:avLst/>
            </a:prstTxWarp>
            <a:spAutoFit/>
          </a:bodyPr>
          <a:lstStyle/>
          <a:p>
            <a:r>
              <a:rPr lang="en-US" sz="18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9" name="Straight Arrow Connector 38"/>
          <p:cNvCxnSpPr/>
          <p:nvPr/>
        </p:nvCxnSpPr>
        <p:spPr>
          <a:xfrm flipV="1">
            <a:off x="3763963" y="5200650"/>
            <a:ext cx="1617662" cy="6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Slide Number Placeholder 4"/>
          <p:cNvSpPr>
            <a:spLocks noGrp="1"/>
          </p:cNvSpPr>
          <p:nvPr>
            <p:ph type="sldNum" sz="quarter" idx="12"/>
          </p:nvPr>
        </p:nvSpPr>
        <p:spPr/>
        <p:txBody>
          <a:bodyPr/>
          <a:lstStyle/>
          <a:p>
            <a:fld id="{B59A592B-DF98-414C-91B1-9C84E57848DB}" type="slidenum">
              <a:rPr lang="en-US"/>
              <a:pPr/>
              <a:t>36</a:t>
            </a:fld>
            <a:endParaRPr lang="en-US"/>
          </a:p>
        </p:txBody>
      </p:sp>
      <p:sp>
        <p:nvSpPr>
          <p:cNvPr id="48132" name="Rectangle 2"/>
          <p:cNvSpPr>
            <a:spLocks noGrp="1" noChangeArrowheads="1"/>
          </p:cNvSpPr>
          <p:nvPr>
            <p:ph type="title"/>
          </p:nvPr>
        </p:nvSpPr>
        <p:spPr>
          <a:xfrm>
            <a:off x="457200" y="0"/>
            <a:ext cx="8229600" cy="539750"/>
          </a:xfrm>
        </p:spPr>
        <p:txBody>
          <a:bodyPr/>
          <a:lstStyle/>
          <a:p>
            <a:r>
              <a:rPr lang="en-US">
                <a:ea typeface="ＭＳ Ｐゴシック" pitchFamily="-1" charset="-128"/>
                <a:cs typeface="ＭＳ Ｐゴシック" pitchFamily="-1" charset="-128"/>
              </a:rPr>
              <a:t>Steerable Pyramid</a:t>
            </a:r>
          </a:p>
        </p:txBody>
      </p:sp>
      <p:pic>
        <p:nvPicPr>
          <p:cNvPr id="48134" name="Picture 9" descr="sp-block-diagram2"/>
          <p:cNvPicPr>
            <a:picLocks noChangeAspect="1" noChangeArrowheads="1"/>
          </p:cNvPicPr>
          <p:nvPr/>
        </p:nvPicPr>
        <p:blipFill>
          <a:blip r:embed="rId2"/>
          <a:srcRect l="19193" t="15257" r="52187" b="1855"/>
          <a:stretch>
            <a:fillRect/>
          </a:stretch>
        </p:blipFill>
        <p:spPr bwMode="auto">
          <a:xfrm>
            <a:off x="1130300" y="2078038"/>
            <a:ext cx="1582738" cy="2160587"/>
          </a:xfrm>
          <a:prstGeom prst="rect">
            <a:avLst/>
          </a:prstGeom>
          <a:noFill/>
          <a:ln w="9525">
            <a:noFill/>
            <a:miter lim="800000"/>
            <a:headEnd/>
            <a:tailEnd/>
          </a:ln>
        </p:spPr>
      </p:pic>
      <p:sp>
        <p:nvSpPr>
          <p:cNvPr id="48135" name="Text Box 14"/>
          <p:cNvSpPr txBox="1">
            <a:spLocks noChangeArrowheads="1"/>
          </p:cNvSpPr>
          <p:nvPr/>
        </p:nvSpPr>
        <p:spPr bwMode="auto">
          <a:xfrm>
            <a:off x="2409825" y="1319213"/>
            <a:ext cx="2019300" cy="396875"/>
          </a:xfrm>
          <a:prstGeom prst="rect">
            <a:avLst/>
          </a:prstGeom>
          <a:noFill/>
          <a:ln w="9525">
            <a:noFill/>
            <a:miter lim="800000"/>
            <a:headEnd/>
            <a:tailEnd/>
          </a:ln>
        </p:spPr>
        <p:txBody>
          <a:bodyPr wrap="none">
            <a:prstTxWarp prst="textNoShape">
              <a:avLst/>
            </a:prstTxWarp>
            <a:spAutoFit/>
          </a:bodyPr>
          <a:lstStyle/>
          <a:p>
            <a:r>
              <a:rPr lang="en-US" sz="2000" b="1" u="sng"/>
              <a:t>Decomposition</a:t>
            </a:r>
          </a:p>
        </p:txBody>
      </p:sp>
      <p:sp>
        <p:nvSpPr>
          <p:cNvPr id="48136" name="Text Box 15"/>
          <p:cNvSpPr txBox="1">
            <a:spLocks noChangeArrowheads="1"/>
          </p:cNvSpPr>
          <p:nvPr/>
        </p:nvSpPr>
        <p:spPr bwMode="auto">
          <a:xfrm>
            <a:off x="4832350" y="1320800"/>
            <a:ext cx="2047875" cy="396875"/>
          </a:xfrm>
          <a:prstGeom prst="rect">
            <a:avLst/>
          </a:prstGeom>
          <a:noFill/>
          <a:ln w="9525">
            <a:noFill/>
            <a:miter lim="800000"/>
            <a:headEnd/>
            <a:tailEnd/>
          </a:ln>
        </p:spPr>
        <p:txBody>
          <a:bodyPr wrap="none">
            <a:prstTxWarp prst="textNoShape">
              <a:avLst/>
            </a:prstTxWarp>
            <a:spAutoFit/>
          </a:bodyPr>
          <a:lstStyle/>
          <a:p>
            <a:r>
              <a:rPr lang="en-US" sz="2000" b="1" u="sng"/>
              <a:t>Reconstruction</a:t>
            </a:r>
          </a:p>
        </p:txBody>
      </p:sp>
      <p:pic>
        <p:nvPicPr>
          <p:cNvPr id="48137" name="Picture 9" descr="sp-block-diagram2"/>
          <p:cNvPicPr>
            <a:picLocks noChangeAspect="1" noChangeArrowheads="1"/>
          </p:cNvPicPr>
          <p:nvPr/>
        </p:nvPicPr>
        <p:blipFill>
          <a:blip r:embed="rId2"/>
          <a:srcRect l="51915" t="15422" r="18718" b="2007"/>
          <a:stretch>
            <a:fillRect/>
          </a:stretch>
        </p:blipFill>
        <p:spPr bwMode="auto">
          <a:xfrm>
            <a:off x="6465888" y="2052638"/>
            <a:ext cx="1624012" cy="2152650"/>
          </a:xfrm>
          <a:prstGeom prst="rect">
            <a:avLst/>
          </a:prstGeom>
          <a:noFill/>
          <a:ln w="9525">
            <a:noFill/>
            <a:miter lim="800000"/>
            <a:headEnd/>
            <a:tailEnd/>
          </a:ln>
        </p:spPr>
      </p:pic>
      <p:pic>
        <p:nvPicPr>
          <p:cNvPr id="48138" name="Picture 9" descr="sp-block-diagram2"/>
          <p:cNvPicPr>
            <a:picLocks noChangeAspect="1" noChangeArrowheads="1"/>
          </p:cNvPicPr>
          <p:nvPr/>
        </p:nvPicPr>
        <p:blipFill>
          <a:blip r:embed="rId2"/>
          <a:srcRect l="19193" t="15257" r="52187" b="1855"/>
          <a:stretch>
            <a:fillRect/>
          </a:stretch>
        </p:blipFill>
        <p:spPr bwMode="auto">
          <a:xfrm>
            <a:off x="2651125" y="3830638"/>
            <a:ext cx="1127125" cy="1538287"/>
          </a:xfrm>
          <a:prstGeom prst="rect">
            <a:avLst/>
          </a:prstGeom>
          <a:noFill/>
          <a:ln w="9525">
            <a:noFill/>
            <a:miter lim="800000"/>
            <a:headEnd/>
            <a:tailEnd/>
          </a:ln>
        </p:spPr>
      </p:pic>
      <p:pic>
        <p:nvPicPr>
          <p:cNvPr id="48139" name="Picture 9" descr="sp-block-diagram2"/>
          <p:cNvPicPr>
            <a:picLocks noChangeAspect="1" noChangeArrowheads="1"/>
          </p:cNvPicPr>
          <p:nvPr/>
        </p:nvPicPr>
        <p:blipFill>
          <a:blip r:embed="rId2"/>
          <a:srcRect l="51915" t="15422" r="18718" b="2007"/>
          <a:stretch>
            <a:fillRect/>
          </a:stretch>
        </p:blipFill>
        <p:spPr bwMode="auto">
          <a:xfrm>
            <a:off x="5314950" y="3802063"/>
            <a:ext cx="1176338" cy="1558925"/>
          </a:xfrm>
          <a:prstGeom prst="rect">
            <a:avLst/>
          </a:prstGeom>
          <a:noFill/>
          <a:ln w="9525">
            <a:noFill/>
            <a:miter lim="800000"/>
            <a:headEnd/>
            <a:tailEnd/>
          </a:ln>
        </p:spPr>
      </p:pic>
      <p:cxnSp>
        <p:nvCxnSpPr>
          <p:cNvPr id="21" name="Straight Arrow Connector 20"/>
          <p:cNvCxnSpPr/>
          <p:nvPr/>
        </p:nvCxnSpPr>
        <p:spPr>
          <a:xfrm flipV="1">
            <a:off x="2697163" y="2325688"/>
            <a:ext cx="3776662" cy="23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679700" y="2836863"/>
            <a:ext cx="38195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708275" y="3500438"/>
            <a:ext cx="38195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8143" name="Picture 8" descr="disc-pyr"/>
          <p:cNvPicPr>
            <a:picLocks noChangeAspect="1" noChangeArrowheads="1"/>
          </p:cNvPicPr>
          <p:nvPr/>
        </p:nvPicPr>
        <p:blipFill>
          <a:blip r:embed="rId3"/>
          <a:srcRect l="33997" r="58220" b="87476"/>
          <a:stretch>
            <a:fillRect/>
          </a:stretch>
        </p:blipFill>
        <p:spPr bwMode="auto">
          <a:xfrm>
            <a:off x="3908425" y="5154613"/>
            <a:ext cx="107950" cy="114300"/>
          </a:xfrm>
          <a:prstGeom prst="rect">
            <a:avLst/>
          </a:prstGeom>
          <a:noFill/>
          <a:ln w="9525">
            <a:noFill/>
            <a:miter lim="800000"/>
            <a:headEnd/>
            <a:tailEnd/>
          </a:ln>
        </p:spPr>
      </p:pic>
      <p:pic>
        <p:nvPicPr>
          <p:cNvPr id="48144" name="Picture 8" descr="disc-pyr"/>
          <p:cNvPicPr>
            <a:picLocks noChangeAspect="1" noChangeArrowheads="1"/>
          </p:cNvPicPr>
          <p:nvPr/>
        </p:nvPicPr>
        <p:blipFill>
          <a:blip r:embed="rId3"/>
          <a:srcRect l="33156" t="25571" r="49245" b="50664"/>
          <a:stretch>
            <a:fillRect/>
          </a:stretch>
        </p:blipFill>
        <p:spPr bwMode="auto">
          <a:xfrm>
            <a:off x="2986088" y="2638425"/>
            <a:ext cx="428625" cy="384175"/>
          </a:xfrm>
          <a:prstGeom prst="rect">
            <a:avLst/>
          </a:prstGeom>
          <a:noFill/>
          <a:ln w="9525">
            <a:noFill/>
            <a:miter lim="800000"/>
            <a:headEnd/>
            <a:tailEnd/>
          </a:ln>
        </p:spPr>
      </p:pic>
      <p:pic>
        <p:nvPicPr>
          <p:cNvPr id="48145" name="Picture 8" descr="disc-pyr"/>
          <p:cNvPicPr>
            <a:picLocks noChangeAspect="1" noChangeArrowheads="1"/>
          </p:cNvPicPr>
          <p:nvPr/>
        </p:nvPicPr>
        <p:blipFill>
          <a:blip r:embed="rId3"/>
          <a:srcRect l="50594" r="32500" b="74673"/>
          <a:stretch>
            <a:fillRect/>
          </a:stretch>
        </p:blipFill>
        <p:spPr bwMode="auto">
          <a:xfrm>
            <a:off x="2986088" y="2163763"/>
            <a:ext cx="411162" cy="409575"/>
          </a:xfrm>
          <a:prstGeom prst="rect">
            <a:avLst/>
          </a:prstGeom>
          <a:noFill/>
          <a:ln w="9525">
            <a:noFill/>
            <a:miter lim="800000"/>
            <a:headEnd/>
            <a:tailEnd/>
          </a:ln>
        </p:spPr>
      </p:pic>
      <p:pic>
        <p:nvPicPr>
          <p:cNvPr id="48146" name="Picture 8" descr="disc-pyr"/>
          <p:cNvPicPr>
            <a:picLocks noChangeAspect="1" noChangeArrowheads="1"/>
          </p:cNvPicPr>
          <p:nvPr/>
        </p:nvPicPr>
        <p:blipFill>
          <a:blip r:embed="rId3"/>
          <a:srcRect l="16573" t="25571" r="66843" b="50664"/>
          <a:stretch>
            <a:fillRect/>
          </a:stretch>
        </p:blipFill>
        <p:spPr bwMode="auto">
          <a:xfrm>
            <a:off x="2994025" y="3332163"/>
            <a:ext cx="403225" cy="382587"/>
          </a:xfrm>
          <a:prstGeom prst="rect">
            <a:avLst/>
          </a:prstGeom>
          <a:noFill/>
          <a:ln w="9525">
            <a:noFill/>
            <a:miter lim="800000"/>
            <a:headEnd/>
            <a:tailEnd/>
          </a:ln>
        </p:spPr>
      </p:pic>
      <p:cxnSp>
        <p:nvCxnSpPr>
          <p:cNvPr id="31" name="Straight Arrow Connector 30"/>
          <p:cNvCxnSpPr/>
          <p:nvPr/>
        </p:nvCxnSpPr>
        <p:spPr>
          <a:xfrm flipV="1">
            <a:off x="3763963" y="4017963"/>
            <a:ext cx="1579562" cy="9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3732213" y="4375150"/>
            <a:ext cx="1644650"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743325" y="4849813"/>
            <a:ext cx="1617663" cy="6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8150" name="Picture 8" descr="disc-pyr"/>
          <p:cNvPicPr>
            <a:picLocks noChangeAspect="1" noChangeArrowheads="1"/>
          </p:cNvPicPr>
          <p:nvPr/>
        </p:nvPicPr>
        <p:blipFill>
          <a:blip r:embed="rId3"/>
          <a:srcRect l="33156" t="25571" r="49245" b="50664"/>
          <a:stretch>
            <a:fillRect/>
          </a:stretch>
        </p:blipFill>
        <p:spPr bwMode="auto">
          <a:xfrm>
            <a:off x="3856038" y="4283075"/>
            <a:ext cx="244475" cy="219075"/>
          </a:xfrm>
          <a:prstGeom prst="rect">
            <a:avLst/>
          </a:prstGeom>
          <a:noFill/>
          <a:ln w="9525">
            <a:noFill/>
            <a:miter lim="800000"/>
            <a:headEnd/>
            <a:tailEnd/>
          </a:ln>
        </p:spPr>
      </p:pic>
      <p:pic>
        <p:nvPicPr>
          <p:cNvPr id="48151" name="Picture 8" descr="disc-pyr"/>
          <p:cNvPicPr>
            <a:picLocks noChangeAspect="1" noChangeArrowheads="1"/>
          </p:cNvPicPr>
          <p:nvPr/>
        </p:nvPicPr>
        <p:blipFill>
          <a:blip r:embed="rId3"/>
          <a:srcRect l="50594" r="32500" b="74673"/>
          <a:stretch>
            <a:fillRect/>
          </a:stretch>
        </p:blipFill>
        <p:spPr bwMode="auto">
          <a:xfrm>
            <a:off x="3856038" y="3910013"/>
            <a:ext cx="234950" cy="233362"/>
          </a:xfrm>
          <a:prstGeom prst="rect">
            <a:avLst/>
          </a:prstGeom>
          <a:noFill/>
          <a:ln w="9525">
            <a:noFill/>
            <a:miter lim="800000"/>
            <a:headEnd/>
            <a:tailEnd/>
          </a:ln>
        </p:spPr>
      </p:pic>
      <p:pic>
        <p:nvPicPr>
          <p:cNvPr id="48152" name="Picture 8" descr="disc-pyr"/>
          <p:cNvPicPr>
            <a:picLocks noChangeAspect="1" noChangeArrowheads="1"/>
          </p:cNvPicPr>
          <p:nvPr/>
        </p:nvPicPr>
        <p:blipFill>
          <a:blip r:embed="rId3"/>
          <a:srcRect l="16573" t="25571" r="66843" b="50664"/>
          <a:stretch>
            <a:fillRect/>
          </a:stretch>
        </p:blipFill>
        <p:spPr bwMode="auto">
          <a:xfrm>
            <a:off x="3871913" y="4729163"/>
            <a:ext cx="230187" cy="219075"/>
          </a:xfrm>
          <a:prstGeom prst="rect">
            <a:avLst/>
          </a:prstGeom>
          <a:noFill/>
          <a:ln w="9525">
            <a:noFill/>
            <a:miter lim="800000"/>
            <a:headEnd/>
            <a:tailEnd/>
          </a:ln>
        </p:spPr>
      </p:pic>
      <p:pic>
        <p:nvPicPr>
          <p:cNvPr id="48153" name="Picture 25"/>
          <p:cNvPicPr>
            <a:picLocks noChangeAspect="1"/>
          </p:cNvPicPr>
          <p:nvPr/>
        </p:nvPicPr>
        <p:blipFill>
          <a:blip r:embed="rId4"/>
          <a:srcRect l="35966" r="46992"/>
          <a:stretch>
            <a:fillRect/>
          </a:stretch>
        </p:blipFill>
        <p:spPr bwMode="auto">
          <a:xfrm>
            <a:off x="4343400" y="5530850"/>
            <a:ext cx="744538" cy="1331913"/>
          </a:xfrm>
          <a:prstGeom prst="rect">
            <a:avLst/>
          </a:prstGeom>
          <a:noFill/>
          <a:ln w="9525">
            <a:noFill/>
            <a:miter lim="800000"/>
            <a:headEnd/>
            <a:tailEnd/>
          </a:ln>
        </p:spPr>
      </p:pic>
      <p:pic>
        <p:nvPicPr>
          <p:cNvPr id="48154" name="Picture 26"/>
          <p:cNvPicPr>
            <a:picLocks noChangeAspect="1"/>
          </p:cNvPicPr>
          <p:nvPr/>
        </p:nvPicPr>
        <p:blipFill>
          <a:blip r:embed="rId4"/>
          <a:srcRect r="47430"/>
          <a:stretch>
            <a:fillRect/>
          </a:stretch>
        </p:blipFill>
        <p:spPr bwMode="auto">
          <a:xfrm>
            <a:off x="2092325" y="5526088"/>
            <a:ext cx="2297113" cy="1331912"/>
          </a:xfrm>
          <a:prstGeom prst="rect">
            <a:avLst/>
          </a:prstGeom>
          <a:noFill/>
          <a:ln w="9525">
            <a:noFill/>
            <a:miter lim="800000"/>
            <a:headEnd/>
            <a:tailEnd/>
          </a:ln>
        </p:spPr>
      </p:pic>
      <p:sp>
        <p:nvSpPr>
          <p:cNvPr id="48155" name="TextBox 27"/>
          <p:cNvSpPr txBox="1">
            <a:spLocks noChangeArrowheads="1"/>
          </p:cNvSpPr>
          <p:nvPr/>
        </p:nvSpPr>
        <p:spPr bwMode="auto">
          <a:xfrm>
            <a:off x="3598863" y="6378575"/>
            <a:ext cx="798512" cy="400050"/>
          </a:xfrm>
          <a:prstGeom prst="rect">
            <a:avLst/>
          </a:prstGeom>
          <a:solidFill>
            <a:schemeClr val="bg1"/>
          </a:solidFill>
          <a:ln w="9525">
            <a:noFill/>
            <a:miter lim="800000"/>
            <a:headEnd/>
            <a:tailEnd/>
          </a:ln>
        </p:spPr>
        <p:txBody>
          <a:bodyPr>
            <a:prstTxWarp prst="textNoShape">
              <a:avLst/>
            </a:prstTxWarp>
            <a:spAutoFit/>
          </a:bodyPr>
          <a:lstStyle/>
          <a:p>
            <a:pPr algn="ctr"/>
            <a:r>
              <a:rPr lang="en-US" sz="2000"/>
              <a:t>k</a:t>
            </a:r>
          </a:p>
        </p:txBody>
      </p:sp>
      <p:sp>
        <p:nvSpPr>
          <p:cNvPr id="29" name="Rectangle 28"/>
          <p:cNvSpPr/>
          <p:nvPr/>
        </p:nvSpPr>
        <p:spPr>
          <a:xfrm>
            <a:off x="5048250" y="5530850"/>
            <a:ext cx="2046288" cy="133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48157" name="TextBox 29"/>
          <p:cNvSpPr txBox="1">
            <a:spLocks noChangeArrowheads="1"/>
          </p:cNvSpPr>
          <p:nvPr/>
        </p:nvSpPr>
        <p:spPr bwMode="auto">
          <a:xfrm>
            <a:off x="5048250" y="5672138"/>
            <a:ext cx="2074863" cy="708025"/>
          </a:xfrm>
          <a:prstGeom prst="rect">
            <a:avLst/>
          </a:prstGeom>
          <a:noFill/>
          <a:ln w="9525">
            <a:noFill/>
            <a:miter lim="800000"/>
            <a:headEnd/>
            <a:tailEnd/>
          </a:ln>
        </p:spPr>
        <p:txBody>
          <a:bodyPr wrap="none">
            <a:prstTxWarp prst="textNoShape">
              <a:avLst/>
            </a:prstTxWarp>
            <a:spAutoFit/>
          </a:bodyPr>
          <a:lstStyle/>
          <a:p>
            <a:r>
              <a:rPr lang="en-US" sz="3600"/>
              <a:t>p</a:t>
            </a:r>
            <a:r>
              <a:rPr lang="en-US" sz="4000"/>
              <a:t>(</a:t>
            </a:r>
            <a:r>
              <a:rPr lang="en-US" sz="3600"/>
              <a:t>h</a:t>
            </a:r>
            <a:r>
              <a:rPr lang="en-US" sz="3600" baseline="-25000"/>
              <a:t>k</a:t>
            </a:r>
            <a:r>
              <a:rPr lang="en-US" sz="3600"/>
              <a:t>(</a:t>
            </a:r>
            <a:r>
              <a:rPr lang="en-US" sz="3600" i="1">
                <a:latin typeface="Times" pitchFamily="-1" charset="0"/>
                <a:ea typeface="Times" pitchFamily="-1" charset="0"/>
                <a:cs typeface="Times" pitchFamily="-1" charset="0"/>
              </a:rPr>
              <a:t>x,y</a:t>
            </a:r>
            <a:r>
              <a:rPr lang="en-US" sz="3600"/>
              <a:t>)</a:t>
            </a:r>
            <a:r>
              <a:rPr lang="en-US" sz="4000"/>
              <a:t>)</a:t>
            </a:r>
          </a:p>
        </p:txBody>
      </p:sp>
      <p:grpSp>
        <p:nvGrpSpPr>
          <p:cNvPr id="48158" name="Group 7"/>
          <p:cNvGrpSpPr>
            <a:grpSpLocks/>
          </p:cNvGrpSpPr>
          <p:nvPr/>
        </p:nvGrpSpPr>
        <p:grpSpPr bwMode="auto">
          <a:xfrm>
            <a:off x="390525" y="2141538"/>
            <a:ext cx="447675" cy="447675"/>
            <a:chOff x="381000" y="2057400"/>
            <a:chExt cx="1600200" cy="1600200"/>
          </a:xfrm>
        </p:grpSpPr>
        <p:sp>
          <p:nvSpPr>
            <p:cNvPr id="35" name="Rectangle 34"/>
            <p:cNvSpPr/>
            <p:nvPr/>
          </p:nvSpPr>
          <p:spPr>
            <a:xfrm>
              <a:off x="381000" y="2057400"/>
              <a:ext cx="1600200" cy="16002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36" name="Oval 35"/>
            <p:cNvSpPr/>
            <p:nvPr/>
          </p:nvSpPr>
          <p:spPr>
            <a:xfrm>
              <a:off x="761191" y="2437588"/>
              <a:ext cx="839821" cy="83982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grpSp>
        <p:nvGrpSpPr>
          <p:cNvPr id="48159" name="Group 7"/>
          <p:cNvGrpSpPr>
            <a:grpSpLocks/>
          </p:cNvGrpSpPr>
          <p:nvPr/>
        </p:nvGrpSpPr>
        <p:grpSpPr bwMode="auto">
          <a:xfrm>
            <a:off x="8445500" y="2074863"/>
            <a:ext cx="447675" cy="447675"/>
            <a:chOff x="381000" y="2057400"/>
            <a:chExt cx="1600200" cy="1600200"/>
          </a:xfrm>
        </p:grpSpPr>
        <p:sp>
          <p:nvSpPr>
            <p:cNvPr id="38" name="Rectangle 37"/>
            <p:cNvSpPr/>
            <p:nvPr/>
          </p:nvSpPr>
          <p:spPr>
            <a:xfrm>
              <a:off x="381000" y="2057400"/>
              <a:ext cx="1600200" cy="16002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40" name="Oval 39"/>
            <p:cNvSpPr/>
            <p:nvPr/>
          </p:nvSpPr>
          <p:spPr>
            <a:xfrm>
              <a:off x="761191" y="2437588"/>
              <a:ext cx="839821" cy="83982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pic>
        <p:nvPicPr>
          <p:cNvPr id="48160" name="Picture 13"/>
          <p:cNvPicPr>
            <a:picLocks noChangeAspect="1"/>
          </p:cNvPicPr>
          <p:nvPr/>
        </p:nvPicPr>
        <p:blipFill>
          <a:blip r:embed="rId5"/>
          <a:srcRect/>
          <a:stretch>
            <a:fillRect/>
          </a:stretch>
        </p:blipFill>
        <p:spPr bwMode="auto">
          <a:xfrm>
            <a:off x="5487988" y="6384925"/>
            <a:ext cx="458787" cy="439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a:srcRect/>
          <a:stretch>
            <a:fillRect/>
          </a:stretch>
        </p:blipFill>
        <p:spPr bwMode="auto">
          <a:xfrm>
            <a:off x="2037033" y="394530"/>
            <a:ext cx="5168900" cy="5689600"/>
          </a:xfrm>
          <a:prstGeom prst="rect">
            <a:avLst/>
          </a:prstGeom>
          <a:noFill/>
          <a:ln w="9525">
            <a:noFill/>
            <a:miter lim="800000"/>
            <a:headEnd/>
            <a:tailEnd/>
          </a:ln>
        </p:spPr>
      </p:pic>
      <p:sp>
        <p:nvSpPr>
          <p:cNvPr id="3" name="Rectangle 2"/>
          <p:cNvSpPr/>
          <p:nvPr/>
        </p:nvSpPr>
        <p:spPr>
          <a:xfrm>
            <a:off x="0" y="6334780"/>
            <a:ext cx="9144000" cy="523220"/>
          </a:xfrm>
          <a:prstGeom prst="rect">
            <a:avLst/>
          </a:prstGeom>
        </p:spPr>
        <p:txBody>
          <a:bodyPr wrap="square">
            <a:spAutoFit/>
          </a:bodyPr>
          <a:lstStyle/>
          <a:p>
            <a:r>
              <a:rPr lang="en-US" sz="1400" dirty="0" err="1" smtClean="0"/>
              <a:t>Olshausen</a:t>
            </a:r>
            <a:r>
              <a:rPr lang="en-US" sz="1400" dirty="0" smtClean="0"/>
              <a:t> BA, and Field DJ. (1996). "Emergence of Simple-Cell Receptive Field Properties by Learning a Sparse Code for Natural Images." Nature, 381: 607-609.</a:t>
            </a:r>
            <a:endParaRPr lang="en-US" sz="1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Learned with a </a:t>
            </a:r>
            <a:r>
              <a:rPr lang="en-US" dirty="0" err="1" smtClean="0"/>
              <a:t>convNet</a:t>
            </a:r>
            <a:endParaRPr lang="en-US" dirty="0"/>
          </a:p>
        </p:txBody>
      </p:sp>
      <p:pic>
        <p:nvPicPr>
          <p:cNvPr id="4" name="Picture 3"/>
          <p:cNvPicPr>
            <a:picLocks noChangeAspect="1"/>
          </p:cNvPicPr>
          <p:nvPr/>
        </p:nvPicPr>
        <p:blipFill>
          <a:blip r:embed="rId2"/>
          <a:stretch>
            <a:fillRect/>
          </a:stretch>
        </p:blipFill>
        <p:spPr>
          <a:xfrm>
            <a:off x="613027" y="1427082"/>
            <a:ext cx="7962900" cy="3149600"/>
          </a:xfrm>
          <a:prstGeom prst="rect">
            <a:avLst/>
          </a:prstGeom>
        </p:spPr>
      </p:pic>
      <p:sp>
        <p:nvSpPr>
          <p:cNvPr id="5" name="TextBox 4"/>
          <p:cNvSpPr txBox="1"/>
          <p:nvPr/>
        </p:nvSpPr>
        <p:spPr>
          <a:xfrm>
            <a:off x="663077" y="4540159"/>
            <a:ext cx="1268045" cy="461665"/>
          </a:xfrm>
          <a:prstGeom prst="rect">
            <a:avLst/>
          </a:prstGeom>
          <a:noFill/>
        </p:spPr>
        <p:txBody>
          <a:bodyPr wrap="none" rtlCol="0">
            <a:spAutoFit/>
          </a:bodyPr>
          <a:lstStyle/>
          <a:p>
            <a:r>
              <a:rPr lang="en-US" dirty="0" smtClean="0"/>
              <a:t>1</a:t>
            </a:r>
            <a:r>
              <a:rPr lang="en-US" baseline="30000" dirty="0" smtClean="0"/>
              <a:t>st</a:t>
            </a:r>
            <a:r>
              <a:rPr lang="en-US" dirty="0" smtClean="0"/>
              <a:t> layer</a:t>
            </a:r>
            <a:endParaRPr lang="en-US" dirty="0"/>
          </a:p>
        </p:txBody>
      </p:sp>
      <p:sp>
        <p:nvSpPr>
          <p:cNvPr id="6" name="Rectangle 5"/>
          <p:cNvSpPr/>
          <p:nvPr/>
        </p:nvSpPr>
        <p:spPr>
          <a:xfrm>
            <a:off x="741744" y="6055750"/>
            <a:ext cx="8664955" cy="307777"/>
          </a:xfrm>
          <a:prstGeom prst="rect">
            <a:avLst/>
          </a:prstGeom>
        </p:spPr>
        <p:txBody>
          <a:bodyPr wrap="square">
            <a:spAutoFit/>
          </a:bodyPr>
          <a:lstStyle/>
          <a:p>
            <a:r>
              <a:rPr lang="en-US" sz="1400" dirty="0" smtClean="0"/>
              <a:t>http://papers.nips.cc/paper/4824-imagenet-classification-with-deep-convolutional-neural-networks</a:t>
            </a:r>
            <a:endParaRPr lang="en-US" sz="1400" dirty="0"/>
          </a:p>
        </p:txBody>
      </p:sp>
      <p:sp>
        <p:nvSpPr>
          <p:cNvPr id="7" name="Rectangle 6"/>
          <p:cNvSpPr/>
          <p:nvPr/>
        </p:nvSpPr>
        <p:spPr>
          <a:xfrm>
            <a:off x="735074" y="5315483"/>
            <a:ext cx="6858000" cy="646331"/>
          </a:xfrm>
          <a:prstGeom prst="rect">
            <a:avLst/>
          </a:prstGeom>
        </p:spPr>
        <p:txBody>
          <a:bodyPr wrap="square">
            <a:spAutoFit/>
          </a:bodyPr>
          <a:lstStyle/>
          <a:p>
            <a:r>
              <a:rPr lang="en-US" sz="1200" dirty="0" err="1" smtClean="0"/>
              <a:t>Krizhevsky</a:t>
            </a:r>
            <a:r>
              <a:rPr lang="en-US" sz="1200" dirty="0" smtClean="0"/>
              <a:t>, A., </a:t>
            </a:r>
            <a:r>
              <a:rPr lang="en-US" sz="1200" dirty="0" err="1" smtClean="0"/>
              <a:t>Sutskever</a:t>
            </a:r>
            <a:r>
              <a:rPr lang="en-US" sz="1200" dirty="0" smtClean="0"/>
              <a:t>, I. and Hinton, G. E.</a:t>
            </a:r>
          </a:p>
          <a:p>
            <a:r>
              <a:rPr lang="en-US" sz="1200" dirty="0" err="1" smtClean="0"/>
              <a:t>ImageNet</a:t>
            </a:r>
            <a:r>
              <a:rPr lang="en-US" sz="1200" dirty="0" smtClean="0"/>
              <a:t> Classification with Deep </a:t>
            </a:r>
            <a:r>
              <a:rPr lang="en-US" sz="1200" dirty="0" err="1" smtClean="0"/>
              <a:t>Convolutional</a:t>
            </a:r>
            <a:r>
              <a:rPr lang="en-US" sz="1200" dirty="0" smtClean="0"/>
              <a:t> Neural Networks</a:t>
            </a:r>
          </a:p>
          <a:p>
            <a:r>
              <a:rPr lang="en-US" sz="1200" dirty="0" smtClean="0"/>
              <a:t>NIPS 2012: Neural Information Processing Systems</a:t>
            </a:r>
            <a:endParaRPr lang="en-US" sz="1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3"/>
          <p:cNvPicPr>
            <a:picLocks noChangeAspect="1"/>
          </p:cNvPicPr>
          <p:nvPr/>
        </p:nvPicPr>
        <p:blipFill>
          <a:blip r:embed="rId2"/>
          <a:srcRect/>
          <a:stretch>
            <a:fillRect/>
          </a:stretch>
        </p:blipFill>
        <p:spPr bwMode="auto">
          <a:xfrm>
            <a:off x="1069975" y="223838"/>
            <a:ext cx="7299325" cy="2082800"/>
          </a:xfrm>
          <a:prstGeom prst="rect">
            <a:avLst/>
          </a:prstGeom>
          <a:noFill/>
          <a:ln w="9525">
            <a:noFill/>
            <a:miter lim="800000"/>
            <a:headEnd/>
            <a:tailEnd/>
          </a:ln>
        </p:spPr>
      </p:pic>
      <p:grpSp>
        <p:nvGrpSpPr>
          <p:cNvPr id="2" name="Group 19"/>
          <p:cNvGrpSpPr>
            <a:grpSpLocks/>
          </p:cNvGrpSpPr>
          <p:nvPr/>
        </p:nvGrpSpPr>
        <p:grpSpPr bwMode="auto">
          <a:xfrm>
            <a:off x="3744913" y="2098675"/>
            <a:ext cx="2005012" cy="4540250"/>
            <a:chOff x="3744575" y="2098568"/>
            <a:chExt cx="2005759" cy="4539868"/>
          </a:xfrm>
        </p:grpSpPr>
        <p:pic>
          <p:nvPicPr>
            <p:cNvPr id="51219" name="Picture 4"/>
            <p:cNvPicPr>
              <a:picLocks noChangeAspect="1"/>
            </p:cNvPicPr>
            <p:nvPr/>
          </p:nvPicPr>
          <p:blipFill>
            <a:blip r:embed="rId3"/>
            <a:srcRect/>
            <a:stretch>
              <a:fillRect/>
            </a:stretch>
          </p:blipFill>
          <p:spPr bwMode="auto">
            <a:xfrm>
              <a:off x="3744575" y="4626289"/>
              <a:ext cx="2005759" cy="2012147"/>
            </a:xfrm>
            <a:prstGeom prst="rect">
              <a:avLst/>
            </a:prstGeom>
            <a:noFill/>
            <a:ln w="9525">
              <a:noFill/>
              <a:miter lim="800000"/>
              <a:headEnd/>
              <a:tailEnd/>
            </a:ln>
          </p:spPr>
        </p:pic>
        <p:sp>
          <p:nvSpPr>
            <p:cNvPr id="51220" name="TextBox 8"/>
            <p:cNvSpPr txBox="1">
              <a:spLocks noChangeArrowheads="1"/>
            </p:cNvSpPr>
            <p:nvPr/>
          </p:nvSpPr>
          <p:spPr bwMode="auto">
            <a:xfrm>
              <a:off x="4564612" y="2098568"/>
              <a:ext cx="364403" cy="461665"/>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1221" name="TextBox 9"/>
            <p:cNvSpPr txBox="1">
              <a:spLocks noChangeArrowheads="1"/>
            </p:cNvSpPr>
            <p:nvPr/>
          </p:nvSpPr>
          <p:spPr bwMode="auto">
            <a:xfrm rot="5400000">
              <a:off x="4605848" y="4300388"/>
              <a:ext cx="364403" cy="461665"/>
            </a:xfrm>
            <a:prstGeom prst="rect">
              <a:avLst/>
            </a:prstGeom>
            <a:noFill/>
            <a:ln w="9525">
              <a:noFill/>
              <a:miter lim="800000"/>
              <a:headEnd/>
              <a:tailEnd/>
            </a:ln>
          </p:spPr>
          <p:txBody>
            <a:bodyPr wrap="none">
              <a:prstTxWarp prst="textNoShape">
                <a:avLst/>
              </a:prstTxWarp>
              <a:spAutoFit/>
            </a:bodyPr>
            <a:lstStyle/>
            <a:p>
              <a:r>
                <a:rPr lang="en-US"/>
                <a:t>=</a:t>
              </a:r>
            </a:p>
          </p:txBody>
        </p:sp>
      </p:grpSp>
      <p:grpSp>
        <p:nvGrpSpPr>
          <p:cNvPr id="3" name="Group 20"/>
          <p:cNvGrpSpPr>
            <a:grpSpLocks/>
          </p:cNvGrpSpPr>
          <p:nvPr/>
        </p:nvGrpSpPr>
        <p:grpSpPr bwMode="auto">
          <a:xfrm>
            <a:off x="6332538" y="2143125"/>
            <a:ext cx="2032000" cy="4405313"/>
            <a:chOff x="6333236" y="2143761"/>
            <a:chExt cx="2031436" cy="4403961"/>
          </a:xfrm>
        </p:grpSpPr>
        <p:pic>
          <p:nvPicPr>
            <p:cNvPr id="51216" name="Picture 5"/>
            <p:cNvPicPr>
              <a:picLocks noChangeAspect="1"/>
            </p:cNvPicPr>
            <p:nvPr/>
          </p:nvPicPr>
          <p:blipFill>
            <a:blip r:embed="rId4"/>
            <a:srcRect/>
            <a:stretch>
              <a:fillRect/>
            </a:stretch>
          </p:blipFill>
          <p:spPr bwMode="auto">
            <a:xfrm>
              <a:off x="6333236" y="4632738"/>
              <a:ext cx="2031436" cy="1914984"/>
            </a:xfrm>
            <a:prstGeom prst="rect">
              <a:avLst/>
            </a:prstGeom>
            <a:noFill/>
            <a:ln w="9525">
              <a:noFill/>
              <a:miter lim="800000"/>
              <a:headEnd/>
              <a:tailEnd/>
            </a:ln>
          </p:spPr>
        </p:pic>
        <p:sp>
          <p:nvSpPr>
            <p:cNvPr id="51217" name="TextBox 10"/>
            <p:cNvSpPr txBox="1">
              <a:spLocks noChangeArrowheads="1"/>
            </p:cNvSpPr>
            <p:nvPr/>
          </p:nvSpPr>
          <p:spPr bwMode="auto">
            <a:xfrm rot="5400000">
              <a:off x="7298363" y="4304351"/>
              <a:ext cx="364403" cy="461665"/>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1218" name="TextBox 11"/>
            <p:cNvSpPr txBox="1">
              <a:spLocks noChangeArrowheads="1"/>
            </p:cNvSpPr>
            <p:nvPr/>
          </p:nvSpPr>
          <p:spPr bwMode="auto">
            <a:xfrm>
              <a:off x="7331352" y="2143761"/>
              <a:ext cx="304440" cy="461665"/>
            </a:xfrm>
            <a:prstGeom prst="rect">
              <a:avLst/>
            </a:prstGeom>
            <a:noFill/>
            <a:ln w="9525">
              <a:noFill/>
              <a:miter lim="800000"/>
              <a:headEnd/>
              <a:tailEnd/>
            </a:ln>
          </p:spPr>
          <p:txBody>
            <a:bodyPr wrap="none">
              <a:prstTxWarp prst="textNoShape">
                <a:avLst/>
              </a:prstTxWarp>
              <a:spAutoFit/>
            </a:bodyPr>
            <a:lstStyle/>
            <a:p>
              <a:r>
                <a:rPr lang="en-US"/>
                <a:t>*</a:t>
              </a:r>
            </a:p>
          </p:txBody>
        </p:sp>
      </p:grpSp>
      <p:sp>
        <p:nvSpPr>
          <p:cNvPr id="51205" name="TextBox 12"/>
          <p:cNvSpPr txBox="1">
            <a:spLocks noChangeArrowheads="1"/>
          </p:cNvSpPr>
          <p:nvPr/>
        </p:nvSpPr>
        <p:spPr bwMode="auto">
          <a:xfrm>
            <a:off x="0" y="0"/>
            <a:ext cx="1554163" cy="461963"/>
          </a:xfrm>
          <a:prstGeom prst="rect">
            <a:avLst/>
          </a:prstGeom>
          <a:solidFill>
            <a:schemeClr val="bg1"/>
          </a:solidFill>
          <a:ln w="9525">
            <a:noFill/>
            <a:miter lim="800000"/>
            <a:headEnd/>
            <a:tailEnd/>
          </a:ln>
        </p:spPr>
        <p:txBody>
          <a:bodyPr wrap="none">
            <a:prstTxWarp prst="textNoShape">
              <a:avLst/>
            </a:prstTxWarp>
            <a:spAutoFit/>
          </a:bodyPr>
          <a:lstStyle/>
          <a:p>
            <a:r>
              <a:rPr lang="en-US"/>
              <a:t>Denoising</a:t>
            </a:r>
          </a:p>
        </p:txBody>
      </p:sp>
      <p:grpSp>
        <p:nvGrpSpPr>
          <p:cNvPr id="4" name="Group 18"/>
          <p:cNvGrpSpPr>
            <a:grpSpLocks/>
          </p:cNvGrpSpPr>
          <p:nvPr/>
        </p:nvGrpSpPr>
        <p:grpSpPr bwMode="auto">
          <a:xfrm>
            <a:off x="0" y="2103438"/>
            <a:ext cx="3146425" cy="4573587"/>
            <a:chOff x="0" y="2102855"/>
            <a:chExt cx="3146425" cy="4574170"/>
          </a:xfrm>
        </p:grpSpPr>
        <p:grpSp>
          <p:nvGrpSpPr>
            <p:cNvPr id="51210" name="Group 14"/>
            <p:cNvGrpSpPr>
              <a:grpSpLocks/>
            </p:cNvGrpSpPr>
            <p:nvPr/>
          </p:nvGrpSpPr>
          <p:grpSpPr bwMode="auto">
            <a:xfrm>
              <a:off x="1101725" y="2102855"/>
              <a:ext cx="2044700" cy="4574170"/>
              <a:chOff x="1101725" y="2102855"/>
              <a:chExt cx="2044700" cy="4574170"/>
            </a:xfrm>
          </p:grpSpPr>
          <p:pic>
            <p:nvPicPr>
              <p:cNvPr id="51212" name="Picture 5"/>
              <p:cNvPicPr>
                <a:picLocks noChangeAspect="1"/>
              </p:cNvPicPr>
              <p:nvPr/>
            </p:nvPicPr>
            <p:blipFill>
              <a:blip r:embed="rId5"/>
              <a:srcRect/>
              <a:stretch>
                <a:fillRect/>
              </a:stretch>
            </p:blipFill>
            <p:spPr bwMode="auto">
              <a:xfrm>
                <a:off x="1101725" y="4638675"/>
                <a:ext cx="2044700" cy="2038350"/>
              </a:xfrm>
              <a:prstGeom prst="rect">
                <a:avLst/>
              </a:prstGeom>
              <a:noFill/>
              <a:ln w="9525">
                <a:noFill/>
                <a:miter lim="800000"/>
                <a:headEnd/>
                <a:tailEnd/>
              </a:ln>
            </p:spPr>
          </p:pic>
          <p:grpSp>
            <p:nvGrpSpPr>
              <p:cNvPr id="51213" name="Group 13"/>
              <p:cNvGrpSpPr>
                <a:grpSpLocks/>
              </p:cNvGrpSpPr>
              <p:nvPr/>
            </p:nvGrpSpPr>
            <p:grpSpPr bwMode="auto">
              <a:xfrm>
                <a:off x="1914185" y="2102855"/>
                <a:ext cx="461665" cy="2631348"/>
                <a:chOff x="1914185" y="2102855"/>
                <a:chExt cx="461665" cy="2631348"/>
              </a:xfrm>
            </p:grpSpPr>
            <p:sp>
              <p:nvSpPr>
                <p:cNvPr id="51214" name="TextBox 7"/>
                <p:cNvSpPr txBox="1">
                  <a:spLocks noChangeArrowheads="1"/>
                </p:cNvSpPr>
                <p:nvPr/>
              </p:nvSpPr>
              <p:spPr bwMode="auto">
                <a:xfrm rot="5400000">
                  <a:off x="1962816" y="4321169"/>
                  <a:ext cx="364403" cy="461665"/>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1215" name="TextBox 6"/>
                <p:cNvSpPr txBox="1">
                  <a:spLocks noChangeArrowheads="1"/>
                </p:cNvSpPr>
                <p:nvPr/>
              </p:nvSpPr>
              <p:spPr bwMode="auto">
                <a:xfrm>
                  <a:off x="1921580" y="2102855"/>
                  <a:ext cx="364403" cy="461665"/>
                </a:xfrm>
                <a:prstGeom prst="rect">
                  <a:avLst/>
                </a:prstGeom>
                <a:noFill/>
                <a:ln w="9525">
                  <a:noFill/>
                  <a:miter lim="800000"/>
                  <a:headEnd/>
                  <a:tailEnd/>
                </a:ln>
              </p:spPr>
              <p:txBody>
                <a:bodyPr wrap="none">
                  <a:prstTxWarp prst="textNoShape">
                    <a:avLst/>
                  </a:prstTxWarp>
                  <a:spAutoFit/>
                </a:bodyPr>
                <a:lstStyle/>
                <a:p>
                  <a:r>
                    <a:rPr lang="en-US"/>
                    <a:t>+</a:t>
                  </a:r>
                </a:p>
              </p:txBody>
            </p:sp>
          </p:grpSp>
        </p:grpSp>
        <p:sp>
          <p:nvSpPr>
            <p:cNvPr id="51211" name="TextBox 15"/>
            <p:cNvSpPr txBox="1">
              <a:spLocks noChangeArrowheads="1"/>
            </p:cNvSpPr>
            <p:nvPr/>
          </p:nvSpPr>
          <p:spPr bwMode="auto">
            <a:xfrm>
              <a:off x="0" y="5310750"/>
              <a:ext cx="813369" cy="646331"/>
            </a:xfrm>
            <a:prstGeom prst="rect">
              <a:avLst/>
            </a:prstGeom>
            <a:noFill/>
            <a:ln w="9525">
              <a:noFill/>
              <a:miter lim="800000"/>
              <a:headEnd/>
              <a:tailEnd/>
            </a:ln>
          </p:spPr>
          <p:txBody>
            <a:bodyPr wrap="none">
              <a:prstTxWarp prst="textNoShape">
                <a:avLst/>
              </a:prstTxWarp>
              <a:spAutoFit/>
            </a:bodyPr>
            <a:lstStyle/>
            <a:p>
              <a:r>
                <a:rPr lang="en-US" sz="1800"/>
                <a:t>Noisy</a:t>
              </a:r>
            </a:p>
            <a:p>
              <a:r>
                <a:rPr lang="en-US" sz="1800"/>
                <a:t>image</a:t>
              </a:r>
            </a:p>
          </p:txBody>
        </p:sp>
      </p:grpSp>
      <p:grpSp>
        <p:nvGrpSpPr>
          <p:cNvPr id="18" name="Group 17"/>
          <p:cNvGrpSpPr>
            <a:grpSpLocks/>
          </p:cNvGrpSpPr>
          <p:nvPr/>
        </p:nvGrpSpPr>
        <p:grpSpPr bwMode="auto">
          <a:xfrm>
            <a:off x="0" y="2390775"/>
            <a:ext cx="8369300" cy="2074863"/>
            <a:chOff x="0" y="2390775"/>
            <a:chExt cx="8369300" cy="2074863"/>
          </a:xfrm>
        </p:grpSpPr>
        <p:pic>
          <p:nvPicPr>
            <p:cNvPr id="51208" name="Picture 4"/>
            <p:cNvPicPr>
              <a:picLocks noChangeAspect="1"/>
            </p:cNvPicPr>
            <p:nvPr/>
          </p:nvPicPr>
          <p:blipFill>
            <a:blip r:embed="rId6"/>
            <a:srcRect/>
            <a:stretch>
              <a:fillRect/>
            </a:stretch>
          </p:blipFill>
          <p:spPr bwMode="auto">
            <a:xfrm>
              <a:off x="1069975" y="2390775"/>
              <a:ext cx="7299325" cy="2074863"/>
            </a:xfrm>
            <a:prstGeom prst="rect">
              <a:avLst/>
            </a:prstGeom>
            <a:noFill/>
            <a:ln w="9525">
              <a:noFill/>
              <a:miter lim="800000"/>
              <a:headEnd/>
              <a:tailEnd/>
            </a:ln>
          </p:spPr>
        </p:pic>
        <p:sp>
          <p:nvSpPr>
            <p:cNvPr id="51209" name="TextBox 16"/>
            <p:cNvSpPr txBox="1">
              <a:spLocks noChangeArrowheads="1"/>
            </p:cNvSpPr>
            <p:nvPr/>
          </p:nvSpPr>
          <p:spPr bwMode="auto">
            <a:xfrm>
              <a:off x="0" y="2931472"/>
              <a:ext cx="1159843" cy="923330"/>
            </a:xfrm>
            <a:prstGeom prst="rect">
              <a:avLst/>
            </a:prstGeom>
            <a:noFill/>
            <a:ln w="9525">
              <a:noFill/>
              <a:miter lim="800000"/>
              <a:headEnd/>
              <a:tailEnd/>
            </a:ln>
          </p:spPr>
          <p:txBody>
            <a:bodyPr wrap="none">
              <a:prstTxWarp prst="textNoShape">
                <a:avLst/>
              </a:prstTxWarp>
              <a:spAutoFit/>
            </a:bodyPr>
            <a:lstStyle/>
            <a:p>
              <a:r>
                <a:rPr lang="en-US" sz="1800"/>
                <a:t>White</a:t>
              </a:r>
            </a:p>
            <a:p>
              <a:r>
                <a:rPr lang="en-US" sz="1800"/>
                <a:t>Gaussian</a:t>
              </a:r>
            </a:p>
            <a:p>
              <a:r>
                <a:rPr lang="en-US" sz="1800"/>
                <a:t>noise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9" name="Title 6"/>
          <p:cNvSpPr>
            <a:spLocks noGrp="1"/>
          </p:cNvSpPr>
          <p:nvPr>
            <p:ph type="title"/>
          </p:nvPr>
        </p:nvSpPr>
        <p:spPr>
          <a:xfrm>
            <a:off x="530225" y="0"/>
            <a:ext cx="8229600" cy="892175"/>
          </a:xfrm>
        </p:spPr>
        <p:txBody>
          <a:bodyPr/>
          <a:lstStyle/>
          <a:p>
            <a:r>
              <a:rPr lang="en-US" smtClean="0">
                <a:ea typeface="ＭＳ Ｐゴシック" pitchFamily="-1" charset="-128"/>
                <a:cs typeface="ＭＳ Ｐゴシック" pitchFamily="-1" charset="-128"/>
              </a:rPr>
              <a:t>Gaussian model</a:t>
            </a:r>
          </a:p>
        </p:txBody>
      </p:sp>
      <p:sp>
        <p:nvSpPr>
          <p:cNvPr id="39940" name="TextBox 12"/>
          <p:cNvSpPr txBox="1">
            <a:spLocks noChangeArrowheads="1"/>
          </p:cNvSpPr>
          <p:nvPr/>
        </p:nvSpPr>
        <p:spPr bwMode="auto">
          <a:xfrm>
            <a:off x="252413" y="860425"/>
            <a:ext cx="8891587" cy="368300"/>
          </a:xfrm>
          <a:prstGeom prst="rect">
            <a:avLst/>
          </a:prstGeom>
          <a:noFill/>
          <a:ln w="9525">
            <a:noFill/>
            <a:miter lim="800000"/>
            <a:headEnd/>
            <a:tailEnd/>
          </a:ln>
        </p:spPr>
        <p:txBody>
          <a:bodyPr wrap="none">
            <a:prstTxWarp prst="textNoShape">
              <a:avLst/>
            </a:prstTxWarp>
            <a:spAutoFit/>
          </a:bodyPr>
          <a:lstStyle/>
          <a:p>
            <a:r>
              <a:rPr lang="en-US" sz="1800"/>
              <a:t>We want a distribution that captures the correlation structure typical of natural images.</a:t>
            </a:r>
          </a:p>
        </p:txBody>
      </p:sp>
      <p:pic>
        <p:nvPicPr>
          <p:cNvPr id="39942" name="Picture 14"/>
          <p:cNvPicPr>
            <a:picLocks noChangeAspect="1"/>
          </p:cNvPicPr>
          <p:nvPr/>
        </p:nvPicPr>
        <p:blipFill>
          <a:blip r:embed="rId3"/>
          <a:srcRect/>
          <a:stretch>
            <a:fillRect/>
          </a:stretch>
        </p:blipFill>
        <p:spPr bwMode="auto">
          <a:xfrm>
            <a:off x="1108075" y="1944688"/>
            <a:ext cx="3170238" cy="890587"/>
          </a:xfrm>
          <a:prstGeom prst="rect">
            <a:avLst/>
          </a:prstGeom>
          <a:noFill/>
          <a:ln w="9525">
            <a:noFill/>
            <a:miter lim="800000"/>
            <a:headEnd/>
            <a:tailEnd/>
          </a:ln>
        </p:spPr>
      </p:pic>
      <p:sp>
        <p:nvSpPr>
          <p:cNvPr id="39943" name="TextBox 21"/>
          <p:cNvSpPr txBox="1">
            <a:spLocks noChangeArrowheads="1"/>
          </p:cNvSpPr>
          <p:nvPr/>
        </p:nvSpPr>
        <p:spPr bwMode="auto">
          <a:xfrm>
            <a:off x="460375" y="4017963"/>
            <a:ext cx="5005388" cy="369887"/>
          </a:xfrm>
          <a:prstGeom prst="rect">
            <a:avLst/>
          </a:prstGeom>
          <a:noFill/>
          <a:ln w="9525">
            <a:noFill/>
            <a:miter lim="800000"/>
            <a:headEnd/>
            <a:tailEnd/>
          </a:ln>
        </p:spPr>
        <p:txBody>
          <a:bodyPr wrap="none">
            <a:prstTxWarp prst="textNoShape">
              <a:avLst/>
            </a:prstTxWarp>
            <a:spAutoFit/>
          </a:bodyPr>
          <a:lstStyle/>
          <a:p>
            <a:r>
              <a:rPr lang="en-US" sz="1800"/>
              <a:t>Diagonalization of circulant matrices: C = EDE</a:t>
            </a:r>
            <a:r>
              <a:rPr lang="en-US" sz="1800" baseline="30000"/>
              <a:t>T</a:t>
            </a:r>
          </a:p>
        </p:txBody>
      </p:sp>
      <p:grpSp>
        <p:nvGrpSpPr>
          <p:cNvPr id="39944" name="Group 40"/>
          <p:cNvGrpSpPr>
            <a:grpSpLocks/>
          </p:cNvGrpSpPr>
          <p:nvPr/>
        </p:nvGrpSpPr>
        <p:grpSpPr bwMode="auto">
          <a:xfrm>
            <a:off x="3400425" y="1365250"/>
            <a:ext cx="5648325" cy="2474913"/>
            <a:chOff x="3399991" y="1366035"/>
            <a:chExt cx="5649353" cy="2474206"/>
          </a:xfrm>
        </p:grpSpPr>
        <p:pic>
          <p:nvPicPr>
            <p:cNvPr id="39992" name="Picture 11"/>
            <p:cNvPicPr>
              <a:picLocks noChangeAspect="1"/>
            </p:cNvPicPr>
            <p:nvPr/>
          </p:nvPicPr>
          <p:blipFill>
            <a:blip r:embed="rId4"/>
            <a:srcRect/>
            <a:stretch>
              <a:fillRect/>
            </a:stretch>
          </p:blipFill>
          <p:spPr bwMode="auto">
            <a:xfrm>
              <a:off x="4668573" y="1366035"/>
              <a:ext cx="4300712" cy="2092053"/>
            </a:xfrm>
            <a:prstGeom prst="rect">
              <a:avLst/>
            </a:prstGeom>
            <a:noFill/>
            <a:ln w="9525">
              <a:noFill/>
              <a:miter lim="800000"/>
              <a:headEnd/>
              <a:tailEnd/>
            </a:ln>
          </p:spPr>
        </p:pic>
        <p:sp>
          <p:nvSpPr>
            <p:cNvPr id="21" name="Freeform 20"/>
            <p:cNvSpPr/>
            <p:nvPr/>
          </p:nvSpPr>
          <p:spPr>
            <a:xfrm>
              <a:off x="3580999" y="2564256"/>
              <a:ext cx="1151147" cy="358673"/>
            </a:xfrm>
            <a:custGeom>
              <a:avLst/>
              <a:gdLst>
                <a:gd name="connsiteX0" fmla="*/ 1151627 w 1151627"/>
                <a:gd name="connsiteY0" fmla="*/ 7889 h 358923"/>
                <a:gd name="connsiteX1" fmla="*/ 1025421 w 1151627"/>
                <a:gd name="connsiteY1" fmla="*/ 197211 h 358923"/>
                <a:gd name="connsiteX2" fmla="*/ 788786 w 1151627"/>
                <a:gd name="connsiteY2" fmla="*/ 323426 h 358923"/>
                <a:gd name="connsiteX3" fmla="*/ 418056 w 1151627"/>
                <a:gd name="connsiteY3" fmla="*/ 354979 h 358923"/>
                <a:gd name="connsiteX4" fmla="*/ 165645 w 1151627"/>
                <a:gd name="connsiteY4" fmla="*/ 299760 h 358923"/>
                <a:gd name="connsiteX5" fmla="*/ 0 w 1151627"/>
                <a:gd name="connsiteY5" fmla="*/ 0 h 35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627" h="358923">
                  <a:moveTo>
                    <a:pt x="1151627" y="7889"/>
                  </a:moveTo>
                  <a:cubicBezTo>
                    <a:pt x="1118760" y="76255"/>
                    <a:pt x="1085894" y="144622"/>
                    <a:pt x="1025421" y="197211"/>
                  </a:cubicBezTo>
                  <a:cubicBezTo>
                    <a:pt x="964948" y="249800"/>
                    <a:pt x="890014" y="297131"/>
                    <a:pt x="788786" y="323426"/>
                  </a:cubicBezTo>
                  <a:cubicBezTo>
                    <a:pt x="687559" y="349721"/>
                    <a:pt x="521913" y="358923"/>
                    <a:pt x="418056" y="354979"/>
                  </a:cubicBezTo>
                  <a:cubicBezTo>
                    <a:pt x="314199" y="351035"/>
                    <a:pt x="235321" y="358923"/>
                    <a:pt x="165645" y="299760"/>
                  </a:cubicBezTo>
                  <a:cubicBezTo>
                    <a:pt x="95969" y="240597"/>
                    <a:pt x="0" y="0"/>
                    <a:pt x="0" y="0"/>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sp>
          <p:nvSpPr>
            <p:cNvPr id="39994" name="TextBox 22"/>
            <p:cNvSpPr txBox="1">
              <a:spLocks noChangeArrowheads="1"/>
            </p:cNvSpPr>
            <p:nvPr/>
          </p:nvSpPr>
          <p:spPr bwMode="auto">
            <a:xfrm>
              <a:off x="3399991" y="3470909"/>
              <a:ext cx="5649353" cy="369332"/>
            </a:xfrm>
            <a:prstGeom prst="rect">
              <a:avLst/>
            </a:prstGeom>
            <a:noFill/>
            <a:ln w="9525">
              <a:noFill/>
              <a:miter lim="800000"/>
              <a:headEnd/>
              <a:tailEnd/>
            </a:ln>
          </p:spPr>
          <p:txBody>
            <a:bodyPr wrap="none">
              <a:prstTxWarp prst="textNoShape">
                <a:avLst/>
              </a:prstTxWarp>
              <a:spAutoFit/>
            </a:bodyPr>
            <a:lstStyle/>
            <a:p>
              <a:r>
                <a:rPr lang="en-US" sz="1800"/>
                <a:t>Stationarity assumption: Symmetrical circulant matrix</a:t>
              </a:r>
            </a:p>
          </p:txBody>
        </p:sp>
        <p:cxnSp>
          <p:nvCxnSpPr>
            <p:cNvPr id="25" name="Straight Arrow Connector 24"/>
            <p:cNvCxnSpPr/>
            <p:nvPr/>
          </p:nvCxnSpPr>
          <p:spPr>
            <a:xfrm rot="16200000" flipV="1">
              <a:off x="4598179" y="2934829"/>
              <a:ext cx="860179"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9945" name="TextBox 25"/>
          <p:cNvSpPr txBox="1">
            <a:spLocks noChangeArrowheads="1"/>
          </p:cNvSpPr>
          <p:nvPr/>
        </p:nvSpPr>
        <p:spPr bwMode="auto">
          <a:xfrm>
            <a:off x="898525" y="4375150"/>
            <a:ext cx="4137025" cy="369888"/>
          </a:xfrm>
          <a:prstGeom prst="rect">
            <a:avLst/>
          </a:prstGeom>
          <a:noFill/>
          <a:ln w="9525">
            <a:noFill/>
            <a:miter lim="800000"/>
            <a:headEnd/>
            <a:tailEnd/>
          </a:ln>
        </p:spPr>
        <p:txBody>
          <a:bodyPr wrap="none">
            <a:prstTxWarp prst="textNoShape">
              <a:avLst/>
            </a:prstTxWarp>
            <a:spAutoFit/>
          </a:bodyPr>
          <a:lstStyle/>
          <a:p>
            <a:r>
              <a:rPr lang="en-US" sz="1800"/>
              <a:t>The eigenvectors are the Fourier basis</a:t>
            </a:r>
          </a:p>
        </p:txBody>
      </p:sp>
      <p:sp>
        <p:nvSpPr>
          <p:cNvPr id="39946" name="TextBox 26"/>
          <p:cNvSpPr txBox="1">
            <a:spLocks noChangeArrowheads="1"/>
          </p:cNvSpPr>
          <p:nvPr/>
        </p:nvSpPr>
        <p:spPr bwMode="auto">
          <a:xfrm>
            <a:off x="909638" y="4691063"/>
            <a:ext cx="7289800" cy="369887"/>
          </a:xfrm>
          <a:prstGeom prst="rect">
            <a:avLst/>
          </a:prstGeom>
          <a:noFill/>
          <a:ln w="9525">
            <a:noFill/>
            <a:miter lim="800000"/>
            <a:headEnd/>
            <a:tailEnd/>
          </a:ln>
        </p:spPr>
        <p:txBody>
          <a:bodyPr wrap="none">
            <a:prstTxWarp prst="textNoShape">
              <a:avLst/>
            </a:prstTxWarp>
            <a:spAutoFit/>
          </a:bodyPr>
          <a:lstStyle/>
          <a:p>
            <a:r>
              <a:rPr lang="en-US" sz="1800"/>
              <a:t>The eigenvalues are the squared magnitude of the Fourier coefficients</a:t>
            </a:r>
          </a:p>
        </p:txBody>
      </p:sp>
      <p:sp>
        <p:nvSpPr>
          <p:cNvPr id="39947" name="Rectangle 37"/>
          <p:cNvSpPr>
            <a:spLocks noChangeArrowheads="1"/>
          </p:cNvSpPr>
          <p:nvPr/>
        </p:nvSpPr>
        <p:spPr bwMode="auto">
          <a:xfrm>
            <a:off x="981075" y="5729288"/>
            <a:ext cx="485775" cy="369887"/>
          </a:xfrm>
          <a:prstGeom prst="rect">
            <a:avLst/>
          </a:prstGeom>
          <a:noFill/>
          <a:ln w="9525">
            <a:noFill/>
            <a:miter lim="800000"/>
            <a:headEnd/>
            <a:tailEnd/>
          </a:ln>
        </p:spPr>
        <p:txBody>
          <a:bodyPr wrap="none">
            <a:prstTxWarp prst="textNoShape">
              <a:avLst/>
            </a:prstTxWarp>
            <a:spAutoFit/>
          </a:bodyPr>
          <a:lstStyle/>
          <a:p>
            <a:r>
              <a:rPr lang="en-US" sz="1800"/>
              <a:t>D=</a:t>
            </a:r>
          </a:p>
        </p:txBody>
      </p:sp>
      <p:graphicFrame>
        <p:nvGraphicFramePr>
          <p:cNvPr id="39" name="Table 38"/>
          <p:cNvGraphicFramePr>
            <a:graphicFrameLocks noGrp="1"/>
          </p:cNvGraphicFramePr>
          <p:nvPr/>
        </p:nvGraphicFramePr>
        <p:xfrm>
          <a:off x="1436688" y="5103813"/>
          <a:ext cx="1571625" cy="1571625"/>
        </p:xfrm>
        <a:graphic>
          <a:graphicData uri="http://schemas.openxmlformats.org/drawingml/2006/table">
            <a:tbl>
              <a:tblPr/>
              <a:tblGrid>
                <a:gridCol w="314325"/>
                <a:gridCol w="314325"/>
                <a:gridCol w="314325"/>
                <a:gridCol w="314325"/>
                <a:gridCol w="314325"/>
              </a:tblGrid>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a:t>
                      </a: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bl>
          </a:graphicData>
        </a:graphic>
      </p:graphicFrame>
      <p:grpSp>
        <p:nvGrpSpPr>
          <p:cNvPr id="39986" name="Group 42"/>
          <p:cNvGrpSpPr>
            <a:grpSpLocks/>
          </p:cNvGrpSpPr>
          <p:nvPr/>
        </p:nvGrpSpPr>
        <p:grpSpPr bwMode="auto">
          <a:xfrm>
            <a:off x="1927225" y="5395913"/>
            <a:ext cx="4043363" cy="1044575"/>
            <a:chOff x="1926897" y="5395922"/>
            <a:chExt cx="4044213" cy="1043991"/>
          </a:xfrm>
        </p:grpSpPr>
        <p:grpSp>
          <p:nvGrpSpPr>
            <p:cNvPr id="39987" name="Group 41"/>
            <p:cNvGrpSpPr>
              <a:grpSpLocks/>
            </p:cNvGrpSpPr>
            <p:nvPr/>
          </p:nvGrpSpPr>
          <p:grpSpPr bwMode="auto">
            <a:xfrm>
              <a:off x="1926897" y="5395922"/>
              <a:ext cx="4044213" cy="1043991"/>
              <a:chOff x="1926897" y="5395922"/>
              <a:chExt cx="4044213" cy="1043991"/>
            </a:xfrm>
          </p:grpSpPr>
          <p:pic>
            <p:nvPicPr>
              <p:cNvPr id="39990" name="Picture 34"/>
              <p:cNvPicPr>
                <a:picLocks noChangeAspect="1"/>
              </p:cNvPicPr>
              <p:nvPr/>
            </p:nvPicPr>
            <p:blipFill>
              <a:blip r:embed="rId5"/>
              <a:srcRect/>
              <a:stretch>
                <a:fillRect/>
              </a:stretch>
            </p:blipFill>
            <p:spPr bwMode="auto">
              <a:xfrm>
                <a:off x="4059578" y="5395922"/>
                <a:ext cx="1911532" cy="1043991"/>
              </a:xfrm>
              <a:prstGeom prst="rect">
                <a:avLst/>
              </a:prstGeom>
              <a:noFill/>
              <a:ln w="9525">
                <a:noFill/>
                <a:miter lim="800000"/>
                <a:headEnd/>
                <a:tailEnd/>
              </a:ln>
            </p:spPr>
          </p:pic>
          <p:sp>
            <p:nvSpPr>
              <p:cNvPr id="40" name="Freeform 39"/>
              <p:cNvSpPr/>
              <p:nvPr/>
            </p:nvSpPr>
            <p:spPr>
              <a:xfrm>
                <a:off x="1926897" y="5432414"/>
                <a:ext cx="2162630" cy="509303"/>
              </a:xfrm>
              <a:custGeom>
                <a:avLst/>
                <a:gdLst>
                  <a:gd name="connsiteX0" fmla="*/ 0 w 2163379"/>
                  <a:gd name="connsiteY0" fmla="*/ 138678 h 509460"/>
                  <a:gd name="connsiteX1" fmla="*/ 613103 w 2163379"/>
                  <a:gd name="connsiteY1" fmla="*/ 59850 h 509460"/>
                  <a:gd name="connsiteX2" fmla="*/ 1208689 w 2163379"/>
                  <a:gd name="connsiteY2" fmla="*/ 51092 h 509460"/>
                  <a:gd name="connsiteX3" fmla="*/ 1672896 w 2163379"/>
                  <a:gd name="connsiteY3" fmla="*/ 366402 h 509460"/>
                  <a:gd name="connsiteX4" fmla="*/ 1988206 w 2163379"/>
                  <a:gd name="connsiteY4" fmla="*/ 489023 h 509460"/>
                  <a:gd name="connsiteX5" fmla="*/ 2163379 w 2163379"/>
                  <a:gd name="connsiteY5" fmla="*/ 489023 h 50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379" h="509460">
                    <a:moveTo>
                      <a:pt x="0" y="138678"/>
                    </a:moveTo>
                    <a:cubicBezTo>
                      <a:pt x="205827" y="106563"/>
                      <a:pt x="411655" y="74448"/>
                      <a:pt x="613103" y="59850"/>
                    </a:cubicBezTo>
                    <a:cubicBezTo>
                      <a:pt x="814551" y="45252"/>
                      <a:pt x="1032057" y="0"/>
                      <a:pt x="1208689" y="51092"/>
                    </a:cubicBezTo>
                    <a:cubicBezTo>
                      <a:pt x="1385321" y="102184"/>
                      <a:pt x="1542977" y="293414"/>
                      <a:pt x="1672896" y="366402"/>
                    </a:cubicBezTo>
                    <a:cubicBezTo>
                      <a:pt x="1802815" y="439390"/>
                      <a:pt x="1906459" y="468586"/>
                      <a:pt x="1988206" y="489023"/>
                    </a:cubicBezTo>
                    <a:cubicBezTo>
                      <a:pt x="2069953" y="509460"/>
                      <a:pt x="2163379" y="489023"/>
                      <a:pt x="2163379" y="489023"/>
                    </a:cubicBezTo>
                  </a:path>
                </a:pathLst>
              </a:cu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sz="1800">
                  <a:ea typeface="ＭＳ Ｐゴシック" pitchFamily="-1" charset="-128"/>
                  <a:cs typeface="ＭＳ Ｐゴシック" pitchFamily="-1" charset="-128"/>
                </a:endParaRPr>
              </a:p>
            </p:txBody>
          </p:sp>
        </p:grpSp>
        <p:sp>
          <p:nvSpPr>
            <p:cNvPr id="39988" name="TextBox 35"/>
            <p:cNvSpPr txBox="1">
              <a:spLocks noChangeArrowheads="1"/>
            </p:cNvSpPr>
            <p:nvPr/>
          </p:nvSpPr>
          <p:spPr bwMode="auto">
            <a:xfrm>
              <a:off x="4787930" y="5600782"/>
              <a:ext cx="255987" cy="246221"/>
            </a:xfrm>
            <a:prstGeom prst="rect">
              <a:avLst/>
            </a:prstGeom>
            <a:noFill/>
            <a:ln w="9525">
              <a:noFill/>
              <a:miter lim="800000"/>
              <a:headEnd/>
              <a:tailEnd/>
            </a:ln>
          </p:spPr>
          <p:txBody>
            <a:bodyPr wrap="none">
              <a:prstTxWarp prst="textNoShape">
                <a:avLst/>
              </a:prstTxWarp>
              <a:spAutoFit/>
            </a:bodyPr>
            <a:lstStyle/>
            <a:p>
              <a:r>
                <a:rPr lang="en-US" sz="1000"/>
                <a:t>2</a:t>
              </a:r>
            </a:p>
          </p:txBody>
        </p:sp>
        <p:sp>
          <p:nvSpPr>
            <p:cNvPr id="39989" name="TextBox 36"/>
            <p:cNvSpPr txBox="1">
              <a:spLocks noChangeArrowheads="1"/>
            </p:cNvSpPr>
            <p:nvPr/>
          </p:nvSpPr>
          <p:spPr bwMode="auto">
            <a:xfrm>
              <a:off x="5539808" y="5934616"/>
              <a:ext cx="255987" cy="246221"/>
            </a:xfrm>
            <a:prstGeom prst="rect">
              <a:avLst/>
            </a:prstGeom>
            <a:noFill/>
            <a:ln w="9525">
              <a:noFill/>
              <a:miter lim="800000"/>
              <a:headEnd/>
              <a:tailEnd/>
            </a:ln>
          </p:spPr>
          <p:txBody>
            <a:bodyPr wrap="none">
              <a:prstTxWarp prst="textNoShape">
                <a:avLst/>
              </a:prstTxWarp>
              <a:spAutoFit/>
            </a:bodyPr>
            <a:lstStyle/>
            <a:p>
              <a:r>
                <a:rPr lang="en-US" sz="1000"/>
                <a:t>2</a:t>
              </a:r>
            </a:p>
          </p:txBody>
        </p:sp>
      </p:grpSp>
      <p:graphicFrame>
        <p:nvGraphicFramePr>
          <p:cNvPr id="39938" name="Object 2"/>
          <p:cNvGraphicFramePr>
            <a:graphicFrameLocks noChangeAspect="1"/>
          </p:cNvGraphicFramePr>
          <p:nvPr/>
        </p:nvGraphicFramePr>
        <p:xfrm>
          <a:off x="6381750" y="5143500"/>
          <a:ext cx="1931988" cy="1466850"/>
        </p:xfrm>
        <a:graphic>
          <a:graphicData uri="http://schemas.openxmlformats.org/presentationml/2006/ole">
            <p:oleObj spid="_x0000_s39938" name="Picture" r:id="rId6" imgW="1839068" imgH="1324573" progId="Word.Picture.8">
              <p:embed/>
            </p:oleObj>
          </a:graphicData>
        </a:graphic>
      </p:graphicFrame>
      <p:sp>
        <p:nvSpPr>
          <p:cNvPr id="39941" name="TextBox 13"/>
          <p:cNvSpPr txBox="1">
            <a:spLocks noChangeArrowheads="1"/>
          </p:cNvSpPr>
          <p:nvPr/>
        </p:nvSpPr>
        <p:spPr bwMode="auto">
          <a:xfrm>
            <a:off x="258763" y="1309688"/>
            <a:ext cx="4714875" cy="369887"/>
          </a:xfrm>
          <a:prstGeom prst="rect">
            <a:avLst/>
          </a:prstGeom>
          <a:noFill/>
          <a:ln w="9525">
            <a:noFill/>
            <a:miter lim="800000"/>
            <a:headEnd/>
            <a:tailEnd/>
          </a:ln>
        </p:spPr>
        <p:txBody>
          <a:bodyPr wrap="none">
            <a:prstTxWarp prst="textNoShape">
              <a:avLst/>
            </a:prstTxWarp>
            <a:spAutoFit/>
          </a:bodyPr>
          <a:lstStyle/>
          <a:p>
            <a:r>
              <a:rPr lang="en-US" sz="1800"/>
              <a:t>Let </a:t>
            </a:r>
            <a:r>
              <a:rPr lang="en-US" sz="1800" b="1"/>
              <a:t>C </a:t>
            </a:r>
            <a:r>
              <a:rPr lang="en-US" sz="1800"/>
              <a:t>be the covariance matrix of the image: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2226" name="Object 2"/>
          <p:cNvGraphicFramePr>
            <a:graphicFrameLocks noChangeAspect="1"/>
          </p:cNvGraphicFramePr>
          <p:nvPr/>
        </p:nvGraphicFramePr>
        <p:xfrm>
          <a:off x="3276600" y="1854200"/>
          <a:ext cx="5791200" cy="4851400"/>
        </p:xfrm>
        <a:graphic>
          <a:graphicData uri="http://schemas.openxmlformats.org/presentationml/2006/ole">
            <p:oleObj spid="_x0000_s52226" name="Image" r:id="rId4" imgW="5942857" imgH="4977778" progId="">
              <p:embed/>
            </p:oleObj>
          </a:graphicData>
        </a:graphic>
      </p:graphicFrame>
      <p:sp>
        <p:nvSpPr>
          <p:cNvPr id="52227" name="Rectangle 5"/>
          <p:cNvSpPr>
            <a:spLocks noGrp="1" noChangeArrowheads="1"/>
          </p:cNvSpPr>
          <p:nvPr>
            <p:ph type="title"/>
          </p:nvPr>
        </p:nvSpPr>
        <p:spPr>
          <a:xfrm>
            <a:off x="152400" y="76200"/>
            <a:ext cx="8839200" cy="914400"/>
          </a:xfrm>
        </p:spPr>
        <p:txBody>
          <a:bodyPr/>
          <a:lstStyle/>
          <a:p>
            <a:pPr eaLnBrk="1" hangingPunct="1"/>
            <a:r>
              <a:rPr lang="en-US" sz="3600" smtClean="0">
                <a:ea typeface="ＭＳ Ｐゴシック" pitchFamily="-1" charset="-128"/>
                <a:cs typeface="ＭＳ Ｐゴシック" pitchFamily="-1" charset="-128"/>
              </a:rPr>
              <a:t>Denoising with the marginal wavelet model</a:t>
            </a:r>
          </a:p>
        </p:txBody>
      </p:sp>
      <p:sp>
        <p:nvSpPr>
          <p:cNvPr id="70662" name="Text Box 6"/>
          <p:cNvSpPr txBox="1">
            <a:spLocks noChangeArrowheads="1"/>
          </p:cNvSpPr>
          <p:nvPr/>
        </p:nvSpPr>
        <p:spPr bwMode="auto">
          <a:xfrm>
            <a:off x="0" y="806155"/>
            <a:ext cx="8927143" cy="830997"/>
          </a:xfrm>
          <a:prstGeom prst="rect">
            <a:avLst/>
          </a:prstGeom>
          <a:noFill/>
          <a:ln w="9525">
            <a:noFill/>
            <a:miter lim="800000"/>
            <a:headEnd/>
            <a:tailEnd/>
          </a:ln>
        </p:spPr>
        <p:txBody>
          <a:bodyPr wrap="none">
            <a:prstTxWarp prst="textNoShape">
              <a:avLst/>
            </a:prstTxWarp>
            <a:spAutoFit/>
          </a:bodyPr>
          <a:lstStyle/>
          <a:p>
            <a:r>
              <a:rPr lang="en-US" dirty="0" smtClean="0">
                <a:ea typeface="Arial" pitchFamily="-1" charset="0"/>
                <a:cs typeface="Arial" pitchFamily="-1" charset="0"/>
              </a:rPr>
              <a:t>Let </a:t>
            </a:r>
            <a:r>
              <a:rPr lang="en-US" dirty="0" err="1">
                <a:ea typeface="Arial" pitchFamily="-1" charset="0"/>
                <a:cs typeface="Arial" pitchFamily="-1" charset="0"/>
              </a:rPr>
              <a:t>y</a:t>
            </a:r>
            <a:r>
              <a:rPr lang="en-US" dirty="0">
                <a:ea typeface="Arial" pitchFamily="-1" charset="0"/>
                <a:cs typeface="Arial" pitchFamily="-1" charset="0"/>
              </a:rPr>
              <a:t> = noise-corrupted </a:t>
            </a:r>
            <a:r>
              <a:rPr lang="en-US" dirty="0" smtClean="0">
                <a:ea typeface="Arial" pitchFamily="-1" charset="0"/>
                <a:cs typeface="Arial" pitchFamily="-1" charset="0"/>
              </a:rPr>
              <a:t>observation:  </a:t>
            </a:r>
            <a:r>
              <a:rPr lang="en-US" dirty="0" err="1" smtClean="0">
                <a:ea typeface="Arial" pitchFamily="-1" charset="0"/>
                <a:cs typeface="Arial" pitchFamily="-1" charset="0"/>
              </a:rPr>
              <a:t>y</a:t>
            </a:r>
            <a:r>
              <a:rPr lang="en-US" dirty="0" smtClean="0">
                <a:ea typeface="Arial" pitchFamily="-1" charset="0"/>
                <a:cs typeface="Arial" pitchFamily="-1" charset="0"/>
              </a:rPr>
              <a:t> = </a:t>
            </a:r>
            <a:r>
              <a:rPr lang="en-US" dirty="0" err="1" smtClean="0">
                <a:ea typeface="Arial" pitchFamily="-1" charset="0"/>
                <a:cs typeface="Arial" pitchFamily="-1" charset="0"/>
              </a:rPr>
              <a:t>x+n</a:t>
            </a:r>
            <a:r>
              <a:rPr lang="en-US" dirty="0" smtClean="0">
                <a:ea typeface="Arial" pitchFamily="-1" charset="0"/>
                <a:cs typeface="Arial" pitchFamily="-1" charset="0"/>
              </a:rPr>
              <a:t>, with </a:t>
            </a:r>
            <a:r>
              <a:rPr lang="en-US" dirty="0" err="1" smtClean="0">
                <a:ea typeface="Arial" pitchFamily="-1" charset="0"/>
                <a:cs typeface="Arial" pitchFamily="-1" charset="0"/>
              </a:rPr>
              <a:t>n</a:t>
            </a:r>
            <a:r>
              <a:rPr lang="en-US" dirty="0" smtClean="0">
                <a:ea typeface="Arial" pitchFamily="-1" charset="0"/>
                <a:cs typeface="Arial" pitchFamily="-1" charset="0"/>
              </a:rPr>
              <a:t> ~ </a:t>
            </a:r>
            <a:r>
              <a:rPr lang="en-US" dirty="0" err="1" smtClean="0">
                <a:ea typeface="Arial" pitchFamily="-1" charset="0"/>
                <a:cs typeface="Arial" pitchFamily="-1" charset="0"/>
              </a:rPr>
              <a:t>gaussian</a:t>
            </a:r>
            <a:r>
              <a:rPr lang="en-US" dirty="0" smtClean="0">
                <a:ea typeface="Arial" pitchFamily="-1" charset="0"/>
                <a:cs typeface="Arial" pitchFamily="-1" charset="0"/>
              </a:rPr>
              <a:t>.</a:t>
            </a:r>
          </a:p>
          <a:p>
            <a:endParaRPr lang="en-US" dirty="0">
              <a:ea typeface="Arial" pitchFamily="-1" charset="0"/>
              <a:cs typeface="Arial" pitchFamily="-1" charset="0"/>
            </a:endParaRPr>
          </a:p>
        </p:txBody>
      </p:sp>
      <p:sp>
        <p:nvSpPr>
          <p:cNvPr id="70663" name="Rectangle 7"/>
          <p:cNvSpPr>
            <a:spLocks noChangeArrowheads="1"/>
          </p:cNvSpPr>
          <p:nvPr/>
        </p:nvSpPr>
        <p:spPr bwMode="auto">
          <a:xfrm>
            <a:off x="179817" y="2743200"/>
            <a:ext cx="2781300" cy="461963"/>
          </a:xfrm>
          <a:prstGeom prst="rect">
            <a:avLst/>
          </a:prstGeom>
          <a:noFill/>
          <a:ln w="9525">
            <a:noFill/>
            <a:miter lim="800000"/>
            <a:headEnd/>
            <a:tailEnd/>
          </a:ln>
        </p:spPr>
        <p:txBody>
          <a:bodyPr wrap="none">
            <a:prstTxWarp prst="textNoShape">
              <a:avLst/>
            </a:prstTxWarp>
            <a:spAutoFit/>
          </a:bodyPr>
          <a:lstStyle/>
          <a:p>
            <a:r>
              <a:rPr lang="en-US" dirty="0" err="1">
                <a:solidFill>
                  <a:srgbClr val="008000"/>
                </a:solidFill>
                <a:ea typeface="Arial" pitchFamily="-1" charset="0"/>
                <a:cs typeface="Arial" pitchFamily="-1" charset="0"/>
              </a:rPr>
              <a:t>P(x|y</a:t>
            </a:r>
            <a:r>
              <a:rPr lang="en-US" dirty="0">
                <a:solidFill>
                  <a:srgbClr val="008000"/>
                </a:solidFill>
                <a:ea typeface="Arial" pitchFamily="-1" charset="0"/>
                <a:cs typeface="Arial" pitchFamily="-1" charset="0"/>
              </a:rPr>
              <a:t>)</a:t>
            </a:r>
            <a:r>
              <a:rPr lang="en-US" dirty="0">
                <a:ea typeface="Arial" pitchFamily="-1" charset="0"/>
                <a:cs typeface="Arial" pitchFamily="-1" charset="0"/>
              </a:rPr>
              <a:t> ~ </a:t>
            </a:r>
            <a:r>
              <a:rPr lang="en-US" dirty="0" err="1">
                <a:solidFill>
                  <a:srgbClr val="FF0000"/>
                </a:solidFill>
                <a:ea typeface="Arial" pitchFamily="-1" charset="0"/>
                <a:cs typeface="Arial" pitchFamily="-1" charset="0"/>
              </a:rPr>
              <a:t>P(y|x</a:t>
            </a:r>
            <a:r>
              <a:rPr lang="en-US" dirty="0">
                <a:solidFill>
                  <a:srgbClr val="FF0000"/>
                </a:solidFill>
                <a:ea typeface="Arial" pitchFamily="-1" charset="0"/>
                <a:cs typeface="Arial" pitchFamily="-1" charset="0"/>
              </a:rPr>
              <a:t>)</a:t>
            </a:r>
            <a:r>
              <a:rPr lang="en-US" dirty="0">
                <a:ea typeface="Arial" pitchFamily="-1" charset="0"/>
                <a:cs typeface="Arial" pitchFamily="-1" charset="0"/>
              </a:rPr>
              <a:t> </a:t>
            </a:r>
            <a:r>
              <a:rPr lang="en-US" dirty="0" err="1">
                <a:ea typeface="Arial" pitchFamily="-1" charset="0"/>
                <a:cs typeface="Arial" pitchFamily="-1" charset="0"/>
              </a:rPr>
              <a:t>P(x</a:t>
            </a:r>
            <a:r>
              <a:rPr lang="en-US" dirty="0">
                <a:ea typeface="Arial" pitchFamily="-1" charset="0"/>
                <a:cs typeface="Arial" pitchFamily="-1" charset="0"/>
              </a:rPr>
              <a:t>)</a:t>
            </a:r>
          </a:p>
        </p:txBody>
      </p:sp>
      <p:grpSp>
        <p:nvGrpSpPr>
          <p:cNvPr id="2" name="Group 12"/>
          <p:cNvGrpSpPr>
            <a:grpSpLocks/>
          </p:cNvGrpSpPr>
          <p:nvPr/>
        </p:nvGrpSpPr>
        <p:grpSpPr bwMode="auto">
          <a:xfrm>
            <a:off x="5391150" y="3348038"/>
            <a:ext cx="2289175" cy="3078162"/>
            <a:chOff x="3396" y="2109"/>
            <a:chExt cx="1442" cy="1939"/>
          </a:xfrm>
        </p:grpSpPr>
        <p:sp>
          <p:nvSpPr>
            <p:cNvPr id="52240" name="Freeform 13"/>
            <p:cNvSpPr>
              <a:spLocks/>
            </p:cNvSpPr>
            <p:nvPr/>
          </p:nvSpPr>
          <p:spPr bwMode="auto">
            <a:xfrm>
              <a:off x="3396" y="2109"/>
              <a:ext cx="1308" cy="1939"/>
            </a:xfrm>
            <a:custGeom>
              <a:avLst/>
              <a:gdLst>
                <a:gd name="T0" fmla="*/ 0 w 2076"/>
                <a:gd name="T1" fmla="*/ 1882 h 1939"/>
                <a:gd name="T2" fmla="*/ 1 w 2076"/>
                <a:gd name="T3" fmla="*/ 1858 h 1939"/>
                <a:gd name="T4" fmla="*/ 1 w 2076"/>
                <a:gd name="T5" fmla="*/ 1834 h 1939"/>
                <a:gd name="T6" fmla="*/ 1 w 2076"/>
                <a:gd name="T7" fmla="*/ 1809 h 1939"/>
                <a:gd name="T8" fmla="*/ 1 w 2076"/>
                <a:gd name="T9" fmla="*/ 1728 h 1939"/>
                <a:gd name="T10" fmla="*/ 1 w 2076"/>
                <a:gd name="T11" fmla="*/ 1582 h 1939"/>
                <a:gd name="T12" fmla="*/ 2 w 2076"/>
                <a:gd name="T13" fmla="*/ 1120 h 1939"/>
                <a:gd name="T14" fmla="*/ 2 w 2076"/>
                <a:gd name="T15" fmla="*/ 820 h 1939"/>
                <a:gd name="T16" fmla="*/ 3 w 2076"/>
                <a:gd name="T17" fmla="*/ 349 h 1939"/>
                <a:gd name="T18" fmla="*/ 3 w 2076"/>
                <a:gd name="T19" fmla="*/ 89 h 1939"/>
                <a:gd name="T20" fmla="*/ 3 w 2076"/>
                <a:gd name="T21" fmla="*/ 33 h 1939"/>
                <a:gd name="T22" fmla="*/ 3 w 2076"/>
                <a:gd name="T23" fmla="*/ 16 h 1939"/>
                <a:gd name="T24" fmla="*/ 3 w 2076"/>
                <a:gd name="T25" fmla="*/ 0 h 1939"/>
                <a:gd name="T26" fmla="*/ 3 w 2076"/>
                <a:gd name="T27" fmla="*/ 25 h 1939"/>
                <a:gd name="T28" fmla="*/ 3 w 2076"/>
                <a:gd name="T29" fmla="*/ 89 h 1939"/>
                <a:gd name="T30" fmla="*/ 3 w 2076"/>
                <a:gd name="T31" fmla="*/ 162 h 1939"/>
                <a:gd name="T32" fmla="*/ 4 w 2076"/>
                <a:gd name="T33" fmla="*/ 730 h 1939"/>
                <a:gd name="T34" fmla="*/ 4 w 2076"/>
                <a:gd name="T35" fmla="*/ 982 h 1939"/>
                <a:gd name="T36" fmla="*/ 4 w 2076"/>
                <a:gd name="T37" fmla="*/ 1250 h 1939"/>
                <a:gd name="T38" fmla="*/ 4 w 2076"/>
                <a:gd name="T39" fmla="*/ 1396 h 1939"/>
                <a:gd name="T40" fmla="*/ 4 w 2076"/>
                <a:gd name="T41" fmla="*/ 1509 h 1939"/>
                <a:gd name="T42" fmla="*/ 4 w 2076"/>
                <a:gd name="T43" fmla="*/ 1574 h 1939"/>
                <a:gd name="T44" fmla="*/ 4 w 2076"/>
                <a:gd name="T45" fmla="*/ 1647 h 1939"/>
                <a:gd name="T46" fmla="*/ 4 w 2076"/>
                <a:gd name="T47" fmla="*/ 1696 h 1939"/>
                <a:gd name="T48" fmla="*/ 4 w 2076"/>
                <a:gd name="T49" fmla="*/ 1809 h 1939"/>
                <a:gd name="T50" fmla="*/ 5 w 2076"/>
                <a:gd name="T51" fmla="*/ 1874 h 1939"/>
                <a:gd name="T52" fmla="*/ 5 w 2076"/>
                <a:gd name="T53" fmla="*/ 1939 h 1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6"/>
                <a:gd name="T82" fmla="*/ 0 h 1939"/>
                <a:gd name="T83" fmla="*/ 2076 w 2076"/>
                <a:gd name="T84" fmla="*/ 1939 h 1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6" h="1939">
                  <a:moveTo>
                    <a:pt x="0" y="1882"/>
                  </a:moveTo>
                  <a:cubicBezTo>
                    <a:pt x="59" y="1872"/>
                    <a:pt x="119" y="1871"/>
                    <a:pt x="178" y="1858"/>
                  </a:cubicBezTo>
                  <a:cubicBezTo>
                    <a:pt x="206" y="1852"/>
                    <a:pt x="259" y="1834"/>
                    <a:pt x="259" y="1834"/>
                  </a:cubicBezTo>
                  <a:cubicBezTo>
                    <a:pt x="294" y="1797"/>
                    <a:pt x="253" y="1835"/>
                    <a:pt x="300" y="1809"/>
                  </a:cubicBezTo>
                  <a:cubicBezTo>
                    <a:pt x="339" y="1788"/>
                    <a:pt x="371" y="1756"/>
                    <a:pt x="405" y="1728"/>
                  </a:cubicBezTo>
                  <a:cubicBezTo>
                    <a:pt x="453" y="1688"/>
                    <a:pt x="466" y="1624"/>
                    <a:pt x="511" y="1582"/>
                  </a:cubicBezTo>
                  <a:cubicBezTo>
                    <a:pt x="583" y="1435"/>
                    <a:pt x="608" y="1267"/>
                    <a:pt x="681" y="1120"/>
                  </a:cubicBezTo>
                  <a:cubicBezTo>
                    <a:pt x="706" y="1019"/>
                    <a:pt x="745" y="921"/>
                    <a:pt x="770" y="820"/>
                  </a:cubicBezTo>
                  <a:cubicBezTo>
                    <a:pt x="808" y="664"/>
                    <a:pt x="836" y="500"/>
                    <a:pt x="892" y="349"/>
                  </a:cubicBezTo>
                  <a:cubicBezTo>
                    <a:pt x="924" y="263"/>
                    <a:pt x="924" y="158"/>
                    <a:pt x="989" y="89"/>
                  </a:cubicBezTo>
                  <a:cubicBezTo>
                    <a:pt x="1000" y="56"/>
                    <a:pt x="1012" y="55"/>
                    <a:pt x="1038" y="33"/>
                  </a:cubicBezTo>
                  <a:cubicBezTo>
                    <a:pt x="1044" y="28"/>
                    <a:pt x="1047" y="20"/>
                    <a:pt x="1054" y="16"/>
                  </a:cubicBezTo>
                  <a:cubicBezTo>
                    <a:pt x="1069" y="8"/>
                    <a:pt x="1103" y="0"/>
                    <a:pt x="1103" y="0"/>
                  </a:cubicBezTo>
                  <a:cubicBezTo>
                    <a:pt x="1160" y="19"/>
                    <a:pt x="1136" y="10"/>
                    <a:pt x="1176" y="25"/>
                  </a:cubicBezTo>
                  <a:cubicBezTo>
                    <a:pt x="1212" y="79"/>
                    <a:pt x="1194" y="60"/>
                    <a:pt x="1225" y="89"/>
                  </a:cubicBezTo>
                  <a:cubicBezTo>
                    <a:pt x="1244" y="147"/>
                    <a:pt x="1231" y="124"/>
                    <a:pt x="1257" y="162"/>
                  </a:cubicBezTo>
                  <a:cubicBezTo>
                    <a:pt x="1317" y="349"/>
                    <a:pt x="1371" y="536"/>
                    <a:pt x="1403" y="730"/>
                  </a:cubicBezTo>
                  <a:cubicBezTo>
                    <a:pt x="1417" y="813"/>
                    <a:pt x="1423" y="901"/>
                    <a:pt x="1444" y="982"/>
                  </a:cubicBezTo>
                  <a:cubicBezTo>
                    <a:pt x="1467" y="1074"/>
                    <a:pt x="1499" y="1162"/>
                    <a:pt x="1533" y="1250"/>
                  </a:cubicBezTo>
                  <a:cubicBezTo>
                    <a:pt x="1552" y="1300"/>
                    <a:pt x="1560" y="1352"/>
                    <a:pt x="1590" y="1396"/>
                  </a:cubicBezTo>
                  <a:cubicBezTo>
                    <a:pt x="1603" y="1436"/>
                    <a:pt x="1606" y="1473"/>
                    <a:pt x="1630" y="1509"/>
                  </a:cubicBezTo>
                  <a:cubicBezTo>
                    <a:pt x="1648" y="1565"/>
                    <a:pt x="1633" y="1546"/>
                    <a:pt x="1663" y="1574"/>
                  </a:cubicBezTo>
                  <a:cubicBezTo>
                    <a:pt x="1671" y="1598"/>
                    <a:pt x="1683" y="1625"/>
                    <a:pt x="1695" y="1647"/>
                  </a:cubicBezTo>
                  <a:cubicBezTo>
                    <a:pt x="1705" y="1664"/>
                    <a:pt x="1728" y="1696"/>
                    <a:pt x="1728" y="1696"/>
                  </a:cubicBezTo>
                  <a:cubicBezTo>
                    <a:pt x="1744" y="1744"/>
                    <a:pt x="1787" y="1778"/>
                    <a:pt x="1825" y="1809"/>
                  </a:cubicBezTo>
                  <a:cubicBezTo>
                    <a:pt x="1850" y="1830"/>
                    <a:pt x="1876" y="1861"/>
                    <a:pt x="1906" y="1874"/>
                  </a:cubicBezTo>
                  <a:cubicBezTo>
                    <a:pt x="1961" y="1898"/>
                    <a:pt x="2022" y="1912"/>
                    <a:pt x="2076" y="1939"/>
                  </a:cubicBezTo>
                </a:path>
              </a:pathLst>
            </a:custGeom>
            <a:noFill/>
            <a:ln w="9525">
              <a:solidFill>
                <a:schemeClr val="accent2"/>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2241" name="Rectangle 14"/>
            <p:cNvSpPr>
              <a:spLocks noChangeArrowheads="1"/>
            </p:cNvSpPr>
            <p:nvPr/>
          </p:nvSpPr>
          <p:spPr bwMode="auto">
            <a:xfrm>
              <a:off x="4219" y="2352"/>
              <a:ext cx="619" cy="291"/>
            </a:xfrm>
            <a:prstGeom prst="rect">
              <a:avLst/>
            </a:prstGeom>
            <a:noFill/>
            <a:ln w="9525">
              <a:noFill/>
              <a:miter lim="800000"/>
              <a:headEnd/>
              <a:tailEnd/>
            </a:ln>
          </p:spPr>
          <p:txBody>
            <a:bodyPr wrap="none">
              <a:prstTxWarp prst="textNoShape">
                <a:avLst/>
              </a:prstTxWarp>
              <a:spAutoFit/>
            </a:bodyPr>
            <a:lstStyle/>
            <a:p>
              <a:r>
                <a:rPr lang="en-US">
                  <a:solidFill>
                    <a:srgbClr val="FF0000"/>
                  </a:solidFill>
                  <a:ea typeface="Arial" pitchFamily="-1" charset="0"/>
                  <a:cs typeface="Arial" pitchFamily="-1" charset="0"/>
                </a:rPr>
                <a:t>P(y|x)</a:t>
              </a:r>
            </a:p>
          </p:txBody>
        </p:sp>
      </p:grpSp>
      <p:grpSp>
        <p:nvGrpSpPr>
          <p:cNvPr id="3" name="Group 16"/>
          <p:cNvGrpSpPr>
            <a:grpSpLocks/>
          </p:cNvGrpSpPr>
          <p:nvPr/>
        </p:nvGrpSpPr>
        <p:grpSpPr bwMode="auto">
          <a:xfrm>
            <a:off x="5105400" y="4141788"/>
            <a:ext cx="2005013" cy="2289175"/>
            <a:chOff x="3216" y="2609"/>
            <a:chExt cx="1263" cy="1442"/>
          </a:xfrm>
        </p:grpSpPr>
        <p:sp>
          <p:nvSpPr>
            <p:cNvPr id="52238" name="Freeform 17"/>
            <p:cNvSpPr>
              <a:spLocks/>
            </p:cNvSpPr>
            <p:nvPr/>
          </p:nvSpPr>
          <p:spPr bwMode="auto">
            <a:xfrm>
              <a:off x="3508" y="2609"/>
              <a:ext cx="971" cy="1442"/>
            </a:xfrm>
            <a:custGeom>
              <a:avLst/>
              <a:gdLst>
                <a:gd name="T0" fmla="*/ 0 w 971"/>
                <a:gd name="T1" fmla="*/ 1440 h 1442"/>
                <a:gd name="T2" fmla="*/ 266 w 971"/>
                <a:gd name="T3" fmla="*/ 1337 h 1442"/>
                <a:gd name="T4" fmla="*/ 326 w 971"/>
                <a:gd name="T5" fmla="*/ 1242 h 1442"/>
                <a:gd name="T6" fmla="*/ 343 w 971"/>
                <a:gd name="T7" fmla="*/ 1174 h 1442"/>
                <a:gd name="T8" fmla="*/ 361 w 971"/>
                <a:gd name="T9" fmla="*/ 1053 h 1442"/>
                <a:gd name="T10" fmla="*/ 369 w 971"/>
                <a:gd name="T11" fmla="*/ 744 h 1442"/>
                <a:gd name="T12" fmla="*/ 421 w 971"/>
                <a:gd name="T13" fmla="*/ 47 h 1442"/>
                <a:gd name="T14" fmla="*/ 447 w 971"/>
                <a:gd name="T15" fmla="*/ 4 h 1442"/>
                <a:gd name="T16" fmla="*/ 464 w 971"/>
                <a:gd name="T17" fmla="*/ 30 h 1442"/>
                <a:gd name="T18" fmla="*/ 507 w 971"/>
                <a:gd name="T19" fmla="*/ 555 h 1442"/>
                <a:gd name="T20" fmla="*/ 515 w 971"/>
                <a:gd name="T21" fmla="*/ 1105 h 1442"/>
                <a:gd name="T22" fmla="*/ 644 w 971"/>
                <a:gd name="T23" fmla="*/ 1371 h 1442"/>
                <a:gd name="T24" fmla="*/ 971 w 971"/>
                <a:gd name="T25" fmla="*/ 1440 h 14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1"/>
                <a:gd name="T40" fmla="*/ 0 h 1442"/>
                <a:gd name="T41" fmla="*/ 971 w 971"/>
                <a:gd name="T42" fmla="*/ 1442 h 14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1" h="1442">
                  <a:moveTo>
                    <a:pt x="0" y="1440"/>
                  </a:moveTo>
                  <a:cubicBezTo>
                    <a:pt x="98" y="1432"/>
                    <a:pt x="201" y="1422"/>
                    <a:pt x="266" y="1337"/>
                  </a:cubicBezTo>
                  <a:cubicBezTo>
                    <a:pt x="290" y="1306"/>
                    <a:pt x="300" y="1269"/>
                    <a:pt x="326" y="1242"/>
                  </a:cubicBezTo>
                  <a:cubicBezTo>
                    <a:pt x="330" y="1229"/>
                    <a:pt x="341" y="1188"/>
                    <a:pt x="343" y="1174"/>
                  </a:cubicBezTo>
                  <a:cubicBezTo>
                    <a:pt x="350" y="1134"/>
                    <a:pt x="361" y="1053"/>
                    <a:pt x="361" y="1053"/>
                  </a:cubicBezTo>
                  <a:cubicBezTo>
                    <a:pt x="364" y="950"/>
                    <a:pt x="367" y="847"/>
                    <a:pt x="369" y="744"/>
                  </a:cubicBezTo>
                  <a:cubicBezTo>
                    <a:pt x="370" y="671"/>
                    <a:pt x="303" y="227"/>
                    <a:pt x="421" y="47"/>
                  </a:cubicBezTo>
                  <a:cubicBezTo>
                    <a:pt x="422" y="42"/>
                    <a:pt x="432" y="0"/>
                    <a:pt x="447" y="4"/>
                  </a:cubicBezTo>
                  <a:cubicBezTo>
                    <a:pt x="457" y="6"/>
                    <a:pt x="458" y="21"/>
                    <a:pt x="464" y="30"/>
                  </a:cubicBezTo>
                  <a:cubicBezTo>
                    <a:pt x="482" y="205"/>
                    <a:pt x="492" y="380"/>
                    <a:pt x="507" y="555"/>
                  </a:cubicBezTo>
                  <a:cubicBezTo>
                    <a:pt x="510" y="738"/>
                    <a:pt x="510" y="922"/>
                    <a:pt x="515" y="1105"/>
                  </a:cubicBezTo>
                  <a:cubicBezTo>
                    <a:pt x="518" y="1198"/>
                    <a:pt x="545" y="1339"/>
                    <a:pt x="644" y="1371"/>
                  </a:cubicBezTo>
                  <a:cubicBezTo>
                    <a:pt x="715" y="1442"/>
                    <a:pt x="886" y="1440"/>
                    <a:pt x="971" y="1440"/>
                  </a:cubicBezTo>
                </a:path>
              </a:pathLst>
            </a:custGeom>
            <a:noFill/>
            <a:ln w="38100">
              <a:solidFill>
                <a:srgbClr val="008000"/>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2239" name="Rectangle 18"/>
            <p:cNvSpPr>
              <a:spLocks noChangeArrowheads="1"/>
            </p:cNvSpPr>
            <p:nvPr/>
          </p:nvSpPr>
          <p:spPr bwMode="auto">
            <a:xfrm>
              <a:off x="3216" y="3120"/>
              <a:ext cx="619" cy="291"/>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p>
          </p:txBody>
        </p:sp>
      </p:grpSp>
      <p:grpSp>
        <p:nvGrpSpPr>
          <p:cNvPr id="4" name="Group 21"/>
          <p:cNvGrpSpPr>
            <a:grpSpLocks/>
          </p:cNvGrpSpPr>
          <p:nvPr/>
        </p:nvGrpSpPr>
        <p:grpSpPr bwMode="auto">
          <a:xfrm>
            <a:off x="6369050" y="2438400"/>
            <a:ext cx="1201738" cy="3962400"/>
            <a:chOff x="6369050" y="2438400"/>
            <a:chExt cx="1202086" cy="3962400"/>
          </a:xfrm>
        </p:grpSpPr>
        <p:grpSp>
          <p:nvGrpSpPr>
            <p:cNvPr id="52234" name="Group 8"/>
            <p:cNvGrpSpPr>
              <a:grpSpLocks/>
            </p:cNvGrpSpPr>
            <p:nvPr/>
          </p:nvGrpSpPr>
          <p:grpSpPr bwMode="auto">
            <a:xfrm>
              <a:off x="6369050" y="2895600"/>
              <a:ext cx="336550" cy="3505200"/>
              <a:chOff x="4012" y="1824"/>
              <a:chExt cx="212" cy="2208"/>
            </a:xfrm>
          </p:grpSpPr>
          <p:sp>
            <p:nvSpPr>
              <p:cNvPr id="52236" name="Line 10"/>
              <p:cNvSpPr>
                <a:spLocks noChangeShapeType="1"/>
              </p:cNvSpPr>
              <p:nvPr/>
            </p:nvSpPr>
            <p:spPr bwMode="auto">
              <a:xfrm>
                <a:off x="4080" y="2160"/>
                <a:ext cx="0" cy="1872"/>
              </a:xfrm>
              <a:prstGeom prst="line">
                <a:avLst/>
              </a:prstGeom>
              <a:noFill/>
              <a:ln w="38100">
                <a:solidFill>
                  <a:srgbClr val="3366FF"/>
                </a:solidFill>
                <a:round/>
                <a:headEnd/>
                <a:tailEnd type="triangle" w="med" len="med"/>
              </a:ln>
            </p:spPr>
            <p:txBody>
              <a:bodyPr>
                <a:prstTxWarp prst="textNoShape">
                  <a:avLst/>
                </a:prstTxWarp>
              </a:bodyPr>
              <a:lstStyle/>
              <a:p>
                <a:endParaRPr lang="en-US"/>
              </a:p>
            </p:txBody>
          </p:sp>
          <p:sp>
            <p:nvSpPr>
              <p:cNvPr id="52237" name="Rectangle 11"/>
              <p:cNvSpPr>
                <a:spLocks noChangeArrowheads="1"/>
              </p:cNvSpPr>
              <p:nvPr/>
            </p:nvSpPr>
            <p:spPr bwMode="auto">
              <a:xfrm>
                <a:off x="4012" y="1824"/>
                <a:ext cx="212" cy="288"/>
              </a:xfrm>
              <a:prstGeom prst="rect">
                <a:avLst/>
              </a:prstGeom>
              <a:noFill/>
              <a:ln w="9525">
                <a:noFill/>
                <a:miter lim="800000"/>
                <a:headEnd/>
                <a:tailEnd/>
              </a:ln>
            </p:spPr>
            <p:txBody>
              <a:bodyPr wrap="none">
                <a:prstTxWarp prst="textNoShape">
                  <a:avLst/>
                </a:prstTxWarp>
                <a:spAutoFit/>
              </a:bodyPr>
              <a:lstStyle/>
              <a:p>
                <a:r>
                  <a:rPr lang="en-US">
                    <a:solidFill>
                      <a:srgbClr val="3366FF"/>
                    </a:solidFill>
                    <a:ea typeface="Arial" pitchFamily="-1" charset="0"/>
                    <a:cs typeface="Arial" pitchFamily="-1" charset="0"/>
                  </a:rPr>
                  <a:t>y</a:t>
                </a:r>
              </a:p>
            </p:txBody>
          </p:sp>
        </p:grpSp>
        <p:sp>
          <p:nvSpPr>
            <p:cNvPr id="52235" name="TextBox 20"/>
            <p:cNvSpPr txBox="1">
              <a:spLocks noChangeArrowheads="1"/>
            </p:cNvSpPr>
            <p:nvPr/>
          </p:nvSpPr>
          <p:spPr bwMode="auto">
            <a:xfrm>
              <a:off x="6781800" y="2438400"/>
              <a:ext cx="789336" cy="369332"/>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y = 25</a:t>
              </a:r>
            </a:p>
          </p:txBody>
        </p:sp>
      </p:grpSp>
      <p:sp>
        <p:nvSpPr>
          <p:cNvPr id="52233" name="Rectangle 4"/>
          <p:cNvSpPr>
            <a:spLocks noChangeArrowheads="1"/>
          </p:cNvSpPr>
          <p:nvPr/>
        </p:nvSpPr>
        <p:spPr bwMode="auto">
          <a:xfrm>
            <a:off x="5551488" y="2551113"/>
            <a:ext cx="433387" cy="279400"/>
          </a:xfrm>
          <a:prstGeom prst="rect">
            <a:avLst/>
          </a:prstGeom>
          <a:noFill/>
          <a:ln w="9525">
            <a:noFill/>
            <a:miter lim="800000"/>
            <a:headEnd/>
            <a:tailEnd/>
          </a:ln>
        </p:spPr>
        <p:txBody>
          <a:bodyPr wrap="none">
            <a:prstTxWarp prst="textNoShape">
              <a:avLst/>
            </a:prstTxWarp>
            <a:spAutoFit/>
          </a:bodyPr>
          <a:lstStyle/>
          <a:p>
            <a:r>
              <a:rPr lang="en-US" dirty="0" err="1">
                <a:ea typeface="Arial" pitchFamily="-1" charset="0"/>
                <a:cs typeface="Arial" pitchFamily="-1" charset="0"/>
              </a:rPr>
              <a:t>P(x</a:t>
            </a:r>
            <a:r>
              <a:rPr lang="en-US" dirty="0">
                <a:ea typeface="Arial" pitchFamily="-1" charset="0"/>
                <a:cs typeface="Arial" pitchFamily="-1" charset="0"/>
              </a:rPr>
              <a:t>)</a:t>
            </a:r>
          </a:p>
        </p:txBody>
      </p:sp>
      <p:sp>
        <p:nvSpPr>
          <p:cNvPr id="18" name="Rectangle 17"/>
          <p:cNvSpPr/>
          <p:nvPr/>
        </p:nvSpPr>
        <p:spPr>
          <a:xfrm>
            <a:off x="0" y="1350275"/>
            <a:ext cx="7424144" cy="461665"/>
          </a:xfrm>
          <a:prstGeom prst="rect">
            <a:avLst/>
          </a:prstGeom>
        </p:spPr>
        <p:txBody>
          <a:bodyPr wrap="square">
            <a:spAutoFit/>
          </a:bodyPr>
          <a:lstStyle/>
          <a:p>
            <a:r>
              <a:rPr lang="en-US" dirty="0" smtClean="0">
                <a:ea typeface="Arial" pitchFamily="-1" charset="0"/>
                <a:cs typeface="Arial" pitchFamily="-1" charset="0"/>
              </a:rPr>
              <a:t>Let </a:t>
            </a:r>
            <a:r>
              <a:rPr lang="en-US" dirty="0" err="1" smtClean="0">
                <a:ea typeface="Arial" pitchFamily="-1" charset="0"/>
                <a:cs typeface="Arial" pitchFamily="-1" charset="0"/>
              </a:rPr>
              <a:t>x</a:t>
            </a:r>
            <a:r>
              <a:rPr lang="en-US" dirty="0" smtClean="0">
                <a:ea typeface="Arial" pitchFamily="-1" charset="0"/>
                <a:cs typeface="Arial" pitchFamily="-1" charset="0"/>
              </a:rPr>
              <a:t> = </a:t>
            </a:r>
            <a:r>
              <a:rPr lang="en-US" dirty="0" err="1" smtClean="0">
                <a:ea typeface="Arial" pitchFamily="-1" charset="0"/>
                <a:cs typeface="Arial" pitchFamily="-1" charset="0"/>
              </a:rPr>
              <a:t>bandpassed</a:t>
            </a:r>
            <a:r>
              <a:rPr lang="en-US" dirty="0" smtClean="0">
                <a:ea typeface="Arial" pitchFamily="-1" charset="0"/>
                <a:cs typeface="Arial" pitchFamily="-1" charset="0"/>
              </a:rPr>
              <a:t> image value before adding noise.</a:t>
            </a:r>
            <a:endParaRPr lang="en-US" dirty="0">
              <a:ea typeface="Arial" pitchFamily="-1" charset="0"/>
              <a:cs typeface="Arial" pitchFamily="-1" charset="0"/>
            </a:endParaRPr>
          </a:p>
        </p:txBody>
      </p:sp>
      <p:sp>
        <p:nvSpPr>
          <p:cNvPr id="19" name="Rectangle 18"/>
          <p:cNvSpPr/>
          <p:nvPr/>
        </p:nvSpPr>
        <p:spPr>
          <a:xfrm>
            <a:off x="176677" y="2141794"/>
            <a:ext cx="2699327" cy="461665"/>
          </a:xfrm>
          <a:prstGeom prst="rect">
            <a:avLst/>
          </a:prstGeom>
        </p:spPr>
        <p:txBody>
          <a:bodyPr wrap="none">
            <a:spAutoFit/>
          </a:bodyPr>
          <a:lstStyle/>
          <a:p>
            <a:r>
              <a:rPr lang="en-US" dirty="0" smtClean="0">
                <a:ea typeface="Arial" pitchFamily="-1" charset="0"/>
                <a:cs typeface="Arial" pitchFamily="-1" charset="0"/>
              </a:rPr>
              <a:t>By </a:t>
            </a:r>
            <a:r>
              <a:rPr lang="en-US" dirty="0" err="1" smtClean="0">
                <a:ea typeface="Arial" pitchFamily="-1" charset="0"/>
                <a:cs typeface="Arial" pitchFamily="-1" charset="0"/>
              </a:rPr>
              <a:t>Bayes</a:t>
            </a:r>
            <a:r>
              <a:rPr lang="en-US" dirty="0" smtClean="0">
                <a:ea typeface="Arial" pitchFamily="-1" charset="0"/>
                <a:cs typeface="Arial" pitchFamily="-1" charset="0"/>
              </a:rPr>
              <a:t> theorem</a:t>
            </a:r>
            <a:endParaRPr lang="en-US" dirty="0">
              <a:ea typeface="Arial" pitchFamily="-1" charset="0"/>
              <a:cs typeface="Arial"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06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autoUpdateAnimBg="0"/>
      <p:bldP spid="70663" grpId="0" autoUpdateAnimBg="0"/>
      <p:bldP spid="18" grpId="0"/>
      <p:bldP spid="19"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3276600" y="1854200"/>
          <a:ext cx="5791200" cy="4851400"/>
        </p:xfrm>
        <a:graphic>
          <a:graphicData uri="http://schemas.openxmlformats.org/presentationml/2006/ole">
            <p:oleObj spid="_x0000_s54274" name="Image" r:id="rId4" imgW="5942857" imgH="4977778" progId="">
              <p:embed/>
            </p:oleObj>
          </a:graphicData>
        </a:graphic>
      </p:graphicFrame>
      <p:sp>
        <p:nvSpPr>
          <p:cNvPr id="54275" name="Text Box 6"/>
          <p:cNvSpPr txBox="1">
            <a:spLocks noChangeArrowheads="1"/>
          </p:cNvSpPr>
          <p:nvPr/>
        </p:nvSpPr>
        <p:spPr bwMode="auto">
          <a:xfrm>
            <a:off x="0" y="990600"/>
            <a:ext cx="6654800" cy="1552575"/>
          </a:xfrm>
          <a:prstGeom prst="rect">
            <a:avLst/>
          </a:prstGeom>
          <a:noFill/>
          <a:ln w="9525">
            <a:noFill/>
            <a:miter lim="800000"/>
            <a:headEnd/>
            <a:tailEnd/>
          </a:ln>
        </p:spPr>
        <p:txBody>
          <a:bodyPr wrap="none">
            <a:prstTxWarp prst="textNoShape">
              <a:avLst/>
            </a:prstTxWarp>
            <a:spAutoFit/>
          </a:bodyPr>
          <a:lstStyle/>
          <a:p>
            <a:r>
              <a:rPr lang="en-US">
                <a:ea typeface="Arial" pitchFamily="-1" charset="0"/>
                <a:cs typeface="Arial" pitchFamily="-1" charset="0"/>
              </a:rPr>
              <a:t>Let x = bandpassed image value before adding noise.</a:t>
            </a:r>
          </a:p>
          <a:p>
            <a:r>
              <a:rPr lang="en-US">
                <a:ea typeface="Arial" pitchFamily="-1" charset="0"/>
                <a:cs typeface="Arial" pitchFamily="-1" charset="0"/>
              </a:rPr>
              <a:t>Let y = noise-corrupted observation.</a:t>
            </a:r>
          </a:p>
          <a:p>
            <a:endParaRPr lang="en-US">
              <a:ea typeface="Arial" pitchFamily="-1" charset="0"/>
              <a:cs typeface="Arial" pitchFamily="-1" charset="0"/>
            </a:endParaRPr>
          </a:p>
          <a:p>
            <a:r>
              <a:rPr lang="en-US">
                <a:ea typeface="Arial" pitchFamily="-1" charset="0"/>
                <a:cs typeface="Arial" pitchFamily="-1" charset="0"/>
              </a:rPr>
              <a:t>By Bayes theorem</a:t>
            </a:r>
          </a:p>
        </p:txBody>
      </p:sp>
      <p:sp>
        <p:nvSpPr>
          <p:cNvPr id="54276" name="Line 9"/>
          <p:cNvSpPr>
            <a:spLocks noChangeShapeType="1"/>
          </p:cNvSpPr>
          <p:nvPr/>
        </p:nvSpPr>
        <p:spPr bwMode="auto">
          <a:xfrm>
            <a:off x="6737350" y="3429000"/>
            <a:ext cx="0" cy="297180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54277" name="Rectangle 10"/>
          <p:cNvSpPr>
            <a:spLocks noChangeArrowheads="1"/>
          </p:cNvSpPr>
          <p:nvPr/>
        </p:nvSpPr>
        <p:spPr bwMode="auto">
          <a:xfrm>
            <a:off x="6629400" y="2895600"/>
            <a:ext cx="336550"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y</a:t>
            </a:r>
          </a:p>
        </p:txBody>
      </p:sp>
      <p:sp>
        <p:nvSpPr>
          <p:cNvPr id="54278" name="Freeform 11"/>
          <p:cNvSpPr>
            <a:spLocks/>
          </p:cNvSpPr>
          <p:nvPr/>
        </p:nvSpPr>
        <p:spPr bwMode="auto">
          <a:xfrm>
            <a:off x="5619750" y="3348038"/>
            <a:ext cx="2076450" cy="3078162"/>
          </a:xfrm>
          <a:custGeom>
            <a:avLst/>
            <a:gdLst>
              <a:gd name="T0" fmla="*/ 0 w 2076"/>
              <a:gd name="T1" fmla="*/ 2147483647 h 1939"/>
              <a:gd name="T2" fmla="*/ 2147483647 w 2076"/>
              <a:gd name="T3" fmla="*/ 2147483647 h 1939"/>
              <a:gd name="T4" fmla="*/ 2147483647 w 2076"/>
              <a:gd name="T5" fmla="*/ 2147483647 h 1939"/>
              <a:gd name="T6" fmla="*/ 2147483647 w 2076"/>
              <a:gd name="T7" fmla="*/ 2147483647 h 1939"/>
              <a:gd name="T8" fmla="*/ 2147483647 w 2076"/>
              <a:gd name="T9" fmla="*/ 2147483647 h 1939"/>
              <a:gd name="T10" fmla="*/ 2147483647 w 2076"/>
              <a:gd name="T11" fmla="*/ 2147483647 h 1939"/>
              <a:gd name="T12" fmla="*/ 2147483647 w 2076"/>
              <a:gd name="T13" fmla="*/ 2147483647 h 1939"/>
              <a:gd name="T14" fmla="*/ 2147483647 w 2076"/>
              <a:gd name="T15" fmla="*/ 2147483647 h 1939"/>
              <a:gd name="T16" fmla="*/ 2147483647 w 2076"/>
              <a:gd name="T17" fmla="*/ 2147483647 h 1939"/>
              <a:gd name="T18" fmla="*/ 2147483647 w 2076"/>
              <a:gd name="T19" fmla="*/ 2147483647 h 1939"/>
              <a:gd name="T20" fmla="*/ 2147483647 w 2076"/>
              <a:gd name="T21" fmla="*/ 2147483647 h 1939"/>
              <a:gd name="T22" fmla="*/ 2147483647 w 2076"/>
              <a:gd name="T23" fmla="*/ 2147483647 h 1939"/>
              <a:gd name="T24" fmla="*/ 2147483647 w 2076"/>
              <a:gd name="T25" fmla="*/ 0 h 1939"/>
              <a:gd name="T26" fmla="*/ 2147483647 w 2076"/>
              <a:gd name="T27" fmla="*/ 2147483647 h 1939"/>
              <a:gd name="T28" fmla="*/ 2147483647 w 2076"/>
              <a:gd name="T29" fmla="*/ 2147483647 h 1939"/>
              <a:gd name="T30" fmla="*/ 2147483647 w 2076"/>
              <a:gd name="T31" fmla="*/ 2147483647 h 1939"/>
              <a:gd name="T32" fmla="*/ 2147483647 w 2076"/>
              <a:gd name="T33" fmla="*/ 2147483647 h 1939"/>
              <a:gd name="T34" fmla="*/ 2147483647 w 2076"/>
              <a:gd name="T35" fmla="*/ 2147483647 h 1939"/>
              <a:gd name="T36" fmla="*/ 2147483647 w 2076"/>
              <a:gd name="T37" fmla="*/ 2147483647 h 1939"/>
              <a:gd name="T38" fmla="*/ 2147483647 w 2076"/>
              <a:gd name="T39" fmla="*/ 2147483647 h 1939"/>
              <a:gd name="T40" fmla="*/ 2147483647 w 2076"/>
              <a:gd name="T41" fmla="*/ 2147483647 h 1939"/>
              <a:gd name="T42" fmla="*/ 2147483647 w 2076"/>
              <a:gd name="T43" fmla="*/ 2147483647 h 1939"/>
              <a:gd name="T44" fmla="*/ 2147483647 w 2076"/>
              <a:gd name="T45" fmla="*/ 2147483647 h 1939"/>
              <a:gd name="T46" fmla="*/ 2147483647 w 2076"/>
              <a:gd name="T47" fmla="*/ 2147483647 h 1939"/>
              <a:gd name="T48" fmla="*/ 2147483647 w 2076"/>
              <a:gd name="T49" fmla="*/ 2147483647 h 1939"/>
              <a:gd name="T50" fmla="*/ 2147483647 w 2076"/>
              <a:gd name="T51" fmla="*/ 2147483647 h 1939"/>
              <a:gd name="T52" fmla="*/ 2147483647 w 2076"/>
              <a:gd name="T53" fmla="*/ 2147483647 h 1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6"/>
              <a:gd name="T82" fmla="*/ 0 h 1939"/>
              <a:gd name="T83" fmla="*/ 2076 w 2076"/>
              <a:gd name="T84" fmla="*/ 1939 h 1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6" h="1939">
                <a:moveTo>
                  <a:pt x="0" y="1882"/>
                </a:moveTo>
                <a:cubicBezTo>
                  <a:pt x="59" y="1872"/>
                  <a:pt x="119" y="1871"/>
                  <a:pt x="178" y="1858"/>
                </a:cubicBezTo>
                <a:cubicBezTo>
                  <a:pt x="206" y="1852"/>
                  <a:pt x="259" y="1834"/>
                  <a:pt x="259" y="1834"/>
                </a:cubicBezTo>
                <a:cubicBezTo>
                  <a:pt x="294" y="1797"/>
                  <a:pt x="253" y="1835"/>
                  <a:pt x="300" y="1809"/>
                </a:cubicBezTo>
                <a:cubicBezTo>
                  <a:pt x="339" y="1788"/>
                  <a:pt x="371" y="1756"/>
                  <a:pt x="405" y="1728"/>
                </a:cubicBezTo>
                <a:cubicBezTo>
                  <a:pt x="453" y="1688"/>
                  <a:pt x="466" y="1624"/>
                  <a:pt x="511" y="1582"/>
                </a:cubicBezTo>
                <a:cubicBezTo>
                  <a:pt x="583" y="1435"/>
                  <a:pt x="608" y="1267"/>
                  <a:pt x="681" y="1120"/>
                </a:cubicBezTo>
                <a:cubicBezTo>
                  <a:pt x="706" y="1019"/>
                  <a:pt x="745" y="921"/>
                  <a:pt x="770" y="820"/>
                </a:cubicBezTo>
                <a:cubicBezTo>
                  <a:pt x="808" y="664"/>
                  <a:pt x="836" y="500"/>
                  <a:pt x="892" y="349"/>
                </a:cubicBezTo>
                <a:cubicBezTo>
                  <a:pt x="924" y="263"/>
                  <a:pt x="924" y="158"/>
                  <a:pt x="989" y="89"/>
                </a:cubicBezTo>
                <a:cubicBezTo>
                  <a:pt x="1000" y="56"/>
                  <a:pt x="1012" y="55"/>
                  <a:pt x="1038" y="33"/>
                </a:cubicBezTo>
                <a:cubicBezTo>
                  <a:pt x="1044" y="28"/>
                  <a:pt x="1047" y="20"/>
                  <a:pt x="1054" y="16"/>
                </a:cubicBezTo>
                <a:cubicBezTo>
                  <a:pt x="1069" y="8"/>
                  <a:pt x="1103" y="0"/>
                  <a:pt x="1103" y="0"/>
                </a:cubicBezTo>
                <a:cubicBezTo>
                  <a:pt x="1160" y="19"/>
                  <a:pt x="1136" y="10"/>
                  <a:pt x="1176" y="25"/>
                </a:cubicBezTo>
                <a:cubicBezTo>
                  <a:pt x="1212" y="79"/>
                  <a:pt x="1194" y="60"/>
                  <a:pt x="1225" y="89"/>
                </a:cubicBezTo>
                <a:cubicBezTo>
                  <a:pt x="1244" y="147"/>
                  <a:pt x="1231" y="124"/>
                  <a:pt x="1257" y="162"/>
                </a:cubicBezTo>
                <a:cubicBezTo>
                  <a:pt x="1317" y="349"/>
                  <a:pt x="1371" y="536"/>
                  <a:pt x="1403" y="730"/>
                </a:cubicBezTo>
                <a:cubicBezTo>
                  <a:pt x="1417" y="813"/>
                  <a:pt x="1423" y="901"/>
                  <a:pt x="1444" y="982"/>
                </a:cubicBezTo>
                <a:cubicBezTo>
                  <a:pt x="1467" y="1074"/>
                  <a:pt x="1499" y="1162"/>
                  <a:pt x="1533" y="1250"/>
                </a:cubicBezTo>
                <a:cubicBezTo>
                  <a:pt x="1552" y="1300"/>
                  <a:pt x="1560" y="1352"/>
                  <a:pt x="1590" y="1396"/>
                </a:cubicBezTo>
                <a:cubicBezTo>
                  <a:pt x="1603" y="1436"/>
                  <a:pt x="1606" y="1473"/>
                  <a:pt x="1630" y="1509"/>
                </a:cubicBezTo>
                <a:cubicBezTo>
                  <a:pt x="1648" y="1565"/>
                  <a:pt x="1633" y="1546"/>
                  <a:pt x="1663" y="1574"/>
                </a:cubicBezTo>
                <a:cubicBezTo>
                  <a:pt x="1671" y="1598"/>
                  <a:pt x="1683" y="1625"/>
                  <a:pt x="1695" y="1647"/>
                </a:cubicBezTo>
                <a:cubicBezTo>
                  <a:pt x="1705" y="1664"/>
                  <a:pt x="1728" y="1696"/>
                  <a:pt x="1728" y="1696"/>
                </a:cubicBezTo>
                <a:cubicBezTo>
                  <a:pt x="1744" y="1744"/>
                  <a:pt x="1787" y="1778"/>
                  <a:pt x="1825" y="1809"/>
                </a:cubicBezTo>
                <a:cubicBezTo>
                  <a:pt x="1850" y="1830"/>
                  <a:pt x="1876" y="1861"/>
                  <a:pt x="1906" y="1874"/>
                </a:cubicBezTo>
                <a:cubicBezTo>
                  <a:pt x="1961" y="1898"/>
                  <a:pt x="2022" y="1912"/>
                  <a:pt x="2076" y="1939"/>
                </a:cubicBezTo>
              </a:path>
            </a:pathLst>
          </a:custGeom>
          <a:noFill/>
          <a:ln w="9525">
            <a:solidFill>
              <a:schemeClr val="accent2"/>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4279" name="Rectangle 12"/>
          <p:cNvSpPr>
            <a:spLocks noChangeArrowheads="1"/>
          </p:cNvSpPr>
          <p:nvPr/>
        </p:nvSpPr>
        <p:spPr bwMode="auto">
          <a:xfrm>
            <a:off x="6934200" y="3733800"/>
            <a:ext cx="922338"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P(y|x)</a:t>
            </a:r>
          </a:p>
        </p:txBody>
      </p:sp>
      <p:sp>
        <p:nvSpPr>
          <p:cNvPr id="54280" name="Rectangle 13"/>
          <p:cNvSpPr>
            <a:spLocks noChangeArrowheads="1"/>
          </p:cNvSpPr>
          <p:nvPr/>
        </p:nvSpPr>
        <p:spPr bwMode="auto">
          <a:xfrm>
            <a:off x="5249863" y="5257800"/>
            <a:ext cx="982662" cy="46196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p>
        </p:txBody>
      </p:sp>
      <p:sp>
        <p:nvSpPr>
          <p:cNvPr id="54281" name="Freeform 14"/>
          <p:cNvSpPr>
            <a:spLocks/>
          </p:cNvSpPr>
          <p:nvPr/>
        </p:nvSpPr>
        <p:spPr bwMode="auto">
          <a:xfrm>
            <a:off x="5715000" y="5364163"/>
            <a:ext cx="1214438" cy="1063625"/>
          </a:xfrm>
          <a:custGeom>
            <a:avLst/>
            <a:gdLst>
              <a:gd name="T0" fmla="*/ 0 w 765"/>
              <a:gd name="T1" fmla="*/ 2147483647 h 670"/>
              <a:gd name="T2" fmla="*/ 2147483647 w 765"/>
              <a:gd name="T3" fmla="*/ 2147483647 h 670"/>
              <a:gd name="T4" fmla="*/ 2147483647 w 765"/>
              <a:gd name="T5" fmla="*/ 2147483647 h 670"/>
              <a:gd name="T6" fmla="*/ 2147483647 w 765"/>
              <a:gd name="T7" fmla="*/ 2147483647 h 670"/>
              <a:gd name="T8" fmla="*/ 2147483647 w 765"/>
              <a:gd name="T9" fmla="*/ 2147483647 h 670"/>
              <a:gd name="T10" fmla="*/ 2147483647 w 765"/>
              <a:gd name="T11" fmla="*/ 0 h 670"/>
              <a:gd name="T12" fmla="*/ 2147483647 w 765"/>
              <a:gd name="T13" fmla="*/ 2147483647 h 670"/>
              <a:gd name="T14" fmla="*/ 2147483647 w 765"/>
              <a:gd name="T15" fmla="*/ 2147483647 h 670"/>
              <a:gd name="T16" fmla="*/ 2147483647 w 765"/>
              <a:gd name="T17" fmla="*/ 2147483647 h 670"/>
              <a:gd name="T18" fmla="*/ 2147483647 w 765"/>
              <a:gd name="T19" fmla="*/ 2147483647 h 670"/>
              <a:gd name="T20" fmla="*/ 2147483647 w 765"/>
              <a:gd name="T21" fmla="*/ 2147483647 h 6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5"/>
              <a:gd name="T34" fmla="*/ 0 h 670"/>
              <a:gd name="T35" fmla="*/ 765 w 765"/>
              <a:gd name="T36" fmla="*/ 670 h 6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5" h="670">
                <a:moveTo>
                  <a:pt x="0" y="644"/>
                </a:moveTo>
                <a:cubicBezTo>
                  <a:pt x="52" y="640"/>
                  <a:pt x="110" y="653"/>
                  <a:pt x="155" y="627"/>
                </a:cubicBezTo>
                <a:cubicBezTo>
                  <a:pt x="175" y="615"/>
                  <a:pt x="182" y="570"/>
                  <a:pt x="189" y="550"/>
                </a:cubicBezTo>
                <a:cubicBezTo>
                  <a:pt x="220" y="456"/>
                  <a:pt x="275" y="374"/>
                  <a:pt x="293" y="275"/>
                </a:cubicBezTo>
                <a:cubicBezTo>
                  <a:pt x="305" y="205"/>
                  <a:pt x="319" y="137"/>
                  <a:pt x="336" y="68"/>
                </a:cubicBezTo>
                <a:cubicBezTo>
                  <a:pt x="345" y="32"/>
                  <a:pt x="341" y="12"/>
                  <a:pt x="379" y="0"/>
                </a:cubicBezTo>
                <a:cubicBezTo>
                  <a:pt x="382" y="54"/>
                  <a:pt x="382" y="109"/>
                  <a:pt x="387" y="163"/>
                </a:cubicBezTo>
                <a:cubicBezTo>
                  <a:pt x="391" y="211"/>
                  <a:pt x="422" y="271"/>
                  <a:pt x="430" y="318"/>
                </a:cubicBezTo>
                <a:cubicBezTo>
                  <a:pt x="449" y="425"/>
                  <a:pt x="456" y="527"/>
                  <a:pt x="516" y="619"/>
                </a:cubicBezTo>
                <a:cubicBezTo>
                  <a:pt x="541" y="658"/>
                  <a:pt x="670" y="652"/>
                  <a:pt x="680" y="653"/>
                </a:cubicBezTo>
                <a:cubicBezTo>
                  <a:pt x="708" y="659"/>
                  <a:pt x="737" y="670"/>
                  <a:pt x="765" y="670"/>
                </a:cubicBezTo>
              </a:path>
            </a:pathLst>
          </a:custGeom>
          <a:noFill/>
          <a:ln w="38100">
            <a:solidFill>
              <a:srgbClr val="008000"/>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4282" name="TextBox 12"/>
          <p:cNvSpPr txBox="1">
            <a:spLocks noChangeArrowheads="1"/>
          </p:cNvSpPr>
          <p:nvPr/>
        </p:nvSpPr>
        <p:spPr bwMode="auto">
          <a:xfrm>
            <a:off x="6781800" y="2438400"/>
            <a:ext cx="788988" cy="369888"/>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y = 50</a:t>
            </a:r>
          </a:p>
        </p:txBody>
      </p:sp>
      <p:sp>
        <p:nvSpPr>
          <p:cNvPr id="14" name="Rectangle 5"/>
          <p:cNvSpPr txBox="1">
            <a:spLocks noChangeArrowheads="1"/>
          </p:cNvSpPr>
          <p:nvPr/>
        </p:nvSpPr>
        <p:spPr bwMode="auto">
          <a:xfrm>
            <a:off x="152400" y="76200"/>
            <a:ext cx="8839200" cy="914400"/>
          </a:xfrm>
          <a:prstGeom prst="rect">
            <a:avLst/>
          </a:prstGeom>
          <a:noFill/>
          <a:ln w="9525">
            <a:noFill/>
            <a:miter lim="800000"/>
            <a:headEnd/>
            <a:tailEnd/>
          </a:ln>
        </p:spPr>
        <p:txBody>
          <a:bodyPr anchor="ctr">
            <a:prstTxWarp prst="textNoShape">
              <a:avLst/>
            </a:prstTxWarp>
            <a:normAutofit/>
          </a:bodyPr>
          <a:lstStyle/>
          <a:p>
            <a:pPr algn="ctr"/>
            <a:r>
              <a:rPr lang="en-US" sz="3600">
                <a:latin typeface="Calibri" pitchFamily="-1" charset="0"/>
              </a:rPr>
              <a:t>Denoising with the marginal wavelet model</a:t>
            </a:r>
          </a:p>
        </p:txBody>
      </p:sp>
      <p:sp>
        <p:nvSpPr>
          <p:cNvPr id="54284" name="Rectangle 7"/>
          <p:cNvSpPr>
            <a:spLocks noChangeArrowheads="1"/>
          </p:cNvSpPr>
          <p:nvPr/>
        </p:nvSpPr>
        <p:spPr bwMode="auto">
          <a:xfrm>
            <a:off x="0" y="2743200"/>
            <a:ext cx="2781300" cy="46196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r>
              <a:rPr lang="en-US">
                <a:ea typeface="Arial" pitchFamily="-1" charset="0"/>
                <a:cs typeface="Arial" pitchFamily="-1" charset="0"/>
              </a:rPr>
              <a:t> ~ </a:t>
            </a:r>
            <a:r>
              <a:rPr lang="en-US">
                <a:solidFill>
                  <a:srgbClr val="FF0000"/>
                </a:solidFill>
                <a:ea typeface="Arial" pitchFamily="-1" charset="0"/>
                <a:cs typeface="Arial" pitchFamily="-1" charset="0"/>
              </a:rPr>
              <a:t>P(y|x)</a:t>
            </a:r>
            <a:r>
              <a:rPr lang="en-US">
                <a:ea typeface="Arial" pitchFamily="-1" charset="0"/>
                <a:cs typeface="Arial" pitchFamily="-1" charset="0"/>
              </a:rPr>
              <a:t> P(x)</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3276600" y="1854200"/>
          <a:ext cx="5791200" cy="4851400"/>
        </p:xfrm>
        <a:graphic>
          <a:graphicData uri="http://schemas.openxmlformats.org/presentationml/2006/ole">
            <p:oleObj spid="_x0000_s56322" name="Image" r:id="rId4" imgW="5942857" imgH="4977778" progId="">
              <p:embed/>
            </p:oleObj>
          </a:graphicData>
        </a:graphic>
      </p:graphicFrame>
      <p:sp>
        <p:nvSpPr>
          <p:cNvPr id="56323" name="Text Box 6"/>
          <p:cNvSpPr txBox="1">
            <a:spLocks noChangeArrowheads="1"/>
          </p:cNvSpPr>
          <p:nvPr/>
        </p:nvSpPr>
        <p:spPr bwMode="auto">
          <a:xfrm>
            <a:off x="0" y="990600"/>
            <a:ext cx="6654800" cy="1552575"/>
          </a:xfrm>
          <a:prstGeom prst="rect">
            <a:avLst/>
          </a:prstGeom>
          <a:noFill/>
          <a:ln w="9525">
            <a:noFill/>
            <a:miter lim="800000"/>
            <a:headEnd/>
            <a:tailEnd/>
          </a:ln>
        </p:spPr>
        <p:txBody>
          <a:bodyPr wrap="none">
            <a:prstTxWarp prst="textNoShape">
              <a:avLst/>
            </a:prstTxWarp>
            <a:spAutoFit/>
          </a:bodyPr>
          <a:lstStyle/>
          <a:p>
            <a:r>
              <a:rPr lang="en-US">
                <a:ea typeface="Arial" pitchFamily="-1" charset="0"/>
                <a:cs typeface="Arial" pitchFamily="-1" charset="0"/>
              </a:rPr>
              <a:t>Let x = bandpassed image value before adding noise.</a:t>
            </a:r>
          </a:p>
          <a:p>
            <a:r>
              <a:rPr lang="en-US">
                <a:ea typeface="Arial" pitchFamily="-1" charset="0"/>
                <a:cs typeface="Arial" pitchFamily="-1" charset="0"/>
              </a:rPr>
              <a:t>Let y = noise-corrupted observation.</a:t>
            </a:r>
          </a:p>
          <a:p>
            <a:endParaRPr lang="en-US">
              <a:ea typeface="Arial" pitchFamily="-1" charset="0"/>
              <a:cs typeface="Arial" pitchFamily="-1" charset="0"/>
            </a:endParaRPr>
          </a:p>
          <a:p>
            <a:r>
              <a:rPr lang="en-US">
                <a:ea typeface="Arial" pitchFamily="-1" charset="0"/>
                <a:cs typeface="Arial" pitchFamily="-1" charset="0"/>
              </a:rPr>
              <a:t>By Bayes theorem</a:t>
            </a:r>
          </a:p>
        </p:txBody>
      </p:sp>
      <p:sp>
        <p:nvSpPr>
          <p:cNvPr id="56324" name="Line 9"/>
          <p:cNvSpPr>
            <a:spLocks noChangeShapeType="1"/>
          </p:cNvSpPr>
          <p:nvPr/>
        </p:nvSpPr>
        <p:spPr bwMode="auto">
          <a:xfrm>
            <a:off x="7423150" y="3429000"/>
            <a:ext cx="0" cy="297180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56325" name="Rectangle 10"/>
          <p:cNvSpPr>
            <a:spLocks noChangeArrowheads="1"/>
          </p:cNvSpPr>
          <p:nvPr/>
        </p:nvSpPr>
        <p:spPr bwMode="auto">
          <a:xfrm>
            <a:off x="7315200" y="2895600"/>
            <a:ext cx="336550"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y</a:t>
            </a:r>
          </a:p>
        </p:txBody>
      </p:sp>
      <p:sp>
        <p:nvSpPr>
          <p:cNvPr id="56326" name="Freeform 11"/>
          <p:cNvSpPr>
            <a:spLocks/>
          </p:cNvSpPr>
          <p:nvPr/>
        </p:nvSpPr>
        <p:spPr bwMode="auto">
          <a:xfrm>
            <a:off x="6324600" y="3348038"/>
            <a:ext cx="2076450" cy="3078162"/>
          </a:xfrm>
          <a:custGeom>
            <a:avLst/>
            <a:gdLst>
              <a:gd name="T0" fmla="*/ 0 w 2076"/>
              <a:gd name="T1" fmla="*/ 2147483647 h 1939"/>
              <a:gd name="T2" fmla="*/ 2147483647 w 2076"/>
              <a:gd name="T3" fmla="*/ 2147483647 h 1939"/>
              <a:gd name="T4" fmla="*/ 2147483647 w 2076"/>
              <a:gd name="T5" fmla="*/ 2147483647 h 1939"/>
              <a:gd name="T6" fmla="*/ 2147483647 w 2076"/>
              <a:gd name="T7" fmla="*/ 2147483647 h 1939"/>
              <a:gd name="T8" fmla="*/ 2147483647 w 2076"/>
              <a:gd name="T9" fmla="*/ 2147483647 h 1939"/>
              <a:gd name="T10" fmla="*/ 2147483647 w 2076"/>
              <a:gd name="T11" fmla="*/ 2147483647 h 1939"/>
              <a:gd name="T12" fmla="*/ 2147483647 w 2076"/>
              <a:gd name="T13" fmla="*/ 2147483647 h 1939"/>
              <a:gd name="T14" fmla="*/ 2147483647 w 2076"/>
              <a:gd name="T15" fmla="*/ 2147483647 h 1939"/>
              <a:gd name="T16" fmla="*/ 2147483647 w 2076"/>
              <a:gd name="T17" fmla="*/ 2147483647 h 1939"/>
              <a:gd name="T18" fmla="*/ 2147483647 w 2076"/>
              <a:gd name="T19" fmla="*/ 2147483647 h 1939"/>
              <a:gd name="T20" fmla="*/ 2147483647 w 2076"/>
              <a:gd name="T21" fmla="*/ 2147483647 h 1939"/>
              <a:gd name="T22" fmla="*/ 2147483647 w 2076"/>
              <a:gd name="T23" fmla="*/ 2147483647 h 1939"/>
              <a:gd name="T24" fmla="*/ 2147483647 w 2076"/>
              <a:gd name="T25" fmla="*/ 0 h 1939"/>
              <a:gd name="T26" fmla="*/ 2147483647 w 2076"/>
              <a:gd name="T27" fmla="*/ 2147483647 h 1939"/>
              <a:gd name="T28" fmla="*/ 2147483647 w 2076"/>
              <a:gd name="T29" fmla="*/ 2147483647 h 1939"/>
              <a:gd name="T30" fmla="*/ 2147483647 w 2076"/>
              <a:gd name="T31" fmla="*/ 2147483647 h 1939"/>
              <a:gd name="T32" fmla="*/ 2147483647 w 2076"/>
              <a:gd name="T33" fmla="*/ 2147483647 h 1939"/>
              <a:gd name="T34" fmla="*/ 2147483647 w 2076"/>
              <a:gd name="T35" fmla="*/ 2147483647 h 1939"/>
              <a:gd name="T36" fmla="*/ 2147483647 w 2076"/>
              <a:gd name="T37" fmla="*/ 2147483647 h 1939"/>
              <a:gd name="T38" fmla="*/ 2147483647 w 2076"/>
              <a:gd name="T39" fmla="*/ 2147483647 h 1939"/>
              <a:gd name="T40" fmla="*/ 2147483647 w 2076"/>
              <a:gd name="T41" fmla="*/ 2147483647 h 1939"/>
              <a:gd name="T42" fmla="*/ 2147483647 w 2076"/>
              <a:gd name="T43" fmla="*/ 2147483647 h 1939"/>
              <a:gd name="T44" fmla="*/ 2147483647 w 2076"/>
              <a:gd name="T45" fmla="*/ 2147483647 h 1939"/>
              <a:gd name="T46" fmla="*/ 2147483647 w 2076"/>
              <a:gd name="T47" fmla="*/ 2147483647 h 1939"/>
              <a:gd name="T48" fmla="*/ 2147483647 w 2076"/>
              <a:gd name="T49" fmla="*/ 2147483647 h 1939"/>
              <a:gd name="T50" fmla="*/ 2147483647 w 2076"/>
              <a:gd name="T51" fmla="*/ 2147483647 h 1939"/>
              <a:gd name="T52" fmla="*/ 2147483647 w 2076"/>
              <a:gd name="T53" fmla="*/ 2147483647 h 1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6"/>
              <a:gd name="T82" fmla="*/ 0 h 1939"/>
              <a:gd name="T83" fmla="*/ 2076 w 2076"/>
              <a:gd name="T84" fmla="*/ 1939 h 1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6" h="1939">
                <a:moveTo>
                  <a:pt x="0" y="1882"/>
                </a:moveTo>
                <a:cubicBezTo>
                  <a:pt x="59" y="1872"/>
                  <a:pt x="119" y="1871"/>
                  <a:pt x="178" y="1858"/>
                </a:cubicBezTo>
                <a:cubicBezTo>
                  <a:pt x="206" y="1852"/>
                  <a:pt x="259" y="1834"/>
                  <a:pt x="259" y="1834"/>
                </a:cubicBezTo>
                <a:cubicBezTo>
                  <a:pt x="294" y="1797"/>
                  <a:pt x="253" y="1835"/>
                  <a:pt x="300" y="1809"/>
                </a:cubicBezTo>
                <a:cubicBezTo>
                  <a:pt x="339" y="1788"/>
                  <a:pt x="371" y="1756"/>
                  <a:pt x="405" y="1728"/>
                </a:cubicBezTo>
                <a:cubicBezTo>
                  <a:pt x="453" y="1688"/>
                  <a:pt x="466" y="1624"/>
                  <a:pt x="511" y="1582"/>
                </a:cubicBezTo>
                <a:cubicBezTo>
                  <a:pt x="583" y="1435"/>
                  <a:pt x="608" y="1267"/>
                  <a:pt x="681" y="1120"/>
                </a:cubicBezTo>
                <a:cubicBezTo>
                  <a:pt x="706" y="1019"/>
                  <a:pt x="745" y="921"/>
                  <a:pt x="770" y="820"/>
                </a:cubicBezTo>
                <a:cubicBezTo>
                  <a:pt x="808" y="664"/>
                  <a:pt x="836" y="500"/>
                  <a:pt x="892" y="349"/>
                </a:cubicBezTo>
                <a:cubicBezTo>
                  <a:pt x="924" y="263"/>
                  <a:pt x="924" y="158"/>
                  <a:pt x="989" y="89"/>
                </a:cubicBezTo>
                <a:cubicBezTo>
                  <a:pt x="1000" y="56"/>
                  <a:pt x="1012" y="55"/>
                  <a:pt x="1038" y="33"/>
                </a:cubicBezTo>
                <a:cubicBezTo>
                  <a:pt x="1044" y="28"/>
                  <a:pt x="1047" y="20"/>
                  <a:pt x="1054" y="16"/>
                </a:cubicBezTo>
                <a:cubicBezTo>
                  <a:pt x="1069" y="8"/>
                  <a:pt x="1103" y="0"/>
                  <a:pt x="1103" y="0"/>
                </a:cubicBezTo>
                <a:cubicBezTo>
                  <a:pt x="1160" y="19"/>
                  <a:pt x="1136" y="10"/>
                  <a:pt x="1176" y="25"/>
                </a:cubicBezTo>
                <a:cubicBezTo>
                  <a:pt x="1212" y="79"/>
                  <a:pt x="1194" y="60"/>
                  <a:pt x="1225" y="89"/>
                </a:cubicBezTo>
                <a:cubicBezTo>
                  <a:pt x="1244" y="147"/>
                  <a:pt x="1231" y="124"/>
                  <a:pt x="1257" y="162"/>
                </a:cubicBezTo>
                <a:cubicBezTo>
                  <a:pt x="1317" y="349"/>
                  <a:pt x="1371" y="536"/>
                  <a:pt x="1403" y="730"/>
                </a:cubicBezTo>
                <a:cubicBezTo>
                  <a:pt x="1417" y="813"/>
                  <a:pt x="1423" y="901"/>
                  <a:pt x="1444" y="982"/>
                </a:cubicBezTo>
                <a:cubicBezTo>
                  <a:pt x="1467" y="1074"/>
                  <a:pt x="1499" y="1162"/>
                  <a:pt x="1533" y="1250"/>
                </a:cubicBezTo>
                <a:cubicBezTo>
                  <a:pt x="1552" y="1300"/>
                  <a:pt x="1560" y="1352"/>
                  <a:pt x="1590" y="1396"/>
                </a:cubicBezTo>
                <a:cubicBezTo>
                  <a:pt x="1603" y="1436"/>
                  <a:pt x="1606" y="1473"/>
                  <a:pt x="1630" y="1509"/>
                </a:cubicBezTo>
                <a:cubicBezTo>
                  <a:pt x="1648" y="1565"/>
                  <a:pt x="1633" y="1546"/>
                  <a:pt x="1663" y="1574"/>
                </a:cubicBezTo>
                <a:cubicBezTo>
                  <a:pt x="1671" y="1598"/>
                  <a:pt x="1683" y="1625"/>
                  <a:pt x="1695" y="1647"/>
                </a:cubicBezTo>
                <a:cubicBezTo>
                  <a:pt x="1705" y="1664"/>
                  <a:pt x="1728" y="1696"/>
                  <a:pt x="1728" y="1696"/>
                </a:cubicBezTo>
                <a:cubicBezTo>
                  <a:pt x="1744" y="1744"/>
                  <a:pt x="1787" y="1778"/>
                  <a:pt x="1825" y="1809"/>
                </a:cubicBezTo>
                <a:cubicBezTo>
                  <a:pt x="1850" y="1830"/>
                  <a:pt x="1876" y="1861"/>
                  <a:pt x="1906" y="1874"/>
                </a:cubicBezTo>
                <a:cubicBezTo>
                  <a:pt x="1961" y="1898"/>
                  <a:pt x="2022" y="1912"/>
                  <a:pt x="2076" y="1939"/>
                </a:cubicBezTo>
              </a:path>
            </a:pathLst>
          </a:custGeom>
          <a:noFill/>
          <a:ln w="9525">
            <a:solidFill>
              <a:schemeClr val="accent2"/>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6327" name="Rectangle 12"/>
          <p:cNvSpPr>
            <a:spLocks noChangeArrowheads="1"/>
          </p:cNvSpPr>
          <p:nvPr/>
        </p:nvSpPr>
        <p:spPr bwMode="auto">
          <a:xfrm>
            <a:off x="7688263" y="3733800"/>
            <a:ext cx="922337"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P(y|x)</a:t>
            </a:r>
          </a:p>
        </p:txBody>
      </p:sp>
      <p:sp>
        <p:nvSpPr>
          <p:cNvPr id="56328" name="Rectangle 13"/>
          <p:cNvSpPr>
            <a:spLocks noChangeArrowheads="1"/>
          </p:cNvSpPr>
          <p:nvPr/>
        </p:nvSpPr>
        <p:spPr bwMode="auto">
          <a:xfrm>
            <a:off x="6469063" y="5562600"/>
            <a:ext cx="982662" cy="46196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p>
        </p:txBody>
      </p:sp>
      <p:sp>
        <p:nvSpPr>
          <p:cNvPr id="56329" name="Freeform 14"/>
          <p:cNvSpPr>
            <a:spLocks/>
          </p:cNvSpPr>
          <p:nvPr/>
        </p:nvSpPr>
        <p:spPr bwMode="auto">
          <a:xfrm>
            <a:off x="6373813" y="5881688"/>
            <a:ext cx="1814512" cy="573087"/>
          </a:xfrm>
          <a:custGeom>
            <a:avLst/>
            <a:gdLst>
              <a:gd name="T0" fmla="*/ 0 w 1143"/>
              <a:gd name="T1" fmla="*/ 2147483647 h 361"/>
              <a:gd name="T2" fmla="*/ 2147483647 w 1143"/>
              <a:gd name="T3" fmla="*/ 2147483647 h 361"/>
              <a:gd name="T4" fmla="*/ 2147483647 w 1143"/>
              <a:gd name="T5" fmla="*/ 2147483647 h 361"/>
              <a:gd name="T6" fmla="*/ 2147483647 w 1143"/>
              <a:gd name="T7" fmla="*/ 2147483647 h 361"/>
              <a:gd name="T8" fmla="*/ 2147483647 w 1143"/>
              <a:gd name="T9" fmla="*/ 0 h 361"/>
              <a:gd name="T10" fmla="*/ 2147483647 w 1143"/>
              <a:gd name="T11" fmla="*/ 2147483647 h 361"/>
              <a:gd name="T12" fmla="*/ 2147483647 w 1143"/>
              <a:gd name="T13" fmla="*/ 2147483647 h 361"/>
              <a:gd name="T14" fmla="*/ 2147483647 w 1143"/>
              <a:gd name="T15" fmla="*/ 2147483647 h 361"/>
              <a:gd name="T16" fmla="*/ 2147483647 w 1143"/>
              <a:gd name="T17" fmla="*/ 2147483647 h 361"/>
              <a:gd name="T18" fmla="*/ 2147483647 w 1143"/>
              <a:gd name="T19" fmla="*/ 2147483647 h 3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3"/>
              <a:gd name="T31" fmla="*/ 0 h 361"/>
              <a:gd name="T32" fmla="*/ 1143 w 1143"/>
              <a:gd name="T33" fmla="*/ 361 h 3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3" h="361">
                <a:moveTo>
                  <a:pt x="0" y="344"/>
                </a:moveTo>
                <a:cubicBezTo>
                  <a:pt x="143" y="341"/>
                  <a:pt x="287" y="341"/>
                  <a:pt x="430" y="336"/>
                </a:cubicBezTo>
                <a:cubicBezTo>
                  <a:pt x="511" y="333"/>
                  <a:pt x="543" y="189"/>
                  <a:pt x="584" y="146"/>
                </a:cubicBezTo>
                <a:cubicBezTo>
                  <a:pt x="589" y="124"/>
                  <a:pt x="604" y="44"/>
                  <a:pt x="619" y="26"/>
                </a:cubicBezTo>
                <a:cubicBezTo>
                  <a:pt x="630" y="12"/>
                  <a:pt x="654" y="6"/>
                  <a:pt x="670" y="0"/>
                </a:cubicBezTo>
                <a:cubicBezTo>
                  <a:pt x="683" y="13"/>
                  <a:pt x="703" y="19"/>
                  <a:pt x="713" y="35"/>
                </a:cubicBezTo>
                <a:cubicBezTo>
                  <a:pt x="762" y="113"/>
                  <a:pt x="738" y="223"/>
                  <a:pt x="851" y="258"/>
                </a:cubicBezTo>
                <a:cubicBezTo>
                  <a:pt x="895" y="325"/>
                  <a:pt x="1000" y="336"/>
                  <a:pt x="1074" y="344"/>
                </a:cubicBezTo>
                <a:cubicBezTo>
                  <a:pt x="1088" y="347"/>
                  <a:pt x="1103" y="349"/>
                  <a:pt x="1117" y="353"/>
                </a:cubicBezTo>
                <a:cubicBezTo>
                  <a:pt x="1126" y="355"/>
                  <a:pt x="1143" y="361"/>
                  <a:pt x="1143" y="361"/>
                </a:cubicBezTo>
              </a:path>
            </a:pathLst>
          </a:custGeom>
          <a:noFill/>
          <a:ln w="38100">
            <a:solidFill>
              <a:srgbClr val="008000"/>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6330" name="TextBox 11"/>
          <p:cNvSpPr txBox="1">
            <a:spLocks noChangeArrowheads="1"/>
          </p:cNvSpPr>
          <p:nvPr/>
        </p:nvSpPr>
        <p:spPr bwMode="auto">
          <a:xfrm>
            <a:off x="6781800" y="2438400"/>
            <a:ext cx="896938" cy="369888"/>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y = 115</a:t>
            </a:r>
          </a:p>
        </p:txBody>
      </p:sp>
      <p:sp>
        <p:nvSpPr>
          <p:cNvPr id="56331" name="Rectangle 5"/>
          <p:cNvSpPr>
            <a:spLocks noGrp="1" noChangeArrowheads="1"/>
          </p:cNvSpPr>
          <p:nvPr>
            <p:ph type="title"/>
          </p:nvPr>
        </p:nvSpPr>
        <p:spPr>
          <a:xfrm>
            <a:off x="152400" y="76200"/>
            <a:ext cx="8839200" cy="914400"/>
          </a:xfrm>
        </p:spPr>
        <p:txBody>
          <a:bodyPr/>
          <a:lstStyle/>
          <a:p>
            <a:pPr eaLnBrk="1" hangingPunct="1"/>
            <a:r>
              <a:rPr lang="en-US" sz="3600" smtClean="0">
                <a:ea typeface="ＭＳ Ｐゴシック" pitchFamily="-1" charset="-128"/>
                <a:cs typeface="ＭＳ Ｐゴシック" pitchFamily="-1" charset="-128"/>
              </a:rPr>
              <a:t>Denoising with the marginal wavelet model</a:t>
            </a:r>
          </a:p>
        </p:txBody>
      </p:sp>
      <p:sp>
        <p:nvSpPr>
          <p:cNvPr id="56332" name="Rectangle 7"/>
          <p:cNvSpPr>
            <a:spLocks noChangeArrowheads="1"/>
          </p:cNvSpPr>
          <p:nvPr/>
        </p:nvSpPr>
        <p:spPr bwMode="auto">
          <a:xfrm>
            <a:off x="0" y="2743200"/>
            <a:ext cx="2781300" cy="46196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r>
              <a:rPr lang="en-US">
                <a:ea typeface="Arial" pitchFamily="-1" charset="0"/>
                <a:cs typeface="Arial" pitchFamily="-1" charset="0"/>
              </a:rPr>
              <a:t> ~ </a:t>
            </a:r>
            <a:r>
              <a:rPr lang="en-US">
                <a:solidFill>
                  <a:srgbClr val="FF0000"/>
                </a:solidFill>
                <a:ea typeface="Arial" pitchFamily="-1" charset="0"/>
                <a:cs typeface="Arial" pitchFamily="-1" charset="0"/>
              </a:rPr>
              <a:t>P(y|x)</a:t>
            </a:r>
            <a:r>
              <a:rPr lang="en-US">
                <a:ea typeface="Arial" pitchFamily="-1" charset="0"/>
                <a:cs typeface="Arial" pitchFamily="-1" charset="0"/>
              </a:rPr>
              <a:t> P(x)</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8372" name="Group 20"/>
          <p:cNvGrpSpPr>
            <a:grpSpLocks/>
          </p:cNvGrpSpPr>
          <p:nvPr/>
        </p:nvGrpSpPr>
        <p:grpSpPr bwMode="auto">
          <a:xfrm>
            <a:off x="709613" y="1120775"/>
            <a:ext cx="3536950" cy="3397250"/>
            <a:chOff x="3276601" y="1141612"/>
            <a:chExt cx="5791200" cy="5563988"/>
          </a:xfrm>
        </p:grpSpPr>
        <p:grpSp>
          <p:nvGrpSpPr>
            <p:cNvPr id="58387" name="Group 2"/>
            <p:cNvGrpSpPr>
              <a:grpSpLocks/>
            </p:cNvGrpSpPr>
            <p:nvPr/>
          </p:nvGrpSpPr>
          <p:grpSpPr bwMode="auto">
            <a:xfrm>
              <a:off x="3276601" y="1854200"/>
              <a:ext cx="5791200" cy="4851400"/>
              <a:chOff x="2064" y="1168"/>
              <a:chExt cx="3648" cy="3056"/>
            </a:xfrm>
          </p:grpSpPr>
          <p:graphicFrame>
            <p:nvGraphicFramePr>
              <p:cNvPr id="58371" name="Object 3"/>
              <p:cNvGraphicFramePr>
                <a:graphicFrameLocks noChangeAspect="1"/>
              </p:cNvGraphicFramePr>
              <p:nvPr/>
            </p:nvGraphicFramePr>
            <p:xfrm>
              <a:off x="2064" y="1168"/>
              <a:ext cx="3648" cy="3056"/>
            </p:xfrm>
            <a:graphic>
              <a:graphicData uri="http://schemas.openxmlformats.org/presentationml/2006/ole">
                <p:oleObj spid="_x0000_s58371" name="Image" r:id="rId3" imgW="5942857" imgH="4977778" progId="">
                  <p:embed/>
                </p:oleObj>
              </a:graphicData>
            </a:graphic>
          </p:graphicFrame>
          <p:sp>
            <p:nvSpPr>
              <p:cNvPr id="58396" name="Rectangle 4"/>
              <p:cNvSpPr>
                <a:spLocks noChangeArrowheads="1"/>
              </p:cNvSpPr>
              <p:nvPr/>
            </p:nvSpPr>
            <p:spPr bwMode="auto">
              <a:xfrm>
                <a:off x="3204" y="1846"/>
                <a:ext cx="447" cy="288"/>
              </a:xfrm>
              <a:prstGeom prst="rect">
                <a:avLst/>
              </a:prstGeom>
              <a:noFill/>
              <a:ln w="9525">
                <a:noFill/>
                <a:miter lim="800000"/>
                <a:headEnd/>
                <a:tailEnd/>
              </a:ln>
            </p:spPr>
            <p:txBody>
              <a:bodyPr wrap="none">
                <a:prstTxWarp prst="textNoShape">
                  <a:avLst/>
                </a:prstTxWarp>
                <a:spAutoFit/>
              </a:bodyPr>
              <a:lstStyle/>
              <a:p>
                <a:r>
                  <a:rPr lang="en-US">
                    <a:ea typeface="Arial" pitchFamily="-1" charset="0"/>
                    <a:cs typeface="Arial" pitchFamily="-1" charset="0"/>
                  </a:rPr>
                  <a:t>P(x)</a:t>
                </a:r>
              </a:p>
            </p:txBody>
          </p:sp>
        </p:grpSp>
        <p:grpSp>
          <p:nvGrpSpPr>
            <p:cNvPr id="58388" name="Group 12"/>
            <p:cNvGrpSpPr>
              <a:grpSpLocks/>
            </p:cNvGrpSpPr>
            <p:nvPr/>
          </p:nvGrpSpPr>
          <p:grpSpPr bwMode="auto">
            <a:xfrm>
              <a:off x="5391150" y="3348038"/>
              <a:ext cx="2228850" cy="3078162"/>
              <a:chOff x="3396" y="2109"/>
              <a:chExt cx="1404" cy="1939"/>
            </a:xfrm>
          </p:grpSpPr>
          <p:sp>
            <p:nvSpPr>
              <p:cNvPr id="58394" name="Freeform 13"/>
              <p:cNvSpPr>
                <a:spLocks/>
              </p:cNvSpPr>
              <p:nvPr/>
            </p:nvSpPr>
            <p:spPr bwMode="auto">
              <a:xfrm>
                <a:off x="3396" y="2109"/>
                <a:ext cx="1308" cy="1939"/>
              </a:xfrm>
              <a:custGeom>
                <a:avLst/>
                <a:gdLst>
                  <a:gd name="T0" fmla="*/ 0 w 2076"/>
                  <a:gd name="T1" fmla="*/ 1882 h 1939"/>
                  <a:gd name="T2" fmla="*/ 1 w 2076"/>
                  <a:gd name="T3" fmla="*/ 1858 h 1939"/>
                  <a:gd name="T4" fmla="*/ 1 w 2076"/>
                  <a:gd name="T5" fmla="*/ 1834 h 1939"/>
                  <a:gd name="T6" fmla="*/ 1 w 2076"/>
                  <a:gd name="T7" fmla="*/ 1809 h 1939"/>
                  <a:gd name="T8" fmla="*/ 1 w 2076"/>
                  <a:gd name="T9" fmla="*/ 1728 h 1939"/>
                  <a:gd name="T10" fmla="*/ 1 w 2076"/>
                  <a:gd name="T11" fmla="*/ 1582 h 1939"/>
                  <a:gd name="T12" fmla="*/ 2 w 2076"/>
                  <a:gd name="T13" fmla="*/ 1120 h 1939"/>
                  <a:gd name="T14" fmla="*/ 2 w 2076"/>
                  <a:gd name="T15" fmla="*/ 820 h 1939"/>
                  <a:gd name="T16" fmla="*/ 3 w 2076"/>
                  <a:gd name="T17" fmla="*/ 349 h 1939"/>
                  <a:gd name="T18" fmla="*/ 3 w 2076"/>
                  <a:gd name="T19" fmla="*/ 89 h 1939"/>
                  <a:gd name="T20" fmla="*/ 3 w 2076"/>
                  <a:gd name="T21" fmla="*/ 33 h 1939"/>
                  <a:gd name="T22" fmla="*/ 3 w 2076"/>
                  <a:gd name="T23" fmla="*/ 16 h 1939"/>
                  <a:gd name="T24" fmla="*/ 3 w 2076"/>
                  <a:gd name="T25" fmla="*/ 0 h 1939"/>
                  <a:gd name="T26" fmla="*/ 3 w 2076"/>
                  <a:gd name="T27" fmla="*/ 25 h 1939"/>
                  <a:gd name="T28" fmla="*/ 3 w 2076"/>
                  <a:gd name="T29" fmla="*/ 89 h 1939"/>
                  <a:gd name="T30" fmla="*/ 3 w 2076"/>
                  <a:gd name="T31" fmla="*/ 162 h 1939"/>
                  <a:gd name="T32" fmla="*/ 4 w 2076"/>
                  <a:gd name="T33" fmla="*/ 730 h 1939"/>
                  <a:gd name="T34" fmla="*/ 4 w 2076"/>
                  <a:gd name="T35" fmla="*/ 982 h 1939"/>
                  <a:gd name="T36" fmla="*/ 4 w 2076"/>
                  <a:gd name="T37" fmla="*/ 1250 h 1939"/>
                  <a:gd name="T38" fmla="*/ 4 w 2076"/>
                  <a:gd name="T39" fmla="*/ 1396 h 1939"/>
                  <a:gd name="T40" fmla="*/ 4 w 2076"/>
                  <a:gd name="T41" fmla="*/ 1509 h 1939"/>
                  <a:gd name="T42" fmla="*/ 4 w 2076"/>
                  <a:gd name="T43" fmla="*/ 1574 h 1939"/>
                  <a:gd name="T44" fmla="*/ 4 w 2076"/>
                  <a:gd name="T45" fmla="*/ 1647 h 1939"/>
                  <a:gd name="T46" fmla="*/ 4 w 2076"/>
                  <a:gd name="T47" fmla="*/ 1696 h 1939"/>
                  <a:gd name="T48" fmla="*/ 4 w 2076"/>
                  <a:gd name="T49" fmla="*/ 1809 h 1939"/>
                  <a:gd name="T50" fmla="*/ 5 w 2076"/>
                  <a:gd name="T51" fmla="*/ 1874 h 1939"/>
                  <a:gd name="T52" fmla="*/ 5 w 2076"/>
                  <a:gd name="T53" fmla="*/ 1939 h 1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6"/>
                  <a:gd name="T82" fmla="*/ 0 h 1939"/>
                  <a:gd name="T83" fmla="*/ 2076 w 2076"/>
                  <a:gd name="T84" fmla="*/ 1939 h 1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6" h="1939">
                    <a:moveTo>
                      <a:pt x="0" y="1882"/>
                    </a:moveTo>
                    <a:cubicBezTo>
                      <a:pt x="59" y="1872"/>
                      <a:pt x="119" y="1871"/>
                      <a:pt x="178" y="1858"/>
                    </a:cubicBezTo>
                    <a:cubicBezTo>
                      <a:pt x="206" y="1852"/>
                      <a:pt x="259" y="1834"/>
                      <a:pt x="259" y="1834"/>
                    </a:cubicBezTo>
                    <a:cubicBezTo>
                      <a:pt x="294" y="1797"/>
                      <a:pt x="253" y="1835"/>
                      <a:pt x="300" y="1809"/>
                    </a:cubicBezTo>
                    <a:cubicBezTo>
                      <a:pt x="339" y="1788"/>
                      <a:pt x="371" y="1756"/>
                      <a:pt x="405" y="1728"/>
                    </a:cubicBezTo>
                    <a:cubicBezTo>
                      <a:pt x="453" y="1688"/>
                      <a:pt x="466" y="1624"/>
                      <a:pt x="511" y="1582"/>
                    </a:cubicBezTo>
                    <a:cubicBezTo>
                      <a:pt x="583" y="1435"/>
                      <a:pt x="608" y="1267"/>
                      <a:pt x="681" y="1120"/>
                    </a:cubicBezTo>
                    <a:cubicBezTo>
                      <a:pt x="706" y="1019"/>
                      <a:pt x="745" y="921"/>
                      <a:pt x="770" y="820"/>
                    </a:cubicBezTo>
                    <a:cubicBezTo>
                      <a:pt x="808" y="664"/>
                      <a:pt x="836" y="500"/>
                      <a:pt x="892" y="349"/>
                    </a:cubicBezTo>
                    <a:cubicBezTo>
                      <a:pt x="924" y="263"/>
                      <a:pt x="924" y="158"/>
                      <a:pt x="989" y="89"/>
                    </a:cubicBezTo>
                    <a:cubicBezTo>
                      <a:pt x="1000" y="56"/>
                      <a:pt x="1012" y="55"/>
                      <a:pt x="1038" y="33"/>
                    </a:cubicBezTo>
                    <a:cubicBezTo>
                      <a:pt x="1044" y="28"/>
                      <a:pt x="1047" y="20"/>
                      <a:pt x="1054" y="16"/>
                    </a:cubicBezTo>
                    <a:cubicBezTo>
                      <a:pt x="1069" y="8"/>
                      <a:pt x="1103" y="0"/>
                      <a:pt x="1103" y="0"/>
                    </a:cubicBezTo>
                    <a:cubicBezTo>
                      <a:pt x="1160" y="19"/>
                      <a:pt x="1136" y="10"/>
                      <a:pt x="1176" y="25"/>
                    </a:cubicBezTo>
                    <a:cubicBezTo>
                      <a:pt x="1212" y="79"/>
                      <a:pt x="1194" y="60"/>
                      <a:pt x="1225" y="89"/>
                    </a:cubicBezTo>
                    <a:cubicBezTo>
                      <a:pt x="1244" y="147"/>
                      <a:pt x="1231" y="124"/>
                      <a:pt x="1257" y="162"/>
                    </a:cubicBezTo>
                    <a:cubicBezTo>
                      <a:pt x="1317" y="349"/>
                      <a:pt x="1371" y="536"/>
                      <a:pt x="1403" y="730"/>
                    </a:cubicBezTo>
                    <a:cubicBezTo>
                      <a:pt x="1417" y="813"/>
                      <a:pt x="1423" y="901"/>
                      <a:pt x="1444" y="982"/>
                    </a:cubicBezTo>
                    <a:cubicBezTo>
                      <a:pt x="1467" y="1074"/>
                      <a:pt x="1499" y="1162"/>
                      <a:pt x="1533" y="1250"/>
                    </a:cubicBezTo>
                    <a:cubicBezTo>
                      <a:pt x="1552" y="1300"/>
                      <a:pt x="1560" y="1352"/>
                      <a:pt x="1590" y="1396"/>
                    </a:cubicBezTo>
                    <a:cubicBezTo>
                      <a:pt x="1603" y="1436"/>
                      <a:pt x="1606" y="1473"/>
                      <a:pt x="1630" y="1509"/>
                    </a:cubicBezTo>
                    <a:cubicBezTo>
                      <a:pt x="1648" y="1565"/>
                      <a:pt x="1633" y="1546"/>
                      <a:pt x="1663" y="1574"/>
                    </a:cubicBezTo>
                    <a:cubicBezTo>
                      <a:pt x="1671" y="1598"/>
                      <a:pt x="1683" y="1625"/>
                      <a:pt x="1695" y="1647"/>
                    </a:cubicBezTo>
                    <a:cubicBezTo>
                      <a:pt x="1705" y="1664"/>
                      <a:pt x="1728" y="1696"/>
                      <a:pt x="1728" y="1696"/>
                    </a:cubicBezTo>
                    <a:cubicBezTo>
                      <a:pt x="1744" y="1744"/>
                      <a:pt x="1787" y="1778"/>
                      <a:pt x="1825" y="1809"/>
                    </a:cubicBezTo>
                    <a:cubicBezTo>
                      <a:pt x="1850" y="1830"/>
                      <a:pt x="1876" y="1861"/>
                      <a:pt x="1906" y="1874"/>
                    </a:cubicBezTo>
                    <a:cubicBezTo>
                      <a:pt x="1961" y="1898"/>
                      <a:pt x="2022" y="1912"/>
                      <a:pt x="2076" y="1939"/>
                    </a:cubicBezTo>
                  </a:path>
                </a:pathLst>
              </a:custGeom>
              <a:noFill/>
              <a:ln w="9525">
                <a:solidFill>
                  <a:schemeClr val="accent2"/>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8395" name="Rectangle 14"/>
              <p:cNvSpPr>
                <a:spLocks noChangeArrowheads="1"/>
              </p:cNvSpPr>
              <p:nvPr/>
            </p:nvSpPr>
            <p:spPr bwMode="auto">
              <a:xfrm>
                <a:off x="4219" y="2352"/>
                <a:ext cx="581" cy="288"/>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P(y|x)</a:t>
                </a:r>
              </a:p>
            </p:txBody>
          </p:sp>
        </p:grpSp>
        <p:grpSp>
          <p:nvGrpSpPr>
            <p:cNvPr id="58389" name="Group 21"/>
            <p:cNvGrpSpPr>
              <a:grpSpLocks/>
            </p:cNvGrpSpPr>
            <p:nvPr/>
          </p:nvGrpSpPr>
          <p:grpSpPr bwMode="auto">
            <a:xfrm>
              <a:off x="5862877" y="1141612"/>
              <a:ext cx="910693" cy="5259188"/>
              <a:chOff x="5863121" y="1141612"/>
              <a:chExt cx="910742" cy="5259188"/>
            </a:xfrm>
          </p:grpSpPr>
          <p:grpSp>
            <p:nvGrpSpPr>
              <p:cNvPr id="58390" name="Group 15"/>
              <p:cNvGrpSpPr>
                <a:grpSpLocks/>
              </p:cNvGrpSpPr>
              <p:nvPr/>
            </p:nvGrpSpPr>
            <p:grpSpPr bwMode="auto">
              <a:xfrm>
                <a:off x="6437313" y="3429000"/>
                <a:ext cx="336550" cy="2971800"/>
                <a:chOff x="4055" y="2160"/>
                <a:chExt cx="212" cy="1872"/>
              </a:xfrm>
            </p:grpSpPr>
            <p:sp>
              <p:nvSpPr>
                <p:cNvPr id="58392" name="Line 10"/>
                <p:cNvSpPr>
                  <a:spLocks noChangeShapeType="1"/>
                </p:cNvSpPr>
                <p:nvPr/>
              </p:nvSpPr>
              <p:spPr bwMode="auto">
                <a:xfrm>
                  <a:off x="4080" y="2160"/>
                  <a:ext cx="0" cy="1872"/>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58393" name="Rectangle 11"/>
                <p:cNvSpPr>
                  <a:spLocks noChangeArrowheads="1"/>
                </p:cNvSpPr>
                <p:nvPr/>
              </p:nvSpPr>
              <p:spPr bwMode="auto">
                <a:xfrm>
                  <a:off x="4055" y="3254"/>
                  <a:ext cx="212" cy="288"/>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y</a:t>
                  </a:r>
                </a:p>
              </p:txBody>
            </p:sp>
          </p:grpSp>
          <p:sp>
            <p:nvSpPr>
              <p:cNvPr id="58391" name="TextBox 20"/>
              <p:cNvSpPr txBox="1">
                <a:spLocks noChangeArrowheads="1"/>
              </p:cNvSpPr>
              <p:nvPr/>
            </p:nvSpPr>
            <p:spPr bwMode="auto">
              <a:xfrm>
                <a:off x="5863121" y="1141612"/>
                <a:ext cx="789336" cy="369332"/>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y = 25</a:t>
                </a:r>
              </a:p>
            </p:txBody>
          </p:sp>
        </p:grpSp>
      </p:grpSp>
      <p:grpSp>
        <p:nvGrpSpPr>
          <p:cNvPr id="58373" name="Group 16"/>
          <p:cNvGrpSpPr>
            <a:grpSpLocks/>
          </p:cNvGrpSpPr>
          <p:nvPr/>
        </p:nvGrpSpPr>
        <p:grpSpPr bwMode="auto">
          <a:xfrm>
            <a:off x="1484313" y="2959100"/>
            <a:ext cx="1554162" cy="1408113"/>
            <a:chOff x="-937" y="516"/>
            <a:chExt cx="1592" cy="1442"/>
          </a:xfrm>
        </p:grpSpPr>
        <p:sp>
          <p:nvSpPr>
            <p:cNvPr id="58385" name="Freeform 17"/>
            <p:cNvSpPr>
              <a:spLocks/>
            </p:cNvSpPr>
            <p:nvPr/>
          </p:nvSpPr>
          <p:spPr bwMode="auto">
            <a:xfrm>
              <a:off x="-316" y="516"/>
              <a:ext cx="971" cy="1442"/>
            </a:xfrm>
            <a:custGeom>
              <a:avLst/>
              <a:gdLst>
                <a:gd name="T0" fmla="*/ 0 w 971"/>
                <a:gd name="T1" fmla="*/ 1440 h 1442"/>
                <a:gd name="T2" fmla="*/ 266 w 971"/>
                <a:gd name="T3" fmla="*/ 1337 h 1442"/>
                <a:gd name="T4" fmla="*/ 326 w 971"/>
                <a:gd name="T5" fmla="*/ 1242 h 1442"/>
                <a:gd name="T6" fmla="*/ 343 w 971"/>
                <a:gd name="T7" fmla="*/ 1174 h 1442"/>
                <a:gd name="T8" fmla="*/ 361 w 971"/>
                <a:gd name="T9" fmla="*/ 1053 h 1442"/>
                <a:gd name="T10" fmla="*/ 369 w 971"/>
                <a:gd name="T11" fmla="*/ 744 h 1442"/>
                <a:gd name="T12" fmla="*/ 421 w 971"/>
                <a:gd name="T13" fmla="*/ 47 h 1442"/>
                <a:gd name="T14" fmla="*/ 447 w 971"/>
                <a:gd name="T15" fmla="*/ 4 h 1442"/>
                <a:gd name="T16" fmla="*/ 464 w 971"/>
                <a:gd name="T17" fmla="*/ 30 h 1442"/>
                <a:gd name="T18" fmla="*/ 507 w 971"/>
                <a:gd name="T19" fmla="*/ 555 h 1442"/>
                <a:gd name="T20" fmla="*/ 515 w 971"/>
                <a:gd name="T21" fmla="*/ 1105 h 1442"/>
                <a:gd name="T22" fmla="*/ 644 w 971"/>
                <a:gd name="T23" fmla="*/ 1371 h 1442"/>
                <a:gd name="T24" fmla="*/ 971 w 971"/>
                <a:gd name="T25" fmla="*/ 1440 h 14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1"/>
                <a:gd name="T40" fmla="*/ 0 h 1442"/>
                <a:gd name="T41" fmla="*/ 971 w 971"/>
                <a:gd name="T42" fmla="*/ 1442 h 14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1" h="1442">
                  <a:moveTo>
                    <a:pt x="0" y="1440"/>
                  </a:moveTo>
                  <a:cubicBezTo>
                    <a:pt x="98" y="1432"/>
                    <a:pt x="201" y="1422"/>
                    <a:pt x="266" y="1337"/>
                  </a:cubicBezTo>
                  <a:cubicBezTo>
                    <a:pt x="290" y="1306"/>
                    <a:pt x="300" y="1269"/>
                    <a:pt x="326" y="1242"/>
                  </a:cubicBezTo>
                  <a:cubicBezTo>
                    <a:pt x="330" y="1229"/>
                    <a:pt x="341" y="1188"/>
                    <a:pt x="343" y="1174"/>
                  </a:cubicBezTo>
                  <a:cubicBezTo>
                    <a:pt x="350" y="1134"/>
                    <a:pt x="361" y="1053"/>
                    <a:pt x="361" y="1053"/>
                  </a:cubicBezTo>
                  <a:cubicBezTo>
                    <a:pt x="364" y="950"/>
                    <a:pt x="367" y="847"/>
                    <a:pt x="369" y="744"/>
                  </a:cubicBezTo>
                  <a:cubicBezTo>
                    <a:pt x="370" y="671"/>
                    <a:pt x="303" y="227"/>
                    <a:pt x="421" y="47"/>
                  </a:cubicBezTo>
                  <a:cubicBezTo>
                    <a:pt x="422" y="42"/>
                    <a:pt x="432" y="0"/>
                    <a:pt x="447" y="4"/>
                  </a:cubicBezTo>
                  <a:cubicBezTo>
                    <a:pt x="457" y="6"/>
                    <a:pt x="458" y="21"/>
                    <a:pt x="464" y="30"/>
                  </a:cubicBezTo>
                  <a:cubicBezTo>
                    <a:pt x="482" y="205"/>
                    <a:pt x="492" y="380"/>
                    <a:pt x="507" y="555"/>
                  </a:cubicBezTo>
                  <a:cubicBezTo>
                    <a:pt x="510" y="738"/>
                    <a:pt x="510" y="922"/>
                    <a:pt x="515" y="1105"/>
                  </a:cubicBezTo>
                  <a:cubicBezTo>
                    <a:pt x="518" y="1198"/>
                    <a:pt x="545" y="1339"/>
                    <a:pt x="644" y="1371"/>
                  </a:cubicBezTo>
                  <a:cubicBezTo>
                    <a:pt x="715" y="1442"/>
                    <a:pt x="886" y="1440"/>
                    <a:pt x="971" y="1440"/>
                  </a:cubicBezTo>
                </a:path>
              </a:pathLst>
            </a:custGeom>
            <a:noFill/>
            <a:ln w="38100">
              <a:solidFill>
                <a:srgbClr val="008000"/>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8386" name="Rectangle 18"/>
            <p:cNvSpPr>
              <a:spLocks noChangeArrowheads="1"/>
            </p:cNvSpPr>
            <p:nvPr/>
          </p:nvSpPr>
          <p:spPr bwMode="auto">
            <a:xfrm>
              <a:off x="-937" y="833"/>
              <a:ext cx="1007" cy="47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p>
          </p:txBody>
        </p:sp>
      </p:grpSp>
      <p:grpSp>
        <p:nvGrpSpPr>
          <p:cNvPr id="58374" name="Group 34"/>
          <p:cNvGrpSpPr>
            <a:grpSpLocks/>
          </p:cNvGrpSpPr>
          <p:nvPr/>
        </p:nvGrpSpPr>
        <p:grpSpPr bwMode="auto">
          <a:xfrm>
            <a:off x="4849813" y="1143000"/>
            <a:ext cx="3576637" cy="3360738"/>
            <a:chOff x="3276600" y="1263418"/>
            <a:chExt cx="5791200" cy="5442182"/>
          </a:xfrm>
        </p:grpSpPr>
        <p:graphicFrame>
          <p:nvGraphicFramePr>
            <p:cNvPr id="58370" name="Object 2"/>
            <p:cNvGraphicFramePr>
              <a:graphicFrameLocks noChangeAspect="1"/>
            </p:cNvGraphicFramePr>
            <p:nvPr/>
          </p:nvGraphicFramePr>
          <p:xfrm>
            <a:off x="3276600" y="1854200"/>
            <a:ext cx="5791200" cy="4851400"/>
          </p:xfrm>
          <a:graphic>
            <a:graphicData uri="http://schemas.openxmlformats.org/presentationml/2006/ole">
              <p:oleObj spid="_x0000_s58370" name="Image" r:id="rId4" imgW="5942857" imgH="4977778" progId="">
                <p:embed/>
              </p:oleObj>
            </a:graphicData>
          </a:graphic>
        </p:graphicFrame>
        <p:sp>
          <p:nvSpPr>
            <p:cNvPr id="58378" name="Line 9"/>
            <p:cNvSpPr>
              <a:spLocks noChangeShapeType="1"/>
            </p:cNvSpPr>
            <p:nvPr/>
          </p:nvSpPr>
          <p:spPr bwMode="auto">
            <a:xfrm>
              <a:off x="7423150" y="3429000"/>
              <a:ext cx="0" cy="297180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58379" name="Rectangle 10"/>
            <p:cNvSpPr>
              <a:spLocks noChangeArrowheads="1"/>
            </p:cNvSpPr>
            <p:nvPr/>
          </p:nvSpPr>
          <p:spPr bwMode="auto">
            <a:xfrm>
              <a:off x="7315200" y="2895600"/>
              <a:ext cx="336550"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y</a:t>
              </a:r>
            </a:p>
          </p:txBody>
        </p:sp>
        <p:sp>
          <p:nvSpPr>
            <p:cNvPr id="58380" name="Freeform 11"/>
            <p:cNvSpPr>
              <a:spLocks/>
            </p:cNvSpPr>
            <p:nvPr/>
          </p:nvSpPr>
          <p:spPr bwMode="auto">
            <a:xfrm>
              <a:off x="6324600" y="3348038"/>
              <a:ext cx="2076450" cy="3078162"/>
            </a:xfrm>
            <a:custGeom>
              <a:avLst/>
              <a:gdLst>
                <a:gd name="T0" fmla="*/ 0 w 2076"/>
                <a:gd name="T1" fmla="*/ 2147483647 h 1939"/>
                <a:gd name="T2" fmla="*/ 2147483647 w 2076"/>
                <a:gd name="T3" fmla="*/ 2147483647 h 1939"/>
                <a:gd name="T4" fmla="*/ 2147483647 w 2076"/>
                <a:gd name="T5" fmla="*/ 2147483647 h 1939"/>
                <a:gd name="T6" fmla="*/ 2147483647 w 2076"/>
                <a:gd name="T7" fmla="*/ 2147483647 h 1939"/>
                <a:gd name="T8" fmla="*/ 2147483647 w 2076"/>
                <a:gd name="T9" fmla="*/ 2147483647 h 1939"/>
                <a:gd name="T10" fmla="*/ 2147483647 w 2076"/>
                <a:gd name="T11" fmla="*/ 2147483647 h 1939"/>
                <a:gd name="T12" fmla="*/ 2147483647 w 2076"/>
                <a:gd name="T13" fmla="*/ 2147483647 h 1939"/>
                <a:gd name="T14" fmla="*/ 2147483647 w 2076"/>
                <a:gd name="T15" fmla="*/ 2147483647 h 1939"/>
                <a:gd name="T16" fmla="*/ 2147483647 w 2076"/>
                <a:gd name="T17" fmla="*/ 2147483647 h 1939"/>
                <a:gd name="T18" fmla="*/ 2147483647 w 2076"/>
                <a:gd name="T19" fmla="*/ 2147483647 h 1939"/>
                <a:gd name="T20" fmla="*/ 2147483647 w 2076"/>
                <a:gd name="T21" fmla="*/ 2147483647 h 1939"/>
                <a:gd name="T22" fmla="*/ 2147483647 w 2076"/>
                <a:gd name="T23" fmla="*/ 2147483647 h 1939"/>
                <a:gd name="T24" fmla="*/ 2147483647 w 2076"/>
                <a:gd name="T25" fmla="*/ 0 h 1939"/>
                <a:gd name="T26" fmla="*/ 2147483647 w 2076"/>
                <a:gd name="T27" fmla="*/ 2147483647 h 1939"/>
                <a:gd name="T28" fmla="*/ 2147483647 w 2076"/>
                <a:gd name="T29" fmla="*/ 2147483647 h 1939"/>
                <a:gd name="T30" fmla="*/ 2147483647 w 2076"/>
                <a:gd name="T31" fmla="*/ 2147483647 h 1939"/>
                <a:gd name="T32" fmla="*/ 2147483647 w 2076"/>
                <a:gd name="T33" fmla="*/ 2147483647 h 1939"/>
                <a:gd name="T34" fmla="*/ 2147483647 w 2076"/>
                <a:gd name="T35" fmla="*/ 2147483647 h 1939"/>
                <a:gd name="T36" fmla="*/ 2147483647 w 2076"/>
                <a:gd name="T37" fmla="*/ 2147483647 h 1939"/>
                <a:gd name="T38" fmla="*/ 2147483647 w 2076"/>
                <a:gd name="T39" fmla="*/ 2147483647 h 1939"/>
                <a:gd name="T40" fmla="*/ 2147483647 w 2076"/>
                <a:gd name="T41" fmla="*/ 2147483647 h 1939"/>
                <a:gd name="T42" fmla="*/ 2147483647 w 2076"/>
                <a:gd name="T43" fmla="*/ 2147483647 h 1939"/>
                <a:gd name="T44" fmla="*/ 2147483647 w 2076"/>
                <a:gd name="T45" fmla="*/ 2147483647 h 1939"/>
                <a:gd name="T46" fmla="*/ 2147483647 w 2076"/>
                <a:gd name="T47" fmla="*/ 2147483647 h 1939"/>
                <a:gd name="T48" fmla="*/ 2147483647 w 2076"/>
                <a:gd name="T49" fmla="*/ 2147483647 h 1939"/>
                <a:gd name="T50" fmla="*/ 2147483647 w 2076"/>
                <a:gd name="T51" fmla="*/ 2147483647 h 1939"/>
                <a:gd name="T52" fmla="*/ 2147483647 w 2076"/>
                <a:gd name="T53" fmla="*/ 2147483647 h 1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6"/>
                <a:gd name="T82" fmla="*/ 0 h 1939"/>
                <a:gd name="T83" fmla="*/ 2076 w 2076"/>
                <a:gd name="T84" fmla="*/ 1939 h 1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6" h="1939">
                  <a:moveTo>
                    <a:pt x="0" y="1882"/>
                  </a:moveTo>
                  <a:cubicBezTo>
                    <a:pt x="59" y="1872"/>
                    <a:pt x="119" y="1871"/>
                    <a:pt x="178" y="1858"/>
                  </a:cubicBezTo>
                  <a:cubicBezTo>
                    <a:pt x="206" y="1852"/>
                    <a:pt x="259" y="1834"/>
                    <a:pt x="259" y="1834"/>
                  </a:cubicBezTo>
                  <a:cubicBezTo>
                    <a:pt x="294" y="1797"/>
                    <a:pt x="253" y="1835"/>
                    <a:pt x="300" y="1809"/>
                  </a:cubicBezTo>
                  <a:cubicBezTo>
                    <a:pt x="339" y="1788"/>
                    <a:pt x="371" y="1756"/>
                    <a:pt x="405" y="1728"/>
                  </a:cubicBezTo>
                  <a:cubicBezTo>
                    <a:pt x="453" y="1688"/>
                    <a:pt x="466" y="1624"/>
                    <a:pt x="511" y="1582"/>
                  </a:cubicBezTo>
                  <a:cubicBezTo>
                    <a:pt x="583" y="1435"/>
                    <a:pt x="608" y="1267"/>
                    <a:pt x="681" y="1120"/>
                  </a:cubicBezTo>
                  <a:cubicBezTo>
                    <a:pt x="706" y="1019"/>
                    <a:pt x="745" y="921"/>
                    <a:pt x="770" y="820"/>
                  </a:cubicBezTo>
                  <a:cubicBezTo>
                    <a:pt x="808" y="664"/>
                    <a:pt x="836" y="500"/>
                    <a:pt x="892" y="349"/>
                  </a:cubicBezTo>
                  <a:cubicBezTo>
                    <a:pt x="924" y="263"/>
                    <a:pt x="924" y="158"/>
                    <a:pt x="989" y="89"/>
                  </a:cubicBezTo>
                  <a:cubicBezTo>
                    <a:pt x="1000" y="56"/>
                    <a:pt x="1012" y="55"/>
                    <a:pt x="1038" y="33"/>
                  </a:cubicBezTo>
                  <a:cubicBezTo>
                    <a:pt x="1044" y="28"/>
                    <a:pt x="1047" y="20"/>
                    <a:pt x="1054" y="16"/>
                  </a:cubicBezTo>
                  <a:cubicBezTo>
                    <a:pt x="1069" y="8"/>
                    <a:pt x="1103" y="0"/>
                    <a:pt x="1103" y="0"/>
                  </a:cubicBezTo>
                  <a:cubicBezTo>
                    <a:pt x="1160" y="19"/>
                    <a:pt x="1136" y="10"/>
                    <a:pt x="1176" y="25"/>
                  </a:cubicBezTo>
                  <a:cubicBezTo>
                    <a:pt x="1212" y="79"/>
                    <a:pt x="1194" y="60"/>
                    <a:pt x="1225" y="89"/>
                  </a:cubicBezTo>
                  <a:cubicBezTo>
                    <a:pt x="1244" y="147"/>
                    <a:pt x="1231" y="124"/>
                    <a:pt x="1257" y="162"/>
                  </a:cubicBezTo>
                  <a:cubicBezTo>
                    <a:pt x="1317" y="349"/>
                    <a:pt x="1371" y="536"/>
                    <a:pt x="1403" y="730"/>
                  </a:cubicBezTo>
                  <a:cubicBezTo>
                    <a:pt x="1417" y="813"/>
                    <a:pt x="1423" y="901"/>
                    <a:pt x="1444" y="982"/>
                  </a:cubicBezTo>
                  <a:cubicBezTo>
                    <a:pt x="1467" y="1074"/>
                    <a:pt x="1499" y="1162"/>
                    <a:pt x="1533" y="1250"/>
                  </a:cubicBezTo>
                  <a:cubicBezTo>
                    <a:pt x="1552" y="1300"/>
                    <a:pt x="1560" y="1352"/>
                    <a:pt x="1590" y="1396"/>
                  </a:cubicBezTo>
                  <a:cubicBezTo>
                    <a:pt x="1603" y="1436"/>
                    <a:pt x="1606" y="1473"/>
                    <a:pt x="1630" y="1509"/>
                  </a:cubicBezTo>
                  <a:cubicBezTo>
                    <a:pt x="1648" y="1565"/>
                    <a:pt x="1633" y="1546"/>
                    <a:pt x="1663" y="1574"/>
                  </a:cubicBezTo>
                  <a:cubicBezTo>
                    <a:pt x="1671" y="1598"/>
                    <a:pt x="1683" y="1625"/>
                    <a:pt x="1695" y="1647"/>
                  </a:cubicBezTo>
                  <a:cubicBezTo>
                    <a:pt x="1705" y="1664"/>
                    <a:pt x="1728" y="1696"/>
                    <a:pt x="1728" y="1696"/>
                  </a:cubicBezTo>
                  <a:cubicBezTo>
                    <a:pt x="1744" y="1744"/>
                    <a:pt x="1787" y="1778"/>
                    <a:pt x="1825" y="1809"/>
                  </a:cubicBezTo>
                  <a:cubicBezTo>
                    <a:pt x="1850" y="1830"/>
                    <a:pt x="1876" y="1861"/>
                    <a:pt x="1906" y="1874"/>
                  </a:cubicBezTo>
                  <a:cubicBezTo>
                    <a:pt x="1961" y="1898"/>
                    <a:pt x="2022" y="1912"/>
                    <a:pt x="2076" y="1939"/>
                  </a:cubicBezTo>
                </a:path>
              </a:pathLst>
            </a:custGeom>
            <a:noFill/>
            <a:ln w="9525">
              <a:solidFill>
                <a:schemeClr val="accent2"/>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8381" name="Rectangle 12"/>
            <p:cNvSpPr>
              <a:spLocks noChangeArrowheads="1"/>
            </p:cNvSpPr>
            <p:nvPr/>
          </p:nvSpPr>
          <p:spPr bwMode="auto">
            <a:xfrm>
              <a:off x="7688263" y="3733800"/>
              <a:ext cx="922337"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ea typeface="Arial" pitchFamily="-1" charset="0"/>
                  <a:cs typeface="Arial" pitchFamily="-1" charset="0"/>
                </a:rPr>
                <a:t>P(y|x)</a:t>
              </a:r>
            </a:p>
          </p:txBody>
        </p:sp>
        <p:sp>
          <p:nvSpPr>
            <p:cNvPr id="58382" name="Rectangle 13"/>
            <p:cNvSpPr>
              <a:spLocks noChangeArrowheads="1"/>
            </p:cNvSpPr>
            <p:nvPr/>
          </p:nvSpPr>
          <p:spPr bwMode="auto">
            <a:xfrm>
              <a:off x="6242062" y="5348966"/>
              <a:ext cx="1591100" cy="747593"/>
            </a:xfrm>
            <a:prstGeom prst="rect">
              <a:avLst/>
            </a:prstGeom>
            <a:noFill/>
            <a:ln w="9525">
              <a:noFill/>
              <a:miter lim="800000"/>
              <a:headEnd/>
              <a:tailEnd/>
            </a:ln>
          </p:spPr>
          <p:txBody>
            <a:bodyPr wrap="none">
              <a:prstTxWarp prst="textNoShape">
                <a:avLst/>
              </a:prstTxWarp>
              <a:spAutoFit/>
            </a:bodyPr>
            <a:lstStyle/>
            <a:p>
              <a:r>
                <a:rPr lang="en-US">
                  <a:solidFill>
                    <a:srgbClr val="008000"/>
                  </a:solidFill>
                  <a:ea typeface="Arial" pitchFamily="-1" charset="0"/>
                  <a:cs typeface="Arial" pitchFamily="-1" charset="0"/>
                </a:rPr>
                <a:t>P(x|y)</a:t>
              </a:r>
            </a:p>
          </p:txBody>
        </p:sp>
        <p:sp>
          <p:nvSpPr>
            <p:cNvPr id="58383" name="Freeform 14"/>
            <p:cNvSpPr>
              <a:spLocks/>
            </p:cNvSpPr>
            <p:nvPr/>
          </p:nvSpPr>
          <p:spPr bwMode="auto">
            <a:xfrm>
              <a:off x="6373813" y="5881688"/>
              <a:ext cx="1814512" cy="573087"/>
            </a:xfrm>
            <a:custGeom>
              <a:avLst/>
              <a:gdLst>
                <a:gd name="T0" fmla="*/ 0 w 1143"/>
                <a:gd name="T1" fmla="*/ 2147483647 h 361"/>
                <a:gd name="T2" fmla="*/ 2147483647 w 1143"/>
                <a:gd name="T3" fmla="*/ 2147483647 h 361"/>
                <a:gd name="T4" fmla="*/ 2147483647 w 1143"/>
                <a:gd name="T5" fmla="*/ 2147483647 h 361"/>
                <a:gd name="T6" fmla="*/ 2147483647 w 1143"/>
                <a:gd name="T7" fmla="*/ 2147483647 h 361"/>
                <a:gd name="T8" fmla="*/ 2147483647 w 1143"/>
                <a:gd name="T9" fmla="*/ 0 h 361"/>
                <a:gd name="T10" fmla="*/ 2147483647 w 1143"/>
                <a:gd name="T11" fmla="*/ 2147483647 h 361"/>
                <a:gd name="T12" fmla="*/ 2147483647 w 1143"/>
                <a:gd name="T13" fmla="*/ 2147483647 h 361"/>
                <a:gd name="T14" fmla="*/ 2147483647 w 1143"/>
                <a:gd name="T15" fmla="*/ 2147483647 h 361"/>
                <a:gd name="T16" fmla="*/ 2147483647 w 1143"/>
                <a:gd name="T17" fmla="*/ 2147483647 h 361"/>
                <a:gd name="T18" fmla="*/ 2147483647 w 1143"/>
                <a:gd name="T19" fmla="*/ 2147483647 h 3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3"/>
                <a:gd name="T31" fmla="*/ 0 h 361"/>
                <a:gd name="T32" fmla="*/ 1143 w 1143"/>
                <a:gd name="T33" fmla="*/ 361 h 3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3" h="361">
                  <a:moveTo>
                    <a:pt x="0" y="344"/>
                  </a:moveTo>
                  <a:cubicBezTo>
                    <a:pt x="143" y="341"/>
                    <a:pt x="287" y="341"/>
                    <a:pt x="430" y="336"/>
                  </a:cubicBezTo>
                  <a:cubicBezTo>
                    <a:pt x="511" y="333"/>
                    <a:pt x="543" y="189"/>
                    <a:pt x="584" y="146"/>
                  </a:cubicBezTo>
                  <a:cubicBezTo>
                    <a:pt x="589" y="124"/>
                    <a:pt x="604" y="44"/>
                    <a:pt x="619" y="26"/>
                  </a:cubicBezTo>
                  <a:cubicBezTo>
                    <a:pt x="630" y="12"/>
                    <a:pt x="654" y="6"/>
                    <a:pt x="670" y="0"/>
                  </a:cubicBezTo>
                  <a:cubicBezTo>
                    <a:pt x="683" y="13"/>
                    <a:pt x="703" y="19"/>
                    <a:pt x="713" y="35"/>
                  </a:cubicBezTo>
                  <a:cubicBezTo>
                    <a:pt x="762" y="113"/>
                    <a:pt x="738" y="223"/>
                    <a:pt x="851" y="258"/>
                  </a:cubicBezTo>
                  <a:cubicBezTo>
                    <a:pt x="895" y="325"/>
                    <a:pt x="1000" y="336"/>
                    <a:pt x="1074" y="344"/>
                  </a:cubicBezTo>
                  <a:cubicBezTo>
                    <a:pt x="1088" y="347"/>
                    <a:pt x="1103" y="349"/>
                    <a:pt x="1117" y="353"/>
                  </a:cubicBezTo>
                  <a:cubicBezTo>
                    <a:pt x="1126" y="355"/>
                    <a:pt x="1143" y="361"/>
                    <a:pt x="1143" y="361"/>
                  </a:cubicBezTo>
                </a:path>
              </a:pathLst>
            </a:custGeom>
            <a:noFill/>
            <a:ln w="38100">
              <a:solidFill>
                <a:srgbClr val="008000"/>
              </a:solidFill>
              <a:round/>
              <a:headEnd/>
              <a:tailEnd/>
            </a:ln>
          </p:spPr>
          <p:txBody>
            <a:bodyPr>
              <a:prstTxWarp prst="textNoShape">
                <a:avLst/>
              </a:prstTxWarp>
            </a:bodyPr>
            <a:lstStyle/>
            <a:p>
              <a:endParaRPr lang="en-US" sz="1800">
                <a:ea typeface="Arial" pitchFamily="-1" charset="0"/>
                <a:cs typeface="Arial" pitchFamily="-1" charset="0"/>
              </a:endParaRPr>
            </a:p>
          </p:txBody>
        </p:sp>
        <p:sp>
          <p:nvSpPr>
            <p:cNvPr id="58384" name="TextBox 11"/>
            <p:cNvSpPr txBox="1">
              <a:spLocks noChangeArrowheads="1"/>
            </p:cNvSpPr>
            <p:nvPr/>
          </p:nvSpPr>
          <p:spPr bwMode="auto">
            <a:xfrm>
              <a:off x="5913851" y="1263418"/>
              <a:ext cx="896938" cy="369888"/>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y = 115</a:t>
              </a:r>
            </a:p>
          </p:txBody>
        </p:sp>
      </p:grpSp>
      <p:sp>
        <p:nvSpPr>
          <p:cNvPr id="58375" name="TextBox 35"/>
          <p:cNvSpPr txBox="1">
            <a:spLocks noChangeArrowheads="1"/>
          </p:cNvSpPr>
          <p:nvPr/>
        </p:nvSpPr>
        <p:spPr bwMode="auto">
          <a:xfrm>
            <a:off x="503238" y="4922838"/>
            <a:ext cx="8345487" cy="646112"/>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For small y: probably it is due to noise and y should be set to 0</a:t>
            </a:r>
          </a:p>
          <a:p>
            <a:r>
              <a:rPr lang="en-US" sz="1800">
                <a:ea typeface="Arial" pitchFamily="-1" charset="0"/>
                <a:cs typeface="Arial" pitchFamily="-1" charset="0"/>
              </a:rPr>
              <a:t>For large y: probably it is due to an image edge and it should be kept untouched</a:t>
            </a:r>
          </a:p>
        </p:txBody>
      </p:sp>
      <p:sp>
        <p:nvSpPr>
          <p:cNvPr id="58376" name="Rectangle 4"/>
          <p:cNvSpPr>
            <a:spLocks noChangeArrowheads="1"/>
          </p:cNvSpPr>
          <p:nvPr/>
        </p:nvSpPr>
        <p:spPr bwMode="auto">
          <a:xfrm>
            <a:off x="6189663" y="2332038"/>
            <a:ext cx="433387" cy="279400"/>
          </a:xfrm>
          <a:prstGeom prst="rect">
            <a:avLst/>
          </a:prstGeom>
          <a:noFill/>
          <a:ln w="9525">
            <a:noFill/>
            <a:miter lim="800000"/>
            <a:headEnd/>
            <a:tailEnd/>
          </a:ln>
        </p:spPr>
        <p:txBody>
          <a:bodyPr wrap="none">
            <a:prstTxWarp prst="textNoShape">
              <a:avLst/>
            </a:prstTxWarp>
            <a:spAutoFit/>
          </a:bodyPr>
          <a:lstStyle/>
          <a:p>
            <a:r>
              <a:rPr lang="en-US">
                <a:ea typeface="Arial" pitchFamily="-1" charset="0"/>
                <a:cs typeface="Arial" pitchFamily="-1" charset="0"/>
              </a:rPr>
              <a:t>P(x)</a:t>
            </a:r>
          </a:p>
        </p:txBody>
      </p:sp>
      <p:sp>
        <p:nvSpPr>
          <p:cNvPr id="58377" name="Rectangle 5"/>
          <p:cNvSpPr>
            <a:spLocks noGrp="1" noChangeArrowheads="1"/>
          </p:cNvSpPr>
          <p:nvPr>
            <p:ph type="title"/>
          </p:nvPr>
        </p:nvSpPr>
        <p:spPr>
          <a:xfrm>
            <a:off x="152400" y="76200"/>
            <a:ext cx="8839200" cy="914400"/>
          </a:xfrm>
        </p:spPr>
        <p:txBody>
          <a:bodyPr/>
          <a:lstStyle/>
          <a:p>
            <a:pPr eaLnBrk="1" hangingPunct="1"/>
            <a:r>
              <a:rPr lang="en-US" sz="3600" smtClean="0">
                <a:ea typeface="ＭＳ Ｐゴシック" pitchFamily="-1" charset="-128"/>
                <a:cs typeface="ＭＳ Ｐゴシック" pitchFamily="-1" charset="-128"/>
              </a:rPr>
              <a:t>Denoising with the marginal wavelet model</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4" name="Rectangle 2"/>
          <p:cNvSpPr>
            <a:spLocks noGrp="1" noChangeArrowheads="1"/>
          </p:cNvSpPr>
          <p:nvPr>
            <p:ph type="title"/>
          </p:nvPr>
        </p:nvSpPr>
        <p:spPr>
          <a:xfrm>
            <a:off x="685800" y="228600"/>
            <a:ext cx="7772400" cy="1143000"/>
          </a:xfrm>
        </p:spPr>
        <p:txBody>
          <a:bodyPr>
            <a:normAutofit fontScale="90000"/>
          </a:bodyPr>
          <a:lstStyle/>
          <a:p>
            <a:pPr eaLnBrk="1" hangingPunct="1"/>
            <a:r>
              <a:rPr lang="en-US" sz="4000">
                <a:ea typeface="ＭＳ Ｐゴシック" pitchFamily="-1" charset="-128"/>
                <a:cs typeface="ＭＳ Ｐゴシック" pitchFamily="-1" charset="-128"/>
              </a:rPr>
              <a:t>MAP estimate,     , as function of observed coefficient value, y</a:t>
            </a:r>
          </a:p>
        </p:txBody>
      </p:sp>
      <p:graphicFrame>
        <p:nvGraphicFramePr>
          <p:cNvPr id="59394" name="Object 2"/>
          <p:cNvGraphicFramePr>
            <a:graphicFrameLocks noChangeAspect="1"/>
          </p:cNvGraphicFramePr>
          <p:nvPr/>
        </p:nvGraphicFramePr>
        <p:xfrm>
          <a:off x="1828800" y="1828800"/>
          <a:ext cx="5511800" cy="4635500"/>
        </p:xfrm>
        <a:graphic>
          <a:graphicData uri="http://schemas.openxmlformats.org/presentationml/2006/ole">
            <p:oleObj spid="_x0000_s59394" name="Image" r:id="rId4" imgW="5511111" imgH="4634921" progId="">
              <p:embed/>
            </p:oleObj>
          </a:graphicData>
        </a:graphic>
      </p:graphicFrame>
      <p:graphicFrame>
        <p:nvGraphicFramePr>
          <p:cNvPr id="59395" name="Object 3"/>
          <p:cNvGraphicFramePr>
            <a:graphicFrameLocks noChangeAspect="1"/>
          </p:cNvGraphicFramePr>
          <p:nvPr/>
        </p:nvGraphicFramePr>
        <p:xfrm>
          <a:off x="5703888" y="3498850"/>
          <a:ext cx="392112" cy="463550"/>
        </p:xfrm>
        <a:graphic>
          <a:graphicData uri="http://schemas.openxmlformats.org/presentationml/2006/ole">
            <p:oleObj spid="_x0000_s59395" name="Equation" r:id="rId5" imgW="139680" imgH="164880" progId="Equation.3">
              <p:embed/>
            </p:oleObj>
          </a:graphicData>
        </a:graphic>
      </p:graphicFrame>
      <p:graphicFrame>
        <p:nvGraphicFramePr>
          <p:cNvPr id="59396" name="Object 4"/>
          <p:cNvGraphicFramePr>
            <a:graphicFrameLocks noChangeAspect="1"/>
          </p:cNvGraphicFramePr>
          <p:nvPr/>
        </p:nvGraphicFramePr>
        <p:xfrm>
          <a:off x="4419600" y="2057400"/>
          <a:ext cx="334963" cy="469900"/>
        </p:xfrm>
        <a:graphic>
          <a:graphicData uri="http://schemas.openxmlformats.org/presentationml/2006/ole">
            <p:oleObj spid="_x0000_s59396" name="Equation" r:id="rId6" imgW="126720" imgH="177480" progId="Equation.3">
              <p:embed/>
            </p:oleObj>
          </a:graphicData>
        </a:graphic>
      </p:graphicFrame>
      <p:graphicFrame>
        <p:nvGraphicFramePr>
          <p:cNvPr id="59397" name="Object 5"/>
          <p:cNvGraphicFramePr>
            <a:graphicFrameLocks noChangeAspect="1"/>
          </p:cNvGraphicFramePr>
          <p:nvPr/>
        </p:nvGraphicFramePr>
        <p:xfrm>
          <a:off x="4343400" y="152400"/>
          <a:ext cx="488950" cy="685800"/>
        </p:xfrm>
        <a:graphic>
          <a:graphicData uri="http://schemas.openxmlformats.org/presentationml/2006/ole">
            <p:oleObj spid="_x0000_s59397" name="Equation" r:id="rId7" imgW="126720" imgH="177480" progId="Equation.3">
              <p:embed/>
            </p:oleObj>
          </a:graphicData>
        </a:graphic>
      </p:graphicFrame>
      <p:sp>
        <p:nvSpPr>
          <p:cNvPr id="59399" name="Rectangle 7"/>
          <p:cNvSpPr>
            <a:spLocks noChangeArrowheads="1"/>
          </p:cNvSpPr>
          <p:nvPr/>
        </p:nvSpPr>
        <p:spPr bwMode="auto">
          <a:xfrm>
            <a:off x="0" y="6548438"/>
            <a:ext cx="4525963"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 charset="0"/>
                <a:cs typeface="Arial" pitchFamily="-1" charset="0"/>
                <a:hlinkClick r:id="rId8"/>
              </a:rPr>
              <a:t>http://www-bcs.mit.edu/people/adelson/pub_pdfs/simoncelli_noise.pdf</a:t>
            </a:r>
            <a:endParaRPr lang="en-US" sz="1200">
              <a:ea typeface="Arial" pitchFamily="-1" charset="0"/>
              <a:cs typeface="Arial" pitchFamily="-1" charset="0"/>
            </a:endParaRPr>
          </a:p>
        </p:txBody>
      </p:sp>
      <p:sp>
        <p:nvSpPr>
          <p:cNvPr id="59400" name="Rectangle 8"/>
          <p:cNvSpPr>
            <a:spLocks noChangeArrowheads="1"/>
          </p:cNvSpPr>
          <p:nvPr/>
        </p:nvSpPr>
        <p:spPr bwMode="auto">
          <a:xfrm>
            <a:off x="5059363" y="6400800"/>
            <a:ext cx="4084637" cy="457200"/>
          </a:xfrm>
          <a:prstGeom prst="rect">
            <a:avLst/>
          </a:prstGeom>
          <a:noFill/>
          <a:ln w="9525">
            <a:noFill/>
            <a:miter lim="800000"/>
            <a:headEnd/>
            <a:tailEnd/>
          </a:ln>
        </p:spPr>
        <p:txBody>
          <a:bodyPr>
            <a:prstTxWarp prst="textNoShape">
              <a:avLst/>
            </a:prstTxWarp>
            <a:spAutoFit/>
          </a:bodyPr>
          <a:lstStyle/>
          <a:p>
            <a:r>
              <a:rPr lang="en-US" sz="1200" b="1">
                <a:latin typeface="Verdana" pitchFamily="-1" charset="0"/>
                <a:ea typeface="Arial" pitchFamily="-1" charset="0"/>
                <a:cs typeface="Arial" pitchFamily="-1" charset="0"/>
              </a:rPr>
              <a:t>Simoncelli and Adelson, Noise Removal via Bayesian Wavelet Coring</a:t>
            </a:r>
            <a:r>
              <a:rPr lang="en-US" sz="1000">
                <a:ea typeface="Arial" pitchFamily="-1" charset="0"/>
                <a:cs typeface="Arial" pitchFamily="-1" charset="0"/>
              </a:rPr>
              <a:t> </a:t>
            </a:r>
            <a:endParaRPr lang="en-US" sz="2800">
              <a:ea typeface="Arial" pitchFamily="-1" charset="0"/>
              <a:cs typeface="Arial" pitchFamily="-1"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61443" name="Picture 2"/>
          <p:cNvPicPr>
            <a:picLocks noChangeAspect="1"/>
          </p:cNvPicPr>
          <p:nvPr/>
        </p:nvPicPr>
        <p:blipFill>
          <a:blip r:embed="rId2"/>
          <a:srcRect b="17638"/>
          <a:stretch>
            <a:fillRect/>
          </a:stretch>
        </p:blipFill>
        <p:spPr bwMode="auto">
          <a:xfrm>
            <a:off x="568325" y="1398588"/>
            <a:ext cx="8039100" cy="2039937"/>
          </a:xfrm>
          <a:prstGeom prst="rect">
            <a:avLst/>
          </a:prstGeom>
          <a:noFill/>
          <a:ln w="9525">
            <a:noFill/>
            <a:miter lim="800000"/>
            <a:headEnd/>
            <a:tailEnd/>
          </a:ln>
        </p:spPr>
      </p:pic>
      <p:grpSp>
        <p:nvGrpSpPr>
          <p:cNvPr id="4" name="Group 20"/>
          <p:cNvGrpSpPr>
            <a:grpSpLocks/>
          </p:cNvGrpSpPr>
          <p:nvPr/>
        </p:nvGrpSpPr>
        <p:grpSpPr bwMode="auto">
          <a:xfrm>
            <a:off x="6032500" y="3516313"/>
            <a:ext cx="2339975" cy="2678112"/>
            <a:chOff x="4366703" y="2148147"/>
            <a:chExt cx="2340267" cy="2678348"/>
          </a:xfrm>
        </p:grpSpPr>
        <p:sp>
          <p:nvSpPr>
            <p:cNvPr id="61451" name="TextBox 7"/>
            <p:cNvSpPr txBox="1">
              <a:spLocks noChangeArrowheads="1"/>
            </p:cNvSpPr>
            <p:nvPr/>
          </p:nvSpPr>
          <p:spPr bwMode="auto">
            <a:xfrm>
              <a:off x="5236907" y="2148147"/>
              <a:ext cx="652981" cy="369332"/>
            </a:xfrm>
            <a:prstGeom prst="rect">
              <a:avLst/>
            </a:prstGeom>
            <a:noFill/>
            <a:ln w="9525">
              <a:noFill/>
              <a:miter lim="800000"/>
              <a:headEnd/>
              <a:tailEnd/>
            </a:ln>
          </p:spPr>
          <p:txBody>
            <a:bodyPr wrap="none">
              <a:prstTxWarp prst="textNoShape">
                <a:avLst/>
              </a:prstTxWarp>
              <a:spAutoFit/>
            </a:bodyPr>
            <a:lstStyle/>
            <a:p>
              <a:r>
                <a:rPr lang="en-US" sz="1800"/>
                <a:t>r = 2</a:t>
              </a:r>
            </a:p>
          </p:txBody>
        </p:sp>
        <p:sp>
          <p:nvSpPr>
            <p:cNvPr id="61452" name="TextBox 8"/>
            <p:cNvSpPr txBox="1">
              <a:spLocks noChangeArrowheads="1"/>
            </p:cNvSpPr>
            <p:nvPr/>
          </p:nvSpPr>
          <p:spPr bwMode="auto">
            <a:xfrm>
              <a:off x="4366703" y="2461746"/>
              <a:ext cx="2340267" cy="369332"/>
            </a:xfrm>
            <a:prstGeom prst="rect">
              <a:avLst/>
            </a:prstGeom>
            <a:noFill/>
            <a:ln w="9525">
              <a:noFill/>
              <a:miter lim="800000"/>
              <a:headEnd/>
              <a:tailEnd/>
            </a:ln>
          </p:spPr>
          <p:txBody>
            <a:bodyPr wrap="none">
              <a:prstTxWarp prst="textNoShape">
                <a:avLst/>
              </a:prstTxWarp>
              <a:spAutoFit/>
            </a:bodyPr>
            <a:lstStyle/>
            <a:p>
              <a:r>
                <a:rPr lang="en-US" sz="1800"/>
                <a:t>Gaussian distribution</a:t>
              </a:r>
            </a:p>
          </p:txBody>
        </p:sp>
        <p:pic>
          <p:nvPicPr>
            <p:cNvPr id="61453" name="Picture 12"/>
            <p:cNvPicPr>
              <a:picLocks noChangeAspect="1"/>
            </p:cNvPicPr>
            <p:nvPr/>
          </p:nvPicPr>
          <p:blipFill>
            <a:blip r:embed="rId3"/>
            <a:srcRect/>
            <a:stretch>
              <a:fillRect/>
            </a:stretch>
          </p:blipFill>
          <p:spPr bwMode="auto">
            <a:xfrm>
              <a:off x="4597158" y="2869031"/>
              <a:ext cx="2032456" cy="1957464"/>
            </a:xfrm>
            <a:prstGeom prst="rect">
              <a:avLst/>
            </a:prstGeom>
            <a:noFill/>
            <a:ln w="9525">
              <a:noFill/>
              <a:miter lim="800000"/>
              <a:headEnd/>
              <a:tailEnd/>
            </a:ln>
          </p:spPr>
        </p:pic>
      </p:grpSp>
      <p:grpSp>
        <p:nvGrpSpPr>
          <p:cNvPr id="8" name="Group 21"/>
          <p:cNvGrpSpPr>
            <a:grpSpLocks/>
          </p:cNvGrpSpPr>
          <p:nvPr/>
        </p:nvGrpSpPr>
        <p:grpSpPr bwMode="auto">
          <a:xfrm>
            <a:off x="3365500" y="3506788"/>
            <a:ext cx="2352675" cy="2686050"/>
            <a:chOff x="2061948" y="2112389"/>
            <a:chExt cx="2353341" cy="2687216"/>
          </a:xfrm>
        </p:grpSpPr>
        <p:sp>
          <p:nvSpPr>
            <p:cNvPr id="61448" name="TextBox 9"/>
            <p:cNvSpPr txBox="1">
              <a:spLocks noChangeArrowheads="1"/>
            </p:cNvSpPr>
            <p:nvPr/>
          </p:nvSpPr>
          <p:spPr bwMode="auto">
            <a:xfrm>
              <a:off x="2880611" y="2112389"/>
              <a:ext cx="652981" cy="369332"/>
            </a:xfrm>
            <a:prstGeom prst="rect">
              <a:avLst/>
            </a:prstGeom>
            <a:noFill/>
            <a:ln w="9525">
              <a:noFill/>
              <a:miter lim="800000"/>
              <a:headEnd/>
              <a:tailEnd/>
            </a:ln>
          </p:spPr>
          <p:txBody>
            <a:bodyPr wrap="none">
              <a:prstTxWarp prst="textNoShape">
                <a:avLst/>
              </a:prstTxWarp>
              <a:spAutoFit/>
            </a:bodyPr>
            <a:lstStyle/>
            <a:p>
              <a:r>
                <a:rPr lang="en-US" sz="1800"/>
                <a:t>r = 1</a:t>
              </a:r>
            </a:p>
          </p:txBody>
        </p:sp>
        <p:sp>
          <p:nvSpPr>
            <p:cNvPr id="61449" name="TextBox 10"/>
            <p:cNvSpPr txBox="1">
              <a:spLocks noChangeArrowheads="1"/>
            </p:cNvSpPr>
            <p:nvPr/>
          </p:nvSpPr>
          <p:spPr bwMode="auto">
            <a:xfrm>
              <a:off x="2061948" y="2449506"/>
              <a:ext cx="2353341" cy="369332"/>
            </a:xfrm>
            <a:prstGeom prst="rect">
              <a:avLst/>
            </a:prstGeom>
            <a:noFill/>
            <a:ln w="9525">
              <a:noFill/>
              <a:miter lim="800000"/>
              <a:headEnd/>
              <a:tailEnd/>
            </a:ln>
          </p:spPr>
          <p:txBody>
            <a:bodyPr wrap="none">
              <a:prstTxWarp prst="textNoShape">
                <a:avLst/>
              </a:prstTxWarp>
              <a:spAutoFit/>
            </a:bodyPr>
            <a:lstStyle/>
            <a:p>
              <a:r>
                <a:rPr lang="en-US" sz="1800"/>
                <a:t>Laplacian distribution</a:t>
              </a:r>
            </a:p>
          </p:txBody>
        </p:sp>
        <p:pic>
          <p:nvPicPr>
            <p:cNvPr id="61450" name="Picture 13"/>
            <p:cNvPicPr>
              <a:picLocks noChangeAspect="1"/>
            </p:cNvPicPr>
            <p:nvPr/>
          </p:nvPicPr>
          <p:blipFill>
            <a:blip r:embed="rId4"/>
            <a:srcRect/>
            <a:stretch>
              <a:fillRect/>
            </a:stretch>
          </p:blipFill>
          <p:spPr bwMode="auto">
            <a:xfrm>
              <a:off x="2246125" y="2858142"/>
              <a:ext cx="2023281" cy="1941463"/>
            </a:xfrm>
            <a:prstGeom prst="rect">
              <a:avLst/>
            </a:prstGeom>
            <a:noFill/>
            <a:ln w="9525">
              <a:noFill/>
              <a:miter lim="800000"/>
              <a:headEnd/>
              <a:tailEnd/>
            </a:ln>
          </p:spPr>
        </p:pic>
      </p:grpSp>
      <p:pic>
        <p:nvPicPr>
          <p:cNvPr id="12" name="Picture 11"/>
          <p:cNvPicPr>
            <a:picLocks noChangeAspect="1"/>
          </p:cNvPicPr>
          <p:nvPr/>
        </p:nvPicPr>
        <p:blipFill>
          <a:blip r:embed="rId5"/>
          <a:srcRect/>
          <a:stretch>
            <a:fillRect/>
          </a:stretch>
        </p:blipFill>
        <p:spPr bwMode="auto">
          <a:xfrm>
            <a:off x="815975" y="4244975"/>
            <a:ext cx="2024063" cy="1941513"/>
          </a:xfrm>
          <a:prstGeom prst="rect">
            <a:avLst/>
          </a:prstGeom>
          <a:noFill/>
          <a:ln w="9525">
            <a:noFill/>
            <a:miter lim="800000"/>
            <a:headEnd/>
            <a:tailEnd/>
          </a:ln>
        </p:spPr>
      </p:pic>
      <p:sp>
        <p:nvSpPr>
          <p:cNvPr id="61447" name="TextBox 9"/>
          <p:cNvSpPr txBox="1">
            <a:spLocks noChangeArrowheads="1"/>
          </p:cNvSpPr>
          <p:nvPr/>
        </p:nvSpPr>
        <p:spPr bwMode="auto">
          <a:xfrm>
            <a:off x="1474788" y="3633788"/>
            <a:ext cx="844550" cy="369887"/>
          </a:xfrm>
          <a:prstGeom prst="rect">
            <a:avLst/>
          </a:prstGeom>
          <a:noFill/>
          <a:ln w="9525">
            <a:noFill/>
            <a:miter lim="800000"/>
            <a:headEnd/>
            <a:tailEnd/>
          </a:ln>
        </p:spPr>
        <p:txBody>
          <a:bodyPr wrap="none">
            <a:prstTxWarp prst="textNoShape">
              <a:avLst/>
            </a:prstTxWarp>
            <a:spAutoFit/>
          </a:bodyPr>
          <a:lstStyle/>
          <a:p>
            <a:r>
              <a:rPr lang="en-US" sz="1800"/>
              <a:t>r = 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p:txBody>
          <a:bodyPr/>
          <a:lstStyle/>
          <a:p>
            <a:pPr eaLnBrk="1" hangingPunct="1"/>
            <a:endParaRPr lang="en-US">
              <a:ea typeface="ＭＳ Ｐゴシック" pitchFamily="-1" charset="-128"/>
              <a:cs typeface="ＭＳ Ｐゴシック" pitchFamily="-1" charset="-128"/>
            </a:endParaRPr>
          </a:p>
        </p:txBody>
      </p:sp>
      <p:pic>
        <p:nvPicPr>
          <p:cNvPr id="62467" name="Picture 4" descr="tmp"/>
          <p:cNvPicPr>
            <a:picLocks noChangeAspect="1" noChangeArrowheads="1"/>
          </p:cNvPicPr>
          <p:nvPr/>
        </p:nvPicPr>
        <p:blipFill>
          <a:blip r:embed="rId3"/>
          <a:srcRect/>
          <a:stretch>
            <a:fillRect/>
          </a:stretch>
        </p:blipFill>
        <p:spPr bwMode="auto">
          <a:xfrm>
            <a:off x="0" y="914400"/>
            <a:ext cx="8763000" cy="5711825"/>
          </a:xfrm>
          <a:prstGeom prst="rect">
            <a:avLst/>
          </a:prstGeom>
          <a:noFill/>
          <a:ln w="9525">
            <a:noFill/>
            <a:miter lim="800000"/>
            <a:headEnd/>
            <a:tailEnd/>
          </a:ln>
        </p:spPr>
      </p:pic>
      <p:sp>
        <p:nvSpPr>
          <p:cNvPr id="62468" name="Text Box 5"/>
          <p:cNvSpPr txBox="1">
            <a:spLocks noChangeArrowheads="1"/>
          </p:cNvSpPr>
          <p:nvPr/>
        </p:nvSpPr>
        <p:spPr bwMode="auto">
          <a:xfrm>
            <a:off x="838200" y="471488"/>
            <a:ext cx="920750" cy="366712"/>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original</a:t>
            </a:r>
          </a:p>
        </p:txBody>
      </p:sp>
      <p:sp>
        <p:nvSpPr>
          <p:cNvPr id="62469" name="Text Box 6"/>
          <p:cNvSpPr txBox="1">
            <a:spLocks noChangeArrowheads="1"/>
          </p:cNvSpPr>
          <p:nvPr/>
        </p:nvSpPr>
        <p:spPr bwMode="auto">
          <a:xfrm>
            <a:off x="3276600" y="76200"/>
            <a:ext cx="2590800" cy="915988"/>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With Gaussian noise of std. dev. 21.4 added, giving PSNR=22.06</a:t>
            </a:r>
          </a:p>
        </p:txBody>
      </p:sp>
      <p:sp>
        <p:nvSpPr>
          <p:cNvPr id="62470" name="Text Box 7"/>
          <p:cNvSpPr txBox="1">
            <a:spLocks noChangeArrowheads="1"/>
          </p:cNvSpPr>
          <p:nvPr/>
        </p:nvSpPr>
        <p:spPr bwMode="auto">
          <a:xfrm>
            <a:off x="6553200" y="0"/>
            <a:ext cx="2286000" cy="915988"/>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(1) Denoised with Gaussian model, PSNR=27.87</a:t>
            </a:r>
          </a:p>
        </p:txBody>
      </p:sp>
      <p:sp>
        <p:nvSpPr>
          <p:cNvPr id="62471" name="Rectangle 9"/>
          <p:cNvSpPr>
            <a:spLocks noChangeArrowheads="1"/>
          </p:cNvSpPr>
          <p:nvPr/>
        </p:nvSpPr>
        <p:spPr bwMode="auto">
          <a:xfrm>
            <a:off x="2895600" y="3733800"/>
            <a:ext cx="2971800" cy="2895600"/>
          </a:xfrm>
          <a:prstGeom prst="rect">
            <a:avLst/>
          </a:prstGeom>
          <a:solidFill>
            <a:schemeClr val="bg1"/>
          </a:solidFill>
          <a:ln w="9525">
            <a:noFill/>
            <a:miter lim="800000"/>
            <a:headEnd/>
            <a:tailEnd/>
          </a:ln>
        </p:spPr>
        <p:txBody>
          <a:bodyPr wrap="none" anchor="ctr">
            <a:prstTxWarp prst="textNoShape">
              <a:avLst/>
            </a:prstTxWarp>
          </a:bodyPr>
          <a:lstStyle/>
          <a:p>
            <a:endParaRPr lang="en-US" sz="1800">
              <a:ea typeface="Arial" pitchFamily="-1" charset="0"/>
              <a:cs typeface="Arial" pitchFamily="-1" charset="0"/>
            </a:endParaRPr>
          </a:p>
        </p:txBody>
      </p:sp>
      <p:sp>
        <p:nvSpPr>
          <p:cNvPr id="62472" name="Text Box 10"/>
          <p:cNvSpPr txBox="1">
            <a:spLocks noChangeArrowheads="1"/>
          </p:cNvSpPr>
          <p:nvPr/>
        </p:nvSpPr>
        <p:spPr bwMode="auto">
          <a:xfrm>
            <a:off x="2895600" y="4448175"/>
            <a:ext cx="1911350" cy="1190625"/>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(2) Denoised with wavelet marginal model, PSNR=29.24</a:t>
            </a:r>
          </a:p>
        </p:txBody>
      </p:sp>
      <p:sp>
        <p:nvSpPr>
          <p:cNvPr id="62473" name="Rectangle 11"/>
          <p:cNvSpPr>
            <a:spLocks noChangeArrowheads="1"/>
          </p:cNvSpPr>
          <p:nvPr/>
        </p:nvSpPr>
        <p:spPr bwMode="auto">
          <a:xfrm>
            <a:off x="76200" y="6564313"/>
            <a:ext cx="4178300"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 charset="0"/>
                <a:cs typeface="Arial" pitchFamily="-1" charset="0"/>
              </a:rPr>
              <a:t>http://www.cns.nyu.edu/pub/eero/simoncelli05a-preprint.pdf</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76200"/>
            <a:ext cx="8229600" cy="884238"/>
          </a:xfrm>
        </p:spPr>
        <p:txBody>
          <a:bodyPr/>
          <a:lstStyle/>
          <a:p>
            <a:pPr eaLnBrk="1" hangingPunct="1"/>
            <a:r>
              <a:rPr lang="en-US" smtClean="0">
                <a:ea typeface="ＭＳ Ｐゴシック" pitchFamily="-1" charset="-128"/>
                <a:cs typeface="ＭＳ Ｐゴシック" pitchFamily="-1" charset="-128"/>
              </a:rPr>
              <a:t>Gaussian scale mixtures</a:t>
            </a:r>
          </a:p>
        </p:txBody>
      </p:sp>
      <p:pic>
        <p:nvPicPr>
          <p:cNvPr id="64515" name="Picture 4" descr="tmp"/>
          <p:cNvPicPr>
            <a:picLocks noChangeAspect="1" noChangeArrowheads="1"/>
          </p:cNvPicPr>
          <p:nvPr/>
        </p:nvPicPr>
        <p:blipFill>
          <a:blip r:embed="rId3"/>
          <a:srcRect/>
          <a:stretch>
            <a:fillRect/>
          </a:stretch>
        </p:blipFill>
        <p:spPr bwMode="auto">
          <a:xfrm>
            <a:off x="1600200" y="962025"/>
            <a:ext cx="3905250" cy="5715000"/>
          </a:xfrm>
          <a:prstGeom prst="rect">
            <a:avLst/>
          </a:prstGeom>
          <a:noFill/>
          <a:ln w="9525">
            <a:noFill/>
            <a:miter lim="800000"/>
            <a:headEnd/>
            <a:tailEnd/>
          </a:ln>
        </p:spPr>
      </p:pic>
      <p:sp>
        <p:nvSpPr>
          <p:cNvPr id="64516" name="Text Box 5"/>
          <p:cNvSpPr txBox="1">
            <a:spLocks noChangeArrowheads="1"/>
          </p:cNvSpPr>
          <p:nvPr/>
        </p:nvSpPr>
        <p:spPr bwMode="auto">
          <a:xfrm>
            <a:off x="5791200" y="2589213"/>
            <a:ext cx="2971800" cy="915987"/>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Note correlations between the amplitudes of each wavelet subband.</a:t>
            </a:r>
          </a:p>
        </p:txBody>
      </p:sp>
      <p:sp>
        <p:nvSpPr>
          <p:cNvPr id="64517" name="Rectangle 6"/>
          <p:cNvSpPr>
            <a:spLocks noChangeArrowheads="1"/>
          </p:cNvSpPr>
          <p:nvPr/>
        </p:nvSpPr>
        <p:spPr bwMode="auto">
          <a:xfrm>
            <a:off x="76200" y="6564313"/>
            <a:ext cx="4178300"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 charset="0"/>
                <a:cs typeface="Arial" pitchFamily="-1" charset="0"/>
              </a:rPr>
              <a:t>http://www.cns.nyu.edu/pub/eero/simoncelli05a-preprint.pdf</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0" y="-46038"/>
            <a:ext cx="9144000" cy="1143001"/>
          </a:xfrm>
        </p:spPr>
        <p:txBody>
          <a:bodyPr>
            <a:normAutofit/>
          </a:bodyPr>
          <a:lstStyle/>
          <a:p>
            <a:pPr eaLnBrk="1" hangingPunct="1"/>
            <a:r>
              <a:rPr lang="en-US" sz="4000">
                <a:ea typeface="ＭＳ Ｐゴシック" pitchFamily="-1" charset="-128"/>
                <a:cs typeface="ＭＳ Ｐゴシック" pitchFamily="-1" charset="-128"/>
              </a:rPr>
              <a:t>Statistics of pairs of wavelet coefficients</a:t>
            </a:r>
          </a:p>
        </p:txBody>
      </p:sp>
      <p:sp>
        <p:nvSpPr>
          <p:cNvPr id="66563" name="Rectangle 3"/>
          <p:cNvSpPr>
            <a:spLocks noGrp="1" noChangeArrowheads="1"/>
          </p:cNvSpPr>
          <p:nvPr>
            <p:ph type="body" idx="1"/>
          </p:nvPr>
        </p:nvSpPr>
        <p:spPr/>
        <p:txBody>
          <a:bodyPr/>
          <a:lstStyle/>
          <a:p>
            <a:pPr eaLnBrk="1" hangingPunct="1"/>
            <a:endParaRPr lang="en-US">
              <a:ea typeface="ＭＳ Ｐゴシック" pitchFamily="-1" charset="-128"/>
              <a:cs typeface="ＭＳ Ｐゴシック" pitchFamily="-1" charset="-128"/>
            </a:endParaRPr>
          </a:p>
        </p:txBody>
      </p:sp>
      <p:pic>
        <p:nvPicPr>
          <p:cNvPr id="66564" name="Picture 4" descr="tmp"/>
          <p:cNvPicPr>
            <a:picLocks noChangeAspect="1" noChangeArrowheads="1"/>
          </p:cNvPicPr>
          <p:nvPr/>
        </p:nvPicPr>
        <p:blipFill>
          <a:blip r:embed="rId3"/>
          <a:srcRect/>
          <a:stretch>
            <a:fillRect/>
          </a:stretch>
        </p:blipFill>
        <p:spPr bwMode="auto">
          <a:xfrm>
            <a:off x="0" y="1498600"/>
            <a:ext cx="9144000" cy="5283200"/>
          </a:xfrm>
          <a:prstGeom prst="rect">
            <a:avLst/>
          </a:prstGeom>
          <a:noFill/>
          <a:ln w="9525">
            <a:noFill/>
            <a:miter lim="800000"/>
            <a:headEnd/>
            <a:tailEnd/>
          </a:ln>
        </p:spPr>
      </p:pic>
      <p:sp>
        <p:nvSpPr>
          <p:cNvPr id="66565" name="Text Box 5"/>
          <p:cNvSpPr txBox="1">
            <a:spLocks noChangeArrowheads="1"/>
          </p:cNvSpPr>
          <p:nvPr/>
        </p:nvSpPr>
        <p:spPr bwMode="auto">
          <a:xfrm>
            <a:off x="152400" y="1103313"/>
            <a:ext cx="7943850" cy="366712"/>
          </a:xfrm>
          <a:prstGeom prst="rect">
            <a:avLst/>
          </a:prstGeom>
          <a:noFill/>
          <a:ln w="9525">
            <a:noFill/>
            <a:miter lim="800000"/>
            <a:headEnd/>
            <a:tailEnd/>
          </a:ln>
        </p:spPr>
        <p:txBody>
          <a:bodyPr wrap="none">
            <a:prstTxWarp prst="textNoShape">
              <a:avLst/>
            </a:prstTxWarp>
            <a:spAutoFit/>
          </a:bodyPr>
          <a:lstStyle/>
          <a:p>
            <a:r>
              <a:rPr lang="en-US" sz="1800" b="1">
                <a:ea typeface="Arial" pitchFamily="-1" charset="0"/>
                <a:cs typeface="Arial" pitchFamily="-1" charset="0"/>
              </a:rPr>
              <a:t>Contour plots of the joint histogram of various wavelet coefficient pairs</a:t>
            </a:r>
          </a:p>
        </p:txBody>
      </p:sp>
      <p:sp>
        <p:nvSpPr>
          <p:cNvPr id="66566" name="Text Box 6"/>
          <p:cNvSpPr txBox="1">
            <a:spLocks noChangeArrowheads="1"/>
          </p:cNvSpPr>
          <p:nvPr/>
        </p:nvSpPr>
        <p:spPr bwMode="auto">
          <a:xfrm>
            <a:off x="76200" y="4876800"/>
            <a:ext cx="6737350" cy="366713"/>
          </a:xfrm>
          <a:prstGeom prst="rect">
            <a:avLst/>
          </a:prstGeom>
          <a:noFill/>
          <a:ln w="9525">
            <a:noFill/>
            <a:miter lim="800000"/>
            <a:headEnd/>
            <a:tailEnd/>
          </a:ln>
        </p:spPr>
        <p:txBody>
          <a:bodyPr wrap="none">
            <a:prstTxWarp prst="textNoShape">
              <a:avLst/>
            </a:prstTxWarp>
            <a:spAutoFit/>
          </a:bodyPr>
          <a:lstStyle/>
          <a:p>
            <a:r>
              <a:rPr lang="en-US" sz="1800" b="1">
                <a:ea typeface="Arial" pitchFamily="-1" charset="0"/>
                <a:cs typeface="Arial" pitchFamily="-1" charset="0"/>
              </a:rPr>
              <a:t>Conditional distributions of the corresponding wavelet pairs</a:t>
            </a:r>
          </a:p>
        </p:txBody>
      </p:sp>
      <p:sp>
        <p:nvSpPr>
          <p:cNvPr id="66567" name="Rectangle 7"/>
          <p:cNvSpPr>
            <a:spLocks noChangeArrowheads="1"/>
          </p:cNvSpPr>
          <p:nvPr/>
        </p:nvSpPr>
        <p:spPr bwMode="auto">
          <a:xfrm>
            <a:off x="76200" y="6564313"/>
            <a:ext cx="4178300"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 charset="0"/>
                <a:cs typeface="Arial" pitchFamily="-1" charset="0"/>
              </a:rPr>
              <a:t>http://www.cns.nyu.edu/pub/eero/simoncelli05a-preprint.pdf</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7" name="Rectangle 2"/>
          <p:cNvSpPr>
            <a:spLocks noGrp="1" noChangeArrowheads="1"/>
          </p:cNvSpPr>
          <p:nvPr>
            <p:ph type="title"/>
          </p:nvPr>
        </p:nvSpPr>
        <p:spPr>
          <a:xfrm>
            <a:off x="457200" y="152400"/>
            <a:ext cx="8229600" cy="655638"/>
          </a:xfrm>
        </p:spPr>
        <p:txBody>
          <a:bodyPr>
            <a:normAutofit/>
          </a:bodyPr>
          <a:lstStyle/>
          <a:p>
            <a:pPr eaLnBrk="1" hangingPunct="1"/>
            <a:r>
              <a:rPr lang="en-US" sz="3600" smtClean="0">
                <a:ea typeface="ＭＳ Ｐゴシック" pitchFamily="-1" charset="-128"/>
                <a:cs typeface="ＭＳ Ｐゴシック" pitchFamily="-1" charset="-128"/>
              </a:rPr>
              <a:t>Gaussian scale mixtures</a:t>
            </a:r>
          </a:p>
        </p:txBody>
      </p:sp>
      <p:graphicFrame>
        <p:nvGraphicFramePr>
          <p:cNvPr id="68610" name="Object 2"/>
          <p:cNvGraphicFramePr>
            <a:graphicFrameLocks noChangeAspect="1"/>
          </p:cNvGraphicFramePr>
          <p:nvPr/>
        </p:nvGraphicFramePr>
        <p:xfrm>
          <a:off x="762000" y="914400"/>
          <a:ext cx="6477000" cy="1295400"/>
        </p:xfrm>
        <a:graphic>
          <a:graphicData uri="http://schemas.openxmlformats.org/presentationml/2006/ole">
            <p:oleObj spid="_x0000_s68610" name="Equation" r:id="rId4" imgW="2286000" imgH="457200" progId="Equation.3">
              <p:embed/>
            </p:oleObj>
          </a:graphicData>
        </a:graphic>
      </p:graphicFrame>
      <p:sp>
        <p:nvSpPr>
          <p:cNvPr id="68612" name="Text Box 5"/>
          <p:cNvSpPr txBox="1">
            <a:spLocks noChangeArrowheads="1"/>
          </p:cNvSpPr>
          <p:nvPr/>
        </p:nvSpPr>
        <p:spPr bwMode="auto">
          <a:xfrm>
            <a:off x="685800" y="2819400"/>
            <a:ext cx="1692275" cy="915988"/>
          </a:xfrm>
          <a:prstGeom prst="rect">
            <a:avLst/>
          </a:prstGeom>
          <a:noFill/>
          <a:ln w="9525">
            <a:noFill/>
            <a:miter lim="800000"/>
            <a:headEnd/>
            <a:tailEnd/>
          </a:ln>
        </p:spPr>
        <p:txBody>
          <a:bodyPr>
            <a:prstTxWarp prst="textNoShape">
              <a:avLst/>
            </a:prstTxWarp>
            <a:spAutoFit/>
          </a:bodyPr>
          <a:lstStyle/>
          <a:p>
            <a:r>
              <a:rPr lang="en-US" sz="1800">
                <a:solidFill>
                  <a:schemeClr val="accent2"/>
                </a:solidFill>
                <a:ea typeface="Arial" pitchFamily="-1" charset="0"/>
                <a:cs typeface="Arial" pitchFamily="-1" charset="0"/>
              </a:rPr>
              <a:t>Wavelet coefficient probability</a:t>
            </a:r>
          </a:p>
        </p:txBody>
      </p:sp>
      <p:sp>
        <p:nvSpPr>
          <p:cNvPr id="68613" name="Text Box 6"/>
          <p:cNvSpPr txBox="1">
            <a:spLocks noChangeArrowheads="1"/>
          </p:cNvSpPr>
          <p:nvPr/>
        </p:nvSpPr>
        <p:spPr bwMode="auto">
          <a:xfrm>
            <a:off x="2895600" y="3305175"/>
            <a:ext cx="1692275" cy="1190625"/>
          </a:xfrm>
          <a:prstGeom prst="rect">
            <a:avLst/>
          </a:prstGeom>
          <a:noFill/>
          <a:ln w="9525">
            <a:noFill/>
            <a:miter lim="800000"/>
            <a:headEnd/>
            <a:tailEnd/>
          </a:ln>
        </p:spPr>
        <p:txBody>
          <a:bodyPr>
            <a:prstTxWarp prst="textNoShape">
              <a:avLst/>
            </a:prstTxWarp>
            <a:spAutoFit/>
          </a:bodyPr>
          <a:lstStyle/>
          <a:p>
            <a:r>
              <a:rPr lang="en-US" sz="1800">
                <a:solidFill>
                  <a:schemeClr val="accent2"/>
                </a:solidFill>
                <a:ea typeface="Arial" pitchFamily="-1" charset="0"/>
                <a:cs typeface="Arial" pitchFamily="-1" charset="0"/>
              </a:rPr>
              <a:t>A mixture of Gaussians of scaled covariances</a:t>
            </a:r>
          </a:p>
        </p:txBody>
      </p:sp>
      <p:sp>
        <p:nvSpPr>
          <p:cNvPr id="68614" name="Line 7"/>
          <p:cNvSpPr>
            <a:spLocks noChangeShapeType="1"/>
          </p:cNvSpPr>
          <p:nvPr/>
        </p:nvSpPr>
        <p:spPr bwMode="auto">
          <a:xfrm flipV="1">
            <a:off x="1219200" y="1981200"/>
            <a:ext cx="0" cy="685800"/>
          </a:xfrm>
          <a:prstGeom prst="line">
            <a:avLst/>
          </a:prstGeom>
          <a:noFill/>
          <a:ln w="9525">
            <a:solidFill>
              <a:schemeClr val="accent2"/>
            </a:solidFill>
            <a:round/>
            <a:headEnd/>
            <a:tailEnd type="triangle" w="med" len="med"/>
          </a:ln>
        </p:spPr>
        <p:txBody>
          <a:bodyPr>
            <a:prstTxWarp prst="textNoShape">
              <a:avLst/>
            </a:prstTxWarp>
          </a:bodyPr>
          <a:lstStyle/>
          <a:p>
            <a:endParaRPr lang="en-US"/>
          </a:p>
        </p:txBody>
      </p:sp>
      <p:sp>
        <p:nvSpPr>
          <p:cNvPr id="68615" name="Line 8"/>
          <p:cNvSpPr>
            <a:spLocks noChangeShapeType="1"/>
          </p:cNvSpPr>
          <p:nvPr/>
        </p:nvSpPr>
        <p:spPr bwMode="auto">
          <a:xfrm flipV="1">
            <a:off x="3581400" y="2514600"/>
            <a:ext cx="0" cy="685800"/>
          </a:xfrm>
          <a:prstGeom prst="line">
            <a:avLst/>
          </a:prstGeom>
          <a:noFill/>
          <a:ln w="9525">
            <a:solidFill>
              <a:schemeClr val="accent2"/>
            </a:solidFill>
            <a:round/>
            <a:headEnd/>
            <a:tailEnd type="triangle" w="med" len="med"/>
          </a:ln>
        </p:spPr>
        <p:txBody>
          <a:bodyPr>
            <a:prstTxWarp prst="textNoShape">
              <a:avLst/>
            </a:prstTxWarp>
          </a:bodyPr>
          <a:lstStyle/>
          <a:p>
            <a:endParaRPr lang="en-US"/>
          </a:p>
        </p:txBody>
      </p:sp>
      <p:grpSp>
        <p:nvGrpSpPr>
          <p:cNvPr id="2" name="Group 13"/>
          <p:cNvGrpSpPr>
            <a:grpSpLocks/>
          </p:cNvGrpSpPr>
          <p:nvPr/>
        </p:nvGrpSpPr>
        <p:grpSpPr bwMode="auto">
          <a:xfrm>
            <a:off x="5181600" y="1752600"/>
            <a:ext cx="4660900" cy="5105400"/>
            <a:chOff x="3264" y="1104"/>
            <a:chExt cx="2936" cy="3216"/>
          </a:xfrm>
        </p:grpSpPr>
        <p:pic>
          <p:nvPicPr>
            <p:cNvPr id="68618" name="Picture 9" descr="tmp"/>
            <p:cNvPicPr>
              <a:picLocks noChangeAspect="1" noChangeArrowheads="1"/>
            </p:cNvPicPr>
            <p:nvPr/>
          </p:nvPicPr>
          <p:blipFill>
            <a:blip r:embed="rId5"/>
            <a:srcRect/>
            <a:stretch>
              <a:fillRect/>
            </a:stretch>
          </p:blipFill>
          <p:spPr bwMode="auto">
            <a:xfrm>
              <a:off x="3264" y="1566"/>
              <a:ext cx="2358" cy="2754"/>
            </a:xfrm>
            <a:prstGeom prst="rect">
              <a:avLst/>
            </a:prstGeom>
            <a:noFill/>
            <a:ln w="9525">
              <a:noFill/>
              <a:miter lim="800000"/>
              <a:headEnd/>
              <a:tailEnd/>
            </a:ln>
          </p:spPr>
        </p:pic>
        <p:sp>
          <p:nvSpPr>
            <p:cNvPr id="68619" name="Text Box 10"/>
            <p:cNvSpPr txBox="1">
              <a:spLocks noChangeArrowheads="1"/>
            </p:cNvSpPr>
            <p:nvPr/>
          </p:nvSpPr>
          <p:spPr bwMode="auto">
            <a:xfrm>
              <a:off x="3398" y="1415"/>
              <a:ext cx="708" cy="231"/>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observed</a:t>
              </a:r>
            </a:p>
          </p:txBody>
        </p:sp>
        <p:sp>
          <p:nvSpPr>
            <p:cNvPr id="68620" name="Text Box 11"/>
            <p:cNvSpPr txBox="1">
              <a:spLocks noChangeArrowheads="1"/>
            </p:cNvSpPr>
            <p:nvPr/>
          </p:nvSpPr>
          <p:spPr bwMode="auto">
            <a:xfrm>
              <a:off x="4656" y="1104"/>
              <a:ext cx="1544" cy="577"/>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Gaussian scale mixture model simulation</a:t>
              </a:r>
            </a:p>
          </p:txBody>
        </p:sp>
      </p:grpSp>
      <p:sp>
        <p:nvSpPr>
          <p:cNvPr id="68617" name="Text Box 14"/>
          <p:cNvSpPr txBox="1">
            <a:spLocks noChangeArrowheads="1"/>
          </p:cNvSpPr>
          <p:nvPr/>
        </p:nvSpPr>
        <p:spPr bwMode="auto">
          <a:xfrm>
            <a:off x="517525" y="4989513"/>
            <a:ext cx="4435475" cy="1739900"/>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z is a spatially varying hidden variable that can be used to</a:t>
            </a:r>
          </a:p>
          <a:p>
            <a:r>
              <a:rPr lang="en-US" sz="1800">
                <a:ea typeface="Arial" pitchFamily="-1" charset="0"/>
                <a:cs typeface="Arial" pitchFamily="-1" charset="0"/>
              </a:rPr>
              <a:t>(a) Create the non-gaussian histograms from a mixture of Gaussian densities, and (b) model correlations between the neighboring wavelet coefficients.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79875" name="Picture 10"/>
          <p:cNvPicPr>
            <a:picLocks noChangeAspect="1"/>
          </p:cNvPicPr>
          <p:nvPr/>
        </p:nvPicPr>
        <p:blipFill>
          <a:blip r:embed="rId2"/>
          <a:srcRect/>
          <a:stretch>
            <a:fillRect/>
          </a:stretch>
        </p:blipFill>
        <p:spPr bwMode="auto">
          <a:xfrm>
            <a:off x="6265863" y="1604963"/>
            <a:ext cx="2393950" cy="2378075"/>
          </a:xfrm>
          <a:prstGeom prst="rect">
            <a:avLst/>
          </a:prstGeom>
          <a:noFill/>
          <a:ln w="9525">
            <a:noFill/>
            <a:miter lim="800000"/>
            <a:headEnd/>
            <a:tailEnd/>
          </a:ln>
        </p:spPr>
      </p:pic>
      <p:pic>
        <p:nvPicPr>
          <p:cNvPr id="79876"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pic>
        <p:nvPicPr>
          <p:cNvPr id="79877" name="Picture 13"/>
          <p:cNvPicPr>
            <a:picLocks noChangeAspect="1"/>
          </p:cNvPicPr>
          <p:nvPr/>
        </p:nvPicPr>
        <p:blipFill>
          <a:blip r:embed="rId4"/>
          <a:srcRect/>
          <a:stretch>
            <a:fillRect/>
          </a:stretch>
        </p:blipFill>
        <p:spPr bwMode="auto">
          <a:xfrm>
            <a:off x="6318250" y="4210050"/>
            <a:ext cx="2462213" cy="2032000"/>
          </a:xfrm>
          <a:prstGeom prst="rect">
            <a:avLst/>
          </a:prstGeom>
          <a:noFill/>
          <a:ln w="9525">
            <a:noFill/>
            <a:miter lim="800000"/>
            <a:headEnd/>
            <a:tailEnd/>
          </a:ln>
        </p:spPr>
      </p:pic>
      <p:pic>
        <p:nvPicPr>
          <p:cNvPr id="79878" name="Picture 15"/>
          <p:cNvPicPr>
            <a:picLocks noChangeAspect="1"/>
          </p:cNvPicPr>
          <p:nvPr/>
        </p:nvPicPr>
        <p:blipFill>
          <a:blip r:embed="rId5"/>
          <a:srcRect/>
          <a:stretch>
            <a:fillRect/>
          </a:stretch>
        </p:blipFill>
        <p:spPr bwMode="auto">
          <a:xfrm>
            <a:off x="509588" y="4222750"/>
            <a:ext cx="2506662" cy="2055813"/>
          </a:xfrm>
          <a:prstGeom prst="rect">
            <a:avLst/>
          </a:prstGeom>
          <a:noFill/>
          <a:ln w="9525">
            <a:noFill/>
            <a:miter lim="800000"/>
            <a:headEnd/>
            <a:tailEnd/>
          </a:ln>
        </p:spPr>
      </p:pic>
      <p:sp>
        <p:nvSpPr>
          <p:cNvPr id="79879"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79880" name="TextBox 18"/>
          <p:cNvSpPr txBox="1">
            <a:spLocks noChangeArrowheads="1"/>
          </p:cNvSpPr>
          <p:nvPr/>
        </p:nvSpPr>
        <p:spPr bwMode="auto">
          <a:xfrm>
            <a:off x="5878513" y="2524125"/>
            <a:ext cx="423862" cy="585788"/>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79881"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Decomposition of a noisy image </a:t>
            </a:r>
          </a:p>
        </p:txBody>
      </p:sp>
      <p:pic>
        <p:nvPicPr>
          <p:cNvPr id="79882" name="Picture 20"/>
          <p:cNvPicPr>
            <a:picLocks noChangeAspect="1"/>
          </p:cNvPicPr>
          <p:nvPr/>
        </p:nvPicPr>
        <p:blipFill>
          <a:blip r:embed="rId6"/>
          <a:srcRect/>
          <a:stretch>
            <a:fillRect/>
          </a:stretch>
        </p:blipFill>
        <p:spPr bwMode="auto">
          <a:xfrm>
            <a:off x="1243013" y="1435100"/>
            <a:ext cx="966787" cy="350838"/>
          </a:xfrm>
          <a:prstGeom prst="rect">
            <a:avLst/>
          </a:prstGeom>
          <a:noFill/>
          <a:ln w="9525">
            <a:noFill/>
            <a:miter lim="800000"/>
            <a:headEnd/>
            <a:tailEnd/>
          </a:ln>
        </p:spPr>
      </p:pic>
      <p:pic>
        <p:nvPicPr>
          <p:cNvPr id="79883" name="Picture 21"/>
          <p:cNvPicPr>
            <a:picLocks noChangeAspect="1"/>
          </p:cNvPicPr>
          <p:nvPr/>
        </p:nvPicPr>
        <p:blipFill>
          <a:blip r:embed="rId7"/>
          <a:srcRect/>
          <a:stretch>
            <a:fillRect/>
          </a:stretch>
        </p:blipFill>
        <p:spPr bwMode="auto">
          <a:xfrm>
            <a:off x="7096125" y="1441450"/>
            <a:ext cx="833438" cy="328613"/>
          </a:xfrm>
          <a:prstGeom prst="rect">
            <a:avLst/>
          </a:prstGeom>
          <a:noFill/>
          <a:ln w="9525">
            <a:noFill/>
            <a:miter lim="800000"/>
            <a:headEnd/>
            <a:tailEnd/>
          </a:ln>
        </p:spPr>
      </p:pic>
      <p:pic>
        <p:nvPicPr>
          <p:cNvPr id="79884" name="Picture 11"/>
          <p:cNvPicPr>
            <a:picLocks noChangeAspect="1"/>
          </p:cNvPicPr>
          <p:nvPr/>
        </p:nvPicPr>
        <p:blipFill>
          <a:blip r:embed="rId8"/>
          <a:srcRect/>
          <a:stretch>
            <a:fillRect/>
          </a:stretch>
        </p:blipFill>
        <p:spPr bwMode="auto">
          <a:xfrm>
            <a:off x="3509963" y="1590675"/>
            <a:ext cx="2387600" cy="2365375"/>
          </a:xfrm>
          <a:prstGeom prst="rect">
            <a:avLst/>
          </a:prstGeom>
          <a:noFill/>
          <a:ln w="9525">
            <a:noFill/>
            <a:miter lim="800000"/>
            <a:headEnd/>
            <a:tailEnd/>
          </a:ln>
        </p:spPr>
      </p:pic>
      <p:pic>
        <p:nvPicPr>
          <p:cNvPr id="79885" name="Picture 14"/>
          <p:cNvPicPr>
            <a:picLocks noChangeAspect="1"/>
          </p:cNvPicPr>
          <p:nvPr/>
        </p:nvPicPr>
        <p:blipFill>
          <a:blip r:embed="rId9"/>
          <a:srcRect/>
          <a:stretch>
            <a:fillRect/>
          </a:stretch>
        </p:blipFill>
        <p:spPr bwMode="auto">
          <a:xfrm>
            <a:off x="3457575" y="4062413"/>
            <a:ext cx="2566988" cy="2227262"/>
          </a:xfrm>
          <a:prstGeom prst="rect">
            <a:avLst/>
          </a:prstGeom>
          <a:noFill/>
          <a:ln w="9525">
            <a:noFill/>
            <a:miter lim="800000"/>
            <a:headEnd/>
            <a:tailEnd/>
          </a:ln>
        </p:spPr>
      </p:pic>
      <p:pic>
        <p:nvPicPr>
          <p:cNvPr id="79886" name="Picture 22"/>
          <p:cNvPicPr>
            <a:picLocks noChangeAspect="1"/>
          </p:cNvPicPr>
          <p:nvPr/>
        </p:nvPicPr>
        <p:blipFill>
          <a:blip r:embed="rId10"/>
          <a:srcRect/>
          <a:stretch>
            <a:fillRect/>
          </a:stretch>
        </p:blipFill>
        <p:spPr bwMode="auto">
          <a:xfrm>
            <a:off x="4354513" y="1398588"/>
            <a:ext cx="863600" cy="338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p:txBody>
          <a:bodyPr/>
          <a:lstStyle/>
          <a:p>
            <a:pPr eaLnBrk="1" hangingPunct="1"/>
            <a:endParaRPr lang="en-US">
              <a:ea typeface="ＭＳ Ｐゴシック" pitchFamily="-1" charset="-128"/>
              <a:cs typeface="ＭＳ Ｐゴシック" pitchFamily="-1" charset="-128"/>
            </a:endParaRPr>
          </a:p>
        </p:txBody>
      </p:sp>
      <p:pic>
        <p:nvPicPr>
          <p:cNvPr id="70659" name="Picture 3" descr="tmp"/>
          <p:cNvPicPr>
            <a:picLocks noChangeAspect="1" noChangeArrowheads="1"/>
          </p:cNvPicPr>
          <p:nvPr/>
        </p:nvPicPr>
        <p:blipFill>
          <a:blip r:embed="rId3"/>
          <a:srcRect/>
          <a:stretch>
            <a:fillRect/>
          </a:stretch>
        </p:blipFill>
        <p:spPr bwMode="auto">
          <a:xfrm>
            <a:off x="0" y="914400"/>
            <a:ext cx="8763000" cy="5711825"/>
          </a:xfrm>
          <a:prstGeom prst="rect">
            <a:avLst/>
          </a:prstGeom>
          <a:noFill/>
          <a:ln w="9525">
            <a:noFill/>
            <a:miter lim="800000"/>
            <a:headEnd/>
            <a:tailEnd/>
          </a:ln>
        </p:spPr>
      </p:pic>
      <p:sp>
        <p:nvSpPr>
          <p:cNvPr id="70660" name="Text Box 4"/>
          <p:cNvSpPr txBox="1">
            <a:spLocks noChangeArrowheads="1"/>
          </p:cNvSpPr>
          <p:nvPr/>
        </p:nvSpPr>
        <p:spPr bwMode="auto">
          <a:xfrm>
            <a:off x="838200" y="471488"/>
            <a:ext cx="920750" cy="366712"/>
          </a:xfrm>
          <a:prstGeom prst="rect">
            <a:avLst/>
          </a:prstGeom>
          <a:noFill/>
          <a:ln w="9525">
            <a:noFill/>
            <a:miter lim="800000"/>
            <a:headEnd/>
            <a:tailEnd/>
          </a:ln>
        </p:spPr>
        <p:txBody>
          <a:bodyPr wrap="none">
            <a:prstTxWarp prst="textNoShape">
              <a:avLst/>
            </a:prstTxWarp>
            <a:spAutoFit/>
          </a:bodyPr>
          <a:lstStyle/>
          <a:p>
            <a:r>
              <a:rPr lang="en-US" sz="1800">
                <a:ea typeface="Arial" pitchFamily="-1" charset="0"/>
                <a:cs typeface="Arial" pitchFamily="-1" charset="0"/>
              </a:rPr>
              <a:t>original</a:t>
            </a:r>
          </a:p>
        </p:txBody>
      </p:sp>
      <p:sp>
        <p:nvSpPr>
          <p:cNvPr id="70661" name="Text Box 5"/>
          <p:cNvSpPr txBox="1">
            <a:spLocks noChangeArrowheads="1"/>
          </p:cNvSpPr>
          <p:nvPr/>
        </p:nvSpPr>
        <p:spPr bwMode="auto">
          <a:xfrm>
            <a:off x="3276600" y="76200"/>
            <a:ext cx="2590800" cy="915988"/>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With Gaussian noise of std. dev. 21.4 added, giving PSNR=22.06</a:t>
            </a:r>
          </a:p>
        </p:txBody>
      </p:sp>
      <p:sp>
        <p:nvSpPr>
          <p:cNvPr id="70662" name="Text Box 6"/>
          <p:cNvSpPr txBox="1">
            <a:spLocks noChangeArrowheads="1"/>
          </p:cNvSpPr>
          <p:nvPr/>
        </p:nvSpPr>
        <p:spPr bwMode="auto">
          <a:xfrm>
            <a:off x="6553200" y="0"/>
            <a:ext cx="2209800" cy="915988"/>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(1) Denoised with Gaussian model, PSNR=27.87</a:t>
            </a:r>
          </a:p>
        </p:txBody>
      </p:sp>
      <p:sp>
        <p:nvSpPr>
          <p:cNvPr id="70663" name="Rectangle 9"/>
          <p:cNvSpPr>
            <a:spLocks noChangeArrowheads="1"/>
          </p:cNvSpPr>
          <p:nvPr/>
        </p:nvSpPr>
        <p:spPr bwMode="auto">
          <a:xfrm>
            <a:off x="76200" y="6564313"/>
            <a:ext cx="4178300"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 charset="0"/>
                <a:cs typeface="Arial" pitchFamily="-1" charset="0"/>
              </a:rPr>
              <a:t>http://www.cns.nyu.edu/pub/eero/simoncelli05a-preprint.pdf</a:t>
            </a:r>
          </a:p>
        </p:txBody>
      </p:sp>
      <p:sp>
        <p:nvSpPr>
          <p:cNvPr id="70664" name="Text Box 10"/>
          <p:cNvSpPr txBox="1">
            <a:spLocks noChangeArrowheads="1"/>
          </p:cNvSpPr>
          <p:nvPr/>
        </p:nvSpPr>
        <p:spPr bwMode="auto">
          <a:xfrm>
            <a:off x="5791200" y="4143375"/>
            <a:ext cx="2209800" cy="1190625"/>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(3) Denoised with Gaussian scale mixture model, PSNR=30.86</a:t>
            </a:r>
          </a:p>
        </p:txBody>
      </p:sp>
      <p:grpSp>
        <p:nvGrpSpPr>
          <p:cNvPr id="70666" name="Group 14"/>
          <p:cNvGrpSpPr>
            <a:grpSpLocks/>
          </p:cNvGrpSpPr>
          <p:nvPr/>
        </p:nvGrpSpPr>
        <p:grpSpPr bwMode="auto">
          <a:xfrm>
            <a:off x="2743200" y="6018213"/>
            <a:ext cx="6400800" cy="915987"/>
            <a:chOff x="1728" y="3791"/>
            <a:chExt cx="4032" cy="577"/>
          </a:xfrm>
        </p:grpSpPr>
        <p:sp>
          <p:nvSpPr>
            <p:cNvPr id="70668" name="Text Box 8"/>
            <p:cNvSpPr txBox="1">
              <a:spLocks noChangeArrowheads="1"/>
            </p:cNvSpPr>
            <p:nvPr/>
          </p:nvSpPr>
          <p:spPr bwMode="auto">
            <a:xfrm>
              <a:off x="3740" y="3791"/>
              <a:ext cx="2020" cy="577"/>
            </a:xfrm>
            <a:prstGeom prst="rect">
              <a:avLst/>
            </a:prstGeom>
            <a:noFill/>
            <a:ln w="9525">
              <a:noFill/>
              <a:miter lim="800000"/>
              <a:headEnd/>
              <a:tailEnd/>
            </a:ln>
          </p:spPr>
          <p:txBody>
            <a:bodyPr>
              <a:prstTxWarp prst="textNoShape">
                <a:avLst/>
              </a:prstTxWarp>
              <a:spAutoFit/>
            </a:bodyPr>
            <a:lstStyle/>
            <a:p>
              <a:r>
                <a:rPr lang="en-US" sz="1800">
                  <a:ea typeface="Arial" pitchFamily="-1" charset="0"/>
                  <a:cs typeface="Arial" pitchFamily="-1" charset="0"/>
                </a:rPr>
                <a:t>(2) Denoised with wavelet marginal model, PSNR=29.24</a:t>
              </a:r>
            </a:p>
          </p:txBody>
        </p:sp>
        <p:sp>
          <p:nvSpPr>
            <p:cNvPr id="70669" name="Line 11"/>
            <p:cNvSpPr>
              <a:spLocks noChangeShapeType="1"/>
            </p:cNvSpPr>
            <p:nvPr/>
          </p:nvSpPr>
          <p:spPr bwMode="auto">
            <a:xfrm flipH="1" flipV="1">
              <a:off x="1728" y="4032"/>
              <a:ext cx="2016"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0" y="923925"/>
            <a:ext cx="4198938" cy="5934075"/>
          </a:xfrm>
          <a:prstGeom prst="rect">
            <a:avLst/>
          </a:prstGeom>
          <a:noFill/>
          <a:ln w="9525">
            <a:noFill/>
            <a:miter lim="800000"/>
            <a:headEnd/>
            <a:tailEnd/>
          </a:ln>
        </p:spPr>
      </p:pic>
      <p:pic>
        <p:nvPicPr>
          <p:cNvPr id="72707" name="Picture 4"/>
          <p:cNvPicPr>
            <a:picLocks noChangeAspect="1"/>
          </p:cNvPicPr>
          <p:nvPr/>
        </p:nvPicPr>
        <p:blipFill>
          <a:blip r:embed="rId3"/>
          <a:srcRect/>
          <a:stretch>
            <a:fillRect/>
          </a:stretch>
        </p:blipFill>
        <p:spPr bwMode="auto">
          <a:xfrm>
            <a:off x="660400" y="0"/>
            <a:ext cx="8180388" cy="919163"/>
          </a:xfrm>
          <a:prstGeom prst="rect">
            <a:avLst/>
          </a:prstGeom>
          <a:noFill/>
          <a:ln w="9525">
            <a:noFill/>
            <a:miter lim="800000"/>
            <a:headEnd/>
            <a:tailEnd/>
          </a:ln>
        </p:spPr>
      </p:pic>
      <p:sp>
        <p:nvSpPr>
          <p:cNvPr id="6" name="Freeform 5"/>
          <p:cNvSpPr/>
          <p:nvPr/>
        </p:nvSpPr>
        <p:spPr>
          <a:xfrm>
            <a:off x="174625" y="2738438"/>
            <a:ext cx="2068513" cy="1066800"/>
          </a:xfrm>
          <a:custGeom>
            <a:avLst/>
            <a:gdLst>
              <a:gd name="connsiteX0" fmla="*/ 328510 w 2068653"/>
              <a:gd name="connsiteY0" fmla="*/ 1039059 h 1067922"/>
              <a:gd name="connsiteX1" fmla="*/ 130579 w 2068653"/>
              <a:gd name="connsiteY1" fmla="*/ 841143 h 1067922"/>
              <a:gd name="connsiteX2" fmla="*/ 56355 w 2068653"/>
              <a:gd name="connsiteY2" fmla="*/ 379339 h 1067922"/>
              <a:gd name="connsiteX3" fmla="*/ 188309 w 2068653"/>
              <a:gd name="connsiteY3" fmla="*/ 90711 h 1067922"/>
              <a:gd name="connsiteX4" fmla="*/ 1186211 w 2068653"/>
              <a:gd name="connsiteY4" fmla="*/ 24739 h 1067922"/>
              <a:gd name="connsiteX5" fmla="*/ 1944946 w 2068653"/>
              <a:gd name="connsiteY5" fmla="*/ 239148 h 1067922"/>
              <a:gd name="connsiteX6" fmla="*/ 1928452 w 2068653"/>
              <a:gd name="connsiteY6" fmla="*/ 898869 h 1067922"/>
              <a:gd name="connsiteX7" fmla="*/ 1367647 w 2068653"/>
              <a:gd name="connsiteY7" fmla="*/ 1055552 h 1067922"/>
              <a:gd name="connsiteX8" fmla="*/ 353251 w 2068653"/>
              <a:gd name="connsiteY8" fmla="*/ 973087 h 10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653" h="1067922">
                <a:moveTo>
                  <a:pt x="328510" y="1039059"/>
                </a:moveTo>
                <a:cubicBezTo>
                  <a:pt x="252224" y="995077"/>
                  <a:pt x="175938" y="951096"/>
                  <a:pt x="130579" y="841143"/>
                </a:cubicBezTo>
                <a:cubicBezTo>
                  <a:pt x="85220" y="731190"/>
                  <a:pt x="46733" y="504411"/>
                  <a:pt x="56355" y="379339"/>
                </a:cubicBezTo>
                <a:cubicBezTo>
                  <a:pt x="65977" y="254267"/>
                  <a:pt x="0" y="149811"/>
                  <a:pt x="188309" y="90711"/>
                </a:cubicBezTo>
                <a:cubicBezTo>
                  <a:pt x="376618" y="31611"/>
                  <a:pt x="893438" y="0"/>
                  <a:pt x="1186211" y="24739"/>
                </a:cubicBezTo>
                <a:cubicBezTo>
                  <a:pt x="1478984" y="49478"/>
                  <a:pt x="1821239" y="93460"/>
                  <a:pt x="1944946" y="239148"/>
                </a:cubicBezTo>
                <a:cubicBezTo>
                  <a:pt x="2068653" y="384836"/>
                  <a:pt x="2024668" y="762802"/>
                  <a:pt x="1928452" y="898869"/>
                </a:cubicBezTo>
                <a:cubicBezTo>
                  <a:pt x="1832236" y="1034936"/>
                  <a:pt x="1630181" y="1043182"/>
                  <a:pt x="1367647" y="1055552"/>
                </a:cubicBezTo>
                <a:cubicBezTo>
                  <a:pt x="1105114" y="1067922"/>
                  <a:pt x="353251" y="973087"/>
                  <a:pt x="353251" y="97308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grpSp>
        <p:nvGrpSpPr>
          <p:cNvPr id="2" name="Group 8"/>
          <p:cNvGrpSpPr>
            <a:grpSpLocks/>
          </p:cNvGrpSpPr>
          <p:nvPr/>
        </p:nvGrpSpPr>
        <p:grpSpPr bwMode="auto">
          <a:xfrm>
            <a:off x="4552950" y="1177925"/>
            <a:ext cx="4486275" cy="4821238"/>
            <a:chOff x="4552413" y="1177472"/>
            <a:chExt cx="4486436" cy="4822297"/>
          </a:xfrm>
        </p:grpSpPr>
        <p:pic>
          <p:nvPicPr>
            <p:cNvPr id="72710" name="Picture 6"/>
            <p:cNvPicPr>
              <a:picLocks noChangeAspect="1"/>
            </p:cNvPicPr>
            <p:nvPr/>
          </p:nvPicPr>
          <p:blipFill>
            <a:blip r:embed="rId4"/>
            <a:srcRect/>
            <a:stretch>
              <a:fillRect/>
            </a:stretch>
          </p:blipFill>
          <p:spPr bwMode="auto">
            <a:xfrm>
              <a:off x="4552413" y="1177472"/>
              <a:ext cx="4486436" cy="889552"/>
            </a:xfrm>
            <a:prstGeom prst="rect">
              <a:avLst/>
            </a:prstGeom>
            <a:noFill/>
            <a:ln w="9525">
              <a:noFill/>
              <a:miter lim="800000"/>
              <a:headEnd/>
              <a:tailEnd/>
            </a:ln>
          </p:spPr>
        </p:pic>
        <p:pic>
          <p:nvPicPr>
            <p:cNvPr id="72711" name="Picture 7"/>
            <p:cNvPicPr>
              <a:picLocks noChangeAspect="1"/>
            </p:cNvPicPr>
            <p:nvPr/>
          </p:nvPicPr>
          <p:blipFill>
            <a:blip r:embed="rId5"/>
            <a:srcRect/>
            <a:stretch>
              <a:fillRect/>
            </a:stretch>
          </p:blipFill>
          <p:spPr bwMode="auto">
            <a:xfrm>
              <a:off x="4746525" y="2177078"/>
              <a:ext cx="4018508" cy="382269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ea typeface="ＭＳ Ｐゴシック" pitchFamily="-1" charset="-128"/>
                <a:cs typeface="ＭＳ Ｐゴシック" pitchFamily="-1" charset="-128"/>
              </a:rPr>
              <a:t>Applications</a:t>
            </a:r>
          </a:p>
        </p:txBody>
      </p:sp>
      <p:sp>
        <p:nvSpPr>
          <p:cNvPr id="73731" name="Content Placeholder 3"/>
          <p:cNvSpPr>
            <a:spLocks noGrp="1"/>
          </p:cNvSpPr>
          <p:nvPr>
            <p:ph idx="1"/>
          </p:nvPr>
        </p:nvSpPr>
        <p:spPr/>
        <p:txBody>
          <a:bodyPr/>
          <a:lstStyle/>
          <a:p>
            <a:r>
              <a:rPr lang="en-US" smtClean="0">
                <a:ea typeface="ＭＳ Ｐゴシック" pitchFamily="-1" charset="-128"/>
                <a:cs typeface="ＭＳ Ｐゴシック" pitchFamily="-1" charset="-128"/>
              </a:rPr>
              <a:t>Detecting fake images</a:t>
            </a:r>
          </a:p>
          <a:p>
            <a:endParaRPr lang="en-US" smtClean="0">
              <a:ea typeface="ＭＳ Ｐゴシック" pitchFamily="-1" charset="-128"/>
              <a:cs typeface="ＭＳ Ｐゴシック" pitchFamily="-1" charset="-128"/>
            </a:endParaRPr>
          </a:p>
          <a:p>
            <a:endParaRPr lang="en-US" smtClean="0">
              <a:ea typeface="ＭＳ Ｐゴシック" pitchFamily="-1" charset="-128"/>
              <a:cs typeface="ＭＳ Ｐゴシック" pitchFamily="-1" charset="-128"/>
            </a:endParaRPr>
          </a:p>
          <a:p>
            <a:endParaRPr lang="en-US" smtClean="0">
              <a:ea typeface="ＭＳ Ｐゴシック" pitchFamily="-1" charset="-128"/>
              <a:cs typeface="ＭＳ Ｐゴシック" pitchFamily="-1" charset="-128"/>
            </a:endParaRPr>
          </a:p>
          <a:p>
            <a:r>
              <a:rPr lang="en-US" smtClean="0">
                <a:ea typeface="ＭＳ Ｐゴシック" pitchFamily="-1" charset="-128"/>
                <a:cs typeface="ＭＳ Ｐゴシック" pitchFamily="-1" charset="-128"/>
              </a:rPr>
              <a:t>Camera shake removal</a:t>
            </a:r>
          </a:p>
        </p:txBody>
      </p:sp>
      <p:pic>
        <p:nvPicPr>
          <p:cNvPr id="4" name="Picture 10" descr="stata_blur"/>
          <p:cNvPicPr>
            <a:picLocks noChangeAspect="1" noChangeArrowheads="1"/>
          </p:cNvPicPr>
          <p:nvPr/>
        </p:nvPicPr>
        <p:blipFill>
          <a:blip r:embed="rId2"/>
          <a:srcRect l="2849" t="13071" r="20229" b="2490"/>
          <a:stretch>
            <a:fillRect/>
          </a:stretch>
        </p:blipFill>
        <p:spPr bwMode="auto">
          <a:xfrm>
            <a:off x="4948238" y="3867150"/>
            <a:ext cx="3760787" cy="2835275"/>
          </a:xfrm>
          <a:prstGeom prst="rect">
            <a:avLst/>
          </a:prstGeom>
          <a:noFill/>
          <a:ln w="9525">
            <a:noFill/>
            <a:miter lim="800000"/>
            <a:headEnd/>
            <a:tailEnd/>
          </a:ln>
        </p:spPr>
      </p:pic>
      <p:pic>
        <p:nvPicPr>
          <p:cNvPr id="73733" name="Picture 4"/>
          <p:cNvPicPr>
            <a:picLocks noChangeAspect="1"/>
          </p:cNvPicPr>
          <p:nvPr/>
        </p:nvPicPr>
        <p:blipFill>
          <a:blip r:embed="rId3"/>
          <a:srcRect/>
          <a:stretch>
            <a:fillRect/>
          </a:stretch>
        </p:blipFill>
        <p:spPr bwMode="auto">
          <a:xfrm>
            <a:off x="4924425" y="965200"/>
            <a:ext cx="3779838" cy="280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74755" name="Picture 2"/>
          <p:cNvPicPr>
            <a:picLocks noChangeAspect="1"/>
          </p:cNvPicPr>
          <p:nvPr/>
        </p:nvPicPr>
        <p:blipFill>
          <a:blip r:embed="rId2"/>
          <a:srcRect/>
          <a:stretch>
            <a:fillRect/>
          </a:stretch>
        </p:blipFill>
        <p:spPr bwMode="auto">
          <a:xfrm>
            <a:off x="544513" y="1997075"/>
            <a:ext cx="3922712" cy="2955925"/>
          </a:xfrm>
          <a:prstGeom prst="rect">
            <a:avLst/>
          </a:prstGeom>
          <a:noFill/>
          <a:ln w="9525">
            <a:noFill/>
            <a:miter lim="800000"/>
            <a:headEnd/>
            <a:tailEnd/>
          </a:ln>
        </p:spPr>
      </p:pic>
      <p:pic>
        <p:nvPicPr>
          <p:cNvPr id="74756" name="Picture 2"/>
          <p:cNvPicPr>
            <a:picLocks noChangeAspect="1"/>
          </p:cNvPicPr>
          <p:nvPr/>
        </p:nvPicPr>
        <p:blipFill>
          <a:blip r:embed="rId3"/>
          <a:srcRect/>
          <a:stretch>
            <a:fillRect/>
          </a:stretch>
        </p:blipFill>
        <p:spPr bwMode="auto">
          <a:xfrm>
            <a:off x="4835525" y="2020888"/>
            <a:ext cx="3902075" cy="2933700"/>
          </a:xfrm>
          <a:prstGeom prst="rect">
            <a:avLst/>
          </a:prstGeom>
          <a:noFill/>
          <a:ln w="9525">
            <a:noFill/>
            <a:miter lim="800000"/>
            <a:headEnd/>
            <a:tailEnd/>
          </a:ln>
        </p:spPr>
      </p:pic>
      <p:pic>
        <p:nvPicPr>
          <p:cNvPr id="74757" name="Picture 4" descr="tmp"/>
          <p:cNvPicPr>
            <a:picLocks noChangeAspect="1" noChangeArrowheads="1"/>
          </p:cNvPicPr>
          <p:nvPr/>
        </p:nvPicPr>
        <p:blipFill>
          <a:blip r:embed="rId4"/>
          <a:srcRect/>
          <a:stretch>
            <a:fillRect/>
          </a:stretch>
        </p:blipFill>
        <p:spPr bwMode="auto">
          <a:xfrm>
            <a:off x="0" y="5229225"/>
            <a:ext cx="1060450" cy="1628775"/>
          </a:xfrm>
          <a:prstGeom prst="rect">
            <a:avLst/>
          </a:prstGeom>
          <a:noFill/>
          <a:ln w="9525">
            <a:noFill/>
            <a:miter lim="800000"/>
            <a:headEnd/>
            <a:tailEnd/>
          </a:ln>
        </p:spPr>
      </p:pic>
      <p:sp>
        <p:nvSpPr>
          <p:cNvPr id="74758" name="Rectangle 5"/>
          <p:cNvSpPr>
            <a:spLocks noChangeArrowheads="1"/>
          </p:cNvSpPr>
          <p:nvPr/>
        </p:nvSpPr>
        <p:spPr bwMode="auto">
          <a:xfrm>
            <a:off x="1106488" y="5210175"/>
            <a:ext cx="2339975" cy="646113"/>
          </a:xfrm>
          <a:prstGeom prst="rect">
            <a:avLst/>
          </a:prstGeom>
          <a:noFill/>
          <a:ln w="9525">
            <a:noFill/>
            <a:miter lim="800000"/>
            <a:headEnd/>
            <a:tailEnd/>
          </a:ln>
        </p:spPr>
        <p:txBody>
          <a:bodyPr wrap="none">
            <a:prstTxWarp prst="textNoShape">
              <a:avLst/>
            </a:prstTxWarp>
            <a:spAutoFit/>
          </a:bodyPr>
          <a:lstStyle/>
          <a:p>
            <a:r>
              <a:rPr lang="en-US" sz="1800"/>
              <a:t>Prof. Hany Farid, </a:t>
            </a:r>
          </a:p>
          <a:p>
            <a:r>
              <a:rPr lang="en-US" sz="1800"/>
              <a:t>Dartmouth University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hangingPunct="1"/>
            <a:r>
              <a:rPr lang="en-GB" smtClean="0">
                <a:ea typeface="ＭＳ Ｐゴシック" pitchFamily="-1" charset="-128"/>
                <a:cs typeface="ＭＳ Ｐゴシック" pitchFamily="-1" charset="-128"/>
              </a:rPr>
              <a:t>Taking a picture</a:t>
            </a:r>
            <a:r>
              <a:rPr lang="en-US" smtClean="0">
                <a:ea typeface="ＭＳ Ｐゴシック" pitchFamily="-1" charset="-128"/>
                <a:cs typeface="ＭＳ Ｐゴシック" pitchFamily="-1" charset="-128"/>
              </a:rPr>
              <a:t>…</a:t>
            </a:r>
          </a:p>
        </p:txBody>
      </p:sp>
      <p:pic>
        <p:nvPicPr>
          <p:cNvPr id="100355" name="Picture 5" descr="mukta1_blurry"/>
          <p:cNvPicPr>
            <a:picLocks noChangeAspect="1" noChangeArrowheads="1"/>
          </p:cNvPicPr>
          <p:nvPr/>
        </p:nvPicPr>
        <p:blipFill>
          <a:blip r:embed="rId3"/>
          <a:srcRect t="8000" b="22426"/>
          <a:stretch>
            <a:fillRect/>
          </a:stretch>
        </p:blipFill>
        <p:spPr bwMode="auto">
          <a:xfrm>
            <a:off x="-76200" y="1828800"/>
            <a:ext cx="4670425" cy="4868863"/>
          </a:xfrm>
          <a:prstGeom prst="rect">
            <a:avLst/>
          </a:prstGeom>
          <a:noFill/>
          <a:ln w="9525">
            <a:noFill/>
            <a:miter lim="800000"/>
            <a:headEnd/>
            <a:tailEnd/>
          </a:ln>
        </p:spPr>
      </p:pic>
      <p:pic>
        <p:nvPicPr>
          <p:cNvPr id="22534" name="Picture 6"/>
          <p:cNvPicPr>
            <a:picLocks noChangeAspect="1" noChangeArrowheads="1"/>
          </p:cNvPicPr>
          <p:nvPr/>
        </p:nvPicPr>
        <p:blipFill>
          <a:blip r:embed="rId4"/>
          <a:srcRect t="7452" b="21518"/>
          <a:stretch>
            <a:fillRect/>
          </a:stretch>
        </p:blipFill>
        <p:spPr bwMode="auto">
          <a:xfrm>
            <a:off x="4724400" y="1828800"/>
            <a:ext cx="4579938" cy="4876800"/>
          </a:xfrm>
          <a:prstGeom prst="rect">
            <a:avLst/>
          </a:prstGeom>
          <a:noFill/>
          <a:ln w="9525">
            <a:noFill/>
            <a:miter lim="800000"/>
            <a:headEnd/>
            <a:tailEnd/>
          </a:ln>
        </p:spPr>
      </p:pic>
      <p:sp>
        <p:nvSpPr>
          <p:cNvPr id="100357" name="Text Box 7"/>
          <p:cNvSpPr txBox="1">
            <a:spLocks noChangeArrowheads="1"/>
          </p:cNvSpPr>
          <p:nvPr/>
        </p:nvSpPr>
        <p:spPr bwMode="auto">
          <a:xfrm>
            <a:off x="101600" y="1254125"/>
            <a:ext cx="4745038" cy="522288"/>
          </a:xfrm>
          <a:prstGeom prst="rect">
            <a:avLst/>
          </a:prstGeom>
          <a:noFill/>
          <a:ln w="9525">
            <a:noFill/>
            <a:miter lim="800000"/>
            <a:headEnd/>
            <a:tailEnd/>
          </a:ln>
        </p:spPr>
        <p:txBody>
          <a:bodyPr>
            <a:prstTxWarp prst="textNoShape">
              <a:avLst/>
            </a:prstTxWarp>
            <a:spAutoFit/>
          </a:bodyPr>
          <a:lstStyle/>
          <a:p>
            <a:r>
              <a:rPr lang="en-US" sz="2800">
                <a:solidFill>
                  <a:schemeClr val="bg1"/>
                </a:solidFill>
              </a:rPr>
              <a:t>What the camera give us…</a:t>
            </a:r>
          </a:p>
        </p:txBody>
      </p:sp>
      <p:sp>
        <p:nvSpPr>
          <p:cNvPr id="22536" name="Text Box 8"/>
          <p:cNvSpPr txBox="1">
            <a:spLocks noChangeArrowheads="1"/>
          </p:cNvSpPr>
          <p:nvPr/>
        </p:nvSpPr>
        <p:spPr bwMode="auto">
          <a:xfrm>
            <a:off x="5127625" y="1282700"/>
            <a:ext cx="4016375" cy="523875"/>
          </a:xfrm>
          <a:prstGeom prst="rect">
            <a:avLst/>
          </a:prstGeom>
          <a:noFill/>
          <a:ln w="9525">
            <a:noFill/>
            <a:miter lim="800000"/>
            <a:headEnd/>
            <a:tailEnd/>
          </a:ln>
        </p:spPr>
        <p:txBody>
          <a:bodyPr wrap="none">
            <a:prstTxWarp prst="textNoShape">
              <a:avLst/>
            </a:prstTxWarp>
            <a:spAutoFit/>
          </a:bodyPr>
          <a:lstStyle/>
          <a:p>
            <a:r>
              <a:rPr lang="en-US" sz="2800">
                <a:solidFill>
                  <a:schemeClr val="bg1"/>
                </a:solidFill>
              </a:rPr>
              <a:t>How do we correct this?</a:t>
            </a:r>
          </a:p>
        </p:txBody>
      </p:sp>
      <p:sp>
        <p:nvSpPr>
          <p:cNvPr id="100359"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00360" name="TextBox 7"/>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Close-up</a:t>
            </a:r>
            <a:endParaRPr lang="en-US">
              <a:ea typeface="ＭＳ Ｐゴシック" pitchFamily="-1" charset="-128"/>
              <a:cs typeface="ＭＳ Ｐゴシック" pitchFamily="-1" charset="-128"/>
            </a:endParaRPr>
          </a:p>
        </p:txBody>
      </p:sp>
      <p:pic>
        <p:nvPicPr>
          <p:cNvPr id="102403" name="Picture 5" descr="mukta1_blurry"/>
          <p:cNvPicPr>
            <a:picLocks noChangeAspect="1" noChangeArrowheads="1"/>
          </p:cNvPicPr>
          <p:nvPr/>
        </p:nvPicPr>
        <p:blipFill>
          <a:blip r:embed="rId3"/>
          <a:srcRect l="33022" t="23082" r="27928" b="45245"/>
          <a:stretch>
            <a:fillRect/>
          </a:stretch>
        </p:blipFill>
        <p:spPr bwMode="auto">
          <a:xfrm>
            <a:off x="0" y="2660650"/>
            <a:ext cx="3008313" cy="3657600"/>
          </a:xfrm>
          <a:prstGeom prst="rect">
            <a:avLst/>
          </a:prstGeom>
          <a:noFill/>
          <a:ln w="9525">
            <a:noFill/>
            <a:miter lim="800000"/>
            <a:headEnd/>
            <a:tailEnd/>
          </a:ln>
        </p:spPr>
      </p:pic>
      <p:pic>
        <p:nvPicPr>
          <p:cNvPr id="23558" name="Picture 6" descr="mukta1_sharpen"/>
          <p:cNvPicPr>
            <a:picLocks noChangeAspect="1" noChangeArrowheads="1"/>
          </p:cNvPicPr>
          <p:nvPr/>
        </p:nvPicPr>
        <p:blipFill>
          <a:blip r:embed="rId4"/>
          <a:srcRect l="31804" t="22728" r="27589" b="43939"/>
          <a:stretch>
            <a:fillRect/>
          </a:stretch>
        </p:blipFill>
        <p:spPr bwMode="auto">
          <a:xfrm>
            <a:off x="3124200" y="2660650"/>
            <a:ext cx="2971800" cy="3657600"/>
          </a:xfrm>
          <a:prstGeom prst="rect">
            <a:avLst/>
          </a:prstGeom>
          <a:noFill/>
          <a:ln w="9525">
            <a:noFill/>
            <a:miter lim="800000"/>
            <a:headEnd/>
            <a:tailEnd/>
          </a:ln>
        </p:spPr>
      </p:pic>
      <p:pic>
        <p:nvPicPr>
          <p:cNvPr id="23559" name="Picture 7" descr="mukta1_final2"/>
          <p:cNvPicPr>
            <a:picLocks noChangeAspect="1" noChangeArrowheads="1"/>
          </p:cNvPicPr>
          <p:nvPr/>
        </p:nvPicPr>
        <p:blipFill>
          <a:blip r:embed="rId5"/>
          <a:srcRect l="33000" t="22580" r="27608" b="44225"/>
          <a:stretch>
            <a:fillRect/>
          </a:stretch>
        </p:blipFill>
        <p:spPr bwMode="auto">
          <a:xfrm>
            <a:off x="6248400" y="2660650"/>
            <a:ext cx="2895600" cy="3657600"/>
          </a:xfrm>
          <a:prstGeom prst="rect">
            <a:avLst/>
          </a:prstGeom>
          <a:noFill/>
          <a:ln w="9525">
            <a:noFill/>
            <a:miter lim="800000"/>
            <a:headEnd/>
            <a:tailEnd/>
          </a:ln>
        </p:spPr>
      </p:pic>
      <p:sp>
        <p:nvSpPr>
          <p:cNvPr id="102406" name="Text Box 8"/>
          <p:cNvSpPr txBox="1">
            <a:spLocks noChangeArrowheads="1"/>
          </p:cNvSpPr>
          <p:nvPr/>
        </p:nvSpPr>
        <p:spPr bwMode="auto">
          <a:xfrm>
            <a:off x="762000" y="2074863"/>
            <a:ext cx="1495425" cy="519112"/>
          </a:xfrm>
          <a:prstGeom prst="rect">
            <a:avLst/>
          </a:prstGeom>
          <a:noFill/>
          <a:ln w="9525">
            <a:noFill/>
            <a:miter lim="800000"/>
            <a:headEnd/>
            <a:tailEnd/>
          </a:ln>
        </p:spPr>
        <p:txBody>
          <a:bodyPr wrap="none">
            <a:prstTxWarp prst="textNoShape">
              <a:avLst/>
            </a:prstTxWarp>
            <a:spAutoFit/>
          </a:bodyPr>
          <a:lstStyle/>
          <a:p>
            <a:r>
              <a:rPr lang="en-US" sz="2800">
                <a:solidFill>
                  <a:schemeClr val="bg1"/>
                </a:solidFill>
              </a:rPr>
              <a:t>Original</a:t>
            </a:r>
          </a:p>
        </p:txBody>
      </p:sp>
      <p:sp>
        <p:nvSpPr>
          <p:cNvPr id="23561" name="Text Box 9"/>
          <p:cNvSpPr txBox="1">
            <a:spLocks noChangeArrowheads="1"/>
          </p:cNvSpPr>
          <p:nvPr/>
        </p:nvSpPr>
        <p:spPr bwMode="auto">
          <a:xfrm>
            <a:off x="3124200" y="2073275"/>
            <a:ext cx="3030538" cy="519113"/>
          </a:xfrm>
          <a:prstGeom prst="rect">
            <a:avLst/>
          </a:prstGeom>
          <a:noFill/>
          <a:ln w="9525">
            <a:noFill/>
            <a:miter lim="800000"/>
            <a:headEnd/>
            <a:tailEnd/>
          </a:ln>
        </p:spPr>
        <p:txBody>
          <a:bodyPr wrap="none">
            <a:prstTxWarp prst="textNoShape">
              <a:avLst/>
            </a:prstTxWarp>
            <a:spAutoFit/>
          </a:bodyPr>
          <a:lstStyle/>
          <a:p>
            <a:r>
              <a:rPr lang="en-US" sz="2800">
                <a:solidFill>
                  <a:schemeClr val="bg1"/>
                </a:solidFill>
              </a:rPr>
              <a:t>Naïve Sharpening</a:t>
            </a:r>
          </a:p>
        </p:txBody>
      </p:sp>
      <p:sp>
        <p:nvSpPr>
          <p:cNvPr id="23562" name="Text Box 10"/>
          <p:cNvSpPr txBox="1">
            <a:spLocks noChangeArrowheads="1"/>
          </p:cNvSpPr>
          <p:nvPr/>
        </p:nvSpPr>
        <p:spPr bwMode="auto">
          <a:xfrm>
            <a:off x="6477000" y="2073275"/>
            <a:ext cx="2547938" cy="519113"/>
          </a:xfrm>
          <a:prstGeom prst="rect">
            <a:avLst/>
          </a:prstGeom>
          <a:noFill/>
          <a:ln w="9525">
            <a:noFill/>
            <a:miter lim="800000"/>
            <a:headEnd/>
            <a:tailEnd/>
          </a:ln>
        </p:spPr>
        <p:txBody>
          <a:bodyPr wrap="none">
            <a:prstTxWarp prst="textNoShape">
              <a:avLst/>
            </a:prstTxWarp>
            <a:spAutoFit/>
          </a:bodyPr>
          <a:lstStyle/>
          <a:p>
            <a:r>
              <a:rPr lang="en-US" sz="2800">
                <a:solidFill>
                  <a:schemeClr val="bg1"/>
                </a:solidFill>
              </a:rPr>
              <a:t>Our algorithm </a:t>
            </a:r>
          </a:p>
        </p:txBody>
      </p:sp>
      <p:sp>
        <p:nvSpPr>
          <p:cNvPr id="102409"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02410" name="TextBox 9"/>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Image formation process</a:t>
            </a:r>
          </a:p>
        </p:txBody>
      </p:sp>
      <p:pic>
        <p:nvPicPr>
          <p:cNvPr id="109571" name="Picture 4"/>
          <p:cNvPicPr>
            <a:picLocks noChangeAspect="1" noChangeArrowheads="1"/>
          </p:cNvPicPr>
          <p:nvPr/>
        </p:nvPicPr>
        <p:blipFill>
          <a:blip r:embed="rId3"/>
          <a:srcRect/>
          <a:stretch>
            <a:fillRect/>
          </a:stretch>
        </p:blipFill>
        <p:spPr bwMode="auto">
          <a:xfrm>
            <a:off x="7810500" y="2519363"/>
            <a:ext cx="1295400" cy="1289050"/>
          </a:xfrm>
          <a:prstGeom prst="rect">
            <a:avLst/>
          </a:prstGeom>
          <a:noFill/>
          <a:ln w="9525">
            <a:solidFill>
              <a:schemeClr val="bg1"/>
            </a:solidFill>
            <a:miter lim="800000"/>
            <a:headEnd/>
            <a:tailEnd/>
          </a:ln>
        </p:spPr>
      </p:pic>
      <p:pic>
        <p:nvPicPr>
          <p:cNvPr id="109572" name="Picture 5"/>
          <p:cNvPicPr>
            <a:picLocks noChangeAspect="1" noChangeArrowheads="1"/>
          </p:cNvPicPr>
          <p:nvPr/>
        </p:nvPicPr>
        <p:blipFill>
          <a:blip r:embed="rId4"/>
          <a:srcRect l="2803" t="12834" r="19760" b="2528"/>
          <a:stretch>
            <a:fillRect/>
          </a:stretch>
        </p:blipFill>
        <p:spPr bwMode="auto">
          <a:xfrm>
            <a:off x="3962400" y="1752600"/>
            <a:ext cx="3429000" cy="2573338"/>
          </a:xfrm>
          <a:prstGeom prst="rect">
            <a:avLst/>
          </a:prstGeom>
          <a:noFill/>
          <a:ln w="9525">
            <a:noFill/>
            <a:miter lim="800000"/>
            <a:headEnd/>
            <a:tailEnd/>
          </a:ln>
        </p:spPr>
      </p:pic>
      <p:pic>
        <p:nvPicPr>
          <p:cNvPr id="109573" name="Picture 6" descr="stata_blur"/>
          <p:cNvPicPr>
            <a:picLocks noChangeAspect="1" noChangeArrowheads="1"/>
          </p:cNvPicPr>
          <p:nvPr/>
        </p:nvPicPr>
        <p:blipFill>
          <a:blip r:embed="rId5"/>
          <a:srcRect l="2849" t="13071" r="20229" b="2490"/>
          <a:stretch>
            <a:fillRect/>
          </a:stretch>
        </p:blipFill>
        <p:spPr bwMode="auto">
          <a:xfrm>
            <a:off x="0" y="1765300"/>
            <a:ext cx="3419475" cy="2578100"/>
          </a:xfrm>
          <a:prstGeom prst="rect">
            <a:avLst/>
          </a:prstGeom>
          <a:noFill/>
          <a:ln w="9525">
            <a:noFill/>
            <a:miter lim="800000"/>
            <a:headEnd/>
            <a:tailEnd/>
          </a:ln>
        </p:spPr>
      </p:pic>
      <p:sp>
        <p:nvSpPr>
          <p:cNvPr id="109574" name="Text Box 7"/>
          <p:cNvSpPr txBox="1">
            <a:spLocks noChangeArrowheads="1"/>
          </p:cNvSpPr>
          <p:nvPr/>
        </p:nvSpPr>
        <p:spPr bwMode="auto">
          <a:xfrm>
            <a:off x="3489325" y="2786063"/>
            <a:ext cx="450850" cy="641350"/>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rPr>
              <a:t>=</a:t>
            </a:r>
          </a:p>
        </p:txBody>
      </p:sp>
      <p:sp>
        <p:nvSpPr>
          <p:cNvPr id="109575" name="Text Box 8"/>
          <p:cNvSpPr txBox="1">
            <a:spLocks noChangeArrowheads="1"/>
          </p:cNvSpPr>
          <p:nvPr/>
        </p:nvSpPr>
        <p:spPr bwMode="auto">
          <a:xfrm>
            <a:off x="7312025" y="2779713"/>
            <a:ext cx="534988" cy="641350"/>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sym typeface="Symbol" pitchFamily="-1" charset="2"/>
              </a:rPr>
              <a:t></a:t>
            </a:r>
          </a:p>
        </p:txBody>
      </p:sp>
      <p:sp>
        <p:nvSpPr>
          <p:cNvPr id="109576" name="Text Box 9"/>
          <p:cNvSpPr txBox="1">
            <a:spLocks noChangeArrowheads="1"/>
          </p:cNvSpPr>
          <p:nvPr/>
        </p:nvSpPr>
        <p:spPr bwMode="auto">
          <a:xfrm>
            <a:off x="715963" y="4349750"/>
            <a:ext cx="2006600"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Blurry image</a:t>
            </a:r>
          </a:p>
        </p:txBody>
      </p:sp>
      <p:sp>
        <p:nvSpPr>
          <p:cNvPr id="109577" name="Text Box 10"/>
          <p:cNvSpPr txBox="1">
            <a:spLocks noChangeArrowheads="1"/>
          </p:cNvSpPr>
          <p:nvPr/>
        </p:nvSpPr>
        <p:spPr bwMode="auto">
          <a:xfrm>
            <a:off x="4778375" y="4364038"/>
            <a:ext cx="1936750"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Sharp image</a:t>
            </a:r>
          </a:p>
        </p:txBody>
      </p:sp>
      <p:sp>
        <p:nvSpPr>
          <p:cNvPr id="109578" name="Text Box 11"/>
          <p:cNvSpPr txBox="1">
            <a:spLocks noChangeArrowheads="1"/>
          </p:cNvSpPr>
          <p:nvPr/>
        </p:nvSpPr>
        <p:spPr bwMode="auto">
          <a:xfrm>
            <a:off x="7939088" y="3787775"/>
            <a:ext cx="1081087" cy="822325"/>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Blur </a:t>
            </a:r>
            <a:br>
              <a:rPr lang="en-US">
                <a:solidFill>
                  <a:schemeClr val="bg1"/>
                </a:solidFill>
              </a:rPr>
            </a:br>
            <a:r>
              <a:rPr lang="en-US">
                <a:solidFill>
                  <a:schemeClr val="bg1"/>
                </a:solidFill>
              </a:rPr>
              <a:t>kernel</a:t>
            </a:r>
          </a:p>
        </p:txBody>
      </p:sp>
      <p:sp>
        <p:nvSpPr>
          <p:cNvPr id="109579"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269325" name="AutoShape 13"/>
          <p:cNvSpPr>
            <a:spLocks/>
          </p:cNvSpPr>
          <p:nvPr/>
        </p:nvSpPr>
        <p:spPr bwMode="auto">
          <a:xfrm rot="-5400000">
            <a:off x="1467644" y="3975894"/>
            <a:ext cx="422275" cy="1989137"/>
          </a:xfrm>
          <a:prstGeom prst="leftBrace">
            <a:avLst>
              <a:gd name="adj1" fmla="val 39254"/>
              <a:gd name="adj2" fmla="val 50000"/>
            </a:avLst>
          </a:prstGeom>
          <a:noFill/>
          <a:ln w="19050">
            <a:solidFill>
              <a:schemeClr val="bg1"/>
            </a:solidFill>
            <a:round/>
            <a:headEnd/>
            <a:tailEnd/>
          </a:ln>
        </p:spPr>
        <p:txBody>
          <a:bodyPr wrap="none" anchor="ctr">
            <a:prstTxWarp prst="textNoShape">
              <a:avLst/>
            </a:prstTxWarp>
          </a:bodyPr>
          <a:lstStyle/>
          <a:p>
            <a:endParaRPr lang="en-US" sz="1800"/>
          </a:p>
        </p:txBody>
      </p:sp>
      <p:sp>
        <p:nvSpPr>
          <p:cNvPr id="269326" name="AutoShape 14"/>
          <p:cNvSpPr>
            <a:spLocks/>
          </p:cNvSpPr>
          <p:nvPr/>
        </p:nvSpPr>
        <p:spPr bwMode="auto">
          <a:xfrm rot="-5400000">
            <a:off x="5520531" y="3956844"/>
            <a:ext cx="422275" cy="1989138"/>
          </a:xfrm>
          <a:prstGeom prst="leftBrace">
            <a:avLst>
              <a:gd name="adj1" fmla="val 39254"/>
              <a:gd name="adj2" fmla="val 50000"/>
            </a:avLst>
          </a:prstGeom>
          <a:noFill/>
          <a:ln w="19050">
            <a:solidFill>
              <a:schemeClr val="bg1"/>
            </a:solidFill>
            <a:round/>
            <a:headEnd/>
            <a:tailEnd/>
          </a:ln>
        </p:spPr>
        <p:txBody>
          <a:bodyPr wrap="none" anchor="ctr">
            <a:prstTxWarp prst="textNoShape">
              <a:avLst/>
            </a:prstTxWarp>
          </a:bodyPr>
          <a:lstStyle/>
          <a:p>
            <a:endParaRPr lang="en-US" sz="1800"/>
          </a:p>
        </p:txBody>
      </p:sp>
      <p:sp>
        <p:nvSpPr>
          <p:cNvPr id="269327" name="Text Box 15"/>
          <p:cNvSpPr txBox="1">
            <a:spLocks noChangeArrowheads="1"/>
          </p:cNvSpPr>
          <p:nvPr/>
        </p:nvSpPr>
        <p:spPr bwMode="auto">
          <a:xfrm>
            <a:off x="450850" y="5348288"/>
            <a:ext cx="2759075"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Input to algorithm</a:t>
            </a:r>
          </a:p>
        </p:txBody>
      </p:sp>
      <p:sp>
        <p:nvSpPr>
          <p:cNvPr id="269328" name="Text Box 16"/>
          <p:cNvSpPr txBox="1">
            <a:spLocks noChangeArrowheads="1"/>
          </p:cNvSpPr>
          <p:nvPr/>
        </p:nvSpPr>
        <p:spPr bwMode="auto">
          <a:xfrm>
            <a:off x="4632325" y="5375275"/>
            <a:ext cx="2290763"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Desired output</a:t>
            </a:r>
          </a:p>
        </p:txBody>
      </p:sp>
      <p:sp>
        <p:nvSpPr>
          <p:cNvPr id="269330" name="Line 18"/>
          <p:cNvSpPr>
            <a:spLocks noChangeShapeType="1"/>
          </p:cNvSpPr>
          <p:nvPr/>
        </p:nvSpPr>
        <p:spPr bwMode="auto">
          <a:xfrm flipH="1" flipV="1">
            <a:off x="7589838" y="3394075"/>
            <a:ext cx="11112" cy="2481263"/>
          </a:xfrm>
          <a:prstGeom prst="line">
            <a:avLst/>
          </a:prstGeom>
          <a:noFill/>
          <a:ln w="25400">
            <a:solidFill>
              <a:schemeClr val="bg1"/>
            </a:solidFill>
            <a:round/>
            <a:headEnd/>
            <a:tailEnd type="triangle" w="lg" len="lg"/>
          </a:ln>
        </p:spPr>
        <p:txBody>
          <a:bodyPr>
            <a:prstTxWarp prst="textNoShape">
              <a:avLst/>
            </a:prstTxWarp>
          </a:bodyPr>
          <a:lstStyle/>
          <a:p>
            <a:endParaRPr lang="en-US"/>
          </a:p>
        </p:txBody>
      </p:sp>
      <p:sp>
        <p:nvSpPr>
          <p:cNvPr id="269332" name="Text Box 20"/>
          <p:cNvSpPr txBox="1">
            <a:spLocks noChangeArrowheads="1"/>
          </p:cNvSpPr>
          <p:nvPr/>
        </p:nvSpPr>
        <p:spPr bwMode="auto">
          <a:xfrm>
            <a:off x="6627813" y="5846763"/>
            <a:ext cx="1946275" cy="822325"/>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Convolution</a:t>
            </a:r>
            <a:br>
              <a:rPr lang="en-US">
                <a:solidFill>
                  <a:schemeClr val="bg1"/>
                </a:solidFill>
              </a:rPr>
            </a:br>
            <a:r>
              <a:rPr lang="en-US">
                <a:solidFill>
                  <a:schemeClr val="bg1"/>
                </a:solidFill>
              </a:rPr>
              <a:t>operator</a:t>
            </a:r>
          </a:p>
        </p:txBody>
      </p:sp>
      <p:sp>
        <p:nvSpPr>
          <p:cNvPr id="269333" name="Rectangle 21"/>
          <p:cNvSpPr>
            <a:spLocks noChangeArrowheads="1"/>
          </p:cNvSpPr>
          <p:nvPr/>
        </p:nvSpPr>
        <p:spPr bwMode="auto">
          <a:xfrm>
            <a:off x="417513" y="6051550"/>
            <a:ext cx="4665662" cy="587375"/>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2800">
                <a:solidFill>
                  <a:srgbClr val="FF9900"/>
                </a:solidFill>
              </a:rPr>
              <a:t>Model is approximation</a:t>
            </a:r>
            <a:endParaRPr lang="en-GB" sz="2000">
              <a:solidFill>
                <a:srgbClr val="FF9900"/>
              </a:solidFill>
            </a:endParaRPr>
          </a:p>
          <a:p>
            <a:pPr marL="342900" indent="-342900">
              <a:spcBef>
                <a:spcPct val="20000"/>
              </a:spcBef>
            </a:pPr>
            <a:endParaRPr lang="en-US" sz="2800">
              <a:solidFill>
                <a:srgbClr val="FF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93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93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93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93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93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5" grpId="0" animBg="1"/>
      <p:bldP spid="269326" grpId="0" animBg="1"/>
      <p:bldP spid="269327" grpId="0"/>
      <p:bldP spid="269328" grpId="0"/>
      <p:bldP spid="269330" grpId="0" animBg="1"/>
      <p:bldP spid="269333" grpId="0"/>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3"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Multiple possible solutions</a:t>
            </a:r>
          </a:p>
        </p:txBody>
      </p:sp>
      <p:sp>
        <p:nvSpPr>
          <p:cNvPr id="112644" name="Line 20"/>
          <p:cNvSpPr>
            <a:spLocks/>
          </p:cNvSpPr>
          <p:nvPr/>
        </p:nvSpPr>
        <p:spPr bwMode="auto">
          <a:xfrm>
            <a:off x="307975" y="1204913"/>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pic>
        <p:nvPicPr>
          <p:cNvPr id="112645" name="Picture 8" descr="stata_blur"/>
          <p:cNvPicPr>
            <a:picLocks noChangeAspect="1" noChangeArrowheads="1"/>
          </p:cNvPicPr>
          <p:nvPr/>
        </p:nvPicPr>
        <p:blipFill>
          <a:blip r:embed="rId4"/>
          <a:srcRect l="2849" t="13071" r="20229" b="2490"/>
          <a:stretch>
            <a:fillRect/>
          </a:stretch>
        </p:blipFill>
        <p:spPr bwMode="auto">
          <a:xfrm>
            <a:off x="100013" y="2805113"/>
            <a:ext cx="2219325" cy="1673225"/>
          </a:xfrm>
          <a:prstGeom prst="rect">
            <a:avLst/>
          </a:prstGeom>
          <a:noFill/>
          <a:ln w="9525">
            <a:noFill/>
            <a:miter lim="800000"/>
            <a:headEnd/>
            <a:tailEnd/>
          </a:ln>
        </p:spPr>
      </p:pic>
      <p:grpSp>
        <p:nvGrpSpPr>
          <p:cNvPr id="2" name="Group 30"/>
          <p:cNvGrpSpPr>
            <a:grpSpLocks/>
          </p:cNvGrpSpPr>
          <p:nvPr/>
        </p:nvGrpSpPr>
        <p:grpSpPr bwMode="auto">
          <a:xfrm>
            <a:off x="3179763" y="5187950"/>
            <a:ext cx="4999037" cy="1670050"/>
            <a:chOff x="1990" y="2137"/>
            <a:chExt cx="3149" cy="1052"/>
          </a:xfrm>
        </p:grpSpPr>
        <p:pic>
          <p:nvPicPr>
            <p:cNvPr id="112661" name="Picture 6"/>
            <p:cNvPicPr>
              <a:picLocks noChangeAspect="1" noChangeArrowheads="1"/>
            </p:cNvPicPr>
            <p:nvPr/>
          </p:nvPicPr>
          <p:blipFill>
            <a:blip r:embed="rId5"/>
            <a:srcRect/>
            <a:stretch>
              <a:fillRect/>
            </a:stretch>
          </p:blipFill>
          <p:spPr bwMode="auto">
            <a:xfrm>
              <a:off x="4323" y="2311"/>
              <a:ext cx="816" cy="812"/>
            </a:xfrm>
            <a:prstGeom prst="rect">
              <a:avLst/>
            </a:prstGeom>
            <a:noFill/>
            <a:ln w="9525">
              <a:solidFill>
                <a:schemeClr val="bg1"/>
              </a:solidFill>
              <a:miter lim="800000"/>
              <a:headEnd/>
              <a:tailEnd/>
            </a:ln>
          </p:spPr>
        </p:pic>
        <p:pic>
          <p:nvPicPr>
            <p:cNvPr id="112662" name="Picture 7"/>
            <p:cNvPicPr>
              <a:picLocks noChangeAspect="1" noChangeArrowheads="1"/>
            </p:cNvPicPr>
            <p:nvPr/>
          </p:nvPicPr>
          <p:blipFill>
            <a:blip r:embed="rId6"/>
            <a:srcRect l="2803" t="12834" r="19760" b="2528"/>
            <a:stretch>
              <a:fillRect/>
            </a:stretch>
          </p:blipFill>
          <p:spPr bwMode="auto">
            <a:xfrm>
              <a:off x="2504" y="2137"/>
              <a:ext cx="1401" cy="1052"/>
            </a:xfrm>
            <a:prstGeom prst="rect">
              <a:avLst/>
            </a:prstGeom>
            <a:noFill/>
            <a:ln w="9525">
              <a:noFill/>
              <a:miter lim="800000"/>
              <a:headEnd/>
              <a:tailEnd/>
            </a:ln>
          </p:spPr>
        </p:pic>
        <p:sp>
          <p:nvSpPr>
            <p:cNvPr id="112663" name="Text Box 9"/>
            <p:cNvSpPr txBox="1">
              <a:spLocks noChangeArrowheads="1"/>
            </p:cNvSpPr>
            <p:nvPr/>
          </p:nvSpPr>
          <p:spPr bwMode="auto">
            <a:xfrm>
              <a:off x="1990" y="2443"/>
              <a:ext cx="284"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rPr>
                <a:t>=</a:t>
              </a:r>
            </a:p>
          </p:txBody>
        </p:sp>
        <p:sp>
          <p:nvSpPr>
            <p:cNvPr id="112664" name="Text Box 10"/>
            <p:cNvSpPr txBox="1">
              <a:spLocks noChangeArrowheads="1"/>
            </p:cNvSpPr>
            <p:nvPr/>
          </p:nvSpPr>
          <p:spPr bwMode="auto">
            <a:xfrm>
              <a:off x="3959" y="2469"/>
              <a:ext cx="337"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sym typeface="Symbol" pitchFamily="-1" charset="2"/>
                </a:rPr>
                <a:t></a:t>
              </a:r>
            </a:p>
          </p:txBody>
        </p:sp>
      </p:grpSp>
      <p:sp>
        <p:nvSpPr>
          <p:cNvPr id="112647" name="Text Box 11"/>
          <p:cNvSpPr txBox="1">
            <a:spLocks noChangeArrowheads="1"/>
          </p:cNvSpPr>
          <p:nvPr/>
        </p:nvSpPr>
        <p:spPr bwMode="auto">
          <a:xfrm>
            <a:off x="296863" y="4475163"/>
            <a:ext cx="1549400" cy="366712"/>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Blurry image</a:t>
            </a:r>
          </a:p>
        </p:txBody>
      </p:sp>
      <p:sp>
        <p:nvSpPr>
          <p:cNvPr id="334860" name="Text Box 12"/>
          <p:cNvSpPr txBox="1">
            <a:spLocks noChangeArrowheads="1"/>
          </p:cNvSpPr>
          <p:nvPr/>
        </p:nvSpPr>
        <p:spPr bwMode="auto">
          <a:xfrm>
            <a:off x="4330700" y="1198563"/>
            <a:ext cx="1498600" cy="366712"/>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Sharp image</a:t>
            </a:r>
          </a:p>
        </p:txBody>
      </p:sp>
      <p:sp>
        <p:nvSpPr>
          <p:cNvPr id="334861" name="Text Box 13"/>
          <p:cNvSpPr txBox="1">
            <a:spLocks noChangeArrowheads="1"/>
          </p:cNvSpPr>
          <p:nvPr/>
        </p:nvSpPr>
        <p:spPr bwMode="auto">
          <a:xfrm>
            <a:off x="6780213" y="1238250"/>
            <a:ext cx="1371600" cy="366713"/>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Blur kernel</a:t>
            </a:r>
          </a:p>
        </p:txBody>
      </p:sp>
      <p:grpSp>
        <p:nvGrpSpPr>
          <p:cNvPr id="3" name="Group 29"/>
          <p:cNvGrpSpPr>
            <a:grpSpLocks/>
          </p:cNvGrpSpPr>
          <p:nvPr/>
        </p:nvGrpSpPr>
        <p:grpSpPr bwMode="auto">
          <a:xfrm>
            <a:off x="3136900" y="1597025"/>
            <a:ext cx="5011738" cy="1673225"/>
            <a:chOff x="1976" y="1006"/>
            <a:chExt cx="3157" cy="1054"/>
          </a:xfrm>
        </p:grpSpPr>
        <p:pic>
          <p:nvPicPr>
            <p:cNvPr id="112657" name="Picture 15"/>
            <p:cNvPicPr>
              <a:picLocks noChangeAspect="1" noChangeArrowheads="1"/>
            </p:cNvPicPr>
            <p:nvPr/>
          </p:nvPicPr>
          <p:blipFill>
            <a:blip r:embed="rId7"/>
            <a:srcRect l="20815" t="7761" r="17992" b="11288"/>
            <a:stretch>
              <a:fillRect/>
            </a:stretch>
          </p:blipFill>
          <p:spPr bwMode="auto">
            <a:xfrm>
              <a:off x="4324" y="1218"/>
              <a:ext cx="809" cy="803"/>
            </a:xfrm>
            <a:prstGeom prst="rect">
              <a:avLst/>
            </a:prstGeom>
            <a:noFill/>
            <a:ln w="9525">
              <a:solidFill>
                <a:schemeClr val="bg1"/>
              </a:solidFill>
              <a:miter lim="800000"/>
              <a:headEnd/>
              <a:tailEnd/>
            </a:ln>
          </p:spPr>
        </p:pic>
        <p:pic>
          <p:nvPicPr>
            <p:cNvPr id="112658" name="Picture 17" descr="stata_blur"/>
            <p:cNvPicPr>
              <a:picLocks noChangeAspect="1" noChangeArrowheads="1"/>
            </p:cNvPicPr>
            <p:nvPr/>
          </p:nvPicPr>
          <p:blipFill>
            <a:blip r:embed="rId4"/>
            <a:srcRect l="2849" t="13071" r="20229" b="2490"/>
            <a:stretch>
              <a:fillRect/>
            </a:stretch>
          </p:blipFill>
          <p:spPr bwMode="auto">
            <a:xfrm>
              <a:off x="2512" y="1006"/>
              <a:ext cx="1398" cy="1054"/>
            </a:xfrm>
            <a:prstGeom prst="rect">
              <a:avLst/>
            </a:prstGeom>
            <a:noFill/>
            <a:ln w="9525">
              <a:noFill/>
              <a:miter lim="800000"/>
              <a:headEnd/>
              <a:tailEnd/>
            </a:ln>
          </p:spPr>
        </p:pic>
        <p:sp>
          <p:nvSpPr>
            <p:cNvPr id="112659" name="Text Box 18"/>
            <p:cNvSpPr txBox="1">
              <a:spLocks noChangeArrowheads="1"/>
            </p:cNvSpPr>
            <p:nvPr/>
          </p:nvSpPr>
          <p:spPr bwMode="auto">
            <a:xfrm>
              <a:off x="1976" y="1395"/>
              <a:ext cx="284"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rPr>
                <a:t>=</a:t>
              </a:r>
            </a:p>
          </p:txBody>
        </p:sp>
        <p:sp>
          <p:nvSpPr>
            <p:cNvPr id="112660" name="Text Box 19"/>
            <p:cNvSpPr txBox="1">
              <a:spLocks noChangeArrowheads="1"/>
            </p:cNvSpPr>
            <p:nvPr/>
          </p:nvSpPr>
          <p:spPr bwMode="auto">
            <a:xfrm>
              <a:off x="3949" y="1408"/>
              <a:ext cx="337"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sym typeface="Symbol" pitchFamily="-1" charset="2"/>
                </a:rPr>
                <a:t></a:t>
              </a:r>
            </a:p>
          </p:txBody>
        </p:sp>
      </p:grpSp>
      <p:sp>
        <p:nvSpPr>
          <p:cNvPr id="334874" name="AutoShape 26"/>
          <p:cNvSpPr>
            <a:spLocks/>
          </p:cNvSpPr>
          <p:nvPr/>
        </p:nvSpPr>
        <p:spPr bwMode="auto">
          <a:xfrm>
            <a:off x="2733675" y="1533525"/>
            <a:ext cx="446088" cy="5162550"/>
          </a:xfrm>
          <a:prstGeom prst="leftBrace">
            <a:avLst>
              <a:gd name="adj1" fmla="val 96441"/>
              <a:gd name="adj2" fmla="val 50000"/>
            </a:avLst>
          </a:prstGeom>
          <a:noFill/>
          <a:ln w="9525">
            <a:solidFill>
              <a:schemeClr val="bg1"/>
            </a:solidFill>
            <a:round/>
            <a:headEnd/>
            <a:tailEnd/>
          </a:ln>
        </p:spPr>
        <p:txBody>
          <a:bodyPr wrap="none" anchor="ctr">
            <a:prstTxWarp prst="textNoShape">
              <a:avLst/>
            </a:prstTxWarp>
          </a:bodyPr>
          <a:lstStyle/>
          <a:p>
            <a:endParaRPr lang="en-US" sz="1800"/>
          </a:p>
        </p:txBody>
      </p:sp>
      <p:pic>
        <p:nvPicPr>
          <p:cNvPr id="334872" name="Picture 24"/>
          <p:cNvPicPr>
            <a:picLocks noChangeAspect="1" noChangeArrowheads="1"/>
          </p:cNvPicPr>
          <p:nvPr/>
        </p:nvPicPr>
        <p:blipFill>
          <a:blip r:embed="rId8"/>
          <a:srcRect l="21167" t="7526" r="17815" b="11523"/>
          <a:stretch>
            <a:fillRect/>
          </a:stretch>
        </p:blipFill>
        <p:spPr bwMode="auto">
          <a:xfrm>
            <a:off x="6865938" y="3481388"/>
            <a:ext cx="1303337" cy="1298575"/>
          </a:xfrm>
          <a:prstGeom prst="rect">
            <a:avLst/>
          </a:prstGeom>
          <a:noFill/>
          <a:ln w="9525">
            <a:solidFill>
              <a:schemeClr val="bg1"/>
            </a:solidFill>
            <a:miter lim="800000"/>
            <a:headEnd/>
            <a:tailEnd/>
          </a:ln>
        </p:spPr>
      </p:pic>
      <p:graphicFrame>
        <p:nvGraphicFramePr>
          <p:cNvPr id="334873" name="Object 2"/>
          <p:cNvGraphicFramePr>
            <a:graphicFrameLocks noChangeAspect="1"/>
          </p:cNvGraphicFramePr>
          <p:nvPr/>
        </p:nvGraphicFramePr>
        <p:xfrm>
          <a:off x="4000500" y="3406775"/>
          <a:ext cx="2211388" cy="1682750"/>
        </p:xfrm>
        <a:graphic>
          <a:graphicData uri="http://schemas.openxmlformats.org/presentationml/2006/ole">
            <p:oleObj spid="_x0000_s112642" name="Image" r:id="rId9" imgW="8914286" imgH="6120635" progId="">
              <p:embed/>
            </p:oleObj>
          </a:graphicData>
        </a:graphic>
      </p:graphicFrame>
      <p:sp>
        <p:nvSpPr>
          <p:cNvPr id="334875" name="Text Box 27"/>
          <p:cNvSpPr txBox="1">
            <a:spLocks noChangeArrowheads="1"/>
          </p:cNvSpPr>
          <p:nvPr/>
        </p:nvSpPr>
        <p:spPr bwMode="auto">
          <a:xfrm>
            <a:off x="3178175" y="3795713"/>
            <a:ext cx="450850" cy="641350"/>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rPr>
              <a:t>=</a:t>
            </a:r>
          </a:p>
        </p:txBody>
      </p:sp>
      <p:sp>
        <p:nvSpPr>
          <p:cNvPr id="334876" name="Text Box 28"/>
          <p:cNvSpPr txBox="1">
            <a:spLocks noChangeArrowheads="1"/>
          </p:cNvSpPr>
          <p:nvPr/>
        </p:nvSpPr>
        <p:spPr bwMode="auto">
          <a:xfrm>
            <a:off x="6303963" y="3836988"/>
            <a:ext cx="534987" cy="641350"/>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sym typeface="Symbol" pitchFamily="-1" charset="2"/>
              </a:rPr>
              <a:t></a:t>
            </a:r>
          </a:p>
        </p:txBody>
      </p:sp>
      <p:sp>
        <p:nvSpPr>
          <p:cNvPr id="334880" name="Rectangle 32"/>
          <p:cNvSpPr>
            <a:spLocks noChangeArrowheads="1"/>
          </p:cNvSpPr>
          <p:nvPr/>
        </p:nvSpPr>
        <p:spPr bwMode="auto">
          <a:xfrm>
            <a:off x="2743200" y="5121275"/>
            <a:ext cx="5761038" cy="1736725"/>
          </a:xfrm>
          <a:prstGeom prst="rect">
            <a:avLst/>
          </a:prstGeom>
          <a:noFill/>
          <a:ln w="38100">
            <a:solidFill>
              <a:srgbClr val="00FF00"/>
            </a:solidFill>
            <a:miter lim="800000"/>
            <a:headEnd/>
            <a:tailEnd/>
          </a:ln>
        </p:spPr>
        <p:txBody>
          <a:bodyPr wrap="none" anchor="ctr">
            <a:prstTxWarp prst="textNoShape">
              <a:avLst/>
            </a:prstTxWarp>
          </a:bodyPr>
          <a:lstStyle/>
          <a:p>
            <a:endParaRPr lang="en-US" sz="1800"/>
          </a:p>
        </p:txBody>
      </p:sp>
      <p:pic>
        <p:nvPicPr>
          <p:cNvPr id="334871" name="Picture 23"/>
          <p:cNvPicPr>
            <a:picLocks noChangeAspect="1" noChangeArrowheads="1"/>
          </p:cNvPicPr>
          <p:nvPr/>
        </p:nvPicPr>
        <p:blipFill>
          <a:blip r:embed="rId10"/>
          <a:srcRect l="27884" t="27234" r="17714" b="23338"/>
          <a:stretch>
            <a:fillRect/>
          </a:stretch>
        </p:blipFill>
        <p:spPr bwMode="auto">
          <a:xfrm>
            <a:off x="4006850" y="3406775"/>
            <a:ext cx="2211388" cy="1679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48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4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48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48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48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48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48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48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48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0" grpId="0"/>
      <p:bldP spid="334861" grpId="0"/>
      <p:bldP spid="334874" grpId="0" animBg="1"/>
      <p:bldP spid="334875" grpId="0"/>
      <p:bldP spid="334876" grpId="0"/>
      <p:bldP spid="334880" grpId="0" animBg="1"/>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Natural image statistics</a:t>
            </a:r>
          </a:p>
        </p:txBody>
      </p:sp>
      <p:sp>
        <p:nvSpPr>
          <p:cNvPr id="114691" name="Text Box 5"/>
          <p:cNvSpPr txBox="1">
            <a:spLocks noChangeArrowheads="1"/>
          </p:cNvSpPr>
          <p:nvPr/>
        </p:nvSpPr>
        <p:spPr bwMode="auto">
          <a:xfrm>
            <a:off x="4654550" y="2036763"/>
            <a:ext cx="4327525" cy="457200"/>
          </a:xfrm>
          <a:prstGeom prst="rect">
            <a:avLst/>
          </a:prstGeom>
          <a:noFill/>
          <a:ln w="9525">
            <a:noFill/>
            <a:miter lim="800000"/>
            <a:headEnd/>
            <a:tailEnd/>
          </a:ln>
        </p:spPr>
        <p:txBody>
          <a:bodyPr wrap="none">
            <a:prstTxWarp prst="textNoShape">
              <a:avLst/>
            </a:prstTxWarp>
            <a:spAutoFit/>
          </a:bodyPr>
          <a:lstStyle/>
          <a:p>
            <a:r>
              <a:rPr lang="en-GB">
                <a:solidFill>
                  <a:schemeClr val="bg1"/>
                </a:solidFill>
              </a:rPr>
              <a:t>Histogram of image gradients</a:t>
            </a:r>
            <a:endParaRPr lang="en-US">
              <a:solidFill>
                <a:schemeClr val="bg1"/>
              </a:solidFill>
            </a:endParaRPr>
          </a:p>
        </p:txBody>
      </p:sp>
      <p:sp>
        <p:nvSpPr>
          <p:cNvPr id="114692"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pic>
        <p:nvPicPr>
          <p:cNvPr id="114693" name="Picture 12"/>
          <p:cNvPicPr>
            <a:picLocks noChangeAspect="1" noChangeArrowheads="1"/>
          </p:cNvPicPr>
          <p:nvPr/>
        </p:nvPicPr>
        <p:blipFill>
          <a:blip r:embed="rId2"/>
          <a:srcRect l="7423"/>
          <a:stretch>
            <a:fillRect/>
          </a:stretch>
        </p:blipFill>
        <p:spPr bwMode="auto">
          <a:xfrm>
            <a:off x="5000625" y="2613025"/>
            <a:ext cx="4019550" cy="3475038"/>
          </a:xfrm>
          <a:prstGeom prst="rect">
            <a:avLst/>
          </a:prstGeom>
          <a:noFill/>
          <a:ln w="9525">
            <a:noFill/>
            <a:miter lim="800000"/>
            <a:headEnd/>
            <a:tailEnd/>
          </a:ln>
        </p:spPr>
      </p:pic>
      <p:pic>
        <p:nvPicPr>
          <p:cNvPr id="114694" name="Picture 13" descr="image_0001_sharp"/>
          <p:cNvPicPr>
            <a:picLocks noChangeAspect="1" noChangeArrowheads="1"/>
          </p:cNvPicPr>
          <p:nvPr/>
        </p:nvPicPr>
        <p:blipFill>
          <a:blip r:embed="rId3"/>
          <a:srcRect/>
          <a:stretch>
            <a:fillRect/>
          </a:stretch>
        </p:blipFill>
        <p:spPr bwMode="auto">
          <a:xfrm>
            <a:off x="0" y="2597150"/>
            <a:ext cx="4487863" cy="2989263"/>
          </a:xfrm>
          <a:prstGeom prst="rect">
            <a:avLst/>
          </a:prstGeom>
          <a:noFill/>
          <a:ln w="9525">
            <a:noFill/>
            <a:miter lim="800000"/>
            <a:headEnd/>
            <a:tailEnd/>
          </a:ln>
        </p:spPr>
      </p:pic>
      <p:sp>
        <p:nvSpPr>
          <p:cNvPr id="114695" name="Rectangle 14"/>
          <p:cNvSpPr>
            <a:spLocks noChangeArrowheads="1"/>
          </p:cNvSpPr>
          <p:nvPr/>
        </p:nvSpPr>
        <p:spPr bwMode="auto">
          <a:xfrm>
            <a:off x="155575" y="1471613"/>
            <a:ext cx="8415338" cy="1020762"/>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2800">
                <a:solidFill>
                  <a:schemeClr val="bg1"/>
                </a:solidFill>
              </a:rPr>
              <a:t>Characteristic distribution with heavy tails</a:t>
            </a:r>
            <a:endParaRPr lang="en-GB" sz="2000">
              <a:solidFill>
                <a:schemeClr val="bg1"/>
              </a:solidFill>
            </a:endParaRPr>
          </a:p>
          <a:p>
            <a:pPr marL="342900" indent="-342900">
              <a:spcBef>
                <a:spcPct val="20000"/>
              </a:spcBef>
            </a:pPr>
            <a:endParaRPr lang="en-US" sz="2800">
              <a:solidFill>
                <a:schemeClr val="bg1"/>
              </a:solidFill>
            </a:endParaRPr>
          </a:p>
        </p:txBody>
      </p:sp>
      <p:sp>
        <p:nvSpPr>
          <p:cNvPr id="114696" name="TextBox 7"/>
          <p:cNvSpPr txBox="1">
            <a:spLocks noChangeArrowheads="1"/>
          </p:cNvSpPr>
          <p:nvPr/>
        </p:nvSpPr>
        <p:spPr bwMode="auto">
          <a:xfrm>
            <a:off x="7150100" y="6496050"/>
            <a:ext cx="1993900"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Blury images have different statistics</a:t>
            </a:r>
          </a:p>
        </p:txBody>
      </p:sp>
      <p:sp>
        <p:nvSpPr>
          <p:cNvPr id="115715"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15716" name="Picture 4" descr="image_0001"/>
          <p:cNvPicPr>
            <a:picLocks noChangeAspect="1" noChangeArrowheads="1"/>
          </p:cNvPicPr>
          <p:nvPr/>
        </p:nvPicPr>
        <p:blipFill>
          <a:blip r:embed="rId2"/>
          <a:srcRect/>
          <a:stretch>
            <a:fillRect/>
          </a:stretch>
        </p:blipFill>
        <p:spPr bwMode="auto">
          <a:xfrm>
            <a:off x="0" y="2638425"/>
            <a:ext cx="4495800" cy="2995613"/>
          </a:xfrm>
          <a:prstGeom prst="rect">
            <a:avLst/>
          </a:prstGeom>
          <a:noFill/>
          <a:ln w="9525">
            <a:noFill/>
            <a:miter lim="800000"/>
            <a:headEnd/>
            <a:tailEnd/>
          </a:ln>
        </p:spPr>
      </p:pic>
      <p:sp>
        <p:nvSpPr>
          <p:cNvPr id="115717" name="Text Box 5"/>
          <p:cNvSpPr txBox="1">
            <a:spLocks noChangeArrowheads="1"/>
          </p:cNvSpPr>
          <p:nvPr/>
        </p:nvSpPr>
        <p:spPr bwMode="auto">
          <a:xfrm>
            <a:off x="4654550" y="2036763"/>
            <a:ext cx="4327525" cy="457200"/>
          </a:xfrm>
          <a:prstGeom prst="rect">
            <a:avLst/>
          </a:prstGeom>
          <a:noFill/>
          <a:ln w="9525">
            <a:noFill/>
            <a:miter lim="800000"/>
            <a:headEnd/>
            <a:tailEnd/>
          </a:ln>
        </p:spPr>
        <p:txBody>
          <a:bodyPr wrap="none">
            <a:prstTxWarp prst="textNoShape">
              <a:avLst/>
            </a:prstTxWarp>
            <a:spAutoFit/>
          </a:bodyPr>
          <a:lstStyle/>
          <a:p>
            <a:r>
              <a:rPr lang="en-GB">
                <a:solidFill>
                  <a:schemeClr val="bg1"/>
                </a:solidFill>
              </a:rPr>
              <a:t>Histogram of image gradients</a:t>
            </a:r>
            <a:endParaRPr lang="en-US">
              <a:solidFill>
                <a:schemeClr val="bg1"/>
              </a:solidFill>
            </a:endParaRPr>
          </a:p>
        </p:txBody>
      </p:sp>
      <p:sp>
        <p:nvSpPr>
          <p:cNvPr id="115718"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pic>
        <p:nvPicPr>
          <p:cNvPr id="115719" name="Picture 9"/>
          <p:cNvPicPr>
            <a:picLocks noChangeAspect="1" noChangeArrowheads="1"/>
          </p:cNvPicPr>
          <p:nvPr/>
        </p:nvPicPr>
        <p:blipFill>
          <a:blip r:embed="rId3"/>
          <a:srcRect l="7474"/>
          <a:stretch>
            <a:fillRect/>
          </a:stretch>
        </p:blipFill>
        <p:spPr bwMode="auto">
          <a:xfrm>
            <a:off x="5005388" y="2614613"/>
            <a:ext cx="4029075" cy="3486150"/>
          </a:xfrm>
          <a:prstGeom prst="rect">
            <a:avLst/>
          </a:prstGeom>
          <a:noFill/>
          <a:ln w="9525">
            <a:noFill/>
            <a:miter lim="800000"/>
            <a:headEnd/>
            <a:tailEnd/>
          </a:ln>
        </p:spPr>
      </p:pic>
      <p:sp>
        <p:nvSpPr>
          <p:cNvPr id="115720" name="TextBox 7"/>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0899" name="Picture 11"/>
          <p:cNvPicPr>
            <a:picLocks noChangeAspect="1"/>
          </p:cNvPicPr>
          <p:nvPr/>
        </p:nvPicPr>
        <p:blipFill>
          <a:blip r:embed="rId2"/>
          <a:srcRect/>
          <a:stretch>
            <a:fillRect/>
          </a:stretch>
        </p:blipFill>
        <p:spPr bwMode="auto">
          <a:xfrm>
            <a:off x="3540125" y="1582738"/>
            <a:ext cx="2389188" cy="2365375"/>
          </a:xfrm>
          <a:prstGeom prst="rect">
            <a:avLst/>
          </a:prstGeom>
          <a:noFill/>
          <a:ln w="57150">
            <a:solidFill>
              <a:srgbClr val="FF0000"/>
            </a:solidFill>
            <a:round/>
            <a:headEnd/>
            <a:tailEnd/>
          </a:ln>
        </p:spPr>
      </p:pic>
      <p:pic>
        <p:nvPicPr>
          <p:cNvPr id="80900"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sp>
        <p:nvSpPr>
          <p:cNvPr id="80901"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80902" name="TextBox 18"/>
          <p:cNvSpPr txBox="1">
            <a:spLocks noChangeArrowheads="1"/>
          </p:cNvSpPr>
          <p:nvPr/>
        </p:nvSpPr>
        <p:spPr bwMode="auto">
          <a:xfrm>
            <a:off x="5918200" y="2524125"/>
            <a:ext cx="423863" cy="585788"/>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80903"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Decomposition of a noisy image </a:t>
            </a:r>
          </a:p>
        </p:txBody>
      </p:sp>
      <p:pic>
        <p:nvPicPr>
          <p:cNvPr id="80904" name="Picture 20"/>
          <p:cNvPicPr>
            <a:picLocks noChangeAspect="1"/>
          </p:cNvPicPr>
          <p:nvPr/>
        </p:nvPicPr>
        <p:blipFill>
          <a:blip r:embed="rId4"/>
          <a:srcRect/>
          <a:stretch>
            <a:fillRect/>
          </a:stretch>
        </p:blipFill>
        <p:spPr bwMode="auto">
          <a:xfrm>
            <a:off x="1243013" y="1435100"/>
            <a:ext cx="966787" cy="350838"/>
          </a:xfrm>
          <a:prstGeom prst="rect">
            <a:avLst/>
          </a:prstGeom>
          <a:noFill/>
          <a:ln w="9525">
            <a:noFill/>
            <a:miter lim="800000"/>
            <a:headEnd/>
            <a:tailEnd/>
          </a:ln>
        </p:spPr>
      </p:pic>
      <p:pic>
        <p:nvPicPr>
          <p:cNvPr id="80905" name="Picture 22"/>
          <p:cNvPicPr>
            <a:picLocks noChangeAspect="1"/>
          </p:cNvPicPr>
          <p:nvPr/>
        </p:nvPicPr>
        <p:blipFill>
          <a:blip r:embed="rId5"/>
          <a:srcRect/>
          <a:stretch>
            <a:fillRect/>
          </a:stretch>
        </p:blipFill>
        <p:spPr bwMode="auto">
          <a:xfrm>
            <a:off x="4386263" y="1390650"/>
            <a:ext cx="863600" cy="338138"/>
          </a:xfrm>
          <a:prstGeom prst="rect">
            <a:avLst/>
          </a:prstGeom>
          <a:noFill/>
          <a:ln w="9525">
            <a:noFill/>
            <a:miter lim="800000"/>
            <a:headEnd/>
            <a:tailEnd/>
          </a:ln>
        </p:spPr>
      </p:pic>
      <p:grpSp>
        <p:nvGrpSpPr>
          <p:cNvPr id="2" name="Group 28"/>
          <p:cNvGrpSpPr>
            <a:grpSpLocks/>
          </p:cNvGrpSpPr>
          <p:nvPr/>
        </p:nvGrpSpPr>
        <p:grpSpPr bwMode="auto">
          <a:xfrm>
            <a:off x="6329363" y="1427163"/>
            <a:ext cx="2393950" cy="2917825"/>
            <a:chOff x="1130487" y="3201328"/>
            <a:chExt cx="2394092" cy="2918666"/>
          </a:xfrm>
        </p:grpSpPr>
        <p:pic>
          <p:nvPicPr>
            <p:cNvPr id="80917" name="Picture 10"/>
            <p:cNvPicPr>
              <a:picLocks noChangeAspect="1"/>
            </p:cNvPicPr>
            <p:nvPr/>
          </p:nvPicPr>
          <p:blipFill>
            <a:blip r:embed="rId6"/>
            <a:srcRect/>
            <a:stretch>
              <a:fillRect/>
            </a:stretch>
          </p:blipFill>
          <p:spPr bwMode="auto">
            <a:xfrm>
              <a:off x="1130487" y="3364545"/>
              <a:ext cx="2394092" cy="2377272"/>
            </a:xfrm>
            <a:prstGeom prst="rect">
              <a:avLst/>
            </a:prstGeom>
            <a:noFill/>
            <a:ln w="57150">
              <a:solidFill>
                <a:srgbClr val="008000"/>
              </a:solidFill>
              <a:round/>
              <a:headEnd/>
              <a:tailEnd/>
            </a:ln>
          </p:spPr>
        </p:pic>
        <p:pic>
          <p:nvPicPr>
            <p:cNvPr id="80918" name="Picture 21"/>
            <p:cNvPicPr>
              <a:picLocks noChangeAspect="1"/>
            </p:cNvPicPr>
            <p:nvPr/>
          </p:nvPicPr>
          <p:blipFill>
            <a:blip r:embed="rId7"/>
            <a:srcRect/>
            <a:stretch>
              <a:fillRect/>
            </a:stretch>
          </p:blipFill>
          <p:spPr bwMode="auto">
            <a:xfrm>
              <a:off x="1961659" y="3201328"/>
              <a:ext cx="832127" cy="328353"/>
            </a:xfrm>
            <a:prstGeom prst="rect">
              <a:avLst/>
            </a:prstGeom>
            <a:noFill/>
            <a:ln w="9525">
              <a:noFill/>
              <a:miter lim="800000"/>
              <a:headEnd/>
              <a:tailEnd/>
            </a:ln>
          </p:spPr>
        </p:pic>
        <p:sp>
          <p:nvSpPr>
            <p:cNvPr id="80919" name="TextBox 23"/>
            <p:cNvSpPr txBox="1">
              <a:spLocks noChangeArrowheads="1"/>
            </p:cNvSpPr>
            <p:nvPr/>
          </p:nvSpPr>
          <p:spPr bwMode="auto">
            <a:xfrm>
              <a:off x="1553907" y="5750662"/>
              <a:ext cx="1621620" cy="369332"/>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Natural image</a:t>
              </a:r>
            </a:p>
          </p:txBody>
        </p:sp>
      </p:grpSp>
      <p:sp>
        <p:nvSpPr>
          <p:cNvPr id="80907" name="TextBox 24"/>
          <p:cNvSpPr txBox="1">
            <a:spLocks noChangeArrowheads="1"/>
          </p:cNvSpPr>
          <p:nvPr/>
        </p:nvSpPr>
        <p:spPr bwMode="auto">
          <a:xfrm>
            <a:off x="3141663" y="3962400"/>
            <a:ext cx="2493962" cy="369888"/>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White Gaussian noise:</a:t>
            </a:r>
          </a:p>
        </p:txBody>
      </p:sp>
      <p:sp>
        <p:nvSpPr>
          <p:cNvPr id="80908" name="TextBox 25"/>
          <p:cNvSpPr txBox="1">
            <a:spLocks noChangeArrowheads="1"/>
          </p:cNvSpPr>
          <p:nvPr/>
        </p:nvSpPr>
        <p:spPr bwMode="auto">
          <a:xfrm>
            <a:off x="5449888" y="3967163"/>
            <a:ext cx="1093787" cy="369887"/>
          </a:xfrm>
          <a:prstGeom prst="rect">
            <a:avLst/>
          </a:prstGeom>
          <a:noFill/>
          <a:ln w="9525">
            <a:noFill/>
            <a:miter lim="800000"/>
            <a:headEnd/>
            <a:tailEnd/>
          </a:ln>
        </p:spPr>
        <p:txBody>
          <a:bodyPr wrap="none">
            <a:prstTxWarp prst="textNoShape">
              <a:avLst/>
            </a:prstTxWarp>
            <a:spAutoFit/>
          </a:bodyPr>
          <a:lstStyle/>
          <a:p>
            <a:r>
              <a:rPr lang="en-US" sz="1800" i="1">
                <a:solidFill>
                  <a:prstClr val="black"/>
                </a:solidFill>
              </a:rPr>
              <a:t>N</a:t>
            </a:r>
            <a:r>
              <a:rPr lang="en-US" sz="1800">
                <a:solidFill>
                  <a:prstClr val="black"/>
                </a:solidFill>
              </a:rPr>
              <a:t>(0, </a:t>
            </a:r>
            <a:r>
              <a:rPr lang="en-US" sz="1800">
                <a:solidFill>
                  <a:prstClr val="black"/>
                </a:solidFill>
                <a:latin typeface="Symbol" pitchFamily="-1" charset="2"/>
                <a:ea typeface="Symbol" pitchFamily="-1" charset="2"/>
                <a:cs typeface="Symbol" pitchFamily="-1" charset="2"/>
              </a:rPr>
              <a:t>s</a:t>
            </a:r>
            <a:r>
              <a:rPr lang="en-US" sz="1800" baseline="-25000">
                <a:solidFill>
                  <a:prstClr val="black"/>
                </a:solidFill>
              </a:rPr>
              <a:t>n</a:t>
            </a:r>
            <a:r>
              <a:rPr lang="en-US" sz="1800" baseline="30000">
                <a:solidFill>
                  <a:prstClr val="black"/>
                </a:solidFill>
              </a:rPr>
              <a:t>2</a:t>
            </a:r>
            <a:r>
              <a:rPr lang="en-US" sz="1800">
                <a:solidFill>
                  <a:prstClr val="black"/>
                </a:solidFill>
              </a:rPr>
              <a:t>)</a:t>
            </a:r>
          </a:p>
        </p:txBody>
      </p:sp>
      <p:pic>
        <p:nvPicPr>
          <p:cNvPr id="80909" name="Picture 27"/>
          <p:cNvPicPr>
            <a:picLocks noChangeAspect="1"/>
          </p:cNvPicPr>
          <p:nvPr/>
        </p:nvPicPr>
        <p:blipFill>
          <a:blip r:embed="rId8"/>
          <a:srcRect/>
          <a:stretch>
            <a:fillRect/>
          </a:stretch>
        </p:blipFill>
        <p:spPr bwMode="auto">
          <a:xfrm>
            <a:off x="109538" y="4914900"/>
            <a:ext cx="1978025" cy="812800"/>
          </a:xfrm>
          <a:prstGeom prst="rect">
            <a:avLst/>
          </a:prstGeom>
          <a:noFill/>
          <a:ln w="9525">
            <a:noFill/>
            <a:miter lim="800000"/>
            <a:headEnd/>
            <a:tailEnd/>
          </a:ln>
        </p:spPr>
      </p:pic>
      <p:sp>
        <p:nvSpPr>
          <p:cNvPr id="80910" name="TextBox 29"/>
          <p:cNvSpPr txBox="1">
            <a:spLocks noChangeArrowheads="1"/>
          </p:cNvSpPr>
          <p:nvPr/>
        </p:nvSpPr>
        <p:spPr bwMode="auto">
          <a:xfrm>
            <a:off x="300038" y="4479925"/>
            <a:ext cx="7324725" cy="369888"/>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Find I(x,y) that maximizes the posterior (maximum a posteriory, MAP): </a:t>
            </a:r>
          </a:p>
        </p:txBody>
      </p:sp>
      <p:pic>
        <p:nvPicPr>
          <p:cNvPr id="80911" name="Picture 30"/>
          <p:cNvPicPr>
            <a:picLocks noChangeAspect="1"/>
          </p:cNvPicPr>
          <p:nvPr/>
        </p:nvPicPr>
        <p:blipFill>
          <a:blip r:embed="rId9"/>
          <a:srcRect/>
          <a:stretch>
            <a:fillRect/>
          </a:stretch>
        </p:blipFill>
        <p:spPr bwMode="auto">
          <a:xfrm>
            <a:off x="2322513" y="4968875"/>
            <a:ext cx="1381125" cy="795338"/>
          </a:xfrm>
          <a:prstGeom prst="rect">
            <a:avLst/>
          </a:prstGeom>
          <a:noFill/>
          <a:ln w="9525">
            <a:noFill/>
            <a:miter lim="800000"/>
            <a:headEnd/>
            <a:tailEnd/>
          </a:ln>
        </p:spPr>
      </p:pic>
      <p:pic>
        <p:nvPicPr>
          <p:cNvPr id="80912" name="Picture 31"/>
          <p:cNvPicPr>
            <a:picLocks noChangeAspect="1"/>
          </p:cNvPicPr>
          <p:nvPr/>
        </p:nvPicPr>
        <p:blipFill>
          <a:blip r:embed="rId10"/>
          <a:srcRect/>
          <a:stretch>
            <a:fillRect/>
          </a:stretch>
        </p:blipFill>
        <p:spPr bwMode="auto">
          <a:xfrm>
            <a:off x="4187825" y="4951413"/>
            <a:ext cx="1322388" cy="708025"/>
          </a:xfrm>
          <a:prstGeom prst="rect">
            <a:avLst/>
          </a:prstGeom>
          <a:noFill/>
          <a:ln w="9525">
            <a:solidFill>
              <a:srgbClr val="FF0000"/>
            </a:solidFill>
            <a:miter lim="800000"/>
            <a:headEnd/>
            <a:tailEnd/>
          </a:ln>
        </p:spPr>
      </p:pic>
      <p:pic>
        <p:nvPicPr>
          <p:cNvPr id="80913" name="Picture 32"/>
          <p:cNvPicPr>
            <a:picLocks noChangeAspect="1"/>
          </p:cNvPicPr>
          <p:nvPr/>
        </p:nvPicPr>
        <p:blipFill>
          <a:blip r:embed="rId11"/>
          <a:srcRect/>
          <a:stretch>
            <a:fillRect/>
          </a:stretch>
        </p:blipFill>
        <p:spPr bwMode="auto">
          <a:xfrm>
            <a:off x="7165975" y="4914900"/>
            <a:ext cx="841375" cy="635000"/>
          </a:xfrm>
          <a:prstGeom prst="rect">
            <a:avLst/>
          </a:prstGeom>
          <a:noFill/>
          <a:ln w="9525">
            <a:solidFill>
              <a:srgbClr val="008000"/>
            </a:solidFill>
            <a:miter lim="800000"/>
            <a:headEnd/>
            <a:tailEnd/>
          </a:ln>
        </p:spPr>
      </p:pic>
      <p:sp>
        <p:nvSpPr>
          <p:cNvPr id="80914" name="TextBox 33"/>
          <p:cNvSpPr txBox="1">
            <a:spLocks noChangeArrowheads="1"/>
          </p:cNvSpPr>
          <p:nvPr/>
        </p:nvSpPr>
        <p:spPr bwMode="auto">
          <a:xfrm>
            <a:off x="6238875" y="5095875"/>
            <a:ext cx="300038" cy="369888"/>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x</a:t>
            </a:r>
          </a:p>
        </p:txBody>
      </p:sp>
      <p:sp>
        <p:nvSpPr>
          <p:cNvPr id="80915" name="TextBox 34"/>
          <p:cNvSpPr txBox="1">
            <a:spLocks noChangeArrowheads="1"/>
          </p:cNvSpPr>
          <p:nvPr/>
        </p:nvSpPr>
        <p:spPr bwMode="auto">
          <a:xfrm>
            <a:off x="4275138" y="5592763"/>
            <a:ext cx="1147762" cy="369887"/>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likelihood</a:t>
            </a:r>
          </a:p>
        </p:txBody>
      </p:sp>
      <p:sp>
        <p:nvSpPr>
          <p:cNvPr id="80916" name="TextBox 35"/>
          <p:cNvSpPr txBox="1">
            <a:spLocks noChangeArrowheads="1"/>
          </p:cNvSpPr>
          <p:nvPr/>
        </p:nvSpPr>
        <p:spPr bwMode="auto">
          <a:xfrm>
            <a:off x="7307263" y="5508625"/>
            <a:ext cx="646112" cy="369888"/>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prior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04800" y="101600"/>
            <a:ext cx="8839200" cy="1098550"/>
          </a:xfrm>
        </p:spPr>
        <p:txBody>
          <a:bodyPr/>
          <a:lstStyle/>
          <a:p>
            <a:pPr hangingPunct="1"/>
            <a:r>
              <a:rPr lang="en-US">
                <a:ea typeface="ＭＳ Ｐゴシック" pitchFamily="-1" charset="-128"/>
                <a:cs typeface="ＭＳ Ｐゴシック" pitchFamily="-1" charset="-128"/>
              </a:rPr>
              <a:t>Parametric distribution</a:t>
            </a:r>
          </a:p>
        </p:txBody>
      </p:sp>
      <p:sp>
        <p:nvSpPr>
          <p:cNvPr id="116739"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sp>
        <p:nvSpPr>
          <p:cNvPr id="116740" name="Text Box 5"/>
          <p:cNvSpPr txBox="1">
            <a:spLocks noChangeArrowheads="1"/>
          </p:cNvSpPr>
          <p:nvPr/>
        </p:nvSpPr>
        <p:spPr bwMode="auto">
          <a:xfrm>
            <a:off x="4654550" y="2036763"/>
            <a:ext cx="4327525" cy="457200"/>
          </a:xfrm>
          <a:prstGeom prst="rect">
            <a:avLst/>
          </a:prstGeom>
          <a:noFill/>
          <a:ln w="9525">
            <a:noFill/>
            <a:miter lim="800000"/>
            <a:headEnd/>
            <a:tailEnd/>
          </a:ln>
        </p:spPr>
        <p:txBody>
          <a:bodyPr wrap="none">
            <a:prstTxWarp prst="textNoShape">
              <a:avLst/>
            </a:prstTxWarp>
            <a:spAutoFit/>
          </a:bodyPr>
          <a:lstStyle/>
          <a:p>
            <a:r>
              <a:rPr lang="en-GB">
                <a:solidFill>
                  <a:schemeClr val="bg1"/>
                </a:solidFill>
              </a:rPr>
              <a:t>Histogram of image gradients</a:t>
            </a:r>
            <a:endParaRPr lang="en-US">
              <a:solidFill>
                <a:schemeClr val="bg1"/>
              </a:solidFill>
            </a:endParaRPr>
          </a:p>
        </p:txBody>
      </p:sp>
      <p:sp>
        <p:nvSpPr>
          <p:cNvPr id="116741"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16742" name="Rectangle 7"/>
          <p:cNvSpPr>
            <a:spLocks noChangeArrowheads="1"/>
          </p:cNvSpPr>
          <p:nvPr/>
        </p:nvSpPr>
        <p:spPr bwMode="auto">
          <a:xfrm>
            <a:off x="222250" y="6142038"/>
            <a:ext cx="8415338" cy="1020762"/>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2800">
                <a:solidFill>
                  <a:schemeClr val="bg1"/>
                </a:solidFill>
              </a:rPr>
              <a:t>Use parametric model of sharp image statistics</a:t>
            </a:r>
            <a:endParaRPr lang="en-GB" sz="2000">
              <a:solidFill>
                <a:schemeClr val="bg1"/>
              </a:solidFill>
            </a:endParaRPr>
          </a:p>
          <a:p>
            <a:pPr marL="342900" indent="-342900">
              <a:spcBef>
                <a:spcPct val="20000"/>
              </a:spcBef>
            </a:pPr>
            <a:endParaRPr lang="en-US" sz="2800">
              <a:solidFill>
                <a:schemeClr val="bg1"/>
              </a:solidFill>
            </a:endParaRPr>
          </a:p>
        </p:txBody>
      </p:sp>
      <p:pic>
        <p:nvPicPr>
          <p:cNvPr id="116743" name="Picture 9"/>
          <p:cNvPicPr>
            <a:picLocks noChangeAspect="1" noChangeArrowheads="1"/>
          </p:cNvPicPr>
          <p:nvPr/>
        </p:nvPicPr>
        <p:blipFill>
          <a:blip r:embed="rId3"/>
          <a:srcRect l="7448"/>
          <a:stretch>
            <a:fillRect/>
          </a:stretch>
        </p:blipFill>
        <p:spPr bwMode="auto">
          <a:xfrm>
            <a:off x="4991100" y="2603500"/>
            <a:ext cx="4024313" cy="3479800"/>
          </a:xfrm>
          <a:prstGeom prst="rect">
            <a:avLst/>
          </a:prstGeom>
          <a:noFill/>
          <a:ln w="9525">
            <a:noFill/>
            <a:miter lim="800000"/>
            <a:headEnd/>
            <a:tailEnd/>
          </a:ln>
        </p:spPr>
      </p:pic>
      <p:pic>
        <p:nvPicPr>
          <p:cNvPr id="116744" name="Picture 10" descr="image_0001_sharp"/>
          <p:cNvPicPr>
            <a:picLocks noChangeAspect="1" noChangeArrowheads="1"/>
          </p:cNvPicPr>
          <p:nvPr/>
        </p:nvPicPr>
        <p:blipFill>
          <a:blip r:embed="rId4"/>
          <a:srcRect/>
          <a:stretch>
            <a:fillRect/>
          </a:stretch>
        </p:blipFill>
        <p:spPr bwMode="auto">
          <a:xfrm>
            <a:off x="0" y="2597150"/>
            <a:ext cx="4487863" cy="2989263"/>
          </a:xfrm>
          <a:prstGeom prst="rect">
            <a:avLst/>
          </a:prstGeom>
          <a:noFill/>
          <a:ln w="9525">
            <a:noFill/>
            <a:miter lim="800000"/>
            <a:headEnd/>
            <a:tailEnd/>
          </a:ln>
        </p:spPr>
      </p:pic>
      <p:pic>
        <p:nvPicPr>
          <p:cNvPr id="116745" name="Picture 11"/>
          <p:cNvPicPr>
            <a:picLocks noChangeAspect="1" noChangeArrowheads="1"/>
          </p:cNvPicPr>
          <p:nvPr/>
        </p:nvPicPr>
        <p:blipFill>
          <a:blip r:embed="rId5"/>
          <a:srcRect l="7516"/>
          <a:stretch>
            <a:fillRect/>
          </a:stretch>
        </p:blipFill>
        <p:spPr bwMode="auto">
          <a:xfrm>
            <a:off x="5002213" y="2614613"/>
            <a:ext cx="4032250" cy="3490912"/>
          </a:xfrm>
          <a:prstGeom prst="rect">
            <a:avLst/>
          </a:prstGeom>
          <a:noFill/>
          <a:ln w="9525">
            <a:noFill/>
            <a:miter lim="800000"/>
            <a:headEnd/>
            <a:tailEnd/>
          </a:ln>
        </p:spPr>
      </p:pic>
      <p:sp>
        <p:nvSpPr>
          <p:cNvPr id="116746" name="TextBox 9"/>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Existing work on image deblurring</a:t>
            </a:r>
          </a:p>
        </p:txBody>
      </p:sp>
      <p:sp>
        <p:nvSpPr>
          <p:cNvPr id="118787" name="Rectangle 3"/>
          <p:cNvSpPr>
            <a:spLocks noGrp="1" noChangeArrowheads="1"/>
          </p:cNvSpPr>
          <p:nvPr>
            <p:ph type="body" idx="1"/>
          </p:nvPr>
        </p:nvSpPr>
        <p:spPr>
          <a:xfrm>
            <a:off x="284163" y="1182688"/>
            <a:ext cx="8610600" cy="4648200"/>
          </a:xfrm>
        </p:spPr>
        <p:txBody>
          <a:bodyPr/>
          <a:lstStyle/>
          <a:p>
            <a:pPr hangingPunct="1">
              <a:buFontTx/>
              <a:buNone/>
            </a:pPr>
            <a:r>
              <a:rPr lang="en-US">
                <a:solidFill>
                  <a:schemeClr val="accent2"/>
                </a:solidFill>
                <a:ea typeface="ＭＳ Ｐゴシック" pitchFamily="-1" charset="-128"/>
                <a:cs typeface="ＭＳ Ｐゴシック" pitchFamily="-1" charset="-128"/>
              </a:rPr>
              <a:t>Software algorithms:</a:t>
            </a:r>
          </a:p>
          <a:p>
            <a:pPr lvl="1" hangingPunct="1"/>
            <a:r>
              <a:rPr lang="en-US"/>
              <a:t>Extensive literature in signal processing community</a:t>
            </a:r>
          </a:p>
        </p:txBody>
      </p:sp>
      <p:sp>
        <p:nvSpPr>
          <p:cNvPr id="149518" name="Rectangle 14"/>
          <p:cNvSpPr>
            <a:spLocks noChangeArrowheads="1"/>
          </p:cNvSpPr>
          <p:nvPr/>
        </p:nvSpPr>
        <p:spPr bwMode="auto">
          <a:xfrm>
            <a:off x="285750" y="2406650"/>
            <a:ext cx="9228138" cy="1554163"/>
          </a:xfrm>
          <a:prstGeom prst="rect">
            <a:avLst/>
          </a:prstGeom>
          <a:noFill/>
          <a:ln w="9525">
            <a:noFill/>
            <a:miter lim="800000"/>
            <a:headEnd/>
            <a:tailEnd/>
          </a:ln>
        </p:spPr>
        <p:txBody>
          <a:bodyPr>
            <a:prstTxWarp prst="textNoShape">
              <a:avLst/>
            </a:prstTxWarp>
            <a:spAutoFit/>
          </a:bodyPr>
          <a:lstStyle/>
          <a:p>
            <a:pPr lvl="1" eaLnBrk="0">
              <a:lnSpc>
                <a:spcPct val="110000"/>
              </a:lnSpc>
              <a:spcBef>
                <a:spcPts val="600"/>
              </a:spcBef>
              <a:spcAft>
                <a:spcPts val="600"/>
              </a:spcAft>
              <a:buClr>
                <a:schemeClr val="bg1"/>
              </a:buClr>
              <a:buSzPct val="110000"/>
              <a:buFont typeface="Arial" pitchFamily="-1" charset="0"/>
              <a:buChar char="–"/>
            </a:pPr>
            <a:r>
              <a:rPr lang="en-GB" sz="2600">
                <a:solidFill>
                  <a:schemeClr val="bg1"/>
                </a:solidFill>
              </a:rPr>
              <a:t> Mainly Fourier and/or Wavelet based</a:t>
            </a:r>
            <a:endParaRPr lang="en-US" sz="2600">
              <a:solidFill>
                <a:schemeClr val="bg1"/>
              </a:solidFill>
            </a:endParaRPr>
          </a:p>
          <a:p>
            <a:pPr lvl="1" eaLnBrk="0">
              <a:lnSpc>
                <a:spcPct val="110000"/>
              </a:lnSpc>
              <a:spcBef>
                <a:spcPts val="600"/>
              </a:spcBef>
              <a:spcAft>
                <a:spcPts val="600"/>
              </a:spcAft>
              <a:buClr>
                <a:schemeClr val="bg1"/>
              </a:buClr>
              <a:buSzPct val="110000"/>
              <a:buFont typeface="Arial" pitchFamily="-1" charset="0"/>
              <a:buChar char="–"/>
            </a:pPr>
            <a:r>
              <a:rPr lang="en-US" sz="2600">
                <a:solidFill>
                  <a:schemeClr val="bg1"/>
                </a:solidFill>
              </a:rPr>
              <a:t> Strong assumptions about blur </a:t>
            </a:r>
            <a:br>
              <a:rPr lang="en-US" sz="2600">
                <a:solidFill>
                  <a:schemeClr val="bg1"/>
                </a:solidFill>
              </a:rPr>
            </a:br>
            <a:r>
              <a:rPr lang="en-US" sz="2600">
                <a:solidFill>
                  <a:schemeClr val="bg1"/>
                </a:solidFill>
              </a:rPr>
              <a:t>		</a:t>
            </a:r>
            <a:r>
              <a:rPr lang="en-US" sz="2600">
                <a:solidFill>
                  <a:schemeClr val="bg1"/>
                </a:solidFill>
                <a:sym typeface="Wingdings" pitchFamily="-1" charset="2"/>
              </a:rPr>
              <a:t> not true for camera shake</a:t>
            </a:r>
          </a:p>
        </p:txBody>
      </p:sp>
      <p:sp>
        <p:nvSpPr>
          <p:cNvPr id="149523" name="Rectangle 19"/>
          <p:cNvSpPr>
            <a:spLocks noChangeArrowheads="1"/>
          </p:cNvSpPr>
          <p:nvPr/>
        </p:nvSpPr>
        <p:spPr bwMode="auto">
          <a:xfrm>
            <a:off x="266700" y="5919788"/>
            <a:ext cx="8877300" cy="528637"/>
          </a:xfrm>
          <a:prstGeom prst="rect">
            <a:avLst/>
          </a:prstGeom>
          <a:noFill/>
          <a:ln w="9525">
            <a:noFill/>
            <a:miter lim="800000"/>
            <a:headEnd/>
            <a:tailEnd/>
          </a:ln>
        </p:spPr>
        <p:txBody>
          <a:bodyPr>
            <a:prstTxWarp prst="textNoShape">
              <a:avLst/>
            </a:prstTxWarp>
            <a:spAutoFit/>
          </a:bodyPr>
          <a:lstStyle/>
          <a:p>
            <a:pPr lvl="1" eaLnBrk="0">
              <a:lnSpc>
                <a:spcPct val="110000"/>
              </a:lnSpc>
              <a:spcBef>
                <a:spcPts val="600"/>
              </a:spcBef>
              <a:spcAft>
                <a:spcPts val="600"/>
              </a:spcAft>
              <a:buClr>
                <a:schemeClr val="bg1"/>
              </a:buClr>
              <a:buSzPct val="110000"/>
              <a:buFont typeface="Arial" pitchFamily="-1" charset="0"/>
              <a:buChar char="–"/>
            </a:pPr>
            <a:r>
              <a:rPr lang="en-GB" sz="2600">
                <a:solidFill>
                  <a:schemeClr val="bg1"/>
                </a:solidFill>
              </a:rPr>
              <a:t> Image constraints are frequency-domain power-laws</a:t>
            </a:r>
            <a:endParaRPr lang="en-US" sz="2600">
              <a:solidFill>
                <a:schemeClr val="bg1"/>
              </a:solidFill>
              <a:sym typeface="Wingdings" pitchFamily="-1" charset="2"/>
            </a:endParaRPr>
          </a:p>
        </p:txBody>
      </p:sp>
      <p:sp>
        <p:nvSpPr>
          <p:cNvPr id="118790"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grpSp>
        <p:nvGrpSpPr>
          <p:cNvPr id="2" name="Group 24"/>
          <p:cNvGrpSpPr>
            <a:grpSpLocks/>
          </p:cNvGrpSpPr>
          <p:nvPr/>
        </p:nvGrpSpPr>
        <p:grpSpPr bwMode="auto">
          <a:xfrm>
            <a:off x="2143125" y="4133850"/>
            <a:ext cx="4694238" cy="1665288"/>
            <a:chOff x="1344" y="2784"/>
            <a:chExt cx="2957" cy="1049"/>
          </a:xfrm>
        </p:grpSpPr>
        <p:sp>
          <p:nvSpPr>
            <p:cNvPr id="118793" name="Rectangle 7"/>
            <p:cNvSpPr>
              <a:spLocks noChangeArrowheads="1"/>
            </p:cNvSpPr>
            <p:nvPr/>
          </p:nvSpPr>
          <p:spPr bwMode="auto">
            <a:xfrm>
              <a:off x="1344" y="2784"/>
              <a:ext cx="768" cy="768"/>
            </a:xfrm>
            <a:prstGeom prst="rect">
              <a:avLst/>
            </a:prstGeom>
            <a:solidFill>
              <a:srgbClr val="000000"/>
            </a:solidFill>
            <a:ln w="9525">
              <a:solidFill>
                <a:schemeClr val="bg1"/>
              </a:solidFill>
              <a:miter lim="800000"/>
              <a:headEnd/>
              <a:tailEnd/>
            </a:ln>
          </p:spPr>
          <p:txBody>
            <a:bodyPr wrap="none" anchor="ctr">
              <a:prstTxWarp prst="textNoShape">
                <a:avLst/>
              </a:prstTxWarp>
            </a:bodyPr>
            <a:lstStyle/>
            <a:p>
              <a:endParaRPr lang="en-US" sz="1800"/>
            </a:p>
          </p:txBody>
        </p:sp>
        <p:sp>
          <p:nvSpPr>
            <p:cNvPr id="118794" name="Line 8"/>
            <p:cNvSpPr>
              <a:spLocks noChangeShapeType="1"/>
            </p:cNvSpPr>
            <p:nvPr/>
          </p:nvSpPr>
          <p:spPr bwMode="auto">
            <a:xfrm flipV="1">
              <a:off x="1728" y="2928"/>
              <a:ext cx="0" cy="480"/>
            </a:xfrm>
            <a:prstGeom prst="line">
              <a:avLst/>
            </a:prstGeom>
            <a:noFill/>
            <a:ln w="44450">
              <a:solidFill>
                <a:schemeClr val="bg1"/>
              </a:solidFill>
              <a:round/>
              <a:headEnd/>
              <a:tailEnd/>
            </a:ln>
          </p:spPr>
          <p:txBody>
            <a:bodyPr>
              <a:prstTxWarp prst="textNoShape">
                <a:avLst/>
              </a:prstTxWarp>
            </a:bodyPr>
            <a:lstStyle/>
            <a:p>
              <a:endParaRPr lang="en-US"/>
            </a:p>
          </p:txBody>
        </p:sp>
        <p:sp>
          <p:nvSpPr>
            <p:cNvPr id="118795" name="Rectangle 9"/>
            <p:cNvSpPr>
              <a:spLocks noChangeArrowheads="1"/>
            </p:cNvSpPr>
            <p:nvPr/>
          </p:nvSpPr>
          <p:spPr bwMode="auto">
            <a:xfrm>
              <a:off x="2448" y="2784"/>
              <a:ext cx="768" cy="768"/>
            </a:xfrm>
            <a:prstGeom prst="rect">
              <a:avLst/>
            </a:prstGeom>
            <a:solidFill>
              <a:srgbClr val="000000"/>
            </a:solidFill>
            <a:ln w="9525">
              <a:solidFill>
                <a:schemeClr val="bg1"/>
              </a:solidFill>
              <a:miter lim="800000"/>
              <a:headEnd/>
              <a:tailEnd/>
            </a:ln>
          </p:spPr>
          <p:txBody>
            <a:bodyPr wrap="none" anchor="ctr">
              <a:prstTxWarp prst="textNoShape">
                <a:avLst/>
              </a:prstTxWarp>
            </a:bodyPr>
            <a:lstStyle/>
            <a:p>
              <a:endParaRPr lang="en-US" sz="1800"/>
            </a:p>
          </p:txBody>
        </p:sp>
        <p:sp>
          <p:nvSpPr>
            <p:cNvPr id="118796" name="Line 10"/>
            <p:cNvSpPr>
              <a:spLocks noChangeShapeType="1"/>
            </p:cNvSpPr>
            <p:nvPr/>
          </p:nvSpPr>
          <p:spPr bwMode="auto">
            <a:xfrm flipV="1">
              <a:off x="2544" y="3024"/>
              <a:ext cx="576" cy="288"/>
            </a:xfrm>
            <a:prstGeom prst="line">
              <a:avLst/>
            </a:prstGeom>
            <a:noFill/>
            <a:ln w="44450">
              <a:solidFill>
                <a:schemeClr val="bg1"/>
              </a:solidFill>
              <a:round/>
              <a:headEnd/>
              <a:tailEnd/>
            </a:ln>
          </p:spPr>
          <p:txBody>
            <a:bodyPr>
              <a:prstTxWarp prst="textNoShape">
                <a:avLst/>
              </a:prstTxWarp>
            </a:bodyPr>
            <a:lstStyle/>
            <a:p>
              <a:endParaRPr lang="en-US"/>
            </a:p>
          </p:txBody>
        </p:sp>
        <p:pic>
          <p:nvPicPr>
            <p:cNvPr id="118797" name="Picture 12"/>
            <p:cNvPicPr preferRelativeResize="0">
              <a:picLocks noChangeAspect="1" noChangeArrowheads="1"/>
            </p:cNvPicPr>
            <p:nvPr/>
          </p:nvPicPr>
          <p:blipFill>
            <a:blip r:embed="rId3"/>
            <a:srcRect l="22127" t="7878" r="18869" b="11366"/>
            <a:stretch>
              <a:fillRect/>
            </a:stretch>
          </p:blipFill>
          <p:spPr bwMode="auto">
            <a:xfrm>
              <a:off x="3552" y="2784"/>
              <a:ext cx="749" cy="768"/>
            </a:xfrm>
            <a:prstGeom prst="rect">
              <a:avLst/>
            </a:prstGeom>
            <a:noFill/>
            <a:ln w="9525">
              <a:solidFill>
                <a:schemeClr val="bg1"/>
              </a:solidFill>
              <a:miter lim="800000"/>
              <a:headEnd/>
              <a:tailEnd/>
            </a:ln>
          </p:spPr>
        </p:pic>
        <p:sp>
          <p:nvSpPr>
            <p:cNvPr id="118798" name="Text Box 23"/>
            <p:cNvSpPr txBox="1">
              <a:spLocks noChangeArrowheads="1"/>
            </p:cNvSpPr>
            <p:nvPr/>
          </p:nvSpPr>
          <p:spPr bwMode="auto">
            <a:xfrm>
              <a:off x="1575" y="3583"/>
              <a:ext cx="2390" cy="250"/>
            </a:xfrm>
            <a:prstGeom prst="rect">
              <a:avLst/>
            </a:prstGeom>
            <a:noFill/>
            <a:ln w="9525">
              <a:noFill/>
              <a:miter lim="800000"/>
              <a:headEnd/>
              <a:tailEnd/>
            </a:ln>
          </p:spPr>
          <p:txBody>
            <a:bodyPr wrap="none">
              <a:prstTxWarp prst="textNoShape">
                <a:avLst/>
              </a:prstTxWarp>
              <a:spAutoFit/>
            </a:bodyPr>
            <a:lstStyle/>
            <a:p>
              <a:r>
                <a:rPr lang="en-US" sz="2000">
                  <a:solidFill>
                    <a:schemeClr val="bg1"/>
                  </a:solidFill>
                </a:rPr>
                <a:t>Assumed forms of blur kernels</a:t>
              </a:r>
            </a:p>
          </p:txBody>
        </p:sp>
      </p:grpSp>
      <p:sp>
        <p:nvSpPr>
          <p:cNvPr id="118792" name="TextBox 13"/>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8" grpId="0"/>
      <p:bldP spid="149523" grpId="0"/>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47638" y="1065213"/>
            <a:ext cx="8458200" cy="1098550"/>
          </a:xfrm>
        </p:spPr>
        <p:txBody>
          <a:bodyPr/>
          <a:lstStyle/>
          <a:p>
            <a:pPr hangingPunct="1"/>
            <a:r>
              <a:rPr lang="en-US" sz="3200">
                <a:solidFill>
                  <a:srgbClr val="FF9900"/>
                </a:solidFill>
                <a:latin typeface="Book Antiqua" pitchFamily="-1" charset="0"/>
                <a:ea typeface="ＭＳ Ｐゴシック" pitchFamily="-1" charset="-128"/>
                <a:cs typeface="ＭＳ Ｐゴシック" pitchFamily="-1" charset="-128"/>
              </a:rPr>
              <a:t>Hardware approaches</a:t>
            </a:r>
          </a:p>
        </p:txBody>
      </p:sp>
      <p:pic>
        <p:nvPicPr>
          <p:cNvPr id="120835" name="Picture 3"/>
          <p:cNvPicPr>
            <a:picLocks noChangeAspect="1" noChangeArrowheads="1"/>
          </p:cNvPicPr>
          <p:nvPr/>
        </p:nvPicPr>
        <p:blipFill>
          <a:blip r:embed="rId3"/>
          <a:srcRect/>
          <a:stretch>
            <a:fillRect/>
          </a:stretch>
        </p:blipFill>
        <p:spPr bwMode="auto">
          <a:xfrm>
            <a:off x="0" y="2598738"/>
            <a:ext cx="3425825" cy="1347787"/>
          </a:xfrm>
          <a:prstGeom prst="rect">
            <a:avLst/>
          </a:prstGeom>
          <a:noFill/>
          <a:ln w="9525">
            <a:noFill/>
            <a:miter lim="800000"/>
            <a:headEnd/>
            <a:tailEnd/>
          </a:ln>
        </p:spPr>
      </p:pic>
      <p:pic>
        <p:nvPicPr>
          <p:cNvPr id="120836" name="Picture 4"/>
          <p:cNvPicPr>
            <a:picLocks noChangeAspect="1" noChangeArrowheads="1"/>
          </p:cNvPicPr>
          <p:nvPr/>
        </p:nvPicPr>
        <p:blipFill>
          <a:blip r:embed="rId4"/>
          <a:srcRect/>
          <a:stretch>
            <a:fillRect/>
          </a:stretch>
        </p:blipFill>
        <p:spPr bwMode="auto">
          <a:xfrm>
            <a:off x="0" y="4064000"/>
            <a:ext cx="3454400" cy="925513"/>
          </a:xfrm>
          <a:prstGeom prst="rect">
            <a:avLst/>
          </a:prstGeom>
          <a:noFill/>
          <a:ln w="9525">
            <a:noFill/>
            <a:miter lim="800000"/>
            <a:headEnd/>
            <a:tailEnd/>
          </a:ln>
        </p:spPr>
      </p:pic>
      <p:sp>
        <p:nvSpPr>
          <p:cNvPr id="120837" name="Text Box 11"/>
          <p:cNvSpPr txBox="1">
            <a:spLocks noChangeArrowheads="1"/>
          </p:cNvSpPr>
          <p:nvPr/>
        </p:nvSpPr>
        <p:spPr bwMode="auto">
          <a:xfrm>
            <a:off x="152400" y="6172200"/>
            <a:ext cx="8729663" cy="457200"/>
          </a:xfrm>
          <a:prstGeom prst="rect">
            <a:avLst/>
          </a:prstGeom>
          <a:noFill/>
          <a:ln w="9525">
            <a:noFill/>
            <a:miter lim="800000"/>
            <a:headEnd/>
            <a:tailEnd/>
          </a:ln>
        </p:spPr>
        <p:txBody>
          <a:bodyPr wrap="none">
            <a:prstTxWarp prst="textNoShape">
              <a:avLst/>
            </a:prstTxWarp>
            <a:spAutoFit/>
          </a:bodyPr>
          <a:lstStyle/>
          <a:p>
            <a:r>
              <a:rPr lang="en-GB">
                <a:solidFill>
                  <a:schemeClr val="bg1"/>
                </a:solidFill>
              </a:rPr>
              <a:t>Our approach can be combined with these hardware methods</a:t>
            </a:r>
            <a:endParaRPr lang="en-US">
              <a:solidFill>
                <a:schemeClr val="bg1"/>
              </a:solidFill>
            </a:endParaRPr>
          </a:p>
        </p:txBody>
      </p:sp>
      <p:sp>
        <p:nvSpPr>
          <p:cNvPr id="120838"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20839" name="Rectangle 13"/>
          <p:cNvSpPr>
            <a:spLocks noChangeArrowheads="1"/>
          </p:cNvSpPr>
          <p:nvPr/>
        </p:nvSpPr>
        <p:spPr bwMode="auto">
          <a:xfrm>
            <a:off x="249238" y="150813"/>
            <a:ext cx="8458200" cy="1098550"/>
          </a:xfrm>
          <a:prstGeom prst="rect">
            <a:avLst/>
          </a:prstGeom>
          <a:noFill/>
          <a:ln w="9525">
            <a:noFill/>
            <a:miter lim="800000"/>
            <a:headEnd/>
            <a:tailEnd/>
          </a:ln>
        </p:spPr>
        <p:txBody>
          <a:bodyPr anchor="ctr">
            <a:prstTxWarp prst="textNoShape">
              <a:avLst/>
            </a:prstTxWarp>
          </a:bodyPr>
          <a:lstStyle/>
          <a:p>
            <a:pPr eaLnBrk="0"/>
            <a:r>
              <a:rPr lang="en-US" sz="3700">
                <a:solidFill>
                  <a:schemeClr val="bg1"/>
                </a:solidFill>
                <a:latin typeface="Albertus Extra Bold" pitchFamily="34" charset="0"/>
              </a:rPr>
              <a:t>Existing work on image deblurring</a:t>
            </a:r>
          </a:p>
        </p:txBody>
      </p:sp>
      <p:pic>
        <p:nvPicPr>
          <p:cNvPr id="28688" name="Picture 16"/>
          <p:cNvPicPr>
            <a:picLocks noChangeAspect="1" noChangeArrowheads="1"/>
          </p:cNvPicPr>
          <p:nvPr/>
        </p:nvPicPr>
        <p:blipFill>
          <a:blip r:embed="rId5"/>
          <a:srcRect/>
          <a:stretch>
            <a:fillRect/>
          </a:stretch>
        </p:blipFill>
        <p:spPr bwMode="auto">
          <a:xfrm>
            <a:off x="3602038" y="2554288"/>
            <a:ext cx="2382837" cy="2427287"/>
          </a:xfrm>
          <a:prstGeom prst="rect">
            <a:avLst/>
          </a:prstGeom>
          <a:noFill/>
          <a:ln w="9525">
            <a:noFill/>
            <a:miter lim="800000"/>
            <a:headEnd/>
            <a:tailEnd/>
          </a:ln>
        </p:spPr>
      </p:pic>
      <p:sp>
        <p:nvSpPr>
          <p:cNvPr id="28689" name="Text Box 17"/>
          <p:cNvSpPr txBox="1">
            <a:spLocks noChangeArrowheads="1"/>
          </p:cNvSpPr>
          <p:nvPr/>
        </p:nvSpPr>
        <p:spPr bwMode="auto">
          <a:xfrm>
            <a:off x="3790950" y="5062538"/>
            <a:ext cx="2036763" cy="822325"/>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Ben-Ezra and</a:t>
            </a:r>
            <a:br>
              <a:rPr lang="en-US">
                <a:solidFill>
                  <a:schemeClr val="bg1"/>
                </a:solidFill>
              </a:rPr>
            </a:br>
            <a:r>
              <a:rPr lang="en-US">
                <a:solidFill>
                  <a:schemeClr val="bg1"/>
                </a:solidFill>
              </a:rPr>
              <a:t> Nayar 2004</a:t>
            </a:r>
          </a:p>
        </p:txBody>
      </p:sp>
      <p:pic>
        <p:nvPicPr>
          <p:cNvPr id="28690" name="Picture 18"/>
          <p:cNvPicPr>
            <a:picLocks noChangeAspect="1" noChangeArrowheads="1"/>
          </p:cNvPicPr>
          <p:nvPr/>
        </p:nvPicPr>
        <p:blipFill>
          <a:blip r:embed="rId6"/>
          <a:srcRect/>
          <a:stretch>
            <a:fillRect/>
          </a:stretch>
        </p:blipFill>
        <p:spPr bwMode="auto">
          <a:xfrm>
            <a:off x="6188075" y="2638425"/>
            <a:ext cx="2955925" cy="2200275"/>
          </a:xfrm>
          <a:prstGeom prst="rect">
            <a:avLst/>
          </a:prstGeom>
          <a:noFill/>
          <a:ln w="9525">
            <a:noFill/>
            <a:miter lim="800000"/>
            <a:headEnd/>
            <a:tailEnd/>
          </a:ln>
        </p:spPr>
      </p:pic>
      <p:sp>
        <p:nvSpPr>
          <p:cNvPr id="28691" name="Text Box 19"/>
          <p:cNvSpPr txBox="1">
            <a:spLocks noChangeArrowheads="1"/>
          </p:cNvSpPr>
          <p:nvPr/>
        </p:nvSpPr>
        <p:spPr bwMode="auto">
          <a:xfrm>
            <a:off x="6245225" y="5046663"/>
            <a:ext cx="2898775" cy="822325"/>
          </a:xfrm>
          <a:prstGeom prst="rect">
            <a:avLst/>
          </a:prstGeom>
          <a:noFill/>
          <a:ln w="9525">
            <a:noFill/>
            <a:miter lim="800000"/>
            <a:headEnd/>
            <a:tailEnd/>
          </a:ln>
        </p:spPr>
        <p:txBody>
          <a:bodyPr>
            <a:prstTxWarp prst="textNoShape">
              <a:avLst/>
            </a:prstTxWarp>
            <a:spAutoFit/>
          </a:bodyPr>
          <a:lstStyle/>
          <a:p>
            <a:pPr algn="ctr"/>
            <a:r>
              <a:rPr lang="en-US">
                <a:solidFill>
                  <a:schemeClr val="bg1"/>
                </a:solidFill>
              </a:rPr>
              <a:t>Raskar et al. SIGGRAPH 2006</a:t>
            </a:r>
          </a:p>
        </p:txBody>
      </p:sp>
      <p:sp>
        <p:nvSpPr>
          <p:cNvPr id="28692" name="Text Box 20"/>
          <p:cNvSpPr txBox="1">
            <a:spLocks noChangeArrowheads="1"/>
          </p:cNvSpPr>
          <p:nvPr/>
        </p:nvSpPr>
        <p:spPr bwMode="auto">
          <a:xfrm>
            <a:off x="3746500" y="2032000"/>
            <a:ext cx="2071688" cy="457200"/>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Dual cameras</a:t>
            </a:r>
          </a:p>
        </p:txBody>
      </p:sp>
      <p:sp>
        <p:nvSpPr>
          <p:cNvPr id="28693" name="Text Box 21"/>
          <p:cNvSpPr txBox="1">
            <a:spLocks noChangeArrowheads="1"/>
          </p:cNvSpPr>
          <p:nvPr/>
        </p:nvSpPr>
        <p:spPr bwMode="auto">
          <a:xfrm>
            <a:off x="6557963" y="2014538"/>
            <a:ext cx="2155825" cy="457200"/>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Coded shutter</a:t>
            </a:r>
          </a:p>
        </p:txBody>
      </p:sp>
      <p:sp>
        <p:nvSpPr>
          <p:cNvPr id="120846" name="Text Box 22"/>
          <p:cNvSpPr txBox="1">
            <a:spLocks noChangeArrowheads="1"/>
          </p:cNvSpPr>
          <p:nvPr/>
        </p:nvSpPr>
        <p:spPr bwMode="auto">
          <a:xfrm>
            <a:off x="409575" y="2051050"/>
            <a:ext cx="2563813" cy="457200"/>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Image stabilizers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9" grpId="0"/>
      <p:bldP spid="28691" grpId="0"/>
      <p:bldP spid="28692" grpId="0"/>
      <p:bldP spid="28693" grpId="0"/>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Three sources of information</a:t>
            </a:r>
          </a:p>
        </p:txBody>
      </p:sp>
      <p:sp>
        <p:nvSpPr>
          <p:cNvPr id="348163" name="Rectangle 3"/>
          <p:cNvSpPr>
            <a:spLocks noGrp="1" noChangeArrowheads="1"/>
          </p:cNvSpPr>
          <p:nvPr>
            <p:ph type="body" idx="1"/>
          </p:nvPr>
        </p:nvSpPr>
        <p:spPr>
          <a:xfrm>
            <a:off x="179388" y="1042988"/>
            <a:ext cx="8415337" cy="622300"/>
          </a:xfrm>
        </p:spPr>
        <p:txBody>
          <a:bodyPr/>
          <a:lstStyle/>
          <a:p>
            <a:pPr hangingPunct="1">
              <a:buFontTx/>
              <a:buNone/>
            </a:pPr>
            <a:r>
              <a:rPr lang="en-US">
                <a:ea typeface="ＭＳ Ｐゴシック" pitchFamily="-1" charset="-128"/>
                <a:cs typeface="ＭＳ Ｐゴシック" pitchFamily="-1" charset="-128"/>
              </a:rPr>
              <a:t>1. Reconstruction constraint:</a:t>
            </a:r>
          </a:p>
        </p:txBody>
      </p:sp>
      <p:grpSp>
        <p:nvGrpSpPr>
          <p:cNvPr id="122884" name="Group 4"/>
          <p:cNvGrpSpPr>
            <a:grpSpLocks/>
          </p:cNvGrpSpPr>
          <p:nvPr/>
        </p:nvGrpSpPr>
        <p:grpSpPr bwMode="auto">
          <a:xfrm>
            <a:off x="566738" y="1954213"/>
            <a:ext cx="7434262" cy="2479675"/>
            <a:chOff x="357" y="1231"/>
            <a:chExt cx="4683" cy="1562"/>
          </a:xfrm>
        </p:grpSpPr>
        <p:pic>
          <p:nvPicPr>
            <p:cNvPr id="122896" name="Picture 5"/>
            <p:cNvPicPr>
              <a:picLocks noChangeAspect="1" noChangeArrowheads="1"/>
            </p:cNvPicPr>
            <p:nvPr/>
          </p:nvPicPr>
          <p:blipFill>
            <a:blip r:embed="rId3"/>
            <a:srcRect/>
            <a:stretch>
              <a:fillRect/>
            </a:stretch>
          </p:blipFill>
          <p:spPr bwMode="auto">
            <a:xfrm>
              <a:off x="2278" y="1526"/>
              <a:ext cx="816" cy="812"/>
            </a:xfrm>
            <a:prstGeom prst="rect">
              <a:avLst/>
            </a:prstGeom>
            <a:noFill/>
            <a:ln w="9525">
              <a:solidFill>
                <a:schemeClr val="bg1"/>
              </a:solidFill>
              <a:miter lim="800000"/>
              <a:headEnd/>
              <a:tailEnd/>
            </a:ln>
          </p:spPr>
        </p:pic>
        <p:pic>
          <p:nvPicPr>
            <p:cNvPr id="122897" name="Picture 6"/>
            <p:cNvPicPr>
              <a:picLocks noChangeAspect="1" noChangeArrowheads="1"/>
            </p:cNvPicPr>
            <p:nvPr/>
          </p:nvPicPr>
          <p:blipFill>
            <a:blip r:embed="rId4"/>
            <a:srcRect l="2803" t="12834" r="19760" b="2528"/>
            <a:stretch>
              <a:fillRect/>
            </a:stretch>
          </p:blipFill>
          <p:spPr bwMode="auto">
            <a:xfrm>
              <a:off x="459" y="1352"/>
              <a:ext cx="1401" cy="1052"/>
            </a:xfrm>
            <a:prstGeom prst="rect">
              <a:avLst/>
            </a:prstGeom>
            <a:noFill/>
            <a:ln w="9525">
              <a:noFill/>
              <a:miter lim="800000"/>
              <a:headEnd/>
              <a:tailEnd/>
            </a:ln>
          </p:spPr>
        </p:pic>
        <p:pic>
          <p:nvPicPr>
            <p:cNvPr id="122898" name="Picture 7" descr="stata_blur"/>
            <p:cNvPicPr>
              <a:picLocks noChangeAspect="1" noChangeArrowheads="1"/>
            </p:cNvPicPr>
            <p:nvPr/>
          </p:nvPicPr>
          <p:blipFill>
            <a:blip r:embed="rId5"/>
            <a:srcRect l="2849" t="13071" r="20229" b="2490"/>
            <a:stretch>
              <a:fillRect/>
            </a:stretch>
          </p:blipFill>
          <p:spPr bwMode="auto">
            <a:xfrm>
              <a:off x="3642" y="1390"/>
              <a:ext cx="1398" cy="1054"/>
            </a:xfrm>
            <a:prstGeom prst="rect">
              <a:avLst/>
            </a:prstGeom>
            <a:noFill/>
            <a:ln w="9525">
              <a:noFill/>
              <a:miter lim="800000"/>
              <a:headEnd/>
              <a:tailEnd/>
            </a:ln>
          </p:spPr>
        </p:pic>
        <p:sp>
          <p:nvSpPr>
            <p:cNvPr id="122899" name="Text Box 8"/>
            <p:cNvSpPr txBox="1">
              <a:spLocks noChangeArrowheads="1"/>
            </p:cNvSpPr>
            <p:nvPr/>
          </p:nvSpPr>
          <p:spPr bwMode="auto">
            <a:xfrm>
              <a:off x="3277" y="1707"/>
              <a:ext cx="284"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rPr>
                <a:t>=</a:t>
              </a:r>
            </a:p>
          </p:txBody>
        </p:sp>
        <p:sp>
          <p:nvSpPr>
            <p:cNvPr id="122900" name="Text Box 9"/>
            <p:cNvSpPr txBox="1">
              <a:spLocks noChangeArrowheads="1"/>
            </p:cNvSpPr>
            <p:nvPr/>
          </p:nvSpPr>
          <p:spPr bwMode="auto">
            <a:xfrm>
              <a:off x="1908" y="1714"/>
              <a:ext cx="337" cy="404"/>
            </a:xfrm>
            <a:prstGeom prst="rect">
              <a:avLst/>
            </a:prstGeom>
            <a:noFill/>
            <a:ln w="9525">
              <a:noFill/>
              <a:miter lim="800000"/>
              <a:headEnd/>
              <a:tailEnd/>
            </a:ln>
          </p:spPr>
          <p:txBody>
            <a:bodyPr wrap="none">
              <a:prstTxWarp prst="textNoShape">
                <a:avLst/>
              </a:prstTxWarp>
              <a:spAutoFit/>
            </a:bodyPr>
            <a:lstStyle/>
            <a:p>
              <a:r>
                <a:rPr lang="en-US" sz="3600">
                  <a:solidFill>
                    <a:schemeClr val="bg1"/>
                  </a:solidFill>
                  <a:sym typeface="Symbol" pitchFamily="-1" charset="2"/>
                </a:rPr>
                <a:t></a:t>
              </a:r>
            </a:p>
          </p:txBody>
        </p:sp>
        <p:sp>
          <p:nvSpPr>
            <p:cNvPr id="122901" name="Text Box 10"/>
            <p:cNvSpPr txBox="1">
              <a:spLocks noChangeArrowheads="1"/>
            </p:cNvSpPr>
            <p:nvPr/>
          </p:nvSpPr>
          <p:spPr bwMode="auto">
            <a:xfrm>
              <a:off x="3644" y="2444"/>
              <a:ext cx="1372" cy="231"/>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Input blurry image</a:t>
              </a:r>
            </a:p>
          </p:txBody>
        </p:sp>
        <p:sp>
          <p:nvSpPr>
            <p:cNvPr id="122902" name="Text Box 11"/>
            <p:cNvSpPr txBox="1">
              <a:spLocks noChangeArrowheads="1"/>
            </p:cNvSpPr>
            <p:nvPr/>
          </p:nvSpPr>
          <p:spPr bwMode="auto">
            <a:xfrm>
              <a:off x="365" y="2432"/>
              <a:ext cx="1612" cy="231"/>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Estimated sharp image</a:t>
              </a:r>
            </a:p>
          </p:txBody>
        </p:sp>
        <p:sp>
          <p:nvSpPr>
            <p:cNvPr id="122903" name="Text Box 12"/>
            <p:cNvSpPr txBox="1">
              <a:spLocks noChangeArrowheads="1"/>
            </p:cNvSpPr>
            <p:nvPr/>
          </p:nvSpPr>
          <p:spPr bwMode="auto">
            <a:xfrm>
              <a:off x="2246" y="2320"/>
              <a:ext cx="856" cy="404"/>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Estimated</a:t>
              </a:r>
              <a:br>
                <a:rPr lang="en-US" sz="1800">
                  <a:solidFill>
                    <a:schemeClr val="bg1"/>
                  </a:solidFill>
                </a:rPr>
              </a:br>
              <a:r>
                <a:rPr lang="en-US" sz="1800">
                  <a:solidFill>
                    <a:schemeClr val="bg1"/>
                  </a:solidFill>
                </a:rPr>
                <a:t>blur kernel</a:t>
              </a:r>
            </a:p>
          </p:txBody>
        </p:sp>
        <p:sp>
          <p:nvSpPr>
            <p:cNvPr id="122904" name="AutoShape 13"/>
            <p:cNvSpPr>
              <a:spLocks noChangeArrowheads="1"/>
            </p:cNvSpPr>
            <p:nvPr/>
          </p:nvSpPr>
          <p:spPr bwMode="auto">
            <a:xfrm>
              <a:off x="357" y="1231"/>
              <a:ext cx="2844" cy="1562"/>
            </a:xfrm>
            <a:prstGeom prst="bracketPair">
              <a:avLst>
                <a:gd name="adj" fmla="val 16667"/>
              </a:avLst>
            </a:prstGeom>
            <a:noFill/>
            <a:ln w="31750">
              <a:solidFill>
                <a:schemeClr val="bg1"/>
              </a:solidFill>
              <a:round/>
              <a:headEnd/>
              <a:tailEnd/>
            </a:ln>
          </p:spPr>
          <p:txBody>
            <a:bodyPr wrap="none" anchor="ctr">
              <a:prstTxWarp prst="textNoShape">
                <a:avLst/>
              </a:prstTxWarp>
            </a:bodyPr>
            <a:lstStyle/>
            <a:p>
              <a:endParaRPr lang="en-US" sz="1800"/>
            </a:p>
          </p:txBody>
        </p:sp>
      </p:grpSp>
      <p:sp>
        <p:nvSpPr>
          <p:cNvPr id="348175" name="Rectangle 15"/>
          <p:cNvSpPr>
            <a:spLocks noChangeArrowheads="1"/>
          </p:cNvSpPr>
          <p:nvPr/>
        </p:nvSpPr>
        <p:spPr bwMode="auto">
          <a:xfrm>
            <a:off x="312738" y="4654550"/>
            <a:ext cx="3375025" cy="622300"/>
          </a:xfrm>
          <a:prstGeom prst="rect">
            <a:avLst/>
          </a:prstGeom>
          <a:noFill/>
          <a:ln w="9525">
            <a:noFill/>
            <a:miter lim="800000"/>
            <a:headEnd/>
            <a:tailEnd/>
          </a:ln>
        </p:spPr>
        <p:txBody>
          <a:bodyPr>
            <a:prstTxWarp prst="textNoShape">
              <a:avLst/>
            </a:prstTxWarp>
          </a:bodyPr>
          <a:lstStyle/>
          <a:p>
            <a:pPr marL="342900" indent="-342900" eaLnBrk="0">
              <a:lnSpc>
                <a:spcPct val="110000"/>
              </a:lnSpc>
              <a:spcBef>
                <a:spcPts val="600"/>
              </a:spcBef>
              <a:spcAft>
                <a:spcPts val="600"/>
              </a:spcAft>
              <a:buClr>
                <a:schemeClr val="bg1"/>
              </a:buClr>
              <a:buSzPct val="110000"/>
            </a:pPr>
            <a:r>
              <a:rPr lang="en-US" sz="3100">
                <a:solidFill>
                  <a:srgbClr val="FF33CC"/>
                </a:solidFill>
              </a:rPr>
              <a:t>2. Image prior:</a:t>
            </a:r>
          </a:p>
        </p:txBody>
      </p:sp>
      <p:pic>
        <p:nvPicPr>
          <p:cNvPr id="348176" name="Picture 16"/>
          <p:cNvPicPr>
            <a:picLocks noChangeAspect="1" noChangeArrowheads="1"/>
          </p:cNvPicPr>
          <p:nvPr/>
        </p:nvPicPr>
        <p:blipFill>
          <a:blip r:embed="rId6"/>
          <a:srcRect/>
          <a:stretch>
            <a:fillRect/>
          </a:stretch>
        </p:blipFill>
        <p:spPr bwMode="auto">
          <a:xfrm>
            <a:off x="422275" y="5289550"/>
            <a:ext cx="1978025" cy="1568450"/>
          </a:xfrm>
          <a:prstGeom prst="rect">
            <a:avLst/>
          </a:prstGeom>
          <a:noFill/>
          <a:ln w="9525">
            <a:noFill/>
            <a:miter lim="800000"/>
            <a:headEnd/>
            <a:tailEnd/>
          </a:ln>
        </p:spPr>
      </p:pic>
      <p:sp>
        <p:nvSpPr>
          <p:cNvPr id="348177" name="Rectangle 17"/>
          <p:cNvSpPr>
            <a:spLocks noChangeArrowheads="1"/>
          </p:cNvSpPr>
          <p:nvPr/>
        </p:nvSpPr>
        <p:spPr bwMode="auto">
          <a:xfrm>
            <a:off x="708025" y="2138363"/>
            <a:ext cx="2263775" cy="1689100"/>
          </a:xfrm>
          <a:prstGeom prst="rect">
            <a:avLst/>
          </a:prstGeom>
          <a:noFill/>
          <a:ln w="50800">
            <a:solidFill>
              <a:srgbClr val="FF00FF"/>
            </a:solidFill>
            <a:miter lim="800000"/>
            <a:headEnd/>
            <a:tailEnd/>
          </a:ln>
        </p:spPr>
        <p:txBody>
          <a:bodyPr wrap="none" anchor="ctr">
            <a:prstTxWarp prst="textNoShape">
              <a:avLst/>
            </a:prstTxWarp>
          </a:bodyPr>
          <a:lstStyle/>
          <a:p>
            <a:endParaRPr lang="en-US" sz="1800"/>
          </a:p>
        </p:txBody>
      </p:sp>
      <p:sp>
        <p:nvSpPr>
          <p:cNvPr id="122888" name="Line 20"/>
          <p:cNvSpPr>
            <a:spLocks/>
          </p:cNvSpPr>
          <p:nvPr/>
        </p:nvSpPr>
        <p:spPr bwMode="auto">
          <a:xfrm>
            <a:off x="307975" y="103822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grpSp>
        <p:nvGrpSpPr>
          <p:cNvPr id="3" name="Group 23"/>
          <p:cNvGrpSpPr>
            <a:grpSpLocks/>
          </p:cNvGrpSpPr>
          <p:nvPr/>
        </p:nvGrpSpPr>
        <p:grpSpPr bwMode="auto">
          <a:xfrm>
            <a:off x="3582988" y="2413000"/>
            <a:ext cx="4970462" cy="4273550"/>
            <a:chOff x="2257" y="1520"/>
            <a:chExt cx="3131" cy="2692"/>
          </a:xfrm>
        </p:grpSpPr>
        <p:sp>
          <p:nvSpPr>
            <p:cNvPr id="122891" name="Rectangle 24"/>
            <p:cNvSpPr>
              <a:spLocks noChangeArrowheads="1"/>
            </p:cNvSpPr>
            <p:nvPr/>
          </p:nvSpPr>
          <p:spPr bwMode="auto">
            <a:xfrm>
              <a:off x="3262" y="2923"/>
              <a:ext cx="2126" cy="392"/>
            </a:xfrm>
            <a:prstGeom prst="rect">
              <a:avLst/>
            </a:prstGeom>
            <a:noFill/>
            <a:ln w="9525">
              <a:noFill/>
              <a:miter lim="800000"/>
              <a:headEnd/>
              <a:tailEnd/>
            </a:ln>
          </p:spPr>
          <p:txBody>
            <a:bodyPr>
              <a:prstTxWarp prst="textNoShape">
                <a:avLst/>
              </a:prstTxWarp>
            </a:bodyPr>
            <a:lstStyle/>
            <a:p>
              <a:pPr marL="342900" indent="-342900" eaLnBrk="0">
                <a:lnSpc>
                  <a:spcPct val="110000"/>
                </a:lnSpc>
                <a:spcBef>
                  <a:spcPts val="600"/>
                </a:spcBef>
                <a:spcAft>
                  <a:spcPts val="600"/>
                </a:spcAft>
                <a:buClr>
                  <a:schemeClr val="bg1"/>
                </a:buClr>
                <a:buSzPct val="110000"/>
              </a:pPr>
              <a:r>
                <a:rPr lang="en-US" sz="3100">
                  <a:solidFill>
                    <a:srgbClr val="FFFF00"/>
                  </a:solidFill>
                </a:rPr>
                <a:t>3. Blur prior:</a:t>
              </a:r>
            </a:p>
          </p:txBody>
        </p:sp>
        <p:pic>
          <p:nvPicPr>
            <p:cNvPr id="122892" name="Picture 25"/>
            <p:cNvPicPr>
              <a:picLocks noChangeAspect="1" noChangeArrowheads="1"/>
            </p:cNvPicPr>
            <p:nvPr/>
          </p:nvPicPr>
          <p:blipFill>
            <a:blip r:embed="rId3"/>
            <a:srcRect/>
            <a:stretch>
              <a:fillRect/>
            </a:stretch>
          </p:blipFill>
          <p:spPr bwMode="auto">
            <a:xfrm>
              <a:off x="3447" y="3393"/>
              <a:ext cx="816" cy="812"/>
            </a:xfrm>
            <a:prstGeom prst="rect">
              <a:avLst/>
            </a:prstGeom>
            <a:noFill/>
            <a:ln w="9525">
              <a:solidFill>
                <a:schemeClr val="bg1"/>
              </a:solidFill>
              <a:miter lim="800000"/>
              <a:headEnd/>
              <a:tailEnd/>
            </a:ln>
          </p:spPr>
        </p:pic>
        <p:sp>
          <p:nvSpPr>
            <p:cNvPr id="122893" name="Text Box 26"/>
            <p:cNvSpPr txBox="1">
              <a:spLocks noChangeArrowheads="1"/>
            </p:cNvSpPr>
            <p:nvPr/>
          </p:nvSpPr>
          <p:spPr bwMode="auto">
            <a:xfrm>
              <a:off x="4350" y="3411"/>
              <a:ext cx="820" cy="748"/>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Positive</a:t>
              </a:r>
            </a:p>
            <a:p>
              <a:pPr algn="ctr"/>
              <a:r>
                <a:rPr lang="en-US">
                  <a:solidFill>
                    <a:schemeClr val="bg1"/>
                  </a:solidFill>
                </a:rPr>
                <a:t>&amp;</a:t>
              </a:r>
            </a:p>
            <a:p>
              <a:pPr algn="ctr"/>
              <a:r>
                <a:rPr lang="en-US">
                  <a:solidFill>
                    <a:schemeClr val="bg1"/>
                  </a:solidFill>
                </a:rPr>
                <a:t>Sparse</a:t>
              </a:r>
            </a:p>
          </p:txBody>
        </p:sp>
        <p:sp>
          <p:nvSpPr>
            <p:cNvPr id="122894" name="Rectangle 27"/>
            <p:cNvSpPr>
              <a:spLocks noChangeArrowheads="1"/>
            </p:cNvSpPr>
            <p:nvPr/>
          </p:nvSpPr>
          <p:spPr bwMode="auto">
            <a:xfrm>
              <a:off x="3428" y="3383"/>
              <a:ext cx="855" cy="829"/>
            </a:xfrm>
            <a:prstGeom prst="rect">
              <a:avLst/>
            </a:prstGeom>
            <a:noFill/>
            <a:ln w="50800">
              <a:solidFill>
                <a:srgbClr val="FFFF00"/>
              </a:solidFill>
              <a:miter lim="800000"/>
              <a:headEnd/>
              <a:tailEnd/>
            </a:ln>
          </p:spPr>
          <p:txBody>
            <a:bodyPr wrap="none" anchor="ctr">
              <a:prstTxWarp prst="textNoShape">
                <a:avLst/>
              </a:prstTxWarp>
            </a:bodyPr>
            <a:lstStyle/>
            <a:p>
              <a:endParaRPr lang="en-US" sz="1800"/>
            </a:p>
          </p:txBody>
        </p:sp>
        <p:sp>
          <p:nvSpPr>
            <p:cNvPr id="122895" name="Rectangle 28"/>
            <p:cNvSpPr>
              <a:spLocks noChangeArrowheads="1"/>
            </p:cNvSpPr>
            <p:nvPr/>
          </p:nvSpPr>
          <p:spPr bwMode="auto">
            <a:xfrm>
              <a:off x="2257" y="1520"/>
              <a:ext cx="855" cy="829"/>
            </a:xfrm>
            <a:prstGeom prst="rect">
              <a:avLst/>
            </a:prstGeom>
            <a:noFill/>
            <a:ln w="50800">
              <a:solidFill>
                <a:srgbClr val="FFFF00"/>
              </a:solidFill>
              <a:miter lim="800000"/>
              <a:headEnd/>
              <a:tailEnd/>
            </a:ln>
          </p:spPr>
          <p:txBody>
            <a:bodyPr wrap="none" anchor="ctr">
              <a:prstTxWarp prst="textNoShape">
                <a:avLst/>
              </a:prstTxWarp>
            </a:bodyPr>
            <a:lstStyle/>
            <a:p>
              <a:endParaRPr lang="en-US" sz="1800"/>
            </a:p>
          </p:txBody>
        </p:sp>
      </p:grpSp>
      <p:sp>
        <p:nvSpPr>
          <p:cNvPr id="348189" name="Rectangle 29"/>
          <p:cNvSpPr>
            <a:spLocks noChangeArrowheads="1"/>
          </p:cNvSpPr>
          <p:nvPr/>
        </p:nvSpPr>
        <p:spPr bwMode="auto">
          <a:xfrm>
            <a:off x="2489200" y="5759450"/>
            <a:ext cx="1782763" cy="701675"/>
          </a:xfrm>
          <a:prstGeom prst="rect">
            <a:avLst/>
          </a:prstGeom>
          <a:noFill/>
          <a:ln w="9525">
            <a:noFill/>
            <a:miter lim="800000"/>
            <a:headEnd/>
            <a:tailEnd/>
          </a:ln>
        </p:spPr>
        <p:txBody>
          <a:bodyPr>
            <a:prstTxWarp prst="textNoShape">
              <a:avLst/>
            </a:prstTxWarp>
            <a:spAutoFit/>
          </a:bodyPr>
          <a:lstStyle/>
          <a:p>
            <a:r>
              <a:rPr lang="en-US" sz="2000">
                <a:solidFill>
                  <a:schemeClr val="bg1"/>
                </a:solidFill>
              </a:rPr>
              <a:t>Distribution of gradients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8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8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1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build="p"/>
      <p:bldP spid="348175" grpId="0"/>
      <p:bldP spid="348177" grpId="0" animBg="1"/>
      <p:bldP spid="348189" grpId="0"/>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4930" name="Picture 4"/>
          <p:cNvPicPr>
            <a:picLocks noChangeAspect="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Slide Number Placeholder 1"/>
          <p:cNvSpPr>
            <a:spLocks noGrp="1"/>
          </p:cNvSpPr>
          <p:nvPr>
            <p:ph type="sldNum" sz="quarter" idx="12"/>
          </p:nvPr>
        </p:nvSpPr>
        <p:spPr>
          <a:noFill/>
        </p:spPr>
        <p:txBody>
          <a:bodyPr/>
          <a:lstStyle/>
          <a:p>
            <a:fld id="{B02F51B8-DDEC-5441-938B-8D61629517F2}" type="slidenum">
              <a:rPr lang="en-US" smtClean="0"/>
              <a:pPr/>
              <a:t>65</a:t>
            </a:fld>
            <a:endParaRPr lang="en-US" smtClean="0"/>
          </a:p>
        </p:txBody>
      </p:sp>
      <p:pic>
        <p:nvPicPr>
          <p:cNvPr id="125955" name="Picture 2"/>
          <p:cNvPicPr>
            <a:picLocks noChangeAspect="1"/>
          </p:cNvPicPr>
          <p:nvPr/>
        </p:nvPicPr>
        <p:blipFill>
          <a:blip r:embed="rId2"/>
          <a:srcRect/>
          <a:stretch>
            <a:fillRect/>
          </a:stretch>
        </p:blipFill>
        <p:spPr bwMode="auto">
          <a:xfrm>
            <a:off x="0" y="0"/>
            <a:ext cx="9144000" cy="685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Slide Number Placeholder 1"/>
          <p:cNvSpPr>
            <a:spLocks noGrp="1"/>
          </p:cNvSpPr>
          <p:nvPr>
            <p:ph type="sldNum" sz="quarter" idx="12"/>
          </p:nvPr>
        </p:nvSpPr>
        <p:spPr>
          <a:noFill/>
        </p:spPr>
        <p:txBody>
          <a:bodyPr/>
          <a:lstStyle/>
          <a:p>
            <a:fld id="{EA72122D-EAAE-824E-86B5-894C95DD11E4}" type="slidenum">
              <a:rPr lang="en-US" smtClean="0"/>
              <a:pPr/>
              <a:t>66</a:t>
            </a:fld>
            <a:endParaRPr lang="en-US" smtClean="0"/>
          </a:p>
        </p:txBody>
      </p:sp>
      <p:pic>
        <p:nvPicPr>
          <p:cNvPr id="126979" name="Picture 2"/>
          <p:cNvPicPr>
            <a:picLocks noChangeAspect="1"/>
          </p:cNvPicPr>
          <p:nvPr/>
        </p:nvPicPr>
        <p:blipFill>
          <a:blip r:embed="rId2"/>
          <a:srcRect/>
          <a:stretch>
            <a:fillRect/>
          </a:stretch>
        </p:blipFill>
        <p:spPr bwMode="auto">
          <a:xfrm>
            <a:off x="0" y="0"/>
            <a:ext cx="91503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Slide Number Placeholder 1"/>
          <p:cNvSpPr>
            <a:spLocks noGrp="1"/>
          </p:cNvSpPr>
          <p:nvPr>
            <p:ph type="sldNum" sz="quarter" idx="12"/>
          </p:nvPr>
        </p:nvSpPr>
        <p:spPr>
          <a:noFill/>
        </p:spPr>
        <p:txBody>
          <a:bodyPr/>
          <a:lstStyle/>
          <a:p>
            <a:fld id="{D54BDD48-8AF3-2241-B50A-59E09B0178F4}" type="slidenum">
              <a:rPr lang="en-US" smtClean="0"/>
              <a:pPr/>
              <a:t>67</a:t>
            </a:fld>
            <a:endParaRPr lang="en-US" smtClean="0"/>
          </a:p>
        </p:txBody>
      </p:sp>
      <p:pic>
        <p:nvPicPr>
          <p:cNvPr id="128003" name="Picture 2"/>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How do we use this information?</a:t>
            </a:r>
          </a:p>
        </p:txBody>
      </p:sp>
      <p:sp>
        <p:nvSpPr>
          <p:cNvPr id="129027" name="Rectangle 3"/>
          <p:cNvSpPr>
            <a:spLocks noGrp="1" noChangeArrowheads="1"/>
          </p:cNvSpPr>
          <p:nvPr>
            <p:ph type="body" idx="1"/>
          </p:nvPr>
        </p:nvSpPr>
        <p:spPr>
          <a:xfrm>
            <a:off x="138113" y="1604963"/>
            <a:ext cx="9005887" cy="3519487"/>
          </a:xfrm>
        </p:spPr>
        <p:txBody>
          <a:bodyPr/>
          <a:lstStyle/>
          <a:p>
            <a:pPr hangingPunct="1">
              <a:buFontTx/>
              <a:buNone/>
            </a:pPr>
            <a:r>
              <a:rPr lang="en-US" sz="2600">
                <a:ea typeface="ＭＳ Ｐゴシック" pitchFamily="-1" charset="-128"/>
                <a:cs typeface="ＭＳ Ｐゴシック" pitchFamily="-1" charset="-128"/>
              </a:rPr>
              <a:t>Obvious thing to do:</a:t>
            </a:r>
          </a:p>
          <a:p>
            <a:pPr lvl="1" hangingPunct="1"/>
            <a:r>
              <a:rPr lang="en-US" sz="2400"/>
              <a:t>Combine 3 terms into an objective function  </a:t>
            </a:r>
          </a:p>
          <a:p>
            <a:pPr lvl="1" hangingPunct="1"/>
            <a:r>
              <a:rPr lang="en-US" sz="2400"/>
              <a:t>Run conjugate gradient descent </a:t>
            </a:r>
          </a:p>
          <a:p>
            <a:pPr lvl="1" hangingPunct="1"/>
            <a:r>
              <a:rPr lang="en-US" sz="2400"/>
              <a:t>This is Maximum a-Posteriori (MAP) </a:t>
            </a:r>
          </a:p>
          <a:p>
            <a:pPr lvl="1" hangingPunct="1">
              <a:buFont typeface="Arial" pitchFamily="-1" charset="0"/>
              <a:buNone/>
            </a:pPr>
            <a:endParaRPr lang="en-US" sz="2400"/>
          </a:p>
          <a:p>
            <a:pPr lvl="1" hangingPunct="1">
              <a:buFont typeface="Arial" pitchFamily="-1" charset="0"/>
              <a:buNone/>
            </a:pPr>
            <a:endParaRPr lang="en-US" sz="240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2"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Results from MAP estimation</a:t>
            </a:r>
          </a:p>
        </p:txBody>
      </p:sp>
      <p:sp>
        <p:nvSpPr>
          <p:cNvPr id="386052" name="Text Box 4"/>
          <p:cNvSpPr txBox="1">
            <a:spLocks noChangeArrowheads="1"/>
          </p:cNvSpPr>
          <p:nvPr/>
        </p:nvSpPr>
        <p:spPr bwMode="auto">
          <a:xfrm>
            <a:off x="0" y="3776663"/>
            <a:ext cx="4770438" cy="457200"/>
          </a:xfrm>
          <a:prstGeom prst="rect">
            <a:avLst/>
          </a:prstGeom>
          <a:noFill/>
          <a:ln w="9525">
            <a:noFill/>
            <a:miter lim="800000"/>
            <a:headEnd/>
            <a:tailEnd/>
          </a:ln>
        </p:spPr>
        <p:txBody>
          <a:bodyPr>
            <a:prstTxWarp prst="textNoShape">
              <a:avLst/>
            </a:prstTxWarp>
            <a:spAutoFit/>
          </a:bodyPr>
          <a:lstStyle/>
          <a:p>
            <a:pPr algn="ctr"/>
            <a:r>
              <a:rPr lang="en-US">
                <a:solidFill>
                  <a:schemeClr val="bg1"/>
                </a:solidFill>
                <a:latin typeface="Century Schoolbook" pitchFamily="-1" charset="0"/>
              </a:rPr>
              <a:t>Maximum a-Posteriori (MAP)</a:t>
            </a:r>
          </a:p>
        </p:txBody>
      </p:sp>
      <p:sp>
        <p:nvSpPr>
          <p:cNvPr id="386053" name="Text Box 5"/>
          <p:cNvSpPr txBox="1">
            <a:spLocks noChangeArrowheads="1"/>
          </p:cNvSpPr>
          <p:nvPr/>
        </p:nvSpPr>
        <p:spPr bwMode="auto">
          <a:xfrm>
            <a:off x="3305175" y="3795713"/>
            <a:ext cx="7283450" cy="457200"/>
          </a:xfrm>
          <a:prstGeom prst="rect">
            <a:avLst/>
          </a:prstGeom>
          <a:noFill/>
          <a:ln w="9525">
            <a:noFill/>
            <a:miter lim="800000"/>
            <a:headEnd/>
            <a:tailEnd/>
          </a:ln>
        </p:spPr>
        <p:txBody>
          <a:bodyPr>
            <a:prstTxWarp prst="textNoShape">
              <a:avLst/>
            </a:prstTxWarp>
            <a:spAutoFit/>
          </a:bodyPr>
          <a:lstStyle/>
          <a:p>
            <a:pPr algn="ctr"/>
            <a:r>
              <a:rPr lang="en-US">
                <a:solidFill>
                  <a:schemeClr val="bg1"/>
                </a:solidFill>
                <a:latin typeface="Century Schoolbook" pitchFamily="-1" charset="0"/>
              </a:rPr>
              <a:t>Our method: Variational Bayes</a:t>
            </a:r>
          </a:p>
        </p:txBody>
      </p:sp>
      <p:graphicFrame>
        <p:nvGraphicFramePr>
          <p:cNvPr id="386054" name="Object 2"/>
          <p:cNvGraphicFramePr>
            <a:graphicFrameLocks noChangeAspect="1"/>
          </p:cNvGraphicFramePr>
          <p:nvPr/>
        </p:nvGraphicFramePr>
        <p:xfrm>
          <a:off x="5310188" y="4270375"/>
          <a:ext cx="3762375" cy="2406650"/>
        </p:xfrm>
        <a:graphic>
          <a:graphicData uri="http://schemas.openxmlformats.org/presentationml/2006/ole">
            <p:oleObj spid="_x0000_s130050" name="Image" r:id="rId3" imgW="9320635" imgH="6044444" progId="">
              <p:embed/>
            </p:oleObj>
          </a:graphicData>
        </a:graphic>
      </p:graphicFrame>
      <p:pic>
        <p:nvPicPr>
          <p:cNvPr id="386055" name="Picture 7"/>
          <p:cNvPicPr>
            <a:picLocks noChangeAspect="1" noChangeArrowheads="1"/>
          </p:cNvPicPr>
          <p:nvPr/>
        </p:nvPicPr>
        <p:blipFill>
          <a:blip r:embed="rId4"/>
          <a:srcRect l="76086" t="49165" r="13518" b="43098"/>
          <a:stretch>
            <a:fillRect/>
          </a:stretch>
        </p:blipFill>
        <p:spPr bwMode="auto">
          <a:xfrm>
            <a:off x="5080000" y="5411788"/>
            <a:ext cx="1376363" cy="1446212"/>
          </a:xfrm>
          <a:prstGeom prst="rect">
            <a:avLst/>
          </a:prstGeom>
          <a:noFill/>
          <a:ln w="9525">
            <a:solidFill>
              <a:schemeClr val="bg1"/>
            </a:solidFill>
            <a:miter lim="800000"/>
            <a:headEnd/>
            <a:tailEnd/>
          </a:ln>
        </p:spPr>
      </p:pic>
      <p:graphicFrame>
        <p:nvGraphicFramePr>
          <p:cNvPr id="386056" name="Object 3"/>
          <p:cNvGraphicFramePr>
            <a:graphicFrameLocks noChangeAspect="1"/>
          </p:cNvGraphicFramePr>
          <p:nvPr/>
        </p:nvGraphicFramePr>
        <p:xfrm>
          <a:off x="692150" y="4225925"/>
          <a:ext cx="3622675" cy="2433638"/>
        </p:xfrm>
        <a:graphic>
          <a:graphicData uri="http://schemas.openxmlformats.org/presentationml/2006/ole">
            <p:oleObj spid="_x0000_s130051" name="Image" r:id="rId5" imgW="6920635" imgH="4596825" progId="">
              <p:embed/>
            </p:oleObj>
          </a:graphicData>
        </a:graphic>
      </p:graphicFrame>
      <p:pic>
        <p:nvPicPr>
          <p:cNvPr id="386057" name="Picture 9"/>
          <p:cNvPicPr>
            <a:picLocks noChangeAspect="1" noChangeArrowheads="1"/>
          </p:cNvPicPr>
          <p:nvPr/>
        </p:nvPicPr>
        <p:blipFill>
          <a:blip r:embed="rId6"/>
          <a:srcRect l="75945" t="49165" r="13391" b="43098"/>
          <a:stretch>
            <a:fillRect/>
          </a:stretch>
        </p:blipFill>
        <p:spPr bwMode="auto">
          <a:xfrm>
            <a:off x="306388" y="5435600"/>
            <a:ext cx="1387475" cy="1422400"/>
          </a:xfrm>
          <a:prstGeom prst="rect">
            <a:avLst/>
          </a:prstGeom>
          <a:noFill/>
          <a:ln w="9525">
            <a:solidFill>
              <a:schemeClr val="bg1"/>
            </a:solidFill>
            <a:miter lim="800000"/>
            <a:headEnd/>
            <a:tailEnd/>
          </a:ln>
        </p:spPr>
      </p:pic>
      <p:pic>
        <p:nvPicPr>
          <p:cNvPr id="130057" name="Picture 10"/>
          <p:cNvPicPr>
            <a:picLocks noChangeAspect="1" noChangeArrowheads="1"/>
          </p:cNvPicPr>
          <p:nvPr/>
        </p:nvPicPr>
        <p:blipFill>
          <a:blip r:embed="rId7"/>
          <a:srcRect/>
          <a:stretch>
            <a:fillRect/>
          </a:stretch>
        </p:blipFill>
        <p:spPr bwMode="auto">
          <a:xfrm>
            <a:off x="2695575" y="1095375"/>
            <a:ext cx="3679825" cy="2373313"/>
          </a:xfrm>
          <a:prstGeom prst="rect">
            <a:avLst/>
          </a:prstGeom>
          <a:noFill/>
          <a:ln w="9525">
            <a:noFill/>
            <a:miter lim="800000"/>
            <a:headEnd/>
            <a:tailEnd/>
          </a:ln>
        </p:spPr>
      </p:pic>
      <p:sp>
        <p:nvSpPr>
          <p:cNvPr id="130058" name="Text Box 11"/>
          <p:cNvSpPr txBox="1">
            <a:spLocks noChangeArrowheads="1"/>
          </p:cNvSpPr>
          <p:nvPr/>
        </p:nvSpPr>
        <p:spPr bwMode="auto">
          <a:xfrm>
            <a:off x="266700" y="1774825"/>
            <a:ext cx="2293938" cy="822325"/>
          </a:xfrm>
          <a:prstGeom prst="rect">
            <a:avLst/>
          </a:prstGeom>
          <a:noFill/>
          <a:ln w="9525">
            <a:noFill/>
            <a:miter lim="800000"/>
            <a:headEnd/>
            <a:tailEnd/>
          </a:ln>
        </p:spPr>
        <p:txBody>
          <a:bodyPr>
            <a:prstTxWarp prst="textNoShape">
              <a:avLst/>
            </a:prstTxWarp>
            <a:spAutoFit/>
          </a:bodyPr>
          <a:lstStyle/>
          <a:p>
            <a:pPr algn="r"/>
            <a:r>
              <a:rPr lang="en-US">
                <a:solidFill>
                  <a:schemeClr val="bg1"/>
                </a:solidFill>
                <a:latin typeface="Century Schoolbook" pitchFamily="-1" charset="0"/>
              </a:rPr>
              <a:t>Input blurry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6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60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60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60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6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p:bldP spid="386053"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1923" name="Picture 11"/>
          <p:cNvPicPr>
            <a:picLocks noChangeAspect="1"/>
          </p:cNvPicPr>
          <p:nvPr/>
        </p:nvPicPr>
        <p:blipFill>
          <a:blip r:embed="rId2"/>
          <a:srcRect/>
          <a:stretch>
            <a:fillRect/>
          </a:stretch>
        </p:blipFill>
        <p:spPr bwMode="auto">
          <a:xfrm>
            <a:off x="3540125" y="1582738"/>
            <a:ext cx="2389188" cy="2365375"/>
          </a:xfrm>
          <a:prstGeom prst="rect">
            <a:avLst/>
          </a:prstGeom>
          <a:noFill/>
          <a:ln w="57150">
            <a:solidFill>
              <a:srgbClr val="FF0000"/>
            </a:solidFill>
            <a:round/>
            <a:headEnd/>
            <a:tailEnd/>
          </a:ln>
        </p:spPr>
      </p:pic>
      <p:pic>
        <p:nvPicPr>
          <p:cNvPr id="81924"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sp>
        <p:nvSpPr>
          <p:cNvPr id="81925"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81926" name="TextBox 18"/>
          <p:cNvSpPr txBox="1">
            <a:spLocks noChangeArrowheads="1"/>
          </p:cNvSpPr>
          <p:nvPr/>
        </p:nvSpPr>
        <p:spPr bwMode="auto">
          <a:xfrm>
            <a:off x="5918200" y="2524125"/>
            <a:ext cx="423863" cy="585788"/>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81927"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Decomposition of a noisy image </a:t>
            </a:r>
          </a:p>
        </p:txBody>
      </p:sp>
      <p:pic>
        <p:nvPicPr>
          <p:cNvPr id="81928" name="Picture 20"/>
          <p:cNvPicPr>
            <a:picLocks noChangeAspect="1"/>
          </p:cNvPicPr>
          <p:nvPr/>
        </p:nvPicPr>
        <p:blipFill>
          <a:blip r:embed="rId4"/>
          <a:srcRect/>
          <a:stretch>
            <a:fillRect/>
          </a:stretch>
        </p:blipFill>
        <p:spPr bwMode="auto">
          <a:xfrm>
            <a:off x="1243013" y="1435100"/>
            <a:ext cx="966787" cy="350838"/>
          </a:xfrm>
          <a:prstGeom prst="rect">
            <a:avLst/>
          </a:prstGeom>
          <a:noFill/>
          <a:ln w="9525">
            <a:noFill/>
            <a:miter lim="800000"/>
            <a:headEnd/>
            <a:tailEnd/>
          </a:ln>
        </p:spPr>
      </p:pic>
      <p:pic>
        <p:nvPicPr>
          <p:cNvPr id="81929" name="Picture 22"/>
          <p:cNvPicPr>
            <a:picLocks noChangeAspect="1"/>
          </p:cNvPicPr>
          <p:nvPr/>
        </p:nvPicPr>
        <p:blipFill>
          <a:blip r:embed="rId5"/>
          <a:srcRect/>
          <a:stretch>
            <a:fillRect/>
          </a:stretch>
        </p:blipFill>
        <p:spPr bwMode="auto">
          <a:xfrm>
            <a:off x="4386263" y="1390650"/>
            <a:ext cx="863600" cy="338138"/>
          </a:xfrm>
          <a:prstGeom prst="rect">
            <a:avLst/>
          </a:prstGeom>
          <a:noFill/>
          <a:ln w="9525">
            <a:noFill/>
            <a:miter lim="800000"/>
            <a:headEnd/>
            <a:tailEnd/>
          </a:ln>
        </p:spPr>
      </p:pic>
      <p:grpSp>
        <p:nvGrpSpPr>
          <p:cNvPr id="2" name="Group 28"/>
          <p:cNvGrpSpPr>
            <a:grpSpLocks/>
          </p:cNvGrpSpPr>
          <p:nvPr/>
        </p:nvGrpSpPr>
        <p:grpSpPr bwMode="auto">
          <a:xfrm>
            <a:off x="6329363" y="1427163"/>
            <a:ext cx="2393950" cy="2917825"/>
            <a:chOff x="1130487" y="3201328"/>
            <a:chExt cx="2394092" cy="2918666"/>
          </a:xfrm>
        </p:grpSpPr>
        <p:pic>
          <p:nvPicPr>
            <p:cNvPr id="81945" name="Picture 10"/>
            <p:cNvPicPr>
              <a:picLocks noChangeAspect="1"/>
            </p:cNvPicPr>
            <p:nvPr/>
          </p:nvPicPr>
          <p:blipFill>
            <a:blip r:embed="rId6"/>
            <a:srcRect/>
            <a:stretch>
              <a:fillRect/>
            </a:stretch>
          </p:blipFill>
          <p:spPr bwMode="auto">
            <a:xfrm>
              <a:off x="1130487" y="3364545"/>
              <a:ext cx="2394092" cy="2377272"/>
            </a:xfrm>
            <a:prstGeom prst="rect">
              <a:avLst/>
            </a:prstGeom>
            <a:noFill/>
            <a:ln w="57150">
              <a:solidFill>
                <a:srgbClr val="008000"/>
              </a:solidFill>
              <a:round/>
              <a:headEnd/>
              <a:tailEnd/>
            </a:ln>
          </p:spPr>
        </p:pic>
        <p:pic>
          <p:nvPicPr>
            <p:cNvPr id="81946" name="Picture 21"/>
            <p:cNvPicPr>
              <a:picLocks noChangeAspect="1"/>
            </p:cNvPicPr>
            <p:nvPr/>
          </p:nvPicPr>
          <p:blipFill>
            <a:blip r:embed="rId7"/>
            <a:srcRect/>
            <a:stretch>
              <a:fillRect/>
            </a:stretch>
          </p:blipFill>
          <p:spPr bwMode="auto">
            <a:xfrm>
              <a:off x="1961659" y="3201328"/>
              <a:ext cx="832127" cy="328353"/>
            </a:xfrm>
            <a:prstGeom prst="rect">
              <a:avLst/>
            </a:prstGeom>
            <a:noFill/>
            <a:ln w="9525">
              <a:noFill/>
              <a:miter lim="800000"/>
              <a:headEnd/>
              <a:tailEnd/>
            </a:ln>
          </p:spPr>
        </p:pic>
        <p:sp>
          <p:nvSpPr>
            <p:cNvPr id="81947" name="TextBox 23"/>
            <p:cNvSpPr txBox="1">
              <a:spLocks noChangeArrowheads="1"/>
            </p:cNvSpPr>
            <p:nvPr/>
          </p:nvSpPr>
          <p:spPr bwMode="auto">
            <a:xfrm>
              <a:off x="1553907" y="5750662"/>
              <a:ext cx="1621620" cy="369332"/>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Natural image</a:t>
              </a:r>
            </a:p>
          </p:txBody>
        </p:sp>
      </p:grpSp>
      <p:sp>
        <p:nvSpPr>
          <p:cNvPr id="81931" name="TextBox 24"/>
          <p:cNvSpPr txBox="1">
            <a:spLocks noChangeArrowheads="1"/>
          </p:cNvSpPr>
          <p:nvPr/>
        </p:nvSpPr>
        <p:spPr bwMode="auto">
          <a:xfrm>
            <a:off x="3141663" y="3962400"/>
            <a:ext cx="2493962" cy="369888"/>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White Gaussian noise:</a:t>
            </a:r>
          </a:p>
        </p:txBody>
      </p:sp>
      <p:sp>
        <p:nvSpPr>
          <p:cNvPr id="81932" name="TextBox 25"/>
          <p:cNvSpPr txBox="1">
            <a:spLocks noChangeArrowheads="1"/>
          </p:cNvSpPr>
          <p:nvPr/>
        </p:nvSpPr>
        <p:spPr bwMode="auto">
          <a:xfrm>
            <a:off x="5449888" y="3967163"/>
            <a:ext cx="1093787" cy="369887"/>
          </a:xfrm>
          <a:prstGeom prst="rect">
            <a:avLst/>
          </a:prstGeom>
          <a:noFill/>
          <a:ln w="9525">
            <a:noFill/>
            <a:miter lim="800000"/>
            <a:headEnd/>
            <a:tailEnd/>
          </a:ln>
        </p:spPr>
        <p:txBody>
          <a:bodyPr wrap="none">
            <a:prstTxWarp prst="textNoShape">
              <a:avLst/>
            </a:prstTxWarp>
            <a:spAutoFit/>
          </a:bodyPr>
          <a:lstStyle/>
          <a:p>
            <a:r>
              <a:rPr lang="en-US" sz="1800" i="1">
                <a:solidFill>
                  <a:prstClr val="black"/>
                </a:solidFill>
              </a:rPr>
              <a:t>N</a:t>
            </a:r>
            <a:r>
              <a:rPr lang="en-US" sz="1800">
                <a:solidFill>
                  <a:prstClr val="black"/>
                </a:solidFill>
              </a:rPr>
              <a:t>(0, </a:t>
            </a:r>
            <a:r>
              <a:rPr lang="en-US" sz="1800">
                <a:solidFill>
                  <a:prstClr val="black"/>
                </a:solidFill>
                <a:latin typeface="Symbol" pitchFamily="-1" charset="2"/>
                <a:ea typeface="Symbol" pitchFamily="-1" charset="2"/>
                <a:cs typeface="Symbol" pitchFamily="-1" charset="2"/>
              </a:rPr>
              <a:t>s</a:t>
            </a:r>
            <a:r>
              <a:rPr lang="en-US" sz="1800" baseline="-25000">
                <a:solidFill>
                  <a:prstClr val="black"/>
                </a:solidFill>
              </a:rPr>
              <a:t>n</a:t>
            </a:r>
            <a:r>
              <a:rPr lang="en-US" sz="1800" baseline="30000">
                <a:solidFill>
                  <a:prstClr val="black"/>
                </a:solidFill>
              </a:rPr>
              <a:t>2</a:t>
            </a:r>
            <a:r>
              <a:rPr lang="en-US" sz="1800">
                <a:solidFill>
                  <a:prstClr val="black"/>
                </a:solidFill>
              </a:rPr>
              <a:t>)</a:t>
            </a:r>
          </a:p>
        </p:txBody>
      </p:sp>
      <p:pic>
        <p:nvPicPr>
          <p:cNvPr id="81933" name="Picture 27"/>
          <p:cNvPicPr>
            <a:picLocks noChangeAspect="1"/>
          </p:cNvPicPr>
          <p:nvPr/>
        </p:nvPicPr>
        <p:blipFill>
          <a:blip r:embed="rId8"/>
          <a:srcRect/>
          <a:stretch>
            <a:fillRect/>
          </a:stretch>
        </p:blipFill>
        <p:spPr bwMode="auto">
          <a:xfrm>
            <a:off x="109538" y="4914900"/>
            <a:ext cx="1978025" cy="812800"/>
          </a:xfrm>
          <a:prstGeom prst="rect">
            <a:avLst/>
          </a:prstGeom>
          <a:noFill/>
          <a:ln w="9525">
            <a:noFill/>
            <a:miter lim="800000"/>
            <a:headEnd/>
            <a:tailEnd/>
          </a:ln>
        </p:spPr>
      </p:pic>
      <p:sp>
        <p:nvSpPr>
          <p:cNvPr id="81934" name="TextBox 29"/>
          <p:cNvSpPr txBox="1">
            <a:spLocks noChangeArrowheads="1"/>
          </p:cNvSpPr>
          <p:nvPr/>
        </p:nvSpPr>
        <p:spPr bwMode="auto">
          <a:xfrm>
            <a:off x="300038" y="4479925"/>
            <a:ext cx="7324725" cy="369888"/>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Find I(x,y) that maximizes the posterior (maximum a posteriory, MAP): </a:t>
            </a:r>
          </a:p>
        </p:txBody>
      </p:sp>
      <p:pic>
        <p:nvPicPr>
          <p:cNvPr id="81935" name="Picture 30"/>
          <p:cNvPicPr>
            <a:picLocks noChangeAspect="1"/>
          </p:cNvPicPr>
          <p:nvPr/>
        </p:nvPicPr>
        <p:blipFill>
          <a:blip r:embed="rId9"/>
          <a:srcRect/>
          <a:stretch>
            <a:fillRect/>
          </a:stretch>
        </p:blipFill>
        <p:spPr bwMode="auto">
          <a:xfrm>
            <a:off x="2205038" y="4968875"/>
            <a:ext cx="1381125" cy="795338"/>
          </a:xfrm>
          <a:prstGeom prst="rect">
            <a:avLst/>
          </a:prstGeom>
          <a:noFill/>
          <a:ln w="9525">
            <a:noFill/>
            <a:miter lim="800000"/>
            <a:headEnd/>
            <a:tailEnd/>
          </a:ln>
        </p:spPr>
      </p:pic>
      <p:pic>
        <p:nvPicPr>
          <p:cNvPr id="81936" name="Picture 31"/>
          <p:cNvPicPr>
            <a:picLocks noChangeAspect="1"/>
          </p:cNvPicPr>
          <p:nvPr/>
        </p:nvPicPr>
        <p:blipFill>
          <a:blip r:embed="rId10"/>
          <a:srcRect/>
          <a:stretch>
            <a:fillRect/>
          </a:stretch>
        </p:blipFill>
        <p:spPr bwMode="auto">
          <a:xfrm>
            <a:off x="4187825" y="4951413"/>
            <a:ext cx="1322388" cy="708025"/>
          </a:xfrm>
          <a:prstGeom prst="rect">
            <a:avLst/>
          </a:prstGeom>
          <a:noFill/>
          <a:ln w="9525">
            <a:solidFill>
              <a:srgbClr val="FF0000"/>
            </a:solidFill>
            <a:miter lim="800000"/>
            <a:headEnd/>
            <a:tailEnd/>
          </a:ln>
        </p:spPr>
      </p:pic>
      <p:pic>
        <p:nvPicPr>
          <p:cNvPr id="81937" name="Picture 32"/>
          <p:cNvPicPr>
            <a:picLocks noChangeAspect="1"/>
          </p:cNvPicPr>
          <p:nvPr/>
        </p:nvPicPr>
        <p:blipFill>
          <a:blip r:embed="rId11"/>
          <a:srcRect/>
          <a:stretch>
            <a:fillRect/>
          </a:stretch>
        </p:blipFill>
        <p:spPr bwMode="auto">
          <a:xfrm>
            <a:off x="7165975" y="4914900"/>
            <a:ext cx="841375" cy="635000"/>
          </a:xfrm>
          <a:prstGeom prst="rect">
            <a:avLst/>
          </a:prstGeom>
          <a:noFill/>
          <a:ln w="9525">
            <a:solidFill>
              <a:srgbClr val="008000"/>
            </a:solidFill>
            <a:miter lim="800000"/>
            <a:headEnd/>
            <a:tailEnd/>
          </a:ln>
        </p:spPr>
      </p:pic>
      <p:sp>
        <p:nvSpPr>
          <p:cNvPr id="81938" name="TextBox 33"/>
          <p:cNvSpPr txBox="1">
            <a:spLocks noChangeArrowheads="1"/>
          </p:cNvSpPr>
          <p:nvPr/>
        </p:nvSpPr>
        <p:spPr bwMode="auto">
          <a:xfrm>
            <a:off x="6238875" y="5095875"/>
            <a:ext cx="300038" cy="369888"/>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x</a:t>
            </a:r>
          </a:p>
        </p:txBody>
      </p:sp>
      <p:sp>
        <p:nvSpPr>
          <p:cNvPr id="81939" name="TextBox 34"/>
          <p:cNvSpPr txBox="1">
            <a:spLocks noChangeArrowheads="1"/>
          </p:cNvSpPr>
          <p:nvPr/>
        </p:nvSpPr>
        <p:spPr bwMode="auto">
          <a:xfrm>
            <a:off x="4275138" y="5592763"/>
            <a:ext cx="1147762" cy="369887"/>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likelihood</a:t>
            </a:r>
          </a:p>
        </p:txBody>
      </p:sp>
      <p:sp>
        <p:nvSpPr>
          <p:cNvPr id="81940" name="TextBox 35"/>
          <p:cNvSpPr txBox="1">
            <a:spLocks noChangeArrowheads="1"/>
          </p:cNvSpPr>
          <p:nvPr/>
        </p:nvSpPr>
        <p:spPr bwMode="auto">
          <a:xfrm>
            <a:off x="7307263" y="5508625"/>
            <a:ext cx="646112" cy="369888"/>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prior</a:t>
            </a:r>
          </a:p>
        </p:txBody>
      </p:sp>
      <p:pic>
        <p:nvPicPr>
          <p:cNvPr id="81941" name="Picture 26"/>
          <p:cNvPicPr>
            <a:picLocks noChangeAspect="1"/>
          </p:cNvPicPr>
          <p:nvPr/>
        </p:nvPicPr>
        <p:blipFill>
          <a:blip r:embed="rId12"/>
          <a:srcRect/>
          <a:stretch>
            <a:fillRect/>
          </a:stretch>
        </p:blipFill>
        <p:spPr bwMode="auto">
          <a:xfrm>
            <a:off x="3513138" y="6086475"/>
            <a:ext cx="2600325" cy="447675"/>
          </a:xfrm>
          <a:prstGeom prst="rect">
            <a:avLst/>
          </a:prstGeom>
          <a:noFill/>
          <a:ln w="19050">
            <a:solidFill>
              <a:srgbClr val="FF0000"/>
            </a:solidFill>
            <a:round/>
            <a:headEnd/>
            <a:tailEnd/>
          </a:ln>
        </p:spPr>
      </p:pic>
      <p:pic>
        <p:nvPicPr>
          <p:cNvPr id="81942" name="Picture 28"/>
          <p:cNvPicPr>
            <a:picLocks noChangeAspect="1"/>
          </p:cNvPicPr>
          <p:nvPr/>
        </p:nvPicPr>
        <p:blipFill>
          <a:blip r:embed="rId13"/>
          <a:srcRect/>
          <a:stretch>
            <a:fillRect/>
          </a:stretch>
        </p:blipFill>
        <p:spPr bwMode="auto">
          <a:xfrm>
            <a:off x="6496050" y="5837238"/>
            <a:ext cx="2424113" cy="849312"/>
          </a:xfrm>
          <a:prstGeom prst="rect">
            <a:avLst/>
          </a:prstGeom>
          <a:noFill/>
          <a:ln w="19050">
            <a:solidFill>
              <a:srgbClr val="008000"/>
            </a:solidFill>
            <a:round/>
            <a:headEnd/>
            <a:tailEnd/>
          </a:ln>
        </p:spPr>
      </p:pic>
      <p:sp>
        <p:nvSpPr>
          <p:cNvPr id="81943" name="TextBox 36"/>
          <p:cNvSpPr txBox="1">
            <a:spLocks noChangeArrowheads="1"/>
          </p:cNvSpPr>
          <p:nvPr/>
        </p:nvSpPr>
        <p:spPr bwMode="auto">
          <a:xfrm>
            <a:off x="6162675" y="6092825"/>
            <a:ext cx="300038" cy="368300"/>
          </a:xfrm>
          <a:prstGeom prst="rect">
            <a:avLst/>
          </a:prstGeom>
          <a:noFill/>
          <a:ln w="9525">
            <a:noFill/>
            <a:miter lim="800000"/>
            <a:headEnd/>
            <a:tailEnd/>
          </a:ln>
        </p:spPr>
        <p:txBody>
          <a:bodyPr wrap="none">
            <a:prstTxWarp prst="textNoShape">
              <a:avLst/>
            </a:prstTxWarp>
            <a:spAutoFit/>
          </a:bodyPr>
          <a:lstStyle/>
          <a:p>
            <a:r>
              <a:rPr lang="en-US" sz="1800" dirty="0" err="1">
                <a:solidFill>
                  <a:prstClr val="black"/>
                </a:solidFill>
              </a:rPr>
              <a:t>x</a:t>
            </a:r>
            <a:endParaRPr lang="en-US" sz="1800" dirty="0">
              <a:solidFill>
                <a:prstClr val="black"/>
              </a:solidFill>
            </a:endParaRPr>
          </a:p>
        </p:txBody>
      </p:sp>
      <p:pic>
        <p:nvPicPr>
          <p:cNvPr id="81944" name="Picture 37"/>
          <p:cNvPicPr>
            <a:picLocks noChangeAspect="1"/>
          </p:cNvPicPr>
          <p:nvPr/>
        </p:nvPicPr>
        <p:blipFill>
          <a:blip r:embed="rId9"/>
          <a:srcRect/>
          <a:stretch>
            <a:fillRect/>
          </a:stretch>
        </p:blipFill>
        <p:spPr bwMode="auto">
          <a:xfrm>
            <a:off x="1985963" y="5997575"/>
            <a:ext cx="1381125" cy="795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3" grpId="0"/>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Variational Bayesian method</a:t>
            </a:r>
            <a:endParaRPr lang="en-US">
              <a:ea typeface="ＭＳ Ｐゴシック" pitchFamily="-1" charset="-128"/>
              <a:cs typeface="ＭＳ Ｐゴシック" pitchFamily="-1" charset="-128"/>
            </a:endParaRPr>
          </a:p>
        </p:txBody>
      </p:sp>
      <p:sp>
        <p:nvSpPr>
          <p:cNvPr id="131075" name="Rectangle 3"/>
          <p:cNvSpPr>
            <a:spLocks noGrp="1" noChangeArrowheads="1"/>
          </p:cNvSpPr>
          <p:nvPr>
            <p:ph type="body" idx="1"/>
          </p:nvPr>
        </p:nvSpPr>
        <p:spPr>
          <a:xfrm>
            <a:off x="304800" y="1330325"/>
            <a:ext cx="8664575" cy="2211388"/>
          </a:xfrm>
        </p:spPr>
        <p:txBody>
          <a:bodyPr/>
          <a:lstStyle/>
          <a:p>
            <a:pPr hangingPunct="1">
              <a:buFontTx/>
              <a:buNone/>
            </a:pPr>
            <a:r>
              <a:rPr lang="en-GB" sz="2300">
                <a:ea typeface="ＭＳ Ｐゴシック" pitchFamily="-1" charset="-128"/>
                <a:cs typeface="ＭＳ Ｐゴシック" pitchFamily="-1" charset="-128"/>
              </a:rPr>
              <a:t>Based on work of Miskin &amp; Mackay 2000</a:t>
            </a:r>
          </a:p>
          <a:p>
            <a:pPr hangingPunct="1">
              <a:buFontTx/>
              <a:buNone/>
            </a:pPr>
            <a:r>
              <a:rPr lang="en-GB" sz="2300">
                <a:ea typeface="ＭＳ Ｐゴシック" pitchFamily="-1" charset="-128"/>
                <a:cs typeface="ＭＳ Ｐゴシック" pitchFamily="-1" charset="-128"/>
              </a:rPr>
              <a:t>	</a:t>
            </a:r>
          </a:p>
          <a:p>
            <a:pPr hangingPunct="1">
              <a:buFontTx/>
              <a:buNone/>
            </a:pPr>
            <a:endParaRPr lang="en-GB" sz="2300">
              <a:ea typeface="ＭＳ Ｐゴシック" pitchFamily="-1" charset="-128"/>
              <a:cs typeface="ＭＳ Ｐゴシック" pitchFamily="-1" charset="-128"/>
            </a:endParaRPr>
          </a:p>
          <a:p>
            <a:pPr hangingPunct="1">
              <a:buFontTx/>
              <a:buNone/>
            </a:pPr>
            <a:endParaRPr lang="en-GB" sz="2300">
              <a:ea typeface="ＭＳ Ｐゴシック" pitchFamily="-1" charset="-128"/>
              <a:cs typeface="ＭＳ Ｐゴシック" pitchFamily="-1" charset="-128"/>
            </a:endParaRPr>
          </a:p>
          <a:p>
            <a:pPr hangingPunct="1">
              <a:buFontTx/>
              <a:buNone/>
            </a:pPr>
            <a:r>
              <a:rPr lang="en-GB" sz="2300">
                <a:ea typeface="ＭＳ Ｐゴシック" pitchFamily="-1" charset="-128"/>
                <a:cs typeface="ＭＳ Ｐゴシック" pitchFamily="-1" charset="-128"/>
              </a:rPr>
              <a:t>Keeps track of uncertainty in estimates of image and blur by using a distribution instead of a single estimate</a:t>
            </a:r>
          </a:p>
          <a:p>
            <a:pPr hangingPunct="1">
              <a:buFontTx/>
              <a:buNone/>
            </a:pPr>
            <a:endParaRPr lang="en-GB" sz="2300">
              <a:ea typeface="ＭＳ Ｐゴシック" pitchFamily="-1" charset="-128"/>
              <a:cs typeface="ＭＳ Ｐゴシック" pitchFamily="-1" charset="-128"/>
            </a:endParaRPr>
          </a:p>
          <a:p>
            <a:pPr hangingPunct="1">
              <a:buFontTx/>
              <a:buNone/>
            </a:pPr>
            <a:r>
              <a:rPr lang="en-GB" sz="2300">
                <a:ea typeface="ＭＳ Ｐゴシック" pitchFamily="-1" charset="-128"/>
                <a:cs typeface="ＭＳ Ｐゴシック" pitchFamily="-1" charset="-128"/>
              </a:rPr>
              <a:t>Helps avoid local maxima and over-fitting</a:t>
            </a:r>
          </a:p>
        </p:txBody>
      </p:sp>
      <p:sp>
        <p:nvSpPr>
          <p:cNvPr id="131076"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pic>
        <p:nvPicPr>
          <p:cNvPr id="131077" name="Picture 48" descr="tmp"/>
          <p:cNvPicPr>
            <a:picLocks noChangeAspect="1" noChangeArrowheads="1"/>
          </p:cNvPicPr>
          <p:nvPr/>
        </p:nvPicPr>
        <p:blipFill>
          <a:blip r:embed="rId3"/>
          <a:srcRect l="49925" t="1727" r="31937" b="76036"/>
          <a:stretch>
            <a:fillRect/>
          </a:stretch>
        </p:blipFill>
        <p:spPr bwMode="auto">
          <a:xfrm>
            <a:off x="855663" y="1970088"/>
            <a:ext cx="1354137" cy="1328737"/>
          </a:xfrm>
          <a:prstGeom prst="rect">
            <a:avLst/>
          </a:prstGeom>
          <a:noFill/>
          <a:ln w="9525">
            <a:noFill/>
            <a:miter lim="800000"/>
            <a:headEnd/>
            <a:tailEnd/>
          </a:ln>
        </p:spPr>
      </p:pic>
      <p:pic>
        <p:nvPicPr>
          <p:cNvPr id="131078" name="Picture 49" descr="tmp"/>
          <p:cNvPicPr>
            <a:picLocks noChangeAspect="1" noChangeArrowheads="1"/>
          </p:cNvPicPr>
          <p:nvPr/>
        </p:nvPicPr>
        <p:blipFill>
          <a:blip r:embed="rId3"/>
          <a:srcRect l="49925" t="29649" r="31937" b="47954"/>
          <a:stretch>
            <a:fillRect/>
          </a:stretch>
        </p:blipFill>
        <p:spPr bwMode="auto">
          <a:xfrm>
            <a:off x="5386388" y="1974850"/>
            <a:ext cx="1354137" cy="1338263"/>
          </a:xfrm>
          <a:prstGeom prst="rect">
            <a:avLst/>
          </a:prstGeom>
          <a:noFill/>
          <a:ln w="9525">
            <a:noFill/>
            <a:miter lim="800000"/>
            <a:headEnd/>
            <a:tailEnd/>
          </a:ln>
        </p:spPr>
      </p:pic>
      <p:pic>
        <p:nvPicPr>
          <p:cNvPr id="131079" name="Picture 50" descr="tmp"/>
          <p:cNvPicPr>
            <a:picLocks noChangeAspect="1" noChangeArrowheads="1"/>
          </p:cNvPicPr>
          <p:nvPr/>
        </p:nvPicPr>
        <p:blipFill>
          <a:blip r:embed="rId3"/>
          <a:srcRect l="50075" t="57333" r="32256" b="20139"/>
          <a:stretch>
            <a:fillRect/>
          </a:stretch>
        </p:blipFill>
        <p:spPr bwMode="auto">
          <a:xfrm>
            <a:off x="3767138" y="1987550"/>
            <a:ext cx="1319212" cy="1346200"/>
          </a:xfrm>
          <a:prstGeom prst="rect">
            <a:avLst/>
          </a:prstGeom>
          <a:noFill/>
          <a:ln w="9525">
            <a:noFill/>
            <a:miter lim="800000"/>
            <a:headEnd/>
            <a:tailEnd/>
          </a:ln>
        </p:spPr>
      </p:pic>
      <p:sp>
        <p:nvSpPr>
          <p:cNvPr id="131080" name="Line 51"/>
          <p:cNvSpPr>
            <a:spLocks noChangeShapeType="1"/>
          </p:cNvSpPr>
          <p:nvPr/>
        </p:nvSpPr>
        <p:spPr bwMode="auto">
          <a:xfrm>
            <a:off x="2332038" y="2592388"/>
            <a:ext cx="1295400" cy="0"/>
          </a:xfrm>
          <a:prstGeom prst="line">
            <a:avLst/>
          </a:prstGeom>
          <a:noFill/>
          <a:ln w="9525">
            <a:solidFill>
              <a:schemeClr val="bg1"/>
            </a:solidFill>
            <a:round/>
            <a:headEnd/>
            <a:tailEnd type="triangle" w="lg" len="lg"/>
          </a:ln>
        </p:spPr>
        <p:txBody>
          <a:bodyP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Overview of algorithm</a:t>
            </a:r>
            <a:endParaRPr lang="en-US">
              <a:ea typeface="ＭＳ Ｐゴシック" pitchFamily="-1" charset="-128"/>
              <a:cs typeface="ＭＳ Ｐゴシック" pitchFamily="-1" charset="-128"/>
            </a:endParaRPr>
          </a:p>
        </p:txBody>
      </p:sp>
      <p:sp>
        <p:nvSpPr>
          <p:cNvPr id="133123"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33124" name="Text Box 12"/>
          <p:cNvSpPr txBox="1">
            <a:spLocks noChangeArrowheads="1"/>
          </p:cNvSpPr>
          <p:nvPr/>
        </p:nvSpPr>
        <p:spPr bwMode="auto">
          <a:xfrm>
            <a:off x="5964238" y="1619250"/>
            <a:ext cx="1885950"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Input image</a:t>
            </a:r>
          </a:p>
        </p:txBody>
      </p:sp>
      <p:pic>
        <p:nvPicPr>
          <p:cNvPr id="133125" name="Picture 14"/>
          <p:cNvPicPr>
            <a:picLocks noChangeAspect="1" noChangeArrowheads="1"/>
          </p:cNvPicPr>
          <p:nvPr/>
        </p:nvPicPr>
        <p:blipFill>
          <a:blip r:embed="rId2"/>
          <a:srcRect/>
          <a:stretch>
            <a:fillRect/>
          </a:stretch>
        </p:blipFill>
        <p:spPr bwMode="auto">
          <a:xfrm>
            <a:off x="5076825" y="2155825"/>
            <a:ext cx="3775075" cy="2435225"/>
          </a:xfrm>
          <a:prstGeom prst="rect">
            <a:avLst/>
          </a:prstGeom>
          <a:noFill/>
          <a:ln w="9525">
            <a:noFill/>
            <a:miter lim="800000"/>
            <a:headEnd/>
            <a:tailEnd/>
          </a:ln>
        </p:spPr>
      </p:pic>
      <p:sp>
        <p:nvSpPr>
          <p:cNvPr id="313372" name="Rectangle 28"/>
          <p:cNvSpPr>
            <a:spLocks noGrp="1" noChangeArrowheads="1"/>
          </p:cNvSpPr>
          <p:nvPr>
            <p:ph type="body" idx="1"/>
          </p:nvPr>
        </p:nvSpPr>
        <p:spPr>
          <a:xfrm>
            <a:off x="339725" y="2106613"/>
            <a:ext cx="7854950" cy="2470150"/>
          </a:xfrm>
          <a:noFill/>
        </p:spPr>
        <p:txBody>
          <a:bodyPr/>
          <a:lstStyle/>
          <a:p>
            <a:pPr marL="590550" indent="-590550" hangingPunct="1">
              <a:buFontTx/>
              <a:buAutoNum type="arabicPeriod"/>
            </a:pPr>
            <a:r>
              <a:rPr lang="en-GB">
                <a:ea typeface="ＭＳ Ｐゴシック" pitchFamily="-1" charset="-128"/>
                <a:cs typeface="ＭＳ Ｐゴシック" pitchFamily="-1" charset="-128"/>
              </a:rPr>
              <a:t>Pre-processing</a:t>
            </a:r>
          </a:p>
          <a:p>
            <a:pPr marL="590550" indent="-590550" hangingPunct="1">
              <a:buFontTx/>
              <a:buAutoNum type="arabicPeriod"/>
            </a:pPr>
            <a:endParaRPr lang="en-GB">
              <a:ea typeface="ＭＳ Ｐゴシック" pitchFamily="-1" charset="-128"/>
              <a:cs typeface="ＭＳ Ｐゴシック" pitchFamily="-1" charset="-128"/>
            </a:endParaRPr>
          </a:p>
          <a:p>
            <a:pPr marL="590550" indent="-590550" hangingPunct="1">
              <a:buFontTx/>
              <a:buAutoNum type="arabicPeriod"/>
            </a:pPr>
            <a:r>
              <a:rPr lang="en-GB">
                <a:ea typeface="ＭＳ Ｐゴシック" pitchFamily="-1" charset="-128"/>
                <a:cs typeface="ＭＳ Ｐゴシック" pitchFamily="-1" charset="-128"/>
              </a:rPr>
              <a:t>Kernel estimation</a:t>
            </a:r>
          </a:p>
          <a:p>
            <a:pPr marL="952500" lvl="1" indent="-495300" hangingPunct="1">
              <a:buFontTx/>
              <a:buChar char="-"/>
            </a:pPr>
            <a:r>
              <a:rPr lang="en-GB"/>
              <a:t>Multi-scale approach</a:t>
            </a:r>
          </a:p>
          <a:p>
            <a:pPr marL="952500" lvl="1" indent="-495300" hangingPunct="1">
              <a:buFontTx/>
              <a:buChar char="-"/>
            </a:pPr>
            <a:endParaRPr lang="en-GB"/>
          </a:p>
          <a:p>
            <a:pPr marL="590550" indent="-590550" hangingPunct="1">
              <a:buFontTx/>
              <a:buAutoNum type="arabicPeriod"/>
            </a:pPr>
            <a:r>
              <a:rPr lang="en-GB">
                <a:ea typeface="ＭＳ Ｐゴシック" pitchFamily="-1" charset="-128"/>
                <a:cs typeface="ＭＳ Ｐゴシック" pitchFamily="-1" charset="-128"/>
              </a:rPr>
              <a:t>Image reconstruction</a:t>
            </a:r>
          </a:p>
          <a:p>
            <a:pPr marL="952500" lvl="1" indent="-495300" hangingPunct="1">
              <a:buFontTx/>
              <a:buNone/>
            </a:pPr>
            <a:r>
              <a:rPr lang="en-GB"/>
              <a:t>-	Standard non-blind deconvolution routine</a:t>
            </a:r>
          </a:p>
          <a:p>
            <a:pPr marL="952500" lvl="1" indent="-495300" hangingPunct="1">
              <a:buFont typeface="Arial" pitchFamily="-1" charset="0"/>
              <a:buNone/>
            </a:pPr>
            <a:endParaRPr lang="en-US"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33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337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337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337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33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72" grpId="0" build="p"/>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7"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Preprocessing</a:t>
            </a:r>
            <a:endParaRPr lang="en-US">
              <a:ea typeface="ＭＳ Ｐゴシック" pitchFamily="-1" charset="-128"/>
              <a:cs typeface="ＭＳ Ｐゴシック" pitchFamily="-1" charset="-128"/>
            </a:endParaRPr>
          </a:p>
        </p:txBody>
      </p:sp>
      <p:sp>
        <p:nvSpPr>
          <p:cNvPr id="134148" name="Line 20"/>
          <p:cNvSpPr>
            <a:spLocks/>
          </p:cNvSpPr>
          <p:nvPr/>
        </p:nvSpPr>
        <p:spPr bwMode="auto">
          <a:xfrm>
            <a:off x="307975" y="1004888"/>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315396" name="Text Box 4"/>
          <p:cNvSpPr txBox="1">
            <a:spLocks noChangeArrowheads="1"/>
          </p:cNvSpPr>
          <p:nvPr/>
        </p:nvSpPr>
        <p:spPr bwMode="auto">
          <a:xfrm>
            <a:off x="2916238" y="1830388"/>
            <a:ext cx="1308100" cy="666750"/>
          </a:xfrm>
          <a:prstGeom prst="rect">
            <a:avLst/>
          </a:prstGeom>
          <a:noFill/>
          <a:ln w="25400">
            <a:solidFill>
              <a:schemeClr val="bg1"/>
            </a:solidFill>
            <a:miter lim="800000"/>
            <a:headEnd/>
            <a:tailEnd/>
          </a:ln>
        </p:spPr>
        <p:txBody>
          <a:bodyPr wrap="none">
            <a:prstTxWarp prst="textNoShape">
              <a:avLst/>
            </a:prstTxWarp>
            <a:spAutoFit/>
          </a:bodyPr>
          <a:lstStyle/>
          <a:p>
            <a:pPr algn="ctr"/>
            <a:r>
              <a:rPr lang="en-US" sz="1800">
                <a:solidFill>
                  <a:schemeClr val="bg1"/>
                </a:solidFill>
              </a:rPr>
              <a:t>Convert to</a:t>
            </a:r>
            <a:br>
              <a:rPr lang="en-US" sz="1800">
                <a:solidFill>
                  <a:schemeClr val="bg1"/>
                </a:solidFill>
              </a:rPr>
            </a:br>
            <a:r>
              <a:rPr lang="en-US" sz="1800">
                <a:solidFill>
                  <a:schemeClr val="bg1"/>
                </a:solidFill>
              </a:rPr>
              <a:t>grayscale</a:t>
            </a:r>
          </a:p>
        </p:txBody>
      </p:sp>
      <p:sp>
        <p:nvSpPr>
          <p:cNvPr id="134150" name="Text Box 5"/>
          <p:cNvSpPr txBox="1">
            <a:spLocks noChangeArrowheads="1"/>
          </p:cNvSpPr>
          <p:nvPr/>
        </p:nvSpPr>
        <p:spPr bwMode="auto">
          <a:xfrm>
            <a:off x="514350" y="1093788"/>
            <a:ext cx="1460500" cy="366712"/>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Input image</a:t>
            </a:r>
          </a:p>
        </p:txBody>
      </p:sp>
      <p:pic>
        <p:nvPicPr>
          <p:cNvPr id="134151" name="Picture 6"/>
          <p:cNvPicPr>
            <a:picLocks noChangeAspect="1" noChangeArrowheads="1"/>
          </p:cNvPicPr>
          <p:nvPr/>
        </p:nvPicPr>
        <p:blipFill>
          <a:blip r:embed="rId3"/>
          <a:srcRect/>
          <a:stretch>
            <a:fillRect/>
          </a:stretch>
        </p:blipFill>
        <p:spPr bwMode="auto">
          <a:xfrm>
            <a:off x="209550" y="1466850"/>
            <a:ext cx="2165350" cy="1397000"/>
          </a:xfrm>
          <a:prstGeom prst="rect">
            <a:avLst/>
          </a:prstGeom>
          <a:noFill/>
          <a:ln w="9525">
            <a:noFill/>
            <a:miter lim="800000"/>
            <a:headEnd/>
            <a:tailEnd/>
          </a:ln>
        </p:spPr>
      </p:pic>
      <p:sp>
        <p:nvSpPr>
          <p:cNvPr id="315399" name="Text Box 7"/>
          <p:cNvSpPr txBox="1">
            <a:spLocks noChangeArrowheads="1"/>
          </p:cNvSpPr>
          <p:nvPr/>
        </p:nvSpPr>
        <p:spPr bwMode="auto">
          <a:xfrm>
            <a:off x="4832350" y="1833563"/>
            <a:ext cx="1879600" cy="666750"/>
          </a:xfrm>
          <a:prstGeom prst="rect">
            <a:avLst/>
          </a:prstGeom>
          <a:noFill/>
          <a:ln w="25400">
            <a:solidFill>
              <a:schemeClr val="bg1"/>
            </a:solidFill>
            <a:miter lim="800000"/>
            <a:headEnd/>
            <a:tailEnd/>
          </a:ln>
        </p:spPr>
        <p:txBody>
          <a:bodyPr wrap="none">
            <a:prstTxWarp prst="textNoShape">
              <a:avLst/>
            </a:prstTxWarp>
            <a:spAutoFit/>
          </a:bodyPr>
          <a:lstStyle/>
          <a:p>
            <a:pPr algn="ctr"/>
            <a:r>
              <a:rPr lang="en-US" sz="1800">
                <a:solidFill>
                  <a:schemeClr val="bg1"/>
                </a:solidFill>
              </a:rPr>
              <a:t>Remove gamma</a:t>
            </a:r>
            <a:br>
              <a:rPr lang="en-US" sz="1800">
                <a:solidFill>
                  <a:schemeClr val="bg1"/>
                </a:solidFill>
              </a:rPr>
            </a:br>
            <a:r>
              <a:rPr lang="en-US" sz="1800">
                <a:solidFill>
                  <a:schemeClr val="bg1"/>
                </a:solidFill>
              </a:rPr>
              <a:t>correction</a:t>
            </a:r>
          </a:p>
        </p:txBody>
      </p:sp>
      <p:cxnSp>
        <p:nvCxnSpPr>
          <p:cNvPr id="315400" name="AutoShape 8"/>
          <p:cNvCxnSpPr>
            <a:cxnSpLocks noChangeShapeType="1"/>
            <a:endCxn id="315396" idx="1"/>
          </p:cNvCxnSpPr>
          <p:nvPr/>
        </p:nvCxnSpPr>
        <p:spPr bwMode="auto">
          <a:xfrm flipV="1">
            <a:off x="2374900" y="2163763"/>
            <a:ext cx="528638" cy="1587"/>
          </a:xfrm>
          <a:prstGeom prst="straightConnector1">
            <a:avLst/>
          </a:prstGeom>
          <a:noFill/>
          <a:ln w="9525">
            <a:solidFill>
              <a:schemeClr val="bg1"/>
            </a:solidFill>
            <a:round/>
            <a:headEnd/>
            <a:tailEnd type="triangle" w="med" len="med"/>
          </a:ln>
        </p:spPr>
      </p:cxnSp>
      <p:cxnSp>
        <p:nvCxnSpPr>
          <p:cNvPr id="315401" name="AutoShape 9"/>
          <p:cNvCxnSpPr>
            <a:cxnSpLocks noChangeShapeType="1"/>
            <a:stCxn id="315396" idx="3"/>
            <a:endCxn id="315399" idx="1"/>
          </p:cNvCxnSpPr>
          <p:nvPr/>
        </p:nvCxnSpPr>
        <p:spPr bwMode="auto">
          <a:xfrm>
            <a:off x="4237038" y="2163763"/>
            <a:ext cx="582612" cy="3175"/>
          </a:xfrm>
          <a:prstGeom prst="straightConnector1">
            <a:avLst/>
          </a:prstGeom>
          <a:noFill/>
          <a:ln w="9525">
            <a:solidFill>
              <a:schemeClr val="bg1"/>
            </a:solidFill>
            <a:round/>
            <a:headEnd/>
            <a:tailEnd type="triangle" w="med" len="med"/>
          </a:ln>
        </p:spPr>
      </p:cxnSp>
      <p:graphicFrame>
        <p:nvGraphicFramePr>
          <p:cNvPr id="315402" name="Object 2"/>
          <p:cNvGraphicFramePr>
            <a:graphicFrameLocks noChangeAspect="1"/>
          </p:cNvGraphicFramePr>
          <p:nvPr/>
        </p:nvGraphicFramePr>
        <p:xfrm>
          <a:off x="3881438" y="3471863"/>
          <a:ext cx="5176837" cy="3352800"/>
        </p:xfrm>
        <a:graphic>
          <a:graphicData uri="http://schemas.openxmlformats.org/presentationml/2006/ole">
            <p:oleObj spid="_x0000_s134146" name="Image" r:id="rId4" imgW="9295238" imgH="6019048" progId="">
              <p:embed/>
            </p:oleObj>
          </a:graphicData>
        </a:graphic>
      </p:graphicFrame>
      <p:sp>
        <p:nvSpPr>
          <p:cNvPr id="315403" name="Rectangle 11"/>
          <p:cNvSpPr>
            <a:spLocks noChangeArrowheads="1"/>
          </p:cNvSpPr>
          <p:nvPr/>
        </p:nvSpPr>
        <p:spPr bwMode="auto">
          <a:xfrm>
            <a:off x="4711700" y="3844925"/>
            <a:ext cx="1865313" cy="2017713"/>
          </a:xfrm>
          <a:prstGeom prst="rect">
            <a:avLst/>
          </a:prstGeom>
          <a:noFill/>
          <a:ln w="25400">
            <a:solidFill>
              <a:srgbClr val="FF0000"/>
            </a:solidFill>
            <a:miter lim="800000"/>
            <a:headEnd/>
            <a:tailEnd/>
          </a:ln>
        </p:spPr>
        <p:txBody>
          <a:bodyPr wrap="none" anchor="ctr">
            <a:prstTxWarp prst="textNoShape">
              <a:avLst/>
            </a:prstTxWarp>
          </a:bodyPr>
          <a:lstStyle/>
          <a:p>
            <a:endParaRPr lang="en-US" sz="1800"/>
          </a:p>
        </p:txBody>
      </p:sp>
      <p:sp>
        <p:nvSpPr>
          <p:cNvPr id="315404" name="Text Box 12"/>
          <p:cNvSpPr txBox="1">
            <a:spLocks noChangeArrowheads="1"/>
          </p:cNvSpPr>
          <p:nvPr/>
        </p:nvSpPr>
        <p:spPr bwMode="auto">
          <a:xfrm>
            <a:off x="6864350" y="2720975"/>
            <a:ext cx="2063750" cy="666750"/>
          </a:xfrm>
          <a:prstGeom prst="rect">
            <a:avLst/>
          </a:prstGeom>
          <a:noFill/>
          <a:ln w="25400">
            <a:solidFill>
              <a:schemeClr val="bg1"/>
            </a:solidFill>
            <a:miter lim="800000"/>
            <a:headEnd/>
            <a:tailEnd/>
          </a:ln>
        </p:spPr>
        <p:txBody>
          <a:bodyPr wrap="none">
            <a:prstTxWarp prst="textNoShape">
              <a:avLst/>
            </a:prstTxWarp>
            <a:spAutoFit/>
          </a:bodyPr>
          <a:lstStyle/>
          <a:p>
            <a:pPr algn="ctr"/>
            <a:r>
              <a:rPr lang="en-US" sz="1800">
                <a:solidFill>
                  <a:schemeClr val="bg1"/>
                </a:solidFill>
              </a:rPr>
              <a:t>User selects patch</a:t>
            </a:r>
            <a:br>
              <a:rPr lang="en-US" sz="1800">
                <a:solidFill>
                  <a:schemeClr val="bg1"/>
                </a:solidFill>
              </a:rPr>
            </a:br>
            <a:r>
              <a:rPr lang="en-US" sz="1800">
                <a:solidFill>
                  <a:schemeClr val="bg1"/>
                </a:solidFill>
              </a:rPr>
              <a:t> from image</a:t>
            </a:r>
          </a:p>
        </p:txBody>
      </p:sp>
      <p:sp>
        <p:nvSpPr>
          <p:cNvPr id="315410" name="Rectangle 18"/>
          <p:cNvSpPr>
            <a:spLocks noGrp="1" noChangeArrowheads="1"/>
          </p:cNvSpPr>
          <p:nvPr>
            <p:ph type="body" idx="1"/>
          </p:nvPr>
        </p:nvSpPr>
        <p:spPr>
          <a:xfrm>
            <a:off x="166688" y="3694113"/>
            <a:ext cx="3282950" cy="2143125"/>
          </a:xfrm>
          <a:noFill/>
        </p:spPr>
        <p:txBody>
          <a:bodyPr/>
          <a:lstStyle/>
          <a:p>
            <a:pPr hangingPunct="1">
              <a:buFontTx/>
              <a:buNone/>
            </a:pPr>
            <a:r>
              <a:rPr lang="en-GB" sz="2700">
                <a:ea typeface="ＭＳ Ｐゴシック" pitchFamily="-1" charset="-128"/>
                <a:cs typeface="ＭＳ Ｐゴシック" pitchFamily="-1" charset="-128"/>
              </a:rPr>
              <a:t>    </a:t>
            </a:r>
            <a:r>
              <a:rPr lang="en-GB" sz="2300">
                <a:ea typeface="ＭＳ Ｐゴシック" pitchFamily="-1" charset="-128"/>
                <a:cs typeface="ＭＳ Ｐゴシック" pitchFamily="-1" charset="-128"/>
              </a:rPr>
              <a:t>Bayesian inference too slow to run on whole image</a:t>
            </a:r>
          </a:p>
          <a:p>
            <a:pPr hangingPunct="1"/>
            <a:endParaRPr lang="en-GB" sz="2300">
              <a:ea typeface="ＭＳ Ｐゴシック" pitchFamily="-1" charset="-128"/>
              <a:cs typeface="ＭＳ Ｐゴシック" pitchFamily="-1" charset="-128"/>
            </a:endParaRPr>
          </a:p>
          <a:p>
            <a:pPr lvl="1" hangingPunct="1">
              <a:buFont typeface="Arial" pitchFamily="-1" charset="0"/>
              <a:buNone/>
            </a:pPr>
            <a:endParaRPr lang="en-US" sz="2200"/>
          </a:p>
        </p:txBody>
      </p:sp>
      <p:sp>
        <p:nvSpPr>
          <p:cNvPr id="315411" name="Rectangle 19"/>
          <p:cNvSpPr>
            <a:spLocks noChangeArrowheads="1"/>
          </p:cNvSpPr>
          <p:nvPr/>
        </p:nvSpPr>
        <p:spPr bwMode="auto">
          <a:xfrm>
            <a:off x="217488" y="5378450"/>
            <a:ext cx="3810000" cy="863600"/>
          </a:xfrm>
          <a:prstGeom prst="rect">
            <a:avLst/>
          </a:prstGeom>
          <a:noFill/>
          <a:ln w="9525">
            <a:noFill/>
            <a:miter lim="800000"/>
            <a:headEnd/>
            <a:tailEnd/>
          </a:ln>
        </p:spPr>
        <p:txBody>
          <a:bodyPr>
            <a:prstTxWarp prst="textNoShape">
              <a:avLst/>
            </a:prstTxWarp>
            <a:spAutoFit/>
          </a:bodyPr>
          <a:lstStyle/>
          <a:p>
            <a:pPr eaLnBrk="0">
              <a:lnSpc>
                <a:spcPct val="110000"/>
              </a:lnSpc>
              <a:spcBef>
                <a:spcPts val="600"/>
              </a:spcBef>
              <a:spcAft>
                <a:spcPts val="600"/>
              </a:spcAft>
              <a:buClr>
                <a:schemeClr val="accent2"/>
              </a:buClr>
              <a:buSzPct val="110000"/>
            </a:pPr>
            <a:r>
              <a:rPr lang="en-GB" sz="2300">
                <a:solidFill>
                  <a:schemeClr val="bg1"/>
                </a:solidFill>
              </a:rPr>
              <a:t>    Infer kernel </a:t>
            </a:r>
            <a:br>
              <a:rPr lang="en-GB" sz="2300">
                <a:solidFill>
                  <a:schemeClr val="bg1"/>
                </a:solidFill>
              </a:rPr>
            </a:br>
            <a:r>
              <a:rPr lang="en-GB" sz="2300">
                <a:solidFill>
                  <a:schemeClr val="bg1"/>
                </a:solidFill>
              </a:rPr>
              <a:t>    from this patch</a:t>
            </a:r>
          </a:p>
        </p:txBody>
      </p:sp>
      <p:cxnSp>
        <p:nvCxnSpPr>
          <p:cNvPr id="315412" name="AutoShape 20"/>
          <p:cNvCxnSpPr>
            <a:cxnSpLocks noChangeShapeType="1"/>
            <a:stCxn id="315399" idx="3"/>
            <a:endCxn id="315404" idx="0"/>
          </p:cNvCxnSpPr>
          <p:nvPr/>
        </p:nvCxnSpPr>
        <p:spPr bwMode="auto">
          <a:xfrm>
            <a:off x="6724650" y="2166938"/>
            <a:ext cx="1171575" cy="541337"/>
          </a:xfrm>
          <a:prstGeom prst="bentConnector2">
            <a:avLst/>
          </a:prstGeom>
          <a:noFill/>
          <a:ln w="9525">
            <a:solidFill>
              <a:schemeClr val="bg1"/>
            </a:solidFill>
            <a:miter lim="800000"/>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4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53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54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53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54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54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54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54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54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5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6" grpId="0" animBg="1"/>
      <p:bldP spid="315399" grpId="0" animBg="1"/>
      <p:bldP spid="315403" grpId="0" animBg="1"/>
      <p:bldP spid="315404" grpId="0" animBg="1"/>
      <p:bldP spid="315410" grpId="0" build="p"/>
      <p:bldP spid="315411" grpId="0"/>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2"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Initialization</a:t>
            </a:r>
            <a:endParaRPr lang="en-US">
              <a:ea typeface="ＭＳ Ｐゴシック" pitchFamily="-1" charset="-128"/>
              <a:cs typeface="ＭＳ Ｐゴシック" pitchFamily="-1" charset="-128"/>
            </a:endParaRPr>
          </a:p>
        </p:txBody>
      </p:sp>
      <p:sp>
        <p:nvSpPr>
          <p:cNvPr id="135173" name="Line 20"/>
          <p:cNvSpPr>
            <a:spLocks/>
          </p:cNvSpPr>
          <p:nvPr/>
        </p:nvSpPr>
        <p:spPr bwMode="auto">
          <a:xfrm>
            <a:off x="307975" y="1004888"/>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35174" name="Text Box 5"/>
          <p:cNvSpPr txBox="1">
            <a:spLocks noChangeArrowheads="1"/>
          </p:cNvSpPr>
          <p:nvPr/>
        </p:nvSpPr>
        <p:spPr bwMode="auto">
          <a:xfrm>
            <a:off x="514350" y="1104900"/>
            <a:ext cx="1460500" cy="366713"/>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Input image</a:t>
            </a:r>
          </a:p>
        </p:txBody>
      </p:sp>
      <p:pic>
        <p:nvPicPr>
          <p:cNvPr id="135175" name="Picture 6"/>
          <p:cNvPicPr>
            <a:picLocks noChangeAspect="1" noChangeArrowheads="1"/>
          </p:cNvPicPr>
          <p:nvPr/>
        </p:nvPicPr>
        <p:blipFill>
          <a:blip r:embed="rId3"/>
          <a:srcRect/>
          <a:stretch>
            <a:fillRect/>
          </a:stretch>
        </p:blipFill>
        <p:spPr bwMode="auto">
          <a:xfrm>
            <a:off x="209550" y="1466850"/>
            <a:ext cx="2165350" cy="1397000"/>
          </a:xfrm>
          <a:prstGeom prst="rect">
            <a:avLst/>
          </a:prstGeom>
          <a:noFill/>
          <a:ln w="9525">
            <a:noFill/>
            <a:miter lim="800000"/>
            <a:headEnd/>
            <a:tailEnd/>
          </a:ln>
        </p:spPr>
      </p:pic>
      <p:sp>
        <p:nvSpPr>
          <p:cNvPr id="135176" name="Text Box 14"/>
          <p:cNvSpPr txBox="1">
            <a:spLocks noChangeArrowheads="1"/>
          </p:cNvSpPr>
          <p:nvPr/>
        </p:nvSpPr>
        <p:spPr bwMode="auto">
          <a:xfrm>
            <a:off x="7085013" y="3957638"/>
            <a:ext cx="1619250" cy="666750"/>
          </a:xfrm>
          <a:prstGeom prst="rect">
            <a:avLst/>
          </a:prstGeom>
          <a:noFill/>
          <a:ln w="25400">
            <a:solidFill>
              <a:schemeClr val="bg1"/>
            </a:solidFill>
            <a:miter lim="800000"/>
            <a:headEnd/>
            <a:tailEnd/>
          </a:ln>
        </p:spPr>
        <p:txBody>
          <a:bodyPr wrap="none">
            <a:prstTxWarp prst="textNoShape">
              <a:avLst/>
            </a:prstTxWarp>
            <a:spAutoFit/>
          </a:bodyPr>
          <a:lstStyle/>
          <a:p>
            <a:pPr algn="ctr"/>
            <a:r>
              <a:rPr lang="en-US" sz="1800">
                <a:solidFill>
                  <a:schemeClr val="bg1"/>
                </a:solidFill>
              </a:rPr>
              <a:t>Initialize 3x3 </a:t>
            </a:r>
            <a:br>
              <a:rPr lang="en-US" sz="1800">
                <a:solidFill>
                  <a:schemeClr val="bg1"/>
                </a:solidFill>
              </a:rPr>
            </a:br>
            <a:r>
              <a:rPr lang="en-US" sz="1800">
                <a:solidFill>
                  <a:schemeClr val="bg1"/>
                </a:solidFill>
              </a:rPr>
              <a:t>blur kernel</a:t>
            </a:r>
          </a:p>
        </p:txBody>
      </p:sp>
      <p:cxnSp>
        <p:nvCxnSpPr>
          <p:cNvPr id="135177" name="AutoShape 19"/>
          <p:cNvCxnSpPr>
            <a:cxnSpLocks noChangeShapeType="1"/>
            <a:stCxn id="135186" idx="2"/>
            <a:endCxn id="135176" idx="0"/>
          </p:cNvCxnSpPr>
          <p:nvPr/>
        </p:nvCxnSpPr>
        <p:spPr bwMode="auto">
          <a:xfrm flipH="1">
            <a:off x="7894638" y="3400425"/>
            <a:ext cx="1587" cy="544513"/>
          </a:xfrm>
          <a:prstGeom prst="straightConnector1">
            <a:avLst/>
          </a:prstGeom>
          <a:noFill/>
          <a:ln w="9525">
            <a:solidFill>
              <a:schemeClr val="bg1"/>
            </a:solidFill>
            <a:round/>
            <a:headEnd/>
            <a:tailEnd type="triangle" w="med" len="med"/>
          </a:ln>
        </p:spPr>
      </p:cxnSp>
      <p:graphicFrame>
        <p:nvGraphicFramePr>
          <p:cNvPr id="316436" name="Object 2"/>
          <p:cNvGraphicFramePr>
            <a:graphicFrameLocks noChangeAspect="1"/>
          </p:cNvGraphicFramePr>
          <p:nvPr/>
        </p:nvGraphicFramePr>
        <p:xfrm>
          <a:off x="250825" y="3703638"/>
          <a:ext cx="2971800" cy="2667000"/>
        </p:xfrm>
        <a:graphic>
          <a:graphicData uri="http://schemas.openxmlformats.org/presentationml/2006/ole">
            <p:oleObj spid="_x0000_s135170" name="Image" r:id="rId4" imgW="9295238" imgH="6019048" progId="">
              <p:embed/>
            </p:oleObj>
          </a:graphicData>
        </a:graphic>
      </p:graphicFrame>
      <p:pic>
        <p:nvPicPr>
          <p:cNvPr id="316437" name="Picture 21" descr="fountain_me_init"/>
          <p:cNvPicPr>
            <a:picLocks noChangeAspect="1" noChangeArrowheads="1"/>
          </p:cNvPicPr>
          <p:nvPr/>
        </p:nvPicPr>
        <p:blipFill>
          <a:blip r:embed="rId5"/>
          <a:srcRect l="-890" t="5217" r="88380"/>
          <a:stretch>
            <a:fillRect/>
          </a:stretch>
        </p:blipFill>
        <p:spPr bwMode="auto">
          <a:xfrm>
            <a:off x="7313613" y="5338763"/>
            <a:ext cx="1143000" cy="1054100"/>
          </a:xfrm>
          <a:prstGeom prst="rect">
            <a:avLst/>
          </a:prstGeom>
          <a:noFill/>
          <a:ln w="9525">
            <a:solidFill>
              <a:schemeClr val="bg1"/>
            </a:solidFill>
            <a:miter lim="800000"/>
            <a:headEnd/>
            <a:tailEnd/>
          </a:ln>
        </p:spPr>
      </p:pic>
      <p:sp>
        <p:nvSpPr>
          <p:cNvPr id="316440" name="Text Box 24"/>
          <p:cNvSpPr txBox="1">
            <a:spLocks noChangeArrowheads="1"/>
          </p:cNvSpPr>
          <p:nvPr/>
        </p:nvSpPr>
        <p:spPr bwMode="auto">
          <a:xfrm>
            <a:off x="6856413" y="6470650"/>
            <a:ext cx="2063750" cy="366713"/>
          </a:xfrm>
          <a:prstGeom prst="rect">
            <a:avLst/>
          </a:prstGeom>
          <a:noFill/>
          <a:ln w="25400">
            <a:noFill/>
            <a:miter lim="800000"/>
            <a:headEnd/>
            <a:tailEnd/>
          </a:ln>
        </p:spPr>
        <p:txBody>
          <a:bodyPr wrap="none">
            <a:prstTxWarp prst="textNoShape">
              <a:avLst/>
            </a:prstTxWarp>
            <a:spAutoFit/>
          </a:bodyPr>
          <a:lstStyle/>
          <a:p>
            <a:pPr algn="ctr"/>
            <a:r>
              <a:rPr lang="en-US" sz="1800">
                <a:solidFill>
                  <a:schemeClr val="bg1"/>
                </a:solidFill>
              </a:rPr>
              <a:t>Initial blur kernel</a:t>
            </a:r>
          </a:p>
        </p:txBody>
      </p:sp>
      <p:sp>
        <p:nvSpPr>
          <p:cNvPr id="316441" name="Text Box 25"/>
          <p:cNvSpPr txBox="1">
            <a:spLocks noChangeArrowheads="1"/>
          </p:cNvSpPr>
          <p:nvPr/>
        </p:nvSpPr>
        <p:spPr bwMode="auto">
          <a:xfrm>
            <a:off x="942975" y="6465888"/>
            <a:ext cx="1485900" cy="366712"/>
          </a:xfrm>
          <a:prstGeom prst="rect">
            <a:avLst/>
          </a:prstGeom>
          <a:noFill/>
          <a:ln w="25400">
            <a:noFill/>
            <a:miter lim="800000"/>
            <a:headEnd/>
            <a:tailEnd/>
          </a:ln>
        </p:spPr>
        <p:txBody>
          <a:bodyPr wrap="none">
            <a:prstTxWarp prst="textNoShape">
              <a:avLst/>
            </a:prstTxWarp>
            <a:spAutoFit/>
          </a:bodyPr>
          <a:lstStyle/>
          <a:p>
            <a:pPr algn="ctr"/>
            <a:r>
              <a:rPr lang="en-US" sz="1800">
                <a:solidFill>
                  <a:schemeClr val="bg1"/>
                </a:solidFill>
              </a:rPr>
              <a:t>Blurry patch</a:t>
            </a:r>
          </a:p>
        </p:txBody>
      </p:sp>
      <p:graphicFrame>
        <p:nvGraphicFramePr>
          <p:cNvPr id="316445" name="Object 3"/>
          <p:cNvGraphicFramePr>
            <a:graphicFrameLocks noChangeAspect="1"/>
          </p:cNvGraphicFramePr>
          <p:nvPr/>
        </p:nvGraphicFramePr>
        <p:xfrm>
          <a:off x="4067175" y="4813300"/>
          <a:ext cx="1762125" cy="1574800"/>
        </p:xfrm>
        <a:graphic>
          <a:graphicData uri="http://schemas.openxmlformats.org/presentationml/2006/ole">
            <p:oleObj spid="_x0000_s135171" name="Image" r:id="rId6" imgW="2526984" imgH="2273016" progId="">
              <p:embed/>
            </p:oleObj>
          </a:graphicData>
        </a:graphic>
      </p:graphicFrame>
      <p:sp>
        <p:nvSpPr>
          <p:cNvPr id="316446" name="Text Box 30"/>
          <p:cNvSpPr txBox="1">
            <a:spLocks noChangeArrowheads="1"/>
          </p:cNvSpPr>
          <p:nvPr/>
        </p:nvSpPr>
        <p:spPr bwMode="auto">
          <a:xfrm>
            <a:off x="3730625" y="6454775"/>
            <a:ext cx="2457450" cy="366713"/>
          </a:xfrm>
          <a:prstGeom prst="rect">
            <a:avLst/>
          </a:prstGeom>
          <a:noFill/>
          <a:ln w="25400">
            <a:noFill/>
            <a:miter lim="800000"/>
            <a:headEnd/>
            <a:tailEnd/>
          </a:ln>
        </p:spPr>
        <p:txBody>
          <a:bodyPr wrap="none">
            <a:prstTxWarp prst="textNoShape">
              <a:avLst/>
            </a:prstTxWarp>
            <a:spAutoFit/>
          </a:bodyPr>
          <a:lstStyle/>
          <a:p>
            <a:pPr algn="ctr"/>
            <a:r>
              <a:rPr lang="en-US" sz="1800">
                <a:solidFill>
                  <a:schemeClr val="bg1"/>
                </a:solidFill>
              </a:rPr>
              <a:t>Initial image estimate</a:t>
            </a:r>
          </a:p>
        </p:txBody>
      </p:sp>
      <p:sp>
        <p:nvSpPr>
          <p:cNvPr id="135182" name="Text Box 31"/>
          <p:cNvSpPr txBox="1">
            <a:spLocks noChangeArrowheads="1"/>
          </p:cNvSpPr>
          <p:nvPr/>
        </p:nvSpPr>
        <p:spPr bwMode="auto">
          <a:xfrm>
            <a:off x="2916238" y="1830388"/>
            <a:ext cx="13081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Convert to</a:t>
            </a:r>
            <a:br>
              <a:rPr lang="en-US" sz="1800">
                <a:solidFill>
                  <a:srgbClr val="777777"/>
                </a:solidFill>
              </a:rPr>
            </a:br>
            <a:r>
              <a:rPr lang="en-US" sz="1800">
                <a:solidFill>
                  <a:srgbClr val="777777"/>
                </a:solidFill>
              </a:rPr>
              <a:t>grayscale</a:t>
            </a:r>
          </a:p>
        </p:txBody>
      </p:sp>
      <p:sp>
        <p:nvSpPr>
          <p:cNvPr id="135183" name="Text Box 32"/>
          <p:cNvSpPr txBox="1">
            <a:spLocks noChangeArrowheads="1"/>
          </p:cNvSpPr>
          <p:nvPr/>
        </p:nvSpPr>
        <p:spPr bwMode="auto">
          <a:xfrm>
            <a:off x="4832350" y="1833563"/>
            <a:ext cx="18796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Remove gamma</a:t>
            </a:r>
            <a:br>
              <a:rPr lang="en-US" sz="1800">
                <a:solidFill>
                  <a:srgbClr val="777777"/>
                </a:solidFill>
              </a:rPr>
            </a:br>
            <a:r>
              <a:rPr lang="en-US" sz="1800">
                <a:solidFill>
                  <a:srgbClr val="777777"/>
                </a:solidFill>
              </a:rPr>
              <a:t>correction</a:t>
            </a:r>
          </a:p>
        </p:txBody>
      </p:sp>
      <p:cxnSp>
        <p:nvCxnSpPr>
          <p:cNvPr id="135184" name="AutoShape 33"/>
          <p:cNvCxnSpPr>
            <a:cxnSpLocks noChangeShapeType="1"/>
            <a:endCxn id="135182" idx="1"/>
          </p:cNvCxnSpPr>
          <p:nvPr/>
        </p:nvCxnSpPr>
        <p:spPr bwMode="auto">
          <a:xfrm flipV="1">
            <a:off x="2374900" y="2163763"/>
            <a:ext cx="528638" cy="1587"/>
          </a:xfrm>
          <a:prstGeom prst="straightConnector1">
            <a:avLst/>
          </a:prstGeom>
          <a:noFill/>
          <a:ln w="9525">
            <a:solidFill>
              <a:srgbClr val="777777"/>
            </a:solidFill>
            <a:round/>
            <a:headEnd/>
            <a:tailEnd type="triangle" w="med" len="med"/>
          </a:ln>
        </p:spPr>
      </p:cxnSp>
      <p:cxnSp>
        <p:nvCxnSpPr>
          <p:cNvPr id="135185" name="AutoShape 34"/>
          <p:cNvCxnSpPr>
            <a:cxnSpLocks noChangeShapeType="1"/>
            <a:stCxn id="135182" idx="3"/>
            <a:endCxn id="135183" idx="1"/>
          </p:cNvCxnSpPr>
          <p:nvPr/>
        </p:nvCxnSpPr>
        <p:spPr bwMode="auto">
          <a:xfrm>
            <a:off x="4237038" y="2163763"/>
            <a:ext cx="582612" cy="3175"/>
          </a:xfrm>
          <a:prstGeom prst="straightConnector1">
            <a:avLst/>
          </a:prstGeom>
          <a:noFill/>
          <a:ln w="9525">
            <a:solidFill>
              <a:srgbClr val="777777"/>
            </a:solidFill>
            <a:round/>
            <a:headEnd/>
            <a:tailEnd type="triangle" w="med" len="med"/>
          </a:ln>
        </p:spPr>
      </p:cxnSp>
      <p:sp>
        <p:nvSpPr>
          <p:cNvPr id="135186" name="Text Box 35"/>
          <p:cNvSpPr txBox="1">
            <a:spLocks noChangeArrowheads="1"/>
          </p:cNvSpPr>
          <p:nvPr/>
        </p:nvSpPr>
        <p:spPr bwMode="auto">
          <a:xfrm>
            <a:off x="6864350" y="2720975"/>
            <a:ext cx="206375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User selects patch</a:t>
            </a:r>
            <a:br>
              <a:rPr lang="en-US" sz="1800">
                <a:solidFill>
                  <a:srgbClr val="777777"/>
                </a:solidFill>
              </a:rPr>
            </a:br>
            <a:r>
              <a:rPr lang="en-US" sz="1800">
                <a:solidFill>
                  <a:srgbClr val="777777"/>
                </a:solidFill>
              </a:rPr>
              <a:t> from image</a:t>
            </a:r>
          </a:p>
        </p:txBody>
      </p:sp>
      <p:cxnSp>
        <p:nvCxnSpPr>
          <p:cNvPr id="135187" name="AutoShape 36"/>
          <p:cNvCxnSpPr>
            <a:cxnSpLocks noChangeShapeType="1"/>
            <a:stCxn id="135183" idx="3"/>
            <a:endCxn id="135186" idx="0"/>
          </p:cNvCxnSpPr>
          <p:nvPr/>
        </p:nvCxnSpPr>
        <p:spPr bwMode="auto">
          <a:xfrm>
            <a:off x="6724650" y="2166938"/>
            <a:ext cx="1171575" cy="541337"/>
          </a:xfrm>
          <a:prstGeom prst="bentConnector2">
            <a:avLst/>
          </a:prstGeom>
          <a:noFill/>
          <a:ln w="9525">
            <a:solidFill>
              <a:srgbClr val="777777"/>
            </a:solidFill>
            <a:miter lim="800000"/>
            <a:headEnd/>
            <a:tailEnd type="triangle" w="med" len="med"/>
          </a:ln>
        </p:spPr>
      </p:cxnSp>
      <p:pic>
        <p:nvPicPr>
          <p:cNvPr id="135188" name="Picture 19"/>
          <p:cNvPicPr>
            <a:picLocks noChangeAspect="1"/>
          </p:cNvPicPr>
          <p:nvPr/>
        </p:nvPicPr>
        <p:blipFill>
          <a:blip r:embed="rId7"/>
          <a:srcRect/>
          <a:stretch>
            <a:fillRect/>
          </a:stretch>
        </p:blipFill>
        <p:spPr bwMode="auto">
          <a:xfrm>
            <a:off x="7294563" y="5297488"/>
            <a:ext cx="1195387" cy="1109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4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64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64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64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64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6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40" grpId="0"/>
      <p:bldP spid="316441" grpId="0"/>
      <p:bldP spid="316446" grpId="0"/>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0" y="0"/>
            <a:ext cx="9144000" cy="1098550"/>
          </a:xfrm>
        </p:spPr>
        <p:txBody>
          <a:bodyPr/>
          <a:lstStyle/>
          <a:p>
            <a:pPr hangingPunct="1"/>
            <a:r>
              <a:rPr lang="en-GB">
                <a:ea typeface="ＭＳ Ｐゴシック" pitchFamily="-1" charset="-128"/>
                <a:cs typeface="ＭＳ Ｐゴシック" pitchFamily="-1" charset="-128"/>
              </a:rPr>
              <a:t>Inferring the kernel: multiscale method</a:t>
            </a:r>
            <a:endParaRPr lang="en-US">
              <a:ea typeface="ＭＳ Ｐゴシック" pitchFamily="-1" charset="-128"/>
              <a:cs typeface="ＭＳ Ｐゴシック" pitchFamily="-1" charset="-128"/>
            </a:endParaRPr>
          </a:p>
        </p:txBody>
      </p:sp>
      <p:sp>
        <p:nvSpPr>
          <p:cNvPr id="136195" name="Line 20"/>
          <p:cNvSpPr>
            <a:spLocks/>
          </p:cNvSpPr>
          <p:nvPr/>
        </p:nvSpPr>
        <p:spPr bwMode="auto">
          <a:xfrm>
            <a:off x="307975" y="1016000"/>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36196" name="Text Box 5"/>
          <p:cNvSpPr txBox="1">
            <a:spLocks noChangeArrowheads="1"/>
          </p:cNvSpPr>
          <p:nvPr/>
        </p:nvSpPr>
        <p:spPr bwMode="auto">
          <a:xfrm>
            <a:off x="514350" y="1116013"/>
            <a:ext cx="1460500" cy="366712"/>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Input image</a:t>
            </a:r>
          </a:p>
        </p:txBody>
      </p:sp>
      <p:pic>
        <p:nvPicPr>
          <p:cNvPr id="136197" name="Picture 6"/>
          <p:cNvPicPr>
            <a:picLocks noChangeAspect="1" noChangeArrowheads="1"/>
          </p:cNvPicPr>
          <p:nvPr/>
        </p:nvPicPr>
        <p:blipFill>
          <a:blip r:embed="rId2"/>
          <a:srcRect/>
          <a:stretch>
            <a:fillRect/>
          </a:stretch>
        </p:blipFill>
        <p:spPr bwMode="auto">
          <a:xfrm>
            <a:off x="209550" y="1466850"/>
            <a:ext cx="2165350" cy="1397000"/>
          </a:xfrm>
          <a:prstGeom prst="rect">
            <a:avLst/>
          </a:prstGeom>
          <a:noFill/>
          <a:ln w="9525">
            <a:noFill/>
            <a:miter lim="800000"/>
            <a:headEnd/>
            <a:tailEnd/>
          </a:ln>
        </p:spPr>
      </p:pic>
      <p:sp>
        <p:nvSpPr>
          <p:cNvPr id="319505" name="Text Box 17"/>
          <p:cNvSpPr txBox="1">
            <a:spLocks noChangeArrowheads="1"/>
          </p:cNvSpPr>
          <p:nvPr/>
        </p:nvSpPr>
        <p:spPr bwMode="auto">
          <a:xfrm>
            <a:off x="3535363" y="3308350"/>
            <a:ext cx="1898650" cy="366713"/>
          </a:xfrm>
          <a:prstGeom prst="rect">
            <a:avLst/>
          </a:prstGeom>
          <a:noFill/>
          <a:ln w="25400">
            <a:noFill/>
            <a:miter lim="800000"/>
            <a:headEnd/>
            <a:tailEnd/>
          </a:ln>
        </p:spPr>
        <p:txBody>
          <a:bodyPr wrap="none">
            <a:prstTxWarp prst="textNoShape">
              <a:avLst/>
            </a:prstTxWarp>
            <a:spAutoFit/>
          </a:bodyPr>
          <a:lstStyle/>
          <a:p>
            <a:pPr algn="ctr"/>
            <a:r>
              <a:rPr lang="en-US" sz="1800">
                <a:solidFill>
                  <a:schemeClr val="bg1"/>
                </a:solidFill>
              </a:rPr>
              <a:t>Loop over scales</a:t>
            </a:r>
          </a:p>
        </p:txBody>
      </p:sp>
      <p:sp>
        <p:nvSpPr>
          <p:cNvPr id="136199" name="Text Box 18"/>
          <p:cNvSpPr txBox="1">
            <a:spLocks noChangeArrowheads="1"/>
          </p:cNvSpPr>
          <p:nvPr/>
        </p:nvSpPr>
        <p:spPr bwMode="auto">
          <a:xfrm>
            <a:off x="5140325" y="3959225"/>
            <a:ext cx="1403350" cy="666750"/>
          </a:xfrm>
          <a:prstGeom prst="rect">
            <a:avLst/>
          </a:prstGeom>
          <a:noFill/>
          <a:ln w="25400">
            <a:solidFill>
              <a:schemeClr val="bg1"/>
            </a:solidFill>
            <a:miter lim="800000"/>
            <a:headEnd/>
            <a:tailEnd/>
          </a:ln>
        </p:spPr>
        <p:txBody>
          <a:bodyPr>
            <a:prstTxWarp prst="textNoShape">
              <a:avLst/>
            </a:prstTxWarp>
            <a:spAutoFit/>
          </a:bodyPr>
          <a:lstStyle/>
          <a:p>
            <a:pPr algn="ctr"/>
            <a:r>
              <a:rPr lang="en-US" sz="1800">
                <a:solidFill>
                  <a:schemeClr val="bg1"/>
                </a:solidFill>
              </a:rPr>
              <a:t>Variational</a:t>
            </a:r>
            <a:br>
              <a:rPr lang="en-US" sz="1800">
                <a:solidFill>
                  <a:schemeClr val="bg1"/>
                </a:solidFill>
              </a:rPr>
            </a:br>
            <a:r>
              <a:rPr lang="en-US" sz="1800">
                <a:solidFill>
                  <a:schemeClr val="bg1"/>
                </a:solidFill>
              </a:rPr>
              <a:t>Bayes</a:t>
            </a:r>
          </a:p>
        </p:txBody>
      </p:sp>
      <p:sp>
        <p:nvSpPr>
          <p:cNvPr id="319507" name="Text Box 19"/>
          <p:cNvSpPr txBox="1">
            <a:spLocks noChangeArrowheads="1"/>
          </p:cNvSpPr>
          <p:nvPr/>
        </p:nvSpPr>
        <p:spPr bwMode="auto">
          <a:xfrm>
            <a:off x="3222625" y="3959225"/>
            <a:ext cx="1322388" cy="666750"/>
          </a:xfrm>
          <a:prstGeom prst="rect">
            <a:avLst/>
          </a:prstGeom>
          <a:noFill/>
          <a:ln w="25400">
            <a:solidFill>
              <a:schemeClr val="bg1"/>
            </a:solidFill>
            <a:miter lim="800000"/>
            <a:headEnd/>
            <a:tailEnd/>
          </a:ln>
        </p:spPr>
        <p:txBody>
          <a:bodyPr>
            <a:prstTxWarp prst="textNoShape">
              <a:avLst/>
            </a:prstTxWarp>
            <a:spAutoFit/>
          </a:bodyPr>
          <a:lstStyle/>
          <a:p>
            <a:pPr algn="ctr"/>
            <a:r>
              <a:rPr lang="en-US" sz="1800">
                <a:solidFill>
                  <a:schemeClr val="bg1"/>
                </a:solidFill>
              </a:rPr>
              <a:t>Upsample</a:t>
            </a:r>
            <a:br>
              <a:rPr lang="en-US" sz="1800">
                <a:solidFill>
                  <a:schemeClr val="bg1"/>
                </a:solidFill>
              </a:rPr>
            </a:br>
            <a:r>
              <a:rPr lang="en-US" sz="1800">
                <a:solidFill>
                  <a:schemeClr val="bg1"/>
                </a:solidFill>
              </a:rPr>
              <a:t>estimates</a:t>
            </a:r>
          </a:p>
        </p:txBody>
      </p:sp>
      <p:cxnSp>
        <p:nvCxnSpPr>
          <p:cNvPr id="136201" name="AutoShape 22"/>
          <p:cNvCxnSpPr>
            <a:cxnSpLocks noChangeShapeType="1"/>
            <a:stCxn id="136206" idx="1"/>
            <a:endCxn id="136199" idx="3"/>
          </p:cNvCxnSpPr>
          <p:nvPr/>
        </p:nvCxnSpPr>
        <p:spPr bwMode="auto">
          <a:xfrm flipH="1">
            <a:off x="6556375" y="4291013"/>
            <a:ext cx="515938" cy="1587"/>
          </a:xfrm>
          <a:prstGeom prst="straightConnector1">
            <a:avLst/>
          </a:prstGeom>
          <a:noFill/>
          <a:ln w="9525">
            <a:solidFill>
              <a:schemeClr val="bg1"/>
            </a:solidFill>
            <a:round/>
            <a:headEnd/>
            <a:tailEnd type="triangle" w="med" len="med"/>
          </a:ln>
        </p:spPr>
      </p:cxnSp>
      <p:cxnSp>
        <p:nvCxnSpPr>
          <p:cNvPr id="319511" name="AutoShape 23"/>
          <p:cNvCxnSpPr>
            <a:cxnSpLocks noChangeShapeType="1"/>
            <a:stCxn id="136199" idx="1"/>
            <a:endCxn id="319507" idx="3"/>
          </p:cNvCxnSpPr>
          <p:nvPr/>
        </p:nvCxnSpPr>
        <p:spPr bwMode="auto">
          <a:xfrm flipH="1">
            <a:off x="4557713" y="4292600"/>
            <a:ext cx="569912" cy="0"/>
          </a:xfrm>
          <a:prstGeom prst="straightConnector1">
            <a:avLst/>
          </a:prstGeom>
          <a:noFill/>
          <a:ln w="9525">
            <a:solidFill>
              <a:schemeClr val="bg1"/>
            </a:solidFill>
            <a:round/>
            <a:headEnd/>
            <a:tailEnd type="triangle" w="med" len="med"/>
          </a:ln>
        </p:spPr>
      </p:cxnSp>
      <p:cxnSp>
        <p:nvCxnSpPr>
          <p:cNvPr id="319512" name="AutoShape 24"/>
          <p:cNvCxnSpPr>
            <a:cxnSpLocks noChangeShapeType="1"/>
            <a:stCxn id="319507" idx="1"/>
            <a:endCxn id="319505" idx="1"/>
          </p:cNvCxnSpPr>
          <p:nvPr/>
        </p:nvCxnSpPr>
        <p:spPr bwMode="auto">
          <a:xfrm rot="10800000" flipH="1">
            <a:off x="3209925" y="3492500"/>
            <a:ext cx="325438" cy="800100"/>
          </a:xfrm>
          <a:prstGeom prst="bentConnector3">
            <a:avLst>
              <a:gd name="adj1" fmla="val -66343"/>
            </a:avLst>
          </a:prstGeom>
          <a:noFill/>
          <a:ln w="9525">
            <a:solidFill>
              <a:schemeClr val="bg1"/>
            </a:solidFill>
            <a:miter lim="800000"/>
            <a:headEnd/>
            <a:tailEnd/>
          </a:ln>
        </p:spPr>
      </p:cxnSp>
      <p:cxnSp>
        <p:nvCxnSpPr>
          <p:cNvPr id="319513" name="AutoShape 25"/>
          <p:cNvCxnSpPr>
            <a:cxnSpLocks noChangeShapeType="1"/>
            <a:stCxn id="319505" idx="3"/>
            <a:endCxn id="136199" idx="0"/>
          </p:cNvCxnSpPr>
          <p:nvPr/>
        </p:nvCxnSpPr>
        <p:spPr bwMode="auto">
          <a:xfrm>
            <a:off x="5434013" y="3492500"/>
            <a:ext cx="407987" cy="454025"/>
          </a:xfrm>
          <a:prstGeom prst="bentConnector2">
            <a:avLst/>
          </a:prstGeom>
          <a:noFill/>
          <a:ln w="9525">
            <a:solidFill>
              <a:schemeClr val="bg1"/>
            </a:solidFill>
            <a:miter lim="800000"/>
            <a:headEnd/>
            <a:tailEnd type="triangle" w="med" len="med"/>
          </a:ln>
        </p:spPr>
      </p:cxnSp>
      <p:sp>
        <p:nvSpPr>
          <p:cNvPr id="319515" name="Rectangle 27"/>
          <p:cNvSpPr>
            <a:spLocks noChangeArrowheads="1"/>
          </p:cNvSpPr>
          <p:nvPr/>
        </p:nvSpPr>
        <p:spPr bwMode="auto">
          <a:xfrm>
            <a:off x="0" y="5089525"/>
            <a:ext cx="8585200" cy="565150"/>
          </a:xfrm>
          <a:prstGeom prst="rect">
            <a:avLst/>
          </a:prstGeom>
          <a:noFill/>
          <a:ln w="9525">
            <a:noFill/>
            <a:miter lim="800000"/>
            <a:headEnd/>
            <a:tailEnd/>
          </a:ln>
        </p:spPr>
        <p:txBody>
          <a:bodyPr wrap="none">
            <a:prstTxWarp prst="textNoShape">
              <a:avLst/>
            </a:prstTxWarp>
            <a:spAutoFit/>
          </a:bodyPr>
          <a:lstStyle/>
          <a:p>
            <a:r>
              <a:rPr lang="en-GB" sz="3100">
                <a:solidFill>
                  <a:schemeClr val="bg1"/>
                </a:solidFill>
              </a:rPr>
              <a:t>Use multi-scale approach to avoid local minima:</a:t>
            </a:r>
            <a:endParaRPr lang="en-US" sz="3100">
              <a:solidFill>
                <a:schemeClr val="bg1"/>
              </a:solidFill>
            </a:endParaRPr>
          </a:p>
        </p:txBody>
      </p:sp>
      <p:sp>
        <p:nvSpPr>
          <p:cNvPr id="136206" name="Text Box 30"/>
          <p:cNvSpPr txBox="1">
            <a:spLocks noChangeArrowheads="1"/>
          </p:cNvSpPr>
          <p:nvPr/>
        </p:nvSpPr>
        <p:spPr bwMode="auto">
          <a:xfrm>
            <a:off x="7085013" y="3957638"/>
            <a:ext cx="161925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Initialize 3x3 </a:t>
            </a:r>
            <a:br>
              <a:rPr lang="en-US" sz="1800">
                <a:solidFill>
                  <a:srgbClr val="777777"/>
                </a:solidFill>
              </a:rPr>
            </a:br>
            <a:r>
              <a:rPr lang="en-US" sz="1800">
                <a:solidFill>
                  <a:srgbClr val="777777"/>
                </a:solidFill>
              </a:rPr>
              <a:t>blur kernel</a:t>
            </a:r>
          </a:p>
        </p:txBody>
      </p:sp>
      <p:cxnSp>
        <p:nvCxnSpPr>
          <p:cNvPr id="136207" name="AutoShape 31"/>
          <p:cNvCxnSpPr>
            <a:cxnSpLocks noChangeShapeType="1"/>
            <a:stCxn id="136212" idx="2"/>
            <a:endCxn id="136206" idx="0"/>
          </p:cNvCxnSpPr>
          <p:nvPr/>
        </p:nvCxnSpPr>
        <p:spPr bwMode="auto">
          <a:xfrm flipH="1">
            <a:off x="7894638" y="3400425"/>
            <a:ext cx="1587" cy="544513"/>
          </a:xfrm>
          <a:prstGeom prst="straightConnector1">
            <a:avLst/>
          </a:prstGeom>
          <a:noFill/>
          <a:ln w="9525">
            <a:solidFill>
              <a:srgbClr val="777777"/>
            </a:solidFill>
            <a:round/>
            <a:headEnd/>
            <a:tailEnd type="triangle" w="med" len="med"/>
          </a:ln>
        </p:spPr>
      </p:cxnSp>
      <p:sp>
        <p:nvSpPr>
          <p:cNvPr id="136208" name="Text Box 32"/>
          <p:cNvSpPr txBox="1">
            <a:spLocks noChangeArrowheads="1"/>
          </p:cNvSpPr>
          <p:nvPr/>
        </p:nvSpPr>
        <p:spPr bwMode="auto">
          <a:xfrm>
            <a:off x="2916238" y="1830388"/>
            <a:ext cx="13081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Convert to</a:t>
            </a:r>
            <a:br>
              <a:rPr lang="en-US" sz="1800">
                <a:solidFill>
                  <a:srgbClr val="777777"/>
                </a:solidFill>
              </a:rPr>
            </a:br>
            <a:r>
              <a:rPr lang="en-US" sz="1800">
                <a:solidFill>
                  <a:srgbClr val="777777"/>
                </a:solidFill>
              </a:rPr>
              <a:t>grayscale</a:t>
            </a:r>
          </a:p>
        </p:txBody>
      </p:sp>
      <p:sp>
        <p:nvSpPr>
          <p:cNvPr id="136209" name="Text Box 33"/>
          <p:cNvSpPr txBox="1">
            <a:spLocks noChangeArrowheads="1"/>
          </p:cNvSpPr>
          <p:nvPr/>
        </p:nvSpPr>
        <p:spPr bwMode="auto">
          <a:xfrm>
            <a:off x="4832350" y="1833563"/>
            <a:ext cx="18796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Remove gamma</a:t>
            </a:r>
            <a:br>
              <a:rPr lang="en-US" sz="1800">
                <a:solidFill>
                  <a:srgbClr val="777777"/>
                </a:solidFill>
              </a:rPr>
            </a:br>
            <a:r>
              <a:rPr lang="en-US" sz="1800">
                <a:solidFill>
                  <a:srgbClr val="777777"/>
                </a:solidFill>
              </a:rPr>
              <a:t>correction</a:t>
            </a:r>
          </a:p>
        </p:txBody>
      </p:sp>
      <p:cxnSp>
        <p:nvCxnSpPr>
          <p:cNvPr id="136210" name="AutoShape 34"/>
          <p:cNvCxnSpPr>
            <a:cxnSpLocks noChangeShapeType="1"/>
            <a:endCxn id="136208" idx="1"/>
          </p:cNvCxnSpPr>
          <p:nvPr/>
        </p:nvCxnSpPr>
        <p:spPr bwMode="auto">
          <a:xfrm flipV="1">
            <a:off x="2374900" y="2163763"/>
            <a:ext cx="528638" cy="1587"/>
          </a:xfrm>
          <a:prstGeom prst="straightConnector1">
            <a:avLst/>
          </a:prstGeom>
          <a:noFill/>
          <a:ln w="9525">
            <a:solidFill>
              <a:srgbClr val="777777"/>
            </a:solidFill>
            <a:round/>
            <a:headEnd/>
            <a:tailEnd type="triangle" w="med" len="med"/>
          </a:ln>
        </p:spPr>
      </p:cxnSp>
      <p:cxnSp>
        <p:nvCxnSpPr>
          <p:cNvPr id="136211" name="AutoShape 35"/>
          <p:cNvCxnSpPr>
            <a:cxnSpLocks noChangeShapeType="1"/>
            <a:stCxn id="136208" idx="3"/>
            <a:endCxn id="136209" idx="1"/>
          </p:cNvCxnSpPr>
          <p:nvPr/>
        </p:nvCxnSpPr>
        <p:spPr bwMode="auto">
          <a:xfrm>
            <a:off x="4237038" y="2163763"/>
            <a:ext cx="582612" cy="3175"/>
          </a:xfrm>
          <a:prstGeom prst="straightConnector1">
            <a:avLst/>
          </a:prstGeom>
          <a:noFill/>
          <a:ln w="9525">
            <a:solidFill>
              <a:srgbClr val="777777"/>
            </a:solidFill>
            <a:round/>
            <a:headEnd/>
            <a:tailEnd type="triangle" w="med" len="med"/>
          </a:ln>
        </p:spPr>
      </p:cxnSp>
      <p:sp>
        <p:nvSpPr>
          <p:cNvPr id="136212" name="Text Box 36"/>
          <p:cNvSpPr txBox="1">
            <a:spLocks noChangeArrowheads="1"/>
          </p:cNvSpPr>
          <p:nvPr/>
        </p:nvSpPr>
        <p:spPr bwMode="auto">
          <a:xfrm>
            <a:off x="6864350" y="2720975"/>
            <a:ext cx="206375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User selects patch</a:t>
            </a:r>
            <a:br>
              <a:rPr lang="en-US" sz="1800">
                <a:solidFill>
                  <a:srgbClr val="777777"/>
                </a:solidFill>
              </a:rPr>
            </a:br>
            <a:r>
              <a:rPr lang="en-US" sz="1800">
                <a:solidFill>
                  <a:srgbClr val="777777"/>
                </a:solidFill>
              </a:rPr>
              <a:t> from image</a:t>
            </a:r>
          </a:p>
        </p:txBody>
      </p:sp>
      <p:cxnSp>
        <p:nvCxnSpPr>
          <p:cNvPr id="136213" name="AutoShape 37"/>
          <p:cNvCxnSpPr>
            <a:cxnSpLocks noChangeShapeType="1"/>
            <a:stCxn id="136209" idx="3"/>
            <a:endCxn id="136212" idx="0"/>
          </p:cNvCxnSpPr>
          <p:nvPr/>
        </p:nvCxnSpPr>
        <p:spPr bwMode="auto">
          <a:xfrm>
            <a:off x="6724650" y="2166938"/>
            <a:ext cx="1171575" cy="541337"/>
          </a:xfrm>
          <a:prstGeom prst="bentConnector2">
            <a:avLst/>
          </a:prstGeom>
          <a:noFill/>
          <a:ln w="9525">
            <a:solidFill>
              <a:srgbClr val="777777"/>
            </a:solidFill>
            <a:miter lim="800000"/>
            <a:headEnd/>
            <a:tailEnd type="triangle" w="med" len="med"/>
          </a:ln>
        </p:spPr>
      </p:cxnSp>
      <p:pic>
        <p:nvPicPr>
          <p:cNvPr id="136214" name="Picture 22"/>
          <p:cNvPicPr>
            <a:picLocks noChangeAspect="1"/>
          </p:cNvPicPr>
          <p:nvPr/>
        </p:nvPicPr>
        <p:blipFill>
          <a:blip r:embed="rId3"/>
          <a:srcRect/>
          <a:stretch>
            <a:fillRect/>
          </a:stretch>
        </p:blipFill>
        <p:spPr bwMode="auto">
          <a:xfrm>
            <a:off x="0" y="5626100"/>
            <a:ext cx="9147175" cy="1098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5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95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95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95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95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9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505" grpId="0"/>
      <p:bldP spid="319507" grpId="0" animBg="1"/>
      <p:bldP spid="319515" grpId="0"/>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9"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Image Reconstruction</a:t>
            </a:r>
          </a:p>
        </p:txBody>
      </p:sp>
      <p:sp>
        <p:nvSpPr>
          <p:cNvPr id="137220" name="Line 20"/>
          <p:cNvSpPr>
            <a:spLocks/>
          </p:cNvSpPr>
          <p:nvPr/>
        </p:nvSpPr>
        <p:spPr bwMode="auto">
          <a:xfrm>
            <a:off x="307975" y="1016000"/>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37221" name="Text Box 5"/>
          <p:cNvSpPr txBox="1">
            <a:spLocks noChangeArrowheads="1"/>
          </p:cNvSpPr>
          <p:nvPr/>
        </p:nvSpPr>
        <p:spPr bwMode="auto">
          <a:xfrm>
            <a:off x="514350" y="1116013"/>
            <a:ext cx="1460500" cy="366712"/>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Input image</a:t>
            </a:r>
          </a:p>
        </p:txBody>
      </p:sp>
      <p:pic>
        <p:nvPicPr>
          <p:cNvPr id="137222" name="Picture 6"/>
          <p:cNvPicPr>
            <a:picLocks noChangeAspect="1" noChangeArrowheads="1"/>
          </p:cNvPicPr>
          <p:nvPr/>
        </p:nvPicPr>
        <p:blipFill>
          <a:blip r:embed="rId4"/>
          <a:srcRect/>
          <a:stretch>
            <a:fillRect/>
          </a:stretch>
        </p:blipFill>
        <p:spPr bwMode="auto">
          <a:xfrm>
            <a:off x="209550" y="1466850"/>
            <a:ext cx="2165350" cy="1397000"/>
          </a:xfrm>
          <a:prstGeom prst="rect">
            <a:avLst/>
          </a:prstGeom>
          <a:noFill/>
          <a:ln w="9525">
            <a:noFill/>
            <a:miter lim="800000"/>
            <a:headEnd/>
            <a:tailEnd/>
          </a:ln>
        </p:spPr>
      </p:pic>
      <p:pic>
        <p:nvPicPr>
          <p:cNvPr id="137223" name="Picture 25" descr="fountain_me_end"/>
          <p:cNvPicPr>
            <a:picLocks noChangeAspect="1" noChangeArrowheads="1"/>
          </p:cNvPicPr>
          <p:nvPr/>
        </p:nvPicPr>
        <p:blipFill>
          <a:blip r:embed="rId5"/>
          <a:srcRect l="88000" t="4173" r="381"/>
          <a:stretch>
            <a:fillRect/>
          </a:stretch>
        </p:blipFill>
        <p:spPr bwMode="auto">
          <a:xfrm>
            <a:off x="431800" y="3754438"/>
            <a:ext cx="1062038" cy="1066800"/>
          </a:xfrm>
          <a:prstGeom prst="rect">
            <a:avLst/>
          </a:prstGeom>
          <a:noFill/>
          <a:ln w="19050">
            <a:solidFill>
              <a:schemeClr val="bg1"/>
            </a:solidFill>
            <a:miter lim="800000"/>
            <a:headEnd/>
            <a:tailEnd/>
          </a:ln>
        </p:spPr>
      </p:pic>
      <p:sp>
        <p:nvSpPr>
          <p:cNvPr id="137224" name="Text Box 26"/>
          <p:cNvSpPr txBox="1">
            <a:spLocks noChangeArrowheads="1"/>
          </p:cNvSpPr>
          <p:nvPr/>
        </p:nvSpPr>
        <p:spPr bwMode="auto">
          <a:xfrm>
            <a:off x="1489075" y="4356100"/>
            <a:ext cx="1727200" cy="641350"/>
          </a:xfrm>
          <a:prstGeom prst="rect">
            <a:avLst/>
          </a:prstGeom>
          <a:noFill/>
          <a:ln w="25400">
            <a:noFill/>
            <a:miter lim="800000"/>
            <a:headEnd/>
            <a:tailEnd/>
          </a:ln>
        </p:spPr>
        <p:txBody>
          <a:bodyPr wrap="none">
            <a:prstTxWarp prst="textNoShape">
              <a:avLst/>
            </a:prstTxWarp>
            <a:spAutoFit/>
          </a:bodyPr>
          <a:lstStyle/>
          <a:p>
            <a:pPr algn="ctr"/>
            <a:r>
              <a:rPr lang="en-US" sz="1800">
                <a:solidFill>
                  <a:schemeClr val="bg1"/>
                </a:solidFill>
              </a:rPr>
              <a:t>Full resolution</a:t>
            </a:r>
            <a:br>
              <a:rPr lang="en-US" sz="1800">
                <a:solidFill>
                  <a:schemeClr val="bg1"/>
                </a:solidFill>
              </a:rPr>
            </a:br>
            <a:r>
              <a:rPr lang="en-US" sz="1800">
                <a:solidFill>
                  <a:schemeClr val="bg1"/>
                </a:solidFill>
              </a:rPr>
              <a:t>blur estimate</a:t>
            </a:r>
          </a:p>
        </p:txBody>
      </p:sp>
      <p:cxnSp>
        <p:nvCxnSpPr>
          <p:cNvPr id="137225" name="AutoShape 27"/>
          <p:cNvCxnSpPr>
            <a:cxnSpLocks noChangeShapeType="1"/>
          </p:cNvCxnSpPr>
          <p:nvPr/>
        </p:nvCxnSpPr>
        <p:spPr bwMode="auto">
          <a:xfrm flipH="1" flipV="1">
            <a:off x="1503363" y="4287838"/>
            <a:ext cx="1706562" cy="4762"/>
          </a:xfrm>
          <a:prstGeom prst="straightConnector1">
            <a:avLst/>
          </a:prstGeom>
          <a:noFill/>
          <a:ln w="9525">
            <a:solidFill>
              <a:schemeClr val="bg1"/>
            </a:solidFill>
            <a:round/>
            <a:headEnd/>
            <a:tailEnd type="triangle" w="med" len="med"/>
          </a:ln>
        </p:spPr>
      </p:cxnSp>
      <p:sp>
        <p:nvSpPr>
          <p:cNvPr id="321564" name="Text Box 28"/>
          <p:cNvSpPr txBox="1">
            <a:spLocks noChangeArrowheads="1"/>
          </p:cNvSpPr>
          <p:nvPr/>
        </p:nvSpPr>
        <p:spPr bwMode="auto">
          <a:xfrm>
            <a:off x="792163" y="5540375"/>
            <a:ext cx="2873375" cy="941388"/>
          </a:xfrm>
          <a:prstGeom prst="rect">
            <a:avLst/>
          </a:prstGeom>
          <a:noFill/>
          <a:ln w="25400">
            <a:solidFill>
              <a:schemeClr val="bg1"/>
            </a:solidFill>
            <a:miter lim="800000"/>
            <a:headEnd/>
            <a:tailEnd/>
          </a:ln>
        </p:spPr>
        <p:txBody>
          <a:bodyPr>
            <a:prstTxWarp prst="textNoShape">
              <a:avLst/>
            </a:prstTxWarp>
            <a:spAutoFit/>
          </a:bodyPr>
          <a:lstStyle/>
          <a:p>
            <a:pPr algn="ctr"/>
            <a:r>
              <a:rPr lang="en-US" sz="1800">
                <a:solidFill>
                  <a:schemeClr val="bg1"/>
                </a:solidFill>
              </a:rPr>
              <a:t>Non-blind deconvolution (Richardson-Lucy)</a:t>
            </a:r>
          </a:p>
        </p:txBody>
      </p:sp>
      <p:cxnSp>
        <p:nvCxnSpPr>
          <p:cNvPr id="321565" name="AutoShape 29"/>
          <p:cNvCxnSpPr>
            <a:cxnSpLocks noChangeShapeType="1"/>
            <a:endCxn id="321564" idx="0"/>
          </p:cNvCxnSpPr>
          <p:nvPr/>
        </p:nvCxnSpPr>
        <p:spPr bwMode="auto">
          <a:xfrm rot="16200000" flipH="1">
            <a:off x="1247776" y="4546600"/>
            <a:ext cx="696912" cy="1265237"/>
          </a:xfrm>
          <a:prstGeom prst="bentConnector3">
            <a:avLst>
              <a:gd name="adj1" fmla="val 50116"/>
            </a:avLst>
          </a:prstGeom>
          <a:noFill/>
          <a:ln w="9525">
            <a:solidFill>
              <a:schemeClr val="bg1"/>
            </a:solidFill>
            <a:miter lim="800000"/>
            <a:headEnd/>
            <a:tailEnd type="triangle" w="med" len="med"/>
          </a:ln>
        </p:spPr>
      </p:cxnSp>
      <p:cxnSp>
        <p:nvCxnSpPr>
          <p:cNvPr id="321566" name="AutoShape 30"/>
          <p:cNvCxnSpPr>
            <a:cxnSpLocks noChangeShapeType="1"/>
            <a:endCxn id="321564" idx="1"/>
          </p:cNvCxnSpPr>
          <p:nvPr/>
        </p:nvCxnSpPr>
        <p:spPr bwMode="auto">
          <a:xfrm rot="5400000">
            <a:off x="-538163" y="4181476"/>
            <a:ext cx="3148013" cy="512762"/>
          </a:xfrm>
          <a:prstGeom prst="bentConnector4">
            <a:avLst>
              <a:gd name="adj1" fmla="val 16032"/>
              <a:gd name="adj2" fmla="val 218574"/>
            </a:avLst>
          </a:prstGeom>
          <a:noFill/>
          <a:ln w="9525">
            <a:solidFill>
              <a:schemeClr val="bg1"/>
            </a:solidFill>
            <a:miter lim="800000"/>
            <a:headEnd/>
            <a:tailEnd type="triangle" w="med" len="med"/>
          </a:ln>
        </p:spPr>
      </p:cxnSp>
      <p:graphicFrame>
        <p:nvGraphicFramePr>
          <p:cNvPr id="321567" name="Object 2"/>
          <p:cNvGraphicFramePr>
            <a:graphicFrameLocks noChangeAspect="1"/>
          </p:cNvGraphicFramePr>
          <p:nvPr/>
        </p:nvGraphicFramePr>
        <p:xfrm>
          <a:off x="4525963" y="5311775"/>
          <a:ext cx="2157412" cy="1397000"/>
        </p:xfrm>
        <a:graphic>
          <a:graphicData uri="http://schemas.openxmlformats.org/presentationml/2006/ole">
            <p:oleObj spid="_x0000_s137218" name="Image" r:id="rId6" imgW="9320635" imgH="6044444" progId="">
              <p:embed/>
            </p:oleObj>
          </a:graphicData>
        </a:graphic>
      </p:graphicFrame>
      <p:sp>
        <p:nvSpPr>
          <p:cNvPr id="321568" name="Text Box 32"/>
          <p:cNvSpPr txBox="1">
            <a:spLocks noChangeArrowheads="1"/>
          </p:cNvSpPr>
          <p:nvPr/>
        </p:nvSpPr>
        <p:spPr bwMode="auto">
          <a:xfrm>
            <a:off x="6743700" y="5675313"/>
            <a:ext cx="1276350" cy="641350"/>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Deblurred</a:t>
            </a:r>
            <a:br>
              <a:rPr lang="en-US" sz="1800">
                <a:solidFill>
                  <a:schemeClr val="bg1"/>
                </a:solidFill>
              </a:rPr>
            </a:br>
            <a:r>
              <a:rPr lang="en-US" sz="1800">
                <a:solidFill>
                  <a:schemeClr val="bg1"/>
                </a:solidFill>
              </a:rPr>
              <a:t> image</a:t>
            </a:r>
          </a:p>
        </p:txBody>
      </p:sp>
      <p:cxnSp>
        <p:nvCxnSpPr>
          <p:cNvPr id="321569" name="AutoShape 33"/>
          <p:cNvCxnSpPr>
            <a:cxnSpLocks noChangeShapeType="1"/>
            <a:stCxn id="321564" idx="3"/>
          </p:cNvCxnSpPr>
          <p:nvPr/>
        </p:nvCxnSpPr>
        <p:spPr bwMode="auto">
          <a:xfrm flipV="1">
            <a:off x="3678238" y="6010275"/>
            <a:ext cx="847725" cy="1588"/>
          </a:xfrm>
          <a:prstGeom prst="straightConnector1">
            <a:avLst/>
          </a:prstGeom>
          <a:noFill/>
          <a:ln w="9525">
            <a:solidFill>
              <a:schemeClr val="bg1"/>
            </a:solidFill>
            <a:round/>
            <a:headEnd/>
            <a:tailEnd type="triangle" w="med" len="med"/>
          </a:ln>
        </p:spPr>
      </p:cxnSp>
      <p:sp>
        <p:nvSpPr>
          <p:cNvPr id="137231" name="Text Box 34"/>
          <p:cNvSpPr txBox="1">
            <a:spLocks noChangeArrowheads="1"/>
          </p:cNvSpPr>
          <p:nvPr/>
        </p:nvSpPr>
        <p:spPr bwMode="auto">
          <a:xfrm>
            <a:off x="3522663" y="3308350"/>
            <a:ext cx="1924050" cy="392113"/>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Loop over scales</a:t>
            </a:r>
          </a:p>
        </p:txBody>
      </p:sp>
      <p:sp>
        <p:nvSpPr>
          <p:cNvPr id="137232" name="Text Box 35"/>
          <p:cNvSpPr txBox="1">
            <a:spLocks noChangeArrowheads="1"/>
          </p:cNvSpPr>
          <p:nvPr/>
        </p:nvSpPr>
        <p:spPr bwMode="auto">
          <a:xfrm>
            <a:off x="5140325" y="3959225"/>
            <a:ext cx="1403350" cy="666750"/>
          </a:xfrm>
          <a:prstGeom prst="rect">
            <a:avLst/>
          </a:prstGeom>
          <a:noFill/>
          <a:ln w="25400">
            <a:solidFill>
              <a:srgbClr val="777777"/>
            </a:solidFill>
            <a:miter lim="800000"/>
            <a:headEnd/>
            <a:tailEnd/>
          </a:ln>
        </p:spPr>
        <p:txBody>
          <a:bodyPr>
            <a:prstTxWarp prst="textNoShape">
              <a:avLst/>
            </a:prstTxWarp>
            <a:spAutoFit/>
          </a:bodyPr>
          <a:lstStyle/>
          <a:p>
            <a:pPr algn="ctr"/>
            <a:r>
              <a:rPr lang="en-US" sz="1800">
                <a:solidFill>
                  <a:srgbClr val="777777"/>
                </a:solidFill>
              </a:rPr>
              <a:t>Variational</a:t>
            </a:r>
            <a:br>
              <a:rPr lang="en-US" sz="1800">
                <a:solidFill>
                  <a:srgbClr val="777777"/>
                </a:solidFill>
              </a:rPr>
            </a:br>
            <a:r>
              <a:rPr lang="en-US" sz="1800">
                <a:solidFill>
                  <a:srgbClr val="777777"/>
                </a:solidFill>
              </a:rPr>
              <a:t>Bayes</a:t>
            </a:r>
          </a:p>
        </p:txBody>
      </p:sp>
      <p:sp>
        <p:nvSpPr>
          <p:cNvPr id="137233" name="Text Box 36"/>
          <p:cNvSpPr txBox="1">
            <a:spLocks noChangeArrowheads="1"/>
          </p:cNvSpPr>
          <p:nvPr/>
        </p:nvSpPr>
        <p:spPr bwMode="auto">
          <a:xfrm>
            <a:off x="3222625" y="3959225"/>
            <a:ext cx="1322388" cy="666750"/>
          </a:xfrm>
          <a:prstGeom prst="rect">
            <a:avLst/>
          </a:prstGeom>
          <a:noFill/>
          <a:ln w="25400">
            <a:solidFill>
              <a:srgbClr val="777777"/>
            </a:solidFill>
            <a:miter lim="800000"/>
            <a:headEnd/>
            <a:tailEnd/>
          </a:ln>
        </p:spPr>
        <p:txBody>
          <a:bodyPr>
            <a:prstTxWarp prst="textNoShape">
              <a:avLst/>
            </a:prstTxWarp>
            <a:spAutoFit/>
          </a:bodyPr>
          <a:lstStyle/>
          <a:p>
            <a:pPr algn="ctr"/>
            <a:r>
              <a:rPr lang="en-US" sz="1800">
                <a:solidFill>
                  <a:srgbClr val="777777"/>
                </a:solidFill>
              </a:rPr>
              <a:t>Upsample</a:t>
            </a:r>
            <a:br>
              <a:rPr lang="en-US" sz="1800">
                <a:solidFill>
                  <a:srgbClr val="777777"/>
                </a:solidFill>
              </a:rPr>
            </a:br>
            <a:r>
              <a:rPr lang="en-US" sz="1800">
                <a:solidFill>
                  <a:srgbClr val="777777"/>
                </a:solidFill>
              </a:rPr>
              <a:t>estimates</a:t>
            </a:r>
          </a:p>
        </p:txBody>
      </p:sp>
      <p:cxnSp>
        <p:nvCxnSpPr>
          <p:cNvPr id="137234" name="AutoShape 37"/>
          <p:cNvCxnSpPr>
            <a:cxnSpLocks noChangeShapeType="1"/>
            <a:stCxn id="137238" idx="1"/>
            <a:endCxn id="137232" idx="3"/>
          </p:cNvCxnSpPr>
          <p:nvPr/>
        </p:nvCxnSpPr>
        <p:spPr bwMode="auto">
          <a:xfrm flipH="1">
            <a:off x="6556375" y="4291013"/>
            <a:ext cx="515938" cy="1587"/>
          </a:xfrm>
          <a:prstGeom prst="straightConnector1">
            <a:avLst/>
          </a:prstGeom>
          <a:noFill/>
          <a:ln w="9525">
            <a:solidFill>
              <a:srgbClr val="777777"/>
            </a:solidFill>
            <a:round/>
            <a:headEnd/>
            <a:tailEnd type="triangle" w="med" len="med"/>
          </a:ln>
        </p:spPr>
      </p:cxnSp>
      <p:cxnSp>
        <p:nvCxnSpPr>
          <p:cNvPr id="137235" name="AutoShape 38"/>
          <p:cNvCxnSpPr>
            <a:cxnSpLocks noChangeShapeType="1"/>
            <a:stCxn id="137232" idx="1"/>
            <a:endCxn id="137233" idx="3"/>
          </p:cNvCxnSpPr>
          <p:nvPr/>
        </p:nvCxnSpPr>
        <p:spPr bwMode="auto">
          <a:xfrm flipH="1">
            <a:off x="4557713" y="4292600"/>
            <a:ext cx="569912" cy="0"/>
          </a:xfrm>
          <a:prstGeom prst="straightConnector1">
            <a:avLst/>
          </a:prstGeom>
          <a:noFill/>
          <a:ln w="9525">
            <a:solidFill>
              <a:srgbClr val="777777"/>
            </a:solidFill>
            <a:round/>
            <a:headEnd/>
            <a:tailEnd type="triangle" w="med" len="med"/>
          </a:ln>
        </p:spPr>
      </p:cxnSp>
      <p:cxnSp>
        <p:nvCxnSpPr>
          <p:cNvPr id="137236" name="AutoShape 39"/>
          <p:cNvCxnSpPr>
            <a:cxnSpLocks noChangeShapeType="1"/>
            <a:stCxn id="137233" idx="1"/>
            <a:endCxn id="137231" idx="1"/>
          </p:cNvCxnSpPr>
          <p:nvPr/>
        </p:nvCxnSpPr>
        <p:spPr bwMode="auto">
          <a:xfrm rot="10800000" flipH="1">
            <a:off x="3209925" y="3505200"/>
            <a:ext cx="300038" cy="787400"/>
          </a:xfrm>
          <a:prstGeom prst="bentConnector3">
            <a:avLst>
              <a:gd name="adj1" fmla="val -71958"/>
            </a:avLst>
          </a:prstGeom>
          <a:noFill/>
          <a:ln w="9525">
            <a:solidFill>
              <a:srgbClr val="777777"/>
            </a:solidFill>
            <a:miter lim="800000"/>
            <a:headEnd/>
            <a:tailEnd/>
          </a:ln>
        </p:spPr>
      </p:cxnSp>
      <p:cxnSp>
        <p:nvCxnSpPr>
          <p:cNvPr id="137237" name="AutoShape 40"/>
          <p:cNvCxnSpPr>
            <a:cxnSpLocks noChangeShapeType="1"/>
            <a:stCxn id="137231" idx="3"/>
            <a:endCxn id="137232" idx="0"/>
          </p:cNvCxnSpPr>
          <p:nvPr/>
        </p:nvCxnSpPr>
        <p:spPr bwMode="auto">
          <a:xfrm>
            <a:off x="5459413" y="3505200"/>
            <a:ext cx="382587" cy="441325"/>
          </a:xfrm>
          <a:prstGeom prst="bentConnector2">
            <a:avLst/>
          </a:prstGeom>
          <a:noFill/>
          <a:ln w="9525">
            <a:solidFill>
              <a:srgbClr val="777777"/>
            </a:solidFill>
            <a:miter lim="800000"/>
            <a:headEnd/>
            <a:tailEnd type="triangle" w="med" len="med"/>
          </a:ln>
        </p:spPr>
      </p:cxnSp>
      <p:sp>
        <p:nvSpPr>
          <p:cNvPr id="137238" name="Text Box 41"/>
          <p:cNvSpPr txBox="1">
            <a:spLocks noChangeArrowheads="1"/>
          </p:cNvSpPr>
          <p:nvPr/>
        </p:nvSpPr>
        <p:spPr bwMode="auto">
          <a:xfrm>
            <a:off x="7085013" y="3957638"/>
            <a:ext cx="161925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Initialize 3x3 </a:t>
            </a:r>
            <a:br>
              <a:rPr lang="en-US" sz="1800">
                <a:solidFill>
                  <a:srgbClr val="777777"/>
                </a:solidFill>
              </a:rPr>
            </a:br>
            <a:r>
              <a:rPr lang="en-US" sz="1800">
                <a:solidFill>
                  <a:srgbClr val="777777"/>
                </a:solidFill>
              </a:rPr>
              <a:t>blur kernel</a:t>
            </a:r>
          </a:p>
        </p:txBody>
      </p:sp>
      <p:cxnSp>
        <p:nvCxnSpPr>
          <p:cNvPr id="137239" name="AutoShape 42"/>
          <p:cNvCxnSpPr>
            <a:cxnSpLocks noChangeShapeType="1"/>
            <a:stCxn id="137244" idx="2"/>
            <a:endCxn id="137238" idx="0"/>
          </p:cNvCxnSpPr>
          <p:nvPr/>
        </p:nvCxnSpPr>
        <p:spPr bwMode="auto">
          <a:xfrm flipH="1">
            <a:off x="7894638" y="3400425"/>
            <a:ext cx="1587" cy="544513"/>
          </a:xfrm>
          <a:prstGeom prst="straightConnector1">
            <a:avLst/>
          </a:prstGeom>
          <a:noFill/>
          <a:ln w="9525">
            <a:solidFill>
              <a:srgbClr val="777777"/>
            </a:solidFill>
            <a:round/>
            <a:headEnd/>
            <a:tailEnd type="triangle" w="med" len="med"/>
          </a:ln>
        </p:spPr>
      </p:cxnSp>
      <p:sp>
        <p:nvSpPr>
          <p:cNvPr id="137240" name="Text Box 43"/>
          <p:cNvSpPr txBox="1">
            <a:spLocks noChangeArrowheads="1"/>
          </p:cNvSpPr>
          <p:nvPr/>
        </p:nvSpPr>
        <p:spPr bwMode="auto">
          <a:xfrm>
            <a:off x="2916238" y="1830388"/>
            <a:ext cx="13081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Convert to</a:t>
            </a:r>
            <a:br>
              <a:rPr lang="en-US" sz="1800">
                <a:solidFill>
                  <a:srgbClr val="777777"/>
                </a:solidFill>
              </a:rPr>
            </a:br>
            <a:r>
              <a:rPr lang="en-US" sz="1800">
                <a:solidFill>
                  <a:srgbClr val="777777"/>
                </a:solidFill>
              </a:rPr>
              <a:t>grayscale</a:t>
            </a:r>
          </a:p>
        </p:txBody>
      </p:sp>
      <p:sp>
        <p:nvSpPr>
          <p:cNvPr id="137241" name="Text Box 44"/>
          <p:cNvSpPr txBox="1">
            <a:spLocks noChangeArrowheads="1"/>
          </p:cNvSpPr>
          <p:nvPr/>
        </p:nvSpPr>
        <p:spPr bwMode="auto">
          <a:xfrm>
            <a:off x="4832350" y="1833563"/>
            <a:ext cx="187960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Remove gamma</a:t>
            </a:r>
            <a:br>
              <a:rPr lang="en-US" sz="1800">
                <a:solidFill>
                  <a:srgbClr val="777777"/>
                </a:solidFill>
              </a:rPr>
            </a:br>
            <a:r>
              <a:rPr lang="en-US" sz="1800">
                <a:solidFill>
                  <a:srgbClr val="777777"/>
                </a:solidFill>
              </a:rPr>
              <a:t>correction</a:t>
            </a:r>
          </a:p>
        </p:txBody>
      </p:sp>
      <p:cxnSp>
        <p:nvCxnSpPr>
          <p:cNvPr id="137242" name="AutoShape 45"/>
          <p:cNvCxnSpPr>
            <a:cxnSpLocks noChangeShapeType="1"/>
            <a:endCxn id="137240" idx="1"/>
          </p:cNvCxnSpPr>
          <p:nvPr/>
        </p:nvCxnSpPr>
        <p:spPr bwMode="auto">
          <a:xfrm flipV="1">
            <a:off x="2374900" y="2163763"/>
            <a:ext cx="528638" cy="1587"/>
          </a:xfrm>
          <a:prstGeom prst="straightConnector1">
            <a:avLst/>
          </a:prstGeom>
          <a:noFill/>
          <a:ln w="9525">
            <a:solidFill>
              <a:srgbClr val="777777"/>
            </a:solidFill>
            <a:round/>
            <a:headEnd/>
            <a:tailEnd type="triangle" w="med" len="med"/>
          </a:ln>
        </p:spPr>
      </p:cxnSp>
      <p:cxnSp>
        <p:nvCxnSpPr>
          <p:cNvPr id="137243" name="AutoShape 46"/>
          <p:cNvCxnSpPr>
            <a:cxnSpLocks noChangeShapeType="1"/>
            <a:stCxn id="137240" idx="3"/>
            <a:endCxn id="137241" idx="1"/>
          </p:cNvCxnSpPr>
          <p:nvPr/>
        </p:nvCxnSpPr>
        <p:spPr bwMode="auto">
          <a:xfrm>
            <a:off x="4237038" y="2163763"/>
            <a:ext cx="582612" cy="3175"/>
          </a:xfrm>
          <a:prstGeom prst="straightConnector1">
            <a:avLst/>
          </a:prstGeom>
          <a:noFill/>
          <a:ln w="9525">
            <a:solidFill>
              <a:srgbClr val="777777"/>
            </a:solidFill>
            <a:round/>
            <a:headEnd/>
            <a:tailEnd type="triangle" w="med" len="med"/>
          </a:ln>
        </p:spPr>
      </p:cxnSp>
      <p:sp>
        <p:nvSpPr>
          <p:cNvPr id="137244" name="Text Box 47"/>
          <p:cNvSpPr txBox="1">
            <a:spLocks noChangeArrowheads="1"/>
          </p:cNvSpPr>
          <p:nvPr/>
        </p:nvSpPr>
        <p:spPr bwMode="auto">
          <a:xfrm>
            <a:off x="6864350" y="2720975"/>
            <a:ext cx="2063750" cy="666750"/>
          </a:xfrm>
          <a:prstGeom prst="rect">
            <a:avLst/>
          </a:prstGeom>
          <a:noFill/>
          <a:ln w="25400">
            <a:solidFill>
              <a:srgbClr val="777777"/>
            </a:solidFill>
            <a:miter lim="800000"/>
            <a:headEnd/>
            <a:tailEnd/>
          </a:ln>
        </p:spPr>
        <p:txBody>
          <a:bodyPr wrap="none">
            <a:prstTxWarp prst="textNoShape">
              <a:avLst/>
            </a:prstTxWarp>
            <a:spAutoFit/>
          </a:bodyPr>
          <a:lstStyle/>
          <a:p>
            <a:pPr algn="ctr"/>
            <a:r>
              <a:rPr lang="en-US" sz="1800">
                <a:solidFill>
                  <a:srgbClr val="777777"/>
                </a:solidFill>
              </a:rPr>
              <a:t>User selects patch</a:t>
            </a:r>
            <a:br>
              <a:rPr lang="en-US" sz="1800">
                <a:solidFill>
                  <a:srgbClr val="777777"/>
                </a:solidFill>
              </a:rPr>
            </a:br>
            <a:r>
              <a:rPr lang="en-US" sz="1800">
                <a:solidFill>
                  <a:srgbClr val="777777"/>
                </a:solidFill>
              </a:rPr>
              <a:t> from image</a:t>
            </a:r>
          </a:p>
        </p:txBody>
      </p:sp>
      <p:cxnSp>
        <p:nvCxnSpPr>
          <p:cNvPr id="137245" name="AutoShape 48"/>
          <p:cNvCxnSpPr>
            <a:cxnSpLocks noChangeShapeType="1"/>
            <a:stCxn id="137241" idx="3"/>
            <a:endCxn id="137244" idx="0"/>
          </p:cNvCxnSpPr>
          <p:nvPr/>
        </p:nvCxnSpPr>
        <p:spPr bwMode="auto">
          <a:xfrm>
            <a:off x="6724650" y="2166938"/>
            <a:ext cx="1171575" cy="541337"/>
          </a:xfrm>
          <a:prstGeom prst="bentConnector2">
            <a:avLst/>
          </a:prstGeom>
          <a:noFill/>
          <a:ln w="9525">
            <a:solidFill>
              <a:srgbClr val="777777"/>
            </a:solidFill>
            <a:miter lim="800000"/>
            <a:headEnd/>
            <a:tailEnd type="triangle" w="med" len="med"/>
          </a:ln>
        </p:spPr>
      </p:cxnSp>
      <p:pic>
        <p:nvPicPr>
          <p:cNvPr id="137246" name="Picture 29"/>
          <p:cNvPicPr>
            <a:picLocks noChangeAspect="1"/>
          </p:cNvPicPr>
          <p:nvPr/>
        </p:nvPicPr>
        <p:blipFill>
          <a:blip r:embed="rId7"/>
          <a:srcRect/>
          <a:stretch>
            <a:fillRect/>
          </a:stretch>
        </p:blipFill>
        <p:spPr bwMode="auto">
          <a:xfrm>
            <a:off x="442913" y="3775075"/>
            <a:ext cx="1054100" cy="1046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15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15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15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15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15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1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64" grpId="0" animBg="1"/>
      <p:bldP spid="321568" grpId="0"/>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hangingPunct="1"/>
            <a:r>
              <a:rPr lang="en-GB">
                <a:ea typeface="ＭＳ Ｐゴシック" pitchFamily="-1" charset="-128"/>
                <a:cs typeface="ＭＳ Ｐゴシック" pitchFamily="-1" charset="-128"/>
              </a:rPr>
              <a:t>Results on real images</a:t>
            </a:r>
            <a:endParaRPr lang="en-US">
              <a:ea typeface="ＭＳ Ｐゴシック" pitchFamily="-1" charset="-128"/>
              <a:cs typeface="ＭＳ Ｐゴシック" pitchFamily="-1" charset="-128"/>
            </a:endParaRPr>
          </a:p>
        </p:txBody>
      </p:sp>
      <p:sp>
        <p:nvSpPr>
          <p:cNvPr id="139267" name="Rectangle 3"/>
          <p:cNvSpPr>
            <a:spLocks noGrp="1" noChangeArrowheads="1"/>
          </p:cNvSpPr>
          <p:nvPr>
            <p:ph type="body" idx="1"/>
          </p:nvPr>
        </p:nvSpPr>
        <p:spPr>
          <a:xfrm>
            <a:off x="119063" y="1447800"/>
            <a:ext cx="9024937" cy="4648200"/>
          </a:xfrm>
        </p:spPr>
        <p:txBody>
          <a:bodyPr/>
          <a:lstStyle/>
          <a:p>
            <a:pPr hangingPunct="1">
              <a:buFontTx/>
              <a:buNone/>
            </a:pPr>
            <a:r>
              <a:rPr lang="en-GB" sz="2700">
                <a:ea typeface="ＭＳ Ｐゴシック" pitchFamily="-1" charset="-128"/>
                <a:cs typeface="ＭＳ Ｐゴシック" pitchFamily="-1" charset="-128"/>
              </a:rPr>
              <a:t>Submitted by people from their own photo collections</a:t>
            </a:r>
          </a:p>
          <a:p>
            <a:pPr hangingPunct="1">
              <a:buFontTx/>
              <a:buNone/>
            </a:pPr>
            <a:r>
              <a:rPr lang="en-GB" sz="2700">
                <a:ea typeface="ＭＳ Ｐゴシック" pitchFamily="-1" charset="-128"/>
                <a:cs typeface="ＭＳ Ｐゴシック" pitchFamily="-1" charset="-128"/>
              </a:rPr>
              <a:t>Type of camera unknown </a:t>
            </a:r>
          </a:p>
          <a:p>
            <a:pPr hangingPunct="1">
              <a:buFontTx/>
              <a:buNone/>
            </a:pPr>
            <a:endParaRPr lang="en-GB" sz="2700">
              <a:ea typeface="ＭＳ Ｐゴシック" pitchFamily="-1" charset="-128"/>
              <a:cs typeface="ＭＳ Ｐゴシック" pitchFamily="-1" charset="-128"/>
            </a:endParaRPr>
          </a:p>
          <a:p>
            <a:pPr hangingPunct="1">
              <a:buFontTx/>
              <a:buNone/>
            </a:pPr>
            <a:r>
              <a:rPr lang="en-GB" sz="2700">
                <a:ea typeface="ＭＳ Ｐゴシック" pitchFamily="-1" charset="-128"/>
                <a:cs typeface="ＭＳ Ｐゴシック" pitchFamily="-1" charset="-128"/>
              </a:rPr>
              <a:t>Output does contain artifacts</a:t>
            </a:r>
          </a:p>
          <a:p>
            <a:pPr lvl="1" hangingPunct="1"/>
            <a:r>
              <a:rPr lang="en-GB" sz="2200"/>
              <a:t>Increased noise</a:t>
            </a:r>
          </a:p>
          <a:p>
            <a:pPr lvl="1" hangingPunct="1"/>
            <a:r>
              <a:rPr lang="en-GB" sz="2200"/>
              <a:t>Ringing</a:t>
            </a:r>
          </a:p>
          <a:p>
            <a:pPr hangingPunct="1">
              <a:buFontTx/>
              <a:buNone/>
            </a:pPr>
            <a:r>
              <a:rPr lang="en-GB" sz="2700">
                <a:ea typeface="ＭＳ Ｐゴシック" pitchFamily="-1" charset="-128"/>
                <a:cs typeface="ＭＳ Ｐゴシック" pitchFamily="-1" charset="-128"/>
              </a:rPr>
              <a:t>Compares well to existing methods</a:t>
            </a:r>
          </a:p>
          <a:p>
            <a:pPr hangingPunct="1"/>
            <a:endParaRPr lang="en-US" sz="2700">
              <a:ea typeface="ＭＳ Ｐゴシック" pitchFamily="-1" charset="-128"/>
              <a:cs typeface="ＭＳ Ｐゴシック" pitchFamily="-1" charset="-128"/>
            </a:endParaRPr>
          </a:p>
        </p:txBody>
      </p:sp>
      <p:sp>
        <p:nvSpPr>
          <p:cNvPr id="139268"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1314" name="Picture 2" descr="lyndsey2_blurry"/>
          <p:cNvPicPr>
            <a:picLocks noChangeAspect="1" noChangeArrowheads="1"/>
          </p:cNvPicPr>
          <p:nvPr/>
        </p:nvPicPr>
        <p:blipFill>
          <a:blip r:embed="rId2"/>
          <a:srcRect/>
          <a:stretch>
            <a:fillRect/>
          </a:stretch>
        </p:blipFill>
        <p:spPr bwMode="auto">
          <a:xfrm>
            <a:off x="2825750" y="0"/>
            <a:ext cx="5486400" cy="6858000"/>
          </a:xfrm>
          <a:prstGeom prst="rect">
            <a:avLst/>
          </a:prstGeom>
          <a:noFill/>
          <a:ln w="9525">
            <a:solidFill>
              <a:schemeClr val="bg1"/>
            </a:solidFill>
            <a:miter lim="800000"/>
            <a:headEnd/>
            <a:tailEnd/>
          </a:ln>
        </p:spPr>
      </p:pic>
      <p:sp>
        <p:nvSpPr>
          <p:cNvPr id="141315" name="Text Box 3"/>
          <p:cNvSpPr txBox="1">
            <a:spLocks noChangeArrowheads="1"/>
          </p:cNvSpPr>
          <p:nvPr/>
        </p:nvSpPr>
        <p:spPr bwMode="auto">
          <a:xfrm>
            <a:off x="3754438" y="0"/>
            <a:ext cx="3332162"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srcRect/>
          <a:stretch>
            <a:fillRect/>
          </a:stretch>
        </p:blipFill>
        <p:spPr bwMode="auto">
          <a:xfrm>
            <a:off x="142875" y="152400"/>
            <a:ext cx="2447925" cy="2443163"/>
          </a:xfrm>
          <a:prstGeom prst="rect">
            <a:avLst/>
          </a:prstGeom>
          <a:noFill/>
          <a:ln w="9525">
            <a:solidFill>
              <a:schemeClr val="bg1"/>
            </a:solidFill>
            <a:miter lim="800000"/>
            <a:headEnd/>
            <a:tailEnd/>
          </a:ln>
        </p:spPr>
      </p:pic>
      <p:pic>
        <p:nvPicPr>
          <p:cNvPr id="142339" name="Picture 3" descr="lyndsey2_final"/>
          <p:cNvPicPr>
            <a:picLocks noChangeAspect="1" noChangeArrowheads="1"/>
          </p:cNvPicPr>
          <p:nvPr/>
        </p:nvPicPr>
        <p:blipFill>
          <a:blip r:embed="rId4"/>
          <a:srcRect/>
          <a:stretch>
            <a:fillRect/>
          </a:stretch>
        </p:blipFill>
        <p:spPr bwMode="auto">
          <a:xfrm>
            <a:off x="2819400" y="0"/>
            <a:ext cx="5486400" cy="6858000"/>
          </a:xfrm>
          <a:prstGeom prst="rect">
            <a:avLst/>
          </a:prstGeom>
          <a:noFill/>
          <a:ln w="9525">
            <a:solidFill>
              <a:schemeClr val="bg1"/>
            </a:solidFill>
            <a:miter lim="800000"/>
            <a:headEnd/>
            <a:tailEnd/>
          </a:ln>
        </p:spPr>
      </p:pic>
      <p:sp>
        <p:nvSpPr>
          <p:cNvPr id="142340" name="Text Box 4"/>
          <p:cNvSpPr txBox="1">
            <a:spLocks noChangeArrowheads="1"/>
          </p:cNvSpPr>
          <p:nvPr/>
        </p:nvSpPr>
        <p:spPr bwMode="auto">
          <a:xfrm>
            <a:off x="152400" y="152400"/>
            <a:ext cx="187325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Blur kernel</a:t>
            </a:r>
          </a:p>
        </p:txBody>
      </p:sp>
      <p:sp>
        <p:nvSpPr>
          <p:cNvPr id="142341" name="Text Box 5"/>
          <p:cNvSpPr txBox="1">
            <a:spLocks noChangeArrowheads="1"/>
          </p:cNvSpPr>
          <p:nvPr/>
        </p:nvSpPr>
        <p:spPr bwMode="auto">
          <a:xfrm>
            <a:off x="4419600" y="0"/>
            <a:ext cx="19097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3754438" y="0"/>
            <a:ext cx="3332162"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graphicFrame>
        <p:nvGraphicFramePr>
          <p:cNvPr id="144386" name="Object 2"/>
          <p:cNvGraphicFramePr>
            <a:graphicFrameLocks noChangeAspect="1"/>
          </p:cNvGraphicFramePr>
          <p:nvPr/>
        </p:nvGraphicFramePr>
        <p:xfrm>
          <a:off x="2828925" y="0"/>
          <a:ext cx="5486400" cy="6858000"/>
        </p:xfrm>
        <a:graphic>
          <a:graphicData uri="http://schemas.openxmlformats.org/presentationml/2006/ole">
            <p:oleObj spid="_x0000_s144386" name="Image" r:id="rId3" imgW="9193651" imgH="11492063" progId="">
              <p:embed/>
            </p:oleObj>
          </a:graphicData>
        </a:graphic>
      </p:graphicFrame>
      <p:sp>
        <p:nvSpPr>
          <p:cNvPr id="144388" name="Text Box 5"/>
          <p:cNvSpPr txBox="1">
            <a:spLocks noChangeArrowheads="1"/>
          </p:cNvSpPr>
          <p:nvPr/>
        </p:nvSpPr>
        <p:spPr bwMode="auto">
          <a:xfrm>
            <a:off x="3795713" y="57150"/>
            <a:ext cx="384810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Matlab’s </a:t>
            </a:r>
            <a:r>
              <a:rPr lang="en-US" sz="2700">
                <a:solidFill>
                  <a:schemeClr val="bg1"/>
                </a:solidFill>
                <a:latin typeface="Courier New" pitchFamily="-1" charset="0"/>
              </a:rPr>
              <a:t>deconvblind</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2947" name="Picture 27"/>
          <p:cNvPicPr>
            <a:picLocks noChangeAspect="1"/>
          </p:cNvPicPr>
          <p:nvPr/>
        </p:nvPicPr>
        <p:blipFill>
          <a:blip r:embed="rId2"/>
          <a:srcRect/>
          <a:stretch>
            <a:fillRect/>
          </a:stretch>
        </p:blipFill>
        <p:spPr bwMode="auto">
          <a:xfrm>
            <a:off x="125413" y="1231900"/>
            <a:ext cx="1978025" cy="811213"/>
          </a:xfrm>
          <a:prstGeom prst="rect">
            <a:avLst/>
          </a:prstGeom>
          <a:noFill/>
          <a:ln w="9525">
            <a:noFill/>
            <a:miter lim="800000"/>
            <a:headEnd/>
            <a:tailEnd/>
          </a:ln>
        </p:spPr>
      </p:pic>
      <p:pic>
        <p:nvPicPr>
          <p:cNvPr id="82948" name="Picture 30"/>
          <p:cNvPicPr>
            <a:picLocks noChangeAspect="1"/>
          </p:cNvPicPr>
          <p:nvPr/>
        </p:nvPicPr>
        <p:blipFill>
          <a:blip r:embed="rId3"/>
          <a:srcRect/>
          <a:stretch>
            <a:fillRect/>
          </a:stretch>
        </p:blipFill>
        <p:spPr bwMode="auto">
          <a:xfrm>
            <a:off x="2220913" y="1284288"/>
            <a:ext cx="1381125" cy="796925"/>
          </a:xfrm>
          <a:prstGeom prst="rect">
            <a:avLst/>
          </a:prstGeom>
          <a:noFill/>
          <a:ln w="9525">
            <a:noFill/>
            <a:miter lim="800000"/>
            <a:headEnd/>
            <a:tailEnd/>
          </a:ln>
        </p:spPr>
      </p:pic>
      <p:pic>
        <p:nvPicPr>
          <p:cNvPr id="82949" name="Picture 31"/>
          <p:cNvPicPr>
            <a:picLocks noChangeAspect="1"/>
          </p:cNvPicPr>
          <p:nvPr/>
        </p:nvPicPr>
        <p:blipFill>
          <a:blip r:embed="rId4"/>
          <a:srcRect/>
          <a:stretch>
            <a:fillRect/>
          </a:stretch>
        </p:blipFill>
        <p:spPr bwMode="auto">
          <a:xfrm>
            <a:off x="4203700" y="1266825"/>
            <a:ext cx="1322388" cy="709613"/>
          </a:xfrm>
          <a:prstGeom prst="rect">
            <a:avLst/>
          </a:prstGeom>
          <a:noFill/>
          <a:ln w="9525">
            <a:solidFill>
              <a:srgbClr val="FF0000"/>
            </a:solidFill>
            <a:miter lim="800000"/>
            <a:headEnd/>
            <a:tailEnd/>
          </a:ln>
        </p:spPr>
      </p:pic>
      <p:pic>
        <p:nvPicPr>
          <p:cNvPr id="82950" name="Picture 32"/>
          <p:cNvPicPr>
            <a:picLocks noChangeAspect="1"/>
          </p:cNvPicPr>
          <p:nvPr/>
        </p:nvPicPr>
        <p:blipFill>
          <a:blip r:embed="rId5"/>
          <a:srcRect/>
          <a:stretch>
            <a:fillRect/>
          </a:stretch>
        </p:blipFill>
        <p:spPr bwMode="auto">
          <a:xfrm>
            <a:off x="7181850" y="1230313"/>
            <a:ext cx="841375" cy="636587"/>
          </a:xfrm>
          <a:prstGeom prst="rect">
            <a:avLst/>
          </a:prstGeom>
          <a:noFill/>
          <a:ln w="9525">
            <a:solidFill>
              <a:srgbClr val="008000"/>
            </a:solidFill>
            <a:miter lim="800000"/>
            <a:headEnd/>
            <a:tailEnd/>
          </a:ln>
        </p:spPr>
      </p:pic>
      <p:sp>
        <p:nvSpPr>
          <p:cNvPr id="82951" name="TextBox 33"/>
          <p:cNvSpPr txBox="1">
            <a:spLocks noChangeArrowheads="1"/>
          </p:cNvSpPr>
          <p:nvPr/>
        </p:nvSpPr>
        <p:spPr bwMode="auto">
          <a:xfrm>
            <a:off x="6254750" y="1411288"/>
            <a:ext cx="300038" cy="369887"/>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2952" name="TextBox 34"/>
          <p:cNvSpPr txBox="1">
            <a:spLocks noChangeArrowheads="1"/>
          </p:cNvSpPr>
          <p:nvPr/>
        </p:nvSpPr>
        <p:spPr bwMode="auto">
          <a:xfrm>
            <a:off x="4291013" y="1909763"/>
            <a:ext cx="1147762" cy="368300"/>
          </a:xfrm>
          <a:prstGeom prst="rect">
            <a:avLst/>
          </a:prstGeom>
          <a:noFill/>
          <a:ln w="9525">
            <a:noFill/>
            <a:miter lim="800000"/>
            <a:headEnd/>
            <a:tailEnd/>
          </a:ln>
        </p:spPr>
        <p:txBody>
          <a:bodyPr wrap="none">
            <a:prstTxWarp prst="textNoShape">
              <a:avLst/>
            </a:prstTxWarp>
            <a:spAutoFit/>
          </a:bodyPr>
          <a:lstStyle/>
          <a:p>
            <a:r>
              <a:rPr lang="en-US"/>
              <a:t>likelihood</a:t>
            </a:r>
          </a:p>
        </p:txBody>
      </p:sp>
      <p:sp>
        <p:nvSpPr>
          <p:cNvPr id="82953" name="TextBox 35"/>
          <p:cNvSpPr txBox="1">
            <a:spLocks noChangeArrowheads="1"/>
          </p:cNvSpPr>
          <p:nvPr/>
        </p:nvSpPr>
        <p:spPr bwMode="auto">
          <a:xfrm>
            <a:off x="7323138" y="1824038"/>
            <a:ext cx="646112" cy="369887"/>
          </a:xfrm>
          <a:prstGeom prst="rect">
            <a:avLst/>
          </a:prstGeom>
          <a:noFill/>
          <a:ln w="9525">
            <a:noFill/>
            <a:miter lim="800000"/>
            <a:headEnd/>
            <a:tailEnd/>
          </a:ln>
        </p:spPr>
        <p:txBody>
          <a:bodyPr wrap="none">
            <a:prstTxWarp prst="textNoShape">
              <a:avLst/>
            </a:prstTxWarp>
            <a:spAutoFit/>
          </a:bodyPr>
          <a:lstStyle/>
          <a:p>
            <a:r>
              <a:rPr lang="en-US" dirty="0"/>
              <a:t>prior</a:t>
            </a:r>
          </a:p>
        </p:txBody>
      </p:sp>
      <p:grpSp>
        <p:nvGrpSpPr>
          <p:cNvPr id="2" name="Group 21"/>
          <p:cNvGrpSpPr/>
          <p:nvPr/>
        </p:nvGrpSpPr>
        <p:grpSpPr>
          <a:xfrm>
            <a:off x="2001838" y="2154238"/>
            <a:ext cx="6934200" cy="954087"/>
            <a:chOff x="2001838" y="2154238"/>
            <a:chExt cx="6934200" cy="954087"/>
          </a:xfrm>
        </p:grpSpPr>
        <p:pic>
          <p:nvPicPr>
            <p:cNvPr id="82954" name="Picture 26"/>
            <p:cNvPicPr>
              <a:picLocks noChangeAspect="1"/>
            </p:cNvPicPr>
            <p:nvPr/>
          </p:nvPicPr>
          <p:blipFill>
            <a:blip r:embed="rId6"/>
            <a:srcRect/>
            <a:stretch>
              <a:fillRect/>
            </a:stretch>
          </p:blipFill>
          <p:spPr bwMode="auto">
            <a:xfrm>
              <a:off x="3529013" y="2403475"/>
              <a:ext cx="2600325" cy="446088"/>
            </a:xfrm>
            <a:prstGeom prst="rect">
              <a:avLst/>
            </a:prstGeom>
            <a:noFill/>
            <a:ln w="19050">
              <a:solidFill>
                <a:srgbClr val="FF0000"/>
              </a:solidFill>
              <a:round/>
              <a:headEnd/>
              <a:tailEnd/>
            </a:ln>
          </p:spPr>
        </p:pic>
        <p:pic>
          <p:nvPicPr>
            <p:cNvPr id="82955" name="Picture 28"/>
            <p:cNvPicPr>
              <a:picLocks noChangeAspect="1"/>
            </p:cNvPicPr>
            <p:nvPr/>
          </p:nvPicPr>
          <p:blipFill>
            <a:blip r:embed="rId7"/>
            <a:srcRect/>
            <a:stretch>
              <a:fillRect/>
            </a:stretch>
          </p:blipFill>
          <p:spPr bwMode="auto">
            <a:xfrm>
              <a:off x="6511925" y="2154238"/>
              <a:ext cx="2424113" cy="849312"/>
            </a:xfrm>
            <a:prstGeom prst="rect">
              <a:avLst/>
            </a:prstGeom>
            <a:noFill/>
            <a:ln w="19050">
              <a:solidFill>
                <a:srgbClr val="008000"/>
              </a:solidFill>
              <a:round/>
              <a:headEnd/>
              <a:tailEnd/>
            </a:ln>
          </p:spPr>
        </p:pic>
        <p:sp>
          <p:nvSpPr>
            <p:cNvPr id="82956" name="TextBox 36"/>
            <p:cNvSpPr txBox="1">
              <a:spLocks noChangeArrowheads="1"/>
            </p:cNvSpPr>
            <p:nvPr/>
          </p:nvSpPr>
          <p:spPr bwMode="auto">
            <a:xfrm>
              <a:off x="6178550" y="2408238"/>
              <a:ext cx="300038" cy="369887"/>
            </a:xfrm>
            <a:prstGeom prst="rect">
              <a:avLst/>
            </a:prstGeom>
            <a:noFill/>
            <a:ln w="9525">
              <a:noFill/>
              <a:miter lim="800000"/>
              <a:headEnd/>
              <a:tailEnd/>
            </a:ln>
          </p:spPr>
          <p:txBody>
            <a:bodyPr wrap="none">
              <a:prstTxWarp prst="textNoShape">
                <a:avLst/>
              </a:prstTxWarp>
              <a:spAutoFit/>
            </a:bodyPr>
            <a:lstStyle/>
            <a:p>
              <a:r>
                <a:rPr lang="en-US"/>
                <a:t>x</a:t>
              </a:r>
            </a:p>
          </p:txBody>
        </p:sp>
        <p:pic>
          <p:nvPicPr>
            <p:cNvPr id="82957" name="Picture 37"/>
            <p:cNvPicPr>
              <a:picLocks noChangeAspect="1"/>
            </p:cNvPicPr>
            <p:nvPr/>
          </p:nvPicPr>
          <p:blipFill>
            <a:blip r:embed="rId3"/>
            <a:srcRect/>
            <a:stretch>
              <a:fillRect/>
            </a:stretch>
          </p:blipFill>
          <p:spPr bwMode="auto">
            <a:xfrm>
              <a:off x="2001838" y="2312988"/>
              <a:ext cx="1381125" cy="795337"/>
            </a:xfrm>
            <a:prstGeom prst="rect">
              <a:avLst/>
            </a:prstGeom>
            <a:noFill/>
            <a:ln w="9525">
              <a:noFill/>
              <a:miter lim="800000"/>
              <a:headEnd/>
              <a:tailEnd/>
            </a:ln>
          </p:spPr>
        </p:pic>
      </p:grpSp>
      <p:pic>
        <p:nvPicPr>
          <p:cNvPr id="82959" name="Picture 40"/>
          <p:cNvPicPr>
            <a:picLocks noChangeAspect="1"/>
          </p:cNvPicPr>
          <p:nvPr/>
        </p:nvPicPr>
        <p:blipFill>
          <a:blip r:embed="rId8"/>
          <a:srcRect/>
          <a:stretch>
            <a:fillRect/>
          </a:stretch>
        </p:blipFill>
        <p:spPr bwMode="auto">
          <a:xfrm>
            <a:off x="1601788" y="4902200"/>
            <a:ext cx="4567237" cy="1323975"/>
          </a:xfrm>
          <a:prstGeom prst="rect">
            <a:avLst/>
          </a:prstGeom>
          <a:noFill/>
          <a:ln w="9525">
            <a:noFill/>
            <a:miter lim="800000"/>
            <a:headEnd/>
            <a:tailEnd/>
          </a:ln>
        </p:spPr>
      </p:pic>
      <p:sp>
        <p:nvSpPr>
          <p:cNvPr id="82960" name="TextBox 41"/>
          <p:cNvSpPr txBox="1">
            <a:spLocks noChangeArrowheads="1"/>
          </p:cNvSpPr>
          <p:nvPr/>
        </p:nvSpPr>
        <p:spPr bwMode="auto">
          <a:xfrm>
            <a:off x="741363" y="4441825"/>
            <a:ext cx="6572250" cy="368300"/>
          </a:xfrm>
          <a:prstGeom prst="rect">
            <a:avLst/>
          </a:prstGeom>
          <a:noFill/>
          <a:ln w="9525">
            <a:noFill/>
            <a:miter lim="800000"/>
            <a:headEnd/>
            <a:tailEnd/>
          </a:ln>
        </p:spPr>
        <p:txBody>
          <a:bodyPr wrap="none">
            <a:prstTxWarp prst="textNoShape">
              <a:avLst/>
            </a:prstTxWarp>
            <a:spAutoFit/>
          </a:bodyPr>
          <a:lstStyle/>
          <a:p>
            <a:r>
              <a:rPr lang="en-US" dirty="0"/>
              <a:t>This can also be written in the Fourier domain, with C = EDE</a:t>
            </a:r>
            <a:r>
              <a:rPr lang="en-US" baseline="30000" dirty="0"/>
              <a:t>T</a:t>
            </a:r>
            <a:r>
              <a:rPr lang="en-US" dirty="0"/>
              <a:t>:</a:t>
            </a:r>
          </a:p>
        </p:txBody>
      </p:sp>
      <p:grpSp>
        <p:nvGrpSpPr>
          <p:cNvPr id="3" name="Group 22"/>
          <p:cNvGrpSpPr/>
          <p:nvPr/>
        </p:nvGrpSpPr>
        <p:grpSpPr>
          <a:xfrm>
            <a:off x="752475" y="3173413"/>
            <a:ext cx="7696200" cy="1152525"/>
            <a:chOff x="752475" y="3173413"/>
            <a:chExt cx="7696200" cy="1152525"/>
          </a:xfrm>
        </p:grpSpPr>
        <p:pic>
          <p:nvPicPr>
            <p:cNvPr id="82958" name="Picture 38"/>
            <p:cNvPicPr>
              <a:picLocks noChangeAspect="1"/>
            </p:cNvPicPr>
            <p:nvPr/>
          </p:nvPicPr>
          <p:blipFill>
            <a:blip r:embed="rId3"/>
            <a:srcRect r="68671"/>
            <a:stretch>
              <a:fillRect/>
            </a:stretch>
          </p:blipFill>
          <p:spPr bwMode="auto">
            <a:xfrm>
              <a:off x="2020888" y="3530600"/>
              <a:ext cx="431800" cy="795338"/>
            </a:xfrm>
            <a:prstGeom prst="rect">
              <a:avLst/>
            </a:prstGeom>
            <a:noFill/>
            <a:ln w="9525">
              <a:noFill/>
              <a:miter lim="800000"/>
              <a:headEnd/>
              <a:tailEnd/>
            </a:ln>
          </p:spPr>
        </p:pic>
        <p:pic>
          <p:nvPicPr>
            <p:cNvPr id="82961" name="Picture 43"/>
            <p:cNvPicPr>
              <a:picLocks noChangeAspect="1"/>
            </p:cNvPicPr>
            <p:nvPr/>
          </p:nvPicPr>
          <p:blipFill>
            <a:blip r:embed="rId9"/>
            <a:srcRect/>
            <a:stretch>
              <a:fillRect/>
            </a:stretch>
          </p:blipFill>
          <p:spPr bwMode="auto">
            <a:xfrm>
              <a:off x="1724025" y="3581400"/>
              <a:ext cx="301625" cy="488950"/>
            </a:xfrm>
            <a:prstGeom prst="rect">
              <a:avLst/>
            </a:prstGeom>
            <a:noFill/>
            <a:ln w="9525">
              <a:noFill/>
              <a:miter lim="800000"/>
              <a:headEnd/>
              <a:tailEnd/>
            </a:ln>
          </p:spPr>
        </p:pic>
        <p:sp>
          <p:nvSpPr>
            <p:cNvPr id="82962" name="TextBox 44"/>
            <p:cNvSpPr txBox="1">
              <a:spLocks noChangeArrowheads="1"/>
            </p:cNvSpPr>
            <p:nvPr/>
          </p:nvSpPr>
          <p:spPr bwMode="auto">
            <a:xfrm>
              <a:off x="752475" y="3173413"/>
              <a:ext cx="1736725" cy="369887"/>
            </a:xfrm>
            <a:prstGeom prst="rect">
              <a:avLst/>
            </a:prstGeom>
            <a:noFill/>
            <a:ln w="9525">
              <a:noFill/>
              <a:miter lim="800000"/>
              <a:headEnd/>
              <a:tailEnd/>
            </a:ln>
          </p:spPr>
          <p:txBody>
            <a:bodyPr wrap="none">
              <a:prstTxWarp prst="textNoShape">
                <a:avLst/>
              </a:prstTxWarp>
              <a:spAutoFit/>
            </a:bodyPr>
            <a:lstStyle/>
            <a:p>
              <a:r>
                <a:rPr lang="en-US" dirty="0"/>
                <a:t>The solution is:</a:t>
              </a:r>
            </a:p>
          </p:txBody>
        </p:sp>
        <p:sp>
          <p:nvSpPr>
            <p:cNvPr id="82963" name="TextBox 45"/>
            <p:cNvSpPr txBox="1">
              <a:spLocks noChangeArrowheads="1"/>
            </p:cNvSpPr>
            <p:nvPr/>
          </p:nvSpPr>
          <p:spPr bwMode="auto">
            <a:xfrm>
              <a:off x="5159375" y="3644900"/>
              <a:ext cx="3289300" cy="368300"/>
            </a:xfrm>
            <a:prstGeom prst="rect">
              <a:avLst/>
            </a:prstGeom>
            <a:noFill/>
            <a:ln w="9525">
              <a:noFill/>
              <a:miter lim="800000"/>
              <a:headEnd/>
              <a:tailEnd/>
            </a:ln>
          </p:spPr>
          <p:txBody>
            <a:bodyPr wrap="none">
              <a:prstTxWarp prst="textNoShape">
                <a:avLst/>
              </a:prstTxWarp>
              <a:spAutoFit/>
            </a:bodyPr>
            <a:lstStyle/>
            <a:p>
              <a:r>
                <a:rPr lang="en-US"/>
                <a:t>(note this is a linear operation)</a:t>
              </a:r>
            </a:p>
          </p:txBody>
        </p:sp>
        <p:pic>
          <p:nvPicPr>
            <p:cNvPr id="82964" name="Picture 47"/>
            <p:cNvPicPr>
              <a:picLocks noChangeAspect="1"/>
            </p:cNvPicPr>
            <p:nvPr/>
          </p:nvPicPr>
          <p:blipFill>
            <a:blip r:embed="rId10"/>
            <a:srcRect/>
            <a:stretch>
              <a:fillRect/>
            </a:stretch>
          </p:blipFill>
          <p:spPr bwMode="auto">
            <a:xfrm>
              <a:off x="2484438" y="3530600"/>
              <a:ext cx="2547937" cy="59213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9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5411" name="Picture 2" descr="lyndsey2_final"/>
          <p:cNvPicPr>
            <a:picLocks noChangeAspect="1" noChangeArrowheads="1"/>
          </p:cNvPicPr>
          <p:nvPr/>
        </p:nvPicPr>
        <p:blipFill>
          <a:blip r:embed="rId4"/>
          <a:srcRect l="34042" t="91852" r="39635"/>
          <a:stretch>
            <a:fillRect/>
          </a:stretch>
        </p:blipFill>
        <p:spPr bwMode="auto">
          <a:xfrm>
            <a:off x="3152775" y="5097463"/>
            <a:ext cx="4635500" cy="1793875"/>
          </a:xfrm>
          <a:prstGeom prst="rect">
            <a:avLst/>
          </a:prstGeom>
          <a:noFill/>
          <a:ln w="9525">
            <a:solidFill>
              <a:schemeClr val="bg1"/>
            </a:solidFill>
            <a:miter lim="800000"/>
            <a:headEnd/>
            <a:tailEnd/>
          </a:ln>
        </p:spPr>
      </p:pic>
      <p:pic>
        <p:nvPicPr>
          <p:cNvPr id="145412" name="Picture 3" descr="lyndsey2_blurry"/>
          <p:cNvPicPr>
            <a:picLocks noChangeAspect="1" noChangeArrowheads="1"/>
          </p:cNvPicPr>
          <p:nvPr/>
        </p:nvPicPr>
        <p:blipFill>
          <a:blip r:embed="rId5"/>
          <a:srcRect l="33717" t="90926" r="38533"/>
          <a:stretch>
            <a:fillRect/>
          </a:stretch>
        </p:blipFill>
        <p:spPr bwMode="auto">
          <a:xfrm>
            <a:off x="3157538" y="1155700"/>
            <a:ext cx="4614862" cy="1885950"/>
          </a:xfrm>
          <a:prstGeom prst="rect">
            <a:avLst/>
          </a:prstGeom>
          <a:noFill/>
          <a:ln w="9525">
            <a:solidFill>
              <a:schemeClr val="bg1"/>
            </a:solidFill>
            <a:miter lim="800000"/>
            <a:headEnd/>
            <a:tailEnd/>
          </a:ln>
        </p:spPr>
      </p:pic>
      <p:sp>
        <p:nvSpPr>
          <p:cNvPr id="145413" name="Text Box 4"/>
          <p:cNvSpPr txBox="1">
            <a:spLocks noChangeArrowheads="1"/>
          </p:cNvSpPr>
          <p:nvPr/>
        </p:nvSpPr>
        <p:spPr bwMode="auto">
          <a:xfrm>
            <a:off x="1185863" y="1870075"/>
            <a:ext cx="1311275"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Original</a:t>
            </a:r>
          </a:p>
        </p:txBody>
      </p:sp>
      <p:sp>
        <p:nvSpPr>
          <p:cNvPr id="145414" name="Text Box 5"/>
          <p:cNvSpPr txBox="1">
            <a:spLocks noChangeArrowheads="1"/>
          </p:cNvSpPr>
          <p:nvPr/>
        </p:nvSpPr>
        <p:spPr bwMode="auto">
          <a:xfrm>
            <a:off x="981075" y="5765800"/>
            <a:ext cx="1722438" cy="457200"/>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Our output</a:t>
            </a:r>
          </a:p>
        </p:txBody>
      </p:sp>
      <p:sp>
        <p:nvSpPr>
          <p:cNvPr id="145415" name="Rectangle 6"/>
          <p:cNvSpPr>
            <a:spLocks noChangeArrowheads="1"/>
          </p:cNvSpPr>
          <p:nvPr/>
        </p:nvSpPr>
        <p:spPr bwMode="auto">
          <a:xfrm>
            <a:off x="238125" y="9525"/>
            <a:ext cx="8229600" cy="1143000"/>
          </a:xfrm>
          <a:prstGeom prst="rect">
            <a:avLst/>
          </a:prstGeom>
          <a:noFill/>
          <a:ln w="9525">
            <a:noFill/>
            <a:miter lim="800000"/>
            <a:headEnd/>
            <a:tailEnd/>
          </a:ln>
        </p:spPr>
        <p:txBody>
          <a:bodyPr anchor="ctr">
            <a:prstTxWarp prst="textNoShape">
              <a:avLst/>
            </a:prstTxWarp>
          </a:bodyPr>
          <a:lstStyle/>
          <a:p>
            <a:pPr eaLnBrk="0"/>
            <a:r>
              <a:rPr lang="en-US" sz="3400">
                <a:solidFill>
                  <a:schemeClr val="bg1"/>
                </a:solidFill>
                <a:latin typeface="Albertus Extra Bold" pitchFamily="34" charset="0"/>
              </a:rPr>
              <a:t>Close-up of garland</a:t>
            </a:r>
          </a:p>
        </p:txBody>
      </p:sp>
      <p:sp>
        <p:nvSpPr>
          <p:cNvPr id="145416" name="Line 20"/>
          <p:cNvSpPr>
            <a:spLocks/>
          </p:cNvSpPr>
          <p:nvPr/>
        </p:nvSpPr>
        <p:spPr bwMode="auto">
          <a:xfrm>
            <a:off x="307975" y="11080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graphicFrame>
        <p:nvGraphicFramePr>
          <p:cNvPr id="145410" name="Object 2"/>
          <p:cNvGraphicFramePr>
            <a:graphicFrameLocks noChangeAspect="1"/>
          </p:cNvGraphicFramePr>
          <p:nvPr/>
        </p:nvGraphicFramePr>
        <p:xfrm>
          <a:off x="3170238" y="3125788"/>
          <a:ext cx="4613275" cy="1881187"/>
        </p:xfrm>
        <a:graphic>
          <a:graphicData uri="http://schemas.openxmlformats.org/presentationml/2006/ole">
            <p:oleObj spid="_x0000_s145410" name="Image" r:id="rId6" imgW="9193651" imgH="11492063" progId="">
              <p:embed/>
            </p:oleObj>
          </a:graphicData>
        </a:graphic>
      </p:graphicFrame>
      <p:sp>
        <p:nvSpPr>
          <p:cNvPr id="145417" name="Text Box 10"/>
          <p:cNvSpPr txBox="1">
            <a:spLocks noChangeArrowheads="1"/>
          </p:cNvSpPr>
          <p:nvPr/>
        </p:nvSpPr>
        <p:spPr bwMode="auto">
          <a:xfrm>
            <a:off x="746125" y="3654425"/>
            <a:ext cx="2192338" cy="822325"/>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Matlab’s</a:t>
            </a:r>
          </a:p>
          <a:p>
            <a:pPr algn="ctr"/>
            <a:r>
              <a:rPr lang="en-US">
                <a:solidFill>
                  <a:schemeClr val="bg1"/>
                </a:solidFill>
                <a:latin typeface="Courier New" pitchFamily="-1" charset="0"/>
              </a:rPr>
              <a:t>deconvblind</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hangingPunct="1"/>
            <a:endParaRPr lang="en-US">
              <a:ea typeface="ＭＳ Ｐゴシック" pitchFamily="-1" charset="-128"/>
              <a:cs typeface="ＭＳ Ｐゴシック" pitchFamily="-1" charset="-128"/>
            </a:endParaRPr>
          </a:p>
        </p:txBody>
      </p:sp>
      <p:sp>
        <p:nvSpPr>
          <p:cNvPr id="147459"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47460" name="Picture 4" descr="pietro4a_blurry"/>
          <p:cNvPicPr>
            <a:picLocks noChangeAspect="1" noChangeArrowheads="1"/>
          </p:cNvPicPr>
          <p:nvPr/>
        </p:nvPicPr>
        <p:blipFill>
          <a:blip r:embed="rId3"/>
          <a:srcRect/>
          <a:stretch>
            <a:fillRect/>
          </a:stretch>
        </p:blipFill>
        <p:spPr bwMode="auto">
          <a:xfrm>
            <a:off x="533400" y="381000"/>
            <a:ext cx="8077200" cy="6057900"/>
          </a:xfrm>
          <a:prstGeom prst="rect">
            <a:avLst/>
          </a:prstGeom>
          <a:noFill/>
          <a:ln w="9525">
            <a:solidFill>
              <a:schemeClr val="bg1"/>
            </a:solidFill>
            <a:miter lim="800000"/>
            <a:headEnd/>
            <a:tailEnd/>
          </a:ln>
        </p:spPr>
      </p:pic>
      <p:sp>
        <p:nvSpPr>
          <p:cNvPr id="147461" name="Text Box 5"/>
          <p:cNvSpPr txBox="1">
            <a:spLocks noChangeArrowheads="1"/>
          </p:cNvSpPr>
          <p:nvPr/>
        </p:nvSpPr>
        <p:spPr bwMode="auto">
          <a:xfrm>
            <a:off x="2608263" y="-58738"/>
            <a:ext cx="3332162"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7" name="Rectangle 2"/>
          <p:cNvSpPr>
            <a:spLocks noGrp="1" noChangeArrowheads="1"/>
          </p:cNvSpPr>
          <p:nvPr>
            <p:ph type="title"/>
          </p:nvPr>
        </p:nvSpPr>
        <p:spPr/>
        <p:txBody>
          <a:bodyPr/>
          <a:lstStyle/>
          <a:p>
            <a:pPr hangingPunct="1"/>
            <a:endParaRPr lang="en-US">
              <a:ea typeface="ＭＳ Ｐゴシック" pitchFamily="-1" charset="-128"/>
              <a:cs typeface="ＭＳ Ｐゴシック" pitchFamily="-1" charset="-128"/>
            </a:endParaRPr>
          </a:p>
        </p:txBody>
      </p:sp>
      <p:sp>
        <p:nvSpPr>
          <p:cNvPr id="149508"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sp>
        <p:nvSpPr>
          <p:cNvPr id="149509" name="Text Box 5"/>
          <p:cNvSpPr txBox="1">
            <a:spLocks noChangeArrowheads="1"/>
          </p:cNvSpPr>
          <p:nvPr/>
        </p:nvSpPr>
        <p:spPr bwMode="auto">
          <a:xfrm>
            <a:off x="2608263" y="-53975"/>
            <a:ext cx="384810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Matlab’s </a:t>
            </a:r>
            <a:r>
              <a:rPr lang="en-US" sz="2700">
                <a:solidFill>
                  <a:schemeClr val="bg1"/>
                </a:solidFill>
                <a:latin typeface="Courier New" pitchFamily="-1" charset="0"/>
              </a:rPr>
              <a:t>deconvblind</a:t>
            </a:r>
          </a:p>
        </p:txBody>
      </p:sp>
      <p:graphicFrame>
        <p:nvGraphicFramePr>
          <p:cNvPr id="149506" name="Object 2"/>
          <p:cNvGraphicFramePr>
            <a:graphicFrameLocks noChangeAspect="1"/>
          </p:cNvGraphicFramePr>
          <p:nvPr/>
        </p:nvGraphicFramePr>
        <p:xfrm>
          <a:off x="528638" y="382588"/>
          <a:ext cx="8081962" cy="6061075"/>
        </p:xfrm>
        <a:graphic>
          <a:graphicData uri="http://schemas.openxmlformats.org/presentationml/2006/ole">
            <p:oleObj spid="_x0000_s149506" name="Image" r:id="rId4" imgW="10768254" imgH="8076190" progId="">
              <p:embed/>
            </p:oleObj>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hangingPunct="1"/>
            <a:endParaRPr lang="en-US">
              <a:ea typeface="ＭＳ Ｐゴシック" pitchFamily="-1" charset="-128"/>
              <a:cs typeface="ＭＳ Ｐゴシック" pitchFamily="-1" charset="-128"/>
            </a:endParaRPr>
          </a:p>
        </p:txBody>
      </p:sp>
      <p:sp>
        <p:nvSpPr>
          <p:cNvPr id="151555"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51556" name="Picture 5" descr="pietro4SharpenedBC"/>
          <p:cNvPicPr>
            <a:picLocks noChangeArrowheads="1"/>
          </p:cNvPicPr>
          <p:nvPr/>
        </p:nvPicPr>
        <p:blipFill>
          <a:blip r:embed="rId3"/>
          <a:srcRect/>
          <a:stretch>
            <a:fillRect/>
          </a:stretch>
        </p:blipFill>
        <p:spPr bwMode="auto">
          <a:xfrm>
            <a:off x="533400" y="381000"/>
            <a:ext cx="8075613" cy="6056313"/>
          </a:xfrm>
          <a:prstGeom prst="rect">
            <a:avLst/>
          </a:prstGeom>
          <a:noFill/>
          <a:ln w="9525">
            <a:solidFill>
              <a:schemeClr val="bg1"/>
            </a:solidFill>
            <a:miter lim="800000"/>
            <a:headEnd/>
            <a:tailEnd/>
          </a:ln>
        </p:spPr>
      </p:pic>
      <p:sp>
        <p:nvSpPr>
          <p:cNvPr id="151557" name="Text Box 8"/>
          <p:cNvSpPr txBox="1">
            <a:spLocks noChangeArrowheads="1"/>
          </p:cNvSpPr>
          <p:nvPr/>
        </p:nvSpPr>
        <p:spPr bwMode="auto">
          <a:xfrm>
            <a:off x="2608263" y="-58738"/>
            <a:ext cx="3998912"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Photoshop sharpen more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hangingPunct="1"/>
            <a:endParaRPr lang="en-US">
              <a:ea typeface="ＭＳ Ｐゴシック" pitchFamily="-1" charset="-128"/>
              <a:cs typeface="ＭＳ Ｐゴシック" pitchFamily="-1" charset="-128"/>
            </a:endParaRPr>
          </a:p>
        </p:txBody>
      </p:sp>
      <p:sp>
        <p:nvSpPr>
          <p:cNvPr id="153603"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53604" name="Picture 4" descr="pietro4a_final"/>
          <p:cNvPicPr>
            <a:picLocks noChangeAspect="1" noChangeArrowheads="1"/>
          </p:cNvPicPr>
          <p:nvPr/>
        </p:nvPicPr>
        <p:blipFill>
          <a:blip r:embed="rId3"/>
          <a:srcRect/>
          <a:stretch>
            <a:fillRect/>
          </a:stretch>
        </p:blipFill>
        <p:spPr bwMode="auto">
          <a:xfrm>
            <a:off x="533400" y="381000"/>
            <a:ext cx="8077200" cy="6057900"/>
          </a:xfrm>
          <a:prstGeom prst="rect">
            <a:avLst/>
          </a:prstGeom>
          <a:noFill/>
          <a:ln w="9525">
            <a:solidFill>
              <a:schemeClr val="bg1"/>
            </a:solidFill>
            <a:miter lim="800000"/>
            <a:headEnd/>
            <a:tailEnd/>
          </a:ln>
        </p:spPr>
      </p:pic>
      <p:sp>
        <p:nvSpPr>
          <p:cNvPr id="153605" name="Text Box 6"/>
          <p:cNvSpPr txBox="1">
            <a:spLocks noChangeArrowheads="1"/>
          </p:cNvSpPr>
          <p:nvPr/>
        </p:nvSpPr>
        <p:spPr bwMode="auto">
          <a:xfrm>
            <a:off x="3195638" y="-58738"/>
            <a:ext cx="1909762"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pic>
        <p:nvPicPr>
          <p:cNvPr id="153606" name="Picture 7"/>
          <p:cNvPicPr>
            <a:picLocks noChangeAspect="1"/>
          </p:cNvPicPr>
          <p:nvPr/>
        </p:nvPicPr>
        <p:blipFill>
          <a:blip r:embed="rId4"/>
          <a:srcRect/>
          <a:stretch>
            <a:fillRect/>
          </a:stretch>
        </p:blipFill>
        <p:spPr bwMode="auto">
          <a:xfrm>
            <a:off x="7593013" y="0"/>
            <a:ext cx="1550987" cy="1576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650" name="Picture 3" descr="pietro4_final"/>
          <p:cNvPicPr>
            <a:picLocks noChangeAspect="1" noChangeArrowheads="1"/>
          </p:cNvPicPr>
          <p:nvPr/>
        </p:nvPicPr>
        <p:blipFill>
          <a:blip r:embed="rId3"/>
          <a:srcRect/>
          <a:stretch>
            <a:fillRect/>
          </a:stretch>
        </p:blipFill>
        <p:spPr bwMode="auto">
          <a:xfrm>
            <a:off x="252413" y="712788"/>
            <a:ext cx="4857750" cy="3643312"/>
          </a:xfrm>
          <a:prstGeom prst="rect">
            <a:avLst/>
          </a:prstGeom>
          <a:noFill/>
          <a:ln w="9525">
            <a:noFill/>
            <a:miter lim="800000"/>
            <a:headEnd/>
            <a:tailEnd/>
          </a:ln>
        </p:spPr>
      </p:pic>
      <p:grpSp>
        <p:nvGrpSpPr>
          <p:cNvPr id="2" name="Group 13"/>
          <p:cNvGrpSpPr>
            <a:grpSpLocks/>
          </p:cNvGrpSpPr>
          <p:nvPr/>
        </p:nvGrpSpPr>
        <p:grpSpPr bwMode="auto">
          <a:xfrm>
            <a:off x="1820863" y="1235075"/>
            <a:ext cx="6913562" cy="2420938"/>
            <a:chOff x="1820863" y="1235075"/>
            <a:chExt cx="6913123" cy="2421642"/>
          </a:xfrm>
        </p:grpSpPr>
        <p:sp>
          <p:nvSpPr>
            <p:cNvPr id="155653" name="Rectangle 6"/>
            <p:cNvSpPr>
              <a:spLocks noChangeArrowheads="1"/>
            </p:cNvSpPr>
            <p:nvPr/>
          </p:nvSpPr>
          <p:spPr bwMode="auto">
            <a:xfrm>
              <a:off x="1820863" y="1719263"/>
              <a:ext cx="363537" cy="296863"/>
            </a:xfrm>
            <a:prstGeom prst="rect">
              <a:avLst/>
            </a:prstGeom>
            <a:noFill/>
            <a:ln w="19050">
              <a:solidFill>
                <a:srgbClr val="FF3300"/>
              </a:solidFill>
              <a:miter lim="800000"/>
              <a:headEnd/>
              <a:tailEnd/>
            </a:ln>
          </p:spPr>
          <p:txBody>
            <a:bodyPr wrap="none" anchor="ctr">
              <a:prstTxWarp prst="textNoShape">
                <a:avLst/>
              </a:prstTxWarp>
            </a:bodyPr>
            <a:lstStyle/>
            <a:p>
              <a:endParaRPr lang="en-US" sz="1800"/>
            </a:p>
          </p:txBody>
        </p:sp>
        <p:sp>
          <p:nvSpPr>
            <p:cNvPr id="155654" name="Line 7"/>
            <p:cNvSpPr>
              <a:spLocks noChangeShapeType="1"/>
            </p:cNvSpPr>
            <p:nvPr/>
          </p:nvSpPr>
          <p:spPr bwMode="auto">
            <a:xfrm flipV="1">
              <a:off x="2168525" y="1235075"/>
              <a:ext cx="3622675" cy="492125"/>
            </a:xfrm>
            <a:prstGeom prst="line">
              <a:avLst/>
            </a:prstGeom>
            <a:noFill/>
            <a:ln w="19050">
              <a:solidFill>
                <a:srgbClr val="FF3300"/>
              </a:solidFill>
              <a:round/>
              <a:headEnd/>
              <a:tailEnd/>
            </a:ln>
          </p:spPr>
          <p:txBody>
            <a:bodyPr>
              <a:prstTxWarp prst="textNoShape">
                <a:avLst/>
              </a:prstTxWarp>
            </a:bodyPr>
            <a:lstStyle/>
            <a:p>
              <a:endParaRPr lang="en-US"/>
            </a:p>
          </p:txBody>
        </p:sp>
        <p:sp>
          <p:nvSpPr>
            <p:cNvPr id="155655" name="Line 8"/>
            <p:cNvSpPr>
              <a:spLocks noChangeShapeType="1"/>
            </p:cNvSpPr>
            <p:nvPr/>
          </p:nvSpPr>
          <p:spPr bwMode="auto">
            <a:xfrm>
              <a:off x="2181225" y="2011363"/>
              <a:ext cx="3630612" cy="1574800"/>
            </a:xfrm>
            <a:prstGeom prst="line">
              <a:avLst/>
            </a:prstGeom>
            <a:noFill/>
            <a:ln w="19050">
              <a:solidFill>
                <a:srgbClr val="FF3300"/>
              </a:solidFill>
              <a:round/>
              <a:headEnd/>
              <a:tailEnd/>
            </a:ln>
          </p:spPr>
          <p:txBody>
            <a:bodyPr>
              <a:prstTxWarp prst="textNoShape">
                <a:avLst/>
              </a:prstTxWarp>
            </a:bodyPr>
            <a:lstStyle/>
            <a:p>
              <a:endParaRPr lang="en-US"/>
            </a:p>
          </p:txBody>
        </p:sp>
        <p:pic>
          <p:nvPicPr>
            <p:cNvPr id="155656" name="Picture 11"/>
            <p:cNvPicPr>
              <a:picLocks noChangeAspect="1"/>
            </p:cNvPicPr>
            <p:nvPr/>
          </p:nvPicPr>
          <p:blipFill>
            <a:blip r:embed="rId4"/>
            <a:srcRect/>
            <a:stretch>
              <a:fillRect/>
            </a:stretch>
          </p:blipFill>
          <p:spPr bwMode="auto">
            <a:xfrm>
              <a:off x="5698337" y="1262137"/>
              <a:ext cx="3035649" cy="2394580"/>
            </a:xfrm>
            <a:prstGeom prst="rect">
              <a:avLst/>
            </a:prstGeom>
            <a:noFill/>
            <a:ln w="9525">
              <a:noFill/>
              <a:miter lim="800000"/>
              <a:headEnd/>
              <a:tailEnd/>
            </a:ln>
          </p:spPr>
        </p:pic>
      </p:grpSp>
      <p:pic>
        <p:nvPicPr>
          <p:cNvPr id="13" name="Picture 12"/>
          <p:cNvPicPr>
            <a:picLocks noChangeAspect="1"/>
          </p:cNvPicPr>
          <p:nvPr/>
        </p:nvPicPr>
        <p:blipFill>
          <a:blip r:embed="rId5"/>
          <a:srcRect/>
          <a:stretch>
            <a:fillRect/>
          </a:stretch>
        </p:blipFill>
        <p:spPr bwMode="auto">
          <a:xfrm>
            <a:off x="233363" y="4465638"/>
            <a:ext cx="8793162" cy="2392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7698" name="Picture 4" descr="klette1_blurry"/>
          <p:cNvPicPr>
            <a:picLocks noChangeAspect="1" noChangeArrowheads="1"/>
          </p:cNvPicPr>
          <p:nvPr/>
        </p:nvPicPr>
        <p:blipFill>
          <a:blip r:embed="rId3"/>
          <a:srcRect/>
          <a:stretch>
            <a:fillRect/>
          </a:stretch>
        </p:blipFill>
        <p:spPr bwMode="auto">
          <a:xfrm>
            <a:off x="609600" y="762000"/>
            <a:ext cx="7772400" cy="5175250"/>
          </a:xfrm>
          <a:prstGeom prst="rect">
            <a:avLst/>
          </a:prstGeom>
          <a:noFill/>
          <a:ln w="9525">
            <a:solidFill>
              <a:schemeClr val="bg1"/>
            </a:solidFill>
            <a:miter lim="800000"/>
            <a:headEnd/>
            <a:tailEnd/>
          </a:ln>
        </p:spPr>
      </p:pic>
      <p:sp>
        <p:nvSpPr>
          <p:cNvPr id="157699" name="Text Box 5"/>
          <p:cNvSpPr txBox="1">
            <a:spLocks noChangeArrowheads="1"/>
          </p:cNvSpPr>
          <p:nvPr/>
        </p:nvSpPr>
        <p:spPr bwMode="auto">
          <a:xfrm>
            <a:off x="2667000" y="228600"/>
            <a:ext cx="33321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59747" name="Picture 4" descr="klette1_final"/>
          <p:cNvPicPr>
            <a:picLocks noChangeAspect="1" noChangeArrowheads="1"/>
          </p:cNvPicPr>
          <p:nvPr/>
        </p:nvPicPr>
        <p:blipFill>
          <a:blip r:embed="rId3"/>
          <a:srcRect/>
          <a:stretch>
            <a:fillRect/>
          </a:stretch>
        </p:blipFill>
        <p:spPr bwMode="auto">
          <a:xfrm>
            <a:off x="609600" y="762000"/>
            <a:ext cx="7772400" cy="5175250"/>
          </a:xfrm>
          <a:prstGeom prst="rect">
            <a:avLst/>
          </a:prstGeom>
          <a:noFill/>
          <a:ln w="9525">
            <a:solidFill>
              <a:schemeClr val="bg1"/>
            </a:solidFill>
            <a:miter lim="800000"/>
            <a:headEnd/>
            <a:tailEnd/>
          </a:ln>
        </p:spPr>
      </p:pic>
      <p:sp>
        <p:nvSpPr>
          <p:cNvPr id="159748" name="Text Box 6"/>
          <p:cNvSpPr txBox="1">
            <a:spLocks noChangeArrowheads="1"/>
          </p:cNvSpPr>
          <p:nvPr/>
        </p:nvSpPr>
        <p:spPr bwMode="auto">
          <a:xfrm>
            <a:off x="3195638" y="258763"/>
            <a:ext cx="1909762" cy="503237"/>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pic>
        <p:nvPicPr>
          <p:cNvPr id="159749" name="Picture 6"/>
          <p:cNvPicPr>
            <a:picLocks noChangeAspect="1"/>
          </p:cNvPicPr>
          <p:nvPr/>
        </p:nvPicPr>
        <p:blipFill>
          <a:blip r:embed="rId4"/>
          <a:srcRect/>
          <a:stretch>
            <a:fillRect/>
          </a:stretch>
        </p:blipFill>
        <p:spPr bwMode="auto">
          <a:xfrm>
            <a:off x="7285038" y="0"/>
            <a:ext cx="1858962" cy="1830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srcRect/>
          <a:stretch>
            <a:fillRect/>
          </a:stretch>
        </p:blipFill>
        <p:spPr bwMode="auto">
          <a:xfrm>
            <a:off x="566738" y="1317625"/>
            <a:ext cx="7940675" cy="5124450"/>
          </a:xfrm>
          <a:prstGeom prst="rect">
            <a:avLst/>
          </a:prstGeom>
          <a:noFill/>
          <a:ln w="9525">
            <a:noFill/>
            <a:miter lim="800000"/>
            <a:headEnd/>
            <a:tailEnd/>
          </a:ln>
        </p:spPr>
      </p:pic>
      <p:sp>
        <p:nvSpPr>
          <p:cNvPr id="161795" name="Text Box 6"/>
          <p:cNvSpPr txBox="1">
            <a:spLocks noChangeArrowheads="1"/>
          </p:cNvSpPr>
          <p:nvPr/>
        </p:nvSpPr>
        <p:spPr bwMode="auto">
          <a:xfrm>
            <a:off x="2608263" y="204788"/>
            <a:ext cx="3332162" cy="503237"/>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9" name="Text Box 3"/>
          <p:cNvSpPr txBox="1">
            <a:spLocks noChangeArrowheads="1"/>
          </p:cNvSpPr>
          <p:nvPr/>
        </p:nvSpPr>
        <p:spPr bwMode="auto">
          <a:xfrm>
            <a:off x="3708400" y="204788"/>
            <a:ext cx="1909763" cy="503237"/>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graphicFrame>
        <p:nvGraphicFramePr>
          <p:cNvPr id="162818" name="Object 2"/>
          <p:cNvGraphicFramePr>
            <a:graphicFrameLocks noChangeAspect="1"/>
          </p:cNvGraphicFramePr>
          <p:nvPr/>
        </p:nvGraphicFramePr>
        <p:xfrm>
          <a:off x="566738" y="1316038"/>
          <a:ext cx="7943850" cy="5081587"/>
        </p:xfrm>
        <a:graphic>
          <a:graphicData uri="http://schemas.openxmlformats.org/presentationml/2006/ole">
            <p:oleObj spid="_x0000_s162818" name="Image" r:id="rId3" imgW="9320635" imgH="6044444" progId="">
              <p:embed/>
            </p:oleObj>
          </a:graphicData>
        </a:graphic>
      </p:graphicFrame>
      <p:pic>
        <p:nvPicPr>
          <p:cNvPr id="162820" name="Picture 5"/>
          <p:cNvPicPr>
            <a:picLocks noChangeAspect="1"/>
          </p:cNvPicPr>
          <p:nvPr/>
        </p:nvPicPr>
        <p:blipFill>
          <a:blip r:embed="rId4"/>
          <a:srcRect/>
          <a:stretch>
            <a:fillRect/>
          </a:stretch>
        </p:blipFill>
        <p:spPr bwMode="auto">
          <a:xfrm>
            <a:off x="7015163" y="0"/>
            <a:ext cx="2128837" cy="2119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10"/>
          <p:cNvPicPr>
            <a:picLocks noChangeAspect="1"/>
          </p:cNvPicPr>
          <p:nvPr/>
        </p:nvPicPr>
        <p:blipFill>
          <a:blip r:embed="rId2"/>
          <a:srcRect/>
          <a:stretch>
            <a:fillRect/>
          </a:stretch>
        </p:blipFill>
        <p:spPr bwMode="auto">
          <a:xfrm>
            <a:off x="6265863" y="1604963"/>
            <a:ext cx="2393950" cy="2378075"/>
          </a:xfrm>
          <a:prstGeom prst="rect">
            <a:avLst/>
          </a:prstGeom>
          <a:noFill/>
          <a:ln w="9525">
            <a:noFill/>
            <a:miter lim="800000"/>
            <a:headEnd/>
            <a:tailEnd/>
          </a:ln>
        </p:spPr>
      </p:pic>
      <p:pic>
        <p:nvPicPr>
          <p:cNvPr id="83971"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pic>
        <p:nvPicPr>
          <p:cNvPr id="83972" name="Picture 13"/>
          <p:cNvPicPr>
            <a:picLocks noChangeAspect="1"/>
          </p:cNvPicPr>
          <p:nvPr/>
        </p:nvPicPr>
        <p:blipFill>
          <a:blip r:embed="rId4"/>
          <a:srcRect/>
          <a:stretch>
            <a:fillRect/>
          </a:stretch>
        </p:blipFill>
        <p:spPr bwMode="auto">
          <a:xfrm>
            <a:off x="6318250" y="3979863"/>
            <a:ext cx="2462213" cy="2033587"/>
          </a:xfrm>
          <a:prstGeom prst="rect">
            <a:avLst/>
          </a:prstGeom>
          <a:noFill/>
          <a:ln w="9525">
            <a:noFill/>
            <a:miter lim="800000"/>
            <a:headEnd/>
            <a:tailEnd/>
          </a:ln>
        </p:spPr>
      </p:pic>
      <p:pic>
        <p:nvPicPr>
          <p:cNvPr id="83973" name="Picture 15"/>
          <p:cNvPicPr>
            <a:picLocks noChangeAspect="1"/>
          </p:cNvPicPr>
          <p:nvPr/>
        </p:nvPicPr>
        <p:blipFill>
          <a:blip r:embed="rId5"/>
          <a:srcRect/>
          <a:stretch>
            <a:fillRect/>
          </a:stretch>
        </p:blipFill>
        <p:spPr bwMode="auto">
          <a:xfrm>
            <a:off x="509588" y="3994150"/>
            <a:ext cx="2506662" cy="2055813"/>
          </a:xfrm>
          <a:prstGeom prst="rect">
            <a:avLst/>
          </a:prstGeom>
          <a:noFill/>
          <a:ln w="9525">
            <a:noFill/>
            <a:miter lim="800000"/>
            <a:headEnd/>
            <a:tailEnd/>
          </a:ln>
        </p:spPr>
      </p:pic>
      <p:sp>
        <p:nvSpPr>
          <p:cNvPr id="83974"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3975" name="TextBox 18"/>
          <p:cNvSpPr txBox="1">
            <a:spLocks noChangeArrowheads="1"/>
          </p:cNvSpPr>
          <p:nvPr/>
        </p:nvSpPr>
        <p:spPr bwMode="auto">
          <a:xfrm>
            <a:off x="5878513" y="2524125"/>
            <a:ext cx="423862" cy="585788"/>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3976"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a:t>Decomposition of a noisy image </a:t>
            </a:r>
          </a:p>
        </p:txBody>
      </p:sp>
      <p:pic>
        <p:nvPicPr>
          <p:cNvPr id="83977" name="Picture 20"/>
          <p:cNvPicPr>
            <a:picLocks noChangeAspect="1"/>
          </p:cNvPicPr>
          <p:nvPr/>
        </p:nvPicPr>
        <p:blipFill>
          <a:blip r:embed="rId6"/>
          <a:srcRect/>
          <a:stretch>
            <a:fillRect/>
          </a:stretch>
        </p:blipFill>
        <p:spPr bwMode="auto">
          <a:xfrm>
            <a:off x="1243013" y="1435100"/>
            <a:ext cx="966787" cy="350838"/>
          </a:xfrm>
          <a:prstGeom prst="rect">
            <a:avLst/>
          </a:prstGeom>
          <a:noFill/>
          <a:ln w="9525">
            <a:noFill/>
            <a:miter lim="800000"/>
            <a:headEnd/>
            <a:tailEnd/>
          </a:ln>
        </p:spPr>
      </p:pic>
      <p:pic>
        <p:nvPicPr>
          <p:cNvPr id="83978" name="Picture 21"/>
          <p:cNvPicPr>
            <a:picLocks noChangeAspect="1"/>
          </p:cNvPicPr>
          <p:nvPr/>
        </p:nvPicPr>
        <p:blipFill>
          <a:blip r:embed="rId7"/>
          <a:srcRect/>
          <a:stretch>
            <a:fillRect/>
          </a:stretch>
        </p:blipFill>
        <p:spPr bwMode="auto">
          <a:xfrm>
            <a:off x="7096125" y="1441450"/>
            <a:ext cx="833438" cy="328613"/>
          </a:xfrm>
          <a:prstGeom prst="rect">
            <a:avLst/>
          </a:prstGeom>
          <a:noFill/>
          <a:ln w="9525">
            <a:noFill/>
            <a:miter lim="800000"/>
            <a:headEnd/>
            <a:tailEnd/>
          </a:ln>
        </p:spPr>
      </p:pic>
      <p:grpSp>
        <p:nvGrpSpPr>
          <p:cNvPr id="2" name="Group 16"/>
          <p:cNvGrpSpPr>
            <a:grpSpLocks/>
          </p:cNvGrpSpPr>
          <p:nvPr/>
        </p:nvGrpSpPr>
        <p:grpSpPr bwMode="auto">
          <a:xfrm>
            <a:off x="3457575" y="1398588"/>
            <a:ext cx="2566988" cy="4779962"/>
            <a:chOff x="6201864" y="1398583"/>
            <a:chExt cx="2567341" cy="4779918"/>
          </a:xfrm>
        </p:grpSpPr>
        <p:pic>
          <p:nvPicPr>
            <p:cNvPr id="83982" name="Picture 11"/>
            <p:cNvPicPr>
              <a:picLocks noChangeAspect="1"/>
            </p:cNvPicPr>
            <p:nvPr/>
          </p:nvPicPr>
          <p:blipFill>
            <a:blip r:embed="rId8"/>
            <a:srcRect/>
            <a:stretch>
              <a:fillRect/>
            </a:stretch>
          </p:blipFill>
          <p:spPr bwMode="auto">
            <a:xfrm>
              <a:off x="6254283" y="1590724"/>
              <a:ext cx="2388485" cy="2366058"/>
            </a:xfrm>
            <a:prstGeom prst="rect">
              <a:avLst/>
            </a:prstGeom>
            <a:noFill/>
            <a:ln w="9525">
              <a:noFill/>
              <a:miter lim="800000"/>
              <a:headEnd/>
              <a:tailEnd/>
            </a:ln>
          </p:spPr>
        </p:pic>
        <p:pic>
          <p:nvPicPr>
            <p:cNvPr id="83983" name="Picture 14"/>
            <p:cNvPicPr>
              <a:picLocks noChangeAspect="1"/>
            </p:cNvPicPr>
            <p:nvPr/>
          </p:nvPicPr>
          <p:blipFill>
            <a:blip r:embed="rId9"/>
            <a:srcRect/>
            <a:stretch>
              <a:fillRect/>
            </a:stretch>
          </p:blipFill>
          <p:spPr bwMode="auto">
            <a:xfrm>
              <a:off x="6201864" y="3952737"/>
              <a:ext cx="2567341" cy="2225764"/>
            </a:xfrm>
            <a:prstGeom prst="rect">
              <a:avLst/>
            </a:prstGeom>
            <a:noFill/>
            <a:ln w="9525">
              <a:noFill/>
              <a:miter lim="800000"/>
              <a:headEnd/>
              <a:tailEnd/>
            </a:ln>
          </p:spPr>
        </p:pic>
        <p:pic>
          <p:nvPicPr>
            <p:cNvPr id="83984" name="Picture 22"/>
            <p:cNvPicPr>
              <a:picLocks noChangeAspect="1"/>
            </p:cNvPicPr>
            <p:nvPr/>
          </p:nvPicPr>
          <p:blipFill>
            <a:blip r:embed="rId10"/>
            <a:srcRect/>
            <a:stretch>
              <a:fillRect/>
            </a:stretch>
          </p:blipFill>
          <p:spPr bwMode="auto">
            <a:xfrm>
              <a:off x="7099533" y="1398583"/>
              <a:ext cx="863613" cy="337349"/>
            </a:xfrm>
            <a:prstGeom prst="rect">
              <a:avLst/>
            </a:prstGeom>
            <a:noFill/>
            <a:ln w="9525">
              <a:noFill/>
              <a:miter lim="800000"/>
              <a:headEnd/>
              <a:tailEnd/>
            </a:ln>
          </p:spPr>
        </p:pic>
      </p:grpSp>
      <p:pic>
        <p:nvPicPr>
          <p:cNvPr id="83980" name="Picture 23"/>
          <p:cNvPicPr>
            <a:picLocks noChangeAspect="1"/>
          </p:cNvPicPr>
          <p:nvPr/>
        </p:nvPicPr>
        <p:blipFill>
          <a:blip r:embed="rId11"/>
          <a:srcRect/>
          <a:stretch>
            <a:fillRect/>
          </a:stretch>
        </p:blipFill>
        <p:spPr bwMode="auto">
          <a:xfrm>
            <a:off x="7862888" y="4173538"/>
            <a:ext cx="896937" cy="752475"/>
          </a:xfrm>
          <a:prstGeom prst="rect">
            <a:avLst/>
          </a:prstGeom>
          <a:noFill/>
          <a:ln w="9525">
            <a:noFill/>
            <a:miter lim="800000"/>
            <a:headEnd/>
            <a:tailEnd/>
          </a:ln>
        </p:spPr>
      </p:pic>
      <p:pic>
        <p:nvPicPr>
          <p:cNvPr id="83981" name="Picture 24"/>
          <p:cNvPicPr>
            <a:picLocks noChangeAspect="1"/>
          </p:cNvPicPr>
          <p:nvPr/>
        </p:nvPicPr>
        <p:blipFill>
          <a:blip r:embed="rId12"/>
          <a:srcRect/>
          <a:stretch>
            <a:fillRect/>
          </a:stretch>
        </p:blipFill>
        <p:spPr bwMode="auto">
          <a:xfrm>
            <a:off x="596900" y="4078288"/>
            <a:ext cx="869950" cy="72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3" name="Text Box 3"/>
          <p:cNvSpPr txBox="1">
            <a:spLocks noChangeArrowheads="1"/>
          </p:cNvSpPr>
          <p:nvPr/>
        </p:nvSpPr>
        <p:spPr bwMode="auto">
          <a:xfrm>
            <a:off x="2608263" y="209550"/>
            <a:ext cx="384810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Matlab’s </a:t>
            </a:r>
            <a:r>
              <a:rPr lang="en-US" sz="2700">
                <a:solidFill>
                  <a:schemeClr val="bg1"/>
                </a:solidFill>
                <a:latin typeface="Courier New" pitchFamily="-1" charset="0"/>
              </a:rPr>
              <a:t>deconvblind</a:t>
            </a:r>
            <a:endParaRPr lang="en-US" sz="2700">
              <a:solidFill>
                <a:schemeClr val="bg1"/>
              </a:solidFill>
            </a:endParaRPr>
          </a:p>
        </p:txBody>
      </p:sp>
      <p:graphicFrame>
        <p:nvGraphicFramePr>
          <p:cNvPr id="163842" name="Object 2"/>
          <p:cNvGraphicFramePr>
            <a:graphicFrameLocks noChangeAspect="1"/>
          </p:cNvGraphicFramePr>
          <p:nvPr/>
        </p:nvGraphicFramePr>
        <p:xfrm>
          <a:off x="566738" y="1316038"/>
          <a:ext cx="7943850" cy="5151437"/>
        </p:xfrm>
        <a:graphic>
          <a:graphicData uri="http://schemas.openxmlformats.org/presentationml/2006/ole">
            <p:oleObj spid="_x0000_s163842" name="Image" r:id="rId3" imgW="9320635" imgH="6044444" progId="">
              <p:embed/>
            </p:oleObj>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4866" name="Picture 2" descr="ian1_blurry1"/>
          <p:cNvPicPr>
            <a:picLocks noChangeAspect="1" noChangeArrowheads="1"/>
          </p:cNvPicPr>
          <p:nvPr/>
        </p:nvPicPr>
        <p:blipFill>
          <a:blip r:embed="rId2"/>
          <a:srcRect/>
          <a:stretch>
            <a:fillRect/>
          </a:stretch>
        </p:blipFill>
        <p:spPr bwMode="auto">
          <a:xfrm>
            <a:off x="0" y="0"/>
            <a:ext cx="9186863" cy="6891338"/>
          </a:xfrm>
          <a:prstGeom prst="rect">
            <a:avLst/>
          </a:prstGeom>
          <a:noFill/>
          <a:ln w="9525">
            <a:noFill/>
            <a:miter lim="800000"/>
            <a:headEnd/>
            <a:tailEnd/>
          </a:ln>
        </p:spPr>
      </p:pic>
      <p:sp>
        <p:nvSpPr>
          <p:cNvPr id="164867" name="Text Box 3"/>
          <p:cNvSpPr txBox="1">
            <a:spLocks noChangeArrowheads="1"/>
          </p:cNvSpPr>
          <p:nvPr/>
        </p:nvSpPr>
        <p:spPr bwMode="auto">
          <a:xfrm>
            <a:off x="152400" y="152400"/>
            <a:ext cx="33321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5890" name="Picture 2" descr="ian1_final2"/>
          <p:cNvPicPr>
            <a:picLocks noChangeAspect="1" noChangeArrowheads="1"/>
          </p:cNvPicPr>
          <p:nvPr/>
        </p:nvPicPr>
        <p:blipFill>
          <a:blip r:embed="rId2"/>
          <a:srcRect/>
          <a:stretch>
            <a:fillRect/>
          </a:stretch>
        </p:blipFill>
        <p:spPr bwMode="auto">
          <a:xfrm>
            <a:off x="0" y="0"/>
            <a:ext cx="9186863" cy="6891338"/>
          </a:xfrm>
          <a:prstGeom prst="rect">
            <a:avLst/>
          </a:prstGeom>
          <a:noFill/>
          <a:ln w="9525">
            <a:noFill/>
            <a:miter lim="800000"/>
            <a:headEnd/>
            <a:tailEnd/>
          </a:ln>
        </p:spPr>
      </p:pic>
      <p:pic>
        <p:nvPicPr>
          <p:cNvPr id="165891" name="Picture 3"/>
          <p:cNvPicPr>
            <a:picLocks noChangeAspect="1" noChangeArrowheads="1"/>
          </p:cNvPicPr>
          <p:nvPr/>
        </p:nvPicPr>
        <p:blipFill>
          <a:blip r:embed="rId3"/>
          <a:srcRect/>
          <a:stretch>
            <a:fillRect/>
          </a:stretch>
        </p:blipFill>
        <p:spPr bwMode="auto">
          <a:xfrm>
            <a:off x="6588125" y="0"/>
            <a:ext cx="2555875" cy="2551113"/>
          </a:xfrm>
          <a:prstGeom prst="rect">
            <a:avLst/>
          </a:prstGeom>
          <a:noFill/>
          <a:ln w="9525">
            <a:noFill/>
            <a:miter lim="800000"/>
            <a:headEnd/>
            <a:tailEnd/>
          </a:ln>
        </p:spPr>
      </p:pic>
      <p:sp>
        <p:nvSpPr>
          <p:cNvPr id="165892" name="Text Box 4"/>
          <p:cNvSpPr txBox="1">
            <a:spLocks noChangeArrowheads="1"/>
          </p:cNvSpPr>
          <p:nvPr/>
        </p:nvSpPr>
        <p:spPr bwMode="auto">
          <a:xfrm>
            <a:off x="152400" y="152400"/>
            <a:ext cx="19097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sp>
        <p:nvSpPr>
          <p:cNvPr id="165893" name="Text Box 5"/>
          <p:cNvSpPr txBox="1">
            <a:spLocks noChangeArrowheads="1"/>
          </p:cNvSpPr>
          <p:nvPr/>
        </p:nvSpPr>
        <p:spPr bwMode="auto">
          <a:xfrm>
            <a:off x="6934200" y="1981200"/>
            <a:ext cx="187325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Blur kernel</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6914" name="Picture 2" descr="ian1_final2"/>
          <p:cNvPicPr>
            <a:picLocks noChangeAspect="1" noChangeArrowheads="1"/>
          </p:cNvPicPr>
          <p:nvPr/>
        </p:nvPicPr>
        <p:blipFill>
          <a:blip r:embed="rId2"/>
          <a:srcRect l="40982" t="33333" r="41599" b="27333"/>
          <a:stretch>
            <a:fillRect/>
          </a:stretch>
        </p:blipFill>
        <p:spPr bwMode="auto">
          <a:xfrm>
            <a:off x="6410325" y="2082800"/>
            <a:ext cx="2255838" cy="3819525"/>
          </a:xfrm>
          <a:prstGeom prst="rect">
            <a:avLst/>
          </a:prstGeom>
          <a:noFill/>
          <a:ln w="9525">
            <a:noFill/>
            <a:miter lim="800000"/>
            <a:headEnd/>
            <a:tailEnd/>
          </a:ln>
        </p:spPr>
      </p:pic>
      <p:pic>
        <p:nvPicPr>
          <p:cNvPr id="166915" name="Picture 3" descr="ian1_blurry"/>
          <p:cNvPicPr>
            <a:picLocks noChangeAspect="1" noChangeArrowheads="1"/>
          </p:cNvPicPr>
          <p:nvPr/>
        </p:nvPicPr>
        <p:blipFill>
          <a:blip r:embed="rId3"/>
          <a:srcRect l="39999" t="34334" r="40849" b="26334"/>
          <a:stretch>
            <a:fillRect/>
          </a:stretch>
        </p:blipFill>
        <p:spPr bwMode="auto">
          <a:xfrm>
            <a:off x="520700" y="2057400"/>
            <a:ext cx="2530475" cy="3895725"/>
          </a:xfrm>
          <a:prstGeom prst="rect">
            <a:avLst/>
          </a:prstGeom>
          <a:noFill/>
          <a:ln w="9525">
            <a:noFill/>
            <a:miter lim="800000"/>
            <a:headEnd/>
            <a:tailEnd/>
          </a:ln>
        </p:spPr>
      </p:pic>
      <p:pic>
        <p:nvPicPr>
          <p:cNvPr id="166916" name="Picture 4" descr="ian1_unsharp"/>
          <p:cNvPicPr>
            <a:picLocks noChangeAspect="1" noChangeArrowheads="1"/>
          </p:cNvPicPr>
          <p:nvPr/>
        </p:nvPicPr>
        <p:blipFill>
          <a:blip r:embed="rId4"/>
          <a:srcRect l="41499" t="34666" r="40750" b="26117"/>
          <a:stretch>
            <a:fillRect/>
          </a:stretch>
        </p:blipFill>
        <p:spPr bwMode="auto">
          <a:xfrm>
            <a:off x="3568700" y="2070100"/>
            <a:ext cx="2325688" cy="3852863"/>
          </a:xfrm>
          <a:prstGeom prst="rect">
            <a:avLst/>
          </a:prstGeom>
          <a:noFill/>
          <a:ln w="9525">
            <a:noFill/>
            <a:miter lim="800000"/>
            <a:headEnd/>
            <a:tailEnd/>
          </a:ln>
        </p:spPr>
      </p:pic>
      <p:sp>
        <p:nvSpPr>
          <p:cNvPr id="166917" name="Text Box 5"/>
          <p:cNvSpPr txBox="1">
            <a:spLocks noChangeArrowheads="1"/>
          </p:cNvSpPr>
          <p:nvPr/>
        </p:nvSpPr>
        <p:spPr bwMode="auto">
          <a:xfrm>
            <a:off x="206375" y="442913"/>
            <a:ext cx="3836988" cy="655637"/>
          </a:xfrm>
          <a:prstGeom prst="rect">
            <a:avLst/>
          </a:prstGeom>
          <a:noFill/>
          <a:ln w="9525">
            <a:noFill/>
            <a:miter lim="800000"/>
            <a:headEnd/>
            <a:tailEnd/>
          </a:ln>
        </p:spPr>
        <p:txBody>
          <a:bodyPr wrap="none">
            <a:prstTxWarp prst="textNoShape">
              <a:avLst/>
            </a:prstTxWarp>
            <a:spAutoFit/>
          </a:bodyPr>
          <a:lstStyle/>
          <a:p>
            <a:r>
              <a:rPr lang="en-US" sz="3700">
                <a:solidFill>
                  <a:schemeClr val="bg1"/>
                </a:solidFill>
                <a:latin typeface="Albertus Extra Bold" pitchFamily="34" charset="0"/>
              </a:rPr>
              <a:t>Close-up of bird</a:t>
            </a:r>
          </a:p>
        </p:txBody>
      </p:sp>
      <p:sp>
        <p:nvSpPr>
          <p:cNvPr id="166918" name="Text Box 6"/>
          <p:cNvSpPr txBox="1">
            <a:spLocks noChangeArrowheads="1"/>
          </p:cNvSpPr>
          <p:nvPr/>
        </p:nvSpPr>
        <p:spPr bwMode="auto">
          <a:xfrm>
            <a:off x="1066800" y="1590675"/>
            <a:ext cx="1450975"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a:t>
            </a:r>
          </a:p>
        </p:txBody>
      </p:sp>
      <p:sp>
        <p:nvSpPr>
          <p:cNvPr id="166919" name="Text Box 7"/>
          <p:cNvSpPr txBox="1">
            <a:spLocks noChangeArrowheads="1"/>
          </p:cNvSpPr>
          <p:nvPr/>
        </p:nvSpPr>
        <p:spPr bwMode="auto">
          <a:xfrm>
            <a:off x="3476625" y="1622425"/>
            <a:ext cx="240665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Unsharp mask</a:t>
            </a:r>
          </a:p>
        </p:txBody>
      </p:sp>
      <p:sp>
        <p:nvSpPr>
          <p:cNvPr id="166920" name="Text Box 8"/>
          <p:cNvSpPr txBox="1">
            <a:spLocks noChangeArrowheads="1"/>
          </p:cNvSpPr>
          <p:nvPr/>
        </p:nvSpPr>
        <p:spPr bwMode="auto">
          <a:xfrm>
            <a:off x="6581775" y="1631950"/>
            <a:ext cx="19097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Our output</a:t>
            </a:r>
          </a:p>
        </p:txBody>
      </p:sp>
      <p:sp>
        <p:nvSpPr>
          <p:cNvPr id="166921"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hangingPunct="1"/>
            <a:endParaRPr lang="en-US">
              <a:ea typeface="ＭＳ Ｐゴシック" pitchFamily="-1" charset="-128"/>
              <a:cs typeface="ＭＳ Ｐゴシック" pitchFamily="-1" charset="-128"/>
            </a:endParaRPr>
          </a:p>
        </p:txBody>
      </p:sp>
      <p:sp>
        <p:nvSpPr>
          <p:cNvPr id="167939" name="Rectangle 3"/>
          <p:cNvSpPr>
            <a:spLocks noGrp="1" noChangeArrowheads="1"/>
          </p:cNvSpPr>
          <p:nvPr>
            <p:ph type="body" idx="1"/>
          </p:nvPr>
        </p:nvSpPr>
        <p:spPr/>
        <p:txBody>
          <a:bodyPr/>
          <a:lstStyle/>
          <a:p>
            <a:pPr hangingPunct="1"/>
            <a:endParaRPr lang="en-US">
              <a:ea typeface="ＭＳ Ｐゴシック" pitchFamily="-1" charset="-128"/>
              <a:cs typeface="ＭＳ Ｐゴシック" pitchFamily="-1" charset="-128"/>
            </a:endParaRPr>
          </a:p>
        </p:txBody>
      </p:sp>
      <p:pic>
        <p:nvPicPr>
          <p:cNvPr id="167940" name="Picture 4" descr="omar1_blurry"/>
          <p:cNvPicPr>
            <a:picLocks noChangeAspect="1" noChangeArrowheads="1"/>
          </p:cNvPicPr>
          <p:nvPr/>
        </p:nvPicPr>
        <p:blipFill>
          <a:blip r:embed="rId3"/>
          <a:srcRect/>
          <a:stretch>
            <a:fillRect/>
          </a:stretch>
        </p:blipFill>
        <p:spPr bwMode="auto">
          <a:xfrm>
            <a:off x="601663" y="1160463"/>
            <a:ext cx="8532812" cy="5688012"/>
          </a:xfrm>
          <a:prstGeom prst="rect">
            <a:avLst/>
          </a:prstGeom>
          <a:noFill/>
          <a:ln w="9525">
            <a:solidFill>
              <a:schemeClr val="bg1"/>
            </a:solidFill>
            <a:miter lim="800000"/>
            <a:headEnd/>
            <a:tailEnd/>
          </a:ln>
        </p:spPr>
      </p:pic>
      <p:sp>
        <p:nvSpPr>
          <p:cNvPr id="167941" name="Text Box 5"/>
          <p:cNvSpPr txBox="1">
            <a:spLocks noChangeArrowheads="1"/>
          </p:cNvSpPr>
          <p:nvPr/>
        </p:nvSpPr>
        <p:spPr bwMode="auto">
          <a:xfrm>
            <a:off x="5715000" y="1219200"/>
            <a:ext cx="3332163"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Original photograph</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9986" name="Picture 4" descr="omar1_final"/>
          <p:cNvPicPr>
            <a:picLocks noChangeAspect="1" noChangeArrowheads="1"/>
          </p:cNvPicPr>
          <p:nvPr/>
        </p:nvPicPr>
        <p:blipFill>
          <a:blip r:embed="rId3"/>
          <a:srcRect/>
          <a:stretch>
            <a:fillRect/>
          </a:stretch>
        </p:blipFill>
        <p:spPr bwMode="auto">
          <a:xfrm>
            <a:off x="601663" y="1158875"/>
            <a:ext cx="8532812" cy="5689600"/>
          </a:xfrm>
          <a:prstGeom prst="rect">
            <a:avLst/>
          </a:prstGeom>
          <a:noFill/>
          <a:ln w="9525">
            <a:solidFill>
              <a:schemeClr val="bg1"/>
            </a:solidFill>
            <a:miter lim="800000"/>
            <a:headEnd/>
            <a:tailEnd/>
          </a:ln>
        </p:spPr>
      </p:pic>
      <p:sp>
        <p:nvSpPr>
          <p:cNvPr id="169987" name="Text Box 6"/>
          <p:cNvSpPr txBox="1">
            <a:spLocks noChangeArrowheads="1"/>
          </p:cNvSpPr>
          <p:nvPr/>
        </p:nvSpPr>
        <p:spPr bwMode="auto">
          <a:xfrm>
            <a:off x="7086600" y="1295400"/>
            <a:ext cx="1147763" cy="508000"/>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output</a:t>
            </a:r>
          </a:p>
        </p:txBody>
      </p:sp>
      <p:sp>
        <p:nvSpPr>
          <p:cNvPr id="169988" name="Text Box 7"/>
          <p:cNvSpPr txBox="1">
            <a:spLocks noChangeArrowheads="1"/>
          </p:cNvSpPr>
          <p:nvPr/>
        </p:nvSpPr>
        <p:spPr bwMode="auto">
          <a:xfrm>
            <a:off x="2286000" y="0"/>
            <a:ext cx="1873250" cy="503238"/>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Blur kernel</a:t>
            </a:r>
          </a:p>
        </p:txBody>
      </p:sp>
      <p:pic>
        <p:nvPicPr>
          <p:cNvPr id="169989" name="Picture 5"/>
          <p:cNvPicPr>
            <a:picLocks noChangeAspect="1"/>
          </p:cNvPicPr>
          <p:nvPr/>
        </p:nvPicPr>
        <p:blipFill>
          <a:blip r:embed="rId4"/>
          <a:srcRect/>
          <a:stretch>
            <a:fillRect/>
          </a:stretch>
        </p:blipFill>
        <p:spPr bwMode="auto">
          <a:xfrm>
            <a:off x="0" y="0"/>
            <a:ext cx="2090738" cy="2065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Image artifacts &amp; estimated kernels</a:t>
            </a:r>
          </a:p>
        </p:txBody>
      </p:sp>
      <p:pic>
        <p:nvPicPr>
          <p:cNvPr id="172035" name="Picture 3"/>
          <p:cNvPicPr>
            <a:picLocks noChangeAspect="1" noChangeArrowheads="1"/>
          </p:cNvPicPr>
          <p:nvPr/>
        </p:nvPicPr>
        <p:blipFill>
          <a:blip r:embed="rId3"/>
          <a:srcRect/>
          <a:stretch>
            <a:fillRect/>
          </a:stretch>
        </p:blipFill>
        <p:spPr bwMode="auto">
          <a:xfrm>
            <a:off x="247650" y="1843088"/>
            <a:ext cx="6972300" cy="3467100"/>
          </a:xfrm>
          <a:prstGeom prst="rect">
            <a:avLst/>
          </a:prstGeom>
          <a:noFill/>
          <a:ln w="9525">
            <a:noFill/>
            <a:miter lim="800000"/>
            <a:headEnd/>
            <a:tailEnd/>
          </a:ln>
        </p:spPr>
      </p:pic>
      <p:pic>
        <p:nvPicPr>
          <p:cNvPr id="172036" name="Picture 4" descr="andrew_kernel"/>
          <p:cNvPicPr>
            <a:picLocks noChangeAspect="1" noChangeArrowheads="1"/>
          </p:cNvPicPr>
          <p:nvPr/>
        </p:nvPicPr>
        <p:blipFill>
          <a:blip r:embed="rId4"/>
          <a:srcRect/>
          <a:stretch>
            <a:fillRect/>
          </a:stretch>
        </p:blipFill>
        <p:spPr bwMode="auto">
          <a:xfrm>
            <a:off x="7239000" y="1897063"/>
            <a:ext cx="1620838" cy="1616075"/>
          </a:xfrm>
          <a:prstGeom prst="rect">
            <a:avLst/>
          </a:prstGeom>
          <a:noFill/>
          <a:ln w="63500">
            <a:solidFill>
              <a:schemeClr val="bg1"/>
            </a:solidFill>
            <a:miter lim="800000"/>
            <a:headEnd/>
            <a:tailEnd/>
          </a:ln>
        </p:spPr>
      </p:pic>
      <p:pic>
        <p:nvPicPr>
          <p:cNvPr id="172037" name="Picture 5" descr="andrew_blurry"/>
          <p:cNvPicPr>
            <a:picLocks noChangeAspect="1" noChangeArrowheads="1"/>
          </p:cNvPicPr>
          <p:nvPr/>
        </p:nvPicPr>
        <p:blipFill>
          <a:blip r:embed="rId5"/>
          <a:srcRect l="11459" t="58784" r="83412" b="38202"/>
          <a:stretch>
            <a:fillRect/>
          </a:stretch>
        </p:blipFill>
        <p:spPr bwMode="auto">
          <a:xfrm>
            <a:off x="7264400" y="3598863"/>
            <a:ext cx="1590675" cy="1658937"/>
          </a:xfrm>
          <a:prstGeom prst="rect">
            <a:avLst/>
          </a:prstGeom>
          <a:noFill/>
          <a:ln w="57150">
            <a:solidFill>
              <a:schemeClr val="bg1"/>
            </a:solidFill>
            <a:miter lim="800000"/>
            <a:headEnd/>
            <a:tailEnd/>
          </a:ln>
        </p:spPr>
      </p:pic>
      <p:sp>
        <p:nvSpPr>
          <p:cNvPr id="172038" name="Text Box 6"/>
          <p:cNvSpPr txBox="1">
            <a:spLocks noChangeArrowheads="1"/>
          </p:cNvSpPr>
          <p:nvPr/>
        </p:nvSpPr>
        <p:spPr bwMode="auto">
          <a:xfrm>
            <a:off x="163513" y="1427163"/>
            <a:ext cx="2019300" cy="503237"/>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Blur kernels</a:t>
            </a:r>
          </a:p>
        </p:txBody>
      </p:sp>
      <p:sp>
        <p:nvSpPr>
          <p:cNvPr id="172039" name="Text Box 7"/>
          <p:cNvSpPr txBox="1">
            <a:spLocks noChangeArrowheads="1"/>
          </p:cNvSpPr>
          <p:nvPr/>
        </p:nvSpPr>
        <p:spPr bwMode="auto">
          <a:xfrm>
            <a:off x="152400" y="5249863"/>
            <a:ext cx="2459038" cy="503237"/>
          </a:xfrm>
          <a:prstGeom prst="rect">
            <a:avLst/>
          </a:prstGeom>
          <a:noFill/>
          <a:ln w="9525">
            <a:noFill/>
            <a:miter lim="800000"/>
            <a:headEnd/>
            <a:tailEnd/>
          </a:ln>
        </p:spPr>
        <p:txBody>
          <a:bodyPr wrap="none">
            <a:prstTxWarp prst="textNoShape">
              <a:avLst/>
            </a:prstTxWarp>
            <a:spAutoFit/>
          </a:bodyPr>
          <a:lstStyle/>
          <a:p>
            <a:r>
              <a:rPr lang="en-US" sz="2700">
                <a:solidFill>
                  <a:schemeClr val="bg1"/>
                </a:solidFill>
              </a:rPr>
              <a:t>Image patterns</a:t>
            </a:r>
          </a:p>
        </p:txBody>
      </p:sp>
      <p:sp>
        <p:nvSpPr>
          <p:cNvPr id="172040"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a:p>
        </p:txBody>
      </p:sp>
      <p:sp>
        <p:nvSpPr>
          <p:cNvPr id="172041" name="Text Box 9"/>
          <p:cNvSpPr txBox="1">
            <a:spLocks noChangeArrowheads="1"/>
          </p:cNvSpPr>
          <p:nvPr/>
        </p:nvSpPr>
        <p:spPr bwMode="auto">
          <a:xfrm>
            <a:off x="188913" y="5861050"/>
            <a:ext cx="8955087" cy="822325"/>
          </a:xfrm>
          <a:prstGeom prst="rect">
            <a:avLst/>
          </a:prstGeom>
          <a:noFill/>
          <a:ln w="9525">
            <a:noFill/>
            <a:miter lim="800000"/>
            <a:headEnd/>
            <a:tailEnd/>
          </a:ln>
        </p:spPr>
        <p:txBody>
          <a:bodyPr>
            <a:prstTxWarp prst="textNoShape">
              <a:avLst/>
            </a:prstTxWarp>
            <a:spAutoFit/>
          </a:bodyPr>
          <a:lstStyle/>
          <a:p>
            <a:r>
              <a:rPr lang="en-US">
                <a:solidFill>
                  <a:srgbClr val="FF9900"/>
                </a:solidFill>
              </a:rPr>
              <a:t>Note: blur kernels were inferred from large image patches,</a:t>
            </a:r>
            <a:br>
              <a:rPr lang="en-US">
                <a:solidFill>
                  <a:srgbClr val="FF9900"/>
                </a:solidFill>
              </a:rPr>
            </a:br>
            <a:r>
              <a:rPr lang="en-US">
                <a:solidFill>
                  <a:srgbClr val="FF9900"/>
                </a:solidFill>
              </a:rPr>
              <a:t>           NOT the image patterns shown</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Slide Number Placeholder 4"/>
          <p:cNvSpPr>
            <a:spLocks noGrp="1"/>
          </p:cNvSpPr>
          <p:nvPr>
            <p:ph type="sldNum" sz="quarter" idx="12"/>
          </p:nvPr>
        </p:nvSpPr>
        <p:spPr>
          <a:noFill/>
        </p:spPr>
        <p:txBody>
          <a:bodyPr/>
          <a:lstStyle/>
          <a:p>
            <a:fld id="{F47B6B0F-6005-6649-B5DA-5FD09522CF03}" type="slidenum">
              <a:rPr lang="en-US" smtClean="0"/>
              <a:pPr/>
              <a:t>97</a:t>
            </a:fld>
            <a:endParaRPr lang="en-US" smtClean="0"/>
          </a:p>
        </p:txBody>
      </p:sp>
      <p:sp>
        <p:nvSpPr>
          <p:cNvPr id="174083" name="Rectangle 2"/>
          <p:cNvSpPr>
            <a:spLocks noGrp="1" noChangeArrowheads="1"/>
          </p:cNvSpPr>
          <p:nvPr>
            <p:ph type="title"/>
          </p:nvPr>
        </p:nvSpPr>
        <p:spPr>
          <a:xfrm>
            <a:off x="609600" y="228600"/>
            <a:ext cx="7772400" cy="1143000"/>
          </a:xfrm>
        </p:spPr>
        <p:txBody>
          <a:bodyPr/>
          <a:lstStyle/>
          <a:p>
            <a:pPr eaLnBrk="1" hangingPunct="1"/>
            <a:r>
              <a:rPr lang="en-US">
                <a:ea typeface="ＭＳ Ｐゴシック" pitchFamily="-1" charset="-128"/>
                <a:cs typeface="ＭＳ Ｐゴシック" pitchFamily="-1" charset="-128"/>
              </a:rPr>
              <a:t>Bayesian methods</a:t>
            </a:r>
          </a:p>
        </p:txBody>
      </p:sp>
      <p:pic>
        <p:nvPicPr>
          <p:cNvPr id="174084" name="Picture 4" descr="tmp"/>
          <p:cNvPicPr>
            <a:picLocks noChangeAspect="1" noChangeArrowheads="1"/>
          </p:cNvPicPr>
          <p:nvPr/>
        </p:nvPicPr>
        <p:blipFill>
          <a:blip r:embed="rId3"/>
          <a:srcRect/>
          <a:stretch>
            <a:fillRect/>
          </a:stretch>
        </p:blipFill>
        <p:spPr bwMode="auto">
          <a:xfrm>
            <a:off x="2743200" y="1295400"/>
            <a:ext cx="3333750" cy="459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pitchFamily="-10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pitchFamily="-106" charset="0"/>
          </a:defRPr>
        </a:defPPr>
      </a:lstStyle>
    </a:lnDef>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13298</TotalTime>
  <Words>2745</Words>
  <Application>Microsoft Macintosh PowerPoint</Application>
  <PresentationFormat>On-screen Show (4:3)</PresentationFormat>
  <Paragraphs>535</Paragraphs>
  <Slides>97</Slides>
  <Notes>34</Notes>
  <HiddenSlides>3</HiddenSlides>
  <MMClips>0</MMClips>
  <ScaleCrop>false</ScaleCrop>
  <HeadingPairs>
    <vt:vector size="6" baseType="variant">
      <vt:variant>
        <vt:lpstr>Design Template</vt:lpstr>
      </vt:variant>
      <vt:variant>
        <vt:i4>9</vt:i4>
      </vt:variant>
      <vt:variant>
        <vt:lpstr>Embedded OLE Servers</vt:lpstr>
      </vt:variant>
      <vt:variant>
        <vt:i4>3</vt:i4>
      </vt:variant>
      <vt:variant>
        <vt:lpstr>Slide Titles</vt:lpstr>
      </vt:variant>
      <vt:variant>
        <vt:i4>97</vt:i4>
      </vt:variant>
    </vt:vector>
  </HeadingPairs>
  <TitlesOfParts>
    <vt:vector size="109" baseType="lpstr">
      <vt:lpstr>Office Theme</vt:lpstr>
      <vt:lpstr>1_Office Theme</vt:lpstr>
      <vt:lpstr>Custom Design</vt:lpstr>
      <vt:lpstr>Default Design</vt:lpstr>
      <vt:lpstr>2_Default Design</vt:lpstr>
      <vt:lpstr>2_Office Theme</vt:lpstr>
      <vt:lpstr>3_Office Theme</vt:lpstr>
      <vt:lpstr>3_Default Design</vt:lpstr>
      <vt:lpstr>4_Office Theme</vt:lpstr>
      <vt:lpstr>Equation</vt:lpstr>
      <vt:lpstr>Picture</vt:lpstr>
      <vt:lpstr>Image</vt:lpstr>
      <vt:lpstr>Slide 1</vt:lpstr>
      <vt:lpstr>Bayesian approach</vt:lpstr>
      <vt:lpstr>Statistical modeling of images</vt:lpstr>
      <vt:lpstr>Gaussian model</vt:lpstr>
      <vt:lpstr>Denoising</vt:lpstr>
      <vt:lpstr>Denoising</vt:lpstr>
      <vt:lpstr>Denoising</vt:lpstr>
      <vt:lpstr>Denoising</vt:lpstr>
      <vt:lpstr>Slide 9</vt:lpstr>
      <vt:lpstr>Slide 10</vt:lpstr>
      <vt:lpstr>Slide 11</vt:lpstr>
      <vt:lpstr>Slide 12</vt:lpstr>
      <vt:lpstr>Slide 13</vt:lpstr>
      <vt:lpstr>Slide 14</vt:lpstr>
      <vt:lpstr>Slide 15</vt:lpstr>
      <vt:lpstr>Slide 16</vt:lpstr>
      <vt:lpstr>Statistical modeling of images</vt:lpstr>
      <vt:lpstr>[-1 1]</vt:lpstr>
      <vt:lpstr>Edges</vt:lpstr>
      <vt:lpstr>[-1 1]</vt:lpstr>
      <vt:lpstr>[-1 1]T</vt:lpstr>
      <vt:lpstr>Observation: Sparse filter response</vt:lpstr>
      <vt:lpstr>Slide 23</vt:lpstr>
      <vt:lpstr>A model for the distribution of filter outputs</vt:lpstr>
      <vt:lpstr>Generalized Gaussian</vt:lpstr>
      <vt:lpstr>The wavelet marginal model</vt:lpstr>
      <vt:lpstr>The wavelet marginal model</vt:lpstr>
      <vt:lpstr>What is the most typical image under the wavelet marginal model? </vt:lpstr>
      <vt:lpstr>Sampling images</vt:lpstr>
      <vt:lpstr>1D example</vt:lpstr>
      <vt:lpstr>1D example</vt:lpstr>
      <vt:lpstr>What is the preferred value of a as we change r?</vt:lpstr>
      <vt:lpstr>Slide 33</vt:lpstr>
      <vt:lpstr>Slide 34</vt:lpstr>
      <vt:lpstr>Steerable Pyramid</vt:lpstr>
      <vt:lpstr>Steerable Pyramid</vt:lpstr>
      <vt:lpstr>Slide 37</vt:lpstr>
      <vt:lpstr>Learned with a convNet</vt:lpstr>
      <vt:lpstr>Slide 39</vt:lpstr>
      <vt:lpstr>Denoising with the marginal wavelet model</vt:lpstr>
      <vt:lpstr>Slide 41</vt:lpstr>
      <vt:lpstr>Denoising with the marginal wavelet model</vt:lpstr>
      <vt:lpstr>Denoising with the marginal wavelet model</vt:lpstr>
      <vt:lpstr>MAP estimate,     , as function of observed coefficient value, y</vt:lpstr>
      <vt:lpstr>Slide 45</vt:lpstr>
      <vt:lpstr>Slide 46</vt:lpstr>
      <vt:lpstr>Gaussian scale mixtures</vt:lpstr>
      <vt:lpstr>Statistics of pairs of wavelet coefficients</vt:lpstr>
      <vt:lpstr>Gaussian scale mixtures</vt:lpstr>
      <vt:lpstr>Slide 50</vt:lpstr>
      <vt:lpstr>Slide 51</vt:lpstr>
      <vt:lpstr>Applications</vt:lpstr>
      <vt:lpstr>Visual Worlds</vt:lpstr>
      <vt:lpstr>Taking a picture…</vt:lpstr>
      <vt:lpstr>Close-up</vt:lpstr>
      <vt:lpstr>Image formation process</vt:lpstr>
      <vt:lpstr>Multiple possible solutions</vt:lpstr>
      <vt:lpstr>Natural image statistics</vt:lpstr>
      <vt:lpstr>Blury images have different statistics</vt:lpstr>
      <vt:lpstr>Parametric distribution</vt:lpstr>
      <vt:lpstr>Existing work on image deblurring</vt:lpstr>
      <vt:lpstr>Hardware approaches</vt:lpstr>
      <vt:lpstr>Three sources of information</vt:lpstr>
      <vt:lpstr>Slide 64</vt:lpstr>
      <vt:lpstr>Slide 65</vt:lpstr>
      <vt:lpstr>Slide 66</vt:lpstr>
      <vt:lpstr>Slide 67</vt:lpstr>
      <vt:lpstr>How do we use this information?</vt:lpstr>
      <vt:lpstr>Results from MAP estimation</vt:lpstr>
      <vt:lpstr>Variational Bayesian method</vt:lpstr>
      <vt:lpstr>Overview of algorithm</vt:lpstr>
      <vt:lpstr>Preprocessing</vt:lpstr>
      <vt:lpstr>Initialization</vt:lpstr>
      <vt:lpstr>Inferring the kernel: multiscale method</vt:lpstr>
      <vt:lpstr>Image Reconstruction</vt:lpstr>
      <vt:lpstr>Results on real images</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Image artifacts &amp; estimated kernels</vt:lpstr>
      <vt:lpstr>Bayesian methods</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antonio torralba</dc:creator>
  <cp:lastModifiedBy>antonio torralba</cp:lastModifiedBy>
  <cp:revision>319</cp:revision>
  <dcterms:created xsi:type="dcterms:W3CDTF">2016-10-12T23:09:53Z</dcterms:created>
  <dcterms:modified xsi:type="dcterms:W3CDTF">2016-10-13T13:23:08Z</dcterms:modified>
</cp:coreProperties>
</file>