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92" r:id="rId3"/>
    <p:sldId id="293" r:id="rId4"/>
    <p:sldId id="256" r:id="rId5"/>
    <p:sldId id="260" r:id="rId6"/>
    <p:sldId id="265" r:id="rId7"/>
    <p:sldId id="266" r:id="rId8"/>
    <p:sldId id="267" r:id="rId9"/>
    <p:sldId id="269" r:id="rId10"/>
    <p:sldId id="270" r:id="rId11"/>
    <p:sldId id="271" r:id="rId12"/>
    <p:sldId id="275" r:id="rId13"/>
    <p:sldId id="276" r:id="rId14"/>
    <p:sldId id="279" r:id="rId15"/>
    <p:sldId id="280" r:id="rId16"/>
    <p:sldId id="281" r:id="rId17"/>
    <p:sldId id="286" r:id="rId18"/>
    <p:sldId id="282" r:id="rId19"/>
    <p:sldId id="283" r:id="rId20"/>
    <p:sldId id="291" r:id="rId21"/>
    <p:sldId id="287" r:id="rId22"/>
    <p:sldId id="284" r:id="rId23"/>
    <p:sldId id="288" r:id="rId24"/>
    <p:sldId id="289" r:id="rId25"/>
    <p:sldId id="290" r:id="rId26"/>
  </p:sldIdLst>
  <p:sldSz cx="10058400" cy="7772400"/>
  <p:notesSz cx="10058400" cy="7772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4638"/>
  </p:normalViewPr>
  <p:slideViewPr>
    <p:cSldViewPr>
      <p:cViewPr varScale="1">
        <p:scale>
          <a:sx n="71" d="100"/>
          <a:sy n="71" d="100"/>
        </p:scale>
        <p:origin x="-1880" y="-1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21/11/16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21/11/16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21/11/16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21/11/16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21/11/16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1013" y="633133"/>
            <a:ext cx="8811895" cy="501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7954" y="1393723"/>
            <a:ext cx="7982491" cy="5260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21/11/16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cvondrick/torch-starter" TargetMode="External"/><Relationship Id="rId3" Type="http://schemas.openxmlformats.org/officeDocument/2006/relationships/hyperlink" Target="https://github.com/nhynes/torch-proj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1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jpg"/><Relationship Id="rId13" Type="http://schemas.openxmlformats.org/officeDocument/2006/relationships/image" Target="../media/image16.jpg"/><Relationship Id="rId14" Type="http://schemas.openxmlformats.org/officeDocument/2006/relationships/image" Target="../media/image17.png"/><Relationship Id="rId15" Type="http://schemas.openxmlformats.org/officeDocument/2006/relationships/image" Target="../media/image18.jpg"/><Relationship Id="rId16" Type="http://schemas.openxmlformats.org/officeDocument/2006/relationships/image" Target="../media/image19.jp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000" y="2286000"/>
            <a:ext cx="3276600" cy="1562793"/>
          </a:xfrm>
          <a:prstGeom prst="rect">
            <a:avLst/>
          </a:prstGeom>
          <a:blipFill>
            <a:blip r:embed="rId2" cstate="print"/>
            <a:srcRect/>
            <a:stretch>
              <a:fillRect l="-13703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0" y="838200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2"/>
                </a:solidFill>
                <a:latin typeface="Avenir Medium"/>
                <a:cs typeface="Avenir Medium"/>
              </a:rPr>
              <a:t>Mini Places Challenge</a:t>
            </a:r>
            <a:endParaRPr lang="en-US" sz="7200" dirty="0">
              <a:solidFill>
                <a:schemeClr val="accent2"/>
              </a:solidFill>
              <a:latin typeface="Avenir Medium"/>
              <a:cs typeface="Avenir Medium"/>
            </a:endParaRPr>
          </a:p>
        </p:txBody>
      </p:sp>
      <p:sp>
        <p:nvSpPr>
          <p:cNvPr id="27" name="object 2"/>
          <p:cNvSpPr txBox="1">
            <a:spLocks/>
          </p:cNvSpPr>
          <p:nvPr/>
        </p:nvSpPr>
        <p:spPr>
          <a:xfrm>
            <a:off x="0" y="4343400"/>
            <a:ext cx="10058400" cy="4838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415415" marR="5080" indent="-1403350" algn="ctr">
              <a:lnSpc>
                <a:spcPts val="3760"/>
              </a:lnSpc>
            </a:pPr>
            <a:r>
              <a:rPr lang="en-US" sz="3200" b="1" spc="5" dirty="0" err="1" smtClean="0">
                <a:latin typeface="Calibri"/>
                <a:cs typeface="Calibri"/>
              </a:rPr>
              <a:t>Adrià</a:t>
            </a:r>
            <a:r>
              <a:rPr lang="en-US" sz="3200" b="1" spc="5" dirty="0">
                <a:latin typeface="Calibri"/>
                <a:cs typeface="Calibri"/>
              </a:rPr>
              <a:t> </a:t>
            </a:r>
            <a:r>
              <a:rPr lang="en-US" sz="3200" b="1" spc="5" dirty="0" err="1" smtClean="0">
                <a:latin typeface="Calibri"/>
                <a:cs typeface="Calibri"/>
              </a:rPr>
              <a:t>Recasens</a:t>
            </a:r>
            <a:r>
              <a:rPr lang="en-US" sz="3200" b="1" spc="5" dirty="0" smtClean="0">
                <a:latin typeface="Calibri"/>
                <a:cs typeface="Calibri"/>
              </a:rPr>
              <a:t>, Nov 21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384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7219" y="494607"/>
            <a:ext cx="8280637" cy="6783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3502" y="494614"/>
            <a:ext cx="8256494" cy="6783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7680" y="601484"/>
            <a:ext cx="4732655" cy="934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550" spc="-10" dirty="0"/>
              <a:t>Amazon </a:t>
            </a:r>
            <a:r>
              <a:rPr sz="3550" dirty="0"/>
              <a:t>Mechanical</a:t>
            </a:r>
            <a:r>
              <a:rPr sz="3550" spc="-70" dirty="0"/>
              <a:t> </a:t>
            </a:r>
            <a:r>
              <a:rPr sz="3550" spc="-45" dirty="0"/>
              <a:t>Turk:</a:t>
            </a:r>
            <a:endParaRPr sz="3550"/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2450" spc="5" dirty="0"/>
              <a:t>Single Image</a:t>
            </a:r>
            <a:r>
              <a:rPr sz="2450" spc="-45" dirty="0"/>
              <a:t> </a:t>
            </a:r>
            <a:r>
              <a:rPr sz="2450" dirty="0"/>
              <a:t>Classiﬁcation</a:t>
            </a:r>
            <a:endParaRPr sz="2450"/>
          </a:p>
        </p:txBody>
      </p:sp>
      <p:sp>
        <p:nvSpPr>
          <p:cNvPr id="3" name="object 3"/>
          <p:cNvSpPr/>
          <p:nvPr/>
        </p:nvSpPr>
        <p:spPr>
          <a:xfrm>
            <a:off x="1281722" y="1851249"/>
            <a:ext cx="7441463" cy="4898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7680" y="601484"/>
            <a:ext cx="4732655" cy="934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550" spc="-10" dirty="0"/>
              <a:t>Amazon </a:t>
            </a:r>
            <a:r>
              <a:rPr sz="3550" dirty="0"/>
              <a:t>Mechanical</a:t>
            </a:r>
            <a:r>
              <a:rPr sz="3550" spc="-70" dirty="0"/>
              <a:t> </a:t>
            </a:r>
            <a:r>
              <a:rPr sz="3550" spc="-45" dirty="0"/>
              <a:t>Turk:</a:t>
            </a:r>
            <a:endParaRPr sz="3550"/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2450" spc="5" dirty="0"/>
              <a:t>Single Image</a:t>
            </a:r>
            <a:r>
              <a:rPr sz="2450" spc="-45" dirty="0"/>
              <a:t> </a:t>
            </a:r>
            <a:r>
              <a:rPr sz="2450" dirty="0"/>
              <a:t>Classiﬁcation</a:t>
            </a:r>
            <a:endParaRPr sz="2450"/>
          </a:p>
        </p:txBody>
      </p:sp>
      <p:sp>
        <p:nvSpPr>
          <p:cNvPr id="3" name="object 3"/>
          <p:cNvSpPr/>
          <p:nvPr/>
        </p:nvSpPr>
        <p:spPr>
          <a:xfrm>
            <a:off x="1337055" y="1851243"/>
            <a:ext cx="7687602" cy="4752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5802" y="981633"/>
            <a:ext cx="8627322" cy="5498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737" y="1928075"/>
            <a:ext cx="8592031" cy="2796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64639" y="419239"/>
            <a:ext cx="6406337" cy="1432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8366" y="5200967"/>
            <a:ext cx="3155516" cy="20003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114" y="4780807"/>
            <a:ext cx="1802015" cy="420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40615" y="4599114"/>
            <a:ext cx="2692514" cy="6018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25465" y="5432361"/>
            <a:ext cx="3357879" cy="377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50" spc="5" dirty="0">
                <a:latin typeface="Calibri"/>
                <a:cs typeface="Calibri"/>
              </a:rPr>
              <a:t>Nov 2015: </a:t>
            </a:r>
            <a:r>
              <a:rPr sz="2350" spc="-60" dirty="0">
                <a:latin typeface="Calibri"/>
                <a:cs typeface="Calibri"/>
              </a:rPr>
              <a:t>Top </a:t>
            </a:r>
            <a:r>
              <a:rPr sz="2350" spc="10" dirty="0">
                <a:latin typeface="Calibri"/>
                <a:cs typeface="Calibri"/>
              </a:rPr>
              <a:t>5 </a:t>
            </a:r>
            <a:r>
              <a:rPr sz="2350" dirty="0">
                <a:latin typeface="Calibri"/>
                <a:cs typeface="Calibri"/>
              </a:rPr>
              <a:t>error:</a:t>
            </a:r>
            <a:r>
              <a:rPr sz="2350" spc="-5" dirty="0">
                <a:latin typeface="Calibri"/>
                <a:cs typeface="Calibri"/>
              </a:rPr>
              <a:t> </a:t>
            </a:r>
            <a:r>
              <a:rPr sz="2350" spc="5" dirty="0">
                <a:latin typeface="Calibri"/>
                <a:cs typeface="Calibri"/>
              </a:rPr>
              <a:t>25%</a:t>
            </a:r>
            <a:endParaRPr sz="2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2959" y="494607"/>
            <a:ext cx="5049697" cy="1128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00" y="3048000"/>
            <a:ext cx="7761420" cy="3430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34835" y="3398368"/>
            <a:ext cx="329946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b="1" spc="-45" dirty="0">
                <a:latin typeface="Tahoma"/>
                <a:cs typeface="Tahoma"/>
              </a:rPr>
              <a:t>Convolutional </a:t>
            </a:r>
            <a:r>
              <a:rPr sz="1750" b="1" spc="-35" dirty="0">
                <a:latin typeface="Tahoma"/>
                <a:cs typeface="Tahoma"/>
              </a:rPr>
              <a:t>Neural</a:t>
            </a:r>
            <a:r>
              <a:rPr sz="1750" b="1" spc="35" dirty="0">
                <a:latin typeface="Tahoma"/>
                <a:cs typeface="Tahoma"/>
              </a:rPr>
              <a:t> </a:t>
            </a:r>
            <a:r>
              <a:rPr sz="1750" b="1" spc="-15" dirty="0">
                <a:latin typeface="Tahoma"/>
                <a:cs typeface="Tahoma"/>
              </a:rPr>
              <a:t>Network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3120" y="2810162"/>
            <a:ext cx="369916" cy="386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44433" y="2955633"/>
            <a:ext cx="91439" cy="91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9755" y="2831859"/>
            <a:ext cx="276351" cy="2948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2511" y="2830939"/>
            <a:ext cx="369916" cy="3865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73825" y="2976423"/>
            <a:ext cx="91439" cy="91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80238" y="2853627"/>
            <a:ext cx="276860" cy="295275"/>
          </a:xfrm>
          <a:custGeom>
            <a:avLst/>
            <a:gdLst/>
            <a:ahLst/>
            <a:cxnLst/>
            <a:rect l="l" t="t" r="r" b="b"/>
            <a:pathLst>
              <a:path w="276860" h="295275">
                <a:moveTo>
                  <a:pt x="0" y="0"/>
                </a:moveTo>
                <a:lnTo>
                  <a:pt x="276352" y="0"/>
                </a:lnTo>
                <a:lnTo>
                  <a:pt x="276352" y="294868"/>
                </a:lnTo>
                <a:lnTo>
                  <a:pt x="0" y="294868"/>
                </a:lnTo>
                <a:lnTo>
                  <a:pt x="0" y="0"/>
                </a:lnTo>
                <a:close/>
              </a:path>
            </a:pathLst>
          </a:custGeom>
          <a:solidFill>
            <a:srgbClr val="89A1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8642" y="2830939"/>
            <a:ext cx="365759" cy="3865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69967" y="2976423"/>
            <a:ext cx="91439" cy="91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73930" y="2853627"/>
            <a:ext cx="276860" cy="295275"/>
          </a:xfrm>
          <a:custGeom>
            <a:avLst/>
            <a:gdLst/>
            <a:ahLst/>
            <a:cxnLst/>
            <a:rect l="l" t="t" r="r" b="b"/>
            <a:pathLst>
              <a:path w="276860" h="295275">
                <a:moveTo>
                  <a:pt x="0" y="0"/>
                </a:moveTo>
                <a:lnTo>
                  <a:pt x="276352" y="0"/>
                </a:lnTo>
                <a:lnTo>
                  <a:pt x="276352" y="294868"/>
                </a:lnTo>
                <a:lnTo>
                  <a:pt x="0" y="294868"/>
                </a:lnTo>
                <a:lnTo>
                  <a:pt x="0" y="0"/>
                </a:lnTo>
                <a:close/>
              </a:path>
            </a:pathLst>
          </a:custGeom>
          <a:solidFill>
            <a:srgbClr val="FAA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46357" y="2880932"/>
            <a:ext cx="113411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dirty="0">
                <a:latin typeface="Calibri"/>
                <a:cs typeface="Calibri"/>
              </a:rPr>
              <a:t>Convolution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34797" y="2880932"/>
            <a:ext cx="115951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10" dirty="0">
                <a:latin typeface="Calibri"/>
                <a:cs typeface="Calibri"/>
              </a:rPr>
              <a:t>Max</a:t>
            </a:r>
            <a:r>
              <a:rPr sz="1750" spc="-70" dirty="0">
                <a:latin typeface="Calibri"/>
                <a:cs typeface="Calibri"/>
              </a:rPr>
              <a:t> </a:t>
            </a:r>
            <a:r>
              <a:rPr sz="1750" spc="5" dirty="0">
                <a:latin typeface="Calibri"/>
                <a:cs typeface="Calibri"/>
              </a:rPr>
              <a:t>pooling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45741" y="2860815"/>
            <a:ext cx="132016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5" dirty="0">
                <a:latin typeface="Calibri"/>
                <a:cs typeface="Calibri"/>
              </a:rPr>
              <a:t>Normalization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48290" y="2843411"/>
            <a:ext cx="365759" cy="3865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89616" y="2988882"/>
            <a:ext cx="91440" cy="91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92804" y="2865438"/>
            <a:ext cx="276860" cy="295275"/>
          </a:xfrm>
          <a:custGeom>
            <a:avLst/>
            <a:gdLst/>
            <a:ahLst/>
            <a:cxnLst/>
            <a:rect l="l" t="t" r="r" b="b"/>
            <a:pathLst>
              <a:path w="276859" h="295275">
                <a:moveTo>
                  <a:pt x="0" y="0"/>
                </a:moveTo>
                <a:lnTo>
                  <a:pt x="276352" y="0"/>
                </a:lnTo>
                <a:lnTo>
                  <a:pt x="276352" y="294868"/>
                </a:lnTo>
                <a:lnTo>
                  <a:pt x="0" y="294868"/>
                </a:lnTo>
                <a:lnTo>
                  <a:pt x="0" y="0"/>
                </a:lnTo>
                <a:close/>
              </a:path>
            </a:pathLst>
          </a:custGeom>
          <a:solidFill>
            <a:srgbClr val="745F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380192" y="2872639"/>
            <a:ext cx="146875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10" dirty="0">
                <a:latin typeface="Calibri"/>
                <a:cs typeface="Calibri"/>
              </a:rPr>
              <a:t>Fully</a:t>
            </a:r>
            <a:r>
              <a:rPr sz="1750" spc="-55" dirty="0">
                <a:latin typeface="Calibri"/>
                <a:cs typeface="Calibri"/>
              </a:rPr>
              <a:t> </a:t>
            </a:r>
            <a:r>
              <a:rPr sz="1750" spc="5" dirty="0">
                <a:latin typeface="Calibri"/>
                <a:cs typeface="Calibri"/>
              </a:rPr>
              <a:t>connected</a:t>
            </a:r>
            <a:endParaRPr sz="1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2959" y="494607"/>
            <a:ext cx="5049697" cy="1128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09095" y="1487977"/>
            <a:ext cx="369916" cy="386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3400" y="2438400"/>
            <a:ext cx="9144000" cy="388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280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2959" y="494607"/>
            <a:ext cx="5049697" cy="1128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09095" y="1487977"/>
            <a:ext cx="369916" cy="386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8200" y="2514600"/>
            <a:ext cx="7869858" cy="26425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66800" y="5220854"/>
            <a:ext cx="7308215" cy="0"/>
          </a:xfrm>
          <a:custGeom>
            <a:avLst/>
            <a:gdLst/>
            <a:ahLst/>
            <a:cxnLst/>
            <a:rect l="l" t="t" r="r" b="b"/>
            <a:pathLst>
              <a:path w="7308215">
                <a:moveTo>
                  <a:pt x="0" y="0"/>
                </a:moveTo>
                <a:lnTo>
                  <a:pt x="7307715" y="0"/>
                </a:lnTo>
              </a:path>
            </a:pathLst>
          </a:custGeom>
          <a:ln w="92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22285" y="5181600"/>
            <a:ext cx="75565" cy="75565"/>
          </a:xfrm>
          <a:custGeom>
            <a:avLst/>
            <a:gdLst/>
            <a:ahLst/>
            <a:cxnLst/>
            <a:rect l="l" t="t" r="r" b="b"/>
            <a:pathLst>
              <a:path w="75565" h="75565">
                <a:moveTo>
                  <a:pt x="0" y="0"/>
                </a:moveTo>
                <a:lnTo>
                  <a:pt x="0" y="75374"/>
                </a:lnTo>
                <a:lnTo>
                  <a:pt x="75374" y="376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982462" y="5242862"/>
            <a:ext cx="280924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10" dirty="0">
                <a:latin typeface="Calibri"/>
                <a:cs typeface="Calibri"/>
              </a:rPr>
              <a:t>More </a:t>
            </a:r>
            <a:r>
              <a:rPr sz="1750" spc="5" dirty="0">
                <a:latin typeface="Calibri"/>
                <a:cs typeface="Calibri"/>
              </a:rPr>
              <a:t>semantically</a:t>
            </a:r>
            <a:r>
              <a:rPr sz="1750" spc="-30" dirty="0">
                <a:latin typeface="Calibri"/>
                <a:cs typeface="Calibri"/>
              </a:rPr>
              <a:t> </a:t>
            </a:r>
            <a:r>
              <a:rPr sz="1750" spc="10" dirty="0">
                <a:latin typeface="Calibri"/>
                <a:cs typeface="Calibri"/>
              </a:rPr>
              <a:t>meaningful</a:t>
            </a:r>
            <a:endParaRPr sz="1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66800"/>
            <a:ext cx="10058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ES_tradnl" sz="4800" b="1" dirty="0" err="1" smtClean="0">
                <a:solidFill>
                  <a:srgbClr val="C0504D"/>
                </a:solidFill>
              </a:rPr>
              <a:t>Challenge</a:t>
            </a:r>
            <a:r>
              <a:rPr lang="es-ES_tradnl" sz="4800" b="1" dirty="0" smtClean="0">
                <a:solidFill>
                  <a:srgbClr val="C0504D"/>
                </a:solidFill>
              </a:rPr>
              <a:t> data</a:t>
            </a:r>
            <a:endParaRPr sz="4800" b="1" dirty="0">
              <a:solidFill>
                <a:srgbClr val="C0504D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0" y="2895600"/>
            <a:ext cx="9829800" cy="1874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790" marR="202565" indent="-339090">
              <a:lnSpc>
                <a:spcPct val="80100"/>
              </a:lnSpc>
              <a:spcBef>
                <a:spcPts val="184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sz="3600" b="1" spc="-25" dirty="0" smtClean="0">
                <a:latin typeface="Calibri"/>
                <a:cs typeface="Calibri"/>
              </a:rPr>
              <a:t>Training </a:t>
            </a:r>
            <a:r>
              <a:rPr sz="3600" b="1" spc="-15" dirty="0" smtClean="0">
                <a:latin typeface="Calibri"/>
                <a:cs typeface="Calibri"/>
              </a:rPr>
              <a:t>data</a:t>
            </a:r>
            <a:r>
              <a:rPr lang="es-ES_tradnl" sz="3600" b="1" spc="-15" dirty="0" smtClean="0">
                <a:latin typeface="Calibri"/>
                <a:cs typeface="Calibri"/>
              </a:rPr>
              <a:t>: </a:t>
            </a:r>
            <a:r>
              <a:rPr sz="3600" dirty="0" smtClean="0">
                <a:latin typeface="Calibri"/>
                <a:cs typeface="Calibri"/>
              </a:rPr>
              <a:t>100K</a:t>
            </a:r>
            <a:r>
              <a:rPr lang="es-ES_tradnl" sz="3600" dirty="0" smtClean="0">
                <a:latin typeface="Calibri"/>
                <a:cs typeface="Calibri"/>
              </a:rPr>
              <a:t>,</a:t>
            </a:r>
            <a:r>
              <a:rPr sz="3600" dirty="0" smtClean="0">
                <a:latin typeface="Calibri"/>
                <a:cs typeface="Calibri"/>
              </a:rPr>
              <a:t> </a:t>
            </a:r>
            <a:r>
              <a:rPr sz="3600" spc="5" dirty="0">
                <a:latin typeface="Calibri"/>
                <a:cs typeface="Calibri"/>
              </a:rPr>
              <a:t>1000 </a:t>
            </a:r>
            <a:r>
              <a:rPr sz="3600" dirty="0">
                <a:latin typeface="Calibri"/>
                <a:cs typeface="Calibri"/>
              </a:rPr>
              <a:t>images per </a:t>
            </a:r>
            <a:r>
              <a:rPr sz="3600" spc="-5" dirty="0" smtClean="0">
                <a:latin typeface="Calibri"/>
                <a:cs typeface="Calibri"/>
              </a:rPr>
              <a:t>category</a:t>
            </a:r>
            <a:r>
              <a:rPr lang="es-ES_tradnl" sz="3600" spc="-5" dirty="0" smtClean="0">
                <a:latin typeface="Calibri"/>
                <a:cs typeface="Calibri"/>
              </a:rPr>
              <a:t>.</a:t>
            </a:r>
            <a:endParaRPr lang="es-ES_tradnl" sz="3600" spc="-5" dirty="0">
              <a:latin typeface="Calibri"/>
              <a:cs typeface="Calibri"/>
            </a:endParaRPr>
          </a:p>
          <a:p>
            <a:pPr marL="351790" marR="202565" indent="-339090">
              <a:lnSpc>
                <a:spcPct val="80100"/>
              </a:lnSpc>
              <a:spcBef>
                <a:spcPts val="184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sz="3600" b="1" spc="-15" dirty="0" smtClean="0">
                <a:latin typeface="Calibri"/>
                <a:cs typeface="Calibri"/>
              </a:rPr>
              <a:t>Validation data</a:t>
            </a:r>
            <a:r>
              <a:rPr lang="es-ES_tradnl" sz="3600" b="1" spc="-15" dirty="0" smtClean="0">
                <a:latin typeface="Calibri"/>
                <a:cs typeface="Calibri"/>
              </a:rPr>
              <a:t>: </a:t>
            </a:r>
            <a:r>
              <a:rPr sz="3600" dirty="0" smtClean="0">
                <a:latin typeface="Calibri"/>
                <a:cs typeface="Calibri"/>
              </a:rPr>
              <a:t>10K</a:t>
            </a:r>
            <a:r>
              <a:rPr sz="3600" dirty="0">
                <a:latin typeface="Calibri"/>
                <a:cs typeface="Calibri"/>
              </a:rPr>
              <a:t>, </a:t>
            </a:r>
            <a:r>
              <a:rPr sz="3600" spc="5" dirty="0">
                <a:latin typeface="Calibri"/>
                <a:cs typeface="Calibri"/>
              </a:rPr>
              <a:t>100 </a:t>
            </a:r>
            <a:r>
              <a:rPr sz="3600" dirty="0">
                <a:latin typeface="Calibri"/>
                <a:cs typeface="Calibri"/>
              </a:rPr>
              <a:t>images per </a:t>
            </a:r>
            <a:r>
              <a:rPr sz="3600" spc="-5" dirty="0" smtClean="0">
                <a:latin typeface="Calibri"/>
                <a:cs typeface="Calibri"/>
              </a:rPr>
              <a:t>category</a:t>
            </a:r>
            <a:r>
              <a:rPr lang="es-ES_tradnl" sz="3600" spc="-5" dirty="0" smtClean="0">
                <a:latin typeface="Calibri"/>
                <a:cs typeface="Calibri"/>
              </a:rPr>
              <a:t>.</a:t>
            </a:r>
          </a:p>
          <a:p>
            <a:pPr marL="351790" marR="202565" indent="-339090">
              <a:lnSpc>
                <a:spcPct val="80100"/>
              </a:lnSpc>
              <a:spcBef>
                <a:spcPts val="184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sz="3600" b="1" spc="-70" dirty="0" smtClean="0">
                <a:latin typeface="Calibri"/>
                <a:cs typeface="Calibri"/>
              </a:rPr>
              <a:t>Test </a:t>
            </a:r>
            <a:r>
              <a:rPr sz="3600" b="1" spc="-15" dirty="0" smtClean="0">
                <a:latin typeface="Calibri"/>
                <a:cs typeface="Calibri"/>
              </a:rPr>
              <a:t>data</a:t>
            </a:r>
            <a:r>
              <a:rPr lang="es-ES_tradnl" sz="3600" b="1" spc="-15" dirty="0" smtClean="0">
                <a:latin typeface="Calibri"/>
                <a:cs typeface="Calibri"/>
              </a:rPr>
              <a:t>: </a:t>
            </a:r>
            <a:r>
              <a:rPr sz="3600" dirty="0" smtClean="0">
                <a:latin typeface="Calibri"/>
                <a:cs typeface="Calibri"/>
              </a:rPr>
              <a:t>10K</a:t>
            </a:r>
            <a:r>
              <a:rPr lang="es-ES_tradnl" sz="3600" dirty="0" smtClean="0">
                <a:latin typeface="Calibri"/>
                <a:cs typeface="Calibri"/>
              </a:rPr>
              <a:t>, </a:t>
            </a:r>
            <a:r>
              <a:rPr sz="3600" spc="5" dirty="0" smtClean="0">
                <a:latin typeface="Calibri"/>
                <a:cs typeface="Calibri"/>
              </a:rPr>
              <a:t>100 </a:t>
            </a:r>
            <a:r>
              <a:rPr sz="3600" dirty="0">
                <a:latin typeface="Calibri"/>
                <a:cs typeface="Calibri"/>
              </a:rPr>
              <a:t>images </a:t>
            </a:r>
            <a:r>
              <a:rPr sz="4000" dirty="0">
                <a:latin typeface="Calibri"/>
                <a:cs typeface="Calibri"/>
              </a:rPr>
              <a:t>per </a:t>
            </a:r>
            <a:r>
              <a:rPr sz="4000" spc="-5" dirty="0" smtClean="0">
                <a:latin typeface="Calibri"/>
                <a:cs typeface="Calibri"/>
              </a:rPr>
              <a:t>categor</a:t>
            </a:r>
            <a:r>
              <a:rPr lang="es-ES_tradnl" sz="4000" spc="-5" dirty="0" smtClean="0">
                <a:latin typeface="Calibri"/>
                <a:cs typeface="Calibri"/>
              </a:rPr>
              <a:t>y</a:t>
            </a:r>
            <a:r>
              <a:rPr lang="es-ES_tradnl" sz="4000" spc="-5" dirty="0">
                <a:latin typeface="Calibri"/>
                <a:cs typeface="Calibri"/>
              </a:rPr>
              <a:t>.</a:t>
            </a:r>
            <a:endParaRPr lang="es-ES_tradnl" sz="4000" spc="-5" dirty="0" smtClean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0" y="381000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2"/>
                </a:solidFill>
                <a:latin typeface="Avenir Medium"/>
                <a:cs typeface="Avenir Medium"/>
              </a:rPr>
              <a:t>Scene classification</a:t>
            </a:r>
            <a:endParaRPr lang="en-US" sz="7200" dirty="0">
              <a:solidFill>
                <a:schemeClr val="accent2"/>
              </a:solidFill>
              <a:latin typeface="Avenir Medium"/>
              <a:cs typeface="Avenir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28800"/>
            <a:ext cx="6451600" cy="4838700"/>
          </a:xfrm>
          <a:prstGeom prst="rect">
            <a:avLst/>
          </a:prstGeom>
        </p:spPr>
      </p:pic>
      <p:sp>
        <p:nvSpPr>
          <p:cNvPr id="6" name="object 2"/>
          <p:cNvSpPr txBox="1">
            <a:spLocks/>
          </p:cNvSpPr>
          <p:nvPr/>
        </p:nvSpPr>
        <p:spPr>
          <a:xfrm>
            <a:off x="0" y="6934200"/>
            <a:ext cx="10058400" cy="4838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415415" marR="5080" indent="-1403350" algn="ctr">
              <a:lnSpc>
                <a:spcPts val="3760"/>
              </a:lnSpc>
            </a:pPr>
            <a:r>
              <a:rPr lang="en-US" sz="3200" b="1" spc="5" dirty="0" smtClean="0">
                <a:latin typeface="Calibri"/>
                <a:cs typeface="Calibri"/>
              </a:rPr>
              <a:t>River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6575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66800"/>
            <a:ext cx="10058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ES_tradnl" sz="4800" b="1" dirty="0" err="1" smtClean="0">
                <a:solidFill>
                  <a:srgbClr val="C0504D"/>
                </a:solidFill>
              </a:rPr>
              <a:t>Provided</a:t>
            </a:r>
            <a:r>
              <a:rPr lang="es-ES_tradnl" sz="4800" b="1" dirty="0" smtClean="0">
                <a:solidFill>
                  <a:srgbClr val="C0504D"/>
                </a:solidFill>
              </a:rPr>
              <a:t> </a:t>
            </a:r>
            <a:r>
              <a:rPr lang="es-ES_tradnl" sz="4800" b="1" dirty="0" err="1" smtClean="0">
                <a:solidFill>
                  <a:srgbClr val="C0504D"/>
                </a:solidFill>
              </a:rPr>
              <a:t>code</a:t>
            </a:r>
            <a:endParaRPr sz="4800" b="1" dirty="0">
              <a:solidFill>
                <a:srgbClr val="C0504D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0" y="2895600"/>
            <a:ext cx="9829800" cy="1874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790" marR="202565" indent="-339090">
              <a:lnSpc>
                <a:spcPct val="80100"/>
              </a:lnSpc>
              <a:spcBef>
                <a:spcPts val="184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lang="en-US" sz="3600" b="1" spc="-25" dirty="0" smtClean="0">
                <a:latin typeface="Calibri"/>
                <a:cs typeface="Calibri"/>
              </a:rPr>
              <a:t>data</a:t>
            </a:r>
            <a:r>
              <a:rPr lang="es-ES_tradnl" sz="3600" b="1" spc="-15" dirty="0" smtClean="0">
                <a:latin typeface="Calibri"/>
                <a:cs typeface="Calibri"/>
              </a:rPr>
              <a:t>: </a:t>
            </a:r>
            <a:r>
              <a:rPr lang="en-US" sz="3600" dirty="0" smtClean="0">
                <a:latin typeface="Calibri"/>
                <a:cs typeface="Calibri"/>
              </a:rPr>
              <a:t>categories, train/</a:t>
            </a:r>
            <a:r>
              <a:rPr lang="en-US" sz="3600" dirty="0" err="1" smtClean="0">
                <a:latin typeface="Calibri"/>
                <a:cs typeface="Calibri"/>
              </a:rPr>
              <a:t>val</a:t>
            </a:r>
            <a:r>
              <a:rPr lang="en-US" sz="3600" dirty="0" smtClean="0">
                <a:latin typeface="Calibri"/>
                <a:cs typeface="Calibri"/>
              </a:rPr>
              <a:t>, object categories</a:t>
            </a:r>
            <a:r>
              <a:rPr lang="es-ES_tradnl" sz="3600" spc="-5" dirty="0" smtClean="0">
                <a:latin typeface="Calibri"/>
                <a:cs typeface="Calibri"/>
              </a:rPr>
              <a:t>.</a:t>
            </a:r>
            <a:endParaRPr lang="es-ES_tradnl" sz="3600" spc="-5" dirty="0">
              <a:latin typeface="Calibri"/>
              <a:cs typeface="Calibri"/>
            </a:endParaRPr>
          </a:p>
          <a:p>
            <a:pPr marL="351790" marR="202565" indent="-339090">
              <a:lnSpc>
                <a:spcPct val="80100"/>
              </a:lnSpc>
              <a:spcBef>
                <a:spcPts val="184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lang="en-US" sz="3600" b="1" spc="-15" dirty="0" smtClean="0">
                <a:latin typeface="Calibri"/>
                <a:cs typeface="Calibri"/>
              </a:rPr>
              <a:t>evaluation</a:t>
            </a:r>
            <a:r>
              <a:rPr lang="es-ES_tradnl" sz="3600" b="1" spc="-15" dirty="0" smtClean="0">
                <a:latin typeface="Calibri"/>
                <a:cs typeface="Calibri"/>
              </a:rPr>
              <a:t>: </a:t>
            </a:r>
            <a:r>
              <a:rPr lang="en-US" sz="3600" dirty="0" smtClean="0">
                <a:latin typeface="Calibri"/>
                <a:cs typeface="Calibri"/>
              </a:rPr>
              <a:t>evaluation code</a:t>
            </a:r>
            <a:r>
              <a:rPr lang="es-ES_tradnl" sz="3600" spc="-5" dirty="0" smtClean="0">
                <a:latin typeface="Calibri"/>
                <a:cs typeface="Calibri"/>
              </a:rPr>
              <a:t>.</a:t>
            </a:r>
          </a:p>
          <a:p>
            <a:pPr marL="351790" marR="202565" indent="-339090">
              <a:lnSpc>
                <a:spcPct val="80100"/>
              </a:lnSpc>
              <a:spcBef>
                <a:spcPts val="184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lang="en-US" sz="3600" b="1" spc="-70" dirty="0" err="1" smtClean="0">
                <a:latin typeface="Calibri"/>
                <a:cs typeface="Calibri"/>
              </a:rPr>
              <a:t>util</a:t>
            </a:r>
            <a:r>
              <a:rPr lang="es-ES_tradnl" sz="3600" b="1" spc="-15" dirty="0" smtClean="0">
                <a:latin typeface="Calibri"/>
                <a:cs typeface="Calibri"/>
              </a:rPr>
              <a:t>: </a:t>
            </a:r>
            <a:r>
              <a:rPr lang="en-US" sz="3600" dirty="0" smtClean="0">
                <a:latin typeface="Calibri"/>
                <a:cs typeface="Calibri"/>
              </a:rPr>
              <a:t>formatting functions</a:t>
            </a:r>
            <a:r>
              <a:rPr lang="es-ES_tradnl" sz="4000" spc="-5" dirty="0" smtClean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4141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414" y="1828800"/>
            <a:ext cx="9829800" cy="349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1790" marR="202565" indent="-339090">
              <a:lnSpc>
                <a:spcPct val="80100"/>
              </a:lnSpc>
              <a:spcBef>
                <a:spcPts val="184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lang="en-US" sz="3600" b="1" spc="10" dirty="0" smtClean="0">
                <a:cs typeface="Calibri"/>
              </a:rPr>
              <a:t>Size</a:t>
            </a:r>
            <a:r>
              <a:rPr lang="en-US" sz="3600" spc="10" dirty="0" smtClean="0">
                <a:cs typeface="Calibri"/>
              </a:rPr>
              <a:t>: 128x128. Jpeg format.</a:t>
            </a:r>
          </a:p>
          <a:p>
            <a:pPr marL="351790" marR="202565" indent="-339090">
              <a:lnSpc>
                <a:spcPct val="80100"/>
              </a:lnSpc>
              <a:spcBef>
                <a:spcPts val="184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lang="en-US" sz="3600" b="1" dirty="0" smtClean="0">
                <a:cs typeface="Calibri"/>
              </a:rPr>
              <a:t>Object </a:t>
            </a:r>
            <a:r>
              <a:rPr lang="en-US" sz="3600" b="1" dirty="0">
                <a:cs typeface="Calibri"/>
              </a:rPr>
              <a:t>annotations </a:t>
            </a:r>
            <a:r>
              <a:rPr lang="en-US" sz="3600" spc="-20" dirty="0">
                <a:cs typeface="Calibri"/>
              </a:rPr>
              <a:t>for </a:t>
            </a:r>
            <a:r>
              <a:rPr lang="en-US" sz="3600" spc="5" dirty="0">
                <a:cs typeface="Calibri"/>
              </a:rPr>
              <a:t>a </a:t>
            </a:r>
            <a:r>
              <a:rPr lang="en-US" sz="3600" spc="-5" dirty="0">
                <a:cs typeface="Calibri"/>
              </a:rPr>
              <a:t>subset </a:t>
            </a:r>
            <a:r>
              <a:rPr lang="en-US" sz="3600" dirty="0">
                <a:cs typeface="Calibri"/>
              </a:rPr>
              <a:t>of </a:t>
            </a:r>
            <a:r>
              <a:rPr lang="en-US" sz="3600" spc="5" dirty="0">
                <a:cs typeface="Calibri"/>
              </a:rPr>
              <a:t>the </a:t>
            </a:r>
            <a:r>
              <a:rPr lang="en-US" sz="3600" dirty="0" smtClean="0">
                <a:cs typeface="Calibri"/>
              </a:rPr>
              <a:t>images. </a:t>
            </a:r>
            <a:r>
              <a:rPr lang="en-US" sz="3600" spc="5" dirty="0" smtClean="0">
                <a:cs typeface="Calibri"/>
              </a:rPr>
              <a:t>  </a:t>
            </a:r>
            <a:r>
              <a:rPr lang="en-US" sz="3600" spc="5" dirty="0">
                <a:cs typeface="Calibri"/>
              </a:rPr>
              <a:t>3503 </a:t>
            </a:r>
            <a:r>
              <a:rPr lang="en-US" sz="3600" spc="-10" dirty="0">
                <a:cs typeface="Calibri"/>
              </a:rPr>
              <a:t>train </a:t>
            </a:r>
            <a:r>
              <a:rPr lang="en-US" sz="3600" dirty="0">
                <a:cs typeface="Calibri"/>
              </a:rPr>
              <a:t>images </a:t>
            </a:r>
            <a:r>
              <a:rPr lang="en-US" sz="3600" spc="5" dirty="0">
                <a:cs typeface="Calibri"/>
              </a:rPr>
              <a:t>and 371 </a:t>
            </a:r>
            <a:r>
              <a:rPr lang="en-US" sz="3600" dirty="0">
                <a:cs typeface="Calibri"/>
              </a:rPr>
              <a:t>validation</a:t>
            </a:r>
            <a:r>
              <a:rPr lang="en-US" sz="3600" spc="-35" dirty="0">
                <a:cs typeface="Calibri"/>
              </a:rPr>
              <a:t> </a:t>
            </a:r>
            <a:r>
              <a:rPr lang="en-US" sz="3600" dirty="0">
                <a:cs typeface="Calibri"/>
              </a:rPr>
              <a:t>images</a:t>
            </a:r>
          </a:p>
          <a:p>
            <a:pPr marL="351790" marR="5080" indent="-339090">
              <a:lnSpc>
                <a:spcPct val="80900"/>
              </a:lnSpc>
              <a:spcBef>
                <a:spcPts val="73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lang="en-US" sz="3600" b="1" spc="5" dirty="0" smtClean="0">
                <a:cs typeface="Calibri"/>
              </a:rPr>
              <a:t>Evaluation server </a:t>
            </a:r>
            <a:r>
              <a:rPr lang="en-US" sz="3600" spc="5" dirty="0" smtClean="0">
                <a:cs typeface="Calibri"/>
              </a:rPr>
              <a:t>opens </a:t>
            </a:r>
            <a:r>
              <a:rPr lang="en-US" sz="3600" spc="-30" dirty="0" smtClean="0">
                <a:cs typeface="Calibri"/>
              </a:rPr>
              <a:t>Monday </a:t>
            </a:r>
            <a:r>
              <a:rPr lang="en-US" sz="3600" dirty="0">
                <a:cs typeface="Calibri"/>
              </a:rPr>
              <a:t>Nov </a:t>
            </a:r>
            <a:r>
              <a:rPr lang="en-US" sz="3600" spc="5" dirty="0" smtClean="0">
                <a:cs typeface="Calibri"/>
              </a:rPr>
              <a:t>21</a:t>
            </a:r>
            <a:r>
              <a:rPr lang="en-US" sz="3600" dirty="0" smtClean="0">
                <a:cs typeface="Calibri"/>
              </a:rPr>
              <a:t>. </a:t>
            </a:r>
            <a:r>
              <a:rPr lang="en-US" sz="3600" spc="5" dirty="0">
                <a:cs typeface="Calibri"/>
              </a:rPr>
              <a:t>Open </a:t>
            </a:r>
            <a:r>
              <a:rPr lang="en-US" sz="3600" spc="-5" dirty="0">
                <a:cs typeface="Calibri"/>
              </a:rPr>
              <a:t>until </a:t>
            </a:r>
            <a:r>
              <a:rPr lang="en-US" sz="3600" spc="5" dirty="0">
                <a:cs typeface="Calibri"/>
              </a:rPr>
              <a:t>Dec</a:t>
            </a:r>
            <a:r>
              <a:rPr lang="en-US" sz="3600" spc="-45" dirty="0">
                <a:cs typeface="Calibri"/>
              </a:rPr>
              <a:t> </a:t>
            </a:r>
            <a:r>
              <a:rPr lang="en-US" sz="3600" dirty="0" smtClean="0">
                <a:cs typeface="Calibri"/>
              </a:rPr>
              <a:t>7.</a:t>
            </a:r>
            <a:endParaRPr lang="en-US" sz="3600" dirty="0">
              <a:cs typeface="Calibri"/>
            </a:endParaRPr>
          </a:p>
          <a:p>
            <a:pPr marL="351790" marR="679450" indent="-339090">
              <a:lnSpc>
                <a:spcPts val="2850"/>
              </a:lnSpc>
              <a:spcBef>
                <a:spcPts val="610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lang="en-US" sz="3600" b="1" spc="-15" dirty="0">
                <a:cs typeface="Calibri"/>
              </a:rPr>
              <a:t>Errors </a:t>
            </a:r>
            <a:r>
              <a:rPr lang="en-US" sz="3600" b="1" spc="5" dirty="0">
                <a:cs typeface="Calibri"/>
              </a:rPr>
              <a:t>with 5 guesses </a:t>
            </a:r>
            <a:r>
              <a:rPr lang="en-US" sz="3600" spc="5" dirty="0">
                <a:cs typeface="Calibri"/>
              </a:rPr>
              <a:t>will be </a:t>
            </a:r>
            <a:r>
              <a:rPr lang="en-US" sz="3600" dirty="0">
                <a:cs typeface="Calibri"/>
              </a:rPr>
              <a:t>used </a:t>
            </a:r>
            <a:r>
              <a:rPr lang="en-US" sz="3600" spc="-10" dirty="0">
                <a:cs typeface="Calibri"/>
              </a:rPr>
              <a:t>to rank </a:t>
            </a:r>
            <a:r>
              <a:rPr lang="en-US" sz="3600" spc="5" dirty="0">
                <a:cs typeface="Calibri"/>
              </a:rPr>
              <a:t>the  </a:t>
            </a:r>
            <a:r>
              <a:rPr lang="en-US" sz="3600" dirty="0">
                <a:cs typeface="Calibri"/>
              </a:rPr>
              <a:t>results </a:t>
            </a:r>
            <a:r>
              <a:rPr lang="en-US" sz="3600" spc="5" dirty="0">
                <a:cs typeface="Calibri"/>
              </a:rPr>
              <a:t>and </a:t>
            </a:r>
            <a:r>
              <a:rPr lang="en-US" sz="3600" dirty="0">
                <a:cs typeface="Calibri"/>
              </a:rPr>
              <a:t>determine </a:t>
            </a:r>
            <a:r>
              <a:rPr lang="en-US" sz="3600" spc="5" dirty="0">
                <a:cs typeface="Calibri"/>
              </a:rPr>
              <a:t>the</a:t>
            </a:r>
            <a:r>
              <a:rPr lang="en-US" sz="3600" spc="-80" dirty="0">
                <a:cs typeface="Calibri"/>
              </a:rPr>
              <a:t> </a:t>
            </a:r>
            <a:r>
              <a:rPr lang="en-US" sz="3600" spc="5" dirty="0">
                <a:cs typeface="Calibri"/>
              </a:rPr>
              <a:t>winner</a:t>
            </a:r>
            <a:endParaRPr lang="en-US" sz="3600" dirty="0">
              <a:cs typeface="Calibri"/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0" y="762000"/>
            <a:ext cx="10058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15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/>
            <a:r>
              <a:rPr lang="es-ES_tradnl" sz="4800" b="1" dirty="0" err="1" smtClean="0">
                <a:solidFill>
                  <a:srgbClr val="C0504D"/>
                </a:solidFill>
              </a:rPr>
              <a:t>Challenge</a:t>
            </a:r>
            <a:r>
              <a:rPr lang="es-ES_tradnl" sz="4800" b="1" dirty="0" smtClean="0">
                <a:solidFill>
                  <a:srgbClr val="C0504D"/>
                </a:solidFill>
              </a:rPr>
              <a:t> </a:t>
            </a:r>
            <a:r>
              <a:rPr lang="es-ES_tradnl" sz="4800" b="1" dirty="0" err="1" smtClean="0">
                <a:solidFill>
                  <a:srgbClr val="C0504D"/>
                </a:solidFill>
              </a:rPr>
              <a:t>details</a:t>
            </a:r>
            <a:endParaRPr lang="es-ES_tradnl" sz="48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96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9600" y="2133600"/>
            <a:ext cx="9220200" cy="3958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790" marR="648970" indent="-339090">
              <a:lnSpc>
                <a:spcPts val="2370"/>
              </a:lnSpc>
              <a:spcBef>
                <a:spcPts val="2039"/>
              </a:spcBef>
              <a:buFont typeface="Arial"/>
              <a:buChar char="•"/>
              <a:tabLst>
                <a:tab pos="422275" algn="l"/>
                <a:tab pos="422909" algn="l"/>
              </a:tabLst>
            </a:pPr>
            <a:r>
              <a:rPr sz="3600" spc="-35" dirty="0" smtClean="0">
                <a:latin typeface="Calibri"/>
                <a:cs typeface="Calibri"/>
              </a:rPr>
              <a:t>Train </a:t>
            </a:r>
            <a:r>
              <a:rPr sz="3600" b="1" spc="-10" dirty="0">
                <a:latin typeface="Calibri"/>
                <a:cs typeface="Calibri"/>
              </a:rPr>
              <a:t>diﬀerent </a:t>
            </a:r>
            <a:r>
              <a:rPr sz="3600" b="1" spc="10" dirty="0">
                <a:latin typeface="Calibri"/>
                <a:cs typeface="Calibri"/>
              </a:rPr>
              <a:t>types </a:t>
            </a:r>
            <a:r>
              <a:rPr sz="3600" b="1" spc="5" dirty="0">
                <a:latin typeface="Calibri"/>
                <a:cs typeface="Calibri"/>
              </a:rPr>
              <a:t>of </a:t>
            </a:r>
            <a:r>
              <a:rPr sz="3600" b="1" dirty="0" smtClean="0">
                <a:latin typeface="Calibri"/>
                <a:cs typeface="Calibri"/>
              </a:rPr>
              <a:t>classiﬁers</a:t>
            </a:r>
            <a:r>
              <a:rPr lang="es-ES_tradnl" sz="3600" b="1" dirty="0" smtClean="0">
                <a:latin typeface="Calibri"/>
                <a:cs typeface="Calibri"/>
              </a:rPr>
              <a:t>: </a:t>
            </a:r>
            <a:r>
              <a:rPr sz="3600" spc="5" dirty="0" smtClean="0">
                <a:latin typeface="Calibri"/>
                <a:cs typeface="Calibri"/>
              </a:rPr>
              <a:t>objects </a:t>
            </a:r>
            <a:r>
              <a:rPr sz="3600" spc="10" dirty="0">
                <a:latin typeface="Calibri"/>
                <a:cs typeface="Calibri"/>
              </a:rPr>
              <a:t>and </a:t>
            </a:r>
            <a:r>
              <a:rPr sz="3600" spc="5" dirty="0">
                <a:latin typeface="Calibri"/>
                <a:cs typeface="Calibri"/>
              </a:rPr>
              <a:t>scenes </a:t>
            </a:r>
            <a:r>
              <a:rPr sz="3600" spc="-5" dirty="0">
                <a:latin typeface="Calibri"/>
                <a:cs typeface="Calibri"/>
              </a:rPr>
              <a:t>to improve </a:t>
            </a:r>
            <a:r>
              <a:rPr sz="3600" spc="5" dirty="0">
                <a:latin typeface="Calibri"/>
                <a:cs typeface="Calibri"/>
              </a:rPr>
              <a:t>scene</a:t>
            </a:r>
            <a:r>
              <a:rPr sz="3600" spc="-40" dirty="0">
                <a:latin typeface="Calibri"/>
                <a:cs typeface="Calibri"/>
              </a:rPr>
              <a:t> </a:t>
            </a:r>
            <a:r>
              <a:rPr sz="3600" spc="5" dirty="0" smtClean="0">
                <a:latin typeface="Calibri"/>
                <a:cs typeface="Calibri"/>
              </a:rPr>
              <a:t>classiﬁcation</a:t>
            </a:r>
            <a:endParaRPr lang="es-ES_tradnl" sz="3600" spc="5" dirty="0" smtClean="0">
              <a:latin typeface="Calibri"/>
              <a:cs typeface="Calibri"/>
            </a:endParaRPr>
          </a:p>
          <a:p>
            <a:pPr marL="12700" marR="648970">
              <a:lnSpc>
                <a:spcPts val="2370"/>
              </a:lnSpc>
              <a:spcBef>
                <a:spcPts val="2039"/>
              </a:spcBef>
              <a:tabLst>
                <a:tab pos="422275" algn="l"/>
                <a:tab pos="422909" algn="l"/>
              </a:tabLst>
            </a:pPr>
            <a:endParaRPr sz="3600" dirty="0">
              <a:latin typeface="Calibri"/>
              <a:cs typeface="Calibri"/>
            </a:endParaRPr>
          </a:p>
          <a:p>
            <a:pPr marL="351790" marR="46990" indent="-339090">
              <a:lnSpc>
                <a:spcPts val="2370"/>
              </a:lnSpc>
              <a:spcBef>
                <a:spcPts val="59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lang="es-ES_tradnl" sz="3600" b="1" spc="-35" dirty="0" err="1" smtClean="0">
                <a:latin typeface="Calibri"/>
                <a:cs typeface="Calibri"/>
              </a:rPr>
              <a:t>Ensemble</a:t>
            </a:r>
            <a:r>
              <a:rPr lang="es-ES_tradnl" sz="3600" b="1" spc="-35" dirty="0" smtClean="0">
                <a:latin typeface="Calibri"/>
                <a:cs typeface="Calibri"/>
              </a:rPr>
              <a:t> </a:t>
            </a:r>
            <a:r>
              <a:rPr sz="3600" b="1" spc="5" dirty="0" smtClean="0">
                <a:latin typeface="Calibri"/>
                <a:cs typeface="Calibri"/>
              </a:rPr>
              <a:t>methods</a:t>
            </a:r>
            <a:r>
              <a:rPr lang="es-ES_tradnl" sz="3600" spc="5" dirty="0" smtClean="0">
                <a:latin typeface="Calibri"/>
                <a:cs typeface="Calibri"/>
              </a:rPr>
              <a:t>: </a:t>
            </a:r>
            <a:r>
              <a:rPr sz="3600" dirty="0" smtClean="0">
                <a:latin typeface="Calibri"/>
                <a:cs typeface="Calibri"/>
              </a:rPr>
              <a:t>combine </a:t>
            </a:r>
            <a:r>
              <a:rPr sz="3600" spc="5" dirty="0">
                <a:latin typeface="Calibri"/>
                <a:cs typeface="Calibri"/>
              </a:rPr>
              <a:t>outputs </a:t>
            </a:r>
            <a:r>
              <a:rPr sz="3600" spc="-5" dirty="0">
                <a:latin typeface="Calibri"/>
                <a:cs typeface="Calibri"/>
              </a:rPr>
              <a:t>from </a:t>
            </a:r>
            <a:r>
              <a:rPr sz="3600" dirty="0">
                <a:latin typeface="Calibri"/>
                <a:cs typeface="Calibri"/>
              </a:rPr>
              <a:t>various networks trained </a:t>
            </a:r>
            <a:r>
              <a:rPr sz="3600" spc="10" dirty="0">
                <a:latin typeface="Calibri"/>
                <a:cs typeface="Calibri"/>
              </a:rPr>
              <a:t>with  </a:t>
            </a:r>
            <a:r>
              <a:rPr sz="3600" spc="-10" dirty="0">
                <a:latin typeface="Calibri"/>
                <a:cs typeface="Calibri"/>
              </a:rPr>
              <a:t>diﬀerent </a:t>
            </a:r>
            <a:r>
              <a:rPr sz="3600" dirty="0">
                <a:latin typeface="Calibri"/>
                <a:cs typeface="Calibri"/>
              </a:rPr>
              <a:t>random </a:t>
            </a:r>
            <a:r>
              <a:rPr sz="3600" spc="5" dirty="0">
                <a:latin typeface="Calibri"/>
                <a:cs typeface="Calibri"/>
              </a:rPr>
              <a:t>seeds </a:t>
            </a:r>
            <a:r>
              <a:rPr sz="3600" dirty="0">
                <a:latin typeface="Calibri"/>
                <a:cs typeface="Calibri"/>
              </a:rPr>
              <a:t>and/or </a:t>
            </a:r>
            <a:r>
              <a:rPr sz="3600" spc="5" dirty="0">
                <a:latin typeface="Calibri"/>
                <a:cs typeface="Calibri"/>
              </a:rPr>
              <a:t>also </a:t>
            </a:r>
            <a:r>
              <a:rPr sz="3600" dirty="0">
                <a:latin typeface="Calibri"/>
                <a:cs typeface="Calibri"/>
              </a:rPr>
              <a:t>networks </a:t>
            </a:r>
            <a:r>
              <a:rPr sz="3600" spc="10" dirty="0">
                <a:latin typeface="Calibri"/>
                <a:cs typeface="Calibri"/>
              </a:rPr>
              <a:t>with </a:t>
            </a:r>
            <a:r>
              <a:rPr sz="3600" spc="-10" dirty="0">
                <a:latin typeface="Calibri"/>
                <a:cs typeface="Calibri"/>
              </a:rPr>
              <a:t>diﬀerent  </a:t>
            </a:r>
            <a:r>
              <a:rPr sz="3600" dirty="0">
                <a:latin typeface="Calibri"/>
                <a:cs typeface="Calibri"/>
              </a:rPr>
              <a:t>architectures</a:t>
            </a:r>
            <a:r>
              <a:rPr sz="3600" dirty="0" smtClean="0">
                <a:latin typeface="Calibri"/>
                <a:cs typeface="Calibri"/>
              </a:rPr>
              <a:t>)</a:t>
            </a:r>
            <a:endParaRPr lang="es-ES_tradnl" sz="3600" dirty="0" smtClean="0">
              <a:latin typeface="Calibri"/>
              <a:cs typeface="Calibri"/>
            </a:endParaRPr>
          </a:p>
          <a:p>
            <a:pPr marL="12700" marR="46990">
              <a:lnSpc>
                <a:spcPts val="2370"/>
              </a:lnSpc>
              <a:spcBef>
                <a:spcPts val="595"/>
              </a:spcBef>
              <a:tabLst>
                <a:tab pos="351790" algn="l"/>
                <a:tab pos="352425" algn="l"/>
              </a:tabLst>
            </a:pPr>
            <a:endParaRPr sz="3600" dirty="0">
              <a:latin typeface="Calibri"/>
              <a:cs typeface="Calibri"/>
            </a:endParaRPr>
          </a:p>
          <a:p>
            <a:pPr marL="351790" indent="-339090">
              <a:lnSpc>
                <a:spcPct val="100000"/>
              </a:lnSpc>
              <a:spcBef>
                <a:spcPts val="40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sz="3600" spc="-40" dirty="0">
                <a:latin typeface="Calibri"/>
                <a:cs typeface="Calibri"/>
              </a:rPr>
              <a:t>Try </a:t>
            </a:r>
            <a:r>
              <a:rPr sz="3600" b="1" spc="-5" dirty="0">
                <a:latin typeface="Calibri"/>
                <a:cs typeface="Calibri"/>
              </a:rPr>
              <a:t>averaging </a:t>
            </a:r>
            <a:r>
              <a:rPr sz="3600" b="1" spc="10" dirty="0">
                <a:latin typeface="Calibri"/>
                <a:cs typeface="Calibri"/>
              </a:rPr>
              <a:t>the </a:t>
            </a:r>
            <a:r>
              <a:rPr sz="3600" b="1" dirty="0" smtClean="0">
                <a:latin typeface="Calibri"/>
                <a:cs typeface="Calibri"/>
              </a:rPr>
              <a:t>prediction</a:t>
            </a:r>
            <a:r>
              <a:rPr lang="es-ES_tradnl" sz="3600" b="1" dirty="0" smtClean="0">
                <a:latin typeface="Calibri"/>
                <a:cs typeface="Calibri"/>
              </a:rPr>
              <a:t>s</a:t>
            </a:r>
            <a:r>
              <a:rPr sz="3600" b="1" dirty="0" smtClean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from </a:t>
            </a:r>
            <a:r>
              <a:rPr sz="3600" spc="5" dirty="0">
                <a:latin typeface="Calibri"/>
                <a:cs typeface="Calibri"/>
              </a:rPr>
              <a:t>multiple</a:t>
            </a:r>
            <a:r>
              <a:rPr sz="3600" spc="20" dirty="0">
                <a:latin typeface="Calibri"/>
                <a:cs typeface="Calibri"/>
              </a:rPr>
              <a:t> </a:t>
            </a:r>
            <a:r>
              <a:rPr sz="3600" spc="-5" dirty="0" smtClean="0">
                <a:latin typeface="Calibri"/>
                <a:cs typeface="Calibri"/>
              </a:rPr>
              <a:t>crops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0" y="762000"/>
            <a:ext cx="10058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15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/>
            <a:r>
              <a:rPr lang="es-ES_tradnl" sz="4800" b="1" dirty="0" err="1" smtClean="0">
                <a:solidFill>
                  <a:srgbClr val="C0504D"/>
                </a:solidFill>
              </a:rPr>
              <a:t>Possible</a:t>
            </a:r>
            <a:r>
              <a:rPr lang="es-ES_tradnl" sz="4800" b="1" dirty="0" smtClean="0">
                <a:solidFill>
                  <a:srgbClr val="C0504D"/>
                </a:solidFill>
              </a:rPr>
              <a:t> </a:t>
            </a:r>
            <a:r>
              <a:rPr lang="es-ES_tradnl" sz="4800" b="1" dirty="0" err="1" smtClean="0">
                <a:solidFill>
                  <a:srgbClr val="C0504D"/>
                </a:solidFill>
              </a:rPr>
              <a:t>improvements</a:t>
            </a:r>
            <a:endParaRPr lang="es-ES_tradnl" sz="4800" b="1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1304" y="762000"/>
            <a:ext cx="10058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15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/>
            <a:r>
              <a:rPr lang="es-ES_tradnl" sz="4800" b="1" dirty="0" err="1" smtClean="0">
                <a:solidFill>
                  <a:srgbClr val="C0504D"/>
                </a:solidFill>
              </a:rPr>
              <a:t>Possible</a:t>
            </a:r>
            <a:r>
              <a:rPr lang="es-ES_tradnl" sz="4800" b="1" dirty="0" smtClean="0">
                <a:solidFill>
                  <a:srgbClr val="C0504D"/>
                </a:solidFill>
              </a:rPr>
              <a:t> </a:t>
            </a:r>
            <a:r>
              <a:rPr lang="es-ES_tradnl" sz="4800" b="1" dirty="0" err="1" smtClean="0">
                <a:solidFill>
                  <a:srgbClr val="C0504D"/>
                </a:solidFill>
              </a:rPr>
              <a:t>improvements</a:t>
            </a:r>
            <a:endParaRPr lang="es-ES_tradnl" sz="4800" b="1" dirty="0">
              <a:solidFill>
                <a:srgbClr val="C0504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133600"/>
            <a:ext cx="1005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+mj-lt"/>
              </a:rPr>
              <a:t>D</a:t>
            </a:r>
            <a:r>
              <a:rPr lang="en-US" sz="3600" b="1" dirty="0" smtClean="0">
                <a:latin typeface="+mj-lt"/>
              </a:rPr>
              <a:t>ifferent architectures</a:t>
            </a:r>
            <a:r>
              <a:rPr lang="en-US" sz="3600" dirty="0" smtClean="0">
                <a:latin typeface="+mj-lt"/>
              </a:rPr>
              <a:t>: numbers </a:t>
            </a:r>
            <a:r>
              <a:rPr lang="en-US" sz="3600" dirty="0">
                <a:latin typeface="+mj-lt"/>
              </a:rPr>
              <a:t>of units per layer, types of </a:t>
            </a:r>
            <a:r>
              <a:rPr lang="en-US" sz="3600" dirty="0" smtClean="0">
                <a:latin typeface="+mj-lt"/>
              </a:rPr>
              <a:t>activation functions, supervision </a:t>
            </a:r>
            <a:r>
              <a:rPr lang="en-US" sz="3600" dirty="0">
                <a:latin typeface="+mj-lt"/>
              </a:rPr>
              <a:t>to intermediate </a:t>
            </a:r>
            <a:r>
              <a:rPr lang="en-US" sz="3600" dirty="0" smtClean="0">
                <a:latin typeface="+mj-lt"/>
              </a:rPr>
              <a:t>layers.</a:t>
            </a:r>
            <a:endParaRPr lang="en-US" sz="3600" dirty="0">
              <a:latin typeface="+mj-lt"/>
            </a:endParaRPr>
          </a:p>
          <a:p>
            <a:endParaRPr lang="en-US" sz="3600" dirty="0">
              <a:latin typeface="+mj-lt"/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atin typeface="+mj-lt"/>
              </a:rPr>
              <a:t>Different learning parameters</a:t>
            </a:r>
            <a:r>
              <a:rPr lang="en-US" sz="3600" dirty="0" smtClean="0">
                <a:latin typeface="+mj-lt"/>
              </a:rPr>
              <a:t>: learning rate</a:t>
            </a:r>
            <a:r>
              <a:rPr lang="en-US" sz="3600" dirty="0">
                <a:latin typeface="+mj-lt"/>
              </a:rPr>
              <a:t>, weight decay, momentum and so </a:t>
            </a:r>
            <a:r>
              <a:rPr lang="en-US" sz="3600" dirty="0" smtClean="0">
                <a:latin typeface="+mj-lt"/>
              </a:rPr>
              <a:t>on.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2627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1304" y="762000"/>
            <a:ext cx="10058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15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/>
            <a:r>
              <a:rPr lang="es-ES_tradnl" sz="4800" b="1" dirty="0" err="1" smtClean="0">
                <a:solidFill>
                  <a:srgbClr val="C0504D"/>
                </a:solidFill>
              </a:rPr>
              <a:t>Infrastructure</a:t>
            </a:r>
            <a:r>
              <a:rPr lang="es-ES_tradnl" sz="4800" b="1" dirty="0" smtClean="0">
                <a:solidFill>
                  <a:srgbClr val="C0504D"/>
                </a:solidFill>
              </a:rPr>
              <a:t>: Amazon EC2</a:t>
            </a:r>
            <a:endParaRPr lang="es-ES_tradnl" sz="4800" b="1" dirty="0">
              <a:solidFill>
                <a:srgbClr val="C0504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133600"/>
            <a:ext cx="100584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atin typeface="+mj-lt"/>
              </a:rPr>
              <a:t>AWS Education project: </a:t>
            </a:r>
            <a:r>
              <a:rPr lang="en-US" sz="3600" dirty="0" smtClean="0">
                <a:latin typeface="+mj-lt"/>
              </a:rPr>
              <a:t>approx. 6 days of free GPU use per member of the group (</a:t>
            </a:r>
            <a:r>
              <a:rPr lang="en-US" sz="3600" dirty="0" err="1" smtClean="0">
                <a:latin typeface="+mj-lt"/>
              </a:rPr>
              <a:t>mit</a:t>
            </a:r>
            <a:r>
              <a:rPr lang="en-US" sz="3600" dirty="0" smtClean="0">
                <a:latin typeface="+mj-lt"/>
              </a:rPr>
              <a:t> account).</a:t>
            </a:r>
          </a:p>
          <a:p>
            <a:pPr marL="571500" indent="-571500">
              <a:buFont typeface="Arial"/>
              <a:buChar char="•"/>
            </a:pPr>
            <a:endParaRPr lang="en-US" sz="3600" dirty="0" smtClean="0">
              <a:latin typeface="+mj-lt"/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atin typeface="+mj-lt"/>
              </a:rPr>
              <a:t>Close the instance when you are done </a:t>
            </a:r>
            <a:r>
              <a:rPr lang="en-US" sz="3600" dirty="0" smtClean="0">
                <a:latin typeface="+mj-lt"/>
              </a:rPr>
              <a:t>(time costs money!)</a:t>
            </a:r>
          </a:p>
          <a:p>
            <a:pPr marL="571500" indent="-571500">
              <a:buFont typeface="Arial"/>
              <a:buChar char="•"/>
            </a:pPr>
            <a:endParaRPr lang="en-US" sz="3600" dirty="0" smtClean="0">
              <a:latin typeface="+mj-lt"/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atin typeface="+mj-lt"/>
              </a:rPr>
              <a:t>Instance type</a:t>
            </a:r>
            <a:r>
              <a:rPr lang="en-US" sz="3600" dirty="0" smtClean="0">
                <a:latin typeface="+mj-lt"/>
              </a:rPr>
              <a:t>:  g2.2xlarge</a:t>
            </a:r>
          </a:p>
          <a:p>
            <a:endParaRPr lang="en-US" sz="3600" dirty="0" smtClean="0">
              <a:latin typeface="+mj-lt"/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 err="1" smtClean="0">
                <a:latin typeface="+mj-lt"/>
              </a:rPr>
              <a:t>GitHub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smtClean="0">
                <a:latin typeface="+mj-lt"/>
              </a:rPr>
              <a:t>Education Pack: </a:t>
            </a:r>
            <a:r>
              <a:rPr lang="en-US" sz="3600" dirty="0" smtClean="0">
                <a:latin typeface="+mj-lt"/>
              </a:rPr>
              <a:t>extra $50</a:t>
            </a:r>
          </a:p>
        </p:txBody>
      </p:sp>
    </p:spTree>
    <p:extLst>
      <p:ext uri="{BB962C8B-B14F-4D97-AF65-F5344CB8AC3E}">
        <p14:creationId xmlns:p14="http://schemas.microsoft.com/office/powerpoint/2010/main" val="3071800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1304" y="762000"/>
            <a:ext cx="10058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15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/>
            <a:r>
              <a:rPr lang="es-ES_tradnl" sz="4800" b="1" dirty="0" smtClean="0">
                <a:solidFill>
                  <a:srgbClr val="C0504D"/>
                </a:solidFill>
              </a:rPr>
              <a:t>Data </a:t>
            </a:r>
            <a:r>
              <a:rPr lang="es-ES_tradnl" sz="4800" b="1" dirty="0" err="1" smtClean="0">
                <a:solidFill>
                  <a:srgbClr val="C0504D"/>
                </a:solidFill>
              </a:rPr>
              <a:t>loading</a:t>
            </a:r>
            <a:endParaRPr lang="es-ES_tradnl" sz="4800" b="1" dirty="0">
              <a:solidFill>
                <a:srgbClr val="C0504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133600"/>
            <a:ext cx="100584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atin typeface="+mj-lt"/>
              </a:rPr>
              <a:t>Torch Data Loading packages</a:t>
            </a:r>
          </a:p>
          <a:p>
            <a:pPr marL="1028700" lvl="1" indent="-571500">
              <a:buFont typeface="Arial"/>
              <a:buChar char="•"/>
            </a:pPr>
            <a:r>
              <a:rPr lang="en-US" sz="3600" b="1" dirty="0" smtClean="0">
                <a:latin typeface="+mj-lt"/>
              </a:rPr>
              <a:t>Torch-starter: </a:t>
            </a:r>
            <a:r>
              <a:rPr lang="en-US" sz="3600" b="1" dirty="0" smtClean="0">
                <a:latin typeface="+mj-lt"/>
                <a:hlinkClick r:id="rId2"/>
              </a:rPr>
              <a:t>https://github.com/cvondrick/torch-starter</a:t>
            </a:r>
            <a:endParaRPr lang="en-US" sz="3600" b="1" dirty="0" smtClean="0">
              <a:latin typeface="+mj-lt"/>
            </a:endParaRPr>
          </a:p>
          <a:p>
            <a:pPr marL="1028700" lvl="1" indent="-571500">
              <a:buFont typeface="Arial"/>
              <a:buChar char="•"/>
            </a:pPr>
            <a:r>
              <a:rPr lang="en-US" sz="3600" b="1" dirty="0" smtClean="0">
                <a:latin typeface="+mj-lt"/>
              </a:rPr>
              <a:t>Torch-</a:t>
            </a:r>
            <a:r>
              <a:rPr lang="en-US" sz="3600" b="1" dirty="0" err="1" smtClean="0">
                <a:latin typeface="+mj-lt"/>
              </a:rPr>
              <a:t>proj</a:t>
            </a:r>
            <a:r>
              <a:rPr lang="en-US" sz="3600" b="1" dirty="0" smtClean="0">
                <a:latin typeface="+mj-lt"/>
              </a:rPr>
              <a:t>: </a:t>
            </a:r>
            <a:r>
              <a:rPr lang="en-US" sz="3600" b="1" dirty="0" smtClean="0">
                <a:latin typeface="+mj-lt"/>
                <a:hlinkClick r:id="rId3"/>
              </a:rPr>
              <a:t>https://github.com/nhynes/torch-proj</a:t>
            </a:r>
            <a:endParaRPr lang="en-US" sz="3600" b="1" dirty="0" smtClean="0">
              <a:latin typeface="+mj-lt"/>
            </a:endParaRPr>
          </a:p>
          <a:p>
            <a:pPr lvl="1"/>
            <a:endParaRPr lang="en-US" sz="3600" b="1" dirty="0" smtClean="0">
              <a:latin typeface="+mj-lt"/>
            </a:endParaRPr>
          </a:p>
          <a:p>
            <a:pPr marL="1028700" lvl="1" indent="-571500">
              <a:buFont typeface="Arial"/>
              <a:buChar char="•"/>
            </a:pPr>
            <a:endParaRPr lang="en-US" sz="3600" b="1" dirty="0" smtClean="0">
              <a:latin typeface="+mj-lt"/>
            </a:endParaRPr>
          </a:p>
          <a:p>
            <a:pPr lvl="1"/>
            <a:r>
              <a:rPr lang="en-US" sz="3600" dirty="0" smtClean="0">
                <a:latin typeface="+mj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90116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0" y="381000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2"/>
                </a:solidFill>
                <a:latin typeface="Avenir Medium"/>
                <a:cs typeface="Avenir Medium"/>
              </a:rPr>
              <a:t>Scene classification</a:t>
            </a:r>
            <a:endParaRPr lang="en-US" sz="7200" dirty="0">
              <a:solidFill>
                <a:schemeClr val="accent2"/>
              </a:solidFill>
              <a:latin typeface="Avenir Medium"/>
              <a:cs typeface="Avenir Medium"/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0" y="6934200"/>
            <a:ext cx="10058400" cy="4838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415415" marR="5080" indent="-1403350" algn="ctr">
              <a:lnSpc>
                <a:spcPts val="3760"/>
              </a:lnSpc>
            </a:pPr>
            <a:r>
              <a:rPr lang="en-US" sz="3200" b="1" spc="5" dirty="0" smtClean="0">
                <a:latin typeface="Calibri"/>
                <a:cs typeface="Calibri"/>
              </a:rPr>
              <a:t>Office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8800"/>
            <a:ext cx="8305800" cy="46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69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0062" y="819810"/>
            <a:ext cx="6325235" cy="1043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950" spc="-10" dirty="0"/>
              <a:t>Project: </a:t>
            </a:r>
            <a:r>
              <a:rPr sz="3950" dirty="0"/>
              <a:t>Mini Places</a:t>
            </a:r>
            <a:r>
              <a:rPr sz="3950" spc="-65" dirty="0"/>
              <a:t> </a:t>
            </a:r>
            <a:r>
              <a:rPr sz="3950" spc="-5" dirty="0"/>
              <a:t>Challenge</a:t>
            </a:r>
            <a:endParaRPr sz="3950"/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750" spc="5" dirty="0"/>
              <a:t>Goal: </a:t>
            </a:r>
            <a:r>
              <a:rPr sz="2450" b="1" spc="5" dirty="0">
                <a:latin typeface="Calibri"/>
                <a:cs typeface="Calibri"/>
              </a:rPr>
              <a:t>Build the </a:t>
            </a:r>
            <a:r>
              <a:rPr sz="2450" b="1" dirty="0">
                <a:latin typeface="Calibri"/>
                <a:cs typeface="Calibri"/>
              </a:rPr>
              <a:t>best </a:t>
            </a:r>
            <a:r>
              <a:rPr sz="2450" b="1" spc="5" dirty="0">
                <a:latin typeface="Calibri"/>
                <a:cs typeface="Calibri"/>
              </a:rPr>
              <a:t>classiﬁer </a:t>
            </a:r>
            <a:r>
              <a:rPr sz="2450" b="1" dirty="0">
                <a:latin typeface="Calibri"/>
                <a:cs typeface="Calibri"/>
              </a:rPr>
              <a:t>you </a:t>
            </a:r>
            <a:r>
              <a:rPr sz="2450" b="1" spc="5" dirty="0">
                <a:latin typeface="Calibri"/>
                <a:cs typeface="Calibri"/>
              </a:rPr>
              <a:t>can </a:t>
            </a:r>
            <a:r>
              <a:rPr sz="2450" b="1" spc="-10" dirty="0">
                <a:latin typeface="Calibri"/>
                <a:cs typeface="Calibri"/>
              </a:rPr>
              <a:t>for</a:t>
            </a:r>
            <a:r>
              <a:rPr sz="2450" b="1" dirty="0">
                <a:latin typeface="Calibri"/>
                <a:cs typeface="Calibri"/>
              </a:rPr>
              <a:t> </a:t>
            </a:r>
            <a:r>
              <a:rPr sz="2450" b="1" spc="5" dirty="0">
                <a:latin typeface="Calibri"/>
                <a:cs typeface="Calibri"/>
              </a:rPr>
              <a:t>scenes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1896783"/>
            <a:ext cx="9044241" cy="5537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005">
              <a:lnSpc>
                <a:spcPct val="100000"/>
              </a:lnSpc>
            </a:pPr>
            <a:r>
              <a:rPr dirty="0"/>
              <a:t>The </a:t>
            </a:r>
            <a:r>
              <a:rPr spc="-5" dirty="0"/>
              <a:t>evolution </a:t>
            </a:r>
            <a:r>
              <a:rPr dirty="0"/>
              <a:t>of </a:t>
            </a:r>
            <a:r>
              <a:rPr spc="5" dirty="0"/>
              <a:t>vision</a:t>
            </a:r>
            <a:r>
              <a:rPr spc="-45" dirty="0"/>
              <a:t> </a:t>
            </a:r>
            <a:r>
              <a:rPr spc="-5" dirty="0"/>
              <a:t>databases</a:t>
            </a:r>
          </a:p>
        </p:txBody>
      </p:sp>
      <p:sp>
        <p:nvSpPr>
          <p:cNvPr id="3" name="object 3"/>
          <p:cNvSpPr/>
          <p:nvPr/>
        </p:nvSpPr>
        <p:spPr>
          <a:xfrm>
            <a:off x="4243501" y="6582553"/>
            <a:ext cx="5104130" cy="3175"/>
          </a:xfrm>
          <a:custGeom>
            <a:avLst/>
            <a:gdLst/>
            <a:ahLst/>
            <a:cxnLst/>
            <a:rect l="l" t="t" r="r" b="b"/>
            <a:pathLst>
              <a:path w="5104130" h="3175">
                <a:moveTo>
                  <a:pt x="0" y="0"/>
                </a:moveTo>
                <a:lnTo>
                  <a:pt x="5103933" y="3159"/>
                </a:lnTo>
              </a:path>
            </a:pathLst>
          </a:custGeom>
          <a:ln w="25128">
            <a:solidFill>
              <a:srgbClr val="285D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55556" y="6525887"/>
            <a:ext cx="114935" cy="116839"/>
          </a:xfrm>
          <a:custGeom>
            <a:avLst/>
            <a:gdLst/>
            <a:ahLst/>
            <a:cxnLst/>
            <a:rect l="l" t="t" r="r" b="b"/>
            <a:pathLst>
              <a:path w="114934" h="116840">
                <a:moveTo>
                  <a:pt x="14744" y="0"/>
                </a:moveTo>
                <a:lnTo>
                  <a:pt x="7048" y="2019"/>
                </a:lnTo>
                <a:lnTo>
                  <a:pt x="50" y="13995"/>
                </a:lnTo>
                <a:lnTo>
                  <a:pt x="2070" y="21691"/>
                </a:lnTo>
                <a:lnTo>
                  <a:pt x="64808" y="58343"/>
                </a:lnTo>
                <a:lnTo>
                  <a:pt x="2019" y="94907"/>
                </a:lnTo>
                <a:lnTo>
                  <a:pt x="0" y="102603"/>
                </a:lnTo>
                <a:lnTo>
                  <a:pt x="6984" y="114592"/>
                </a:lnTo>
                <a:lnTo>
                  <a:pt x="14668" y="116624"/>
                </a:lnTo>
                <a:lnTo>
                  <a:pt x="114668" y="58369"/>
                </a:lnTo>
                <a:lnTo>
                  <a:pt x="14744" y="0"/>
                </a:lnTo>
                <a:close/>
              </a:path>
            </a:pathLst>
          </a:custGeom>
          <a:solidFill>
            <a:srgbClr val="285D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8093" y="6582576"/>
            <a:ext cx="3681729" cy="1905"/>
          </a:xfrm>
          <a:custGeom>
            <a:avLst/>
            <a:gdLst/>
            <a:ahLst/>
            <a:cxnLst/>
            <a:rect l="l" t="t" r="r" b="b"/>
            <a:pathLst>
              <a:path w="3681729" h="1904">
                <a:moveTo>
                  <a:pt x="0" y="0"/>
                </a:moveTo>
                <a:lnTo>
                  <a:pt x="3681395" y="1571"/>
                </a:lnTo>
              </a:path>
            </a:pathLst>
          </a:custGeom>
          <a:ln w="25128">
            <a:solidFill>
              <a:srgbClr val="285D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33740" y="6633324"/>
            <a:ext cx="36068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120" dirty="0">
                <a:latin typeface="Lucida Sans Unicode"/>
                <a:cs typeface="Lucida Sans Unicode"/>
              </a:rPr>
              <a:t>10</a:t>
            </a:r>
            <a:r>
              <a:rPr sz="1725" spc="-104" baseline="26570" dirty="0">
                <a:latin typeface="Lucida Sans Unicode"/>
                <a:cs typeface="Lucida Sans Unicode"/>
              </a:rPr>
              <a:t>3</a:t>
            </a:r>
            <a:endParaRPr sz="1725" baseline="2657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07485" y="6630158"/>
            <a:ext cx="36068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120" dirty="0">
                <a:latin typeface="Lucida Sans Unicode"/>
                <a:cs typeface="Lucida Sans Unicode"/>
              </a:rPr>
              <a:t>1</a:t>
            </a:r>
            <a:r>
              <a:rPr sz="1750" spc="-125" dirty="0">
                <a:latin typeface="Lucida Sans Unicode"/>
                <a:cs typeface="Lucida Sans Unicode"/>
              </a:rPr>
              <a:t>0</a:t>
            </a:r>
            <a:r>
              <a:rPr sz="1725" spc="-104" baseline="26570" dirty="0">
                <a:latin typeface="Lucida Sans Unicode"/>
                <a:cs typeface="Lucida Sans Unicode"/>
              </a:rPr>
              <a:t>5</a:t>
            </a:r>
            <a:endParaRPr sz="1725" baseline="2657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55140" y="6646138"/>
            <a:ext cx="123571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13410" algn="l"/>
              </a:tabLst>
            </a:pPr>
            <a:r>
              <a:rPr sz="2625" spc="-157" baseline="1587" dirty="0">
                <a:latin typeface="Lucida Sans Unicode"/>
                <a:cs typeface="Lucida Sans Unicode"/>
              </a:rPr>
              <a:t>10</a:t>
            </a:r>
            <a:r>
              <a:rPr sz="1725" spc="-157" baseline="26570" dirty="0">
                <a:latin typeface="Lucida Sans Unicode"/>
                <a:cs typeface="Lucida Sans Unicode"/>
              </a:rPr>
              <a:t>9	</a:t>
            </a:r>
            <a:r>
              <a:rPr sz="1150" spc="-70" dirty="0">
                <a:latin typeface="Lucida Sans Unicode"/>
                <a:cs typeface="Lucida Sans Unicode"/>
              </a:rPr>
              <a:t>#</a:t>
            </a:r>
            <a:r>
              <a:rPr sz="1150" spc="-105" dirty="0">
                <a:latin typeface="Lucida Sans Unicode"/>
                <a:cs typeface="Lucida Sans Unicode"/>
              </a:rPr>
              <a:t> </a:t>
            </a:r>
            <a:r>
              <a:rPr sz="1150" spc="-35" dirty="0">
                <a:latin typeface="Lucida Sans Unicode"/>
                <a:cs typeface="Lucida Sans Unicode"/>
              </a:rPr>
              <a:t>images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86741" y="6600930"/>
            <a:ext cx="36068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120" dirty="0">
                <a:latin typeface="Lucida Sans Unicode"/>
                <a:cs typeface="Lucida Sans Unicode"/>
              </a:rPr>
              <a:t>1</a:t>
            </a:r>
            <a:r>
              <a:rPr sz="1750" spc="-125" dirty="0">
                <a:latin typeface="Lucida Sans Unicode"/>
                <a:cs typeface="Lucida Sans Unicode"/>
              </a:rPr>
              <a:t>0</a:t>
            </a:r>
            <a:r>
              <a:rPr sz="1725" spc="-104" baseline="26570" dirty="0">
                <a:latin typeface="Lucida Sans Unicode"/>
                <a:cs typeface="Lucida Sans Unicode"/>
              </a:rPr>
              <a:t>7</a:t>
            </a:r>
            <a:endParaRPr sz="1725" baseline="2657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62923" y="6625513"/>
            <a:ext cx="36068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120" dirty="0">
                <a:latin typeface="Lucida Sans Unicode"/>
                <a:cs typeface="Lucida Sans Unicode"/>
              </a:rPr>
              <a:t>1</a:t>
            </a:r>
            <a:r>
              <a:rPr sz="1750" spc="-125" dirty="0">
                <a:latin typeface="Lucida Sans Unicode"/>
                <a:cs typeface="Lucida Sans Unicode"/>
              </a:rPr>
              <a:t>0</a:t>
            </a:r>
            <a:r>
              <a:rPr sz="1725" spc="-104" baseline="26570" dirty="0">
                <a:latin typeface="Lucida Sans Unicode"/>
                <a:cs typeface="Lucida Sans Unicode"/>
              </a:rPr>
              <a:t>4</a:t>
            </a:r>
            <a:endParaRPr sz="1725" baseline="2657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47018" y="6630196"/>
            <a:ext cx="36068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120" dirty="0">
                <a:latin typeface="Lucida Sans Unicode"/>
                <a:cs typeface="Lucida Sans Unicode"/>
              </a:rPr>
              <a:t>10</a:t>
            </a:r>
            <a:r>
              <a:rPr sz="1725" spc="-104" baseline="26570" dirty="0">
                <a:latin typeface="Lucida Sans Unicode"/>
                <a:cs typeface="Lucida Sans Unicode"/>
              </a:rPr>
              <a:t>6</a:t>
            </a:r>
            <a:endParaRPr sz="1725" baseline="2657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76224" y="6642390"/>
            <a:ext cx="36068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120" dirty="0">
                <a:latin typeface="Lucida Sans Unicode"/>
                <a:cs typeface="Lucida Sans Unicode"/>
              </a:rPr>
              <a:t>1</a:t>
            </a:r>
            <a:r>
              <a:rPr sz="1750" spc="-125" dirty="0">
                <a:latin typeface="Lucida Sans Unicode"/>
                <a:cs typeface="Lucida Sans Unicode"/>
              </a:rPr>
              <a:t>0</a:t>
            </a:r>
            <a:r>
              <a:rPr sz="1725" spc="-104" baseline="26570" dirty="0">
                <a:latin typeface="Lucida Sans Unicode"/>
                <a:cs typeface="Lucida Sans Unicode"/>
              </a:rPr>
              <a:t>8</a:t>
            </a:r>
            <a:endParaRPr sz="1725" baseline="2657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59376" y="2885960"/>
            <a:ext cx="5103495" cy="3175"/>
          </a:xfrm>
          <a:custGeom>
            <a:avLst/>
            <a:gdLst/>
            <a:ahLst/>
            <a:cxnLst/>
            <a:rect l="l" t="t" r="r" b="b"/>
            <a:pathLst>
              <a:path w="5103495" h="3175">
                <a:moveTo>
                  <a:pt x="0" y="0"/>
                </a:moveTo>
                <a:lnTo>
                  <a:pt x="5103132" y="3160"/>
                </a:lnTo>
              </a:path>
            </a:pathLst>
          </a:custGeom>
          <a:ln w="25128">
            <a:solidFill>
              <a:srgbClr val="285D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70631" y="2830182"/>
            <a:ext cx="114935" cy="116839"/>
          </a:xfrm>
          <a:custGeom>
            <a:avLst/>
            <a:gdLst/>
            <a:ahLst/>
            <a:cxnLst/>
            <a:rect l="l" t="t" r="r" b="b"/>
            <a:pathLst>
              <a:path w="114934" h="116839">
                <a:moveTo>
                  <a:pt x="14744" y="0"/>
                </a:moveTo>
                <a:lnTo>
                  <a:pt x="7048" y="2032"/>
                </a:lnTo>
                <a:lnTo>
                  <a:pt x="50" y="14008"/>
                </a:lnTo>
                <a:lnTo>
                  <a:pt x="2070" y="21704"/>
                </a:lnTo>
                <a:lnTo>
                  <a:pt x="64808" y="58343"/>
                </a:lnTo>
                <a:lnTo>
                  <a:pt x="2019" y="94919"/>
                </a:lnTo>
                <a:lnTo>
                  <a:pt x="0" y="102615"/>
                </a:lnTo>
                <a:lnTo>
                  <a:pt x="6984" y="114604"/>
                </a:lnTo>
                <a:lnTo>
                  <a:pt x="14668" y="116636"/>
                </a:lnTo>
                <a:lnTo>
                  <a:pt x="114668" y="58381"/>
                </a:lnTo>
                <a:lnTo>
                  <a:pt x="14744" y="0"/>
                </a:lnTo>
                <a:close/>
              </a:path>
            </a:pathLst>
          </a:custGeom>
          <a:solidFill>
            <a:srgbClr val="285D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3322" y="2885681"/>
            <a:ext cx="3681729" cy="1905"/>
          </a:xfrm>
          <a:custGeom>
            <a:avLst/>
            <a:gdLst/>
            <a:ahLst/>
            <a:cxnLst/>
            <a:rect l="l" t="t" r="r" b="b"/>
            <a:pathLst>
              <a:path w="3681729" h="1905">
                <a:moveTo>
                  <a:pt x="0" y="0"/>
                </a:moveTo>
                <a:lnTo>
                  <a:pt x="3681395" y="1571"/>
                </a:lnTo>
              </a:path>
            </a:pathLst>
          </a:custGeom>
          <a:ln w="25128">
            <a:solidFill>
              <a:srgbClr val="285D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22648" y="2934131"/>
            <a:ext cx="36068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120" dirty="0">
                <a:latin typeface="Lucida Sans Unicode"/>
                <a:cs typeface="Lucida Sans Unicode"/>
              </a:rPr>
              <a:t>1</a:t>
            </a:r>
            <a:r>
              <a:rPr sz="1750" spc="-125" dirty="0">
                <a:latin typeface="Lucida Sans Unicode"/>
                <a:cs typeface="Lucida Sans Unicode"/>
              </a:rPr>
              <a:t>0</a:t>
            </a:r>
            <a:r>
              <a:rPr sz="1725" spc="-104" baseline="26570" dirty="0">
                <a:latin typeface="Lucida Sans Unicode"/>
                <a:cs typeface="Lucida Sans Unicode"/>
              </a:rPr>
              <a:t>5</a:t>
            </a:r>
            <a:endParaRPr sz="1725" baseline="2657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70303" y="2950108"/>
            <a:ext cx="123571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13410" algn="l"/>
              </a:tabLst>
            </a:pPr>
            <a:r>
              <a:rPr sz="2625" spc="-157" baseline="1587" dirty="0">
                <a:latin typeface="Lucida Sans Unicode"/>
                <a:cs typeface="Lucida Sans Unicode"/>
              </a:rPr>
              <a:t>10</a:t>
            </a:r>
            <a:r>
              <a:rPr sz="1725" spc="-157" baseline="26570" dirty="0">
                <a:latin typeface="Lucida Sans Unicode"/>
                <a:cs typeface="Lucida Sans Unicode"/>
              </a:rPr>
              <a:t>9	</a:t>
            </a:r>
            <a:r>
              <a:rPr sz="1150" spc="-70" dirty="0">
                <a:latin typeface="Lucida Sans Unicode"/>
                <a:cs typeface="Lucida Sans Unicode"/>
              </a:rPr>
              <a:t>#</a:t>
            </a:r>
            <a:r>
              <a:rPr sz="1150" spc="-105" dirty="0">
                <a:latin typeface="Lucida Sans Unicode"/>
                <a:cs typeface="Lucida Sans Unicode"/>
              </a:rPr>
              <a:t> </a:t>
            </a:r>
            <a:r>
              <a:rPr sz="1150" spc="-35" dirty="0">
                <a:latin typeface="Lucida Sans Unicode"/>
                <a:cs typeface="Lucida Sans Unicode"/>
              </a:rPr>
              <a:t>images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01905" y="2930220"/>
            <a:ext cx="36068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120" dirty="0">
                <a:latin typeface="Lucida Sans Unicode"/>
                <a:cs typeface="Lucida Sans Unicode"/>
              </a:rPr>
              <a:t>1</a:t>
            </a:r>
            <a:r>
              <a:rPr sz="1750" spc="-125" dirty="0">
                <a:latin typeface="Lucida Sans Unicode"/>
                <a:cs typeface="Lucida Sans Unicode"/>
              </a:rPr>
              <a:t>0</a:t>
            </a:r>
            <a:r>
              <a:rPr sz="1725" spc="-104" baseline="26570" dirty="0">
                <a:latin typeface="Lucida Sans Unicode"/>
                <a:cs typeface="Lucida Sans Unicode"/>
              </a:rPr>
              <a:t>7</a:t>
            </a:r>
            <a:endParaRPr sz="1725" baseline="2657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62194" y="2934169"/>
            <a:ext cx="36068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120" dirty="0">
                <a:latin typeface="Lucida Sans Unicode"/>
                <a:cs typeface="Lucida Sans Unicode"/>
              </a:rPr>
              <a:t>10</a:t>
            </a:r>
            <a:r>
              <a:rPr sz="1725" spc="-104" baseline="26570" dirty="0">
                <a:latin typeface="Lucida Sans Unicode"/>
                <a:cs typeface="Lucida Sans Unicode"/>
              </a:rPr>
              <a:t>6</a:t>
            </a:r>
            <a:endParaRPr sz="1725" baseline="2657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91399" y="2946362"/>
            <a:ext cx="36068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120" dirty="0">
                <a:latin typeface="Lucida Sans Unicode"/>
                <a:cs typeface="Lucida Sans Unicode"/>
              </a:rPr>
              <a:t>1</a:t>
            </a:r>
            <a:r>
              <a:rPr sz="1750" spc="-125" dirty="0">
                <a:latin typeface="Lucida Sans Unicode"/>
                <a:cs typeface="Lucida Sans Unicode"/>
              </a:rPr>
              <a:t>0</a:t>
            </a:r>
            <a:r>
              <a:rPr sz="1725" spc="-104" baseline="26570" dirty="0">
                <a:latin typeface="Lucida Sans Unicode"/>
                <a:cs typeface="Lucida Sans Unicode"/>
              </a:rPr>
              <a:t>8</a:t>
            </a:r>
            <a:endParaRPr sz="1725" baseline="2657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8015" y="1369796"/>
            <a:ext cx="1256423" cy="1291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37220" y="1116622"/>
            <a:ext cx="74422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5" dirty="0">
                <a:latin typeface="Calibri"/>
                <a:cs typeface="Calibri"/>
              </a:rPr>
              <a:t>C</a:t>
            </a:r>
            <a:r>
              <a:rPr sz="1750" spc="-70" dirty="0">
                <a:latin typeface="Calibri"/>
                <a:cs typeface="Calibri"/>
              </a:rPr>
              <a:t>OILV20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452801" y="1646313"/>
            <a:ext cx="1193022" cy="1014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530538" y="1325791"/>
            <a:ext cx="110172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5" dirty="0">
                <a:latin typeface="Calibri"/>
                <a:cs typeface="Calibri"/>
              </a:rPr>
              <a:t>Caltech</a:t>
            </a:r>
            <a:r>
              <a:rPr sz="1750" spc="-80" dirty="0">
                <a:latin typeface="Calibri"/>
                <a:cs typeface="Calibri"/>
              </a:rPr>
              <a:t> </a:t>
            </a:r>
            <a:r>
              <a:rPr sz="1750" spc="15" dirty="0">
                <a:latin typeface="Calibri"/>
                <a:cs typeface="Calibri"/>
              </a:rPr>
              <a:t>101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064167" y="2660067"/>
            <a:ext cx="236912" cy="303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22828" y="2685694"/>
            <a:ext cx="122555" cy="201295"/>
          </a:xfrm>
          <a:custGeom>
            <a:avLst/>
            <a:gdLst/>
            <a:ahLst/>
            <a:cxnLst/>
            <a:rect l="l" t="t" r="r" b="b"/>
            <a:pathLst>
              <a:path w="122555" h="201294">
                <a:moveTo>
                  <a:pt x="122021" y="139966"/>
                </a:moveTo>
                <a:lnTo>
                  <a:pt x="0" y="139966"/>
                </a:lnTo>
                <a:lnTo>
                  <a:pt x="61010" y="200977"/>
                </a:lnTo>
                <a:lnTo>
                  <a:pt x="122021" y="139966"/>
                </a:lnTo>
                <a:close/>
              </a:path>
              <a:path w="122555" h="201294">
                <a:moveTo>
                  <a:pt x="91516" y="0"/>
                </a:moveTo>
                <a:lnTo>
                  <a:pt x="30505" y="0"/>
                </a:lnTo>
                <a:lnTo>
                  <a:pt x="30505" y="139966"/>
                </a:lnTo>
                <a:lnTo>
                  <a:pt x="91516" y="139966"/>
                </a:lnTo>
                <a:lnTo>
                  <a:pt x="915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23463" y="2686215"/>
            <a:ext cx="122555" cy="201295"/>
          </a:xfrm>
          <a:custGeom>
            <a:avLst/>
            <a:gdLst/>
            <a:ahLst/>
            <a:cxnLst/>
            <a:rect l="l" t="t" r="r" b="b"/>
            <a:pathLst>
              <a:path w="122555" h="201294">
                <a:moveTo>
                  <a:pt x="0" y="140004"/>
                </a:moveTo>
                <a:lnTo>
                  <a:pt x="30513" y="140004"/>
                </a:lnTo>
                <a:lnTo>
                  <a:pt x="30513" y="0"/>
                </a:lnTo>
                <a:lnTo>
                  <a:pt x="91541" y="0"/>
                </a:lnTo>
                <a:lnTo>
                  <a:pt x="91541" y="140004"/>
                </a:lnTo>
                <a:lnTo>
                  <a:pt x="122055" y="140004"/>
                </a:lnTo>
                <a:lnTo>
                  <a:pt x="61027" y="201031"/>
                </a:lnTo>
                <a:lnTo>
                  <a:pt x="0" y="140004"/>
                </a:lnTo>
                <a:close/>
              </a:path>
            </a:pathLst>
          </a:custGeom>
          <a:ln w="9423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48080" y="2660067"/>
            <a:ext cx="236912" cy="303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06221" y="2687269"/>
            <a:ext cx="122555" cy="201295"/>
          </a:xfrm>
          <a:custGeom>
            <a:avLst/>
            <a:gdLst/>
            <a:ahLst/>
            <a:cxnLst/>
            <a:rect l="l" t="t" r="r" b="b"/>
            <a:pathLst>
              <a:path w="122555" h="201294">
                <a:moveTo>
                  <a:pt x="122020" y="139966"/>
                </a:moveTo>
                <a:lnTo>
                  <a:pt x="0" y="139966"/>
                </a:lnTo>
                <a:lnTo>
                  <a:pt x="61010" y="200977"/>
                </a:lnTo>
                <a:lnTo>
                  <a:pt x="122020" y="139966"/>
                </a:lnTo>
                <a:close/>
              </a:path>
              <a:path w="122555" h="201294">
                <a:moveTo>
                  <a:pt x="91514" y="0"/>
                </a:moveTo>
                <a:lnTo>
                  <a:pt x="30505" y="0"/>
                </a:lnTo>
                <a:lnTo>
                  <a:pt x="30505" y="139966"/>
                </a:lnTo>
                <a:lnTo>
                  <a:pt x="91514" y="139966"/>
                </a:lnTo>
                <a:lnTo>
                  <a:pt x="915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06390" y="2687790"/>
            <a:ext cx="122555" cy="201295"/>
          </a:xfrm>
          <a:custGeom>
            <a:avLst/>
            <a:gdLst/>
            <a:ahLst/>
            <a:cxnLst/>
            <a:rect l="l" t="t" r="r" b="b"/>
            <a:pathLst>
              <a:path w="122555" h="201294">
                <a:moveTo>
                  <a:pt x="0" y="140004"/>
                </a:moveTo>
                <a:lnTo>
                  <a:pt x="30513" y="140004"/>
                </a:lnTo>
                <a:lnTo>
                  <a:pt x="30513" y="0"/>
                </a:lnTo>
                <a:lnTo>
                  <a:pt x="91541" y="0"/>
                </a:lnTo>
                <a:lnTo>
                  <a:pt x="91541" y="140004"/>
                </a:lnTo>
                <a:lnTo>
                  <a:pt x="122055" y="140004"/>
                </a:lnTo>
                <a:lnTo>
                  <a:pt x="61027" y="201031"/>
                </a:lnTo>
                <a:lnTo>
                  <a:pt x="0" y="140004"/>
                </a:lnTo>
                <a:close/>
              </a:path>
            </a:pathLst>
          </a:custGeom>
          <a:ln w="9423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386253" y="2929445"/>
            <a:ext cx="1353820" cy="586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4495">
              <a:lnSpc>
                <a:spcPct val="100000"/>
              </a:lnSpc>
            </a:pPr>
            <a:r>
              <a:rPr sz="1750" spc="-105" dirty="0">
                <a:latin typeface="Lucida Sans Unicode"/>
                <a:cs typeface="Lucida Sans Unicode"/>
              </a:rPr>
              <a:t>10</a:t>
            </a:r>
            <a:r>
              <a:rPr sz="1725" spc="-157" baseline="26570" dirty="0">
                <a:latin typeface="Lucida Sans Unicode"/>
                <a:cs typeface="Lucida Sans Unicode"/>
              </a:rPr>
              <a:t>4</a:t>
            </a:r>
            <a:endParaRPr sz="1725" baseline="2657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750" spc="-10" dirty="0">
                <a:latin typeface="Calibri"/>
                <a:cs typeface="Calibri"/>
              </a:rPr>
              <a:t>PASCAL</a:t>
            </a:r>
            <a:r>
              <a:rPr sz="1750" spc="-70" dirty="0">
                <a:latin typeface="Calibri"/>
                <a:cs typeface="Calibri"/>
              </a:rPr>
              <a:t> </a:t>
            </a:r>
            <a:r>
              <a:rPr sz="1750" spc="10" dirty="0">
                <a:latin typeface="Calibri"/>
                <a:cs typeface="Calibri"/>
              </a:rPr>
              <a:t>(2005)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416162" y="3521637"/>
            <a:ext cx="1231720" cy="9191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8101" y="3478683"/>
            <a:ext cx="1176121" cy="9030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03858" y="2937293"/>
            <a:ext cx="1536065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7250">
              <a:lnSpc>
                <a:spcPct val="100000"/>
              </a:lnSpc>
            </a:pPr>
            <a:r>
              <a:rPr sz="1750" spc="-105" dirty="0">
                <a:latin typeface="Lucida Sans Unicode"/>
                <a:cs typeface="Lucida Sans Unicode"/>
              </a:rPr>
              <a:t>10</a:t>
            </a:r>
            <a:r>
              <a:rPr sz="1725" spc="-157" baseline="26570" dirty="0">
                <a:latin typeface="Lucida Sans Unicode"/>
                <a:cs typeface="Lucida Sans Unicode"/>
              </a:rPr>
              <a:t>3</a:t>
            </a:r>
            <a:endParaRPr sz="1725" baseline="2657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750" spc="-45" dirty="0">
                <a:latin typeface="Calibri"/>
                <a:cs typeface="Calibri"/>
              </a:rPr>
              <a:t>CaltechV4</a:t>
            </a:r>
            <a:r>
              <a:rPr sz="1750" spc="-55" dirty="0">
                <a:latin typeface="Calibri"/>
                <a:cs typeface="Calibri"/>
              </a:rPr>
              <a:t> </a:t>
            </a:r>
            <a:r>
              <a:rPr sz="1750" spc="5" dirty="0">
                <a:latin typeface="Calibri"/>
                <a:cs typeface="Calibri"/>
              </a:rPr>
              <a:t>(2003)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210425" y="2851261"/>
            <a:ext cx="236912" cy="3990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67237" y="2880372"/>
            <a:ext cx="122555" cy="297815"/>
          </a:xfrm>
          <a:custGeom>
            <a:avLst/>
            <a:gdLst/>
            <a:ahLst/>
            <a:cxnLst/>
            <a:rect l="l" t="t" r="r" b="b"/>
            <a:pathLst>
              <a:path w="122555" h="297814">
                <a:moveTo>
                  <a:pt x="91522" y="61010"/>
                </a:moveTo>
                <a:lnTo>
                  <a:pt x="30499" y="61010"/>
                </a:lnTo>
                <a:lnTo>
                  <a:pt x="30499" y="297802"/>
                </a:lnTo>
                <a:lnTo>
                  <a:pt x="91522" y="297802"/>
                </a:lnTo>
                <a:lnTo>
                  <a:pt x="91522" y="61010"/>
                </a:lnTo>
                <a:close/>
              </a:path>
              <a:path w="122555" h="297814">
                <a:moveTo>
                  <a:pt x="61017" y="0"/>
                </a:moveTo>
                <a:lnTo>
                  <a:pt x="0" y="61010"/>
                </a:lnTo>
                <a:lnTo>
                  <a:pt x="122027" y="61010"/>
                </a:lnTo>
                <a:lnTo>
                  <a:pt x="610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67421" y="2880939"/>
            <a:ext cx="122555" cy="298450"/>
          </a:xfrm>
          <a:custGeom>
            <a:avLst/>
            <a:gdLst/>
            <a:ahLst/>
            <a:cxnLst/>
            <a:rect l="l" t="t" r="r" b="b"/>
            <a:pathLst>
              <a:path w="122555" h="298450">
                <a:moveTo>
                  <a:pt x="0" y="61027"/>
                </a:moveTo>
                <a:lnTo>
                  <a:pt x="30513" y="61027"/>
                </a:lnTo>
                <a:lnTo>
                  <a:pt x="30513" y="297881"/>
                </a:lnTo>
                <a:lnTo>
                  <a:pt x="91541" y="297881"/>
                </a:lnTo>
                <a:lnTo>
                  <a:pt x="91541" y="61027"/>
                </a:lnTo>
                <a:lnTo>
                  <a:pt x="122055" y="61027"/>
                </a:lnTo>
                <a:lnTo>
                  <a:pt x="61027" y="0"/>
                </a:lnTo>
                <a:lnTo>
                  <a:pt x="0" y="61027"/>
                </a:lnTo>
                <a:close/>
              </a:path>
            </a:pathLst>
          </a:custGeom>
          <a:ln w="9423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43377" y="2867885"/>
            <a:ext cx="236912" cy="3990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99536" y="2897225"/>
            <a:ext cx="122555" cy="297815"/>
          </a:xfrm>
          <a:custGeom>
            <a:avLst/>
            <a:gdLst/>
            <a:ahLst/>
            <a:cxnLst/>
            <a:rect l="l" t="t" r="r" b="b"/>
            <a:pathLst>
              <a:path w="122555" h="297814">
                <a:moveTo>
                  <a:pt x="91516" y="61010"/>
                </a:moveTo>
                <a:lnTo>
                  <a:pt x="30505" y="61010"/>
                </a:lnTo>
                <a:lnTo>
                  <a:pt x="30505" y="297802"/>
                </a:lnTo>
                <a:lnTo>
                  <a:pt x="91516" y="297802"/>
                </a:lnTo>
                <a:lnTo>
                  <a:pt x="91516" y="61010"/>
                </a:lnTo>
                <a:close/>
              </a:path>
              <a:path w="122555" h="297814">
                <a:moveTo>
                  <a:pt x="61010" y="0"/>
                </a:moveTo>
                <a:lnTo>
                  <a:pt x="0" y="61010"/>
                </a:lnTo>
                <a:lnTo>
                  <a:pt x="122021" y="61010"/>
                </a:lnTo>
                <a:lnTo>
                  <a:pt x="610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00158" y="2897805"/>
            <a:ext cx="122555" cy="298450"/>
          </a:xfrm>
          <a:custGeom>
            <a:avLst/>
            <a:gdLst/>
            <a:ahLst/>
            <a:cxnLst/>
            <a:rect l="l" t="t" r="r" b="b"/>
            <a:pathLst>
              <a:path w="122555" h="298450">
                <a:moveTo>
                  <a:pt x="0" y="61027"/>
                </a:moveTo>
                <a:lnTo>
                  <a:pt x="30513" y="61027"/>
                </a:lnTo>
                <a:lnTo>
                  <a:pt x="30513" y="297881"/>
                </a:lnTo>
                <a:lnTo>
                  <a:pt x="91541" y="297881"/>
                </a:lnTo>
                <a:lnTo>
                  <a:pt x="91541" y="61027"/>
                </a:lnTo>
                <a:lnTo>
                  <a:pt x="122055" y="61027"/>
                </a:lnTo>
                <a:lnTo>
                  <a:pt x="61027" y="0"/>
                </a:lnTo>
                <a:lnTo>
                  <a:pt x="0" y="61027"/>
                </a:lnTo>
                <a:close/>
              </a:path>
            </a:pathLst>
          </a:custGeom>
          <a:ln w="9423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723563" y="1760334"/>
            <a:ext cx="634365" cy="570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3600"/>
              </a:lnSpc>
            </a:pPr>
            <a:r>
              <a:rPr sz="1750" spc="25" dirty="0">
                <a:latin typeface="Calibri"/>
                <a:cs typeface="Calibri"/>
              </a:rPr>
              <a:t>M</a:t>
            </a:r>
            <a:r>
              <a:rPr sz="1750" spc="10" dirty="0">
                <a:latin typeface="Calibri"/>
                <a:cs typeface="Calibri"/>
              </a:rPr>
              <a:t>N</a:t>
            </a:r>
            <a:r>
              <a:rPr sz="1750" spc="5" dirty="0">
                <a:latin typeface="Calibri"/>
                <a:cs typeface="Calibri"/>
              </a:rPr>
              <a:t>I</a:t>
            </a:r>
            <a:r>
              <a:rPr sz="1750" spc="-5" dirty="0">
                <a:latin typeface="Calibri"/>
                <a:cs typeface="Calibri"/>
              </a:rPr>
              <a:t>S</a:t>
            </a:r>
            <a:r>
              <a:rPr sz="1750" spc="5" dirty="0">
                <a:latin typeface="Calibri"/>
                <a:cs typeface="Calibri"/>
              </a:rPr>
              <a:t>T  (1998)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787368" y="2369125"/>
            <a:ext cx="236912" cy="5902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45559" y="2397048"/>
            <a:ext cx="122555" cy="488315"/>
          </a:xfrm>
          <a:custGeom>
            <a:avLst/>
            <a:gdLst/>
            <a:ahLst/>
            <a:cxnLst/>
            <a:rect l="l" t="t" r="r" b="b"/>
            <a:pathLst>
              <a:path w="122554" h="488314">
                <a:moveTo>
                  <a:pt x="122021" y="427050"/>
                </a:moveTo>
                <a:lnTo>
                  <a:pt x="0" y="427050"/>
                </a:lnTo>
                <a:lnTo>
                  <a:pt x="61010" y="488060"/>
                </a:lnTo>
                <a:lnTo>
                  <a:pt x="122021" y="427050"/>
                </a:lnTo>
                <a:close/>
              </a:path>
              <a:path w="122554" h="488314">
                <a:moveTo>
                  <a:pt x="91516" y="0"/>
                </a:moveTo>
                <a:lnTo>
                  <a:pt x="30505" y="0"/>
                </a:lnTo>
                <a:lnTo>
                  <a:pt x="30505" y="427050"/>
                </a:lnTo>
                <a:lnTo>
                  <a:pt x="91516" y="427050"/>
                </a:lnTo>
                <a:lnTo>
                  <a:pt x="91516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846360" y="2397509"/>
            <a:ext cx="122555" cy="488315"/>
          </a:xfrm>
          <a:custGeom>
            <a:avLst/>
            <a:gdLst/>
            <a:ahLst/>
            <a:cxnLst/>
            <a:rect l="l" t="t" r="r" b="b"/>
            <a:pathLst>
              <a:path w="122554" h="488314">
                <a:moveTo>
                  <a:pt x="0" y="427148"/>
                </a:moveTo>
                <a:lnTo>
                  <a:pt x="30513" y="427148"/>
                </a:lnTo>
                <a:lnTo>
                  <a:pt x="30513" y="0"/>
                </a:lnTo>
                <a:lnTo>
                  <a:pt x="91541" y="0"/>
                </a:lnTo>
                <a:lnTo>
                  <a:pt x="91541" y="427148"/>
                </a:lnTo>
                <a:lnTo>
                  <a:pt x="122055" y="427148"/>
                </a:lnTo>
                <a:lnTo>
                  <a:pt x="61027" y="488175"/>
                </a:lnTo>
                <a:lnTo>
                  <a:pt x="0" y="427148"/>
                </a:lnTo>
                <a:close/>
              </a:path>
            </a:pathLst>
          </a:custGeom>
          <a:ln w="9423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8098599" y="1148892"/>
            <a:ext cx="640080" cy="570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3600"/>
              </a:lnSpc>
            </a:pPr>
            <a:r>
              <a:rPr sz="1750" spc="15" dirty="0">
                <a:latin typeface="Calibri"/>
                <a:cs typeface="Calibri"/>
              </a:rPr>
              <a:t>2 </a:t>
            </a:r>
            <a:r>
              <a:rPr sz="1750" spc="5" dirty="0">
                <a:latin typeface="Calibri"/>
                <a:cs typeface="Calibri"/>
              </a:rPr>
              <a:t>year  old</a:t>
            </a:r>
            <a:r>
              <a:rPr sz="1750" spc="-75" dirty="0">
                <a:latin typeface="Calibri"/>
                <a:cs typeface="Calibri"/>
              </a:rPr>
              <a:t> </a:t>
            </a:r>
            <a:r>
              <a:rPr sz="1750" spc="5" dirty="0">
                <a:latin typeface="Calibri"/>
                <a:cs typeface="Calibri"/>
              </a:rPr>
              <a:t>kid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242986" y="2647608"/>
            <a:ext cx="236912" cy="3034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300402" y="2676093"/>
            <a:ext cx="122555" cy="201295"/>
          </a:xfrm>
          <a:custGeom>
            <a:avLst/>
            <a:gdLst/>
            <a:ahLst/>
            <a:cxnLst/>
            <a:rect l="l" t="t" r="r" b="b"/>
            <a:pathLst>
              <a:path w="122554" h="201294">
                <a:moveTo>
                  <a:pt x="122021" y="139966"/>
                </a:moveTo>
                <a:lnTo>
                  <a:pt x="0" y="139966"/>
                </a:lnTo>
                <a:lnTo>
                  <a:pt x="61010" y="200977"/>
                </a:lnTo>
                <a:lnTo>
                  <a:pt x="122021" y="139966"/>
                </a:lnTo>
                <a:close/>
              </a:path>
              <a:path w="122554" h="201294">
                <a:moveTo>
                  <a:pt x="91516" y="0"/>
                </a:moveTo>
                <a:lnTo>
                  <a:pt x="30505" y="0"/>
                </a:lnTo>
                <a:lnTo>
                  <a:pt x="30505" y="139966"/>
                </a:lnTo>
                <a:lnTo>
                  <a:pt x="91516" y="139966"/>
                </a:lnTo>
                <a:lnTo>
                  <a:pt x="91516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302294" y="2676627"/>
            <a:ext cx="122555" cy="201295"/>
          </a:xfrm>
          <a:custGeom>
            <a:avLst/>
            <a:gdLst/>
            <a:ahLst/>
            <a:cxnLst/>
            <a:rect l="l" t="t" r="r" b="b"/>
            <a:pathLst>
              <a:path w="122554" h="201294">
                <a:moveTo>
                  <a:pt x="0" y="140004"/>
                </a:moveTo>
                <a:lnTo>
                  <a:pt x="30513" y="140004"/>
                </a:lnTo>
                <a:lnTo>
                  <a:pt x="30513" y="0"/>
                </a:lnTo>
                <a:lnTo>
                  <a:pt x="91541" y="0"/>
                </a:lnTo>
                <a:lnTo>
                  <a:pt x="91541" y="140004"/>
                </a:lnTo>
                <a:lnTo>
                  <a:pt x="122056" y="140004"/>
                </a:lnTo>
                <a:lnTo>
                  <a:pt x="61027" y="201031"/>
                </a:lnTo>
                <a:lnTo>
                  <a:pt x="0" y="140004"/>
                </a:lnTo>
                <a:close/>
              </a:path>
            </a:pathLst>
          </a:custGeom>
          <a:ln w="9423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00340" y="1669350"/>
            <a:ext cx="1244180" cy="10047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596640" y="5734207"/>
            <a:ext cx="1199615" cy="4783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78313" y="6217920"/>
            <a:ext cx="236912" cy="4114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136085" y="6245694"/>
            <a:ext cx="122555" cy="307975"/>
          </a:xfrm>
          <a:custGeom>
            <a:avLst/>
            <a:gdLst/>
            <a:ahLst/>
            <a:cxnLst/>
            <a:rect l="l" t="t" r="r" b="b"/>
            <a:pathLst>
              <a:path w="122554" h="307975">
                <a:moveTo>
                  <a:pt x="122021" y="246481"/>
                </a:moveTo>
                <a:lnTo>
                  <a:pt x="0" y="246481"/>
                </a:lnTo>
                <a:lnTo>
                  <a:pt x="61010" y="307486"/>
                </a:lnTo>
                <a:lnTo>
                  <a:pt x="122021" y="246481"/>
                </a:lnTo>
                <a:close/>
              </a:path>
              <a:path w="122554" h="307975">
                <a:moveTo>
                  <a:pt x="91516" y="0"/>
                </a:moveTo>
                <a:lnTo>
                  <a:pt x="30505" y="0"/>
                </a:lnTo>
                <a:lnTo>
                  <a:pt x="30505" y="246481"/>
                </a:lnTo>
                <a:lnTo>
                  <a:pt x="91516" y="246481"/>
                </a:lnTo>
                <a:lnTo>
                  <a:pt x="915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136961" y="6247092"/>
            <a:ext cx="122555" cy="307975"/>
          </a:xfrm>
          <a:custGeom>
            <a:avLst/>
            <a:gdLst/>
            <a:ahLst/>
            <a:cxnLst/>
            <a:rect l="l" t="t" r="r" b="b"/>
            <a:pathLst>
              <a:path w="122554" h="307975">
                <a:moveTo>
                  <a:pt x="0" y="246532"/>
                </a:moveTo>
                <a:lnTo>
                  <a:pt x="30513" y="246532"/>
                </a:lnTo>
                <a:lnTo>
                  <a:pt x="30513" y="0"/>
                </a:lnTo>
                <a:lnTo>
                  <a:pt x="91541" y="0"/>
                </a:lnTo>
                <a:lnTo>
                  <a:pt x="91541" y="246532"/>
                </a:lnTo>
                <a:lnTo>
                  <a:pt x="122055" y="246532"/>
                </a:lnTo>
                <a:lnTo>
                  <a:pt x="61027" y="307559"/>
                </a:lnTo>
                <a:lnTo>
                  <a:pt x="0" y="246532"/>
                </a:lnTo>
                <a:close/>
              </a:path>
            </a:pathLst>
          </a:custGeom>
          <a:ln w="9423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89876" y="5855347"/>
            <a:ext cx="1061439" cy="2672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89876" y="6127673"/>
            <a:ext cx="1053973" cy="27020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55407" y="6363392"/>
            <a:ext cx="236912" cy="3034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11579" y="6392252"/>
            <a:ext cx="122555" cy="201295"/>
          </a:xfrm>
          <a:custGeom>
            <a:avLst/>
            <a:gdLst/>
            <a:ahLst/>
            <a:cxnLst/>
            <a:rect l="l" t="t" r="r" b="b"/>
            <a:pathLst>
              <a:path w="122555" h="201295">
                <a:moveTo>
                  <a:pt x="122008" y="139964"/>
                </a:moveTo>
                <a:lnTo>
                  <a:pt x="0" y="139964"/>
                </a:lnTo>
                <a:lnTo>
                  <a:pt x="60998" y="200974"/>
                </a:lnTo>
                <a:lnTo>
                  <a:pt x="122008" y="139964"/>
                </a:lnTo>
                <a:close/>
              </a:path>
              <a:path w="122555" h="201295">
                <a:moveTo>
                  <a:pt x="91503" y="0"/>
                </a:moveTo>
                <a:lnTo>
                  <a:pt x="30492" y="0"/>
                </a:lnTo>
                <a:lnTo>
                  <a:pt x="30492" y="139964"/>
                </a:lnTo>
                <a:lnTo>
                  <a:pt x="91503" y="139964"/>
                </a:lnTo>
                <a:lnTo>
                  <a:pt x="915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11845" y="6393672"/>
            <a:ext cx="122555" cy="201295"/>
          </a:xfrm>
          <a:custGeom>
            <a:avLst/>
            <a:gdLst/>
            <a:ahLst/>
            <a:cxnLst/>
            <a:rect l="l" t="t" r="r" b="b"/>
            <a:pathLst>
              <a:path w="122555" h="201295">
                <a:moveTo>
                  <a:pt x="0" y="140004"/>
                </a:moveTo>
                <a:lnTo>
                  <a:pt x="30513" y="140004"/>
                </a:lnTo>
                <a:lnTo>
                  <a:pt x="30513" y="0"/>
                </a:lnTo>
                <a:lnTo>
                  <a:pt x="91541" y="0"/>
                </a:lnTo>
                <a:lnTo>
                  <a:pt x="91541" y="140004"/>
                </a:lnTo>
                <a:lnTo>
                  <a:pt x="122055" y="140004"/>
                </a:lnTo>
                <a:lnTo>
                  <a:pt x="61027" y="201031"/>
                </a:lnTo>
                <a:lnTo>
                  <a:pt x="0" y="140004"/>
                </a:lnTo>
                <a:close/>
              </a:path>
            </a:pathLst>
          </a:custGeom>
          <a:ln w="9423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217216" y="5432348"/>
            <a:ext cx="577824" cy="2070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64641" y="5416765"/>
            <a:ext cx="1537474" cy="23486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64641" y="5141455"/>
            <a:ext cx="2130399" cy="2721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771461" y="4942865"/>
            <a:ext cx="4086860" cy="938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">
              <a:lnSpc>
                <a:spcPct val="100000"/>
              </a:lnSpc>
            </a:pPr>
            <a:r>
              <a:rPr sz="1150" spc="-70" dirty="0">
                <a:latin typeface="Lucida Sans"/>
                <a:cs typeface="Lucida Sans"/>
              </a:rPr>
              <a:t>15 </a:t>
            </a:r>
            <a:r>
              <a:rPr sz="1150" spc="-35" dirty="0">
                <a:latin typeface="Lucida Sans"/>
                <a:cs typeface="Lucida Sans"/>
              </a:rPr>
              <a:t>scenes </a:t>
            </a:r>
            <a:r>
              <a:rPr sz="1150" spc="-20" dirty="0">
                <a:latin typeface="Lucida Sans"/>
                <a:cs typeface="Lucida Sans"/>
              </a:rPr>
              <a:t>database</a:t>
            </a:r>
            <a:r>
              <a:rPr sz="1150" spc="-50" dirty="0">
                <a:latin typeface="Lucida Sans"/>
                <a:cs typeface="Lucida Sans"/>
              </a:rPr>
              <a:t> </a:t>
            </a:r>
            <a:r>
              <a:rPr sz="1150" spc="-70" dirty="0">
                <a:latin typeface="Lucida Sans"/>
                <a:cs typeface="Lucida Sans"/>
              </a:rPr>
              <a:t>(2006)</a:t>
            </a:r>
            <a:endParaRPr sz="115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2654935">
              <a:lnSpc>
                <a:spcPct val="100000"/>
              </a:lnSpc>
            </a:pPr>
            <a:r>
              <a:rPr sz="1150" spc="40" dirty="0">
                <a:latin typeface="Lucida Sans"/>
                <a:cs typeface="Lucida Sans"/>
              </a:rPr>
              <a:t>SUN </a:t>
            </a:r>
            <a:r>
              <a:rPr sz="1150" spc="-20" dirty="0">
                <a:latin typeface="Lucida Sans"/>
                <a:cs typeface="Lucida Sans"/>
              </a:rPr>
              <a:t>database</a:t>
            </a:r>
            <a:r>
              <a:rPr sz="1150" spc="-170" dirty="0">
                <a:latin typeface="Lucida Sans"/>
                <a:cs typeface="Lucida Sans"/>
              </a:rPr>
              <a:t> </a:t>
            </a:r>
            <a:r>
              <a:rPr sz="1150" spc="-70" dirty="0">
                <a:latin typeface="Lucida Sans"/>
                <a:cs typeface="Lucida Sans"/>
              </a:rPr>
              <a:t>(2010)</a:t>
            </a:r>
            <a:endParaRPr sz="115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150" spc="-70" dirty="0">
                <a:latin typeface="Lucida Sans"/>
                <a:cs typeface="Lucida Sans"/>
              </a:rPr>
              <a:t>8 </a:t>
            </a:r>
            <a:r>
              <a:rPr sz="1150" spc="-35" dirty="0">
                <a:latin typeface="Lucida Sans"/>
                <a:cs typeface="Lucida Sans"/>
              </a:rPr>
              <a:t>scenes </a:t>
            </a:r>
            <a:r>
              <a:rPr sz="1150" spc="-20" dirty="0">
                <a:latin typeface="Lucida Sans"/>
                <a:cs typeface="Lucida Sans"/>
              </a:rPr>
              <a:t>database</a:t>
            </a:r>
            <a:r>
              <a:rPr sz="1150" spc="-55" dirty="0">
                <a:latin typeface="Lucida Sans"/>
                <a:cs typeface="Lucida Sans"/>
              </a:rPr>
              <a:t> </a:t>
            </a:r>
            <a:r>
              <a:rPr sz="1150" spc="-70" dirty="0">
                <a:latin typeface="Lucida Sans"/>
                <a:cs typeface="Lucida Sans"/>
              </a:rPr>
              <a:t>(2001)</a:t>
            </a:r>
            <a:endParaRPr sz="1150">
              <a:latin typeface="Lucida Sans"/>
              <a:cs typeface="Lucida San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713344" y="5636028"/>
            <a:ext cx="236912" cy="10183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70049" y="5661964"/>
            <a:ext cx="122555" cy="919480"/>
          </a:xfrm>
          <a:custGeom>
            <a:avLst/>
            <a:gdLst/>
            <a:ahLst/>
            <a:cxnLst/>
            <a:rect l="l" t="t" r="r" b="b"/>
            <a:pathLst>
              <a:path w="122555" h="919479">
                <a:moveTo>
                  <a:pt x="122021" y="858131"/>
                </a:moveTo>
                <a:lnTo>
                  <a:pt x="0" y="858131"/>
                </a:lnTo>
                <a:lnTo>
                  <a:pt x="61010" y="919142"/>
                </a:lnTo>
                <a:lnTo>
                  <a:pt x="122021" y="858131"/>
                </a:lnTo>
                <a:close/>
              </a:path>
              <a:path w="122555" h="919479">
                <a:moveTo>
                  <a:pt x="91516" y="0"/>
                </a:moveTo>
                <a:lnTo>
                  <a:pt x="30505" y="0"/>
                </a:lnTo>
                <a:lnTo>
                  <a:pt x="30505" y="858131"/>
                </a:lnTo>
                <a:lnTo>
                  <a:pt x="91516" y="858131"/>
                </a:lnTo>
                <a:lnTo>
                  <a:pt x="915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70354" y="5663218"/>
            <a:ext cx="122555" cy="919480"/>
          </a:xfrm>
          <a:custGeom>
            <a:avLst/>
            <a:gdLst/>
            <a:ahLst/>
            <a:cxnLst/>
            <a:rect l="l" t="t" r="r" b="b"/>
            <a:pathLst>
              <a:path w="122555" h="919479">
                <a:moveTo>
                  <a:pt x="0" y="858334"/>
                </a:moveTo>
                <a:lnTo>
                  <a:pt x="30513" y="858334"/>
                </a:lnTo>
                <a:lnTo>
                  <a:pt x="30513" y="0"/>
                </a:lnTo>
                <a:lnTo>
                  <a:pt x="91541" y="0"/>
                </a:lnTo>
                <a:lnTo>
                  <a:pt x="91541" y="858334"/>
                </a:lnTo>
                <a:lnTo>
                  <a:pt x="122055" y="858334"/>
                </a:lnTo>
                <a:lnTo>
                  <a:pt x="61027" y="919362"/>
                </a:lnTo>
                <a:lnTo>
                  <a:pt x="0" y="858334"/>
                </a:lnTo>
                <a:close/>
              </a:path>
            </a:pathLst>
          </a:custGeom>
          <a:ln w="9423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643816" y="1833702"/>
            <a:ext cx="1694497" cy="52644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401727" y="2373278"/>
            <a:ext cx="232756" cy="59020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456743" y="2400173"/>
            <a:ext cx="122555" cy="488315"/>
          </a:xfrm>
          <a:custGeom>
            <a:avLst/>
            <a:gdLst/>
            <a:ahLst/>
            <a:cxnLst/>
            <a:rect l="l" t="t" r="r" b="b"/>
            <a:pathLst>
              <a:path w="122554" h="488314">
                <a:moveTo>
                  <a:pt x="122021" y="427062"/>
                </a:moveTo>
                <a:lnTo>
                  <a:pt x="0" y="427062"/>
                </a:lnTo>
                <a:lnTo>
                  <a:pt x="61010" y="488073"/>
                </a:lnTo>
                <a:lnTo>
                  <a:pt x="122021" y="427062"/>
                </a:lnTo>
                <a:close/>
              </a:path>
              <a:path w="122554" h="488314">
                <a:moveTo>
                  <a:pt x="91516" y="0"/>
                </a:moveTo>
                <a:lnTo>
                  <a:pt x="30505" y="0"/>
                </a:lnTo>
                <a:lnTo>
                  <a:pt x="30505" y="427062"/>
                </a:lnTo>
                <a:lnTo>
                  <a:pt x="91516" y="427062"/>
                </a:lnTo>
                <a:lnTo>
                  <a:pt x="915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458178" y="2400646"/>
            <a:ext cx="122555" cy="488315"/>
          </a:xfrm>
          <a:custGeom>
            <a:avLst/>
            <a:gdLst/>
            <a:ahLst/>
            <a:cxnLst/>
            <a:rect l="l" t="t" r="r" b="b"/>
            <a:pathLst>
              <a:path w="122554" h="488314">
                <a:moveTo>
                  <a:pt x="0" y="427148"/>
                </a:moveTo>
                <a:lnTo>
                  <a:pt x="30513" y="427148"/>
                </a:lnTo>
                <a:lnTo>
                  <a:pt x="30513" y="0"/>
                </a:lnTo>
                <a:lnTo>
                  <a:pt x="91541" y="0"/>
                </a:lnTo>
                <a:lnTo>
                  <a:pt x="91541" y="427148"/>
                </a:lnTo>
                <a:lnTo>
                  <a:pt x="122055" y="427148"/>
                </a:lnTo>
                <a:lnTo>
                  <a:pt x="61027" y="488175"/>
                </a:lnTo>
                <a:lnTo>
                  <a:pt x="0" y="427148"/>
                </a:lnTo>
                <a:close/>
              </a:path>
            </a:pathLst>
          </a:custGeom>
          <a:ln w="9423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6176213" y="2167559"/>
            <a:ext cx="62103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5" dirty="0">
                <a:latin typeface="Calibri"/>
                <a:cs typeface="Calibri"/>
              </a:rPr>
              <a:t>(2009)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339382" y="5956069"/>
            <a:ext cx="502920" cy="65670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395453" y="5982741"/>
            <a:ext cx="388620" cy="553720"/>
          </a:xfrm>
          <a:custGeom>
            <a:avLst/>
            <a:gdLst/>
            <a:ahLst/>
            <a:cxnLst/>
            <a:rect l="l" t="t" r="r" b="b"/>
            <a:pathLst>
              <a:path w="388620" h="553720">
                <a:moveTo>
                  <a:pt x="388264" y="359016"/>
                </a:moveTo>
                <a:lnTo>
                  <a:pt x="0" y="359016"/>
                </a:lnTo>
                <a:lnTo>
                  <a:pt x="194132" y="553151"/>
                </a:lnTo>
                <a:lnTo>
                  <a:pt x="388264" y="359016"/>
                </a:lnTo>
                <a:close/>
              </a:path>
              <a:path w="388620" h="553720">
                <a:moveTo>
                  <a:pt x="291198" y="0"/>
                </a:moveTo>
                <a:lnTo>
                  <a:pt x="97066" y="0"/>
                </a:lnTo>
                <a:lnTo>
                  <a:pt x="97066" y="359016"/>
                </a:lnTo>
                <a:lnTo>
                  <a:pt x="291198" y="359016"/>
                </a:lnTo>
                <a:lnTo>
                  <a:pt x="291198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396875" y="5984063"/>
            <a:ext cx="388620" cy="553720"/>
          </a:xfrm>
          <a:custGeom>
            <a:avLst/>
            <a:gdLst/>
            <a:ahLst/>
            <a:cxnLst/>
            <a:rect l="l" t="t" r="r" b="b"/>
            <a:pathLst>
              <a:path w="388620" h="553720">
                <a:moveTo>
                  <a:pt x="0" y="359104"/>
                </a:moveTo>
                <a:lnTo>
                  <a:pt x="97088" y="359104"/>
                </a:lnTo>
                <a:lnTo>
                  <a:pt x="97088" y="0"/>
                </a:lnTo>
                <a:lnTo>
                  <a:pt x="291267" y="0"/>
                </a:lnTo>
                <a:lnTo>
                  <a:pt x="291267" y="359104"/>
                </a:lnTo>
                <a:lnTo>
                  <a:pt x="388356" y="359104"/>
                </a:lnTo>
                <a:lnTo>
                  <a:pt x="194178" y="553281"/>
                </a:lnTo>
                <a:lnTo>
                  <a:pt x="0" y="359104"/>
                </a:lnTo>
                <a:close/>
              </a:path>
            </a:pathLst>
          </a:custGeom>
          <a:ln w="94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525896" y="5432339"/>
            <a:ext cx="2134095" cy="47703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4017949" y="1299260"/>
            <a:ext cx="237871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b="1" spc="-35" dirty="0">
                <a:latin typeface="Calibri"/>
                <a:cs typeface="Calibri"/>
              </a:rPr>
              <a:t>ObjectDcentered</a:t>
            </a:r>
            <a:r>
              <a:rPr sz="1750" b="1" spc="-40" dirty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datasets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948531" y="4618494"/>
            <a:ext cx="231711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b="1" spc="-35" dirty="0">
                <a:latin typeface="Calibri"/>
                <a:cs typeface="Calibri"/>
              </a:rPr>
              <a:t>SceneDcentered </a:t>
            </a:r>
            <a:r>
              <a:rPr sz="1750" b="1" spc="5" dirty="0">
                <a:latin typeface="Calibri"/>
                <a:cs typeface="Calibri"/>
              </a:rPr>
              <a:t>datasets</a:t>
            </a:r>
            <a:endParaRPr sz="1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494614"/>
            <a:ext cx="9249802" cy="6783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8000" y="2755671"/>
            <a:ext cx="9195435" cy="2336800"/>
          </a:xfrm>
          <a:custGeom>
            <a:avLst/>
            <a:gdLst/>
            <a:ahLst/>
            <a:cxnLst/>
            <a:rect l="l" t="t" r="r" b="b"/>
            <a:pathLst>
              <a:path w="9195435" h="2336800">
                <a:moveTo>
                  <a:pt x="0" y="0"/>
                </a:moveTo>
                <a:lnTo>
                  <a:pt x="9194990" y="0"/>
                </a:lnTo>
                <a:lnTo>
                  <a:pt x="9194990" y="2336431"/>
                </a:lnTo>
                <a:lnTo>
                  <a:pt x="0" y="23364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8000" y="2756217"/>
            <a:ext cx="9197340" cy="2337435"/>
          </a:xfrm>
          <a:custGeom>
            <a:avLst/>
            <a:gdLst/>
            <a:ahLst/>
            <a:cxnLst/>
            <a:rect l="l" t="t" r="r" b="b"/>
            <a:pathLst>
              <a:path w="9197340" h="2337435">
                <a:moveTo>
                  <a:pt x="0" y="0"/>
                </a:moveTo>
                <a:lnTo>
                  <a:pt x="9197207" y="0"/>
                </a:lnTo>
                <a:lnTo>
                  <a:pt x="9197207" y="2336995"/>
                </a:lnTo>
                <a:lnTo>
                  <a:pt x="0" y="2336995"/>
                </a:lnTo>
                <a:lnTo>
                  <a:pt x="0" y="0"/>
                </a:lnTo>
                <a:close/>
              </a:path>
            </a:pathLst>
          </a:custGeom>
          <a:ln w="251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89034" y="2718790"/>
            <a:ext cx="8234045" cy="2433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3950" spc="-10" dirty="0">
                <a:solidFill>
                  <a:srgbClr val="FFFFFF"/>
                </a:solidFill>
                <a:latin typeface="Calibri"/>
                <a:cs typeface="Calibri"/>
              </a:rPr>
              <a:t>Computation </a:t>
            </a:r>
            <a:r>
              <a:rPr sz="3950" dirty="0">
                <a:solidFill>
                  <a:srgbClr val="FFFFFF"/>
                </a:solidFill>
                <a:latin typeface="Calibri"/>
                <a:cs typeface="Calibri"/>
              </a:rPr>
              <a:t>with millions of </a:t>
            </a:r>
            <a:r>
              <a:rPr sz="3950" spc="-10" dirty="0">
                <a:solidFill>
                  <a:srgbClr val="FFFFFF"/>
                </a:solidFill>
                <a:latin typeface="Calibri"/>
                <a:cs typeface="Calibri"/>
              </a:rPr>
              <a:t>pictures </a:t>
            </a:r>
            <a:r>
              <a:rPr sz="3950" spc="-5" dirty="0">
                <a:solidFill>
                  <a:srgbClr val="FFFFFF"/>
                </a:solidFill>
                <a:latin typeface="Calibri"/>
                <a:cs typeface="Calibri"/>
              </a:rPr>
              <a:t>of  places, scenes, </a:t>
            </a:r>
            <a:r>
              <a:rPr sz="3950" spc="-15" dirty="0">
                <a:solidFill>
                  <a:srgbClr val="FFFFFF"/>
                </a:solidFill>
                <a:latin typeface="Calibri"/>
                <a:cs typeface="Calibri"/>
              </a:rPr>
              <a:t>environments</a:t>
            </a:r>
            <a:r>
              <a:rPr sz="3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3950">
              <a:latin typeface="Calibri"/>
              <a:cs typeface="Calibri"/>
            </a:endParaRPr>
          </a:p>
          <a:p>
            <a:pPr marL="3175" algn="ctr">
              <a:lnSpc>
                <a:spcPct val="100000"/>
              </a:lnSpc>
              <a:spcBef>
                <a:spcPts val="5"/>
              </a:spcBef>
            </a:pPr>
            <a:r>
              <a:rPr sz="3950" i="1" dirty="0">
                <a:solidFill>
                  <a:srgbClr val="FFFFFF"/>
                </a:solidFill>
                <a:latin typeface="Calibri"/>
                <a:cs typeface="Calibri"/>
              </a:rPr>
              <a:t>Where </a:t>
            </a:r>
            <a:r>
              <a:rPr sz="3950" spc="-20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395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3950" spc="-5" dirty="0">
                <a:solidFill>
                  <a:srgbClr val="FFFFFF"/>
                </a:solidFill>
                <a:latin typeface="Calibri"/>
                <a:cs typeface="Calibri"/>
              </a:rPr>
              <a:t>objects</a:t>
            </a:r>
            <a:r>
              <a:rPr sz="39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spc="-2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endParaRPr sz="395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5"/>
              </a:spcBef>
            </a:pPr>
            <a:r>
              <a:rPr sz="3950" b="1" spc="-10" dirty="0">
                <a:solidFill>
                  <a:srgbClr val="FFFFFF"/>
                </a:solidFill>
                <a:latin typeface="Calibri"/>
                <a:cs typeface="Calibri"/>
              </a:rPr>
              <a:t>Start </a:t>
            </a:r>
            <a:r>
              <a:rPr sz="3950" b="1" spc="-5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60 million</a:t>
            </a:r>
            <a:r>
              <a:rPr sz="39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spc="-5" dirty="0">
                <a:solidFill>
                  <a:srgbClr val="FFFFFF"/>
                </a:solidFill>
                <a:latin typeface="Calibri"/>
                <a:cs typeface="Calibri"/>
              </a:rPr>
              <a:t>images</a:t>
            </a:r>
            <a:endParaRPr sz="3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2" y="712863"/>
            <a:ext cx="8833838" cy="5735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494614"/>
            <a:ext cx="9550400" cy="6783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5642" y="494607"/>
            <a:ext cx="8250885" cy="67831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421</Words>
  <Application>Microsoft Macintosh PowerPoint</Application>
  <PresentationFormat>Custom</PresentationFormat>
  <Paragraphs>89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Project: Mini Places Challenge Goal: Build the best classiﬁer you can for scenes</vt:lpstr>
      <vt:lpstr>The evolution of vision databases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Amazon Mechanical Turk: Single Image Classiﬁcation</vt:lpstr>
      <vt:lpstr>Amazon Mechanical Turk: Single Image Classiﬁcation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 data</vt:lpstr>
      <vt:lpstr>Provided code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Project: Mini Places Challenge Goal: Build the best classiﬁer you can for scenes</dc:title>
  <cp:lastModifiedBy>a</cp:lastModifiedBy>
  <cp:revision>10</cp:revision>
  <dcterms:created xsi:type="dcterms:W3CDTF">2016-11-21T03:25:01Z</dcterms:created>
  <dcterms:modified xsi:type="dcterms:W3CDTF">2016-11-21T20:55:01Z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2015-10-29T00:00:00Z</vt:filetime>
  </property>
  <property fmtid="{D5CDD505-2E9C-101B-9397-08002B2CF9AE}" pid="3" name="Creator">
    <vt:lpwstr>PowerPoint</vt:lpwstr>
  </property>
  <property fmtid="{D5CDD505-2E9C-101B-9397-08002B2CF9AE}" pid="4" name="LastSaved">
    <vt:filetime>2016-11-21T00:00:00Z</vt:filetime>
  </property>
</Properties>
</file>