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sldIdLst>
    <p:sldId id="397" r:id="rId2"/>
    <p:sldId id="401" r:id="rId3"/>
    <p:sldId id="416" r:id="rId4"/>
    <p:sldId id="417" r:id="rId5"/>
    <p:sldId id="418" r:id="rId6"/>
    <p:sldId id="399" r:id="rId7"/>
    <p:sldId id="429" r:id="rId8"/>
    <p:sldId id="402" r:id="rId9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" charset="0"/>
        <a:ea typeface="ＭＳ Ｐゴシック" pitchFamily="-1" charset="-128"/>
        <a:cs typeface="ＭＳ Ｐゴシック" pitchFamily="-1" charset="-128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" charset="0"/>
        <a:ea typeface="ＭＳ Ｐゴシック" pitchFamily="-1" charset="-128"/>
        <a:cs typeface="ＭＳ Ｐゴシック" pitchFamily="-1" charset="-128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" charset="0"/>
        <a:ea typeface="ＭＳ Ｐゴシック" pitchFamily="-1" charset="-128"/>
        <a:cs typeface="ＭＳ Ｐゴシック" pitchFamily="-1" charset="-128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" charset="0"/>
        <a:ea typeface="ＭＳ Ｐゴシック" pitchFamily="-1" charset="-128"/>
        <a:cs typeface="ＭＳ Ｐゴシック" pitchFamily="-1" charset="-128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" charset="0"/>
        <a:ea typeface="ＭＳ Ｐゴシック" pitchFamily="-1" charset="-128"/>
        <a:cs typeface="ＭＳ Ｐゴシック" pitchFamily="-1" charset="-128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pitchFamily="-1" charset="0"/>
        <a:ea typeface="ＭＳ Ｐゴシック" pitchFamily="-1" charset="-128"/>
        <a:cs typeface="ＭＳ Ｐゴシック" pitchFamily="-1" charset="-128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pitchFamily="-1" charset="0"/>
        <a:ea typeface="ＭＳ Ｐゴシック" pitchFamily="-1" charset="-128"/>
        <a:cs typeface="ＭＳ Ｐゴシック" pitchFamily="-1" charset="-128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pitchFamily="-1" charset="0"/>
        <a:ea typeface="ＭＳ Ｐゴシック" pitchFamily="-1" charset="-128"/>
        <a:cs typeface="ＭＳ Ｐゴシック" pitchFamily="-1" charset="-128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pitchFamily="-1" charset="0"/>
        <a:ea typeface="ＭＳ Ｐゴシック" pitchFamily="-1" charset="-128"/>
        <a:cs typeface="ＭＳ Ｐゴシック" pitchFamily="-1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2445"/>
    <p:restoredTop sz="81522"/>
  </p:normalViewPr>
  <p:slideViewPr>
    <p:cSldViewPr snapToGrid="0">
      <p:cViewPr varScale="1">
        <p:scale>
          <a:sx n="137" d="100"/>
          <a:sy n="137" d="100"/>
        </p:scale>
        <p:origin x="1024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-1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-1" charset="0"/>
              </a:defRPr>
            </a:lvl1pPr>
          </a:lstStyle>
          <a:p>
            <a:pPr>
              <a:defRPr/>
            </a:pPr>
            <a:fld id="{4C4A5E9B-E371-3D4F-B9ED-A40A7A05D147}" type="datetime1">
              <a:rPr lang="en-US"/>
              <a:pPr>
                <a:defRPr/>
              </a:pPr>
              <a:t>9/6/17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-1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-1" charset="0"/>
              </a:defRPr>
            </a:lvl1pPr>
          </a:lstStyle>
          <a:p>
            <a:pPr>
              <a:defRPr/>
            </a:pPr>
            <a:fld id="{D0D965D4-93F6-1E4B-94C0-5C302E7615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82889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65" charset="-128"/>
        <a:cs typeface="ＭＳ Ｐゴシック" pitchFamily="-65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65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65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65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65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22AD1F-0B77-BD46-A36D-311EB3C4C8CC}" type="datetime1">
              <a:rPr lang="en-US"/>
              <a:pPr>
                <a:defRPr/>
              </a:pPr>
              <a:t>9/6/17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555802-5F50-3D4D-BB81-F7442B4128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7A16A1-198E-1F4E-9560-4C12375064B4}" type="datetime1">
              <a:rPr lang="en-US"/>
              <a:pPr>
                <a:defRPr/>
              </a:pPr>
              <a:t>9/6/17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0A8A02-C376-BB49-8962-87C1C27EC9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7C7F49-E7BC-0E41-A13B-3A9E676736A4}" type="datetime1">
              <a:rPr lang="en-US"/>
              <a:pPr>
                <a:defRPr/>
              </a:pPr>
              <a:t>9/6/17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B8EC6A-E6C3-BB4A-9021-1D2E97D6B1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FA8414-CC02-B549-9F13-37CA303ABEE6}" type="datetime1">
              <a:rPr lang="en-US"/>
              <a:pPr>
                <a:defRPr/>
              </a:pPr>
              <a:t>9/6/17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5FAFB5-0568-6944-82AF-29E95553DF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BE3BBC-3D1E-5F4C-A2E3-A14EC6EC0569}" type="datetime1">
              <a:rPr lang="en-US"/>
              <a:pPr>
                <a:defRPr/>
              </a:pPr>
              <a:t>9/6/17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DFD56B-3122-0E47-BE33-5843E830F4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31EF29-19C9-254C-B8C6-FD38FB903B08}" type="datetime1">
              <a:rPr lang="en-US"/>
              <a:pPr>
                <a:defRPr/>
              </a:pPr>
              <a:t>9/6/17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F9C3D2-C552-A540-ADED-C8EA95D01A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0D6CBC-6B76-B746-9E75-6DE582A7587C}" type="datetime1">
              <a:rPr lang="en-US"/>
              <a:pPr>
                <a:defRPr/>
              </a:pPr>
              <a:t>9/6/17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CF5C4B-71B2-8C4A-B537-0D6AB6FB79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7A08AD-60BE-6D47-8132-2DE9075AA147}" type="datetime1">
              <a:rPr lang="en-US"/>
              <a:pPr>
                <a:defRPr/>
              </a:pPr>
              <a:t>9/6/17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215E6C-34B2-C14B-984A-56B954355D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E0B6AB-5A60-0E45-A1A8-80F1AB7BD7CC}" type="datetime1">
              <a:rPr lang="en-US"/>
              <a:pPr>
                <a:defRPr/>
              </a:pPr>
              <a:t>9/6/17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70886E-7DAB-D643-9077-200A6CD5AA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F81E7A-F284-774B-BD13-170701117525}" type="datetime1">
              <a:rPr lang="en-US"/>
              <a:pPr>
                <a:defRPr/>
              </a:pPr>
              <a:t>9/6/17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8CF1E2-6357-BF4E-8B8F-9C981ED561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26916C-29C0-F04E-BE66-461BD611AA9A}" type="datetime1">
              <a:rPr lang="en-US"/>
              <a:pPr>
                <a:defRPr/>
              </a:pPr>
              <a:t>9/6/17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6BCF8A-D386-1642-B185-CB36559411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0"/>
            <a:ext cx="8229600" cy="89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081088"/>
            <a:ext cx="8229600" cy="5045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itchFamily="-1" charset="0"/>
              </a:defRPr>
            </a:lvl1pPr>
          </a:lstStyle>
          <a:p>
            <a:pPr>
              <a:defRPr/>
            </a:pPr>
            <a:fld id="{73668BD2-8C85-324A-8562-120E288C8BEB}" type="datetime1">
              <a:rPr lang="en-US"/>
              <a:pPr>
                <a:defRPr/>
              </a:pPr>
              <a:t>9/6/17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pitchFamily="-1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itchFamily="-1" charset="0"/>
              </a:defRPr>
            </a:lvl1pPr>
          </a:lstStyle>
          <a:p>
            <a:pPr>
              <a:defRPr/>
            </a:pPr>
            <a:fld id="{3D1E02F6-E2DC-DA41-BB30-4546FFE810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-65" charset="-128"/>
          <a:cs typeface="ＭＳ Ｐゴシック" pitchFamily="-65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-1" charset="0"/>
        <a:buChar char="•"/>
        <a:defRPr sz="3200" kern="1200">
          <a:solidFill>
            <a:schemeClr val="tx1"/>
          </a:solidFill>
          <a:latin typeface="+mn-lt"/>
          <a:ea typeface="ＭＳ Ｐゴシック" pitchFamily="-65" charset="-128"/>
          <a:cs typeface="ＭＳ Ｐゴシック" pitchFamily="-65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-1" charset="0"/>
        <a:buChar char="–"/>
        <a:defRPr sz="2800" kern="1200">
          <a:solidFill>
            <a:schemeClr val="tx1"/>
          </a:solidFill>
          <a:latin typeface="+mn-lt"/>
          <a:ea typeface="ＭＳ Ｐゴシック" pitchFamily="-65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-1" charset="0"/>
        <a:buChar char="•"/>
        <a:defRPr sz="2400" kern="1200">
          <a:solidFill>
            <a:schemeClr val="tx1"/>
          </a:solidFill>
          <a:latin typeface="+mn-lt"/>
          <a:ea typeface="ＭＳ Ｐゴシック" pitchFamily="-65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-1" charset="0"/>
        <a:buChar char="–"/>
        <a:defRPr sz="2000" kern="1200">
          <a:solidFill>
            <a:schemeClr val="tx1"/>
          </a:solidFill>
          <a:latin typeface="+mn-lt"/>
          <a:ea typeface="ＭＳ Ｐゴシック" pitchFamily="-65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-1" charset="0"/>
        <a:buChar char="»"/>
        <a:defRPr sz="2000" kern="1200">
          <a:solidFill>
            <a:schemeClr val="tx1"/>
          </a:solidFill>
          <a:latin typeface="+mn-lt"/>
          <a:ea typeface="ＭＳ Ｐゴシック" pitchFamily="-65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3"/>
          <p:cNvPicPr>
            <a:picLocks noChangeAspect="1"/>
          </p:cNvPicPr>
          <p:nvPr/>
        </p:nvPicPr>
        <p:blipFill rotWithShape="1">
          <a:blip r:embed="rId2"/>
          <a:srcRect l="4468" t="344" r="3210" b="79275"/>
          <a:stretch/>
        </p:blipFill>
        <p:spPr bwMode="auto">
          <a:xfrm>
            <a:off x="0" y="768578"/>
            <a:ext cx="9144000" cy="12465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9" name="TextBox 4"/>
          <p:cNvSpPr txBox="1">
            <a:spLocks noChangeArrowheads="1"/>
          </p:cNvSpPr>
          <p:nvPr/>
        </p:nvSpPr>
        <p:spPr bwMode="auto">
          <a:xfrm>
            <a:off x="2396732" y="35865"/>
            <a:ext cx="4860626" cy="9787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2400" dirty="0" smtClean="0"/>
              <a:t>6.869.csail.mit.edu/fa17</a:t>
            </a:r>
          </a:p>
          <a:p>
            <a:pPr>
              <a:lnSpc>
                <a:spcPct val="120000"/>
              </a:lnSpc>
            </a:pPr>
            <a:r>
              <a:rPr lang="it-IT" sz="2400" dirty="0" err="1" smtClean="0"/>
              <a:t>piazza.com</a:t>
            </a:r>
            <a:r>
              <a:rPr lang="it-IT" sz="2400" dirty="0" smtClean="0"/>
              <a:t>/</a:t>
            </a:r>
            <a:r>
              <a:rPr lang="it-IT" sz="2400" dirty="0" err="1" smtClean="0"/>
              <a:t>mit</a:t>
            </a:r>
            <a:r>
              <a:rPr lang="it-IT" sz="2400" dirty="0" smtClean="0"/>
              <a:t>/fall2017/68196869</a:t>
            </a:r>
          </a:p>
        </p:txBody>
      </p:sp>
      <p:sp>
        <p:nvSpPr>
          <p:cNvPr id="14340" name="TextBox 5"/>
          <p:cNvSpPr txBox="1">
            <a:spLocks noChangeArrowheads="1"/>
          </p:cNvSpPr>
          <p:nvPr/>
        </p:nvSpPr>
        <p:spPr bwMode="auto">
          <a:xfrm>
            <a:off x="1160793" y="2015089"/>
            <a:ext cx="7414209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 dirty="0" smtClean="0"/>
              <a:t>Instructors</a:t>
            </a:r>
            <a:r>
              <a:rPr lang="en-US" sz="2800" dirty="0" smtClean="0"/>
              <a:t>   Antonio </a:t>
            </a:r>
            <a:r>
              <a:rPr lang="en-US" sz="2800" dirty="0" err="1" smtClean="0"/>
              <a:t>Torralba</a:t>
            </a:r>
            <a:r>
              <a:rPr lang="en-US" sz="2800" dirty="0" smtClean="0"/>
              <a:t> &amp; Bill Freeman</a:t>
            </a:r>
          </a:p>
          <a:p>
            <a:r>
              <a:rPr lang="en-US" sz="2800" b="1" dirty="0" smtClean="0"/>
              <a:t>Lecture</a:t>
            </a:r>
            <a:r>
              <a:rPr lang="en-US" sz="2800" dirty="0" smtClean="0"/>
              <a:t> </a:t>
            </a:r>
            <a:r>
              <a:rPr lang="en-US" sz="2800" dirty="0"/>
              <a:t>TR</a:t>
            </a:r>
            <a:r>
              <a:rPr lang="en-US" sz="2800" dirty="0" smtClean="0"/>
              <a:t> 9:30am - 11am (Room 34-101)</a:t>
            </a:r>
            <a:endParaRPr lang="en-US" sz="2800" dirty="0"/>
          </a:p>
        </p:txBody>
      </p:sp>
      <p:sp>
        <p:nvSpPr>
          <p:cNvPr id="5" name="Rectangle 4"/>
          <p:cNvSpPr/>
          <p:nvPr/>
        </p:nvSpPr>
        <p:spPr>
          <a:xfrm>
            <a:off x="2087103" y="1350799"/>
            <a:ext cx="5170255" cy="400110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en-US" sz="2000" dirty="0" smtClean="0"/>
              <a:t>6.819 / 6.869: Advances in Computer Vision</a:t>
            </a:r>
            <a:endParaRPr lang="en-US" sz="20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/>
          <a:srcRect r="10616"/>
          <a:stretch/>
        </p:blipFill>
        <p:spPr>
          <a:xfrm>
            <a:off x="59792" y="3107536"/>
            <a:ext cx="9016736" cy="288576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-1" charset="-128"/>
                <a:cs typeface="ＭＳ Ｐゴシック" pitchFamily="-1" charset="-128"/>
              </a:rPr>
              <a:t>Assignments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457200" y="874926"/>
            <a:ext cx="8229600" cy="5045075"/>
          </a:xfrm>
        </p:spPr>
        <p:txBody>
          <a:bodyPr/>
          <a:lstStyle/>
          <a:p>
            <a:r>
              <a:rPr lang="en-US" dirty="0" smtClean="0">
                <a:ea typeface="ＭＳ Ｐゴシック" pitchFamily="-1" charset="-128"/>
                <a:cs typeface="ＭＳ Ｐゴシック" pitchFamily="-1" charset="-128"/>
              </a:rPr>
              <a:t>Problem sets (60%)</a:t>
            </a:r>
          </a:p>
          <a:p>
            <a:r>
              <a:rPr lang="en-US" dirty="0" smtClean="0">
                <a:ea typeface="ＭＳ Ｐゴシック" pitchFamily="-1" charset="-128"/>
                <a:cs typeface="ＭＳ Ｐゴシック" pitchFamily="-1" charset="-128"/>
              </a:rPr>
              <a:t>Final project (40%)</a:t>
            </a:r>
          </a:p>
          <a:p>
            <a:r>
              <a:rPr lang="en-US" dirty="0" smtClean="0">
                <a:ea typeface="ＭＳ Ｐゴシック" pitchFamily="-1" charset="-128"/>
                <a:cs typeface="ＭＳ Ｐゴシック" pitchFamily="-1" charset="-128"/>
              </a:rPr>
              <a:t>No exams or quizzes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sets (60%)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817200"/>
            <a:ext cx="8229600" cy="5404696"/>
          </a:xfrm>
        </p:spPr>
        <p:txBody>
          <a:bodyPr/>
          <a:lstStyle/>
          <a:p>
            <a:r>
              <a:rPr lang="en-US" sz="2000" dirty="0" smtClean="0"/>
              <a:t>Weekly </a:t>
            </a:r>
            <a:r>
              <a:rPr lang="en-US" sz="2000" dirty="0" err="1" smtClean="0"/>
              <a:t>psets</a:t>
            </a:r>
            <a:r>
              <a:rPr lang="en-US" sz="2000" dirty="0" smtClean="0"/>
              <a:t>.</a:t>
            </a:r>
          </a:p>
          <a:p>
            <a:r>
              <a:rPr lang="en-US" sz="2000" dirty="0" smtClean="0"/>
              <a:t>Out on Thursday each week</a:t>
            </a:r>
          </a:p>
          <a:p>
            <a:r>
              <a:rPr lang="en-US" sz="2000" dirty="0" smtClean="0"/>
              <a:t>Due on one week after</a:t>
            </a:r>
          </a:p>
          <a:p>
            <a:r>
              <a:rPr lang="en-US" sz="2000" dirty="0" smtClean="0"/>
              <a:t>Graded one week after due date.</a:t>
            </a:r>
          </a:p>
          <a:p>
            <a:r>
              <a:rPr lang="en-US" sz="2000" dirty="0"/>
              <a:t>T</a:t>
            </a:r>
            <a:r>
              <a:rPr lang="en-US" sz="2000" dirty="0" smtClean="0"/>
              <a:t>he </a:t>
            </a:r>
            <a:r>
              <a:rPr lang="en-US" sz="2000" dirty="0"/>
              <a:t>submission deadline will be </a:t>
            </a:r>
            <a:r>
              <a:rPr lang="en-US" sz="2000" dirty="0" smtClean="0"/>
              <a:t>23:59 on Thursday. </a:t>
            </a:r>
            <a:r>
              <a:rPr lang="en-US" sz="2000" dirty="0" smtClean="0"/>
              <a:t>Late </a:t>
            </a:r>
            <a:r>
              <a:rPr lang="en-US" sz="2000" dirty="0"/>
              <a:t>submissions are discounted 2% per minute late.</a:t>
            </a:r>
          </a:p>
          <a:p>
            <a:r>
              <a:rPr lang="en-US" sz="2000" dirty="0" smtClean="0"/>
              <a:t>We </a:t>
            </a:r>
            <a:r>
              <a:rPr lang="en-US" sz="2000" dirty="0"/>
              <a:t>will drop your two lowest scores.</a:t>
            </a:r>
            <a:r>
              <a:rPr lang="en-US" sz="2000" dirty="0" smtClean="0"/>
              <a:t> Use those two dropped problem sets wisely!</a:t>
            </a:r>
          </a:p>
          <a:p>
            <a:r>
              <a:rPr lang="en-US" sz="2000" dirty="0" smtClean="0"/>
              <a:t>Collaboration policy</a:t>
            </a:r>
          </a:p>
          <a:p>
            <a:pPr lvl="1"/>
            <a:r>
              <a:rPr lang="en-US" sz="2000" dirty="0" err="1" smtClean="0"/>
              <a:t>Psets</a:t>
            </a:r>
            <a:r>
              <a:rPr lang="en-US" sz="2000" dirty="0" smtClean="0"/>
              <a:t> are due individually</a:t>
            </a:r>
          </a:p>
          <a:p>
            <a:pPr lvl="1"/>
            <a:r>
              <a:rPr lang="en-US" sz="2000" dirty="0" smtClean="0"/>
              <a:t>Done individually but you can talk to people</a:t>
            </a:r>
          </a:p>
          <a:p>
            <a:pPr lvl="1"/>
            <a:r>
              <a:rPr lang="en-US" sz="2000" dirty="0" smtClean="0"/>
              <a:t>Some </a:t>
            </a:r>
            <a:r>
              <a:rPr lang="en-US" sz="2000" dirty="0" err="1" smtClean="0"/>
              <a:t>psets</a:t>
            </a:r>
            <a:r>
              <a:rPr lang="en-US" sz="2000" dirty="0" smtClean="0"/>
              <a:t> will be done in groups</a:t>
            </a:r>
          </a:p>
          <a:p>
            <a:pPr lvl="1"/>
            <a:r>
              <a:rPr lang="en-US" sz="2000" dirty="0" smtClean="0"/>
              <a:t>Writing always individually</a:t>
            </a:r>
          </a:p>
          <a:p>
            <a:r>
              <a:rPr lang="en-US" sz="2000" dirty="0" smtClean="0"/>
              <a:t>No hard copies. </a:t>
            </a:r>
            <a:r>
              <a:rPr lang="en-US" sz="2000" dirty="0"/>
              <a:t>S</a:t>
            </a:r>
            <a:r>
              <a:rPr lang="en-US" sz="2000" dirty="0" smtClean="0"/>
              <a:t>ubmissions </a:t>
            </a:r>
            <a:r>
              <a:rPr lang="en-US" sz="2000" dirty="0"/>
              <a:t>will be made electronically via </a:t>
            </a:r>
            <a:r>
              <a:rPr lang="en-US" sz="2000" dirty="0" smtClean="0"/>
              <a:t>Stellar.</a:t>
            </a:r>
          </a:p>
          <a:p>
            <a:r>
              <a:rPr lang="en-US" sz="2000" dirty="0" smtClean="0"/>
              <a:t>Some problem sets will have extra problems only for those taking the graduate version of the course.</a:t>
            </a:r>
          </a:p>
          <a:p>
            <a:pPr lvl="1"/>
            <a:endParaRPr lang="en-US" sz="2000" dirty="0" smtClean="0"/>
          </a:p>
          <a:p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Projects (40%)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800" dirty="0" smtClean="0"/>
              <a:t>We will provide a list of ~10 projects to pick from. List will be made public around Oct 15.</a:t>
            </a:r>
          </a:p>
          <a:p>
            <a:pPr lvl="1"/>
            <a:r>
              <a:rPr lang="en-US" dirty="0" smtClean="0"/>
              <a:t>Individually or pairs (recommended)</a:t>
            </a:r>
          </a:p>
          <a:p>
            <a:pPr lvl="1"/>
            <a:r>
              <a:rPr lang="en-US" dirty="0" smtClean="0"/>
              <a:t>Due on Dec 9</a:t>
            </a:r>
          </a:p>
          <a:p>
            <a:pPr lvl="1"/>
            <a:r>
              <a:rPr lang="en-US" sz="2800" dirty="0" smtClean="0"/>
              <a:t>Presentation on Dec 12 (2-5 minutes each)</a:t>
            </a:r>
          </a:p>
          <a:p>
            <a:pPr lvl="1"/>
            <a:r>
              <a:rPr lang="en-US" dirty="0" smtClean="0"/>
              <a:t>Everybody presents.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Materials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46232"/>
            <a:ext cx="8229600" cy="5045075"/>
          </a:xfrm>
        </p:spPr>
        <p:txBody>
          <a:bodyPr/>
          <a:lstStyle/>
          <a:p>
            <a:r>
              <a:rPr lang="en-US" dirty="0" smtClean="0"/>
              <a:t>Office hours (place and times to be announced on web site)</a:t>
            </a:r>
          </a:p>
          <a:p>
            <a:r>
              <a:rPr lang="en-US" dirty="0" smtClean="0"/>
              <a:t>Piazza: to ask questions to other students, send your questions using Piazza (avoid emails). Everybody welcome to participate. </a:t>
            </a:r>
          </a:p>
          <a:p>
            <a:r>
              <a:rPr lang="en-US" dirty="0" smtClean="0"/>
              <a:t>Stellar: turn in </a:t>
            </a:r>
            <a:r>
              <a:rPr lang="en-US" dirty="0" err="1" smtClean="0"/>
              <a:t>Psets</a:t>
            </a:r>
            <a:r>
              <a:rPr lang="en-US" dirty="0" smtClean="0"/>
              <a:t> electronically. We will release class notes on Stellar.</a:t>
            </a:r>
          </a:p>
          <a:p>
            <a:r>
              <a:rPr lang="en-US" dirty="0" smtClean="0"/>
              <a:t>Readings: from </a:t>
            </a:r>
            <a:r>
              <a:rPr lang="en-US" dirty="0" err="1" smtClean="0"/>
              <a:t>Szeliski</a:t>
            </a:r>
            <a:r>
              <a:rPr lang="en-US" dirty="0" smtClean="0"/>
              <a:t> book and </a:t>
            </a:r>
          </a:p>
          <a:p>
            <a:r>
              <a:rPr lang="en-US" dirty="0" smtClean="0"/>
              <a:t>Class notes</a:t>
            </a:r>
          </a:p>
          <a:p>
            <a:r>
              <a:rPr lang="en-US" dirty="0" smtClean="0"/>
              <a:t>Class Web site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119593" y="714536"/>
            <a:ext cx="501279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http://6.869.csail.mit.edu/fa17/materials.html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ea typeface="ＭＳ Ｐゴシック" pitchFamily="-1" charset="-128"/>
                <a:cs typeface="ＭＳ Ｐゴシック" pitchFamily="-1" charset="-128"/>
              </a:rPr>
              <a:t>Readings</a:t>
            </a:r>
          </a:p>
        </p:txBody>
      </p:sp>
      <p:pic>
        <p:nvPicPr>
          <p:cNvPr id="16387" name="Picture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10938" y="2256451"/>
            <a:ext cx="3233062" cy="323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8" name="Picture 6" descr="szweb.tif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2133600"/>
            <a:ext cx="5659438" cy="3465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9" name="Picture 7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962400" y="4419600"/>
            <a:ext cx="1446213" cy="192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90" name="Rectangle 5"/>
          <p:cNvSpPr>
            <a:spLocks noChangeArrowheads="1"/>
          </p:cNvSpPr>
          <p:nvPr/>
        </p:nvSpPr>
        <p:spPr bwMode="auto">
          <a:xfrm>
            <a:off x="2220002" y="920132"/>
            <a:ext cx="526838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dirty="0"/>
              <a:t>http://6.869.csail.mit.edu/fa17/</a:t>
            </a:r>
            <a:r>
              <a:rPr lang="en-US" dirty="0" err="1"/>
              <a:t>materials.html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787384" y="5632363"/>
            <a:ext cx="14549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Not required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408586" y="5531970"/>
            <a:ext cx="1810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Available online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pitchFamily="-1" charset="-128"/>
                <a:cs typeface="ＭＳ Ｐゴシック" pitchFamily="-1" charset="-128"/>
              </a:rPr>
              <a:t>Readings</a:t>
            </a:r>
          </a:p>
        </p:txBody>
      </p:sp>
      <p:sp>
        <p:nvSpPr>
          <p:cNvPr id="16390" name="Rectangle 5"/>
          <p:cNvSpPr>
            <a:spLocks noChangeArrowheads="1"/>
          </p:cNvSpPr>
          <p:nvPr/>
        </p:nvSpPr>
        <p:spPr bwMode="auto">
          <a:xfrm>
            <a:off x="2220002" y="920132"/>
            <a:ext cx="526838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prstClr val="black"/>
                </a:solidFill>
              </a:rPr>
              <a:t>http://6.869.csail.mit.edu/fa17/</a:t>
            </a:r>
            <a:r>
              <a:rPr lang="en-US" dirty="0" err="1">
                <a:solidFill>
                  <a:prstClr val="black"/>
                </a:solidFill>
              </a:rPr>
              <a:t>materials.html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124330" y="2168937"/>
            <a:ext cx="286468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Class notes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457200" y="212725"/>
            <a:ext cx="8229600" cy="892175"/>
          </a:xfrm>
        </p:spPr>
        <p:txBody>
          <a:bodyPr/>
          <a:lstStyle/>
          <a:p>
            <a:r>
              <a:rPr lang="en-US" dirty="0" err="1" smtClean="0">
                <a:ea typeface="ＭＳ Ｐゴシック" pitchFamily="-1" charset="-128"/>
                <a:cs typeface="ＭＳ Ｐゴシック" pitchFamily="-1" charset="-128"/>
              </a:rPr>
              <a:t>Matlab</a:t>
            </a:r>
            <a:r>
              <a:rPr lang="en-US" dirty="0" smtClean="0">
                <a:ea typeface="ＭＳ Ｐゴシック" pitchFamily="-1" charset="-128"/>
                <a:cs typeface="ＭＳ Ｐゴシック" pitchFamily="-1" charset="-128"/>
              </a:rPr>
              <a:t> Tutorial</a:t>
            </a:r>
            <a:br>
              <a:rPr lang="en-US" dirty="0" smtClean="0">
                <a:ea typeface="ＭＳ Ｐゴシック" pitchFamily="-1" charset="-128"/>
                <a:cs typeface="ＭＳ Ｐゴシック" pitchFamily="-1" charset="-128"/>
              </a:rPr>
            </a:br>
            <a:r>
              <a:rPr lang="en-US" dirty="0" smtClean="0">
                <a:ea typeface="ＭＳ Ｐゴシック" pitchFamily="-1" charset="-128"/>
                <a:cs typeface="ＭＳ Ｐゴシック" pitchFamily="-1" charset="-128"/>
              </a:rPr>
              <a:t>Sep. 13 &amp; Sep. 14</a:t>
            </a:r>
            <a:endParaRPr lang="en-US" sz="3200" dirty="0" smtClean="0"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457200" y="1462088"/>
            <a:ext cx="8229600" cy="5045075"/>
          </a:xfrm>
        </p:spPr>
        <p:txBody>
          <a:bodyPr/>
          <a:lstStyle/>
          <a:p>
            <a:r>
              <a:rPr lang="en-US" dirty="0" smtClean="0">
                <a:ea typeface="ＭＳ Ｐゴシック" pitchFamily="-1" charset="-128"/>
                <a:cs typeface="ＭＳ Ｐゴシック" pitchFamily="-1" charset="-128"/>
              </a:rPr>
              <a:t>Intended for people with no </a:t>
            </a:r>
            <a:r>
              <a:rPr lang="en-US" dirty="0" err="1" smtClean="0">
                <a:ea typeface="ＭＳ Ｐゴシック" pitchFamily="-1" charset="-128"/>
                <a:cs typeface="ＭＳ Ｐゴシック" pitchFamily="-1" charset="-128"/>
              </a:rPr>
              <a:t>Matlab</a:t>
            </a:r>
            <a:r>
              <a:rPr lang="en-US" dirty="0" smtClean="0">
                <a:ea typeface="ＭＳ Ｐゴシック" pitchFamily="-1" charset="-128"/>
                <a:cs typeface="ＭＳ Ｐゴシック" pitchFamily="-1" charset="-128"/>
              </a:rPr>
              <a:t> exposure.</a:t>
            </a:r>
          </a:p>
          <a:p>
            <a:pPr>
              <a:buNone/>
            </a:pPr>
            <a:endParaRPr lang="en-US" dirty="0" smtClean="0">
              <a:ea typeface="ＭＳ Ｐゴシック" pitchFamily="-1" charset="-128"/>
              <a:cs typeface="ＭＳ Ｐゴシック" pitchFamily="-1" charset="-128"/>
            </a:endParaRPr>
          </a:p>
          <a:p>
            <a:pPr>
              <a:buFont typeface="Arial" pitchFamily="-1" charset="0"/>
              <a:buNone/>
            </a:pPr>
            <a:r>
              <a:rPr lang="en-US" dirty="0" smtClean="0">
                <a:ea typeface="ＭＳ Ｐゴシック" pitchFamily="-1" charset="-128"/>
                <a:cs typeface="ＭＳ Ｐゴシック" pitchFamily="-1" charset="-128"/>
              </a:rPr>
              <a:t> </a:t>
            </a:r>
          </a:p>
          <a:p>
            <a:pPr>
              <a:buFont typeface="Arial" pitchFamily="-1" charset="0"/>
              <a:buNone/>
            </a:pPr>
            <a:endParaRPr lang="en-US" dirty="0" smtClean="0"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6090</TotalTime>
  <Words>231</Words>
  <Application>Microsoft Macintosh PowerPoint</Application>
  <PresentationFormat>On-screen Show (4:3)</PresentationFormat>
  <Paragraphs>48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Calibri</vt:lpstr>
      <vt:lpstr>ＭＳ Ｐゴシック</vt:lpstr>
      <vt:lpstr>Arial</vt:lpstr>
      <vt:lpstr>Office Theme</vt:lpstr>
      <vt:lpstr>PowerPoint Presentation</vt:lpstr>
      <vt:lpstr>Assignments</vt:lpstr>
      <vt:lpstr>Problem sets (60%)</vt:lpstr>
      <vt:lpstr>Projects (40%)</vt:lpstr>
      <vt:lpstr>Materials</vt:lpstr>
      <vt:lpstr>Readings</vt:lpstr>
      <vt:lpstr>Readings</vt:lpstr>
      <vt:lpstr>Matlab Tutorial Sep. 13 &amp; Sep. 14</vt:lpstr>
    </vt:vector>
  </TitlesOfParts>
  <Company>MIT</Company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antonio torralba</dc:creator>
  <cp:lastModifiedBy>Microsoft Office User</cp:lastModifiedBy>
  <cp:revision>212</cp:revision>
  <dcterms:created xsi:type="dcterms:W3CDTF">2016-09-08T13:00:05Z</dcterms:created>
  <dcterms:modified xsi:type="dcterms:W3CDTF">2017-09-07T01:06:14Z</dcterms:modified>
</cp:coreProperties>
</file>